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706" r:id="rId6"/>
  </p:sldMasterIdLst>
  <p:notesMasterIdLst>
    <p:notesMasterId r:id="rId22"/>
  </p:notesMasterIdLst>
  <p:sldIdLst>
    <p:sldId id="258" r:id="rId7"/>
    <p:sldId id="261" r:id="rId8"/>
    <p:sldId id="2147480686" r:id="rId9"/>
    <p:sldId id="2147480688" r:id="rId10"/>
    <p:sldId id="2147480693" r:id="rId11"/>
    <p:sldId id="2144446102" r:id="rId12"/>
    <p:sldId id="272" r:id="rId13"/>
    <p:sldId id="2144446090" r:id="rId14"/>
    <p:sldId id="262" r:id="rId15"/>
    <p:sldId id="283" r:id="rId16"/>
    <p:sldId id="2144446081" r:id="rId17"/>
    <p:sldId id="2147480694" r:id="rId18"/>
    <p:sldId id="2147480695" r:id="rId19"/>
    <p:sldId id="2147480692" r:id="rId20"/>
    <p:sldId id="2147480690" r:id="rId2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0A332-A1DB-4758-BE6F-36D18E7077C3}" v="8" dt="2026-04-23T09:54:19.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57786" autoAdjust="0"/>
  </p:normalViewPr>
  <p:slideViewPr>
    <p:cSldViewPr snapToGrid="0">
      <p:cViewPr varScale="1">
        <p:scale>
          <a:sx n="43" d="100"/>
          <a:sy n="43" d="100"/>
        </p:scale>
        <p:origin x="1552"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lene McGee" userId="315c167a-7a9b-456e-b1d3-ec099988caeb" providerId="ADAL" clId="{A7FD4F79-080C-4B66-B44D-AF027110B2F3}"/>
    <pc:docChg chg="custSel modSld">
      <pc:chgData name="Sharlene McGee" userId="315c167a-7a9b-456e-b1d3-ec099988caeb" providerId="ADAL" clId="{A7FD4F79-080C-4B66-B44D-AF027110B2F3}" dt="2026-04-23T09:57:26.217" v="1527" actId="1035"/>
      <pc:docMkLst>
        <pc:docMk/>
      </pc:docMkLst>
      <pc:sldChg chg="modSp mod modNotesTx">
        <pc:chgData name="Sharlene McGee" userId="315c167a-7a9b-456e-b1d3-ec099988caeb" providerId="ADAL" clId="{A7FD4F79-080C-4B66-B44D-AF027110B2F3}" dt="2026-04-23T09:57:26.217" v="1527" actId="1035"/>
        <pc:sldMkLst>
          <pc:docMk/>
          <pc:sldMk cId="2767806290" sldId="258"/>
        </pc:sldMkLst>
        <pc:spChg chg="mod">
          <ac:chgData name="Sharlene McGee" userId="315c167a-7a9b-456e-b1d3-ec099988caeb" providerId="ADAL" clId="{A7FD4F79-080C-4B66-B44D-AF027110B2F3}" dt="2026-04-23T09:47:50.695" v="477" actId="14100"/>
          <ac:spMkLst>
            <pc:docMk/>
            <pc:sldMk cId="2767806290" sldId="258"/>
            <ac:spMk id="2" creationId="{01F745C8-B5C4-E908-60CA-131A3175E2B9}"/>
          </ac:spMkLst>
        </pc:spChg>
        <pc:spChg chg="mod">
          <ac:chgData name="Sharlene McGee" userId="315c167a-7a9b-456e-b1d3-ec099988caeb" providerId="ADAL" clId="{A7FD4F79-080C-4B66-B44D-AF027110B2F3}" dt="2026-04-23T09:57:26.217" v="1527" actId="1035"/>
          <ac:spMkLst>
            <pc:docMk/>
            <pc:sldMk cId="2767806290" sldId="258"/>
            <ac:spMk id="3" creationId="{005D660F-F7D1-0A77-C2C2-237A0F414292}"/>
          </ac:spMkLst>
        </pc:spChg>
      </pc:sldChg>
      <pc:sldChg chg="modNotesTx">
        <pc:chgData name="Sharlene McGee" userId="315c167a-7a9b-456e-b1d3-ec099988caeb" providerId="ADAL" clId="{A7FD4F79-080C-4B66-B44D-AF027110B2F3}" dt="2026-04-23T09:48:18.426" v="519" actId="20577"/>
        <pc:sldMkLst>
          <pc:docMk/>
          <pc:sldMk cId="1714389405" sldId="261"/>
        </pc:sldMkLst>
      </pc:sldChg>
      <pc:sldChg chg="modNotesTx">
        <pc:chgData name="Sharlene McGee" userId="315c167a-7a9b-456e-b1d3-ec099988caeb" providerId="ADAL" clId="{A7FD4F79-080C-4B66-B44D-AF027110B2F3}" dt="2026-04-23T09:50:27.831" v="704" actId="20577"/>
        <pc:sldMkLst>
          <pc:docMk/>
          <pc:sldMk cId="4269947679" sldId="272"/>
        </pc:sldMkLst>
      </pc:sldChg>
      <pc:sldChg chg="modNotesTx">
        <pc:chgData name="Sharlene McGee" userId="315c167a-7a9b-456e-b1d3-ec099988caeb" providerId="ADAL" clId="{A7FD4F79-080C-4B66-B44D-AF027110B2F3}" dt="2026-04-23T09:50:49.663" v="713" actId="20577"/>
        <pc:sldMkLst>
          <pc:docMk/>
          <pc:sldMk cId="2213119301" sldId="283"/>
        </pc:sldMkLst>
      </pc:sldChg>
      <pc:sldChg chg="modNotesTx">
        <pc:chgData name="Sharlene McGee" userId="315c167a-7a9b-456e-b1d3-ec099988caeb" providerId="ADAL" clId="{A7FD4F79-080C-4B66-B44D-AF027110B2F3}" dt="2026-04-23T09:49:39.417" v="620" actId="20577"/>
        <pc:sldMkLst>
          <pc:docMk/>
          <pc:sldMk cId="4281479179" sldId="2147480688"/>
        </pc:sldMkLst>
      </pc:sldChg>
      <pc:sldChg chg="modNotesTx">
        <pc:chgData name="Sharlene McGee" userId="315c167a-7a9b-456e-b1d3-ec099988caeb" providerId="ADAL" clId="{A7FD4F79-080C-4B66-B44D-AF027110B2F3}" dt="2026-04-23T09:56:53.623" v="1496" actId="20577"/>
        <pc:sldMkLst>
          <pc:docMk/>
          <pc:sldMk cId="788846672" sldId="2147480690"/>
        </pc:sldMkLst>
      </pc:sldChg>
      <pc:sldChg chg="modNotesTx">
        <pc:chgData name="Sharlene McGee" userId="315c167a-7a9b-456e-b1d3-ec099988caeb" providerId="ADAL" clId="{A7FD4F79-080C-4B66-B44D-AF027110B2F3}" dt="2026-04-23T09:54:04.668" v="1057" actId="113"/>
        <pc:sldMkLst>
          <pc:docMk/>
          <pc:sldMk cId="1234745757" sldId="21474806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D5635-E8DF-4C15-9A4F-3738B27DE159}" type="datetimeFigureOut">
              <a:t>4/22/2026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42AEF-E348-4488-9AF7-960BC91A437C}" type="slidenum">
              <a:t>‹#›</a:t>
            </a:fld>
            <a:endParaRPr lang="en-GB"/>
          </a:p>
        </p:txBody>
      </p:sp>
    </p:spTree>
    <p:extLst>
      <p:ext uri="{BB962C8B-B14F-4D97-AF65-F5344CB8AC3E}">
        <p14:creationId xmlns:p14="http://schemas.microsoft.com/office/powerpoint/2010/main" val="18456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kern="1200" dirty="0">
                <a:solidFill>
                  <a:schemeClr val="tx1"/>
                </a:solidFill>
                <a:effectLst/>
                <a:latin typeface="+mn-lt"/>
                <a:ea typeface="+mn-ea"/>
                <a:cs typeface="+mn-cs"/>
              </a:rPr>
              <a:t>Slide 1 </a:t>
            </a:r>
            <a:endParaRPr lang="en-GB" sz="1400" kern="1200" dirty="0">
              <a:solidFill>
                <a:schemeClr val="tx1"/>
              </a:solidFill>
              <a:effectLst/>
              <a:latin typeface="+mn-lt"/>
              <a:ea typeface="+mn-ea"/>
              <a:cs typeface="+mn-cs"/>
            </a:endParaRPr>
          </a:p>
          <a:p>
            <a:r>
              <a:rPr lang="en-GB" sz="1400" b="1" kern="1200" dirty="0">
                <a:solidFill>
                  <a:schemeClr val="tx1"/>
                </a:solidFill>
                <a:effectLst/>
                <a:latin typeface="+mn-lt"/>
                <a:ea typeface="+mn-ea"/>
                <a:cs typeface="+mn-cs"/>
              </a:rPr>
              <a:t>Thank you Michael, and good morning everyone.</a:t>
            </a:r>
            <a:br>
              <a:rPr lang="en-GB" sz="1400" kern="1200" dirty="0">
                <a:solidFill>
                  <a:schemeClr val="tx1"/>
                </a:solidFill>
                <a:effectLst/>
                <a:latin typeface="+mn-lt"/>
                <a:ea typeface="+mn-ea"/>
                <a:cs typeface="+mn-cs"/>
              </a:rPr>
            </a:br>
            <a:r>
              <a:rPr lang="en-GB" sz="1400" kern="1200" dirty="0">
                <a:solidFill>
                  <a:schemeClr val="tx1"/>
                </a:solidFill>
                <a:effectLst/>
                <a:latin typeface="+mn-lt"/>
                <a:ea typeface="+mn-ea"/>
                <a:cs typeface="+mn-cs"/>
              </a:rPr>
              <a:t>It’s great to be here at the CCIN</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My name is Sharlene McGee, and at the Health Foundation my role focuses on supporting local and regional government to improve health.</a:t>
            </a:r>
          </a:p>
          <a:p>
            <a:r>
              <a:rPr lang="en-GB" sz="14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I’ll briefly highlight how our work supports councils — particularly around strengthening the </a:t>
            </a:r>
            <a:r>
              <a:rPr lang="en-GB" sz="1400" b="1" dirty="0"/>
              <a:t>building blocks of health through a </a:t>
            </a:r>
            <a:r>
              <a:rPr lang="en-GB" sz="1400" b="1" dirty="0" err="1"/>
              <a:t>HiAP</a:t>
            </a:r>
            <a:r>
              <a:rPr lang="en-GB" sz="1400" b="1" dirty="0"/>
              <a:t> approach</a:t>
            </a:r>
            <a:r>
              <a:rPr lang="en-GB" sz="1400" dirty="0"/>
              <a:t> — and I’ll share some key learning that I hope will be useful in your work, and connects these social assets with values central to the cooperative movement – coproduction, social partnership, and democratic engagement.</a:t>
            </a:r>
          </a:p>
          <a:p>
            <a:endParaRPr lang="en-GB" sz="1400" dirty="0"/>
          </a:p>
        </p:txBody>
      </p:sp>
      <p:sp>
        <p:nvSpPr>
          <p:cNvPr id="4" name="Slide Number Placeholder 3"/>
          <p:cNvSpPr>
            <a:spLocks noGrp="1"/>
          </p:cNvSpPr>
          <p:nvPr>
            <p:ph type="sldNum" sz="quarter" idx="5"/>
          </p:nvPr>
        </p:nvSpPr>
        <p:spPr/>
        <p:txBody>
          <a:bodyPr/>
          <a:lstStyle/>
          <a:p>
            <a:fld id="{26242AEF-E348-4488-9AF7-960BC91A437C}" type="slidenum">
              <a:rPr lang="en-GB" smtClean="0"/>
              <a:t>1</a:t>
            </a:fld>
            <a:endParaRPr lang="en-GB"/>
          </a:p>
        </p:txBody>
      </p:sp>
    </p:spTree>
    <p:extLst>
      <p:ext uri="{BB962C8B-B14F-4D97-AF65-F5344CB8AC3E}">
        <p14:creationId xmlns:p14="http://schemas.microsoft.com/office/powerpoint/2010/main" val="139619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900B5-FADB-DF75-1047-F3CCA829A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33B3A-2A9E-5881-7D34-1C5233732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B7C80-3518-FA19-C0F5-96ED7093F3A2}"/>
              </a:ext>
            </a:extLst>
          </p:cNvPr>
          <p:cNvSpPr>
            <a:spLocks noGrp="1"/>
          </p:cNvSpPr>
          <p:nvPr>
            <p:ph type="body" idx="1"/>
          </p:nvPr>
        </p:nvSpPr>
        <p:spPr/>
        <p:txBody>
          <a:bodyPr/>
          <a:lstStyle/>
          <a:p>
            <a:r>
              <a:rPr lang="en-GB" dirty="0"/>
              <a:t>This matters not only for individuals and communities, but also for local economies — because poor health can significantly affect people’s ability to participate in work. Impact on employers – a really big concern – and how this poses serious risks to local growth efforts</a:t>
            </a:r>
          </a:p>
          <a:p>
            <a:endParaRPr lang="en-GB" dirty="0"/>
          </a:p>
          <a:p>
            <a:r>
              <a:rPr lang="en-GB" dirty="0"/>
              <a:t>This is from our Commission for HWL from last year and in a follow-on from this work is some new analysis just published recently about young people who aren’t earning or learning</a:t>
            </a:r>
          </a:p>
        </p:txBody>
      </p:sp>
      <p:sp>
        <p:nvSpPr>
          <p:cNvPr id="4" name="Slide Number Placeholder 3">
            <a:extLst>
              <a:ext uri="{FF2B5EF4-FFF2-40B4-BE49-F238E27FC236}">
                <a16:creationId xmlns:a16="http://schemas.microsoft.com/office/drawing/2014/main" id="{EDB582BB-DB0A-FDF9-A292-FEE8E6DE4C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87140-A7D5-0743-BDAA-C275BCB114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742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Place Matters</a:t>
            </a:r>
          </a:p>
          <a:p>
            <a:r>
              <a:rPr lang="en-GB" dirty="0"/>
              <a:t>What this map highlights is the scale of </a:t>
            </a:r>
            <a:r>
              <a:rPr lang="en-GB" b="1" dirty="0"/>
              <a:t>geographical inequalities</a:t>
            </a:r>
            <a:r>
              <a:rPr lang="en-GB" dirty="0"/>
              <a:t> in life expectancy across the UK.</a:t>
            </a:r>
          </a:p>
          <a:p>
            <a:r>
              <a:rPr lang="en-GB" dirty="0"/>
              <a:t>In some cases there is an </a:t>
            </a:r>
            <a:r>
              <a:rPr lang="en-GB" b="1" dirty="0"/>
              <a:t>11-year difference in life expectancy between parliamentary constituencies</a:t>
            </a:r>
            <a:r>
              <a:rPr lang="en-GB" dirty="0"/>
              <a:t>.</a:t>
            </a:r>
          </a:p>
          <a:p>
            <a:endParaRPr lang="en-GB" dirty="0"/>
          </a:p>
        </p:txBody>
      </p:sp>
      <p:sp>
        <p:nvSpPr>
          <p:cNvPr id="4" name="Slide Number Placeholder 3"/>
          <p:cNvSpPr>
            <a:spLocks noGrp="1"/>
          </p:cNvSpPr>
          <p:nvPr>
            <p:ph type="sldNum" sz="quarter" idx="5"/>
          </p:nvPr>
        </p:nvSpPr>
        <p:spPr/>
        <p:txBody>
          <a:bodyPr/>
          <a:lstStyle/>
          <a:p>
            <a:fld id="{20DD6E29-AFDA-4B51-9A39-5DE7B629462A}" type="slidenum">
              <a:rPr lang="en-GB" smtClean="0"/>
              <a:t>11</a:t>
            </a:fld>
            <a:endParaRPr lang="en-GB"/>
          </a:p>
        </p:txBody>
      </p:sp>
    </p:spTree>
    <p:extLst>
      <p:ext uri="{BB962C8B-B14F-4D97-AF65-F5344CB8AC3E}">
        <p14:creationId xmlns:p14="http://schemas.microsoft.com/office/powerpoint/2010/main" val="98014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DAC97-612E-5866-7D36-C7B033123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E1D8E-59FB-B96E-A99C-DF81C8EEE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CFB65-755D-E01C-8CC3-44DE899A0470}"/>
              </a:ext>
            </a:extLst>
          </p:cNvPr>
          <p:cNvSpPr>
            <a:spLocks noGrp="1"/>
          </p:cNvSpPr>
          <p:nvPr>
            <p:ph type="body" idx="1"/>
          </p:nvPr>
        </p:nvSpPr>
        <p:spPr/>
        <p:txBody>
          <a:bodyPr/>
          <a:lstStyle/>
          <a:p>
            <a:r>
              <a:rPr lang="en-GB" dirty="0"/>
              <a:t>And even places cities the differences can be stark — for example, in Liverpool there is around a </a:t>
            </a:r>
            <a:r>
              <a:rPr lang="en-GB" b="1" dirty="0"/>
              <a:t>13-year gap between neighbourhoods</a:t>
            </a:r>
            <a:r>
              <a:rPr lang="en-GB" dirty="0"/>
              <a:t>.</a:t>
            </a:r>
          </a:p>
          <a:p>
            <a:endParaRPr lang="en-GB" dirty="0"/>
          </a:p>
        </p:txBody>
      </p:sp>
      <p:sp>
        <p:nvSpPr>
          <p:cNvPr id="4" name="Slide Number Placeholder 3">
            <a:extLst>
              <a:ext uri="{FF2B5EF4-FFF2-40B4-BE49-F238E27FC236}">
                <a16:creationId xmlns:a16="http://schemas.microsoft.com/office/drawing/2014/main" id="{917662FB-F115-0328-FA99-A7CE20B2B549}"/>
              </a:ext>
            </a:extLst>
          </p:cNvPr>
          <p:cNvSpPr>
            <a:spLocks noGrp="1"/>
          </p:cNvSpPr>
          <p:nvPr>
            <p:ph type="sldNum" sz="quarter" idx="5"/>
          </p:nvPr>
        </p:nvSpPr>
        <p:spPr/>
        <p:txBody>
          <a:bodyPr/>
          <a:lstStyle/>
          <a:p>
            <a:fld id="{20DD6E29-AFDA-4B51-9A39-5DE7B629462A}" type="slidenum">
              <a:rPr lang="en-GB" smtClean="0"/>
              <a:t>12</a:t>
            </a:fld>
            <a:endParaRPr lang="en-GB"/>
          </a:p>
        </p:txBody>
      </p:sp>
    </p:spTree>
    <p:extLst>
      <p:ext uri="{BB962C8B-B14F-4D97-AF65-F5344CB8AC3E}">
        <p14:creationId xmlns:p14="http://schemas.microsoft.com/office/powerpoint/2010/main" val="17838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0958-B996-5FC5-318C-BB25BE024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C4778-6460-8859-23E1-C9096899B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C6205-E17A-B5EA-5430-99F4D165D54F}"/>
              </a:ext>
            </a:extLst>
          </p:cNvPr>
          <p:cNvSpPr>
            <a:spLocks noGrp="1"/>
          </p:cNvSpPr>
          <p:nvPr>
            <p:ph type="body" idx="1"/>
          </p:nvPr>
        </p:nvSpPr>
        <p:spPr/>
        <p:txBody>
          <a:bodyPr/>
          <a:lstStyle/>
          <a:p>
            <a:r>
              <a:rPr lang="en-GB" b="1" dirty="0"/>
              <a:t>Moving Toward Solutions</a:t>
            </a:r>
          </a:p>
          <a:p>
            <a:r>
              <a:rPr lang="en-GB" b="0" dirty="0"/>
              <a:t>So what can help address these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 order to develop a Health in All policies approach, one </a:t>
            </a:r>
            <a:r>
              <a:rPr lang="en-GB" dirty="0"/>
              <a:t>approach we’ve found particularly effective is the </a:t>
            </a:r>
            <a:r>
              <a:rPr lang="en-GB" b="1" dirty="0"/>
              <a:t>Building Blocks of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And I think there are some close bonds between the building blocks of health and core Cooperative values such as co‑production, social partnership, and democratic engagement – and could offer a platform to strengthen these assets.</a:t>
            </a:r>
          </a:p>
        </p:txBody>
      </p:sp>
      <p:sp>
        <p:nvSpPr>
          <p:cNvPr id="4" name="Slide Number Placeholder 3">
            <a:extLst>
              <a:ext uri="{FF2B5EF4-FFF2-40B4-BE49-F238E27FC236}">
                <a16:creationId xmlns:a16="http://schemas.microsoft.com/office/drawing/2014/main" id="{057FE0D5-E9E8-1E41-3E5C-9784CD6E96A6}"/>
              </a:ext>
            </a:extLst>
          </p:cNvPr>
          <p:cNvSpPr>
            <a:spLocks noGrp="1"/>
          </p:cNvSpPr>
          <p:nvPr>
            <p:ph type="sldNum" sz="quarter" idx="5"/>
          </p:nvPr>
        </p:nvSpPr>
        <p:spPr/>
        <p:txBody>
          <a:bodyPr/>
          <a:lstStyle/>
          <a:p>
            <a:fld id="{85687140-A7D5-0743-BDAA-C275BCB1148A}" type="slidenum">
              <a:rPr lang="en-GB" smtClean="0"/>
              <a:t>13</a:t>
            </a:fld>
            <a:endParaRPr lang="en-GB"/>
          </a:p>
        </p:txBody>
      </p:sp>
    </p:spTree>
    <p:extLst>
      <p:ext uri="{BB962C8B-B14F-4D97-AF65-F5344CB8AC3E}">
        <p14:creationId xmlns:p14="http://schemas.microsoft.com/office/powerpoint/2010/main" val="3042942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r>
              <a:rPr lang="en-GB" sz="1600" b="1" dirty="0"/>
              <a:t>Building Blocks of Health</a:t>
            </a:r>
          </a:p>
          <a:p>
            <a:r>
              <a:rPr lang="en-GB" sz="1600" dirty="0"/>
              <a:t>The Building Blocks of Health is a tested metaphor that helps explain how the foundations of our lives — our jobs, our homes, and our neighbourhoods — shape our health.</a:t>
            </a:r>
          </a:p>
          <a:p>
            <a:r>
              <a:rPr lang="en-GB" sz="1600" dirty="0"/>
              <a:t>It provides a simple and engaging way to talk about health inequalities while also pointing to </a:t>
            </a:r>
            <a:r>
              <a:rPr lang="en-GB" sz="1600" b="1" dirty="0"/>
              <a:t>practical solutions</a:t>
            </a:r>
            <a:r>
              <a:rPr lang="en-GB" sz="1600" dirty="0"/>
              <a:t>.</a:t>
            </a:r>
          </a:p>
          <a:p>
            <a:r>
              <a:rPr lang="en-GB" sz="1600" dirty="0"/>
              <a:t>What we’ve found is that this approach helps make complex issues more understandable and memorable, while still reflecting the scale of the challenge.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Learning</a:t>
            </a:r>
          </a:p>
          <a:p>
            <a:r>
              <a:rPr lang="en-GB" dirty="0"/>
              <a:t>Finally, I’d like to highlight some </a:t>
            </a:r>
            <a:r>
              <a:rPr lang="en-GB" b="1" dirty="0"/>
              <a:t>key learning</a:t>
            </a:r>
            <a:r>
              <a:rPr lang="en-GB" dirty="0"/>
              <a:t> from our work on embedding the Building Blocks of Health across council activities.</a:t>
            </a:r>
          </a:p>
          <a:p>
            <a:r>
              <a:rPr lang="en-GB" dirty="0"/>
              <a:t>There are five conditions that appear particularly important: I’ve set these out alongside some questions that may be helpful to shape the discussions this afternoon.</a:t>
            </a:r>
          </a:p>
          <a:p>
            <a:endParaRPr lang="en-GB" dirty="0"/>
          </a:p>
          <a:p>
            <a:r>
              <a:rPr lang="en-GB" b="1" dirty="0"/>
              <a:t>First</a:t>
            </a:r>
            <a:r>
              <a:rPr lang="en-GB" dirty="0"/>
              <a:t>, ensuring the building blocks of health run as a </a:t>
            </a:r>
            <a:r>
              <a:rPr lang="en-GB" b="1" dirty="0"/>
              <a:t>golden thread across council activities</a:t>
            </a:r>
            <a:r>
              <a:rPr lang="en-GB" dirty="0"/>
              <a:t>.</a:t>
            </a:r>
          </a:p>
          <a:p>
            <a:r>
              <a:rPr lang="en-GB" b="1" dirty="0"/>
              <a:t>Second</a:t>
            </a:r>
            <a:r>
              <a:rPr lang="en-GB" dirty="0"/>
              <a:t>, securing </a:t>
            </a:r>
            <a:r>
              <a:rPr lang="en-GB" b="1" dirty="0"/>
              <a:t>senior leadership and buy-in</a:t>
            </a:r>
            <a:r>
              <a:rPr lang="en-GB" dirty="0"/>
              <a:t>.</a:t>
            </a:r>
          </a:p>
          <a:p>
            <a:r>
              <a:rPr lang="en-GB" b="1" dirty="0"/>
              <a:t>Third</a:t>
            </a:r>
            <a:r>
              <a:rPr lang="en-GB" dirty="0"/>
              <a:t>, staying curious and </a:t>
            </a:r>
            <a:r>
              <a:rPr lang="en-GB" b="1" dirty="0"/>
              <a:t>evaluating what works</a:t>
            </a:r>
            <a:r>
              <a:rPr lang="en-GB" dirty="0"/>
              <a:t> so that impact can be demonstrated.</a:t>
            </a:r>
          </a:p>
          <a:p>
            <a:r>
              <a:rPr lang="en-GB" b="1" dirty="0"/>
              <a:t>Fourth</a:t>
            </a:r>
            <a:r>
              <a:rPr lang="en-GB" dirty="0"/>
              <a:t>, </a:t>
            </a:r>
            <a:r>
              <a:rPr lang="en-GB" b="1" dirty="0"/>
              <a:t>co-designing with communities</a:t>
            </a:r>
            <a:r>
              <a:rPr lang="en-GB" dirty="0"/>
              <a:t> to avoid widening inequalities.</a:t>
            </a:r>
          </a:p>
          <a:p>
            <a:r>
              <a:rPr lang="en-GB" dirty="0"/>
              <a:t>And </a:t>
            </a:r>
            <a:r>
              <a:rPr lang="en-GB" b="1" dirty="0"/>
              <a:t>finally</a:t>
            </a:r>
            <a:r>
              <a:rPr lang="en-GB" dirty="0"/>
              <a:t>, building the </a:t>
            </a:r>
            <a:r>
              <a:rPr lang="en-GB" b="1" dirty="0"/>
              <a:t>skills and capacity</a:t>
            </a:r>
            <a:r>
              <a:rPr lang="en-GB" dirty="0"/>
              <a:t> needed to create healthier places.</a:t>
            </a:r>
          </a:p>
          <a:p>
            <a:endParaRPr lang="en-GB" dirty="0"/>
          </a:p>
          <a:p>
            <a:r>
              <a:rPr lang="en-GB" b="1" dirty="0"/>
              <a:t>Closing</a:t>
            </a:r>
          </a:p>
          <a:p>
            <a:r>
              <a:rPr lang="en-GB" dirty="0"/>
              <a:t>So to conclude, improving health takes a whole society approach as it is so closely linked to the economic and social conditions that shape people’s lives — </a:t>
            </a:r>
          </a:p>
          <a:p>
            <a:endParaRPr lang="en-GB" dirty="0"/>
          </a:p>
          <a:p>
            <a:r>
              <a:rPr lang="en-GB" dirty="0"/>
              <a:t>local and regional government play a critical role in influencing these conditions. A congratulations to everyone involved in the HM action plan – I’m looking forward to hearing about progress in its delivery phase and what we can learn to spread the learning so other places can benefit.</a:t>
            </a:r>
          </a:p>
          <a:p>
            <a:endParaRPr lang="en-GB" b="1" dirty="0"/>
          </a:p>
          <a:p>
            <a:r>
              <a:rPr lang="en-GB" b="1" dirty="0"/>
              <a:t>Thank you for listening.</a:t>
            </a:r>
            <a:endParaRPr lang="en-GB" dirty="0"/>
          </a:p>
          <a:p>
            <a:r>
              <a:rPr lang="en-GB" dirty="0"/>
              <a:t>I’d be delighted to hear about the work happening in your council, particularly the challenges you’re facing in undertaking similar initiatives, and where additional support might be helpful. If you’re interested in discussing any of the work I’ve mentioned further please do get in touch.</a:t>
            </a:r>
          </a:p>
          <a:p>
            <a:endParaRPr lang="en-GB" dirty="0"/>
          </a:p>
        </p:txBody>
      </p:sp>
      <p:sp>
        <p:nvSpPr>
          <p:cNvPr id="4" name="Slide Number Placeholder 3"/>
          <p:cNvSpPr>
            <a:spLocks noGrp="1"/>
          </p:cNvSpPr>
          <p:nvPr>
            <p:ph type="sldNum" sz="quarter" idx="5"/>
          </p:nvPr>
        </p:nvSpPr>
        <p:spPr/>
        <p:txBody>
          <a:bodyPr/>
          <a:lstStyle/>
          <a:p>
            <a:fld id="{26242AEF-E348-4488-9AF7-960BC91A437C}" type="slidenum">
              <a:rPr lang="en-GB" smtClean="0"/>
              <a:t>15</a:t>
            </a:fld>
            <a:endParaRPr lang="en-GB"/>
          </a:p>
        </p:txBody>
      </p:sp>
    </p:spTree>
    <p:extLst>
      <p:ext uri="{BB962C8B-B14F-4D97-AF65-F5344CB8AC3E}">
        <p14:creationId xmlns:p14="http://schemas.microsoft.com/office/powerpoint/2010/main" val="150738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don’t know us, the Health Foundation is an independent charity working to build a healthier UK.</a:t>
            </a:r>
          </a:p>
          <a:p>
            <a:r>
              <a:rPr lang="en-GB" dirty="0"/>
              <a:t>Our focus is on understanding how we keep people healthy in the first place — through things like decent housing, good employment, high-quality skills, and connected communities.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Local government is of course at the forefront of shaping these conditions, and improving the lives of people experiencing both health and economic inequalities. Through their core activities but also how they act in partnership with Voluntary sector and community/ resident groups. </a:t>
            </a:r>
          </a:p>
          <a:p>
            <a:endParaRPr lang="en-GB" dirty="0"/>
          </a:p>
          <a:p>
            <a:endParaRPr lang="en-GB" dirty="0"/>
          </a:p>
        </p:txBody>
      </p:sp>
      <p:sp>
        <p:nvSpPr>
          <p:cNvPr id="4" name="Slide Number Placeholder 3"/>
          <p:cNvSpPr>
            <a:spLocks noGrp="1"/>
          </p:cNvSpPr>
          <p:nvPr>
            <p:ph type="sldNum" sz="quarter" idx="5"/>
          </p:nvPr>
        </p:nvSpPr>
        <p:spPr/>
        <p:txBody>
          <a:bodyPr/>
          <a:lstStyle/>
          <a:p>
            <a:fld id="{85687140-A7D5-0743-BDAA-C275BCB1148A}" type="slidenum">
              <a:rPr lang="en-GB" smtClean="0"/>
              <a:t>2</a:t>
            </a:fld>
            <a:endParaRPr lang="en-GB"/>
          </a:p>
        </p:txBody>
      </p:sp>
    </p:spTree>
    <p:extLst>
      <p:ext uri="{BB962C8B-B14F-4D97-AF65-F5344CB8AC3E}">
        <p14:creationId xmlns:p14="http://schemas.microsoft.com/office/powerpoint/2010/main" val="47785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key part of our work is strengthening the </a:t>
            </a:r>
            <a:r>
              <a:rPr lang="en-GB" b="1" dirty="0"/>
              <a:t>evidence base</a:t>
            </a:r>
            <a:r>
              <a:rPr lang="en-GB" dirty="0"/>
              <a:t> on what works to improve health and the local economy.</a:t>
            </a:r>
          </a:p>
          <a:p>
            <a:r>
              <a:rPr lang="en-GB" dirty="0"/>
              <a:t>For example, we’ve been working with GRN to understand what approaches are effective, what policy change may be needed, and what practical actions local areas can take.</a:t>
            </a:r>
          </a:p>
          <a:p>
            <a:endParaRPr lang="en-GB" dirty="0"/>
          </a:p>
          <a:p>
            <a:r>
              <a:rPr lang="en-GB" dirty="0"/>
              <a:t>We’ve also developed tools to help communicate these ideas more clearly — including our frameworks toolkit, which helps reframe conversations around the </a:t>
            </a:r>
            <a:r>
              <a:rPr lang="en-GB" b="1" dirty="0"/>
              <a:t>building blocks of health</a:t>
            </a:r>
            <a:r>
              <a:rPr lang="en-GB" dirty="0"/>
              <a:t>.</a:t>
            </a:r>
          </a:p>
          <a:p>
            <a:endParaRPr lang="en-GB" dirty="0"/>
          </a:p>
          <a:p>
            <a:r>
              <a:rPr lang="en-GB" dirty="0"/>
              <a:t>We’re also working with CIPFA to better understand how </a:t>
            </a:r>
            <a:r>
              <a:rPr lang="en-GB" b="1" dirty="0"/>
              <a:t>preventative spending</a:t>
            </a:r>
            <a:r>
              <a:rPr lang="en-GB" dirty="0"/>
              <a:t> is being used in local government, and how it can be deployed more effectively.</a:t>
            </a:r>
          </a:p>
          <a:p>
            <a:r>
              <a:rPr lang="en-GB" dirty="0"/>
              <a:t>This work has both an analytical and a practical focus — helping councils understand how preventative investment is being used locally and how it might be strengthened.</a:t>
            </a:r>
          </a:p>
          <a:p>
            <a:endParaRPr lang="en-GB" dirty="0"/>
          </a:p>
        </p:txBody>
      </p:sp>
      <p:sp>
        <p:nvSpPr>
          <p:cNvPr id="4" name="Slide Number Placeholder 3"/>
          <p:cNvSpPr>
            <a:spLocks noGrp="1"/>
          </p:cNvSpPr>
          <p:nvPr>
            <p:ph type="sldNum" sz="quarter" idx="5"/>
          </p:nvPr>
        </p:nvSpPr>
        <p:spPr/>
        <p:txBody>
          <a:bodyPr/>
          <a:lstStyle/>
          <a:p>
            <a:fld id="{26242AEF-E348-4488-9AF7-960BC91A437C}" type="slidenum">
              <a:rPr lang="en-GB" smtClean="0"/>
              <a:t>3</a:t>
            </a:fld>
            <a:endParaRPr lang="en-GB"/>
          </a:p>
        </p:txBody>
      </p:sp>
    </p:spTree>
    <p:extLst>
      <p:ext uri="{BB962C8B-B14F-4D97-AF65-F5344CB8AC3E}">
        <p14:creationId xmlns:p14="http://schemas.microsoft.com/office/powerpoint/2010/main" val="1775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Alongside research, we also fund and support </a:t>
            </a:r>
            <a:r>
              <a:rPr lang="en-GB" b="1" dirty="0"/>
              <a:t>local action directly</a:t>
            </a:r>
            <a:r>
              <a:rPr lang="en-GB" dirty="0"/>
              <a:t>.</a:t>
            </a:r>
          </a:p>
          <a:p>
            <a:endParaRPr lang="en-GB" dirty="0"/>
          </a:p>
          <a:p>
            <a:r>
              <a:rPr lang="en-GB" dirty="0"/>
              <a:t>One example is our </a:t>
            </a:r>
            <a:r>
              <a:rPr lang="en-GB" i="1" dirty="0"/>
              <a:t>Economies for Healthier Lives</a:t>
            </a:r>
            <a:r>
              <a:rPr lang="en-GB" dirty="0"/>
              <a:t> programme, which ran from 2021 until last year across five places.</a:t>
            </a:r>
          </a:p>
          <a:p>
            <a:r>
              <a:rPr lang="en-GB" dirty="0"/>
              <a:t>Each council focused on a different priority — from assessing the health impact of major infrastructure projects, to strengthening data capacity around employment and skills support, and convening anchor networks to influence employment and procurement practices locally. I’m delighted that we’ll hear from our partners in Salford and Glasgow today.</a:t>
            </a:r>
          </a:p>
          <a:p>
            <a:endParaRPr lang="en-GB" dirty="0"/>
          </a:p>
          <a:p>
            <a:r>
              <a:rPr lang="en-GB" dirty="0"/>
              <a:t>We’re also working with metro mayors and Strategic authorities to explore the role they can play in improving health.</a:t>
            </a:r>
          </a:p>
          <a:p>
            <a:r>
              <a:rPr lang="en-GB" dirty="0"/>
              <a:t>This funding includes dedicated posts within strategic authorities and a central team based in the West Midlands Combined Authority.</a:t>
            </a:r>
          </a:p>
          <a:p>
            <a:endParaRPr lang="en-GB" dirty="0"/>
          </a:p>
          <a:p>
            <a:r>
              <a:rPr lang="en-GB" dirty="0"/>
              <a:t>One output from this work is a </a:t>
            </a:r>
            <a:r>
              <a:rPr lang="en-GB" b="1" dirty="0"/>
              <a:t>Health in All Policies toolkit</a:t>
            </a:r>
            <a:r>
              <a:rPr lang="en-GB" dirty="0"/>
              <a:t>, which others can draw on to support similar approaches. Although focussed on SAs, we’ve found that its learning can also be applied across the local system.</a:t>
            </a:r>
          </a:p>
          <a:p>
            <a:endParaRPr lang="en-GB" dirty="0"/>
          </a:p>
        </p:txBody>
      </p:sp>
      <p:sp>
        <p:nvSpPr>
          <p:cNvPr id="4" name="Slide Number Placeholder 3"/>
          <p:cNvSpPr>
            <a:spLocks noGrp="1"/>
          </p:cNvSpPr>
          <p:nvPr>
            <p:ph type="sldNum" sz="quarter" idx="5"/>
          </p:nvPr>
        </p:nvSpPr>
        <p:spPr/>
        <p:txBody>
          <a:bodyPr/>
          <a:lstStyle/>
          <a:p>
            <a:fld id="{26242AEF-E348-4488-9AF7-960BC91A437C}" type="slidenum">
              <a:rPr lang="en-GB" smtClean="0"/>
              <a:t>4</a:t>
            </a:fld>
            <a:endParaRPr lang="en-GB"/>
          </a:p>
        </p:txBody>
      </p:sp>
    </p:spTree>
    <p:extLst>
      <p:ext uri="{BB962C8B-B14F-4D97-AF65-F5344CB8AC3E}">
        <p14:creationId xmlns:p14="http://schemas.microsoft.com/office/powerpoint/2010/main" val="417709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4F0F6-67A6-FB07-98A0-0A3AEAE1B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A2FC7-9979-396C-1CB6-0C6C7AA0B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67BD8-1002-D761-D2B6-B72F52166D4B}"/>
              </a:ext>
            </a:extLst>
          </p:cNvPr>
          <p:cNvSpPr>
            <a:spLocks noGrp="1"/>
          </p:cNvSpPr>
          <p:nvPr>
            <p:ph type="body" idx="1"/>
          </p:nvPr>
        </p:nvSpPr>
        <p:spPr/>
        <p:txBody>
          <a:bodyPr/>
          <a:lstStyle/>
          <a:p>
            <a:r>
              <a:rPr lang="en-US" sz="1800" dirty="0">
                <a:latin typeface="Arial"/>
                <a:cs typeface="Arial"/>
              </a:rPr>
              <a:t>LA dashboard – online data tool across LAs in England, across the social and economic factors that shape health locally. </a:t>
            </a:r>
          </a:p>
          <a:p>
            <a:endParaRPr lang="en-US" sz="1800" dirty="0">
              <a:latin typeface="Arial"/>
              <a:cs typeface="Arial"/>
            </a:endParaRPr>
          </a:p>
          <a:p>
            <a:r>
              <a:rPr lang="en-US" sz="1800" dirty="0">
                <a:latin typeface="Arial"/>
                <a:cs typeface="Arial"/>
              </a:rPr>
              <a:t>Part of Evidence Hub – data and analysis that sets out the key drivers of our health </a:t>
            </a:r>
          </a:p>
        </p:txBody>
      </p:sp>
      <p:sp>
        <p:nvSpPr>
          <p:cNvPr id="4" name="Slide Number Placeholder 3">
            <a:extLst>
              <a:ext uri="{FF2B5EF4-FFF2-40B4-BE49-F238E27FC236}">
                <a16:creationId xmlns:a16="http://schemas.microsoft.com/office/drawing/2014/main" id="{23251A21-2CD2-A5DD-B1F4-21FC34C08719}"/>
              </a:ext>
            </a:extLst>
          </p:cNvPr>
          <p:cNvSpPr>
            <a:spLocks noGrp="1"/>
          </p:cNvSpPr>
          <p:nvPr>
            <p:ph type="sldNum" sz="quarter" idx="5"/>
          </p:nvPr>
        </p:nvSpPr>
        <p:spPr/>
        <p:txBody>
          <a:bodyPr/>
          <a:lstStyle/>
          <a:p>
            <a:fld id="{26333EF1-9BE1-3F46-AC92-B087BE00A53D}" type="slidenum">
              <a:rPr lang="en-GB" smtClean="0"/>
              <a:t>5</a:t>
            </a:fld>
            <a:endParaRPr lang="en-GB"/>
          </a:p>
        </p:txBody>
      </p:sp>
    </p:spTree>
    <p:extLst>
      <p:ext uri="{BB962C8B-B14F-4D97-AF65-F5344CB8AC3E}">
        <p14:creationId xmlns:p14="http://schemas.microsoft.com/office/powerpoint/2010/main" val="221073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69BEA-39AE-41FF-741D-312EC2E35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B27A5-849C-3763-454C-74C7CECBA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CA021-9577-7618-FB6C-C3878ED325D0}"/>
              </a:ext>
            </a:extLst>
          </p:cNvPr>
          <p:cNvSpPr>
            <a:spLocks noGrp="1"/>
          </p:cNvSpPr>
          <p:nvPr>
            <p:ph type="body" idx="1"/>
          </p:nvPr>
        </p:nvSpPr>
        <p:spPr/>
        <p:txBody>
          <a:bodyPr/>
          <a:lstStyle/>
          <a:p>
            <a:r>
              <a:rPr lang="en-US" sz="1800" dirty="0">
                <a:latin typeface="Arial"/>
                <a:cs typeface="Arial"/>
              </a:rPr>
              <a:t>Recent briefing on economic development and health – showcasing evidence and existing good practice to take action across ED and health in a council </a:t>
            </a:r>
          </a:p>
          <a:p>
            <a:endParaRPr lang="en-US" sz="1800" dirty="0">
              <a:latin typeface="Arial"/>
              <a:cs typeface="Arial"/>
            </a:endParaRPr>
          </a:p>
          <a:p>
            <a:r>
              <a:rPr lang="en-US" sz="1800" dirty="0">
                <a:latin typeface="Arial"/>
                <a:cs typeface="Arial"/>
              </a:rPr>
              <a:t>Employment support and skills development; engaging with employers; investment and infrastructure – and showcasing good practice</a:t>
            </a:r>
          </a:p>
          <a:p>
            <a:endParaRPr lang="en-US" sz="1800" dirty="0">
              <a:latin typeface="Arial"/>
              <a:cs typeface="Arial"/>
            </a:endParaRPr>
          </a:p>
          <a:p>
            <a:endParaRPr lang="en-US" sz="1800" dirty="0">
              <a:latin typeface="Arial"/>
              <a:cs typeface="Arial"/>
            </a:endParaRPr>
          </a:p>
        </p:txBody>
      </p:sp>
      <p:sp>
        <p:nvSpPr>
          <p:cNvPr id="4" name="Slide Number Placeholder 3">
            <a:extLst>
              <a:ext uri="{FF2B5EF4-FFF2-40B4-BE49-F238E27FC236}">
                <a16:creationId xmlns:a16="http://schemas.microsoft.com/office/drawing/2014/main" id="{02204A5E-F8B2-3CC8-D343-5FF326D2B123}"/>
              </a:ext>
            </a:extLst>
          </p:cNvPr>
          <p:cNvSpPr>
            <a:spLocks noGrp="1"/>
          </p:cNvSpPr>
          <p:nvPr>
            <p:ph type="sldNum" sz="quarter" idx="5"/>
          </p:nvPr>
        </p:nvSpPr>
        <p:spPr/>
        <p:txBody>
          <a:bodyPr/>
          <a:lstStyle/>
          <a:p>
            <a:fld id="{26333EF1-9BE1-3F46-AC92-B087BE00A53D}" type="slidenum">
              <a:rPr lang="en-GB" smtClean="0"/>
              <a:t>6</a:t>
            </a:fld>
            <a:endParaRPr lang="en-GB"/>
          </a:p>
        </p:txBody>
      </p:sp>
    </p:spTree>
    <p:extLst>
      <p:ext uri="{BB962C8B-B14F-4D97-AF65-F5344CB8AC3E}">
        <p14:creationId xmlns:p14="http://schemas.microsoft.com/office/powerpoint/2010/main" val="2643078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talking about solutions, let me briefly highlight some data that illustrates the </a:t>
            </a:r>
            <a:r>
              <a:rPr lang="en-GB" b="1" dirty="0"/>
              <a:t>scale of the challenge</a:t>
            </a:r>
            <a:r>
              <a:rPr lang="en-GB" dirty="0"/>
              <a:t>.</a:t>
            </a:r>
          </a:p>
          <a:p>
            <a:br>
              <a:rPr lang="en-GB" dirty="0"/>
            </a:br>
            <a:r>
              <a:rPr lang="en-GB" dirty="0"/>
              <a:t>Some charts – just  quick overview, not to overload you with data on this sunny Thursday morning</a:t>
            </a:r>
          </a:p>
        </p:txBody>
      </p:sp>
      <p:sp>
        <p:nvSpPr>
          <p:cNvPr id="4" name="Slide Number Placeholder 3"/>
          <p:cNvSpPr>
            <a:spLocks noGrp="1"/>
          </p:cNvSpPr>
          <p:nvPr>
            <p:ph type="sldNum" sz="quarter" idx="5"/>
          </p:nvPr>
        </p:nvSpPr>
        <p:spPr/>
        <p:txBody>
          <a:bodyPr/>
          <a:lstStyle/>
          <a:p>
            <a:fld id="{85687140-A7D5-0743-BDAA-C275BCB1148A}" type="slidenum">
              <a:rPr lang="en-GB" smtClean="0"/>
              <a:t>7</a:t>
            </a:fld>
            <a:endParaRPr lang="en-GB"/>
          </a:p>
        </p:txBody>
      </p:sp>
    </p:spTree>
    <p:extLst>
      <p:ext uri="{BB962C8B-B14F-4D97-AF65-F5344CB8AC3E}">
        <p14:creationId xmlns:p14="http://schemas.microsoft.com/office/powerpoint/2010/main" val="114652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the evidence shows is that improvements in life expectancy — which increased steadily from the early 2000s to around 2015 — have stalled in recent years.</a:t>
            </a:r>
          </a:p>
          <a:p>
            <a:endParaRPr lang="en-GB" dirty="0"/>
          </a:p>
        </p:txBody>
      </p:sp>
      <p:sp>
        <p:nvSpPr>
          <p:cNvPr id="4" name="Slide Number Placeholder 3"/>
          <p:cNvSpPr>
            <a:spLocks noGrp="1"/>
          </p:cNvSpPr>
          <p:nvPr>
            <p:ph type="sldNum" sz="quarter" idx="5"/>
          </p:nvPr>
        </p:nvSpPr>
        <p:spPr/>
        <p:txBody>
          <a:bodyPr/>
          <a:lstStyle/>
          <a:p>
            <a:fld id="{85687140-A7D5-0743-BDAA-C275BCB1148A}" type="slidenum">
              <a:rPr lang="en-GB" smtClean="0"/>
              <a:t>8</a:t>
            </a:fld>
            <a:endParaRPr lang="en-GB"/>
          </a:p>
        </p:txBody>
      </p:sp>
    </p:spTree>
    <p:extLst>
      <p:ext uri="{BB962C8B-B14F-4D97-AF65-F5344CB8AC3E}">
        <p14:creationId xmlns:p14="http://schemas.microsoft.com/office/powerpoint/2010/main" val="62238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over the same period, healthy life expectancy has also stalled and in some cases worsened.</a:t>
            </a:r>
          </a:p>
          <a:p>
            <a:endParaRPr lang="en-GB" dirty="0"/>
          </a:p>
        </p:txBody>
      </p:sp>
      <p:sp>
        <p:nvSpPr>
          <p:cNvPr id="4" name="Slide Number Placeholder 3"/>
          <p:cNvSpPr>
            <a:spLocks noGrp="1"/>
          </p:cNvSpPr>
          <p:nvPr>
            <p:ph type="sldNum" sz="quarter" idx="5"/>
          </p:nvPr>
        </p:nvSpPr>
        <p:spPr/>
        <p:txBody>
          <a:bodyPr/>
          <a:lstStyle/>
          <a:p>
            <a:fld id="{85687140-A7D5-0743-BDAA-C275BCB1148A}" type="slidenum">
              <a:rPr lang="en-GB" smtClean="0"/>
              <a:t>9</a:t>
            </a:fld>
            <a:endParaRPr lang="en-GB"/>
          </a:p>
        </p:txBody>
      </p:sp>
    </p:spTree>
    <p:extLst>
      <p:ext uri="{BB962C8B-B14F-4D97-AF65-F5344CB8AC3E}">
        <p14:creationId xmlns:p14="http://schemas.microsoft.com/office/powerpoint/2010/main" val="3644031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sv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sv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20.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red circl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CCD1CF9-A956-9862-2A47-12DE144456D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930900" y="0"/>
            <a:ext cx="6261100" cy="6858000"/>
          </a:xfrm>
          <a:prstGeom prst="rect">
            <a:avLst/>
          </a:prstGeom>
        </p:spPr>
      </p:pic>
      <p:sp>
        <p:nvSpPr>
          <p:cNvPr id="2" name="Title 1">
            <a:extLst>
              <a:ext uri="{FF2B5EF4-FFF2-40B4-BE49-F238E27FC236}">
                <a16:creationId xmlns:a16="http://schemas.microsoft.com/office/drawing/2014/main" id="{3C2F2E97-956C-71C6-467A-4D0CB9A65C2D}"/>
              </a:ext>
            </a:extLst>
          </p:cNvPr>
          <p:cNvSpPr>
            <a:spLocks noGrp="1"/>
          </p:cNvSpPr>
          <p:nvPr>
            <p:ph type="ctrTitle"/>
          </p:nvPr>
        </p:nvSpPr>
        <p:spPr>
          <a:xfrm>
            <a:off x="792000" y="756000"/>
            <a:ext cx="6480000" cy="1767920"/>
          </a:xfrm>
          <a:prstGeom prst="rect">
            <a:avLst/>
          </a:prstGeom>
        </p:spPr>
        <p:txBody>
          <a:bodyPr anchor="t" anchorCtr="0"/>
          <a:lstStyle>
            <a:lvl1pPr algn="l">
              <a:lnSpc>
                <a:spcPct val="110000"/>
              </a:lnSpc>
              <a:defRPr sz="5400"/>
            </a:lvl1pPr>
          </a:lstStyle>
          <a:p>
            <a:r>
              <a:rPr lang="en-US"/>
              <a:t>Click to edit Master title style</a:t>
            </a:r>
          </a:p>
        </p:txBody>
      </p:sp>
      <p:sp>
        <p:nvSpPr>
          <p:cNvPr id="3" name="Subtitle 2">
            <a:extLst>
              <a:ext uri="{FF2B5EF4-FFF2-40B4-BE49-F238E27FC236}">
                <a16:creationId xmlns:a16="http://schemas.microsoft.com/office/drawing/2014/main" id="{00FFB44D-1810-070D-0A27-E161DE2E22D2}"/>
              </a:ext>
            </a:extLst>
          </p:cNvPr>
          <p:cNvSpPr>
            <a:spLocks noGrp="1"/>
          </p:cNvSpPr>
          <p:nvPr>
            <p:ph type="subTitle" idx="1"/>
          </p:nvPr>
        </p:nvSpPr>
        <p:spPr>
          <a:xfrm>
            <a:off x="792000" y="3099761"/>
            <a:ext cx="6468725" cy="411331"/>
          </a:xfrm>
          <a:prstGeom prst="rect">
            <a:avLst/>
          </a:prstGeom>
          <a:noFill/>
        </p:spPr>
        <p:txBody>
          <a:bodyPr wrap="square">
            <a:sp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A087CE-F365-FBB5-7028-633D96821CDF}"/>
              </a:ext>
            </a:extLst>
          </p:cNvPr>
          <p:cNvSpPr>
            <a:spLocks noGrp="1"/>
          </p:cNvSpPr>
          <p:nvPr>
            <p:ph type="dt" sz="half" idx="10"/>
          </p:nvPr>
        </p:nvSpPr>
        <p:spPr>
          <a:xfrm>
            <a:off x="792000" y="4156892"/>
            <a:ext cx="2700000" cy="365125"/>
          </a:xfrm>
          <a:prstGeom prst="rect">
            <a:avLst/>
          </a:prstGeom>
        </p:spPr>
        <p:txBody>
          <a:bodyPr/>
          <a:lstStyle>
            <a:lvl1pPr>
              <a:defRPr sz="1800">
                <a:solidFill>
                  <a:srgbClr val="EB003B"/>
                </a:solidFill>
              </a:defRPr>
            </a:lvl1pPr>
          </a:lstStyle>
          <a:p>
            <a:endParaRPr lang="en-US"/>
          </a:p>
        </p:txBody>
      </p:sp>
      <p:sp>
        <p:nvSpPr>
          <p:cNvPr id="42" name="Picture Placeholder 41">
            <a:extLst>
              <a:ext uri="{FF2B5EF4-FFF2-40B4-BE49-F238E27FC236}">
                <a16:creationId xmlns:a16="http://schemas.microsoft.com/office/drawing/2014/main" id="{202037F1-5CA0-8EB7-27AC-2CC0A10BA92D}"/>
              </a:ext>
            </a:extLst>
          </p:cNvPr>
          <p:cNvSpPr>
            <a:spLocks noGrp="1"/>
          </p:cNvSpPr>
          <p:nvPr>
            <p:ph type="pic" sz="quarter" idx="11" hasCustomPrompt="1"/>
          </p:nvPr>
        </p:nvSpPr>
        <p:spPr>
          <a:xfrm>
            <a:off x="6336284" y="485775"/>
            <a:ext cx="5472000" cy="6102000"/>
          </a:xfrm>
          <a:prstGeom prst="rect">
            <a:avLst/>
          </a:prstGeom>
        </p:spPr>
        <p:txBody>
          <a:bodyPr tIns="792000" anchor="ctr"/>
          <a:lstStyle>
            <a:lvl1pPr algn="ctr">
              <a:defRPr/>
            </a:lvl1pPr>
          </a:lstStyle>
          <a:p>
            <a:r>
              <a:rPr lang="en-GB"/>
              <a:t>Insert illustration</a:t>
            </a:r>
          </a:p>
        </p:txBody>
      </p:sp>
      <p:pic>
        <p:nvPicPr>
          <p:cNvPr id="60" name="Picture 59" descr="The Health Foundation&#10;&#10;">
            <a:extLst>
              <a:ext uri="{FF2B5EF4-FFF2-40B4-BE49-F238E27FC236}">
                <a16:creationId xmlns:a16="http://schemas.microsoft.com/office/drawing/2014/main" id="{38B2BD85-B3A7-09C6-8D00-137FEB5327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965" y="5111500"/>
            <a:ext cx="2626035" cy="1258132"/>
          </a:xfrm>
          <a:prstGeom prst="rect">
            <a:avLst/>
          </a:prstGeom>
        </p:spPr>
      </p:pic>
    </p:spTree>
    <p:extLst>
      <p:ext uri="{BB962C8B-B14F-4D97-AF65-F5344CB8AC3E}">
        <p14:creationId xmlns:p14="http://schemas.microsoft.com/office/powerpoint/2010/main" val="2626085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without subhead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C1AD429-E488-4212-75DD-C26CD78FBCDA}"/>
              </a:ext>
            </a:extLst>
          </p:cNvPr>
          <p:cNvSpPr>
            <a:spLocks noGrp="1"/>
          </p:cNvSpPr>
          <p:nvPr>
            <p:ph type="pic" sz="quarter" idx="10"/>
          </p:nvPr>
        </p:nvSpPr>
        <p:spPr>
          <a:xfrm>
            <a:off x="6858000" y="752475"/>
            <a:ext cx="4953000" cy="4956175"/>
          </a:xfrm>
          <a:prstGeom prst="rect">
            <a:avLst/>
          </a:prstGeom>
          <a:solidFill>
            <a:schemeClr val="bg1">
              <a:lumMod val="9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4114800" cy="216000"/>
          </a:xfrm>
          <a:prstGeom prst="rect">
            <a:avLst/>
          </a:prstGeom>
        </p:spPr>
        <p:txBody>
          <a:bodyPr/>
          <a:lstStyle/>
          <a:p>
            <a:pPr algn="l"/>
            <a:r>
              <a:rPr lang="en-GB"/>
              <a:t>Update: Insert &gt; Header &amp; footer &gt; Footer</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7" name="Text Placeholder 2">
            <a:extLst>
              <a:ext uri="{FF2B5EF4-FFF2-40B4-BE49-F238E27FC236}">
                <a16:creationId xmlns:a16="http://schemas.microsoft.com/office/drawing/2014/main" id="{E470B149-67D1-9442-0455-C6FB27FFFD7B}"/>
              </a:ext>
            </a:extLst>
          </p:cNvPr>
          <p:cNvSpPr>
            <a:spLocks noGrp="1"/>
          </p:cNvSpPr>
          <p:nvPr>
            <p:ph type="body" idx="14" hasCustomPrompt="1"/>
          </p:nvPr>
        </p:nvSpPr>
        <p:spPr>
          <a:xfrm>
            <a:off x="6872836" y="5832000"/>
            <a:ext cx="4953001" cy="216001"/>
          </a:xfrm>
          <a:prstGeom prst="rect">
            <a:avLst/>
          </a:prstGeom>
        </p:spPr>
        <p:txBody>
          <a:bodyPr anchor="t" anchorCtr="0"/>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 here</a:t>
            </a:r>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1633492"/>
            <a:ext cx="5157624" cy="44145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565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4114800" cy="216000"/>
          </a:xfrm>
          <a:prstGeom prst="rect">
            <a:avLst/>
          </a:prstGeom>
        </p:spPr>
        <p:txBody>
          <a:bodyPr/>
          <a:lstStyle/>
          <a:p>
            <a:pPr algn="l"/>
            <a:r>
              <a:rPr lang="en-GB"/>
              <a:t>Update: Insert &gt; Header &amp; footer &gt; Footer</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7" name="Text Placeholder 2">
            <a:extLst>
              <a:ext uri="{FF2B5EF4-FFF2-40B4-BE49-F238E27FC236}">
                <a16:creationId xmlns:a16="http://schemas.microsoft.com/office/drawing/2014/main" id="{E470B149-67D1-9442-0455-C6FB27FFFD7B}"/>
              </a:ext>
            </a:extLst>
          </p:cNvPr>
          <p:cNvSpPr>
            <a:spLocks noGrp="1"/>
          </p:cNvSpPr>
          <p:nvPr>
            <p:ph type="body" idx="14" hasCustomPrompt="1"/>
          </p:nvPr>
        </p:nvSpPr>
        <p:spPr>
          <a:xfrm>
            <a:off x="792000" y="5832000"/>
            <a:ext cx="4953001" cy="216001"/>
          </a:xfrm>
          <a:prstGeom prst="rect">
            <a:avLst/>
          </a:prstGeom>
        </p:spPr>
        <p:txBody>
          <a:bodyPr anchor="t" anchorCtr="0"/>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 here</a:t>
            </a:r>
          </a:p>
        </p:txBody>
      </p:sp>
      <p:sp>
        <p:nvSpPr>
          <p:cNvPr id="4" name="Content Placeholder 3">
            <a:extLst>
              <a:ext uri="{FF2B5EF4-FFF2-40B4-BE49-F238E27FC236}">
                <a16:creationId xmlns:a16="http://schemas.microsoft.com/office/drawing/2014/main" id="{D6C201A3-B90E-A642-D50B-D6665B9CD352}"/>
              </a:ext>
            </a:extLst>
          </p:cNvPr>
          <p:cNvSpPr>
            <a:spLocks noGrp="1"/>
          </p:cNvSpPr>
          <p:nvPr>
            <p:ph sz="quarter" idx="15"/>
          </p:nvPr>
        </p:nvSpPr>
        <p:spPr>
          <a:xfrm>
            <a:off x="792163" y="1600200"/>
            <a:ext cx="11023600" cy="414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2281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viz">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D9A1-87F3-A4F8-FA57-6EDFAE7E2C93}"/>
              </a:ext>
            </a:extLst>
          </p:cNvPr>
          <p:cNvSpPr>
            <a:spLocks noGrp="1"/>
          </p:cNvSpPr>
          <p:nvPr>
            <p:ph type="title" hasCustomPrompt="1"/>
          </p:nvPr>
        </p:nvSpPr>
        <p:spPr>
          <a:xfrm>
            <a:off x="791999" y="756000"/>
            <a:ext cx="11023763" cy="398571"/>
          </a:xfrm>
          <a:prstGeom prst="rect">
            <a:avLst/>
          </a:prstGeom>
        </p:spPr>
        <p:txBody>
          <a:bodyPr/>
          <a:lstStyle>
            <a:lvl1pPr>
              <a:defRPr sz="2800"/>
            </a:lvl1pPr>
          </a:lstStyle>
          <a:p>
            <a:r>
              <a:rPr lang="en-US"/>
              <a:t>Key message of chart</a:t>
            </a:r>
          </a:p>
        </p:txBody>
      </p:sp>
      <p:sp>
        <p:nvSpPr>
          <p:cNvPr id="3" name="Rectangle 2">
            <a:extLst>
              <a:ext uri="{FF2B5EF4-FFF2-40B4-BE49-F238E27FC236}">
                <a16:creationId xmlns:a16="http://schemas.microsoft.com/office/drawing/2014/main" id="{A6E6AD0C-321B-5E0B-F5DF-712ED1927A82}"/>
              </a:ext>
            </a:extLst>
          </p:cNvPr>
          <p:cNvSpPr/>
          <p:nvPr userDrawn="1"/>
        </p:nvSpPr>
        <p:spPr>
          <a:xfrm>
            <a:off x="357036" y="6194612"/>
            <a:ext cx="289975" cy="286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3">
            <a:extLst>
              <a:ext uri="{FF2B5EF4-FFF2-40B4-BE49-F238E27FC236}">
                <a16:creationId xmlns:a16="http://schemas.microsoft.com/office/drawing/2014/main" id="{255A9D78-A8E3-B055-C302-C67BE9D2E60D}"/>
              </a:ext>
            </a:extLst>
          </p:cNvPr>
          <p:cNvSpPr>
            <a:spLocks noGrp="1"/>
          </p:cNvSpPr>
          <p:nvPr>
            <p:ph sz="quarter" idx="15" hasCustomPrompt="1"/>
          </p:nvPr>
        </p:nvSpPr>
        <p:spPr>
          <a:xfrm>
            <a:off x="792163" y="1600200"/>
            <a:ext cx="11023600" cy="4881282"/>
          </a:xfrm>
          <a:prstGeom prst="rect">
            <a:avLst/>
          </a:prstGeom>
        </p:spPr>
        <p:txBody>
          <a:bodyPr/>
          <a:lstStyle>
            <a:lvl1pPr marL="285750" indent="-285750">
              <a:buFont typeface="Arial" panose="020B0604020202020204" pitchFamily="34" charset="0"/>
              <a:buChar char="•"/>
              <a:defRPr>
                <a:latin typeface="Messina Sans Light" pitchFamily="50" charset="0"/>
                <a:cs typeface="Messina Sans Light" pitchFamily="50" charset="0"/>
              </a:defRPr>
            </a:lvl1pPr>
            <a:lvl2pPr>
              <a:defRPr/>
            </a:lvl2pPr>
          </a:lstStyle>
          <a:p>
            <a:pPr lvl="0"/>
            <a:r>
              <a:rPr lang="en-GB"/>
              <a:t>Data viz slide: </a:t>
            </a:r>
          </a:p>
          <a:p>
            <a:pPr lvl="1"/>
            <a:r>
              <a:rPr lang="en-GB"/>
              <a:t>Export data viz from Flourish at 2x resolution and 1000 pixel width. </a:t>
            </a:r>
          </a:p>
          <a:p>
            <a:pPr lvl="1"/>
            <a:r>
              <a:rPr lang="en-GB"/>
              <a:t>Crop the key message title and add to the heading above (for consistency with other slides).</a:t>
            </a:r>
          </a:p>
        </p:txBody>
      </p:sp>
    </p:spTree>
    <p:extLst>
      <p:ext uri="{BB962C8B-B14F-4D97-AF65-F5344CB8AC3E}">
        <p14:creationId xmlns:p14="http://schemas.microsoft.com/office/powerpoint/2010/main" val="77789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1">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99BDD6F-B8E6-F512-1987-26EC7F7567A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282DA8A4-D49F-4B81-4807-C7F67AA16ED7}"/>
              </a:ext>
            </a:extLst>
          </p:cNvPr>
          <p:cNvSpPr>
            <a:spLocks noGrp="1"/>
          </p:cNvSpPr>
          <p:nvPr>
            <p:ph type="title" hasCustomPrompt="1"/>
          </p:nvPr>
        </p:nvSpPr>
        <p:spPr>
          <a:xfrm>
            <a:off x="1799999" y="882000"/>
            <a:ext cx="4896000" cy="1767920"/>
          </a:xfrm>
          <a:prstGeom prst="rect">
            <a:avLst/>
          </a:prstGeom>
        </p:spPr>
        <p:txBody>
          <a:bodyPr anchor="t" anchorCtr="0"/>
          <a:lstStyle>
            <a:lvl1pPr>
              <a:lnSpc>
                <a:spcPct val="110000"/>
              </a:lnSpc>
              <a:defRPr sz="5400">
                <a:solidFill>
                  <a:schemeClr val="tx1"/>
                </a:solidFill>
              </a:defRPr>
            </a:lvl1pPr>
          </a:lstStyle>
          <a:p>
            <a:r>
              <a:rPr lang="en-US"/>
              <a:t>Breaker page</a:t>
            </a:r>
            <a:br>
              <a:rPr lang="en-US"/>
            </a:br>
            <a:r>
              <a:rPr lang="en-US"/>
              <a:t>title here</a:t>
            </a:r>
          </a:p>
        </p:txBody>
      </p:sp>
      <p:sp>
        <p:nvSpPr>
          <p:cNvPr id="10" name="Text Placeholder 2">
            <a:extLst>
              <a:ext uri="{FF2B5EF4-FFF2-40B4-BE49-F238E27FC236}">
                <a16:creationId xmlns:a16="http://schemas.microsoft.com/office/drawing/2014/main" id="{E3667A04-60D4-4F46-299B-1EA5DE9D83CF}"/>
              </a:ext>
            </a:extLst>
          </p:cNvPr>
          <p:cNvSpPr>
            <a:spLocks noGrp="1"/>
          </p:cNvSpPr>
          <p:nvPr>
            <p:ph type="body" idx="10" hasCustomPrompt="1"/>
          </p:nvPr>
        </p:nvSpPr>
        <p:spPr>
          <a:xfrm>
            <a:off x="792000" y="900000"/>
            <a:ext cx="838200" cy="1500187"/>
          </a:xfrm>
          <a:prstGeom prst="rect">
            <a:avLst/>
          </a:prstGeom>
        </p:spPr>
        <p:txBody>
          <a:bodyPr/>
          <a:lstStyle>
            <a:lvl1pPr marL="0" indent="0">
              <a:spcBef>
                <a:spcPts val="0"/>
              </a:spcBef>
              <a:buNone/>
              <a:defRPr sz="5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11" name="Picture Placeholder 41">
            <a:extLst>
              <a:ext uri="{FF2B5EF4-FFF2-40B4-BE49-F238E27FC236}">
                <a16:creationId xmlns:a16="http://schemas.microsoft.com/office/drawing/2014/main" id="{6379B33D-F951-42D4-4629-974B3D6C8A4D}"/>
              </a:ext>
            </a:extLst>
          </p:cNvPr>
          <p:cNvSpPr>
            <a:spLocks noGrp="1"/>
          </p:cNvSpPr>
          <p:nvPr>
            <p:ph type="pic" sz="quarter" idx="11" hasCustomPrompt="1"/>
          </p:nvPr>
        </p:nvSpPr>
        <p:spPr>
          <a:xfrm>
            <a:off x="6336284" y="485775"/>
            <a:ext cx="5472000" cy="6102000"/>
          </a:xfrm>
          <a:prstGeom prst="rect">
            <a:avLst/>
          </a:prstGeom>
        </p:spPr>
        <p:txBody>
          <a:bodyPr tIns="792000" anchor="ctr"/>
          <a:lstStyle>
            <a:lvl1pPr algn="ctr">
              <a:defRPr/>
            </a:lvl1pPr>
          </a:lstStyle>
          <a:p>
            <a:r>
              <a:rPr lang="en-GB"/>
              <a:t>Insert illustration</a:t>
            </a:r>
          </a:p>
        </p:txBody>
      </p:sp>
    </p:spTree>
    <p:extLst>
      <p:ext uri="{BB962C8B-B14F-4D97-AF65-F5344CB8AC3E}">
        <p14:creationId xmlns:p14="http://schemas.microsoft.com/office/powerpoint/2010/main" val="1325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2">
    <p:bg>
      <p:bgPr>
        <a:solidFill>
          <a:schemeClr val="accent4"/>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F4743C-9000-2E71-9304-49B2A1512C4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58000" y="1016000"/>
            <a:ext cx="5334000" cy="5842000"/>
          </a:xfrm>
          <a:prstGeom prst="rect">
            <a:avLst/>
          </a:prstGeom>
        </p:spPr>
      </p:pic>
      <p:sp>
        <p:nvSpPr>
          <p:cNvPr id="9" name="Picture Placeholder 8">
            <a:extLst>
              <a:ext uri="{FF2B5EF4-FFF2-40B4-BE49-F238E27FC236}">
                <a16:creationId xmlns:a16="http://schemas.microsoft.com/office/drawing/2014/main" id="{0A99914C-8C56-95E6-C31C-04639AD6A040}"/>
              </a:ext>
            </a:extLst>
          </p:cNvPr>
          <p:cNvSpPr>
            <a:spLocks noGrp="1"/>
          </p:cNvSpPr>
          <p:nvPr>
            <p:ph type="pic" sz="quarter" idx="11"/>
          </p:nvPr>
        </p:nvSpPr>
        <p:spPr>
          <a:xfrm>
            <a:off x="5922150" y="804453"/>
            <a:ext cx="5257800" cy="5257800"/>
          </a:xfrm>
          <a:prstGeom prst="rect">
            <a:avLst/>
          </a:prstGeom>
          <a:solidFill>
            <a:schemeClr val="bg1">
              <a:lumMod val="9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282DA8A4-D49F-4B81-4807-C7F67AA16ED7}"/>
              </a:ext>
            </a:extLst>
          </p:cNvPr>
          <p:cNvSpPr>
            <a:spLocks noGrp="1"/>
          </p:cNvSpPr>
          <p:nvPr>
            <p:ph type="title" hasCustomPrompt="1"/>
          </p:nvPr>
        </p:nvSpPr>
        <p:spPr>
          <a:xfrm>
            <a:off x="792000" y="1854000"/>
            <a:ext cx="4896000" cy="1767920"/>
          </a:xfrm>
          <a:prstGeom prst="rect">
            <a:avLst/>
          </a:prstGeom>
        </p:spPr>
        <p:txBody>
          <a:bodyPr anchor="t" anchorCtr="0"/>
          <a:lstStyle>
            <a:lvl1pPr>
              <a:lnSpc>
                <a:spcPct val="110000"/>
              </a:lnSpc>
              <a:defRPr sz="5400">
                <a:solidFill>
                  <a:schemeClr val="bg1"/>
                </a:solidFill>
              </a:defRPr>
            </a:lvl1pPr>
          </a:lstStyle>
          <a:p>
            <a:r>
              <a:rPr lang="en-US"/>
              <a:t>Breaker page</a:t>
            </a:r>
            <a:br>
              <a:rPr lang="en-US"/>
            </a:br>
            <a:r>
              <a:rPr lang="en-US"/>
              <a:t>title here</a:t>
            </a:r>
          </a:p>
        </p:txBody>
      </p:sp>
      <p:sp>
        <p:nvSpPr>
          <p:cNvPr id="3" name="Text Placeholder 2">
            <a:extLst>
              <a:ext uri="{FF2B5EF4-FFF2-40B4-BE49-F238E27FC236}">
                <a16:creationId xmlns:a16="http://schemas.microsoft.com/office/drawing/2014/main" id="{18216C57-3869-A251-9ADB-CC552846A4AD}"/>
              </a:ext>
            </a:extLst>
          </p:cNvPr>
          <p:cNvSpPr>
            <a:spLocks noGrp="1"/>
          </p:cNvSpPr>
          <p:nvPr>
            <p:ph type="body" idx="1" hasCustomPrompt="1"/>
          </p:nvPr>
        </p:nvSpPr>
        <p:spPr>
          <a:xfrm>
            <a:off x="792000" y="4153063"/>
            <a:ext cx="4896000" cy="1500187"/>
          </a:xfrm>
          <a:prstGeom prst="rect">
            <a:avLst/>
          </a:prstGeom>
        </p:spPr>
        <p:txBody>
          <a:bodyPr/>
          <a:lstStyle>
            <a:lvl1pPr marL="0" indent="0">
              <a:buNone/>
              <a:defRPr sz="27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Subtitle goes here</a:t>
            </a:r>
          </a:p>
        </p:txBody>
      </p:sp>
      <p:sp>
        <p:nvSpPr>
          <p:cNvPr id="10" name="Text Placeholder 2">
            <a:extLst>
              <a:ext uri="{FF2B5EF4-FFF2-40B4-BE49-F238E27FC236}">
                <a16:creationId xmlns:a16="http://schemas.microsoft.com/office/drawing/2014/main" id="{E3667A04-60D4-4F46-299B-1EA5DE9D83CF}"/>
              </a:ext>
            </a:extLst>
          </p:cNvPr>
          <p:cNvSpPr>
            <a:spLocks noGrp="1"/>
          </p:cNvSpPr>
          <p:nvPr>
            <p:ph type="body" idx="10" hasCustomPrompt="1"/>
          </p:nvPr>
        </p:nvSpPr>
        <p:spPr>
          <a:xfrm>
            <a:off x="792000" y="900001"/>
            <a:ext cx="838200" cy="700200"/>
          </a:xfrm>
          <a:prstGeom prst="rect">
            <a:avLst/>
          </a:prstGeom>
        </p:spPr>
        <p:txBody>
          <a:bodyPr/>
          <a:lstStyle>
            <a:lvl1pPr marL="0" indent="0">
              <a:spcBef>
                <a:spcPts val="0"/>
              </a:spcBef>
              <a:buNone/>
              <a:defRPr sz="5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Tree>
    <p:extLst>
      <p:ext uri="{BB962C8B-B14F-4D97-AF65-F5344CB8AC3E}">
        <p14:creationId xmlns:p14="http://schemas.microsoft.com/office/powerpoint/2010/main" val="3638902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3">
    <p:bg>
      <p:bgPr>
        <a:solidFill>
          <a:schemeClr val="accent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0E47C07-4C8C-67C5-1256-428853D2D9E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77875" y="0"/>
            <a:ext cx="8712201" cy="6858000"/>
          </a:xfrm>
          <a:prstGeom prst="rect">
            <a:avLst/>
          </a:prstGeom>
        </p:spPr>
      </p:pic>
      <p:sp>
        <p:nvSpPr>
          <p:cNvPr id="9" name="Picture Placeholder 8">
            <a:extLst>
              <a:ext uri="{FF2B5EF4-FFF2-40B4-BE49-F238E27FC236}">
                <a16:creationId xmlns:a16="http://schemas.microsoft.com/office/drawing/2014/main" id="{0A99914C-8C56-95E6-C31C-04639AD6A040}"/>
              </a:ext>
            </a:extLst>
          </p:cNvPr>
          <p:cNvSpPr>
            <a:spLocks noGrp="1"/>
          </p:cNvSpPr>
          <p:nvPr>
            <p:ph type="pic" sz="quarter" idx="11"/>
          </p:nvPr>
        </p:nvSpPr>
        <p:spPr>
          <a:xfrm>
            <a:off x="5922150" y="804453"/>
            <a:ext cx="5257800" cy="5257800"/>
          </a:xfrm>
          <a:prstGeom prst="rect">
            <a:avLst/>
          </a:prstGeom>
          <a:solidFill>
            <a:schemeClr val="bg1">
              <a:lumMod val="9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282DA8A4-D49F-4B81-4807-C7F67AA16ED7}"/>
              </a:ext>
            </a:extLst>
          </p:cNvPr>
          <p:cNvSpPr>
            <a:spLocks noGrp="1"/>
          </p:cNvSpPr>
          <p:nvPr>
            <p:ph type="title" hasCustomPrompt="1"/>
          </p:nvPr>
        </p:nvSpPr>
        <p:spPr>
          <a:xfrm>
            <a:off x="792000" y="1854000"/>
            <a:ext cx="4896000" cy="1767920"/>
          </a:xfrm>
          <a:prstGeom prst="rect">
            <a:avLst/>
          </a:prstGeom>
        </p:spPr>
        <p:txBody>
          <a:bodyPr anchor="t" anchorCtr="0"/>
          <a:lstStyle>
            <a:lvl1pPr>
              <a:lnSpc>
                <a:spcPct val="110000"/>
              </a:lnSpc>
              <a:defRPr sz="5400">
                <a:solidFill>
                  <a:schemeClr val="bg1"/>
                </a:solidFill>
              </a:defRPr>
            </a:lvl1pPr>
          </a:lstStyle>
          <a:p>
            <a:r>
              <a:rPr lang="en-US"/>
              <a:t>Breaker page</a:t>
            </a:r>
            <a:br>
              <a:rPr lang="en-US"/>
            </a:br>
            <a:r>
              <a:rPr lang="en-US"/>
              <a:t>title here</a:t>
            </a:r>
          </a:p>
        </p:txBody>
      </p:sp>
      <p:sp>
        <p:nvSpPr>
          <p:cNvPr id="3" name="Text Placeholder 2">
            <a:extLst>
              <a:ext uri="{FF2B5EF4-FFF2-40B4-BE49-F238E27FC236}">
                <a16:creationId xmlns:a16="http://schemas.microsoft.com/office/drawing/2014/main" id="{18216C57-3869-A251-9ADB-CC552846A4AD}"/>
              </a:ext>
            </a:extLst>
          </p:cNvPr>
          <p:cNvSpPr>
            <a:spLocks noGrp="1"/>
          </p:cNvSpPr>
          <p:nvPr>
            <p:ph type="body" idx="1" hasCustomPrompt="1"/>
          </p:nvPr>
        </p:nvSpPr>
        <p:spPr>
          <a:xfrm>
            <a:off x="792000" y="4153063"/>
            <a:ext cx="4896000" cy="1500187"/>
          </a:xfrm>
          <a:prstGeom prst="rect">
            <a:avLst/>
          </a:prstGeom>
        </p:spPr>
        <p:txBody>
          <a:bodyPr/>
          <a:lstStyle>
            <a:lvl1pPr marL="0" indent="0">
              <a:buNone/>
              <a:defRPr sz="27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Subtitle goes here</a:t>
            </a:r>
          </a:p>
        </p:txBody>
      </p:sp>
      <p:sp>
        <p:nvSpPr>
          <p:cNvPr id="10" name="Text Placeholder 2">
            <a:extLst>
              <a:ext uri="{FF2B5EF4-FFF2-40B4-BE49-F238E27FC236}">
                <a16:creationId xmlns:a16="http://schemas.microsoft.com/office/drawing/2014/main" id="{E3667A04-60D4-4F46-299B-1EA5DE9D83CF}"/>
              </a:ext>
            </a:extLst>
          </p:cNvPr>
          <p:cNvSpPr>
            <a:spLocks noGrp="1"/>
          </p:cNvSpPr>
          <p:nvPr>
            <p:ph type="body" idx="10" hasCustomPrompt="1"/>
          </p:nvPr>
        </p:nvSpPr>
        <p:spPr>
          <a:xfrm>
            <a:off x="792000" y="900001"/>
            <a:ext cx="838200" cy="700200"/>
          </a:xfrm>
          <a:prstGeom prst="rect">
            <a:avLst/>
          </a:prstGeom>
        </p:spPr>
        <p:txBody>
          <a:bodyPr/>
          <a:lstStyle>
            <a:lvl1pPr marL="0" indent="0">
              <a:spcBef>
                <a:spcPts val="0"/>
              </a:spcBef>
              <a:buNone/>
              <a:defRPr sz="5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Tree>
    <p:extLst>
      <p:ext uri="{BB962C8B-B14F-4D97-AF65-F5344CB8AC3E}">
        <p14:creationId xmlns:p14="http://schemas.microsoft.com/office/powerpoint/2010/main" val="224657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oilerplate">
    <p:bg>
      <p:bgPr>
        <a:solidFill>
          <a:schemeClr val="bg2"/>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21245696-FB43-03ED-A76C-D6ED2E7ED50F}"/>
              </a:ext>
            </a:extLst>
          </p:cNvPr>
          <p:cNvSpPr/>
          <p:nvPr userDrawn="1"/>
        </p:nvSpPr>
        <p:spPr>
          <a:xfrm>
            <a:off x="0" y="0"/>
            <a:ext cx="9815513" cy="5561648"/>
          </a:xfrm>
          <a:custGeom>
            <a:avLst/>
            <a:gdLst/>
            <a:ahLst/>
            <a:cxnLst/>
            <a:rect l="l" t="t" r="r" b="b"/>
            <a:pathLst>
              <a:path w="13087350" h="7415530">
                <a:moveTo>
                  <a:pt x="13087154" y="0"/>
                </a:moveTo>
                <a:lnTo>
                  <a:pt x="0" y="0"/>
                </a:lnTo>
                <a:lnTo>
                  <a:pt x="0" y="7415439"/>
                </a:lnTo>
                <a:lnTo>
                  <a:pt x="206601" y="7409765"/>
                </a:lnTo>
                <a:lnTo>
                  <a:pt x="448964" y="7399579"/>
                </a:lnTo>
                <a:lnTo>
                  <a:pt x="691171" y="7385708"/>
                </a:lnTo>
                <a:lnTo>
                  <a:pt x="933178" y="7368151"/>
                </a:lnTo>
                <a:lnTo>
                  <a:pt x="1174937" y="7346909"/>
                </a:lnTo>
                <a:lnTo>
                  <a:pt x="1416405" y="7321982"/>
                </a:lnTo>
                <a:lnTo>
                  <a:pt x="1657534" y="7293372"/>
                </a:lnTo>
                <a:lnTo>
                  <a:pt x="1898280" y="7261077"/>
                </a:lnTo>
                <a:lnTo>
                  <a:pt x="2138597" y="7225100"/>
                </a:lnTo>
                <a:lnTo>
                  <a:pt x="2378439" y="7185439"/>
                </a:lnTo>
                <a:lnTo>
                  <a:pt x="2617760" y="7142096"/>
                </a:lnTo>
                <a:lnTo>
                  <a:pt x="2856516" y="7095071"/>
                </a:lnTo>
                <a:lnTo>
                  <a:pt x="3094659" y="7044364"/>
                </a:lnTo>
                <a:lnTo>
                  <a:pt x="3332145" y="6989975"/>
                </a:lnTo>
                <a:lnTo>
                  <a:pt x="3568928" y="6931906"/>
                </a:lnTo>
                <a:lnTo>
                  <a:pt x="3804962" y="6870157"/>
                </a:lnTo>
                <a:lnTo>
                  <a:pt x="4040201" y="6804727"/>
                </a:lnTo>
                <a:lnTo>
                  <a:pt x="4274600" y="6735617"/>
                </a:lnTo>
                <a:lnTo>
                  <a:pt x="4508114" y="6662829"/>
                </a:lnTo>
                <a:lnTo>
                  <a:pt x="4740696" y="6586361"/>
                </a:lnTo>
                <a:lnTo>
                  <a:pt x="4972302" y="6506215"/>
                </a:lnTo>
                <a:lnTo>
                  <a:pt x="5202884" y="6422391"/>
                </a:lnTo>
                <a:lnTo>
                  <a:pt x="5432398" y="6334890"/>
                </a:lnTo>
                <a:lnTo>
                  <a:pt x="5660799" y="6243711"/>
                </a:lnTo>
                <a:lnTo>
                  <a:pt x="5888039" y="6148855"/>
                </a:lnTo>
                <a:lnTo>
                  <a:pt x="6114074" y="6050323"/>
                </a:lnTo>
                <a:lnTo>
                  <a:pt x="6338859" y="5948115"/>
                </a:lnTo>
                <a:lnTo>
                  <a:pt x="6562346" y="5842231"/>
                </a:lnTo>
                <a:lnTo>
                  <a:pt x="6784492" y="5732673"/>
                </a:lnTo>
                <a:lnTo>
                  <a:pt x="7005249" y="5619439"/>
                </a:lnTo>
                <a:lnTo>
                  <a:pt x="7115093" y="5561444"/>
                </a:lnTo>
                <a:lnTo>
                  <a:pt x="7224573" y="5502531"/>
                </a:lnTo>
                <a:lnTo>
                  <a:pt x="7333683" y="5442699"/>
                </a:lnTo>
                <a:lnTo>
                  <a:pt x="7442418" y="5381949"/>
                </a:lnTo>
                <a:lnTo>
                  <a:pt x="7550771" y="5320281"/>
                </a:lnTo>
                <a:lnTo>
                  <a:pt x="7658737" y="5257694"/>
                </a:lnTo>
                <a:lnTo>
                  <a:pt x="7766311" y="5194189"/>
                </a:lnTo>
                <a:lnTo>
                  <a:pt x="7873487" y="5129765"/>
                </a:lnTo>
                <a:lnTo>
                  <a:pt x="7980258" y="5064424"/>
                </a:lnTo>
                <a:lnTo>
                  <a:pt x="8086620" y="4998164"/>
                </a:lnTo>
                <a:lnTo>
                  <a:pt x="8192566" y="4930986"/>
                </a:lnTo>
                <a:lnTo>
                  <a:pt x="8298091" y="4862890"/>
                </a:lnTo>
                <a:lnTo>
                  <a:pt x="8403189" y="4793877"/>
                </a:lnTo>
                <a:lnTo>
                  <a:pt x="8507855" y="4723945"/>
                </a:lnTo>
                <a:lnTo>
                  <a:pt x="8612082" y="4653095"/>
                </a:lnTo>
                <a:lnTo>
                  <a:pt x="8715866" y="4581328"/>
                </a:lnTo>
                <a:lnTo>
                  <a:pt x="8819199" y="4508643"/>
                </a:lnTo>
                <a:lnTo>
                  <a:pt x="8922077" y="4435040"/>
                </a:lnTo>
                <a:lnTo>
                  <a:pt x="9024495" y="4360519"/>
                </a:lnTo>
                <a:lnTo>
                  <a:pt x="9126445" y="4285081"/>
                </a:lnTo>
                <a:lnTo>
                  <a:pt x="9227923" y="4208725"/>
                </a:lnTo>
                <a:lnTo>
                  <a:pt x="9328922" y="4131452"/>
                </a:lnTo>
                <a:lnTo>
                  <a:pt x="9429438" y="4053261"/>
                </a:lnTo>
                <a:lnTo>
                  <a:pt x="9529464" y="3974153"/>
                </a:lnTo>
                <a:lnTo>
                  <a:pt x="9628995" y="3894128"/>
                </a:lnTo>
                <a:lnTo>
                  <a:pt x="9728024" y="3813185"/>
                </a:lnTo>
                <a:lnTo>
                  <a:pt x="9826547" y="3731325"/>
                </a:lnTo>
                <a:lnTo>
                  <a:pt x="9924557" y="3648547"/>
                </a:lnTo>
                <a:lnTo>
                  <a:pt x="10022050" y="3564853"/>
                </a:lnTo>
                <a:lnTo>
                  <a:pt x="10119018" y="3480241"/>
                </a:lnTo>
                <a:lnTo>
                  <a:pt x="10215457" y="3394713"/>
                </a:lnTo>
                <a:lnTo>
                  <a:pt x="10311360" y="3308267"/>
                </a:lnTo>
                <a:lnTo>
                  <a:pt x="10406723" y="3220905"/>
                </a:lnTo>
                <a:lnTo>
                  <a:pt x="10501538" y="3132625"/>
                </a:lnTo>
                <a:lnTo>
                  <a:pt x="10595802" y="3043429"/>
                </a:lnTo>
                <a:lnTo>
                  <a:pt x="10689507" y="2953316"/>
                </a:lnTo>
                <a:lnTo>
                  <a:pt x="10782648" y="2862286"/>
                </a:lnTo>
                <a:lnTo>
                  <a:pt x="10875220" y="2770339"/>
                </a:lnTo>
                <a:lnTo>
                  <a:pt x="10967217" y="2677476"/>
                </a:lnTo>
                <a:lnTo>
                  <a:pt x="11040534" y="2602382"/>
                </a:lnTo>
                <a:lnTo>
                  <a:pt x="11113254" y="2526927"/>
                </a:lnTo>
                <a:lnTo>
                  <a:pt x="11185377" y="2451114"/>
                </a:lnTo>
                <a:lnTo>
                  <a:pt x="11256902" y="2374947"/>
                </a:lnTo>
                <a:lnTo>
                  <a:pt x="11327829" y="2298427"/>
                </a:lnTo>
                <a:lnTo>
                  <a:pt x="11398160" y="2221559"/>
                </a:lnTo>
                <a:lnTo>
                  <a:pt x="11467893" y="2144344"/>
                </a:lnTo>
                <a:lnTo>
                  <a:pt x="11537029" y="2066786"/>
                </a:lnTo>
                <a:lnTo>
                  <a:pt x="11605568" y="1988888"/>
                </a:lnTo>
                <a:lnTo>
                  <a:pt x="11673509" y="1910653"/>
                </a:lnTo>
                <a:lnTo>
                  <a:pt x="11740854" y="1832083"/>
                </a:lnTo>
                <a:lnTo>
                  <a:pt x="11807601" y="1753182"/>
                </a:lnTo>
                <a:lnTo>
                  <a:pt x="11873751" y="1673953"/>
                </a:lnTo>
                <a:lnTo>
                  <a:pt x="11939304" y="1594399"/>
                </a:lnTo>
                <a:lnTo>
                  <a:pt x="12004261" y="1514522"/>
                </a:lnTo>
                <a:lnTo>
                  <a:pt x="12068620" y="1434325"/>
                </a:lnTo>
                <a:lnTo>
                  <a:pt x="12132382" y="1353812"/>
                </a:lnTo>
                <a:lnTo>
                  <a:pt x="12195548" y="1272985"/>
                </a:lnTo>
                <a:lnTo>
                  <a:pt x="12258117" y="1191848"/>
                </a:lnTo>
                <a:lnTo>
                  <a:pt x="12320089" y="1110403"/>
                </a:lnTo>
                <a:lnTo>
                  <a:pt x="12381464" y="1028653"/>
                </a:lnTo>
                <a:lnTo>
                  <a:pt x="12442242" y="946601"/>
                </a:lnTo>
                <a:lnTo>
                  <a:pt x="12502424" y="864251"/>
                </a:lnTo>
                <a:lnTo>
                  <a:pt x="12562009" y="781605"/>
                </a:lnTo>
                <a:lnTo>
                  <a:pt x="12620998" y="698665"/>
                </a:lnTo>
                <a:lnTo>
                  <a:pt x="12679390" y="615436"/>
                </a:lnTo>
                <a:lnTo>
                  <a:pt x="12737186" y="531920"/>
                </a:lnTo>
                <a:lnTo>
                  <a:pt x="12765860" y="490055"/>
                </a:lnTo>
                <a:lnTo>
                  <a:pt x="12794385" y="448119"/>
                </a:lnTo>
                <a:lnTo>
                  <a:pt x="12822761" y="406113"/>
                </a:lnTo>
                <a:lnTo>
                  <a:pt x="12850988" y="364038"/>
                </a:lnTo>
                <a:lnTo>
                  <a:pt x="12879065" y="321892"/>
                </a:lnTo>
                <a:lnTo>
                  <a:pt x="12906994" y="279678"/>
                </a:lnTo>
                <a:lnTo>
                  <a:pt x="12934773" y="237394"/>
                </a:lnTo>
                <a:lnTo>
                  <a:pt x="12962404" y="195043"/>
                </a:lnTo>
                <a:lnTo>
                  <a:pt x="12989885" y="152623"/>
                </a:lnTo>
                <a:lnTo>
                  <a:pt x="13017217" y="110135"/>
                </a:lnTo>
                <a:lnTo>
                  <a:pt x="13044401" y="67581"/>
                </a:lnTo>
                <a:lnTo>
                  <a:pt x="13071435" y="24959"/>
                </a:lnTo>
                <a:lnTo>
                  <a:pt x="13087154" y="0"/>
                </a:lnTo>
                <a:close/>
              </a:path>
            </a:pathLst>
          </a:custGeom>
          <a:solidFill>
            <a:schemeClr val="tx2"/>
          </a:solidFill>
        </p:spPr>
        <p:txBody>
          <a:bodyPr wrap="square" lIns="0" tIns="0" rIns="0" bIns="0" rtlCol="0"/>
          <a:lstStyle/>
          <a:p>
            <a:endParaRPr/>
          </a:p>
        </p:txBody>
      </p:sp>
      <p:pic>
        <p:nvPicPr>
          <p:cNvPr id="72" name="Picture 71">
            <a:extLst>
              <a:ext uri="{FF2B5EF4-FFF2-40B4-BE49-F238E27FC236}">
                <a16:creationId xmlns:a16="http://schemas.microsoft.com/office/drawing/2014/main" id="{F92661BB-ED4A-FB29-6E91-A7DE3F87CA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36624" y="1473693"/>
            <a:ext cx="5642882" cy="4062352"/>
          </a:xfrm>
          <a:prstGeom prst="rect">
            <a:avLst/>
          </a:prstGeom>
        </p:spPr>
      </p:pic>
      <p:grpSp>
        <p:nvGrpSpPr>
          <p:cNvPr id="5" name="Graphic 11">
            <a:extLst>
              <a:ext uri="{FF2B5EF4-FFF2-40B4-BE49-F238E27FC236}">
                <a16:creationId xmlns:a16="http://schemas.microsoft.com/office/drawing/2014/main" id="{F06F4CD5-B238-CE25-3B2F-DCF0B6E588A3}"/>
              </a:ext>
            </a:extLst>
          </p:cNvPr>
          <p:cNvGrpSpPr>
            <a:grpSpLocks noChangeAspect="1"/>
          </p:cNvGrpSpPr>
          <p:nvPr userDrawn="1"/>
        </p:nvGrpSpPr>
        <p:grpSpPr>
          <a:xfrm>
            <a:off x="754309" y="5872172"/>
            <a:ext cx="1920957" cy="604800"/>
            <a:chOff x="3027608" y="5287064"/>
            <a:chExt cx="1367599" cy="430579"/>
          </a:xfrm>
        </p:grpSpPr>
        <p:grpSp>
          <p:nvGrpSpPr>
            <p:cNvPr id="6" name="Graphic 11">
              <a:extLst>
                <a:ext uri="{FF2B5EF4-FFF2-40B4-BE49-F238E27FC236}">
                  <a16:creationId xmlns:a16="http://schemas.microsoft.com/office/drawing/2014/main" id="{B39A4C4A-D056-5B2E-7C39-A2E855CFDD6A}"/>
                </a:ext>
              </a:extLst>
            </p:cNvPr>
            <p:cNvGrpSpPr/>
            <p:nvPr/>
          </p:nvGrpSpPr>
          <p:grpSpPr>
            <a:xfrm>
              <a:off x="3027608" y="5287064"/>
              <a:ext cx="741806" cy="428232"/>
              <a:chOff x="3027608" y="5287064"/>
              <a:chExt cx="741806" cy="428232"/>
            </a:xfrm>
          </p:grpSpPr>
          <p:sp>
            <p:nvSpPr>
              <p:cNvPr id="28" name="Freeform 27">
                <a:extLst>
                  <a:ext uri="{FF2B5EF4-FFF2-40B4-BE49-F238E27FC236}">
                    <a16:creationId xmlns:a16="http://schemas.microsoft.com/office/drawing/2014/main" id="{1F220AAC-7973-2637-943D-73CCC6F33FD0}"/>
                  </a:ext>
                </a:extLst>
              </p:cNvPr>
              <p:cNvSpPr/>
              <p:nvPr/>
            </p:nvSpPr>
            <p:spPr>
              <a:xfrm>
                <a:off x="3027608" y="5290255"/>
                <a:ext cx="431291" cy="425041"/>
              </a:xfrm>
              <a:custGeom>
                <a:avLst/>
                <a:gdLst>
                  <a:gd name="connsiteX0" fmla="*/ 215646 w 431291"/>
                  <a:gd name="connsiteY0" fmla="*/ 324695 h 425041"/>
                  <a:gd name="connsiteX1" fmla="*/ 329470 w 431291"/>
                  <a:gd name="connsiteY1" fmla="*/ 212521 h 425041"/>
                  <a:gd name="connsiteX2" fmla="*/ 215646 w 431291"/>
                  <a:gd name="connsiteY2" fmla="*/ 100347 h 425041"/>
                  <a:gd name="connsiteX3" fmla="*/ 101822 w 431291"/>
                  <a:gd name="connsiteY3" fmla="*/ 212521 h 425041"/>
                  <a:gd name="connsiteX4" fmla="*/ 215646 w 431291"/>
                  <a:gd name="connsiteY4" fmla="*/ 324695 h 425041"/>
                  <a:gd name="connsiteX5" fmla="*/ 215646 w 431291"/>
                  <a:gd name="connsiteY5" fmla="*/ 425041 h 425041"/>
                  <a:gd name="connsiteX6" fmla="*/ 0 w 431291"/>
                  <a:gd name="connsiteY6" fmla="*/ 212521 h 425041"/>
                  <a:gd name="connsiteX7" fmla="*/ 215646 w 431291"/>
                  <a:gd name="connsiteY7" fmla="*/ 0 h 425041"/>
                  <a:gd name="connsiteX8" fmla="*/ 431292 w 431291"/>
                  <a:gd name="connsiteY8" fmla="*/ 212521 h 425041"/>
                  <a:gd name="connsiteX9" fmla="*/ 215646 w 431291"/>
                  <a:gd name="connsiteY9" fmla="*/ 425041 h 42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291" h="425041">
                    <a:moveTo>
                      <a:pt x="215646" y="324695"/>
                    </a:moveTo>
                    <a:cubicBezTo>
                      <a:pt x="278511" y="324695"/>
                      <a:pt x="329470" y="274475"/>
                      <a:pt x="329470" y="212521"/>
                    </a:cubicBezTo>
                    <a:cubicBezTo>
                      <a:pt x="329470" y="150567"/>
                      <a:pt x="278511" y="100347"/>
                      <a:pt x="215646" y="100347"/>
                    </a:cubicBezTo>
                    <a:cubicBezTo>
                      <a:pt x="152781" y="100347"/>
                      <a:pt x="101822" y="150567"/>
                      <a:pt x="101822" y="212521"/>
                    </a:cubicBezTo>
                    <a:cubicBezTo>
                      <a:pt x="101822" y="274475"/>
                      <a:pt x="152781" y="324695"/>
                      <a:pt x="215646" y="324695"/>
                    </a:cubicBezTo>
                    <a:moveTo>
                      <a:pt x="215646" y="425041"/>
                    </a:moveTo>
                    <a:cubicBezTo>
                      <a:pt x="96488" y="425041"/>
                      <a:pt x="0" y="329858"/>
                      <a:pt x="0" y="212521"/>
                    </a:cubicBezTo>
                    <a:cubicBezTo>
                      <a:pt x="0" y="95184"/>
                      <a:pt x="96488" y="0"/>
                      <a:pt x="215646" y="0"/>
                    </a:cubicBezTo>
                    <a:cubicBezTo>
                      <a:pt x="334804" y="0"/>
                      <a:pt x="431292" y="95184"/>
                      <a:pt x="431292" y="212521"/>
                    </a:cubicBezTo>
                    <a:cubicBezTo>
                      <a:pt x="431292" y="329858"/>
                      <a:pt x="334804" y="425041"/>
                      <a:pt x="215646" y="425041"/>
                    </a:cubicBezTo>
                  </a:path>
                </a:pathLst>
              </a:custGeom>
              <a:solidFill>
                <a:schemeClr val="tx2"/>
              </a:solidFill>
              <a:ln w="9525"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67E83CD0-E53B-FB5D-F7A1-361A616AFA49}"/>
                  </a:ext>
                </a:extLst>
              </p:cNvPr>
              <p:cNvSpPr/>
              <p:nvPr/>
            </p:nvSpPr>
            <p:spPr>
              <a:xfrm>
                <a:off x="3671021" y="5320199"/>
                <a:ext cx="98393" cy="97061"/>
              </a:xfrm>
              <a:custGeom>
                <a:avLst/>
                <a:gdLst>
                  <a:gd name="connsiteX0" fmla="*/ 74867 w 98393"/>
                  <a:gd name="connsiteY0" fmla="*/ 36985 h 97061"/>
                  <a:gd name="connsiteX1" fmla="*/ 23908 w 98393"/>
                  <a:gd name="connsiteY1" fmla="*/ 36985 h 97061"/>
                  <a:gd name="connsiteX2" fmla="*/ 49149 w 98393"/>
                  <a:gd name="connsiteY2" fmla="*/ 19619 h 97061"/>
                  <a:gd name="connsiteX3" fmla="*/ 74867 w 98393"/>
                  <a:gd name="connsiteY3" fmla="*/ 36985 h 97061"/>
                  <a:gd name="connsiteX4" fmla="*/ 98393 w 98393"/>
                  <a:gd name="connsiteY4" fmla="*/ 50032 h 97061"/>
                  <a:gd name="connsiteX5" fmla="*/ 48673 w 98393"/>
                  <a:gd name="connsiteY5" fmla="*/ 0 h 97061"/>
                  <a:gd name="connsiteX6" fmla="*/ 0 w 98393"/>
                  <a:gd name="connsiteY6" fmla="*/ 48437 h 97061"/>
                  <a:gd name="connsiteX7" fmla="*/ 48958 w 98393"/>
                  <a:gd name="connsiteY7" fmla="*/ 97061 h 97061"/>
                  <a:gd name="connsiteX8" fmla="*/ 91916 w 98393"/>
                  <a:gd name="connsiteY8" fmla="*/ 76785 h 97061"/>
                  <a:gd name="connsiteX9" fmla="*/ 72199 w 98393"/>
                  <a:gd name="connsiteY9" fmla="*/ 67586 h 97061"/>
                  <a:gd name="connsiteX10" fmla="*/ 48958 w 98393"/>
                  <a:gd name="connsiteY10" fmla="*/ 76598 h 97061"/>
                  <a:gd name="connsiteX11" fmla="*/ 22669 w 98393"/>
                  <a:gd name="connsiteY11" fmla="*/ 55195 h 97061"/>
                  <a:gd name="connsiteX12" fmla="*/ 98107 w 98393"/>
                  <a:gd name="connsiteY12" fmla="*/ 55195 h 97061"/>
                  <a:gd name="connsiteX13" fmla="*/ 98298 w 98393"/>
                  <a:gd name="connsiteY13" fmla="*/ 49939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393" h="97061">
                    <a:moveTo>
                      <a:pt x="74867" y="36985"/>
                    </a:moveTo>
                    <a:lnTo>
                      <a:pt x="23908" y="36985"/>
                    </a:lnTo>
                    <a:cubicBezTo>
                      <a:pt x="28480" y="25345"/>
                      <a:pt x="37433" y="19619"/>
                      <a:pt x="49149" y="19619"/>
                    </a:cubicBezTo>
                    <a:cubicBezTo>
                      <a:pt x="61627" y="19619"/>
                      <a:pt x="71723" y="26190"/>
                      <a:pt x="74867" y="36985"/>
                    </a:cubicBezTo>
                    <a:moveTo>
                      <a:pt x="98393" y="50032"/>
                    </a:moveTo>
                    <a:cubicBezTo>
                      <a:pt x="98393" y="20839"/>
                      <a:pt x="78295" y="0"/>
                      <a:pt x="48673" y="0"/>
                    </a:cubicBezTo>
                    <a:cubicBezTo>
                      <a:pt x="19050" y="0"/>
                      <a:pt x="0" y="23280"/>
                      <a:pt x="0" y="48437"/>
                    </a:cubicBezTo>
                    <a:cubicBezTo>
                      <a:pt x="0" y="75471"/>
                      <a:pt x="19240" y="97061"/>
                      <a:pt x="48958" y="97061"/>
                    </a:cubicBezTo>
                    <a:cubicBezTo>
                      <a:pt x="68675" y="97061"/>
                      <a:pt x="81915" y="90866"/>
                      <a:pt x="91916" y="76785"/>
                    </a:cubicBezTo>
                    <a:lnTo>
                      <a:pt x="72199" y="67586"/>
                    </a:lnTo>
                    <a:cubicBezTo>
                      <a:pt x="65722" y="73875"/>
                      <a:pt x="58960" y="76598"/>
                      <a:pt x="48958" y="76598"/>
                    </a:cubicBezTo>
                    <a:cubicBezTo>
                      <a:pt x="35528" y="76598"/>
                      <a:pt x="24955" y="68994"/>
                      <a:pt x="22669" y="55195"/>
                    </a:cubicBezTo>
                    <a:lnTo>
                      <a:pt x="98107" y="55195"/>
                    </a:lnTo>
                    <a:cubicBezTo>
                      <a:pt x="98107" y="53130"/>
                      <a:pt x="98298" y="52098"/>
                      <a:pt x="98298" y="49939"/>
                    </a:cubicBezTo>
                  </a:path>
                </a:pathLst>
              </a:custGeom>
              <a:solidFill>
                <a:srgbClr val="000001"/>
              </a:solidFill>
              <a:ln w="9525"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ED04D00A-E197-82B5-C385-05BF70F0D0A6}"/>
                  </a:ext>
                </a:extLst>
              </p:cNvPr>
              <p:cNvSpPr/>
              <p:nvPr/>
            </p:nvSpPr>
            <p:spPr>
              <a:xfrm>
                <a:off x="3578915" y="5287064"/>
                <a:ext cx="83153" cy="127850"/>
              </a:xfrm>
              <a:custGeom>
                <a:avLst/>
                <a:gdLst>
                  <a:gd name="connsiteX0" fmla="*/ 59722 w 83153"/>
                  <a:gd name="connsiteY0" fmla="*/ 127850 h 127850"/>
                  <a:gd name="connsiteX1" fmla="*/ 83153 w 83153"/>
                  <a:gd name="connsiteY1" fmla="*/ 127850 h 127850"/>
                  <a:gd name="connsiteX2" fmla="*/ 83153 w 83153"/>
                  <a:gd name="connsiteY2" fmla="*/ 66929 h 127850"/>
                  <a:gd name="connsiteX3" fmla="*/ 51054 w 83153"/>
                  <a:gd name="connsiteY3" fmla="*/ 33230 h 127850"/>
                  <a:gd name="connsiteX4" fmla="*/ 23431 w 83153"/>
                  <a:gd name="connsiteY4" fmla="*/ 45057 h 127850"/>
                  <a:gd name="connsiteX5" fmla="*/ 23431 w 83153"/>
                  <a:gd name="connsiteY5" fmla="*/ 0 h 127850"/>
                  <a:gd name="connsiteX6" fmla="*/ 0 w 83153"/>
                  <a:gd name="connsiteY6" fmla="*/ 0 h 127850"/>
                  <a:gd name="connsiteX7" fmla="*/ 0 w 83153"/>
                  <a:gd name="connsiteY7" fmla="*/ 127756 h 127850"/>
                  <a:gd name="connsiteX8" fmla="*/ 23431 w 83153"/>
                  <a:gd name="connsiteY8" fmla="*/ 127756 h 127850"/>
                  <a:gd name="connsiteX9" fmla="*/ 23431 w 83153"/>
                  <a:gd name="connsiteY9" fmla="*/ 88519 h 127850"/>
                  <a:gd name="connsiteX10" fmla="*/ 27813 w 83153"/>
                  <a:gd name="connsiteY10" fmla="*/ 63362 h 127850"/>
                  <a:gd name="connsiteX11" fmla="*/ 43624 w 83153"/>
                  <a:gd name="connsiteY11" fmla="*/ 54350 h 127850"/>
                  <a:gd name="connsiteX12" fmla="*/ 59626 w 83153"/>
                  <a:gd name="connsiteY12" fmla="*/ 84201 h 127850"/>
                  <a:gd name="connsiteX13" fmla="*/ 59626 w 83153"/>
                  <a:gd name="connsiteY13" fmla="*/ 127756 h 12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53" h="127850">
                    <a:moveTo>
                      <a:pt x="59722" y="127850"/>
                    </a:moveTo>
                    <a:lnTo>
                      <a:pt x="83153" y="127850"/>
                    </a:lnTo>
                    <a:lnTo>
                      <a:pt x="83153" y="66929"/>
                    </a:lnTo>
                    <a:cubicBezTo>
                      <a:pt x="83153" y="44494"/>
                      <a:pt x="68675" y="33230"/>
                      <a:pt x="51054" y="33230"/>
                    </a:cubicBezTo>
                    <a:cubicBezTo>
                      <a:pt x="41053" y="33230"/>
                      <a:pt x="32385" y="37360"/>
                      <a:pt x="23431" y="45057"/>
                    </a:cubicBezTo>
                    <a:lnTo>
                      <a:pt x="23431" y="0"/>
                    </a:lnTo>
                    <a:lnTo>
                      <a:pt x="0" y="0"/>
                    </a:lnTo>
                    <a:lnTo>
                      <a:pt x="0" y="127756"/>
                    </a:lnTo>
                    <a:lnTo>
                      <a:pt x="23431" y="127756"/>
                    </a:lnTo>
                    <a:lnTo>
                      <a:pt x="23431" y="88519"/>
                    </a:lnTo>
                    <a:cubicBezTo>
                      <a:pt x="23431" y="78944"/>
                      <a:pt x="23050" y="70684"/>
                      <a:pt x="27813" y="63362"/>
                    </a:cubicBezTo>
                    <a:cubicBezTo>
                      <a:pt x="31528" y="57636"/>
                      <a:pt x="37147" y="54350"/>
                      <a:pt x="43624" y="54350"/>
                    </a:cubicBezTo>
                    <a:cubicBezTo>
                      <a:pt x="57341" y="54350"/>
                      <a:pt x="59626" y="65427"/>
                      <a:pt x="59626" y="84201"/>
                    </a:cubicBezTo>
                    <a:lnTo>
                      <a:pt x="59626" y="127756"/>
                    </a:lnTo>
                    <a:close/>
                  </a:path>
                </a:pathLst>
              </a:custGeom>
              <a:solidFill>
                <a:srgbClr val="000001"/>
              </a:solidFill>
              <a:ln w="9525" cap="flat">
                <a:noFill/>
                <a:prstDash val="solid"/>
                <a:miter/>
              </a:ln>
            </p:spPr>
            <p:txBody>
              <a:bodyPr rtlCol="0" anchor="ctr"/>
              <a:lstStyle/>
              <a:p>
                <a:endParaRPr lang="en-GB"/>
              </a:p>
            </p:txBody>
          </p:sp>
        </p:grpSp>
        <p:sp>
          <p:nvSpPr>
            <p:cNvPr id="7" name="Freeform 6">
              <a:extLst>
                <a:ext uri="{FF2B5EF4-FFF2-40B4-BE49-F238E27FC236}">
                  <a16:creationId xmlns:a16="http://schemas.microsoft.com/office/drawing/2014/main" id="{92ABC5D7-9C52-C298-4284-9FDEBDDBDCEB}"/>
                </a:ext>
              </a:extLst>
            </p:cNvPr>
            <p:cNvSpPr/>
            <p:nvPr/>
          </p:nvSpPr>
          <p:spPr>
            <a:xfrm>
              <a:off x="3491761" y="5290161"/>
              <a:ext cx="76485" cy="124752"/>
            </a:xfrm>
            <a:custGeom>
              <a:avLst/>
              <a:gdLst>
                <a:gd name="connsiteX0" fmla="*/ 73247 w 76485"/>
                <a:gd name="connsiteY0" fmla="*/ 0 h 124752"/>
                <a:gd name="connsiteX1" fmla="*/ 3334 w 76485"/>
                <a:gd name="connsiteY1" fmla="*/ 0 h 124752"/>
                <a:gd name="connsiteX2" fmla="*/ 0 w 76485"/>
                <a:gd name="connsiteY2" fmla="*/ 0 h 124752"/>
                <a:gd name="connsiteX3" fmla="*/ 0 w 76485"/>
                <a:gd name="connsiteY3" fmla="*/ 23280 h 124752"/>
                <a:gd name="connsiteX4" fmla="*/ 25908 w 76485"/>
                <a:gd name="connsiteY4" fmla="*/ 23280 h 124752"/>
                <a:gd name="connsiteX5" fmla="*/ 25908 w 76485"/>
                <a:gd name="connsiteY5" fmla="*/ 124753 h 124752"/>
                <a:gd name="connsiteX6" fmla="*/ 50006 w 76485"/>
                <a:gd name="connsiteY6" fmla="*/ 124753 h 124752"/>
                <a:gd name="connsiteX7" fmla="*/ 50006 w 76485"/>
                <a:gd name="connsiteY7" fmla="*/ 23280 h 124752"/>
                <a:gd name="connsiteX8" fmla="*/ 76486 w 76485"/>
                <a:gd name="connsiteY8" fmla="*/ 23280 h 124752"/>
                <a:gd name="connsiteX9" fmla="*/ 76486 w 76485"/>
                <a:gd name="connsiteY9" fmla="*/ 0 h 124752"/>
                <a:gd name="connsiteX10" fmla="*/ 73247 w 76485"/>
                <a:gd name="connsiteY10" fmla="*/ 0 h 1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85" h="124752">
                  <a:moveTo>
                    <a:pt x="73247" y="0"/>
                  </a:moveTo>
                  <a:lnTo>
                    <a:pt x="3334" y="0"/>
                  </a:lnTo>
                  <a:lnTo>
                    <a:pt x="0" y="0"/>
                  </a:lnTo>
                  <a:lnTo>
                    <a:pt x="0" y="23280"/>
                  </a:lnTo>
                  <a:lnTo>
                    <a:pt x="25908" y="23280"/>
                  </a:lnTo>
                  <a:lnTo>
                    <a:pt x="25908" y="124753"/>
                  </a:lnTo>
                  <a:lnTo>
                    <a:pt x="50006" y="124753"/>
                  </a:lnTo>
                  <a:lnTo>
                    <a:pt x="50006" y="23280"/>
                  </a:lnTo>
                  <a:lnTo>
                    <a:pt x="76486" y="23280"/>
                  </a:lnTo>
                  <a:lnTo>
                    <a:pt x="76486" y="0"/>
                  </a:lnTo>
                  <a:lnTo>
                    <a:pt x="73247" y="0"/>
                  </a:lnTo>
                  <a:close/>
                </a:path>
              </a:pathLst>
            </a:custGeom>
            <a:solidFill>
              <a:srgbClr val="000001"/>
            </a:solidFill>
            <a:ln w="9525"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042739D-36D6-782A-7A7E-A51946118CF9}"/>
                </a:ext>
              </a:extLst>
            </p:cNvPr>
            <p:cNvSpPr/>
            <p:nvPr/>
          </p:nvSpPr>
          <p:spPr>
            <a:xfrm>
              <a:off x="3867998" y="5438757"/>
              <a:ext cx="67341" cy="126254"/>
            </a:xfrm>
            <a:custGeom>
              <a:avLst/>
              <a:gdLst>
                <a:gd name="connsiteX0" fmla="*/ 67342 w 67341"/>
                <a:gd name="connsiteY0" fmla="*/ 34075 h 126254"/>
                <a:gd name="connsiteX1" fmla="*/ 44386 w 67341"/>
                <a:gd name="connsiteY1" fmla="*/ 34075 h 126254"/>
                <a:gd name="connsiteX2" fmla="*/ 44386 w 67341"/>
                <a:gd name="connsiteY2" fmla="*/ 0 h 126254"/>
                <a:gd name="connsiteX3" fmla="*/ 20955 w 67341"/>
                <a:gd name="connsiteY3" fmla="*/ 0 h 126254"/>
                <a:gd name="connsiteX4" fmla="*/ 20955 w 67341"/>
                <a:gd name="connsiteY4" fmla="*/ 34075 h 126254"/>
                <a:gd name="connsiteX5" fmla="*/ 0 w 67341"/>
                <a:gd name="connsiteY5" fmla="*/ 34075 h 126254"/>
                <a:gd name="connsiteX6" fmla="*/ 0 w 67341"/>
                <a:gd name="connsiteY6" fmla="*/ 53881 h 126254"/>
                <a:gd name="connsiteX7" fmla="*/ 20955 w 67341"/>
                <a:gd name="connsiteY7" fmla="*/ 53881 h 126254"/>
                <a:gd name="connsiteX8" fmla="*/ 20955 w 67341"/>
                <a:gd name="connsiteY8" fmla="*/ 126255 h 126254"/>
                <a:gd name="connsiteX9" fmla="*/ 44386 w 67341"/>
                <a:gd name="connsiteY9" fmla="*/ 126255 h 126254"/>
                <a:gd name="connsiteX10" fmla="*/ 44386 w 67341"/>
                <a:gd name="connsiteY10" fmla="*/ 53881 h 126254"/>
                <a:gd name="connsiteX11" fmla="*/ 67342 w 67341"/>
                <a:gd name="connsiteY11" fmla="*/ 53881 h 126254"/>
                <a:gd name="connsiteX12" fmla="*/ 67342 w 67341"/>
                <a:gd name="connsiteY12" fmla="*/ 34075 h 12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41" h="126254">
                  <a:moveTo>
                    <a:pt x="67342" y="34075"/>
                  </a:moveTo>
                  <a:lnTo>
                    <a:pt x="44386" y="34075"/>
                  </a:lnTo>
                  <a:lnTo>
                    <a:pt x="44386" y="0"/>
                  </a:lnTo>
                  <a:lnTo>
                    <a:pt x="20955" y="0"/>
                  </a:lnTo>
                  <a:lnTo>
                    <a:pt x="20955" y="34075"/>
                  </a:lnTo>
                  <a:lnTo>
                    <a:pt x="0" y="34075"/>
                  </a:lnTo>
                  <a:lnTo>
                    <a:pt x="0" y="53881"/>
                  </a:lnTo>
                  <a:lnTo>
                    <a:pt x="20955" y="53881"/>
                  </a:lnTo>
                  <a:lnTo>
                    <a:pt x="20955" y="126255"/>
                  </a:lnTo>
                  <a:lnTo>
                    <a:pt x="44386" y="126255"/>
                  </a:lnTo>
                  <a:lnTo>
                    <a:pt x="44386" y="53881"/>
                  </a:lnTo>
                  <a:lnTo>
                    <a:pt x="67342" y="53881"/>
                  </a:lnTo>
                  <a:lnTo>
                    <a:pt x="67342" y="34075"/>
                  </a:lnTo>
                  <a:close/>
                </a:path>
              </a:pathLst>
            </a:custGeom>
            <a:solidFill>
              <a:srgbClr val="000001"/>
            </a:solidFill>
            <a:ln w="9525"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8C7F2CFA-3FA3-5225-DE9A-48C53C2C80F4}"/>
                </a:ext>
              </a:extLst>
            </p:cNvPr>
            <p:cNvSpPr/>
            <p:nvPr/>
          </p:nvSpPr>
          <p:spPr>
            <a:xfrm>
              <a:off x="3944579" y="5437255"/>
              <a:ext cx="83153" cy="127756"/>
            </a:xfrm>
            <a:custGeom>
              <a:avLst/>
              <a:gdLst>
                <a:gd name="connsiteX0" fmla="*/ 59722 w 83153"/>
                <a:gd name="connsiteY0" fmla="*/ 127756 h 127756"/>
                <a:gd name="connsiteX1" fmla="*/ 83153 w 83153"/>
                <a:gd name="connsiteY1" fmla="*/ 127756 h 127756"/>
                <a:gd name="connsiteX2" fmla="*/ 83153 w 83153"/>
                <a:gd name="connsiteY2" fmla="*/ 66835 h 127756"/>
                <a:gd name="connsiteX3" fmla="*/ 51054 w 83153"/>
                <a:gd name="connsiteY3" fmla="*/ 33136 h 127756"/>
                <a:gd name="connsiteX4" fmla="*/ 23432 w 83153"/>
                <a:gd name="connsiteY4" fmla="*/ 44964 h 127756"/>
                <a:gd name="connsiteX5" fmla="*/ 23432 w 83153"/>
                <a:gd name="connsiteY5" fmla="*/ 0 h 127756"/>
                <a:gd name="connsiteX6" fmla="*/ 0 w 83153"/>
                <a:gd name="connsiteY6" fmla="*/ 0 h 127756"/>
                <a:gd name="connsiteX7" fmla="*/ 0 w 83153"/>
                <a:gd name="connsiteY7" fmla="*/ 127756 h 127756"/>
                <a:gd name="connsiteX8" fmla="*/ 23432 w 83153"/>
                <a:gd name="connsiteY8" fmla="*/ 127756 h 127756"/>
                <a:gd name="connsiteX9" fmla="*/ 23432 w 83153"/>
                <a:gd name="connsiteY9" fmla="*/ 88519 h 127756"/>
                <a:gd name="connsiteX10" fmla="*/ 27813 w 83153"/>
                <a:gd name="connsiteY10" fmla="*/ 63362 h 127756"/>
                <a:gd name="connsiteX11" fmla="*/ 43720 w 83153"/>
                <a:gd name="connsiteY11" fmla="*/ 54350 h 127756"/>
                <a:gd name="connsiteX12" fmla="*/ 59722 w 83153"/>
                <a:gd name="connsiteY12" fmla="*/ 84201 h 127756"/>
                <a:gd name="connsiteX13" fmla="*/ 59722 w 83153"/>
                <a:gd name="connsiteY13" fmla="*/ 127756 h 12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53" h="127756">
                  <a:moveTo>
                    <a:pt x="59722" y="127756"/>
                  </a:moveTo>
                  <a:lnTo>
                    <a:pt x="83153" y="127756"/>
                  </a:lnTo>
                  <a:lnTo>
                    <a:pt x="83153" y="66835"/>
                  </a:lnTo>
                  <a:cubicBezTo>
                    <a:pt x="83153" y="44400"/>
                    <a:pt x="68675" y="33136"/>
                    <a:pt x="51054" y="33136"/>
                  </a:cubicBezTo>
                  <a:cubicBezTo>
                    <a:pt x="41053" y="33136"/>
                    <a:pt x="32385" y="37266"/>
                    <a:pt x="23432" y="44964"/>
                  </a:cubicBezTo>
                  <a:lnTo>
                    <a:pt x="23432" y="0"/>
                  </a:lnTo>
                  <a:lnTo>
                    <a:pt x="0" y="0"/>
                  </a:lnTo>
                  <a:lnTo>
                    <a:pt x="0" y="127756"/>
                  </a:lnTo>
                  <a:lnTo>
                    <a:pt x="23432" y="127756"/>
                  </a:lnTo>
                  <a:lnTo>
                    <a:pt x="23432" y="88519"/>
                  </a:lnTo>
                  <a:cubicBezTo>
                    <a:pt x="23432" y="78944"/>
                    <a:pt x="23051" y="70590"/>
                    <a:pt x="27813" y="63362"/>
                  </a:cubicBezTo>
                  <a:cubicBezTo>
                    <a:pt x="31528" y="57636"/>
                    <a:pt x="37148" y="54350"/>
                    <a:pt x="43720" y="54350"/>
                  </a:cubicBezTo>
                  <a:cubicBezTo>
                    <a:pt x="57436" y="54350"/>
                    <a:pt x="59722" y="65427"/>
                    <a:pt x="59722" y="84201"/>
                  </a:cubicBezTo>
                  <a:lnTo>
                    <a:pt x="59722" y="127756"/>
                  </a:lnTo>
                  <a:close/>
                </a:path>
              </a:pathLst>
            </a:custGeom>
            <a:solidFill>
              <a:srgbClr val="000001"/>
            </a:solidFill>
            <a:ln w="9525"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F0488FC9-CD45-393A-F39D-D06F6FC47871}"/>
                </a:ext>
              </a:extLst>
            </p:cNvPr>
            <p:cNvSpPr/>
            <p:nvPr/>
          </p:nvSpPr>
          <p:spPr>
            <a:xfrm>
              <a:off x="3835137" y="5437255"/>
              <a:ext cx="23431" cy="127756"/>
            </a:xfrm>
            <a:custGeom>
              <a:avLst/>
              <a:gdLst>
                <a:gd name="connsiteX0" fmla="*/ 0 w 23431"/>
                <a:gd name="connsiteY0" fmla="*/ 0 h 127756"/>
                <a:gd name="connsiteX1" fmla="*/ 23431 w 23431"/>
                <a:gd name="connsiteY1" fmla="*/ 0 h 127756"/>
                <a:gd name="connsiteX2" fmla="*/ 23431 w 23431"/>
                <a:gd name="connsiteY2" fmla="*/ 127756 h 127756"/>
                <a:gd name="connsiteX3" fmla="*/ 0 w 23431"/>
                <a:gd name="connsiteY3" fmla="*/ 127756 h 127756"/>
              </a:gdLst>
              <a:ahLst/>
              <a:cxnLst>
                <a:cxn ang="0">
                  <a:pos x="connsiteX0" y="connsiteY0"/>
                </a:cxn>
                <a:cxn ang="0">
                  <a:pos x="connsiteX1" y="connsiteY1"/>
                </a:cxn>
                <a:cxn ang="0">
                  <a:pos x="connsiteX2" y="connsiteY2"/>
                </a:cxn>
                <a:cxn ang="0">
                  <a:pos x="connsiteX3" y="connsiteY3"/>
                </a:cxn>
              </a:cxnLst>
              <a:rect l="l" t="t" r="r" b="b"/>
              <a:pathLst>
                <a:path w="23431" h="127756">
                  <a:moveTo>
                    <a:pt x="0" y="0"/>
                  </a:moveTo>
                  <a:lnTo>
                    <a:pt x="23431" y="0"/>
                  </a:lnTo>
                  <a:lnTo>
                    <a:pt x="23431" y="127756"/>
                  </a:lnTo>
                  <a:lnTo>
                    <a:pt x="0" y="127756"/>
                  </a:lnTo>
                  <a:close/>
                </a:path>
              </a:pathLst>
            </a:custGeom>
            <a:solidFill>
              <a:srgbClr val="000001"/>
            </a:solidFill>
            <a:ln w="9525" cap="flat">
              <a:noFill/>
              <a:prstDash val="solid"/>
              <a:miter/>
            </a:ln>
          </p:spPr>
          <p:txBody>
            <a:bodyPr rtlCol="0" anchor="ctr"/>
            <a:lstStyle/>
            <a:p>
              <a:endParaRPr lang="en-GB"/>
            </a:p>
          </p:txBody>
        </p:sp>
        <p:grpSp>
          <p:nvGrpSpPr>
            <p:cNvPr id="11" name="Graphic 11">
              <a:extLst>
                <a:ext uri="{FF2B5EF4-FFF2-40B4-BE49-F238E27FC236}">
                  <a16:creationId xmlns:a16="http://schemas.microsoft.com/office/drawing/2014/main" id="{C173A576-0764-3722-CD2E-62066D68C3C1}"/>
                </a:ext>
              </a:extLst>
            </p:cNvPr>
            <p:cNvGrpSpPr/>
            <p:nvPr/>
          </p:nvGrpSpPr>
          <p:grpSpPr>
            <a:xfrm>
              <a:off x="3617491" y="5470391"/>
              <a:ext cx="203930" cy="97061"/>
              <a:chOff x="3617491" y="5470391"/>
              <a:chExt cx="203930" cy="97061"/>
            </a:xfrm>
            <a:solidFill>
              <a:srgbClr val="000001"/>
            </a:solidFill>
          </p:grpSpPr>
          <p:sp>
            <p:nvSpPr>
              <p:cNvPr id="26" name="Freeform 25">
                <a:extLst>
                  <a:ext uri="{FF2B5EF4-FFF2-40B4-BE49-F238E27FC236}">
                    <a16:creationId xmlns:a16="http://schemas.microsoft.com/office/drawing/2014/main" id="{AA6F4362-F476-716E-7743-18E47FAD067C}"/>
                  </a:ext>
                </a:extLst>
              </p:cNvPr>
              <p:cNvSpPr/>
              <p:nvPr/>
            </p:nvSpPr>
            <p:spPr>
              <a:xfrm>
                <a:off x="3724457" y="5470391"/>
                <a:ext cx="96964" cy="97061"/>
              </a:xfrm>
              <a:custGeom>
                <a:avLst/>
                <a:gdLst>
                  <a:gd name="connsiteX0" fmla="*/ 74581 w 96964"/>
                  <a:gd name="connsiteY0" fmla="*/ 48249 h 97061"/>
                  <a:gd name="connsiteX1" fmla="*/ 48863 w 96964"/>
                  <a:gd name="connsiteY1" fmla="*/ 75847 h 97061"/>
                  <a:gd name="connsiteX2" fmla="*/ 23622 w 96964"/>
                  <a:gd name="connsiteY2" fmla="*/ 48437 h 97061"/>
                  <a:gd name="connsiteX3" fmla="*/ 48863 w 96964"/>
                  <a:gd name="connsiteY3" fmla="*/ 21121 h 97061"/>
                  <a:gd name="connsiteX4" fmla="*/ 74581 w 96964"/>
                  <a:gd name="connsiteY4" fmla="*/ 48249 h 97061"/>
                  <a:gd name="connsiteX5" fmla="*/ 96964 w 96964"/>
                  <a:gd name="connsiteY5" fmla="*/ 94621 h 97061"/>
                  <a:gd name="connsiteX6" fmla="*/ 96964 w 96964"/>
                  <a:gd name="connsiteY6" fmla="*/ 2441 h 97061"/>
                  <a:gd name="connsiteX7" fmla="*/ 73533 w 96964"/>
                  <a:gd name="connsiteY7" fmla="*/ 2441 h 97061"/>
                  <a:gd name="connsiteX8" fmla="*/ 73533 w 96964"/>
                  <a:gd name="connsiteY8" fmla="*/ 12485 h 97061"/>
                  <a:gd name="connsiteX9" fmla="*/ 44101 w 96964"/>
                  <a:gd name="connsiteY9" fmla="*/ 0 h 97061"/>
                  <a:gd name="connsiteX10" fmla="*/ 0 w 96964"/>
                  <a:gd name="connsiteY10" fmla="*/ 48624 h 97061"/>
                  <a:gd name="connsiteX11" fmla="*/ 44577 w 96964"/>
                  <a:gd name="connsiteY11" fmla="*/ 97061 h 97061"/>
                  <a:gd name="connsiteX12" fmla="*/ 73438 w 96964"/>
                  <a:gd name="connsiteY12" fmla="*/ 84858 h 97061"/>
                  <a:gd name="connsiteX13" fmla="*/ 73438 w 96964"/>
                  <a:gd name="connsiteY13" fmla="*/ 94621 h 97061"/>
                  <a:gd name="connsiteX14" fmla="*/ 96869 w 96964"/>
                  <a:gd name="connsiteY14" fmla="*/ 94621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64" h="97061">
                    <a:moveTo>
                      <a:pt x="74581" y="48249"/>
                    </a:moveTo>
                    <a:cubicBezTo>
                      <a:pt x="74581" y="65052"/>
                      <a:pt x="63246" y="75847"/>
                      <a:pt x="48863" y="75847"/>
                    </a:cubicBezTo>
                    <a:cubicBezTo>
                      <a:pt x="34480" y="75847"/>
                      <a:pt x="23622" y="64207"/>
                      <a:pt x="23622" y="48437"/>
                    </a:cubicBezTo>
                    <a:cubicBezTo>
                      <a:pt x="23622" y="32667"/>
                      <a:pt x="33338" y="21121"/>
                      <a:pt x="48863" y="21121"/>
                    </a:cubicBezTo>
                    <a:cubicBezTo>
                      <a:pt x="64389" y="21121"/>
                      <a:pt x="74581" y="32103"/>
                      <a:pt x="74581" y="48249"/>
                    </a:cubicBezTo>
                    <a:moveTo>
                      <a:pt x="96964" y="94621"/>
                    </a:moveTo>
                    <a:lnTo>
                      <a:pt x="96964" y="2441"/>
                    </a:lnTo>
                    <a:lnTo>
                      <a:pt x="73533" y="2441"/>
                    </a:lnTo>
                    <a:lnTo>
                      <a:pt x="73533" y="12485"/>
                    </a:lnTo>
                    <a:cubicBezTo>
                      <a:pt x="65056" y="4130"/>
                      <a:pt x="55340" y="0"/>
                      <a:pt x="44101" y="0"/>
                    </a:cubicBezTo>
                    <a:cubicBezTo>
                      <a:pt x="19812" y="0"/>
                      <a:pt x="0" y="19806"/>
                      <a:pt x="0" y="48624"/>
                    </a:cubicBezTo>
                    <a:cubicBezTo>
                      <a:pt x="0" y="77442"/>
                      <a:pt x="20764" y="97061"/>
                      <a:pt x="44577" y="97061"/>
                    </a:cubicBezTo>
                    <a:cubicBezTo>
                      <a:pt x="56388" y="97061"/>
                      <a:pt x="65151" y="92931"/>
                      <a:pt x="73438" y="84858"/>
                    </a:cubicBezTo>
                    <a:lnTo>
                      <a:pt x="73438" y="94621"/>
                    </a:lnTo>
                    <a:lnTo>
                      <a:pt x="96869" y="94621"/>
                    </a:lnTo>
                    <a:close/>
                  </a:path>
                </a:pathLst>
              </a:custGeom>
              <a:solidFill>
                <a:srgbClr val="000001"/>
              </a:solidFill>
              <a:ln w="952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6F8D04F2-B7CA-1598-781F-CB2F3C9661B3}"/>
                  </a:ext>
                </a:extLst>
              </p:cNvPr>
              <p:cNvSpPr/>
              <p:nvPr/>
            </p:nvSpPr>
            <p:spPr>
              <a:xfrm>
                <a:off x="3617491" y="5470391"/>
                <a:ext cx="98393" cy="97061"/>
              </a:xfrm>
              <a:custGeom>
                <a:avLst/>
                <a:gdLst>
                  <a:gd name="connsiteX0" fmla="*/ 74771 w 98393"/>
                  <a:gd name="connsiteY0" fmla="*/ 36985 h 97061"/>
                  <a:gd name="connsiteX1" fmla="*/ 23813 w 98393"/>
                  <a:gd name="connsiteY1" fmla="*/ 36985 h 97061"/>
                  <a:gd name="connsiteX2" fmla="*/ 48958 w 98393"/>
                  <a:gd name="connsiteY2" fmla="*/ 19619 h 97061"/>
                  <a:gd name="connsiteX3" fmla="*/ 74676 w 98393"/>
                  <a:gd name="connsiteY3" fmla="*/ 36985 h 97061"/>
                  <a:gd name="connsiteX4" fmla="*/ 98393 w 98393"/>
                  <a:gd name="connsiteY4" fmla="*/ 50032 h 97061"/>
                  <a:gd name="connsiteX5" fmla="*/ 48673 w 98393"/>
                  <a:gd name="connsiteY5" fmla="*/ 0 h 97061"/>
                  <a:gd name="connsiteX6" fmla="*/ 0 w 98393"/>
                  <a:gd name="connsiteY6" fmla="*/ 48437 h 97061"/>
                  <a:gd name="connsiteX7" fmla="*/ 48958 w 98393"/>
                  <a:gd name="connsiteY7" fmla="*/ 97061 h 97061"/>
                  <a:gd name="connsiteX8" fmla="*/ 91916 w 98393"/>
                  <a:gd name="connsiteY8" fmla="*/ 76785 h 97061"/>
                  <a:gd name="connsiteX9" fmla="*/ 72200 w 98393"/>
                  <a:gd name="connsiteY9" fmla="*/ 67586 h 97061"/>
                  <a:gd name="connsiteX10" fmla="*/ 48958 w 98393"/>
                  <a:gd name="connsiteY10" fmla="*/ 76598 h 97061"/>
                  <a:gd name="connsiteX11" fmla="*/ 22669 w 98393"/>
                  <a:gd name="connsiteY11" fmla="*/ 55289 h 97061"/>
                  <a:gd name="connsiteX12" fmla="*/ 98108 w 98393"/>
                  <a:gd name="connsiteY12" fmla="*/ 55289 h 97061"/>
                  <a:gd name="connsiteX13" fmla="*/ 98298 w 98393"/>
                  <a:gd name="connsiteY13" fmla="*/ 5003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393" h="97061">
                    <a:moveTo>
                      <a:pt x="74771" y="36985"/>
                    </a:moveTo>
                    <a:lnTo>
                      <a:pt x="23813" y="36985"/>
                    </a:lnTo>
                    <a:cubicBezTo>
                      <a:pt x="28385" y="25345"/>
                      <a:pt x="37338" y="19619"/>
                      <a:pt x="48958" y="19619"/>
                    </a:cubicBezTo>
                    <a:cubicBezTo>
                      <a:pt x="61436" y="19619"/>
                      <a:pt x="71533" y="26190"/>
                      <a:pt x="74676" y="36985"/>
                    </a:cubicBezTo>
                    <a:moveTo>
                      <a:pt x="98393" y="50032"/>
                    </a:moveTo>
                    <a:cubicBezTo>
                      <a:pt x="98393" y="20839"/>
                      <a:pt x="78296" y="0"/>
                      <a:pt x="48673" y="0"/>
                    </a:cubicBezTo>
                    <a:cubicBezTo>
                      <a:pt x="19050" y="0"/>
                      <a:pt x="0" y="23280"/>
                      <a:pt x="0" y="48437"/>
                    </a:cubicBezTo>
                    <a:cubicBezTo>
                      <a:pt x="0" y="75565"/>
                      <a:pt x="19241" y="97061"/>
                      <a:pt x="48958" y="97061"/>
                    </a:cubicBezTo>
                    <a:cubicBezTo>
                      <a:pt x="68675" y="97061"/>
                      <a:pt x="81915" y="90866"/>
                      <a:pt x="91916" y="76785"/>
                    </a:cubicBezTo>
                    <a:lnTo>
                      <a:pt x="72200" y="67586"/>
                    </a:lnTo>
                    <a:cubicBezTo>
                      <a:pt x="65723" y="73875"/>
                      <a:pt x="58960" y="76598"/>
                      <a:pt x="48958" y="76598"/>
                    </a:cubicBezTo>
                    <a:cubicBezTo>
                      <a:pt x="35528" y="76598"/>
                      <a:pt x="25051" y="68994"/>
                      <a:pt x="22669" y="55289"/>
                    </a:cubicBezTo>
                    <a:lnTo>
                      <a:pt x="98108" y="55289"/>
                    </a:lnTo>
                    <a:cubicBezTo>
                      <a:pt x="98108" y="53224"/>
                      <a:pt x="98298" y="52191"/>
                      <a:pt x="98298" y="50032"/>
                    </a:cubicBezTo>
                  </a:path>
                </a:pathLst>
              </a:custGeom>
              <a:solidFill>
                <a:srgbClr val="000001"/>
              </a:solidFill>
              <a:ln w="9525" cap="flat">
                <a:noFill/>
                <a:prstDash val="solid"/>
                <a:miter/>
              </a:ln>
            </p:spPr>
            <p:txBody>
              <a:bodyPr rtlCol="0" anchor="ctr"/>
              <a:lstStyle/>
              <a:p>
                <a:endParaRPr lang="en-GB"/>
              </a:p>
            </p:txBody>
          </p:sp>
        </p:grpSp>
        <p:sp>
          <p:nvSpPr>
            <p:cNvPr id="12" name="Freeform 11">
              <a:extLst>
                <a:ext uri="{FF2B5EF4-FFF2-40B4-BE49-F238E27FC236}">
                  <a16:creationId xmlns:a16="http://schemas.microsoft.com/office/drawing/2014/main" id="{3EEED099-E43B-5A44-3BA5-2A8970F501B9}"/>
                </a:ext>
              </a:extLst>
            </p:cNvPr>
            <p:cNvSpPr/>
            <p:nvPr/>
          </p:nvSpPr>
          <p:spPr>
            <a:xfrm>
              <a:off x="3517669" y="5440352"/>
              <a:ext cx="90868" cy="124658"/>
            </a:xfrm>
            <a:custGeom>
              <a:avLst/>
              <a:gdLst>
                <a:gd name="connsiteX0" fmla="*/ 24098 w 90868"/>
                <a:gd name="connsiteY0" fmla="*/ 0 h 124658"/>
                <a:gd name="connsiteX1" fmla="*/ 0 w 90868"/>
                <a:gd name="connsiteY1" fmla="*/ 0 h 124658"/>
                <a:gd name="connsiteX2" fmla="*/ 0 w 90868"/>
                <a:gd name="connsiteY2" fmla="*/ 124659 h 124658"/>
                <a:gd name="connsiteX3" fmla="*/ 24098 w 90868"/>
                <a:gd name="connsiteY3" fmla="*/ 124659 h 124658"/>
                <a:gd name="connsiteX4" fmla="*/ 24098 w 90868"/>
                <a:gd name="connsiteY4" fmla="*/ 70214 h 124658"/>
                <a:gd name="connsiteX5" fmla="*/ 66770 w 90868"/>
                <a:gd name="connsiteY5" fmla="*/ 70214 h 124658"/>
                <a:gd name="connsiteX6" fmla="*/ 66770 w 90868"/>
                <a:gd name="connsiteY6" fmla="*/ 124659 h 124658"/>
                <a:gd name="connsiteX7" fmla="*/ 90869 w 90868"/>
                <a:gd name="connsiteY7" fmla="*/ 124659 h 124658"/>
                <a:gd name="connsiteX8" fmla="*/ 90869 w 90868"/>
                <a:gd name="connsiteY8" fmla="*/ 0 h 124658"/>
                <a:gd name="connsiteX9" fmla="*/ 66770 w 90868"/>
                <a:gd name="connsiteY9" fmla="*/ 0 h 124658"/>
                <a:gd name="connsiteX10" fmla="*/ 66770 w 90868"/>
                <a:gd name="connsiteY10" fmla="*/ 46935 h 124658"/>
                <a:gd name="connsiteX11" fmla="*/ 24098 w 90868"/>
                <a:gd name="connsiteY11" fmla="*/ 46935 h 124658"/>
                <a:gd name="connsiteX12" fmla="*/ 24098 w 90868"/>
                <a:gd name="connsiteY12" fmla="*/ 0 h 12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868" h="124658">
                  <a:moveTo>
                    <a:pt x="24098" y="0"/>
                  </a:moveTo>
                  <a:lnTo>
                    <a:pt x="0" y="0"/>
                  </a:lnTo>
                  <a:lnTo>
                    <a:pt x="0" y="124659"/>
                  </a:lnTo>
                  <a:lnTo>
                    <a:pt x="24098" y="124659"/>
                  </a:lnTo>
                  <a:lnTo>
                    <a:pt x="24098" y="70214"/>
                  </a:lnTo>
                  <a:lnTo>
                    <a:pt x="66770" y="70214"/>
                  </a:lnTo>
                  <a:lnTo>
                    <a:pt x="66770" y="124659"/>
                  </a:lnTo>
                  <a:lnTo>
                    <a:pt x="90869" y="124659"/>
                  </a:lnTo>
                  <a:lnTo>
                    <a:pt x="90869" y="0"/>
                  </a:lnTo>
                  <a:lnTo>
                    <a:pt x="66770" y="0"/>
                  </a:lnTo>
                  <a:lnTo>
                    <a:pt x="66770" y="46935"/>
                  </a:lnTo>
                  <a:lnTo>
                    <a:pt x="24098" y="46935"/>
                  </a:lnTo>
                  <a:lnTo>
                    <a:pt x="24098" y="0"/>
                  </a:lnTo>
                  <a:close/>
                </a:path>
              </a:pathLst>
            </a:custGeom>
            <a:solidFill>
              <a:srgbClr val="000001"/>
            </a:solidFill>
            <a:ln w="9525"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79B00295-DBB6-FA28-4693-790F1BA800FF}"/>
                </a:ext>
              </a:extLst>
            </p:cNvPr>
            <p:cNvSpPr/>
            <p:nvPr/>
          </p:nvSpPr>
          <p:spPr>
            <a:xfrm>
              <a:off x="4094598" y="5589042"/>
              <a:ext cx="67341" cy="126254"/>
            </a:xfrm>
            <a:custGeom>
              <a:avLst/>
              <a:gdLst>
                <a:gd name="connsiteX0" fmla="*/ 20955 w 67341"/>
                <a:gd name="connsiteY0" fmla="*/ 0 h 126254"/>
                <a:gd name="connsiteX1" fmla="*/ 20955 w 67341"/>
                <a:gd name="connsiteY1" fmla="*/ 33981 h 126254"/>
                <a:gd name="connsiteX2" fmla="*/ 0 w 67341"/>
                <a:gd name="connsiteY2" fmla="*/ 33981 h 126254"/>
                <a:gd name="connsiteX3" fmla="*/ 0 w 67341"/>
                <a:gd name="connsiteY3" fmla="*/ 53881 h 126254"/>
                <a:gd name="connsiteX4" fmla="*/ 20955 w 67341"/>
                <a:gd name="connsiteY4" fmla="*/ 53881 h 126254"/>
                <a:gd name="connsiteX5" fmla="*/ 20955 w 67341"/>
                <a:gd name="connsiteY5" fmla="*/ 126255 h 126254"/>
                <a:gd name="connsiteX6" fmla="*/ 44387 w 67341"/>
                <a:gd name="connsiteY6" fmla="*/ 126255 h 126254"/>
                <a:gd name="connsiteX7" fmla="*/ 44387 w 67341"/>
                <a:gd name="connsiteY7" fmla="*/ 53881 h 126254"/>
                <a:gd name="connsiteX8" fmla="*/ 67342 w 67341"/>
                <a:gd name="connsiteY8" fmla="*/ 53881 h 126254"/>
                <a:gd name="connsiteX9" fmla="*/ 67342 w 67341"/>
                <a:gd name="connsiteY9" fmla="*/ 33981 h 126254"/>
                <a:gd name="connsiteX10" fmla="*/ 44387 w 67341"/>
                <a:gd name="connsiteY10" fmla="*/ 33981 h 126254"/>
                <a:gd name="connsiteX11" fmla="*/ 44387 w 67341"/>
                <a:gd name="connsiteY11" fmla="*/ 0 h 126254"/>
                <a:gd name="connsiteX12" fmla="*/ 20955 w 67341"/>
                <a:gd name="connsiteY12" fmla="*/ 0 h 12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41" h="126254">
                  <a:moveTo>
                    <a:pt x="20955" y="0"/>
                  </a:moveTo>
                  <a:lnTo>
                    <a:pt x="20955" y="33981"/>
                  </a:lnTo>
                  <a:lnTo>
                    <a:pt x="0" y="33981"/>
                  </a:lnTo>
                  <a:lnTo>
                    <a:pt x="0" y="53881"/>
                  </a:lnTo>
                  <a:lnTo>
                    <a:pt x="20955" y="53881"/>
                  </a:lnTo>
                  <a:lnTo>
                    <a:pt x="20955" y="126255"/>
                  </a:lnTo>
                  <a:lnTo>
                    <a:pt x="44387" y="126255"/>
                  </a:lnTo>
                  <a:lnTo>
                    <a:pt x="44387" y="53881"/>
                  </a:lnTo>
                  <a:lnTo>
                    <a:pt x="67342" y="53881"/>
                  </a:lnTo>
                  <a:lnTo>
                    <a:pt x="67342" y="33981"/>
                  </a:lnTo>
                  <a:lnTo>
                    <a:pt x="44387" y="33981"/>
                  </a:lnTo>
                  <a:lnTo>
                    <a:pt x="44387" y="0"/>
                  </a:lnTo>
                  <a:lnTo>
                    <a:pt x="20955" y="0"/>
                  </a:lnTo>
                  <a:close/>
                </a:path>
              </a:pathLst>
            </a:custGeom>
            <a:solidFill>
              <a:srgbClr val="000001"/>
            </a:solidFill>
            <a:ln w="9525" cap="flat">
              <a:noFill/>
              <a:prstDash val="solid"/>
              <a:miter/>
            </a:ln>
          </p:spPr>
          <p:txBody>
            <a:bodyPr rtlCol="0" anchor="ctr"/>
            <a:lstStyle/>
            <a:p>
              <a:endParaRPr lang="en-GB"/>
            </a:p>
          </p:txBody>
        </p:sp>
        <p:grpSp>
          <p:nvGrpSpPr>
            <p:cNvPr id="14" name="Graphic 11">
              <a:extLst>
                <a:ext uri="{FF2B5EF4-FFF2-40B4-BE49-F238E27FC236}">
                  <a16:creationId xmlns:a16="http://schemas.microsoft.com/office/drawing/2014/main" id="{49892625-F906-202D-3E93-16AE232EDB0F}"/>
                </a:ext>
              </a:extLst>
            </p:cNvPr>
            <p:cNvGrpSpPr/>
            <p:nvPr/>
          </p:nvGrpSpPr>
          <p:grpSpPr>
            <a:xfrm>
              <a:off x="3790179" y="5584912"/>
              <a:ext cx="605028" cy="132731"/>
              <a:chOff x="3790179" y="5584912"/>
              <a:chExt cx="605028" cy="132731"/>
            </a:xfrm>
            <a:solidFill>
              <a:srgbClr val="000001"/>
            </a:solidFill>
          </p:grpSpPr>
          <p:sp>
            <p:nvSpPr>
              <p:cNvPr id="20" name="Freeform 19">
                <a:extLst>
                  <a:ext uri="{FF2B5EF4-FFF2-40B4-BE49-F238E27FC236}">
                    <a16:creationId xmlns:a16="http://schemas.microsoft.com/office/drawing/2014/main" id="{69450C05-2310-827F-EE3F-43E95B73EE30}"/>
                  </a:ext>
                </a:extLst>
              </p:cNvPr>
              <p:cNvSpPr/>
              <p:nvPr/>
            </p:nvSpPr>
            <p:spPr>
              <a:xfrm>
                <a:off x="4311958" y="5620488"/>
                <a:ext cx="83248" cy="94714"/>
              </a:xfrm>
              <a:custGeom>
                <a:avLst/>
                <a:gdLst>
                  <a:gd name="connsiteX0" fmla="*/ 83153 w 83248"/>
                  <a:gd name="connsiteY0" fmla="*/ 94714 h 94714"/>
                  <a:gd name="connsiteX1" fmla="*/ 83153 w 83248"/>
                  <a:gd name="connsiteY1" fmla="*/ 31634 h 94714"/>
                  <a:gd name="connsiteX2" fmla="*/ 51054 w 83248"/>
                  <a:gd name="connsiteY2" fmla="*/ 0 h 94714"/>
                  <a:gd name="connsiteX3" fmla="*/ 23432 w 83248"/>
                  <a:gd name="connsiteY3" fmla="*/ 11828 h 94714"/>
                  <a:gd name="connsiteX4" fmla="*/ 23432 w 83248"/>
                  <a:gd name="connsiteY4" fmla="*/ 2441 h 94714"/>
                  <a:gd name="connsiteX5" fmla="*/ 0 w 83248"/>
                  <a:gd name="connsiteY5" fmla="*/ 2441 h 94714"/>
                  <a:gd name="connsiteX6" fmla="*/ 0 w 83248"/>
                  <a:gd name="connsiteY6" fmla="*/ 94714 h 94714"/>
                  <a:gd name="connsiteX7" fmla="*/ 23432 w 83248"/>
                  <a:gd name="connsiteY7" fmla="*/ 94714 h 94714"/>
                  <a:gd name="connsiteX8" fmla="*/ 23432 w 83248"/>
                  <a:gd name="connsiteY8" fmla="*/ 55477 h 94714"/>
                  <a:gd name="connsiteX9" fmla="*/ 28004 w 83248"/>
                  <a:gd name="connsiteY9" fmla="*/ 30038 h 94714"/>
                  <a:gd name="connsiteX10" fmla="*/ 43910 w 83248"/>
                  <a:gd name="connsiteY10" fmla="*/ 21215 h 94714"/>
                  <a:gd name="connsiteX11" fmla="*/ 59817 w 83248"/>
                  <a:gd name="connsiteY11" fmla="*/ 51065 h 94714"/>
                  <a:gd name="connsiteX12" fmla="*/ 59817 w 83248"/>
                  <a:gd name="connsiteY12" fmla="*/ 94621 h 94714"/>
                  <a:gd name="connsiteX13" fmla="*/ 83249 w 83248"/>
                  <a:gd name="connsiteY13" fmla="*/ 94621 h 9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248" h="94714">
                    <a:moveTo>
                      <a:pt x="83153" y="94714"/>
                    </a:moveTo>
                    <a:lnTo>
                      <a:pt x="83153" y="31634"/>
                    </a:lnTo>
                    <a:cubicBezTo>
                      <a:pt x="83153" y="11828"/>
                      <a:pt x="68485" y="0"/>
                      <a:pt x="51054" y="0"/>
                    </a:cubicBezTo>
                    <a:cubicBezTo>
                      <a:pt x="40672" y="0"/>
                      <a:pt x="32385" y="4318"/>
                      <a:pt x="23432" y="11828"/>
                    </a:cubicBezTo>
                    <a:lnTo>
                      <a:pt x="23432" y="2441"/>
                    </a:lnTo>
                    <a:lnTo>
                      <a:pt x="0" y="2441"/>
                    </a:lnTo>
                    <a:lnTo>
                      <a:pt x="0" y="94714"/>
                    </a:lnTo>
                    <a:lnTo>
                      <a:pt x="23432" y="94714"/>
                    </a:lnTo>
                    <a:lnTo>
                      <a:pt x="23432" y="55477"/>
                    </a:lnTo>
                    <a:cubicBezTo>
                      <a:pt x="23432" y="45902"/>
                      <a:pt x="23241" y="37548"/>
                      <a:pt x="28004" y="30038"/>
                    </a:cubicBezTo>
                    <a:cubicBezTo>
                      <a:pt x="31718" y="24312"/>
                      <a:pt x="37338" y="21215"/>
                      <a:pt x="43910" y="21215"/>
                    </a:cubicBezTo>
                    <a:cubicBezTo>
                      <a:pt x="58198" y="21215"/>
                      <a:pt x="59817" y="32854"/>
                      <a:pt x="59817" y="51065"/>
                    </a:cubicBezTo>
                    <a:lnTo>
                      <a:pt x="59817" y="94621"/>
                    </a:lnTo>
                    <a:lnTo>
                      <a:pt x="83249" y="94621"/>
                    </a:lnTo>
                    <a:close/>
                  </a:path>
                </a:pathLst>
              </a:custGeom>
              <a:solidFill>
                <a:srgbClr val="000001"/>
              </a:solidFill>
              <a:ln w="9525"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EC2919C9-FEEE-2C33-4C1A-9F6D6FA16EAF}"/>
                  </a:ext>
                </a:extLst>
              </p:cNvPr>
              <p:cNvSpPr/>
              <p:nvPr/>
            </p:nvSpPr>
            <p:spPr>
              <a:xfrm>
                <a:off x="4204707" y="5620582"/>
                <a:ext cx="98202" cy="97061"/>
              </a:xfrm>
              <a:custGeom>
                <a:avLst/>
                <a:gdLst>
                  <a:gd name="connsiteX0" fmla="*/ 74581 w 98202"/>
                  <a:gd name="connsiteY0" fmla="*/ 48624 h 97061"/>
                  <a:gd name="connsiteX1" fmla="*/ 48863 w 98202"/>
                  <a:gd name="connsiteY1" fmla="*/ 75190 h 97061"/>
                  <a:gd name="connsiteX2" fmla="*/ 23717 w 98202"/>
                  <a:gd name="connsiteY2" fmla="*/ 48437 h 97061"/>
                  <a:gd name="connsiteX3" fmla="*/ 48863 w 98202"/>
                  <a:gd name="connsiteY3" fmla="*/ 21872 h 97061"/>
                  <a:gd name="connsiteX4" fmla="*/ 74581 w 98202"/>
                  <a:gd name="connsiteY4" fmla="*/ 48624 h 97061"/>
                  <a:gd name="connsiteX5" fmla="*/ 98203 w 98202"/>
                  <a:gd name="connsiteY5" fmla="*/ 48531 h 97061"/>
                  <a:gd name="connsiteX6" fmla="*/ 48482 w 98202"/>
                  <a:gd name="connsiteY6" fmla="*/ 0 h 97061"/>
                  <a:gd name="connsiteX7" fmla="*/ 0 w 98202"/>
                  <a:gd name="connsiteY7" fmla="*/ 48624 h 97061"/>
                  <a:gd name="connsiteX8" fmla="*/ 48673 w 98202"/>
                  <a:gd name="connsiteY8" fmla="*/ 97061 h 97061"/>
                  <a:gd name="connsiteX9" fmla="*/ 98203 w 98202"/>
                  <a:gd name="connsiteY9" fmla="*/ 48437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202" h="97061">
                    <a:moveTo>
                      <a:pt x="74581" y="48624"/>
                    </a:moveTo>
                    <a:cubicBezTo>
                      <a:pt x="74581" y="64770"/>
                      <a:pt x="63341" y="75190"/>
                      <a:pt x="48863" y="75190"/>
                    </a:cubicBezTo>
                    <a:cubicBezTo>
                      <a:pt x="34385" y="75190"/>
                      <a:pt x="23717" y="64113"/>
                      <a:pt x="23717" y="48437"/>
                    </a:cubicBezTo>
                    <a:cubicBezTo>
                      <a:pt x="23717" y="32760"/>
                      <a:pt x="34290" y="21872"/>
                      <a:pt x="48863" y="21872"/>
                    </a:cubicBezTo>
                    <a:cubicBezTo>
                      <a:pt x="64199" y="21872"/>
                      <a:pt x="74581" y="32948"/>
                      <a:pt x="74581" y="48624"/>
                    </a:cubicBezTo>
                    <a:moveTo>
                      <a:pt x="98203" y="48531"/>
                    </a:moveTo>
                    <a:cubicBezTo>
                      <a:pt x="98203" y="21215"/>
                      <a:pt x="75819" y="0"/>
                      <a:pt x="48482" y="0"/>
                    </a:cubicBezTo>
                    <a:cubicBezTo>
                      <a:pt x="22955" y="0"/>
                      <a:pt x="0" y="20651"/>
                      <a:pt x="0" y="48624"/>
                    </a:cubicBezTo>
                    <a:cubicBezTo>
                      <a:pt x="0" y="76598"/>
                      <a:pt x="21526" y="97061"/>
                      <a:pt x="48673" y="97061"/>
                    </a:cubicBezTo>
                    <a:cubicBezTo>
                      <a:pt x="77248" y="97061"/>
                      <a:pt x="98203" y="75190"/>
                      <a:pt x="98203" y="48437"/>
                    </a:cubicBezTo>
                  </a:path>
                </a:pathLst>
              </a:custGeom>
              <a:solidFill>
                <a:srgbClr val="000001"/>
              </a:solidFill>
              <a:ln w="9525"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5827F225-5DBF-396D-0A3B-F217DCFC66C9}"/>
                  </a:ext>
                </a:extLst>
              </p:cNvPr>
              <p:cNvSpPr/>
              <p:nvPr/>
            </p:nvSpPr>
            <p:spPr>
              <a:xfrm>
                <a:off x="4169083" y="5584912"/>
                <a:ext cx="29908" cy="30038"/>
              </a:xfrm>
              <a:custGeom>
                <a:avLst/>
                <a:gdLst>
                  <a:gd name="connsiteX0" fmla="*/ 29909 w 29908"/>
                  <a:gd name="connsiteY0" fmla="*/ 15301 h 30038"/>
                  <a:gd name="connsiteX1" fmla="*/ 14954 w 29908"/>
                  <a:gd name="connsiteY1" fmla="*/ 0 h 30038"/>
                  <a:gd name="connsiteX2" fmla="*/ 0 w 29908"/>
                  <a:gd name="connsiteY2" fmla="*/ 14080 h 30038"/>
                  <a:gd name="connsiteX3" fmla="*/ 14954 w 29908"/>
                  <a:gd name="connsiteY3" fmla="*/ 30038 h 30038"/>
                  <a:gd name="connsiteX4" fmla="*/ 29909 w 29908"/>
                  <a:gd name="connsiteY4" fmla="*/ 15301 h 3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8" h="30038">
                    <a:moveTo>
                      <a:pt x="29909" y="15301"/>
                    </a:moveTo>
                    <a:cubicBezTo>
                      <a:pt x="29909" y="6946"/>
                      <a:pt x="23432" y="0"/>
                      <a:pt x="14954" y="0"/>
                    </a:cubicBezTo>
                    <a:cubicBezTo>
                      <a:pt x="6477" y="0"/>
                      <a:pt x="0" y="6102"/>
                      <a:pt x="0" y="14080"/>
                    </a:cubicBezTo>
                    <a:cubicBezTo>
                      <a:pt x="0" y="22623"/>
                      <a:pt x="6382" y="30038"/>
                      <a:pt x="14954" y="30038"/>
                    </a:cubicBezTo>
                    <a:cubicBezTo>
                      <a:pt x="23527" y="30038"/>
                      <a:pt x="29909" y="23467"/>
                      <a:pt x="29909" y="15301"/>
                    </a:cubicBezTo>
                  </a:path>
                </a:pathLst>
              </a:custGeom>
              <a:solidFill>
                <a:srgbClr val="000001"/>
              </a:solidFill>
              <a:ln w="9525"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978C8BE5-32F1-C934-3DCB-A2DE063495A5}"/>
                  </a:ext>
                </a:extLst>
              </p:cNvPr>
              <p:cNvSpPr/>
              <p:nvPr/>
            </p:nvSpPr>
            <p:spPr>
              <a:xfrm>
                <a:off x="3988299" y="5620488"/>
                <a:ext cx="96869" cy="97061"/>
              </a:xfrm>
              <a:custGeom>
                <a:avLst/>
                <a:gdLst>
                  <a:gd name="connsiteX0" fmla="*/ 74486 w 96869"/>
                  <a:gd name="connsiteY0" fmla="*/ 48437 h 97061"/>
                  <a:gd name="connsiteX1" fmla="*/ 48768 w 96869"/>
                  <a:gd name="connsiteY1" fmla="*/ 76034 h 97061"/>
                  <a:gd name="connsiteX2" fmla="*/ 23527 w 96869"/>
                  <a:gd name="connsiteY2" fmla="*/ 48624 h 97061"/>
                  <a:gd name="connsiteX3" fmla="*/ 48768 w 96869"/>
                  <a:gd name="connsiteY3" fmla="*/ 21308 h 97061"/>
                  <a:gd name="connsiteX4" fmla="*/ 74486 w 96869"/>
                  <a:gd name="connsiteY4" fmla="*/ 48437 h 97061"/>
                  <a:gd name="connsiteX5" fmla="*/ 96869 w 96869"/>
                  <a:gd name="connsiteY5" fmla="*/ 94714 h 97061"/>
                  <a:gd name="connsiteX6" fmla="*/ 96869 w 96869"/>
                  <a:gd name="connsiteY6" fmla="*/ 2441 h 97061"/>
                  <a:gd name="connsiteX7" fmla="*/ 73438 w 96869"/>
                  <a:gd name="connsiteY7" fmla="*/ 2441 h 97061"/>
                  <a:gd name="connsiteX8" fmla="*/ 73438 w 96869"/>
                  <a:gd name="connsiteY8" fmla="*/ 12485 h 97061"/>
                  <a:gd name="connsiteX9" fmla="*/ 44006 w 96869"/>
                  <a:gd name="connsiteY9" fmla="*/ 0 h 97061"/>
                  <a:gd name="connsiteX10" fmla="*/ 0 w 96869"/>
                  <a:gd name="connsiteY10" fmla="*/ 48624 h 97061"/>
                  <a:gd name="connsiteX11" fmla="*/ 44577 w 96869"/>
                  <a:gd name="connsiteY11" fmla="*/ 97061 h 97061"/>
                  <a:gd name="connsiteX12" fmla="*/ 73438 w 96869"/>
                  <a:gd name="connsiteY12" fmla="*/ 84858 h 97061"/>
                  <a:gd name="connsiteX13" fmla="*/ 73438 w 96869"/>
                  <a:gd name="connsiteY13" fmla="*/ 94621 h 97061"/>
                  <a:gd name="connsiteX14" fmla="*/ 96869 w 96869"/>
                  <a:gd name="connsiteY14" fmla="*/ 94621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69" h="97061">
                    <a:moveTo>
                      <a:pt x="74486" y="48437"/>
                    </a:moveTo>
                    <a:cubicBezTo>
                      <a:pt x="74486" y="65239"/>
                      <a:pt x="63246" y="76034"/>
                      <a:pt x="48768" y="76034"/>
                    </a:cubicBezTo>
                    <a:cubicBezTo>
                      <a:pt x="34290" y="76034"/>
                      <a:pt x="23527" y="64395"/>
                      <a:pt x="23527" y="48624"/>
                    </a:cubicBezTo>
                    <a:cubicBezTo>
                      <a:pt x="23527" y="32854"/>
                      <a:pt x="33242" y="21308"/>
                      <a:pt x="48768" y="21308"/>
                    </a:cubicBezTo>
                    <a:cubicBezTo>
                      <a:pt x="64294" y="21308"/>
                      <a:pt x="74486" y="32197"/>
                      <a:pt x="74486" y="48437"/>
                    </a:cubicBezTo>
                    <a:moveTo>
                      <a:pt x="96869" y="94714"/>
                    </a:moveTo>
                    <a:lnTo>
                      <a:pt x="96869" y="2441"/>
                    </a:lnTo>
                    <a:lnTo>
                      <a:pt x="73438" y="2441"/>
                    </a:lnTo>
                    <a:lnTo>
                      <a:pt x="73438" y="12485"/>
                    </a:lnTo>
                    <a:cubicBezTo>
                      <a:pt x="64960" y="4130"/>
                      <a:pt x="55340" y="0"/>
                      <a:pt x="44006" y="0"/>
                    </a:cubicBezTo>
                    <a:cubicBezTo>
                      <a:pt x="19717" y="0"/>
                      <a:pt x="0" y="19806"/>
                      <a:pt x="0" y="48624"/>
                    </a:cubicBezTo>
                    <a:cubicBezTo>
                      <a:pt x="0" y="77442"/>
                      <a:pt x="20765" y="97061"/>
                      <a:pt x="44577" y="97061"/>
                    </a:cubicBezTo>
                    <a:cubicBezTo>
                      <a:pt x="56388" y="97061"/>
                      <a:pt x="65246" y="92931"/>
                      <a:pt x="73438" y="84858"/>
                    </a:cubicBezTo>
                    <a:lnTo>
                      <a:pt x="73438" y="94621"/>
                    </a:lnTo>
                    <a:lnTo>
                      <a:pt x="96869" y="94621"/>
                    </a:lnTo>
                    <a:close/>
                  </a:path>
                </a:pathLst>
              </a:custGeom>
              <a:solidFill>
                <a:srgbClr val="000001"/>
              </a:solidFill>
              <a:ln w="9525"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6E91EE15-4E61-8C89-0B1F-844E36616D78}"/>
                  </a:ext>
                </a:extLst>
              </p:cNvPr>
              <p:cNvSpPr/>
              <p:nvPr/>
            </p:nvSpPr>
            <p:spPr>
              <a:xfrm>
                <a:off x="3882286" y="5587352"/>
                <a:ext cx="96964" cy="130290"/>
              </a:xfrm>
              <a:custGeom>
                <a:avLst/>
                <a:gdLst>
                  <a:gd name="connsiteX0" fmla="*/ 74581 w 96964"/>
                  <a:gd name="connsiteY0" fmla="*/ 81573 h 130290"/>
                  <a:gd name="connsiteX1" fmla="*/ 48863 w 96964"/>
                  <a:gd name="connsiteY1" fmla="*/ 109170 h 130290"/>
                  <a:gd name="connsiteX2" fmla="*/ 23622 w 96964"/>
                  <a:gd name="connsiteY2" fmla="*/ 81760 h 130290"/>
                  <a:gd name="connsiteX3" fmla="*/ 48863 w 96964"/>
                  <a:gd name="connsiteY3" fmla="*/ 54444 h 130290"/>
                  <a:gd name="connsiteX4" fmla="*/ 74581 w 96964"/>
                  <a:gd name="connsiteY4" fmla="*/ 81573 h 130290"/>
                  <a:gd name="connsiteX5" fmla="*/ 96965 w 96964"/>
                  <a:gd name="connsiteY5" fmla="*/ 127850 h 130290"/>
                  <a:gd name="connsiteX6" fmla="*/ 96965 w 96964"/>
                  <a:gd name="connsiteY6" fmla="*/ 0 h 130290"/>
                  <a:gd name="connsiteX7" fmla="*/ 73533 w 96964"/>
                  <a:gd name="connsiteY7" fmla="*/ 0 h 130290"/>
                  <a:gd name="connsiteX8" fmla="*/ 73533 w 96964"/>
                  <a:gd name="connsiteY8" fmla="*/ 45714 h 130290"/>
                  <a:gd name="connsiteX9" fmla="*/ 44101 w 96964"/>
                  <a:gd name="connsiteY9" fmla="*/ 33230 h 130290"/>
                  <a:gd name="connsiteX10" fmla="*/ 0 w 96964"/>
                  <a:gd name="connsiteY10" fmla="*/ 81854 h 130290"/>
                  <a:gd name="connsiteX11" fmla="*/ 44577 w 96964"/>
                  <a:gd name="connsiteY11" fmla="*/ 130291 h 130290"/>
                  <a:gd name="connsiteX12" fmla="*/ 73438 w 96964"/>
                  <a:gd name="connsiteY12" fmla="*/ 118088 h 130290"/>
                  <a:gd name="connsiteX13" fmla="*/ 73438 w 96964"/>
                  <a:gd name="connsiteY13" fmla="*/ 127850 h 130290"/>
                  <a:gd name="connsiteX14" fmla="*/ 96869 w 96964"/>
                  <a:gd name="connsiteY14" fmla="*/ 127850 h 13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64" h="130290">
                    <a:moveTo>
                      <a:pt x="74581" y="81573"/>
                    </a:moveTo>
                    <a:cubicBezTo>
                      <a:pt x="74581" y="98375"/>
                      <a:pt x="63341" y="109170"/>
                      <a:pt x="48863" y="109170"/>
                    </a:cubicBezTo>
                    <a:cubicBezTo>
                      <a:pt x="34385" y="109170"/>
                      <a:pt x="23622" y="97530"/>
                      <a:pt x="23622" y="81760"/>
                    </a:cubicBezTo>
                    <a:cubicBezTo>
                      <a:pt x="23622" y="65990"/>
                      <a:pt x="33338" y="54444"/>
                      <a:pt x="48863" y="54444"/>
                    </a:cubicBezTo>
                    <a:cubicBezTo>
                      <a:pt x="64389" y="54444"/>
                      <a:pt x="74581" y="65333"/>
                      <a:pt x="74581" y="81573"/>
                    </a:cubicBezTo>
                    <a:moveTo>
                      <a:pt x="96965" y="127850"/>
                    </a:moveTo>
                    <a:lnTo>
                      <a:pt x="96965" y="0"/>
                    </a:lnTo>
                    <a:lnTo>
                      <a:pt x="73533" y="0"/>
                    </a:lnTo>
                    <a:lnTo>
                      <a:pt x="73533" y="45714"/>
                    </a:lnTo>
                    <a:cubicBezTo>
                      <a:pt x="65056" y="37360"/>
                      <a:pt x="55435" y="33230"/>
                      <a:pt x="44101" y="33230"/>
                    </a:cubicBezTo>
                    <a:cubicBezTo>
                      <a:pt x="19812" y="33230"/>
                      <a:pt x="0" y="53036"/>
                      <a:pt x="0" y="81854"/>
                    </a:cubicBezTo>
                    <a:cubicBezTo>
                      <a:pt x="0" y="110672"/>
                      <a:pt x="20765" y="130291"/>
                      <a:pt x="44577" y="130291"/>
                    </a:cubicBezTo>
                    <a:cubicBezTo>
                      <a:pt x="56388" y="130291"/>
                      <a:pt x="65151" y="126161"/>
                      <a:pt x="73438" y="118088"/>
                    </a:cubicBezTo>
                    <a:lnTo>
                      <a:pt x="73438" y="127850"/>
                    </a:lnTo>
                    <a:lnTo>
                      <a:pt x="96869" y="127850"/>
                    </a:lnTo>
                    <a:close/>
                  </a:path>
                </a:pathLst>
              </a:custGeom>
              <a:solidFill>
                <a:srgbClr val="000001"/>
              </a:solidFill>
              <a:ln w="9525"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CFAFB4C7-FFCD-BE5E-88A7-AA4D49E7227B}"/>
                  </a:ext>
                </a:extLst>
              </p:cNvPr>
              <p:cNvSpPr/>
              <p:nvPr/>
            </p:nvSpPr>
            <p:spPr>
              <a:xfrm>
                <a:off x="3790179" y="5620488"/>
                <a:ext cx="83153" cy="94714"/>
              </a:xfrm>
              <a:custGeom>
                <a:avLst/>
                <a:gdLst>
                  <a:gd name="connsiteX0" fmla="*/ 59722 w 83153"/>
                  <a:gd name="connsiteY0" fmla="*/ 94714 h 94714"/>
                  <a:gd name="connsiteX1" fmla="*/ 83153 w 83153"/>
                  <a:gd name="connsiteY1" fmla="*/ 94714 h 94714"/>
                  <a:gd name="connsiteX2" fmla="*/ 83153 w 83153"/>
                  <a:gd name="connsiteY2" fmla="*/ 31634 h 94714"/>
                  <a:gd name="connsiteX3" fmla="*/ 51054 w 83153"/>
                  <a:gd name="connsiteY3" fmla="*/ 0 h 94714"/>
                  <a:gd name="connsiteX4" fmla="*/ 23431 w 83153"/>
                  <a:gd name="connsiteY4" fmla="*/ 11828 h 94714"/>
                  <a:gd name="connsiteX5" fmla="*/ 23431 w 83153"/>
                  <a:gd name="connsiteY5" fmla="*/ 2441 h 94714"/>
                  <a:gd name="connsiteX6" fmla="*/ 0 w 83153"/>
                  <a:gd name="connsiteY6" fmla="*/ 2441 h 94714"/>
                  <a:gd name="connsiteX7" fmla="*/ 0 w 83153"/>
                  <a:gd name="connsiteY7" fmla="*/ 94714 h 94714"/>
                  <a:gd name="connsiteX8" fmla="*/ 23431 w 83153"/>
                  <a:gd name="connsiteY8" fmla="*/ 94714 h 94714"/>
                  <a:gd name="connsiteX9" fmla="*/ 23431 w 83153"/>
                  <a:gd name="connsiteY9" fmla="*/ 55477 h 94714"/>
                  <a:gd name="connsiteX10" fmla="*/ 28004 w 83153"/>
                  <a:gd name="connsiteY10" fmla="*/ 30038 h 94714"/>
                  <a:gd name="connsiteX11" fmla="*/ 43815 w 83153"/>
                  <a:gd name="connsiteY11" fmla="*/ 21215 h 94714"/>
                  <a:gd name="connsiteX12" fmla="*/ 59722 w 83153"/>
                  <a:gd name="connsiteY12" fmla="*/ 51065 h 94714"/>
                  <a:gd name="connsiteX13" fmla="*/ 59722 w 83153"/>
                  <a:gd name="connsiteY13" fmla="*/ 94621 h 9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53" h="94714">
                    <a:moveTo>
                      <a:pt x="59722" y="94714"/>
                    </a:moveTo>
                    <a:lnTo>
                      <a:pt x="83153" y="94714"/>
                    </a:lnTo>
                    <a:lnTo>
                      <a:pt x="83153" y="31634"/>
                    </a:lnTo>
                    <a:cubicBezTo>
                      <a:pt x="83153" y="11828"/>
                      <a:pt x="68485" y="0"/>
                      <a:pt x="51054" y="0"/>
                    </a:cubicBezTo>
                    <a:cubicBezTo>
                      <a:pt x="40672" y="0"/>
                      <a:pt x="32385" y="4318"/>
                      <a:pt x="23431" y="11828"/>
                    </a:cubicBezTo>
                    <a:lnTo>
                      <a:pt x="23431" y="2441"/>
                    </a:lnTo>
                    <a:lnTo>
                      <a:pt x="0" y="2441"/>
                    </a:lnTo>
                    <a:lnTo>
                      <a:pt x="0" y="94714"/>
                    </a:lnTo>
                    <a:lnTo>
                      <a:pt x="23431" y="94714"/>
                    </a:lnTo>
                    <a:lnTo>
                      <a:pt x="23431" y="55477"/>
                    </a:lnTo>
                    <a:cubicBezTo>
                      <a:pt x="23431" y="45902"/>
                      <a:pt x="23241" y="37548"/>
                      <a:pt x="28004" y="30038"/>
                    </a:cubicBezTo>
                    <a:cubicBezTo>
                      <a:pt x="31718" y="24312"/>
                      <a:pt x="37243" y="21215"/>
                      <a:pt x="43815" y="21215"/>
                    </a:cubicBezTo>
                    <a:cubicBezTo>
                      <a:pt x="58103" y="21215"/>
                      <a:pt x="59722" y="32854"/>
                      <a:pt x="59722" y="51065"/>
                    </a:cubicBezTo>
                    <a:lnTo>
                      <a:pt x="59722" y="94621"/>
                    </a:lnTo>
                    <a:close/>
                  </a:path>
                </a:pathLst>
              </a:custGeom>
              <a:solidFill>
                <a:srgbClr val="000001"/>
              </a:solidFill>
              <a:ln w="9525" cap="flat">
                <a:noFill/>
                <a:prstDash val="solid"/>
                <a:miter/>
              </a:ln>
            </p:spPr>
            <p:txBody>
              <a:bodyPr rtlCol="0" anchor="ctr"/>
              <a:lstStyle/>
              <a:p>
                <a:endParaRPr lang="en-GB"/>
              </a:p>
            </p:txBody>
          </p:sp>
        </p:grpSp>
        <p:sp>
          <p:nvSpPr>
            <p:cNvPr id="15" name="Freeform 14">
              <a:extLst>
                <a:ext uri="{FF2B5EF4-FFF2-40B4-BE49-F238E27FC236}">
                  <a16:creationId xmlns:a16="http://schemas.microsoft.com/office/drawing/2014/main" id="{2A78C5FF-C5AA-FE52-528F-3A7DC03D56EE}"/>
                </a:ext>
              </a:extLst>
            </p:cNvPr>
            <p:cNvSpPr/>
            <p:nvPr/>
          </p:nvSpPr>
          <p:spPr>
            <a:xfrm>
              <a:off x="3517954" y="5590544"/>
              <a:ext cx="62769" cy="124752"/>
            </a:xfrm>
            <a:custGeom>
              <a:avLst/>
              <a:gdLst>
                <a:gd name="connsiteX0" fmla="*/ 0 w 62769"/>
                <a:gd name="connsiteY0" fmla="*/ 0 h 124752"/>
                <a:gd name="connsiteX1" fmla="*/ 0 w 62769"/>
                <a:gd name="connsiteY1" fmla="*/ 124753 h 124752"/>
                <a:gd name="connsiteX2" fmla="*/ 23431 w 62769"/>
                <a:gd name="connsiteY2" fmla="*/ 124753 h 124752"/>
                <a:gd name="connsiteX3" fmla="*/ 23431 w 62769"/>
                <a:gd name="connsiteY3" fmla="*/ 68806 h 124752"/>
                <a:gd name="connsiteX4" fmla="*/ 62770 w 62769"/>
                <a:gd name="connsiteY4" fmla="*/ 68806 h 124752"/>
                <a:gd name="connsiteX5" fmla="*/ 62770 w 62769"/>
                <a:gd name="connsiteY5" fmla="*/ 45527 h 124752"/>
                <a:gd name="connsiteX6" fmla="*/ 23431 w 62769"/>
                <a:gd name="connsiteY6" fmla="*/ 45527 h 124752"/>
                <a:gd name="connsiteX7" fmla="*/ 23431 w 62769"/>
                <a:gd name="connsiteY7" fmla="*/ 23280 h 124752"/>
                <a:gd name="connsiteX8" fmla="*/ 62770 w 62769"/>
                <a:gd name="connsiteY8" fmla="*/ 23280 h 124752"/>
                <a:gd name="connsiteX9" fmla="*/ 62770 w 62769"/>
                <a:gd name="connsiteY9" fmla="*/ 0 h 124752"/>
                <a:gd name="connsiteX10" fmla="*/ 0 w 62769"/>
                <a:gd name="connsiteY10" fmla="*/ 0 h 1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69" h="124752">
                  <a:moveTo>
                    <a:pt x="0" y="0"/>
                  </a:moveTo>
                  <a:lnTo>
                    <a:pt x="0" y="124753"/>
                  </a:lnTo>
                  <a:lnTo>
                    <a:pt x="23431" y="124753"/>
                  </a:lnTo>
                  <a:lnTo>
                    <a:pt x="23431" y="68806"/>
                  </a:lnTo>
                  <a:lnTo>
                    <a:pt x="62770" y="68806"/>
                  </a:lnTo>
                  <a:lnTo>
                    <a:pt x="62770" y="45527"/>
                  </a:lnTo>
                  <a:lnTo>
                    <a:pt x="23431" y="45527"/>
                  </a:lnTo>
                  <a:lnTo>
                    <a:pt x="23431" y="23280"/>
                  </a:lnTo>
                  <a:lnTo>
                    <a:pt x="62770" y="23280"/>
                  </a:lnTo>
                  <a:lnTo>
                    <a:pt x="62770" y="0"/>
                  </a:lnTo>
                  <a:lnTo>
                    <a:pt x="0" y="0"/>
                  </a:lnTo>
                  <a:close/>
                </a:path>
              </a:pathLst>
            </a:custGeom>
            <a:solidFill>
              <a:srgbClr val="000001"/>
            </a:solidFill>
            <a:ln w="9525" cap="flat">
              <a:noFill/>
              <a:prstDash val="solid"/>
              <a:miter/>
            </a:ln>
          </p:spPr>
          <p:txBody>
            <a:bodyPr rtlCol="0" anchor="ctr"/>
            <a:lstStyle/>
            <a:p>
              <a:endParaRPr lang="en-GB"/>
            </a:p>
          </p:txBody>
        </p:sp>
        <p:grpSp>
          <p:nvGrpSpPr>
            <p:cNvPr id="16" name="Graphic 11">
              <a:extLst>
                <a:ext uri="{FF2B5EF4-FFF2-40B4-BE49-F238E27FC236}">
                  <a16:creationId xmlns:a16="http://schemas.microsoft.com/office/drawing/2014/main" id="{296FFF4B-8E18-21E2-F187-CADB0CC57438}"/>
                </a:ext>
              </a:extLst>
            </p:cNvPr>
            <p:cNvGrpSpPr/>
            <p:nvPr/>
          </p:nvGrpSpPr>
          <p:grpSpPr>
            <a:xfrm>
              <a:off x="3589678" y="5620582"/>
              <a:ext cx="189166" cy="97061"/>
              <a:chOff x="3589678" y="5620582"/>
              <a:chExt cx="189166" cy="97061"/>
            </a:xfrm>
            <a:solidFill>
              <a:srgbClr val="000001"/>
            </a:solidFill>
          </p:grpSpPr>
          <p:sp>
            <p:nvSpPr>
              <p:cNvPr id="18" name="Freeform 17">
                <a:extLst>
                  <a:ext uri="{FF2B5EF4-FFF2-40B4-BE49-F238E27FC236}">
                    <a16:creationId xmlns:a16="http://schemas.microsoft.com/office/drawing/2014/main" id="{B8001E1A-DC96-C093-31CF-F3D2BE50AB01}"/>
                  </a:ext>
                </a:extLst>
              </p:cNvPr>
              <p:cNvSpPr/>
              <p:nvPr/>
            </p:nvSpPr>
            <p:spPr>
              <a:xfrm>
                <a:off x="3589678" y="5620582"/>
                <a:ext cx="98202" cy="97061"/>
              </a:xfrm>
              <a:custGeom>
                <a:avLst/>
                <a:gdLst>
                  <a:gd name="connsiteX0" fmla="*/ 74581 w 98202"/>
                  <a:gd name="connsiteY0" fmla="*/ 48624 h 97061"/>
                  <a:gd name="connsiteX1" fmla="*/ 48863 w 98202"/>
                  <a:gd name="connsiteY1" fmla="*/ 75190 h 97061"/>
                  <a:gd name="connsiteX2" fmla="*/ 23622 w 98202"/>
                  <a:gd name="connsiteY2" fmla="*/ 48437 h 97061"/>
                  <a:gd name="connsiteX3" fmla="*/ 48863 w 98202"/>
                  <a:gd name="connsiteY3" fmla="*/ 21872 h 97061"/>
                  <a:gd name="connsiteX4" fmla="*/ 74581 w 98202"/>
                  <a:gd name="connsiteY4" fmla="*/ 48624 h 97061"/>
                  <a:gd name="connsiteX5" fmla="*/ 98203 w 98202"/>
                  <a:gd name="connsiteY5" fmla="*/ 48531 h 97061"/>
                  <a:gd name="connsiteX6" fmla="*/ 48482 w 98202"/>
                  <a:gd name="connsiteY6" fmla="*/ 0 h 97061"/>
                  <a:gd name="connsiteX7" fmla="*/ 0 w 98202"/>
                  <a:gd name="connsiteY7" fmla="*/ 48624 h 97061"/>
                  <a:gd name="connsiteX8" fmla="*/ 48673 w 98202"/>
                  <a:gd name="connsiteY8" fmla="*/ 97061 h 97061"/>
                  <a:gd name="connsiteX9" fmla="*/ 98203 w 98202"/>
                  <a:gd name="connsiteY9" fmla="*/ 48437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202" h="97061">
                    <a:moveTo>
                      <a:pt x="74581" y="48624"/>
                    </a:moveTo>
                    <a:cubicBezTo>
                      <a:pt x="74581" y="64770"/>
                      <a:pt x="63341" y="75190"/>
                      <a:pt x="48863" y="75190"/>
                    </a:cubicBezTo>
                    <a:cubicBezTo>
                      <a:pt x="34385" y="75190"/>
                      <a:pt x="23622" y="64113"/>
                      <a:pt x="23622" y="48437"/>
                    </a:cubicBezTo>
                    <a:cubicBezTo>
                      <a:pt x="23622" y="32760"/>
                      <a:pt x="34195" y="21872"/>
                      <a:pt x="48863" y="21872"/>
                    </a:cubicBezTo>
                    <a:cubicBezTo>
                      <a:pt x="64199" y="21872"/>
                      <a:pt x="74581" y="32948"/>
                      <a:pt x="74581" y="48624"/>
                    </a:cubicBezTo>
                    <a:moveTo>
                      <a:pt x="98203" y="48531"/>
                    </a:moveTo>
                    <a:cubicBezTo>
                      <a:pt x="98203" y="21215"/>
                      <a:pt x="75819" y="0"/>
                      <a:pt x="48482" y="0"/>
                    </a:cubicBezTo>
                    <a:cubicBezTo>
                      <a:pt x="22955" y="0"/>
                      <a:pt x="0" y="20651"/>
                      <a:pt x="0" y="48624"/>
                    </a:cubicBezTo>
                    <a:cubicBezTo>
                      <a:pt x="0" y="76598"/>
                      <a:pt x="21527" y="97061"/>
                      <a:pt x="48673" y="97061"/>
                    </a:cubicBezTo>
                    <a:cubicBezTo>
                      <a:pt x="77248" y="97061"/>
                      <a:pt x="98203" y="75190"/>
                      <a:pt x="98203" y="48437"/>
                    </a:cubicBezTo>
                  </a:path>
                </a:pathLst>
              </a:custGeom>
              <a:solidFill>
                <a:srgbClr val="000001"/>
              </a:solidFill>
              <a:ln w="9525"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A4B3D39B-A7F8-4EF2-AEDD-8522166B0173}"/>
                  </a:ext>
                </a:extLst>
              </p:cNvPr>
              <p:cNvSpPr/>
              <p:nvPr/>
            </p:nvSpPr>
            <p:spPr>
              <a:xfrm>
                <a:off x="3696683" y="5623023"/>
                <a:ext cx="82160" cy="94526"/>
              </a:xfrm>
              <a:custGeom>
                <a:avLst/>
                <a:gdLst>
                  <a:gd name="connsiteX0" fmla="*/ 55 w 82160"/>
                  <a:gd name="connsiteY0" fmla="*/ 42241 h 94526"/>
                  <a:gd name="connsiteX1" fmla="*/ 913 w 82160"/>
                  <a:gd name="connsiteY1" fmla="*/ 61672 h 94526"/>
                  <a:gd name="connsiteX2" fmla="*/ 41108 w 82160"/>
                  <a:gd name="connsiteY2" fmla="*/ 94527 h 94526"/>
                  <a:gd name="connsiteX3" fmla="*/ 71207 w 82160"/>
                  <a:gd name="connsiteY3" fmla="*/ 82887 h 94526"/>
                  <a:gd name="connsiteX4" fmla="*/ 82161 w 82160"/>
                  <a:gd name="connsiteY4" fmla="*/ 42617 h 94526"/>
                  <a:gd name="connsiteX5" fmla="*/ 82161 w 82160"/>
                  <a:gd name="connsiteY5" fmla="*/ 0 h 94526"/>
                  <a:gd name="connsiteX6" fmla="*/ 58729 w 82160"/>
                  <a:gd name="connsiteY6" fmla="*/ 0 h 94526"/>
                  <a:gd name="connsiteX7" fmla="*/ 58729 w 82160"/>
                  <a:gd name="connsiteY7" fmla="*/ 49188 h 94526"/>
                  <a:gd name="connsiteX8" fmla="*/ 41108 w 82160"/>
                  <a:gd name="connsiteY8" fmla="*/ 73312 h 94526"/>
                  <a:gd name="connsiteX9" fmla="*/ 23487 w 82160"/>
                  <a:gd name="connsiteY9" fmla="*/ 48155 h 94526"/>
                  <a:gd name="connsiteX10" fmla="*/ 23487 w 82160"/>
                  <a:gd name="connsiteY10" fmla="*/ 0 h 94526"/>
                  <a:gd name="connsiteX11" fmla="*/ 55 w 82160"/>
                  <a:gd name="connsiteY11" fmla="*/ 0 h 94526"/>
                  <a:gd name="connsiteX12" fmla="*/ 55 w 82160"/>
                  <a:gd name="connsiteY12" fmla="*/ 42241 h 9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160" h="94526">
                    <a:moveTo>
                      <a:pt x="55" y="42241"/>
                    </a:moveTo>
                    <a:cubicBezTo>
                      <a:pt x="55" y="49845"/>
                      <a:pt x="-326" y="54257"/>
                      <a:pt x="913" y="61672"/>
                    </a:cubicBezTo>
                    <a:cubicBezTo>
                      <a:pt x="4627" y="83168"/>
                      <a:pt x="18534" y="94527"/>
                      <a:pt x="41108" y="94527"/>
                    </a:cubicBezTo>
                    <a:cubicBezTo>
                      <a:pt x="54157" y="94527"/>
                      <a:pt x="63873" y="91053"/>
                      <a:pt x="71207" y="82887"/>
                    </a:cubicBezTo>
                    <a:cubicBezTo>
                      <a:pt x="81018" y="72092"/>
                      <a:pt x="82161" y="59607"/>
                      <a:pt x="82161" y="42617"/>
                    </a:cubicBezTo>
                    <a:lnTo>
                      <a:pt x="82161" y="0"/>
                    </a:lnTo>
                    <a:lnTo>
                      <a:pt x="58729" y="0"/>
                    </a:lnTo>
                    <a:lnTo>
                      <a:pt x="58729" y="49188"/>
                    </a:lnTo>
                    <a:cubicBezTo>
                      <a:pt x="58729" y="64864"/>
                      <a:pt x="53586" y="73312"/>
                      <a:pt x="41108" y="73312"/>
                    </a:cubicBezTo>
                    <a:cubicBezTo>
                      <a:pt x="28630" y="73312"/>
                      <a:pt x="23487" y="64676"/>
                      <a:pt x="23487" y="48155"/>
                    </a:cubicBezTo>
                    <a:lnTo>
                      <a:pt x="23487" y="0"/>
                    </a:lnTo>
                    <a:lnTo>
                      <a:pt x="55" y="0"/>
                    </a:lnTo>
                    <a:lnTo>
                      <a:pt x="55" y="42241"/>
                    </a:lnTo>
                    <a:close/>
                  </a:path>
                </a:pathLst>
              </a:custGeom>
              <a:solidFill>
                <a:srgbClr val="000001"/>
              </a:solidFill>
              <a:ln w="9525" cap="flat">
                <a:noFill/>
                <a:prstDash val="solid"/>
                <a:miter/>
              </a:ln>
            </p:spPr>
            <p:txBody>
              <a:bodyPr rtlCol="0" anchor="ctr"/>
              <a:lstStyle/>
              <a:p>
                <a:endParaRPr lang="en-GB"/>
              </a:p>
            </p:txBody>
          </p:sp>
        </p:grpSp>
        <p:sp>
          <p:nvSpPr>
            <p:cNvPr id="17" name="Freeform 16">
              <a:extLst>
                <a:ext uri="{FF2B5EF4-FFF2-40B4-BE49-F238E27FC236}">
                  <a16:creationId xmlns:a16="http://schemas.microsoft.com/office/drawing/2014/main" id="{12021666-A1C6-0865-D6A6-181E3655F8FD}"/>
                </a:ext>
              </a:extLst>
            </p:cNvPr>
            <p:cNvSpPr/>
            <p:nvPr/>
          </p:nvSpPr>
          <p:spPr>
            <a:xfrm>
              <a:off x="4172417" y="5623023"/>
              <a:ext cx="23431" cy="92179"/>
            </a:xfrm>
            <a:custGeom>
              <a:avLst/>
              <a:gdLst>
                <a:gd name="connsiteX0" fmla="*/ 0 w 23431"/>
                <a:gd name="connsiteY0" fmla="*/ 0 h 92179"/>
                <a:gd name="connsiteX1" fmla="*/ 23432 w 23431"/>
                <a:gd name="connsiteY1" fmla="*/ 0 h 92179"/>
                <a:gd name="connsiteX2" fmla="*/ 23432 w 23431"/>
                <a:gd name="connsiteY2" fmla="*/ 92180 h 92179"/>
                <a:gd name="connsiteX3" fmla="*/ 0 w 23431"/>
                <a:gd name="connsiteY3" fmla="*/ 92180 h 92179"/>
              </a:gdLst>
              <a:ahLst/>
              <a:cxnLst>
                <a:cxn ang="0">
                  <a:pos x="connsiteX0" y="connsiteY0"/>
                </a:cxn>
                <a:cxn ang="0">
                  <a:pos x="connsiteX1" y="connsiteY1"/>
                </a:cxn>
                <a:cxn ang="0">
                  <a:pos x="connsiteX2" y="connsiteY2"/>
                </a:cxn>
                <a:cxn ang="0">
                  <a:pos x="connsiteX3" y="connsiteY3"/>
                </a:cxn>
              </a:cxnLst>
              <a:rect l="l" t="t" r="r" b="b"/>
              <a:pathLst>
                <a:path w="23431" h="92179">
                  <a:moveTo>
                    <a:pt x="0" y="0"/>
                  </a:moveTo>
                  <a:lnTo>
                    <a:pt x="23432" y="0"/>
                  </a:lnTo>
                  <a:lnTo>
                    <a:pt x="23432" y="92180"/>
                  </a:lnTo>
                  <a:lnTo>
                    <a:pt x="0" y="92180"/>
                  </a:lnTo>
                  <a:close/>
                </a:path>
              </a:pathLst>
            </a:custGeom>
            <a:solidFill>
              <a:srgbClr val="000001"/>
            </a:solidFill>
            <a:ln w="9525" cap="flat">
              <a:noFill/>
              <a:prstDash val="solid"/>
              <a:miter/>
            </a:ln>
          </p:spPr>
          <p:txBody>
            <a:bodyPr rtlCol="0" anchor="ctr"/>
            <a:lstStyle/>
            <a:p>
              <a:endParaRPr lang="en-GB"/>
            </a:p>
          </p:txBody>
        </p:sp>
      </p:grpSp>
      <p:sp>
        <p:nvSpPr>
          <p:cNvPr id="73" name="object 44">
            <a:extLst>
              <a:ext uri="{FF2B5EF4-FFF2-40B4-BE49-F238E27FC236}">
                <a16:creationId xmlns:a16="http://schemas.microsoft.com/office/drawing/2014/main" id="{841823F5-2CC3-9936-D8A1-6221F26A4247}"/>
              </a:ext>
            </a:extLst>
          </p:cNvPr>
          <p:cNvSpPr txBox="1"/>
          <p:nvPr userDrawn="1"/>
        </p:nvSpPr>
        <p:spPr>
          <a:xfrm>
            <a:off x="10354627" y="6268529"/>
            <a:ext cx="1463516" cy="217367"/>
          </a:xfrm>
          <a:prstGeom prst="rect">
            <a:avLst/>
          </a:prstGeom>
        </p:spPr>
        <p:txBody>
          <a:bodyPr vert="horz" wrap="square" lIns="0" tIns="9525" rIns="0" bIns="0" rtlCol="0">
            <a:spAutoFit/>
          </a:bodyPr>
          <a:lstStyle/>
          <a:p>
            <a:pPr marL="9525">
              <a:spcBef>
                <a:spcPts val="75"/>
              </a:spcBef>
            </a:pPr>
            <a:r>
              <a:rPr sz="1350" spc="-8">
                <a:solidFill>
                  <a:srgbClr val="000008"/>
                </a:solidFill>
                <a:latin typeface="+mn-lt"/>
                <a:cs typeface="Arial"/>
              </a:rPr>
              <a:t>www.health.org.uk</a:t>
            </a:r>
            <a:endParaRPr sz="1350">
              <a:latin typeface="+mn-lt"/>
              <a:cs typeface="Arial"/>
            </a:endParaRPr>
          </a:p>
        </p:txBody>
      </p:sp>
      <p:sp>
        <p:nvSpPr>
          <p:cNvPr id="74" name="object 45">
            <a:extLst>
              <a:ext uri="{FF2B5EF4-FFF2-40B4-BE49-F238E27FC236}">
                <a16:creationId xmlns:a16="http://schemas.microsoft.com/office/drawing/2014/main" id="{85FAED4F-0547-DCA6-A2E8-8B0142CB4713}"/>
              </a:ext>
            </a:extLst>
          </p:cNvPr>
          <p:cNvSpPr txBox="1"/>
          <p:nvPr userDrawn="1"/>
        </p:nvSpPr>
        <p:spPr>
          <a:xfrm>
            <a:off x="3505885" y="6268529"/>
            <a:ext cx="2456109" cy="217367"/>
          </a:xfrm>
          <a:prstGeom prst="rect">
            <a:avLst/>
          </a:prstGeom>
        </p:spPr>
        <p:txBody>
          <a:bodyPr vert="horz" wrap="square" lIns="0" tIns="9525" rIns="0" bIns="0" rtlCol="0">
            <a:spAutoFit/>
          </a:bodyPr>
          <a:lstStyle/>
          <a:p>
            <a:pPr marL="9525">
              <a:spcBef>
                <a:spcPts val="75"/>
              </a:spcBef>
            </a:pPr>
            <a:r>
              <a:rPr sz="1350" spc="-8">
                <a:solidFill>
                  <a:srgbClr val="000008"/>
                </a:solidFill>
                <a:latin typeface="+mn-lt"/>
                <a:cs typeface="Arial"/>
              </a:rPr>
              <a:t>@healthfoundation.bsky.social</a:t>
            </a:r>
            <a:endParaRPr sz="1350">
              <a:latin typeface="+mn-lt"/>
              <a:cs typeface="Arial"/>
            </a:endParaRPr>
          </a:p>
        </p:txBody>
      </p:sp>
      <p:sp>
        <p:nvSpPr>
          <p:cNvPr id="76" name="object 47">
            <a:extLst>
              <a:ext uri="{FF2B5EF4-FFF2-40B4-BE49-F238E27FC236}">
                <a16:creationId xmlns:a16="http://schemas.microsoft.com/office/drawing/2014/main" id="{FF32B3EF-AF53-316A-F826-FEDEF6798659}"/>
              </a:ext>
            </a:extLst>
          </p:cNvPr>
          <p:cNvSpPr txBox="1"/>
          <p:nvPr userDrawn="1"/>
        </p:nvSpPr>
        <p:spPr>
          <a:xfrm>
            <a:off x="6222484" y="6268529"/>
            <a:ext cx="1799950" cy="217367"/>
          </a:xfrm>
          <a:prstGeom prst="rect">
            <a:avLst/>
          </a:prstGeom>
        </p:spPr>
        <p:txBody>
          <a:bodyPr vert="horz" wrap="square" lIns="0" tIns="9525" rIns="0" bIns="0" rtlCol="0">
            <a:spAutoFit/>
          </a:bodyPr>
          <a:lstStyle/>
          <a:p>
            <a:pPr marL="9525">
              <a:spcBef>
                <a:spcPts val="75"/>
              </a:spcBef>
            </a:pPr>
            <a:r>
              <a:rPr sz="1350" spc="-8">
                <a:solidFill>
                  <a:srgbClr val="000008"/>
                </a:solidFill>
                <a:latin typeface="+mn-lt"/>
                <a:cs typeface="Arial"/>
              </a:rPr>
              <a:t>@thehealthfoundation</a:t>
            </a:r>
            <a:endParaRPr sz="1350">
              <a:latin typeface="+mn-lt"/>
              <a:cs typeface="Arial"/>
            </a:endParaRPr>
          </a:p>
        </p:txBody>
      </p:sp>
      <p:sp>
        <p:nvSpPr>
          <p:cNvPr id="78" name="object 49">
            <a:extLst>
              <a:ext uri="{FF2B5EF4-FFF2-40B4-BE49-F238E27FC236}">
                <a16:creationId xmlns:a16="http://schemas.microsoft.com/office/drawing/2014/main" id="{C43E00DB-E447-1785-B5E3-048580B5D05C}"/>
              </a:ext>
            </a:extLst>
          </p:cNvPr>
          <p:cNvSpPr txBox="1"/>
          <p:nvPr userDrawn="1"/>
        </p:nvSpPr>
        <p:spPr>
          <a:xfrm>
            <a:off x="8251779" y="6268529"/>
            <a:ext cx="1985414" cy="217367"/>
          </a:xfrm>
          <a:prstGeom prst="rect">
            <a:avLst/>
          </a:prstGeom>
        </p:spPr>
        <p:txBody>
          <a:bodyPr vert="horz" wrap="square" lIns="0" tIns="9525" rIns="0" bIns="0" rtlCol="0">
            <a:spAutoFit/>
          </a:bodyPr>
          <a:lstStyle/>
          <a:p>
            <a:pPr marL="9525">
              <a:spcBef>
                <a:spcPts val="75"/>
              </a:spcBef>
            </a:pPr>
            <a:r>
              <a:rPr sz="1350" spc="68">
                <a:solidFill>
                  <a:srgbClr val="000008"/>
                </a:solidFill>
                <a:latin typeface="+mn-lt"/>
                <a:cs typeface="Arial"/>
              </a:rPr>
              <a:t>/the-</a:t>
            </a:r>
            <a:r>
              <a:rPr sz="1350">
                <a:solidFill>
                  <a:srgbClr val="000008"/>
                </a:solidFill>
                <a:latin typeface="+mn-lt"/>
                <a:cs typeface="Arial"/>
              </a:rPr>
              <a:t>health-</a:t>
            </a:r>
            <a:r>
              <a:rPr sz="1350" spc="-8">
                <a:solidFill>
                  <a:srgbClr val="000008"/>
                </a:solidFill>
                <a:latin typeface="+mn-lt"/>
                <a:cs typeface="Arial"/>
              </a:rPr>
              <a:t>foundation</a:t>
            </a:r>
            <a:endParaRPr sz="1350">
              <a:latin typeface="+mn-lt"/>
              <a:cs typeface="Arial"/>
            </a:endParaRPr>
          </a:p>
        </p:txBody>
      </p:sp>
      <p:pic>
        <p:nvPicPr>
          <p:cNvPr id="88" name="Graphic 87">
            <a:extLst>
              <a:ext uri="{FF2B5EF4-FFF2-40B4-BE49-F238E27FC236}">
                <a16:creationId xmlns:a16="http://schemas.microsoft.com/office/drawing/2014/main" id="{6F9B5C4B-F8DD-ED82-1C47-8FBB8FDF9DA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41785" y="6325892"/>
            <a:ext cx="152400" cy="127000"/>
          </a:xfrm>
          <a:prstGeom prst="rect">
            <a:avLst/>
          </a:prstGeom>
        </p:spPr>
      </p:pic>
      <p:pic>
        <p:nvPicPr>
          <p:cNvPr id="89" name="Graphic 88">
            <a:extLst>
              <a:ext uri="{FF2B5EF4-FFF2-40B4-BE49-F238E27FC236}">
                <a16:creationId xmlns:a16="http://schemas.microsoft.com/office/drawing/2014/main" id="{B5D19D8D-41BA-51FA-C36B-35C2FD134833}"/>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005839" y="6326803"/>
            <a:ext cx="190500" cy="127000"/>
          </a:xfrm>
          <a:prstGeom prst="rect">
            <a:avLst/>
          </a:prstGeom>
        </p:spPr>
      </p:pic>
      <p:pic>
        <p:nvPicPr>
          <p:cNvPr id="90" name="Graphic 89">
            <a:extLst>
              <a:ext uri="{FF2B5EF4-FFF2-40B4-BE49-F238E27FC236}">
                <a16:creationId xmlns:a16="http://schemas.microsoft.com/office/drawing/2014/main" id="{7206071E-27FC-5A67-31C5-D47E180507B2}"/>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8101775" y="6308735"/>
            <a:ext cx="127000" cy="127000"/>
          </a:xfrm>
          <a:prstGeom prst="rect">
            <a:avLst/>
          </a:prstGeom>
        </p:spPr>
      </p:pic>
      <p:pic>
        <p:nvPicPr>
          <p:cNvPr id="91" name="Graphic 90">
            <a:extLst>
              <a:ext uri="{FF2B5EF4-FFF2-40B4-BE49-F238E27FC236}">
                <a16:creationId xmlns:a16="http://schemas.microsoft.com/office/drawing/2014/main" id="{AFBC1E08-24FA-B438-6FF4-61AFBDAD975C}"/>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10191797" y="6310126"/>
            <a:ext cx="136800" cy="136800"/>
          </a:xfrm>
          <a:prstGeom prst="rect">
            <a:avLst/>
          </a:prstGeom>
        </p:spPr>
      </p:pic>
      <p:sp>
        <p:nvSpPr>
          <p:cNvPr id="92" name="TextBox 91">
            <a:extLst>
              <a:ext uri="{FF2B5EF4-FFF2-40B4-BE49-F238E27FC236}">
                <a16:creationId xmlns:a16="http://schemas.microsoft.com/office/drawing/2014/main" id="{23B4B78A-31C8-C38E-7A7A-BD6A919D94FF}"/>
              </a:ext>
            </a:extLst>
          </p:cNvPr>
          <p:cNvSpPr txBox="1"/>
          <p:nvPr userDrawn="1"/>
        </p:nvSpPr>
        <p:spPr>
          <a:xfrm>
            <a:off x="754309" y="641696"/>
            <a:ext cx="5340000" cy="2565639"/>
          </a:xfrm>
          <a:prstGeom prst="rect">
            <a:avLst/>
          </a:prstGeom>
          <a:noFill/>
        </p:spPr>
        <p:txBody>
          <a:bodyPr wrap="square" lIns="0" tIns="0" rIns="0" bIns="0" rtlCol="0">
            <a:spAutoFit/>
          </a:bodyPr>
          <a:lstStyle/>
          <a:p>
            <a:pPr>
              <a:lnSpc>
                <a:spcPct val="108000"/>
              </a:lnSpc>
            </a:pPr>
            <a:r>
              <a:rPr lang="en-US" sz="2600">
                <a:solidFill>
                  <a:schemeClr val="bg1"/>
                </a:solidFill>
              </a:rPr>
              <a:t>We are an independent charitable </a:t>
            </a:r>
            <a:r>
              <a:rPr lang="en-US" sz="2600" err="1">
                <a:solidFill>
                  <a:schemeClr val="bg1"/>
                </a:solidFill>
              </a:rPr>
              <a:t>organisation</a:t>
            </a:r>
            <a:r>
              <a:rPr lang="en-US" sz="2600">
                <a:solidFill>
                  <a:schemeClr val="bg1"/>
                </a:solidFill>
              </a:rPr>
              <a:t> working to build a healthier UK. Everyone has a stake and a part to play in improving our health. By working together, we can build a healthier society.</a:t>
            </a:r>
            <a:endParaRPr lang="en-GB" sz="2600">
              <a:solidFill>
                <a:schemeClr val="bg1"/>
              </a:solidFill>
            </a:endParaRPr>
          </a:p>
        </p:txBody>
      </p:sp>
    </p:spTree>
    <p:extLst>
      <p:ext uri="{BB962C8B-B14F-4D97-AF65-F5344CB8AC3E}">
        <p14:creationId xmlns:p14="http://schemas.microsoft.com/office/powerpoint/2010/main" val="207354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a:xfrm>
            <a:off x="791999" y="756000"/>
            <a:ext cx="11023763" cy="512448"/>
          </a:xfrm>
        </p:spPr>
        <p:txBody>
          <a:bodyPr/>
          <a:lstStyle/>
          <a:p>
            <a:r>
              <a:rPr lang="en-US"/>
              <a:t>Click to edit Master title style</a:t>
            </a:r>
          </a:p>
        </p:txBody>
      </p:sp>
      <p:sp>
        <p:nvSpPr>
          <p:cNvPr id="3" name="Content Placeholder 2"/>
          <p:cNvSpPr>
            <a:spLocks noGrp="1"/>
          </p:cNvSpPr>
          <p:nvPr>
            <p:ph idx="1"/>
          </p:nvPr>
        </p:nvSpPr>
        <p:spPr>
          <a:xfrm>
            <a:off x="480000" y="1799999"/>
            <a:ext cx="9589691" cy="4608000"/>
          </a:xfrm>
        </p:spPr>
        <p:txBody>
          <a:bodyPr/>
          <a:lstStyle>
            <a:lvl1pPr>
              <a:buNone/>
              <a:defRPr sz="2400"/>
            </a:lvl1pPr>
            <a:lvl2pPr>
              <a:buNone/>
              <a:defRPr sz="2400" b="1">
                <a:solidFill>
                  <a:srgbClr val="E30514"/>
                </a:solidFill>
              </a:defRPr>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01.01.17</a:t>
            </a:r>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480005"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logosmall6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4845" y="254669"/>
            <a:ext cx="1253744" cy="408432"/>
          </a:xfrm>
          <a:prstGeom prst="rect">
            <a:avLst/>
          </a:prstGeom>
        </p:spPr>
      </p:pic>
    </p:spTree>
    <p:extLst>
      <p:ext uri="{BB962C8B-B14F-4D97-AF65-F5344CB8AC3E}">
        <p14:creationId xmlns:p14="http://schemas.microsoft.com/office/powerpoint/2010/main" val="392811567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Naviga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096CFE-13EB-9C46-AD64-3E2A74317CB2}" type="slidenum">
              <a:t>‹#›</a:t>
            </a:fld>
            <a:endParaRPr lang="en-US"/>
          </a:p>
        </p:txBody>
      </p:sp>
    </p:spTree>
    <p:extLst>
      <p:ext uri="{BB962C8B-B14F-4D97-AF65-F5344CB8AC3E}">
        <p14:creationId xmlns:p14="http://schemas.microsoft.com/office/powerpoint/2010/main" val="1570630035"/>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red circl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CCD1CF9-A956-9862-2A47-12DE144456D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930900" y="0"/>
            <a:ext cx="6261100" cy="6858000"/>
          </a:xfrm>
          <a:prstGeom prst="rect">
            <a:avLst/>
          </a:prstGeom>
        </p:spPr>
      </p:pic>
      <p:sp>
        <p:nvSpPr>
          <p:cNvPr id="2" name="Title 1">
            <a:extLst>
              <a:ext uri="{FF2B5EF4-FFF2-40B4-BE49-F238E27FC236}">
                <a16:creationId xmlns:a16="http://schemas.microsoft.com/office/drawing/2014/main" id="{3C2F2E97-956C-71C6-467A-4D0CB9A65C2D}"/>
              </a:ext>
            </a:extLst>
          </p:cNvPr>
          <p:cNvSpPr>
            <a:spLocks noGrp="1"/>
          </p:cNvSpPr>
          <p:nvPr>
            <p:ph type="ctrTitle"/>
          </p:nvPr>
        </p:nvSpPr>
        <p:spPr>
          <a:xfrm>
            <a:off x="792000" y="756000"/>
            <a:ext cx="6480000" cy="1767920"/>
          </a:xfrm>
          <a:prstGeom prst="rect">
            <a:avLst/>
          </a:prstGeom>
        </p:spPr>
        <p:txBody>
          <a:bodyPr anchor="t" anchorCtr="0"/>
          <a:lstStyle>
            <a:lvl1pPr algn="l">
              <a:lnSpc>
                <a:spcPct val="110000"/>
              </a:lnSpc>
              <a:defRPr sz="5400"/>
            </a:lvl1pPr>
          </a:lstStyle>
          <a:p>
            <a:r>
              <a:rPr lang="en-US"/>
              <a:t>Click to edit Master title style</a:t>
            </a:r>
          </a:p>
        </p:txBody>
      </p:sp>
      <p:sp>
        <p:nvSpPr>
          <p:cNvPr id="3" name="Subtitle 2">
            <a:extLst>
              <a:ext uri="{FF2B5EF4-FFF2-40B4-BE49-F238E27FC236}">
                <a16:creationId xmlns:a16="http://schemas.microsoft.com/office/drawing/2014/main" id="{00FFB44D-1810-070D-0A27-E161DE2E22D2}"/>
              </a:ext>
            </a:extLst>
          </p:cNvPr>
          <p:cNvSpPr>
            <a:spLocks noGrp="1"/>
          </p:cNvSpPr>
          <p:nvPr>
            <p:ph type="subTitle" idx="1"/>
          </p:nvPr>
        </p:nvSpPr>
        <p:spPr>
          <a:xfrm>
            <a:off x="792000" y="3099761"/>
            <a:ext cx="6468725" cy="411331"/>
          </a:xfrm>
          <a:prstGeom prst="rect">
            <a:avLst/>
          </a:prstGeom>
          <a:noFill/>
        </p:spPr>
        <p:txBody>
          <a:bodyPr wrap="square">
            <a:sp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A087CE-F365-FBB5-7028-633D96821CDF}"/>
              </a:ext>
            </a:extLst>
          </p:cNvPr>
          <p:cNvSpPr>
            <a:spLocks noGrp="1"/>
          </p:cNvSpPr>
          <p:nvPr>
            <p:ph type="dt" sz="half" idx="10"/>
          </p:nvPr>
        </p:nvSpPr>
        <p:spPr>
          <a:xfrm>
            <a:off x="792000" y="4156892"/>
            <a:ext cx="2700000" cy="365125"/>
          </a:xfrm>
          <a:prstGeom prst="rect">
            <a:avLst/>
          </a:prstGeom>
        </p:spPr>
        <p:txBody>
          <a:bodyPr/>
          <a:lstStyle>
            <a:lvl1pPr>
              <a:defRPr sz="1800">
                <a:solidFill>
                  <a:srgbClr val="EB003B"/>
                </a:solidFill>
              </a:defRPr>
            </a:lvl1pPr>
          </a:lstStyle>
          <a:p>
            <a:endParaRPr lang="en-US"/>
          </a:p>
        </p:txBody>
      </p:sp>
      <p:sp>
        <p:nvSpPr>
          <p:cNvPr id="42" name="Picture Placeholder 41">
            <a:extLst>
              <a:ext uri="{FF2B5EF4-FFF2-40B4-BE49-F238E27FC236}">
                <a16:creationId xmlns:a16="http://schemas.microsoft.com/office/drawing/2014/main" id="{202037F1-5CA0-8EB7-27AC-2CC0A10BA92D}"/>
              </a:ext>
            </a:extLst>
          </p:cNvPr>
          <p:cNvSpPr>
            <a:spLocks noGrp="1"/>
          </p:cNvSpPr>
          <p:nvPr>
            <p:ph type="pic" sz="quarter" idx="11" hasCustomPrompt="1"/>
          </p:nvPr>
        </p:nvSpPr>
        <p:spPr>
          <a:xfrm>
            <a:off x="6336284" y="485775"/>
            <a:ext cx="5472000" cy="6102000"/>
          </a:xfrm>
          <a:prstGeom prst="rect">
            <a:avLst/>
          </a:prstGeom>
        </p:spPr>
        <p:txBody>
          <a:bodyPr tIns="792000" anchor="ctr"/>
          <a:lstStyle>
            <a:lvl1pPr algn="ctr">
              <a:defRPr/>
            </a:lvl1pPr>
          </a:lstStyle>
          <a:p>
            <a:r>
              <a:rPr lang="en-GB"/>
              <a:t>Insert illustration</a:t>
            </a:r>
          </a:p>
        </p:txBody>
      </p:sp>
      <p:pic>
        <p:nvPicPr>
          <p:cNvPr id="60" name="Picture 59" descr="The Health Foundation&#10;&#10;">
            <a:extLst>
              <a:ext uri="{FF2B5EF4-FFF2-40B4-BE49-F238E27FC236}">
                <a16:creationId xmlns:a16="http://schemas.microsoft.com/office/drawing/2014/main" id="{38B2BD85-B3A7-09C6-8D00-137FEB5327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965" y="5111500"/>
            <a:ext cx="2626035" cy="1258132"/>
          </a:xfrm>
          <a:prstGeom prst="rect">
            <a:avLst/>
          </a:prstGeom>
        </p:spPr>
      </p:pic>
    </p:spTree>
    <p:extLst>
      <p:ext uri="{BB962C8B-B14F-4D97-AF65-F5344CB8AC3E}">
        <p14:creationId xmlns:p14="http://schemas.microsoft.com/office/powerpoint/2010/main" val="2626085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roundel">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EEE2647-06A8-E031-BC1D-447C5186021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34913" y="1816100"/>
            <a:ext cx="5956300" cy="5041900"/>
          </a:xfrm>
          <a:prstGeom prst="rect">
            <a:avLst/>
          </a:prstGeom>
        </p:spPr>
      </p:pic>
      <p:sp>
        <p:nvSpPr>
          <p:cNvPr id="2" name="Title 1">
            <a:extLst>
              <a:ext uri="{FF2B5EF4-FFF2-40B4-BE49-F238E27FC236}">
                <a16:creationId xmlns:a16="http://schemas.microsoft.com/office/drawing/2014/main" id="{3C2F2E97-956C-71C6-467A-4D0CB9A65C2D}"/>
              </a:ext>
            </a:extLst>
          </p:cNvPr>
          <p:cNvSpPr>
            <a:spLocks noGrp="1"/>
          </p:cNvSpPr>
          <p:nvPr>
            <p:ph type="ctrTitle"/>
          </p:nvPr>
        </p:nvSpPr>
        <p:spPr>
          <a:xfrm>
            <a:off x="792000" y="756000"/>
            <a:ext cx="6480000" cy="1767920"/>
          </a:xfrm>
          <a:prstGeom prst="rect">
            <a:avLst/>
          </a:prstGeom>
        </p:spPr>
        <p:txBody>
          <a:bodyPr anchor="t" anchorCtr="0"/>
          <a:lstStyle>
            <a:lvl1pPr algn="l">
              <a:lnSpc>
                <a:spcPct val="110000"/>
              </a:lnSpc>
              <a:defRPr sz="5400"/>
            </a:lvl1pPr>
          </a:lstStyle>
          <a:p>
            <a:r>
              <a:rPr lang="en-US"/>
              <a:t>Click to edit Master title style</a:t>
            </a:r>
          </a:p>
        </p:txBody>
      </p:sp>
      <p:sp>
        <p:nvSpPr>
          <p:cNvPr id="3" name="Subtitle 2">
            <a:extLst>
              <a:ext uri="{FF2B5EF4-FFF2-40B4-BE49-F238E27FC236}">
                <a16:creationId xmlns:a16="http://schemas.microsoft.com/office/drawing/2014/main" id="{00FFB44D-1810-070D-0A27-E161DE2E22D2}"/>
              </a:ext>
            </a:extLst>
          </p:cNvPr>
          <p:cNvSpPr>
            <a:spLocks noGrp="1"/>
          </p:cNvSpPr>
          <p:nvPr>
            <p:ph type="subTitle" idx="1"/>
          </p:nvPr>
        </p:nvSpPr>
        <p:spPr>
          <a:xfrm>
            <a:off x="792000" y="3099761"/>
            <a:ext cx="6468725" cy="411331"/>
          </a:xfrm>
          <a:prstGeom prst="rect">
            <a:avLst/>
          </a:prstGeom>
          <a:noFill/>
        </p:spPr>
        <p:txBody>
          <a:bodyPr wrap="square">
            <a:sp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A087CE-F365-FBB5-7028-633D96821CDF}"/>
              </a:ext>
            </a:extLst>
          </p:cNvPr>
          <p:cNvSpPr>
            <a:spLocks noGrp="1"/>
          </p:cNvSpPr>
          <p:nvPr>
            <p:ph type="dt" sz="half" idx="10"/>
          </p:nvPr>
        </p:nvSpPr>
        <p:spPr>
          <a:xfrm>
            <a:off x="792000" y="4156892"/>
            <a:ext cx="2700000" cy="365125"/>
          </a:xfrm>
          <a:prstGeom prst="rect">
            <a:avLst/>
          </a:prstGeom>
        </p:spPr>
        <p:txBody>
          <a:bodyPr/>
          <a:lstStyle>
            <a:lvl1pPr>
              <a:defRPr sz="1800">
                <a:solidFill>
                  <a:srgbClr val="EB003B"/>
                </a:solidFill>
              </a:defRPr>
            </a:lvl1pPr>
          </a:lstStyle>
          <a:p>
            <a:endParaRPr lang="en-US"/>
          </a:p>
        </p:txBody>
      </p:sp>
      <p:sp>
        <p:nvSpPr>
          <p:cNvPr id="42" name="Picture Placeholder 41">
            <a:extLst>
              <a:ext uri="{FF2B5EF4-FFF2-40B4-BE49-F238E27FC236}">
                <a16:creationId xmlns:a16="http://schemas.microsoft.com/office/drawing/2014/main" id="{202037F1-5CA0-8EB7-27AC-2CC0A10BA92D}"/>
              </a:ext>
            </a:extLst>
          </p:cNvPr>
          <p:cNvSpPr>
            <a:spLocks noGrp="1"/>
          </p:cNvSpPr>
          <p:nvPr>
            <p:ph type="pic" sz="quarter" idx="11" hasCustomPrompt="1"/>
          </p:nvPr>
        </p:nvSpPr>
        <p:spPr>
          <a:xfrm>
            <a:off x="6336284" y="485775"/>
            <a:ext cx="5472000" cy="6102000"/>
          </a:xfrm>
          <a:prstGeom prst="rect">
            <a:avLst/>
          </a:prstGeom>
        </p:spPr>
        <p:txBody>
          <a:bodyPr tIns="792000" anchor="ctr"/>
          <a:lstStyle>
            <a:lvl1pPr algn="ctr">
              <a:defRPr/>
            </a:lvl1pPr>
          </a:lstStyle>
          <a:p>
            <a:r>
              <a:rPr lang="en-GB"/>
              <a:t>Insert illustration</a:t>
            </a:r>
          </a:p>
        </p:txBody>
      </p:sp>
      <p:pic>
        <p:nvPicPr>
          <p:cNvPr id="6" name="Picture 5" descr="The Health Foundation&#10;&#10;">
            <a:extLst>
              <a:ext uri="{FF2B5EF4-FFF2-40B4-BE49-F238E27FC236}">
                <a16:creationId xmlns:a16="http://schemas.microsoft.com/office/drawing/2014/main" id="{B32FC6F3-9CDD-679B-05C8-A66A42D9F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965" y="5111500"/>
            <a:ext cx="2626035" cy="1258132"/>
          </a:xfrm>
          <a:prstGeom prst="rect">
            <a:avLst/>
          </a:prstGeom>
        </p:spPr>
      </p:pic>
    </p:spTree>
    <p:extLst>
      <p:ext uri="{BB962C8B-B14F-4D97-AF65-F5344CB8AC3E}">
        <p14:creationId xmlns:p14="http://schemas.microsoft.com/office/powerpoint/2010/main" val="580595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 roundel">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EEE2647-06A8-E031-BC1D-447C5186021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34913" y="1816100"/>
            <a:ext cx="5956300" cy="5041900"/>
          </a:xfrm>
          <a:prstGeom prst="rect">
            <a:avLst/>
          </a:prstGeom>
        </p:spPr>
      </p:pic>
      <p:sp>
        <p:nvSpPr>
          <p:cNvPr id="2" name="Title 1">
            <a:extLst>
              <a:ext uri="{FF2B5EF4-FFF2-40B4-BE49-F238E27FC236}">
                <a16:creationId xmlns:a16="http://schemas.microsoft.com/office/drawing/2014/main" id="{3C2F2E97-956C-71C6-467A-4D0CB9A65C2D}"/>
              </a:ext>
            </a:extLst>
          </p:cNvPr>
          <p:cNvSpPr>
            <a:spLocks noGrp="1"/>
          </p:cNvSpPr>
          <p:nvPr>
            <p:ph type="ctrTitle"/>
          </p:nvPr>
        </p:nvSpPr>
        <p:spPr>
          <a:xfrm>
            <a:off x="792000" y="756000"/>
            <a:ext cx="6480000" cy="1767920"/>
          </a:xfrm>
          <a:prstGeom prst="rect">
            <a:avLst/>
          </a:prstGeom>
        </p:spPr>
        <p:txBody>
          <a:bodyPr anchor="t" anchorCtr="0"/>
          <a:lstStyle>
            <a:lvl1pPr algn="l">
              <a:lnSpc>
                <a:spcPct val="110000"/>
              </a:lnSpc>
              <a:defRPr sz="5400"/>
            </a:lvl1pPr>
          </a:lstStyle>
          <a:p>
            <a:r>
              <a:rPr lang="en-US"/>
              <a:t>Click to edit Master title style</a:t>
            </a:r>
          </a:p>
        </p:txBody>
      </p:sp>
      <p:sp>
        <p:nvSpPr>
          <p:cNvPr id="3" name="Subtitle 2">
            <a:extLst>
              <a:ext uri="{FF2B5EF4-FFF2-40B4-BE49-F238E27FC236}">
                <a16:creationId xmlns:a16="http://schemas.microsoft.com/office/drawing/2014/main" id="{00FFB44D-1810-070D-0A27-E161DE2E22D2}"/>
              </a:ext>
            </a:extLst>
          </p:cNvPr>
          <p:cNvSpPr>
            <a:spLocks noGrp="1"/>
          </p:cNvSpPr>
          <p:nvPr>
            <p:ph type="subTitle" idx="1"/>
          </p:nvPr>
        </p:nvSpPr>
        <p:spPr>
          <a:xfrm>
            <a:off x="792000" y="3099761"/>
            <a:ext cx="6468725" cy="411331"/>
          </a:xfrm>
          <a:prstGeom prst="rect">
            <a:avLst/>
          </a:prstGeom>
          <a:noFill/>
        </p:spPr>
        <p:txBody>
          <a:bodyPr wrap="square">
            <a:sp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A087CE-F365-FBB5-7028-633D96821CDF}"/>
              </a:ext>
            </a:extLst>
          </p:cNvPr>
          <p:cNvSpPr>
            <a:spLocks noGrp="1"/>
          </p:cNvSpPr>
          <p:nvPr>
            <p:ph type="dt" sz="half" idx="10"/>
          </p:nvPr>
        </p:nvSpPr>
        <p:spPr>
          <a:xfrm>
            <a:off x="792000" y="4156892"/>
            <a:ext cx="2700000" cy="365125"/>
          </a:xfrm>
          <a:prstGeom prst="rect">
            <a:avLst/>
          </a:prstGeom>
        </p:spPr>
        <p:txBody>
          <a:bodyPr/>
          <a:lstStyle>
            <a:lvl1pPr>
              <a:defRPr sz="1800">
                <a:solidFill>
                  <a:srgbClr val="EB003B"/>
                </a:solidFill>
              </a:defRPr>
            </a:lvl1pPr>
          </a:lstStyle>
          <a:p>
            <a:endParaRPr lang="en-US"/>
          </a:p>
        </p:txBody>
      </p:sp>
      <p:sp>
        <p:nvSpPr>
          <p:cNvPr id="42" name="Picture Placeholder 41">
            <a:extLst>
              <a:ext uri="{FF2B5EF4-FFF2-40B4-BE49-F238E27FC236}">
                <a16:creationId xmlns:a16="http://schemas.microsoft.com/office/drawing/2014/main" id="{202037F1-5CA0-8EB7-27AC-2CC0A10BA92D}"/>
              </a:ext>
            </a:extLst>
          </p:cNvPr>
          <p:cNvSpPr>
            <a:spLocks noGrp="1"/>
          </p:cNvSpPr>
          <p:nvPr>
            <p:ph type="pic" sz="quarter" idx="11" hasCustomPrompt="1"/>
          </p:nvPr>
        </p:nvSpPr>
        <p:spPr>
          <a:xfrm>
            <a:off x="6336284" y="485775"/>
            <a:ext cx="5472000" cy="6102000"/>
          </a:xfrm>
          <a:prstGeom prst="rect">
            <a:avLst/>
          </a:prstGeom>
        </p:spPr>
        <p:txBody>
          <a:bodyPr tIns="792000" anchor="ctr"/>
          <a:lstStyle>
            <a:lvl1pPr algn="ctr">
              <a:defRPr/>
            </a:lvl1pPr>
          </a:lstStyle>
          <a:p>
            <a:r>
              <a:rPr lang="en-GB"/>
              <a:t>Insert illustration</a:t>
            </a:r>
          </a:p>
        </p:txBody>
      </p:sp>
      <p:pic>
        <p:nvPicPr>
          <p:cNvPr id="6" name="Picture 5" descr="The Health Foundation&#10;&#10;">
            <a:extLst>
              <a:ext uri="{FF2B5EF4-FFF2-40B4-BE49-F238E27FC236}">
                <a16:creationId xmlns:a16="http://schemas.microsoft.com/office/drawing/2014/main" id="{B32FC6F3-9CDD-679B-05C8-A66A42D9F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965" y="5111500"/>
            <a:ext cx="2626035" cy="1258132"/>
          </a:xfrm>
          <a:prstGeom prst="rect">
            <a:avLst/>
          </a:prstGeom>
        </p:spPr>
      </p:pic>
    </p:spTree>
    <p:extLst>
      <p:ext uri="{BB962C8B-B14F-4D97-AF65-F5344CB8AC3E}">
        <p14:creationId xmlns:p14="http://schemas.microsoft.com/office/powerpoint/2010/main" val="580595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photograph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2E97-956C-71C6-467A-4D0CB9A65C2D}"/>
              </a:ext>
            </a:extLst>
          </p:cNvPr>
          <p:cNvSpPr>
            <a:spLocks noGrp="1"/>
          </p:cNvSpPr>
          <p:nvPr>
            <p:ph type="ctrTitle"/>
          </p:nvPr>
        </p:nvSpPr>
        <p:spPr>
          <a:xfrm>
            <a:off x="792000" y="756000"/>
            <a:ext cx="6480000" cy="1767920"/>
          </a:xfrm>
          <a:prstGeom prst="rect">
            <a:avLst/>
          </a:prstGeom>
        </p:spPr>
        <p:txBody>
          <a:bodyPr anchor="t" anchorCtr="0"/>
          <a:lstStyle>
            <a:lvl1pPr algn="l">
              <a:lnSpc>
                <a:spcPct val="110000"/>
              </a:lnSpc>
              <a:defRPr sz="5400"/>
            </a:lvl1pPr>
          </a:lstStyle>
          <a:p>
            <a:r>
              <a:rPr lang="en-US"/>
              <a:t>Click to edit Master title style</a:t>
            </a:r>
          </a:p>
        </p:txBody>
      </p:sp>
      <p:sp>
        <p:nvSpPr>
          <p:cNvPr id="3" name="Subtitle 2">
            <a:extLst>
              <a:ext uri="{FF2B5EF4-FFF2-40B4-BE49-F238E27FC236}">
                <a16:creationId xmlns:a16="http://schemas.microsoft.com/office/drawing/2014/main" id="{00FFB44D-1810-070D-0A27-E161DE2E22D2}"/>
              </a:ext>
            </a:extLst>
          </p:cNvPr>
          <p:cNvSpPr>
            <a:spLocks noGrp="1"/>
          </p:cNvSpPr>
          <p:nvPr>
            <p:ph type="subTitle" idx="1"/>
          </p:nvPr>
        </p:nvSpPr>
        <p:spPr>
          <a:xfrm>
            <a:off x="792000" y="3099761"/>
            <a:ext cx="6468725" cy="411331"/>
          </a:xfrm>
          <a:prstGeom prst="rect">
            <a:avLst/>
          </a:prstGeom>
          <a:noFill/>
        </p:spPr>
        <p:txBody>
          <a:bodyPr wrap="square">
            <a:sp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A087CE-F365-FBB5-7028-633D96821CDF}"/>
              </a:ext>
            </a:extLst>
          </p:cNvPr>
          <p:cNvSpPr>
            <a:spLocks noGrp="1"/>
          </p:cNvSpPr>
          <p:nvPr>
            <p:ph type="dt" sz="half" idx="10"/>
          </p:nvPr>
        </p:nvSpPr>
        <p:spPr>
          <a:xfrm>
            <a:off x="792000" y="4156892"/>
            <a:ext cx="2700000" cy="365125"/>
          </a:xfrm>
          <a:prstGeom prst="rect">
            <a:avLst/>
          </a:prstGeom>
        </p:spPr>
        <p:txBody>
          <a:bodyPr/>
          <a:lstStyle>
            <a:lvl1pPr>
              <a:defRPr sz="1800">
                <a:solidFill>
                  <a:srgbClr val="EB003B"/>
                </a:solidFill>
              </a:defRPr>
            </a:lvl1pPr>
          </a:lstStyle>
          <a:p>
            <a:endParaRPr lang="en-US"/>
          </a:p>
        </p:txBody>
      </p:sp>
      <p:sp>
        <p:nvSpPr>
          <p:cNvPr id="40" name="Picture Placeholder 39">
            <a:extLst>
              <a:ext uri="{FF2B5EF4-FFF2-40B4-BE49-F238E27FC236}">
                <a16:creationId xmlns:a16="http://schemas.microsoft.com/office/drawing/2014/main" id="{69B85C21-6B43-8F2D-8D4C-20C86947D2C0}"/>
              </a:ext>
            </a:extLst>
          </p:cNvPr>
          <p:cNvSpPr>
            <a:spLocks noGrp="1"/>
          </p:cNvSpPr>
          <p:nvPr>
            <p:ph type="pic" sz="quarter" idx="11"/>
          </p:nvPr>
        </p:nvSpPr>
        <p:spPr>
          <a:xfrm>
            <a:off x="5930901" y="0"/>
            <a:ext cx="6258817" cy="6858000"/>
          </a:xfrm>
          <a:custGeom>
            <a:avLst/>
            <a:gdLst>
              <a:gd name="connsiteX0" fmla="*/ 5325646 w 6258817"/>
              <a:gd name="connsiteY0" fmla="*/ 0 h 6858000"/>
              <a:gd name="connsiteX1" fmla="*/ 6258817 w 6258817"/>
              <a:gd name="connsiteY1" fmla="*/ 0 h 6858000"/>
              <a:gd name="connsiteX2" fmla="*/ 6258817 w 6258817"/>
              <a:gd name="connsiteY2" fmla="*/ 6858000 h 6858000"/>
              <a:gd name="connsiteX3" fmla="*/ 0 w 6258817"/>
              <a:gd name="connsiteY3" fmla="*/ 6858000 h 6858000"/>
              <a:gd name="connsiteX4" fmla="*/ 5325646 w 625881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8817" h="6858000">
                <a:moveTo>
                  <a:pt x="5325646" y="0"/>
                </a:moveTo>
                <a:lnTo>
                  <a:pt x="6258817" y="0"/>
                </a:lnTo>
                <a:lnTo>
                  <a:pt x="6258817" y="6858000"/>
                </a:lnTo>
                <a:lnTo>
                  <a:pt x="0" y="6858000"/>
                </a:lnTo>
                <a:cubicBezTo>
                  <a:pt x="875222" y="3968496"/>
                  <a:pt x="2797798" y="1534859"/>
                  <a:pt x="5325646" y="0"/>
                </a:cubicBezTo>
                <a:close/>
              </a:path>
            </a:pathLst>
          </a:custGeom>
          <a:solidFill>
            <a:schemeClr val="bg1">
              <a:lumMod val="95000"/>
            </a:schemeClr>
          </a:solidFill>
        </p:spPr>
        <p:txBody>
          <a:bodyPr wrap="square" tIns="792000" bIns="0" anchor="ctr">
            <a:noAutofit/>
          </a:bodyPr>
          <a:lstStyle>
            <a:lvl1pPr algn="ctr">
              <a:defRPr/>
            </a:lvl1pPr>
          </a:lstStyle>
          <a:p>
            <a:r>
              <a:rPr lang="en-US"/>
              <a:t>Click icon to add picture</a:t>
            </a:r>
            <a:endParaRPr lang="en-GB"/>
          </a:p>
        </p:txBody>
      </p:sp>
      <p:pic>
        <p:nvPicPr>
          <p:cNvPr id="8" name="Picture 7" descr="The Health Foundation&#10;&#10;">
            <a:extLst>
              <a:ext uri="{FF2B5EF4-FFF2-40B4-BE49-F238E27FC236}">
                <a16:creationId xmlns:a16="http://schemas.microsoft.com/office/drawing/2014/main" id="{1DF1AB1B-A067-841F-6743-414EAE4A91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965" y="5111500"/>
            <a:ext cx="2626035" cy="1258132"/>
          </a:xfrm>
          <a:prstGeom prst="rect">
            <a:avLst/>
          </a:prstGeom>
        </p:spPr>
      </p:pic>
    </p:spTree>
    <p:extLst>
      <p:ext uri="{BB962C8B-B14F-4D97-AF65-F5344CB8AC3E}">
        <p14:creationId xmlns:p14="http://schemas.microsoft.com/office/powerpoint/2010/main" val="3210664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 time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2000" y="756000"/>
            <a:ext cx="3365664" cy="747897"/>
          </a:xfrm>
          <a:prstGeom prst="rect">
            <a:avLst/>
          </a:prstGeom>
        </p:spPr>
        <p:txBody>
          <a:bodyPr/>
          <a:lstStyle>
            <a:lvl1pPr>
              <a:defRPr sz="5400"/>
            </a:lvl1pPr>
          </a:lstStyle>
          <a:p>
            <a:r>
              <a:rPr lang="en-US"/>
              <a:t>Agenda</a:t>
            </a:r>
          </a:p>
        </p:txBody>
      </p:sp>
      <p:pic>
        <p:nvPicPr>
          <p:cNvPr id="4" name="Graphic 3">
            <a:extLst>
              <a:ext uri="{FF2B5EF4-FFF2-40B4-BE49-F238E27FC236}">
                <a16:creationId xmlns:a16="http://schemas.microsoft.com/office/drawing/2014/main" id="{CC42F5E9-164B-4180-825A-80A8EF2C564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2019300"/>
            <a:ext cx="3771900" cy="4838700"/>
          </a:xfrm>
          <a:prstGeom prst="rect">
            <a:avLst/>
          </a:prstGeom>
        </p:spPr>
      </p:pic>
      <p:sp>
        <p:nvSpPr>
          <p:cNvPr id="6" name="Text Placeholder 2">
            <a:extLst>
              <a:ext uri="{FF2B5EF4-FFF2-40B4-BE49-F238E27FC236}">
                <a16:creationId xmlns:a16="http://schemas.microsoft.com/office/drawing/2014/main" id="{6B8827E2-2341-ED42-7376-69394E954001}"/>
              </a:ext>
            </a:extLst>
          </p:cNvPr>
          <p:cNvSpPr>
            <a:spLocks noGrp="1"/>
          </p:cNvSpPr>
          <p:nvPr>
            <p:ph type="body" idx="1" hasCustomPrompt="1"/>
          </p:nvPr>
        </p:nvSpPr>
        <p:spPr>
          <a:xfrm>
            <a:off x="4340223" y="1008000"/>
            <a:ext cx="6480000" cy="4388610"/>
          </a:xfrm>
          <a:prstGeom prst="rect">
            <a:avLst/>
          </a:prstGeom>
        </p:spPr>
        <p:txBody>
          <a:bodyPr anchor="t" anchorCtr="0"/>
          <a:lstStyle>
            <a:lvl1pPr marL="0" indent="0">
              <a:buNone/>
              <a:tabLst>
                <a:tab pos="1057275" algn="l"/>
              </a:tabLst>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 Agenda item</a:t>
            </a:r>
          </a:p>
        </p:txBody>
      </p:sp>
    </p:spTree>
    <p:extLst>
      <p:ext uri="{BB962C8B-B14F-4D97-AF65-F5344CB8AC3E}">
        <p14:creationId xmlns:p14="http://schemas.microsoft.com/office/powerpoint/2010/main" val="2612309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 item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2000" y="756000"/>
            <a:ext cx="3365664" cy="747897"/>
          </a:xfrm>
          <a:prstGeom prst="rect">
            <a:avLst/>
          </a:prstGeom>
        </p:spPr>
        <p:txBody>
          <a:bodyPr/>
          <a:lstStyle>
            <a:lvl1pPr>
              <a:defRPr sz="5400"/>
            </a:lvl1pPr>
          </a:lstStyle>
          <a:p>
            <a:r>
              <a:rPr lang="en-US"/>
              <a:t>Agenda</a:t>
            </a:r>
          </a:p>
        </p:txBody>
      </p:sp>
      <p:sp>
        <p:nvSpPr>
          <p:cNvPr id="6" name="Text Placeholder 2">
            <a:extLst>
              <a:ext uri="{FF2B5EF4-FFF2-40B4-BE49-F238E27FC236}">
                <a16:creationId xmlns:a16="http://schemas.microsoft.com/office/drawing/2014/main" id="{6B8827E2-2341-ED42-7376-69394E954001}"/>
              </a:ext>
            </a:extLst>
          </p:cNvPr>
          <p:cNvSpPr>
            <a:spLocks noGrp="1"/>
          </p:cNvSpPr>
          <p:nvPr>
            <p:ph type="body" idx="1" hasCustomPrompt="1"/>
          </p:nvPr>
        </p:nvSpPr>
        <p:spPr>
          <a:xfrm>
            <a:off x="4340223" y="899992"/>
            <a:ext cx="6480000" cy="3600000"/>
          </a:xfrm>
          <a:prstGeom prst="rect">
            <a:avLst/>
          </a:prstGeom>
        </p:spPr>
        <p:txBody>
          <a:bodyPr anchor="t" anchorCtr="0"/>
          <a:lstStyle>
            <a:lvl1pPr marL="0" indent="0">
              <a:buNone/>
              <a:tabLst>
                <a:tab pos="482600" algn="l"/>
              </a:tabLst>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Agenda item</a:t>
            </a:r>
          </a:p>
        </p:txBody>
      </p:sp>
      <p:pic>
        <p:nvPicPr>
          <p:cNvPr id="5" name="Graphic 4">
            <a:extLst>
              <a:ext uri="{FF2B5EF4-FFF2-40B4-BE49-F238E27FC236}">
                <a16:creationId xmlns:a16="http://schemas.microsoft.com/office/drawing/2014/main" id="{6AB2255F-89BC-499D-6329-BED62AE7C9F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3238500"/>
            <a:ext cx="3962400" cy="3619500"/>
          </a:xfrm>
          <a:prstGeom prst="rect">
            <a:avLst/>
          </a:prstGeom>
        </p:spPr>
      </p:pic>
      <p:sp>
        <p:nvSpPr>
          <p:cNvPr id="7" name="Text Placeholder 2">
            <a:extLst>
              <a:ext uri="{FF2B5EF4-FFF2-40B4-BE49-F238E27FC236}">
                <a16:creationId xmlns:a16="http://schemas.microsoft.com/office/drawing/2014/main" id="{174C0830-9AAC-8B60-D318-4F274876406D}"/>
              </a:ext>
            </a:extLst>
          </p:cNvPr>
          <p:cNvSpPr>
            <a:spLocks noGrp="1"/>
          </p:cNvSpPr>
          <p:nvPr>
            <p:ph type="body" idx="10" hasCustomPrompt="1"/>
          </p:nvPr>
        </p:nvSpPr>
        <p:spPr>
          <a:xfrm>
            <a:off x="4340223" y="5435492"/>
            <a:ext cx="6480000" cy="478631"/>
          </a:xfrm>
          <a:prstGeom prst="rect">
            <a:avLst/>
          </a:prstGeom>
        </p:spPr>
        <p:txBody>
          <a:bodyPr anchor="t" anchorCtr="0"/>
          <a:lstStyle>
            <a:lvl1pPr marL="0" indent="0">
              <a:buNone/>
              <a:defRPr sz="2400" b="1" i="0">
                <a:solidFill>
                  <a:srgbClr val="EB003B"/>
                </a:solidFill>
                <a:latin typeface="Messina Sans" pitchFamily="2" charset="77"/>
                <a:cs typeface="Messina Sa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8" name="Text Placeholder 2">
            <a:extLst>
              <a:ext uri="{FF2B5EF4-FFF2-40B4-BE49-F238E27FC236}">
                <a16:creationId xmlns:a16="http://schemas.microsoft.com/office/drawing/2014/main" id="{62D80F7E-B1FB-38CB-0208-32B279F5A129}"/>
              </a:ext>
            </a:extLst>
          </p:cNvPr>
          <p:cNvSpPr>
            <a:spLocks noGrp="1"/>
          </p:cNvSpPr>
          <p:nvPr>
            <p:ph type="body" idx="11" hasCustomPrompt="1"/>
          </p:nvPr>
        </p:nvSpPr>
        <p:spPr>
          <a:xfrm>
            <a:off x="4340223" y="5870617"/>
            <a:ext cx="6480000" cy="478631"/>
          </a:xfrm>
          <a:prstGeom prst="rect">
            <a:avLst/>
          </a:prstGeom>
        </p:spPr>
        <p:txBody>
          <a:bodyPr anchor="t" anchorCtr="0"/>
          <a:lstStyle>
            <a:lvl1pPr marL="0" indent="0">
              <a:buNone/>
              <a:defRPr sz="2400" b="0">
                <a:solidFill>
                  <a:srgbClr val="EB00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 here</a:t>
            </a:r>
          </a:p>
        </p:txBody>
      </p:sp>
    </p:spTree>
    <p:extLst>
      <p:ext uri="{BB962C8B-B14F-4D97-AF65-F5344CB8AC3E}">
        <p14:creationId xmlns:p14="http://schemas.microsoft.com/office/powerpoint/2010/main" val="2941966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ontent (with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4114800" cy="216000"/>
          </a:xfrm>
          <a:prstGeom prst="rect">
            <a:avLst/>
          </a:prstGeom>
        </p:spPr>
        <p:txBody>
          <a:bodyPr/>
          <a:lstStyle/>
          <a:p>
            <a:pPr algn="l"/>
            <a:r>
              <a:rPr lang="en-GB"/>
              <a:t>Update: Insert &gt; Header &amp; footer &gt; Footer</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3" name="Text Placeholder 2">
            <a:extLst>
              <a:ext uri="{FF2B5EF4-FFF2-40B4-BE49-F238E27FC236}">
                <a16:creationId xmlns:a16="http://schemas.microsoft.com/office/drawing/2014/main" id="{BBB5204F-AFEB-44A9-32AD-A65FBDAADE19}"/>
              </a:ext>
            </a:extLst>
          </p:cNvPr>
          <p:cNvSpPr>
            <a:spLocks noGrp="1"/>
          </p:cNvSpPr>
          <p:nvPr>
            <p:ph type="body" idx="1" hasCustomPrompt="1"/>
          </p:nvPr>
        </p:nvSpPr>
        <p:spPr>
          <a:xfrm>
            <a:off x="792000" y="1602333"/>
            <a:ext cx="5157787" cy="411331"/>
          </a:xfrm>
          <a:prstGeom prst="rect">
            <a:avLst/>
          </a:prstGeom>
        </p:spPr>
        <p:txBody>
          <a:bodyPr anchor="t" anchorCtr="0">
            <a:spAutoFit/>
          </a:bodyPr>
          <a:lstStyle>
            <a:lvl1pPr marL="0" indent="0">
              <a:buNone/>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2</a:t>
            </a:r>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2420938"/>
            <a:ext cx="5157624" cy="3627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DD058A-FB2C-50CB-62E8-AA516F07FC39}"/>
              </a:ext>
            </a:extLst>
          </p:cNvPr>
          <p:cNvSpPr>
            <a:spLocks noGrp="1"/>
          </p:cNvSpPr>
          <p:nvPr>
            <p:ph sz="quarter" idx="18"/>
          </p:nvPr>
        </p:nvSpPr>
        <p:spPr>
          <a:xfrm>
            <a:off x="6657975" y="1601788"/>
            <a:ext cx="5157787" cy="4446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6951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4114800" cy="216000"/>
          </a:xfrm>
          <a:prstGeom prst="rect">
            <a:avLst/>
          </a:prstGeom>
        </p:spPr>
        <p:txBody>
          <a:bodyPr/>
          <a:lstStyle/>
          <a:p>
            <a:pPr algn="l"/>
            <a:r>
              <a:rPr lang="en-GB"/>
              <a:t>Update: Insert &gt; Header &amp; footer &gt; Footer</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3" name="Text Placeholder 2">
            <a:extLst>
              <a:ext uri="{FF2B5EF4-FFF2-40B4-BE49-F238E27FC236}">
                <a16:creationId xmlns:a16="http://schemas.microsoft.com/office/drawing/2014/main" id="{BBB5204F-AFEB-44A9-32AD-A65FBDAADE19}"/>
              </a:ext>
            </a:extLst>
          </p:cNvPr>
          <p:cNvSpPr>
            <a:spLocks noGrp="1"/>
          </p:cNvSpPr>
          <p:nvPr>
            <p:ph type="body" idx="1" hasCustomPrompt="1"/>
          </p:nvPr>
        </p:nvSpPr>
        <p:spPr>
          <a:xfrm>
            <a:off x="792000" y="1602333"/>
            <a:ext cx="5157787" cy="411331"/>
          </a:xfrm>
          <a:prstGeom prst="rect">
            <a:avLst/>
          </a:prstGeom>
        </p:spPr>
        <p:txBody>
          <a:bodyPr anchor="t" anchorCtr="0">
            <a:spAutoFit/>
          </a:bodyPr>
          <a:lstStyle>
            <a:lvl1pPr marL="0" indent="0">
              <a:buNone/>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2</a:t>
            </a:r>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2420938"/>
            <a:ext cx="5157624" cy="3627063"/>
          </a:xfrm>
          <a:prstGeom prst="rect">
            <a:avLst/>
          </a:prstGeo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A824F30C-4FE3-DFC0-CCAC-B71C63536ADD}"/>
              </a:ext>
            </a:extLst>
          </p:cNvPr>
          <p:cNvSpPr>
            <a:spLocks noGrp="1"/>
          </p:cNvSpPr>
          <p:nvPr>
            <p:ph type="body" idx="16" hasCustomPrompt="1"/>
          </p:nvPr>
        </p:nvSpPr>
        <p:spPr>
          <a:xfrm>
            <a:off x="6657976" y="1602333"/>
            <a:ext cx="5157787" cy="411331"/>
          </a:xfrm>
          <a:prstGeom prst="rect">
            <a:avLst/>
          </a:prstGeom>
        </p:spPr>
        <p:txBody>
          <a:bodyPr anchor="t" anchorCtr="0">
            <a:spAutoFit/>
          </a:bodyPr>
          <a:lstStyle>
            <a:lvl1pPr marL="0" indent="0">
              <a:buNone/>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2</a:t>
            </a:r>
          </a:p>
        </p:txBody>
      </p:sp>
      <p:sp>
        <p:nvSpPr>
          <p:cNvPr id="21" name="Text Placeholder 18">
            <a:extLst>
              <a:ext uri="{FF2B5EF4-FFF2-40B4-BE49-F238E27FC236}">
                <a16:creationId xmlns:a16="http://schemas.microsoft.com/office/drawing/2014/main" id="{AE9C5F25-B4A2-085D-F462-9A3C9371AD5A}"/>
              </a:ext>
            </a:extLst>
          </p:cNvPr>
          <p:cNvSpPr>
            <a:spLocks noGrp="1"/>
          </p:cNvSpPr>
          <p:nvPr>
            <p:ph type="body" sz="quarter" idx="17"/>
          </p:nvPr>
        </p:nvSpPr>
        <p:spPr>
          <a:xfrm>
            <a:off x="6658139" y="2420938"/>
            <a:ext cx="5157624" cy="3627063"/>
          </a:xfrm>
          <a:prstGeom prst="rect">
            <a:avLst/>
          </a:prstGeo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36885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content (without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4114800" cy="216000"/>
          </a:xfrm>
          <a:prstGeom prst="rect">
            <a:avLst/>
          </a:prstGeom>
        </p:spPr>
        <p:txBody>
          <a:bodyPr/>
          <a:lstStyle/>
          <a:p>
            <a:pPr algn="l"/>
            <a:r>
              <a:rPr lang="en-GB"/>
              <a:t>Update: Insert &gt; Header &amp; footer &gt; Footer</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1601414"/>
            <a:ext cx="5157624" cy="4446587"/>
          </a:xfrm>
          <a:prstGeom prst="rect">
            <a:avLst/>
          </a:prstGeo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C9DD058A-FB2C-50CB-62E8-AA516F07FC39}"/>
              </a:ext>
            </a:extLst>
          </p:cNvPr>
          <p:cNvSpPr>
            <a:spLocks noGrp="1"/>
          </p:cNvSpPr>
          <p:nvPr>
            <p:ph sz="quarter" idx="18"/>
          </p:nvPr>
        </p:nvSpPr>
        <p:spPr>
          <a:xfrm>
            <a:off x="6657975" y="1601788"/>
            <a:ext cx="5157787" cy="4446587"/>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18238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image (with subhead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C1AD429-E488-4212-75DD-C26CD78FBCDA}"/>
              </a:ext>
            </a:extLst>
          </p:cNvPr>
          <p:cNvSpPr>
            <a:spLocks noGrp="1"/>
          </p:cNvSpPr>
          <p:nvPr>
            <p:ph type="pic" sz="quarter" idx="10"/>
          </p:nvPr>
        </p:nvSpPr>
        <p:spPr>
          <a:xfrm>
            <a:off x="6858000" y="752475"/>
            <a:ext cx="4953000" cy="4956175"/>
          </a:xfrm>
          <a:prstGeom prst="rect">
            <a:avLst/>
          </a:prstGeom>
          <a:solidFill>
            <a:schemeClr val="bg1">
              <a:lumMod val="9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4114800" cy="216000"/>
          </a:xfrm>
          <a:prstGeom prst="rect">
            <a:avLst/>
          </a:prstGeom>
        </p:spPr>
        <p:txBody>
          <a:bodyPr/>
          <a:lstStyle/>
          <a:p>
            <a:pPr algn="l"/>
            <a:r>
              <a:rPr lang="en-GB"/>
              <a:t>Update: Insert &gt; Header &amp; footer &gt; Footer</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3" name="Text Placeholder 2">
            <a:extLst>
              <a:ext uri="{FF2B5EF4-FFF2-40B4-BE49-F238E27FC236}">
                <a16:creationId xmlns:a16="http://schemas.microsoft.com/office/drawing/2014/main" id="{BBB5204F-AFEB-44A9-32AD-A65FBDAADE19}"/>
              </a:ext>
            </a:extLst>
          </p:cNvPr>
          <p:cNvSpPr>
            <a:spLocks noGrp="1"/>
          </p:cNvSpPr>
          <p:nvPr>
            <p:ph type="body" idx="1" hasCustomPrompt="1"/>
          </p:nvPr>
        </p:nvSpPr>
        <p:spPr>
          <a:xfrm>
            <a:off x="792000" y="1602333"/>
            <a:ext cx="5157787" cy="411331"/>
          </a:xfrm>
          <a:prstGeom prst="rect">
            <a:avLst/>
          </a:prstGeom>
        </p:spPr>
        <p:txBody>
          <a:bodyPr anchor="t" anchorCtr="0">
            <a:spAutoFit/>
          </a:bodyPr>
          <a:lstStyle>
            <a:lvl1pPr marL="0" indent="0">
              <a:buNone/>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2</a:t>
            </a:r>
          </a:p>
        </p:txBody>
      </p:sp>
      <p:sp>
        <p:nvSpPr>
          <p:cNvPr id="17" name="Text Placeholder 2">
            <a:extLst>
              <a:ext uri="{FF2B5EF4-FFF2-40B4-BE49-F238E27FC236}">
                <a16:creationId xmlns:a16="http://schemas.microsoft.com/office/drawing/2014/main" id="{E470B149-67D1-9442-0455-C6FB27FFFD7B}"/>
              </a:ext>
            </a:extLst>
          </p:cNvPr>
          <p:cNvSpPr>
            <a:spLocks noGrp="1"/>
          </p:cNvSpPr>
          <p:nvPr>
            <p:ph type="body" idx="14" hasCustomPrompt="1"/>
          </p:nvPr>
        </p:nvSpPr>
        <p:spPr>
          <a:xfrm>
            <a:off x="6872836" y="5832000"/>
            <a:ext cx="4953001" cy="216001"/>
          </a:xfrm>
          <a:prstGeom prst="rect">
            <a:avLst/>
          </a:prstGeom>
        </p:spPr>
        <p:txBody>
          <a:bodyPr anchor="t" anchorCtr="0"/>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 here</a:t>
            </a:r>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2420938"/>
            <a:ext cx="5157624" cy="3627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8233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image (without subhead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C1AD429-E488-4212-75DD-C26CD78FBCDA}"/>
              </a:ext>
            </a:extLst>
          </p:cNvPr>
          <p:cNvSpPr>
            <a:spLocks noGrp="1"/>
          </p:cNvSpPr>
          <p:nvPr>
            <p:ph type="pic" sz="quarter" idx="10"/>
          </p:nvPr>
        </p:nvSpPr>
        <p:spPr>
          <a:xfrm>
            <a:off x="6858000" y="752475"/>
            <a:ext cx="4953000" cy="4956175"/>
          </a:xfrm>
          <a:prstGeom prst="rect">
            <a:avLst/>
          </a:prstGeom>
          <a:solidFill>
            <a:schemeClr val="bg1">
              <a:lumMod val="9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4114800" cy="216000"/>
          </a:xfrm>
          <a:prstGeom prst="rect">
            <a:avLst/>
          </a:prstGeom>
        </p:spPr>
        <p:txBody>
          <a:bodyPr/>
          <a:lstStyle/>
          <a:p>
            <a:pPr algn="l"/>
            <a:r>
              <a:rPr lang="en-GB"/>
              <a:t>Update: Insert &gt; Header &amp; footer &gt; Footer</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7" name="Text Placeholder 2">
            <a:extLst>
              <a:ext uri="{FF2B5EF4-FFF2-40B4-BE49-F238E27FC236}">
                <a16:creationId xmlns:a16="http://schemas.microsoft.com/office/drawing/2014/main" id="{E470B149-67D1-9442-0455-C6FB27FFFD7B}"/>
              </a:ext>
            </a:extLst>
          </p:cNvPr>
          <p:cNvSpPr>
            <a:spLocks noGrp="1"/>
          </p:cNvSpPr>
          <p:nvPr>
            <p:ph type="body" idx="14" hasCustomPrompt="1"/>
          </p:nvPr>
        </p:nvSpPr>
        <p:spPr>
          <a:xfrm>
            <a:off x="6872836" y="5832000"/>
            <a:ext cx="4953001" cy="216001"/>
          </a:xfrm>
          <a:prstGeom prst="rect">
            <a:avLst/>
          </a:prstGeom>
        </p:spPr>
        <p:txBody>
          <a:bodyPr anchor="t" anchorCtr="0"/>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 here</a:t>
            </a:r>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1633492"/>
            <a:ext cx="5157624" cy="44145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5654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4114800" cy="216000"/>
          </a:xfrm>
          <a:prstGeom prst="rect">
            <a:avLst/>
          </a:prstGeom>
        </p:spPr>
        <p:txBody>
          <a:bodyPr/>
          <a:lstStyle/>
          <a:p>
            <a:pPr algn="l"/>
            <a:r>
              <a:rPr lang="en-GB"/>
              <a:t>Update: Insert &gt; Header &amp; footer &gt; Footer</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7" name="Text Placeholder 2">
            <a:extLst>
              <a:ext uri="{FF2B5EF4-FFF2-40B4-BE49-F238E27FC236}">
                <a16:creationId xmlns:a16="http://schemas.microsoft.com/office/drawing/2014/main" id="{E470B149-67D1-9442-0455-C6FB27FFFD7B}"/>
              </a:ext>
            </a:extLst>
          </p:cNvPr>
          <p:cNvSpPr>
            <a:spLocks noGrp="1"/>
          </p:cNvSpPr>
          <p:nvPr>
            <p:ph type="body" idx="14" hasCustomPrompt="1"/>
          </p:nvPr>
        </p:nvSpPr>
        <p:spPr>
          <a:xfrm>
            <a:off x="792000" y="5832000"/>
            <a:ext cx="4953001" cy="216001"/>
          </a:xfrm>
          <a:prstGeom prst="rect">
            <a:avLst/>
          </a:prstGeom>
        </p:spPr>
        <p:txBody>
          <a:bodyPr anchor="t" anchorCtr="0"/>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 here</a:t>
            </a:r>
          </a:p>
        </p:txBody>
      </p:sp>
      <p:sp>
        <p:nvSpPr>
          <p:cNvPr id="4" name="Content Placeholder 3">
            <a:extLst>
              <a:ext uri="{FF2B5EF4-FFF2-40B4-BE49-F238E27FC236}">
                <a16:creationId xmlns:a16="http://schemas.microsoft.com/office/drawing/2014/main" id="{D6C201A3-B90E-A642-D50B-D6665B9CD352}"/>
              </a:ext>
            </a:extLst>
          </p:cNvPr>
          <p:cNvSpPr>
            <a:spLocks noGrp="1"/>
          </p:cNvSpPr>
          <p:nvPr>
            <p:ph sz="quarter" idx="15"/>
          </p:nvPr>
        </p:nvSpPr>
        <p:spPr>
          <a:xfrm>
            <a:off x="792163" y="1600200"/>
            <a:ext cx="11023600" cy="414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228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hotograph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2E97-956C-71C6-467A-4D0CB9A65C2D}"/>
              </a:ext>
            </a:extLst>
          </p:cNvPr>
          <p:cNvSpPr>
            <a:spLocks noGrp="1"/>
          </p:cNvSpPr>
          <p:nvPr>
            <p:ph type="ctrTitle"/>
          </p:nvPr>
        </p:nvSpPr>
        <p:spPr>
          <a:xfrm>
            <a:off x="792000" y="756000"/>
            <a:ext cx="6480000" cy="1767920"/>
          </a:xfrm>
          <a:prstGeom prst="rect">
            <a:avLst/>
          </a:prstGeom>
        </p:spPr>
        <p:txBody>
          <a:bodyPr anchor="t" anchorCtr="0"/>
          <a:lstStyle>
            <a:lvl1pPr algn="l">
              <a:lnSpc>
                <a:spcPct val="110000"/>
              </a:lnSpc>
              <a:defRPr sz="5400"/>
            </a:lvl1pPr>
          </a:lstStyle>
          <a:p>
            <a:r>
              <a:rPr lang="en-US"/>
              <a:t>Click to edit Master title style</a:t>
            </a:r>
          </a:p>
        </p:txBody>
      </p:sp>
      <p:sp>
        <p:nvSpPr>
          <p:cNvPr id="3" name="Subtitle 2">
            <a:extLst>
              <a:ext uri="{FF2B5EF4-FFF2-40B4-BE49-F238E27FC236}">
                <a16:creationId xmlns:a16="http://schemas.microsoft.com/office/drawing/2014/main" id="{00FFB44D-1810-070D-0A27-E161DE2E22D2}"/>
              </a:ext>
            </a:extLst>
          </p:cNvPr>
          <p:cNvSpPr>
            <a:spLocks noGrp="1"/>
          </p:cNvSpPr>
          <p:nvPr>
            <p:ph type="subTitle" idx="1"/>
          </p:nvPr>
        </p:nvSpPr>
        <p:spPr>
          <a:xfrm>
            <a:off x="792000" y="3099761"/>
            <a:ext cx="6468725" cy="411331"/>
          </a:xfrm>
          <a:prstGeom prst="rect">
            <a:avLst/>
          </a:prstGeom>
          <a:noFill/>
        </p:spPr>
        <p:txBody>
          <a:bodyPr wrap="square">
            <a:sp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A087CE-F365-FBB5-7028-633D96821CDF}"/>
              </a:ext>
            </a:extLst>
          </p:cNvPr>
          <p:cNvSpPr>
            <a:spLocks noGrp="1"/>
          </p:cNvSpPr>
          <p:nvPr>
            <p:ph type="dt" sz="half" idx="10"/>
          </p:nvPr>
        </p:nvSpPr>
        <p:spPr>
          <a:xfrm>
            <a:off x="792000" y="4156892"/>
            <a:ext cx="2700000" cy="365125"/>
          </a:xfrm>
          <a:prstGeom prst="rect">
            <a:avLst/>
          </a:prstGeom>
        </p:spPr>
        <p:txBody>
          <a:bodyPr/>
          <a:lstStyle>
            <a:lvl1pPr>
              <a:defRPr sz="1800">
                <a:solidFill>
                  <a:srgbClr val="EB003B"/>
                </a:solidFill>
              </a:defRPr>
            </a:lvl1pPr>
          </a:lstStyle>
          <a:p>
            <a:endParaRPr lang="en-US"/>
          </a:p>
        </p:txBody>
      </p:sp>
      <p:sp>
        <p:nvSpPr>
          <p:cNvPr id="40" name="Picture Placeholder 39">
            <a:extLst>
              <a:ext uri="{FF2B5EF4-FFF2-40B4-BE49-F238E27FC236}">
                <a16:creationId xmlns:a16="http://schemas.microsoft.com/office/drawing/2014/main" id="{69B85C21-6B43-8F2D-8D4C-20C86947D2C0}"/>
              </a:ext>
            </a:extLst>
          </p:cNvPr>
          <p:cNvSpPr>
            <a:spLocks noGrp="1"/>
          </p:cNvSpPr>
          <p:nvPr>
            <p:ph type="pic" sz="quarter" idx="11"/>
          </p:nvPr>
        </p:nvSpPr>
        <p:spPr>
          <a:xfrm>
            <a:off x="5930901" y="0"/>
            <a:ext cx="6258817" cy="6858000"/>
          </a:xfrm>
          <a:custGeom>
            <a:avLst/>
            <a:gdLst>
              <a:gd name="connsiteX0" fmla="*/ 5325646 w 6258817"/>
              <a:gd name="connsiteY0" fmla="*/ 0 h 6858000"/>
              <a:gd name="connsiteX1" fmla="*/ 6258817 w 6258817"/>
              <a:gd name="connsiteY1" fmla="*/ 0 h 6858000"/>
              <a:gd name="connsiteX2" fmla="*/ 6258817 w 6258817"/>
              <a:gd name="connsiteY2" fmla="*/ 6858000 h 6858000"/>
              <a:gd name="connsiteX3" fmla="*/ 0 w 6258817"/>
              <a:gd name="connsiteY3" fmla="*/ 6858000 h 6858000"/>
              <a:gd name="connsiteX4" fmla="*/ 5325646 w 625881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8817" h="6858000">
                <a:moveTo>
                  <a:pt x="5325646" y="0"/>
                </a:moveTo>
                <a:lnTo>
                  <a:pt x="6258817" y="0"/>
                </a:lnTo>
                <a:lnTo>
                  <a:pt x="6258817" y="6858000"/>
                </a:lnTo>
                <a:lnTo>
                  <a:pt x="0" y="6858000"/>
                </a:lnTo>
                <a:cubicBezTo>
                  <a:pt x="875222" y="3968496"/>
                  <a:pt x="2797798" y="1534859"/>
                  <a:pt x="5325646" y="0"/>
                </a:cubicBezTo>
                <a:close/>
              </a:path>
            </a:pathLst>
          </a:custGeom>
          <a:solidFill>
            <a:schemeClr val="bg1">
              <a:lumMod val="95000"/>
            </a:schemeClr>
          </a:solidFill>
        </p:spPr>
        <p:txBody>
          <a:bodyPr wrap="square" tIns="792000" bIns="0" anchor="ctr">
            <a:noAutofit/>
          </a:bodyPr>
          <a:lstStyle>
            <a:lvl1pPr algn="ctr">
              <a:defRPr/>
            </a:lvl1pPr>
          </a:lstStyle>
          <a:p>
            <a:r>
              <a:rPr lang="en-US"/>
              <a:t>Click icon to add picture</a:t>
            </a:r>
            <a:endParaRPr lang="en-GB"/>
          </a:p>
        </p:txBody>
      </p:sp>
      <p:pic>
        <p:nvPicPr>
          <p:cNvPr id="8" name="Picture 7" descr="The Health Foundation&#10;&#10;">
            <a:extLst>
              <a:ext uri="{FF2B5EF4-FFF2-40B4-BE49-F238E27FC236}">
                <a16:creationId xmlns:a16="http://schemas.microsoft.com/office/drawing/2014/main" id="{1DF1AB1B-A067-841F-6743-414EAE4A91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965" y="5111500"/>
            <a:ext cx="2626035" cy="1258132"/>
          </a:xfrm>
          <a:prstGeom prst="rect">
            <a:avLst/>
          </a:prstGeom>
        </p:spPr>
      </p:pic>
    </p:spTree>
    <p:extLst>
      <p:ext uri="{BB962C8B-B14F-4D97-AF65-F5344CB8AC3E}">
        <p14:creationId xmlns:p14="http://schemas.microsoft.com/office/powerpoint/2010/main" val="3210664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viz">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D9A1-87F3-A4F8-FA57-6EDFAE7E2C93}"/>
              </a:ext>
            </a:extLst>
          </p:cNvPr>
          <p:cNvSpPr>
            <a:spLocks noGrp="1"/>
          </p:cNvSpPr>
          <p:nvPr>
            <p:ph type="title" hasCustomPrompt="1"/>
          </p:nvPr>
        </p:nvSpPr>
        <p:spPr>
          <a:xfrm>
            <a:off x="791999" y="756000"/>
            <a:ext cx="11023763" cy="398571"/>
          </a:xfrm>
          <a:prstGeom prst="rect">
            <a:avLst/>
          </a:prstGeom>
        </p:spPr>
        <p:txBody>
          <a:bodyPr/>
          <a:lstStyle>
            <a:lvl1pPr>
              <a:defRPr sz="2800"/>
            </a:lvl1pPr>
          </a:lstStyle>
          <a:p>
            <a:r>
              <a:rPr lang="en-US"/>
              <a:t>Key message of chart</a:t>
            </a:r>
          </a:p>
        </p:txBody>
      </p:sp>
      <p:sp>
        <p:nvSpPr>
          <p:cNvPr id="3" name="Rectangle 2">
            <a:extLst>
              <a:ext uri="{FF2B5EF4-FFF2-40B4-BE49-F238E27FC236}">
                <a16:creationId xmlns:a16="http://schemas.microsoft.com/office/drawing/2014/main" id="{A6E6AD0C-321B-5E0B-F5DF-712ED1927A82}"/>
              </a:ext>
            </a:extLst>
          </p:cNvPr>
          <p:cNvSpPr/>
          <p:nvPr userDrawn="1"/>
        </p:nvSpPr>
        <p:spPr>
          <a:xfrm>
            <a:off x="357036" y="6194612"/>
            <a:ext cx="289975" cy="286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3">
            <a:extLst>
              <a:ext uri="{FF2B5EF4-FFF2-40B4-BE49-F238E27FC236}">
                <a16:creationId xmlns:a16="http://schemas.microsoft.com/office/drawing/2014/main" id="{255A9D78-A8E3-B055-C302-C67BE9D2E60D}"/>
              </a:ext>
            </a:extLst>
          </p:cNvPr>
          <p:cNvSpPr>
            <a:spLocks noGrp="1"/>
          </p:cNvSpPr>
          <p:nvPr>
            <p:ph sz="quarter" idx="15" hasCustomPrompt="1"/>
          </p:nvPr>
        </p:nvSpPr>
        <p:spPr>
          <a:xfrm>
            <a:off x="792163" y="1600200"/>
            <a:ext cx="11023600" cy="4881282"/>
          </a:xfrm>
          <a:prstGeom prst="rect">
            <a:avLst/>
          </a:prstGeom>
        </p:spPr>
        <p:txBody>
          <a:bodyPr/>
          <a:lstStyle>
            <a:lvl1pPr marL="285750" indent="-285750">
              <a:buFont typeface="Arial" panose="020B0604020202020204" pitchFamily="34" charset="0"/>
              <a:buChar char="•"/>
              <a:defRPr>
                <a:latin typeface="Messina Sans Light" pitchFamily="50" charset="0"/>
                <a:cs typeface="Messina Sans Light" pitchFamily="50" charset="0"/>
              </a:defRPr>
            </a:lvl1pPr>
            <a:lvl2pPr>
              <a:defRPr/>
            </a:lvl2pPr>
          </a:lstStyle>
          <a:p>
            <a:pPr lvl="0"/>
            <a:r>
              <a:rPr lang="en-GB"/>
              <a:t>Data viz slide: </a:t>
            </a:r>
          </a:p>
          <a:p>
            <a:pPr lvl="1"/>
            <a:r>
              <a:rPr lang="en-GB"/>
              <a:t>Export data viz from Flourish at 2x resolution and 1000 pixel width. </a:t>
            </a:r>
          </a:p>
          <a:p>
            <a:pPr lvl="1"/>
            <a:r>
              <a:rPr lang="en-GB"/>
              <a:t>Crop the key message title and add to the heading above (for consistency with other slides).</a:t>
            </a:r>
          </a:p>
        </p:txBody>
      </p:sp>
    </p:spTree>
    <p:extLst>
      <p:ext uri="{BB962C8B-B14F-4D97-AF65-F5344CB8AC3E}">
        <p14:creationId xmlns:p14="http://schemas.microsoft.com/office/powerpoint/2010/main" val="777890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reaker 1">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99BDD6F-B8E6-F512-1987-26EC7F7567A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282DA8A4-D49F-4B81-4807-C7F67AA16ED7}"/>
              </a:ext>
            </a:extLst>
          </p:cNvPr>
          <p:cNvSpPr>
            <a:spLocks noGrp="1"/>
          </p:cNvSpPr>
          <p:nvPr>
            <p:ph type="title" hasCustomPrompt="1"/>
          </p:nvPr>
        </p:nvSpPr>
        <p:spPr>
          <a:xfrm>
            <a:off x="1799999" y="882000"/>
            <a:ext cx="4896000" cy="1767920"/>
          </a:xfrm>
          <a:prstGeom prst="rect">
            <a:avLst/>
          </a:prstGeom>
        </p:spPr>
        <p:txBody>
          <a:bodyPr anchor="t" anchorCtr="0"/>
          <a:lstStyle>
            <a:lvl1pPr>
              <a:lnSpc>
                <a:spcPct val="110000"/>
              </a:lnSpc>
              <a:defRPr sz="5400">
                <a:solidFill>
                  <a:schemeClr val="tx1"/>
                </a:solidFill>
              </a:defRPr>
            </a:lvl1pPr>
          </a:lstStyle>
          <a:p>
            <a:r>
              <a:rPr lang="en-US"/>
              <a:t>Breaker page</a:t>
            </a:r>
            <a:br>
              <a:rPr lang="en-US"/>
            </a:br>
            <a:r>
              <a:rPr lang="en-US"/>
              <a:t>title here</a:t>
            </a:r>
          </a:p>
        </p:txBody>
      </p:sp>
      <p:sp>
        <p:nvSpPr>
          <p:cNvPr id="10" name="Text Placeholder 2">
            <a:extLst>
              <a:ext uri="{FF2B5EF4-FFF2-40B4-BE49-F238E27FC236}">
                <a16:creationId xmlns:a16="http://schemas.microsoft.com/office/drawing/2014/main" id="{E3667A04-60D4-4F46-299B-1EA5DE9D83CF}"/>
              </a:ext>
            </a:extLst>
          </p:cNvPr>
          <p:cNvSpPr>
            <a:spLocks noGrp="1"/>
          </p:cNvSpPr>
          <p:nvPr>
            <p:ph type="body" idx="10" hasCustomPrompt="1"/>
          </p:nvPr>
        </p:nvSpPr>
        <p:spPr>
          <a:xfrm>
            <a:off x="792000" y="900000"/>
            <a:ext cx="838200" cy="1500187"/>
          </a:xfrm>
          <a:prstGeom prst="rect">
            <a:avLst/>
          </a:prstGeom>
        </p:spPr>
        <p:txBody>
          <a:bodyPr/>
          <a:lstStyle>
            <a:lvl1pPr marL="0" indent="0">
              <a:spcBef>
                <a:spcPts val="0"/>
              </a:spcBef>
              <a:buNone/>
              <a:defRPr sz="5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11" name="Picture Placeholder 41">
            <a:extLst>
              <a:ext uri="{FF2B5EF4-FFF2-40B4-BE49-F238E27FC236}">
                <a16:creationId xmlns:a16="http://schemas.microsoft.com/office/drawing/2014/main" id="{6379B33D-F951-42D4-4629-974B3D6C8A4D}"/>
              </a:ext>
            </a:extLst>
          </p:cNvPr>
          <p:cNvSpPr>
            <a:spLocks noGrp="1"/>
          </p:cNvSpPr>
          <p:nvPr>
            <p:ph type="pic" sz="quarter" idx="11" hasCustomPrompt="1"/>
          </p:nvPr>
        </p:nvSpPr>
        <p:spPr>
          <a:xfrm>
            <a:off x="6336284" y="485775"/>
            <a:ext cx="5472000" cy="6102000"/>
          </a:xfrm>
          <a:prstGeom prst="rect">
            <a:avLst/>
          </a:prstGeom>
        </p:spPr>
        <p:txBody>
          <a:bodyPr tIns="792000" anchor="ctr"/>
          <a:lstStyle>
            <a:lvl1pPr algn="ctr">
              <a:defRPr/>
            </a:lvl1pPr>
          </a:lstStyle>
          <a:p>
            <a:r>
              <a:rPr lang="en-GB"/>
              <a:t>Insert illustration</a:t>
            </a:r>
          </a:p>
        </p:txBody>
      </p:sp>
    </p:spTree>
    <p:extLst>
      <p:ext uri="{BB962C8B-B14F-4D97-AF65-F5344CB8AC3E}">
        <p14:creationId xmlns:p14="http://schemas.microsoft.com/office/powerpoint/2010/main" val="13257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reaker 2">
    <p:bg>
      <p:bgPr>
        <a:solidFill>
          <a:schemeClr val="accent4"/>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F4743C-9000-2E71-9304-49B2A1512C4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58000" y="1016000"/>
            <a:ext cx="5334000" cy="5842000"/>
          </a:xfrm>
          <a:prstGeom prst="rect">
            <a:avLst/>
          </a:prstGeom>
        </p:spPr>
      </p:pic>
      <p:sp>
        <p:nvSpPr>
          <p:cNvPr id="9" name="Picture Placeholder 8">
            <a:extLst>
              <a:ext uri="{FF2B5EF4-FFF2-40B4-BE49-F238E27FC236}">
                <a16:creationId xmlns:a16="http://schemas.microsoft.com/office/drawing/2014/main" id="{0A99914C-8C56-95E6-C31C-04639AD6A040}"/>
              </a:ext>
            </a:extLst>
          </p:cNvPr>
          <p:cNvSpPr>
            <a:spLocks noGrp="1"/>
          </p:cNvSpPr>
          <p:nvPr>
            <p:ph type="pic" sz="quarter" idx="11"/>
          </p:nvPr>
        </p:nvSpPr>
        <p:spPr>
          <a:xfrm>
            <a:off x="5922150" y="804453"/>
            <a:ext cx="5257800" cy="5257800"/>
          </a:xfrm>
          <a:prstGeom prst="rect">
            <a:avLst/>
          </a:prstGeom>
          <a:solidFill>
            <a:schemeClr val="bg1">
              <a:lumMod val="9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282DA8A4-D49F-4B81-4807-C7F67AA16ED7}"/>
              </a:ext>
            </a:extLst>
          </p:cNvPr>
          <p:cNvSpPr>
            <a:spLocks noGrp="1"/>
          </p:cNvSpPr>
          <p:nvPr>
            <p:ph type="title" hasCustomPrompt="1"/>
          </p:nvPr>
        </p:nvSpPr>
        <p:spPr>
          <a:xfrm>
            <a:off x="792000" y="1854000"/>
            <a:ext cx="4896000" cy="1767920"/>
          </a:xfrm>
          <a:prstGeom prst="rect">
            <a:avLst/>
          </a:prstGeom>
        </p:spPr>
        <p:txBody>
          <a:bodyPr anchor="t" anchorCtr="0"/>
          <a:lstStyle>
            <a:lvl1pPr>
              <a:lnSpc>
                <a:spcPct val="110000"/>
              </a:lnSpc>
              <a:defRPr sz="5400">
                <a:solidFill>
                  <a:schemeClr val="bg1"/>
                </a:solidFill>
              </a:defRPr>
            </a:lvl1pPr>
          </a:lstStyle>
          <a:p>
            <a:r>
              <a:rPr lang="en-US"/>
              <a:t>Breaker page</a:t>
            </a:r>
            <a:br>
              <a:rPr lang="en-US"/>
            </a:br>
            <a:r>
              <a:rPr lang="en-US"/>
              <a:t>title here</a:t>
            </a:r>
          </a:p>
        </p:txBody>
      </p:sp>
      <p:sp>
        <p:nvSpPr>
          <p:cNvPr id="3" name="Text Placeholder 2">
            <a:extLst>
              <a:ext uri="{FF2B5EF4-FFF2-40B4-BE49-F238E27FC236}">
                <a16:creationId xmlns:a16="http://schemas.microsoft.com/office/drawing/2014/main" id="{18216C57-3869-A251-9ADB-CC552846A4AD}"/>
              </a:ext>
            </a:extLst>
          </p:cNvPr>
          <p:cNvSpPr>
            <a:spLocks noGrp="1"/>
          </p:cNvSpPr>
          <p:nvPr>
            <p:ph type="body" idx="1" hasCustomPrompt="1"/>
          </p:nvPr>
        </p:nvSpPr>
        <p:spPr>
          <a:xfrm>
            <a:off x="792000" y="4153063"/>
            <a:ext cx="4896000" cy="1500187"/>
          </a:xfrm>
          <a:prstGeom prst="rect">
            <a:avLst/>
          </a:prstGeom>
        </p:spPr>
        <p:txBody>
          <a:bodyPr/>
          <a:lstStyle>
            <a:lvl1pPr marL="0" indent="0">
              <a:buNone/>
              <a:defRPr sz="27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Subtitle goes here</a:t>
            </a:r>
          </a:p>
        </p:txBody>
      </p:sp>
      <p:sp>
        <p:nvSpPr>
          <p:cNvPr id="10" name="Text Placeholder 2">
            <a:extLst>
              <a:ext uri="{FF2B5EF4-FFF2-40B4-BE49-F238E27FC236}">
                <a16:creationId xmlns:a16="http://schemas.microsoft.com/office/drawing/2014/main" id="{E3667A04-60D4-4F46-299B-1EA5DE9D83CF}"/>
              </a:ext>
            </a:extLst>
          </p:cNvPr>
          <p:cNvSpPr>
            <a:spLocks noGrp="1"/>
          </p:cNvSpPr>
          <p:nvPr>
            <p:ph type="body" idx="10" hasCustomPrompt="1"/>
          </p:nvPr>
        </p:nvSpPr>
        <p:spPr>
          <a:xfrm>
            <a:off x="792000" y="900001"/>
            <a:ext cx="838200" cy="700200"/>
          </a:xfrm>
          <a:prstGeom prst="rect">
            <a:avLst/>
          </a:prstGeom>
        </p:spPr>
        <p:txBody>
          <a:bodyPr/>
          <a:lstStyle>
            <a:lvl1pPr marL="0" indent="0">
              <a:spcBef>
                <a:spcPts val="0"/>
              </a:spcBef>
              <a:buNone/>
              <a:defRPr sz="5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Tree>
    <p:extLst>
      <p:ext uri="{BB962C8B-B14F-4D97-AF65-F5344CB8AC3E}">
        <p14:creationId xmlns:p14="http://schemas.microsoft.com/office/powerpoint/2010/main" val="3638902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reaker 3">
    <p:bg>
      <p:bgPr>
        <a:solidFill>
          <a:schemeClr val="accent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0E47C07-4C8C-67C5-1256-428853D2D9E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77875" y="0"/>
            <a:ext cx="8712201" cy="6858000"/>
          </a:xfrm>
          <a:prstGeom prst="rect">
            <a:avLst/>
          </a:prstGeom>
        </p:spPr>
      </p:pic>
      <p:sp>
        <p:nvSpPr>
          <p:cNvPr id="9" name="Picture Placeholder 8">
            <a:extLst>
              <a:ext uri="{FF2B5EF4-FFF2-40B4-BE49-F238E27FC236}">
                <a16:creationId xmlns:a16="http://schemas.microsoft.com/office/drawing/2014/main" id="{0A99914C-8C56-95E6-C31C-04639AD6A040}"/>
              </a:ext>
            </a:extLst>
          </p:cNvPr>
          <p:cNvSpPr>
            <a:spLocks noGrp="1"/>
          </p:cNvSpPr>
          <p:nvPr>
            <p:ph type="pic" sz="quarter" idx="11"/>
          </p:nvPr>
        </p:nvSpPr>
        <p:spPr>
          <a:xfrm>
            <a:off x="5922150" y="804453"/>
            <a:ext cx="5257800" cy="5257800"/>
          </a:xfrm>
          <a:prstGeom prst="rect">
            <a:avLst/>
          </a:prstGeom>
          <a:solidFill>
            <a:schemeClr val="bg1">
              <a:lumMod val="9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282DA8A4-D49F-4B81-4807-C7F67AA16ED7}"/>
              </a:ext>
            </a:extLst>
          </p:cNvPr>
          <p:cNvSpPr>
            <a:spLocks noGrp="1"/>
          </p:cNvSpPr>
          <p:nvPr>
            <p:ph type="title" hasCustomPrompt="1"/>
          </p:nvPr>
        </p:nvSpPr>
        <p:spPr>
          <a:xfrm>
            <a:off x="792000" y="1854000"/>
            <a:ext cx="4896000" cy="1767920"/>
          </a:xfrm>
          <a:prstGeom prst="rect">
            <a:avLst/>
          </a:prstGeom>
        </p:spPr>
        <p:txBody>
          <a:bodyPr anchor="t" anchorCtr="0"/>
          <a:lstStyle>
            <a:lvl1pPr>
              <a:lnSpc>
                <a:spcPct val="110000"/>
              </a:lnSpc>
              <a:defRPr sz="5400">
                <a:solidFill>
                  <a:schemeClr val="bg1"/>
                </a:solidFill>
              </a:defRPr>
            </a:lvl1pPr>
          </a:lstStyle>
          <a:p>
            <a:r>
              <a:rPr lang="en-US"/>
              <a:t>Breaker page</a:t>
            </a:r>
            <a:br>
              <a:rPr lang="en-US"/>
            </a:br>
            <a:r>
              <a:rPr lang="en-US"/>
              <a:t>title here</a:t>
            </a:r>
          </a:p>
        </p:txBody>
      </p:sp>
      <p:sp>
        <p:nvSpPr>
          <p:cNvPr id="3" name="Text Placeholder 2">
            <a:extLst>
              <a:ext uri="{FF2B5EF4-FFF2-40B4-BE49-F238E27FC236}">
                <a16:creationId xmlns:a16="http://schemas.microsoft.com/office/drawing/2014/main" id="{18216C57-3869-A251-9ADB-CC552846A4AD}"/>
              </a:ext>
            </a:extLst>
          </p:cNvPr>
          <p:cNvSpPr>
            <a:spLocks noGrp="1"/>
          </p:cNvSpPr>
          <p:nvPr>
            <p:ph type="body" idx="1" hasCustomPrompt="1"/>
          </p:nvPr>
        </p:nvSpPr>
        <p:spPr>
          <a:xfrm>
            <a:off x="792000" y="4153063"/>
            <a:ext cx="4896000" cy="1500187"/>
          </a:xfrm>
          <a:prstGeom prst="rect">
            <a:avLst/>
          </a:prstGeom>
        </p:spPr>
        <p:txBody>
          <a:bodyPr/>
          <a:lstStyle>
            <a:lvl1pPr marL="0" indent="0">
              <a:buNone/>
              <a:defRPr sz="27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Subtitle goes here</a:t>
            </a:r>
          </a:p>
        </p:txBody>
      </p:sp>
      <p:sp>
        <p:nvSpPr>
          <p:cNvPr id="10" name="Text Placeholder 2">
            <a:extLst>
              <a:ext uri="{FF2B5EF4-FFF2-40B4-BE49-F238E27FC236}">
                <a16:creationId xmlns:a16="http://schemas.microsoft.com/office/drawing/2014/main" id="{E3667A04-60D4-4F46-299B-1EA5DE9D83CF}"/>
              </a:ext>
            </a:extLst>
          </p:cNvPr>
          <p:cNvSpPr>
            <a:spLocks noGrp="1"/>
          </p:cNvSpPr>
          <p:nvPr>
            <p:ph type="body" idx="10" hasCustomPrompt="1"/>
          </p:nvPr>
        </p:nvSpPr>
        <p:spPr>
          <a:xfrm>
            <a:off x="792000" y="900001"/>
            <a:ext cx="838200" cy="700200"/>
          </a:xfrm>
          <a:prstGeom prst="rect">
            <a:avLst/>
          </a:prstGeom>
        </p:spPr>
        <p:txBody>
          <a:bodyPr/>
          <a:lstStyle>
            <a:lvl1pPr marL="0" indent="0">
              <a:spcBef>
                <a:spcPts val="0"/>
              </a:spcBef>
              <a:buNone/>
              <a:defRPr sz="5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Tree>
    <p:extLst>
      <p:ext uri="{BB962C8B-B14F-4D97-AF65-F5344CB8AC3E}">
        <p14:creationId xmlns:p14="http://schemas.microsoft.com/office/powerpoint/2010/main" val="2246575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oilerplate">
    <p:bg>
      <p:bgPr>
        <a:solidFill>
          <a:schemeClr val="bg2"/>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21245696-FB43-03ED-A76C-D6ED2E7ED50F}"/>
              </a:ext>
            </a:extLst>
          </p:cNvPr>
          <p:cNvSpPr/>
          <p:nvPr userDrawn="1"/>
        </p:nvSpPr>
        <p:spPr>
          <a:xfrm>
            <a:off x="0" y="0"/>
            <a:ext cx="9815513" cy="5561648"/>
          </a:xfrm>
          <a:custGeom>
            <a:avLst/>
            <a:gdLst/>
            <a:ahLst/>
            <a:cxnLst/>
            <a:rect l="l" t="t" r="r" b="b"/>
            <a:pathLst>
              <a:path w="13087350" h="7415530">
                <a:moveTo>
                  <a:pt x="13087154" y="0"/>
                </a:moveTo>
                <a:lnTo>
                  <a:pt x="0" y="0"/>
                </a:lnTo>
                <a:lnTo>
                  <a:pt x="0" y="7415439"/>
                </a:lnTo>
                <a:lnTo>
                  <a:pt x="206601" y="7409765"/>
                </a:lnTo>
                <a:lnTo>
                  <a:pt x="448964" y="7399579"/>
                </a:lnTo>
                <a:lnTo>
                  <a:pt x="691171" y="7385708"/>
                </a:lnTo>
                <a:lnTo>
                  <a:pt x="933178" y="7368151"/>
                </a:lnTo>
                <a:lnTo>
                  <a:pt x="1174937" y="7346909"/>
                </a:lnTo>
                <a:lnTo>
                  <a:pt x="1416405" y="7321982"/>
                </a:lnTo>
                <a:lnTo>
                  <a:pt x="1657534" y="7293372"/>
                </a:lnTo>
                <a:lnTo>
                  <a:pt x="1898280" y="7261077"/>
                </a:lnTo>
                <a:lnTo>
                  <a:pt x="2138597" y="7225100"/>
                </a:lnTo>
                <a:lnTo>
                  <a:pt x="2378439" y="7185439"/>
                </a:lnTo>
                <a:lnTo>
                  <a:pt x="2617760" y="7142096"/>
                </a:lnTo>
                <a:lnTo>
                  <a:pt x="2856516" y="7095071"/>
                </a:lnTo>
                <a:lnTo>
                  <a:pt x="3094659" y="7044364"/>
                </a:lnTo>
                <a:lnTo>
                  <a:pt x="3332145" y="6989975"/>
                </a:lnTo>
                <a:lnTo>
                  <a:pt x="3568928" y="6931906"/>
                </a:lnTo>
                <a:lnTo>
                  <a:pt x="3804962" y="6870157"/>
                </a:lnTo>
                <a:lnTo>
                  <a:pt x="4040201" y="6804727"/>
                </a:lnTo>
                <a:lnTo>
                  <a:pt x="4274600" y="6735617"/>
                </a:lnTo>
                <a:lnTo>
                  <a:pt x="4508114" y="6662829"/>
                </a:lnTo>
                <a:lnTo>
                  <a:pt x="4740696" y="6586361"/>
                </a:lnTo>
                <a:lnTo>
                  <a:pt x="4972302" y="6506215"/>
                </a:lnTo>
                <a:lnTo>
                  <a:pt x="5202884" y="6422391"/>
                </a:lnTo>
                <a:lnTo>
                  <a:pt x="5432398" y="6334890"/>
                </a:lnTo>
                <a:lnTo>
                  <a:pt x="5660799" y="6243711"/>
                </a:lnTo>
                <a:lnTo>
                  <a:pt x="5888039" y="6148855"/>
                </a:lnTo>
                <a:lnTo>
                  <a:pt x="6114074" y="6050323"/>
                </a:lnTo>
                <a:lnTo>
                  <a:pt x="6338859" y="5948115"/>
                </a:lnTo>
                <a:lnTo>
                  <a:pt x="6562346" y="5842231"/>
                </a:lnTo>
                <a:lnTo>
                  <a:pt x="6784492" y="5732673"/>
                </a:lnTo>
                <a:lnTo>
                  <a:pt x="7005249" y="5619439"/>
                </a:lnTo>
                <a:lnTo>
                  <a:pt x="7115093" y="5561444"/>
                </a:lnTo>
                <a:lnTo>
                  <a:pt x="7224573" y="5502531"/>
                </a:lnTo>
                <a:lnTo>
                  <a:pt x="7333683" y="5442699"/>
                </a:lnTo>
                <a:lnTo>
                  <a:pt x="7442418" y="5381949"/>
                </a:lnTo>
                <a:lnTo>
                  <a:pt x="7550771" y="5320281"/>
                </a:lnTo>
                <a:lnTo>
                  <a:pt x="7658737" y="5257694"/>
                </a:lnTo>
                <a:lnTo>
                  <a:pt x="7766311" y="5194189"/>
                </a:lnTo>
                <a:lnTo>
                  <a:pt x="7873487" y="5129765"/>
                </a:lnTo>
                <a:lnTo>
                  <a:pt x="7980258" y="5064424"/>
                </a:lnTo>
                <a:lnTo>
                  <a:pt x="8086620" y="4998164"/>
                </a:lnTo>
                <a:lnTo>
                  <a:pt x="8192566" y="4930986"/>
                </a:lnTo>
                <a:lnTo>
                  <a:pt x="8298091" y="4862890"/>
                </a:lnTo>
                <a:lnTo>
                  <a:pt x="8403189" y="4793877"/>
                </a:lnTo>
                <a:lnTo>
                  <a:pt x="8507855" y="4723945"/>
                </a:lnTo>
                <a:lnTo>
                  <a:pt x="8612082" y="4653095"/>
                </a:lnTo>
                <a:lnTo>
                  <a:pt x="8715866" y="4581328"/>
                </a:lnTo>
                <a:lnTo>
                  <a:pt x="8819199" y="4508643"/>
                </a:lnTo>
                <a:lnTo>
                  <a:pt x="8922077" y="4435040"/>
                </a:lnTo>
                <a:lnTo>
                  <a:pt x="9024495" y="4360519"/>
                </a:lnTo>
                <a:lnTo>
                  <a:pt x="9126445" y="4285081"/>
                </a:lnTo>
                <a:lnTo>
                  <a:pt x="9227923" y="4208725"/>
                </a:lnTo>
                <a:lnTo>
                  <a:pt x="9328922" y="4131452"/>
                </a:lnTo>
                <a:lnTo>
                  <a:pt x="9429438" y="4053261"/>
                </a:lnTo>
                <a:lnTo>
                  <a:pt x="9529464" y="3974153"/>
                </a:lnTo>
                <a:lnTo>
                  <a:pt x="9628995" y="3894128"/>
                </a:lnTo>
                <a:lnTo>
                  <a:pt x="9728024" y="3813185"/>
                </a:lnTo>
                <a:lnTo>
                  <a:pt x="9826547" y="3731325"/>
                </a:lnTo>
                <a:lnTo>
                  <a:pt x="9924557" y="3648547"/>
                </a:lnTo>
                <a:lnTo>
                  <a:pt x="10022050" y="3564853"/>
                </a:lnTo>
                <a:lnTo>
                  <a:pt x="10119018" y="3480241"/>
                </a:lnTo>
                <a:lnTo>
                  <a:pt x="10215457" y="3394713"/>
                </a:lnTo>
                <a:lnTo>
                  <a:pt x="10311360" y="3308267"/>
                </a:lnTo>
                <a:lnTo>
                  <a:pt x="10406723" y="3220905"/>
                </a:lnTo>
                <a:lnTo>
                  <a:pt x="10501538" y="3132625"/>
                </a:lnTo>
                <a:lnTo>
                  <a:pt x="10595802" y="3043429"/>
                </a:lnTo>
                <a:lnTo>
                  <a:pt x="10689507" y="2953316"/>
                </a:lnTo>
                <a:lnTo>
                  <a:pt x="10782648" y="2862286"/>
                </a:lnTo>
                <a:lnTo>
                  <a:pt x="10875220" y="2770339"/>
                </a:lnTo>
                <a:lnTo>
                  <a:pt x="10967217" y="2677476"/>
                </a:lnTo>
                <a:lnTo>
                  <a:pt x="11040534" y="2602382"/>
                </a:lnTo>
                <a:lnTo>
                  <a:pt x="11113254" y="2526927"/>
                </a:lnTo>
                <a:lnTo>
                  <a:pt x="11185377" y="2451114"/>
                </a:lnTo>
                <a:lnTo>
                  <a:pt x="11256902" y="2374947"/>
                </a:lnTo>
                <a:lnTo>
                  <a:pt x="11327829" y="2298427"/>
                </a:lnTo>
                <a:lnTo>
                  <a:pt x="11398160" y="2221559"/>
                </a:lnTo>
                <a:lnTo>
                  <a:pt x="11467893" y="2144344"/>
                </a:lnTo>
                <a:lnTo>
                  <a:pt x="11537029" y="2066786"/>
                </a:lnTo>
                <a:lnTo>
                  <a:pt x="11605568" y="1988888"/>
                </a:lnTo>
                <a:lnTo>
                  <a:pt x="11673509" y="1910653"/>
                </a:lnTo>
                <a:lnTo>
                  <a:pt x="11740854" y="1832083"/>
                </a:lnTo>
                <a:lnTo>
                  <a:pt x="11807601" y="1753182"/>
                </a:lnTo>
                <a:lnTo>
                  <a:pt x="11873751" y="1673953"/>
                </a:lnTo>
                <a:lnTo>
                  <a:pt x="11939304" y="1594399"/>
                </a:lnTo>
                <a:lnTo>
                  <a:pt x="12004261" y="1514522"/>
                </a:lnTo>
                <a:lnTo>
                  <a:pt x="12068620" y="1434325"/>
                </a:lnTo>
                <a:lnTo>
                  <a:pt x="12132382" y="1353812"/>
                </a:lnTo>
                <a:lnTo>
                  <a:pt x="12195548" y="1272985"/>
                </a:lnTo>
                <a:lnTo>
                  <a:pt x="12258117" y="1191848"/>
                </a:lnTo>
                <a:lnTo>
                  <a:pt x="12320089" y="1110403"/>
                </a:lnTo>
                <a:lnTo>
                  <a:pt x="12381464" y="1028653"/>
                </a:lnTo>
                <a:lnTo>
                  <a:pt x="12442242" y="946601"/>
                </a:lnTo>
                <a:lnTo>
                  <a:pt x="12502424" y="864251"/>
                </a:lnTo>
                <a:lnTo>
                  <a:pt x="12562009" y="781605"/>
                </a:lnTo>
                <a:lnTo>
                  <a:pt x="12620998" y="698665"/>
                </a:lnTo>
                <a:lnTo>
                  <a:pt x="12679390" y="615436"/>
                </a:lnTo>
                <a:lnTo>
                  <a:pt x="12737186" y="531920"/>
                </a:lnTo>
                <a:lnTo>
                  <a:pt x="12765860" y="490055"/>
                </a:lnTo>
                <a:lnTo>
                  <a:pt x="12794385" y="448119"/>
                </a:lnTo>
                <a:lnTo>
                  <a:pt x="12822761" y="406113"/>
                </a:lnTo>
                <a:lnTo>
                  <a:pt x="12850988" y="364038"/>
                </a:lnTo>
                <a:lnTo>
                  <a:pt x="12879065" y="321892"/>
                </a:lnTo>
                <a:lnTo>
                  <a:pt x="12906994" y="279678"/>
                </a:lnTo>
                <a:lnTo>
                  <a:pt x="12934773" y="237394"/>
                </a:lnTo>
                <a:lnTo>
                  <a:pt x="12962404" y="195043"/>
                </a:lnTo>
                <a:lnTo>
                  <a:pt x="12989885" y="152623"/>
                </a:lnTo>
                <a:lnTo>
                  <a:pt x="13017217" y="110135"/>
                </a:lnTo>
                <a:lnTo>
                  <a:pt x="13044401" y="67581"/>
                </a:lnTo>
                <a:lnTo>
                  <a:pt x="13071435" y="24959"/>
                </a:lnTo>
                <a:lnTo>
                  <a:pt x="13087154" y="0"/>
                </a:lnTo>
                <a:close/>
              </a:path>
            </a:pathLst>
          </a:custGeom>
          <a:solidFill>
            <a:schemeClr val="tx2"/>
          </a:solidFill>
        </p:spPr>
        <p:txBody>
          <a:bodyPr wrap="square" lIns="0" tIns="0" rIns="0" bIns="0" rtlCol="0"/>
          <a:lstStyle/>
          <a:p>
            <a:endParaRPr/>
          </a:p>
        </p:txBody>
      </p:sp>
      <p:pic>
        <p:nvPicPr>
          <p:cNvPr id="72" name="Picture 71">
            <a:extLst>
              <a:ext uri="{FF2B5EF4-FFF2-40B4-BE49-F238E27FC236}">
                <a16:creationId xmlns:a16="http://schemas.microsoft.com/office/drawing/2014/main" id="{F92661BB-ED4A-FB29-6E91-A7DE3F87CA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36624" y="1473693"/>
            <a:ext cx="5642882" cy="4062352"/>
          </a:xfrm>
          <a:prstGeom prst="rect">
            <a:avLst/>
          </a:prstGeom>
        </p:spPr>
      </p:pic>
      <p:grpSp>
        <p:nvGrpSpPr>
          <p:cNvPr id="5" name="Graphic 11">
            <a:extLst>
              <a:ext uri="{FF2B5EF4-FFF2-40B4-BE49-F238E27FC236}">
                <a16:creationId xmlns:a16="http://schemas.microsoft.com/office/drawing/2014/main" id="{F06F4CD5-B238-CE25-3B2F-DCF0B6E588A3}"/>
              </a:ext>
            </a:extLst>
          </p:cNvPr>
          <p:cNvGrpSpPr>
            <a:grpSpLocks noChangeAspect="1"/>
          </p:cNvGrpSpPr>
          <p:nvPr userDrawn="1"/>
        </p:nvGrpSpPr>
        <p:grpSpPr>
          <a:xfrm>
            <a:off x="754309" y="5872172"/>
            <a:ext cx="1920957" cy="604800"/>
            <a:chOff x="3027608" y="5287064"/>
            <a:chExt cx="1367599" cy="430579"/>
          </a:xfrm>
        </p:grpSpPr>
        <p:grpSp>
          <p:nvGrpSpPr>
            <p:cNvPr id="6" name="Graphic 11">
              <a:extLst>
                <a:ext uri="{FF2B5EF4-FFF2-40B4-BE49-F238E27FC236}">
                  <a16:creationId xmlns:a16="http://schemas.microsoft.com/office/drawing/2014/main" id="{B39A4C4A-D056-5B2E-7C39-A2E855CFDD6A}"/>
                </a:ext>
              </a:extLst>
            </p:cNvPr>
            <p:cNvGrpSpPr/>
            <p:nvPr/>
          </p:nvGrpSpPr>
          <p:grpSpPr>
            <a:xfrm>
              <a:off x="3027608" y="5287064"/>
              <a:ext cx="741806" cy="428232"/>
              <a:chOff x="3027608" y="5287064"/>
              <a:chExt cx="741806" cy="428232"/>
            </a:xfrm>
          </p:grpSpPr>
          <p:sp>
            <p:nvSpPr>
              <p:cNvPr id="28" name="Freeform 27">
                <a:extLst>
                  <a:ext uri="{FF2B5EF4-FFF2-40B4-BE49-F238E27FC236}">
                    <a16:creationId xmlns:a16="http://schemas.microsoft.com/office/drawing/2014/main" id="{1F220AAC-7973-2637-943D-73CCC6F33FD0}"/>
                  </a:ext>
                </a:extLst>
              </p:cNvPr>
              <p:cNvSpPr/>
              <p:nvPr/>
            </p:nvSpPr>
            <p:spPr>
              <a:xfrm>
                <a:off x="3027608" y="5290255"/>
                <a:ext cx="431291" cy="425041"/>
              </a:xfrm>
              <a:custGeom>
                <a:avLst/>
                <a:gdLst>
                  <a:gd name="connsiteX0" fmla="*/ 215646 w 431291"/>
                  <a:gd name="connsiteY0" fmla="*/ 324695 h 425041"/>
                  <a:gd name="connsiteX1" fmla="*/ 329470 w 431291"/>
                  <a:gd name="connsiteY1" fmla="*/ 212521 h 425041"/>
                  <a:gd name="connsiteX2" fmla="*/ 215646 w 431291"/>
                  <a:gd name="connsiteY2" fmla="*/ 100347 h 425041"/>
                  <a:gd name="connsiteX3" fmla="*/ 101822 w 431291"/>
                  <a:gd name="connsiteY3" fmla="*/ 212521 h 425041"/>
                  <a:gd name="connsiteX4" fmla="*/ 215646 w 431291"/>
                  <a:gd name="connsiteY4" fmla="*/ 324695 h 425041"/>
                  <a:gd name="connsiteX5" fmla="*/ 215646 w 431291"/>
                  <a:gd name="connsiteY5" fmla="*/ 425041 h 425041"/>
                  <a:gd name="connsiteX6" fmla="*/ 0 w 431291"/>
                  <a:gd name="connsiteY6" fmla="*/ 212521 h 425041"/>
                  <a:gd name="connsiteX7" fmla="*/ 215646 w 431291"/>
                  <a:gd name="connsiteY7" fmla="*/ 0 h 425041"/>
                  <a:gd name="connsiteX8" fmla="*/ 431292 w 431291"/>
                  <a:gd name="connsiteY8" fmla="*/ 212521 h 425041"/>
                  <a:gd name="connsiteX9" fmla="*/ 215646 w 431291"/>
                  <a:gd name="connsiteY9" fmla="*/ 425041 h 42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291" h="425041">
                    <a:moveTo>
                      <a:pt x="215646" y="324695"/>
                    </a:moveTo>
                    <a:cubicBezTo>
                      <a:pt x="278511" y="324695"/>
                      <a:pt x="329470" y="274475"/>
                      <a:pt x="329470" y="212521"/>
                    </a:cubicBezTo>
                    <a:cubicBezTo>
                      <a:pt x="329470" y="150567"/>
                      <a:pt x="278511" y="100347"/>
                      <a:pt x="215646" y="100347"/>
                    </a:cubicBezTo>
                    <a:cubicBezTo>
                      <a:pt x="152781" y="100347"/>
                      <a:pt x="101822" y="150567"/>
                      <a:pt x="101822" y="212521"/>
                    </a:cubicBezTo>
                    <a:cubicBezTo>
                      <a:pt x="101822" y="274475"/>
                      <a:pt x="152781" y="324695"/>
                      <a:pt x="215646" y="324695"/>
                    </a:cubicBezTo>
                    <a:moveTo>
                      <a:pt x="215646" y="425041"/>
                    </a:moveTo>
                    <a:cubicBezTo>
                      <a:pt x="96488" y="425041"/>
                      <a:pt x="0" y="329858"/>
                      <a:pt x="0" y="212521"/>
                    </a:cubicBezTo>
                    <a:cubicBezTo>
                      <a:pt x="0" y="95184"/>
                      <a:pt x="96488" y="0"/>
                      <a:pt x="215646" y="0"/>
                    </a:cubicBezTo>
                    <a:cubicBezTo>
                      <a:pt x="334804" y="0"/>
                      <a:pt x="431292" y="95184"/>
                      <a:pt x="431292" y="212521"/>
                    </a:cubicBezTo>
                    <a:cubicBezTo>
                      <a:pt x="431292" y="329858"/>
                      <a:pt x="334804" y="425041"/>
                      <a:pt x="215646" y="425041"/>
                    </a:cubicBezTo>
                  </a:path>
                </a:pathLst>
              </a:custGeom>
              <a:solidFill>
                <a:schemeClr val="tx2"/>
              </a:solidFill>
              <a:ln w="9525"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67E83CD0-E53B-FB5D-F7A1-361A616AFA49}"/>
                  </a:ext>
                </a:extLst>
              </p:cNvPr>
              <p:cNvSpPr/>
              <p:nvPr/>
            </p:nvSpPr>
            <p:spPr>
              <a:xfrm>
                <a:off x="3671021" y="5320199"/>
                <a:ext cx="98393" cy="97061"/>
              </a:xfrm>
              <a:custGeom>
                <a:avLst/>
                <a:gdLst>
                  <a:gd name="connsiteX0" fmla="*/ 74867 w 98393"/>
                  <a:gd name="connsiteY0" fmla="*/ 36985 h 97061"/>
                  <a:gd name="connsiteX1" fmla="*/ 23908 w 98393"/>
                  <a:gd name="connsiteY1" fmla="*/ 36985 h 97061"/>
                  <a:gd name="connsiteX2" fmla="*/ 49149 w 98393"/>
                  <a:gd name="connsiteY2" fmla="*/ 19619 h 97061"/>
                  <a:gd name="connsiteX3" fmla="*/ 74867 w 98393"/>
                  <a:gd name="connsiteY3" fmla="*/ 36985 h 97061"/>
                  <a:gd name="connsiteX4" fmla="*/ 98393 w 98393"/>
                  <a:gd name="connsiteY4" fmla="*/ 50032 h 97061"/>
                  <a:gd name="connsiteX5" fmla="*/ 48673 w 98393"/>
                  <a:gd name="connsiteY5" fmla="*/ 0 h 97061"/>
                  <a:gd name="connsiteX6" fmla="*/ 0 w 98393"/>
                  <a:gd name="connsiteY6" fmla="*/ 48437 h 97061"/>
                  <a:gd name="connsiteX7" fmla="*/ 48958 w 98393"/>
                  <a:gd name="connsiteY7" fmla="*/ 97061 h 97061"/>
                  <a:gd name="connsiteX8" fmla="*/ 91916 w 98393"/>
                  <a:gd name="connsiteY8" fmla="*/ 76785 h 97061"/>
                  <a:gd name="connsiteX9" fmla="*/ 72199 w 98393"/>
                  <a:gd name="connsiteY9" fmla="*/ 67586 h 97061"/>
                  <a:gd name="connsiteX10" fmla="*/ 48958 w 98393"/>
                  <a:gd name="connsiteY10" fmla="*/ 76598 h 97061"/>
                  <a:gd name="connsiteX11" fmla="*/ 22669 w 98393"/>
                  <a:gd name="connsiteY11" fmla="*/ 55195 h 97061"/>
                  <a:gd name="connsiteX12" fmla="*/ 98107 w 98393"/>
                  <a:gd name="connsiteY12" fmla="*/ 55195 h 97061"/>
                  <a:gd name="connsiteX13" fmla="*/ 98298 w 98393"/>
                  <a:gd name="connsiteY13" fmla="*/ 49939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393" h="97061">
                    <a:moveTo>
                      <a:pt x="74867" y="36985"/>
                    </a:moveTo>
                    <a:lnTo>
                      <a:pt x="23908" y="36985"/>
                    </a:lnTo>
                    <a:cubicBezTo>
                      <a:pt x="28480" y="25345"/>
                      <a:pt x="37433" y="19619"/>
                      <a:pt x="49149" y="19619"/>
                    </a:cubicBezTo>
                    <a:cubicBezTo>
                      <a:pt x="61627" y="19619"/>
                      <a:pt x="71723" y="26190"/>
                      <a:pt x="74867" y="36985"/>
                    </a:cubicBezTo>
                    <a:moveTo>
                      <a:pt x="98393" y="50032"/>
                    </a:moveTo>
                    <a:cubicBezTo>
                      <a:pt x="98393" y="20839"/>
                      <a:pt x="78295" y="0"/>
                      <a:pt x="48673" y="0"/>
                    </a:cubicBezTo>
                    <a:cubicBezTo>
                      <a:pt x="19050" y="0"/>
                      <a:pt x="0" y="23280"/>
                      <a:pt x="0" y="48437"/>
                    </a:cubicBezTo>
                    <a:cubicBezTo>
                      <a:pt x="0" y="75471"/>
                      <a:pt x="19240" y="97061"/>
                      <a:pt x="48958" y="97061"/>
                    </a:cubicBezTo>
                    <a:cubicBezTo>
                      <a:pt x="68675" y="97061"/>
                      <a:pt x="81915" y="90866"/>
                      <a:pt x="91916" y="76785"/>
                    </a:cubicBezTo>
                    <a:lnTo>
                      <a:pt x="72199" y="67586"/>
                    </a:lnTo>
                    <a:cubicBezTo>
                      <a:pt x="65722" y="73875"/>
                      <a:pt x="58960" y="76598"/>
                      <a:pt x="48958" y="76598"/>
                    </a:cubicBezTo>
                    <a:cubicBezTo>
                      <a:pt x="35528" y="76598"/>
                      <a:pt x="24955" y="68994"/>
                      <a:pt x="22669" y="55195"/>
                    </a:cubicBezTo>
                    <a:lnTo>
                      <a:pt x="98107" y="55195"/>
                    </a:lnTo>
                    <a:cubicBezTo>
                      <a:pt x="98107" y="53130"/>
                      <a:pt x="98298" y="52098"/>
                      <a:pt x="98298" y="49939"/>
                    </a:cubicBezTo>
                  </a:path>
                </a:pathLst>
              </a:custGeom>
              <a:solidFill>
                <a:srgbClr val="000001"/>
              </a:solidFill>
              <a:ln w="9525"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ED04D00A-E197-82B5-C385-05BF70F0D0A6}"/>
                  </a:ext>
                </a:extLst>
              </p:cNvPr>
              <p:cNvSpPr/>
              <p:nvPr/>
            </p:nvSpPr>
            <p:spPr>
              <a:xfrm>
                <a:off x="3578915" y="5287064"/>
                <a:ext cx="83153" cy="127850"/>
              </a:xfrm>
              <a:custGeom>
                <a:avLst/>
                <a:gdLst>
                  <a:gd name="connsiteX0" fmla="*/ 59722 w 83153"/>
                  <a:gd name="connsiteY0" fmla="*/ 127850 h 127850"/>
                  <a:gd name="connsiteX1" fmla="*/ 83153 w 83153"/>
                  <a:gd name="connsiteY1" fmla="*/ 127850 h 127850"/>
                  <a:gd name="connsiteX2" fmla="*/ 83153 w 83153"/>
                  <a:gd name="connsiteY2" fmla="*/ 66929 h 127850"/>
                  <a:gd name="connsiteX3" fmla="*/ 51054 w 83153"/>
                  <a:gd name="connsiteY3" fmla="*/ 33230 h 127850"/>
                  <a:gd name="connsiteX4" fmla="*/ 23431 w 83153"/>
                  <a:gd name="connsiteY4" fmla="*/ 45057 h 127850"/>
                  <a:gd name="connsiteX5" fmla="*/ 23431 w 83153"/>
                  <a:gd name="connsiteY5" fmla="*/ 0 h 127850"/>
                  <a:gd name="connsiteX6" fmla="*/ 0 w 83153"/>
                  <a:gd name="connsiteY6" fmla="*/ 0 h 127850"/>
                  <a:gd name="connsiteX7" fmla="*/ 0 w 83153"/>
                  <a:gd name="connsiteY7" fmla="*/ 127756 h 127850"/>
                  <a:gd name="connsiteX8" fmla="*/ 23431 w 83153"/>
                  <a:gd name="connsiteY8" fmla="*/ 127756 h 127850"/>
                  <a:gd name="connsiteX9" fmla="*/ 23431 w 83153"/>
                  <a:gd name="connsiteY9" fmla="*/ 88519 h 127850"/>
                  <a:gd name="connsiteX10" fmla="*/ 27813 w 83153"/>
                  <a:gd name="connsiteY10" fmla="*/ 63362 h 127850"/>
                  <a:gd name="connsiteX11" fmla="*/ 43624 w 83153"/>
                  <a:gd name="connsiteY11" fmla="*/ 54350 h 127850"/>
                  <a:gd name="connsiteX12" fmla="*/ 59626 w 83153"/>
                  <a:gd name="connsiteY12" fmla="*/ 84201 h 127850"/>
                  <a:gd name="connsiteX13" fmla="*/ 59626 w 83153"/>
                  <a:gd name="connsiteY13" fmla="*/ 127756 h 12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53" h="127850">
                    <a:moveTo>
                      <a:pt x="59722" y="127850"/>
                    </a:moveTo>
                    <a:lnTo>
                      <a:pt x="83153" y="127850"/>
                    </a:lnTo>
                    <a:lnTo>
                      <a:pt x="83153" y="66929"/>
                    </a:lnTo>
                    <a:cubicBezTo>
                      <a:pt x="83153" y="44494"/>
                      <a:pt x="68675" y="33230"/>
                      <a:pt x="51054" y="33230"/>
                    </a:cubicBezTo>
                    <a:cubicBezTo>
                      <a:pt x="41053" y="33230"/>
                      <a:pt x="32385" y="37360"/>
                      <a:pt x="23431" y="45057"/>
                    </a:cubicBezTo>
                    <a:lnTo>
                      <a:pt x="23431" y="0"/>
                    </a:lnTo>
                    <a:lnTo>
                      <a:pt x="0" y="0"/>
                    </a:lnTo>
                    <a:lnTo>
                      <a:pt x="0" y="127756"/>
                    </a:lnTo>
                    <a:lnTo>
                      <a:pt x="23431" y="127756"/>
                    </a:lnTo>
                    <a:lnTo>
                      <a:pt x="23431" y="88519"/>
                    </a:lnTo>
                    <a:cubicBezTo>
                      <a:pt x="23431" y="78944"/>
                      <a:pt x="23050" y="70684"/>
                      <a:pt x="27813" y="63362"/>
                    </a:cubicBezTo>
                    <a:cubicBezTo>
                      <a:pt x="31528" y="57636"/>
                      <a:pt x="37147" y="54350"/>
                      <a:pt x="43624" y="54350"/>
                    </a:cubicBezTo>
                    <a:cubicBezTo>
                      <a:pt x="57341" y="54350"/>
                      <a:pt x="59626" y="65427"/>
                      <a:pt x="59626" y="84201"/>
                    </a:cubicBezTo>
                    <a:lnTo>
                      <a:pt x="59626" y="127756"/>
                    </a:lnTo>
                    <a:close/>
                  </a:path>
                </a:pathLst>
              </a:custGeom>
              <a:solidFill>
                <a:srgbClr val="000001"/>
              </a:solidFill>
              <a:ln w="9525" cap="flat">
                <a:noFill/>
                <a:prstDash val="solid"/>
                <a:miter/>
              </a:ln>
            </p:spPr>
            <p:txBody>
              <a:bodyPr rtlCol="0" anchor="ctr"/>
              <a:lstStyle/>
              <a:p>
                <a:endParaRPr lang="en-GB"/>
              </a:p>
            </p:txBody>
          </p:sp>
        </p:grpSp>
        <p:sp>
          <p:nvSpPr>
            <p:cNvPr id="7" name="Freeform 6">
              <a:extLst>
                <a:ext uri="{FF2B5EF4-FFF2-40B4-BE49-F238E27FC236}">
                  <a16:creationId xmlns:a16="http://schemas.microsoft.com/office/drawing/2014/main" id="{92ABC5D7-9C52-C298-4284-9FDEBDDBDCEB}"/>
                </a:ext>
              </a:extLst>
            </p:cNvPr>
            <p:cNvSpPr/>
            <p:nvPr/>
          </p:nvSpPr>
          <p:spPr>
            <a:xfrm>
              <a:off x="3491761" y="5290161"/>
              <a:ext cx="76485" cy="124752"/>
            </a:xfrm>
            <a:custGeom>
              <a:avLst/>
              <a:gdLst>
                <a:gd name="connsiteX0" fmla="*/ 73247 w 76485"/>
                <a:gd name="connsiteY0" fmla="*/ 0 h 124752"/>
                <a:gd name="connsiteX1" fmla="*/ 3334 w 76485"/>
                <a:gd name="connsiteY1" fmla="*/ 0 h 124752"/>
                <a:gd name="connsiteX2" fmla="*/ 0 w 76485"/>
                <a:gd name="connsiteY2" fmla="*/ 0 h 124752"/>
                <a:gd name="connsiteX3" fmla="*/ 0 w 76485"/>
                <a:gd name="connsiteY3" fmla="*/ 23280 h 124752"/>
                <a:gd name="connsiteX4" fmla="*/ 25908 w 76485"/>
                <a:gd name="connsiteY4" fmla="*/ 23280 h 124752"/>
                <a:gd name="connsiteX5" fmla="*/ 25908 w 76485"/>
                <a:gd name="connsiteY5" fmla="*/ 124753 h 124752"/>
                <a:gd name="connsiteX6" fmla="*/ 50006 w 76485"/>
                <a:gd name="connsiteY6" fmla="*/ 124753 h 124752"/>
                <a:gd name="connsiteX7" fmla="*/ 50006 w 76485"/>
                <a:gd name="connsiteY7" fmla="*/ 23280 h 124752"/>
                <a:gd name="connsiteX8" fmla="*/ 76486 w 76485"/>
                <a:gd name="connsiteY8" fmla="*/ 23280 h 124752"/>
                <a:gd name="connsiteX9" fmla="*/ 76486 w 76485"/>
                <a:gd name="connsiteY9" fmla="*/ 0 h 124752"/>
                <a:gd name="connsiteX10" fmla="*/ 73247 w 76485"/>
                <a:gd name="connsiteY10" fmla="*/ 0 h 1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85" h="124752">
                  <a:moveTo>
                    <a:pt x="73247" y="0"/>
                  </a:moveTo>
                  <a:lnTo>
                    <a:pt x="3334" y="0"/>
                  </a:lnTo>
                  <a:lnTo>
                    <a:pt x="0" y="0"/>
                  </a:lnTo>
                  <a:lnTo>
                    <a:pt x="0" y="23280"/>
                  </a:lnTo>
                  <a:lnTo>
                    <a:pt x="25908" y="23280"/>
                  </a:lnTo>
                  <a:lnTo>
                    <a:pt x="25908" y="124753"/>
                  </a:lnTo>
                  <a:lnTo>
                    <a:pt x="50006" y="124753"/>
                  </a:lnTo>
                  <a:lnTo>
                    <a:pt x="50006" y="23280"/>
                  </a:lnTo>
                  <a:lnTo>
                    <a:pt x="76486" y="23280"/>
                  </a:lnTo>
                  <a:lnTo>
                    <a:pt x="76486" y="0"/>
                  </a:lnTo>
                  <a:lnTo>
                    <a:pt x="73247" y="0"/>
                  </a:lnTo>
                  <a:close/>
                </a:path>
              </a:pathLst>
            </a:custGeom>
            <a:solidFill>
              <a:srgbClr val="000001"/>
            </a:solidFill>
            <a:ln w="9525"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042739D-36D6-782A-7A7E-A51946118CF9}"/>
                </a:ext>
              </a:extLst>
            </p:cNvPr>
            <p:cNvSpPr/>
            <p:nvPr/>
          </p:nvSpPr>
          <p:spPr>
            <a:xfrm>
              <a:off x="3867998" y="5438757"/>
              <a:ext cx="67341" cy="126254"/>
            </a:xfrm>
            <a:custGeom>
              <a:avLst/>
              <a:gdLst>
                <a:gd name="connsiteX0" fmla="*/ 67342 w 67341"/>
                <a:gd name="connsiteY0" fmla="*/ 34075 h 126254"/>
                <a:gd name="connsiteX1" fmla="*/ 44386 w 67341"/>
                <a:gd name="connsiteY1" fmla="*/ 34075 h 126254"/>
                <a:gd name="connsiteX2" fmla="*/ 44386 w 67341"/>
                <a:gd name="connsiteY2" fmla="*/ 0 h 126254"/>
                <a:gd name="connsiteX3" fmla="*/ 20955 w 67341"/>
                <a:gd name="connsiteY3" fmla="*/ 0 h 126254"/>
                <a:gd name="connsiteX4" fmla="*/ 20955 w 67341"/>
                <a:gd name="connsiteY4" fmla="*/ 34075 h 126254"/>
                <a:gd name="connsiteX5" fmla="*/ 0 w 67341"/>
                <a:gd name="connsiteY5" fmla="*/ 34075 h 126254"/>
                <a:gd name="connsiteX6" fmla="*/ 0 w 67341"/>
                <a:gd name="connsiteY6" fmla="*/ 53881 h 126254"/>
                <a:gd name="connsiteX7" fmla="*/ 20955 w 67341"/>
                <a:gd name="connsiteY7" fmla="*/ 53881 h 126254"/>
                <a:gd name="connsiteX8" fmla="*/ 20955 w 67341"/>
                <a:gd name="connsiteY8" fmla="*/ 126255 h 126254"/>
                <a:gd name="connsiteX9" fmla="*/ 44386 w 67341"/>
                <a:gd name="connsiteY9" fmla="*/ 126255 h 126254"/>
                <a:gd name="connsiteX10" fmla="*/ 44386 w 67341"/>
                <a:gd name="connsiteY10" fmla="*/ 53881 h 126254"/>
                <a:gd name="connsiteX11" fmla="*/ 67342 w 67341"/>
                <a:gd name="connsiteY11" fmla="*/ 53881 h 126254"/>
                <a:gd name="connsiteX12" fmla="*/ 67342 w 67341"/>
                <a:gd name="connsiteY12" fmla="*/ 34075 h 12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41" h="126254">
                  <a:moveTo>
                    <a:pt x="67342" y="34075"/>
                  </a:moveTo>
                  <a:lnTo>
                    <a:pt x="44386" y="34075"/>
                  </a:lnTo>
                  <a:lnTo>
                    <a:pt x="44386" y="0"/>
                  </a:lnTo>
                  <a:lnTo>
                    <a:pt x="20955" y="0"/>
                  </a:lnTo>
                  <a:lnTo>
                    <a:pt x="20955" y="34075"/>
                  </a:lnTo>
                  <a:lnTo>
                    <a:pt x="0" y="34075"/>
                  </a:lnTo>
                  <a:lnTo>
                    <a:pt x="0" y="53881"/>
                  </a:lnTo>
                  <a:lnTo>
                    <a:pt x="20955" y="53881"/>
                  </a:lnTo>
                  <a:lnTo>
                    <a:pt x="20955" y="126255"/>
                  </a:lnTo>
                  <a:lnTo>
                    <a:pt x="44386" y="126255"/>
                  </a:lnTo>
                  <a:lnTo>
                    <a:pt x="44386" y="53881"/>
                  </a:lnTo>
                  <a:lnTo>
                    <a:pt x="67342" y="53881"/>
                  </a:lnTo>
                  <a:lnTo>
                    <a:pt x="67342" y="34075"/>
                  </a:lnTo>
                  <a:close/>
                </a:path>
              </a:pathLst>
            </a:custGeom>
            <a:solidFill>
              <a:srgbClr val="000001"/>
            </a:solidFill>
            <a:ln w="9525"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8C7F2CFA-3FA3-5225-DE9A-48C53C2C80F4}"/>
                </a:ext>
              </a:extLst>
            </p:cNvPr>
            <p:cNvSpPr/>
            <p:nvPr/>
          </p:nvSpPr>
          <p:spPr>
            <a:xfrm>
              <a:off x="3944579" y="5437255"/>
              <a:ext cx="83153" cy="127756"/>
            </a:xfrm>
            <a:custGeom>
              <a:avLst/>
              <a:gdLst>
                <a:gd name="connsiteX0" fmla="*/ 59722 w 83153"/>
                <a:gd name="connsiteY0" fmla="*/ 127756 h 127756"/>
                <a:gd name="connsiteX1" fmla="*/ 83153 w 83153"/>
                <a:gd name="connsiteY1" fmla="*/ 127756 h 127756"/>
                <a:gd name="connsiteX2" fmla="*/ 83153 w 83153"/>
                <a:gd name="connsiteY2" fmla="*/ 66835 h 127756"/>
                <a:gd name="connsiteX3" fmla="*/ 51054 w 83153"/>
                <a:gd name="connsiteY3" fmla="*/ 33136 h 127756"/>
                <a:gd name="connsiteX4" fmla="*/ 23432 w 83153"/>
                <a:gd name="connsiteY4" fmla="*/ 44964 h 127756"/>
                <a:gd name="connsiteX5" fmla="*/ 23432 w 83153"/>
                <a:gd name="connsiteY5" fmla="*/ 0 h 127756"/>
                <a:gd name="connsiteX6" fmla="*/ 0 w 83153"/>
                <a:gd name="connsiteY6" fmla="*/ 0 h 127756"/>
                <a:gd name="connsiteX7" fmla="*/ 0 w 83153"/>
                <a:gd name="connsiteY7" fmla="*/ 127756 h 127756"/>
                <a:gd name="connsiteX8" fmla="*/ 23432 w 83153"/>
                <a:gd name="connsiteY8" fmla="*/ 127756 h 127756"/>
                <a:gd name="connsiteX9" fmla="*/ 23432 w 83153"/>
                <a:gd name="connsiteY9" fmla="*/ 88519 h 127756"/>
                <a:gd name="connsiteX10" fmla="*/ 27813 w 83153"/>
                <a:gd name="connsiteY10" fmla="*/ 63362 h 127756"/>
                <a:gd name="connsiteX11" fmla="*/ 43720 w 83153"/>
                <a:gd name="connsiteY11" fmla="*/ 54350 h 127756"/>
                <a:gd name="connsiteX12" fmla="*/ 59722 w 83153"/>
                <a:gd name="connsiteY12" fmla="*/ 84201 h 127756"/>
                <a:gd name="connsiteX13" fmla="*/ 59722 w 83153"/>
                <a:gd name="connsiteY13" fmla="*/ 127756 h 12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53" h="127756">
                  <a:moveTo>
                    <a:pt x="59722" y="127756"/>
                  </a:moveTo>
                  <a:lnTo>
                    <a:pt x="83153" y="127756"/>
                  </a:lnTo>
                  <a:lnTo>
                    <a:pt x="83153" y="66835"/>
                  </a:lnTo>
                  <a:cubicBezTo>
                    <a:pt x="83153" y="44400"/>
                    <a:pt x="68675" y="33136"/>
                    <a:pt x="51054" y="33136"/>
                  </a:cubicBezTo>
                  <a:cubicBezTo>
                    <a:pt x="41053" y="33136"/>
                    <a:pt x="32385" y="37266"/>
                    <a:pt x="23432" y="44964"/>
                  </a:cubicBezTo>
                  <a:lnTo>
                    <a:pt x="23432" y="0"/>
                  </a:lnTo>
                  <a:lnTo>
                    <a:pt x="0" y="0"/>
                  </a:lnTo>
                  <a:lnTo>
                    <a:pt x="0" y="127756"/>
                  </a:lnTo>
                  <a:lnTo>
                    <a:pt x="23432" y="127756"/>
                  </a:lnTo>
                  <a:lnTo>
                    <a:pt x="23432" y="88519"/>
                  </a:lnTo>
                  <a:cubicBezTo>
                    <a:pt x="23432" y="78944"/>
                    <a:pt x="23051" y="70590"/>
                    <a:pt x="27813" y="63362"/>
                  </a:cubicBezTo>
                  <a:cubicBezTo>
                    <a:pt x="31528" y="57636"/>
                    <a:pt x="37148" y="54350"/>
                    <a:pt x="43720" y="54350"/>
                  </a:cubicBezTo>
                  <a:cubicBezTo>
                    <a:pt x="57436" y="54350"/>
                    <a:pt x="59722" y="65427"/>
                    <a:pt x="59722" y="84201"/>
                  </a:cubicBezTo>
                  <a:lnTo>
                    <a:pt x="59722" y="127756"/>
                  </a:lnTo>
                  <a:close/>
                </a:path>
              </a:pathLst>
            </a:custGeom>
            <a:solidFill>
              <a:srgbClr val="000001"/>
            </a:solidFill>
            <a:ln w="9525"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F0488FC9-CD45-393A-F39D-D06F6FC47871}"/>
                </a:ext>
              </a:extLst>
            </p:cNvPr>
            <p:cNvSpPr/>
            <p:nvPr/>
          </p:nvSpPr>
          <p:spPr>
            <a:xfrm>
              <a:off x="3835137" y="5437255"/>
              <a:ext cx="23431" cy="127756"/>
            </a:xfrm>
            <a:custGeom>
              <a:avLst/>
              <a:gdLst>
                <a:gd name="connsiteX0" fmla="*/ 0 w 23431"/>
                <a:gd name="connsiteY0" fmla="*/ 0 h 127756"/>
                <a:gd name="connsiteX1" fmla="*/ 23431 w 23431"/>
                <a:gd name="connsiteY1" fmla="*/ 0 h 127756"/>
                <a:gd name="connsiteX2" fmla="*/ 23431 w 23431"/>
                <a:gd name="connsiteY2" fmla="*/ 127756 h 127756"/>
                <a:gd name="connsiteX3" fmla="*/ 0 w 23431"/>
                <a:gd name="connsiteY3" fmla="*/ 127756 h 127756"/>
              </a:gdLst>
              <a:ahLst/>
              <a:cxnLst>
                <a:cxn ang="0">
                  <a:pos x="connsiteX0" y="connsiteY0"/>
                </a:cxn>
                <a:cxn ang="0">
                  <a:pos x="connsiteX1" y="connsiteY1"/>
                </a:cxn>
                <a:cxn ang="0">
                  <a:pos x="connsiteX2" y="connsiteY2"/>
                </a:cxn>
                <a:cxn ang="0">
                  <a:pos x="connsiteX3" y="connsiteY3"/>
                </a:cxn>
              </a:cxnLst>
              <a:rect l="l" t="t" r="r" b="b"/>
              <a:pathLst>
                <a:path w="23431" h="127756">
                  <a:moveTo>
                    <a:pt x="0" y="0"/>
                  </a:moveTo>
                  <a:lnTo>
                    <a:pt x="23431" y="0"/>
                  </a:lnTo>
                  <a:lnTo>
                    <a:pt x="23431" y="127756"/>
                  </a:lnTo>
                  <a:lnTo>
                    <a:pt x="0" y="127756"/>
                  </a:lnTo>
                  <a:close/>
                </a:path>
              </a:pathLst>
            </a:custGeom>
            <a:solidFill>
              <a:srgbClr val="000001"/>
            </a:solidFill>
            <a:ln w="9525" cap="flat">
              <a:noFill/>
              <a:prstDash val="solid"/>
              <a:miter/>
            </a:ln>
          </p:spPr>
          <p:txBody>
            <a:bodyPr rtlCol="0" anchor="ctr"/>
            <a:lstStyle/>
            <a:p>
              <a:endParaRPr lang="en-GB"/>
            </a:p>
          </p:txBody>
        </p:sp>
        <p:grpSp>
          <p:nvGrpSpPr>
            <p:cNvPr id="11" name="Graphic 11">
              <a:extLst>
                <a:ext uri="{FF2B5EF4-FFF2-40B4-BE49-F238E27FC236}">
                  <a16:creationId xmlns:a16="http://schemas.microsoft.com/office/drawing/2014/main" id="{C173A576-0764-3722-CD2E-62066D68C3C1}"/>
                </a:ext>
              </a:extLst>
            </p:cNvPr>
            <p:cNvGrpSpPr/>
            <p:nvPr/>
          </p:nvGrpSpPr>
          <p:grpSpPr>
            <a:xfrm>
              <a:off x="3617491" y="5470391"/>
              <a:ext cx="203930" cy="97061"/>
              <a:chOff x="3617491" y="5470391"/>
              <a:chExt cx="203930" cy="97061"/>
            </a:xfrm>
            <a:solidFill>
              <a:srgbClr val="000001"/>
            </a:solidFill>
          </p:grpSpPr>
          <p:sp>
            <p:nvSpPr>
              <p:cNvPr id="26" name="Freeform 25">
                <a:extLst>
                  <a:ext uri="{FF2B5EF4-FFF2-40B4-BE49-F238E27FC236}">
                    <a16:creationId xmlns:a16="http://schemas.microsoft.com/office/drawing/2014/main" id="{AA6F4362-F476-716E-7743-18E47FAD067C}"/>
                  </a:ext>
                </a:extLst>
              </p:cNvPr>
              <p:cNvSpPr/>
              <p:nvPr/>
            </p:nvSpPr>
            <p:spPr>
              <a:xfrm>
                <a:off x="3724457" y="5470391"/>
                <a:ext cx="96964" cy="97061"/>
              </a:xfrm>
              <a:custGeom>
                <a:avLst/>
                <a:gdLst>
                  <a:gd name="connsiteX0" fmla="*/ 74581 w 96964"/>
                  <a:gd name="connsiteY0" fmla="*/ 48249 h 97061"/>
                  <a:gd name="connsiteX1" fmla="*/ 48863 w 96964"/>
                  <a:gd name="connsiteY1" fmla="*/ 75847 h 97061"/>
                  <a:gd name="connsiteX2" fmla="*/ 23622 w 96964"/>
                  <a:gd name="connsiteY2" fmla="*/ 48437 h 97061"/>
                  <a:gd name="connsiteX3" fmla="*/ 48863 w 96964"/>
                  <a:gd name="connsiteY3" fmla="*/ 21121 h 97061"/>
                  <a:gd name="connsiteX4" fmla="*/ 74581 w 96964"/>
                  <a:gd name="connsiteY4" fmla="*/ 48249 h 97061"/>
                  <a:gd name="connsiteX5" fmla="*/ 96964 w 96964"/>
                  <a:gd name="connsiteY5" fmla="*/ 94621 h 97061"/>
                  <a:gd name="connsiteX6" fmla="*/ 96964 w 96964"/>
                  <a:gd name="connsiteY6" fmla="*/ 2441 h 97061"/>
                  <a:gd name="connsiteX7" fmla="*/ 73533 w 96964"/>
                  <a:gd name="connsiteY7" fmla="*/ 2441 h 97061"/>
                  <a:gd name="connsiteX8" fmla="*/ 73533 w 96964"/>
                  <a:gd name="connsiteY8" fmla="*/ 12485 h 97061"/>
                  <a:gd name="connsiteX9" fmla="*/ 44101 w 96964"/>
                  <a:gd name="connsiteY9" fmla="*/ 0 h 97061"/>
                  <a:gd name="connsiteX10" fmla="*/ 0 w 96964"/>
                  <a:gd name="connsiteY10" fmla="*/ 48624 h 97061"/>
                  <a:gd name="connsiteX11" fmla="*/ 44577 w 96964"/>
                  <a:gd name="connsiteY11" fmla="*/ 97061 h 97061"/>
                  <a:gd name="connsiteX12" fmla="*/ 73438 w 96964"/>
                  <a:gd name="connsiteY12" fmla="*/ 84858 h 97061"/>
                  <a:gd name="connsiteX13" fmla="*/ 73438 w 96964"/>
                  <a:gd name="connsiteY13" fmla="*/ 94621 h 97061"/>
                  <a:gd name="connsiteX14" fmla="*/ 96869 w 96964"/>
                  <a:gd name="connsiteY14" fmla="*/ 94621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64" h="97061">
                    <a:moveTo>
                      <a:pt x="74581" y="48249"/>
                    </a:moveTo>
                    <a:cubicBezTo>
                      <a:pt x="74581" y="65052"/>
                      <a:pt x="63246" y="75847"/>
                      <a:pt x="48863" y="75847"/>
                    </a:cubicBezTo>
                    <a:cubicBezTo>
                      <a:pt x="34480" y="75847"/>
                      <a:pt x="23622" y="64207"/>
                      <a:pt x="23622" y="48437"/>
                    </a:cubicBezTo>
                    <a:cubicBezTo>
                      <a:pt x="23622" y="32667"/>
                      <a:pt x="33338" y="21121"/>
                      <a:pt x="48863" y="21121"/>
                    </a:cubicBezTo>
                    <a:cubicBezTo>
                      <a:pt x="64389" y="21121"/>
                      <a:pt x="74581" y="32103"/>
                      <a:pt x="74581" y="48249"/>
                    </a:cubicBezTo>
                    <a:moveTo>
                      <a:pt x="96964" y="94621"/>
                    </a:moveTo>
                    <a:lnTo>
                      <a:pt x="96964" y="2441"/>
                    </a:lnTo>
                    <a:lnTo>
                      <a:pt x="73533" y="2441"/>
                    </a:lnTo>
                    <a:lnTo>
                      <a:pt x="73533" y="12485"/>
                    </a:lnTo>
                    <a:cubicBezTo>
                      <a:pt x="65056" y="4130"/>
                      <a:pt x="55340" y="0"/>
                      <a:pt x="44101" y="0"/>
                    </a:cubicBezTo>
                    <a:cubicBezTo>
                      <a:pt x="19812" y="0"/>
                      <a:pt x="0" y="19806"/>
                      <a:pt x="0" y="48624"/>
                    </a:cubicBezTo>
                    <a:cubicBezTo>
                      <a:pt x="0" y="77442"/>
                      <a:pt x="20764" y="97061"/>
                      <a:pt x="44577" y="97061"/>
                    </a:cubicBezTo>
                    <a:cubicBezTo>
                      <a:pt x="56388" y="97061"/>
                      <a:pt x="65151" y="92931"/>
                      <a:pt x="73438" y="84858"/>
                    </a:cubicBezTo>
                    <a:lnTo>
                      <a:pt x="73438" y="94621"/>
                    </a:lnTo>
                    <a:lnTo>
                      <a:pt x="96869" y="94621"/>
                    </a:lnTo>
                    <a:close/>
                  </a:path>
                </a:pathLst>
              </a:custGeom>
              <a:solidFill>
                <a:srgbClr val="000001"/>
              </a:solidFill>
              <a:ln w="952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6F8D04F2-B7CA-1598-781F-CB2F3C9661B3}"/>
                  </a:ext>
                </a:extLst>
              </p:cNvPr>
              <p:cNvSpPr/>
              <p:nvPr/>
            </p:nvSpPr>
            <p:spPr>
              <a:xfrm>
                <a:off x="3617491" y="5470391"/>
                <a:ext cx="98393" cy="97061"/>
              </a:xfrm>
              <a:custGeom>
                <a:avLst/>
                <a:gdLst>
                  <a:gd name="connsiteX0" fmla="*/ 74771 w 98393"/>
                  <a:gd name="connsiteY0" fmla="*/ 36985 h 97061"/>
                  <a:gd name="connsiteX1" fmla="*/ 23813 w 98393"/>
                  <a:gd name="connsiteY1" fmla="*/ 36985 h 97061"/>
                  <a:gd name="connsiteX2" fmla="*/ 48958 w 98393"/>
                  <a:gd name="connsiteY2" fmla="*/ 19619 h 97061"/>
                  <a:gd name="connsiteX3" fmla="*/ 74676 w 98393"/>
                  <a:gd name="connsiteY3" fmla="*/ 36985 h 97061"/>
                  <a:gd name="connsiteX4" fmla="*/ 98393 w 98393"/>
                  <a:gd name="connsiteY4" fmla="*/ 50032 h 97061"/>
                  <a:gd name="connsiteX5" fmla="*/ 48673 w 98393"/>
                  <a:gd name="connsiteY5" fmla="*/ 0 h 97061"/>
                  <a:gd name="connsiteX6" fmla="*/ 0 w 98393"/>
                  <a:gd name="connsiteY6" fmla="*/ 48437 h 97061"/>
                  <a:gd name="connsiteX7" fmla="*/ 48958 w 98393"/>
                  <a:gd name="connsiteY7" fmla="*/ 97061 h 97061"/>
                  <a:gd name="connsiteX8" fmla="*/ 91916 w 98393"/>
                  <a:gd name="connsiteY8" fmla="*/ 76785 h 97061"/>
                  <a:gd name="connsiteX9" fmla="*/ 72200 w 98393"/>
                  <a:gd name="connsiteY9" fmla="*/ 67586 h 97061"/>
                  <a:gd name="connsiteX10" fmla="*/ 48958 w 98393"/>
                  <a:gd name="connsiteY10" fmla="*/ 76598 h 97061"/>
                  <a:gd name="connsiteX11" fmla="*/ 22669 w 98393"/>
                  <a:gd name="connsiteY11" fmla="*/ 55289 h 97061"/>
                  <a:gd name="connsiteX12" fmla="*/ 98108 w 98393"/>
                  <a:gd name="connsiteY12" fmla="*/ 55289 h 97061"/>
                  <a:gd name="connsiteX13" fmla="*/ 98298 w 98393"/>
                  <a:gd name="connsiteY13" fmla="*/ 5003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393" h="97061">
                    <a:moveTo>
                      <a:pt x="74771" y="36985"/>
                    </a:moveTo>
                    <a:lnTo>
                      <a:pt x="23813" y="36985"/>
                    </a:lnTo>
                    <a:cubicBezTo>
                      <a:pt x="28385" y="25345"/>
                      <a:pt x="37338" y="19619"/>
                      <a:pt x="48958" y="19619"/>
                    </a:cubicBezTo>
                    <a:cubicBezTo>
                      <a:pt x="61436" y="19619"/>
                      <a:pt x="71533" y="26190"/>
                      <a:pt x="74676" y="36985"/>
                    </a:cubicBezTo>
                    <a:moveTo>
                      <a:pt x="98393" y="50032"/>
                    </a:moveTo>
                    <a:cubicBezTo>
                      <a:pt x="98393" y="20839"/>
                      <a:pt x="78296" y="0"/>
                      <a:pt x="48673" y="0"/>
                    </a:cubicBezTo>
                    <a:cubicBezTo>
                      <a:pt x="19050" y="0"/>
                      <a:pt x="0" y="23280"/>
                      <a:pt x="0" y="48437"/>
                    </a:cubicBezTo>
                    <a:cubicBezTo>
                      <a:pt x="0" y="75565"/>
                      <a:pt x="19241" y="97061"/>
                      <a:pt x="48958" y="97061"/>
                    </a:cubicBezTo>
                    <a:cubicBezTo>
                      <a:pt x="68675" y="97061"/>
                      <a:pt x="81915" y="90866"/>
                      <a:pt x="91916" y="76785"/>
                    </a:cubicBezTo>
                    <a:lnTo>
                      <a:pt x="72200" y="67586"/>
                    </a:lnTo>
                    <a:cubicBezTo>
                      <a:pt x="65723" y="73875"/>
                      <a:pt x="58960" y="76598"/>
                      <a:pt x="48958" y="76598"/>
                    </a:cubicBezTo>
                    <a:cubicBezTo>
                      <a:pt x="35528" y="76598"/>
                      <a:pt x="25051" y="68994"/>
                      <a:pt x="22669" y="55289"/>
                    </a:cubicBezTo>
                    <a:lnTo>
                      <a:pt x="98108" y="55289"/>
                    </a:lnTo>
                    <a:cubicBezTo>
                      <a:pt x="98108" y="53224"/>
                      <a:pt x="98298" y="52191"/>
                      <a:pt x="98298" y="50032"/>
                    </a:cubicBezTo>
                  </a:path>
                </a:pathLst>
              </a:custGeom>
              <a:solidFill>
                <a:srgbClr val="000001"/>
              </a:solidFill>
              <a:ln w="9525" cap="flat">
                <a:noFill/>
                <a:prstDash val="solid"/>
                <a:miter/>
              </a:ln>
            </p:spPr>
            <p:txBody>
              <a:bodyPr rtlCol="0" anchor="ctr"/>
              <a:lstStyle/>
              <a:p>
                <a:endParaRPr lang="en-GB"/>
              </a:p>
            </p:txBody>
          </p:sp>
        </p:grpSp>
        <p:sp>
          <p:nvSpPr>
            <p:cNvPr id="12" name="Freeform 11">
              <a:extLst>
                <a:ext uri="{FF2B5EF4-FFF2-40B4-BE49-F238E27FC236}">
                  <a16:creationId xmlns:a16="http://schemas.microsoft.com/office/drawing/2014/main" id="{3EEED099-E43B-5A44-3BA5-2A8970F501B9}"/>
                </a:ext>
              </a:extLst>
            </p:cNvPr>
            <p:cNvSpPr/>
            <p:nvPr/>
          </p:nvSpPr>
          <p:spPr>
            <a:xfrm>
              <a:off x="3517669" y="5440352"/>
              <a:ext cx="90868" cy="124658"/>
            </a:xfrm>
            <a:custGeom>
              <a:avLst/>
              <a:gdLst>
                <a:gd name="connsiteX0" fmla="*/ 24098 w 90868"/>
                <a:gd name="connsiteY0" fmla="*/ 0 h 124658"/>
                <a:gd name="connsiteX1" fmla="*/ 0 w 90868"/>
                <a:gd name="connsiteY1" fmla="*/ 0 h 124658"/>
                <a:gd name="connsiteX2" fmla="*/ 0 w 90868"/>
                <a:gd name="connsiteY2" fmla="*/ 124659 h 124658"/>
                <a:gd name="connsiteX3" fmla="*/ 24098 w 90868"/>
                <a:gd name="connsiteY3" fmla="*/ 124659 h 124658"/>
                <a:gd name="connsiteX4" fmla="*/ 24098 w 90868"/>
                <a:gd name="connsiteY4" fmla="*/ 70214 h 124658"/>
                <a:gd name="connsiteX5" fmla="*/ 66770 w 90868"/>
                <a:gd name="connsiteY5" fmla="*/ 70214 h 124658"/>
                <a:gd name="connsiteX6" fmla="*/ 66770 w 90868"/>
                <a:gd name="connsiteY6" fmla="*/ 124659 h 124658"/>
                <a:gd name="connsiteX7" fmla="*/ 90869 w 90868"/>
                <a:gd name="connsiteY7" fmla="*/ 124659 h 124658"/>
                <a:gd name="connsiteX8" fmla="*/ 90869 w 90868"/>
                <a:gd name="connsiteY8" fmla="*/ 0 h 124658"/>
                <a:gd name="connsiteX9" fmla="*/ 66770 w 90868"/>
                <a:gd name="connsiteY9" fmla="*/ 0 h 124658"/>
                <a:gd name="connsiteX10" fmla="*/ 66770 w 90868"/>
                <a:gd name="connsiteY10" fmla="*/ 46935 h 124658"/>
                <a:gd name="connsiteX11" fmla="*/ 24098 w 90868"/>
                <a:gd name="connsiteY11" fmla="*/ 46935 h 124658"/>
                <a:gd name="connsiteX12" fmla="*/ 24098 w 90868"/>
                <a:gd name="connsiteY12" fmla="*/ 0 h 12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868" h="124658">
                  <a:moveTo>
                    <a:pt x="24098" y="0"/>
                  </a:moveTo>
                  <a:lnTo>
                    <a:pt x="0" y="0"/>
                  </a:lnTo>
                  <a:lnTo>
                    <a:pt x="0" y="124659"/>
                  </a:lnTo>
                  <a:lnTo>
                    <a:pt x="24098" y="124659"/>
                  </a:lnTo>
                  <a:lnTo>
                    <a:pt x="24098" y="70214"/>
                  </a:lnTo>
                  <a:lnTo>
                    <a:pt x="66770" y="70214"/>
                  </a:lnTo>
                  <a:lnTo>
                    <a:pt x="66770" y="124659"/>
                  </a:lnTo>
                  <a:lnTo>
                    <a:pt x="90869" y="124659"/>
                  </a:lnTo>
                  <a:lnTo>
                    <a:pt x="90869" y="0"/>
                  </a:lnTo>
                  <a:lnTo>
                    <a:pt x="66770" y="0"/>
                  </a:lnTo>
                  <a:lnTo>
                    <a:pt x="66770" y="46935"/>
                  </a:lnTo>
                  <a:lnTo>
                    <a:pt x="24098" y="46935"/>
                  </a:lnTo>
                  <a:lnTo>
                    <a:pt x="24098" y="0"/>
                  </a:lnTo>
                  <a:close/>
                </a:path>
              </a:pathLst>
            </a:custGeom>
            <a:solidFill>
              <a:srgbClr val="000001"/>
            </a:solidFill>
            <a:ln w="9525"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79B00295-DBB6-FA28-4693-790F1BA800FF}"/>
                </a:ext>
              </a:extLst>
            </p:cNvPr>
            <p:cNvSpPr/>
            <p:nvPr/>
          </p:nvSpPr>
          <p:spPr>
            <a:xfrm>
              <a:off x="4094598" y="5589042"/>
              <a:ext cx="67341" cy="126254"/>
            </a:xfrm>
            <a:custGeom>
              <a:avLst/>
              <a:gdLst>
                <a:gd name="connsiteX0" fmla="*/ 20955 w 67341"/>
                <a:gd name="connsiteY0" fmla="*/ 0 h 126254"/>
                <a:gd name="connsiteX1" fmla="*/ 20955 w 67341"/>
                <a:gd name="connsiteY1" fmla="*/ 33981 h 126254"/>
                <a:gd name="connsiteX2" fmla="*/ 0 w 67341"/>
                <a:gd name="connsiteY2" fmla="*/ 33981 h 126254"/>
                <a:gd name="connsiteX3" fmla="*/ 0 w 67341"/>
                <a:gd name="connsiteY3" fmla="*/ 53881 h 126254"/>
                <a:gd name="connsiteX4" fmla="*/ 20955 w 67341"/>
                <a:gd name="connsiteY4" fmla="*/ 53881 h 126254"/>
                <a:gd name="connsiteX5" fmla="*/ 20955 w 67341"/>
                <a:gd name="connsiteY5" fmla="*/ 126255 h 126254"/>
                <a:gd name="connsiteX6" fmla="*/ 44387 w 67341"/>
                <a:gd name="connsiteY6" fmla="*/ 126255 h 126254"/>
                <a:gd name="connsiteX7" fmla="*/ 44387 w 67341"/>
                <a:gd name="connsiteY7" fmla="*/ 53881 h 126254"/>
                <a:gd name="connsiteX8" fmla="*/ 67342 w 67341"/>
                <a:gd name="connsiteY8" fmla="*/ 53881 h 126254"/>
                <a:gd name="connsiteX9" fmla="*/ 67342 w 67341"/>
                <a:gd name="connsiteY9" fmla="*/ 33981 h 126254"/>
                <a:gd name="connsiteX10" fmla="*/ 44387 w 67341"/>
                <a:gd name="connsiteY10" fmla="*/ 33981 h 126254"/>
                <a:gd name="connsiteX11" fmla="*/ 44387 w 67341"/>
                <a:gd name="connsiteY11" fmla="*/ 0 h 126254"/>
                <a:gd name="connsiteX12" fmla="*/ 20955 w 67341"/>
                <a:gd name="connsiteY12" fmla="*/ 0 h 12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41" h="126254">
                  <a:moveTo>
                    <a:pt x="20955" y="0"/>
                  </a:moveTo>
                  <a:lnTo>
                    <a:pt x="20955" y="33981"/>
                  </a:lnTo>
                  <a:lnTo>
                    <a:pt x="0" y="33981"/>
                  </a:lnTo>
                  <a:lnTo>
                    <a:pt x="0" y="53881"/>
                  </a:lnTo>
                  <a:lnTo>
                    <a:pt x="20955" y="53881"/>
                  </a:lnTo>
                  <a:lnTo>
                    <a:pt x="20955" y="126255"/>
                  </a:lnTo>
                  <a:lnTo>
                    <a:pt x="44387" y="126255"/>
                  </a:lnTo>
                  <a:lnTo>
                    <a:pt x="44387" y="53881"/>
                  </a:lnTo>
                  <a:lnTo>
                    <a:pt x="67342" y="53881"/>
                  </a:lnTo>
                  <a:lnTo>
                    <a:pt x="67342" y="33981"/>
                  </a:lnTo>
                  <a:lnTo>
                    <a:pt x="44387" y="33981"/>
                  </a:lnTo>
                  <a:lnTo>
                    <a:pt x="44387" y="0"/>
                  </a:lnTo>
                  <a:lnTo>
                    <a:pt x="20955" y="0"/>
                  </a:lnTo>
                  <a:close/>
                </a:path>
              </a:pathLst>
            </a:custGeom>
            <a:solidFill>
              <a:srgbClr val="000001"/>
            </a:solidFill>
            <a:ln w="9525" cap="flat">
              <a:noFill/>
              <a:prstDash val="solid"/>
              <a:miter/>
            </a:ln>
          </p:spPr>
          <p:txBody>
            <a:bodyPr rtlCol="0" anchor="ctr"/>
            <a:lstStyle/>
            <a:p>
              <a:endParaRPr lang="en-GB"/>
            </a:p>
          </p:txBody>
        </p:sp>
        <p:grpSp>
          <p:nvGrpSpPr>
            <p:cNvPr id="14" name="Graphic 11">
              <a:extLst>
                <a:ext uri="{FF2B5EF4-FFF2-40B4-BE49-F238E27FC236}">
                  <a16:creationId xmlns:a16="http://schemas.microsoft.com/office/drawing/2014/main" id="{49892625-F906-202D-3E93-16AE232EDB0F}"/>
                </a:ext>
              </a:extLst>
            </p:cNvPr>
            <p:cNvGrpSpPr/>
            <p:nvPr/>
          </p:nvGrpSpPr>
          <p:grpSpPr>
            <a:xfrm>
              <a:off x="3790179" y="5584912"/>
              <a:ext cx="605028" cy="132731"/>
              <a:chOff x="3790179" y="5584912"/>
              <a:chExt cx="605028" cy="132731"/>
            </a:xfrm>
            <a:solidFill>
              <a:srgbClr val="000001"/>
            </a:solidFill>
          </p:grpSpPr>
          <p:sp>
            <p:nvSpPr>
              <p:cNvPr id="20" name="Freeform 19">
                <a:extLst>
                  <a:ext uri="{FF2B5EF4-FFF2-40B4-BE49-F238E27FC236}">
                    <a16:creationId xmlns:a16="http://schemas.microsoft.com/office/drawing/2014/main" id="{69450C05-2310-827F-EE3F-43E95B73EE30}"/>
                  </a:ext>
                </a:extLst>
              </p:cNvPr>
              <p:cNvSpPr/>
              <p:nvPr/>
            </p:nvSpPr>
            <p:spPr>
              <a:xfrm>
                <a:off x="4311958" y="5620488"/>
                <a:ext cx="83248" cy="94714"/>
              </a:xfrm>
              <a:custGeom>
                <a:avLst/>
                <a:gdLst>
                  <a:gd name="connsiteX0" fmla="*/ 83153 w 83248"/>
                  <a:gd name="connsiteY0" fmla="*/ 94714 h 94714"/>
                  <a:gd name="connsiteX1" fmla="*/ 83153 w 83248"/>
                  <a:gd name="connsiteY1" fmla="*/ 31634 h 94714"/>
                  <a:gd name="connsiteX2" fmla="*/ 51054 w 83248"/>
                  <a:gd name="connsiteY2" fmla="*/ 0 h 94714"/>
                  <a:gd name="connsiteX3" fmla="*/ 23432 w 83248"/>
                  <a:gd name="connsiteY3" fmla="*/ 11828 h 94714"/>
                  <a:gd name="connsiteX4" fmla="*/ 23432 w 83248"/>
                  <a:gd name="connsiteY4" fmla="*/ 2441 h 94714"/>
                  <a:gd name="connsiteX5" fmla="*/ 0 w 83248"/>
                  <a:gd name="connsiteY5" fmla="*/ 2441 h 94714"/>
                  <a:gd name="connsiteX6" fmla="*/ 0 w 83248"/>
                  <a:gd name="connsiteY6" fmla="*/ 94714 h 94714"/>
                  <a:gd name="connsiteX7" fmla="*/ 23432 w 83248"/>
                  <a:gd name="connsiteY7" fmla="*/ 94714 h 94714"/>
                  <a:gd name="connsiteX8" fmla="*/ 23432 w 83248"/>
                  <a:gd name="connsiteY8" fmla="*/ 55477 h 94714"/>
                  <a:gd name="connsiteX9" fmla="*/ 28004 w 83248"/>
                  <a:gd name="connsiteY9" fmla="*/ 30038 h 94714"/>
                  <a:gd name="connsiteX10" fmla="*/ 43910 w 83248"/>
                  <a:gd name="connsiteY10" fmla="*/ 21215 h 94714"/>
                  <a:gd name="connsiteX11" fmla="*/ 59817 w 83248"/>
                  <a:gd name="connsiteY11" fmla="*/ 51065 h 94714"/>
                  <a:gd name="connsiteX12" fmla="*/ 59817 w 83248"/>
                  <a:gd name="connsiteY12" fmla="*/ 94621 h 94714"/>
                  <a:gd name="connsiteX13" fmla="*/ 83249 w 83248"/>
                  <a:gd name="connsiteY13" fmla="*/ 94621 h 9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248" h="94714">
                    <a:moveTo>
                      <a:pt x="83153" y="94714"/>
                    </a:moveTo>
                    <a:lnTo>
                      <a:pt x="83153" y="31634"/>
                    </a:lnTo>
                    <a:cubicBezTo>
                      <a:pt x="83153" y="11828"/>
                      <a:pt x="68485" y="0"/>
                      <a:pt x="51054" y="0"/>
                    </a:cubicBezTo>
                    <a:cubicBezTo>
                      <a:pt x="40672" y="0"/>
                      <a:pt x="32385" y="4318"/>
                      <a:pt x="23432" y="11828"/>
                    </a:cubicBezTo>
                    <a:lnTo>
                      <a:pt x="23432" y="2441"/>
                    </a:lnTo>
                    <a:lnTo>
                      <a:pt x="0" y="2441"/>
                    </a:lnTo>
                    <a:lnTo>
                      <a:pt x="0" y="94714"/>
                    </a:lnTo>
                    <a:lnTo>
                      <a:pt x="23432" y="94714"/>
                    </a:lnTo>
                    <a:lnTo>
                      <a:pt x="23432" y="55477"/>
                    </a:lnTo>
                    <a:cubicBezTo>
                      <a:pt x="23432" y="45902"/>
                      <a:pt x="23241" y="37548"/>
                      <a:pt x="28004" y="30038"/>
                    </a:cubicBezTo>
                    <a:cubicBezTo>
                      <a:pt x="31718" y="24312"/>
                      <a:pt x="37338" y="21215"/>
                      <a:pt x="43910" y="21215"/>
                    </a:cubicBezTo>
                    <a:cubicBezTo>
                      <a:pt x="58198" y="21215"/>
                      <a:pt x="59817" y="32854"/>
                      <a:pt x="59817" y="51065"/>
                    </a:cubicBezTo>
                    <a:lnTo>
                      <a:pt x="59817" y="94621"/>
                    </a:lnTo>
                    <a:lnTo>
                      <a:pt x="83249" y="94621"/>
                    </a:lnTo>
                    <a:close/>
                  </a:path>
                </a:pathLst>
              </a:custGeom>
              <a:solidFill>
                <a:srgbClr val="000001"/>
              </a:solidFill>
              <a:ln w="9525"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EC2919C9-FEEE-2C33-4C1A-9F6D6FA16EAF}"/>
                  </a:ext>
                </a:extLst>
              </p:cNvPr>
              <p:cNvSpPr/>
              <p:nvPr/>
            </p:nvSpPr>
            <p:spPr>
              <a:xfrm>
                <a:off x="4204707" y="5620582"/>
                <a:ext cx="98202" cy="97061"/>
              </a:xfrm>
              <a:custGeom>
                <a:avLst/>
                <a:gdLst>
                  <a:gd name="connsiteX0" fmla="*/ 74581 w 98202"/>
                  <a:gd name="connsiteY0" fmla="*/ 48624 h 97061"/>
                  <a:gd name="connsiteX1" fmla="*/ 48863 w 98202"/>
                  <a:gd name="connsiteY1" fmla="*/ 75190 h 97061"/>
                  <a:gd name="connsiteX2" fmla="*/ 23717 w 98202"/>
                  <a:gd name="connsiteY2" fmla="*/ 48437 h 97061"/>
                  <a:gd name="connsiteX3" fmla="*/ 48863 w 98202"/>
                  <a:gd name="connsiteY3" fmla="*/ 21872 h 97061"/>
                  <a:gd name="connsiteX4" fmla="*/ 74581 w 98202"/>
                  <a:gd name="connsiteY4" fmla="*/ 48624 h 97061"/>
                  <a:gd name="connsiteX5" fmla="*/ 98203 w 98202"/>
                  <a:gd name="connsiteY5" fmla="*/ 48531 h 97061"/>
                  <a:gd name="connsiteX6" fmla="*/ 48482 w 98202"/>
                  <a:gd name="connsiteY6" fmla="*/ 0 h 97061"/>
                  <a:gd name="connsiteX7" fmla="*/ 0 w 98202"/>
                  <a:gd name="connsiteY7" fmla="*/ 48624 h 97061"/>
                  <a:gd name="connsiteX8" fmla="*/ 48673 w 98202"/>
                  <a:gd name="connsiteY8" fmla="*/ 97061 h 97061"/>
                  <a:gd name="connsiteX9" fmla="*/ 98203 w 98202"/>
                  <a:gd name="connsiteY9" fmla="*/ 48437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202" h="97061">
                    <a:moveTo>
                      <a:pt x="74581" y="48624"/>
                    </a:moveTo>
                    <a:cubicBezTo>
                      <a:pt x="74581" y="64770"/>
                      <a:pt x="63341" y="75190"/>
                      <a:pt x="48863" y="75190"/>
                    </a:cubicBezTo>
                    <a:cubicBezTo>
                      <a:pt x="34385" y="75190"/>
                      <a:pt x="23717" y="64113"/>
                      <a:pt x="23717" y="48437"/>
                    </a:cubicBezTo>
                    <a:cubicBezTo>
                      <a:pt x="23717" y="32760"/>
                      <a:pt x="34290" y="21872"/>
                      <a:pt x="48863" y="21872"/>
                    </a:cubicBezTo>
                    <a:cubicBezTo>
                      <a:pt x="64199" y="21872"/>
                      <a:pt x="74581" y="32948"/>
                      <a:pt x="74581" y="48624"/>
                    </a:cubicBezTo>
                    <a:moveTo>
                      <a:pt x="98203" y="48531"/>
                    </a:moveTo>
                    <a:cubicBezTo>
                      <a:pt x="98203" y="21215"/>
                      <a:pt x="75819" y="0"/>
                      <a:pt x="48482" y="0"/>
                    </a:cubicBezTo>
                    <a:cubicBezTo>
                      <a:pt x="22955" y="0"/>
                      <a:pt x="0" y="20651"/>
                      <a:pt x="0" y="48624"/>
                    </a:cubicBezTo>
                    <a:cubicBezTo>
                      <a:pt x="0" y="76598"/>
                      <a:pt x="21526" y="97061"/>
                      <a:pt x="48673" y="97061"/>
                    </a:cubicBezTo>
                    <a:cubicBezTo>
                      <a:pt x="77248" y="97061"/>
                      <a:pt x="98203" y="75190"/>
                      <a:pt x="98203" y="48437"/>
                    </a:cubicBezTo>
                  </a:path>
                </a:pathLst>
              </a:custGeom>
              <a:solidFill>
                <a:srgbClr val="000001"/>
              </a:solidFill>
              <a:ln w="9525"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5827F225-5DBF-396D-0A3B-F217DCFC66C9}"/>
                  </a:ext>
                </a:extLst>
              </p:cNvPr>
              <p:cNvSpPr/>
              <p:nvPr/>
            </p:nvSpPr>
            <p:spPr>
              <a:xfrm>
                <a:off x="4169083" y="5584912"/>
                <a:ext cx="29908" cy="30038"/>
              </a:xfrm>
              <a:custGeom>
                <a:avLst/>
                <a:gdLst>
                  <a:gd name="connsiteX0" fmla="*/ 29909 w 29908"/>
                  <a:gd name="connsiteY0" fmla="*/ 15301 h 30038"/>
                  <a:gd name="connsiteX1" fmla="*/ 14954 w 29908"/>
                  <a:gd name="connsiteY1" fmla="*/ 0 h 30038"/>
                  <a:gd name="connsiteX2" fmla="*/ 0 w 29908"/>
                  <a:gd name="connsiteY2" fmla="*/ 14080 h 30038"/>
                  <a:gd name="connsiteX3" fmla="*/ 14954 w 29908"/>
                  <a:gd name="connsiteY3" fmla="*/ 30038 h 30038"/>
                  <a:gd name="connsiteX4" fmla="*/ 29909 w 29908"/>
                  <a:gd name="connsiteY4" fmla="*/ 15301 h 3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8" h="30038">
                    <a:moveTo>
                      <a:pt x="29909" y="15301"/>
                    </a:moveTo>
                    <a:cubicBezTo>
                      <a:pt x="29909" y="6946"/>
                      <a:pt x="23432" y="0"/>
                      <a:pt x="14954" y="0"/>
                    </a:cubicBezTo>
                    <a:cubicBezTo>
                      <a:pt x="6477" y="0"/>
                      <a:pt x="0" y="6102"/>
                      <a:pt x="0" y="14080"/>
                    </a:cubicBezTo>
                    <a:cubicBezTo>
                      <a:pt x="0" y="22623"/>
                      <a:pt x="6382" y="30038"/>
                      <a:pt x="14954" y="30038"/>
                    </a:cubicBezTo>
                    <a:cubicBezTo>
                      <a:pt x="23527" y="30038"/>
                      <a:pt x="29909" y="23467"/>
                      <a:pt x="29909" y="15301"/>
                    </a:cubicBezTo>
                  </a:path>
                </a:pathLst>
              </a:custGeom>
              <a:solidFill>
                <a:srgbClr val="000001"/>
              </a:solidFill>
              <a:ln w="9525"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978C8BE5-32F1-C934-3DCB-A2DE063495A5}"/>
                  </a:ext>
                </a:extLst>
              </p:cNvPr>
              <p:cNvSpPr/>
              <p:nvPr/>
            </p:nvSpPr>
            <p:spPr>
              <a:xfrm>
                <a:off x="3988299" y="5620488"/>
                <a:ext cx="96869" cy="97061"/>
              </a:xfrm>
              <a:custGeom>
                <a:avLst/>
                <a:gdLst>
                  <a:gd name="connsiteX0" fmla="*/ 74486 w 96869"/>
                  <a:gd name="connsiteY0" fmla="*/ 48437 h 97061"/>
                  <a:gd name="connsiteX1" fmla="*/ 48768 w 96869"/>
                  <a:gd name="connsiteY1" fmla="*/ 76034 h 97061"/>
                  <a:gd name="connsiteX2" fmla="*/ 23527 w 96869"/>
                  <a:gd name="connsiteY2" fmla="*/ 48624 h 97061"/>
                  <a:gd name="connsiteX3" fmla="*/ 48768 w 96869"/>
                  <a:gd name="connsiteY3" fmla="*/ 21308 h 97061"/>
                  <a:gd name="connsiteX4" fmla="*/ 74486 w 96869"/>
                  <a:gd name="connsiteY4" fmla="*/ 48437 h 97061"/>
                  <a:gd name="connsiteX5" fmla="*/ 96869 w 96869"/>
                  <a:gd name="connsiteY5" fmla="*/ 94714 h 97061"/>
                  <a:gd name="connsiteX6" fmla="*/ 96869 w 96869"/>
                  <a:gd name="connsiteY6" fmla="*/ 2441 h 97061"/>
                  <a:gd name="connsiteX7" fmla="*/ 73438 w 96869"/>
                  <a:gd name="connsiteY7" fmla="*/ 2441 h 97061"/>
                  <a:gd name="connsiteX8" fmla="*/ 73438 w 96869"/>
                  <a:gd name="connsiteY8" fmla="*/ 12485 h 97061"/>
                  <a:gd name="connsiteX9" fmla="*/ 44006 w 96869"/>
                  <a:gd name="connsiteY9" fmla="*/ 0 h 97061"/>
                  <a:gd name="connsiteX10" fmla="*/ 0 w 96869"/>
                  <a:gd name="connsiteY10" fmla="*/ 48624 h 97061"/>
                  <a:gd name="connsiteX11" fmla="*/ 44577 w 96869"/>
                  <a:gd name="connsiteY11" fmla="*/ 97061 h 97061"/>
                  <a:gd name="connsiteX12" fmla="*/ 73438 w 96869"/>
                  <a:gd name="connsiteY12" fmla="*/ 84858 h 97061"/>
                  <a:gd name="connsiteX13" fmla="*/ 73438 w 96869"/>
                  <a:gd name="connsiteY13" fmla="*/ 94621 h 97061"/>
                  <a:gd name="connsiteX14" fmla="*/ 96869 w 96869"/>
                  <a:gd name="connsiteY14" fmla="*/ 94621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69" h="97061">
                    <a:moveTo>
                      <a:pt x="74486" y="48437"/>
                    </a:moveTo>
                    <a:cubicBezTo>
                      <a:pt x="74486" y="65239"/>
                      <a:pt x="63246" y="76034"/>
                      <a:pt x="48768" y="76034"/>
                    </a:cubicBezTo>
                    <a:cubicBezTo>
                      <a:pt x="34290" y="76034"/>
                      <a:pt x="23527" y="64395"/>
                      <a:pt x="23527" y="48624"/>
                    </a:cubicBezTo>
                    <a:cubicBezTo>
                      <a:pt x="23527" y="32854"/>
                      <a:pt x="33242" y="21308"/>
                      <a:pt x="48768" y="21308"/>
                    </a:cubicBezTo>
                    <a:cubicBezTo>
                      <a:pt x="64294" y="21308"/>
                      <a:pt x="74486" y="32197"/>
                      <a:pt x="74486" y="48437"/>
                    </a:cubicBezTo>
                    <a:moveTo>
                      <a:pt x="96869" y="94714"/>
                    </a:moveTo>
                    <a:lnTo>
                      <a:pt x="96869" y="2441"/>
                    </a:lnTo>
                    <a:lnTo>
                      <a:pt x="73438" y="2441"/>
                    </a:lnTo>
                    <a:lnTo>
                      <a:pt x="73438" y="12485"/>
                    </a:lnTo>
                    <a:cubicBezTo>
                      <a:pt x="64960" y="4130"/>
                      <a:pt x="55340" y="0"/>
                      <a:pt x="44006" y="0"/>
                    </a:cubicBezTo>
                    <a:cubicBezTo>
                      <a:pt x="19717" y="0"/>
                      <a:pt x="0" y="19806"/>
                      <a:pt x="0" y="48624"/>
                    </a:cubicBezTo>
                    <a:cubicBezTo>
                      <a:pt x="0" y="77442"/>
                      <a:pt x="20765" y="97061"/>
                      <a:pt x="44577" y="97061"/>
                    </a:cubicBezTo>
                    <a:cubicBezTo>
                      <a:pt x="56388" y="97061"/>
                      <a:pt x="65246" y="92931"/>
                      <a:pt x="73438" y="84858"/>
                    </a:cubicBezTo>
                    <a:lnTo>
                      <a:pt x="73438" y="94621"/>
                    </a:lnTo>
                    <a:lnTo>
                      <a:pt x="96869" y="94621"/>
                    </a:lnTo>
                    <a:close/>
                  </a:path>
                </a:pathLst>
              </a:custGeom>
              <a:solidFill>
                <a:srgbClr val="000001"/>
              </a:solidFill>
              <a:ln w="9525"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6E91EE15-4E61-8C89-0B1F-844E36616D78}"/>
                  </a:ext>
                </a:extLst>
              </p:cNvPr>
              <p:cNvSpPr/>
              <p:nvPr/>
            </p:nvSpPr>
            <p:spPr>
              <a:xfrm>
                <a:off x="3882286" y="5587352"/>
                <a:ext cx="96964" cy="130290"/>
              </a:xfrm>
              <a:custGeom>
                <a:avLst/>
                <a:gdLst>
                  <a:gd name="connsiteX0" fmla="*/ 74581 w 96964"/>
                  <a:gd name="connsiteY0" fmla="*/ 81573 h 130290"/>
                  <a:gd name="connsiteX1" fmla="*/ 48863 w 96964"/>
                  <a:gd name="connsiteY1" fmla="*/ 109170 h 130290"/>
                  <a:gd name="connsiteX2" fmla="*/ 23622 w 96964"/>
                  <a:gd name="connsiteY2" fmla="*/ 81760 h 130290"/>
                  <a:gd name="connsiteX3" fmla="*/ 48863 w 96964"/>
                  <a:gd name="connsiteY3" fmla="*/ 54444 h 130290"/>
                  <a:gd name="connsiteX4" fmla="*/ 74581 w 96964"/>
                  <a:gd name="connsiteY4" fmla="*/ 81573 h 130290"/>
                  <a:gd name="connsiteX5" fmla="*/ 96965 w 96964"/>
                  <a:gd name="connsiteY5" fmla="*/ 127850 h 130290"/>
                  <a:gd name="connsiteX6" fmla="*/ 96965 w 96964"/>
                  <a:gd name="connsiteY6" fmla="*/ 0 h 130290"/>
                  <a:gd name="connsiteX7" fmla="*/ 73533 w 96964"/>
                  <a:gd name="connsiteY7" fmla="*/ 0 h 130290"/>
                  <a:gd name="connsiteX8" fmla="*/ 73533 w 96964"/>
                  <a:gd name="connsiteY8" fmla="*/ 45714 h 130290"/>
                  <a:gd name="connsiteX9" fmla="*/ 44101 w 96964"/>
                  <a:gd name="connsiteY9" fmla="*/ 33230 h 130290"/>
                  <a:gd name="connsiteX10" fmla="*/ 0 w 96964"/>
                  <a:gd name="connsiteY10" fmla="*/ 81854 h 130290"/>
                  <a:gd name="connsiteX11" fmla="*/ 44577 w 96964"/>
                  <a:gd name="connsiteY11" fmla="*/ 130291 h 130290"/>
                  <a:gd name="connsiteX12" fmla="*/ 73438 w 96964"/>
                  <a:gd name="connsiteY12" fmla="*/ 118088 h 130290"/>
                  <a:gd name="connsiteX13" fmla="*/ 73438 w 96964"/>
                  <a:gd name="connsiteY13" fmla="*/ 127850 h 130290"/>
                  <a:gd name="connsiteX14" fmla="*/ 96869 w 96964"/>
                  <a:gd name="connsiteY14" fmla="*/ 127850 h 13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64" h="130290">
                    <a:moveTo>
                      <a:pt x="74581" y="81573"/>
                    </a:moveTo>
                    <a:cubicBezTo>
                      <a:pt x="74581" y="98375"/>
                      <a:pt x="63341" y="109170"/>
                      <a:pt x="48863" y="109170"/>
                    </a:cubicBezTo>
                    <a:cubicBezTo>
                      <a:pt x="34385" y="109170"/>
                      <a:pt x="23622" y="97530"/>
                      <a:pt x="23622" y="81760"/>
                    </a:cubicBezTo>
                    <a:cubicBezTo>
                      <a:pt x="23622" y="65990"/>
                      <a:pt x="33338" y="54444"/>
                      <a:pt x="48863" y="54444"/>
                    </a:cubicBezTo>
                    <a:cubicBezTo>
                      <a:pt x="64389" y="54444"/>
                      <a:pt x="74581" y="65333"/>
                      <a:pt x="74581" y="81573"/>
                    </a:cubicBezTo>
                    <a:moveTo>
                      <a:pt x="96965" y="127850"/>
                    </a:moveTo>
                    <a:lnTo>
                      <a:pt x="96965" y="0"/>
                    </a:lnTo>
                    <a:lnTo>
                      <a:pt x="73533" y="0"/>
                    </a:lnTo>
                    <a:lnTo>
                      <a:pt x="73533" y="45714"/>
                    </a:lnTo>
                    <a:cubicBezTo>
                      <a:pt x="65056" y="37360"/>
                      <a:pt x="55435" y="33230"/>
                      <a:pt x="44101" y="33230"/>
                    </a:cubicBezTo>
                    <a:cubicBezTo>
                      <a:pt x="19812" y="33230"/>
                      <a:pt x="0" y="53036"/>
                      <a:pt x="0" y="81854"/>
                    </a:cubicBezTo>
                    <a:cubicBezTo>
                      <a:pt x="0" y="110672"/>
                      <a:pt x="20765" y="130291"/>
                      <a:pt x="44577" y="130291"/>
                    </a:cubicBezTo>
                    <a:cubicBezTo>
                      <a:pt x="56388" y="130291"/>
                      <a:pt x="65151" y="126161"/>
                      <a:pt x="73438" y="118088"/>
                    </a:cubicBezTo>
                    <a:lnTo>
                      <a:pt x="73438" y="127850"/>
                    </a:lnTo>
                    <a:lnTo>
                      <a:pt x="96869" y="127850"/>
                    </a:lnTo>
                    <a:close/>
                  </a:path>
                </a:pathLst>
              </a:custGeom>
              <a:solidFill>
                <a:srgbClr val="000001"/>
              </a:solidFill>
              <a:ln w="9525"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CFAFB4C7-FFCD-BE5E-88A7-AA4D49E7227B}"/>
                  </a:ext>
                </a:extLst>
              </p:cNvPr>
              <p:cNvSpPr/>
              <p:nvPr/>
            </p:nvSpPr>
            <p:spPr>
              <a:xfrm>
                <a:off x="3790179" y="5620488"/>
                <a:ext cx="83153" cy="94714"/>
              </a:xfrm>
              <a:custGeom>
                <a:avLst/>
                <a:gdLst>
                  <a:gd name="connsiteX0" fmla="*/ 59722 w 83153"/>
                  <a:gd name="connsiteY0" fmla="*/ 94714 h 94714"/>
                  <a:gd name="connsiteX1" fmla="*/ 83153 w 83153"/>
                  <a:gd name="connsiteY1" fmla="*/ 94714 h 94714"/>
                  <a:gd name="connsiteX2" fmla="*/ 83153 w 83153"/>
                  <a:gd name="connsiteY2" fmla="*/ 31634 h 94714"/>
                  <a:gd name="connsiteX3" fmla="*/ 51054 w 83153"/>
                  <a:gd name="connsiteY3" fmla="*/ 0 h 94714"/>
                  <a:gd name="connsiteX4" fmla="*/ 23431 w 83153"/>
                  <a:gd name="connsiteY4" fmla="*/ 11828 h 94714"/>
                  <a:gd name="connsiteX5" fmla="*/ 23431 w 83153"/>
                  <a:gd name="connsiteY5" fmla="*/ 2441 h 94714"/>
                  <a:gd name="connsiteX6" fmla="*/ 0 w 83153"/>
                  <a:gd name="connsiteY6" fmla="*/ 2441 h 94714"/>
                  <a:gd name="connsiteX7" fmla="*/ 0 w 83153"/>
                  <a:gd name="connsiteY7" fmla="*/ 94714 h 94714"/>
                  <a:gd name="connsiteX8" fmla="*/ 23431 w 83153"/>
                  <a:gd name="connsiteY8" fmla="*/ 94714 h 94714"/>
                  <a:gd name="connsiteX9" fmla="*/ 23431 w 83153"/>
                  <a:gd name="connsiteY9" fmla="*/ 55477 h 94714"/>
                  <a:gd name="connsiteX10" fmla="*/ 28004 w 83153"/>
                  <a:gd name="connsiteY10" fmla="*/ 30038 h 94714"/>
                  <a:gd name="connsiteX11" fmla="*/ 43815 w 83153"/>
                  <a:gd name="connsiteY11" fmla="*/ 21215 h 94714"/>
                  <a:gd name="connsiteX12" fmla="*/ 59722 w 83153"/>
                  <a:gd name="connsiteY12" fmla="*/ 51065 h 94714"/>
                  <a:gd name="connsiteX13" fmla="*/ 59722 w 83153"/>
                  <a:gd name="connsiteY13" fmla="*/ 94621 h 9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53" h="94714">
                    <a:moveTo>
                      <a:pt x="59722" y="94714"/>
                    </a:moveTo>
                    <a:lnTo>
                      <a:pt x="83153" y="94714"/>
                    </a:lnTo>
                    <a:lnTo>
                      <a:pt x="83153" y="31634"/>
                    </a:lnTo>
                    <a:cubicBezTo>
                      <a:pt x="83153" y="11828"/>
                      <a:pt x="68485" y="0"/>
                      <a:pt x="51054" y="0"/>
                    </a:cubicBezTo>
                    <a:cubicBezTo>
                      <a:pt x="40672" y="0"/>
                      <a:pt x="32385" y="4318"/>
                      <a:pt x="23431" y="11828"/>
                    </a:cubicBezTo>
                    <a:lnTo>
                      <a:pt x="23431" y="2441"/>
                    </a:lnTo>
                    <a:lnTo>
                      <a:pt x="0" y="2441"/>
                    </a:lnTo>
                    <a:lnTo>
                      <a:pt x="0" y="94714"/>
                    </a:lnTo>
                    <a:lnTo>
                      <a:pt x="23431" y="94714"/>
                    </a:lnTo>
                    <a:lnTo>
                      <a:pt x="23431" y="55477"/>
                    </a:lnTo>
                    <a:cubicBezTo>
                      <a:pt x="23431" y="45902"/>
                      <a:pt x="23241" y="37548"/>
                      <a:pt x="28004" y="30038"/>
                    </a:cubicBezTo>
                    <a:cubicBezTo>
                      <a:pt x="31718" y="24312"/>
                      <a:pt x="37243" y="21215"/>
                      <a:pt x="43815" y="21215"/>
                    </a:cubicBezTo>
                    <a:cubicBezTo>
                      <a:pt x="58103" y="21215"/>
                      <a:pt x="59722" y="32854"/>
                      <a:pt x="59722" y="51065"/>
                    </a:cubicBezTo>
                    <a:lnTo>
                      <a:pt x="59722" y="94621"/>
                    </a:lnTo>
                    <a:close/>
                  </a:path>
                </a:pathLst>
              </a:custGeom>
              <a:solidFill>
                <a:srgbClr val="000001"/>
              </a:solidFill>
              <a:ln w="9525" cap="flat">
                <a:noFill/>
                <a:prstDash val="solid"/>
                <a:miter/>
              </a:ln>
            </p:spPr>
            <p:txBody>
              <a:bodyPr rtlCol="0" anchor="ctr"/>
              <a:lstStyle/>
              <a:p>
                <a:endParaRPr lang="en-GB"/>
              </a:p>
            </p:txBody>
          </p:sp>
        </p:grpSp>
        <p:sp>
          <p:nvSpPr>
            <p:cNvPr id="15" name="Freeform 14">
              <a:extLst>
                <a:ext uri="{FF2B5EF4-FFF2-40B4-BE49-F238E27FC236}">
                  <a16:creationId xmlns:a16="http://schemas.microsoft.com/office/drawing/2014/main" id="{2A78C5FF-C5AA-FE52-528F-3A7DC03D56EE}"/>
                </a:ext>
              </a:extLst>
            </p:cNvPr>
            <p:cNvSpPr/>
            <p:nvPr/>
          </p:nvSpPr>
          <p:spPr>
            <a:xfrm>
              <a:off x="3517954" y="5590544"/>
              <a:ext cx="62769" cy="124752"/>
            </a:xfrm>
            <a:custGeom>
              <a:avLst/>
              <a:gdLst>
                <a:gd name="connsiteX0" fmla="*/ 0 w 62769"/>
                <a:gd name="connsiteY0" fmla="*/ 0 h 124752"/>
                <a:gd name="connsiteX1" fmla="*/ 0 w 62769"/>
                <a:gd name="connsiteY1" fmla="*/ 124753 h 124752"/>
                <a:gd name="connsiteX2" fmla="*/ 23431 w 62769"/>
                <a:gd name="connsiteY2" fmla="*/ 124753 h 124752"/>
                <a:gd name="connsiteX3" fmla="*/ 23431 w 62769"/>
                <a:gd name="connsiteY3" fmla="*/ 68806 h 124752"/>
                <a:gd name="connsiteX4" fmla="*/ 62770 w 62769"/>
                <a:gd name="connsiteY4" fmla="*/ 68806 h 124752"/>
                <a:gd name="connsiteX5" fmla="*/ 62770 w 62769"/>
                <a:gd name="connsiteY5" fmla="*/ 45527 h 124752"/>
                <a:gd name="connsiteX6" fmla="*/ 23431 w 62769"/>
                <a:gd name="connsiteY6" fmla="*/ 45527 h 124752"/>
                <a:gd name="connsiteX7" fmla="*/ 23431 w 62769"/>
                <a:gd name="connsiteY7" fmla="*/ 23280 h 124752"/>
                <a:gd name="connsiteX8" fmla="*/ 62770 w 62769"/>
                <a:gd name="connsiteY8" fmla="*/ 23280 h 124752"/>
                <a:gd name="connsiteX9" fmla="*/ 62770 w 62769"/>
                <a:gd name="connsiteY9" fmla="*/ 0 h 124752"/>
                <a:gd name="connsiteX10" fmla="*/ 0 w 62769"/>
                <a:gd name="connsiteY10" fmla="*/ 0 h 1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69" h="124752">
                  <a:moveTo>
                    <a:pt x="0" y="0"/>
                  </a:moveTo>
                  <a:lnTo>
                    <a:pt x="0" y="124753"/>
                  </a:lnTo>
                  <a:lnTo>
                    <a:pt x="23431" y="124753"/>
                  </a:lnTo>
                  <a:lnTo>
                    <a:pt x="23431" y="68806"/>
                  </a:lnTo>
                  <a:lnTo>
                    <a:pt x="62770" y="68806"/>
                  </a:lnTo>
                  <a:lnTo>
                    <a:pt x="62770" y="45527"/>
                  </a:lnTo>
                  <a:lnTo>
                    <a:pt x="23431" y="45527"/>
                  </a:lnTo>
                  <a:lnTo>
                    <a:pt x="23431" y="23280"/>
                  </a:lnTo>
                  <a:lnTo>
                    <a:pt x="62770" y="23280"/>
                  </a:lnTo>
                  <a:lnTo>
                    <a:pt x="62770" y="0"/>
                  </a:lnTo>
                  <a:lnTo>
                    <a:pt x="0" y="0"/>
                  </a:lnTo>
                  <a:close/>
                </a:path>
              </a:pathLst>
            </a:custGeom>
            <a:solidFill>
              <a:srgbClr val="000001"/>
            </a:solidFill>
            <a:ln w="9525" cap="flat">
              <a:noFill/>
              <a:prstDash val="solid"/>
              <a:miter/>
            </a:ln>
          </p:spPr>
          <p:txBody>
            <a:bodyPr rtlCol="0" anchor="ctr"/>
            <a:lstStyle/>
            <a:p>
              <a:endParaRPr lang="en-GB"/>
            </a:p>
          </p:txBody>
        </p:sp>
        <p:grpSp>
          <p:nvGrpSpPr>
            <p:cNvPr id="16" name="Graphic 11">
              <a:extLst>
                <a:ext uri="{FF2B5EF4-FFF2-40B4-BE49-F238E27FC236}">
                  <a16:creationId xmlns:a16="http://schemas.microsoft.com/office/drawing/2014/main" id="{296FFF4B-8E18-21E2-F187-CADB0CC57438}"/>
                </a:ext>
              </a:extLst>
            </p:cNvPr>
            <p:cNvGrpSpPr/>
            <p:nvPr/>
          </p:nvGrpSpPr>
          <p:grpSpPr>
            <a:xfrm>
              <a:off x="3589678" y="5620582"/>
              <a:ext cx="189166" cy="97061"/>
              <a:chOff x="3589678" y="5620582"/>
              <a:chExt cx="189166" cy="97061"/>
            </a:xfrm>
            <a:solidFill>
              <a:srgbClr val="000001"/>
            </a:solidFill>
          </p:grpSpPr>
          <p:sp>
            <p:nvSpPr>
              <p:cNvPr id="18" name="Freeform 17">
                <a:extLst>
                  <a:ext uri="{FF2B5EF4-FFF2-40B4-BE49-F238E27FC236}">
                    <a16:creationId xmlns:a16="http://schemas.microsoft.com/office/drawing/2014/main" id="{B8001E1A-DC96-C093-31CF-F3D2BE50AB01}"/>
                  </a:ext>
                </a:extLst>
              </p:cNvPr>
              <p:cNvSpPr/>
              <p:nvPr/>
            </p:nvSpPr>
            <p:spPr>
              <a:xfrm>
                <a:off x="3589678" y="5620582"/>
                <a:ext cx="98202" cy="97061"/>
              </a:xfrm>
              <a:custGeom>
                <a:avLst/>
                <a:gdLst>
                  <a:gd name="connsiteX0" fmla="*/ 74581 w 98202"/>
                  <a:gd name="connsiteY0" fmla="*/ 48624 h 97061"/>
                  <a:gd name="connsiteX1" fmla="*/ 48863 w 98202"/>
                  <a:gd name="connsiteY1" fmla="*/ 75190 h 97061"/>
                  <a:gd name="connsiteX2" fmla="*/ 23622 w 98202"/>
                  <a:gd name="connsiteY2" fmla="*/ 48437 h 97061"/>
                  <a:gd name="connsiteX3" fmla="*/ 48863 w 98202"/>
                  <a:gd name="connsiteY3" fmla="*/ 21872 h 97061"/>
                  <a:gd name="connsiteX4" fmla="*/ 74581 w 98202"/>
                  <a:gd name="connsiteY4" fmla="*/ 48624 h 97061"/>
                  <a:gd name="connsiteX5" fmla="*/ 98203 w 98202"/>
                  <a:gd name="connsiteY5" fmla="*/ 48531 h 97061"/>
                  <a:gd name="connsiteX6" fmla="*/ 48482 w 98202"/>
                  <a:gd name="connsiteY6" fmla="*/ 0 h 97061"/>
                  <a:gd name="connsiteX7" fmla="*/ 0 w 98202"/>
                  <a:gd name="connsiteY7" fmla="*/ 48624 h 97061"/>
                  <a:gd name="connsiteX8" fmla="*/ 48673 w 98202"/>
                  <a:gd name="connsiteY8" fmla="*/ 97061 h 97061"/>
                  <a:gd name="connsiteX9" fmla="*/ 98203 w 98202"/>
                  <a:gd name="connsiteY9" fmla="*/ 48437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202" h="97061">
                    <a:moveTo>
                      <a:pt x="74581" y="48624"/>
                    </a:moveTo>
                    <a:cubicBezTo>
                      <a:pt x="74581" y="64770"/>
                      <a:pt x="63341" y="75190"/>
                      <a:pt x="48863" y="75190"/>
                    </a:cubicBezTo>
                    <a:cubicBezTo>
                      <a:pt x="34385" y="75190"/>
                      <a:pt x="23622" y="64113"/>
                      <a:pt x="23622" y="48437"/>
                    </a:cubicBezTo>
                    <a:cubicBezTo>
                      <a:pt x="23622" y="32760"/>
                      <a:pt x="34195" y="21872"/>
                      <a:pt x="48863" y="21872"/>
                    </a:cubicBezTo>
                    <a:cubicBezTo>
                      <a:pt x="64199" y="21872"/>
                      <a:pt x="74581" y="32948"/>
                      <a:pt x="74581" y="48624"/>
                    </a:cubicBezTo>
                    <a:moveTo>
                      <a:pt x="98203" y="48531"/>
                    </a:moveTo>
                    <a:cubicBezTo>
                      <a:pt x="98203" y="21215"/>
                      <a:pt x="75819" y="0"/>
                      <a:pt x="48482" y="0"/>
                    </a:cubicBezTo>
                    <a:cubicBezTo>
                      <a:pt x="22955" y="0"/>
                      <a:pt x="0" y="20651"/>
                      <a:pt x="0" y="48624"/>
                    </a:cubicBezTo>
                    <a:cubicBezTo>
                      <a:pt x="0" y="76598"/>
                      <a:pt x="21527" y="97061"/>
                      <a:pt x="48673" y="97061"/>
                    </a:cubicBezTo>
                    <a:cubicBezTo>
                      <a:pt x="77248" y="97061"/>
                      <a:pt x="98203" y="75190"/>
                      <a:pt x="98203" y="48437"/>
                    </a:cubicBezTo>
                  </a:path>
                </a:pathLst>
              </a:custGeom>
              <a:solidFill>
                <a:srgbClr val="000001"/>
              </a:solidFill>
              <a:ln w="9525"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A4B3D39B-A7F8-4EF2-AEDD-8522166B0173}"/>
                  </a:ext>
                </a:extLst>
              </p:cNvPr>
              <p:cNvSpPr/>
              <p:nvPr/>
            </p:nvSpPr>
            <p:spPr>
              <a:xfrm>
                <a:off x="3696683" y="5623023"/>
                <a:ext cx="82160" cy="94526"/>
              </a:xfrm>
              <a:custGeom>
                <a:avLst/>
                <a:gdLst>
                  <a:gd name="connsiteX0" fmla="*/ 55 w 82160"/>
                  <a:gd name="connsiteY0" fmla="*/ 42241 h 94526"/>
                  <a:gd name="connsiteX1" fmla="*/ 913 w 82160"/>
                  <a:gd name="connsiteY1" fmla="*/ 61672 h 94526"/>
                  <a:gd name="connsiteX2" fmla="*/ 41108 w 82160"/>
                  <a:gd name="connsiteY2" fmla="*/ 94527 h 94526"/>
                  <a:gd name="connsiteX3" fmla="*/ 71207 w 82160"/>
                  <a:gd name="connsiteY3" fmla="*/ 82887 h 94526"/>
                  <a:gd name="connsiteX4" fmla="*/ 82161 w 82160"/>
                  <a:gd name="connsiteY4" fmla="*/ 42617 h 94526"/>
                  <a:gd name="connsiteX5" fmla="*/ 82161 w 82160"/>
                  <a:gd name="connsiteY5" fmla="*/ 0 h 94526"/>
                  <a:gd name="connsiteX6" fmla="*/ 58729 w 82160"/>
                  <a:gd name="connsiteY6" fmla="*/ 0 h 94526"/>
                  <a:gd name="connsiteX7" fmla="*/ 58729 w 82160"/>
                  <a:gd name="connsiteY7" fmla="*/ 49188 h 94526"/>
                  <a:gd name="connsiteX8" fmla="*/ 41108 w 82160"/>
                  <a:gd name="connsiteY8" fmla="*/ 73312 h 94526"/>
                  <a:gd name="connsiteX9" fmla="*/ 23487 w 82160"/>
                  <a:gd name="connsiteY9" fmla="*/ 48155 h 94526"/>
                  <a:gd name="connsiteX10" fmla="*/ 23487 w 82160"/>
                  <a:gd name="connsiteY10" fmla="*/ 0 h 94526"/>
                  <a:gd name="connsiteX11" fmla="*/ 55 w 82160"/>
                  <a:gd name="connsiteY11" fmla="*/ 0 h 94526"/>
                  <a:gd name="connsiteX12" fmla="*/ 55 w 82160"/>
                  <a:gd name="connsiteY12" fmla="*/ 42241 h 9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160" h="94526">
                    <a:moveTo>
                      <a:pt x="55" y="42241"/>
                    </a:moveTo>
                    <a:cubicBezTo>
                      <a:pt x="55" y="49845"/>
                      <a:pt x="-326" y="54257"/>
                      <a:pt x="913" y="61672"/>
                    </a:cubicBezTo>
                    <a:cubicBezTo>
                      <a:pt x="4627" y="83168"/>
                      <a:pt x="18534" y="94527"/>
                      <a:pt x="41108" y="94527"/>
                    </a:cubicBezTo>
                    <a:cubicBezTo>
                      <a:pt x="54157" y="94527"/>
                      <a:pt x="63873" y="91053"/>
                      <a:pt x="71207" y="82887"/>
                    </a:cubicBezTo>
                    <a:cubicBezTo>
                      <a:pt x="81018" y="72092"/>
                      <a:pt x="82161" y="59607"/>
                      <a:pt x="82161" y="42617"/>
                    </a:cubicBezTo>
                    <a:lnTo>
                      <a:pt x="82161" y="0"/>
                    </a:lnTo>
                    <a:lnTo>
                      <a:pt x="58729" y="0"/>
                    </a:lnTo>
                    <a:lnTo>
                      <a:pt x="58729" y="49188"/>
                    </a:lnTo>
                    <a:cubicBezTo>
                      <a:pt x="58729" y="64864"/>
                      <a:pt x="53586" y="73312"/>
                      <a:pt x="41108" y="73312"/>
                    </a:cubicBezTo>
                    <a:cubicBezTo>
                      <a:pt x="28630" y="73312"/>
                      <a:pt x="23487" y="64676"/>
                      <a:pt x="23487" y="48155"/>
                    </a:cubicBezTo>
                    <a:lnTo>
                      <a:pt x="23487" y="0"/>
                    </a:lnTo>
                    <a:lnTo>
                      <a:pt x="55" y="0"/>
                    </a:lnTo>
                    <a:lnTo>
                      <a:pt x="55" y="42241"/>
                    </a:lnTo>
                    <a:close/>
                  </a:path>
                </a:pathLst>
              </a:custGeom>
              <a:solidFill>
                <a:srgbClr val="000001"/>
              </a:solidFill>
              <a:ln w="9525" cap="flat">
                <a:noFill/>
                <a:prstDash val="solid"/>
                <a:miter/>
              </a:ln>
            </p:spPr>
            <p:txBody>
              <a:bodyPr rtlCol="0" anchor="ctr"/>
              <a:lstStyle/>
              <a:p>
                <a:endParaRPr lang="en-GB"/>
              </a:p>
            </p:txBody>
          </p:sp>
        </p:grpSp>
        <p:sp>
          <p:nvSpPr>
            <p:cNvPr id="17" name="Freeform 16">
              <a:extLst>
                <a:ext uri="{FF2B5EF4-FFF2-40B4-BE49-F238E27FC236}">
                  <a16:creationId xmlns:a16="http://schemas.microsoft.com/office/drawing/2014/main" id="{12021666-A1C6-0865-D6A6-181E3655F8FD}"/>
                </a:ext>
              </a:extLst>
            </p:cNvPr>
            <p:cNvSpPr/>
            <p:nvPr/>
          </p:nvSpPr>
          <p:spPr>
            <a:xfrm>
              <a:off x="4172417" y="5623023"/>
              <a:ext cx="23431" cy="92179"/>
            </a:xfrm>
            <a:custGeom>
              <a:avLst/>
              <a:gdLst>
                <a:gd name="connsiteX0" fmla="*/ 0 w 23431"/>
                <a:gd name="connsiteY0" fmla="*/ 0 h 92179"/>
                <a:gd name="connsiteX1" fmla="*/ 23432 w 23431"/>
                <a:gd name="connsiteY1" fmla="*/ 0 h 92179"/>
                <a:gd name="connsiteX2" fmla="*/ 23432 w 23431"/>
                <a:gd name="connsiteY2" fmla="*/ 92180 h 92179"/>
                <a:gd name="connsiteX3" fmla="*/ 0 w 23431"/>
                <a:gd name="connsiteY3" fmla="*/ 92180 h 92179"/>
              </a:gdLst>
              <a:ahLst/>
              <a:cxnLst>
                <a:cxn ang="0">
                  <a:pos x="connsiteX0" y="connsiteY0"/>
                </a:cxn>
                <a:cxn ang="0">
                  <a:pos x="connsiteX1" y="connsiteY1"/>
                </a:cxn>
                <a:cxn ang="0">
                  <a:pos x="connsiteX2" y="connsiteY2"/>
                </a:cxn>
                <a:cxn ang="0">
                  <a:pos x="connsiteX3" y="connsiteY3"/>
                </a:cxn>
              </a:cxnLst>
              <a:rect l="l" t="t" r="r" b="b"/>
              <a:pathLst>
                <a:path w="23431" h="92179">
                  <a:moveTo>
                    <a:pt x="0" y="0"/>
                  </a:moveTo>
                  <a:lnTo>
                    <a:pt x="23432" y="0"/>
                  </a:lnTo>
                  <a:lnTo>
                    <a:pt x="23432" y="92180"/>
                  </a:lnTo>
                  <a:lnTo>
                    <a:pt x="0" y="92180"/>
                  </a:lnTo>
                  <a:close/>
                </a:path>
              </a:pathLst>
            </a:custGeom>
            <a:solidFill>
              <a:srgbClr val="000001"/>
            </a:solidFill>
            <a:ln w="9525" cap="flat">
              <a:noFill/>
              <a:prstDash val="solid"/>
              <a:miter/>
            </a:ln>
          </p:spPr>
          <p:txBody>
            <a:bodyPr rtlCol="0" anchor="ctr"/>
            <a:lstStyle/>
            <a:p>
              <a:endParaRPr lang="en-GB"/>
            </a:p>
          </p:txBody>
        </p:sp>
      </p:grpSp>
      <p:sp>
        <p:nvSpPr>
          <p:cNvPr id="73" name="object 44">
            <a:extLst>
              <a:ext uri="{FF2B5EF4-FFF2-40B4-BE49-F238E27FC236}">
                <a16:creationId xmlns:a16="http://schemas.microsoft.com/office/drawing/2014/main" id="{841823F5-2CC3-9936-D8A1-6221F26A4247}"/>
              </a:ext>
            </a:extLst>
          </p:cNvPr>
          <p:cNvSpPr txBox="1"/>
          <p:nvPr userDrawn="1"/>
        </p:nvSpPr>
        <p:spPr>
          <a:xfrm>
            <a:off x="10354627" y="6268529"/>
            <a:ext cx="1463516" cy="217367"/>
          </a:xfrm>
          <a:prstGeom prst="rect">
            <a:avLst/>
          </a:prstGeom>
        </p:spPr>
        <p:txBody>
          <a:bodyPr vert="horz" wrap="square" lIns="0" tIns="9525" rIns="0" bIns="0" rtlCol="0">
            <a:spAutoFit/>
          </a:bodyPr>
          <a:lstStyle/>
          <a:p>
            <a:pPr marL="9525">
              <a:spcBef>
                <a:spcPts val="75"/>
              </a:spcBef>
            </a:pPr>
            <a:r>
              <a:rPr sz="1350" spc="-8">
                <a:solidFill>
                  <a:srgbClr val="000008"/>
                </a:solidFill>
                <a:latin typeface="+mn-lt"/>
                <a:cs typeface="Arial"/>
              </a:rPr>
              <a:t>www.health.org.uk</a:t>
            </a:r>
            <a:endParaRPr sz="1350">
              <a:latin typeface="+mn-lt"/>
              <a:cs typeface="Arial"/>
            </a:endParaRPr>
          </a:p>
        </p:txBody>
      </p:sp>
      <p:sp>
        <p:nvSpPr>
          <p:cNvPr id="74" name="object 45">
            <a:extLst>
              <a:ext uri="{FF2B5EF4-FFF2-40B4-BE49-F238E27FC236}">
                <a16:creationId xmlns:a16="http://schemas.microsoft.com/office/drawing/2014/main" id="{85FAED4F-0547-DCA6-A2E8-8B0142CB4713}"/>
              </a:ext>
            </a:extLst>
          </p:cNvPr>
          <p:cNvSpPr txBox="1"/>
          <p:nvPr userDrawn="1"/>
        </p:nvSpPr>
        <p:spPr>
          <a:xfrm>
            <a:off x="3505885" y="6268529"/>
            <a:ext cx="2456109" cy="217367"/>
          </a:xfrm>
          <a:prstGeom prst="rect">
            <a:avLst/>
          </a:prstGeom>
        </p:spPr>
        <p:txBody>
          <a:bodyPr vert="horz" wrap="square" lIns="0" tIns="9525" rIns="0" bIns="0" rtlCol="0">
            <a:spAutoFit/>
          </a:bodyPr>
          <a:lstStyle/>
          <a:p>
            <a:pPr marL="9525">
              <a:spcBef>
                <a:spcPts val="75"/>
              </a:spcBef>
            </a:pPr>
            <a:r>
              <a:rPr sz="1350" spc="-8">
                <a:solidFill>
                  <a:srgbClr val="000008"/>
                </a:solidFill>
                <a:latin typeface="+mn-lt"/>
                <a:cs typeface="Arial"/>
              </a:rPr>
              <a:t>@healthfoundation.bsky.social</a:t>
            </a:r>
            <a:endParaRPr sz="1350">
              <a:latin typeface="+mn-lt"/>
              <a:cs typeface="Arial"/>
            </a:endParaRPr>
          </a:p>
        </p:txBody>
      </p:sp>
      <p:sp>
        <p:nvSpPr>
          <p:cNvPr id="76" name="object 47">
            <a:extLst>
              <a:ext uri="{FF2B5EF4-FFF2-40B4-BE49-F238E27FC236}">
                <a16:creationId xmlns:a16="http://schemas.microsoft.com/office/drawing/2014/main" id="{FF32B3EF-AF53-316A-F826-FEDEF6798659}"/>
              </a:ext>
            </a:extLst>
          </p:cNvPr>
          <p:cNvSpPr txBox="1"/>
          <p:nvPr userDrawn="1"/>
        </p:nvSpPr>
        <p:spPr>
          <a:xfrm>
            <a:off x="6222484" y="6268529"/>
            <a:ext cx="1799950" cy="217367"/>
          </a:xfrm>
          <a:prstGeom prst="rect">
            <a:avLst/>
          </a:prstGeom>
        </p:spPr>
        <p:txBody>
          <a:bodyPr vert="horz" wrap="square" lIns="0" tIns="9525" rIns="0" bIns="0" rtlCol="0">
            <a:spAutoFit/>
          </a:bodyPr>
          <a:lstStyle/>
          <a:p>
            <a:pPr marL="9525">
              <a:spcBef>
                <a:spcPts val="75"/>
              </a:spcBef>
            </a:pPr>
            <a:r>
              <a:rPr sz="1350" spc="-8">
                <a:solidFill>
                  <a:srgbClr val="000008"/>
                </a:solidFill>
                <a:latin typeface="+mn-lt"/>
                <a:cs typeface="Arial"/>
              </a:rPr>
              <a:t>@thehealthfoundation</a:t>
            </a:r>
            <a:endParaRPr sz="1350">
              <a:latin typeface="+mn-lt"/>
              <a:cs typeface="Arial"/>
            </a:endParaRPr>
          </a:p>
        </p:txBody>
      </p:sp>
      <p:sp>
        <p:nvSpPr>
          <p:cNvPr id="78" name="object 49">
            <a:extLst>
              <a:ext uri="{FF2B5EF4-FFF2-40B4-BE49-F238E27FC236}">
                <a16:creationId xmlns:a16="http://schemas.microsoft.com/office/drawing/2014/main" id="{C43E00DB-E447-1785-B5E3-048580B5D05C}"/>
              </a:ext>
            </a:extLst>
          </p:cNvPr>
          <p:cNvSpPr txBox="1"/>
          <p:nvPr userDrawn="1"/>
        </p:nvSpPr>
        <p:spPr>
          <a:xfrm>
            <a:off x="8251779" y="6268529"/>
            <a:ext cx="1985414" cy="217367"/>
          </a:xfrm>
          <a:prstGeom prst="rect">
            <a:avLst/>
          </a:prstGeom>
        </p:spPr>
        <p:txBody>
          <a:bodyPr vert="horz" wrap="square" lIns="0" tIns="9525" rIns="0" bIns="0" rtlCol="0">
            <a:spAutoFit/>
          </a:bodyPr>
          <a:lstStyle/>
          <a:p>
            <a:pPr marL="9525">
              <a:spcBef>
                <a:spcPts val="75"/>
              </a:spcBef>
            </a:pPr>
            <a:r>
              <a:rPr sz="1350" spc="68">
                <a:solidFill>
                  <a:srgbClr val="000008"/>
                </a:solidFill>
                <a:latin typeface="+mn-lt"/>
                <a:cs typeface="Arial"/>
              </a:rPr>
              <a:t>/the-</a:t>
            </a:r>
            <a:r>
              <a:rPr sz="1350">
                <a:solidFill>
                  <a:srgbClr val="000008"/>
                </a:solidFill>
                <a:latin typeface="+mn-lt"/>
                <a:cs typeface="Arial"/>
              </a:rPr>
              <a:t>health-</a:t>
            </a:r>
            <a:r>
              <a:rPr sz="1350" spc="-8">
                <a:solidFill>
                  <a:srgbClr val="000008"/>
                </a:solidFill>
                <a:latin typeface="+mn-lt"/>
                <a:cs typeface="Arial"/>
              </a:rPr>
              <a:t>foundation</a:t>
            </a:r>
            <a:endParaRPr sz="1350">
              <a:latin typeface="+mn-lt"/>
              <a:cs typeface="Arial"/>
            </a:endParaRPr>
          </a:p>
        </p:txBody>
      </p:sp>
      <p:pic>
        <p:nvPicPr>
          <p:cNvPr id="88" name="Graphic 87">
            <a:extLst>
              <a:ext uri="{FF2B5EF4-FFF2-40B4-BE49-F238E27FC236}">
                <a16:creationId xmlns:a16="http://schemas.microsoft.com/office/drawing/2014/main" id="{6F9B5C4B-F8DD-ED82-1C47-8FBB8FDF9DA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41785" y="6325892"/>
            <a:ext cx="152400" cy="127000"/>
          </a:xfrm>
          <a:prstGeom prst="rect">
            <a:avLst/>
          </a:prstGeom>
        </p:spPr>
      </p:pic>
      <p:pic>
        <p:nvPicPr>
          <p:cNvPr id="89" name="Graphic 88">
            <a:extLst>
              <a:ext uri="{FF2B5EF4-FFF2-40B4-BE49-F238E27FC236}">
                <a16:creationId xmlns:a16="http://schemas.microsoft.com/office/drawing/2014/main" id="{B5D19D8D-41BA-51FA-C36B-35C2FD134833}"/>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005839" y="6326803"/>
            <a:ext cx="190500" cy="127000"/>
          </a:xfrm>
          <a:prstGeom prst="rect">
            <a:avLst/>
          </a:prstGeom>
        </p:spPr>
      </p:pic>
      <p:pic>
        <p:nvPicPr>
          <p:cNvPr id="90" name="Graphic 89">
            <a:extLst>
              <a:ext uri="{FF2B5EF4-FFF2-40B4-BE49-F238E27FC236}">
                <a16:creationId xmlns:a16="http://schemas.microsoft.com/office/drawing/2014/main" id="{7206071E-27FC-5A67-31C5-D47E180507B2}"/>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8101775" y="6308735"/>
            <a:ext cx="127000" cy="127000"/>
          </a:xfrm>
          <a:prstGeom prst="rect">
            <a:avLst/>
          </a:prstGeom>
        </p:spPr>
      </p:pic>
      <p:pic>
        <p:nvPicPr>
          <p:cNvPr id="91" name="Graphic 90">
            <a:extLst>
              <a:ext uri="{FF2B5EF4-FFF2-40B4-BE49-F238E27FC236}">
                <a16:creationId xmlns:a16="http://schemas.microsoft.com/office/drawing/2014/main" id="{AFBC1E08-24FA-B438-6FF4-61AFBDAD975C}"/>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10191797" y="6310126"/>
            <a:ext cx="136800" cy="136800"/>
          </a:xfrm>
          <a:prstGeom prst="rect">
            <a:avLst/>
          </a:prstGeom>
        </p:spPr>
      </p:pic>
      <p:sp>
        <p:nvSpPr>
          <p:cNvPr id="92" name="TextBox 91">
            <a:extLst>
              <a:ext uri="{FF2B5EF4-FFF2-40B4-BE49-F238E27FC236}">
                <a16:creationId xmlns:a16="http://schemas.microsoft.com/office/drawing/2014/main" id="{23B4B78A-31C8-C38E-7A7A-BD6A919D94FF}"/>
              </a:ext>
            </a:extLst>
          </p:cNvPr>
          <p:cNvSpPr txBox="1"/>
          <p:nvPr userDrawn="1"/>
        </p:nvSpPr>
        <p:spPr>
          <a:xfrm>
            <a:off x="754309" y="641696"/>
            <a:ext cx="5340000" cy="2565639"/>
          </a:xfrm>
          <a:prstGeom prst="rect">
            <a:avLst/>
          </a:prstGeom>
          <a:noFill/>
        </p:spPr>
        <p:txBody>
          <a:bodyPr wrap="square" lIns="0" tIns="0" rIns="0" bIns="0" rtlCol="0">
            <a:spAutoFit/>
          </a:bodyPr>
          <a:lstStyle/>
          <a:p>
            <a:pPr>
              <a:lnSpc>
                <a:spcPct val="108000"/>
              </a:lnSpc>
            </a:pPr>
            <a:r>
              <a:rPr lang="en-US" sz="2600">
                <a:solidFill>
                  <a:schemeClr val="bg1"/>
                </a:solidFill>
              </a:rPr>
              <a:t>We are an independent charitable </a:t>
            </a:r>
            <a:r>
              <a:rPr lang="en-US" sz="2600" err="1">
                <a:solidFill>
                  <a:schemeClr val="bg1"/>
                </a:solidFill>
              </a:rPr>
              <a:t>organisation</a:t>
            </a:r>
            <a:r>
              <a:rPr lang="en-US" sz="2600">
                <a:solidFill>
                  <a:schemeClr val="bg1"/>
                </a:solidFill>
              </a:rPr>
              <a:t> working to build a healthier UK. Everyone has a stake and a part to play in improving our health. By working together, we can build a healthier society.</a:t>
            </a:r>
            <a:endParaRPr lang="en-GB" sz="2600">
              <a:solidFill>
                <a:schemeClr val="bg1"/>
              </a:solidFill>
            </a:endParaRPr>
          </a:p>
        </p:txBody>
      </p:sp>
    </p:spTree>
    <p:extLst>
      <p:ext uri="{BB962C8B-B14F-4D97-AF65-F5344CB8AC3E}">
        <p14:creationId xmlns:p14="http://schemas.microsoft.com/office/powerpoint/2010/main" val="2073547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a:xfrm>
            <a:off x="791999" y="756000"/>
            <a:ext cx="11023763" cy="512448"/>
          </a:xfrm>
        </p:spPr>
        <p:txBody>
          <a:bodyPr/>
          <a:lstStyle/>
          <a:p>
            <a:r>
              <a:rPr lang="en-US"/>
              <a:t>Click to edit Master title style</a:t>
            </a:r>
          </a:p>
        </p:txBody>
      </p:sp>
      <p:sp>
        <p:nvSpPr>
          <p:cNvPr id="3" name="Content Placeholder 2"/>
          <p:cNvSpPr>
            <a:spLocks noGrp="1"/>
          </p:cNvSpPr>
          <p:nvPr>
            <p:ph idx="1"/>
          </p:nvPr>
        </p:nvSpPr>
        <p:spPr>
          <a:xfrm>
            <a:off x="480000" y="1799999"/>
            <a:ext cx="9589691" cy="4608000"/>
          </a:xfrm>
        </p:spPr>
        <p:txBody>
          <a:bodyPr/>
          <a:lstStyle>
            <a:lvl1pPr>
              <a:buNone/>
              <a:defRPr sz="2400"/>
            </a:lvl1pPr>
            <a:lvl2pPr>
              <a:buNone/>
              <a:defRPr sz="2400" b="1">
                <a:solidFill>
                  <a:srgbClr val="E30514"/>
                </a:solidFill>
              </a:defRPr>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01.01.17</a:t>
            </a:r>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480005"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logosmall6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4845" y="254669"/>
            <a:ext cx="1253744" cy="408432"/>
          </a:xfrm>
          <a:prstGeom prst="rect">
            <a:avLst/>
          </a:prstGeom>
        </p:spPr>
      </p:pic>
    </p:spTree>
    <p:extLst>
      <p:ext uri="{BB962C8B-B14F-4D97-AF65-F5344CB8AC3E}">
        <p14:creationId xmlns:p14="http://schemas.microsoft.com/office/powerpoint/2010/main" val="392811567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Half-half">
    <p:spTree>
      <p:nvGrpSpPr>
        <p:cNvPr id="1" name=""/>
        <p:cNvGrpSpPr/>
        <p:nvPr/>
      </p:nvGrpSpPr>
      <p:grpSpPr>
        <a:xfrm>
          <a:off x="0" y="0"/>
          <a:ext cx="0" cy="0"/>
          <a:chOff x="0" y="0"/>
          <a:chExt cx="0" cy="0"/>
        </a:xfrm>
      </p:grpSpPr>
      <p:sp>
        <p:nvSpPr>
          <p:cNvPr id="246" name="Rectangle"/>
          <p:cNvSpPr/>
          <p:nvPr/>
        </p:nvSpPr>
        <p:spPr>
          <a:xfrm>
            <a:off x="6093222" y="0"/>
            <a:ext cx="6098779" cy="6858000"/>
          </a:xfrm>
          <a:prstGeom prst="rect">
            <a:avLst/>
          </a:prstGeom>
          <a:solidFill>
            <a:srgbClr val="EFEDEA"/>
          </a:solidFill>
          <a:ln w="12700">
            <a:miter lim="400000"/>
          </a:ln>
        </p:spPr>
        <p:txBody>
          <a:bodyPr lIns="25400" tIns="25400" rIns="25400" bIns="25400" anchor="ctr"/>
          <a:lstStyle/>
          <a:p>
            <a:pPr algn="ctr" defTabSz="438150">
              <a:spcBef>
                <a:spcPts val="0"/>
              </a:spcBef>
              <a:defRPr sz="4200">
                <a:solidFill>
                  <a:srgbClr val="FFFFFF"/>
                </a:solidFill>
                <a:latin typeface="Founders Grotesk"/>
                <a:ea typeface="Founders Grotesk"/>
                <a:cs typeface="Founders Grotesk"/>
                <a:sym typeface="Founders Grotesk"/>
              </a:defRPr>
            </a:pPr>
            <a:endParaRPr sz="2100"/>
          </a:p>
        </p:txBody>
      </p:sp>
      <p:sp>
        <p:nvSpPr>
          <p:cNvPr id="247" name="AnnaLachlanFrameworksUKDSCF3713_2.jpg"/>
          <p:cNvSpPr>
            <a:spLocks noGrp="1"/>
          </p:cNvSpPr>
          <p:nvPr>
            <p:ph type="pic" idx="21"/>
          </p:nvPr>
        </p:nvSpPr>
        <p:spPr>
          <a:xfrm>
            <a:off x="5406416" y="0"/>
            <a:ext cx="10287001" cy="6858001"/>
          </a:xfrm>
          <a:prstGeom prst="rect">
            <a:avLst/>
          </a:prstGeom>
        </p:spPr>
        <p:txBody>
          <a:bodyPr lIns="91439" tIns="45719" rIns="91439" bIns="45719">
            <a:noAutofit/>
          </a:bodyPr>
          <a:lstStyle/>
          <a:p>
            <a:endParaRPr/>
          </a:p>
        </p:txBody>
      </p:sp>
      <p:sp>
        <p:nvSpPr>
          <p:cNvPr id="248" name="Sit ne posse impetus convenire vel te…"/>
          <p:cNvSpPr txBox="1">
            <a:spLocks noGrp="1"/>
          </p:cNvSpPr>
          <p:nvPr>
            <p:ph type="body" sz="half" idx="22"/>
          </p:nvPr>
        </p:nvSpPr>
        <p:spPr>
          <a:xfrm>
            <a:off x="762000" y="762000"/>
            <a:ext cx="4661421" cy="5525715"/>
          </a:xfrm>
          <a:prstGeom prst="rect">
            <a:avLst/>
          </a:prstGeom>
        </p:spPr>
        <p:txBody>
          <a:bodyPr lIns="0" tIns="0" rIns="0" bIns="0">
            <a:noAutofit/>
          </a:bodyPr>
          <a:lstStyle>
            <a:lvl1pPr marL="492672" indent="-492672">
              <a:lnSpc>
                <a:spcPct val="100000"/>
              </a:lnSpc>
              <a:spcBef>
                <a:spcPts val="0"/>
              </a:spcBef>
              <a:buClr>
                <a:srgbClr val="DE5127"/>
              </a:buClr>
              <a:buSzPct val="100000"/>
              <a:buFont typeface="Founders Grotesk"/>
              <a:buChar char="–"/>
              <a:defRPr sz="5000">
                <a:solidFill>
                  <a:srgbClr val="114654"/>
                </a:solidFill>
                <a:latin typeface="Founders Grotesk"/>
                <a:sym typeface="Founders Grotesk"/>
              </a:defRPr>
            </a:lvl1pPr>
          </a:lstStyle>
          <a:p>
            <a:pPr marL="0" indent="0">
              <a:lnSpc>
                <a:spcPct val="80000"/>
              </a:lnSpc>
              <a:spcBef>
                <a:spcPts val="6000"/>
              </a:spcBef>
              <a:buSzTx/>
              <a:buNone/>
              <a:defRPr sz="7200">
                <a:solidFill>
                  <a:srgbClr val="114654"/>
                </a:solidFill>
                <a:latin typeface="Berlingske Serif Tx Bold"/>
                <a:ea typeface="Berlingske Serif Tx Bold"/>
                <a:cs typeface="Berlingske Serif Tx Bold"/>
                <a:sym typeface="Berlingske Serif Tx Bold"/>
              </a:defRPr>
            </a:pPr>
            <a:r>
              <a:t>Sit ne posse impetus convenire vel te </a:t>
            </a:r>
          </a:p>
          <a:p>
            <a:pPr marL="985344" indent="-985344">
              <a:lnSpc>
                <a:spcPct val="100000"/>
              </a:lnSpc>
              <a:spcBef>
                <a:spcPts val="0"/>
              </a:spcBef>
              <a:buClr>
                <a:srgbClr val="DE5127"/>
              </a:buClr>
              <a:buSzPct val="100000"/>
              <a:buFont typeface="Founders Grotesk"/>
              <a:buChar char="–"/>
              <a:defRPr sz="5000">
                <a:solidFill>
                  <a:srgbClr val="114654"/>
                </a:solidFill>
                <a:latin typeface="Founders Grotesk"/>
                <a:ea typeface="Founders Grotesk"/>
                <a:cs typeface="Founders Grotesk"/>
                <a:sym typeface="Founders Grotesk"/>
              </a:defRPr>
            </a:pPr>
            <a:r>
              <a:t>Ei eum sanctus eligendi incorrupte. </a:t>
            </a:r>
          </a:p>
          <a:p>
            <a:pPr marL="985344" indent="-985344">
              <a:lnSpc>
                <a:spcPct val="100000"/>
              </a:lnSpc>
              <a:spcBef>
                <a:spcPts val="0"/>
              </a:spcBef>
              <a:buClr>
                <a:srgbClr val="DE5127"/>
              </a:buClr>
              <a:buSzPct val="100000"/>
              <a:buFont typeface="Founders Grotesk"/>
              <a:buChar char="–"/>
              <a:defRPr sz="5000">
                <a:solidFill>
                  <a:srgbClr val="114654"/>
                </a:solidFill>
                <a:latin typeface="Founders Grotesk"/>
                <a:ea typeface="Founders Grotesk"/>
                <a:cs typeface="Founders Grotesk"/>
                <a:sym typeface="Founders Grotesk"/>
              </a:defRPr>
            </a:pPr>
            <a:r>
              <a:t>Est movet quaeque incorrupte an, vim ne tantas volumus elaboraret. </a:t>
            </a:r>
          </a:p>
          <a:p>
            <a:pPr marL="985344" indent="-985344">
              <a:lnSpc>
                <a:spcPct val="100000"/>
              </a:lnSpc>
              <a:spcBef>
                <a:spcPts val="0"/>
              </a:spcBef>
              <a:buClr>
                <a:srgbClr val="DE5127"/>
              </a:buClr>
              <a:buSzPct val="100000"/>
              <a:buFont typeface="Founders Grotesk"/>
              <a:buChar char="–"/>
              <a:defRPr sz="5000">
                <a:solidFill>
                  <a:srgbClr val="114654"/>
                </a:solidFill>
                <a:latin typeface="Founders Grotesk"/>
                <a:ea typeface="Founders Grotesk"/>
                <a:cs typeface="Founders Grotesk"/>
                <a:sym typeface="Founders Grotesk"/>
              </a:defRPr>
            </a:pPr>
            <a:r>
              <a:t>Qui constituam consectetuer ut. </a:t>
            </a:r>
          </a:p>
        </p:txBody>
      </p:sp>
      <p:sp>
        <p:nvSpPr>
          <p:cNvPr id="249" name="Slide Number"/>
          <p:cNvSpPr txBox="1">
            <a:spLocks noGrp="1"/>
          </p:cNvSpPr>
          <p:nvPr>
            <p:ph type="sldNum" sz="quarter" idx="2"/>
          </p:nvPr>
        </p:nvSpPr>
        <p:spPr>
          <a:xfrm>
            <a:off x="11620500" y="6096000"/>
            <a:ext cx="193079" cy="215901"/>
          </a:xfrm>
          <a:prstGeom prst="rect">
            <a:avLst/>
          </a:prstGeom>
        </p:spPr>
        <p:txBody>
          <a:bodyPr/>
          <a:lstStyle>
            <a:lvl1pPr algn="r">
              <a:defRPr sz="1100" b="1">
                <a:solidFill>
                  <a:srgbClr val="424143"/>
                </a:solidFill>
                <a:latin typeface="Founders Grotesk Bold"/>
                <a:ea typeface="Founders Grotesk Bold"/>
                <a:cs typeface="Founders Grotesk Bold"/>
                <a:sym typeface="Founders Grotesk"/>
              </a:defRPr>
            </a:lvl1pPr>
          </a:lstStyle>
          <a:p>
            <a:fld id="{86CB4B4D-7CA3-9044-876B-883B54F8677D}" type="slidenum">
              <a:t>‹#›</a:t>
            </a:fld>
            <a:endParaRPr/>
          </a:p>
        </p:txBody>
      </p:sp>
    </p:spTree>
    <p:extLst>
      <p:ext uri="{BB962C8B-B14F-4D97-AF65-F5344CB8AC3E}">
        <p14:creationId xmlns:p14="http://schemas.microsoft.com/office/powerpoint/2010/main" val="410262524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 red circl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CCD1CF9-A956-9862-2A47-12DE144456D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930900" y="0"/>
            <a:ext cx="6261100" cy="6858000"/>
          </a:xfrm>
          <a:prstGeom prst="rect">
            <a:avLst/>
          </a:prstGeom>
        </p:spPr>
      </p:pic>
      <p:sp>
        <p:nvSpPr>
          <p:cNvPr id="2" name="Title 1">
            <a:extLst>
              <a:ext uri="{FF2B5EF4-FFF2-40B4-BE49-F238E27FC236}">
                <a16:creationId xmlns:a16="http://schemas.microsoft.com/office/drawing/2014/main" id="{3C2F2E97-956C-71C6-467A-4D0CB9A65C2D}"/>
              </a:ext>
            </a:extLst>
          </p:cNvPr>
          <p:cNvSpPr>
            <a:spLocks noGrp="1"/>
          </p:cNvSpPr>
          <p:nvPr>
            <p:ph type="ctrTitle"/>
          </p:nvPr>
        </p:nvSpPr>
        <p:spPr>
          <a:xfrm>
            <a:off x="792000" y="756000"/>
            <a:ext cx="6480000" cy="1767920"/>
          </a:xfrm>
          <a:prstGeom prst="rect">
            <a:avLst/>
          </a:prstGeom>
        </p:spPr>
        <p:txBody>
          <a:bodyPr anchor="t" anchorCtr="0"/>
          <a:lstStyle>
            <a:lvl1pPr algn="l">
              <a:lnSpc>
                <a:spcPct val="110000"/>
              </a:lnSpc>
              <a:defRPr sz="5400"/>
            </a:lvl1pPr>
          </a:lstStyle>
          <a:p>
            <a:r>
              <a:rPr lang="en-US"/>
              <a:t>Click to edit Master title style</a:t>
            </a:r>
          </a:p>
        </p:txBody>
      </p:sp>
      <p:sp>
        <p:nvSpPr>
          <p:cNvPr id="3" name="Subtitle 2">
            <a:extLst>
              <a:ext uri="{FF2B5EF4-FFF2-40B4-BE49-F238E27FC236}">
                <a16:creationId xmlns:a16="http://schemas.microsoft.com/office/drawing/2014/main" id="{00FFB44D-1810-070D-0A27-E161DE2E22D2}"/>
              </a:ext>
            </a:extLst>
          </p:cNvPr>
          <p:cNvSpPr>
            <a:spLocks noGrp="1"/>
          </p:cNvSpPr>
          <p:nvPr>
            <p:ph type="subTitle" idx="1"/>
          </p:nvPr>
        </p:nvSpPr>
        <p:spPr>
          <a:xfrm>
            <a:off x="792000" y="3099761"/>
            <a:ext cx="6468725" cy="411331"/>
          </a:xfrm>
          <a:prstGeom prst="rect">
            <a:avLst/>
          </a:prstGeom>
          <a:noFill/>
        </p:spPr>
        <p:txBody>
          <a:bodyPr wrap="square">
            <a:sp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A087CE-F365-FBB5-7028-633D96821CDF}"/>
              </a:ext>
            </a:extLst>
          </p:cNvPr>
          <p:cNvSpPr>
            <a:spLocks noGrp="1"/>
          </p:cNvSpPr>
          <p:nvPr>
            <p:ph type="dt" sz="half" idx="10"/>
          </p:nvPr>
        </p:nvSpPr>
        <p:spPr>
          <a:xfrm>
            <a:off x="792000" y="4156892"/>
            <a:ext cx="2700000" cy="365125"/>
          </a:xfrm>
          <a:prstGeom prst="rect">
            <a:avLst/>
          </a:prstGeom>
        </p:spPr>
        <p:txBody>
          <a:bodyPr/>
          <a:lstStyle>
            <a:lvl1pPr>
              <a:defRPr sz="1800">
                <a:solidFill>
                  <a:srgbClr val="FF0000"/>
                </a:solidFill>
              </a:defRPr>
            </a:lvl1pPr>
          </a:lstStyle>
          <a:p>
            <a:r>
              <a:rPr lang="en-US"/>
              <a:t>June 2025</a:t>
            </a:r>
          </a:p>
        </p:txBody>
      </p:sp>
      <p:sp>
        <p:nvSpPr>
          <p:cNvPr id="42" name="Picture Placeholder 41">
            <a:extLst>
              <a:ext uri="{FF2B5EF4-FFF2-40B4-BE49-F238E27FC236}">
                <a16:creationId xmlns:a16="http://schemas.microsoft.com/office/drawing/2014/main" id="{202037F1-5CA0-8EB7-27AC-2CC0A10BA92D}"/>
              </a:ext>
            </a:extLst>
          </p:cNvPr>
          <p:cNvSpPr>
            <a:spLocks noGrp="1"/>
          </p:cNvSpPr>
          <p:nvPr>
            <p:ph type="pic" sz="quarter" idx="11" hasCustomPrompt="1"/>
          </p:nvPr>
        </p:nvSpPr>
        <p:spPr>
          <a:xfrm>
            <a:off x="6336284" y="485775"/>
            <a:ext cx="5472000" cy="6102000"/>
          </a:xfrm>
          <a:prstGeom prst="rect">
            <a:avLst/>
          </a:prstGeom>
        </p:spPr>
        <p:txBody>
          <a:bodyPr tIns="792000" anchor="ctr"/>
          <a:lstStyle>
            <a:lvl1pPr algn="ctr">
              <a:defRPr/>
            </a:lvl1pPr>
          </a:lstStyle>
          <a:p>
            <a:r>
              <a:rPr lang="en-GB"/>
              <a:t>Insert illustration</a:t>
            </a:r>
          </a:p>
        </p:txBody>
      </p:sp>
      <p:pic>
        <p:nvPicPr>
          <p:cNvPr id="60" name="Picture 59" descr="The Health Foundation&#10;&#10;">
            <a:extLst>
              <a:ext uri="{FF2B5EF4-FFF2-40B4-BE49-F238E27FC236}">
                <a16:creationId xmlns:a16="http://schemas.microsoft.com/office/drawing/2014/main" id="{38B2BD85-B3A7-09C6-8D00-137FEB5327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965" y="5111500"/>
            <a:ext cx="2626035" cy="1258132"/>
          </a:xfrm>
          <a:prstGeom prst="rect">
            <a:avLst/>
          </a:prstGeom>
        </p:spPr>
      </p:pic>
    </p:spTree>
    <p:extLst>
      <p:ext uri="{BB962C8B-B14F-4D97-AF65-F5344CB8AC3E}">
        <p14:creationId xmlns:p14="http://schemas.microsoft.com/office/powerpoint/2010/main" val="2645718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 roundel">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EEE2647-06A8-E031-BC1D-447C5186021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34913" y="1816100"/>
            <a:ext cx="5956300" cy="5041900"/>
          </a:xfrm>
          <a:prstGeom prst="rect">
            <a:avLst/>
          </a:prstGeom>
        </p:spPr>
      </p:pic>
      <p:sp>
        <p:nvSpPr>
          <p:cNvPr id="2" name="Title 1">
            <a:extLst>
              <a:ext uri="{FF2B5EF4-FFF2-40B4-BE49-F238E27FC236}">
                <a16:creationId xmlns:a16="http://schemas.microsoft.com/office/drawing/2014/main" id="{3C2F2E97-956C-71C6-467A-4D0CB9A65C2D}"/>
              </a:ext>
            </a:extLst>
          </p:cNvPr>
          <p:cNvSpPr>
            <a:spLocks noGrp="1"/>
          </p:cNvSpPr>
          <p:nvPr>
            <p:ph type="ctrTitle"/>
          </p:nvPr>
        </p:nvSpPr>
        <p:spPr>
          <a:xfrm>
            <a:off x="792000" y="756000"/>
            <a:ext cx="6480000" cy="1767920"/>
          </a:xfrm>
          <a:prstGeom prst="rect">
            <a:avLst/>
          </a:prstGeom>
        </p:spPr>
        <p:txBody>
          <a:bodyPr anchor="t" anchorCtr="0"/>
          <a:lstStyle>
            <a:lvl1pPr algn="l">
              <a:lnSpc>
                <a:spcPct val="110000"/>
              </a:lnSpc>
              <a:defRPr sz="5400"/>
            </a:lvl1pPr>
          </a:lstStyle>
          <a:p>
            <a:r>
              <a:rPr lang="en-US"/>
              <a:t>Click to edit Master title style</a:t>
            </a:r>
          </a:p>
        </p:txBody>
      </p:sp>
      <p:sp>
        <p:nvSpPr>
          <p:cNvPr id="3" name="Subtitle 2">
            <a:extLst>
              <a:ext uri="{FF2B5EF4-FFF2-40B4-BE49-F238E27FC236}">
                <a16:creationId xmlns:a16="http://schemas.microsoft.com/office/drawing/2014/main" id="{00FFB44D-1810-070D-0A27-E161DE2E22D2}"/>
              </a:ext>
            </a:extLst>
          </p:cNvPr>
          <p:cNvSpPr>
            <a:spLocks noGrp="1"/>
          </p:cNvSpPr>
          <p:nvPr>
            <p:ph type="subTitle" idx="1"/>
          </p:nvPr>
        </p:nvSpPr>
        <p:spPr>
          <a:xfrm>
            <a:off x="792000" y="3099761"/>
            <a:ext cx="6468725" cy="411331"/>
          </a:xfrm>
          <a:prstGeom prst="rect">
            <a:avLst/>
          </a:prstGeom>
          <a:noFill/>
        </p:spPr>
        <p:txBody>
          <a:bodyPr wrap="square">
            <a:sp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A087CE-F365-FBB5-7028-633D96821CDF}"/>
              </a:ext>
            </a:extLst>
          </p:cNvPr>
          <p:cNvSpPr>
            <a:spLocks noGrp="1"/>
          </p:cNvSpPr>
          <p:nvPr>
            <p:ph type="dt" sz="half" idx="10"/>
          </p:nvPr>
        </p:nvSpPr>
        <p:spPr>
          <a:xfrm>
            <a:off x="792000" y="4156892"/>
            <a:ext cx="2700000" cy="365125"/>
          </a:xfrm>
          <a:prstGeom prst="rect">
            <a:avLst/>
          </a:prstGeom>
        </p:spPr>
        <p:txBody>
          <a:bodyPr/>
          <a:lstStyle>
            <a:lvl1pPr>
              <a:defRPr sz="1800">
                <a:solidFill>
                  <a:srgbClr val="FF0000"/>
                </a:solidFill>
              </a:defRPr>
            </a:lvl1pPr>
          </a:lstStyle>
          <a:p>
            <a:r>
              <a:rPr lang="en-US"/>
              <a:t>June 2025</a:t>
            </a:r>
          </a:p>
        </p:txBody>
      </p:sp>
      <p:sp>
        <p:nvSpPr>
          <p:cNvPr id="42" name="Picture Placeholder 41">
            <a:extLst>
              <a:ext uri="{FF2B5EF4-FFF2-40B4-BE49-F238E27FC236}">
                <a16:creationId xmlns:a16="http://schemas.microsoft.com/office/drawing/2014/main" id="{202037F1-5CA0-8EB7-27AC-2CC0A10BA92D}"/>
              </a:ext>
            </a:extLst>
          </p:cNvPr>
          <p:cNvSpPr>
            <a:spLocks noGrp="1"/>
          </p:cNvSpPr>
          <p:nvPr>
            <p:ph type="pic" sz="quarter" idx="11" hasCustomPrompt="1"/>
          </p:nvPr>
        </p:nvSpPr>
        <p:spPr>
          <a:xfrm>
            <a:off x="6336284" y="485775"/>
            <a:ext cx="5472000" cy="6102000"/>
          </a:xfrm>
          <a:prstGeom prst="rect">
            <a:avLst/>
          </a:prstGeom>
        </p:spPr>
        <p:txBody>
          <a:bodyPr tIns="792000" anchor="ctr"/>
          <a:lstStyle>
            <a:lvl1pPr algn="ctr">
              <a:defRPr/>
            </a:lvl1pPr>
          </a:lstStyle>
          <a:p>
            <a:r>
              <a:rPr lang="en-GB"/>
              <a:t>Insert illustration</a:t>
            </a:r>
          </a:p>
        </p:txBody>
      </p:sp>
      <p:pic>
        <p:nvPicPr>
          <p:cNvPr id="6" name="Picture 5" descr="The Health Foundation&#10;&#10;">
            <a:extLst>
              <a:ext uri="{FF2B5EF4-FFF2-40B4-BE49-F238E27FC236}">
                <a16:creationId xmlns:a16="http://schemas.microsoft.com/office/drawing/2014/main" id="{B32FC6F3-9CDD-679B-05C8-A66A42D9F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965" y="5111500"/>
            <a:ext cx="2626035" cy="1258132"/>
          </a:xfrm>
          <a:prstGeom prst="rect">
            <a:avLst/>
          </a:prstGeom>
        </p:spPr>
      </p:pic>
    </p:spTree>
    <p:extLst>
      <p:ext uri="{BB962C8B-B14F-4D97-AF65-F5344CB8AC3E}">
        <p14:creationId xmlns:p14="http://schemas.microsoft.com/office/powerpoint/2010/main" val="3488723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 photograph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2E97-956C-71C6-467A-4D0CB9A65C2D}"/>
              </a:ext>
            </a:extLst>
          </p:cNvPr>
          <p:cNvSpPr>
            <a:spLocks noGrp="1"/>
          </p:cNvSpPr>
          <p:nvPr>
            <p:ph type="ctrTitle"/>
          </p:nvPr>
        </p:nvSpPr>
        <p:spPr>
          <a:xfrm>
            <a:off x="792000" y="756000"/>
            <a:ext cx="6480000" cy="1767920"/>
          </a:xfrm>
          <a:prstGeom prst="rect">
            <a:avLst/>
          </a:prstGeom>
        </p:spPr>
        <p:txBody>
          <a:bodyPr anchor="t" anchorCtr="0"/>
          <a:lstStyle>
            <a:lvl1pPr algn="l">
              <a:lnSpc>
                <a:spcPct val="110000"/>
              </a:lnSpc>
              <a:defRPr sz="5400"/>
            </a:lvl1pPr>
          </a:lstStyle>
          <a:p>
            <a:r>
              <a:rPr lang="en-US"/>
              <a:t>Click to edit Master title style</a:t>
            </a:r>
          </a:p>
        </p:txBody>
      </p:sp>
      <p:sp>
        <p:nvSpPr>
          <p:cNvPr id="3" name="Subtitle 2">
            <a:extLst>
              <a:ext uri="{FF2B5EF4-FFF2-40B4-BE49-F238E27FC236}">
                <a16:creationId xmlns:a16="http://schemas.microsoft.com/office/drawing/2014/main" id="{00FFB44D-1810-070D-0A27-E161DE2E22D2}"/>
              </a:ext>
            </a:extLst>
          </p:cNvPr>
          <p:cNvSpPr>
            <a:spLocks noGrp="1"/>
          </p:cNvSpPr>
          <p:nvPr>
            <p:ph type="subTitle" idx="1"/>
          </p:nvPr>
        </p:nvSpPr>
        <p:spPr>
          <a:xfrm>
            <a:off x="792000" y="3099761"/>
            <a:ext cx="6468725" cy="411331"/>
          </a:xfrm>
          <a:prstGeom prst="rect">
            <a:avLst/>
          </a:prstGeom>
          <a:noFill/>
        </p:spPr>
        <p:txBody>
          <a:bodyPr wrap="square">
            <a:sp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A087CE-F365-FBB5-7028-633D96821CDF}"/>
              </a:ext>
            </a:extLst>
          </p:cNvPr>
          <p:cNvSpPr>
            <a:spLocks noGrp="1"/>
          </p:cNvSpPr>
          <p:nvPr>
            <p:ph type="dt" sz="half" idx="10"/>
          </p:nvPr>
        </p:nvSpPr>
        <p:spPr>
          <a:xfrm>
            <a:off x="792000" y="4156892"/>
            <a:ext cx="2700000" cy="365125"/>
          </a:xfrm>
          <a:prstGeom prst="rect">
            <a:avLst/>
          </a:prstGeom>
        </p:spPr>
        <p:txBody>
          <a:bodyPr/>
          <a:lstStyle>
            <a:lvl1pPr>
              <a:defRPr sz="1800">
                <a:solidFill>
                  <a:srgbClr val="FF0000"/>
                </a:solidFill>
              </a:defRPr>
            </a:lvl1pPr>
          </a:lstStyle>
          <a:p>
            <a:r>
              <a:rPr lang="en-US"/>
              <a:t>June 2025</a:t>
            </a:r>
          </a:p>
        </p:txBody>
      </p:sp>
      <p:sp>
        <p:nvSpPr>
          <p:cNvPr id="40" name="Picture Placeholder 39">
            <a:extLst>
              <a:ext uri="{FF2B5EF4-FFF2-40B4-BE49-F238E27FC236}">
                <a16:creationId xmlns:a16="http://schemas.microsoft.com/office/drawing/2014/main" id="{69B85C21-6B43-8F2D-8D4C-20C86947D2C0}"/>
              </a:ext>
            </a:extLst>
          </p:cNvPr>
          <p:cNvSpPr>
            <a:spLocks noGrp="1"/>
          </p:cNvSpPr>
          <p:nvPr>
            <p:ph type="pic" sz="quarter" idx="11"/>
          </p:nvPr>
        </p:nvSpPr>
        <p:spPr>
          <a:xfrm>
            <a:off x="5930901" y="0"/>
            <a:ext cx="6258817" cy="6858000"/>
          </a:xfrm>
          <a:custGeom>
            <a:avLst/>
            <a:gdLst>
              <a:gd name="connsiteX0" fmla="*/ 5325646 w 6258817"/>
              <a:gd name="connsiteY0" fmla="*/ 0 h 6858000"/>
              <a:gd name="connsiteX1" fmla="*/ 6258817 w 6258817"/>
              <a:gd name="connsiteY1" fmla="*/ 0 h 6858000"/>
              <a:gd name="connsiteX2" fmla="*/ 6258817 w 6258817"/>
              <a:gd name="connsiteY2" fmla="*/ 6858000 h 6858000"/>
              <a:gd name="connsiteX3" fmla="*/ 0 w 6258817"/>
              <a:gd name="connsiteY3" fmla="*/ 6858000 h 6858000"/>
              <a:gd name="connsiteX4" fmla="*/ 5325646 w 625881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8817" h="6858000">
                <a:moveTo>
                  <a:pt x="5325646" y="0"/>
                </a:moveTo>
                <a:lnTo>
                  <a:pt x="6258817" y="0"/>
                </a:lnTo>
                <a:lnTo>
                  <a:pt x="6258817" y="6858000"/>
                </a:lnTo>
                <a:lnTo>
                  <a:pt x="0" y="6858000"/>
                </a:lnTo>
                <a:cubicBezTo>
                  <a:pt x="875222" y="3968496"/>
                  <a:pt x="2797798" y="1534859"/>
                  <a:pt x="5325646" y="0"/>
                </a:cubicBezTo>
                <a:close/>
              </a:path>
            </a:pathLst>
          </a:custGeom>
          <a:solidFill>
            <a:schemeClr val="bg1">
              <a:lumMod val="95000"/>
            </a:schemeClr>
          </a:solidFill>
        </p:spPr>
        <p:txBody>
          <a:bodyPr wrap="square" tIns="792000" bIns="0" anchor="ctr">
            <a:noAutofit/>
          </a:bodyPr>
          <a:lstStyle>
            <a:lvl1pPr algn="ctr">
              <a:defRPr/>
            </a:lvl1pPr>
          </a:lstStyle>
          <a:p>
            <a:endParaRPr lang="en-GB"/>
          </a:p>
        </p:txBody>
      </p:sp>
      <p:pic>
        <p:nvPicPr>
          <p:cNvPr id="8" name="Picture 7" descr="The Health Foundation&#10;&#10;">
            <a:extLst>
              <a:ext uri="{FF2B5EF4-FFF2-40B4-BE49-F238E27FC236}">
                <a16:creationId xmlns:a16="http://schemas.microsoft.com/office/drawing/2014/main" id="{1DF1AB1B-A067-841F-6743-414EAE4A91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965" y="5111500"/>
            <a:ext cx="2626035" cy="1258132"/>
          </a:xfrm>
          <a:prstGeom prst="rect">
            <a:avLst/>
          </a:prstGeom>
        </p:spPr>
      </p:pic>
    </p:spTree>
    <p:extLst>
      <p:ext uri="{BB962C8B-B14F-4D97-AF65-F5344CB8AC3E}">
        <p14:creationId xmlns:p14="http://schemas.microsoft.com/office/powerpoint/2010/main" val="1349733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 time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2000" y="756000"/>
            <a:ext cx="3365664" cy="747897"/>
          </a:xfrm>
          <a:prstGeom prst="rect">
            <a:avLst/>
          </a:prstGeom>
        </p:spPr>
        <p:txBody>
          <a:bodyPr/>
          <a:lstStyle>
            <a:lvl1pPr>
              <a:defRPr sz="5400"/>
            </a:lvl1pPr>
          </a:lstStyle>
          <a:p>
            <a:r>
              <a:rPr lang="en-US"/>
              <a:t>Agenda</a:t>
            </a:r>
          </a:p>
        </p:txBody>
      </p:sp>
      <p:pic>
        <p:nvPicPr>
          <p:cNvPr id="4" name="Graphic 3">
            <a:extLst>
              <a:ext uri="{FF2B5EF4-FFF2-40B4-BE49-F238E27FC236}">
                <a16:creationId xmlns:a16="http://schemas.microsoft.com/office/drawing/2014/main" id="{CC42F5E9-164B-4180-825A-80A8EF2C564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2019300"/>
            <a:ext cx="3771900" cy="4838700"/>
          </a:xfrm>
          <a:prstGeom prst="rect">
            <a:avLst/>
          </a:prstGeom>
        </p:spPr>
      </p:pic>
      <p:sp>
        <p:nvSpPr>
          <p:cNvPr id="6" name="Text Placeholder 2">
            <a:extLst>
              <a:ext uri="{FF2B5EF4-FFF2-40B4-BE49-F238E27FC236}">
                <a16:creationId xmlns:a16="http://schemas.microsoft.com/office/drawing/2014/main" id="{6B8827E2-2341-ED42-7376-69394E954001}"/>
              </a:ext>
            </a:extLst>
          </p:cNvPr>
          <p:cNvSpPr>
            <a:spLocks noGrp="1"/>
          </p:cNvSpPr>
          <p:nvPr>
            <p:ph type="body" idx="1" hasCustomPrompt="1"/>
          </p:nvPr>
        </p:nvSpPr>
        <p:spPr>
          <a:xfrm>
            <a:off x="4340223" y="1008000"/>
            <a:ext cx="6480000" cy="4388610"/>
          </a:xfrm>
          <a:prstGeom prst="rect">
            <a:avLst/>
          </a:prstGeom>
        </p:spPr>
        <p:txBody>
          <a:bodyPr anchor="t" anchorCtr="0"/>
          <a:lstStyle>
            <a:lvl1pPr marL="0" indent="0">
              <a:buNone/>
              <a:tabLst>
                <a:tab pos="1057275" algn="l"/>
              </a:tabLst>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 Agenda item</a:t>
            </a:r>
          </a:p>
        </p:txBody>
      </p:sp>
    </p:spTree>
    <p:extLst>
      <p:ext uri="{BB962C8B-B14F-4D97-AF65-F5344CB8AC3E}">
        <p14:creationId xmlns:p14="http://schemas.microsoft.com/office/powerpoint/2010/main" val="2612309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genda – time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2000" y="756000"/>
            <a:ext cx="3365664" cy="747897"/>
          </a:xfrm>
          <a:prstGeom prst="rect">
            <a:avLst/>
          </a:prstGeom>
        </p:spPr>
        <p:txBody>
          <a:bodyPr/>
          <a:lstStyle>
            <a:lvl1pPr>
              <a:defRPr sz="5400"/>
            </a:lvl1pPr>
          </a:lstStyle>
          <a:p>
            <a:r>
              <a:rPr lang="en-US"/>
              <a:t>Agenda</a:t>
            </a:r>
          </a:p>
        </p:txBody>
      </p:sp>
      <p:pic>
        <p:nvPicPr>
          <p:cNvPr id="4" name="Graphic 3">
            <a:extLst>
              <a:ext uri="{FF2B5EF4-FFF2-40B4-BE49-F238E27FC236}">
                <a16:creationId xmlns:a16="http://schemas.microsoft.com/office/drawing/2014/main" id="{CC42F5E9-164B-4180-825A-80A8EF2C564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2019300"/>
            <a:ext cx="3771900" cy="4838700"/>
          </a:xfrm>
          <a:prstGeom prst="rect">
            <a:avLst/>
          </a:prstGeom>
        </p:spPr>
      </p:pic>
      <p:sp>
        <p:nvSpPr>
          <p:cNvPr id="6" name="Text Placeholder 2">
            <a:extLst>
              <a:ext uri="{FF2B5EF4-FFF2-40B4-BE49-F238E27FC236}">
                <a16:creationId xmlns:a16="http://schemas.microsoft.com/office/drawing/2014/main" id="{6B8827E2-2341-ED42-7376-69394E954001}"/>
              </a:ext>
            </a:extLst>
          </p:cNvPr>
          <p:cNvSpPr>
            <a:spLocks noGrp="1"/>
          </p:cNvSpPr>
          <p:nvPr>
            <p:ph type="body" idx="1" hasCustomPrompt="1"/>
          </p:nvPr>
        </p:nvSpPr>
        <p:spPr>
          <a:xfrm>
            <a:off x="4340223" y="1008000"/>
            <a:ext cx="6480000" cy="4388610"/>
          </a:xfrm>
          <a:prstGeom prst="rect">
            <a:avLst/>
          </a:prstGeom>
        </p:spPr>
        <p:txBody>
          <a:bodyPr anchor="t" anchorCtr="0"/>
          <a:lstStyle>
            <a:lvl1pPr marL="0" indent="0">
              <a:buNone/>
              <a:tabLst>
                <a:tab pos="1057275" algn="l"/>
              </a:tabLst>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00:00 First item on the agenda</a:t>
            </a:r>
          </a:p>
        </p:txBody>
      </p:sp>
    </p:spTree>
    <p:extLst>
      <p:ext uri="{BB962C8B-B14F-4D97-AF65-F5344CB8AC3E}">
        <p14:creationId xmlns:p14="http://schemas.microsoft.com/office/powerpoint/2010/main" val="977830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genda – item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2000" y="756000"/>
            <a:ext cx="3365664" cy="747897"/>
          </a:xfrm>
          <a:prstGeom prst="rect">
            <a:avLst/>
          </a:prstGeom>
        </p:spPr>
        <p:txBody>
          <a:bodyPr/>
          <a:lstStyle>
            <a:lvl1pPr>
              <a:defRPr sz="5400"/>
            </a:lvl1pPr>
          </a:lstStyle>
          <a:p>
            <a:r>
              <a:rPr lang="en-US"/>
              <a:t>Agenda</a:t>
            </a:r>
          </a:p>
        </p:txBody>
      </p:sp>
      <p:sp>
        <p:nvSpPr>
          <p:cNvPr id="6" name="Text Placeholder 2">
            <a:extLst>
              <a:ext uri="{FF2B5EF4-FFF2-40B4-BE49-F238E27FC236}">
                <a16:creationId xmlns:a16="http://schemas.microsoft.com/office/drawing/2014/main" id="{6B8827E2-2341-ED42-7376-69394E954001}"/>
              </a:ext>
            </a:extLst>
          </p:cNvPr>
          <p:cNvSpPr>
            <a:spLocks noGrp="1"/>
          </p:cNvSpPr>
          <p:nvPr>
            <p:ph type="body" idx="1" hasCustomPrompt="1"/>
          </p:nvPr>
        </p:nvSpPr>
        <p:spPr>
          <a:xfrm>
            <a:off x="4340223" y="899992"/>
            <a:ext cx="6480000" cy="3600000"/>
          </a:xfrm>
          <a:prstGeom prst="rect">
            <a:avLst/>
          </a:prstGeom>
        </p:spPr>
        <p:txBody>
          <a:bodyPr anchor="t" anchorCtr="0"/>
          <a:lstStyle>
            <a:lvl1pPr marL="0" indent="0">
              <a:buNone/>
              <a:tabLst>
                <a:tab pos="482600" algn="l"/>
              </a:tabLst>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First item on the agenda</a:t>
            </a:r>
          </a:p>
        </p:txBody>
      </p:sp>
      <p:pic>
        <p:nvPicPr>
          <p:cNvPr id="5" name="Graphic 4">
            <a:extLst>
              <a:ext uri="{FF2B5EF4-FFF2-40B4-BE49-F238E27FC236}">
                <a16:creationId xmlns:a16="http://schemas.microsoft.com/office/drawing/2014/main" id="{6AB2255F-89BC-499D-6329-BED62AE7C9F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3238500"/>
            <a:ext cx="3962400" cy="3619500"/>
          </a:xfrm>
          <a:prstGeom prst="rect">
            <a:avLst/>
          </a:prstGeom>
        </p:spPr>
      </p:pic>
      <p:sp>
        <p:nvSpPr>
          <p:cNvPr id="7" name="Text Placeholder 2">
            <a:extLst>
              <a:ext uri="{FF2B5EF4-FFF2-40B4-BE49-F238E27FC236}">
                <a16:creationId xmlns:a16="http://schemas.microsoft.com/office/drawing/2014/main" id="{174C0830-9AAC-8B60-D318-4F274876406D}"/>
              </a:ext>
            </a:extLst>
          </p:cNvPr>
          <p:cNvSpPr>
            <a:spLocks noGrp="1"/>
          </p:cNvSpPr>
          <p:nvPr>
            <p:ph type="body" idx="10" hasCustomPrompt="1"/>
          </p:nvPr>
        </p:nvSpPr>
        <p:spPr>
          <a:xfrm>
            <a:off x="4340223" y="5435492"/>
            <a:ext cx="6480000" cy="478631"/>
          </a:xfrm>
          <a:prstGeom prst="rect">
            <a:avLst/>
          </a:prstGeom>
        </p:spPr>
        <p:txBody>
          <a:bodyPr anchor="t" anchorCtr="0"/>
          <a:lstStyle>
            <a:lvl1pPr marL="0" indent="0">
              <a:buNone/>
              <a:defRPr sz="2400" b="1" i="0">
                <a:solidFill>
                  <a:schemeClr val="tx2"/>
                </a:solidFill>
                <a:latin typeface="Messina Sans" pitchFamily="2" charset="77"/>
                <a:cs typeface="Messina Sa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8" name="Text Placeholder 2">
            <a:extLst>
              <a:ext uri="{FF2B5EF4-FFF2-40B4-BE49-F238E27FC236}">
                <a16:creationId xmlns:a16="http://schemas.microsoft.com/office/drawing/2014/main" id="{62D80F7E-B1FB-38CB-0208-32B279F5A129}"/>
              </a:ext>
            </a:extLst>
          </p:cNvPr>
          <p:cNvSpPr>
            <a:spLocks noGrp="1"/>
          </p:cNvSpPr>
          <p:nvPr>
            <p:ph type="body" idx="11" hasCustomPrompt="1"/>
          </p:nvPr>
        </p:nvSpPr>
        <p:spPr>
          <a:xfrm>
            <a:off x="4340223" y="5870617"/>
            <a:ext cx="6480000" cy="478631"/>
          </a:xfrm>
          <a:prstGeom prst="rect">
            <a:avLst/>
          </a:prstGeom>
        </p:spPr>
        <p:txBody>
          <a:bodyPr anchor="t" anchorCtr="0"/>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 Here</a:t>
            </a:r>
          </a:p>
        </p:txBody>
      </p:sp>
    </p:spTree>
    <p:extLst>
      <p:ext uri="{BB962C8B-B14F-4D97-AF65-F5344CB8AC3E}">
        <p14:creationId xmlns:p14="http://schemas.microsoft.com/office/powerpoint/2010/main" val="536017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oilerplate">
    <p:bg>
      <p:bgPr>
        <a:solidFill>
          <a:schemeClr val="bg2"/>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21245696-FB43-03ED-A76C-D6ED2E7ED50F}"/>
              </a:ext>
            </a:extLst>
          </p:cNvPr>
          <p:cNvSpPr/>
          <p:nvPr userDrawn="1"/>
        </p:nvSpPr>
        <p:spPr>
          <a:xfrm>
            <a:off x="0" y="0"/>
            <a:ext cx="9815513" cy="5561648"/>
          </a:xfrm>
          <a:custGeom>
            <a:avLst/>
            <a:gdLst/>
            <a:ahLst/>
            <a:cxnLst/>
            <a:rect l="l" t="t" r="r" b="b"/>
            <a:pathLst>
              <a:path w="13087350" h="7415530">
                <a:moveTo>
                  <a:pt x="13087154" y="0"/>
                </a:moveTo>
                <a:lnTo>
                  <a:pt x="0" y="0"/>
                </a:lnTo>
                <a:lnTo>
                  <a:pt x="0" y="7415439"/>
                </a:lnTo>
                <a:lnTo>
                  <a:pt x="206601" y="7409765"/>
                </a:lnTo>
                <a:lnTo>
                  <a:pt x="448964" y="7399579"/>
                </a:lnTo>
                <a:lnTo>
                  <a:pt x="691171" y="7385708"/>
                </a:lnTo>
                <a:lnTo>
                  <a:pt x="933178" y="7368151"/>
                </a:lnTo>
                <a:lnTo>
                  <a:pt x="1174937" y="7346909"/>
                </a:lnTo>
                <a:lnTo>
                  <a:pt x="1416405" y="7321982"/>
                </a:lnTo>
                <a:lnTo>
                  <a:pt x="1657534" y="7293372"/>
                </a:lnTo>
                <a:lnTo>
                  <a:pt x="1898280" y="7261077"/>
                </a:lnTo>
                <a:lnTo>
                  <a:pt x="2138597" y="7225100"/>
                </a:lnTo>
                <a:lnTo>
                  <a:pt x="2378439" y="7185439"/>
                </a:lnTo>
                <a:lnTo>
                  <a:pt x="2617760" y="7142096"/>
                </a:lnTo>
                <a:lnTo>
                  <a:pt x="2856516" y="7095071"/>
                </a:lnTo>
                <a:lnTo>
                  <a:pt x="3094659" y="7044364"/>
                </a:lnTo>
                <a:lnTo>
                  <a:pt x="3332145" y="6989975"/>
                </a:lnTo>
                <a:lnTo>
                  <a:pt x="3568928" y="6931906"/>
                </a:lnTo>
                <a:lnTo>
                  <a:pt x="3804962" y="6870157"/>
                </a:lnTo>
                <a:lnTo>
                  <a:pt x="4040201" y="6804727"/>
                </a:lnTo>
                <a:lnTo>
                  <a:pt x="4274600" y="6735617"/>
                </a:lnTo>
                <a:lnTo>
                  <a:pt x="4508114" y="6662829"/>
                </a:lnTo>
                <a:lnTo>
                  <a:pt x="4740696" y="6586361"/>
                </a:lnTo>
                <a:lnTo>
                  <a:pt x="4972302" y="6506215"/>
                </a:lnTo>
                <a:lnTo>
                  <a:pt x="5202884" y="6422391"/>
                </a:lnTo>
                <a:lnTo>
                  <a:pt x="5432398" y="6334890"/>
                </a:lnTo>
                <a:lnTo>
                  <a:pt x="5660799" y="6243711"/>
                </a:lnTo>
                <a:lnTo>
                  <a:pt x="5888039" y="6148855"/>
                </a:lnTo>
                <a:lnTo>
                  <a:pt x="6114074" y="6050323"/>
                </a:lnTo>
                <a:lnTo>
                  <a:pt x="6338859" y="5948115"/>
                </a:lnTo>
                <a:lnTo>
                  <a:pt x="6562346" y="5842231"/>
                </a:lnTo>
                <a:lnTo>
                  <a:pt x="6784492" y="5732673"/>
                </a:lnTo>
                <a:lnTo>
                  <a:pt x="7005249" y="5619439"/>
                </a:lnTo>
                <a:lnTo>
                  <a:pt x="7115093" y="5561444"/>
                </a:lnTo>
                <a:lnTo>
                  <a:pt x="7224573" y="5502531"/>
                </a:lnTo>
                <a:lnTo>
                  <a:pt x="7333683" y="5442699"/>
                </a:lnTo>
                <a:lnTo>
                  <a:pt x="7442418" y="5381949"/>
                </a:lnTo>
                <a:lnTo>
                  <a:pt x="7550771" y="5320281"/>
                </a:lnTo>
                <a:lnTo>
                  <a:pt x="7658737" y="5257694"/>
                </a:lnTo>
                <a:lnTo>
                  <a:pt x="7766311" y="5194189"/>
                </a:lnTo>
                <a:lnTo>
                  <a:pt x="7873487" y="5129765"/>
                </a:lnTo>
                <a:lnTo>
                  <a:pt x="7980258" y="5064424"/>
                </a:lnTo>
                <a:lnTo>
                  <a:pt x="8086620" y="4998164"/>
                </a:lnTo>
                <a:lnTo>
                  <a:pt x="8192566" y="4930986"/>
                </a:lnTo>
                <a:lnTo>
                  <a:pt x="8298091" y="4862890"/>
                </a:lnTo>
                <a:lnTo>
                  <a:pt x="8403189" y="4793877"/>
                </a:lnTo>
                <a:lnTo>
                  <a:pt x="8507855" y="4723945"/>
                </a:lnTo>
                <a:lnTo>
                  <a:pt x="8612082" y="4653095"/>
                </a:lnTo>
                <a:lnTo>
                  <a:pt x="8715866" y="4581328"/>
                </a:lnTo>
                <a:lnTo>
                  <a:pt x="8819199" y="4508643"/>
                </a:lnTo>
                <a:lnTo>
                  <a:pt x="8922077" y="4435040"/>
                </a:lnTo>
                <a:lnTo>
                  <a:pt x="9024495" y="4360519"/>
                </a:lnTo>
                <a:lnTo>
                  <a:pt x="9126445" y="4285081"/>
                </a:lnTo>
                <a:lnTo>
                  <a:pt x="9227923" y="4208725"/>
                </a:lnTo>
                <a:lnTo>
                  <a:pt x="9328922" y="4131452"/>
                </a:lnTo>
                <a:lnTo>
                  <a:pt x="9429438" y="4053261"/>
                </a:lnTo>
                <a:lnTo>
                  <a:pt x="9529464" y="3974153"/>
                </a:lnTo>
                <a:lnTo>
                  <a:pt x="9628995" y="3894128"/>
                </a:lnTo>
                <a:lnTo>
                  <a:pt x="9728024" y="3813185"/>
                </a:lnTo>
                <a:lnTo>
                  <a:pt x="9826547" y="3731325"/>
                </a:lnTo>
                <a:lnTo>
                  <a:pt x="9924557" y="3648547"/>
                </a:lnTo>
                <a:lnTo>
                  <a:pt x="10022050" y="3564853"/>
                </a:lnTo>
                <a:lnTo>
                  <a:pt x="10119018" y="3480241"/>
                </a:lnTo>
                <a:lnTo>
                  <a:pt x="10215457" y="3394713"/>
                </a:lnTo>
                <a:lnTo>
                  <a:pt x="10311360" y="3308267"/>
                </a:lnTo>
                <a:lnTo>
                  <a:pt x="10406723" y="3220905"/>
                </a:lnTo>
                <a:lnTo>
                  <a:pt x="10501538" y="3132625"/>
                </a:lnTo>
                <a:lnTo>
                  <a:pt x="10595802" y="3043429"/>
                </a:lnTo>
                <a:lnTo>
                  <a:pt x="10689507" y="2953316"/>
                </a:lnTo>
                <a:lnTo>
                  <a:pt x="10782648" y="2862286"/>
                </a:lnTo>
                <a:lnTo>
                  <a:pt x="10875220" y="2770339"/>
                </a:lnTo>
                <a:lnTo>
                  <a:pt x="10967217" y="2677476"/>
                </a:lnTo>
                <a:lnTo>
                  <a:pt x="11040534" y="2602382"/>
                </a:lnTo>
                <a:lnTo>
                  <a:pt x="11113254" y="2526927"/>
                </a:lnTo>
                <a:lnTo>
                  <a:pt x="11185377" y="2451114"/>
                </a:lnTo>
                <a:lnTo>
                  <a:pt x="11256902" y="2374947"/>
                </a:lnTo>
                <a:lnTo>
                  <a:pt x="11327829" y="2298427"/>
                </a:lnTo>
                <a:lnTo>
                  <a:pt x="11398160" y="2221559"/>
                </a:lnTo>
                <a:lnTo>
                  <a:pt x="11467893" y="2144344"/>
                </a:lnTo>
                <a:lnTo>
                  <a:pt x="11537029" y="2066786"/>
                </a:lnTo>
                <a:lnTo>
                  <a:pt x="11605568" y="1988888"/>
                </a:lnTo>
                <a:lnTo>
                  <a:pt x="11673509" y="1910653"/>
                </a:lnTo>
                <a:lnTo>
                  <a:pt x="11740854" y="1832083"/>
                </a:lnTo>
                <a:lnTo>
                  <a:pt x="11807601" y="1753182"/>
                </a:lnTo>
                <a:lnTo>
                  <a:pt x="11873751" y="1673953"/>
                </a:lnTo>
                <a:lnTo>
                  <a:pt x="11939304" y="1594399"/>
                </a:lnTo>
                <a:lnTo>
                  <a:pt x="12004261" y="1514522"/>
                </a:lnTo>
                <a:lnTo>
                  <a:pt x="12068620" y="1434325"/>
                </a:lnTo>
                <a:lnTo>
                  <a:pt x="12132382" y="1353812"/>
                </a:lnTo>
                <a:lnTo>
                  <a:pt x="12195548" y="1272985"/>
                </a:lnTo>
                <a:lnTo>
                  <a:pt x="12258117" y="1191848"/>
                </a:lnTo>
                <a:lnTo>
                  <a:pt x="12320089" y="1110403"/>
                </a:lnTo>
                <a:lnTo>
                  <a:pt x="12381464" y="1028653"/>
                </a:lnTo>
                <a:lnTo>
                  <a:pt x="12442242" y="946601"/>
                </a:lnTo>
                <a:lnTo>
                  <a:pt x="12502424" y="864251"/>
                </a:lnTo>
                <a:lnTo>
                  <a:pt x="12562009" y="781605"/>
                </a:lnTo>
                <a:lnTo>
                  <a:pt x="12620998" y="698665"/>
                </a:lnTo>
                <a:lnTo>
                  <a:pt x="12679390" y="615436"/>
                </a:lnTo>
                <a:lnTo>
                  <a:pt x="12737186" y="531920"/>
                </a:lnTo>
                <a:lnTo>
                  <a:pt x="12765860" y="490055"/>
                </a:lnTo>
                <a:lnTo>
                  <a:pt x="12794385" y="448119"/>
                </a:lnTo>
                <a:lnTo>
                  <a:pt x="12822761" y="406113"/>
                </a:lnTo>
                <a:lnTo>
                  <a:pt x="12850988" y="364038"/>
                </a:lnTo>
                <a:lnTo>
                  <a:pt x="12879065" y="321892"/>
                </a:lnTo>
                <a:lnTo>
                  <a:pt x="12906994" y="279678"/>
                </a:lnTo>
                <a:lnTo>
                  <a:pt x="12934773" y="237394"/>
                </a:lnTo>
                <a:lnTo>
                  <a:pt x="12962404" y="195043"/>
                </a:lnTo>
                <a:lnTo>
                  <a:pt x="12989885" y="152623"/>
                </a:lnTo>
                <a:lnTo>
                  <a:pt x="13017217" y="110135"/>
                </a:lnTo>
                <a:lnTo>
                  <a:pt x="13044401" y="67581"/>
                </a:lnTo>
                <a:lnTo>
                  <a:pt x="13071435" y="24959"/>
                </a:lnTo>
                <a:lnTo>
                  <a:pt x="13087154" y="0"/>
                </a:lnTo>
                <a:close/>
              </a:path>
            </a:pathLst>
          </a:custGeom>
          <a:solidFill>
            <a:schemeClr val="tx2"/>
          </a:solidFill>
        </p:spPr>
        <p:txBody>
          <a:bodyPr wrap="square" lIns="0" tIns="0" rIns="0" bIns="0" rtlCol="0"/>
          <a:lstStyle/>
          <a:p>
            <a:endParaRPr/>
          </a:p>
        </p:txBody>
      </p:sp>
      <p:pic>
        <p:nvPicPr>
          <p:cNvPr id="72" name="Picture 71">
            <a:extLst>
              <a:ext uri="{FF2B5EF4-FFF2-40B4-BE49-F238E27FC236}">
                <a16:creationId xmlns:a16="http://schemas.microsoft.com/office/drawing/2014/main" id="{F92661BB-ED4A-FB29-6E91-A7DE3F87CA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36624" y="1473693"/>
            <a:ext cx="5642882" cy="4062352"/>
          </a:xfrm>
          <a:prstGeom prst="rect">
            <a:avLst/>
          </a:prstGeom>
        </p:spPr>
      </p:pic>
      <p:grpSp>
        <p:nvGrpSpPr>
          <p:cNvPr id="5" name="Graphic 11">
            <a:extLst>
              <a:ext uri="{FF2B5EF4-FFF2-40B4-BE49-F238E27FC236}">
                <a16:creationId xmlns:a16="http://schemas.microsoft.com/office/drawing/2014/main" id="{F06F4CD5-B238-CE25-3B2F-DCF0B6E588A3}"/>
              </a:ext>
            </a:extLst>
          </p:cNvPr>
          <p:cNvGrpSpPr>
            <a:grpSpLocks noChangeAspect="1"/>
          </p:cNvGrpSpPr>
          <p:nvPr userDrawn="1"/>
        </p:nvGrpSpPr>
        <p:grpSpPr>
          <a:xfrm>
            <a:off x="754309" y="5872172"/>
            <a:ext cx="1920957" cy="604800"/>
            <a:chOff x="3027608" y="5287064"/>
            <a:chExt cx="1367599" cy="430579"/>
          </a:xfrm>
        </p:grpSpPr>
        <p:grpSp>
          <p:nvGrpSpPr>
            <p:cNvPr id="6" name="Graphic 11">
              <a:extLst>
                <a:ext uri="{FF2B5EF4-FFF2-40B4-BE49-F238E27FC236}">
                  <a16:creationId xmlns:a16="http://schemas.microsoft.com/office/drawing/2014/main" id="{B39A4C4A-D056-5B2E-7C39-A2E855CFDD6A}"/>
                </a:ext>
              </a:extLst>
            </p:cNvPr>
            <p:cNvGrpSpPr/>
            <p:nvPr/>
          </p:nvGrpSpPr>
          <p:grpSpPr>
            <a:xfrm>
              <a:off x="3027608" y="5287064"/>
              <a:ext cx="741806" cy="428232"/>
              <a:chOff x="3027608" y="5287064"/>
              <a:chExt cx="741806" cy="428232"/>
            </a:xfrm>
          </p:grpSpPr>
          <p:sp>
            <p:nvSpPr>
              <p:cNvPr id="28" name="Freeform 27">
                <a:extLst>
                  <a:ext uri="{FF2B5EF4-FFF2-40B4-BE49-F238E27FC236}">
                    <a16:creationId xmlns:a16="http://schemas.microsoft.com/office/drawing/2014/main" id="{1F220AAC-7973-2637-943D-73CCC6F33FD0}"/>
                  </a:ext>
                </a:extLst>
              </p:cNvPr>
              <p:cNvSpPr/>
              <p:nvPr/>
            </p:nvSpPr>
            <p:spPr>
              <a:xfrm>
                <a:off x="3027608" y="5290255"/>
                <a:ext cx="431291" cy="425041"/>
              </a:xfrm>
              <a:custGeom>
                <a:avLst/>
                <a:gdLst>
                  <a:gd name="connsiteX0" fmla="*/ 215646 w 431291"/>
                  <a:gd name="connsiteY0" fmla="*/ 324695 h 425041"/>
                  <a:gd name="connsiteX1" fmla="*/ 329470 w 431291"/>
                  <a:gd name="connsiteY1" fmla="*/ 212521 h 425041"/>
                  <a:gd name="connsiteX2" fmla="*/ 215646 w 431291"/>
                  <a:gd name="connsiteY2" fmla="*/ 100347 h 425041"/>
                  <a:gd name="connsiteX3" fmla="*/ 101822 w 431291"/>
                  <a:gd name="connsiteY3" fmla="*/ 212521 h 425041"/>
                  <a:gd name="connsiteX4" fmla="*/ 215646 w 431291"/>
                  <a:gd name="connsiteY4" fmla="*/ 324695 h 425041"/>
                  <a:gd name="connsiteX5" fmla="*/ 215646 w 431291"/>
                  <a:gd name="connsiteY5" fmla="*/ 425041 h 425041"/>
                  <a:gd name="connsiteX6" fmla="*/ 0 w 431291"/>
                  <a:gd name="connsiteY6" fmla="*/ 212521 h 425041"/>
                  <a:gd name="connsiteX7" fmla="*/ 215646 w 431291"/>
                  <a:gd name="connsiteY7" fmla="*/ 0 h 425041"/>
                  <a:gd name="connsiteX8" fmla="*/ 431292 w 431291"/>
                  <a:gd name="connsiteY8" fmla="*/ 212521 h 425041"/>
                  <a:gd name="connsiteX9" fmla="*/ 215646 w 431291"/>
                  <a:gd name="connsiteY9" fmla="*/ 425041 h 42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291" h="425041">
                    <a:moveTo>
                      <a:pt x="215646" y="324695"/>
                    </a:moveTo>
                    <a:cubicBezTo>
                      <a:pt x="278511" y="324695"/>
                      <a:pt x="329470" y="274475"/>
                      <a:pt x="329470" y="212521"/>
                    </a:cubicBezTo>
                    <a:cubicBezTo>
                      <a:pt x="329470" y="150567"/>
                      <a:pt x="278511" y="100347"/>
                      <a:pt x="215646" y="100347"/>
                    </a:cubicBezTo>
                    <a:cubicBezTo>
                      <a:pt x="152781" y="100347"/>
                      <a:pt x="101822" y="150567"/>
                      <a:pt x="101822" y="212521"/>
                    </a:cubicBezTo>
                    <a:cubicBezTo>
                      <a:pt x="101822" y="274475"/>
                      <a:pt x="152781" y="324695"/>
                      <a:pt x="215646" y="324695"/>
                    </a:cubicBezTo>
                    <a:moveTo>
                      <a:pt x="215646" y="425041"/>
                    </a:moveTo>
                    <a:cubicBezTo>
                      <a:pt x="96488" y="425041"/>
                      <a:pt x="0" y="329858"/>
                      <a:pt x="0" y="212521"/>
                    </a:cubicBezTo>
                    <a:cubicBezTo>
                      <a:pt x="0" y="95184"/>
                      <a:pt x="96488" y="0"/>
                      <a:pt x="215646" y="0"/>
                    </a:cubicBezTo>
                    <a:cubicBezTo>
                      <a:pt x="334804" y="0"/>
                      <a:pt x="431292" y="95184"/>
                      <a:pt x="431292" y="212521"/>
                    </a:cubicBezTo>
                    <a:cubicBezTo>
                      <a:pt x="431292" y="329858"/>
                      <a:pt x="334804" y="425041"/>
                      <a:pt x="215646" y="425041"/>
                    </a:cubicBezTo>
                  </a:path>
                </a:pathLst>
              </a:custGeom>
              <a:solidFill>
                <a:schemeClr val="tx2"/>
              </a:solidFill>
              <a:ln w="9525"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67E83CD0-E53B-FB5D-F7A1-361A616AFA49}"/>
                  </a:ext>
                </a:extLst>
              </p:cNvPr>
              <p:cNvSpPr/>
              <p:nvPr/>
            </p:nvSpPr>
            <p:spPr>
              <a:xfrm>
                <a:off x="3671021" y="5320199"/>
                <a:ext cx="98393" cy="97061"/>
              </a:xfrm>
              <a:custGeom>
                <a:avLst/>
                <a:gdLst>
                  <a:gd name="connsiteX0" fmla="*/ 74867 w 98393"/>
                  <a:gd name="connsiteY0" fmla="*/ 36985 h 97061"/>
                  <a:gd name="connsiteX1" fmla="*/ 23908 w 98393"/>
                  <a:gd name="connsiteY1" fmla="*/ 36985 h 97061"/>
                  <a:gd name="connsiteX2" fmla="*/ 49149 w 98393"/>
                  <a:gd name="connsiteY2" fmla="*/ 19619 h 97061"/>
                  <a:gd name="connsiteX3" fmla="*/ 74867 w 98393"/>
                  <a:gd name="connsiteY3" fmla="*/ 36985 h 97061"/>
                  <a:gd name="connsiteX4" fmla="*/ 98393 w 98393"/>
                  <a:gd name="connsiteY4" fmla="*/ 50032 h 97061"/>
                  <a:gd name="connsiteX5" fmla="*/ 48673 w 98393"/>
                  <a:gd name="connsiteY5" fmla="*/ 0 h 97061"/>
                  <a:gd name="connsiteX6" fmla="*/ 0 w 98393"/>
                  <a:gd name="connsiteY6" fmla="*/ 48437 h 97061"/>
                  <a:gd name="connsiteX7" fmla="*/ 48958 w 98393"/>
                  <a:gd name="connsiteY7" fmla="*/ 97061 h 97061"/>
                  <a:gd name="connsiteX8" fmla="*/ 91916 w 98393"/>
                  <a:gd name="connsiteY8" fmla="*/ 76785 h 97061"/>
                  <a:gd name="connsiteX9" fmla="*/ 72199 w 98393"/>
                  <a:gd name="connsiteY9" fmla="*/ 67586 h 97061"/>
                  <a:gd name="connsiteX10" fmla="*/ 48958 w 98393"/>
                  <a:gd name="connsiteY10" fmla="*/ 76598 h 97061"/>
                  <a:gd name="connsiteX11" fmla="*/ 22669 w 98393"/>
                  <a:gd name="connsiteY11" fmla="*/ 55195 h 97061"/>
                  <a:gd name="connsiteX12" fmla="*/ 98107 w 98393"/>
                  <a:gd name="connsiteY12" fmla="*/ 55195 h 97061"/>
                  <a:gd name="connsiteX13" fmla="*/ 98298 w 98393"/>
                  <a:gd name="connsiteY13" fmla="*/ 49939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393" h="97061">
                    <a:moveTo>
                      <a:pt x="74867" y="36985"/>
                    </a:moveTo>
                    <a:lnTo>
                      <a:pt x="23908" y="36985"/>
                    </a:lnTo>
                    <a:cubicBezTo>
                      <a:pt x="28480" y="25345"/>
                      <a:pt x="37433" y="19619"/>
                      <a:pt x="49149" y="19619"/>
                    </a:cubicBezTo>
                    <a:cubicBezTo>
                      <a:pt x="61627" y="19619"/>
                      <a:pt x="71723" y="26190"/>
                      <a:pt x="74867" y="36985"/>
                    </a:cubicBezTo>
                    <a:moveTo>
                      <a:pt x="98393" y="50032"/>
                    </a:moveTo>
                    <a:cubicBezTo>
                      <a:pt x="98393" y="20839"/>
                      <a:pt x="78295" y="0"/>
                      <a:pt x="48673" y="0"/>
                    </a:cubicBezTo>
                    <a:cubicBezTo>
                      <a:pt x="19050" y="0"/>
                      <a:pt x="0" y="23280"/>
                      <a:pt x="0" y="48437"/>
                    </a:cubicBezTo>
                    <a:cubicBezTo>
                      <a:pt x="0" y="75471"/>
                      <a:pt x="19240" y="97061"/>
                      <a:pt x="48958" y="97061"/>
                    </a:cubicBezTo>
                    <a:cubicBezTo>
                      <a:pt x="68675" y="97061"/>
                      <a:pt x="81915" y="90866"/>
                      <a:pt x="91916" y="76785"/>
                    </a:cubicBezTo>
                    <a:lnTo>
                      <a:pt x="72199" y="67586"/>
                    </a:lnTo>
                    <a:cubicBezTo>
                      <a:pt x="65722" y="73875"/>
                      <a:pt x="58960" y="76598"/>
                      <a:pt x="48958" y="76598"/>
                    </a:cubicBezTo>
                    <a:cubicBezTo>
                      <a:pt x="35528" y="76598"/>
                      <a:pt x="24955" y="68994"/>
                      <a:pt x="22669" y="55195"/>
                    </a:cubicBezTo>
                    <a:lnTo>
                      <a:pt x="98107" y="55195"/>
                    </a:lnTo>
                    <a:cubicBezTo>
                      <a:pt x="98107" y="53130"/>
                      <a:pt x="98298" y="52098"/>
                      <a:pt x="98298" y="49939"/>
                    </a:cubicBezTo>
                  </a:path>
                </a:pathLst>
              </a:custGeom>
              <a:solidFill>
                <a:srgbClr val="000001"/>
              </a:solidFill>
              <a:ln w="9525"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ED04D00A-E197-82B5-C385-05BF70F0D0A6}"/>
                  </a:ext>
                </a:extLst>
              </p:cNvPr>
              <p:cNvSpPr/>
              <p:nvPr/>
            </p:nvSpPr>
            <p:spPr>
              <a:xfrm>
                <a:off x="3578915" y="5287064"/>
                <a:ext cx="83153" cy="127850"/>
              </a:xfrm>
              <a:custGeom>
                <a:avLst/>
                <a:gdLst>
                  <a:gd name="connsiteX0" fmla="*/ 59722 w 83153"/>
                  <a:gd name="connsiteY0" fmla="*/ 127850 h 127850"/>
                  <a:gd name="connsiteX1" fmla="*/ 83153 w 83153"/>
                  <a:gd name="connsiteY1" fmla="*/ 127850 h 127850"/>
                  <a:gd name="connsiteX2" fmla="*/ 83153 w 83153"/>
                  <a:gd name="connsiteY2" fmla="*/ 66929 h 127850"/>
                  <a:gd name="connsiteX3" fmla="*/ 51054 w 83153"/>
                  <a:gd name="connsiteY3" fmla="*/ 33230 h 127850"/>
                  <a:gd name="connsiteX4" fmla="*/ 23431 w 83153"/>
                  <a:gd name="connsiteY4" fmla="*/ 45057 h 127850"/>
                  <a:gd name="connsiteX5" fmla="*/ 23431 w 83153"/>
                  <a:gd name="connsiteY5" fmla="*/ 0 h 127850"/>
                  <a:gd name="connsiteX6" fmla="*/ 0 w 83153"/>
                  <a:gd name="connsiteY6" fmla="*/ 0 h 127850"/>
                  <a:gd name="connsiteX7" fmla="*/ 0 w 83153"/>
                  <a:gd name="connsiteY7" fmla="*/ 127756 h 127850"/>
                  <a:gd name="connsiteX8" fmla="*/ 23431 w 83153"/>
                  <a:gd name="connsiteY8" fmla="*/ 127756 h 127850"/>
                  <a:gd name="connsiteX9" fmla="*/ 23431 w 83153"/>
                  <a:gd name="connsiteY9" fmla="*/ 88519 h 127850"/>
                  <a:gd name="connsiteX10" fmla="*/ 27813 w 83153"/>
                  <a:gd name="connsiteY10" fmla="*/ 63362 h 127850"/>
                  <a:gd name="connsiteX11" fmla="*/ 43624 w 83153"/>
                  <a:gd name="connsiteY11" fmla="*/ 54350 h 127850"/>
                  <a:gd name="connsiteX12" fmla="*/ 59626 w 83153"/>
                  <a:gd name="connsiteY12" fmla="*/ 84201 h 127850"/>
                  <a:gd name="connsiteX13" fmla="*/ 59626 w 83153"/>
                  <a:gd name="connsiteY13" fmla="*/ 127756 h 12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53" h="127850">
                    <a:moveTo>
                      <a:pt x="59722" y="127850"/>
                    </a:moveTo>
                    <a:lnTo>
                      <a:pt x="83153" y="127850"/>
                    </a:lnTo>
                    <a:lnTo>
                      <a:pt x="83153" y="66929"/>
                    </a:lnTo>
                    <a:cubicBezTo>
                      <a:pt x="83153" y="44494"/>
                      <a:pt x="68675" y="33230"/>
                      <a:pt x="51054" y="33230"/>
                    </a:cubicBezTo>
                    <a:cubicBezTo>
                      <a:pt x="41053" y="33230"/>
                      <a:pt x="32385" y="37360"/>
                      <a:pt x="23431" y="45057"/>
                    </a:cubicBezTo>
                    <a:lnTo>
                      <a:pt x="23431" y="0"/>
                    </a:lnTo>
                    <a:lnTo>
                      <a:pt x="0" y="0"/>
                    </a:lnTo>
                    <a:lnTo>
                      <a:pt x="0" y="127756"/>
                    </a:lnTo>
                    <a:lnTo>
                      <a:pt x="23431" y="127756"/>
                    </a:lnTo>
                    <a:lnTo>
                      <a:pt x="23431" y="88519"/>
                    </a:lnTo>
                    <a:cubicBezTo>
                      <a:pt x="23431" y="78944"/>
                      <a:pt x="23050" y="70684"/>
                      <a:pt x="27813" y="63362"/>
                    </a:cubicBezTo>
                    <a:cubicBezTo>
                      <a:pt x="31528" y="57636"/>
                      <a:pt x="37147" y="54350"/>
                      <a:pt x="43624" y="54350"/>
                    </a:cubicBezTo>
                    <a:cubicBezTo>
                      <a:pt x="57341" y="54350"/>
                      <a:pt x="59626" y="65427"/>
                      <a:pt x="59626" y="84201"/>
                    </a:cubicBezTo>
                    <a:lnTo>
                      <a:pt x="59626" y="127756"/>
                    </a:lnTo>
                    <a:close/>
                  </a:path>
                </a:pathLst>
              </a:custGeom>
              <a:solidFill>
                <a:srgbClr val="000001"/>
              </a:solidFill>
              <a:ln w="9525" cap="flat">
                <a:noFill/>
                <a:prstDash val="solid"/>
                <a:miter/>
              </a:ln>
            </p:spPr>
            <p:txBody>
              <a:bodyPr rtlCol="0" anchor="ctr"/>
              <a:lstStyle/>
              <a:p>
                <a:endParaRPr lang="en-GB"/>
              </a:p>
            </p:txBody>
          </p:sp>
        </p:grpSp>
        <p:sp>
          <p:nvSpPr>
            <p:cNvPr id="7" name="Freeform 6">
              <a:extLst>
                <a:ext uri="{FF2B5EF4-FFF2-40B4-BE49-F238E27FC236}">
                  <a16:creationId xmlns:a16="http://schemas.microsoft.com/office/drawing/2014/main" id="{92ABC5D7-9C52-C298-4284-9FDEBDDBDCEB}"/>
                </a:ext>
              </a:extLst>
            </p:cNvPr>
            <p:cNvSpPr/>
            <p:nvPr/>
          </p:nvSpPr>
          <p:spPr>
            <a:xfrm>
              <a:off x="3491761" y="5290161"/>
              <a:ext cx="76485" cy="124752"/>
            </a:xfrm>
            <a:custGeom>
              <a:avLst/>
              <a:gdLst>
                <a:gd name="connsiteX0" fmla="*/ 73247 w 76485"/>
                <a:gd name="connsiteY0" fmla="*/ 0 h 124752"/>
                <a:gd name="connsiteX1" fmla="*/ 3334 w 76485"/>
                <a:gd name="connsiteY1" fmla="*/ 0 h 124752"/>
                <a:gd name="connsiteX2" fmla="*/ 0 w 76485"/>
                <a:gd name="connsiteY2" fmla="*/ 0 h 124752"/>
                <a:gd name="connsiteX3" fmla="*/ 0 w 76485"/>
                <a:gd name="connsiteY3" fmla="*/ 23280 h 124752"/>
                <a:gd name="connsiteX4" fmla="*/ 25908 w 76485"/>
                <a:gd name="connsiteY4" fmla="*/ 23280 h 124752"/>
                <a:gd name="connsiteX5" fmla="*/ 25908 w 76485"/>
                <a:gd name="connsiteY5" fmla="*/ 124753 h 124752"/>
                <a:gd name="connsiteX6" fmla="*/ 50006 w 76485"/>
                <a:gd name="connsiteY6" fmla="*/ 124753 h 124752"/>
                <a:gd name="connsiteX7" fmla="*/ 50006 w 76485"/>
                <a:gd name="connsiteY7" fmla="*/ 23280 h 124752"/>
                <a:gd name="connsiteX8" fmla="*/ 76486 w 76485"/>
                <a:gd name="connsiteY8" fmla="*/ 23280 h 124752"/>
                <a:gd name="connsiteX9" fmla="*/ 76486 w 76485"/>
                <a:gd name="connsiteY9" fmla="*/ 0 h 124752"/>
                <a:gd name="connsiteX10" fmla="*/ 73247 w 76485"/>
                <a:gd name="connsiteY10" fmla="*/ 0 h 1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85" h="124752">
                  <a:moveTo>
                    <a:pt x="73247" y="0"/>
                  </a:moveTo>
                  <a:lnTo>
                    <a:pt x="3334" y="0"/>
                  </a:lnTo>
                  <a:lnTo>
                    <a:pt x="0" y="0"/>
                  </a:lnTo>
                  <a:lnTo>
                    <a:pt x="0" y="23280"/>
                  </a:lnTo>
                  <a:lnTo>
                    <a:pt x="25908" y="23280"/>
                  </a:lnTo>
                  <a:lnTo>
                    <a:pt x="25908" y="124753"/>
                  </a:lnTo>
                  <a:lnTo>
                    <a:pt x="50006" y="124753"/>
                  </a:lnTo>
                  <a:lnTo>
                    <a:pt x="50006" y="23280"/>
                  </a:lnTo>
                  <a:lnTo>
                    <a:pt x="76486" y="23280"/>
                  </a:lnTo>
                  <a:lnTo>
                    <a:pt x="76486" y="0"/>
                  </a:lnTo>
                  <a:lnTo>
                    <a:pt x="73247" y="0"/>
                  </a:lnTo>
                  <a:close/>
                </a:path>
              </a:pathLst>
            </a:custGeom>
            <a:solidFill>
              <a:srgbClr val="000001"/>
            </a:solidFill>
            <a:ln w="9525"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042739D-36D6-782A-7A7E-A51946118CF9}"/>
                </a:ext>
              </a:extLst>
            </p:cNvPr>
            <p:cNvSpPr/>
            <p:nvPr/>
          </p:nvSpPr>
          <p:spPr>
            <a:xfrm>
              <a:off x="3867998" y="5438757"/>
              <a:ext cx="67341" cy="126254"/>
            </a:xfrm>
            <a:custGeom>
              <a:avLst/>
              <a:gdLst>
                <a:gd name="connsiteX0" fmla="*/ 67342 w 67341"/>
                <a:gd name="connsiteY0" fmla="*/ 34075 h 126254"/>
                <a:gd name="connsiteX1" fmla="*/ 44386 w 67341"/>
                <a:gd name="connsiteY1" fmla="*/ 34075 h 126254"/>
                <a:gd name="connsiteX2" fmla="*/ 44386 w 67341"/>
                <a:gd name="connsiteY2" fmla="*/ 0 h 126254"/>
                <a:gd name="connsiteX3" fmla="*/ 20955 w 67341"/>
                <a:gd name="connsiteY3" fmla="*/ 0 h 126254"/>
                <a:gd name="connsiteX4" fmla="*/ 20955 w 67341"/>
                <a:gd name="connsiteY4" fmla="*/ 34075 h 126254"/>
                <a:gd name="connsiteX5" fmla="*/ 0 w 67341"/>
                <a:gd name="connsiteY5" fmla="*/ 34075 h 126254"/>
                <a:gd name="connsiteX6" fmla="*/ 0 w 67341"/>
                <a:gd name="connsiteY6" fmla="*/ 53881 h 126254"/>
                <a:gd name="connsiteX7" fmla="*/ 20955 w 67341"/>
                <a:gd name="connsiteY7" fmla="*/ 53881 h 126254"/>
                <a:gd name="connsiteX8" fmla="*/ 20955 w 67341"/>
                <a:gd name="connsiteY8" fmla="*/ 126255 h 126254"/>
                <a:gd name="connsiteX9" fmla="*/ 44386 w 67341"/>
                <a:gd name="connsiteY9" fmla="*/ 126255 h 126254"/>
                <a:gd name="connsiteX10" fmla="*/ 44386 w 67341"/>
                <a:gd name="connsiteY10" fmla="*/ 53881 h 126254"/>
                <a:gd name="connsiteX11" fmla="*/ 67342 w 67341"/>
                <a:gd name="connsiteY11" fmla="*/ 53881 h 126254"/>
                <a:gd name="connsiteX12" fmla="*/ 67342 w 67341"/>
                <a:gd name="connsiteY12" fmla="*/ 34075 h 12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41" h="126254">
                  <a:moveTo>
                    <a:pt x="67342" y="34075"/>
                  </a:moveTo>
                  <a:lnTo>
                    <a:pt x="44386" y="34075"/>
                  </a:lnTo>
                  <a:lnTo>
                    <a:pt x="44386" y="0"/>
                  </a:lnTo>
                  <a:lnTo>
                    <a:pt x="20955" y="0"/>
                  </a:lnTo>
                  <a:lnTo>
                    <a:pt x="20955" y="34075"/>
                  </a:lnTo>
                  <a:lnTo>
                    <a:pt x="0" y="34075"/>
                  </a:lnTo>
                  <a:lnTo>
                    <a:pt x="0" y="53881"/>
                  </a:lnTo>
                  <a:lnTo>
                    <a:pt x="20955" y="53881"/>
                  </a:lnTo>
                  <a:lnTo>
                    <a:pt x="20955" y="126255"/>
                  </a:lnTo>
                  <a:lnTo>
                    <a:pt x="44386" y="126255"/>
                  </a:lnTo>
                  <a:lnTo>
                    <a:pt x="44386" y="53881"/>
                  </a:lnTo>
                  <a:lnTo>
                    <a:pt x="67342" y="53881"/>
                  </a:lnTo>
                  <a:lnTo>
                    <a:pt x="67342" y="34075"/>
                  </a:lnTo>
                  <a:close/>
                </a:path>
              </a:pathLst>
            </a:custGeom>
            <a:solidFill>
              <a:srgbClr val="000001"/>
            </a:solidFill>
            <a:ln w="9525"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8C7F2CFA-3FA3-5225-DE9A-48C53C2C80F4}"/>
                </a:ext>
              </a:extLst>
            </p:cNvPr>
            <p:cNvSpPr/>
            <p:nvPr/>
          </p:nvSpPr>
          <p:spPr>
            <a:xfrm>
              <a:off x="3944579" y="5437255"/>
              <a:ext cx="83153" cy="127756"/>
            </a:xfrm>
            <a:custGeom>
              <a:avLst/>
              <a:gdLst>
                <a:gd name="connsiteX0" fmla="*/ 59722 w 83153"/>
                <a:gd name="connsiteY0" fmla="*/ 127756 h 127756"/>
                <a:gd name="connsiteX1" fmla="*/ 83153 w 83153"/>
                <a:gd name="connsiteY1" fmla="*/ 127756 h 127756"/>
                <a:gd name="connsiteX2" fmla="*/ 83153 w 83153"/>
                <a:gd name="connsiteY2" fmla="*/ 66835 h 127756"/>
                <a:gd name="connsiteX3" fmla="*/ 51054 w 83153"/>
                <a:gd name="connsiteY3" fmla="*/ 33136 h 127756"/>
                <a:gd name="connsiteX4" fmla="*/ 23432 w 83153"/>
                <a:gd name="connsiteY4" fmla="*/ 44964 h 127756"/>
                <a:gd name="connsiteX5" fmla="*/ 23432 w 83153"/>
                <a:gd name="connsiteY5" fmla="*/ 0 h 127756"/>
                <a:gd name="connsiteX6" fmla="*/ 0 w 83153"/>
                <a:gd name="connsiteY6" fmla="*/ 0 h 127756"/>
                <a:gd name="connsiteX7" fmla="*/ 0 w 83153"/>
                <a:gd name="connsiteY7" fmla="*/ 127756 h 127756"/>
                <a:gd name="connsiteX8" fmla="*/ 23432 w 83153"/>
                <a:gd name="connsiteY8" fmla="*/ 127756 h 127756"/>
                <a:gd name="connsiteX9" fmla="*/ 23432 w 83153"/>
                <a:gd name="connsiteY9" fmla="*/ 88519 h 127756"/>
                <a:gd name="connsiteX10" fmla="*/ 27813 w 83153"/>
                <a:gd name="connsiteY10" fmla="*/ 63362 h 127756"/>
                <a:gd name="connsiteX11" fmla="*/ 43720 w 83153"/>
                <a:gd name="connsiteY11" fmla="*/ 54350 h 127756"/>
                <a:gd name="connsiteX12" fmla="*/ 59722 w 83153"/>
                <a:gd name="connsiteY12" fmla="*/ 84201 h 127756"/>
                <a:gd name="connsiteX13" fmla="*/ 59722 w 83153"/>
                <a:gd name="connsiteY13" fmla="*/ 127756 h 12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53" h="127756">
                  <a:moveTo>
                    <a:pt x="59722" y="127756"/>
                  </a:moveTo>
                  <a:lnTo>
                    <a:pt x="83153" y="127756"/>
                  </a:lnTo>
                  <a:lnTo>
                    <a:pt x="83153" y="66835"/>
                  </a:lnTo>
                  <a:cubicBezTo>
                    <a:pt x="83153" y="44400"/>
                    <a:pt x="68675" y="33136"/>
                    <a:pt x="51054" y="33136"/>
                  </a:cubicBezTo>
                  <a:cubicBezTo>
                    <a:pt x="41053" y="33136"/>
                    <a:pt x="32385" y="37266"/>
                    <a:pt x="23432" y="44964"/>
                  </a:cubicBezTo>
                  <a:lnTo>
                    <a:pt x="23432" y="0"/>
                  </a:lnTo>
                  <a:lnTo>
                    <a:pt x="0" y="0"/>
                  </a:lnTo>
                  <a:lnTo>
                    <a:pt x="0" y="127756"/>
                  </a:lnTo>
                  <a:lnTo>
                    <a:pt x="23432" y="127756"/>
                  </a:lnTo>
                  <a:lnTo>
                    <a:pt x="23432" y="88519"/>
                  </a:lnTo>
                  <a:cubicBezTo>
                    <a:pt x="23432" y="78944"/>
                    <a:pt x="23051" y="70590"/>
                    <a:pt x="27813" y="63362"/>
                  </a:cubicBezTo>
                  <a:cubicBezTo>
                    <a:pt x="31528" y="57636"/>
                    <a:pt x="37148" y="54350"/>
                    <a:pt x="43720" y="54350"/>
                  </a:cubicBezTo>
                  <a:cubicBezTo>
                    <a:pt x="57436" y="54350"/>
                    <a:pt x="59722" y="65427"/>
                    <a:pt x="59722" y="84201"/>
                  </a:cubicBezTo>
                  <a:lnTo>
                    <a:pt x="59722" y="127756"/>
                  </a:lnTo>
                  <a:close/>
                </a:path>
              </a:pathLst>
            </a:custGeom>
            <a:solidFill>
              <a:srgbClr val="000001"/>
            </a:solidFill>
            <a:ln w="9525"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F0488FC9-CD45-393A-F39D-D06F6FC47871}"/>
                </a:ext>
              </a:extLst>
            </p:cNvPr>
            <p:cNvSpPr/>
            <p:nvPr/>
          </p:nvSpPr>
          <p:spPr>
            <a:xfrm>
              <a:off x="3835137" y="5437255"/>
              <a:ext cx="23431" cy="127756"/>
            </a:xfrm>
            <a:custGeom>
              <a:avLst/>
              <a:gdLst>
                <a:gd name="connsiteX0" fmla="*/ 0 w 23431"/>
                <a:gd name="connsiteY0" fmla="*/ 0 h 127756"/>
                <a:gd name="connsiteX1" fmla="*/ 23431 w 23431"/>
                <a:gd name="connsiteY1" fmla="*/ 0 h 127756"/>
                <a:gd name="connsiteX2" fmla="*/ 23431 w 23431"/>
                <a:gd name="connsiteY2" fmla="*/ 127756 h 127756"/>
                <a:gd name="connsiteX3" fmla="*/ 0 w 23431"/>
                <a:gd name="connsiteY3" fmla="*/ 127756 h 127756"/>
              </a:gdLst>
              <a:ahLst/>
              <a:cxnLst>
                <a:cxn ang="0">
                  <a:pos x="connsiteX0" y="connsiteY0"/>
                </a:cxn>
                <a:cxn ang="0">
                  <a:pos x="connsiteX1" y="connsiteY1"/>
                </a:cxn>
                <a:cxn ang="0">
                  <a:pos x="connsiteX2" y="connsiteY2"/>
                </a:cxn>
                <a:cxn ang="0">
                  <a:pos x="connsiteX3" y="connsiteY3"/>
                </a:cxn>
              </a:cxnLst>
              <a:rect l="l" t="t" r="r" b="b"/>
              <a:pathLst>
                <a:path w="23431" h="127756">
                  <a:moveTo>
                    <a:pt x="0" y="0"/>
                  </a:moveTo>
                  <a:lnTo>
                    <a:pt x="23431" y="0"/>
                  </a:lnTo>
                  <a:lnTo>
                    <a:pt x="23431" y="127756"/>
                  </a:lnTo>
                  <a:lnTo>
                    <a:pt x="0" y="127756"/>
                  </a:lnTo>
                  <a:close/>
                </a:path>
              </a:pathLst>
            </a:custGeom>
            <a:solidFill>
              <a:srgbClr val="000001"/>
            </a:solidFill>
            <a:ln w="9525" cap="flat">
              <a:noFill/>
              <a:prstDash val="solid"/>
              <a:miter/>
            </a:ln>
          </p:spPr>
          <p:txBody>
            <a:bodyPr rtlCol="0" anchor="ctr"/>
            <a:lstStyle/>
            <a:p>
              <a:endParaRPr lang="en-GB"/>
            </a:p>
          </p:txBody>
        </p:sp>
        <p:grpSp>
          <p:nvGrpSpPr>
            <p:cNvPr id="11" name="Graphic 11">
              <a:extLst>
                <a:ext uri="{FF2B5EF4-FFF2-40B4-BE49-F238E27FC236}">
                  <a16:creationId xmlns:a16="http://schemas.microsoft.com/office/drawing/2014/main" id="{C173A576-0764-3722-CD2E-62066D68C3C1}"/>
                </a:ext>
              </a:extLst>
            </p:cNvPr>
            <p:cNvGrpSpPr/>
            <p:nvPr/>
          </p:nvGrpSpPr>
          <p:grpSpPr>
            <a:xfrm>
              <a:off x="3617491" y="5470391"/>
              <a:ext cx="203930" cy="97061"/>
              <a:chOff x="3617491" y="5470391"/>
              <a:chExt cx="203930" cy="97061"/>
            </a:xfrm>
            <a:solidFill>
              <a:srgbClr val="000001"/>
            </a:solidFill>
          </p:grpSpPr>
          <p:sp>
            <p:nvSpPr>
              <p:cNvPr id="26" name="Freeform 25">
                <a:extLst>
                  <a:ext uri="{FF2B5EF4-FFF2-40B4-BE49-F238E27FC236}">
                    <a16:creationId xmlns:a16="http://schemas.microsoft.com/office/drawing/2014/main" id="{AA6F4362-F476-716E-7743-18E47FAD067C}"/>
                  </a:ext>
                </a:extLst>
              </p:cNvPr>
              <p:cNvSpPr/>
              <p:nvPr/>
            </p:nvSpPr>
            <p:spPr>
              <a:xfrm>
                <a:off x="3724457" y="5470391"/>
                <a:ext cx="96964" cy="97061"/>
              </a:xfrm>
              <a:custGeom>
                <a:avLst/>
                <a:gdLst>
                  <a:gd name="connsiteX0" fmla="*/ 74581 w 96964"/>
                  <a:gd name="connsiteY0" fmla="*/ 48249 h 97061"/>
                  <a:gd name="connsiteX1" fmla="*/ 48863 w 96964"/>
                  <a:gd name="connsiteY1" fmla="*/ 75847 h 97061"/>
                  <a:gd name="connsiteX2" fmla="*/ 23622 w 96964"/>
                  <a:gd name="connsiteY2" fmla="*/ 48437 h 97061"/>
                  <a:gd name="connsiteX3" fmla="*/ 48863 w 96964"/>
                  <a:gd name="connsiteY3" fmla="*/ 21121 h 97061"/>
                  <a:gd name="connsiteX4" fmla="*/ 74581 w 96964"/>
                  <a:gd name="connsiteY4" fmla="*/ 48249 h 97061"/>
                  <a:gd name="connsiteX5" fmla="*/ 96964 w 96964"/>
                  <a:gd name="connsiteY5" fmla="*/ 94621 h 97061"/>
                  <a:gd name="connsiteX6" fmla="*/ 96964 w 96964"/>
                  <a:gd name="connsiteY6" fmla="*/ 2441 h 97061"/>
                  <a:gd name="connsiteX7" fmla="*/ 73533 w 96964"/>
                  <a:gd name="connsiteY7" fmla="*/ 2441 h 97061"/>
                  <a:gd name="connsiteX8" fmla="*/ 73533 w 96964"/>
                  <a:gd name="connsiteY8" fmla="*/ 12485 h 97061"/>
                  <a:gd name="connsiteX9" fmla="*/ 44101 w 96964"/>
                  <a:gd name="connsiteY9" fmla="*/ 0 h 97061"/>
                  <a:gd name="connsiteX10" fmla="*/ 0 w 96964"/>
                  <a:gd name="connsiteY10" fmla="*/ 48624 h 97061"/>
                  <a:gd name="connsiteX11" fmla="*/ 44577 w 96964"/>
                  <a:gd name="connsiteY11" fmla="*/ 97061 h 97061"/>
                  <a:gd name="connsiteX12" fmla="*/ 73438 w 96964"/>
                  <a:gd name="connsiteY12" fmla="*/ 84858 h 97061"/>
                  <a:gd name="connsiteX13" fmla="*/ 73438 w 96964"/>
                  <a:gd name="connsiteY13" fmla="*/ 94621 h 97061"/>
                  <a:gd name="connsiteX14" fmla="*/ 96869 w 96964"/>
                  <a:gd name="connsiteY14" fmla="*/ 94621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64" h="97061">
                    <a:moveTo>
                      <a:pt x="74581" y="48249"/>
                    </a:moveTo>
                    <a:cubicBezTo>
                      <a:pt x="74581" y="65052"/>
                      <a:pt x="63246" y="75847"/>
                      <a:pt x="48863" y="75847"/>
                    </a:cubicBezTo>
                    <a:cubicBezTo>
                      <a:pt x="34480" y="75847"/>
                      <a:pt x="23622" y="64207"/>
                      <a:pt x="23622" y="48437"/>
                    </a:cubicBezTo>
                    <a:cubicBezTo>
                      <a:pt x="23622" y="32667"/>
                      <a:pt x="33338" y="21121"/>
                      <a:pt x="48863" y="21121"/>
                    </a:cubicBezTo>
                    <a:cubicBezTo>
                      <a:pt x="64389" y="21121"/>
                      <a:pt x="74581" y="32103"/>
                      <a:pt x="74581" y="48249"/>
                    </a:cubicBezTo>
                    <a:moveTo>
                      <a:pt x="96964" y="94621"/>
                    </a:moveTo>
                    <a:lnTo>
                      <a:pt x="96964" y="2441"/>
                    </a:lnTo>
                    <a:lnTo>
                      <a:pt x="73533" y="2441"/>
                    </a:lnTo>
                    <a:lnTo>
                      <a:pt x="73533" y="12485"/>
                    </a:lnTo>
                    <a:cubicBezTo>
                      <a:pt x="65056" y="4130"/>
                      <a:pt x="55340" y="0"/>
                      <a:pt x="44101" y="0"/>
                    </a:cubicBezTo>
                    <a:cubicBezTo>
                      <a:pt x="19812" y="0"/>
                      <a:pt x="0" y="19806"/>
                      <a:pt x="0" y="48624"/>
                    </a:cubicBezTo>
                    <a:cubicBezTo>
                      <a:pt x="0" y="77442"/>
                      <a:pt x="20764" y="97061"/>
                      <a:pt x="44577" y="97061"/>
                    </a:cubicBezTo>
                    <a:cubicBezTo>
                      <a:pt x="56388" y="97061"/>
                      <a:pt x="65151" y="92931"/>
                      <a:pt x="73438" y="84858"/>
                    </a:cubicBezTo>
                    <a:lnTo>
                      <a:pt x="73438" y="94621"/>
                    </a:lnTo>
                    <a:lnTo>
                      <a:pt x="96869" y="94621"/>
                    </a:lnTo>
                    <a:close/>
                  </a:path>
                </a:pathLst>
              </a:custGeom>
              <a:solidFill>
                <a:srgbClr val="000001"/>
              </a:solidFill>
              <a:ln w="952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6F8D04F2-B7CA-1598-781F-CB2F3C9661B3}"/>
                  </a:ext>
                </a:extLst>
              </p:cNvPr>
              <p:cNvSpPr/>
              <p:nvPr/>
            </p:nvSpPr>
            <p:spPr>
              <a:xfrm>
                <a:off x="3617491" y="5470391"/>
                <a:ext cx="98393" cy="97061"/>
              </a:xfrm>
              <a:custGeom>
                <a:avLst/>
                <a:gdLst>
                  <a:gd name="connsiteX0" fmla="*/ 74771 w 98393"/>
                  <a:gd name="connsiteY0" fmla="*/ 36985 h 97061"/>
                  <a:gd name="connsiteX1" fmla="*/ 23813 w 98393"/>
                  <a:gd name="connsiteY1" fmla="*/ 36985 h 97061"/>
                  <a:gd name="connsiteX2" fmla="*/ 48958 w 98393"/>
                  <a:gd name="connsiteY2" fmla="*/ 19619 h 97061"/>
                  <a:gd name="connsiteX3" fmla="*/ 74676 w 98393"/>
                  <a:gd name="connsiteY3" fmla="*/ 36985 h 97061"/>
                  <a:gd name="connsiteX4" fmla="*/ 98393 w 98393"/>
                  <a:gd name="connsiteY4" fmla="*/ 50032 h 97061"/>
                  <a:gd name="connsiteX5" fmla="*/ 48673 w 98393"/>
                  <a:gd name="connsiteY5" fmla="*/ 0 h 97061"/>
                  <a:gd name="connsiteX6" fmla="*/ 0 w 98393"/>
                  <a:gd name="connsiteY6" fmla="*/ 48437 h 97061"/>
                  <a:gd name="connsiteX7" fmla="*/ 48958 w 98393"/>
                  <a:gd name="connsiteY7" fmla="*/ 97061 h 97061"/>
                  <a:gd name="connsiteX8" fmla="*/ 91916 w 98393"/>
                  <a:gd name="connsiteY8" fmla="*/ 76785 h 97061"/>
                  <a:gd name="connsiteX9" fmla="*/ 72200 w 98393"/>
                  <a:gd name="connsiteY9" fmla="*/ 67586 h 97061"/>
                  <a:gd name="connsiteX10" fmla="*/ 48958 w 98393"/>
                  <a:gd name="connsiteY10" fmla="*/ 76598 h 97061"/>
                  <a:gd name="connsiteX11" fmla="*/ 22669 w 98393"/>
                  <a:gd name="connsiteY11" fmla="*/ 55289 h 97061"/>
                  <a:gd name="connsiteX12" fmla="*/ 98108 w 98393"/>
                  <a:gd name="connsiteY12" fmla="*/ 55289 h 97061"/>
                  <a:gd name="connsiteX13" fmla="*/ 98298 w 98393"/>
                  <a:gd name="connsiteY13" fmla="*/ 5003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393" h="97061">
                    <a:moveTo>
                      <a:pt x="74771" y="36985"/>
                    </a:moveTo>
                    <a:lnTo>
                      <a:pt x="23813" y="36985"/>
                    </a:lnTo>
                    <a:cubicBezTo>
                      <a:pt x="28385" y="25345"/>
                      <a:pt x="37338" y="19619"/>
                      <a:pt x="48958" y="19619"/>
                    </a:cubicBezTo>
                    <a:cubicBezTo>
                      <a:pt x="61436" y="19619"/>
                      <a:pt x="71533" y="26190"/>
                      <a:pt x="74676" y="36985"/>
                    </a:cubicBezTo>
                    <a:moveTo>
                      <a:pt x="98393" y="50032"/>
                    </a:moveTo>
                    <a:cubicBezTo>
                      <a:pt x="98393" y="20839"/>
                      <a:pt x="78296" y="0"/>
                      <a:pt x="48673" y="0"/>
                    </a:cubicBezTo>
                    <a:cubicBezTo>
                      <a:pt x="19050" y="0"/>
                      <a:pt x="0" y="23280"/>
                      <a:pt x="0" y="48437"/>
                    </a:cubicBezTo>
                    <a:cubicBezTo>
                      <a:pt x="0" y="75565"/>
                      <a:pt x="19241" y="97061"/>
                      <a:pt x="48958" y="97061"/>
                    </a:cubicBezTo>
                    <a:cubicBezTo>
                      <a:pt x="68675" y="97061"/>
                      <a:pt x="81915" y="90866"/>
                      <a:pt x="91916" y="76785"/>
                    </a:cubicBezTo>
                    <a:lnTo>
                      <a:pt x="72200" y="67586"/>
                    </a:lnTo>
                    <a:cubicBezTo>
                      <a:pt x="65723" y="73875"/>
                      <a:pt x="58960" y="76598"/>
                      <a:pt x="48958" y="76598"/>
                    </a:cubicBezTo>
                    <a:cubicBezTo>
                      <a:pt x="35528" y="76598"/>
                      <a:pt x="25051" y="68994"/>
                      <a:pt x="22669" y="55289"/>
                    </a:cubicBezTo>
                    <a:lnTo>
                      <a:pt x="98108" y="55289"/>
                    </a:lnTo>
                    <a:cubicBezTo>
                      <a:pt x="98108" y="53224"/>
                      <a:pt x="98298" y="52191"/>
                      <a:pt x="98298" y="50032"/>
                    </a:cubicBezTo>
                  </a:path>
                </a:pathLst>
              </a:custGeom>
              <a:solidFill>
                <a:srgbClr val="000001"/>
              </a:solidFill>
              <a:ln w="9525" cap="flat">
                <a:noFill/>
                <a:prstDash val="solid"/>
                <a:miter/>
              </a:ln>
            </p:spPr>
            <p:txBody>
              <a:bodyPr rtlCol="0" anchor="ctr"/>
              <a:lstStyle/>
              <a:p>
                <a:endParaRPr lang="en-GB"/>
              </a:p>
            </p:txBody>
          </p:sp>
        </p:grpSp>
        <p:sp>
          <p:nvSpPr>
            <p:cNvPr id="12" name="Freeform 11">
              <a:extLst>
                <a:ext uri="{FF2B5EF4-FFF2-40B4-BE49-F238E27FC236}">
                  <a16:creationId xmlns:a16="http://schemas.microsoft.com/office/drawing/2014/main" id="{3EEED099-E43B-5A44-3BA5-2A8970F501B9}"/>
                </a:ext>
              </a:extLst>
            </p:cNvPr>
            <p:cNvSpPr/>
            <p:nvPr/>
          </p:nvSpPr>
          <p:spPr>
            <a:xfrm>
              <a:off x="3517669" y="5440352"/>
              <a:ext cx="90868" cy="124658"/>
            </a:xfrm>
            <a:custGeom>
              <a:avLst/>
              <a:gdLst>
                <a:gd name="connsiteX0" fmla="*/ 24098 w 90868"/>
                <a:gd name="connsiteY0" fmla="*/ 0 h 124658"/>
                <a:gd name="connsiteX1" fmla="*/ 0 w 90868"/>
                <a:gd name="connsiteY1" fmla="*/ 0 h 124658"/>
                <a:gd name="connsiteX2" fmla="*/ 0 w 90868"/>
                <a:gd name="connsiteY2" fmla="*/ 124659 h 124658"/>
                <a:gd name="connsiteX3" fmla="*/ 24098 w 90868"/>
                <a:gd name="connsiteY3" fmla="*/ 124659 h 124658"/>
                <a:gd name="connsiteX4" fmla="*/ 24098 w 90868"/>
                <a:gd name="connsiteY4" fmla="*/ 70214 h 124658"/>
                <a:gd name="connsiteX5" fmla="*/ 66770 w 90868"/>
                <a:gd name="connsiteY5" fmla="*/ 70214 h 124658"/>
                <a:gd name="connsiteX6" fmla="*/ 66770 w 90868"/>
                <a:gd name="connsiteY6" fmla="*/ 124659 h 124658"/>
                <a:gd name="connsiteX7" fmla="*/ 90869 w 90868"/>
                <a:gd name="connsiteY7" fmla="*/ 124659 h 124658"/>
                <a:gd name="connsiteX8" fmla="*/ 90869 w 90868"/>
                <a:gd name="connsiteY8" fmla="*/ 0 h 124658"/>
                <a:gd name="connsiteX9" fmla="*/ 66770 w 90868"/>
                <a:gd name="connsiteY9" fmla="*/ 0 h 124658"/>
                <a:gd name="connsiteX10" fmla="*/ 66770 w 90868"/>
                <a:gd name="connsiteY10" fmla="*/ 46935 h 124658"/>
                <a:gd name="connsiteX11" fmla="*/ 24098 w 90868"/>
                <a:gd name="connsiteY11" fmla="*/ 46935 h 124658"/>
                <a:gd name="connsiteX12" fmla="*/ 24098 w 90868"/>
                <a:gd name="connsiteY12" fmla="*/ 0 h 12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868" h="124658">
                  <a:moveTo>
                    <a:pt x="24098" y="0"/>
                  </a:moveTo>
                  <a:lnTo>
                    <a:pt x="0" y="0"/>
                  </a:lnTo>
                  <a:lnTo>
                    <a:pt x="0" y="124659"/>
                  </a:lnTo>
                  <a:lnTo>
                    <a:pt x="24098" y="124659"/>
                  </a:lnTo>
                  <a:lnTo>
                    <a:pt x="24098" y="70214"/>
                  </a:lnTo>
                  <a:lnTo>
                    <a:pt x="66770" y="70214"/>
                  </a:lnTo>
                  <a:lnTo>
                    <a:pt x="66770" y="124659"/>
                  </a:lnTo>
                  <a:lnTo>
                    <a:pt x="90869" y="124659"/>
                  </a:lnTo>
                  <a:lnTo>
                    <a:pt x="90869" y="0"/>
                  </a:lnTo>
                  <a:lnTo>
                    <a:pt x="66770" y="0"/>
                  </a:lnTo>
                  <a:lnTo>
                    <a:pt x="66770" y="46935"/>
                  </a:lnTo>
                  <a:lnTo>
                    <a:pt x="24098" y="46935"/>
                  </a:lnTo>
                  <a:lnTo>
                    <a:pt x="24098" y="0"/>
                  </a:lnTo>
                  <a:close/>
                </a:path>
              </a:pathLst>
            </a:custGeom>
            <a:solidFill>
              <a:srgbClr val="000001"/>
            </a:solidFill>
            <a:ln w="9525"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79B00295-DBB6-FA28-4693-790F1BA800FF}"/>
                </a:ext>
              </a:extLst>
            </p:cNvPr>
            <p:cNvSpPr/>
            <p:nvPr/>
          </p:nvSpPr>
          <p:spPr>
            <a:xfrm>
              <a:off x="4094598" y="5589042"/>
              <a:ext cx="67341" cy="126254"/>
            </a:xfrm>
            <a:custGeom>
              <a:avLst/>
              <a:gdLst>
                <a:gd name="connsiteX0" fmla="*/ 20955 w 67341"/>
                <a:gd name="connsiteY0" fmla="*/ 0 h 126254"/>
                <a:gd name="connsiteX1" fmla="*/ 20955 w 67341"/>
                <a:gd name="connsiteY1" fmla="*/ 33981 h 126254"/>
                <a:gd name="connsiteX2" fmla="*/ 0 w 67341"/>
                <a:gd name="connsiteY2" fmla="*/ 33981 h 126254"/>
                <a:gd name="connsiteX3" fmla="*/ 0 w 67341"/>
                <a:gd name="connsiteY3" fmla="*/ 53881 h 126254"/>
                <a:gd name="connsiteX4" fmla="*/ 20955 w 67341"/>
                <a:gd name="connsiteY4" fmla="*/ 53881 h 126254"/>
                <a:gd name="connsiteX5" fmla="*/ 20955 w 67341"/>
                <a:gd name="connsiteY5" fmla="*/ 126255 h 126254"/>
                <a:gd name="connsiteX6" fmla="*/ 44387 w 67341"/>
                <a:gd name="connsiteY6" fmla="*/ 126255 h 126254"/>
                <a:gd name="connsiteX7" fmla="*/ 44387 w 67341"/>
                <a:gd name="connsiteY7" fmla="*/ 53881 h 126254"/>
                <a:gd name="connsiteX8" fmla="*/ 67342 w 67341"/>
                <a:gd name="connsiteY8" fmla="*/ 53881 h 126254"/>
                <a:gd name="connsiteX9" fmla="*/ 67342 w 67341"/>
                <a:gd name="connsiteY9" fmla="*/ 33981 h 126254"/>
                <a:gd name="connsiteX10" fmla="*/ 44387 w 67341"/>
                <a:gd name="connsiteY10" fmla="*/ 33981 h 126254"/>
                <a:gd name="connsiteX11" fmla="*/ 44387 w 67341"/>
                <a:gd name="connsiteY11" fmla="*/ 0 h 126254"/>
                <a:gd name="connsiteX12" fmla="*/ 20955 w 67341"/>
                <a:gd name="connsiteY12" fmla="*/ 0 h 12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41" h="126254">
                  <a:moveTo>
                    <a:pt x="20955" y="0"/>
                  </a:moveTo>
                  <a:lnTo>
                    <a:pt x="20955" y="33981"/>
                  </a:lnTo>
                  <a:lnTo>
                    <a:pt x="0" y="33981"/>
                  </a:lnTo>
                  <a:lnTo>
                    <a:pt x="0" y="53881"/>
                  </a:lnTo>
                  <a:lnTo>
                    <a:pt x="20955" y="53881"/>
                  </a:lnTo>
                  <a:lnTo>
                    <a:pt x="20955" y="126255"/>
                  </a:lnTo>
                  <a:lnTo>
                    <a:pt x="44387" y="126255"/>
                  </a:lnTo>
                  <a:lnTo>
                    <a:pt x="44387" y="53881"/>
                  </a:lnTo>
                  <a:lnTo>
                    <a:pt x="67342" y="53881"/>
                  </a:lnTo>
                  <a:lnTo>
                    <a:pt x="67342" y="33981"/>
                  </a:lnTo>
                  <a:lnTo>
                    <a:pt x="44387" y="33981"/>
                  </a:lnTo>
                  <a:lnTo>
                    <a:pt x="44387" y="0"/>
                  </a:lnTo>
                  <a:lnTo>
                    <a:pt x="20955" y="0"/>
                  </a:lnTo>
                  <a:close/>
                </a:path>
              </a:pathLst>
            </a:custGeom>
            <a:solidFill>
              <a:srgbClr val="000001"/>
            </a:solidFill>
            <a:ln w="9525" cap="flat">
              <a:noFill/>
              <a:prstDash val="solid"/>
              <a:miter/>
            </a:ln>
          </p:spPr>
          <p:txBody>
            <a:bodyPr rtlCol="0" anchor="ctr"/>
            <a:lstStyle/>
            <a:p>
              <a:endParaRPr lang="en-GB"/>
            </a:p>
          </p:txBody>
        </p:sp>
        <p:grpSp>
          <p:nvGrpSpPr>
            <p:cNvPr id="14" name="Graphic 11">
              <a:extLst>
                <a:ext uri="{FF2B5EF4-FFF2-40B4-BE49-F238E27FC236}">
                  <a16:creationId xmlns:a16="http://schemas.microsoft.com/office/drawing/2014/main" id="{49892625-F906-202D-3E93-16AE232EDB0F}"/>
                </a:ext>
              </a:extLst>
            </p:cNvPr>
            <p:cNvGrpSpPr/>
            <p:nvPr/>
          </p:nvGrpSpPr>
          <p:grpSpPr>
            <a:xfrm>
              <a:off x="3790179" y="5584912"/>
              <a:ext cx="605028" cy="132731"/>
              <a:chOff x="3790179" y="5584912"/>
              <a:chExt cx="605028" cy="132731"/>
            </a:xfrm>
            <a:solidFill>
              <a:srgbClr val="000001"/>
            </a:solidFill>
          </p:grpSpPr>
          <p:sp>
            <p:nvSpPr>
              <p:cNvPr id="20" name="Freeform 19">
                <a:extLst>
                  <a:ext uri="{FF2B5EF4-FFF2-40B4-BE49-F238E27FC236}">
                    <a16:creationId xmlns:a16="http://schemas.microsoft.com/office/drawing/2014/main" id="{69450C05-2310-827F-EE3F-43E95B73EE30}"/>
                  </a:ext>
                </a:extLst>
              </p:cNvPr>
              <p:cNvSpPr/>
              <p:nvPr/>
            </p:nvSpPr>
            <p:spPr>
              <a:xfrm>
                <a:off x="4311958" y="5620488"/>
                <a:ext cx="83248" cy="94714"/>
              </a:xfrm>
              <a:custGeom>
                <a:avLst/>
                <a:gdLst>
                  <a:gd name="connsiteX0" fmla="*/ 83153 w 83248"/>
                  <a:gd name="connsiteY0" fmla="*/ 94714 h 94714"/>
                  <a:gd name="connsiteX1" fmla="*/ 83153 w 83248"/>
                  <a:gd name="connsiteY1" fmla="*/ 31634 h 94714"/>
                  <a:gd name="connsiteX2" fmla="*/ 51054 w 83248"/>
                  <a:gd name="connsiteY2" fmla="*/ 0 h 94714"/>
                  <a:gd name="connsiteX3" fmla="*/ 23432 w 83248"/>
                  <a:gd name="connsiteY3" fmla="*/ 11828 h 94714"/>
                  <a:gd name="connsiteX4" fmla="*/ 23432 w 83248"/>
                  <a:gd name="connsiteY4" fmla="*/ 2441 h 94714"/>
                  <a:gd name="connsiteX5" fmla="*/ 0 w 83248"/>
                  <a:gd name="connsiteY5" fmla="*/ 2441 h 94714"/>
                  <a:gd name="connsiteX6" fmla="*/ 0 w 83248"/>
                  <a:gd name="connsiteY6" fmla="*/ 94714 h 94714"/>
                  <a:gd name="connsiteX7" fmla="*/ 23432 w 83248"/>
                  <a:gd name="connsiteY7" fmla="*/ 94714 h 94714"/>
                  <a:gd name="connsiteX8" fmla="*/ 23432 w 83248"/>
                  <a:gd name="connsiteY8" fmla="*/ 55477 h 94714"/>
                  <a:gd name="connsiteX9" fmla="*/ 28004 w 83248"/>
                  <a:gd name="connsiteY9" fmla="*/ 30038 h 94714"/>
                  <a:gd name="connsiteX10" fmla="*/ 43910 w 83248"/>
                  <a:gd name="connsiteY10" fmla="*/ 21215 h 94714"/>
                  <a:gd name="connsiteX11" fmla="*/ 59817 w 83248"/>
                  <a:gd name="connsiteY11" fmla="*/ 51065 h 94714"/>
                  <a:gd name="connsiteX12" fmla="*/ 59817 w 83248"/>
                  <a:gd name="connsiteY12" fmla="*/ 94621 h 94714"/>
                  <a:gd name="connsiteX13" fmla="*/ 83249 w 83248"/>
                  <a:gd name="connsiteY13" fmla="*/ 94621 h 9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248" h="94714">
                    <a:moveTo>
                      <a:pt x="83153" y="94714"/>
                    </a:moveTo>
                    <a:lnTo>
                      <a:pt x="83153" y="31634"/>
                    </a:lnTo>
                    <a:cubicBezTo>
                      <a:pt x="83153" y="11828"/>
                      <a:pt x="68485" y="0"/>
                      <a:pt x="51054" y="0"/>
                    </a:cubicBezTo>
                    <a:cubicBezTo>
                      <a:pt x="40672" y="0"/>
                      <a:pt x="32385" y="4318"/>
                      <a:pt x="23432" y="11828"/>
                    </a:cubicBezTo>
                    <a:lnTo>
                      <a:pt x="23432" y="2441"/>
                    </a:lnTo>
                    <a:lnTo>
                      <a:pt x="0" y="2441"/>
                    </a:lnTo>
                    <a:lnTo>
                      <a:pt x="0" y="94714"/>
                    </a:lnTo>
                    <a:lnTo>
                      <a:pt x="23432" y="94714"/>
                    </a:lnTo>
                    <a:lnTo>
                      <a:pt x="23432" y="55477"/>
                    </a:lnTo>
                    <a:cubicBezTo>
                      <a:pt x="23432" y="45902"/>
                      <a:pt x="23241" y="37548"/>
                      <a:pt x="28004" y="30038"/>
                    </a:cubicBezTo>
                    <a:cubicBezTo>
                      <a:pt x="31718" y="24312"/>
                      <a:pt x="37338" y="21215"/>
                      <a:pt x="43910" y="21215"/>
                    </a:cubicBezTo>
                    <a:cubicBezTo>
                      <a:pt x="58198" y="21215"/>
                      <a:pt x="59817" y="32854"/>
                      <a:pt x="59817" y="51065"/>
                    </a:cubicBezTo>
                    <a:lnTo>
                      <a:pt x="59817" y="94621"/>
                    </a:lnTo>
                    <a:lnTo>
                      <a:pt x="83249" y="94621"/>
                    </a:lnTo>
                    <a:close/>
                  </a:path>
                </a:pathLst>
              </a:custGeom>
              <a:solidFill>
                <a:srgbClr val="000001"/>
              </a:solidFill>
              <a:ln w="9525"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EC2919C9-FEEE-2C33-4C1A-9F6D6FA16EAF}"/>
                  </a:ext>
                </a:extLst>
              </p:cNvPr>
              <p:cNvSpPr/>
              <p:nvPr/>
            </p:nvSpPr>
            <p:spPr>
              <a:xfrm>
                <a:off x="4204707" y="5620582"/>
                <a:ext cx="98202" cy="97061"/>
              </a:xfrm>
              <a:custGeom>
                <a:avLst/>
                <a:gdLst>
                  <a:gd name="connsiteX0" fmla="*/ 74581 w 98202"/>
                  <a:gd name="connsiteY0" fmla="*/ 48624 h 97061"/>
                  <a:gd name="connsiteX1" fmla="*/ 48863 w 98202"/>
                  <a:gd name="connsiteY1" fmla="*/ 75190 h 97061"/>
                  <a:gd name="connsiteX2" fmla="*/ 23717 w 98202"/>
                  <a:gd name="connsiteY2" fmla="*/ 48437 h 97061"/>
                  <a:gd name="connsiteX3" fmla="*/ 48863 w 98202"/>
                  <a:gd name="connsiteY3" fmla="*/ 21872 h 97061"/>
                  <a:gd name="connsiteX4" fmla="*/ 74581 w 98202"/>
                  <a:gd name="connsiteY4" fmla="*/ 48624 h 97061"/>
                  <a:gd name="connsiteX5" fmla="*/ 98203 w 98202"/>
                  <a:gd name="connsiteY5" fmla="*/ 48531 h 97061"/>
                  <a:gd name="connsiteX6" fmla="*/ 48482 w 98202"/>
                  <a:gd name="connsiteY6" fmla="*/ 0 h 97061"/>
                  <a:gd name="connsiteX7" fmla="*/ 0 w 98202"/>
                  <a:gd name="connsiteY7" fmla="*/ 48624 h 97061"/>
                  <a:gd name="connsiteX8" fmla="*/ 48673 w 98202"/>
                  <a:gd name="connsiteY8" fmla="*/ 97061 h 97061"/>
                  <a:gd name="connsiteX9" fmla="*/ 98203 w 98202"/>
                  <a:gd name="connsiteY9" fmla="*/ 48437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202" h="97061">
                    <a:moveTo>
                      <a:pt x="74581" y="48624"/>
                    </a:moveTo>
                    <a:cubicBezTo>
                      <a:pt x="74581" y="64770"/>
                      <a:pt x="63341" y="75190"/>
                      <a:pt x="48863" y="75190"/>
                    </a:cubicBezTo>
                    <a:cubicBezTo>
                      <a:pt x="34385" y="75190"/>
                      <a:pt x="23717" y="64113"/>
                      <a:pt x="23717" y="48437"/>
                    </a:cubicBezTo>
                    <a:cubicBezTo>
                      <a:pt x="23717" y="32760"/>
                      <a:pt x="34290" y="21872"/>
                      <a:pt x="48863" y="21872"/>
                    </a:cubicBezTo>
                    <a:cubicBezTo>
                      <a:pt x="64199" y="21872"/>
                      <a:pt x="74581" y="32948"/>
                      <a:pt x="74581" y="48624"/>
                    </a:cubicBezTo>
                    <a:moveTo>
                      <a:pt x="98203" y="48531"/>
                    </a:moveTo>
                    <a:cubicBezTo>
                      <a:pt x="98203" y="21215"/>
                      <a:pt x="75819" y="0"/>
                      <a:pt x="48482" y="0"/>
                    </a:cubicBezTo>
                    <a:cubicBezTo>
                      <a:pt x="22955" y="0"/>
                      <a:pt x="0" y="20651"/>
                      <a:pt x="0" y="48624"/>
                    </a:cubicBezTo>
                    <a:cubicBezTo>
                      <a:pt x="0" y="76598"/>
                      <a:pt x="21526" y="97061"/>
                      <a:pt x="48673" y="97061"/>
                    </a:cubicBezTo>
                    <a:cubicBezTo>
                      <a:pt x="77248" y="97061"/>
                      <a:pt x="98203" y="75190"/>
                      <a:pt x="98203" y="48437"/>
                    </a:cubicBezTo>
                  </a:path>
                </a:pathLst>
              </a:custGeom>
              <a:solidFill>
                <a:srgbClr val="000001"/>
              </a:solidFill>
              <a:ln w="9525"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5827F225-5DBF-396D-0A3B-F217DCFC66C9}"/>
                  </a:ext>
                </a:extLst>
              </p:cNvPr>
              <p:cNvSpPr/>
              <p:nvPr/>
            </p:nvSpPr>
            <p:spPr>
              <a:xfrm>
                <a:off x="4169083" y="5584912"/>
                <a:ext cx="29908" cy="30038"/>
              </a:xfrm>
              <a:custGeom>
                <a:avLst/>
                <a:gdLst>
                  <a:gd name="connsiteX0" fmla="*/ 29909 w 29908"/>
                  <a:gd name="connsiteY0" fmla="*/ 15301 h 30038"/>
                  <a:gd name="connsiteX1" fmla="*/ 14954 w 29908"/>
                  <a:gd name="connsiteY1" fmla="*/ 0 h 30038"/>
                  <a:gd name="connsiteX2" fmla="*/ 0 w 29908"/>
                  <a:gd name="connsiteY2" fmla="*/ 14080 h 30038"/>
                  <a:gd name="connsiteX3" fmla="*/ 14954 w 29908"/>
                  <a:gd name="connsiteY3" fmla="*/ 30038 h 30038"/>
                  <a:gd name="connsiteX4" fmla="*/ 29909 w 29908"/>
                  <a:gd name="connsiteY4" fmla="*/ 15301 h 3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8" h="30038">
                    <a:moveTo>
                      <a:pt x="29909" y="15301"/>
                    </a:moveTo>
                    <a:cubicBezTo>
                      <a:pt x="29909" y="6946"/>
                      <a:pt x="23432" y="0"/>
                      <a:pt x="14954" y="0"/>
                    </a:cubicBezTo>
                    <a:cubicBezTo>
                      <a:pt x="6477" y="0"/>
                      <a:pt x="0" y="6102"/>
                      <a:pt x="0" y="14080"/>
                    </a:cubicBezTo>
                    <a:cubicBezTo>
                      <a:pt x="0" y="22623"/>
                      <a:pt x="6382" y="30038"/>
                      <a:pt x="14954" y="30038"/>
                    </a:cubicBezTo>
                    <a:cubicBezTo>
                      <a:pt x="23527" y="30038"/>
                      <a:pt x="29909" y="23467"/>
                      <a:pt x="29909" y="15301"/>
                    </a:cubicBezTo>
                  </a:path>
                </a:pathLst>
              </a:custGeom>
              <a:solidFill>
                <a:srgbClr val="000001"/>
              </a:solidFill>
              <a:ln w="9525"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978C8BE5-32F1-C934-3DCB-A2DE063495A5}"/>
                  </a:ext>
                </a:extLst>
              </p:cNvPr>
              <p:cNvSpPr/>
              <p:nvPr/>
            </p:nvSpPr>
            <p:spPr>
              <a:xfrm>
                <a:off x="3988299" y="5620488"/>
                <a:ext cx="96869" cy="97061"/>
              </a:xfrm>
              <a:custGeom>
                <a:avLst/>
                <a:gdLst>
                  <a:gd name="connsiteX0" fmla="*/ 74486 w 96869"/>
                  <a:gd name="connsiteY0" fmla="*/ 48437 h 97061"/>
                  <a:gd name="connsiteX1" fmla="*/ 48768 w 96869"/>
                  <a:gd name="connsiteY1" fmla="*/ 76034 h 97061"/>
                  <a:gd name="connsiteX2" fmla="*/ 23527 w 96869"/>
                  <a:gd name="connsiteY2" fmla="*/ 48624 h 97061"/>
                  <a:gd name="connsiteX3" fmla="*/ 48768 w 96869"/>
                  <a:gd name="connsiteY3" fmla="*/ 21308 h 97061"/>
                  <a:gd name="connsiteX4" fmla="*/ 74486 w 96869"/>
                  <a:gd name="connsiteY4" fmla="*/ 48437 h 97061"/>
                  <a:gd name="connsiteX5" fmla="*/ 96869 w 96869"/>
                  <a:gd name="connsiteY5" fmla="*/ 94714 h 97061"/>
                  <a:gd name="connsiteX6" fmla="*/ 96869 w 96869"/>
                  <a:gd name="connsiteY6" fmla="*/ 2441 h 97061"/>
                  <a:gd name="connsiteX7" fmla="*/ 73438 w 96869"/>
                  <a:gd name="connsiteY7" fmla="*/ 2441 h 97061"/>
                  <a:gd name="connsiteX8" fmla="*/ 73438 w 96869"/>
                  <a:gd name="connsiteY8" fmla="*/ 12485 h 97061"/>
                  <a:gd name="connsiteX9" fmla="*/ 44006 w 96869"/>
                  <a:gd name="connsiteY9" fmla="*/ 0 h 97061"/>
                  <a:gd name="connsiteX10" fmla="*/ 0 w 96869"/>
                  <a:gd name="connsiteY10" fmla="*/ 48624 h 97061"/>
                  <a:gd name="connsiteX11" fmla="*/ 44577 w 96869"/>
                  <a:gd name="connsiteY11" fmla="*/ 97061 h 97061"/>
                  <a:gd name="connsiteX12" fmla="*/ 73438 w 96869"/>
                  <a:gd name="connsiteY12" fmla="*/ 84858 h 97061"/>
                  <a:gd name="connsiteX13" fmla="*/ 73438 w 96869"/>
                  <a:gd name="connsiteY13" fmla="*/ 94621 h 97061"/>
                  <a:gd name="connsiteX14" fmla="*/ 96869 w 96869"/>
                  <a:gd name="connsiteY14" fmla="*/ 94621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69" h="97061">
                    <a:moveTo>
                      <a:pt x="74486" y="48437"/>
                    </a:moveTo>
                    <a:cubicBezTo>
                      <a:pt x="74486" y="65239"/>
                      <a:pt x="63246" y="76034"/>
                      <a:pt x="48768" y="76034"/>
                    </a:cubicBezTo>
                    <a:cubicBezTo>
                      <a:pt x="34290" y="76034"/>
                      <a:pt x="23527" y="64395"/>
                      <a:pt x="23527" y="48624"/>
                    </a:cubicBezTo>
                    <a:cubicBezTo>
                      <a:pt x="23527" y="32854"/>
                      <a:pt x="33242" y="21308"/>
                      <a:pt x="48768" y="21308"/>
                    </a:cubicBezTo>
                    <a:cubicBezTo>
                      <a:pt x="64294" y="21308"/>
                      <a:pt x="74486" y="32197"/>
                      <a:pt x="74486" y="48437"/>
                    </a:cubicBezTo>
                    <a:moveTo>
                      <a:pt x="96869" y="94714"/>
                    </a:moveTo>
                    <a:lnTo>
                      <a:pt x="96869" y="2441"/>
                    </a:lnTo>
                    <a:lnTo>
                      <a:pt x="73438" y="2441"/>
                    </a:lnTo>
                    <a:lnTo>
                      <a:pt x="73438" y="12485"/>
                    </a:lnTo>
                    <a:cubicBezTo>
                      <a:pt x="64960" y="4130"/>
                      <a:pt x="55340" y="0"/>
                      <a:pt x="44006" y="0"/>
                    </a:cubicBezTo>
                    <a:cubicBezTo>
                      <a:pt x="19717" y="0"/>
                      <a:pt x="0" y="19806"/>
                      <a:pt x="0" y="48624"/>
                    </a:cubicBezTo>
                    <a:cubicBezTo>
                      <a:pt x="0" y="77442"/>
                      <a:pt x="20765" y="97061"/>
                      <a:pt x="44577" y="97061"/>
                    </a:cubicBezTo>
                    <a:cubicBezTo>
                      <a:pt x="56388" y="97061"/>
                      <a:pt x="65246" y="92931"/>
                      <a:pt x="73438" y="84858"/>
                    </a:cubicBezTo>
                    <a:lnTo>
                      <a:pt x="73438" y="94621"/>
                    </a:lnTo>
                    <a:lnTo>
                      <a:pt x="96869" y="94621"/>
                    </a:lnTo>
                    <a:close/>
                  </a:path>
                </a:pathLst>
              </a:custGeom>
              <a:solidFill>
                <a:srgbClr val="000001"/>
              </a:solidFill>
              <a:ln w="9525"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6E91EE15-4E61-8C89-0B1F-844E36616D78}"/>
                  </a:ext>
                </a:extLst>
              </p:cNvPr>
              <p:cNvSpPr/>
              <p:nvPr/>
            </p:nvSpPr>
            <p:spPr>
              <a:xfrm>
                <a:off x="3882286" y="5587352"/>
                <a:ext cx="96964" cy="130290"/>
              </a:xfrm>
              <a:custGeom>
                <a:avLst/>
                <a:gdLst>
                  <a:gd name="connsiteX0" fmla="*/ 74581 w 96964"/>
                  <a:gd name="connsiteY0" fmla="*/ 81573 h 130290"/>
                  <a:gd name="connsiteX1" fmla="*/ 48863 w 96964"/>
                  <a:gd name="connsiteY1" fmla="*/ 109170 h 130290"/>
                  <a:gd name="connsiteX2" fmla="*/ 23622 w 96964"/>
                  <a:gd name="connsiteY2" fmla="*/ 81760 h 130290"/>
                  <a:gd name="connsiteX3" fmla="*/ 48863 w 96964"/>
                  <a:gd name="connsiteY3" fmla="*/ 54444 h 130290"/>
                  <a:gd name="connsiteX4" fmla="*/ 74581 w 96964"/>
                  <a:gd name="connsiteY4" fmla="*/ 81573 h 130290"/>
                  <a:gd name="connsiteX5" fmla="*/ 96965 w 96964"/>
                  <a:gd name="connsiteY5" fmla="*/ 127850 h 130290"/>
                  <a:gd name="connsiteX6" fmla="*/ 96965 w 96964"/>
                  <a:gd name="connsiteY6" fmla="*/ 0 h 130290"/>
                  <a:gd name="connsiteX7" fmla="*/ 73533 w 96964"/>
                  <a:gd name="connsiteY7" fmla="*/ 0 h 130290"/>
                  <a:gd name="connsiteX8" fmla="*/ 73533 w 96964"/>
                  <a:gd name="connsiteY8" fmla="*/ 45714 h 130290"/>
                  <a:gd name="connsiteX9" fmla="*/ 44101 w 96964"/>
                  <a:gd name="connsiteY9" fmla="*/ 33230 h 130290"/>
                  <a:gd name="connsiteX10" fmla="*/ 0 w 96964"/>
                  <a:gd name="connsiteY10" fmla="*/ 81854 h 130290"/>
                  <a:gd name="connsiteX11" fmla="*/ 44577 w 96964"/>
                  <a:gd name="connsiteY11" fmla="*/ 130291 h 130290"/>
                  <a:gd name="connsiteX12" fmla="*/ 73438 w 96964"/>
                  <a:gd name="connsiteY12" fmla="*/ 118088 h 130290"/>
                  <a:gd name="connsiteX13" fmla="*/ 73438 w 96964"/>
                  <a:gd name="connsiteY13" fmla="*/ 127850 h 130290"/>
                  <a:gd name="connsiteX14" fmla="*/ 96869 w 96964"/>
                  <a:gd name="connsiteY14" fmla="*/ 127850 h 13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64" h="130290">
                    <a:moveTo>
                      <a:pt x="74581" y="81573"/>
                    </a:moveTo>
                    <a:cubicBezTo>
                      <a:pt x="74581" y="98375"/>
                      <a:pt x="63341" y="109170"/>
                      <a:pt x="48863" y="109170"/>
                    </a:cubicBezTo>
                    <a:cubicBezTo>
                      <a:pt x="34385" y="109170"/>
                      <a:pt x="23622" y="97530"/>
                      <a:pt x="23622" y="81760"/>
                    </a:cubicBezTo>
                    <a:cubicBezTo>
                      <a:pt x="23622" y="65990"/>
                      <a:pt x="33338" y="54444"/>
                      <a:pt x="48863" y="54444"/>
                    </a:cubicBezTo>
                    <a:cubicBezTo>
                      <a:pt x="64389" y="54444"/>
                      <a:pt x="74581" y="65333"/>
                      <a:pt x="74581" y="81573"/>
                    </a:cubicBezTo>
                    <a:moveTo>
                      <a:pt x="96965" y="127850"/>
                    </a:moveTo>
                    <a:lnTo>
                      <a:pt x="96965" y="0"/>
                    </a:lnTo>
                    <a:lnTo>
                      <a:pt x="73533" y="0"/>
                    </a:lnTo>
                    <a:lnTo>
                      <a:pt x="73533" y="45714"/>
                    </a:lnTo>
                    <a:cubicBezTo>
                      <a:pt x="65056" y="37360"/>
                      <a:pt x="55435" y="33230"/>
                      <a:pt x="44101" y="33230"/>
                    </a:cubicBezTo>
                    <a:cubicBezTo>
                      <a:pt x="19812" y="33230"/>
                      <a:pt x="0" y="53036"/>
                      <a:pt x="0" y="81854"/>
                    </a:cubicBezTo>
                    <a:cubicBezTo>
                      <a:pt x="0" y="110672"/>
                      <a:pt x="20765" y="130291"/>
                      <a:pt x="44577" y="130291"/>
                    </a:cubicBezTo>
                    <a:cubicBezTo>
                      <a:pt x="56388" y="130291"/>
                      <a:pt x="65151" y="126161"/>
                      <a:pt x="73438" y="118088"/>
                    </a:cubicBezTo>
                    <a:lnTo>
                      <a:pt x="73438" y="127850"/>
                    </a:lnTo>
                    <a:lnTo>
                      <a:pt x="96869" y="127850"/>
                    </a:lnTo>
                    <a:close/>
                  </a:path>
                </a:pathLst>
              </a:custGeom>
              <a:solidFill>
                <a:srgbClr val="000001"/>
              </a:solidFill>
              <a:ln w="9525"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CFAFB4C7-FFCD-BE5E-88A7-AA4D49E7227B}"/>
                  </a:ext>
                </a:extLst>
              </p:cNvPr>
              <p:cNvSpPr/>
              <p:nvPr/>
            </p:nvSpPr>
            <p:spPr>
              <a:xfrm>
                <a:off x="3790179" y="5620488"/>
                <a:ext cx="83153" cy="94714"/>
              </a:xfrm>
              <a:custGeom>
                <a:avLst/>
                <a:gdLst>
                  <a:gd name="connsiteX0" fmla="*/ 59722 w 83153"/>
                  <a:gd name="connsiteY0" fmla="*/ 94714 h 94714"/>
                  <a:gd name="connsiteX1" fmla="*/ 83153 w 83153"/>
                  <a:gd name="connsiteY1" fmla="*/ 94714 h 94714"/>
                  <a:gd name="connsiteX2" fmla="*/ 83153 w 83153"/>
                  <a:gd name="connsiteY2" fmla="*/ 31634 h 94714"/>
                  <a:gd name="connsiteX3" fmla="*/ 51054 w 83153"/>
                  <a:gd name="connsiteY3" fmla="*/ 0 h 94714"/>
                  <a:gd name="connsiteX4" fmla="*/ 23431 w 83153"/>
                  <a:gd name="connsiteY4" fmla="*/ 11828 h 94714"/>
                  <a:gd name="connsiteX5" fmla="*/ 23431 w 83153"/>
                  <a:gd name="connsiteY5" fmla="*/ 2441 h 94714"/>
                  <a:gd name="connsiteX6" fmla="*/ 0 w 83153"/>
                  <a:gd name="connsiteY6" fmla="*/ 2441 h 94714"/>
                  <a:gd name="connsiteX7" fmla="*/ 0 w 83153"/>
                  <a:gd name="connsiteY7" fmla="*/ 94714 h 94714"/>
                  <a:gd name="connsiteX8" fmla="*/ 23431 w 83153"/>
                  <a:gd name="connsiteY8" fmla="*/ 94714 h 94714"/>
                  <a:gd name="connsiteX9" fmla="*/ 23431 w 83153"/>
                  <a:gd name="connsiteY9" fmla="*/ 55477 h 94714"/>
                  <a:gd name="connsiteX10" fmla="*/ 28004 w 83153"/>
                  <a:gd name="connsiteY10" fmla="*/ 30038 h 94714"/>
                  <a:gd name="connsiteX11" fmla="*/ 43815 w 83153"/>
                  <a:gd name="connsiteY11" fmla="*/ 21215 h 94714"/>
                  <a:gd name="connsiteX12" fmla="*/ 59722 w 83153"/>
                  <a:gd name="connsiteY12" fmla="*/ 51065 h 94714"/>
                  <a:gd name="connsiteX13" fmla="*/ 59722 w 83153"/>
                  <a:gd name="connsiteY13" fmla="*/ 94621 h 9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53" h="94714">
                    <a:moveTo>
                      <a:pt x="59722" y="94714"/>
                    </a:moveTo>
                    <a:lnTo>
                      <a:pt x="83153" y="94714"/>
                    </a:lnTo>
                    <a:lnTo>
                      <a:pt x="83153" y="31634"/>
                    </a:lnTo>
                    <a:cubicBezTo>
                      <a:pt x="83153" y="11828"/>
                      <a:pt x="68485" y="0"/>
                      <a:pt x="51054" y="0"/>
                    </a:cubicBezTo>
                    <a:cubicBezTo>
                      <a:pt x="40672" y="0"/>
                      <a:pt x="32385" y="4318"/>
                      <a:pt x="23431" y="11828"/>
                    </a:cubicBezTo>
                    <a:lnTo>
                      <a:pt x="23431" y="2441"/>
                    </a:lnTo>
                    <a:lnTo>
                      <a:pt x="0" y="2441"/>
                    </a:lnTo>
                    <a:lnTo>
                      <a:pt x="0" y="94714"/>
                    </a:lnTo>
                    <a:lnTo>
                      <a:pt x="23431" y="94714"/>
                    </a:lnTo>
                    <a:lnTo>
                      <a:pt x="23431" y="55477"/>
                    </a:lnTo>
                    <a:cubicBezTo>
                      <a:pt x="23431" y="45902"/>
                      <a:pt x="23241" y="37548"/>
                      <a:pt x="28004" y="30038"/>
                    </a:cubicBezTo>
                    <a:cubicBezTo>
                      <a:pt x="31718" y="24312"/>
                      <a:pt x="37243" y="21215"/>
                      <a:pt x="43815" y="21215"/>
                    </a:cubicBezTo>
                    <a:cubicBezTo>
                      <a:pt x="58103" y="21215"/>
                      <a:pt x="59722" y="32854"/>
                      <a:pt x="59722" y="51065"/>
                    </a:cubicBezTo>
                    <a:lnTo>
                      <a:pt x="59722" y="94621"/>
                    </a:lnTo>
                    <a:close/>
                  </a:path>
                </a:pathLst>
              </a:custGeom>
              <a:solidFill>
                <a:srgbClr val="000001"/>
              </a:solidFill>
              <a:ln w="9525" cap="flat">
                <a:noFill/>
                <a:prstDash val="solid"/>
                <a:miter/>
              </a:ln>
            </p:spPr>
            <p:txBody>
              <a:bodyPr rtlCol="0" anchor="ctr"/>
              <a:lstStyle/>
              <a:p>
                <a:endParaRPr lang="en-GB"/>
              </a:p>
            </p:txBody>
          </p:sp>
        </p:grpSp>
        <p:sp>
          <p:nvSpPr>
            <p:cNvPr id="15" name="Freeform 14">
              <a:extLst>
                <a:ext uri="{FF2B5EF4-FFF2-40B4-BE49-F238E27FC236}">
                  <a16:creationId xmlns:a16="http://schemas.microsoft.com/office/drawing/2014/main" id="{2A78C5FF-C5AA-FE52-528F-3A7DC03D56EE}"/>
                </a:ext>
              </a:extLst>
            </p:cNvPr>
            <p:cNvSpPr/>
            <p:nvPr/>
          </p:nvSpPr>
          <p:spPr>
            <a:xfrm>
              <a:off x="3517954" y="5590544"/>
              <a:ext cx="62769" cy="124752"/>
            </a:xfrm>
            <a:custGeom>
              <a:avLst/>
              <a:gdLst>
                <a:gd name="connsiteX0" fmla="*/ 0 w 62769"/>
                <a:gd name="connsiteY0" fmla="*/ 0 h 124752"/>
                <a:gd name="connsiteX1" fmla="*/ 0 w 62769"/>
                <a:gd name="connsiteY1" fmla="*/ 124753 h 124752"/>
                <a:gd name="connsiteX2" fmla="*/ 23431 w 62769"/>
                <a:gd name="connsiteY2" fmla="*/ 124753 h 124752"/>
                <a:gd name="connsiteX3" fmla="*/ 23431 w 62769"/>
                <a:gd name="connsiteY3" fmla="*/ 68806 h 124752"/>
                <a:gd name="connsiteX4" fmla="*/ 62770 w 62769"/>
                <a:gd name="connsiteY4" fmla="*/ 68806 h 124752"/>
                <a:gd name="connsiteX5" fmla="*/ 62770 w 62769"/>
                <a:gd name="connsiteY5" fmla="*/ 45527 h 124752"/>
                <a:gd name="connsiteX6" fmla="*/ 23431 w 62769"/>
                <a:gd name="connsiteY6" fmla="*/ 45527 h 124752"/>
                <a:gd name="connsiteX7" fmla="*/ 23431 w 62769"/>
                <a:gd name="connsiteY7" fmla="*/ 23280 h 124752"/>
                <a:gd name="connsiteX8" fmla="*/ 62770 w 62769"/>
                <a:gd name="connsiteY8" fmla="*/ 23280 h 124752"/>
                <a:gd name="connsiteX9" fmla="*/ 62770 w 62769"/>
                <a:gd name="connsiteY9" fmla="*/ 0 h 124752"/>
                <a:gd name="connsiteX10" fmla="*/ 0 w 62769"/>
                <a:gd name="connsiteY10" fmla="*/ 0 h 1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69" h="124752">
                  <a:moveTo>
                    <a:pt x="0" y="0"/>
                  </a:moveTo>
                  <a:lnTo>
                    <a:pt x="0" y="124753"/>
                  </a:lnTo>
                  <a:lnTo>
                    <a:pt x="23431" y="124753"/>
                  </a:lnTo>
                  <a:lnTo>
                    <a:pt x="23431" y="68806"/>
                  </a:lnTo>
                  <a:lnTo>
                    <a:pt x="62770" y="68806"/>
                  </a:lnTo>
                  <a:lnTo>
                    <a:pt x="62770" y="45527"/>
                  </a:lnTo>
                  <a:lnTo>
                    <a:pt x="23431" y="45527"/>
                  </a:lnTo>
                  <a:lnTo>
                    <a:pt x="23431" y="23280"/>
                  </a:lnTo>
                  <a:lnTo>
                    <a:pt x="62770" y="23280"/>
                  </a:lnTo>
                  <a:lnTo>
                    <a:pt x="62770" y="0"/>
                  </a:lnTo>
                  <a:lnTo>
                    <a:pt x="0" y="0"/>
                  </a:lnTo>
                  <a:close/>
                </a:path>
              </a:pathLst>
            </a:custGeom>
            <a:solidFill>
              <a:srgbClr val="000001"/>
            </a:solidFill>
            <a:ln w="9525" cap="flat">
              <a:noFill/>
              <a:prstDash val="solid"/>
              <a:miter/>
            </a:ln>
          </p:spPr>
          <p:txBody>
            <a:bodyPr rtlCol="0" anchor="ctr"/>
            <a:lstStyle/>
            <a:p>
              <a:endParaRPr lang="en-GB"/>
            </a:p>
          </p:txBody>
        </p:sp>
        <p:grpSp>
          <p:nvGrpSpPr>
            <p:cNvPr id="16" name="Graphic 11">
              <a:extLst>
                <a:ext uri="{FF2B5EF4-FFF2-40B4-BE49-F238E27FC236}">
                  <a16:creationId xmlns:a16="http://schemas.microsoft.com/office/drawing/2014/main" id="{296FFF4B-8E18-21E2-F187-CADB0CC57438}"/>
                </a:ext>
              </a:extLst>
            </p:cNvPr>
            <p:cNvGrpSpPr/>
            <p:nvPr/>
          </p:nvGrpSpPr>
          <p:grpSpPr>
            <a:xfrm>
              <a:off x="3589678" y="5620582"/>
              <a:ext cx="189166" cy="97061"/>
              <a:chOff x="3589678" y="5620582"/>
              <a:chExt cx="189166" cy="97061"/>
            </a:xfrm>
            <a:solidFill>
              <a:srgbClr val="000001"/>
            </a:solidFill>
          </p:grpSpPr>
          <p:sp>
            <p:nvSpPr>
              <p:cNvPr id="18" name="Freeform 17">
                <a:extLst>
                  <a:ext uri="{FF2B5EF4-FFF2-40B4-BE49-F238E27FC236}">
                    <a16:creationId xmlns:a16="http://schemas.microsoft.com/office/drawing/2014/main" id="{B8001E1A-DC96-C093-31CF-F3D2BE50AB01}"/>
                  </a:ext>
                </a:extLst>
              </p:cNvPr>
              <p:cNvSpPr/>
              <p:nvPr/>
            </p:nvSpPr>
            <p:spPr>
              <a:xfrm>
                <a:off x="3589678" y="5620582"/>
                <a:ext cx="98202" cy="97061"/>
              </a:xfrm>
              <a:custGeom>
                <a:avLst/>
                <a:gdLst>
                  <a:gd name="connsiteX0" fmla="*/ 74581 w 98202"/>
                  <a:gd name="connsiteY0" fmla="*/ 48624 h 97061"/>
                  <a:gd name="connsiteX1" fmla="*/ 48863 w 98202"/>
                  <a:gd name="connsiteY1" fmla="*/ 75190 h 97061"/>
                  <a:gd name="connsiteX2" fmla="*/ 23622 w 98202"/>
                  <a:gd name="connsiteY2" fmla="*/ 48437 h 97061"/>
                  <a:gd name="connsiteX3" fmla="*/ 48863 w 98202"/>
                  <a:gd name="connsiteY3" fmla="*/ 21872 h 97061"/>
                  <a:gd name="connsiteX4" fmla="*/ 74581 w 98202"/>
                  <a:gd name="connsiteY4" fmla="*/ 48624 h 97061"/>
                  <a:gd name="connsiteX5" fmla="*/ 98203 w 98202"/>
                  <a:gd name="connsiteY5" fmla="*/ 48531 h 97061"/>
                  <a:gd name="connsiteX6" fmla="*/ 48482 w 98202"/>
                  <a:gd name="connsiteY6" fmla="*/ 0 h 97061"/>
                  <a:gd name="connsiteX7" fmla="*/ 0 w 98202"/>
                  <a:gd name="connsiteY7" fmla="*/ 48624 h 97061"/>
                  <a:gd name="connsiteX8" fmla="*/ 48673 w 98202"/>
                  <a:gd name="connsiteY8" fmla="*/ 97061 h 97061"/>
                  <a:gd name="connsiteX9" fmla="*/ 98203 w 98202"/>
                  <a:gd name="connsiteY9" fmla="*/ 48437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202" h="97061">
                    <a:moveTo>
                      <a:pt x="74581" y="48624"/>
                    </a:moveTo>
                    <a:cubicBezTo>
                      <a:pt x="74581" y="64770"/>
                      <a:pt x="63341" y="75190"/>
                      <a:pt x="48863" y="75190"/>
                    </a:cubicBezTo>
                    <a:cubicBezTo>
                      <a:pt x="34385" y="75190"/>
                      <a:pt x="23622" y="64113"/>
                      <a:pt x="23622" y="48437"/>
                    </a:cubicBezTo>
                    <a:cubicBezTo>
                      <a:pt x="23622" y="32760"/>
                      <a:pt x="34195" y="21872"/>
                      <a:pt x="48863" y="21872"/>
                    </a:cubicBezTo>
                    <a:cubicBezTo>
                      <a:pt x="64199" y="21872"/>
                      <a:pt x="74581" y="32948"/>
                      <a:pt x="74581" y="48624"/>
                    </a:cubicBezTo>
                    <a:moveTo>
                      <a:pt x="98203" y="48531"/>
                    </a:moveTo>
                    <a:cubicBezTo>
                      <a:pt x="98203" y="21215"/>
                      <a:pt x="75819" y="0"/>
                      <a:pt x="48482" y="0"/>
                    </a:cubicBezTo>
                    <a:cubicBezTo>
                      <a:pt x="22955" y="0"/>
                      <a:pt x="0" y="20651"/>
                      <a:pt x="0" y="48624"/>
                    </a:cubicBezTo>
                    <a:cubicBezTo>
                      <a:pt x="0" y="76598"/>
                      <a:pt x="21527" y="97061"/>
                      <a:pt x="48673" y="97061"/>
                    </a:cubicBezTo>
                    <a:cubicBezTo>
                      <a:pt x="77248" y="97061"/>
                      <a:pt x="98203" y="75190"/>
                      <a:pt x="98203" y="48437"/>
                    </a:cubicBezTo>
                  </a:path>
                </a:pathLst>
              </a:custGeom>
              <a:solidFill>
                <a:srgbClr val="000001"/>
              </a:solidFill>
              <a:ln w="9525"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A4B3D39B-A7F8-4EF2-AEDD-8522166B0173}"/>
                  </a:ext>
                </a:extLst>
              </p:cNvPr>
              <p:cNvSpPr/>
              <p:nvPr/>
            </p:nvSpPr>
            <p:spPr>
              <a:xfrm>
                <a:off x="3696683" y="5623023"/>
                <a:ext cx="82160" cy="94526"/>
              </a:xfrm>
              <a:custGeom>
                <a:avLst/>
                <a:gdLst>
                  <a:gd name="connsiteX0" fmla="*/ 55 w 82160"/>
                  <a:gd name="connsiteY0" fmla="*/ 42241 h 94526"/>
                  <a:gd name="connsiteX1" fmla="*/ 913 w 82160"/>
                  <a:gd name="connsiteY1" fmla="*/ 61672 h 94526"/>
                  <a:gd name="connsiteX2" fmla="*/ 41108 w 82160"/>
                  <a:gd name="connsiteY2" fmla="*/ 94527 h 94526"/>
                  <a:gd name="connsiteX3" fmla="*/ 71207 w 82160"/>
                  <a:gd name="connsiteY3" fmla="*/ 82887 h 94526"/>
                  <a:gd name="connsiteX4" fmla="*/ 82161 w 82160"/>
                  <a:gd name="connsiteY4" fmla="*/ 42617 h 94526"/>
                  <a:gd name="connsiteX5" fmla="*/ 82161 w 82160"/>
                  <a:gd name="connsiteY5" fmla="*/ 0 h 94526"/>
                  <a:gd name="connsiteX6" fmla="*/ 58729 w 82160"/>
                  <a:gd name="connsiteY6" fmla="*/ 0 h 94526"/>
                  <a:gd name="connsiteX7" fmla="*/ 58729 w 82160"/>
                  <a:gd name="connsiteY7" fmla="*/ 49188 h 94526"/>
                  <a:gd name="connsiteX8" fmla="*/ 41108 w 82160"/>
                  <a:gd name="connsiteY8" fmla="*/ 73312 h 94526"/>
                  <a:gd name="connsiteX9" fmla="*/ 23487 w 82160"/>
                  <a:gd name="connsiteY9" fmla="*/ 48155 h 94526"/>
                  <a:gd name="connsiteX10" fmla="*/ 23487 w 82160"/>
                  <a:gd name="connsiteY10" fmla="*/ 0 h 94526"/>
                  <a:gd name="connsiteX11" fmla="*/ 55 w 82160"/>
                  <a:gd name="connsiteY11" fmla="*/ 0 h 94526"/>
                  <a:gd name="connsiteX12" fmla="*/ 55 w 82160"/>
                  <a:gd name="connsiteY12" fmla="*/ 42241 h 9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160" h="94526">
                    <a:moveTo>
                      <a:pt x="55" y="42241"/>
                    </a:moveTo>
                    <a:cubicBezTo>
                      <a:pt x="55" y="49845"/>
                      <a:pt x="-326" y="54257"/>
                      <a:pt x="913" y="61672"/>
                    </a:cubicBezTo>
                    <a:cubicBezTo>
                      <a:pt x="4627" y="83168"/>
                      <a:pt x="18534" y="94527"/>
                      <a:pt x="41108" y="94527"/>
                    </a:cubicBezTo>
                    <a:cubicBezTo>
                      <a:pt x="54157" y="94527"/>
                      <a:pt x="63873" y="91053"/>
                      <a:pt x="71207" y="82887"/>
                    </a:cubicBezTo>
                    <a:cubicBezTo>
                      <a:pt x="81018" y="72092"/>
                      <a:pt x="82161" y="59607"/>
                      <a:pt x="82161" y="42617"/>
                    </a:cubicBezTo>
                    <a:lnTo>
                      <a:pt x="82161" y="0"/>
                    </a:lnTo>
                    <a:lnTo>
                      <a:pt x="58729" y="0"/>
                    </a:lnTo>
                    <a:lnTo>
                      <a:pt x="58729" y="49188"/>
                    </a:lnTo>
                    <a:cubicBezTo>
                      <a:pt x="58729" y="64864"/>
                      <a:pt x="53586" y="73312"/>
                      <a:pt x="41108" y="73312"/>
                    </a:cubicBezTo>
                    <a:cubicBezTo>
                      <a:pt x="28630" y="73312"/>
                      <a:pt x="23487" y="64676"/>
                      <a:pt x="23487" y="48155"/>
                    </a:cubicBezTo>
                    <a:lnTo>
                      <a:pt x="23487" y="0"/>
                    </a:lnTo>
                    <a:lnTo>
                      <a:pt x="55" y="0"/>
                    </a:lnTo>
                    <a:lnTo>
                      <a:pt x="55" y="42241"/>
                    </a:lnTo>
                    <a:close/>
                  </a:path>
                </a:pathLst>
              </a:custGeom>
              <a:solidFill>
                <a:srgbClr val="000001"/>
              </a:solidFill>
              <a:ln w="9525" cap="flat">
                <a:noFill/>
                <a:prstDash val="solid"/>
                <a:miter/>
              </a:ln>
            </p:spPr>
            <p:txBody>
              <a:bodyPr rtlCol="0" anchor="ctr"/>
              <a:lstStyle/>
              <a:p>
                <a:endParaRPr lang="en-GB"/>
              </a:p>
            </p:txBody>
          </p:sp>
        </p:grpSp>
        <p:sp>
          <p:nvSpPr>
            <p:cNvPr id="17" name="Freeform 16">
              <a:extLst>
                <a:ext uri="{FF2B5EF4-FFF2-40B4-BE49-F238E27FC236}">
                  <a16:creationId xmlns:a16="http://schemas.microsoft.com/office/drawing/2014/main" id="{12021666-A1C6-0865-D6A6-181E3655F8FD}"/>
                </a:ext>
              </a:extLst>
            </p:cNvPr>
            <p:cNvSpPr/>
            <p:nvPr/>
          </p:nvSpPr>
          <p:spPr>
            <a:xfrm>
              <a:off x="4172417" y="5623023"/>
              <a:ext cx="23431" cy="92179"/>
            </a:xfrm>
            <a:custGeom>
              <a:avLst/>
              <a:gdLst>
                <a:gd name="connsiteX0" fmla="*/ 0 w 23431"/>
                <a:gd name="connsiteY0" fmla="*/ 0 h 92179"/>
                <a:gd name="connsiteX1" fmla="*/ 23432 w 23431"/>
                <a:gd name="connsiteY1" fmla="*/ 0 h 92179"/>
                <a:gd name="connsiteX2" fmla="*/ 23432 w 23431"/>
                <a:gd name="connsiteY2" fmla="*/ 92180 h 92179"/>
                <a:gd name="connsiteX3" fmla="*/ 0 w 23431"/>
                <a:gd name="connsiteY3" fmla="*/ 92180 h 92179"/>
              </a:gdLst>
              <a:ahLst/>
              <a:cxnLst>
                <a:cxn ang="0">
                  <a:pos x="connsiteX0" y="connsiteY0"/>
                </a:cxn>
                <a:cxn ang="0">
                  <a:pos x="connsiteX1" y="connsiteY1"/>
                </a:cxn>
                <a:cxn ang="0">
                  <a:pos x="connsiteX2" y="connsiteY2"/>
                </a:cxn>
                <a:cxn ang="0">
                  <a:pos x="connsiteX3" y="connsiteY3"/>
                </a:cxn>
              </a:cxnLst>
              <a:rect l="l" t="t" r="r" b="b"/>
              <a:pathLst>
                <a:path w="23431" h="92179">
                  <a:moveTo>
                    <a:pt x="0" y="0"/>
                  </a:moveTo>
                  <a:lnTo>
                    <a:pt x="23432" y="0"/>
                  </a:lnTo>
                  <a:lnTo>
                    <a:pt x="23432" y="92180"/>
                  </a:lnTo>
                  <a:lnTo>
                    <a:pt x="0" y="92180"/>
                  </a:lnTo>
                  <a:close/>
                </a:path>
              </a:pathLst>
            </a:custGeom>
            <a:solidFill>
              <a:srgbClr val="000001"/>
            </a:solidFill>
            <a:ln w="9525" cap="flat">
              <a:noFill/>
              <a:prstDash val="solid"/>
              <a:miter/>
            </a:ln>
          </p:spPr>
          <p:txBody>
            <a:bodyPr rtlCol="0" anchor="ctr"/>
            <a:lstStyle/>
            <a:p>
              <a:endParaRPr lang="en-GB"/>
            </a:p>
          </p:txBody>
        </p:sp>
      </p:grpSp>
      <p:sp>
        <p:nvSpPr>
          <p:cNvPr id="73" name="object 44">
            <a:extLst>
              <a:ext uri="{FF2B5EF4-FFF2-40B4-BE49-F238E27FC236}">
                <a16:creationId xmlns:a16="http://schemas.microsoft.com/office/drawing/2014/main" id="{841823F5-2CC3-9936-D8A1-6221F26A4247}"/>
              </a:ext>
            </a:extLst>
          </p:cNvPr>
          <p:cNvSpPr txBox="1"/>
          <p:nvPr userDrawn="1"/>
        </p:nvSpPr>
        <p:spPr>
          <a:xfrm>
            <a:off x="10354627" y="6268529"/>
            <a:ext cx="1463516" cy="217367"/>
          </a:xfrm>
          <a:prstGeom prst="rect">
            <a:avLst/>
          </a:prstGeom>
        </p:spPr>
        <p:txBody>
          <a:bodyPr vert="horz" wrap="square" lIns="0" tIns="9525" rIns="0" bIns="0" rtlCol="0">
            <a:spAutoFit/>
          </a:bodyPr>
          <a:lstStyle/>
          <a:p>
            <a:pPr marL="9525">
              <a:spcBef>
                <a:spcPts val="75"/>
              </a:spcBef>
            </a:pPr>
            <a:r>
              <a:rPr sz="1350" spc="-8">
                <a:solidFill>
                  <a:srgbClr val="000008"/>
                </a:solidFill>
                <a:latin typeface="+mn-lt"/>
                <a:cs typeface="Arial"/>
              </a:rPr>
              <a:t>www.health.org.uk</a:t>
            </a:r>
            <a:endParaRPr sz="1350">
              <a:latin typeface="+mn-lt"/>
              <a:cs typeface="Arial"/>
            </a:endParaRPr>
          </a:p>
        </p:txBody>
      </p:sp>
      <p:sp>
        <p:nvSpPr>
          <p:cNvPr id="74" name="object 45">
            <a:extLst>
              <a:ext uri="{FF2B5EF4-FFF2-40B4-BE49-F238E27FC236}">
                <a16:creationId xmlns:a16="http://schemas.microsoft.com/office/drawing/2014/main" id="{85FAED4F-0547-DCA6-A2E8-8B0142CB4713}"/>
              </a:ext>
            </a:extLst>
          </p:cNvPr>
          <p:cNvSpPr txBox="1"/>
          <p:nvPr userDrawn="1"/>
        </p:nvSpPr>
        <p:spPr>
          <a:xfrm>
            <a:off x="3505885" y="6268529"/>
            <a:ext cx="2456109" cy="217367"/>
          </a:xfrm>
          <a:prstGeom prst="rect">
            <a:avLst/>
          </a:prstGeom>
        </p:spPr>
        <p:txBody>
          <a:bodyPr vert="horz" wrap="square" lIns="0" tIns="9525" rIns="0" bIns="0" rtlCol="0">
            <a:spAutoFit/>
          </a:bodyPr>
          <a:lstStyle/>
          <a:p>
            <a:pPr marL="9525">
              <a:spcBef>
                <a:spcPts val="75"/>
              </a:spcBef>
            </a:pPr>
            <a:r>
              <a:rPr sz="1350" spc="-8">
                <a:solidFill>
                  <a:srgbClr val="000008"/>
                </a:solidFill>
                <a:latin typeface="+mn-lt"/>
                <a:cs typeface="Arial"/>
              </a:rPr>
              <a:t>@healthfoundation.bsky.social</a:t>
            </a:r>
            <a:endParaRPr sz="1350">
              <a:latin typeface="+mn-lt"/>
              <a:cs typeface="Arial"/>
            </a:endParaRPr>
          </a:p>
        </p:txBody>
      </p:sp>
      <p:sp>
        <p:nvSpPr>
          <p:cNvPr id="76" name="object 47">
            <a:extLst>
              <a:ext uri="{FF2B5EF4-FFF2-40B4-BE49-F238E27FC236}">
                <a16:creationId xmlns:a16="http://schemas.microsoft.com/office/drawing/2014/main" id="{FF32B3EF-AF53-316A-F826-FEDEF6798659}"/>
              </a:ext>
            </a:extLst>
          </p:cNvPr>
          <p:cNvSpPr txBox="1"/>
          <p:nvPr userDrawn="1"/>
        </p:nvSpPr>
        <p:spPr>
          <a:xfrm>
            <a:off x="6222484" y="6268529"/>
            <a:ext cx="1799950" cy="217367"/>
          </a:xfrm>
          <a:prstGeom prst="rect">
            <a:avLst/>
          </a:prstGeom>
        </p:spPr>
        <p:txBody>
          <a:bodyPr vert="horz" wrap="square" lIns="0" tIns="9525" rIns="0" bIns="0" rtlCol="0">
            <a:spAutoFit/>
          </a:bodyPr>
          <a:lstStyle/>
          <a:p>
            <a:pPr marL="9525">
              <a:spcBef>
                <a:spcPts val="75"/>
              </a:spcBef>
            </a:pPr>
            <a:r>
              <a:rPr sz="1350" spc="-8">
                <a:solidFill>
                  <a:srgbClr val="000008"/>
                </a:solidFill>
                <a:latin typeface="+mn-lt"/>
                <a:cs typeface="Arial"/>
              </a:rPr>
              <a:t>@thehealthfoundation</a:t>
            </a:r>
            <a:endParaRPr sz="1350">
              <a:latin typeface="+mn-lt"/>
              <a:cs typeface="Arial"/>
            </a:endParaRPr>
          </a:p>
        </p:txBody>
      </p:sp>
      <p:sp>
        <p:nvSpPr>
          <p:cNvPr id="78" name="object 49">
            <a:extLst>
              <a:ext uri="{FF2B5EF4-FFF2-40B4-BE49-F238E27FC236}">
                <a16:creationId xmlns:a16="http://schemas.microsoft.com/office/drawing/2014/main" id="{C43E00DB-E447-1785-B5E3-048580B5D05C}"/>
              </a:ext>
            </a:extLst>
          </p:cNvPr>
          <p:cNvSpPr txBox="1"/>
          <p:nvPr userDrawn="1"/>
        </p:nvSpPr>
        <p:spPr>
          <a:xfrm>
            <a:off x="8251779" y="6268529"/>
            <a:ext cx="1985414" cy="217367"/>
          </a:xfrm>
          <a:prstGeom prst="rect">
            <a:avLst/>
          </a:prstGeom>
        </p:spPr>
        <p:txBody>
          <a:bodyPr vert="horz" wrap="square" lIns="0" tIns="9525" rIns="0" bIns="0" rtlCol="0">
            <a:spAutoFit/>
          </a:bodyPr>
          <a:lstStyle/>
          <a:p>
            <a:pPr marL="9525">
              <a:spcBef>
                <a:spcPts val="75"/>
              </a:spcBef>
            </a:pPr>
            <a:r>
              <a:rPr sz="1350" spc="68">
                <a:solidFill>
                  <a:srgbClr val="000008"/>
                </a:solidFill>
                <a:latin typeface="+mn-lt"/>
                <a:cs typeface="Arial"/>
              </a:rPr>
              <a:t>/the-</a:t>
            </a:r>
            <a:r>
              <a:rPr sz="1350">
                <a:solidFill>
                  <a:srgbClr val="000008"/>
                </a:solidFill>
                <a:latin typeface="+mn-lt"/>
                <a:cs typeface="Arial"/>
              </a:rPr>
              <a:t>health-</a:t>
            </a:r>
            <a:r>
              <a:rPr sz="1350" spc="-8">
                <a:solidFill>
                  <a:srgbClr val="000008"/>
                </a:solidFill>
                <a:latin typeface="+mn-lt"/>
                <a:cs typeface="Arial"/>
              </a:rPr>
              <a:t>foundation</a:t>
            </a:r>
            <a:endParaRPr sz="1350">
              <a:latin typeface="+mn-lt"/>
              <a:cs typeface="Arial"/>
            </a:endParaRPr>
          </a:p>
        </p:txBody>
      </p:sp>
      <p:pic>
        <p:nvPicPr>
          <p:cNvPr id="88" name="Graphic 87">
            <a:extLst>
              <a:ext uri="{FF2B5EF4-FFF2-40B4-BE49-F238E27FC236}">
                <a16:creationId xmlns:a16="http://schemas.microsoft.com/office/drawing/2014/main" id="{6F9B5C4B-F8DD-ED82-1C47-8FBB8FDF9DA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41785" y="6325892"/>
            <a:ext cx="152400" cy="127000"/>
          </a:xfrm>
          <a:prstGeom prst="rect">
            <a:avLst/>
          </a:prstGeom>
        </p:spPr>
      </p:pic>
      <p:pic>
        <p:nvPicPr>
          <p:cNvPr id="89" name="Graphic 88">
            <a:extLst>
              <a:ext uri="{FF2B5EF4-FFF2-40B4-BE49-F238E27FC236}">
                <a16:creationId xmlns:a16="http://schemas.microsoft.com/office/drawing/2014/main" id="{B5D19D8D-41BA-51FA-C36B-35C2FD134833}"/>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005839" y="6326803"/>
            <a:ext cx="190500" cy="127000"/>
          </a:xfrm>
          <a:prstGeom prst="rect">
            <a:avLst/>
          </a:prstGeom>
        </p:spPr>
      </p:pic>
      <p:pic>
        <p:nvPicPr>
          <p:cNvPr id="90" name="Graphic 89">
            <a:extLst>
              <a:ext uri="{FF2B5EF4-FFF2-40B4-BE49-F238E27FC236}">
                <a16:creationId xmlns:a16="http://schemas.microsoft.com/office/drawing/2014/main" id="{7206071E-27FC-5A67-31C5-D47E180507B2}"/>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8101775" y="6308735"/>
            <a:ext cx="127000" cy="127000"/>
          </a:xfrm>
          <a:prstGeom prst="rect">
            <a:avLst/>
          </a:prstGeom>
        </p:spPr>
      </p:pic>
      <p:pic>
        <p:nvPicPr>
          <p:cNvPr id="91" name="Graphic 90">
            <a:extLst>
              <a:ext uri="{FF2B5EF4-FFF2-40B4-BE49-F238E27FC236}">
                <a16:creationId xmlns:a16="http://schemas.microsoft.com/office/drawing/2014/main" id="{AFBC1E08-24FA-B438-6FF4-61AFBDAD975C}"/>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10191797" y="6310126"/>
            <a:ext cx="136800" cy="136800"/>
          </a:xfrm>
          <a:prstGeom prst="rect">
            <a:avLst/>
          </a:prstGeom>
        </p:spPr>
      </p:pic>
      <p:sp>
        <p:nvSpPr>
          <p:cNvPr id="92" name="TextBox 91">
            <a:extLst>
              <a:ext uri="{FF2B5EF4-FFF2-40B4-BE49-F238E27FC236}">
                <a16:creationId xmlns:a16="http://schemas.microsoft.com/office/drawing/2014/main" id="{23B4B78A-31C8-C38E-7A7A-BD6A919D94FF}"/>
              </a:ext>
            </a:extLst>
          </p:cNvPr>
          <p:cNvSpPr txBox="1"/>
          <p:nvPr userDrawn="1"/>
        </p:nvSpPr>
        <p:spPr>
          <a:xfrm>
            <a:off x="754309" y="641696"/>
            <a:ext cx="5340000" cy="2565639"/>
          </a:xfrm>
          <a:prstGeom prst="rect">
            <a:avLst/>
          </a:prstGeom>
          <a:noFill/>
        </p:spPr>
        <p:txBody>
          <a:bodyPr wrap="square" lIns="0" tIns="0" rIns="0" bIns="0" rtlCol="0">
            <a:spAutoFit/>
          </a:bodyPr>
          <a:lstStyle/>
          <a:p>
            <a:pPr>
              <a:lnSpc>
                <a:spcPct val="108000"/>
              </a:lnSpc>
            </a:pPr>
            <a:r>
              <a:rPr lang="en-US" sz="2600">
                <a:solidFill>
                  <a:schemeClr val="bg1"/>
                </a:solidFill>
              </a:rPr>
              <a:t>We are an independent charitable </a:t>
            </a:r>
            <a:r>
              <a:rPr lang="en-US" sz="2600" err="1">
                <a:solidFill>
                  <a:schemeClr val="bg1"/>
                </a:solidFill>
              </a:rPr>
              <a:t>organisation</a:t>
            </a:r>
            <a:r>
              <a:rPr lang="en-US" sz="2600">
                <a:solidFill>
                  <a:schemeClr val="bg1"/>
                </a:solidFill>
              </a:rPr>
              <a:t> working to build a healthier UK. Everyone has a stake and a part to play in improving our health. By working together, we can build a healthier society.</a:t>
            </a:r>
            <a:endParaRPr lang="en-GB" sz="2600">
              <a:solidFill>
                <a:schemeClr val="bg1"/>
              </a:solidFill>
            </a:endParaRPr>
          </a:p>
        </p:txBody>
      </p:sp>
    </p:spTree>
    <p:extLst>
      <p:ext uri="{BB962C8B-B14F-4D97-AF65-F5344CB8AC3E}">
        <p14:creationId xmlns:p14="http://schemas.microsoft.com/office/powerpoint/2010/main" val="1920779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content (with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1999" y="6282000"/>
            <a:ext cx="5157623" cy="271200"/>
          </a:xfrm>
          <a:prstGeom prst="rect">
            <a:avLst/>
          </a:prstGeom>
        </p:spPr>
        <p:txBody>
          <a:bodyPr/>
          <a:lstStyle/>
          <a:p>
            <a:pPr algn="l"/>
            <a:r>
              <a:rPr lang="en-GB"/>
              <a:t>Prevention, health inequalities and the building blocks of health</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3" name="Text Placeholder 2">
            <a:extLst>
              <a:ext uri="{FF2B5EF4-FFF2-40B4-BE49-F238E27FC236}">
                <a16:creationId xmlns:a16="http://schemas.microsoft.com/office/drawing/2014/main" id="{BBB5204F-AFEB-44A9-32AD-A65FBDAADE19}"/>
              </a:ext>
            </a:extLst>
          </p:cNvPr>
          <p:cNvSpPr>
            <a:spLocks noGrp="1"/>
          </p:cNvSpPr>
          <p:nvPr>
            <p:ph type="body" idx="1" hasCustomPrompt="1"/>
          </p:nvPr>
        </p:nvSpPr>
        <p:spPr>
          <a:xfrm>
            <a:off x="792000" y="1602333"/>
            <a:ext cx="5157787" cy="411331"/>
          </a:xfrm>
          <a:prstGeom prst="rect">
            <a:avLst/>
          </a:prstGeom>
        </p:spPr>
        <p:txBody>
          <a:bodyPr anchor="t" anchorCtr="0">
            <a:spAutoFit/>
          </a:bodyPr>
          <a:lstStyle>
            <a:lvl1pPr marL="0" indent="0">
              <a:buNone/>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2</a:t>
            </a:r>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2420938"/>
            <a:ext cx="5157624" cy="36270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9DD058A-FB2C-50CB-62E8-AA516F07FC39}"/>
              </a:ext>
            </a:extLst>
          </p:cNvPr>
          <p:cNvSpPr>
            <a:spLocks noGrp="1"/>
          </p:cNvSpPr>
          <p:nvPr>
            <p:ph sz="quarter" idx="18"/>
          </p:nvPr>
        </p:nvSpPr>
        <p:spPr>
          <a:xfrm>
            <a:off x="6657975" y="1601788"/>
            <a:ext cx="5157787" cy="444658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27995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only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1999" y="6282000"/>
            <a:ext cx="5345031" cy="216000"/>
          </a:xfrm>
          <a:prstGeom prst="rect">
            <a:avLst/>
          </a:prstGeom>
        </p:spPr>
        <p:txBody>
          <a:bodyPr/>
          <a:lstStyle/>
          <a:p>
            <a:pPr algn="l"/>
            <a:r>
              <a:rPr lang="en-GB"/>
              <a:t>Prevention, health inequalities and the building blocks of health</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3" name="Text Placeholder 2">
            <a:extLst>
              <a:ext uri="{FF2B5EF4-FFF2-40B4-BE49-F238E27FC236}">
                <a16:creationId xmlns:a16="http://schemas.microsoft.com/office/drawing/2014/main" id="{BBB5204F-AFEB-44A9-32AD-A65FBDAADE19}"/>
              </a:ext>
            </a:extLst>
          </p:cNvPr>
          <p:cNvSpPr>
            <a:spLocks noGrp="1"/>
          </p:cNvSpPr>
          <p:nvPr>
            <p:ph type="body" idx="1" hasCustomPrompt="1"/>
          </p:nvPr>
        </p:nvSpPr>
        <p:spPr>
          <a:xfrm>
            <a:off x="792000" y="1602333"/>
            <a:ext cx="5157787" cy="411331"/>
          </a:xfrm>
          <a:prstGeom prst="rect">
            <a:avLst/>
          </a:prstGeom>
        </p:spPr>
        <p:txBody>
          <a:bodyPr anchor="t" anchorCtr="0">
            <a:spAutoFit/>
          </a:bodyPr>
          <a:lstStyle>
            <a:lvl1pPr marL="0" indent="0">
              <a:buNone/>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2</a:t>
            </a:r>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2420938"/>
            <a:ext cx="5157624" cy="3627063"/>
          </a:xfrm>
          <a:prstGeom prst="rect">
            <a:avLst/>
          </a:prstGeom>
        </p:spPr>
        <p:txBody>
          <a:bodyPr/>
          <a:lstStyle>
            <a:lvl3pPr>
              <a:defRPr/>
            </a:lvl3pPr>
          </a:lstStyle>
          <a:p>
            <a:pPr lvl="0"/>
            <a:r>
              <a:rPr lang="en-GB"/>
              <a:t>Click to edit Master text styles</a:t>
            </a:r>
          </a:p>
          <a:p>
            <a:pPr lvl="1"/>
            <a:r>
              <a:rPr lang="en-GB"/>
              <a:t>Second level</a:t>
            </a:r>
          </a:p>
          <a:p>
            <a:pPr lvl="2"/>
            <a:r>
              <a:rPr lang="en-GB"/>
              <a:t>Third level</a:t>
            </a:r>
          </a:p>
        </p:txBody>
      </p:sp>
      <p:sp>
        <p:nvSpPr>
          <p:cNvPr id="20" name="Text Placeholder 2">
            <a:extLst>
              <a:ext uri="{FF2B5EF4-FFF2-40B4-BE49-F238E27FC236}">
                <a16:creationId xmlns:a16="http://schemas.microsoft.com/office/drawing/2014/main" id="{A824F30C-4FE3-DFC0-CCAC-B71C63536ADD}"/>
              </a:ext>
            </a:extLst>
          </p:cNvPr>
          <p:cNvSpPr>
            <a:spLocks noGrp="1"/>
          </p:cNvSpPr>
          <p:nvPr>
            <p:ph type="body" idx="16" hasCustomPrompt="1"/>
          </p:nvPr>
        </p:nvSpPr>
        <p:spPr>
          <a:xfrm>
            <a:off x="6657976" y="1602333"/>
            <a:ext cx="5157787" cy="411331"/>
          </a:xfrm>
          <a:prstGeom prst="rect">
            <a:avLst/>
          </a:prstGeom>
        </p:spPr>
        <p:txBody>
          <a:bodyPr anchor="t" anchorCtr="0">
            <a:spAutoFit/>
          </a:bodyPr>
          <a:lstStyle>
            <a:lvl1pPr marL="0" indent="0">
              <a:buNone/>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2</a:t>
            </a:r>
          </a:p>
        </p:txBody>
      </p:sp>
      <p:sp>
        <p:nvSpPr>
          <p:cNvPr id="21" name="Text Placeholder 18">
            <a:extLst>
              <a:ext uri="{FF2B5EF4-FFF2-40B4-BE49-F238E27FC236}">
                <a16:creationId xmlns:a16="http://schemas.microsoft.com/office/drawing/2014/main" id="{AE9C5F25-B4A2-085D-F462-9A3C9371AD5A}"/>
              </a:ext>
            </a:extLst>
          </p:cNvPr>
          <p:cNvSpPr>
            <a:spLocks noGrp="1"/>
          </p:cNvSpPr>
          <p:nvPr>
            <p:ph type="body" sz="quarter" idx="17"/>
          </p:nvPr>
        </p:nvSpPr>
        <p:spPr>
          <a:xfrm>
            <a:off x="6658139" y="2420938"/>
            <a:ext cx="5157624" cy="3627063"/>
          </a:xfrm>
          <a:prstGeom prst="rect">
            <a:avLst/>
          </a:prstGeom>
        </p:spPr>
        <p:txBody>
          <a:bodyPr/>
          <a:lstStyle>
            <a:lvl3pPr>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367769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content (without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317176"/>
            <a:ext cx="5104708" cy="216000"/>
          </a:xfrm>
          <a:prstGeom prst="rect">
            <a:avLst/>
          </a:prstGeom>
        </p:spPr>
        <p:txBody>
          <a:bodyPr/>
          <a:lstStyle/>
          <a:p>
            <a:pPr algn="l"/>
            <a:r>
              <a:rPr lang="en-GB"/>
              <a:t>Prevention, health inequalities and the building blocks of health</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317176"/>
            <a:ext cx="432000" cy="216000"/>
          </a:xfrm>
          <a:prstGeom prst="rect">
            <a:avLst/>
          </a:prstGeom>
        </p:spPr>
        <p:txBody>
          <a:bodyPr/>
          <a:lstStyle/>
          <a:p>
            <a:fld id="{EECFFDD8-2EE5-4D18-BEE8-EC15E23C7851}" type="slidenum">
              <a:rPr lang="en-US" smtClean="0"/>
              <a:pPr/>
              <a:t>‹#›</a:t>
            </a:fld>
            <a:endParaRPr lang="en-US"/>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1601414"/>
            <a:ext cx="5157624" cy="4446587"/>
          </a:xfrm>
          <a:prstGeom prst="rect">
            <a:avLst/>
          </a:prstGeom>
        </p:spPr>
        <p:txBody>
          <a:bodyPr/>
          <a:lstStyle>
            <a:lvl3pPr>
              <a:defRPr/>
            </a:lvl3pPr>
          </a:lstStyle>
          <a:p>
            <a:pPr lvl="0"/>
            <a:r>
              <a:rPr lang="en-GB"/>
              <a:t>Click to edit Master text styles</a:t>
            </a:r>
          </a:p>
          <a:p>
            <a:pPr lvl="1"/>
            <a:r>
              <a:rPr lang="en-GB"/>
              <a:t>Second level</a:t>
            </a:r>
          </a:p>
          <a:p>
            <a:pPr lvl="2"/>
            <a:r>
              <a:rPr lang="en-GB"/>
              <a:t>Third level</a:t>
            </a:r>
          </a:p>
        </p:txBody>
      </p:sp>
      <p:sp>
        <p:nvSpPr>
          <p:cNvPr id="4" name="Content Placeholder 3">
            <a:extLst>
              <a:ext uri="{FF2B5EF4-FFF2-40B4-BE49-F238E27FC236}">
                <a16:creationId xmlns:a16="http://schemas.microsoft.com/office/drawing/2014/main" id="{C9DD058A-FB2C-50CB-62E8-AA516F07FC39}"/>
              </a:ext>
            </a:extLst>
          </p:cNvPr>
          <p:cNvSpPr>
            <a:spLocks noGrp="1"/>
          </p:cNvSpPr>
          <p:nvPr>
            <p:ph sz="quarter" idx="18"/>
          </p:nvPr>
        </p:nvSpPr>
        <p:spPr>
          <a:xfrm>
            <a:off x="6657975" y="1601788"/>
            <a:ext cx="5157787" cy="4446587"/>
          </a:xfrm>
          <a:prstGeom prst="rect">
            <a:avLst/>
          </a:prstGeom>
        </p:spPr>
        <p:txBody>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788282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image (with subhead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C1AD429-E488-4212-75DD-C26CD78FBCDA}"/>
              </a:ext>
            </a:extLst>
          </p:cNvPr>
          <p:cNvSpPr>
            <a:spLocks noGrp="1"/>
          </p:cNvSpPr>
          <p:nvPr>
            <p:ph type="pic" sz="quarter" idx="10"/>
          </p:nvPr>
        </p:nvSpPr>
        <p:spPr>
          <a:xfrm>
            <a:off x="6858000" y="752475"/>
            <a:ext cx="4953000" cy="4956175"/>
          </a:xfrm>
          <a:prstGeom prst="rect">
            <a:avLst/>
          </a:prstGeom>
          <a:solidFill>
            <a:schemeClr val="bg1">
              <a:lumMod val="95000"/>
            </a:schemeClr>
          </a:solidFill>
        </p:spPr>
        <p:txBody>
          <a:bodyPr/>
          <a:lstStyle/>
          <a:p>
            <a:endParaRPr lang="en-GB"/>
          </a:p>
        </p:txBody>
      </p:sp>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1999" y="6282000"/>
            <a:ext cx="5116431" cy="216000"/>
          </a:xfrm>
          <a:prstGeom prst="rect">
            <a:avLst/>
          </a:prstGeom>
        </p:spPr>
        <p:txBody>
          <a:bodyPr/>
          <a:lstStyle/>
          <a:p>
            <a:pPr algn="l"/>
            <a:r>
              <a:rPr lang="en-GB"/>
              <a:t>Prevention, health inequalities and the building blocks of health</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3" name="Text Placeholder 2">
            <a:extLst>
              <a:ext uri="{FF2B5EF4-FFF2-40B4-BE49-F238E27FC236}">
                <a16:creationId xmlns:a16="http://schemas.microsoft.com/office/drawing/2014/main" id="{BBB5204F-AFEB-44A9-32AD-A65FBDAADE19}"/>
              </a:ext>
            </a:extLst>
          </p:cNvPr>
          <p:cNvSpPr>
            <a:spLocks noGrp="1"/>
          </p:cNvSpPr>
          <p:nvPr>
            <p:ph type="body" idx="1" hasCustomPrompt="1"/>
          </p:nvPr>
        </p:nvSpPr>
        <p:spPr>
          <a:xfrm>
            <a:off x="792000" y="1602333"/>
            <a:ext cx="5157787" cy="411331"/>
          </a:xfrm>
          <a:prstGeom prst="rect">
            <a:avLst/>
          </a:prstGeom>
        </p:spPr>
        <p:txBody>
          <a:bodyPr anchor="t" anchorCtr="0">
            <a:spAutoFit/>
          </a:bodyPr>
          <a:lstStyle>
            <a:lvl1pPr marL="0" indent="0">
              <a:buNone/>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2</a:t>
            </a:r>
          </a:p>
        </p:txBody>
      </p:sp>
      <p:sp>
        <p:nvSpPr>
          <p:cNvPr id="17" name="Text Placeholder 2">
            <a:extLst>
              <a:ext uri="{FF2B5EF4-FFF2-40B4-BE49-F238E27FC236}">
                <a16:creationId xmlns:a16="http://schemas.microsoft.com/office/drawing/2014/main" id="{E470B149-67D1-9442-0455-C6FB27FFFD7B}"/>
              </a:ext>
            </a:extLst>
          </p:cNvPr>
          <p:cNvSpPr>
            <a:spLocks noGrp="1"/>
          </p:cNvSpPr>
          <p:nvPr>
            <p:ph type="body" idx="14" hasCustomPrompt="1"/>
          </p:nvPr>
        </p:nvSpPr>
        <p:spPr>
          <a:xfrm>
            <a:off x="6872836" y="5832000"/>
            <a:ext cx="4953001" cy="216001"/>
          </a:xfrm>
          <a:prstGeom prst="rect">
            <a:avLst/>
          </a:prstGeom>
        </p:spPr>
        <p:txBody>
          <a:bodyPr anchor="t" anchorCtr="0"/>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 here</a:t>
            </a:r>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2420938"/>
            <a:ext cx="5157624" cy="36270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78307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without subhead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C1AD429-E488-4212-75DD-C26CD78FBCDA}"/>
              </a:ext>
            </a:extLst>
          </p:cNvPr>
          <p:cNvSpPr>
            <a:spLocks noGrp="1"/>
          </p:cNvSpPr>
          <p:nvPr>
            <p:ph type="pic" sz="quarter" idx="10"/>
          </p:nvPr>
        </p:nvSpPr>
        <p:spPr>
          <a:xfrm>
            <a:off x="6858000" y="752475"/>
            <a:ext cx="4953000" cy="4956175"/>
          </a:xfrm>
          <a:prstGeom prst="rect">
            <a:avLst/>
          </a:prstGeom>
          <a:solidFill>
            <a:schemeClr val="bg1">
              <a:lumMod val="95000"/>
            </a:schemeClr>
          </a:solidFill>
        </p:spPr>
        <p:txBody>
          <a:bodyPr/>
          <a:lstStyle/>
          <a:p>
            <a:endParaRPr lang="en-GB"/>
          </a:p>
        </p:txBody>
      </p:sp>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5075400" cy="216000"/>
          </a:xfrm>
          <a:prstGeom prst="rect">
            <a:avLst/>
          </a:prstGeom>
        </p:spPr>
        <p:txBody>
          <a:bodyPr/>
          <a:lstStyle/>
          <a:p>
            <a:pPr algn="l"/>
            <a:r>
              <a:rPr lang="en-GB"/>
              <a:t>Prevention, health inequalities and the building blocks of health</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7" name="Text Placeholder 2">
            <a:extLst>
              <a:ext uri="{FF2B5EF4-FFF2-40B4-BE49-F238E27FC236}">
                <a16:creationId xmlns:a16="http://schemas.microsoft.com/office/drawing/2014/main" id="{E470B149-67D1-9442-0455-C6FB27FFFD7B}"/>
              </a:ext>
            </a:extLst>
          </p:cNvPr>
          <p:cNvSpPr>
            <a:spLocks noGrp="1"/>
          </p:cNvSpPr>
          <p:nvPr>
            <p:ph type="body" idx="14" hasCustomPrompt="1"/>
          </p:nvPr>
        </p:nvSpPr>
        <p:spPr>
          <a:xfrm>
            <a:off x="6872836" y="5832000"/>
            <a:ext cx="4953001" cy="216001"/>
          </a:xfrm>
          <a:prstGeom prst="rect">
            <a:avLst/>
          </a:prstGeom>
        </p:spPr>
        <p:txBody>
          <a:bodyPr anchor="t" anchorCtr="0"/>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 here</a:t>
            </a:r>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1633492"/>
            <a:ext cx="5157624" cy="441451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08675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1999" y="6281999"/>
            <a:ext cx="5057815" cy="288785"/>
          </a:xfrm>
          <a:prstGeom prst="rect">
            <a:avLst/>
          </a:prstGeom>
        </p:spPr>
        <p:txBody>
          <a:bodyPr/>
          <a:lstStyle/>
          <a:p>
            <a:pPr algn="l"/>
            <a:r>
              <a:rPr lang="en-GB"/>
              <a:t>Prevention, health inequalities and the building blocks of health</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7" name="Text Placeholder 2">
            <a:extLst>
              <a:ext uri="{FF2B5EF4-FFF2-40B4-BE49-F238E27FC236}">
                <a16:creationId xmlns:a16="http://schemas.microsoft.com/office/drawing/2014/main" id="{E470B149-67D1-9442-0455-C6FB27FFFD7B}"/>
              </a:ext>
            </a:extLst>
          </p:cNvPr>
          <p:cNvSpPr>
            <a:spLocks noGrp="1"/>
          </p:cNvSpPr>
          <p:nvPr>
            <p:ph type="body" idx="14" hasCustomPrompt="1"/>
          </p:nvPr>
        </p:nvSpPr>
        <p:spPr>
          <a:xfrm>
            <a:off x="792000" y="5832000"/>
            <a:ext cx="4953001" cy="216001"/>
          </a:xfrm>
          <a:prstGeom prst="rect">
            <a:avLst/>
          </a:prstGeom>
        </p:spPr>
        <p:txBody>
          <a:bodyPr anchor="t" anchorCtr="0"/>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 here</a:t>
            </a:r>
          </a:p>
        </p:txBody>
      </p:sp>
      <p:sp>
        <p:nvSpPr>
          <p:cNvPr id="4" name="Content Placeholder 3">
            <a:extLst>
              <a:ext uri="{FF2B5EF4-FFF2-40B4-BE49-F238E27FC236}">
                <a16:creationId xmlns:a16="http://schemas.microsoft.com/office/drawing/2014/main" id="{D6C201A3-B90E-A642-D50B-D6665B9CD352}"/>
              </a:ext>
            </a:extLst>
          </p:cNvPr>
          <p:cNvSpPr>
            <a:spLocks noGrp="1"/>
          </p:cNvSpPr>
          <p:nvPr>
            <p:ph sz="quarter" idx="15"/>
          </p:nvPr>
        </p:nvSpPr>
        <p:spPr>
          <a:xfrm>
            <a:off x="792163" y="1600200"/>
            <a:ext cx="11023600" cy="4140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11300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reaker 1">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99BDD6F-B8E6-F512-1987-26EC7F7567A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282DA8A4-D49F-4B81-4807-C7F67AA16ED7}"/>
              </a:ext>
            </a:extLst>
          </p:cNvPr>
          <p:cNvSpPr>
            <a:spLocks noGrp="1"/>
          </p:cNvSpPr>
          <p:nvPr>
            <p:ph type="title" hasCustomPrompt="1"/>
          </p:nvPr>
        </p:nvSpPr>
        <p:spPr>
          <a:xfrm>
            <a:off x="1799999" y="882000"/>
            <a:ext cx="4896000" cy="1767920"/>
          </a:xfrm>
          <a:prstGeom prst="rect">
            <a:avLst/>
          </a:prstGeom>
        </p:spPr>
        <p:txBody>
          <a:bodyPr anchor="t" anchorCtr="0"/>
          <a:lstStyle>
            <a:lvl1pPr>
              <a:lnSpc>
                <a:spcPct val="110000"/>
              </a:lnSpc>
              <a:defRPr sz="5400">
                <a:solidFill>
                  <a:schemeClr val="tx1"/>
                </a:solidFill>
              </a:defRPr>
            </a:lvl1pPr>
          </a:lstStyle>
          <a:p>
            <a:r>
              <a:rPr lang="en-US"/>
              <a:t>Breaker page</a:t>
            </a:r>
            <a:br>
              <a:rPr lang="en-US"/>
            </a:br>
            <a:r>
              <a:rPr lang="en-US"/>
              <a:t>title here</a:t>
            </a:r>
          </a:p>
        </p:txBody>
      </p:sp>
      <p:sp>
        <p:nvSpPr>
          <p:cNvPr id="10" name="Text Placeholder 2">
            <a:extLst>
              <a:ext uri="{FF2B5EF4-FFF2-40B4-BE49-F238E27FC236}">
                <a16:creationId xmlns:a16="http://schemas.microsoft.com/office/drawing/2014/main" id="{E3667A04-60D4-4F46-299B-1EA5DE9D83CF}"/>
              </a:ext>
            </a:extLst>
          </p:cNvPr>
          <p:cNvSpPr>
            <a:spLocks noGrp="1"/>
          </p:cNvSpPr>
          <p:nvPr>
            <p:ph type="body" idx="10" hasCustomPrompt="1"/>
          </p:nvPr>
        </p:nvSpPr>
        <p:spPr>
          <a:xfrm>
            <a:off x="792000" y="900000"/>
            <a:ext cx="838200" cy="1500187"/>
          </a:xfrm>
          <a:prstGeom prst="rect">
            <a:avLst/>
          </a:prstGeom>
        </p:spPr>
        <p:txBody>
          <a:bodyPr/>
          <a:lstStyle>
            <a:lvl1pPr marL="0" indent="0">
              <a:spcBef>
                <a:spcPts val="0"/>
              </a:spcBef>
              <a:buNone/>
              <a:defRPr sz="5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
        <p:nvSpPr>
          <p:cNvPr id="11" name="Picture Placeholder 41">
            <a:extLst>
              <a:ext uri="{FF2B5EF4-FFF2-40B4-BE49-F238E27FC236}">
                <a16:creationId xmlns:a16="http://schemas.microsoft.com/office/drawing/2014/main" id="{6379B33D-F951-42D4-4629-974B3D6C8A4D}"/>
              </a:ext>
            </a:extLst>
          </p:cNvPr>
          <p:cNvSpPr>
            <a:spLocks noGrp="1"/>
          </p:cNvSpPr>
          <p:nvPr>
            <p:ph type="pic" sz="quarter" idx="11" hasCustomPrompt="1"/>
          </p:nvPr>
        </p:nvSpPr>
        <p:spPr>
          <a:xfrm>
            <a:off x="6336284" y="485775"/>
            <a:ext cx="5472000" cy="6102000"/>
          </a:xfrm>
          <a:prstGeom prst="rect">
            <a:avLst/>
          </a:prstGeom>
        </p:spPr>
        <p:txBody>
          <a:bodyPr tIns="792000" anchor="ctr"/>
          <a:lstStyle>
            <a:lvl1pPr algn="ctr">
              <a:defRPr/>
            </a:lvl1pPr>
          </a:lstStyle>
          <a:p>
            <a:r>
              <a:rPr lang="en-GB"/>
              <a:t>Insert illustration</a:t>
            </a:r>
          </a:p>
        </p:txBody>
      </p:sp>
    </p:spTree>
    <p:extLst>
      <p:ext uri="{BB962C8B-B14F-4D97-AF65-F5344CB8AC3E}">
        <p14:creationId xmlns:p14="http://schemas.microsoft.com/office/powerpoint/2010/main" val="111702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item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2000" y="756000"/>
            <a:ext cx="3365664" cy="747897"/>
          </a:xfrm>
          <a:prstGeom prst="rect">
            <a:avLst/>
          </a:prstGeom>
        </p:spPr>
        <p:txBody>
          <a:bodyPr/>
          <a:lstStyle>
            <a:lvl1pPr>
              <a:defRPr sz="5400"/>
            </a:lvl1pPr>
          </a:lstStyle>
          <a:p>
            <a:r>
              <a:rPr lang="en-US"/>
              <a:t>Agenda</a:t>
            </a:r>
          </a:p>
        </p:txBody>
      </p:sp>
      <p:sp>
        <p:nvSpPr>
          <p:cNvPr id="6" name="Text Placeholder 2">
            <a:extLst>
              <a:ext uri="{FF2B5EF4-FFF2-40B4-BE49-F238E27FC236}">
                <a16:creationId xmlns:a16="http://schemas.microsoft.com/office/drawing/2014/main" id="{6B8827E2-2341-ED42-7376-69394E954001}"/>
              </a:ext>
            </a:extLst>
          </p:cNvPr>
          <p:cNvSpPr>
            <a:spLocks noGrp="1"/>
          </p:cNvSpPr>
          <p:nvPr>
            <p:ph type="body" idx="1" hasCustomPrompt="1"/>
          </p:nvPr>
        </p:nvSpPr>
        <p:spPr>
          <a:xfrm>
            <a:off x="4340223" y="899992"/>
            <a:ext cx="6480000" cy="3600000"/>
          </a:xfrm>
          <a:prstGeom prst="rect">
            <a:avLst/>
          </a:prstGeom>
        </p:spPr>
        <p:txBody>
          <a:bodyPr anchor="t" anchorCtr="0"/>
          <a:lstStyle>
            <a:lvl1pPr marL="0" indent="0">
              <a:buNone/>
              <a:tabLst>
                <a:tab pos="482600" algn="l"/>
              </a:tabLst>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Agenda item</a:t>
            </a:r>
          </a:p>
        </p:txBody>
      </p:sp>
      <p:pic>
        <p:nvPicPr>
          <p:cNvPr id="5" name="Graphic 4">
            <a:extLst>
              <a:ext uri="{FF2B5EF4-FFF2-40B4-BE49-F238E27FC236}">
                <a16:creationId xmlns:a16="http://schemas.microsoft.com/office/drawing/2014/main" id="{6AB2255F-89BC-499D-6329-BED62AE7C9F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3238500"/>
            <a:ext cx="3962400" cy="3619500"/>
          </a:xfrm>
          <a:prstGeom prst="rect">
            <a:avLst/>
          </a:prstGeom>
        </p:spPr>
      </p:pic>
      <p:sp>
        <p:nvSpPr>
          <p:cNvPr id="7" name="Text Placeholder 2">
            <a:extLst>
              <a:ext uri="{FF2B5EF4-FFF2-40B4-BE49-F238E27FC236}">
                <a16:creationId xmlns:a16="http://schemas.microsoft.com/office/drawing/2014/main" id="{174C0830-9AAC-8B60-D318-4F274876406D}"/>
              </a:ext>
            </a:extLst>
          </p:cNvPr>
          <p:cNvSpPr>
            <a:spLocks noGrp="1"/>
          </p:cNvSpPr>
          <p:nvPr>
            <p:ph type="body" idx="10" hasCustomPrompt="1"/>
          </p:nvPr>
        </p:nvSpPr>
        <p:spPr>
          <a:xfrm>
            <a:off x="4340223" y="5435492"/>
            <a:ext cx="6480000" cy="478631"/>
          </a:xfrm>
          <a:prstGeom prst="rect">
            <a:avLst/>
          </a:prstGeom>
        </p:spPr>
        <p:txBody>
          <a:bodyPr anchor="t" anchorCtr="0"/>
          <a:lstStyle>
            <a:lvl1pPr marL="0" indent="0">
              <a:buNone/>
              <a:defRPr sz="2400" b="1" i="0">
                <a:solidFill>
                  <a:srgbClr val="EB003B"/>
                </a:solidFill>
                <a:latin typeface="Messina Sans" pitchFamily="2" charset="77"/>
                <a:cs typeface="Messina Sa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8" name="Text Placeholder 2">
            <a:extLst>
              <a:ext uri="{FF2B5EF4-FFF2-40B4-BE49-F238E27FC236}">
                <a16:creationId xmlns:a16="http://schemas.microsoft.com/office/drawing/2014/main" id="{62D80F7E-B1FB-38CB-0208-32B279F5A129}"/>
              </a:ext>
            </a:extLst>
          </p:cNvPr>
          <p:cNvSpPr>
            <a:spLocks noGrp="1"/>
          </p:cNvSpPr>
          <p:nvPr>
            <p:ph type="body" idx="11" hasCustomPrompt="1"/>
          </p:nvPr>
        </p:nvSpPr>
        <p:spPr>
          <a:xfrm>
            <a:off x="4340223" y="5870617"/>
            <a:ext cx="6480000" cy="478631"/>
          </a:xfrm>
          <a:prstGeom prst="rect">
            <a:avLst/>
          </a:prstGeom>
        </p:spPr>
        <p:txBody>
          <a:bodyPr anchor="t" anchorCtr="0"/>
          <a:lstStyle>
            <a:lvl1pPr marL="0" indent="0">
              <a:buNone/>
              <a:defRPr sz="2400" b="0">
                <a:solidFill>
                  <a:srgbClr val="EB00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 here</a:t>
            </a:r>
          </a:p>
        </p:txBody>
      </p:sp>
    </p:spTree>
    <p:extLst>
      <p:ext uri="{BB962C8B-B14F-4D97-AF65-F5344CB8AC3E}">
        <p14:creationId xmlns:p14="http://schemas.microsoft.com/office/powerpoint/2010/main" val="2941966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reaker 2">
    <p:bg>
      <p:bgPr>
        <a:solidFill>
          <a:schemeClr val="accent4"/>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F4743C-9000-2E71-9304-49B2A1512C4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58000" y="1016000"/>
            <a:ext cx="5334000" cy="5842000"/>
          </a:xfrm>
          <a:prstGeom prst="rect">
            <a:avLst/>
          </a:prstGeom>
        </p:spPr>
      </p:pic>
      <p:sp>
        <p:nvSpPr>
          <p:cNvPr id="9" name="Picture Placeholder 8">
            <a:extLst>
              <a:ext uri="{FF2B5EF4-FFF2-40B4-BE49-F238E27FC236}">
                <a16:creationId xmlns:a16="http://schemas.microsoft.com/office/drawing/2014/main" id="{0A99914C-8C56-95E6-C31C-04639AD6A040}"/>
              </a:ext>
            </a:extLst>
          </p:cNvPr>
          <p:cNvSpPr>
            <a:spLocks noGrp="1"/>
          </p:cNvSpPr>
          <p:nvPr>
            <p:ph type="pic" sz="quarter" idx="11"/>
          </p:nvPr>
        </p:nvSpPr>
        <p:spPr>
          <a:xfrm>
            <a:off x="5922150" y="804453"/>
            <a:ext cx="5257800" cy="5257800"/>
          </a:xfrm>
          <a:prstGeom prst="rect">
            <a:avLst/>
          </a:prstGeom>
          <a:solidFill>
            <a:schemeClr val="bg1">
              <a:lumMod val="95000"/>
            </a:schemeClr>
          </a:solidFill>
        </p:spPr>
        <p:txBody>
          <a:bodyPr/>
          <a:lstStyle/>
          <a:p>
            <a:endParaRPr lang="en-GB"/>
          </a:p>
        </p:txBody>
      </p:sp>
      <p:sp>
        <p:nvSpPr>
          <p:cNvPr id="2" name="Title 1">
            <a:extLst>
              <a:ext uri="{FF2B5EF4-FFF2-40B4-BE49-F238E27FC236}">
                <a16:creationId xmlns:a16="http://schemas.microsoft.com/office/drawing/2014/main" id="{282DA8A4-D49F-4B81-4807-C7F67AA16ED7}"/>
              </a:ext>
            </a:extLst>
          </p:cNvPr>
          <p:cNvSpPr>
            <a:spLocks noGrp="1"/>
          </p:cNvSpPr>
          <p:nvPr>
            <p:ph type="title" hasCustomPrompt="1"/>
          </p:nvPr>
        </p:nvSpPr>
        <p:spPr>
          <a:xfrm>
            <a:off x="792000" y="1854000"/>
            <a:ext cx="4896000" cy="1767920"/>
          </a:xfrm>
          <a:prstGeom prst="rect">
            <a:avLst/>
          </a:prstGeom>
        </p:spPr>
        <p:txBody>
          <a:bodyPr anchor="t" anchorCtr="0"/>
          <a:lstStyle>
            <a:lvl1pPr>
              <a:lnSpc>
                <a:spcPct val="110000"/>
              </a:lnSpc>
              <a:defRPr sz="5400">
                <a:solidFill>
                  <a:schemeClr val="bg1"/>
                </a:solidFill>
              </a:defRPr>
            </a:lvl1pPr>
          </a:lstStyle>
          <a:p>
            <a:r>
              <a:rPr lang="en-US"/>
              <a:t>Breaker page</a:t>
            </a:r>
            <a:br>
              <a:rPr lang="en-US"/>
            </a:br>
            <a:r>
              <a:rPr lang="en-US"/>
              <a:t>title here</a:t>
            </a:r>
          </a:p>
        </p:txBody>
      </p:sp>
      <p:sp>
        <p:nvSpPr>
          <p:cNvPr id="3" name="Text Placeholder 2">
            <a:extLst>
              <a:ext uri="{FF2B5EF4-FFF2-40B4-BE49-F238E27FC236}">
                <a16:creationId xmlns:a16="http://schemas.microsoft.com/office/drawing/2014/main" id="{18216C57-3869-A251-9ADB-CC552846A4AD}"/>
              </a:ext>
            </a:extLst>
          </p:cNvPr>
          <p:cNvSpPr>
            <a:spLocks noGrp="1"/>
          </p:cNvSpPr>
          <p:nvPr>
            <p:ph type="body" idx="1" hasCustomPrompt="1"/>
          </p:nvPr>
        </p:nvSpPr>
        <p:spPr>
          <a:xfrm>
            <a:off x="792000" y="4153063"/>
            <a:ext cx="4896000" cy="1500187"/>
          </a:xfrm>
          <a:prstGeom prst="rect">
            <a:avLst/>
          </a:prstGeom>
        </p:spPr>
        <p:txBody>
          <a:bodyPr/>
          <a:lstStyle>
            <a:lvl1pPr marL="0" indent="0">
              <a:buNone/>
              <a:defRPr sz="27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Subtitle goes here</a:t>
            </a:r>
          </a:p>
        </p:txBody>
      </p:sp>
      <p:sp>
        <p:nvSpPr>
          <p:cNvPr id="10" name="Text Placeholder 2">
            <a:extLst>
              <a:ext uri="{FF2B5EF4-FFF2-40B4-BE49-F238E27FC236}">
                <a16:creationId xmlns:a16="http://schemas.microsoft.com/office/drawing/2014/main" id="{E3667A04-60D4-4F46-299B-1EA5DE9D83CF}"/>
              </a:ext>
            </a:extLst>
          </p:cNvPr>
          <p:cNvSpPr>
            <a:spLocks noGrp="1"/>
          </p:cNvSpPr>
          <p:nvPr>
            <p:ph type="body" idx="10" hasCustomPrompt="1"/>
          </p:nvPr>
        </p:nvSpPr>
        <p:spPr>
          <a:xfrm>
            <a:off x="792000" y="900001"/>
            <a:ext cx="838200" cy="700200"/>
          </a:xfrm>
          <a:prstGeom prst="rect">
            <a:avLst/>
          </a:prstGeom>
        </p:spPr>
        <p:txBody>
          <a:bodyPr/>
          <a:lstStyle>
            <a:lvl1pPr marL="0" indent="0">
              <a:spcBef>
                <a:spcPts val="0"/>
              </a:spcBef>
              <a:buNone/>
              <a:defRPr sz="5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Tree>
    <p:extLst>
      <p:ext uri="{BB962C8B-B14F-4D97-AF65-F5344CB8AC3E}">
        <p14:creationId xmlns:p14="http://schemas.microsoft.com/office/powerpoint/2010/main" val="3377261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reaker 3">
    <p:bg>
      <p:bgPr>
        <a:solidFill>
          <a:schemeClr val="accent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0E47C07-4C8C-67C5-1256-428853D2D9E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77875" y="0"/>
            <a:ext cx="8712201" cy="6858000"/>
          </a:xfrm>
          <a:prstGeom prst="rect">
            <a:avLst/>
          </a:prstGeom>
        </p:spPr>
      </p:pic>
      <p:sp>
        <p:nvSpPr>
          <p:cNvPr id="9" name="Picture Placeholder 8">
            <a:extLst>
              <a:ext uri="{FF2B5EF4-FFF2-40B4-BE49-F238E27FC236}">
                <a16:creationId xmlns:a16="http://schemas.microsoft.com/office/drawing/2014/main" id="{0A99914C-8C56-95E6-C31C-04639AD6A040}"/>
              </a:ext>
            </a:extLst>
          </p:cNvPr>
          <p:cNvSpPr>
            <a:spLocks noGrp="1"/>
          </p:cNvSpPr>
          <p:nvPr>
            <p:ph type="pic" sz="quarter" idx="11"/>
          </p:nvPr>
        </p:nvSpPr>
        <p:spPr>
          <a:xfrm>
            <a:off x="5922150" y="804453"/>
            <a:ext cx="5257800" cy="5257800"/>
          </a:xfrm>
          <a:prstGeom prst="rect">
            <a:avLst/>
          </a:prstGeom>
          <a:solidFill>
            <a:schemeClr val="bg1">
              <a:lumMod val="95000"/>
            </a:schemeClr>
          </a:solidFill>
        </p:spPr>
        <p:txBody>
          <a:bodyPr/>
          <a:lstStyle/>
          <a:p>
            <a:endParaRPr lang="en-GB"/>
          </a:p>
        </p:txBody>
      </p:sp>
      <p:sp>
        <p:nvSpPr>
          <p:cNvPr id="2" name="Title 1">
            <a:extLst>
              <a:ext uri="{FF2B5EF4-FFF2-40B4-BE49-F238E27FC236}">
                <a16:creationId xmlns:a16="http://schemas.microsoft.com/office/drawing/2014/main" id="{282DA8A4-D49F-4B81-4807-C7F67AA16ED7}"/>
              </a:ext>
            </a:extLst>
          </p:cNvPr>
          <p:cNvSpPr>
            <a:spLocks noGrp="1"/>
          </p:cNvSpPr>
          <p:nvPr>
            <p:ph type="title" hasCustomPrompt="1"/>
          </p:nvPr>
        </p:nvSpPr>
        <p:spPr>
          <a:xfrm>
            <a:off x="792000" y="1854000"/>
            <a:ext cx="4896000" cy="1767920"/>
          </a:xfrm>
          <a:prstGeom prst="rect">
            <a:avLst/>
          </a:prstGeom>
        </p:spPr>
        <p:txBody>
          <a:bodyPr anchor="t" anchorCtr="0"/>
          <a:lstStyle>
            <a:lvl1pPr>
              <a:lnSpc>
                <a:spcPct val="110000"/>
              </a:lnSpc>
              <a:defRPr sz="5400">
                <a:solidFill>
                  <a:schemeClr val="bg1"/>
                </a:solidFill>
              </a:defRPr>
            </a:lvl1pPr>
          </a:lstStyle>
          <a:p>
            <a:r>
              <a:rPr lang="en-US"/>
              <a:t>Breaker page</a:t>
            </a:r>
            <a:br>
              <a:rPr lang="en-US"/>
            </a:br>
            <a:r>
              <a:rPr lang="en-US"/>
              <a:t>title here</a:t>
            </a:r>
          </a:p>
        </p:txBody>
      </p:sp>
      <p:sp>
        <p:nvSpPr>
          <p:cNvPr id="3" name="Text Placeholder 2">
            <a:extLst>
              <a:ext uri="{FF2B5EF4-FFF2-40B4-BE49-F238E27FC236}">
                <a16:creationId xmlns:a16="http://schemas.microsoft.com/office/drawing/2014/main" id="{18216C57-3869-A251-9ADB-CC552846A4AD}"/>
              </a:ext>
            </a:extLst>
          </p:cNvPr>
          <p:cNvSpPr>
            <a:spLocks noGrp="1"/>
          </p:cNvSpPr>
          <p:nvPr>
            <p:ph type="body" idx="1" hasCustomPrompt="1"/>
          </p:nvPr>
        </p:nvSpPr>
        <p:spPr>
          <a:xfrm>
            <a:off x="792000" y="4153063"/>
            <a:ext cx="4896000" cy="1500187"/>
          </a:xfrm>
          <a:prstGeom prst="rect">
            <a:avLst/>
          </a:prstGeom>
        </p:spPr>
        <p:txBody>
          <a:bodyPr/>
          <a:lstStyle>
            <a:lvl1pPr marL="0" indent="0">
              <a:buNone/>
              <a:defRPr sz="27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Subtitle goes here</a:t>
            </a:r>
          </a:p>
        </p:txBody>
      </p:sp>
      <p:sp>
        <p:nvSpPr>
          <p:cNvPr id="10" name="Text Placeholder 2">
            <a:extLst>
              <a:ext uri="{FF2B5EF4-FFF2-40B4-BE49-F238E27FC236}">
                <a16:creationId xmlns:a16="http://schemas.microsoft.com/office/drawing/2014/main" id="{E3667A04-60D4-4F46-299B-1EA5DE9D83CF}"/>
              </a:ext>
            </a:extLst>
          </p:cNvPr>
          <p:cNvSpPr>
            <a:spLocks noGrp="1"/>
          </p:cNvSpPr>
          <p:nvPr>
            <p:ph type="body" idx="10" hasCustomPrompt="1"/>
          </p:nvPr>
        </p:nvSpPr>
        <p:spPr>
          <a:xfrm>
            <a:off x="792000" y="900001"/>
            <a:ext cx="838200" cy="700200"/>
          </a:xfrm>
          <a:prstGeom prst="rect">
            <a:avLst/>
          </a:prstGeom>
        </p:spPr>
        <p:txBody>
          <a:bodyPr/>
          <a:lstStyle>
            <a:lvl1pPr marL="0" indent="0">
              <a:spcBef>
                <a:spcPts val="0"/>
              </a:spcBef>
              <a:buNone/>
              <a:defRPr sz="5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a:t>
            </a:r>
          </a:p>
        </p:txBody>
      </p:sp>
    </p:spTree>
    <p:extLst>
      <p:ext uri="{BB962C8B-B14F-4D97-AF65-F5344CB8AC3E}">
        <p14:creationId xmlns:p14="http://schemas.microsoft.com/office/powerpoint/2010/main" val="2267029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D9A1-87F3-A4F8-FA57-6EDFAE7E2C93}"/>
              </a:ext>
            </a:extLst>
          </p:cNvPr>
          <p:cNvSpPr>
            <a:spLocks noGrp="1"/>
          </p:cNvSpPr>
          <p:nvPr>
            <p:ph type="title"/>
          </p:nvPr>
        </p:nvSpPr>
        <p:spPr>
          <a:xfrm>
            <a:off x="791999" y="756000"/>
            <a:ext cx="11023763" cy="498598"/>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02B9739F-3F89-3E4E-81E9-7CCF5D7F3C91}"/>
              </a:ext>
            </a:extLst>
          </p:cNvPr>
          <p:cNvSpPr>
            <a:spLocks noGrp="1"/>
          </p:cNvSpPr>
          <p:nvPr>
            <p:ph type="ftr" sz="quarter" idx="11"/>
          </p:nvPr>
        </p:nvSpPr>
        <p:spPr>
          <a:xfrm>
            <a:off x="792000" y="6282000"/>
            <a:ext cx="5128154" cy="216000"/>
          </a:xfrm>
          <a:prstGeom prst="rect">
            <a:avLst/>
          </a:prstGeom>
        </p:spPr>
        <p:txBody>
          <a:bodyPr/>
          <a:lstStyle/>
          <a:p>
            <a:r>
              <a:rPr lang="en-GB"/>
              <a:t>Prevention, health inequalities and the building blocks of health</a:t>
            </a:r>
            <a:endParaRPr lang="en-US"/>
          </a:p>
        </p:txBody>
      </p:sp>
      <p:sp>
        <p:nvSpPr>
          <p:cNvPr id="5" name="Slide Number Placeholder 4">
            <a:extLst>
              <a:ext uri="{FF2B5EF4-FFF2-40B4-BE49-F238E27FC236}">
                <a16:creationId xmlns:a16="http://schemas.microsoft.com/office/drawing/2014/main" id="{047A9EF8-B73A-3751-3789-E30B0F4117CC}"/>
              </a:ext>
            </a:extLst>
          </p:cNvPr>
          <p:cNvSpPr>
            <a:spLocks noGrp="1"/>
          </p:cNvSpPr>
          <p:nvPr>
            <p:ph type="sldNum" sz="quarter" idx="12"/>
          </p:nvPr>
        </p:nvSpPr>
        <p:spPr>
          <a:xfrm>
            <a:off x="11383763" y="6282000"/>
            <a:ext cx="432000" cy="216000"/>
          </a:xfrm>
          <a:prstGeom prst="rect">
            <a:avLst/>
          </a:prstGeom>
        </p:spPr>
        <p:txBody>
          <a:bodyPr/>
          <a:lstStyle/>
          <a:p>
            <a:fld id="{EECFFDD8-2EE5-4D18-BEE8-EC15E23C7851}" type="slidenum">
              <a:rPr lang="en-US" smtClean="0"/>
              <a:t>‹#›</a:t>
            </a:fld>
            <a:endParaRPr lang="en-US"/>
          </a:p>
        </p:txBody>
      </p:sp>
    </p:spTree>
    <p:extLst>
      <p:ext uri="{BB962C8B-B14F-4D97-AF65-F5344CB8AC3E}">
        <p14:creationId xmlns:p14="http://schemas.microsoft.com/office/powerpoint/2010/main" val="7761699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D9A1-87F3-A4F8-FA57-6EDFAE7E2C93}"/>
              </a:ext>
            </a:extLst>
          </p:cNvPr>
          <p:cNvSpPr>
            <a:spLocks noGrp="1"/>
          </p:cNvSpPr>
          <p:nvPr>
            <p:ph type="title"/>
          </p:nvPr>
        </p:nvSpPr>
        <p:spPr>
          <a:xfrm>
            <a:off x="791999" y="756000"/>
            <a:ext cx="11023763" cy="498598"/>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546B879A-0AB8-5E4E-ADF6-568EE6A67CD5}"/>
              </a:ext>
            </a:extLst>
          </p:cNvPr>
          <p:cNvSpPr/>
          <p:nvPr userDrawn="1"/>
        </p:nvSpPr>
        <p:spPr>
          <a:xfrm>
            <a:off x="295835" y="6221506"/>
            <a:ext cx="367553" cy="3585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337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Naviga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096CFE-13EB-9C46-AD64-3E2A74317CB2}" type="slidenum">
              <a:t>‹#›</a:t>
            </a:fld>
            <a:endParaRPr lang="en-US"/>
          </a:p>
        </p:txBody>
      </p:sp>
    </p:spTree>
    <p:extLst>
      <p:ext uri="{BB962C8B-B14F-4D97-AF65-F5344CB8AC3E}">
        <p14:creationId xmlns:p14="http://schemas.microsoft.com/office/powerpoint/2010/main" val="1875099825"/>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Full slide imag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12192000" cy="6858000"/>
          </a:xfrm>
        </p:spPr>
        <p:txBody>
          <a:bodyPr/>
          <a:lstStyle>
            <a:lvl1pPr algn="ctr">
              <a:defRPr/>
            </a:lvl1pPr>
            <a:lvl2pPr algn="ctr">
              <a:defRPr/>
            </a:lvl2pPr>
            <a:lvl3pPr algn="ctr">
              <a:defRPr/>
            </a:lvl3pPr>
            <a:lvl4pPr algn="ctr">
              <a:defRPr/>
            </a:lvl4pPr>
            <a:lvl5pPr algn="ctr">
              <a:defRPr/>
            </a:lvl5pPr>
          </a:lstStyle>
          <a:p>
            <a:pPr lvl="0"/>
            <a:r>
              <a:rPr lang="en-GB"/>
              <a:t>Click to add full page charts, infographics</a:t>
            </a:r>
            <a:br>
              <a:rPr lang="en-GB"/>
            </a:br>
            <a:r>
              <a:rPr lang="en-GB"/>
              <a:t>tables, video and smartart</a:t>
            </a:r>
            <a:endParaRPr lang="en-US"/>
          </a:p>
        </p:txBody>
      </p:sp>
    </p:spTree>
    <p:extLst>
      <p:ext uri="{BB962C8B-B14F-4D97-AF65-F5344CB8AC3E}">
        <p14:creationId xmlns:p14="http://schemas.microsoft.com/office/powerpoint/2010/main" val="29542930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Content &amp; Picture_Left_1/3 (Hot oran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931835B-043F-148D-4C4F-94EA8080F9F7}"/>
              </a:ext>
            </a:extLst>
          </p:cNvPr>
          <p:cNvSpPr>
            <a:spLocks noGrp="1"/>
          </p:cNvSpPr>
          <p:nvPr>
            <p:ph type="pic" sz="quarter" idx="13"/>
          </p:nvPr>
        </p:nvSpPr>
        <p:spPr>
          <a:xfrm>
            <a:off x="1" y="0"/>
            <a:ext cx="4343905" cy="6858000"/>
          </a:xfrm>
          <a:solidFill>
            <a:schemeClr val="bg2">
              <a:lumMod val="9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596FA5B1-1032-829A-55D8-55EE2D5FC003}"/>
              </a:ext>
            </a:extLst>
          </p:cNvPr>
          <p:cNvSpPr>
            <a:spLocks noGrp="1"/>
          </p:cNvSpPr>
          <p:nvPr>
            <p:ph type="title" hasCustomPrompt="1"/>
          </p:nvPr>
        </p:nvSpPr>
        <p:spPr>
          <a:xfrm>
            <a:off x="4980755" y="1299869"/>
            <a:ext cx="5181600" cy="1011046"/>
          </a:xfrm>
        </p:spPr>
        <p:txBody>
          <a:bodyPr/>
          <a:lstStyle>
            <a:lvl1pPr>
              <a:defRPr>
                <a:solidFill>
                  <a:schemeClr val="tx2"/>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20A52D-DA9C-82C4-8FD8-681BF6C86F0E}"/>
              </a:ext>
            </a:extLst>
          </p:cNvPr>
          <p:cNvSpPr>
            <a:spLocks noGrp="1"/>
          </p:cNvSpPr>
          <p:nvPr>
            <p:ph sz="half" idx="1"/>
          </p:nvPr>
        </p:nvSpPr>
        <p:spPr>
          <a:xfrm>
            <a:off x="4980755" y="3006431"/>
            <a:ext cx="5181600" cy="3176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2C98149-A82E-43CF-4557-C79FBD553B37}"/>
              </a:ext>
            </a:extLst>
          </p:cNvPr>
          <p:cNvSpPr>
            <a:spLocks noGrp="1"/>
          </p:cNvSpPr>
          <p:nvPr>
            <p:ph type="sldNum" sz="quarter" idx="12"/>
          </p:nvPr>
        </p:nvSpPr>
        <p:spPr/>
        <p:txBody>
          <a:bodyPr/>
          <a:lstStyle/>
          <a:p>
            <a:fld id="{C31A0642-2088-E142-86A5-DE01DC361928}" type="slidenum">
              <a:rPr lang="en-US" smtClean="0"/>
              <a:t>‹#›</a:t>
            </a:fld>
            <a:endParaRPr lang="en-US"/>
          </a:p>
        </p:txBody>
      </p:sp>
      <p:pic>
        <p:nvPicPr>
          <p:cNvPr id="4" name="Picture 3" descr="Icon&#10;&#10;Description automatically generated with medium confidence">
            <a:extLst>
              <a:ext uri="{FF2B5EF4-FFF2-40B4-BE49-F238E27FC236}">
                <a16:creationId xmlns:a16="http://schemas.microsoft.com/office/drawing/2014/main" id="{DA0E62A3-F7AA-721E-C746-0C3257274EB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25841" y="249729"/>
            <a:ext cx="279121" cy="423895"/>
          </a:xfrm>
          <a:prstGeom prst="rect">
            <a:avLst/>
          </a:prstGeom>
        </p:spPr>
      </p:pic>
    </p:spTree>
    <p:extLst>
      <p:ext uri="{BB962C8B-B14F-4D97-AF65-F5344CB8AC3E}">
        <p14:creationId xmlns:p14="http://schemas.microsoft.com/office/powerpoint/2010/main" val="6729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ontent (with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4114800" cy="216000"/>
          </a:xfrm>
          <a:prstGeom prst="rect">
            <a:avLst/>
          </a:prstGeom>
        </p:spPr>
        <p:txBody>
          <a:bodyPr/>
          <a:lstStyle/>
          <a:p>
            <a:pPr algn="l"/>
            <a:r>
              <a:rPr lang="en-GB"/>
              <a:t>Update: Insert &gt; Header &amp; footer &gt; Footer</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3" name="Text Placeholder 2">
            <a:extLst>
              <a:ext uri="{FF2B5EF4-FFF2-40B4-BE49-F238E27FC236}">
                <a16:creationId xmlns:a16="http://schemas.microsoft.com/office/drawing/2014/main" id="{BBB5204F-AFEB-44A9-32AD-A65FBDAADE19}"/>
              </a:ext>
            </a:extLst>
          </p:cNvPr>
          <p:cNvSpPr>
            <a:spLocks noGrp="1"/>
          </p:cNvSpPr>
          <p:nvPr>
            <p:ph type="body" idx="1" hasCustomPrompt="1"/>
          </p:nvPr>
        </p:nvSpPr>
        <p:spPr>
          <a:xfrm>
            <a:off x="792000" y="1602333"/>
            <a:ext cx="5157787" cy="411331"/>
          </a:xfrm>
          <a:prstGeom prst="rect">
            <a:avLst/>
          </a:prstGeom>
        </p:spPr>
        <p:txBody>
          <a:bodyPr anchor="t" anchorCtr="0">
            <a:spAutoFit/>
          </a:bodyPr>
          <a:lstStyle>
            <a:lvl1pPr marL="0" indent="0">
              <a:buNone/>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2</a:t>
            </a:r>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2420938"/>
            <a:ext cx="5157624" cy="3627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DD058A-FB2C-50CB-62E8-AA516F07FC39}"/>
              </a:ext>
            </a:extLst>
          </p:cNvPr>
          <p:cNvSpPr>
            <a:spLocks noGrp="1"/>
          </p:cNvSpPr>
          <p:nvPr>
            <p:ph sz="quarter" idx="18"/>
          </p:nvPr>
        </p:nvSpPr>
        <p:spPr>
          <a:xfrm>
            <a:off x="6657975" y="1601788"/>
            <a:ext cx="5157787" cy="4446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695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4114800" cy="216000"/>
          </a:xfrm>
          <a:prstGeom prst="rect">
            <a:avLst/>
          </a:prstGeom>
        </p:spPr>
        <p:txBody>
          <a:bodyPr/>
          <a:lstStyle/>
          <a:p>
            <a:pPr algn="l"/>
            <a:r>
              <a:rPr lang="en-GB"/>
              <a:t>Update: Insert &gt; Header &amp; footer &gt; Footer</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3" name="Text Placeholder 2">
            <a:extLst>
              <a:ext uri="{FF2B5EF4-FFF2-40B4-BE49-F238E27FC236}">
                <a16:creationId xmlns:a16="http://schemas.microsoft.com/office/drawing/2014/main" id="{BBB5204F-AFEB-44A9-32AD-A65FBDAADE19}"/>
              </a:ext>
            </a:extLst>
          </p:cNvPr>
          <p:cNvSpPr>
            <a:spLocks noGrp="1"/>
          </p:cNvSpPr>
          <p:nvPr>
            <p:ph type="body" idx="1" hasCustomPrompt="1"/>
          </p:nvPr>
        </p:nvSpPr>
        <p:spPr>
          <a:xfrm>
            <a:off x="792000" y="1602333"/>
            <a:ext cx="5157787" cy="411331"/>
          </a:xfrm>
          <a:prstGeom prst="rect">
            <a:avLst/>
          </a:prstGeom>
        </p:spPr>
        <p:txBody>
          <a:bodyPr anchor="t" anchorCtr="0">
            <a:spAutoFit/>
          </a:bodyPr>
          <a:lstStyle>
            <a:lvl1pPr marL="0" indent="0">
              <a:buNone/>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2</a:t>
            </a:r>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2420938"/>
            <a:ext cx="5157624" cy="3627063"/>
          </a:xfrm>
          <a:prstGeom prst="rect">
            <a:avLst/>
          </a:prstGeo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A824F30C-4FE3-DFC0-CCAC-B71C63536ADD}"/>
              </a:ext>
            </a:extLst>
          </p:cNvPr>
          <p:cNvSpPr>
            <a:spLocks noGrp="1"/>
          </p:cNvSpPr>
          <p:nvPr>
            <p:ph type="body" idx="16" hasCustomPrompt="1"/>
          </p:nvPr>
        </p:nvSpPr>
        <p:spPr>
          <a:xfrm>
            <a:off x="6657976" y="1602333"/>
            <a:ext cx="5157787" cy="411331"/>
          </a:xfrm>
          <a:prstGeom prst="rect">
            <a:avLst/>
          </a:prstGeom>
        </p:spPr>
        <p:txBody>
          <a:bodyPr anchor="t" anchorCtr="0">
            <a:spAutoFit/>
          </a:bodyPr>
          <a:lstStyle>
            <a:lvl1pPr marL="0" indent="0">
              <a:buNone/>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2</a:t>
            </a:r>
          </a:p>
        </p:txBody>
      </p:sp>
      <p:sp>
        <p:nvSpPr>
          <p:cNvPr id="21" name="Text Placeholder 18">
            <a:extLst>
              <a:ext uri="{FF2B5EF4-FFF2-40B4-BE49-F238E27FC236}">
                <a16:creationId xmlns:a16="http://schemas.microsoft.com/office/drawing/2014/main" id="{AE9C5F25-B4A2-085D-F462-9A3C9371AD5A}"/>
              </a:ext>
            </a:extLst>
          </p:cNvPr>
          <p:cNvSpPr>
            <a:spLocks noGrp="1"/>
          </p:cNvSpPr>
          <p:nvPr>
            <p:ph type="body" sz="quarter" idx="17"/>
          </p:nvPr>
        </p:nvSpPr>
        <p:spPr>
          <a:xfrm>
            <a:off x="6658139" y="2420938"/>
            <a:ext cx="5157624" cy="3627063"/>
          </a:xfrm>
          <a:prstGeom prst="rect">
            <a:avLst/>
          </a:prstGeo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3688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ntent (without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4114800" cy="216000"/>
          </a:xfrm>
          <a:prstGeom prst="rect">
            <a:avLst/>
          </a:prstGeom>
        </p:spPr>
        <p:txBody>
          <a:bodyPr/>
          <a:lstStyle/>
          <a:p>
            <a:pPr algn="l"/>
            <a:r>
              <a:rPr lang="en-GB"/>
              <a:t>Update: Insert &gt; Header &amp; footer &gt; Footer</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1601414"/>
            <a:ext cx="5157624" cy="4446587"/>
          </a:xfrm>
          <a:prstGeom prst="rect">
            <a:avLst/>
          </a:prstGeo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C9DD058A-FB2C-50CB-62E8-AA516F07FC39}"/>
              </a:ext>
            </a:extLst>
          </p:cNvPr>
          <p:cNvSpPr>
            <a:spLocks noGrp="1"/>
          </p:cNvSpPr>
          <p:nvPr>
            <p:ph sz="quarter" idx="18"/>
          </p:nvPr>
        </p:nvSpPr>
        <p:spPr>
          <a:xfrm>
            <a:off x="6657975" y="1601788"/>
            <a:ext cx="5157787" cy="4446587"/>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1823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with subhead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C1AD429-E488-4212-75DD-C26CD78FBCDA}"/>
              </a:ext>
            </a:extLst>
          </p:cNvPr>
          <p:cNvSpPr>
            <a:spLocks noGrp="1"/>
          </p:cNvSpPr>
          <p:nvPr>
            <p:ph type="pic" sz="quarter" idx="10"/>
          </p:nvPr>
        </p:nvSpPr>
        <p:spPr>
          <a:xfrm>
            <a:off x="6858000" y="752475"/>
            <a:ext cx="4953000" cy="4956175"/>
          </a:xfrm>
          <a:prstGeom prst="rect">
            <a:avLst/>
          </a:prstGeom>
          <a:solidFill>
            <a:schemeClr val="bg1">
              <a:lumMod val="9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CDB1E8EF-C7EE-1425-F13C-E65EDE514A16}"/>
              </a:ext>
            </a:extLst>
          </p:cNvPr>
          <p:cNvSpPr>
            <a:spLocks noGrp="1"/>
          </p:cNvSpPr>
          <p:nvPr>
            <p:ph type="title" hasCustomPrompt="1"/>
          </p:nvPr>
        </p:nvSpPr>
        <p:spPr>
          <a:xfrm>
            <a:off x="791999" y="756000"/>
            <a:ext cx="5671863" cy="498598"/>
          </a:xfrm>
          <a:prstGeom prst="rect">
            <a:avLst/>
          </a:prstGeom>
        </p:spPr>
        <p:txBody>
          <a:bodyPr/>
          <a:lstStyle/>
          <a:p>
            <a:r>
              <a:rPr lang="en-US"/>
              <a:t>Title here</a:t>
            </a:r>
          </a:p>
        </p:txBody>
      </p:sp>
      <p:sp>
        <p:nvSpPr>
          <p:cNvPr id="11" name="Footer Placeholder 10">
            <a:extLst>
              <a:ext uri="{FF2B5EF4-FFF2-40B4-BE49-F238E27FC236}">
                <a16:creationId xmlns:a16="http://schemas.microsoft.com/office/drawing/2014/main" id="{35C40F86-3859-3A7E-5127-1508168C88F3}"/>
              </a:ext>
            </a:extLst>
          </p:cNvPr>
          <p:cNvSpPr>
            <a:spLocks noGrp="1"/>
          </p:cNvSpPr>
          <p:nvPr>
            <p:ph type="ftr" sz="quarter" idx="12"/>
          </p:nvPr>
        </p:nvSpPr>
        <p:spPr>
          <a:xfrm>
            <a:off x="792000" y="6282000"/>
            <a:ext cx="4114800" cy="216000"/>
          </a:xfrm>
          <a:prstGeom prst="rect">
            <a:avLst/>
          </a:prstGeom>
        </p:spPr>
        <p:txBody>
          <a:bodyPr/>
          <a:lstStyle/>
          <a:p>
            <a:pPr algn="l"/>
            <a:r>
              <a:rPr lang="en-GB"/>
              <a:t>Update: Insert &gt; Header &amp; footer &gt; Footer</a:t>
            </a:r>
            <a:endParaRPr lang="en-US"/>
          </a:p>
        </p:txBody>
      </p:sp>
      <p:sp>
        <p:nvSpPr>
          <p:cNvPr id="12" name="Slide Number Placeholder 11">
            <a:extLst>
              <a:ext uri="{FF2B5EF4-FFF2-40B4-BE49-F238E27FC236}">
                <a16:creationId xmlns:a16="http://schemas.microsoft.com/office/drawing/2014/main" id="{4DCD637C-0BA2-EFB5-EE48-DFDAC54669C6}"/>
              </a:ext>
            </a:extLst>
          </p:cNvPr>
          <p:cNvSpPr>
            <a:spLocks noGrp="1"/>
          </p:cNvSpPr>
          <p:nvPr>
            <p:ph type="sldNum" sz="quarter" idx="13"/>
          </p:nvPr>
        </p:nvSpPr>
        <p:spPr>
          <a:xfrm>
            <a:off x="11383763" y="6282000"/>
            <a:ext cx="432000" cy="216000"/>
          </a:xfrm>
          <a:prstGeom prst="rect">
            <a:avLst/>
          </a:prstGeom>
        </p:spPr>
        <p:txBody>
          <a:bodyPr/>
          <a:lstStyle/>
          <a:p>
            <a:fld id="{EECFFDD8-2EE5-4D18-BEE8-EC15E23C7851}" type="slidenum">
              <a:rPr lang="en-US" smtClean="0"/>
              <a:pPr/>
              <a:t>‹#›</a:t>
            </a:fld>
            <a:endParaRPr lang="en-US"/>
          </a:p>
        </p:txBody>
      </p:sp>
      <p:sp>
        <p:nvSpPr>
          <p:cNvPr id="13" name="Text Placeholder 2">
            <a:extLst>
              <a:ext uri="{FF2B5EF4-FFF2-40B4-BE49-F238E27FC236}">
                <a16:creationId xmlns:a16="http://schemas.microsoft.com/office/drawing/2014/main" id="{BBB5204F-AFEB-44A9-32AD-A65FBDAADE19}"/>
              </a:ext>
            </a:extLst>
          </p:cNvPr>
          <p:cNvSpPr>
            <a:spLocks noGrp="1"/>
          </p:cNvSpPr>
          <p:nvPr>
            <p:ph type="body" idx="1" hasCustomPrompt="1"/>
          </p:nvPr>
        </p:nvSpPr>
        <p:spPr>
          <a:xfrm>
            <a:off x="792000" y="1602333"/>
            <a:ext cx="5157787" cy="411331"/>
          </a:xfrm>
          <a:prstGeom prst="rect">
            <a:avLst/>
          </a:prstGeom>
        </p:spPr>
        <p:txBody>
          <a:bodyPr anchor="t" anchorCtr="0">
            <a:spAutoFit/>
          </a:bodyPr>
          <a:lstStyle>
            <a:lvl1pPr marL="0" indent="0">
              <a:buNone/>
              <a:defRPr sz="27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2</a:t>
            </a:r>
          </a:p>
        </p:txBody>
      </p:sp>
      <p:sp>
        <p:nvSpPr>
          <p:cNvPr id="17" name="Text Placeholder 2">
            <a:extLst>
              <a:ext uri="{FF2B5EF4-FFF2-40B4-BE49-F238E27FC236}">
                <a16:creationId xmlns:a16="http://schemas.microsoft.com/office/drawing/2014/main" id="{E470B149-67D1-9442-0455-C6FB27FFFD7B}"/>
              </a:ext>
            </a:extLst>
          </p:cNvPr>
          <p:cNvSpPr>
            <a:spLocks noGrp="1"/>
          </p:cNvSpPr>
          <p:nvPr>
            <p:ph type="body" idx="14" hasCustomPrompt="1"/>
          </p:nvPr>
        </p:nvSpPr>
        <p:spPr>
          <a:xfrm>
            <a:off x="6872836" y="5832000"/>
            <a:ext cx="4953001" cy="216001"/>
          </a:xfrm>
          <a:prstGeom prst="rect">
            <a:avLst/>
          </a:prstGeom>
        </p:spPr>
        <p:txBody>
          <a:bodyPr anchor="t" anchorCtr="0"/>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 here</a:t>
            </a:r>
          </a:p>
        </p:txBody>
      </p:sp>
      <p:sp>
        <p:nvSpPr>
          <p:cNvPr id="19" name="Text Placeholder 18">
            <a:extLst>
              <a:ext uri="{FF2B5EF4-FFF2-40B4-BE49-F238E27FC236}">
                <a16:creationId xmlns:a16="http://schemas.microsoft.com/office/drawing/2014/main" id="{11DCACCA-D50F-FF84-663C-ADEF9C4A4AF3}"/>
              </a:ext>
            </a:extLst>
          </p:cNvPr>
          <p:cNvSpPr>
            <a:spLocks noGrp="1"/>
          </p:cNvSpPr>
          <p:nvPr>
            <p:ph type="body" sz="quarter" idx="15"/>
          </p:nvPr>
        </p:nvSpPr>
        <p:spPr>
          <a:xfrm>
            <a:off x="792163" y="2420938"/>
            <a:ext cx="5157624" cy="3627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823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sv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image" Target="../media/image1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16D583-C258-9C5E-A2FC-D45B86C24036}"/>
              </a:ext>
            </a:extLst>
          </p:cNvPr>
          <p:cNvSpPr>
            <a:spLocks noGrp="1"/>
          </p:cNvSpPr>
          <p:nvPr>
            <p:ph type="title"/>
          </p:nvPr>
        </p:nvSpPr>
        <p:spPr>
          <a:xfrm>
            <a:off x="791999" y="756000"/>
            <a:ext cx="11023763" cy="4985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CE920688-BA5C-B4A4-946E-343E7DD7446F}"/>
              </a:ext>
            </a:extLst>
          </p:cNvPr>
          <p:cNvSpPr>
            <a:spLocks noGrp="1"/>
          </p:cNvSpPr>
          <p:nvPr>
            <p:ph type="body" idx="1"/>
          </p:nvPr>
        </p:nvSpPr>
        <p:spPr>
          <a:xfrm>
            <a:off x="792000" y="1600200"/>
            <a:ext cx="10515600" cy="4576763"/>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743633CD-2DD0-2AD6-AF67-8FFDB38910C7}"/>
              </a:ext>
            </a:extLst>
          </p:cNvPr>
          <p:cNvSpPr>
            <a:spLocks noGrp="1"/>
          </p:cNvSpPr>
          <p:nvPr>
            <p:ph type="dt" sz="half" idx="2"/>
          </p:nvPr>
        </p:nvSpPr>
        <p:spPr>
          <a:xfrm>
            <a:off x="9576000" y="6282000"/>
            <a:ext cx="1800000" cy="216000"/>
          </a:xfrm>
          <a:prstGeom prst="rect">
            <a:avLst/>
          </a:prstGeom>
        </p:spPr>
        <p:txBody>
          <a:bodyPr vert="horz" lIns="0" tIns="0" rIns="0" bIns="0" rtlCol="0" anchor="t" anchorCtr="0">
            <a:noAutofit/>
          </a:bodyPr>
          <a:lstStyle>
            <a:lvl1pPr algn="l">
              <a:defRPr sz="1350">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39FC180B-5AAC-5185-D688-96534309EF26}"/>
              </a:ext>
            </a:extLst>
          </p:cNvPr>
          <p:cNvSpPr>
            <a:spLocks noGrp="1"/>
          </p:cNvSpPr>
          <p:nvPr>
            <p:ph type="ftr" sz="quarter" idx="3"/>
          </p:nvPr>
        </p:nvSpPr>
        <p:spPr>
          <a:xfrm>
            <a:off x="792000" y="6282000"/>
            <a:ext cx="4114800" cy="216000"/>
          </a:xfrm>
          <a:prstGeom prst="rect">
            <a:avLst/>
          </a:prstGeom>
        </p:spPr>
        <p:txBody>
          <a:bodyPr vert="horz" lIns="0" tIns="0" rIns="0" bIns="0" rtlCol="0" anchor="b" anchorCtr="0">
            <a:noAutofit/>
          </a:bodyPr>
          <a:lstStyle>
            <a:lvl1pPr algn="ctr">
              <a:defRPr sz="1350">
                <a:solidFill>
                  <a:schemeClr val="tx1">
                    <a:lumMod val="50000"/>
                    <a:lumOff val="50000"/>
                  </a:schemeClr>
                </a:solidFill>
              </a:defRPr>
            </a:lvl1pPr>
          </a:lstStyle>
          <a:p>
            <a:pPr algn="l"/>
            <a:r>
              <a:rPr lang="en-GB"/>
              <a:t>Update: Insert &gt; Header &amp; footer &gt; Footer</a:t>
            </a:r>
            <a:endParaRPr lang="en-US"/>
          </a:p>
        </p:txBody>
      </p:sp>
      <p:sp>
        <p:nvSpPr>
          <p:cNvPr id="6" name="Slide Number Placeholder 5">
            <a:extLst>
              <a:ext uri="{FF2B5EF4-FFF2-40B4-BE49-F238E27FC236}">
                <a16:creationId xmlns:a16="http://schemas.microsoft.com/office/drawing/2014/main" id="{CF20F0B7-D40F-6AAB-0146-A253E486C79A}"/>
              </a:ext>
            </a:extLst>
          </p:cNvPr>
          <p:cNvSpPr>
            <a:spLocks noGrp="1"/>
          </p:cNvSpPr>
          <p:nvPr>
            <p:ph type="sldNum" sz="quarter" idx="4"/>
          </p:nvPr>
        </p:nvSpPr>
        <p:spPr>
          <a:xfrm>
            <a:off x="11383763" y="6282000"/>
            <a:ext cx="432000" cy="216000"/>
          </a:xfrm>
          <a:prstGeom prst="rect">
            <a:avLst/>
          </a:prstGeom>
        </p:spPr>
        <p:txBody>
          <a:bodyPr vert="horz" lIns="0" tIns="0" rIns="0" bIns="0" rtlCol="0" anchor="t" anchorCtr="0">
            <a:noAutofit/>
          </a:bodyPr>
          <a:lstStyle>
            <a:lvl1pPr algn="r">
              <a:defRPr sz="1350">
                <a:solidFill>
                  <a:schemeClr val="tx1">
                    <a:lumMod val="50000"/>
                    <a:lumOff val="50000"/>
                  </a:schemeClr>
                </a:solidFill>
              </a:defRPr>
            </a:lvl1pPr>
          </a:lstStyle>
          <a:p>
            <a:fld id="{EECFFDD8-2EE5-4D18-BEE8-EC15E23C7851}" type="slidenum">
              <a:rPr lang="en-US" smtClean="0"/>
              <a:pPr/>
              <a:t>‹#›</a:t>
            </a:fld>
            <a:endParaRPr lang="en-US"/>
          </a:p>
        </p:txBody>
      </p:sp>
      <p:pic>
        <p:nvPicPr>
          <p:cNvPr id="11" name="Graphic 10">
            <a:extLst>
              <a:ext uri="{FF2B5EF4-FFF2-40B4-BE49-F238E27FC236}">
                <a16:creationId xmlns:a16="http://schemas.microsoft.com/office/drawing/2014/main" id="{DFEC9153-6138-A37A-CC1D-88004AAC178D}"/>
              </a:ext>
            </a:extLst>
          </p:cNvPr>
          <p:cNvPicPr>
            <a:picLocks noChangeAspect="1"/>
          </p:cNvPicPr>
          <p:nvPr userDrawn="1"/>
        </p:nvPicPr>
        <p:blipFill>
          <a:blip>
            <a:extLst>
              <a:ext uri="{96DAC541-7B7A-43D3-8B79-37D633B846F1}">
                <asvg:svgBlip xmlns:asvg="http://schemas.microsoft.com/office/drawing/2016/SVG/main" r:embed="rId20"/>
              </a:ext>
            </a:extLst>
          </a:blip>
          <a:stretch>
            <a:fillRect/>
          </a:stretch>
        </p:blipFill>
        <p:spPr>
          <a:xfrm>
            <a:off x="380997" y="6286194"/>
            <a:ext cx="190500" cy="190500"/>
          </a:xfrm>
          <a:prstGeom prst="rect">
            <a:avLst/>
          </a:prstGeom>
        </p:spPr>
      </p:pic>
    </p:spTree>
    <p:extLst>
      <p:ext uri="{BB962C8B-B14F-4D97-AF65-F5344CB8AC3E}">
        <p14:creationId xmlns:p14="http://schemas.microsoft.com/office/powerpoint/2010/main" val="22295117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70" r:id="rId6"/>
    <p:sldLayoutId id="2147483650" r:id="rId7"/>
    <p:sldLayoutId id="2147483667" r:id="rId8"/>
    <p:sldLayoutId id="2147483684" r:id="rId9"/>
    <p:sldLayoutId id="2147483666" r:id="rId10"/>
    <p:sldLayoutId id="2147483665" r:id="rId11"/>
    <p:sldLayoutId id="2147483654" r:id="rId12"/>
    <p:sldLayoutId id="2147483651" r:id="rId13"/>
    <p:sldLayoutId id="2147483669" r:id="rId14"/>
    <p:sldLayoutId id="2147483668" r:id="rId15"/>
    <p:sldLayoutId id="2147483664" r:id="rId16"/>
    <p:sldLayoutId id="2147483685" r:id="rId17"/>
    <p:sldLayoutId id="2147483705" r:id="rId18"/>
  </p:sldLayoutIdLst>
  <p:hf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5000"/>
        </a:lnSpc>
        <a:spcBef>
          <a:spcPts val="0"/>
        </a:spcBef>
        <a:spcAft>
          <a:spcPts val="1600"/>
        </a:spcAft>
        <a:buClr>
          <a:schemeClr val="tx2"/>
        </a:buClr>
        <a:buFont typeface="Arial" panose="020B0604020202020204" pitchFamily="34" charset="0"/>
        <a:buChar char="•"/>
        <a:defRPr sz="1800" kern="1200">
          <a:solidFill>
            <a:schemeClr val="tx1"/>
          </a:solidFill>
          <a:latin typeface="+mn-lt"/>
          <a:ea typeface="+mn-ea"/>
          <a:cs typeface="+mn-cs"/>
        </a:defRPr>
      </a:lvl1pPr>
      <a:lvl2pPr marL="460800" indent="-228600" algn="l" defTabSz="914400" rtl="0" eaLnBrk="1" latinLnBrk="0" hangingPunct="1">
        <a:lnSpc>
          <a:spcPct val="105000"/>
        </a:lnSpc>
        <a:spcBef>
          <a:spcPts val="0"/>
        </a:spcBef>
        <a:spcAft>
          <a:spcPts val="1600"/>
        </a:spcAft>
        <a:buClr>
          <a:schemeClr val="tx2"/>
        </a:buClr>
        <a:buSzPct val="100000"/>
        <a:buFont typeface="Symbol" panose="05050102010706020507" pitchFamily="18" charset="2"/>
        <a:buChar char=""/>
        <a:defRPr sz="1800" kern="1200">
          <a:solidFill>
            <a:schemeClr val="tx1"/>
          </a:solidFill>
          <a:latin typeface="+mn-lt"/>
          <a:ea typeface="+mn-ea"/>
          <a:cs typeface="+mn-cs"/>
        </a:defRPr>
      </a:lvl2pPr>
      <a:lvl3pPr marL="691200" indent="-228600" algn="l" defTabSz="914400" rtl="0" eaLnBrk="1" latinLnBrk="0" hangingPunct="1">
        <a:lnSpc>
          <a:spcPct val="105000"/>
        </a:lnSpc>
        <a:spcBef>
          <a:spcPts val="0"/>
        </a:spcBef>
        <a:spcAft>
          <a:spcPts val="1600"/>
        </a:spcAft>
        <a:buFont typeface="Messina Sans Light" pitchFamily="50" charset="0"/>
        <a:buChar char="–"/>
        <a:defRPr sz="1800" kern="1200">
          <a:solidFill>
            <a:schemeClr val="tx1"/>
          </a:solidFill>
          <a:latin typeface="+mn-lt"/>
          <a:ea typeface="+mn-ea"/>
          <a:cs typeface="+mn-cs"/>
        </a:defRPr>
      </a:lvl3pPr>
      <a:lvl4pPr marL="432000" indent="-432000" algn="l" defTabSz="914400" rtl="0" eaLnBrk="1" latinLnBrk="0" hangingPunct="1">
        <a:lnSpc>
          <a:spcPct val="105000"/>
        </a:lnSpc>
        <a:spcBef>
          <a:spcPts val="0"/>
        </a:spcBef>
        <a:spcAft>
          <a:spcPts val="1600"/>
        </a:spcAft>
        <a:buFont typeface="+mj-lt"/>
        <a:buAutoNum type="arabicPeriod"/>
        <a:defRPr sz="1800" kern="1200">
          <a:solidFill>
            <a:schemeClr val="tx1"/>
          </a:solidFill>
          <a:latin typeface="+mn-lt"/>
          <a:ea typeface="+mn-ea"/>
          <a:cs typeface="+mn-cs"/>
        </a:defRPr>
      </a:lvl4pPr>
      <a:lvl5pPr marL="432000" indent="0" algn="l" defTabSz="864000" rtl="0" eaLnBrk="1" latinLnBrk="0" hangingPunct="1">
        <a:lnSpc>
          <a:spcPct val="105000"/>
        </a:lnSpc>
        <a:spcBef>
          <a:spcPts val="0"/>
        </a:spcBef>
        <a:spcAft>
          <a:spcPts val="1600"/>
        </a:spcAft>
        <a:buFont typeface="+mj-lt"/>
        <a:buNone/>
        <a:tabLst>
          <a:tab pos="864000" algn="l"/>
        </a:tabLst>
        <a:defRPr sz="1800" kern="1200">
          <a:solidFill>
            <a:schemeClr val="tx1"/>
          </a:solidFill>
          <a:latin typeface="+mn-lt"/>
          <a:ea typeface="+mn-ea"/>
          <a:cs typeface="+mn-cs"/>
        </a:defRPr>
      </a:lvl5pPr>
      <a:lvl6pPr marL="1476375" indent="-579438" algn="l" defTabSz="914400" rtl="0" eaLnBrk="1" latinLnBrk="0" hangingPunct="1">
        <a:lnSpc>
          <a:spcPct val="105000"/>
        </a:lnSpc>
        <a:spcBef>
          <a:spcPts val="0"/>
        </a:spcBef>
        <a:spcAft>
          <a:spcPts val="1600"/>
        </a:spcAft>
        <a:buFont typeface="Arial" panose="020B0604020202020204" pitchFamily="34" charset="0"/>
        <a:buNone/>
        <a:tabLst>
          <a:tab pos="1439863" algn="l"/>
        </a:tabLst>
        <a:defRPr sz="1800" kern="1200">
          <a:solidFill>
            <a:schemeClr val="tx1"/>
          </a:solidFill>
          <a:latin typeface="+mn-lt"/>
          <a:ea typeface="+mn-ea"/>
          <a:cs typeface="+mn-cs"/>
        </a:defRPr>
      </a:lvl6pPr>
      <a:lvl7pPr marL="0" indent="0" algn="l" defTabSz="914400" rtl="0" eaLnBrk="1" latinLnBrk="0" hangingPunct="1">
        <a:lnSpc>
          <a:spcPct val="105000"/>
        </a:lnSpc>
        <a:spcBef>
          <a:spcPts val="0"/>
        </a:spcBef>
        <a:spcAft>
          <a:spcPts val="2700"/>
        </a:spcAft>
        <a:buFont typeface="Arial" panose="020B0604020202020204" pitchFamily="34" charset="0"/>
        <a:buNone/>
        <a:defRPr sz="2700" kern="1200">
          <a:solidFill>
            <a:schemeClr val="tx1"/>
          </a:solidFill>
          <a:latin typeface="+mn-lt"/>
          <a:ea typeface="+mn-ea"/>
          <a:cs typeface="+mn-cs"/>
        </a:defRPr>
      </a:lvl7pPr>
      <a:lvl8pPr marL="0" indent="0" algn="l" defTabSz="914400" rtl="0" eaLnBrk="1" latinLnBrk="0" hangingPunct="1">
        <a:lnSpc>
          <a:spcPct val="105000"/>
        </a:lnSpc>
        <a:spcBef>
          <a:spcPts val="0"/>
        </a:spcBef>
        <a:buFont typeface="Arial" panose="020B0604020202020204" pitchFamily="34" charset="0"/>
        <a:buNone/>
        <a:defRPr sz="1800" b="1" kern="1200">
          <a:solidFill>
            <a:schemeClr val="tx1"/>
          </a:solidFill>
          <a:latin typeface="Messina Sans" pitchFamily="50" charset="0"/>
          <a:ea typeface="+mn-ea"/>
          <a:cs typeface="Messina Sans" pitchFamily="50" charset="0"/>
        </a:defRPr>
      </a:lvl8pPr>
      <a:lvl9pPr marL="0" indent="0" algn="l" defTabSz="914400" rtl="0" eaLnBrk="1" latinLnBrk="0" hangingPunct="1">
        <a:lnSpc>
          <a:spcPct val="105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4" userDrawn="1">
          <p15:clr>
            <a:srgbClr val="F26B43"/>
          </p15:clr>
        </p15:guide>
        <p15:guide id="2" pos="496" userDrawn="1">
          <p15:clr>
            <a:srgbClr val="F26B43"/>
          </p15:clr>
        </p15:guide>
        <p15:guide id="3" pos="7443" userDrawn="1">
          <p15:clr>
            <a:srgbClr val="F26B43"/>
          </p15:clr>
        </p15:guide>
        <p15:guide id="4" orient="horz" pos="1008" userDrawn="1">
          <p15:clr>
            <a:srgbClr val="F26B43"/>
          </p15:clr>
        </p15:guide>
        <p15:guide id="5" orient="horz" pos="15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16D583-C258-9C5E-A2FC-D45B86C24036}"/>
              </a:ext>
            </a:extLst>
          </p:cNvPr>
          <p:cNvSpPr>
            <a:spLocks noGrp="1"/>
          </p:cNvSpPr>
          <p:nvPr>
            <p:ph type="title"/>
          </p:nvPr>
        </p:nvSpPr>
        <p:spPr>
          <a:xfrm>
            <a:off x="791999" y="756000"/>
            <a:ext cx="11023763" cy="4985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CE920688-BA5C-B4A4-946E-343E7DD7446F}"/>
              </a:ext>
            </a:extLst>
          </p:cNvPr>
          <p:cNvSpPr>
            <a:spLocks noGrp="1"/>
          </p:cNvSpPr>
          <p:nvPr>
            <p:ph type="body" idx="1"/>
          </p:nvPr>
        </p:nvSpPr>
        <p:spPr>
          <a:xfrm>
            <a:off x="792000" y="1600200"/>
            <a:ext cx="10515600" cy="4576763"/>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743633CD-2DD0-2AD6-AF67-8FFDB38910C7}"/>
              </a:ext>
            </a:extLst>
          </p:cNvPr>
          <p:cNvSpPr>
            <a:spLocks noGrp="1"/>
          </p:cNvSpPr>
          <p:nvPr>
            <p:ph type="dt" sz="half" idx="2"/>
          </p:nvPr>
        </p:nvSpPr>
        <p:spPr>
          <a:xfrm>
            <a:off x="9576000" y="6282000"/>
            <a:ext cx="1800000" cy="216000"/>
          </a:xfrm>
          <a:prstGeom prst="rect">
            <a:avLst/>
          </a:prstGeom>
        </p:spPr>
        <p:txBody>
          <a:bodyPr vert="horz" lIns="0" tIns="0" rIns="0" bIns="0" rtlCol="0" anchor="t" anchorCtr="0">
            <a:noAutofit/>
          </a:bodyPr>
          <a:lstStyle>
            <a:lvl1pPr algn="l">
              <a:defRPr sz="1350">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39FC180B-5AAC-5185-D688-96534309EF26}"/>
              </a:ext>
            </a:extLst>
          </p:cNvPr>
          <p:cNvSpPr>
            <a:spLocks noGrp="1"/>
          </p:cNvSpPr>
          <p:nvPr>
            <p:ph type="ftr" sz="quarter" idx="3"/>
          </p:nvPr>
        </p:nvSpPr>
        <p:spPr>
          <a:xfrm>
            <a:off x="792000" y="6282000"/>
            <a:ext cx="4114800" cy="216000"/>
          </a:xfrm>
          <a:prstGeom prst="rect">
            <a:avLst/>
          </a:prstGeom>
        </p:spPr>
        <p:txBody>
          <a:bodyPr vert="horz" lIns="0" tIns="0" rIns="0" bIns="0" rtlCol="0" anchor="b" anchorCtr="0">
            <a:noAutofit/>
          </a:bodyPr>
          <a:lstStyle>
            <a:lvl1pPr algn="ctr">
              <a:defRPr sz="1350">
                <a:solidFill>
                  <a:schemeClr val="tx1">
                    <a:lumMod val="50000"/>
                    <a:lumOff val="50000"/>
                  </a:schemeClr>
                </a:solidFill>
              </a:defRPr>
            </a:lvl1pPr>
          </a:lstStyle>
          <a:p>
            <a:pPr algn="l"/>
            <a:r>
              <a:rPr lang="en-GB"/>
              <a:t>Update: Insert &gt; Header &amp; footer &gt; Footer</a:t>
            </a:r>
            <a:endParaRPr lang="en-US"/>
          </a:p>
        </p:txBody>
      </p:sp>
      <p:sp>
        <p:nvSpPr>
          <p:cNvPr id="6" name="Slide Number Placeholder 5">
            <a:extLst>
              <a:ext uri="{FF2B5EF4-FFF2-40B4-BE49-F238E27FC236}">
                <a16:creationId xmlns:a16="http://schemas.microsoft.com/office/drawing/2014/main" id="{CF20F0B7-D40F-6AAB-0146-A253E486C79A}"/>
              </a:ext>
            </a:extLst>
          </p:cNvPr>
          <p:cNvSpPr>
            <a:spLocks noGrp="1"/>
          </p:cNvSpPr>
          <p:nvPr>
            <p:ph type="sldNum" sz="quarter" idx="4"/>
          </p:nvPr>
        </p:nvSpPr>
        <p:spPr>
          <a:xfrm>
            <a:off x="11383763" y="6282000"/>
            <a:ext cx="432000" cy="216000"/>
          </a:xfrm>
          <a:prstGeom prst="rect">
            <a:avLst/>
          </a:prstGeom>
        </p:spPr>
        <p:txBody>
          <a:bodyPr vert="horz" lIns="0" tIns="0" rIns="0" bIns="0" rtlCol="0" anchor="t" anchorCtr="0">
            <a:noAutofit/>
          </a:bodyPr>
          <a:lstStyle>
            <a:lvl1pPr algn="r">
              <a:defRPr sz="1350">
                <a:solidFill>
                  <a:schemeClr val="tx1">
                    <a:lumMod val="50000"/>
                    <a:lumOff val="50000"/>
                  </a:schemeClr>
                </a:solidFill>
              </a:defRPr>
            </a:lvl1pPr>
          </a:lstStyle>
          <a:p>
            <a:fld id="{EECFFDD8-2EE5-4D18-BEE8-EC15E23C7851}" type="slidenum">
              <a:rPr lang="en-US" smtClean="0"/>
              <a:pPr/>
              <a:t>‹#›</a:t>
            </a:fld>
            <a:endParaRPr lang="en-US"/>
          </a:p>
        </p:txBody>
      </p:sp>
      <p:pic>
        <p:nvPicPr>
          <p:cNvPr id="11" name="Graphic 10">
            <a:extLst>
              <a:ext uri="{FF2B5EF4-FFF2-40B4-BE49-F238E27FC236}">
                <a16:creationId xmlns:a16="http://schemas.microsoft.com/office/drawing/2014/main" id="{DFEC9153-6138-A37A-CC1D-88004AAC178D}"/>
              </a:ext>
            </a:extLst>
          </p:cNvPr>
          <p:cNvPicPr>
            <a:picLocks noChangeAspect="1"/>
          </p:cNvPicPr>
          <p:nvPr userDrawn="1"/>
        </p:nvPicPr>
        <p:blipFill>
          <a:blip>
            <a:extLst>
              <a:ext uri="{96DAC541-7B7A-43D3-8B79-37D633B846F1}">
                <asvg:svgBlip xmlns:asvg="http://schemas.microsoft.com/office/drawing/2016/SVG/main" r:embed="rId20"/>
              </a:ext>
            </a:extLst>
          </a:blip>
          <a:stretch>
            <a:fillRect/>
          </a:stretch>
        </p:blipFill>
        <p:spPr>
          <a:xfrm>
            <a:off x="380997" y="6286194"/>
            <a:ext cx="190500" cy="190500"/>
          </a:xfrm>
          <a:prstGeom prst="rect">
            <a:avLst/>
          </a:prstGeom>
        </p:spPr>
      </p:pic>
    </p:spTree>
    <p:extLst>
      <p:ext uri="{BB962C8B-B14F-4D97-AF65-F5344CB8AC3E}">
        <p14:creationId xmlns:p14="http://schemas.microsoft.com/office/powerpoint/2010/main" val="22295117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hf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5000"/>
        </a:lnSpc>
        <a:spcBef>
          <a:spcPts val="0"/>
        </a:spcBef>
        <a:spcAft>
          <a:spcPts val="1600"/>
        </a:spcAft>
        <a:buClr>
          <a:schemeClr val="tx2"/>
        </a:buClr>
        <a:buFont typeface="Arial" panose="020B0604020202020204" pitchFamily="34" charset="0"/>
        <a:buChar char="•"/>
        <a:defRPr sz="1800" kern="1200">
          <a:solidFill>
            <a:schemeClr val="tx1"/>
          </a:solidFill>
          <a:latin typeface="+mn-lt"/>
          <a:ea typeface="+mn-ea"/>
          <a:cs typeface="+mn-cs"/>
        </a:defRPr>
      </a:lvl1pPr>
      <a:lvl2pPr marL="460800" indent="-228600" algn="l" defTabSz="914400" rtl="0" eaLnBrk="1" latinLnBrk="0" hangingPunct="1">
        <a:lnSpc>
          <a:spcPct val="105000"/>
        </a:lnSpc>
        <a:spcBef>
          <a:spcPts val="0"/>
        </a:spcBef>
        <a:spcAft>
          <a:spcPts val="1600"/>
        </a:spcAft>
        <a:buClr>
          <a:schemeClr val="tx2"/>
        </a:buClr>
        <a:buSzPct val="100000"/>
        <a:buFont typeface="Symbol" panose="05050102010706020507" pitchFamily="18" charset="2"/>
        <a:buChar char=""/>
        <a:defRPr sz="1800" kern="1200">
          <a:solidFill>
            <a:schemeClr val="tx1"/>
          </a:solidFill>
          <a:latin typeface="+mn-lt"/>
          <a:ea typeface="+mn-ea"/>
          <a:cs typeface="+mn-cs"/>
        </a:defRPr>
      </a:lvl2pPr>
      <a:lvl3pPr marL="691200" indent="-228600" algn="l" defTabSz="914400" rtl="0" eaLnBrk="1" latinLnBrk="0" hangingPunct="1">
        <a:lnSpc>
          <a:spcPct val="105000"/>
        </a:lnSpc>
        <a:spcBef>
          <a:spcPts val="0"/>
        </a:spcBef>
        <a:spcAft>
          <a:spcPts val="1600"/>
        </a:spcAft>
        <a:buFont typeface="Messina Sans Light" pitchFamily="50" charset="0"/>
        <a:buChar char="–"/>
        <a:defRPr sz="1800" kern="1200">
          <a:solidFill>
            <a:schemeClr val="tx1"/>
          </a:solidFill>
          <a:latin typeface="+mn-lt"/>
          <a:ea typeface="+mn-ea"/>
          <a:cs typeface="+mn-cs"/>
        </a:defRPr>
      </a:lvl3pPr>
      <a:lvl4pPr marL="432000" indent="-432000" algn="l" defTabSz="914400" rtl="0" eaLnBrk="1" latinLnBrk="0" hangingPunct="1">
        <a:lnSpc>
          <a:spcPct val="105000"/>
        </a:lnSpc>
        <a:spcBef>
          <a:spcPts val="0"/>
        </a:spcBef>
        <a:spcAft>
          <a:spcPts val="1600"/>
        </a:spcAft>
        <a:buFont typeface="+mj-lt"/>
        <a:buAutoNum type="arabicPeriod"/>
        <a:defRPr sz="1800" kern="1200">
          <a:solidFill>
            <a:schemeClr val="tx1"/>
          </a:solidFill>
          <a:latin typeface="+mn-lt"/>
          <a:ea typeface="+mn-ea"/>
          <a:cs typeface="+mn-cs"/>
        </a:defRPr>
      </a:lvl4pPr>
      <a:lvl5pPr marL="432000" indent="0" algn="l" defTabSz="864000" rtl="0" eaLnBrk="1" latinLnBrk="0" hangingPunct="1">
        <a:lnSpc>
          <a:spcPct val="105000"/>
        </a:lnSpc>
        <a:spcBef>
          <a:spcPts val="0"/>
        </a:spcBef>
        <a:spcAft>
          <a:spcPts val="1600"/>
        </a:spcAft>
        <a:buFont typeface="+mj-lt"/>
        <a:buNone/>
        <a:tabLst>
          <a:tab pos="864000" algn="l"/>
        </a:tabLst>
        <a:defRPr sz="1800" kern="1200">
          <a:solidFill>
            <a:schemeClr val="tx1"/>
          </a:solidFill>
          <a:latin typeface="+mn-lt"/>
          <a:ea typeface="+mn-ea"/>
          <a:cs typeface="+mn-cs"/>
        </a:defRPr>
      </a:lvl5pPr>
      <a:lvl6pPr marL="1476375" indent="-579438" algn="l" defTabSz="914400" rtl="0" eaLnBrk="1" latinLnBrk="0" hangingPunct="1">
        <a:lnSpc>
          <a:spcPct val="105000"/>
        </a:lnSpc>
        <a:spcBef>
          <a:spcPts val="0"/>
        </a:spcBef>
        <a:spcAft>
          <a:spcPts val="1600"/>
        </a:spcAft>
        <a:buFont typeface="Arial" panose="020B0604020202020204" pitchFamily="34" charset="0"/>
        <a:buNone/>
        <a:tabLst>
          <a:tab pos="1439863" algn="l"/>
        </a:tabLst>
        <a:defRPr sz="1800" kern="1200">
          <a:solidFill>
            <a:schemeClr val="tx1"/>
          </a:solidFill>
          <a:latin typeface="+mn-lt"/>
          <a:ea typeface="+mn-ea"/>
          <a:cs typeface="+mn-cs"/>
        </a:defRPr>
      </a:lvl6pPr>
      <a:lvl7pPr marL="0" indent="0" algn="l" defTabSz="914400" rtl="0" eaLnBrk="1" latinLnBrk="0" hangingPunct="1">
        <a:lnSpc>
          <a:spcPct val="105000"/>
        </a:lnSpc>
        <a:spcBef>
          <a:spcPts val="0"/>
        </a:spcBef>
        <a:spcAft>
          <a:spcPts val="2700"/>
        </a:spcAft>
        <a:buFont typeface="Arial" panose="020B0604020202020204" pitchFamily="34" charset="0"/>
        <a:buNone/>
        <a:defRPr sz="2700" kern="1200">
          <a:solidFill>
            <a:schemeClr val="tx1"/>
          </a:solidFill>
          <a:latin typeface="+mn-lt"/>
          <a:ea typeface="+mn-ea"/>
          <a:cs typeface="+mn-cs"/>
        </a:defRPr>
      </a:lvl7pPr>
      <a:lvl8pPr marL="0" indent="0" algn="l" defTabSz="914400" rtl="0" eaLnBrk="1" latinLnBrk="0" hangingPunct="1">
        <a:lnSpc>
          <a:spcPct val="105000"/>
        </a:lnSpc>
        <a:spcBef>
          <a:spcPts val="0"/>
        </a:spcBef>
        <a:buFont typeface="Arial" panose="020B0604020202020204" pitchFamily="34" charset="0"/>
        <a:buNone/>
        <a:defRPr sz="1800" b="1" kern="1200">
          <a:solidFill>
            <a:schemeClr val="tx1"/>
          </a:solidFill>
          <a:latin typeface="Messina Sans" pitchFamily="50" charset="0"/>
          <a:ea typeface="+mn-ea"/>
          <a:cs typeface="Messina Sans" pitchFamily="50" charset="0"/>
        </a:defRPr>
      </a:lvl8pPr>
      <a:lvl9pPr marL="0" indent="0" algn="l" defTabSz="914400" rtl="0" eaLnBrk="1" latinLnBrk="0" hangingPunct="1">
        <a:lnSpc>
          <a:spcPct val="105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4" userDrawn="1">
          <p15:clr>
            <a:srgbClr val="F26B43"/>
          </p15:clr>
        </p15:guide>
        <p15:guide id="2" pos="496" userDrawn="1">
          <p15:clr>
            <a:srgbClr val="F26B43"/>
          </p15:clr>
        </p15:guide>
        <p15:guide id="3" pos="7443" userDrawn="1">
          <p15:clr>
            <a:srgbClr val="F26B43"/>
          </p15:clr>
        </p15:guide>
        <p15:guide id="4" orient="horz" pos="1008" userDrawn="1">
          <p15:clr>
            <a:srgbClr val="F26B43"/>
          </p15:clr>
        </p15:guide>
        <p15:guide id="5" orient="horz" pos="152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16D583-C258-9C5E-A2FC-D45B86C24036}"/>
              </a:ext>
            </a:extLst>
          </p:cNvPr>
          <p:cNvSpPr>
            <a:spLocks noGrp="1"/>
          </p:cNvSpPr>
          <p:nvPr>
            <p:ph type="title"/>
          </p:nvPr>
        </p:nvSpPr>
        <p:spPr>
          <a:xfrm>
            <a:off x="791999" y="756000"/>
            <a:ext cx="11023763" cy="4985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CE920688-BA5C-B4A4-946E-343E7DD7446F}"/>
              </a:ext>
            </a:extLst>
          </p:cNvPr>
          <p:cNvSpPr>
            <a:spLocks noGrp="1"/>
          </p:cNvSpPr>
          <p:nvPr>
            <p:ph type="body" idx="1"/>
          </p:nvPr>
        </p:nvSpPr>
        <p:spPr>
          <a:xfrm>
            <a:off x="792000" y="1600200"/>
            <a:ext cx="10515600" cy="4576763"/>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743633CD-2DD0-2AD6-AF67-8FFDB38910C7}"/>
              </a:ext>
            </a:extLst>
          </p:cNvPr>
          <p:cNvSpPr>
            <a:spLocks noGrp="1"/>
          </p:cNvSpPr>
          <p:nvPr>
            <p:ph type="dt" sz="half" idx="2"/>
          </p:nvPr>
        </p:nvSpPr>
        <p:spPr>
          <a:xfrm>
            <a:off x="9576000" y="6282000"/>
            <a:ext cx="1800000" cy="216000"/>
          </a:xfrm>
          <a:prstGeom prst="rect">
            <a:avLst/>
          </a:prstGeom>
        </p:spPr>
        <p:txBody>
          <a:bodyPr vert="horz" lIns="0" tIns="0" rIns="0" bIns="0" rtlCol="0" anchor="t" anchorCtr="0">
            <a:noAutofit/>
          </a:bodyPr>
          <a:lstStyle>
            <a:lvl1pPr algn="l">
              <a:defRPr sz="1350">
                <a:solidFill>
                  <a:schemeClr val="tx1">
                    <a:lumMod val="50000"/>
                    <a:lumOff val="50000"/>
                  </a:schemeClr>
                </a:solidFill>
              </a:defRPr>
            </a:lvl1pPr>
          </a:lstStyle>
          <a:p>
            <a:r>
              <a:rPr lang="en-US"/>
              <a:t>June 2025</a:t>
            </a:r>
          </a:p>
        </p:txBody>
      </p:sp>
      <p:sp>
        <p:nvSpPr>
          <p:cNvPr id="5" name="Footer Placeholder 4">
            <a:extLst>
              <a:ext uri="{FF2B5EF4-FFF2-40B4-BE49-F238E27FC236}">
                <a16:creationId xmlns:a16="http://schemas.microsoft.com/office/drawing/2014/main" id="{39FC180B-5AAC-5185-D688-96534309EF26}"/>
              </a:ext>
            </a:extLst>
          </p:cNvPr>
          <p:cNvSpPr>
            <a:spLocks noGrp="1"/>
          </p:cNvSpPr>
          <p:nvPr>
            <p:ph type="ftr" sz="quarter" idx="3"/>
          </p:nvPr>
        </p:nvSpPr>
        <p:spPr>
          <a:xfrm>
            <a:off x="791999" y="6282000"/>
            <a:ext cx="5057815" cy="240565"/>
          </a:xfrm>
          <a:prstGeom prst="rect">
            <a:avLst/>
          </a:prstGeom>
        </p:spPr>
        <p:txBody>
          <a:bodyPr vert="horz" lIns="0" tIns="0" rIns="0" bIns="0" rtlCol="0" anchor="b" anchorCtr="0">
            <a:noAutofit/>
          </a:bodyPr>
          <a:lstStyle>
            <a:lvl1pPr algn="ctr">
              <a:defRPr sz="1350">
                <a:solidFill>
                  <a:schemeClr val="tx1">
                    <a:lumMod val="50000"/>
                    <a:lumOff val="50000"/>
                  </a:schemeClr>
                </a:solidFill>
              </a:defRPr>
            </a:lvl1pPr>
          </a:lstStyle>
          <a:p>
            <a:pPr algn="l"/>
            <a:r>
              <a:rPr lang="en-GB"/>
              <a:t>Prevention, health inequalities and the building blocks of health</a:t>
            </a:r>
            <a:endParaRPr lang="en-US"/>
          </a:p>
        </p:txBody>
      </p:sp>
      <p:sp>
        <p:nvSpPr>
          <p:cNvPr id="6" name="Slide Number Placeholder 5">
            <a:extLst>
              <a:ext uri="{FF2B5EF4-FFF2-40B4-BE49-F238E27FC236}">
                <a16:creationId xmlns:a16="http://schemas.microsoft.com/office/drawing/2014/main" id="{CF20F0B7-D40F-6AAB-0146-A253E486C79A}"/>
              </a:ext>
            </a:extLst>
          </p:cNvPr>
          <p:cNvSpPr>
            <a:spLocks noGrp="1"/>
          </p:cNvSpPr>
          <p:nvPr>
            <p:ph type="sldNum" sz="quarter" idx="4"/>
          </p:nvPr>
        </p:nvSpPr>
        <p:spPr>
          <a:xfrm>
            <a:off x="11383763" y="6282000"/>
            <a:ext cx="432000" cy="216000"/>
          </a:xfrm>
          <a:prstGeom prst="rect">
            <a:avLst/>
          </a:prstGeom>
        </p:spPr>
        <p:txBody>
          <a:bodyPr vert="horz" lIns="0" tIns="0" rIns="0" bIns="0" rtlCol="0" anchor="t" anchorCtr="0">
            <a:noAutofit/>
          </a:bodyPr>
          <a:lstStyle>
            <a:lvl1pPr algn="r">
              <a:defRPr sz="1350">
                <a:solidFill>
                  <a:schemeClr val="tx1">
                    <a:lumMod val="50000"/>
                    <a:lumOff val="50000"/>
                  </a:schemeClr>
                </a:solidFill>
              </a:defRPr>
            </a:lvl1pPr>
          </a:lstStyle>
          <a:p>
            <a:fld id="{EECFFDD8-2EE5-4D18-BEE8-EC15E23C7851}" type="slidenum">
              <a:rPr lang="en-US" smtClean="0"/>
              <a:pPr/>
              <a:t>‹#›</a:t>
            </a:fld>
            <a:endParaRPr lang="en-US"/>
          </a:p>
        </p:txBody>
      </p:sp>
      <p:pic>
        <p:nvPicPr>
          <p:cNvPr id="11" name="Graphic 10">
            <a:extLst>
              <a:ext uri="{FF2B5EF4-FFF2-40B4-BE49-F238E27FC236}">
                <a16:creationId xmlns:a16="http://schemas.microsoft.com/office/drawing/2014/main" id="{DFEC9153-6138-A37A-CC1D-88004AAC178D}"/>
              </a:ext>
            </a:extLst>
          </p:cNvPr>
          <p:cNvPicPr>
            <a:picLocks noChangeAspect="1"/>
          </p:cNvPicPr>
          <p:nvPr userDrawn="1"/>
        </p:nvPicPr>
        <p:blipFill>
          <a:blip>
            <a:extLst>
              <a:ext uri="{96DAC541-7B7A-43D3-8B79-37D633B846F1}">
                <asvg:svgBlip xmlns:asvg="http://schemas.microsoft.com/office/drawing/2016/SVG/main" r:embed="rId22"/>
              </a:ext>
            </a:extLst>
          </a:blip>
          <a:stretch>
            <a:fillRect/>
          </a:stretch>
        </p:blipFill>
        <p:spPr>
          <a:xfrm>
            <a:off x="376237" y="6311297"/>
            <a:ext cx="190500" cy="190500"/>
          </a:xfrm>
          <a:prstGeom prst="rect">
            <a:avLst/>
          </a:prstGeom>
        </p:spPr>
      </p:pic>
    </p:spTree>
    <p:extLst>
      <p:ext uri="{BB962C8B-B14F-4D97-AF65-F5344CB8AC3E}">
        <p14:creationId xmlns:p14="http://schemas.microsoft.com/office/powerpoint/2010/main" val="38646536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Lst>
  <p:hf sldNum="0" hdr="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5000"/>
        </a:lnSpc>
        <a:spcBef>
          <a:spcPts val="0"/>
        </a:spcBef>
        <a:spcAft>
          <a:spcPts val="1600"/>
        </a:spcAft>
        <a:buClr>
          <a:schemeClr val="tx2"/>
        </a:buClr>
        <a:buFont typeface="Arial" panose="020B0604020202020204" pitchFamily="34" charset="0"/>
        <a:buChar char="•"/>
        <a:defRPr sz="1800" kern="1200">
          <a:solidFill>
            <a:schemeClr val="tx1"/>
          </a:solidFill>
          <a:latin typeface="+mn-lt"/>
          <a:ea typeface="+mn-ea"/>
          <a:cs typeface="+mn-cs"/>
        </a:defRPr>
      </a:lvl1pPr>
      <a:lvl2pPr marL="460800" indent="-228600" algn="l" defTabSz="914400" rtl="0" eaLnBrk="1" latinLnBrk="0" hangingPunct="1">
        <a:lnSpc>
          <a:spcPct val="105000"/>
        </a:lnSpc>
        <a:spcBef>
          <a:spcPts val="0"/>
        </a:spcBef>
        <a:spcAft>
          <a:spcPts val="1600"/>
        </a:spcAft>
        <a:buClr>
          <a:schemeClr val="tx2"/>
        </a:buClr>
        <a:buSzPct val="100000"/>
        <a:buFont typeface="Symbol" panose="05050102010706020507" pitchFamily="18" charset="2"/>
        <a:buChar char=""/>
        <a:defRPr sz="1800" kern="1200">
          <a:solidFill>
            <a:schemeClr val="tx1"/>
          </a:solidFill>
          <a:latin typeface="+mn-lt"/>
          <a:ea typeface="+mn-ea"/>
          <a:cs typeface="+mn-cs"/>
        </a:defRPr>
      </a:lvl2pPr>
      <a:lvl3pPr marL="691200" indent="-228600" algn="l" defTabSz="914400" rtl="0" eaLnBrk="1" latinLnBrk="0" hangingPunct="1">
        <a:lnSpc>
          <a:spcPct val="105000"/>
        </a:lnSpc>
        <a:spcBef>
          <a:spcPts val="0"/>
        </a:spcBef>
        <a:spcAft>
          <a:spcPts val="1600"/>
        </a:spcAft>
        <a:buFont typeface="Messina Sans Light" pitchFamily="50" charset="0"/>
        <a:buChar char="–"/>
        <a:defRPr sz="1800" kern="1200">
          <a:solidFill>
            <a:schemeClr val="tx1"/>
          </a:solidFill>
          <a:latin typeface="+mn-lt"/>
          <a:ea typeface="+mn-ea"/>
          <a:cs typeface="+mn-cs"/>
        </a:defRPr>
      </a:lvl3pPr>
      <a:lvl4pPr marL="432000" indent="-432000" algn="l" defTabSz="914400" rtl="0" eaLnBrk="1" latinLnBrk="0" hangingPunct="1">
        <a:lnSpc>
          <a:spcPct val="105000"/>
        </a:lnSpc>
        <a:spcBef>
          <a:spcPts val="0"/>
        </a:spcBef>
        <a:spcAft>
          <a:spcPts val="1600"/>
        </a:spcAft>
        <a:buFont typeface="+mj-lt"/>
        <a:buAutoNum type="arabicPeriod"/>
        <a:defRPr sz="1800" kern="1200">
          <a:solidFill>
            <a:schemeClr val="tx1"/>
          </a:solidFill>
          <a:latin typeface="+mn-lt"/>
          <a:ea typeface="+mn-ea"/>
          <a:cs typeface="+mn-cs"/>
        </a:defRPr>
      </a:lvl4pPr>
      <a:lvl5pPr marL="432000" indent="0" algn="l" defTabSz="864000" rtl="0" eaLnBrk="1" latinLnBrk="0" hangingPunct="1">
        <a:lnSpc>
          <a:spcPct val="105000"/>
        </a:lnSpc>
        <a:spcBef>
          <a:spcPts val="0"/>
        </a:spcBef>
        <a:spcAft>
          <a:spcPts val="1600"/>
        </a:spcAft>
        <a:buFont typeface="+mj-lt"/>
        <a:buNone/>
        <a:tabLst>
          <a:tab pos="864000" algn="l"/>
        </a:tabLst>
        <a:defRPr sz="1800" kern="1200">
          <a:solidFill>
            <a:schemeClr val="tx1"/>
          </a:solidFill>
          <a:latin typeface="+mn-lt"/>
          <a:ea typeface="+mn-ea"/>
          <a:cs typeface="+mn-cs"/>
        </a:defRPr>
      </a:lvl5pPr>
      <a:lvl6pPr marL="1476375" indent="-579438" algn="l" defTabSz="914400" rtl="0" eaLnBrk="1" latinLnBrk="0" hangingPunct="1">
        <a:lnSpc>
          <a:spcPct val="105000"/>
        </a:lnSpc>
        <a:spcBef>
          <a:spcPts val="0"/>
        </a:spcBef>
        <a:spcAft>
          <a:spcPts val="1600"/>
        </a:spcAft>
        <a:buFont typeface="Arial" panose="020B0604020202020204" pitchFamily="34" charset="0"/>
        <a:buNone/>
        <a:tabLst>
          <a:tab pos="1439863" algn="l"/>
        </a:tabLst>
        <a:defRPr sz="1800" kern="1200">
          <a:solidFill>
            <a:schemeClr val="tx1"/>
          </a:solidFill>
          <a:latin typeface="+mn-lt"/>
          <a:ea typeface="+mn-ea"/>
          <a:cs typeface="+mn-cs"/>
        </a:defRPr>
      </a:lvl6pPr>
      <a:lvl7pPr marL="0" indent="0" algn="l" defTabSz="914400" rtl="0" eaLnBrk="1" latinLnBrk="0" hangingPunct="1">
        <a:lnSpc>
          <a:spcPct val="105000"/>
        </a:lnSpc>
        <a:spcBef>
          <a:spcPts val="0"/>
        </a:spcBef>
        <a:spcAft>
          <a:spcPts val="2700"/>
        </a:spcAft>
        <a:buFont typeface="Arial" panose="020B0604020202020204" pitchFamily="34" charset="0"/>
        <a:buNone/>
        <a:defRPr sz="2700" kern="1200">
          <a:solidFill>
            <a:schemeClr val="tx1"/>
          </a:solidFill>
          <a:latin typeface="+mn-lt"/>
          <a:ea typeface="+mn-ea"/>
          <a:cs typeface="+mn-cs"/>
        </a:defRPr>
      </a:lvl7pPr>
      <a:lvl8pPr marL="0" indent="0" algn="l" defTabSz="914400" rtl="0" eaLnBrk="1" latinLnBrk="0" hangingPunct="1">
        <a:lnSpc>
          <a:spcPct val="105000"/>
        </a:lnSpc>
        <a:spcBef>
          <a:spcPts val="0"/>
        </a:spcBef>
        <a:buFont typeface="Arial" panose="020B0604020202020204" pitchFamily="34" charset="0"/>
        <a:buNone/>
        <a:defRPr sz="1800" b="1" kern="1200">
          <a:solidFill>
            <a:schemeClr val="tx1"/>
          </a:solidFill>
          <a:latin typeface="Messina Sans" pitchFamily="50" charset="0"/>
          <a:ea typeface="+mn-ea"/>
          <a:cs typeface="Messina Sans" pitchFamily="50" charset="0"/>
        </a:defRPr>
      </a:lvl8pPr>
      <a:lvl9pPr marL="0" indent="0" algn="l" defTabSz="914400" rtl="0" eaLnBrk="1" latinLnBrk="0" hangingPunct="1">
        <a:lnSpc>
          <a:spcPct val="105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4">
          <p15:clr>
            <a:srgbClr val="F26B43"/>
          </p15:clr>
        </p15:guide>
        <p15:guide id="2" pos="496">
          <p15:clr>
            <a:srgbClr val="F26B43"/>
          </p15:clr>
        </p15:guide>
        <p15:guide id="3" pos="7443">
          <p15:clr>
            <a:srgbClr val="F26B43"/>
          </p15:clr>
        </p15:guide>
        <p15:guide id="4" orient="horz" pos="1008">
          <p15:clr>
            <a:srgbClr val="F26B43"/>
          </p15:clr>
        </p15:guide>
        <p15:guide id="5" orient="horz" pos="15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53.xml"/><Relationship Id="rId5" Type="http://schemas.openxmlformats.org/officeDocument/2006/relationships/hyperlink" Target="https://www.health.org.uk/reports-and-analysis/reports/action-for-healthier-working-lives" TargetMode="Externa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hyperlink" Target="https://www.health.org.uk/sites/default/files/2024-12/HEAJ9448-Communicators-Toolkit-220725.pdf" TargetMode="External"/><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hyperlink" Target="https://growthandreform.org/resource-hub/a-place-toolkit-for-improving-health-through-economic-development" TargetMode="External"/><Relationship Id="rId5" Type="http://schemas.openxmlformats.org/officeDocument/2006/relationships/hyperlink" Target="https://growthandreform.org/resource-hub/healthy-places-inclusive-growth" TargetMode="External"/><Relationship Id="rId10" Type="http://schemas.openxmlformats.org/officeDocument/2006/relationships/hyperlink" Target="https://www.cipfa.org/cipfa-thinks/articles/exploring-preventative-investment-in-local-government" TargetMode="External"/><Relationship Id="rId4" Type="http://schemas.openxmlformats.org/officeDocument/2006/relationships/hyperlink" Target="https://growthandreform.org/resource-hub/health-economic-development-evidence-review" TargetMode="External"/><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8.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hyperlink" Target="https://www.health.org.uk/funding-and-partnerships/programmes/economies-for-healthier-lives" TargetMode="External"/><Relationship Id="rId11" Type="http://schemas.openxmlformats.org/officeDocument/2006/relationships/image" Target="../media/image33.png"/><Relationship Id="rId5" Type="http://schemas.openxmlformats.org/officeDocument/2006/relationships/hyperlink" Target="https://www.wmca.org.uk/media/fjngxggz/mrp-hiap-toolkit_final.pdf" TargetMode="External"/><Relationship Id="rId10" Type="http://schemas.openxmlformats.org/officeDocument/2006/relationships/image" Target="../media/image32.png"/><Relationship Id="rId4" Type="http://schemas.openxmlformats.org/officeDocument/2006/relationships/hyperlink" Target="https://www.health.org.uk/funding-and-partnerships/programmes/improving-health-and-reducing-inequalities-combined-authorities-programme" TargetMode="External"/><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hyperlink" Target="https://www.health.org.uk/reports-and-analysis/briefings/health-at-the-heart-of-local-growth" TargetMode="External"/><Relationship Id="rId3" Type="http://schemas.openxmlformats.org/officeDocument/2006/relationships/image" Target="../media/image37.jpeg"/><Relationship Id="rId7" Type="http://schemas.openxmlformats.org/officeDocument/2006/relationships/hyperlink" Target="https://www.gmgoodemploymentcharter.co.uk/resources/bee-neuroinclusive-resource-hub/"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liverpool.ac.uk/media/livacuk/heseltine-institute/documents/economies-for-healthier-lives-toolkit.pdf" TargetMode="External"/><Relationship Id="rId5" Type="http://schemas.openxmlformats.org/officeDocument/2006/relationships/hyperlink" Target="https://www.ealing.gov.uk/info/201155/planning_and_building_control/3448/our_seven_towns_guidance_on_20-minute_neighbourhoods" TargetMode="External"/><Relationship Id="rId4" Type="http://schemas.openxmlformats.org/officeDocument/2006/relationships/hyperlink" Target="https://www.westminster.gov.uk/fairer-economy/social-value-year-end-repor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53728-7EDE-0FCE-9517-C0FDEAFE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745C8-B5C4-E908-60CA-131A3175E2B9}"/>
              </a:ext>
            </a:extLst>
          </p:cNvPr>
          <p:cNvSpPr>
            <a:spLocks noGrp="1"/>
          </p:cNvSpPr>
          <p:nvPr>
            <p:ph type="ctrTitle"/>
          </p:nvPr>
        </p:nvSpPr>
        <p:spPr>
          <a:xfrm>
            <a:off x="792000" y="756001"/>
            <a:ext cx="7862888" cy="1807318"/>
          </a:xfrm>
        </p:spPr>
        <p:txBody>
          <a:bodyPr/>
          <a:lstStyle/>
          <a:p>
            <a:r>
              <a:rPr lang="en-GB" sz="4000" dirty="0"/>
              <a:t>Supporting local government to build healthier places</a:t>
            </a:r>
            <a:br>
              <a:rPr lang="en-GB" sz="4000" dirty="0"/>
            </a:br>
            <a:br>
              <a:rPr lang="en-GB" sz="4000" dirty="0"/>
            </a:br>
            <a:endParaRPr lang="en-GB" sz="3200" dirty="0">
              <a:solidFill>
                <a:schemeClr val="tx1">
                  <a:lumMod val="50000"/>
                  <a:lumOff val="50000"/>
                </a:schemeClr>
              </a:solidFill>
              <a:latin typeface="+mn-lt"/>
            </a:endParaRPr>
          </a:p>
        </p:txBody>
      </p:sp>
      <p:sp>
        <p:nvSpPr>
          <p:cNvPr id="3" name="Subtitle 2">
            <a:extLst>
              <a:ext uri="{FF2B5EF4-FFF2-40B4-BE49-F238E27FC236}">
                <a16:creationId xmlns:a16="http://schemas.microsoft.com/office/drawing/2014/main" id="{005D660F-F7D1-0A77-C2C2-237A0F414292}"/>
              </a:ext>
            </a:extLst>
          </p:cNvPr>
          <p:cNvSpPr>
            <a:spLocks noGrp="1"/>
          </p:cNvSpPr>
          <p:nvPr>
            <p:ph type="subTitle" idx="1"/>
          </p:nvPr>
        </p:nvSpPr>
        <p:spPr>
          <a:xfrm>
            <a:off x="792000" y="2404991"/>
            <a:ext cx="5138901" cy="2150269"/>
          </a:xfrm>
        </p:spPr>
        <p:txBody>
          <a:bodyPr/>
          <a:lstStyle/>
          <a:p>
            <a:r>
              <a:rPr lang="en-GB" dirty="0"/>
              <a:t>Cooperative Councils Innovation Network</a:t>
            </a:r>
          </a:p>
          <a:p>
            <a:r>
              <a:rPr lang="en-GB" dirty="0"/>
              <a:t>Sharlene McGee</a:t>
            </a:r>
          </a:p>
          <a:p>
            <a:endParaRPr lang="en-GB" dirty="0"/>
          </a:p>
        </p:txBody>
      </p:sp>
      <p:pic>
        <p:nvPicPr>
          <p:cNvPr id="9" name="Picture Placeholder 8" descr="A sun setting over a city&#10;&#10;AI-generated content may be incorrect.">
            <a:extLst>
              <a:ext uri="{FF2B5EF4-FFF2-40B4-BE49-F238E27FC236}">
                <a16:creationId xmlns:a16="http://schemas.microsoft.com/office/drawing/2014/main" id="{DB48CB0D-1927-C0AE-27D3-48C7113CEAE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7356" t="7716" r="30157" b="17403"/>
          <a:stretch/>
        </p:blipFill>
        <p:spPr>
          <a:xfrm>
            <a:off x="5930901" y="0"/>
            <a:ext cx="6258817" cy="6858000"/>
          </a:xfrm>
        </p:spPr>
      </p:pic>
    </p:spTree>
    <p:extLst>
      <p:ext uri="{BB962C8B-B14F-4D97-AF65-F5344CB8AC3E}">
        <p14:creationId xmlns:p14="http://schemas.microsoft.com/office/powerpoint/2010/main" val="276780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C703A-8EB9-70D9-4422-8950F6CF7BD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61A0A30-E168-9D57-B302-DD1DE8C0AA7B}"/>
              </a:ext>
            </a:extLst>
          </p:cNvPr>
          <p:cNvSpPr>
            <a:spLocks noGrp="1"/>
          </p:cNvSpPr>
          <p:nvPr>
            <p:ph type="title"/>
          </p:nvPr>
        </p:nvSpPr>
        <p:spPr>
          <a:xfrm>
            <a:off x="791999" y="756000"/>
            <a:ext cx="11023763" cy="398571"/>
          </a:xfrm>
        </p:spPr>
        <p:txBody>
          <a:bodyPr/>
          <a:lstStyle/>
          <a:p>
            <a:r>
              <a:rPr lang="en-GB" sz="2800"/>
              <a:t>The working-age health challenge in numbers</a:t>
            </a:r>
          </a:p>
        </p:txBody>
      </p:sp>
      <p:sp>
        <p:nvSpPr>
          <p:cNvPr id="5" name="Text Placeholder 5">
            <a:extLst>
              <a:ext uri="{FF2B5EF4-FFF2-40B4-BE49-F238E27FC236}">
                <a16:creationId xmlns:a16="http://schemas.microsoft.com/office/drawing/2014/main" id="{A22E457F-D304-36C0-1F60-374B14D5545D}"/>
              </a:ext>
            </a:extLst>
          </p:cNvPr>
          <p:cNvSpPr txBox="1">
            <a:spLocks/>
          </p:cNvSpPr>
          <p:nvPr/>
        </p:nvSpPr>
        <p:spPr>
          <a:xfrm>
            <a:off x="791999" y="1366619"/>
            <a:ext cx="8646198" cy="3340215"/>
          </a:xfrm>
          <a:prstGeom prst="rect">
            <a:avLst/>
          </a:prstGeom>
        </p:spPr>
        <p:txBody>
          <a:bodyPr vert="horz" lIns="0" tIns="0" rIns="0" bIns="0" rtlCol="0" anchor="t" anchorCtr="0">
            <a:noAutofit/>
          </a:bodyPr>
          <a:lstStyle>
            <a:lvl1pPr marL="228600" indent="-228600" algn="l" defTabSz="914400" rtl="0" eaLnBrk="1" latinLnBrk="0" hangingPunct="1">
              <a:lnSpc>
                <a:spcPct val="105000"/>
              </a:lnSpc>
              <a:spcBef>
                <a:spcPts val="0"/>
              </a:spcBef>
              <a:spcAft>
                <a:spcPts val="1600"/>
              </a:spcAft>
              <a:buClr>
                <a:schemeClr val="tx2"/>
              </a:buClr>
              <a:buFont typeface="Arial" panose="020B0604020202020204" pitchFamily="34" charset="0"/>
              <a:buChar char="•"/>
              <a:defRPr sz="1800" kern="1200">
                <a:solidFill>
                  <a:schemeClr val="tx1"/>
                </a:solidFill>
                <a:latin typeface="+mn-lt"/>
                <a:ea typeface="+mn-ea"/>
                <a:cs typeface="+mn-cs"/>
              </a:defRPr>
            </a:lvl1pPr>
            <a:lvl2pPr marL="460800" indent="-228600" algn="l" defTabSz="914400" rtl="0" eaLnBrk="1" latinLnBrk="0" hangingPunct="1">
              <a:lnSpc>
                <a:spcPct val="105000"/>
              </a:lnSpc>
              <a:spcBef>
                <a:spcPts val="0"/>
              </a:spcBef>
              <a:spcAft>
                <a:spcPts val="1600"/>
              </a:spcAft>
              <a:buClr>
                <a:schemeClr val="tx2"/>
              </a:buClr>
              <a:buSzPct val="100000"/>
              <a:buFont typeface="Symbol" panose="05050102010706020507" pitchFamily="18" charset="2"/>
              <a:buChar char=""/>
              <a:defRPr sz="1800" kern="1200">
                <a:solidFill>
                  <a:schemeClr val="tx1"/>
                </a:solidFill>
                <a:latin typeface="+mn-lt"/>
                <a:ea typeface="+mn-ea"/>
                <a:cs typeface="+mn-cs"/>
              </a:defRPr>
            </a:lvl2pPr>
            <a:lvl3pPr marL="691200" indent="-228600" algn="l" defTabSz="914400" rtl="0" eaLnBrk="1" latinLnBrk="0" hangingPunct="1">
              <a:lnSpc>
                <a:spcPct val="105000"/>
              </a:lnSpc>
              <a:spcBef>
                <a:spcPts val="0"/>
              </a:spcBef>
              <a:spcAft>
                <a:spcPts val="1600"/>
              </a:spcAft>
              <a:buFont typeface="Messina Sans Light" pitchFamily="50" charset="0"/>
              <a:buChar char="–"/>
              <a:defRPr sz="1800" kern="1200">
                <a:solidFill>
                  <a:schemeClr val="tx1"/>
                </a:solidFill>
                <a:latin typeface="+mn-lt"/>
                <a:ea typeface="+mn-ea"/>
                <a:cs typeface="+mn-cs"/>
              </a:defRPr>
            </a:lvl3pPr>
            <a:lvl4pPr marL="432000" indent="-432000" algn="l" defTabSz="914400" rtl="0" eaLnBrk="1" latinLnBrk="0" hangingPunct="1">
              <a:lnSpc>
                <a:spcPct val="105000"/>
              </a:lnSpc>
              <a:spcBef>
                <a:spcPts val="0"/>
              </a:spcBef>
              <a:spcAft>
                <a:spcPts val="1600"/>
              </a:spcAft>
              <a:buFont typeface="+mj-lt"/>
              <a:buAutoNum type="arabicPeriod"/>
              <a:defRPr sz="1800" kern="1200">
                <a:solidFill>
                  <a:schemeClr val="tx1"/>
                </a:solidFill>
                <a:latin typeface="+mn-lt"/>
                <a:ea typeface="+mn-ea"/>
                <a:cs typeface="+mn-cs"/>
              </a:defRPr>
            </a:lvl4pPr>
            <a:lvl5pPr marL="432000" indent="0" algn="l" defTabSz="864000" rtl="0" eaLnBrk="1" latinLnBrk="0" hangingPunct="1">
              <a:lnSpc>
                <a:spcPct val="105000"/>
              </a:lnSpc>
              <a:spcBef>
                <a:spcPts val="0"/>
              </a:spcBef>
              <a:spcAft>
                <a:spcPts val="1600"/>
              </a:spcAft>
              <a:buFont typeface="+mj-lt"/>
              <a:buNone/>
              <a:tabLst>
                <a:tab pos="864000" algn="l"/>
              </a:tabLst>
              <a:defRPr sz="1800" kern="1200">
                <a:solidFill>
                  <a:schemeClr val="tx1"/>
                </a:solidFill>
                <a:latin typeface="+mn-lt"/>
                <a:ea typeface="+mn-ea"/>
                <a:cs typeface="+mn-cs"/>
              </a:defRPr>
            </a:lvl5pPr>
            <a:lvl6pPr marL="1476375" indent="-579438" algn="l" defTabSz="914400" rtl="0" eaLnBrk="1" latinLnBrk="0" hangingPunct="1">
              <a:lnSpc>
                <a:spcPct val="105000"/>
              </a:lnSpc>
              <a:spcBef>
                <a:spcPts val="0"/>
              </a:spcBef>
              <a:spcAft>
                <a:spcPts val="1600"/>
              </a:spcAft>
              <a:buFont typeface="Arial" panose="020B0604020202020204" pitchFamily="34" charset="0"/>
              <a:buNone/>
              <a:tabLst>
                <a:tab pos="1439863" algn="l"/>
              </a:tabLst>
              <a:defRPr sz="1800" kern="1200">
                <a:solidFill>
                  <a:schemeClr val="tx1"/>
                </a:solidFill>
                <a:latin typeface="+mn-lt"/>
                <a:ea typeface="+mn-ea"/>
                <a:cs typeface="+mn-cs"/>
              </a:defRPr>
            </a:lvl6pPr>
            <a:lvl7pPr marL="0" indent="0" algn="l" defTabSz="914400" rtl="0" eaLnBrk="1" latinLnBrk="0" hangingPunct="1">
              <a:lnSpc>
                <a:spcPct val="105000"/>
              </a:lnSpc>
              <a:spcBef>
                <a:spcPts val="0"/>
              </a:spcBef>
              <a:spcAft>
                <a:spcPts val="2700"/>
              </a:spcAft>
              <a:buFont typeface="Arial" panose="020B0604020202020204" pitchFamily="34" charset="0"/>
              <a:buNone/>
              <a:defRPr sz="2700" kern="1200">
                <a:solidFill>
                  <a:schemeClr val="tx1"/>
                </a:solidFill>
                <a:latin typeface="+mn-lt"/>
                <a:ea typeface="+mn-ea"/>
                <a:cs typeface="+mn-cs"/>
              </a:defRPr>
            </a:lvl7pPr>
            <a:lvl8pPr marL="0" indent="0" algn="l" defTabSz="914400" rtl="0" eaLnBrk="1" latinLnBrk="0" hangingPunct="1">
              <a:lnSpc>
                <a:spcPct val="105000"/>
              </a:lnSpc>
              <a:spcBef>
                <a:spcPts val="0"/>
              </a:spcBef>
              <a:buFont typeface="Arial" panose="020B0604020202020204" pitchFamily="34" charset="0"/>
              <a:buNone/>
              <a:defRPr sz="1800" b="1" kern="1200">
                <a:solidFill>
                  <a:schemeClr val="tx1"/>
                </a:solidFill>
                <a:latin typeface="Messina Sans" pitchFamily="50" charset="0"/>
                <a:ea typeface="+mn-ea"/>
                <a:cs typeface="Messina Sans" pitchFamily="50" charset="0"/>
              </a:defRPr>
            </a:lvl8pPr>
            <a:lvl9pPr marL="0" indent="0" algn="l" defTabSz="914400" rtl="0" eaLnBrk="1" latinLnBrk="0" hangingPunct="1">
              <a:lnSpc>
                <a:spcPct val="105000"/>
              </a:lnSpc>
              <a:spcBef>
                <a:spcPts val="0"/>
              </a:spcBef>
              <a:buFont typeface="Arial" panose="020B0604020202020204" pitchFamily="34" charset="0"/>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1200"/>
              </a:spcAft>
              <a:buClr>
                <a:srgbClr val="EB003B"/>
              </a:buClr>
              <a:buSzTx/>
              <a:buFont typeface="Arial" panose="020B0604020202020204" pitchFamily="34" charset="0"/>
              <a:buNone/>
              <a:tabLst/>
              <a:defRPr/>
            </a:pPr>
            <a:r>
              <a:rPr kumimoji="0" lang="en-GB" sz="2800" b="1" i="0" u="none" strike="noStrike" kern="1200" cap="none" spc="0" normalizeH="0" baseline="0" noProof="0">
                <a:ln>
                  <a:noFill/>
                </a:ln>
                <a:solidFill>
                  <a:srgbClr val="000000"/>
                </a:solidFill>
                <a:effectLst/>
                <a:uLnTx/>
                <a:uFillTx/>
                <a:latin typeface="Messina Sans" pitchFamily="50" charset="0"/>
                <a:ea typeface="+mn-ea"/>
                <a:cs typeface="Messina Sans" pitchFamily="50" charset="0"/>
              </a:rPr>
              <a:t>8.2 million </a:t>
            </a:r>
            <a:r>
              <a:rPr kumimoji="0" lang="en-GB" sz="1800" b="0" i="0" u="none" strike="noStrike" kern="1200" cap="none" spc="0" normalizeH="0" baseline="0" noProof="0">
                <a:ln>
                  <a:noFill/>
                </a:ln>
                <a:solidFill>
                  <a:srgbClr val="000000"/>
                </a:solidFill>
                <a:effectLst/>
                <a:uLnTx/>
                <a:uFillTx/>
                <a:latin typeface="Messina Sans Light"/>
                <a:ea typeface="+mn-ea"/>
                <a:cs typeface="+mn-cs"/>
              </a:rPr>
              <a:t>16-64-year-olds with work-limiting health conditions 	</a:t>
            </a:r>
          </a:p>
          <a:p>
            <a:pPr marL="0" marR="0" lvl="0" indent="0" algn="l" defTabSz="914400" rtl="0" eaLnBrk="1" fontAlgn="auto" latinLnBrk="0" hangingPunct="1">
              <a:lnSpc>
                <a:spcPct val="130000"/>
              </a:lnSpc>
              <a:spcBef>
                <a:spcPts val="0"/>
              </a:spcBef>
              <a:spcAft>
                <a:spcPts val="1200"/>
              </a:spcAft>
              <a:buClr>
                <a:srgbClr val="EB003B"/>
              </a:buClr>
              <a:buSzTx/>
              <a:buFont typeface="Arial" panose="020B0604020202020204" pitchFamily="34" charset="0"/>
              <a:buNone/>
              <a:tabLst/>
              <a:defRPr/>
            </a:pPr>
            <a:r>
              <a:rPr kumimoji="0" lang="en-GB" sz="1800" b="0" i="0" u="none" strike="noStrike" kern="1200" cap="none" spc="0" normalizeH="0" baseline="0" noProof="0">
                <a:ln>
                  <a:noFill/>
                </a:ln>
                <a:solidFill>
                  <a:srgbClr val="000000"/>
                </a:solidFill>
                <a:effectLst/>
                <a:uLnTx/>
                <a:uFillTx/>
                <a:latin typeface="Messina Sans Light"/>
                <a:ea typeface="+mn-ea"/>
                <a:cs typeface="+mn-cs"/>
              </a:rPr>
              <a:t>	…….. of whom </a:t>
            </a:r>
            <a:r>
              <a:rPr kumimoji="0" lang="en-GB" sz="2800" b="1" i="0" u="none" strike="noStrike" kern="1200" cap="none" spc="0" normalizeH="0" baseline="0" noProof="0">
                <a:ln>
                  <a:noFill/>
                </a:ln>
                <a:solidFill>
                  <a:srgbClr val="000000"/>
                </a:solidFill>
                <a:effectLst/>
                <a:uLnTx/>
                <a:uFillTx/>
                <a:latin typeface="Messina Sans" pitchFamily="50" charset="0"/>
                <a:ea typeface="+mn-ea"/>
                <a:cs typeface="Messina Sans" pitchFamily="50" charset="0"/>
              </a:rPr>
              <a:t>3.9 million</a:t>
            </a:r>
            <a:r>
              <a:rPr kumimoji="0" lang="en-GB" sz="2800" b="0" i="0" u="none" strike="noStrike" kern="1200" cap="none" spc="0" normalizeH="0" baseline="0" noProof="0">
                <a:ln>
                  <a:noFill/>
                </a:ln>
                <a:solidFill>
                  <a:srgbClr val="000000"/>
                </a:solidFill>
                <a:effectLst/>
                <a:uLnTx/>
                <a:uFillTx/>
                <a:latin typeface="Messina Sans" pitchFamily="50" charset="0"/>
                <a:ea typeface="+mn-ea"/>
                <a:cs typeface="Messina Sans" pitchFamily="50" charset="0"/>
              </a:rPr>
              <a:t> </a:t>
            </a:r>
            <a:r>
              <a:rPr kumimoji="0" lang="en-GB" sz="1800" b="0" i="0" u="none" strike="noStrike" kern="1200" cap="none" spc="0" normalizeH="0" baseline="0" noProof="0">
                <a:ln>
                  <a:noFill/>
                </a:ln>
                <a:solidFill>
                  <a:srgbClr val="000000"/>
                </a:solidFill>
                <a:effectLst/>
                <a:uLnTx/>
                <a:uFillTx/>
                <a:latin typeface="Messina Sans Light"/>
                <a:ea typeface="+mn-ea"/>
                <a:cs typeface="+mn-cs"/>
              </a:rPr>
              <a:t>are in work</a:t>
            </a:r>
          </a:p>
          <a:p>
            <a:pPr marL="0" marR="0" lvl="0" indent="0" algn="l" defTabSz="914400" rtl="0" eaLnBrk="1" fontAlgn="auto" latinLnBrk="0" hangingPunct="1">
              <a:lnSpc>
                <a:spcPct val="130000"/>
              </a:lnSpc>
              <a:spcBef>
                <a:spcPts val="0"/>
              </a:spcBef>
              <a:spcAft>
                <a:spcPts val="1200"/>
              </a:spcAft>
              <a:buClr>
                <a:srgbClr val="EB003B"/>
              </a:buClr>
              <a:buSzTx/>
              <a:buFont typeface="Arial" panose="020B0604020202020204" pitchFamily="34" charset="0"/>
              <a:buNone/>
              <a:tabLst/>
              <a:defRPr/>
            </a:pPr>
            <a:r>
              <a:rPr kumimoji="0" lang="en-GB" sz="1800" b="0" i="0" u="none" strike="noStrike" kern="1200" cap="none" spc="0" normalizeH="0" baseline="0" noProof="0">
                <a:ln>
                  <a:noFill/>
                </a:ln>
                <a:solidFill>
                  <a:srgbClr val="000000"/>
                </a:solidFill>
                <a:effectLst/>
                <a:uLnTx/>
                <a:uFillTx/>
                <a:latin typeface="Messina Sans Light"/>
                <a:ea typeface="+mn-ea"/>
                <a:cs typeface="+mn-cs"/>
              </a:rPr>
              <a:t>Each year, </a:t>
            </a:r>
            <a:r>
              <a:rPr kumimoji="0" lang="en-GB" sz="2800" b="1" i="0" u="none" strike="noStrike" kern="1200" cap="none" spc="0" normalizeH="0" baseline="0" noProof="0">
                <a:ln>
                  <a:noFill/>
                </a:ln>
                <a:solidFill>
                  <a:srgbClr val="000000"/>
                </a:solidFill>
                <a:effectLst/>
                <a:uLnTx/>
                <a:uFillTx/>
                <a:latin typeface="Messina Sans" pitchFamily="50" charset="0"/>
                <a:ea typeface="+mn-ea"/>
                <a:cs typeface="Messina Sans" pitchFamily="50" charset="0"/>
              </a:rPr>
              <a:t>300,000</a:t>
            </a:r>
            <a:r>
              <a:rPr kumimoji="0" lang="en-GB" sz="3200" b="1" i="0" u="none" strike="noStrike" kern="1200" cap="none" spc="0" normalizeH="0" baseline="0" noProof="0">
                <a:ln>
                  <a:noFill/>
                </a:ln>
                <a:solidFill>
                  <a:srgbClr val="000000"/>
                </a:solidFill>
                <a:effectLst/>
                <a:uLnTx/>
                <a:uFillTx/>
                <a:latin typeface="Messina Sans Light"/>
                <a:ea typeface="+mn-ea"/>
                <a:cs typeface="+mn-cs"/>
              </a:rPr>
              <a:t> </a:t>
            </a:r>
            <a:r>
              <a:rPr kumimoji="0" lang="en-GB" sz="1800" b="0" i="0" u="none" strike="noStrike" kern="1200" cap="none" spc="0" normalizeH="0" baseline="0" noProof="0">
                <a:ln>
                  <a:noFill/>
                </a:ln>
                <a:solidFill>
                  <a:srgbClr val="000000"/>
                </a:solidFill>
                <a:effectLst/>
                <a:uLnTx/>
                <a:uFillTx/>
                <a:latin typeface="Messina Sans Light"/>
                <a:ea typeface="+mn-ea"/>
                <a:cs typeface="+mn-cs"/>
              </a:rPr>
              <a:t>fall out of the workforce and report such conditions</a:t>
            </a:r>
          </a:p>
          <a:p>
            <a:pPr marL="0" marR="0" lvl="0" indent="0" algn="l" defTabSz="914400" rtl="0" eaLnBrk="1" fontAlgn="auto" latinLnBrk="0" hangingPunct="1">
              <a:lnSpc>
                <a:spcPct val="13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0000"/>
                </a:solidFill>
                <a:effectLst/>
                <a:uLnTx/>
                <a:uFillTx/>
                <a:latin typeface="Messina Sans Light"/>
                <a:ea typeface="+mn-ea"/>
                <a:cs typeface="+mn-cs"/>
              </a:rPr>
              <a:t>After a year out of work only </a:t>
            </a:r>
            <a:r>
              <a:rPr kumimoji="0" lang="en-GB" sz="2800" b="1" i="0" u="none" strike="noStrike" kern="1200" cap="none" spc="0" normalizeH="0" baseline="0" noProof="0">
                <a:ln>
                  <a:noFill/>
                </a:ln>
                <a:solidFill>
                  <a:srgbClr val="000000"/>
                </a:solidFill>
                <a:effectLst/>
                <a:uLnTx/>
                <a:uFillTx/>
                <a:latin typeface="Messina Sans" pitchFamily="50" charset="0"/>
                <a:ea typeface="+mn-ea"/>
                <a:cs typeface="Messina Sans" pitchFamily="50" charset="0"/>
              </a:rPr>
              <a:t>3%</a:t>
            </a:r>
            <a:r>
              <a:rPr kumimoji="0" lang="en-GB" sz="4000" b="1" i="0" u="none" strike="noStrike" kern="1200" cap="none" spc="0" normalizeH="0" baseline="0" noProof="0">
                <a:ln>
                  <a:noFill/>
                </a:ln>
                <a:solidFill>
                  <a:srgbClr val="000000"/>
                </a:solidFill>
                <a:effectLst/>
                <a:uLnTx/>
                <a:uFillTx/>
                <a:latin typeface="Messina Sans" pitchFamily="50" charset="0"/>
                <a:ea typeface="+mn-ea"/>
                <a:cs typeface="Messina Sans" pitchFamily="50" charset="0"/>
              </a:rPr>
              <a:t> </a:t>
            </a:r>
            <a:r>
              <a:rPr kumimoji="0" lang="en-GB" sz="1800" b="0" i="0" u="none" strike="noStrike" kern="1200" cap="none" spc="0" normalizeH="0" baseline="0" noProof="0">
                <a:ln>
                  <a:noFill/>
                </a:ln>
                <a:solidFill>
                  <a:srgbClr val="000000"/>
                </a:solidFill>
                <a:effectLst/>
                <a:uLnTx/>
                <a:uFillTx/>
                <a:latin typeface="Messina Sans Light"/>
                <a:ea typeface="+mn-ea"/>
                <a:cs typeface="+mn-cs"/>
              </a:rPr>
              <a:t>of people with work-limiting conditions return to employment</a:t>
            </a:r>
          </a:p>
          <a:p>
            <a:pPr marL="0" marR="0" lvl="0" indent="0" algn="l" defTabSz="914400" rtl="0" eaLnBrk="1" fontAlgn="auto" latinLnBrk="0" hangingPunct="1">
              <a:lnSpc>
                <a:spcPct val="130000"/>
              </a:lnSpc>
              <a:spcBef>
                <a:spcPts val="0"/>
              </a:spcBef>
              <a:spcAft>
                <a:spcPts val="1200"/>
              </a:spcAft>
              <a:buClr>
                <a:srgbClr val="EB003B"/>
              </a:buClr>
              <a:buSzTx/>
              <a:buFont typeface="Arial" panose="020B0604020202020204" pitchFamily="34" charset="0"/>
              <a:buNone/>
              <a:tabLst/>
              <a:defRPr/>
            </a:pPr>
            <a:r>
              <a:rPr kumimoji="0" lang="en-GB" sz="2800" b="1" i="0" u="none" strike="noStrike" kern="1200" cap="none" spc="0" normalizeH="0" baseline="0" noProof="0">
                <a:ln>
                  <a:noFill/>
                </a:ln>
                <a:solidFill>
                  <a:srgbClr val="000000"/>
                </a:solidFill>
                <a:effectLst/>
                <a:uLnTx/>
                <a:uFillTx/>
                <a:latin typeface="Messina Sans" pitchFamily="50" charset="0"/>
                <a:ea typeface="+mn-ea"/>
                <a:cs typeface="Messina Sans" pitchFamily="50" charset="0"/>
              </a:rPr>
              <a:t>51% </a:t>
            </a:r>
            <a:r>
              <a:rPr kumimoji="0" lang="en-GB" sz="1800" b="0" i="0" u="none" strike="noStrike" kern="1200" cap="none" spc="0" normalizeH="0" baseline="0" noProof="0">
                <a:ln>
                  <a:noFill/>
                </a:ln>
                <a:solidFill>
                  <a:srgbClr val="000000"/>
                </a:solidFill>
                <a:effectLst/>
                <a:uLnTx/>
                <a:uFillTx/>
                <a:latin typeface="Messina Sans Light"/>
                <a:ea typeface="+mn-ea"/>
                <a:cs typeface="+mn-cs"/>
              </a:rPr>
              <a:t>of businesses expect workforce health challenges to increase in the next 5 years</a:t>
            </a:r>
          </a:p>
        </p:txBody>
      </p:sp>
      <p:grpSp>
        <p:nvGrpSpPr>
          <p:cNvPr id="12" name="Group 11">
            <a:extLst>
              <a:ext uri="{FF2B5EF4-FFF2-40B4-BE49-F238E27FC236}">
                <a16:creationId xmlns:a16="http://schemas.microsoft.com/office/drawing/2014/main" id="{AEFCBCDA-468C-5EC4-356B-3D3D4F24ECCA}"/>
              </a:ext>
            </a:extLst>
          </p:cNvPr>
          <p:cNvGrpSpPr/>
          <p:nvPr/>
        </p:nvGrpSpPr>
        <p:grpSpPr>
          <a:xfrm>
            <a:off x="7669122" y="6006150"/>
            <a:ext cx="3963260" cy="493519"/>
            <a:chOff x="6583272" y="4725000"/>
            <a:chExt cx="2046152" cy="254794"/>
          </a:xfrm>
        </p:grpSpPr>
        <p:pic>
          <p:nvPicPr>
            <p:cNvPr id="13" name="object 14">
              <a:extLst>
                <a:ext uri="{FF2B5EF4-FFF2-40B4-BE49-F238E27FC236}">
                  <a16:creationId xmlns:a16="http://schemas.microsoft.com/office/drawing/2014/main" id="{14AAF95F-CA64-6250-A51B-1C8F87CBB20C}"/>
                </a:ext>
              </a:extLst>
            </p:cNvPr>
            <p:cNvPicPr/>
            <p:nvPr/>
          </p:nvPicPr>
          <p:blipFill>
            <a:blip r:embed="rId3" cstate="print"/>
            <a:stretch>
              <a:fillRect/>
            </a:stretch>
          </p:blipFill>
          <p:spPr>
            <a:xfrm>
              <a:off x="7437796" y="4725000"/>
              <a:ext cx="1191628" cy="232069"/>
            </a:xfrm>
            <a:prstGeom prst="rect">
              <a:avLst/>
            </a:prstGeom>
          </p:spPr>
        </p:pic>
        <p:grpSp>
          <p:nvGrpSpPr>
            <p:cNvPr id="14" name="object 15">
              <a:extLst>
                <a:ext uri="{FF2B5EF4-FFF2-40B4-BE49-F238E27FC236}">
                  <a16:creationId xmlns:a16="http://schemas.microsoft.com/office/drawing/2014/main" id="{993B024D-DCEB-7118-DDDE-90F8E7BDA4E4}"/>
                </a:ext>
              </a:extLst>
            </p:cNvPr>
            <p:cNvGrpSpPr/>
            <p:nvPr/>
          </p:nvGrpSpPr>
          <p:grpSpPr>
            <a:xfrm>
              <a:off x="7369354" y="4725000"/>
              <a:ext cx="476" cy="254794"/>
              <a:chOff x="9825805" y="6061341"/>
              <a:chExt cx="635" cy="339725"/>
            </a:xfrm>
          </p:grpSpPr>
          <p:sp>
            <p:nvSpPr>
              <p:cNvPr id="16" name="object 16">
                <a:extLst>
                  <a:ext uri="{FF2B5EF4-FFF2-40B4-BE49-F238E27FC236}">
                    <a16:creationId xmlns:a16="http://schemas.microsoft.com/office/drawing/2014/main" id="{E1CB837E-7EA5-E2B9-B7DC-F9E9E9E4EE65}"/>
                  </a:ext>
                </a:extLst>
              </p:cNvPr>
              <p:cNvSpPr/>
              <p:nvPr/>
            </p:nvSpPr>
            <p:spPr>
              <a:xfrm>
                <a:off x="9825993" y="6061341"/>
                <a:ext cx="0" cy="339725"/>
              </a:xfrm>
              <a:custGeom>
                <a:avLst/>
                <a:gdLst/>
                <a:ahLst/>
                <a:cxnLst/>
                <a:rect l="l" t="t" r="r" b="b"/>
                <a:pathLst>
                  <a:path h="339725">
                    <a:moveTo>
                      <a:pt x="0" y="0"/>
                    </a:moveTo>
                    <a:lnTo>
                      <a:pt x="0" y="339458"/>
                    </a:lnTo>
                  </a:path>
                </a:pathLst>
              </a:custGeom>
              <a:solidFill>
                <a:srgbClr val="231F2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09AA1AA0-875B-EA10-CB3F-E90C6D31D677}"/>
                  </a:ext>
                </a:extLst>
              </p:cNvPr>
              <p:cNvSpPr/>
              <p:nvPr/>
            </p:nvSpPr>
            <p:spPr>
              <a:xfrm>
                <a:off x="9825989" y="6061345"/>
                <a:ext cx="0" cy="339725"/>
              </a:xfrm>
              <a:custGeom>
                <a:avLst/>
                <a:gdLst/>
                <a:ahLst/>
                <a:cxnLst/>
                <a:rect l="l" t="t" r="r" b="b"/>
                <a:pathLst>
                  <a:path h="339725">
                    <a:moveTo>
                      <a:pt x="0" y="0"/>
                    </a:moveTo>
                    <a:lnTo>
                      <a:pt x="0" y="339458"/>
                    </a:lnTo>
                  </a:path>
                </a:pathLst>
              </a:custGeom>
              <a:ln w="3175">
                <a:solidFill>
                  <a:srgbClr val="231F2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5" name="object 18">
              <a:extLst>
                <a:ext uri="{FF2B5EF4-FFF2-40B4-BE49-F238E27FC236}">
                  <a16:creationId xmlns:a16="http://schemas.microsoft.com/office/drawing/2014/main" id="{FF72D32D-4266-1767-0E6B-B969D7337D33}"/>
                </a:ext>
              </a:extLst>
            </p:cNvPr>
            <p:cNvPicPr/>
            <p:nvPr/>
          </p:nvPicPr>
          <p:blipFill>
            <a:blip r:embed="rId4" cstate="print"/>
            <a:stretch>
              <a:fillRect/>
            </a:stretch>
          </p:blipFill>
          <p:spPr>
            <a:xfrm>
              <a:off x="6583272" y="4725001"/>
              <a:ext cx="719032" cy="232076"/>
            </a:xfrm>
            <a:prstGeom prst="rect">
              <a:avLst/>
            </a:prstGeom>
          </p:spPr>
        </p:pic>
      </p:grpSp>
      <p:sp>
        <p:nvSpPr>
          <p:cNvPr id="2" name="TextBox 1">
            <a:extLst>
              <a:ext uri="{FF2B5EF4-FFF2-40B4-BE49-F238E27FC236}">
                <a16:creationId xmlns:a16="http://schemas.microsoft.com/office/drawing/2014/main" id="{BBC142CA-3073-296A-F8BA-3B0EC62191A6}"/>
              </a:ext>
            </a:extLst>
          </p:cNvPr>
          <p:cNvSpPr txBox="1"/>
          <p:nvPr/>
        </p:nvSpPr>
        <p:spPr>
          <a:xfrm>
            <a:off x="673684" y="6088360"/>
            <a:ext cx="6204861" cy="23206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lumMod val="50000"/>
                  </a:srgbClr>
                </a:solidFill>
                <a:effectLst/>
                <a:uLnTx/>
                <a:uFillTx/>
                <a:latin typeface="Messina Sans Light"/>
                <a:ea typeface="+mn-ea"/>
                <a:cs typeface="+mn-cs"/>
              </a:rPr>
              <a:t>Source: Commission for Healthier Working Lives.</a:t>
            </a:r>
            <a:r>
              <a:rPr kumimoji="0" lang="en-GB" sz="1400" b="0" i="0" u="none" strike="noStrike" kern="1200" cap="none" spc="0" normalizeH="0" baseline="0" noProof="0">
                <a:ln>
                  <a:noFill/>
                </a:ln>
                <a:solidFill>
                  <a:srgbClr val="000000"/>
                </a:solidFill>
                <a:effectLst/>
                <a:uLnTx/>
                <a:uFillTx/>
                <a:latin typeface="Messina Sans Light"/>
                <a:ea typeface="+mn-ea"/>
                <a:cs typeface="+mn-cs"/>
              </a:rPr>
              <a:t> </a:t>
            </a:r>
            <a:r>
              <a:rPr kumimoji="0" lang="en-GB" sz="1400" b="0" i="0" u="none" strike="noStrike" kern="1200" cap="none" spc="0" normalizeH="0" baseline="0" noProof="0">
                <a:ln>
                  <a:noFill/>
                </a:ln>
                <a:solidFill>
                  <a:srgbClr val="000000"/>
                </a:solidFill>
                <a:effectLst/>
                <a:uLnTx/>
                <a:uFillTx/>
                <a:latin typeface="Messina Sans Light"/>
                <a:ea typeface="+mn-ea"/>
                <a:cs typeface="+mn-cs"/>
                <a:hlinkClick r:id="rId5"/>
              </a:rPr>
              <a:t>Action for healthier working lives</a:t>
            </a:r>
            <a:r>
              <a:rPr kumimoji="0" lang="en-GB" sz="1400" b="0" i="0" u="none" strike="noStrike" kern="1200" cap="none" spc="0" normalizeH="0" baseline="0" noProof="0">
                <a:ln>
                  <a:noFill/>
                </a:ln>
                <a:solidFill>
                  <a:srgbClr val="FFFFFF">
                    <a:lumMod val="50000"/>
                  </a:srgbClr>
                </a:solidFill>
                <a:effectLst/>
                <a:uLnTx/>
                <a:uFillTx/>
                <a:latin typeface="Messina Sans Light"/>
                <a:ea typeface="+mn-ea"/>
                <a:cs typeface="+mn-cs"/>
              </a:rPr>
              <a:t>. The Health Foundation; 2024</a:t>
            </a:r>
          </a:p>
        </p:txBody>
      </p:sp>
    </p:spTree>
    <p:extLst>
      <p:ext uri="{BB962C8B-B14F-4D97-AF65-F5344CB8AC3E}">
        <p14:creationId xmlns:p14="http://schemas.microsoft.com/office/powerpoint/2010/main" val="22131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FB34A979-5C97-CF89-AC10-8A040C4B346C}"/>
              </a:ext>
            </a:extLst>
          </p:cNvPr>
          <p:cNvSpPr>
            <a:spLocks noGrp="1"/>
          </p:cNvSpPr>
          <p:nvPr>
            <p:ph type="title"/>
          </p:nvPr>
        </p:nvSpPr>
        <p:spPr/>
        <p:txBody>
          <a:bodyPr anchor="ctr">
            <a:normAutofit fontScale="90000"/>
          </a:bodyPr>
          <a:lstStyle/>
          <a:p>
            <a:r>
              <a:rPr lang="en-US"/>
              <a:t>Lives cut short</a:t>
            </a:r>
          </a:p>
        </p:txBody>
      </p:sp>
      <p:sp>
        <p:nvSpPr>
          <p:cNvPr id="5" name="Text Placeholder 4">
            <a:extLst>
              <a:ext uri="{FF2B5EF4-FFF2-40B4-BE49-F238E27FC236}">
                <a16:creationId xmlns:a16="http://schemas.microsoft.com/office/drawing/2014/main" id="{3353E1C2-F815-544B-9E97-23822867F58C}"/>
              </a:ext>
            </a:extLst>
          </p:cNvPr>
          <p:cNvSpPr>
            <a:spLocks noGrp="1"/>
          </p:cNvSpPr>
          <p:nvPr>
            <p:ph type="body" idx="1"/>
          </p:nvPr>
        </p:nvSpPr>
        <p:spPr>
          <a:xfrm>
            <a:off x="792000" y="1602333"/>
            <a:ext cx="5157787" cy="431080"/>
          </a:xfrm>
        </p:spPr>
        <p:txBody>
          <a:bodyPr/>
          <a:lstStyle/>
          <a:p>
            <a:r>
              <a:rPr lang="en-GB"/>
              <a:t>National inequality</a:t>
            </a:r>
          </a:p>
        </p:txBody>
      </p:sp>
      <p:sp>
        <p:nvSpPr>
          <p:cNvPr id="10" name="Text Placeholder 9">
            <a:extLst>
              <a:ext uri="{FF2B5EF4-FFF2-40B4-BE49-F238E27FC236}">
                <a16:creationId xmlns:a16="http://schemas.microsoft.com/office/drawing/2014/main" id="{023E199E-ACEE-98DC-B40C-4012F2FE2255}"/>
              </a:ext>
            </a:extLst>
          </p:cNvPr>
          <p:cNvSpPr>
            <a:spLocks noGrp="1"/>
          </p:cNvSpPr>
          <p:nvPr>
            <p:ph type="body" sz="quarter" idx="15"/>
          </p:nvPr>
        </p:nvSpPr>
        <p:spPr/>
        <p:txBody>
          <a:bodyPr/>
          <a:lstStyle/>
          <a:p>
            <a:pPr marL="380356" indent="-380356"/>
            <a:r>
              <a:rPr lang="en-GB" sz="1800">
                <a:solidFill>
                  <a:srgbClr val="43423E"/>
                </a:solidFill>
                <a:ea typeface="+mn-lt"/>
                <a:cs typeface="+mn-lt"/>
              </a:rPr>
              <a:t>Life expectancy gap of 11 years between constituencies </a:t>
            </a:r>
          </a:p>
          <a:p>
            <a:pPr marL="380356" indent="-380356"/>
            <a:r>
              <a:rPr lang="en-GB" sz="1800">
                <a:solidFill>
                  <a:srgbClr val="43423E"/>
                </a:solidFill>
                <a:ea typeface="+mn-lt"/>
                <a:cs typeface="+mn-lt"/>
              </a:rPr>
              <a:t>E.g. Liverpool Riverside constituency has shortest Life Expectancy in England</a:t>
            </a:r>
          </a:p>
          <a:p>
            <a:pPr marL="0" indent="0">
              <a:buNone/>
            </a:pPr>
            <a:endParaRPr lang="en-GB"/>
          </a:p>
        </p:txBody>
      </p:sp>
      <p:pic>
        <p:nvPicPr>
          <p:cNvPr id="4" name="Picture 3" descr="A map of united kingdom with different colored areas&#10;&#10;AI-generated content may be incorrect.">
            <a:extLst>
              <a:ext uri="{FF2B5EF4-FFF2-40B4-BE49-F238E27FC236}">
                <a16:creationId xmlns:a16="http://schemas.microsoft.com/office/drawing/2014/main" id="{57C17D1F-6409-3804-9876-51F85950B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3240" y="0"/>
            <a:ext cx="3731727" cy="6858000"/>
          </a:xfrm>
          <a:prstGeom prst="rect">
            <a:avLst/>
          </a:prstGeom>
        </p:spPr>
      </p:pic>
    </p:spTree>
    <p:extLst>
      <p:ext uri="{BB962C8B-B14F-4D97-AF65-F5344CB8AC3E}">
        <p14:creationId xmlns:p14="http://schemas.microsoft.com/office/powerpoint/2010/main" val="1755122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C775A-2C9D-C04F-926F-6E40F60E4306}"/>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84123C59-DE49-891E-2829-57D544B524FF}"/>
              </a:ext>
            </a:extLst>
          </p:cNvPr>
          <p:cNvSpPr>
            <a:spLocks noGrp="1"/>
          </p:cNvSpPr>
          <p:nvPr>
            <p:ph type="title"/>
          </p:nvPr>
        </p:nvSpPr>
        <p:spPr/>
        <p:txBody>
          <a:bodyPr anchor="ctr">
            <a:normAutofit fontScale="90000"/>
          </a:bodyPr>
          <a:lstStyle/>
          <a:p>
            <a:r>
              <a:rPr lang="en-US"/>
              <a:t>Lives cut short</a:t>
            </a:r>
          </a:p>
        </p:txBody>
      </p:sp>
      <p:sp>
        <p:nvSpPr>
          <p:cNvPr id="5" name="Text Placeholder 4">
            <a:extLst>
              <a:ext uri="{FF2B5EF4-FFF2-40B4-BE49-F238E27FC236}">
                <a16:creationId xmlns:a16="http://schemas.microsoft.com/office/drawing/2014/main" id="{88C49E55-24B6-0622-E3C4-52B7D1DA8E74}"/>
              </a:ext>
            </a:extLst>
          </p:cNvPr>
          <p:cNvSpPr>
            <a:spLocks noGrp="1"/>
          </p:cNvSpPr>
          <p:nvPr>
            <p:ph type="body" idx="1"/>
          </p:nvPr>
        </p:nvSpPr>
        <p:spPr>
          <a:xfrm>
            <a:off x="792000" y="1602333"/>
            <a:ext cx="5157787" cy="431080"/>
          </a:xfrm>
        </p:spPr>
        <p:txBody>
          <a:bodyPr/>
          <a:lstStyle/>
          <a:p>
            <a:r>
              <a:rPr lang="en-GB"/>
              <a:t>Local inequality</a:t>
            </a:r>
          </a:p>
        </p:txBody>
      </p:sp>
      <p:sp>
        <p:nvSpPr>
          <p:cNvPr id="9" name="Content Placeholder 2">
            <a:extLst>
              <a:ext uri="{FF2B5EF4-FFF2-40B4-BE49-F238E27FC236}">
                <a16:creationId xmlns:a16="http://schemas.microsoft.com/office/drawing/2014/main" id="{1390FE1C-9EF2-92F7-8189-C59E8D865FAB}"/>
              </a:ext>
            </a:extLst>
          </p:cNvPr>
          <p:cNvSpPr>
            <a:spLocks noGrp="1"/>
          </p:cNvSpPr>
          <p:nvPr>
            <p:ph type="body" idx="14"/>
          </p:nvPr>
        </p:nvSpPr>
        <p:spPr>
          <a:xfrm>
            <a:off x="6872836" y="5832000"/>
            <a:ext cx="4953001" cy="794268"/>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80356" indent="-380356"/>
            <a:r>
              <a:rPr lang="en-GB" sz="1800">
                <a:solidFill>
                  <a:srgbClr val="43423E"/>
                </a:solidFill>
                <a:ea typeface="+mn-lt"/>
                <a:cs typeface="+mn-lt"/>
              </a:rPr>
              <a:t>Life expectancy by </a:t>
            </a:r>
          </a:p>
        </p:txBody>
      </p:sp>
      <p:sp>
        <p:nvSpPr>
          <p:cNvPr id="10" name="Text Placeholder 9">
            <a:extLst>
              <a:ext uri="{FF2B5EF4-FFF2-40B4-BE49-F238E27FC236}">
                <a16:creationId xmlns:a16="http://schemas.microsoft.com/office/drawing/2014/main" id="{4A949D7F-64A8-2809-70DC-A7ACAA30183A}"/>
              </a:ext>
            </a:extLst>
          </p:cNvPr>
          <p:cNvSpPr>
            <a:spLocks noGrp="1"/>
          </p:cNvSpPr>
          <p:nvPr>
            <p:ph type="body" sz="quarter" idx="15"/>
          </p:nvPr>
        </p:nvSpPr>
        <p:spPr/>
        <p:txBody>
          <a:bodyPr/>
          <a:lstStyle/>
          <a:p>
            <a:pPr marL="380356" indent="-380356"/>
            <a:r>
              <a:rPr lang="en-GB" sz="1800">
                <a:solidFill>
                  <a:srgbClr val="43423E"/>
                </a:solidFill>
                <a:ea typeface="+mn-lt"/>
                <a:cs typeface="+mn-lt"/>
              </a:rPr>
              <a:t>Life expectancy gap of 16 years between MSOAs </a:t>
            </a:r>
          </a:p>
          <a:p>
            <a:pPr marL="380356" indent="-380356"/>
            <a:r>
              <a:rPr lang="en-GB" sz="1800">
                <a:solidFill>
                  <a:srgbClr val="43423E"/>
                </a:solidFill>
                <a:ea typeface="+mn-lt"/>
                <a:cs typeface="+mn-lt"/>
              </a:rPr>
              <a:t>E.g. 13 year gap between Edge Hill and Calderstones within Liverpool</a:t>
            </a:r>
          </a:p>
          <a:p>
            <a:endParaRPr lang="en-GB"/>
          </a:p>
        </p:txBody>
      </p:sp>
      <p:pic>
        <p:nvPicPr>
          <p:cNvPr id="2" name="Picture Placeholder 1" descr="A map of a city&#10;&#10;Description automatically generated">
            <a:extLst>
              <a:ext uri="{FF2B5EF4-FFF2-40B4-BE49-F238E27FC236}">
                <a16:creationId xmlns:a16="http://schemas.microsoft.com/office/drawing/2014/main" id="{486B41FF-BAA8-9682-D96B-7B3CE07FCCA7}"/>
              </a:ext>
            </a:extLst>
          </p:cNvPr>
          <p:cNvPicPr>
            <a:picLocks noGrp="1" noChangeAspect="1"/>
          </p:cNvPicPr>
          <p:nvPr>
            <p:ph type="pic" sz="quarter" idx="10"/>
          </p:nvPr>
        </p:nvPicPr>
        <p:blipFill>
          <a:blip r:embed="rId3"/>
          <a:srcRect t="1362" b="1362"/>
          <a:stretch/>
        </p:blipFill>
        <p:spPr>
          <a:xfrm>
            <a:off x="6858000" y="752475"/>
            <a:ext cx="4953000" cy="4956175"/>
          </a:xfrm>
          <a:prstGeom prst="rect">
            <a:avLst/>
          </a:prstGeom>
          <a:noFill/>
        </p:spPr>
      </p:pic>
      <p:pic>
        <p:nvPicPr>
          <p:cNvPr id="6" name="Picture 5">
            <a:extLst>
              <a:ext uri="{FF2B5EF4-FFF2-40B4-BE49-F238E27FC236}">
                <a16:creationId xmlns:a16="http://schemas.microsoft.com/office/drawing/2014/main" id="{27D07C8C-95C0-8481-0B2D-D84C55A2D832}"/>
              </a:ext>
            </a:extLst>
          </p:cNvPr>
          <p:cNvPicPr>
            <a:picLocks noChangeAspect="1"/>
          </p:cNvPicPr>
          <p:nvPr/>
        </p:nvPicPr>
        <p:blipFill>
          <a:blip r:embed="rId4"/>
          <a:stretch>
            <a:fillRect/>
          </a:stretch>
        </p:blipFill>
        <p:spPr>
          <a:xfrm>
            <a:off x="6463862" y="5618684"/>
            <a:ext cx="4819898" cy="673135"/>
          </a:xfrm>
          <a:prstGeom prst="rect">
            <a:avLst/>
          </a:prstGeom>
        </p:spPr>
      </p:pic>
    </p:spTree>
    <p:extLst>
      <p:ext uri="{BB962C8B-B14F-4D97-AF65-F5344CB8AC3E}">
        <p14:creationId xmlns:p14="http://schemas.microsoft.com/office/powerpoint/2010/main" val="20884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927A4-FE58-E2A7-5CF5-7B2233A40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0905D-A8C1-2D3F-BD34-84E99FF4623B}"/>
              </a:ext>
            </a:extLst>
          </p:cNvPr>
          <p:cNvSpPr>
            <a:spLocks noGrp="1"/>
          </p:cNvSpPr>
          <p:nvPr>
            <p:ph type="title"/>
          </p:nvPr>
        </p:nvSpPr>
        <p:spPr>
          <a:xfrm>
            <a:off x="792000" y="1854000"/>
            <a:ext cx="6189568" cy="1807418"/>
          </a:xfrm>
        </p:spPr>
        <p:txBody>
          <a:bodyPr/>
          <a:lstStyle/>
          <a:p>
            <a:r>
              <a:rPr lang="en-GB" dirty="0"/>
              <a:t>Building blocks of health</a:t>
            </a:r>
          </a:p>
        </p:txBody>
      </p:sp>
    </p:spTree>
    <p:extLst>
      <p:ext uri="{BB962C8B-B14F-4D97-AF65-F5344CB8AC3E}">
        <p14:creationId xmlns:p14="http://schemas.microsoft.com/office/powerpoint/2010/main" val="123474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lide Number"/>
          <p:cNvSpPr txBox="1">
            <a:spLocks noGrp="1"/>
          </p:cNvSpPr>
          <p:nvPr>
            <p:ph type="sldNum" sz="quarter" idx="4294967295"/>
          </p:nvPr>
        </p:nvSpPr>
        <p:spPr>
          <a:xfrm>
            <a:off x="11675237" y="6096000"/>
            <a:ext cx="125985" cy="45466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lvl1pPr algn="r">
              <a:lnSpc>
                <a:spcPts val="3700"/>
              </a:lnSpc>
              <a:spcBef>
                <a:spcPts val="3000"/>
              </a:spcBef>
              <a:defRPr sz="1000" b="1">
                <a:latin typeface="Founders Grotesk Bold"/>
                <a:ea typeface="Founders Grotesk Bold"/>
                <a:cs typeface="Founders Grotesk Bold"/>
                <a:sym typeface="Founders Grotesk"/>
              </a:defRPr>
            </a:lvl1pPr>
          </a:lstStyle>
          <a:p>
            <a:fld id="{86CB4B4D-7CA3-9044-876B-883B54F8677D}" type="slidenum">
              <a:rPr/>
              <a:t>14</a:t>
            </a:fld>
            <a:endParaRPr/>
          </a:p>
        </p:txBody>
      </p:sp>
      <p:pic>
        <p:nvPicPr>
          <p:cNvPr id="328" name="Image" descr="Image"/>
          <p:cNvPicPr>
            <a:picLocks noChangeAspect="1"/>
          </p:cNvPicPr>
          <p:nvPr/>
        </p:nvPicPr>
        <p:blipFill>
          <a:blip r:embed="rId3"/>
          <a:stretch>
            <a:fillRect/>
          </a:stretch>
        </p:blipFill>
        <p:spPr>
          <a:xfrm>
            <a:off x="6422" y="-2127"/>
            <a:ext cx="12199560" cy="686225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12917-3725-DC26-3CE6-A7163A8579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5E0AD-FBF5-2917-052E-04F039DF396A}"/>
              </a:ext>
            </a:extLst>
          </p:cNvPr>
          <p:cNvSpPr>
            <a:spLocks noGrp="1"/>
          </p:cNvSpPr>
          <p:nvPr>
            <p:ph type="title"/>
          </p:nvPr>
        </p:nvSpPr>
        <p:spPr>
          <a:xfrm>
            <a:off x="480001" y="803625"/>
            <a:ext cx="11023763" cy="398571"/>
          </a:xfrm>
        </p:spPr>
        <p:txBody>
          <a:bodyPr/>
          <a:lstStyle/>
          <a:p>
            <a:r>
              <a:rPr lang="en-GB" sz="2800" b="1" dirty="0"/>
              <a:t>Embedding the building blocks of health</a:t>
            </a:r>
          </a:p>
        </p:txBody>
      </p:sp>
      <p:sp>
        <p:nvSpPr>
          <p:cNvPr id="3" name="TextBox 2">
            <a:extLst>
              <a:ext uri="{FF2B5EF4-FFF2-40B4-BE49-F238E27FC236}">
                <a16:creationId xmlns:a16="http://schemas.microsoft.com/office/drawing/2014/main" id="{575F1486-5901-4E40-0BC4-4F3BB51C9914}"/>
              </a:ext>
            </a:extLst>
          </p:cNvPr>
          <p:cNvSpPr txBox="1"/>
          <p:nvPr/>
        </p:nvSpPr>
        <p:spPr>
          <a:xfrm>
            <a:off x="606953" y="1474072"/>
            <a:ext cx="8702585" cy="6463308"/>
          </a:xfrm>
          <a:prstGeom prst="rect">
            <a:avLst/>
          </a:prstGeom>
          <a:noFill/>
        </p:spPr>
        <p:txBody>
          <a:bodyPr wrap="square" rtlCol="0">
            <a:spAutoFit/>
          </a:bodyPr>
          <a:lstStyle/>
          <a:p>
            <a:r>
              <a:rPr lang="en-GB" b="1" dirty="0"/>
              <a:t>Key conditions for success</a:t>
            </a:r>
          </a:p>
          <a:p>
            <a:endParaRPr lang="en-GB" dirty="0"/>
          </a:p>
          <a:p>
            <a:pPr marL="342900" indent="-342900">
              <a:buAutoNum type="arabicPeriod"/>
            </a:pPr>
            <a:r>
              <a:rPr lang="en-GB" b="1" dirty="0"/>
              <a:t>A golden thread throughout all council activities</a:t>
            </a:r>
          </a:p>
          <a:p>
            <a:pPr lvl="1"/>
            <a:r>
              <a:rPr lang="en-GB" dirty="0"/>
              <a:t>What frameworks can help to formally badge a joined-up approach?</a:t>
            </a:r>
          </a:p>
          <a:p>
            <a:pPr marL="342900" indent="-342900">
              <a:buAutoNum type="arabicPeriod"/>
            </a:pPr>
            <a:endParaRPr lang="en-GB" dirty="0"/>
          </a:p>
          <a:p>
            <a:pPr marL="342900" indent="-342900">
              <a:buAutoNum type="arabicPeriod"/>
            </a:pPr>
            <a:r>
              <a:rPr lang="en-GB" b="1" dirty="0"/>
              <a:t>Winning hearts and minds/ securing senior buy-in and leadership</a:t>
            </a:r>
          </a:p>
          <a:p>
            <a:pPr lvl="1"/>
            <a:r>
              <a:rPr lang="en-GB" dirty="0"/>
              <a:t>What will make the case to decisionmakers?</a:t>
            </a:r>
          </a:p>
          <a:p>
            <a:endParaRPr lang="en-GB" dirty="0"/>
          </a:p>
          <a:p>
            <a:r>
              <a:rPr lang="en-GB" b="1" dirty="0"/>
              <a:t>3. Staying curious by evaluating what works</a:t>
            </a:r>
          </a:p>
          <a:p>
            <a:pPr lvl="1">
              <a:defRPr/>
            </a:pPr>
            <a:r>
              <a:rPr lang="en-GB" dirty="0">
                <a:solidFill>
                  <a:srgbClr val="000000"/>
                </a:solidFill>
                <a:latin typeface="Messina Sans Light"/>
              </a:rPr>
              <a:t>H</a:t>
            </a:r>
            <a:r>
              <a:rPr kumimoji="0" lang="en-GB" sz="1800" b="0" i="0" u="none" strike="noStrike" kern="1200" cap="none" spc="0" normalizeH="0" baseline="0" noProof="0" dirty="0">
                <a:ln>
                  <a:noFill/>
                </a:ln>
                <a:solidFill>
                  <a:srgbClr val="000000"/>
                </a:solidFill>
                <a:effectLst/>
                <a:uLnTx/>
                <a:uFillTx/>
                <a:latin typeface="Messina Sans Light"/>
                <a:ea typeface="+mn-ea"/>
                <a:cs typeface="+mn-cs"/>
              </a:rPr>
              <a:t>o</a:t>
            </a:r>
            <a:r>
              <a:rPr lang="en-GB" dirty="0">
                <a:solidFill>
                  <a:srgbClr val="000000"/>
                </a:solidFill>
                <a:latin typeface="Messina Sans Light"/>
              </a:rPr>
              <a:t>w can </a:t>
            </a:r>
            <a:r>
              <a:rPr lang="en-GB" dirty="0"/>
              <a:t>impact and value secure support in tight funding environments?</a:t>
            </a:r>
            <a:endParaRPr kumimoji="0" lang="en-GB" sz="1800" b="0" i="0" u="none" strike="noStrike" kern="1200" cap="none" spc="0" normalizeH="0" baseline="0" noProof="0" dirty="0">
              <a:ln>
                <a:noFill/>
              </a:ln>
              <a:solidFill>
                <a:srgbClr val="000000"/>
              </a:solidFill>
              <a:effectLst/>
              <a:uLnTx/>
              <a:uFillTx/>
              <a:latin typeface="Messina Sans Light"/>
              <a:ea typeface="+mn-ea"/>
              <a:cs typeface="+mn-cs"/>
            </a:endParaRPr>
          </a:p>
          <a:p>
            <a:endParaRPr lang="en-GB" dirty="0"/>
          </a:p>
          <a:p>
            <a:r>
              <a:rPr lang="en-GB" b="1" dirty="0"/>
              <a:t>4. Codesigning with communities to avoid widening inequalities</a:t>
            </a:r>
          </a:p>
          <a:p>
            <a:pPr lvl="1">
              <a:defRPr/>
            </a:pPr>
            <a:r>
              <a:rPr kumimoji="0" lang="en-GB" sz="1800" b="0" i="0" u="none" strike="noStrike" kern="1200" cap="none" spc="0" normalizeH="0" baseline="0" noProof="0" dirty="0">
                <a:ln>
                  <a:noFill/>
                </a:ln>
                <a:solidFill>
                  <a:srgbClr val="000000"/>
                </a:solidFill>
                <a:effectLst/>
                <a:uLnTx/>
                <a:uFillTx/>
                <a:latin typeface="Messina Sans Light"/>
                <a:ea typeface="+mn-ea"/>
                <a:cs typeface="+mn-cs"/>
              </a:rPr>
              <a:t>How can </a:t>
            </a:r>
            <a:r>
              <a:rPr lang="en-GB" dirty="0"/>
              <a:t>communities be involved to strengthen success?</a:t>
            </a:r>
          </a:p>
          <a:p>
            <a:endParaRPr lang="en-GB" dirty="0"/>
          </a:p>
          <a:p>
            <a:r>
              <a:rPr lang="en-GB" b="1" dirty="0"/>
              <a:t>5. Building the right skills for healthy places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Messina Sans Light"/>
              </a:rPr>
              <a:t>W</a:t>
            </a:r>
            <a:r>
              <a:rPr kumimoji="0" lang="en-GB" sz="1800" b="0" i="0" u="none" strike="noStrike" kern="1200" cap="none" spc="0" normalizeH="0" baseline="0" noProof="0" dirty="0">
                <a:ln>
                  <a:noFill/>
                </a:ln>
                <a:solidFill>
                  <a:srgbClr val="000000"/>
                </a:solidFill>
                <a:effectLst/>
                <a:uLnTx/>
                <a:uFillTx/>
                <a:latin typeface="Messina Sans Light"/>
                <a:ea typeface="+mn-ea"/>
                <a:cs typeface="+mn-cs"/>
              </a:rPr>
              <a:t>hat skills and capacity is needed to make the building blocks of health a reality across a council’s activities?</a:t>
            </a:r>
          </a:p>
          <a:p>
            <a:endParaRPr lang="en-GB" dirty="0"/>
          </a:p>
          <a:p>
            <a:br>
              <a:rPr lang="en-GB" dirty="0"/>
            </a:br>
            <a:endParaRPr lang="en-GB" dirty="0"/>
          </a:p>
          <a:p>
            <a:pPr marL="342900" indent="-342900">
              <a:buAutoNum type="arabicPeriod"/>
            </a:pPr>
            <a:endParaRPr lang="en-GB" dirty="0"/>
          </a:p>
          <a:p>
            <a:br>
              <a:rPr lang="en-GB" dirty="0"/>
            </a:br>
            <a:endParaRPr lang="en-GB" dirty="0"/>
          </a:p>
        </p:txBody>
      </p:sp>
    </p:spTree>
    <p:extLst>
      <p:ext uri="{BB962C8B-B14F-4D97-AF65-F5344CB8AC3E}">
        <p14:creationId xmlns:p14="http://schemas.microsoft.com/office/powerpoint/2010/main" val="78884667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38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0E609-E3F9-56F6-1507-8C14A9CD1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AD831-45BD-7C74-C985-2E5A4E63F915}"/>
              </a:ext>
            </a:extLst>
          </p:cNvPr>
          <p:cNvSpPr>
            <a:spLocks noGrp="1"/>
          </p:cNvSpPr>
          <p:nvPr>
            <p:ph type="title"/>
          </p:nvPr>
        </p:nvSpPr>
        <p:spPr>
          <a:xfrm>
            <a:off x="480001" y="803625"/>
            <a:ext cx="11023763" cy="398571"/>
          </a:xfrm>
        </p:spPr>
        <p:txBody>
          <a:bodyPr/>
          <a:lstStyle/>
          <a:p>
            <a:r>
              <a:rPr lang="en-GB" sz="2800" b="1" dirty="0"/>
              <a:t>We commission work from others</a:t>
            </a:r>
          </a:p>
        </p:txBody>
      </p:sp>
      <p:pic>
        <p:nvPicPr>
          <p:cNvPr id="8" name="Picture Placeholder 12" descr="A purple background with white text&#10;&#10;AI-generated content may be incorrect.">
            <a:extLst>
              <a:ext uri="{FF2B5EF4-FFF2-40B4-BE49-F238E27FC236}">
                <a16:creationId xmlns:a16="http://schemas.microsoft.com/office/drawing/2014/main" id="{838ABDD7-4FFD-A634-3928-7DEB78BF8ED5}"/>
              </a:ext>
            </a:extLst>
          </p:cNvPr>
          <p:cNvPicPr>
            <a:picLocks noChangeAspect="1"/>
          </p:cNvPicPr>
          <p:nvPr/>
        </p:nvPicPr>
        <p:blipFill>
          <a:blip r:embed="rId3" cstate="print">
            <a:extLst>
              <a:ext uri="{28A0092B-C50C-407E-A947-70E740481C1C}">
                <a14:useLocalDpi xmlns:a14="http://schemas.microsoft.com/office/drawing/2010/main" val="0"/>
              </a:ext>
            </a:extLst>
          </a:blip>
          <a:srcRect l="5779" r="5779"/>
          <a:stretch>
            <a:fillRect/>
          </a:stretch>
        </p:blipFill>
        <p:spPr>
          <a:xfrm>
            <a:off x="1051560" y="1938741"/>
            <a:ext cx="2441448" cy="2443013"/>
          </a:xfrm>
          <a:prstGeom prst="rect">
            <a:avLst/>
          </a:prstGeom>
        </p:spPr>
      </p:pic>
      <p:sp>
        <p:nvSpPr>
          <p:cNvPr id="12" name="TextBox 11">
            <a:extLst>
              <a:ext uri="{FF2B5EF4-FFF2-40B4-BE49-F238E27FC236}">
                <a16:creationId xmlns:a16="http://schemas.microsoft.com/office/drawing/2014/main" id="{2B31B601-EBAE-25A9-F7D8-C1E6B50FDC53}"/>
              </a:ext>
            </a:extLst>
          </p:cNvPr>
          <p:cNvSpPr txBox="1"/>
          <p:nvPr/>
        </p:nvSpPr>
        <p:spPr>
          <a:xfrm>
            <a:off x="649224" y="4828032"/>
            <a:ext cx="3374136" cy="923330"/>
          </a:xfrm>
          <a:prstGeom prst="rect">
            <a:avLst/>
          </a:prstGeom>
          <a:noFill/>
        </p:spPr>
        <p:txBody>
          <a:bodyPr wrap="square" rtlCol="0">
            <a:spAutoFit/>
          </a:bodyPr>
          <a:lstStyle/>
          <a:p>
            <a:r>
              <a:rPr lang="en-GB" dirty="0">
                <a:hlinkClick r:id="rId4"/>
              </a:rPr>
              <a:t>Growth &amp; Reform Network - International evidence review,  </a:t>
            </a:r>
            <a:r>
              <a:rPr lang="en-GB" dirty="0">
                <a:hlinkClick r:id="rId5"/>
              </a:rPr>
              <a:t>policy report </a:t>
            </a:r>
            <a:r>
              <a:rPr lang="en-GB" dirty="0"/>
              <a:t>and </a:t>
            </a:r>
            <a:r>
              <a:rPr lang="en-GB" dirty="0">
                <a:hlinkClick r:id="rId6"/>
              </a:rPr>
              <a:t>toolkit</a:t>
            </a:r>
            <a:endParaRPr lang="en-GB" dirty="0"/>
          </a:p>
        </p:txBody>
      </p:sp>
      <p:pic>
        <p:nvPicPr>
          <p:cNvPr id="3" name="Picture 2">
            <a:extLst>
              <a:ext uri="{FF2B5EF4-FFF2-40B4-BE49-F238E27FC236}">
                <a16:creationId xmlns:a16="http://schemas.microsoft.com/office/drawing/2014/main" id="{0E0868F2-FA34-85DC-E447-2097A78BB98D}"/>
              </a:ext>
            </a:extLst>
          </p:cNvPr>
          <p:cNvPicPr>
            <a:picLocks noChangeAspect="1"/>
          </p:cNvPicPr>
          <p:nvPr/>
        </p:nvPicPr>
        <p:blipFill>
          <a:blip r:embed="rId7"/>
          <a:srcRect l="6066" t="5623" r="4844" b="3312"/>
          <a:stretch>
            <a:fillRect/>
          </a:stretch>
        </p:blipFill>
        <p:spPr>
          <a:xfrm>
            <a:off x="4838700" y="1951071"/>
            <a:ext cx="2441448" cy="2485461"/>
          </a:xfrm>
          <a:prstGeom prst="rect">
            <a:avLst/>
          </a:prstGeom>
        </p:spPr>
      </p:pic>
      <p:sp>
        <p:nvSpPr>
          <p:cNvPr id="7" name="TextBox 5">
            <a:extLst>
              <a:ext uri="{FF2B5EF4-FFF2-40B4-BE49-F238E27FC236}">
                <a16:creationId xmlns:a16="http://schemas.microsoft.com/office/drawing/2014/main" id="{C5E0AB6C-9378-BA3D-14F0-8560FF1A40EE}"/>
              </a:ext>
            </a:extLst>
          </p:cNvPr>
          <p:cNvSpPr txBox="1"/>
          <p:nvPr/>
        </p:nvSpPr>
        <p:spPr>
          <a:xfrm>
            <a:off x="4489704" y="4837374"/>
            <a:ext cx="3438144" cy="92333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essina Sans Light" pitchFamily="50" charset="0"/>
                <a:cs typeface="Messina Sans Light" pitchFamily="50" charset="0"/>
                <a:hlinkClick r:id="rId8"/>
              </a:rPr>
              <a:t>Frameworks toolkit - How to talk about the building blocks of health</a:t>
            </a:r>
            <a:r>
              <a:rPr lang="en-US" dirty="0">
                <a:latin typeface="Messina Sans Light" pitchFamily="50" charset="0"/>
                <a:cs typeface="Messina Sans Light" pitchFamily="50" charset="0"/>
              </a:rPr>
              <a:t>  </a:t>
            </a:r>
          </a:p>
        </p:txBody>
      </p:sp>
      <p:pic>
        <p:nvPicPr>
          <p:cNvPr id="10" name="Picture 9" descr="A purple cover with white text&#10;&#10;AI-generated content may be incorrect.">
            <a:extLst>
              <a:ext uri="{FF2B5EF4-FFF2-40B4-BE49-F238E27FC236}">
                <a16:creationId xmlns:a16="http://schemas.microsoft.com/office/drawing/2014/main" id="{1B8D230C-4A1B-8999-BB67-EE8C0EBE43E1}"/>
              </a:ext>
            </a:extLst>
          </p:cNvPr>
          <p:cNvPicPr>
            <a:picLocks noChangeAspect="1"/>
          </p:cNvPicPr>
          <p:nvPr/>
        </p:nvPicPr>
        <p:blipFill>
          <a:blip r:embed="rId9"/>
          <a:srcRect l="1887" t="2129" r="5184" b="26976"/>
          <a:stretch>
            <a:fillRect/>
          </a:stretch>
        </p:blipFill>
        <p:spPr>
          <a:xfrm>
            <a:off x="8723375" y="1993519"/>
            <a:ext cx="2185417" cy="2443013"/>
          </a:xfrm>
          <a:prstGeom prst="rect">
            <a:avLst/>
          </a:prstGeom>
        </p:spPr>
      </p:pic>
      <p:sp>
        <p:nvSpPr>
          <p:cNvPr id="11" name="TextBox 10">
            <a:extLst>
              <a:ext uri="{FF2B5EF4-FFF2-40B4-BE49-F238E27FC236}">
                <a16:creationId xmlns:a16="http://schemas.microsoft.com/office/drawing/2014/main" id="{858616A3-6EAE-1668-71CD-4613BF229C85}"/>
              </a:ext>
            </a:extLst>
          </p:cNvPr>
          <p:cNvSpPr txBox="1"/>
          <p:nvPr/>
        </p:nvSpPr>
        <p:spPr>
          <a:xfrm>
            <a:off x="8373459" y="4782312"/>
            <a:ext cx="3029109" cy="1477328"/>
          </a:xfrm>
          <a:prstGeom prst="rect">
            <a:avLst/>
          </a:prstGeom>
          <a:noFill/>
        </p:spPr>
        <p:txBody>
          <a:bodyPr wrap="square" lIns="91440" tIns="45720" rIns="91440" bIns="45720" rtlCol="0" anchor="t">
            <a:spAutoFit/>
          </a:bodyPr>
          <a:lstStyle/>
          <a:p>
            <a:r>
              <a:rPr lang="en-GB" dirty="0"/>
              <a:t>CIPFA </a:t>
            </a:r>
            <a:r>
              <a:rPr lang="en-GB" dirty="0">
                <a:hlinkClick r:id="rId10"/>
              </a:rPr>
              <a:t>report</a:t>
            </a:r>
            <a:r>
              <a:rPr lang="en-GB" dirty="0"/>
              <a:t> - levels of preventative spend in local government and framework for measuring spend </a:t>
            </a:r>
          </a:p>
        </p:txBody>
      </p:sp>
    </p:spTree>
    <p:extLst>
      <p:ext uri="{BB962C8B-B14F-4D97-AF65-F5344CB8AC3E}">
        <p14:creationId xmlns:p14="http://schemas.microsoft.com/office/powerpoint/2010/main" val="304648864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1807-B3E8-4DFF-94BE-739A6DE8616F}"/>
              </a:ext>
            </a:extLst>
          </p:cNvPr>
          <p:cNvSpPr>
            <a:spLocks noGrp="1"/>
          </p:cNvSpPr>
          <p:nvPr>
            <p:ph type="title"/>
          </p:nvPr>
        </p:nvSpPr>
        <p:spPr>
          <a:xfrm>
            <a:off x="480005" y="828575"/>
            <a:ext cx="11208625" cy="627864"/>
          </a:xfrm>
        </p:spPr>
        <p:txBody>
          <a:bodyPr anchor="t">
            <a:normAutofit/>
          </a:bodyPr>
          <a:lstStyle/>
          <a:p>
            <a:r>
              <a:rPr lang="en-GB" sz="2800" b="1" dirty="0"/>
              <a:t>We fund local action</a:t>
            </a:r>
          </a:p>
        </p:txBody>
      </p:sp>
      <p:pic>
        <p:nvPicPr>
          <p:cNvPr id="3" name="Picture 2" descr="A group of logos on a white background&#10;&#10;AI-generated content may be incorrect.">
            <a:extLst>
              <a:ext uri="{FF2B5EF4-FFF2-40B4-BE49-F238E27FC236}">
                <a16:creationId xmlns:a16="http://schemas.microsoft.com/office/drawing/2014/main" id="{D316E494-D3B8-329A-275F-788BB7935353}"/>
              </a:ext>
            </a:extLst>
          </p:cNvPr>
          <p:cNvPicPr>
            <a:picLocks noChangeAspect="1"/>
          </p:cNvPicPr>
          <p:nvPr/>
        </p:nvPicPr>
        <p:blipFill>
          <a:blip r:embed="rId3"/>
          <a:srcRect l="675" t="69573" b="1"/>
          <a:stretch>
            <a:fillRect/>
          </a:stretch>
        </p:blipFill>
        <p:spPr>
          <a:xfrm>
            <a:off x="5773950" y="4871571"/>
            <a:ext cx="5951706" cy="1252402"/>
          </a:xfrm>
          <a:prstGeom prst="rect">
            <a:avLst/>
          </a:prstGeom>
        </p:spPr>
      </p:pic>
      <p:sp>
        <p:nvSpPr>
          <p:cNvPr id="4" name="TextBox 3">
            <a:extLst>
              <a:ext uri="{FF2B5EF4-FFF2-40B4-BE49-F238E27FC236}">
                <a16:creationId xmlns:a16="http://schemas.microsoft.com/office/drawing/2014/main" id="{748413D3-D08B-E404-D423-B4678553BB85}"/>
              </a:ext>
            </a:extLst>
          </p:cNvPr>
          <p:cNvSpPr txBox="1"/>
          <p:nvPr/>
        </p:nvSpPr>
        <p:spPr>
          <a:xfrm>
            <a:off x="5439103" y="1371748"/>
            <a:ext cx="65486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Mayoral Regions </a:t>
            </a:r>
            <a:r>
              <a:rPr lang="en-US" dirty="0" err="1">
                <a:hlinkClick r:id="rId4"/>
              </a:rPr>
              <a:t>Programme</a:t>
            </a:r>
            <a:r>
              <a:rPr lang="en-US" dirty="0"/>
              <a:t> &amp; </a:t>
            </a:r>
            <a:r>
              <a:rPr lang="en-US" dirty="0">
                <a:hlinkClick r:id="rId5"/>
              </a:rPr>
              <a:t>Health in All Policies toolkit</a:t>
            </a:r>
            <a:r>
              <a:rPr lang="en-US" dirty="0"/>
              <a:t> </a:t>
            </a:r>
          </a:p>
          <a:p>
            <a:pPr lvl="0" algn="ctr"/>
            <a:endParaRPr lang="en-GB" dirty="0"/>
          </a:p>
        </p:txBody>
      </p:sp>
      <p:sp>
        <p:nvSpPr>
          <p:cNvPr id="8" name="TextBox 7">
            <a:extLst>
              <a:ext uri="{FF2B5EF4-FFF2-40B4-BE49-F238E27FC236}">
                <a16:creationId xmlns:a16="http://schemas.microsoft.com/office/drawing/2014/main" id="{0105E02B-B8E3-C98E-9143-834EDD319692}"/>
              </a:ext>
            </a:extLst>
          </p:cNvPr>
          <p:cNvSpPr txBox="1"/>
          <p:nvPr/>
        </p:nvSpPr>
        <p:spPr>
          <a:xfrm>
            <a:off x="1322852" y="1359246"/>
            <a:ext cx="3522430" cy="369332"/>
          </a:xfrm>
          <a:prstGeom prst="rect">
            <a:avLst/>
          </a:prstGeom>
          <a:noFill/>
        </p:spPr>
        <p:txBody>
          <a:bodyPr wrap="square" lIns="91440" tIns="45720" rIns="91440" bIns="45720" rtlCol="0" anchor="t">
            <a:spAutoFit/>
          </a:bodyPr>
          <a:lstStyle/>
          <a:p>
            <a:r>
              <a:rPr lang="en-GB" dirty="0">
                <a:hlinkClick r:id="rId6"/>
              </a:rPr>
              <a:t>Economies for Healthier Lives</a:t>
            </a:r>
            <a:endParaRPr lang="en-GB" dirty="0"/>
          </a:p>
        </p:txBody>
      </p:sp>
      <p:pic>
        <p:nvPicPr>
          <p:cNvPr id="9" name="Picture 8">
            <a:extLst>
              <a:ext uri="{FF2B5EF4-FFF2-40B4-BE49-F238E27FC236}">
                <a16:creationId xmlns:a16="http://schemas.microsoft.com/office/drawing/2014/main" id="{AEAA30E3-BF3E-2828-EB40-BDBD1C50BD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4027" y="1698603"/>
            <a:ext cx="3273552" cy="3273552"/>
          </a:xfrm>
          <a:prstGeom prst="rect">
            <a:avLst/>
          </a:prstGeom>
        </p:spPr>
      </p:pic>
      <p:pic>
        <p:nvPicPr>
          <p:cNvPr id="13" name="Picture 12">
            <a:extLst>
              <a:ext uri="{FF2B5EF4-FFF2-40B4-BE49-F238E27FC236}">
                <a16:creationId xmlns:a16="http://schemas.microsoft.com/office/drawing/2014/main" id="{F9A46E0A-BACE-A809-265A-DC2329F13177}"/>
              </a:ext>
            </a:extLst>
          </p:cNvPr>
          <p:cNvPicPr>
            <a:picLocks noChangeAspect="1"/>
          </p:cNvPicPr>
          <p:nvPr/>
        </p:nvPicPr>
        <p:blipFill>
          <a:blip r:embed="rId8"/>
          <a:srcRect l="15801" t="18480" r="1252" b="27333"/>
          <a:stretch>
            <a:fillRect/>
          </a:stretch>
        </p:blipFill>
        <p:spPr>
          <a:xfrm>
            <a:off x="5384239" y="1821837"/>
            <a:ext cx="6612690" cy="2841603"/>
          </a:xfrm>
          <a:prstGeom prst="rect">
            <a:avLst/>
          </a:prstGeom>
        </p:spPr>
      </p:pic>
      <p:pic>
        <p:nvPicPr>
          <p:cNvPr id="16" name="Picture 15">
            <a:extLst>
              <a:ext uri="{FF2B5EF4-FFF2-40B4-BE49-F238E27FC236}">
                <a16:creationId xmlns:a16="http://schemas.microsoft.com/office/drawing/2014/main" id="{492DF329-8074-34B7-634A-FC231C99F09B}"/>
              </a:ext>
            </a:extLst>
          </p:cNvPr>
          <p:cNvPicPr>
            <a:picLocks noChangeAspect="1"/>
          </p:cNvPicPr>
          <p:nvPr/>
        </p:nvPicPr>
        <p:blipFill>
          <a:blip r:embed="rId9">
            <a:extLst>
              <a:ext uri="{28A0092B-C50C-407E-A947-70E740481C1C}">
                <a14:useLocalDpi xmlns:a14="http://schemas.microsoft.com/office/drawing/2010/main" val="0"/>
              </a:ext>
            </a:extLst>
          </a:blip>
          <a:srcRect r="65207" b="12014"/>
          <a:stretch>
            <a:fillRect/>
          </a:stretch>
        </p:blipFill>
        <p:spPr>
          <a:xfrm>
            <a:off x="802721" y="5550048"/>
            <a:ext cx="962071" cy="627864"/>
          </a:xfrm>
          <a:prstGeom prst="rect">
            <a:avLst/>
          </a:prstGeom>
        </p:spPr>
      </p:pic>
      <p:pic>
        <p:nvPicPr>
          <p:cNvPr id="18" name="Picture 17">
            <a:extLst>
              <a:ext uri="{FF2B5EF4-FFF2-40B4-BE49-F238E27FC236}">
                <a16:creationId xmlns:a16="http://schemas.microsoft.com/office/drawing/2014/main" id="{E5E5E17C-938D-ECE3-4AC9-F9EEB400C8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4264" y="4988611"/>
            <a:ext cx="1040162" cy="506572"/>
          </a:xfrm>
          <a:prstGeom prst="rect">
            <a:avLst/>
          </a:prstGeom>
        </p:spPr>
      </p:pic>
      <p:pic>
        <p:nvPicPr>
          <p:cNvPr id="20" name="Picture 19">
            <a:extLst>
              <a:ext uri="{FF2B5EF4-FFF2-40B4-BE49-F238E27FC236}">
                <a16:creationId xmlns:a16="http://schemas.microsoft.com/office/drawing/2014/main" id="{839AC2E7-9E4A-021B-6357-8B0305E5D3BE}"/>
              </a:ext>
            </a:extLst>
          </p:cNvPr>
          <p:cNvPicPr>
            <a:picLocks noChangeAspect="1"/>
          </p:cNvPicPr>
          <p:nvPr/>
        </p:nvPicPr>
        <p:blipFill>
          <a:blip r:embed="rId11"/>
          <a:srcRect t="19055" r="5085"/>
          <a:stretch>
            <a:fillRect/>
          </a:stretch>
        </p:blipFill>
        <p:spPr>
          <a:xfrm>
            <a:off x="560410" y="4980112"/>
            <a:ext cx="1523935" cy="577618"/>
          </a:xfrm>
          <a:prstGeom prst="rect">
            <a:avLst/>
          </a:prstGeom>
        </p:spPr>
      </p:pic>
      <p:pic>
        <p:nvPicPr>
          <p:cNvPr id="22" name="Picture 21">
            <a:extLst>
              <a:ext uri="{FF2B5EF4-FFF2-40B4-BE49-F238E27FC236}">
                <a16:creationId xmlns:a16="http://schemas.microsoft.com/office/drawing/2014/main" id="{57148DD5-E452-8C89-31AE-37E11B8D1164}"/>
              </a:ext>
            </a:extLst>
          </p:cNvPr>
          <p:cNvPicPr>
            <a:picLocks noChangeAspect="1"/>
          </p:cNvPicPr>
          <p:nvPr/>
        </p:nvPicPr>
        <p:blipFill>
          <a:blip r:embed="rId12"/>
          <a:stretch>
            <a:fillRect/>
          </a:stretch>
        </p:blipFill>
        <p:spPr>
          <a:xfrm>
            <a:off x="2343034" y="5025188"/>
            <a:ext cx="1221685" cy="446788"/>
          </a:xfrm>
          <a:prstGeom prst="rect">
            <a:avLst/>
          </a:prstGeom>
        </p:spPr>
      </p:pic>
      <p:pic>
        <p:nvPicPr>
          <p:cNvPr id="24" name="Picture 23">
            <a:extLst>
              <a:ext uri="{FF2B5EF4-FFF2-40B4-BE49-F238E27FC236}">
                <a16:creationId xmlns:a16="http://schemas.microsoft.com/office/drawing/2014/main" id="{A655B566-4E54-4EB5-6163-41ABE74284E4}"/>
              </a:ext>
            </a:extLst>
          </p:cNvPr>
          <p:cNvPicPr>
            <a:picLocks noChangeAspect="1"/>
          </p:cNvPicPr>
          <p:nvPr/>
        </p:nvPicPr>
        <p:blipFill>
          <a:blip r:embed="rId13"/>
          <a:stretch>
            <a:fillRect/>
          </a:stretch>
        </p:blipFill>
        <p:spPr>
          <a:xfrm>
            <a:off x="3583007" y="5513472"/>
            <a:ext cx="1617766" cy="777600"/>
          </a:xfrm>
          <a:prstGeom prst="rect">
            <a:avLst/>
          </a:prstGeom>
        </p:spPr>
      </p:pic>
      <p:pic>
        <p:nvPicPr>
          <p:cNvPr id="25" name="Picture 24">
            <a:extLst>
              <a:ext uri="{FF2B5EF4-FFF2-40B4-BE49-F238E27FC236}">
                <a16:creationId xmlns:a16="http://schemas.microsoft.com/office/drawing/2014/main" id="{20698256-D0E6-C4B9-992D-D43AB900DA00}"/>
              </a:ext>
            </a:extLst>
          </p:cNvPr>
          <p:cNvPicPr>
            <a:picLocks noChangeAspect="1"/>
          </p:cNvPicPr>
          <p:nvPr/>
        </p:nvPicPr>
        <p:blipFill>
          <a:blip r:embed="rId9">
            <a:extLst>
              <a:ext uri="{28A0092B-C50C-407E-A947-70E740481C1C}">
                <a14:useLocalDpi xmlns:a14="http://schemas.microsoft.com/office/drawing/2010/main" val="0"/>
              </a:ext>
            </a:extLst>
          </a:blip>
          <a:srcRect l="38241" b="12014"/>
          <a:stretch>
            <a:fillRect/>
          </a:stretch>
        </p:blipFill>
        <p:spPr>
          <a:xfrm>
            <a:off x="1801368" y="5534797"/>
            <a:ext cx="1707740" cy="627864"/>
          </a:xfrm>
          <a:prstGeom prst="rect">
            <a:avLst/>
          </a:prstGeom>
        </p:spPr>
      </p:pic>
    </p:spTree>
    <p:extLst>
      <p:ext uri="{BB962C8B-B14F-4D97-AF65-F5344CB8AC3E}">
        <p14:creationId xmlns:p14="http://schemas.microsoft.com/office/powerpoint/2010/main" val="428147917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AFF3A-14C3-F3C8-A922-05E785054AB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FE5A19E-208D-D002-3196-181CA1E28B44}"/>
              </a:ext>
            </a:extLst>
          </p:cNvPr>
          <p:cNvSpPr txBox="1">
            <a:spLocks/>
          </p:cNvSpPr>
          <p:nvPr/>
        </p:nvSpPr>
        <p:spPr>
          <a:xfrm>
            <a:off x="515937" y="756000"/>
            <a:ext cx="11023763" cy="512448"/>
          </a:xfrm>
          <a:prstGeom prst="rect">
            <a:avLst/>
          </a:prstGeom>
        </p:spPr>
        <p:txBody>
          <a:bodyPr vert="horz" wrap="square" lIns="0" tIns="0" rIns="0" bIns="0" rtlCol="0" anchor="t" anchorCtr="0">
            <a:normAutofit fontScale="32500" lnSpcReduction="20000"/>
          </a:bodyPr>
          <a:lstStyle>
            <a:lvl1pPr algn="l" defTabSz="411480" rtl="0" eaLnBrk="1" latinLnBrk="0" hangingPunct="1">
              <a:spcBef>
                <a:spcPct val="0"/>
              </a:spcBef>
              <a:buNone/>
              <a:defRPr sz="3060" b="0" i="0" kern="1200">
                <a:solidFill>
                  <a:schemeClr val="tx1"/>
                </a:solidFill>
                <a:latin typeface="Georgia"/>
                <a:ea typeface="+mj-ea"/>
                <a:cs typeface="Georgia"/>
              </a:defRPr>
            </a:lvl1pPr>
          </a:lstStyle>
          <a:p>
            <a:pPr defTabSz="914400">
              <a:lnSpc>
                <a:spcPct val="90000"/>
              </a:lnSpc>
              <a:spcAft>
                <a:spcPts val="600"/>
              </a:spcAft>
            </a:pPr>
            <a:endParaRPr lang="en-US" sz="1400" b="1" kern="1200" dirty="0">
              <a:solidFill>
                <a:schemeClr val="tx2"/>
              </a:solidFill>
              <a:latin typeface="+mj-lt"/>
              <a:ea typeface="+mj-ea"/>
              <a:cs typeface="+mj-cs"/>
            </a:endParaRPr>
          </a:p>
          <a:p>
            <a:pPr defTabSz="914400">
              <a:lnSpc>
                <a:spcPct val="90000"/>
              </a:lnSpc>
              <a:spcAft>
                <a:spcPts val="600"/>
              </a:spcAft>
            </a:pPr>
            <a:r>
              <a:rPr lang="en-US" sz="8600" b="1" dirty="0">
                <a:solidFill>
                  <a:schemeClr val="tx2"/>
                </a:solidFill>
                <a:latin typeface="Messina Sans Light" pitchFamily="50" charset="0"/>
                <a:cs typeface="Messina Sans Light" pitchFamily="50" charset="0"/>
              </a:rPr>
              <a:t>We provide tools to support place-based action</a:t>
            </a:r>
            <a:endParaRPr lang="en-US" sz="8600" b="1" dirty="0">
              <a:solidFill>
                <a:schemeClr val="tx2"/>
              </a:solidFill>
            </a:endParaRPr>
          </a:p>
        </p:txBody>
      </p:sp>
      <p:sp>
        <p:nvSpPr>
          <p:cNvPr id="1035" name="Slide Number Placeholder 4">
            <a:extLst>
              <a:ext uri="{FF2B5EF4-FFF2-40B4-BE49-F238E27FC236}">
                <a16:creationId xmlns:a16="http://schemas.microsoft.com/office/drawing/2014/main" id="{2BE4B4F9-0406-2F95-7985-8A20E1E80BA7}"/>
              </a:ext>
            </a:extLst>
          </p:cNvPr>
          <p:cNvSpPr>
            <a:spLocks noGrp="1"/>
          </p:cNvSpPr>
          <p:nvPr>
            <p:ph type="sldNum" sz="quarter" idx="12"/>
          </p:nvPr>
        </p:nvSpPr>
        <p:spPr>
          <a:xfrm>
            <a:off x="11383763" y="6282000"/>
            <a:ext cx="432000" cy="216000"/>
          </a:xfrm>
        </p:spPr>
        <p:txBody>
          <a:bodyPr vert="horz" lIns="0" tIns="0" rIns="0" bIns="0" rtlCol="0" anchor="t" anchorCtr="0">
            <a:normAutofit/>
          </a:bodyPr>
          <a:lstStyle/>
          <a:p>
            <a:pPr>
              <a:spcAft>
                <a:spcPts val="600"/>
              </a:spcAft>
            </a:pPr>
            <a:fld id="{4B096CFE-13EB-9C46-AD64-3E2A74317CB2}" type="slidenum">
              <a:rPr lang="en-US"/>
              <a:pPr>
                <a:spcAft>
                  <a:spcPts val="600"/>
                </a:spcAft>
              </a:pPr>
              <a:t>5</a:t>
            </a:fld>
            <a:endParaRPr lang="en-US"/>
          </a:p>
        </p:txBody>
      </p:sp>
      <p:pic>
        <p:nvPicPr>
          <p:cNvPr id="2" name="Picture 1">
            <a:extLst>
              <a:ext uri="{FF2B5EF4-FFF2-40B4-BE49-F238E27FC236}">
                <a16:creationId xmlns:a16="http://schemas.microsoft.com/office/drawing/2014/main" id="{EEF9CDF1-BAD0-91DE-FDCA-2AC701882C18}"/>
              </a:ext>
            </a:extLst>
          </p:cNvPr>
          <p:cNvPicPr>
            <a:picLocks noChangeAspect="1"/>
          </p:cNvPicPr>
          <p:nvPr/>
        </p:nvPicPr>
        <p:blipFill>
          <a:blip r:embed="rId3"/>
          <a:srcRect l="1424" t="37057" r="757" b="3599"/>
          <a:stretch>
            <a:fillRect/>
          </a:stretch>
        </p:blipFill>
        <p:spPr>
          <a:xfrm>
            <a:off x="2798379" y="2081048"/>
            <a:ext cx="6864474" cy="4200952"/>
          </a:xfrm>
          <a:prstGeom prst="rect">
            <a:avLst/>
          </a:prstGeom>
        </p:spPr>
      </p:pic>
      <p:pic>
        <p:nvPicPr>
          <p:cNvPr id="3" name="Picture 2">
            <a:extLst>
              <a:ext uri="{FF2B5EF4-FFF2-40B4-BE49-F238E27FC236}">
                <a16:creationId xmlns:a16="http://schemas.microsoft.com/office/drawing/2014/main" id="{AB525881-42BE-0110-3771-C6A0E1DE8137}"/>
              </a:ext>
            </a:extLst>
          </p:cNvPr>
          <p:cNvPicPr>
            <a:picLocks noChangeAspect="1"/>
          </p:cNvPicPr>
          <p:nvPr/>
        </p:nvPicPr>
        <p:blipFill>
          <a:blip r:embed="rId3"/>
          <a:srcRect l="24364" t="5016" r="2779" b="85844"/>
          <a:stretch>
            <a:fillRect/>
          </a:stretch>
        </p:blipFill>
        <p:spPr>
          <a:xfrm>
            <a:off x="4038604" y="1363718"/>
            <a:ext cx="4049486" cy="512448"/>
          </a:xfrm>
          <a:prstGeom prst="rect">
            <a:avLst/>
          </a:prstGeom>
        </p:spPr>
      </p:pic>
    </p:spTree>
    <p:extLst>
      <p:ext uri="{BB962C8B-B14F-4D97-AF65-F5344CB8AC3E}">
        <p14:creationId xmlns:p14="http://schemas.microsoft.com/office/powerpoint/2010/main" val="93732192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20010-4172-17B9-8A10-2F97CED23F4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29C2D73-6F30-168B-DA06-E3A775E29413}"/>
              </a:ext>
            </a:extLst>
          </p:cNvPr>
          <p:cNvSpPr txBox="1">
            <a:spLocks/>
          </p:cNvSpPr>
          <p:nvPr/>
        </p:nvSpPr>
        <p:spPr>
          <a:xfrm>
            <a:off x="526823" y="756000"/>
            <a:ext cx="11023763" cy="512448"/>
          </a:xfrm>
          <a:prstGeom prst="rect">
            <a:avLst/>
          </a:prstGeom>
        </p:spPr>
        <p:txBody>
          <a:bodyPr vert="horz" wrap="square" lIns="0" tIns="0" rIns="0" bIns="0" rtlCol="0" anchor="t" anchorCtr="0">
            <a:normAutofit fontScale="32500" lnSpcReduction="20000"/>
          </a:bodyPr>
          <a:lstStyle>
            <a:lvl1pPr algn="l" defTabSz="411480" rtl="0" eaLnBrk="1" latinLnBrk="0" hangingPunct="1">
              <a:spcBef>
                <a:spcPct val="0"/>
              </a:spcBef>
              <a:buNone/>
              <a:defRPr sz="3060" b="0" i="0" kern="1200">
                <a:solidFill>
                  <a:schemeClr val="tx1"/>
                </a:solidFill>
                <a:latin typeface="Georgia"/>
                <a:ea typeface="+mj-ea"/>
                <a:cs typeface="Georgia"/>
              </a:defRPr>
            </a:lvl1pPr>
          </a:lstStyle>
          <a:p>
            <a:pPr defTabSz="914400">
              <a:lnSpc>
                <a:spcPct val="90000"/>
              </a:lnSpc>
              <a:spcAft>
                <a:spcPts val="600"/>
              </a:spcAft>
            </a:pPr>
            <a:endParaRPr lang="en-US" sz="1400" b="1" kern="1200" dirty="0">
              <a:solidFill>
                <a:schemeClr val="tx2"/>
              </a:solidFill>
              <a:latin typeface="+mj-lt"/>
              <a:ea typeface="+mj-ea"/>
              <a:cs typeface="+mj-cs"/>
            </a:endParaRPr>
          </a:p>
          <a:p>
            <a:pPr defTabSz="914400">
              <a:lnSpc>
                <a:spcPct val="90000"/>
              </a:lnSpc>
              <a:spcAft>
                <a:spcPts val="600"/>
              </a:spcAft>
            </a:pPr>
            <a:r>
              <a:rPr lang="en-US" sz="8600" b="1" dirty="0">
                <a:solidFill>
                  <a:schemeClr val="tx2"/>
                </a:solidFill>
                <a:latin typeface="Messina Sans Light" pitchFamily="50" charset="0"/>
                <a:cs typeface="Messina Sans Light" pitchFamily="50" charset="0"/>
              </a:rPr>
              <a:t>We provide tools to support place-based action</a:t>
            </a:r>
            <a:endParaRPr lang="en-US" sz="8600" b="1" dirty="0">
              <a:solidFill>
                <a:schemeClr val="tx2"/>
              </a:solidFill>
            </a:endParaRPr>
          </a:p>
        </p:txBody>
      </p:sp>
      <p:pic>
        <p:nvPicPr>
          <p:cNvPr id="6" name="Picture 5">
            <a:extLst>
              <a:ext uri="{FF2B5EF4-FFF2-40B4-BE49-F238E27FC236}">
                <a16:creationId xmlns:a16="http://schemas.microsoft.com/office/drawing/2014/main" id="{56E5A289-7CB1-9ABE-83EA-1AC30AC03A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6058" y="1288433"/>
            <a:ext cx="6108486" cy="4886788"/>
          </a:xfrm>
          <a:prstGeom prst="rect">
            <a:avLst/>
          </a:prstGeom>
          <a:noFill/>
        </p:spPr>
      </p:pic>
      <p:sp>
        <p:nvSpPr>
          <p:cNvPr id="1035" name="Slide Number Placeholder 4">
            <a:extLst>
              <a:ext uri="{FF2B5EF4-FFF2-40B4-BE49-F238E27FC236}">
                <a16:creationId xmlns:a16="http://schemas.microsoft.com/office/drawing/2014/main" id="{A7E312E6-D18D-2F39-51FF-0F094F3E0526}"/>
              </a:ext>
            </a:extLst>
          </p:cNvPr>
          <p:cNvSpPr>
            <a:spLocks noGrp="1"/>
          </p:cNvSpPr>
          <p:nvPr>
            <p:ph type="sldNum" sz="quarter" idx="12"/>
          </p:nvPr>
        </p:nvSpPr>
        <p:spPr>
          <a:xfrm>
            <a:off x="11383763" y="6282000"/>
            <a:ext cx="432000" cy="216000"/>
          </a:xfrm>
        </p:spPr>
        <p:txBody>
          <a:bodyPr vert="horz" lIns="0" tIns="0" rIns="0" bIns="0" rtlCol="0" anchor="t" anchorCtr="0">
            <a:normAutofit/>
          </a:bodyPr>
          <a:lstStyle/>
          <a:p>
            <a:pPr>
              <a:spcAft>
                <a:spcPts val="600"/>
              </a:spcAft>
            </a:pPr>
            <a:fld id="{4B096CFE-13EB-9C46-AD64-3E2A74317CB2}" type="slidenum">
              <a:rPr lang="en-US"/>
              <a:pPr>
                <a:spcAft>
                  <a:spcPts val="600"/>
                </a:spcAft>
              </a:pPr>
              <a:t>6</a:t>
            </a:fld>
            <a:endParaRPr lang="en-US"/>
          </a:p>
        </p:txBody>
      </p:sp>
      <p:sp>
        <p:nvSpPr>
          <p:cNvPr id="14" name="TextBox 13">
            <a:extLst>
              <a:ext uri="{FF2B5EF4-FFF2-40B4-BE49-F238E27FC236}">
                <a16:creationId xmlns:a16="http://schemas.microsoft.com/office/drawing/2014/main" id="{0D51F0A0-372E-D320-843F-9CE8FF367860}"/>
              </a:ext>
            </a:extLst>
          </p:cNvPr>
          <p:cNvSpPr txBox="1"/>
          <p:nvPr/>
        </p:nvSpPr>
        <p:spPr>
          <a:xfrm>
            <a:off x="676656" y="1760220"/>
            <a:ext cx="2212848" cy="923330"/>
          </a:xfrm>
          <a:prstGeom prst="rect">
            <a:avLst/>
          </a:prstGeom>
          <a:noFill/>
        </p:spPr>
        <p:txBody>
          <a:bodyPr wrap="square" rtlCol="0">
            <a:spAutoFit/>
          </a:bodyPr>
          <a:lstStyle/>
          <a:p>
            <a:r>
              <a:rPr lang="en-GB" dirty="0"/>
              <a:t>Westminster City Council’s </a:t>
            </a:r>
            <a:r>
              <a:rPr lang="en-GB" dirty="0">
                <a:hlinkClick r:id="rId4"/>
              </a:rPr>
              <a:t>Fairer Economy Plan</a:t>
            </a:r>
            <a:endParaRPr lang="en-GB" dirty="0"/>
          </a:p>
        </p:txBody>
      </p:sp>
      <p:sp>
        <p:nvSpPr>
          <p:cNvPr id="17" name="TextBox 16">
            <a:extLst>
              <a:ext uri="{FF2B5EF4-FFF2-40B4-BE49-F238E27FC236}">
                <a16:creationId xmlns:a16="http://schemas.microsoft.com/office/drawing/2014/main" id="{D71162DB-AD03-54D5-91F2-00A1CA78612D}"/>
              </a:ext>
            </a:extLst>
          </p:cNvPr>
          <p:cNvSpPr txBox="1"/>
          <p:nvPr/>
        </p:nvSpPr>
        <p:spPr>
          <a:xfrm>
            <a:off x="539496" y="4572000"/>
            <a:ext cx="1976818" cy="1200329"/>
          </a:xfrm>
          <a:prstGeom prst="rect">
            <a:avLst/>
          </a:prstGeom>
          <a:noFill/>
        </p:spPr>
        <p:txBody>
          <a:bodyPr wrap="square" rtlCol="0">
            <a:spAutoFit/>
          </a:bodyPr>
          <a:lstStyle/>
          <a:p>
            <a:r>
              <a:rPr lang="en-GB" dirty="0"/>
              <a:t>Ealing’s </a:t>
            </a:r>
            <a:r>
              <a:rPr lang="en-GB" dirty="0">
                <a:hlinkClick r:id="rId5"/>
              </a:rPr>
              <a:t>Our Seven Towns </a:t>
            </a:r>
            <a:r>
              <a:rPr lang="en-GB" dirty="0"/>
              <a:t>&amp; 20 minute neighbourhoods</a:t>
            </a:r>
          </a:p>
        </p:txBody>
      </p:sp>
      <p:sp>
        <p:nvSpPr>
          <p:cNvPr id="18" name="TextBox 17">
            <a:extLst>
              <a:ext uri="{FF2B5EF4-FFF2-40B4-BE49-F238E27FC236}">
                <a16:creationId xmlns:a16="http://schemas.microsoft.com/office/drawing/2014/main" id="{D14FF02C-28E7-55BE-A531-BB376A39429D}"/>
              </a:ext>
            </a:extLst>
          </p:cNvPr>
          <p:cNvSpPr txBox="1"/>
          <p:nvPr/>
        </p:nvSpPr>
        <p:spPr>
          <a:xfrm>
            <a:off x="9445752" y="1248156"/>
            <a:ext cx="1782563" cy="2031325"/>
          </a:xfrm>
          <a:prstGeom prst="rect">
            <a:avLst/>
          </a:prstGeom>
          <a:noFill/>
        </p:spPr>
        <p:txBody>
          <a:bodyPr wrap="square" rtlCol="0">
            <a:spAutoFit/>
          </a:bodyPr>
          <a:lstStyle/>
          <a:p>
            <a:r>
              <a:rPr lang="en-GB" dirty="0"/>
              <a:t>Liverpool City Region’s </a:t>
            </a:r>
            <a:r>
              <a:rPr lang="en-GB" dirty="0">
                <a:hlinkClick r:id="rId6"/>
              </a:rPr>
              <a:t>health and employment data integration toolkit</a:t>
            </a:r>
            <a:endParaRPr lang="en-GB" dirty="0"/>
          </a:p>
        </p:txBody>
      </p:sp>
      <p:sp>
        <p:nvSpPr>
          <p:cNvPr id="19" name="TextBox 18">
            <a:extLst>
              <a:ext uri="{FF2B5EF4-FFF2-40B4-BE49-F238E27FC236}">
                <a16:creationId xmlns:a16="http://schemas.microsoft.com/office/drawing/2014/main" id="{7572CB45-CB54-B2A0-517A-D79F6ADA12D0}"/>
              </a:ext>
            </a:extLst>
          </p:cNvPr>
          <p:cNvSpPr txBox="1"/>
          <p:nvPr/>
        </p:nvSpPr>
        <p:spPr>
          <a:xfrm>
            <a:off x="9582912" y="4434840"/>
            <a:ext cx="1782563" cy="1477328"/>
          </a:xfrm>
          <a:prstGeom prst="rect">
            <a:avLst/>
          </a:prstGeom>
          <a:noFill/>
        </p:spPr>
        <p:txBody>
          <a:bodyPr wrap="square" rtlCol="0">
            <a:spAutoFit/>
          </a:bodyPr>
          <a:lstStyle/>
          <a:p>
            <a:r>
              <a:rPr lang="en-GB" dirty="0"/>
              <a:t>Greater Manchester’s </a:t>
            </a:r>
            <a:r>
              <a:rPr lang="en-GB" dirty="0">
                <a:hlinkClick r:id="rId7"/>
              </a:rPr>
              <a:t>Good Employment Charter</a:t>
            </a:r>
            <a:endParaRPr lang="en-GB" dirty="0"/>
          </a:p>
        </p:txBody>
      </p:sp>
      <p:cxnSp>
        <p:nvCxnSpPr>
          <p:cNvPr id="29" name="Connector: Curved 28">
            <a:extLst>
              <a:ext uri="{FF2B5EF4-FFF2-40B4-BE49-F238E27FC236}">
                <a16:creationId xmlns:a16="http://schemas.microsoft.com/office/drawing/2014/main" id="{AFD82EBC-D4C5-4972-8F51-022385BC7A1A}"/>
              </a:ext>
            </a:extLst>
          </p:cNvPr>
          <p:cNvCxnSpPr/>
          <p:nvPr/>
        </p:nvCxnSpPr>
        <p:spPr>
          <a:xfrm>
            <a:off x="1993392" y="2677799"/>
            <a:ext cx="978408" cy="751201"/>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Connector: Curved 29">
            <a:extLst>
              <a:ext uri="{FF2B5EF4-FFF2-40B4-BE49-F238E27FC236}">
                <a16:creationId xmlns:a16="http://schemas.microsoft.com/office/drawing/2014/main" id="{CF34B91E-F073-CA1D-67C7-7F49BCF6098F}"/>
              </a:ext>
            </a:extLst>
          </p:cNvPr>
          <p:cNvCxnSpPr>
            <a:cxnSpLocks/>
          </p:cNvCxnSpPr>
          <p:nvPr/>
        </p:nvCxnSpPr>
        <p:spPr>
          <a:xfrm>
            <a:off x="2324290" y="4873752"/>
            <a:ext cx="1136714" cy="74676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8" name="Connector: Curved 1027">
            <a:extLst>
              <a:ext uri="{FF2B5EF4-FFF2-40B4-BE49-F238E27FC236}">
                <a16:creationId xmlns:a16="http://schemas.microsoft.com/office/drawing/2014/main" id="{9A2BAB1D-80C3-D769-159C-9DE4EFCB9082}"/>
              </a:ext>
            </a:extLst>
          </p:cNvPr>
          <p:cNvCxnSpPr>
            <a:cxnSpLocks/>
          </p:cNvCxnSpPr>
          <p:nvPr/>
        </p:nvCxnSpPr>
        <p:spPr>
          <a:xfrm rot="10800000" flipV="1">
            <a:off x="8324382" y="1367533"/>
            <a:ext cx="1060704" cy="87358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31" name="Connector: Curved 1030">
            <a:extLst>
              <a:ext uri="{FF2B5EF4-FFF2-40B4-BE49-F238E27FC236}">
                <a16:creationId xmlns:a16="http://schemas.microsoft.com/office/drawing/2014/main" id="{4936C497-C885-B09E-EC0A-7C0F41CF1865}"/>
              </a:ext>
            </a:extLst>
          </p:cNvPr>
          <p:cNvCxnSpPr>
            <a:cxnSpLocks/>
          </p:cNvCxnSpPr>
          <p:nvPr/>
        </p:nvCxnSpPr>
        <p:spPr>
          <a:xfrm rot="10800000" flipV="1">
            <a:off x="8266176" y="4793483"/>
            <a:ext cx="1143294" cy="878261"/>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033" name="TextBox 1032">
            <a:extLst>
              <a:ext uri="{FF2B5EF4-FFF2-40B4-BE49-F238E27FC236}">
                <a16:creationId xmlns:a16="http://schemas.microsoft.com/office/drawing/2014/main" id="{17A490BE-6456-B8A7-7D33-02FD915EDAE5}"/>
              </a:ext>
            </a:extLst>
          </p:cNvPr>
          <p:cNvSpPr txBox="1"/>
          <p:nvPr/>
        </p:nvSpPr>
        <p:spPr>
          <a:xfrm>
            <a:off x="4882896" y="6190488"/>
            <a:ext cx="6667690" cy="338554"/>
          </a:xfrm>
          <a:prstGeom prst="rect">
            <a:avLst/>
          </a:prstGeom>
          <a:noFill/>
        </p:spPr>
        <p:txBody>
          <a:bodyPr wrap="square" rtlCol="0">
            <a:spAutoFit/>
          </a:bodyPr>
          <a:lstStyle/>
          <a:p>
            <a:r>
              <a:rPr lang="en-GB" sz="1600" dirty="0">
                <a:hlinkClick r:id="rId8"/>
              </a:rPr>
              <a:t>Health Foundation briefing: Health at the heart of local growth, 2026</a:t>
            </a:r>
            <a:endParaRPr lang="en-GB" sz="1600" dirty="0"/>
          </a:p>
        </p:txBody>
      </p:sp>
    </p:spTree>
    <p:extLst>
      <p:ext uri="{BB962C8B-B14F-4D97-AF65-F5344CB8AC3E}">
        <p14:creationId xmlns:p14="http://schemas.microsoft.com/office/powerpoint/2010/main" val="50771900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6C2C7-3B32-17A8-C776-02302C4FB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11BAD-57DD-A180-0649-384C979A8641}"/>
              </a:ext>
            </a:extLst>
          </p:cNvPr>
          <p:cNvSpPr>
            <a:spLocks noGrp="1"/>
          </p:cNvSpPr>
          <p:nvPr>
            <p:ph type="title"/>
          </p:nvPr>
        </p:nvSpPr>
        <p:spPr>
          <a:xfrm>
            <a:off x="792000" y="1854000"/>
            <a:ext cx="6189568" cy="1807418"/>
          </a:xfrm>
        </p:spPr>
        <p:txBody>
          <a:bodyPr/>
          <a:lstStyle/>
          <a:p>
            <a:r>
              <a:rPr lang="en-GB"/>
              <a:t>Poor health is holding us back</a:t>
            </a:r>
          </a:p>
        </p:txBody>
      </p:sp>
    </p:spTree>
    <p:extLst>
      <p:ext uri="{BB962C8B-B14F-4D97-AF65-F5344CB8AC3E}">
        <p14:creationId xmlns:p14="http://schemas.microsoft.com/office/powerpoint/2010/main" val="426994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5C9E4619-8AB0-8E9C-B0FA-BF2AC2CE5A03}"/>
              </a:ext>
            </a:extLst>
          </p:cNvPr>
          <p:cNvSpPr>
            <a:spLocks noGrp="1"/>
          </p:cNvSpPr>
          <p:nvPr>
            <p:ph type="dt" sz="half" idx="4294967295"/>
          </p:nvPr>
        </p:nvSpPr>
        <p:spPr>
          <a:xfrm>
            <a:off x="0" y="355600"/>
            <a:ext cx="1249363" cy="271463"/>
          </a:xfrm>
        </p:spPr>
        <p:txBody>
          <a:bodyPr/>
          <a:lstStyle/>
          <a:p>
            <a:pPr>
              <a:spcAft>
                <a:spcPts val="600"/>
              </a:spcAft>
            </a:pPr>
            <a:r>
              <a:rPr lang="en-US"/>
              <a:t>June 2025</a:t>
            </a:r>
          </a:p>
        </p:txBody>
      </p:sp>
      <p:sp>
        <p:nvSpPr>
          <p:cNvPr id="2" name="Title 6">
            <a:extLst>
              <a:ext uri="{FF2B5EF4-FFF2-40B4-BE49-F238E27FC236}">
                <a16:creationId xmlns:a16="http://schemas.microsoft.com/office/drawing/2014/main" id="{B4573085-21D8-CE3B-1CA6-EDFB7D8FC950}"/>
              </a:ext>
            </a:extLst>
          </p:cNvPr>
          <p:cNvSpPr txBox="1">
            <a:spLocks/>
          </p:cNvSpPr>
          <p:nvPr/>
        </p:nvSpPr>
        <p:spPr>
          <a:xfrm>
            <a:off x="791999" y="756000"/>
            <a:ext cx="11023763" cy="398571"/>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GB" sz="2800"/>
          </a:p>
        </p:txBody>
      </p:sp>
      <p:pic>
        <p:nvPicPr>
          <p:cNvPr id="10" name="Picture 9" descr="A graph of a number of people&#10;&#10;AI-generated content may be incorrect.">
            <a:extLst>
              <a:ext uri="{FF2B5EF4-FFF2-40B4-BE49-F238E27FC236}">
                <a16:creationId xmlns:a16="http://schemas.microsoft.com/office/drawing/2014/main" id="{04E5744B-42C9-DD88-BF4C-6CEA08A70471}"/>
              </a:ext>
            </a:extLst>
          </p:cNvPr>
          <p:cNvPicPr>
            <a:picLocks noChangeAspect="1"/>
          </p:cNvPicPr>
          <p:nvPr/>
        </p:nvPicPr>
        <p:blipFill>
          <a:blip r:embed="rId3">
            <a:extLst>
              <a:ext uri="{28A0092B-C50C-407E-A947-70E740481C1C}">
                <a14:useLocalDpi xmlns:a14="http://schemas.microsoft.com/office/drawing/2010/main" val="0"/>
              </a:ext>
            </a:extLst>
          </a:blip>
          <a:srcRect t="12034"/>
          <a:stretch/>
        </p:blipFill>
        <p:spPr>
          <a:xfrm>
            <a:off x="912594" y="1154571"/>
            <a:ext cx="11135068" cy="5632137"/>
          </a:xfrm>
          <a:prstGeom prst="rect">
            <a:avLst/>
          </a:prstGeom>
        </p:spPr>
      </p:pic>
      <p:sp>
        <p:nvSpPr>
          <p:cNvPr id="11" name="Title 6">
            <a:extLst>
              <a:ext uri="{FF2B5EF4-FFF2-40B4-BE49-F238E27FC236}">
                <a16:creationId xmlns:a16="http://schemas.microsoft.com/office/drawing/2014/main" id="{1303802B-6B49-B68D-C717-D866BCB9BA44}"/>
              </a:ext>
            </a:extLst>
          </p:cNvPr>
          <p:cNvSpPr txBox="1">
            <a:spLocks/>
          </p:cNvSpPr>
          <p:nvPr/>
        </p:nvSpPr>
        <p:spPr>
          <a:xfrm>
            <a:off x="912594" y="556714"/>
            <a:ext cx="11023763" cy="398571"/>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n-GB" sz="2800"/>
              <a:t>Improvements in life expectancy have stalled</a:t>
            </a:r>
          </a:p>
        </p:txBody>
      </p:sp>
      <p:sp>
        <p:nvSpPr>
          <p:cNvPr id="3" name="Rectangle 2">
            <a:extLst>
              <a:ext uri="{FF2B5EF4-FFF2-40B4-BE49-F238E27FC236}">
                <a16:creationId xmlns:a16="http://schemas.microsoft.com/office/drawing/2014/main" id="{144EE6EB-5011-C1DA-6CFD-E063ECF01F03}"/>
              </a:ext>
            </a:extLst>
          </p:cNvPr>
          <p:cNvSpPr/>
          <p:nvPr/>
        </p:nvSpPr>
        <p:spPr>
          <a:xfrm>
            <a:off x="912594" y="1552575"/>
            <a:ext cx="3745131" cy="5619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021838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BE5161-A436-934B-604C-C61CBF316B0A}"/>
              </a:ext>
            </a:extLst>
          </p:cNvPr>
          <p:cNvPicPr>
            <a:picLocks noChangeAspect="1"/>
          </p:cNvPicPr>
          <p:nvPr/>
        </p:nvPicPr>
        <p:blipFill>
          <a:blip r:embed="rId3"/>
          <a:srcRect t="12903"/>
          <a:stretch>
            <a:fillRect/>
          </a:stretch>
        </p:blipFill>
        <p:spPr>
          <a:xfrm>
            <a:off x="343133" y="1439186"/>
            <a:ext cx="11477462" cy="5506278"/>
          </a:xfrm>
          <a:prstGeom prst="rect">
            <a:avLst/>
          </a:prstGeom>
        </p:spPr>
      </p:pic>
      <p:sp>
        <p:nvSpPr>
          <p:cNvPr id="13" name="Title 12">
            <a:extLst>
              <a:ext uri="{FF2B5EF4-FFF2-40B4-BE49-F238E27FC236}">
                <a16:creationId xmlns:a16="http://schemas.microsoft.com/office/drawing/2014/main" id="{0294FBFB-6EC1-06E4-B9BE-7F9A71E1848D}"/>
              </a:ext>
            </a:extLst>
          </p:cNvPr>
          <p:cNvSpPr>
            <a:spLocks noGrp="1"/>
          </p:cNvSpPr>
          <p:nvPr>
            <p:ph type="title" idx="4294967295"/>
          </p:nvPr>
        </p:nvSpPr>
        <p:spPr>
          <a:xfrm>
            <a:off x="786143" y="437916"/>
            <a:ext cx="9990138" cy="785812"/>
          </a:xfrm>
        </p:spPr>
        <p:txBody>
          <a:bodyPr/>
          <a:lstStyle/>
          <a:p>
            <a:r>
              <a:rPr lang="en-GB" sz="2800"/>
              <a:t>Improvements in healthy life expectancy have stalled or worsened</a:t>
            </a:r>
          </a:p>
        </p:txBody>
      </p:sp>
      <p:sp>
        <p:nvSpPr>
          <p:cNvPr id="3" name="Rectangle 2">
            <a:extLst>
              <a:ext uri="{FF2B5EF4-FFF2-40B4-BE49-F238E27FC236}">
                <a16:creationId xmlns:a16="http://schemas.microsoft.com/office/drawing/2014/main" id="{2EA99C5B-6DE1-205A-A4CE-34CA9D21E125}"/>
              </a:ext>
            </a:extLst>
          </p:cNvPr>
          <p:cNvSpPr/>
          <p:nvPr/>
        </p:nvSpPr>
        <p:spPr>
          <a:xfrm>
            <a:off x="884019" y="1781175"/>
            <a:ext cx="3459381" cy="5619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9B20E53-52C4-56CD-9C34-12B7C4AC08B5}"/>
              </a:ext>
            </a:extLst>
          </p:cNvPr>
          <p:cNvSpPr/>
          <p:nvPr/>
        </p:nvSpPr>
        <p:spPr>
          <a:xfrm>
            <a:off x="-735231" y="1284729"/>
            <a:ext cx="3459381" cy="5619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610352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theme/theme1.xml><?xml version="1.0" encoding="utf-8"?>
<a:theme xmlns:a="http://schemas.openxmlformats.org/drawingml/2006/main" name="THF Theme">
  <a:themeElements>
    <a:clrScheme name="Health Foundation 2025 1">
      <a:dk1>
        <a:srgbClr val="000000"/>
      </a:dk1>
      <a:lt1>
        <a:srgbClr val="FFFFFF"/>
      </a:lt1>
      <a:dk2>
        <a:srgbClr val="EB003B"/>
      </a:dk2>
      <a:lt2>
        <a:srgbClr val="FFE3EC"/>
      </a:lt2>
      <a:accent1>
        <a:srgbClr val="326DF4"/>
      </a:accent1>
      <a:accent2>
        <a:srgbClr val="CBEAFB"/>
      </a:accent2>
      <a:accent3>
        <a:srgbClr val="ECC9FF"/>
      </a:accent3>
      <a:accent4>
        <a:srgbClr val="4A148C"/>
      </a:accent4>
      <a:accent5>
        <a:srgbClr val="1FE8B5"/>
      </a:accent5>
      <a:accent6>
        <a:srgbClr val="B9F6CA"/>
      </a:accent6>
      <a:hlink>
        <a:srgbClr val="006157"/>
      </a:hlink>
      <a:folHlink>
        <a:srgbClr val="004645"/>
      </a:folHlink>
    </a:clrScheme>
    <a:fontScheme name="THF">
      <a:majorFont>
        <a:latin typeface="Messina Sans Light"/>
        <a:ea typeface=""/>
        <a:cs typeface=""/>
      </a:majorFont>
      <a:minorFont>
        <a:latin typeface="Messina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F_Presentation_template" id="{E2CA4721-374F-486F-8300-38837BF51AAE}" vid="{BFC0CF57-7653-4FA5-97D5-3E26AAA87C65}"/>
    </a:ext>
  </a:extLst>
</a:theme>
</file>

<file path=ppt/theme/theme2.xml><?xml version="1.0" encoding="utf-8"?>
<a:theme xmlns:a="http://schemas.openxmlformats.org/drawingml/2006/main" name="THF Theme">
  <a:themeElements>
    <a:clrScheme name="Health Foundation 2025 1">
      <a:dk1>
        <a:srgbClr val="000000"/>
      </a:dk1>
      <a:lt1>
        <a:srgbClr val="FFFFFF"/>
      </a:lt1>
      <a:dk2>
        <a:srgbClr val="EB003B"/>
      </a:dk2>
      <a:lt2>
        <a:srgbClr val="FFE3EC"/>
      </a:lt2>
      <a:accent1>
        <a:srgbClr val="326DF4"/>
      </a:accent1>
      <a:accent2>
        <a:srgbClr val="CBEAFB"/>
      </a:accent2>
      <a:accent3>
        <a:srgbClr val="ECC9FF"/>
      </a:accent3>
      <a:accent4>
        <a:srgbClr val="4A148C"/>
      </a:accent4>
      <a:accent5>
        <a:srgbClr val="1FE8B5"/>
      </a:accent5>
      <a:accent6>
        <a:srgbClr val="B9F6CA"/>
      </a:accent6>
      <a:hlink>
        <a:srgbClr val="006157"/>
      </a:hlink>
      <a:folHlink>
        <a:srgbClr val="004645"/>
      </a:folHlink>
    </a:clrScheme>
    <a:fontScheme name="THF">
      <a:majorFont>
        <a:latin typeface="Messina Sans Light"/>
        <a:ea typeface=""/>
        <a:cs typeface=""/>
      </a:majorFont>
      <a:minorFont>
        <a:latin typeface="Messina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F_Presentation_template" id="{E2CA4721-374F-486F-8300-38837BF51AAE}" vid="{BFC0CF57-7653-4FA5-97D5-3E26AAA87C65}"/>
    </a:ext>
  </a:extLst>
</a:theme>
</file>

<file path=ppt/theme/theme3.xml><?xml version="1.0" encoding="utf-8"?>
<a:theme xmlns:a="http://schemas.openxmlformats.org/drawingml/2006/main" name="1_THF Theme">
  <a:themeElements>
    <a:clrScheme name="Health Foundation 2025 1">
      <a:dk1>
        <a:srgbClr val="000000"/>
      </a:dk1>
      <a:lt1>
        <a:srgbClr val="FFFFFF"/>
      </a:lt1>
      <a:dk2>
        <a:srgbClr val="EB003B"/>
      </a:dk2>
      <a:lt2>
        <a:srgbClr val="FFE3EC"/>
      </a:lt2>
      <a:accent1>
        <a:srgbClr val="326DF4"/>
      </a:accent1>
      <a:accent2>
        <a:srgbClr val="CBEAFB"/>
      </a:accent2>
      <a:accent3>
        <a:srgbClr val="ECC9FF"/>
      </a:accent3>
      <a:accent4>
        <a:srgbClr val="4A148C"/>
      </a:accent4>
      <a:accent5>
        <a:srgbClr val="1FE8B5"/>
      </a:accent5>
      <a:accent6>
        <a:srgbClr val="B9F6CA"/>
      </a:accent6>
      <a:hlink>
        <a:srgbClr val="006157"/>
      </a:hlink>
      <a:folHlink>
        <a:srgbClr val="004645"/>
      </a:folHlink>
    </a:clrScheme>
    <a:fontScheme name="THF">
      <a:majorFont>
        <a:latin typeface="Messina Sans Light"/>
        <a:ea typeface=""/>
        <a:cs typeface=""/>
      </a:majorFont>
      <a:minorFont>
        <a:latin typeface="Messina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a5855d-a9a9-44b4-8d1f-bf84e3fcd13a" xsi:nil="true"/>
    <lcf76f155ced4ddcb4097134ff3c332f xmlns="0c4a08f2-886f-43f9-9978-a82b59ee23a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74A601D5A45B49ACB4F216708D3B8E" ma:contentTypeVersion="16" ma:contentTypeDescription="Create a new document." ma:contentTypeScope="" ma:versionID="6d71b2856f323d150e2250944b7bd8f3">
  <xsd:schema xmlns:xsd="http://www.w3.org/2001/XMLSchema" xmlns:xs="http://www.w3.org/2001/XMLSchema" xmlns:p="http://schemas.microsoft.com/office/2006/metadata/properties" xmlns:ns2="0c4a08f2-886f-43f9-9978-a82b59ee23a5" xmlns:ns3="ae8c4de2-3430-4c38-9073-39d6e0c26f6e" xmlns:ns4="c8a5855d-a9a9-44b4-8d1f-bf84e3fcd13a" targetNamespace="http://schemas.microsoft.com/office/2006/metadata/properties" ma:root="true" ma:fieldsID="0e80873452fb9fab7706d691e86d175a" ns2:_="" ns3:_="" ns4:_="">
    <xsd:import namespace="0c4a08f2-886f-43f9-9978-a82b59ee23a5"/>
    <xsd:import namespace="ae8c4de2-3430-4c38-9073-39d6e0c26f6e"/>
    <xsd:import namespace="c8a5855d-a9a9-44b4-8d1f-bf84e3fcd1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a08f2-886f-43f9-9978-a82b59ee23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1a14c2c-79dc-4c20-a3ee-d5d78c7fde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8c4de2-3430-4c38-9073-39d6e0c26f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a5855d-a9a9-44b4-8d1f-bf84e3fcd13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a44d4a0-6082-4ddc-ad7b-05f47b1ca72a}" ma:internalName="TaxCatchAll" ma:showField="CatchAllData" ma:web="957f75c2-28f1-43ba-a3c8-dd78ffc7c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DE67E2-C88D-4DA6-A77E-26493A71C132}">
  <ds:schemaRefs>
    <ds:schemaRef ds:uri="http://schemas.microsoft.com/sharepoint/v3/contenttype/forms"/>
  </ds:schemaRefs>
</ds:datastoreItem>
</file>

<file path=customXml/itemProps2.xml><?xml version="1.0" encoding="utf-8"?>
<ds:datastoreItem xmlns:ds="http://schemas.openxmlformats.org/officeDocument/2006/customXml" ds:itemID="{C0B374FE-78E3-43F3-9E50-32CE04480E9D}">
  <ds:schemaRefs>
    <ds:schemaRef ds:uri="0c4a08f2-886f-43f9-9978-a82b59ee23a5"/>
    <ds:schemaRef ds:uri="c8a5855d-a9a9-44b4-8d1f-bf84e3fcd13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5A03E0B-8481-44B8-8FA3-CAA5AB814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4a08f2-886f-43f9-9978-a82b59ee23a5"/>
    <ds:schemaRef ds:uri="ae8c4de2-3430-4c38-9073-39d6e0c26f6e"/>
    <ds:schemaRef ds:uri="c8a5855d-a9a9-44b4-8d1f-bf84e3fcd1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3042</TotalTime>
  <Words>1649</Words>
  <Application>Microsoft Office PowerPoint</Application>
  <PresentationFormat>Widescreen</PresentationFormat>
  <Paragraphs>146</Paragraphs>
  <Slides>15</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Aptos</vt:lpstr>
      <vt:lpstr>Arial</vt:lpstr>
      <vt:lpstr>Calibri</vt:lpstr>
      <vt:lpstr>Founders Grotesk</vt:lpstr>
      <vt:lpstr>Founders Grotesk Bold</vt:lpstr>
      <vt:lpstr>Messina Sans</vt:lpstr>
      <vt:lpstr>Messina Sans Light</vt:lpstr>
      <vt:lpstr>Symbol</vt:lpstr>
      <vt:lpstr>THF Theme</vt:lpstr>
      <vt:lpstr>THF Theme</vt:lpstr>
      <vt:lpstr>1_THF Theme</vt:lpstr>
      <vt:lpstr>Supporting local government to build healthier places  </vt:lpstr>
      <vt:lpstr>PowerPoint Presentation</vt:lpstr>
      <vt:lpstr>We commission work from others</vt:lpstr>
      <vt:lpstr>We fund local action</vt:lpstr>
      <vt:lpstr>PowerPoint Presentation</vt:lpstr>
      <vt:lpstr>PowerPoint Presentation</vt:lpstr>
      <vt:lpstr>Poor health is holding us back</vt:lpstr>
      <vt:lpstr>PowerPoint Presentation</vt:lpstr>
      <vt:lpstr>Improvements in healthy life expectancy have stalled or worsened</vt:lpstr>
      <vt:lpstr>The working-age health challenge in numbers</vt:lpstr>
      <vt:lpstr>Lives cut short</vt:lpstr>
      <vt:lpstr>Lives cut short</vt:lpstr>
      <vt:lpstr>Building blocks of health</vt:lpstr>
      <vt:lpstr>PowerPoint Presentation</vt:lpstr>
      <vt:lpstr>Embedding the building blocks of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Sharlene McGee</dc:creator>
  <cp:lastModifiedBy>Sharlene McGee</cp:lastModifiedBy>
  <cp:revision>22</cp:revision>
  <dcterms:created xsi:type="dcterms:W3CDTF">2025-10-27T16:27:12Z</dcterms:created>
  <dcterms:modified xsi:type="dcterms:W3CDTF">2026-04-23T09:57:37Z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0x010100F574A601D5A45B49ACB4F216708D3B8E</vt:lpwstr>
  </property>
  <property fmtid="{D5CDD505-2E9C-101B-9397-08002B2CF9AE}" pid="3" name="MediaServiceImageTags">
    <vt:lpwstr/>
  </property>
</Properties>
</file>