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5" r:id="rId5"/>
    <p:sldId id="816" r:id="rId6"/>
    <p:sldId id="268" r:id="rId7"/>
    <p:sldId id="258" r:id="rId8"/>
    <p:sldId id="826" r:id="rId9"/>
    <p:sldId id="260" r:id="rId10"/>
    <p:sldId id="824" r:id="rId11"/>
    <p:sldId id="822" r:id="rId12"/>
    <p:sldId id="823" r:id="rId13"/>
    <p:sldId id="262" r:id="rId14"/>
    <p:sldId id="8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599" autoAdjust="0"/>
  </p:normalViewPr>
  <p:slideViewPr>
    <p:cSldViewPr snapToGrid="0">
      <p:cViewPr varScale="1">
        <p:scale>
          <a:sx n="46" d="100"/>
          <a:sy n="46" d="100"/>
        </p:scale>
        <p:origin x="20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E8AA0-7835-4862-8C74-566F17F66E75}" type="datetimeFigureOut">
              <a:rPr lang="en-GB" smtClean="0"/>
              <a:t>21/04/2026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49DEA-107B-4E97-A529-925BD22EDE1E}" type="slidenum">
              <a:rPr lang="en-GB" smtClean="0"/>
              <a:t>‹#›</a:t>
            </a:fld>
            <a:endParaRPr lang="en-GB" dirty="0"/>
          </a:p>
        </p:txBody>
      </p:sp>
    </p:spTree>
    <p:extLst>
      <p:ext uri="{BB962C8B-B14F-4D97-AF65-F5344CB8AC3E}">
        <p14:creationId xmlns:p14="http://schemas.microsoft.com/office/powerpoint/2010/main" val="152634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DE649DEA-107B-4E97-A529-925BD22EDE1E}" type="slidenum">
              <a:rPr lang="en-GB" smtClean="0"/>
              <a:t>1</a:t>
            </a:fld>
            <a:endParaRPr lang="en-GB" dirty="0"/>
          </a:p>
        </p:txBody>
      </p:sp>
    </p:spTree>
    <p:extLst>
      <p:ext uri="{BB962C8B-B14F-4D97-AF65-F5344CB8AC3E}">
        <p14:creationId xmlns:p14="http://schemas.microsoft.com/office/powerpoint/2010/main" val="138964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Local policy and strategy in Salford are being refreshed this year, so we have a great opportunity to have this work reflected in these strategies and for Salford to commit to shifting the economy and addressing economic determinants of health. The City Mayor of Salford has said that “</a:t>
            </a:r>
            <a:r>
              <a:rPr lang="en-GB" sz="1200" kern="1200" dirty="0">
                <a:solidFill>
                  <a:schemeClr val="tx1"/>
                </a:solidFill>
                <a:effectLst/>
                <a:latin typeface="+mn-lt"/>
                <a:ea typeface="+mn-ea"/>
                <a:cs typeface="+mn-cs"/>
              </a:rPr>
              <a:t>This work … will inform important forthcoming work as we refresh the Salford Way and our Locality Plan, all with the aim of delivering a Fairer, Greener and Healthier Salford.” This is already reflected in Salford City Council’s Corporate Plan.</a:t>
            </a:r>
            <a:endParaRPr lang="en-GB" dirty="0"/>
          </a:p>
          <a:p>
            <a:pPr marL="0" indent="0">
              <a:buFontTx/>
              <a:buNone/>
            </a:pPr>
            <a:endParaRPr lang="en-GB" dirty="0"/>
          </a:p>
          <a:p>
            <a:pPr marL="0" indent="0">
              <a:buFontTx/>
              <a:buNone/>
            </a:pPr>
            <a:r>
              <a:rPr lang="en-GB" dirty="0"/>
              <a:t>In the meantime, the work through Economies for Healthier Lives has resulted in spin-off projects, such as:</a:t>
            </a:r>
          </a:p>
          <a:p>
            <a:pPr marL="171450" indent="-171450">
              <a:buFont typeface="Arial" panose="020B0604020202020204" pitchFamily="34" charset="0"/>
              <a:buChar char="•"/>
            </a:pPr>
            <a:r>
              <a:rPr lang="en-GB" dirty="0"/>
              <a:t>Reimagining the Purpose of Town Centres in Salford</a:t>
            </a:r>
          </a:p>
          <a:p>
            <a:pPr marL="171450" indent="-171450">
              <a:buFont typeface="Arial" panose="020B0604020202020204" pitchFamily="34" charset="0"/>
              <a:buChar char="•"/>
            </a:pPr>
            <a:r>
              <a:rPr lang="en-GB" dirty="0"/>
              <a:t>growing community wealth in Rochdale Borough</a:t>
            </a:r>
          </a:p>
          <a:p>
            <a:pPr marL="171450" indent="-171450">
              <a:buFont typeface="Arial" panose="020B0604020202020204" pitchFamily="34" charset="0"/>
              <a:buChar char="•"/>
            </a:pPr>
            <a:r>
              <a:rPr lang="en-GB" dirty="0"/>
              <a:t>influencing Live Well across Greater Manchester, in relation to its approach to community wealth</a:t>
            </a:r>
          </a:p>
          <a:p>
            <a:pPr marL="0" indent="0">
              <a:buFont typeface="Arial" panose="020B0604020202020204" pitchFamily="34" charset="0"/>
              <a:buNone/>
            </a:pPr>
            <a:endParaRPr lang="en-GB" i="0" dirty="0"/>
          </a:p>
          <a:p>
            <a:r>
              <a:rPr lang="en-GB" sz="1200" i="0" kern="1200">
                <a:solidFill>
                  <a:schemeClr val="tx1"/>
                </a:solidFill>
                <a:effectLst/>
                <a:latin typeface="+mn-lt"/>
                <a:ea typeface="+mn-ea"/>
                <a:cs typeface="+mn-cs"/>
              </a:rPr>
              <a:t>As Andy </a:t>
            </a:r>
            <a:r>
              <a:rPr lang="en-GB" sz="1200" i="0" kern="1200" dirty="0">
                <a:solidFill>
                  <a:schemeClr val="tx1"/>
                </a:solidFill>
                <a:effectLst/>
                <a:latin typeface="+mn-lt"/>
                <a:ea typeface="+mn-ea"/>
                <a:cs typeface="+mn-cs"/>
              </a:rPr>
              <a:t>Burnham, Mayor of Greater Manchester, </a:t>
            </a:r>
            <a:r>
              <a:rPr lang="en-GB" sz="1200" i="0" kern="1200">
                <a:solidFill>
                  <a:schemeClr val="tx1"/>
                </a:solidFill>
                <a:effectLst/>
                <a:latin typeface="+mn-lt"/>
                <a:ea typeface="+mn-ea"/>
                <a:cs typeface="+mn-cs"/>
              </a:rPr>
              <a:t>has said: </a:t>
            </a:r>
            <a:r>
              <a:rPr lang="en-GB" sz="1200" i="0" kern="1200" dirty="0">
                <a:solidFill>
                  <a:schemeClr val="tx1"/>
                </a:solidFill>
                <a:effectLst/>
                <a:latin typeface="+mn-lt"/>
                <a:ea typeface="+mn-ea"/>
                <a:cs typeface="+mn-cs"/>
              </a:rPr>
              <a:t>"For too long, others have extracted out of our communities, and people have lived their lives not having control of the basics … Live Well is about putting communities back in control so that they can create and keep wealth and recirculate it in communities. It’s about switching investment towards our own communities and away from organisations that are not always serving them.“</a:t>
            </a:r>
            <a:endParaRPr lang="en-GB" i="0" dirty="0"/>
          </a:p>
        </p:txBody>
      </p:sp>
      <p:sp>
        <p:nvSpPr>
          <p:cNvPr id="4" name="Slide Number Placeholder 3"/>
          <p:cNvSpPr>
            <a:spLocks noGrp="1"/>
          </p:cNvSpPr>
          <p:nvPr>
            <p:ph type="sldNum" sz="quarter" idx="5"/>
          </p:nvPr>
        </p:nvSpPr>
        <p:spPr/>
        <p:txBody>
          <a:bodyPr/>
          <a:lstStyle/>
          <a:p>
            <a:fld id="{DE649DEA-107B-4E97-A529-925BD22EDE1E}" type="slidenum">
              <a:rPr lang="en-GB" smtClean="0"/>
              <a:t>10</a:t>
            </a:fld>
            <a:endParaRPr lang="en-GB" dirty="0"/>
          </a:p>
        </p:txBody>
      </p:sp>
    </p:spTree>
    <p:extLst>
      <p:ext uri="{BB962C8B-B14F-4D97-AF65-F5344CB8AC3E}">
        <p14:creationId xmlns:p14="http://schemas.microsoft.com/office/powerpoint/2010/main" val="221698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out more on the Economies for Healthier Lives web page, and by watching our </a:t>
            </a:r>
            <a:r>
              <a:rPr lang="en-GB" i="1" dirty="0"/>
              <a:t>Rooting for a Healthy Economy</a:t>
            </a:r>
            <a:r>
              <a:rPr lang="en-GB" i="0" dirty="0"/>
              <a:t> animation.</a:t>
            </a:r>
            <a:endParaRPr lang="en-GB" dirty="0"/>
          </a:p>
        </p:txBody>
      </p:sp>
      <p:sp>
        <p:nvSpPr>
          <p:cNvPr id="4" name="Slide Number Placeholder 3"/>
          <p:cNvSpPr>
            <a:spLocks noGrp="1"/>
          </p:cNvSpPr>
          <p:nvPr>
            <p:ph type="sldNum" sz="quarter" idx="5"/>
          </p:nvPr>
        </p:nvSpPr>
        <p:spPr/>
        <p:txBody>
          <a:bodyPr/>
          <a:lstStyle/>
          <a:p>
            <a:fld id="{DE649DEA-107B-4E97-A529-925BD22EDE1E}" type="slidenum">
              <a:rPr lang="en-GB" smtClean="0"/>
              <a:t>11</a:t>
            </a:fld>
            <a:endParaRPr lang="en-GB" dirty="0"/>
          </a:p>
        </p:txBody>
      </p:sp>
    </p:spTree>
    <p:extLst>
      <p:ext uri="{BB962C8B-B14F-4D97-AF65-F5344CB8AC3E}">
        <p14:creationId xmlns:p14="http://schemas.microsoft.com/office/powerpoint/2010/main" val="342054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347D-9EC6-368F-9243-3C9CDE41F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1D512-6F04-85F6-0BCA-445E77D7B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479AD-802A-8D7A-7F5D-6B4E89BDB49A}"/>
              </a:ext>
            </a:extLst>
          </p:cNvPr>
          <p:cNvSpPr>
            <a:spLocks noGrp="1"/>
          </p:cNvSpPr>
          <p:nvPr>
            <p:ph type="body" idx="1"/>
          </p:nvPr>
        </p:nvSpPr>
        <p:spPr/>
        <p:txBody>
          <a:bodyPr/>
          <a:lstStyle/>
          <a:p>
            <a:pPr marL="0" indent="0">
              <a:buFontTx/>
              <a:buNone/>
            </a:pPr>
            <a:r>
              <a:rPr lang="en-GB" dirty="0">
                <a:latin typeface="Verdana" panose="020B0604030504040204" pitchFamily="34" charset="0"/>
                <a:ea typeface="Verdana" panose="020B0604030504040204" pitchFamily="34" charset="0"/>
              </a:rPr>
              <a:t>Unlimited Potential – a community benefit society that specialises in social and economic innovation, working towards system change.</a:t>
            </a:r>
          </a:p>
          <a:p>
            <a:pPr marL="0" indent="0">
              <a:buFontTx/>
              <a:buNone/>
            </a:pPr>
            <a:endParaRPr lang="en-GB" dirty="0">
              <a:latin typeface="Verdana" panose="020B0604030504040204" pitchFamily="34" charset="0"/>
              <a:ea typeface="Verdana" panose="020B0604030504040204" pitchFamily="34" charset="0"/>
            </a:endParaRPr>
          </a:p>
          <a:p>
            <a:pPr marL="0" indent="0">
              <a:buFontTx/>
              <a:buNone/>
            </a:pPr>
            <a:r>
              <a:rPr lang="en-GB" dirty="0">
                <a:latin typeface="Verdana" panose="020B0604030504040204" pitchFamily="34" charset="0"/>
                <a:ea typeface="Verdana" panose="020B0604030504040204" pitchFamily="34" charset="0"/>
              </a:rPr>
              <a:t>Description of U.P innovation process. </a:t>
            </a:r>
          </a:p>
          <a:p>
            <a:pPr marL="0" indent="0">
              <a:buFontTx/>
              <a:buNone/>
            </a:pPr>
            <a:endParaRPr lang="en-GB"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9DC2392E-FE0B-A906-AD47-FC1D8B856AB8}"/>
              </a:ext>
            </a:extLst>
          </p:cNvPr>
          <p:cNvSpPr>
            <a:spLocks noGrp="1"/>
          </p:cNvSpPr>
          <p:nvPr>
            <p:ph type="sldNum" sz="quarter" idx="5"/>
          </p:nvPr>
        </p:nvSpPr>
        <p:spPr/>
        <p:txBody>
          <a:bodyPr/>
          <a:lstStyle/>
          <a:p>
            <a:fld id="{DE649DEA-107B-4E97-A529-925BD22EDE1E}" type="slidenum">
              <a:rPr lang="en-GB" smtClean="0"/>
              <a:t>2</a:t>
            </a:fld>
            <a:endParaRPr lang="en-GB" dirty="0"/>
          </a:p>
        </p:txBody>
      </p:sp>
    </p:spTree>
    <p:extLst>
      <p:ext uri="{BB962C8B-B14F-4D97-AF65-F5344CB8AC3E}">
        <p14:creationId xmlns:p14="http://schemas.microsoft.com/office/powerpoint/2010/main" val="159314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2FCE5-1C13-BA09-C003-C6386CB91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DBCA0-204D-2188-35A2-F9433CB6B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31626-9F8D-CCD6-6BDA-6D21168AF3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Verdana" panose="020B0604030504040204" pitchFamily="34" charset="0"/>
                <a:ea typeface="Verdana" panose="020B0604030504040204" pitchFamily="34" charset="0"/>
              </a:rPr>
              <a:t>A child born in a low-wealth neighbourhood risks spending nearly 20 fewer years in good health than a child born in a prosperous one. They also risk dying ten years earlier.</a:t>
            </a:r>
          </a:p>
        </p:txBody>
      </p:sp>
      <p:sp>
        <p:nvSpPr>
          <p:cNvPr id="4" name="Slide Number Placeholder 3">
            <a:extLst>
              <a:ext uri="{FF2B5EF4-FFF2-40B4-BE49-F238E27FC236}">
                <a16:creationId xmlns:a16="http://schemas.microsoft.com/office/drawing/2014/main" id="{69831FCD-47F2-65BC-215E-BBD3E10DC5CB}"/>
              </a:ext>
            </a:extLst>
          </p:cNvPr>
          <p:cNvSpPr>
            <a:spLocks noGrp="1"/>
          </p:cNvSpPr>
          <p:nvPr>
            <p:ph type="sldNum" sz="quarter" idx="5"/>
          </p:nvPr>
        </p:nvSpPr>
        <p:spPr/>
        <p:txBody>
          <a:bodyPr/>
          <a:lstStyle/>
          <a:p>
            <a:fld id="{DE649DEA-107B-4E97-A529-925BD22EDE1E}" type="slidenum">
              <a:rPr lang="en-GB" smtClean="0"/>
              <a:t>3</a:t>
            </a:fld>
            <a:endParaRPr lang="en-GB" dirty="0"/>
          </a:p>
        </p:txBody>
      </p:sp>
    </p:spTree>
    <p:extLst>
      <p:ext uri="{BB962C8B-B14F-4D97-AF65-F5344CB8AC3E}">
        <p14:creationId xmlns:p14="http://schemas.microsoft.com/office/powerpoint/2010/main" val="207594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People with higher socio-economic position in society have a greater array of life chances and more opportunities to lead a flourishing life. Reducing economic inequality improves public health and well-being.</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Marmot Review (2010) found that “Economic growth is not the most important measure of our country’s success. The fair distribution of health, well-being and sustainability are important social goals. Tackling social inequalities in health and tackling climate change must go together.”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also found that “Action taken to reduce health inequalities will benefit society in many ways. It will have economic benefits in reducing losses from illness associated with health inequalities. These currently account for productivity losses, reduced tax revenue, higher welfare payments and increased</a:t>
            </a:r>
          </a:p>
          <a:p>
            <a:r>
              <a:rPr lang="en-GB" sz="1200" b="0" i="0" u="none" strike="noStrike" kern="1200" baseline="0" dirty="0">
                <a:solidFill>
                  <a:schemeClr val="tx1"/>
                </a:solidFill>
                <a:latin typeface="+mn-lt"/>
                <a:ea typeface="+mn-ea"/>
                <a:cs typeface="+mn-cs"/>
              </a:rPr>
              <a:t>treatment costs.”</a:t>
            </a:r>
            <a:endParaRPr lang="en-GB" b="0" dirty="0"/>
          </a:p>
        </p:txBody>
      </p:sp>
      <p:sp>
        <p:nvSpPr>
          <p:cNvPr id="4" name="Slide Number Placeholder 3"/>
          <p:cNvSpPr>
            <a:spLocks noGrp="1"/>
          </p:cNvSpPr>
          <p:nvPr>
            <p:ph type="sldNum" sz="quarter" idx="5"/>
          </p:nvPr>
        </p:nvSpPr>
        <p:spPr/>
        <p:txBody>
          <a:bodyPr/>
          <a:lstStyle/>
          <a:p>
            <a:fld id="{DE649DEA-107B-4E97-A529-925BD22EDE1E}" type="slidenum">
              <a:rPr lang="en-GB" smtClean="0"/>
              <a:t>4</a:t>
            </a:fld>
            <a:endParaRPr lang="en-GB" dirty="0"/>
          </a:p>
        </p:txBody>
      </p:sp>
    </p:spTree>
    <p:extLst>
      <p:ext uri="{BB962C8B-B14F-4D97-AF65-F5344CB8AC3E}">
        <p14:creationId xmlns:p14="http://schemas.microsoft.com/office/powerpoint/2010/main" val="34970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8148-3F0C-C1D6-5F04-B8626E894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5F3AE-3331-5AEC-ED56-063BB49FF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B123B-6200-1D8D-C436-671C41193E19}"/>
              </a:ext>
            </a:extLst>
          </p:cNvPr>
          <p:cNvSpPr>
            <a:spLocks noGrp="1"/>
          </p:cNvSpPr>
          <p:nvPr>
            <p:ph type="body" idx="1"/>
          </p:nvPr>
        </p:nvSpPr>
        <p:spPr/>
        <p:txBody>
          <a:bodyPr/>
          <a:lstStyle/>
          <a:p>
            <a:r>
              <a:rPr lang="en-GB" dirty="0"/>
              <a:t>Economic inactivity has increased since 2020. It is an undeniable determinant of health and well-being. </a:t>
            </a:r>
            <a:endParaRPr lang="en-US" dirty="0">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ptos" panose="020B0004020202020204" pitchFamily="34" charset="0"/>
              </a:rPr>
              <a:t>On current trends reported by the </a:t>
            </a:r>
            <a:r>
              <a:rPr lang="en-GB" dirty="0">
                <a:effectLst/>
                <a:latin typeface="Aptos" panose="020B0004020202020204" pitchFamily="34" charset="0"/>
              </a:rPr>
              <a:t>Health Foundation in its </a:t>
            </a:r>
            <a:r>
              <a:rPr lang="en-GB" i="1" dirty="0">
                <a:effectLst/>
                <a:latin typeface="Aptos" panose="020B0004020202020204" pitchFamily="34" charset="0"/>
              </a:rPr>
              <a:t>Health Inequalities in 2040</a:t>
            </a:r>
            <a:r>
              <a:rPr lang="en-GB" dirty="0">
                <a:effectLst/>
                <a:latin typeface="Aptos" panose="020B0004020202020204" pitchFamily="34" charset="0"/>
              </a:rPr>
              <a:t> report, inequalities in health</a:t>
            </a:r>
            <a:r>
              <a:rPr lang="en-US" dirty="0">
                <a:effectLst/>
                <a:latin typeface="Aptos" panose="020B0004020202020204" pitchFamily="34" charset="0"/>
              </a:rPr>
              <a:t> will persist over the next two decades: people in the 10% most deprived areas can expect to be diagnosed with major illness a decade earlier than people in the 10% least deprived areas. In </a:t>
            </a:r>
            <a:r>
              <a:rPr lang="en-GB" dirty="0">
                <a:effectLst/>
                <a:latin typeface="Aptos" panose="020B0004020202020204" pitchFamily="34" charset="0"/>
              </a:rPr>
              <a:t>many parts of the country where inequality is only growing, this will be the result that we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ptos" panose="020B0004020202020204" pitchFamily="34" charset="0"/>
              </a:rPr>
              <a:t>It is important to shift the focus from only jobs and income to ownership and control of wealth. </a:t>
            </a:r>
            <a:r>
              <a:rPr lang="en-GB" dirty="0"/>
              <a:t>The </a:t>
            </a:r>
            <a:r>
              <a:rPr lang="en-GB" i="1" dirty="0"/>
              <a:t>Marmot Review - 10 Years On</a:t>
            </a:r>
            <a:r>
              <a:rPr lang="en-GB" dirty="0"/>
              <a:t> states: </a:t>
            </a:r>
            <a:r>
              <a:rPr lang="en-US" dirty="0"/>
              <a:t> “Wealth is associated with good health directly and indirectly – it provides a buffer from economic shocks and insecure work and it gives a sense of security, which is hugely beneficial to mental and physical health.” It continues: “wealth inequality increased faster in the U.K. than in any other country” according to the Organisation for Economic Co-operation and Development</a:t>
            </a:r>
            <a:r>
              <a:rPr lang="en-US" sz="1200" b="0" i="0" kern="1200" dirty="0">
                <a:solidFill>
                  <a:schemeClr val="tx1"/>
                </a:solidFill>
                <a:effectLst/>
                <a:latin typeface="+mn-lt"/>
                <a:ea typeface="+mn-ea"/>
                <a:cs typeface="+mn-cs"/>
              </a:rPr>
              <a:t> (OECD).</a:t>
            </a:r>
            <a:endParaRPr lang="en-GB" dirty="0">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ptos" panose="020B0004020202020204" pitchFamily="34" charset="0"/>
              </a:rPr>
              <a:t>We are working to r</a:t>
            </a:r>
            <a:r>
              <a:rPr lang="en-GB" dirty="0"/>
              <a:t>eshape the narrative on the economic system – our current economy was designed which means it can be re-designed. We do not have to be stuck with the economy that we have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we want better health and well-being, we need economic change.</a:t>
            </a:r>
          </a:p>
        </p:txBody>
      </p:sp>
      <p:sp>
        <p:nvSpPr>
          <p:cNvPr id="4" name="Slide Number Placeholder 3">
            <a:extLst>
              <a:ext uri="{FF2B5EF4-FFF2-40B4-BE49-F238E27FC236}">
                <a16:creationId xmlns:a16="http://schemas.microsoft.com/office/drawing/2014/main" id="{D3A6D734-5095-4EA2-5B55-CBF37CCDA435}"/>
              </a:ext>
            </a:extLst>
          </p:cNvPr>
          <p:cNvSpPr>
            <a:spLocks noGrp="1"/>
          </p:cNvSpPr>
          <p:nvPr>
            <p:ph type="sldNum" sz="quarter" idx="5"/>
          </p:nvPr>
        </p:nvSpPr>
        <p:spPr/>
        <p:txBody>
          <a:bodyPr/>
          <a:lstStyle/>
          <a:p>
            <a:fld id="{DE649DEA-107B-4E97-A529-925BD22EDE1E}" type="slidenum">
              <a:rPr lang="en-GB" smtClean="0"/>
              <a:t>5</a:t>
            </a:fld>
            <a:endParaRPr lang="en-GB" dirty="0"/>
          </a:p>
        </p:txBody>
      </p:sp>
    </p:spTree>
    <p:extLst>
      <p:ext uri="{BB962C8B-B14F-4D97-AF65-F5344CB8AC3E}">
        <p14:creationId xmlns:p14="http://schemas.microsoft.com/office/powerpoint/2010/main" val="416290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0" dirty="0"/>
              <a:t>Many of the people we work with are from communities with low or no wealth and power, which contribute to overall ill-health. They often have little individual or collective control economically and own less or nothing, such as homes, land, businesses and data.</a:t>
            </a:r>
          </a:p>
          <a:p>
            <a:pPr marL="0" indent="0">
              <a:buFontTx/>
              <a:buNone/>
            </a:pPr>
            <a:endParaRPr lang="en-GB" b="0" dirty="0"/>
          </a:p>
          <a:p>
            <a:pPr marL="0" indent="0">
              <a:buFontTx/>
              <a:buNone/>
            </a:pPr>
            <a:r>
              <a:rPr lang="en-GB" sz="1200" kern="1200" dirty="0">
                <a:solidFill>
                  <a:schemeClr val="tx1"/>
                </a:solidFill>
                <a:effectLst/>
                <a:latin typeface="+mn-lt"/>
                <a:ea typeface="+mn-ea"/>
                <a:cs typeface="+mn-cs"/>
              </a:rPr>
              <a:t>Giving a sense of control and growing local power can be a determinant of health and well-being. For example, if we focus on collective action around economics, such as co-operative models of business, there can be very feasible ways of people from lower-wealth communities to gain control over local economies with less risk or personal investment involved to which they might not have access individually.</a:t>
            </a:r>
          </a:p>
          <a:p>
            <a:pPr marL="0" indent="0">
              <a:buFontTx/>
              <a:buNone/>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Spreading this approach would enable communities to create local supply chains and ecosystems of businesses that are much more likely to recirculate wealth locally. Such collective actions could eventually infuse this money into the local economy. More collective ownership of businesses by local people can retain the wealth locally. This can enable local people to develop collective wealth, increase resilience and improve health and well-being.</a:t>
            </a:r>
          </a:p>
          <a:p>
            <a:pPr marL="0" indent="0">
              <a:buFontTx/>
              <a:buNone/>
            </a:pPr>
            <a:endParaRPr lang="en-GB" b="0" dirty="0"/>
          </a:p>
        </p:txBody>
      </p:sp>
      <p:sp>
        <p:nvSpPr>
          <p:cNvPr id="4" name="Slide Number Placeholder 3"/>
          <p:cNvSpPr>
            <a:spLocks noGrp="1"/>
          </p:cNvSpPr>
          <p:nvPr>
            <p:ph type="sldNum" sz="quarter" idx="5"/>
          </p:nvPr>
        </p:nvSpPr>
        <p:spPr/>
        <p:txBody>
          <a:bodyPr/>
          <a:lstStyle/>
          <a:p>
            <a:fld id="{DE649DEA-107B-4E97-A529-925BD22EDE1E}" type="slidenum">
              <a:rPr lang="en-GB" smtClean="0"/>
              <a:t>6</a:t>
            </a:fld>
            <a:endParaRPr lang="en-GB" dirty="0"/>
          </a:p>
        </p:txBody>
      </p:sp>
    </p:spTree>
    <p:extLst>
      <p:ext uri="{BB962C8B-B14F-4D97-AF65-F5344CB8AC3E}">
        <p14:creationId xmlns:p14="http://schemas.microsoft.com/office/powerpoint/2010/main" val="397545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A17E-795B-3225-9F2E-F83DECFF6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1C66F-3039-2951-86EC-36CD543AE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F3973-5C37-194A-3A0B-5F0881402010}"/>
              </a:ext>
            </a:extLst>
          </p:cNvPr>
          <p:cNvSpPr>
            <a:spLocks noGrp="1"/>
          </p:cNvSpPr>
          <p:nvPr>
            <p:ph type="body" idx="1"/>
          </p:nvPr>
        </p:nvSpPr>
        <p:spPr/>
        <p:txBody>
          <a:bodyPr/>
          <a:lstStyle/>
          <a:p>
            <a:pPr marL="0" indent="0">
              <a:buFontTx/>
              <a:buNone/>
            </a:pPr>
            <a:r>
              <a:rPr lang="en-GB" b="1" dirty="0"/>
              <a:t>Salford’s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3 years, with support from the Health Foundation, we tested a </a:t>
            </a:r>
            <a:r>
              <a:rPr lang="en-GB" dirty="0">
                <a:latin typeface="Verdana" panose="020B0604030504040204" pitchFamily="34" charset="0"/>
                <a:ea typeface="Verdana" panose="020B0604030504040204" pitchFamily="34" charset="0"/>
              </a:rPr>
              <a:t>people-centred approach to growing community wealth as a co-produced a solution to health inequalities in Salford. This approach redirects wealth back into the local economy </a:t>
            </a:r>
            <a:r>
              <a:rPr lang="en-GB" dirty="0"/>
              <a:t>and places control and benefits into the hands of local people which will improve health and reduce health inequalities by providing agency and a hopeful future.</a:t>
            </a: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There are 3 main elements of this approach: system conditions; local people; and local anchor institutions.</a:t>
            </a:r>
            <a:endParaRPr lang="en-GB" b="1" dirty="0"/>
          </a:p>
          <a:p>
            <a:pPr marL="0" indent="0">
              <a:buFontTx/>
              <a:buNone/>
            </a:pPr>
            <a:endParaRPr lang="en-GB" dirty="0">
              <a:latin typeface="Verdana" panose="020B0604030504040204" pitchFamily="34" charset="0"/>
              <a:ea typeface="Verdana" panose="020B0604030504040204" pitchFamily="34" charset="0"/>
            </a:endParaRPr>
          </a:p>
          <a:p>
            <a:pPr marL="0" indent="0">
              <a:buFontTx/>
              <a:buNone/>
            </a:pPr>
            <a:r>
              <a:rPr lang="en-GB" dirty="0">
                <a:latin typeface="Verdana" panose="020B0604030504040204" pitchFamily="34" charset="0"/>
                <a:ea typeface="Verdana" panose="020B0604030504040204" pitchFamily="34" charset="0"/>
              </a:rPr>
              <a:t>The right system conditions are important so that an environment is created that is both receptive to change and willing to make the changes to the economy to allow everyone a chance to participate and create a healthy life for themselves. These lie partly in local strategies and policies.</a:t>
            </a:r>
          </a:p>
          <a:p>
            <a:pPr marL="0" indent="0">
              <a:buFontTx/>
              <a:buNone/>
            </a:pPr>
            <a:endParaRPr lang="en-GB" dirty="0">
              <a:latin typeface="Verdana" panose="020B0604030504040204" pitchFamily="34" charset="0"/>
              <a:ea typeface="Verdana" panose="020B0604030504040204" pitchFamily="34" charset="0"/>
            </a:endParaRPr>
          </a:p>
          <a:p>
            <a:pPr marL="0" indent="0">
              <a:buFontTx/>
              <a:buNone/>
            </a:pPr>
            <a:r>
              <a:rPr lang="en-GB" dirty="0">
                <a:latin typeface="Verdana" panose="020B0604030504040204" pitchFamily="34" charset="0"/>
                <a:ea typeface="Verdana" panose="020B0604030504040204" pitchFamily="34" charset="0"/>
              </a:rPr>
              <a:t>Embedding approaches to growing and sharing power in policy and strategy is key to effecting system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Some examples of how system conditions have changed in in Salford include that there is now greater collaboration between economic development and public health. Economic development are now thinking about public health in regeneration plans.</a:t>
            </a:r>
            <a:endParaRPr lang="en-GB" b="1" dirty="0"/>
          </a:p>
        </p:txBody>
      </p:sp>
      <p:sp>
        <p:nvSpPr>
          <p:cNvPr id="4" name="Slide Number Placeholder 3">
            <a:extLst>
              <a:ext uri="{FF2B5EF4-FFF2-40B4-BE49-F238E27FC236}">
                <a16:creationId xmlns:a16="http://schemas.microsoft.com/office/drawing/2014/main" id="{D7619861-8EE0-9C2E-685D-DB1C8F0F61F1}"/>
              </a:ext>
            </a:extLst>
          </p:cNvPr>
          <p:cNvSpPr>
            <a:spLocks noGrp="1"/>
          </p:cNvSpPr>
          <p:nvPr>
            <p:ph type="sldNum" sz="quarter" idx="5"/>
          </p:nvPr>
        </p:nvSpPr>
        <p:spPr/>
        <p:txBody>
          <a:bodyPr/>
          <a:lstStyle/>
          <a:p>
            <a:fld id="{DE649DEA-107B-4E97-A529-925BD22EDE1E}" type="slidenum">
              <a:rPr lang="en-GB" smtClean="0"/>
              <a:t>7</a:t>
            </a:fld>
            <a:endParaRPr lang="en-GB" dirty="0"/>
          </a:p>
        </p:txBody>
      </p:sp>
    </p:spTree>
    <p:extLst>
      <p:ext uri="{BB962C8B-B14F-4D97-AF65-F5344CB8AC3E}">
        <p14:creationId xmlns:p14="http://schemas.microsoft.com/office/powerpoint/2010/main" val="49183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The local agencies who are rooted in a place and hold power in regards to their size, spend and who they employ can have a significant impact on their local area when recognised at economic entities and interact with local people in new 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With a focus on the progressive procurement element of growing community wealth, we analysed the supply chains of 6 local anchor institutions and were able to identify at least £10 million of spend that was deemed transferable. This is money that is spent every year, regardless of budgets for these anchor institutions to run, but if spent differently (such as with local or socially driven enterprises) could have a significant positive impact on the local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With this work in procurement, it is important to highlight that the impact is not overnight. A lot of the work requires a shift in mindsets especially around ‘value for money’ and long-term changes to health inequalities, and where teams like procurement can have an impact on this. The time it takes will depend on contract length, existing relationships and organisational buy-in. From connecting with other anchor networks across the U.K. such as Birmingham and Leeds, we know that to change one contract can take a number of years. It is not a quick fix, but an effective change with eventual lasting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This is just one way that local anchor organisations could use their impact in a better way to help grow community wealth.</a:t>
            </a:r>
          </a:p>
          <a:p>
            <a:endParaRPr lang="en-GB" dirty="0"/>
          </a:p>
        </p:txBody>
      </p:sp>
      <p:sp>
        <p:nvSpPr>
          <p:cNvPr id="4" name="Slide Number Placeholder 3"/>
          <p:cNvSpPr>
            <a:spLocks noGrp="1"/>
          </p:cNvSpPr>
          <p:nvPr>
            <p:ph type="sldNum" sz="quarter" idx="5"/>
          </p:nvPr>
        </p:nvSpPr>
        <p:spPr/>
        <p:txBody>
          <a:bodyPr/>
          <a:lstStyle/>
          <a:p>
            <a:fld id="{FFA2799F-BFA1-4F53-9B13-53EBEE959AFE}" type="slidenum">
              <a:rPr lang="en-GB" smtClean="0"/>
              <a:t>8</a:t>
            </a:fld>
            <a:endParaRPr lang="en-GB" dirty="0"/>
          </a:p>
        </p:txBody>
      </p:sp>
    </p:spTree>
    <p:extLst>
      <p:ext uri="{BB962C8B-B14F-4D97-AF65-F5344CB8AC3E}">
        <p14:creationId xmlns:p14="http://schemas.microsoft.com/office/powerpoint/2010/main" val="305022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Traditionally, economic development excludes local people and the resources that exist in the communities around us, especially where attitudes to growth and wealth are concerned. Connecting local people and anchor institutions in new ways helps to create a fairer economy that serves everyone and utilises everything we already have at our disposal.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are always strengths and assets existing in communities. When it comes to Economic Development (ED), these are largely untapped. Local people tell us that they are very infrequently involved in anything to do with ED, feel they can’t be involved or do not have the knowledge or expertise to get involved. This even came down to language used in or traditionally associated with ED. We created our </a:t>
            </a:r>
            <a:r>
              <a:rPr lang="en-GB" b="0" i="1" dirty="0"/>
              <a:t>Grower’s Guide</a:t>
            </a:r>
            <a:r>
              <a:rPr lang="en-GB" b="0" dirty="0"/>
              <a:t> as a way to share our approach, but also test a language shift to more organic, softer language, rather than the more traditional industrial framing.</a:t>
            </a:r>
            <a:endParaRPr lang="en-GB"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Spreading this approach would enable communities to create local supply chains and ecosystems of businesses that are much more likely to recirculate wealth locally. Such actions could eventually infuse this money into the local economy. More collective ownership of businesses by local people can retain the wealth locally. This can enable local people to develop collective wealth, increase resilience and improve health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Verdana" panose="020B0604030504040204" pitchFamily="34" charset="0"/>
                <a:ea typeface="Verdana" panose="020B0604030504040204" pitchFamily="34" charset="0"/>
              </a:rPr>
              <a:t>We are continually learning about this process with what does and does not work. </a:t>
            </a:r>
            <a:r>
              <a:rPr lang="en-GB" dirty="0">
                <a:latin typeface="Verdana" panose="020B0604030504040204" pitchFamily="34" charset="0"/>
                <a:ea typeface="Verdana" panose="020B0604030504040204" pitchFamily="34" charset="0"/>
              </a:rPr>
              <a:t>It was really important that we ensured opportunities for collective businesses were focused in a low-wealth area, giving local people there the opportunity to own and control a social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biggest challenge facing people from lower-wealth backgrounds to creating and owning their own enterprises is the lack of access to resources especially capital and set up funds. They are relying on piecing together small grants or neighbourhood funds and often cannot find the full funds required. Many do not have the financial history needed to access traditional bank loans or affordable lending.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 is worth mapping out what is available in your area and potentially creating pots for this specific purpose to address this barrier fully.</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FFA2799F-BFA1-4F53-9B13-53EBEE959AFE}" type="slidenum">
              <a:rPr lang="en-GB" smtClean="0"/>
              <a:t>9</a:t>
            </a:fld>
            <a:endParaRPr lang="en-GB" dirty="0"/>
          </a:p>
        </p:txBody>
      </p:sp>
    </p:spTree>
    <p:extLst>
      <p:ext uri="{BB962C8B-B14F-4D97-AF65-F5344CB8AC3E}">
        <p14:creationId xmlns:p14="http://schemas.microsoft.com/office/powerpoint/2010/main" val="312945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93DE-5A5A-8C09-4B9B-EF13E96C87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9B298E-894F-BC0D-8ADA-41B7B2779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4A36F1-2089-1407-244E-6BCDB60D2436}"/>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5" name="Footer Placeholder 4">
            <a:extLst>
              <a:ext uri="{FF2B5EF4-FFF2-40B4-BE49-F238E27FC236}">
                <a16:creationId xmlns:a16="http://schemas.microsoft.com/office/drawing/2014/main" id="{FE077D26-8B2F-0ADE-9564-7B8E19CE445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53E3E0-1E02-BC4B-DA1D-144C550F6A2A}"/>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172761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DC42-2B6A-20BB-C929-9B3677684D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3CF0AA-F29D-0261-D837-7E10A44BD0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A210D-0A9F-CB39-A170-1FB258367849}"/>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5" name="Footer Placeholder 4">
            <a:extLst>
              <a:ext uri="{FF2B5EF4-FFF2-40B4-BE49-F238E27FC236}">
                <a16:creationId xmlns:a16="http://schemas.microsoft.com/office/drawing/2014/main" id="{E96C6EC9-4415-47EE-CFA3-B2B69CE242F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3EFE6D-B793-5970-E448-32EB4B2F65FB}"/>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350502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34B033-FFD7-834F-7DC8-03F07033DE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4221C9-3F32-FC5B-DDB8-2CF51A3B54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41912-413E-D0E0-28CE-2F9676935687}"/>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5" name="Footer Placeholder 4">
            <a:extLst>
              <a:ext uri="{FF2B5EF4-FFF2-40B4-BE49-F238E27FC236}">
                <a16:creationId xmlns:a16="http://schemas.microsoft.com/office/drawing/2014/main" id="{ACB15955-B4CF-8AB9-C640-AF7CF3DF02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C7EC69-F031-E177-44AD-B012AA28E2C7}"/>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4288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A08D-865C-B52B-74DD-2963780DD0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514A20-A2E5-D6DC-4297-C0450F250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6575E-C67A-E495-92BF-EB19D5EAD4AD}"/>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5" name="Footer Placeholder 4">
            <a:extLst>
              <a:ext uri="{FF2B5EF4-FFF2-40B4-BE49-F238E27FC236}">
                <a16:creationId xmlns:a16="http://schemas.microsoft.com/office/drawing/2014/main" id="{D22CC67B-5248-40CD-850F-2C487E76997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64FEEC-1DE1-B18A-934B-F008BE014E49}"/>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17444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8E47-CAA5-745B-BC84-B9A572A09C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67353E-BB92-100E-21C1-12D8D94A8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9C1DF8-033E-6A93-4853-AD791FE16895}"/>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5" name="Footer Placeholder 4">
            <a:extLst>
              <a:ext uri="{FF2B5EF4-FFF2-40B4-BE49-F238E27FC236}">
                <a16:creationId xmlns:a16="http://schemas.microsoft.com/office/drawing/2014/main" id="{412D4130-CF81-195F-77C6-83114E89AB9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AB0463-B441-7AB5-3584-11C2E9E08935}"/>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133882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8B71-1EDD-0F7D-6E11-653A3ED813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AE7B34-C095-4A03-91FB-0059B505F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538961-2E15-AD68-1D72-E7D29D8681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61BFA9-F3BC-4CA6-0EA6-F993B547A977}"/>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6" name="Footer Placeholder 5">
            <a:extLst>
              <a:ext uri="{FF2B5EF4-FFF2-40B4-BE49-F238E27FC236}">
                <a16:creationId xmlns:a16="http://schemas.microsoft.com/office/drawing/2014/main" id="{26837AC6-CE14-9540-0CF6-F1C925DD27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0D2C5FB-E51F-F2DE-8978-98B9DC75BFAF}"/>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355591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9F17-985A-554C-BBFE-B39DD52E33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640D30-CECA-29B2-86C8-1BB87292A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B4FA92-1CF8-A781-4127-F6982AAFEB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FD1426-4351-31E8-9C5E-2A15B91A1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09A09-C116-CD85-1212-6D8A9DF3B0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13BC6C-A6EA-E42A-463B-49341AB58AA8}"/>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8" name="Footer Placeholder 7">
            <a:extLst>
              <a:ext uri="{FF2B5EF4-FFF2-40B4-BE49-F238E27FC236}">
                <a16:creationId xmlns:a16="http://schemas.microsoft.com/office/drawing/2014/main" id="{41380C35-D0DC-BAAE-9555-EC1B45D4CEE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4FEA73B-AF92-C625-F32C-E601557362C9}"/>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266456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4880-C82A-96B1-30E0-5355615500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15B1EB-05B7-3A41-2712-AD5F00545353}"/>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4" name="Footer Placeholder 3">
            <a:extLst>
              <a:ext uri="{FF2B5EF4-FFF2-40B4-BE49-F238E27FC236}">
                <a16:creationId xmlns:a16="http://schemas.microsoft.com/office/drawing/2014/main" id="{CA366A0D-5B6E-5C17-B41C-BFE680ED2DF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EE04BAF-5246-BA4E-5377-2F3CFA2CA0A5}"/>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331177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507FE-7D53-C5C1-32F9-F6E4E5A3D401}"/>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3" name="Footer Placeholder 2">
            <a:extLst>
              <a:ext uri="{FF2B5EF4-FFF2-40B4-BE49-F238E27FC236}">
                <a16:creationId xmlns:a16="http://schemas.microsoft.com/office/drawing/2014/main" id="{988627ED-74EC-4030-6F08-BB9B5DAFEE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E4BB33B-C541-816D-5BDD-C0A66321D3A6}"/>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362840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7BE0-77E1-F8FC-E123-966B7DE9A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2A28C7-C2FD-2A36-EEC0-9A08E4E7A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7A3AB9-9439-7B7E-7C47-9177DF624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78E40-912E-E92C-D9A6-7BF345CDF75D}"/>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6" name="Footer Placeholder 5">
            <a:extLst>
              <a:ext uri="{FF2B5EF4-FFF2-40B4-BE49-F238E27FC236}">
                <a16:creationId xmlns:a16="http://schemas.microsoft.com/office/drawing/2014/main" id="{F98EB8E5-9B36-C922-2C85-4CED3543E33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A51D6E-819F-9A46-BA79-CDA7DEF58EF6}"/>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329612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64D3-DB7E-6DBA-2DAF-3264E2CF3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DA029A-B3E7-AF9C-0FB8-BE1251F12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9633250-317B-C0E2-063A-1198B5C01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3F221-2928-84D9-C278-3B668BD6DBBB}"/>
              </a:ext>
            </a:extLst>
          </p:cNvPr>
          <p:cNvSpPr>
            <a:spLocks noGrp="1"/>
          </p:cNvSpPr>
          <p:nvPr>
            <p:ph type="dt" sz="half" idx="10"/>
          </p:nvPr>
        </p:nvSpPr>
        <p:spPr/>
        <p:txBody>
          <a:bodyPr/>
          <a:lstStyle/>
          <a:p>
            <a:fld id="{69E44EF9-5A3A-4538-9892-78DFB16759FB}" type="datetimeFigureOut">
              <a:rPr lang="en-GB" smtClean="0"/>
              <a:t>21/04/2026</a:t>
            </a:fld>
            <a:endParaRPr lang="en-GB" dirty="0"/>
          </a:p>
        </p:txBody>
      </p:sp>
      <p:sp>
        <p:nvSpPr>
          <p:cNvPr id="6" name="Footer Placeholder 5">
            <a:extLst>
              <a:ext uri="{FF2B5EF4-FFF2-40B4-BE49-F238E27FC236}">
                <a16:creationId xmlns:a16="http://schemas.microsoft.com/office/drawing/2014/main" id="{4DD59AD5-A9EB-CF97-2BF9-DBE9B0757C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43A375-39B6-EF20-4E33-0E4C1F5C4DEA}"/>
              </a:ext>
            </a:extLst>
          </p:cNvPr>
          <p:cNvSpPr>
            <a:spLocks noGrp="1"/>
          </p:cNvSpPr>
          <p:nvPr>
            <p:ph type="sldNum" sz="quarter" idx="12"/>
          </p:nvPr>
        </p:nvSpPr>
        <p:spPr/>
        <p:txBody>
          <a:bodyPr/>
          <a:lstStyle/>
          <a:p>
            <a:fld id="{BF49D4B6-BDE1-4AFC-94A3-402A20EE3D89}" type="slidenum">
              <a:rPr lang="en-GB" smtClean="0"/>
              <a:t>‹#›</a:t>
            </a:fld>
            <a:endParaRPr lang="en-GB" dirty="0"/>
          </a:p>
        </p:txBody>
      </p:sp>
    </p:spTree>
    <p:extLst>
      <p:ext uri="{BB962C8B-B14F-4D97-AF65-F5344CB8AC3E}">
        <p14:creationId xmlns:p14="http://schemas.microsoft.com/office/powerpoint/2010/main" val="4415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382A3-611F-C642-3D97-AE6D802E3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5089EF-995D-7FCD-0804-626F65F42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378834-7DF3-053F-3DC3-BF7E3FD6FB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44EF9-5A3A-4538-9892-78DFB16759FB}" type="datetimeFigureOut">
              <a:rPr lang="en-GB" smtClean="0"/>
              <a:t>21/04/2026</a:t>
            </a:fld>
            <a:endParaRPr lang="en-GB" dirty="0"/>
          </a:p>
        </p:txBody>
      </p:sp>
      <p:sp>
        <p:nvSpPr>
          <p:cNvPr id="5" name="Footer Placeholder 4">
            <a:extLst>
              <a:ext uri="{FF2B5EF4-FFF2-40B4-BE49-F238E27FC236}">
                <a16:creationId xmlns:a16="http://schemas.microsoft.com/office/drawing/2014/main" id="{2988C650-BAAD-C7D8-DE7A-C55EF0870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A2BDBCA-A955-EBA0-9335-EFA9EA9A8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9D4B6-BDE1-4AFC-94A3-402A20EE3D89}" type="slidenum">
              <a:rPr lang="en-GB" smtClean="0"/>
              <a:t>‹#›</a:t>
            </a:fld>
            <a:endParaRPr lang="en-GB" dirty="0"/>
          </a:p>
        </p:txBody>
      </p:sp>
    </p:spTree>
    <p:extLst>
      <p:ext uri="{BB962C8B-B14F-4D97-AF65-F5344CB8AC3E}">
        <p14:creationId xmlns:p14="http://schemas.microsoft.com/office/powerpoint/2010/main" val="401999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G3Oi3h8yygE?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EB0946-2352-8EE5-2672-DEE1A3755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665" y="-984273"/>
            <a:ext cx="5545393" cy="7842273"/>
          </a:xfrm>
          <a:prstGeom prst="rect">
            <a:avLst/>
          </a:prstGeom>
        </p:spPr>
      </p:pic>
      <p:sp>
        <p:nvSpPr>
          <p:cNvPr id="14" name="TextBox 13">
            <a:extLst>
              <a:ext uri="{FF2B5EF4-FFF2-40B4-BE49-F238E27FC236}">
                <a16:creationId xmlns:a16="http://schemas.microsoft.com/office/drawing/2014/main" id="{259476DD-74F6-7CC6-4037-37FAB6B50DF6}"/>
              </a:ext>
            </a:extLst>
          </p:cNvPr>
          <p:cNvSpPr txBox="1"/>
          <p:nvPr/>
        </p:nvSpPr>
        <p:spPr>
          <a:xfrm>
            <a:off x="3670812" y="1044037"/>
            <a:ext cx="7659329" cy="3170099"/>
          </a:xfrm>
          <a:prstGeom prst="rect">
            <a:avLst/>
          </a:prstGeom>
          <a:noFill/>
        </p:spPr>
        <p:txBody>
          <a:bodyPr wrap="square" rtlCol="0">
            <a:spAutoFit/>
          </a:bodyPr>
          <a:lstStyle/>
          <a:p>
            <a:pPr algn="ctr"/>
            <a:r>
              <a:rPr lang="en-GB" sz="6000" b="1" dirty="0">
                <a:latin typeface="Verdana" panose="020B0604030504040204" pitchFamily="34" charset="0"/>
                <a:ea typeface="Verdana" panose="020B0604030504040204" pitchFamily="34" charset="0"/>
              </a:rPr>
              <a:t>Fairer, Greener, Healthier</a:t>
            </a:r>
            <a:endParaRPr lang="en-GB" sz="4000" dirty="0">
              <a:latin typeface="Verdana" panose="020B0604030504040204" pitchFamily="34" charset="0"/>
              <a:ea typeface="Verdana" panose="020B0604030504040204" pitchFamily="34" charset="0"/>
            </a:endParaRPr>
          </a:p>
          <a:p>
            <a:pPr algn="ctr"/>
            <a:endParaRPr lang="en-GB" sz="4000" dirty="0">
              <a:latin typeface="Verdana" panose="020B0604030504040204" pitchFamily="34" charset="0"/>
              <a:ea typeface="Verdana" panose="020B0604030504040204" pitchFamily="34" charset="0"/>
            </a:endParaRPr>
          </a:p>
          <a:p>
            <a:pPr algn="ctr"/>
            <a:r>
              <a:rPr lang="en-GB" sz="4000" dirty="0">
                <a:latin typeface="Verdana" panose="020B0604030504040204" pitchFamily="34" charset="0"/>
                <a:ea typeface="Verdana" panose="020B0604030504040204" pitchFamily="34" charset="0"/>
              </a:rPr>
              <a:t>Growing community wealth</a:t>
            </a:r>
          </a:p>
        </p:txBody>
      </p:sp>
      <p:pic>
        <p:nvPicPr>
          <p:cNvPr id="4" name="Picture 3">
            <a:extLst>
              <a:ext uri="{FF2B5EF4-FFF2-40B4-BE49-F238E27FC236}">
                <a16:creationId xmlns:a16="http://schemas.microsoft.com/office/drawing/2014/main" id="{374214F3-8C23-3B36-3DA2-BE4E74581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7213" y="4971213"/>
            <a:ext cx="1771091" cy="1685499"/>
          </a:xfrm>
          <a:prstGeom prst="rect">
            <a:avLst/>
          </a:prstGeom>
        </p:spPr>
      </p:pic>
      <p:pic>
        <p:nvPicPr>
          <p:cNvPr id="3" name="Picture 2">
            <a:extLst>
              <a:ext uri="{FF2B5EF4-FFF2-40B4-BE49-F238E27FC236}">
                <a16:creationId xmlns:a16="http://schemas.microsoft.com/office/drawing/2014/main" id="{D4F86C91-CD50-2A52-B2A6-75CEF50BD9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06" y="5064997"/>
            <a:ext cx="2857500" cy="1600200"/>
          </a:xfrm>
          <a:prstGeom prst="rect">
            <a:avLst/>
          </a:prstGeom>
        </p:spPr>
      </p:pic>
    </p:spTree>
    <p:extLst>
      <p:ext uri="{BB962C8B-B14F-4D97-AF65-F5344CB8AC3E}">
        <p14:creationId xmlns:p14="http://schemas.microsoft.com/office/powerpoint/2010/main" val="367101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5E23-9A70-83E9-05D0-AD1219874A52}"/>
              </a:ext>
            </a:extLst>
          </p:cNvPr>
          <p:cNvSpPr>
            <a:spLocks noGrp="1"/>
          </p:cNvSpPr>
          <p:nvPr>
            <p:ph type="title"/>
          </p:nvPr>
        </p:nvSpPr>
        <p:spPr>
          <a:xfrm>
            <a:off x="838200" y="131442"/>
            <a:ext cx="10515600" cy="1325563"/>
          </a:xfrm>
        </p:spPr>
        <p:txBody>
          <a:bodyPr>
            <a:normAutofit/>
          </a:bodyPr>
          <a:lstStyle/>
          <a:p>
            <a:pPr algn="ctr"/>
            <a:r>
              <a:rPr lang="en-GB" sz="4200" b="1" dirty="0">
                <a:latin typeface="Verdana" panose="020B0604030504040204" pitchFamily="34" charset="0"/>
                <a:ea typeface="Verdana" panose="020B0604030504040204" pitchFamily="34" charset="0"/>
              </a:rPr>
              <a:t>What has this led to?</a:t>
            </a:r>
          </a:p>
        </p:txBody>
      </p:sp>
      <p:pic>
        <p:nvPicPr>
          <p:cNvPr id="1026" name="Picture 2" descr="GM Live Well Assembly">
            <a:extLst>
              <a:ext uri="{FF2B5EF4-FFF2-40B4-BE49-F238E27FC236}">
                <a16:creationId xmlns:a16="http://schemas.microsoft.com/office/drawing/2014/main" id="{0D808FB0-07F0-879A-D4DF-18563E095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283" y="1159743"/>
            <a:ext cx="3973633" cy="26927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66021D-3B97-738A-D7D3-26F206BF3E01}"/>
              </a:ext>
            </a:extLst>
          </p:cNvPr>
          <p:cNvPicPr>
            <a:picLocks noChangeAspect="1"/>
          </p:cNvPicPr>
          <p:nvPr/>
        </p:nvPicPr>
        <p:blipFill>
          <a:blip r:embed="rId4"/>
          <a:stretch>
            <a:fillRect/>
          </a:stretch>
        </p:blipFill>
        <p:spPr>
          <a:xfrm>
            <a:off x="1551955" y="1120625"/>
            <a:ext cx="3973634" cy="5463746"/>
          </a:xfrm>
          <a:prstGeom prst="rect">
            <a:avLst/>
          </a:prstGeom>
        </p:spPr>
      </p:pic>
      <p:pic>
        <p:nvPicPr>
          <p:cNvPr id="1028" name="Picture 4" descr="Rochdale Borough Council | Health ...">
            <a:extLst>
              <a:ext uri="{FF2B5EF4-FFF2-40B4-BE49-F238E27FC236}">
                <a16:creationId xmlns:a16="http://schemas.microsoft.com/office/drawing/2014/main" id="{9CF9703E-8C6D-B12A-4A44-4164DE737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283" y="4328526"/>
            <a:ext cx="3977762" cy="225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09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EEDD"/>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5B13F7-3E21-2279-091B-6DE3C085A7B6}"/>
              </a:ext>
            </a:extLst>
          </p:cNvPr>
          <p:cNvSpPr>
            <a:spLocks noGrp="1"/>
          </p:cNvSpPr>
          <p:nvPr>
            <p:ph type="title"/>
          </p:nvPr>
        </p:nvSpPr>
        <p:spPr>
          <a:xfrm>
            <a:off x="838200" y="365125"/>
            <a:ext cx="10515600" cy="1325563"/>
          </a:xfrm>
        </p:spPr>
        <p:txBody>
          <a:bodyPr>
            <a:normAutofit/>
          </a:bodyPr>
          <a:lstStyle/>
          <a:p>
            <a:pPr algn="ctr"/>
            <a:r>
              <a:rPr lang="en-GB" sz="4200" b="1" dirty="0">
                <a:latin typeface="Verdana" panose="020B0604030504040204" pitchFamily="34" charset="0"/>
                <a:ea typeface="Verdana" panose="020B0604030504040204" pitchFamily="34" charset="0"/>
              </a:rPr>
              <a:t>Find out more…</a:t>
            </a:r>
          </a:p>
        </p:txBody>
      </p:sp>
      <p:pic>
        <p:nvPicPr>
          <p:cNvPr id="2050" name="Picture 2" descr="QR Code Image">
            <a:extLst>
              <a:ext uri="{FF2B5EF4-FFF2-40B4-BE49-F238E27FC236}">
                <a16:creationId xmlns:a16="http://schemas.microsoft.com/office/drawing/2014/main" id="{9480CD13-A0F6-F2F8-AFC0-EC5B9BA6F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761" y="1741744"/>
            <a:ext cx="3657914" cy="36579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3653FE-1CEA-C903-848B-D1DD64D7D708}"/>
              </a:ext>
            </a:extLst>
          </p:cNvPr>
          <p:cNvSpPr txBox="1"/>
          <p:nvPr/>
        </p:nvSpPr>
        <p:spPr>
          <a:xfrm>
            <a:off x="1213421" y="5396455"/>
            <a:ext cx="4048593" cy="830997"/>
          </a:xfrm>
          <a:prstGeom prst="rect">
            <a:avLst/>
          </a:prstGeom>
          <a:noFill/>
        </p:spPr>
        <p:txBody>
          <a:bodyPr wrap="square" rtlCol="0">
            <a:spAutoFit/>
          </a:bodyPr>
          <a:lstStyle/>
          <a:p>
            <a:pPr algn="ctr"/>
            <a:r>
              <a:rPr lang="en-GB" sz="2400" dirty="0">
                <a:latin typeface="Verdana" panose="020B0604030504040204" pitchFamily="34" charset="0"/>
                <a:ea typeface="Verdana" panose="020B0604030504040204" pitchFamily="34" charset="0"/>
              </a:rPr>
              <a:t>Economies for </a:t>
            </a:r>
          </a:p>
          <a:p>
            <a:pPr algn="ctr"/>
            <a:r>
              <a:rPr lang="en-GB" sz="2400" dirty="0">
                <a:latin typeface="Verdana" panose="020B0604030504040204" pitchFamily="34" charset="0"/>
                <a:ea typeface="Verdana" panose="020B0604030504040204" pitchFamily="34" charset="0"/>
              </a:rPr>
              <a:t>Healthier Lives web page</a:t>
            </a:r>
          </a:p>
        </p:txBody>
      </p:sp>
      <p:pic>
        <p:nvPicPr>
          <p:cNvPr id="2052" name="Picture 4" descr="QR Code Image">
            <a:extLst>
              <a:ext uri="{FF2B5EF4-FFF2-40B4-BE49-F238E27FC236}">
                <a16:creationId xmlns:a16="http://schemas.microsoft.com/office/drawing/2014/main" id="{9E84B1FB-A64B-5EDB-DB2F-D23168A74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582" y="1747912"/>
            <a:ext cx="3552669" cy="35526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29A3A9-63B0-3DE1-D16C-3CA1836CD17D}"/>
              </a:ext>
            </a:extLst>
          </p:cNvPr>
          <p:cNvSpPr txBox="1"/>
          <p:nvPr/>
        </p:nvSpPr>
        <p:spPr>
          <a:xfrm>
            <a:off x="6730582" y="5396455"/>
            <a:ext cx="3552668" cy="830997"/>
          </a:xfrm>
          <a:prstGeom prst="rect">
            <a:avLst/>
          </a:prstGeom>
          <a:noFill/>
        </p:spPr>
        <p:txBody>
          <a:bodyPr wrap="square" rtlCol="0">
            <a:spAutoFit/>
          </a:bodyPr>
          <a:lstStyle/>
          <a:p>
            <a:pPr algn="ctr"/>
            <a:r>
              <a:rPr lang="en-GB" sz="2400" dirty="0">
                <a:latin typeface="Verdana" panose="020B0604030504040204" pitchFamily="34" charset="0"/>
                <a:ea typeface="Verdana" panose="020B0604030504040204" pitchFamily="34" charset="0"/>
              </a:rPr>
              <a:t>‘Rooting for a Healthy Economy’ animation</a:t>
            </a:r>
          </a:p>
        </p:txBody>
      </p:sp>
    </p:spTree>
    <p:extLst>
      <p:ext uri="{BB962C8B-B14F-4D97-AF65-F5344CB8AC3E}">
        <p14:creationId xmlns:p14="http://schemas.microsoft.com/office/powerpoint/2010/main" val="101713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2DC38BB8-322B-223A-0090-F1326B98A8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1DFDA2-C669-715C-5A88-00211A33770E}"/>
              </a:ext>
            </a:extLst>
          </p:cNvPr>
          <p:cNvSpPr>
            <a:spLocks noGrp="1"/>
          </p:cNvSpPr>
          <p:nvPr>
            <p:ph type="title"/>
          </p:nvPr>
        </p:nvSpPr>
        <p:spPr>
          <a:xfrm>
            <a:off x="838200" y="7917"/>
            <a:ext cx="10515600" cy="1325563"/>
          </a:xfrm>
        </p:spPr>
        <p:txBody>
          <a:bodyPr/>
          <a:lstStyle/>
          <a:p>
            <a:pPr algn="ctr"/>
            <a:r>
              <a:rPr lang="en-GB" b="1" dirty="0">
                <a:latin typeface="Verdana" panose="020B0604030504040204" pitchFamily="34" charset="0"/>
                <a:ea typeface="Verdana" panose="020B0604030504040204" pitchFamily="34" charset="0"/>
              </a:rPr>
              <a:t> Social and Economic Innovation </a:t>
            </a:r>
          </a:p>
        </p:txBody>
      </p:sp>
      <p:pic>
        <p:nvPicPr>
          <p:cNvPr id="5" name="Picture 4">
            <a:extLst>
              <a:ext uri="{FF2B5EF4-FFF2-40B4-BE49-F238E27FC236}">
                <a16:creationId xmlns:a16="http://schemas.microsoft.com/office/drawing/2014/main" id="{9A053350-62DB-F219-66CE-41D0209D6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46" y="986775"/>
            <a:ext cx="8127707" cy="5754747"/>
          </a:xfrm>
          <a:prstGeom prst="rect">
            <a:avLst/>
          </a:prstGeom>
        </p:spPr>
      </p:pic>
    </p:spTree>
    <p:extLst>
      <p:ext uri="{BB962C8B-B14F-4D97-AF65-F5344CB8AC3E}">
        <p14:creationId xmlns:p14="http://schemas.microsoft.com/office/powerpoint/2010/main" val="409939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A6AB9CA-961E-59A3-D8D9-37A43E677CDA}"/>
            </a:ext>
          </a:extLst>
        </p:cNvPr>
        <p:cNvGrpSpPr/>
        <p:nvPr/>
      </p:nvGrpSpPr>
      <p:grpSpPr>
        <a:xfrm>
          <a:off x="0" y="0"/>
          <a:ext cx="0" cy="0"/>
          <a:chOff x="0" y="0"/>
          <a:chExt cx="0" cy="0"/>
        </a:xfrm>
      </p:grpSpPr>
      <p:pic>
        <p:nvPicPr>
          <p:cNvPr id="2" name="Online Media 1" title="Spot the difference: Louis &amp; Lorcan">
            <a:hlinkClick r:id="" action="ppaction://media"/>
            <a:extLst>
              <a:ext uri="{FF2B5EF4-FFF2-40B4-BE49-F238E27FC236}">
                <a16:creationId xmlns:a16="http://schemas.microsoft.com/office/drawing/2014/main" id="{4FD1E632-B506-5DE2-A70B-BA2BD9A2F581}"/>
              </a:ext>
            </a:extLst>
          </p:cNvPr>
          <p:cNvPicPr>
            <a:picLocks noGrp="1" noRot="1" noChangeAspect="1"/>
          </p:cNvPicPr>
          <p:nvPr>
            <p:ph idx="1"/>
            <a:videoFile r:link="rId1"/>
          </p:nvPr>
        </p:nvPicPr>
        <p:blipFill>
          <a:blip r:embed="rId4"/>
          <a:stretch>
            <a:fillRect/>
          </a:stretch>
        </p:blipFill>
        <p:spPr>
          <a:xfrm>
            <a:off x="879001" y="374946"/>
            <a:ext cx="10810079" cy="6108107"/>
          </a:xfrm>
          <a:prstGeom prst="rect">
            <a:avLst/>
          </a:prstGeom>
        </p:spPr>
      </p:pic>
    </p:spTree>
    <p:extLst>
      <p:ext uri="{BB962C8B-B14F-4D97-AF65-F5344CB8AC3E}">
        <p14:creationId xmlns:p14="http://schemas.microsoft.com/office/powerpoint/2010/main" val="34289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D050DC8-62D7-CEC7-4C6B-0EEB9FECB1E6}"/>
              </a:ext>
            </a:extLst>
          </p:cNvPr>
          <p:cNvSpPr>
            <a:spLocks noGrp="1"/>
          </p:cNvSpPr>
          <p:nvPr>
            <p:ph type="title"/>
          </p:nvPr>
        </p:nvSpPr>
        <p:spPr>
          <a:xfrm>
            <a:off x="838200" y="247141"/>
            <a:ext cx="10515600" cy="1325563"/>
          </a:xfrm>
        </p:spPr>
        <p:txBody>
          <a:bodyPr>
            <a:normAutofit/>
          </a:bodyPr>
          <a:lstStyle/>
          <a:p>
            <a:pPr algn="ctr"/>
            <a:r>
              <a:rPr lang="en-GB" sz="4200" b="1" dirty="0">
                <a:latin typeface="Verdana" panose="020B0604030504040204" pitchFamily="34" charset="0"/>
                <a:ea typeface="Verdana" panose="020B0604030504040204" pitchFamily="34" charset="0"/>
              </a:rPr>
              <a:t>Economics as a </a:t>
            </a:r>
            <a:br>
              <a:rPr lang="en-GB" sz="4200" b="1" dirty="0">
                <a:latin typeface="Verdana" panose="020B0604030504040204" pitchFamily="34" charset="0"/>
                <a:ea typeface="Verdana" panose="020B0604030504040204" pitchFamily="34" charset="0"/>
              </a:rPr>
            </a:br>
            <a:r>
              <a:rPr lang="en-GB" sz="4200" b="1" dirty="0">
                <a:latin typeface="Verdana" panose="020B0604030504040204" pitchFamily="34" charset="0"/>
                <a:ea typeface="Verdana" panose="020B0604030504040204" pitchFamily="34" charset="0"/>
              </a:rPr>
              <a:t>determinant of health</a:t>
            </a:r>
          </a:p>
        </p:txBody>
      </p:sp>
      <p:pic>
        <p:nvPicPr>
          <p:cNvPr id="3" name="Picture 2">
            <a:extLst>
              <a:ext uri="{FF2B5EF4-FFF2-40B4-BE49-F238E27FC236}">
                <a16:creationId xmlns:a16="http://schemas.microsoft.com/office/drawing/2014/main" id="{C3D20C73-5A51-0B48-7487-7E50F56461BC}"/>
              </a:ext>
            </a:extLst>
          </p:cNvPr>
          <p:cNvPicPr>
            <a:picLocks noChangeAspect="1"/>
          </p:cNvPicPr>
          <p:nvPr/>
        </p:nvPicPr>
        <p:blipFill>
          <a:blip r:embed="rId3"/>
          <a:stretch>
            <a:fillRect/>
          </a:stretch>
        </p:blipFill>
        <p:spPr>
          <a:xfrm>
            <a:off x="2142677" y="1572704"/>
            <a:ext cx="7906646" cy="5061079"/>
          </a:xfrm>
          <a:prstGeom prst="rect">
            <a:avLst/>
          </a:prstGeom>
        </p:spPr>
      </p:pic>
    </p:spTree>
    <p:extLst>
      <p:ext uri="{BB962C8B-B14F-4D97-AF65-F5344CB8AC3E}">
        <p14:creationId xmlns:p14="http://schemas.microsoft.com/office/powerpoint/2010/main" val="286471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C34D820-1200-0E48-90F4-8B17A9256BA2}"/>
            </a:ext>
          </a:extLst>
        </p:cNvPr>
        <p:cNvGrpSpPr/>
        <p:nvPr/>
      </p:nvGrpSpPr>
      <p:grpSpPr>
        <a:xfrm>
          <a:off x="0" y="0"/>
          <a:ext cx="0" cy="0"/>
          <a:chOff x="0" y="0"/>
          <a:chExt cx="0" cy="0"/>
        </a:xfrm>
      </p:grpSpPr>
      <p:pic>
        <p:nvPicPr>
          <p:cNvPr id="2052" name="Picture 4" descr="A U-shaped legacy • Resolution Foundation">
            <a:extLst>
              <a:ext uri="{FF2B5EF4-FFF2-40B4-BE49-F238E27FC236}">
                <a16:creationId xmlns:a16="http://schemas.microsoft.com/office/drawing/2014/main" id="{4D263283-1995-BC87-19B0-414D2BC45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565" y="1602994"/>
            <a:ext cx="8902870" cy="50078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3E7B928-91E8-BF05-D349-6479E3647C2B}"/>
              </a:ext>
            </a:extLst>
          </p:cNvPr>
          <p:cNvSpPr>
            <a:spLocks noGrp="1"/>
          </p:cNvSpPr>
          <p:nvPr>
            <p:ph type="title"/>
          </p:nvPr>
        </p:nvSpPr>
        <p:spPr>
          <a:xfrm>
            <a:off x="838200" y="247141"/>
            <a:ext cx="10515600" cy="1325563"/>
          </a:xfrm>
        </p:spPr>
        <p:txBody>
          <a:bodyPr>
            <a:normAutofit/>
          </a:bodyPr>
          <a:lstStyle/>
          <a:p>
            <a:pPr algn="ctr"/>
            <a:r>
              <a:rPr lang="en-GB" sz="4200" b="1" dirty="0">
                <a:latin typeface="Verdana" panose="020B0604030504040204" pitchFamily="34" charset="0"/>
                <a:ea typeface="Verdana" panose="020B0604030504040204" pitchFamily="34" charset="0"/>
              </a:rPr>
              <a:t>Ill-health and economic </a:t>
            </a:r>
            <a:br>
              <a:rPr lang="en-GB" sz="4200" b="1" dirty="0">
                <a:latin typeface="Verdana" panose="020B0604030504040204" pitchFamily="34" charset="0"/>
                <a:ea typeface="Verdana" panose="020B0604030504040204" pitchFamily="34" charset="0"/>
              </a:rPr>
            </a:br>
            <a:r>
              <a:rPr lang="en-GB" sz="4200" b="1" dirty="0">
                <a:latin typeface="Verdana" panose="020B0604030504040204" pitchFamily="34" charset="0"/>
                <a:ea typeface="Verdana" panose="020B0604030504040204" pitchFamily="34" charset="0"/>
              </a:rPr>
              <a:t>inequality drive each other</a:t>
            </a:r>
          </a:p>
        </p:txBody>
      </p:sp>
    </p:spTree>
    <p:extLst>
      <p:ext uri="{BB962C8B-B14F-4D97-AF65-F5344CB8AC3E}">
        <p14:creationId xmlns:p14="http://schemas.microsoft.com/office/powerpoint/2010/main" val="299827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EEDD"/>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D6730D-05AC-9CA9-8F4B-49077067EFDB}"/>
              </a:ext>
            </a:extLst>
          </p:cNvPr>
          <p:cNvSpPr>
            <a:spLocks noGrp="1"/>
          </p:cNvSpPr>
          <p:nvPr>
            <p:ph type="title"/>
          </p:nvPr>
        </p:nvSpPr>
        <p:spPr>
          <a:xfrm>
            <a:off x="838200" y="247141"/>
            <a:ext cx="10515600" cy="1325563"/>
          </a:xfrm>
        </p:spPr>
        <p:txBody>
          <a:bodyPr>
            <a:normAutofit/>
          </a:bodyPr>
          <a:lstStyle/>
          <a:p>
            <a:pPr algn="ctr"/>
            <a:r>
              <a:rPr lang="en-GB" sz="4200" b="1" dirty="0">
                <a:latin typeface="Verdana" panose="020B0604030504040204" pitchFamily="34" charset="0"/>
                <a:ea typeface="Verdana" panose="020B0604030504040204" pitchFamily="34" charset="0"/>
              </a:rPr>
              <a:t>Ownership and control as a determinant of health</a:t>
            </a:r>
          </a:p>
        </p:txBody>
      </p:sp>
      <p:pic>
        <p:nvPicPr>
          <p:cNvPr id="3" name="Content Placeholder 2">
            <a:extLst>
              <a:ext uri="{FF2B5EF4-FFF2-40B4-BE49-F238E27FC236}">
                <a16:creationId xmlns:a16="http://schemas.microsoft.com/office/drawing/2014/main" id="{A3F9FE0C-3556-07A7-0C6D-B05964255A62}"/>
              </a:ext>
            </a:extLst>
          </p:cNvPr>
          <p:cNvPicPr>
            <a:picLocks noGrp="1" noChangeAspect="1"/>
          </p:cNvPicPr>
          <p:nvPr>
            <p:ph idx="1"/>
          </p:nvPr>
        </p:nvPicPr>
        <p:blipFill>
          <a:blip r:embed="rId3"/>
          <a:stretch>
            <a:fillRect/>
          </a:stretch>
        </p:blipFill>
        <p:spPr>
          <a:xfrm>
            <a:off x="1561660" y="1572704"/>
            <a:ext cx="9068679" cy="5038155"/>
          </a:xfrm>
          <a:prstGeom prst="rect">
            <a:avLst/>
          </a:prstGeom>
        </p:spPr>
      </p:pic>
    </p:spTree>
    <p:extLst>
      <p:ext uri="{BB962C8B-B14F-4D97-AF65-F5344CB8AC3E}">
        <p14:creationId xmlns:p14="http://schemas.microsoft.com/office/powerpoint/2010/main" val="113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EEDD"/>
        </a:solidFill>
        <a:effectLst/>
      </p:bgPr>
    </p:bg>
    <p:spTree>
      <p:nvGrpSpPr>
        <p:cNvPr id="1" name="">
          <a:extLst>
            <a:ext uri="{FF2B5EF4-FFF2-40B4-BE49-F238E27FC236}">
              <a16:creationId xmlns:a16="http://schemas.microsoft.com/office/drawing/2014/main" id="{D44DB1D4-7E4C-F929-636A-7B60E1D5C79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C587D06-CFC7-DFAD-9A8F-871B73F75608}"/>
              </a:ext>
            </a:extLst>
          </p:cNvPr>
          <p:cNvSpPr>
            <a:spLocks noGrp="1"/>
          </p:cNvSpPr>
          <p:nvPr>
            <p:ph type="title"/>
          </p:nvPr>
        </p:nvSpPr>
        <p:spPr>
          <a:xfrm>
            <a:off x="838200" y="247141"/>
            <a:ext cx="10515600" cy="1325563"/>
          </a:xfrm>
        </p:spPr>
        <p:txBody>
          <a:bodyPr>
            <a:normAutofit/>
          </a:bodyPr>
          <a:lstStyle/>
          <a:p>
            <a:pPr algn="ctr"/>
            <a:r>
              <a:rPr lang="en-GB" sz="4200" b="1" dirty="0">
                <a:latin typeface="Verdana" panose="020B0604030504040204" pitchFamily="34" charset="0"/>
                <a:ea typeface="Verdana" panose="020B0604030504040204" pitchFamily="34" charset="0"/>
              </a:rPr>
              <a:t>Economies for Healthier Lives</a:t>
            </a:r>
          </a:p>
        </p:txBody>
      </p:sp>
      <p:pic>
        <p:nvPicPr>
          <p:cNvPr id="2" name="Content Placeholder 7">
            <a:extLst>
              <a:ext uri="{FF2B5EF4-FFF2-40B4-BE49-F238E27FC236}">
                <a16:creationId xmlns:a16="http://schemas.microsoft.com/office/drawing/2014/main" id="{095FA7AC-F3F4-54F7-0ABE-FD7A2B93301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4753" t="10580" r="13408" b="4142"/>
          <a:stretch/>
        </p:blipFill>
        <p:spPr>
          <a:xfrm>
            <a:off x="3008066" y="1271781"/>
            <a:ext cx="6090214" cy="5422157"/>
          </a:xfrm>
        </p:spPr>
      </p:pic>
    </p:spTree>
    <p:extLst>
      <p:ext uri="{BB962C8B-B14F-4D97-AF65-F5344CB8AC3E}">
        <p14:creationId xmlns:p14="http://schemas.microsoft.com/office/powerpoint/2010/main" val="22334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1B22-B39D-02D9-CF7A-104D729C9106}"/>
              </a:ext>
            </a:extLst>
          </p:cNvPr>
          <p:cNvSpPr>
            <a:spLocks noGrp="1"/>
          </p:cNvSpPr>
          <p:nvPr>
            <p:ph type="title"/>
          </p:nvPr>
        </p:nvSpPr>
        <p:spPr/>
        <p:txBody>
          <a:bodyPr/>
          <a:lstStyle/>
          <a:p>
            <a:pPr algn="ctr"/>
            <a:r>
              <a:rPr lang="en-GB" b="1" dirty="0">
                <a:latin typeface="Verdana" panose="020B0604030504040204" pitchFamily="34" charset="0"/>
                <a:ea typeface="Verdana" panose="020B0604030504040204" pitchFamily="34" charset="0"/>
              </a:rPr>
              <a:t>Local Anchor Institutions</a:t>
            </a:r>
          </a:p>
        </p:txBody>
      </p:sp>
      <p:pic>
        <p:nvPicPr>
          <p:cNvPr id="5" name="Picture 4">
            <a:extLst>
              <a:ext uri="{FF2B5EF4-FFF2-40B4-BE49-F238E27FC236}">
                <a16:creationId xmlns:a16="http://schemas.microsoft.com/office/drawing/2014/main" id="{2643DBD0-A69B-B13D-6606-B99EF5CAB0D5}"/>
              </a:ext>
            </a:extLst>
          </p:cNvPr>
          <p:cNvPicPr>
            <a:picLocks noChangeAspect="1"/>
          </p:cNvPicPr>
          <p:nvPr/>
        </p:nvPicPr>
        <p:blipFill>
          <a:blip r:embed="rId3"/>
          <a:stretch>
            <a:fillRect/>
          </a:stretch>
        </p:blipFill>
        <p:spPr>
          <a:xfrm>
            <a:off x="1791135" y="1559617"/>
            <a:ext cx="8609730" cy="4933258"/>
          </a:xfrm>
          <a:prstGeom prst="rect">
            <a:avLst/>
          </a:prstGeom>
        </p:spPr>
      </p:pic>
    </p:spTree>
    <p:extLst>
      <p:ext uri="{BB962C8B-B14F-4D97-AF65-F5344CB8AC3E}">
        <p14:creationId xmlns:p14="http://schemas.microsoft.com/office/powerpoint/2010/main" val="178435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BB6D-C79D-BA93-B14E-A263201B6C46}"/>
              </a:ext>
            </a:extLst>
          </p:cNvPr>
          <p:cNvSpPr>
            <a:spLocks noGrp="1"/>
          </p:cNvSpPr>
          <p:nvPr>
            <p:ph type="title"/>
          </p:nvPr>
        </p:nvSpPr>
        <p:spPr>
          <a:xfrm>
            <a:off x="838200" y="126038"/>
            <a:ext cx="10515600" cy="1325563"/>
          </a:xfrm>
        </p:spPr>
        <p:txBody>
          <a:bodyPr/>
          <a:lstStyle/>
          <a:p>
            <a:pPr algn="ctr"/>
            <a:r>
              <a:rPr lang="en-GB" b="1" dirty="0">
                <a:latin typeface="Verdana" panose="020B0604030504040204" pitchFamily="34" charset="0"/>
                <a:ea typeface="Verdana" panose="020B0604030504040204" pitchFamily="34" charset="0"/>
              </a:rPr>
              <a:t>Local People</a:t>
            </a:r>
          </a:p>
        </p:txBody>
      </p:sp>
      <p:pic>
        <p:nvPicPr>
          <p:cNvPr id="5" name="Content Placeholder 5">
            <a:extLst>
              <a:ext uri="{FF2B5EF4-FFF2-40B4-BE49-F238E27FC236}">
                <a16:creationId xmlns:a16="http://schemas.microsoft.com/office/drawing/2014/main" id="{0C123635-9C1E-93FB-A819-18A3C6D305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9694" y="1145961"/>
            <a:ext cx="6332611" cy="5586001"/>
          </a:xfrm>
        </p:spPr>
      </p:pic>
    </p:spTree>
    <p:extLst>
      <p:ext uri="{BB962C8B-B14F-4D97-AF65-F5344CB8AC3E}">
        <p14:creationId xmlns:p14="http://schemas.microsoft.com/office/powerpoint/2010/main" val="86122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acdec4-aff1-4770-b400-c01b401dc3f6">
      <Terms xmlns="http://schemas.microsoft.com/office/infopath/2007/PartnerControls"/>
    </lcf76f155ced4ddcb4097134ff3c332f>
    <TaxCatchAll xmlns="ad8fec1f-1ebf-43ab-a4f7-219a5ae046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3E43FDFBB6FD4C9FC5CE43F53C880A" ma:contentTypeVersion="18" ma:contentTypeDescription="Create a new document." ma:contentTypeScope="" ma:versionID="d0081507434e63ca1a04bba4852a37eb">
  <xsd:schema xmlns:xsd="http://www.w3.org/2001/XMLSchema" xmlns:xs="http://www.w3.org/2001/XMLSchema" xmlns:p="http://schemas.microsoft.com/office/2006/metadata/properties" xmlns:ns2="ad8fec1f-1ebf-43ab-a4f7-219a5ae046e3" xmlns:ns3="beacdec4-aff1-4770-b400-c01b401dc3f6" targetNamespace="http://schemas.microsoft.com/office/2006/metadata/properties" ma:root="true" ma:fieldsID="0ecba26cd1a76581370f566fdfbc0dbf" ns2:_="" ns3:_="">
    <xsd:import namespace="ad8fec1f-1ebf-43ab-a4f7-219a5ae046e3"/>
    <xsd:import namespace="beacdec4-aff1-4770-b400-c01b401dc3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fec1f-1ebf-43ab-a4f7-219a5ae046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3a789b-d997-4143-84ba-1bad77270cce}" ma:internalName="TaxCatchAll" ma:showField="CatchAllData" ma:web="ad8fec1f-1ebf-43ab-a4f7-219a5ae046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acdec4-aff1-4770-b400-c01b401dc3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bd3fc83-1d07-4f0d-8956-5a39a53d26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FBC1E-BB6B-4E2E-A561-800B209C27C6}">
  <ds:schemaRefs>
    <ds:schemaRef ds:uri="http://schemas.microsoft.com/sharepoint/v3/contenttype/forms"/>
  </ds:schemaRefs>
</ds:datastoreItem>
</file>

<file path=customXml/itemProps2.xml><?xml version="1.0" encoding="utf-8"?>
<ds:datastoreItem xmlns:ds="http://schemas.openxmlformats.org/officeDocument/2006/customXml" ds:itemID="{E363C0EA-8C5B-4ACF-9FCF-A00E2888A8BE}">
  <ds:schemaRefs>
    <ds:schemaRef ds:uri="http://schemas.microsoft.com/office/2006/metadata/properties"/>
    <ds:schemaRef ds:uri="http://schemas.microsoft.com/office/infopath/2007/PartnerControls"/>
    <ds:schemaRef ds:uri="beacdec4-aff1-4770-b400-c01b401dc3f6"/>
    <ds:schemaRef ds:uri="ad8fec1f-1ebf-43ab-a4f7-219a5ae046e3"/>
  </ds:schemaRefs>
</ds:datastoreItem>
</file>

<file path=customXml/itemProps3.xml><?xml version="1.0" encoding="utf-8"?>
<ds:datastoreItem xmlns:ds="http://schemas.openxmlformats.org/officeDocument/2006/customXml" ds:itemID="{1DF1A3C7-242B-4794-A664-99FDF7C3F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fec1f-1ebf-43ab-a4f7-219a5ae046e3"/>
    <ds:schemaRef ds:uri="beacdec4-aff1-4770-b400-c01b401dc3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Widescreen</PresentationFormat>
  <Paragraphs>88</Paragraphs>
  <Slides>11</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Calibri Light</vt:lpstr>
      <vt:lpstr>Verdana</vt:lpstr>
      <vt:lpstr>Office Theme</vt:lpstr>
      <vt:lpstr>PowerPoint Presentation</vt:lpstr>
      <vt:lpstr> Social and Economic Innovation </vt:lpstr>
      <vt:lpstr>PowerPoint Presentation</vt:lpstr>
      <vt:lpstr>Economics as a  determinant of health</vt:lpstr>
      <vt:lpstr>Ill-health and economic  inequality drive each other</vt:lpstr>
      <vt:lpstr>Ownership and control as a determinant of health</vt:lpstr>
      <vt:lpstr>Economies for Healthier Lives</vt:lpstr>
      <vt:lpstr>Local Anchor Institutions</vt:lpstr>
      <vt:lpstr>Local People</vt:lpstr>
      <vt:lpstr>What has this led to?</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Orla McCann</dc:creator>
  <cp:lastModifiedBy>Orla McCann</cp:lastModifiedBy>
  <cp:revision>4</cp:revision>
  <dcterms:created xsi:type="dcterms:W3CDTF">2024-11-18T13:16:50Z</dcterms:created>
  <dcterms:modified xsi:type="dcterms:W3CDTF">2026-04-21T08:29:58Z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0x010100C03E43FDFBB6FD4C9FC5CE43F53C880A</vt:lpwstr>
  </property>
  <property fmtid="{D5CDD505-2E9C-101B-9397-08002B2CF9AE}" pid="3" name="MediaServiceImageTags">
    <vt:lpwstr/>
  </property>
</Properties>
</file>