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56" r:id="rId3"/>
    <p:sldId id="270" r:id="rId4"/>
    <p:sldId id="280" r:id="rId5"/>
    <p:sldId id="376" r:id="rId6"/>
    <p:sldId id="264" r:id="rId7"/>
    <p:sldId id="274" r:id="rId8"/>
    <p:sldId id="275" r:id="rId9"/>
    <p:sldId id="377" r:id="rId10"/>
    <p:sldId id="278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26" autoAdjust="0"/>
    <p:restoredTop sz="90492" autoAdjust="0"/>
  </p:normalViewPr>
  <p:slideViewPr>
    <p:cSldViewPr snapToGrid="0" snapToObjects="1" showGuides="1">
      <p:cViewPr>
        <p:scale>
          <a:sx n="50" d="100"/>
          <a:sy n="50" d="100"/>
        </p:scale>
        <p:origin x="1856" y="256"/>
      </p:cViewPr>
      <p:guideLst>
        <p:guide orient="horz" pos="161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CEE736-8BD3-3D76-509A-4C816FF89E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68580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F4DFAE-B373-86C8-BFED-C99FCFA77A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09BC6-6DD5-4E61-AE32-6A0490DC340E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608A11-4915-0882-0DC9-FAD52A52F7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A69E5-7423-E47A-EFC2-75B2BC0A2A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F1891-D7F3-4B6D-B588-AA61C578C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610551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8580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ctr">
              <a:defRPr lang="en-GB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B298F-8193-4CE1-BC26-CB6C10F2FC1B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lang="en-GB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41F5B-843F-4F88-916C-6076E899C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36549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uurzaamnieuws.nl/klimaattop-glasgow-uitgesteld-tot-2021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nc-nd/3.0/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Good afternoon, all, I am going to share GCR approach to HIAP in regional/ LA decision making, particularly Capital infrastructure. </a:t>
            </a:r>
          </a:p>
          <a:p>
            <a:endParaRPr lang="en-GB" dirty="0"/>
          </a:p>
        </p:txBody>
      </p:sp>
      <p:sp>
        <p:nvSpPr>
          <p:cNvPr id="4" name="Header Placeholder 3" hidden="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858000" cy="458788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41F5B-843F-4F88-916C-6076E899C17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666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41F5B-843F-4F88-916C-6076E899C17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218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41F5B-843F-4F88-916C-6076E899C17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613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9E353-DA0B-CAC6-6AF2-053DD7708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429E9B-1E40-98E2-56F6-6D5D7D2D6C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5FF89A-4A5D-E0AE-9682-400D46E0E8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89EE9A50-4828-26E9-35DA-E55F1946143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564D6-F570-EC4F-3E1C-029FC1B9745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20CD9-4227-18C3-525E-497804C98F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4CB8D-EBB6-42F7-8A10-0D05CF89360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439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41F5B-843F-4F88-916C-6076E899C17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898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41F5B-843F-4F88-916C-6076E899C17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347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41F5B-843F-4F88-916C-6076E899C17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655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hlinkClick r:id="rId3" tooltip="https://www.duurzaamnieuws.nl/klimaattop-glasgow-uitgesteld-tot-2021/"/>
              </a:rPr>
              <a:t>This Photo</a:t>
            </a:r>
            <a:r>
              <a:rPr lang="en-GB" sz="1200" dirty="0"/>
              <a:t> by Unknown Author is licensed under </a:t>
            </a:r>
            <a:r>
              <a:rPr lang="en-GB" sz="1200" dirty="0">
                <a:hlinkClick r:id="rId4" tooltip="https://creativecommons.org/licenses/by-nc-nd/3.0/"/>
              </a:rPr>
              <a:t>CC BY-NC-ND</a:t>
            </a:r>
            <a:endParaRPr lang="en-GB" sz="1200" dirty="0"/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41F5B-843F-4F88-916C-6076E899C17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045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41F5B-843F-4F88-916C-6076E899C17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904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4220" y="1597819"/>
            <a:ext cx="6553234" cy="110251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</a:t>
            </a:r>
            <a:br>
              <a:rPr lang="en-GB" dirty="0"/>
            </a:br>
            <a:r>
              <a:rPr lang="en-GB" dirty="0"/>
              <a:t>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574" y="2914650"/>
            <a:ext cx="5470526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32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91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236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854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67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934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77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642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elcom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1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e connec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46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961901" y="941250"/>
            <a:ext cx="5226306" cy="3262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quotation </a:t>
            </a:r>
            <a:br>
              <a:rPr lang="en-GB" dirty="0"/>
            </a:br>
            <a:r>
              <a:rPr lang="en-GB" dirty="0"/>
              <a:t>or impact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08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135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504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871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31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7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uurzaamnieuws.nl/klimaattop-glasgow-uitgesteld-tot-2021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onia.Milne@glasgow.gov.u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971" y="177610"/>
            <a:ext cx="6553234" cy="1102519"/>
          </a:xfrm>
        </p:spPr>
        <p:txBody>
          <a:bodyPr>
            <a:normAutofit fontScale="90000"/>
          </a:bodyPr>
          <a:lstStyle/>
          <a:p>
            <a:r>
              <a:rPr lang="en-US" dirty="0"/>
              <a:t>Capital Investment Health Impact Assessment (CHIA)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3225" y="1995280"/>
            <a:ext cx="5470526" cy="192648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Economies for Healthier Lives:</a:t>
            </a:r>
          </a:p>
          <a:p>
            <a:r>
              <a:rPr lang="en-US" sz="2000" dirty="0">
                <a:solidFill>
                  <a:schemeClr val="bg1"/>
                </a:solidFill>
              </a:rPr>
              <a:t>A Health in all Policies approach </a:t>
            </a:r>
          </a:p>
          <a:p>
            <a:r>
              <a:rPr lang="en-US" sz="2000" dirty="0">
                <a:solidFill>
                  <a:schemeClr val="bg1"/>
                </a:solidFill>
              </a:rPr>
              <a:t>in </a:t>
            </a:r>
          </a:p>
          <a:p>
            <a:r>
              <a:rPr lang="en-US" sz="2000" dirty="0">
                <a:solidFill>
                  <a:schemeClr val="bg1"/>
                </a:solidFill>
              </a:rPr>
              <a:t>Glasgow City Region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DC27BC-B218-4729-53A2-264709B70975}"/>
              </a:ext>
            </a:extLst>
          </p:cNvPr>
          <p:cNvSpPr txBox="1"/>
          <p:nvPr/>
        </p:nvSpPr>
        <p:spPr>
          <a:xfrm>
            <a:off x="923225" y="4397166"/>
            <a:ext cx="455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April 2026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6BF871-8E1B-75FE-197B-FD78AF28D83C}"/>
              </a:ext>
            </a:extLst>
          </p:cNvPr>
          <p:cNvSpPr txBox="1"/>
          <p:nvPr/>
        </p:nvSpPr>
        <p:spPr>
          <a:xfrm>
            <a:off x="7855974" y="4581832"/>
            <a:ext cx="10618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5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FCD71-8A03-5246-526D-0778BA561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r>
              <a:rPr lang="en-GB" b="1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3F5D9-0227-8CB9-AEA6-54D9046901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Glasgow City Region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Developing CHIA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Early Impact of CHIA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Enablers &amp; Barriers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What next?</a:t>
            </a:r>
          </a:p>
          <a:p>
            <a:endParaRPr lang="en-GB" dirty="0"/>
          </a:p>
        </p:txBody>
      </p:sp>
      <p:pic>
        <p:nvPicPr>
          <p:cNvPr id="6" name="Picture 5" descr="A digital balance scale using circles">
            <a:extLst>
              <a:ext uri="{FF2B5EF4-FFF2-40B4-BE49-F238E27FC236}">
                <a16:creationId xmlns:a16="http://schemas.microsoft.com/office/drawing/2014/main" id="{3D584229-EA00-088B-B425-F65F3A4DFC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576" r="12445" b="2"/>
          <a:stretch>
            <a:fillRect/>
          </a:stretch>
        </p:blipFill>
        <p:spPr>
          <a:xfrm>
            <a:off x="4648200" y="1200154"/>
            <a:ext cx="4038600" cy="33944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112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36412-A2D7-CEB6-35FE-F39F1DC78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Glasgow City Region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6A18A-B6DE-604A-274E-1E30037907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1600" dirty="0"/>
              <a:t>Partnership of 8 Local Authorities ( 1</a:t>
            </a:r>
            <a:r>
              <a:rPr lang="en-GB" sz="1600" baseline="30000" dirty="0"/>
              <a:t>st</a:t>
            </a:r>
            <a:r>
              <a:rPr lang="en-GB" sz="1600" dirty="0"/>
              <a:t> City Deal in Scotland)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n-GB" sz="1600" dirty="0"/>
              <a:t>Fourth largest city region in the UK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n-GB" sz="1600" dirty="0"/>
              <a:t>One third of the Scottish Population and Economy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n-GB" sz="1600" dirty="0"/>
              <a:t>Regional Economic Strategy and Action Plan</a:t>
            </a:r>
          </a:p>
          <a:p>
            <a:endParaRPr lang="en-GB" sz="1600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DD19D89-1D1F-179F-7B84-6EEF804FBC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3527" r="2527"/>
          <a:stretch>
            <a:fillRect/>
          </a:stretch>
        </p:blipFill>
        <p:spPr>
          <a:xfrm>
            <a:off x="4368800" y="1281429"/>
            <a:ext cx="4605544" cy="2661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9678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543BF-6D61-E6A9-65F0-C9FB58F2E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5E665A7-713B-F3D5-F8BE-2DF19B643145}"/>
              </a:ext>
            </a:extLst>
          </p:cNvPr>
          <p:cNvSpPr txBox="1">
            <a:spLocks/>
          </p:cNvSpPr>
          <p:nvPr/>
        </p:nvSpPr>
        <p:spPr>
          <a:xfrm>
            <a:off x="628650" y="62116"/>
            <a:ext cx="7886700" cy="5541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000" dirty="0">
                <a:latin typeface="Source Sans 3 Semibold" panose="020B0703030403020204" pitchFamily="34" charset="0"/>
              </a:rPr>
              <a:t>Regional Economic Strategy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A69FBA2-4DBC-2E25-0866-DE3D6B777364}"/>
              </a:ext>
            </a:extLst>
          </p:cNvPr>
          <p:cNvGrpSpPr/>
          <p:nvPr/>
        </p:nvGrpSpPr>
        <p:grpSpPr>
          <a:xfrm>
            <a:off x="1620982" y="621163"/>
            <a:ext cx="7229098" cy="973655"/>
            <a:chOff x="3760509" y="2697119"/>
            <a:chExt cx="2623836" cy="163595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8E5131E-4FC1-449C-BFC5-EF992F1552B3}"/>
                </a:ext>
              </a:extLst>
            </p:cNvPr>
            <p:cNvSpPr/>
            <p:nvPr/>
          </p:nvSpPr>
          <p:spPr>
            <a:xfrm>
              <a:off x="3760509" y="2697119"/>
              <a:ext cx="2623836" cy="1635950"/>
            </a:xfrm>
            <a:prstGeom prst="roundRect">
              <a:avLst>
                <a:gd name="adj" fmla="val 11636"/>
              </a:avLst>
            </a:prstGeom>
            <a:solidFill>
              <a:srgbClr val="05556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sz="15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Title 14">
              <a:extLst>
                <a:ext uri="{FF2B5EF4-FFF2-40B4-BE49-F238E27FC236}">
                  <a16:creationId xmlns:a16="http://schemas.microsoft.com/office/drawing/2014/main" id="{65FCB46A-7496-3057-F77B-7481C02BC292}"/>
                </a:ext>
              </a:extLst>
            </p:cNvPr>
            <p:cNvSpPr txBox="1">
              <a:spLocks/>
            </p:cNvSpPr>
            <p:nvPr/>
          </p:nvSpPr>
          <p:spPr>
            <a:xfrm>
              <a:off x="3797684" y="2828233"/>
              <a:ext cx="2541139" cy="1342452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 fontScale="92500" lnSpcReduction="10000"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342900">
                <a:spcBef>
                  <a:spcPts val="0"/>
                </a:spcBef>
                <a:spcAft>
                  <a:spcPts val="900"/>
                </a:spcAft>
                <a:defRPr/>
              </a:pPr>
              <a:r>
                <a:rPr lang="en-GB" sz="1500" dirty="0">
                  <a:solidFill>
                    <a:prstClr val="white"/>
                  </a:solidFill>
                  <a:latin typeface="Source Sans 3" panose="020B0503030403020204" pitchFamily="34" charset="0"/>
                  <a:ea typeface="Source Sans Pro Regular" panose="020B0503030403020204" pitchFamily="34" charset="0"/>
                </a:rPr>
                <a:t>RES Vision:</a:t>
              </a:r>
            </a:p>
            <a:p>
              <a:pPr defTabSz="342900">
                <a:defRPr/>
              </a:pPr>
              <a:r>
                <a:rPr lang="en-GB" sz="1500" dirty="0">
                  <a:solidFill>
                    <a:prstClr val="white"/>
                  </a:solidFill>
                  <a:latin typeface="Source Sans 3 Semibold" panose="020B0703030403020204" pitchFamily="34" charset="0"/>
                  <a:ea typeface="Source Sans Pro Regular" panose="020B0503030403020204" pitchFamily="34" charset="0"/>
                </a:rPr>
                <a:t>By 2030, Glasgow City Region will have the most innovative, inclusive and resilient economy in the UK.</a:t>
              </a:r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36D7612-ECC1-0457-91DD-6D3185A2D6E1}"/>
              </a:ext>
            </a:extLst>
          </p:cNvPr>
          <p:cNvSpPr/>
          <p:nvPr/>
        </p:nvSpPr>
        <p:spPr>
          <a:xfrm>
            <a:off x="4100260" y="1709557"/>
            <a:ext cx="2246576" cy="77968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5322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Title 14">
            <a:extLst>
              <a:ext uri="{FF2B5EF4-FFF2-40B4-BE49-F238E27FC236}">
                <a16:creationId xmlns:a16="http://schemas.microsoft.com/office/drawing/2014/main" id="{8ABAA5C5-B27B-C1F9-0A02-B188D1BC26D1}"/>
              </a:ext>
            </a:extLst>
          </p:cNvPr>
          <p:cNvSpPr txBox="1">
            <a:spLocks/>
          </p:cNvSpPr>
          <p:nvPr/>
        </p:nvSpPr>
        <p:spPr>
          <a:xfrm>
            <a:off x="4667322" y="1749966"/>
            <a:ext cx="1627667" cy="71558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42900">
              <a:defRPr/>
            </a:pPr>
            <a:r>
              <a:rPr lang="en-GB" sz="1350" dirty="0">
                <a:solidFill>
                  <a:prstClr val="black"/>
                </a:solidFill>
                <a:latin typeface="Source Sans 3 Semibold" panose="020B0703030403020204" pitchFamily="34" charset="0"/>
                <a:ea typeface="Source Sans Pro Regular" panose="020B0503030403020204" pitchFamily="34" charset="0"/>
              </a:rPr>
              <a:t>Mission 2: </a:t>
            </a:r>
            <a:r>
              <a:rPr lang="en-GB" sz="1350" dirty="0">
                <a:solidFill>
                  <a:prstClr val="black"/>
                </a:solidFill>
                <a:latin typeface="Source Sans 3" panose="020B0503030403020204" pitchFamily="34" charset="0"/>
                <a:ea typeface="Source Sans Pro Regular" panose="020B0503030403020204" pitchFamily="34" charset="0"/>
              </a:rPr>
              <a:t>Inclusive Economy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CF09C9D-EFE6-E261-E491-A06DF3CD0764}"/>
              </a:ext>
            </a:extLst>
          </p:cNvPr>
          <p:cNvSpPr/>
          <p:nvPr/>
        </p:nvSpPr>
        <p:spPr>
          <a:xfrm>
            <a:off x="6599924" y="1703918"/>
            <a:ext cx="2246576" cy="77200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C6181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Title 14">
            <a:extLst>
              <a:ext uri="{FF2B5EF4-FFF2-40B4-BE49-F238E27FC236}">
                <a16:creationId xmlns:a16="http://schemas.microsoft.com/office/drawing/2014/main" id="{647EA345-D3F4-A005-EF00-76402DFED02F}"/>
              </a:ext>
            </a:extLst>
          </p:cNvPr>
          <p:cNvSpPr txBox="1">
            <a:spLocks/>
          </p:cNvSpPr>
          <p:nvPr/>
        </p:nvSpPr>
        <p:spPr>
          <a:xfrm>
            <a:off x="7162753" y="1659594"/>
            <a:ext cx="1627667" cy="87927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42900">
              <a:defRPr/>
            </a:pPr>
            <a:r>
              <a:rPr lang="en-GB" sz="1350" dirty="0">
                <a:solidFill>
                  <a:prstClr val="black"/>
                </a:solidFill>
                <a:latin typeface="Source Sans 3 Semibold" panose="020B0703030403020204" pitchFamily="34" charset="0"/>
                <a:ea typeface="Source Sans Pro Regular" panose="020B0503030403020204" pitchFamily="34" charset="0"/>
              </a:rPr>
              <a:t>Mission 3</a:t>
            </a:r>
            <a:r>
              <a:rPr lang="en-GB" sz="1350" dirty="0">
                <a:solidFill>
                  <a:prstClr val="black"/>
                </a:solidFill>
                <a:latin typeface="Source Sans 3" panose="020B0503030403020204" pitchFamily="34" charset="0"/>
                <a:ea typeface="Source Sans Pro Regular" panose="020B0503030403020204" pitchFamily="34" charset="0"/>
              </a:rPr>
              <a:t>: Net Zero and Climate Resilient Economy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58832BB3-3EE2-0093-6FDB-15994A0F46A1}"/>
              </a:ext>
            </a:extLst>
          </p:cNvPr>
          <p:cNvSpPr/>
          <p:nvPr/>
        </p:nvSpPr>
        <p:spPr>
          <a:xfrm>
            <a:off x="1620982" y="1707405"/>
            <a:ext cx="2226191" cy="78527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8DA53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Title 14">
            <a:extLst>
              <a:ext uri="{FF2B5EF4-FFF2-40B4-BE49-F238E27FC236}">
                <a16:creationId xmlns:a16="http://schemas.microsoft.com/office/drawing/2014/main" id="{4D99F2E4-39B8-CBB4-C52B-730E8706A1A1}"/>
              </a:ext>
            </a:extLst>
          </p:cNvPr>
          <p:cNvSpPr txBox="1">
            <a:spLocks/>
          </p:cNvSpPr>
          <p:nvPr/>
        </p:nvSpPr>
        <p:spPr>
          <a:xfrm>
            <a:off x="2220405" y="1707404"/>
            <a:ext cx="1554623" cy="79894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42900">
              <a:defRPr/>
            </a:pPr>
            <a:r>
              <a:rPr lang="en-GB" sz="1200" dirty="0">
                <a:solidFill>
                  <a:prstClr val="black"/>
                </a:solidFill>
                <a:latin typeface="Source Sans 3 Semibold" panose="020B0703030403020204" pitchFamily="34" charset="0"/>
                <a:ea typeface="Source Sans Pro Regular" panose="020B0503030403020204" pitchFamily="34" charset="0"/>
              </a:rPr>
              <a:t>Mission 1: </a:t>
            </a:r>
            <a:r>
              <a:rPr lang="en-GB" sz="1200" dirty="0">
                <a:solidFill>
                  <a:prstClr val="black"/>
                </a:solidFill>
                <a:latin typeface="Source Sans 3" panose="020B0503030403020204" pitchFamily="34" charset="0"/>
                <a:ea typeface="Source Sans Pro Regular" panose="020B0503030403020204" pitchFamily="34" charset="0"/>
              </a:rPr>
              <a:t>Productive and Prosperous Economy</a:t>
            </a:r>
          </a:p>
        </p:txBody>
      </p:sp>
      <p:pic>
        <p:nvPicPr>
          <p:cNvPr id="43" name="Picture 42" descr="A green and black hand with a arrow pointing up&#10;&#10;AI-generated content may be incorrect.">
            <a:extLst>
              <a:ext uri="{FF2B5EF4-FFF2-40B4-BE49-F238E27FC236}">
                <a16:creationId xmlns:a16="http://schemas.microsoft.com/office/drawing/2014/main" id="{F70769E2-0E80-E805-2E0C-4218A6E26E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9186" y="1847496"/>
            <a:ext cx="470834" cy="496424"/>
          </a:xfrm>
          <a:prstGeom prst="rect">
            <a:avLst/>
          </a:prstGeom>
        </p:spPr>
      </p:pic>
      <p:pic>
        <p:nvPicPr>
          <p:cNvPr id="44" name="Picture 43" descr="A purple symbol with a pound sign in the center&#10;&#10;AI-generated content may be incorrect.">
            <a:extLst>
              <a:ext uri="{FF2B5EF4-FFF2-40B4-BE49-F238E27FC236}">
                <a16:creationId xmlns:a16="http://schemas.microsoft.com/office/drawing/2014/main" id="{B65DDEF6-A800-FD9F-53C3-D1A1C17F5E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0636" y="1841884"/>
            <a:ext cx="569004" cy="529553"/>
          </a:xfrm>
          <a:prstGeom prst="rect">
            <a:avLst/>
          </a:prstGeom>
        </p:spPr>
      </p:pic>
      <p:pic>
        <p:nvPicPr>
          <p:cNvPr id="45" name="Picture 44" descr="A red and black logo&#10;&#10;AI-generated content may be incorrect.">
            <a:extLst>
              <a:ext uri="{FF2B5EF4-FFF2-40B4-BE49-F238E27FC236}">
                <a16:creationId xmlns:a16="http://schemas.microsoft.com/office/drawing/2014/main" id="{D531DF25-23EB-8CDB-10E5-DC02A518F5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340" y="1847496"/>
            <a:ext cx="352292" cy="48817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FA7CD40-FD90-0280-8636-24044695B7A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5637" y="2548727"/>
            <a:ext cx="497091" cy="462626"/>
          </a:xfrm>
          <a:prstGeom prst="rect">
            <a:avLst/>
          </a:prstGeom>
        </p:spPr>
      </p:pic>
      <p:sp>
        <p:nvSpPr>
          <p:cNvPr id="48" name="Title 14">
            <a:extLst>
              <a:ext uri="{FF2B5EF4-FFF2-40B4-BE49-F238E27FC236}">
                <a16:creationId xmlns:a16="http://schemas.microsoft.com/office/drawing/2014/main" id="{F463F642-F490-E4AF-1FE8-3AA857EF24ED}"/>
              </a:ext>
            </a:extLst>
          </p:cNvPr>
          <p:cNvSpPr txBox="1">
            <a:spLocks/>
          </p:cNvSpPr>
          <p:nvPr/>
        </p:nvSpPr>
        <p:spPr>
          <a:xfrm>
            <a:off x="4616366" y="2606944"/>
            <a:ext cx="1813097" cy="31526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42900">
              <a:defRPr/>
            </a:pPr>
            <a:r>
              <a:rPr lang="en-GB" sz="1200" dirty="0">
                <a:solidFill>
                  <a:prstClr val="black"/>
                </a:solidFill>
                <a:latin typeface="Source Sans Pro Regular" panose="020B0503030403020204"/>
                <a:ea typeface="Source Sans Pro Regular" panose="020B0503030403020204" pitchFamily="34" charset="0"/>
              </a:rPr>
              <a:t>Promote inclusive growth</a:t>
            </a:r>
          </a:p>
        </p:txBody>
      </p:sp>
      <p:pic>
        <p:nvPicPr>
          <p:cNvPr id="50" name="Picture 49" descr="A blue light bulb with a spiral design&#10;&#10;AI-generated content may be incorrect.">
            <a:extLst>
              <a:ext uri="{FF2B5EF4-FFF2-40B4-BE49-F238E27FC236}">
                <a16:creationId xmlns:a16="http://schemas.microsoft.com/office/drawing/2014/main" id="{BC8672A9-D7C0-4AD4-6BEF-FD0E1008BA7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4196" y="2594017"/>
            <a:ext cx="400994" cy="373193"/>
          </a:xfrm>
          <a:prstGeom prst="rect">
            <a:avLst/>
          </a:prstGeom>
        </p:spPr>
      </p:pic>
      <p:sp>
        <p:nvSpPr>
          <p:cNvPr id="51" name="Title 14">
            <a:extLst>
              <a:ext uri="{FF2B5EF4-FFF2-40B4-BE49-F238E27FC236}">
                <a16:creationId xmlns:a16="http://schemas.microsoft.com/office/drawing/2014/main" id="{1DF28AF3-6109-2AD8-454A-843275C07EAD}"/>
              </a:ext>
            </a:extLst>
          </p:cNvPr>
          <p:cNvSpPr txBox="1">
            <a:spLocks/>
          </p:cNvSpPr>
          <p:nvPr/>
        </p:nvSpPr>
        <p:spPr>
          <a:xfrm>
            <a:off x="2189390" y="2644941"/>
            <a:ext cx="1758391" cy="30076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42900">
              <a:defRPr/>
            </a:pPr>
            <a:r>
              <a:rPr lang="en-GB" sz="1200" dirty="0">
                <a:solidFill>
                  <a:prstClr val="black"/>
                </a:solidFill>
                <a:latin typeface="Source Sans Pro Regular" panose="020B0503030403020204"/>
                <a:ea typeface="Source Sans Pro Regular" panose="020B0503030403020204" pitchFamily="34" charset="0"/>
              </a:rPr>
              <a:t>Enhance productivity</a:t>
            </a:r>
          </a:p>
        </p:txBody>
      </p:sp>
      <p:sp>
        <p:nvSpPr>
          <p:cNvPr id="60" name="Title 14">
            <a:extLst>
              <a:ext uri="{FF2B5EF4-FFF2-40B4-BE49-F238E27FC236}">
                <a16:creationId xmlns:a16="http://schemas.microsoft.com/office/drawing/2014/main" id="{FF259D33-DBC9-5F1F-7AD3-80E5D5598D1D}"/>
              </a:ext>
            </a:extLst>
          </p:cNvPr>
          <p:cNvSpPr txBox="1">
            <a:spLocks/>
          </p:cNvSpPr>
          <p:nvPr/>
        </p:nvSpPr>
        <p:spPr>
          <a:xfrm>
            <a:off x="7162752" y="2573914"/>
            <a:ext cx="1606539" cy="42341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42900">
              <a:defRPr/>
            </a:pPr>
            <a:r>
              <a:rPr lang="en-GB" sz="1200" dirty="0">
                <a:solidFill>
                  <a:prstClr val="black"/>
                </a:solidFill>
                <a:latin typeface="Source Sans Pro Regular" panose="020B0503030403020204"/>
                <a:ea typeface="Source Sans Pro Regular" panose="020B0503030403020204" pitchFamily="34" charset="0"/>
              </a:rPr>
              <a:t>Address the climate emergency</a:t>
            </a:r>
          </a:p>
        </p:txBody>
      </p:sp>
      <p:pic>
        <p:nvPicPr>
          <p:cNvPr id="61" name="Picture 60" descr="A green trees in a circle&#10;&#10;AI-generated content may be incorrect.">
            <a:extLst>
              <a:ext uri="{FF2B5EF4-FFF2-40B4-BE49-F238E27FC236}">
                <a16:creationId xmlns:a16="http://schemas.microsoft.com/office/drawing/2014/main" id="{C5FD7D02-347B-4413-2AD5-D3EAD065431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5050" y="2536373"/>
            <a:ext cx="497091" cy="462626"/>
          </a:xfrm>
          <a:prstGeom prst="rect">
            <a:avLst/>
          </a:prstGeom>
        </p:spPr>
      </p:pic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E21FEDD2-C625-65A7-AD1A-9BB56E52704B}"/>
              </a:ext>
            </a:extLst>
          </p:cNvPr>
          <p:cNvSpPr/>
          <p:nvPr/>
        </p:nvSpPr>
        <p:spPr>
          <a:xfrm>
            <a:off x="4100260" y="3082939"/>
            <a:ext cx="2246576" cy="105773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5322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D529A6D0-2D5B-5914-893E-2BBCE7188D30}"/>
              </a:ext>
            </a:extLst>
          </p:cNvPr>
          <p:cNvSpPr/>
          <p:nvPr/>
        </p:nvSpPr>
        <p:spPr>
          <a:xfrm>
            <a:off x="6583178" y="3082939"/>
            <a:ext cx="2263323" cy="105773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C6181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F03B25CC-270D-1010-F9F6-68F358E8EB10}"/>
              </a:ext>
            </a:extLst>
          </p:cNvPr>
          <p:cNvSpPr/>
          <p:nvPr/>
        </p:nvSpPr>
        <p:spPr>
          <a:xfrm>
            <a:off x="1620982" y="3087028"/>
            <a:ext cx="2226191" cy="107665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8DA53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994943E5-5FEE-F9EA-5110-975217F442DB}"/>
              </a:ext>
            </a:extLst>
          </p:cNvPr>
          <p:cNvSpPr/>
          <p:nvPr/>
        </p:nvSpPr>
        <p:spPr>
          <a:xfrm>
            <a:off x="1620982" y="4273709"/>
            <a:ext cx="7229099" cy="7796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endParaRPr lang="en-GB" sz="1050" dirty="0">
              <a:solidFill>
                <a:schemeClr val="tx1"/>
              </a:solidFill>
              <a:highlight>
                <a:srgbClr val="FFFF00"/>
              </a:highlight>
              <a:latin typeface="Source Sans 3" panose="020B0503030403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472F136-BB69-6DCA-3A5B-368155077BB2}"/>
              </a:ext>
            </a:extLst>
          </p:cNvPr>
          <p:cNvSpPr/>
          <p:nvPr/>
        </p:nvSpPr>
        <p:spPr>
          <a:xfrm>
            <a:off x="210364" y="616298"/>
            <a:ext cx="1253600" cy="1877792"/>
          </a:xfrm>
          <a:prstGeom prst="rect">
            <a:avLst/>
          </a:prstGeom>
          <a:solidFill>
            <a:schemeClr val="bg1"/>
          </a:solidFill>
          <a:ln w="38100">
            <a:solidFill>
              <a:srgbClr val="05556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4" name="Title 14">
            <a:extLst>
              <a:ext uri="{FF2B5EF4-FFF2-40B4-BE49-F238E27FC236}">
                <a16:creationId xmlns:a16="http://schemas.microsoft.com/office/drawing/2014/main" id="{E59D2980-CF30-36BF-CECE-9A58A8B3429E}"/>
              </a:ext>
            </a:extLst>
          </p:cNvPr>
          <p:cNvSpPr txBox="1">
            <a:spLocks/>
          </p:cNvSpPr>
          <p:nvPr/>
        </p:nvSpPr>
        <p:spPr>
          <a:xfrm>
            <a:off x="210365" y="616299"/>
            <a:ext cx="900886" cy="35815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42900">
              <a:defRPr/>
            </a:pPr>
            <a:r>
              <a:rPr lang="en-GB" sz="1050" dirty="0">
                <a:solidFill>
                  <a:prstClr val="black"/>
                </a:solidFill>
                <a:latin typeface="Source Sans Pro Semibold" panose="020B0603030403020204" pitchFamily="34" charset="0"/>
                <a:ea typeface="Source Sans Pro Regular" panose="020B0503030403020204" pitchFamily="34" charset="0"/>
              </a:rPr>
              <a:t>What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8A4591B-90D8-D046-EFDC-BD01A4595DCA}"/>
              </a:ext>
            </a:extLst>
          </p:cNvPr>
          <p:cNvSpPr/>
          <p:nvPr/>
        </p:nvSpPr>
        <p:spPr>
          <a:xfrm>
            <a:off x="210364" y="2606944"/>
            <a:ext cx="1253600" cy="37319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6" name="Title 14">
            <a:extLst>
              <a:ext uri="{FF2B5EF4-FFF2-40B4-BE49-F238E27FC236}">
                <a16:creationId xmlns:a16="http://schemas.microsoft.com/office/drawing/2014/main" id="{1EAFA802-2125-92F7-1AA1-8838BDD08485}"/>
              </a:ext>
            </a:extLst>
          </p:cNvPr>
          <p:cNvSpPr txBox="1">
            <a:spLocks/>
          </p:cNvSpPr>
          <p:nvPr/>
        </p:nvSpPr>
        <p:spPr>
          <a:xfrm>
            <a:off x="210365" y="2606351"/>
            <a:ext cx="900886" cy="37319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42900">
              <a:defRPr/>
            </a:pPr>
            <a:r>
              <a:rPr lang="en-GB" sz="1050" dirty="0">
                <a:solidFill>
                  <a:prstClr val="black"/>
                </a:solidFill>
                <a:latin typeface="Source Sans Pro Semibold" panose="020B0603030403020204" pitchFamily="34" charset="0"/>
                <a:ea typeface="Source Sans Pro Regular" panose="020B0503030403020204" pitchFamily="34" charset="0"/>
              </a:rPr>
              <a:t>Why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320D33D-2357-218B-9C57-D81B1309F35E}"/>
              </a:ext>
            </a:extLst>
          </p:cNvPr>
          <p:cNvSpPr/>
          <p:nvPr/>
        </p:nvSpPr>
        <p:spPr>
          <a:xfrm>
            <a:off x="210364" y="3092397"/>
            <a:ext cx="1253600" cy="1076650"/>
          </a:xfrm>
          <a:prstGeom prst="rect">
            <a:avLst/>
          </a:prstGeom>
          <a:solidFill>
            <a:schemeClr val="bg1"/>
          </a:solidFill>
          <a:ln w="38100">
            <a:solidFill>
              <a:srgbClr val="A5C1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8" name="Title 14">
            <a:extLst>
              <a:ext uri="{FF2B5EF4-FFF2-40B4-BE49-F238E27FC236}">
                <a16:creationId xmlns:a16="http://schemas.microsoft.com/office/drawing/2014/main" id="{B79E0769-CFB9-4ECB-0426-4B67ED6312F3}"/>
              </a:ext>
            </a:extLst>
          </p:cNvPr>
          <p:cNvSpPr txBox="1">
            <a:spLocks/>
          </p:cNvSpPr>
          <p:nvPr/>
        </p:nvSpPr>
        <p:spPr>
          <a:xfrm>
            <a:off x="199614" y="3092397"/>
            <a:ext cx="900886" cy="37319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42900">
              <a:defRPr/>
            </a:pPr>
            <a:r>
              <a:rPr lang="en-GB" sz="1050" dirty="0">
                <a:solidFill>
                  <a:prstClr val="black"/>
                </a:solidFill>
                <a:latin typeface="Source Sans Pro Semibold" panose="020B0603030403020204" pitchFamily="34" charset="0"/>
                <a:ea typeface="Source Sans Pro Regular" panose="020B0503030403020204" pitchFamily="34" charset="0"/>
              </a:rPr>
              <a:t>How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656B0F1-5FCA-5752-0FE8-DFCDA488368E}"/>
              </a:ext>
            </a:extLst>
          </p:cNvPr>
          <p:cNvSpPr/>
          <p:nvPr/>
        </p:nvSpPr>
        <p:spPr>
          <a:xfrm>
            <a:off x="210364" y="4273709"/>
            <a:ext cx="1253600" cy="77968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0" name="Title 14">
            <a:extLst>
              <a:ext uri="{FF2B5EF4-FFF2-40B4-BE49-F238E27FC236}">
                <a16:creationId xmlns:a16="http://schemas.microsoft.com/office/drawing/2014/main" id="{7BC8387D-6991-9776-D42F-9A33C0D41E72}"/>
              </a:ext>
            </a:extLst>
          </p:cNvPr>
          <p:cNvSpPr txBox="1">
            <a:spLocks/>
          </p:cNvSpPr>
          <p:nvPr/>
        </p:nvSpPr>
        <p:spPr>
          <a:xfrm>
            <a:off x="210364" y="4283167"/>
            <a:ext cx="1253600" cy="62411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42900">
              <a:defRPr/>
            </a:pPr>
            <a:r>
              <a:rPr lang="en-GB" sz="1050" dirty="0">
                <a:solidFill>
                  <a:prstClr val="black"/>
                </a:solidFill>
                <a:latin typeface="Source Sans Pro Semibold" panose="020B0603030403020204" pitchFamily="34" charset="0"/>
                <a:ea typeface="Source Sans Pro Regular" panose="020B0503030403020204" pitchFamily="34" charset="0"/>
              </a:rPr>
              <a:t>State of Play and Measuring Impact Target indicators </a:t>
            </a:r>
          </a:p>
        </p:txBody>
      </p:sp>
      <p:sp>
        <p:nvSpPr>
          <p:cNvPr id="81" name="Title 14">
            <a:extLst>
              <a:ext uri="{FF2B5EF4-FFF2-40B4-BE49-F238E27FC236}">
                <a16:creationId xmlns:a16="http://schemas.microsoft.com/office/drawing/2014/main" id="{2C94DFA3-7040-E969-2553-6F38EDF7997C}"/>
              </a:ext>
            </a:extLst>
          </p:cNvPr>
          <p:cNvSpPr txBox="1">
            <a:spLocks/>
          </p:cNvSpPr>
          <p:nvPr/>
        </p:nvSpPr>
        <p:spPr>
          <a:xfrm>
            <a:off x="1767058" y="3082939"/>
            <a:ext cx="905485" cy="10766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42900">
              <a:spcAft>
                <a:spcPts val="450"/>
              </a:spcAft>
              <a:defRPr/>
            </a:pPr>
            <a:r>
              <a:rPr lang="en-GB" sz="1050" dirty="0">
                <a:solidFill>
                  <a:prstClr val="black"/>
                </a:solidFill>
                <a:latin typeface="Source Sans 3" panose="020B0503030403020204" pitchFamily="34" charset="0"/>
                <a:ea typeface="Source Sans Pro Regular" panose="020B0503030403020204" pitchFamily="34" charset="0"/>
              </a:rPr>
              <a:t>City Deal</a:t>
            </a:r>
          </a:p>
          <a:p>
            <a:pPr defTabSz="342900">
              <a:spcAft>
                <a:spcPts val="450"/>
              </a:spcAft>
              <a:defRPr/>
            </a:pPr>
            <a:r>
              <a:rPr lang="en-GB" sz="1050" dirty="0">
                <a:solidFill>
                  <a:prstClr val="black"/>
                </a:solidFill>
                <a:latin typeface="Source Sans 3" panose="020B0503030403020204" pitchFamily="34" charset="0"/>
                <a:ea typeface="Source Sans Pro Regular" panose="020B0503030403020204" pitchFamily="34" charset="0"/>
              </a:rPr>
              <a:t>Investment</a:t>
            </a:r>
          </a:p>
          <a:p>
            <a:pPr defTabSz="342900">
              <a:spcAft>
                <a:spcPts val="450"/>
              </a:spcAft>
              <a:defRPr/>
            </a:pPr>
            <a:r>
              <a:rPr lang="en-GB" sz="1050" dirty="0">
                <a:solidFill>
                  <a:prstClr val="black"/>
                </a:solidFill>
                <a:latin typeface="Source Sans 3" panose="020B0503030403020204" pitchFamily="34" charset="0"/>
                <a:ea typeface="Source Sans Pro Regular" panose="020B0503030403020204" pitchFamily="34" charset="0"/>
              </a:rPr>
              <a:t>Innovation</a:t>
            </a:r>
          </a:p>
          <a:p>
            <a:pPr defTabSz="342900">
              <a:spcAft>
                <a:spcPts val="450"/>
              </a:spcAft>
              <a:defRPr/>
            </a:pPr>
            <a:r>
              <a:rPr lang="en-GB" sz="1050" dirty="0">
                <a:solidFill>
                  <a:prstClr val="black"/>
                </a:solidFill>
                <a:latin typeface="Source Sans 3" panose="020B0503030403020204" pitchFamily="34" charset="0"/>
                <a:ea typeface="Source Sans Pro Regular" panose="020B0503030403020204" pitchFamily="34" charset="0"/>
              </a:rPr>
              <a:t>Inverclyde</a:t>
            </a:r>
          </a:p>
        </p:txBody>
      </p:sp>
      <p:sp>
        <p:nvSpPr>
          <p:cNvPr id="82" name="Title 14">
            <a:extLst>
              <a:ext uri="{FF2B5EF4-FFF2-40B4-BE49-F238E27FC236}">
                <a16:creationId xmlns:a16="http://schemas.microsoft.com/office/drawing/2014/main" id="{530AA587-6746-A47B-0474-6D6C5251A40E}"/>
              </a:ext>
            </a:extLst>
          </p:cNvPr>
          <p:cNvSpPr txBox="1">
            <a:spLocks/>
          </p:cNvSpPr>
          <p:nvPr/>
        </p:nvSpPr>
        <p:spPr>
          <a:xfrm>
            <a:off x="2672542" y="3092398"/>
            <a:ext cx="1012217" cy="105773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42900">
              <a:spcAft>
                <a:spcPts val="900"/>
              </a:spcAft>
              <a:defRPr/>
            </a:pPr>
            <a:r>
              <a:rPr lang="en-GB" sz="1050" dirty="0">
                <a:solidFill>
                  <a:prstClr val="black"/>
                </a:solidFill>
                <a:latin typeface="Source Sans 3" panose="020B0503030403020204" pitchFamily="34" charset="0"/>
                <a:ea typeface="Source Sans Pro Regular" panose="020B0503030403020204" pitchFamily="34" charset="0"/>
              </a:rPr>
              <a:t>Clyde Mission</a:t>
            </a:r>
          </a:p>
          <a:p>
            <a:pPr defTabSz="342900">
              <a:spcAft>
                <a:spcPts val="900"/>
              </a:spcAft>
              <a:defRPr/>
            </a:pPr>
            <a:r>
              <a:rPr lang="en-GB" sz="1050" dirty="0">
                <a:solidFill>
                  <a:prstClr val="black"/>
                </a:solidFill>
                <a:latin typeface="Source Sans 3" panose="020B0503030403020204" pitchFamily="34" charset="0"/>
                <a:ea typeface="Source Sans Pro Regular" panose="020B0503030403020204" pitchFamily="34" charset="0"/>
              </a:rPr>
              <a:t>Commercial Land &amp; Property</a:t>
            </a:r>
          </a:p>
        </p:txBody>
      </p:sp>
      <p:sp>
        <p:nvSpPr>
          <p:cNvPr id="83" name="Title 14">
            <a:extLst>
              <a:ext uri="{FF2B5EF4-FFF2-40B4-BE49-F238E27FC236}">
                <a16:creationId xmlns:a16="http://schemas.microsoft.com/office/drawing/2014/main" id="{3326310A-B1D3-914D-0463-7F8F9C675B87}"/>
              </a:ext>
            </a:extLst>
          </p:cNvPr>
          <p:cNvSpPr txBox="1">
            <a:spLocks/>
          </p:cNvSpPr>
          <p:nvPr/>
        </p:nvSpPr>
        <p:spPr>
          <a:xfrm>
            <a:off x="4100261" y="3096358"/>
            <a:ext cx="2246575" cy="104431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42900">
              <a:spcAft>
                <a:spcPts val="900"/>
              </a:spcAft>
              <a:defRPr/>
            </a:pPr>
            <a:r>
              <a:rPr lang="en-GB" sz="1050" dirty="0">
                <a:solidFill>
                  <a:prstClr val="black"/>
                </a:solidFill>
                <a:latin typeface="Source Sans 3" panose="020B0503030403020204" pitchFamily="34" charset="0"/>
                <a:ea typeface="Source Sans Pro Regular" panose="020B0503030403020204" pitchFamily="34" charset="0"/>
              </a:rPr>
              <a:t>Inverclyde</a:t>
            </a:r>
          </a:p>
          <a:p>
            <a:pPr defTabSz="342900">
              <a:spcAft>
                <a:spcPts val="900"/>
              </a:spcAft>
              <a:defRPr/>
            </a:pPr>
            <a:r>
              <a:rPr lang="en-GB" sz="1050" dirty="0">
                <a:solidFill>
                  <a:prstClr val="black"/>
                </a:solidFill>
                <a:latin typeface="Source Sans 3" panose="020B0503030403020204" pitchFamily="34" charset="0"/>
                <a:ea typeface="Source Sans Pro Regular" panose="020B0503030403020204" pitchFamily="34" charset="0"/>
              </a:rPr>
              <a:t>Economy &amp; Health</a:t>
            </a:r>
          </a:p>
          <a:p>
            <a:pPr defTabSz="342900">
              <a:spcAft>
                <a:spcPts val="900"/>
              </a:spcAft>
              <a:defRPr/>
            </a:pPr>
            <a:r>
              <a:rPr lang="en-GB" sz="1050" dirty="0">
                <a:solidFill>
                  <a:prstClr val="black"/>
                </a:solidFill>
                <a:latin typeface="Source Sans 3" panose="020B0503030403020204" pitchFamily="34" charset="0"/>
                <a:ea typeface="Source Sans Pro Regular" panose="020B0503030403020204" pitchFamily="34" charset="0"/>
              </a:rPr>
              <a:t>Inclusive Economy</a:t>
            </a:r>
          </a:p>
        </p:txBody>
      </p:sp>
      <p:sp>
        <p:nvSpPr>
          <p:cNvPr id="84" name="Title 14">
            <a:extLst>
              <a:ext uri="{FF2B5EF4-FFF2-40B4-BE49-F238E27FC236}">
                <a16:creationId xmlns:a16="http://schemas.microsoft.com/office/drawing/2014/main" id="{248F8C0E-4480-E906-EA95-CAA89AF16545}"/>
              </a:ext>
            </a:extLst>
          </p:cNvPr>
          <p:cNvSpPr txBox="1">
            <a:spLocks/>
          </p:cNvSpPr>
          <p:nvPr/>
        </p:nvSpPr>
        <p:spPr>
          <a:xfrm>
            <a:off x="6778137" y="3073481"/>
            <a:ext cx="905485" cy="10766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42900">
              <a:spcAft>
                <a:spcPts val="450"/>
              </a:spcAft>
              <a:defRPr/>
            </a:pPr>
            <a:r>
              <a:rPr lang="en-GB" sz="1050" dirty="0">
                <a:solidFill>
                  <a:prstClr val="black"/>
                </a:solidFill>
                <a:latin typeface="Source Sans 3" panose="020B0503030403020204" pitchFamily="34" charset="0"/>
                <a:ea typeface="Source Sans Pro Regular" panose="020B0503030403020204" pitchFamily="34" charset="0"/>
              </a:rPr>
              <a:t>Sustainable City Region</a:t>
            </a:r>
          </a:p>
          <a:p>
            <a:pPr defTabSz="342900">
              <a:spcAft>
                <a:spcPts val="450"/>
              </a:spcAft>
              <a:defRPr/>
            </a:pPr>
            <a:r>
              <a:rPr lang="en-GB" sz="1050" dirty="0">
                <a:solidFill>
                  <a:prstClr val="black"/>
                </a:solidFill>
                <a:latin typeface="Source Sans 3" panose="020B0503030403020204" pitchFamily="34" charset="0"/>
                <a:ea typeface="Source Sans Pro Regular" panose="020B0503030403020204" pitchFamily="34" charset="0"/>
              </a:rPr>
              <a:t>Housing Retrofit</a:t>
            </a:r>
          </a:p>
        </p:txBody>
      </p:sp>
      <p:sp>
        <p:nvSpPr>
          <p:cNvPr id="85" name="Title 14">
            <a:extLst>
              <a:ext uri="{FF2B5EF4-FFF2-40B4-BE49-F238E27FC236}">
                <a16:creationId xmlns:a16="http://schemas.microsoft.com/office/drawing/2014/main" id="{7BD87AFF-1B7F-9710-751A-F15FB4099373}"/>
              </a:ext>
            </a:extLst>
          </p:cNvPr>
          <p:cNvSpPr txBox="1">
            <a:spLocks/>
          </p:cNvSpPr>
          <p:nvPr/>
        </p:nvSpPr>
        <p:spPr>
          <a:xfrm>
            <a:off x="7683622" y="3082939"/>
            <a:ext cx="1012217" cy="1057733"/>
          </a:xfrm>
          <a:prstGeom prst="rect">
            <a:avLst/>
          </a:prstGeom>
        </p:spPr>
        <p:txBody>
          <a:bodyPr vert="horz" lIns="68580" tIns="34290" rIns="68580" bIns="3429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42900">
              <a:spcAft>
                <a:spcPts val="900"/>
              </a:spcAft>
              <a:defRPr/>
            </a:pPr>
            <a:r>
              <a:rPr lang="en-GB" sz="1050" dirty="0">
                <a:solidFill>
                  <a:prstClr val="black"/>
                </a:solidFill>
                <a:latin typeface="Source Sans 3" panose="020B0503030403020204" pitchFamily="34" charset="0"/>
                <a:ea typeface="Source Sans Pro Regular" panose="020B0503030403020204" pitchFamily="34" charset="0"/>
              </a:rPr>
              <a:t>Electric Vehicle Charging Infrastructure </a:t>
            </a:r>
          </a:p>
          <a:p>
            <a:pPr defTabSz="342900">
              <a:spcAft>
                <a:spcPts val="900"/>
              </a:spcAft>
              <a:defRPr/>
            </a:pPr>
            <a:r>
              <a:rPr lang="en-GB" sz="1050" dirty="0">
                <a:solidFill>
                  <a:prstClr val="black"/>
                </a:solidFill>
                <a:latin typeface="Source Sans 3" panose="020B0503030403020204" pitchFamily="34" charset="0"/>
                <a:ea typeface="Source Sans Pro Regular" panose="020B0503030403020204" pitchFamily="34" charset="0"/>
              </a:rPr>
              <a:t>Clyde Metro</a:t>
            </a:r>
          </a:p>
          <a:p>
            <a:pPr defTabSz="342900">
              <a:spcAft>
                <a:spcPts val="900"/>
              </a:spcAft>
              <a:defRPr/>
            </a:pPr>
            <a:r>
              <a:rPr lang="en-GB" sz="1050" dirty="0">
                <a:solidFill>
                  <a:prstClr val="black"/>
                </a:solidFill>
                <a:latin typeface="Source Sans 3" panose="020B0503030403020204" pitchFamily="34" charset="0"/>
                <a:ea typeface="Source Sans Pro Regular" panose="020B0503030403020204" pitchFamily="34" charset="0"/>
              </a:rPr>
              <a:t>Clyde Mission</a:t>
            </a:r>
          </a:p>
        </p:txBody>
      </p:sp>
      <p:sp>
        <p:nvSpPr>
          <p:cNvPr id="86" name="Title 14">
            <a:extLst>
              <a:ext uri="{FF2B5EF4-FFF2-40B4-BE49-F238E27FC236}">
                <a16:creationId xmlns:a16="http://schemas.microsoft.com/office/drawing/2014/main" id="{4B20BF9B-D9F7-92DE-A181-1A078757E936}"/>
              </a:ext>
            </a:extLst>
          </p:cNvPr>
          <p:cNvSpPr txBox="1">
            <a:spLocks/>
          </p:cNvSpPr>
          <p:nvPr/>
        </p:nvSpPr>
        <p:spPr>
          <a:xfrm>
            <a:off x="1734196" y="4283166"/>
            <a:ext cx="2040832" cy="77022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42900">
              <a:spcAft>
                <a:spcPts val="225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Source Sans 3" panose="020B0503030403020204" pitchFamily="34" charset="0"/>
                <a:ea typeface="Source Sans Pro Regular" panose="020B0503030403020204" pitchFamily="34" charset="0"/>
              </a:rPr>
              <a:t>GVA per hour worked </a:t>
            </a:r>
          </a:p>
        </p:txBody>
      </p:sp>
      <p:sp>
        <p:nvSpPr>
          <p:cNvPr id="88" name="Title 14">
            <a:extLst>
              <a:ext uri="{FF2B5EF4-FFF2-40B4-BE49-F238E27FC236}">
                <a16:creationId xmlns:a16="http://schemas.microsoft.com/office/drawing/2014/main" id="{7A946689-131A-8C8A-8AC9-000D25A89945}"/>
              </a:ext>
            </a:extLst>
          </p:cNvPr>
          <p:cNvSpPr txBox="1">
            <a:spLocks/>
          </p:cNvSpPr>
          <p:nvPr/>
        </p:nvSpPr>
        <p:spPr>
          <a:xfrm>
            <a:off x="4203132" y="4270267"/>
            <a:ext cx="2040832" cy="77022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42900">
              <a:spcAft>
                <a:spcPts val="225"/>
              </a:spcAft>
              <a:defRPr/>
            </a:pPr>
            <a:endParaRPr lang="en-GB" sz="900" dirty="0">
              <a:solidFill>
                <a:prstClr val="black"/>
              </a:solidFill>
              <a:latin typeface="Source Sans 3" panose="020B0503030403020204" pitchFamily="34" charset="0"/>
              <a:ea typeface="Source Sans Pro Regular" panose="020B0503030403020204" pitchFamily="34" charset="0"/>
            </a:endParaRPr>
          </a:p>
          <a:p>
            <a:pPr defTabSz="342900">
              <a:spcAft>
                <a:spcPts val="225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Source Sans 3" panose="020B0503030403020204" pitchFamily="34" charset="0"/>
                <a:ea typeface="Source Sans Pro Regular" panose="020B0503030403020204" pitchFamily="34" charset="0"/>
              </a:rPr>
              <a:t>Worklessness </a:t>
            </a:r>
          </a:p>
          <a:p>
            <a:pPr defTabSz="342900">
              <a:spcAft>
                <a:spcPts val="225"/>
              </a:spcAft>
              <a:defRPr/>
            </a:pPr>
            <a:endParaRPr lang="en-GB" sz="900" dirty="0">
              <a:solidFill>
                <a:prstClr val="black"/>
              </a:solidFill>
              <a:latin typeface="Source Sans 3" panose="020B0503030403020204" pitchFamily="34" charset="0"/>
              <a:ea typeface="Source Sans Pro Regular" panose="020B0503030403020204" pitchFamily="34" charset="0"/>
            </a:endParaRPr>
          </a:p>
        </p:txBody>
      </p:sp>
      <p:sp>
        <p:nvSpPr>
          <p:cNvPr id="89" name="Title 14">
            <a:extLst>
              <a:ext uri="{FF2B5EF4-FFF2-40B4-BE49-F238E27FC236}">
                <a16:creationId xmlns:a16="http://schemas.microsoft.com/office/drawing/2014/main" id="{7678AB66-36FC-CDEB-80AA-265F5FFCD409}"/>
              </a:ext>
            </a:extLst>
          </p:cNvPr>
          <p:cNvSpPr txBox="1">
            <a:spLocks/>
          </p:cNvSpPr>
          <p:nvPr/>
        </p:nvSpPr>
        <p:spPr>
          <a:xfrm>
            <a:off x="6728460" y="4283166"/>
            <a:ext cx="2040832" cy="77022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42900">
              <a:spcAft>
                <a:spcPts val="225"/>
              </a:spcAft>
              <a:defRPr/>
            </a:pPr>
            <a:endParaRPr lang="en-GB" sz="900" dirty="0">
              <a:solidFill>
                <a:prstClr val="black"/>
              </a:solidFill>
              <a:latin typeface="Source Sans 3" panose="020B0503030403020204" pitchFamily="34" charset="0"/>
              <a:ea typeface="Source Sans Pro Regular" panose="020B0503030403020204" pitchFamily="34" charset="0"/>
            </a:endParaRPr>
          </a:p>
          <a:p>
            <a:pPr defTabSz="342900">
              <a:spcAft>
                <a:spcPts val="225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Source Sans 3" panose="020B0503030403020204" pitchFamily="34" charset="0"/>
                <a:ea typeface="Source Sans Pro Regular" panose="020B0503030403020204" pitchFamily="34" charset="0"/>
              </a:rPr>
              <a:t>GHG Emissions per capita </a:t>
            </a:r>
          </a:p>
          <a:p>
            <a:pPr defTabSz="342900">
              <a:spcAft>
                <a:spcPts val="225"/>
              </a:spcAft>
              <a:defRPr/>
            </a:pPr>
            <a:endParaRPr lang="en-GB" sz="900" dirty="0">
              <a:solidFill>
                <a:prstClr val="black"/>
              </a:solidFill>
              <a:latin typeface="Source Sans 3" panose="020B0503030403020204" pitchFamily="34" charset="0"/>
              <a:ea typeface="Source Sans Pro Regular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971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52301-5598-944E-15EB-8A841EFA0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r>
              <a:rPr lang="en-GB" dirty="0"/>
              <a:t> </a:t>
            </a:r>
            <a:r>
              <a:rPr lang="en-GB" b="1" dirty="0"/>
              <a:t>Developing CHIA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7905B-F25E-B5C9-D695-A92C21F68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3873" y="1232195"/>
            <a:ext cx="8776253" cy="350354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sz="1300" b="1" dirty="0"/>
              <a:t>Appreciative Inquiry</a:t>
            </a:r>
          </a:p>
          <a:p>
            <a:pPr lvl="1">
              <a:lnSpc>
                <a:spcPct val="90000"/>
              </a:lnSpc>
            </a:pPr>
            <a:r>
              <a:rPr lang="en-GB" sz="1300" dirty="0"/>
              <a:t>Shared understanding </a:t>
            </a:r>
          </a:p>
          <a:p>
            <a:pPr lvl="1">
              <a:lnSpc>
                <a:spcPct val="90000"/>
              </a:lnSpc>
            </a:pPr>
            <a:r>
              <a:rPr lang="en-GB" sz="1300" dirty="0"/>
              <a:t>Shared vision</a:t>
            </a:r>
          </a:p>
          <a:p>
            <a:pPr lvl="1">
              <a:lnSpc>
                <a:spcPct val="90000"/>
              </a:lnSpc>
            </a:pPr>
            <a:r>
              <a:rPr lang="en-GB" sz="1300" dirty="0"/>
              <a:t>Shared ownership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GB" sz="1300" dirty="0"/>
          </a:p>
          <a:p>
            <a:pPr>
              <a:lnSpc>
                <a:spcPct val="90000"/>
              </a:lnSpc>
            </a:pPr>
            <a:r>
              <a:rPr lang="en-GB" sz="1300" b="1" dirty="0"/>
              <a:t>Co-production</a:t>
            </a:r>
          </a:p>
          <a:p>
            <a:pPr lvl="1">
              <a:lnSpc>
                <a:spcPct val="90000"/>
              </a:lnSpc>
            </a:pPr>
            <a:r>
              <a:rPr lang="en-GB" sz="1300" dirty="0"/>
              <a:t>Development Cohorts</a:t>
            </a:r>
          </a:p>
          <a:p>
            <a:pPr lvl="1">
              <a:lnSpc>
                <a:spcPct val="90000"/>
              </a:lnSpc>
            </a:pPr>
            <a:r>
              <a:rPr lang="en-GB" sz="1300" dirty="0"/>
              <a:t>Community Panel</a:t>
            </a:r>
          </a:p>
          <a:p>
            <a:pPr lvl="1">
              <a:lnSpc>
                <a:spcPct val="90000"/>
              </a:lnSpc>
            </a:pPr>
            <a:r>
              <a:rPr lang="en-GB" sz="1300" dirty="0"/>
              <a:t>Systems and processes map</a:t>
            </a:r>
          </a:p>
          <a:p>
            <a:pPr lvl="1">
              <a:lnSpc>
                <a:spcPct val="90000"/>
              </a:lnSpc>
            </a:pPr>
            <a:r>
              <a:rPr lang="en-GB" sz="1300" dirty="0"/>
              <a:t>User testing </a:t>
            </a:r>
          </a:p>
          <a:p>
            <a:pPr lvl="1">
              <a:lnSpc>
                <a:spcPct val="90000"/>
              </a:lnSpc>
            </a:pPr>
            <a:r>
              <a:rPr lang="en-GB" sz="1300" dirty="0"/>
              <a:t>Training materials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GB" sz="1300" dirty="0"/>
              <a:t> </a:t>
            </a:r>
          </a:p>
          <a:p>
            <a:pPr>
              <a:lnSpc>
                <a:spcPct val="90000"/>
              </a:lnSpc>
            </a:pPr>
            <a:r>
              <a:rPr lang="en-GB" sz="1300" b="1" dirty="0"/>
              <a:t>Formative Evaluation</a:t>
            </a:r>
          </a:p>
          <a:p>
            <a:pPr lvl="1">
              <a:lnSpc>
                <a:spcPct val="90000"/>
              </a:lnSpc>
            </a:pPr>
            <a:r>
              <a:rPr lang="en-GB" sz="1300" dirty="0"/>
              <a:t>Academic partner </a:t>
            </a:r>
          </a:p>
          <a:p>
            <a:pPr lvl="1">
              <a:lnSpc>
                <a:spcPct val="90000"/>
              </a:lnSpc>
            </a:pPr>
            <a:r>
              <a:rPr lang="en-GB" sz="1300" dirty="0"/>
              <a:t>Reflexive learning</a:t>
            </a:r>
          </a:p>
          <a:p>
            <a:pPr lvl="1">
              <a:lnSpc>
                <a:spcPct val="90000"/>
              </a:lnSpc>
            </a:pPr>
            <a:r>
              <a:rPr lang="en-GB" sz="1300" dirty="0"/>
              <a:t>Meaningful engagement</a:t>
            </a:r>
          </a:p>
          <a:p>
            <a:pPr lvl="1">
              <a:lnSpc>
                <a:spcPct val="90000"/>
              </a:lnSpc>
            </a:pPr>
            <a:endParaRPr lang="en-GB" sz="1300" dirty="0"/>
          </a:p>
          <a:p>
            <a:pPr marL="0" indent="0">
              <a:lnSpc>
                <a:spcPct val="90000"/>
              </a:lnSpc>
              <a:buNone/>
            </a:pPr>
            <a:endParaRPr lang="en-GB" sz="1300" dirty="0"/>
          </a:p>
        </p:txBody>
      </p:sp>
      <p:pic>
        <p:nvPicPr>
          <p:cNvPr id="6" name="Content Placeholder 4" descr="A screenshot of a website&#10;&#10;AI-generated content may be incorrect.">
            <a:extLst>
              <a:ext uri="{FF2B5EF4-FFF2-40B4-BE49-F238E27FC236}">
                <a16:creationId xmlns:a16="http://schemas.microsoft.com/office/drawing/2014/main" id="{11AA623B-698F-9E61-F443-7D581CC07A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353" r="1420"/>
          <a:stretch>
            <a:fillRect/>
          </a:stretch>
        </p:blipFill>
        <p:spPr>
          <a:xfrm>
            <a:off x="2950358" y="1724439"/>
            <a:ext cx="6009768" cy="21868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933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CBCD9-6956-F104-B965-8B5B98F5D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r>
              <a:rPr lang="en-GB" b="1"/>
              <a:t>Early Impact of CHIA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921549C-1656-ABA4-EBA7-5001AD859B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1300" dirty="0"/>
          </a:p>
          <a:p>
            <a:pPr>
              <a:lnSpc>
                <a:spcPct val="90000"/>
              </a:lnSpc>
            </a:pPr>
            <a:r>
              <a:rPr lang="en-US" sz="1300" dirty="0"/>
              <a:t>Mutually beneficial partnerships - wider Regional  Local Authority, PHS and NHS boards regional collaboration  </a:t>
            </a:r>
          </a:p>
          <a:p>
            <a:pPr>
              <a:lnSpc>
                <a:spcPct val="90000"/>
              </a:lnSpc>
            </a:pPr>
            <a:endParaRPr lang="en-US" sz="1300" dirty="0"/>
          </a:p>
          <a:p>
            <a:pPr>
              <a:lnSpc>
                <a:spcPct val="90000"/>
              </a:lnSpc>
            </a:pPr>
            <a:r>
              <a:rPr lang="en-US" sz="1300" dirty="0"/>
              <a:t>Increased capacity building on Health Determinants and Health Inequalities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300" dirty="0"/>
          </a:p>
          <a:p>
            <a:pPr>
              <a:lnSpc>
                <a:spcPct val="90000"/>
              </a:lnSpc>
            </a:pPr>
            <a:r>
              <a:rPr lang="en-US" sz="1300" dirty="0"/>
              <a:t>Health workstream and full HIA as part of Clyde Metro programme</a:t>
            </a:r>
          </a:p>
          <a:p>
            <a:pPr marL="0" indent="0">
              <a:lnSpc>
                <a:spcPct val="90000"/>
              </a:lnSpc>
              <a:buNone/>
            </a:pPr>
            <a:endParaRPr lang="en-US" sz="1300" dirty="0"/>
          </a:p>
          <a:p>
            <a:pPr>
              <a:lnSpc>
                <a:spcPct val="90000"/>
              </a:lnSpc>
            </a:pPr>
            <a:r>
              <a:rPr lang="en-US" sz="1300" dirty="0"/>
              <a:t>Local Authority  commitment to screening for health impacts of capital investment projects </a:t>
            </a:r>
          </a:p>
          <a:p>
            <a:pPr>
              <a:lnSpc>
                <a:spcPct val="90000"/>
              </a:lnSpc>
            </a:pPr>
            <a:endParaRPr lang="en-US" sz="1300" dirty="0"/>
          </a:p>
          <a:p>
            <a:pPr>
              <a:lnSpc>
                <a:spcPct val="90000"/>
              </a:lnSpc>
            </a:pPr>
            <a:r>
              <a:rPr lang="en-US" sz="1300" dirty="0"/>
              <a:t>Private sector engagement </a:t>
            </a:r>
          </a:p>
          <a:p>
            <a:pPr>
              <a:lnSpc>
                <a:spcPct val="90000"/>
              </a:lnSpc>
            </a:pPr>
            <a:endParaRPr lang="en-US" sz="1300" dirty="0"/>
          </a:p>
          <a:p>
            <a:pPr>
              <a:lnSpc>
                <a:spcPct val="90000"/>
              </a:lnSpc>
            </a:pPr>
            <a:endParaRPr lang="en-US" sz="1300" dirty="0"/>
          </a:p>
          <a:p>
            <a:pPr>
              <a:lnSpc>
                <a:spcPct val="90000"/>
              </a:lnSpc>
            </a:pPr>
            <a:endParaRPr lang="en-US" sz="1300" dirty="0"/>
          </a:p>
        </p:txBody>
      </p:sp>
      <p:pic>
        <p:nvPicPr>
          <p:cNvPr id="7" name="Content Placeholder 6" descr="Yellow paper ship leading among white ships">
            <a:extLst>
              <a:ext uri="{FF2B5EF4-FFF2-40B4-BE49-F238E27FC236}">
                <a16:creationId xmlns:a16="http://schemas.microsoft.com/office/drawing/2014/main" id="{AF68C246-7A6D-F188-1E41-DE7A8D8F8D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20584" r="-3" b="-3"/>
          <a:stretch>
            <a:fillRect/>
          </a:stretch>
        </p:blipFill>
        <p:spPr>
          <a:xfrm>
            <a:off x="4648200" y="1200151"/>
            <a:ext cx="4038600" cy="3394472"/>
          </a:xfrm>
          <a:noFill/>
        </p:spPr>
      </p:pic>
    </p:spTree>
    <p:extLst>
      <p:ext uri="{BB962C8B-B14F-4D97-AF65-F5344CB8AC3E}">
        <p14:creationId xmlns:p14="http://schemas.microsoft.com/office/powerpoint/2010/main" val="83287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093BB-A0B7-175A-4506-AE34024C4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r>
              <a:rPr lang="en-GB" b="1"/>
              <a:t>Enablers &amp; Barriers</a:t>
            </a:r>
          </a:p>
        </p:txBody>
      </p:sp>
      <p:pic>
        <p:nvPicPr>
          <p:cNvPr id="7" name="Picture 6" descr="3D rendering of shapes in different colors and are stacked">
            <a:extLst>
              <a:ext uri="{FF2B5EF4-FFF2-40B4-BE49-F238E27FC236}">
                <a16:creationId xmlns:a16="http://schemas.microsoft.com/office/drawing/2014/main" id="{E0DD325F-0F76-CD9E-9CBA-CCA19A0FD6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73" r="17508" b="-3"/>
          <a:stretch>
            <a:fillRect/>
          </a:stretch>
        </p:blipFill>
        <p:spPr>
          <a:xfrm>
            <a:off x="457200" y="1200151"/>
            <a:ext cx="4038600" cy="3394472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35A311-CF32-9974-8910-851D8F910A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600" b="1" dirty="0"/>
              <a:t>Enablers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endParaRPr lang="en-US" sz="1300" dirty="0"/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en-US" sz="1300" dirty="0"/>
              <a:t>Capital investment and public health -  relationships and ongoing collaboration 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endParaRPr lang="en-US" sz="1300" dirty="0"/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en-US" sz="1300" dirty="0"/>
              <a:t>GCR  PMO role in managing City Deal funding 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endParaRPr lang="en-US" sz="1300" dirty="0"/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en-US" sz="1300" dirty="0"/>
              <a:t>Scottish Government Public Health Framework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3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600" b="1" dirty="0"/>
              <a:t>Barriers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300" dirty="0"/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en-US" sz="1300" dirty="0"/>
              <a:t>Resourcing public health input for capital investment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endParaRPr lang="en-US" sz="1300" dirty="0"/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en-US" sz="1300" dirty="0"/>
              <a:t>Decision making pace and process in capital investment [health evidence]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endParaRPr lang="en-US" sz="1300" dirty="0"/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en-US" sz="1300" dirty="0"/>
              <a:t>Competing demand for limited time and resources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300" dirty="0"/>
              <a:t>	( ED &amp;PH)</a:t>
            </a: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28603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908F8-A964-A96A-1C15-58168EA1B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Planned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034F7-70E3-966B-3EC1-E0226D258D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CHIA Champions Network</a:t>
            </a:r>
          </a:p>
          <a:p>
            <a:endParaRPr lang="en-GB" dirty="0"/>
          </a:p>
          <a:p>
            <a:r>
              <a:rPr lang="en-GB" dirty="0"/>
              <a:t>Continued engagement and collaboration with member authorities, third sector and academic partners </a:t>
            </a:r>
          </a:p>
          <a:p>
            <a:endParaRPr lang="en-GB" dirty="0"/>
          </a:p>
          <a:p>
            <a:r>
              <a:rPr lang="en-GB" dirty="0"/>
              <a:t>Training and Governance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Exploring role of CHIA in Glasgow City’s Local Development Plan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0503A9-1FE7-8422-9D4D-CE56665514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495800" y="1546225"/>
            <a:ext cx="4425459" cy="2397124"/>
          </a:xfrm>
        </p:spPr>
      </p:pic>
    </p:spTree>
    <p:extLst>
      <p:ext uri="{BB962C8B-B14F-4D97-AF65-F5344CB8AC3E}">
        <p14:creationId xmlns:p14="http://schemas.microsoft.com/office/powerpoint/2010/main" val="78752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3DC99C5-AB22-C30C-F1F5-F8FF7006D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901" y="941250"/>
            <a:ext cx="5226306" cy="3262202"/>
          </a:xfrm>
        </p:spPr>
        <p:txBody>
          <a:bodyPr/>
          <a:lstStyle/>
          <a:p>
            <a:r>
              <a:rPr lang="en-US" b="1" dirty="0"/>
              <a:t>Thank you!</a:t>
            </a:r>
            <a:br>
              <a:rPr lang="en-US" b="1" dirty="0"/>
            </a:br>
            <a:br>
              <a:rPr lang="en-US" dirty="0"/>
            </a:br>
            <a:r>
              <a:rPr lang="en-US" sz="1400" dirty="0">
                <a:hlinkClick r:id="rId3"/>
              </a:rPr>
              <a:t>Sonia.Milne@glasgow.gov.uk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826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theme/theme1.xml><?xml version="1.0" encoding="utf-8"?>
<a:theme xmlns:a="http://schemas.openxmlformats.org/drawingml/2006/main" name="GCR City Deal standard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08955827-aeb1-42de-b749-f604362c41c2" origin="userSelected">
  <element uid="971a7eb4-36b4-4e7d-b804-a07772b8e228" value=""/>
  <element uid="e3747532-42d1-43b9-8ba8-1bf45779edd5" value=""/>
</sisl>
</file>

<file path=customXml/itemProps1.xml><?xml version="1.0" encoding="utf-8"?>
<ds:datastoreItem xmlns:ds="http://schemas.openxmlformats.org/officeDocument/2006/customXml" ds:itemID="{FC63C131-6F74-4594-B79D-B241CD040260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GCR City Deal powerpoint widescreen</Template>
  <TotalTime>9934</TotalTime>
  <Words>422</Words>
  <Application>Microsoft Office PowerPoint</Application>
  <PresentationFormat>On-screen Show (16:9)</PresentationFormat>
  <Paragraphs>128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Arial</vt:lpstr>
      <vt:lpstr>Calibri</vt:lpstr>
      <vt:lpstr>Source Sans 3</vt:lpstr>
      <vt:lpstr>Source Sans 3 Semibold</vt:lpstr>
      <vt:lpstr>Source Sans Pro Regular</vt:lpstr>
      <vt:lpstr>Source Sans Pro Semibold</vt:lpstr>
      <vt:lpstr>GCR City Deal standard powerpoint</vt:lpstr>
      <vt:lpstr>Capital Investment Health Impact Assessment (CHIA)</vt:lpstr>
      <vt:lpstr>Outline</vt:lpstr>
      <vt:lpstr>Glasgow City Region</vt:lpstr>
      <vt:lpstr>PowerPoint Presentation</vt:lpstr>
      <vt:lpstr> Developing CHIA resources</vt:lpstr>
      <vt:lpstr>Early Impact of CHIA</vt:lpstr>
      <vt:lpstr>Enablers &amp; Barriers</vt:lpstr>
      <vt:lpstr>Planned Next Steps</vt:lpstr>
      <vt:lpstr>Thank you!  Sonia.Milne@glasgow.gov.uk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Milne, Sonia (CED)</dc:creator>
  <cp:keywords>[OFFICIAL]</cp:keywords>
  <cp:lastModifiedBy>Milne, Sonia (CED)</cp:lastModifiedBy>
  <cp:revision>31</cp:revision>
  <dcterms:created xsi:type="dcterms:W3CDTF">2024-11-12T10:57:42Z</dcterms:created>
  <dcterms:modified xsi:type="dcterms:W3CDTF">2026-04-22T12:46:41Z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0bc77a5b-2011-4fc5-96fd-4bdf51c3327f</vt:lpwstr>
  </property>
  <property fmtid="{D5CDD505-2E9C-101B-9397-08002B2CF9AE}" pid="3" name="bjSaver">
    <vt:lpwstr>0JXz43iRz0isAQZvBJGfEyu5pH0aIJnz</vt:lpwstr>
  </property>
  <property fmtid="{D5CDD505-2E9C-101B-9397-08002B2CF9AE}" pid="4" name="bjDocumentSecurityLabel">
    <vt:lpwstr>OFFICIAL</vt:lpwstr>
  </property>
  <property fmtid="{D5CDD505-2E9C-101B-9397-08002B2CF9AE}" pid="5" name="gcc-meta-protectivemarking">
    <vt:lpwstr>[OFFICIAL]</vt:lpwstr>
  </property>
  <property fmtid="{D5CDD505-2E9C-101B-9397-08002B2CF9AE}" pid="6" name="bjDocumentLabelXML">
    <vt:lpwstr>&lt;?xml version="1.0" encoding="us-ascii"?&gt;&lt;sisl xmlns:xsi="http://www.w3.org/2001/XMLSchema-instance" xmlns:xsd="http://www.w3.org/2001/XMLSchema" sislVersion="0" policy="08955827-aeb1-42de-b749-f604362c41c2" origin="userSelected" xmlns="http://www.boldonj</vt:lpwstr>
  </property>
  <property fmtid="{D5CDD505-2E9C-101B-9397-08002B2CF9AE}" pid="7" name="bjDocumentLabelXML-0">
    <vt:lpwstr>ames.com/2008/01/sie/internal/label"&gt;&lt;element uid="971a7eb4-36b4-4e7d-b804-a07772b8e228" value="" /&gt;&lt;element uid="e3747532-42d1-43b9-8ba8-1bf45779edd5" value="" /&gt;&lt;/sisl&gt;</vt:lpwstr>
  </property>
</Properties>
</file>