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66" r:id="rId5"/>
    <p:sldId id="2147349107" r:id="rId6"/>
    <p:sldId id="306" r:id="rId7"/>
    <p:sldId id="2147375965" r:id="rId8"/>
    <p:sldId id="2147349105" r:id="rId9"/>
    <p:sldId id="2147349093" r:id="rId10"/>
    <p:sldId id="2147349102" r:id="rId11"/>
    <p:sldId id="2147349104" r:id="rId12"/>
    <p:sldId id="2147349106" r:id="rId13"/>
    <p:sldId id="320" r:id="rId14"/>
    <p:sldId id="2147349097" r:id="rId15"/>
    <p:sldId id="325" r:id="rId16"/>
    <p:sldId id="326" r:id="rId17"/>
    <p:sldId id="2147349094" r:id="rId18"/>
    <p:sldId id="332" r:id="rId19"/>
    <p:sldId id="2147375964" r:id="rId20"/>
    <p:sldId id="358" r:id="rId21"/>
    <p:sldId id="361" r:id="rId22"/>
  </p:sldIdLst>
  <p:sldSz cx="12192000" cy="6858000"/>
  <p:notesSz cx="6858000" cy="9144000"/>
  <p:embeddedFontLst>
    <p:embeddedFont>
      <p:font typeface="Albert Sans" pitchFamily="2" charset="0"/>
      <p:regular r:id="rId25"/>
      <p:bold r:id="rId26"/>
      <p:italic r:id="rId27"/>
      <p:boldItalic r:id="rId28"/>
    </p:embeddedFont>
    <p:embeddedFont>
      <p:font typeface="Degular" panose="020B080405050306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42164F-51AF-A6AA-EF49-48069060C400}" name="Matthew Pearson" initials="MP" userId="S::matthewpe@cccs.co.uk::85075310-bbc4-40db-a3b3-2c6536bf508b" providerId="AD"/>
  <p188:author id="{F130BE98-8B5C-FCD6-0FE1-6D1E10085F37}" name="Sara Dias-Foster" initials="SD" userId="S::sarahwr@cccs.co.uk::b486ff6a-5cb6-455e-a2bb-c8710a85c5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B98DF-89D2-4994-B1A6-56B0FF8F49A1}" v="14" dt="2026-03-17T09:18:23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04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a Oliver-Gavin" userId="5949faed-9d65-4b31-a3d1-cabb712dd8ab" providerId="ADAL" clId="{39218F93-2CEE-45EF-9CB6-0CFD6EDC6F3B}"/>
    <pc:docChg chg="custSel addSld delSld modSld">
      <pc:chgData name="Daniella Oliver-Gavin" userId="5949faed-9d65-4b31-a3d1-cabb712dd8ab" providerId="ADAL" clId="{39218F93-2CEE-45EF-9CB6-0CFD6EDC6F3B}" dt="2026-03-17T11:02:21.732" v="115" actId="47"/>
      <pc:docMkLst>
        <pc:docMk/>
      </pc:docMkLst>
      <pc:sldChg chg="add">
        <pc:chgData name="Daniella Oliver-Gavin" userId="5949faed-9d65-4b31-a3d1-cabb712dd8ab" providerId="ADAL" clId="{39218F93-2CEE-45EF-9CB6-0CFD6EDC6F3B}" dt="2026-03-17T09:16:26.419" v="112"/>
        <pc:sldMkLst>
          <pc:docMk/>
          <pc:sldMk cId="835531162" sldId="320"/>
        </pc:sldMkLst>
      </pc:sldChg>
      <pc:sldChg chg="add del">
        <pc:chgData name="Daniella Oliver-Gavin" userId="5949faed-9d65-4b31-a3d1-cabb712dd8ab" providerId="ADAL" clId="{39218F93-2CEE-45EF-9CB6-0CFD6EDC6F3B}" dt="2026-03-17T09:12:29.842" v="49" actId="47"/>
        <pc:sldMkLst>
          <pc:docMk/>
          <pc:sldMk cId="1009555920" sldId="321"/>
        </pc:sldMkLst>
      </pc:sldChg>
      <pc:sldChg chg="add">
        <pc:chgData name="Daniella Oliver-Gavin" userId="5949faed-9d65-4b31-a3d1-cabb712dd8ab" providerId="ADAL" clId="{39218F93-2CEE-45EF-9CB6-0CFD6EDC6F3B}" dt="2026-03-17T09:12:28.647" v="48"/>
        <pc:sldMkLst>
          <pc:docMk/>
          <pc:sldMk cId="1225303171" sldId="325"/>
        </pc:sldMkLst>
      </pc:sldChg>
      <pc:sldChg chg="add">
        <pc:chgData name="Daniella Oliver-Gavin" userId="5949faed-9d65-4b31-a3d1-cabb712dd8ab" providerId="ADAL" clId="{39218F93-2CEE-45EF-9CB6-0CFD6EDC6F3B}" dt="2026-03-17T09:12:37.960" v="50"/>
        <pc:sldMkLst>
          <pc:docMk/>
          <pc:sldMk cId="1511566943" sldId="326"/>
        </pc:sldMkLst>
      </pc:sldChg>
      <pc:sldChg chg="add">
        <pc:chgData name="Daniella Oliver-Gavin" userId="5949faed-9d65-4b31-a3d1-cabb712dd8ab" providerId="ADAL" clId="{39218F93-2CEE-45EF-9CB6-0CFD6EDC6F3B}" dt="2026-03-17T09:12:54.700" v="51"/>
        <pc:sldMkLst>
          <pc:docMk/>
          <pc:sldMk cId="1548136216" sldId="332"/>
        </pc:sldMkLst>
      </pc:sldChg>
      <pc:sldChg chg="add">
        <pc:chgData name="Daniella Oliver-Gavin" userId="5949faed-9d65-4b31-a3d1-cabb712dd8ab" providerId="ADAL" clId="{39218F93-2CEE-45EF-9CB6-0CFD6EDC6F3B}" dt="2026-03-17T09:18:23.317" v="114"/>
        <pc:sldMkLst>
          <pc:docMk/>
          <pc:sldMk cId="1251183817" sldId="358"/>
        </pc:sldMkLst>
      </pc:sldChg>
      <pc:sldChg chg="addSp delSp modSp mod">
        <pc:chgData name="Daniella Oliver-Gavin" userId="5949faed-9d65-4b31-a3d1-cabb712dd8ab" providerId="ADAL" clId="{39218F93-2CEE-45EF-9CB6-0CFD6EDC6F3B}" dt="2026-03-17T09:16:54.844" v="113" actId="478"/>
        <pc:sldMkLst>
          <pc:docMk/>
          <pc:sldMk cId="538440144" sldId="366"/>
        </pc:sldMkLst>
        <pc:spChg chg="mod">
          <ac:chgData name="Daniella Oliver-Gavin" userId="5949faed-9d65-4b31-a3d1-cabb712dd8ab" providerId="ADAL" clId="{39218F93-2CEE-45EF-9CB6-0CFD6EDC6F3B}" dt="2026-03-17T09:15:05.940" v="109" actId="6549"/>
          <ac:spMkLst>
            <pc:docMk/>
            <pc:sldMk cId="538440144" sldId="366"/>
            <ac:spMk id="2" creationId="{D680342A-BAA0-2551-B2D1-1A029A8D9469}"/>
          </ac:spMkLst>
        </pc:spChg>
        <pc:picChg chg="add del mod">
          <ac:chgData name="Daniella Oliver-Gavin" userId="5949faed-9d65-4b31-a3d1-cabb712dd8ab" providerId="ADAL" clId="{39218F93-2CEE-45EF-9CB6-0CFD6EDC6F3B}" dt="2026-03-17T09:16:54.844" v="113" actId="478"/>
          <ac:picMkLst>
            <pc:docMk/>
            <pc:sldMk cId="538440144" sldId="366"/>
            <ac:picMk id="7" creationId="{F02019EF-6976-BA18-C69C-F247ABF76886}"/>
          </ac:picMkLst>
        </pc:picChg>
      </pc:sldChg>
      <pc:sldChg chg="del">
        <pc:chgData name="Daniella Oliver-Gavin" userId="5949faed-9d65-4b31-a3d1-cabb712dd8ab" providerId="ADAL" clId="{39218F93-2CEE-45EF-9CB6-0CFD6EDC6F3B}" dt="2026-03-17T09:13:12.488" v="53" actId="47"/>
        <pc:sldMkLst>
          <pc:docMk/>
          <pc:sldMk cId="1584255399" sldId="2147349066"/>
        </pc:sldMkLst>
      </pc:sldChg>
      <pc:sldChg chg="add del">
        <pc:chgData name="Daniella Oliver-Gavin" userId="5949faed-9d65-4b31-a3d1-cabb712dd8ab" providerId="ADAL" clId="{39218F93-2CEE-45EF-9CB6-0CFD6EDC6F3B}" dt="2026-03-17T09:11:47.544" v="45"/>
        <pc:sldMkLst>
          <pc:docMk/>
          <pc:sldMk cId="863214790" sldId="2147349093"/>
        </pc:sldMkLst>
      </pc:sldChg>
      <pc:sldChg chg="modSp mod">
        <pc:chgData name="Daniella Oliver-Gavin" userId="5949faed-9d65-4b31-a3d1-cabb712dd8ab" providerId="ADAL" clId="{39218F93-2CEE-45EF-9CB6-0CFD6EDC6F3B}" dt="2026-02-12T11:45:56.244" v="37" actId="20577"/>
        <pc:sldMkLst>
          <pc:docMk/>
          <pc:sldMk cId="4225076850" sldId="2147349094"/>
        </pc:sldMkLst>
        <pc:spChg chg="mod">
          <ac:chgData name="Daniella Oliver-Gavin" userId="5949faed-9d65-4b31-a3d1-cabb712dd8ab" providerId="ADAL" clId="{39218F93-2CEE-45EF-9CB6-0CFD6EDC6F3B}" dt="2026-02-12T11:45:56.244" v="37" actId="20577"/>
          <ac:spMkLst>
            <pc:docMk/>
            <pc:sldMk cId="4225076850" sldId="2147349094"/>
            <ac:spMk id="10" creationId="{2469D8C7-5BBC-340D-26A9-1B63B75F7B94}"/>
          </ac:spMkLst>
        </pc:spChg>
      </pc:sldChg>
      <pc:sldChg chg="del">
        <pc:chgData name="Daniella Oliver-Gavin" userId="5949faed-9d65-4b31-a3d1-cabb712dd8ab" providerId="ADAL" clId="{39218F93-2CEE-45EF-9CB6-0CFD6EDC6F3B}" dt="2026-03-17T09:11:40.229" v="44" actId="47"/>
        <pc:sldMkLst>
          <pc:docMk/>
          <pc:sldMk cId="4259957302" sldId="2147349096"/>
        </pc:sldMkLst>
      </pc:sldChg>
      <pc:sldChg chg="del">
        <pc:chgData name="Daniella Oliver-Gavin" userId="5949faed-9d65-4b31-a3d1-cabb712dd8ab" providerId="ADAL" clId="{39218F93-2CEE-45EF-9CB6-0CFD6EDC6F3B}" dt="2026-03-17T09:13:14.142" v="54" actId="47"/>
        <pc:sldMkLst>
          <pc:docMk/>
          <pc:sldMk cId="3895870835" sldId="2147349098"/>
        </pc:sldMkLst>
      </pc:sldChg>
      <pc:sldChg chg="add">
        <pc:chgData name="Daniella Oliver-Gavin" userId="5949faed-9d65-4b31-a3d1-cabb712dd8ab" providerId="ADAL" clId="{39218F93-2CEE-45EF-9CB6-0CFD6EDC6F3B}" dt="2026-03-17T09:16:07.474" v="110"/>
        <pc:sldMkLst>
          <pc:docMk/>
          <pc:sldMk cId="2711658265" sldId="2147349102"/>
        </pc:sldMkLst>
      </pc:sldChg>
      <pc:sldChg chg="add">
        <pc:chgData name="Daniella Oliver-Gavin" userId="5949faed-9d65-4b31-a3d1-cabb712dd8ab" providerId="ADAL" clId="{39218F93-2CEE-45EF-9CB6-0CFD6EDC6F3B}" dt="2026-03-17T09:16:17.068" v="111"/>
        <pc:sldMkLst>
          <pc:docMk/>
          <pc:sldMk cId="2774989135" sldId="2147349104"/>
        </pc:sldMkLst>
      </pc:sldChg>
      <pc:sldChg chg="add">
        <pc:chgData name="Daniella Oliver-Gavin" userId="5949faed-9d65-4b31-a3d1-cabb712dd8ab" providerId="ADAL" clId="{39218F93-2CEE-45EF-9CB6-0CFD6EDC6F3B}" dt="2026-03-17T09:11:36.896" v="42"/>
        <pc:sldMkLst>
          <pc:docMk/>
          <pc:sldMk cId="1230164522" sldId="2147349105"/>
        </pc:sldMkLst>
      </pc:sldChg>
      <pc:sldChg chg="add">
        <pc:chgData name="Daniella Oliver-Gavin" userId="5949faed-9d65-4b31-a3d1-cabb712dd8ab" providerId="ADAL" clId="{39218F93-2CEE-45EF-9CB6-0CFD6EDC6F3B}" dt="2026-03-17T09:12:01.901" v="46"/>
        <pc:sldMkLst>
          <pc:docMk/>
          <pc:sldMk cId="2343492360" sldId="2147349106"/>
        </pc:sldMkLst>
      </pc:sldChg>
      <pc:sldChg chg="add">
        <pc:chgData name="Daniella Oliver-Gavin" userId="5949faed-9d65-4b31-a3d1-cabb712dd8ab" providerId="ADAL" clId="{39218F93-2CEE-45EF-9CB6-0CFD6EDC6F3B}" dt="2026-03-17T09:10:56.906" v="40"/>
        <pc:sldMkLst>
          <pc:docMk/>
          <pc:sldMk cId="1424481876" sldId="2147349107"/>
        </pc:sldMkLst>
      </pc:sldChg>
      <pc:sldChg chg="modSp mod">
        <pc:chgData name="Daniella Oliver-Gavin" userId="5949faed-9d65-4b31-a3d1-cabb712dd8ab" providerId="ADAL" clId="{39218F93-2CEE-45EF-9CB6-0CFD6EDC6F3B}" dt="2026-03-17T09:10:36.775" v="39" actId="6549"/>
        <pc:sldMkLst>
          <pc:docMk/>
          <pc:sldMk cId="2837502795" sldId="2147375964"/>
        </pc:sldMkLst>
        <pc:spChg chg="mod">
          <ac:chgData name="Daniella Oliver-Gavin" userId="5949faed-9d65-4b31-a3d1-cabb712dd8ab" providerId="ADAL" clId="{39218F93-2CEE-45EF-9CB6-0CFD6EDC6F3B}" dt="2026-03-17T09:10:36.775" v="39" actId="6549"/>
          <ac:spMkLst>
            <pc:docMk/>
            <pc:sldMk cId="2837502795" sldId="2147375964"/>
            <ac:spMk id="14" creationId="{E67C5593-C04F-539E-29FD-66E2E87081F0}"/>
          </ac:spMkLst>
        </pc:spChg>
      </pc:sldChg>
      <pc:sldChg chg="add">
        <pc:chgData name="Daniella Oliver-Gavin" userId="5949faed-9d65-4b31-a3d1-cabb712dd8ab" providerId="ADAL" clId="{39218F93-2CEE-45EF-9CB6-0CFD6EDC6F3B}" dt="2026-03-17T09:11:13.172" v="41"/>
        <pc:sldMkLst>
          <pc:docMk/>
          <pc:sldMk cId="2192752080" sldId="2147375965"/>
        </pc:sldMkLst>
      </pc:sldChg>
      <pc:sldChg chg="add del">
        <pc:chgData name="Daniella Oliver-Gavin" userId="5949faed-9d65-4b31-a3d1-cabb712dd8ab" providerId="ADAL" clId="{39218F93-2CEE-45EF-9CB6-0CFD6EDC6F3B}" dt="2026-03-17T11:02:21.732" v="115" actId="47"/>
        <pc:sldMkLst>
          <pc:docMk/>
          <pc:sldMk cId="3277283202" sldId="21473759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AC650-B4A3-D51D-87BA-F8D59594C5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B3C7A-C7AE-8994-0D59-AD221412B1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20E77-AC48-4E4F-8C89-498ADAF5F0E6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4589C-C744-0612-29D0-6D0274CC38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06439-E856-E8CC-E7DD-6412CC77F7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1696F-4433-4BF1-9F14-0855C4C4C6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4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F03ED-D111-4B44-9ACD-1A12A4DE2C17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9B67E-FCAE-4BDD-B0E5-7BAC3EB03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64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9B67E-FCAE-4BDD-B0E5-7BAC3EB039F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19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99E2A-92B1-B49A-0A78-4E079D206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86F4B-6456-DB9E-3F0D-0D3BA01CF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079E4-69D6-9058-DBEA-63E61BF07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ABA45-751E-5CB5-27DC-28D97E0BA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9B67E-FCAE-4BDD-B0E5-7BAC3EB039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007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9B67E-FCAE-4BDD-B0E5-7BAC3EB039F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30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3A6C-E41A-F506-CEE4-C4EB2645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4D3612-FEB2-B9DB-4EE2-00A5C2818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39071F-17ED-58DD-C2CC-07816D924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DC75A-301A-0D3B-6856-8047E98B9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9B67E-FCAE-4BDD-B0E5-7BAC3EB039F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3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9B67E-FCAE-4BDD-B0E5-7BAC3EB039F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01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E7EEB-5E67-6EEC-9215-EE9FEE95D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43AB8-2AA8-BE26-960D-04C66424E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B9A0B-17BC-B817-EE9A-0C06887C2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542F1-D629-C016-F1DD-7CA7F4EED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9B67E-FCAE-4BDD-B0E5-7BAC3EB039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40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9B67E-FCAE-4BDD-B0E5-7BAC3EB039F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73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pChange Logo">
            <a:extLst>
              <a:ext uri="{FF2B5EF4-FFF2-40B4-BE49-F238E27FC236}">
                <a16:creationId xmlns:a16="http://schemas.microsoft.com/office/drawing/2014/main" id="{84DCB47C-2819-D063-B20B-5D6AFF05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3" y="5059187"/>
            <a:ext cx="2674425" cy="1051893"/>
          </a:xfrm>
          <a:prstGeom prst="rect">
            <a:avLst/>
          </a:prstGeom>
        </p:spPr>
      </p:pic>
      <p:pic>
        <p:nvPicPr>
          <p:cNvPr id="10" name="Picture 9" descr="A drawing of a hand holding a coin">
            <a:extLst>
              <a:ext uri="{FF2B5EF4-FFF2-40B4-BE49-F238E27FC236}">
                <a16:creationId xmlns:a16="http://schemas.microsoft.com/office/drawing/2014/main" id="{411FDABB-EDB4-F34A-4ED0-474B3DAA4C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74" y="221673"/>
            <a:ext cx="6414655" cy="64146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8A9572-C618-DB30-07DC-9218B5D84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000" y="1942106"/>
            <a:ext cx="5400000" cy="297378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651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O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et of scales, with a warning sign on the display, that is overloaded with mail">
            <a:extLst>
              <a:ext uri="{FF2B5EF4-FFF2-40B4-BE49-F238E27FC236}">
                <a16:creationId xmlns:a16="http://schemas.microsoft.com/office/drawing/2014/main" id="{B6612301-6B28-2AF6-039A-D9968A50F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19000"/>
            <a:ext cx="5220000" cy="5220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96B3C6-8BD3-847B-C0AB-0E8F3AAB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0" y="4030866"/>
            <a:ext cx="4680000" cy="180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StepChange Logo">
            <a:extLst>
              <a:ext uri="{FF2B5EF4-FFF2-40B4-BE49-F238E27FC236}">
                <a16:creationId xmlns:a16="http://schemas.microsoft.com/office/drawing/2014/main" id="{945B5C8F-EC0F-6FAD-62ED-C757C7FB2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3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CD3EACC-2883-F239-9E88-5F83E188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0" y="1080971"/>
            <a:ext cx="4680000" cy="26084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334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Option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gnifying glass with a coin and a broken yellow coin&#10;&#10;Description automatically generated">
            <a:extLst>
              <a:ext uri="{FF2B5EF4-FFF2-40B4-BE49-F238E27FC236}">
                <a16:creationId xmlns:a16="http://schemas.microsoft.com/office/drawing/2014/main" id="{37B782B6-FAEC-9F6E-971D-CB845F0A1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1000"/>
            <a:ext cx="5076000" cy="5076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465624-6821-05D4-0F81-98CA42AB8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0" y="4030866"/>
            <a:ext cx="4680000" cy="180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StepChange Logo">
            <a:extLst>
              <a:ext uri="{FF2B5EF4-FFF2-40B4-BE49-F238E27FC236}">
                <a16:creationId xmlns:a16="http://schemas.microsoft.com/office/drawing/2014/main" id="{3E6804AE-B760-0A95-E197-3BF054B78A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3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C065938-52C4-53F0-DB4F-BA83EB34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0" y="1080971"/>
            <a:ext cx="4680000" cy="26084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151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Option 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A0414C-204B-B142-E70B-9E1F0D621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0" y="4030866"/>
            <a:ext cx="4680000" cy="180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picture of an anchor in the shape of a pound sign">
            <a:extLst>
              <a:ext uri="{FF2B5EF4-FFF2-40B4-BE49-F238E27FC236}">
                <a16:creationId xmlns:a16="http://schemas.microsoft.com/office/drawing/2014/main" id="{4A4A82D3-AF4F-180D-2A27-CCD1BBA01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4147" y="873000"/>
            <a:ext cx="5112000" cy="5112000"/>
          </a:xfrm>
          <a:prstGeom prst="rect">
            <a:avLst/>
          </a:prstGeom>
        </p:spPr>
      </p:pic>
      <p:pic>
        <p:nvPicPr>
          <p:cNvPr id="3" name="Picture 2" descr="StepChange Logo">
            <a:extLst>
              <a:ext uri="{FF2B5EF4-FFF2-40B4-BE49-F238E27FC236}">
                <a16:creationId xmlns:a16="http://schemas.microsoft.com/office/drawing/2014/main" id="{498AF472-3A8B-2D6C-79C8-4AD04D71CE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3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A3906D-1646-BE78-CFEC-C1889C1A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0" y="1080971"/>
            <a:ext cx="4680000" cy="26084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040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5E35-DBA2-6868-6118-98378866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792000"/>
            <a:ext cx="4750368" cy="26289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 descr="StepChange Logo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mountain with clouds, where the mountain peak is formed out of a credit card">
            <a:extLst>
              <a:ext uri="{FF2B5EF4-FFF2-40B4-BE49-F238E27FC236}">
                <a16:creationId xmlns:a16="http://schemas.microsoft.com/office/drawing/2014/main" id="{3B794E53-FE05-9BDD-B7AB-1FD23C8DA6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1" y="280015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68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5E35-DBA2-6868-6118-98378866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800100"/>
            <a:ext cx="4750368" cy="26289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 descr="StepChange Logo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zzle pieces with different colored parts&#10;&#10;Description automatically generated">
            <a:extLst>
              <a:ext uri="{FF2B5EF4-FFF2-40B4-BE49-F238E27FC236}">
                <a16:creationId xmlns:a16="http://schemas.microsoft.com/office/drawing/2014/main" id="{42E90F1C-1276-48B0-9181-451DD76B3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1" y="2620955"/>
            <a:ext cx="4425305" cy="44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81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5E35-DBA2-6868-6118-98378866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792000"/>
            <a:ext cx="4750368" cy="1980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 descr="StepChange Logo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house with a coin in the top&#10;&#10;Description automatically generated">
            <a:extLst>
              <a:ext uri="{FF2B5EF4-FFF2-40B4-BE49-F238E27FC236}">
                <a16:creationId xmlns:a16="http://schemas.microsoft.com/office/drawing/2014/main" id="{6B7635E1-A327-D9CA-7090-621FFE66BC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1" y="2748089"/>
            <a:ext cx="417600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87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5E35-DBA2-6868-6118-98378866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792000"/>
            <a:ext cx="4750368" cy="2340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 descr="StepChange Logo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graph showing coins falling&#10;&#10;Description automatically generated">
            <a:extLst>
              <a:ext uri="{FF2B5EF4-FFF2-40B4-BE49-F238E27FC236}">
                <a16:creationId xmlns:a16="http://schemas.microsoft.com/office/drawing/2014/main" id="{5B4EA84D-359D-FB86-5566-8FB3BD8F5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3" y="2929142"/>
            <a:ext cx="3816392" cy="38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52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5E35-DBA2-6868-6118-98378866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792000"/>
            <a:ext cx="4750368" cy="26289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 descr="StepChange Logo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green car with gold coins on it&#10;&#10;Description automatically generated">
            <a:extLst>
              <a:ext uri="{FF2B5EF4-FFF2-40B4-BE49-F238E27FC236}">
                <a16:creationId xmlns:a16="http://schemas.microsoft.com/office/drawing/2014/main" id="{33B715C9-B15A-7AFC-EAB8-DE45E25CE0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9" y="2881877"/>
            <a:ext cx="4644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8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5E35-DBA2-6868-6118-98378866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792000"/>
            <a:ext cx="4750368" cy="2340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 descr="StepChange Logo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colorful road in the shape of a triangle&#10;&#10;Description automatically generated">
            <a:extLst>
              <a:ext uri="{FF2B5EF4-FFF2-40B4-BE49-F238E27FC236}">
                <a16:creationId xmlns:a16="http://schemas.microsoft.com/office/drawing/2014/main" id="{CDC3933F-EA7E-8409-FD87-49F279BB76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4" y="2898387"/>
            <a:ext cx="3891579" cy="38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74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</a:extLst>
          </p:cNvPr>
          <p:cNvCxnSpPr/>
          <p:nvPr userDrawn="1"/>
        </p:nvCxnSpPr>
        <p:spPr>
          <a:xfrm>
            <a:off x="6098889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male couple on a sofa looking at papers and talking on the phone">
            <a:extLst>
              <a:ext uri="{FF2B5EF4-FFF2-40B4-BE49-F238E27FC236}">
                <a16:creationId xmlns:a16="http://schemas.microsoft.com/office/drawing/2014/main" id="{9F51EAC7-DB9E-3E6C-4213-4C74399FD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r="6906"/>
          <a:stretch/>
        </p:blipFill>
        <p:spPr>
          <a:xfrm>
            <a:off x="1440000" y="3204000"/>
            <a:ext cx="3101680" cy="310168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13" name="Picture 12" descr="A pair of gold coins with a pound sign on them&#10;&#10;Description automatically generated">
            <a:extLst>
              <a:ext uri="{FF2B5EF4-FFF2-40B4-BE49-F238E27FC236}">
                <a16:creationId xmlns:a16="http://schemas.microsoft.com/office/drawing/2014/main" id="{A2ED355C-740F-5B1B-A2A2-E94C90DFED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71">
            <a:off x="3371641" y="2826689"/>
            <a:ext cx="1645519" cy="16449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27B170-9558-AF0D-54D7-381C4E2F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792000"/>
            <a:ext cx="4750368" cy="2088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64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pChange Logo">
            <a:extLst>
              <a:ext uri="{FF2B5EF4-FFF2-40B4-BE49-F238E27FC236}">
                <a16:creationId xmlns:a16="http://schemas.microsoft.com/office/drawing/2014/main" id="{84DCB47C-2819-D063-B20B-5D6AFF05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3" y="5059187"/>
            <a:ext cx="2674425" cy="1051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472914-A46C-FEB6-384C-05F02E0CC7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1323" y="637310"/>
            <a:ext cx="5815987" cy="58159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BD3870-680D-0057-22D8-77C195637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000" y="1942106"/>
            <a:ext cx="5400000" cy="297378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0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d Content Two Split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3C5302-9B9C-5634-8B6E-F42DAA8DD2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D61330E-8B4E-BCB5-9E22-2C61203CC2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725" y="374225"/>
            <a:ext cx="1039811" cy="2739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</a:extLst>
          </p:cNvPr>
          <p:cNvCxnSpPr/>
          <p:nvPr userDrawn="1"/>
        </p:nvCxnSpPr>
        <p:spPr>
          <a:xfrm>
            <a:off x="6098889" y="0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27B170-9558-AF0D-54D7-381C4E2F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792000"/>
            <a:ext cx="4750368" cy="2088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A person and person sitting at a table with a dog&#10;&#10;Description automatically generated">
            <a:extLst>
              <a:ext uri="{FF2B5EF4-FFF2-40B4-BE49-F238E27FC236}">
                <a16:creationId xmlns:a16="http://schemas.microsoft.com/office/drawing/2014/main" id="{58BCA93B-097E-DDA1-80F0-C8CE6747D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r="18283"/>
          <a:stretch/>
        </p:blipFill>
        <p:spPr>
          <a:xfrm>
            <a:off x="1440000" y="3204000"/>
            <a:ext cx="3103200" cy="310320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13" name="Picture 12" descr="A pair of gold coins with a pound sign on them&#10;&#10;Description automatically generated">
            <a:extLst>
              <a:ext uri="{FF2B5EF4-FFF2-40B4-BE49-F238E27FC236}">
                <a16:creationId xmlns:a16="http://schemas.microsoft.com/office/drawing/2014/main" id="{A2ED355C-740F-5B1B-A2A2-E94C90DFED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71">
            <a:off x="3371641" y="2826689"/>
            <a:ext cx="1645519" cy="164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- Three Sections Spl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5504" y="1330615"/>
            <a:ext cx="4757001" cy="4836854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5504" y="800100"/>
            <a:ext cx="4757001" cy="385468"/>
          </a:xfr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BD39894-6FC4-454F-4FC1-0A48B52887B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9503" y="3565111"/>
            <a:ext cx="4757001" cy="260235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745BB90-D8B6-CC1B-43C5-50EBA7E087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69503" y="800103"/>
            <a:ext cx="4757001" cy="249279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91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- 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882D6C1-1A36-5F08-6A4F-7436922D084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9499" y="1670081"/>
            <a:ext cx="3312000" cy="449738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33F85B-2E25-7E39-2E87-5A6F8F36D34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9499" y="800101"/>
            <a:ext cx="3312000" cy="747013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3BA8518-3E50-234E-883C-0B8ACD330A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40000" y="1670081"/>
            <a:ext cx="3312000" cy="449738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C80C987-E47B-3875-C0B1-B1FA3ADFA31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440000" y="800101"/>
            <a:ext cx="3312000" cy="747013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214738-443A-3F4A-062C-9FD3473E6BA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10503" y="1670081"/>
            <a:ext cx="3312000" cy="449738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759D88D-6E0D-43C4-FD4D-40656D69602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210503" y="800101"/>
            <a:ext cx="3312000" cy="747013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39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-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5504" y="1330615"/>
            <a:ext cx="4757001" cy="4836854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5504" y="800100"/>
            <a:ext cx="4757001" cy="38546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34689DB-F413-5571-32A7-0B98066980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9500" y="1330615"/>
            <a:ext cx="4757001" cy="4836854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B27A117-E15D-8117-632F-80DBC51194F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69500" y="800100"/>
            <a:ext cx="4757001" cy="38546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745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 - Two Columns Large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5504" y="1918251"/>
            <a:ext cx="4757001" cy="4249218"/>
          </a:xfrm>
        </p:spPr>
        <p:txBody>
          <a:bodyPr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5504" y="800099"/>
            <a:ext cx="4757001" cy="959125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34689DB-F413-5571-32A7-0B98066980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9500" y="1918251"/>
            <a:ext cx="4757001" cy="4249217"/>
          </a:xfrm>
        </p:spPr>
        <p:txBody>
          <a:bodyPr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B27A117-E15D-8117-632F-80DBC51194F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69500" y="800100"/>
            <a:ext cx="4757001" cy="95912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373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s with text box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BD39894-6FC4-454F-4FC1-0A48B52887B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653540" y="5300205"/>
            <a:ext cx="1980000" cy="1008000"/>
          </a:xfrm>
          <a:solidFill>
            <a:schemeClr val="accent3"/>
          </a:solidFill>
          <a:ln w="19050">
            <a:solidFill>
              <a:schemeClr val="tx1"/>
            </a:solidFill>
          </a:ln>
        </p:spPr>
        <p:txBody>
          <a:bodyPr lIns="180000" tIns="108000" rIns="180000" bIns="10800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  <a:lvl2pPr algn="l"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B64F6F15-37D6-3FAD-A163-CF55A0A2E62A}"/>
              </a:ext>
            </a:extLst>
          </p:cNvPr>
          <p:cNvCxnSpPr>
            <a:cxnSpLocks/>
            <a:stCxn id="5" idx="3"/>
            <a:endCxn id="3" idx="1"/>
          </p:cNvCxnSpPr>
          <p:nvPr userDrawn="1"/>
        </p:nvCxnSpPr>
        <p:spPr>
          <a:xfrm rot="16200000" flipH="1">
            <a:off x="928565" y="5079232"/>
            <a:ext cx="1260996" cy="188955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43699D3D-4689-88CD-F3A7-1F6F840220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009469" y="5300205"/>
            <a:ext cx="1980000" cy="1008000"/>
          </a:xfrm>
          <a:solidFill>
            <a:schemeClr val="accent5"/>
          </a:solidFill>
          <a:ln w="19050">
            <a:solidFill>
              <a:schemeClr val="tx1"/>
            </a:solidFill>
          </a:ln>
        </p:spPr>
        <p:txBody>
          <a:bodyPr lIns="180000" tIns="108000" rIns="180000" bIns="10800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  <a:lvl2pPr algn="l"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9E2665B4-7B03-857E-BA43-BEA581B70CDB}"/>
              </a:ext>
            </a:extLst>
          </p:cNvPr>
          <p:cNvCxnSpPr>
            <a:cxnSpLocks/>
            <a:stCxn id="9" idx="3"/>
            <a:endCxn id="38" idx="1"/>
          </p:cNvCxnSpPr>
          <p:nvPr userDrawn="1"/>
        </p:nvCxnSpPr>
        <p:spPr>
          <a:xfrm rot="16200000" flipH="1">
            <a:off x="8280769" y="5075508"/>
            <a:ext cx="1260996" cy="196404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181" y="1222067"/>
            <a:ext cx="5376823" cy="61419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81" y="738685"/>
            <a:ext cx="5376823" cy="385468"/>
          </a:xfr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male couple on a sofa looking at papers and talking on the phone">
            <a:extLst>
              <a:ext uri="{FF2B5EF4-FFF2-40B4-BE49-F238E27FC236}">
                <a16:creationId xmlns:a16="http://schemas.microsoft.com/office/drawing/2014/main" id="{C2A62F60-FBA2-19FC-3185-FEBF2F804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 r="9982"/>
          <a:stretch/>
        </p:blipFill>
        <p:spPr>
          <a:xfrm>
            <a:off x="1069180" y="2238615"/>
            <a:ext cx="2700000" cy="2700000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7" name="Picture 6" descr="A woman in her 30s unloading ;shopping bags from the back of a car">
            <a:extLst>
              <a:ext uri="{FF2B5EF4-FFF2-40B4-BE49-F238E27FC236}">
                <a16:creationId xmlns:a16="http://schemas.microsoft.com/office/drawing/2014/main" id="{DF201C3A-4903-96AC-D907-7C1490942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23615"/>
          <a:stretch/>
        </p:blipFill>
        <p:spPr>
          <a:xfrm>
            <a:off x="4753620" y="2238615"/>
            <a:ext cx="2700000" cy="2700000"/>
          </a:xfrm>
          <a:prstGeom prst="roundRect">
            <a:avLst>
              <a:gd name="adj" fmla="val 7056"/>
            </a:avLst>
          </a:prstGeom>
          <a:ln w="19050">
            <a:solidFill>
              <a:schemeClr val="tx1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9" name="Picture 8" descr="A male and female couple sitting at a table with a dog">
            <a:extLst>
              <a:ext uri="{FF2B5EF4-FFF2-40B4-BE49-F238E27FC236}">
                <a16:creationId xmlns:a16="http://schemas.microsoft.com/office/drawing/2014/main" id="{DBA49391-CE68-F62C-1C3B-3A6CA8568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r="18283"/>
          <a:stretch/>
        </p:blipFill>
        <p:spPr>
          <a:xfrm>
            <a:off x="8417659" y="2238615"/>
            <a:ext cx="2700000" cy="2700000"/>
          </a:xfrm>
          <a:prstGeom prst="ellipse">
            <a:avLst/>
          </a:prstGeom>
          <a:ln w="19050">
            <a:solidFill>
              <a:schemeClr val="tx1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D57CCADF-212A-13A6-BB2D-0AF70F5EDFF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13620" y="5300205"/>
            <a:ext cx="1980000" cy="1008000"/>
          </a:xfrm>
          <a:solidFill>
            <a:schemeClr val="accent4"/>
          </a:solidFill>
          <a:ln w="19050">
            <a:solidFill>
              <a:schemeClr val="tx1"/>
            </a:solidFill>
          </a:ln>
        </p:spPr>
        <p:txBody>
          <a:bodyPr lIns="180000" tIns="108000" rIns="180000" bIns="10800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  <a:lvl2pPr algn="l"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8EE0719-5DA2-7840-E697-BC0495D7EA70}"/>
              </a:ext>
            </a:extLst>
          </p:cNvPr>
          <p:cNvCxnSpPr>
            <a:cxnSpLocks/>
            <a:stCxn id="41" idx="1"/>
            <a:endCxn id="7" idx="1"/>
          </p:cNvCxnSpPr>
          <p:nvPr userDrawn="1"/>
        </p:nvCxnSpPr>
        <p:spPr>
          <a:xfrm rot="10800000">
            <a:off x="4753620" y="3588615"/>
            <a:ext cx="360000" cy="2215590"/>
          </a:xfrm>
          <a:prstGeom prst="bentConnector3">
            <a:avLst>
              <a:gd name="adj1" fmla="val 19948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854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Visual 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E58D-EBD1-C7E4-7489-88C6CE6B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11" y="699666"/>
            <a:ext cx="3684752" cy="387135"/>
          </a:xfrm>
        </p:spPr>
        <p:txBody>
          <a:bodyPr anchor="ctr">
            <a:noAutofit/>
          </a:bodyPr>
          <a:lstStyle>
            <a:lvl1pPr algn="l">
              <a:lnSpc>
                <a:spcPts val="2000"/>
              </a:lnSpc>
              <a:defRPr sz="2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A black background with white text and orange letters&#10;&#10;Description automatically generated">
            <a:extLst>
              <a:ext uri="{FF2B5EF4-FFF2-40B4-BE49-F238E27FC236}">
                <a16:creationId xmlns:a16="http://schemas.microsoft.com/office/drawing/2014/main" id="{8CB868AF-5BB4-FE3B-2F5C-3F2BE58A6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07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062FAA-B4DC-CE24-4574-5BC1C002FBFC}"/>
              </a:ext>
            </a:extLst>
          </p:cNvPr>
          <p:cNvCxnSpPr>
            <a:cxnSpLocks/>
          </p:cNvCxnSpPr>
          <p:nvPr userDrawn="1"/>
        </p:nvCxnSpPr>
        <p:spPr>
          <a:xfrm>
            <a:off x="1054513" y="3812462"/>
            <a:ext cx="996009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A7607E-4300-C91D-8BE0-0EA96F11D9D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6513" y="1333670"/>
            <a:ext cx="2160000" cy="533397"/>
          </a:xfrm>
        </p:spPr>
        <p:txBody>
          <a:bodyPr>
            <a:noAutofit/>
          </a:bodyPr>
          <a:lstStyle>
            <a:lvl1pPr>
              <a:defRPr sz="1400" b="1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1556EF-5E72-2D1F-2734-253AC97F6A4A}"/>
              </a:ext>
            </a:extLst>
          </p:cNvPr>
          <p:cNvCxnSpPr>
            <a:cxnSpLocks/>
          </p:cNvCxnSpPr>
          <p:nvPr userDrawn="1"/>
        </p:nvCxnSpPr>
        <p:spPr>
          <a:xfrm>
            <a:off x="1054511" y="3166121"/>
            <a:ext cx="0" cy="6500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C38F454-8EB9-79F1-B5E7-FC8475466DAD}"/>
              </a:ext>
            </a:extLst>
          </p:cNvPr>
          <p:cNvSpPr txBox="1">
            <a:spLocks/>
          </p:cNvSpPr>
          <p:nvPr userDrawn="1"/>
        </p:nvSpPr>
        <p:spPr>
          <a:xfrm>
            <a:off x="746511" y="1942121"/>
            <a:ext cx="2520000" cy="1224000"/>
          </a:xfrm>
          <a:prstGeom prst="rect">
            <a:avLst/>
          </a:prstGeom>
          <a:solidFill>
            <a:schemeClr val="accent2"/>
          </a:solidFill>
          <a:ln w="15875">
            <a:solidFill>
              <a:sysClr val="windowText" lastClr="000000"/>
            </a:solidFill>
          </a:ln>
        </p:spPr>
        <p:txBody>
          <a:bodyPr vert="horz" lIns="180000" tIns="108000" rIns="180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5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7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DCE10A-9447-10FD-767A-571E49C047FE}"/>
              </a:ext>
            </a:extLst>
          </p:cNvPr>
          <p:cNvCxnSpPr>
            <a:cxnSpLocks/>
          </p:cNvCxnSpPr>
          <p:nvPr userDrawn="1"/>
        </p:nvCxnSpPr>
        <p:spPr>
          <a:xfrm>
            <a:off x="1433052" y="3812468"/>
            <a:ext cx="0" cy="4707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BCFFD1-3E6A-BC77-8BC7-33D3632E3A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19239" y="4919544"/>
            <a:ext cx="2160000" cy="942615"/>
          </a:xfrm>
        </p:spPr>
        <p:txBody>
          <a:bodyPr>
            <a:noAutofit/>
          </a:bodyPr>
          <a:lstStyle>
            <a:lvl1pPr>
              <a:defRPr sz="1200" b="0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1FDD4C-7F7F-6212-F1F1-4D2BCBBF003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19239" y="4283219"/>
            <a:ext cx="2160000" cy="533397"/>
          </a:xfrm>
        </p:spPr>
        <p:txBody>
          <a:bodyPr>
            <a:noAutofit/>
          </a:bodyPr>
          <a:lstStyle>
            <a:lvl1pPr>
              <a:defRPr sz="1400" b="1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CEFB89E-A5F4-A3D5-7348-9D5F18889A8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20868" y="2746831"/>
            <a:ext cx="2160000" cy="733793"/>
          </a:xfrm>
        </p:spPr>
        <p:txBody>
          <a:bodyPr>
            <a:noAutofit/>
          </a:bodyPr>
          <a:lstStyle>
            <a:lvl1pPr>
              <a:defRPr sz="1200" b="0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0D5358-2D77-EACF-B847-F70C1354D4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720868" y="2110506"/>
            <a:ext cx="2160000" cy="533397"/>
          </a:xfrm>
        </p:spPr>
        <p:txBody>
          <a:bodyPr>
            <a:noAutofit/>
          </a:bodyPr>
          <a:lstStyle>
            <a:lvl1pPr>
              <a:defRPr sz="1400" b="1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5BF432-F0D5-C7CB-A80B-ED18B812DC23}"/>
              </a:ext>
            </a:extLst>
          </p:cNvPr>
          <p:cNvCxnSpPr>
            <a:cxnSpLocks/>
          </p:cNvCxnSpPr>
          <p:nvPr userDrawn="1"/>
        </p:nvCxnSpPr>
        <p:spPr>
          <a:xfrm>
            <a:off x="4807971" y="3591232"/>
            <a:ext cx="0" cy="2212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133BA-1570-CE5A-6C70-6EF2022D344C}"/>
              </a:ext>
            </a:extLst>
          </p:cNvPr>
          <p:cNvCxnSpPr>
            <a:cxnSpLocks/>
          </p:cNvCxnSpPr>
          <p:nvPr userDrawn="1"/>
        </p:nvCxnSpPr>
        <p:spPr>
          <a:xfrm>
            <a:off x="4807971" y="3758385"/>
            <a:ext cx="0" cy="71037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house with a coin in the top that also represents a money box">
            <a:extLst>
              <a:ext uri="{FF2B5EF4-FFF2-40B4-BE49-F238E27FC236}">
                <a16:creationId xmlns:a16="http://schemas.microsoft.com/office/drawing/2014/main" id="{F42A2CA9-42C3-AFA6-F936-C10E0006FB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37" y="4144312"/>
            <a:ext cx="2626743" cy="2626743"/>
          </a:xfrm>
          <a:prstGeom prst="rect">
            <a:avLst/>
          </a:prstGeom>
        </p:spPr>
      </p:pic>
      <p:pic>
        <p:nvPicPr>
          <p:cNvPr id="27" name="Picture 26" descr="A person sitting at a table with a computer and a cup of coffee&#10;&#10;Description automatically generated">
            <a:extLst>
              <a:ext uri="{FF2B5EF4-FFF2-40B4-BE49-F238E27FC236}">
                <a16:creationId xmlns:a16="http://schemas.microsoft.com/office/drawing/2014/main" id="{71404600-DD02-E71A-ABCB-C84E7B073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/>
        </p:blipFill>
        <p:spPr>
          <a:xfrm>
            <a:off x="6325136" y="1270744"/>
            <a:ext cx="2316803" cy="2316802"/>
          </a:xfrm>
          <a:prstGeom prst="ellipse">
            <a:avLst/>
          </a:prstGeom>
          <a:ln w="15875">
            <a:solidFill>
              <a:sysClr val="windowText" lastClr="000000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CF75D4-E57D-6DAE-2BF9-2E72D19A7B17}"/>
              </a:ext>
            </a:extLst>
          </p:cNvPr>
          <p:cNvCxnSpPr>
            <a:cxnSpLocks/>
          </p:cNvCxnSpPr>
          <p:nvPr userDrawn="1"/>
        </p:nvCxnSpPr>
        <p:spPr>
          <a:xfrm>
            <a:off x="7483537" y="3591232"/>
            <a:ext cx="0" cy="2212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CAA220E-857A-CEE2-7D5D-A7FCD848A5B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9172" y="4283510"/>
            <a:ext cx="2160000" cy="533397"/>
          </a:xfrm>
        </p:spPr>
        <p:txBody>
          <a:bodyPr>
            <a:noAutofit/>
          </a:bodyPr>
          <a:lstStyle>
            <a:lvl1pPr>
              <a:defRPr sz="1400" b="1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5E1802-4CC4-ED41-ADF0-F07AF29500B6}"/>
              </a:ext>
            </a:extLst>
          </p:cNvPr>
          <p:cNvSpPr txBox="1">
            <a:spLocks/>
          </p:cNvSpPr>
          <p:nvPr userDrawn="1"/>
        </p:nvSpPr>
        <p:spPr>
          <a:xfrm>
            <a:off x="6099171" y="4891961"/>
            <a:ext cx="2520000" cy="1080000"/>
          </a:xfrm>
          <a:prstGeom prst="rect">
            <a:avLst/>
          </a:prstGeom>
          <a:solidFill>
            <a:schemeClr val="accent3"/>
          </a:solidFill>
          <a:ln w="15875">
            <a:solidFill>
              <a:sysClr val="windowText" lastClr="000000"/>
            </a:solidFill>
          </a:ln>
        </p:spPr>
        <p:txBody>
          <a:bodyPr vert="horz" lIns="180000" tIns="108000" rIns="180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5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7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E6A9D4-E55F-7EB0-3C6C-070A3F9BAA65}"/>
              </a:ext>
            </a:extLst>
          </p:cNvPr>
          <p:cNvCxnSpPr>
            <a:cxnSpLocks/>
          </p:cNvCxnSpPr>
          <p:nvPr userDrawn="1"/>
        </p:nvCxnSpPr>
        <p:spPr>
          <a:xfrm>
            <a:off x="6239407" y="3812464"/>
            <a:ext cx="0" cy="47910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18E192-2D36-E89F-3516-ADD90100452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925489" y="1339529"/>
            <a:ext cx="2160000" cy="533397"/>
          </a:xfrm>
        </p:spPr>
        <p:txBody>
          <a:bodyPr>
            <a:noAutofit/>
          </a:bodyPr>
          <a:lstStyle>
            <a:lvl1pPr>
              <a:defRPr sz="1400" b="1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D2C7E5-B2BA-F42C-46C5-410D6C187C8F}"/>
              </a:ext>
            </a:extLst>
          </p:cNvPr>
          <p:cNvCxnSpPr>
            <a:cxnSpLocks/>
          </p:cNvCxnSpPr>
          <p:nvPr userDrawn="1"/>
        </p:nvCxnSpPr>
        <p:spPr>
          <a:xfrm>
            <a:off x="9088847" y="3820814"/>
            <a:ext cx="0" cy="3234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035A956-D5EA-4176-DF01-B19953FD810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975032" y="4781216"/>
            <a:ext cx="2160000" cy="942615"/>
          </a:xfrm>
        </p:spPr>
        <p:txBody>
          <a:bodyPr>
            <a:noAutofit/>
          </a:bodyPr>
          <a:lstStyle>
            <a:lvl1pPr>
              <a:defRPr sz="1200" b="0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1AFA9A6-12B6-1C7B-E211-AFC7901CAA7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975032" y="4144891"/>
            <a:ext cx="2160000" cy="533397"/>
          </a:xfrm>
        </p:spPr>
        <p:txBody>
          <a:bodyPr>
            <a:noAutofit/>
          </a:bodyPr>
          <a:lstStyle>
            <a:lvl1pPr>
              <a:defRPr sz="1400" b="1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2" name="Picture 41" descr="A colourful tag with a pound sign on it">
            <a:extLst>
              <a:ext uri="{FF2B5EF4-FFF2-40B4-BE49-F238E27FC236}">
                <a16:creationId xmlns:a16="http://schemas.microsoft.com/office/drawing/2014/main" id="{0B0B7FFA-B3AE-B8E6-DAEA-9759C3F234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849" y="2947696"/>
            <a:ext cx="1188423" cy="1188035"/>
          </a:xfrm>
          <a:prstGeom prst="rect">
            <a:avLst/>
          </a:prstGeom>
        </p:spPr>
      </p:pic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BEC0A403-01C2-A31F-328F-9CFADEA2188B}"/>
              </a:ext>
            </a:extLst>
          </p:cNvPr>
          <p:cNvSpPr txBox="1">
            <a:spLocks/>
          </p:cNvSpPr>
          <p:nvPr userDrawn="1"/>
        </p:nvSpPr>
        <p:spPr>
          <a:xfrm>
            <a:off x="8925487" y="1947980"/>
            <a:ext cx="2520000" cy="1224000"/>
          </a:xfrm>
          <a:prstGeom prst="rect">
            <a:avLst/>
          </a:prstGeom>
          <a:solidFill>
            <a:schemeClr val="accent4"/>
          </a:solidFill>
          <a:ln w="15875">
            <a:solidFill>
              <a:sysClr val="windowText" lastClr="000000"/>
            </a:solidFill>
          </a:ln>
        </p:spPr>
        <p:txBody>
          <a:bodyPr vert="horz" lIns="180000" tIns="108000" rIns="180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5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7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562E8-6A72-633E-8A64-C67851ED6E1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45373" y="2029053"/>
            <a:ext cx="2322275" cy="1032023"/>
          </a:xfrm>
        </p:spPr>
        <p:txBody>
          <a:bodyPr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E7A42A-F380-1CC4-F133-54BAC35B277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198033" y="4981024"/>
            <a:ext cx="2322275" cy="915380"/>
          </a:xfrm>
        </p:spPr>
        <p:txBody>
          <a:bodyPr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611AF4-DB27-5AA6-D2D7-0AD0DC867A94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024349" y="2050276"/>
            <a:ext cx="2322275" cy="1032023"/>
          </a:xfrm>
        </p:spPr>
        <p:txBody>
          <a:bodyPr>
            <a:noAutofit/>
          </a:bodyPr>
          <a:lstStyle>
            <a:lvl1pPr algn="l">
              <a:defRPr sz="1200" b="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987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ow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E58D-EBD1-C7E4-7489-88C6CE6B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11" y="699666"/>
            <a:ext cx="3684752" cy="387135"/>
          </a:xfrm>
        </p:spPr>
        <p:txBody>
          <a:bodyPr anchor="ctr">
            <a:noAutofit/>
          </a:bodyPr>
          <a:lstStyle>
            <a:lvl1pPr algn="l">
              <a:lnSpc>
                <a:spcPts val="2000"/>
              </a:lnSpc>
              <a:defRPr sz="2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2FDE83A2-50E9-7050-8E37-29C109FA79E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589221" y="3367745"/>
            <a:ext cx="2145505" cy="1100923"/>
          </a:xfrm>
          <a:solidFill>
            <a:schemeClr val="accent2"/>
          </a:solidFill>
          <a:ln w="15875">
            <a:solidFill>
              <a:schemeClr val="bg1"/>
            </a:solidFill>
          </a:ln>
        </p:spPr>
        <p:txBody>
          <a:bodyPr lIns="108000" tIns="72000" rIns="108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Content Placeholder 3">
            <a:extLst>
              <a:ext uri="{FF2B5EF4-FFF2-40B4-BE49-F238E27FC236}">
                <a16:creationId xmlns:a16="http://schemas.microsoft.com/office/drawing/2014/main" id="{B60C379C-E923-DC5D-6EED-A92E34ECA12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580468" y="2429100"/>
            <a:ext cx="2145505" cy="1100923"/>
          </a:xfrm>
          <a:solidFill>
            <a:schemeClr val="accent3"/>
          </a:solidFill>
          <a:ln w="15875">
            <a:solidFill>
              <a:schemeClr val="bg1"/>
            </a:solidFill>
          </a:ln>
        </p:spPr>
        <p:txBody>
          <a:bodyPr lIns="108000" tIns="72000" rIns="108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C4E68F27-F083-B578-B9D2-D5E18E0C30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80468" y="4268042"/>
            <a:ext cx="2145505" cy="1100923"/>
          </a:xfrm>
          <a:solidFill>
            <a:schemeClr val="accent4"/>
          </a:solidFill>
          <a:ln w="15875">
            <a:solidFill>
              <a:schemeClr val="bg1"/>
            </a:solidFill>
          </a:ln>
        </p:spPr>
        <p:txBody>
          <a:bodyPr lIns="108000" tIns="72000" rIns="108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Content Placeholder 3">
            <a:extLst>
              <a:ext uri="{FF2B5EF4-FFF2-40B4-BE49-F238E27FC236}">
                <a16:creationId xmlns:a16="http://schemas.microsoft.com/office/drawing/2014/main" id="{EB6BB9F2-D220-A923-ABC6-9DDE76F7683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571714" y="1810841"/>
            <a:ext cx="2145505" cy="1100923"/>
          </a:xfrm>
          <a:solidFill>
            <a:schemeClr val="accent2"/>
          </a:solidFill>
          <a:ln w="15875">
            <a:solidFill>
              <a:schemeClr val="bg1"/>
            </a:solidFill>
          </a:ln>
        </p:spPr>
        <p:txBody>
          <a:bodyPr lIns="108000" tIns="72000" rIns="108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5D9387CD-496A-9370-3366-737F548975D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571714" y="3036679"/>
            <a:ext cx="2145505" cy="1100923"/>
          </a:xfrm>
          <a:solidFill>
            <a:schemeClr val="tx1"/>
          </a:solidFill>
          <a:ln w="15875">
            <a:solidFill>
              <a:schemeClr val="bg1"/>
            </a:solidFill>
          </a:ln>
        </p:spPr>
        <p:txBody>
          <a:bodyPr lIns="108000" tIns="72000" rIns="108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Content Placeholder 3">
            <a:extLst>
              <a:ext uri="{FF2B5EF4-FFF2-40B4-BE49-F238E27FC236}">
                <a16:creationId xmlns:a16="http://schemas.microsoft.com/office/drawing/2014/main" id="{91E3F068-1237-615B-515A-ECFBEE16CBA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571714" y="4268041"/>
            <a:ext cx="2145505" cy="1100923"/>
          </a:xfrm>
          <a:solidFill>
            <a:schemeClr val="accent5"/>
          </a:solidFill>
          <a:ln w="15875">
            <a:solidFill>
              <a:schemeClr val="bg1"/>
            </a:solidFill>
          </a:ln>
        </p:spPr>
        <p:txBody>
          <a:bodyPr lIns="108000" tIns="72000" rIns="108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6FFFAD85-1B31-21B1-FE1E-109F9AE5A93C}"/>
              </a:ext>
            </a:extLst>
          </p:cNvPr>
          <p:cNvCxnSpPr>
            <a:stCxn id="46" idx="3"/>
            <a:endCxn id="56" idx="1"/>
          </p:cNvCxnSpPr>
          <p:nvPr userDrawn="1"/>
        </p:nvCxnSpPr>
        <p:spPr>
          <a:xfrm flipV="1">
            <a:off x="3734725" y="2979562"/>
            <a:ext cx="845743" cy="938645"/>
          </a:xfrm>
          <a:prstGeom prst="bentConnector3">
            <a:avLst>
              <a:gd name="adj1" fmla="val 5552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C694B309-3FE8-202E-0C1D-D62E16264704}"/>
              </a:ext>
            </a:extLst>
          </p:cNvPr>
          <p:cNvCxnSpPr>
            <a:cxnSpLocks/>
            <a:stCxn id="57" idx="1"/>
            <a:endCxn id="46" idx="3"/>
          </p:cNvCxnSpPr>
          <p:nvPr userDrawn="1"/>
        </p:nvCxnSpPr>
        <p:spPr>
          <a:xfrm rot="10800000">
            <a:off x="3734725" y="3918208"/>
            <a:ext cx="845743" cy="900297"/>
          </a:xfrm>
          <a:prstGeom prst="bentConnector3">
            <a:avLst>
              <a:gd name="adj1" fmla="val 4467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2E671F81-ECF9-8897-785E-BCDB43CF1683}"/>
              </a:ext>
            </a:extLst>
          </p:cNvPr>
          <p:cNvCxnSpPr>
            <a:stCxn id="57" idx="3"/>
            <a:endCxn id="60" idx="1"/>
          </p:cNvCxnSpPr>
          <p:nvPr userDrawn="1"/>
        </p:nvCxnSpPr>
        <p:spPr>
          <a:xfrm flipV="1">
            <a:off x="6725971" y="4818503"/>
            <a:ext cx="845743" cy="1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FE43003A-FD19-3C11-15AE-A32AB6F66BE2}"/>
              </a:ext>
            </a:extLst>
          </p:cNvPr>
          <p:cNvCxnSpPr>
            <a:stCxn id="56" idx="3"/>
            <a:endCxn id="58" idx="1"/>
          </p:cNvCxnSpPr>
          <p:nvPr userDrawn="1"/>
        </p:nvCxnSpPr>
        <p:spPr>
          <a:xfrm flipV="1">
            <a:off x="6725971" y="2361303"/>
            <a:ext cx="845743" cy="618259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E3692C1F-480B-9E68-6724-8EDD78D123EB}"/>
              </a:ext>
            </a:extLst>
          </p:cNvPr>
          <p:cNvCxnSpPr>
            <a:cxnSpLocks/>
            <a:stCxn id="56" idx="3"/>
            <a:endCxn id="59" idx="1"/>
          </p:cNvCxnSpPr>
          <p:nvPr userDrawn="1"/>
        </p:nvCxnSpPr>
        <p:spPr>
          <a:xfrm>
            <a:off x="6725971" y="2979562"/>
            <a:ext cx="845743" cy="607579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A person sitting at a table talking on a cell phone&#10;&#10;Description automatically generated">
            <a:extLst>
              <a:ext uri="{FF2B5EF4-FFF2-40B4-BE49-F238E27FC236}">
                <a16:creationId xmlns:a16="http://schemas.microsoft.com/office/drawing/2014/main" id="{FED75856-71CE-0F06-735F-746F7E489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9" t="27809" r="33760" b="6238"/>
          <a:stretch/>
        </p:blipFill>
        <p:spPr>
          <a:xfrm>
            <a:off x="2121971" y="2019722"/>
            <a:ext cx="1080000" cy="108000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4342F932-B00B-112A-0C17-A90A35DA8910}"/>
              </a:ext>
            </a:extLst>
          </p:cNvPr>
          <p:cNvCxnSpPr>
            <a:stCxn id="89" idx="4"/>
            <a:endCxn id="46" idx="0"/>
          </p:cNvCxnSpPr>
          <p:nvPr userDrawn="1"/>
        </p:nvCxnSpPr>
        <p:spPr>
          <a:xfrm rot="16200000" flipH="1">
            <a:off x="2527963" y="3233733"/>
            <a:ext cx="268021" cy="1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A person in orange shirt and black pants&#10;&#10;Description automatically generated">
            <a:extLst>
              <a:ext uri="{FF2B5EF4-FFF2-40B4-BE49-F238E27FC236}">
                <a16:creationId xmlns:a16="http://schemas.microsoft.com/office/drawing/2014/main" id="{3D9DF434-1B70-337F-9311-06EB4F822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0750" r="18198" b="36758"/>
          <a:stretch/>
        </p:blipFill>
        <p:spPr>
          <a:xfrm>
            <a:off x="10085517" y="4278500"/>
            <a:ext cx="1080000" cy="1080000"/>
          </a:xfrm>
          <a:prstGeom prst="ellipse">
            <a:avLst/>
          </a:prstGeom>
          <a:ln w="12700">
            <a:solidFill>
              <a:schemeClr val="bg1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53ED399F-919E-58F2-B24A-3713A02C26A4}"/>
              </a:ext>
            </a:extLst>
          </p:cNvPr>
          <p:cNvCxnSpPr>
            <a:stCxn id="97" idx="2"/>
            <a:endCxn id="60" idx="3"/>
          </p:cNvCxnSpPr>
          <p:nvPr userDrawn="1"/>
        </p:nvCxnSpPr>
        <p:spPr>
          <a:xfrm rot="10800000" flipV="1">
            <a:off x="9717220" y="4818501"/>
            <a:ext cx="368299" cy="1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>
            <a:extLst>
              <a:ext uri="{FF2B5EF4-FFF2-40B4-BE49-F238E27FC236}">
                <a16:creationId xmlns:a16="http://schemas.microsoft.com/office/drawing/2014/main" id="{F9366978-3794-A309-166F-48AA7DDEFE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4465" y="653946"/>
            <a:ext cx="1080001" cy="1080000"/>
          </a:xfrm>
          <a:prstGeom prst="rect">
            <a:avLst/>
          </a:prstGeom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9CD5AF3-9426-1516-FB6A-1FB67D0AAD1C}"/>
              </a:ext>
            </a:extLst>
          </p:cNvPr>
          <p:cNvCxnSpPr>
            <a:stCxn id="58" idx="0"/>
          </p:cNvCxnSpPr>
          <p:nvPr userDrawn="1"/>
        </p:nvCxnSpPr>
        <p:spPr>
          <a:xfrm flipH="1" flipV="1">
            <a:off x="8644466" y="1501715"/>
            <a:ext cx="1" cy="3091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4E185E77-7F5B-9377-9C63-A9CC20F93A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2465" y="1312005"/>
            <a:ext cx="1080001" cy="1080000"/>
          </a:xfrm>
          <a:prstGeom prst="rect">
            <a:avLst/>
          </a:prstGeom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9F19922-4B00-2B2C-2649-B60CB11BC11D}"/>
              </a:ext>
            </a:extLst>
          </p:cNvPr>
          <p:cNvCxnSpPr/>
          <p:nvPr userDrawn="1"/>
        </p:nvCxnSpPr>
        <p:spPr>
          <a:xfrm flipH="1" flipV="1">
            <a:off x="5653218" y="2130653"/>
            <a:ext cx="1" cy="3091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E1616013-2F77-B4DB-304A-2143B6F7F0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80468" y="5716535"/>
            <a:ext cx="2145505" cy="533397"/>
          </a:xfrm>
        </p:spPr>
        <p:txBody>
          <a:bodyPr>
            <a:noAutofit/>
          </a:bodyPr>
          <a:lstStyle>
            <a:lvl1pPr>
              <a:defRPr sz="1200" b="1"/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919FCDC-3CC9-629E-4859-66B53946FFB4}"/>
              </a:ext>
            </a:extLst>
          </p:cNvPr>
          <p:cNvCxnSpPr/>
          <p:nvPr userDrawn="1"/>
        </p:nvCxnSpPr>
        <p:spPr>
          <a:xfrm flipH="1" flipV="1">
            <a:off x="5653217" y="5368962"/>
            <a:ext cx="1" cy="3091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8751C0A-2785-1194-0136-43DB846CBE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1047870">
            <a:off x="6380351" y="3723222"/>
            <a:ext cx="1051191" cy="1051190"/>
          </a:xfrm>
          <a:prstGeom prst="rect">
            <a:avLst/>
          </a:prstGeom>
        </p:spPr>
      </p:pic>
      <p:pic>
        <p:nvPicPr>
          <p:cNvPr id="3" name="Picture 2" descr="A black background with white text and orange letters&#10;&#10;Description automatically generated">
            <a:extLst>
              <a:ext uri="{FF2B5EF4-FFF2-40B4-BE49-F238E27FC236}">
                <a16:creationId xmlns:a16="http://schemas.microsoft.com/office/drawing/2014/main" id="{3D08D1AC-D293-1D6C-7D23-FB55507D84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6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zenge speech bubbl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A6A45CE-8AE6-6863-5743-BA12E71F1C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97743" y="1540528"/>
            <a:ext cx="3060969" cy="474312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6C3410F-FCCC-D55E-8018-AB6DCD01C3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9345" y="3831594"/>
            <a:ext cx="3457227" cy="270815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A67C04-87E9-5CB9-B300-53EAF025E8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6817" y="1520533"/>
            <a:ext cx="3735976" cy="231106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7643" y="1742751"/>
            <a:ext cx="2304288" cy="433867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E5A409-1073-AECB-3514-8B78D546A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503" y="800099"/>
            <a:ext cx="4757001" cy="385468"/>
          </a:xfr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745BB90-D8B6-CC1B-43C5-50EBA7E087F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424365" y="1677267"/>
            <a:ext cx="3400887" cy="1615618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3C07A93-4899-C7CC-F89B-2DF624C50C6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166241" y="4367661"/>
            <a:ext cx="2662071" cy="1485884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839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layout with large photo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78FBA14-EFF5-CE9C-6F93-F9D1EA79A4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AD1EEE5-6D1F-16C3-F02D-7AB415936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5044" y="4308029"/>
            <a:ext cx="4726757" cy="216389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FCCEA-529A-9FD2-6F05-05E9D0B86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9928" y="3512819"/>
            <a:ext cx="4757001" cy="572321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3B57A1-14C4-0205-FEC6-D52C512FCF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09923" y="1055813"/>
            <a:ext cx="4760924" cy="2157293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DEB036B-A792-268C-E155-315130A4685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015487" y="1186182"/>
            <a:ext cx="4361116" cy="1508761"/>
          </a:xfrm>
        </p:spPr>
        <p:txBody>
          <a:bodyPr anchor="ctr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0CE95C-6F70-8A55-5602-DF1ACEA52FA3}"/>
              </a:ext>
            </a:extLst>
          </p:cNvPr>
          <p:cNvCxnSpPr/>
          <p:nvPr userDrawn="1"/>
        </p:nvCxnSpPr>
        <p:spPr>
          <a:xfrm>
            <a:off x="6105600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870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pChange Logo">
            <a:extLst>
              <a:ext uri="{FF2B5EF4-FFF2-40B4-BE49-F238E27FC236}">
                <a16:creationId xmlns:a16="http://schemas.microsoft.com/office/drawing/2014/main" id="{84DCB47C-2819-D063-B20B-5D6AFF05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3" y="5059187"/>
            <a:ext cx="2674425" cy="105189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60486FB-DB10-32B3-7C34-ABED847D21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233455" y="852054"/>
            <a:ext cx="5554519" cy="5554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C18DF-5284-BF79-4CB3-3523E2BD3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000" y="1942106"/>
            <a:ext cx="5400000" cy="297378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80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layout with large photo box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4A0BEEA-D309-C510-BB23-30321D9250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7A38DE-A421-D6F9-EFF0-E37289D8587D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0CE95C-6F70-8A55-5602-DF1ACEA52FA3}"/>
              </a:ext>
            </a:extLst>
          </p:cNvPr>
          <p:cNvCxnSpPr/>
          <p:nvPr userDrawn="1"/>
        </p:nvCxnSpPr>
        <p:spPr>
          <a:xfrm>
            <a:off x="6105600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A04DB5F-12DB-6F6D-BE1E-01F320E0E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64" y="1757863"/>
            <a:ext cx="4726757" cy="457912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58F8CA4-C708-AE0D-EC7C-9D78C860A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3248" y="800105"/>
            <a:ext cx="4757001" cy="734875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2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FD63-641F-56F7-13AE-177EA27EA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3210" y="1272872"/>
            <a:ext cx="5132791" cy="2973788"/>
          </a:xfrm>
        </p:spPr>
        <p:txBody>
          <a:bodyPr anchor="ctr"/>
          <a:lstStyle>
            <a:lvl1pPr algn="l">
              <a:lnSpc>
                <a:spcPts val="6000"/>
              </a:lnSpc>
              <a:defRPr sz="6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 descr="StepChange Logo">
            <a:extLst>
              <a:ext uri="{FF2B5EF4-FFF2-40B4-BE49-F238E27FC236}">
                <a16:creationId xmlns:a16="http://schemas.microsoft.com/office/drawing/2014/main" id="{84DCB47C-2819-D063-B20B-5D6AFF05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5" y="4929174"/>
            <a:ext cx="2674425" cy="10518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28274D-FF79-0940-A38D-19ECA727346F}"/>
              </a:ext>
            </a:extLst>
          </p:cNvPr>
          <p:cNvGrpSpPr/>
          <p:nvPr userDrawn="1"/>
        </p:nvGrpSpPr>
        <p:grpSpPr>
          <a:xfrm>
            <a:off x="6696091" y="984880"/>
            <a:ext cx="4423979" cy="4470238"/>
            <a:chOff x="6152078" y="1310652"/>
            <a:chExt cx="4524757" cy="45720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D24F7E-2A82-2F45-B679-3C5B23D32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2860955">
              <a:off x="8480516" y="1809060"/>
              <a:ext cx="2185853" cy="220678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3B5B79-1F89-F94C-BFAE-2B16F8F5B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60388">
              <a:off x="6152078" y="1310652"/>
              <a:ext cx="2185853" cy="22067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3EDA3A-580B-6D42-AF4C-D7CA31BAE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21142706">
              <a:off x="6928838" y="3675936"/>
              <a:ext cx="2185853" cy="2206785"/>
            </a:xfrm>
            <a:prstGeom prst="rect">
              <a:avLst/>
            </a:prstGeom>
          </p:spPr>
        </p:pic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1E2D6C82-617A-5716-65FE-F7BFE696FCBE}"/>
              </a:ext>
            </a:extLst>
          </p:cNvPr>
          <p:cNvSpPr txBox="1">
            <a:spLocks/>
          </p:cNvSpPr>
          <p:nvPr userDrawn="1"/>
        </p:nvSpPr>
        <p:spPr>
          <a:xfrm>
            <a:off x="1006330" y="5936356"/>
            <a:ext cx="5089671" cy="667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>
                <a:solidFill>
                  <a:schemeClr val="tx1"/>
                </a:solidFill>
                <a:latin typeface="+mn-lt"/>
              </a:rPr>
              <a:t>© StepChange Debt Charity, 123 Albion Street, Leeds, LS2 8ER.</a:t>
            </a:r>
          </a:p>
          <a:p>
            <a:r>
              <a:rPr lang="en-GB" sz="1200">
                <a:solidFill>
                  <a:schemeClr val="tx1"/>
                </a:solidFill>
                <a:latin typeface="+mn-lt"/>
              </a:rPr>
              <a:t>A registered charity no.1016630 and SC046263. Authorised and regulated by the Financial Conduct Authority</a:t>
            </a:r>
            <a:endParaRPr lang="en-US" sz="12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244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54EB7-B271-2C1C-159C-07DC694F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91199-D557-4549-0D75-CA8A4A5F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BA23-87B8-1C94-ED99-F64E3F8B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18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54EB7-B271-2C1C-159C-07DC694F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91199-D557-4549-0D75-CA8A4A5F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BA23-87B8-1C94-ED99-F64E3F8B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black background with white text and orange letters&#10;&#10;Description automatically generated">
            <a:extLst>
              <a:ext uri="{FF2B5EF4-FFF2-40B4-BE49-F238E27FC236}">
                <a16:creationId xmlns:a16="http://schemas.microsoft.com/office/drawing/2014/main" id="{DF0EDFE7-D31F-15F8-1FBA-3F2385F2F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37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54EB7-B271-2C1C-159C-07DC694F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A840F7-A83F-4136-BD77-F8357C9622DF}" type="datetimeFigureOut">
              <a:rPr lang="en-GB" smtClean="0"/>
              <a:pPr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91199-D557-4549-0D75-CA8A4A5F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BA23-87B8-1C94-ED99-F64E3F8B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ED9D0-6342-4DE2-9B8C-B3F78D04AA8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StepChange Logo">
            <a:extLst>
              <a:ext uri="{FF2B5EF4-FFF2-40B4-BE49-F238E27FC236}">
                <a16:creationId xmlns:a16="http://schemas.microsoft.com/office/drawing/2014/main" id="{5CC4D543-EAE2-6CC4-E84B-E0923479A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36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lain Title Slide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FD63-641F-56F7-13AE-177EA27EA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000" y="1081420"/>
            <a:ext cx="1044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2A1DB-8118-BEF2-D3D1-6B6F9817E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000" y="3561095"/>
            <a:ext cx="10440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E6D9-0639-3CDF-7D5B-616A3686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EB8F-965F-A0CA-804A-70C50F54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E1DBE-F082-9E22-8587-8D11890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26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E58D-EBD1-C7E4-7489-88C6CE6B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72C4-A972-6272-CDB9-381212FC9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11E23-DD90-C74A-4574-93B071BE4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87423-804F-7377-B726-4129DFB1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0EA87-9BA3-5628-2BB3-998AD4FC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1FFA-C954-F577-AD68-DC35A383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9113E-38CF-FE5C-FD3C-5E094E138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94542-7986-C088-EE70-70D36CCA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0066E-D5B0-1677-D063-FE2DF0EA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156E6-3FED-976C-0157-0571CCA7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908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5E35-DBA2-6868-6118-98378866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CC557-5A9F-FBF7-5F8F-D886B6F5B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2C65-CBA0-DD89-8ED4-4934E45B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FC76D-5E7A-B1BC-3A5B-D8AD0BBA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893B4-1166-1E72-E826-1EF1854A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9CD08-2FED-70FE-58E8-62F56146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32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1096-E539-796B-3041-C3C874AA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88E03-CDEF-3783-820F-1D29EA0EE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C8155-4055-DC57-83B3-3FCCAFE0E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8CC72-C0D9-86DB-D7FB-910C77FBF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39970-D450-FC3C-BCDD-4ACB07E814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AAF30-DC35-3C59-10F5-1715D082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A89B8-7B14-08E0-A20C-5EB89752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387EF-D9C0-99ED-12A1-E78F213B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pChange Logo">
            <a:extLst>
              <a:ext uri="{FF2B5EF4-FFF2-40B4-BE49-F238E27FC236}">
                <a16:creationId xmlns:a16="http://schemas.microsoft.com/office/drawing/2014/main" id="{84DCB47C-2819-D063-B20B-5D6AFF05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3" y="5059187"/>
            <a:ext cx="2674425" cy="105189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9326A9F-9853-795E-B1BB-D7CADE429A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25739" y="935182"/>
            <a:ext cx="5132412" cy="51324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D19316-B90F-D21A-79E1-21F8F897D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000" y="1942106"/>
            <a:ext cx="5400000" cy="297378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35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8150-5892-B3D6-C14F-9D13D79C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69172-8654-45D2-B099-CEA69108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97F8D-ACE1-83B7-1AB9-4A289F75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90A26-D4B2-DE87-E021-281C1C2B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31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1AD82-AF97-F1DE-EFEE-39EB516D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39F17-443A-E64D-B66D-0EBDA55DB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AFA75-4C1B-6C7E-2C85-E19E47168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55B35-D874-1CE5-A80A-A1277C51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9B624-4A6B-AF43-3FFB-D49043BA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BC862-82CC-5D1A-140B-8CA6123C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0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672E9-FF2C-B0BF-BCFF-95954FED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7DC36-15BE-7F02-C183-E5B9C75FC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6F28-9762-755F-A56A-64A40B73C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6FDD4-0F6B-78F0-E64F-8EDD03A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577DA-D362-CAD0-251F-8D091780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C7117-8E16-C53A-03F4-8479667D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44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15DB-EDC5-379E-D5CE-F19474E1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4A4C3-BCB8-1375-FC45-B27E01528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5C660-D3C8-F17A-F0BC-502204EAF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96CB-7524-2FDD-A495-44F021E9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63EA-EDC2-6542-5685-EF772046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20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69FB89-F015-6C53-500B-736CA27B2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975E3-2A15-6ABE-F755-ABE77376E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AECE1-9CB6-D80A-A5C1-1CAF44A7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40F7-A83F-4136-BD77-F8357C9622DF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5DAE2-F1A1-295D-58CA-4C8EFEC99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9994D-22EF-560F-A0E9-E78AC53D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D9D0-6342-4DE2-9B8C-B3F78D04A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9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pChange Logo">
            <a:extLst>
              <a:ext uri="{FF2B5EF4-FFF2-40B4-BE49-F238E27FC236}">
                <a16:creationId xmlns:a16="http://schemas.microsoft.com/office/drawing/2014/main" id="{84DCB47C-2819-D063-B20B-5D6AFF05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3" y="5059187"/>
            <a:ext cx="2674425" cy="105189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8EFC1B6-5682-ED1C-C809-F713D694B8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95067" y="588818"/>
            <a:ext cx="5680364" cy="56803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57AC5E-6231-18C7-7E1B-FA5C23CF6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000" y="1942106"/>
            <a:ext cx="5400000" cy="297378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767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pChange Logo">
            <a:extLst>
              <a:ext uri="{FF2B5EF4-FFF2-40B4-BE49-F238E27FC236}">
                <a16:creationId xmlns:a16="http://schemas.microsoft.com/office/drawing/2014/main" id="{84DCB47C-2819-D063-B20B-5D6AFF05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3" y="5059187"/>
            <a:ext cx="2674425" cy="105189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79B8E22-AF29-B4BE-799B-4B780DE9F1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74147" y="729000"/>
            <a:ext cx="5400000" cy="540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691C9E-140E-D677-7AA1-9911DD4BE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000" y="1942106"/>
            <a:ext cx="5400000" cy="297378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03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ection Header Slide Option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E58D-EBD1-C7E4-7489-88C6CE6B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0" y="1080971"/>
            <a:ext cx="4680000" cy="26084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72C4-A972-6272-CDB9-381212FC9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0" y="4030866"/>
            <a:ext cx="4680000" cy="180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group of colourful credit cards">
            <a:extLst>
              <a:ext uri="{FF2B5EF4-FFF2-40B4-BE49-F238E27FC236}">
                <a16:creationId xmlns:a16="http://schemas.microsoft.com/office/drawing/2014/main" id="{CC2AACEB-CECF-7BC8-059A-1F506B03D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2903" r="2919" b="2903"/>
          <a:stretch/>
        </p:blipFill>
        <p:spPr>
          <a:xfrm>
            <a:off x="6096002" y="816349"/>
            <a:ext cx="5254289" cy="5256000"/>
          </a:xfrm>
          <a:prstGeom prst="rect">
            <a:avLst/>
          </a:prstGeom>
        </p:spPr>
      </p:pic>
      <p:pic>
        <p:nvPicPr>
          <p:cNvPr id="7" name="Picture 6" descr="StepChange Logo">
            <a:extLst>
              <a:ext uri="{FF2B5EF4-FFF2-40B4-BE49-F238E27FC236}">
                <a16:creationId xmlns:a16="http://schemas.microsoft.com/office/drawing/2014/main" id="{975D0EFC-F872-AB14-D56A-5583AB0B1A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29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Opti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7253C5-DEDB-08A0-B4A4-8C3F65913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0" y="4030866"/>
            <a:ext cx="4680000" cy="180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Picture of a car with coins for wheels">
            <a:extLst>
              <a:ext uri="{FF2B5EF4-FFF2-40B4-BE49-F238E27FC236}">
                <a16:creationId xmlns:a16="http://schemas.microsoft.com/office/drawing/2014/main" id="{ADE6561C-8EB4-9B90-6D94-619A4753F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3445" y="623850"/>
            <a:ext cx="5400000" cy="5400000"/>
          </a:xfrm>
          <a:prstGeom prst="rect">
            <a:avLst/>
          </a:prstGeom>
        </p:spPr>
      </p:pic>
      <p:pic>
        <p:nvPicPr>
          <p:cNvPr id="7" name="Picture 6" descr="StepChange Logo">
            <a:extLst>
              <a:ext uri="{FF2B5EF4-FFF2-40B4-BE49-F238E27FC236}">
                <a16:creationId xmlns:a16="http://schemas.microsoft.com/office/drawing/2014/main" id="{6B88CB27-D602-587D-35B1-E0976CDD90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3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1C83BE-01B6-4CB3-F77F-9F631F50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0" y="1080971"/>
            <a:ext cx="4680000" cy="26084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93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O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cery basket sitting on a till surface that is made from an oversized credit card">
            <a:extLst>
              <a:ext uri="{FF2B5EF4-FFF2-40B4-BE49-F238E27FC236}">
                <a16:creationId xmlns:a16="http://schemas.microsoft.com/office/drawing/2014/main" id="{8DBFF3AF-B13B-CD72-207C-A745DDE1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819000"/>
            <a:ext cx="5221695" cy="5220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6FC1AF-5D8A-0523-A2C8-44B799593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0" y="4030866"/>
            <a:ext cx="4680000" cy="180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3603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StepChange Logo">
            <a:extLst>
              <a:ext uri="{FF2B5EF4-FFF2-40B4-BE49-F238E27FC236}">
                <a16:creationId xmlns:a16="http://schemas.microsoft.com/office/drawing/2014/main" id="{84332817-4F55-323B-59CD-437DF7A01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600" cy="5043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94FFA1-704A-3F28-B4A8-211D9DFF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0" y="1080971"/>
            <a:ext cx="4680000" cy="260840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822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516CFF-00CD-8C73-0BFD-3478E35B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3" y="374225"/>
            <a:ext cx="9582359" cy="904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582E7-DFB4-D9F3-A3D9-04DCD3588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000" y="1834724"/>
            <a:ext cx="1134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878CE-A7BB-1F3C-F3FE-B80B1D750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4630" y="6321005"/>
            <a:ext cx="1106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840F7-A83F-4136-BD77-F8357C9622DF}" type="datetimeFigureOut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7B08B-ACF1-2599-9CD3-35B1255F0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001" y="6331146"/>
            <a:ext cx="9325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E562D-36BC-FF80-EFFF-5A55A2BC5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3892" y="6321005"/>
            <a:ext cx="717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ED9D0-6342-4DE2-9B8C-B3F78D04AA8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logo with orange and purple letters&#10;&#10;Description automatically generated">
            <a:extLst>
              <a:ext uri="{FF2B5EF4-FFF2-40B4-BE49-F238E27FC236}">
                <a16:creationId xmlns:a16="http://schemas.microsoft.com/office/drawing/2014/main" id="{0E2D1F8D-AD84-041C-B57E-CAE268972674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0" y="252000"/>
            <a:ext cx="1281413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61" r:id="rId7"/>
    <p:sldLayoutId id="2147483664" r:id="rId8"/>
    <p:sldLayoutId id="2147483670" r:id="rId9"/>
    <p:sldLayoutId id="2147483683" r:id="rId10"/>
    <p:sldLayoutId id="2147483689" r:id="rId11"/>
    <p:sldLayoutId id="2147483690" r:id="rId12"/>
    <p:sldLayoutId id="2147483662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66" r:id="rId19"/>
    <p:sldLayoutId id="2147483698" r:id="rId20"/>
    <p:sldLayoutId id="2147483665" r:id="rId21"/>
    <p:sldLayoutId id="2147483696" r:id="rId22"/>
    <p:sldLayoutId id="2147483697" r:id="rId23"/>
    <p:sldLayoutId id="2147483703" r:id="rId24"/>
    <p:sldLayoutId id="2147483663" r:id="rId25"/>
    <p:sldLayoutId id="2147483667" r:id="rId26"/>
    <p:sldLayoutId id="2147483702" r:id="rId27"/>
    <p:sldLayoutId id="2147483669" r:id="rId28"/>
    <p:sldLayoutId id="2147483672" r:id="rId29"/>
    <p:sldLayoutId id="2147483699" r:id="rId30"/>
    <p:sldLayoutId id="2147483682" r:id="rId31"/>
    <p:sldLayoutId id="2147483655" r:id="rId32"/>
    <p:sldLayoutId id="2147483700" r:id="rId33"/>
    <p:sldLayoutId id="2147483701" r:id="rId34"/>
    <p:sldLayoutId id="2147483649" r:id="rId35"/>
    <p:sldLayoutId id="2147483650" r:id="rId36"/>
    <p:sldLayoutId id="2147483651" r:id="rId37"/>
    <p:sldLayoutId id="2147483652" r:id="rId38"/>
    <p:sldLayoutId id="2147483653" r:id="rId39"/>
    <p:sldLayoutId id="2147483654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31" indent="-266687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4202" indent="-266687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441" indent="-266687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82681" indent="-266687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x.vc/u/4P5BV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pchange.org/about-us/who-we-help/jamie.aspx?wvideo=x739stwjfq" TargetMode="External"/><Relationship Id="rId2" Type="http://schemas.openxmlformats.org/officeDocument/2006/relationships/hyperlink" Target="https://www.stepchange.org/about-us/our-clients-stories.aspx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0342A-BAA0-2551-B2D1-1A029A8D9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741" y="1800593"/>
            <a:ext cx="8095802" cy="2695208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CCIN Meeting</a:t>
            </a:r>
            <a:br>
              <a:rPr lang="en-GB" sz="3200" dirty="0"/>
            </a:br>
            <a:r>
              <a:rPr lang="en-GB" sz="3100" dirty="0"/>
              <a:t>Supporting Residents from crisis to resilience</a:t>
            </a:r>
            <a:br>
              <a:rPr lang="en-GB" sz="4900" dirty="0"/>
            </a:br>
            <a:r>
              <a:rPr lang="en-GB" sz="3600" dirty="0"/>
              <a:t>2026-2029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March 2026</a:t>
            </a:r>
            <a:br>
              <a:rPr lang="en-GB" dirty="0"/>
            </a:br>
            <a:endParaRPr lang="en-GB" dirty="0">
              <a:latin typeface="Albert Sans"/>
            </a:endParaRPr>
          </a:p>
        </p:txBody>
      </p:sp>
    </p:spTree>
    <p:extLst>
      <p:ext uri="{BB962C8B-B14F-4D97-AF65-F5344CB8AC3E}">
        <p14:creationId xmlns:p14="http://schemas.microsoft.com/office/powerpoint/2010/main" val="53844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CC7DFB-7F13-3D55-4DE0-A95D156148E5}"/>
              </a:ext>
            </a:extLst>
          </p:cNvPr>
          <p:cNvSpPr/>
          <p:nvPr/>
        </p:nvSpPr>
        <p:spPr>
          <a:xfrm>
            <a:off x="0" y="12046"/>
            <a:ext cx="6096000" cy="68459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4CEBA-8092-9382-1F12-361D56DB36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Available 24/7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Receive advice without having to speak to anybody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Able to recommend all suitable solutions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Ability to setup repayment solutions through the service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Support available via chat and over the phone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Ability to signpost vulnerable customers to relevant partners for additional support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Increases phone capacity for the most vulnerable or digitally excluded</a:t>
            </a:r>
          </a:p>
          <a:p>
            <a:pPr>
              <a:spcAft>
                <a:spcPts val="1200"/>
              </a:spcAft>
            </a:pPr>
            <a:endParaRPr lang="en-GB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D66DB-D173-F085-145C-45E982D98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Benefits of our online debt advice tool:</a:t>
            </a:r>
          </a:p>
        </p:txBody>
      </p:sp>
      <p:pic>
        <p:nvPicPr>
          <p:cNvPr id="5" name="Picture 2" descr="SC_Hero_illustration_RGB_Digital_insights_reporting">
            <a:extLst>
              <a:ext uri="{FF2B5EF4-FFF2-40B4-BE49-F238E27FC236}">
                <a16:creationId xmlns:a16="http://schemas.microsoft.com/office/drawing/2014/main" id="{F039B9A2-6EA4-405A-844C-79369066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33" y="2745603"/>
            <a:ext cx="3453594" cy="34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544A585-6E7A-571B-6D79-5515479377F8}"/>
              </a:ext>
            </a:extLst>
          </p:cNvPr>
          <p:cNvSpPr txBox="1">
            <a:spLocks/>
          </p:cNvSpPr>
          <p:nvPr/>
        </p:nvSpPr>
        <p:spPr>
          <a:xfrm>
            <a:off x="486000" y="792000"/>
            <a:ext cx="5012926" cy="2628900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77% of our clients complete their advice session online…</a:t>
            </a:r>
          </a:p>
        </p:txBody>
      </p:sp>
    </p:spTree>
    <p:extLst>
      <p:ext uri="{BB962C8B-B14F-4D97-AF65-F5344CB8AC3E}">
        <p14:creationId xmlns:p14="http://schemas.microsoft.com/office/powerpoint/2010/main" val="835531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A8F76-A9A3-EA2C-CA58-3F52C295B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462083A-8606-D2A1-E178-B1EEAA1DA241}"/>
              </a:ext>
            </a:extLst>
          </p:cNvPr>
          <p:cNvSpPr txBox="1">
            <a:spLocks/>
          </p:cNvSpPr>
          <p:nvPr/>
        </p:nvSpPr>
        <p:spPr>
          <a:xfrm>
            <a:off x="5207543" y="4327221"/>
            <a:ext cx="1709131" cy="1143443"/>
          </a:xfrm>
          <a:prstGeom prst="roundRect">
            <a:avLst/>
          </a:prstGeom>
          <a:solidFill>
            <a:schemeClr val="accent4"/>
          </a:solidFill>
          <a:ln w="28575">
            <a:solidFill>
              <a:sysClr val="windowText" lastClr="000000"/>
            </a:solidFill>
          </a:ln>
        </p:spPr>
        <p:txBody>
          <a:bodyPr vert="horz" lIns="180000" tIns="108000" rIns="180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5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7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FD715C-F57A-4AAD-236A-11EDE8B84E06}"/>
              </a:ext>
            </a:extLst>
          </p:cNvPr>
          <p:cNvCxnSpPr>
            <a:cxnSpLocks/>
          </p:cNvCxnSpPr>
          <p:nvPr/>
        </p:nvCxnSpPr>
        <p:spPr>
          <a:xfrm>
            <a:off x="605642" y="3704479"/>
            <a:ext cx="10889672" cy="134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AA731E-120F-F5EA-D8F8-F5CED8D0D763}"/>
              </a:ext>
            </a:extLst>
          </p:cNvPr>
          <p:cNvCxnSpPr>
            <a:cxnSpLocks/>
          </p:cNvCxnSpPr>
          <p:nvPr/>
        </p:nvCxnSpPr>
        <p:spPr>
          <a:xfrm>
            <a:off x="921636" y="3019805"/>
            <a:ext cx="0" cy="6957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E74703-1778-D43B-FCF8-98E8BDE51BFE}"/>
              </a:ext>
            </a:extLst>
          </p:cNvPr>
          <p:cNvCxnSpPr>
            <a:cxnSpLocks/>
          </p:cNvCxnSpPr>
          <p:nvPr/>
        </p:nvCxnSpPr>
        <p:spPr>
          <a:xfrm>
            <a:off x="1298484" y="3711192"/>
            <a:ext cx="0" cy="4707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17BCBA-1A56-E2A9-41E7-281E50EB3381}"/>
              </a:ext>
            </a:extLst>
          </p:cNvPr>
          <p:cNvSpPr txBox="1">
            <a:spLocks/>
          </p:cNvSpPr>
          <p:nvPr/>
        </p:nvSpPr>
        <p:spPr>
          <a:xfrm>
            <a:off x="423858" y="4327221"/>
            <a:ext cx="1590529" cy="756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377">
              <a:spcBef>
                <a:spcPts val="1000"/>
              </a:spcBef>
              <a:defRPr/>
            </a:pPr>
            <a:r>
              <a:rPr lang="en-GB" sz="1600" b="0" dirty="0">
                <a:solidFill>
                  <a:schemeClr val="bg1"/>
                </a:solidFill>
              </a:rPr>
              <a:t>StepChange reach out to client up to 3 times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BACF67-DF93-AF2C-B574-5C51B24777A7}"/>
              </a:ext>
            </a:extLst>
          </p:cNvPr>
          <p:cNvSpPr txBox="1">
            <a:spLocks/>
          </p:cNvSpPr>
          <p:nvPr/>
        </p:nvSpPr>
        <p:spPr>
          <a:xfrm>
            <a:off x="2121923" y="2364508"/>
            <a:ext cx="1762174" cy="5662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26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477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2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600" dirty="0">
                <a:solidFill>
                  <a:schemeClr val="bg1"/>
                </a:solidFill>
              </a:rPr>
              <a:t>Resident becomes StepChange client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0CE0DB-58E8-E6FB-0937-0FA86E9D36E4}"/>
              </a:ext>
            </a:extLst>
          </p:cNvPr>
          <p:cNvCxnSpPr>
            <a:cxnSpLocks/>
          </p:cNvCxnSpPr>
          <p:nvPr/>
        </p:nvCxnSpPr>
        <p:spPr>
          <a:xfrm>
            <a:off x="3027581" y="3430548"/>
            <a:ext cx="0" cy="2570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DAA0C8-C29C-D9C6-D2B5-B85D7A61E79D}"/>
              </a:ext>
            </a:extLst>
          </p:cNvPr>
          <p:cNvCxnSpPr>
            <a:cxnSpLocks/>
          </p:cNvCxnSpPr>
          <p:nvPr/>
        </p:nvCxnSpPr>
        <p:spPr>
          <a:xfrm>
            <a:off x="4061073" y="3711192"/>
            <a:ext cx="0" cy="89887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05DB7-44D0-F9AF-A59B-50A14600FBE5}"/>
              </a:ext>
            </a:extLst>
          </p:cNvPr>
          <p:cNvCxnSpPr>
            <a:cxnSpLocks/>
          </p:cNvCxnSpPr>
          <p:nvPr/>
        </p:nvCxnSpPr>
        <p:spPr>
          <a:xfrm>
            <a:off x="6026727" y="3704479"/>
            <a:ext cx="0" cy="62274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177CBE6-C865-554E-86E2-11C90A763D31}"/>
              </a:ext>
            </a:extLst>
          </p:cNvPr>
          <p:cNvSpPr txBox="1">
            <a:spLocks/>
          </p:cNvSpPr>
          <p:nvPr/>
        </p:nvSpPr>
        <p:spPr>
          <a:xfrm>
            <a:off x="5038343" y="4465229"/>
            <a:ext cx="2024270" cy="942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26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477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2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bert Sans"/>
                <a:ea typeface="+mn-ea"/>
                <a:cs typeface="+mn-cs"/>
              </a:rPr>
              <a:t>We inform the client how we provide advice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5A4504-2E69-206F-5D91-200C143C4FC5}"/>
              </a:ext>
            </a:extLst>
          </p:cNvPr>
          <p:cNvGrpSpPr/>
          <p:nvPr/>
        </p:nvGrpSpPr>
        <p:grpSpPr>
          <a:xfrm>
            <a:off x="3222904" y="4610063"/>
            <a:ext cx="1947981" cy="1349518"/>
            <a:chOff x="4308843" y="4578432"/>
            <a:chExt cx="1935510" cy="822381"/>
          </a:xfrm>
        </p:grpSpPr>
        <p:sp>
          <p:nvSpPr>
            <p:cNvPr id="19" name="Content Placeholder 3">
              <a:extLst>
                <a:ext uri="{FF2B5EF4-FFF2-40B4-BE49-F238E27FC236}">
                  <a16:creationId xmlns:a16="http://schemas.microsoft.com/office/drawing/2014/main" id="{573BEB63-174D-9254-C45E-8FD0BE4A1058}"/>
                </a:ext>
              </a:extLst>
            </p:cNvPr>
            <p:cNvSpPr txBox="1">
              <a:spLocks/>
            </p:cNvSpPr>
            <p:nvPr/>
          </p:nvSpPr>
          <p:spPr>
            <a:xfrm>
              <a:off x="4308843" y="4578432"/>
              <a:ext cx="1861194" cy="822381"/>
            </a:xfrm>
            <a:prstGeom prst="roundRect">
              <a:avLst/>
            </a:prstGeom>
            <a:solidFill>
              <a:srgbClr val="FFA70D"/>
            </a:solidFill>
            <a:ln w="28575">
              <a:solidFill>
                <a:sysClr val="windowText" lastClr="000000"/>
              </a:solidFill>
            </a:ln>
          </p:spPr>
          <p:txBody>
            <a:bodyPr vert="horz" lIns="180000" tIns="108000" rIns="180000" bIns="108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425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3513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8277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C3AB22F-AC7C-5095-8152-C2762E4F5565}"/>
                </a:ext>
              </a:extLst>
            </p:cNvPr>
            <p:cNvSpPr txBox="1">
              <a:spLocks/>
            </p:cNvSpPr>
            <p:nvPr/>
          </p:nvSpPr>
          <p:spPr>
            <a:xfrm>
              <a:off x="4383148" y="4649183"/>
              <a:ext cx="1861205" cy="661895"/>
            </a:xfrm>
            <a:prstGeom prst="round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360354" indent="0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4226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3477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82728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lbert Sans"/>
                  <a:ea typeface="+mn-ea"/>
                  <a:cs typeface="+mn-cs"/>
                </a:rPr>
                <a:t>We provide monthly referral MI data back to council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F3F471-6240-CDCD-2B2E-C3176BB0F7DA}"/>
              </a:ext>
            </a:extLst>
          </p:cNvPr>
          <p:cNvCxnSpPr>
            <a:cxnSpLocks/>
          </p:cNvCxnSpPr>
          <p:nvPr/>
        </p:nvCxnSpPr>
        <p:spPr>
          <a:xfrm>
            <a:off x="6954800" y="2783474"/>
            <a:ext cx="0" cy="91755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F90944-EEDE-5BB3-BD72-169196BB402F}"/>
              </a:ext>
            </a:extLst>
          </p:cNvPr>
          <p:cNvSpPr txBox="1">
            <a:spLocks/>
          </p:cNvSpPr>
          <p:nvPr/>
        </p:nvSpPr>
        <p:spPr>
          <a:xfrm>
            <a:off x="3781528" y="1573178"/>
            <a:ext cx="2366920" cy="1196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26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477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2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8775526-798D-3A26-D919-36DF44D647B7}"/>
              </a:ext>
            </a:extLst>
          </p:cNvPr>
          <p:cNvSpPr txBox="1">
            <a:spLocks/>
          </p:cNvSpPr>
          <p:nvPr/>
        </p:nvSpPr>
        <p:spPr>
          <a:xfrm>
            <a:off x="8650864" y="1437130"/>
            <a:ext cx="2197734" cy="942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26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477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2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bert Sans"/>
                <a:ea typeface="+mn-ea"/>
                <a:cs typeface="+mn-cs"/>
              </a:rPr>
              <a:t>Client is presented with a recommended solution and any others they meet the criteria for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CA405E-0817-8FA1-D234-D0648BE379F3}"/>
              </a:ext>
            </a:extLst>
          </p:cNvPr>
          <p:cNvCxnSpPr>
            <a:cxnSpLocks/>
          </p:cNvCxnSpPr>
          <p:nvPr/>
        </p:nvCxnSpPr>
        <p:spPr>
          <a:xfrm>
            <a:off x="9749731" y="2766602"/>
            <a:ext cx="0" cy="9513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A5728C-1845-CD79-958B-893C5CB70087}"/>
              </a:ext>
            </a:extLst>
          </p:cNvPr>
          <p:cNvGrpSpPr/>
          <p:nvPr/>
        </p:nvGrpSpPr>
        <p:grpSpPr>
          <a:xfrm>
            <a:off x="9078298" y="4109530"/>
            <a:ext cx="2642577" cy="1314700"/>
            <a:chOff x="4298615" y="4578431"/>
            <a:chExt cx="1703118" cy="822381"/>
          </a:xfrm>
        </p:grpSpPr>
        <p:sp>
          <p:nvSpPr>
            <p:cNvPr id="30" name="Content Placeholder 3">
              <a:extLst>
                <a:ext uri="{FF2B5EF4-FFF2-40B4-BE49-F238E27FC236}">
                  <a16:creationId xmlns:a16="http://schemas.microsoft.com/office/drawing/2014/main" id="{0E71C0AC-3179-841A-70F5-2B72901DA15D}"/>
                </a:ext>
              </a:extLst>
            </p:cNvPr>
            <p:cNvSpPr txBox="1">
              <a:spLocks/>
            </p:cNvSpPr>
            <p:nvPr/>
          </p:nvSpPr>
          <p:spPr>
            <a:xfrm>
              <a:off x="4298615" y="4578431"/>
              <a:ext cx="1703118" cy="822381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ysClr val="windowText" lastClr="000000"/>
              </a:solidFill>
            </a:ln>
          </p:spPr>
          <p:txBody>
            <a:bodyPr vert="horz" lIns="180000" tIns="108000" rIns="180000" bIns="108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425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3513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8277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49E99440-1A9E-68F1-9C91-FF1C9AEFC0AA}"/>
                </a:ext>
              </a:extLst>
            </p:cNvPr>
            <p:cNvSpPr txBox="1">
              <a:spLocks/>
            </p:cNvSpPr>
            <p:nvPr/>
          </p:nvSpPr>
          <p:spPr>
            <a:xfrm>
              <a:off x="4390802" y="4648414"/>
              <a:ext cx="1562645" cy="6707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360354" indent="0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4226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3477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82728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lbert Sans"/>
                  <a:ea typeface="+mn-ea"/>
                  <a:cs typeface="+mn-cs"/>
                </a:rPr>
                <a:t>We issue a Personal Action Plan with our recommendations and their next steps.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762502-D45C-743C-CAF1-3E831DF7D022}"/>
              </a:ext>
            </a:extLst>
          </p:cNvPr>
          <p:cNvCxnSpPr>
            <a:cxnSpLocks/>
          </p:cNvCxnSpPr>
          <p:nvPr/>
        </p:nvCxnSpPr>
        <p:spPr>
          <a:xfrm>
            <a:off x="10028464" y="3718553"/>
            <a:ext cx="0" cy="3909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D8A241C-2D5C-388E-BE9D-13901AE3F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570" y="4771558"/>
            <a:ext cx="2081538" cy="2081538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3C3B760-D9CA-4B3D-78DD-72C85EF13532}"/>
              </a:ext>
            </a:extLst>
          </p:cNvPr>
          <p:cNvSpPr txBox="1">
            <a:spLocks/>
          </p:cNvSpPr>
          <p:nvPr/>
        </p:nvSpPr>
        <p:spPr>
          <a:xfrm>
            <a:off x="362179" y="1872845"/>
            <a:ext cx="1828085" cy="112969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80000" tIns="108000" rIns="180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5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7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4581CB6-BA16-0F07-1B52-E4B01597E070}"/>
              </a:ext>
            </a:extLst>
          </p:cNvPr>
          <p:cNvSpPr txBox="1">
            <a:spLocks/>
          </p:cNvSpPr>
          <p:nvPr/>
        </p:nvSpPr>
        <p:spPr>
          <a:xfrm>
            <a:off x="522738" y="2094235"/>
            <a:ext cx="1506966" cy="6534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26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477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2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bert Sans"/>
                <a:ea typeface="+mn-ea"/>
                <a:cs typeface="+mn-cs"/>
              </a:rPr>
              <a:t>Council makes ERR referral to StepChange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4FEE18A-BD30-A0BF-35D6-CD52A08D11AD}"/>
              </a:ext>
            </a:extLst>
          </p:cNvPr>
          <p:cNvSpPr txBox="1">
            <a:spLocks/>
          </p:cNvSpPr>
          <p:nvPr/>
        </p:nvSpPr>
        <p:spPr>
          <a:xfrm>
            <a:off x="2085321" y="3918464"/>
            <a:ext cx="1762174" cy="5662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26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477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2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600" dirty="0">
                <a:solidFill>
                  <a:schemeClr val="bg1"/>
                </a:solidFill>
              </a:rPr>
              <a:t>Resident does not engage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611CCB-F593-2C1D-BFA1-7CC63FA871EF}"/>
              </a:ext>
            </a:extLst>
          </p:cNvPr>
          <p:cNvCxnSpPr>
            <a:cxnSpLocks/>
          </p:cNvCxnSpPr>
          <p:nvPr/>
        </p:nvCxnSpPr>
        <p:spPr>
          <a:xfrm>
            <a:off x="3027581" y="3687563"/>
            <a:ext cx="0" cy="2570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063045-07D9-4EE2-7819-8D068B7AB804}"/>
              </a:ext>
            </a:extLst>
          </p:cNvPr>
          <p:cNvGrpSpPr/>
          <p:nvPr/>
        </p:nvGrpSpPr>
        <p:grpSpPr>
          <a:xfrm>
            <a:off x="5758857" y="1281580"/>
            <a:ext cx="2293312" cy="1537200"/>
            <a:chOff x="4264289" y="1284182"/>
            <a:chExt cx="2665525" cy="1431543"/>
          </a:xfrm>
        </p:grpSpPr>
        <p:sp>
          <p:nvSpPr>
            <p:cNvPr id="41" name="Content Placeholder 3">
              <a:extLst>
                <a:ext uri="{FF2B5EF4-FFF2-40B4-BE49-F238E27FC236}">
                  <a16:creationId xmlns:a16="http://schemas.microsoft.com/office/drawing/2014/main" id="{B0884C4A-8C92-AF61-AD18-6B9AC4BD2A99}"/>
                </a:ext>
              </a:extLst>
            </p:cNvPr>
            <p:cNvSpPr txBox="1">
              <a:spLocks/>
            </p:cNvSpPr>
            <p:nvPr/>
          </p:nvSpPr>
          <p:spPr>
            <a:xfrm>
              <a:off x="4306290" y="1284182"/>
              <a:ext cx="2623524" cy="1431543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ysClr val="windowText" lastClr="000000"/>
              </a:solidFill>
            </a:ln>
          </p:spPr>
          <p:txBody>
            <a:bodyPr vert="horz" lIns="180000" tIns="108000" rIns="180000" bIns="108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425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3513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8277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43E07D2-CBE3-4479-4460-C1BC3E0474F1}"/>
                </a:ext>
              </a:extLst>
            </p:cNvPr>
            <p:cNvSpPr txBox="1">
              <a:spLocks/>
            </p:cNvSpPr>
            <p:nvPr/>
          </p:nvSpPr>
          <p:spPr>
            <a:xfrm>
              <a:off x="4264289" y="1328881"/>
              <a:ext cx="2665525" cy="1321084"/>
            </a:xfrm>
            <a:prstGeom prst="round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360354" indent="0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4226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3477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82728" indent="-266693" algn="l" defTabSz="914377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GB" sz="1600" dirty="0"/>
                <a:t>We assess their full financial situation, and allocate debts – prioritising housing and council debts </a:t>
              </a: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AA84E3FE-BA68-E3FD-AA25-4180674CE1DF}"/>
              </a:ext>
            </a:extLst>
          </p:cNvPr>
          <p:cNvSpPr txBox="1">
            <a:spLocks/>
          </p:cNvSpPr>
          <p:nvPr/>
        </p:nvSpPr>
        <p:spPr>
          <a:xfrm>
            <a:off x="379705" y="337202"/>
            <a:ext cx="9582359" cy="90411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StepChange referral journey</a:t>
            </a:r>
          </a:p>
        </p:txBody>
      </p:sp>
    </p:spTree>
    <p:extLst>
      <p:ext uri="{BB962C8B-B14F-4D97-AF65-F5344CB8AC3E}">
        <p14:creationId xmlns:p14="http://schemas.microsoft.com/office/powerpoint/2010/main" val="196742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3FB3-F87C-9EBF-0597-7D8FF0FC4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128C-364C-C798-E875-89D9531F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Easy Referral Route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922E4-6967-A0D5-9CF9-D46CED50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31" t="46781" r="61390" b="6838"/>
          <a:stretch>
            <a:fillRect/>
          </a:stretch>
        </p:blipFill>
        <p:spPr>
          <a:xfrm>
            <a:off x="998882" y="1278341"/>
            <a:ext cx="10657892" cy="50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0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95410-1E9B-8D62-036B-FA1D9F42A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0FBC-9003-7555-CAB2-FC6CECEA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Easy Referral Route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D228E-EF3C-BBCF-7D2A-65F6F13A1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780" y="1278341"/>
            <a:ext cx="7300439" cy="50902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56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71B9C-790B-C6AC-0838-7532896B0279}"/>
              </a:ext>
            </a:extLst>
          </p:cNvPr>
          <p:cNvSpPr txBox="1">
            <a:spLocks/>
          </p:cNvSpPr>
          <p:nvPr/>
        </p:nvSpPr>
        <p:spPr>
          <a:xfrm>
            <a:off x="5208806" y="4244730"/>
            <a:ext cx="2160000" cy="5333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4226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477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2728" indent="-26669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790E6FD-B7CA-F3BC-D040-543C8B4D4EFE}"/>
              </a:ext>
            </a:extLst>
          </p:cNvPr>
          <p:cNvSpPr/>
          <p:nvPr/>
        </p:nvSpPr>
        <p:spPr>
          <a:xfrm>
            <a:off x="2269897" y="690079"/>
            <a:ext cx="4956817" cy="4437093"/>
          </a:xfrm>
          <a:prstGeom prst="wedgeRoundRectCallout">
            <a:avLst>
              <a:gd name="adj1" fmla="val 46902"/>
              <a:gd name="adj2" fmla="val 58960"/>
              <a:gd name="adj3" fmla="val 16667"/>
            </a:avLst>
          </a:prstGeom>
          <a:solidFill>
            <a:srgbClr val="FF774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B2383-C1D8-8F94-0CD4-5D355EBC3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20" y="3937924"/>
            <a:ext cx="1932223" cy="760007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2469D8C7-5BBC-340D-26A9-1B63B75F7B94}"/>
              </a:ext>
            </a:extLst>
          </p:cNvPr>
          <p:cNvSpPr txBox="1"/>
          <p:nvPr/>
        </p:nvSpPr>
        <p:spPr>
          <a:xfrm>
            <a:off x="2607120" y="1138971"/>
            <a:ext cx="426176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Hi there,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Oldham Council 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has referred you to us for free, confidential advice. We’ve helped over a million people with free debt advice, and we can help you too.</a:t>
            </a:r>
            <a:endParaRPr lang="en-GB" sz="2000" kern="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prstClr val="black"/>
                </a:solidFill>
                <a:latin typeface="Aptos" panose="020B0004020202020204" pitchFamily="34" charset="0"/>
              </a:rPr>
              <a:t>Start your journey now:</a:t>
            </a:r>
          </a:p>
          <a:p>
            <a:pPr lvl="0">
              <a:defRPr/>
            </a:pPr>
            <a:r>
              <a:rPr lang="en-GB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https://tx.vc/u/4P5BV/</a:t>
            </a:r>
            <a:r>
              <a:rPr lang="en-GB" dirty="0"/>
              <a:t> 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4" name="Picture 13" descr="A person sitting on a couch using a computer and a phone&#10;&#10;AI-generated content may be incorrect.">
            <a:extLst>
              <a:ext uri="{FF2B5EF4-FFF2-40B4-BE49-F238E27FC236}">
                <a16:creationId xmlns:a16="http://schemas.microsoft.com/office/drawing/2014/main" id="{A852BD06-6EF1-8AF6-5F79-0F915DB75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r="19335"/>
          <a:stretch/>
        </p:blipFill>
        <p:spPr>
          <a:xfrm>
            <a:off x="7006034" y="3212474"/>
            <a:ext cx="3128732" cy="3131306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507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FCD8-CB7C-2D5E-60C4-033BB8BA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The client journey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EC2B2-99C5-040E-1443-3AA4AE528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238" y="1278340"/>
            <a:ext cx="2977524" cy="5225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8D6BB-9306-F778-9059-27C10596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07"/>
          <a:stretch/>
        </p:blipFill>
        <p:spPr>
          <a:xfrm>
            <a:off x="8272613" y="1278340"/>
            <a:ext cx="2947549" cy="5225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186F77-82DC-A23D-ED72-BFB75F3A0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92" y="1278104"/>
            <a:ext cx="2817657" cy="5205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1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D714E-2695-8C26-B63D-E9B8F8F0C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B02191-72BE-9B04-EBCC-A34B0776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95" y="742950"/>
            <a:ext cx="5271861" cy="2628900"/>
          </a:xfrm>
        </p:spPr>
        <p:txBody>
          <a:bodyPr/>
          <a:lstStyle/>
          <a:p>
            <a:r>
              <a:rPr lang="en-GB" dirty="0"/>
              <a:t>Partnership Model</a:t>
            </a:r>
            <a:br>
              <a:rPr lang="en-GB" dirty="0"/>
            </a:br>
            <a:r>
              <a:rPr lang="en-GB" dirty="0"/>
              <a:t> </a:t>
            </a:r>
            <a:endParaRPr lang="en-GB" sz="3600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67C5593-C04F-539E-29FD-66E2E87081F0}"/>
              </a:ext>
            </a:extLst>
          </p:cNvPr>
          <p:cNvSpPr txBox="1">
            <a:spLocks/>
          </p:cNvSpPr>
          <p:nvPr/>
        </p:nvSpPr>
        <p:spPr>
          <a:xfrm>
            <a:off x="6391146" y="628908"/>
            <a:ext cx="5668866" cy="58178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70261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38134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5054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11976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2026 –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Bespoke referral tools for your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Monthly MI reporting </a:t>
            </a:r>
            <a:endParaRPr lang="en-GB" sz="18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Joint campaigning and engagement work including multi-platform comms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Employee awareness sessions as well as StepChange referral training sessions for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Protected council payments and prioritised council debts repayments, as evidenced in MI reporting</a:t>
            </a:r>
          </a:p>
          <a:p>
            <a:endParaRPr lang="en-GB" sz="1800" b="1" dirty="0"/>
          </a:p>
          <a:p>
            <a:r>
              <a:rPr lang="en-GB" sz="1800" dirty="0"/>
              <a:t>2027-2029</a:t>
            </a: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All aspects of Phase 1 continue for duration of fund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37502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A6F20-05F3-EF38-F11E-02EBC253A8CB}"/>
              </a:ext>
            </a:extLst>
          </p:cNvPr>
          <p:cNvSpPr txBox="1">
            <a:spLocks/>
          </p:cNvSpPr>
          <p:nvPr/>
        </p:nvSpPr>
        <p:spPr>
          <a:xfrm>
            <a:off x="1492803" y="516465"/>
            <a:ext cx="8627319" cy="75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Jamie’s Story - </a:t>
            </a:r>
            <a:r>
              <a:rPr lang="en-GB" sz="2400" b="1" dirty="0">
                <a:latin typeface="Degular"/>
              </a:rPr>
              <a:t>How talking about debt helped Jamie find a way out</a:t>
            </a:r>
            <a:endParaRPr lang="en-GB" sz="2400" b="1">
              <a:solidFill>
                <a:srgbClr val="000000"/>
              </a:solidFill>
              <a:latin typeface="Degular"/>
            </a:endParaRPr>
          </a:p>
          <a:p>
            <a:endParaRPr lang="en-GB" sz="2400" b="1" dirty="0">
              <a:latin typeface="D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B048D-7466-1472-F193-357C6B79BD94}"/>
              </a:ext>
            </a:extLst>
          </p:cNvPr>
          <p:cNvSpPr txBox="1"/>
          <p:nvPr/>
        </p:nvSpPr>
        <p:spPr>
          <a:xfrm>
            <a:off x="498763" y="6483775"/>
            <a:ext cx="111944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/>
              <a:t>Our clients share – in their own words – the impact debt has had on them and their journey out: </a:t>
            </a:r>
            <a:r>
              <a:rPr lang="en-GB" sz="1100">
                <a:hlinkClick r:id="rId2"/>
              </a:rPr>
              <a:t>https://www.stepchange.org/about-us/our-clients-stories.aspx</a:t>
            </a:r>
            <a:r>
              <a:rPr lang="en-GB" sz="1100"/>
              <a:t> </a:t>
            </a:r>
          </a:p>
        </p:txBody>
      </p:sp>
      <p:pic>
        <p:nvPicPr>
          <p:cNvPr id="2050" name="Picture 2">
            <a:hlinkClick r:id="rId3"/>
            <a:extLst>
              <a:ext uri="{FF2B5EF4-FFF2-40B4-BE49-F238E27FC236}">
                <a16:creationId xmlns:a16="http://schemas.microsoft.com/office/drawing/2014/main" id="{258C4EB9-FD33-26C8-AB88-95F75CBD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92" y="1145895"/>
            <a:ext cx="9213211" cy="51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83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2BB8-0B77-FA89-F110-2D9A34000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7259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03F09-6157-50B9-3375-239135B37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C853B3-D536-B602-83F1-483E0E8890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B6A9B-D225-56C1-F333-C5A5B972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3277A7BA-383E-79F0-6546-2B9942A7CB3C}"/>
              </a:ext>
            </a:extLst>
          </p:cNvPr>
          <p:cNvSpPr/>
          <p:nvPr/>
        </p:nvSpPr>
        <p:spPr>
          <a:xfrm>
            <a:off x="-4763" y="0"/>
            <a:ext cx="5169596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9F5F5F-131B-D140-2F6B-D7295757C1DF}"/>
              </a:ext>
            </a:extLst>
          </p:cNvPr>
          <p:cNvSpPr txBox="1">
            <a:spLocks/>
          </p:cNvSpPr>
          <p:nvPr/>
        </p:nvSpPr>
        <p:spPr>
          <a:xfrm>
            <a:off x="240104" y="353300"/>
            <a:ext cx="3568700" cy="735012"/>
          </a:xfrm>
          <a:prstGeom prst="rect">
            <a:avLst/>
          </a:prstGeom>
        </p:spPr>
        <p:txBody>
          <a:bodyPr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61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34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054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11976" indent="-200010" algn="l" defTabSz="685749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4000">
                <a:solidFill>
                  <a:schemeClr val="bg1"/>
                </a:solidFill>
                <a:latin typeface="+mj-lt"/>
              </a:rPr>
              <a:t>Who we are…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95C5DAD-BC89-4530-E12F-63D3EFD5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808" y="1411605"/>
            <a:ext cx="4010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20700">
              <a:defRPr>
                <a:solidFill>
                  <a:schemeClr val="tx1"/>
                </a:solidFill>
                <a:latin typeface="Albert Sans" pitchFamily="2" charset="0"/>
              </a:defRPr>
            </a:lvl1pPr>
            <a:lvl2pPr marL="742950" indent="-285750" defTabSz="520700">
              <a:defRPr>
                <a:solidFill>
                  <a:schemeClr val="tx1"/>
                </a:solidFill>
                <a:latin typeface="Albert Sans" pitchFamily="2" charset="0"/>
              </a:defRPr>
            </a:lvl2pPr>
            <a:lvl3pPr marL="11430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3pPr>
            <a:lvl4pPr marL="16002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4pPr>
            <a:lvl5pPr marL="20574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9pPr>
          </a:lstStyle>
          <a:p>
            <a:r>
              <a:rPr lang="en-GB" altLang="en-US" dirty="0">
                <a:solidFill>
                  <a:schemeClr val="bg2"/>
                </a:solidFill>
                <a:cs typeface="Arial" panose="020B0604020202020204" pitchFamily="34" charset="0"/>
              </a:rPr>
              <a:t>The UK’s leading provider of free, independent debt advice</a:t>
            </a:r>
            <a:endParaRPr lang="en-GB" altLang="en-US" dirty="0">
              <a:solidFill>
                <a:schemeClr val="bg2"/>
              </a:solidFill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A636CAA-EC65-24C1-427D-EE5C980F7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808" y="2640330"/>
            <a:ext cx="401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20700">
              <a:defRPr>
                <a:solidFill>
                  <a:schemeClr val="tx1"/>
                </a:solidFill>
                <a:latin typeface="Albert Sans" pitchFamily="2" charset="0"/>
              </a:defRPr>
            </a:lvl1pPr>
            <a:lvl2pPr marL="742950" indent="-285750" defTabSz="520700">
              <a:defRPr>
                <a:solidFill>
                  <a:schemeClr val="tx1"/>
                </a:solidFill>
                <a:latin typeface="Albert Sans" pitchFamily="2" charset="0"/>
              </a:defRPr>
            </a:lvl2pPr>
            <a:lvl3pPr marL="11430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3pPr>
            <a:lvl4pPr marL="16002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4pPr>
            <a:lvl5pPr marL="20574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9pPr>
          </a:lstStyle>
          <a:p>
            <a:r>
              <a:rPr lang="en-GB" altLang="en-US" dirty="0">
                <a:solidFill>
                  <a:schemeClr val="bg2"/>
                </a:solidFill>
              </a:rPr>
              <a:t>Over 30 years’ experience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8AA45B6-39CC-5362-53EE-E6BFD39B6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808" y="3608705"/>
            <a:ext cx="3735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20700">
              <a:defRPr>
                <a:solidFill>
                  <a:schemeClr val="tx1"/>
                </a:solidFill>
                <a:latin typeface="Albert Sans" pitchFamily="2" charset="0"/>
              </a:defRPr>
            </a:lvl1pPr>
            <a:lvl2pPr marL="742950" indent="-285750" defTabSz="520700">
              <a:defRPr>
                <a:solidFill>
                  <a:schemeClr val="tx1"/>
                </a:solidFill>
                <a:latin typeface="Albert Sans" pitchFamily="2" charset="0"/>
              </a:defRPr>
            </a:lvl2pPr>
            <a:lvl3pPr marL="11430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3pPr>
            <a:lvl4pPr marL="16002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4pPr>
            <a:lvl5pPr marL="20574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9pPr>
          </a:lstStyle>
          <a:p>
            <a:r>
              <a:rPr lang="en-GB" altLang="en-US" dirty="0">
                <a:solidFill>
                  <a:schemeClr val="bg2"/>
                </a:solidFill>
              </a:rPr>
              <a:t>Flexible debt advice online or by phone to suit customers’ needs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E5C8C87-EBA4-BB56-5958-F958A9208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33" y="4818380"/>
            <a:ext cx="3763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20700">
              <a:defRPr>
                <a:solidFill>
                  <a:schemeClr val="tx1"/>
                </a:solidFill>
                <a:latin typeface="Albert Sans" pitchFamily="2" charset="0"/>
              </a:defRPr>
            </a:lvl1pPr>
            <a:lvl2pPr marL="742950" indent="-285750" defTabSz="520700">
              <a:defRPr>
                <a:solidFill>
                  <a:schemeClr val="tx1"/>
                </a:solidFill>
                <a:latin typeface="Albert Sans" pitchFamily="2" charset="0"/>
              </a:defRPr>
            </a:lvl2pPr>
            <a:lvl3pPr marL="11430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3pPr>
            <a:lvl4pPr marL="16002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4pPr>
            <a:lvl5pPr marL="20574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9pPr>
          </a:lstStyle>
          <a:p>
            <a:r>
              <a:rPr lang="en-GB" altLang="en-US" dirty="0">
                <a:solidFill>
                  <a:schemeClr val="bg2"/>
                </a:solidFill>
                <a:cs typeface="Arial" panose="020B0604020202020204" pitchFamily="34" charset="0"/>
              </a:rPr>
              <a:t>Working in partnership with over 1,700 organisations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5A3BCF6-1A64-4DFF-769E-E1C28B8ED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33" y="6034405"/>
            <a:ext cx="3975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20700">
              <a:defRPr>
                <a:solidFill>
                  <a:schemeClr val="tx1"/>
                </a:solidFill>
                <a:latin typeface="Albert Sans" pitchFamily="2" charset="0"/>
              </a:defRPr>
            </a:lvl1pPr>
            <a:lvl2pPr marL="742950" indent="-285750" defTabSz="520700">
              <a:defRPr>
                <a:solidFill>
                  <a:schemeClr val="tx1"/>
                </a:solidFill>
                <a:latin typeface="Albert Sans" pitchFamily="2" charset="0"/>
              </a:defRPr>
            </a:lvl2pPr>
            <a:lvl3pPr marL="11430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3pPr>
            <a:lvl4pPr marL="16002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4pPr>
            <a:lvl5pPr marL="2057400" indent="-228600" defTabSz="520700">
              <a:defRPr>
                <a:solidFill>
                  <a:schemeClr val="tx1"/>
                </a:solidFill>
                <a:latin typeface="Albert Sans" pitchFamily="2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 Sans" pitchFamily="2" charset="0"/>
              </a:defRPr>
            </a:lvl9pPr>
          </a:lstStyle>
          <a:p>
            <a:r>
              <a:rPr lang="en-GB" altLang="en-US" dirty="0">
                <a:solidFill>
                  <a:schemeClr val="bg2"/>
                </a:solidFill>
              </a:rPr>
              <a:t>A broad range of debt solutions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981A3292-231A-0FA4-34FB-EC1FEB35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1" y="1219965"/>
            <a:ext cx="996058" cy="9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D81EF07B-98D9-C60D-B219-70993E3CB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4" y="5699890"/>
            <a:ext cx="996058" cy="9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00037B56-B98F-FE22-ECA5-B86B1DA2E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4" y="3465033"/>
            <a:ext cx="996058" cy="99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E613FFEB-129B-8F2D-FD49-2E74E605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9" y="2345502"/>
            <a:ext cx="996058" cy="9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9575C3D4-B454-8956-05B0-ABAFFDA98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1" y="4606102"/>
            <a:ext cx="996058" cy="9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69A6E335-C972-59F0-51C2-1C7F8959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52" y="2139997"/>
            <a:ext cx="2062386" cy="180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UK National Contact Centre Awards 2024">
            <a:extLst>
              <a:ext uri="{FF2B5EF4-FFF2-40B4-BE49-F238E27FC236}">
                <a16:creationId xmlns:a16="http://schemas.microsoft.com/office/drawing/2014/main" id="{75B7C33C-40C2-7E97-09B7-48D2A1321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02" y="4606102"/>
            <a:ext cx="2267172" cy="189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logo">
            <a:extLst>
              <a:ext uri="{FF2B5EF4-FFF2-40B4-BE49-F238E27FC236}">
                <a16:creationId xmlns:a16="http://schemas.microsoft.com/office/drawing/2014/main" id="{57D28FE9-D904-EA3D-9C56-D572E0CE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68" y="2467179"/>
            <a:ext cx="1896730" cy="165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A green star with black text&#10;&#10;Description automatically generated">
            <a:extLst>
              <a:ext uri="{FF2B5EF4-FFF2-40B4-BE49-F238E27FC236}">
                <a16:creationId xmlns:a16="http://schemas.microsoft.com/office/drawing/2014/main" id="{D691C6E5-3B99-DFD9-8F87-DB826118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1" t="716" r="26823"/>
          <a:stretch>
            <a:fillRect/>
          </a:stretch>
        </p:blipFill>
        <p:spPr bwMode="auto">
          <a:xfrm>
            <a:off x="8630211" y="840522"/>
            <a:ext cx="2724843" cy="10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A colorful background with text&#10;&#10;Description automatically generated">
            <a:extLst>
              <a:ext uri="{FF2B5EF4-FFF2-40B4-BE49-F238E27FC236}">
                <a16:creationId xmlns:a16="http://schemas.microsoft.com/office/drawing/2014/main" id="{EA3768AC-F54D-9637-3B94-C01562F3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65" y="4478527"/>
            <a:ext cx="2279885" cy="225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A purple background with white lines and a white rectangle&#10;&#10;Description automatically generated">
            <a:extLst>
              <a:ext uri="{FF2B5EF4-FFF2-40B4-BE49-F238E27FC236}">
                <a16:creationId xmlns:a16="http://schemas.microsoft.com/office/drawing/2014/main" id="{B127DD0A-9C8E-E856-BBBB-C399DCCF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86" y="2076516"/>
            <a:ext cx="2093329" cy="207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A yellow and black star logo&#10;&#10;Description automatically generated with medium confidence">
            <a:extLst>
              <a:ext uri="{FF2B5EF4-FFF2-40B4-BE49-F238E27FC236}">
                <a16:creationId xmlns:a16="http://schemas.microsoft.com/office/drawing/2014/main" id="{D60A408D-9296-50E4-383C-57817EB2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60" y="404813"/>
            <a:ext cx="2550324" cy="135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3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27911-4DA4-6F2B-EFAA-C0F59BD50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EC328A7-6BA5-FD82-E3C1-C4413083BB50}"/>
              </a:ext>
            </a:extLst>
          </p:cNvPr>
          <p:cNvSpPr/>
          <p:nvPr/>
        </p:nvSpPr>
        <p:spPr>
          <a:xfrm>
            <a:off x="0" y="2805306"/>
            <a:ext cx="12192000" cy="3751243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6FCC83-B262-F893-C2FC-AF1D133EEB50}"/>
              </a:ext>
            </a:extLst>
          </p:cNvPr>
          <p:cNvSpPr/>
          <p:nvPr/>
        </p:nvSpPr>
        <p:spPr>
          <a:xfrm>
            <a:off x="2688218" y="4084616"/>
            <a:ext cx="2077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kern="0" dirty="0">
                <a:solidFill>
                  <a:prstClr val="black"/>
                </a:solidFill>
              </a:rPr>
              <a:t>We work with clients to create an income and expenditure statement,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identify the most appropriate solution for them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059FE6-ABD7-CC6C-3FED-812A05BFA80D}"/>
              </a:ext>
            </a:extLst>
          </p:cNvPr>
          <p:cNvSpPr/>
          <p:nvPr/>
        </p:nvSpPr>
        <p:spPr>
          <a:xfrm>
            <a:off x="7319731" y="4091478"/>
            <a:ext cx="2077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5B2088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set up their managed solution or advise them on how</a:t>
            </a:r>
            <a:r>
              <a:rPr kumimoji="0" lang="en-GB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proceed with their selected solution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EE55E9-2626-AC20-8B55-20F6DBD32B91}"/>
              </a:ext>
            </a:extLst>
          </p:cNvPr>
          <p:cNvSpPr/>
          <p:nvPr/>
        </p:nvSpPr>
        <p:spPr>
          <a:xfrm>
            <a:off x="4984102" y="4057375"/>
            <a:ext cx="20771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They receive a personalised action plan, detailing their recommended solution and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26FA1-2FD6-E8D0-62BC-963A3BD0E92C}"/>
              </a:ext>
            </a:extLst>
          </p:cNvPr>
          <p:cNvSpPr txBox="1">
            <a:spLocks/>
          </p:cNvSpPr>
          <p:nvPr/>
        </p:nvSpPr>
        <p:spPr>
          <a:xfrm>
            <a:off x="502124" y="775611"/>
            <a:ext cx="6851176" cy="3460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5B2088"/>
              </a:solidFill>
              <a:effectLst/>
              <a:uLnTx/>
              <a:uFillTx/>
              <a:latin typeface="Degular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B2229-BCA3-1252-1936-FB1E5F3669FA}"/>
              </a:ext>
            </a:extLst>
          </p:cNvPr>
          <p:cNvSpPr/>
          <p:nvPr/>
        </p:nvSpPr>
        <p:spPr>
          <a:xfrm>
            <a:off x="7869677" y="0"/>
            <a:ext cx="1274323" cy="707517"/>
          </a:xfrm>
          <a:prstGeom prst="rect">
            <a:avLst/>
          </a:prstGeom>
          <a:solidFill>
            <a:srgbClr val="5B208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EC4613-D2F2-C2DA-3B53-18A47358B713}"/>
              </a:ext>
            </a:extLst>
          </p:cNvPr>
          <p:cNvGrpSpPr>
            <a:grpSpLocks noChangeAspect="1"/>
          </p:cNvGrpSpPr>
          <p:nvPr/>
        </p:nvGrpSpPr>
        <p:grpSpPr>
          <a:xfrm>
            <a:off x="2685396" y="1862164"/>
            <a:ext cx="2077200" cy="2001600"/>
            <a:chOff x="1735980" y="2730211"/>
            <a:chExt cx="1375766" cy="1311142"/>
          </a:xfrm>
        </p:grpSpPr>
        <p:sp>
          <p:nvSpPr>
            <p:cNvPr id="11" name="Rounded Rectangle 40">
              <a:extLst>
                <a:ext uri="{FF2B5EF4-FFF2-40B4-BE49-F238E27FC236}">
                  <a16:creationId xmlns:a16="http://schemas.microsoft.com/office/drawing/2014/main" id="{436CAEDC-56EA-40FA-B4A3-0E30325BE399}"/>
                </a:ext>
              </a:extLst>
            </p:cNvPr>
            <p:cNvSpPr/>
            <p:nvPr/>
          </p:nvSpPr>
          <p:spPr>
            <a:xfrm>
              <a:off x="1735980" y="2730211"/>
              <a:ext cx="1375766" cy="1311142"/>
            </a:xfrm>
            <a:prstGeom prst="roundRect">
              <a:avLst>
                <a:gd name="adj" fmla="val 11310"/>
              </a:avLst>
            </a:prstGeom>
            <a:solidFill>
              <a:srgbClr val="26997E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883FFB-19A0-6489-D557-1104015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8310" y="2938697"/>
              <a:ext cx="946425" cy="94642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3661B7-14D6-954D-D4FC-EDC6A30CCEFE}"/>
              </a:ext>
            </a:extLst>
          </p:cNvPr>
          <p:cNvGrpSpPr>
            <a:grpSpLocks noChangeAspect="1"/>
          </p:cNvGrpSpPr>
          <p:nvPr/>
        </p:nvGrpSpPr>
        <p:grpSpPr>
          <a:xfrm>
            <a:off x="4984101" y="1862164"/>
            <a:ext cx="2077200" cy="2001600"/>
            <a:chOff x="3520495" y="2696630"/>
            <a:chExt cx="1489106" cy="1307047"/>
          </a:xfrm>
        </p:grpSpPr>
        <p:sp>
          <p:nvSpPr>
            <p:cNvPr id="14" name="Rounded Rectangle 40">
              <a:extLst>
                <a:ext uri="{FF2B5EF4-FFF2-40B4-BE49-F238E27FC236}">
                  <a16:creationId xmlns:a16="http://schemas.microsoft.com/office/drawing/2014/main" id="{D3DA7D8F-3E29-A20F-9726-CA2F1DFA79F0}"/>
                </a:ext>
              </a:extLst>
            </p:cNvPr>
            <p:cNvSpPr/>
            <p:nvPr/>
          </p:nvSpPr>
          <p:spPr>
            <a:xfrm>
              <a:off x="3520495" y="2696630"/>
              <a:ext cx="1489106" cy="1307047"/>
            </a:xfrm>
            <a:prstGeom prst="roundRect">
              <a:avLst>
                <a:gd name="adj" fmla="val 11310"/>
              </a:avLst>
            </a:prstGeom>
            <a:solidFill>
              <a:srgbClr val="EE78D4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0EFDBB-34A9-D9E1-AE4A-951DBF0CE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7019" y="2823058"/>
              <a:ext cx="1116058" cy="109102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1B4DAF-3C8D-4D4E-1AC9-A376EA998B84}"/>
              </a:ext>
            </a:extLst>
          </p:cNvPr>
          <p:cNvGrpSpPr>
            <a:grpSpLocks noChangeAspect="1"/>
          </p:cNvGrpSpPr>
          <p:nvPr/>
        </p:nvGrpSpPr>
        <p:grpSpPr>
          <a:xfrm>
            <a:off x="7321489" y="1862164"/>
            <a:ext cx="2077200" cy="2001600"/>
            <a:chOff x="5437436" y="2648132"/>
            <a:chExt cx="1489106" cy="1383945"/>
          </a:xfrm>
        </p:grpSpPr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id="{1E5BB56A-BDFD-34A8-4FDF-5E0A8A974FFE}"/>
                </a:ext>
              </a:extLst>
            </p:cNvPr>
            <p:cNvSpPr/>
            <p:nvPr/>
          </p:nvSpPr>
          <p:spPr>
            <a:xfrm>
              <a:off x="5437436" y="2648132"/>
              <a:ext cx="1489106" cy="1383945"/>
            </a:xfrm>
            <a:prstGeom prst="roundRect">
              <a:avLst>
                <a:gd name="adj" fmla="val 9342"/>
              </a:avLst>
            </a:prstGeom>
            <a:solidFill>
              <a:srgbClr val="FFFFFF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  <p:pic>
          <p:nvPicPr>
            <p:cNvPr id="18" name="Picture 17" descr="A hands shaking with pink gloves&#10;&#10;Description automatically generated">
              <a:extLst>
                <a:ext uri="{FF2B5EF4-FFF2-40B4-BE49-F238E27FC236}">
                  <a16:creationId xmlns:a16="http://schemas.microsoft.com/office/drawing/2014/main" id="{69B366C9-21A5-5B27-0547-EE4670F67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629" y="2869437"/>
              <a:ext cx="1020720" cy="102072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CA6534-B092-0798-6956-0400FAA069E5}"/>
              </a:ext>
            </a:extLst>
          </p:cNvPr>
          <p:cNvGrpSpPr>
            <a:grpSpLocks noChangeAspect="1"/>
          </p:cNvGrpSpPr>
          <p:nvPr/>
        </p:nvGrpSpPr>
        <p:grpSpPr>
          <a:xfrm>
            <a:off x="9658877" y="1862164"/>
            <a:ext cx="2077200" cy="2001600"/>
            <a:chOff x="7401534" y="2619732"/>
            <a:chExt cx="1489107" cy="1383945"/>
          </a:xfrm>
        </p:grpSpPr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5DEF92B2-202D-4921-670B-951F254FDB4A}"/>
                </a:ext>
              </a:extLst>
            </p:cNvPr>
            <p:cNvSpPr/>
            <p:nvPr/>
          </p:nvSpPr>
          <p:spPr>
            <a:xfrm>
              <a:off x="7401534" y="2619732"/>
              <a:ext cx="1489107" cy="1383945"/>
            </a:xfrm>
            <a:prstGeom prst="roundRect">
              <a:avLst>
                <a:gd name="adj" fmla="val 10772"/>
              </a:avLst>
            </a:prstGeom>
            <a:solidFill>
              <a:srgbClr val="FF7747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DAB45C-3F88-638B-7B85-55B044A8A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2145" y="2682983"/>
              <a:ext cx="1227884" cy="1227884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D3F556E-EA65-97EC-3782-BBB5FED01E4B}"/>
              </a:ext>
            </a:extLst>
          </p:cNvPr>
          <p:cNvSpPr/>
          <p:nvPr/>
        </p:nvSpPr>
        <p:spPr>
          <a:xfrm>
            <a:off x="457903" y="4091478"/>
            <a:ext cx="20771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 assess the client’s situation which includes identifying vulnerabilities and other areas of crisis</a:t>
            </a:r>
          </a:p>
        </p:txBody>
      </p:sp>
      <p:sp>
        <p:nvSpPr>
          <p:cNvPr id="27" name="Rounded Rectangle 40">
            <a:extLst>
              <a:ext uri="{FF2B5EF4-FFF2-40B4-BE49-F238E27FC236}">
                <a16:creationId xmlns:a16="http://schemas.microsoft.com/office/drawing/2014/main" id="{00790D70-7274-E677-8C5B-DAB4CE874C4A}"/>
              </a:ext>
            </a:extLst>
          </p:cNvPr>
          <p:cNvSpPr/>
          <p:nvPr/>
        </p:nvSpPr>
        <p:spPr>
          <a:xfrm>
            <a:off x="426003" y="1862164"/>
            <a:ext cx="2077200" cy="2001600"/>
          </a:xfrm>
          <a:prstGeom prst="roundRect">
            <a:avLst>
              <a:gd name="adj" fmla="val 11310"/>
            </a:avLst>
          </a:prstGeom>
          <a:solidFill>
            <a:srgbClr val="FFC000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pic>
        <p:nvPicPr>
          <p:cNvPr id="28" name="Picture 27" descr="A hand holding a coin&#10;&#10;Description automatically generated">
            <a:extLst>
              <a:ext uri="{FF2B5EF4-FFF2-40B4-BE49-F238E27FC236}">
                <a16:creationId xmlns:a16="http://schemas.microsoft.com/office/drawing/2014/main" id="{0BB04C77-8746-5796-D576-7FA433D8D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8" y="1970604"/>
            <a:ext cx="1692347" cy="185320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D1C1361-5C9B-6B78-E3E3-A4B177A7AFCE}"/>
              </a:ext>
            </a:extLst>
          </p:cNvPr>
          <p:cNvSpPr/>
          <p:nvPr/>
        </p:nvSpPr>
        <p:spPr>
          <a:xfrm>
            <a:off x="9661700" y="4091478"/>
            <a:ext cx="2077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 provide advice and aftercare until they’ve financially recovered</a:t>
            </a:r>
            <a:r>
              <a:rPr kumimoji="0" lang="en-GB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or are debt free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82C78FD-ED6C-FD18-9EBC-89B0FC9920AB}"/>
              </a:ext>
            </a:extLst>
          </p:cNvPr>
          <p:cNvSpPr txBox="1">
            <a:spLocks/>
          </p:cNvSpPr>
          <p:nvPr/>
        </p:nvSpPr>
        <p:spPr>
          <a:xfrm>
            <a:off x="426003" y="374225"/>
            <a:ext cx="9582359" cy="904116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StepChange client journey</a:t>
            </a:r>
          </a:p>
        </p:txBody>
      </p:sp>
    </p:spTree>
    <p:extLst>
      <p:ext uri="{BB962C8B-B14F-4D97-AF65-F5344CB8AC3E}">
        <p14:creationId xmlns:p14="http://schemas.microsoft.com/office/powerpoint/2010/main" val="21927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4" grpId="0"/>
      <p:bldP spid="22" grpId="0"/>
      <p:bldP spid="27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44C816-8797-9712-A2B3-FD6B789D5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23" y="1459288"/>
            <a:ext cx="5673666" cy="5673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BBA6EE-770F-93B7-47BD-FD17C338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Top 5 causes of financial difficulty reported by our clients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111CFA-A8B0-CD53-0A57-BE21231939A8}"/>
              </a:ext>
            </a:extLst>
          </p:cNvPr>
          <p:cNvSpPr>
            <a:spLocks noChangeAspect="1"/>
          </p:cNvSpPr>
          <p:nvPr/>
        </p:nvSpPr>
        <p:spPr>
          <a:xfrm>
            <a:off x="741689" y="1593182"/>
            <a:ext cx="657431" cy="657253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CCFAA2-EE82-0D7E-266D-F3C166C85307}"/>
              </a:ext>
            </a:extLst>
          </p:cNvPr>
          <p:cNvSpPr>
            <a:spLocks noChangeAspect="1"/>
          </p:cNvSpPr>
          <p:nvPr/>
        </p:nvSpPr>
        <p:spPr>
          <a:xfrm>
            <a:off x="741689" y="2629079"/>
            <a:ext cx="657431" cy="65725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ABC8AC-1766-0BC8-9A8F-FDD4B0DDD41D}"/>
              </a:ext>
            </a:extLst>
          </p:cNvPr>
          <p:cNvSpPr>
            <a:spLocks noChangeAspect="1"/>
          </p:cNvSpPr>
          <p:nvPr/>
        </p:nvSpPr>
        <p:spPr>
          <a:xfrm>
            <a:off x="741689" y="3662620"/>
            <a:ext cx="657431" cy="657253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024336-5258-3853-45E1-4E8B16E78E53}"/>
              </a:ext>
            </a:extLst>
          </p:cNvPr>
          <p:cNvSpPr>
            <a:spLocks noChangeAspect="1"/>
          </p:cNvSpPr>
          <p:nvPr/>
        </p:nvSpPr>
        <p:spPr>
          <a:xfrm>
            <a:off x="741689" y="4700572"/>
            <a:ext cx="657431" cy="657253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10AD39-E12D-CCA9-0945-921464A75F65}"/>
              </a:ext>
            </a:extLst>
          </p:cNvPr>
          <p:cNvSpPr>
            <a:spLocks noChangeAspect="1"/>
          </p:cNvSpPr>
          <p:nvPr/>
        </p:nvSpPr>
        <p:spPr>
          <a:xfrm>
            <a:off x="741689" y="5738524"/>
            <a:ext cx="657431" cy="65725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9C9CB8-598C-1B2B-B66B-931DE97FB548}"/>
              </a:ext>
            </a:extLst>
          </p:cNvPr>
          <p:cNvSpPr/>
          <p:nvPr/>
        </p:nvSpPr>
        <p:spPr>
          <a:xfrm>
            <a:off x="2002973" y="1593181"/>
            <a:ext cx="5900056" cy="657253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1. Lack of control over finances (18%)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835226-83D0-BC32-159F-2507A5FCBB7B}"/>
              </a:ext>
            </a:extLst>
          </p:cNvPr>
          <p:cNvSpPr/>
          <p:nvPr/>
        </p:nvSpPr>
        <p:spPr>
          <a:xfrm>
            <a:off x="2002973" y="2629078"/>
            <a:ext cx="5900056" cy="65725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2. Cost of Living Increase (16%)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928471-D65A-E081-CB89-7D552D311938}"/>
              </a:ext>
            </a:extLst>
          </p:cNvPr>
          <p:cNvSpPr/>
          <p:nvPr/>
        </p:nvSpPr>
        <p:spPr>
          <a:xfrm>
            <a:off x="2002973" y="3662619"/>
            <a:ext cx="5900056" cy="657253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3. Unemployment or redundancy (15%)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5E7203-A89D-AE7B-6354-0EDE5F8353E5}"/>
              </a:ext>
            </a:extLst>
          </p:cNvPr>
          <p:cNvSpPr/>
          <p:nvPr/>
        </p:nvSpPr>
        <p:spPr>
          <a:xfrm>
            <a:off x="2002973" y="4696160"/>
            <a:ext cx="5900056" cy="657253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4. Injury or Health Issue (10%)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178123-B557-6FB1-6B45-562D34B4CD28}"/>
              </a:ext>
            </a:extLst>
          </p:cNvPr>
          <p:cNvSpPr/>
          <p:nvPr/>
        </p:nvSpPr>
        <p:spPr>
          <a:xfrm>
            <a:off x="2002973" y="5738524"/>
            <a:ext cx="5900056" cy="65725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5. Reduced Income or Benefits (9%)</a:t>
            </a:r>
          </a:p>
        </p:txBody>
      </p:sp>
    </p:spTree>
    <p:extLst>
      <p:ext uri="{BB962C8B-B14F-4D97-AF65-F5344CB8AC3E}">
        <p14:creationId xmlns:p14="http://schemas.microsoft.com/office/powerpoint/2010/main" val="12301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CEC1BA-7A4F-F49E-68E8-4770F5F12051}"/>
              </a:ext>
            </a:extLst>
          </p:cNvPr>
          <p:cNvSpPr/>
          <p:nvPr/>
        </p:nvSpPr>
        <p:spPr>
          <a:xfrm>
            <a:off x="579647" y="3430593"/>
            <a:ext cx="2497084" cy="2991892"/>
          </a:xfrm>
          <a:prstGeom prst="roundRect">
            <a:avLst/>
          </a:prstGeom>
          <a:solidFill>
            <a:srgbClr val="FFA70D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3600" dirty="0">
                <a:solidFill>
                  <a:schemeClr val="bg1"/>
                </a:solidFill>
              </a:rPr>
              <a:t>60%</a:t>
            </a:r>
          </a:p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</a:rPr>
              <a:t>StepChange clients in some type of employment</a:t>
            </a:r>
          </a:p>
          <a:p>
            <a:pPr lvl="0" algn="ctr"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94A94B-C89B-E672-3C10-851B34F48DE7}"/>
              </a:ext>
            </a:extLst>
          </p:cNvPr>
          <p:cNvSpPr/>
          <p:nvPr/>
        </p:nvSpPr>
        <p:spPr>
          <a:xfrm>
            <a:off x="8980490" y="3429000"/>
            <a:ext cx="2497084" cy="2991892"/>
          </a:xfrm>
          <a:prstGeom prst="roundRect">
            <a:avLst/>
          </a:prstGeom>
          <a:solidFill>
            <a:srgbClr val="26997E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3600" dirty="0">
                <a:solidFill>
                  <a:schemeClr val="bg1"/>
                </a:solidFill>
              </a:rPr>
              <a:t>33%</a:t>
            </a:r>
          </a:p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</a:rPr>
              <a:t>StepChange clients in council tax arrears</a:t>
            </a:r>
          </a:p>
        </p:txBody>
      </p:sp>
      <p:pic>
        <p:nvPicPr>
          <p:cNvPr id="16" name="Picture 15" descr="A person in orange shirt and black pants&#10;&#10;Description automatically generated">
            <a:extLst>
              <a:ext uri="{FF2B5EF4-FFF2-40B4-BE49-F238E27FC236}">
                <a16:creationId xmlns:a16="http://schemas.microsoft.com/office/drawing/2014/main" id="{1E35A33E-B1DB-D8E7-CF98-A5A16295D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10815" r="23958" b="42163"/>
          <a:stretch/>
        </p:blipFill>
        <p:spPr>
          <a:xfrm>
            <a:off x="9310252" y="1497855"/>
            <a:ext cx="1620000" cy="1620000"/>
          </a:xfrm>
          <a:prstGeom prst="ellipse">
            <a:avLst/>
          </a:prstGeom>
          <a:ln w="15875">
            <a:solidFill>
              <a:sysClr val="windowText" lastClr="000000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17" name="Picture 16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BE1D5030-46C8-BECD-76D1-1682BDDCE4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3673" r="14044" b="43834"/>
          <a:stretch/>
        </p:blipFill>
        <p:spPr>
          <a:xfrm>
            <a:off x="6599140" y="1497855"/>
            <a:ext cx="1620000" cy="1620000"/>
          </a:xfrm>
          <a:prstGeom prst="ellipse">
            <a:avLst/>
          </a:prstGeom>
          <a:ln w="15875">
            <a:solidFill>
              <a:sysClr val="windowText" lastClr="000000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18" name="Picture 1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C93BB01-7087-8421-50FC-09CB7D7A8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13850" r="8857" b="33657"/>
          <a:stretch/>
        </p:blipFill>
        <p:spPr>
          <a:xfrm>
            <a:off x="1076311" y="1497855"/>
            <a:ext cx="1620000" cy="1620000"/>
          </a:xfrm>
          <a:prstGeom prst="ellipse">
            <a:avLst/>
          </a:prstGeom>
          <a:ln w="15875">
            <a:solidFill>
              <a:sysClr val="windowText" lastClr="000000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pic>
        <p:nvPicPr>
          <p:cNvPr id="19" name="Picture 18" descr="A person in a purple shirt&#10;&#10;Description automatically generated">
            <a:extLst>
              <a:ext uri="{FF2B5EF4-FFF2-40B4-BE49-F238E27FC236}">
                <a16:creationId xmlns:a16="http://schemas.microsoft.com/office/drawing/2014/main" id="{5E5533D3-724A-0182-8749-8FCFA377F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8943" r="18020" b="44665"/>
          <a:stretch/>
        </p:blipFill>
        <p:spPr>
          <a:xfrm>
            <a:off x="3769135" y="1497855"/>
            <a:ext cx="1620000" cy="1620000"/>
          </a:xfrm>
          <a:prstGeom prst="ellipse">
            <a:avLst/>
          </a:prstGeom>
          <a:ln w="15875">
            <a:solidFill>
              <a:sysClr val="windowText" lastClr="000000"/>
            </a:solidFill>
          </a:ln>
          <a:effectLst>
            <a:outerShdw dist="25400" dir="2700000" algn="tl" rotWithShape="0">
              <a:prstClr val="black"/>
            </a:outerShdw>
          </a:effectLst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E9FF0FC0-1B3F-285C-CC00-1827B56CA524}"/>
              </a:ext>
            </a:extLst>
          </p:cNvPr>
          <p:cNvSpPr txBox="1">
            <a:spLocks/>
          </p:cNvSpPr>
          <p:nvPr/>
        </p:nvSpPr>
        <p:spPr>
          <a:xfrm>
            <a:off x="579647" y="555017"/>
            <a:ext cx="9851114" cy="903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Stats Yearbook – 2025 key takeaways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392243-72AA-EAD5-FB7F-73510B60106A}"/>
              </a:ext>
            </a:extLst>
          </p:cNvPr>
          <p:cNvSpPr/>
          <p:nvPr/>
        </p:nvSpPr>
        <p:spPr>
          <a:xfrm>
            <a:off x="6160598" y="3429000"/>
            <a:ext cx="2497084" cy="2991892"/>
          </a:xfrm>
          <a:prstGeom prst="roundRect">
            <a:avLst/>
          </a:prstGeom>
          <a:solidFill>
            <a:srgbClr val="FF7747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3600" dirty="0">
                <a:solidFill>
                  <a:schemeClr val="bg1"/>
                </a:solidFill>
              </a:rPr>
              <a:t>28%</a:t>
            </a:r>
          </a:p>
          <a:p>
            <a:pPr algn="ctr">
              <a:defRPr/>
            </a:pPr>
            <a:r>
              <a:rPr lang="en-GB" sz="1200" dirty="0">
                <a:solidFill>
                  <a:schemeClr val="bg1"/>
                </a:solidFill>
              </a:rPr>
              <a:t>StepChange clients we work with have a negative budget</a:t>
            </a:r>
          </a:p>
          <a:p>
            <a:pPr lvl="0" algn="ctr"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E4CEB5-24E3-A5D3-1AC1-D4E00BBEDB9F}"/>
              </a:ext>
            </a:extLst>
          </p:cNvPr>
          <p:cNvSpPr/>
          <p:nvPr/>
        </p:nvSpPr>
        <p:spPr>
          <a:xfrm>
            <a:off x="3376320" y="3429000"/>
            <a:ext cx="2497084" cy="2991892"/>
          </a:xfrm>
          <a:prstGeom prst="roundRect">
            <a:avLst/>
          </a:prstGeom>
          <a:solidFill>
            <a:srgbClr val="EE78D4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77">
              <a:spcBef>
                <a:spcPts val="1000"/>
              </a:spcBef>
              <a:defRPr/>
            </a:pPr>
            <a:endParaRPr lang="en-GB" sz="3600" dirty="0">
              <a:solidFill>
                <a:schemeClr val="bg1"/>
              </a:solidFill>
            </a:endParaRPr>
          </a:p>
          <a:p>
            <a:pPr lvl="0" algn="ctr" defTabSz="914377">
              <a:spcBef>
                <a:spcPts val="1000"/>
              </a:spcBef>
              <a:defRPr/>
            </a:pPr>
            <a:r>
              <a:rPr lang="en-GB" sz="3600" dirty="0">
                <a:solidFill>
                  <a:schemeClr val="bg1"/>
                </a:solidFill>
              </a:rPr>
              <a:t>54%</a:t>
            </a:r>
          </a:p>
          <a:p>
            <a:pPr algn="ctr" defTabSz="914377">
              <a:spcBef>
                <a:spcPts val="1000"/>
              </a:spcBef>
              <a:defRPr/>
            </a:pPr>
            <a:r>
              <a:rPr lang="en-GB" sz="1200" dirty="0">
                <a:solidFill>
                  <a:schemeClr val="bg1"/>
                </a:solidFill>
              </a:rPr>
              <a:t>StepChange clients who accessed our services recorded having a vulnerability</a:t>
            </a:r>
          </a:p>
          <a:p>
            <a:pPr lvl="0" algn="ctr" defTabSz="914377">
              <a:spcBef>
                <a:spcPts val="1000"/>
              </a:spcBef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21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55683C-D10E-8BD4-C4AF-CEDF6860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43" y="1358939"/>
            <a:ext cx="7456714" cy="527975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E21881-AA89-3470-631D-F90B4355EDFF}"/>
              </a:ext>
            </a:extLst>
          </p:cNvPr>
          <p:cNvSpPr/>
          <p:nvPr/>
        </p:nvSpPr>
        <p:spPr>
          <a:xfrm>
            <a:off x="231303" y="219307"/>
            <a:ext cx="7200000" cy="900000"/>
          </a:xfrm>
          <a:prstGeom prst="roundRect">
            <a:avLst/>
          </a:prstGeom>
          <a:solidFill>
            <a:srgbClr val="FFA70D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3600" dirty="0">
                <a:solidFill>
                  <a:schemeClr val="bg1"/>
                </a:solidFill>
              </a:rPr>
              <a:t>60%</a:t>
            </a:r>
            <a:r>
              <a:rPr lang="en-US" sz="1200" kern="0" dirty="0">
                <a:solidFill>
                  <a:schemeClr val="bg1"/>
                </a:solidFill>
                <a:latin typeface="Albert Sans"/>
              </a:rPr>
              <a:t> </a:t>
            </a:r>
            <a:r>
              <a:rPr lang="en-US" sz="1600" kern="0" dirty="0">
                <a:solidFill>
                  <a:schemeClr val="bg1"/>
                </a:solidFill>
                <a:latin typeface="Albert Sans"/>
              </a:rPr>
              <a:t>StepChange clients in employment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5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B0EB4-4884-3E57-07B2-EA9ACD89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76" y="1208538"/>
            <a:ext cx="8345065" cy="2467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4DFBF-1FB6-93FD-E37F-35E7C8A31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350" y="3675857"/>
            <a:ext cx="8345065" cy="28102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024A34-344F-7B5E-B248-B543A497E7E4}"/>
              </a:ext>
            </a:extLst>
          </p:cNvPr>
          <p:cNvSpPr/>
          <p:nvPr/>
        </p:nvSpPr>
        <p:spPr>
          <a:xfrm>
            <a:off x="227883" y="178022"/>
            <a:ext cx="7200000" cy="900000"/>
          </a:xfrm>
          <a:prstGeom prst="roundRect">
            <a:avLst/>
          </a:prstGeom>
          <a:solidFill>
            <a:srgbClr val="FF7747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3600" dirty="0">
                <a:solidFill>
                  <a:schemeClr val="bg1"/>
                </a:solidFill>
              </a:rPr>
              <a:t>28% </a:t>
            </a:r>
            <a:r>
              <a:rPr lang="en-GB" sz="1600" dirty="0">
                <a:solidFill>
                  <a:schemeClr val="bg1"/>
                </a:solidFill>
              </a:rPr>
              <a:t>clients with a negative budget (-2% since 2024)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ber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8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400547-84AA-B201-E8A9-960B6B4F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4" y="1206223"/>
            <a:ext cx="7031397" cy="54449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B94A0C-4B3F-5F77-190D-2F6E2BD2B331}"/>
              </a:ext>
            </a:extLst>
          </p:cNvPr>
          <p:cNvSpPr/>
          <p:nvPr/>
        </p:nvSpPr>
        <p:spPr>
          <a:xfrm>
            <a:off x="250147" y="206829"/>
            <a:ext cx="7200000" cy="900000"/>
          </a:xfrm>
          <a:prstGeom prst="roundRect">
            <a:avLst/>
          </a:prstGeom>
          <a:solidFill>
            <a:srgbClr val="26997E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3600" dirty="0">
                <a:solidFill>
                  <a:schemeClr val="bg1"/>
                </a:solidFill>
              </a:rPr>
              <a:t>33% </a:t>
            </a:r>
            <a:r>
              <a:rPr lang="en-GB" sz="1600" dirty="0">
                <a:solidFill>
                  <a:schemeClr val="bg1"/>
                </a:solidFill>
              </a:rPr>
              <a:t>clients in council tax arrears (-1% since 2024)</a:t>
            </a:r>
          </a:p>
        </p:txBody>
      </p:sp>
    </p:spTree>
    <p:extLst>
      <p:ext uri="{BB962C8B-B14F-4D97-AF65-F5344CB8AC3E}">
        <p14:creationId xmlns:p14="http://schemas.microsoft.com/office/powerpoint/2010/main" val="2343492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epChange Brand Colours 2023">
      <a:dk1>
        <a:sysClr val="windowText" lastClr="000000"/>
      </a:dk1>
      <a:lt1>
        <a:srgbClr val="FFFFFF"/>
      </a:lt1>
      <a:dk2>
        <a:srgbClr val="5B2088"/>
      </a:dk2>
      <a:lt2>
        <a:srgbClr val="FFFFFF"/>
      </a:lt2>
      <a:accent1>
        <a:srgbClr val="5B2088"/>
      </a:accent1>
      <a:accent2>
        <a:srgbClr val="FF7747"/>
      </a:accent2>
      <a:accent3>
        <a:srgbClr val="FFA70D"/>
      </a:accent3>
      <a:accent4>
        <a:srgbClr val="EE78D4"/>
      </a:accent4>
      <a:accent5>
        <a:srgbClr val="26997E"/>
      </a:accent5>
      <a:accent6>
        <a:srgbClr val="AD7D3F"/>
      </a:accent6>
      <a:hlink>
        <a:srgbClr val="0563C1"/>
      </a:hlink>
      <a:folHlink>
        <a:srgbClr val="FF7747"/>
      </a:folHlink>
    </a:clrScheme>
    <a:fontScheme name="StepChange Brand Fonts 2023">
      <a:majorFont>
        <a:latin typeface="Degular"/>
        <a:ea typeface=""/>
        <a:cs typeface=""/>
      </a:majorFont>
      <a:minorFont>
        <a:latin typeface="Alber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8AA5560-2C51-403E-A84D-E69E526F2354}" vid="{6244F208-F840-491D-9B94-C61AE0D5B5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FCD2DFF98704FA290425C07F6D457" ma:contentTypeVersion="15" ma:contentTypeDescription="Create a new document." ma:contentTypeScope="" ma:versionID="524bc63ff0c177d2001a6ca2982e0122">
  <xsd:schema xmlns:xsd="http://www.w3.org/2001/XMLSchema" xmlns:xs="http://www.w3.org/2001/XMLSchema" xmlns:p="http://schemas.microsoft.com/office/2006/metadata/properties" xmlns:ns2="c5dd1d88-92fc-4019-8f5a-557374b94e9c" xmlns:ns3="7aa745cd-31d2-48bd-ba4f-ddffc4d5f254" targetNamespace="http://schemas.microsoft.com/office/2006/metadata/properties" ma:root="true" ma:fieldsID="27a8181cb37d90c747633f4634d16fb9" ns2:_="" ns3:_="">
    <xsd:import namespace="c5dd1d88-92fc-4019-8f5a-557374b94e9c"/>
    <xsd:import namespace="7aa745cd-31d2-48bd-ba4f-ddffc4d5f2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d1d88-92fc-4019-8f5a-557374b94e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93c52f-c135-4214-b190-88c4f0ab52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745cd-31d2-48bd-ba4f-ddffc4d5f2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88844aa-f1c2-4d10-a00b-1220adc20c15}" ma:internalName="TaxCatchAll" ma:showField="CatchAllData" ma:web="7aa745cd-31d2-48bd-ba4f-ddffc4d5f2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a745cd-31d2-48bd-ba4f-ddffc4d5f254" xsi:nil="true"/>
    <lcf76f155ced4ddcb4097134ff3c332f xmlns="c5dd1d88-92fc-4019-8f5a-557374b94e9c">
      <Terms xmlns="http://schemas.microsoft.com/office/infopath/2007/PartnerControls"/>
    </lcf76f155ced4ddcb4097134ff3c332f>
    <SharedWithUsers xmlns="7aa745cd-31d2-48bd-ba4f-ddffc4d5f25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4AB9D9E-E730-4EDA-8F9B-541CBCD87D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1B5F42-2A55-4E6E-B9A5-F1ADE436CD94}">
  <ds:schemaRefs>
    <ds:schemaRef ds:uri="7aa745cd-31d2-48bd-ba4f-ddffc4d5f254"/>
    <ds:schemaRef ds:uri="c5dd1d88-92fc-4019-8f5a-557374b94e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CB3C25C-0950-4AF9-AB91-9B029F12001E}">
  <ds:schemaRefs>
    <ds:schemaRef ds:uri="http://purl.org/dc/terms/"/>
    <ds:schemaRef ds:uri="http://schemas.openxmlformats.org/package/2006/metadata/core-properties"/>
    <ds:schemaRef ds:uri="http://www.w3.org/XML/1998/namespace"/>
    <ds:schemaRef ds:uri="7aa745cd-31d2-48bd-ba4f-ddffc4d5f254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c5dd1d88-92fc-4019-8f5a-557374b94e9c"/>
  </ds:schemaRefs>
</ds:datastoreItem>
</file>

<file path=docMetadata/LabelInfo.xml><?xml version="1.0" encoding="utf-8"?>
<clbl:labelList xmlns:clbl="http://schemas.microsoft.com/office/2020/mipLabelMetadata">
  <clbl:label id="{2d48fd87-4551-4714-b752-9dbcfbdf6379}" enabled="0" method="" siteId="{2d48fd87-4551-4714-b752-9dbcfbdf637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617</Words>
  <Application>Microsoft Office PowerPoint</Application>
  <PresentationFormat>Widescreen</PresentationFormat>
  <Paragraphs>83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Aptos</vt:lpstr>
      <vt:lpstr>Albert Sans</vt:lpstr>
      <vt:lpstr>Degular</vt:lpstr>
      <vt:lpstr>Calibri</vt:lpstr>
      <vt:lpstr>Office Theme</vt:lpstr>
      <vt:lpstr>CCIN Meeting Supporting Residents from crisis to resilience 2026-2029  March 2026 </vt:lpstr>
      <vt:lpstr>PowerPoint Presentation</vt:lpstr>
      <vt:lpstr>PowerPoint Presentation</vt:lpstr>
      <vt:lpstr>PowerPoint Presentation</vt:lpstr>
      <vt:lpstr>Top 5 causes of financial difficulty reported by our clients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Easy Referral Route</vt:lpstr>
      <vt:lpstr>Easy Referral Route</vt:lpstr>
      <vt:lpstr>PowerPoint Presentation</vt:lpstr>
      <vt:lpstr>The client journey</vt:lpstr>
      <vt:lpstr>Partnership Model  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Pearson</dc:creator>
  <cp:lastModifiedBy>Daniella Oliver-Gavin</cp:lastModifiedBy>
  <cp:revision>76</cp:revision>
  <dcterms:created xsi:type="dcterms:W3CDTF">2024-05-10T13:15:33Z</dcterms:created>
  <dcterms:modified xsi:type="dcterms:W3CDTF">2026-03-17T11:02:31Z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0x010100627FCD2DFF98704FA290425C07F6D457</vt:lpwstr>
  </property>
  <property fmtid="{D5CDD505-2E9C-101B-9397-08002B2CF9AE}" pid="3" name="MediaServiceImageTags">
    <vt:lpwstr/>
  </property>
  <property fmtid="{D5CDD505-2E9C-101B-9397-08002B2CF9AE}" pid="4" name="Order">
    <vt:lpwstr>732100.000000000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