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9" r:id="rId3"/>
    <p:sldId id="258" r:id="rId4"/>
    <p:sldId id="268" r:id="rId5"/>
    <p:sldId id="263" r:id="rId6"/>
    <p:sldId id="264" r:id="rId7"/>
    <p:sldId id="265" r:id="rId8"/>
    <p:sldId id="261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B00"/>
    <a:srgbClr val="D2FF79"/>
    <a:srgbClr val="8FD400"/>
    <a:srgbClr val="EC008C"/>
    <a:srgbClr val="EF8200"/>
    <a:srgbClr val="9325B2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9" autoAdjust="0"/>
    <p:restoredTop sz="76712" autoAdjust="0"/>
  </p:normalViewPr>
  <p:slideViewPr>
    <p:cSldViewPr>
      <p:cViewPr varScale="1">
        <p:scale>
          <a:sx n="96" d="100"/>
          <a:sy n="96" d="100"/>
        </p:scale>
        <p:origin x="231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457AA-ED89-4FD5-B478-CE72B4C73A2D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8CFA03-0D83-4B16-82F8-8C97B2A70119}">
      <dgm:prSet/>
      <dgm:spPr/>
      <dgm:t>
        <a:bodyPr/>
        <a:lstStyle/>
        <a:p>
          <a:r>
            <a:rPr lang="en-GB"/>
            <a:t>Supported 833 volunteers (connectors) to develop NEW community led activity  </a:t>
          </a:r>
          <a:endParaRPr lang="en-US"/>
        </a:p>
      </dgm:t>
    </dgm:pt>
    <dgm:pt modelId="{06959E54-77FC-42EF-A239-D1363643AFA9}" type="parTrans" cxnId="{D70691D2-8F00-4127-80F7-4F2F78ABD665}">
      <dgm:prSet/>
      <dgm:spPr/>
      <dgm:t>
        <a:bodyPr/>
        <a:lstStyle/>
        <a:p>
          <a:endParaRPr lang="en-US"/>
        </a:p>
      </dgm:t>
    </dgm:pt>
    <dgm:pt modelId="{6CDD976F-58A0-494B-8C61-D2AE496C3903}" type="sibTrans" cxnId="{D70691D2-8F00-4127-80F7-4F2F78ABD665}">
      <dgm:prSet/>
      <dgm:spPr/>
      <dgm:t>
        <a:bodyPr/>
        <a:lstStyle/>
        <a:p>
          <a:endParaRPr lang="en-US"/>
        </a:p>
      </dgm:t>
    </dgm:pt>
    <dgm:pt modelId="{D83598D9-1F50-4EE3-94BE-D61FD006AC1B}">
      <dgm:prSet/>
      <dgm:spPr/>
      <dgm:t>
        <a:bodyPr/>
        <a:lstStyle/>
        <a:p>
          <a:r>
            <a:rPr lang="en-GB"/>
            <a:t>Connected 498 people into existing services</a:t>
          </a:r>
          <a:endParaRPr lang="en-US"/>
        </a:p>
      </dgm:t>
    </dgm:pt>
    <dgm:pt modelId="{F39C9B63-FF16-47E6-9DC7-357F04C4D4FC}" type="parTrans" cxnId="{57C24940-A02A-4F7B-98CB-9C795DC2D5AA}">
      <dgm:prSet/>
      <dgm:spPr/>
      <dgm:t>
        <a:bodyPr/>
        <a:lstStyle/>
        <a:p>
          <a:endParaRPr lang="en-US"/>
        </a:p>
      </dgm:t>
    </dgm:pt>
    <dgm:pt modelId="{8BA82EC6-4E0D-4B2C-A7F0-166A0B6436DD}" type="sibTrans" cxnId="{57C24940-A02A-4F7B-98CB-9C795DC2D5AA}">
      <dgm:prSet/>
      <dgm:spPr/>
      <dgm:t>
        <a:bodyPr/>
        <a:lstStyle/>
        <a:p>
          <a:endParaRPr lang="en-US"/>
        </a:p>
      </dgm:t>
    </dgm:pt>
    <dgm:pt modelId="{FA395E94-6FE8-4344-ADEE-5305FD893A52}">
      <dgm:prSet/>
      <dgm:spPr/>
      <dgm:t>
        <a:bodyPr/>
        <a:lstStyle/>
        <a:p>
          <a:r>
            <a:rPr lang="en-GB"/>
            <a:t>Helped create 252 new community led activities</a:t>
          </a:r>
          <a:endParaRPr lang="en-US"/>
        </a:p>
      </dgm:t>
    </dgm:pt>
    <dgm:pt modelId="{6AE86340-A941-459A-A5A6-593AECA57D00}" type="parTrans" cxnId="{A55D870F-4387-4092-B269-79FF66D1C4F8}">
      <dgm:prSet/>
      <dgm:spPr/>
      <dgm:t>
        <a:bodyPr/>
        <a:lstStyle/>
        <a:p>
          <a:endParaRPr lang="en-US"/>
        </a:p>
      </dgm:t>
    </dgm:pt>
    <dgm:pt modelId="{446677DC-1BBD-4B4D-9140-724179A5FF93}" type="sibTrans" cxnId="{A55D870F-4387-4092-B269-79FF66D1C4F8}">
      <dgm:prSet/>
      <dgm:spPr/>
      <dgm:t>
        <a:bodyPr/>
        <a:lstStyle/>
        <a:p>
          <a:endParaRPr lang="en-US"/>
        </a:p>
      </dgm:t>
    </dgm:pt>
    <dgm:pt modelId="{931FE332-60BC-4FF7-964A-D56B2DC0E4B3}">
      <dgm:prSet/>
      <dgm:spPr/>
      <dgm:t>
        <a:bodyPr/>
        <a:lstStyle/>
        <a:p>
          <a:r>
            <a:rPr lang="en-GB"/>
            <a:t>Held 1,394 listening conversations</a:t>
          </a:r>
          <a:endParaRPr lang="en-US"/>
        </a:p>
      </dgm:t>
    </dgm:pt>
    <dgm:pt modelId="{C6C749BA-34D2-496B-BC35-64DBA02B0A97}" type="parTrans" cxnId="{C939A516-5647-488D-87F0-A79ED6024370}">
      <dgm:prSet/>
      <dgm:spPr/>
      <dgm:t>
        <a:bodyPr/>
        <a:lstStyle/>
        <a:p>
          <a:endParaRPr lang="en-US"/>
        </a:p>
      </dgm:t>
    </dgm:pt>
    <dgm:pt modelId="{D462D3EA-BA8B-4F80-8F02-4B44F1B0D4BE}" type="sibTrans" cxnId="{C939A516-5647-488D-87F0-A79ED6024370}">
      <dgm:prSet/>
      <dgm:spPr/>
      <dgm:t>
        <a:bodyPr/>
        <a:lstStyle/>
        <a:p>
          <a:endParaRPr lang="en-US"/>
        </a:p>
      </dgm:t>
    </dgm:pt>
    <dgm:pt modelId="{E284C29E-7068-40F2-BC05-B764CC1AE848}">
      <dgm:prSet/>
      <dgm:spPr/>
      <dgm:t>
        <a:bodyPr/>
        <a:lstStyle/>
        <a:p>
          <a:r>
            <a:rPr lang="en-GB"/>
            <a:t>Had over 27,000 views on our community asset maps</a:t>
          </a:r>
          <a:endParaRPr lang="en-US"/>
        </a:p>
      </dgm:t>
    </dgm:pt>
    <dgm:pt modelId="{8ECA7604-5B42-4FC9-AE71-493E40B0EE3D}" type="parTrans" cxnId="{53F226E8-F69B-43E5-BB5D-8578E797B5A0}">
      <dgm:prSet/>
      <dgm:spPr/>
      <dgm:t>
        <a:bodyPr/>
        <a:lstStyle/>
        <a:p>
          <a:endParaRPr lang="en-US"/>
        </a:p>
      </dgm:t>
    </dgm:pt>
    <dgm:pt modelId="{20694838-4CAC-4A44-A835-F6FB8E822C97}" type="sibTrans" cxnId="{53F226E8-F69B-43E5-BB5D-8578E797B5A0}">
      <dgm:prSet/>
      <dgm:spPr/>
      <dgm:t>
        <a:bodyPr/>
        <a:lstStyle/>
        <a:p>
          <a:endParaRPr lang="en-US"/>
        </a:p>
      </dgm:t>
    </dgm:pt>
    <dgm:pt modelId="{A9E5CC51-AFA0-487B-BD28-8BA80102207C}">
      <dgm:prSet/>
      <dgm:spPr/>
      <dgm:t>
        <a:bodyPr/>
        <a:lstStyle/>
        <a:p>
          <a:r>
            <a:rPr lang="en-US"/>
            <a:t>Lead and participed in over 20 citywide networks, collectives and partnerships</a:t>
          </a:r>
        </a:p>
      </dgm:t>
    </dgm:pt>
    <dgm:pt modelId="{8D0FB912-E6EB-4C3D-B473-38E628781041}" type="parTrans" cxnId="{CF239771-A8CD-4842-AA0A-FF74252EE100}">
      <dgm:prSet/>
      <dgm:spPr/>
      <dgm:t>
        <a:bodyPr/>
        <a:lstStyle/>
        <a:p>
          <a:endParaRPr lang="en-GB"/>
        </a:p>
      </dgm:t>
    </dgm:pt>
    <dgm:pt modelId="{0680355A-3DFC-4C8C-A6E0-003ABC9D992A}" type="sibTrans" cxnId="{CF239771-A8CD-4842-AA0A-FF74252EE100}">
      <dgm:prSet/>
      <dgm:spPr/>
      <dgm:t>
        <a:bodyPr/>
        <a:lstStyle/>
        <a:p>
          <a:endParaRPr lang="en-GB"/>
        </a:p>
      </dgm:t>
    </dgm:pt>
    <dgm:pt modelId="{616414FC-EF98-4B32-805F-51B9932B7086}" type="pres">
      <dgm:prSet presAssocID="{8ED457AA-ED89-4FD5-B478-CE72B4C73A2D}" presName="vert0" presStyleCnt="0">
        <dgm:presLayoutVars>
          <dgm:dir/>
          <dgm:animOne val="branch"/>
          <dgm:animLvl val="lvl"/>
        </dgm:presLayoutVars>
      </dgm:prSet>
      <dgm:spPr/>
    </dgm:pt>
    <dgm:pt modelId="{DD3A0A32-ACA7-4E05-808C-3BEE99812C33}" type="pres">
      <dgm:prSet presAssocID="{188CFA03-0D83-4B16-82F8-8C97B2A70119}" presName="thickLine" presStyleLbl="alignNode1" presStyleIdx="0" presStyleCnt="6"/>
      <dgm:spPr/>
    </dgm:pt>
    <dgm:pt modelId="{5EDC7985-0C00-4AE0-930F-9DA1B02A2831}" type="pres">
      <dgm:prSet presAssocID="{188CFA03-0D83-4B16-82F8-8C97B2A70119}" presName="horz1" presStyleCnt="0"/>
      <dgm:spPr/>
    </dgm:pt>
    <dgm:pt modelId="{D5649879-A522-4589-B769-C988E95CAC1D}" type="pres">
      <dgm:prSet presAssocID="{188CFA03-0D83-4B16-82F8-8C97B2A70119}" presName="tx1" presStyleLbl="revTx" presStyleIdx="0" presStyleCnt="6"/>
      <dgm:spPr/>
    </dgm:pt>
    <dgm:pt modelId="{6EB80616-ED9F-435B-8664-56D599C099DB}" type="pres">
      <dgm:prSet presAssocID="{188CFA03-0D83-4B16-82F8-8C97B2A70119}" presName="vert1" presStyleCnt="0"/>
      <dgm:spPr/>
    </dgm:pt>
    <dgm:pt modelId="{6A5400D9-C679-4281-9284-5336D15B3AC6}" type="pres">
      <dgm:prSet presAssocID="{D83598D9-1F50-4EE3-94BE-D61FD006AC1B}" presName="thickLine" presStyleLbl="alignNode1" presStyleIdx="1" presStyleCnt="6"/>
      <dgm:spPr/>
    </dgm:pt>
    <dgm:pt modelId="{5D7EB14D-E8CA-4213-806A-6B0F1429F9F5}" type="pres">
      <dgm:prSet presAssocID="{D83598D9-1F50-4EE3-94BE-D61FD006AC1B}" presName="horz1" presStyleCnt="0"/>
      <dgm:spPr/>
    </dgm:pt>
    <dgm:pt modelId="{28F50ACA-A1F3-4CAB-8828-0C5FAC0350A5}" type="pres">
      <dgm:prSet presAssocID="{D83598D9-1F50-4EE3-94BE-D61FD006AC1B}" presName="tx1" presStyleLbl="revTx" presStyleIdx="1" presStyleCnt="6"/>
      <dgm:spPr/>
    </dgm:pt>
    <dgm:pt modelId="{9D90CC9A-5260-44D9-85E5-B11536050B12}" type="pres">
      <dgm:prSet presAssocID="{D83598D9-1F50-4EE3-94BE-D61FD006AC1B}" presName="vert1" presStyleCnt="0"/>
      <dgm:spPr/>
    </dgm:pt>
    <dgm:pt modelId="{6BCEFED6-0319-446B-97AA-AC94E7BA5005}" type="pres">
      <dgm:prSet presAssocID="{FA395E94-6FE8-4344-ADEE-5305FD893A52}" presName="thickLine" presStyleLbl="alignNode1" presStyleIdx="2" presStyleCnt="6"/>
      <dgm:spPr/>
    </dgm:pt>
    <dgm:pt modelId="{B1943022-FD85-40C7-8BA5-8CD7FF717FE8}" type="pres">
      <dgm:prSet presAssocID="{FA395E94-6FE8-4344-ADEE-5305FD893A52}" presName="horz1" presStyleCnt="0"/>
      <dgm:spPr/>
    </dgm:pt>
    <dgm:pt modelId="{8A21564C-C2CB-4474-B49E-0571847B0515}" type="pres">
      <dgm:prSet presAssocID="{FA395E94-6FE8-4344-ADEE-5305FD893A52}" presName="tx1" presStyleLbl="revTx" presStyleIdx="2" presStyleCnt="6"/>
      <dgm:spPr/>
    </dgm:pt>
    <dgm:pt modelId="{520A5EB9-E773-4B27-9303-452048884430}" type="pres">
      <dgm:prSet presAssocID="{FA395E94-6FE8-4344-ADEE-5305FD893A52}" presName="vert1" presStyleCnt="0"/>
      <dgm:spPr/>
    </dgm:pt>
    <dgm:pt modelId="{FFA0B8AA-75D7-4686-BE2F-0346FB102AE6}" type="pres">
      <dgm:prSet presAssocID="{931FE332-60BC-4FF7-964A-D56B2DC0E4B3}" presName="thickLine" presStyleLbl="alignNode1" presStyleIdx="3" presStyleCnt="6"/>
      <dgm:spPr/>
    </dgm:pt>
    <dgm:pt modelId="{A21D41EF-6D6C-4D49-9C00-2293DD329216}" type="pres">
      <dgm:prSet presAssocID="{931FE332-60BC-4FF7-964A-D56B2DC0E4B3}" presName="horz1" presStyleCnt="0"/>
      <dgm:spPr/>
    </dgm:pt>
    <dgm:pt modelId="{475BFFE1-FBEE-4F66-9FF1-6FD47188A6F6}" type="pres">
      <dgm:prSet presAssocID="{931FE332-60BC-4FF7-964A-D56B2DC0E4B3}" presName="tx1" presStyleLbl="revTx" presStyleIdx="3" presStyleCnt="6"/>
      <dgm:spPr/>
    </dgm:pt>
    <dgm:pt modelId="{0888FEC7-B2B0-4579-9A0F-450E5A26A6FD}" type="pres">
      <dgm:prSet presAssocID="{931FE332-60BC-4FF7-964A-D56B2DC0E4B3}" presName="vert1" presStyleCnt="0"/>
      <dgm:spPr/>
    </dgm:pt>
    <dgm:pt modelId="{B81B6014-7F2F-478C-B70B-F18B9D72DD9A}" type="pres">
      <dgm:prSet presAssocID="{E284C29E-7068-40F2-BC05-B764CC1AE848}" presName="thickLine" presStyleLbl="alignNode1" presStyleIdx="4" presStyleCnt="6"/>
      <dgm:spPr/>
    </dgm:pt>
    <dgm:pt modelId="{6FAB8A5B-E01E-4822-AE6E-240A3C55DC33}" type="pres">
      <dgm:prSet presAssocID="{E284C29E-7068-40F2-BC05-B764CC1AE848}" presName="horz1" presStyleCnt="0"/>
      <dgm:spPr/>
    </dgm:pt>
    <dgm:pt modelId="{DD02B627-C3C5-44C3-B51B-0ED71CBD58BF}" type="pres">
      <dgm:prSet presAssocID="{E284C29E-7068-40F2-BC05-B764CC1AE848}" presName="tx1" presStyleLbl="revTx" presStyleIdx="4" presStyleCnt="6"/>
      <dgm:spPr/>
    </dgm:pt>
    <dgm:pt modelId="{0E5A7D9B-484C-45B4-B3AB-F5A39E04A6CC}" type="pres">
      <dgm:prSet presAssocID="{E284C29E-7068-40F2-BC05-B764CC1AE848}" presName="vert1" presStyleCnt="0"/>
      <dgm:spPr/>
    </dgm:pt>
    <dgm:pt modelId="{A0F2E6A9-0D21-41BB-850F-9CB63293B983}" type="pres">
      <dgm:prSet presAssocID="{A9E5CC51-AFA0-487B-BD28-8BA80102207C}" presName="thickLine" presStyleLbl="alignNode1" presStyleIdx="5" presStyleCnt="6"/>
      <dgm:spPr/>
    </dgm:pt>
    <dgm:pt modelId="{98ABC892-CE50-494C-A43B-BAC582F7FF2B}" type="pres">
      <dgm:prSet presAssocID="{A9E5CC51-AFA0-487B-BD28-8BA80102207C}" presName="horz1" presStyleCnt="0"/>
      <dgm:spPr/>
    </dgm:pt>
    <dgm:pt modelId="{22AA676F-D01E-4EFC-91E2-728D9D11E020}" type="pres">
      <dgm:prSet presAssocID="{A9E5CC51-AFA0-487B-BD28-8BA80102207C}" presName="tx1" presStyleLbl="revTx" presStyleIdx="5" presStyleCnt="6"/>
      <dgm:spPr/>
    </dgm:pt>
    <dgm:pt modelId="{8816024C-1EC4-49EB-B5FF-ADEF7A87F2A4}" type="pres">
      <dgm:prSet presAssocID="{A9E5CC51-AFA0-487B-BD28-8BA80102207C}" presName="vert1" presStyleCnt="0"/>
      <dgm:spPr/>
    </dgm:pt>
  </dgm:ptLst>
  <dgm:cxnLst>
    <dgm:cxn modelId="{A55D870F-4387-4092-B269-79FF66D1C4F8}" srcId="{8ED457AA-ED89-4FD5-B478-CE72B4C73A2D}" destId="{FA395E94-6FE8-4344-ADEE-5305FD893A52}" srcOrd="2" destOrd="0" parTransId="{6AE86340-A941-459A-A5A6-593AECA57D00}" sibTransId="{446677DC-1BBD-4B4D-9140-724179A5FF93}"/>
    <dgm:cxn modelId="{C939A516-5647-488D-87F0-A79ED6024370}" srcId="{8ED457AA-ED89-4FD5-B478-CE72B4C73A2D}" destId="{931FE332-60BC-4FF7-964A-D56B2DC0E4B3}" srcOrd="3" destOrd="0" parTransId="{C6C749BA-34D2-496B-BC35-64DBA02B0A97}" sibTransId="{D462D3EA-BA8B-4F80-8F02-4B44F1B0D4BE}"/>
    <dgm:cxn modelId="{57C24940-A02A-4F7B-98CB-9C795DC2D5AA}" srcId="{8ED457AA-ED89-4FD5-B478-CE72B4C73A2D}" destId="{D83598D9-1F50-4EE3-94BE-D61FD006AC1B}" srcOrd="1" destOrd="0" parTransId="{F39C9B63-FF16-47E6-9DC7-357F04C4D4FC}" sibTransId="{8BA82EC6-4E0D-4B2C-A7F0-166A0B6436DD}"/>
    <dgm:cxn modelId="{68934458-87DD-4284-BE6C-8DA50570E37D}" type="presOf" srcId="{8ED457AA-ED89-4FD5-B478-CE72B4C73A2D}" destId="{616414FC-EF98-4B32-805F-51B9932B7086}" srcOrd="0" destOrd="0" presId="urn:microsoft.com/office/officeart/2008/layout/LinedList"/>
    <dgm:cxn modelId="{0281966D-2EBF-4B53-A94B-F8DB88A170DD}" type="presOf" srcId="{FA395E94-6FE8-4344-ADEE-5305FD893A52}" destId="{8A21564C-C2CB-4474-B49E-0571847B0515}" srcOrd="0" destOrd="0" presId="urn:microsoft.com/office/officeart/2008/layout/LinedList"/>
    <dgm:cxn modelId="{CF239771-A8CD-4842-AA0A-FF74252EE100}" srcId="{8ED457AA-ED89-4FD5-B478-CE72B4C73A2D}" destId="{A9E5CC51-AFA0-487B-BD28-8BA80102207C}" srcOrd="5" destOrd="0" parTransId="{8D0FB912-E6EB-4C3D-B473-38E628781041}" sibTransId="{0680355A-3DFC-4C8C-A6E0-003ABC9D992A}"/>
    <dgm:cxn modelId="{F83C2CA3-EB13-4427-9832-35AF9C883ED9}" type="presOf" srcId="{E284C29E-7068-40F2-BC05-B764CC1AE848}" destId="{DD02B627-C3C5-44C3-B51B-0ED71CBD58BF}" srcOrd="0" destOrd="0" presId="urn:microsoft.com/office/officeart/2008/layout/LinedList"/>
    <dgm:cxn modelId="{E48AFFB7-C48B-417E-B70C-DFC968FA4759}" type="presOf" srcId="{D83598D9-1F50-4EE3-94BE-D61FD006AC1B}" destId="{28F50ACA-A1F3-4CAB-8828-0C5FAC0350A5}" srcOrd="0" destOrd="0" presId="urn:microsoft.com/office/officeart/2008/layout/LinedList"/>
    <dgm:cxn modelId="{D70691D2-8F00-4127-80F7-4F2F78ABD665}" srcId="{8ED457AA-ED89-4FD5-B478-CE72B4C73A2D}" destId="{188CFA03-0D83-4B16-82F8-8C97B2A70119}" srcOrd="0" destOrd="0" parTransId="{06959E54-77FC-42EF-A239-D1363643AFA9}" sibTransId="{6CDD976F-58A0-494B-8C61-D2AE496C3903}"/>
    <dgm:cxn modelId="{272FF7E3-AE3D-4E02-BDD6-09E72C2D2572}" type="presOf" srcId="{188CFA03-0D83-4B16-82F8-8C97B2A70119}" destId="{D5649879-A522-4589-B769-C988E95CAC1D}" srcOrd="0" destOrd="0" presId="urn:microsoft.com/office/officeart/2008/layout/LinedList"/>
    <dgm:cxn modelId="{53F226E8-F69B-43E5-BB5D-8578E797B5A0}" srcId="{8ED457AA-ED89-4FD5-B478-CE72B4C73A2D}" destId="{E284C29E-7068-40F2-BC05-B764CC1AE848}" srcOrd="4" destOrd="0" parTransId="{8ECA7604-5B42-4FC9-AE71-493E40B0EE3D}" sibTransId="{20694838-4CAC-4A44-A835-F6FB8E822C97}"/>
    <dgm:cxn modelId="{F91553EB-ACCB-47D4-969D-8BDE78F066DC}" type="presOf" srcId="{A9E5CC51-AFA0-487B-BD28-8BA80102207C}" destId="{22AA676F-D01E-4EFC-91E2-728D9D11E020}" srcOrd="0" destOrd="0" presId="urn:microsoft.com/office/officeart/2008/layout/LinedList"/>
    <dgm:cxn modelId="{1E2CECF2-105B-437F-ABBE-978B899E9257}" type="presOf" srcId="{931FE332-60BC-4FF7-964A-D56B2DC0E4B3}" destId="{475BFFE1-FBEE-4F66-9FF1-6FD47188A6F6}" srcOrd="0" destOrd="0" presId="urn:microsoft.com/office/officeart/2008/layout/LinedList"/>
    <dgm:cxn modelId="{F5460D3C-6F78-490E-830E-740FF6F93342}" type="presParOf" srcId="{616414FC-EF98-4B32-805F-51B9932B7086}" destId="{DD3A0A32-ACA7-4E05-808C-3BEE99812C33}" srcOrd="0" destOrd="0" presId="urn:microsoft.com/office/officeart/2008/layout/LinedList"/>
    <dgm:cxn modelId="{9B7C497C-2161-4D4D-8F08-3D1742E9F2CB}" type="presParOf" srcId="{616414FC-EF98-4B32-805F-51B9932B7086}" destId="{5EDC7985-0C00-4AE0-930F-9DA1B02A2831}" srcOrd="1" destOrd="0" presId="urn:microsoft.com/office/officeart/2008/layout/LinedList"/>
    <dgm:cxn modelId="{0949DB25-CD4B-4038-801D-8955702E4439}" type="presParOf" srcId="{5EDC7985-0C00-4AE0-930F-9DA1B02A2831}" destId="{D5649879-A522-4589-B769-C988E95CAC1D}" srcOrd="0" destOrd="0" presId="urn:microsoft.com/office/officeart/2008/layout/LinedList"/>
    <dgm:cxn modelId="{50402FFE-65BD-4450-87BC-7109FEDF07BE}" type="presParOf" srcId="{5EDC7985-0C00-4AE0-930F-9DA1B02A2831}" destId="{6EB80616-ED9F-435B-8664-56D599C099DB}" srcOrd="1" destOrd="0" presId="urn:microsoft.com/office/officeart/2008/layout/LinedList"/>
    <dgm:cxn modelId="{14F0FFA7-2A92-4DA1-9A27-8F6463420F73}" type="presParOf" srcId="{616414FC-EF98-4B32-805F-51B9932B7086}" destId="{6A5400D9-C679-4281-9284-5336D15B3AC6}" srcOrd="2" destOrd="0" presId="urn:microsoft.com/office/officeart/2008/layout/LinedList"/>
    <dgm:cxn modelId="{8C0ADD0B-A0C0-4FD8-A6F9-DE2A0D9BD4E7}" type="presParOf" srcId="{616414FC-EF98-4B32-805F-51B9932B7086}" destId="{5D7EB14D-E8CA-4213-806A-6B0F1429F9F5}" srcOrd="3" destOrd="0" presId="urn:microsoft.com/office/officeart/2008/layout/LinedList"/>
    <dgm:cxn modelId="{6089ED9C-9C6A-47A6-82B7-6194BB8611F9}" type="presParOf" srcId="{5D7EB14D-E8CA-4213-806A-6B0F1429F9F5}" destId="{28F50ACA-A1F3-4CAB-8828-0C5FAC0350A5}" srcOrd="0" destOrd="0" presId="urn:microsoft.com/office/officeart/2008/layout/LinedList"/>
    <dgm:cxn modelId="{F5D913B0-E1F8-455A-B7EF-350581C6F9BA}" type="presParOf" srcId="{5D7EB14D-E8CA-4213-806A-6B0F1429F9F5}" destId="{9D90CC9A-5260-44D9-85E5-B11536050B12}" srcOrd="1" destOrd="0" presId="urn:microsoft.com/office/officeart/2008/layout/LinedList"/>
    <dgm:cxn modelId="{7BAEA9D8-D210-408D-B50C-46936DC3803B}" type="presParOf" srcId="{616414FC-EF98-4B32-805F-51B9932B7086}" destId="{6BCEFED6-0319-446B-97AA-AC94E7BA5005}" srcOrd="4" destOrd="0" presId="urn:microsoft.com/office/officeart/2008/layout/LinedList"/>
    <dgm:cxn modelId="{CB36AF6A-1A28-4B77-B6AB-493FB818AE49}" type="presParOf" srcId="{616414FC-EF98-4B32-805F-51B9932B7086}" destId="{B1943022-FD85-40C7-8BA5-8CD7FF717FE8}" srcOrd="5" destOrd="0" presId="urn:microsoft.com/office/officeart/2008/layout/LinedList"/>
    <dgm:cxn modelId="{8C83BFCB-D948-4856-BD35-88808E6B6740}" type="presParOf" srcId="{B1943022-FD85-40C7-8BA5-8CD7FF717FE8}" destId="{8A21564C-C2CB-4474-B49E-0571847B0515}" srcOrd="0" destOrd="0" presId="urn:microsoft.com/office/officeart/2008/layout/LinedList"/>
    <dgm:cxn modelId="{E61F0C08-808D-44AF-921A-D23FD9D94464}" type="presParOf" srcId="{B1943022-FD85-40C7-8BA5-8CD7FF717FE8}" destId="{520A5EB9-E773-4B27-9303-452048884430}" srcOrd="1" destOrd="0" presId="urn:microsoft.com/office/officeart/2008/layout/LinedList"/>
    <dgm:cxn modelId="{D0333DD3-7EB0-47D7-8919-F2876354370D}" type="presParOf" srcId="{616414FC-EF98-4B32-805F-51B9932B7086}" destId="{FFA0B8AA-75D7-4686-BE2F-0346FB102AE6}" srcOrd="6" destOrd="0" presId="urn:microsoft.com/office/officeart/2008/layout/LinedList"/>
    <dgm:cxn modelId="{6BBECFC6-11B4-4D06-9E75-1AD70C3A003F}" type="presParOf" srcId="{616414FC-EF98-4B32-805F-51B9932B7086}" destId="{A21D41EF-6D6C-4D49-9C00-2293DD329216}" srcOrd="7" destOrd="0" presId="urn:microsoft.com/office/officeart/2008/layout/LinedList"/>
    <dgm:cxn modelId="{253D22F8-5371-4FA4-9003-C88C555B1D88}" type="presParOf" srcId="{A21D41EF-6D6C-4D49-9C00-2293DD329216}" destId="{475BFFE1-FBEE-4F66-9FF1-6FD47188A6F6}" srcOrd="0" destOrd="0" presId="urn:microsoft.com/office/officeart/2008/layout/LinedList"/>
    <dgm:cxn modelId="{B5A95F15-462A-4DEF-B4C3-B6FF74703172}" type="presParOf" srcId="{A21D41EF-6D6C-4D49-9C00-2293DD329216}" destId="{0888FEC7-B2B0-4579-9A0F-450E5A26A6FD}" srcOrd="1" destOrd="0" presId="urn:microsoft.com/office/officeart/2008/layout/LinedList"/>
    <dgm:cxn modelId="{AC6D1777-0EC4-45B3-952F-B4D188338F20}" type="presParOf" srcId="{616414FC-EF98-4B32-805F-51B9932B7086}" destId="{B81B6014-7F2F-478C-B70B-F18B9D72DD9A}" srcOrd="8" destOrd="0" presId="urn:microsoft.com/office/officeart/2008/layout/LinedList"/>
    <dgm:cxn modelId="{2B5DA0EE-4A5F-4839-91DA-1B299BD7A27E}" type="presParOf" srcId="{616414FC-EF98-4B32-805F-51B9932B7086}" destId="{6FAB8A5B-E01E-4822-AE6E-240A3C55DC33}" srcOrd="9" destOrd="0" presId="urn:microsoft.com/office/officeart/2008/layout/LinedList"/>
    <dgm:cxn modelId="{58B3F19B-0C19-4A3C-A9AD-B570FF8968AD}" type="presParOf" srcId="{6FAB8A5B-E01E-4822-AE6E-240A3C55DC33}" destId="{DD02B627-C3C5-44C3-B51B-0ED71CBD58BF}" srcOrd="0" destOrd="0" presId="urn:microsoft.com/office/officeart/2008/layout/LinedList"/>
    <dgm:cxn modelId="{32995EC6-647F-4EA7-80D6-912A45DC869D}" type="presParOf" srcId="{6FAB8A5B-E01E-4822-AE6E-240A3C55DC33}" destId="{0E5A7D9B-484C-45B4-B3AB-F5A39E04A6CC}" srcOrd="1" destOrd="0" presId="urn:microsoft.com/office/officeart/2008/layout/LinedList"/>
    <dgm:cxn modelId="{A8D6C3F9-C845-44EF-8760-BDC53A4F0427}" type="presParOf" srcId="{616414FC-EF98-4B32-805F-51B9932B7086}" destId="{A0F2E6A9-0D21-41BB-850F-9CB63293B983}" srcOrd="10" destOrd="0" presId="urn:microsoft.com/office/officeart/2008/layout/LinedList"/>
    <dgm:cxn modelId="{ADBBF979-A36B-4B81-8F1B-C9B16EA79F8C}" type="presParOf" srcId="{616414FC-EF98-4B32-805F-51B9932B7086}" destId="{98ABC892-CE50-494C-A43B-BAC582F7FF2B}" srcOrd="11" destOrd="0" presId="urn:microsoft.com/office/officeart/2008/layout/LinedList"/>
    <dgm:cxn modelId="{4657EA53-A4F8-451F-A547-6DC94C22A20A}" type="presParOf" srcId="{98ABC892-CE50-494C-A43B-BAC582F7FF2B}" destId="{22AA676F-D01E-4EFC-91E2-728D9D11E020}" srcOrd="0" destOrd="0" presId="urn:microsoft.com/office/officeart/2008/layout/LinedList"/>
    <dgm:cxn modelId="{A08A68D0-EA94-4CB9-8024-A30582BD6CC2}" type="presParOf" srcId="{98ABC892-CE50-494C-A43B-BAC582F7FF2B}" destId="{8816024C-1EC4-49EB-B5FF-ADEF7A87F2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F4F379-EB00-4360-A139-2588527F137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DFCB2D-D23B-4215-A612-B06F5F366B65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Equalities framework </a:t>
          </a:r>
          <a:r>
            <a:rPr lang="en-GB" dirty="0"/>
            <a:t>– listening campaigns focusing on hate and community cohesion</a:t>
          </a:r>
          <a:endParaRPr lang="en-US" dirty="0"/>
        </a:p>
      </dgm:t>
    </dgm:pt>
    <dgm:pt modelId="{CA780D88-B73A-499E-9AC7-F062EDD9F561}" type="parTrans" cxnId="{4F313C96-13B6-4C29-8BAD-BC93018CECCF}">
      <dgm:prSet/>
      <dgm:spPr/>
      <dgm:t>
        <a:bodyPr/>
        <a:lstStyle/>
        <a:p>
          <a:endParaRPr lang="en-US"/>
        </a:p>
      </dgm:t>
    </dgm:pt>
    <dgm:pt modelId="{824D72D1-DE98-4299-A7F3-CD4171A88E29}" type="sibTrans" cxnId="{4F313C96-13B6-4C29-8BAD-BC93018CECCF}">
      <dgm:prSet/>
      <dgm:spPr/>
      <dgm:t>
        <a:bodyPr/>
        <a:lstStyle/>
        <a:p>
          <a:endParaRPr lang="en-US"/>
        </a:p>
      </dgm:t>
    </dgm:pt>
    <dgm:pt modelId="{690AB541-F6D9-4708-8E9E-8BA1FE01B081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Armed Forces Covenant </a:t>
          </a:r>
          <a:r>
            <a:rPr lang="en-GB" dirty="0"/>
            <a:t>– support for veteran communities and female veterans</a:t>
          </a:r>
          <a:endParaRPr lang="en-US" dirty="0"/>
        </a:p>
      </dgm:t>
    </dgm:pt>
    <dgm:pt modelId="{3F8066B4-52B2-4DE9-AF65-8B3EFB9E44C6}" type="parTrans" cxnId="{315C18F6-D91B-4D09-A575-BC064F3D1226}">
      <dgm:prSet/>
      <dgm:spPr/>
      <dgm:t>
        <a:bodyPr/>
        <a:lstStyle/>
        <a:p>
          <a:endParaRPr lang="en-US"/>
        </a:p>
      </dgm:t>
    </dgm:pt>
    <dgm:pt modelId="{C4F6D446-8FAB-4C92-B26C-A57A9A91DE8D}" type="sibTrans" cxnId="{315C18F6-D91B-4D09-A575-BC064F3D1226}">
      <dgm:prSet/>
      <dgm:spPr/>
      <dgm:t>
        <a:bodyPr/>
        <a:lstStyle/>
        <a:p>
          <a:endParaRPr lang="en-US"/>
        </a:p>
      </dgm:t>
    </dgm:pt>
    <dgm:pt modelId="{CF2711C8-93AA-43C0-AC80-5FD4AD430A8D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Safer Plymouth Safer Communities </a:t>
          </a:r>
          <a:r>
            <a:rPr lang="en-GB" dirty="0"/>
            <a:t>– listening campaigns focused on community safety and knife crime </a:t>
          </a:r>
          <a:endParaRPr lang="en-US" dirty="0"/>
        </a:p>
      </dgm:t>
    </dgm:pt>
    <dgm:pt modelId="{08D259ED-2854-451C-A904-DA3073AAABD1}" type="parTrans" cxnId="{25A25481-BD7B-4258-A1D6-106D6937E90F}">
      <dgm:prSet/>
      <dgm:spPr/>
      <dgm:t>
        <a:bodyPr/>
        <a:lstStyle/>
        <a:p>
          <a:endParaRPr lang="en-US"/>
        </a:p>
      </dgm:t>
    </dgm:pt>
    <dgm:pt modelId="{2BA92986-0993-48FA-9FE6-4CDB9C2C55F6}" type="sibTrans" cxnId="{25A25481-BD7B-4258-A1D6-106D6937E90F}">
      <dgm:prSet/>
      <dgm:spPr/>
      <dgm:t>
        <a:bodyPr/>
        <a:lstStyle/>
        <a:p>
          <a:endParaRPr lang="en-US"/>
        </a:p>
      </dgm:t>
    </dgm:pt>
    <dgm:pt modelId="{25D2854A-70F6-45F4-B14F-D35DB4B0C297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Ageing Well Plan </a:t>
          </a:r>
          <a:r>
            <a:rPr lang="en-GB" dirty="0"/>
            <a:t>– listening campaign focusing on what ageing well means</a:t>
          </a:r>
          <a:endParaRPr lang="en-US" dirty="0"/>
        </a:p>
      </dgm:t>
    </dgm:pt>
    <dgm:pt modelId="{CEA7E89A-8C4F-4539-A5DA-D4CB436CBFC2}" type="parTrans" cxnId="{1E8F2A63-AFA0-4BAC-95FB-A2C3A0F212A9}">
      <dgm:prSet/>
      <dgm:spPr/>
      <dgm:t>
        <a:bodyPr/>
        <a:lstStyle/>
        <a:p>
          <a:endParaRPr lang="en-US"/>
        </a:p>
      </dgm:t>
    </dgm:pt>
    <dgm:pt modelId="{1F48605B-2260-430D-9BA1-00766B8BB243}" type="sibTrans" cxnId="{1E8F2A63-AFA0-4BAC-95FB-A2C3A0F212A9}">
      <dgm:prSet/>
      <dgm:spPr/>
      <dgm:t>
        <a:bodyPr/>
        <a:lstStyle/>
        <a:p>
          <a:endParaRPr lang="en-US"/>
        </a:p>
      </dgm:t>
    </dgm:pt>
    <dgm:pt modelId="{AD35EAA1-972D-40CF-BCD6-6FA791366088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Inclusive Growth </a:t>
          </a:r>
          <a:r>
            <a:rPr lang="en-GB" dirty="0"/>
            <a:t>– providing insight into the barriers faced by women furthest from the labour market</a:t>
          </a:r>
          <a:endParaRPr lang="en-US" dirty="0"/>
        </a:p>
      </dgm:t>
    </dgm:pt>
    <dgm:pt modelId="{199D92E8-B624-47D3-965C-932D52343BDF}" type="parTrans" cxnId="{C4645CEE-C62D-4035-A52A-F6B085BDE626}">
      <dgm:prSet/>
      <dgm:spPr/>
      <dgm:t>
        <a:bodyPr/>
        <a:lstStyle/>
        <a:p>
          <a:endParaRPr lang="en-US"/>
        </a:p>
      </dgm:t>
    </dgm:pt>
    <dgm:pt modelId="{1D0E1BA4-7339-4535-BDD7-2C9271F3BF02}" type="sibTrans" cxnId="{C4645CEE-C62D-4035-A52A-F6B085BDE626}">
      <dgm:prSet/>
      <dgm:spPr/>
      <dgm:t>
        <a:bodyPr/>
        <a:lstStyle/>
        <a:p>
          <a:endParaRPr lang="en-US"/>
        </a:p>
      </dgm:t>
    </dgm:pt>
    <dgm:pt modelId="{9BF6208D-C2BB-42B1-87DE-07229F5C132C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Net Zero plan </a:t>
          </a:r>
          <a:r>
            <a:rPr lang="en-GB" dirty="0"/>
            <a:t>– listening to and mobilising communities to focus on climate initiatives incl. new food waste programme.   </a:t>
          </a:r>
          <a:endParaRPr lang="en-US" dirty="0"/>
        </a:p>
      </dgm:t>
    </dgm:pt>
    <dgm:pt modelId="{5AF19F70-7B66-4033-99A2-6D3D2F35A1DF}" type="parTrans" cxnId="{14DC5A43-54C9-4348-B078-C966F052FD8A}">
      <dgm:prSet/>
      <dgm:spPr/>
      <dgm:t>
        <a:bodyPr/>
        <a:lstStyle/>
        <a:p>
          <a:endParaRPr lang="en-US"/>
        </a:p>
      </dgm:t>
    </dgm:pt>
    <dgm:pt modelId="{64B3EA63-15F7-41B1-BB0E-5A9BA37E15C1}" type="sibTrans" cxnId="{14DC5A43-54C9-4348-B078-C966F052FD8A}">
      <dgm:prSet/>
      <dgm:spPr/>
      <dgm:t>
        <a:bodyPr/>
        <a:lstStyle/>
        <a:p>
          <a:endParaRPr lang="en-US"/>
        </a:p>
      </dgm:t>
    </dgm:pt>
    <dgm:pt modelId="{23FCB7C9-1478-4CF6-B250-6ACA7A64E730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Thriving Communities Framework 2026-2030 </a:t>
          </a:r>
          <a:r>
            <a:rPr lang="en-GB" dirty="0"/>
            <a:t>– informing the values and approach to community engagement</a:t>
          </a:r>
        </a:p>
      </dgm:t>
    </dgm:pt>
    <dgm:pt modelId="{5DF38EC6-F62F-4205-9AD1-E382045B1376}" type="parTrans" cxnId="{A0A9AA92-A7FB-4FFF-95A9-4826315C63B0}">
      <dgm:prSet/>
      <dgm:spPr/>
      <dgm:t>
        <a:bodyPr/>
        <a:lstStyle/>
        <a:p>
          <a:endParaRPr lang="en-GB"/>
        </a:p>
      </dgm:t>
    </dgm:pt>
    <dgm:pt modelId="{382E3254-5595-471C-A5F9-5F99CCCC66CE}" type="sibTrans" cxnId="{A0A9AA92-A7FB-4FFF-95A9-4826315C63B0}">
      <dgm:prSet/>
      <dgm:spPr/>
      <dgm:t>
        <a:bodyPr/>
        <a:lstStyle/>
        <a:p>
          <a:endParaRPr lang="en-GB"/>
        </a:p>
      </dgm:t>
    </dgm:pt>
    <dgm:pt modelId="{CEA7DF1D-4D26-4CB7-94FE-0CA0A4639888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Plymouth Pride in Place</a:t>
          </a:r>
          <a:r>
            <a:rPr lang="en-GB" dirty="0"/>
            <a:t>– listening week and ‘Love your Community’ film production</a:t>
          </a:r>
        </a:p>
      </dgm:t>
    </dgm:pt>
    <dgm:pt modelId="{F4B02F08-BBDD-4917-A08D-A7B03B9E0424}" type="parTrans" cxnId="{D329D396-B30E-4814-B152-7F52EFCB58FC}">
      <dgm:prSet/>
      <dgm:spPr/>
      <dgm:t>
        <a:bodyPr/>
        <a:lstStyle/>
        <a:p>
          <a:endParaRPr lang="en-GB"/>
        </a:p>
      </dgm:t>
    </dgm:pt>
    <dgm:pt modelId="{EAF3D840-167B-479A-8086-0E35F703AA1D}" type="sibTrans" cxnId="{D329D396-B30E-4814-B152-7F52EFCB58FC}">
      <dgm:prSet/>
      <dgm:spPr/>
      <dgm:t>
        <a:bodyPr/>
        <a:lstStyle/>
        <a:p>
          <a:endParaRPr lang="en-GB"/>
        </a:p>
      </dgm:t>
    </dgm:pt>
    <dgm:pt modelId="{5D6887F8-84D8-4F10-AA01-1BF72153EDC1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Adult Safeguarding Partnership </a:t>
          </a:r>
          <a:r>
            <a:rPr lang="en-US" dirty="0"/>
            <a:t>– support for engagement to reach out, understand barriers and promote awareness</a:t>
          </a:r>
        </a:p>
      </dgm:t>
    </dgm:pt>
    <dgm:pt modelId="{23024B5D-8CC6-428D-8BD7-F354592E80C3}" type="parTrans" cxnId="{DC121E2D-4B13-48ED-9558-2E7030AE4331}">
      <dgm:prSet/>
      <dgm:spPr/>
      <dgm:t>
        <a:bodyPr/>
        <a:lstStyle/>
        <a:p>
          <a:endParaRPr lang="en-GB"/>
        </a:p>
      </dgm:t>
    </dgm:pt>
    <dgm:pt modelId="{D8436E04-47B7-4E86-975B-4E12762B7D1F}" type="sibTrans" cxnId="{DC121E2D-4B13-48ED-9558-2E7030AE4331}">
      <dgm:prSet/>
      <dgm:spPr/>
      <dgm:t>
        <a:bodyPr/>
        <a:lstStyle/>
        <a:p>
          <a:endParaRPr lang="en-GB"/>
        </a:p>
      </dgm:t>
    </dgm:pt>
    <dgm:pt modelId="{A222797E-CB45-4102-89DE-77D99888EBC5}" type="pres">
      <dgm:prSet presAssocID="{35F4F379-EB00-4360-A139-2588527F137E}" presName="linear" presStyleCnt="0">
        <dgm:presLayoutVars>
          <dgm:animLvl val="lvl"/>
          <dgm:resizeHandles val="exact"/>
        </dgm:presLayoutVars>
      </dgm:prSet>
      <dgm:spPr/>
    </dgm:pt>
    <dgm:pt modelId="{19081885-5C76-4F0A-87ED-AB71584245CB}" type="pres">
      <dgm:prSet presAssocID="{23FCB7C9-1478-4CF6-B250-6ACA7A64E730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FB1DACF7-D1E0-4C4E-8FCB-0587064570E8}" type="pres">
      <dgm:prSet presAssocID="{382E3254-5595-471C-A5F9-5F99CCCC66CE}" presName="spacer" presStyleCnt="0"/>
      <dgm:spPr/>
    </dgm:pt>
    <dgm:pt modelId="{E79078DB-9192-4892-BDB8-4D591D69DE0F}" type="pres">
      <dgm:prSet presAssocID="{A2DFCB2D-D23B-4215-A612-B06F5F366B65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DE726C64-73E5-4F30-A910-F9C13A4C06AD}" type="pres">
      <dgm:prSet presAssocID="{824D72D1-DE98-4299-A7F3-CD4171A88E29}" presName="spacer" presStyleCnt="0"/>
      <dgm:spPr/>
    </dgm:pt>
    <dgm:pt modelId="{A3DF092D-09B9-4194-B3F9-6489DE01319A}" type="pres">
      <dgm:prSet presAssocID="{690AB541-F6D9-4708-8E9E-8BA1FE01B081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1E31E3C6-5786-4E06-A94B-793D38FF9024}" type="pres">
      <dgm:prSet presAssocID="{C4F6D446-8FAB-4C92-B26C-A57A9A91DE8D}" presName="spacer" presStyleCnt="0"/>
      <dgm:spPr/>
    </dgm:pt>
    <dgm:pt modelId="{3DC07C37-B6C7-4212-AEE7-F7BA1E41433F}" type="pres">
      <dgm:prSet presAssocID="{CF2711C8-93AA-43C0-AC80-5FD4AD430A8D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5E41A9D0-3C6F-4F24-9CC7-A485211B9F0F}" type="pres">
      <dgm:prSet presAssocID="{2BA92986-0993-48FA-9FE6-4CDB9C2C55F6}" presName="spacer" presStyleCnt="0"/>
      <dgm:spPr/>
    </dgm:pt>
    <dgm:pt modelId="{D121DD62-DF6F-4A5D-9F76-F692B0871E34}" type="pres">
      <dgm:prSet presAssocID="{5D6887F8-84D8-4F10-AA01-1BF72153EDC1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554356CC-7CBE-47FC-B811-DF6613E42A0F}" type="pres">
      <dgm:prSet presAssocID="{D8436E04-47B7-4E86-975B-4E12762B7D1F}" presName="spacer" presStyleCnt="0"/>
      <dgm:spPr/>
    </dgm:pt>
    <dgm:pt modelId="{691D92AC-9F14-482A-8CCB-FE96E7D82C93}" type="pres">
      <dgm:prSet presAssocID="{25D2854A-70F6-45F4-B14F-D35DB4B0C297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80F45F54-8C07-402E-8FB9-88C139BF477D}" type="pres">
      <dgm:prSet presAssocID="{1F48605B-2260-430D-9BA1-00766B8BB243}" presName="spacer" presStyleCnt="0"/>
      <dgm:spPr/>
    </dgm:pt>
    <dgm:pt modelId="{2646F7E5-31FE-4944-8BD1-028E99C37CE2}" type="pres">
      <dgm:prSet presAssocID="{AD35EAA1-972D-40CF-BCD6-6FA791366088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928D8629-025C-4E28-92B3-934680EA7E3B}" type="pres">
      <dgm:prSet presAssocID="{1D0E1BA4-7339-4535-BDD7-2C9271F3BF02}" presName="spacer" presStyleCnt="0"/>
      <dgm:spPr/>
    </dgm:pt>
    <dgm:pt modelId="{F8A43DE0-0A0B-4497-B968-9E39DF8AE557}" type="pres">
      <dgm:prSet presAssocID="{CEA7DF1D-4D26-4CB7-94FE-0CA0A4639888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6E822144-DFB5-401F-A1F7-04F14BD53A4E}" type="pres">
      <dgm:prSet presAssocID="{EAF3D840-167B-479A-8086-0E35F703AA1D}" presName="spacer" presStyleCnt="0"/>
      <dgm:spPr/>
    </dgm:pt>
    <dgm:pt modelId="{CFA5C856-2D85-40ED-A7E6-3724490CF523}" type="pres">
      <dgm:prSet presAssocID="{9BF6208D-C2BB-42B1-87DE-07229F5C132C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93BFF218-1144-4CE2-ABAD-C9CCEDE6B374}" type="presOf" srcId="{5D6887F8-84D8-4F10-AA01-1BF72153EDC1}" destId="{D121DD62-DF6F-4A5D-9F76-F692B0871E34}" srcOrd="0" destOrd="0" presId="urn:microsoft.com/office/officeart/2005/8/layout/vList2"/>
    <dgm:cxn modelId="{DC121E2D-4B13-48ED-9558-2E7030AE4331}" srcId="{35F4F379-EB00-4360-A139-2588527F137E}" destId="{5D6887F8-84D8-4F10-AA01-1BF72153EDC1}" srcOrd="4" destOrd="0" parTransId="{23024B5D-8CC6-428D-8BD7-F354592E80C3}" sibTransId="{D8436E04-47B7-4E86-975B-4E12762B7D1F}"/>
    <dgm:cxn modelId="{3AE15A37-F4BA-424B-B7B9-C8D6131F6BDA}" type="presOf" srcId="{CEA7DF1D-4D26-4CB7-94FE-0CA0A4639888}" destId="{F8A43DE0-0A0B-4497-B968-9E39DF8AE557}" srcOrd="0" destOrd="0" presId="urn:microsoft.com/office/officeart/2005/8/layout/vList2"/>
    <dgm:cxn modelId="{14DC5A43-54C9-4348-B078-C966F052FD8A}" srcId="{35F4F379-EB00-4360-A139-2588527F137E}" destId="{9BF6208D-C2BB-42B1-87DE-07229F5C132C}" srcOrd="8" destOrd="0" parTransId="{5AF19F70-7B66-4033-99A2-6D3D2F35A1DF}" sibTransId="{64B3EA63-15F7-41B1-BB0E-5A9BA37E15C1}"/>
    <dgm:cxn modelId="{1E8F2A63-AFA0-4BAC-95FB-A2C3A0F212A9}" srcId="{35F4F379-EB00-4360-A139-2588527F137E}" destId="{25D2854A-70F6-45F4-B14F-D35DB4B0C297}" srcOrd="5" destOrd="0" parTransId="{CEA7E89A-8C4F-4539-A5DA-D4CB436CBFC2}" sibTransId="{1F48605B-2260-430D-9BA1-00766B8BB243}"/>
    <dgm:cxn modelId="{8E752A6B-9C68-4C44-ABA8-FA1BE7E01C9A}" type="presOf" srcId="{25D2854A-70F6-45F4-B14F-D35DB4B0C297}" destId="{691D92AC-9F14-482A-8CCB-FE96E7D82C93}" srcOrd="0" destOrd="0" presId="urn:microsoft.com/office/officeart/2005/8/layout/vList2"/>
    <dgm:cxn modelId="{25A25481-BD7B-4258-A1D6-106D6937E90F}" srcId="{35F4F379-EB00-4360-A139-2588527F137E}" destId="{CF2711C8-93AA-43C0-AC80-5FD4AD430A8D}" srcOrd="3" destOrd="0" parTransId="{08D259ED-2854-451C-A904-DA3073AAABD1}" sibTransId="{2BA92986-0993-48FA-9FE6-4CDB9C2C55F6}"/>
    <dgm:cxn modelId="{A3277B83-1D20-49F6-A38D-556DC658D0AB}" type="presOf" srcId="{A2DFCB2D-D23B-4215-A612-B06F5F366B65}" destId="{E79078DB-9192-4892-BDB8-4D591D69DE0F}" srcOrd="0" destOrd="0" presId="urn:microsoft.com/office/officeart/2005/8/layout/vList2"/>
    <dgm:cxn modelId="{A0A9AA92-A7FB-4FFF-95A9-4826315C63B0}" srcId="{35F4F379-EB00-4360-A139-2588527F137E}" destId="{23FCB7C9-1478-4CF6-B250-6ACA7A64E730}" srcOrd="0" destOrd="0" parTransId="{5DF38EC6-F62F-4205-9AD1-E382045B1376}" sibTransId="{382E3254-5595-471C-A5F9-5F99CCCC66CE}"/>
    <dgm:cxn modelId="{4F313C96-13B6-4C29-8BAD-BC93018CECCF}" srcId="{35F4F379-EB00-4360-A139-2588527F137E}" destId="{A2DFCB2D-D23B-4215-A612-B06F5F366B65}" srcOrd="1" destOrd="0" parTransId="{CA780D88-B73A-499E-9AC7-F062EDD9F561}" sibTransId="{824D72D1-DE98-4299-A7F3-CD4171A88E29}"/>
    <dgm:cxn modelId="{D329D396-B30E-4814-B152-7F52EFCB58FC}" srcId="{35F4F379-EB00-4360-A139-2588527F137E}" destId="{CEA7DF1D-4D26-4CB7-94FE-0CA0A4639888}" srcOrd="7" destOrd="0" parTransId="{F4B02F08-BBDD-4917-A08D-A7B03B9E0424}" sibTransId="{EAF3D840-167B-479A-8086-0E35F703AA1D}"/>
    <dgm:cxn modelId="{F658FD9C-A8A9-4B66-9B8C-A6054C7B2EE4}" type="presOf" srcId="{AD35EAA1-972D-40CF-BCD6-6FA791366088}" destId="{2646F7E5-31FE-4944-8BD1-028E99C37CE2}" srcOrd="0" destOrd="0" presId="urn:microsoft.com/office/officeart/2005/8/layout/vList2"/>
    <dgm:cxn modelId="{8938099D-5433-411C-A005-3DD6F9A597D6}" type="presOf" srcId="{690AB541-F6D9-4708-8E9E-8BA1FE01B081}" destId="{A3DF092D-09B9-4194-B3F9-6489DE01319A}" srcOrd="0" destOrd="0" presId="urn:microsoft.com/office/officeart/2005/8/layout/vList2"/>
    <dgm:cxn modelId="{4B10F3A3-D869-4F66-B9B2-69B4D56CAC68}" type="presOf" srcId="{CF2711C8-93AA-43C0-AC80-5FD4AD430A8D}" destId="{3DC07C37-B6C7-4212-AEE7-F7BA1E41433F}" srcOrd="0" destOrd="0" presId="urn:microsoft.com/office/officeart/2005/8/layout/vList2"/>
    <dgm:cxn modelId="{E97008A5-3AFE-4DEE-8333-4898908937CC}" type="presOf" srcId="{9BF6208D-C2BB-42B1-87DE-07229F5C132C}" destId="{CFA5C856-2D85-40ED-A7E6-3724490CF523}" srcOrd="0" destOrd="0" presId="urn:microsoft.com/office/officeart/2005/8/layout/vList2"/>
    <dgm:cxn modelId="{A152B9C2-FF1F-4800-9811-1FD1A23FDA42}" type="presOf" srcId="{23FCB7C9-1478-4CF6-B250-6ACA7A64E730}" destId="{19081885-5C76-4F0A-87ED-AB71584245CB}" srcOrd="0" destOrd="0" presId="urn:microsoft.com/office/officeart/2005/8/layout/vList2"/>
    <dgm:cxn modelId="{811551D5-90B3-481A-9A0A-C525DE187111}" type="presOf" srcId="{35F4F379-EB00-4360-A139-2588527F137E}" destId="{A222797E-CB45-4102-89DE-77D99888EBC5}" srcOrd="0" destOrd="0" presId="urn:microsoft.com/office/officeart/2005/8/layout/vList2"/>
    <dgm:cxn modelId="{C4645CEE-C62D-4035-A52A-F6B085BDE626}" srcId="{35F4F379-EB00-4360-A139-2588527F137E}" destId="{AD35EAA1-972D-40CF-BCD6-6FA791366088}" srcOrd="6" destOrd="0" parTransId="{199D92E8-B624-47D3-965C-932D52343BDF}" sibTransId="{1D0E1BA4-7339-4535-BDD7-2C9271F3BF02}"/>
    <dgm:cxn modelId="{315C18F6-D91B-4D09-A575-BC064F3D1226}" srcId="{35F4F379-EB00-4360-A139-2588527F137E}" destId="{690AB541-F6D9-4708-8E9E-8BA1FE01B081}" srcOrd="2" destOrd="0" parTransId="{3F8066B4-52B2-4DE9-AF65-8B3EFB9E44C6}" sibTransId="{C4F6D446-8FAB-4C92-B26C-A57A9A91DE8D}"/>
    <dgm:cxn modelId="{416F456A-5048-41F1-9342-816C35D0AFE6}" type="presParOf" srcId="{A222797E-CB45-4102-89DE-77D99888EBC5}" destId="{19081885-5C76-4F0A-87ED-AB71584245CB}" srcOrd="0" destOrd="0" presId="urn:microsoft.com/office/officeart/2005/8/layout/vList2"/>
    <dgm:cxn modelId="{B2118325-A1D9-4C1A-BC5F-2B8EA6CA36AD}" type="presParOf" srcId="{A222797E-CB45-4102-89DE-77D99888EBC5}" destId="{FB1DACF7-D1E0-4C4E-8FCB-0587064570E8}" srcOrd="1" destOrd="0" presId="urn:microsoft.com/office/officeart/2005/8/layout/vList2"/>
    <dgm:cxn modelId="{AD88FF33-8032-4A24-A251-0788FCD3B05A}" type="presParOf" srcId="{A222797E-CB45-4102-89DE-77D99888EBC5}" destId="{E79078DB-9192-4892-BDB8-4D591D69DE0F}" srcOrd="2" destOrd="0" presId="urn:microsoft.com/office/officeart/2005/8/layout/vList2"/>
    <dgm:cxn modelId="{3F2423D5-8B88-4703-94A7-780F22AB8B9E}" type="presParOf" srcId="{A222797E-CB45-4102-89DE-77D99888EBC5}" destId="{DE726C64-73E5-4F30-A910-F9C13A4C06AD}" srcOrd="3" destOrd="0" presId="urn:microsoft.com/office/officeart/2005/8/layout/vList2"/>
    <dgm:cxn modelId="{B7A55D1D-318E-4CAF-827A-746CED5D0FF2}" type="presParOf" srcId="{A222797E-CB45-4102-89DE-77D99888EBC5}" destId="{A3DF092D-09B9-4194-B3F9-6489DE01319A}" srcOrd="4" destOrd="0" presId="urn:microsoft.com/office/officeart/2005/8/layout/vList2"/>
    <dgm:cxn modelId="{F0114D4B-FC1F-4E4C-94EE-1FB4A24E167A}" type="presParOf" srcId="{A222797E-CB45-4102-89DE-77D99888EBC5}" destId="{1E31E3C6-5786-4E06-A94B-793D38FF9024}" srcOrd="5" destOrd="0" presId="urn:microsoft.com/office/officeart/2005/8/layout/vList2"/>
    <dgm:cxn modelId="{0319A3E5-07AF-4C61-B865-1ACD4F6C4EED}" type="presParOf" srcId="{A222797E-CB45-4102-89DE-77D99888EBC5}" destId="{3DC07C37-B6C7-4212-AEE7-F7BA1E41433F}" srcOrd="6" destOrd="0" presId="urn:microsoft.com/office/officeart/2005/8/layout/vList2"/>
    <dgm:cxn modelId="{85196F83-C8EC-48E5-B48A-A9723F42427A}" type="presParOf" srcId="{A222797E-CB45-4102-89DE-77D99888EBC5}" destId="{5E41A9D0-3C6F-4F24-9CC7-A485211B9F0F}" srcOrd="7" destOrd="0" presId="urn:microsoft.com/office/officeart/2005/8/layout/vList2"/>
    <dgm:cxn modelId="{33301A86-6CCE-46DD-8D39-58FEE9BDA7A1}" type="presParOf" srcId="{A222797E-CB45-4102-89DE-77D99888EBC5}" destId="{D121DD62-DF6F-4A5D-9F76-F692B0871E34}" srcOrd="8" destOrd="0" presId="urn:microsoft.com/office/officeart/2005/8/layout/vList2"/>
    <dgm:cxn modelId="{395AC932-FDFE-4431-870B-29FB39E81FD1}" type="presParOf" srcId="{A222797E-CB45-4102-89DE-77D99888EBC5}" destId="{554356CC-7CBE-47FC-B811-DF6613E42A0F}" srcOrd="9" destOrd="0" presId="urn:microsoft.com/office/officeart/2005/8/layout/vList2"/>
    <dgm:cxn modelId="{C0F41E77-3E4E-4456-8292-1034DBF2C3F8}" type="presParOf" srcId="{A222797E-CB45-4102-89DE-77D99888EBC5}" destId="{691D92AC-9F14-482A-8CCB-FE96E7D82C93}" srcOrd="10" destOrd="0" presId="urn:microsoft.com/office/officeart/2005/8/layout/vList2"/>
    <dgm:cxn modelId="{869B8757-60BA-4A3D-AA5B-7782C905988A}" type="presParOf" srcId="{A222797E-CB45-4102-89DE-77D99888EBC5}" destId="{80F45F54-8C07-402E-8FB9-88C139BF477D}" srcOrd="11" destOrd="0" presId="urn:microsoft.com/office/officeart/2005/8/layout/vList2"/>
    <dgm:cxn modelId="{A142385F-BDA2-4901-BBF2-C86125EC2B08}" type="presParOf" srcId="{A222797E-CB45-4102-89DE-77D99888EBC5}" destId="{2646F7E5-31FE-4944-8BD1-028E99C37CE2}" srcOrd="12" destOrd="0" presId="urn:microsoft.com/office/officeart/2005/8/layout/vList2"/>
    <dgm:cxn modelId="{DB8A1A14-1DBA-4A4B-93DD-5B33CDABD994}" type="presParOf" srcId="{A222797E-CB45-4102-89DE-77D99888EBC5}" destId="{928D8629-025C-4E28-92B3-934680EA7E3B}" srcOrd="13" destOrd="0" presId="urn:microsoft.com/office/officeart/2005/8/layout/vList2"/>
    <dgm:cxn modelId="{C8BA6D77-EF0F-42E9-B116-A335B3810C68}" type="presParOf" srcId="{A222797E-CB45-4102-89DE-77D99888EBC5}" destId="{F8A43DE0-0A0B-4497-B968-9E39DF8AE557}" srcOrd="14" destOrd="0" presId="urn:microsoft.com/office/officeart/2005/8/layout/vList2"/>
    <dgm:cxn modelId="{71CAA6D6-3C6F-4669-9F2D-48808A5C870C}" type="presParOf" srcId="{A222797E-CB45-4102-89DE-77D99888EBC5}" destId="{6E822144-DFB5-401F-A1F7-04F14BD53A4E}" srcOrd="15" destOrd="0" presId="urn:microsoft.com/office/officeart/2005/8/layout/vList2"/>
    <dgm:cxn modelId="{B5801DEB-8C69-4899-9EA3-4F593D4FD600}" type="presParOf" srcId="{A222797E-CB45-4102-89DE-77D99888EBC5}" destId="{CFA5C856-2D85-40ED-A7E6-3724490CF523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A0A32-ACA7-4E05-808C-3BEE99812C33}">
      <dsp:nvSpPr>
        <dsp:cNvPr id="0" name=""/>
        <dsp:cNvSpPr/>
      </dsp:nvSpPr>
      <dsp:spPr>
        <a:xfrm>
          <a:off x="0" y="1964"/>
          <a:ext cx="450527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649879-A522-4589-B769-C988E95CAC1D}">
      <dsp:nvSpPr>
        <dsp:cNvPr id="0" name=""/>
        <dsp:cNvSpPr/>
      </dsp:nvSpPr>
      <dsp:spPr>
        <a:xfrm>
          <a:off x="0" y="1964"/>
          <a:ext cx="4505270" cy="669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Supported 833 volunteers (connectors) to develop NEW community led activity  </a:t>
          </a:r>
          <a:endParaRPr lang="en-US" sz="2000" kern="1200"/>
        </a:p>
      </dsp:txBody>
      <dsp:txXfrm>
        <a:off x="0" y="1964"/>
        <a:ext cx="4505270" cy="669905"/>
      </dsp:txXfrm>
    </dsp:sp>
    <dsp:sp modelId="{6A5400D9-C679-4281-9284-5336D15B3AC6}">
      <dsp:nvSpPr>
        <dsp:cNvPr id="0" name=""/>
        <dsp:cNvSpPr/>
      </dsp:nvSpPr>
      <dsp:spPr>
        <a:xfrm>
          <a:off x="0" y="671869"/>
          <a:ext cx="4505270" cy="0"/>
        </a:xfrm>
        <a:prstGeom prst="line">
          <a:avLst/>
        </a:prstGeom>
        <a:gradFill rotWithShape="0">
          <a:gsLst>
            <a:gs pos="0">
              <a:schemeClr val="accent5">
                <a:hueOff val="471357"/>
                <a:satOff val="-2254"/>
                <a:lumOff val="2471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471357"/>
                <a:satOff val="-2254"/>
                <a:lumOff val="2471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471357"/>
              <a:satOff val="-2254"/>
              <a:lumOff val="2471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F50ACA-A1F3-4CAB-8828-0C5FAC0350A5}">
      <dsp:nvSpPr>
        <dsp:cNvPr id="0" name=""/>
        <dsp:cNvSpPr/>
      </dsp:nvSpPr>
      <dsp:spPr>
        <a:xfrm>
          <a:off x="0" y="671869"/>
          <a:ext cx="4505270" cy="669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Connected 498 people into existing services</a:t>
          </a:r>
          <a:endParaRPr lang="en-US" sz="2000" kern="1200"/>
        </a:p>
      </dsp:txBody>
      <dsp:txXfrm>
        <a:off x="0" y="671869"/>
        <a:ext cx="4505270" cy="669905"/>
      </dsp:txXfrm>
    </dsp:sp>
    <dsp:sp modelId="{6BCEFED6-0319-446B-97AA-AC94E7BA5005}">
      <dsp:nvSpPr>
        <dsp:cNvPr id="0" name=""/>
        <dsp:cNvSpPr/>
      </dsp:nvSpPr>
      <dsp:spPr>
        <a:xfrm>
          <a:off x="0" y="1341774"/>
          <a:ext cx="4505270" cy="0"/>
        </a:xfrm>
        <a:prstGeom prst="line">
          <a:avLst/>
        </a:prstGeom>
        <a:gradFill rotWithShape="0">
          <a:gsLst>
            <a:gs pos="0">
              <a:schemeClr val="accent5">
                <a:hueOff val="942713"/>
                <a:satOff val="-4508"/>
                <a:lumOff val="4941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942713"/>
                <a:satOff val="-4508"/>
                <a:lumOff val="4941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942713"/>
              <a:satOff val="-4508"/>
              <a:lumOff val="4941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21564C-C2CB-4474-B49E-0571847B0515}">
      <dsp:nvSpPr>
        <dsp:cNvPr id="0" name=""/>
        <dsp:cNvSpPr/>
      </dsp:nvSpPr>
      <dsp:spPr>
        <a:xfrm>
          <a:off x="0" y="1341774"/>
          <a:ext cx="4505270" cy="669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Helped create 252 new community led activities</a:t>
          </a:r>
          <a:endParaRPr lang="en-US" sz="2000" kern="1200"/>
        </a:p>
      </dsp:txBody>
      <dsp:txXfrm>
        <a:off x="0" y="1341774"/>
        <a:ext cx="4505270" cy="669905"/>
      </dsp:txXfrm>
    </dsp:sp>
    <dsp:sp modelId="{FFA0B8AA-75D7-4686-BE2F-0346FB102AE6}">
      <dsp:nvSpPr>
        <dsp:cNvPr id="0" name=""/>
        <dsp:cNvSpPr/>
      </dsp:nvSpPr>
      <dsp:spPr>
        <a:xfrm>
          <a:off x="0" y="2011679"/>
          <a:ext cx="4505270" cy="0"/>
        </a:xfrm>
        <a:prstGeom prst="line">
          <a:avLst/>
        </a:prstGeom>
        <a:gradFill rotWithShape="0">
          <a:gsLst>
            <a:gs pos="0">
              <a:schemeClr val="accent5">
                <a:hueOff val="1414070"/>
                <a:satOff val="-6762"/>
                <a:lumOff val="7412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1414070"/>
                <a:satOff val="-6762"/>
                <a:lumOff val="7412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1414070"/>
              <a:satOff val="-6762"/>
              <a:lumOff val="7412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5BFFE1-FBEE-4F66-9FF1-6FD47188A6F6}">
      <dsp:nvSpPr>
        <dsp:cNvPr id="0" name=""/>
        <dsp:cNvSpPr/>
      </dsp:nvSpPr>
      <dsp:spPr>
        <a:xfrm>
          <a:off x="0" y="2011680"/>
          <a:ext cx="4505270" cy="669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Held 1,394 listening conversations</a:t>
          </a:r>
          <a:endParaRPr lang="en-US" sz="2000" kern="1200"/>
        </a:p>
      </dsp:txBody>
      <dsp:txXfrm>
        <a:off x="0" y="2011680"/>
        <a:ext cx="4505270" cy="669905"/>
      </dsp:txXfrm>
    </dsp:sp>
    <dsp:sp modelId="{B81B6014-7F2F-478C-B70B-F18B9D72DD9A}">
      <dsp:nvSpPr>
        <dsp:cNvPr id="0" name=""/>
        <dsp:cNvSpPr/>
      </dsp:nvSpPr>
      <dsp:spPr>
        <a:xfrm>
          <a:off x="0" y="2681585"/>
          <a:ext cx="4505270" cy="0"/>
        </a:xfrm>
        <a:prstGeom prst="line">
          <a:avLst/>
        </a:prstGeom>
        <a:gradFill rotWithShape="0">
          <a:gsLst>
            <a:gs pos="0">
              <a:schemeClr val="accent5">
                <a:hueOff val="1885427"/>
                <a:satOff val="-9016"/>
                <a:lumOff val="9882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1885427"/>
                <a:satOff val="-9016"/>
                <a:lumOff val="9882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1885427"/>
              <a:satOff val="-9016"/>
              <a:lumOff val="9882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02B627-C3C5-44C3-B51B-0ED71CBD58BF}">
      <dsp:nvSpPr>
        <dsp:cNvPr id="0" name=""/>
        <dsp:cNvSpPr/>
      </dsp:nvSpPr>
      <dsp:spPr>
        <a:xfrm>
          <a:off x="0" y="2681585"/>
          <a:ext cx="4505270" cy="669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Had over 27,000 views on our community asset maps</a:t>
          </a:r>
          <a:endParaRPr lang="en-US" sz="2000" kern="1200"/>
        </a:p>
      </dsp:txBody>
      <dsp:txXfrm>
        <a:off x="0" y="2681585"/>
        <a:ext cx="4505270" cy="669905"/>
      </dsp:txXfrm>
    </dsp:sp>
    <dsp:sp modelId="{A0F2E6A9-0D21-41BB-850F-9CB63293B983}">
      <dsp:nvSpPr>
        <dsp:cNvPr id="0" name=""/>
        <dsp:cNvSpPr/>
      </dsp:nvSpPr>
      <dsp:spPr>
        <a:xfrm>
          <a:off x="0" y="3351490"/>
          <a:ext cx="4505270" cy="0"/>
        </a:xfrm>
        <a:prstGeom prst="line">
          <a:avLst/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2356783"/>
                <a:satOff val="-11270"/>
                <a:lumOff val="1235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AA676F-D01E-4EFC-91E2-728D9D11E020}">
      <dsp:nvSpPr>
        <dsp:cNvPr id="0" name=""/>
        <dsp:cNvSpPr/>
      </dsp:nvSpPr>
      <dsp:spPr>
        <a:xfrm>
          <a:off x="0" y="3351490"/>
          <a:ext cx="4505270" cy="669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Lead and participed in over 20 citywide networks, collectives and partnerships</a:t>
          </a:r>
        </a:p>
      </dsp:txBody>
      <dsp:txXfrm>
        <a:off x="0" y="3351490"/>
        <a:ext cx="4505270" cy="669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81885-5C76-4F0A-87ED-AB71584245CB}">
      <dsp:nvSpPr>
        <dsp:cNvPr id="0" name=""/>
        <dsp:cNvSpPr/>
      </dsp:nvSpPr>
      <dsp:spPr>
        <a:xfrm>
          <a:off x="0" y="264579"/>
          <a:ext cx="5134023" cy="58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Thriving Communities Framework 2026-2030 </a:t>
          </a:r>
          <a:r>
            <a:rPr lang="en-GB" sz="1600" kern="1200" dirty="0"/>
            <a:t>– informing the values and approach to community engagement</a:t>
          </a:r>
        </a:p>
      </dsp:txBody>
      <dsp:txXfrm>
        <a:off x="28329" y="292908"/>
        <a:ext cx="5077365" cy="523662"/>
      </dsp:txXfrm>
    </dsp:sp>
    <dsp:sp modelId="{E79078DB-9192-4892-BDB8-4D591D69DE0F}">
      <dsp:nvSpPr>
        <dsp:cNvPr id="0" name=""/>
        <dsp:cNvSpPr/>
      </dsp:nvSpPr>
      <dsp:spPr>
        <a:xfrm>
          <a:off x="0" y="890979"/>
          <a:ext cx="5134023" cy="580320"/>
        </a:xfrm>
        <a:prstGeom prst="roundRect">
          <a:avLst/>
        </a:prstGeom>
        <a:solidFill>
          <a:schemeClr val="accent2">
            <a:hueOff val="-165422"/>
            <a:satOff val="186"/>
            <a:lumOff val="4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Equalities framework </a:t>
          </a:r>
          <a:r>
            <a:rPr lang="en-GB" sz="1600" kern="1200" dirty="0"/>
            <a:t>– listening campaigns focusing on hate and community cohesion</a:t>
          </a:r>
          <a:endParaRPr lang="en-US" sz="1600" kern="1200" dirty="0"/>
        </a:p>
      </dsp:txBody>
      <dsp:txXfrm>
        <a:off x="28329" y="919308"/>
        <a:ext cx="5077365" cy="523662"/>
      </dsp:txXfrm>
    </dsp:sp>
    <dsp:sp modelId="{A3DF092D-09B9-4194-B3F9-6489DE01319A}">
      <dsp:nvSpPr>
        <dsp:cNvPr id="0" name=""/>
        <dsp:cNvSpPr/>
      </dsp:nvSpPr>
      <dsp:spPr>
        <a:xfrm>
          <a:off x="0" y="1517379"/>
          <a:ext cx="5134023" cy="580320"/>
        </a:xfrm>
        <a:prstGeom prst="roundRect">
          <a:avLst/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Armed Forces Covenant </a:t>
          </a:r>
          <a:r>
            <a:rPr lang="en-GB" sz="1600" kern="1200" dirty="0"/>
            <a:t>– support for veteran communities and female veterans</a:t>
          </a:r>
          <a:endParaRPr lang="en-US" sz="1600" kern="1200" dirty="0"/>
        </a:p>
      </dsp:txBody>
      <dsp:txXfrm>
        <a:off x="28329" y="1545708"/>
        <a:ext cx="5077365" cy="523662"/>
      </dsp:txXfrm>
    </dsp:sp>
    <dsp:sp modelId="{3DC07C37-B6C7-4212-AEE7-F7BA1E41433F}">
      <dsp:nvSpPr>
        <dsp:cNvPr id="0" name=""/>
        <dsp:cNvSpPr/>
      </dsp:nvSpPr>
      <dsp:spPr>
        <a:xfrm>
          <a:off x="0" y="2143779"/>
          <a:ext cx="5134023" cy="580320"/>
        </a:xfrm>
        <a:prstGeom prst="roundRect">
          <a:avLst/>
        </a:prstGeom>
        <a:solidFill>
          <a:schemeClr val="accent2">
            <a:hueOff val="-496265"/>
            <a:satOff val="559"/>
            <a:lumOff val="13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Safer Plymouth Safer Communities </a:t>
          </a:r>
          <a:r>
            <a:rPr lang="en-GB" sz="1600" kern="1200" dirty="0"/>
            <a:t>– listening campaigns focused on community safety and knife crime </a:t>
          </a:r>
          <a:endParaRPr lang="en-US" sz="1600" kern="1200" dirty="0"/>
        </a:p>
      </dsp:txBody>
      <dsp:txXfrm>
        <a:off x="28329" y="2172108"/>
        <a:ext cx="5077365" cy="523662"/>
      </dsp:txXfrm>
    </dsp:sp>
    <dsp:sp modelId="{D121DD62-DF6F-4A5D-9F76-F692B0871E34}">
      <dsp:nvSpPr>
        <dsp:cNvPr id="0" name=""/>
        <dsp:cNvSpPr/>
      </dsp:nvSpPr>
      <dsp:spPr>
        <a:xfrm>
          <a:off x="0" y="2770179"/>
          <a:ext cx="5134023" cy="580320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Adult Safeguarding Partnership </a:t>
          </a:r>
          <a:r>
            <a:rPr lang="en-US" sz="1600" kern="1200" dirty="0"/>
            <a:t>– support for engagement to reach out, understand barriers and promote awareness</a:t>
          </a:r>
        </a:p>
      </dsp:txBody>
      <dsp:txXfrm>
        <a:off x="28329" y="2798508"/>
        <a:ext cx="5077365" cy="523662"/>
      </dsp:txXfrm>
    </dsp:sp>
    <dsp:sp modelId="{691D92AC-9F14-482A-8CCB-FE96E7D82C93}">
      <dsp:nvSpPr>
        <dsp:cNvPr id="0" name=""/>
        <dsp:cNvSpPr/>
      </dsp:nvSpPr>
      <dsp:spPr>
        <a:xfrm>
          <a:off x="0" y="3396580"/>
          <a:ext cx="5134023" cy="580320"/>
        </a:xfrm>
        <a:prstGeom prst="roundRect">
          <a:avLst/>
        </a:prstGeom>
        <a:solidFill>
          <a:schemeClr val="accent2">
            <a:hueOff val="-827108"/>
            <a:satOff val="932"/>
            <a:lumOff val="22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Ageing Well Plan </a:t>
          </a:r>
          <a:r>
            <a:rPr lang="en-GB" sz="1600" kern="1200" dirty="0"/>
            <a:t>– listening campaign focusing on what ageing well means</a:t>
          </a:r>
          <a:endParaRPr lang="en-US" sz="1600" kern="1200" dirty="0"/>
        </a:p>
      </dsp:txBody>
      <dsp:txXfrm>
        <a:off x="28329" y="3424909"/>
        <a:ext cx="5077365" cy="523662"/>
      </dsp:txXfrm>
    </dsp:sp>
    <dsp:sp modelId="{2646F7E5-31FE-4944-8BD1-028E99C37CE2}">
      <dsp:nvSpPr>
        <dsp:cNvPr id="0" name=""/>
        <dsp:cNvSpPr/>
      </dsp:nvSpPr>
      <dsp:spPr>
        <a:xfrm>
          <a:off x="0" y="4022980"/>
          <a:ext cx="5134023" cy="580320"/>
        </a:xfrm>
        <a:prstGeom prst="roundRect">
          <a:avLst/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Inclusive Growth </a:t>
          </a:r>
          <a:r>
            <a:rPr lang="en-GB" sz="1600" kern="1200" dirty="0"/>
            <a:t>– providing insight into the barriers faced by women furthest from the labour market</a:t>
          </a:r>
          <a:endParaRPr lang="en-US" sz="1600" kern="1200" dirty="0"/>
        </a:p>
      </dsp:txBody>
      <dsp:txXfrm>
        <a:off x="28329" y="4051309"/>
        <a:ext cx="5077365" cy="523662"/>
      </dsp:txXfrm>
    </dsp:sp>
    <dsp:sp modelId="{F8A43DE0-0A0B-4497-B968-9E39DF8AE557}">
      <dsp:nvSpPr>
        <dsp:cNvPr id="0" name=""/>
        <dsp:cNvSpPr/>
      </dsp:nvSpPr>
      <dsp:spPr>
        <a:xfrm>
          <a:off x="0" y="4649380"/>
          <a:ext cx="5134023" cy="580320"/>
        </a:xfrm>
        <a:prstGeom prst="roundRect">
          <a:avLst/>
        </a:prstGeom>
        <a:solidFill>
          <a:schemeClr val="accent2">
            <a:hueOff val="-1157951"/>
            <a:satOff val="1305"/>
            <a:lumOff val="30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Plymouth Pride in Place</a:t>
          </a:r>
          <a:r>
            <a:rPr lang="en-GB" sz="1600" kern="1200" dirty="0"/>
            <a:t>– listening week and ‘Love your Community’ film production</a:t>
          </a:r>
        </a:p>
      </dsp:txBody>
      <dsp:txXfrm>
        <a:off x="28329" y="4677709"/>
        <a:ext cx="5077365" cy="523662"/>
      </dsp:txXfrm>
    </dsp:sp>
    <dsp:sp modelId="{CFA5C856-2D85-40ED-A7E6-3724490CF523}">
      <dsp:nvSpPr>
        <dsp:cNvPr id="0" name=""/>
        <dsp:cNvSpPr/>
      </dsp:nvSpPr>
      <dsp:spPr>
        <a:xfrm>
          <a:off x="0" y="5275780"/>
          <a:ext cx="5134023" cy="58032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Net Zero plan </a:t>
          </a:r>
          <a:r>
            <a:rPr lang="en-GB" sz="1600" kern="1200" dirty="0"/>
            <a:t>– listening to and mobilising communities to focus on climate initiatives incl. new food waste programme.   </a:t>
          </a:r>
          <a:endParaRPr lang="en-US" sz="1600" kern="1200" dirty="0"/>
        </a:p>
      </dsp:txBody>
      <dsp:txXfrm>
        <a:off x="28329" y="5304109"/>
        <a:ext cx="5077365" cy="523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42D4B-6F04-4657-ADDD-DA2AF0C59482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OFFICIAL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EE2EC-C109-465F-9144-5D0131412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853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59E9D-EAC0-4536-8958-487699D3BFD3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OFFICIAL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0B9AF-5D09-42B0-9022-1DB248313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709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0B9AF-5D09-42B0-9022-1DB24831399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3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0B9AF-5D09-42B0-9022-1DB24831399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37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0B9AF-5D09-42B0-9022-1DB24831399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2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0B9AF-5D09-42B0-9022-1DB2483139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71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0B9AF-5D09-42B0-9022-1DB2483139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572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0B9AF-5D09-42B0-9022-1DB2483139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345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0B9AF-5D09-42B0-9022-1DB24831399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45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0B9AF-5D09-42B0-9022-1DB24831399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862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0B9AF-5D09-42B0-9022-1DB24831399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61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2799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92744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707088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31683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564904"/>
            <a:ext cx="31683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067944" y="1772816"/>
            <a:ext cx="31683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1"/>
          </p:nvPr>
        </p:nvSpPr>
        <p:spPr>
          <a:xfrm>
            <a:off x="4067944" y="2564904"/>
            <a:ext cx="31683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97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1772816"/>
            <a:ext cx="6912768" cy="49685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3711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8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17617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7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5054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8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941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49534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2043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670211-157B-E906-35A7-483970F4200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61040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664" r:id="rId12"/>
    <p:sldLayoutId id="2147483668" r:id="rId13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3416DF-B283-4D9F-A625-146552CA9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73834904-4D9B-41F7-8DA6-0709FD9F7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0D1207-ECAF-48E9-8834-2CE4D2198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8CF7905-56DB-4950-ABDD-540F2F837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0E0D8E-B442-45FE-887A-5103CCD2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09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04664" y="2193252"/>
            <a:ext cx="6615524" cy="27169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br>
              <a:rPr lang="en-US" sz="2400" spc="200" dirty="0">
                <a:solidFill>
                  <a:srgbClr val="FFFFFF"/>
                </a:solidFill>
              </a:rPr>
            </a:br>
            <a:r>
              <a:rPr lang="en-US" sz="2700" b="1" spc="200" dirty="0">
                <a:solidFill>
                  <a:srgbClr val="FFFFFF"/>
                </a:solidFill>
              </a:rPr>
              <a:t>Plymouth’s </a:t>
            </a:r>
            <a:br>
              <a:rPr lang="en-US" sz="2700" b="1" spc="200" dirty="0">
                <a:solidFill>
                  <a:srgbClr val="FFFFFF"/>
                </a:solidFill>
              </a:rPr>
            </a:br>
            <a:r>
              <a:rPr lang="en-US" sz="2700" b="1" spc="200" dirty="0">
                <a:solidFill>
                  <a:srgbClr val="FFFFFF"/>
                </a:solidFill>
              </a:rPr>
              <a:t>Community Builder Programme </a:t>
            </a:r>
            <a:br>
              <a:rPr lang="en-US" sz="2700" b="1" spc="200" dirty="0">
                <a:solidFill>
                  <a:srgbClr val="FFFFFF"/>
                </a:solidFill>
              </a:rPr>
            </a:br>
            <a:r>
              <a:rPr lang="en-US" sz="2700" b="1" spc="200" dirty="0">
                <a:solidFill>
                  <a:srgbClr val="FFFFFF"/>
                </a:solidFill>
              </a:rPr>
              <a:t>Making the invisible visible</a:t>
            </a:r>
            <a:br>
              <a:rPr lang="en-US" sz="2700" spc="200" dirty="0">
                <a:solidFill>
                  <a:srgbClr val="FFFFFF"/>
                </a:solidFill>
              </a:rPr>
            </a:br>
            <a:br>
              <a:rPr lang="en-US" sz="2700" spc="200" dirty="0">
                <a:solidFill>
                  <a:srgbClr val="FFFFFF"/>
                </a:solidFill>
              </a:rPr>
            </a:br>
            <a:br>
              <a:rPr lang="en-US" sz="2400" spc="200" dirty="0">
                <a:solidFill>
                  <a:srgbClr val="FFFFFF"/>
                </a:solidFill>
              </a:rPr>
            </a:br>
            <a:br>
              <a:rPr lang="en-US" sz="2400" spc="200" dirty="0">
                <a:solidFill>
                  <a:srgbClr val="FFFFFF"/>
                </a:solidFill>
              </a:rPr>
            </a:br>
            <a:endParaRPr lang="en-US" sz="2400" spc="2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694D5D-6CCA-A308-A095-74A2C327A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617" y="1064635"/>
            <a:ext cx="2804453" cy="22035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5BB601-08A7-443A-BDC2-A0C7DA669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3765314"/>
            <a:ext cx="44577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707148D-7721-296F-BC84-AE16E0C62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022" y="3589867"/>
            <a:ext cx="2803048" cy="103012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293B2A-528C-B5C0-7343-BA1349C170A9}"/>
              </a:ext>
            </a:extLst>
          </p:cNvPr>
          <p:cNvSpPr txBox="1"/>
          <p:nvPr/>
        </p:nvSpPr>
        <p:spPr>
          <a:xfrm>
            <a:off x="55961" y="6343055"/>
            <a:ext cx="552579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Debbie Burton and Zoe Sydenham - Plymouth City Council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77775-E176-3864-A738-D5391D0048BB}"/>
              </a:ext>
            </a:extLst>
          </p:cNvPr>
          <p:cNvSpPr txBox="1"/>
          <p:nvPr/>
        </p:nvSpPr>
        <p:spPr>
          <a:xfrm>
            <a:off x="-2456" y="4241614"/>
            <a:ext cx="52733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spc="200" dirty="0">
                <a:solidFill>
                  <a:srgbClr val="FFFFFF"/>
                </a:solidFill>
              </a:rPr>
              <a:t> Mobilizing community assets to </a:t>
            </a:r>
            <a:br>
              <a:rPr lang="en-US" sz="1800" spc="200" dirty="0">
                <a:solidFill>
                  <a:srgbClr val="FFFFFF"/>
                </a:solidFill>
              </a:rPr>
            </a:br>
            <a:r>
              <a:rPr lang="en-US" sz="1800" spc="200" dirty="0">
                <a:solidFill>
                  <a:srgbClr val="FFFFFF"/>
                </a:solidFill>
              </a:rPr>
              <a:t>address the social determinants of health </a:t>
            </a:r>
            <a:br>
              <a:rPr lang="en-US" sz="1800" spc="200" dirty="0">
                <a:solidFill>
                  <a:srgbClr val="FFFFFF"/>
                </a:solidFill>
              </a:rPr>
            </a:br>
            <a:r>
              <a:rPr lang="en-US" sz="1800" spc="200" dirty="0">
                <a:solidFill>
                  <a:srgbClr val="FFFFFF"/>
                </a:solidFill>
              </a:rPr>
              <a:t>and shape the city we want together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A4C7B4-25AA-37F8-0A3C-F532A66B8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528" y="98820"/>
            <a:ext cx="2946518" cy="200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2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85E33A-DAA0-3848-99C4-9E77DC804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70" y="823001"/>
            <a:ext cx="5209738" cy="42137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D2BEFE-A482-4460-C750-36B56AE9B959}"/>
              </a:ext>
            </a:extLst>
          </p:cNvPr>
          <p:cNvSpPr txBox="1"/>
          <p:nvPr/>
        </p:nvSpPr>
        <p:spPr>
          <a:xfrm>
            <a:off x="0" y="5676100"/>
            <a:ext cx="916641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“A strong sense of belonging, encompassing community, social, and cultural connectedness…acts as a buffer against stress, reduces social isolation, and is associated with better self-rated health, lower risk of chronic diseases, and improved mental health”.</a:t>
            </a:r>
          </a:p>
          <a:p>
            <a:pPr algn="ctr"/>
            <a:r>
              <a:rPr lang="en-GB" dirty="0"/>
              <a:t>Haim-</a:t>
            </a:r>
            <a:r>
              <a:rPr lang="en-GB" dirty="0" err="1"/>
              <a:t>Litevsky</a:t>
            </a:r>
            <a:r>
              <a:rPr lang="en-GB" dirty="0"/>
              <a:t>, D., </a:t>
            </a:r>
            <a:r>
              <a:rPr lang="en-GB" dirty="0" err="1"/>
              <a:t>Komemi</a:t>
            </a:r>
            <a:r>
              <a:rPr lang="en-GB" dirty="0"/>
              <a:t>, R., &amp; Lipskaya-</a:t>
            </a:r>
            <a:r>
              <a:rPr lang="en-GB" dirty="0" err="1"/>
              <a:t>Velikovsky</a:t>
            </a:r>
            <a:r>
              <a:rPr lang="en-GB" dirty="0"/>
              <a:t>, L. (2023).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3F4B9-CDA0-6264-7E7C-8D74C1D2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596548"/>
            <a:ext cx="7290054" cy="1499616"/>
          </a:xfrm>
        </p:spPr>
        <p:txBody>
          <a:bodyPr/>
          <a:lstStyle/>
          <a:p>
            <a:r>
              <a:rPr lang="en-GB" dirty="0"/>
              <a:t>Based on </a:t>
            </a:r>
            <a:br>
              <a:rPr lang="en-GB" dirty="0"/>
            </a:br>
            <a:r>
              <a:rPr lang="en-GB" dirty="0"/>
              <a:t>theory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CE3BE3B-949C-9593-44E7-595FEAE69F4C}"/>
              </a:ext>
            </a:extLst>
          </p:cNvPr>
          <p:cNvSpPr/>
          <p:nvPr/>
        </p:nvSpPr>
        <p:spPr>
          <a:xfrm>
            <a:off x="6274564" y="1486559"/>
            <a:ext cx="2497979" cy="2436095"/>
          </a:xfrm>
          <a:prstGeom prst="ellipse">
            <a:avLst/>
          </a:prstGeom>
          <a:solidFill>
            <a:srgbClr val="F28B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17449-C75B-8402-307D-BA2DC861F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476" y="1725580"/>
            <a:ext cx="1962944" cy="382364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partnership with Council and NHS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team of 13 Community Builders of Geography and Identity, embedded in the VCSE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sz="1200" b="1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Connecting, Listening,  Mobilising,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Shaping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communities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sz="1200" b="1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sz="1200" b="1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959CC-5BB2-3381-D1F3-8E7DDB58CB9C}"/>
              </a:ext>
            </a:extLst>
          </p:cNvPr>
          <p:cNvSpPr txBox="1"/>
          <p:nvPr/>
        </p:nvSpPr>
        <p:spPr>
          <a:xfrm>
            <a:off x="1763688" y="4924793"/>
            <a:ext cx="4613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/>
              <a:t>Royal Society for Public Health, Community Spirit Level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295042-E7E7-F15B-9430-A01B4F3B833B}"/>
              </a:ext>
            </a:extLst>
          </p:cNvPr>
          <p:cNvCxnSpPr>
            <a:cxnSpLocks/>
          </p:cNvCxnSpPr>
          <p:nvPr/>
        </p:nvCxnSpPr>
        <p:spPr>
          <a:xfrm flipV="1">
            <a:off x="4427984" y="2171148"/>
            <a:ext cx="792088" cy="75873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CBA1AC-B0D9-DFD0-83FA-B1D476ED04F3}"/>
              </a:ext>
            </a:extLst>
          </p:cNvPr>
          <p:cNvCxnSpPr>
            <a:cxnSpLocks/>
          </p:cNvCxnSpPr>
          <p:nvPr/>
        </p:nvCxnSpPr>
        <p:spPr>
          <a:xfrm flipH="1" flipV="1">
            <a:off x="2574825" y="2096164"/>
            <a:ext cx="637053" cy="83371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FCAE05C-CE1D-37FE-54C2-78880D239D90}"/>
              </a:ext>
            </a:extLst>
          </p:cNvPr>
          <p:cNvCxnSpPr>
            <a:cxnSpLocks/>
          </p:cNvCxnSpPr>
          <p:nvPr/>
        </p:nvCxnSpPr>
        <p:spPr>
          <a:xfrm flipH="1" flipV="1">
            <a:off x="3748942" y="1556792"/>
            <a:ext cx="11150" cy="102281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281B5905-741C-B1A3-7DA7-1D86A76F1364}"/>
              </a:ext>
            </a:extLst>
          </p:cNvPr>
          <p:cNvSpPr/>
          <p:nvPr/>
        </p:nvSpPr>
        <p:spPr>
          <a:xfrm>
            <a:off x="3660876" y="3819109"/>
            <a:ext cx="3837823" cy="758731"/>
          </a:xfrm>
          <a:prstGeom prst="curvedUpArrow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0A85A4E7-8EEF-5BD4-4D92-5A73B50EE882}"/>
              </a:ext>
            </a:extLst>
          </p:cNvPr>
          <p:cNvSpPr/>
          <p:nvPr/>
        </p:nvSpPr>
        <p:spPr>
          <a:xfrm rot="5894880" flipH="1">
            <a:off x="5323948" y="-1209077"/>
            <a:ext cx="920715" cy="4086443"/>
          </a:xfrm>
          <a:prstGeom prst="curvedLeftArrow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9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1AC04-A162-953C-6700-09C25A449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Evaluated in practice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Chat outline">
            <a:extLst>
              <a:ext uri="{FF2B5EF4-FFF2-40B4-BE49-F238E27FC236}">
                <a16:creationId xmlns:a16="http://schemas.microsoft.com/office/drawing/2014/main" id="{0B26455F-2ED7-7CF3-DE5C-44FFC7900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038" y="1879111"/>
            <a:ext cx="914400" cy="914400"/>
          </a:xfr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5CF74D-1DE9-F335-EAEB-12D0AD5D5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099" y="826324"/>
            <a:ext cx="4969235" cy="4795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481936-7DB2-DA7D-D842-4C189DBDE3DB}"/>
              </a:ext>
            </a:extLst>
          </p:cNvPr>
          <p:cNvSpPr txBox="1"/>
          <p:nvPr/>
        </p:nvSpPr>
        <p:spPr>
          <a:xfrm>
            <a:off x="899592" y="1927879"/>
            <a:ext cx="3453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They act as the ‘bridge’</a:t>
            </a:r>
          </a:p>
          <a:p>
            <a:r>
              <a:rPr lang="en-GB" dirty="0"/>
              <a:t>They are catalysts</a:t>
            </a:r>
          </a:p>
          <a:p>
            <a:r>
              <a:rPr lang="en-GB" dirty="0"/>
              <a:t>They help to ‘change lives’</a:t>
            </a:r>
          </a:p>
          <a:p>
            <a:r>
              <a:rPr lang="en-GB" dirty="0"/>
              <a:t>They can give ‘warm handovers’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1FBD7-4466-41BD-50F7-C09947EF05B0}"/>
              </a:ext>
            </a:extLst>
          </p:cNvPr>
          <p:cNvSpPr txBox="1"/>
          <p:nvPr/>
        </p:nvSpPr>
        <p:spPr>
          <a:xfrm>
            <a:off x="279506" y="3668603"/>
            <a:ext cx="3542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“I'm keen to give back and help others in the same situation” </a:t>
            </a:r>
            <a:r>
              <a:rPr lang="en-GB" i="1" dirty="0"/>
              <a:t>Dave </a:t>
            </a:r>
          </a:p>
          <a:p>
            <a:endParaRPr lang="en-GB" i="1" dirty="0"/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0693D8-AD2F-8BEF-D8A8-746B35C96B7D}"/>
              </a:ext>
            </a:extLst>
          </p:cNvPr>
          <p:cNvSpPr txBox="1"/>
          <p:nvPr/>
        </p:nvSpPr>
        <p:spPr>
          <a:xfrm>
            <a:off x="223289" y="4490532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“It has strengthened my connection to my local community support networks</a:t>
            </a:r>
            <a:r>
              <a:rPr lang="en-GB" i="1" dirty="0"/>
              <a:t>” Sarah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8D71-DE62-9E20-300F-ABE4B8E4C51A}"/>
              </a:ext>
            </a:extLst>
          </p:cNvPr>
          <p:cNvSpPr txBox="1"/>
          <p:nvPr/>
        </p:nvSpPr>
        <p:spPr>
          <a:xfrm>
            <a:off x="265216" y="5351506"/>
            <a:ext cx="3527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“Getting involved has changed my life and I look forward to coming weekly” </a:t>
            </a:r>
            <a:r>
              <a:rPr lang="en-GB" i="1" dirty="0"/>
              <a:t>Chrissy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A6734-0B0B-902B-5AB1-EAC9E226A6AE}"/>
              </a:ext>
            </a:extLst>
          </p:cNvPr>
          <p:cNvSpPr txBox="1"/>
          <p:nvPr/>
        </p:nvSpPr>
        <p:spPr>
          <a:xfrm>
            <a:off x="6372200" y="5621636"/>
            <a:ext cx="266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University of Plymouth evaluation 2024</a:t>
            </a:r>
          </a:p>
        </p:txBody>
      </p:sp>
    </p:spTree>
    <p:extLst>
      <p:ext uri="{BB962C8B-B14F-4D97-AF65-F5344CB8AC3E}">
        <p14:creationId xmlns:p14="http://schemas.microsoft.com/office/powerpoint/2010/main" val="36885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rgbClr val="406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847F5-3CC6-B39A-28E9-321776F2A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In 2025 we: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5205320-892D-3D69-4EA6-BAF98EBD3A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22" r="3" b="3"/>
          <a:stretch>
            <a:fillRect/>
          </a:stretch>
        </p:blipFill>
        <p:spPr>
          <a:xfrm>
            <a:off x="5664199" y="10"/>
            <a:ext cx="3479801" cy="3428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251B5E-7566-33E8-B092-1A11100E62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649" r="19074"/>
          <a:stretch>
            <a:fillRect/>
          </a:stretch>
        </p:blipFill>
        <p:spPr>
          <a:xfrm>
            <a:off x="5664199" y="3429000"/>
            <a:ext cx="3479801" cy="3429000"/>
          </a:xfrm>
          <a:prstGeom prst="rect">
            <a:avLst/>
          </a:prstGeom>
        </p:spPr>
      </p:pic>
      <p:graphicFrame>
        <p:nvGraphicFramePr>
          <p:cNvPr id="9" name="TextBox 3">
            <a:extLst>
              <a:ext uri="{FF2B5EF4-FFF2-40B4-BE49-F238E27FC236}">
                <a16:creationId xmlns:a16="http://schemas.microsoft.com/office/drawing/2014/main" id="{8D04A58E-7306-7774-61A4-FA13B0706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987556"/>
              </p:ext>
            </p:extLst>
          </p:nvPr>
        </p:nvGraphicFramePr>
        <p:xfrm>
          <a:off x="768096" y="2286000"/>
          <a:ext cx="450527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59619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C5896-2721-4B1C-82E9-2AA7B66FF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3549183" cy="1499616"/>
          </a:xfrm>
        </p:spPr>
        <p:txBody>
          <a:bodyPr>
            <a:normAutofit/>
          </a:bodyPr>
          <a:lstStyle/>
          <a:p>
            <a:r>
              <a:rPr lang="en-GB" sz="4100" dirty="0"/>
              <a:t>Mobilising Community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03020-3D91-EA35-31B3-6DE6C9D14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2" y="1972285"/>
            <a:ext cx="4121366" cy="4478787"/>
          </a:xfrm>
        </p:spPr>
        <p:txBody>
          <a:bodyPr>
            <a:noAutofit/>
          </a:bodyPr>
          <a:lstStyle/>
          <a:p>
            <a:r>
              <a:rPr lang="en-GB" sz="1600" b="1" dirty="0">
                <a:solidFill>
                  <a:schemeClr val="accent2"/>
                </a:solidFill>
              </a:rPr>
              <a:t>Examples of new community led activities in Q3:</a:t>
            </a:r>
          </a:p>
          <a:p>
            <a:r>
              <a:rPr lang="en-GB" sz="1600" dirty="0"/>
              <a:t>Journey Together - peer bereavement support group for 'younger-older' people. </a:t>
            </a:r>
          </a:p>
          <a:p>
            <a:r>
              <a:rPr lang="en-GB" sz="1600" dirty="0"/>
              <a:t>Plant &amp; Pick working with home educators and family hubs in Stonehouse</a:t>
            </a:r>
          </a:p>
          <a:p>
            <a:r>
              <a:rPr lang="en-GB" sz="1600" dirty="0"/>
              <a:t>Craft afternoons in Devonport</a:t>
            </a:r>
          </a:p>
          <a:p>
            <a:r>
              <a:rPr lang="en-GB" sz="1600" dirty="0"/>
              <a:t>Jam music sessions and tech café in Southway </a:t>
            </a:r>
          </a:p>
          <a:p>
            <a:r>
              <a:rPr lang="en-GB" sz="1600" dirty="0"/>
              <a:t>Adult SEND support group</a:t>
            </a:r>
          </a:p>
          <a:p>
            <a:r>
              <a:rPr lang="en-GB" sz="1600" dirty="0"/>
              <a:t>Men’s meet up in </a:t>
            </a:r>
            <a:r>
              <a:rPr lang="en-GB" sz="1600" dirty="0" err="1"/>
              <a:t>Honicknowle</a:t>
            </a:r>
            <a:endParaRPr lang="en-GB" sz="1600" dirty="0"/>
          </a:p>
          <a:p>
            <a:r>
              <a:rPr lang="en-GB" sz="1600" dirty="0"/>
              <a:t>New compassionate cafés, gardening groups, food co-ops</a:t>
            </a:r>
          </a:p>
          <a:p>
            <a:r>
              <a:rPr lang="en-GB" sz="1600" dirty="0"/>
              <a:t>Police collaboration at a skate park in East End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431EF2-5A31-4C05-AA3E-4580F5534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2456" y="0"/>
            <a:ext cx="45790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678399-6817-4845-9B59-E82951B0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6" y="321731"/>
            <a:ext cx="2949380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onnections">
            <a:extLst>
              <a:ext uri="{FF2B5EF4-FFF2-40B4-BE49-F238E27FC236}">
                <a16:creationId xmlns:a16="http://schemas.microsoft.com/office/drawing/2014/main" id="{A07CFA69-9428-DB20-E529-673663CBE1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7419" y="801822"/>
            <a:ext cx="2709249" cy="270205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044E73A-9DB7-46CD-9B4D-9DE9FB5E6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846" y="321732"/>
            <a:ext cx="1014521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057F48-2FD4-4DD3-B887-FEE2B4475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6" y="4157447"/>
            <a:ext cx="1578562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4469D8-5936-48B8-AF0C-37FF2AEE2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2968" y="4157447"/>
            <a:ext cx="2405032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F9C1A7-82B6-3E3D-B1AC-04E92EBA0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349" y="5250737"/>
            <a:ext cx="2160270" cy="125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66F6B0-3F12-227D-EE51-3243664BFD10}"/>
              </a:ext>
            </a:extLst>
          </p:cNvPr>
          <p:cNvSpPr txBox="1"/>
          <p:nvPr/>
        </p:nvSpPr>
        <p:spPr>
          <a:xfrm>
            <a:off x="7835844" y="820110"/>
            <a:ext cx="1080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Enabling  people to follow their passions and bring joy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E9000-8A64-92ED-DB5B-274A71FC5CDF}"/>
              </a:ext>
            </a:extLst>
          </p:cNvPr>
          <p:cNvSpPr txBox="1"/>
          <p:nvPr/>
        </p:nvSpPr>
        <p:spPr>
          <a:xfrm>
            <a:off x="4890038" y="4142749"/>
            <a:ext cx="1388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</a:t>
            </a:r>
            <a:r>
              <a:rPr lang="en-GB" i="1" dirty="0"/>
              <a:t>Thank you for believing in me</a:t>
            </a:r>
            <a:r>
              <a:rPr lang="en-GB" dirty="0"/>
              <a:t>”</a:t>
            </a:r>
          </a:p>
          <a:p>
            <a:endParaRPr lang="en-GB" dirty="0"/>
          </a:p>
          <a:p>
            <a:r>
              <a:rPr lang="en-GB" i="1" dirty="0"/>
              <a:t>“Sharing my experiences to help others helps me”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5866B-543D-75DB-280E-59F3AD13AF4E}"/>
              </a:ext>
            </a:extLst>
          </p:cNvPr>
          <p:cNvSpPr txBox="1"/>
          <p:nvPr/>
        </p:nvSpPr>
        <p:spPr>
          <a:xfrm>
            <a:off x="6625349" y="4305697"/>
            <a:ext cx="2160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Facilitating </a:t>
            </a:r>
            <a:r>
              <a:rPr lang="en-GB" b="1" dirty="0"/>
              <a:t>‘Connectors Circles’ </a:t>
            </a:r>
            <a:r>
              <a:rPr lang="en-GB" dirty="0"/>
              <a:t>and </a:t>
            </a:r>
          </a:p>
          <a:p>
            <a:r>
              <a:rPr lang="en-GB" dirty="0"/>
              <a:t>‘</a:t>
            </a:r>
            <a:r>
              <a:rPr lang="en-GB" b="1" dirty="0"/>
              <a:t>Connecting Gifts to Create Associations’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155B5-6618-794B-966E-E84374F1D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221" y="820110"/>
            <a:ext cx="2872748" cy="264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35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0601-D0D6-04FC-7B25-837545E9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65058"/>
            <a:ext cx="7290054" cy="1499616"/>
          </a:xfrm>
        </p:spPr>
        <p:txBody>
          <a:bodyPr/>
          <a:lstStyle/>
          <a:p>
            <a:r>
              <a:rPr lang="en-GB" dirty="0"/>
              <a:t>Example: Collective Action in a place-based community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6D2E4-D4AD-B338-A650-19D669890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686138"/>
            <a:ext cx="5315296" cy="2722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0D98F1-F760-C02E-DB04-739791590AA3}"/>
              </a:ext>
            </a:extLst>
          </p:cNvPr>
          <p:cNvSpPr txBox="1"/>
          <p:nvPr/>
        </p:nvSpPr>
        <p:spPr>
          <a:xfrm>
            <a:off x="6171977" y="1772816"/>
            <a:ext cx="2843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Identifying Stonehouse 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Connecting associations and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Listening through over 100 appreciative enquiries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Themes – connection, feeling safe, 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Mobilising action – asset mapping, fearless.org, money clubs, knife angel, young people, new community spaces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4B61C-00FE-F2B5-1AFD-75F00CEFF1D9}"/>
              </a:ext>
            </a:extLst>
          </p:cNvPr>
          <p:cNvSpPr txBox="1"/>
          <p:nvPr/>
        </p:nvSpPr>
        <p:spPr>
          <a:xfrm>
            <a:off x="2212355" y="4869160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Glory says: “</a:t>
            </a:r>
            <a:r>
              <a:rPr lang="en-GB" i="1" dirty="0"/>
              <a:t>Being involved in projects like this has made me aware that carrying a knife puts you in more danger rather than keeping you safe and I can share this with others</a:t>
            </a:r>
            <a:r>
              <a:rPr lang="en-GB" dirty="0"/>
              <a:t>”. 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79951-CB15-49ED-2D00-677305831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56" y="4442776"/>
            <a:ext cx="1190094" cy="23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5F7E7-C12D-3241-D2CA-88EF714E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865263" cy="557106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Contribution to Council’s Wider objectives:</a:t>
            </a:r>
            <a:br>
              <a:rPr lang="en-GB" dirty="0">
                <a:solidFill>
                  <a:srgbClr val="FFFFFF"/>
                </a:solidFill>
              </a:rPr>
            </a:b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Listening, influencing and shaping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14D98A-FE86-487C-9EE3-FA567B191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958121"/>
              </p:ext>
            </p:extLst>
          </p:nvPr>
        </p:nvGraphicFramePr>
        <p:xfrm>
          <a:off x="3707904" y="368660"/>
          <a:ext cx="5134023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374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579BE-8896-1274-E9F1-E7B6EDF5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5329309" cy="1499616"/>
          </a:xfrm>
        </p:spPr>
        <p:txBody>
          <a:bodyPr>
            <a:normAutofit/>
          </a:bodyPr>
          <a:lstStyle/>
          <a:p>
            <a:r>
              <a:rPr lang="en-GB" dirty="0"/>
              <a:t>Main drivers of success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9C0CC-9424-D782-825D-2B7E958AD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916832"/>
            <a:ext cx="5998436" cy="4023360"/>
          </a:xfrm>
        </p:spPr>
        <p:txBody>
          <a:bodyPr>
            <a:noAutofit/>
          </a:bodyPr>
          <a:lstStyle/>
          <a:p>
            <a:r>
              <a:rPr lang="en-GB" sz="1600" dirty="0"/>
              <a:t>Long term investment and embedded in Public Health’s Thriving Communities Framework = Consistent not episodic engagement</a:t>
            </a:r>
          </a:p>
          <a:p>
            <a:r>
              <a:rPr lang="en-GB" sz="1600" dirty="0"/>
              <a:t>Relationships are seen as essential infrastructure</a:t>
            </a:r>
          </a:p>
          <a:p>
            <a:pPr marL="0" indent="0">
              <a:buNone/>
            </a:pPr>
            <a:r>
              <a:rPr lang="en-GB" sz="1600" dirty="0"/>
              <a:t>  Enabling ‘doing with </a:t>
            </a:r>
            <a:r>
              <a:rPr lang="en-GB" sz="1600" b="1" dirty="0"/>
              <a:t>and</a:t>
            </a:r>
            <a:r>
              <a:rPr lang="en-GB" sz="1600" dirty="0"/>
              <a:t> doing by’</a:t>
            </a:r>
          </a:p>
          <a:p>
            <a:r>
              <a:rPr lang="en-GB" sz="1600" dirty="0"/>
              <a:t>Independency and autonomy of Community Builders and direct link into the Council strategy and delivery</a:t>
            </a:r>
          </a:p>
          <a:p>
            <a:r>
              <a:rPr lang="en-GB" sz="1600" dirty="0"/>
              <a:t>Partnership between NHS, VCFSE, local businesses, Council and Councillors</a:t>
            </a:r>
          </a:p>
          <a:p>
            <a:r>
              <a:rPr lang="en-GB" sz="1600" dirty="0"/>
              <a:t>Creative use of existing spaces</a:t>
            </a:r>
          </a:p>
          <a:p>
            <a:r>
              <a:rPr lang="en-GB" sz="1600" dirty="0"/>
              <a:t>Using the learning/evidence to drive a Council wide culture shift to community engagement – commitment by political leadership and CMT</a:t>
            </a:r>
          </a:p>
          <a:p>
            <a:r>
              <a:rPr lang="en-GB" sz="1600" dirty="0"/>
              <a:t>Embedded within Public Health and Human Learning Systems approach to prevention, reporting to the HWB Board</a:t>
            </a:r>
          </a:p>
          <a:p>
            <a:r>
              <a:rPr lang="en-GB" sz="1600" dirty="0"/>
              <a:t>Stewarding a healthier system through collective 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6A215-7E68-F42F-2E57-119EA527E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30" y="640080"/>
            <a:ext cx="1594824" cy="1751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D410C7-62F7-B08F-F38A-B8D5983AB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487" y="2552128"/>
            <a:ext cx="1534910" cy="17521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4E364F-980D-136D-D5AF-225733081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805" y="4465806"/>
            <a:ext cx="1420275" cy="175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8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69A5A27-DEBD-4ADC-8177-58AD77CB4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3308" y="484632"/>
            <a:ext cx="5846042" cy="35119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DE60A5-C0A6-4A97-AD0A-ED4DECB8B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3308" y="4150596"/>
            <a:ext cx="5846042" cy="2219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0E68B-092F-15A0-E36E-421287B7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677" y="4391025"/>
            <a:ext cx="5014130" cy="17388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Plymouth’s community builder programme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6748E4-AF2C-78C1-A646-979C7C1AF3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48" r="3897" b="-1"/>
          <a:stretch>
            <a:fillRect/>
          </a:stretch>
        </p:blipFill>
        <p:spPr>
          <a:xfrm>
            <a:off x="363474" y="490201"/>
            <a:ext cx="2436390" cy="18586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2F8E14-D25A-A137-B663-068743611A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832" r="15954" b="-1"/>
          <a:stretch>
            <a:fillRect/>
          </a:stretch>
        </p:blipFill>
        <p:spPr>
          <a:xfrm>
            <a:off x="363474" y="2506425"/>
            <a:ext cx="2436390" cy="18586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A4AB8-7AFA-F6CF-8076-D4177B8CE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8156" y="476672"/>
            <a:ext cx="5846042" cy="287121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1600" dirty="0"/>
              <a:t>Is recognised as a critical element of the Council’s community engagement infrastructure 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Enables more effective co-design of our strategic plans and informs the way we work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Is informing our local approach to ‘care in the community’ helping to design our Neighbourhood Health model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Building social fabric by catalysing engagement and citizen action with people who would not otherwise have got involved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Shines a light on everyone’s gifts, having a positive impact on people’s lives - increasing communities’ sense of belonging, connection and cohesion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Is spreading ABCD work across the city and being seen as a model which can be replicated and adapted for other local areas</a:t>
            </a:r>
          </a:p>
          <a:p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626A2F-86FA-305F-E171-D0719EB9675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305" b="-5"/>
          <a:stretch>
            <a:fillRect/>
          </a:stretch>
        </p:blipFill>
        <p:spPr>
          <a:xfrm>
            <a:off x="363474" y="4523724"/>
            <a:ext cx="2436390" cy="185868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E42D6A6-C789-4DAD-90DA-114992677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317081" y="480322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63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4158</TotalTime>
  <Words>870</Words>
  <Application>Microsoft Macintosh PowerPoint</Application>
  <PresentationFormat>On-screen Show (4:3)</PresentationFormat>
  <Paragraphs>100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Gill Sans MT</vt:lpstr>
      <vt:lpstr>Tw Cen MT</vt:lpstr>
      <vt:lpstr>Tw Cen MT Condensed</vt:lpstr>
      <vt:lpstr>Wingdings 3</vt:lpstr>
      <vt:lpstr>Integral</vt:lpstr>
      <vt:lpstr> Plymouth’s  Community Builder Programme  Making the invisible visible    </vt:lpstr>
      <vt:lpstr>Based on  theory</vt:lpstr>
      <vt:lpstr>Evaluated in practice</vt:lpstr>
      <vt:lpstr>In 2025 we:</vt:lpstr>
      <vt:lpstr>Mobilising Community Assets</vt:lpstr>
      <vt:lpstr>Example: Collective Action in a place-based community</vt:lpstr>
      <vt:lpstr>Contribution to Council’s Wider objectives:  Listening, influencing and shaping</vt:lpstr>
      <vt:lpstr>Main drivers of success </vt:lpstr>
      <vt:lpstr>Plymouth’s community builder programme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Burton</dc:creator>
  <cp:lastModifiedBy>Andrew Huckerby</cp:lastModifiedBy>
  <cp:revision>75</cp:revision>
  <dcterms:created xsi:type="dcterms:W3CDTF">2024-07-02T07:15:18Z</dcterms:created>
  <dcterms:modified xsi:type="dcterms:W3CDTF">2026-03-30T15:39:10Z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e41a6f-20d9-495c-ab00-eea5f6384699_Enabled">
    <vt:lpwstr>true</vt:lpwstr>
  </property>
  <property fmtid="{D5CDD505-2E9C-101B-9397-08002B2CF9AE}" pid="3" name="MSIP_Label_17e41a6f-20d9-495c-ab00-eea5f6384699_SetDate">
    <vt:lpwstr>2024-07-02T07:15:51Z</vt:lpwstr>
  </property>
  <property fmtid="{D5CDD505-2E9C-101B-9397-08002B2CF9AE}" pid="4" name="MSIP_Label_17e41a6f-20d9-495c-ab00-eea5f6384699_Method">
    <vt:lpwstr>Privileged</vt:lpwstr>
  </property>
  <property fmtid="{D5CDD505-2E9C-101B-9397-08002B2CF9AE}" pid="5" name="MSIP_Label_17e41a6f-20d9-495c-ab00-eea5f6384699_Name">
    <vt:lpwstr>17e41a6f-20d9-495c-ab00-eea5f6384699</vt:lpwstr>
  </property>
  <property fmtid="{D5CDD505-2E9C-101B-9397-08002B2CF9AE}" pid="6" name="MSIP_Label_17e41a6f-20d9-495c-ab00-eea5f6384699_SiteId">
    <vt:lpwstr>a9a3c3d1-fc0f-4943-bc2a-d73e388cc2df</vt:lpwstr>
  </property>
  <property fmtid="{D5CDD505-2E9C-101B-9397-08002B2CF9AE}" pid="7" name="MSIP_Label_17e41a6f-20d9-495c-ab00-eea5f6384699_ActionId">
    <vt:lpwstr>adf20b35-90d1-4578-a8f0-65a41be60756</vt:lpwstr>
  </property>
  <property fmtid="{D5CDD505-2E9C-101B-9397-08002B2CF9AE}" pid="8" name="MSIP_Label_17e41a6f-20d9-495c-ab00-eea5f6384699_ContentBits">
    <vt:lpwstr>1</vt:lpwstr>
  </property>
  <property fmtid="{D5CDD505-2E9C-101B-9397-08002B2CF9AE}" pid="9" name="ClassificationContentMarkingHeaderLocations">
    <vt:lpwstr>Powerpoint Template 97-2003:3</vt:lpwstr>
  </property>
  <property fmtid="{D5CDD505-2E9C-101B-9397-08002B2CF9AE}" pid="10" name="ClassificationContentMarkingHeaderText">
    <vt:lpwstr>OFFICIAL</vt:lpwstr>
  </property>
</Properties>
</file>