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sldIdLst>
    <p:sldId id="273" r:id="rId5"/>
    <p:sldId id="2649" r:id="rId6"/>
    <p:sldId id="427" r:id="rId7"/>
    <p:sldId id="2145706047" r:id="rId8"/>
    <p:sldId id="2145706049" r:id="rId9"/>
    <p:sldId id="2653" r:id="rId10"/>
    <p:sldId id="428" r:id="rId11"/>
    <p:sldId id="2145706041" r:id="rId12"/>
    <p:sldId id="2145706046" r:id="rId13"/>
    <p:sldId id="2679" r:id="rId14"/>
    <p:sldId id="2667" r:id="rId15"/>
    <p:sldId id="2680" r:id="rId16"/>
    <p:sldId id="2681" r:id="rId17"/>
    <p:sldId id="2145706032" r:id="rId18"/>
    <p:sldId id="2145706001" r:id="rId19"/>
    <p:sldId id="2145706021" r:id="rId20"/>
    <p:sldId id="2145706020" r:id="rId21"/>
    <p:sldId id="256" r:id="rId22"/>
    <p:sldId id="279" r:id="rId23"/>
    <p:sldId id="2145706051" r:id="rId24"/>
    <p:sldId id="2145706050" r:id="rId25"/>
    <p:sldId id="278" r:id="rId26"/>
    <p:sldId id="284" r:id="rId27"/>
    <p:sldId id="27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D8DC"/>
    <a:srgbClr val="FF33CC"/>
    <a:srgbClr val="FF0066"/>
    <a:srgbClr val="54CCCD"/>
    <a:srgbClr val="9FB3D1"/>
    <a:srgbClr val="7365A6"/>
    <a:srgbClr val="666666"/>
    <a:srgbClr val="542581"/>
    <a:srgbClr val="95AECB"/>
    <a:srgbClr val="94F3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72" autoAdjust="0"/>
    <p:restoredTop sz="78205" autoAdjust="0"/>
  </p:normalViewPr>
  <p:slideViewPr>
    <p:cSldViewPr snapToGrid="0">
      <p:cViewPr varScale="1">
        <p:scale>
          <a:sx n="49" d="100"/>
          <a:sy n="49" d="100"/>
        </p:scale>
        <p:origin x="1356"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en, Kate" userId="93deb836-3630-4878-ac9a-64037652f753" providerId="ADAL" clId="{6A2DD22F-5C86-4BB1-9373-D4342B025901}"/>
    <pc:docChg chg="custSel delSld modSld">
      <pc:chgData name="Steen, Kate" userId="93deb836-3630-4878-ac9a-64037652f753" providerId="ADAL" clId="{6A2DD22F-5C86-4BB1-9373-D4342B025901}" dt="2026-02-25T09:11:13.617" v="19" actId="20577"/>
      <pc:docMkLst>
        <pc:docMk/>
      </pc:docMkLst>
      <pc:sldChg chg="modSp mod">
        <pc:chgData name="Steen, Kate" userId="93deb836-3630-4878-ac9a-64037652f753" providerId="ADAL" clId="{6A2DD22F-5C86-4BB1-9373-D4342B025901}" dt="2026-02-25T09:11:13.617" v="19" actId="20577"/>
        <pc:sldMkLst>
          <pc:docMk/>
          <pc:sldMk cId="891682163" sldId="2145706032"/>
        </pc:sldMkLst>
        <pc:spChg chg="mod">
          <ac:chgData name="Steen, Kate" userId="93deb836-3630-4878-ac9a-64037652f753" providerId="ADAL" clId="{6A2DD22F-5C86-4BB1-9373-D4342B025901}" dt="2026-02-25T09:11:13.617" v="19" actId="20577"/>
          <ac:spMkLst>
            <pc:docMk/>
            <pc:sldMk cId="891682163" sldId="2145706032"/>
            <ac:spMk id="3" creationId="{39FA8B33-08A4-7A08-F167-22CB6327E03E}"/>
          </ac:spMkLst>
        </pc:spChg>
      </pc:sldChg>
      <pc:sldChg chg="del">
        <pc:chgData name="Steen, Kate" userId="93deb836-3630-4878-ac9a-64037652f753" providerId="ADAL" clId="{6A2DD22F-5C86-4BB1-9373-D4342B025901}" dt="2026-02-25T09:10:31.945" v="3" actId="47"/>
        <pc:sldMkLst>
          <pc:docMk/>
          <pc:sldMk cId="775267830" sldId="2145706033"/>
        </pc:sldMkLst>
      </pc:sldChg>
      <pc:sldChg chg="del">
        <pc:chgData name="Steen, Kate" userId="93deb836-3630-4878-ac9a-64037652f753" providerId="ADAL" clId="{6A2DD22F-5C86-4BB1-9373-D4342B025901}" dt="2026-02-25T09:10:32.757" v="4" actId="47"/>
        <pc:sldMkLst>
          <pc:docMk/>
          <pc:sldMk cId="13196857" sldId="2145706034"/>
        </pc:sldMkLst>
      </pc:sldChg>
      <pc:sldChg chg="del">
        <pc:chgData name="Steen, Kate" userId="93deb836-3630-4878-ac9a-64037652f753" providerId="ADAL" clId="{6A2DD22F-5C86-4BB1-9373-D4342B025901}" dt="2026-02-25T09:10:31.055" v="2" actId="47"/>
        <pc:sldMkLst>
          <pc:docMk/>
          <pc:sldMk cId="1953411110" sldId="2145706035"/>
        </pc:sldMkLst>
      </pc:sldChg>
      <pc:sldChg chg="del">
        <pc:chgData name="Steen, Kate" userId="93deb836-3630-4878-ac9a-64037652f753" providerId="ADAL" clId="{6A2DD22F-5C86-4BB1-9373-D4342B025901}" dt="2026-02-25T09:10:29.970" v="1" actId="47"/>
        <pc:sldMkLst>
          <pc:docMk/>
          <pc:sldMk cId="3500954459" sldId="2145706036"/>
        </pc:sldMkLst>
      </pc:sldChg>
      <pc:sldChg chg="del">
        <pc:chgData name="Steen, Kate" userId="93deb836-3630-4878-ac9a-64037652f753" providerId="ADAL" clId="{6A2DD22F-5C86-4BB1-9373-D4342B025901}" dt="2026-02-25T09:10:29.222" v="0" actId="47"/>
        <pc:sldMkLst>
          <pc:docMk/>
          <pc:sldMk cId="2644548130" sldId="2145706037"/>
        </pc:sldMkLst>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ata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ata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svg"/><Relationship Id="rId1" Type="http://schemas.openxmlformats.org/officeDocument/2006/relationships/image" Target="../media/image32.png"/><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diagrams/_rels/drawing2.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image" Target="../media/image73.svg"/><Relationship Id="rId1" Type="http://schemas.openxmlformats.org/officeDocument/2006/relationships/image" Target="../media/image72.png"/><Relationship Id="rId6" Type="http://schemas.openxmlformats.org/officeDocument/2006/relationships/image" Target="../media/image77.sv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svg"/><Relationship Id="rId4" Type="http://schemas.openxmlformats.org/officeDocument/2006/relationships/image" Target="../media/image75.svg"/><Relationship Id="rId9" Type="http://schemas.openxmlformats.org/officeDocument/2006/relationships/image" Target="../media/image80.png"/></Relationships>
</file>

<file path=ppt/diagrams/_rels/drawing3.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85.svg"/><Relationship Id="rId1" Type="http://schemas.openxmlformats.org/officeDocument/2006/relationships/image" Target="../media/image84.png"/><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6A693A-2566-4AD6-B01A-D06CB757A31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AFBB3A2-C89F-4FD9-9417-54CE33921246}">
      <dgm:prSet custT="1"/>
      <dgm:spPr/>
      <dgm:t>
        <a:bodyPr/>
        <a:lstStyle/>
        <a:p>
          <a:r>
            <a:rPr lang="en-US" sz="2800" b="1" dirty="0">
              <a:solidFill>
                <a:srgbClr val="0070C0"/>
              </a:solidFill>
            </a:rPr>
            <a:t>Vaccination uptake, including Covid-19, Flu and childhood immunisations</a:t>
          </a:r>
        </a:p>
      </dgm:t>
    </dgm:pt>
    <dgm:pt modelId="{BBB4C54D-B450-419E-859D-C74D0481EE42}" type="parTrans" cxnId="{CE34F21C-C7CE-4B2A-B069-51C761469D05}">
      <dgm:prSet/>
      <dgm:spPr/>
      <dgm:t>
        <a:bodyPr/>
        <a:lstStyle/>
        <a:p>
          <a:endParaRPr lang="en-US"/>
        </a:p>
      </dgm:t>
    </dgm:pt>
    <dgm:pt modelId="{CDCC22B9-C536-4811-927B-AB0DB1CC8EA6}" type="sibTrans" cxnId="{CE34F21C-C7CE-4B2A-B069-51C761469D05}">
      <dgm:prSet/>
      <dgm:spPr/>
      <dgm:t>
        <a:bodyPr/>
        <a:lstStyle/>
        <a:p>
          <a:endParaRPr lang="en-US"/>
        </a:p>
      </dgm:t>
    </dgm:pt>
    <dgm:pt modelId="{98EAC76C-4F55-499A-9334-8405118293A7}">
      <dgm:prSet custT="1"/>
      <dgm:spPr/>
      <dgm:t>
        <a:bodyPr/>
        <a:lstStyle/>
        <a:p>
          <a:r>
            <a:rPr lang="en-US" sz="2800" b="1" dirty="0">
              <a:solidFill>
                <a:srgbClr val="00B050"/>
              </a:solidFill>
            </a:rPr>
            <a:t>Mental health and wellbeing</a:t>
          </a:r>
        </a:p>
      </dgm:t>
    </dgm:pt>
    <dgm:pt modelId="{CD4E6005-4AA3-4382-A6BE-0406A890782D}" type="parTrans" cxnId="{26E932DA-A900-4FDE-8B57-D186E710273C}">
      <dgm:prSet/>
      <dgm:spPr/>
      <dgm:t>
        <a:bodyPr/>
        <a:lstStyle/>
        <a:p>
          <a:endParaRPr lang="en-US"/>
        </a:p>
      </dgm:t>
    </dgm:pt>
    <dgm:pt modelId="{753D1AC7-9188-4796-A371-1B6B406290F8}" type="sibTrans" cxnId="{26E932DA-A900-4FDE-8B57-D186E710273C}">
      <dgm:prSet/>
      <dgm:spPr/>
      <dgm:t>
        <a:bodyPr/>
        <a:lstStyle/>
        <a:p>
          <a:endParaRPr lang="en-US"/>
        </a:p>
      </dgm:t>
    </dgm:pt>
    <dgm:pt modelId="{B40791A0-3825-4B54-8DD5-91E21E9E06E7}">
      <dgm:prSet custT="1"/>
      <dgm:spPr/>
      <dgm:t>
        <a:bodyPr/>
        <a:lstStyle/>
        <a:p>
          <a:r>
            <a:rPr lang="en-US" sz="2800" b="1" dirty="0">
              <a:solidFill>
                <a:schemeClr val="accent1">
                  <a:lumMod val="60000"/>
                  <a:lumOff val="40000"/>
                </a:schemeClr>
              </a:solidFill>
            </a:rPr>
            <a:t>Cancer awareness and screening</a:t>
          </a:r>
        </a:p>
      </dgm:t>
    </dgm:pt>
    <dgm:pt modelId="{39E05BB8-EFA5-42BE-9799-2B136204AF7B}" type="parTrans" cxnId="{15D9CE14-229B-430D-B9B4-BD0D9E631F84}">
      <dgm:prSet/>
      <dgm:spPr/>
      <dgm:t>
        <a:bodyPr/>
        <a:lstStyle/>
        <a:p>
          <a:endParaRPr lang="en-US"/>
        </a:p>
      </dgm:t>
    </dgm:pt>
    <dgm:pt modelId="{2D41FCDC-4F6D-4E86-809F-F3A19E7D7C0B}" type="sibTrans" cxnId="{15D9CE14-229B-430D-B9B4-BD0D9E631F84}">
      <dgm:prSet/>
      <dgm:spPr/>
      <dgm:t>
        <a:bodyPr/>
        <a:lstStyle/>
        <a:p>
          <a:endParaRPr lang="en-US"/>
        </a:p>
      </dgm:t>
    </dgm:pt>
    <dgm:pt modelId="{92FA94A9-787B-4E97-A034-01124E863792}">
      <dgm:prSet custT="1"/>
      <dgm:spPr/>
      <dgm:t>
        <a:bodyPr/>
        <a:lstStyle/>
        <a:p>
          <a:r>
            <a:rPr lang="en-US" sz="2800" b="1" dirty="0">
              <a:solidFill>
                <a:srgbClr val="C00000"/>
              </a:solidFill>
            </a:rPr>
            <a:t>Cardiovascular disease</a:t>
          </a:r>
        </a:p>
      </dgm:t>
    </dgm:pt>
    <dgm:pt modelId="{CA9FC654-DA8C-4B91-BDCA-800AB651BAB7}" type="parTrans" cxnId="{766EB2CF-52E8-438D-A018-5A2B1EC534AC}">
      <dgm:prSet/>
      <dgm:spPr/>
      <dgm:t>
        <a:bodyPr/>
        <a:lstStyle/>
        <a:p>
          <a:endParaRPr lang="en-US"/>
        </a:p>
      </dgm:t>
    </dgm:pt>
    <dgm:pt modelId="{5805CE96-E9DC-4446-B99D-2AC361606F61}" type="sibTrans" cxnId="{766EB2CF-52E8-438D-A018-5A2B1EC534AC}">
      <dgm:prSet/>
      <dgm:spPr/>
      <dgm:t>
        <a:bodyPr/>
        <a:lstStyle/>
        <a:p>
          <a:endParaRPr lang="en-US"/>
        </a:p>
      </dgm:t>
    </dgm:pt>
    <dgm:pt modelId="{7F93430B-5276-4192-A9D8-58F9F7B832F9}" type="pres">
      <dgm:prSet presAssocID="{5A6A693A-2566-4AD6-B01A-D06CB757A31C}" presName="root" presStyleCnt="0">
        <dgm:presLayoutVars>
          <dgm:dir/>
          <dgm:resizeHandles val="exact"/>
        </dgm:presLayoutVars>
      </dgm:prSet>
      <dgm:spPr/>
    </dgm:pt>
    <dgm:pt modelId="{18B82F0D-6C17-46F2-8D2C-361CEDA611FC}" type="pres">
      <dgm:prSet presAssocID="{6AFBB3A2-C89F-4FD9-9417-54CE33921246}" presName="compNode" presStyleCnt="0"/>
      <dgm:spPr/>
    </dgm:pt>
    <dgm:pt modelId="{EFC0BDBD-2352-4557-9042-C42BAB0261CF}" type="pres">
      <dgm:prSet presAssocID="{6AFBB3A2-C89F-4FD9-9417-54CE33921246}" presName="bgRect" presStyleLbl="bgShp" presStyleIdx="0" presStyleCnt="4"/>
      <dgm:spPr/>
    </dgm:pt>
    <dgm:pt modelId="{00D5F86E-4B3D-4106-AFF1-1635CF5FD583}" type="pres">
      <dgm:prSet presAssocID="{6AFBB3A2-C89F-4FD9-9417-54CE3392124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 dropper"/>
        </a:ext>
      </dgm:extLst>
    </dgm:pt>
    <dgm:pt modelId="{08C5E9FF-B4E9-495A-839D-59D5BFC35E41}" type="pres">
      <dgm:prSet presAssocID="{6AFBB3A2-C89F-4FD9-9417-54CE33921246}" presName="spaceRect" presStyleCnt="0"/>
      <dgm:spPr/>
    </dgm:pt>
    <dgm:pt modelId="{CAC00268-6F26-4B5C-A4D3-4FA7541CBE39}" type="pres">
      <dgm:prSet presAssocID="{6AFBB3A2-C89F-4FD9-9417-54CE33921246}" presName="parTx" presStyleLbl="revTx" presStyleIdx="0" presStyleCnt="4">
        <dgm:presLayoutVars>
          <dgm:chMax val="0"/>
          <dgm:chPref val="0"/>
        </dgm:presLayoutVars>
      </dgm:prSet>
      <dgm:spPr/>
    </dgm:pt>
    <dgm:pt modelId="{7E970BED-5433-4075-AA81-9C72835F184D}" type="pres">
      <dgm:prSet presAssocID="{CDCC22B9-C536-4811-927B-AB0DB1CC8EA6}" presName="sibTrans" presStyleCnt="0"/>
      <dgm:spPr/>
    </dgm:pt>
    <dgm:pt modelId="{5A929A2A-6B15-487A-B83B-8F07607D8165}" type="pres">
      <dgm:prSet presAssocID="{98EAC76C-4F55-499A-9334-8405118293A7}" presName="compNode" presStyleCnt="0"/>
      <dgm:spPr/>
    </dgm:pt>
    <dgm:pt modelId="{48356AF8-71C0-45CC-A3CA-9752C424FDD0}" type="pres">
      <dgm:prSet presAssocID="{98EAC76C-4F55-499A-9334-8405118293A7}" presName="bgRect" presStyleLbl="bgShp" presStyleIdx="1" presStyleCnt="4"/>
      <dgm:spPr/>
    </dgm:pt>
    <dgm:pt modelId="{BD26DDD2-35AD-4EC6-AD2C-C72215B8E0AD}" type="pres">
      <dgm:prSet presAssocID="{98EAC76C-4F55-499A-9334-8405118293A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in head"/>
        </a:ext>
      </dgm:extLst>
    </dgm:pt>
    <dgm:pt modelId="{E33628AA-C180-4C4F-AB57-28B2A0B6B5C7}" type="pres">
      <dgm:prSet presAssocID="{98EAC76C-4F55-499A-9334-8405118293A7}" presName="spaceRect" presStyleCnt="0"/>
      <dgm:spPr/>
    </dgm:pt>
    <dgm:pt modelId="{24907729-85EE-4E05-AF7D-D85CB04A79F1}" type="pres">
      <dgm:prSet presAssocID="{98EAC76C-4F55-499A-9334-8405118293A7}" presName="parTx" presStyleLbl="revTx" presStyleIdx="1" presStyleCnt="4">
        <dgm:presLayoutVars>
          <dgm:chMax val="0"/>
          <dgm:chPref val="0"/>
        </dgm:presLayoutVars>
      </dgm:prSet>
      <dgm:spPr/>
    </dgm:pt>
    <dgm:pt modelId="{C0ABC210-F1EE-4C18-992B-1D2FCACE6879}" type="pres">
      <dgm:prSet presAssocID="{753D1AC7-9188-4796-A371-1B6B406290F8}" presName="sibTrans" presStyleCnt="0"/>
      <dgm:spPr/>
    </dgm:pt>
    <dgm:pt modelId="{74AA4CEB-AE0E-4BD6-9DE5-27429C44670B}" type="pres">
      <dgm:prSet presAssocID="{B40791A0-3825-4B54-8DD5-91E21E9E06E7}" presName="compNode" presStyleCnt="0"/>
      <dgm:spPr/>
    </dgm:pt>
    <dgm:pt modelId="{E933B40F-455E-4961-9AD1-E08BA2754F6B}" type="pres">
      <dgm:prSet presAssocID="{B40791A0-3825-4B54-8DD5-91E21E9E06E7}" presName="bgRect" presStyleLbl="bgShp" presStyleIdx="2" presStyleCnt="4" custLinFactNeighborX="-21875"/>
      <dgm:spPr/>
    </dgm:pt>
    <dgm:pt modelId="{BEB8F097-27A8-4D61-BD85-50132625E7A6}" type="pres">
      <dgm:prSet presAssocID="{B40791A0-3825-4B54-8DD5-91E21E9E06E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7AFC9F67-D71C-4FA2-8676-5001045C63C1}" type="pres">
      <dgm:prSet presAssocID="{B40791A0-3825-4B54-8DD5-91E21E9E06E7}" presName="spaceRect" presStyleCnt="0"/>
      <dgm:spPr/>
    </dgm:pt>
    <dgm:pt modelId="{2A381F07-77C8-483C-B896-35D122D6B6FB}" type="pres">
      <dgm:prSet presAssocID="{B40791A0-3825-4B54-8DD5-91E21E9E06E7}" presName="parTx" presStyleLbl="revTx" presStyleIdx="2" presStyleCnt="4">
        <dgm:presLayoutVars>
          <dgm:chMax val="0"/>
          <dgm:chPref val="0"/>
        </dgm:presLayoutVars>
      </dgm:prSet>
      <dgm:spPr/>
    </dgm:pt>
    <dgm:pt modelId="{A192A103-12FC-445E-AA3C-0624271ACCD8}" type="pres">
      <dgm:prSet presAssocID="{2D41FCDC-4F6D-4E86-809F-F3A19E7D7C0B}" presName="sibTrans" presStyleCnt="0"/>
      <dgm:spPr/>
    </dgm:pt>
    <dgm:pt modelId="{911588CC-ECAF-4570-BCC8-AFD4D5F7A595}" type="pres">
      <dgm:prSet presAssocID="{92FA94A9-787B-4E97-A034-01124E863792}" presName="compNode" presStyleCnt="0"/>
      <dgm:spPr/>
    </dgm:pt>
    <dgm:pt modelId="{3AF523B4-037D-4DCD-B344-5FBD1E2BE1AE}" type="pres">
      <dgm:prSet presAssocID="{92FA94A9-787B-4E97-A034-01124E863792}" presName="bgRect" presStyleLbl="bgShp" presStyleIdx="3" presStyleCnt="4"/>
      <dgm:spPr/>
    </dgm:pt>
    <dgm:pt modelId="{997C3D20-126A-49D1-B1E0-C1E132B0434F}" type="pres">
      <dgm:prSet presAssocID="{92FA94A9-787B-4E97-A034-01124E86379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eartbeat"/>
        </a:ext>
      </dgm:extLst>
    </dgm:pt>
    <dgm:pt modelId="{81C8FCEB-BD39-494B-B48D-D52DF8DE8D3D}" type="pres">
      <dgm:prSet presAssocID="{92FA94A9-787B-4E97-A034-01124E863792}" presName="spaceRect" presStyleCnt="0"/>
      <dgm:spPr/>
    </dgm:pt>
    <dgm:pt modelId="{9E0AF07D-9D62-44D6-87C4-7F129088B10D}" type="pres">
      <dgm:prSet presAssocID="{92FA94A9-787B-4E97-A034-01124E863792}" presName="parTx" presStyleLbl="revTx" presStyleIdx="3" presStyleCnt="4">
        <dgm:presLayoutVars>
          <dgm:chMax val="0"/>
          <dgm:chPref val="0"/>
        </dgm:presLayoutVars>
      </dgm:prSet>
      <dgm:spPr/>
    </dgm:pt>
  </dgm:ptLst>
  <dgm:cxnLst>
    <dgm:cxn modelId="{15D9CE14-229B-430D-B9B4-BD0D9E631F84}" srcId="{5A6A693A-2566-4AD6-B01A-D06CB757A31C}" destId="{B40791A0-3825-4B54-8DD5-91E21E9E06E7}" srcOrd="2" destOrd="0" parTransId="{39E05BB8-EFA5-42BE-9799-2B136204AF7B}" sibTransId="{2D41FCDC-4F6D-4E86-809F-F3A19E7D7C0B}"/>
    <dgm:cxn modelId="{CE34F21C-C7CE-4B2A-B069-51C761469D05}" srcId="{5A6A693A-2566-4AD6-B01A-D06CB757A31C}" destId="{6AFBB3A2-C89F-4FD9-9417-54CE33921246}" srcOrd="0" destOrd="0" parTransId="{BBB4C54D-B450-419E-859D-C74D0481EE42}" sibTransId="{CDCC22B9-C536-4811-927B-AB0DB1CC8EA6}"/>
    <dgm:cxn modelId="{FA2C772A-9EB3-4A55-9F1F-967C412F28E2}" type="presOf" srcId="{6AFBB3A2-C89F-4FD9-9417-54CE33921246}" destId="{CAC00268-6F26-4B5C-A4D3-4FA7541CBE39}" srcOrd="0" destOrd="0" presId="urn:microsoft.com/office/officeart/2018/2/layout/IconVerticalSolidList"/>
    <dgm:cxn modelId="{2111713E-CA11-41E5-903B-BA90FE6A13EE}" type="presOf" srcId="{5A6A693A-2566-4AD6-B01A-D06CB757A31C}" destId="{7F93430B-5276-4192-A9D8-58F9F7B832F9}" srcOrd="0" destOrd="0" presId="urn:microsoft.com/office/officeart/2018/2/layout/IconVerticalSolidList"/>
    <dgm:cxn modelId="{3E53D493-23E7-4022-B71C-9F00F9CFAB6E}" type="presOf" srcId="{98EAC76C-4F55-499A-9334-8405118293A7}" destId="{24907729-85EE-4E05-AF7D-D85CB04A79F1}" srcOrd="0" destOrd="0" presId="urn:microsoft.com/office/officeart/2018/2/layout/IconVerticalSolidList"/>
    <dgm:cxn modelId="{15218FCF-CA1D-4568-8BBE-F2C3C54433DB}" type="presOf" srcId="{B40791A0-3825-4B54-8DD5-91E21E9E06E7}" destId="{2A381F07-77C8-483C-B896-35D122D6B6FB}" srcOrd="0" destOrd="0" presId="urn:microsoft.com/office/officeart/2018/2/layout/IconVerticalSolidList"/>
    <dgm:cxn modelId="{766EB2CF-52E8-438D-A018-5A2B1EC534AC}" srcId="{5A6A693A-2566-4AD6-B01A-D06CB757A31C}" destId="{92FA94A9-787B-4E97-A034-01124E863792}" srcOrd="3" destOrd="0" parTransId="{CA9FC654-DA8C-4B91-BDCA-800AB651BAB7}" sibTransId="{5805CE96-E9DC-4446-B99D-2AC361606F61}"/>
    <dgm:cxn modelId="{26E932DA-A900-4FDE-8B57-D186E710273C}" srcId="{5A6A693A-2566-4AD6-B01A-D06CB757A31C}" destId="{98EAC76C-4F55-499A-9334-8405118293A7}" srcOrd="1" destOrd="0" parTransId="{CD4E6005-4AA3-4382-A6BE-0406A890782D}" sibTransId="{753D1AC7-9188-4796-A371-1B6B406290F8}"/>
    <dgm:cxn modelId="{9551FDF5-0623-42DF-8845-1B3962D93AA0}" type="presOf" srcId="{92FA94A9-787B-4E97-A034-01124E863792}" destId="{9E0AF07D-9D62-44D6-87C4-7F129088B10D}" srcOrd="0" destOrd="0" presId="urn:microsoft.com/office/officeart/2018/2/layout/IconVerticalSolidList"/>
    <dgm:cxn modelId="{ECEB619F-5D03-4D4D-B72E-4A3160A256DC}" type="presParOf" srcId="{7F93430B-5276-4192-A9D8-58F9F7B832F9}" destId="{18B82F0D-6C17-46F2-8D2C-361CEDA611FC}" srcOrd="0" destOrd="0" presId="urn:microsoft.com/office/officeart/2018/2/layout/IconVerticalSolidList"/>
    <dgm:cxn modelId="{A93C2616-2E2C-409F-95EA-18DA60C5CB7B}" type="presParOf" srcId="{18B82F0D-6C17-46F2-8D2C-361CEDA611FC}" destId="{EFC0BDBD-2352-4557-9042-C42BAB0261CF}" srcOrd="0" destOrd="0" presId="urn:microsoft.com/office/officeart/2018/2/layout/IconVerticalSolidList"/>
    <dgm:cxn modelId="{7B0CF87C-CAAD-4CEC-B34C-628F5580479F}" type="presParOf" srcId="{18B82F0D-6C17-46F2-8D2C-361CEDA611FC}" destId="{00D5F86E-4B3D-4106-AFF1-1635CF5FD583}" srcOrd="1" destOrd="0" presId="urn:microsoft.com/office/officeart/2018/2/layout/IconVerticalSolidList"/>
    <dgm:cxn modelId="{EC8B0C97-F067-4451-AFE9-3F8E6CC86514}" type="presParOf" srcId="{18B82F0D-6C17-46F2-8D2C-361CEDA611FC}" destId="{08C5E9FF-B4E9-495A-839D-59D5BFC35E41}" srcOrd="2" destOrd="0" presId="urn:microsoft.com/office/officeart/2018/2/layout/IconVerticalSolidList"/>
    <dgm:cxn modelId="{FE248B45-ECE8-4DD6-BB78-2E5035DA95B2}" type="presParOf" srcId="{18B82F0D-6C17-46F2-8D2C-361CEDA611FC}" destId="{CAC00268-6F26-4B5C-A4D3-4FA7541CBE39}" srcOrd="3" destOrd="0" presId="urn:microsoft.com/office/officeart/2018/2/layout/IconVerticalSolidList"/>
    <dgm:cxn modelId="{37BB6FED-33F6-499F-8DFB-1D143EFFD762}" type="presParOf" srcId="{7F93430B-5276-4192-A9D8-58F9F7B832F9}" destId="{7E970BED-5433-4075-AA81-9C72835F184D}" srcOrd="1" destOrd="0" presId="urn:microsoft.com/office/officeart/2018/2/layout/IconVerticalSolidList"/>
    <dgm:cxn modelId="{BC4D1040-7A69-4869-8D37-BD69B6C18472}" type="presParOf" srcId="{7F93430B-5276-4192-A9D8-58F9F7B832F9}" destId="{5A929A2A-6B15-487A-B83B-8F07607D8165}" srcOrd="2" destOrd="0" presId="urn:microsoft.com/office/officeart/2018/2/layout/IconVerticalSolidList"/>
    <dgm:cxn modelId="{3FFFAA3E-1F6F-4DEA-B042-CF8ED5009373}" type="presParOf" srcId="{5A929A2A-6B15-487A-B83B-8F07607D8165}" destId="{48356AF8-71C0-45CC-A3CA-9752C424FDD0}" srcOrd="0" destOrd="0" presId="urn:microsoft.com/office/officeart/2018/2/layout/IconVerticalSolidList"/>
    <dgm:cxn modelId="{B08188CD-50EF-40E7-8457-4FBAAD5D7C34}" type="presParOf" srcId="{5A929A2A-6B15-487A-B83B-8F07607D8165}" destId="{BD26DDD2-35AD-4EC6-AD2C-C72215B8E0AD}" srcOrd="1" destOrd="0" presId="urn:microsoft.com/office/officeart/2018/2/layout/IconVerticalSolidList"/>
    <dgm:cxn modelId="{A4E2110B-A8AB-4FD5-84BA-D729C690B889}" type="presParOf" srcId="{5A929A2A-6B15-487A-B83B-8F07607D8165}" destId="{E33628AA-C180-4C4F-AB57-28B2A0B6B5C7}" srcOrd="2" destOrd="0" presId="urn:microsoft.com/office/officeart/2018/2/layout/IconVerticalSolidList"/>
    <dgm:cxn modelId="{451CCA6F-A610-4397-AD74-CC30675AD9D6}" type="presParOf" srcId="{5A929A2A-6B15-487A-B83B-8F07607D8165}" destId="{24907729-85EE-4E05-AF7D-D85CB04A79F1}" srcOrd="3" destOrd="0" presId="urn:microsoft.com/office/officeart/2018/2/layout/IconVerticalSolidList"/>
    <dgm:cxn modelId="{10720AA6-EDD7-4AA4-897F-EA03EB9C5EDF}" type="presParOf" srcId="{7F93430B-5276-4192-A9D8-58F9F7B832F9}" destId="{C0ABC210-F1EE-4C18-992B-1D2FCACE6879}" srcOrd="3" destOrd="0" presId="urn:microsoft.com/office/officeart/2018/2/layout/IconVerticalSolidList"/>
    <dgm:cxn modelId="{3600CFF6-3D88-45A3-A378-BE7FDE39D920}" type="presParOf" srcId="{7F93430B-5276-4192-A9D8-58F9F7B832F9}" destId="{74AA4CEB-AE0E-4BD6-9DE5-27429C44670B}" srcOrd="4" destOrd="0" presId="urn:microsoft.com/office/officeart/2018/2/layout/IconVerticalSolidList"/>
    <dgm:cxn modelId="{9098BFF6-DEA4-49B4-B7FB-CEA7600BF816}" type="presParOf" srcId="{74AA4CEB-AE0E-4BD6-9DE5-27429C44670B}" destId="{E933B40F-455E-4961-9AD1-E08BA2754F6B}" srcOrd="0" destOrd="0" presId="urn:microsoft.com/office/officeart/2018/2/layout/IconVerticalSolidList"/>
    <dgm:cxn modelId="{1596C040-CE2B-40AC-A9CA-FB1DCE7A9F66}" type="presParOf" srcId="{74AA4CEB-AE0E-4BD6-9DE5-27429C44670B}" destId="{BEB8F097-27A8-4D61-BD85-50132625E7A6}" srcOrd="1" destOrd="0" presId="urn:microsoft.com/office/officeart/2018/2/layout/IconVerticalSolidList"/>
    <dgm:cxn modelId="{D9F32B6D-0BAA-4953-8706-0E8AA9C09704}" type="presParOf" srcId="{74AA4CEB-AE0E-4BD6-9DE5-27429C44670B}" destId="{7AFC9F67-D71C-4FA2-8676-5001045C63C1}" srcOrd="2" destOrd="0" presId="urn:microsoft.com/office/officeart/2018/2/layout/IconVerticalSolidList"/>
    <dgm:cxn modelId="{4303F290-3F08-4D54-BEE1-2464FB3A48E7}" type="presParOf" srcId="{74AA4CEB-AE0E-4BD6-9DE5-27429C44670B}" destId="{2A381F07-77C8-483C-B896-35D122D6B6FB}" srcOrd="3" destOrd="0" presId="urn:microsoft.com/office/officeart/2018/2/layout/IconVerticalSolidList"/>
    <dgm:cxn modelId="{34C42944-7722-4823-AB3D-071894C819E4}" type="presParOf" srcId="{7F93430B-5276-4192-A9D8-58F9F7B832F9}" destId="{A192A103-12FC-445E-AA3C-0624271ACCD8}" srcOrd="5" destOrd="0" presId="urn:microsoft.com/office/officeart/2018/2/layout/IconVerticalSolidList"/>
    <dgm:cxn modelId="{8EAB36B1-997E-4EB4-9D0A-F62B5CAFCBA5}" type="presParOf" srcId="{7F93430B-5276-4192-A9D8-58F9F7B832F9}" destId="{911588CC-ECAF-4570-BCC8-AFD4D5F7A595}" srcOrd="6" destOrd="0" presId="urn:microsoft.com/office/officeart/2018/2/layout/IconVerticalSolidList"/>
    <dgm:cxn modelId="{0F887461-F007-4E9E-8C51-5F08405135C7}" type="presParOf" srcId="{911588CC-ECAF-4570-BCC8-AFD4D5F7A595}" destId="{3AF523B4-037D-4DCD-B344-5FBD1E2BE1AE}" srcOrd="0" destOrd="0" presId="urn:microsoft.com/office/officeart/2018/2/layout/IconVerticalSolidList"/>
    <dgm:cxn modelId="{A1114141-C75C-497F-8869-69812FB204B6}" type="presParOf" srcId="{911588CC-ECAF-4570-BCC8-AFD4D5F7A595}" destId="{997C3D20-126A-49D1-B1E0-C1E132B0434F}" srcOrd="1" destOrd="0" presId="urn:microsoft.com/office/officeart/2018/2/layout/IconVerticalSolidList"/>
    <dgm:cxn modelId="{32B294A1-4B38-4744-B1D6-A0FB3DCD899B}" type="presParOf" srcId="{911588CC-ECAF-4570-BCC8-AFD4D5F7A595}" destId="{81C8FCEB-BD39-494B-B48D-D52DF8DE8D3D}" srcOrd="2" destOrd="0" presId="urn:microsoft.com/office/officeart/2018/2/layout/IconVerticalSolidList"/>
    <dgm:cxn modelId="{8E07ABA0-C0BA-4990-ADDD-B33A2D566045}" type="presParOf" srcId="{911588CC-ECAF-4570-BCC8-AFD4D5F7A595}" destId="{9E0AF07D-9D62-44D6-87C4-7F129088B10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EFBC98-0342-4881-91E7-28943EDC4F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2FE27E0-755F-441F-82EC-E839698A858A}">
      <dgm:prSet custT="1"/>
      <dgm:spPr/>
      <dgm:t>
        <a:bodyPr/>
        <a:lstStyle/>
        <a:p>
          <a:pPr>
            <a:lnSpc>
              <a:spcPct val="100000"/>
            </a:lnSpc>
          </a:pPr>
          <a:r>
            <a:rPr lang="en-GB" sz="2800" b="1" dirty="0">
              <a:solidFill>
                <a:schemeClr val="bg1"/>
              </a:solidFill>
            </a:rPr>
            <a:t>Recruitment &amp; training of community champions</a:t>
          </a:r>
          <a:endParaRPr lang="en-US" sz="2800" b="1" dirty="0">
            <a:solidFill>
              <a:schemeClr val="bg1"/>
            </a:solidFill>
          </a:endParaRPr>
        </a:p>
      </dgm:t>
    </dgm:pt>
    <dgm:pt modelId="{572BCE73-3143-485F-881F-459148047146}" type="parTrans" cxnId="{A33EC895-B023-48D6-8247-123701387213}">
      <dgm:prSet/>
      <dgm:spPr/>
      <dgm:t>
        <a:bodyPr/>
        <a:lstStyle/>
        <a:p>
          <a:endParaRPr lang="en-US"/>
        </a:p>
      </dgm:t>
    </dgm:pt>
    <dgm:pt modelId="{B876F2BD-23F7-447F-9A0C-09525295C886}" type="sibTrans" cxnId="{A33EC895-B023-48D6-8247-123701387213}">
      <dgm:prSet/>
      <dgm:spPr/>
      <dgm:t>
        <a:bodyPr/>
        <a:lstStyle/>
        <a:p>
          <a:endParaRPr lang="en-US"/>
        </a:p>
      </dgm:t>
    </dgm:pt>
    <dgm:pt modelId="{17F63214-DDF6-421C-A60B-60A81ECB533B}">
      <dgm:prSet custT="1"/>
      <dgm:spPr/>
      <dgm:t>
        <a:bodyPr/>
        <a:lstStyle/>
        <a:p>
          <a:pPr>
            <a:lnSpc>
              <a:spcPct val="100000"/>
            </a:lnSpc>
          </a:pPr>
          <a:r>
            <a:rPr lang="en-GB" sz="2100" b="1" dirty="0">
              <a:solidFill>
                <a:schemeClr val="bg1"/>
              </a:solidFill>
            </a:rPr>
            <a:t>Working with local networks (faith groups, neighbourhood groups, schools) - cultural relevance of interventions</a:t>
          </a:r>
          <a:endParaRPr lang="en-US" sz="2100" b="1" dirty="0">
            <a:solidFill>
              <a:schemeClr val="bg1"/>
            </a:solidFill>
          </a:endParaRPr>
        </a:p>
      </dgm:t>
    </dgm:pt>
    <dgm:pt modelId="{F59E8B54-FA05-4209-AA73-EE2D0079E06F}" type="parTrans" cxnId="{96DA4BC4-A564-44EF-8C9E-E6225360D22D}">
      <dgm:prSet/>
      <dgm:spPr/>
      <dgm:t>
        <a:bodyPr/>
        <a:lstStyle/>
        <a:p>
          <a:endParaRPr lang="en-US"/>
        </a:p>
      </dgm:t>
    </dgm:pt>
    <dgm:pt modelId="{C0344604-4761-4ED3-A3EC-CCBDBDBFC744}" type="sibTrans" cxnId="{96DA4BC4-A564-44EF-8C9E-E6225360D22D}">
      <dgm:prSet/>
      <dgm:spPr/>
      <dgm:t>
        <a:bodyPr/>
        <a:lstStyle/>
        <a:p>
          <a:endParaRPr lang="en-US"/>
        </a:p>
      </dgm:t>
    </dgm:pt>
    <dgm:pt modelId="{42B559CA-25AC-4556-AB16-6D35E000DE79}">
      <dgm:prSet custT="1"/>
      <dgm:spPr/>
      <dgm:t>
        <a:bodyPr/>
        <a:lstStyle/>
        <a:p>
          <a:pPr>
            <a:lnSpc>
              <a:spcPct val="100000"/>
            </a:lnSpc>
          </a:pPr>
          <a:r>
            <a:rPr lang="en-GB" sz="2300" b="1" dirty="0">
              <a:solidFill>
                <a:schemeClr val="bg1"/>
              </a:solidFill>
            </a:rPr>
            <a:t>Embedding lived experience in programme design and delivery</a:t>
          </a:r>
          <a:endParaRPr lang="en-US" sz="2300" b="1" dirty="0">
            <a:solidFill>
              <a:schemeClr val="bg1"/>
            </a:solidFill>
          </a:endParaRPr>
        </a:p>
      </dgm:t>
    </dgm:pt>
    <dgm:pt modelId="{B828319D-1E1F-42FA-99E3-A09B72E32879}" type="parTrans" cxnId="{E519D7DE-4307-4F32-A51C-8D2FA446F04E}">
      <dgm:prSet/>
      <dgm:spPr/>
      <dgm:t>
        <a:bodyPr/>
        <a:lstStyle/>
        <a:p>
          <a:endParaRPr lang="en-US"/>
        </a:p>
      </dgm:t>
    </dgm:pt>
    <dgm:pt modelId="{BBECAFC4-440E-4E51-9BD7-4FA54F305524}" type="sibTrans" cxnId="{E519D7DE-4307-4F32-A51C-8D2FA446F04E}">
      <dgm:prSet/>
      <dgm:spPr/>
      <dgm:t>
        <a:bodyPr/>
        <a:lstStyle/>
        <a:p>
          <a:endParaRPr lang="en-US"/>
        </a:p>
      </dgm:t>
    </dgm:pt>
    <dgm:pt modelId="{0C0D1EB6-2DDD-4491-A090-DA2DE6E40489}">
      <dgm:prSet custT="1"/>
      <dgm:spPr>
        <a:solidFill>
          <a:srgbClr val="0070C0"/>
        </a:solidFill>
      </dgm:spPr>
      <dgm:t>
        <a:bodyPr/>
        <a:lstStyle/>
        <a:p>
          <a:pPr>
            <a:lnSpc>
              <a:spcPct val="100000"/>
            </a:lnSpc>
          </a:pPr>
          <a:r>
            <a:rPr lang="en-GB" sz="2400" b="1" dirty="0">
              <a:solidFill>
                <a:schemeClr val="bg1"/>
              </a:solidFill>
            </a:rPr>
            <a:t>How to measure change in a way that feels meaningful to communities</a:t>
          </a:r>
        </a:p>
      </dgm:t>
    </dgm:pt>
    <dgm:pt modelId="{1A754769-A0FB-4FFE-A7C8-830A7ADFAF54}" type="parTrans" cxnId="{2CD7D46D-F7DF-48BF-A898-CD06FE45BE76}">
      <dgm:prSet/>
      <dgm:spPr/>
      <dgm:t>
        <a:bodyPr/>
        <a:lstStyle/>
        <a:p>
          <a:endParaRPr lang="en-GB"/>
        </a:p>
      </dgm:t>
    </dgm:pt>
    <dgm:pt modelId="{262002DB-8E15-49DC-B1E9-CA82FC2B5473}" type="sibTrans" cxnId="{2CD7D46D-F7DF-48BF-A898-CD06FE45BE76}">
      <dgm:prSet/>
      <dgm:spPr/>
      <dgm:t>
        <a:bodyPr/>
        <a:lstStyle/>
        <a:p>
          <a:endParaRPr lang="en-GB"/>
        </a:p>
      </dgm:t>
    </dgm:pt>
    <dgm:pt modelId="{1E3D704B-DE27-4BA5-ADCE-687F85AAF709}">
      <dgm:prSet custT="1"/>
      <dgm:spPr>
        <a:solidFill>
          <a:srgbClr val="BFD8DC"/>
        </a:solidFill>
      </dgm:spPr>
      <dgm:t>
        <a:bodyPr/>
        <a:lstStyle/>
        <a:p>
          <a:pPr>
            <a:lnSpc>
              <a:spcPct val="100000"/>
            </a:lnSpc>
          </a:pPr>
          <a:r>
            <a:rPr lang="en-GB" sz="2400" b="1" dirty="0">
              <a:solidFill>
                <a:schemeClr val="bg1"/>
              </a:solidFill>
            </a:rPr>
            <a:t>Investment within the programme i.e. current 3 years </a:t>
          </a:r>
        </a:p>
      </dgm:t>
    </dgm:pt>
    <dgm:pt modelId="{52C6D167-D8F7-48AB-AB1D-6FAE1F62B55E}" type="parTrans" cxnId="{9DCFCB78-1BFC-486C-B642-6BE7D16D91FE}">
      <dgm:prSet/>
      <dgm:spPr/>
      <dgm:t>
        <a:bodyPr/>
        <a:lstStyle/>
        <a:p>
          <a:endParaRPr lang="en-GB"/>
        </a:p>
      </dgm:t>
    </dgm:pt>
    <dgm:pt modelId="{FB23A0E0-6C01-4D99-80B4-01BF6961FE3E}" type="sibTrans" cxnId="{9DCFCB78-1BFC-486C-B642-6BE7D16D91FE}">
      <dgm:prSet/>
      <dgm:spPr/>
      <dgm:t>
        <a:bodyPr/>
        <a:lstStyle/>
        <a:p>
          <a:endParaRPr lang="en-GB"/>
        </a:p>
      </dgm:t>
    </dgm:pt>
    <dgm:pt modelId="{C0CD4754-BC9B-40F5-B8E5-7467F50B7C0E}">
      <dgm:prSet custT="1"/>
      <dgm:spPr/>
      <dgm:t>
        <a:bodyPr/>
        <a:lstStyle/>
        <a:p>
          <a:pPr>
            <a:lnSpc>
              <a:spcPct val="100000"/>
            </a:lnSpc>
          </a:pPr>
          <a:r>
            <a:rPr lang="en-GB" sz="2400" b="1" dirty="0">
              <a:solidFill>
                <a:schemeClr val="bg1"/>
              </a:solidFill>
            </a:rPr>
            <a:t>Provide practical learning that officers can apply</a:t>
          </a:r>
          <a:endParaRPr lang="en-US" sz="2400" b="1" dirty="0">
            <a:solidFill>
              <a:schemeClr val="bg1"/>
            </a:solidFill>
          </a:endParaRPr>
        </a:p>
      </dgm:t>
    </dgm:pt>
    <dgm:pt modelId="{4F174BDB-D766-4F00-9E0F-C499557576F9}" type="sibTrans" cxnId="{91CEA07A-CDAC-4A43-A16A-2CC992D6BC39}">
      <dgm:prSet/>
      <dgm:spPr/>
      <dgm:t>
        <a:bodyPr/>
        <a:lstStyle/>
        <a:p>
          <a:endParaRPr lang="en-US"/>
        </a:p>
      </dgm:t>
    </dgm:pt>
    <dgm:pt modelId="{3DC2DA52-D462-4457-BFA6-476D70499C11}" type="parTrans" cxnId="{91CEA07A-CDAC-4A43-A16A-2CC992D6BC39}">
      <dgm:prSet/>
      <dgm:spPr/>
      <dgm:t>
        <a:bodyPr/>
        <a:lstStyle/>
        <a:p>
          <a:endParaRPr lang="en-US"/>
        </a:p>
      </dgm:t>
    </dgm:pt>
    <dgm:pt modelId="{2661695D-441B-4D46-957C-85294F5AAF9C}" type="pres">
      <dgm:prSet presAssocID="{00EFBC98-0342-4881-91E7-28943EDC4FB3}" presName="root" presStyleCnt="0">
        <dgm:presLayoutVars>
          <dgm:dir/>
          <dgm:resizeHandles val="exact"/>
        </dgm:presLayoutVars>
      </dgm:prSet>
      <dgm:spPr/>
    </dgm:pt>
    <dgm:pt modelId="{DD272761-A1A7-4113-AC2C-5950AB744258}" type="pres">
      <dgm:prSet presAssocID="{C0CD4754-BC9B-40F5-B8E5-7467F50B7C0E}" presName="compNode" presStyleCnt="0"/>
      <dgm:spPr/>
    </dgm:pt>
    <dgm:pt modelId="{D0E6C5AD-24A0-439D-BC0E-3AD481C19252}" type="pres">
      <dgm:prSet presAssocID="{C0CD4754-BC9B-40F5-B8E5-7467F50B7C0E}" presName="bgRect" presStyleLbl="bgShp" presStyleIdx="0" presStyleCnt="6"/>
      <dgm:spPr>
        <a:solidFill>
          <a:srgbClr val="FF0066"/>
        </a:solidFill>
      </dgm:spPr>
    </dgm:pt>
    <dgm:pt modelId="{5341212F-995E-431D-B606-2ABA1D0D1C3C}" type="pres">
      <dgm:prSet presAssocID="{C0CD4754-BC9B-40F5-B8E5-7467F50B7C0E}" presName="iconRect" presStyleLbl="node1" presStyleIdx="0" presStyleCnt="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Idea outline"/>
        </a:ext>
      </dgm:extLst>
    </dgm:pt>
    <dgm:pt modelId="{D5BEDC3F-427B-48F6-9196-F81EDECEBF04}" type="pres">
      <dgm:prSet presAssocID="{C0CD4754-BC9B-40F5-B8E5-7467F50B7C0E}" presName="spaceRect" presStyleCnt="0"/>
      <dgm:spPr/>
    </dgm:pt>
    <dgm:pt modelId="{2B8F3E54-029B-427A-8FFB-64030AF76A1F}" type="pres">
      <dgm:prSet presAssocID="{C0CD4754-BC9B-40F5-B8E5-7467F50B7C0E}" presName="parTx" presStyleLbl="revTx" presStyleIdx="0" presStyleCnt="6">
        <dgm:presLayoutVars>
          <dgm:chMax val="0"/>
          <dgm:chPref val="0"/>
        </dgm:presLayoutVars>
      </dgm:prSet>
      <dgm:spPr/>
    </dgm:pt>
    <dgm:pt modelId="{BB9CFFAC-EE0E-4C51-8D8C-0C5114D6327C}" type="pres">
      <dgm:prSet presAssocID="{4F174BDB-D766-4F00-9E0F-C499557576F9}" presName="sibTrans" presStyleCnt="0"/>
      <dgm:spPr/>
    </dgm:pt>
    <dgm:pt modelId="{405974A1-A928-4C85-99D4-678198DA3229}" type="pres">
      <dgm:prSet presAssocID="{82FE27E0-755F-441F-82EC-E839698A858A}" presName="compNode" presStyleCnt="0"/>
      <dgm:spPr/>
    </dgm:pt>
    <dgm:pt modelId="{4A363851-9B67-4531-9616-FBBC439F8E6E}" type="pres">
      <dgm:prSet presAssocID="{82FE27E0-755F-441F-82EC-E839698A858A}" presName="bgRect" presStyleLbl="bgShp" presStyleIdx="1" presStyleCnt="6"/>
      <dgm:spPr>
        <a:solidFill>
          <a:srgbClr val="92D050"/>
        </a:solidFill>
      </dgm:spPr>
    </dgm:pt>
    <dgm:pt modelId="{55AB9A5A-CA3A-4D69-A5E5-9EBCA6701C7A}" type="pres">
      <dgm:prSet presAssocID="{82FE27E0-755F-441F-82EC-E839698A858A}"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FA785A6B-86D8-40E8-BF38-538210F7ADE7}" type="pres">
      <dgm:prSet presAssocID="{82FE27E0-755F-441F-82EC-E839698A858A}" presName="spaceRect" presStyleCnt="0"/>
      <dgm:spPr/>
    </dgm:pt>
    <dgm:pt modelId="{38E3D2A0-7137-4603-95FA-5BEB48935896}" type="pres">
      <dgm:prSet presAssocID="{82FE27E0-755F-441F-82EC-E839698A858A}" presName="parTx" presStyleLbl="revTx" presStyleIdx="1" presStyleCnt="6">
        <dgm:presLayoutVars>
          <dgm:chMax val="0"/>
          <dgm:chPref val="0"/>
        </dgm:presLayoutVars>
      </dgm:prSet>
      <dgm:spPr/>
    </dgm:pt>
    <dgm:pt modelId="{EC499943-A8A3-4D90-93FB-57DC2900193D}" type="pres">
      <dgm:prSet presAssocID="{B876F2BD-23F7-447F-9A0C-09525295C886}" presName="sibTrans" presStyleCnt="0"/>
      <dgm:spPr/>
    </dgm:pt>
    <dgm:pt modelId="{FA2976E0-2945-4D51-BA9B-D3E7083DAC5C}" type="pres">
      <dgm:prSet presAssocID="{17F63214-DDF6-421C-A60B-60A81ECB533B}" presName="compNode" presStyleCnt="0"/>
      <dgm:spPr/>
    </dgm:pt>
    <dgm:pt modelId="{987E562E-7538-427B-91CB-2E43B628B430}" type="pres">
      <dgm:prSet presAssocID="{17F63214-DDF6-421C-A60B-60A81ECB533B}" presName="bgRect" presStyleLbl="bgShp" presStyleIdx="2" presStyleCnt="6"/>
      <dgm:spPr>
        <a:solidFill>
          <a:srgbClr val="54CCCD"/>
        </a:solidFill>
      </dgm:spPr>
    </dgm:pt>
    <dgm:pt modelId="{2853D9A0-D350-47A2-BCDE-A6994A117D16}" type="pres">
      <dgm:prSet presAssocID="{17F63214-DDF6-421C-A60B-60A81ECB533B}"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E833AB11-9D05-496E-9EA9-359DF08A576F}" type="pres">
      <dgm:prSet presAssocID="{17F63214-DDF6-421C-A60B-60A81ECB533B}" presName="spaceRect" presStyleCnt="0"/>
      <dgm:spPr/>
    </dgm:pt>
    <dgm:pt modelId="{6F4E1110-A3D2-4714-A07F-0751E5BAEDFA}" type="pres">
      <dgm:prSet presAssocID="{17F63214-DDF6-421C-A60B-60A81ECB533B}" presName="parTx" presStyleLbl="revTx" presStyleIdx="2" presStyleCnt="6">
        <dgm:presLayoutVars>
          <dgm:chMax val="0"/>
          <dgm:chPref val="0"/>
        </dgm:presLayoutVars>
      </dgm:prSet>
      <dgm:spPr/>
    </dgm:pt>
    <dgm:pt modelId="{D159B331-4A0C-4C2C-AD53-9611D02431DC}" type="pres">
      <dgm:prSet presAssocID="{C0344604-4761-4ED3-A3EC-CCBDBDBFC744}" presName="sibTrans" presStyleCnt="0"/>
      <dgm:spPr/>
    </dgm:pt>
    <dgm:pt modelId="{A91ED58B-2AE8-4012-B386-56E5032AF29F}" type="pres">
      <dgm:prSet presAssocID="{42B559CA-25AC-4556-AB16-6D35E000DE79}" presName="compNode" presStyleCnt="0"/>
      <dgm:spPr/>
    </dgm:pt>
    <dgm:pt modelId="{87750FCC-F088-4CF9-8EFD-50DF2488B841}" type="pres">
      <dgm:prSet presAssocID="{42B559CA-25AC-4556-AB16-6D35E000DE79}" presName="bgRect" presStyleLbl="bgShp" presStyleIdx="3" presStyleCnt="6"/>
      <dgm:spPr>
        <a:solidFill>
          <a:schemeClr val="accent1">
            <a:lumMod val="40000"/>
            <a:lumOff val="60000"/>
          </a:schemeClr>
        </a:solidFill>
      </dgm:spPr>
    </dgm:pt>
    <dgm:pt modelId="{C1CA5E40-B4E0-4E61-8A04-832CADDD7B0A}" type="pres">
      <dgm:prSet presAssocID="{42B559CA-25AC-4556-AB16-6D35E000DE7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8DF01FE3-673F-4DDF-A6DE-03F37CD84B72}" type="pres">
      <dgm:prSet presAssocID="{42B559CA-25AC-4556-AB16-6D35E000DE79}" presName="spaceRect" presStyleCnt="0"/>
      <dgm:spPr/>
    </dgm:pt>
    <dgm:pt modelId="{51B39C61-8CE7-44FD-9392-57A6ECEF355F}" type="pres">
      <dgm:prSet presAssocID="{42B559CA-25AC-4556-AB16-6D35E000DE79}" presName="parTx" presStyleLbl="revTx" presStyleIdx="3" presStyleCnt="6">
        <dgm:presLayoutVars>
          <dgm:chMax val="0"/>
          <dgm:chPref val="0"/>
        </dgm:presLayoutVars>
      </dgm:prSet>
      <dgm:spPr/>
    </dgm:pt>
    <dgm:pt modelId="{D1C11E52-6A5C-413F-A470-889D6609C1A0}" type="pres">
      <dgm:prSet presAssocID="{BBECAFC4-440E-4E51-9BD7-4FA54F305524}" presName="sibTrans" presStyleCnt="0"/>
      <dgm:spPr/>
    </dgm:pt>
    <dgm:pt modelId="{BA648F7A-DC1B-4562-8E63-008F4677BF67}" type="pres">
      <dgm:prSet presAssocID="{0C0D1EB6-2DDD-4491-A090-DA2DE6E40489}" presName="compNode" presStyleCnt="0"/>
      <dgm:spPr/>
    </dgm:pt>
    <dgm:pt modelId="{EFC4ADD8-28BD-4C31-BE7E-E09F8FF2CBB8}" type="pres">
      <dgm:prSet presAssocID="{0C0D1EB6-2DDD-4491-A090-DA2DE6E40489}" presName="bgRect" presStyleLbl="bgShp" presStyleIdx="4" presStyleCnt="6"/>
      <dgm:spPr>
        <a:solidFill>
          <a:srgbClr val="0070C0"/>
        </a:solidFill>
        <a:ln>
          <a:solidFill>
            <a:schemeClr val="bg1"/>
          </a:solidFill>
        </a:ln>
      </dgm:spPr>
    </dgm:pt>
    <dgm:pt modelId="{D98BD61B-73AE-4FA4-881B-77FA56AA8443}" type="pres">
      <dgm:prSet presAssocID="{0C0D1EB6-2DDD-4491-A090-DA2DE6E40489}" presName="iconRect" presStyleLbl="node1" presStyleIdx="4" presStyleCnt="6"/>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solidFill>
            <a:srgbClr val="0070C0"/>
          </a:solidFill>
        </a:ln>
      </dgm:spPr>
      <dgm:extLst>
        <a:ext uri="{E40237B7-FDA0-4F09-8148-C483321AD2D9}">
          <dgm14:cNvPr xmlns:dgm14="http://schemas.microsoft.com/office/drawing/2010/diagram" id="0" name="" descr="Bar graph with upward trend with solid fill"/>
        </a:ext>
      </dgm:extLst>
    </dgm:pt>
    <dgm:pt modelId="{32A8C449-0845-4471-9685-2333FFF2A289}" type="pres">
      <dgm:prSet presAssocID="{0C0D1EB6-2DDD-4491-A090-DA2DE6E40489}" presName="spaceRect" presStyleCnt="0"/>
      <dgm:spPr/>
    </dgm:pt>
    <dgm:pt modelId="{AED81E1E-8663-4817-8537-EE0205FE4B6B}" type="pres">
      <dgm:prSet presAssocID="{0C0D1EB6-2DDD-4491-A090-DA2DE6E40489}" presName="parTx" presStyleLbl="revTx" presStyleIdx="4" presStyleCnt="6">
        <dgm:presLayoutVars>
          <dgm:chMax val="0"/>
          <dgm:chPref val="0"/>
        </dgm:presLayoutVars>
      </dgm:prSet>
      <dgm:spPr/>
    </dgm:pt>
    <dgm:pt modelId="{79A6CBF8-17B1-4A1C-91DC-EF949DF046C1}" type="pres">
      <dgm:prSet presAssocID="{262002DB-8E15-49DC-B1E9-CA82FC2B5473}" presName="sibTrans" presStyleCnt="0"/>
      <dgm:spPr/>
    </dgm:pt>
    <dgm:pt modelId="{BDBD962C-88D0-4D0F-9307-9FEA99922E45}" type="pres">
      <dgm:prSet presAssocID="{1E3D704B-DE27-4BA5-ADCE-687F85AAF709}" presName="compNode" presStyleCnt="0"/>
      <dgm:spPr/>
    </dgm:pt>
    <dgm:pt modelId="{886A9E6A-283D-452E-B919-DC18927A489D}" type="pres">
      <dgm:prSet presAssocID="{1E3D704B-DE27-4BA5-ADCE-687F85AAF709}" presName="bgRect" presStyleLbl="bgShp" presStyleIdx="5" presStyleCnt="6"/>
      <dgm:spPr>
        <a:solidFill>
          <a:srgbClr val="BFD8DC"/>
        </a:solidFill>
        <a:ln>
          <a:solidFill>
            <a:srgbClr val="BFD8DC"/>
          </a:solidFill>
        </a:ln>
      </dgm:spPr>
    </dgm:pt>
    <dgm:pt modelId="{D136103F-262C-4534-A191-54E6A4BA8716}" type="pres">
      <dgm:prSet presAssocID="{1E3D704B-DE27-4BA5-ADCE-687F85AAF709}" presName="iconRect" presStyleLbl="node1" presStyleIdx="5" presStyleCnt="6"/>
      <dgm:spPr>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dgm:spPr>
      <dgm:extLst>
        <a:ext uri="{E40237B7-FDA0-4F09-8148-C483321AD2D9}">
          <dgm14:cNvPr xmlns:dgm14="http://schemas.microsoft.com/office/drawing/2010/diagram" id="0" name="" descr="Group brainstorm with solid fill"/>
        </a:ext>
      </dgm:extLst>
    </dgm:pt>
    <dgm:pt modelId="{67149632-5B79-47DF-8196-8B94E9031E12}" type="pres">
      <dgm:prSet presAssocID="{1E3D704B-DE27-4BA5-ADCE-687F85AAF709}" presName="spaceRect" presStyleCnt="0"/>
      <dgm:spPr/>
    </dgm:pt>
    <dgm:pt modelId="{04950AF5-078F-4F76-9C80-C48AD1B82171}" type="pres">
      <dgm:prSet presAssocID="{1E3D704B-DE27-4BA5-ADCE-687F85AAF709}" presName="parTx" presStyleLbl="revTx" presStyleIdx="5" presStyleCnt="6">
        <dgm:presLayoutVars>
          <dgm:chMax val="0"/>
          <dgm:chPref val="0"/>
        </dgm:presLayoutVars>
      </dgm:prSet>
      <dgm:spPr/>
    </dgm:pt>
  </dgm:ptLst>
  <dgm:cxnLst>
    <dgm:cxn modelId="{91343B24-DC26-48A0-9B6B-5DA011356E13}" type="presOf" srcId="{C0CD4754-BC9B-40F5-B8E5-7467F50B7C0E}" destId="{2B8F3E54-029B-427A-8FFB-64030AF76A1F}" srcOrd="0" destOrd="0" presId="urn:microsoft.com/office/officeart/2018/2/layout/IconVerticalSolidList"/>
    <dgm:cxn modelId="{4BA5E131-87FC-48B4-BE46-335AF363D22A}" type="presOf" srcId="{17F63214-DDF6-421C-A60B-60A81ECB533B}" destId="{6F4E1110-A3D2-4714-A07F-0751E5BAEDFA}" srcOrd="0" destOrd="0" presId="urn:microsoft.com/office/officeart/2018/2/layout/IconVerticalSolidList"/>
    <dgm:cxn modelId="{3EADEB66-6A48-467D-8B1F-2F35CF2DFE3F}" type="presOf" srcId="{00EFBC98-0342-4881-91E7-28943EDC4FB3}" destId="{2661695D-441B-4D46-957C-85294F5AAF9C}" srcOrd="0" destOrd="0" presId="urn:microsoft.com/office/officeart/2018/2/layout/IconVerticalSolidList"/>
    <dgm:cxn modelId="{2CD7D46D-F7DF-48BF-A898-CD06FE45BE76}" srcId="{00EFBC98-0342-4881-91E7-28943EDC4FB3}" destId="{0C0D1EB6-2DDD-4491-A090-DA2DE6E40489}" srcOrd="4" destOrd="0" parTransId="{1A754769-A0FB-4FFE-A7C8-830A7ADFAF54}" sibTransId="{262002DB-8E15-49DC-B1E9-CA82FC2B5473}"/>
    <dgm:cxn modelId="{9DCFCB78-1BFC-486C-B642-6BE7D16D91FE}" srcId="{00EFBC98-0342-4881-91E7-28943EDC4FB3}" destId="{1E3D704B-DE27-4BA5-ADCE-687F85AAF709}" srcOrd="5" destOrd="0" parTransId="{52C6D167-D8F7-48AB-AB1D-6FAE1F62B55E}" sibTransId="{FB23A0E0-6C01-4D99-80B4-01BF6961FE3E}"/>
    <dgm:cxn modelId="{34530C79-E280-4E10-BD6C-27605FF2863A}" type="presOf" srcId="{0C0D1EB6-2DDD-4491-A090-DA2DE6E40489}" destId="{AED81E1E-8663-4817-8537-EE0205FE4B6B}" srcOrd="0" destOrd="0" presId="urn:microsoft.com/office/officeart/2018/2/layout/IconVerticalSolidList"/>
    <dgm:cxn modelId="{91CEA07A-CDAC-4A43-A16A-2CC992D6BC39}" srcId="{00EFBC98-0342-4881-91E7-28943EDC4FB3}" destId="{C0CD4754-BC9B-40F5-B8E5-7467F50B7C0E}" srcOrd="0" destOrd="0" parTransId="{3DC2DA52-D462-4457-BFA6-476D70499C11}" sibTransId="{4F174BDB-D766-4F00-9E0F-C499557576F9}"/>
    <dgm:cxn modelId="{D8B3DA7B-0F53-4333-918E-9B36C8E8F263}" type="presOf" srcId="{1E3D704B-DE27-4BA5-ADCE-687F85AAF709}" destId="{04950AF5-078F-4F76-9C80-C48AD1B82171}" srcOrd="0" destOrd="0" presId="urn:microsoft.com/office/officeart/2018/2/layout/IconVerticalSolidList"/>
    <dgm:cxn modelId="{8E17F091-7074-4B68-8383-1597C90DE487}" type="presOf" srcId="{82FE27E0-755F-441F-82EC-E839698A858A}" destId="{38E3D2A0-7137-4603-95FA-5BEB48935896}" srcOrd="0" destOrd="0" presId="urn:microsoft.com/office/officeart/2018/2/layout/IconVerticalSolidList"/>
    <dgm:cxn modelId="{A33EC895-B023-48D6-8247-123701387213}" srcId="{00EFBC98-0342-4881-91E7-28943EDC4FB3}" destId="{82FE27E0-755F-441F-82EC-E839698A858A}" srcOrd="1" destOrd="0" parTransId="{572BCE73-3143-485F-881F-459148047146}" sibTransId="{B876F2BD-23F7-447F-9A0C-09525295C886}"/>
    <dgm:cxn modelId="{1295DAB3-F749-4EB4-88A6-9D33CD842A1A}" type="presOf" srcId="{42B559CA-25AC-4556-AB16-6D35E000DE79}" destId="{51B39C61-8CE7-44FD-9392-57A6ECEF355F}" srcOrd="0" destOrd="0" presId="urn:microsoft.com/office/officeart/2018/2/layout/IconVerticalSolidList"/>
    <dgm:cxn modelId="{96DA4BC4-A564-44EF-8C9E-E6225360D22D}" srcId="{00EFBC98-0342-4881-91E7-28943EDC4FB3}" destId="{17F63214-DDF6-421C-A60B-60A81ECB533B}" srcOrd="2" destOrd="0" parTransId="{F59E8B54-FA05-4209-AA73-EE2D0079E06F}" sibTransId="{C0344604-4761-4ED3-A3EC-CCBDBDBFC744}"/>
    <dgm:cxn modelId="{E519D7DE-4307-4F32-A51C-8D2FA446F04E}" srcId="{00EFBC98-0342-4881-91E7-28943EDC4FB3}" destId="{42B559CA-25AC-4556-AB16-6D35E000DE79}" srcOrd="3" destOrd="0" parTransId="{B828319D-1E1F-42FA-99E3-A09B72E32879}" sibTransId="{BBECAFC4-440E-4E51-9BD7-4FA54F305524}"/>
    <dgm:cxn modelId="{0F8D6094-DAD6-4008-B87A-4D11C621C734}" type="presParOf" srcId="{2661695D-441B-4D46-957C-85294F5AAF9C}" destId="{DD272761-A1A7-4113-AC2C-5950AB744258}" srcOrd="0" destOrd="0" presId="urn:microsoft.com/office/officeart/2018/2/layout/IconVerticalSolidList"/>
    <dgm:cxn modelId="{7371F90A-0FEE-4740-82F9-F10DC73667A5}" type="presParOf" srcId="{DD272761-A1A7-4113-AC2C-5950AB744258}" destId="{D0E6C5AD-24A0-439D-BC0E-3AD481C19252}" srcOrd="0" destOrd="0" presId="urn:microsoft.com/office/officeart/2018/2/layout/IconVerticalSolidList"/>
    <dgm:cxn modelId="{03ABCE8D-AA0F-41FE-9443-8572ACED6320}" type="presParOf" srcId="{DD272761-A1A7-4113-AC2C-5950AB744258}" destId="{5341212F-995E-431D-B606-2ABA1D0D1C3C}" srcOrd="1" destOrd="0" presId="urn:microsoft.com/office/officeart/2018/2/layout/IconVerticalSolidList"/>
    <dgm:cxn modelId="{98ABB8F1-E77F-4C1E-9EBF-9086D57FC3D6}" type="presParOf" srcId="{DD272761-A1A7-4113-AC2C-5950AB744258}" destId="{D5BEDC3F-427B-48F6-9196-F81EDECEBF04}" srcOrd="2" destOrd="0" presId="urn:microsoft.com/office/officeart/2018/2/layout/IconVerticalSolidList"/>
    <dgm:cxn modelId="{88A368CA-98A0-4097-9E80-68D289D3BB8A}" type="presParOf" srcId="{DD272761-A1A7-4113-AC2C-5950AB744258}" destId="{2B8F3E54-029B-427A-8FFB-64030AF76A1F}" srcOrd="3" destOrd="0" presId="urn:microsoft.com/office/officeart/2018/2/layout/IconVerticalSolidList"/>
    <dgm:cxn modelId="{64A329B6-23D3-4D46-86A2-7EC99FBCAC74}" type="presParOf" srcId="{2661695D-441B-4D46-957C-85294F5AAF9C}" destId="{BB9CFFAC-EE0E-4C51-8D8C-0C5114D6327C}" srcOrd="1" destOrd="0" presId="urn:microsoft.com/office/officeart/2018/2/layout/IconVerticalSolidList"/>
    <dgm:cxn modelId="{01C219DC-8E93-45B6-930F-C62F7FB01719}" type="presParOf" srcId="{2661695D-441B-4D46-957C-85294F5AAF9C}" destId="{405974A1-A928-4C85-99D4-678198DA3229}" srcOrd="2" destOrd="0" presId="urn:microsoft.com/office/officeart/2018/2/layout/IconVerticalSolidList"/>
    <dgm:cxn modelId="{B8D5F620-D21C-461D-9E94-F490327F4F7E}" type="presParOf" srcId="{405974A1-A928-4C85-99D4-678198DA3229}" destId="{4A363851-9B67-4531-9616-FBBC439F8E6E}" srcOrd="0" destOrd="0" presId="urn:microsoft.com/office/officeart/2018/2/layout/IconVerticalSolidList"/>
    <dgm:cxn modelId="{9947CD8D-4EA3-4909-B1A1-C28B8DF1A56D}" type="presParOf" srcId="{405974A1-A928-4C85-99D4-678198DA3229}" destId="{55AB9A5A-CA3A-4D69-A5E5-9EBCA6701C7A}" srcOrd="1" destOrd="0" presId="urn:microsoft.com/office/officeart/2018/2/layout/IconVerticalSolidList"/>
    <dgm:cxn modelId="{57E4FD46-C1DF-484F-AB5E-0FAB95CF17CD}" type="presParOf" srcId="{405974A1-A928-4C85-99D4-678198DA3229}" destId="{FA785A6B-86D8-40E8-BF38-538210F7ADE7}" srcOrd="2" destOrd="0" presId="urn:microsoft.com/office/officeart/2018/2/layout/IconVerticalSolidList"/>
    <dgm:cxn modelId="{0D333250-9125-4946-A347-28DCCB0E3157}" type="presParOf" srcId="{405974A1-A928-4C85-99D4-678198DA3229}" destId="{38E3D2A0-7137-4603-95FA-5BEB48935896}" srcOrd="3" destOrd="0" presId="urn:microsoft.com/office/officeart/2018/2/layout/IconVerticalSolidList"/>
    <dgm:cxn modelId="{4C696740-A01A-4617-85BB-86441C978622}" type="presParOf" srcId="{2661695D-441B-4D46-957C-85294F5AAF9C}" destId="{EC499943-A8A3-4D90-93FB-57DC2900193D}" srcOrd="3" destOrd="0" presId="urn:microsoft.com/office/officeart/2018/2/layout/IconVerticalSolidList"/>
    <dgm:cxn modelId="{D81A5F8A-10DE-46F0-A380-E38B2E6DD51E}" type="presParOf" srcId="{2661695D-441B-4D46-957C-85294F5AAF9C}" destId="{FA2976E0-2945-4D51-BA9B-D3E7083DAC5C}" srcOrd="4" destOrd="0" presId="urn:microsoft.com/office/officeart/2018/2/layout/IconVerticalSolidList"/>
    <dgm:cxn modelId="{4EA1B82F-CF12-48FC-8637-D3D3486D7C74}" type="presParOf" srcId="{FA2976E0-2945-4D51-BA9B-D3E7083DAC5C}" destId="{987E562E-7538-427B-91CB-2E43B628B430}" srcOrd="0" destOrd="0" presId="urn:microsoft.com/office/officeart/2018/2/layout/IconVerticalSolidList"/>
    <dgm:cxn modelId="{7E70BBC2-28F7-4D38-BD11-F42A6E3A096D}" type="presParOf" srcId="{FA2976E0-2945-4D51-BA9B-D3E7083DAC5C}" destId="{2853D9A0-D350-47A2-BCDE-A6994A117D16}" srcOrd="1" destOrd="0" presId="urn:microsoft.com/office/officeart/2018/2/layout/IconVerticalSolidList"/>
    <dgm:cxn modelId="{BBD8BD35-2BA1-4751-A08D-87378085D3D5}" type="presParOf" srcId="{FA2976E0-2945-4D51-BA9B-D3E7083DAC5C}" destId="{E833AB11-9D05-496E-9EA9-359DF08A576F}" srcOrd="2" destOrd="0" presId="urn:microsoft.com/office/officeart/2018/2/layout/IconVerticalSolidList"/>
    <dgm:cxn modelId="{01D6DF60-D346-4247-B001-94A36C8BEDA0}" type="presParOf" srcId="{FA2976E0-2945-4D51-BA9B-D3E7083DAC5C}" destId="{6F4E1110-A3D2-4714-A07F-0751E5BAEDFA}" srcOrd="3" destOrd="0" presId="urn:microsoft.com/office/officeart/2018/2/layout/IconVerticalSolidList"/>
    <dgm:cxn modelId="{C8783A09-2AFC-46E0-8583-069D33EA170D}" type="presParOf" srcId="{2661695D-441B-4D46-957C-85294F5AAF9C}" destId="{D159B331-4A0C-4C2C-AD53-9611D02431DC}" srcOrd="5" destOrd="0" presId="urn:microsoft.com/office/officeart/2018/2/layout/IconVerticalSolidList"/>
    <dgm:cxn modelId="{E118D52D-2B7F-408A-9024-DF312AD26469}" type="presParOf" srcId="{2661695D-441B-4D46-957C-85294F5AAF9C}" destId="{A91ED58B-2AE8-4012-B386-56E5032AF29F}" srcOrd="6" destOrd="0" presId="urn:microsoft.com/office/officeart/2018/2/layout/IconVerticalSolidList"/>
    <dgm:cxn modelId="{14463955-55CB-4FF9-929F-F83D936D9C5C}" type="presParOf" srcId="{A91ED58B-2AE8-4012-B386-56E5032AF29F}" destId="{87750FCC-F088-4CF9-8EFD-50DF2488B841}" srcOrd="0" destOrd="0" presId="urn:microsoft.com/office/officeart/2018/2/layout/IconVerticalSolidList"/>
    <dgm:cxn modelId="{18E5F46B-B70C-4CBD-9A95-7B03831830E5}" type="presParOf" srcId="{A91ED58B-2AE8-4012-B386-56E5032AF29F}" destId="{C1CA5E40-B4E0-4E61-8A04-832CADDD7B0A}" srcOrd="1" destOrd="0" presId="urn:microsoft.com/office/officeart/2018/2/layout/IconVerticalSolidList"/>
    <dgm:cxn modelId="{C8D78402-AB97-468D-A48A-169FAAD288BB}" type="presParOf" srcId="{A91ED58B-2AE8-4012-B386-56E5032AF29F}" destId="{8DF01FE3-673F-4DDF-A6DE-03F37CD84B72}" srcOrd="2" destOrd="0" presId="urn:microsoft.com/office/officeart/2018/2/layout/IconVerticalSolidList"/>
    <dgm:cxn modelId="{59328840-E114-4833-9853-2B0FDBA31914}" type="presParOf" srcId="{A91ED58B-2AE8-4012-B386-56E5032AF29F}" destId="{51B39C61-8CE7-44FD-9392-57A6ECEF355F}" srcOrd="3" destOrd="0" presId="urn:microsoft.com/office/officeart/2018/2/layout/IconVerticalSolidList"/>
    <dgm:cxn modelId="{8D8DE6D7-AF32-4CB7-A164-9A321645B1DC}" type="presParOf" srcId="{2661695D-441B-4D46-957C-85294F5AAF9C}" destId="{D1C11E52-6A5C-413F-A470-889D6609C1A0}" srcOrd="7" destOrd="0" presId="urn:microsoft.com/office/officeart/2018/2/layout/IconVerticalSolidList"/>
    <dgm:cxn modelId="{4556BB66-580C-4269-A647-45A8DFAF7DF2}" type="presParOf" srcId="{2661695D-441B-4D46-957C-85294F5AAF9C}" destId="{BA648F7A-DC1B-4562-8E63-008F4677BF67}" srcOrd="8" destOrd="0" presId="urn:microsoft.com/office/officeart/2018/2/layout/IconVerticalSolidList"/>
    <dgm:cxn modelId="{FFCC7D56-CDE8-487F-8F5A-AA42C25C54BA}" type="presParOf" srcId="{BA648F7A-DC1B-4562-8E63-008F4677BF67}" destId="{EFC4ADD8-28BD-4C31-BE7E-E09F8FF2CBB8}" srcOrd="0" destOrd="0" presId="urn:microsoft.com/office/officeart/2018/2/layout/IconVerticalSolidList"/>
    <dgm:cxn modelId="{EE041422-118A-4272-B172-E53295EC17EE}" type="presParOf" srcId="{BA648F7A-DC1B-4562-8E63-008F4677BF67}" destId="{D98BD61B-73AE-4FA4-881B-77FA56AA8443}" srcOrd="1" destOrd="0" presId="urn:microsoft.com/office/officeart/2018/2/layout/IconVerticalSolidList"/>
    <dgm:cxn modelId="{DB79EA0C-E06F-4A86-854F-49D08600F5EF}" type="presParOf" srcId="{BA648F7A-DC1B-4562-8E63-008F4677BF67}" destId="{32A8C449-0845-4471-9685-2333FFF2A289}" srcOrd="2" destOrd="0" presId="urn:microsoft.com/office/officeart/2018/2/layout/IconVerticalSolidList"/>
    <dgm:cxn modelId="{51B0B89A-1A31-4D0E-A90D-00FDBCD9AEBF}" type="presParOf" srcId="{BA648F7A-DC1B-4562-8E63-008F4677BF67}" destId="{AED81E1E-8663-4817-8537-EE0205FE4B6B}" srcOrd="3" destOrd="0" presId="urn:microsoft.com/office/officeart/2018/2/layout/IconVerticalSolidList"/>
    <dgm:cxn modelId="{79E5D850-0793-47AF-BD0B-B03F4949ECD0}" type="presParOf" srcId="{2661695D-441B-4D46-957C-85294F5AAF9C}" destId="{79A6CBF8-17B1-4A1C-91DC-EF949DF046C1}" srcOrd="9" destOrd="0" presId="urn:microsoft.com/office/officeart/2018/2/layout/IconVerticalSolidList"/>
    <dgm:cxn modelId="{E834F4A7-1C30-4166-AAC7-2377B750E7C8}" type="presParOf" srcId="{2661695D-441B-4D46-957C-85294F5AAF9C}" destId="{BDBD962C-88D0-4D0F-9307-9FEA99922E45}" srcOrd="10" destOrd="0" presId="urn:microsoft.com/office/officeart/2018/2/layout/IconVerticalSolidList"/>
    <dgm:cxn modelId="{25327604-74EC-4276-8302-9DDDB9D90EB9}" type="presParOf" srcId="{BDBD962C-88D0-4D0F-9307-9FEA99922E45}" destId="{886A9E6A-283D-452E-B919-DC18927A489D}" srcOrd="0" destOrd="0" presId="urn:microsoft.com/office/officeart/2018/2/layout/IconVerticalSolidList"/>
    <dgm:cxn modelId="{EC1901D1-3BE9-4342-8202-CA7E9E32E6FD}" type="presParOf" srcId="{BDBD962C-88D0-4D0F-9307-9FEA99922E45}" destId="{D136103F-262C-4534-A191-54E6A4BA8716}" srcOrd="1" destOrd="0" presId="urn:microsoft.com/office/officeart/2018/2/layout/IconVerticalSolidList"/>
    <dgm:cxn modelId="{0F7089A0-9942-4ABC-A1CA-04E1FA238634}" type="presParOf" srcId="{BDBD962C-88D0-4D0F-9307-9FEA99922E45}" destId="{67149632-5B79-47DF-8196-8B94E9031E12}" srcOrd="2" destOrd="0" presId="urn:microsoft.com/office/officeart/2018/2/layout/IconVerticalSolidList"/>
    <dgm:cxn modelId="{F704D111-E980-406A-B29D-2043B86DC792}" type="presParOf" srcId="{BDBD962C-88D0-4D0F-9307-9FEA99922E45}" destId="{04950AF5-078F-4F76-9C80-C48AD1B82171}"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EFBC98-0342-4881-91E7-28943EDC4FB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0CD4754-BC9B-40F5-B8E5-7467F50B7C0E}">
      <dgm:prSet custT="1"/>
      <dgm:spPr/>
      <dgm:t>
        <a:bodyPr/>
        <a:lstStyle/>
        <a:p>
          <a:pPr rtl="0"/>
          <a:r>
            <a:rPr lang="en-GB" sz="2200" b="1" dirty="0">
              <a:solidFill>
                <a:schemeClr val="bg1"/>
              </a:solidFill>
            </a:rPr>
            <a:t>Establishing trusting relationships between Liverpool </a:t>
          </a:r>
          <a:r>
            <a:rPr lang="en-GB" sz="2200" b="1" dirty="0">
              <a:solidFill>
                <a:schemeClr val="bg1"/>
              </a:solidFill>
              <a:latin typeface="Calibri Light" panose="020F0302020204030204"/>
            </a:rPr>
            <a:t>City </a:t>
          </a:r>
          <a:r>
            <a:rPr lang="en-GB" sz="2200" b="1" dirty="0">
              <a:solidFill>
                <a:schemeClr val="bg1"/>
              </a:solidFill>
            </a:rPr>
            <a:t>Council and the </a:t>
          </a:r>
          <a:r>
            <a:rPr lang="en-GB" sz="2200" b="1" dirty="0">
              <a:solidFill>
                <a:schemeClr val="bg1"/>
              </a:solidFill>
              <a:latin typeface="+mn-lt"/>
            </a:rPr>
            <a:t>community champions / volunteers</a:t>
          </a:r>
          <a:endParaRPr lang="en-US" sz="2200" b="1" dirty="0">
            <a:solidFill>
              <a:schemeClr val="bg1"/>
            </a:solidFill>
            <a:latin typeface="+mn-lt"/>
          </a:endParaRPr>
        </a:p>
      </dgm:t>
    </dgm:pt>
    <dgm:pt modelId="{3DC2DA52-D462-4457-BFA6-476D70499C11}" type="parTrans" cxnId="{91CEA07A-CDAC-4A43-A16A-2CC992D6BC39}">
      <dgm:prSet/>
      <dgm:spPr/>
      <dgm:t>
        <a:bodyPr/>
        <a:lstStyle/>
        <a:p>
          <a:endParaRPr lang="en-US"/>
        </a:p>
      </dgm:t>
    </dgm:pt>
    <dgm:pt modelId="{4F174BDB-D766-4F00-9E0F-C499557576F9}" type="sibTrans" cxnId="{91CEA07A-CDAC-4A43-A16A-2CC992D6BC39}">
      <dgm:prSet/>
      <dgm:spPr/>
      <dgm:t>
        <a:bodyPr/>
        <a:lstStyle/>
        <a:p>
          <a:endParaRPr lang="en-US"/>
        </a:p>
      </dgm:t>
    </dgm:pt>
    <dgm:pt modelId="{82FE27E0-755F-441F-82EC-E839698A858A}">
      <dgm:prSet custT="1"/>
      <dgm:spPr/>
      <dgm:t>
        <a:bodyPr/>
        <a:lstStyle/>
        <a:p>
          <a:r>
            <a:rPr lang="en-GB" sz="2800" b="1" dirty="0">
              <a:solidFill>
                <a:schemeClr val="bg1"/>
              </a:solidFill>
            </a:rPr>
            <a:t>Sharing best practice</a:t>
          </a:r>
          <a:endParaRPr lang="en-US" sz="2800" b="1" dirty="0">
            <a:solidFill>
              <a:schemeClr val="bg1"/>
            </a:solidFill>
          </a:endParaRPr>
        </a:p>
      </dgm:t>
    </dgm:pt>
    <dgm:pt modelId="{572BCE73-3143-485F-881F-459148047146}" type="parTrans" cxnId="{A33EC895-B023-48D6-8247-123701387213}">
      <dgm:prSet/>
      <dgm:spPr/>
      <dgm:t>
        <a:bodyPr/>
        <a:lstStyle/>
        <a:p>
          <a:endParaRPr lang="en-US"/>
        </a:p>
      </dgm:t>
    </dgm:pt>
    <dgm:pt modelId="{B876F2BD-23F7-447F-9A0C-09525295C886}" type="sibTrans" cxnId="{A33EC895-B023-48D6-8247-123701387213}">
      <dgm:prSet/>
      <dgm:spPr/>
      <dgm:t>
        <a:bodyPr/>
        <a:lstStyle/>
        <a:p>
          <a:endParaRPr lang="en-US"/>
        </a:p>
      </dgm:t>
    </dgm:pt>
    <dgm:pt modelId="{17F63214-DDF6-421C-A60B-60A81ECB533B}">
      <dgm:prSet custT="1"/>
      <dgm:spPr/>
      <dgm:t>
        <a:bodyPr/>
        <a:lstStyle/>
        <a:p>
          <a:r>
            <a:rPr lang="en-GB" sz="2800" b="1" dirty="0">
              <a:solidFill>
                <a:schemeClr val="bg1"/>
              </a:solidFill>
            </a:rPr>
            <a:t>Providing advice and support for communities  </a:t>
          </a:r>
          <a:endParaRPr lang="en-US" sz="2800" b="1" dirty="0">
            <a:solidFill>
              <a:schemeClr val="bg1"/>
            </a:solidFill>
          </a:endParaRPr>
        </a:p>
      </dgm:t>
    </dgm:pt>
    <dgm:pt modelId="{F59E8B54-FA05-4209-AA73-EE2D0079E06F}" type="parTrans" cxnId="{96DA4BC4-A564-44EF-8C9E-E6225360D22D}">
      <dgm:prSet/>
      <dgm:spPr/>
      <dgm:t>
        <a:bodyPr/>
        <a:lstStyle/>
        <a:p>
          <a:endParaRPr lang="en-US"/>
        </a:p>
      </dgm:t>
    </dgm:pt>
    <dgm:pt modelId="{C0344604-4761-4ED3-A3EC-CCBDBDBFC744}" type="sibTrans" cxnId="{96DA4BC4-A564-44EF-8C9E-E6225360D22D}">
      <dgm:prSet/>
      <dgm:spPr/>
      <dgm:t>
        <a:bodyPr/>
        <a:lstStyle/>
        <a:p>
          <a:endParaRPr lang="en-US"/>
        </a:p>
      </dgm:t>
    </dgm:pt>
    <dgm:pt modelId="{42B559CA-25AC-4556-AB16-6D35E000DE79}">
      <dgm:prSet custT="1"/>
      <dgm:spPr/>
      <dgm:t>
        <a:bodyPr/>
        <a:lstStyle/>
        <a:p>
          <a:r>
            <a:rPr lang="en-GB" sz="2800" b="1" dirty="0">
              <a:solidFill>
                <a:schemeClr val="bg1"/>
              </a:solidFill>
            </a:rPr>
            <a:t>Support to each other and sharing resources</a:t>
          </a:r>
          <a:endParaRPr lang="en-US" sz="2800" b="1" dirty="0">
            <a:solidFill>
              <a:schemeClr val="bg1"/>
            </a:solidFill>
          </a:endParaRPr>
        </a:p>
      </dgm:t>
    </dgm:pt>
    <dgm:pt modelId="{B828319D-1E1F-42FA-99E3-A09B72E32879}" type="parTrans" cxnId="{E519D7DE-4307-4F32-A51C-8D2FA446F04E}">
      <dgm:prSet/>
      <dgm:spPr/>
      <dgm:t>
        <a:bodyPr/>
        <a:lstStyle/>
        <a:p>
          <a:endParaRPr lang="en-US"/>
        </a:p>
      </dgm:t>
    </dgm:pt>
    <dgm:pt modelId="{BBECAFC4-440E-4E51-9BD7-4FA54F305524}" type="sibTrans" cxnId="{E519D7DE-4307-4F32-A51C-8D2FA446F04E}">
      <dgm:prSet/>
      <dgm:spPr/>
      <dgm:t>
        <a:bodyPr/>
        <a:lstStyle/>
        <a:p>
          <a:endParaRPr lang="en-US"/>
        </a:p>
      </dgm:t>
    </dgm:pt>
    <dgm:pt modelId="{2661695D-441B-4D46-957C-85294F5AAF9C}" type="pres">
      <dgm:prSet presAssocID="{00EFBC98-0342-4881-91E7-28943EDC4FB3}" presName="root" presStyleCnt="0">
        <dgm:presLayoutVars>
          <dgm:dir/>
          <dgm:resizeHandles val="exact"/>
        </dgm:presLayoutVars>
      </dgm:prSet>
      <dgm:spPr/>
    </dgm:pt>
    <dgm:pt modelId="{DD272761-A1A7-4113-AC2C-5950AB744258}" type="pres">
      <dgm:prSet presAssocID="{C0CD4754-BC9B-40F5-B8E5-7467F50B7C0E}" presName="compNode" presStyleCnt="0"/>
      <dgm:spPr/>
    </dgm:pt>
    <dgm:pt modelId="{D0E6C5AD-24A0-439D-BC0E-3AD481C19252}" type="pres">
      <dgm:prSet presAssocID="{C0CD4754-BC9B-40F5-B8E5-7467F50B7C0E}" presName="bgRect" presStyleLbl="bgShp" presStyleIdx="0" presStyleCnt="4"/>
      <dgm:spPr>
        <a:solidFill>
          <a:srgbClr val="FF0066"/>
        </a:solidFill>
      </dgm:spPr>
    </dgm:pt>
    <dgm:pt modelId="{5341212F-995E-431D-B606-2ABA1D0D1C3C}" type="pres">
      <dgm:prSet presAssocID="{C0CD4754-BC9B-40F5-B8E5-7467F50B7C0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D5BEDC3F-427B-48F6-9196-F81EDECEBF04}" type="pres">
      <dgm:prSet presAssocID="{C0CD4754-BC9B-40F5-B8E5-7467F50B7C0E}" presName="spaceRect" presStyleCnt="0"/>
      <dgm:spPr/>
    </dgm:pt>
    <dgm:pt modelId="{2B8F3E54-029B-427A-8FFB-64030AF76A1F}" type="pres">
      <dgm:prSet presAssocID="{C0CD4754-BC9B-40F5-B8E5-7467F50B7C0E}" presName="parTx" presStyleLbl="revTx" presStyleIdx="0" presStyleCnt="4">
        <dgm:presLayoutVars>
          <dgm:chMax val="0"/>
          <dgm:chPref val="0"/>
        </dgm:presLayoutVars>
      </dgm:prSet>
      <dgm:spPr/>
    </dgm:pt>
    <dgm:pt modelId="{BB9CFFAC-EE0E-4C51-8D8C-0C5114D6327C}" type="pres">
      <dgm:prSet presAssocID="{4F174BDB-D766-4F00-9E0F-C499557576F9}" presName="sibTrans" presStyleCnt="0"/>
      <dgm:spPr/>
    </dgm:pt>
    <dgm:pt modelId="{405974A1-A928-4C85-99D4-678198DA3229}" type="pres">
      <dgm:prSet presAssocID="{82FE27E0-755F-441F-82EC-E839698A858A}" presName="compNode" presStyleCnt="0"/>
      <dgm:spPr/>
    </dgm:pt>
    <dgm:pt modelId="{4A363851-9B67-4531-9616-FBBC439F8E6E}" type="pres">
      <dgm:prSet presAssocID="{82FE27E0-755F-441F-82EC-E839698A858A}" presName="bgRect" presStyleLbl="bgShp" presStyleIdx="1" presStyleCnt="4"/>
      <dgm:spPr>
        <a:solidFill>
          <a:srgbClr val="92D050"/>
        </a:solidFill>
      </dgm:spPr>
    </dgm:pt>
    <dgm:pt modelId="{55AB9A5A-CA3A-4D69-A5E5-9EBCA6701C7A}" type="pres">
      <dgm:prSet presAssocID="{82FE27E0-755F-441F-82EC-E839698A858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hare With Person"/>
        </a:ext>
      </dgm:extLst>
    </dgm:pt>
    <dgm:pt modelId="{FA785A6B-86D8-40E8-BF38-538210F7ADE7}" type="pres">
      <dgm:prSet presAssocID="{82FE27E0-755F-441F-82EC-E839698A858A}" presName="spaceRect" presStyleCnt="0"/>
      <dgm:spPr/>
    </dgm:pt>
    <dgm:pt modelId="{38E3D2A0-7137-4603-95FA-5BEB48935896}" type="pres">
      <dgm:prSet presAssocID="{82FE27E0-755F-441F-82EC-E839698A858A}" presName="parTx" presStyleLbl="revTx" presStyleIdx="1" presStyleCnt="4">
        <dgm:presLayoutVars>
          <dgm:chMax val="0"/>
          <dgm:chPref val="0"/>
        </dgm:presLayoutVars>
      </dgm:prSet>
      <dgm:spPr/>
    </dgm:pt>
    <dgm:pt modelId="{EC499943-A8A3-4D90-93FB-57DC2900193D}" type="pres">
      <dgm:prSet presAssocID="{B876F2BD-23F7-447F-9A0C-09525295C886}" presName="sibTrans" presStyleCnt="0"/>
      <dgm:spPr/>
    </dgm:pt>
    <dgm:pt modelId="{FA2976E0-2945-4D51-BA9B-D3E7083DAC5C}" type="pres">
      <dgm:prSet presAssocID="{17F63214-DDF6-421C-A60B-60A81ECB533B}" presName="compNode" presStyleCnt="0"/>
      <dgm:spPr/>
    </dgm:pt>
    <dgm:pt modelId="{987E562E-7538-427B-91CB-2E43B628B430}" type="pres">
      <dgm:prSet presAssocID="{17F63214-DDF6-421C-A60B-60A81ECB533B}" presName="bgRect" presStyleLbl="bgShp" presStyleIdx="2" presStyleCnt="4"/>
      <dgm:spPr>
        <a:solidFill>
          <a:srgbClr val="54CCCD"/>
        </a:solidFill>
      </dgm:spPr>
    </dgm:pt>
    <dgm:pt modelId="{2853D9A0-D350-47A2-BCDE-A6994A117D16}" type="pres">
      <dgm:prSet presAssocID="{17F63214-DDF6-421C-A60B-60A81ECB533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E833AB11-9D05-496E-9EA9-359DF08A576F}" type="pres">
      <dgm:prSet presAssocID="{17F63214-DDF6-421C-A60B-60A81ECB533B}" presName="spaceRect" presStyleCnt="0"/>
      <dgm:spPr/>
    </dgm:pt>
    <dgm:pt modelId="{6F4E1110-A3D2-4714-A07F-0751E5BAEDFA}" type="pres">
      <dgm:prSet presAssocID="{17F63214-DDF6-421C-A60B-60A81ECB533B}" presName="parTx" presStyleLbl="revTx" presStyleIdx="2" presStyleCnt="4">
        <dgm:presLayoutVars>
          <dgm:chMax val="0"/>
          <dgm:chPref val="0"/>
        </dgm:presLayoutVars>
      </dgm:prSet>
      <dgm:spPr/>
    </dgm:pt>
    <dgm:pt modelId="{D159B331-4A0C-4C2C-AD53-9611D02431DC}" type="pres">
      <dgm:prSet presAssocID="{C0344604-4761-4ED3-A3EC-CCBDBDBFC744}" presName="sibTrans" presStyleCnt="0"/>
      <dgm:spPr/>
    </dgm:pt>
    <dgm:pt modelId="{A91ED58B-2AE8-4012-B386-56E5032AF29F}" type="pres">
      <dgm:prSet presAssocID="{42B559CA-25AC-4556-AB16-6D35E000DE79}" presName="compNode" presStyleCnt="0"/>
      <dgm:spPr/>
    </dgm:pt>
    <dgm:pt modelId="{87750FCC-F088-4CF9-8EFD-50DF2488B841}" type="pres">
      <dgm:prSet presAssocID="{42B559CA-25AC-4556-AB16-6D35E000DE79}" presName="bgRect" presStyleLbl="bgShp" presStyleIdx="3" presStyleCnt="4"/>
      <dgm:spPr>
        <a:solidFill>
          <a:schemeClr val="accent1">
            <a:lumMod val="40000"/>
            <a:lumOff val="60000"/>
          </a:schemeClr>
        </a:solidFill>
      </dgm:spPr>
    </dgm:pt>
    <dgm:pt modelId="{C1CA5E40-B4E0-4E61-8A04-832CADDD7B0A}" type="pres">
      <dgm:prSet presAssocID="{42B559CA-25AC-4556-AB16-6D35E000DE7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Users"/>
        </a:ext>
      </dgm:extLst>
    </dgm:pt>
    <dgm:pt modelId="{8DF01FE3-673F-4DDF-A6DE-03F37CD84B72}" type="pres">
      <dgm:prSet presAssocID="{42B559CA-25AC-4556-AB16-6D35E000DE79}" presName="spaceRect" presStyleCnt="0"/>
      <dgm:spPr/>
    </dgm:pt>
    <dgm:pt modelId="{51B39C61-8CE7-44FD-9392-57A6ECEF355F}" type="pres">
      <dgm:prSet presAssocID="{42B559CA-25AC-4556-AB16-6D35E000DE79}" presName="parTx" presStyleLbl="revTx" presStyleIdx="3" presStyleCnt="4">
        <dgm:presLayoutVars>
          <dgm:chMax val="0"/>
          <dgm:chPref val="0"/>
        </dgm:presLayoutVars>
      </dgm:prSet>
      <dgm:spPr/>
    </dgm:pt>
  </dgm:ptLst>
  <dgm:cxnLst>
    <dgm:cxn modelId="{91343B24-DC26-48A0-9B6B-5DA011356E13}" type="presOf" srcId="{C0CD4754-BC9B-40F5-B8E5-7467F50B7C0E}" destId="{2B8F3E54-029B-427A-8FFB-64030AF76A1F}" srcOrd="0" destOrd="0" presId="urn:microsoft.com/office/officeart/2018/2/layout/IconVerticalSolidList"/>
    <dgm:cxn modelId="{4BA5E131-87FC-48B4-BE46-335AF363D22A}" type="presOf" srcId="{17F63214-DDF6-421C-A60B-60A81ECB533B}" destId="{6F4E1110-A3D2-4714-A07F-0751E5BAEDFA}" srcOrd="0" destOrd="0" presId="urn:microsoft.com/office/officeart/2018/2/layout/IconVerticalSolidList"/>
    <dgm:cxn modelId="{3EADEB66-6A48-467D-8B1F-2F35CF2DFE3F}" type="presOf" srcId="{00EFBC98-0342-4881-91E7-28943EDC4FB3}" destId="{2661695D-441B-4D46-957C-85294F5AAF9C}" srcOrd="0" destOrd="0" presId="urn:microsoft.com/office/officeart/2018/2/layout/IconVerticalSolidList"/>
    <dgm:cxn modelId="{91CEA07A-CDAC-4A43-A16A-2CC992D6BC39}" srcId="{00EFBC98-0342-4881-91E7-28943EDC4FB3}" destId="{C0CD4754-BC9B-40F5-B8E5-7467F50B7C0E}" srcOrd="0" destOrd="0" parTransId="{3DC2DA52-D462-4457-BFA6-476D70499C11}" sibTransId="{4F174BDB-D766-4F00-9E0F-C499557576F9}"/>
    <dgm:cxn modelId="{8E17F091-7074-4B68-8383-1597C90DE487}" type="presOf" srcId="{82FE27E0-755F-441F-82EC-E839698A858A}" destId="{38E3D2A0-7137-4603-95FA-5BEB48935896}" srcOrd="0" destOrd="0" presId="urn:microsoft.com/office/officeart/2018/2/layout/IconVerticalSolidList"/>
    <dgm:cxn modelId="{A33EC895-B023-48D6-8247-123701387213}" srcId="{00EFBC98-0342-4881-91E7-28943EDC4FB3}" destId="{82FE27E0-755F-441F-82EC-E839698A858A}" srcOrd="1" destOrd="0" parTransId="{572BCE73-3143-485F-881F-459148047146}" sibTransId="{B876F2BD-23F7-447F-9A0C-09525295C886}"/>
    <dgm:cxn modelId="{1295DAB3-F749-4EB4-88A6-9D33CD842A1A}" type="presOf" srcId="{42B559CA-25AC-4556-AB16-6D35E000DE79}" destId="{51B39C61-8CE7-44FD-9392-57A6ECEF355F}" srcOrd="0" destOrd="0" presId="urn:microsoft.com/office/officeart/2018/2/layout/IconVerticalSolidList"/>
    <dgm:cxn modelId="{96DA4BC4-A564-44EF-8C9E-E6225360D22D}" srcId="{00EFBC98-0342-4881-91E7-28943EDC4FB3}" destId="{17F63214-DDF6-421C-A60B-60A81ECB533B}" srcOrd="2" destOrd="0" parTransId="{F59E8B54-FA05-4209-AA73-EE2D0079E06F}" sibTransId="{C0344604-4761-4ED3-A3EC-CCBDBDBFC744}"/>
    <dgm:cxn modelId="{E519D7DE-4307-4F32-A51C-8D2FA446F04E}" srcId="{00EFBC98-0342-4881-91E7-28943EDC4FB3}" destId="{42B559CA-25AC-4556-AB16-6D35E000DE79}" srcOrd="3" destOrd="0" parTransId="{B828319D-1E1F-42FA-99E3-A09B72E32879}" sibTransId="{BBECAFC4-440E-4E51-9BD7-4FA54F305524}"/>
    <dgm:cxn modelId="{0F8D6094-DAD6-4008-B87A-4D11C621C734}" type="presParOf" srcId="{2661695D-441B-4D46-957C-85294F5AAF9C}" destId="{DD272761-A1A7-4113-AC2C-5950AB744258}" srcOrd="0" destOrd="0" presId="urn:microsoft.com/office/officeart/2018/2/layout/IconVerticalSolidList"/>
    <dgm:cxn modelId="{7371F90A-0FEE-4740-82F9-F10DC73667A5}" type="presParOf" srcId="{DD272761-A1A7-4113-AC2C-5950AB744258}" destId="{D0E6C5AD-24A0-439D-BC0E-3AD481C19252}" srcOrd="0" destOrd="0" presId="urn:microsoft.com/office/officeart/2018/2/layout/IconVerticalSolidList"/>
    <dgm:cxn modelId="{03ABCE8D-AA0F-41FE-9443-8572ACED6320}" type="presParOf" srcId="{DD272761-A1A7-4113-AC2C-5950AB744258}" destId="{5341212F-995E-431D-B606-2ABA1D0D1C3C}" srcOrd="1" destOrd="0" presId="urn:microsoft.com/office/officeart/2018/2/layout/IconVerticalSolidList"/>
    <dgm:cxn modelId="{98ABB8F1-E77F-4C1E-9EBF-9086D57FC3D6}" type="presParOf" srcId="{DD272761-A1A7-4113-AC2C-5950AB744258}" destId="{D5BEDC3F-427B-48F6-9196-F81EDECEBF04}" srcOrd="2" destOrd="0" presId="urn:microsoft.com/office/officeart/2018/2/layout/IconVerticalSolidList"/>
    <dgm:cxn modelId="{88A368CA-98A0-4097-9E80-68D289D3BB8A}" type="presParOf" srcId="{DD272761-A1A7-4113-AC2C-5950AB744258}" destId="{2B8F3E54-029B-427A-8FFB-64030AF76A1F}" srcOrd="3" destOrd="0" presId="urn:microsoft.com/office/officeart/2018/2/layout/IconVerticalSolidList"/>
    <dgm:cxn modelId="{64A329B6-23D3-4D46-86A2-7EC99FBCAC74}" type="presParOf" srcId="{2661695D-441B-4D46-957C-85294F5AAF9C}" destId="{BB9CFFAC-EE0E-4C51-8D8C-0C5114D6327C}" srcOrd="1" destOrd="0" presId="urn:microsoft.com/office/officeart/2018/2/layout/IconVerticalSolidList"/>
    <dgm:cxn modelId="{01C219DC-8E93-45B6-930F-C62F7FB01719}" type="presParOf" srcId="{2661695D-441B-4D46-957C-85294F5AAF9C}" destId="{405974A1-A928-4C85-99D4-678198DA3229}" srcOrd="2" destOrd="0" presId="urn:microsoft.com/office/officeart/2018/2/layout/IconVerticalSolidList"/>
    <dgm:cxn modelId="{B8D5F620-D21C-461D-9E94-F490327F4F7E}" type="presParOf" srcId="{405974A1-A928-4C85-99D4-678198DA3229}" destId="{4A363851-9B67-4531-9616-FBBC439F8E6E}" srcOrd="0" destOrd="0" presId="urn:microsoft.com/office/officeart/2018/2/layout/IconVerticalSolidList"/>
    <dgm:cxn modelId="{9947CD8D-4EA3-4909-B1A1-C28B8DF1A56D}" type="presParOf" srcId="{405974A1-A928-4C85-99D4-678198DA3229}" destId="{55AB9A5A-CA3A-4D69-A5E5-9EBCA6701C7A}" srcOrd="1" destOrd="0" presId="urn:microsoft.com/office/officeart/2018/2/layout/IconVerticalSolidList"/>
    <dgm:cxn modelId="{57E4FD46-C1DF-484F-AB5E-0FAB95CF17CD}" type="presParOf" srcId="{405974A1-A928-4C85-99D4-678198DA3229}" destId="{FA785A6B-86D8-40E8-BF38-538210F7ADE7}" srcOrd="2" destOrd="0" presId="urn:microsoft.com/office/officeart/2018/2/layout/IconVerticalSolidList"/>
    <dgm:cxn modelId="{0D333250-9125-4946-A347-28DCCB0E3157}" type="presParOf" srcId="{405974A1-A928-4C85-99D4-678198DA3229}" destId="{38E3D2A0-7137-4603-95FA-5BEB48935896}" srcOrd="3" destOrd="0" presId="urn:microsoft.com/office/officeart/2018/2/layout/IconVerticalSolidList"/>
    <dgm:cxn modelId="{4C696740-A01A-4617-85BB-86441C978622}" type="presParOf" srcId="{2661695D-441B-4D46-957C-85294F5AAF9C}" destId="{EC499943-A8A3-4D90-93FB-57DC2900193D}" srcOrd="3" destOrd="0" presId="urn:microsoft.com/office/officeart/2018/2/layout/IconVerticalSolidList"/>
    <dgm:cxn modelId="{D81A5F8A-10DE-46F0-A380-E38B2E6DD51E}" type="presParOf" srcId="{2661695D-441B-4D46-957C-85294F5AAF9C}" destId="{FA2976E0-2945-4D51-BA9B-D3E7083DAC5C}" srcOrd="4" destOrd="0" presId="urn:microsoft.com/office/officeart/2018/2/layout/IconVerticalSolidList"/>
    <dgm:cxn modelId="{4EA1B82F-CF12-48FC-8637-D3D3486D7C74}" type="presParOf" srcId="{FA2976E0-2945-4D51-BA9B-D3E7083DAC5C}" destId="{987E562E-7538-427B-91CB-2E43B628B430}" srcOrd="0" destOrd="0" presId="urn:microsoft.com/office/officeart/2018/2/layout/IconVerticalSolidList"/>
    <dgm:cxn modelId="{7E70BBC2-28F7-4D38-BD11-F42A6E3A096D}" type="presParOf" srcId="{FA2976E0-2945-4D51-BA9B-D3E7083DAC5C}" destId="{2853D9A0-D350-47A2-BCDE-A6994A117D16}" srcOrd="1" destOrd="0" presId="urn:microsoft.com/office/officeart/2018/2/layout/IconVerticalSolidList"/>
    <dgm:cxn modelId="{BBD8BD35-2BA1-4751-A08D-87378085D3D5}" type="presParOf" srcId="{FA2976E0-2945-4D51-BA9B-D3E7083DAC5C}" destId="{E833AB11-9D05-496E-9EA9-359DF08A576F}" srcOrd="2" destOrd="0" presId="urn:microsoft.com/office/officeart/2018/2/layout/IconVerticalSolidList"/>
    <dgm:cxn modelId="{01D6DF60-D346-4247-B001-94A36C8BEDA0}" type="presParOf" srcId="{FA2976E0-2945-4D51-BA9B-D3E7083DAC5C}" destId="{6F4E1110-A3D2-4714-A07F-0751E5BAEDFA}" srcOrd="3" destOrd="0" presId="urn:microsoft.com/office/officeart/2018/2/layout/IconVerticalSolidList"/>
    <dgm:cxn modelId="{C8783A09-2AFC-46E0-8583-069D33EA170D}" type="presParOf" srcId="{2661695D-441B-4D46-957C-85294F5AAF9C}" destId="{D159B331-4A0C-4C2C-AD53-9611D02431DC}" srcOrd="5" destOrd="0" presId="urn:microsoft.com/office/officeart/2018/2/layout/IconVerticalSolidList"/>
    <dgm:cxn modelId="{E118D52D-2B7F-408A-9024-DF312AD26469}" type="presParOf" srcId="{2661695D-441B-4D46-957C-85294F5AAF9C}" destId="{A91ED58B-2AE8-4012-B386-56E5032AF29F}" srcOrd="6" destOrd="0" presId="urn:microsoft.com/office/officeart/2018/2/layout/IconVerticalSolidList"/>
    <dgm:cxn modelId="{14463955-55CB-4FF9-929F-F83D936D9C5C}" type="presParOf" srcId="{A91ED58B-2AE8-4012-B386-56E5032AF29F}" destId="{87750FCC-F088-4CF9-8EFD-50DF2488B841}" srcOrd="0" destOrd="0" presId="urn:microsoft.com/office/officeart/2018/2/layout/IconVerticalSolidList"/>
    <dgm:cxn modelId="{18E5F46B-B70C-4CBD-9A95-7B03831830E5}" type="presParOf" srcId="{A91ED58B-2AE8-4012-B386-56E5032AF29F}" destId="{C1CA5E40-B4E0-4E61-8A04-832CADDD7B0A}" srcOrd="1" destOrd="0" presId="urn:microsoft.com/office/officeart/2018/2/layout/IconVerticalSolidList"/>
    <dgm:cxn modelId="{C8D78402-AB97-468D-A48A-169FAAD288BB}" type="presParOf" srcId="{A91ED58B-2AE8-4012-B386-56E5032AF29F}" destId="{8DF01FE3-673F-4DDF-A6DE-03F37CD84B72}" srcOrd="2" destOrd="0" presId="urn:microsoft.com/office/officeart/2018/2/layout/IconVerticalSolidList"/>
    <dgm:cxn modelId="{59328840-E114-4833-9853-2B0FDBA31914}" type="presParOf" srcId="{A91ED58B-2AE8-4012-B386-56E5032AF29F}" destId="{51B39C61-8CE7-44FD-9392-57A6ECEF355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0BDBD-2352-4557-9042-C42BAB0261CF}">
      <dsp:nvSpPr>
        <dsp:cNvPr id="0" name=""/>
        <dsp:cNvSpPr/>
      </dsp:nvSpPr>
      <dsp:spPr>
        <a:xfrm>
          <a:off x="0" y="596"/>
          <a:ext cx="7315200" cy="1033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D5F86E-4B3D-4106-AFF1-1635CF5FD583}">
      <dsp:nvSpPr>
        <dsp:cNvPr id="0" name=""/>
        <dsp:cNvSpPr/>
      </dsp:nvSpPr>
      <dsp:spPr>
        <a:xfrm>
          <a:off x="312499" y="233034"/>
          <a:ext cx="568181" cy="5681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C00268-6F26-4B5C-A4D3-4FA7541CBE39}">
      <dsp:nvSpPr>
        <dsp:cNvPr id="0" name=""/>
        <dsp:cNvSpPr/>
      </dsp:nvSpPr>
      <dsp:spPr>
        <a:xfrm>
          <a:off x="1193181" y="596"/>
          <a:ext cx="5859031" cy="1033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32" tIns="109332" rIns="109332" bIns="109332"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70C0"/>
              </a:solidFill>
            </a:rPr>
            <a:t>Vaccination uptake, including Covid-19, Flu and childhood immunisations</a:t>
          </a:r>
        </a:p>
      </dsp:txBody>
      <dsp:txXfrm>
        <a:off x="1193181" y="596"/>
        <a:ext cx="5859031" cy="1033057"/>
      </dsp:txXfrm>
    </dsp:sp>
    <dsp:sp modelId="{48356AF8-71C0-45CC-A3CA-9752C424FDD0}">
      <dsp:nvSpPr>
        <dsp:cNvPr id="0" name=""/>
        <dsp:cNvSpPr/>
      </dsp:nvSpPr>
      <dsp:spPr>
        <a:xfrm>
          <a:off x="0" y="1284092"/>
          <a:ext cx="7315200" cy="1033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6DDD2-35AD-4EC6-AD2C-C72215B8E0AD}">
      <dsp:nvSpPr>
        <dsp:cNvPr id="0" name=""/>
        <dsp:cNvSpPr/>
      </dsp:nvSpPr>
      <dsp:spPr>
        <a:xfrm>
          <a:off x="312499" y="1516530"/>
          <a:ext cx="568181" cy="5681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907729-85EE-4E05-AF7D-D85CB04A79F1}">
      <dsp:nvSpPr>
        <dsp:cNvPr id="0" name=""/>
        <dsp:cNvSpPr/>
      </dsp:nvSpPr>
      <dsp:spPr>
        <a:xfrm>
          <a:off x="1193181" y="1284092"/>
          <a:ext cx="5859031" cy="1033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32" tIns="109332" rIns="109332" bIns="109332"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B050"/>
              </a:solidFill>
            </a:rPr>
            <a:t>Mental health and wellbeing</a:t>
          </a:r>
        </a:p>
      </dsp:txBody>
      <dsp:txXfrm>
        <a:off x="1193181" y="1284092"/>
        <a:ext cx="5859031" cy="1033057"/>
      </dsp:txXfrm>
    </dsp:sp>
    <dsp:sp modelId="{E933B40F-455E-4961-9AD1-E08BA2754F6B}">
      <dsp:nvSpPr>
        <dsp:cNvPr id="0" name=""/>
        <dsp:cNvSpPr/>
      </dsp:nvSpPr>
      <dsp:spPr>
        <a:xfrm>
          <a:off x="0" y="2567588"/>
          <a:ext cx="7315200" cy="1033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B8F097-27A8-4D61-BD85-50132625E7A6}">
      <dsp:nvSpPr>
        <dsp:cNvPr id="0" name=""/>
        <dsp:cNvSpPr/>
      </dsp:nvSpPr>
      <dsp:spPr>
        <a:xfrm>
          <a:off x="312499" y="2800026"/>
          <a:ext cx="568181" cy="56818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381F07-77C8-483C-B896-35D122D6B6FB}">
      <dsp:nvSpPr>
        <dsp:cNvPr id="0" name=""/>
        <dsp:cNvSpPr/>
      </dsp:nvSpPr>
      <dsp:spPr>
        <a:xfrm>
          <a:off x="1193181" y="2567588"/>
          <a:ext cx="5859031" cy="1033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32" tIns="109332" rIns="109332" bIns="109332"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chemeClr val="accent1">
                  <a:lumMod val="60000"/>
                  <a:lumOff val="40000"/>
                </a:schemeClr>
              </a:solidFill>
            </a:rPr>
            <a:t>Cancer awareness and screening</a:t>
          </a:r>
        </a:p>
      </dsp:txBody>
      <dsp:txXfrm>
        <a:off x="1193181" y="2567588"/>
        <a:ext cx="5859031" cy="1033057"/>
      </dsp:txXfrm>
    </dsp:sp>
    <dsp:sp modelId="{3AF523B4-037D-4DCD-B344-5FBD1E2BE1AE}">
      <dsp:nvSpPr>
        <dsp:cNvPr id="0" name=""/>
        <dsp:cNvSpPr/>
      </dsp:nvSpPr>
      <dsp:spPr>
        <a:xfrm>
          <a:off x="0" y="3851084"/>
          <a:ext cx="7315200" cy="103305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C3D20-126A-49D1-B1E0-C1E132B0434F}">
      <dsp:nvSpPr>
        <dsp:cNvPr id="0" name=""/>
        <dsp:cNvSpPr/>
      </dsp:nvSpPr>
      <dsp:spPr>
        <a:xfrm>
          <a:off x="312499" y="4083522"/>
          <a:ext cx="568181" cy="56818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0AF07D-9D62-44D6-87C4-7F129088B10D}">
      <dsp:nvSpPr>
        <dsp:cNvPr id="0" name=""/>
        <dsp:cNvSpPr/>
      </dsp:nvSpPr>
      <dsp:spPr>
        <a:xfrm>
          <a:off x="1193181" y="3851084"/>
          <a:ext cx="5859031" cy="10330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332" tIns="109332" rIns="109332" bIns="109332"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C00000"/>
              </a:solidFill>
            </a:rPr>
            <a:t>Cardiovascular disease</a:t>
          </a:r>
        </a:p>
      </dsp:txBody>
      <dsp:txXfrm>
        <a:off x="1193181" y="3851084"/>
        <a:ext cx="5859031" cy="103305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6C5AD-24A0-439D-BC0E-3AD481C19252}">
      <dsp:nvSpPr>
        <dsp:cNvPr id="0" name=""/>
        <dsp:cNvSpPr/>
      </dsp:nvSpPr>
      <dsp:spPr>
        <a:xfrm>
          <a:off x="0" y="5072"/>
          <a:ext cx="8393167" cy="810243"/>
        </a:xfrm>
        <a:prstGeom prst="roundRect">
          <a:avLst>
            <a:gd name="adj" fmla="val 10000"/>
          </a:avLst>
        </a:prstGeom>
        <a:solidFill>
          <a:srgbClr val="FF0066"/>
        </a:solidFill>
        <a:ln>
          <a:noFill/>
        </a:ln>
        <a:effectLst/>
      </dsp:spPr>
      <dsp:style>
        <a:lnRef idx="0">
          <a:scrgbClr r="0" g="0" b="0"/>
        </a:lnRef>
        <a:fillRef idx="1">
          <a:scrgbClr r="0" g="0" b="0"/>
        </a:fillRef>
        <a:effectRef idx="0">
          <a:scrgbClr r="0" g="0" b="0"/>
        </a:effectRef>
        <a:fontRef idx="minor"/>
      </dsp:style>
    </dsp:sp>
    <dsp:sp modelId="{5341212F-995E-431D-B606-2ABA1D0D1C3C}">
      <dsp:nvSpPr>
        <dsp:cNvPr id="0" name=""/>
        <dsp:cNvSpPr/>
      </dsp:nvSpPr>
      <dsp:spPr>
        <a:xfrm>
          <a:off x="245098" y="187377"/>
          <a:ext cx="446069" cy="445634"/>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F3E54-029B-427A-8FFB-64030AF76A1F}">
      <dsp:nvSpPr>
        <dsp:cNvPr id="0" name=""/>
        <dsp:cNvSpPr/>
      </dsp:nvSpPr>
      <dsp:spPr>
        <a:xfrm>
          <a:off x="936267" y="5072"/>
          <a:ext cx="7428541" cy="860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chemeClr val="bg1"/>
              </a:solidFill>
            </a:rPr>
            <a:t>Provide practical learning that officers can apply</a:t>
          </a:r>
          <a:endParaRPr lang="en-US" sz="2400" b="1" kern="1200" dirty="0">
            <a:solidFill>
              <a:schemeClr val="bg1"/>
            </a:solidFill>
          </a:endParaRPr>
        </a:p>
      </dsp:txBody>
      <dsp:txXfrm>
        <a:off x="936267" y="5072"/>
        <a:ext cx="7428541" cy="860883"/>
      </dsp:txXfrm>
    </dsp:sp>
    <dsp:sp modelId="{4A363851-9B67-4531-9616-FBBC439F8E6E}">
      <dsp:nvSpPr>
        <dsp:cNvPr id="0" name=""/>
        <dsp:cNvSpPr/>
      </dsp:nvSpPr>
      <dsp:spPr>
        <a:xfrm>
          <a:off x="0" y="1081177"/>
          <a:ext cx="8393167" cy="810243"/>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55AB9A5A-CA3A-4D69-A5E5-9EBCA6701C7A}">
      <dsp:nvSpPr>
        <dsp:cNvPr id="0" name=""/>
        <dsp:cNvSpPr/>
      </dsp:nvSpPr>
      <dsp:spPr>
        <a:xfrm>
          <a:off x="245098" y="1263482"/>
          <a:ext cx="446069" cy="4456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E3D2A0-7137-4603-95FA-5BEB48935896}">
      <dsp:nvSpPr>
        <dsp:cNvPr id="0" name=""/>
        <dsp:cNvSpPr/>
      </dsp:nvSpPr>
      <dsp:spPr>
        <a:xfrm>
          <a:off x="936267" y="1081177"/>
          <a:ext cx="7428541" cy="860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1244600">
            <a:lnSpc>
              <a:spcPct val="100000"/>
            </a:lnSpc>
            <a:spcBef>
              <a:spcPct val="0"/>
            </a:spcBef>
            <a:spcAft>
              <a:spcPct val="35000"/>
            </a:spcAft>
            <a:buNone/>
          </a:pPr>
          <a:r>
            <a:rPr lang="en-GB" sz="2800" b="1" kern="1200" dirty="0">
              <a:solidFill>
                <a:schemeClr val="bg1"/>
              </a:solidFill>
            </a:rPr>
            <a:t>Recruitment &amp; training of community champions</a:t>
          </a:r>
          <a:endParaRPr lang="en-US" sz="2800" b="1" kern="1200" dirty="0">
            <a:solidFill>
              <a:schemeClr val="bg1"/>
            </a:solidFill>
          </a:endParaRPr>
        </a:p>
      </dsp:txBody>
      <dsp:txXfrm>
        <a:off x="936267" y="1081177"/>
        <a:ext cx="7428541" cy="860883"/>
      </dsp:txXfrm>
    </dsp:sp>
    <dsp:sp modelId="{987E562E-7538-427B-91CB-2E43B628B430}">
      <dsp:nvSpPr>
        <dsp:cNvPr id="0" name=""/>
        <dsp:cNvSpPr/>
      </dsp:nvSpPr>
      <dsp:spPr>
        <a:xfrm>
          <a:off x="0" y="2157282"/>
          <a:ext cx="8393167" cy="810243"/>
        </a:xfrm>
        <a:prstGeom prst="roundRect">
          <a:avLst>
            <a:gd name="adj" fmla="val 10000"/>
          </a:avLst>
        </a:prstGeom>
        <a:solidFill>
          <a:srgbClr val="54CCCD"/>
        </a:solidFill>
        <a:ln>
          <a:noFill/>
        </a:ln>
        <a:effectLst/>
      </dsp:spPr>
      <dsp:style>
        <a:lnRef idx="0">
          <a:scrgbClr r="0" g="0" b="0"/>
        </a:lnRef>
        <a:fillRef idx="1">
          <a:scrgbClr r="0" g="0" b="0"/>
        </a:fillRef>
        <a:effectRef idx="0">
          <a:scrgbClr r="0" g="0" b="0"/>
        </a:effectRef>
        <a:fontRef idx="minor"/>
      </dsp:style>
    </dsp:sp>
    <dsp:sp modelId="{2853D9A0-D350-47A2-BCDE-A6994A117D16}">
      <dsp:nvSpPr>
        <dsp:cNvPr id="0" name=""/>
        <dsp:cNvSpPr/>
      </dsp:nvSpPr>
      <dsp:spPr>
        <a:xfrm>
          <a:off x="245098" y="2339587"/>
          <a:ext cx="446069" cy="4456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E1110-A3D2-4714-A07F-0751E5BAEDFA}">
      <dsp:nvSpPr>
        <dsp:cNvPr id="0" name=""/>
        <dsp:cNvSpPr/>
      </dsp:nvSpPr>
      <dsp:spPr>
        <a:xfrm>
          <a:off x="936267" y="2157282"/>
          <a:ext cx="7428541" cy="860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933450">
            <a:lnSpc>
              <a:spcPct val="100000"/>
            </a:lnSpc>
            <a:spcBef>
              <a:spcPct val="0"/>
            </a:spcBef>
            <a:spcAft>
              <a:spcPct val="35000"/>
            </a:spcAft>
            <a:buNone/>
          </a:pPr>
          <a:r>
            <a:rPr lang="en-GB" sz="2100" b="1" kern="1200" dirty="0">
              <a:solidFill>
                <a:schemeClr val="bg1"/>
              </a:solidFill>
            </a:rPr>
            <a:t>Working with local networks (faith groups, neighbourhood groups, schools) - cultural relevance of interventions</a:t>
          </a:r>
          <a:endParaRPr lang="en-US" sz="2100" b="1" kern="1200" dirty="0">
            <a:solidFill>
              <a:schemeClr val="bg1"/>
            </a:solidFill>
          </a:endParaRPr>
        </a:p>
      </dsp:txBody>
      <dsp:txXfrm>
        <a:off x="936267" y="2157282"/>
        <a:ext cx="7428541" cy="860883"/>
      </dsp:txXfrm>
    </dsp:sp>
    <dsp:sp modelId="{87750FCC-F088-4CF9-8EFD-50DF2488B841}">
      <dsp:nvSpPr>
        <dsp:cNvPr id="0" name=""/>
        <dsp:cNvSpPr/>
      </dsp:nvSpPr>
      <dsp:spPr>
        <a:xfrm>
          <a:off x="0" y="3233387"/>
          <a:ext cx="8393167" cy="810243"/>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C1CA5E40-B4E0-4E61-8A04-832CADDD7B0A}">
      <dsp:nvSpPr>
        <dsp:cNvPr id="0" name=""/>
        <dsp:cNvSpPr/>
      </dsp:nvSpPr>
      <dsp:spPr>
        <a:xfrm>
          <a:off x="245098" y="3415692"/>
          <a:ext cx="446069" cy="4456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B39C61-8CE7-44FD-9392-57A6ECEF355F}">
      <dsp:nvSpPr>
        <dsp:cNvPr id="0" name=""/>
        <dsp:cNvSpPr/>
      </dsp:nvSpPr>
      <dsp:spPr>
        <a:xfrm>
          <a:off x="936267" y="3233387"/>
          <a:ext cx="7428541" cy="860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1022350">
            <a:lnSpc>
              <a:spcPct val="100000"/>
            </a:lnSpc>
            <a:spcBef>
              <a:spcPct val="0"/>
            </a:spcBef>
            <a:spcAft>
              <a:spcPct val="35000"/>
            </a:spcAft>
            <a:buNone/>
          </a:pPr>
          <a:r>
            <a:rPr lang="en-GB" sz="2300" b="1" kern="1200" dirty="0">
              <a:solidFill>
                <a:schemeClr val="bg1"/>
              </a:solidFill>
            </a:rPr>
            <a:t>Embedding lived experience in programme design and delivery</a:t>
          </a:r>
          <a:endParaRPr lang="en-US" sz="2300" b="1" kern="1200" dirty="0">
            <a:solidFill>
              <a:schemeClr val="bg1"/>
            </a:solidFill>
          </a:endParaRPr>
        </a:p>
      </dsp:txBody>
      <dsp:txXfrm>
        <a:off x="936267" y="3233387"/>
        <a:ext cx="7428541" cy="860883"/>
      </dsp:txXfrm>
    </dsp:sp>
    <dsp:sp modelId="{EFC4ADD8-28BD-4C31-BE7E-E09F8FF2CBB8}">
      <dsp:nvSpPr>
        <dsp:cNvPr id="0" name=""/>
        <dsp:cNvSpPr/>
      </dsp:nvSpPr>
      <dsp:spPr>
        <a:xfrm>
          <a:off x="0" y="4309492"/>
          <a:ext cx="8393167" cy="810243"/>
        </a:xfrm>
        <a:prstGeom prst="roundRect">
          <a:avLst>
            <a:gd name="adj" fmla="val 10000"/>
          </a:avLst>
        </a:prstGeom>
        <a:solidFill>
          <a:srgbClr val="0070C0"/>
        </a:solidFill>
        <a:ln>
          <a:solidFill>
            <a:schemeClr val="bg1"/>
          </a:solidFill>
        </a:ln>
        <a:effectLst/>
      </dsp:spPr>
      <dsp:style>
        <a:lnRef idx="0">
          <a:scrgbClr r="0" g="0" b="0"/>
        </a:lnRef>
        <a:fillRef idx="1">
          <a:scrgbClr r="0" g="0" b="0"/>
        </a:fillRef>
        <a:effectRef idx="0">
          <a:scrgbClr r="0" g="0" b="0"/>
        </a:effectRef>
        <a:fontRef idx="minor"/>
      </dsp:style>
    </dsp:sp>
    <dsp:sp modelId="{D98BD61B-73AE-4FA4-881B-77FA56AA8443}">
      <dsp:nvSpPr>
        <dsp:cNvPr id="0" name=""/>
        <dsp:cNvSpPr/>
      </dsp:nvSpPr>
      <dsp:spPr>
        <a:xfrm>
          <a:off x="245098" y="4491797"/>
          <a:ext cx="446069" cy="445634"/>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D81E1E-8663-4817-8537-EE0205FE4B6B}">
      <dsp:nvSpPr>
        <dsp:cNvPr id="0" name=""/>
        <dsp:cNvSpPr/>
      </dsp:nvSpPr>
      <dsp:spPr>
        <a:xfrm>
          <a:off x="936267" y="4309492"/>
          <a:ext cx="7428541" cy="860883"/>
        </a:xfrm>
        <a:prstGeom prst="rect">
          <a:avLst/>
        </a:prstGeom>
        <a:solidFill>
          <a:srgbClr val="0070C0"/>
        </a:solid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chemeClr val="bg1"/>
              </a:solidFill>
            </a:rPr>
            <a:t>How to measure change in a way that feels meaningful to communities</a:t>
          </a:r>
        </a:p>
      </dsp:txBody>
      <dsp:txXfrm>
        <a:off x="936267" y="4309492"/>
        <a:ext cx="7428541" cy="860883"/>
      </dsp:txXfrm>
    </dsp:sp>
    <dsp:sp modelId="{886A9E6A-283D-452E-B919-DC18927A489D}">
      <dsp:nvSpPr>
        <dsp:cNvPr id="0" name=""/>
        <dsp:cNvSpPr/>
      </dsp:nvSpPr>
      <dsp:spPr>
        <a:xfrm>
          <a:off x="0" y="5385597"/>
          <a:ext cx="8393167" cy="810243"/>
        </a:xfrm>
        <a:prstGeom prst="roundRect">
          <a:avLst>
            <a:gd name="adj" fmla="val 10000"/>
          </a:avLst>
        </a:prstGeom>
        <a:solidFill>
          <a:srgbClr val="BFD8DC"/>
        </a:solidFill>
        <a:ln>
          <a:solidFill>
            <a:srgbClr val="BFD8DC"/>
          </a:solidFill>
        </a:ln>
        <a:effectLst/>
      </dsp:spPr>
      <dsp:style>
        <a:lnRef idx="0">
          <a:scrgbClr r="0" g="0" b="0"/>
        </a:lnRef>
        <a:fillRef idx="1">
          <a:scrgbClr r="0" g="0" b="0"/>
        </a:fillRef>
        <a:effectRef idx="0">
          <a:scrgbClr r="0" g="0" b="0"/>
        </a:effectRef>
        <a:fontRef idx="minor"/>
      </dsp:style>
    </dsp:sp>
    <dsp:sp modelId="{D136103F-262C-4534-A191-54E6A4BA8716}">
      <dsp:nvSpPr>
        <dsp:cNvPr id="0" name=""/>
        <dsp:cNvSpPr/>
      </dsp:nvSpPr>
      <dsp:spPr>
        <a:xfrm>
          <a:off x="245098" y="5567902"/>
          <a:ext cx="446069" cy="445634"/>
        </a:xfrm>
        <a:prstGeom prst="rect">
          <a:avLst/>
        </a:prstGeom>
        <a:blipFill>
          <a:blip xmlns:r="http://schemas.openxmlformats.org/officeDocument/2006/relationships" r:embed="rId11">
            <a:extLs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50AF5-078F-4F76-9C80-C48AD1B82171}">
      <dsp:nvSpPr>
        <dsp:cNvPr id="0" name=""/>
        <dsp:cNvSpPr/>
      </dsp:nvSpPr>
      <dsp:spPr>
        <a:xfrm>
          <a:off x="936267" y="5385597"/>
          <a:ext cx="7428541" cy="860883"/>
        </a:xfrm>
        <a:prstGeom prst="rect">
          <a:avLst/>
        </a:prstGeom>
        <a:solidFill>
          <a:srgbClr val="BFD8DC"/>
        </a:solidFill>
        <a:ln>
          <a:noFill/>
        </a:ln>
        <a:effectLst/>
      </dsp:spPr>
      <dsp:style>
        <a:lnRef idx="0">
          <a:scrgbClr r="0" g="0" b="0"/>
        </a:lnRef>
        <a:fillRef idx="0">
          <a:scrgbClr r="0" g="0" b="0"/>
        </a:fillRef>
        <a:effectRef idx="0">
          <a:scrgbClr r="0" g="0" b="0"/>
        </a:effectRef>
        <a:fontRef idx="minor"/>
      </dsp:style>
      <dsp:txBody>
        <a:bodyPr spcFirstLastPara="0" vert="horz" wrap="square" lIns="91110" tIns="91110" rIns="91110" bIns="91110" numCol="1" spcCol="1270" anchor="ctr" anchorCtr="0">
          <a:noAutofit/>
        </a:bodyPr>
        <a:lstStyle/>
        <a:p>
          <a:pPr marL="0" lvl="0" indent="0" algn="l" defTabSz="1066800">
            <a:lnSpc>
              <a:spcPct val="100000"/>
            </a:lnSpc>
            <a:spcBef>
              <a:spcPct val="0"/>
            </a:spcBef>
            <a:spcAft>
              <a:spcPct val="35000"/>
            </a:spcAft>
            <a:buNone/>
          </a:pPr>
          <a:r>
            <a:rPr lang="en-GB" sz="2400" b="1" kern="1200" dirty="0">
              <a:solidFill>
                <a:schemeClr val="bg1"/>
              </a:solidFill>
            </a:rPr>
            <a:t>Investment within the programme i.e. current 3 years </a:t>
          </a:r>
        </a:p>
      </dsp:txBody>
      <dsp:txXfrm>
        <a:off x="936267" y="5385597"/>
        <a:ext cx="7428541" cy="860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E6C5AD-24A0-439D-BC0E-3AD481C19252}">
      <dsp:nvSpPr>
        <dsp:cNvPr id="0" name=""/>
        <dsp:cNvSpPr/>
      </dsp:nvSpPr>
      <dsp:spPr>
        <a:xfrm>
          <a:off x="0" y="3248"/>
          <a:ext cx="10334625" cy="733045"/>
        </a:xfrm>
        <a:prstGeom prst="roundRect">
          <a:avLst>
            <a:gd name="adj" fmla="val 10000"/>
          </a:avLst>
        </a:prstGeom>
        <a:solidFill>
          <a:srgbClr val="FF0066"/>
        </a:solidFill>
        <a:ln>
          <a:noFill/>
        </a:ln>
        <a:effectLst/>
      </dsp:spPr>
      <dsp:style>
        <a:lnRef idx="0">
          <a:scrgbClr r="0" g="0" b="0"/>
        </a:lnRef>
        <a:fillRef idx="1">
          <a:scrgbClr r="0" g="0" b="0"/>
        </a:fillRef>
        <a:effectRef idx="0">
          <a:scrgbClr r="0" g="0" b="0"/>
        </a:effectRef>
        <a:fontRef idx="minor"/>
      </dsp:style>
    </dsp:sp>
    <dsp:sp modelId="{5341212F-995E-431D-B606-2ABA1D0D1C3C}">
      <dsp:nvSpPr>
        <dsp:cNvPr id="0" name=""/>
        <dsp:cNvSpPr/>
      </dsp:nvSpPr>
      <dsp:spPr>
        <a:xfrm>
          <a:off x="221746" y="168183"/>
          <a:ext cx="403569" cy="40317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B8F3E54-029B-427A-8FFB-64030AF76A1F}">
      <dsp:nvSpPr>
        <dsp:cNvPr id="0" name=""/>
        <dsp:cNvSpPr/>
      </dsp:nvSpPr>
      <dsp:spPr>
        <a:xfrm>
          <a:off x="847061" y="3248"/>
          <a:ext cx="9474517" cy="755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05" tIns="80005" rIns="80005" bIns="80005" numCol="1" spcCol="1270" anchor="ctr" anchorCtr="0">
          <a:noAutofit/>
        </a:bodyPr>
        <a:lstStyle/>
        <a:p>
          <a:pPr marL="0" lvl="0" indent="0" algn="l" defTabSz="977900" rtl="0">
            <a:lnSpc>
              <a:spcPct val="90000"/>
            </a:lnSpc>
            <a:spcBef>
              <a:spcPct val="0"/>
            </a:spcBef>
            <a:spcAft>
              <a:spcPct val="35000"/>
            </a:spcAft>
            <a:buNone/>
          </a:pPr>
          <a:r>
            <a:rPr lang="en-GB" sz="2200" b="1" kern="1200" dirty="0">
              <a:solidFill>
                <a:schemeClr val="bg1"/>
              </a:solidFill>
            </a:rPr>
            <a:t>Establishing trusting relationships between Liverpool </a:t>
          </a:r>
          <a:r>
            <a:rPr lang="en-GB" sz="2200" b="1" kern="1200" dirty="0">
              <a:solidFill>
                <a:schemeClr val="bg1"/>
              </a:solidFill>
              <a:latin typeface="Calibri Light" panose="020F0302020204030204"/>
            </a:rPr>
            <a:t>City </a:t>
          </a:r>
          <a:r>
            <a:rPr lang="en-GB" sz="2200" b="1" kern="1200" dirty="0">
              <a:solidFill>
                <a:schemeClr val="bg1"/>
              </a:solidFill>
            </a:rPr>
            <a:t>Council and the </a:t>
          </a:r>
          <a:r>
            <a:rPr lang="en-GB" sz="2200" b="1" kern="1200" dirty="0">
              <a:solidFill>
                <a:schemeClr val="bg1"/>
              </a:solidFill>
              <a:latin typeface="+mn-lt"/>
            </a:rPr>
            <a:t>community champions / volunteers</a:t>
          </a:r>
          <a:endParaRPr lang="en-US" sz="2200" b="1" kern="1200" dirty="0">
            <a:solidFill>
              <a:schemeClr val="bg1"/>
            </a:solidFill>
            <a:latin typeface="+mn-lt"/>
          </a:endParaRPr>
        </a:p>
      </dsp:txBody>
      <dsp:txXfrm>
        <a:off x="847061" y="3248"/>
        <a:ext cx="9474517" cy="755953"/>
      </dsp:txXfrm>
    </dsp:sp>
    <dsp:sp modelId="{4A363851-9B67-4531-9616-FBBC439F8E6E}">
      <dsp:nvSpPr>
        <dsp:cNvPr id="0" name=""/>
        <dsp:cNvSpPr/>
      </dsp:nvSpPr>
      <dsp:spPr>
        <a:xfrm>
          <a:off x="0" y="948189"/>
          <a:ext cx="10334625" cy="733045"/>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55AB9A5A-CA3A-4D69-A5E5-9EBCA6701C7A}">
      <dsp:nvSpPr>
        <dsp:cNvPr id="0" name=""/>
        <dsp:cNvSpPr/>
      </dsp:nvSpPr>
      <dsp:spPr>
        <a:xfrm>
          <a:off x="221746" y="1113125"/>
          <a:ext cx="403569" cy="40317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E3D2A0-7137-4603-95FA-5BEB48935896}">
      <dsp:nvSpPr>
        <dsp:cNvPr id="0" name=""/>
        <dsp:cNvSpPr/>
      </dsp:nvSpPr>
      <dsp:spPr>
        <a:xfrm>
          <a:off x="847061" y="948189"/>
          <a:ext cx="9474517" cy="755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05" tIns="80005" rIns="80005" bIns="80005"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bg1"/>
              </a:solidFill>
            </a:rPr>
            <a:t>Sharing best practice</a:t>
          </a:r>
          <a:endParaRPr lang="en-US" sz="2800" b="1" kern="1200" dirty="0">
            <a:solidFill>
              <a:schemeClr val="bg1"/>
            </a:solidFill>
          </a:endParaRPr>
        </a:p>
      </dsp:txBody>
      <dsp:txXfrm>
        <a:off x="847061" y="948189"/>
        <a:ext cx="9474517" cy="755953"/>
      </dsp:txXfrm>
    </dsp:sp>
    <dsp:sp modelId="{987E562E-7538-427B-91CB-2E43B628B430}">
      <dsp:nvSpPr>
        <dsp:cNvPr id="0" name=""/>
        <dsp:cNvSpPr/>
      </dsp:nvSpPr>
      <dsp:spPr>
        <a:xfrm>
          <a:off x="0" y="1893131"/>
          <a:ext cx="10334625" cy="733045"/>
        </a:xfrm>
        <a:prstGeom prst="roundRect">
          <a:avLst>
            <a:gd name="adj" fmla="val 10000"/>
          </a:avLst>
        </a:prstGeom>
        <a:solidFill>
          <a:srgbClr val="54CCCD"/>
        </a:solidFill>
        <a:ln>
          <a:noFill/>
        </a:ln>
        <a:effectLst/>
      </dsp:spPr>
      <dsp:style>
        <a:lnRef idx="0">
          <a:scrgbClr r="0" g="0" b="0"/>
        </a:lnRef>
        <a:fillRef idx="1">
          <a:scrgbClr r="0" g="0" b="0"/>
        </a:fillRef>
        <a:effectRef idx="0">
          <a:scrgbClr r="0" g="0" b="0"/>
        </a:effectRef>
        <a:fontRef idx="minor"/>
      </dsp:style>
    </dsp:sp>
    <dsp:sp modelId="{2853D9A0-D350-47A2-BCDE-A6994A117D16}">
      <dsp:nvSpPr>
        <dsp:cNvPr id="0" name=""/>
        <dsp:cNvSpPr/>
      </dsp:nvSpPr>
      <dsp:spPr>
        <a:xfrm>
          <a:off x="221746" y="2058066"/>
          <a:ext cx="403569" cy="40317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4E1110-A3D2-4714-A07F-0751E5BAEDFA}">
      <dsp:nvSpPr>
        <dsp:cNvPr id="0" name=""/>
        <dsp:cNvSpPr/>
      </dsp:nvSpPr>
      <dsp:spPr>
        <a:xfrm>
          <a:off x="847061" y="1893131"/>
          <a:ext cx="9474517" cy="755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05" tIns="80005" rIns="80005" bIns="80005"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bg1"/>
              </a:solidFill>
            </a:rPr>
            <a:t>Providing advice and support for communities  </a:t>
          </a:r>
          <a:endParaRPr lang="en-US" sz="2800" b="1" kern="1200" dirty="0">
            <a:solidFill>
              <a:schemeClr val="bg1"/>
            </a:solidFill>
          </a:endParaRPr>
        </a:p>
      </dsp:txBody>
      <dsp:txXfrm>
        <a:off x="847061" y="1893131"/>
        <a:ext cx="9474517" cy="755953"/>
      </dsp:txXfrm>
    </dsp:sp>
    <dsp:sp modelId="{87750FCC-F088-4CF9-8EFD-50DF2488B841}">
      <dsp:nvSpPr>
        <dsp:cNvPr id="0" name=""/>
        <dsp:cNvSpPr/>
      </dsp:nvSpPr>
      <dsp:spPr>
        <a:xfrm>
          <a:off x="0" y="2838073"/>
          <a:ext cx="10334625" cy="733045"/>
        </a:xfrm>
        <a:prstGeom prst="roundRect">
          <a:avLst>
            <a:gd name="adj" fmla="val 10000"/>
          </a:avLst>
        </a:prstGeom>
        <a:solidFill>
          <a:schemeClr val="accent1">
            <a:lumMod val="40000"/>
            <a:lumOff val="60000"/>
          </a:schemeClr>
        </a:solidFill>
        <a:ln>
          <a:noFill/>
        </a:ln>
        <a:effectLst/>
      </dsp:spPr>
      <dsp:style>
        <a:lnRef idx="0">
          <a:scrgbClr r="0" g="0" b="0"/>
        </a:lnRef>
        <a:fillRef idx="1">
          <a:scrgbClr r="0" g="0" b="0"/>
        </a:fillRef>
        <a:effectRef idx="0">
          <a:scrgbClr r="0" g="0" b="0"/>
        </a:effectRef>
        <a:fontRef idx="minor"/>
      </dsp:style>
    </dsp:sp>
    <dsp:sp modelId="{C1CA5E40-B4E0-4E61-8A04-832CADDD7B0A}">
      <dsp:nvSpPr>
        <dsp:cNvPr id="0" name=""/>
        <dsp:cNvSpPr/>
      </dsp:nvSpPr>
      <dsp:spPr>
        <a:xfrm>
          <a:off x="221746" y="3003008"/>
          <a:ext cx="403569" cy="40317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1B39C61-8CE7-44FD-9392-57A6ECEF355F}">
      <dsp:nvSpPr>
        <dsp:cNvPr id="0" name=""/>
        <dsp:cNvSpPr/>
      </dsp:nvSpPr>
      <dsp:spPr>
        <a:xfrm>
          <a:off x="847061" y="2838073"/>
          <a:ext cx="9474517" cy="755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05" tIns="80005" rIns="80005" bIns="80005" numCol="1" spcCol="1270" anchor="ctr" anchorCtr="0">
          <a:noAutofit/>
        </a:bodyPr>
        <a:lstStyle/>
        <a:p>
          <a:pPr marL="0" lvl="0" indent="0" algn="l" defTabSz="1244600">
            <a:lnSpc>
              <a:spcPct val="90000"/>
            </a:lnSpc>
            <a:spcBef>
              <a:spcPct val="0"/>
            </a:spcBef>
            <a:spcAft>
              <a:spcPct val="35000"/>
            </a:spcAft>
            <a:buNone/>
          </a:pPr>
          <a:r>
            <a:rPr lang="en-GB" sz="2800" b="1" kern="1200" dirty="0">
              <a:solidFill>
                <a:schemeClr val="bg1"/>
              </a:solidFill>
            </a:rPr>
            <a:t>Support to each other and sharing resources</a:t>
          </a:r>
          <a:endParaRPr lang="en-US" sz="2800" b="1" kern="1200" dirty="0">
            <a:solidFill>
              <a:schemeClr val="bg1"/>
            </a:solidFill>
          </a:endParaRPr>
        </a:p>
      </dsp:txBody>
      <dsp:txXfrm>
        <a:off x="847061" y="2838073"/>
        <a:ext cx="9474517" cy="7559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CFF19-1841-49A5-A881-9D64135D06DB}" type="datetimeFigureOut">
              <a:rPr lang="en-GB" smtClean="0"/>
              <a:t>25/02/2026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432D85-7909-41BA-BD30-15C45832581A}" type="slidenum">
              <a:rPr lang="en-GB" smtClean="0"/>
              <a:t>‹#›</a:t>
            </a:fld>
            <a:endParaRPr lang="en-GB"/>
          </a:p>
        </p:txBody>
      </p:sp>
    </p:spTree>
    <p:extLst>
      <p:ext uri="{BB962C8B-B14F-4D97-AF65-F5344CB8AC3E}">
        <p14:creationId xmlns:p14="http://schemas.microsoft.com/office/powerpoint/2010/main" val="459919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1</a:t>
            </a:fld>
            <a:endParaRPr lang="en-GB"/>
          </a:p>
        </p:txBody>
      </p:sp>
    </p:spTree>
    <p:extLst>
      <p:ext uri="{BB962C8B-B14F-4D97-AF65-F5344CB8AC3E}">
        <p14:creationId xmlns:p14="http://schemas.microsoft.com/office/powerpoint/2010/main" val="17838171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11</a:t>
            </a:fld>
            <a:endParaRPr lang="en-GB"/>
          </a:p>
        </p:txBody>
      </p:sp>
    </p:spTree>
    <p:extLst>
      <p:ext uri="{BB962C8B-B14F-4D97-AF65-F5344CB8AC3E}">
        <p14:creationId xmlns:p14="http://schemas.microsoft.com/office/powerpoint/2010/main" val="35595274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7254C-0CD9-2C07-90FF-77ACEA5DA2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1D7F2F-6DE5-2FC7-4076-88F1A681DC3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0230EA2-F083-391D-BF28-AA7F10296F2A}"/>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06F9775-AC1C-B15F-43E5-7E9407A3EAA7}"/>
              </a:ext>
            </a:extLst>
          </p:cNvPr>
          <p:cNvSpPr>
            <a:spLocks noGrp="1"/>
          </p:cNvSpPr>
          <p:nvPr>
            <p:ph type="sldNum" sz="quarter" idx="5"/>
          </p:nvPr>
        </p:nvSpPr>
        <p:spPr/>
        <p:txBody>
          <a:bodyPr/>
          <a:lstStyle/>
          <a:p>
            <a:fld id="{780F8A65-57A6-4F5D-877B-D6109228AEDB}" type="slidenum">
              <a:rPr lang="en-GB" smtClean="0"/>
              <a:t>14</a:t>
            </a:fld>
            <a:endParaRPr lang="en-GB"/>
          </a:p>
        </p:txBody>
      </p:sp>
    </p:spTree>
    <p:extLst>
      <p:ext uri="{BB962C8B-B14F-4D97-AF65-F5344CB8AC3E}">
        <p14:creationId xmlns:p14="http://schemas.microsoft.com/office/powerpoint/2010/main" val="249301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EF4E4-94AE-B947-9020-CCB250F63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7F19B9-FCAA-AC2D-73D6-B45294C44300}"/>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2A1F0A0-1D0E-D0CA-08F9-9150F25B262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7CEDD95-2A59-2B41-6222-B29DAD0C1137}"/>
              </a:ext>
            </a:extLst>
          </p:cNvPr>
          <p:cNvSpPr>
            <a:spLocks noGrp="1"/>
          </p:cNvSpPr>
          <p:nvPr>
            <p:ph type="sldNum" sz="quarter" idx="5"/>
          </p:nvPr>
        </p:nvSpPr>
        <p:spPr/>
        <p:txBody>
          <a:bodyPr/>
          <a:lstStyle/>
          <a:p>
            <a:fld id="{780F8A65-57A6-4F5D-877B-D6109228AEDB}" type="slidenum">
              <a:rPr lang="en-GB" smtClean="0"/>
              <a:t>15</a:t>
            </a:fld>
            <a:endParaRPr lang="en-GB"/>
          </a:p>
        </p:txBody>
      </p:sp>
    </p:spTree>
    <p:extLst>
      <p:ext uri="{BB962C8B-B14F-4D97-AF65-F5344CB8AC3E}">
        <p14:creationId xmlns:p14="http://schemas.microsoft.com/office/powerpoint/2010/main" val="3359482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16</a:t>
            </a:fld>
            <a:endParaRPr lang="en-GB"/>
          </a:p>
        </p:txBody>
      </p:sp>
    </p:spTree>
    <p:extLst>
      <p:ext uri="{BB962C8B-B14F-4D97-AF65-F5344CB8AC3E}">
        <p14:creationId xmlns:p14="http://schemas.microsoft.com/office/powerpoint/2010/main" val="144484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a:t>Emma Case local photographer to support this process.</a:t>
            </a:r>
          </a:p>
          <a:p>
            <a:endParaRPr lang="en-US"/>
          </a:p>
          <a:p>
            <a:r>
              <a:rPr lang="en-US"/>
              <a:t>Training and up skilling – each organization provided with 5 disposal cameras and a timeframe to complete the task. </a:t>
            </a:r>
            <a:endParaRPr lang="en-GB"/>
          </a:p>
        </p:txBody>
      </p:sp>
      <p:sp>
        <p:nvSpPr>
          <p:cNvPr id="4" name="Slide Number Placeholder 3"/>
          <p:cNvSpPr>
            <a:spLocks noGrp="1"/>
          </p:cNvSpPr>
          <p:nvPr>
            <p:ph type="sldNum" sz="quarter" idx="5"/>
          </p:nvPr>
        </p:nvSpPr>
        <p:spPr/>
        <p:txBody>
          <a:bodyPr/>
          <a:lstStyle/>
          <a:p>
            <a:fld id="{780F8A65-57A6-4F5D-877B-D6109228AEDB}" type="slidenum">
              <a:rPr lang="en-GB" smtClean="0"/>
              <a:t>17</a:t>
            </a:fld>
            <a:endParaRPr lang="en-GB"/>
          </a:p>
        </p:txBody>
      </p:sp>
    </p:spTree>
    <p:extLst>
      <p:ext uri="{BB962C8B-B14F-4D97-AF65-F5344CB8AC3E}">
        <p14:creationId xmlns:p14="http://schemas.microsoft.com/office/powerpoint/2010/main" val="211080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generalise the photos / put your own meaning on it ​</a:t>
            </a:r>
          </a:p>
          <a:p>
            <a:endParaRPr lang="en-GB" dirty="0"/>
          </a:p>
          <a:p>
            <a:r>
              <a:rPr lang="en-GB" dirty="0"/>
              <a:t>Didn’t feel the photo was the best it could be due to the camera – especially when to be used in an exhibition – people’s perception of the word ‘perception’​</a:t>
            </a:r>
          </a:p>
          <a:p>
            <a:endParaRPr lang="en-GB" dirty="0"/>
          </a:p>
          <a:p>
            <a:r>
              <a:rPr lang="en-GB" dirty="0"/>
              <a:t>Every creative session someone says they’re rubbish and will do everything to avoid doing it, unlike children, at some point in lives we lose the ability to do this freely ​</a:t>
            </a:r>
          </a:p>
          <a:p>
            <a:endParaRPr lang="en-GB" dirty="0"/>
          </a:p>
          <a:p>
            <a:r>
              <a:rPr lang="en-GB" dirty="0"/>
              <a:t>Original / organic photos – can’t see it once taken and no filter, makes it real. You have a perception on your mind when you are taking the photo – you are describing it in your head when taking it ​</a:t>
            </a:r>
          </a:p>
          <a:p>
            <a:endParaRPr lang="en-GB" dirty="0"/>
          </a:p>
          <a:p>
            <a:r>
              <a:rPr lang="en-GB" dirty="0"/>
              <a:t>It can be used in so many different circumstances and offers a different insight to traditional focus groups / workshops ​</a:t>
            </a:r>
          </a:p>
          <a:p>
            <a:endParaRPr lang="en-GB" dirty="0"/>
          </a:p>
          <a:p>
            <a:r>
              <a:rPr lang="en-GB" dirty="0"/>
              <a:t>Strengthened relationship between the champions</a:t>
            </a:r>
          </a:p>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18</a:t>
            </a:fld>
            <a:endParaRPr lang="en-GB"/>
          </a:p>
        </p:txBody>
      </p:sp>
    </p:spTree>
    <p:extLst>
      <p:ext uri="{BB962C8B-B14F-4D97-AF65-F5344CB8AC3E}">
        <p14:creationId xmlns:p14="http://schemas.microsoft.com/office/powerpoint/2010/main" val="3198480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Here are some additional strong, clear bullet points you can add under **“Meaningful co‑production – looks like”** to expand the slide:</a:t>
            </a:r>
          </a:p>
          <a:p>
            <a:endParaRPr lang="en-GB" dirty="0"/>
          </a:p>
          <a:p>
            <a:endParaRPr lang="en-GB" dirty="0"/>
          </a:p>
          <a:p>
            <a:r>
              <a:rPr lang="en-GB" dirty="0"/>
              <a:t>*   shared decision‑making</a:t>
            </a:r>
          </a:p>
          <a:p>
            <a:r>
              <a:rPr lang="en-GB" dirty="0"/>
              <a:t>*   community‑led solutions</a:t>
            </a:r>
          </a:p>
          <a:p>
            <a:r>
              <a:rPr lang="en-GB" dirty="0"/>
              <a:t>*   valuing lived experience as equal to professional expertise</a:t>
            </a:r>
          </a:p>
          <a:p>
            <a:r>
              <a:rPr lang="en-GB" dirty="0"/>
              <a:t>*   working *with* communities from the start, not consulting at the end</a:t>
            </a:r>
          </a:p>
          <a:p>
            <a:r>
              <a:rPr lang="en-GB" dirty="0"/>
              <a:t>*   transparent communication and open sharing of information</a:t>
            </a:r>
          </a:p>
          <a:p>
            <a:r>
              <a:rPr lang="en-GB" dirty="0"/>
              <a:t>*   building trust through consistent, respectful relationships</a:t>
            </a:r>
          </a:p>
          <a:p>
            <a:r>
              <a:rPr lang="en-GB" dirty="0"/>
              <a:t>*   recognising strengths and assets within the community</a:t>
            </a:r>
          </a:p>
          <a:p>
            <a:r>
              <a:rPr lang="en-GB" dirty="0"/>
              <a:t>*   co‑designing actions, not just identifying problems</a:t>
            </a:r>
          </a:p>
          <a:p>
            <a:r>
              <a:rPr lang="en-GB" dirty="0"/>
              <a:t>*   shared ownership of outcomes and accountability</a:t>
            </a:r>
          </a:p>
          <a:p>
            <a:r>
              <a:rPr lang="en-GB" dirty="0"/>
              <a:t>*   flexibility to adapt based on community feedback</a:t>
            </a:r>
          </a:p>
          <a:p>
            <a:endParaRPr lang="en-GB" dirty="0"/>
          </a:p>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19</a:t>
            </a:fld>
            <a:endParaRPr lang="en-GB"/>
          </a:p>
        </p:txBody>
      </p:sp>
    </p:spTree>
    <p:extLst>
      <p:ext uri="{BB962C8B-B14F-4D97-AF65-F5344CB8AC3E}">
        <p14:creationId xmlns:p14="http://schemas.microsoft.com/office/powerpoint/2010/main" val="2945947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21</a:t>
            </a:fld>
            <a:endParaRPr lang="en-GB"/>
          </a:p>
        </p:txBody>
      </p:sp>
    </p:spTree>
    <p:extLst>
      <p:ext uri="{BB962C8B-B14F-4D97-AF65-F5344CB8AC3E}">
        <p14:creationId xmlns:p14="http://schemas.microsoft.com/office/powerpoint/2010/main" val="3960160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22</a:t>
            </a:fld>
            <a:endParaRPr lang="en-GB"/>
          </a:p>
        </p:txBody>
      </p:sp>
    </p:spTree>
    <p:extLst>
      <p:ext uri="{BB962C8B-B14F-4D97-AF65-F5344CB8AC3E}">
        <p14:creationId xmlns:p14="http://schemas.microsoft.com/office/powerpoint/2010/main" val="3814413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23</a:t>
            </a:fld>
            <a:endParaRPr lang="en-GB"/>
          </a:p>
        </p:txBody>
      </p:sp>
    </p:spTree>
    <p:extLst>
      <p:ext uri="{BB962C8B-B14F-4D97-AF65-F5344CB8AC3E}">
        <p14:creationId xmlns:p14="http://schemas.microsoft.com/office/powerpoint/2010/main" val="81553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Community Organisations: Chinese Wellbeing, Refugee Women Connect, Merseyside Polonia, Merseyside Refugee Support Network, Moulana, Pagoda Arts, Torus Housing/Fire Fit Hub, Merseyside Somali Community Organisation, Liverpool Arabic Centre, Granby Toxteth Development Trust, Irish Community Care</a:t>
            </a:r>
          </a:p>
          <a:p>
            <a:endParaRPr lang="en-GB" dirty="0"/>
          </a:p>
          <a:p>
            <a:r>
              <a:rPr lang="en-GB" dirty="0"/>
              <a:t>The aim of Liverpool's Community Champions is to communicate key messages within their communities in the way they know works the best, link communities to services and support communities to navigate systems to enable them to access the right support in a timely manner.</a:t>
            </a:r>
          </a:p>
          <a:p>
            <a:endParaRPr lang="en-GB" dirty="0"/>
          </a:p>
          <a:p>
            <a:endParaRPr lang="en-GB" dirty="0"/>
          </a:p>
        </p:txBody>
      </p:sp>
      <p:sp>
        <p:nvSpPr>
          <p:cNvPr id="4" name="Slide Number Placeholder 3"/>
          <p:cNvSpPr>
            <a:spLocks noGrp="1"/>
          </p:cNvSpPr>
          <p:nvPr>
            <p:ph type="sldNum" sz="quarter" idx="5"/>
          </p:nvPr>
        </p:nvSpPr>
        <p:spPr/>
        <p:txBody>
          <a:bodyPr/>
          <a:lstStyle/>
          <a:p>
            <a:fld id="{447481C5-E63E-4081-A80C-383D80B1ECCA}" type="slidenum">
              <a:rPr lang="en-GB" smtClean="0"/>
              <a:t>2</a:t>
            </a:fld>
            <a:endParaRPr lang="en-GB"/>
          </a:p>
        </p:txBody>
      </p:sp>
    </p:spTree>
    <p:extLst>
      <p:ext uri="{BB962C8B-B14F-4D97-AF65-F5344CB8AC3E}">
        <p14:creationId xmlns:p14="http://schemas.microsoft.com/office/powerpoint/2010/main" val="14689406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24</a:t>
            </a:fld>
            <a:endParaRPr lang="en-GB"/>
          </a:p>
        </p:txBody>
      </p:sp>
    </p:spTree>
    <p:extLst>
      <p:ext uri="{BB962C8B-B14F-4D97-AF65-F5344CB8AC3E}">
        <p14:creationId xmlns:p14="http://schemas.microsoft.com/office/powerpoint/2010/main" val="4032709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Goals: The primary goal is to empower communities by amplifying their voices and addressing specific health target areas, including increasing uptake of cancer screenings, improving cardiovascular health, increasing uptake of routine vaccinations, and improving mental health.</a:t>
            </a:r>
          </a:p>
          <a:p>
            <a:r>
              <a:rPr lang="en-GB" dirty="0"/>
              <a:t>Structure: LCC funds a network of ten community organisations, which in turn use their local knowledge and trusted networks to share accessible and culturally relevant health messages.</a:t>
            </a:r>
          </a:p>
          <a:p>
            <a:endParaRPr lang="en-GB" dirty="0"/>
          </a:p>
          <a:p>
            <a:r>
              <a:rPr lang="en-GB" dirty="0"/>
              <a:t>Role of Champions: Community Champions are trusted members of their communities who act as a bridge between citizens and government/health services. They provide on-the-ground insight, tackle misinformation, and encourage engagement with health services, especially among underserved groups where trust in formal services might be low.</a:t>
            </a:r>
          </a:p>
          <a:p>
            <a:r>
              <a:rPr lang="en-GB" dirty="0"/>
              <a:t>Funding: The programme launched with significant funding from both the Ministry of Housing, Communities and Local Government (initially for COVID-19 response) and LCC, which committed a further £900,000 to the three-year public health program running from late 2024 to August 2027. </a:t>
            </a:r>
          </a:p>
        </p:txBody>
      </p:sp>
      <p:sp>
        <p:nvSpPr>
          <p:cNvPr id="4" name="Slide Number Placeholder 3"/>
          <p:cNvSpPr>
            <a:spLocks noGrp="1"/>
          </p:cNvSpPr>
          <p:nvPr>
            <p:ph type="sldNum" sz="quarter" idx="5"/>
          </p:nvPr>
        </p:nvSpPr>
        <p:spPr/>
        <p:txBody>
          <a:bodyPr/>
          <a:lstStyle/>
          <a:p>
            <a:fld id="{E6432D85-7909-41BA-BD30-15C45832581A}" type="slidenum">
              <a:rPr lang="en-GB" smtClean="0"/>
              <a:t>3</a:t>
            </a:fld>
            <a:endParaRPr lang="en-GB"/>
          </a:p>
        </p:txBody>
      </p:sp>
    </p:spTree>
    <p:extLst>
      <p:ext uri="{BB962C8B-B14F-4D97-AF65-F5344CB8AC3E}">
        <p14:creationId xmlns:p14="http://schemas.microsoft.com/office/powerpoint/2010/main" val="182909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F4C0-E8AB-AA95-E5F0-1BA8BE7A09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635C0F-6212-04B0-5354-3C230D59866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DB3F8FF6-E03A-8E38-7A7E-05A1AB3F2009}"/>
              </a:ext>
            </a:extLst>
          </p:cNvPr>
          <p:cNvSpPr>
            <a:spLocks noGrp="1"/>
          </p:cNvSpPr>
          <p:nvPr>
            <p:ph type="body" idx="1"/>
          </p:nvPr>
        </p:nvSpPr>
        <p:spPr/>
        <p:txBody>
          <a:bodyPr/>
          <a:lstStyle/>
          <a:p>
            <a:r>
              <a:rPr lang="en-GB" dirty="0"/>
              <a:t>Goals: The primary goal is to empower communities by amplifying their voices and addressing specific health target areas, including increasing uptake of cancer screenings, improving cardiovascular health, increasing uptake of routine vaccinations, and improving mental health.</a:t>
            </a:r>
          </a:p>
          <a:p>
            <a:r>
              <a:rPr lang="en-GB" dirty="0"/>
              <a:t>Structure: LCC funds a network of ten community organisations, which in turn use their local knowledge and trusted networks to share accessible and culturally relevant health messages.</a:t>
            </a:r>
          </a:p>
          <a:p>
            <a:endParaRPr lang="en-GB" dirty="0"/>
          </a:p>
          <a:p>
            <a:r>
              <a:rPr lang="en-GB" dirty="0"/>
              <a:t>Role of Champions: Community Champions are trusted members of their communities who act as a bridge between citizens and government/health services. They provide on-the-ground insight, tackle misinformation, and encourage engagement with health services, especially among underserved groups where trust in formal services might be low.</a:t>
            </a:r>
          </a:p>
          <a:p>
            <a:r>
              <a:rPr lang="en-GB" dirty="0"/>
              <a:t>Funding: The programme launched with significant funding from both the Ministry of Housing, Communities and Local Government (initially for COVID-19 response) and LCC, which committed a further £900,000 to the three-year public health program running from late 2024 to August 2027. </a:t>
            </a:r>
          </a:p>
        </p:txBody>
      </p:sp>
      <p:sp>
        <p:nvSpPr>
          <p:cNvPr id="4" name="Slide Number Placeholder 3">
            <a:extLst>
              <a:ext uri="{FF2B5EF4-FFF2-40B4-BE49-F238E27FC236}">
                <a16:creationId xmlns:a16="http://schemas.microsoft.com/office/drawing/2014/main" id="{FC2BD173-A6E3-29E8-B4E2-9C881D2A25DB}"/>
              </a:ext>
            </a:extLst>
          </p:cNvPr>
          <p:cNvSpPr>
            <a:spLocks noGrp="1"/>
          </p:cNvSpPr>
          <p:nvPr>
            <p:ph type="sldNum" sz="quarter" idx="5"/>
          </p:nvPr>
        </p:nvSpPr>
        <p:spPr/>
        <p:txBody>
          <a:bodyPr/>
          <a:lstStyle/>
          <a:p>
            <a:fld id="{E6432D85-7909-41BA-BD30-15C45832581A}" type="slidenum">
              <a:rPr lang="en-GB" smtClean="0"/>
              <a:t>4</a:t>
            </a:fld>
            <a:endParaRPr lang="en-GB"/>
          </a:p>
        </p:txBody>
      </p:sp>
    </p:spTree>
    <p:extLst>
      <p:ext uri="{BB962C8B-B14F-4D97-AF65-F5344CB8AC3E}">
        <p14:creationId xmlns:p14="http://schemas.microsoft.com/office/powerpoint/2010/main" val="252446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5</a:t>
            </a:fld>
            <a:endParaRPr lang="en-GB"/>
          </a:p>
        </p:txBody>
      </p:sp>
    </p:spTree>
    <p:extLst>
      <p:ext uri="{BB962C8B-B14F-4D97-AF65-F5344CB8AC3E}">
        <p14:creationId xmlns:p14="http://schemas.microsoft.com/office/powerpoint/2010/main" val="10814535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dirty="0"/>
              <a:t>The aim of Liverpool's Community Champions is to communicate key messages within their communities in the way they know works the best, link communities to services and support communities to navigate systems to enable them to access the right support in a timely manner.</a:t>
            </a:r>
          </a:p>
          <a:p>
            <a:endParaRPr lang="en-GB" dirty="0"/>
          </a:p>
          <a:p>
            <a:r>
              <a:rPr lang="en-GB" dirty="0"/>
              <a:t>Community Champions deliver outreach to obtain feedback from communities, co-design solutions to barriers identified and deliver health campaigns, develop capacity, and cascade health and wellbeing messages in an accessible culturally appropriate manner.  Each community organisation submits a quarterly monitoring form which include quantitative and qualitative data to demonstrate the outcomes being achieved. </a:t>
            </a:r>
          </a:p>
          <a:p>
            <a:endParaRPr lang="en-GB" dirty="0"/>
          </a:p>
        </p:txBody>
      </p:sp>
      <p:sp>
        <p:nvSpPr>
          <p:cNvPr id="4" name="Slide Number Placeholder 3"/>
          <p:cNvSpPr>
            <a:spLocks noGrp="1"/>
          </p:cNvSpPr>
          <p:nvPr>
            <p:ph type="sldNum" sz="quarter" idx="5"/>
          </p:nvPr>
        </p:nvSpPr>
        <p:spPr/>
        <p:txBody>
          <a:bodyPr/>
          <a:lstStyle/>
          <a:p>
            <a:fld id="{E6432D85-7909-41BA-BD30-15C45832581A}" type="slidenum">
              <a:rPr lang="en-GB" smtClean="0"/>
              <a:t>6</a:t>
            </a:fld>
            <a:endParaRPr lang="en-GB"/>
          </a:p>
        </p:txBody>
      </p:sp>
    </p:spTree>
    <p:extLst>
      <p:ext uri="{BB962C8B-B14F-4D97-AF65-F5344CB8AC3E}">
        <p14:creationId xmlns:p14="http://schemas.microsoft.com/office/powerpoint/2010/main" val="327291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80F8A65-57A6-4F5D-877B-D6109228AEDB}" type="slidenum">
              <a:rPr lang="en-GB" smtClean="0"/>
              <a:t>7</a:t>
            </a:fld>
            <a:endParaRPr lang="en-GB"/>
          </a:p>
        </p:txBody>
      </p:sp>
    </p:spTree>
    <p:extLst>
      <p:ext uri="{BB962C8B-B14F-4D97-AF65-F5344CB8AC3E}">
        <p14:creationId xmlns:p14="http://schemas.microsoft.com/office/powerpoint/2010/main" val="50618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In 2024/25, the Community Champions delivered in excess of 3,000 community-based events and activities, such as one‑to‑one support, online sessions, workshops, webinars, Live Well Bus activity, health promotion events, learning sessions, blood pressure checks, cancer awareness activities, and mental health coffee mornings. Over 11,000 community engagements were recorded, alongside the development and dissemination of multilingual social media content.</a:t>
            </a:r>
          </a:p>
        </p:txBody>
      </p:sp>
      <p:sp>
        <p:nvSpPr>
          <p:cNvPr id="4" name="Slide Number Placeholder 3"/>
          <p:cNvSpPr>
            <a:spLocks noGrp="1"/>
          </p:cNvSpPr>
          <p:nvPr>
            <p:ph type="sldNum" sz="quarter" idx="5"/>
          </p:nvPr>
        </p:nvSpPr>
        <p:spPr/>
        <p:txBody>
          <a:bodyPr/>
          <a:lstStyle/>
          <a:p>
            <a:fld id="{E6432D85-7909-41BA-BD30-15C45832581A}" type="slidenum">
              <a:rPr lang="en-GB" smtClean="0"/>
              <a:t>8</a:t>
            </a:fld>
            <a:endParaRPr lang="en-GB"/>
          </a:p>
        </p:txBody>
      </p:sp>
    </p:spTree>
    <p:extLst>
      <p:ext uri="{BB962C8B-B14F-4D97-AF65-F5344CB8AC3E}">
        <p14:creationId xmlns:p14="http://schemas.microsoft.com/office/powerpoint/2010/main" val="16143469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D8397-488A-702A-72EE-9A03827B0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23F21-E035-8BCD-ECAE-87900E1503F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33E5CF25-EFB3-B3D3-D3ED-07B789B6E966}"/>
              </a:ext>
            </a:extLst>
          </p:cNvPr>
          <p:cNvSpPr>
            <a:spLocks noGrp="1"/>
          </p:cNvSpPr>
          <p:nvPr>
            <p:ph type="body" idx="1"/>
          </p:nvPr>
        </p:nvSpPr>
        <p:spPr/>
        <p:txBody>
          <a:bodyPr/>
          <a:lstStyle/>
          <a:p>
            <a:r>
              <a:rPr lang="en-US" sz="1200" dirty="0"/>
              <a:t>What can you do now as a Community Champion? – how will this model work in your community?</a:t>
            </a:r>
          </a:p>
          <a:p>
            <a:endParaRPr lang="en-US" sz="1200" dirty="0"/>
          </a:p>
          <a:p>
            <a:r>
              <a:rPr lang="en-US" sz="1200" dirty="0"/>
              <a:t>How can you involve your community? – engagement – what work best, focus groups, questionnaires, surveys, coffee mornings, newsletters, flyers, social media</a:t>
            </a:r>
          </a:p>
          <a:p>
            <a:endParaRPr lang="en-US" dirty="0"/>
          </a:p>
          <a:p>
            <a:r>
              <a:rPr lang="en-US" sz="1200" dirty="0"/>
              <a:t>What ideas would you like to try? – think creatively, </a:t>
            </a:r>
          </a:p>
          <a:p>
            <a:endParaRPr lang="en-GB" dirty="0"/>
          </a:p>
          <a:p>
            <a:r>
              <a:rPr lang="en-GB" dirty="0"/>
              <a:t>What support is required? – training, volunteers, equipment, venues, knowledge, links with other services etc </a:t>
            </a:r>
          </a:p>
          <a:p>
            <a:endParaRPr lang="en-GB" dirty="0"/>
          </a:p>
        </p:txBody>
      </p:sp>
      <p:sp>
        <p:nvSpPr>
          <p:cNvPr id="4" name="Slide Number Placeholder 3">
            <a:extLst>
              <a:ext uri="{FF2B5EF4-FFF2-40B4-BE49-F238E27FC236}">
                <a16:creationId xmlns:a16="http://schemas.microsoft.com/office/drawing/2014/main" id="{B4DB03ED-D38A-AD71-806A-ADA75A59CD3E}"/>
              </a:ext>
            </a:extLst>
          </p:cNvPr>
          <p:cNvSpPr>
            <a:spLocks noGrp="1"/>
          </p:cNvSpPr>
          <p:nvPr>
            <p:ph type="sldNum" sz="quarter" idx="5"/>
          </p:nvPr>
        </p:nvSpPr>
        <p:spPr/>
        <p:txBody>
          <a:bodyPr/>
          <a:lstStyle/>
          <a:p>
            <a:fld id="{780F8A65-57A6-4F5D-877B-D6109228AEDB}" type="slidenum">
              <a:rPr lang="en-GB" smtClean="0"/>
              <a:t>9</a:t>
            </a:fld>
            <a:endParaRPr lang="en-GB"/>
          </a:p>
        </p:txBody>
      </p:sp>
    </p:spTree>
    <p:extLst>
      <p:ext uri="{BB962C8B-B14F-4D97-AF65-F5344CB8AC3E}">
        <p14:creationId xmlns:p14="http://schemas.microsoft.com/office/powerpoint/2010/main" val="31659473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2B0799D-E554-40C3-A1B8-9A5AA0BFB909}"/>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AA555105-B174-4F9B-A31B-1AAACCEE3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3A5DE-12DB-4F0B-9A69-95E83BBB74C5}"/>
              </a:ext>
            </a:extLst>
          </p:cNvPr>
          <p:cNvSpPr>
            <a:spLocks noGrp="1"/>
          </p:cNvSpPr>
          <p:nvPr>
            <p:ph type="sldNum" sz="quarter" idx="12"/>
          </p:nvPr>
        </p:nvSpPr>
        <p:spPr/>
        <p:txBody>
          <a:bodyPr/>
          <a:lstStyle/>
          <a:p>
            <a:fld id="{3989956C-3C4E-4944-8B53-6244D1B07A44}"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72E2586F-B21E-4604-883F-EFD906DD26C6}"/>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02614" y="2672066"/>
            <a:ext cx="3426106" cy="5646251"/>
          </a:xfrm>
          <a:prstGeom prst="rect">
            <a:avLst/>
          </a:prstGeom>
        </p:spPr>
      </p:pic>
      <p:sp>
        <p:nvSpPr>
          <p:cNvPr id="17" name="Title 1">
            <a:extLst>
              <a:ext uri="{FF2B5EF4-FFF2-40B4-BE49-F238E27FC236}">
                <a16:creationId xmlns:a16="http://schemas.microsoft.com/office/drawing/2014/main" id="{8B2520CC-DEFC-492F-B2C2-3BFD98D9CBA0}"/>
              </a:ext>
            </a:extLst>
          </p:cNvPr>
          <p:cNvSpPr txBox="1">
            <a:spLocks/>
          </p:cNvSpPr>
          <p:nvPr userDrawn="1"/>
        </p:nvSpPr>
        <p:spPr>
          <a:xfrm>
            <a:off x="471352" y="295750"/>
            <a:ext cx="268006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r>
              <a:rPr lang="en-US" dirty="0"/>
              <a:t>Click to edit</a:t>
            </a:r>
            <a:endParaRPr lang="en-GB" dirty="0"/>
          </a:p>
        </p:txBody>
      </p:sp>
      <p:pic>
        <p:nvPicPr>
          <p:cNvPr id="3" name="Picture 2" descr="A picture containing background pattern&#10;&#10;Description automatically generated">
            <a:extLst>
              <a:ext uri="{FF2B5EF4-FFF2-40B4-BE49-F238E27FC236}">
                <a16:creationId xmlns:a16="http://schemas.microsoft.com/office/drawing/2014/main" id="{2E32CBAC-8C55-4256-B7E9-EC16E7DD6F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1661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4EA08-888F-48D1-AF00-EFDF8DAF1D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1F3B8B6-83FB-454E-9E5D-5CAAC788AA0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F11AF12A-208F-4A2C-984F-BFD40AF14D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7D6824-802C-4BA6-B169-714633EE4069}"/>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6" name="Footer Placeholder 5">
            <a:extLst>
              <a:ext uri="{FF2B5EF4-FFF2-40B4-BE49-F238E27FC236}">
                <a16:creationId xmlns:a16="http://schemas.microsoft.com/office/drawing/2014/main" id="{5E8BD71A-5DE5-4A25-8A25-59A852B7ECE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0428EB-2E4E-4A8F-85F4-C28C321F03FA}"/>
              </a:ext>
            </a:extLst>
          </p:cNvPr>
          <p:cNvSpPr>
            <a:spLocks noGrp="1"/>
          </p:cNvSpPr>
          <p:nvPr>
            <p:ph type="sldNum" sz="quarter" idx="12"/>
          </p:nvPr>
        </p:nvSpPr>
        <p:spPr/>
        <p:txBody>
          <a:bodyPr/>
          <a:lstStyle/>
          <a:p>
            <a:fld id="{3989956C-3C4E-4944-8B53-6244D1B07A44}" type="slidenum">
              <a:rPr lang="en-GB" smtClean="0"/>
              <a:t>‹#›</a:t>
            </a:fld>
            <a:endParaRPr lang="en-GB"/>
          </a:p>
        </p:txBody>
      </p:sp>
    </p:spTree>
    <p:extLst>
      <p:ext uri="{BB962C8B-B14F-4D97-AF65-F5344CB8AC3E}">
        <p14:creationId xmlns:p14="http://schemas.microsoft.com/office/powerpoint/2010/main" val="11532475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DCD0-0B5C-4B7E-9329-8D6F982810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7AEDE7F-E26A-4905-8722-5A2C192AB8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7567117-553E-493A-98A0-259D35941B4F}"/>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494564FE-665E-4CA1-B145-0D489B97AA3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2DEC5A-6558-413A-919E-E167B18AFC8D}"/>
              </a:ext>
            </a:extLst>
          </p:cNvPr>
          <p:cNvSpPr>
            <a:spLocks noGrp="1"/>
          </p:cNvSpPr>
          <p:nvPr>
            <p:ph type="sldNum" sz="quarter" idx="12"/>
          </p:nvPr>
        </p:nvSpPr>
        <p:spPr/>
        <p:txBody>
          <a:bodyPr/>
          <a:lstStyle/>
          <a:p>
            <a:fld id="{3989956C-3C4E-4944-8B53-6244D1B07A44}" type="slidenum">
              <a:rPr lang="en-GB" smtClean="0"/>
              <a:t>‹#›</a:t>
            </a:fld>
            <a:endParaRPr lang="en-GB"/>
          </a:p>
        </p:txBody>
      </p:sp>
    </p:spTree>
    <p:extLst>
      <p:ext uri="{BB962C8B-B14F-4D97-AF65-F5344CB8AC3E}">
        <p14:creationId xmlns:p14="http://schemas.microsoft.com/office/powerpoint/2010/main" val="392059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54A2E-3236-4A7A-8DF2-E857F635E7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99BDA0-060E-4D29-9DA0-F173C36606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3FBB81D-F43F-46BA-9A23-F15017EFF511}"/>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CCCA45CB-4580-4F2F-82BD-617CE9ADFA9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EA869F5-1A9F-4AA0-A398-50C02A3E96B6}"/>
              </a:ext>
            </a:extLst>
          </p:cNvPr>
          <p:cNvSpPr>
            <a:spLocks noGrp="1"/>
          </p:cNvSpPr>
          <p:nvPr>
            <p:ph type="sldNum" sz="quarter" idx="12"/>
          </p:nvPr>
        </p:nvSpPr>
        <p:spPr/>
        <p:txBody>
          <a:bodyPr/>
          <a:lstStyle/>
          <a:p>
            <a:fld id="{3989956C-3C4E-4944-8B53-6244D1B07A44}" type="slidenum">
              <a:rPr lang="en-GB" smtClean="0"/>
              <a:t>‹#›</a:t>
            </a:fld>
            <a:endParaRPr lang="en-GB"/>
          </a:p>
        </p:txBody>
      </p:sp>
    </p:spTree>
    <p:extLst>
      <p:ext uri="{BB962C8B-B14F-4D97-AF65-F5344CB8AC3E}">
        <p14:creationId xmlns:p14="http://schemas.microsoft.com/office/powerpoint/2010/main" val="402336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3017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5CE0D40-86A8-4AA7-A233-6A555AF8AC4A}"/>
              </a:ext>
            </a:extLst>
          </p:cNvPr>
          <p:cNvSpPr/>
          <p:nvPr userDrawn="1"/>
        </p:nvSpPr>
        <p:spPr>
          <a:xfrm>
            <a:off x="0" y="0"/>
            <a:ext cx="3426106" cy="6858000"/>
          </a:xfrm>
          <a:prstGeom prst="rect">
            <a:avLst/>
          </a:prstGeom>
          <a:solidFill>
            <a:srgbClr val="4CBB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4" name="Date Placeholder 3">
            <a:extLst>
              <a:ext uri="{FF2B5EF4-FFF2-40B4-BE49-F238E27FC236}">
                <a16:creationId xmlns:a16="http://schemas.microsoft.com/office/drawing/2014/main" id="{12B0799D-E554-40C3-A1B8-9A5AA0BFB909}"/>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AA555105-B174-4F9B-A31B-1AAACCEE37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3A5DE-12DB-4F0B-9A69-95E83BBB74C5}"/>
              </a:ext>
            </a:extLst>
          </p:cNvPr>
          <p:cNvSpPr>
            <a:spLocks noGrp="1"/>
          </p:cNvSpPr>
          <p:nvPr>
            <p:ph type="sldNum" sz="quarter" idx="12"/>
          </p:nvPr>
        </p:nvSpPr>
        <p:spPr/>
        <p:txBody>
          <a:bodyPr/>
          <a:lstStyle/>
          <a:p>
            <a:fld id="{3989956C-3C4E-4944-8B53-6244D1B07A44}" type="slidenum">
              <a:rPr lang="en-GB" smtClean="0"/>
              <a:t>‹#›</a:t>
            </a:fld>
            <a:endParaRPr lang="en-GB"/>
          </a:p>
        </p:txBody>
      </p:sp>
      <p:pic>
        <p:nvPicPr>
          <p:cNvPr id="11" name="Picture 10" descr="Logo&#10;&#10;Description automatically generated">
            <a:extLst>
              <a:ext uri="{FF2B5EF4-FFF2-40B4-BE49-F238E27FC236}">
                <a16:creationId xmlns:a16="http://schemas.microsoft.com/office/drawing/2014/main" id="{72E2586F-B21E-4604-883F-EFD906DD26C6}"/>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02614" y="2672066"/>
            <a:ext cx="3426106" cy="5646251"/>
          </a:xfrm>
          <a:prstGeom prst="rect">
            <a:avLst/>
          </a:prstGeom>
        </p:spPr>
      </p:pic>
      <p:sp>
        <p:nvSpPr>
          <p:cNvPr id="15" name="Text Placeholder 14">
            <a:extLst>
              <a:ext uri="{FF2B5EF4-FFF2-40B4-BE49-F238E27FC236}">
                <a16:creationId xmlns:a16="http://schemas.microsoft.com/office/drawing/2014/main" id="{E7230DC3-985A-4387-9BF6-5454F8BCA6B7}"/>
              </a:ext>
            </a:extLst>
          </p:cNvPr>
          <p:cNvSpPr>
            <a:spLocks noGrp="1"/>
          </p:cNvSpPr>
          <p:nvPr>
            <p:ph type="body" sz="quarter" idx="14"/>
          </p:nvPr>
        </p:nvSpPr>
        <p:spPr>
          <a:xfrm>
            <a:off x="3709987" y="1419225"/>
            <a:ext cx="6670629" cy="21077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itle 1">
            <a:extLst>
              <a:ext uri="{FF2B5EF4-FFF2-40B4-BE49-F238E27FC236}">
                <a16:creationId xmlns:a16="http://schemas.microsoft.com/office/drawing/2014/main" id="{28DA1EE3-F67F-46A2-88BD-1753CF810E90}"/>
              </a:ext>
            </a:extLst>
          </p:cNvPr>
          <p:cNvSpPr>
            <a:spLocks noGrp="1"/>
          </p:cNvSpPr>
          <p:nvPr>
            <p:ph type="title"/>
          </p:nvPr>
        </p:nvSpPr>
        <p:spPr>
          <a:xfrm>
            <a:off x="542109" y="1079521"/>
            <a:ext cx="2410097" cy="1325563"/>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1340867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830FE7F-3BE1-40AB-84EF-2E9A8B431E77}"/>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985A4B20-D169-4115-B780-3AD9C384F5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ADB92B-0C4C-4952-8D1D-EB4A62B4191F}"/>
              </a:ext>
            </a:extLst>
          </p:cNvPr>
          <p:cNvSpPr>
            <a:spLocks noGrp="1"/>
          </p:cNvSpPr>
          <p:nvPr>
            <p:ph type="sldNum" sz="quarter" idx="12"/>
          </p:nvPr>
        </p:nvSpPr>
        <p:spPr/>
        <p:txBody>
          <a:bodyPr/>
          <a:lstStyle/>
          <a:p>
            <a:fld id="{3989956C-3C4E-4944-8B53-6244D1B07A44}" type="slidenum">
              <a:rPr lang="en-GB" smtClean="0"/>
              <a:t>‹#›</a:t>
            </a:fld>
            <a:endParaRPr lang="en-GB"/>
          </a:p>
        </p:txBody>
      </p:sp>
      <p:pic>
        <p:nvPicPr>
          <p:cNvPr id="9" name="Picture 8" descr="Logo&#10;&#10;Description automatically generated">
            <a:extLst>
              <a:ext uri="{FF2B5EF4-FFF2-40B4-BE49-F238E27FC236}">
                <a16:creationId xmlns:a16="http://schemas.microsoft.com/office/drawing/2014/main" id="{0EB28106-7B6D-4CF3-9AC5-EFED2EB4B097}"/>
              </a:ext>
            </a:extLst>
          </p:cNvPr>
          <p:cNvPicPr>
            <a:picLocks noChangeAspect="1"/>
          </p:cNvPicPr>
          <p:nvPr userDrawn="1"/>
        </p:nvPicPr>
        <p:blipFill rotWithShape="1">
          <a:blip r:embed="rId2">
            <a:duotone>
              <a:prstClr val="black"/>
              <a:srgbClr val="542581">
                <a:tint val="45000"/>
                <a:satMod val="400000"/>
              </a:srgbClr>
            </a:duotone>
            <a:alphaModFix amt="70000"/>
            <a:extLst>
              <a:ext uri="{28A0092B-C50C-407E-A947-70E740481C1C}">
                <a14:useLocalDpi xmlns:a14="http://schemas.microsoft.com/office/drawing/2010/main" val="0"/>
              </a:ext>
            </a:extLst>
          </a:blip>
          <a:srcRect l="9183" r="63594" b="37489"/>
          <a:stretch/>
        </p:blipFill>
        <p:spPr>
          <a:xfrm>
            <a:off x="6834221" y="1160585"/>
            <a:ext cx="5357779" cy="5697415"/>
          </a:xfrm>
          <a:prstGeom prst="rect">
            <a:avLst/>
          </a:prstGeom>
        </p:spPr>
      </p:pic>
      <p:sp>
        <p:nvSpPr>
          <p:cNvPr id="13" name="Text Placeholder 12">
            <a:extLst>
              <a:ext uri="{FF2B5EF4-FFF2-40B4-BE49-F238E27FC236}">
                <a16:creationId xmlns:a16="http://schemas.microsoft.com/office/drawing/2014/main" id="{51CD8446-0697-45F6-BACE-76A4F116E075}"/>
              </a:ext>
            </a:extLst>
          </p:cNvPr>
          <p:cNvSpPr>
            <a:spLocks noGrp="1"/>
          </p:cNvSpPr>
          <p:nvPr>
            <p:ph type="body" sz="quarter" idx="13"/>
          </p:nvPr>
        </p:nvSpPr>
        <p:spPr>
          <a:xfrm>
            <a:off x="559526" y="1480638"/>
            <a:ext cx="6365875" cy="27691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7">
            <a:extLst>
              <a:ext uri="{FF2B5EF4-FFF2-40B4-BE49-F238E27FC236}">
                <a16:creationId xmlns:a16="http://schemas.microsoft.com/office/drawing/2014/main" id="{2CD7AC22-29BA-4F28-8C21-AB81EA7FBA85}"/>
              </a:ext>
            </a:extLst>
          </p:cNvPr>
          <p:cNvSpPr>
            <a:spLocks noGrp="1"/>
          </p:cNvSpPr>
          <p:nvPr>
            <p:ph type="body" sz="quarter" idx="14" hasCustomPrompt="1"/>
          </p:nvPr>
        </p:nvSpPr>
        <p:spPr>
          <a:xfrm>
            <a:off x="558800" y="165146"/>
            <a:ext cx="11101388" cy="1062037"/>
          </a:xfrm>
        </p:spPr>
        <p:txBody>
          <a:bodyPr>
            <a:normAutofit/>
          </a:bodyPr>
          <a:lstStyle>
            <a:lvl1pPr marL="0" indent="0">
              <a:buNone/>
              <a:defRPr sz="4400"/>
            </a:lvl1pPr>
            <a:lvl2pPr marL="457200" indent="0">
              <a:buNone/>
              <a:defRPr/>
            </a:lvl2pPr>
          </a:lstStyle>
          <a:p>
            <a:pPr lvl="0"/>
            <a:r>
              <a:rPr lang="en-US" dirty="0"/>
              <a:t>Click to edit Master title</a:t>
            </a:r>
          </a:p>
        </p:txBody>
      </p:sp>
    </p:spTree>
    <p:extLst>
      <p:ext uri="{BB962C8B-B14F-4D97-AF65-F5344CB8AC3E}">
        <p14:creationId xmlns:p14="http://schemas.microsoft.com/office/powerpoint/2010/main" val="2859937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70770AF-B0C1-4E3D-8BE6-9AB89B087E47}"/>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A2CD5AB1-867B-485E-87D2-7B3187FEE1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911F87-E76D-4053-9B86-86A2416988DB}"/>
              </a:ext>
            </a:extLst>
          </p:cNvPr>
          <p:cNvSpPr>
            <a:spLocks noGrp="1"/>
          </p:cNvSpPr>
          <p:nvPr>
            <p:ph type="sldNum" sz="quarter" idx="12"/>
          </p:nvPr>
        </p:nvSpPr>
        <p:spPr/>
        <p:txBody>
          <a:bodyPr/>
          <a:lstStyle/>
          <a:p>
            <a:fld id="{3989956C-3C4E-4944-8B53-6244D1B07A44}" type="slidenum">
              <a:rPr lang="en-GB" smtClean="0"/>
              <a:t>‹#›</a:t>
            </a:fld>
            <a:endParaRPr lang="en-GB"/>
          </a:p>
        </p:txBody>
      </p:sp>
      <p:sp>
        <p:nvSpPr>
          <p:cNvPr id="7" name="Rectangle 6">
            <a:extLst>
              <a:ext uri="{FF2B5EF4-FFF2-40B4-BE49-F238E27FC236}">
                <a16:creationId xmlns:a16="http://schemas.microsoft.com/office/drawing/2014/main" id="{047117F1-9AF5-46AC-9C16-400645CB27DD}"/>
              </a:ext>
            </a:extLst>
          </p:cNvPr>
          <p:cNvSpPr/>
          <p:nvPr userDrawn="1"/>
        </p:nvSpPr>
        <p:spPr>
          <a:xfrm>
            <a:off x="0" y="0"/>
            <a:ext cx="6076296" cy="6858000"/>
          </a:xfrm>
          <a:prstGeom prst="rect">
            <a:avLst/>
          </a:prstGeom>
          <a:solidFill>
            <a:srgbClr val="7365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8" name="Picture 7" descr="Logo&#10;&#10;Description automatically generated">
            <a:extLst>
              <a:ext uri="{FF2B5EF4-FFF2-40B4-BE49-F238E27FC236}">
                <a16:creationId xmlns:a16="http://schemas.microsoft.com/office/drawing/2014/main" id="{2364D57C-77CA-406F-9A80-38F06CB7E533}"/>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46141" y="4162050"/>
            <a:ext cx="2033159" cy="3350663"/>
          </a:xfrm>
          <a:prstGeom prst="rect">
            <a:avLst/>
          </a:prstGeom>
        </p:spPr>
      </p:pic>
      <p:sp>
        <p:nvSpPr>
          <p:cNvPr id="11" name="Text Placeholder 10">
            <a:extLst>
              <a:ext uri="{FF2B5EF4-FFF2-40B4-BE49-F238E27FC236}">
                <a16:creationId xmlns:a16="http://schemas.microsoft.com/office/drawing/2014/main" id="{F3A7B366-2A0E-423A-9029-E33995BF7A83}"/>
              </a:ext>
            </a:extLst>
          </p:cNvPr>
          <p:cNvSpPr>
            <a:spLocks noGrp="1"/>
          </p:cNvSpPr>
          <p:nvPr>
            <p:ph type="body" sz="quarter" idx="13"/>
          </p:nvPr>
        </p:nvSpPr>
        <p:spPr>
          <a:xfrm>
            <a:off x="565616" y="1768611"/>
            <a:ext cx="4945063" cy="2628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Picture Placeholder 12">
            <a:extLst>
              <a:ext uri="{FF2B5EF4-FFF2-40B4-BE49-F238E27FC236}">
                <a16:creationId xmlns:a16="http://schemas.microsoft.com/office/drawing/2014/main" id="{5EEBF747-981F-4195-958C-34EC45F77282}"/>
              </a:ext>
            </a:extLst>
          </p:cNvPr>
          <p:cNvSpPr>
            <a:spLocks noGrp="1"/>
          </p:cNvSpPr>
          <p:nvPr>
            <p:ph type="pic" sz="quarter" idx="14"/>
          </p:nvPr>
        </p:nvSpPr>
        <p:spPr>
          <a:xfrm>
            <a:off x="6076950" y="0"/>
            <a:ext cx="6115050" cy="6858000"/>
          </a:xfrm>
        </p:spPr>
        <p:txBody>
          <a:bodyPr/>
          <a:lstStyle/>
          <a:p>
            <a:r>
              <a:rPr lang="en-US"/>
              <a:t>Click icon to add picture</a:t>
            </a:r>
            <a:endParaRPr lang="en-GB"/>
          </a:p>
        </p:txBody>
      </p:sp>
      <p:sp>
        <p:nvSpPr>
          <p:cNvPr id="14" name="Title 1">
            <a:extLst>
              <a:ext uri="{FF2B5EF4-FFF2-40B4-BE49-F238E27FC236}">
                <a16:creationId xmlns:a16="http://schemas.microsoft.com/office/drawing/2014/main" id="{61B1084C-BA1E-47C5-BCDC-C85C01C476BA}"/>
              </a:ext>
            </a:extLst>
          </p:cNvPr>
          <p:cNvSpPr>
            <a:spLocks noGrp="1"/>
          </p:cNvSpPr>
          <p:nvPr>
            <p:ph type="title"/>
          </p:nvPr>
        </p:nvSpPr>
        <p:spPr>
          <a:xfrm>
            <a:off x="559526" y="69327"/>
            <a:ext cx="10515600" cy="1325563"/>
          </a:xfrm>
        </p:spPr>
        <p:txBody>
          <a:bodyPr/>
          <a:lstStyle>
            <a:lvl1pPr>
              <a:defRPr b="1">
                <a:solidFill>
                  <a:schemeClr val="bg1"/>
                </a:solidFill>
              </a:defRPr>
            </a:lvl1pPr>
          </a:lstStyle>
          <a:p>
            <a:r>
              <a:rPr lang="en-US"/>
              <a:t>Click to edit Master title style</a:t>
            </a:r>
            <a:endParaRPr lang="en-GB" dirty="0"/>
          </a:p>
        </p:txBody>
      </p:sp>
    </p:spTree>
    <p:extLst>
      <p:ext uri="{BB962C8B-B14F-4D97-AF65-F5344CB8AC3E}">
        <p14:creationId xmlns:p14="http://schemas.microsoft.com/office/powerpoint/2010/main" val="2945123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8D6FEE-7C2C-4A61-8481-5F063668CF1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4FCB07A-E58F-4786-82E0-2E21559097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7B0D81-35C8-44D5-8998-D20F3BEA699E}"/>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6" name="Footer Placeholder 5">
            <a:extLst>
              <a:ext uri="{FF2B5EF4-FFF2-40B4-BE49-F238E27FC236}">
                <a16:creationId xmlns:a16="http://schemas.microsoft.com/office/drawing/2014/main" id="{265D209F-A2CB-41BC-A2F2-D46CCC6E42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972975-91FF-4BB0-B7A6-8558FF84018A}"/>
              </a:ext>
            </a:extLst>
          </p:cNvPr>
          <p:cNvSpPr>
            <a:spLocks noGrp="1"/>
          </p:cNvSpPr>
          <p:nvPr>
            <p:ph type="sldNum" sz="quarter" idx="12"/>
          </p:nvPr>
        </p:nvSpPr>
        <p:spPr/>
        <p:txBody>
          <a:bodyPr/>
          <a:lstStyle/>
          <a:p>
            <a:fld id="{3989956C-3C4E-4944-8B53-6244D1B07A44}" type="slidenum">
              <a:rPr lang="en-GB" smtClean="0"/>
              <a:t>‹#›</a:t>
            </a:fld>
            <a:endParaRPr lang="en-GB"/>
          </a:p>
        </p:txBody>
      </p:sp>
      <p:sp>
        <p:nvSpPr>
          <p:cNvPr id="8" name="Rectangle 7">
            <a:extLst>
              <a:ext uri="{FF2B5EF4-FFF2-40B4-BE49-F238E27FC236}">
                <a16:creationId xmlns:a16="http://schemas.microsoft.com/office/drawing/2014/main" id="{2127A4D5-C258-45AD-9BBF-A32F6203F904}"/>
              </a:ext>
            </a:extLst>
          </p:cNvPr>
          <p:cNvSpPr/>
          <p:nvPr userDrawn="1"/>
        </p:nvSpPr>
        <p:spPr>
          <a:xfrm>
            <a:off x="0" y="-48639"/>
            <a:ext cx="12192000" cy="1322275"/>
          </a:xfrm>
          <a:prstGeom prst="rect">
            <a:avLst/>
          </a:prstGeom>
          <a:solidFill>
            <a:srgbClr val="5425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9" name="Picture 8" descr="Logo&#10;&#10;Description automatically generated">
            <a:extLst>
              <a:ext uri="{FF2B5EF4-FFF2-40B4-BE49-F238E27FC236}">
                <a16:creationId xmlns:a16="http://schemas.microsoft.com/office/drawing/2014/main" id="{7DBACE59-3139-419F-BCF7-98CFF14F19F3}"/>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0735422" y="-343993"/>
            <a:ext cx="1282726" cy="2113943"/>
          </a:xfrm>
          <a:prstGeom prst="rect">
            <a:avLst/>
          </a:prstGeom>
        </p:spPr>
      </p:pic>
      <p:sp>
        <p:nvSpPr>
          <p:cNvPr id="2" name="Title 1">
            <a:extLst>
              <a:ext uri="{FF2B5EF4-FFF2-40B4-BE49-F238E27FC236}">
                <a16:creationId xmlns:a16="http://schemas.microsoft.com/office/drawing/2014/main" id="{171DE5A3-EFCB-43F7-8284-03676AC150F2}"/>
              </a:ext>
            </a:extLst>
          </p:cNvPr>
          <p:cNvSpPr>
            <a:spLocks noGrp="1"/>
          </p:cNvSpPr>
          <p:nvPr>
            <p:ph type="title"/>
          </p:nvPr>
        </p:nvSpPr>
        <p:spPr>
          <a:xfrm>
            <a:off x="838200" y="127460"/>
            <a:ext cx="10515600" cy="1325563"/>
          </a:xfrm>
        </p:spPr>
        <p:txBody>
          <a:bodyPr/>
          <a:lstStyle>
            <a:lvl1pPr>
              <a:defRPr b="1">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742664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F6DB38-EDBA-47C0-A52B-71B154692F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51FD64-7C4D-4308-901D-A752AA7541C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BD83706-1F47-4F53-8CF2-D1EACBD66417}"/>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8" name="Footer Placeholder 7">
            <a:extLst>
              <a:ext uri="{FF2B5EF4-FFF2-40B4-BE49-F238E27FC236}">
                <a16:creationId xmlns:a16="http://schemas.microsoft.com/office/drawing/2014/main" id="{002CE4CB-140B-4B28-AC7A-A2B77BACD68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D6FB6AF-365B-45B9-8D07-A38D3D87A3B8}"/>
              </a:ext>
            </a:extLst>
          </p:cNvPr>
          <p:cNvSpPr>
            <a:spLocks noGrp="1"/>
          </p:cNvSpPr>
          <p:nvPr>
            <p:ph type="sldNum" sz="quarter" idx="12"/>
          </p:nvPr>
        </p:nvSpPr>
        <p:spPr/>
        <p:txBody>
          <a:bodyPr/>
          <a:lstStyle/>
          <a:p>
            <a:fld id="{3989956C-3C4E-4944-8B53-6244D1B07A44}" type="slidenum">
              <a:rPr lang="en-GB" smtClean="0"/>
              <a:t>‹#›</a:t>
            </a:fld>
            <a:endParaRPr lang="en-GB"/>
          </a:p>
        </p:txBody>
      </p:sp>
      <p:pic>
        <p:nvPicPr>
          <p:cNvPr id="10" name="Picture 9" descr="Logo&#10;&#10;Description automatically generated">
            <a:extLst>
              <a:ext uri="{FF2B5EF4-FFF2-40B4-BE49-F238E27FC236}">
                <a16:creationId xmlns:a16="http://schemas.microsoft.com/office/drawing/2014/main" id="{E2999313-BC36-4356-9469-8B5EF35677B2}"/>
              </a:ext>
            </a:extLst>
          </p:cNvPr>
          <p:cNvPicPr>
            <a:picLocks noChangeAspect="1"/>
          </p:cNvPicPr>
          <p:nvPr userDrawn="1"/>
        </p:nvPicPr>
        <p:blipFill rotWithShape="1">
          <a:blip r:embed="rId2">
            <a:alphaModFix/>
            <a:duotone>
              <a:prstClr val="black"/>
              <a:srgbClr val="666666">
                <a:tint val="45000"/>
                <a:satMod val="400000"/>
              </a:srgbClr>
            </a:duotone>
            <a:extLst>
              <a:ext uri="{28A0092B-C50C-407E-A947-70E740481C1C}">
                <a14:useLocalDpi xmlns:a14="http://schemas.microsoft.com/office/drawing/2010/main" val="0"/>
              </a:ext>
            </a:extLst>
          </a:blip>
          <a:srcRect l="9183" r="63594" b="37489"/>
          <a:stretch/>
        </p:blipFill>
        <p:spPr>
          <a:xfrm>
            <a:off x="6834221" y="1160585"/>
            <a:ext cx="5357779" cy="5697415"/>
          </a:xfrm>
          <a:prstGeom prst="rect">
            <a:avLst/>
          </a:prstGeom>
        </p:spPr>
      </p:pic>
      <p:sp>
        <p:nvSpPr>
          <p:cNvPr id="2" name="Title 1">
            <a:extLst>
              <a:ext uri="{FF2B5EF4-FFF2-40B4-BE49-F238E27FC236}">
                <a16:creationId xmlns:a16="http://schemas.microsoft.com/office/drawing/2014/main" id="{0B08AE48-DEC1-4B7D-B66A-2525AE298904}"/>
              </a:ext>
            </a:extLst>
          </p:cNvPr>
          <p:cNvSpPr>
            <a:spLocks noGrp="1"/>
          </p:cNvSpPr>
          <p:nvPr>
            <p:ph type="title"/>
          </p:nvPr>
        </p:nvSpPr>
        <p:spPr>
          <a:xfrm>
            <a:off x="838200" y="219075"/>
            <a:ext cx="10515600" cy="1325563"/>
          </a:xfrm>
        </p:spPr>
        <p:txBody>
          <a:bodyPr/>
          <a:lstStyle>
            <a:lvl1pPr>
              <a:defRPr b="1"/>
            </a:lvl1pPr>
          </a:lstStyle>
          <a:p>
            <a:r>
              <a:rPr lang="en-US"/>
              <a:t>Click to edit Master title style</a:t>
            </a:r>
            <a:endParaRPr lang="en-GB"/>
          </a:p>
        </p:txBody>
      </p:sp>
    </p:spTree>
    <p:extLst>
      <p:ext uri="{BB962C8B-B14F-4D97-AF65-F5344CB8AC3E}">
        <p14:creationId xmlns:p14="http://schemas.microsoft.com/office/powerpoint/2010/main" val="2408956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FA2BBC6-3D5D-45C3-9ACD-B9FE69021600}"/>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4" name="Footer Placeholder 3">
            <a:extLst>
              <a:ext uri="{FF2B5EF4-FFF2-40B4-BE49-F238E27FC236}">
                <a16:creationId xmlns:a16="http://schemas.microsoft.com/office/drawing/2014/main" id="{98B617E1-4003-432C-9CC1-6EAE17C67EE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96D60F0-E270-4CC9-A49D-E974D8FE94F1}"/>
              </a:ext>
            </a:extLst>
          </p:cNvPr>
          <p:cNvSpPr>
            <a:spLocks noGrp="1"/>
          </p:cNvSpPr>
          <p:nvPr>
            <p:ph type="sldNum" sz="quarter" idx="12"/>
          </p:nvPr>
        </p:nvSpPr>
        <p:spPr/>
        <p:txBody>
          <a:bodyPr/>
          <a:lstStyle/>
          <a:p>
            <a:fld id="{3989956C-3C4E-4944-8B53-6244D1B07A44}" type="slidenum">
              <a:rPr lang="en-GB" smtClean="0"/>
              <a:t>‹#›</a:t>
            </a:fld>
            <a:endParaRPr lang="en-GB"/>
          </a:p>
        </p:txBody>
      </p:sp>
      <p:sp>
        <p:nvSpPr>
          <p:cNvPr id="6" name="Rectangle 5">
            <a:extLst>
              <a:ext uri="{FF2B5EF4-FFF2-40B4-BE49-F238E27FC236}">
                <a16:creationId xmlns:a16="http://schemas.microsoft.com/office/drawing/2014/main" id="{0B4F93FE-06D4-4426-AE9A-FE53463D9E39}"/>
              </a:ext>
            </a:extLst>
          </p:cNvPr>
          <p:cNvSpPr/>
          <p:nvPr userDrawn="1"/>
        </p:nvSpPr>
        <p:spPr>
          <a:xfrm>
            <a:off x="0" y="-48639"/>
            <a:ext cx="12192000" cy="1322275"/>
          </a:xfrm>
          <a:prstGeom prst="rect">
            <a:avLst/>
          </a:prstGeom>
          <a:solidFill>
            <a:srgbClr val="54CC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7" name="Picture 6" descr="Logo&#10;&#10;Description automatically generated">
            <a:extLst>
              <a:ext uri="{FF2B5EF4-FFF2-40B4-BE49-F238E27FC236}">
                <a16:creationId xmlns:a16="http://schemas.microsoft.com/office/drawing/2014/main" id="{7D78B247-4806-4FEA-8930-A8EE6027F394}"/>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0726579" y="-317617"/>
            <a:ext cx="1282726" cy="2113943"/>
          </a:xfrm>
          <a:prstGeom prst="rect">
            <a:avLst/>
          </a:prstGeom>
        </p:spPr>
      </p:pic>
      <p:sp>
        <p:nvSpPr>
          <p:cNvPr id="2" name="Title 1">
            <a:extLst>
              <a:ext uri="{FF2B5EF4-FFF2-40B4-BE49-F238E27FC236}">
                <a16:creationId xmlns:a16="http://schemas.microsoft.com/office/drawing/2014/main" id="{FF5236BA-408F-44F1-9D81-478A37A6884A}"/>
              </a:ext>
            </a:extLst>
          </p:cNvPr>
          <p:cNvSpPr>
            <a:spLocks noGrp="1"/>
          </p:cNvSpPr>
          <p:nvPr>
            <p:ph type="title"/>
          </p:nvPr>
        </p:nvSpPr>
        <p:spPr>
          <a:xfrm>
            <a:off x="559526" y="69327"/>
            <a:ext cx="10515600" cy="1325563"/>
          </a:xfrm>
        </p:spPr>
        <p:txBody>
          <a:bodyPr/>
          <a:lstStyle>
            <a:lvl1pPr>
              <a:defRPr b="1">
                <a:solidFill>
                  <a:schemeClr val="bg1"/>
                </a:solidFill>
              </a:defRPr>
            </a:lvl1pPr>
          </a:lstStyle>
          <a:p>
            <a:r>
              <a:rPr lang="en-US"/>
              <a:t>Click to edit Master title style</a:t>
            </a:r>
            <a:endParaRPr lang="en-GB" dirty="0"/>
          </a:p>
        </p:txBody>
      </p:sp>
      <p:sp>
        <p:nvSpPr>
          <p:cNvPr id="11" name="SmartArt Placeholder 10">
            <a:extLst>
              <a:ext uri="{FF2B5EF4-FFF2-40B4-BE49-F238E27FC236}">
                <a16:creationId xmlns:a16="http://schemas.microsoft.com/office/drawing/2014/main" id="{8D8D45CB-F1A4-4D11-8F7C-21BF1FE5162B}"/>
              </a:ext>
            </a:extLst>
          </p:cNvPr>
          <p:cNvSpPr>
            <a:spLocks noGrp="1"/>
          </p:cNvSpPr>
          <p:nvPr>
            <p:ph type="dgm" sz="quarter" idx="13"/>
          </p:nvPr>
        </p:nvSpPr>
        <p:spPr>
          <a:xfrm>
            <a:off x="739775" y="1924050"/>
            <a:ext cx="10334625" cy="3597275"/>
          </a:xfrm>
        </p:spPr>
        <p:txBody>
          <a:bodyPr/>
          <a:lstStyle/>
          <a:p>
            <a:r>
              <a:rPr lang="en-US"/>
              <a:t>Click icon to add SmartArt graphic</a:t>
            </a:r>
            <a:endParaRPr lang="en-GB" dirty="0"/>
          </a:p>
        </p:txBody>
      </p:sp>
    </p:spTree>
    <p:extLst>
      <p:ext uri="{BB962C8B-B14F-4D97-AF65-F5344CB8AC3E}">
        <p14:creationId xmlns:p14="http://schemas.microsoft.com/office/powerpoint/2010/main" val="534379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B4C4-E956-46DF-9B73-397BB593B4E8}"/>
              </a:ext>
            </a:extLst>
          </p:cNvPr>
          <p:cNvSpPr>
            <a:spLocks noGrp="1"/>
          </p:cNvSpPr>
          <p:nvPr>
            <p:ph type="dt" sz="half" idx="10"/>
          </p:nvPr>
        </p:nvSpPr>
        <p:spPr/>
        <p:txBody>
          <a:bodyPr/>
          <a:lstStyle/>
          <a:p>
            <a:fld id="{B0C5B45F-8CD9-40F8-AFB3-42E4EEE5ECFB}" type="datetimeFigureOut">
              <a:rPr lang="en-GB" smtClean="0"/>
              <a:t>25/02/2026</a:t>
            </a:fld>
            <a:endParaRPr lang="en-GB"/>
          </a:p>
        </p:txBody>
      </p:sp>
      <p:sp>
        <p:nvSpPr>
          <p:cNvPr id="3" name="Footer Placeholder 2">
            <a:extLst>
              <a:ext uri="{FF2B5EF4-FFF2-40B4-BE49-F238E27FC236}">
                <a16:creationId xmlns:a16="http://schemas.microsoft.com/office/drawing/2014/main" id="{B437344D-156F-4D5B-AA07-EC066BB140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1E85392-1CEE-40E3-97BE-3CCD791556B4}"/>
              </a:ext>
            </a:extLst>
          </p:cNvPr>
          <p:cNvSpPr>
            <a:spLocks noGrp="1"/>
          </p:cNvSpPr>
          <p:nvPr>
            <p:ph type="sldNum" sz="quarter" idx="12"/>
          </p:nvPr>
        </p:nvSpPr>
        <p:spPr/>
        <p:txBody>
          <a:bodyPr/>
          <a:lstStyle/>
          <a:p>
            <a:fld id="{3989956C-3C4E-4944-8B53-6244D1B07A44}" type="slidenum">
              <a:rPr lang="en-GB" smtClean="0"/>
              <a:t>‹#›</a:t>
            </a:fld>
            <a:endParaRPr lang="en-GB"/>
          </a:p>
        </p:txBody>
      </p:sp>
      <p:sp>
        <p:nvSpPr>
          <p:cNvPr id="5" name="Rectangle 4">
            <a:extLst>
              <a:ext uri="{FF2B5EF4-FFF2-40B4-BE49-F238E27FC236}">
                <a16:creationId xmlns:a16="http://schemas.microsoft.com/office/drawing/2014/main" id="{FC82A02A-B343-42D9-80D3-FD233353EB64}"/>
              </a:ext>
            </a:extLst>
          </p:cNvPr>
          <p:cNvSpPr/>
          <p:nvPr userDrawn="1"/>
        </p:nvSpPr>
        <p:spPr>
          <a:xfrm>
            <a:off x="-78946" y="0"/>
            <a:ext cx="3426106" cy="6858000"/>
          </a:xfrm>
          <a:prstGeom prst="rect">
            <a:avLst/>
          </a:prstGeom>
          <a:solidFill>
            <a:srgbClr val="95AE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p>
        </p:txBody>
      </p:sp>
      <p:pic>
        <p:nvPicPr>
          <p:cNvPr id="6" name="Picture 5" descr="Logo&#10;&#10;Description automatically generated">
            <a:extLst>
              <a:ext uri="{FF2B5EF4-FFF2-40B4-BE49-F238E27FC236}">
                <a16:creationId xmlns:a16="http://schemas.microsoft.com/office/drawing/2014/main" id="{14876D64-2AE0-4C61-9129-21B0EDF73D27}"/>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9183" r="62716"/>
          <a:stretch/>
        </p:blipFill>
        <p:spPr>
          <a:xfrm>
            <a:off x="-102614" y="2672066"/>
            <a:ext cx="3426106" cy="5646251"/>
          </a:xfrm>
          <a:prstGeom prst="rect">
            <a:avLst/>
          </a:prstGeom>
        </p:spPr>
      </p:pic>
      <p:sp>
        <p:nvSpPr>
          <p:cNvPr id="7" name="Title 1">
            <a:extLst>
              <a:ext uri="{FF2B5EF4-FFF2-40B4-BE49-F238E27FC236}">
                <a16:creationId xmlns:a16="http://schemas.microsoft.com/office/drawing/2014/main" id="{678EE733-32A3-4A0C-BF98-5E5A9E65903E}"/>
              </a:ext>
            </a:extLst>
          </p:cNvPr>
          <p:cNvSpPr>
            <a:spLocks noGrp="1"/>
          </p:cNvSpPr>
          <p:nvPr>
            <p:ph type="title"/>
          </p:nvPr>
        </p:nvSpPr>
        <p:spPr>
          <a:xfrm>
            <a:off x="542109" y="1079521"/>
            <a:ext cx="2410097" cy="1325563"/>
          </a:xfrm>
        </p:spPr>
        <p:txBody>
          <a:bodyPr/>
          <a:lstStyle>
            <a:lvl1pPr>
              <a:defRPr b="1">
                <a:solidFill>
                  <a:schemeClr val="bg1"/>
                </a:solidFill>
              </a:defRPr>
            </a:lvl1pPr>
          </a:lstStyle>
          <a:p>
            <a:r>
              <a:rPr lang="en-US"/>
              <a:t>Click to edit Master title style</a:t>
            </a:r>
            <a:endParaRPr lang="en-GB" dirty="0"/>
          </a:p>
        </p:txBody>
      </p:sp>
      <p:sp>
        <p:nvSpPr>
          <p:cNvPr id="9" name="Chart Placeholder 8">
            <a:extLst>
              <a:ext uri="{FF2B5EF4-FFF2-40B4-BE49-F238E27FC236}">
                <a16:creationId xmlns:a16="http://schemas.microsoft.com/office/drawing/2014/main" id="{EF5830FE-02BD-458A-8D42-57B0481EF97D}"/>
              </a:ext>
            </a:extLst>
          </p:cNvPr>
          <p:cNvSpPr>
            <a:spLocks noGrp="1"/>
          </p:cNvSpPr>
          <p:nvPr>
            <p:ph type="chart" sz="quarter" idx="13"/>
          </p:nvPr>
        </p:nvSpPr>
        <p:spPr>
          <a:xfrm>
            <a:off x="4038600" y="714375"/>
            <a:ext cx="7315200" cy="4884738"/>
          </a:xfrm>
        </p:spPr>
        <p:txBody>
          <a:bodyPr/>
          <a:lstStyle/>
          <a:p>
            <a:r>
              <a:rPr lang="en-US"/>
              <a:t>Click icon to add chart</a:t>
            </a:r>
            <a:endParaRPr lang="en-GB"/>
          </a:p>
        </p:txBody>
      </p:sp>
    </p:spTree>
    <p:extLst>
      <p:ext uri="{BB962C8B-B14F-4D97-AF65-F5344CB8AC3E}">
        <p14:creationId xmlns:p14="http://schemas.microsoft.com/office/powerpoint/2010/main" val="8270182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8" name="Picture 7" descr="Logo&#10;&#10;Description automatically generated with low confidence">
            <a:extLst>
              <a:ext uri="{FF2B5EF4-FFF2-40B4-BE49-F238E27FC236}">
                <a16:creationId xmlns:a16="http://schemas.microsoft.com/office/drawing/2014/main" id="{398ABCB2-E96B-4307-969F-7560649BD4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0529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5F6C80-16C4-45AA-A47B-5CA29A3C9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52EF53C-F892-4C43-8E1F-88A18AB3D8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766464-1D3A-4156-AB7D-54C6D7503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C5B45F-8CD9-40F8-AFB3-42E4EEE5ECFB}" type="datetimeFigureOut">
              <a:rPr lang="en-GB" smtClean="0"/>
              <a:t>25/02/2026</a:t>
            </a:fld>
            <a:endParaRPr lang="en-GB"/>
          </a:p>
        </p:txBody>
      </p:sp>
      <p:sp>
        <p:nvSpPr>
          <p:cNvPr id="5" name="Footer Placeholder 4">
            <a:extLst>
              <a:ext uri="{FF2B5EF4-FFF2-40B4-BE49-F238E27FC236}">
                <a16:creationId xmlns:a16="http://schemas.microsoft.com/office/drawing/2014/main" id="{C656AD99-62EC-419B-90A4-CCD6594D7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CF0E3E-0D95-43CE-B450-FCC7FEA895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9956C-3C4E-4944-8B53-6244D1B07A44}" type="slidenum">
              <a:rPr lang="en-GB" smtClean="0"/>
              <a:t>‹#›</a:t>
            </a:fld>
            <a:endParaRPr lang="en-GB"/>
          </a:p>
        </p:txBody>
      </p:sp>
      <p:sp>
        <p:nvSpPr>
          <p:cNvPr id="8" name="TextBox 7">
            <a:extLst>
              <a:ext uri="{FF2B5EF4-FFF2-40B4-BE49-F238E27FC236}">
                <a16:creationId xmlns:a16="http://schemas.microsoft.com/office/drawing/2014/main" id="{B7222E02-B16F-8EF0-2F27-98B6BB53E17B}"/>
              </a:ext>
            </a:extLst>
          </p:cNvPr>
          <p:cNvSpPr txBox="1"/>
          <p:nvPr userDrawn="1">
            <p:extLst>
              <p:ext uri="{1162E1C5-73C7-4A58-AE30-91384D911F3F}">
                <p184:classification xmlns:p184="http://schemas.microsoft.com/office/powerpoint/2018/4/main" val="watermark"/>
              </p:ext>
            </p:extLst>
          </p:nvPr>
        </p:nvSpPr>
        <p:spPr>
          <a:xfrm rot="-1800000">
            <a:off x="6076950" y="3421380"/>
            <a:ext cx="41275" cy="15240"/>
          </a:xfrm>
          <a:prstGeom prst="rect">
            <a:avLst/>
          </a:prstGeom>
        </p:spPr>
        <p:txBody>
          <a:bodyPr horzOverflow="overflow" lIns="0" tIns="0" rIns="0" bIns="0">
            <a:spAutoFit/>
          </a:bodyPr>
          <a:lstStyle/>
          <a:p>
            <a:pPr algn="l"/>
            <a:r>
              <a:rPr lang="en-GB" sz="100">
                <a:solidFill>
                  <a:srgbClr val="000000">
                    <a:alpha val="50000"/>
                  </a:srgbClr>
                </a:solidFill>
                <a:latin typeface="Aptos" panose="020B0004020202020204" pitchFamily="34" charset="0"/>
              </a:rPr>
              <a:t>Official</a:t>
            </a:r>
          </a:p>
        </p:txBody>
      </p:sp>
    </p:spTree>
    <p:extLst>
      <p:ext uri="{BB962C8B-B14F-4D97-AF65-F5344CB8AC3E}">
        <p14:creationId xmlns:p14="http://schemas.microsoft.com/office/powerpoint/2010/main" val="960054384"/>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sv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sv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jpeg"/><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4.jpe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image" Target="../media/image62.jpeg"/><Relationship Id="rId9"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sv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png"/><Relationship Id="rId7" Type="http://schemas.openxmlformats.org/officeDocument/2006/relationships/image" Target="../media/image25.jpeg"/><Relationship Id="rId12"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F219B-E1D6-4F7B-8981-D79A8BCA28B3}"/>
              </a:ext>
            </a:extLst>
          </p:cNvPr>
          <p:cNvSpPr txBox="1">
            <a:spLocks/>
          </p:cNvSpPr>
          <p:nvPr/>
        </p:nvSpPr>
        <p:spPr>
          <a:xfrm>
            <a:off x="663266" y="1964163"/>
            <a:ext cx="8135293" cy="1291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chemeClr val="bg1"/>
                </a:solidFill>
                <a:latin typeface="Arial" panose="020B0604020202020204" pitchFamily="34" charset="0"/>
                <a:cs typeface="Arial" panose="020B0604020202020204" pitchFamily="34" charset="0"/>
              </a:rPr>
              <a:t>Liverpool Community Champions </a:t>
            </a:r>
          </a:p>
        </p:txBody>
      </p:sp>
      <p:sp>
        <p:nvSpPr>
          <p:cNvPr id="3" name="Subtitle 2">
            <a:extLst>
              <a:ext uri="{FF2B5EF4-FFF2-40B4-BE49-F238E27FC236}">
                <a16:creationId xmlns:a16="http://schemas.microsoft.com/office/drawing/2014/main" id="{15EFB5FC-846E-4090-9FF4-F22F116CF807}"/>
              </a:ext>
            </a:extLst>
          </p:cNvPr>
          <p:cNvSpPr txBox="1">
            <a:spLocks/>
          </p:cNvSpPr>
          <p:nvPr/>
        </p:nvSpPr>
        <p:spPr>
          <a:xfrm>
            <a:off x="734983" y="3215793"/>
            <a:ext cx="10488829" cy="21092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GB" sz="2400" b="1" dirty="0">
              <a:solidFill>
                <a:schemeClr val="bg1"/>
              </a:solidFill>
              <a:latin typeface="Arial" panose="020B0604020202020204" pitchFamily="34" charset="0"/>
              <a:cs typeface="Arial" panose="020B0604020202020204" pitchFamily="34" charset="0"/>
            </a:endParaRPr>
          </a:p>
          <a:p>
            <a:pPr marL="0" indent="0">
              <a:buNone/>
            </a:pPr>
            <a:r>
              <a:rPr lang="en-GB" sz="2400" b="1" dirty="0">
                <a:solidFill>
                  <a:schemeClr val="bg1"/>
                </a:solidFill>
                <a:latin typeface="Arial" panose="020B0604020202020204" pitchFamily="34" charset="0"/>
                <a:cs typeface="Arial" panose="020B0604020202020204" pitchFamily="34" charset="0"/>
              </a:rPr>
              <a:t>26</a:t>
            </a:r>
            <a:r>
              <a:rPr lang="en-GB" sz="2400" b="1" baseline="30000" dirty="0">
                <a:solidFill>
                  <a:schemeClr val="bg1"/>
                </a:solidFill>
                <a:latin typeface="Arial" panose="020B0604020202020204" pitchFamily="34" charset="0"/>
                <a:cs typeface="Arial" panose="020B0604020202020204" pitchFamily="34" charset="0"/>
              </a:rPr>
              <a:t>th</a:t>
            </a:r>
            <a:r>
              <a:rPr lang="en-GB" sz="2400" b="1" dirty="0">
                <a:solidFill>
                  <a:schemeClr val="bg1"/>
                </a:solidFill>
                <a:latin typeface="Arial" panose="020B0604020202020204" pitchFamily="34" charset="0"/>
                <a:cs typeface="Arial" panose="020B0604020202020204" pitchFamily="34" charset="0"/>
              </a:rPr>
              <a:t> February </a:t>
            </a:r>
          </a:p>
          <a:p>
            <a:pPr marL="0" indent="0">
              <a:buNone/>
            </a:pPr>
            <a:r>
              <a:rPr lang="en-GB" sz="2400" b="1" dirty="0">
                <a:solidFill>
                  <a:schemeClr val="bg1"/>
                </a:solidFill>
                <a:latin typeface="Arial" panose="020B0604020202020204" pitchFamily="34" charset="0"/>
                <a:cs typeface="Arial" panose="020B0604020202020204" pitchFamily="34" charset="0"/>
              </a:rPr>
              <a:t>Kate Steen  Senior Public Health Practitioner, LCC</a:t>
            </a:r>
          </a:p>
          <a:p>
            <a:pPr marL="0" indent="0">
              <a:buNone/>
            </a:pPr>
            <a:r>
              <a:rPr lang="en-GB" sz="2400" b="1" dirty="0">
                <a:solidFill>
                  <a:schemeClr val="bg1"/>
                </a:solidFill>
                <a:latin typeface="Arial" panose="020B0604020202020204" pitchFamily="34" charset="0"/>
                <a:cs typeface="Arial" panose="020B0604020202020204" pitchFamily="34" charset="0"/>
              </a:rPr>
              <a:t>Rebecca Ross-Williams – Community Champion, Creative Director Liverpool Lighthouse  </a:t>
            </a:r>
          </a:p>
        </p:txBody>
      </p:sp>
    </p:spTree>
    <p:extLst>
      <p:ext uri="{BB962C8B-B14F-4D97-AF65-F5344CB8AC3E}">
        <p14:creationId xmlns:p14="http://schemas.microsoft.com/office/powerpoint/2010/main" val="10812880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51A2A-0D6E-4AA7-8B73-6C79FD76450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AD335039-83A9-4E33-7A36-F1A893D024DC}"/>
              </a:ext>
            </a:extLst>
          </p:cNvPr>
          <p:cNvSpPr>
            <a:spLocks noGrp="1"/>
          </p:cNvSpPr>
          <p:nvPr>
            <p:ph type="body" sz="quarter" idx="14"/>
          </p:nvPr>
        </p:nvSpPr>
        <p:spPr>
          <a:xfrm>
            <a:off x="3533189" y="217272"/>
            <a:ext cx="7363401" cy="3190642"/>
          </a:xfrm>
        </p:spPr>
        <p:txBody>
          <a:bodyPr vert="horz" lIns="91440" tIns="45720" rIns="91440" bIns="45720" rtlCol="0" anchor="t">
            <a:normAutofit/>
          </a:bodyPr>
          <a:lstStyle/>
          <a:p>
            <a:pPr marL="0" indent="0">
              <a:buNone/>
            </a:pPr>
            <a:r>
              <a:rPr lang="en-US" sz="3200" b="1" dirty="0">
                <a:solidFill>
                  <a:srgbClr val="C00000"/>
                </a:solidFill>
              </a:rPr>
              <a:t>Challenges around mental health:</a:t>
            </a:r>
            <a:endParaRPr lang="en-US" sz="3200" b="1" dirty="0">
              <a:solidFill>
                <a:srgbClr val="C00000"/>
              </a:solidFill>
              <a:ea typeface="Calibri"/>
              <a:cs typeface="Calibri"/>
            </a:endParaRPr>
          </a:p>
          <a:p>
            <a:pPr marL="0" indent="0">
              <a:buNone/>
            </a:pPr>
            <a:r>
              <a:rPr lang="en-US" sz="2400" dirty="0"/>
              <a:t> </a:t>
            </a:r>
            <a:endParaRPr lang="en-US" sz="2400" dirty="0">
              <a:ea typeface="Calibri"/>
              <a:cs typeface="Calibri"/>
            </a:endParaRPr>
          </a:p>
          <a:p>
            <a:pPr marL="0" indent="0">
              <a:buNone/>
            </a:pPr>
            <a:endParaRPr lang="en-US" sz="2400" b="1" dirty="0">
              <a:solidFill>
                <a:srgbClr val="00B050"/>
              </a:solidFill>
            </a:endParaRPr>
          </a:p>
          <a:p>
            <a:pPr marL="0" indent="0">
              <a:buNone/>
            </a:pPr>
            <a:endParaRPr lang="en-US" sz="2400" b="1" dirty="0">
              <a:solidFill>
                <a:srgbClr val="00B050"/>
              </a:solidFill>
            </a:endParaRPr>
          </a:p>
          <a:p>
            <a:pPr marL="0" indent="0">
              <a:buNone/>
            </a:pPr>
            <a:endParaRPr lang="en-US" sz="2400" b="1" dirty="0">
              <a:solidFill>
                <a:srgbClr val="00B050"/>
              </a:solidFill>
            </a:endParaRPr>
          </a:p>
          <a:p>
            <a:pPr marL="0" indent="0">
              <a:buNone/>
            </a:pPr>
            <a:endParaRPr lang="en-US" sz="2400" b="1" dirty="0">
              <a:solidFill>
                <a:srgbClr val="00B050"/>
              </a:solidFill>
            </a:endParaRPr>
          </a:p>
          <a:p>
            <a:pPr marL="0" indent="0">
              <a:buNone/>
            </a:pPr>
            <a:endParaRPr lang="en-US" sz="2400" b="1" dirty="0">
              <a:solidFill>
                <a:srgbClr val="00B050"/>
              </a:solidFill>
            </a:endParaRPr>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endParaRPr lang="en-GB" sz="1800" dirty="0"/>
          </a:p>
        </p:txBody>
      </p:sp>
      <p:sp>
        <p:nvSpPr>
          <p:cNvPr id="9" name="Title 3">
            <a:extLst>
              <a:ext uri="{FF2B5EF4-FFF2-40B4-BE49-F238E27FC236}">
                <a16:creationId xmlns:a16="http://schemas.microsoft.com/office/drawing/2014/main" id="{987BBA98-4151-19E1-09C4-C4550914D99B}"/>
              </a:ext>
            </a:extLst>
          </p:cNvPr>
          <p:cNvSpPr>
            <a:spLocks noGrp="1"/>
          </p:cNvSpPr>
          <p:nvPr>
            <p:ph type="title"/>
          </p:nvPr>
        </p:nvSpPr>
        <p:spPr>
          <a:xfrm>
            <a:off x="542109" y="1079521"/>
            <a:ext cx="2410097" cy="1325563"/>
          </a:xfrm>
        </p:spPr>
        <p:txBody>
          <a:bodyPr anchor="ctr">
            <a:normAutofit fontScale="90000"/>
          </a:bodyPr>
          <a:lstStyle/>
          <a:p>
            <a:r>
              <a:rPr lang="en-US" dirty="0"/>
              <a:t>Example: Mental Health</a:t>
            </a:r>
          </a:p>
        </p:txBody>
      </p:sp>
      <p:pic>
        <p:nvPicPr>
          <p:cNvPr id="6146" name="Picture 2" descr="FASTPANEL">
            <a:extLst>
              <a:ext uri="{FF2B5EF4-FFF2-40B4-BE49-F238E27FC236}">
                <a16:creationId xmlns:a16="http://schemas.microsoft.com/office/drawing/2014/main" id="{4DF023D2-9E29-B382-8633-9E9E832B9C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12068" r="13877" b="11872"/>
          <a:stretch>
            <a:fillRect/>
          </a:stretch>
        </p:blipFill>
        <p:spPr bwMode="auto">
          <a:xfrm>
            <a:off x="6261042" y="734804"/>
            <a:ext cx="2174994" cy="22200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8B72BB4-FA18-DAAE-993D-598DE97A79E5}"/>
              </a:ext>
            </a:extLst>
          </p:cNvPr>
          <p:cNvSpPr txBox="1"/>
          <p:nvPr/>
        </p:nvSpPr>
        <p:spPr>
          <a:xfrm>
            <a:off x="6563558" y="1193539"/>
            <a:ext cx="1651000" cy="1754326"/>
          </a:xfrm>
          <a:prstGeom prst="rect">
            <a:avLst/>
          </a:prstGeom>
          <a:noFill/>
        </p:spPr>
        <p:txBody>
          <a:bodyPr wrap="square" rtlCol="0">
            <a:spAutoFit/>
          </a:bodyPr>
          <a:lstStyle/>
          <a:p>
            <a:r>
              <a:rPr lang="en-US" b="1" dirty="0"/>
              <a:t>Stigma</a:t>
            </a:r>
            <a:r>
              <a:rPr lang="en-US" dirty="0"/>
              <a:t> that holds many people back from discussing mental health </a:t>
            </a:r>
            <a:endParaRPr lang="en-US" dirty="0">
              <a:ea typeface="Calibri"/>
              <a:cs typeface="Calibri"/>
            </a:endParaRPr>
          </a:p>
          <a:p>
            <a:endParaRPr lang="en-GB" dirty="0"/>
          </a:p>
        </p:txBody>
      </p:sp>
      <p:pic>
        <p:nvPicPr>
          <p:cNvPr id="4" name="Picture 2" descr="FASTPANEL">
            <a:extLst>
              <a:ext uri="{FF2B5EF4-FFF2-40B4-BE49-F238E27FC236}">
                <a16:creationId xmlns:a16="http://schemas.microsoft.com/office/drawing/2014/main" id="{589B713F-4D57-DD8C-B972-5B169DC417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12068" r="13877" b="11872"/>
          <a:stretch>
            <a:fillRect/>
          </a:stretch>
        </p:blipFill>
        <p:spPr bwMode="auto">
          <a:xfrm rot="20776814">
            <a:off x="3846368" y="1037346"/>
            <a:ext cx="2101495" cy="21450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400D1CC-D578-4084-FCD3-207506001332}"/>
              </a:ext>
            </a:extLst>
          </p:cNvPr>
          <p:cNvSpPr txBox="1"/>
          <p:nvPr/>
        </p:nvSpPr>
        <p:spPr>
          <a:xfrm rot="20851582">
            <a:off x="4107856" y="1376328"/>
            <a:ext cx="1574800" cy="1754326"/>
          </a:xfrm>
          <a:prstGeom prst="rect">
            <a:avLst/>
          </a:prstGeom>
          <a:noFill/>
        </p:spPr>
        <p:txBody>
          <a:bodyPr wrap="square" rtlCol="0">
            <a:spAutoFit/>
          </a:bodyPr>
          <a:lstStyle/>
          <a:p>
            <a:r>
              <a:rPr lang="en-US" b="1" dirty="0"/>
              <a:t>Lack of awareness </a:t>
            </a:r>
            <a:r>
              <a:rPr lang="en-US" dirty="0"/>
              <a:t>regarding their own mental health</a:t>
            </a:r>
            <a:endParaRPr lang="en-US" dirty="0">
              <a:ea typeface="Calibri"/>
              <a:cs typeface="Calibri"/>
            </a:endParaRPr>
          </a:p>
          <a:p>
            <a:endParaRPr lang="en-GB" dirty="0"/>
          </a:p>
        </p:txBody>
      </p:sp>
      <p:pic>
        <p:nvPicPr>
          <p:cNvPr id="6" name="Picture 2" descr="FASTPANEL">
            <a:extLst>
              <a:ext uri="{FF2B5EF4-FFF2-40B4-BE49-F238E27FC236}">
                <a16:creationId xmlns:a16="http://schemas.microsoft.com/office/drawing/2014/main" id="{AEC64581-8A85-ED71-543B-EC32B88D7B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12068" r="13877" b="11872"/>
          <a:stretch>
            <a:fillRect/>
          </a:stretch>
        </p:blipFill>
        <p:spPr bwMode="auto">
          <a:xfrm rot="1167310">
            <a:off x="8836785" y="1041106"/>
            <a:ext cx="2145923" cy="2190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9D59AA1-CD3E-EEF0-765D-E8EA43BEC9E7}"/>
              </a:ext>
            </a:extLst>
          </p:cNvPr>
          <p:cNvSpPr txBox="1"/>
          <p:nvPr/>
        </p:nvSpPr>
        <p:spPr>
          <a:xfrm rot="1089687">
            <a:off x="9156305" y="1357210"/>
            <a:ext cx="1828800" cy="1754326"/>
          </a:xfrm>
          <a:prstGeom prst="rect">
            <a:avLst/>
          </a:prstGeom>
          <a:noFill/>
        </p:spPr>
        <p:txBody>
          <a:bodyPr wrap="square" rtlCol="0">
            <a:spAutoFit/>
          </a:bodyPr>
          <a:lstStyle/>
          <a:p>
            <a:r>
              <a:rPr lang="en-US" b="1" dirty="0"/>
              <a:t>Feeling uncomfortable </a:t>
            </a:r>
            <a:r>
              <a:rPr lang="en-US" dirty="0"/>
              <a:t>when mental health is being discussed </a:t>
            </a:r>
            <a:endParaRPr lang="en-US" dirty="0">
              <a:ea typeface="Calibri"/>
              <a:cs typeface="Calibri"/>
            </a:endParaRPr>
          </a:p>
          <a:p>
            <a:endParaRPr lang="en-GB" dirty="0"/>
          </a:p>
        </p:txBody>
      </p:sp>
      <p:sp>
        <p:nvSpPr>
          <p:cNvPr id="8" name="TextBox 7">
            <a:extLst>
              <a:ext uri="{FF2B5EF4-FFF2-40B4-BE49-F238E27FC236}">
                <a16:creationId xmlns:a16="http://schemas.microsoft.com/office/drawing/2014/main" id="{7DE1B55E-25A7-53E0-C60E-8FE808554250}"/>
              </a:ext>
            </a:extLst>
          </p:cNvPr>
          <p:cNvSpPr txBox="1"/>
          <p:nvPr/>
        </p:nvSpPr>
        <p:spPr>
          <a:xfrm>
            <a:off x="2256700" y="3300740"/>
            <a:ext cx="7678599" cy="861774"/>
          </a:xfrm>
          <a:prstGeom prst="rect">
            <a:avLst/>
          </a:prstGeom>
          <a:noFill/>
        </p:spPr>
        <p:txBody>
          <a:bodyPr wrap="square" rtlCol="0">
            <a:spAutoFit/>
          </a:bodyPr>
          <a:lstStyle/>
          <a:p>
            <a:pPr algn="ctr"/>
            <a:r>
              <a:rPr lang="en-US" sz="3200" b="1" dirty="0">
                <a:solidFill>
                  <a:srgbClr val="00B050"/>
                </a:solidFill>
              </a:rPr>
              <a:t>Overcoming the challenges:</a:t>
            </a:r>
            <a:endParaRPr lang="en-US" sz="3200" b="1" dirty="0">
              <a:solidFill>
                <a:srgbClr val="00B050"/>
              </a:solidFill>
              <a:ea typeface="Calibri"/>
              <a:cs typeface="Calibri"/>
            </a:endParaRPr>
          </a:p>
          <a:p>
            <a:endParaRPr lang="en-GB" dirty="0"/>
          </a:p>
        </p:txBody>
      </p:sp>
      <p:pic>
        <p:nvPicPr>
          <p:cNvPr id="6148" name="Picture 4" descr="16,400+ Green Post It Notes Stock Photos, Pictures &amp; Royalty-Free Images -  iStock">
            <a:extLst>
              <a:ext uri="{FF2B5EF4-FFF2-40B4-BE49-F238E27FC236}">
                <a16:creationId xmlns:a16="http://schemas.microsoft.com/office/drawing/2014/main" id="{2EB73B28-8C75-77EE-D518-89A1F4BCD0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94" t="13604" r="18329" b="10532"/>
          <a:stretch>
            <a:fillRect/>
          </a:stretch>
        </p:blipFill>
        <p:spPr bwMode="auto">
          <a:xfrm rot="942124">
            <a:off x="7806456" y="4047308"/>
            <a:ext cx="2513412" cy="24962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E0BFF58-0CF5-96D2-7B0D-16EEB06EE681}"/>
              </a:ext>
            </a:extLst>
          </p:cNvPr>
          <p:cNvSpPr txBox="1"/>
          <p:nvPr/>
        </p:nvSpPr>
        <p:spPr>
          <a:xfrm rot="913579">
            <a:off x="7937447" y="4744334"/>
            <a:ext cx="2251430" cy="1477328"/>
          </a:xfrm>
          <a:prstGeom prst="rect">
            <a:avLst/>
          </a:prstGeom>
          <a:noFill/>
        </p:spPr>
        <p:txBody>
          <a:bodyPr wrap="square" rtlCol="0">
            <a:spAutoFit/>
          </a:bodyPr>
          <a:lstStyle/>
          <a:p>
            <a:r>
              <a:rPr lang="en-US" dirty="0"/>
              <a:t>Raising mental health and access to services in a </a:t>
            </a:r>
            <a:r>
              <a:rPr lang="en-US" b="1" dirty="0"/>
              <a:t>relaxed and informal </a:t>
            </a:r>
            <a:r>
              <a:rPr lang="en-US" dirty="0"/>
              <a:t>way. </a:t>
            </a:r>
            <a:endParaRPr lang="en-US" dirty="0">
              <a:ea typeface="Calibri"/>
              <a:cs typeface="Calibri"/>
            </a:endParaRPr>
          </a:p>
          <a:p>
            <a:endParaRPr lang="en-GB" dirty="0"/>
          </a:p>
        </p:txBody>
      </p:sp>
      <p:pic>
        <p:nvPicPr>
          <p:cNvPr id="11" name="Picture 4" descr="16,400+ Green Post It Notes Stock Photos, Pictures &amp; Royalty-Free Images -  iStock">
            <a:extLst>
              <a:ext uri="{FF2B5EF4-FFF2-40B4-BE49-F238E27FC236}">
                <a16:creationId xmlns:a16="http://schemas.microsoft.com/office/drawing/2014/main" id="{50732CE8-6C6D-33E1-513A-DE61C9EE5C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94" t="13604" r="18329" b="10532"/>
          <a:stretch>
            <a:fillRect/>
          </a:stretch>
        </p:blipFill>
        <p:spPr bwMode="auto">
          <a:xfrm rot="20830013">
            <a:off x="4635430" y="4217583"/>
            <a:ext cx="2235200" cy="221996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CB073C1-53ED-4C04-D0D5-2C7DE378756D}"/>
              </a:ext>
            </a:extLst>
          </p:cNvPr>
          <p:cNvSpPr txBox="1"/>
          <p:nvPr/>
        </p:nvSpPr>
        <p:spPr>
          <a:xfrm rot="20941763">
            <a:off x="4775058" y="4498983"/>
            <a:ext cx="2156941" cy="2031325"/>
          </a:xfrm>
          <a:prstGeom prst="rect">
            <a:avLst/>
          </a:prstGeom>
          <a:noFill/>
        </p:spPr>
        <p:txBody>
          <a:bodyPr wrap="square" rtlCol="0">
            <a:spAutoFit/>
          </a:bodyPr>
          <a:lstStyle/>
          <a:p>
            <a:r>
              <a:rPr lang="en-US" dirty="0"/>
              <a:t>Building </a:t>
            </a:r>
            <a:r>
              <a:rPr lang="en-US" b="1" dirty="0"/>
              <a:t>trust</a:t>
            </a:r>
            <a:r>
              <a:rPr lang="en-US" dirty="0"/>
              <a:t>, we are </a:t>
            </a:r>
            <a:r>
              <a:rPr lang="en-US" dirty="0" err="1"/>
              <a:t>recognised</a:t>
            </a:r>
            <a:r>
              <a:rPr lang="en-US" dirty="0"/>
              <a:t> faces and through this people are becoming comfortable and opening up. </a:t>
            </a:r>
            <a:endParaRPr lang="en-US" dirty="0">
              <a:ea typeface="Calibri"/>
              <a:cs typeface="Calibri"/>
            </a:endParaRPr>
          </a:p>
          <a:p>
            <a:endParaRPr lang="en-GB" dirty="0"/>
          </a:p>
        </p:txBody>
      </p:sp>
    </p:spTree>
    <p:extLst>
      <p:ext uri="{BB962C8B-B14F-4D97-AF65-F5344CB8AC3E}">
        <p14:creationId xmlns:p14="http://schemas.microsoft.com/office/powerpoint/2010/main" val="31403513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D908F-0E47-F48D-7487-944B952BDE83}"/>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D26415A-D127-A055-3FC7-362FEAB574C1}"/>
              </a:ext>
            </a:extLst>
          </p:cNvPr>
          <p:cNvSpPr>
            <a:spLocks noGrp="1"/>
          </p:cNvSpPr>
          <p:nvPr>
            <p:ph type="body" sz="quarter" idx="14"/>
          </p:nvPr>
        </p:nvSpPr>
        <p:spPr>
          <a:xfrm>
            <a:off x="3947421" y="14469"/>
            <a:ext cx="7561323" cy="1659301"/>
          </a:xfrm>
        </p:spPr>
        <p:txBody>
          <a:bodyPr vert="horz" lIns="91440" tIns="45720" rIns="91440" bIns="45720" rtlCol="0" anchor="t">
            <a:noAutofit/>
          </a:bodyPr>
          <a:lstStyle/>
          <a:p>
            <a:pPr marL="0" indent="0" algn="ctr">
              <a:buNone/>
            </a:pPr>
            <a:r>
              <a:rPr lang="en-US" sz="4000" b="1" dirty="0">
                <a:ln w="13462">
                  <a:solidFill>
                    <a:schemeClr val="bg1"/>
                  </a:solidFill>
                  <a:prstDash val="solid"/>
                </a:ln>
                <a:solidFill>
                  <a:srgbClr val="002060"/>
                </a:solidFill>
                <a:effectLst>
                  <a:outerShdw dist="38100" dir="2700000" algn="bl" rotWithShape="0">
                    <a:schemeClr val="accent5"/>
                  </a:outerShdw>
                </a:effectLst>
              </a:rPr>
              <a:t>Community Member Christmas Event:</a:t>
            </a:r>
            <a:endParaRPr lang="en-US" sz="4000" b="1" dirty="0">
              <a:ln w="13462">
                <a:solidFill>
                  <a:schemeClr val="bg1"/>
                </a:solidFill>
                <a:prstDash val="solid"/>
              </a:ln>
              <a:solidFill>
                <a:srgbClr val="002060"/>
              </a:solidFill>
              <a:effectLst>
                <a:outerShdw dist="38100" dir="2700000" algn="bl" rotWithShape="0">
                  <a:schemeClr val="accent5"/>
                </a:outerShdw>
              </a:effectLst>
              <a:ea typeface="Calibri"/>
              <a:cs typeface="Calibri"/>
            </a:endParaRPr>
          </a:p>
          <a:p>
            <a:pPr marL="0" indent="0">
              <a:buNone/>
            </a:pPr>
            <a:r>
              <a:rPr lang="en-US" sz="2200" b="1" dirty="0"/>
              <a:t>Through a growing and trusted relationship, we were able to present to the entire group about all aspects of mental health including:</a:t>
            </a:r>
            <a:endParaRPr lang="en-US" sz="2200" b="1" dirty="0">
              <a:ea typeface="Calibri"/>
              <a:cs typeface="Calibri"/>
            </a:endParaRPr>
          </a:p>
          <a:p>
            <a:pPr marL="0" indent="0">
              <a:buNone/>
            </a:pPr>
            <a:endParaRPr lang="en-US" sz="2400" b="1" dirty="0">
              <a:ea typeface="Calibri"/>
              <a:cs typeface="Calibri"/>
            </a:endParaRPr>
          </a:p>
          <a:p>
            <a:pPr marL="0" indent="0">
              <a:buNone/>
            </a:pPr>
            <a:endParaRPr lang="en-US" sz="2400" dirty="0">
              <a:ea typeface="Calibri"/>
              <a:cs typeface="Calibri"/>
            </a:endParaRPr>
          </a:p>
          <a:p>
            <a:endParaRPr lang="en-GB" sz="2400" dirty="0">
              <a:ea typeface="Calibri"/>
              <a:cs typeface="Calibri"/>
            </a:endParaRPr>
          </a:p>
        </p:txBody>
      </p:sp>
      <p:sp>
        <p:nvSpPr>
          <p:cNvPr id="9" name="Title 3">
            <a:extLst>
              <a:ext uri="{FF2B5EF4-FFF2-40B4-BE49-F238E27FC236}">
                <a16:creationId xmlns:a16="http://schemas.microsoft.com/office/drawing/2014/main" id="{579D9B4C-B066-23F9-CA0B-883CEE554B18}"/>
              </a:ext>
            </a:extLst>
          </p:cNvPr>
          <p:cNvSpPr>
            <a:spLocks noGrp="1"/>
          </p:cNvSpPr>
          <p:nvPr>
            <p:ph type="title"/>
          </p:nvPr>
        </p:nvSpPr>
        <p:spPr>
          <a:xfrm>
            <a:off x="542109" y="1079521"/>
            <a:ext cx="2410097" cy="1325563"/>
          </a:xfrm>
        </p:spPr>
        <p:txBody>
          <a:bodyPr anchor="ctr">
            <a:normAutofit fontScale="90000"/>
          </a:bodyPr>
          <a:lstStyle/>
          <a:p>
            <a:r>
              <a:rPr lang="en-US"/>
              <a:t>Example: Mental Health</a:t>
            </a:r>
          </a:p>
        </p:txBody>
      </p:sp>
      <p:sp>
        <p:nvSpPr>
          <p:cNvPr id="2" name="TextBox 1">
            <a:extLst>
              <a:ext uri="{FF2B5EF4-FFF2-40B4-BE49-F238E27FC236}">
                <a16:creationId xmlns:a16="http://schemas.microsoft.com/office/drawing/2014/main" id="{F933A848-0893-E65C-D561-2D6EC1DAE522}"/>
              </a:ext>
            </a:extLst>
          </p:cNvPr>
          <p:cNvSpPr txBox="1"/>
          <p:nvPr/>
        </p:nvSpPr>
        <p:spPr>
          <a:xfrm>
            <a:off x="4404205" y="4761941"/>
            <a:ext cx="6885289" cy="2000548"/>
          </a:xfrm>
          <a:prstGeom prst="rect">
            <a:avLst/>
          </a:prstGeom>
          <a:solidFill>
            <a:srgbClr val="92D050"/>
          </a:solidFill>
          <a:effectLst>
            <a:softEdge rad="63500"/>
          </a:effectLst>
        </p:spPr>
        <p:txBody>
          <a:bodyPr wrap="square" rtlCol="0">
            <a:spAutoFit/>
          </a:bodyPr>
          <a:lstStyle/>
          <a:p>
            <a:pPr algn="ctr"/>
            <a:r>
              <a:rPr lang="en-US" sz="3600" b="1" dirty="0">
                <a:solidFill>
                  <a:srgbClr val="0070C0"/>
                </a:solidFill>
                <a:ea typeface="Calibri"/>
                <a:cs typeface="Calibri"/>
              </a:rPr>
              <a:t>Outcome…</a:t>
            </a:r>
          </a:p>
          <a:p>
            <a:pPr algn="ctr"/>
            <a:r>
              <a:rPr lang="en-US" sz="2200" dirty="0"/>
              <a:t>The information was welcomed, the group were thankful, and some members openly expressed that they could relate to what we had presented. It opened a conversation amongst the group! </a:t>
            </a:r>
            <a:endParaRPr lang="en-US" sz="2200" dirty="0">
              <a:ea typeface="Calibri"/>
              <a:cs typeface="Calibri"/>
            </a:endParaRPr>
          </a:p>
        </p:txBody>
      </p:sp>
      <p:pic>
        <p:nvPicPr>
          <p:cNvPr id="7172" name="Picture 4" descr="Speech Bubble - Evaluation Support Scotland">
            <a:extLst>
              <a:ext uri="{FF2B5EF4-FFF2-40B4-BE49-F238E27FC236}">
                <a16:creationId xmlns:a16="http://schemas.microsoft.com/office/drawing/2014/main" id="{4EC58FF4-DA7E-7340-1907-3F03EFDE76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3" t="2395" r="17489" b="3628"/>
          <a:stretch>
            <a:fillRect/>
          </a:stretch>
        </p:blipFill>
        <p:spPr bwMode="auto">
          <a:xfrm rot="480120" flipH="1">
            <a:off x="9213078" y="1988666"/>
            <a:ext cx="3012812" cy="20345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A44F1F4-E050-D0A5-6ED4-9A252EE5AEBC}"/>
              </a:ext>
            </a:extLst>
          </p:cNvPr>
          <p:cNvSpPr txBox="1"/>
          <p:nvPr/>
        </p:nvSpPr>
        <p:spPr>
          <a:xfrm rot="597168">
            <a:off x="9840939" y="2403858"/>
            <a:ext cx="2156741" cy="646331"/>
          </a:xfrm>
          <a:prstGeom prst="rect">
            <a:avLst/>
          </a:prstGeom>
          <a:noFill/>
        </p:spPr>
        <p:txBody>
          <a:bodyPr wrap="square" rtlCol="0">
            <a:spAutoFit/>
          </a:bodyPr>
          <a:lstStyle/>
          <a:p>
            <a:r>
              <a:rPr lang="en-US" dirty="0"/>
              <a:t>Wintertime can be difficult for many</a:t>
            </a:r>
            <a:endParaRPr lang="en-US" dirty="0">
              <a:ea typeface="Calibri"/>
              <a:cs typeface="Calibri"/>
            </a:endParaRPr>
          </a:p>
        </p:txBody>
      </p:sp>
      <p:pic>
        <p:nvPicPr>
          <p:cNvPr id="5" name="Picture 4" descr="Speech Bubble - Evaluation Support Scotland">
            <a:extLst>
              <a:ext uri="{FF2B5EF4-FFF2-40B4-BE49-F238E27FC236}">
                <a16:creationId xmlns:a16="http://schemas.microsoft.com/office/drawing/2014/main" id="{1EF004B4-6CBB-F29E-E3B6-9D3962EBEB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3" t="2395" r="17489" b="3628"/>
          <a:stretch>
            <a:fillRect/>
          </a:stretch>
        </p:blipFill>
        <p:spPr bwMode="auto">
          <a:xfrm rot="481709">
            <a:off x="5573965" y="1905810"/>
            <a:ext cx="3066453" cy="21040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C4944F3-D272-CEF7-348B-5FE6F6FBB00F}"/>
              </a:ext>
            </a:extLst>
          </p:cNvPr>
          <p:cNvSpPr txBox="1"/>
          <p:nvPr/>
        </p:nvSpPr>
        <p:spPr>
          <a:xfrm rot="227722">
            <a:off x="5842344" y="2224176"/>
            <a:ext cx="2557311" cy="923330"/>
          </a:xfrm>
          <a:prstGeom prst="rect">
            <a:avLst/>
          </a:prstGeom>
          <a:noFill/>
        </p:spPr>
        <p:txBody>
          <a:bodyPr wrap="square" rtlCol="0">
            <a:spAutoFit/>
          </a:bodyPr>
          <a:lstStyle/>
          <a:p>
            <a:r>
              <a:rPr lang="en-US" dirty="0"/>
              <a:t>There are many different strands of mental health and all feelings are valid</a:t>
            </a:r>
            <a:endParaRPr lang="en-US" dirty="0">
              <a:ea typeface="Calibri"/>
              <a:cs typeface="Calibri"/>
            </a:endParaRPr>
          </a:p>
        </p:txBody>
      </p:sp>
      <p:pic>
        <p:nvPicPr>
          <p:cNvPr id="7" name="Picture 4" descr="Speech Bubble - Evaluation Support Scotland">
            <a:extLst>
              <a:ext uri="{FF2B5EF4-FFF2-40B4-BE49-F238E27FC236}">
                <a16:creationId xmlns:a16="http://schemas.microsoft.com/office/drawing/2014/main" id="{871DCC5C-6DC7-8D60-04E5-9529DE045F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3" t="2395" r="17489" b="3628"/>
          <a:stretch>
            <a:fillRect/>
          </a:stretch>
        </p:blipFill>
        <p:spPr bwMode="auto">
          <a:xfrm rot="21444951" flipH="1">
            <a:off x="7491978" y="3072822"/>
            <a:ext cx="3012812" cy="20345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137D562-39DF-7735-F20A-506AA3F4B743}"/>
              </a:ext>
            </a:extLst>
          </p:cNvPr>
          <p:cNvSpPr txBox="1"/>
          <p:nvPr/>
        </p:nvSpPr>
        <p:spPr>
          <a:xfrm>
            <a:off x="8106367" y="3470207"/>
            <a:ext cx="2153511" cy="707886"/>
          </a:xfrm>
          <a:prstGeom prst="rect">
            <a:avLst/>
          </a:prstGeom>
          <a:noFill/>
        </p:spPr>
        <p:txBody>
          <a:bodyPr wrap="square" rtlCol="0">
            <a:spAutoFit/>
          </a:bodyPr>
          <a:lstStyle/>
          <a:p>
            <a:r>
              <a:rPr lang="en-US" sz="2000" dirty="0"/>
              <a:t>Culturally specific examples</a:t>
            </a:r>
            <a:endParaRPr lang="en-US" sz="2000" dirty="0">
              <a:ea typeface="Calibri"/>
              <a:cs typeface="Calibri"/>
            </a:endParaRPr>
          </a:p>
        </p:txBody>
      </p:sp>
      <p:pic>
        <p:nvPicPr>
          <p:cNvPr id="10" name="Picture 9" descr="Speech Bubble - Evaluation Support Scotland">
            <a:extLst>
              <a:ext uri="{FF2B5EF4-FFF2-40B4-BE49-F238E27FC236}">
                <a16:creationId xmlns:a16="http://schemas.microsoft.com/office/drawing/2014/main" id="{7716E4B3-E125-BC14-D316-4E54ECC304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03" t="2395" r="17489" b="3628"/>
          <a:stretch>
            <a:fillRect/>
          </a:stretch>
        </p:blipFill>
        <p:spPr bwMode="auto">
          <a:xfrm rot="21244946">
            <a:off x="3340104" y="2930871"/>
            <a:ext cx="3066453" cy="210408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4987CF7-F162-1ABD-55F2-56C916DE7B7E}"/>
              </a:ext>
            </a:extLst>
          </p:cNvPr>
          <p:cNvSpPr txBox="1"/>
          <p:nvPr/>
        </p:nvSpPr>
        <p:spPr>
          <a:xfrm rot="21181384">
            <a:off x="3752462" y="3144240"/>
            <a:ext cx="2604594" cy="1231106"/>
          </a:xfrm>
          <a:prstGeom prst="rect">
            <a:avLst/>
          </a:prstGeom>
          <a:noFill/>
        </p:spPr>
        <p:txBody>
          <a:bodyPr wrap="square" rtlCol="0">
            <a:spAutoFit/>
          </a:bodyPr>
          <a:lstStyle/>
          <a:p>
            <a:r>
              <a:rPr lang="en-US" dirty="0"/>
              <a:t>Providing information and signposted services that were always available.</a:t>
            </a:r>
            <a:r>
              <a:rPr lang="en-US" sz="2000" dirty="0"/>
              <a:t> </a:t>
            </a:r>
            <a:endParaRPr lang="en-US" sz="2000" dirty="0">
              <a:ea typeface="Calibri"/>
              <a:cs typeface="Calibri"/>
            </a:endParaRPr>
          </a:p>
        </p:txBody>
      </p:sp>
    </p:spTree>
    <p:extLst>
      <p:ext uri="{BB962C8B-B14F-4D97-AF65-F5344CB8AC3E}">
        <p14:creationId xmlns:p14="http://schemas.microsoft.com/office/powerpoint/2010/main" val="1049519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337E00-7826-2E18-1D18-3C67537F0301}"/>
              </a:ext>
            </a:extLst>
          </p:cNvPr>
          <p:cNvSpPr>
            <a:spLocks noGrp="1"/>
          </p:cNvSpPr>
          <p:nvPr>
            <p:ph type="body" sz="quarter" idx="14"/>
          </p:nvPr>
        </p:nvSpPr>
        <p:spPr>
          <a:xfrm>
            <a:off x="3712648" y="305675"/>
            <a:ext cx="8065979" cy="686983"/>
          </a:xfrm>
        </p:spPr>
        <p:txBody>
          <a:bodyPr vert="horz" lIns="91440" tIns="45720" rIns="91440" bIns="45720" rtlCol="0" anchor="t">
            <a:noAutofit/>
          </a:bodyPr>
          <a:lstStyle/>
          <a:p>
            <a:pPr marL="0" indent="0">
              <a:buNone/>
            </a:pPr>
            <a:r>
              <a:rPr lang="en-GB" b="1" dirty="0">
                <a:solidFill>
                  <a:srgbClr val="C00000"/>
                </a:solidFill>
                <a:latin typeface="Calibri"/>
                <a:ea typeface="Calibri"/>
                <a:cs typeface="Arial"/>
              </a:rPr>
              <a:t>Challenges around Cancer:</a:t>
            </a:r>
          </a:p>
          <a:p>
            <a:pPr marL="0" indent="0">
              <a:buNone/>
            </a:pPr>
            <a:endParaRPr lang="en-GB" sz="2000" dirty="0">
              <a:latin typeface="Calibri"/>
              <a:ea typeface="Calibri"/>
              <a:cs typeface="Arial"/>
            </a:endParaRPr>
          </a:p>
          <a:p>
            <a:pPr marL="0" indent="0">
              <a:buNone/>
            </a:pPr>
            <a:endParaRPr lang="en-GB" sz="2400" b="1" dirty="0">
              <a:latin typeface="Calibri"/>
              <a:ea typeface="Calibri"/>
              <a:cs typeface="Arial"/>
            </a:endParaRPr>
          </a:p>
          <a:p>
            <a:pPr marL="0" indent="0">
              <a:buNone/>
            </a:pPr>
            <a:endParaRPr lang="en-GB" sz="2400" b="1" dirty="0">
              <a:latin typeface="Calibri"/>
              <a:ea typeface="Calibri"/>
              <a:cs typeface="Arial"/>
            </a:endParaRPr>
          </a:p>
          <a:p>
            <a:pPr marL="0" indent="0">
              <a:buNone/>
            </a:pPr>
            <a:endParaRPr lang="en-GB" sz="2400" b="1" dirty="0">
              <a:latin typeface="Calibri"/>
              <a:ea typeface="Calibri"/>
              <a:cs typeface="Arial"/>
            </a:endParaRPr>
          </a:p>
          <a:p>
            <a:pPr marL="0" indent="0">
              <a:buNone/>
            </a:pPr>
            <a:endParaRPr lang="en-GB" sz="2400" b="1" dirty="0">
              <a:latin typeface="Calibri"/>
              <a:ea typeface="Calibri"/>
              <a:cs typeface="Arial"/>
            </a:endParaRPr>
          </a:p>
          <a:p>
            <a:endParaRPr lang="en-GB" dirty="0">
              <a:latin typeface="Calibri" panose="020F0502020204030204"/>
              <a:ea typeface="Calibri" panose="020F0502020204030204"/>
              <a:cs typeface="Calibri"/>
            </a:endParaRPr>
          </a:p>
        </p:txBody>
      </p:sp>
      <p:sp>
        <p:nvSpPr>
          <p:cNvPr id="3" name="Title 2">
            <a:extLst>
              <a:ext uri="{FF2B5EF4-FFF2-40B4-BE49-F238E27FC236}">
                <a16:creationId xmlns:a16="http://schemas.microsoft.com/office/drawing/2014/main" id="{C402F05E-4CDD-873F-1011-78C53540E07A}"/>
              </a:ext>
            </a:extLst>
          </p:cNvPr>
          <p:cNvSpPr>
            <a:spLocks noGrp="1"/>
          </p:cNvSpPr>
          <p:nvPr>
            <p:ph type="title"/>
          </p:nvPr>
        </p:nvSpPr>
        <p:spPr/>
        <p:txBody>
          <a:bodyPr>
            <a:normAutofit fontScale="90000"/>
          </a:bodyPr>
          <a:lstStyle/>
          <a:p>
            <a:r>
              <a:rPr lang="en-GB">
                <a:ea typeface="Calibri Light"/>
                <a:cs typeface="Calibri Light"/>
              </a:rPr>
              <a:t>Example: Breast Cancer Screening</a:t>
            </a:r>
            <a:endParaRPr lang="en-GB"/>
          </a:p>
        </p:txBody>
      </p:sp>
      <p:pic>
        <p:nvPicPr>
          <p:cNvPr id="5" name="Graphic 4" descr="Arrow: Slight curve with solid fill">
            <a:extLst>
              <a:ext uri="{FF2B5EF4-FFF2-40B4-BE49-F238E27FC236}">
                <a16:creationId xmlns:a16="http://schemas.microsoft.com/office/drawing/2014/main" id="{BA5E6039-3011-8A9B-564D-5187025AA66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85536" y="5815305"/>
            <a:ext cx="914400" cy="914400"/>
          </a:xfrm>
          <a:prstGeom prst="rect">
            <a:avLst/>
          </a:prstGeom>
        </p:spPr>
      </p:pic>
      <p:pic>
        <p:nvPicPr>
          <p:cNvPr id="6" name="Picture 4" descr="Speech Bubble - Evaluation Support Scotland">
            <a:extLst>
              <a:ext uri="{FF2B5EF4-FFF2-40B4-BE49-F238E27FC236}">
                <a16:creationId xmlns:a16="http://schemas.microsoft.com/office/drawing/2014/main" id="{6163B06E-EA72-0127-A092-C5AF02202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3" t="2395" r="17489" b="3628"/>
          <a:stretch>
            <a:fillRect/>
          </a:stretch>
        </p:blipFill>
        <p:spPr bwMode="auto">
          <a:xfrm rot="21444951" flipH="1">
            <a:off x="8496947" y="716051"/>
            <a:ext cx="3012812" cy="20345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21DF731-BFF2-4064-51AD-E051D2F3C9FF}"/>
              </a:ext>
            </a:extLst>
          </p:cNvPr>
          <p:cNvSpPr txBox="1"/>
          <p:nvPr/>
        </p:nvSpPr>
        <p:spPr>
          <a:xfrm>
            <a:off x="8950619" y="1101105"/>
            <a:ext cx="2495334" cy="707886"/>
          </a:xfrm>
          <a:prstGeom prst="rect">
            <a:avLst/>
          </a:prstGeom>
          <a:noFill/>
        </p:spPr>
        <p:txBody>
          <a:bodyPr wrap="square" rtlCol="0">
            <a:spAutoFit/>
          </a:bodyPr>
          <a:lstStyle/>
          <a:p>
            <a:r>
              <a:rPr lang="en-GB" sz="2000" dirty="0">
                <a:ea typeface="Calibri"/>
                <a:cs typeface="Arial"/>
              </a:rPr>
              <a:t>It isn’t </a:t>
            </a:r>
            <a:r>
              <a:rPr lang="en-GB" sz="2000" b="1" i="1" dirty="0">
                <a:ea typeface="Calibri"/>
                <a:cs typeface="Arial"/>
              </a:rPr>
              <a:t>spoken</a:t>
            </a:r>
            <a:r>
              <a:rPr lang="en-GB" sz="2000" dirty="0">
                <a:ea typeface="Calibri"/>
                <a:cs typeface="Arial"/>
              </a:rPr>
              <a:t> about in the community</a:t>
            </a:r>
          </a:p>
        </p:txBody>
      </p:sp>
      <p:pic>
        <p:nvPicPr>
          <p:cNvPr id="8" name="Picture 4" descr="Speech Bubble - Evaluation Support Scotland">
            <a:extLst>
              <a:ext uri="{FF2B5EF4-FFF2-40B4-BE49-F238E27FC236}">
                <a16:creationId xmlns:a16="http://schemas.microsoft.com/office/drawing/2014/main" id="{0668A4C2-51D0-A403-12B6-38624EBC38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3" t="2395" r="17489" b="3628"/>
          <a:stretch>
            <a:fillRect/>
          </a:stretch>
        </p:blipFill>
        <p:spPr bwMode="auto">
          <a:xfrm rot="21444951" flipH="1">
            <a:off x="3500974" y="921829"/>
            <a:ext cx="3012812" cy="203454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247197-DDE9-8F98-DC9F-27AA956E891A}"/>
              </a:ext>
            </a:extLst>
          </p:cNvPr>
          <p:cNvSpPr txBox="1"/>
          <p:nvPr/>
        </p:nvSpPr>
        <p:spPr>
          <a:xfrm>
            <a:off x="4073954" y="1362385"/>
            <a:ext cx="1952786" cy="707886"/>
          </a:xfrm>
          <a:prstGeom prst="rect">
            <a:avLst/>
          </a:prstGeom>
          <a:noFill/>
        </p:spPr>
        <p:txBody>
          <a:bodyPr wrap="square" rtlCol="0">
            <a:spAutoFit/>
          </a:bodyPr>
          <a:lstStyle/>
          <a:p>
            <a:r>
              <a:rPr lang="en-GB" sz="2000" dirty="0">
                <a:ea typeface="Calibri"/>
                <a:cs typeface="Arial"/>
              </a:rPr>
              <a:t>If you </a:t>
            </a:r>
            <a:r>
              <a:rPr lang="en-GB" sz="2000" b="1" i="1" dirty="0">
                <a:ea typeface="Calibri"/>
                <a:cs typeface="Arial"/>
              </a:rPr>
              <a:t>talk</a:t>
            </a:r>
            <a:r>
              <a:rPr lang="en-GB" sz="2000" dirty="0">
                <a:ea typeface="Calibri"/>
                <a:cs typeface="Arial"/>
              </a:rPr>
              <a:t> about it, you will </a:t>
            </a:r>
            <a:r>
              <a:rPr lang="en-GB" sz="2000" b="1" i="1" dirty="0">
                <a:ea typeface="Calibri"/>
                <a:cs typeface="Arial"/>
              </a:rPr>
              <a:t>get</a:t>
            </a:r>
            <a:r>
              <a:rPr lang="en-GB" sz="2000" dirty="0">
                <a:ea typeface="Calibri"/>
                <a:cs typeface="Arial"/>
              </a:rPr>
              <a:t> it</a:t>
            </a:r>
          </a:p>
        </p:txBody>
      </p:sp>
      <p:pic>
        <p:nvPicPr>
          <p:cNvPr id="10" name="Picture 4" descr="Speech Bubble - Evaluation Support Scotland">
            <a:extLst>
              <a:ext uri="{FF2B5EF4-FFF2-40B4-BE49-F238E27FC236}">
                <a16:creationId xmlns:a16="http://schemas.microsoft.com/office/drawing/2014/main" id="{A08F8345-7DE5-8C08-D2EA-570E7F2A5C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3" t="2395" r="17489" b="3628"/>
          <a:stretch>
            <a:fillRect/>
          </a:stretch>
        </p:blipFill>
        <p:spPr bwMode="auto">
          <a:xfrm rot="155049">
            <a:off x="6015340" y="1260016"/>
            <a:ext cx="3172486" cy="237678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0186D3B-0FBD-F21B-D5C1-5B68D4A995A5}"/>
              </a:ext>
            </a:extLst>
          </p:cNvPr>
          <p:cNvSpPr txBox="1"/>
          <p:nvPr/>
        </p:nvSpPr>
        <p:spPr>
          <a:xfrm>
            <a:off x="6398591" y="1619296"/>
            <a:ext cx="2552028" cy="1200329"/>
          </a:xfrm>
          <a:prstGeom prst="rect">
            <a:avLst/>
          </a:prstGeom>
          <a:noFill/>
        </p:spPr>
        <p:txBody>
          <a:bodyPr wrap="square" rtlCol="0">
            <a:spAutoFit/>
          </a:bodyPr>
          <a:lstStyle/>
          <a:p>
            <a:r>
              <a:rPr lang="en-GB" dirty="0">
                <a:ea typeface="Calibri"/>
                <a:cs typeface="Arial"/>
              </a:rPr>
              <a:t>Perceived as </a:t>
            </a:r>
            <a:r>
              <a:rPr lang="en-GB" b="1" i="1" dirty="0">
                <a:ea typeface="Calibri"/>
                <a:cs typeface="Arial"/>
              </a:rPr>
              <a:t>'bad luck' </a:t>
            </a:r>
            <a:r>
              <a:rPr lang="en-GB" dirty="0">
                <a:ea typeface="Calibri"/>
                <a:cs typeface="Arial"/>
              </a:rPr>
              <a:t>or </a:t>
            </a:r>
            <a:r>
              <a:rPr lang="en-GB" b="1" i="1" dirty="0">
                <a:ea typeface="Calibri"/>
                <a:cs typeface="Arial"/>
              </a:rPr>
              <a:t>'contagious'</a:t>
            </a:r>
            <a:r>
              <a:rPr lang="en-GB" dirty="0">
                <a:ea typeface="Calibri"/>
                <a:cs typeface="Arial"/>
              </a:rPr>
              <a:t> leading to fear and reluctance to seek a diagnosis</a:t>
            </a:r>
          </a:p>
        </p:txBody>
      </p:sp>
      <p:sp>
        <p:nvSpPr>
          <p:cNvPr id="12" name="TextBox 11">
            <a:extLst>
              <a:ext uri="{FF2B5EF4-FFF2-40B4-BE49-F238E27FC236}">
                <a16:creationId xmlns:a16="http://schemas.microsoft.com/office/drawing/2014/main" id="{485D328C-3737-99A0-33B7-C3036D289621}"/>
              </a:ext>
            </a:extLst>
          </p:cNvPr>
          <p:cNvSpPr txBox="1"/>
          <p:nvPr/>
        </p:nvSpPr>
        <p:spPr>
          <a:xfrm>
            <a:off x="4331319" y="3778899"/>
            <a:ext cx="7447308" cy="646331"/>
          </a:xfrm>
          <a:prstGeom prst="rect">
            <a:avLst/>
          </a:prstGeom>
          <a:noFill/>
        </p:spPr>
        <p:txBody>
          <a:bodyPr wrap="square" rtlCol="0">
            <a:spAutoFit/>
          </a:bodyPr>
          <a:lstStyle/>
          <a:p>
            <a:r>
              <a:rPr lang="en-GB" dirty="0">
                <a:ea typeface="Calibri"/>
                <a:cs typeface="Arial"/>
              </a:rPr>
              <a:t>Held an event to raise awareness of breast screening and the importance of the screening process. </a:t>
            </a:r>
            <a:endParaRPr lang="en-GB" dirty="0">
              <a:ea typeface="Calibri"/>
              <a:cs typeface="Calibri" panose="020F0502020204030204"/>
            </a:endParaRPr>
          </a:p>
        </p:txBody>
      </p:sp>
      <p:sp>
        <p:nvSpPr>
          <p:cNvPr id="13" name="TextBox 12">
            <a:extLst>
              <a:ext uri="{FF2B5EF4-FFF2-40B4-BE49-F238E27FC236}">
                <a16:creationId xmlns:a16="http://schemas.microsoft.com/office/drawing/2014/main" id="{9C0E1057-D397-A342-2D91-9FD06E4365E4}"/>
              </a:ext>
            </a:extLst>
          </p:cNvPr>
          <p:cNvSpPr txBox="1"/>
          <p:nvPr/>
        </p:nvSpPr>
        <p:spPr>
          <a:xfrm>
            <a:off x="4331320" y="4475238"/>
            <a:ext cx="7617872" cy="646331"/>
          </a:xfrm>
          <a:prstGeom prst="rect">
            <a:avLst/>
          </a:prstGeom>
          <a:noFill/>
        </p:spPr>
        <p:txBody>
          <a:bodyPr wrap="square" rtlCol="0">
            <a:spAutoFit/>
          </a:bodyPr>
          <a:lstStyle/>
          <a:p>
            <a:r>
              <a:rPr lang="en-GB" dirty="0">
                <a:ea typeface="Calibri"/>
                <a:cs typeface="Arial"/>
              </a:rPr>
              <a:t>The talk by was very informative and attendees learned about the signs, symptoms and also how to prevent and catch the disease early. </a:t>
            </a:r>
            <a:endParaRPr lang="en-GB" dirty="0">
              <a:ea typeface="Calibri"/>
              <a:cs typeface="Calibri" panose="020F0502020204030204"/>
            </a:endParaRPr>
          </a:p>
        </p:txBody>
      </p:sp>
      <p:sp>
        <p:nvSpPr>
          <p:cNvPr id="14" name="TextBox 13">
            <a:extLst>
              <a:ext uri="{FF2B5EF4-FFF2-40B4-BE49-F238E27FC236}">
                <a16:creationId xmlns:a16="http://schemas.microsoft.com/office/drawing/2014/main" id="{E32D7D79-1A8C-72E4-1C54-0D4EAD5524B7}"/>
              </a:ext>
            </a:extLst>
          </p:cNvPr>
          <p:cNvSpPr txBox="1"/>
          <p:nvPr/>
        </p:nvSpPr>
        <p:spPr>
          <a:xfrm>
            <a:off x="4331319" y="5265143"/>
            <a:ext cx="7617873" cy="646331"/>
          </a:xfrm>
          <a:prstGeom prst="rect">
            <a:avLst/>
          </a:prstGeom>
          <a:noFill/>
        </p:spPr>
        <p:txBody>
          <a:bodyPr wrap="square" rtlCol="0">
            <a:spAutoFit/>
          </a:bodyPr>
          <a:lstStyle/>
          <a:p>
            <a:r>
              <a:rPr lang="en-GB" dirty="0">
                <a:ea typeface="Calibri"/>
                <a:cs typeface="Arial"/>
              </a:rPr>
              <a:t>Shared relevant translated NHS information including instructions on ‘you know your body better than anyone’, </a:t>
            </a:r>
            <a:endParaRPr lang="en-GB" dirty="0">
              <a:ea typeface="Calibri"/>
              <a:cs typeface="Calibri" panose="020F0502020204030204"/>
            </a:endParaRPr>
          </a:p>
        </p:txBody>
      </p:sp>
      <p:sp>
        <p:nvSpPr>
          <p:cNvPr id="15" name="TextBox 14">
            <a:extLst>
              <a:ext uri="{FF2B5EF4-FFF2-40B4-BE49-F238E27FC236}">
                <a16:creationId xmlns:a16="http://schemas.microsoft.com/office/drawing/2014/main" id="{AB6A2B8D-FF28-ED7E-1F4A-BC6CF26AE060}"/>
              </a:ext>
            </a:extLst>
          </p:cNvPr>
          <p:cNvSpPr txBox="1"/>
          <p:nvPr/>
        </p:nvSpPr>
        <p:spPr>
          <a:xfrm>
            <a:off x="4343705" y="5949340"/>
            <a:ext cx="7605488" cy="646331"/>
          </a:xfrm>
          <a:prstGeom prst="rect">
            <a:avLst/>
          </a:prstGeom>
          <a:noFill/>
        </p:spPr>
        <p:txBody>
          <a:bodyPr wrap="square" rtlCol="0">
            <a:spAutoFit/>
          </a:bodyPr>
          <a:lstStyle/>
          <a:p>
            <a:r>
              <a:rPr lang="en-GB" dirty="0">
                <a:ea typeface="Calibri"/>
                <a:cs typeface="Arial"/>
              </a:rPr>
              <a:t>Information was also shared on our social media platforms therefore reaching more people in the community. </a:t>
            </a:r>
            <a:endParaRPr lang="en-GB" dirty="0">
              <a:ea typeface="Calibri"/>
              <a:cs typeface="Calibri" panose="020F0502020204030204"/>
            </a:endParaRPr>
          </a:p>
        </p:txBody>
      </p:sp>
      <p:sp>
        <p:nvSpPr>
          <p:cNvPr id="16" name="TextBox 15">
            <a:extLst>
              <a:ext uri="{FF2B5EF4-FFF2-40B4-BE49-F238E27FC236}">
                <a16:creationId xmlns:a16="http://schemas.microsoft.com/office/drawing/2014/main" id="{563253D4-F73B-9B05-024F-FA6AD5183267}"/>
              </a:ext>
            </a:extLst>
          </p:cNvPr>
          <p:cNvSpPr txBox="1"/>
          <p:nvPr/>
        </p:nvSpPr>
        <p:spPr>
          <a:xfrm>
            <a:off x="3570873" y="3267226"/>
            <a:ext cx="4632643" cy="461665"/>
          </a:xfrm>
          <a:prstGeom prst="rect">
            <a:avLst/>
          </a:prstGeom>
          <a:noFill/>
        </p:spPr>
        <p:txBody>
          <a:bodyPr wrap="square" rtlCol="0">
            <a:spAutoFit/>
          </a:bodyPr>
          <a:lstStyle/>
          <a:p>
            <a:r>
              <a:rPr lang="en-GB" sz="2400" b="1" dirty="0">
                <a:solidFill>
                  <a:srgbClr val="00B050"/>
                </a:solidFill>
                <a:ea typeface="Calibri"/>
                <a:cs typeface="Arial"/>
              </a:rPr>
              <a:t>Overcoming the challenges</a:t>
            </a:r>
            <a:r>
              <a:rPr lang="en-GB" sz="2400" b="1" dirty="0">
                <a:ea typeface="Calibri"/>
                <a:cs typeface="Arial"/>
              </a:rPr>
              <a:t>:</a:t>
            </a:r>
          </a:p>
        </p:txBody>
      </p:sp>
      <p:pic>
        <p:nvPicPr>
          <p:cNvPr id="17" name="Graphic 16" descr="Arrow: Slight curve with solid fill">
            <a:extLst>
              <a:ext uri="{FF2B5EF4-FFF2-40B4-BE49-F238E27FC236}">
                <a16:creationId xmlns:a16="http://schemas.microsoft.com/office/drawing/2014/main" id="{E2189CAD-9726-82E7-C601-B12C2ABAED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640" y="4338601"/>
            <a:ext cx="914400" cy="914400"/>
          </a:xfrm>
          <a:prstGeom prst="rect">
            <a:avLst/>
          </a:prstGeom>
        </p:spPr>
      </p:pic>
      <p:pic>
        <p:nvPicPr>
          <p:cNvPr id="18" name="Graphic 17" descr="Arrow: Slight curve with solid fill">
            <a:extLst>
              <a:ext uri="{FF2B5EF4-FFF2-40B4-BE49-F238E27FC236}">
                <a16:creationId xmlns:a16="http://schemas.microsoft.com/office/drawing/2014/main" id="{7572CFD2-5D8D-D34D-5DF5-2C08869879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640" y="5105146"/>
            <a:ext cx="914400" cy="914400"/>
          </a:xfrm>
          <a:prstGeom prst="rect">
            <a:avLst/>
          </a:prstGeom>
        </p:spPr>
      </p:pic>
      <p:pic>
        <p:nvPicPr>
          <p:cNvPr id="19" name="Graphic 18" descr="Arrow: Slight curve with solid fill">
            <a:extLst>
              <a:ext uri="{FF2B5EF4-FFF2-40B4-BE49-F238E27FC236}">
                <a16:creationId xmlns:a16="http://schemas.microsoft.com/office/drawing/2014/main" id="{90FFB331-CA1C-BDEB-E3D8-0E69955530E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456640" y="3676333"/>
            <a:ext cx="914400" cy="914400"/>
          </a:xfrm>
          <a:prstGeom prst="rect">
            <a:avLst/>
          </a:prstGeom>
        </p:spPr>
      </p:pic>
    </p:spTree>
    <p:extLst>
      <p:ext uri="{BB962C8B-B14F-4D97-AF65-F5344CB8AC3E}">
        <p14:creationId xmlns:p14="http://schemas.microsoft.com/office/powerpoint/2010/main" val="3512707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0285B-61F8-3BF3-D3A9-DF43556FA6A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A34F1F2-6E1E-75E4-E077-A209358761FA}"/>
              </a:ext>
            </a:extLst>
          </p:cNvPr>
          <p:cNvSpPr>
            <a:spLocks noGrp="1"/>
          </p:cNvSpPr>
          <p:nvPr>
            <p:ph type="body" sz="quarter" idx="14"/>
          </p:nvPr>
        </p:nvSpPr>
        <p:spPr>
          <a:xfrm>
            <a:off x="3557223" y="2556239"/>
            <a:ext cx="8495292" cy="2123658"/>
          </a:xfrm>
        </p:spPr>
        <p:txBody>
          <a:bodyPr vert="horz" lIns="91440" tIns="45720" rIns="91440" bIns="45720" rtlCol="0" anchor="t">
            <a:noAutofit/>
          </a:bodyPr>
          <a:lstStyle/>
          <a:p>
            <a:pPr marL="0" indent="0">
              <a:buNone/>
            </a:pPr>
            <a:r>
              <a:rPr lang="en-GB" sz="3600" b="1" dirty="0">
                <a:solidFill>
                  <a:srgbClr val="00B050"/>
                </a:solidFill>
                <a:latin typeface="Calibri"/>
                <a:ea typeface="Calibri"/>
                <a:cs typeface="Arial"/>
              </a:rPr>
              <a:t>                      Outcome:</a:t>
            </a:r>
          </a:p>
          <a:p>
            <a:pPr algn="just"/>
            <a:r>
              <a:rPr lang="en-GB" sz="2400" dirty="0">
                <a:latin typeface="Calibri"/>
                <a:ea typeface="Calibri"/>
                <a:cs typeface="Arial"/>
              </a:rPr>
              <a:t>11 attendees indicated that they would support in making an appointment having not previously taken up their offer of a mammogram. </a:t>
            </a:r>
            <a:endParaRPr lang="en-GB" sz="2400" dirty="0">
              <a:latin typeface="Calibri"/>
              <a:ea typeface="Calibri"/>
              <a:cs typeface="Calibri"/>
            </a:endParaRPr>
          </a:p>
          <a:p>
            <a:pPr algn="just"/>
            <a:r>
              <a:rPr lang="en-GB" sz="2400" dirty="0">
                <a:latin typeface="Calibri"/>
                <a:ea typeface="Calibri"/>
                <a:cs typeface="Arial"/>
              </a:rPr>
              <a:t>Subsequently,  discussed with the Breast Screening Coordinator, and they were offered a longer breast screening appointment at the Breast Screening Mobile Clinic. </a:t>
            </a:r>
            <a:endParaRPr lang="en-GB" sz="2400" dirty="0">
              <a:latin typeface="Calibri"/>
              <a:ea typeface="Calibri"/>
              <a:cs typeface="Calibri"/>
            </a:endParaRPr>
          </a:p>
          <a:p>
            <a:pPr algn="just"/>
            <a:r>
              <a:rPr lang="en-GB" sz="2400" dirty="0">
                <a:latin typeface="Calibri"/>
                <a:ea typeface="Calibri"/>
                <a:cs typeface="Arial"/>
              </a:rPr>
              <a:t>Community champion offered to accompany members on the day or alternatively, they may bring a friend or family member</a:t>
            </a:r>
            <a:endParaRPr lang="en-GB" sz="2400" dirty="0">
              <a:latin typeface="Calibri"/>
              <a:ea typeface="Calibri"/>
              <a:cs typeface="Calibri"/>
            </a:endParaRPr>
          </a:p>
          <a:p>
            <a:pPr algn="just"/>
            <a:r>
              <a:rPr lang="en-GB" sz="2400" dirty="0">
                <a:latin typeface="Calibri"/>
                <a:ea typeface="Calibri"/>
                <a:cs typeface="Arial"/>
              </a:rPr>
              <a:t>Ensured they have access to a translation service. </a:t>
            </a:r>
            <a:endParaRPr lang="en-GB" sz="2400" dirty="0">
              <a:latin typeface="Calibri"/>
              <a:ea typeface="Calibri"/>
              <a:cs typeface="Calibri"/>
            </a:endParaRPr>
          </a:p>
          <a:p>
            <a:endParaRPr lang="en-GB" dirty="0">
              <a:ea typeface="Calibri"/>
              <a:cs typeface="Calibri"/>
            </a:endParaRPr>
          </a:p>
        </p:txBody>
      </p:sp>
      <p:sp>
        <p:nvSpPr>
          <p:cNvPr id="3" name="Title 2">
            <a:extLst>
              <a:ext uri="{FF2B5EF4-FFF2-40B4-BE49-F238E27FC236}">
                <a16:creationId xmlns:a16="http://schemas.microsoft.com/office/drawing/2014/main" id="{9F1F5F4A-24E9-3549-077B-F5E1D12DD651}"/>
              </a:ext>
            </a:extLst>
          </p:cNvPr>
          <p:cNvSpPr>
            <a:spLocks noGrp="1"/>
          </p:cNvSpPr>
          <p:nvPr>
            <p:ph type="title"/>
          </p:nvPr>
        </p:nvSpPr>
        <p:spPr/>
        <p:txBody>
          <a:bodyPr>
            <a:normAutofit fontScale="90000"/>
          </a:bodyPr>
          <a:lstStyle/>
          <a:p>
            <a:r>
              <a:rPr lang="en-GB">
                <a:ea typeface="Calibri Light"/>
                <a:cs typeface="Calibri Light"/>
              </a:rPr>
              <a:t>Example: Breast Cancer Screening</a:t>
            </a:r>
            <a:endParaRPr lang="en-GB"/>
          </a:p>
        </p:txBody>
      </p:sp>
      <p:sp>
        <p:nvSpPr>
          <p:cNvPr id="5" name="TextBox 4">
            <a:extLst>
              <a:ext uri="{FF2B5EF4-FFF2-40B4-BE49-F238E27FC236}">
                <a16:creationId xmlns:a16="http://schemas.microsoft.com/office/drawing/2014/main" id="{B1E80D46-993F-9060-57FE-14D14B79965C}"/>
              </a:ext>
            </a:extLst>
          </p:cNvPr>
          <p:cNvSpPr txBox="1"/>
          <p:nvPr/>
        </p:nvSpPr>
        <p:spPr>
          <a:xfrm>
            <a:off x="3557224" y="204767"/>
            <a:ext cx="5741760" cy="2123658"/>
          </a:xfrm>
          <a:prstGeom prst="rect">
            <a:avLst/>
          </a:prstGeom>
          <a:solidFill>
            <a:schemeClr val="accent4">
              <a:lumMod val="20000"/>
              <a:lumOff val="80000"/>
            </a:schemeClr>
          </a:solidFill>
        </p:spPr>
        <p:txBody>
          <a:bodyPr wrap="square" rtlCol="0">
            <a:spAutoFit/>
          </a:bodyPr>
          <a:lstStyle/>
          <a:p>
            <a:pPr algn="ctr"/>
            <a:r>
              <a:rPr lang="en-GB" sz="3600" b="1" dirty="0">
                <a:solidFill>
                  <a:srgbClr val="00B050"/>
                </a:solidFill>
                <a:ea typeface="Calibri" panose="020F0502020204030204"/>
                <a:cs typeface="Arial"/>
              </a:rPr>
              <a:t>Opportunity:</a:t>
            </a:r>
          </a:p>
          <a:p>
            <a:pPr algn="just"/>
            <a:r>
              <a:rPr lang="en-GB" sz="2400" dirty="0">
                <a:ea typeface="Calibri"/>
                <a:cs typeface="Arial"/>
              </a:rPr>
              <a:t>To explain about the cancer screening bus due to be situated at the Women’s Hospital from May for 8 weeks and information about the breast screening unit was shared. </a:t>
            </a:r>
            <a:endParaRPr lang="en-GB" sz="2400" dirty="0">
              <a:ea typeface="Calibri"/>
              <a:cs typeface="Calibri" panose="020F0502020204030204"/>
            </a:endParaRPr>
          </a:p>
        </p:txBody>
      </p:sp>
      <p:pic>
        <p:nvPicPr>
          <p:cNvPr id="11266" name="Picture 2" descr="Record numbers are attending breast cancer screening, but thousands still  miss appointments">
            <a:extLst>
              <a:ext uri="{FF2B5EF4-FFF2-40B4-BE49-F238E27FC236}">
                <a16:creationId xmlns:a16="http://schemas.microsoft.com/office/drawing/2014/main" id="{E94C5D96-A6A2-6C02-9FBA-CD5BBC29BF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8984" y="204768"/>
            <a:ext cx="2770095" cy="2123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1177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E4236-DD2F-BFDB-78F8-E794C2FCC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519896-6152-E2E3-0B90-716F8D416469}"/>
              </a:ext>
            </a:extLst>
          </p:cNvPr>
          <p:cNvSpPr>
            <a:spLocks noGrp="1"/>
          </p:cNvSpPr>
          <p:nvPr>
            <p:ph type="title"/>
          </p:nvPr>
        </p:nvSpPr>
        <p:spPr>
          <a:xfrm>
            <a:off x="567204" y="365125"/>
            <a:ext cx="4943475" cy="1325563"/>
          </a:xfrm>
        </p:spPr>
        <p:txBody>
          <a:bodyPr/>
          <a:lstStyle/>
          <a:p>
            <a:r>
              <a:rPr lang="en-US"/>
              <a:t>  </a:t>
            </a:r>
            <a:endParaRPr lang="en-GB" sz="5400"/>
          </a:p>
        </p:txBody>
      </p:sp>
      <p:sp>
        <p:nvSpPr>
          <p:cNvPr id="3" name="Text Placeholder 2">
            <a:extLst>
              <a:ext uri="{FF2B5EF4-FFF2-40B4-BE49-F238E27FC236}">
                <a16:creationId xmlns:a16="http://schemas.microsoft.com/office/drawing/2014/main" id="{39FA8B33-08A4-7A08-F167-22CB6327E03E}"/>
              </a:ext>
            </a:extLst>
          </p:cNvPr>
          <p:cNvSpPr>
            <a:spLocks noGrp="1"/>
          </p:cNvSpPr>
          <p:nvPr>
            <p:ph type="body" sz="quarter" idx="13"/>
          </p:nvPr>
        </p:nvSpPr>
        <p:spPr>
          <a:xfrm>
            <a:off x="395799" y="1833925"/>
            <a:ext cx="5530384" cy="2628900"/>
          </a:xfrm>
        </p:spPr>
        <p:txBody>
          <a:bodyPr vert="horz" lIns="91440" tIns="45720" rIns="91440" bIns="45720" rtlCol="0" anchor="t">
            <a:normAutofit fontScale="55000" lnSpcReduction="20000"/>
          </a:bodyPr>
          <a:lstStyle/>
          <a:p>
            <a:pPr marL="0" indent="0">
              <a:buNone/>
            </a:pPr>
            <a:r>
              <a:rPr lang="en-GB" sz="8400" dirty="0"/>
              <a:t>Liverpool Lighthouse</a:t>
            </a:r>
          </a:p>
          <a:p>
            <a:pPr marL="0" indent="0">
              <a:buNone/>
            </a:pPr>
            <a:endParaRPr lang="en-GB" sz="5400" dirty="0"/>
          </a:p>
          <a:p>
            <a:pPr marL="0" indent="0">
              <a:buNone/>
            </a:pPr>
            <a:r>
              <a:rPr lang="en-GB" sz="5400" dirty="0"/>
              <a:t>Rebecca Ross-Williams </a:t>
            </a:r>
            <a:r>
              <a:rPr lang="en-GB" sz="5400"/>
              <a:t>– </a:t>
            </a:r>
          </a:p>
          <a:p>
            <a:pPr marL="0" indent="0">
              <a:buNone/>
            </a:pPr>
            <a:r>
              <a:rPr lang="en-GB" sz="5900"/>
              <a:t>Community </a:t>
            </a:r>
            <a:r>
              <a:rPr lang="en-GB" sz="5900" dirty="0"/>
              <a:t>Champion, Creative Director Liverpool Lighthouse </a:t>
            </a:r>
            <a:endParaRPr lang="en-US" sz="5900" dirty="0"/>
          </a:p>
        </p:txBody>
      </p:sp>
      <p:pic>
        <p:nvPicPr>
          <p:cNvPr id="6" name="Picture Placeholder 5" descr="A picture containing person&#10;&#10;Description automatically generated">
            <a:extLst>
              <a:ext uri="{FF2B5EF4-FFF2-40B4-BE49-F238E27FC236}">
                <a16:creationId xmlns:a16="http://schemas.microsoft.com/office/drawing/2014/main" id="{D35DB3A9-7A3A-AE3C-1888-2E7C2A038EE3}"/>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891682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21018-B7A1-60B5-4E3E-7B5F92756C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8EEAE0-F52F-8F88-2EF0-3F31BD9C9A92}"/>
              </a:ext>
            </a:extLst>
          </p:cNvPr>
          <p:cNvSpPr>
            <a:spLocks noGrp="1"/>
          </p:cNvSpPr>
          <p:nvPr>
            <p:ph type="title"/>
          </p:nvPr>
        </p:nvSpPr>
        <p:spPr>
          <a:xfrm>
            <a:off x="567204" y="365125"/>
            <a:ext cx="4943475" cy="1325563"/>
          </a:xfrm>
        </p:spPr>
        <p:txBody>
          <a:bodyPr/>
          <a:lstStyle/>
          <a:p>
            <a:r>
              <a:rPr lang="en-US"/>
              <a:t>  </a:t>
            </a:r>
            <a:endParaRPr lang="en-GB" sz="5400"/>
          </a:p>
        </p:txBody>
      </p:sp>
      <p:sp>
        <p:nvSpPr>
          <p:cNvPr id="3" name="Text Placeholder 2">
            <a:extLst>
              <a:ext uri="{FF2B5EF4-FFF2-40B4-BE49-F238E27FC236}">
                <a16:creationId xmlns:a16="http://schemas.microsoft.com/office/drawing/2014/main" id="{12FD4F9D-6020-C334-1469-35DEF5A31CDE}"/>
              </a:ext>
            </a:extLst>
          </p:cNvPr>
          <p:cNvSpPr>
            <a:spLocks noGrp="1"/>
          </p:cNvSpPr>
          <p:nvPr>
            <p:ph type="body" sz="quarter" idx="13"/>
          </p:nvPr>
        </p:nvSpPr>
        <p:spPr/>
        <p:txBody>
          <a:bodyPr vert="horz" lIns="91440" tIns="45720" rIns="91440" bIns="45720" rtlCol="0" anchor="t">
            <a:normAutofit/>
          </a:bodyPr>
          <a:lstStyle/>
          <a:p>
            <a:pPr marL="0" indent="0">
              <a:buNone/>
            </a:pPr>
            <a:r>
              <a:rPr lang="en-GB" sz="5400" dirty="0"/>
              <a:t>Every Photo Tells a Story</a:t>
            </a:r>
            <a:endParaRPr lang="en-US" sz="4400" dirty="0"/>
          </a:p>
        </p:txBody>
      </p:sp>
      <p:pic>
        <p:nvPicPr>
          <p:cNvPr id="6" name="Picture Placeholder 5" descr="A picture containing person&#10;&#10;Description automatically generated">
            <a:extLst>
              <a:ext uri="{FF2B5EF4-FFF2-40B4-BE49-F238E27FC236}">
                <a16:creationId xmlns:a16="http://schemas.microsoft.com/office/drawing/2014/main" id="{605E5D1A-90FF-8515-4C13-578C399BF7C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50692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18F31-E749-88FF-FDCF-13E011972136}"/>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DE7E6C1-4A98-8031-B0A8-9C98CC2C8D23}"/>
              </a:ext>
            </a:extLst>
          </p:cNvPr>
          <p:cNvSpPr>
            <a:spLocks noGrp="1"/>
          </p:cNvSpPr>
          <p:nvPr>
            <p:ph sz="half" idx="1"/>
          </p:nvPr>
        </p:nvSpPr>
        <p:spPr/>
        <p:txBody>
          <a:bodyPr vert="horz" lIns="91440" tIns="45720" rIns="91440" bIns="45720" rtlCol="0">
            <a:normAutofit fontScale="62500" lnSpcReduction="20000"/>
          </a:bodyPr>
          <a:lstStyle/>
          <a:p>
            <a:endParaRPr lang="en-GB" dirty="0"/>
          </a:p>
          <a:p>
            <a:endParaRPr lang="en-GB" dirty="0"/>
          </a:p>
        </p:txBody>
      </p:sp>
      <p:sp>
        <p:nvSpPr>
          <p:cNvPr id="5" name="Content Placeholder 4">
            <a:extLst>
              <a:ext uri="{FF2B5EF4-FFF2-40B4-BE49-F238E27FC236}">
                <a16:creationId xmlns:a16="http://schemas.microsoft.com/office/drawing/2014/main" id="{536F2182-E01B-CD0B-3CB7-8C0CDF794A1C}"/>
              </a:ext>
            </a:extLst>
          </p:cNvPr>
          <p:cNvSpPr>
            <a:spLocks noGrp="1"/>
          </p:cNvSpPr>
          <p:nvPr>
            <p:ph sz="half" idx="2"/>
          </p:nvPr>
        </p:nvSpPr>
        <p:spPr>
          <a:xfrm>
            <a:off x="5867400" y="1825625"/>
            <a:ext cx="6134100" cy="4351338"/>
          </a:xfrm>
          <a:effectLst/>
        </p:spPr>
        <p:txBody>
          <a:bodyPr>
            <a:normAutofit fontScale="62500" lnSpcReduction="20000"/>
          </a:bodyPr>
          <a:lstStyle/>
          <a:p>
            <a:pPr marL="0" indent="0" fontAlgn="base">
              <a:buNone/>
            </a:pPr>
            <a:r>
              <a:rPr lang="en-GB" sz="5200" b="1" dirty="0">
                <a:latin typeface="Candara" panose="020E0502030303020204" pitchFamily="34" charset="0"/>
              </a:rPr>
              <a:t>What does </a:t>
            </a:r>
            <a:r>
              <a:rPr lang="en-GB" sz="5200" b="1" u="sng" dirty="0">
                <a:solidFill>
                  <a:srgbClr val="00B050"/>
                </a:solidFill>
                <a:effectLst>
                  <a:outerShdw blurRad="50800" dist="38100" dir="5400000" algn="t" rotWithShape="0">
                    <a:prstClr val="black">
                      <a:alpha val="40000"/>
                    </a:prstClr>
                  </a:outerShdw>
                </a:effectLst>
                <a:latin typeface="Candara" panose="020E0502030303020204" pitchFamily="34" charset="0"/>
              </a:rPr>
              <a:t>health</a:t>
            </a:r>
            <a:r>
              <a:rPr lang="en-GB" sz="5200" b="1" dirty="0">
                <a:latin typeface="Candara" panose="020E0502030303020204" pitchFamily="34" charset="0"/>
              </a:rPr>
              <a:t> mean to </a:t>
            </a:r>
            <a:r>
              <a:rPr lang="en-GB" sz="5200" b="1" i="1" dirty="0">
                <a:solidFill>
                  <a:srgbClr val="00B050"/>
                </a:solidFill>
                <a:effectLst>
                  <a:outerShdw blurRad="50800" dist="38100" dir="5400000" algn="t" rotWithShape="0">
                    <a:prstClr val="black">
                      <a:alpha val="40000"/>
                    </a:prstClr>
                  </a:outerShdw>
                </a:effectLst>
                <a:latin typeface="Candara" panose="020E0502030303020204" pitchFamily="34" charset="0"/>
              </a:rPr>
              <a:t>you</a:t>
            </a:r>
            <a:r>
              <a:rPr lang="en-GB" sz="5200" b="1" dirty="0">
                <a:latin typeface="Candara" panose="020E0502030303020204" pitchFamily="34" charset="0"/>
              </a:rPr>
              <a:t>?</a:t>
            </a:r>
            <a:r>
              <a:rPr lang="en-GB" sz="5200" dirty="0">
                <a:latin typeface="Candara" panose="020E0502030303020204" pitchFamily="34" charset="0"/>
              </a:rPr>
              <a:t> </a:t>
            </a:r>
          </a:p>
          <a:p>
            <a:pPr marL="0" indent="0" fontAlgn="base">
              <a:buNone/>
            </a:pPr>
            <a:endParaRPr lang="en-GB" dirty="0"/>
          </a:p>
          <a:p>
            <a:pPr marL="0" indent="0" fontAlgn="base">
              <a:buNone/>
            </a:pPr>
            <a:r>
              <a:rPr lang="en-GB" sz="4500" dirty="0"/>
              <a:t>Think about… </a:t>
            </a:r>
          </a:p>
          <a:p>
            <a:pPr marL="0" indent="0" fontAlgn="base">
              <a:buNone/>
            </a:pPr>
            <a:endParaRPr lang="en-GB" sz="3500" i="1" dirty="0"/>
          </a:p>
          <a:p>
            <a:pPr marL="457200" lvl="1" indent="0" fontAlgn="base">
              <a:buNone/>
            </a:pPr>
            <a:r>
              <a:rPr lang="en-GB" sz="4500" i="1" dirty="0"/>
              <a:t>What makes you feel good mentally, physically, socially, spiritually </a:t>
            </a:r>
          </a:p>
          <a:p>
            <a:pPr marL="457200" lvl="1" indent="0" fontAlgn="base">
              <a:buNone/>
            </a:pPr>
            <a:endParaRPr lang="en-GB" sz="4500" i="1" dirty="0"/>
          </a:p>
          <a:p>
            <a:pPr marL="457200" lvl="1" indent="0" fontAlgn="base">
              <a:buNone/>
            </a:pPr>
            <a:r>
              <a:rPr lang="en-GB" sz="4500" i="1" dirty="0"/>
              <a:t>Who are what supports you to be health - Community, social networks, places and spaces  </a:t>
            </a:r>
          </a:p>
          <a:p>
            <a:pPr lvl="1" fontAlgn="base"/>
            <a:endParaRPr lang="en-GB" sz="4500" i="1" dirty="0"/>
          </a:p>
          <a:p>
            <a:pPr marL="457200" lvl="1" indent="0" fontAlgn="base">
              <a:buNone/>
            </a:pPr>
            <a:r>
              <a:rPr lang="en-GB" sz="4500" i="1" dirty="0"/>
              <a:t>Changes that could improve health </a:t>
            </a:r>
          </a:p>
          <a:p>
            <a:endParaRPr lang="en-GB" dirty="0"/>
          </a:p>
        </p:txBody>
      </p:sp>
      <p:sp>
        <p:nvSpPr>
          <p:cNvPr id="4" name="Title 3">
            <a:extLst>
              <a:ext uri="{FF2B5EF4-FFF2-40B4-BE49-F238E27FC236}">
                <a16:creationId xmlns:a16="http://schemas.microsoft.com/office/drawing/2014/main" id="{BCBEAA79-B051-D7EC-A943-1699BC511977}"/>
              </a:ext>
            </a:extLst>
          </p:cNvPr>
          <p:cNvSpPr>
            <a:spLocks noGrp="1"/>
          </p:cNvSpPr>
          <p:nvPr>
            <p:ph type="title"/>
          </p:nvPr>
        </p:nvSpPr>
        <p:spPr/>
        <p:txBody>
          <a:bodyPr anchor="ctr">
            <a:normAutofit/>
          </a:bodyPr>
          <a:lstStyle/>
          <a:p>
            <a:r>
              <a:rPr lang="en-GB"/>
              <a:t>Co-production </a:t>
            </a:r>
          </a:p>
        </p:txBody>
      </p:sp>
      <p:pic>
        <p:nvPicPr>
          <p:cNvPr id="2" name="B2DC079C-277B-425E-8C7E-5F298CC2DF27">
            <a:extLst>
              <a:ext uri="{FF2B5EF4-FFF2-40B4-BE49-F238E27FC236}">
                <a16:creationId xmlns:a16="http://schemas.microsoft.com/office/drawing/2014/main" id="{B8328B17-E331-A857-EE7F-0D2563A3BBD1}"/>
              </a:ext>
            </a:extLst>
          </p:cNvPr>
          <p:cNvPicPr>
            <a:picLocks noChangeAspect="1"/>
          </p:cNvPicPr>
          <p:nvPr/>
        </p:nvPicPr>
        <p:blipFill>
          <a:blip r:embed="rId3">
            <a:extLst>
              <a:ext uri="{28A0092B-C50C-407E-A947-70E740481C1C}">
                <a14:useLocalDpi xmlns:a14="http://schemas.microsoft.com/office/drawing/2010/main" val="0"/>
              </a:ext>
            </a:extLst>
          </a:blip>
          <a:srcRect t="12073" b="24944"/>
          <a:stretch>
            <a:fillRect/>
          </a:stretch>
        </p:blipFill>
        <p:spPr bwMode="auto">
          <a:xfrm>
            <a:off x="533400" y="1825625"/>
            <a:ext cx="5181600" cy="4351338"/>
          </a:xfrm>
          <a:prstGeom prst="rect">
            <a:avLst/>
          </a:prstGeom>
          <a:noFill/>
          <a:ln>
            <a:noFill/>
          </a:ln>
          <a:effectLst>
            <a:softEdge rad="317500"/>
          </a:effectLst>
        </p:spPr>
      </p:pic>
      <p:pic>
        <p:nvPicPr>
          <p:cNvPr id="6" name="Graphic 5" descr="Sunflower outline">
            <a:extLst>
              <a:ext uri="{FF2B5EF4-FFF2-40B4-BE49-F238E27FC236}">
                <a16:creationId xmlns:a16="http://schemas.microsoft.com/office/drawing/2014/main" id="{3C464FB2-5154-38B4-3641-8875DDC674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5426" y="4497503"/>
            <a:ext cx="533400" cy="503767"/>
          </a:xfrm>
          <a:prstGeom prst="rect">
            <a:avLst/>
          </a:prstGeom>
        </p:spPr>
      </p:pic>
      <p:pic>
        <p:nvPicPr>
          <p:cNvPr id="8" name="Graphic 7" descr="Sunflower outline">
            <a:extLst>
              <a:ext uri="{FF2B5EF4-FFF2-40B4-BE49-F238E27FC236}">
                <a16:creationId xmlns:a16="http://schemas.microsoft.com/office/drawing/2014/main" id="{46F1C643-8B85-C958-58AE-80ABA551C72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29300" y="3367088"/>
            <a:ext cx="533400" cy="503767"/>
          </a:xfrm>
          <a:prstGeom prst="rect">
            <a:avLst/>
          </a:prstGeom>
        </p:spPr>
      </p:pic>
      <p:pic>
        <p:nvPicPr>
          <p:cNvPr id="9" name="Graphic 8" descr="Sunflower outline">
            <a:extLst>
              <a:ext uri="{FF2B5EF4-FFF2-40B4-BE49-F238E27FC236}">
                <a16:creationId xmlns:a16="http://schemas.microsoft.com/office/drawing/2014/main" id="{52340212-EB6F-73F4-49D6-C73C148041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89263" y="5627918"/>
            <a:ext cx="533400" cy="503767"/>
          </a:xfrm>
          <a:prstGeom prst="rect">
            <a:avLst/>
          </a:prstGeom>
        </p:spPr>
      </p:pic>
    </p:spTree>
    <p:extLst>
      <p:ext uri="{BB962C8B-B14F-4D97-AF65-F5344CB8AC3E}">
        <p14:creationId xmlns:p14="http://schemas.microsoft.com/office/powerpoint/2010/main" val="123890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A1434-3DD1-32A2-FE1E-F414F35917B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8931CC0-E7DC-B617-1A5B-C867AEC4CC86}"/>
              </a:ext>
            </a:extLst>
          </p:cNvPr>
          <p:cNvSpPr>
            <a:spLocks noGrp="1"/>
          </p:cNvSpPr>
          <p:nvPr>
            <p:ph type="title"/>
          </p:nvPr>
        </p:nvSpPr>
        <p:spPr>
          <a:xfrm>
            <a:off x="838200" y="127460"/>
            <a:ext cx="10515600" cy="1325563"/>
          </a:xfrm>
        </p:spPr>
        <p:txBody>
          <a:bodyPr anchor="ctr">
            <a:normAutofit/>
          </a:bodyPr>
          <a:lstStyle/>
          <a:p>
            <a:r>
              <a:rPr lang="en-GB"/>
              <a:t>Photography Workshops  </a:t>
            </a:r>
          </a:p>
        </p:txBody>
      </p:sp>
      <p:sp>
        <p:nvSpPr>
          <p:cNvPr id="7" name="Content Placeholder 6">
            <a:extLst>
              <a:ext uri="{FF2B5EF4-FFF2-40B4-BE49-F238E27FC236}">
                <a16:creationId xmlns:a16="http://schemas.microsoft.com/office/drawing/2014/main" id="{48B4AAE6-BDD3-9455-0FF7-9E4134FAF5B2}"/>
              </a:ext>
            </a:extLst>
          </p:cNvPr>
          <p:cNvSpPr>
            <a:spLocks noGrp="1"/>
          </p:cNvSpPr>
          <p:nvPr>
            <p:ph sz="half" idx="2"/>
          </p:nvPr>
        </p:nvSpPr>
        <p:spPr>
          <a:xfrm>
            <a:off x="411480" y="1937385"/>
            <a:ext cx="5562380" cy="4351338"/>
          </a:xfrm>
        </p:spPr>
        <p:txBody>
          <a:bodyPr vert="horz" lIns="91440" tIns="45720" rIns="91440" bIns="45720" rtlCol="0" anchor="t">
            <a:normAutofit/>
          </a:bodyPr>
          <a:lstStyle/>
          <a:p>
            <a:endParaRPr lang="en-GB" sz="2400">
              <a:solidFill>
                <a:srgbClr val="0B0C0C"/>
              </a:solidFill>
              <a:ea typeface="Calibri"/>
              <a:cs typeface="Calibri"/>
            </a:endParaRPr>
          </a:p>
          <a:p>
            <a:endParaRPr lang="en-GB" sz="2400">
              <a:solidFill>
                <a:srgbClr val="171212"/>
              </a:solidFill>
              <a:ea typeface="Calibri"/>
              <a:cs typeface="Arial"/>
            </a:endParaRPr>
          </a:p>
        </p:txBody>
      </p:sp>
      <p:pic>
        <p:nvPicPr>
          <p:cNvPr id="8" name="Picture 7" descr="A collage of different images&#10;&#10;AI-generated content may be incorrect.">
            <a:extLst>
              <a:ext uri="{FF2B5EF4-FFF2-40B4-BE49-F238E27FC236}">
                <a16:creationId xmlns:a16="http://schemas.microsoft.com/office/drawing/2014/main" id="{3BB6CF4C-69B0-9776-0DBC-F1A2106C8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730" y="1587040"/>
            <a:ext cx="9916082" cy="4799788"/>
          </a:xfrm>
          <a:prstGeom prst="rect">
            <a:avLst/>
          </a:prstGeom>
        </p:spPr>
      </p:pic>
    </p:spTree>
    <p:extLst>
      <p:ext uri="{BB962C8B-B14F-4D97-AF65-F5344CB8AC3E}">
        <p14:creationId xmlns:p14="http://schemas.microsoft.com/office/powerpoint/2010/main" val="1351160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708143" y="1733979"/>
            <a:ext cx="3482821" cy="3482806"/>
            <a:chOff x="0" y="0"/>
            <a:chExt cx="6350025" cy="6350000"/>
          </a:xfrm>
        </p:grpSpPr>
        <p:sp>
          <p:nvSpPr>
            <p:cNvPr id="3" name="Freeform 3"/>
            <p:cNvSpPr/>
            <p:nvPr/>
          </p:nvSpPr>
          <p:spPr>
            <a:xfrm>
              <a:off x="0" y="0"/>
              <a:ext cx="6350026" cy="6350000"/>
            </a:xfrm>
            <a:custGeom>
              <a:avLst/>
              <a:gdLst/>
              <a:ahLst/>
              <a:cxnLst/>
              <a:rect l="l" t="t" r="r" b="b"/>
              <a:pathLst>
                <a:path w="6350026" h="6350000">
                  <a:moveTo>
                    <a:pt x="0" y="0"/>
                  </a:moveTo>
                  <a:lnTo>
                    <a:pt x="6350026" y="0"/>
                  </a:lnTo>
                  <a:lnTo>
                    <a:pt x="6350026" y="6350000"/>
                  </a:lnTo>
                  <a:lnTo>
                    <a:pt x="0" y="6350000"/>
                  </a:lnTo>
                  <a:close/>
                </a:path>
              </a:pathLst>
            </a:custGeom>
            <a:blipFill>
              <a:blip r:embed="rId3"/>
              <a:stretch>
                <a:fillRect l="-9374" r="-9374"/>
              </a:stretch>
            </a:blipFill>
          </p:spPr>
          <p:txBody>
            <a:bodyPr/>
            <a:lstStyle/>
            <a:p>
              <a:endParaRPr lang="en-GB" sz="1645"/>
            </a:p>
          </p:txBody>
        </p:sp>
      </p:grpSp>
      <p:grpSp>
        <p:nvGrpSpPr>
          <p:cNvPr id="4" name="Group 4"/>
          <p:cNvGrpSpPr>
            <a:grpSpLocks noChangeAspect="1"/>
          </p:cNvGrpSpPr>
          <p:nvPr/>
        </p:nvGrpSpPr>
        <p:grpSpPr>
          <a:xfrm rot="-615444">
            <a:off x="1397232" y="1279845"/>
            <a:ext cx="5070267" cy="4028486"/>
            <a:chOff x="0" y="0"/>
            <a:chExt cx="3901440" cy="3099816"/>
          </a:xfrm>
        </p:grpSpPr>
        <p:sp>
          <p:nvSpPr>
            <p:cNvPr id="5" name="Freeform 5"/>
            <p:cNvSpPr/>
            <p:nvPr/>
          </p:nvSpPr>
          <p:spPr>
            <a:xfrm>
              <a:off x="127000" y="190500"/>
              <a:ext cx="3657600" cy="2413000"/>
            </a:xfrm>
            <a:custGeom>
              <a:avLst/>
              <a:gdLst/>
              <a:ahLst/>
              <a:cxnLst/>
              <a:rect l="l" t="t" r="r" b="b"/>
              <a:pathLst>
                <a:path w="3657600" h="2413000">
                  <a:moveTo>
                    <a:pt x="3657600" y="2413000"/>
                  </a:moveTo>
                  <a:lnTo>
                    <a:pt x="0" y="2413000"/>
                  </a:lnTo>
                  <a:lnTo>
                    <a:pt x="0" y="0"/>
                  </a:lnTo>
                  <a:lnTo>
                    <a:pt x="3657600" y="0"/>
                  </a:lnTo>
                  <a:lnTo>
                    <a:pt x="3657600" y="2413000"/>
                  </a:lnTo>
                  <a:close/>
                </a:path>
              </a:pathLst>
            </a:custGeom>
            <a:blipFill>
              <a:blip r:embed="rId4"/>
              <a:stretch>
                <a:fillRect t="-21024" b="-21024"/>
              </a:stretch>
            </a:blipFill>
          </p:spPr>
          <p:txBody>
            <a:bodyPr/>
            <a:lstStyle/>
            <a:p>
              <a:endParaRPr lang="en-GB" sz="1645"/>
            </a:p>
          </p:txBody>
        </p:sp>
        <p:sp>
          <p:nvSpPr>
            <p:cNvPr id="6" name="Freeform 6"/>
            <p:cNvSpPr/>
            <p:nvPr/>
          </p:nvSpPr>
          <p:spPr>
            <a:xfrm>
              <a:off x="0" y="0"/>
              <a:ext cx="3901440" cy="3099816"/>
            </a:xfrm>
            <a:custGeom>
              <a:avLst/>
              <a:gdLst/>
              <a:ahLst/>
              <a:cxnLst/>
              <a:rect l="l" t="t" r="r" b="b"/>
              <a:pathLst>
                <a:path w="3901440" h="3099816">
                  <a:moveTo>
                    <a:pt x="3901440" y="3099816"/>
                  </a:moveTo>
                  <a:lnTo>
                    <a:pt x="0" y="3099816"/>
                  </a:lnTo>
                  <a:lnTo>
                    <a:pt x="0" y="0"/>
                  </a:lnTo>
                  <a:lnTo>
                    <a:pt x="3901440" y="0"/>
                  </a:lnTo>
                  <a:lnTo>
                    <a:pt x="3901440" y="3099816"/>
                  </a:lnTo>
                  <a:close/>
                </a:path>
              </a:pathLst>
            </a:custGeom>
            <a:blipFill>
              <a:blip r:embed="rId5"/>
              <a:stretch>
                <a:fillRect t="-29" b="-29"/>
              </a:stretch>
            </a:blipFill>
          </p:spPr>
          <p:txBody>
            <a:bodyPr/>
            <a:lstStyle/>
            <a:p>
              <a:endParaRPr lang="en-GB" sz="1645"/>
            </a:p>
          </p:txBody>
        </p:sp>
      </p:grpSp>
      <p:grpSp>
        <p:nvGrpSpPr>
          <p:cNvPr id="7" name="Group 7"/>
          <p:cNvGrpSpPr>
            <a:grpSpLocks noChangeAspect="1"/>
          </p:cNvGrpSpPr>
          <p:nvPr/>
        </p:nvGrpSpPr>
        <p:grpSpPr>
          <a:xfrm rot="404553">
            <a:off x="3949827" y="4012949"/>
            <a:ext cx="3084990" cy="2536286"/>
            <a:chOff x="0" y="0"/>
            <a:chExt cx="4991100" cy="4103370"/>
          </a:xfrm>
        </p:grpSpPr>
        <p:sp>
          <p:nvSpPr>
            <p:cNvPr id="8" name="Freeform 8"/>
            <p:cNvSpPr/>
            <p:nvPr/>
          </p:nvSpPr>
          <p:spPr>
            <a:xfrm>
              <a:off x="0" y="75565"/>
              <a:ext cx="4991100" cy="4027805"/>
            </a:xfrm>
            <a:custGeom>
              <a:avLst/>
              <a:gdLst/>
              <a:ahLst/>
              <a:cxnLst/>
              <a:rect l="l" t="t" r="r" b="b"/>
              <a:pathLst>
                <a:path w="4991100" h="4027805">
                  <a:moveTo>
                    <a:pt x="4991100" y="173355"/>
                  </a:moveTo>
                  <a:lnTo>
                    <a:pt x="4991100" y="4027805"/>
                  </a:lnTo>
                  <a:lnTo>
                    <a:pt x="0" y="4027805"/>
                  </a:lnTo>
                  <a:lnTo>
                    <a:pt x="0" y="340995"/>
                  </a:lnTo>
                  <a:lnTo>
                    <a:pt x="0" y="313055"/>
                  </a:lnTo>
                  <a:lnTo>
                    <a:pt x="138430" y="257175"/>
                  </a:lnTo>
                  <a:cubicBezTo>
                    <a:pt x="138430" y="257175"/>
                    <a:pt x="248920" y="257175"/>
                    <a:pt x="304800" y="229235"/>
                  </a:cubicBezTo>
                  <a:cubicBezTo>
                    <a:pt x="360680" y="201295"/>
                    <a:pt x="499110" y="118745"/>
                    <a:pt x="499110" y="118745"/>
                  </a:cubicBezTo>
                  <a:cubicBezTo>
                    <a:pt x="499110" y="118745"/>
                    <a:pt x="637540" y="34925"/>
                    <a:pt x="721360" y="118745"/>
                  </a:cubicBezTo>
                  <a:cubicBezTo>
                    <a:pt x="721360" y="118745"/>
                    <a:pt x="859790" y="118745"/>
                    <a:pt x="887730" y="90805"/>
                  </a:cubicBezTo>
                  <a:lnTo>
                    <a:pt x="998220" y="118745"/>
                  </a:lnTo>
                  <a:lnTo>
                    <a:pt x="1330960" y="118745"/>
                  </a:lnTo>
                  <a:lnTo>
                    <a:pt x="1553210" y="118745"/>
                  </a:lnTo>
                  <a:lnTo>
                    <a:pt x="1913890" y="118745"/>
                  </a:lnTo>
                  <a:cubicBezTo>
                    <a:pt x="1913890" y="118745"/>
                    <a:pt x="2136140" y="118745"/>
                    <a:pt x="2190750" y="90805"/>
                  </a:cubicBezTo>
                  <a:cubicBezTo>
                    <a:pt x="2245360" y="62865"/>
                    <a:pt x="2413000" y="90805"/>
                    <a:pt x="2413000" y="90805"/>
                  </a:cubicBezTo>
                  <a:cubicBezTo>
                    <a:pt x="2413000" y="90805"/>
                    <a:pt x="2717800" y="146685"/>
                    <a:pt x="2801620" y="118745"/>
                  </a:cubicBezTo>
                  <a:cubicBezTo>
                    <a:pt x="2885440" y="90805"/>
                    <a:pt x="3051810" y="90805"/>
                    <a:pt x="3051810" y="90805"/>
                  </a:cubicBezTo>
                  <a:cubicBezTo>
                    <a:pt x="3051810" y="90805"/>
                    <a:pt x="3134360" y="146685"/>
                    <a:pt x="3274060" y="90805"/>
                  </a:cubicBezTo>
                  <a:cubicBezTo>
                    <a:pt x="3274060" y="90805"/>
                    <a:pt x="3329940" y="118745"/>
                    <a:pt x="3522980" y="62865"/>
                  </a:cubicBezTo>
                  <a:cubicBezTo>
                    <a:pt x="3522980" y="62865"/>
                    <a:pt x="3661410" y="62865"/>
                    <a:pt x="3717290" y="6985"/>
                  </a:cubicBezTo>
                  <a:cubicBezTo>
                    <a:pt x="3717290" y="6985"/>
                    <a:pt x="3827780" y="-20955"/>
                    <a:pt x="3939540" y="34925"/>
                  </a:cubicBezTo>
                  <a:cubicBezTo>
                    <a:pt x="3939540" y="34925"/>
                    <a:pt x="3995420" y="62865"/>
                    <a:pt x="4023360" y="34925"/>
                  </a:cubicBezTo>
                  <a:lnTo>
                    <a:pt x="4189730" y="62865"/>
                  </a:lnTo>
                  <a:cubicBezTo>
                    <a:pt x="4189730" y="62865"/>
                    <a:pt x="4245610" y="118745"/>
                    <a:pt x="4384040" y="146685"/>
                  </a:cubicBezTo>
                  <a:lnTo>
                    <a:pt x="4632960" y="146685"/>
                  </a:lnTo>
                  <a:cubicBezTo>
                    <a:pt x="4632960" y="146685"/>
                    <a:pt x="4771390" y="118745"/>
                    <a:pt x="4827270" y="146685"/>
                  </a:cubicBezTo>
                  <a:cubicBezTo>
                    <a:pt x="4883150" y="174625"/>
                    <a:pt x="4991100" y="173355"/>
                    <a:pt x="4991100" y="173355"/>
                  </a:cubicBezTo>
                  <a:close/>
                </a:path>
              </a:pathLst>
            </a:custGeom>
            <a:blipFill>
              <a:blip r:embed="rId6"/>
              <a:stretch>
                <a:fillRect l="-2095" r="-2095"/>
              </a:stretch>
            </a:blipFill>
          </p:spPr>
          <p:txBody>
            <a:bodyPr/>
            <a:lstStyle/>
            <a:p>
              <a:endParaRPr lang="en-GB" sz="1645"/>
            </a:p>
          </p:txBody>
        </p:sp>
        <p:sp>
          <p:nvSpPr>
            <p:cNvPr id="9" name="Freeform 9"/>
            <p:cNvSpPr/>
            <p:nvPr/>
          </p:nvSpPr>
          <p:spPr>
            <a:xfrm>
              <a:off x="0" y="0"/>
              <a:ext cx="4991100" cy="443230"/>
            </a:xfrm>
            <a:custGeom>
              <a:avLst/>
              <a:gdLst/>
              <a:ahLst/>
              <a:cxnLst/>
              <a:rect l="l" t="t" r="r" b="b"/>
              <a:pathLst>
                <a:path w="4991100" h="443230">
                  <a:moveTo>
                    <a:pt x="4991100" y="443230"/>
                  </a:moveTo>
                  <a:lnTo>
                    <a:pt x="0" y="443230"/>
                  </a:lnTo>
                  <a:lnTo>
                    <a:pt x="0" y="0"/>
                  </a:lnTo>
                  <a:lnTo>
                    <a:pt x="4991100" y="0"/>
                  </a:lnTo>
                  <a:lnTo>
                    <a:pt x="4991100" y="443230"/>
                  </a:lnTo>
                  <a:close/>
                </a:path>
              </a:pathLst>
            </a:custGeom>
            <a:blipFill>
              <a:blip r:embed="rId7"/>
              <a:stretch>
                <a:fillRect l="-2856" t="-34555" r="-838" b="-85845"/>
              </a:stretch>
            </a:blipFill>
          </p:spPr>
          <p:txBody>
            <a:bodyPr/>
            <a:lstStyle/>
            <a:p>
              <a:endParaRPr lang="en-GB" sz="1645"/>
            </a:p>
          </p:txBody>
        </p:sp>
      </p:grpSp>
      <p:sp>
        <p:nvSpPr>
          <p:cNvPr id="10" name="Freeform 10"/>
          <p:cNvSpPr/>
          <p:nvPr/>
        </p:nvSpPr>
        <p:spPr>
          <a:xfrm>
            <a:off x="8301263" y="1578366"/>
            <a:ext cx="296581" cy="311225"/>
          </a:xfrm>
          <a:custGeom>
            <a:avLst/>
            <a:gdLst/>
            <a:ahLst/>
            <a:cxnLst/>
            <a:rect l="l" t="t" r="r" b="b"/>
            <a:pathLst>
              <a:path w="296053" h="296795">
                <a:moveTo>
                  <a:pt x="0" y="0"/>
                </a:moveTo>
                <a:lnTo>
                  <a:pt x="296053" y="0"/>
                </a:lnTo>
                <a:lnTo>
                  <a:pt x="296053" y="296795"/>
                </a:lnTo>
                <a:lnTo>
                  <a:pt x="0" y="296795"/>
                </a:lnTo>
                <a:lnTo>
                  <a:pt x="0" y="0"/>
                </a:lnTo>
                <a:close/>
              </a:path>
            </a:pathLst>
          </a:custGeom>
          <a:blipFill>
            <a:blip r:embed="rId8"/>
            <a:stretch>
              <a:fillRect/>
            </a:stretch>
          </a:blipFill>
        </p:spPr>
        <p:txBody>
          <a:bodyPr/>
          <a:lstStyle/>
          <a:p>
            <a:endParaRPr lang="en-GB" sz="1645"/>
          </a:p>
        </p:txBody>
      </p:sp>
      <p:sp>
        <p:nvSpPr>
          <p:cNvPr id="11" name="Freeform 11"/>
          <p:cNvSpPr/>
          <p:nvPr/>
        </p:nvSpPr>
        <p:spPr>
          <a:xfrm>
            <a:off x="2556944" y="1181367"/>
            <a:ext cx="180919" cy="737078"/>
          </a:xfrm>
          <a:custGeom>
            <a:avLst/>
            <a:gdLst/>
            <a:ahLst/>
            <a:cxnLst/>
            <a:rect l="l" t="t" r="r" b="b"/>
            <a:pathLst>
              <a:path w="198006" h="806691">
                <a:moveTo>
                  <a:pt x="0" y="0"/>
                </a:moveTo>
                <a:lnTo>
                  <a:pt x="198006" y="0"/>
                </a:lnTo>
                <a:lnTo>
                  <a:pt x="198006" y="806691"/>
                </a:lnTo>
                <a:lnTo>
                  <a:pt x="0" y="80669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645"/>
          </a:p>
        </p:txBody>
      </p:sp>
      <p:pic>
        <p:nvPicPr>
          <p:cNvPr id="13" name="Picture 12">
            <a:extLst>
              <a:ext uri="{FF2B5EF4-FFF2-40B4-BE49-F238E27FC236}">
                <a16:creationId xmlns:a16="http://schemas.microsoft.com/office/drawing/2014/main" id="{E08629F3-8EFE-5D19-53F4-7417B5BF77DF}"/>
              </a:ext>
            </a:extLst>
          </p:cNvPr>
          <p:cNvPicPr>
            <a:picLocks noChangeAspect="1"/>
          </p:cNvPicPr>
          <p:nvPr/>
        </p:nvPicPr>
        <p:blipFill>
          <a:blip r:embed="rId11"/>
          <a:stretch>
            <a:fillRect/>
          </a:stretch>
        </p:blipFill>
        <p:spPr>
          <a:xfrm>
            <a:off x="0" y="-111728"/>
            <a:ext cx="12192000" cy="13046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C34255-81AE-D825-6C88-32B33411B921}"/>
              </a:ext>
            </a:extLst>
          </p:cNvPr>
          <p:cNvSpPr>
            <a:spLocks noGrp="1"/>
          </p:cNvSpPr>
          <p:nvPr>
            <p:ph type="body" sz="quarter" idx="14"/>
          </p:nvPr>
        </p:nvSpPr>
        <p:spPr>
          <a:xfrm>
            <a:off x="3835493" y="688428"/>
            <a:ext cx="6951327" cy="5014947"/>
          </a:xfrm>
          <a:effectLst>
            <a:outerShdw blurRad="63500" sx="102000" sy="102000" algn="ctr" rotWithShape="0">
              <a:prstClr val="black">
                <a:alpha val="40000"/>
              </a:prstClr>
            </a:outerShdw>
          </a:effectLst>
        </p:spPr>
        <p:txBody>
          <a:bodyPr>
            <a:noAutofit/>
          </a:bodyPr>
          <a:lstStyle/>
          <a:p>
            <a:r>
              <a:rPr lang="en-GB" sz="3200" b="1" dirty="0"/>
              <a:t>Emphasise</a:t>
            </a:r>
            <a:r>
              <a:rPr lang="en-GB" sz="3200" dirty="0"/>
              <a:t> the </a:t>
            </a:r>
            <a:r>
              <a:rPr lang="en-GB" sz="4000" b="1" i="1" dirty="0">
                <a:solidFill>
                  <a:srgbClr val="0070C0"/>
                </a:solidFill>
                <a:effectLst>
                  <a:glow rad="228600">
                    <a:schemeClr val="accent3">
                      <a:satMod val="175000"/>
                      <a:alpha val="40000"/>
                    </a:schemeClr>
                  </a:glow>
                </a:effectLst>
              </a:rPr>
              <a:t>depth</a:t>
            </a:r>
            <a:r>
              <a:rPr lang="en-GB" sz="4000" dirty="0"/>
              <a:t> </a:t>
            </a:r>
            <a:r>
              <a:rPr lang="en-GB" sz="3200" dirty="0"/>
              <a:t>not just the </a:t>
            </a:r>
            <a:r>
              <a:rPr lang="en-GB" sz="3200" b="1" i="1" dirty="0"/>
              <a:t>presence</a:t>
            </a:r>
            <a:r>
              <a:rPr lang="en-GB" sz="3200" dirty="0"/>
              <a:t> of community participation</a:t>
            </a:r>
          </a:p>
          <a:p>
            <a:endParaRPr lang="en-GB" sz="2000" dirty="0"/>
          </a:p>
          <a:p>
            <a:r>
              <a:rPr lang="en-GB" b="1" dirty="0"/>
              <a:t>Community knowledge:</a:t>
            </a:r>
          </a:p>
          <a:p>
            <a:pPr marL="457200" lvl="1" indent="0">
              <a:buNone/>
            </a:pPr>
            <a:endParaRPr lang="en-GB" sz="2000" dirty="0"/>
          </a:p>
          <a:p>
            <a:pPr marL="457200" lvl="1" indent="0">
              <a:buNone/>
            </a:pPr>
            <a:r>
              <a:rPr lang="en-GB" b="1" dirty="0">
                <a:solidFill>
                  <a:srgbClr val="00B050"/>
                </a:solidFill>
              </a:rPr>
              <a:t>Local lived experience </a:t>
            </a:r>
          </a:p>
          <a:p>
            <a:pPr marL="457200" lvl="1" indent="0">
              <a:buNone/>
            </a:pPr>
            <a:endParaRPr lang="en-GB" sz="2000" dirty="0"/>
          </a:p>
          <a:p>
            <a:pPr marL="457200" lvl="1" indent="0">
              <a:buNone/>
            </a:pPr>
            <a:r>
              <a:rPr lang="en-GB" b="1" dirty="0">
                <a:solidFill>
                  <a:srgbClr val="7030A0"/>
                </a:solidFill>
              </a:rPr>
              <a:t>Existing social networks</a:t>
            </a:r>
          </a:p>
          <a:p>
            <a:pPr lvl="1"/>
            <a:endParaRPr lang="en-GB" sz="2000" dirty="0"/>
          </a:p>
          <a:p>
            <a:pPr marL="457200" lvl="1" indent="0">
              <a:buNone/>
            </a:pPr>
            <a:r>
              <a:rPr lang="en-GB" sz="2000" dirty="0"/>
              <a:t> </a:t>
            </a:r>
            <a:r>
              <a:rPr lang="en-GB" b="1" dirty="0">
                <a:solidFill>
                  <a:schemeClr val="accent4">
                    <a:lumMod val="75000"/>
                  </a:schemeClr>
                </a:solidFill>
              </a:rPr>
              <a:t>Cultural fluency </a:t>
            </a:r>
          </a:p>
          <a:p>
            <a:pPr marL="457200" lvl="1" indent="0">
              <a:buNone/>
            </a:pPr>
            <a:endParaRPr lang="en-GB" sz="2000" dirty="0"/>
          </a:p>
          <a:p>
            <a:pPr marL="457200" lvl="1" indent="0">
              <a:buNone/>
            </a:pPr>
            <a:r>
              <a:rPr lang="en-GB" b="1" dirty="0">
                <a:solidFill>
                  <a:srgbClr val="FF0066"/>
                </a:solidFill>
              </a:rPr>
              <a:t>How these create more</a:t>
            </a:r>
          </a:p>
          <a:p>
            <a:pPr marL="457200" lvl="1" indent="0">
              <a:buNone/>
            </a:pPr>
            <a:r>
              <a:rPr lang="en-GB" b="1" dirty="0">
                <a:solidFill>
                  <a:srgbClr val="FF0066"/>
                </a:solidFill>
              </a:rPr>
              <a:t> effective and sustainable</a:t>
            </a:r>
          </a:p>
          <a:p>
            <a:pPr marL="457200" lvl="1" indent="0">
              <a:buNone/>
            </a:pPr>
            <a:r>
              <a:rPr lang="en-GB" b="1" dirty="0">
                <a:solidFill>
                  <a:srgbClr val="FF0066"/>
                </a:solidFill>
              </a:rPr>
              <a:t> interventions.</a:t>
            </a:r>
          </a:p>
          <a:p>
            <a:pPr lvl="1"/>
            <a:endParaRPr lang="en-GB" b="1" dirty="0">
              <a:solidFill>
                <a:srgbClr val="FF0066"/>
              </a:solidFill>
            </a:endParaRPr>
          </a:p>
          <a:p>
            <a:pPr lvl="1"/>
            <a:endParaRPr lang="en-GB" dirty="0"/>
          </a:p>
        </p:txBody>
      </p:sp>
      <p:sp>
        <p:nvSpPr>
          <p:cNvPr id="3" name="Title 2">
            <a:extLst>
              <a:ext uri="{FF2B5EF4-FFF2-40B4-BE49-F238E27FC236}">
                <a16:creationId xmlns:a16="http://schemas.microsoft.com/office/drawing/2014/main" id="{F0E43B49-067B-BBB5-AB80-F81B0FA784C2}"/>
              </a:ext>
            </a:extLst>
          </p:cNvPr>
          <p:cNvSpPr>
            <a:spLocks noGrp="1"/>
          </p:cNvSpPr>
          <p:nvPr>
            <p:ph type="title"/>
          </p:nvPr>
        </p:nvSpPr>
        <p:spPr>
          <a:xfrm>
            <a:off x="542109" y="1079521"/>
            <a:ext cx="2831011" cy="1325563"/>
          </a:xfrm>
        </p:spPr>
        <p:txBody>
          <a:bodyPr>
            <a:normAutofit fontScale="90000"/>
          </a:bodyPr>
          <a:lstStyle/>
          <a:p>
            <a:r>
              <a:rPr lang="en-GB" dirty="0"/>
              <a:t>Community Involvement Is Invaluable </a:t>
            </a:r>
          </a:p>
        </p:txBody>
      </p:sp>
      <p:pic>
        <p:nvPicPr>
          <p:cNvPr id="10244" name="Picture 4" descr="Building Community In A Divided World | Learning Forward">
            <a:extLst>
              <a:ext uri="{FF2B5EF4-FFF2-40B4-BE49-F238E27FC236}">
                <a16:creationId xmlns:a16="http://schemas.microsoft.com/office/drawing/2014/main" id="{1EC8547E-7E50-6603-D075-BA54464734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1156" y="1843053"/>
            <a:ext cx="4969790" cy="5014947"/>
          </a:xfrm>
          <a:prstGeom prst="ellipse">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415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van&#10;&#10;AI-generated content may be incorrect.">
            <a:extLst>
              <a:ext uri="{FF2B5EF4-FFF2-40B4-BE49-F238E27FC236}">
                <a16:creationId xmlns:a16="http://schemas.microsoft.com/office/drawing/2014/main" id="{FC447146-0918-4761-605C-C2DC28EBAD8D}"/>
              </a:ext>
            </a:extLst>
          </p:cNvPr>
          <p:cNvPicPr>
            <a:picLocks noChangeAspect="1"/>
          </p:cNvPicPr>
          <p:nvPr/>
        </p:nvPicPr>
        <p:blipFill>
          <a:blip r:embed="rId3"/>
          <a:srcRect l="10213" r="473" b="-3"/>
          <a:stretch/>
        </p:blipFill>
        <p:spPr>
          <a:xfrm>
            <a:off x="3064812" y="1255115"/>
            <a:ext cx="5673206" cy="5610500"/>
          </a:xfrm>
          <a:prstGeom prst="ellipse">
            <a:avLst/>
          </a:prstGeom>
          <a:noFill/>
          <a:ln>
            <a:noFill/>
          </a:ln>
          <a:effectLst>
            <a:softEdge rad="112500"/>
          </a:effectLst>
        </p:spPr>
      </p:pic>
      <p:sp>
        <p:nvSpPr>
          <p:cNvPr id="3" name="Text Placeholder 2">
            <a:extLst>
              <a:ext uri="{FF2B5EF4-FFF2-40B4-BE49-F238E27FC236}">
                <a16:creationId xmlns:a16="http://schemas.microsoft.com/office/drawing/2014/main" id="{0975E3F8-55E5-4D60-AE5C-4DA3B256500F}"/>
              </a:ext>
            </a:extLst>
          </p:cNvPr>
          <p:cNvSpPr>
            <a:spLocks noGrp="1"/>
          </p:cNvSpPr>
          <p:nvPr>
            <p:ph sz="half" idx="1"/>
          </p:nvPr>
        </p:nvSpPr>
        <p:spPr>
          <a:xfrm>
            <a:off x="161228" y="1314260"/>
            <a:ext cx="5132714" cy="1243632"/>
          </a:xfrm>
        </p:spPr>
        <p:txBody>
          <a:bodyPr vert="horz" lIns="91440" tIns="45720" rIns="91440" bIns="45720" rtlCol="0" anchor="t">
            <a:noAutofit/>
          </a:bodyPr>
          <a:lstStyle/>
          <a:p>
            <a:pPr marL="0" indent="0">
              <a:buNone/>
            </a:pPr>
            <a:r>
              <a:rPr lang="en-GB" b="1" dirty="0">
                <a:solidFill>
                  <a:schemeClr val="accent4"/>
                </a:solidFill>
              </a:rPr>
              <a:t>Developed in 2021 as a result of the Covid Pandemic:</a:t>
            </a:r>
            <a:endParaRPr lang="en-GB" b="1" dirty="0">
              <a:solidFill>
                <a:schemeClr val="accent4"/>
              </a:solidFill>
              <a:ea typeface="Calibri"/>
              <a:cs typeface="Calibri"/>
            </a:endParaRPr>
          </a:p>
          <a:p>
            <a:pPr marL="457200" lvl="1" indent="0">
              <a:buNone/>
            </a:pPr>
            <a:endParaRPr lang="en-GB" sz="2000" dirty="0">
              <a:ea typeface="Calibri"/>
              <a:cs typeface="Calibri"/>
            </a:endParaRPr>
          </a:p>
          <a:p>
            <a:pPr marL="457200" lvl="1" indent="0">
              <a:buNone/>
            </a:pPr>
            <a:endParaRPr lang="en-GB" sz="2000" dirty="0">
              <a:ea typeface="Calibri"/>
              <a:cs typeface="Calibri"/>
            </a:endParaRPr>
          </a:p>
          <a:p>
            <a:endParaRPr lang="en-GB" sz="2000" dirty="0"/>
          </a:p>
        </p:txBody>
      </p:sp>
      <p:sp>
        <p:nvSpPr>
          <p:cNvPr id="9" name="Title 3">
            <a:extLst>
              <a:ext uri="{FF2B5EF4-FFF2-40B4-BE49-F238E27FC236}">
                <a16:creationId xmlns:a16="http://schemas.microsoft.com/office/drawing/2014/main" id="{C7DD3ADA-75D8-AF4E-29A3-5E8A547DA6E2}"/>
              </a:ext>
            </a:extLst>
          </p:cNvPr>
          <p:cNvSpPr>
            <a:spLocks noGrp="1"/>
          </p:cNvSpPr>
          <p:nvPr>
            <p:ph type="title"/>
          </p:nvPr>
        </p:nvSpPr>
        <p:spPr>
          <a:xfrm>
            <a:off x="838200" y="127460"/>
            <a:ext cx="10515600" cy="1325563"/>
          </a:xfrm>
        </p:spPr>
        <p:txBody>
          <a:bodyPr anchor="ctr">
            <a:normAutofit/>
          </a:bodyPr>
          <a:lstStyle/>
          <a:p>
            <a:r>
              <a:rPr lang="en-US" dirty="0"/>
              <a:t> Community Champions </a:t>
            </a:r>
          </a:p>
        </p:txBody>
      </p:sp>
      <p:pic>
        <p:nvPicPr>
          <p:cNvPr id="4" name="Graphic 3" descr="Construction Barricade outline">
            <a:extLst>
              <a:ext uri="{FF2B5EF4-FFF2-40B4-BE49-F238E27FC236}">
                <a16:creationId xmlns:a16="http://schemas.microsoft.com/office/drawing/2014/main" id="{6357C9F4-9710-8A9F-751A-9F8A055CBA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1000" y="4300109"/>
            <a:ext cx="914400" cy="914400"/>
          </a:xfrm>
          <a:prstGeom prst="rect">
            <a:avLst/>
          </a:prstGeom>
        </p:spPr>
      </p:pic>
      <p:pic>
        <p:nvPicPr>
          <p:cNvPr id="5" name="Picture 2" descr="43,400+ Myths Icon Stock Illustrations, Royalty-Free Vector Graphics &amp; Clip  Art - iStock | Facts and myths icon">
            <a:extLst>
              <a:ext uri="{FF2B5EF4-FFF2-40B4-BE49-F238E27FC236}">
                <a16:creationId xmlns:a16="http://schemas.microsoft.com/office/drawing/2014/main" id="{244E25C1-4398-4962-7553-3D594DF1042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240" t="31511" r="26944" b="31949"/>
          <a:stretch>
            <a:fillRect/>
          </a:stretch>
        </p:blipFill>
        <p:spPr bwMode="auto">
          <a:xfrm>
            <a:off x="8260389" y="5398468"/>
            <a:ext cx="1398291" cy="1193369"/>
          </a:xfrm>
          <a:prstGeom prst="rect">
            <a:avLst/>
          </a:prstGeom>
          <a:noFill/>
          <a:extLst>
            <a:ext uri="{909E8E84-426E-40DD-AFC4-6F175D3DCCD1}">
              <a14:hiddenFill xmlns:a14="http://schemas.microsoft.com/office/drawing/2010/main">
                <a:solidFill>
                  <a:srgbClr val="FFFFFF"/>
                </a:solidFill>
              </a14:hiddenFill>
            </a:ext>
          </a:extLst>
        </p:spPr>
      </p:pic>
      <p:pic>
        <p:nvPicPr>
          <p:cNvPr id="8" name="Graphic 7" descr="Needle with solid fill">
            <a:extLst>
              <a:ext uri="{FF2B5EF4-FFF2-40B4-BE49-F238E27FC236}">
                <a16:creationId xmlns:a16="http://schemas.microsoft.com/office/drawing/2014/main" id="{C8F373C3-3A81-FFB7-C32B-42F742EFE2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5536" y="2125819"/>
            <a:ext cx="914400" cy="914400"/>
          </a:xfrm>
          <a:prstGeom prst="rect">
            <a:avLst/>
          </a:prstGeom>
        </p:spPr>
      </p:pic>
      <p:pic>
        <p:nvPicPr>
          <p:cNvPr id="11" name="Graphic 10" descr="Yoga with solid fill">
            <a:extLst>
              <a:ext uri="{FF2B5EF4-FFF2-40B4-BE49-F238E27FC236}">
                <a16:creationId xmlns:a16="http://schemas.microsoft.com/office/drawing/2014/main" id="{B67D1A03-B040-49D9-3A76-0D4293FFB9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04678" y="3869657"/>
            <a:ext cx="914400" cy="914400"/>
          </a:xfrm>
          <a:prstGeom prst="rect">
            <a:avLst/>
          </a:prstGeom>
        </p:spPr>
      </p:pic>
      <p:pic>
        <p:nvPicPr>
          <p:cNvPr id="13" name="Graphic 12" descr="Truck with solid fill">
            <a:extLst>
              <a:ext uri="{FF2B5EF4-FFF2-40B4-BE49-F238E27FC236}">
                <a16:creationId xmlns:a16="http://schemas.microsoft.com/office/drawing/2014/main" id="{E0B13977-DB87-7F94-7EED-68E7961873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83949" y="1790088"/>
            <a:ext cx="914400" cy="914400"/>
          </a:xfrm>
          <a:prstGeom prst="rect">
            <a:avLst/>
          </a:prstGeom>
        </p:spPr>
      </p:pic>
      <p:sp>
        <p:nvSpPr>
          <p:cNvPr id="14" name="TextBox 13">
            <a:extLst>
              <a:ext uri="{FF2B5EF4-FFF2-40B4-BE49-F238E27FC236}">
                <a16:creationId xmlns:a16="http://schemas.microsoft.com/office/drawing/2014/main" id="{9AA2B91C-1029-F131-EC81-A4AEACC81410}"/>
              </a:ext>
            </a:extLst>
          </p:cNvPr>
          <p:cNvSpPr txBox="1"/>
          <p:nvPr/>
        </p:nvSpPr>
        <p:spPr>
          <a:xfrm>
            <a:off x="8831443" y="1824883"/>
            <a:ext cx="3229181" cy="1785104"/>
          </a:xfrm>
          <a:prstGeom prst="rect">
            <a:avLst/>
          </a:prstGeom>
          <a:noFill/>
        </p:spPr>
        <p:txBody>
          <a:bodyPr wrap="square" rtlCol="0">
            <a:spAutoFit/>
          </a:bodyPr>
          <a:lstStyle/>
          <a:p>
            <a:pPr lvl="1"/>
            <a:r>
              <a:rPr lang="en-GB" sz="2200" dirty="0"/>
              <a:t>Provide engagement vehicles Liverpool City Council could use to help engage audiences.</a:t>
            </a:r>
          </a:p>
        </p:txBody>
      </p:sp>
      <p:sp>
        <p:nvSpPr>
          <p:cNvPr id="19" name="TextBox 18">
            <a:extLst>
              <a:ext uri="{FF2B5EF4-FFF2-40B4-BE49-F238E27FC236}">
                <a16:creationId xmlns:a16="http://schemas.microsoft.com/office/drawing/2014/main" id="{6C15CC18-71AC-E475-44B7-A8F102BD2C0A}"/>
              </a:ext>
            </a:extLst>
          </p:cNvPr>
          <p:cNvSpPr txBox="1"/>
          <p:nvPr/>
        </p:nvSpPr>
        <p:spPr>
          <a:xfrm>
            <a:off x="8962819" y="3694984"/>
            <a:ext cx="3229181" cy="1446550"/>
          </a:xfrm>
          <a:prstGeom prst="rect">
            <a:avLst/>
          </a:prstGeom>
          <a:noFill/>
        </p:spPr>
        <p:txBody>
          <a:bodyPr wrap="square" rtlCol="0">
            <a:spAutoFit/>
          </a:bodyPr>
          <a:lstStyle/>
          <a:p>
            <a:pPr lvl="1"/>
            <a:r>
              <a:rPr lang="en-GB" sz="2200" dirty="0"/>
              <a:t>Increase the take up of mental health support and healthier lifestyle behaviours </a:t>
            </a:r>
          </a:p>
        </p:txBody>
      </p:sp>
      <p:sp>
        <p:nvSpPr>
          <p:cNvPr id="20" name="TextBox 19">
            <a:extLst>
              <a:ext uri="{FF2B5EF4-FFF2-40B4-BE49-F238E27FC236}">
                <a16:creationId xmlns:a16="http://schemas.microsoft.com/office/drawing/2014/main" id="{B4BC798F-B8C7-DB9E-7AE9-664F3D7C82FC}"/>
              </a:ext>
            </a:extLst>
          </p:cNvPr>
          <p:cNvSpPr txBox="1"/>
          <p:nvPr/>
        </p:nvSpPr>
        <p:spPr>
          <a:xfrm>
            <a:off x="0" y="5168796"/>
            <a:ext cx="4112006" cy="1508105"/>
          </a:xfrm>
          <a:prstGeom prst="rect">
            <a:avLst/>
          </a:prstGeom>
          <a:noFill/>
        </p:spPr>
        <p:txBody>
          <a:bodyPr wrap="square" rtlCol="0">
            <a:spAutoFit/>
          </a:bodyPr>
          <a:lstStyle/>
          <a:p>
            <a:pPr lvl="1"/>
            <a:r>
              <a:rPr lang="en-GB" sz="2300" dirty="0"/>
              <a:t>Gain insights into barriers which were stopping or delaying people to access services.</a:t>
            </a:r>
          </a:p>
        </p:txBody>
      </p:sp>
      <p:sp>
        <p:nvSpPr>
          <p:cNvPr id="21" name="TextBox 20">
            <a:extLst>
              <a:ext uri="{FF2B5EF4-FFF2-40B4-BE49-F238E27FC236}">
                <a16:creationId xmlns:a16="http://schemas.microsoft.com/office/drawing/2014/main" id="{F116EEC2-59BA-9F39-C617-8B5104B6230F}"/>
              </a:ext>
            </a:extLst>
          </p:cNvPr>
          <p:cNvSpPr txBox="1"/>
          <p:nvPr/>
        </p:nvSpPr>
        <p:spPr>
          <a:xfrm>
            <a:off x="9181051" y="5711302"/>
            <a:ext cx="3329169" cy="830997"/>
          </a:xfrm>
          <a:prstGeom prst="rect">
            <a:avLst/>
          </a:prstGeom>
          <a:noFill/>
        </p:spPr>
        <p:txBody>
          <a:bodyPr wrap="square" rtlCol="0">
            <a:spAutoFit/>
          </a:bodyPr>
          <a:lstStyle/>
          <a:p>
            <a:pPr lvl="1"/>
            <a:r>
              <a:rPr lang="en-GB" sz="2400" dirty="0"/>
              <a:t>Dispel Covid-19 myths</a:t>
            </a:r>
            <a:endParaRPr lang="en-GB" sz="2400" dirty="0">
              <a:ea typeface="Calibri"/>
              <a:cs typeface="Calibri"/>
            </a:endParaRPr>
          </a:p>
        </p:txBody>
      </p:sp>
      <p:sp>
        <p:nvSpPr>
          <p:cNvPr id="22" name="TextBox 21">
            <a:extLst>
              <a:ext uri="{FF2B5EF4-FFF2-40B4-BE49-F238E27FC236}">
                <a16:creationId xmlns:a16="http://schemas.microsoft.com/office/drawing/2014/main" id="{E0A8E952-817D-D00D-D885-D066C728E863}"/>
              </a:ext>
            </a:extLst>
          </p:cNvPr>
          <p:cNvSpPr txBox="1"/>
          <p:nvPr/>
        </p:nvSpPr>
        <p:spPr>
          <a:xfrm>
            <a:off x="190565" y="2449420"/>
            <a:ext cx="3267556" cy="1877437"/>
          </a:xfrm>
          <a:prstGeom prst="rect">
            <a:avLst/>
          </a:prstGeom>
          <a:noFill/>
        </p:spPr>
        <p:txBody>
          <a:bodyPr wrap="square" rtlCol="0">
            <a:spAutoFit/>
          </a:bodyPr>
          <a:lstStyle/>
          <a:p>
            <a:endParaRPr lang="en-GB" sz="2200" dirty="0"/>
          </a:p>
          <a:p>
            <a:pPr lvl="1"/>
            <a:r>
              <a:rPr lang="en-GB" sz="2300" dirty="0"/>
              <a:t>Increase compliance with Covid-19 guidelines and vaccine take up.</a:t>
            </a:r>
            <a:endParaRPr lang="en-GB" sz="2300" dirty="0">
              <a:ea typeface="Calibri"/>
              <a:cs typeface="Calibri"/>
            </a:endParaRPr>
          </a:p>
        </p:txBody>
      </p:sp>
    </p:spTree>
    <p:extLst>
      <p:ext uri="{BB962C8B-B14F-4D97-AF65-F5344CB8AC3E}">
        <p14:creationId xmlns:p14="http://schemas.microsoft.com/office/powerpoint/2010/main" val="2872562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5B53-6BF7-B3DB-DA05-BF71BBB137E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FDE83B6-BEE8-019B-EC3B-2AB17B48A141}"/>
              </a:ext>
            </a:extLst>
          </p:cNvPr>
          <p:cNvSpPr>
            <a:spLocks noGrp="1"/>
          </p:cNvSpPr>
          <p:nvPr>
            <p:ph type="title"/>
          </p:nvPr>
        </p:nvSpPr>
        <p:spPr>
          <a:xfrm>
            <a:off x="542109" y="1079521"/>
            <a:ext cx="2619102" cy="1325563"/>
          </a:xfrm>
        </p:spPr>
        <p:txBody>
          <a:bodyPr>
            <a:noAutofit/>
          </a:bodyPr>
          <a:lstStyle/>
          <a:p>
            <a:r>
              <a:rPr lang="en-GB" sz="4000" dirty="0"/>
              <a:t>Meaningful co-production </a:t>
            </a:r>
          </a:p>
        </p:txBody>
      </p:sp>
      <p:pic>
        <p:nvPicPr>
          <p:cNvPr id="9" name="Picture 8" descr="A diagram of a community&#10;&#10;AI-generated content may be incorrect.">
            <a:extLst>
              <a:ext uri="{FF2B5EF4-FFF2-40B4-BE49-F238E27FC236}">
                <a16:creationId xmlns:a16="http://schemas.microsoft.com/office/drawing/2014/main" id="{B8298353-1153-7750-35E2-428C115E593B}"/>
              </a:ext>
            </a:extLst>
          </p:cNvPr>
          <p:cNvPicPr>
            <a:picLocks noChangeAspect="1"/>
          </p:cNvPicPr>
          <p:nvPr/>
        </p:nvPicPr>
        <p:blipFill>
          <a:blip r:embed="rId2"/>
          <a:stretch>
            <a:fillRect/>
          </a:stretch>
        </p:blipFill>
        <p:spPr>
          <a:xfrm>
            <a:off x="4112431" y="79309"/>
            <a:ext cx="7232329" cy="6778691"/>
          </a:xfrm>
          <a:prstGeom prst="rect">
            <a:avLst/>
          </a:prstGeom>
        </p:spPr>
      </p:pic>
    </p:spTree>
    <p:extLst>
      <p:ext uri="{BB962C8B-B14F-4D97-AF65-F5344CB8AC3E}">
        <p14:creationId xmlns:p14="http://schemas.microsoft.com/office/powerpoint/2010/main" val="2098040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675D-6484-5882-159E-9807033FFB9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4546D64-0BB8-84B2-AFE6-AF1A2A5A53B8}"/>
              </a:ext>
            </a:extLst>
          </p:cNvPr>
          <p:cNvSpPr>
            <a:spLocks noGrp="1"/>
          </p:cNvSpPr>
          <p:nvPr>
            <p:ph type="title"/>
          </p:nvPr>
        </p:nvSpPr>
        <p:spPr>
          <a:xfrm>
            <a:off x="542109" y="1079521"/>
            <a:ext cx="2619102" cy="1325563"/>
          </a:xfrm>
        </p:spPr>
        <p:txBody>
          <a:bodyPr>
            <a:normAutofit/>
          </a:bodyPr>
          <a:lstStyle/>
          <a:p>
            <a:r>
              <a:rPr lang="en-GB" sz="4800" dirty="0"/>
              <a:t>Insight</a:t>
            </a:r>
          </a:p>
        </p:txBody>
      </p:sp>
      <p:graphicFrame>
        <p:nvGraphicFramePr>
          <p:cNvPr id="6" name="Text Placeholder 1">
            <a:extLst>
              <a:ext uri="{FF2B5EF4-FFF2-40B4-BE49-F238E27FC236}">
                <a16:creationId xmlns:a16="http://schemas.microsoft.com/office/drawing/2014/main" id="{2B6056AD-44C0-5696-FA03-2AC895B4C6B6}"/>
              </a:ext>
            </a:extLst>
          </p:cNvPr>
          <p:cNvGraphicFramePr/>
          <p:nvPr>
            <p:extLst>
              <p:ext uri="{D42A27DB-BD31-4B8C-83A1-F6EECF244321}">
                <p14:modId xmlns:p14="http://schemas.microsoft.com/office/powerpoint/2010/main" val="4040720563"/>
              </p:ext>
            </p:extLst>
          </p:nvPr>
        </p:nvGraphicFramePr>
        <p:xfrm>
          <a:off x="3587023" y="303223"/>
          <a:ext cx="8393167" cy="62515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6873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FAD6BAA-4450-5687-DB08-306F07BF9A67}"/>
              </a:ext>
            </a:extLst>
          </p:cNvPr>
          <p:cNvSpPr>
            <a:spLocks noGrp="1"/>
          </p:cNvSpPr>
          <p:nvPr>
            <p:ph type="title"/>
          </p:nvPr>
        </p:nvSpPr>
        <p:spPr>
          <a:xfrm>
            <a:off x="559526" y="69327"/>
            <a:ext cx="10515600" cy="1325563"/>
          </a:xfrm>
        </p:spPr>
        <p:txBody>
          <a:bodyPr/>
          <a:lstStyle/>
          <a:p>
            <a:r>
              <a:rPr lang="en-US" dirty="0"/>
              <a:t>Why this way? </a:t>
            </a:r>
          </a:p>
        </p:txBody>
      </p:sp>
      <p:graphicFrame>
        <p:nvGraphicFramePr>
          <p:cNvPr id="5" name="Text Placeholder 1">
            <a:extLst>
              <a:ext uri="{FF2B5EF4-FFF2-40B4-BE49-F238E27FC236}">
                <a16:creationId xmlns:a16="http://schemas.microsoft.com/office/drawing/2014/main" id="{09972DEE-A5EC-2DB6-DB90-9C706E614620}"/>
              </a:ext>
            </a:extLst>
          </p:cNvPr>
          <p:cNvGraphicFramePr/>
          <p:nvPr>
            <p:extLst>
              <p:ext uri="{D42A27DB-BD31-4B8C-83A1-F6EECF244321}">
                <p14:modId xmlns:p14="http://schemas.microsoft.com/office/powerpoint/2010/main" val="3555815838"/>
              </p:ext>
            </p:extLst>
          </p:nvPr>
        </p:nvGraphicFramePr>
        <p:xfrm>
          <a:off x="740501" y="2070205"/>
          <a:ext cx="10334625" cy="35972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253241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lored circles Images - Free Download on Freepik">
            <a:extLst>
              <a:ext uri="{FF2B5EF4-FFF2-40B4-BE49-F238E27FC236}">
                <a16:creationId xmlns:a16="http://schemas.microsoft.com/office/drawing/2014/main" id="{5680D9C0-345B-CE07-9810-BDBC8C784F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1" t="5881" r="4120" b="1737"/>
          <a:stretch>
            <a:fillRect/>
          </a:stretch>
        </p:blipFill>
        <p:spPr bwMode="auto">
          <a:xfrm>
            <a:off x="5670709" y="3038759"/>
            <a:ext cx="4339525" cy="3803717"/>
          </a:xfrm>
          <a:prstGeom prst="ellipse">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2A635B2-1351-8243-BCC0-A14EB38BE27E}"/>
              </a:ext>
            </a:extLst>
          </p:cNvPr>
          <p:cNvSpPr>
            <a:spLocks noGrp="1"/>
          </p:cNvSpPr>
          <p:nvPr>
            <p:ph type="title"/>
          </p:nvPr>
        </p:nvSpPr>
        <p:spPr/>
        <p:txBody>
          <a:bodyPr/>
          <a:lstStyle/>
          <a:p>
            <a:r>
              <a:rPr lang="en-GB" dirty="0"/>
              <a:t>Summary </a:t>
            </a:r>
          </a:p>
        </p:txBody>
      </p:sp>
      <p:pic>
        <p:nvPicPr>
          <p:cNvPr id="8194" name="Picture 2" descr="Colored circles Images - Free Download on Freepik">
            <a:extLst>
              <a:ext uri="{FF2B5EF4-FFF2-40B4-BE49-F238E27FC236}">
                <a16:creationId xmlns:a16="http://schemas.microsoft.com/office/drawing/2014/main" id="{50110A2A-FB8A-0D86-73E2-2B280E52D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444" y="204083"/>
            <a:ext cx="3803717" cy="3803717"/>
          </a:xfrm>
          <a:prstGeom prst="ellipse">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CC4E6B6-08C8-A1D6-7A60-A7DD68D4E21F}"/>
              </a:ext>
            </a:extLst>
          </p:cNvPr>
          <p:cNvSpPr txBox="1"/>
          <p:nvPr/>
        </p:nvSpPr>
        <p:spPr>
          <a:xfrm>
            <a:off x="7023264" y="4270319"/>
            <a:ext cx="1721616" cy="1200329"/>
          </a:xfrm>
          <a:prstGeom prst="rect">
            <a:avLst/>
          </a:prstGeom>
          <a:noFill/>
        </p:spPr>
        <p:txBody>
          <a:bodyPr wrap="square" lIns="91440" tIns="45720" rIns="91440" bIns="45720" rtlCol="0" anchor="t">
            <a:spAutoFit/>
          </a:bodyPr>
          <a:lstStyle/>
          <a:p>
            <a:pPr algn="ctr"/>
            <a:r>
              <a:rPr lang="en-GB" sz="2400" b="1" dirty="0"/>
              <a:t>Innovation</a:t>
            </a:r>
          </a:p>
          <a:p>
            <a:pPr algn="ctr"/>
            <a:r>
              <a:rPr lang="en-GB" sz="2400" b="1" dirty="0"/>
              <a:t>Partnership</a:t>
            </a:r>
            <a:endParaRPr lang="en-GB" sz="2400" b="1" dirty="0">
              <a:ea typeface="Calibri"/>
              <a:cs typeface="Calibri"/>
            </a:endParaRPr>
          </a:p>
          <a:p>
            <a:pPr algn="ctr"/>
            <a:r>
              <a:rPr lang="en-GB" sz="2400" b="1" dirty="0"/>
              <a:t>Creativity</a:t>
            </a:r>
          </a:p>
        </p:txBody>
      </p:sp>
      <p:sp>
        <p:nvSpPr>
          <p:cNvPr id="6" name="TextBox 5">
            <a:extLst>
              <a:ext uri="{FF2B5EF4-FFF2-40B4-BE49-F238E27FC236}">
                <a16:creationId xmlns:a16="http://schemas.microsoft.com/office/drawing/2014/main" id="{8C9A1534-5DD8-7A3D-5381-7F1824626939}"/>
              </a:ext>
            </a:extLst>
          </p:cNvPr>
          <p:cNvSpPr txBox="1"/>
          <p:nvPr/>
        </p:nvSpPr>
        <p:spPr>
          <a:xfrm>
            <a:off x="8995788" y="1444221"/>
            <a:ext cx="2335404" cy="1323439"/>
          </a:xfrm>
          <a:prstGeom prst="rect">
            <a:avLst/>
          </a:prstGeom>
          <a:noFill/>
        </p:spPr>
        <p:txBody>
          <a:bodyPr wrap="square" lIns="91440" tIns="45720" rIns="91440" bIns="45720" rtlCol="0" anchor="t">
            <a:spAutoFit/>
          </a:bodyPr>
          <a:lstStyle/>
          <a:p>
            <a:pPr algn="ctr"/>
            <a:r>
              <a:rPr lang="en-GB" sz="2000" b="1" dirty="0"/>
              <a:t>Reassurance: co-production is possible even with limited budgets.</a:t>
            </a:r>
            <a:endParaRPr lang="en-US" dirty="0"/>
          </a:p>
        </p:txBody>
      </p:sp>
      <p:pic>
        <p:nvPicPr>
          <p:cNvPr id="7" name="Picture 2" descr="Colored circles Images - Free Download on Freepik">
            <a:extLst>
              <a:ext uri="{FF2B5EF4-FFF2-40B4-BE49-F238E27FC236}">
                <a16:creationId xmlns:a16="http://schemas.microsoft.com/office/drawing/2014/main" id="{99327257-436C-B308-46B3-C3B264BE48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54" t="5881" r="4120" b="6831"/>
          <a:stretch>
            <a:fillRect/>
          </a:stretch>
        </p:blipFill>
        <p:spPr bwMode="auto">
          <a:xfrm>
            <a:off x="3626603" y="79030"/>
            <a:ext cx="4213869" cy="3920190"/>
          </a:xfrm>
          <a:prstGeom prst="ellipse">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73CF07-F7DA-405D-F2A1-B02E070E4A2B}"/>
              </a:ext>
            </a:extLst>
          </p:cNvPr>
          <p:cNvSpPr txBox="1"/>
          <p:nvPr/>
        </p:nvSpPr>
        <p:spPr>
          <a:xfrm>
            <a:off x="4566550" y="1131583"/>
            <a:ext cx="2375580" cy="2292935"/>
          </a:xfrm>
          <a:prstGeom prst="rect">
            <a:avLst/>
          </a:prstGeom>
          <a:noFill/>
        </p:spPr>
        <p:txBody>
          <a:bodyPr wrap="square" lIns="91440" tIns="45720" rIns="91440" bIns="45720" rtlCol="0" anchor="t">
            <a:spAutoFit/>
          </a:bodyPr>
          <a:lstStyle/>
          <a:p>
            <a:pPr algn="ctr"/>
            <a:r>
              <a:rPr lang="en-GB" sz="1600" b="1">
                <a:latin typeface="Calibri"/>
                <a:ea typeface="Calibri"/>
                <a:cs typeface="Calibri"/>
              </a:rPr>
              <a:t>A</a:t>
            </a:r>
            <a:r>
              <a:rPr lang="en-GB" sz="1600" b="1" dirty="0">
                <a:latin typeface="Calibri"/>
                <a:ea typeface="Calibri"/>
                <a:cs typeface="Calibri"/>
              </a:rPr>
              <a:t> </a:t>
            </a:r>
            <a:r>
              <a:rPr lang="en-GB" sz="1600" b="1">
                <a:latin typeface="Calibri"/>
                <a:ea typeface="Calibri"/>
                <a:cs typeface="Calibri"/>
              </a:rPr>
              <a:t>collaborative community approach enables long‑term, relationship‑driven solutions instead of purely transactional services</a:t>
            </a:r>
            <a:endParaRPr lang="en-US" sz="1600" b="1">
              <a:latin typeface="Calibri"/>
              <a:ea typeface="Calibri"/>
              <a:cs typeface="Calibri"/>
            </a:endParaRPr>
          </a:p>
          <a:p>
            <a:pPr algn="ctr"/>
            <a:endParaRPr lang="en-GB" sz="1100" b="1" dirty="0">
              <a:latin typeface="Segoe UI"/>
              <a:cs typeface="Segoe UI"/>
            </a:endParaRPr>
          </a:p>
          <a:p>
            <a:pPr algn="ctr"/>
            <a:endParaRPr lang="en-GB" sz="2000" b="1" dirty="0">
              <a:ea typeface="Calibri"/>
              <a:cs typeface="Calibri"/>
            </a:endParaRPr>
          </a:p>
        </p:txBody>
      </p:sp>
    </p:spTree>
    <p:extLst>
      <p:ext uri="{BB962C8B-B14F-4D97-AF65-F5344CB8AC3E}">
        <p14:creationId xmlns:p14="http://schemas.microsoft.com/office/powerpoint/2010/main" val="3556987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74671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9C3858D-8387-74C3-292A-2DAF63620256}"/>
              </a:ext>
            </a:extLst>
          </p:cNvPr>
          <p:cNvSpPr>
            <a:spLocks noGrp="1"/>
          </p:cNvSpPr>
          <p:nvPr>
            <p:ph sz="half" idx="1"/>
          </p:nvPr>
        </p:nvSpPr>
        <p:spPr>
          <a:xfrm>
            <a:off x="706441" y="1308333"/>
            <a:ext cx="7477979" cy="3226822"/>
          </a:xfrm>
        </p:spPr>
        <p:txBody>
          <a:bodyPr vert="horz" lIns="91440" tIns="45720" rIns="91440" bIns="45720" rtlCol="0" anchor="t">
            <a:normAutofit/>
          </a:bodyPr>
          <a:lstStyle/>
          <a:p>
            <a:pPr marL="0" indent="0">
              <a:buNone/>
            </a:pPr>
            <a:r>
              <a:rPr lang="en-GB" dirty="0"/>
              <a:t>The primary goal is to </a:t>
            </a:r>
            <a:r>
              <a:rPr lang="en-GB" sz="4000" b="1" dirty="0">
                <a:solidFill>
                  <a:srgbClr val="00B050"/>
                </a:solidFill>
              </a:rPr>
              <a:t>empower communities</a:t>
            </a:r>
            <a:r>
              <a:rPr lang="en-GB" sz="4000" b="1" dirty="0"/>
              <a:t> </a:t>
            </a:r>
            <a:r>
              <a:rPr lang="en-GB" dirty="0"/>
              <a:t>by amplifying their </a:t>
            </a:r>
            <a:r>
              <a:rPr lang="en-GB" sz="4000" b="1" dirty="0">
                <a:solidFill>
                  <a:srgbClr val="00B050"/>
                </a:solidFill>
              </a:rPr>
              <a:t>voices </a:t>
            </a:r>
            <a:r>
              <a:rPr lang="en-GB" dirty="0"/>
              <a:t>and addressing specific health target areas, including:</a:t>
            </a:r>
          </a:p>
          <a:p>
            <a:pPr marL="0" indent="0">
              <a:buNone/>
            </a:pPr>
            <a:endParaRPr lang="en-US" b="1" dirty="0"/>
          </a:p>
          <a:p>
            <a:pPr marL="0" indent="0">
              <a:buNone/>
            </a:pPr>
            <a:endParaRPr lang="en-US" dirty="0"/>
          </a:p>
          <a:p>
            <a:endParaRPr lang="en-GB" dirty="0"/>
          </a:p>
        </p:txBody>
      </p:sp>
      <p:sp>
        <p:nvSpPr>
          <p:cNvPr id="9" name="Title 3">
            <a:extLst>
              <a:ext uri="{FF2B5EF4-FFF2-40B4-BE49-F238E27FC236}">
                <a16:creationId xmlns:a16="http://schemas.microsoft.com/office/drawing/2014/main" id="{E8DBAEF9-2F41-B370-6889-C2E49954622F}"/>
              </a:ext>
            </a:extLst>
          </p:cNvPr>
          <p:cNvSpPr>
            <a:spLocks noGrp="1"/>
          </p:cNvSpPr>
          <p:nvPr>
            <p:ph type="title"/>
          </p:nvPr>
        </p:nvSpPr>
        <p:spPr>
          <a:xfrm>
            <a:off x="838200" y="127460"/>
            <a:ext cx="10515600" cy="1325563"/>
          </a:xfrm>
        </p:spPr>
        <p:txBody>
          <a:bodyPr/>
          <a:lstStyle/>
          <a:p>
            <a:r>
              <a:rPr lang="en-GB" dirty="0"/>
              <a:t>Liverpool Community Champions</a:t>
            </a:r>
            <a:endParaRPr lang="en-US" dirty="0"/>
          </a:p>
        </p:txBody>
      </p:sp>
      <p:pic>
        <p:nvPicPr>
          <p:cNvPr id="2052" name="Picture 4" descr="Heart Disease • The Nutrition Source">
            <a:extLst>
              <a:ext uri="{FF2B5EF4-FFF2-40B4-BE49-F238E27FC236}">
                <a16:creationId xmlns:a16="http://schemas.microsoft.com/office/drawing/2014/main" id="{6136E52E-6D94-7416-10F4-1FDFFA927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62" y="5027463"/>
            <a:ext cx="1546369" cy="1507611"/>
          </a:xfrm>
          <a:prstGeom prst="ellipse">
            <a:avLst/>
          </a:prstGeom>
          <a:noFill/>
          <a:extLst>
            <a:ext uri="{909E8E84-426E-40DD-AFC4-6F175D3DCCD1}">
              <a14:hiddenFill xmlns:a14="http://schemas.microsoft.com/office/drawing/2010/main">
                <a:solidFill>
                  <a:srgbClr val="FFFFFF"/>
                </a:solidFill>
              </a14:hiddenFill>
            </a:ext>
          </a:extLst>
        </p:spPr>
      </p:pic>
      <p:pic>
        <p:nvPicPr>
          <p:cNvPr id="2054" name="Picture 6" descr="3,800+ Cancer Screening Stock Photos, Pictures &amp; Royalty ...">
            <a:extLst>
              <a:ext uri="{FF2B5EF4-FFF2-40B4-BE49-F238E27FC236}">
                <a16:creationId xmlns:a16="http://schemas.microsoft.com/office/drawing/2014/main" id="{36873752-629B-EA41-C532-AA046348D5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49" y="3396369"/>
            <a:ext cx="1504509" cy="1325563"/>
          </a:xfrm>
          <a:prstGeom prst="ellipse">
            <a:avLst/>
          </a:prstGeom>
          <a:noFill/>
          <a:extLst>
            <a:ext uri="{909E8E84-426E-40DD-AFC4-6F175D3DCCD1}">
              <a14:hiddenFill xmlns:a14="http://schemas.microsoft.com/office/drawing/2010/main">
                <a:solidFill>
                  <a:srgbClr val="FFFFFF"/>
                </a:solidFill>
              </a14:hiddenFill>
            </a:ext>
          </a:extLst>
        </p:spPr>
      </p:pic>
      <p:pic>
        <p:nvPicPr>
          <p:cNvPr id="2056" name="Picture 8" descr="Vaccines – NHS Dumfries &amp; Galloway">
            <a:extLst>
              <a:ext uri="{FF2B5EF4-FFF2-40B4-BE49-F238E27FC236}">
                <a16:creationId xmlns:a16="http://schemas.microsoft.com/office/drawing/2014/main" id="{DDBB44DC-7EA2-BB7D-D267-99D8F0F2D9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5432" y="5027462"/>
            <a:ext cx="1816840" cy="1651673"/>
          </a:xfrm>
          <a:prstGeom prst="ellipse">
            <a:avLst/>
          </a:prstGeom>
          <a:noFill/>
          <a:extLst>
            <a:ext uri="{909E8E84-426E-40DD-AFC4-6F175D3DCCD1}">
              <a14:hiddenFill xmlns:a14="http://schemas.microsoft.com/office/drawing/2010/main">
                <a:solidFill>
                  <a:srgbClr val="FFFFFF"/>
                </a:solidFill>
              </a14:hiddenFill>
            </a:ext>
          </a:extLst>
        </p:spPr>
      </p:pic>
      <p:pic>
        <p:nvPicPr>
          <p:cNvPr id="2058" name="Picture 10" descr="ISH's Mental Health Information for Students - International Students House">
            <a:extLst>
              <a:ext uri="{FF2B5EF4-FFF2-40B4-BE49-F238E27FC236}">
                <a16:creationId xmlns:a16="http://schemas.microsoft.com/office/drawing/2014/main" id="{0053F3FD-78FF-EFF2-DAD7-85A1F6DAEEC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510" y="3334826"/>
            <a:ext cx="1834317" cy="1200329"/>
          </a:xfrm>
          <a:prstGeom prst="ellipse">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3CB4156-1074-3E64-EC9F-1F1DC842B47C}"/>
              </a:ext>
            </a:extLst>
          </p:cNvPr>
          <p:cNvSpPr txBox="1"/>
          <p:nvPr/>
        </p:nvSpPr>
        <p:spPr>
          <a:xfrm>
            <a:off x="8575207" y="1997047"/>
            <a:ext cx="3322282" cy="4708981"/>
          </a:xfrm>
          <a:prstGeom prst="rect">
            <a:avLst/>
          </a:prstGeom>
          <a:solidFill>
            <a:srgbClr val="92D050"/>
          </a:solidFill>
          <a:effectLst>
            <a:outerShdw blurRad="50800" dist="38100" dir="18900000" algn="bl" rotWithShape="0">
              <a:prstClr val="black">
                <a:alpha val="40000"/>
              </a:prstClr>
            </a:outerShdw>
          </a:effectLst>
        </p:spPr>
        <p:txBody>
          <a:bodyPr wrap="square" rtlCol="0">
            <a:spAutoFit/>
          </a:bodyPr>
          <a:lstStyle/>
          <a:p>
            <a:r>
              <a:rPr lang="en-US" sz="3600" b="1" dirty="0">
                <a:solidFill>
                  <a:srgbClr val="FFFF00"/>
                </a:solidFill>
                <a:latin typeface="Avenir Next LT Pro" panose="020B0504020202020204" pitchFamily="34" charset="0"/>
              </a:rPr>
              <a:t>Aim:</a:t>
            </a:r>
            <a:r>
              <a:rPr lang="en-US" sz="3600" dirty="0">
                <a:solidFill>
                  <a:srgbClr val="FFFF00"/>
                </a:solidFill>
                <a:latin typeface="Avenir Next LT Pro" panose="020B0504020202020204" pitchFamily="34" charset="0"/>
              </a:rPr>
              <a:t> </a:t>
            </a:r>
          </a:p>
          <a:p>
            <a:pPr algn="ctr"/>
            <a:endParaRPr lang="en-US" dirty="0"/>
          </a:p>
          <a:p>
            <a:pPr algn="ctr"/>
            <a:endParaRPr lang="en-US" dirty="0"/>
          </a:p>
          <a:p>
            <a:pPr algn="ctr"/>
            <a:endParaRPr lang="en-US" dirty="0"/>
          </a:p>
          <a:p>
            <a:pPr algn="ctr"/>
            <a:r>
              <a:rPr lang="en-US" sz="2000" b="1" dirty="0">
                <a:latin typeface="Avenir Next LT Pro Light" panose="020B0304020202020204" pitchFamily="34" charset="0"/>
              </a:rPr>
              <a:t>To offer community leadership and influence to increase engagement and uptake in health and wellbeing services and activities. </a:t>
            </a:r>
          </a:p>
          <a:p>
            <a:pPr algn="ctr"/>
            <a:endParaRPr lang="en-US" dirty="0"/>
          </a:p>
          <a:p>
            <a:pPr algn="ctr"/>
            <a:endParaRPr lang="en-US" dirty="0"/>
          </a:p>
          <a:p>
            <a:pPr algn="ctr"/>
            <a:endParaRPr lang="en-US" dirty="0"/>
          </a:p>
          <a:p>
            <a:endParaRPr lang="en-US" dirty="0"/>
          </a:p>
          <a:p>
            <a:endParaRPr lang="en-US" dirty="0"/>
          </a:p>
        </p:txBody>
      </p:sp>
      <p:sp>
        <p:nvSpPr>
          <p:cNvPr id="6" name="TextBox 5">
            <a:extLst>
              <a:ext uri="{FF2B5EF4-FFF2-40B4-BE49-F238E27FC236}">
                <a16:creationId xmlns:a16="http://schemas.microsoft.com/office/drawing/2014/main" id="{C927B5A6-1CCA-CB22-A9B5-445722BC4D6A}"/>
              </a:ext>
            </a:extLst>
          </p:cNvPr>
          <p:cNvSpPr txBox="1"/>
          <p:nvPr/>
        </p:nvSpPr>
        <p:spPr>
          <a:xfrm>
            <a:off x="2202223" y="3551318"/>
            <a:ext cx="2135312" cy="1107996"/>
          </a:xfrm>
          <a:prstGeom prst="rect">
            <a:avLst/>
          </a:prstGeom>
          <a:noFill/>
        </p:spPr>
        <p:txBody>
          <a:bodyPr wrap="square" rtlCol="0">
            <a:spAutoFit/>
          </a:bodyPr>
          <a:lstStyle/>
          <a:p>
            <a:r>
              <a:rPr lang="en-GB" sz="2200" dirty="0"/>
              <a:t>Increasing uptake of cancer screenings</a:t>
            </a:r>
          </a:p>
        </p:txBody>
      </p:sp>
      <p:sp>
        <p:nvSpPr>
          <p:cNvPr id="7" name="TextBox 6">
            <a:extLst>
              <a:ext uri="{FF2B5EF4-FFF2-40B4-BE49-F238E27FC236}">
                <a16:creationId xmlns:a16="http://schemas.microsoft.com/office/drawing/2014/main" id="{E5EDAC1F-F203-C4DA-3358-BED7AC701A38}"/>
              </a:ext>
            </a:extLst>
          </p:cNvPr>
          <p:cNvSpPr txBox="1"/>
          <p:nvPr/>
        </p:nvSpPr>
        <p:spPr>
          <a:xfrm>
            <a:off x="2326493" y="5204564"/>
            <a:ext cx="2029818" cy="1384995"/>
          </a:xfrm>
          <a:prstGeom prst="rect">
            <a:avLst/>
          </a:prstGeom>
          <a:noFill/>
        </p:spPr>
        <p:txBody>
          <a:bodyPr wrap="square" rtlCol="0">
            <a:spAutoFit/>
          </a:bodyPr>
          <a:lstStyle/>
          <a:p>
            <a:r>
              <a:rPr lang="en-GB" sz="2200" dirty="0"/>
              <a:t>improving cardiovascular health</a:t>
            </a:r>
          </a:p>
          <a:p>
            <a:endParaRPr lang="en-GB" dirty="0"/>
          </a:p>
        </p:txBody>
      </p:sp>
      <p:sp>
        <p:nvSpPr>
          <p:cNvPr id="10" name="TextBox 9">
            <a:extLst>
              <a:ext uri="{FF2B5EF4-FFF2-40B4-BE49-F238E27FC236}">
                <a16:creationId xmlns:a16="http://schemas.microsoft.com/office/drawing/2014/main" id="{D77C9B97-CC7A-FEF0-9627-AD7D8501E745}"/>
              </a:ext>
            </a:extLst>
          </p:cNvPr>
          <p:cNvSpPr txBox="1"/>
          <p:nvPr/>
        </p:nvSpPr>
        <p:spPr>
          <a:xfrm>
            <a:off x="6272603" y="5160800"/>
            <a:ext cx="2203341" cy="1384995"/>
          </a:xfrm>
          <a:prstGeom prst="rect">
            <a:avLst/>
          </a:prstGeom>
          <a:noFill/>
        </p:spPr>
        <p:txBody>
          <a:bodyPr wrap="square">
            <a:spAutoFit/>
          </a:bodyPr>
          <a:lstStyle/>
          <a:p>
            <a:r>
              <a:rPr lang="en-GB" sz="2200" dirty="0"/>
              <a:t>increasing uptake of routine vaccinations</a:t>
            </a:r>
          </a:p>
          <a:p>
            <a:pPr marL="0" indent="0">
              <a:buNone/>
            </a:pPr>
            <a:endParaRPr lang="en-GB" dirty="0"/>
          </a:p>
        </p:txBody>
      </p:sp>
      <p:sp>
        <p:nvSpPr>
          <p:cNvPr id="12" name="TextBox 11">
            <a:extLst>
              <a:ext uri="{FF2B5EF4-FFF2-40B4-BE49-F238E27FC236}">
                <a16:creationId xmlns:a16="http://schemas.microsoft.com/office/drawing/2014/main" id="{F2E3AF8A-5B6C-FFD7-F2AD-AB607FBDF43D}"/>
              </a:ext>
            </a:extLst>
          </p:cNvPr>
          <p:cNvSpPr txBox="1"/>
          <p:nvPr/>
        </p:nvSpPr>
        <p:spPr>
          <a:xfrm>
            <a:off x="6335802" y="3505390"/>
            <a:ext cx="2324342" cy="1107996"/>
          </a:xfrm>
          <a:prstGeom prst="rect">
            <a:avLst/>
          </a:prstGeom>
          <a:noFill/>
        </p:spPr>
        <p:txBody>
          <a:bodyPr wrap="square">
            <a:spAutoFit/>
          </a:bodyPr>
          <a:lstStyle/>
          <a:p>
            <a:r>
              <a:rPr lang="en-GB" sz="2400" dirty="0"/>
              <a:t>improving mental health</a:t>
            </a:r>
          </a:p>
          <a:p>
            <a:pPr marL="0" indent="0">
              <a:buNone/>
            </a:pPr>
            <a:endParaRPr lang="en-GB" dirty="0"/>
          </a:p>
        </p:txBody>
      </p:sp>
      <p:pic>
        <p:nvPicPr>
          <p:cNvPr id="4" name="Picture 3" descr="An arrow hitting a bull's eye target">
            <a:extLst>
              <a:ext uri="{FF2B5EF4-FFF2-40B4-BE49-F238E27FC236}">
                <a16:creationId xmlns:a16="http://schemas.microsoft.com/office/drawing/2014/main" id="{51E66802-485A-CBC7-941B-3641040563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7858" y="1774927"/>
            <a:ext cx="1445740" cy="1445740"/>
          </a:xfrm>
          <a:prstGeom prst="rect">
            <a:avLst/>
          </a:prstGeom>
        </p:spPr>
      </p:pic>
    </p:spTree>
    <p:extLst>
      <p:ext uri="{BB962C8B-B14F-4D97-AF65-F5344CB8AC3E}">
        <p14:creationId xmlns:p14="http://schemas.microsoft.com/office/powerpoint/2010/main" val="3805230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0C0C3-479D-56D4-B67B-1CA59899E099}"/>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600A5E06-02CF-4255-7B85-26304BC10551}"/>
              </a:ext>
            </a:extLst>
          </p:cNvPr>
          <p:cNvSpPr>
            <a:spLocks noGrp="1"/>
          </p:cNvSpPr>
          <p:nvPr>
            <p:ph type="title"/>
          </p:nvPr>
        </p:nvSpPr>
        <p:spPr>
          <a:xfrm>
            <a:off x="838200" y="127460"/>
            <a:ext cx="10515600" cy="1325563"/>
          </a:xfrm>
        </p:spPr>
        <p:txBody>
          <a:bodyPr/>
          <a:lstStyle/>
          <a:p>
            <a:r>
              <a:rPr lang="en-GB" dirty="0"/>
              <a:t>Liverpool Community Champions</a:t>
            </a:r>
            <a:endParaRPr lang="en-US" dirty="0"/>
          </a:p>
        </p:txBody>
      </p:sp>
      <p:pic>
        <p:nvPicPr>
          <p:cNvPr id="4" name="Picture 3" descr="A group of circles with text&#10;&#10;AI-generated content may be incorrect.">
            <a:extLst>
              <a:ext uri="{FF2B5EF4-FFF2-40B4-BE49-F238E27FC236}">
                <a16:creationId xmlns:a16="http://schemas.microsoft.com/office/drawing/2014/main" id="{5927AF57-A2C0-7826-E71B-0E932372665E}"/>
              </a:ext>
            </a:extLst>
          </p:cNvPr>
          <p:cNvPicPr>
            <a:picLocks noChangeAspect="1"/>
          </p:cNvPicPr>
          <p:nvPr/>
        </p:nvPicPr>
        <p:blipFill>
          <a:blip r:embed="rId3"/>
          <a:srcRect l="2404" t="3311"/>
          <a:stretch>
            <a:fillRect/>
          </a:stretch>
        </p:blipFill>
        <p:spPr>
          <a:xfrm>
            <a:off x="4662406" y="1279136"/>
            <a:ext cx="5966847" cy="5578864"/>
          </a:xfrm>
          <a:prstGeom prst="rect">
            <a:avLst/>
          </a:prstGeom>
        </p:spPr>
      </p:pic>
      <p:sp>
        <p:nvSpPr>
          <p:cNvPr id="5" name="TextBox 4">
            <a:extLst>
              <a:ext uri="{FF2B5EF4-FFF2-40B4-BE49-F238E27FC236}">
                <a16:creationId xmlns:a16="http://schemas.microsoft.com/office/drawing/2014/main" id="{2E771169-9A4B-9995-F6EE-4B26A483EC65}"/>
              </a:ext>
            </a:extLst>
          </p:cNvPr>
          <p:cNvSpPr txBox="1"/>
          <p:nvPr/>
        </p:nvSpPr>
        <p:spPr>
          <a:xfrm>
            <a:off x="598622" y="2212168"/>
            <a:ext cx="3750590" cy="2831544"/>
          </a:xfrm>
          <a:prstGeom prst="rect">
            <a:avLst/>
          </a:prstGeom>
          <a:noFill/>
        </p:spPr>
        <p:txBody>
          <a:bodyPr wrap="square" rtlCol="0">
            <a:spAutoFit/>
          </a:bodyPr>
          <a:lstStyle/>
          <a:p>
            <a:r>
              <a:rPr lang="en-US" sz="4000" b="1" dirty="0">
                <a:solidFill>
                  <a:srgbClr val="0070C0"/>
                </a:solidFill>
              </a:rPr>
              <a:t>Working with Public Health, Community Champions will: </a:t>
            </a:r>
          </a:p>
          <a:p>
            <a:endParaRPr lang="en-GB" dirty="0"/>
          </a:p>
        </p:txBody>
      </p:sp>
    </p:spTree>
    <p:extLst>
      <p:ext uri="{BB962C8B-B14F-4D97-AF65-F5344CB8AC3E}">
        <p14:creationId xmlns:p14="http://schemas.microsoft.com/office/powerpoint/2010/main" val="3684423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C1EEF-7648-AC93-EA31-DB8018F3982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256807E-B8F4-75AC-AF73-BDA8208F0FD1}"/>
              </a:ext>
            </a:extLst>
          </p:cNvPr>
          <p:cNvSpPr>
            <a:spLocks noGrp="1"/>
          </p:cNvSpPr>
          <p:nvPr>
            <p:ph type="title"/>
          </p:nvPr>
        </p:nvSpPr>
        <p:spPr/>
        <p:txBody>
          <a:bodyPr/>
          <a:lstStyle/>
          <a:p>
            <a:r>
              <a:rPr lang="en-GB" dirty="0"/>
              <a:t>Delivered through…</a:t>
            </a:r>
          </a:p>
        </p:txBody>
      </p:sp>
      <p:pic>
        <p:nvPicPr>
          <p:cNvPr id="10" name="Picture 9" descr="A diagram of a community&#10;&#10;AI-generated content may be incorrect.">
            <a:extLst>
              <a:ext uri="{FF2B5EF4-FFF2-40B4-BE49-F238E27FC236}">
                <a16:creationId xmlns:a16="http://schemas.microsoft.com/office/drawing/2014/main" id="{3A5430EF-D7E9-35F9-AA9C-ADA826937525}"/>
              </a:ext>
            </a:extLst>
          </p:cNvPr>
          <p:cNvPicPr>
            <a:picLocks noChangeAspect="1"/>
          </p:cNvPicPr>
          <p:nvPr/>
        </p:nvPicPr>
        <p:blipFill>
          <a:blip r:embed="rId3"/>
          <a:stretch>
            <a:fillRect/>
          </a:stretch>
        </p:blipFill>
        <p:spPr>
          <a:xfrm>
            <a:off x="2893017" y="1308288"/>
            <a:ext cx="6328475" cy="5549712"/>
          </a:xfrm>
          <a:prstGeom prst="rect">
            <a:avLst/>
          </a:prstGeom>
        </p:spPr>
      </p:pic>
    </p:spTree>
    <p:extLst>
      <p:ext uri="{BB962C8B-B14F-4D97-AF65-F5344CB8AC3E}">
        <p14:creationId xmlns:p14="http://schemas.microsoft.com/office/powerpoint/2010/main" val="2274990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D3BFCA-CD0C-A7A4-62A6-A1F6F191BFCE}"/>
              </a:ext>
            </a:extLst>
          </p:cNvPr>
          <p:cNvSpPr>
            <a:spLocks noGrp="1"/>
          </p:cNvSpPr>
          <p:nvPr>
            <p:ph type="title"/>
          </p:nvPr>
        </p:nvSpPr>
        <p:spPr>
          <a:xfrm>
            <a:off x="312516" y="127460"/>
            <a:ext cx="11041284" cy="1325563"/>
          </a:xfrm>
        </p:spPr>
        <p:txBody>
          <a:bodyPr anchor="ctr">
            <a:normAutofit/>
          </a:bodyPr>
          <a:lstStyle/>
          <a:p>
            <a:r>
              <a:rPr lang="en-GB"/>
              <a:t>Community Champion Organisations 2024/27 </a:t>
            </a:r>
          </a:p>
        </p:txBody>
      </p:sp>
      <p:pic>
        <p:nvPicPr>
          <p:cNvPr id="7" name="Content Placeholder 6">
            <a:extLst>
              <a:ext uri="{FF2B5EF4-FFF2-40B4-BE49-F238E27FC236}">
                <a16:creationId xmlns:a16="http://schemas.microsoft.com/office/drawing/2014/main" id="{62A7C715-946F-B661-001D-F8ACF99BB84D}"/>
              </a:ext>
            </a:extLst>
          </p:cNvPr>
          <p:cNvPicPr>
            <a:picLocks noGrp="1" noChangeAspect="1"/>
          </p:cNvPicPr>
          <p:nvPr>
            <p:ph sz="half" idx="2"/>
          </p:nvPr>
        </p:nvPicPr>
        <p:blipFill>
          <a:blip r:embed="rId3"/>
          <a:srcRect t="19130"/>
          <a:stretch>
            <a:fillRect/>
          </a:stretch>
        </p:blipFill>
        <p:spPr>
          <a:xfrm>
            <a:off x="2965044" y="1351721"/>
            <a:ext cx="6261912" cy="2986967"/>
          </a:xfrm>
          <a:prstGeom prst="rect">
            <a:avLst/>
          </a:prstGeom>
        </p:spPr>
      </p:pic>
      <p:pic>
        <p:nvPicPr>
          <p:cNvPr id="4098" name="Picture 2" descr="Home - Chinese Wellbeing">
            <a:extLst>
              <a:ext uri="{FF2B5EF4-FFF2-40B4-BE49-F238E27FC236}">
                <a16:creationId xmlns:a16="http://schemas.microsoft.com/office/drawing/2014/main" id="{3983504A-FE78-3ABB-7F19-223E778952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914" y="1430568"/>
            <a:ext cx="1710150" cy="46594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aisy Inclusive UK | Liverpool">
            <a:extLst>
              <a:ext uri="{FF2B5EF4-FFF2-40B4-BE49-F238E27FC236}">
                <a16:creationId xmlns:a16="http://schemas.microsoft.com/office/drawing/2014/main" id="{119F2943-888C-AF8B-46EA-EC95D4C8AC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279" y="1907551"/>
            <a:ext cx="1300384" cy="131787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rst Person Project - NSPA">
            <a:extLst>
              <a:ext uri="{FF2B5EF4-FFF2-40B4-BE49-F238E27FC236}">
                <a16:creationId xmlns:a16="http://schemas.microsoft.com/office/drawing/2014/main" id="{C1A404E4-0022-8BB7-7001-95F323A292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053" y="3309296"/>
            <a:ext cx="1623915" cy="113940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Granby Toxteth Development Trust | Neighbourly">
            <a:extLst>
              <a:ext uri="{FF2B5EF4-FFF2-40B4-BE49-F238E27FC236}">
                <a16:creationId xmlns:a16="http://schemas.microsoft.com/office/drawing/2014/main" id="{25B16F79-ED74-5D4D-A3B1-FB70F34F10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103" y="4591947"/>
            <a:ext cx="1383563" cy="83548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rish Community Care (@irishcommunitycare) · Liverpool">
            <a:extLst>
              <a:ext uri="{FF2B5EF4-FFF2-40B4-BE49-F238E27FC236}">
                <a16:creationId xmlns:a16="http://schemas.microsoft.com/office/drawing/2014/main" id="{FD1A47CF-E36C-6BFE-5230-4AB83848FEE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83982" y="4811074"/>
            <a:ext cx="856864" cy="856864"/>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Liverpool Arabic Centre – Liverpool Arabic Centre is a local charitable  organisation developed by local people to advocate the social and economic  well-being, improve the health and advance the education of the">
            <a:extLst>
              <a:ext uri="{FF2B5EF4-FFF2-40B4-BE49-F238E27FC236}">
                <a16:creationId xmlns:a16="http://schemas.microsoft.com/office/drawing/2014/main" id="{9E56FC86-883B-3743-EF4B-7581BA5010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792" y="5667938"/>
            <a:ext cx="2057400" cy="90074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F71E943A-3663-6F7C-C492-6BB50F8D38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03167" y="1527987"/>
            <a:ext cx="2183158" cy="570124"/>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a:extLst>
              <a:ext uri="{FF2B5EF4-FFF2-40B4-BE49-F238E27FC236}">
                <a16:creationId xmlns:a16="http://schemas.microsoft.com/office/drawing/2014/main" id="{1274B244-7013-38CC-DCFD-6CF1C1CC87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80936" y="2004123"/>
            <a:ext cx="1325563" cy="132556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erseyside Refugee Support Network">
            <a:extLst>
              <a:ext uri="{FF2B5EF4-FFF2-40B4-BE49-F238E27FC236}">
                <a16:creationId xmlns:a16="http://schemas.microsoft.com/office/drawing/2014/main" id="{8BC410EB-7298-3282-D9CC-9239428754A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80228" y="3148601"/>
            <a:ext cx="1468847" cy="1468847"/>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Refugee Women Connect - Full Colour - Refugee Action">
            <a:extLst>
              <a:ext uri="{FF2B5EF4-FFF2-40B4-BE49-F238E27FC236}">
                <a16:creationId xmlns:a16="http://schemas.microsoft.com/office/drawing/2014/main" id="{B9FC18A4-C032-791B-077E-DB9C2C9F9AD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180228" y="5763760"/>
            <a:ext cx="1321087" cy="91182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B17E35-C44D-C64D-50B7-AF5BE4CC141A}"/>
              </a:ext>
            </a:extLst>
          </p:cNvPr>
          <p:cNvSpPr txBox="1"/>
          <p:nvPr/>
        </p:nvSpPr>
        <p:spPr>
          <a:xfrm>
            <a:off x="6210839" y="4386230"/>
            <a:ext cx="3807623"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Liverpool Arabic Centre  </a:t>
            </a:r>
          </a:p>
          <a:p>
            <a:pPr marL="285750" indent="-285750">
              <a:buFont typeface="Arial" panose="020B0604020202020204" pitchFamily="34" charset="0"/>
              <a:buChar char="•"/>
            </a:pPr>
            <a:r>
              <a:rPr lang="en-GB" sz="2400" dirty="0"/>
              <a:t>Liverpool Lighthouse </a:t>
            </a:r>
          </a:p>
          <a:p>
            <a:pPr marL="285750" indent="-285750">
              <a:buFont typeface="Arial" panose="020B0604020202020204" pitchFamily="34" charset="0"/>
              <a:buChar char="•"/>
            </a:pPr>
            <a:r>
              <a:rPr lang="en-GB" sz="2400" dirty="0"/>
              <a:t>Merseyside Polonia </a:t>
            </a:r>
          </a:p>
          <a:p>
            <a:pPr marL="285750" indent="-285750">
              <a:buFont typeface="Arial" panose="020B0604020202020204" pitchFamily="34" charset="0"/>
              <a:buChar char="•"/>
            </a:pPr>
            <a:r>
              <a:rPr lang="en-GB" sz="2400" dirty="0"/>
              <a:t>Merseyside Refugee Support Network </a:t>
            </a:r>
          </a:p>
          <a:p>
            <a:pPr marL="285750" indent="-285750">
              <a:buFont typeface="Arial" panose="020B0604020202020204" pitchFamily="34" charset="0"/>
              <a:buChar char="•"/>
            </a:pPr>
            <a:r>
              <a:rPr lang="en-GB" sz="2400" dirty="0"/>
              <a:t>Refugee Women Connect </a:t>
            </a:r>
          </a:p>
        </p:txBody>
      </p:sp>
      <p:sp>
        <p:nvSpPr>
          <p:cNvPr id="5" name="TextBox 4">
            <a:extLst>
              <a:ext uri="{FF2B5EF4-FFF2-40B4-BE49-F238E27FC236}">
                <a16:creationId xmlns:a16="http://schemas.microsoft.com/office/drawing/2014/main" id="{F5FE348C-692A-883B-C6C5-2266872BC3DA}"/>
              </a:ext>
            </a:extLst>
          </p:cNvPr>
          <p:cNvSpPr txBox="1"/>
          <p:nvPr/>
        </p:nvSpPr>
        <p:spPr>
          <a:xfrm>
            <a:off x="2797717" y="4408787"/>
            <a:ext cx="3807623" cy="2308324"/>
          </a:xfrm>
          <a:prstGeom prst="rect">
            <a:avLst/>
          </a:prstGeom>
          <a:noFill/>
        </p:spPr>
        <p:txBody>
          <a:bodyPr wrap="square" rtlCol="0">
            <a:spAutoFit/>
          </a:bodyPr>
          <a:lstStyle/>
          <a:p>
            <a:pPr marL="285750" indent="-285750">
              <a:buFont typeface="Arial" panose="020B0604020202020204" pitchFamily="34" charset="0"/>
              <a:buChar char="•"/>
            </a:pPr>
            <a:r>
              <a:rPr lang="en-GB" sz="2400" dirty="0"/>
              <a:t>Chinese Wellbeing</a:t>
            </a:r>
          </a:p>
          <a:p>
            <a:pPr marL="285750" indent="-285750">
              <a:buFont typeface="Arial" panose="020B0604020202020204" pitchFamily="34" charset="0"/>
              <a:buChar char="•"/>
            </a:pPr>
            <a:r>
              <a:rPr lang="en-GB" sz="2400" dirty="0"/>
              <a:t>Daisy Inclusive</a:t>
            </a:r>
          </a:p>
          <a:p>
            <a:pPr marL="285750" indent="-285750">
              <a:buFont typeface="Arial" panose="020B0604020202020204" pitchFamily="34" charset="0"/>
              <a:buChar char="•"/>
            </a:pPr>
            <a:r>
              <a:rPr lang="en-GB" sz="2400" dirty="0"/>
              <a:t>First Person Project</a:t>
            </a:r>
          </a:p>
          <a:p>
            <a:pPr marL="285750" indent="-285750">
              <a:buFont typeface="Arial" panose="020B0604020202020204" pitchFamily="34" charset="0"/>
              <a:buChar char="•"/>
            </a:pPr>
            <a:r>
              <a:rPr lang="en-GB" sz="2400" dirty="0"/>
              <a:t>Granby Toxteth Development Trust</a:t>
            </a:r>
          </a:p>
          <a:p>
            <a:pPr marL="285750" indent="-285750">
              <a:buFont typeface="Arial" panose="020B0604020202020204" pitchFamily="34" charset="0"/>
              <a:buChar char="•"/>
            </a:pPr>
            <a:r>
              <a:rPr lang="en-GB" sz="2400" dirty="0"/>
              <a:t>Irish Community Care </a:t>
            </a:r>
          </a:p>
        </p:txBody>
      </p:sp>
    </p:spTree>
    <p:extLst>
      <p:ext uri="{BB962C8B-B14F-4D97-AF65-F5344CB8AC3E}">
        <p14:creationId xmlns:p14="http://schemas.microsoft.com/office/powerpoint/2010/main" val="1781728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75E3F8-55E5-4D60-AE5C-4DA3B256500F}"/>
              </a:ext>
            </a:extLst>
          </p:cNvPr>
          <p:cNvSpPr>
            <a:spLocks noGrp="1"/>
          </p:cNvSpPr>
          <p:nvPr>
            <p:ph type="title"/>
          </p:nvPr>
        </p:nvSpPr>
        <p:spPr>
          <a:xfrm>
            <a:off x="542109" y="1079521"/>
            <a:ext cx="2410097" cy="1325563"/>
          </a:xfrm>
        </p:spPr>
        <p:txBody>
          <a:bodyPr anchor="ctr">
            <a:noAutofit/>
          </a:bodyPr>
          <a:lstStyle/>
          <a:p>
            <a:r>
              <a:rPr lang="en-US" sz="3600" b="1" dirty="0"/>
              <a:t>Community Champion 2024/25 Priorities</a:t>
            </a:r>
            <a:r>
              <a:rPr lang="en-US" sz="3600" dirty="0"/>
              <a:t> (</a:t>
            </a:r>
            <a:r>
              <a:rPr lang="en-US" sz="3600" b="1" dirty="0"/>
              <a:t>year 1 )</a:t>
            </a:r>
            <a:endParaRPr lang="en-GB" sz="3600" dirty="0"/>
          </a:p>
        </p:txBody>
      </p:sp>
      <p:graphicFrame>
        <p:nvGraphicFramePr>
          <p:cNvPr id="5" name="Text Placeholder 1">
            <a:extLst>
              <a:ext uri="{FF2B5EF4-FFF2-40B4-BE49-F238E27FC236}">
                <a16:creationId xmlns:a16="http://schemas.microsoft.com/office/drawing/2014/main" id="{E299DB86-86BB-9214-5FA1-4E644D23B98C}"/>
              </a:ext>
            </a:extLst>
          </p:cNvPr>
          <p:cNvGraphicFramePr/>
          <p:nvPr>
            <p:extLst>
              <p:ext uri="{D42A27DB-BD31-4B8C-83A1-F6EECF244321}">
                <p14:modId xmlns:p14="http://schemas.microsoft.com/office/powerpoint/2010/main" val="2532462990"/>
              </p:ext>
            </p:extLst>
          </p:nvPr>
        </p:nvGraphicFramePr>
        <p:xfrm>
          <a:off x="4038600" y="714375"/>
          <a:ext cx="7315200" cy="48847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08121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FE1180-6670-7ECB-0BFC-21374F2C898B}"/>
              </a:ext>
            </a:extLst>
          </p:cNvPr>
          <p:cNvSpPr>
            <a:spLocks noGrp="1"/>
          </p:cNvSpPr>
          <p:nvPr>
            <p:ph sz="half" idx="1"/>
          </p:nvPr>
        </p:nvSpPr>
        <p:spPr>
          <a:xfrm>
            <a:off x="211762" y="1592509"/>
            <a:ext cx="6016615" cy="5404976"/>
          </a:xfrm>
        </p:spPr>
        <p:txBody>
          <a:bodyPr>
            <a:normAutofit fontScale="55000" lnSpcReduction="20000"/>
          </a:bodyPr>
          <a:lstStyle/>
          <a:p>
            <a:pPr marL="0" indent="0">
              <a:buNone/>
            </a:pPr>
            <a:r>
              <a:rPr lang="en-GB" sz="3800" dirty="0"/>
              <a:t>In 2024/25, the Community Champions delivered in excess of  </a:t>
            </a:r>
            <a:r>
              <a:rPr lang="en-GB" sz="6500" b="1" dirty="0">
                <a:solidFill>
                  <a:srgbClr val="00B050"/>
                </a:solidFill>
                <a:effectLst>
                  <a:glow rad="228600">
                    <a:schemeClr val="accent5">
                      <a:satMod val="175000"/>
                      <a:alpha val="40000"/>
                    </a:schemeClr>
                  </a:glow>
                </a:effectLst>
              </a:rPr>
              <a:t>3,000</a:t>
            </a:r>
            <a:r>
              <a:rPr lang="en-GB" sz="3800" dirty="0"/>
              <a:t> community-based events and activities, engagements were recorded, alongside the development and dissemination of multilingual social media content.</a:t>
            </a:r>
          </a:p>
          <a:p>
            <a:endParaRPr lang="en-GB" sz="4000" dirty="0"/>
          </a:p>
          <a:p>
            <a:r>
              <a:rPr lang="en-GB" sz="4000" dirty="0"/>
              <a:t>Vaccine pop ups delivering over </a:t>
            </a:r>
            <a:r>
              <a:rPr lang="en-GB" sz="6500" b="1" dirty="0">
                <a:solidFill>
                  <a:schemeClr val="accent1">
                    <a:lumMod val="60000"/>
                    <a:lumOff val="40000"/>
                  </a:schemeClr>
                </a:solidFill>
                <a:effectLst>
                  <a:glow rad="228600">
                    <a:schemeClr val="accent6">
                      <a:satMod val="175000"/>
                      <a:alpha val="40000"/>
                    </a:schemeClr>
                  </a:glow>
                </a:effectLst>
              </a:rPr>
              <a:t>270</a:t>
            </a:r>
            <a:r>
              <a:rPr lang="en-GB" sz="5800" dirty="0"/>
              <a:t> </a:t>
            </a:r>
            <a:r>
              <a:rPr lang="en-GB" sz="4000" dirty="0"/>
              <a:t>Covid vaccinations and boosters</a:t>
            </a:r>
          </a:p>
          <a:p>
            <a:r>
              <a:rPr lang="en-GB" sz="6500" b="1" dirty="0">
                <a:solidFill>
                  <a:srgbClr val="0070C0"/>
                </a:solidFill>
                <a:effectLst>
                  <a:glow rad="228600">
                    <a:schemeClr val="accent4">
                      <a:satMod val="175000"/>
                      <a:alpha val="40000"/>
                    </a:schemeClr>
                  </a:glow>
                </a:effectLst>
              </a:rPr>
              <a:t>280</a:t>
            </a:r>
            <a:r>
              <a:rPr lang="en-GB" sz="6500" b="1" dirty="0"/>
              <a:t> </a:t>
            </a:r>
            <a:r>
              <a:rPr lang="en-GB" sz="4000" dirty="0"/>
              <a:t>Health Checks which resulted in a number of GP referrals for: </a:t>
            </a:r>
          </a:p>
          <a:p>
            <a:r>
              <a:rPr lang="en-GB" sz="4000" dirty="0"/>
              <a:t>cholesterol (31%) </a:t>
            </a:r>
          </a:p>
          <a:p>
            <a:r>
              <a:rPr lang="en-GB" sz="4000" dirty="0"/>
              <a:t>blood pressure (22%) </a:t>
            </a:r>
          </a:p>
          <a:p>
            <a:r>
              <a:rPr lang="en-GB" sz="4000" dirty="0"/>
              <a:t>glucose checks (22%)</a:t>
            </a:r>
          </a:p>
          <a:p>
            <a:r>
              <a:rPr lang="en-GB" sz="4000" dirty="0"/>
              <a:t>Cancer awareness sessions</a:t>
            </a:r>
          </a:p>
          <a:p>
            <a:r>
              <a:rPr lang="en-GB" sz="4000" dirty="0"/>
              <a:t>Mental health coffee mornings</a:t>
            </a:r>
          </a:p>
        </p:txBody>
      </p:sp>
      <p:pic>
        <p:nvPicPr>
          <p:cNvPr id="5" name="Content Placeholder 4">
            <a:extLst>
              <a:ext uri="{FF2B5EF4-FFF2-40B4-BE49-F238E27FC236}">
                <a16:creationId xmlns:a16="http://schemas.microsoft.com/office/drawing/2014/main" id="{D37ED59B-2931-3AD0-D3AC-624CCAFE97AC}"/>
              </a:ext>
            </a:extLst>
          </p:cNvPr>
          <p:cNvPicPr>
            <a:picLocks noGrp="1" noChangeAspect="1"/>
          </p:cNvPicPr>
          <p:nvPr>
            <p:ph sz="half" idx="2"/>
          </p:nvPr>
        </p:nvPicPr>
        <p:blipFill>
          <a:blip r:embed="rId3"/>
          <a:stretch>
            <a:fillRect/>
          </a:stretch>
        </p:blipFill>
        <p:spPr>
          <a:xfrm>
            <a:off x="6466668" y="1738005"/>
            <a:ext cx="5607851" cy="4709290"/>
          </a:xfrm>
          <a:prstGeom prst="rect">
            <a:avLst/>
          </a:prstGeom>
        </p:spPr>
      </p:pic>
      <p:sp>
        <p:nvSpPr>
          <p:cNvPr id="4" name="Title 3">
            <a:extLst>
              <a:ext uri="{FF2B5EF4-FFF2-40B4-BE49-F238E27FC236}">
                <a16:creationId xmlns:a16="http://schemas.microsoft.com/office/drawing/2014/main" id="{5F804A8E-007E-7242-6391-2EA8CB923FE8}"/>
              </a:ext>
            </a:extLst>
          </p:cNvPr>
          <p:cNvSpPr>
            <a:spLocks noGrp="1"/>
          </p:cNvSpPr>
          <p:nvPr>
            <p:ph type="title"/>
          </p:nvPr>
        </p:nvSpPr>
        <p:spPr/>
        <p:txBody>
          <a:bodyPr/>
          <a:lstStyle/>
          <a:p>
            <a:r>
              <a:rPr lang="en-GB" dirty="0"/>
              <a:t>Community Champion Examples</a:t>
            </a:r>
          </a:p>
        </p:txBody>
      </p:sp>
    </p:spTree>
    <p:extLst>
      <p:ext uri="{BB962C8B-B14F-4D97-AF65-F5344CB8AC3E}">
        <p14:creationId xmlns:p14="http://schemas.microsoft.com/office/powerpoint/2010/main" val="3761788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6A3D3-5135-7071-CBDD-323EAC9BE097}"/>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CE054683-EBFB-E687-371E-9D5C164FCD71}"/>
              </a:ext>
            </a:extLst>
          </p:cNvPr>
          <p:cNvSpPr>
            <a:spLocks noGrp="1"/>
          </p:cNvSpPr>
          <p:nvPr>
            <p:ph type="title"/>
          </p:nvPr>
        </p:nvSpPr>
        <p:spPr>
          <a:xfrm>
            <a:off x="838200" y="127460"/>
            <a:ext cx="10515600" cy="1325563"/>
          </a:xfrm>
        </p:spPr>
        <p:txBody>
          <a:bodyPr/>
          <a:lstStyle/>
          <a:p>
            <a:r>
              <a:rPr lang="en-US" sz="4800" dirty="0"/>
              <a:t>Examples</a:t>
            </a:r>
            <a:r>
              <a:rPr lang="en-US" dirty="0"/>
              <a:t> </a:t>
            </a:r>
          </a:p>
        </p:txBody>
      </p:sp>
      <p:pic>
        <p:nvPicPr>
          <p:cNvPr id="2" name="Picture 1" descr="A screenshot of a social media post&#10;&#10;AI-generated content may be incorrect.">
            <a:extLst>
              <a:ext uri="{FF2B5EF4-FFF2-40B4-BE49-F238E27FC236}">
                <a16:creationId xmlns:a16="http://schemas.microsoft.com/office/drawing/2014/main" id="{076B8DE4-807E-56AA-07FB-25887EECEEF8}"/>
              </a:ext>
            </a:extLst>
          </p:cNvPr>
          <p:cNvPicPr>
            <a:picLocks noChangeAspect="1"/>
          </p:cNvPicPr>
          <p:nvPr/>
        </p:nvPicPr>
        <p:blipFill>
          <a:blip r:embed="rId3"/>
          <a:srcRect l="-587" t="-5100" r="36417" b="3797"/>
          <a:stretch/>
        </p:blipFill>
        <p:spPr>
          <a:xfrm rot="499944">
            <a:off x="475528" y="1502650"/>
            <a:ext cx="4714782" cy="3356310"/>
          </a:xfrm>
          <a:prstGeom prst="rect">
            <a:avLst/>
          </a:prstGeom>
          <a:effectLst>
            <a:outerShdw blurRad="50800" dist="38100" dir="16200000" rotWithShape="0">
              <a:prstClr val="black">
                <a:alpha val="40000"/>
              </a:prstClr>
            </a:outerShdw>
          </a:effectLst>
        </p:spPr>
      </p:pic>
      <p:pic>
        <p:nvPicPr>
          <p:cNvPr id="4" name="Picture 3" descr="A group of people sitting in chairs in a room&#10;&#10;AI-generated content may be incorrect.">
            <a:extLst>
              <a:ext uri="{FF2B5EF4-FFF2-40B4-BE49-F238E27FC236}">
                <a16:creationId xmlns:a16="http://schemas.microsoft.com/office/drawing/2014/main" id="{5B13D5AD-6312-0C12-0F17-AA3AB0055170}"/>
              </a:ext>
            </a:extLst>
          </p:cNvPr>
          <p:cNvPicPr>
            <a:picLocks noChangeAspect="1"/>
          </p:cNvPicPr>
          <p:nvPr/>
        </p:nvPicPr>
        <p:blipFill>
          <a:blip r:embed="rId4"/>
          <a:srcRect l="125378" t="347" r="-125680" b="-1406"/>
          <a:stretch/>
        </p:blipFill>
        <p:spPr>
          <a:xfrm>
            <a:off x="4573270" y="5182870"/>
            <a:ext cx="3370579" cy="1948266"/>
          </a:xfrm>
          <a:prstGeom prst="rect">
            <a:avLst/>
          </a:prstGeom>
        </p:spPr>
      </p:pic>
      <p:pic>
        <p:nvPicPr>
          <p:cNvPr id="6" name="Picture 5" descr="A poster for a heart awareness week&#10;&#10;AI-generated content may be incorrect.">
            <a:extLst>
              <a:ext uri="{FF2B5EF4-FFF2-40B4-BE49-F238E27FC236}">
                <a16:creationId xmlns:a16="http://schemas.microsoft.com/office/drawing/2014/main" id="{F63BD446-1C61-01FF-30F0-9FF69D16171F}"/>
              </a:ext>
            </a:extLst>
          </p:cNvPr>
          <p:cNvPicPr>
            <a:picLocks noChangeAspect="1"/>
          </p:cNvPicPr>
          <p:nvPr/>
        </p:nvPicPr>
        <p:blipFill>
          <a:blip r:embed="rId5"/>
          <a:srcRect l="1486" t="118" r="-616" b="302"/>
          <a:stretch/>
        </p:blipFill>
        <p:spPr>
          <a:xfrm rot="21330505">
            <a:off x="8497839" y="1453023"/>
            <a:ext cx="3472229" cy="2412337"/>
          </a:xfrm>
          <a:prstGeom prst="rect">
            <a:avLst/>
          </a:prstGeom>
          <a:effectLst>
            <a:glow rad="63500">
              <a:schemeClr val="accent2">
                <a:satMod val="175000"/>
                <a:alpha val="40000"/>
              </a:schemeClr>
            </a:glow>
            <a:outerShdw blurRad="50800" dist="38100" dir="8100000" algn="tr" rotWithShape="0">
              <a:prstClr val="black">
                <a:alpha val="40000"/>
              </a:prstClr>
            </a:outerShdw>
          </a:effectLst>
        </p:spPr>
      </p:pic>
      <p:pic>
        <p:nvPicPr>
          <p:cNvPr id="7" name="Picture 6" descr="A screenshot of a phone&#10;&#10;AI-generated content may be incorrect.">
            <a:extLst>
              <a:ext uri="{FF2B5EF4-FFF2-40B4-BE49-F238E27FC236}">
                <a16:creationId xmlns:a16="http://schemas.microsoft.com/office/drawing/2014/main" id="{99EAF376-DDCC-C41F-0938-D3B4A00661C8}"/>
              </a:ext>
            </a:extLst>
          </p:cNvPr>
          <p:cNvPicPr>
            <a:picLocks noChangeAspect="1"/>
          </p:cNvPicPr>
          <p:nvPr/>
        </p:nvPicPr>
        <p:blipFill>
          <a:blip r:embed="rId6"/>
          <a:srcRect l="-192" t="-233" r="856" b="233"/>
          <a:stretch/>
        </p:blipFill>
        <p:spPr>
          <a:xfrm rot="20714735">
            <a:off x="5385933" y="1792377"/>
            <a:ext cx="2904052" cy="4170602"/>
          </a:xfrm>
          <a:prstGeom prst="rect">
            <a:avLst/>
          </a:prstGeom>
          <a:effectLst>
            <a:outerShdw blurRad="50800" dist="38100" dir="5400000" algn="t" rotWithShape="0">
              <a:prstClr val="black">
                <a:alpha val="40000"/>
              </a:prstClr>
            </a:outerShdw>
            <a:softEdge rad="12700"/>
          </a:effectLst>
        </p:spPr>
      </p:pic>
      <p:pic>
        <p:nvPicPr>
          <p:cNvPr id="3" name="Picture 2" descr="A group of people standing in front of a bus&#10;&#10;AI-generated content may be incorrect.">
            <a:extLst>
              <a:ext uri="{FF2B5EF4-FFF2-40B4-BE49-F238E27FC236}">
                <a16:creationId xmlns:a16="http://schemas.microsoft.com/office/drawing/2014/main" id="{F62AF11C-09F3-42A4-2E0E-402593CA01B3}"/>
              </a:ext>
            </a:extLst>
          </p:cNvPr>
          <p:cNvPicPr>
            <a:picLocks noChangeAspect="1"/>
          </p:cNvPicPr>
          <p:nvPr/>
        </p:nvPicPr>
        <p:blipFill>
          <a:blip r:embed="rId7"/>
          <a:srcRect l="3869" t="7381" r="298" b="5251"/>
          <a:stretch/>
        </p:blipFill>
        <p:spPr>
          <a:xfrm rot="333975">
            <a:off x="8476365" y="3743355"/>
            <a:ext cx="2632449" cy="2994034"/>
          </a:xfrm>
          <a:prstGeom prst="rect">
            <a:avLst/>
          </a:prstGeom>
          <a:effectLst>
            <a:outerShdw blurRad="50800" dist="38100" dir="16200000" rotWithShape="0">
              <a:prstClr val="black">
                <a:alpha val="40000"/>
              </a:prstClr>
            </a:outerShdw>
          </a:effectLst>
        </p:spPr>
      </p:pic>
      <p:pic>
        <p:nvPicPr>
          <p:cNvPr id="5" name="Picture 4" descr="A group of people sitting in chairs in a room&#10;&#10;AI-generated content may be incorrect.">
            <a:extLst>
              <a:ext uri="{FF2B5EF4-FFF2-40B4-BE49-F238E27FC236}">
                <a16:creationId xmlns:a16="http://schemas.microsoft.com/office/drawing/2014/main" id="{D4415A05-A72A-91ED-741E-D914330F667E}"/>
              </a:ext>
            </a:extLst>
          </p:cNvPr>
          <p:cNvPicPr>
            <a:picLocks noChangeAspect="1"/>
          </p:cNvPicPr>
          <p:nvPr/>
        </p:nvPicPr>
        <p:blipFill>
          <a:blip r:embed="rId4"/>
          <a:srcRect l="604" t="-2632" r="-906" b="1579"/>
          <a:stretch/>
        </p:blipFill>
        <p:spPr>
          <a:xfrm rot="21306068">
            <a:off x="2476438" y="4716111"/>
            <a:ext cx="3370586" cy="1948144"/>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1004374449"/>
      </p:ext>
    </p:extLst>
  </p:cSld>
  <p:clrMapOvr>
    <a:masterClrMapping/>
  </p:clrMapOvr>
</p:sld>
</file>

<file path=ppt/theme/theme1.xml><?xml version="1.0" encoding="utf-8"?>
<a:theme xmlns:a="http://schemas.openxmlformats.org/drawingml/2006/main" name="Office Theme">
  <a:themeElements>
    <a:clrScheme name="Liverpool City Council">
      <a:dk1>
        <a:sysClr val="windowText" lastClr="000000"/>
      </a:dk1>
      <a:lt1>
        <a:sysClr val="window" lastClr="FFFFFF"/>
      </a:lt1>
      <a:dk2>
        <a:srgbClr val="44546A"/>
      </a:dk2>
      <a:lt2>
        <a:srgbClr val="E7E6E6"/>
      </a:lt2>
      <a:accent1>
        <a:srgbClr val="542581"/>
      </a:accent1>
      <a:accent2>
        <a:srgbClr val="7365A6"/>
      </a:accent2>
      <a:accent3>
        <a:srgbClr val="6C5AA2"/>
      </a:accent3>
      <a:accent4>
        <a:srgbClr val="54CCCD"/>
      </a:accent4>
      <a:accent5>
        <a:srgbClr val="BFD8DC"/>
      </a:accent5>
      <a:accent6>
        <a:srgbClr val="9FB3D1"/>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CC Corporate Deck" id="{16D4A05C-425D-42E4-A812-14A377E66232}" vid="{B57FE726-1B4A-4C50-A8FF-D02569BB3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e38ab45-6539-4adf-afb4-c01189687efd">
      <Terms xmlns="http://schemas.microsoft.com/office/infopath/2007/PartnerControls"/>
    </lcf76f155ced4ddcb4097134ff3c332f>
    <Datemodified xmlns="ee38ab45-6539-4adf-afb4-c01189687ef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FC34897FE46A46958EC37F11C3A83E" ma:contentTypeVersion="16" ma:contentTypeDescription="Create a new document." ma:contentTypeScope="" ma:versionID="ae638cbd374ae194f1bbed4174f14083">
  <xsd:schema xmlns:xsd="http://www.w3.org/2001/XMLSchema" xmlns:xs="http://www.w3.org/2001/XMLSchema" xmlns:p="http://schemas.microsoft.com/office/2006/metadata/properties" xmlns:ns2="ee38ab45-6539-4adf-afb4-c01189687efd" xmlns:ns3="aa015eb2-c38a-4e95-99e6-609cd267d09d" targetNamespace="http://schemas.microsoft.com/office/2006/metadata/properties" ma:root="true" ma:fieldsID="13885231c5bc08b8c5575d50e5a863f4" ns2:_="" ns3:_="">
    <xsd:import namespace="ee38ab45-6539-4adf-afb4-c01189687efd"/>
    <xsd:import namespace="aa015eb2-c38a-4e95-99e6-609cd267d09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element ref="ns2:MediaServiceBillingMetadata" minOccurs="0"/>
                <xsd:element ref="ns2:Datemodifi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e38ab45-6539-4adf-afb4-c01189687e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cc8069b-6d0b-4791-be13-440643dbdf4a"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Datemodified" ma:index="23" nillable="true" ma:displayName="Date modified" ma:format="DateTime" ma:internalName="Datemodified">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aa015eb2-c38a-4e95-99e6-609cd267d09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B72FEE3-208D-40CA-8F82-D9B60127FF25}">
  <ds:schemaRefs>
    <ds:schemaRef ds:uri="http://schemas.microsoft.com/sharepoint/v3/contenttype/forms"/>
  </ds:schemaRefs>
</ds:datastoreItem>
</file>

<file path=customXml/itemProps2.xml><?xml version="1.0" encoding="utf-8"?>
<ds:datastoreItem xmlns:ds="http://schemas.openxmlformats.org/officeDocument/2006/customXml" ds:itemID="{5C5156AB-D997-4A9A-946B-D116F8DC95D9}">
  <ds:schemaRefs>
    <ds:schemaRef ds:uri="http://schemas.openxmlformats.org/package/2006/metadata/core-properties"/>
    <ds:schemaRef ds:uri="http://purl.org/dc/elements/1.1/"/>
    <ds:schemaRef ds:uri="http://schemas.microsoft.com/office/infopath/2007/PartnerControls"/>
    <ds:schemaRef ds:uri="ee38ab45-6539-4adf-afb4-c01189687efd"/>
    <ds:schemaRef ds:uri="http://schemas.microsoft.com/office/2006/metadata/properties"/>
    <ds:schemaRef ds:uri="http://purl.org/dc/terms/"/>
    <ds:schemaRef ds:uri="http://schemas.microsoft.com/office/2006/documentManagement/types"/>
    <ds:schemaRef ds:uri="aa015eb2-c38a-4e95-99e6-609cd267d09d"/>
    <ds:schemaRef ds:uri="http://www.w3.org/XML/1998/namespace"/>
    <ds:schemaRef ds:uri="http://purl.org/dc/dcmitype/"/>
  </ds:schemaRefs>
</ds:datastoreItem>
</file>

<file path=customXml/itemProps3.xml><?xml version="1.0" encoding="utf-8"?>
<ds:datastoreItem xmlns:ds="http://schemas.openxmlformats.org/officeDocument/2006/customXml" ds:itemID="{B06604E5-7BD3-4FB0-A424-3E72CBE8E63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e38ab45-6539-4adf-afb4-c01189687efd"/>
    <ds:schemaRef ds:uri="aa015eb2-c38a-4e95-99e6-609cd267d0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new-lcc-corporate-deck-internal-template</Template>
  <TotalTime>6470</TotalTime>
  <Words>1954</Words>
  <Application>Microsoft Office PowerPoint</Application>
  <PresentationFormat>Widescreen</PresentationFormat>
  <Paragraphs>230</Paragraphs>
  <Slides>24</Slides>
  <Notes>20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Aptos</vt:lpstr>
      <vt:lpstr>Arial</vt:lpstr>
      <vt:lpstr>Avenir Next LT Pro</vt:lpstr>
      <vt:lpstr>Avenir Next LT Pro Light</vt:lpstr>
      <vt:lpstr>Calibri</vt:lpstr>
      <vt:lpstr>Calibri Light</vt:lpstr>
      <vt:lpstr>Candara</vt:lpstr>
      <vt:lpstr>Segoe UI</vt:lpstr>
      <vt:lpstr>Office Theme</vt:lpstr>
      <vt:lpstr>PowerPoint Presentation</vt:lpstr>
      <vt:lpstr> Community Champions </vt:lpstr>
      <vt:lpstr>Liverpool Community Champions</vt:lpstr>
      <vt:lpstr>Liverpool Community Champions</vt:lpstr>
      <vt:lpstr>Delivered through…</vt:lpstr>
      <vt:lpstr>Community Champion Organisations 2024/27 </vt:lpstr>
      <vt:lpstr>Community Champion 2024/25 Priorities (year 1 )</vt:lpstr>
      <vt:lpstr>Community Champion Examples</vt:lpstr>
      <vt:lpstr>Examples </vt:lpstr>
      <vt:lpstr>Example: Mental Health</vt:lpstr>
      <vt:lpstr>Example: Mental Health</vt:lpstr>
      <vt:lpstr>Example: Breast Cancer Screening</vt:lpstr>
      <vt:lpstr>Example: Breast Cancer Screening</vt:lpstr>
      <vt:lpstr>  </vt:lpstr>
      <vt:lpstr>  </vt:lpstr>
      <vt:lpstr>Co-production </vt:lpstr>
      <vt:lpstr>Photography Workshops  </vt:lpstr>
      <vt:lpstr>PowerPoint Presentation</vt:lpstr>
      <vt:lpstr>Community Involvement Is Invaluable </vt:lpstr>
      <vt:lpstr>Meaningful co-production </vt:lpstr>
      <vt:lpstr>Insight</vt:lpstr>
      <vt:lpstr>Why this way? </vt:lpstr>
      <vt:lpstr>Summary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Steen, Kate</dc:creator>
  <cp:lastModifiedBy>Steen, Kate</cp:lastModifiedBy>
  <cp:revision>21</cp:revision>
  <dcterms:created xsi:type="dcterms:W3CDTF">2026-01-30T13:16:46Z</dcterms:created>
  <dcterms:modified xsi:type="dcterms:W3CDTF">2026-02-25T09:11:15Z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0x01010007FC34897FE46A46958EC37F11C3A83E</vt:lpwstr>
  </property>
  <property fmtid="{D5CDD505-2E9C-101B-9397-08002B2CF9AE}" pid="3" name="MediaServiceImageTags">
    <vt:lpwstr/>
  </property>
  <property fmtid="{D5CDD505-2E9C-101B-9397-08002B2CF9AE}" pid="4" name="MSIP_Label_fa846320-6107-4951-9533-0dcc1ee88933_Enabled">
    <vt:lpwstr>true</vt:lpwstr>
  </property>
  <property fmtid="{D5CDD505-2E9C-101B-9397-08002B2CF9AE}" pid="5" name="MSIP_Label_fa846320-6107-4951-9533-0dcc1ee88933_SetDate">
    <vt:lpwstr>2026-02-19T10:04:28Z</vt:lpwstr>
  </property>
  <property fmtid="{D5CDD505-2E9C-101B-9397-08002B2CF9AE}" pid="6" name="MSIP_Label_fa846320-6107-4951-9533-0dcc1ee88933_Method">
    <vt:lpwstr>Standard</vt:lpwstr>
  </property>
  <property fmtid="{D5CDD505-2E9C-101B-9397-08002B2CF9AE}" pid="7" name="MSIP_Label_fa846320-6107-4951-9533-0dcc1ee88933_Name">
    <vt:lpwstr>Official</vt:lpwstr>
  </property>
  <property fmtid="{D5CDD505-2E9C-101B-9397-08002B2CF9AE}" pid="8" name="MSIP_Label_fa846320-6107-4951-9533-0dcc1ee88933_SiteId">
    <vt:lpwstr>270f62b3-8ca4-4d63-8a80-ffcb1f61fe04</vt:lpwstr>
  </property>
  <property fmtid="{D5CDD505-2E9C-101B-9397-08002B2CF9AE}" pid="9" name="MSIP_Label_fa846320-6107-4951-9533-0dcc1ee88933_ActionId">
    <vt:lpwstr>73c1f30a-8898-4b66-b657-c166acb5bedb</vt:lpwstr>
  </property>
  <property fmtid="{D5CDD505-2E9C-101B-9397-08002B2CF9AE}" pid="10" name="MSIP_Label_fa846320-6107-4951-9533-0dcc1ee88933_ContentBits">
    <vt:lpwstr>4</vt:lpwstr>
  </property>
  <property fmtid="{D5CDD505-2E9C-101B-9397-08002B2CF9AE}" pid="11" name="MSIP_Label_fa846320-6107-4951-9533-0dcc1ee88933_Tag">
    <vt:lpwstr>10, 1, 2, 1</vt:lpwstr>
  </property>
  <property fmtid="{D5CDD505-2E9C-101B-9397-08002B2CF9AE}" pid="12" name="ClassificationWatermarkLocations">
    <vt:lpwstr>Office Theme:8</vt:lpwstr>
  </property>
  <property fmtid="{D5CDD505-2E9C-101B-9397-08002B2CF9AE}" pid="13" name="ClassificationWatermarkText">
    <vt:lpwstr>Official</vt:lpwstr>
  </property>
</Properties>
</file>