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sldIdLst>
    <p:sldId id="256" r:id="rId2"/>
    <p:sldId id="265" r:id="rId3"/>
    <p:sldId id="258" r:id="rId4"/>
    <p:sldId id="259" r:id="rId5"/>
    <p:sldId id="287" r:id="rId6"/>
    <p:sldId id="285" r:id="rId7"/>
    <p:sldId id="289" r:id="rId8"/>
    <p:sldId id="262" r:id="rId9"/>
    <p:sldId id="290" r:id="rId10"/>
    <p:sldId id="271" r:id="rId11"/>
    <p:sldId id="261" r:id="rId12"/>
    <p:sldId id="292" r:id="rId13"/>
    <p:sldId id="291" r:id="rId14"/>
    <p:sldId id="263" r:id="rId15"/>
    <p:sldId id="266" r:id="rId16"/>
  </p:sldIdLst>
  <p:sldSz cx="12192000" cy="6858000"/>
  <p:notesSz cx="6858000" cy="9144000"/>
  <p:embeddedFontLst>
    <p:embeddedFont>
      <p:font typeface="Roboto" panose="02000000000000000000" pitchFamily="2"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9" userDrawn="1">
          <p15:clr>
            <a:srgbClr val="A4A3A4"/>
          </p15:clr>
        </p15:guide>
        <p15:guide id="2" pos="121" userDrawn="1">
          <p15:clr>
            <a:srgbClr val="A4A3A4"/>
          </p15:clr>
        </p15:guide>
        <p15:guide id="3" pos="7559" userDrawn="1">
          <p15:clr>
            <a:srgbClr val="A4A3A4"/>
          </p15:clr>
        </p15:guide>
        <p15:guide id="4" orient="horz" pos="4178" userDrawn="1">
          <p15:clr>
            <a:srgbClr val="A4A3A4"/>
          </p15:clr>
        </p15:guide>
        <p15:guide id="5" orient="horz" pos="2160" userDrawn="1">
          <p15:clr>
            <a:srgbClr val="A4A3A4"/>
          </p15:clr>
        </p15:guide>
        <p15:guide id="6"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4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119"/>
        <p:guide pos="121"/>
        <p:guide pos="7559"/>
        <p:guide orient="horz" pos="4178"/>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D0D325-B283-4325-881C-01BE422EEA47}" type="datetimeFigureOut">
              <a:rPr lang="en-GB" smtClean="0"/>
              <a:t>19/02/2026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D7DCD6-A738-42DB-BB7E-ABE4D71F4F2A}" type="slidenum">
              <a:rPr lang="en-GB" smtClean="0"/>
              <a:t>‹#›</a:t>
            </a:fld>
            <a:endParaRPr lang="en-GB"/>
          </a:p>
        </p:txBody>
      </p:sp>
    </p:spTree>
    <p:extLst>
      <p:ext uri="{BB962C8B-B14F-4D97-AF65-F5344CB8AC3E}">
        <p14:creationId xmlns:p14="http://schemas.microsoft.com/office/powerpoint/2010/main" val="305333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8D7DCD6-A738-42DB-BB7E-ABE4D71F4F2A}" type="slidenum">
              <a:rPr lang="en-GB" smtClean="0"/>
              <a:t>1</a:t>
            </a:fld>
            <a:endParaRPr lang="en-GB"/>
          </a:p>
        </p:txBody>
      </p:sp>
    </p:spTree>
    <p:extLst>
      <p:ext uri="{BB962C8B-B14F-4D97-AF65-F5344CB8AC3E}">
        <p14:creationId xmlns:p14="http://schemas.microsoft.com/office/powerpoint/2010/main" val="4246831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rPr>
              <a:t>Grosvenor funded a Public Art project that has seen a series of installations along the path that helps to bring the area to life. The </a:t>
            </a:r>
            <a:r>
              <a:rPr lang="en-GB" sz="1800" dirty="0">
                <a:effectLst/>
                <a:highlight>
                  <a:srgbClr val="FFFF00"/>
                </a:highlight>
                <a:latin typeface="Arial" panose="020B0604020202020204" pitchFamily="34" charset="0"/>
                <a:ea typeface="Calibri" panose="020F0502020204030204" pitchFamily="34" charset="0"/>
              </a:rPr>
              <a:t>outdoor living statues installed in Barton Park were a perfect opportunity to reflect what people are proud of in Barton, the beautiful fields surrounding the area and natural wildlife habitats for animals. The</a:t>
            </a:r>
            <a:r>
              <a:rPr lang="en-GB" sz="1800" dirty="0">
                <a:effectLst/>
                <a:latin typeface="Arial" panose="020B0604020202020204" pitchFamily="34" charset="0"/>
                <a:ea typeface="Calibri" panose="020F0502020204030204" pitchFamily="34" charset="0"/>
              </a:rPr>
              <a:t> Wellbeing Garden installed took the form of tiered allotments for communal growing of vegetables and wildflowers with a weekly social prescribing course designed specifically for people with mental health issues to connect with nature and each other. A rockery in both Barton and Barton Park allowed for workshops to be delivered with local children from both sides to create colourful rocks that show what Barton means to them, telling a story and leaving a piece of history through Art. New seating through the form of parklets have provided spaces for residents to picnic and rest while soaking in the natural environment. Considering how the linear path is now used, it is a great example of how small steps to the built environment can have a huge impact on the physical and mental wellbeing of those who live there.</a:t>
            </a:r>
          </a:p>
          <a:p>
            <a:endParaRPr lang="en-GB"/>
          </a:p>
        </p:txBody>
      </p:sp>
      <p:sp>
        <p:nvSpPr>
          <p:cNvPr id="4" name="Slide Number Placeholder 3"/>
          <p:cNvSpPr>
            <a:spLocks noGrp="1"/>
          </p:cNvSpPr>
          <p:nvPr>
            <p:ph type="sldNum" sz="quarter" idx="5"/>
          </p:nvPr>
        </p:nvSpPr>
        <p:spPr/>
        <p:txBody>
          <a:bodyPr/>
          <a:lstStyle/>
          <a:p>
            <a:fld id="{08D7DCD6-A738-42DB-BB7E-ABE4D71F4F2A}" type="slidenum">
              <a:rPr lang="en-GB" smtClean="0"/>
              <a:t>14</a:t>
            </a:fld>
            <a:endParaRPr lang="en-GB"/>
          </a:p>
        </p:txBody>
      </p:sp>
    </p:spTree>
    <p:extLst>
      <p:ext uri="{BB962C8B-B14F-4D97-AF65-F5344CB8AC3E}">
        <p14:creationId xmlns:p14="http://schemas.microsoft.com/office/powerpoint/2010/main" val="728760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Calibri" panose="020F0502020204030204" pitchFamily="34" charset="0"/>
              </a:rPr>
              <a:t>And in my last few moments with you I just want to tell you a story about my grandma who recently returned to Barton after many years since moving away to attend a community event with me. She immediately commented on the Linear path and reminisced about how historically getting out of Barton has always been an issue and a barrier for most people who live here. How difficult it was to get up the hill, how psychologically and physically challenging it is to traverse the roundabout where the Barton exit is the only one without a traffic light, and how the underpasses never felt safe to use alone, and now there is a safe and accessible new route out of Barton for everyone to use and enjoy. </a:t>
            </a:r>
          </a:p>
          <a:p>
            <a:r>
              <a:rPr lang="en-GB" sz="1800">
                <a:effectLst/>
                <a:latin typeface="Arial" panose="020B0604020202020204" pitchFamily="34" charset="0"/>
                <a:ea typeface="Calibri" panose="020F0502020204030204" pitchFamily="34" charset="0"/>
              </a:rPr>
              <a:t> </a:t>
            </a:r>
          </a:p>
          <a:p>
            <a:endParaRPr lang="en-GB"/>
          </a:p>
        </p:txBody>
      </p:sp>
      <p:sp>
        <p:nvSpPr>
          <p:cNvPr id="4" name="Slide Number Placeholder 3"/>
          <p:cNvSpPr>
            <a:spLocks noGrp="1"/>
          </p:cNvSpPr>
          <p:nvPr>
            <p:ph type="sldNum" sz="quarter" idx="5"/>
          </p:nvPr>
        </p:nvSpPr>
        <p:spPr/>
        <p:txBody>
          <a:bodyPr/>
          <a:lstStyle/>
          <a:p>
            <a:fld id="{08D7DCD6-A738-42DB-BB7E-ABE4D71F4F2A}" type="slidenum">
              <a:rPr lang="en-GB" smtClean="0"/>
              <a:t>15</a:t>
            </a:fld>
            <a:endParaRPr lang="en-GB"/>
          </a:p>
        </p:txBody>
      </p:sp>
    </p:spTree>
    <p:extLst>
      <p:ext uri="{BB962C8B-B14F-4D97-AF65-F5344CB8AC3E}">
        <p14:creationId xmlns:p14="http://schemas.microsoft.com/office/powerpoint/2010/main" val="667688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08D7DCD6-A738-42DB-BB7E-ABE4D71F4F2A}" type="slidenum">
              <a:rPr lang="en-GB" smtClean="0"/>
              <a:t>2</a:t>
            </a:fld>
            <a:endParaRPr lang="en-GB"/>
          </a:p>
        </p:txBody>
      </p:sp>
    </p:spTree>
    <p:extLst>
      <p:ext uri="{BB962C8B-B14F-4D97-AF65-F5344CB8AC3E}">
        <p14:creationId xmlns:p14="http://schemas.microsoft.com/office/powerpoint/2010/main" val="1567352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D7DCD6-A738-42DB-BB7E-ABE4D71F4F2A}" type="slidenum">
              <a:rPr lang="en-GB" smtClean="0"/>
              <a:t>3</a:t>
            </a:fld>
            <a:endParaRPr lang="en-GB"/>
          </a:p>
        </p:txBody>
      </p:sp>
    </p:spTree>
    <p:extLst>
      <p:ext uri="{BB962C8B-B14F-4D97-AF65-F5344CB8AC3E}">
        <p14:creationId xmlns:p14="http://schemas.microsoft.com/office/powerpoint/2010/main" val="3545362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strike="noStrike" baseline="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8D7DCD6-A738-42DB-BB7E-ABE4D71F4F2A}" type="slidenum">
              <a:rPr lang="en-GB" smtClean="0"/>
              <a:t>4</a:t>
            </a:fld>
            <a:endParaRPr lang="en-GB"/>
          </a:p>
        </p:txBody>
      </p:sp>
    </p:spTree>
    <p:extLst>
      <p:ext uri="{BB962C8B-B14F-4D97-AF65-F5344CB8AC3E}">
        <p14:creationId xmlns:p14="http://schemas.microsoft.com/office/powerpoint/2010/main" val="3960781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strike="noStrike" baseline="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8D7DCD6-A738-42DB-BB7E-ABE4D71F4F2A}" type="slidenum">
              <a:rPr lang="en-GB" smtClean="0"/>
              <a:t>5</a:t>
            </a:fld>
            <a:endParaRPr lang="en-GB"/>
          </a:p>
        </p:txBody>
      </p:sp>
    </p:spTree>
    <p:extLst>
      <p:ext uri="{BB962C8B-B14F-4D97-AF65-F5344CB8AC3E}">
        <p14:creationId xmlns:p14="http://schemas.microsoft.com/office/powerpoint/2010/main" val="2985390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strike="noStrike" baseline="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8D7DCD6-A738-42DB-BB7E-ABE4D71F4F2A}" type="slidenum">
              <a:rPr lang="en-GB" smtClean="0"/>
              <a:t>6</a:t>
            </a:fld>
            <a:endParaRPr lang="en-GB"/>
          </a:p>
        </p:txBody>
      </p:sp>
    </p:spTree>
    <p:extLst>
      <p:ext uri="{BB962C8B-B14F-4D97-AF65-F5344CB8AC3E}">
        <p14:creationId xmlns:p14="http://schemas.microsoft.com/office/powerpoint/2010/main" val="2028929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rPr>
              <a:t>So far I have supported local groups and residents to develop a series of projects and initiatives that focus on encouraging Active Travel and providing spaces for people to come together and make new connections</a:t>
            </a:r>
            <a:r>
              <a:rPr lang="en-GB" sz="1800">
                <a:effectLst/>
                <a:highlight>
                  <a:srgbClr val="FFFF00"/>
                </a:highlight>
                <a:latin typeface="Arial" panose="020B0604020202020204" pitchFamily="34" charset="0"/>
                <a:ea typeface="Calibri" panose="020F0502020204030204" pitchFamily="34" charset="0"/>
              </a:rPr>
              <a:t>. Some of these include; Health Walks with local residents being trained as health walk leaders and get people active, the Barton Park school Walking Bus which is an initiative to support families to safely walk to school and reduce car emissions, Joyriders female led bike rides for beginners to develop the confidence to get on a bike, the Men’s Mental Health Football group provides a place for local men to get active and talk about their wellbeing, the Barton Community Partnership is a group of local residents who put on events &amp; workshops to bring people together to reduce isolation and loneliness, the Community Larder Café provides a place for larder members to meet and make new friends, the Barton Youth Partnership which brings together a range of local stakeholders to consider ways to tackle anti-social behaviour and reengage vulnerable young people at risk, the Street Art Free Wall to aid young people’s creativity and expression, and the Wellbeing Garden Digs to provide people with the skills to grow their own food.</a:t>
            </a:r>
            <a:r>
              <a:rPr lang="en-GB" sz="1800">
                <a:effectLst/>
                <a:latin typeface="Arial" panose="020B0604020202020204" pitchFamily="34" charset="0"/>
                <a:ea typeface="Calibri" panose="020F0502020204030204" pitchFamily="34" charset="0"/>
              </a:rPr>
              <a:t> </a:t>
            </a:r>
          </a:p>
          <a:p>
            <a:endParaRPr lang="en-GB"/>
          </a:p>
          <a:p>
            <a:r>
              <a:rPr lang="en-GB" sz="1800">
                <a:effectLst/>
                <a:latin typeface="Arial" panose="020B0604020202020204" pitchFamily="34" charset="0"/>
                <a:ea typeface="Calibri" panose="020F0502020204030204" pitchFamily="34" charset="0"/>
              </a:rPr>
              <a:t>I have chosen to focus today on the built environment surrounding the Linear path along Bayswater Brook that begins in Barton and ends in Barton Park. The new path in Barton Park represents a small intervention with a big impact and encourages integration with the two areas, cohesion, continuity and convenience with existing Barton.</a:t>
            </a:r>
          </a:p>
          <a:p>
            <a:r>
              <a:rPr lang="en-GB" sz="1800">
                <a:effectLst/>
                <a:latin typeface="Arial" panose="020B0604020202020204" pitchFamily="34" charset="0"/>
                <a:ea typeface="Calibri" panose="020F0502020204030204" pitchFamily="34" charset="0"/>
              </a:rPr>
              <a:t> </a:t>
            </a:r>
          </a:p>
          <a:p>
            <a:r>
              <a:rPr lang="en-GB" sz="1800">
                <a:effectLst/>
                <a:highlight>
                  <a:srgbClr val="FFFF00"/>
                </a:highlight>
                <a:latin typeface="Arial" panose="020B0604020202020204" pitchFamily="34" charset="0"/>
                <a:ea typeface="Calibri" panose="020F0502020204030204" pitchFamily="34" charset="0"/>
              </a:rPr>
              <a:t>Residents have commented that since the new development of Barton Park the linear path feels safer, looks nicer</a:t>
            </a:r>
            <a:r>
              <a:rPr lang="en-GB" sz="1800">
                <a:effectLst/>
                <a:latin typeface="Arial" panose="020B0604020202020204" pitchFamily="34" charset="0"/>
                <a:ea typeface="Calibri" panose="020F0502020204030204" pitchFamily="34" charset="0"/>
              </a:rPr>
              <a:t>, and is less muddy and more wheelchair and pushchair friendly, and more practical. New gym equipment was installed to encourage longer fitness trails with the same outdoor gym equipment used in Barton to ensure everyone had access to the same facilities. </a:t>
            </a:r>
          </a:p>
          <a:p>
            <a:r>
              <a:rPr lang="en-GB" sz="1800">
                <a:effectLst/>
                <a:latin typeface="Arial" panose="020B0604020202020204" pitchFamily="34" charset="0"/>
                <a:ea typeface="Calibri" panose="020F0502020204030204" pitchFamily="34" charset="0"/>
              </a:rPr>
              <a:t> </a:t>
            </a:r>
          </a:p>
          <a:p>
            <a:r>
              <a:rPr lang="en-GB" sz="1800">
                <a:effectLst/>
                <a:latin typeface="Arial" panose="020B0604020202020204" pitchFamily="34" charset="0"/>
                <a:ea typeface="Calibri" panose="020F0502020204030204" pitchFamily="34" charset="0"/>
              </a:rPr>
              <a:t>A health walk led by two local residents has encouraged people from Barton who have previously had no reason to visit Barton Park to traverse the route weekly. The linear path has additionally provided a new exit on the Barton Park side which has increased use of Active Travel on foot and bikes as there is now a route out of Barton that avoids the steep and difficult hills infamous to those who live here. </a:t>
            </a:r>
          </a:p>
          <a:p>
            <a:endParaRPr lang="en-GB"/>
          </a:p>
        </p:txBody>
      </p:sp>
      <p:sp>
        <p:nvSpPr>
          <p:cNvPr id="4" name="Slide Number Placeholder 3"/>
          <p:cNvSpPr>
            <a:spLocks noGrp="1"/>
          </p:cNvSpPr>
          <p:nvPr>
            <p:ph type="sldNum" sz="quarter" idx="5"/>
          </p:nvPr>
        </p:nvSpPr>
        <p:spPr/>
        <p:txBody>
          <a:bodyPr/>
          <a:lstStyle/>
          <a:p>
            <a:fld id="{08D7DCD6-A738-42DB-BB7E-ABE4D71F4F2A}" type="slidenum">
              <a:rPr lang="en-GB" smtClean="0"/>
              <a:t>8</a:t>
            </a:fld>
            <a:endParaRPr lang="en-GB"/>
          </a:p>
        </p:txBody>
      </p:sp>
    </p:spTree>
    <p:extLst>
      <p:ext uri="{BB962C8B-B14F-4D97-AF65-F5344CB8AC3E}">
        <p14:creationId xmlns:p14="http://schemas.microsoft.com/office/powerpoint/2010/main" val="1553086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7c041916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 name="Google Shape;62;g37c041916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31CDA-E914-4398-9320-EEDEC8087B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28B2AB3-CC59-4623-9B7E-3BD36C95C9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E8552CC-2642-469D-B9DE-F917D20537BD}"/>
              </a:ext>
            </a:extLst>
          </p:cNvPr>
          <p:cNvSpPr>
            <a:spLocks noGrp="1"/>
          </p:cNvSpPr>
          <p:nvPr>
            <p:ph type="dt" sz="half" idx="10"/>
          </p:nvPr>
        </p:nvSpPr>
        <p:spPr/>
        <p:txBody>
          <a:bodyPr/>
          <a:lstStyle/>
          <a:p>
            <a:fld id="{553001A7-9562-4CEF-9337-22137ABACB63}" type="datetimeFigureOut">
              <a:rPr lang="en-GB" smtClean="0"/>
              <a:t>19/02/2026</a:t>
            </a:fld>
            <a:endParaRPr lang="en-GB"/>
          </a:p>
        </p:txBody>
      </p:sp>
      <p:sp>
        <p:nvSpPr>
          <p:cNvPr id="5" name="Footer Placeholder 4">
            <a:extLst>
              <a:ext uri="{FF2B5EF4-FFF2-40B4-BE49-F238E27FC236}">
                <a16:creationId xmlns:a16="http://schemas.microsoft.com/office/drawing/2014/main" id="{4967F0DA-A04A-4ACA-91E6-80D68B496B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9FFD6E-9401-4C5D-B1EC-4DA0865108E0}"/>
              </a:ext>
            </a:extLst>
          </p:cNvPr>
          <p:cNvSpPr>
            <a:spLocks noGrp="1"/>
          </p:cNvSpPr>
          <p:nvPr>
            <p:ph type="sldNum" sz="quarter" idx="12"/>
          </p:nvPr>
        </p:nvSpPr>
        <p:spPr/>
        <p:txBody>
          <a:bodyPr/>
          <a:lstStyle/>
          <a:p>
            <a:fld id="{1EFEEAA8-D917-48DF-B993-7E6ED2F61F82}" type="slidenum">
              <a:rPr lang="en-GB" smtClean="0"/>
              <a:t>‹#›</a:t>
            </a:fld>
            <a:endParaRPr lang="en-GB"/>
          </a:p>
        </p:txBody>
      </p:sp>
    </p:spTree>
    <p:extLst>
      <p:ext uri="{BB962C8B-B14F-4D97-AF65-F5344CB8AC3E}">
        <p14:creationId xmlns:p14="http://schemas.microsoft.com/office/powerpoint/2010/main" val="3876297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0C96-DE82-4B6F-9334-10897E8287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C5A118-4E90-4514-B14F-FFE4DDBF94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AA8797-9429-41C9-A174-F6756B4AE4AD}"/>
              </a:ext>
            </a:extLst>
          </p:cNvPr>
          <p:cNvSpPr>
            <a:spLocks noGrp="1"/>
          </p:cNvSpPr>
          <p:nvPr>
            <p:ph type="dt" sz="half" idx="10"/>
          </p:nvPr>
        </p:nvSpPr>
        <p:spPr/>
        <p:txBody>
          <a:bodyPr/>
          <a:lstStyle/>
          <a:p>
            <a:fld id="{553001A7-9562-4CEF-9337-22137ABACB63}" type="datetimeFigureOut">
              <a:rPr lang="en-GB" smtClean="0"/>
              <a:t>19/02/2026</a:t>
            </a:fld>
            <a:endParaRPr lang="en-GB"/>
          </a:p>
        </p:txBody>
      </p:sp>
      <p:sp>
        <p:nvSpPr>
          <p:cNvPr id="5" name="Footer Placeholder 4">
            <a:extLst>
              <a:ext uri="{FF2B5EF4-FFF2-40B4-BE49-F238E27FC236}">
                <a16:creationId xmlns:a16="http://schemas.microsoft.com/office/drawing/2014/main" id="{8D92880C-CA23-463F-A5A5-7D3A42FA32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CE06F4-6C90-44ED-8938-994C24AD497F}"/>
              </a:ext>
            </a:extLst>
          </p:cNvPr>
          <p:cNvSpPr>
            <a:spLocks noGrp="1"/>
          </p:cNvSpPr>
          <p:nvPr>
            <p:ph type="sldNum" sz="quarter" idx="12"/>
          </p:nvPr>
        </p:nvSpPr>
        <p:spPr/>
        <p:txBody>
          <a:bodyPr/>
          <a:lstStyle/>
          <a:p>
            <a:fld id="{1EFEEAA8-D917-48DF-B993-7E6ED2F61F82}" type="slidenum">
              <a:rPr lang="en-GB" smtClean="0"/>
              <a:t>‹#›</a:t>
            </a:fld>
            <a:endParaRPr lang="en-GB"/>
          </a:p>
        </p:txBody>
      </p:sp>
    </p:spTree>
    <p:extLst>
      <p:ext uri="{BB962C8B-B14F-4D97-AF65-F5344CB8AC3E}">
        <p14:creationId xmlns:p14="http://schemas.microsoft.com/office/powerpoint/2010/main" val="3220586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58669B-906E-4CCE-88CA-D3C3D20C66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99B908-8E0F-44D9-99A1-75EE45BB9B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C80037-7043-412F-B554-2BCFF18EF24F}"/>
              </a:ext>
            </a:extLst>
          </p:cNvPr>
          <p:cNvSpPr>
            <a:spLocks noGrp="1"/>
          </p:cNvSpPr>
          <p:nvPr>
            <p:ph type="dt" sz="half" idx="10"/>
          </p:nvPr>
        </p:nvSpPr>
        <p:spPr/>
        <p:txBody>
          <a:bodyPr/>
          <a:lstStyle/>
          <a:p>
            <a:fld id="{553001A7-9562-4CEF-9337-22137ABACB63}" type="datetimeFigureOut">
              <a:rPr lang="en-GB" smtClean="0"/>
              <a:t>19/02/2026</a:t>
            </a:fld>
            <a:endParaRPr lang="en-GB"/>
          </a:p>
        </p:txBody>
      </p:sp>
      <p:sp>
        <p:nvSpPr>
          <p:cNvPr id="5" name="Footer Placeholder 4">
            <a:extLst>
              <a:ext uri="{FF2B5EF4-FFF2-40B4-BE49-F238E27FC236}">
                <a16:creationId xmlns:a16="http://schemas.microsoft.com/office/drawing/2014/main" id="{D7EBE09D-E2EE-4A71-A435-DED894D09D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665673-D0FA-40B9-8B55-CE347908E70B}"/>
              </a:ext>
            </a:extLst>
          </p:cNvPr>
          <p:cNvSpPr>
            <a:spLocks noGrp="1"/>
          </p:cNvSpPr>
          <p:nvPr>
            <p:ph type="sldNum" sz="quarter" idx="12"/>
          </p:nvPr>
        </p:nvSpPr>
        <p:spPr/>
        <p:txBody>
          <a:bodyPr/>
          <a:lstStyle/>
          <a:p>
            <a:fld id="{1EFEEAA8-D917-48DF-B993-7E6ED2F61F82}" type="slidenum">
              <a:rPr lang="en-GB" smtClean="0"/>
              <a:t>‹#›</a:t>
            </a:fld>
            <a:endParaRPr lang="en-GB"/>
          </a:p>
        </p:txBody>
      </p:sp>
    </p:spTree>
    <p:extLst>
      <p:ext uri="{BB962C8B-B14F-4D97-AF65-F5344CB8AC3E}">
        <p14:creationId xmlns:p14="http://schemas.microsoft.com/office/powerpoint/2010/main" val="537645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Main Slide-Text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2EB53-259C-5149-BCDD-8FF99B84802D}"/>
              </a:ext>
            </a:extLst>
          </p:cNvPr>
          <p:cNvSpPr>
            <a:spLocks noGrp="1"/>
          </p:cNvSpPr>
          <p:nvPr>
            <p:ph type="title" hasCustomPrompt="1"/>
          </p:nvPr>
        </p:nvSpPr>
        <p:spPr>
          <a:xfrm>
            <a:off x="0" y="432000"/>
            <a:ext cx="6096000" cy="1206416"/>
          </a:xfrm>
        </p:spPr>
        <p:txBody>
          <a:bodyPr lIns="324000" tIns="324000" rIns="108000" bIns="108000" anchor="t" anchorCtr="0">
            <a:normAutofit/>
          </a:bodyPr>
          <a:lstStyle>
            <a:lvl1pPr>
              <a:lnSpc>
                <a:spcPct val="85000"/>
              </a:lnSpc>
              <a:defRPr sz="3200" b="0">
                <a:solidFill>
                  <a:schemeClr val="tx1"/>
                </a:solidFill>
              </a:defRPr>
            </a:lvl1pPr>
          </a:lstStyle>
          <a:p>
            <a:r>
              <a:rPr lang="en-GB"/>
              <a:t>Click to edit title</a:t>
            </a:r>
          </a:p>
        </p:txBody>
      </p:sp>
      <p:sp>
        <p:nvSpPr>
          <p:cNvPr id="4" name="Footer Placeholder 3">
            <a:extLst>
              <a:ext uri="{FF2B5EF4-FFF2-40B4-BE49-F238E27FC236}">
                <a16:creationId xmlns:a16="http://schemas.microsoft.com/office/drawing/2014/main" id="{B1A920BB-E3BF-B646-A5D7-DC56F0925E5A}"/>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63F5411B-02D1-5E45-A75D-5A7011E19BF9}"/>
              </a:ext>
            </a:extLst>
          </p:cNvPr>
          <p:cNvSpPr>
            <a:spLocks noGrp="1"/>
          </p:cNvSpPr>
          <p:nvPr>
            <p:ph type="sldNum" sz="quarter" idx="12"/>
          </p:nvPr>
        </p:nvSpPr>
        <p:spPr/>
        <p:txBody>
          <a:bodyPr/>
          <a:lstStyle>
            <a:lvl1pPr>
              <a:defRPr>
                <a:solidFill>
                  <a:schemeClr val="tx1"/>
                </a:solidFill>
              </a:defRPr>
            </a:lvl1pPr>
          </a:lstStyle>
          <a:p>
            <a:fld id="{8006008B-95C1-498B-A5BA-695208067E7B}" type="slidenum">
              <a:rPr lang="en-US" smtClean="0"/>
              <a:pPr/>
              <a:t>‹#›</a:t>
            </a:fld>
            <a:endParaRPr lang="en-US"/>
          </a:p>
        </p:txBody>
      </p:sp>
      <p:sp>
        <p:nvSpPr>
          <p:cNvPr id="6" name="TextBox 5">
            <a:extLst>
              <a:ext uri="{FF2B5EF4-FFF2-40B4-BE49-F238E27FC236}">
                <a16:creationId xmlns:a16="http://schemas.microsoft.com/office/drawing/2014/main" id="{F9DEF6A3-E3E6-5849-98BA-36D87F277CDD}"/>
              </a:ext>
            </a:extLst>
          </p:cNvPr>
          <p:cNvSpPr txBox="1"/>
          <p:nvPr userDrawn="1"/>
        </p:nvSpPr>
        <p:spPr>
          <a:xfrm>
            <a:off x="10081590" y="6624373"/>
            <a:ext cx="1806082" cy="100027"/>
          </a:xfrm>
          <a:prstGeom prst="rect">
            <a:avLst/>
          </a:prstGeom>
          <a:noFill/>
        </p:spPr>
        <p:txBody>
          <a:bodyPr wrap="square" lIns="0" tIns="0" rIns="0" bIns="0" rtlCol="0" anchor="b" anchorCtr="0">
            <a:spAutoFit/>
          </a:bodyPr>
          <a:lstStyle/>
          <a:p>
            <a:pPr algn="r"/>
            <a:r>
              <a:rPr lang="en-GB" sz="650" spc="-10">
                <a:solidFill>
                  <a:schemeClr val="tx1"/>
                </a:solidFill>
              </a:rPr>
              <a:t>Copyright © Grosvenor </a:t>
            </a:r>
            <a:r>
              <a:rPr lang="en-GB" sz="650" cap="small" spc="-10" baseline="0">
                <a:solidFill>
                  <a:schemeClr val="tx1"/>
                </a:solidFill>
              </a:rPr>
              <a:t>all rights reserved.</a:t>
            </a:r>
          </a:p>
        </p:txBody>
      </p:sp>
      <p:cxnSp>
        <p:nvCxnSpPr>
          <p:cNvPr id="7" name="Straight Connector 6">
            <a:extLst>
              <a:ext uri="{FF2B5EF4-FFF2-40B4-BE49-F238E27FC236}">
                <a16:creationId xmlns:a16="http://schemas.microsoft.com/office/drawing/2014/main" id="{5CA901B1-2FF6-F540-9CD7-17E1F24FA3D3}"/>
              </a:ext>
            </a:extLst>
          </p:cNvPr>
          <p:cNvCxnSpPr/>
          <p:nvPr userDrawn="1"/>
        </p:nvCxnSpPr>
        <p:spPr>
          <a:xfrm>
            <a:off x="306693" y="423459"/>
            <a:ext cx="11580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8BD3AC32-A569-494D-A7A1-921058FDE742}"/>
              </a:ext>
            </a:extLst>
          </p:cNvPr>
          <p:cNvSpPr>
            <a:spLocks noChangeAspect="1" noEditPoints="1"/>
          </p:cNvSpPr>
          <p:nvPr userDrawn="1"/>
        </p:nvSpPr>
        <p:spPr bwMode="auto">
          <a:xfrm>
            <a:off x="315016" y="123915"/>
            <a:ext cx="208800" cy="228442"/>
          </a:xfrm>
          <a:custGeom>
            <a:avLst/>
            <a:gdLst>
              <a:gd name="T0" fmla="*/ 129 w 194"/>
              <a:gd name="T1" fmla="*/ 152 h 212"/>
              <a:gd name="T2" fmla="*/ 65 w 194"/>
              <a:gd name="T3" fmla="*/ 152 h 212"/>
              <a:gd name="T4" fmla="*/ 129 w 194"/>
              <a:gd name="T5" fmla="*/ 152 h 212"/>
              <a:gd name="T6" fmla="*/ 127 w 194"/>
              <a:gd name="T7" fmla="*/ 126 h 212"/>
              <a:gd name="T8" fmla="*/ 189 w 194"/>
              <a:gd name="T9" fmla="*/ 68 h 212"/>
              <a:gd name="T10" fmla="*/ 123 w 194"/>
              <a:gd name="T11" fmla="*/ 108 h 212"/>
              <a:gd name="T12" fmla="*/ 183 w 194"/>
              <a:gd name="T13" fmla="*/ 56 h 212"/>
              <a:gd name="T14" fmla="*/ 117 w 194"/>
              <a:gd name="T15" fmla="*/ 94 h 212"/>
              <a:gd name="T16" fmla="*/ 176 w 194"/>
              <a:gd name="T17" fmla="*/ 45 h 212"/>
              <a:gd name="T18" fmla="*/ 111 w 194"/>
              <a:gd name="T19" fmla="*/ 82 h 212"/>
              <a:gd name="T20" fmla="*/ 167 w 194"/>
              <a:gd name="T21" fmla="*/ 34 h 212"/>
              <a:gd name="T22" fmla="*/ 105 w 194"/>
              <a:gd name="T23" fmla="*/ 71 h 212"/>
              <a:gd name="T24" fmla="*/ 158 w 194"/>
              <a:gd name="T25" fmla="*/ 24 h 212"/>
              <a:gd name="T26" fmla="*/ 97 w 194"/>
              <a:gd name="T27" fmla="*/ 62 h 212"/>
              <a:gd name="T28" fmla="*/ 146 w 194"/>
              <a:gd name="T29" fmla="*/ 15 h 212"/>
              <a:gd name="T30" fmla="*/ 89 w 194"/>
              <a:gd name="T31" fmla="*/ 53 h 212"/>
              <a:gd name="T32" fmla="*/ 101 w 194"/>
              <a:gd name="T33" fmla="*/ 29 h 212"/>
              <a:gd name="T34" fmla="*/ 95 w 194"/>
              <a:gd name="T35" fmla="*/ 30 h 212"/>
              <a:gd name="T36" fmla="*/ 79 w 194"/>
              <a:gd name="T37" fmla="*/ 34 h 212"/>
              <a:gd name="T38" fmla="*/ 90 w 194"/>
              <a:gd name="T39" fmla="*/ 22 h 212"/>
              <a:gd name="T40" fmla="*/ 99 w 194"/>
              <a:gd name="T41" fmla="*/ 14 h 212"/>
              <a:gd name="T42" fmla="*/ 97 w 194"/>
              <a:gd name="T43" fmla="*/ 12 h 212"/>
              <a:gd name="T44" fmla="*/ 95 w 194"/>
              <a:gd name="T45" fmla="*/ 14 h 212"/>
              <a:gd name="T46" fmla="*/ 63 w 194"/>
              <a:gd name="T47" fmla="*/ 6 h 212"/>
              <a:gd name="T48" fmla="*/ 78 w 194"/>
              <a:gd name="T49" fmla="*/ 29 h 212"/>
              <a:gd name="T50" fmla="*/ 76 w 194"/>
              <a:gd name="T51" fmla="*/ 31 h 212"/>
              <a:gd name="T52" fmla="*/ 38 w 194"/>
              <a:gd name="T53" fmla="*/ 23 h 212"/>
              <a:gd name="T54" fmla="*/ 71 w 194"/>
              <a:gd name="T55" fmla="*/ 43 h 212"/>
              <a:gd name="T56" fmla="*/ 80 w 194"/>
              <a:gd name="T57" fmla="*/ 51 h 212"/>
              <a:gd name="T58" fmla="*/ 94 w 194"/>
              <a:gd name="T59" fmla="*/ 66 h 212"/>
              <a:gd name="T60" fmla="*/ 104 w 194"/>
              <a:gd name="T61" fmla="*/ 80 h 212"/>
              <a:gd name="T62" fmla="*/ 114 w 194"/>
              <a:gd name="T63" fmla="*/ 100 h 212"/>
              <a:gd name="T64" fmla="*/ 121 w 194"/>
              <a:gd name="T65" fmla="*/ 126 h 212"/>
              <a:gd name="T66" fmla="*/ 104 w 194"/>
              <a:gd name="T67" fmla="*/ 93 h 212"/>
              <a:gd name="T68" fmla="*/ 27 w 194"/>
              <a:gd name="T69" fmla="*/ 34 h 212"/>
              <a:gd name="T70" fmla="*/ 105 w 194"/>
              <a:gd name="T71" fmla="*/ 135 h 212"/>
              <a:gd name="T72" fmla="*/ 20 w 194"/>
              <a:gd name="T73" fmla="*/ 43 h 212"/>
              <a:gd name="T74" fmla="*/ 99 w 194"/>
              <a:gd name="T75" fmla="*/ 135 h 212"/>
              <a:gd name="T76" fmla="*/ 12 w 194"/>
              <a:gd name="T77" fmla="*/ 54 h 212"/>
              <a:gd name="T78" fmla="*/ 87 w 194"/>
              <a:gd name="T79" fmla="*/ 135 h 212"/>
              <a:gd name="T80" fmla="*/ 6 w 194"/>
              <a:gd name="T81" fmla="*/ 66 h 212"/>
              <a:gd name="T82" fmla="*/ 75 w 194"/>
              <a:gd name="T83" fmla="*/ 135 h 212"/>
              <a:gd name="T84" fmla="*/ 1 w 194"/>
              <a:gd name="T85" fmla="*/ 78 h 212"/>
              <a:gd name="T86" fmla="*/ 1 w 194"/>
              <a:gd name="T87" fmla="*/ 80 h 212"/>
              <a:gd name="T88" fmla="*/ 4 w 194"/>
              <a:gd name="T89" fmla="*/ 81 h 212"/>
              <a:gd name="T90" fmla="*/ 63 w 194"/>
              <a:gd name="T91" fmla="*/ 136 h 212"/>
              <a:gd name="T92" fmla="*/ 130 w 194"/>
              <a:gd name="T93" fmla="*/ 141 h 212"/>
              <a:gd name="T94" fmla="*/ 152 w 194"/>
              <a:gd name="T95" fmla="*/ 98 h 212"/>
              <a:gd name="T96" fmla="*/ 191 w 194"/>
              <a:gd name="T97" fmla="*/ 80 h 212"/>
              <a:gd name="T98" fmla="*/ 194 w 194"/>
              <a:gd name="T99" fmla="*/ 80 h 212"/>
              <a:gd name="T100" fmla="*/ 65 w 194"/>
              <a:gd name="T101" fmla="*/ 160 h 212"/>
              <a:gd name="T102" fmla="*/ 70 w 194"/>
              <a:gd name="T103" fmla="*/ 166 h 212"/>
              <a:gd name="T104" fmla="*/ 64 w 194"/>
              <a:gd name="T105" fmla="*/ 212 h 212"/>
              <a:gd name="T106" fmla="*/ 71 w 194"/>
              <a:gd name="T107" fmla="*/ 212 h 212"/>
              <a:gd name="T108" fmla="*/ 99 w 194"/>
              <a:gd name="T109" fmla="*/ 166 h 212"/>
              <a:gd name="T110" fmla="*/ 105 w 194"/>
              <a:gd name="T111" fmla="*/ 166 h 212"/>
              <a:gd name="T112" fmla="*/ 104 w 194"/>
              <a:gd name="T113" fmla="*/ 212 h 212"/>
              <a:gd name="T114" fmla="*/ 121 w 194"/>
              <a:gd name="T115" fmla="*/ 179 h 212"/>
              <a:gd name="T116" fmla="*/ 113 w 194"/>
              <a:gd name="T117" fmla="*/ 207 h 212"/>
              <a:gd name="T118" fmla="*/ 117 w 194"/>
              <a:gd name="T119" fmla="*/ 212 h 212"/>
              <a:gd name="T120" fmla="*/ 122 w 194"/>
              <a:gd name="T121" fmla="*/ 199 h 212"/>
              <a:gd name="T122" fmla="*/ 124 w 194"/>
              <a:gd name="T123" fmla="*/ 190 h 212"/>
              <a:gd name="T124" fmla="*/ 152 w 194"/>
              <a:gd name="T12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4" h="212">
                <a:moveTo>
                  <a:pt x="129" y="152"/>
                </a:moveTo>
                <a:cubicBezTo>
                  <a:pt x="129" y="152"/>
                  <a:pt x="129" y="152"/>
                  <a:pt x="129" y="152"/>
                </a:cubicBezTo>
                <a:cubicBezTo>
                  <a:pt x="129" y="152"/>
                  <a:pt x="129" y="152"/>
                  <a:pt x="129" y="152"/>
                </a:cubicBezTo>
                <a:cubicBezTo>
                  <a:pt x="129" y="152"/>
                  <a:pt x="129" y="153"/>
                  <a:pt x="129" y="154"/>
                </a:cubicBezTo>
                <a:cubicBezTo>
                  <a:pt x="65" y="154"/>
                  <a:pt x="65" y="154"/>
                  <a:pt x="65" y="154"/>
                </a:cubicBezTo>
                <a:cubicBezTo>
                  <a:pt x="65" y="153"/>
                  <a:pt x="65" y="152"/>
                  <a:pt x="65" y="152"/>
                </a:cubicBezTo>
                <a:cubicBezTo>
                  <a:pt x="65" y="150"/>
                  <a:pt x="65" y="149"/>
                  <a:pt x="65" y="148"/>
                </a:cubicBezTo>
                <a:cubicBezTo>
                  <a:pt x="129" y="148"/>
                  <a:pt x="129" y="148"/>
                  <a:pt x="129" y="148"/>
                </a:cubicBezTo>
                <a:cubicBezTo>
                  <a:pt x="129" y="149"/>
                  <a:pt x="129" y="150"/>
                  <a:pt x="129" y="152"/>
                </a:cubicBezTo>
                <a:close/>
                <a:moveTo>
                  <a:pt x="193" y="78"/>
                </a:moveTo>
                <a:cubicBezTo>
                  <a:pt x="175" y="80"/>
                  <a:pt x="159" y="86"/>
                  <a:pt x="147" y="97"/>
                </a:cubicBezTo>
                <a:cubicBezTo>
                  <a:pt x="138" y="105"/>
                  <a:pt x="131" y="115"/>
                  <a:pt x="127" y="126"/>
                </a:cubicBezTo>
                <a:cubicBezTo>
                  <a:pt x="126" y="123"/>
                  <a:pt x="126" y="119"/>
                  <a:pt x="125" y="116"/>
                </a:cubicBezTo>
                <a:cubicBezTo>
                  <a:pt x="130" y="105"/>
                  <a:pt x="136" y="96"/>
                  <a:pt x="145" y="88"/>
                </a:cubicBezTo>
                <a:cubicBezTo>
                  <a:pt x="157" y="78"/>
                  <a:pt x="172" y="71"/>
                  <a:pt x="189" y="68"/>
                </a:cubicBezTo>
                <a:cubicBezTo>
                  <a:pt x="189" y="67"/>
                  <a:pt x="188" y="67"/>
                  <a:pt x="188" y="66"/>
                </a:cubicBezTo>
                <a:cubicBezTo>
                  <a:pt x="169" y="69"/>
                  <a:pt x="152" y="76"/>
                  <a:pt x="139" y="88"/>
                </a:cubicBezTo>
                <a:cubicBezTo>
                  <a:pt x="133" y="93"/>
                  <a:pt x="127" y="100"/>
                  <a:pt x="123" y="108"/>
                </a:cubicBezTo>
                <a:cubicBezTo>
                  <a:pt x="122" y="105"/>
                  <a:pt x="121" y="102"/>
                  <a:pt x="120" y="100"/>
                </a:cubicBezTo>
                <a:cubicBezTo>
                  <a:pt x="125" y="92"/>
                  <a:pt x="131" y="85"/>
                  <a:pt x="138" y="79"/>
                </a:cubicBezTo>
                <a:cubicBezTo>
                  <a:pt x="150" y="68"/>
                  <a:pt x="165" y="60"/>
                  <a:pt x="183" y="56"/>
                </a:cubicBezTo>
                <a:cubicBezTo>
                  <a:pt x="182" y="56"/>
                  <a:pt x="182" y="55"/>
                  <a:pt x="182" y="54"/>
                </a:cubicBezTo>
                <a:cubicBezTo>
                  <a:pt x="162" y="58"/>
                  <a:pt x="145" y="66"/>
                  <a:pt x="132" y="78"/>
                </a:cubicBezTo>
                <a:cubicBezTo>
                  <a:pt x="126" y="83"/>
                  <a:pt x="121" y="88"/>
                  <a:pt x="117" y="94"/>
                </a:cubicBezTo>
                <a:cubicBezTo>
                  <a:pt x="116" y="92"/>
                  <a:pt x="115" y="89"/>
                  <a:pt x="114" y="87"/>
                </a:cubicBezTo>
                <a:cubicBezTo>
                  <a:pt x="119" y="80"/>
                  <a:pt x="124" y="74"/>
                  <a:pt x="130" y="69"/>
                </a:cubicBezTo>
                <a:cubicBezTo>
                  <a:pt x="143" y="58"/>
                  <a:pt x="158" y="50"/>
                  <a:pt x="176" y="45"/>
                </a:cubicBezTo>
                <a:cubicBezTo>
                  <a:pt x="175" y="44"/>
                  <a:pt x="175" y="44"/>
                  <a:pt x="174" y="43"/>
                </a:cubicBezTo>
                <a:cubicBezTo>
                  <a:pt x="155" y="48"/>
                  <a:pt x="138" y="56"/>
                  <a:pt x="124" y="68"/>
                </a:cubicBezTo>
                <a:cubicBezTo>
                  <a:pt x="120" y="73"/>
                  <a:pt x="115" y="77"/>
                  <a:pt x="111" y="82"/>
                </a:cubicBezTo>
                <a:cubicBezTo>
                  <a:pt x="110" y="80"/>
                  <a:pt x="109" y="78"/>
                  <a:pt x="107" y="76"/>
                </a:cubicBezTo>
                <a:cubicBezTo>
                  <a:pt x="112" y="70"/>
                  <a:pt x="117" y="64"/>
                  <a:pt x="123" y="59"/>
                </a:cubicBezTo>
                <a:cubicBezTo>
                  <a:pt x="136" y="48"/>
                  <a:pt x="151" y="39"/>
                  <a:pt x="167" y="34"/>
                </a:cubicBezTo>
                <a:cubicBezTo>
                  <a:pt x="167" y="34"/>
                  <a:pt x="166" y="33"/>
                  <a:pt x="166" y="32"/>
                </a:cubicBezTo>
                <a:cubicBezTo>
                  <a:pt x="147" y="38"/>
                  <a:pt x="131" y="47"/>
                  <a:pt x="117" y="59"/>
                </a:cubicBezTo>
                <a:cubicBezTo>
                  <a:pt x="112" y="63"/>
                  <a:pt x="108" y="67"/>
                  <a:pt x="105" y="71"/>
                </a:cubicBezTo>
                <a:cubicBezTo>
                  <a:pt x="103" y="69"/>
                  <a:pt x="101" y="67"/>
                  <a:pt x="100" y="65"/>
                </a:cubicBezTo>
                <a:cubicBezTo>
                  <a:pt x="105" y="60"/>
                  <a:pt x="110" y="54"/>
                  <a:pt x="116" y="49"/>
                </a:cubicBezTo>
                <a:cubicBezTo>
                  <a:pt x="128" y="38"/>
                  <a:pt x="142" y="30"/>
                  <a:pt x="158" y="24"/>
                </a:cubicBezTo>
                <a:cubicBezTo>
                  <a:pt x="157" y="23"/>
                  <a:pt x="156" y="23"/>
                  <a:pt x="156" y="22"/>
                </a:cubicBezTo>
                <a:cubicBezTo>
                  <a:pt x="138" y="28"/>
                  <a:pt x="123" y="37"/>
                  <a:pt x="109" y="49"/>
                </a:cubicBezTo>
                <a:cubicBezTo>
                  <a:pt x="105" y="53"/>
                  <a:pt x="101" y="57"/>
                  <a:pt x="97" y="62"/>
                </a:cubicBezTo>
                <a:cubicBezTo>
                  <a:pt x="95" y="60"/>
                  <a:pt x="94" y="58"/>
                  <a:pt x="92" y="56"/>
                </a:cubicBezTo>
                <a:cubicBezTo>
                  <a:pt x="97" y="50"/>
                  <a:pt x="102" y="44"/>
                  <a:pt x="108" y="39"/>
                </a:cubicBezTo>
                <a:cubicBezTo>
                  <a:pt x="120" y="29"/>
                  <a:pt x="132" y="21"/>
                  <a:pt x="146" y="15"/>
                </a:cubicBezTo>
                <a:cubicBezTo>
                  <a:pt x="146" y="14"/>
                  <a:pt x="145" y="14"/>
                  <a:pt x="145" y="13"/>
                </a:cubicBezTo>
                <a:cubicBezTo>
                  <a:pt x="129" y="20"/>
                  <a:pt x="114" y="29"/>
                  <a:pt x="102" y="40"/>
                </a:cubicBezTo>
                <a:cubicBezTo>
                  <a:pt x="97" y="44"/>
                  <a:pt x="93" y="48"/>
                  <a:pt x="89" y="53"/>
                </a:cubicBezTo>
                <a:cubicBezTo>
                  <a:pt x="87" y="52"/>
                  <a:pt x="86" y="50"/>
                  <a:pt x="84" y="49"/>
                </a:cubicBezTo>
                <a:cubicBezTo>
                  <a:pt x="84" y="49"/>
                  <a:pt x="83" y="48"/>
                  <a:pt x="83" y="48"/>
                </a:cubicBezTo>
                <a:cubicBezTo>
                  <a:pt x="88" y="41"/>
                  <a:pt x="94" y="35"/>
                  <a:pt x="101" y="29"/>
                </a:cubicBezTo>
                <a:cubicBezTo>
                  <a:pt x="111" y="20"/>
                  <a:pt x="122" y="13"/>
                  <a:pt x="133" y="7"/>
                </a:cubicBezTo>
                <a:cubicBezTo>
                  <a:pt x="133" y="7"/>
                  <a:pt x="132" y="6"/>
                  <a:pt x="131" y="6"/>
                </a:cubicBezTo>
                <a:cubicBezTo>
                  <a:pt x="118" y="12"/>
                  <a:pt x="105" y="20"/>
                  <a:pt x="95" y="30"/>
                </a:cubicBezTo>
                <a:cubicBezTo>
                  <a:pt x="89" y="35"/>
                  <a:pt x="84" y="40"/>
                  <a:pt x="79" y="45"/>
                </a:cubicBezTo>
                <a:cubicBezTo>
                  <a:pt x="78" y="44"/>
                  <a:pt x="75" y="42"/>
                  <a:pt x="73" y="40"/>
                </a:cubicBezTo>
                <a:cubicBezTo>
                  <a:pt x="75" y="38"/>
                  <a:pt x="77" y="36"/>
                  <a:pt x="79" y="34"/>
                </a:cubicBezTo>
                <a:cubicBezTo>
                  <a:pt x="80" y="33"/>
                  <a:pt x="80" y="32"/>
                  <a:pt x="81" y="31"/>
                </a:cubicBezTo>
                <a:cubicBezTo>
                  <a:pt x="83" y="29"/>
                  <a:pt x="85" y="27"/>
                  <a:pt x="87" y="24"/>
                </a:cubicBezTo>
                <a:cubicBezTo>
                  <a:pt x="88" y="24"/>
                  <a:pt x="89" y="23"/>
                  <a:pt x="90" y="22"/>
                </a:cubicBezTo>
                <a:cubicBezTo>
                  <a:pt x="91" y="21"/>
                  <a:pt x="93" y="20"/>
                  <a:pt x="94" y="18"/>
                </a:cubicBezTo>
                <a:cubicBezTo>
                  <a:pt x="95" y="18"/>
                  <a:pt x="96" y="17"/>
                  <a:pt x="97" y="16"/>
                </a:cubicBezTo>
                <a:cubicBezTo>
                  <a:pt x="98" y="15"/>
                  <a:pt x="98" y="15"/>
                  <a:pt x="99" y="14"/>
                </a:cubicBezTo>
                <a:cubicBezTo>
                  <a:pt x="105" y="9"/>
                  <a:pt x="111" y="5"/>
                  <a:pt x="118" y="1"/>
                </a:cubicBezTo>
                <a:cubicBezTo>
                  <a:pt x="117" y="1"/>
                  <a:pt x="116" y="0"/>
                  <a:pt x="115" y="0"/>
                </a:cubicBezTo>
                <a:cubicBezTo>
                  <a:pt x="109" y="4"/>
                  <a:pt x="103" y="8"/>
                  <a:pt x="97" y="12"/>
                </a:cubicBezTo>
                <a:cubicBezTo>
                  <a:pt x="91" y="8"/>
                  <a:pt x="85" y="4"/>
                  <a:pt x="79" y="0"/>
                </a:cubicBezTo>
                <a:cubicBezTo>
                  <a:pt x="78" y="0"/>
                  <a:pt x="77" y="1"/>
                  <a:pt x="76" y="1"/>
                </a:cubicBezTo>
                <a:cubicBezTo>
                  <a:pt x="83" y="5"/>
                  <a:pt x="89" y="9"/>
                  <a:pt x="95" y="14"/>
                </a:cubicBezTo>
                <a:cubicBezTo>
                  <a:pt x="92" y="16"/>
                  <a:pt x="89" y="18"/>
                  <a:pt x="87" y="20"/>
                </a:cubicBezTo>
                <a:cubicBezTo>
                  <a:pt x="87" y="20"/>
                  <a:pt x="87" y="20"/>
                  <a:pt x="87" y="20"/>
                </a:cubicBezTo>
                <a:cubicBezTo>
                  <a:pt x="80" y="15"/>
                  <a:pt x="71" y="10"/>
                  <a:pt x="63" y="6"/>
                </a:cubicBezTo>
                <a:cubicBezTo>
                  <a:pt x="62" y="6"/>
                  <a:pt x="61" y="7"/>
                  <a:pt x="60" y="7"/>
                </a:cubicBezTo>
                <a:cubicBezTo>
                  <a:pt x="69" y="11"/>
                  <a:pt x="77" y="16"/>
                  <a:pt x="85" y="22"/>
                </a:cubicBezTo>
                <a:cubicBezTo>
                  <a:pt x="82" y="24"/>
                  <a:pt x="80" y="27"/>
                  <a:pt x="78" y="29"/>
                </a:cubicBezTo>
                <a:cubicBezTo>
                  <a:pt x="69" y="23"/>
                  <a:pt x="60" y="18"/>
                  <a:pt x="49" y="13"/>
                </a:cubicBezTo>
                <a:cubicBezTo>
                  <a:pt x="49" y="14"/>
                  <a:pt x="48" y="14"/>
                  <a:pt x="47" y="15"/>
                </a:cubicBezTo>
                <a:cubicBezTo>
                  <a:pt x="58" y="19"/>
                  <a:pt x="67" y="25"/>
                  <a:pt x="76" y="31"/>
                </a:cubicBezTo>
                <a:cubicBezTo>
                  <a:pt x="74" y="34"/>
                  <a:pt x="72" y="36"/>
                  <a:pt x="70" y="38"/>
                </a:cubicBezTo>
                <a:cubicBezTo>
                  <a:pt x="60" y="32"/>
                  <a:pt x="49" y="26"/>
                  <a:pt x="38" y="22"/>
                </a:cubicBezTo>
                <a:cubicBezTo>
                  <a:pt x="38" y="23"/>
                  <a:pt x="38" y="23"/>
                  <a:pt x="38" y="23"/>
                </a:cubicBezTo>
                <a:cubicBezTo>
                  <a:pt x="37" y="23"/>
                  <a:pt x="37" y="23"/>
                  <a:pt x="36" y="24"/>
                </a:cubicBezTo>
                <a:cubicBezTo>
                  <a:pt x="48" y="28"/>
                  <a:pt x="58" y="34"/>
                  <a:pt x="68" y="41"/>
                </a:cubicBezTo>
                <a:cubicBezTo>
                  <a:pt x="69" y="42"/>
                  <a:pt x="70" y="42"/>
                  <a:pt x="71" y="43"/>
                </a:cubicBezTo>
                <a:cubicBezTo>
                  <a:pt x="73" y="45"/>
                  <a:pt x="75" y="46"/>
                  <a:pt x="77" y="48"/>
                </a:cubicBezTo>
                <a:cubicBezTo>
                  <a:pt x="78" y="49"/>
                  <a:pt x="78" y="49"/>
                  <a:pt x="78" y="49"/>
                </a:cubicBezTo>
                <a:cubicBezTo>
                  <a:pt x="79" y="50"/>
                  <a:pt x="80" y="50"/>
                  <a:pt x="80" y="51"/>
                </a:cubicBezTo>
                <a:cubicBezTo>
                  <a:pt x="82" y="53"/>
                  <a:pt x="84" y="55"/>
                  <a:pt x="86" y="57"/>
                </a:cubicBezTo>
                <a:cubicBezTo>
                  <a:pt x="87" y="58"/>
                  <a:pt x="88" y="59"/>
                  <a:pt x="89" y="60"/>
                </a:cubicBezTo>
                <a:cubicBezTo>
                  <a:pt x="91" y="62"/>
                  <a:pt x="92" y="64"/>
                  <a:pt x="94" y="66"/>
                </a:cubicBezTo>
                <a:cubicBezTo>
                  <a:pt x="95" y="67"/>
                  <a:pt x="96" y="68"/>
                  <a:pt x="97" y="69"/>
                </a:cubicBezTo>
                <a:cubicBezTo>
                  <a:pt x="98" y="71"/>
                  <a:pt x="100" y="74"/>
                  <a:pt x="101" y="76"/>
                </a:cubicBezTo>
                <a:cubicBezTo>
                  <a:pt x="102" y="77"/>
                  <a:pt x="103" y="79"/>
                  <a:pt x="104" y="80"/>
                </a:cubicBezTo>
                <a:cubicBezTo>
                  <a:pt x="105" y="82"/>
                  <a:pt x="107" y="85"/>
                  <a:pt x="108" y="87"/>
                </a:cubicBezTo>
                <a:cubicBezTo>
                  <a:pt x="109" y="89"/>
                  <a:pt x="110" y="90"/>
                  <a:pt x="110" y="92"/>
                </a:cubicBezTo>
                <a:cubicBezTo>
                  <a:pt x="112" y="95"/>
                  <a:pt x="113" y="97"/>
                  <a:pt x="114" y="100"/>
                </a:cubicBezTo>
                <a:cubicBezTo>
                  <a:pt x="115" y="102"/>
                  <a:pt x="115" y="104"/>
                  <a:pt x="116" y="107"/>
                </a:cubicBezTo>
                <a:cubicBezTo>
                  <a:pt x="117" y="110"/>
                  <a:pt x="118" y="113"/>
                  <a:pt x="119" y="116"/>
                </a:cubicBezTo>
                <a:cubicBezTo>
                  <a:pt x="120" y="119"/>
                  <a:pt x="120" y="123"/>
                  <a:pt x="121" y="126"/>
                </a:cubicBezTo>
                <a:cubicBezTo>
                  <a:pt x="121" y="129"/>
                  <a:pt x="122" y="132"/>
                  <a:pt x="122" y="135"/>
                </a:cubicBezTo>
                <a:cubicBezTo>
                  <a:pt x="117" y="135"/>
                  <a:pt x="117" y="135"/>
                  <a:pt x="117" y="135"/>
                </a:cubicBezTo>
                <a:cubicBezTo>
                  <a:pt x="115" y="120"/>
                  <a:pt x="111" y="106"/>
                  <a:pt x="104" y="93"/>
                </a:cubicBezTo>
                <a:cubicBezTo>
                  <a:pt x="97" y="80"/>
                  <a:pt x="88" y="69"/>
                  <a:pt x="77" y="59"/>
                </a:cubicBezTo>
                <a:cubicBezTo>
                  <a:pt x="63" y="47"/>
                  <a:pt x="47" y="38"/>
                  <a:pt x="28" y="32"/>
                </a:cubicBezTo>
                <a:cubicBezTo>
                  <a:pt x="28" y="33"/>
                  <a:pt x="27" y="34"/>
                  <a:pt x="27" y="34"/>
                </a:cubicBezTo>
                <a:cubicBezTo>
                  <a:pt x="43" y="39"/>
                  <a:pt x="58" y="48"/>
                  <a:pt x="71" y="59"/>
                </a:cubicBezTo>
                <a:cubicBezTo>
                  <a:pt x="93" y="78"/>
                  <a:pt x="107" y="105"/>
                  <a:pt x="110" y="135"/>
                </a:cubicBezTo>
                <a:cubicBezTo>
                  <a:pt x="105" y="135"/>
                  <a:pt x="105" y="135"/>
                  <a:pt x="105" y="135"/>
                </a:cubicBezTo>
                <a:cubicBezTo>
                  <a:pt x="103" y="125"/>
                  <a:pt x="101" y="115"/>
                  <a:pt x="97" y="107"/>
                </a:cubicBezTo>
                <a:cubicBezTo>
                  <a:pt x="91" y="92"/>
                  <a:pt x="82" y="79"/>
                  <a:pt x="70" y="68"/>
                </a:cubicBezTo>
                <a:cubicBezTo>
                  <a:pt x="56" y="56"/>
                  <a:pt x="39" y="48"/>
                  <a:pt x="20" y="43"/>
                </a:cubicBezTo>
                <a:cubicBezTo>
                  <a:pt x="19" y="44"/>
                  <a:pt x="19" y="44"/>
                  <a:pt x="18" y="45"/>
                </a:cubicBezTo>
                <a:cubicBezTo>
                  <a:pt x="36" y="50"/>
                  <a:pt x="51" y="58"/>
                  <a:pt x="64" y="69"/>
                </a:cubicBezTo>
                <a:cubicBezTo>
                  <a:pt x="83" y="86"/>
                  <a:pt x="95" y="109"/>
                  <a:pt x="99" y="135"/>
                </a:cubicBezTo>
                <a:cubicBezTo>
                  <a:pt x="93" y="135"/>
                  <a:pt x="93" y="135"/>
                  <a:pt x="93" y="135"/>
                </a:cubicBezTo>
                <a:cubicBezTo>
                  <a:pt x="90" y="112"/>
                  <a:pt x="79" y="93"/>
                  <a:pt x="62" y="78"/>
                </a:cubicBezTo>
                <a:cubicBezTo>
                  <a:pt x="48" y="66"/>
                  <a:pt x="32" y="58"/>
                  <a:pt x="12" y="54"/>
                </a:cubicBezTo>
                <a:cubicBezTo>
                  <a:pt x="12" y="55"/>
                  <a:pt x="11" y="56"/>
                  <a:pt x="11" y="56"/>
                </a:cubicBezTo>
                <a:cubicBezTo>
                  <a:pt x="28" y="60"/>
                  <a:pt x="44" y="68"/>
                  <a:pt x="56" y="79"/>
                </a:cubicBezTo>
                <a:cubicBezTo>
                  <a:pt x="73" y="93"/>
                  <a:pt x="83" y="113"/>
                  <a:pt x="87" y="135"/>
                </a:cubicBezTo>
                <a:cubicBezTo>
                  <a:pt x="81" y="135"/>
                  <a:pt x="81" y="135"/>
                  <a:pt x="81" y="135"/>
                </a:cubicBezTo>
                <a:cubicBezTo>
                  <a:pt x="78" y="116"/>
                  <a:pt x="69" y="100"/>
                  <a:pt x="55" y="88"/>
                </a:cubicBezTo>
                <a:cubicBezTo>
                  <a:pt x="41" y="76"/>
                  <a:pt x="25" y="69"/>
                  <a:pt x="6" y="66"/>
                </a:cubicBezTo>
                <a:cubicBezTo>
                  <a:pt x="6" y="67"/>
                  <a:pt x="5" y="67"/>
                  <a:pt x="5" y="68"/>
                </a:cubicBezTo>
                <a:cubicBezTo>
                  <a:pt x="22" y="71"/>
                  <a:pt x="37" y="78"/>
                  <a:pt x="49" y="88"/>
                </a:cubicBezTo>
                <a:cubicBezTo>
                  <a:pt x="63" y="101"/>
                  <a:pt x="72" y="117"/>
                  <a:pt x="75" y="135"/>
                </a:cubicBezTo>
                <a:cubicBezTo>
                  <a:pt x="69" y="135"/>
                  <a:pt x="69" y="135"/>
                  <a:pt x="69" y="135"/>
                </a:cubicBezTo>
                <a:cubicBezTo>
                  <a:pt x="66" y="120"/>
                  <a:pt x="58" y="107"/>
                  <a:pt x="47" y="97"/>
                </a:cubicBezTo>
                <a:cubicBezTo>
                  <a:pt x="35" y="86"/>
                  <a:pt x="19" y="80"/>
                  <a:pt x="1" y="78"/>
                </a:cubicBezTo>
                <a:cubicBezTo>
                  <a:pt x="1" y="79"/>
                  <a:pt x="0" y="79"/>
                  <a:pt x="0" y="80"/>
                </a:cubicBezTo>
                <a:cubicBezTo>
                  <a:pt x="0" y="80"/>
                  <a:pt x="0" y="80"/>
                  <a:pt x="0" y="80"/>
                </a:cubicBezTo>
                <a:cubicBezTo>
                  <a:pt x="0" y="80"/>
                  <a:pt x="1" y="80"/>
                  <a:pt x="1" y="80"/>
                </a:cubicBezTo>
                <a:cubicBezTo>
                  <a:pt x="1" y="80"/>
                  <a:pt x="2" y="80"/>
                  <a:pt x="2" y="80"/>
                </a:cubicBezTo>
                <a:cubicBezTo>
                  <a:pt x="2" y="80"/>
                  <a:pt x="2" y="80"/>
                  <a:pt x="2" y="80"/>
                </a:cubicBezTo>
                <a:cubicBezTo>
                  <a:pt x="3" y="80"/>
                  <a:pt x="4" y="81"/>
                  <a:pt x="4" y="81"/>
                </a:cubicBezTo>
                <a:cubicBezTo>
                  <a:pt x="4" y="81"/>
                  <a:pt x="4" y="81"/>
                  <a:pt x="4" y="81"/>
                </a:cubicBezTo>
                <a:cubicBezTo>
                  <a:pt x="19" y="83"/>
                  <a:pt x="31" y="89"/>
                  <a:pt x="41" y="98"/>
                </a:cubicBezTo>
                <a:cubicBezTo>
                  <a:pt x="53" y="108"/>
                  <a:pt x="60" y="121"/>
                  <a:pt x="63" y="136"/>
                </a:cubicBezTo>
                <a:cubicBezTo>
                  <a:pt x="63" y="136"/>
                  <a:pt x="63" y="136"/>
                  <a:pt x="63" y="136"/>
                </a:cubicBezTo>
                <a:cubicBezTo>
                  <a:pt x="64" y="138"/>
                  <a:pt x="64" y="140"/>
                  <a:pt x="64" y="141"/>
                </a:cubicBezTo>
                <a:cubicBezTo>
                  <a:pt x="130" y="141"/>
                  <a:pt x="130" y="141"/>
                  <a:pt x="130" y="141"/>
                </a:cubicBezTo>
                <a:cubicBezTo>
                  <a:pt x="130" y="140"/>
                  <a:pt x="130" y="138"/>
                  <a:pt x="130" y="136"/>
                </a:cubicBezTo>
                <a:cubicBezTo>
                  <a:pt x="131" y="136"/>
                  <a:pt x="131" y="136"/>
                  <a:pt x="131" y="136"/>
                </a:cubicBezTo>
                <a:cubicBezTo>
                  <a:pt x="134" y="121"/>
                  <a:pt x="141" y="108"/>
                  <a:pt x="152" y="98"/>
                </a:cubicBezTo>
                <a:cubicBezTo>
                  <a:pt x="162" y="89"/>
                  <a:pt x="175" y="83"/>
                  <a:pt x="189" y="81"/>
                </a:cubicBezTo>
                <a:cubicBezTo>
                  <a:pt x="190" y="81"/>
                  <a:pt x="190" y="81"/>
                  <a:pt x="190" y="81"/>
                </a:cubicBezTo>
                <a:cubicBezTo>
                  <a:pt x="190" y="81"/>
                  <a:pt x="191" y="80"/>
                  <a:pt x="191" y="80"/>
                </a:cubicBezTo>
                <a:cubicBezTo>
                  <a:pt x="192" y="80"/>
                  <a:pt x="192" y="80"/>
                  <a:pt x="192" y="80"/>
                </a:cubicBezTo>
                <a:cubicBezTo>
                  <a:pt x="192" y="80"/>
                  <a:pt x="193" y="80"/>
                  <a:pt x="193" y="80"/>
                </a:cubicBezTo>
                <a:cubicBezTo>
                  <a:pt x="193" y="80"/>
                  <a:pt x="194" y="80"/>
                  <a:pt x="194" y="80"/>
                </a:cubicBezTo>
                <a:cubicBezTo>
                  <a:pt x="194" y="80"/>
                  <a:pt x="194" y="80"/>
                  <a:pt x="194" y="80"/>
                </a:cubicBezTo>
                <a:cubicBezTo>
                  <a:pt x="194" y="79"/>
                  <a:pt x="193" y="79"/>
                  <a:pt x="193" y="78"/>
                </a:cubicBezTo>
                <a:moveTo>
                  <a:pt x="65" y="160"/>
                </a:moveTo>
                <a:cubicBezTo>
                  <a:pt x="63" y="180"/>
                  <a:pt x="55" y="198"/>
                  <a:pt x="42" y="212"/>
                </a:cubicBezTo>
                <a:cubicBezTo>
                  <a:pt x="50" y="212"/>
                  <a:pt x="50" y="212"/>
                  <a:pt x="50" y="212"/>
                </a:cubicBezTo>
                <a:cubicBezTo>
                  <a:pt x="60" y="199"/>
                  <a:pt x="67" y="183"/>
                  <a:pt x="70" y="166"/>
                </a:cubicBezTo>
                <a:cubicBezTo>
                  <a:pt x="76" y="166"/>
                  <a:pt x="76" y="166"/>
                  <a:pt x="76" y="166"/>
                </a:cubicBezTo>
                <a:cubicBezTo>
                  <a:pt x="74" y="183"/>
                  <a:pt x="67" y="199"/>
                  <a:pt x="57" y="212"/>
                </a:cubicBezTo>
                <a:cubicBezTo>
                  <a:pt x="64" y="212"/>
                  <a:pt x="64" y="212"/>
                  <a:pt x="64" y="212"/>
                </a:cubicBezTo>
                <a:cubicBezTo>
                  <a:pt x="73" y="199"/>
                  <a:pt x="80" y="183"/>
                  <a:pt x="82" y="166"/>
                </a:cubicBezTo>
                <a:cubicBezTo>
                  <a:pt x="87" y="166"/>
                  <a:pt x="87" y="166"/>
                  <a:pt x="87" y="166"/>
                </a:cubicBezTo>
                <a:cubicBezTo>
                  <a:pt x="85" y="183"/>
                  <a:pt x="80" y="199"/>
                  <a:pt x="71" y="212"/>
                </a:cubicBezTo>
                <a:cubicBezTo>
                  <a:pt x="78" y="212"/>
                  <a:pt x="78" y="212"/>
                  <a:pt x="78" y="212"/>
                </a:cubicBezTo>
                <a:cubicBezTo>
                  <a:pt x="86" y="198"/>
                  <a:pt x="91" y="183"/>
                  <a:pt x="93" y="166"/>
                </a:cubicBezTo>
                <a:cubicBezTo>
                  <a:pt x="99" y="166"/>
                  <a:pt x="99" y="166"/>
                  <a:pt x="99" y="166"/>
                </a:cubicBezTo>
                <a:cubicBezTo>
                  <a:pt x="97" y="183"/>
                  <a:pt x="92" y="198"/>
                  <a:pt x="85" y="212"/>
                </a:cubicBezTo>
                <a:cubicBezTo>
                  <a:pt x="91" y="212"/>
                  <a:pt x="91" y="212"/>
                  <a:pt x="91" y="212"/>
                </a:cubicBezTo>
                <a:cubicBezTo>
                  <a:pt x="99" y="198"/>
                  <a:pt x="103" y="182"/>
                  <a:pt x="105" y="166"/>
                </a:cubicBezTo>
                <a:cubicBezTo>
                  <a:pt x="111" y="166"/>
                  <a:pt x="111" y="166"/>
                  <a:pt x="111" y="166"/>
                </a:cubicBezTo>
                <a:cubicBezTo>
                  <a:pt x="109" y="182"/>
                  <a:pt x="105" y="198"/>
                  <a:pt x="98" y="212"/>
                </a:cubicBezTo>
                <a:cubicBezTo>
                  <a:pt x="104" y="212"/>
                  <a:pt x="104" y="212"/>
                  <a:pt x="104" y="212"/>
                </a:cubicBezTo>
                <a:cubicBezTo>
                  <a:pt x="111" y="198"/>
                  <a:pt x="115" y="182"/>
                  <a:pt x="117" y="166"/>
                </a:cubicBezTo>
                <a:cubicBezTo>
                  <a:pt x="123" y="166"/>
                  <a:pt x="123" y="166"/>
                  <a:pt x="123" y="166"/>
                </a:cubicBezTo>
                <a:cubicBezTo>
                  <a:pt x="122" y="170"/>
                  <a:pt x="122" y="175"/>
                  <a:pt x="121" y="179"/>
                </a:cubicBezTo>
                <a:cubicBezTo>
                  <a:pt x="120" y="183"/>
                  <a:pt x="119" y="187"/>
                  <a:pt x="118" y="190"/>
                </a:cubicBezTo>
                <a:cubicBezTo>
                  <a:pt x="117" y="194"/>
                  <a:pt x="117" y="197"/>
                  <a:pt x="115" y="200"/>
                </a:cubicBezTo>
                <a:cubicBezTo>
                  <a:pt x="115" y="202"/>
                  <a:pt x="114" y="205"/>
                  <a:pt x="113" y="207"/>
                </a:cubicBezTo>
                <a:cubicBezTo>
                  <a:pt x="112" y="209"/>
                  <a:pt x="111" y="211"/>
                  <a:pt x="111" y="212"/>
                </a:cubicBezTo>
                <a:cubicBezTo>
                  <a:pt x="116" y="212"/>
                  <a:pt x="116" y="212"/>
                  <a:pt x="116" y="212"/>
                </a:cubicBezTo>
                <a:cubicBezTo>
                  <a:pt x="117" y="212"/>
                  <a:pt x="117" y="212"/>
                  <a:pt x="117" y="212"/>
                </a:cubicBezTo>
                <a:cubicBezTo>
                  <a:pt x="122" y="212"/>
                  <a:pt x="122" y="212"/>
                  <a:pt x="122" y="212"/>
                </a:cubicBezTo>
                <a:cubicBezTo>
                  <a:pt x="121" y="211"/>
                  <a:pt x="120" y="209"/>
                  <a:pt x="119" y="207"/>
                </a:cubicBezTo>
                <a:cubicBezTo>
                  <a:pt x="120" y="204"/>
                  <a:pt x="121" y="202"/>
                  <a:pt x="122" y="199"/>
                </a:cubicBezTo>
                <a:cubicBezTo>
                  <a:pt x="124" y="204"/>
                  <a:pt x="127" y="208"/>
                  <a:pt x="130" y="212"/>
                </a:cubicBezTo>
                <a:cubicBezTo>
                  <a:pt x="137" y="212"/>
                  <a:pt x="137" y="212"/>
                  <a:pt x="137" y="212"/>
                </a:cubicBezTo>
                <a:cubicBezTo>
                  <a:pt x="132" y="206"/>
                  <a:pt x="128" y="198"/>
                  <a:pt x="124" y="190"/>
                </a:cubicBezTo>
                <a:cubicBezTo>
                  <a:pt x="125" y="186"/>
                  <a:pt x="126" y="183"/>
                  <a:pt x="127" y="179"/>
                </a:cubicBezTo>
                <a:cubicBezTo>
                  <a:pt x="130" y="191"/>
                  <a:pt x="136" y="203"/>
                  <a:pt x="144" y="212"/>
                </a:cubicBezTo>
                <a:cubicBezTo>
                  <a:pt x="152" y="212"/>
                  <a:pt x="152" y="212"/>
                  <a:pt x="152" y="212"/>
                </a:cubicBezTo>
                <a:cubicBezTo>
                  <a:pt x="139" y="198"/>
                  <a:pt x="131" y="180"/>
                  <a:pt x="129" y="160"/>
                </a:cubicBezTo>
                <a:lnTo>
                  <a:pt x="65"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baseline="-25000"/>
          </a:p>
        </p:txBody>
      </p:sp>
      <p:sp>
        <p:nvSpPr>
          <p:cNvPr id="13" name="Text Placeholder 12">
            <a:extLst>
              <a:ext uri="{FF2B5EF4-FFF2-40B4-BE49-F238E27FC236}">
                <a16:creationId xmlns:a16="http://schemas.microsoft.com/office/drawing/2014/main" id="{7D1DDE48-6FBA-CB4D-ACA9-7735E2FEA3C5}"/>
              </a:ext>
            </a:extLst>
          </p:cNvPr>
          <p:cNvSpPr>
            <a:spLocks noGrp="1"/>
          </p:cNvSpPr>
          <p:nvPr>
            <p:ph type="body" sz="quarter" idx="15" hasCustomPrompt="1"/>
          </p:nvPr>
        </p:nvSpPr>
        <p:spPr>
          <a:xfrm>
            <a:off x="0" y="1646955"/>
            <a:ext cx="6096000" cy="4787585"/>
          </a:xfrm>
        </p:spPr>
        <p:txBody>
          <a:bodyPr lIns="324000" tIns="108000" rIns="108000" bIns="216000" numCol="1" spcCol="216000">
            <a:normAutofit/>
          </a:bodyPr>
          <a:lstStyle>
            <a:lvl1pPr>
              <a:defRPr sz="2000"/>
            </a:lvl1pPr>
            <a:lvl2pPr>
              <a:defRPr sz="2000"/>
            </a:lvl2pPr>
            <a:lvl3pPr>
              <a:defRPr sz="2000"/>
            </a:lvl3pPr>
            <a:lvl4pPr>
              <a:defRPr sz="2000"/>
            </a:lvl4pPr>
            <a:lvl5pPr>
              <a:defRPr sz="2000"/>
            </a:lvl5p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p:txBody>
      </p:sp>
      <p:sp>
        <p:nvSpPr>
          <p:cNvPr id="16" name="Text Placeholder 12">
            <a:extLst>
              <a:ext uri="{FF2B5EF4-FFF2-40B4-BE49-F238E27FC236}">
                <a16:creationId xmlns:a16="http://schemas.microsoft.com/office/drawing/2014/main" id="{59A2BF12-BF4F-074F-BCC7-FF899ED8FF1A}"/>
              </a:ext>
            </a:extLst>
          </p:cNvPr>
          <p:cNvSpPr>
            <a:spLocks noGrp="1"/>
          </p:cNvSpPr>
          <p:nvPr>
            <p:ph type="body" sz="quarter" idx="16" hasCustomPrompt="1"/>
          </p:nvPr>
        </p:nvSpPr>
        <p:spPr>
          <a:xfrm>
            <a:off x="7326827" y="432000"/>
            <a:ext cx="3208651" cy="6002533"/>
          </a:xfrm>
        </p:spPr>
        <p:txBody>
          <a:bodyPr lIns="0" tIns="216000" rIns="0" bIns="216000" numCol="1" spcCol="216000" anchor="t" anchorCtr="0"/>
          <a:lstStyle>
            <a:lvl1pPr>
              <a:lnSpc>
                <a:spcPct val="105000"/>
              </a:lnSpc>
              <a:defRPr sz="2800" b="0" i="1">
                <a:latin typeface="Grosvenor Light" panose="02000300000000000000" pitchFamily="2" charset="0"/>
              </a:defRPr>
            </a:lvl1pPr>
            <a:lvl2pPr marL="0" indent="0">
              <a:buNone/>
              <a:defRPr/>
            </a:lvl2pPr>
            <a:lvl3pPr marL="180000">
              <a:defRPr/>
            </a:lvl3pPr>
            <a:lvl4pPr marL="360000">
              <a:defRPr/>
            </a:lvl4pPr>
            <a:lvl5pPr marL="540000">
              <a:defRPr/>
            </a:lvl5pPr>
          </a:lstStyle>
          <a:p>
            <a:pPr lvl="0"/>
            <a:r>
              <a:rPr lang="en-GB"/>
              <a:t>Click to add a quote or pull-out statement</a:t>
            </a:r>
          </a:p>
          <a:p>
            <a:pPr lvl="1"/>
            <a:r>
              <a:rPr lang="en-GB"/>
              <a:t>Second level – Name Surname, Job title and company</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27832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36EBA-4520-4052-AED6-8BF264B64F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83C3BC-14AC-4979-9140-EFE086E759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7D3FCB-BE98-441D-881E-F71BCEA17CF1}"/>
              </a:ext>
            </a:extLst>
          </p:cNvPr>
          <p:cNvSpPr>
            <a:spLocks noGrp="1"/>
          </p:cNvSpPr>
          <p:nvPr>
            <p:ph type="dt" sz="half" idx="10"/>
          </p:nvPr>
        </p:nvSpPr>
        <p:spPr/>
        <p:txBody>
          <a:bodyPr/>
          <a:lstStyle/>
          <a:p>
            <a:fld id="{553001A7-9562-4CEF-9337-22137ABACB63}" type="datetimeFigureOut">
              <a:rPr lang="en-GB" smtClean="0"/>
              <a:t>19/02/2026</a:t>
            </a:fld>
            <a:endParaRPr lang="en-GB"/>
          </a:p>
        </p:txBody>
      </p:sp>
      <p:sp>
        <p:nvSpPr>
          <p:cNvPr id="5" name="Footer Placeholder 4">
            <a:extLst>
              <a:ext uri="{FF2B5EF4-FFF2-40B4-BE49-F238E27FC236}">
                <a16:creationId xmlns:a16="http://schemas.microsoft.com/office/drawing/2014/main" id="{BBA63E10-ECFF-46D4-B9BA-789B8A347A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362E59-2884-4E09-B914-CBCFCBA94B08}"/>
              </a:ext>
            </a:extLst>
          </p:cNvPr>
          <p:cNvSpPr>
            <a:spLocks noGrp="1"/>
          </p:cNvSpPr>
          <p:nvPr>
            <p:ph type="sldNum" sz="quarter" idx="12"/>
          </p:nvPr>
        </p:nvSpPr>
        <p:spPr/>
        <p:txBody>
          <a:bodyPr/>
          <a:lstStyle/>
          <a:p>
            <a:fld id="{1EFEEAA8-D917-48DF-B993-7E6ED2F61F82}" type="slidenum">
              <a:rPr lang="en-GB" smtClean="0"/>
              <a:t>‹#›</a:t>
            </a:fld>
            <a:endParaRPr lang="en-GB"/>
          </a:p>
        </p:txBody>
      </p:sp>
    </p:spTree>
    <p:extLst>
      <p:ext uri="{BB962C8B-B14F-4D97-AF65-F5344CB8AC3E}">
        <p14:creationId xmlns:p14="http://schemas.microsoft.com/office/powerpoint/2010/main" val="274119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143B-B503-41CF-982B-E8AFE7033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D996282-D304-41D1-94F5-F40077F8D3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83137F-6D03-4996-A0A2-BE237A08F74B}"/>
              </a:ext>
            </a:extLst>
          </p:cNvPr>
          <p:cNvSpPr>
            <a:spLocks noGrp="1"/>
          </p:cNvSpPr>
          <p:nvPr>
            <p:ph type="dt" sz="half" idx="10"/>
          </p:nvPr>
        </p:nvSpPr>
        <p:spPr/>
        <p:txBody>
          <a:bodyPr/>
          <a:lstStyle/>
          <a:p>
            <a:fld id="{553001A7-9562-4CEF-9337-22137ABACB63}" type="datetimeFigureOut">
              <a:rPr lang="en-GB" smtClean="0"/>
              <a:t>19/02/2026</a:t>
            </a:fld>
            <a:endParaRPr lang="en-GB"/>
          </a:p>
        </p:txBody>
      </p:sp>
      <p:sp>
        <p:nvSpPr>
          <p:cNvPr id="5" name="Footer Placeholder 4">
            <a:extLst>
              <a:ext uri="{FF2B5EF4-FFF2-40B4-BE49-F238E27FC236}">
                <a16:creationId xmlns:a16="http://schemas.microsoft.com/office/drawing/2014/main" id="{288AC39A-B63A-4693-A72E-4D9889BEC5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79BC9A-C88C-4B04-A7E9-27B36856B7E2}"/>
              </a:ext>
            </a:extLst>
          </p:cNvPr>
          <p:cNvSpPr>
            <a:spLocks noGrp="1"/>
          </p:cNvSpPr>
          <p:nvPr>
            <p:ph type="sldNum" sz="quarter" idx="12"/>
          </p:nvPr>
        </p:nvSpPr>
        <p:spPr/>
        <p:txBody>
          <a:bodyPr/>
          <a:lstStyle/>
          <a:p>
            <a:fld id="{1EFEEAA8-D917-48DF-B993-7E6ED2F61F82}" type="slidenum">
              <a:rPr lang="en-GB" smtClean="0"/>
              <a:t>‹#›</a:t>
            </a:fld>
            <a:endParaRPr lang="en-GB"/>
          </a:p>
        </p:txBody>
      </p:sp>
    </p:spTree>
    <p:extLst>
      <p:ext uri="{BB962C8B-B14F-4D97-AF65-F5344CB8AC3E}">
        <p14:creationId xmlns:p14="http://schemas.microsoft.com/office/powerpoint/2010/main" val="594399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1F65F-5EFC-4BC3-983F-DAACA02613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9BC96C-E143-49B6-9906-20A2E698F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4BAC8B6-C703-42FC-8088-EF8578279D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111463E-E149-43F6-A612-D16E48995E7B}"/>
              </a:ext>
            </a:extLst>
          </p:cNvPr>
          <p:cNvSpPr>
            <a:spLocks noGrp="1"/>
          </p:cNvSpPr>
          <p:nvPr>
            <p:ph type="dt" sz="half" idx="10"/>
          </p:nvPr>
        </p:nvSpPr>
        <p:spPr/>
        <p:txBody>
          <a:bodyPr/>
          <a:lstStyle/>
          <a:p>
            <a:fld id="{553001A7-9562-4CEF-9337-22137ABACB63}" type="datetimeFigureOut">
              <a:rPr lang="en-GB" smtClean="0"/>
              <a:t>19/02/2026</a:t>
            </a:fld>
            <a:endParaRPr lang="en-GB"/>
          </a:p>
        </p:txBody>
      </p:sp>
      <p:sp>
        <p:nvSpPr>
          <p:cNvPr id="6" name="Footer Placeholder 5">
            <a:extLst>
              <a:ext uri="{FF2B5EF4-FFF2-40B4-BE49-F238E27FC236}">
                <a16:creationId xmlns:a16="http://schemas.microsoft.com/office/drawing/2014/main" id="{AE88AFFD-8D53-4BE4-9825-421FCCC6F4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B33F14-5B6A-4827-9B39-996FDE474836}"/>
              </a:ext>
            </a:extLst>
          </p:cNvPr>
          <p:cNvSpPr>
            <a:spLocks noGrp="1"/>
          </p:cNvSpPr>
          <p:nvPr>
            <p:ph type="sldNum" sz="quarter" idx="12"/>
          </p:nvPr>
        </p:nvSpPr>
        <p:spPr/>
        <p:txBody>
          <a:bodyPr/>
          <a:lstStyle/>
          <a:p>
            <a:fld id="{1EFEEAA8-D917-48DF-B993-7E6ED2F61F82}" type="slidenum">
              <a:rPr lang="en-GB" smtClean="0"/>
              <a:t>‹#›</a:t>
            </a:fld>
            <a:endParaRPr lang="en-GB"/>
          </a:p>
        </p:txBody>
      </p:sp>
    </p:spTree>
    <p:extLst>
      <p:ext uri="{BB962C8B-B14F-4D97-AF65-F5344CB8AC3E}">
        <p14:creationId xmlns:p14="http://schemas.microsoft.com/office/powerpoint/2010/main" val="107235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29EAD-9734-4C33-BFC7-C8816CD6D47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5D1E39-AFF1-4B69-9598-0521F8EFAA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2FD41B-692C-442F-A4FD-8F0A867903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2BC5B13-2A06-4392-9125-03B752C177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DC0046-5809-415D-BC41-01553DBAF9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8B057BB-D9A4-4C04-8544-2F19B75E49EC}"/>
              </a:ext>
            </a:extLst>
          </p:cNvPr>
          <p:cNvSpPr>
            <a:spLocks noGrp="1"/>
          </p:cNvSpPr>
          <p:nvPr>
            <p:ph type="dt" sz="half" idx="10"/>
          </p:nvPr>
        </p:nvSpPr>
        <p:spPr/>
        <p:txBody>
          <a:bodyPr/>
          <a:lstStyle/>
          <a:p>
            <a:fld id="{553001A7-9562-4CEF-9337-22137ABACB63}" type="datetimeFigureOut">
              <a:rPr lang="en-GB" smtClean="0"/>
              <a:t>19/02/2026</a:t>
            </a:fld>
            <a:endParaRPr lang="en-GB"/>
          </a:p>
        </p:txBody>
      </p:sp>
      <p:sp>
        <p:nvSpPr>
          <p:cNvPr id="8" name="Footer Placeholder 7">
            <a:extLst>
              <a:ext uri="{FF2B5EF4-FFF2-40B4-BE49-F238E27FC236}">
                <a16:creationId xmlns:a16="http://schemas.microsoft.com/office/drawing/2014/main" id="{3AC4CB94-C1D0-4622-9665-093F23FC91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DC0A40-C2DF-4BE5-B6AF-A1D9AAC18581}"/>
              </a:ext>
            </a:extLst>
          </p:cNvPr>
          <p:cNvSpPr>
            <a:spLocks noGrp="1"/>
          </p:cNvSpPr>
          <p:nvPr>
            <p:ph type="sldNum" sz="quarter" idx="12"/>
          </p:nvPr>
        </p:nvSpPr>
        <p:spPr/>
        <p:txBody>
          <a:bodyPr/>
          <a:lstStyle/>
          <a:p>
            <a:fld id="{1EFEEAA8-D917-48DF-B993-7E6ED2F61F82}" type="slidenum">
              <a:rPr lang="en-GB" smtClean="0"/>
              <a:t>‹#›</a:t>
            </a:fld>
            <a:endParaRPr lang="en-GB"/>
          </a:p>
        </p:txBody>
      </p:sp>
    </p:spTree>
    <p:extLst>
      <p:ext uri="{BB962C8B-B14F-4D97-AF65-F5344CB8AC3E}">
        <p14:creationId xmlns:p14="http://schemas.microsoft.com/office/powerpoint/2010/main" val="919183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BB317-2055-4FB6-8F20-9D9F806D713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862860-7B40-4239-88C1-D7938D40ED63}"/>
              </a:ext>
            </a:extLst>
          </p:cNvPr>
          <p:cNvSpPr>
            <a:spLocks noGrp="1"/>
          </p:cNvSpPr>
          <p:nvPr>
            <p:ph type="dt" sz="half" idx="10"/>
          </p:nvPr>
        </p:nvSpPr>
        <p:spPr/>
        <p:txBody>
          <a:bodyPr/>
          <a:lstStyle/>
          <a:p>
            <a:fld id="{553001A7-9562-4CEF-9337-22137ABACB63}" type="datetimeFigureOut">
              <a:rPr lang="en-GB" smtClean="0"/>
              <a:t>19/02/2026</a:t>
            </a:fld>
            <a:endParaRPr lang="en-GB"/>
          </a:p>
        </p:txBody>
      </p:sp>
      <p:sp>
        <p:nvSpPr>
          <p:cNvPr id="4" name="Footer Placeholder 3">
            <a:extLst>
              <a:ext uri="{FF2B5EF4-FFF2-40B4-BE49-F238E27FC236}">
                <a16:creationId xmlns:a16="http://schemas.microsoft.com/office/drawing/2014/main" id="{D9C85F9D-9326-4657-BBC6-F57A5CE0E09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607279F-C9C8-4FB2-A079-8922BA6EA416}"/>
              </a:ext>
            </a:extLst>
          </p:cNvPr>
          <p:cNvSpPr>
            <a:spLocks noGrp="1"/>
          </p:cNvSpPr>
          <p:nvPr>
            <p:ph type="sldNum" sz="quarter" idx="12"/>
          </p:nvPr>
        </p:nvSpPr>
        <p:spPr/>
        <p:txBody>
          <a:bodyPr/>
          <a:lstStyle/>
          <a:p>
            <a:fld id="{1EFEEAA8-D917-48DF-B993-7E6ED2F61F82}" type="slidenum">
              <a:rPr lang="en-GB" smtClean="0"/>
              <a:t>‹#›</a:t>
            </a:fld>
            <a:endParaRPr lang="en-GB"/>
          </a:p>
        </p:txBody>
      </p:sp>
    </p:spTree>
    <p:extLst>
      <p:ext uri="{BB962C8B-B14F-4D97-AF65-F5344CB8AC3E}">
        <p14:creationId xmlns:p14="http://schemas.microsoft.com/office/powerpoint/2010/main" val="2767594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90B936-4B4C-46A7-A559-E0BF0DFDBADC}"/>
              </a:ext>
            </a:extLst>
          </p:cNvPr>
          <p:cNvSpPr>
            <a:spLocks noGrp="1"/>
          </p:cNvSpPr>
          <p:nvPr>
            <p:ph type="dt" sz="half" idx="10"/>
          </p:nvPr>
        </p:nvSpPr>
        <p:spPr/>
        <p:txBody>
          <a:bodyPr/>
          <a:lstStyle/>
          <a:p>
            <a:fld id="{553001A7-9562-4CEF-9337-22137ABACB63}" type="datetimeFigureOut">
              <a:rPr lang="en-GB" smtClean="0"/>
              <a:t>19/02/2026</a:t>
            </a:fld>
            <a:endParaRPr lang="en-GB"/>
          </a:p>
        </p:txBody>
      </p:sp>
      <p:sp>
        <p:nvSpPr>
          <p:cNvPr id="3" name="Footer Placeholder 2">
            <a:extLst>
              <a:ext uri="{FF2B5EF4-FFF2-40B4-BE49-F238E27FC236}">
                <a16:creationId xmlns:a16="http://schemas.microsoft.com/office/drawing/2014/main" id="{976D14F4-08BE-426A-9561-D36044DB19A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D017897-CC34-431E-A946-E8FE48CA7729}"/>
              </a:ext>
            </a:extLst>
          </p:cNvPr>
          <p:cNvSpPr>
            <a:spLocks noGrp="1"/>
          </p:cNvSpPr>
          <p:nvPr>
            <p:ph type="sldNum" sz="quarter" idx="12"/>
          </p:nvPr>
        </p:nvSpPr>
        <p:spPr/>
        <p:txBody>
          <a:bodyPr/>
          <a:lstStyle/>
          <a:p>
            <a:fld id="{1EFEEAA8-D917-48DF-B993-7E6ED2F61F82}" type="slidenum">
              <a:rPr lang="en-GB" smtClean="0"/>
              <a:t>‹#›</a:t>
            </a:fld>
            <a:endParaRPr lang="en-GB"/>
          </a:p>
        </p:txBody>
      </p:sp>
    </p:spTree>
    <p:extLst>
      <p:ext uri="{BB962C8B-B14F-4D97-AF65-F5344CB8AC3E}">
        <p14:creationId xmlns:p14="http://schemas.microsoft.com/office/powerpoint/2010/main" val="2023311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C2C75-F852-43DD-AA25-925401867C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82FFA5-DD08-45C4-9035-DF7E0CF849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BFD87CF-F3A7-4FC9-8963-1C258F27D4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8E553-1F51-4AEC-9E78-916E03D21768}"/>
              </a:ext>
            </a:extLst>
          </p:cNvPr>
          <p:cNvSpPr>
            <a:spLocks noGrp="1"/>
          </p:cNvSpPr>
          <p:nvPr>
            <p:ph type="dt" sz="half" idx="10"/>
          </p:nvPr>
        </p:nvSpPr>
        <p:spPr/>
        <p:txBody>
          <a:bodyPr/>
          <a:lstStyle/>
          <a:p>
            <a:fld id="{553001A7-9562-4CEF-9337-22137ABACB63}" type="datetimeFigureOut">
              <a:rPr lang="en-GB" smtClean="0"/>
              <a:t>19/02/2026</a:t>
            </a:fld>
            <a:endParaRPr lang="en-GB"/>
          </a:p>
        </p:txBody>
      </p:sp>
      <p:sp>
        <p:nvSpPr>
          <p:cNvPr id="6" name="Footer Placeholder 5">
            <a:extLst>
              <a:ext uri="{FF2B5EF4-FFF2-40B4-BE49-F238E27FC236}">
                <a16:creationId xmlns:a16="http://schemas.microsoft.com/office/drawing/2014/main" id="{246095D4-4947-4CF2-B1A9-6F232F831D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B580F3-AEED-497C-816B-7196991B455E}"/>
              </a:ext>
            </a:extLst>
          </p:cNvPr>
          <p:cNvSpPr>
            <a:spLocks noGrp="1"/>
          </p:cNvSpPr>
          <p:nvPr>
            <p:ph type="sldNum" sz="quarter" idx="12"/>
          </p:nvPr>
        </p:nvSpPr>
        <p:spPr/>
        <p:txBody>
          <a:bodyPr/>
          <a:lstStyle/>
          <a:p>
            <a:fld id="{1EFEEAA8-D917-48DF-B993-7E6ED2F61F82}" type="slidenum">
              <a:rPr lang="en-GB" smtClean="0"/>
              <a:t>‹#›</a:t>
            </a:fld>
            <a:endParaRPr lang="en-GB"/>
          </a:p>
        </p:txBody>
      </p:sp>
    </p:spTree>
    <p:extLst>
      <p:ext uri="{BB962C8B-B14F-4D97-AF65-F5344CB8AC3E}">
        <p14:creationId xmlns:p14="http://schemas.microsoft.com/office/powerpoint/2010/main" val="2392469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BDA38-12AE-46A4-B8C8-DB79B40F2A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61D29FC-128F-4CAC-B58F-69D7B78A56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128D4F7-90F0-47CD-88BC-1E837E203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1A9E77-F40B-4268-9D3A-4AF062B39101}"/>
              </a:ext>
            </a:extLst>
          </p:cNvPr>
          <p:cNvSpPr>
            <a:spLocks noGrp="1"/>
          </p:cNvSpPr>
          <p:nvPr>
            <p:ph type="dt" sz="half" idx="10"/>
          </p:nvPr>
        </p:nvSpPr>
        <p:spPr/>
        <p:txBody>
          <a:bodyPr/>
          <a:lstStyle/>
          <a:p>
            <a:fld id="{553001A7-9562-4CEF-9337-22137ABACB63}" type="datetimeFigureOut">
              <a:rPr lang="en-GB" smtClean="0"/>
              <a:t>19/02/2026</a:t>
            </a:fld>
            <a:endParaRPr lang="en-GB"/>
          </a:p>
        </p:txBody>
      </p:sp>
      <p:sp>
        <p:nvSpPr>
          <p:cNvPr id="6" name="Footer Placeholder 5">
            <a:extLst>
              <a:ext uri="{FF2B5EF4-FFF2-40B4-BE49-F238E27FC236}">
                <a16:creationId xmlns:a16="http://schemas.microsoft.com/office/drawing/2014/main" id="{8840F426-6F19-4DE5-9D4A-B9FBE32322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818A99-7F71-47DB-8E37-90219974D7DC}"/>
              </a:ext>
            </a:extLst>
          </p:cNvPr>
          <p:cNvSpPr>
            <a:spLocks noGrp="1"/>
          </p:cNvSpPr>
          <p:nvPr>
            <p:ph type="sldNum" sz="quarter" idx="12"/>
          </p:nvPr>
        </p:nvSpPr>
        <p:spPr/>
        <p:txBody>
          <a:bodyPr/>
          <a:lstStyle/>
          <a:p>
            <a:fld id="{1EFEEAA8-D917-48DF-B993-7E6ED2F61F82}" type="slidenum">
              <a:rPr lang="en-GB" smtClean="0"/>
              <a:t>‹#›</a:t>
            </a:fld>
            <a:endParaRPr lang="en-GB"/>
          </a:p>
        </p:txBody>
      </p:sp>
    </p:spTree>
    <p:extLst>
      <p:ext uri="{BB962C8B-B14F-4D97-AF65-F5344CB8AC3E}">
        <p14:creationId xmlns:p14="http://schemas.microsoft.com/office/powerpoint/2010/main" val="3574350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E493C5-BCD8-479C-8BD9-2578742F12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8F7047-FB03-41D2-B227-EA3D5CA6DE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153148-DFAF-4657-A16C-5562F2B76D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001A7-9562-4CEF-9337-22137ABACB63}" type="datetimeFigureOut">
              <a:rPr lang="en-GB" smtClean="0"/>
              <a:t>19/02/2026</a:t>
            </a:fld>
            <a:endParaRPr lang="en-GB"/>
          </a:p>
        </p:txBody>
      </p:sp>
      <p:sp>
        <p:nvSpPr>
          <p:cNvPr id="5" name="Footer Placeholder 4">
            <a:extLst>
              <a:ext uri="{FF2B5EF4-FFF2-40B4-BE49-F238E27FC236}">
                <a16:creationId xmlns:a16="http://schemas.microsoft.com/office/drawing/2014/main" id="{B28A30E5-72A2-469A-A1DE-577A5961CB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7B7FD5-0E49-45FB-9BCB-E2C18B991B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EEAA8-D917-48DF-B993-7E6ED2F61F82}" type="slidenum">
              <a:rPr lang="en-GB" smtClean="0"/>
              <a:t>‹#›</a:t>
            </a:fld>
            <a:endParaRPr lang="en-GB"/>
          </a:p>
        </p:txBody>
      </p:sp>
    </p:spTree>
    <p:extLst>
      <p:ext uri="{BB962C8B-B14F-4D97-AF65-F5344CB8AC3E}">
        <p14:creationId xmlns:p14="http://schemas.microsoft.com/office/powerpoint/2010/main" val="4202099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png"/><Relationship Id="rId7"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1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6.png"/><Relationship Id="rId19" Type="http://schemas.microsoft.com/office/2007/relationships/hdphoto" Target="../media/hdphoto8.wdp"/><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9.wdp"/><Relationship Id="rId1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microsoft.com/office/2007/relationships/hdphoto" Target="../media/hdphoto10.wdp"/><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microsoft.com/office/2007/relationships/hdphoto" Target="../media/hdphoto1.wdp"/><Relationship Id="rId10" Type="http://schemas.openxmlformats.org/officeDocument/2006/relationships/image" Target="../media/image18.svg"/><Relationship Id="rId19" Type="http://schemas.microsoft.com/office/2007/relationships/hdphoto" Target="../media/hdphoto11.wdp"/><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1.wdp"/><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7012CA-69D4-4BAE-BE2A-01AEA0F16F39}"/>
              </a:ext>
            </a:extLst>
          </p:cNvPr>
          <p:cNvSpPr/>
          <p:nvPr/>
        </p:nvSpPr>
        <p:spPr>
          <a:xfrm>
            <a:off x="192087" y="194911"/>
            <a:ext cx="11807825" cy="6468177"/>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C802809D-5F5B-440A-84D3-4E3677072F4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97330" y="2285999"/>
            <a:ext cx="3451189" cy="230043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A12BA6B-5788-4A64-8315-70BE8DCF3E36}"/>
              </a:ext>
            </a:extLst>
          </p:cNvPr>
          <p:cNvGrpSpPr/>
          <p:nvPr/>
        </p:nvGrpSpPr>
        <p:grpSpPr>
          <a:xfrm>
            <a:off x="936726" y="734529"/>
            <a:ext cx="10187652" cy="4204436"/>
            <a:chOff x="853692" y="2551611"/>
            <a:chExt cx="10187652" cy="1951319"/>
          </a:xfrm>
        </p:grpSpPr>
        <p:sp>
          <p:nvSpPr>
            <p:cNvPr id="8" name="TextBox 7">
              <a:extLst>
                <a:ext uri="{FF2B5EF4-FFF2-40B4-BE49-F238E27FC236}">
                  <a16:creationId xmlns:a16="http://schemas.microsoft.com/office/drawing/2014/main" id="{16234041-B3DE-4802-87B2-B24443F3CDAE}"/>
                </a:ext>
              </a:extLst>
            </p:cNvPr>
            <p:cNvSpPr txBox="1"/>
            <p:nvPr/>
          </p:nvSpPr>
          <p:spPr>
            <a:xfrm>
              <a:off x="4798681" y="3460183"/>
              <a:ext cx="6094140" cy="1042747"/>
            </a:xfrm>
            <a:prstGeom prst="rect">
              <a:avLst/>
            </a:prstGeom>
            <a:noFill/>
          </p:spPr>
          <p:txBody>
            <a:bodyPr wrap="square" lIns="91440" tIns="45720" rIns="91440" bIns="45720" anchor="t">
              <a:spAutoFit/>
            </a:bodyPr>
            <a:lstStyle/>
            <a:p>
              <a:r>
                <a:rPr lang="en-GB" sz="2800">
                  <a:solidFill>
                    <a:schemeClr val="bg1"/>
                  </a:solidFill>
                  <a:latin typeface="Calibri"/>
                  <a:ea typeface="Calibri"/>
                  <a:cs typeface="Calibri"/>
                </a:rPr>
                <a:t>Leanne Cooper</a:t>
              </a:r>
            </a:p>
            <a:p>
              <a:r>
                <a:rPr lang="en-GB" sz="2800">
                  <a:solidFill>
                    <a:schemeClr val="bg1"/>
                  </a:solidFill>
                  <a:latin typeface="Calibri"/>
                  <a:ea typeface="Calibri"/>
                  <a:cs typeface="Calibri"/>
                </a:rPr>
                <a:t>Locality Manager</a:t>
              </a:r>
            </a:p>
            <a:p>
              <a:endParaRPr lang="en-GB" sz="2800">
                <a:solidFill>
                  <a:schemeClr val="bg1"/>
                </a:solidFill>
                <a:latin typeface="Calibri"/>
                <a:ea typeface="Calibri"/>
                <a:cs typeface="Calibri"/>
              </a:endParaRPr>
            </a:p>
            <a:p>
              <a:r>
                <a:rPr lang="en-GB" sz="2800">
                  <a:solidFill>
                    <a:schemeClr val="bg1"/>
                  </a:solidFill>
                  <a:latin typeface="Calibri"/>
                  <a:ea typeface="Calibri"/>
                  <a:cs typeface="Calibri"/>
                </a:rPr>
                <a:t>Gertrud Pakot</a:t>
              </a:r>
              <a:endParaRPr lang="en-GB" sz="2800">
                <a:solidFill>
                  <a:schemeClr val="bg1"/>
                </a:solidFill>
                <a:effectLst/>
                <a:latin typeface="Calibri"/>
                <a:ea typeface="Calibri"/>
                <a:cs typeface="Calibri"/>
              </a:endParaRPr>
            </a:p>
            <a:p>
              <a:r>
                <a:rPr lang="en-GB" sz="2800">
                  <a:solidFill>
                    <a:schemeClr val="bg1"/>
                  </a:solidFill>
                  <a:latin typeface="Calibri"/>
                  <a:ea typeface="Calibri"/>
                  <a:cs typeface="Calibri"/>
                </a:rPr>
                <a:t>Community Health Development Officer</a:t>
              </a:r>
            </a:p>
          </p:txBody>
        </p:sp>
        <p:sp>
          <p:nvSpPr>
            <p:cNvPr id="10" name="TextBox 9">
              <a:extLst>
                <a:ext uri="{FF2B5EF4-FFF2-40B4-BE49-F238E27FC236}">
                  <a16:creationId xmlns:a16="http://schemas.microsoft.com/office/drawing/2014/main" id="{4F7FB615-5EE5-4CDC-B3FD-0F8B597FE18E}"/>
                </a:ext>
              </a:extLst>
            </p:cNvPr>
            <p:cNvSpPr txBox="1"/>
            <p:nvPr/>
          </p:nvSpPr>
          <p:spPr>
            <a:xfrm>
              <a:off x="853692" y="2551611"/>
              <a:ext cx="9985273" cy="728494"/>
            </a:xfrm>
            <a:prstGeom prst="rect">
              <a:avLst/>
            </a:prstGeom>
            <a:noFill/>
          </p:spPr>
          <p:txBody>
            <a:bodyPr wrap="square" lIns="91440" tIns="45720" rIns="91440" bIns="45720" anchor="t">
              <a:spAutoFit/>
            </a:bodyPr>
            <a:lstStyle/>
            <a:p>
              <a:pPr algn="ctr"/>
              <a:r>
                <a:rPr lang="en-GB" sz="4800" b="1">
                  <a:solidFill>
                    <a:schemeClr val="bg1"/>
                  </a:solidFill>
                  <a:effectLst/>
                  <a:latin typeface="Calibri"/>
                  <a:ea typeface="Calibri"/>
                  <a:cs typeface="Calibri"/>
                </a:rPr>
                <a:t>Barton and Barton </a:t>
              </a:r>
              <a:r>
                <a:rPr lang="en-GB" sz="4800" b="1">
                  <a:solidFill>
                    <a:schemeClr val="bg1"/>
                  </a:solidFill>
                  <a:latin typeface="Calibri"/>
                  <a:ea typeface="Calibri"/>
                  <a:cs typeface="Calibri"/>
                </a:rPr>
                <a:t>Park Healthy New Town</a:t>
              </a:r>
              <a:endParaRPr lang="en-US" sz="4800">
                <a:solidFill>
                  <a:schemeClr val="bg1"/>
                </a:solidFill>
                <a:latin typeface="Calibri"/>
                <a:ea typeface="Calibri"/>
                <a:cs typeface="Calibri"/>
              </a:endParaRPr>
            </a:p>
          </p:txBody>
        </p:sp>
        <p:sp>
          <p:nvSpPr>
            <p:cNvPr id="12" name="TextBox 11">
              <a:extLst>
                <a:ext uri="{FF2B5EF4-FFF2-40B4-BE49-F238E27FC236}">
                  <a16:creationId xmlns:a16="http://schemas.microsoft.com/office/drawing/2014/main" id="{120DCF1E-8600-4734-AB3C-13C6BADCF31D}"/>
                </a:ext>
              </a:extLst>
            </p:cNvPr>
            <p:cNvSpPr txBox="1"/>
            <p:nvPr/>
          </p:nvSpPr>
          <p:spPr>
            <a:xfrm>
              <a:off x="4947204" y="3174998"/>
              <a:ext cx="6094140" cy="171411"/>
            </a:xfrm>
            <a:prstGeom prst="rect">
              <a:avLst/>
            </a:prstGeom>
            <a:noFill/>
          </p:spPr>
          <p:txBody>
            <a:bodyPr wrap="square">
              <a:spAutoFit/>
            </a:bodyPr>
            <a:lstStyle/>
            <a:p>
              <a:endParaRPr lang="en-GB">
                <a:solidFill>
                  <a:schemeClr val="bg1"/>
                </a:solidFill>
                <a:latin typeface="American Type ITC Pro Md" panose="02090604030505020304" pitchFamily="18" charset="0"/>
              </a:endParaRPr>
            </a:p>
          </p:txBody>
        </p:sp>
      </p:grpSp>
      <p:cxnSp>
        <p:nvCxnSpPr>
          <p:cNvPr id="14" name="Straight Connector 13">
            <a:extLst>
              <a:ext uri="{FF2B5EF4-FFF2-40B4-BE49-F238E27FC236}">
                <a16:creationId xmlns:a16="http://schemas.microsoft.com/office/drawing/2014/main" id="{6D49BBC4-E3ED-4C3A-B980-A4061131B260}"/>
              </a:ext>
            </a:extLst>
          </p:cNvPr>
          <p:cNvCxnSpPr/>
          <p:nvPr/>
        </p:nvCxnSpPr>
        <p:spPr>
          <a:xfrm>
            <a:off x="4639378" y="2194559"/>
            <a:ext cx="0" cy="248331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35A59CFE-F318-46A3-8F9B-E4248B25F622}"/>
              </a:ext>
            </a:extLst>
          </p:cNvPr>
          <p:cNvSpPr/>
          <p:nvPr/>
        </p:nvSpPr>
        <p:spPr>
          <a:xfrm>
            <a:off x="11371544" y="6168999"/>
            <a:ext cx="354789" cy="3693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A07DA81-BEA1-477B-8CEC-313763934871}"/>
              </a:ext>
            </a:extLst>
          </p:cNvPr>
          <p:cNvSpPr/>
          <p:nvPr/>
        </p:nvSpPr>
        <p:spPr>
          <a:xfrm>
            <a:off x="10743176" y="6168999"/>
            <a:ext cx="354789" cy="3693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7633B479-9139-4A19-97DF-D64762B58950}"/>
              </a:ext>
            </a:extLst>
          </p:cNvPr>
          <p:cNvCxnSpPr>
            <a:cxnSpLocks/>
          </p:cNvCxnSpPr>
          <p:nvPr/>
        </p:nvCxnSpPr>
        <p:spPr>
          <a:xfrm flipH="1">
            <a:off x="6724368" y="6353665"/>
            <a:ext cx="464717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DADBF80-6924-43EB-946B-D0DDEA860AF2}"/>
              </a:ext>
            </a:extLst>
          </p:cNvPr>
          <p:cNvSpPr/>
          <p:nvPr/>
        </p:nvSpPr>
        <p:spPr>
          <a:xfrm>
            <a:off x="6546973" y="6168999"/>
            <a:ext cx="354789" cy="3693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7484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3"/>
        <p:cNvGrpSpPr/>
        <p:nvPr/>
      </p:nvGrpSpPr>
      <p:grpSpPr>
        <a:xfrm>
          <a:off x="0" y="0"/>
          <a:ext cx="0" cy="0"/>
          <a:chOff x="0" y="0"/>
          <a:chExt cx="0" cy="0"/>
        </a:xfrm>
      </p:grpSpPr>
      <p:pic>
        <p:nvPicPr>
          <p:cNvPr id="5" name="Picture 4">
            <a:extLst>
              <a:ext uri="{FF2B5EF4-FFF2-40B4-BE49-F238E27FC236}">
                <a16:creationId xmlns:a16="http://schemas.microsoft.com/office/drawing/2014/main" id="{D9E13AB1-105C-E0A7-1913-D703D7B850C6}"/>
              </a:ext>
            </a:extLst>
          </p:cNvPr>
          <p:cNvPicPr>
            <a:picLocks noChangeAspect="1"/>
          </p:cNvPicPr>
          <p:nvPr/>
        </p:nvPicPr>
        <p:blipFill>
          <a:blip r:embed="rId3"/>
          <a:srcRect l="63303" t="35397" r="12238" b="42698"/>
          <a:stretch/>
        </p:blipFill>
        <p:spPr>
          <a:xfrm>
            <a:off x="3397860" y="2743762"/>
            <a:ext cx="5301343" cy="2670585"/>
          </a:xfrm>
          <a:prstGeom prst="rect">
            <a:avLst/>
          </a:prstGeom>
        </p:spPr>
      </p:pic>
      <p:sp>
        <p:nvSpPr>
          <p:cNvPr id="65" name="Google Shape;65;p8"/>
          <p:cNvSpPr txBox="1"/>
          <p:nvPr/>
        </p:nvSpPr>
        <p:spPr>
          <a:xfrm>
            <a:off x="322124" y="273839"/>
            <a:ext cx="10001600" cy="159043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r>
              <a:rPr lang="en-GB" sz="4800">
                <a:solidFill>
                  <a:srgbClr val="303478"/>
                </a:solidFill>
                <a:latin typeface="Calibri"/>
                <a:ea typeface="Calibri"/>
                <a:cs typeface="Calibri"/>
                <a:sym typeface="Inter ExtraBold"/>
              </a:rPr>
              <a:t>Key Recommendations</a:t>
            </a:r>
            <a:endParaRPr lang="en-US" sz="4800">
              <a:solidFill>
                <a:srgbClr val="303478"/>
              </a:solidFill>
              <a:latin typeface="Calibri"/>
              <a:ea typeface="Calibri"/>
              <a:cs typeface="Calibri"/>
            </a:endParaRPr>
          </a:p>
          <a:p>
            <a:pPr marL="0" marR="0" lvl="0" indent="0" algn="ctr">
              <a:lnSpc>
                <a:spcPct val="90000"/>
              </a:lnSpc>
              <a:spcBef>
                <a:spcPts val="0"/>
              </a:spcBef>
              <a:spcAft>
                <a:spcPts val="0"/>
              </a:spcAft>
              <a:buNone/>
            </a:pPr>
            <a:endParaRPr lang="en-US" sz="6150" b="1">
              <a:solidFill>
                <a:srgbClr val="253278"/>
              </a:solidFill>
              <a:latin typeface="+mj-lt"/>
              <a:ea typeface="Inter ExtraBold"/>
              <a:cs typeface="Inter ExtraBold"/>
            </a:endParaRPr>
          </a:p>
        </p:txBody>
      </p:sp>
      <p:sp>
        <p:nvSpPr>
          <p:cNvPr id="66" name="Google Shape;66;p8"/>
          <p:cNvSpPr txBox="1"/>
          <p:nvPr/>
        </p:nvSpPr>
        <p:spPr>
          <a:xfrm>
            <a:off x="459019" y="269235"/>
            <a:ext cx="3486600" cy="1436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19916"/>
              </a:lnSpc>
              <a:spcBef>
                <a:spcPts val="0"/>
              </a:spcBef>
              <a:spcAft>
                <a:spcPts val="0"/>
              </a:spcAft>
              <a:buNone/>
            </a:pPr>
            <a:endParaRPr sz="622"/>
          </a:p>
        </p:txBody>
      </p:sp>
      <p:sp>
        <p:nvSpPr>
          <p:cNvPr id="69" name="Google Shape;69;p8"/>
          <p:cNvSpPr/>
          <p:nvPr/>
        </p:nvSpPr>
        <p:spPr>
          <a:xfrm>
            <a:off x="8069156" y="1490811"/>
            <a:ext cx="2546000" cy="1585600"/>
          </a:xfrm>
          <a:prstGeom prst="ellipse">
            <a:avLst/>
          </a:prstGeom>
          <a:solidFill>
            <a:schemeClr val="bg1"/>
          </a:solidFill>
          <a:ln w="50800" cap="flat" cmpd="sng">
            <a:solidFill>
              <a:srgbClr val="002060"/>
            </a:solidFill>
            <a:prstDash val="solid"/>
            <a:round/>
            <a:headEnd type="none" w="sm" len="sm"/>
            <a:tailEnd type="none" w="sm" len="sm"/>
          </a:ln>
        </p:spPr>
        <p:txBody>
          <a:bodyPr spcFirstLastPara="1" wrap="square" lIns="53583" tIns="53583" rIns="53583" bIns="5358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sz="2100" b="1">
                <a:solidFill>
                  <a:srgbClr val="253278"/>
                </a:solidFill>
                <a:latin typeface="Calibri"/>
                <a:ea typeface="Calibri"/>
                <a:cs typeface="Calibri"/>
                <a:sym typeface="Inter SemiBold"/>
              </a:rPr>
              <a:t>Built and Physical Environment</a:t>
            </a:r>
            <a:endParaRPr lang="en-US" sz="2100">
              <a:solidFill>
                <a:schemeClr val="dk1"/>
              </a:solidFill>
              <a:latin typeface="Calibri"/>
              <a:ea typeface="Calibri"/>
              <a:cs typeface="Calibri"/>
            </a:endParaRPr>
          </a:p>
        </p:txBody>
      </p:sp>
      <p:sp>
        <p:nvSpPr>
          <p:cNvPr id="71" name="Google Shape;71;p8"/>
          <p:cNvSpPr/>
          <p:nvPr/>
        </p:nvSpPr>
        <p:spPr>
          <a:xfrm>
            <a:off x="1395945" y="1542507"/>
            <a:ext cx="2546000" cy="1585600"/>
          </a:xfrm>
          <a:prstGeom prst="ellipse">
            <a:avLst/>
          </a:prstGeom>
          <a:solidFill>
            <a:schemeClr val="bg1"/>
          </a:solidFill>
          <a:ln w="50800" cap="flat" cmpd="sng">
            <a:solidFill>
              <a:schemeClr val="dk2"/>
            </a:solidFill>
            <a:prstDash val="solid"/>
            <a:round/>
            <a:headEnd type="none" w="sm" len="sm"/>
            <a:tailEnd type="none" w="sm" len="sm"/>
          </a:ln>
        </p:spPr>
        <p:txBody>
          <a:bodyPr spcFirstLastPara="1" wrap="square" lIns="53583" tIns="53583" rIns="53583" bIns="5358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sz="2100" b="1">
                <a:solidFill>
                  <a:srgbClr val="253278"/>
                </a:solidFill>
                <a:latin typeface="Calibri"/>
                <a:ea typeface="Calibri"/>
                <a:cs typeface="Calibri"/>
                <a:sym typeface="Inter SemiBold"/>
              </a:rPr>
              <a:t>New Models of Care</a:t>
            </a:r>
            <a:endParaRPr lang="en-US" sz="2100" b="1">
              <a:solidFill>
                <a:srgbClr val="253278"/>
              </a:solidFill>
              <a:latin typeface="Calibri"/>
              <a:ea typeface="Calibri"/>
              <a:cs typeface="Calibri"/>
            </a:endParaRPr>
          </a:p>
        </p:txBody>
      </p:sp>
      <p:sp>
        <p:nvSpPr>
          <p:cNvPr id="72" name="Google Shape;72;p8"/>
          <p:cNvSpPr txBox="1"/>
          <p:nvPr/>
        </p:nvSpPr>
        <p:spPr>
          <a:xfrm>
            <a:off x="0" y="0"/>
            <a:ext cx="2000000" cy="266800"/>
          </a:xfrm>
          <a:prstGeom prst="rect">
            <a:avLst/>
          </a:prstGeom>
          <a:noFill/>
          <a:ln>
            <a:noFill/>
          </a:ln>
        </p:spPr>
        <p:txBody>
          <a:bodyPr spcFirstLastPara="1" wrap="square" lIns="60950" tIns="60950" rIns="60950" bIns="609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22"/>
          </a:p>
        </p:txBody>
      </p:sp>
      <p:sp>
        <p:nvSpPr>
          <p:cNvPr id="2" name="Google Shape;71;p8">
            <a:extLst>
              <a:ext uri="{FF2B5EF4-FFF2-40B4-BE49-F238E27FC236}">
                <a16:creationId xmlns:a16="http://schemas.microsoft.com/office/drawing/2014/main" id="{8165B886-7D12-7513-6056-0D8B1637AD83}"/>
              </a:ext>
            </a:extLst>
          </p:cNvPr>
          <p:cNvSpPr/>
          <p:nvPr/>
        </p:nvSpPr>
        <p:spPr>
          <a:xfrm>
            <a:off x="4828283" y="1542507"/>
            <a:ext cx="2546000" cy="1585600"/>
          </a:xfrm>
          <a:prstGeom prst="ellipse">
            <a:avLst/>
          </a:prstGeom>
          <a:solidFill>
            <a:schemeClr val="bg1"/>
          </a:solidFill>
          <a:ln w="50800" cap="flat" cmpd="sng">
            <a:solidFill>
              <a:schemeClr val="dk2"/>
            </a:solidFill>
            <a:prstDash val="solid"/>
            <a:round/>
            <a:headEnd type="none" w="sm" len="sm"/>
            <a:tailEnd type="none" w="sm" len="sm"/>
          </a:ln>
        </p:spPr>
        <p:txBody>
          <a:bodyPr spcFirstLastPara="1" wrap="square" lIns="53583" tIns="53583" rIns="53583" bIns="5358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sz="2100" b="1">
                <a:solidFill>
                  <a:srgbClr val="253278"/>
                </a:solidFill>
                <a:latin typeface="Calibri"/>
                <a:ea typeface="Calibri"/>
                <a:cs typeface="Calibri"/>
                <a:sym typeface="Inter SemiBold"/>
              </a:rPr>
              <a:t>Collaboration and Co-Production</a:t>
            </a:r>
            <a:endParaRPr lang="en-US" sz="2100" b="1">
              <a:solidFill>
                <a:srgbClr val="253278"/>
              </a:solidFill>
              <a:latin typeface="Calibri"/>
              <a:ea typeface="Calibri"/>
              <a:cs typeface="Calibri"/>
            </a:endParaRPr>
          </a:p>
        </p:txBody>
      </p:sp>
      <p:sp>
        <p:nvSpPr>
          <p:cNvPr id="3" name="Google Shape;71;p8">
            <a:extLst>
              <a:ext uri="{FF2B5EF4-FFF2-40B4-BE49-F238E27FC236}">
                <a16:creationId xmlns:a16="http://schemas.microsoft.com/office/drawing/2014/main" id="{394E1E58-9F9C-EE41-08D3-6BDFCD4A67A0}"/>
              </a:ext>
            </a:extLst>
          </p:cNvPr>
          <p:cNvSpPr/>
          <p:nvPr/>
        </p:nvSpPr>
        <p:spPr>
          <a:xfrm>
            <a:off x="2960059" y="5030000"/>
            <a:ext cx="2546000" cy="1585600"/>
          </a:xfrm>
          <a:prstGeom prst="ellipse">
            <a:avLst/>
          </a:prstGeom>
          <a:solidFill>
            <a:schemeClr val="bg1"/>
          </a:solidFill>
          <a:ln w="50800" cap="flat" cmpd="sng">
            <a:solidFill>
              <a:schemeClr val="dk2"/>
            </a:solidFill>
            <a:prstDash val="solid"/>
            <a:round/>
            <a:headEnd type="none" w="sm" len="sm"/>
            <a:tailEnd type="none" w="sm" len="sm"/>
          </a:ln>
        </p:spPr>
        <p:txBody>
          <a:bodyPr spcFirstLastPara="1" wrap="square" lIns="53583" tIns="53583" rIns="53583" bIns="5358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sz="2100" b="1">
                <a:solidFill>
                  <a:srgbClr val="253278"/>
                </a:solidFill>
                <a:latin typeface="Calibri"/>
                <a:ea typeface="Calibri"/>
                <a:cs typeface="Calibri"/>
                <a:sym typeface="Inter SemiBold"/>
              </a:rPr>
              <a:t>Targeted work with young people</a:t>
            </a:r>
            <a:endParaRPr lang="en-US" sz="2100" b="1">
              <a:solidFill>
                <a:srgbClr val="253278"/>
              </a:solidFill>
              <a:latin typeface="Calibri"/>
              <a:ea typeface="Calibri"/>
              <a:cs typeface="Calibri"/>
            </a:endParaRPr>
          </a:p>
        </p:txBody>
      </p:sp>
      <p:sp>
        <p:nvSpPr>
          <p:cNvPr id="4" name="Google Shape;71;p8">
            <a:extLst>
              <a:ext uri="{FF2B5EF4-FFF2-40B4-BE49-F238E27FC236}">
                <a16:creationId xmlns:a16="http://schemas.microsoft.com/office/drawing/2014/main" id="{B377D443-8626-5D25-8709-BD6510467853}"/>
              </a:ext>
            </a:extLst>
          </p:cNvPr>
          <p:cNvSpPr/>
          <p:nvPr/>
        </p:nvSpPr>
        <p:spPr>
          <a:xfrm>
            <a:off x="6696509" y="5030000"/>
            <a:ext cx="2546000" cy="1585600"/>
          </a:xfrm>
          <a:prstGeom prst="ellipse">
            <a:avLst/>
          </a:prstGeom>
          <a:solidFill>
            <a:schemeClr val="bg1"/>
          </a:solidFill>
          <a:ln w="50800" cap="flat" cmpd="sng">
            <a:solidFill>
              <a:schemeClr val="dk2"/>
            </a:solidFill>
            <a:prstDash val="solid"/>
            <a:round/>
            <a:headEnd type="none" w="sm" len="sm"/>
            <a:tailEnd type="none" w="sm" len="sm"/>
          </a:ln>
        </p:spPr>
        <p:txBody>
          <a:bodyPr spcFirstLastPara="1" wrap="square" lIns="53583" tIns="53583" rIns="53583" bIns="5358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GB" sz="2250" b="1">
                <a:solidFill>
                  <a:srgbClr val="253278"/>
                </a:solidFill>
                <a:latin typeface="Calibri"/>
                <a:ea typeface="Calibri"/>
                <a:cs typeface="Calibri"/>
                <a:sym typeface="Inter SemiBold"/>
              </a:rPr>
              <a:t>Active </a:t>
            </a:r>
            <a:r>
              <a:rPr lang="en-GB" sz="2100" b="1">
                <a:solidFill>
                  <a:srgbClr val="253278"/>
                </a:solidFill>
                <a:latin typeface="Calibri"/>
                <a:ea typeface="Calibri"/>
                <a:cs typeface="Calibri"/>
                <a:sym typeface="Inter SemiBold"/>
              </a:rPr>
              <a:t>Travel</a:t>
            </a:r>
            <a:endParaRPr lang="en-US" sz="2100" b="1">
              <a:solidFill>
                <a:srgbClr val="253278"/>
              </a:solidFill>
              <a:latin typeface="Calibri"/>
              <a:ea typeface="Calibri"/>
              <a:cs typeface="Calibri"/>
            </a:endParaRPr>
          </a:p>
        </p:txBody>
      </p:sp>
      <p:pic>
        <p:nvPicPr>
          <p:cNvPr id="6" name="Picture 5" descr="A blue and white logo&#10;&#10;AI-generated content may be incorrect.">
            <a:extLst>
              <a:ext uri="{FF2B5EF4-FFF2-40B4-BE49-F238E27FC236}">
                <a16:creationId xmlns:a16="http://schemas.microsoft.com/office/drawing/2014/main" id="{87DDAFCC-22DC-3C86-81A3-53DF1F86863E}"/>
              </a:ext>
            </a:extLst>
          </p:cNvPr>
          <p:cNvPicPr>
            <a:picLocks noChangeAspect="1"/>
          </p:cNvPicPr>
          <p:nvPr/>
        </p:nvPicPr>
        <p:blipFill>
          <a:blip r:embed="rId4"/>
          <a:stretch>
            <a:fillRect/>
          </a:stretch>
        </p:blipFill>
        <p:spPr>
          <a:xfrm>
            <a:off x="11034713" y="6013677"/>
            <a:ext cx="981075" cy="600075"/>
          </a:xfrm>
          <a:prstGeom prst="rect">
            <a:avLst/>
          </a:prstGeom>
        </p:spPr>
      </p:pic>
    </p:spTree>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9"/>
        <p:cNvGrpSpPr/>
        <p:nvPr/>
      </p:nvGrpSpPr>
      <p:grpSpPr>
        <a:xfrm>
          <a:off x="0" y="0"/>
          <a:ext cx="0" cy="0"/>
          <a:chOff x="0" y="0"/>
          <a:chExt cx="0" cy="0"/>
        </a:xfrm>
      </p:grpSpPr>
      <p:grpSp>
        <p:nvGrpSpPr>
          <p:cNvPr id="150" name="Google Shape;150;p13"/>
          <p:cNvGrpSpPr/>
          <p:nvPr/>
        </p:nvGrpSpPr>
        <p:grpSpPr>
          <a:xfrm>
            <a:off x="4830424" y="2178316"/>
            <a:ext cx="2368550" cy="1115055"/>
            <a:chOff x="-129196" y="-189392"/>
            <a:chExt cx="4737098" cy="2230110"/>
          </a:xfrm>
        </p:grpSpPr>
        <p:grpSp>
          <p:nvGrpSpPr>
            <p:cNvPr id="151" name="Google Shape;151;p13"/>
            <p:cNvGrpSpPr/>
            <p:nvPr/>
          </p:nvGrpSpPr>
          <p:grpSpPr>
            <a:xfrm>
              <a:off x="-129196" y="-189392"/>
              <a:ext cx="4281619" cy="1435532"/>
              <a:chOff x="-32488" y="-47625"/>
              <a:chExt cx="1076667" cy="360983"/>
            </a:xfrm>
          </p:grpSpPr>
          <p:sp>
            <p:nvSpPr>
              <p:cNvPr id="152" name="Google Shape;152;p13"/>
              <p:cNvSpPr/>
              <p:nvPr/>
            </p:nvSpPr>
            <p:spPr>
              <a:xfrm>
                <a:off x="0" y="0"/>
                <a:ext cx="1044179" cy="313358"/>
              </a:xfrm>
              <a:custGeom>
                <a:avLst/>
                <a:gdLst/>
                <a:ahLst/>
                <a:cxnLst/>
                <a:rect l="l" t="t" r="r" b="b"/>
                <a:pathLst>
                  <a:path w="1044179" h="313358" extrusionOk="0">
                    <a:moveTo>
                      <a:pt x="71434" y="0"/>
                    </a:moveTo>
                    <a:lnTo>
                      <a:pt x="972744" y="0"/>
                    </a:lnTo>
                    <a:cubicBezTo>
                      <a:pt x="991690" y="0"/>
                      <a:pt x="1009859" y="7526"/>
                      <a:pt x="1023256" y="20923"/>
                    </a:cubicBezTo>
                    <a:cubicBezTo>
                      <a:pt x="1036653" y="34319"/>
                      <a:pt x="1044179" y="52489"/>
                      <a:pt x="1044179" y="71434"/>
                    </a:cubicBezTo>
                    <a:lnTo>
                      <a:pt x="1044179" y="241923"/>
                    </a:lnTo>
                    <a:cubicBezTo>
                      <a:pt x="1044179" y="260869"/>
                      <a:pt x="1036653" y="279038"/>
                      <a:pt x="1023256" y="292435"/>
                    </a:cubicBezTo>
                    <a:cubicBezTo>
                      <a:pt x="1009859" y="305831"/>
                      <a:pt x="991690" y="313358"/>
                      <a:pt x="972744" y="313358"/>
                    </a:cubicBezTo>
                    <a:lnTo>
                      <a:pt x="71434" y="313358"/>
                    </a:lnTo>
                    <a:cubicBezTo>
                      <a:pt x="52489" y="313358"/>
                      <a:pt x="34319" y="305831"/>
                      <a:pt x="20923" y="292435"/>
                    </a:cubicBezTo>
                    <a:cubicBezTo>
                      <a:pt x="7526" y="279038"/>
                      <a:pt x="0" y="260869"/>
                      <a:pt x="0" y="241923"/>
                    </a:cubicBezTo>
                    <a:lnTo>
                      <a:pt x="0" y="71434"/>
                    </a:lnTo>
                    <a:cubicBezTo>
                      <a:pt x="0" y="52489"/>
                      <a:pt x="7526" y="34319"/>
                      <a:pt x="20923" y="20923"/>
                    </a:cubicBezTo>
                    <a:cubicBezTo>
                      <a:pt x="34319" y="7526"/>
                      <a:pt x="52489" y="0"/>
                      <a:pt x="71434" y="0"/>
                    </a:cubicBezTo>
                    <a:close/>
                  </a:path>
                </a:pathLst>
              </a:custGeom>
              <a:solidFill>
                <a:srgbClr val="223D3D"/>
              </a:solid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22">
                  <a:solidFill>
                    <a:srgbClr val="002060"/>
                  </a:solidFill>
                  <a:latin typeface="Calibri"/>
                  <a:ea typeface="Calibri"/>
                  <a:cs typeface="Calibri"/>
                </a:endParaRPr>
              </a:p>
            </p:txBody>
          </p:sp>
          <p:sp>
            <p:nvSpPr>
              <p:cNvPr id="153" name="Google Shape;153;p13"/>
              <p:cNvSpPr txBox="1"/>
              <p:nvPr/>
            </p:nvSpPr>
            <p:spPr>
              <a:xfrm>
                <a:off x="-32488" y="-47625"/>
                <a:ext cx="1044179" cy="360983"/>
              </a:xfrm>
              <a:prstGeom prst="rect">
                <a:avLst/>
              </a:prstGeom>
              <a:solidFill>
                <a:srgbClr val="ADBEDD"/>
              </a:solid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86611"/>
                  </a:lnSpc>
                  <a:spcBef>
                    <a:spcPts val="0"/>
                  </a:spcBef>
                  <a:spcAft>
                    <a:spcPts val="0"/>
                  </a:spcAft>
                  <a:buNone/>
                </a:pPr>
                <a:endParaRPr sz="1200" b="0" i="0" u="none" strike="noStrike" cap="none">
                  <a:solidFill>
                    <a:srgbClr val="002060"/>
                  </a:solidFill>
                  <a:latin typeface="Calibri"/>
                  <a:ea typeface="Calibri"/>
                  <a:cs typeface="Calibri"/>
                  <a:sym typeface="Calibri"/>
                </a:endParaRPr>
              </a:p>
            </p:txBody>
          </p:sp>
        </p:grpSp>
        <p:sp>
          <p:nvSpPr>
            <p:cNvPr id="154" name="Google Shape;154;p13"/>
            <p:cNvSpPr txBox="1"/>
            <p:nvPr/>
          </p:nvSpPr>
          <p:spPr>
            <a:xfrm>
              <a:off x="257891" y="248603"/>
              <a:ext cx="4350011" cy="1792115"/>
            </a:xfrm>
            <a:prstGeom prst="rect">
              <a:avLst/>
            </a:prstGeom>
            <a:solidFill>
              <a:srgbClr val="002060"/>
            </a:solid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20005"/>
                </a:lnSpc>
                <a:spcBef>
                  <a:spcPts val="0"/>
                </a:spcBef>
                <a:spcAft>
                  <a:spcPts val="0"/>
                </a:spcAft>
                <a:buNone/>
              </a:pPr>
              <a:r>
                <a:rPr lang="en-US" sz="2400" b="1" i="0" u="none" strike="noStrike" cap="none">
                  <a:solidFill>
                    <a:schemeClr val="bg1"/>
                  </a:solidFill>
                  <a:latin typeface="Calibri"/>
                  <a:ea typeface="Calibri"/>
                  <a:cs typeface="Calibri"/>
                  <a:sym typeface="Inter"/>
                </a:rPr>
                <a:t>Sustainability &amp; Continuity</a:t>
              </a:r>
              <a:endParaRPr sz="2400">
                <a:solidFill>
                  <a:schemeClr val="bg1"/>
                </a:solidFill>
                <a:latin typeface="Calibri"/>
                <a:ea typeface="Calibri"/>
                <a:cs typeface="Calibri"/>
              </a:endParaRPr>
            </a:p>
          </p:txBody>
        </p:sp>
      </p:grpSp>
      <p:sp>
        <p:nvSpPr>
          <p:cNvPr id="155" name="Google Shape;155;p13"/>
          <p:cNvSpPr txBox="1"/>
          <p:nvPr/>
        </p:nvSpPr>
        <p:spPr>
          <a:xfrm>
            <a:off x="75361" y="656927"/>
            <a:ext cx="12031578" cy="98488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lvl="1"/>
            <a:r>
              <a:rPr lang="en-GB" sz="4800">
                <a:solidFill>
                  <a:srgbClr val="303478"/>
                </a:solidFill>
                <a:latin typeface="Calibri"/>
                <a:ea typeface="Calibri"/>
                <a:cs typeface="Calibri"/>
              </a:rPr>
              <a:t>Reflecting on the Community Insight profile</a:t>
            </a:r>
            <a:r>
              <a:rPr lang="en-GB" sz="6400">
                <a:solidFill>
                  <a:srgbClr val="303478"/>
                </a:solidFill>
                <a:latin typeface="Calibri"/>
                <a:ea typeface="Calibri"/>
                <a:cs typeface="Calibri"/>
              </a:rPr>
              <a:t> </a:t>
            </a:r>
            <a:endParaRPr lang="en-GB" sz="600">
              <a:solidFill>
                <a:srgbClr val="303478"/>
              </a:solidFill>
              <a:latin typeface="Calibri"/>
              <a:ea typeface="Calibri"/>
              <a:cs typeface="Calibri"/>
            </a:endParaRPr>
          </a:p>
        </p:txBody>
      </p:sp>
      <p:grpSp>
        <p:nvGrpSpPr>
          <p:cNvPr id="157" name="Google Shape;157;p13"/>
          <p:cNvGrpSpPr/>
          <p:nvPr/>
        </p:nvGrpSpPr>
        <p:grpSpPr>
          <a:xfrm>
            <a:off x="7724064" y="3761946"/>
            <a:ext cx="2531690" cy="1502562"/>
            <a:chOff x="0" y="-47625"/>
            <a:chExt cx="1044179" cy="619721"/>
          </a:xfrm>
        </p:grpSpPr>
        <p:sp>
          <p:nvSpPr>
            <p:cNvPr id="158" name="Google Shape;158;p13"/>
            <p:cNvSpPr/>
            <p:nvPr/>
          </p:nvSpPr>
          <p:spPr>
            <a:xfrm>
              <a:off x="0" y="0"/>
              <a:ext cx="1044179" cy="572096"/>
            </a:xfrm>
            <a:custGeom>
              <a:avLst/>
              <a:gdLst/>
              <a:ahLst/>
              <a:cxnLst/>
              <a:rect l="l" t="t" r="r" b="b"/>
              <a:pathLst>
                <a:path w="1044179" h="572096" extrusionOk="0">
                  <a:moveTo>
                    <a:pt x="61160" y="0"/>
                  </a:moveTo>
                  <a:lnTo>
                    <a:pt x="983018" y="0"/>
                  </a:lnTo>
                  <a:cubicBezTo>
                    <a:pt x="999239" y="0"/>
                    <a:pt x="1014796" y="6444"/>
                    <a:pt x="1026265" y="17913"/>
                  </a:cubicBezTo>
                  <a:cubicBezTo>
                    <a:pt x="1037735" y="29383"/>
                    <a:pt x="1044179" y="44939"/>
                    <a:pt x="1044179" y="61160"/>
                  </a:cubicBezTo>
                  <a:lnTo>
                    <a:pt x="1044179" y="510936"/>
                  </a:lnTo>
                  <a:cubicBezTo>
                    <a:pt x="1044179" y="544714"/>
                    <a:pt x="1016796" y="572096"/>
                    <a:pt x="983018" y="572096"/>
                  </a:cubicBezTo>
                  <a:lnTo>
                    <a:pt x="61160" y="572096"/>
                  </a:lnTo>
                  <a:cubicBezTo>
                    <a:pt x="44939" y="572096"/>
                    <a:pt x="29383" y="565653"/>
                    <a:pt x="17913" y="554183"/>
                  </a:cubicBezTo>
                  <a:cubicBezTo>
                    <a:pt x="6444" y="542713"/>
                    <a:pt x="0" y="527157"/>
                    <a:pt x="0" y="510936"/>
                  </a:cubicBezTo>
                  <a:lnTo>
                    <a:pt x="0" y="61160"/>
                  </a:lnTo>
                  <a:cubicBezTo>
                    <a:pt x="0" y="44939"/>
                    <a:pt x="6444" y="29383"/>
                    <a:pt x="17913" y="17913"/>
                  </a:cubicBezTo>
                  <a:cubicBezTo>
                    <a:pt x="29383" y="6444"/>
                    <a:pt x="44939" y="0"/>
                    <a:pt x="61160" y="0"/>
                  </a:cubicBezTo>
                  <a:close/>
                </a:path>
              </a:pathLst>
            </a:custGeom>
            <a:solidFill>
              <a:srgbClr val="000000">
                <a:alpha val="0"/>
              </a:srgbClr>
            </a:solidFill>
            <a:ln w="38100" cap="rnd" cmpd="sng">
              <a:solidFill>
                <a:srgbClr val="223D3D"/>
              </a:solidFill>
              <a:prstDash val="solid"/>
              <a:round/>
              <a:headEnd type="none" w="sm" len="sm"/>
              <a:tailEnd type="none" w="sm" len="sm"/>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22">
                <a:solidFill>
                  <a:srgbClr val="002060"/>
                </a:solidFill>
              </a:endParaRPr>
            </a:p>
          </p:txBody>
        </p:sp>
        <p:sp>
          <p:nvSpPr>
            <p:cNvPr id="159" name="Google Shape;159;p13"/>
            <p:cNvSpPr txBox="1"/>
            <p:nvPr/>
          </p:nvSpPr>
          <p:spPr>
            <a:xfrm>
              <a:off x="0" y="-47625"/>
              <a:ext cx="1044179" cy="619721"/>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86611"/>
                </a:lnSpc>
                <a:spcBef>
                  <a:spcPts val="0"/>
                </a:spcBef>
                <a:spcAft>
                  <a:spcPts val="0"/>
                </a:spcAft>
                <a:buNone/>
              </a:pPr>
              <a:endParaRPr sz="1200" b="0" i="0" u="none" strike="noStrike" cap="none">
                <a:solidFill>
                  <a:srgbClr val="002060"/>
                </a:solidFill>
                <a:latin typeface="Calibri"/>
                <a:ea typeface="Calibri"/>
                <a:cs typeface="Calibri"/>
                <a:sym typeface="Calibri"/>
              </a:endParaRPr>
            </a:p>
          </p:txBody>
        </p:sp>
      </p:grpSp>
      <p:grpSp>
        <p:nvGrpSpPr>
          <p:cNvPr id="160" name="Google Shape;160;p13"/>
          <p:cNvGrpSpPr/>
          <p:nvPr/>
        </p:nvGrpSpPr>
        <p:grpSpPr>
          <a:xfrm>
            <a:off x="1936246" y="3761947"/>
            <a:ext cx="2531690" cy="1502561"/>
            <a:chOff x="0" y="-47625"/>
            <a:chExt cx="1044179" cy="619721"/>
          </a:xfrm>
        </p:grpSpPr>
        <p:sp>
          <p:nvSpPr>
            <p:cNvPr id="161" name="Google Shape;161;p13"/>
            <p:cNvSpPr/>
            <p:nvPr/>
          </p:nvSpPr>
          <p:spPr>
            <a:xfrm>
              <a:off x="0" y="0"/>
              <a:ext cx="1044179" cy="572096"/>
            </a:xfrm>
            <a:custGeom>
              <a:avLst/>
              <a:gdLst/>
              <a:ahLst/>
              <a:cxnLst/>
              <a:rect l="l" t="t" r="r" b="b"/>
              <a:pathLst>
                <a:path w="1044179" h="572096" extrusionOk="0">
                  <a:moveTo>
                    <a:pt x="61160" y="0"/>
                  </a:moveTo>
                  <a:lnTo>
                    <a:pt x="983018" y="0"/>
                  </a:lnTo>
                  <a:cubicBezTo>
                    <a:pt x="999239" y="0"/>
                    <a:pt x="1014796" y="6444"/>
                    <a:pt x="1026265" y="17913"/>
                  </a:cubicBezTo>
                  <a:cubicBezTo>
                    <a:pt x="1037735" y="29383"/>
                    <a:pt x="1044179" y="44939"/>
                    <a:pt x="1044179" y="61160"/>
                  </a:cubicBezTo>
                  <a:lnTo>
                    <a:pt x="1044179" y="510936"/>
                  </a:lnTo>
                  <a:cubicBezTo>
                    <a:pt x="1044179" y="544714"/>
                    <a:pt x="1016796" y="572096"/>
                    <a:pt x="983018" y="572096"/>
                  </a:cubicBezTo>
                  <a:lnTo>
                    <a:pt x="61160" y="572096"/>
                  </a:lnTo>
                  <a:cubicBezTo>
                    <a:pt x="44939" y="572096"/>
                    <a:pt x="29383" y="565653"/>
                    <a:pt x="17913" y="554183"/>
                  </a:cubicBezTo>
                  <a:cubicBezTo>
                    <a:pt x="6444" y="542713"/>
                    <a:pt x="0" y="527157"/>
                    <a:pt x="0" y="510936"/>
                  </a:cubicBezTo>
                  <a:lnTo>
                    <a:pt x="0" y="61160"/>
                  </a:lnTo>
                  <a:cubicBezTo>
                    <a:pt x="0" y="44939"/>
                    <a:pt x="6444" y="29383"/>
                    <a:pt x="17913" y="17913"/>
                  </a:cubicBezTo>
                  <a:cubicBezTo>
                    <a:pt x="29383" y="6444"/>
                    <a:pt x="44939" y="0"/>
                    <a:pt x="61160" y="0"/>
                  </a:cubicBezTo>
                  <a:close/>
                </a:path>
              </a:pathLst>
            </a:custGeom>
            <a:solidFill>
              <a:srgbClr val="000000">
                <a:alpha val="0"/>
              </a:srgbClr>
            </a:solidFill>
            <a:ln w="38100" cap="rnd" cmpd="sng">
              <a:solidFill>
                <a:srgbClr val="223D3D"/>
              </a:solidFill>
              <a:prstDash val="solid"/>
              <a:round/>
              <a:headEnd type="none" w="sm" len="sm"/>
              <a:tailEnd type="none" w="sm" len="sm"/>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22">
                <a:solidFill>
                  <a:srgbClr val="002060"/>
                </a:solidFill>
                <a:latin typeface="Calibri"/>
                <a:ea typeface="Calibri"/>
                <a:cs typeface="Calibri"/>
              </a:endParaRPr>
            </a:p>
          </p:txBody>
        </p:sp>
        <p:sp>
          <p:nvSpPr>
            <p:cNvPr id="162" name="Google Shape;162;p13"/>
            <p:cNvSpPr txBox="1"/>
            <p:nvPr/>
          </p:nvSpPr>
          <p:spPr>
            <a:xfrm>
              <a:off x="0" y="-47625"/>
              <a:ext cx="1044179" cy="619721"/>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86611"/>
                </a:lnSpc>
                <a:spcBef>
                  <a:spcPts val="0"/>
                </a:spcBef>
                <a:spcAft>
                  <a:spcPts val="0"/>
                </a:spcAft>
                <a:buNone/>
              </a:pPr>
              <a:endParaRPr sz="1200" b="0" i="0" u="none" strike="noStrike" cap="none">
                <a:solidFill>
                  <a:srgbClr val="002060"/>
                </a:solidFill>
                <a:latin typeface="Calibri"/>
                <a:ea typeface="Calibri"/>
                <a:cs typeface="Calibri"/>
                <a:sym typeface="Calibri"/>
              </a:endParaRPr>
            </a:p>
          </p:txBody>
        </p:sp>
      </p:grpSp>
      <p:grpSp>
        <p:nvGrpSpPr>
          <p:cNvPr id="163" name="Google Shape;163;p13"/>
          <p:cNvGrpSpPr/>
          <p:nvPr/>
        </p:nvGrpSpPr>
        <p:grpSpPr>
          <a:xfrm>
            <a:off x="4779624" y="3761947"/>
            <a:ext cx="2531690" cy="1502561"/>
            <a:chOff x="0" y="-47625"/>
            <a:chExt cx="1044179" cy="619721"/>
          </a:xfrm>
        </p:grpSpPr>
        <p:sp>
          <p:nvSpPr>
            <p:cNvPr id="164" name="Google Shape;164;p13"/>
            <p:cNvSpPr/>
            <p:nvPr/>
          </p:nvSpPr>
          <p:spPr>
            <a:xfrm>
              <a:off x="0" y="0"/>
              <a:ext cx="1044179" cy="572096"/>
            </a:xfrm>
            <a:custGeom>
              <a:avLst/>
              <a:gdLst/>
              <a:ahLst/>
              <a:cxnLst/>
              <a:rect l="l" t="t" r="r" b="b"/>
              <a:pathLst>
                <a:path w="1044179" h="572096" extrusionOk="0">
                  <a:moveTo>
                    <a:pt x="61160" y="0"/>
                  </a:moveTo>
                  <a:lnTo>
                    <a:pt x="983018" y="0"/>
                  </a:lnTo>
                  <a:cubicBezTo>
                    <a:pt x="999239" y="0"/>
                    <a:pt x="1014796" y="6444"/>
                    <a:pt x="1026265" y="17913"/>
                  </a:cubicBezTo>
                  <a:cubicBezTo>
                    <a:pt x="1037735" y="29383"/>
                    <a:pt x="1044179" y="44939"/>
                    <a:pt x="1044179" y="61160"/>
                  </a:cubicBezTo>
                  <a:lnTo>
                    <a:pt x="1044179" y="510936"/>
                  </a:lnTo>
                  <a:cubicBezTo>
                    <a:pt x="1044179" y="544714"/>
                    <a:pt x="1016796" y="572096"/>
                    <a:pt x="983018" y="572096"/>
                  </a:cubicBezTo>
                  <a:lnTo>
                    <a:pt x="61160" y="572096"/>
                  </a:lnTo>
                  <a:cubicBezTo>
                    <a:pt x="44939" y="572096"/>
                    <a:pt x="29383" y="565653"/>
                    <a:pt x="17913" y="554183"/>
                  </a:cubicBezTo>
                  <a:cubicBezTo>
                    <a:pt x="6444" y="542713"/>
                    <a:pt x="0" y="527157"/>
                    <a:pt x="0" y="510936"/>
                  </a:cubicBezTo>
                  <a:lnTo>
                    <a:pt x="0" y="61160"/>
                  </a:lnTo>
                  <a:cubicBezTo>
                    <a:pt x="0" y="44939"/>
                    <a:pt x="6444" y="29383"/>
                    <a:pt x="17913" y="17913"/>
                  </a:cubicBezTo>
                  <a:cubicBezTo>
                    <a:pt x="29383" y="6444"/>
                    <a:pt x="44939" y="0"/>
                    <a:pt x="61160" y="0"/>
                  </a:cubicBezTo>
                  <a:close/>
                </a:path>
              </a:pathLst>
            </a:custGeom>
            <a:solidFill>
              <a:srgbClr val="000000">
                <a:alpha val="0"/>
              </a:srgbClr>
            </a:solidFill>
            <a:ln w="38100" cap="rnd" cmpd="sng">
              <a:solidFill>
                <a:srgbClr val="223D3D"/>
              </a:solidFill>
              <a:prstDash val="solid"/>
              <a:round/>
              <a:headEnd type="none" w="sm" len="sm"/>
              <a:tailEnd type="none" w="sm" len="sm"/>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22">
                <a:solidFill>
                  <a:srgbClr val="002060"/>
                </a:solidFill>
              </a:endParaRPr>
            </a:p>
          </p:txBody>
        </p:sp>
        <p:sp>
          <p:nvSpPr>
            <p:cNvPr id="165" name="Google Shape;165;p13"/>
            <p:cNvSpPr txBox="1"/>
            <p:nvPr/>
          </p:nvSpPr>
          <p:spPr>
            <a:xfrm>
              <a:off x="0" y="-47625"/>
              <a:ext cx="1044179" cy="619721"/>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86611"/>
                </a:lnSpc>
                <a:spcBef>
                  <a:spcPts val="0"/>
                </a:spcBef>
                <a:spcAft>
                  <a:spcPts val="0"/>
                </a:spcAft>
                <a:buNone/>
              </a:pPr>
              <a:endParaRPr sz="1200" b="0" i="0" u="none" strike="noStrike" cap="none">
                <a:solidFill>
                  <a:srgbClr val="002060"/>
                </a:solidFill>
                <a:latin typeface="Calibri"/>
                <a:ea typeface="Calibri"/>
                <a:cs typeface="Calibri"/>
                <a:sym typeface="Calibri"/>
              </a:endParaRPr>
            </a:p>
          </p:txBody>
        </p:sp>
      </p:grpSp>
      <p:cxnSp>
        <p:nvCxnSpPr>
          <p:cNvPr id="166" name="Google Shape;166;p13"/>
          <p:cNvCxnSpPr/>
          <p:nvPr/>
        </p:nvCxnSpPr>
        <p:spPr>
          <a:xfrm rot="10800000" flipH="1">
            <a:off x="685800" y="6400800"/>
            <a:ext cx="10820400" cy="12700"/>
          </a:xfrm>
          <a:prstGeom prst="straightConnector1">
            <a:avLst/>
          </a:prstGeom>
          <a:noFill/>
          <a:ln w="38100" cap="flat" cmpd="sng">
            <a:solidFill>
              <a:srgbClr val="223D3D"/>
            </a:solidFill>
            <a:prstDash val="solid"/>
            <a:round/>
            <a:headEnd type="none" w="sm" len="sm"/>
            <a:tailEnd type="none" w="sm" len="sm"/>
          </a:ln>
        </p:spPr>
      </p:cxnSp>
      <p:sp>
        <p:nvSpPr>
          <p:cNvPr id="168" name="Google Shape;168;p13"/>
          <p:cNvSpPr txBox="1"/>
          <p:nvPr/>
        </p:nvSpPr>
        <p:spPr>
          <a:xfrm>
            <a:off x="4936993" y="3885669"/>
            <a:ext cx="2314800" cy="137883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lvl="0" algn="ctr">
              <a:lnSpc>
                <a:spcPct val="120000"/>
              </a:lnSpc>
            </a:pPr>
            <a:r>
              <a:rPr lang="en-GB" sz="1850">
                <a:solidFill>
                  <a:srgbClr val="002060"/>
                </a:solidFill>
                <a:latin typeface="Calibri"/>
                <a:ea typeface="Calibri"/>
                <a:cs typeface="Calibri"/>
              </a:rPr>
              <a:t>Outdoor and “soft” community spaces (gardening clubs, larders, churches) </a:t>
            </a:r>
          </a:p>
        </p:txBody>
      </p:sp>
      <p:sp>
        <p:nvSpPr>
          <p:cNvPr id="169" name="Google Shape;169;p13"/>
          <p:cNvSpPr txBox="1"/>
          <p:nvPr/>
        </p:nvSpPr>
        <p:spPr>
          <a:xfrm>
            <a:off x="7832509" y="4002562"/>
            <a:ext cx="2314800" cy="103412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20000"/>
              </a:lnSpc>
              <a:spcBef>
                <a:spcPts val="0"/>
              </a:spcBef>
              <a:spcAft>
                <a:spcPts val="0"/>
              </a:spcAft>
              <a:buNone/>
            </a:pPr>
            <a:r>
              <a:rPr lang="en-GB" sz="1867" i="0" u="none" strike="noStrike" cap="none">
                <a:solidFill>
                  <a:srgbClr val="002060"/>
                </a:solidFill>
                <a:latin typeface="Calibri"/>
                <a:ea typeface="Calibri"/>
                <a:cs typeface="Calibri"/>
                <a:sym typeface="Inter"/>
              </a:rPr>
              <a:t>Joint funding bids and shared delivery between groups.</a:t>
            </a:r>
            <a:endParaRPr lang="en-GB" sz="800">
              <a:solidFill>
                <a:srgbClr val="002060"/>
              </a:solidFill>
              <a:latin typeface="Calibri"/>
              <a:ea typeface="Calibri"/>
              <a:cs typeface="Calibri"/>
            </a:endParaRPr>
          </a:p>
        </p:txBody>
      </p:sp>
      <p:cxnSp>
        <p:nvCxnSpPr>
          <p:cNvPr id="170" name="Google Shape;170;p13"/>
          <p:cNvCxnSpPr/>
          <p:nvPr/>
        </p:nvCxnSpPr>
        <p:spPr>
          <a:xfrm rot="10800000" flipH="1">
            <a:off x="3230847" y="2963909"/>
            <a:ext cx="1856073" cy="913507"/>
          </a:xfrm>
          <a:prstGeom prst="straightConnector1">
            <a:avLst/>
          </a:prstGeom>
          <a:noFill/>
          <a:ln w="38100" cap="flat" cmpd="sng">
            <a:solidFill>
              <a:srgbClr val="223D3D"/>
            </a:solidFill>
            <a:prstDash val="solid"/>
            <a:round/>
            <a:headEnd type="none" w="sm" len="sm"/>
            <a:tailEnd type="none" w="sm" len="sm"/>
          </a:ln>
        </p:spPr>
      </p:cxnSp>
      <p:cxnSp>
        <p:nvCxnSpPr>
          <p:cNvPr id="171" name="Google Shape;171;p13"/>
          <p:cNvCxnSpPr/>
          <p:nvPr/>
        </p:nvCxnSpPr>
        <p:spPr>
          <a:xfrm rot="10800000">
            <a:off x="6096269" y="3275445"/>
            <a:ext cx="0" cy="601971"/>
          </a:xfrm>
          <a:prstGeom prst="straightConnector1">
            <a:avLst/>
          </a:prstGeom>
          <a:noFill/>
          <a:ln w="38100" cap="flat" cmpd="sng">
            <a:solidFill>
              <a:srgbClr val="223D3D"/>
            </a:solidFill>
            <a:prstDash val="solid"/>
            <a:round/>
            <a:headEnd type="none" w="sm" len="sm"/>
            <a:tailEnd type="none" w="sm" len="sm"/>
          </a:ln>
        </p:spPr>
      </p:cxnSp>
      <p:cxnSp>
        <p:nvCxnSpPr>
          <p:cNvPr id="172" name="Google Shape;172;p13"/>
          <p:cNvCxnSpPr/>
          <p:nvPr/>
        </p:nvCxnSpPr>
        <p:spPr>
          <a:xfrm>
            <a:off x="7134375" y="2963909"/>
            <a:ext cx="1855534" cy="913507"/>
          </a:xfrm>
          <a:prstGeom prst="straightConnector1">
            <a:avLst/>
          </a:prstGeom>
          <a:noFill/>
          <a:ln w="38100" cap="flat" cmpd="sng">
            <a:solidFill>
              <a:srgbClr val="223D3D"/>
            </a:solidFill>
            <a:prstDash val="solid"/>
            <a:round/>
            <a:headEnd type="none" w="sm" len="sm"/>
            <a:tailEnd type="none" w="sm" len="sm"/>
          </a:ln>
        </p:spPr>
      </p:cxnSp>
      <p:sp>
        <p:nvSpPr>
          <p:cNvPr id="2" name="Google Shape;168;p13">
            <a:extLst>
              <a:ext uri="{FF2B5EF4-FFF2-40B4-BE49-F238E27FC236}">
                <a16:creationId xmlns:a16="http://schemas.microsoft.com/office/drawing/2014/main" id="{4420B135-3F02-2DD5-969E-3E1DA58AAB68}"/>
              </a:ext>
            </a:extLst>
          </p:cNvPr>
          <p:cNvSpPr txBox="1"/>
          <p:nvPr/>
        </p:nvSpPr>
        <p:spPr>
          <a:xfrm>
            <a:off x="2044691" y="4072265"/>
            <a:ext cx="2314800" cy="99719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20000"/>
              </a:lnSpc>
              <a:spcBef>
                <a:spcPts val="0"/>
              </a:spcBef>
              <a:spcAft>
                <a:spcPts val="0"/>
              </a:spcAft>
              <a:buNone/>
            </a:pPr>
            <a:r>
              <a:rPr lang="en-US" sz="1800">
                <a:solidFill>
                  <a:srgbClr val="002060"/>
                </a:solidFill>
                <a:latin typeface="Calibri"/>
                <a:ea typeface="Calibri"/>
                <a:cs typeface="Calibri"/>
                <a:sym typeface="Inter"/>
              </a:rPr>
              <a:t>Supporting project with longer term </a:t>
            </a:r>
            <a:r>
              <a:rPr lang="en-US" sz="1800">
                <a:solidFill>
                  <a:srgbClr val="303478"/>
                </a:solidFill>
                <a:latin typeface="Calibri"/>
                <a:ea typeface="Calibri"/>
                <a:cs typeface="Calibri"/>
                <a:sym typeface="Inter"/>
              </a:rPr>
              <a:t>funding</a:t>
            </a:r>
            <a:r>
              <a:rPr lang="en-US" sz="1800">
                <a:solidFill>
                  <a:srgbClr val="002060"/>
                </a:solidFill>
                <a:latin typeface="Calibri"/>
                <a:ea typeface="Calibri"/>
                <a:cs typeface="Calibri"/>
                <a:sym typeface="Inter"/>
              </a:rPr>
              <a:t> to continue projects.</a:t>
            </a:r>
            <a:endParaRPr lang="en-US" sz="1850">
              <a:solidFill>
                <a:srgbClr val="002060"/>
              </a:solidFill>
              <a:latin typeface="Calibri"/>
              <a:ea typeface="Calibri"/>
              <a:cs typeface="Calibri"/>
            </a:endParaRPr>
          </a:p>
        </p:txBody>
      </p:sp>
      <p:pic>
        <p:nvPicPr>
          <p:cNvPr id="4" name="Picture 3" descr="A blue and white logo&#10;&#10;AI-generated content may be incorrect.">
            <a:extLst>
              <a:ext uri="{FF2B5EF4-FFF2-40B4-BE49-F238E27FC236}">
                <a16:creationId xmlns:a16="http://schemas.microsoft.com/office/drawing/2014/main" id="{1DA1010F-C6A5-9287-B7C7-B3720EAF1138}"/>
              </a:ext>
            </a:extLst>
          </p:cNvPr>
          <p:cNvPicPr>
            <a:picLocks noChangeAspect="1"/>
          </p:cNvPicPr>
          <p:nvPr/>
        </p:nvPicPr>
        <p:blipFill>
          <a:blip r:embed="rId3"/>
          <a:stretch>
            <a:fillRect/>
          </a:stretch>
        </p:blipFill>
        <p:spPr>
          <a:xfrm>
            <a:off x="11021106" y="203427"/>
            <a:ext cx="981075" cy="6000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sp>
        <p:nvSpPr>
          <p:cNvPr id="106" name="Google Shape;106;p10"/>
          <p:cNvSpPr txBox="1"/>
          <p:nvPr/>
        </p:nvSpPr>
        <p:spPr>
          <a:xfrm>
            <a:off x="685217" y="719229"/>
            <a:ext cx="11201400" cy="73866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None/>
            </a:pPr>
            <a:r>
              <a:rPr lang="en-US" sz="4800">
                <a:solidFill>
                  <a:srgbClr val="303478"/>
                </a:solidFill>
                <a:latin typeface="Calibri"/>
                <a:ea typeface="Calibri"/>
                <a:cs typeface="Calibri"/>
                <a:sym typeface="Inter ExtraBold"/>
              </a:rPr>
              <a:t>Insight Profile Grant Funding Applications</a:t>
            </a:r>
            <a:endParaRPr lang="en-US" sz="4800">
              <a:solidFill>
                <a:srgbClr val="303478"/>
              </a:solidFill>
              <a:latin typeface="Calibri"/>
              <a:ea typeface="Calibri"/>
              <a:cs typeface="Calibri"/>
            </a:endParaRPr>
          </a:p>
        </p:txBody>
      </p:sp>
      <p:sp>
        <p:nvSpPr>
          <p:cNvPr id="107" name="Google Shape;107;p10"/>
          <p:cNvSpPr txBox="1"/>
          <p:nvPr/>
        </p:nvSpPr>
        <p:spPr>
          <a:xfrm>
            <a:off x="8196376" y="3510930"/>
            <a:ext cx="2721000" cy="1400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909"/>
          </a:p>
        </p:txBody>
      </p:sp>
      <p:sp>
        <p:nvSpPr>
          <p:cNvPr id="108" name="Google Shape;108;p10"/>
          <p:cNvSpPr txBox="1"/>
          <p:nvPr/>
        </p:nvSpPr>
        <p:spPr>
          <a:xfrm>
            <a:off x="11121687" y="268675"/>
            <a:ext cx="502400" cy="14773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19916"/>
              </a:lnSpc>
              <a:spcBef>
                <a:spcPts val="0"/>
              </a:spcBef>
              <a:spcAft>
                <a:spcPts val="0"/>
              </a:spcAft>
              <a:buNone/>
            </a:pPr>
            <a:r>
              <a:rPr lang="en-US" sz="800" b="1" i="0" u="none" strike="noStrike" cap="none">
                <a:solidFill>
                  <a:srgbClr val="253278"/>
                </a:solidFill>
                <a:latin typeface="Inter"/>
                <a:ea typeface="Inter"/>
                <a:cs typeface="Inter"/>
                <a:sym typeface="Inter"/>
              </a:rPr>
              <a:t>24</a:t>
            </a:r>
            <a:endParaRPr sz="622"/>
          </a:p>
        </p:txBody>
      </p:sp>
      <p:grpSp>
        <p:nvGrpSpPr>
          <p:cNvPr id="109" name="Google Shape;109;p10"/>
          <p:cNvGrpSpPr/>
          <p:nvPr/>
        </p:nvGrpSpPr>
        <p:grpSpPr>
          <a:xfrm>
            <a:off x="685217" y="4283179"/>
            <a:ext cx="10542899" cy="2030253"/>
            <a:chOff x="0" y="-9525"/>
            <a:chExt cx="4274726" cy="1260348"/>
          </a:xfrm>
        </p:grpSpPr>
        <p:sp>
          <p:nvSpPr>
            <p:cNvPr id="110" name="Google Shape;110;p10"/>
            <p:cNvSpPr/>
            <p:nvPr/>
          </p:nvSpPr>
          <p:spPr>
            <a:xfrm>
              <a:off x="0" y="0"/>
              <a:ext cx="4274726" cy="1250823"/>
            </a:xfrm>
            <a:custGeom>
              <a:avLst/>
              <a:gdLst/>
              <a:ahLst/>
              <a:cxnLst/>
              <a:rect l="l" t="t" r="r" b="b"/>
              <a:pathLst>
                <a:path w="4274726" h="1250823" extrusionOk="0">
                  <a:moveTo>
                    <a:pt x="0" y="0"/>
                  </a:moveTo>
                  <a:lnTo>
                    <a:pt x="4274726" y="0"/>
                  </a:lnTo>
                  <a:lnTo>
                    <a:pt x="4274726" y="1250823"/>
                  </a:lnTo>
                  <a:lnTo>
                    <a:pt x="0" y="1250823"/>
                  </a:lnTo>
                  <a:close/>
                </a:path>
              </a:pathLst>
            </a:custGeom>
            <a:solidFill>
              <a:srgbClr val="253278"/>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endParaRPr lang="en-GB" sz="622"/>
            </a:p>
          </p:txBody>
        </p:sp>
        <p:sp>
          <p:nvSpPr>
            <p:cNvPr id="111" name="Google Shape;111;p10"/>
            <p:cNvSpPr txBox="1"/>
            <p:nvPr/>
          </p:nvSpPr>
          <p:spPr>
            <a:xfrm>
              <a:off x="0" y="-9525"/>
              <a:ext cx="4274700" cy="1260300"/>
            </a:xfrm>
            <a:prstGeom prst="rect">
              <a:avLst/>
            </a:prstGeom>
            <a:noFill/>
            <a:ln>
              <a:noFill/>
            </a:ln>
          </p:spPr>
          <p:txBody>
            <a:bodyPr spcFirstLastPara="1" wrap="square" lIns="32983" tIns="32983" rIns="32983" bIns="3298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0"/>
                </a:lnSpc>
                <a:spcBef>
                  <a:spcPts val="0"/>
                </a:spcBef>
                <a:spcAft>
                  <a:spcPts val="0"/>
                </a:spcAft>
                <a:buNone/>
              </a:pPr>
              <a:endParaRPr sz="1169" b="0" i="0" u="none" strike="noStrike" cap="none">
                <a:solidFill>
                  <a:schemeClr val="dk1"/>
                </a:solidFill>
                <a:latin typeface="Calibri"/>
                <a:ea typeface="Calibri"/>
                <a:cs typeface="Calibri"/>
                <a:sym typeface="Calibri"/>
              </a:endParaRPr>
            </a:p>
          </p:txBody>
        </p:sp>
      </p:grpSp>
      <p:sp>
        <p:nvSpPr>
          <p:cNvPr id="112" name="Google Shape;112;p10"/>
          <p:cNvSpPr txBox="1"/>
          <p:nvPr/>
        </p:nvSpPr>
        <p:spPr>
          <a:xfrm>
            <a:off x="1122509" y="4657948"/>
            <a:ext cx="2721000" cy="177741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2300" b="1">
                <a:solidFill>
                  <a:srgbClr val="F8EFE5"/>
                </a:solidFill>
                <a:latin typeface="Calibri"/>
                <a:ea typeface="Calibri"/>
                <a:cs typeface="Calibri"/>
                <a:sym typeface="Inter SemiBold"/>
              </a:rPr>
              <a:t>Youth Work</a:t>
            </a:r>
            <a:endParaRPr lang="en-US">
              <a:latin typeface="Calibri"/>
              <a:ea typeface="Calibri"/>
              <a:cs typeface="Calibri"/>
            </a:endParaRPr>
          </a:p>
          <a:p>
            <a:pPr marL="0" marR="0" lvl="0" indent="0" algn="ctr" rtl="0">
              <a:lnSpc>
                <a:spcPct val="100000"/>
              </a:lnSpc>
              <a:spcBef>
                <a:spcPts val="0"/>
              </a:spcBef>
              <a:spcAft>
                <a:spcPts val="0"/>
              </a:spcAft>
              <a:buNone/>
            </a:pPr>
            <a:endParaRPr lang="en-US" sz="2300" b="1">
              <a:solidFill>
                <a:srgbClr val="F8EFE5"/>
              </a:solidFill>
              <a:latin typeface="Calibri"/>
              <a:ea typeface="Calibri"/>
              <a:cs typeface="Calibri"/>
            </a:endParaRPr>
          </a:p>
          <a:p>
            <a:pPr marL="0" lvl="0" indent="0" algn="ctr" rtl="0">
              <a:spcBef>
                <a:spcPts val="0"/>
              </a:spcBef>
              <a:spcAft>
                <a:spcPts val="0"/>
              </a:spcAft>
              <a:buClr>
                <a:schemeClr val="dk1"/>
              </a:buClr>
              <a:buFont typeface="Arial"/>
              <a:buNone/>
            </a:pPr>
            <a:r>
              <a:rPr lang="en-US" sz="2300" b="1">
                <a:solidFill>
                  <a:srgbClr val="F8EFE5"/>
                </a:solidFill>
                <a:latin typeface="Calibri"/>
                <a:ea typeface="Calibri"/>
                <a:cs typeface="Calibri"/>
                <a:sym typeface="Inter SemiBold"/>
              </a:rPr>
              <a:t>7 applications</a:t>
            </a:r>
          </a:p>
          <a:p>
            <a:pPr marL="0" marR="0" lvl="0" indent="0" algn="ctr" rtl="0">
              <a:lnSpc>
                <a:spcPct val="100000"/>
              </a:lnSpc>
              <a:spcBef>
                <a:spcPts val="0"/>
              </a:spcBef>
              <a:spcAft>
                <a:spcPts val="0"/>
              </a:spcAft>
              <a:buNone/>
            </a:pPr>
            <a:endParaRPr lang="en-US" sz="2325" b="1">
              <a:solidFill>
                <a:srgbClr val="F8EFE5"/>
              </a:solidFill>
              <a:latin typeface="Calibri"/>
              <a:ea typeface="Calibri"/>
              <a:cs typeface="Calibri"/>
              <a:sym typeface="Inter SemiBold"/>
            </a:endParaRPr>
          </a:p>
          <a:p>
            <a:pPr marL="0" marR="0" lvl="0" indent="0" algn="ctr" rtl="0">
              <a:lnSpc>
                <a:spcPct val="100000"/>
              </a:lnSpc>
              <a:spcBef>
                <a:spcPts val="0"/>
              </a:spcBef>
              <a:spcAft>
                <a:spcPts val="0"/>
              </a:spcAft>
              <a:buNone/>
            </a:pPr>
            <a:endParaRPr lang="en-US" sz="2325" b="1">
              <a:solidFill>
                <a:srgbClr val="F8EFE5"/>
              </a:solidFill>
              <a:latin typeface="Calibri"/>
              <a:ea typeface="Calibri"/>
              <a:cs typeface="Calibri"/>
              <a:sym typeface="Inter SemiBold"/>
            </a:endParaRPr>
          </a:p>
        </p:txBody>
      </p:sp>
      <p:sp>
        <p:nvSpPr>
          <p:cNvPr id="113" name="Google Shape;113;p10"/>
          <p:cNvSpPr txBox="1"/>
          <p:nvPr/>
        </p:nvSpPr>
        <p:spPr>
          <a:xfrm>
            <a:off x="4596161" y="4657953"/>
            <a:ext cx="2721000" cy="106182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2300" b="1">
                <a:solidFill>
                  <a:srgbClr val="F8EFE5"/>
                </a:solidFill>
                <a:latin typeface="Calibri"/>
                <a:ea typeface="Calibri"/>
                <a:cs typeface="Calibri"/>
                <a:sym typeface="Inter SemiBold"/>
              </a:rPr>
              <a:t>Active Travel</a:t>
            </a:r>
            <a:endParaRPr lang="en-US">
              <a:latin typeface="Calibri"/>
              <a:ea typeface="Calibri"/>
              <a:cs typeface="Calibri"/>
            </a:endParaRPr>
          </a:p>
          <a:p>
            <a:pPr marL="0" marR="0" lvl="0" indent="0" algn="ctr" rtl="0">
              <a:lnSpc>
                <a:spcPct val="100000"/>
              </a:lnSpc>
              <a:spcBef>
                <a:spcPts val="0"/>
              </a:spcBef>
              <a:spcAft>
                <a:spcPts val="0"/>
              </a:spcAft>
              <a:buNone/>
            </a:pPr>
            <a:endParaRPr lang="en-US" sz="2300" b="1">
              <a:solidFill>
                <a:srgbClr val="F8EFE5"/>
              </a:solidFill>
              <a:latin typeface="Calibri"/>
              <a:ea typeface="Calibri"/>
              <a:cs typeface="Calibri"/>
            </a:endParaRPr>
          </a:p>
          <a:p>
            <a:pPr marL="0" marR="0" lvl="0" indent="0" algn="ctr" rtl="0">
              <a:lnSpc>
                <a:spcPct val="100000"/>
              </a:lnSpc>
              <a:spcBef>
                <a:spcPts val="0"/>
              </a:spcBef>
              <a:spcAft>
                <a:spcPts val="0"/>
              </a:spcAft>
              <a:buNone/>
            </a:pPr>
            <a:r>
              <a:rPr lang="en-US" sz="2300" b="1">
                <a:solidFill>
                  <a:srgbClr val="F8EFE5"/>
                </a:solidFill>
                <a:latin typeface="Calibri"/>
                <a:ea typeface="Calibri"/>
                <a:cs typeface="Calibri"/>
                <a:sym typeface="Inter SemiBold"/>
              </a:rPr>
              <a:t>2 application</a:t>
            </a:r>
          </a:p>
        </p:txBody>
      </p:sp>
      <p:sp>
        <p:nvSpPr>
          <p:cNvPr id="114" name="Google Shape;114;p10"/>
          <p:cNvSpPr txBox="1"/>
          <p:nvPr/>
        </p:nvSpPr>
        <p:spPr>
          <a:xfrm>
            <a:off x="8196376" y="4923079"/>
            <a:ext cx="2721000" cy="1400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909"/>
          </a:p>
        </p:txBody>
      </p:sp>
      <p:sp>
        <p:nvSpPr>
          <p:cNvPr id="115" name="Google Shape;115;p10"/>
          <p:cNvSpPr txBox="1"/>
          <p:nvPr/>
        </p:nvSpPr>
        <p:spPr>
          <a:xfrm>
            <a:off x="8196376" y="6151253"/>
            <a:ext cx="2721000" cy="1400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909"/>
          </a:p>
        </p:txBody>
      </p:sp>
      <p:cxnSp>
        <p:nvCxnSpPr>
          <p:cNvPr id="116" name="Google Shape;116;p10"/>
          <p:cNvCxnSpPr/>
          <p:nvPr/>
        </p:nvCxnSpPr>
        <p:spPr>
          <a:xfrm rot="10800000" flipH="1">
            <a:off x="7755273" y="4137401"/>
            <a:ext cx="18000" cy="2441200"/>
          </a:xfrm>
          <a:prstGeom prst="straightConnector1">
            <a:avLst/>
          </a:prstGeom>
          <a:noFill/>
          <a:ln w="37125" cap="flat" cmpd="sng">
            <a:solidFill>
              <a:srgbClr val="F8EFE5"/>
            </a:solidFill>
            <a:prstDash val="solid"/>
            <a:round/>
            <a:headEnd type="none" w="sm" len="sm"/>
            <a:tailEnd type="none" w="sm" len="sm"/>
          </a:ln>
        </p:spPr>
      </p:cxnSp>
      <p:cxnSp>
        <p:nvCxnSpPr>
          <p:cNvPr id="117" name="Google Shape;117;p10"/>
          <p:cNvCxnSpPr/>
          <p:nvPr/>
        </p:nvCxnSpPr>
        <p:spPr>
          <a:xfrm rot="10800000" flipH="1">
            <a:off x="4140113" y="4055851"/>
            <a:ext cx="18000" cy="2441200"/>
          </a:xfrm>
          <a:prstGeom prst="straightConnector1">
            <a:avLst/>
          </a:prstGeom>
          <a:noFill/>
          <a:ln w="37125" cap="flat" cmpd="sng">
            <a:solidFill>
              <a:srgbClr val="F8EFE5"/>
            </a:solidFill>
            <a:prstDash val="solid"/>
            <a:round/>
            <a:headEnd type="none" w="sm" len="sm"/>
            <a:tailEnd type="none" w="sm" len="sm"/>
          </a:ln>
        </p:spPr>
      </p:cxnSp>
      <p:grpSp>
        <p:nvGrpSpPr>
          <p:cNvPr id="118" name="Google Shape;118;p10"/>
          <p:cNvGrpSpPr/>
          <p:nvPr/>
        </p:nvGrpSpPr>
        <p:grpSpPr>
          <a:xfrm>
            <a:off x="685217" y="1665280"/>
            <a:ext cx="10542899" cy="2030253"/>
            <a:chOff x="0" y="-9525"/>
            <a:chExt cx="4274726" cy="1260348"/>
          </a:xfrm>
        </p:grpSpPr>
        <p:sp>
          <p:nvSpPr>
            <p:cNvPr id="119" name="Google Shape;119;p10"/>
            <p:cNvSpPr/>
            <p:nvPr/>
          </p:nvSpPr>
          <p:spPr>
            <a:xfrm>
              <a:off x="0" y="0"/>
              <a:ext cx="4274726" cy="1250823"/>
            </a:xfrm>
            <a:custGeom>
              <a:avLst/>
              <a:gdLst/>
              <a:ahLst/>
              <a:cxnLst/>
              <a:rect l="l" t="t" r="r" b="b"/>
              <a:pathLst>
                <a:path w="4274726" h="1250823" extrusionOk="0">
                  <a:moveTo>
                    <a:pt x="0" y="0"/>
                  </a:moveTo>
                  <a:lnTo>
                    <a:pt x="4274726" y="0"/>
                  </a:lnTo>
                  <a:lnTo>
                    <a:pt x="4274726" y="1250823"/>
                  </a:lnTo>
                  <a:lnTo>
                    <a:pt x="0" y="1250823"/>
                  </a:lnTo>
                  <a:close/>
                </a:path>
              </a:pathLst>
            </a:custGeom>
            <a:solidFill>
              <a:srgbClr val="253278"/>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endParaRPr lang="en-GB" sz="622"/>
            </a:p>
          </p:txBody>
        </p:sp>
        <p:sp>
          <p:nvSpPr>
            <p:cNvPr id="120" name="Google Shape;120;p10"/>
            <p:cNvSpPr txBox="1"/>
            <p:nvPr/>
          </p:nvSpPr>
          <p:spPr>
            <a:xfrm>
              <a:off x="0" y="-9525"/>
              <a:ext cx="4274700" cy="1260300"/>
            </a:xfrm>
            <a:prstGeom prst="rect">
              <a:avLst/>
            </a:prstGeom>
            <a:noFill/>
            <a:ln>
              <a:noFill/>
            </a:ln>
          </p:spPr>
          <p:txBody>
            <a:bodyPr spcFirstLastPara="1" wrap="square" lIns="32983" tIns="32983" rIns="32983" bIns="3298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0"/>
                </a:lnSpc>
                <a:spcBef>
                  <a:spcPts val="0"/>
                </a:spcBef>
                <a:spcAft>
                  <a:spcPts val="0"/>
                </a:spcAft>
                <a:buNone/>
              </a:pPr>
              <a:endParaRPr sz="1169" b="0" i="0" u="none" strike="noStrike" cap="none">
                <a:solidFill>
                  <a:schemeClr val="dk1"/>
                </a:solidFill>
                <a:latin typeface="Calibri"/>
                <a:ea typeface="Calibri"/>
                <a:cs typeface="Calibri"/>
                <a:sym typeface="Calibri"/>
              </a:endParaRPr>
            </a:p>
          </p:txBody>
        </p:sp>
      </p:grpSp>
      <p:sp>
        <p:nvSpPr>
          <p:cNvPr id="121" name="Google Shape;121;p10"/>
          <p:cNvSpPr txBox="1"/>
          <p:nvPr/>
        </p:nvSpPr>
        <p:spPr>
          <a:xfrm>
            <a:off x="1122509" y="1898852"/>
            <a:ext cx="2721000" cy="141961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2300" b="1">
                <a:solidFill>
                  <a:srgbClr val="F8EFE5"/>
                </a:solidFill>
                <a:latin typeface="Calibri"/>
                <a:ea typeface="Calibri"/>
                <a:cs typeface="Calibri"/>
                <a:sym typeface="Inter SemiBold"/>
              </a:rPr>
              <a:t>New Models of Care</a:t>
            </a:r>
            <a:endParaRPr lang="en-US" sz="2300" b="1">
              <a:solidFill>
                <a:srgbClr val="F8EFE5"/>
              </a:solidFill>
              <a:latin typeface="Calibri"/>
              <a:ea typeface="Calibri"/>
              <a:cs typeface="Calibri"/>
            </a:endParaRPr>
          </a:p>
          <a:p>
            <a:pPr marL="0" marR="0" lvl="0" indent="0" algn="ctr" rtl="0">
              <a:lnSpc>
                <a:spcPct val="100000"/>
              </a:lnSpc>
              <a:spcBef>
                <a:spcPts val="0"/>
              </a:spcBef>
              <a:spcAft>
                <a:spcPts val="0"/>
              </a:spcAft>
              <a:buNone/>
            </a:pPr>
            <a:endParaRPr lang="en-US" sz="2300" b="1">
              <a:solidFill>
                <a:srgbClr val="F8EFE5"/>
              </a:solidFill>
              <a:latin typeface="Calibri"/>
              <a:ea typeface="Calibri"/>
              <a:cs typeface="Calibri"/>
            </a:endParaRPr>
          </a:p>
          <a:p>
            <a:pPr marL="0" lvl="0" indent="0" algn="ctr" rtl="0">
              <a:spcBef>
                <a:spcPts val="0"/>
              </a:spcBef>
              <a:spcAft>
                <a:spcPts val="0"/>
              </a:spcAft>
              <a:buClr>
                <a:schemeClr val="dk1"/>
              </a:buClr>
              <a:buFont typeface="Arial"/>
              <a:buNone/>
            </a:pPr>
            <a:r>
              <a:rPr lang="en-US" sz="2300" b="1">
                <a:solidFill>
                  <a:srgbClr val="F8EFE5"/>
                </a:solidFill>
                <a:latin typeface="Calibri"/>
                <a:ea typeface="Calibri"/>
                <a:cs typeface="Calibri"/>
                <a:sym typeface="Inter SemiBold"/>
              </a:rPr>
              <a:t>9 applications</a:t>
            </a:r>
            <a:endParaRPr lang="en-US" sz="2300" b="1">
              <a:solidFill>
                <a:srgbClr val="F8EFE5"/>
              </a:solidFill>
              <a:latin typeface="Calibri"/>
              <a:ea typeface="Calibri"/>
              <a:cs typeface="Calibri"/>
            </a:endParaRPr>
          </a:p>
          <a:p>
            <a:pPr marL="0" marR="0" lvl="0" indent="0" algn="ctr" rtl="0">
              <a:lnSpc>
                <a:spcPct val="100000"/>
              </a:lnSpc>
              <a:spcBef>
                <a:spcPts val="0"/>
              </a:spcBef>
              <a:spcAft>
                <a:spcPts val="0"/>
              </a:spcAft>
              <a:buNone/>
            </a:pPr>
            <a:endParaRPr lang="en-US" sz="2325" b="1">
              <a:solidFill>
                <a:srgbClr val="F8EFE5"/>
              </a:solidFill>
              <a:latin typeface="Calibri"/>
              <a:ea typeface="Calibri"/>
              <a:cs typeface="Calibri"/>
              <a:sym typeface="Inter SemiBold"/>
            </a:endParaRPr>
          </a:p>
        </p:txBody>
      </p:sp>
      <p:sp>
        <p:nvSpPr>
          <p:cNvPr id="122" name="Google Shape;122;p10"/>
          <p:cNvSpPr txBox="1"/>
          <p:nvPr/>
        </p:nvSpPr>
        <p:spPr>
          <a:xfrm>
            <a:off x="4596187" y="1892137"/>
            <a:ext cx="2721000" cy="177555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2300" b="1">
                <a:solidFill>
                  <a:srgbClr val="F8EFE5"/>
                </a:solidFill>
                <a:latin typeface="Calibri"/>
                <a:ea typeface="Calibri"/>
                <a:cs typeface="Calibri"/>
                <a:sym typeface="Inter SemiBold"/>
              </a:rPr>
              <a:t>Collaboration and Co-production</a:t>
            </a:r>
            <a:endParaRPr lang="en-US">
              <a:latin typeface="Calibri"/>
              <a:ea typeface="Calibri"/>
              <a:cs typeface="Calibri"/>
            </a:endParaRPr>
          </a:p>
          <a:p>
            <a:pPr marL="0" marR="0" lvl="0" indent="0" algn="ctr" rtl="0">
              <a:lnSpc>
                <a:spcPct val="100000"/>
              </a:lnSpc>
              <a:spcBef>
                <a:spcPts val="0"/>
              </a:spcBef>
              <a:spcAft>
                <a:spcPts val="0"/>
              </a:spcAft>
              <a:buNone/>
            </a:pPr>
            <a:endParaRPr lang="en-US" sz="2300" b="1">
              <a:solidFill>
                <a:srgbClr val="F8EFE5"/>
              </a:solidFill>
              <a:latin typeface="Calibri"/>
              <a:ea typeface="Calibri"/>
              <a:cs typeface="Calibri"/>
            </a:endParaRPr>
          </a:p>
          <a:p>
            <a:pPr marL="0" lvl="0" indent="0" algn="ctr" rtl="0">
              <a:spcBef>
                <a:spcPts val="0"/>
              </a:spcBef>
              <a:spcAft>
                <a:spcPts val="0"/>
              </a:spcAft>
              <a:buClr>
                <a:schemeClr val="dk1"/>
              </a:buClr>
              <a:buFont typeface="Arial"/>
              <a:buNone/>
            </a:pPr>
            <a:r>
              <a:rPr lang="en-US" sz="2300" b="1">
                <a:solidFill>
                  <a:srgbClr val="F8EFE5"/>
                </a:solidFill>
                <a:latin typeface="Calibri"/>
                <a:ea typeface="Calibri"/>
                <a:cs typeface="Calibri"/>
                <a:sym typeface="Inter SemiBold"/>
              </a:rPr>
              <a:t>4 application</a:t>
            </a:r>
          </a:p>
          <a:p>
            <a:pPr marL="0" marR="0" lvl="0" indent="0" algn="ctr" rtl="0">
              <a:lnSpc>
                <a:spcPct val="100000"/>
              </a:lnSpc>
              <a:spcBef>
                <a:spcPts val="0"/>
              </a:spcBef>
              <a:spcAft>
                <a:spcPts val="0"/>
              </a:spcAft>
              <a:buNone/>
            </a:pPr>
            <a:endParaRPr lang="en-US" sz="2338" b="1">
              <a:solidFill>
                <a:srgbClr val="F8EFE5"/>
              </a:solidFill>
              <a:latin typeface="Calibri"/>
              <a:ea typeface="Calibri"/>
              <a:cs typeface="Calibri"/>
              <a:sym typeface="Inter SemiBold"/>
            </a:endParaRPr>
          </a:p>
        </p:txBody>
      </p:sp>
      <p:sp>
        <p:nvSpPr>
          <p:cNvPr id="123" name="Google Shape;123;p10"/>
          <p:cNvSpPr txBox="1"/>
          <p:nvPr/>
        </p:nvSpPr>
        <p:spPr>
          <a:xfrm>
            <a:off x="8211359" y="1843247"/>
            <a:ext cx="2721000" cy="213532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2300" b="1">
                <a:solidFill>
                  <a:srgbClr val="F8EFE5"/>
                </a:solidFill>
                <a:latin typeface="Calibri"/>
                <a:ea typeface="Calibri"/>
                <a:cs typeface="Calibri"/>
                <a:sym typeface="Inter SemiBold"/>
              </a:rPr>
              <a:t>Built and Physical Environments</a:t>
            </a:r>
            <a:endParaRPr lang="en-US">
              <a:latin typeface="Calibri"/>
              <a:ea typeface="Calibri"/>
              <a:cs typeface="Calibri"/>
            </a:endParaRPr>
          </a:p>
          <a:p>
            <a:pPr marL="0" marR="0" lvl="0" indent="0" algn="ctr" rtl="0">
              <a:lnSpc>
                <a:spcPct val="100000"/>
              </a:lnSpc>
              <a:spcBef>
                <a:spcPts val="0"/>
              </a:spcBef>
              <a:spcAft>
                <a:spcPts val="0"/>
              </a:spcAft>
              <a:buNone/>
            </a:pPr>
            <a:endParaRPr lang="en-US" sz="2300" b="1">
              <a:solidFill>
                <a:srgbClr val="F8EFE5"/>
              </a:solidFill>
              <a:latin typeface="Calibri"/>
              <a:ea typeface="Calibri"/>
              <a:cs typeface="Calibri"/>
            </a:endParaRPr>
          </a:p>
          <a:p>
            <a:pPr marL="0" lvl="0" indent="0" algn="ctr" rtl="0">
              <a:spcBef>
                <a:spcPts val="0"/>
              </a:spcBef>
              <a:spcAft>
                <a:spcPts val="0"/>
              </a:spcAft>
              <a:buClr>
                <a:schemeClr val="dk1"/>
              </a:buClr>
              <a:buFont typeface="Arial"/>
              <a:buNone/>
            </a:pPr>
            <a:r>
              <a:rPr lang="en-US" sz="2300" b="1">
                <a:solidFill>
                  <a:srgbClr val="F8EFE5"/>
                </a:solidFill>
                <a:latin typeface="Calibri"/>
                <a:ea typeface="Calibri"/>
                <a:cs typeface="Calibri"/>
                <a:sym typeface="Inter SemiBold"/>
              </a:rPr>
              <a:t>2 applications</a:t>
            </a:r>
          </a:p>
          <a:p>
            <a:pPr marL="0" marR="0" lvl="0" indent="0" algn="ctr" rtl="0">
              <a:lnSpc>
                <a:spcPct val="100000"/>
              </a:lnSpc>
              <a:spcBef>
                <a:spcPts val="0"/>
              </a:spcBef>
              <a:spcAft>
                <a:spcPts val="0"/>
              </a:spcAft>
              <a:buNone/>
            </a:pPr>
            <a:endParaRPr lang="en-US" sz="2338" b="1">
              <a:solidFill>
                <a:srgbClr val="F8EFE5"/>
              </a:solidFill>
              <a:latin typeface="Calibri"/>
              <a:ea typeface="Calibri"/>
              <a:cs typeface="Calibri"/>
              <a:sym typeface="Inter SemiBold"/>
            </a:endParaRPr>
          </a:p>
          <a:p>
            <a:pPr marL="0" marR="0" lvl="0" indent="0" algn="ctr" rtl="0">
              <a:lnSpc>
                <a:spcPct val="100000"/>
              </a:lnSpc>
              <a:spcBef>
                <a:spcPts val="0"/>
              </a:spcBef>
              <a:spcAft>
                <a:spcPts val="0"/>
              </a:spcAft>
              <a:buNone/>
            </a:pPr>
            <a:endParaRPr lang="en-US" sz="2338" b="1">
              <a:solidFill>
                <a:srgbClr val="F8EFE5"/>
              </a:solidFill>
              <a:latin typeface="Calibri"/>
              <a:ea typeface="Calibri"/>
              <a:cs typeface="Calibri"/>
              <a:sym typeface="Inter SemiBold"/>
            </a:endParaRPr>
          </a:p>
        </p:txBody>
      </p:sp>
      <p:cxnSp>
        <p:nvCxnSpPr>
          <p:cNvPr id="124" name="Google Shape;124;p10"/>
          <p:cNvCxnSpPr/>
          <p:nvPr/>
        </p:nvCxnSpPr>
        <p:spPr>
          <a:xfrm rot="10800000" flipH="1">
            <a:off x="7755273" y="1519501"/>
            <a:ext cx="18000" cy="2441200"/>
          </a:xfrm>
          <a:prstGeom prst="straightConnector1">
            <a:avLst/>
          </a:prstGeom>
          <a:noFill/>
          <a:ln w="37125" cap="flat" cmpd="sng">
            <a:solidFill>
              <a:srgbClr val="F8EFE5"/>
            </a:solidFill>
            <a:prstDash val="solid"/>
            <a:round/>
            <a:headEnd type="none" w="sm" len="sm"/>
            <a:tailEnd type="none" w="sm" len="sm"/>
          </a:ln>
        </p:spPr>
      </p:cxnSp>
      <p:cxnSp>
        <p:nvCxnSpPr>
          <p:cNvPr id="125" name="Google Shape;125;p10"/>
          <p:cNvCxnSpPr/>
          <p:nvPr/>
        </p:nvCxnSpPr>
        <p:spPr>
          <a:xfrm rot="10800000" flipH="1">
            <a:off x="4140113" y="1437953"/>
            <a:ext cx="18000" cy="2441200"/>
          </a:xfrm>
          <a:prstGeom prst="straightConnector1">
            <a:avLst/>
          </a:prstGeom>
          <a:noFill/>
          <a:ln w="37125" cap="flat" cmpd="sng">
            <a:solidFill>
              <a:srgbClr val="F8EFE5"/>
            </a:solidFill>
            <a:prstDash val="solid"/>
            <a:round/>
            <a:headEnd type="none" w="sm" len="sm"/>
            <a:tailEnd type="none" w="sm" len="sm"/>
          </a:ln>
        </p:spPr>
      </p:cxnSp>
      <p:sp>
        <p:nvSpPr>
          <p:cNvPr id="126" name="Google Shape;126;p10"/>
          <p:cNvSpPr txBox="1"/>
          <p:nvPr/>
        </p:nvSpPr>
        <p:spPr>
          <a:xfrm>
            <a:off x="8211359" y="4472947"/>
            <a:ext cx="2721000" cy="249510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2300" b="1">
                <a:solidFill>
                  <a:srgbClr val="F8EFE5"/>
                </a:solidFill>
                <a:latin typeface="Calibri"/>
                <a:ea typeface="Calibri"/>
                <a:cs typeface="Calibri"/>
              </a:rPr>
              <a:t>Grant Funding Available:</a:t>
            </a:r>
            <a:endParaRPr lang="en-US">
              <a:latin typeface="Calibri"/>
              <a:ea typeface="Calibri"/>
              <a:cs typeface="Calibri"/>
            </a:endParaRPr>
          </a:p>
          <a:p>
            <a:pPr algn="ctr"/>
            <a:endParaRPr lang="en-US" sz="2300" b="1">
              <a:solidFill>
                <a:srgbClr val="F8EFE5"/>
              </a:solidFill>
              <a:latin typeface="Calibri"/>
              <a:ea typeface="Calibri"/>
              <a:cs typeface="Calibri"/>
            </a:endParaRPr>
          </a:p>
          <a:p>
            <a:pPr algn="ctr"/>
            <a:r>
              <a:rPr lang="en-US" sz="2300" b="1">
                <a:solidFill>
                  <a:srgbClr val="F8EFE5"/>
                </a:solidFill>
                <a:latin typeface="Calibri"/>
                <a:ea typeface="Calibri"/>
                <a:cs typeface="Calibri"/>
              </a:rPr>
              <a:t>£29,100</a:t>
            </a:r>
            <a:endParaRPr lang="en-US" sz="900">
              <a:latin typeface="Calibri"/>
              <a:ea typeface="Calibri"/>
              <a:cs typeface="Calibri"/>
            </a:endParaRPr>
          </a:p>
          <a:p>
            <a:pPr marL="0" marR="0" lvl="0" indent="0" algn="ctr" rtl="0">
              <a:lnSpc>
                <a:spcPct val="100000"/>
              </a:lnSpc>
              <a:spcBef>
                <a:spcPts val="0"/>
              </a:spcBef>
              <a:spcAft>
                <a:spcPts val="0"/>
              </a:spcAft>
              <a:buNone/>
            </a:pPr>
            <a:endParaRPr lang="en-US" sz="2338" b="1">
              <a:solidFill>
                <a:srgbClr val="F8EFE5"/>
              </a:solidFill>
              <a:latin typeface="Calibri"/>
              <a:ea typeface="Calibri"/>
              <a:cs typeface="Calibri"/>
              <a:sym typeface="Inter SemiBold"/>
            </a:endParaRPr>
          </a:p>
          <a:p>
            <a:pPr marL="0" marR="0" lvl="0" indent="0" algn="ctr" rtl="0">
              <a:lnSpc>
                <a:spcPct val="100000"/>
              </a:lnSpc>
              <a:spcBef>
                <a:spcPts val="0"/>
              </a:spcBef>
              <a:spcAft>
                <a:spcPts val="0"/>
              </a:spcAft>
              <a:buNone/>
            </a:pPr>
            <a:endParaRPr lang="en-US" sz="2338" b="1">
              <a:solidFill>
                <a:srgbClr val="F8EFE5"/>
              </a:solidFill>
              <a:latin typeface="Calibri"/>
              <a:ea typeface="Calibri"/>
              <a:cs typeface="Calibri"/>
              <a:sym typeface="Inter SemiBold"/>
            </a:endParaRPr>
          </a:p>
          <a:p>
            <a:pPr marL="0" marR="0" lvl="0" indent="0" algn="ctr" rtl="0">
              <a:lnSpc>
                <a:spcPct val="100000"/>
              </a:lnSpc>
              <a:spcBef>
                <a:spcPts val="0"/>
              </a:spcBef>
              <a:spcAft>
                <a:spcPts val="0"/>
              </a:spcAft>
              <a:buNone/>
            </a:pPr>
            <a:endParaRPr lang="en-US" sz="2338" b="1">
              <a:solidFill>
                <a:srgbClr val="F8EFE5"/>
              </a:solidFill>
              <a:latin typeface="Calibri"/>
              <a:ea typeface="Calibri"/>
              <a:cs typeface="Calibri"/>
              <a:sym typeface="Inter SemiBold"/>
            </a:endParaRPr>
          </a:p>
        </p:txBody>
      </p:sp>
      <p:pic>
        <p:nvPicPr>
          <p:cNvPr id="3" name="Picture 2" descr="A blue and white logo&#10;&#10;AI-generated content may be incorrect.">
            <a:extLst>
              <a:ext uri="{FF2B5EF4-FFF2-40B4-BE49-F238E27FC236}">
                <a16:creationId xmlns:a16="http://schemas.microsoft.com/office/drawing/2014/main" id="{AAD9B9B0-C6FD-77F6-B1BB-A1A3F40E958D}"/>
              </a:ext>
            </a:extLst>
          </p:cNvPr>
          <p:cNvPicPr>
            <a:picLocks noChangeAspect="1"/>
          </p:cNvPicPr>
          <p:nvPr/>
        </p:nvPicPr>
        <p:blipFill>
          <a:blip r:embed="rId3"/>
          <a:stretch>
            <a:fillRect/>
          </a:stretch>
        </p:blipFill>
        <p:spPr>
          <a:xfrm>
            <a:off x="10626499" y="121785"/>
            <a:ext cx="981075" cy="600075"/>
          </a:xfrm>
          <a:prstGeom prst="rect">
            <a:avLst/>
          </a:prstGeom>
        </p:spPr>
      </p:pic>
    </p:spTree>
    <p:extLst>
      <p:ext uri="{BB962C8B-B14F-4D97-AF65-F5344CB8AC3E}">
        <p14:creationId xmlns:p14="http://schemas.microsoft.com/office/powerpoint/2010/main" val="2355715605"/>
      </p:ext>
    </p:extLst>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07C06D-D966-D3E1-8187-09659D26012F}"/>
              </a:ext>
            </a:extLst>
          </p:cNvPr>
          <p:cNvSpPr/>
          <p:nvPr/>
        </p:nvSpPr>
        <p:spPr>
          <a:xfrm>
            <a:off x="565899" y="1669782"/>
            <a:ext cx="5132051" cy="4833398"/>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1768602-A63A-740B-EBB1-999B6A6AE8FB}"/>
              </a:ext>
            </a:extLst>
          </p:cNvPr>
          <p:cNvSpPr>
            <a:spLocks noGrp="1"/>
          </p:cNvSpPr>
          <p:nvPr>
            <p:ph type="title"/>
          </p:nvPr>
        </p:nvSpPr>
        <p:spPr>
          <a:xfrm>
            <a:off x="378126" y="178219"/>
            <a:ext cx="12470920" cy="1713751"/>
          </a:xfrm>
        </p:spPr>
        <p:txBody>
          <a:bodyPr>
            <a:noAutofit/>
          </a:bodyPr>
          <a:lstStyle/>
          <a:p>
            <a:r>
              <a:rPr lang="en-US" sz="4800">
                <a:solidFill>
                  <a:srgbClr val="303478"/>
                </a:solidFill>
                <a:latin typeface="Calibri"/>
                <a:ea typeface="Calibri"/>
                <a:cs typeface="Calibri"/>
              </a:rPr>
              <a:t>Community Health Partnership</a:t>
            </a:r>
            <a:r>
              <a:rPr lang="en-US" sz="6000">
                <a:solidFill>
                  <a:srgbClr val="303478"/>
                </a:solidFill>
                <a:latin typeface="Calibri"/>
                <a:ea typeface="Calibri"/>
                <a:cs typeface="Calibri"/>
              </a:rPr>
              <a:t> </a:t>
            </a:r>
          </a:p>
        </p:txBody>
      </p:sp>
      <p:sp>
        <p:nvSpPr>
          <p:cNvPr id="3" name="Content Placeholder 2">
            <a:extLst>
              <a:ext uri="{FF2B5EF4-FFF2-40B4-BE49-F238E27FC236}">
                <a16:creationId xmlns:a16="http://schemas.microsoft.com/office/drawing/2014/main" id="{2A37D9D3-FCCD-C772-6A33-F9E09B1C202B}"/>
              </a:ext>
            </a:extLst>
          </p:cNvPr>
          <p:cNvSpPr>
            <a:spLocks noGrp="1"/>
          </p:cNvSpPr>
          <p:nvPr>
            <p:ph idx="1"/>
          </p:nvPr>
        </p:nvSpPr>
        <p:spPr>
          <a:xfrm>
            <a:off x="565030" y="1293663"/>
            <a:ext cx="5124092" cy="5185224"/>
          </a:xfrm>
        </p:spPr>
        <p:txBody>
          <a:bodyPr vert="horz" lIns="91440" tIns="45720" rIns="91440" bIns="45720" rtlCol="0" anchor="t">
            <a:noAutofit/>
          </a:bodyPr>
          <a:lstStyle/>
          <a:p>
            <a:pPr marL="0" indent="0">
              <a:buNone/>
            </a:pPr>
            <a:endParaRPr lang="en-US" b="1">
              <a:solidFill>
                <a:schemeClr val="bg1"/>
              </a:solidFill>
              <a:latin typeface="Calibri"/>
              <a:ea typeface="Calibri"/>
              <a:cs typeface="Calibri"/>
            </a:endParaRPr>
          </a:p>
          <a:p>
            <a:pPr marL="0" indent="0">
              <a:buNone/>
            </a:pPr>
            <a:r>
              <a:rPr lang="en-US" sz="1600" b="1" dirty="0">
                <a:solidFill>
                  <a:schemeClr val="bg1"/>
                </a:solidFill>
                <a:latin typeface="Calibri"/>
                <a:ea typeface="Calibri"/>
                <a:cs typeface="Calibri"/>
              </a:rPr>
              <a:t>Brings Partners Together</a:t>
            </a:r>
            <a:endParaRPr lang="en-US" sz="1600" dirty="0">
              <a:solidFill>
                <a:schemeClr val="bg1"/>
              </a:solidFill>
              <a:latin typeface="Calibri"/>
              <a:ea typeface="Calibri"/>
              <a:cs typeface="Calibri"/>
            </a:endParaRPr>
          </a:p>
          <a:p>
            <a:pPr>
              <a:buFont typeface="Calibri" panose="020B0604020202020204" pitchFamily="34" charset="0"/>
              <a:buChar char="-"/>
            </a:pPr>
            <a:r>
              <a:rPr lang="en-US" sz="1600" dirty="0">
                <a:solidFill>
                  <a:schemeClr val="bg1"/>
                </a:solidFill>
                <a:latin typeface="Calibri"/>
                <a:ea typeface="Calibri"/>
                <a:cs typeface="Calibri"/>
              </a:rPr>
              <a:t>Creates a shared space for NHS, council teams, community </a:t>
            </a:r>
            <a:r>
              <a:rPr lang="en-US" sz="1600" dirty="0" err="1">
                <a:solidFill>
                  <a:schemeClr val="bg1"/>
                </a:solidFill>
                <a:latin typeface="Calibri"/>
                <a:ea typeface="Calibri"/>
                <a:cs typeface="Calibri"/>
              </a:rPr>
              <a:t>organisations</a:t>
            </a:r>
            <a:r>
              <a:rPr lang="en-US" sz="1600" dirty="0">
                <a:solidFill>
                  <a:schemeClr val="bg1"/>
                </a:solidFill>
                <a:latin typeface="Calibri"/>
                <a:ea typeface="Calibri"/>
                <a:cs typeface="Calibri"/>
              </a:rPr>
              <a:t>, and residents to collaborate.</a:t>
            </a:r>
          </a:p>
          <a:p>
            <a:pPr>
              <a:buFont typeface="Calibri" panose="020B0604020202020204" pitchFamily="34" charset="0"/>
              <a:buChar char="-"/>
            </a:pPr>
            <a:r>
              <a:rPr lang="en-US" sz="1600" dirty="0">
                <a:solidFill>
                  <a:schemeClr val="bg1"/>
                </a:solidFill>
                <a:latin typeface="Calibri"/>
                <a:ea typeface="Calibri"/>
                <a:cs typeface="Calibri"/>
              </a:rPr>
              <a:t>Ensures everyone is aligned around local health priorities.</a:t>
            </a:r>
          </a:p>
          <a:p>
            <a:pPr marL="0" indent="0">
              <a:buNone/>
            </a:pPr>
            <a:r>
              <a:rPr lang="en-US" sz="1600" b="1" dirty="0">
                <a:solidFill>
                  <a:schemeClr val="bg1"/>
                </a:solidFill>
                <a:latin typeface="Calibri"/>
                <a:ea typeface="Calibri"/>
                <a:cs typeface="Calibri"/>
              </a:rPr>
              <a:t>Improves Service Delivery</a:t>
            </a:r>
            <a:endParaRPr lang="en-US" sz="1600" dirty="0">
              <a:solidFill>
                <a:schemeClr val="bg1"/>
              </a:solidFill>
              <a:latin typeface="Calibri"/>
              <a:ea typeface="Calibri"/>
              <a:cs typeface="Calibri"/>
            </a:endParaRPr>
          </a:p>
          <a:p>
            <a:pPr>
              <a:buFont typeface="Calibri" panose="020B0604020202020204" pitchFamily="34" charset="0"/>
              <a:buChar char="-"/>
            </a:pPr>
            <a:r>
              <a:rPr lang="en-US" sz="1600" dirty="0">
                <a:solidFill>
                  <a:schemeClr val="bg1"/>
                </a:solidFill>
                <a:latin typeface="Calibri"/>
                <a:ea typeface="Calibri"/>
                <a:cs typeface="Calibri"/>
              </a:rPr>
              <a:t>Helps partners share resources and reduce duplication.</a:t>
            </a:r>
          </a:p>
          <a:p>
            <a:pPr>
              <a:buFont typeface="Calibri" panose="020B0604020202020204" pitchFamily="34" charset="0"/>
              <a:buChar char="-"/>
            </a:pPr>
            <a:r>
              <a:rPr lang="en-US" sz="1600" dirty="0">
                <a:solidFill>
                  <a:schemeClr val="bg1"/>
                </a:solidFill>
                <a:latin typeface="Calibri"/>
                <a:ea typeface="Calibri"/>
                <a:cs typeface="Calibri"/>
              </a:rPr>
              <a:t>Leads to more accessible, joined‑up support for residents.</a:t>
            </a:r>
          </a:p>
          <a:p>
            <a:pPr>
              <a:buFont typeface="Calibri" panose="020B0604020202020204" pitchFamily="34" charset="0"/>
              <a:buChar char="-"/>
            </a:pPr>
            <a:r>
              <a:rPr lang="en-US" sz="1600" dirty="0">
                <a:solidFill>
                  <a:schemeClr val="bg1"/>
                </a:solidFill>
                <a:latin typeface="Calibri"/>
                <a:ea typeface="Calibri"/>
                <a:cs typeface="Calibri"/>
              </a:rPr>
              <a:t>Keeps a focus on the progress in delivering  the recommendations.</a:t>
            </a:r>
          </a:p>
          <a:p>
            <a:pPr marL="0" indent="0">
              <a:buNone/>
            </a:pPr>
            <a:r>
              <a:rPr lang="en-US" sz="1600" b="1" dirty="0">
                <a:solidFill>
                  <a:schemeClr val="bg1"/>
                </a:solidFill>
                <a:latin typeface="Calibri"/>
                <a:ea typeface="Calibri"/>
                <a:cs typeface="Calibri"/>
              </a:rPr>
              <a:t>Addressing Arising Priorities</a:t>
            </a:r>
            <a:endParaRPr lang="en-US" sz="1600" dirty="0">
              <a:solidFill>
                <a:schemeClr val="bg1"/>
              </a:solidFill>
              <a:latin typeface="Calibri"/>
              <a:ea typeface="Calibri"/>
              <a:cs typeface="Calibri"/>
            </a:endParaRPr>
          </a:p>
          <a:p>
            <a:pPr>
              <a:buFont typeface="Calibri" panose="020B0604020202020204" pitchFamily="34" charset="0"/>
              <a:buChar char="-"/>
            </a:pPr>
            <a:r>
              <a:rPr lang="en-US" sz="1600" dirty="0">
                <a:solidFill>
                  <a:schemeClr val="bg1"/>
                </a:solidFill>
                <a:latin typeface="Calibri"/>
                <a:ea typeface="Calibri"/>
                <a:cs typeface="Calibri"/>
              </a:rPr>
              <a:t>Allows a space for partners to raise new priorities that may change or arise. </a:t>
            </a:r>
          </a:p>
          <a:p>
            <a:pPr>
              <a:buFont typeface="Calibri" panose="020B0604020202020204" pitchFamily="34" charset="0"/>
              <a:buChar char="-"/>
            </a:pPr>
            <a:r>
              <a:rPr lang="en-US" sz="1600" dirty="0">
                <a:solidFill>
                  <a:schemeClr val="bg1"/>
                </a:solidFill>
                <a:latin typeface="Calibri"/>
                <a:ea typeface="Calibri"/>
                <a:cs typeface="Calibri"/>
              </a:rPr>
              <a:t>Helps ensure services reflect what communities need.</a:t>
            </a:r>
          </a:p>
          <a:p>
            <a:pPr marL="0" indent="0">
              <a:buNone/>
            </a:pPr>
            <a:endParaRPr lang="en-US" sz="1100" b="1">
              <a:latin typeface="Calibri"/>
              <a:ea typeface="Calibri"/>
              <a:cs typeface="Calibri"/>
            </a:endParaRPr>
          </a:p>
        </p:txBody>
      </p:sp>
      <p:sp>
        <p:nvSpPr>
          <p:cNvPr id="6" name="Rectangle 5">
            <a:extLst>
              <a:ext uri="{FF2B5EF4-FFF2-40B4-BE49-F238E27FC236}">
                <a16:creationId xmlns:a16="http://schemas.microsoft.com/office/drawing/2014/main" id="{F04FF533-C45E-74F8-563F-EF616E7E157A}"/>
              </a:ext>
            </a:extLst>
          </p:cNvPr>
          <p:cNvSpPr/>
          <p:nvPr/>
        </p:nvSpPr>
        <p:spPr>
          <a:xfrm>
            <a:off x="6489371" y="1684158"/>
            <a:ext cx="5160805" cy="4819020"/>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a:extLst>
              <a:ext uri="{FF2B5EF4-FFF2-40B4-BE49-F238E27FC236}">
                <a16:creationId xmlns:a16="http://schemas.microsoft.com/office/drawing/2014/main" id="{4737BA81-1D2C-7D7C-9556-8F419F81BE51}"/>
              </a:ext>
            </a:extLst>
          </p:cNvPr>
          <p:cNvSpPr txBox="1">
            <a:spLocks/>
          </p:cNvSpPr>
          <p:nvPr/>
        </p:nvSpPr>
        <p:spPr>
          <a:xfrm>
            <a:off x="6482751" y="1057874"/>
            <a:ext cx="5009073" cy="519960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b="1">
              <a:solidFill>
                <a:schemeClr val="bg1"/>
              </a:solidFill>
              <a:latin typeface="Calibri"/>
              <a:ea typeface="Calibri"/>
              <a:cs typeface="Calibri"/>
            </a:endParaRPr>
          </a:p>
          <a:p>
            <a:pPr>
              <a:buFont typeface="Calibri" panose="020B0604020202020204" pitchFamily="34" charset="0"/>
              <a:buChar char="-"/>
            </a:pPr>
            <a:endParaRPr lang="en-US" sz="1600">
              <a:solidFill>
                <a:schemeClr val="bg1"/>
              </a:solidFill>
              <a:latin typeface="Calibri"/>
              <a:ea typeface="Calibri"/>
              <a:cs typeface="Calibri"/>
            </a:endParaRPr>
          </a:p>
          <a:p>
            <a:pPr marL="0" indent="0">
              <a:buFont typeface="Arial" panose="020B0604020202020204" pitchFamily="34" charset="0"/>
              <a:buNone/>
            </a:pPr>
            <a:r>
              <a:rPr lang="en-US" sz="1600" b="1">
                <a:solidFill>
                  <a:schemeClr val="bg1"/>
                </a:solidFill>
                <a:latin typeface="Calibri"/>
                <a:ea typeface="Calibri"/>
                <a:cs typeface="Calibri"/>
              </a:rPr>
              <a:t>Builds Trust and Relationships</a:t>
            </a:r>
            <a:endParaRPr lang="en-US" sz="1600">
              <a:solidFill>
                <a:schemeClr val="bg1"/>
              </a:solidFill>
              <a:latin typeface="Calibri"/>
              <a:ea typeface="Calibri"/>
              <a:cs typeface="Calibri"/>
            </a:endParaRPr>
          </a:p>
          <a:p>
            <a:pPr>
              <a:buFont typeface="Calibri" panose="020B0604020202020204" pitchFamily="34" charset="0"/>
              <a:buChar char="-"/>
            </a:pPr>
            <a:r>
              <a:rPr lang="en-US" sz="1600">
                <a:solidFill>
                  <a:schemeClr val="bg1"/>
                </a:solidFill>
                <a:latin typeface="Calibri"/>
                <a:ea typeface="Calibri"/>
                <a:cs typeface="Calibri"/>
              </a:rPr>
              <a:t>Fosters stronger working relationships that improve long‑term collaboration.</a:t>
            </a:r>
          </a:p>
          <a:p>
            <a:pPr>
              <a:buFont typeface="Calibri" panose="020B0604020202020204" pitchFamily="34" charset="0"/>
              <a:buChar char="-"/>
            </a:pPr>
            <a:r>
              <a:rPr lang="en-US" sz="1600">
                <a:solidFill>
                  <a:schemeClr val="bg1"/>
                </a:solidFill>
                <a:latin typeface="Calibri"/>
                <a:ea typeface="Calibri"/>
                <a:cs typeface="Calibri"/>
              </a:rPr>
              <a:t>Networking after the meeting creates a culture of openness, accountability, and mutual support.</a:t>
            </a:r>
          </a:p>
          <a:p>
            <a:pPr marL="0" indent="0">
              <a:buFont typeface="Arial" panose="020B0604020202020204" pitchFamily="34" charset="0"/>
              <a:buNone/>
            </a:pPr>
            <a:r>
              <a:rPr lang="en-US" sz="1600" b="1">
                <a:solidFill>
                  <a:schemeClr val="bg1"/>
                </a:solidFill>
                <a:latin typeface="Calibri"/>
                <a:ea typeface="Calibri"/>
                <a:cs typeface="Calibri"/>
              </a:rPr>
              <a:t>Health Promotion </a:t>
            </a:r>
            <a:endParaRPr lang="en-US" sz="1600">
              <a:solidFill>
                <a:schemeClr val="bg1"/>
              </a:solidFill>
              <a:latin typeface="Calibri"/>
              <a:ea typeface="Calibri"/>
              <a:cs typeface="Calibri"/>
            </a:endParaRPr>
          </a:p>
          <a:p>
            <a:r>
              <a:rPr lang="en-US" sz="1600">
                <a:solidFill>
                  <a:schemeClr val="bg1"/>
                </a:solidFill>
                <a:latin typeface="Calibri"/>
                <a:ea typeface="Calibri"/>
                <a:cs typeface="Calibri"/>
              </a:rPr>
              <a:t>Keeps relevant health-related events visible to all partners, increasing opportunities to connect with residents.</a:t>
            </a:r>
            <a:endParaRPr lang="en-US" sz="1600" b="1">
              <a:solidFill>
                <a:schemeClr val="bg1"/>
              </a:solidFill>
              <a:latin typeface="Calibri"/>
              <a:ea typeface="Calibri"/>
              <a:cs typeface="Calibri"/>
            </a:endParaRPr>
          </a:p>
          <a:p>
            <a:r>
              <a:rPr lang="en-US" sz="1600">
                <a:solidFill>
                  <a:schemeClr val="bg1"/>
                </a:solidFill>
                <a:latin typeface="Calibri"/>
                <a:ea typeface="Calibri"/>
                <a:cs typeface="Calibri"/>
              </a:rPr>
              <a:t>Supports wider engagement by linking services with existing community networks.</a:t>
            </a:r>
          </a:p>
          <a:p>
            <a:pPr marL="171450" indent="-171450">
              <a:buFont typeface="Calibri" panose="020B0604020202020204" pitchFamily="34" charset="0"/>
              <a:buChar char="-"/>
            </a:pPr>
            <a:endParaRPr lang="en-US" sz="1100" b="1">
              <a:latin typeface="Calibri"/>
              <a:ea typeface="Calibri"/>
              <a:cs typeface="Calibri"/>
            </a:endParaRPr>
          </a:p>
        </p:txBody>
      </p:sp>
      <p:pic>
        <p:nvPicPr>
          <p:cNvPr id="4" name="Picture 3" descr="A blue and white logo&#10;&#10;AI-generated content may be incorrect.">
            <a:extLst>
              <a:ext uri="{FF2B5EF4-FFF2-40B4-BE49-F238E27FC236}">
                <a16:creationId xmlns:a16="http://schemas.microsoft.com/office/drawing/2014/main" id="{7CD72080-0884-149D-BDC0-E5BE28323BA3}"/>
              </a:ext>
            </a:extLst>
          </p:cNvPr>
          <p:cNvPicPr>
            <a:picLocks noChangeAspect="1"/>
          </p:cNvPicPr>
          <p:nvPr/>
        </p:nvPicPr>
        <p:blipFill>
          <a:blip r:embed="rId2"/>
          <a:stretch>
            <a:fillRect/>
          </a:stretch>
        </p:blipFill>
        <p:spPr>
          <a:xfrm>
            <a:off x="10871426" y="176213"/>
            <a:ext cx="981075" cy="600075"/>
          </a:xfrm>
          <a:prstGeom prst="rect">
            <a:avLst/>
          </a:prstGeom>
        </p:spPr>
      </p:pic>
    </p:spTree>
    <p:extLst>
      <p:ext uri="{BB962C8B-B14F-4D97-AF65-F5344CB8AC3E}">
        <p14:creationId xmlns:p14="http://schemas.microsoft.com/office/powerpoint/2010/main" val="1643427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2781904-4783-4F95-A106-03C69F1AE7FC}"/>
              </a:ext>
            </a:extLst>
          </p:cNvPr>
          <p:cNvSpPr/>
          <p:nvPr/>
        </p:nvSpPr>
        <p:spPr>
          <a:xfrm>
            <a:off x="7145866" y="3561467"/>
            <a:ext cx="4854045" cy="3071108"/>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C496DB7-8D77-471C-8792-034D2A11B3B1}"/>
              </a:ext>
            </a:extLst>
          </p:cNvPr>
          <p:cNvSpPr/>
          <p:nvPr/>
        </p:nvSpPr>
        <p:spPr>
          <a:xfrm>
            <a:off x="192087" y="194912"/>
            <a:ext cx="4752446" cy="2429755"/>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5D91959-A6C1-4151-8F61-D9FF7B346D6F}"/>
              </a:ext>
            </a:extLst>
          </p:cNvPr>
          <p:cNvPicPr>
            <a:picLocks noChangeAspect="1"/>
          </p:cNvPicPr>
          <p:nvPr/>
        </p:nvPicPr>
        <p:blipFill>
          <a:blip r:embed="rId3"/>
          <a:stretch>
            <a:fillRect/>
          </a:stretch>
        </p:blipFill>
        <p:spPr>
          <a:xfrm>
            <a:off x="192088" y="4049928"/>
            <a:ext cx="5637212" cy="2582647"/>
          </a:xfrm>
          <a:prstGeom prst="rect">
            <a:avLst/>
          </a:prstGeom>
        </p:spPr>
      </p:pic>
      <p:pic>
        <p:nvPicPr>
          <p:cNvPr id="14" name="Picture 2">
            <a:extLst>
              <a:ext uri="{FF2B5EF4-FFF2-40B4-BE49-F238E27FC236}">
                <a16:creationId xmlns:a16="http://schemas.microsoft.com/office/drawing/2014/main" id="{844ADE2A-2AFC-4E94-9054-DC361445979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81737" y="5805472"/>
            <a:ext cx="1236453" cy="824175"/>
          </a:xfrm>
          <a:prstGeom prst="rect">
            <a:avLst/>
          </a:prstGeom>
          <a:extLst>
            <a:ext uri="{909E8E84-426E-40DD-AFC4-6F175D3DCCD1}">
              <a14:hiddenFill xmlns:a14="http://schemas.microsoft.com/office/drawing/2010/main">
                <a:solidFill>
                  <a:srgbClr val="FFFFFF"/>
                </a:solidFill>
              </a14:hiddenFill>
            </a:ext>
          </a:extLst>
        </p:spPr>
      </p:pic>
      <p:pic>
        <p:nvPicPr>
          <p:cNvPr id="6" name="Picture 5" descr="A group of people playing on a playground&#10;&#10;AI-generated content may be incorrect.">
            <a:extLst>
              <a:ext uri="{FF2B5EF4-FFF2-40B4-BE49-F238E27FC236}">
                <a16:creationId xmlns:a16="http://schemas.microsoft.com/office/drawing/2014/main" id="{4C93FB09-DCF9-F30B-2F5A-91226629CA47}"/>
              </a:ext>
            </a:extLst>
          </p:cNvPr>
          <p:cNvPicPr>
            <a:picLocks noChangeAspect="1"/>
          </p:cNvPicPr>
          <p:nvPr/>
        </p:nvPicPr>
        <p:blipFill>
          <a:blip r:embed="rId6"/>
          <a:srcRect l="28049" t="20467" r="18598"/>
          <a:stretch>
            <a:fillRect/>
          </a:stretch>
        </p:blipFill>
        <p:spPr>
          <a:xfrm>
            <a:off x="9272883" y="349034"/>
            <a:ext cx="2511675" cy="2559177"/>
          </a:xfrm>
          <a:prstGeom prst="rect">
            <a:avLst/>
          </a:prstGeom>
        </p:spPr>
      </p:pic>
      <p:pic>
        <p:nvPicPr>
          <p:cNvPr id="7" name="Picture 6" descr="A group of kids playing in a playground&#10;&#10;AI-generated content may be incorrect.">
            <a:extLst>
              <a:ext uri="{FF2B5EF4-FFF2-40B4-BE49-F238E27FC236}">
                <a16:creationId xmlns:a16="http://schemas.microsoft.com/office/drawing/2014/main" id="{7E2E49C2-84B3-16C7-C3E2-4895613A8258}"/>
              </a:ext>
            </a:extLst>
          </p:cNvPr>
          <p:cNvPicPr>
            <a:picLocks noChangeAspect="1"/>
          </p:cNvPicPr>
          <p:nvPr/>
        </p:nvPicPr>
        <p:blipFill>
          <a:blip r:embed="rId7"/>
          <a:srcRect l="17193" t="224" r="-2105" b="-3321"/>
          <a:stretch>
            <a:fillRect/>
          </a:stretch>
        </p:blipFill>
        <p:spPr>
          <a:xfrm>
            <a:off x="5512691" y="345925"/>
            <a:ext cx="3484390" cy="2569066"/>
          </a:xfrm>
          <a:prstGeom prst="rect">
            <a:avLst/>
          </a:prstGeom>
        </p:spPr>
      </p:pic>
      <p:pic>
        <p:nvPicPr>
          <p:cNvPr id="8" name="Picture 7" descr="A group of people posing for a photo&#10;&#10;AI-generated content may be incorrect.">
            <a:extLst>
              <a:ext uri="{FF2B5EF4-FFF2-40B4-BE49-F238E27FC236}">
                <a16:creationId xmlns:a16="http://schemas.microsoft.com/office/drawing/2014/main" id="{218406A5-92AF-D6CC-8FB2-E844A128F515}"/>
              </a:ext>
            </a:extLst>
          </p:cNvPr>
          <p:cNvPicPr>
            <a:picLocks noChangeAspect="1"/>
          </p:cNvPicPr>
          <p:nvPr/>
        </p:nvPicPr>
        <p:blipFill>
          <a:blip r:embed="rId8"/>
          <a:srcRect t="16973" r="149"/>
          <a:stretch>
            <a:fillRect/>
          </a:stretch>
        </p:blipFill>
        <p:spPr>
          <a:xfrm>
            <a:off x="6184934" y="3123363"/>
            <a:ext cx="5608315" cy="3399693"/>
          </a:xfrm>
          <a:prstGeom prst="rect">
            <a:avLst/>
          </a:prstGeom>
        </p:spPr>
      </p:pic>
      <p:pic>
        <p:nvPicPr>
          <p:cNvPr id="10" name="Picture 9" descr="A group of people sitting at tables in a room&#10;&#10;AI-generated content may be incorrect.">
            <a:extLst>
              <a:ext uri="{FF2B5EF4-FFF2-40B4-BE49-F238E27FC236}">
                <a16:creationId xmlns:a16="http://schemas.microsoft.com/office/drawing/2014/main" id="{241C0CD4-7151-99E8-936C-550AEA4F976D}"/>
              </a:ext>
            </a:extLst>
          </p:cNvPr>
          <p:cNvPicPr>
            <a:picLocks noChangeAspect="1"/>
          </p:cNvPicPr>
          <p:nvPr/>
        </p:nvPicPr>
        <p:blipFill>
          <a:blip r:embed="rId9"/>
          <a:srcRect l="11315" t="13979" r="3040"/>
          <a:stretch>
            <a:fillRect/>
          </a:stretch>
        </p:blipFill>
        <p:spPr>
          <a:xfrm>
            <a:off x="400434" y="352548"/>
            <a:ext cx="4723513" cy="3455257"/>
          </a:xfrm>
          <a:prstGeom prst="rect">
            <a:avLst/>
          </a:prstGeom>
        </p:spPr>
      </p:pic>
    </p:spTree>
    <p:extLst>
      <p:ext uri="{BB962C8B-B14F-4D97-AF65-F5344CB8AC3E}">
        <p14:creationId xmlns:p14="http://schemas.microsoft.com/office/powerpoint/2010/main" val="451624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7012CA-69D4-4BAE-BE2A-01AEA0F16F39}"/>
              </a:ext>
            </a:extLst>
          </p:cNvPr>
          <p:cNvSpPr/>
          <p:nvPr/>
        </p:nvSpPr>
        <p:spPr>
          <a:xfrm>
            <a:off x="-2843" y="-19"/>
            <a:ext cx="11807825" cy="6468177"/>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C802809D-5F5B-440A-84D3-4E3677072F4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97330" y="2285999"/>
            <a:ext cx="3451189" cy="230043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6D49BBC4-E3ED-4C3A-B980-A4061131B260}"/>
              </a:ext>
            </a:extLst>
          </p:cNvPr>
          <p:cNvCxnSpPr/>
          <p:nvPr/>
        </p:nvCxnSpPr>
        <p:spPr>
          <a:xfrm>
            <a:off x="4639378" y="2194559"/>
            <a:ext cx="0" cy="248331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6234041-B3DE-4802-87B2-B24443F3CDAE}"/>
              </a:ext>
            </a:extLst>
          </p:cNvPr>
          <p:cNvSpPr txBox="1"/>
          <p:nvPr/>
        </p:nvSpPr>
        <p:spPr>
          <a:xfrm>
            <a:off x="4717166" y="2852093"/>
            <a:ext cx="7848177" cy="923330"/>
          </a:xfrm>
          <a:prstGeom prst="rect">
            <a:avLst/>
          </a:prstGeom>
          <a:noFill/>
        </p:spPr>
        <p:txBody>
          <a:bodyPr wrap="square" lIns="91440" tIns="45720" rIns="91440" bIns="45720" anchor="t">
            <a:spAutoFit/>
          </a:bodyPr>
          <a:lstStyle/>
          <a:p>
            <a:r>
              <a:rPr lang="en-GB" sz="5400">
                <a:solidFill>
                  <a:schemeClr val="bg1"/>
                </a:solidFill>
                <a:latin typeface="Calibri"/>
                <a:ea typeface="Calibri"/>
                <a:cs typeface="Calibri"/>
              </a:rPr>
              <a:t>Questions?</a:t>
            </a:r>
          </a:p>
        </p:txBody>
      </p:sp>
    </p:spTree>
    <p:extLst>
      <p:ext uri="{BB962C8B-B14F-4D97-AF65-F5344CB8AC3E}">
        <p14:creationId xmlns:p14="http://schemas.microsoft.com/office/powerpoint/2010/main" val="3916487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94DACC7-EDA8-4F9F-9CCE-0F17435481D4}"/>
              </a:ext>
            </a:extLst>
          </p:cNvPr>
          <p:cNvSpPr/>
          <p:nvPr/>
        </p:nvSpPr>
        <p:spPr>
          <a:xfrm>
            <a:off x="0" y="0"/>
            <a:ext cx="12192000" cy="6857999"/>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8C765C94-F70B-4A64-8910-DBB3942F6EDE}"/>
              </a:ext>
            </a:extLst>
          </p:cNvPr>
          <p:cNvPicPr>
            <a:picLocks noChangeAspect="1"/>
          </p:cNvPicPr>
          <p:nvPr/>
        </p:nvPicPr>
        <p:blipFill rotWithShape="1">
          <a:blip r:embed="rId3"/>
          <a:srcRect r="727" b="7038"/>
          <a:stretch/>
        </p:blipFill>
        <p:spPr>
          <a:xfrm>
            <a:off x="380207" y="193564"/>
            <a:ext cx="11582406" cy="5509688"/>
          </a:xfrm>
          <a:prstGeom prst="rect">
            <a:avLst/>
          </a:prstGeom>
        </p:spPr>
      </p:pic>
      <p:sp>
        <p:nvSpPr>
          <p:cNvPr id="12" name="TextBox 11">
            <a:extLst>
              <a:ext uri="{FF2B5EF4-FFF2-40B4-BE49-F238E27FC236}">
                <a16:creationId xmlns:a16="http://schemas.microsoft.com/office/drawing/2014/main" id="{EA806ED4-D225-4015-9A91-AC13ACBA76DD}"/>
              </a:ext>
            </a:extLst>
          </p:cNvPr>
          <p:cNvSpPr txBox="1"/>
          <p:nvPr/>
        </p:nvSpPr>
        <p:spPr>
          <a:xfrm>
            <a:off x="521255" y="3825940"/>
            <a:ext cx="3174169" cy="584775"/>
          </a:xfrm>
          <a:prstGeom prst="rect">
            <a:avLst/>
          </a:prstGeom>
          <a:noFill/>
        </p:spPr>
        <p:txBody>
          <a:bodyPr wrap="square" lIns="91440" tIns="45720" rIns="91440" bIns="45720" anchor="t">
            <a:spAutoFit/>
          </a:bodyPr>
          <a:lstStyle/>
          <a:p>
            <a:r>
              <a:rPr lang="en-GB" sz="3200" b="1">
                <a:solidFill>
                  <a:srgbClr val="303478"/>
                </a:solidFill>
                <a:effectLst/>
                <a:latin typeface="Calibri"/>
                <a:ea typeface="Calibri"/>
                <a:cs typeface="Calibri"/>
              </a:rPr>
              <a:t>CITY</a:t>
            </a:r>
            <a:r>
              <a:rPr lang="en-GB" sz="2400" b="1">
                <a:solidFill>
                  <a:srgbClr val="303478"/>
                </a:solidFill>
                <a:effectLst/>
                <a:latin typeface="Calibri"/>
                <a:ea typeface="Calibri"/>
                <a:cs typeface="Calibri"/>
              </a:rPr>
              <a:t> </a:t>
            </a:r>
            <a:r>
              <a:rPr lang="en-GB" sz="3200" b="1">
                <a:solidFill>
                  <a:srgbClr val="303478"/>
                </a:solidFill>
                <a:effectLst/>
                <a:latin typeface="Calibri"/>
                <a:ea typeface="Calibri"/>
                <a:cs typeface="Calibri"/>
              </a:rPr>
              <a:t>CENTRE</a:t>
            </a:r>
            <a:endParaRPr lang="en-GB" sz="3200" b="1">
              <a:solidFill>
                <a:srgbClr val="303478"/>
              </a:solidFill>
              <a:latin typeface="Calibri"/>
              <a:ea typeface="Calibri"/>
              <a:cs typeface="Calibri"/>
            </a:endParaRPr>
          </a:p>
        </p:txBody>
      </p:sp>
      <p:sp>
        <p:nvSpPr>
          <p:cNvPr id="16" name="TextBox 15">
            <a:extLst>
              <a:ext uri="{FF2B5EF4-FFF2-40B4-BE49-F238E27FC236}">
                <a16:creationId xmlns:a16="http://schemas.microsoft.com/office/drawing/2014/main" id="{97B07832-6B84-4ECC-B476-B49337C78FB8}"/>
              </a:ext>
            </a:extLst>
          </p:cNvPr>
          <p:cNvSpPr txBox="1"/>
          <p:nvPr/>
        </p:nvSpPr>
        <p:spPr>
          <a:xfrm>
            <a:off x="8921981" y="364663"/>
            <a:ext cx="1985618" cy="584775"/>
          </a:xfrm>
          <a:prstGeom prst="rect">
            <a:avLst/>
          </a:prstGeom>
          <a:noFill/>
        </p:spPr>
        <p:txBody>
          <a:bodyPr wrap="square" lIns="91440" tIns="45720" rIns="91440" bIns="45720" anchor="t">
            <a:spAutoFit/>
          </a:bodyPr>
          <a:lstStyle/>
          <a:p>
            <a:r>
              <a:rPr lang="en-GB" sz="3200" b="1">
                <a:solidFill>
                  <a:srgbClr val="303478"/>
                </a:solidFill>
                <a:effectLst/>
                <a:latin typeface="Calibri"/>
                <a:ea typeface="Calibri"/>
                <a:cs typeface="Calibri"/>
              </a:rPr>
              <a:t>BARTON</a:t>
            </a:r>
            <a:endParaRPr lang="en-GB" sz="3200" b="1">
              <a:solidFill>
                <a:srgbClr val="303478"/>
              </a:solidFill>
              <a:latin typeface="Calibri"/>
              <a:ea typeface="Calibri"/>
              <a:cs typeface="Calibri"/>
            </a:endParaRPr>
          </a:p>
        </p:txBody>
      </p:sp>
      <p:sp>
        <p:nvSpPr>
          <p:cNvPr id="21" name="TextBox 20">
            <a:extLst>
              <a:ext uri="{FF2B5EF4-FFF2-40B4-BE49-F238E27FC236}">
                <a16:creationId xmlns:a16="http://schemas.microsoft.com/office/drawing/2014/main" id="{917C888C-7539-4E8C-8E17-D8C856401486}"/>
              </a:ext>
            </a:extLst>
          </p:cNvPr>
          <p:cNvSpPr txBox="1"/>
          <p:nvPr/>
        </p:nvSpPr>
        <p:spPr>
          <a:xfrm rot="20329822">
            <a:off x="3377470" y="910947"/>
            <a:ext cx="2006503" cy="1246792"/>
          </a:xfrm>
          <a:prstGeom prst="rect">
            <a:avLst/>
          </a:prstGeom>
          <a:noFill/>
        </p:spPr>
        <p:txBody>
          <a:bodyPr wrap="square" lIns="91440" tIns="45720" rIns="91440" bIns="45720" anchor="t">
            <a:spAutoFit/>
          </a:bodyPr>
          <a:lstStyle/>
          <a:p>
            <a:r>
              <a:rPr lang="en-GB" sz="3600" b="1">
                <a:solidFill>
                  <a:srgbClr val="303478"/>
                </a:solidFill>
                <a:effectLst/>
                <a:latin typeface="Calibri"/>
                <a:ea typeface="Calibri"/>
                <a:cs typeface="Calibri"/>
              </a:rPr>
              <a:t>3.4 miles</a:t>
            </a:r>
            <a:r>
              <a:rPr lang="en-GB" sz="7200" b="1">
                <a:solidFill>
                  <a:srgbClr val="303478"/>
                </a:solidFill>
                <a:effectLst/>
                <a:latin typeface="Autography"/>
                <a:ea typeface="Calibri"/>
              </a:rPr>
              <a:t> </a:t>
            </a:r>
            <a:endParaRPr lang="en-GB" sz="7200" b="1">
              <a:solidFill>
                <a:srgbClr val="303478"/>
              </a:solidFill>
              <a:latin typeface="Autography"/>
              <a:ea typeface="Calibri"/>
            </a:endParaRPr>
          </a:p>
        </p:txBody>
      </p:sp>
      <p:pic>
        <p:nvPicPr>
          <p:cNvPr id="39" name="Picture 2">
            <a:extLst>
              <a:ext uri="{FF2B5EF4-FFF2-40B4-BE49-F238E27FC236}">
                <a16:creationId xmlns:a16="http://schemas.microsoft.com/office/drawing/2014/main" id="{232AFDE3-602B-4CC1-A3AD-B540098CC9E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81737" y="5805472"/>
            <a:ext cx="1236453" cy="824175"/>
          </a:xfrm>
          <a:prstGeom prst="rect">
            <a:avLst/>
          </a:prstGeom>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06C3BE3E-59EE-459E-A056-AA7CC013AB8F}"/>
              </a:ext>
            </a:extLst>
          </p:cNvPr>
          <p:cNvSpPr/>
          <p:nvPr/>
        </p:nvSpPr>
        <p:spPr>
          <a:xfrm>
            <a:off x="3156881" y="1421044"/>
            <a:ext cx="10598539" cy="6151140"/>
          </a:xfrm>
          <a:prstGeom prst="ellipse">
            <a:avLst/>
          </a:prstGeom>
          <a:solidFill>
            <a:srgbClr val="3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extLst>
              <a:ext uri="{FF2B5EF4-FFF2-40B4-BE49-F238E27FC236}">
                <a16:creationId xmlns:a16="http://schemas.microsoft.com/office/drawing/2014/main" id="{C73597F0-0CF4-4067-8235-CD031A51B522}"/>
              </a:ext>
            </a:extLst>
          </p:cNvPr>
          <p:cNvSpPr txBox="1"/>
          <p:nvPr/>
        </p:nvSpPr>
        <p:spPr>
          <a:xfrm>
            <a:off x="4635130" y="2733927"/>
            <a:ext cx="2085340" cy="738664"/>
          </a:xfrm>
          <a:prstGeom prst="rect">
            <a:avLst/>
          </a:prstGeom>
          <a:noFill/>
        </p:spPr>
        <p:txBody>
          <a:bodyPr wrap="square" lIns="91440" tIns="45720" rIns="91440" bIns="45720" anchor="t">
            <a:spAutoFit/>
          </a:bodyPr>
          <a:lstStyle/>
          <a:p>
            <a:pPr algn="ctr">
              <a:spcAft>
                <a:spcPts val="800"/>
              </a:spcAft>
              <a:tabLst>
                <a:tab pos="1666875" algn="l"/>
              </a:tabLst>
            </a:pPr>
            <a:r>
              <a:rPr lang="en-GB" sz="1400" b="1">
                <a:solidFill>
                  <a:schemeClr val="bg1"/>
                </a:solidFill>
                <a:effectLst/>
                <a:latin typeface="Calibri"/>
                <a:ea typeface="Calibri"/>
                <a:cs typeface="Calibri"/>
              </a:rPr>
              <a:t>Male life expectancy </a:t>
            </a:r>
            <a:r>
              <a:rPr lang="en-GB" sz="1400">
                <a:solidFill>
                  <a:schemeClr val="bg1"/>
                </a:solidFill>
                <a:effectLst/>
                <a:latin typeface="Calibri"/>
                <a:ea typeface="Calibri"/>
                <a:cs typeface="Calibri"/>
              </a:rPr>
              <a:t>in Barton is 76.7 years</a:t>
            </a:r>
            <a:r>
              <a:rPr lang="en-GB" sz="1400" b="1">
                <a:solidFill>
                  <a:schemeClr val="bg1"/>
                </a:solidFill>
                <a:effectLst/>
                <a:latin typeface="Calibri"/>
                <a:ea typeface="Calibri"/>
                <a:cs typeface="Calibri"/>
              </a:rPr>
              <a:t>. 9.6 years less than N. Oxford</a:t>
            </a:r>
          </a:p>
        </p:txBody>
      </p:sp>
      <p:sp>
        <p:nvSpPr>
          <p:cNvPr id="24" name="TextBox 23">
            <a:extLst>
              <a:ext uri="{FF2B5EF4-FFF2-40B4-BE49-F238E27FC236}">
                <a16:creationId xmlns:a16="http://schemas.microsoft.com/office/drawing/2014/main" id="{47E028BB-AD94-4122-B073-CAF1D0E68BEA}"/>
              </a:ext>
            </a:extLst>
          </p:cNvPr>
          <p:cNvSpPr txBox="1"/>
          <p:nvPr/>
        </p:nvSpPr>
        <p:spPr>
          <a:xfrm>
            <a:off x="7561106" y="2399790"/>
            <a:ext cx="1780540" cy="1169551"/>
          </a:xfrm>
          <a:prstGeom prst="rect">
            <a:avLst/>
          </a:prstGeom>
          <a:noFill/>
        </p:spPr>
        <p:txBody>
          <a:bodyPr wrap="square" lIns="91440" tIns="45720" rIns="91440" bIns="45720" anchor="t">
            <a:spAutoFit/>
          </a:bodyPr>
          <a:lstStyle/>
          <a:p>
            <a:pPr algn="ctr">
              <a:spcAft>
                <a:spcPts val="800"/>
              </a:spcAft>
              <a:tabLst>
                <a:tab pos="1666875" algn="l"/>
              </a:tabLst>
            </a:pPr>
            <a:r>
              <a:rPr lang="en-GB" sz="1400" b="1">
                <a:solidFill>
                  <a:schemeClr val="bg1"/>
                </a:solidFill>
                <a:effectLst/>
                <a:latin typeface="Calibri"/>
                <a:ea typeface="Calibri"/>
                <a:cs typeface="Calibri"/>
              </a:rPr>
              <a:t>Female Life expectancy </a:t>
            </a:r>
            <a:r>
              <a:rPr lang="en-GB" sz="1400">
                <a:solidFill>
                  <a:schemeClr val="bg1"/>
                </a:solidFill>
                <a:effectLst/>
                <a:latin typeface="Calibri"/>
                <a:ea typeface="Calibri"/>
                <a:cs typeface="Calibri"/>
              </a:rPr>
              <a:t>in Barton is 82.3 years</a:t>
            </a:r>
            <a:r>
              <a:rPr lang="en-GB" sz="1400" b="1">
                <a:solidFill>
                  <a:schemeClr val="bg1"/>
                </a:solidFill>
                <a:effectLst/>
                <a:latin typeface="Calibri"/>
                <a:ea typeface="Calibri"/>
                <a:cs typeface="Calibri"/>
              </a:rPr>
              <a:t>. 4.9 years less than N. Oxford</a:t>
            </a:r>
          </a:p>
        </p:txBody>
      </p:sp>
      <p:sp>
        <p:nvSpPr>
          <p:cNvPr id="25" name="TextBox 24">
            <a:extLst>
              <a:ext uri="{FF2B5EF4-FFF2-40B4-BE49-F238E27FC236}">
                <a16:creationId xmlns:a16="http://schemas.microsoft.com/office/drawing/2014/main" id="{72A2F463-1AEA-4DD5-AD6D-A2ADAA02CAB4}"/>
              </a:ext>
            </a:extLst>
          </p:cNvPr>
          <p:cNvSpPr txBox="1"/>
          <p:nvPr/>
        </p:nvSpPr>
        <p:spPr>
          <a:xfrm>
            <a:off x="10246885" y="2615117"/>
            <a:ext cx="1700883" cy="954107"/>
          </a:xfrm>
          <a:prstGeom prst="rect">
            <a:avLst/>
          </a:prstGeom>
          <a:noFill/>
        </p:spPr>
        <p:txBody>
          <a:bodyPr wrap="square" lIns="91440" tIns="45720" rIns="91440" bIns="45720" anchor="t">
            <a:spAutoFit/>
          </a:bodyPr>
          <a:lstStyle/>
          <a:p>
            <a:pPr algn="ctr">
              <a:spcAft>
                <a:spcPts val="800"/>
              </a:spcAft>
              <a:tabLst>
                <a:tab pos="1666875" algn="l"/>
              </a:tabLst>
            </a:pPr>
            <a:r>
              <a:rPr lang="en-GB" sz="1400" b="1">
                <a:solidFill>
                  <a:schemeClr val="bg1"/>
                </a:solidFill>
                <a:effectLst/>
                <a:latin typeface="Calibri"/>
                <a:ea typeface="Calibri"/>
                <a:cs typeface="Calibri"/>
              </a:rPr>
              <a:t>36% of children </a:t>
            </a:r>
            <a:r>
              <a:rPr lang="en-GB" sz="1400">
                <a:solidFill>
                  <a:schemeClr val="bg1"/>
                </a:solidFill>
                <a:effectLst/>
                <a:latin typeface="Calibri"/>
                <a:ea typeface="Calibri"/>
                <a:cs typeface="Calibri"/>
              </a:rPr>
              <a:t>in Barton are carrying excess </a:t>
            </a:r>
            <a:r>
              <a:rPr lang="en-GB" sz="1400" b="1">
                <a:solidFill>
                  <a:schemeClr val="bg1"/>
                </a:solidFill>
                <a:effectLst/>
                <a:latin typeface="Calibri"/>
                <a:ea typeface="Calibri"/>
                <a:cs typeface="Calibri"/>
              </a:rPr>
              <a:t>weight or obese</a:t>
            </a:r>
          </a:p>
        </p:txBody>
      </p:sp>
      <p:sp>
        <p:nvSpPr>
          <p:cNvPr id="26" name="TextBox 25">
            <a:extLst>
              <a:ext uri="{FF2B5EF4-FFF2-40B4-BE49-F238E27FC236}">
                <a16:creationId xmlns:a16="http://schemas.microsoft.com/office/drawing/2014/main" id="{AFFD0FF9-C862-4236-B9CF-3182F649FD80}"/>
              </a:ext>
            </a:extLst>
          </p:cNvPr>
          <p:cNvSpPr txBox="1"/>
          <p:nvPr/>
        </p:nvSpPr>
        <p:spPr>
          <a:xfrm>
            <a:off x="4448507" y="4640159"/>
            <a:ext cx="2197099" cy="954107"/>
          </a:xfrm>
          <a:prstGeom prst="rect">
            <a:avLst/>
          </a:prstGeom>
          <a:noFill/>
        </p:spPr>
        <p:txBody>
          <a:bodyPr wrap="square" lIns="91440" tIns="45720" rIns="91440" bIns="45720" anchor="t">
            <a:spAutoFit/>
          </a:bodyPr>
          <a:lstStyle/>
          <a:p>
            <a:pPr algn="ctr"/>
            <a:r>
              <a:rPr lang="en-GB" sz="1400">
                <a:solidFill>
                  <a:schemeClr val="bg1"/>
                </a:solidFill>
                <a:effectLst/>
                <a:latin typeface="Calibri"/>
                <a:ea typeface="Calibri"/>
                <a:cs typeface="Calibri"/>
              </a:rPr>
              <a:t>30.4% of </a:t>
            </a:r>
            <a:r>
              <a:rPr lang="en-GB" sz="1400" b="1">
                <a:solidFill>
                  <a:schemeClr val="bg1"/>
                </a:solidFill>
                <a:effectLst/>
                <a:latin typeface="Calibri"/>
                <a:ea typeface="Calibri"/>
                <a:cs typeface="Calibri"/>
              </a:rPr>
              <a:t>children in Barton are living in poverty</a:t>
            </a:r>
            <a:r>
              <a:rPr lang="en-GB" sz="1400">
                <a:solidFill>
                  <a:schemeClr val="bg1"/>
                </a:solidFill>
                <a:effectLst/>
                <a:latin typeface="Calibri"/>
                <a:ea typeface="Calibri"/>
                <a:cs typeface="Calibri"/>
              </a:rPr>
              <a:t> compared with 4.6% in Headington Ward</a:t>
            </a:r>
            <a:endParaRPr lang="en-GB" sz="1400">
              <a:solidFill>
                <a:schemeClr val="bg1"/>
              </a:solidFill>
              <a:latin typeface="Calibri"/>
              <a:ea typeface="Calibri"/>
              <a:cs typeface="Calibri"/>
            </a:endParaRPr>
          </a:p>
        </p:txBody>
      </p:sp>
      <p:sp>
        <p:nvSpPr>
          <p:cNvPr id="27" name="TextBox 26">
            <a:extLst>
              <a:ext uri="{FF2B5EF4-FFF2-40B4-BE49-F238E27FC236}">
                <a16:creationId xmlns:a16="http://schemas.microsoft.com/office/drawing/2014/main" id="{05FBA4E6-67D4-49DE-AF37-AC3338CDE003}"/>
              </a:ext>
            </a:extLst>
          </p:cNvPr>
          <p:cNvSpPr txBox="1"/>
          <p:nvPr/>
        </p:nvSpPr>
        <p:spPr>
          <a:xfrm>
            <a:off x="7215178" y="4537807"/>
            <a:ext cx="2197099" cy="1169551"/>
          </a:xfrm>
          <a:prstGeom prst="rect">
            <a:avLst/>
          </a:prstGeom>
          <a:noFill/>
        </p:spPr>
        <p:txBody>
          <a:bodyPr wrap="square" lIns="91440" tIns="45720" rIns="91440" bIns="45720" anchor="t">
            <a:spAutoFit/>
          </a:bodyPr>
          <a:lstStyle/>
          <a:p>
            <a:pPr algn="ctr">
              <a:spcAft>
                <a:spcPts val="800"/>
              </a:spcAft>
              <a:tabLst>
                <a:tab pos="1666875" algn="l"/>
              </a:tabLst>
            </a:pPr>
            <a:r>
              <a:rPr lang="en-GB" sz="1400">
                <a:solidFill>
                  <a:schemeClr val="bg1"/>
                </a:solidFill>
                <a:effectLst/>
                <a:latin typeface="Calibri"/>
                <a:ea typeface="Calibri"/>
                <a:cs typeface="Calibri"/>
              </a:rPr>
              <a:t>35.2% of </a:t>
            </a:r>
            <a:r>
              <a:rPr lang="en-GB" sz="1400" b="1">
                <a:solidFill>
                  <a:schemeClr val="bg1"/>
                </a:solidFill>
                <a:effectLst/>
                <a:latin typeface="Calibri"/>
                <a:ea typeface="Calibri"/>
                <a:cs typeface="Calibri"/>
              </a:rPr>
              <a:t>older people living in Barton are living alone</a:t>
            </a:r>
            <a:r>
              <a:rPr lang="en-GB" sz="1400">
                <a:solidFill>
                  <a:schemeClr val="bg1"/>
                </a:solidFill>
                <a:effectLst/>
                <a:latin typeface="Calibri"/>
                <a:ea typeface="Calibri"/>
                <a:cs typeface="Calibri"/>
              </a:rPr>
              <a:t>. 21% of older people in Barton are </a:t>
            </a:r>
            <a:r>
              <a:rPr lang="en-GB" sz="1400" b="1">
                <a:solidFill>
                  <a:schemeClr val="bg1"/>
                </a:solidFill>
                <a:effectLst/>
                <a:latin typeface="Calibri"/>
                <a:ea typeface="Calibri"/>
                <a:cs typeface="Calibri"/>
              </a:rPr>
              <a:t>living in deprivation</a:t>
            </a:r>
          </a:p>
        </p:txBody>
      </p:sp>
      <p:pic>
        <p:nvPicPr>
          <p:cNvPr id="28" name="Picture 6" descr="Hand Cartoon clipart - Illustration, Text, Silhouette, transparent clip art">
            <a:extLst>
              <a:ext uri="{FF2B5EF4-FFF2-40B4-BE49-F238E27FC236}">
                <a16:creationId xmlns:a16="http://schemas.microsoft.com/office/drawing/2014/main" id="{5E0A8240-2090-4A1B-A391-1D5A3645DE0B}"/>
              </a:ext>
            </a:extLst>
          </p:cNvPr>
          <p:cNvPicPr>
            <a:picLocks noChangeAspect="1" noChangeArrowheads="1"/>
          </p:cNvPicPr>
          <p:nvPr/>
        </p:nvPicPr>
        <p:blipFill rotWithShape="1">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2734" b="98047" l="4297" r="96094">
                        <a14:foregroundMark x1="15820" y1="6055" x2="24414" y2="11328"/>
                        <a14:foregroundMark x1="24414" y1="11328" x2="25781" y2="18359"/>
                        <a14:foregroundMark x1="16992" y1="39648" x2="18359" y2="77344"/>
                        <a14:foregroundMark x1="86328" y1="41016" x2="83008" y2="67383"/>
                        <a14:foregroundMark x1="73633" y1="11133" x2="73633" y2="11133"/>
                        <a14:foregroundMark x1="70898" y1="18555" x2="74609" y2="13477"/>
                        <a14:foregroundMark x1="61719" y1="51563" x2="61719" y2="51563"/>
                        <a14:foregroundMark x1="69727" y1="51758" x2="69727" y2="51758"/>
                        <a14:foregroundMark x1="4297" y1="64258" x2="4297" y2="64258"/>
                        <a14:foregroundMark x1="16797" y1="91602" x2="16797" y2="91602"/>
                        <a14:foregroundMark x1="87891" y1="87695" x2="87891" y2="87695"/>
                        <a14:foregroundMark x1="81055" y1="89648" x2="88672" y2="57422"/>
                        <a14:foregroundMark x1="88672" y1="57422" x2="82422" y2="42969"/>
                        <a14:foregroundMark x1="82422" y1="42969" x2="81836" y2="59180"/>
                        <a14:foregroundMark x1="83594" y1="36523" x2="96094" y2="57617"/>
                        <a14:foregroundMark x1="60938" y1="52930" x2="68164" y2="52148"/>
                        <a14:foregroundMark x1="83008" y1="94141" x2="83008" y2="93359"/>
                        <a14:foregroundMark x1="57031" y1="86719" x2="57031" y2="86719"/>
                        <a14:foregroundMark x1="57617" y1="68750" x2="57617" y2="68750"/>
                        <a14:foregroundMark x1="58398" y1="59766" x2="58398" y2="59766"/>
                        <a14:foregroundMark x1="56445" y1="58594" x2="56836" y2="60938"/>
                        <a14:foregroundMark x1="57813" y1="67188" x2="56836" y2="71289"/>
                        <a14:foregroundMark x1="58594" y1="76563" x2="58398" y2="81055"/>
                        <a14:foregroundMark x1="41406" y1="89453" x2="42188" y2="61328"/>
                        <a14:foregroundMark x1="29883" y1="51953" x2="38867" y2="52148"/>
                        <a14:foregroundMark x1="43164" y1="55273" x2="43164" y2="55273"/>
                        <a14:foregroundMark x1="43750" y1="57813" x2="42383" y2="59961"/>
                        <a14:foregroundMark x1="57031" y1="53711" x2="55664" y2="54883"/>
                        <a14:foregroundMark x1="58203" y1="61719" x2="57813" y2="64844"/>
                        <a14:foregroundMark x1="57422" y1="72461" x2="57422" y2="76172"/>
                        <a14:foregroundMark x1="57422" y1="84180" x2="57422" y2="85938"/>
                        <a14:foregroundMark x1="58203" y1="88672" x2="58203" y2="88672"/>
                        <a14:foregroundMark x1="57617" y1="91016" x2="57617" y2="91016"/>
                        <a14:foregroundMark x1="42188" y1="90430" x2="42188" y2="90430"/>
                        <a14:foregroundMark x1="57422" y1="91211" x2="57422" y2="91211"/>
                        <a14:foregroundMark x1="58398" y1="90039" x2="58398" y2="90039"/>
                        <a14:foregroundMark x1="83594" y1="98047" x2="83594" y2="98047"/>
                        <a14:foregroundMark x1="17383" y1="94922" x2="16016" y2="78711"/>
                        <a14:foregroundMark x1="70703" y1="9570" x2="78516" y2="16992"/>
                        <a14:foregroundMark x1="14844" y1="2734" x2="14844" y2="2734"/>
                      </a14:backgroundRemoval>
                    </a14:imgEffect>
                    <a14:imgEffect>
                      <a14:brightnessContrast bright="100000" contrast="40000"/>
                    </a14:imgEffect>
                  </a14:imgLayer>
                </a14:imgProps>
              </a:ext>
              <a:ext uri="{28A0092B-C50C-407E-A947-70E740481C1C}">
                <a14:useLocalDpi xmlns:a14="http://schemas.microsoft.com/office/drawing/2010/main" val="0"/>
              </a:ext>
            </a:extLst>
          </a:blip>
          <a:srcRect r="47976"/>
          <a:stretch/>
        </p:blipFill>
        <p:spPr bwMode="auto">
          <a:xfrm>
            <a:off x="5540953" y="1980542"/>
            <a:ext cx="404041" cy="66223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and Cartoon clipart - Illustration, Text, Silhouette, transparent clip art">
            <a:extLst>
              <a:ext uri="{FF2B5EF4-FFF2-40B4-BE49-F238E27FC236}">
                <a16:creationId xmlns:a16="http://schemas.microsoft.com/office/drawing/2014/main" id="{5259F833-878A-4EFD-82E6-8BC015131B44}"/>
              </a:ext>
            </a:extLst>
          </p:cNvPr>
          <p:cNvPicPr>
            <a:picLocks noChangeAspect="1" noChangeArrowheads="1"/>
          </p:cNvPicPr>
          <p:nvPr/>
        </p:nvPicPr>
        <p:blipFill rotWithShape="1">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backgroundRemoval t="2734" b="98047" l="4297" r="96094">
                        <a14:foregroundMark x1="15820" y1="6055" x2="24414" y2="11328"/>
                        <a14:foregroundMark x1="24414" y1="11328" x2="25781" y2="18359"/>
                        <a14:foregroundMark x1="16992" y1="39648" x2="18359" y2="77344"/>
                        <a14:foregroundMark x1="86328" y1="41016" x2="83008" y2="67383"/>
                        <a14:foregroundMark x1="73633" y1="11133" x2="73633" y2="11133"/>
                        <a14:foregroundMark x1="70898" y1="18555" x2="74609" y2="13477"/>
                        <a14:foregroundMark x1="61719" y1="51563" x2="61719" y2="51563"/>
                        <a14:foregroundMark x1="69727" y1="51758" x2="69727" y2="51758"/>
                        <a14:foregroundMark x1="4297" y1="64258" x2="4297" y2="64258"/>
                        <a14:foregroundMark x1="16797" y1="91602" x2="16797" y2="91602"/>
                        <a14:foregroundMark x1="87891" y1="87695" x2="87891" y2="87695"/>
                        <a14:foregroundMark x1="81055" y1="89648" x2="88672" y2="57422"/>
                        <a14:foregroundMark x1="88672" y1="57422" x2="82422" y2="42969"/>
                        <a14:foregroundMark x1="82422" y1="42969" x2="81836" y2="59180"/>
                        <a14:foregroundMark x1="83594" y1="36523" x2="96094" y2="57617"/>
                        <a14:foregroundMark x1="60938" y1="52930" x2="68164" y2="52148"/>
                        <a14:foregroundMark x1="83008" y1="94141" x2="83008" y2="93359"/>
                        <a14:foregroundMark x1="57031" y1="86719" x2="57031" y2="86719"/>
                        <a14:foregroundMark x1="57617" y1="68750" x2="57617" y2="68750"/>
                        <a14:foregroundMark x1="58398" y1="59766" x2="58398" y2="59766"/>
                        <a14:foregroundMark x1="56445" y1="58594" x2="56836" y2="60938"/>
                        <a14:foregroundMark x1="57813" y1="67188" x2="56836" y2="71289"/>
                        <a14:foregroundMark x1="58594" y1="76563" x2="58398" y2="81055"/>
                        <a14:foregroundMark x1="41406" y1="89453" x2="42188" y2="61328"/>
                        <a14:foregroundMark x1="29883" y1="51953" x2="38867" y2="52148"/>
                        <a14:foregroundMark x1="43164" y1="55273" x2="43164" y2="55273"/>
                        <a14:foregroundMark x1="43750" y1="57813" x2="42383" y2="59961"/>
                        <a14:foregroundMark x1="57031" y1="53711" x2="55664" y2="54883"/>
                        <a14:foregroundMark x1="58203" y1="61719" x2="57813" y2="64844"/>
                        <a14:foregroundMark x1="57422" y1="72461" x2="57422" y2="76172"/>
                        <a14:foregroundMark x1="57422" y1="84180" x2="57422" y2="85938"/>
                        <a14:foregroundMark x1="58203" y1="88672" x2="58203" y2="88672"/>
                        <a14:foregroundMark x1="57617" y1="91016" x2="57617" y2="91016"/>
                        <a14:foregroundMark x1="42188" y1="90430" x2="42188" y2="90430"/>
                        <a14:foregroundMark x1="57422" y1="91211" x2="57422" y2="91211"/>
                        <a14:foregroundMark x1="58398" y1="90039" x2="58398" y2="90039"/>
                        <a14:foregroundMark x1="83594" y1="98047" x2="83594" y2="98047"/>
                        <a14:foregroundMark x1="17383" y1="94922" x2="16016" y2="78711"/>
                        <a14:foregroundMark x1="70703" y1="9570" x2="78516" y2="16992"/>
                        <a14:foregroundMark x1="14844" y1="2734" x2="14844" y2="2734"/>
                      </a14:backgroundRemoval>
                    </a14:imgEffect>
                    <a14:imgEffect>
                      <a14:brightnessContrast bright="100000" contrast="40000"/>
                    </a14:imgEffect>
                  </a14:imgLayer>
                </a14:imgProps>
              </a:ext>
              <a:ext uri="{28A0092B-C50C-407E-A947-70E740481C1C}">
                <a14:useLocalDpi xmlns:a14="http://schemas.microsoft.com/office/drawing/2010/main" val="0"/>
              </a:ext>
            </a:extLst>
          </a:blip>
          <a:srcRect l="52634" r="-4658"/>
          <a:stretch/>
        </p:blipFill>
        <p:spPr bwMode="auto">
          <a:xfrm>
            <a:off x="8156304" y="1618486"/>
            <a:ext cx="292529" cy="69011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Simple fast food icon | Free SVG">
            <a:extLst>
              <a:ext uri="{FF2B5EF4-FFF2-40B4-BE49-F238E27FC236}">
                <a16:creationId xmlns:a16="http://schemas.microsoft.com/office/drawing/2014/main" id="{2D821E84-2551-42DA-B54B-6899F7D1DCA7}"/>
              </a:ext>
            </a:extLst>
          </p:cNvPr>
          <p:cNvPicPr>
            <a:picLocks noChangeAspect="1" noChangeArrowheads="1"/>
          </p:cNvPicPr>
          <p:nvPr/>
        </p:nvPicPr>
        <p:blipFill>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brightnessContrast bright="100000" contrast="40000"/>
                    </a14:imgEffect>
                  </a14:imgLayer>
                </a14:imgProps>
              </a:ext>
              <a:ext uri="{28A0092B-C50C-407E-A947-70E740481C1C}">
                <a14:useLocalDpi xmlns:a14="http://schemas.microsoft.com/office/drawing/2010/main" val="0"/>
              </a:ext>
            </a:extLst>
          </a:blip>
          <a:srcRect/>
          <a:stretch>
            <a:fillRect/>
          </a:stretch>
        </p:blipFill>
        <p:spPr bwMode="auto">
          <a:xfrm>
            <a:off x="10853892" y="1988155"/>
            <a:ext cx="482409" cy="5009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Money Icon PNG &amp;amp; Download Transparent Money Icon PNG Images for Free , Page  2 - NicePNG">
            <a:extLst>
              <a:ext uri="{FF2B5EF4-FFF2-40B4-BE49-F238E27FC236}">
                <a16:creationId xmlns:a16="http://schemas.microsoft.com/office/drawing/2014/main" id="{1295E288-80ED-4394-B14F-32E33A65D34C}"/>
              </a:ext>
            </a:extLst>
          </p:cNvPr>
          <p:cNvPicPr>
            <a:picLocks noChangeAspect="1" noChangeArrowheads="1"/>
          </p:cNvPicPr>
          <p:nvPr/>
        </p:nvPicPr>
        <p:blipFill>
          <a:blip r:embed="rId12" cstate="print">
            <a:duotone>
              <a:schemeClr val="accent1">
                <a:shade val="45000"/>
                <a:satMod val="135000"/>
              </a:schemeClr>
              <a:prstClr val="white"/>
            </a:duotone>
            <a:extLst>
              <a:ext uri="{BEBA8EAE-BF5A-486C-A8C5-ECC9F3942E4B}">
                <a14:imgProps xmlns:a14="http://schemas.microsoft.com/office/drawing/2010/main">
                  <a14:imgLayer r:embed="rId13">
                    <a14:imgEffect>
                      <a14:backgroundRemoval t="7173" b="95359" l="6333" r="94000">
                        <a14:foregroundMark x1="94000" y1="54852" x2="94000" y2="54852"/>
                        <a14:foregroundMark x1="29667" y1="60338" x2="27667" y2="62447"/>
                        <a14:foregroundMark x1="76667" y1="7173" x2="76667" y2="7173"/>
                        <a14:foregroundMark x1="61667" y1="89451" x2="61667" y2="89451"/>
                        <a14:foregroundMark x1="27667" y1="95359" x2="27667" y2="95359"/>
                        <a14:foregroundMark x1="6333" y1="26582" x2="6333" y2="26582"/>
                      </a14:backgroundRemoval>
                    </a14:imgEffect>
                    <a14:imgEffect>
                      <a14:brightnessContrast bright="100000" contrast="-40000"/>
                    </a14:imgEffect>
                  </a14:imgLayer>
                </a14:imgProps>
              </a:ext>
              <a:ext uri="{28A0092B-C50C-407E-A947-70E740481C1C}">
                <a14:useLocalDpi xmlns:a14="http://schemas.microsoft.com/office/drawing/2010/main" val="0"/>
              </a:ext>
            </a:extLst>
          </a:blip>
          <a:srcRect/>
          <a:stretch>
            <a:fillRect/>
          </a:stretch>
        </p:blipFill>
        <p:spPr bwMode="auto">
          <a:xfrm>
            <a:off x="5277851" y="3793296"/>
            <a:ext cx="801333" cy="6741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descr="Old age loneliness - icon by Adioma">
            <a:extLst>
              <a:ext uri="{FF2B5EF4-FFF2-40B4-BE49-F238E27FC236}">
                <a16:creationId xmlns:a16="http://schemas.microsoft.com/office/drawing/2014/main" id="{52C1FDB5-DCF1-4060-AE7E-7A866A9EF445}"/>
              </a:ext>
            </a:extLst>
          </p:cNvPr>
          <p:cNvPicPr>
            <a:picLocks noChangeAspect="1" noChangeArrowheads="1"/>
          </p:cNvPicPr>
          <p:nvPr/>
        </p:nvPicPr>
        <p:blipFill rotWithShape="1">
          <a:blip r:embed="rId14" cstate="print">
            <a:duotone>
              <a:srgbClr val="4472C4">
                <a:shade val="45000"/>
                <a:satMod val="135000"/>
              </a:srgbClr>
              <a:prstClr val="white"/>
            </a:duotone>
            <a:extLst>
              <a:ext uri="{BEBA8EAE-BF5A-486C-A8C5-ECC9F3942E4B}">
                <a14:imgProps xmlns:a14="http://schemas.microsoft.com/office/drawing/2010/main">
                  <a14:imgLayer r:embed="rId15">
                    <a14:imgEffect>
                      <a14:backgroundRemoval t="11556" b="90667" l="4000" r="96000">
                        <a14:foregroundMark x1="76889" y1="19556" x2="76889" y2="19556"/>
                        <a14:foregroundMark x1="76000" y1="11556" x2="76000" y2="11556"/>
                        <a14:foregroundMark x1="93333" y1="43111" x2="93333" y2="43111"/>
                        <a14:foregroundMark x1="96444" y1="41333" x2="96444" y2="41333"/>
                        <a14:foregroundMark x1="6222" y1="43556" x2="6222" y2="43556"/>
                        <a14:foregroundMark x1="4000" y1="53778" x2="4000" y2="53778"/>
                      </a14:backgroundRemoval>
                    </a14:imgEffect>
                    <a14:imgEffect>
                      <a14:brightnessContrast bright="100000" contrast="-40000"/>
                    </a14:imgEffect>
                  </a14:imgLayer>
                </a14:imgProps>
              </a:ext>
              <a:ext uri="{28A0092B-C50C-407E-A947-70E740481C1C}">
                <a14:useLocalDpi xmlns:a14="http://schemas.microsoft.com/office/drawing/2010/main" val="0"/>
              </a:ext>
            </a:extLst>
          </a:blip>
          <a:srcRect t="8230"/>
          <a:stretch/>
        </p:blipFill>
        <p:spPr bwMode="auto">
          <a:xfrm>
            <a:off x="7947908" y="3828834"/>
            <a:ext cx="731639" cy="67141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4104E02-75FA-47EC-8C00-D743CC67602F}"/>
              </a:ext>
            </a:extLst>
          </p:cNvPr>
          <p:cNvSpPr txBox="1"/>
          <p:nvPr/>
        </p:nvSpPr>
        <p:spPr>
          <a:xfrm>
            <a:off x="10276749" y="4353297"/>
            <a:ext cx="1682246" cy="1384995"/>
          </a:xfrm>
          <a:prstGeom prst="rect">
            <a:avLst/>
          </a:prstGeom>
          <a:noFill/>
        </p:spPr>
        <p:txBody>
          <a:bodyPr wrap="square" lIns="91440" tIns="45720" rIns="91440" bIns="45720" anchor="t">
            <a:spAutoFit/>
          </a:bodyPr>
          <a:lstStyle/>
          <a:p>
            <a:pPr algn="ctr"/>
            <a:r>
              <a:rPr lang="en-GB" sz="1400" b="1">
                <a:solidFill>
                  <a:schemeClr val="bg1"/>
                </a:solidFill>
                <a:effectLst/>
                <a:latin typeface="Calibri"/>
                <a:ea typeface="Calibri"/>
                <a:cs typeface="Calibri"/>
              </a:rPr>
              <a:t>Hospital stays for Self-harm </a:t>
            </a:r>
            <a:r>
              <a:rPr lang="en-GB" sz="1400">
                <a:solidFill>
                  <a:schemeClr val="bg1"/>
                </a:solidFill>
                <a:effectLst/>
                <a:latin typeface="Calibri"/>
                <a:ea typeface="Calibri"/>
                <a:cs typeface="Calibri"/>
              </a:rPr>
              <a:t>and all other causes </a:t>
            </a:r>
            <a:r>
              <a:rPr lang="en-GB" sz="1400" b="1">
                <a:solidFill>
                  <a:schemeClr val="bg1"/>
                </a:solidFill>
                <a:effectLst/>
                <a:latin typeface="Calibri"/>
                <a:ea typeface="Calibri"/>
                <a:cs typeface="Calibri"/>
              </a:rPr>
              <a:t>are dramatically higher </a:t>
            </a:r>
            <a:r>
              <a:rPr lang="en-GB" sz="1400">
                <a:solidFill>
                  <a:schemeClr val="bg1"/>
                </a:solidFill>
                <a:effectLst/>
                <a:latin typeface="Calibri"/>
                <a:ea typeface="Calibri"/>
                <a:cs typeface="Calibri"/>
              </a:rPr>
              <a:t>than local and UK average.</a:t>
            </a:r>
            <a:endParaRPr lang="en-GB" sz="1400">
              <a:solidFill>
                <a:schemeClr val="bg1"/>
              </a:solidFill>
              <a:latin typeface="Calibri"/>
              <a:ea typeface="Calibri"/>
              <a:cs typeface="Calibri"/>
            </a:endParaRPr>
          </a:p>
        </p:txBody>
      </p:sp>
      <p:pic>
        <p:nvPicPr>
          <p:cNvPr id="34" name="Picture 14" descr="depression Icon - Download depression Icon 1000159 | Noun Project">
            <a:extLst>
              <a:ext uri="{FF2B5EF4-FFF2-40B4-BE49-F238E27FC236}">
                <a16:creationId xmlns:a16="http://schemas.microsoft.com/office/drawing/2014/main" id="{B8131BA4-8DA5-4D57-BEE5-20246357D55A}"/>
              </a:ext>
            </a:extLst>
          </p:cNvPr>
          <p:cNvPicPr>
            <a:picLocks noChangeAspect="1" noChangeArrowheads="1"/>
          </p:cNvPicPr>
          <p:nvPr/>
        </p:nvPicPr>
        <p:blipFill>
          <a:blip r:embed="rId16" cstate="print">
            <a:duotone>
              <a:schemeClr val="accent1">
                <a:shade val="45000"/>
                <a:satMod val="135000"/>
              </a:schemeClr>
              <a:prstClr val="white"/>
            </a:duotone>
            <a:extLst>
              <a:ext uri="{BEBA8EAE-BF5A-486C-A8C5-ECC9F3942E4B}">
                <a14:imgProps xmlns:a14="http://schemas.microsoft.com/office/drawing/2010/main">
                  <a14:imgLayer r:embed="rId17">
                    <a14:imgEffect>
                      <a14:brightnessContrast bright="100000" contrast="40000"/>
                    </a14:imgEffect>
                  </a14:imgLayer>
                </a14:imgProps>
              </a:ext>
              <a:ext uri="{28A0092B-C50C-407E-A947-70E740481C1C}">
                <a14:useLocalDpi xmlns:a14="http://schemas.microsoft.com/office/drawing/2010/main" val="0"/>
              </a:ext>
            </a:extLst>
          </a:blip>
          <a:srcRect/>
          <a:stretch>
            <a:fillRect/>
          </a:stretch>
        </p:blipFill>
        <p:spPr bwMode="auto">
          <a:xfrm>
            <a:off x="10764773" y="3625818"/>
            <a:ext cx="663576" cy="6635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7DC4102-0B2A-488C-96DD-1AC716297080}"/>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Lst>
          </a:blip>
          <a:stretch>
            <a:fillRect/>
          </a:stretch>
        </p:blipFill>
        <p:spPr>
          <a:xfrm rot="20343739">
            <a:off x="5228117" y="-262984"/>
            <a:ext cx="2332203" cy="2332203"/>
          </a:xfrm>
          <a:prstGeom prst="rect">
            <a:avLst/>
          </a:prstGeom>
        </p:spPr>
      </p:pic>
      <p:pic>
        <p:nvPicPr>
          <p:cNvPr id="35" name="Picture 34">
            <a:extLst>
              <a:ext uri="{FF2B5EF4-FFF2-40B4-BE49-F238E27FC236}">
                <a16:creationId xmlns:a16="http://schemas.microsoft.com/office/drawing/2014/main" id="{337F6781-81DB-4E0E-9231-BD2B33DE62BE}"/>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Lst>
          </a:blip>
          <a:stretch>
            <a:fillRect/>
          </a:stretch>
        </p:blipFill>
        <p:spPr>
          <a:xfrm rot="9476337">
            <a:off x="1290941" y="944150"/>
            <a:ext cx="2072008" cy="3075617"/>
          </a:xfrm>
          <a:prstGeom prst="rect">
            <a:avLst/>
          </a:prstGeom>
        </p:spPr>
      </p:pic>
    </p:spTree>
    <p:extLst>
      <p:ext uri="{BB962C8B-B14F-4D97-AF65-F5344CB8AC3E}">
        <p14:creationId xmlns:p14="http://schemas.microsoft.com/office/powerpoint/2010/main" val="1458811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D2EE7E84-D526-4B30-832D-C1382B18E149}"/>
              </a:ext>
            </a:extLst>
          </p:cNvPr>
          <p:cNvSpPr/>
          <p:nvPr/>
        </p:nvSpPr>
        <p:spPr>
          <a:xfrm>
            <a:off x="192088" y="5342467"/>
            <a:ext cx="11807825" cy="1289614"/>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oogle Shape;72;p15">
            <a:extLst>
              <a:ext uri="{FF2B5EF4-FFF2-40B4-BE49-F238E27FC236}">
                <a16:creationId xmlns:a16="http://schemas.microsoft.com/office/drawing/2014/main" id="{2A3F1923-5B71-43A5-84C9-A1E9F03F0459}"/>
              </a:ext>
            </a:extLst>
          </p:cNvPr>
          <p:cNvGrpSpPr/>
          <p:nvPr/>
        </p:nvGrpSpPr>
        <p:grpSpPr>
          <a:xfrm>
            <a:off x="6544279" y="377131"/>
            <a:ext cx="950958" cy="949747"/>
            <a:chOff x="1003400" y="1046300"/>
            <a:chExt cx="706500" cy="705600"/>
          </a:xfrm>
          <a:solidFill>
            <a:srgbClr val="303478"/>
          </a:solidFill>
        </p:grpSpPr>
        <p:sp>
          <p:nvSpPr>
            <p:cNvPr id="7" name="Google Shape;73;p15">
              <a:extLst>
                <a:ext uri="{FF2B5EF4-FFF2-40B4-BE49-F238E27FC236}">
                  <a16:creationId xmlns:a16="http://schemas.microsoft.com/office/drawing/2014/main" id="{16035616-3FE8-4100-9DF6-A782011A62C8}"/>
                </a:ext>
              </a:extLst>
            </p:cNvPr>
            <p:cNvSpPr/>
            <p:nvPr/>
          </p:nvSpPr>
          <p:spPr>
            <a:xfrm>
              <a:off x="1003400" y="1046300"/>
              <a:ext cx="706500" cy="7056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oogle Shape;74;p15">
              <a:extLst>
                <a:ext uri="{FF2B5EF4-FFF2-40B4-BE49-F238E27FC236}">
                  <a16:creationId xmlns:a16="http://schemas.microsoft.com/office/drawing/2014/main" id="{E2799D58-41E5-424B-ACED-806EA5AF4A11}"/>
                </a:ext>
              </a:extLst>
            </p:cNvPr>
            <p:cNvPicPr preferRelativeResize="0"/>
            <p:nvPr/>
          </p:nvPicPr>
          <p:blipFill>
            <a:blip r:embed="rId3">
              <a:alphaModFix/>
            </a:blip>
            <a:stretch>
              <a:fillRect/>
            </a:stretch>
          </p:blipFill>
          <p:spPr>
            <a:xfrm>
              <a:off x="1131713" y="1174155"/>
              <a:ext cx="449894" cy="449893"/>
            </a:xfrm>
            <a:prstGeom prst="rect">
              <a:avLst/>
            </a:prstGeom>
            <a:grpFill/>
            <a:ln>
              <a:noFill/>
            </a:ln>
          </p:spPr>
        </p:pic>
      </p:grpSp>
      <p:grpSp>
        <p:nvGrpSpPr>
          <p:cNvPr id="9" name="Google Shape;75;p15">
            <a:extLst>
              <a:ext uri="{FF2B5EF4-FFF2-40B4-BE49-F238E27FC236}">
                <a16:creationId xmlns:a16="http://schemas.microsoft.com/office/drawing/2014/main" id="{28EEA2C5-1308-46CD-91E9-93FE04567BF6}"/>
              </a:ext>
            </a:extLst>
          </p:cNvPr>
          <p:cNvGrpSpPr/>
          <p:nvPr/>
        </p:nvGrpSpPr>
        <p:grpSpPr>
          <a:xfrm>
            <a:off x="2666269" y="377160"/>
            <a:ext cx="950958" cy="949747"/>
            <a:chOff x="5976450" y="779225"/>
            <a:chExt cx="706500" cy="705600"/>
          </a:xfrm>
          <a:solidFill>
            <a:srgbClr val="303478"/>
          </a:solidFill>
        </p:grpSpPr>
        <p:sp>
          <p:nvSpPr>
            <p:cNvPr id="10" name="Google Shape;76;p15">
              <a:extLst>
                <a:ext uri="{FF2B5EF4-FFF2-40B4-BE49-F238E27FC236}">
                  <a16:creationId xmlns:a16="http://schemas.microsoft.com/office/drawing/2014/main" id="{3CC341EE-3E76-49AE-ABC1-AE709B6ED373}"/>
                </a:ext>
              </a:extLst>
            </p:cNvPr>
            <p:cNvSpPr/>
            <p:nvPr/>
          </p:nvSpPr>
          <p:spPr>
            <a:xfrm>
              <a:off x="5976450" y="779225"/>
              <a:ext cx="706500" cy="7056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77;p15">
              <a:extLst>
                <a:ext uri="{FF2B5EF4-FFF2-40B4-BE49-F238E27FC236}">
                  <a16:creationId xmlns:a16="http://schemas.microsoft.com/office/drawing/2014/main" id="{7F9533A6-D7C0-46B0-873F-F1D9421426AE}"/>
                </a:ext>
              </a:extLst>
            </p:cNvPr>
            <p:cNvPicPr preferRelativeResize="0"/>
            <p:nvPr/>
          </p:nvPicPr>
          <p:blipFill>
            <a:blip r:embed="rId4">
              <a:alphaModFix/>
            </a:blip>
            <a:stretch>
              <a:fillRect/>
            </a:stretch>
          </p:blipFill>
          <p:spPr>
            <a:xfrm>
              <a:off x="6104755" y="907080"/>
              <a:ext cx="449894" cy="449893"/>
            </a:xfrm>
            <a:prstGeom prst="rect">
              <a:avLst/>
            </a:prstGeom>
            <a:grpFill/>
            <a:ln>
              <a:noFill/>
            </a:ln>
          </p:spPr>
        </p:pic>
      </p:grpSp>
      <p:grpSp>
        <p:nvGrpSpPr>
          <p:cNvPr id="15" name="Google Shape;81;p15">
            <a:extLst>
              <a:ext uri="{FF2B5EF4-FFF2-40B4-BE49-F238E27FC236}">
                <a16:creationId xmlns:a16="http://schemas.microsoft.com/office/drawing/2014/main" id="{B3979D1D-D25C-4F6E-9EFC-E6BE06C266A9}"/>
              </a:ext>
            </a:extLst>
          </p:cNvPr>
          <p:cNvGrpSpPr/>
          <p:nvPr/>
        </p:nvGrpSpPr>
        <p:grpSpPr>
          <a:xfrm>
            <a:off x="8483284" y="377131"/>
            <a:ext cx="950958" cy="949747"/>
            <a:chOff x="4025500" y="2835100"/>
            <a:chExt cx="706500" cy="705600"/>
          </a:xfrm>
          <a:solidFill>
            <a:srgbClr val="303478"/>
          </a:solidFill>
        </p:grpSpPr>
        <p:sp>
          <p:nvSpPr>
            <p:cNvPr id="16" name="Google Shape;82;p15">
              <a:extLst>
                <a:ext uri="{FF2B5EF4-FFF2-40B4-BE49-F238E27FC236}">
                  <a16:creationId xmlns:a16="http://schemas.microsoft.com/office/drawing/2014/main" id="{6A856ED6-B23D-404F-B9C5-B9BE56455633}"/>
                </a:ext>
              </a:extLst>
            </p:cNvPr>
            <p:cNvSpPr/>
            <p:nvPr/>
          </p:nvSpPr>
          <p:spPr>
            <a:xfrm>
              <a:off x="4025500" y="2835100"/>
              <a:ext cx="706500" cy="7056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83;p15">
              <a:extLst>
                <a:ext uri="{FF2B5EF4-FFF2-40B4-BE49-F238E27FC236}">
                  <a16:creationId xmlns:a16="http://schemas.microsoft.com/office/drawing/2014/main" id="{57D063E4-A307-438E-A07F-8472ACF9AC1E}"/>
                </a:ext>
              </a:extLst>
            </p:cNvPr>
            <p:cNvPicPr preferRelativeResize="0"/>
            <p:nvPr/>
          </p:nvPicPr>
          <p:blipFill>
            <a:blip r:embed="rId5">
              <a:alphaModFix/>
            </a:blip>
            <a:stretch>
              <a:fillRect/>
            </a:stretch>
          </p:blipFill>
          <p:spPr>
            <a:xfrm>
              <a:off x="4176826" y="2990063"/>
              <a:ext cx="395675" cy="395675"/>
            </a:xfrm>
            <a:prstGeom prst="rect">
              <a:avLst/>
            </a:prstGeom>
            <a:grpFill/>
            <a:ln>
              <a:noFill/>
            </a:ln>
          </p:spPr>
        </p:pic>
      </p:grpSp>
      <p:grpSp>
        <p:nvGrpSpPr>
          <p:cNvPr id="18" name="Google Shape;84;p15">
            <a:extLst>
              <a:ext uri="{FF2B5EF4-FFF2-40B4-BE49-F238E27FC236}">
                <a16:creationId xmlns:a16="http://schemas.microsoft.com/office/drawing/2014/main" id="{9348957D-5AAC-4F98-87E5-60F12A95E2AC}"/>
              </a:ext>
            </a:extLst>
          </p:cNvPr>
          <p:cNvGrpSpPr/>
          <p:nvPr/>
        </p:nvGrpSpPr>
        <p:grpSpPr>
          <a:xfrm>
            <a:off x="727264" y="3881799"/>
            <a:ext cx="950958" cy="949747"/>
            <a:chOff x="5026875" y="1913800"/>
            <a:chExt cx="706500" cy="705600"/>
          </a:xfrm>
          <a:solidFill>
            <a:srgbClr val="303478"/>
          </a:solidFill>
        </p:grpSpPr>
        <p:sp>
          <p:nvSpPr>
            <p:cNvPr id="19" name="Google Shape;85;p15">
              <a:extLst>
                <a:ext uri="{FF2B5EF4-FFF2-40B4-BE49-F238E27FC236}">
                  <a16:creationId xmlns:a16="http://schemas.microsoft.com/office/drawing/2014/main" id="{C7061E91-04A6-4202-B22E-8F329CBD60E0}"/>
                </a:ext>
              </a:extLst>
            </p:cNvPr>
            <p:cNvSpPr/>
            <p:nvPr/>
          </p:nvSpPr>
          <p:spPr>
            <a:xfrm>
              <a:off x="5026875" y="1913800"/>
              <a:ext cx="706500" cy="7056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86;p15">
              <a:extLst>
                <a:ext uri="{FF2B5EF4-FFF2-40B4-BE49-F238E27FC236}">
                  <a16:creationId xmlns:a16="http://schemas.microsoft.com/office/drawing/2014/main" id="{4216801F-9DDC-432D-98E9-8CD48AD0A3F8}"/>
                </a:ext>
              </a:extLst>
            </p:cNvPr>
            <p:cNvPicPr preferRelativeResize="0"/>
            <p:nvPr/>
          </p:nvPicPr>
          <p:blipFill>
            <a:blip r:embed="rId6">
              <a:alphaModFix/>
            </a:blip>
            <a:stretch>
              <a:fillRect/>
            </a:stretch>
          </p:blipFill>
          <p:spPr>
            <a:xfrm>
              <a:off x="5155180" y="2066938"/>
              <a:ext cx="418603" cy="418602"/>
            </a:xfrm>
            <a:prstGeom prst="rect">
              <a:avLst/>
            </a:prstGeom>
            <a:grpFill/>
            <a:ln>
              <a:noFill/>
            </a:ln>
          </p:spPr>
        </p:pic>
      </p:grpSp>
      <p:grpSp>
        <p:nvGrpSpPr>
          <p:cNvPr id="21" name="Google Shape;87;p15">
            <a:extLst>
              <a:ext uri="{FF2B5EF4-FFF2-40B4-BE49-F238E27FC236}">
                <a16:creationId xmlns:a16="http://schemas.microsoft.com/office/drawing/2014/main" id="{0B06A85A-A704-4228-BBFC-33D1BC696DD5}"/>
              </a:ext>
            </a:extLst>
          </p:cNvPr>
          <p:cNvGrpSpPr/>
          <p:nvPr/>
        </p:nvGrpSpPr>
        <p:grpSpPr>
          <a:xfrm>
            <a:off x="10483586" y="377160"/>
            <a:ext cx="950958" cy="949747"/>
            <a:chOff x="7227125" y="779225"/>
            <a:chExt cx="706500" cy="705600"/>
          </a:xfrm>
          <a:solidFill>
            <a:srgbClr val="303478"/>
          </a:solidFill>
        </p:grpSpPr>
        <p:sp>
          <p:nvSpPr>
            <p:cNvPr id="22" name="Google Shape;88;p15">
              <a:extLst>
                <a:ext uri="{FF2B5EF4-FFF2-40B4-BE49-F238E27FC236}">
                  <a16:creationId xmlns:a16="http://schemas.microsoft.com/office/drawing/2014/main" id="{33D3C52F-6D92-4243-9725-76C3693FE619}"/>
                </a:ext>
              </a:extLst>
            </p:cNvPr>
            <p:cNvSpPr/>
            <p:nvPr/>
          </p:nvSpPr>
          <p:spPr>
            <a:xfrm>
              <a:off x="7227125" y="779225"/>
              <a:ext cx="706500" cy="7056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Google Shape;89;p15">
              <a:extLst>
                <a:ext uri="{FF2B5EF4-FFF2-40B4-BE49-F238E27FC236}">
                  <a16:creationId xmlns:a16="http://schemas.microsoft.com/office/drawing/2014/main" id="{98F1A6D7-DE45-4B73-8784-3BB620FCF583}"/>
                </a:ext>
              </a:extLst>
            </p:cNvPr>
            <p:cNvPicPr preferRelativeResize="0"/>
            <p:nvPr/>
          </p:nvPicPr>
          <p:blipFill rotWithShape="1">
            <a:blip r:embed="rId7">
              <a:alphaModFix/>
            </a:blip>
            <a:srcRect l="494" b="23195"/>
            <a:stretch/>
          </p:blipFill>
          <p:spPr>
            <a:xfrm>
              <a:off x="7313453" y="924536"/>
              <a:ext cx="512508" cy="395581"/>
            </a:xfrm>
            <a:prstGeom prst="rect">
              <a:avLst/>
            </a:prstGeom>
            <a:grpFill/>
            <a:ln>
              <a:noFill/>
            </a:ln>
          </p:spPr>
        </p:pic>
      </p:grpSp>
      <p:grpSp>
        <p:nvGrpSpPr>
          <p:cNvPr id="24" name="Google Shape;90;p15">
            <a:extLst>
              <a:ext uri="{FF2B5EF4-FFF2-40B4-BE49-F238E27FC236}">
                <a16:creationId xmlns:a16="http://schemas.microsoft.com/office/drawing/2014/main" id="{DF4882CF-D465-41AD-8BD0-A187ABCCD8A5}"/>
              </a:ext>
            </a:extLst>
          </p:cNvPr>
          <p:cNvGrpSpPr/>
          <p:nvPr/>
        </p:nvGrpSpPr>
        <p:grpSpPr>
          <a:xfrm>
            <a:off x="727264" y="377131"/>
            <a:ext cx="950958" cy="949747"/>
            <a:chOff x="5976450" y="2041650"/>
            <a:chExt cx="706500" cy="705600"/>
          </a:xfrm>
        </p:grpSpPr>
        <p:sp>
          <p:nvSpPr>
            <p:cNvPr id="25" name="Google Shape;91;p15">
              <a:extLst>
                <a:ext uri="{FF2B5EF4-FFF2-40B4-BE49-F238E27FC236}">
                  <a16:creationId xmlns:a16="http://schemas.microsoft.com/office/drawing/2014/main" id="{C9671907-98E9-418B-84F8-88E9A154E1EE}"/>
                </a:ext>
              </a:extLst>
            </p:cNvPr>
            <p:cNvSpPr/>
            <p:nvPr/>
          </p:nvSpPr>
          <p:spPr>
            <a:xfrm>
              <a:off x="5976450" y="2041650"/>
              <a:ext cx="706500" cy="705600"/>
            </a:xfrm>
            <a:prstGeom prst="ellipse">
              <a:avLst/>
            </a:prstGeom>
            <a:solidFill>
              <a:srgbClr val="303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Google Shape;92;p15">
              <a:extLst>
                <a:ext uri="{FF2B5EF4-FFF2-40B4-BE49-F238E27FC236}">
                  <a16:creationId xmlns:a16="http://schemas.microsoft.com/office/drawing/2014/main" id="{7CD9D642-FF24-48BF-A5EC-851C19B01245}"/>
                </a:ext>
              </a:extLst>
            </p:cNvPr>
            <p:cNvPicPr preferRelativeResize="0"/>
            <p:nvPr/>
          </p:nvPicPr>
          <p:blipFill>
            <a:blip r:embed="rId8">
              <a:alphaModFix/>
            </a:blip>
            <a:stretch>
              <a:fillRect/>
            </a:stretch>
          </p:blipFill>
          <p:spPr>
            <a:xfrm>
              <a:off x="6104755" y="2123399"/>
              <a:ext cx="449894" cy="449893"/>
            </a:xfrm>
            <a:prstGeom prst="rect">
              <a:avLst/>
            </a:prstGeom>
            <a:noFill/>
            <a:ln>
              <a:noFill/>
            </a:ln>
          </p:spPr>
        </p:pic>
      </p:grpSp>
      <p:sp>
        <p:nvSpPr>
          <p:cNvPr id="27" name="Google Shape;93;p15">
            <a:extLst>
              <a:ext uri="{FF2B5EF4-FFF2-40B4-BE49-F238E27FC236}">
                <a16:creationId xmlns:a16="http://schemas.microsoft.com/office/drawing/2014/main" id="{B54CC823-C146-453C-9B77-AC2B8210C4DD}"/>
              </a:ext>
            </a:extLst>
          </p:cNvPr>
          <p:cNvSpPr txBox="1">
            <a:spLocks/>
          </p:cNvSpPr>
          <p:nvPr/>
        </p:nvSpPr>
        <p:spPr>
          <a:xfrm>
            <a:off x="-323057" y="1326878"/>
            <a:ext cx="3051600" cy="222111"/>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000" b="1">
                <a:solidFill>
                  <a:srgbClr val="000000"/>
                </a:solidFill>
                <a:latin typeface="American Type ITC Pro Md" panose="02090604030505020304" pitchFamily="18" charset="0"/>
                <a:ea typeface="Roboto Black"/>
                <a:cs typeface="Roboto Black"/>
                <a:sym typeface="Roboto Black"/>
              </a:rPr>
              <a:t>NEIGHBOURHOOD CENTRE</a:t>
            </a:r>
            <a:endParaRPr lang="en-GB" sz="1000" b="1">
              <a:latin typeface="American Type ITC Pro Md" panose="02090604030505020304" pitchFamily="18" charset="0"/>
            </a:endParaRPr>
          </a:p>
        </p:txBody>
      </p:sp>
      <p:sp>
        <p:nvSpPr>
          <p:cNvPr id="28" name="Google Shape;94;p15">
            <a:extLst>
              <a:ext uri="{FF2B5EF4-FFF2-40B4-BE49-F238E27FC236}">
                <a16:creationId xmlns:a16="http://schemas.microsoft.com/office/drawing/2014/main" id="{EF97C5D4-A6BF-4790-B00C-E86A626E0E33}"/>
              </a:ext>
            </a:extLst>
          </p:cNvPr>
          <p:cNvSpPr txBox="1">
            <a:spLocks/>
          </p:cNvSpPr>
          <p:nvPr/>
        </p:nvSpPr>
        <p:spPr>
          <a:xfrm>
            <a:off x="2240420" y="1326878"/>
            <a:ext cx="1802655" cy="214477"/>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600"/>
              </a:spcAft>
              <a:buFont typeface="Arial" panose="020B0604020202020204" pitchFamily="34" charset="0"/>
              <a:buNone/>
            </a:pPr>
            <a:r>
              <a:rPr lang="en-GB" sz="1000" b="1">
                <a:solidFill>
                  <a:srgbClr val="000000"/>
                </a:solidFill>
                <a:latin typeface="American Type ITC Pro Md" panose="02090604030505020304" pitchFamily="18" charset="0"/>
                <a:ea typeface="Roboto Black"/>
                <a:cs typeface="Roboto Black"/>
                <a:sym typeface="Roboto Black"/>
              </a:rPr>
              <a:t>NHS HEALTHY TOWNS</a:t>
            </a:r>
            <a:br>
              <a:rPr lang="en-GB" sz="1000" b="1">
                <a:latin typeface="American Type ITC Pro Md" panose="02090604030505020304" pitchFamily="18" charset="0"/>
              </a:rPr>
            </a:br>
            <a:endParaRPr lang="en-GB" sz="1000" b="1">
              <a:latin typeface="American Type ITC Pro Md" panose="02090604030505020304" pitchFamily="18" charset="0"/>
            </a:endParaRPr>
          </a:p>
        </p:txBody>
      </p:sp>
      <p:sp>
        <p:nvSpPr>
          <p:cNvPr id="29" name="Google Shape;95;p15">
            <a:extLst>
              <a:ext uri="{FF2B5EF4-FFF2-40B4-BE49-F238E27FC236}">
                <a16:creationId xmlns:a16="http://schemas.microsoft.com/office/drawing/2014/main" id="{810792D8-8748-4B41-AA79-C1148D97DD1E}"/>
              </a:ext>
            </a:extLst>
          </p:cNvPr>
          <p:cNvSpPr txBox="1">
            <a:spLocks/>
          </p:cNvSpPr>
          <p:nvPr/>
        </p:nvSpPr>
        <p:spPr>
          <a:xfrm>
            <a:off x="10160120" y="1326878"/>
            <a:ext cx="1597890" cy="222111"/>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600"/>
              </a:spcAft>
              <a:buFont typeface="Arial" panose="020B0604020202020204" pitchFamily="34" charset="0"/>
              <a:buNone/>
            </a:pPr>
            <a:r>
              <a:rPr lang="en-GB" sz="1000" b="1">
                <a:solidFill>
                  <a:srgbClr val="000000"/>
                </a:solidFill>
                <a:latin typeface="American Type ITC Pro Md" panose="02090604030505020304" pitchFamily="18" charset="0"/>
                <a:ea typeface="Roboto Black"/>
                <a:cs typeface="Roboto Black"/>
                <a:sym typeface="Roboto Black"/>
              </a:rPr>
              <a:t>SCHOOLS</a:t>
            </a:r>
            <a:br>
              <a:rPr lang="en-GB" sz="1000" b="1">
                <a:latin typeface="American Type ITC Pro Md" panose="02090604030505020304" pitchFamily="18" charset="0"/>
              </a:rPr>
            </a:br>
            <a:endParaRPr lang="en-GB" sz="1000" b="1">
              <a:latin typeface="American Type ITC Pro Md" panose="02090604030505020304" pitchFamily="18" charset="0"/>
            </a:endParaRPr>
          </a:p>
        </p:txBody>
      </p:sp>
      <p:sp>
        <p:nvSpPr>
          <p:cNvPr id="30" name="Google Shape;96;p15">
            <a:extLst>
              <a:ext uri="{FF2B5EF4-FFF2-40B4-BE49-F238E27FC236}">
                <a16:creationId xmlns:a16="http://schemas.microsoft.com/office/drawing/2014/main" id="{237701DC-4D14-4902-BBF9-AF264E007B53}"/>
              </a:ext>
            </a:extLst>
          </p:cNvPr>
          <p:cNvSpPr txBox="1">
            <a:spLocks/>
          </p:cNvSpPr>
          <p:nvPr/>
        </p:nvSpPr>
        <p:spPr>
          <a:xfrm>
            <a:off x="403798" y="4802823"/>
            <a:ext cx="1597890" cy="230001"/>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600"/>
              </a:spcAft>
              <a:buFont typeface="Arial" panose="020B0604020202020204" pitchFamily="34" charset="0"/>
              <a:buNone/>
            </a:pPr>
            <a:r>
              <a:rPr lang="en-GB" sz="1000" b="1">
                <a:solidFill>
                  <a:srgbClr val="000000"/>
                </a:solidFill>
                <a:latin typeface="American Type ITC Pro Md" panose="02090604030505020304" pitchFamily="18" charset="0"/>
                <a:ea typeface="Roboto Black"/>
                <a:cs typeface="Roboto Black"/>
                <a:sym typeface="Roboto Black"/>
              </a:rPr>
              <a:t>CENTRE FOR MUSIC</a:t>
            </a:r>
            <a:br>
              <a:rPr lang="en-GB" sz="1000" b="1">
                <a:latin typeface="American Type ITC Pro Md" panose="02090604030505020304" pitchFamily="18" charset="0"/>
              </a:rPr>
            </a:br>
            <a:endParaRPr lang="en-GB" sz="1000" b="1">
              <a:latin typeface="American Type ITC Pro Md" panose="02090604030505020304" pitchFamily="18" charset="0"/>
            </a:endParaRPr>
          </a:p>
        </p:txBody>
      </p:sp>
      <p:sp>
        <p:nvSpPr>
          <p:cNvPr id="31" name="Google Shape;97;p15">
            <a:extLst>
              <a:ext uri="{FF2B5EF4-FFF2-40B4-BE49-F238E27FC236}">
                <a16:creationId xmlns:a16="http://schemas.microsoft.com/office/drawing/2014/main" id="{269181E5-3ADF-4748-AE8E-E3F6DFB9A398}"/>
              </a:ext>
            </a:extLst>
          </p:cNvPr>
          <p:cNvSpPr txBox="1">
            <a:spLocks/>
          </p:cNvSpPr>
          <p:nvPr/>
        </p:nvSpPr>
        <p:spPr>
          <a:xfrm>
            <a:off x="8162073" y="1326878"/>
            <a:ext cx="1597890" cy="222111"/>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000" b="1">
                <a:solidFill>
                  <a:srgbClr val="000000"/>
                </a:solidFill>
                <a:latin typeface="American Type ITC Pro Md" panose="02090604030505020304" pitchFamily="18" charset="0"/>
                <a:ea typeface="Roboto Black"/>
                <a:cs typeface="Roboto Black"/>
                <a:sym typeface="Roboto Black"/>
              </a:rPr>
              <a:t>LEISURE CENTRE</a:t>
            </a:r>
            <a:br>
              <a:rPr lang="en-GB" sz="1000" b="1">
                <a:latin typeface="American Type ITC Pro Md" panose="02090604030505020304" pitchFamily="18" charset="0"/>
              </a:rPr>
            </a:br>
            <a:endParaRPr lang="en-GB" sz="1000" b="1">
              <a:latin typeface="American Type ITC Pro Md" panose="02090604030505020304" pitchFamily="18" charset="0"/>
            </a:endParaRPr>
          </a:p>
        </p:txBody>
      </p:sp>
      <p:sp>
        <p:nvSpPr>
          <p:cNvPr id="32" name="Google Shape;98;p15">
            <a:extLst>
              <a:ext uri="{FF2B5EF4-FFF2-40B4-BE49-F238E27FC236}">
                <a16:creationId xmlns:a16="http://schemas.microsoft.com/office/drawing/2014/main" id="{EE65516F-2DE2-4796-B539-160BAD985BB2}"/>
              </a:ext>
            </a:extLst>
          </p:cNvPr>
          <p:cNvSpPr txBox="1">
            <a:spLocks/>
          </p:cNvSpPr>
          <p:nvPr/>
        </p:nvSpPr>
        <p:spPr>
          <a:xfrm>
            <a:off x="6210337" y="1326878"/>
            <a:ext cx="1649033" cy="222111"/>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600"/>
              </a:spcAft>
              <a:buFont typeface="Arial" panose="020B0604020202020204" pitchFamily="34" charset="0"/>
              <a:buNone/>
            </a:pPr>
            <a:r>
              <a:rPr lang="en-GB" sz="1000" b="1">
                <a:solidFill>
                  <a:srgbClr val="000000"/>
                </a:solidFill>
                <a:latin typeface="American Type ITC Pro Md" panose="02090604030505020304" pitchFamily="18" charset="0"/>
                <a:ea typeface="Roboto Black"/>
                <a:cs typeface="Roboto Black"/>
                <a:sym typeface="Roboto Black"/>
              </a:rPr>
              <a:t>SPORTS FACILITIES</a:t>
            </a:r>
            <a:br>
              <a:rPr lang="en-GB" sz="1000" b="1">
                <a:latin typeface="American Type ITC Pro Md" panose="02090604030505020304" pitchFamily="18" charset="0"/>
              </a:rPr>
            </a:br>
            <a:endParaRPr lang="en-GB" sz="1000" b="1">
              <a:latin typeface="American Type ITC Pro Md" panose="02090604030505020304" pitchFamily="18" charset="0"/>
            </a:endParaRPr>
          </a:p>
        </p:txBody>
      </p:sp>
      <p:sp>
        <p:nvSpPr>
          <p:cNvPr id="33" name="Google Shape;99;p15">
            <a:extLst>
              <a:ext uri="{FF2B5EF4-FFF2-40B4-BE49-F238E27FC236}">
                <a16:creationId xmlns:a16="http://schemas.microsoft.com/office/drawing/2014/main" id="{BE7DDC76-D7D3-4FB8-996A-8C666E4A58FD}"/>
              </a:ext>
            </a:extLst>
          </p:cNvPr>
          <p:cNvSpPr txBox="1">
            <a:spLocks/>
          </p:cNvSpPr>
          <p:nvPr/>
        </p:nvSpPr>
        <p:spPr>
          <a:xfrm>
            <a:off x="403798" y="3124756"/>
            <a:ext cx="1597890" cy="230001"/>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600"/>
              </a:spcAft>
              <a:buFont typeface="Arial" panose="020B0604020202020204" pitchFamily="34" charset="0"/>
              <a:buNone/>
            </a:pPr>
            <a:r>
              <a:rPr lang="en-GB" sz="1000" b="1">
                <a:solidFill>
                  <a:srgbClr val="000000"/>
                </a:solidFill>
                <a:latin typeface="American Type ITC Pro Md" panose="02090604030505020304" pitchFamily="18" charset="0"/>
                <a:ea typeface="Roboto Black"/>
                <a:cs typeface="Roboto Black"/>
                <a:sym typeface="Roboto Black"/>
              </a:rPr>
              <a:t>GP SURGERIES</a:t>
            </a:r>
            <a:endParaRPr lang="en-GB" sz="1000" b="1">
              <a:latin typeface="American Type ITC Pro Md" panose="02090604030505020304" pitchFamily="18" charset="0"/>
            </a:endParaRPr>
          </a:p>
        </p:txBody>
      </p:sp>
      <p:sp>
        <p:nvSpPr>
          <p:cNvPr id="35" name="Google Shape;95;p15">
            <a:extLst>
              <a:ext uri="{FF2B5EF4-FFF2-40B4-BE49-F238E27FC236}">
                <a16:creationId xmlns:a16="http://schemas.microsoft.com/office/drawing/2014/main" id="{C4C6C85F-1C69-4437-ADFF-0B09FAF28723}"/>
              </a:ext>
            </a:extLst>
          </p:cNvPr>
          <p:cNvSpPr txBox="1">
            <a:spLocks/>
          </p:cNvSpPr>
          <p:nvPr/>
        </p:nvSpPr>
        <p:spPr>
          <a:xfrm>
            <a:off x="4109065" y="1291811"/>
            <a:ext cx="1872600" cy="222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marL="0" indent="0" algn="ctr">
              <a:spcAft>
                <a:spcPts val="1600"/>
              </a:spcAft>
              <a:buFont typeface="Roboto"/>
              <a:buNone/>
            </a:pPr>
            <a:r>
              <a:rPr lang="en-GB" sz="1000" b="1">
                <a:solidFill>
                  <a:srgbClr val="000000"/>
                </a:solidFill>
                <a:latin typeface="American Type ITC Pro Md" panose="02090604030505020304" pitchFamily="18" charset="0"/>
                <a:ea typeface="Roboto Black"/>
                <a:cs typeface="Roboto Black"/>
                <a:sym typeface="Roboto Black"/>
              </a:rPr>
              <a:t>ALLOTMENTS</a:t>
            </a:r>
            <a:endParaRPr lang="en-GB" sz="1000" b="1">
              <a:latin typeface="American Type ITC Pro Md" panose="02090604030505020304" pitchFamily="18" charset="0"/>
            </a:endParaRPr>
          </a:p>
        </p:txBody>
      </p:sp>
      <p:grpSp>
        <p:nvGrpSpPr>
          <p:cNvPr id="42" name="Group 41">
            <a:extLst>
              <a:ext uri="{FF2B5EF4-FFF2-40B4-BE49-F238E27FC236}">
                <a16:creationId xmlns:a16="http://schemas.microsoft.com/office/drawing/2014/main" id="{85E0C92B-AA13-4519-888A-8773F7E70918}"/>
              </a:ext>
            </a:extLst>
          </p:cNvPr>
          <p:cNvGrpSpPr/>
          <p:nvPr/>
        </p:nvGrpSpPr>
        <p:grpSpPr>
          <a:xfrm>
            <a:off x="4605274" y="377131"/>
            <a:ext cx="950958" cy="949747"/>
            <a:chOff x="7684159" y="375633"/>
            <a:chExt cx="706500" cy="705600"/>
          </a:xfrm>
        </p:grpSpPr>
        <p:sp>
          <p:nvSpPr>
            <p:cNvPr id="36" name="Google Shape;76;p15">
              <a:extLst>
                <a:ext uri="{FF2B5EF4-FFF2-40B4-BE49-F238E27FC236}">
                  <a16:creationId xmlns:a16="http://schemas.microsoft.com/office/drawing/2014/main" id="{D59DD5B9-A371-4B3A-A281-514B61E42221}"/>
                </a:ext>
              </a:extLst>
            </p:cNvPr>
            <p:cNvSpPr/>
            <p:nvPr/>
          </p:nvSpPr>
          <p:spPr>
            <a:xfrm>
              <a:off x="7684159" y="375633"/>
              <a:ext cx="706500" cy="705600"/>
            </a:xfrm>
            <a:prstGeom prst="ellipse">
              <a:avLst/>
            </a:prstGeom>
            <a:solidFill>
              <a:srgbClr val="303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Graphic 36" descr="Eggplant">
              <a:extLst>
                <a:ext uri="{FF2B5EF4-FFF2-40B4-BE49-F238E27FC236}">
                  <a16:creationId xmlns:a16="http://schemas.microsoft.com/office/drawing/2014/main" id="{6E342DBC-ECA8-4866-A7E7-F7AC72CAB45B}"/>
                </a:ext>
              </a:extLst>
            </p:cNvPr>
            <p:cNvPicPr>
              <a:picLocks noChangeAspect="1"/>
            </p:cNvPicPr>
            <p:nvPr/>
          </p:nvPicPr>
          <p:blipFill>
            <a:blip r:embed="rId9">
              <a:lum bright="100000"/>
              <a:extLst>
                <a:ext uri="{96DAC541-7B7A-43D3-8B79-37D633B846F1}">
                  <asvg:svgBlip xmlns:asvg="http://schemas.microsoft.com/office/drawing/2016/SVG/main" r:embed="rId10"/>
                </a:ext>
              </a:extLst>
            </a:blip>
            <a:stretch>
              <a:fillRect/>
            </a:stretch>
          </p:blipFill>
          <p:spPr>
            <a:xfrm>
              <a:off x="7730029" y="438142"/>
              <a:ext cx="562178" cy="562178"/>
            </a:xfrm>
            <a:prstGeom prst="rect">
              <a:avLst/>
            </a:prstGeom>
          </p:spPr>
        </p:pic>
      </p:grpSp>
      <p:pic>
        <p:nvPicPr>
          <p:cNvPr id="41" name="Picture 40">
            <a:extLst>
              <a:ext uri="{FF2B5EF4-FFF2-40B4-BE49-F238E27FC236}">
                <a16:creationId xmlns:a16="http://schemas.microsoft.com/office/drawing/2014/main" id="{A66A45BE-69F3-44C6-AC15-A137240851D9}"/>
              </a:ext>
            </a:extLst>
          </p:cNvPr>
          <p:cNvPicPr>
            <a:picLocks noChangeAspect="1"/>
          </p:cNvPicPr>
          <p:nvPr/>
        </p:nvPicPr>
        <p:blipFill>
          <a:blip r:embed="rId11"/>
          <a:stretch>
            <a:fillRect/>
          </a:stretch>
        </p:blipFill>
        <p:spPr>
          <a:xfrm>
            <a:off x="2180728" y="1736304"/>
            <a:ext cx="7827793" cy="4877081"/>
          </a:xfrm>
          <a:prstGeom prst="rect">
            <a:avLst/>
          </a:prstGeom>
        </p:spPr>
      </p:pic>
      <p:grpSp>
        <p:nvGrpSpPr>
          <p:cNvPr id="44" name="Group 43">
            <a:extLst>
              <a:ext uri="{FF2B5EF4-FFF2-40B4-BE49-F238E27FC236}">
                <a16:creationId xmlns:a16="http://schemas.microsoft.com/office/drawing/2014/main" id="{97DA0670-70B5-46DD-9E0D-08F84D0760E4}"/>
              </a:ext>
            </a:extLst>
          </p:cNvPr>
          <p:cNvGrpSpPr/>
          <p:nvPr/>
        </p:nvGrpSpPr>
        <p:grpSpPr>
          <a:xfrm>
            <a:off x="727264" y="2164212"/>
            <a:ext cx="950958" cy="949747"/>
            <a:chOff x="558321" y="2368660"/>
            <a:chExt cx="950958" cy="949747"/>
          </a:xfrm>
        </p:grpSpPr>
        <p:sp>
          <p:nvSpPr>
            <p:cNvPr id="13" name="Google Shape;79;p15">
              <a:extLst>
                <a:ext uri="{FF2B5EF4-FFF2-40B4-BE49-F238E27FC236}">
                  <a16:creationId xmlns:a16="http://schemas.microsoft.com/office/drawing/2014/main" id="{5AD10F91-741D-4F9C-8CF3-29263C75F330}"/>
                </a:ext>
              </a:extLst>
            </p:cNvPr>
            <p:cNvSpPr/>
            <p:nvPr/>
          </p:nvSpPr>
          <p:spPr>
            <a:xfrm>
              <a:off x="558321" y="2368660"/>
              <a:ext cx="950958" cy="949747"/>
            </a:xfrm>
            <a:prstGeom prst="ellipse">
              <a:avLst/>
            </a:prstGeom>
            <a:solidFill>
              <a:srgbClr val="303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 name="Picture 42">
              <a:extLst>
                <a:ext uri="{FF2B5EF4-FFF2-40B4-BE49-F238E27FC236}">
                  <a16:creationId xmlns:a16="http://schemas.microsoft.com/office/drawing/2014/main" id="{4C77B13B-773E-4679-8DD7-15FCF897D78E}"/>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684503" y="2476336"/>
              <a:ext cx="698594" cy="786975"/>
            </a:xfrm>
            <a:prstGeom prst="rect">
              <a:avLst/>
            </a:prstGeom>
          </p:spPr>
        </p:pic>
      </p:grpSp>
      <p:pic>
        <p:nvPicPr>
          <p:cNvPr id="45" name="Picture 2">
            <a:extLst>
              <a:ext uri="{FF2B5EF4-FFF2-40B4-BE49-F238E27FC236}">
                <a16:creationId xmlns:a16="http://schemas.microsoft.com/office/drawing/2014/main" id="{178AEDC5-0618-4164-A4E5-7BEF571ADD11}"/>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81737" y="5805472"/>
            <a:ext cx="1236453" cy="824175"/>
          </a:xfrm>
          <a:prstGeom prst="rect">
            <a:avLst/>
          </a:prstGeom>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6D73FC5D-7BF2-4DF3-95A6-B045971A5F5E}"/>
              </a:ext>
            </a:extLst>
          </p:cNvPr>
          <p:cNvGrpSpPr/>
          <p:nvPr/>
        </p:nvGrpSpPr>
        <p:grpSpPr>
          <a:xfrm>
            <a:off x="10483586" y="2116946"/>
            <a:ext cx="950958" cy="949747"/>
            <a:chOff x="10385552" y="1889110"/>
            <a:chExt cx="950958" cy="949747"/>
          </a:xfrm>
        </p:grpSpPr>
        <p:sp>
          <p:nvSpPr>
            <p:cNvPr id="53" name="Google Shape;88;p15">
              <a:extLst>
                <a:ext uri="{FF2B5EF4-FFF2-40B4-BE49-F238E27FC236}">
                  <a16:creationId xmlns:a16="http://schemas.microsoft.com/office/drawing/2014/main" id="{2F577E06-F2BE-448F-8191-D2AE2C8F733D}"/>
                </a:ext>
              </a:extLst>
            </p:cNvPr>
            <p:cNvSpPr/>
            <p:nvPr/>
          </p:nvSpPr>
          <p:spPr>
            <a:xfrm>
              <a:off x="10385552" y="1889110"/>
              <a:ext cx="950958" cy="949747"/>
            </a:xfrm>
            <a:prstGeom prst="ellipse">
              <a:avLst/>
            </a:prstGeom>
            <a:solidFill>
              <a:srgbClr val="303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6" name="Picture 4" descr="Free Artist icon | Artist icons PNG, ICO or ICNS | Page 2">
              <a:extLst>
                <a:ext uri="{FF2B5EF4-FFF2-40B4-BE49-F238E27FC236}">
                  <a16:creationId xmlns:a16="http://schemas.microsoft.com/office/drawing/2014/main" id="{FBE6718B-C475-48FD-9BE9-41A85B8110C4}"/>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foregroundMark x1="34135" y1="43750" x2="34135" y2="43750"/>
                          <a14:foregroundMark x1="32452" y1="50962" x2="32452" y2="50962"/>
                          <a14:foregroundMark x1="37500" y1="62740" x2="37500" y2="62740"/>
                          <a14:foregroundMark x1="52885" y1="67308" x2="52885" y2="67308"/>
                        </a14:backgroundRemoval>
                      </a14:imgEffect>
                      <a14:imgEffect>
                        <a14:brightnessContrast bright="100000"/>
                      </a14:imgEffect>
                    </a14:imgLayer>
                  </a14:imgProps>
                </a:ext>
                <a:ext uri="{28A0092B-C50C-407E-A947-70E740481C1C}">
                  <a14:useLocalDpi xmlns:a14="http://schemas.microsoft.com/office/drawing/2010/main" val="0"/>
                </a:ext>
              </a:extLst>
            </a:blip>
            <a:srcRect l="15598" t="16573" r="16454" b="13889"/>
            <a:stretch/>
          </p:blipFill>
          <p:spPr bwMode="auto">
            <a:xfrm>
              <a:off x="10538490" y="2044714"/>
              <a:ext cx="623953" cy="6385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D8935CC3-27B9-4950-982D-DEA11BF040F1}"/>
              </a:ext>
            </a:extLst>
          </p:cNvPr>
          <p:cNvGrpSpPr/>
          <p:nvPr/>
        </p:nvGrpSpPr>
        <p:grpSpPr>
          <a:xfrm>
            <a:off x="10483586" y="3876566"/>
            <a:ext cx="950958" cy="949747"/>
            <a:chOff x="10385552" y="2948602"/>
            <a:chExt cx="950958" cy="949747"/>
          </a:xfrm>
        </p:grpSpPr>
        <p:sp>
          <p:nvSpPr>
            <p:cNvPr id="54" name="Google Shape;88;p15">
              <a:extLst>
                <a:ext uri="{FF2B5EF4-FFF2-40B4-BE49-F238E27FC236}">
                  <a16:creationId xmlns:a16="http://schemas.microsoft.com/office/drawing/2014/main" id="{248A3D4B-BFE2-4B99-A69E-4CCE3F8DF695}"/>
                </a:ext>
              </a:extLst>
            </p:cNvPr>
            <p:cNvSpPr/>
            <p:nvPr/>
          </p:nvSpPr>
          <p:spPr>
            <a:xfrm>
              <a:off x="10385552" y="2948602"/>
              <a:ext cx="950958" cy="949747"/>
            </a:xfrm>
            <a:prstGeom prst="ellipse">
              <a:avLst/>
            </a:prstGeom>
            <a:solidFill>
              <a:srgbClr val="303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 name="Picture 45">
              <a:extLst>
                <a:ext uri="{FF2B5EF4-FFF2-40B4-BE49-F238E27FC236}">
                  <a16:creationId xmlns:a16="http://schemas.microsoft.com/office/drawing/2014/main" id="{D2DB9F73-CA60-49BB-9075-7997900667F2}"/>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0000" l="10000" r="90000">
                          <a14:foregroundMark x1="46771" y1="49896" x2="46771" y2="49896"/>
                        </a14:backgroundRemoval>
                      </a14:imgEffect>
                      <a14:imgEffect>
                        <a14:brightnessContrast bright="100000"/>
                      </a14:imgEffect>
                    </a14:imgLayer>
                  </a14:imgProps>
                </a:ext>
              </a:extLst>
            </a:blip>
            <a:srcRect l="26581" t="28843" r="26681" b="27083"/>
            <a:stretch/>
          </p:blipFill>
          <p:spPr>
            <a:xfrm>
              <a:off x="10538490" y="3126921"/>
              <a:ext cx="650939" cy="613834"/>
            </a:xfrm>
            <a:prstGeom prst="rect">
              <a:avLst/>
            </a:prstGeom>
          </p:spPr>
        </p:pic>
      </p:grpSp>
      <p:sp>
        <p:nvSpPr>
          <p:cNvPr id="58" name="Google Shape;95;p15">
            <a:extLst>
              <a:ext uri="{FF2B5EF4-FFF2-40B4-BE49-F238E27FC236}">
                <a16:creationId xmlns:a16="http://schemas.microsoft.com/office/drawing/2014/main" id="{DACBE33B-AFE3-4495-BB16-CC442EB09A20}"/>
              </a:ext>
            </a:extLst>
          </p:cNvPr>
          <p:cNvSpPr txBox="1">
            <a:spLocks/>
          </p:cNvSpPr>
          <p:nvPr/>
        </p:nvSpPr>
        <p:spPr>
          <a:xfrm>
            <a:off x="10160120" y="3036187"/>
            <a:ext cx="1597890" cy="222111"/>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600"/>
              </a:spcAft>
              <a:buFont typeface="Arial" panose="020B0604020202020204" pitchFamily="34" charset="0"/>
              <a:buNone/>
            </a:pPr>
            <a:r>
              <a:rPr lang="en-GB" sz="1000" b="1">
                <a:solidFill>
                  <a:srgbClr val="000000"/>
                </a:solidFill>
                <a:latin typeface="American Type ITC Pro Md" panose="02090604030505020304" pitchFamily="18" charset="0"/>
                <a:ea typeface="Roboto Black"/>
                <a:cs typeface="Roboto Black"/>
                <a:sym typeface="Roboto Black"/>
              </a:rPr>
              <a:t>PUBLIC ART</a:t>
            </a:r>
            <a:br>
              <a:rPr lang="en-GB" sz="1000" b="1">
                <a:latin typeface="American Type ITC Pro Md" panose="02090604030505020304" pitchFamily="18" charset="0"/>
              </a:rPr>
            </a:br>
            <a:endParaRPr lang="en-GB" sz="1000" b="1">
              <a:latin typeface="American Type ITC Pro Md" panose="02090604030505020304" pitchFamily="18" charset="0"/>
            </a:endParaRPr>
          </a:p>
        </p:txBody>
      </p:sp>
      <p:sp>
        <p:nvSpPr>
          <p:cNvPr id="59" name="Google Shape;95;p15">
            <a:extLst>
              <a:ext uri="{FF2B5EF4-FFF2-40B4-BE49-F238E27FC236}">
                <a16:creationId xmlns:a16="http://schemas.microsoft.com/office/drawing/2014/main" id="{924D1C2E-505B-43A6-9839-5E2588098954}"/>
              </a:ext>
            </a:extLst>
          </p:cNvPr>
          <p:cNvSpPr txBox="1">
            <a:spLocks/>
          </p:cNvSpPr>
          <p:nvPr/>
        </p:nvSpPr>
        <p:spPr>
          <a:xfrm>
            <a:off x="10008521" y="4826313"/>
            <a:ext cx="1901088" cy="222111"/>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600"/>
              </a:spcAft>
              <a:buFont typeface="Arial" panose="020B0604020202020204" pitchFamily="34" charset="0"/>
              <a:buNone/>
            </a:pPr>
            <a:r>
              <a:rPr lang="en-GB" sz="1000" b="1">
                <a:solidFill>
                  <a:srgbClr val="000000"/>
                </a:solidFill>
                <a:latin typeface="American Type ITC Pro Md" panose="02090604030505020304" pitchFamily="18" charset="0"/>
                <a:ea typeface="Roboto Black"/>
                <a:cs typeface="Roboto Black"/>
                <a:sym typeface="Roboto Black"/>
              </a:rPr>
              <a:t>ENGAGED COMMUNITY </a:t>
            </a:r>
            <a:endParaRPr lang="en-GB" sz="1000" b="1">
              <a:latin typeface="American Type ITC Pro Md" panose="02090604030505020304" pitchFamily="18" charset="0"/>
            </a:endParaRPr>
          </a:p>
        </p:txBody>
      </p:sp>
      <p:sp>
        <p:nvSpPr>
          <p:cNvPr id="62" name="Rectangle 61">
            <a:extLst>
              <a:ext uri="{FF2B5EF4-FFF2-40B4-BE49-F238E27FC236}">
                <a16:creationId xmlns:a16="http://schemas.microsoft.com/office/drawing/2014/main" id="{E50895F3-F021-4C99-BC6B-75C837594E8F}"/>
              </a:ext>
            </a:extLst>
          </p:cNvPr>
          <p:cNvSpPr/>
          <p:nvPr/>
        </p:nvSpPr>
        <p:spPr>
          <a:xfrm rot="16200000">
            <a:off x="-2234297" y="2230461"/>
            <a:ext cx="4658850" cy="182970"/>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BCEA9201-84C2-4ABE-B5D5-B7FB16C4A814}"/>
              </a:ext>
            </a:extLst>
          </p:cNvPr>
          <p:cNvSpPr/>
          <p:nvPr/>
        </p:nvSpPr>
        <p:spPr>
          <a:xfrm>
            <a:off x="0" y="-16731"/>
            <a:ext cx="6778314" cy="188447"/>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5451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8C7351-EC26-44B3-971D-1A2D0DF46277}"/>
              </a:ext>
            </a:extLst>
          </p:cNvPr>
          <p:cNvSpPr/>
          <p:nvPr/>
        </p:nvSpPr>
        <p:spPr>
          <a:xfrm>
            <a:off x="192087" y="188914"/>
            <a:ext cx="6250612" cy="6443662"/>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4E22422-DD9A-4F28-8A04-8B28D335DD3F}"/>
              </a:ext>
            </a:extLst>
          </p:cNvPr>
          <p:cNvSpPr txBox="1"/>
          <p:nvPr/>
        </p:nvSpPr>
        <p:spPr>
          <a:xfrm>
            <a:off x="416340" y="5729450"/>
            <a:ext cx="8621712" cy="830997"/>
          </a:xfrm>
          <a:prstGeom prst="rect">
            <a:avLst/>
          </a:prstGeom>
          <a:noFill/>
        </p:spPr>
        <p:txBody>
          <a:bodyPr wrap="square" lIns="91440" tIns="45720" rIns="91440" bIns="45720" anchor="t">
            <a:spAutoFit/>
          </a:bodyPr>
          <a:lstStyle/>
          <a:p>
            <a:r>
              <a:rPr lang="en-GB" sz="4800">
                <a:solidFill>
                  <a:schemeClr val="bg1"/>
                </a:solidFill>
                <a:latin typeface="Calibri"/>
                <a:ea typeface="Calibri"/>
                <a:cs typeface="Calibri"/>
              </a:rPr>
              <a:t>Barton Park</a:t>
            </a:r>
          </a:p>
        </p:txBody>
      </p:sp>
      <p:pic>
        <p:nvPicPr>
          <p:cNvPr id="9" name="Picture 8" descr="Logo&#10;&#10;Description automatically generated">
            <a:extLst>
              <a:ext uri="{FF2B5EF4-FFF2-40B4-BE49-F238E27FC236}">
                <a16:creationId xmlns:a16="http://schemas.microsoft.com/office/drawing/2014/main" id="{CEB611D7-3FB2-4D71-AB24-2F05B2997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7586" y="5514590"/>
            <a:ext cx="2351513" cy="1050971"/>
          </a:xfrm>
          <a:prstGeom prst="rect">
            <a:avLst/>
          </a:prstGeom>
        </p:spPr>
      </p:pic>
      <p:pic>
        <p:nvPicPr>
          <p:cNvPr id="10" name="Picture 9">
            <a:extLst>
              <a:ext uri="{FF2B5EF4-FFF2-40B4-BE49-F238E27FC236}">
                <a16:creationId xmlns:a16="http://schemas.microsoft.com/office/drawing/2014/main" id="{33C2C30A-AB35-4ECC-AC9A-572C75765823}"/>
              </a:ext>
            </a:extLst>
          </p:cNvPr>
          <p:cNvPicPr>
            <a:picLocks noChangeAspect="1"/>
          </p:cNvPicPr>
          <p:nvPr/>
        </p:nvPicPr>
        <p:blipFill>
          <a:blip r:embed="rId4"/>
          <a:stretch>
            <a:fillRect/>
          </a:stretch>
        </p:blipFill>
        <p:spPr>
          <a:xfrm>
            <a:off x="6996015" y="5625576"/>
            <a:ext cx="1047210" cy="896532"/>
          </a:xfrm>
          <a:prstGeom prst="rect">
            <a:avLst/>
          </a:prstGeom>
        </p:spPr>
      </p:pic>
      <p:pic>
        <p:nvPicPr>
          <p:cNvPr id="13" name="Picture 2">
            <a:extLst>
              <a:ext uri="{FF2B5EF4-FFF2-40B4-BE49-F238E27FC236}">
                <a16:creationId xmlns:a16="http://schemas.microsoft.com/office/drawing/2014/main" id="{EC4B04DB-5DD0-4C50-9754-BD51C43B29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63460" y="5616178"/>
            <a:ext cx="1236453" cy="824175"/>
          </a:xfrm>
          <a:prstGeom prst="rect">
            <a:avLst/>
          </a:prstGeom>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8A606662-2721-4E7F-93E0-90DC46685D5D}"/>
              </a:ext>
            </a:extLst>
          </p:cNvPr>
          <p:cNvSpPr/>
          <p:nvPr/>
        </p:nvSpPr>
        <p:spPr>
          <a:xfrm>
            <a:off x="11371544" y="346468"/>
            <a:ext cx="354789" cy="369332"/>
          </a:xfrm>
          <a:prstGeom prst="ellipse">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3482323-2CAF-49D7-9A6C-EA1FFF28321F}"/>
              </a:ext>
            </a:extLst>
          </p:cNvPr>
          <p:cNvSpPr/>
          <p:nvPr/>
        </p:nvSpPr>
        <p:spPr>
          <a:xfrm>
            <a:off x="10743176" y="346468"/>
            <a:ext cx="354789" cy="369332"/>
          </a:xfrm>
          <a:prstGeom prst="ellipse">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09F1BA6E-1004-4174-9442-BAA97684633F}"/>
              </a:ext>
            </a:extLst>
          </p:cNvPr>
          <p:cNvCxnSpPr>
            <a:cxnSpLocks/>
          </p:cNvCxnSpPr>
          <p:nvPr/>
        </p:nvCxnSpPr>
        <p:spPr>
          <a:xfrm flipH="1">
            <a:off x="6724368" y="531134"/>
            <a:ext cx="4647176" cy="0"/>
          </a:xfrm>
          <a:prstGeom prst="line">
            <a:avLst/>
          </a:prstGeom>
          <a:ln w="76200">
            <a:solidFill>
              <a:srgbClr val="303478"/>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9E9A0F07-5D5D-468F-BAD0-04B26874458B}"/>
              </a:ext>
            </a:extLst>
          </p:cNvPr>
          <p:cNvSpPr/>
          <p:nvPr/>
        </p:nvSpPr>
        <p:spPr>
          <a:xfrm>
            <a:off x="6546973" y="346468"/>
            <a:ext cx="354789" cy="369332"/>
          </a:xfrm>
          <a:prstGeom prst="ellipse">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2">
            <a:extLst>
              <a:ext uri="{FF2B5EF4-FFF2-40B4-BE49-F238E27FC236}">
                <a16:creationId xmlns:a16="http://schemas.microsoft.com/office/drawing/2014/main" id="{07D44E12-633F-4E3E-A2FD-9657578BF9A9}"/>
              </a:ext>
            </a:extLst>
          </p:cNvPr>
          <p:cNvPicPr>
            <a:picLocks noChangeAspect="1"/>
          </p:cNvPicPr>
          <p:nvPr/>
        </p:nvPicPr>
        <p:blipFill>
          <a:blip r:embed="rId6"/>
          <a:stretch>
            <a:fillRect/>
          </a:stretch>
        </p:blipFill>
        <p:spPr>
          <a:xfrm>
            <a:off x="793308" y="805829"/>
            <a:ext cx="6825148" cy="4807918"/>
          </a:xfrm>
          <a:prstGeom prst="rect">
            <a:avLst/>
          </a:prstGeom>
        </p:spPr>
      </p:pic>
      <p:sp>
        <p:nvSpPr>
          <p:cNvPr id="2" name="Rectangle 1"/>
          <p:cNvSpPr/>
          <p:nvPr/>
        </p:nvSpPr>
        <p:spPr>
          <a:xfrm>
            <a:off x="7909779" y="1010088"/>
            <a:ext cx="3759200" cy="4801314"/>
          </a:xfrm>
          <a:prstGeom prst="rect">
            <a:avLst/>
          </a:prstGeom>
        </p:spPr>
        <p:txBody>
          <a:bodyPr wrap="square">
            <a:spAutoFit/>
          </a:bodyPr>
          <a:lstStyle/>
          <a:p>
            <a:pPr marL="285750" indent="-285750">
              <a:buFont typeface="Arial"/>
              <a:buChar char="•"/>
            </a:pPr>
            <a:r>
              <a:rPr lang="en-GB"/>
              <a:t>94-acre allocated site located on the North-East of the City of Oxford.</a:t>
            </a:r>
          </a:p>
          <a:p>
            <a:pPr marL="285750" indent="-285750">
              <a:buFont typeface="Arial"/>
              <a:buChar char="•"/>
            </a:pPr>
            <a:endParaRPr lang="en-GB">
              <a:cs typeface="Calibri"/>
            </a:endParaRPr>
          </a:p>
          <a:p>
            <a:pPr marL="285750" indent="-285750">
              <a:buFont typeface="Arial"/>
              <a:buChar char="•"/>
            </a:pPr>
            <a:r>
              <a:rPr lang="en-GB">
                <a:cs typeface="Calibri"/>
              </a:rPr>
              <a:t>Convenient road and railway network connection. </a:t>
            </a:r>
          </a:p>
          <a:p>
            <a:pPr marL="285750" indent="-285750">
              <a:buFont typeface="Arial"/>
              <a:buChar char="•"/>
            </a:pPr>
            <a:endParaRPr lang="en-GB">
              <a:cs typeface="Calibri"/>
            </a:endParaRPr>
          </a:p>
          <a:p>
            <a:pPr marL="285750" indent="-285750">
              <a:buFont typeface="Arial"/>
              <a:buChar char="•"/>
            </a:pPr>
            <a:r>
              <a:rPr lang="en-GB">
                <a:cs typeface="Calibri"/>
              </a:rPr>
              <a:t>Adjacent to Barton, one of the most deprived communities in Oxford.</a:t>
            </a:r>
          </a:p>
          <a:p>
            <a:pPr marL="285750" indent="-285750">
              <a:buFont typeface="Arial"/>
              <a:buChar char="•"/>
            </a:pPr>
            <a:endParaRPr lang="en-GB">
              <a:cs typeface="Calibri"/>
            </a:endParaRPr>
          </a:p>
          <a:p>
            <a:pPr marL="285750" indent="-285750">
              <a:buFont typeface="Arial"/>
              <a:buChar char="•"/>
            </a:pPr>
            <a:r>
              <a:rPr lang="en-GB">
                <a:cs typeface="Calibri"/>
              </a:rPr>
              <a:t>Key constraints to the site included electric substation, overhead </a:t>
            </a:r>
            <a:r>
              <a:rPr lang="en-GB" err="1">
                <a:cs typeface="Calibri"/>
              </a:rPr>
              <a:t>powerlines</a:t>
            </a:r>
            <a:r>
              <a:rPr lang="en-GB">
                <a:cs typeface="Calibri"/>
              </a:rPr>
              <a:t> which needs to be rerouted, A40 landscape buffer and flood plain of Bayswater Brook. </a:t>
            </a:r>
          </a:p>
        </p:txBody>
      </p:sp>
    </p:spTree>
    <p:extLst>
      <p:ext uri="{BB962C8B-B14F-4D97-AF65-F5344CB8AC3E}">
        <p14:creationId xmlns:p14="http://schemas.microsoft.com/office/powerpoint/2010/main" val="167429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8C7351-EC26-44B3-971D-1A2D0DF46277}"/>
              </a:ext>
            </a:extLst>
          </p:cNvPr>
          <p:cNvSpPr/>
          <p:nvPr/>
        </p:nvSpPr>
        <p:spPr>
          <a:xfrm>
            <a:off x="192087" y="188914"/>
            <a:ext cx="6250612" cy="6443662"/>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4E22422-DD9A-4F28-8A04-8B28D335DD3F}"/>
              </a:ext>
            </a:extLst>
          </p:cNvPr>
          <p:cNvSpPr txBox="1"/>
          <p:nvPr/>
        </p:nvSpPr>
        <p:spPr>
          <a:xfrm>
            <a:off x="578900" y="5794657"/>
            <a:ext cx="8621712" cy="830997"/>
          </a:xfrm>
          <a:prstGeom prst="rect">
            <a:avLst/>
          </a:prstGeom>
          <a:noFill/>
        </p:spPr>
        <p:txBody>
          <a:bodyPr wrap="square" lIns="91440" tIns="45720" rIns="91440" bIns="45720" anchor="t">
            <a:spAutoFit/>
          </a:bodyPr>
          <a:lstStyle/>
          <a:p>
            <a:r>
              <a:rPr lang="en-GB" sz="4800">
                <a:solidFill>
                  <a:schemeClr val="bg1"/>
                </a:solidFill>
                <a:effectLst/>
                <a:latin typeface="Calibri"/>
                <a:ea typeface="Calibri"/>
                <a:cs typeface="Calibri"/>
              </a:rPr>
              <a:t>As it developed</a:t>
            </a:r>
            <a:endParaRPr lang="en-GB" sz="4800">
              <a:solidFill>
                <a:schemeClr val="bg1"/>
              </a:solidFill>
              <a:latin typeface="Calibri"/>
              <a:ea typeface="Calibri"/>
              <a:cs typeface="Calibri"/>
            </a:endParaRPr>
          </a:p>
        </p:txBody>
      </p:sp>
      <p:pic>
        <p:nvPicPr>
          <p:cNvPr id="9" name="Picture 8" descr="Logo&#10;&#10;Description automatically generated">
            <a:extLst>
              <a:ext uri="{FF2B5EF4-FFF2-40B4-BE49-F238E27FC236}">
                <a16:creationId xmlns:a16="http://schemas.microsoft.com/office/drawing/2014/main" id="{CEB611D7-3FB2-4D71-AB24-2F05B2997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7586" y="5514590"/>
            <a:ext cx="2351513" cy="1050971"/>
          </a:xfrm>
          <a:prstGeom prst="rect">
            <a:avLst/>
          </a:prstGeom>
        </p:spPr>
      </p:pic>
      <p:pic>
        <p:nvPicPr>
          <p:cNvPr id="10" name="Picture 9">
            <a:extLst>
              <a:ext uri="{FF2B5EF4-FFF2-40B4-BE49-F238E27FC236}">
                <a16:creationId xmlns:a16="http://schemas.microsoft.com/office/drawing/2014/main" id="{33C2C30A-AB35-4ECC-AC9A-572C75765823}"/>
              </a:ext>
            </a:extLst>
          </p:cNvPr>
          <p:cNvPicPr>
            <a:picLocks noChangeAspect="1"/>
          </p:cNvPicPr>
          <p:nvPr/>
        </p:nvPicPr>
        <p:blipFill>
          <a:blip r:embed="rId4"/>
          <a:stretch>
            <a:fillRect/>
          </a:stretch>
        </p:blipFill>
        <p:spPr>
          <a:xfrm>
            <a:off x="6996015" y="5625576"/>
            <a:ext cx="1047210" cy="896532"/>
          </a:xfrm>
          <a:prstGeom prst="rect">
            <a:avLst/>
          </a:prstGeom>
        </p:spPr>
      </p:pic>
      <p:pic>
        <p:nvPicPr>
          <p:cNvPr id="13" name="Picture 2">
            <a:extLst>
              <a:ext uri="{FF2B5EF4-FFF2-40B4-BE49-F238E27FC236}">
                <a16:creationId xmlns:a16="http://schemas.microsoft.com/office/drawing/2014/main" id="{EC4B04DB-5DD0-4C50-9754-BD51C43B29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63460" y="5616178"/>
            <a:ext cx="1236453" cy="824175"/>
          </a:xfrm>
          <a:prstGeom prst="rect">
            <a:avLst/>
          </a:prstGeom>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8A606662-2721-4E7F-93E0-90DC46685D5D}"/>
              </a:ext>
            </a:extLst>
          </p:cNvPr>
          <p:cNvSpPr/>
          <p:nvPr/>
        </p:nvSpPr>
        <p:spPr>
          <a:xfrm>
            <a:off x="11371544" y="346468"/>
            <a:ext cx="354789" cy="369332"/>
          </a:xfrm>
          <a:prstGeom prst="ellipse">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3482323-2CAF-49D7-9A6C-EA1FFF28321F}"/>
              </a:ext>
            </a:extLst>
          </p:cNvPr>
          <p:cNvSpPr/>
          <p:nvPr/>
        </p:nvSpPr>
        <p:spPr>
          <a:xfrm>
            <a:off x="10743176" y="346468"/>
            <a:ext cx="354789" cy="369332"/>
          </a:xfrm>
          <a:prstGeom prst="ellipse">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09F1BA6E-1004-4174-9442-BAA97684633F}"/>
              </a:ext>
            </a:extLst>
          </p:cNvPr>
          <p:cNvCxnSpPr>
            <a:cxnSpLocks/>
          </p:cNvCxnSpPr>
          <p:nvPr/>
        </p:nvCxnSpPr>
        <p:spPr>
          <a:xfrm flipH="1">
            <a:off x="6738746" y="531134"/>
            <a:ext cx="4647176" cy="0"/>
          </a:xfrm>
          <a:prstGeom prst="line">
            <a:avLst/>
          </a:prstGeom>
          <a:ln w="76200">
            <a:solidFill>
              <a:srgbClr val="303478"/>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9E9A0F07-5D5D-468F-BAD0-04B26874458B}"/>
              </a:ext>
            </a:extLst>
          </p:cNvPr>
          <p:cNvSpPr/>
          <p:nvPr/>
        </p:nvSpPr>
        <p:spPr>
          <a:xfrm>
            <a:off x="6546973" y="346468"/>
            <a:ext cx="354789" cy="369332"/>
          </a:xfrm>
          <a:prstGeom prst="ellipse">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2.jpg">
            <a:extLst>
              <a:ext uri="{FF2B5EF4-FFF2-40B4-BE49-F238E27FC236}">
                <a16:creationId xmlns:a16="http://schemas.microsoft.com/office/drawing/2014/main" id="{4AF66828-516E-4C5E-BA0F-BBDD01E46C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659" y="1158064"/>
            <a:ext cx="6503103" cy="4505362"/>
          </a:xfrm>
          <a:prstGeom prst="rect">
            <a:avLst/>
          </a:prstGeom>
        </p:spPr>
      </p:pic>
      <p:sp>
        <p:nvSpPr>
          <p:cNvPr id="2" name="Rectangle 1"/>
          <p:cNvSpPr/>
          <p:nvPr/>
        </p:nvSpPr>
        <p:spPr>
          <a:xfrm>
            <a:off x="7446503" y="816376"/>
            <a:ext cx="3925041" cy="4832092"/>
          </a:xfrm>
          <a:prstGeom prst="rect">
            <a:avLst/>
          </a:prstGeom>
        </p:spPr>
        <p:txBody>
          <a:bodyPr wrap="square" lIns="91440" tIns="45720" rIns="91440" bIns="45720" anchor="t">
            <a:spAutoFit/>
          </a:bodyPr>
          <a:lstStyle/>
          <a:p>
            <a:r>
              <a:rPr lang="en-GB" sz="1400"/>
              <a:t>885 new homes, 354 ( 40%) of which are social rented, we are now onto the final phase of delivery</a:t>
            </a:r>
            <a:endParaRPr lang="en-GB" sz="1400">
              <a:cs typeface="Calibri"/>
            </a:endParaRPr>
          </a:p>
          <a:p>
            <a:endParaRPr lang="en-GB" sz="1400">
              <a:cs typeface="Calibri"/>
            </a:endParaRPr>
          </a:p>
          <a:p>
            <a:r>
              <a:rPr lang="en-GB" sz="1400"/>
              <a:t>Master plan was selected winner of the ‘Planning for Housing Growth’ Awards, 2014</a:t>
            </a:r>
            <a:br>
              <a:rPr lang="en-GB" sz="1400"/>
            </a:br>
            <a:endParaRPr lang="en-GB" sz="1400">
              <a:cs typeface="Calibri"/>
            </a:endParaRPr>
          </a:p>
          <a:p>
            <a:r>
              <a:rPr lang="en-GB" sz="1400"/>
              <a:t>High quality architecture and public realm assured by the Design Code and enforced through land sale contracts.</a:t>
            </a:r>
            <a:br>
              <a:rPr lang="en-GB" sz="1400"/>
            </a:br>
            <a:endParaRPr lang="en-GB" sz="1400">
              <a:cs typeface="Calibri"/>
            </a:endParaRPr>
          </a:p>
          <a:p>
            <a:r>
              <a:rPr lang="en-GB" sz="1400"/>
              <a:t>A new 10-acre linear park with suds, play areas and new sports facilities. </a:t>
            </a:r>
            <a:endParaRPr lang="en-GB" sz="1400">
              <a:cs typeface="Calibri"/>
            </a:endParaRPr>
          </a:p>
          <a:p>
            <a:endParaRPr lang="en-GB" sz="1400">
              <a:cs typeface="Calibri"/>
            </a:endParaRPr>
          </a:p>
          <a:p>
            <a:pPr lvl="0"/>
            <a:r>
              <a:rPr lang="en-GB" sz="1400"/>
              <a:t>A new primary school and integrated Community Hub</a:t>
            </a:r>
            <a:br>
              <a:rPr lang="en-GB" sz="1400"/>
            </a:br>
            <a:endParaRPr lang="en-GB" sz="1400">
              <a:cs typeface="Calibri"/>
            </a:endParaRPr>
          </a:p>
          <a:p>
            <a:r>
              <a:rPr lang="en-GB" sz="1400"/>
              <a:t>A new Junction on A40, Two civic squares to encourage residents' interaction.</a:t>
            </a:r>
            <a:br>
              <a:rPr lang="en-GB" sz="1400"/>
            </a:br>
            <a:endParaRPr lang="en-GB" sz="1400">
              <a:cs typeface="Calibri"/>
            </a:endParaRPr>
          </a:p>
          <a:p>
            <a:pPr lvl="0"/>
            <a:r>
              <a:rPr lang="en-GB" sz="1400"/>
              <a:t>Complementary retail provisions</a:t>
            </a:r>
            <a:br>
              <a:rPr lang="en-GB" sz="1400"/>
            </a:br>
            <a:endParaRPr lang="en-GB" sz="1400">
              <a:cs typeface="Calibri"/>
            </a:endParaRPr>
          </a:p>
          <a:p>
            <a:pPr lvl="0"/>
            <a:r>
              <a:rPr lang="en-GB" sz="1400"/>
              <a:t>Improved allotments</a:t>
            </a:r>
            <a:endParaRPr lang="en-GB" sz="1400">
              <a:cs typeface="Calibri"/>
            </a:endParaRPr>
          </a:p>
        </p:txBody>
      </p:sp>
    </p:spTree>
    <p:extLst>
      <p:ext uri="{BB962C8B-B14F-4D97-AF65-F5344CB8AC3E}">
        <p14:creationId xmlns:p14="http://schemas.microsoft.com/office/powerpoint/2010/main" val="4210118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8C7351-EC26-44B3-971D-1A2D0DF46277}"/>
              </a:ext>
            </a:extLst>
          </p:cNvPr>
          <p:cNvSpPr/>
          <p:nvPr/>
        </p:nvSpPr>
        <p:spPr>
          <a:xfrm>
            <a:off x="39885" y="326395"/>
            <a:ext cx="5035423" cy="6443662"/>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Logo&#10;&#10;Description automatically generated">
            <a:extLst>
              <a:ext uri="{FF2B5EF4-FFF2-40B4-BE49-F238E27FC236}">
                <a16:creationId xmlns:a16="http://schemas.microsoft.com/office/drawing/2014/main" id="{CEB611D7-3FB2-4D71-AB24-2F05B2997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7586" y="5514590"/>
            <a:ext cx="2351513" cy="1050971"/>
          </a:xfrm>
          <a:prstGeom prst="rect">
            <a:avLst/>
          </a:prstGeom>
        </p:spPr>
      </p:pic>
      <p:pic>
        <p:nvPicPr>
          <p:cNvPr id="10" name="Picture 9">
            <a:extLst>
              <a:ext uri="{FF2B5EF4-FFF2-40B4-BE49-F238E27FC236}">
                <a16:creationId xmlns:a16="http://schemas.microsoft.com/office/drawing/2014/main" id="{33C2C30A-AB35-4ECC-AC9A-572C75765823}"/>
              </a:ext>
            </a:extLst>
          </p:cNvPr>
          <p:cNvPicPr>
            <a:picLocks noChangeAspect="1"/>
          </p:cNvPicPr>
          <p:nvPr/>
        </p:nvPicPr>
        <p:blipFill>
          <a:blip r:embed="rId4"/>
          <a:stretch>
            <a:fillRect/>
          </a:stretch>
        </p:blipFill>
        <p:spPr>
          <a:xfrm>
            <a:off x="6996015" y="5625576"/>
            <a:ext cx="1047210" cy="896532"/>
          </a:xfrm>
          <a:prstGeom prst="rect">
            <a:avLst/>
          </a:prstGeom>
        </p:spPr>
      </p:pic>
      <p:pic>
        <p:nvPicPr>
          <p:cNvPr id="13" name="Picture 2">
            <a:extLst>
              <a:ext uri="{FF2B5EF4-FFF2-40B4-BE49-F238E27FC236}">
                <a16:creationId xmlns:a16="http://schemas.microsoft.com/office/drawing/2014/main" id="{EC4B04DB-5DD0-4C50-9754-BD51C43B29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63460" y="5616178"/>
            <a:ext cx="1236453" cy="824175"/>
          </a:xfrm>
          <a:prstGeom prst="rect">
            <a:avLst/>
          </a:prstGeom>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8A606662-2721-4E7F-93E0-90DC46685D5D}"/>
              </a:ext>
            </a:extLst>
          </p:cNvPr>
          <p:cNvSpPr/>
          <p:nvPr/>
        </p:nvSpPr>
        <p:spPr>
          <a:xfrm>
            <a:off x="11371544" y="346468"/>
            <a:ext cx="354789" cy="369332"/>
          </a:xfrm>
          <a:prstGeom prst="ellipse">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3482323-2CAF-49D7-9A6C-EA1FFF28321F}"/>
              </a:ext>
            </a:extLst>
          </p:cNvPr>
          <p:cNvSpPr/>
          <p:nvPr/>
        </p:nvSpPr>
        <p:spPr>
          <a:xfrm>
            <a:off x="10743176" y="346468"/>
            <a:ext cx="354789" cy="369332"/>
          </a:xfrm>
          <a:prstGeom prst="ellipse">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09F1BA6E-1004-4174-9442-BAA97684633F}"/>
              </a:ext>
            </a:extLst>
          </p:cNvPr>
          <p:cNvCxnSpPr>
            <a:cxnSpLocks/>
          </p:cNvCxnSpPr>
          <p:nvPr/>
        </p:nvCxnSpPr>
        <p:spPr>
          <a:xfrm flipH="1">
            <a:off x="6724368" y="531134"/>
            <a:ext cx="4647176" cy="0"/>
          </a:xfrm>
          <a:prstGeom prst="line">
            <a:avLst/>
          </a:prstGeom>
          <a:ln w="76200">
            <a:solidFill>
              <a:srgbClr val="303478"/>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9E9A0F07-5D5D-468F-BAD0-04B26874458B}"/>
              </a:ext>
            </a:extLst>
          </p:cNvPr>
          <p:cNvSpPr/>
          <p:nvPr/>
        </p:nvSpPr>
        <p:spPr>
          <a:xfrm>
            <a:off x="6546973" y="346468"/>
            <a:ext cx="354789" cy="369332"/>
          </a:xfrm>
          <a:prstGeom prst="ellipse">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8">
            <a:extLst>
              <a:ext uri="{FF2B5EF4-FFF2-40B4-BE49-F238E27FC236}">
                <a16:creationId xmlns:a16="http://schemas.microsoft.com/office/drawing/2014/main" id="{E9CB71A5-AA9E-4F95-8833-65FFCCFD3400}"/>
              </a:ext>
            </a:extLst>
          </p:cNvPr>
          <p:cNvSpPr txBox="1">
            <a:spLocks/>
          </p:cNvSpPr>
          <p:nvPr/>
        </p:nvSpPr>
        <p:spPr>
          <a:xfrm>
            <a:off x="447556" y="593275"/>
            <a:ext cx="4054904" cy="3960160"/>
          </a:xfrm>
          <a:prstGeom prst="rect">
            <a:avLst/>
          </a:prstGeom>
        </p:spPr>
        <p:txBody>
          <a:bodyPr lIns="91440" tIns="45720" rIns="91440" bIns="45720" anchor="t"/>
          <a:lstStyle>
            <a:lvl1pPr marL="0" indent="0" algn="l" defTabSz="914400" rtl="0" eaLnBrk="1" latinLnBrk="0" hangingPunct="1">
              <a:lnSpc>
                <a:spcPct val="90000"/>
              </a:lnSpc>
              <a:spcBef>
                <a:spcPts val="600"/>
              </a:spcBef>
              <a:spcAft>
                <a:spcPts val="600"/>
              </a:spcAft>
              <a:buFontTx/>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500"/>
          </a:p>
          <a:p>
            <a:r>
              <a:rPr lang="en-GB" sz="2000">
                <a:solidFill>
                  <a:schemeClr val="bg1"/>
                </a:solidFill>
                <a:latin typeface="+mj-lt"/>
                <a:ea typeface="+mj-ea"/>
                <a:cs typeface="+mj-cs"/>
              </a:rPr>
              <a:t>Objectives:</a:t>
            </a:r>
          </a:p>
          <a:p>
            <a:pPr marL="342900" indent="-342900">
              <a:buFont typeface="Arial" panose="020B0604020202020204" pitchFamily="34" charset="0"/>
              <a:buChar char="•"/>
            </a:pPr>
            <a:r>
              <a:rPr lang="en-GB" sz="1800">
                <a:solidFill>
                  <a:schemeClr val="bg1"/>
                </a:solidFill>
              </a:rPr>
              <a:t>Housing supply (affordable)</a:t>
            </a:r>
            <a:endParaRPr lang="en-GB" sz="1800">
              <a:solidFill>
                <a:schemeClr val="bg1"/>
              </a:solidFill>
              <a:cs typeface="Calibri"/>
            </a:endParaRPr>
          </a:p>
          <a:p>
            <a:pPr marL="342900" indent="-342900">
              <a:buFont typeface="Arial" panose="020B0604020202020204" pitchFamily="34" charset="0"/>
              <a:buChar char="•"/>
            </a:pPr>
            <a:r>
              <a:rPr lang="en-GB" sz="1800">
                <a:solidFill>
                  <a:schemeClr val="bg1"/>
                </a:solidFill>
              </a:rPr>
              <a:t>Design quality</a:t>
            </a:r>
            <a:endParaRPr lang="en-GB" sz="1800">
              <a:solidFill>
                <a:schemeClr val="bg1"/>
              </a:solidFill>
              <a:cs typeface="Calibri"/>
            </a:endParaRPr>
          </a:p>
          <a:p>
            <a:pPr marL="342900" indent="-342900">
              <a:buFont typeface="Arial" panose="020B0604020202020204" pitchFamily="34" charset="0"/>
              <a:buChar char="•"/>
            </a:pPr>
            <a:r>
              <a:rPr lang="en-GB" sz="1800">
                <a:solidFill>
                  <a:schemeClr val="bg1"/>
                </a:solidFill>
              </a:rPr>
              <a:t>Integration of adjacent communities</a:t>
            </a:r>
            <a:endParaRPr lang="en-GB" sz="1800">
              <a:solidFill>
                <a:schemeClr val="bg1"/>
              </a:solidFill>
              <a:cs typeface="Calibri"/>
            </a:endParaRPr>
          </a:p>
          <a:p>
            <a:pPr marL="342900" indent="-342900">
              <a:buFont typeface="Arial" panose="020B0604020202020204" pitchFamily="34" charset="0"/>
              <a:buChar char="•"/>
            </a:pPr>
            <a:r>
              <a:rPr lang="en-GB" sz="1800">
                <a:solidFill>
                  <a:schemeClr val="bg1"/>
                </a:solidFill>
              </a:rPr>
              <a:t>Sustainable transport</a:t>
            </a:r>
            <a:endParaRPr lang="en-GB" sz="1800">
              <a:solidFill>
                <a:schemeClr val="bg1"/>
              </a:solidFill>
              <a:cs typeface="Calibri"/>
            </a:endParaRPr>
          </a:p>
          <a:p>
            <a:pPr marL="342900" indent="-342900">
              <a:buFont typeface="Arial" panose="020B0604020202020204" pitchFamily="34" charset="0"/>
              <a:buChar char="•"/>
            </a:pPr>
            <a:r>
              <a:rPr lang="en-GB" sz="1800">
                <a:solidFill>
                  <a:schemeClr val="bg1"/>
                </a:solidFill>
              </a:rPr>
              <a:t>Exemplar development</a:t>
            </a:r>
            <a:endParaRPr lang="en-GB" sz="1800">
              <a:solidFill>
                <a:schemeClr val="bg1"/>
              </a:solidFill>
              <a:cs typeface="Calibri"/>
            </a:endParaRPr>
          </a:p>
          <a:p>
            <a:pPr marL="342900" indent="-342900">
              <a:buFont typeface="Arial" panose="020B0604020202020204" pitchFamily="34" charset="0"/>
              <a:buChar char="•"/>
            </a:pPr>
            <a:r>
              <a:rPr lang="en-GB" sz="1800">
                <a:solidFill>
                  <a:schemeClr val="bg1"/>
                </a:solidFill>
              </a:rPr>
              <a:t>Active investment plan</a:t>
            </a:r>
            <a:endParaRPr lang="en-GB" sz="1800">
              <a:solidFill>
                <a:schemeClr val="bg1"/>
              </a:solidFill>
              <a:cs typeface="Calibri"/>
            </a:endParaRPr>
          </a:p>
        </p:txBody>
      </p:sp>
      <p:pic>
        <p:nvPicPr>
          <p:cNvPr id="18" name="Content Placeholder 38" descr="A close up of a logo&#10;&#10;Description automatically generated">
            <a:extLst>
              <a:ext uri="{FF2B5EF4-FFF2-40B4-BE49-F238E27FC236}">
                <a16:creationId xmlns:a16="http://schemas.microsoft.com/office/drawing/2014/main" id="{5A7B0366-EA61-4D61-A387-9501AC8E50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2299" y="1299740"/>
            <a:ext cx="1776158" cy="1776158"/>
          </a:xfrm>
          <a:prstGeom prst="rect">
            <a:avLst/>
          </a:prstGeom>
        </p:spPr>
      </p:pic>
      <p:pic>
        <p:nvPicPr>
          <p:cNvPr id="19" name="Picture Placeholder 16" descr="Logo&#10;&#10;Description automatically generated">
            <a:extLst>
              <a:ext uri="{FF2B5EF4-FFF2-40B4-BE49-F238E27FC236}">
                <a16:creationId xmlns:a16="http://schemas.microsoft.com/office/drawing/2014/main" id="{98235EF5-2ABA-440F-AE79-5218E5628E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627" t="2275" r="13721" b="2131"/>
          <a:stretch/>
        </p:blipFill>
        <p:spPr>
          <a:xfrm>
            <a:off x="8308773" y="1229463"/>
            <a:ext cx="3062771" cy="1776158"/>
          </a:xfrm>
          <a:prstGeom prst="rect">
            <a:avLst/>
          </a:prstGeom>
          <a:solidFill>
            <a:schemeClr val="bg2"/>
          </a:solidFill>
        </p:spPr>
      </p:pic>
      <p:sp>
        <p:nvSpPr>
          <p:cNvPr id="20" name="TextBox 19">
            <a:extLst>
              <a:ext uri="{FF2B5EF4-FFF2-40B4-BE49-F238E27FC236}">
                <a16:creationId xmlns:a16="http://schemas.microsoft.com/office/drawing/2014/main" id="{5E791251-DC36-41FF-AD26-354BE600FCEE}"/>
              </a:ext>
            </a:extLst>
          </p:cNvPr>
          <p:cNvSpPr txBox="1"/>
          <p:nvPr/>
        </p:nvSpPr>
        <p:spPr>
          <a:xfrm>
            <a:off x="5452776" y="3234707"/>
            <a:ext cx="3133088" cy="138499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1400"/>
              <a:t>Landowner</a:t>
            </a:r>
            <a:endParaRPr lang="en-GB" sz="1400">
              <a:cs typeface="Calibri"/>
            </a:endParaRPr>
          </a:p>
          <a:p>
            <a:pPr marL="342900" indent="-342900">
              <a:buFont typeface="Arial" panose="020B0604020202020204" pitchFamily="34" charset="0"/>
              <a:buChar char="•"/>
            </a:pPr>
            <a:r>
              <a:rPr lang="en-GB" sz="1400"/>
              <a:t>Brings local knowledge and provides guidance from City’s perspective</a:t>
            </a:r>
            <a:endParaRPr lang="en-GB" sz="1400">
              <a:cs typeface="Calibri"/>
            </a:endParaRPr>
          </a:p>
          <a:p>
            <a:pPr marL="342900" indent="-342900">
              <a:buFont typeface="Arial" panose="020B0604020202020204" pitchFamily="34" charset="0"/>
              <a:buChar char="•"/>
            </a:pPr>
            <a:r>
              <a:rPr lang="en-GB" sz="1400"/>
              <a:t>50% decision making</a:t>
            </a:r>
            <a:endParaRPr lang="en-GB" sz="1400">
              <a:cs typeface="Calibri"/>
            </a:endParaRPr>
          </a:p>
          <a:p>
            <a:pPr marL="285750" indent="-285750">
              <a:buFontTx/>
              <a:buChar char="-"/>
            </a:pPr>
            <a:endParaRPr lang="en-GB" sz="14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650A32E-3AD4-4841-9694-74356E9FF8FB}"/>
              </a:ext>
            </a:extLst>
          </p:cNvPr>
          <p:cNvSpPr txBox="1"/>
          <p:nvPr/>
        </p:nvSpPr>
        <p:spPr>
          <a:xfrm>
            <a:off x="8556656" y="3235170"/>
            <a:ext cx="2809870" cy="160043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1400"/>
              <a:t>Funder of planning costs and infrastructure delivery</a:t>
            </a:r>
            <a:endParaRPr lang="en-GB" sz="1400">
              <a:cs typeface="Calibri"/>
            </a:endParaRPr>
          </a:p>
          <a:p>
            <a:pPr marL="342900" indent="-342900">
              <a:buFont typeface="Arial" panose="020B0604020202020204" pitchFamily="34" charset="0"/>
              <a:buChar char="•"/>
            </a:pPr>
            <a:r>
              <a:rPr lang="en-GB" sz="1400"/>
              <a:t>Provides development expertise</a:t>
            </a:r>
            <a:endParaRPr lang="en-GB" sz="1400">
              <a:cs typeface="Calibri"/>
            </a:endParaRPr>
          </a:p>
          <a:p>
            <a:pPr marL="342900" indent="-342900">
              <a:buFont typeface="Arial" panose="020B0604020202020204" pitchFamily="34" charset="0"/>
              <a:buChar char="•"/>
            </a:pPr>
            <a:r>
              <a:rPr lang="en-GB" sz="1400"/>
              <a:t>Run the project day to day</a:t>
            </a:r>
            <a:endParaRPr lang="en-GB" sz="1400">
              <a:cs typeface="Calibri"/>
            </a:endParaRPr>
          </a:p>
          <a:p>
            <a:pPr marL="342900" indent="-342900">
              <a:buFont typeface="Arial" panose="020B0604020202020204" pitchFamily="34" charset="0"/>
              <a:buChar char="•"/>
            </a:pPr>
            <a:r>
              <a:rPr lang="en-GB" sz="1400"/>
              <a:t>50% decision making</a:t>
            </a:r>
            <a:endParaRPr lang="en-GB" sz="1400">
              <a:cs typeface="Calibri"/>
            </a:endParaRPr>
          </a:p>
          <a:p>
            <a:pPr marL="285750" indent="-285750">
              <a:buFontTx/>
              <a:buChar char="-"/>
            </a:pPr>
            <a:endParaRPr lang="en-GB" sz="14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BB8D2EC-36AD-43D4-9B74-3E716C540DFB}"/>
              </a:ext>
            </a:extLst>
          </p:cNvPr>
          <p:cNvSpPr txBox="1"/>
          <p:nvPr/>
        </p:nvSpPr>
        <p:spPr>
          <a:xfrm>
            <a:off x="5555028" y="4707753"/>
            <a:ext cx="4406563" cy="646331"/>
          </a:xfrm>
          <a:prstGeom prst="rect">
            <a:avLst/>
          </a:prstGeom>
          <a:noFill/>
        </p:spPr>
        <p:txBody>
          <a:bodyPr wrap="square" lIns="91440" tIns="45720" rIns="91440" bIns="45720" rtlCol="0" anchor="t">
            <a:spAutoFit/>
          </a:bodyPr>
          <a:lstStyle/>
          <a:p>
            <a:r>
              <a:rPr lang="en-GB"/>
              <a:t>Governed by the Member’s Agreement signed 30</a:t>
            </a:r>
            <a:r>
              <a:rPr lang="en-GB" baseline="30000"/>
              <a:t>th</a:t>
            </a:r>
            <a:r>
              <a:rPr lang="en-GB"/>
              <a:t> October 2011.</a:t>
            </a:r>
          </a:p>
        </p:txBody>
      </p:sp>
      <p:sp>
        <p:nvSpPr>
          <p:cNvPr id="23" name="Plus Sign 10">
            <a:extLst>
              <a:ext uri="{FF2B5EF4-FFF2-40B4-BE49-F238E27FC236}">
                <a16:creationId xmlns:a16="http://schemas.microsoft.com/office/drawing/2014/main" id="{4FB44001-5CC5-4C76-90CF-CFB7A334CC13}"/>
              </a:ext>
            </a:extLst>
          </p:cNvPr>
          <p:cNvSpPr/>
          <p:nvPr/>
        </p:nvSpPr>
        <p:spPr>
          <a:xfrm>
            <a:off x="7420691" y="1906756"/>
            <a:ext cx="825848" cy="77089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F3032DEC-5DAE-4C40-AE30-E94C58DD7D88}"/>
              </a:ext>
            </a:extLst>
          </p:cNvPr>
          <p:cNvSpPr txBox="1"/>
          <p:nvPr/>
        </p:nvSpPr>
        <p:spPr>
          <a:xfrm>
            <a:off x="447556" y="4074800"/>
            <a:ext cx="4387714" cy="2385268"/>
          </a:xfrm>
          <a:prstGeom prst="rect">
            <a:avLst/>
          </a:prstGeom>
          <a:noFill/>
        </p:spPr>
        <p:txBody>
          <a:bodyPr wrap="square" lIns="91440" tIns="45720" rIns="91440" bIns="45720" rtlCol="0" anchor="t">
            <a:spAutoFit/>
          </a:bodyPr>
          <a:lstStyle/>
          <a:p>
            <a:r>
              <a:rPr lang="en-GB" sz="2000">
                <a:solidFill>
                  <a:schemeClr val="bg1"/>
                </a:solidFill>
                <a:latin typeface="+mj-lt"/>
                <a:ea typeface="+mj-ea"/>
                <a:cs typeface="+mj-cs"/>
              </a:rPr>
              <a:t>Mutual Values:</a:t>
            </a:r>
          </a:p>
          <a:p>
            <a:pPr marL="342900" indent="-342900">
              <a:lnSpc>
                <a:spcPct val="90000"/>
              </a:lnSpc>
              <a:spcBef>
                <a:spcPts val="600"/>
              </a:spcBef>
              <a:spcAft>
                <a:spcPts val="600"/>
              </a:spcAft>
              <a:buFont typeface="Arial" panose="020B0604020202020204" pitchFamily="34" charset="0"/>
              <a:buChar char="•"/>
            </a:pPr>
            <a:r>
              <a:rPr lang="en-GB">
                <a:solidFill>
                  <a:schemeClr val="bg1"/>
                </a:solidFill>
              </a:rPr>
              <a:t>Act to deliver a positive impact on the communities we serve</a:t>
            </a:r>
            <a:endParaRPr lang="en-GB">
              <a:solidFill>
                <a:schemeClr val="bg1"/>
              </a:solidFill>
              <a:cs typeface="Calibri"/>
            </a:endParaRPr>
          </a:p>
          <a:p>
            <a:pPr marL="342900" indent="-342900">
              <a:lnSpc>
                <a:spcPct val="90000"/>
              </a:lnSpc>
              <a:spcBef>
                <a:spcPts val="600"/>
              </a:spcBef>
              <a:spcAft>
                <a:spcPts val="600"/>
              </a:spcAft>
              <a:buFont typeface="Arial" panose="020B0604020202020204" pitchFamily="34" charset="0"/>
              <a:buChar char="•"/>
            </a:pPr>
            <a:r>
              <a:rPr lang="en-GB">
                <a:solidFill>
                  <a:schemeClr val="bg1"/>
                </a:solidFill>
              </a:rPr>
              <a:t>Long term vision for successful </a:t>
            </a:r>
            <a:r>
              <a:rPr lang="en-GB" err="1">
                <a:solidFill>
                  <a:schemeClr val="bg1"/>
                </a:solidFill>
              </a:rPr>
              <a:t>placemaking</a:t>
            </a:r>
            <a:r>
              <a:rPr lang="en-GB">
                <a:solidFill>
                  <a:schemeClr val="bg1"/>
                </a:solidFill>
              </a:rPr>
              <a:t> </a:t>
            </a:r>
            <a:endParaRPr lang="en-GB">
              <a:solidFill>
                <a:schemeClr val="bg1"/>
              </a:solidFill>
              <a:cs typeface="Calibri"/>
            </a:endParaRPr>
          </a:p>
          <a:p>
            <a:pPr marL="342900" indent="-342900">
              <a:lnSpc>
                <a:spcPct val="90000"/>
              </a:lnSpc>
              <a:spcBef>
                <a:spcPts val="600"/>
              </a:spcBef>
              <a:spcAft>
                <a:spcPts val="600"/>
              </a:spcAft>
              <a:buFont typeface="Arial" panose="020B0604020202020204" pitchFamily="34" charset="0"/>
              <a:buChar char="•"/>
            </a:pPr>
            <a:r>
              <a:rPr lang="en-GB">
                <a:solidFill>
                  <a:schemeClr val="bg1"/>
                </a:solidFill>
              </a:rPr>
              <a:t>Building straight forward relationships</a:t>
            </a:r>
            <a:endParaRPr lang="en-GB">
              <a:solidFill>
                <a:schemeClr val="bg1"/>
              </a:solidFill>
              <a:cs typeface="Calibri"/>
            </a:endParaRPr>
          </a:p>
          <a:p>
            <a:pPr marL="285750" indent="-285750">
              <a:buFontTx/>
              <a:buChar char="-"/>
            </a:pPr>
            <a:endParaRPr lang="en-GB"/>
          </a:p>
        </p:txBody>
      </p:sp>
    </p:spTree>
    <p:extLst>
      <p:ext uri="{BB962C8B-B14F-4D97-AF65-F5344CB8AC3E}">
        <p14:creationId xmlns:p14="http://schemas.microsoft.com/office/powerpoint/2010/main" val="1642292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2F569-FFEF-1E63-D8DD-7A89E3CF465A}"/>
              </a:ext>
            </a:extLst>
          </p:cNvPr>
          <p:cNvSpPr>
            <a:spLocks noGrp="1"/>
          </p:cNvSpPr>
          <p:nvPr>
            <p:ph type="title"/>
          </p:nvPr>
        </p:nvSpPr>
        <p:spPr>
          <a:xfrm>
            <a:off x="363747" y="365125"/>
            <a:ext cx="6123413" cy="1350100"/>
          </a:xfrm>
        </p:spPr>
        <p:txBody>
          <a:bodyPr vert="horz" lIns="91440" tIns="45720" rIns="91440" bIns="45720" rtlCol="0" anchor="ctr">
            <a:noAutofit/>
          </a:bodyPr>
          <a:lstStyle/>
          <a:p>
            <a:r>
              <a:rPr lang="en-US" sz="4800">
                <a:solidFill>
                  <a:srgbClr val="303478"/>
                </a:solidFill>
                <a:latin typeface="Calibri"/>
                <a:ea typeface="Calibri"/>
                <a:cs typeface="Calibri"/>
              </a:rPr>
              <a:t>Role of the</a:t>
            </a:r>
            <a:br>
              <a:rPr lang="en-US" sz="4800">
                <a:latin typeface="Calibri"/>
                <a:ea typeface="Calibri"/>
                <a:cs typeface="Calibri"/>
              </a:rPr>
            </a:br>
            <a:r>
              <a:rPr lang="en-US" sz="4800">
                <a:solidFill>
                  <a:srgbClr val="303478"/>
                </a:solidFill>
                <a:latin typeface="Calibri"/>
                <a:ea typeface="Calibri"/>
                <a:cs typeface="Calibri"/>
              </a:rPr>
              <a:t>Community Health Development Officer</a:t>
            </a:r>
            <a:r>
              <a:rPr lang="en-US" sz="4800">
                <a:solidFill>
                  <a:srgbClr val="303478"/>
                </a:solidFill>
                <a:ea typeface="Calibri Light"/>
                <a:cs typeface="Calibri Light"/>
              </a:rPr>
              <a:t> </a:t>
            </a:r>
          </a:p>
        </p:txBody>
      </p:sp>
      <p:sp>
        <p:nvSpPr>
          <p:cNvPr id="3" name="Content Placeholder 2">
            <a:extLst>
              <a:ext uri="{FF2B5EF4-FFF2-40B4-BE49-F238E27FC236}">
                <a16:creationId xmlns:a16="http://schemas.microsoft.com/office/drawing/2014/main" id="{7110F7A9-C1F8-1090-5C7C-5542A7248EA4}"/>
              </a:ext>
            </a:extLst>
          </p:cNvPr>
          <p:cNvSpPr>
            <a:spLocks noGrp="1"/>
          </p:cNvSpPr>
          <p:nvPr>
            <p:ph idx="1"/>
          </p:nvPr>
        </p:nvSpPr>
        <p:spPr>
          <a:xfrm>
            <a:off x="363747" y="1969398"/>
            <a:ext cx="6130506" cy="4351338"/>
          </a:xfrm>
        </p:spPr>
        <p:txBody>
          <a:bodyPr vert="horz" lIns="91440" tIns="45720" rIns="91440" bIns="45720" rtlCol="0" anchor="t">
            <a:normAutofit/>
          </a:bodyPr>
          <a:lstStyle/>
          <a:p>
            <a:pPr marL="0" indent="0">
              <a:buNone/>
            </a:pPr>
            <a:endParaRPr lang="en-US" b="1" dirty="0">
              <a:latin typeface="Calibri Light"/>
              <a:ea typeface="Calibri Light"/>
              <a:cs typeface="Calibri Light"/>
            </a:endParaRPr>
          </a:p>
          <a:p>
            <a:r>
              <a:rPr lang="en-US" sz="1800" b="1">
                <a:latin typeface="Calibri"/>
                <a:ea typeface="Calibri"/>
                <a:cs typeface="Calibri"/>
              </a:rPr>
              <a:t>Builds trust</a:t>
            </a:r>
            <a:r>
              <a:rPr lang="en-US" sz="1800">
                <a:latin typeface="Calibri"/>
                <a:ea typeface="Calibri"/>
                <a:cs typeface="Calibri"/>
              </a:rPr>
              <a:t> with communities through outreach and relationship‑building</a:t>
            </a:r>
          </a:p>
          <a:p>
            <a:r>
              <a:rPr lang="en-US" sz="1800" b="1">
                <a:latin typeface="Calibri"/>
                <a:ea typeface="Calibri"/>
                <a:cs typeface="Calibri"/>
              </a:rPr>
              <a:t>Identifies local health needs</a:t>
            </a:r>
            <a:r>
              <a:rPr lang="en-US" sz="1800">
                <a:latin typeface="Calibri"/>
                <a:ea typeface="Calibri"/>
                <a:cs typeface="Calibri"/>
              </a:rPr>
              <a:t> and barriers to wellbeing</a:t>
            </a:r>
          </a:p>
          <a:p>
            <a:r>
              <a:rPr lang="en-US" sz="1800" b="1">
                <a:latin typeface="Calibri"/>
                <a:ea typeface="Calibri"/>
                <a:cs typeface="Calibri"/>
              </a:rPr>
              <a:t>Connects partners </a:t>
            </a:r>
            <a:r>
              <a:rPr lang="en-US" sz="1800">
                <a:latin typeface="Calibri"/>
                <a:ea typeface="Calibri"/>
                <a:cs typeface="Calibri"/>
              </a:rPr>
              <a:t>to supports in the design of new projects, activities and interventions</a:t>
            </a:r>
          </a:p>
          <a:p>
            <a:r>
              <a:rPr lang="en-US" sz="1800" b="1">
                <a:latin typeface="Calibri"/>
                <a:ea typeface="Calibri"/>
                <a:cs typeface="Calibri"/>
              </a:rPr>
              <a:t>Bridges the Council to its localities and residents</a:t>
            </a:r>
            <a:r>
              <a:rPr lang="en-US" sz="1800">
                <a:latin typeface="Calibri"/>
                <a:ea typeface="Calibri"/>
                <a:cs typeface="Calibri"/>
              </a:rPr>
              <a:t> by strengthening partnership working</a:t>
            </a:r>
          </a:p>
          <a:p>
            <a:r>
              <a:rPr lang="en-US" sz="1800" b="1">
                <a:latin typeface="Calibri"/>
                <a:ea typeface="Calibri"/>
                <a:cs typeface="Calibri"/>
              </a:rPr>
              <a:t>Promotes equity</a:t>
            </a:r>
            <a:r>
              <a:rPr lang="en-US" sz="1800">
                <a:latin typeface="Calibri"/>
                <a:ea typeface="Calibri"/>
                <a:cs typeface="Calibri"/>
              </a:rPr>
              <a:t>, ensuring that everyone in the locality is heard and supported</a:t>
            </a:r>
          </a:p>
          <a:p>
            <a:r>
              <a:rPr lang="en-US" sz="1800" b="1">
                <a:latin typeface="Calibri"/>
                <a:ea typeface="Calibri"/>
                <a:cs typeface="Calibri"/>
              </a:rPr>
              <a:t>Supports long‑term community resilience</a:t>
            </a:r>
            <a:r>
              <a:rPr lang="en-US" sz="1800">
                <a:latin typeface="Calibri"/>
                <a:ea typeface="Calibri"/>
                <a:cs typeface="Calibri"/>
              </a:rPr>
              <a:t> by empowering residents to take control of their health</a:t>
            </a:r>
          </a:p>
          <a:p>
            <a:endParaRPr lang="en-US" dirty="0">
              <a:ea typeface="Calibri"/>
              <a:cs typeface="Calibri"/>
            </a:endParaRPr>
          </a:p>
        </p:txBody>
      </p:sp>
      <p:sp>
        <p:nvSpPr>
          <p:cNvPr id="5" name="Rectangle 4">
            <a:extLst>
              <a:ext uri="{FF2B5EF4-FFF2-40B4-BE49-F238E27FC236}">
                <a16:creationId xmlns:a16="http://schemas.microsoft.com/office/drawing/2014/main" id="{DC7051C7-180A-8C2C-1F22-D7FE79F12C57}"/>
              </a:ext>
            </a:extLst>
          </p:cNvPr>
          <p:cNvSpPr/>
          <p:nvPr/>
        </p:nvSpPr>
        <p:spPr>
          <a:xfrm>
            <a:off x="6734556" y="2009"/>
            <a:ext cx="5649635" cy="6831850"/>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A blue and black logo&#10;&#10;AI-generated content may be incorrect.">
            <a:extLst>
              <a:ext uri="{FF2B5EF4-FFF2-40B4-BE49-F238E27FC236}">
                <a16:creationId xmlns:a16="http://schemas.microsoft.com/office/drawing/2014/main" id="{C5E779EB-0232-862C-0939-C4A2CB64735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248581" y="6018908"/>
            <a:ext cx="936663" cy="624346"/>
          </a:xfrm>
          <a:prstGeom prst="rect">
            <a:avLst/>
          </a:prstGeom>
          <a:extLst>
            <a:ext uri="{909E8E84-426E-40DD-AFC4-6F175D3DCCD1}">
              <a14:hiddenFill xmlns:a14="http://schemas.microsoft.com/office/drawing/2010/main">
                <a:solidFill>
                  <a:srgbClr val="FFFFFF"/>
                </a:solidFill>
              </a14:hiddenFill>
            </a:ext>
          </a:extLst>
        </p:spPr>
      </p:pic>
      <p:pic>
        <p:nvPicPr>
          <p:cNvPr id="4" name="Picture 3" descr="A group of kids playing in a playground&#10;&#10;AI-generated content may be incorrect.">
            <a:extLst>
              <a:ext uri="{FF2B5EF4-FFF2-40B4-BE49-F238E27FC236}">
                <a16:creationId xmlns:a16="http://schemas.microsoft.com/office/drawing/2014/main" id="{877C5A16-044E-356B-D07A-5CD5B0E803EE}"/>
              </a:ext>
            </a:extLst>
          </p:cNvPr>
          <p:cNvPicPr>
            <a:picLocks noChangeAspect="1"/>
          </p:cNvPicPr>
          <p:nvPr/>
        </p:nvPicPr>
        <p:blipFill>
          <a:blip r:embed="rId4"/>
          <a:srcRect l="3293" t="6053" r="1611" b="3705"/>
          <a:stretch>
            <a:fillRect/>
          </a:stretch>
        </p:blipFill>
        <p:spPr>
          <a:xfrm>
            <a:off x="7280771" y="216993"/>
            <a:ext cx="4562781" cy="3005832"/>
          </a:xfrm>
          <a:prstGeom prst="rect">
            <a:avLst/>
          </a:prstGeom>
        </p:spPr>
      </p:pic>
      <p:pic>
        <p:nvPicPr>
          <p:cNvPr id="7" name="Picture 6" descr="A group of people standing in a room with a large group of people&#10;&#10;AI-generated content may be incorrect.">
            <a:extLst>
              <a:ext uri="{FF2B5EF4-FFF2-40B4-BE49-F238E27FC236}">
                <a16:creationId xmlns:a16="http://schemas.microsoft.com/office/drawing/2014/main" id="{9E3F4C3A-CBBE-D474-F295-F30547891B78}"/>
              </a:ext>
            </a:extLst>
          </p:cNvPr>
          <p:cNvPicPr>
            <a:picLocks noChangeAspect="1"/>
          </p:cNvPicPr>
          <p:nvPr/>
        </p:nvPicPr>
        <p:blipFill>
          <a:blip r:embed="rId5"/>
          <a:srcRect l="16760" t="39623" r="12011" b="14001"/>
          <a:stretch>
            <a:fillRect/>
          </a:stretch>
        </p:blipFill>
        <p:spPr>
          <a:xfrm>
            <a:off x="7285139" y="3550084"/>
            <a:ext cx="3663723" cy="3180504"/>
          </a:xfrm>
          <a:prstGeom prst="rect">
            <a:avLst/>
          </a:prstGeom>
        </p:spPr>
      </p:pic>
    </p:spTree>
    <p:extLst>
      <p:ext uri="{BB962C8B-B14F-4D97-AF65-F5344CB8AC3E}">
        <p14:creationId xmlns:p14="http://schemas.microsoft.com/office/powerpoint/2010/main" val="3408427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AI-generated content may be incorrect.">
            <a:extLst>
              <a:ext uri="{FF2B5EF4-FFF2-40B4-BE49-F238E27FC236}">
                <a16:creationId xmlns:a16="http://schemas.microsoft.com/office/drawing/2014/main" id="{D64455F9-7BB4-C60D-0669-2F705E6EFD27}"/>
              </a:ext>
            </a:extLst>
          </p:cNvPr>
          <p:cNvPicPr>
            <a:picLocks noChangeAspect="1"/>
          </p:cNvPicPr>
          <p:nvPr/>
        </p:nvPicPr>
        <p:blipFill>
          <a:blip r:embed="rId3"/>
          <a:srcRect l="59606" t="30337" r="14525" b="38108"/>
          <a:stretch>
            <a:fillRect/>
          </a:stretch>
        </p:blipFill>
        <p:spPr>
          <a:xfrm>
            <a:off x="7939461" y="4961065"/>
            <a:ext cx="1316962" cy="980221"/>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9B28DC23-29CC-5FD5-9723-F12A5F317DC5}"/>
              </a:ext>
            </a:extLst>
          </p:cNvPr>
          <p:cNvPicPr>
            <a:picLocks noChangeAspect="1"/>
          </p:cNvPicPr>
          <p:nvPr/>
        </p:nvPicPr>
        <p:blipFill>
          <a:blip r:embed="rId4"/>
          <a:srcRect l="57537" t="33481" r="25917" b="34195"/>
          <a:stretch>
            <a:fillRect/>
          </a:stretch>
        </p:blipFill>
        <p:spPr>
          <a:xfrm>
            <a:off x="10517737" y="495405"/>
            <a:ext cx="955910" cy="1128203"/>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E4CB7333-84D1-6EBB-2400-C352E6412FDB}"/>
              </a:ext>
            </a:extLst>
          </p:cNvPr>
          <p:cNvPicPr>
            <a:picLocks noChangeAspect="1"/>
          </p:cNvPicPr>
          <p:nvPr/>
        </p:nvPicPr>
        <p:blipFill>
          <a:blip r:embed="rId5"/>
          <a:srcRect l="50924" t="26300" r="29103" b="37257"/>
          <a:stretch>
            <a:fillRect/>
          </a:stretch>
        </p:blipFill>
        <p:spPr>
          <a:xfrm>
            <a:off x="5643883" y="4929755"/>
            <a:ext cx="1060790" cy="1070466"/>
          </a:xfrm>
          <a:prstGeom prst="rect">
            <a:avLst/>
          </a:prstGeom>
        </p:spPr>
      </p:pic>
      <p:sp>
        <p:nvSpPr>
          <p:cNvPr id="77" name="Rectangle 76">
            <a:extLst>
              <a:ext uri="{FF2B5EF4-FFF2-40B4-BE49-F238E27FC236}">
                <a16:creationId xmlns:a16="http://schemas.microsoft.com/office/drawing/2014/main" id="{04D2407E-D1CE-411D-A330-60D48E6910DC}"/>
              </a:ext>
            </a:extLst>
          </p:cNvPr>
          <p:cNvSpPr/>
          <p:nvPr/>
        </p:nvSpPr>
        <p:spPr>
          <a:xfrm>
            <a:off x="192087" y="188914"/>
            <a:ext cx="4973900" cy="6443662"/>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4DEDFDD-3E5D-452E-8D56-92178568161A}"/>
              </a:ext>
            </a:extLst>
          </p:cNvPr>
          <p:cNvSpPr txBox="1"/>
          <p:nvPr/>
        </p:nvSpPr>
        <p:spPr>
          <a:xfrm>
            <a:off x="9914780" y="6171790"/>
            <a:ext cx="2172261" cy="307777"/>
          </a:xfrm>
          <a:prstGeom prst="rect">
            <a:avLst/>
          </a:prstGeom>
          <a:noFill/>
        </p:spPr>
        <p:txBody>
          <a:bodyPr wrap="square">
            <a:spAutoFit/>
          </a:bodyPr>
          <a:lstStyle/>
          <a:p>
            <a:pPr algn="ctr"/>
            <a:r>
              <a:rPr lang="en-GB" sz="1400">
                <a:effectLst/>
                <a:latin typeface="Calibri"/>
                <a:ea typeface="Calibri"/>
                <a:cs typeface="Calibri"/>
              </a:rPr>
              <a:t>Health Walks </a:t>
            </a:r>
            <a:endParaRPr lang="en-GB" sz="1400">
              <a:latin typeface="Calibri"/>
              <a:ea typeface="Calibri"/>
              <a:cs typeface="Calibri"/>
            </a:endParaRPr>
          </a:p>
        </p:txBody>
      </p:sp>
      <p:sp>
        <p:nvSpPr>
          <p:cNvPr id="9" name="TextBox 8">
            <a:extLst>
              <a:ext uri="{FF2B5EF4-FFF2-40B4-BE49-F238E27FC236}">
                <a16:creationId xmlns:a16="http://schemas.microsoft.com/office/drawing/2014/main" id="{A6F634A7-8EFD-4EED-A0C1-1D4B97C3A00F}"/>
              </a:ext>
            </a:extLst>
          </p:cNvPr>
          <p:cNvSpPr txBox="1"/>
          <p:nvPr/>
        </p:nvSpPr>
        <p:spPr>
          <a:xfrm>
            <a:off x="7787881" y="6167943"/>
            <a:ext cx="1622541" cy="523220"/>
          </a:xfrm>
          <a:prstGeom prst="rect">
            <a:avLst/>
          </a:prstGeom>
          <a:noFill/>
        </p:spPr>
        <p:txBody>
          <a:bodyPr wrap="square" lIns="91440" tIns="45720" rIns="91440" bIns="45720" anchor="t">
            <a:spAutoFit/>
          </a:bodyPr>
          <a:lstStyle/>
          <a:p>
            <a:pPr algn="ctr"/>
            <a:r>
              <a:rPr lang="en-GB" sz="1400">
                <a:latin typeface="Calibri"/>
                <a:ea typeface="Calibri"/>
                <a:cs typeface="Calibri"/>
              </a:rPr>
              <a:t>Listening Service for Children </a:t>
            </a:r>
          </a:p>
        </p:txBody>
      </p:sp>
      <p:sp>
        <p:nvSpPr>
          <p:cNvPr id="11" name="TextBox 10">
            <a:extLst>
              <a:ext uri="{FF2B5EF4-FFF2-40B4-BE49-F238E27FC236}">
                <a16:creationId xmlns:a16="http://schemas.microsoft.com/office/drawing/2014/main" id="{62E18962-7FCC-4701-952F-05A25444EA57}"/>
              </a:ext>
            </a:extLst>
          </p:cNvPr>
          <p:cNvSpPr txBox="1"/>
          <p:nvPr/>
        </p:nvSpPr>
        <p:spPr>
          <a:xfrm>
            <a:off x="5361319" y="6167942"/>
            <a:ext cx="1622541" cy="307777"/>
          </a:xfrm>
          <a:prstGeom prst="rect">
            <a:avLst/>
          </a:prstGeom>
          <a:noFill/>
        </p:spPr>
        <p:txBody>
          <a:bodyPr wrap="square" lIns="91440" tIns="45720" rIns="91440" bIns="45720" anchor="t">
            <a:spAutoFit/>
          </a:bodyPr>
          <a:lstStyle/>
          <a:p>
            <a:pPr algn="ctr"/>
            <a:r>
              <a:rPr lang="en-GB" sz="1400" dirty="0">
                <a:latin typeface="Calibri"/>
                <a:ea typeface="Calibri"/>
                <a:cs typeface="Calibri"/>
              </a:rPr>
              <a:t>Umbrella Club</a:t>
            </a:r>
          </a:p>
        </p:txBody>
      </p:sp>
      <p:sp>
        <p:nvSpPr>
          <p:cNvPr id="13" name="TextBox 12">
            <a:extLst>
              <a:ext uri="{FF2B5EF4-FFF2-40B4-BE49-F238E27FC236}">
                <a16:creationId xmlns:a16="http://schemas.microsoft.com/office/drawing/2014/main" id="{34E407DD-B7B1-4197-8E1F-37217C56A7F1}"/>
              </a:ext>
            </a:extLst>
          </p:cNvPr>
          <p:cNvSpPr txBox="1"/>
          <p:nvPr/>
        </p:nvSpPr>
        <p:spPr>
          <a:xfrm>
            <a:off x="7233127" y="3980032"/>
            <a:ext cx="2732048" cy="307777"/>
          </a:xfrm>
          <a:prstGeom prst="rect">
            <a:avLst/>
          </a:prstGeom>
          <a:noFill/>
        </p:spPr>
        <p:txBody>
          <a:bodyPr wrap="square">
            <a:spAutoFit/>
          </a:bodyPr>
          <a:lstStyle/>
          <a:p>
            <a:pPr algn="ctr"/>
            <a:r>
              <a:rPr lang="en-GB" sz="1400">
                <a:effectLst/>
                <a:latin typeface="Calibri"/>
                <a:ea typeface="Calibri"/>
                <a:cs typeface="Calibri"/>
              </a:rPr>
              <a:t>Men’s Mental Health Football </a:t>
            </a:r>
            <a:endParaRPr lang="en-GB" sz="1400">
              <a:latin typeface="Calibri"/>
              <a:ea typeface="Calibri"/>
              <a:cs typeface="Calibri"/>
            </a:endParaRPr>
          </a:p>
        </p:txBody>
      </p:sp>
      <p:sp>
        <p:nvSpPr>
          <p:cNvPr id="15" name="TextBox 14">
            <a:extLst>
              <a:ext uri="{FF2B5EF4-FFF2-40B4-BE49-F238E27FC236}">
                <a16:creationId xmlns:a16="http://schemas.microsoft.com/office/drawing/2014/main" id="{6512D7D2-1ABA-4180-96AE-915322ACC655}"/>
              </a:ext>
            </a:extLst>
          </p:cNvPr>
          <p:cNvSpPr txBox="1"/>
          <p:nvPr/>
        </p:nvSpPr>
        <p:spPr>
          <a:xfrm>
            <a:off x="7010345" y="1792121"/>
            <a:ext cx="3177613" cy="523220"/>
          </a:xfrm>
          <a:prstGeom prst="rect">
            <a:avLst/>
          </a:prstGeom>
          <a:noFill/>
        </p:spPr>
        <p:txBody>
          <a:bodyPr wrap="square" lIns="91440" tIns="45720" rIns="91440" bIns="45720" anchor="t">
            <a:spAutoFit/>
          </a:bodyPr>
          <a:lstStyle/>
          <a:p>
            <a:pPr algn="ctr"/>
            <a:r>
              <a:rPr lang="en-GB" sz="1400">
                <a:effectLst/>
                <a:latin typeface="Calibri"/>
                <a:ea typeface="Calibri"/>
                <a:cs typeface="Calibri"/>
              </a:rPr>
              <a:t>The Barton Community Partnership </a:t>
            </a:r>
            <a:r>
              <a:rPr lang="en-GB" sz="1400">
                <a:latin typeface="Calibri"/>
                <a:ea typeface="Calibri"/>
                <a:cs typeface="Calibri"/>
              </a:rPr>
              <a:t>between Barton and Barton Park</a:t>
            </a:r>
          </a:p>
        </p:txBody>
      </p:sp>
      <p:sp>
        <p:nvSpPr>
          <p:cNvPr id="17" name="TextBox 16">
            <a:extLst>
              <a:ext uri="{FF2B5EF4-FFF2-40B4-BE49-F238E27FC236}">
                <a16:creationId xmlns:a16="http://schemas.microsoft.com/office/drawing/2014/main" id="{A790CB23-7DD5-4C97-91FE-0738611FB4D0}"/>
              </a:ext>
            </a:extLst>
          </p:cNvPr>
          <p:cNvSpPr txBox="1"/>
          <p:nvPr/>
        </p:nvSpPr>
        <p:spPr>
          <a:xfrm>
            <a:off x="5361319" y="1795507"/>
            <a:ext cx="1622541" cy="523220"/>
          </a:xfrm>
          <a:prstGeom prst="rect">
            <a:avLst/>
          </a:prstGeom>
          <a:noFill/>
        </p:spPr>
        <p:txBody>
          <a:bodyPr wrap="square" lIns="91440" tIns="45720" rIns="91440" bIns="45720" anchor="t">
            <a:spAutoFit/>
          </a:bodyPr>
          <a:lstStyle/>
          <a:p>
            <a:pPr algn="ctr"/>
            <a:r>
              <a:rPr lang="en-GB" sz="1400">
                <a:effectLst/>
                <a:latin typeface="Calibri"/>
                <a:ea typeface="Calibri"/>
                <a:cs typeface="Calibri"/>
              </a:rPr>
              <a:t> Larder Café</a:t>
            </a:r>
            <a:r>
              <a:rPr lang="en-GB" sz="1400">
                <a:latin typeface="Calibri"/>
                <a:ea typeface="Calibri"/>
                <a:cs typeface="Calibri"/>
              </a:rPr>
              <a:t>  and Breakfast Club</a:t>
            </a:r>
          </a:p>
        </p:txBody>
      </p:sp>
      <p:sp>
        <p:nvSpPr>
          <p:cNvPr id="19" name="TextBox 18">
            <a:extLst>
              <a:ext uri="{FF2B5EF4-FFF2-40B4-BE49-F238E27FC236}">
                <a16:creationId xmlns:a16="http://schemas.microsoft.com/office/drawing/2014/main" id="{E4196D7D-AEE0-43B9-893D-296F79DBF901}"/>
              </a:ext>
            </a:extLst>
          </p:cNvPr>
          <p:cNvSpPr txBox="1"/>
          <p:nvPr/>
        </p:nvSpPr>
        <p:spPr>
          <a:xfrm>
            <a:off x="9809819" y="1792121"/>
            <a:ext cx="2382181" cy="307777"/>
          </a:xfrm>
          <a:prstGeom prst="rect">
            <a:avLst/>
          </a:prstGeom>
          <a:noFill/>
        </p:spPr>
        <p:txBody>
          <a:bodyPr wrap="square" lIns="91440" tIns="45720" rIns="91440" bIns="45720" anchor="t">
            <a:spAutoFit/>
          </a:bodyPr>
          <a:lstStyle/>
          <a:p>
            <a:pPr algn="ctr"/>
            <a:r>
              <a:rPr lang="en-GB" sz="1400" dirty="0">
                <a:latin typeface="Calibri"/>
                <a:ea typeface="Calibri"/>
                <a:cs typeface="Calibri"/>
              </a:rPr>
              <a:t>Funding</a:t>
            </a:r>
          </a:p>
        </p:txBody>
      </p:sp>
      <p:sp>
        <p:nvSpPr>
          <p:cNvPr id="21" name="TextBox 20">
            <a:extLst>
              <a:ext uri="{FF2B5EF4-FFF2-40B4-BE49-F238E27FC236}">
                <a16:creationId xmlns:a16="http://schemas.microsoft.com/office/drawing/2014/main" id="{5F87A11B-7071-4D93-99D7-07BAC96F3997}"/>
              </a:ext>
            </a:extLst>
          </p:cNvPr>
          <p:cNvSpPr txBox="1"/>
          <p:nvPr/>
        </p:nvSpPr>
        <p:spPr>
          <a:xfrm>
            <a:off x="5297366" y="4000025"/>
            <a:ext cx="1750445" cy="523220"/>
          </a:xfrm>
          <a:prstGeom prst="rect">
            <a:avLst/>
          </a:prstGeom>
          <a:noFill/>
        </p:spPr>
        <p:txBody>
          <a:bodyPr wrap="square">
            <a:spAutoFit/>
          </a:bodyPr>
          <a:lstStyle/>
          <a:p>
            <a:pPr algn="ctr"/>
            <a:r>
              <a:rPr lang="en-GB" sz="1400">
                <a:effectLst/>
                <a:latin typeface="Calibri"/>
                <a:ea typeface="Calibri"/>
                <a:cs typeface="Calibri"/>
              </a:rPr>
              <a:t>Street Art </a:t>
            </a:r>
            <a:br>
              <a:rPr lang="en-GB" sz="1400">
                <a:effectLst/>
                <a:latin typeface="Calibri"/>
                <a:ea typeface="Calibri"/>
                <a:cs typeface="Calibri"/>
              </a:rPr>
            </a:br>
            <a:r>
              <a:rPr lang="en-GB" sz="1400">
                <a:effectLst/>
                <a:latin typeface="Calibri"/>
                <a:ea typeface="Calibri"/>
                <a:cs typeface="Calibri"/>
              </a:rPr>
              <a:t>Free Wall </a:t>
            </a:r>
            <a:endParaRPr lang="en-GB" sz="1400">
              <a:latin typeface="Calibri"/>
              <a:ea typeface="Calibri"/>
              <a:cs typeface="Calibri"/>
            </a:endParaRPr>
          </a:p>
        </p:txBody>
      </p:sp>
      <p:sp>
        <p:nvSpPr>
          <p:cNvPr id="23" name="TextBox 22">
            <a:extLst>
              <a:ext uri="{FF2B5EF4-FFF2-40B4-BE49-F238E27FC236}">
                <a16:creationId xmlns:a16="http://schemas.microsoft.com/office/drawing/2014/main" id="{6C8863DB-4553-4986-ABB3-CEB6F5498808}"/>
              </a:ext>
            </a:extLst>
          </p:cNvPr>
          <p:cNvSpPr txBox="1"/>
          <p:nvPr/>
        </p:nvSpPr>
        <p:spPr>
          <a:xfrm>
            <a:off x="9980122" y="4000025"/>
            <a:ext cx="2041576" cy="307777"/>
          </a:xfrm>
          <a:prstGeom prst="rect">
            <a:avLst/>
          </a:prstGeom>
          <a:noFill/>
        </p:spPr>
        <p:txBody>
          <a:bodyPr wrap="square">
            <a:spAutoFit/>
          </a:bodyPr>
          <a:lstStyle/>
          <a:p>
            <a:pPr algn="ctr"/>
            <a:r>
              <a:rPr lang="en-GB" sz="1400">
                <a:effectLst/>
                <a:latin typeface="Calibri"/>
                <a:ea typeface="Calibri"/>
                <a:cs typeface="Calibri"/>
              </a:rPr>
              <a:t>Wellbeing Garden Digs </a:t>
            </a:r>
            <a:endParaRPr lang="en-GB" sz="1400">
              <a:latin typeface="Calibri"/>
              <a:ea typeface="Calibri"/>
              <a:cs typeface="Calibri"/>
            </a:endParaRPr>
          </a:p>
        </p:txBody>
      </p:sp>
      <p:pic>
        <p:nvPicPr>
          <p:cNvPr id="49" name="Picture 48" descr="Shape&#10;&#10;Description automatically generated with low confidence">
            <a:extLst>
              <a:ext uri="{FF2B5EF4-FFF2-40B4-BE49-F238E27FC236}">
                <a16:creationId xmlns:a16="http://schemas.microsoft.com/office/drawing/2014/main" id="{8E913313-6293-4497-B0C6-76182F746B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442" y="2882160"/>
            <a:ext cx="793369" cy="793369"/>
          </a:xfrm>
          <a:prstGeom prst="rect">
            <a:avLst/>
          </a:prstGeom>
        </p:spPr>
      </p:pic>
      <p:pic>
        <p:nvPicPr>
          <p:cNvPr id="51" name="Picture 50" descr="Shape&#10;&#10;Description automatically generated with low confidence">
            <a:extLst>
              <a:ext uri="{FF2B5EF4-FFF2-40B4-BE49-F238E27FC236}">
                <a16:creationId xmlns:a16="http://schemas.microsoft.com/office/drawing/2014/main" id="{C4BCCDC5-2701-482C-9914-3B0A05B218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3721" y="2790513"/>
            <a:ext cx="974381" cy="974381"/>
          </a:xfrm>
          <a:prstGeom prst="rect">
            <a:avLst/>
          </a:prstGeom>
        </p:spPr>
      </p:pic>
      <p:pic>
        <p:nvPicPr>
          <p:cNvPr id="53" name="Picture 52" descr="Shape&#10;&#10;Description automatically generated with low confidence">
            <a:extLst>
              <a:ext uri="{FF2B5EF4-FFF2-40B4-BE49-F238E27FC236}">
                <a16:creationId xmlns:a16="http://schemas.microsoft.com/office/drawing/2014/main" id="{DB03DBEE-3799-4BE1-A978-26CCC61C01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8063" y="2988775"/>
            <a:ext cx="749056" cy="749056"/>
          </a:xfrm>
          <a:prstGeom prst="rect">
            <a:avLst/>
          </a:prstGeom>
        </p:spPr>
      </p:pic>
      <p:pic>
        <p:nvPicPr>
          <p:cNvPr id="57" name="Picture 56" descr="Shape&#10;&#10;Description automatically generated with low confidence">
            <a:extLst>
              <a:ext uri="{FF2B5EF4-FFF2-40B4-BE49-F238E27FC236}">
                <a16:creationId xmlns:a16="http://schemas.microsoft.com/office/drawing/2014/main" id="{6B94A070-ABCF-4FA8-8DB4-91132946D5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9903" y="694843"/>
            <a:ext cx="737216" cy="737216"/>
          </a:xfrm>
          <a:prstGeom prst="rect">
            <a:avLst/>
          </a:prstGeom>
        </p:spPr>
      </p:pic>
      <p:pic>
        <p:nvPicPr>
          <p:cNvPr id="59" name="Picture 58" descr="Shape&#10;&#10;Description automatically generated with low confidence">
            <a:extLst>
              <a:ext uri="{FF2B5EF4-FFF2-40B4-BE49-F238E27FC236}">
                <a16:creationId xmlns:a16="http://schemas.microsoft.com/office/drawing/2014/main" id="{64AAED48-DA1E-45C7-953A-F288E9E7A7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25195" y="555011"/>
            <a:ext cx="947912" cy="947912"/>
          </a:xfrm>
          <a:prstGeom prst="rect">
            <a:avLst/>
          </a:prstGeom>
        </p:spPr>
      </p:pic>
      <p:pic>
        <p:nvPicPr>
          <p:cNvPr id="64" name="Picture 63" descr="Shape&#10;&#10;Description automatically generated with low confidence">
            <a:extLst>
              <a:ext uri="{FF2B5EF4-FFF2-40B4-BE49-F238E27FC236}">
                <a16:creationId xmlns:a16="http://schemas.microsoft.com/office/drawing/2014/main" id="{A9BC37EE-EC0F-425E-B997-D775D40630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60839" y="4962299"/>
            <a:ext cx="885244" cy="885244"/>
          </a:xfrm>
          <a:prstGeom prst="rect">
            <a:avLst/>
          </a:prstGeom>
        </p:spPr>
      </p:pic>
      <p:pic>
        <p:nvPicPr>
          <p:cNvPr id="66" name="Picture 2">
            <a:extLst>
              <a:ext uri="{FF2B5EF4-FFF2-40B4-BE49-F238E27FC236}">
                <a16:creationId xmlns:a16="http://schemas.microsoft.com/office/drawing/2014/main" id="{9D0710FD-8862-45EE-9F6B-B00194207261}"/>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81737" y="6005301"/>
            <a:ext cx="936663" cy="624346"/>
          </a:xfrm>
          <a:prstGeom prst="rect">
            <a:avLst/>
          </a:prstGeom>
          <a:extLst>
            <a:ext uri="{909E8E84-426E-40DD-AFC4-6F175D3DCCD1}">
              <a14:hiddenFill xmlns:a14="http://schemas.microsoft.com/office/drawing/2010/main">
                <a:solidFill>
                  <a:srgbClr val="FFFFFF"/>
                </a:solidFill>
              </a14:hiddenFill>
            </a:ext>
          </a:extLst>
        </p:spPr>
      </p:pic>
      <p:sp>
        <p:nvSpPr>
          <p:cNvPr id="67" name="Google Shape;91;p15">
            <a:extLst>
              <a:ext uri="{FF2B5EF4-FFF2-40B4-BE49-F238E27FC236}">
                <a16:creationId xmlns:a16="http://schemas.microsoft.com/office/drawing/2014/main" id="{70117975-F742-4701-91E2-429DF57C4332}"/>
              </a:ext>
            </a:extLst>
          </p:cNvPr>
          <p:cNvSpPr/>
          <p:nvPr/>
        </p:nvSpPr>
        <p:spPr>
          <a:xfrm>
            <a:off x="7947322" y="434632"/>
            <a:ext cx="1303658" cy="1301998"/>
          </a:xfrm>
          <a:prstGeom prst="ellipse">
            <a:avLst/>
          </a:prstGeom>
          <a:noFill/>
          <a:ln w="57150">
            <a:solidFill>
              <a:srgbClr val="30347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1;p15">
            <a:extLst>
              <a:ext uri="{FF2B5EF4-FFF2-40B4-BE49-F238E27FC236}">
                <a16:creationId xmlns:a16="http://schemas.microsoft.com/office/drawing/2014/main" id="{45C7B95F-D7CC-4D3D-BCB4-3BD4ECA08A6C}"/>
              </a:ext>
            </a:extLst>
          </p:cNvPr>
          <p:cNvSpPr/>
          <p:nvPr/>
        </p:nvSpPr>
        <p:spPr>
          <a:xfrm>
            <a:off x="5526682" y="424816"/>
            <a:ext cx="1303658" cy="1301998"/>
          </a:xfrm>
          <a:prstGeom prst="ellipse">
            <a:avLst/>
          </a:prstGeom>
          <a:noFill/>
          <a:ln w="57150">
            <a:solidFill>
              <a:srgbClr val="30347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1;p15">
            <a:extLst>
              <a:ext uri="{FF2B5EF4-FFF2-40B4-BE49-F238E27FC236}">
                <a16:creationId xmlns:a16="http://schemas.microsoft.com/office/drawing/2014/main" id="{B020E655-8748-4B73-A412-FFACA60834CD}"/>
              </a:ext>
            </a:extLst>
          </p:cNvPr>
          <p:cNvSpPr/>
          <p:nvPr/>
        </p:nvSpPr>
        <p:spPr>
          <a:xfrm>
            <a:off x="7947322" y="2619557"/>
            <a:ext cx="1303658" cy="1301998"/>
          </a:xfrm>
          <a:prstGeom prst="ellipse">
            <a:avLst/>
          </a:prstGeom>
          <a:noFill/>
          <a:ln w="57150">
            <a:solidFill>
              <a:srgbClr val="30347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1;p15">
            <a:extLst>
              <a:ext uri="{FF2B5EF4-FFF2-40B4-BE49-F238E27FC236}">
                <a16:creationId xmlns:a16="http://schemas.microsoft.com/office/drawing/2014/main" id="{592D8323-4CB5-46B8-810B-E5CCAFF93AD5}"/>
              </a:ext>
            </a:extLst>
          </p:cNvPr>
          <p:cNvSpPr/>
          <p:nvPr/>
        </p:nvSpPr>
        <p:spPr>
          <a:xfrm>
            <a:off x="7947322" y="4791322"/>
            <a:ext cx="1303658" cy="1301998"/>
          </a:xfrm>
          <a:prstGeom prst="ellipse">
            <a:avLst/>
          </a:prstGeom>
          <a:noFill/>
          <a:ln w="57150">
            <a:solidFill>
              <a:srgbClr val="30347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1;p15">
            <a:extLst>
              <a:ext uri="{FF2B5EF4-FFF2-40B4-BE49-F238E27FC236}">
                <a16:creationId xmlns:a16="http://schemas.microsoft.com/office/drawing/2014/main" id="{E3BD431D-8295-4BB5-BCF5-5168294C7EFD}"/>
              </a:ext>
            </a:extLst>
          </p:cNvPr>
          <p:cNvSpPr/>
          <p:nvPr/>
        </p:nvSpPr>
        <p:spPr>
          <a:xfrm>
            <a:off x="5526682" y="2619557"/>
            <a:ext cx="1303658" cy="1301998"/>
          </a:xfrm>
          <a:prstGeom prst="ellipse">
            <a:avLst/>
          </a:prstGeom>
          <a:noFill/>
          <a:ln w="57150">
            <a:solidFill>
              <a:srgbClr val="30347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1;p15">
            <a:extLst>
              <a:ext uri="{FF2B5EF4-FFF2-40B4-BE49-F238E27FC236}">
                <a16:creationId xmlns:a16="http://schemas.microsoft.com/office/drawing/2014/main" id="{A02F697A-CBAD-4DB6-8D84-3659ABA86CE1}"/>
              </a:ext>
            </a:extLst>
          </p:cNvPr>
          <p:cNvSpPr/>
          <p:nvPr/>
        </p:nvSpPr>
        <p:spPr>
          <a:xfrm>
            <a:off x="5526682" y="4791322"/>
            <a:ext cx="1303658" cy="1301998"/>
          </a:xfrm>
          <a:prstGeom prst="ellipse">
            <a:avLst/>
          </a:prstGeom>
          <a:noFill/>
          <a:ln w="57150">
            <a:solidFill>
              <a:srgbClr val="303478"/>
            </a:solidFill>
          </a:ln>
        </p:spPr>
        <p:txBody>
          <a:bodyPr spcFirstLastPara="1" wrap="square" lIns="91425" tIns="91425" rIns="91425" bIns="91425" anchor="ctr" anchorCtr="0">
            <a:noAutofit/>
          </a:bodyPr>
          <a:lstStyle/>
          <a:p>
            <a:endParaRPr lang="en-US">
              <a:ea typeface="Calibri"/>
              <a:cs typeface="Calibri"/>
            </a:endParaRPr>
          </a:p>
        </p:txBody>
      </p:sp>
      <p:sp>
        <p:nvSpPr>
          <p:cNvPr id="73" name="Google Shape;91;p15">
            <a:extLst>
              <a:ext uri="{FF2B5EF4-FFF2-40B4-BE49-F238E27FC236}">
                <a16:creationId xmlns:a16="http://schemas.microsoft.com/office/drawing/2014/main" id="{62BB3547-0C72-41D0-8090-3905C5F09322}"/>
              </a:ext>
            </a:extLst>
          </p:cNvPr>
          <p:cNvSpPr/>
          <p:nvPr/>
        </p:nvSpPr>
        <p:spPr>
          <a:xfrm>
            <a:off x="10349084" y="424816"/>
            <a:ext cx="1303658" cy="1301998"/>
          </a:xfrm>
          <a:prstGeom prst="ellipse">
            <a:avLst/>
          </a:prstGeom>
          <a:noFill/>
          <a:ln w="57150">
            <a:solidFill>
              <a:srgbClr val="30347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1;p15">
            <a:extLst>
              <a:ext uri="{FF2B5EF4-FFF2-40B4-BE49-F238E27FC236}">
                <a16:creationId xmlns:a16="http://schemas.microsoft.com/office/drawing/2014/main" id="{0B96AB66-5F6D-4BD2-A513-3E5B77AC4289}"/>
              </a:ext>
            </a:extLst>
          </p:cNvPr>
          <p:cNvSpPr/>
          <p:nvPr/>
        </p:nvSpPr>
        <p:spPr>
          <a:xfrm>
            <a:off x="10349084" y="2619557"/>
            <a:ext cx="1303658" cy="1301998"/>
          </a:xfrm>
          <a:prstGeom prst="ellipse">
            <a:avLst/>
          </a:prstGeom>
          <a:noFill/>
          <a:ln w="57150">
            <a:solidFill>
              <a:srgbClr val="30347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1;p15">
            <a:extLst>
              <a:ext uri="{FF2B5EF4-FFF2-40B4-BE49-F238E27FC236}">
                <a16:creationId xmlns:a16="http://schemas.microsoft.com/office/drawing/2014/main" id="{56E3BE22-3B19-4D54-AED5-05E248FD96F5}"/>
              </a:ext>
            </a:extLst>
          </p:cNvPr>
          <p:cNvSpPr/>
          <p:nvPr/>
        </p:nvSpPr>
        <p:spPr>
          <a:xfrm>
            <a:off x="10349084" y="4791322"/>
            <a:ext cx="1303658" cy="1301998"/>
          </a:xfrm>
          <a:prstGeom prst="ellipse">
            <a:avLst/>
          </a:prstGeom>
          <a:noFill/>
          <a:ln w="57150">
            <a:solidFill>
              <a:srgbClr val="30347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TextBox 77">
            <a:extLst>
              <a:ext uri="{FF2B5EF4-FFF2-40B4-BE49-F238E27FC236}">
                <a16:creationId xmlns:a16="http://schemas.microsoft.com/office/drawing/2014/main" id="{F47C4093-8140-411C-9A81-663D389D334E}"/>
              </a:ext>
            </a:extLst>
          </p:cNvPr>
          <p:cNvSpPr txBox="1"/>
          <p:nvPr/>
        </p:nvSpPr>
        <p:spPr>
          <a:xfrm>
            <a:off x="257647" y="3296408"/>
            <a:ext cx="6975480" cy="646331"/>
          </a:xfrm>
          <a:prstGeom prst="rect">
            <a:avLst/>
          </a:prstGeom>
          <a:noFill/>
        </p:spPr>
        <p:txBody>
          <a:bodyPr wrap="square" lIns="91440" tIns="45720" rIns="91440" bIns="45720" anchor="t">
            <a:spAutoFit/>
          </a:bodyPr>
          <a:lstStyle/>
          <a:p>
            <a:r>
              <a:rPr lang="en-GB" sz="1800" b="1">
                <a:solidFill>
                  <a:schemeClr val="bg1"/>
                </a:solidFill>
                <a:effectLst/>
                <a:latin typeface="Calibri"/>
                <a:ea typeface="Calibri"/>
                <a:cs typeface="Calibri"/>
              </a:rPr>
              <a:t>Barton and Barton healthy </a:t>
            </a:r>
            <a:br>
              <a:rPr lang="en-GB" sz="1800" b="1">
                <a:effectLst/>
                <a:latin typeface="Calibri"/>
                <a:ea typeface="Calibri" panose="020F0502020204030204" pitchFamily="34" charset="0"/>
                <a:cs typeface="Calibri"/>
              </a:rPr>
            </a:br>
            <a:r>
              <a:rPr lang="en-GB" sz="1800" b="1">
                <a:solidFill>
                  <a:schemeClr val="bg1"/>
                </a:solidFill>
                <a:effectLst/>
                <a:latin typeface="Calibri"/>
                <a:ea typeface="Calibri"/>
                <a:cs typeface="Calibri"/>
              </a:rPr>
              <a:t>place shaping work</a:t>
            </a:r>
            <a:endParaRPr lang="en-GB" b="1">
              <a:solidFill>
                <a:schemeClr val="bg1"/>
              </a:solidFill>
              <a:latin typeface="Calibri"/>
              <a:ea typeface="Calibri"/>
              <a:cs typeface="Calibri"/>
            </a:endParaRPr>
          </a:p>
        </p:txBody>
      </p:sp>
      <p:sp>
        <p:nvSpPr>
          <p:cNvPr id="79" name="TextBox 78">
            <a:extLst>
              <a:ext uri="{FF2B5EF4-FFF2-40B4-BE49-F238E27FC236}">
                <a16:creationId xmlns:a16="http://schemas.microsoft.com/office/drawing/2014/main" id="{CB56F26E-2A44-4486-B4F4-F1F03981CDCF}"/>
              </a:ext>
            </a:extLst>
          </p:cNvPr>
          <p:cNvSpPr txBox="1"/>
          <p:nvPr/>
        </p:nvSpPr>
        <p:spPr>
          <a:xfrm>
            <a:off x="257647" y="2984783"/>
            <a:ext cx="6094140" cy="369332"/>
          </a:xfrm>
          <a:prstGeom prst="rect">
            <a:avLst/>
          </a:prstGeom>
          <a:noFill/>
        </p:spPr>
        <p:txBody>
          <a:bodyPr wrap="square" lIns="91440" tIns="45720" rIns="91440" bIns="45720" anchor="t">
            <a:spAutoFit/>
          </a:bodyPr>
          <a:lstStyle/>
          <a:p>
            <a:r>
              <a:rPr lang="en-GB" sz="1800">
                <a:solidFill>
                  <a:schemeClr val="bg1"/>
                </a:solidFill>
                <a:effectLst/>
                <a:latin typeface="Calibri"/>
                <a:ea typeface="Calibri"/>
                <a:cs typeface="Calibri"/>
              </a:rPr>
              <a:t>Community Health Development Officer </a:t>
            </a:r>
            <a:endParaRPr lang="en-GB">
              <a:solidFill>
                <a:schemeClr val="bg1"/>
              </a:solidFill>
              <a:latin typeface="Calibri"/>
              <a:ea typeface="Calibri"/>
              <a:cs typeface="Calibri"/>
            </a:endParaRPr>
          </a:p>
        </p:txBody>
      </p:sp>
      <p:sp>
        <p:nvSpPr>
          <p:cNvPr id="80" name="Oval 79">
            <a:extLst>
              <a:ext uri="{FF2B5EF4-FFF2-40B4-BE49-F238E27FC236}">
                <a16:creationId xmlns:a16="http://schemas.microsoft.com/office/drawing/2014/main" id="{50F63E3D-C0E4-46E9-B985-B167244AE41A}"/>
              </a:ext>
            </a:extLst>
          </p:cNvPr>
          <p:cNvSpPr/>
          <p:nvPr/>
        </p:nvSpPr>
        <p:spPr>
          <a:xfrm>
            <a:off x="3593816" y="2048424"/>
            <a:ext cx="354789" cy="3693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FEFAA368-4FC1-40B2-98D6-06D38EE00BFF}"/>
              </a:ext>
            </a:extLst>
          </p:cNvPr>
          <p:cNvSpPr/>
          <p:nvPr/>
        </p:nvSpPr>
        <p:spPr>
          <a:xfrm>
            <a:off x="2955806" y="2048424"/>
            <a:ext cx="354789" cy="3693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2" name="Straight Connector 81">
            <a:extLst>
              <a:ext uri="{FF2B5EF4-FFF2-40B4-BE49-F238E27FC236}">
                <a16:creationId xmlns:a16="http://schemas.microsoft.com/office/drawing/2014/main" id="{CF097FD0-2B1C-4EF4-A65A-EA6F1C26F706}"/>
              </a:ext>
            </a:extLst>
          </p:cNvPr>
          <p:cNvCxnSpPr>
            <a:cxnSpLocks/>
            <a:endCxn id="83" idx="2"/>
          </p:cNvCxnSpPr>
          <p:nvPr/>
        </p:nvCxnSpPr>
        <p:spPr>
          <a:xfrm flipH="1">
            <a:off x="281737" y="2233090"/>
            <a:ext cx="330243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53AF5AFF-98B0-4552-878C-9C0652493EF9}"/>
              </a:ext>
            </a:extLst>
          </p:cNvPr>
          <p:cNvSpPr/>
          <p:nvPr/>
        </p:nvSpPr>
        <p:spPr>
          <a:xfrm>
            <a:off x="281737" y="2048424"/>
            <a:ext cx="354789" cy="3693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0623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6F88F8-4069-FDEB-E1A2-824B59D75E6F}"/>
              </a:ext>
            </a:extLst>
          </p:cNvPr>
          <p:cNvSpPr/>
          <p:nvPr/>
        </p:nvSpPr>
        <p:spPr>
          <a:xfrm>
            <a:off x="559480" y="1522414"/>
            <a:ext cx="7586471" cy="4987698"/>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788BA39-6D68-3409-30D3-A99CE2C42830}"/>
              </a:ext>
            </a:extLst>
          </p:cNvPr>
          <p:cNvSpPr/>
          <p:nvPr/>
        </p:nvSpPr>
        <p:spPr>
          <a:xfrm>
            <a:off x="8628514" y="2366054"/>
            <a:ext cx="3000865" cy="3150735"/>
          </a:xfrm>
          <a:prstGeom prst="rect">
            <a:avLst/>
          </a:prstGeom>
          <a:solidFill>
            <a:srgbClr val="303478"/>
          </a:solidFill>
          <a:ln>
            <a:solidFill>
              <a:srgbClr val="3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2A6EC46-7953-6EE0-7157-C5CF62DA8300}"/>
              </a:ext>
            </a:extLst>
          </p:cNvPr>
          <p:cNvSpPr>
            <a:spLocks noGrp="1"/>
          </p:cNvSpPr>
          <p:nvPr>
            <p:ph type="title"/>
          </p:nvPr>
        </p:nvSpPr>
        <p:spPr>
          <a:xfrm>
            <a:off x="334736" y="188232"/>
            <a:ext cx="11862707" cy="1339170"/>
          </a:xfrm>
        </p:spPr>
        <p:txBody>
          <a:bodyPr>
            <a:normAutofit/>
          </a:bodyPr>
          <a:lstStyle/>
          <a:p>
            <a:r>
              <a:rPr lang="en-US" sz="4800">
                <a:solidFill>
                  <a:srgbClr val="303478"/>
                </a:solidFill>
                <a:latin typeface="Calibri"/>
                <a:ea typeface="Calibri"/>
                <a:cs typeface="Calibri"/>
              </a:rPr>
              <a:t>Community Insight Profile and Grant Funding</a:t>
            </a:r>
          </a:p>
        </p:txBody>
      </p:sp>
      <p:sp>
        <p:nvSpPr>
          <p:cNvPr id="3" name="Content Placeholder 2">
            <a:extLst>
              <a:ext uri="{FF2B5EF4-FFF2-40B4-BE49-F238E27FC236}">
                <a16:creationId xmlns:a16="http://schemas.microsoft.com/office/drawing/2014/main" id="{BBC74574-81FB-BFD2-5B92-C411B6F12897}"/>
              </a:ext>
            </a:extLst>
          </p:cNvPr>
          <p:cNvSpPr>
            <a:spLocks noGrp="1"/>
          </p:cNvSpPr>
          <p:nvPr>
            <p:ph idx="1"/>
          </p:nvPr>
        </p:nvSpPr>
        <p:spPr>
          <a:xfrm>
            <a:off x="838200" y="1726525"/>
            <a:ext cx="6794431" cy="4450438"/>
          </a:xfrm>
        </p:spPr>
        <p:txBody>
          <a:bodyPr vert="horz" lIns="91440" tIns="45720" rIns="91440" bIns="45720" rtlCol="0" anchor="t">
            <a:noAutofit/>
          </a:bodyPr>
          <a:lstStyle/>
          <a:p>
            <a:r>
              <a:rPr lang="en-US" sz="1700" b="1" dirty="0">
                <a:solidFill>
                  <a:schemeClr val="bg1"/>
                </a:solidFill>
                <a:latin typeface="Calibri"/>
                <a:ea typeface="Calibri"/>
                <a:cs typeface="Calibri"/>
              </a:rPr>
              <a:t>To understand local need</a:t>
            </a:r>
            <a:br>
              <a:rPr lang="en-US" sz="1700" b="1" dirty="0">
                <a:latin typeface="Calibri"/>
                <a:ea typeface="Calibri"/>
                <a:cs typeface="Calibri"/>
              </a:rPr>
            </a:br>
            <a:r>
              <a:rPr lang="en-US" sz="1700" dirty="0">
                <a:solidFill>
                  <a:schemeClr val="bg1"/>
                </a:solidFill>
                <a:latin typeface="Calibri"/>
                <a:ea typeface="Calibri"/>
                <a:cs typeface="Calibri"/>
              </a:rPr>
              <a:t> The profiles bring together key data and community perspectives to help us understand the unique strengths, challenges, and priorities within each </a:t>
            </a:r>
            <a:r>
              <a:rPr lang="en-US" sz="1700" dirty="0" err="1">
                <a:solidFill>
                  <a:schemeClr val="bg1"/>
                </a:solidFill>
                <a:latin typeface="Calibri"/>
                <a:ea typeface="Calibri"/>
                <a:cs typeface="Calibri"/>
              </a:rPr>
              <a:t>neighbourhood</a:t>
            </a:r>
            <a:r>
              <a:rPr lang="en-US" sz="1700" dirty="0">
                <a:solidFill>
                  <a:schemeClr val="bg1"/>
                </a:solidFill>
                <a:latin typeface="Calibri"/>
                <a:ea typeface="Calibri"/>
                <a:cs typeface="Calibri"/>
              </a:rPr>
              <a:t>.</a:t>
            </a:r>
          </a:p>
          <a:p>
            <a:r>
              <a:rPr lang="en-US" sz="1700" b="1" dirty="0">
                <a:solidFill>
                  <a:schemeClr val="bg1"/>
                </a:solidFill>
                <a:latin typeface="Calibri"/>
                <a:ea typeface="Calibri"/>
                <a:cs typeface="Calibri"/>
              </a:rPr>
              <a:t>To inform decision‑making</a:t>
            </a:r>
            <a:br>
              <a:rPr lang="en-US" sz="1700" b="1" dirty="0">
                <a:latin typeface="Calibri"/>
                <a:ea typeface="Calibri"/>
                <a:cs typeface="Calibri"/>
              </a:rPr>
            </a:br>
            <a:r>
              <a:rPr lang="en-US" sz="1700" dirty="0">
                <a:solidFill>
                  <a:schemeClr val="bg1"/>
                </a:solidFill>
                <a:latin typeface="Calibri"/>
                <a:ea typeface="Calibri"/>
                <a:cs typeface="Calibri"/>
              </a:rPr>
              <a:t> They support evidence‑based planning, helping us target resources, funding, and services where they will have the greatest impact.</a:t>
            </a:r>
          </a:p>
          <a:p>
            <a:r>
              <a:rPr lang="en-US" sz="1700" b="1" dirty="0">
                <a:solidFill>
                  <a:schemeClr val="bg1"/>
                </a:solidFill>
                <a:latin typeface="Calibri"/>
                <a:ea typeface="Calibri"/>
                <a:cs typeface="Calibri"/>
              </a:rPr>
              <a:t>To improve partnership working</a:t>
            </a:r>
            <a:br>
              <a:rPr lang="en-US" sz="1700" b="1" dirty="0">
                <a:latin typeface="Calibri"/>
                <a:ea typeface="Calibri"/>
                <a:cs typeface="Calibri"/>
              </a:rPr>
            </a:br>
            <a:r>
              <a:rPr lang="en-US" sz="1700" dirty="0">
                <a:solidFill>
                  <a:schemeClr val="bg1"/>
                </a:solidFill>
                <a:latin typeface="Calibri"/>
                <a:ea typeface="Calibri"/>
                <a:cs typeface="Calibri"/>
              </a:rPr>
              <a:t> The profiles create a shared understanding across partners, enabling more coordinated and joined‑up approaches to community development.</a:t>
            </a:r>
          </a:p>
          <a:p>
            <a:r>
              <a:rPr lang="en-US" sz="1700" b="1" dirty="0">
                <a:solidFill>
                  <a:schemeClr val="bg1"/>
                </a:solidFill>
                <a:latin typeface="Calibri"/>
                <a:ea typeface="Calibri"/>
                <a:cs typeface="Calibri"/>
              </a:rPr>
              <a:t>To monitor progress over time</a:t>
            </a:r>
            <a:br>
              <a:rPr lang="en-US" sz="1700" b="1" dirty="0">
                <a:latin typeface="Calibri"/>
                <a:ea typeface="Calibri"/>
                <a:cs typeface="Calibri"/>
              </a:rPr>
            </a:br>
            <a:r>
              <a:rPr lang="en-US" sz="1700" dirty="0">
                <a:solidFill>
                  <a:schemeClr val="bg1"/>
                </a:solidFill>
                <a:latin typeface="Calibri"/>
                <a:ea typeface="Calibri"/>
                <a:cs typeface="Calibri"/>
              </a:rPr>
              <a:t> By establishing a clear baseline, the profiles allow us to track changes, measure outcomes, and evaluate the effectiveness of local initiatives.</a:t>
            </a:r>
          </a:p>
          <a:p>
            <a:r>
              <a:rPr lang="en-US" sz="1700" b="1" dirty="0">
                <a:solidFill>
                  <a:schemeClr val="bg1"/>
                </a:solidFill>
                <a:latin typeface="Calibri"/>
                <a:ea typeface="Calibri"/>
                <a:cs typeface="Calibri"/>
              </a:rPr>
              <a:t>To amplify community voices</a:t>
            </a:r>
            <a:br>
              <a:rPr lang="en-US" sz="1700" dirty="0">
                <a:latin typeface="Calibri"/>
                <a:ea typeface="Calibri"/>
                <a:cs typeface="Calibri"/>
              </a:rPr>
            </a:br>
            <a:r>
              <a:rPr lang="en-US" sz="1700" dirty="0">
                <a:solidFill>
                  <a:schemeClr val="bg1"/>
                </a:solidFill>
                <a:latin typeface="Calibri"/>
                <a:ea typeface="Calibri"/>
                <a:cs typeface="Calibri"/>
              </a:rPr>
              <a:t> They ensure that residents lived experience is captured alongside data, shaping decisions that reflect what matters most to local people.</a:t>
            </a:r>
          </a:p>
          <a:p>
            <a:endParaRPr lang="en-US" dirty="0">
              <a:solidFill>
                <a:schemeClr val="bg1"/>
              </a:solidFill>
              <a:ea typeface="Calibri"/>
              <a:cs typeface="Calibri"/>
            </a:endParaRPr>
          </a:p>
        </p:txBody>
      </p:sp>
      <p:sp>
        <p:nvSpPr>
          <p:cNvPr id="10" name="Content Placeholder 2">
            <a:extLst>
              <a:ext uri="{FF2B5EF4-FFF2-40B4-BE49-F238E27FC236}">
                <a16:creationId xmlns:a16="http://schemas.microsoft.com/office/drawing/2014/main" id="{9115C8FE-3C6C-AC8E-A515-3FD339733D39}"/>
              </a:ext>
            </a:extLst>
          </p:cNvPr>
          <p:cNvSpPr txBox="1">
            <a:spLocks/>
          </p:cNvSpPr>
          <p:nvPr/>
        </p:nvSpPr>
        <p:spPr>
          <a:xfrm>
            <a:off x="8624207" y="2545674"/>
            <a:ext cx="5569789" cy="44232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ea typeface="Calibri"/>
                <a:cs typeface="Calibri"/>
              </a:rPr>
              <a:t>Grant Funding </a:t>
            </a:r>
          </a:p>
          <a:p>
            <a:endParaRPr lang="en-US">
              <a:solidFill>
                <a:schemeClr val="bg1"/>
              </a:solidFill>
              <a:ea typeface="Calibri"/>
              <a:cs typeface="Calibri"/>
            </a:endParaRPr>
          </a:p>
          <a:p>
            <a:r>
              <a:rPr lang="en-US" dirty="0">
                <a:solidFill>
                  <a:schemeClr val="bg1"/>
                </a:solidFill>
                <a:ea typeface="Calibri"/>
                <a:cs typeface="Calibri"/>
              </a:rPr>
              <a:t>Phase 1- £25, 000</a:t>
            </a:r>
          </a:p>
          <a:p>
            <a:r>
              <a:rPr lang="en-US" dirty="0">
                <a:solidFill>
                  <a:schemeClr val="bg1"/>
                </a:solidFill>
                <a:ea typeface="Calibri"/>
                <a:cs typeface="Calibri"/>
              </a:rPr>
              <a:t>Phase 2- £29,100</a:t>
            </a:r>
          </a:p>
          <a:p>
            <a:r>
              <a:rPr lang="en-US" dirty="0">
                <a:solidFill>
                  <a:schemeClr val="bg1"/>
                </a:solidFill>
                <a:ea typeface="Calibri"/>
                <a:cs typeface="Calibri"/>
              </a:rPr>
              <a:t>Phase 3- £15,000</a:t>
            </a:r>
          </a:p>
        </p:txBody>
      </p:sp>
      <p:pic>
        <p:nvPicPr>
          <p:cNvPr id="4" name="Picture 3" descr="A blue and white logo&#10;&#10;AI-generated content may be incorrect.">
            <a:extLst>
              <a:ext uri="{FF2B5EF4-FFF2-40B4-BE49-F238E27FC236}">
                <a16:creationId xmlns:a16="http://schemas.microsoft.com/office/drawing/2014/main" id="{740E159E-67A3-6BC2-596E-A2C5C8E8FDB7}"/>
              </a:ext>
            </a:extLst>
          </p:cNvPr>
          <p:cNvPicPr>
            <a:picLocks noChangeAspect="1"/>
          </p:cNvPicPr>
          <p:nvPr/>
        </p:nvPicPr>
        <p:blipFill>
          <a:blip r:embed="rId2"/>
          <a:stretch>
            <a:fillRect/>
          </a:stretch>
        </p:blipFill>
        <p:spPr>
          <a:xfrm>
            <a:off x="11143570" y="6176963"/>
            <a:ext cx="981075" cy="600075"/>
          </a:xfrm>
          <a:prstGeom prst="rect">
            <a:avLst/>
          </a:prstGeom>
        </p:spPr>
      </p:pic>
    </p:spTree>
    <p:extLst>
      <p:ext uri="{BB962C8B-B14F-4D97-AF65-F5344CB8AC3E}">
        <p14:creationId xmlns:p14="http://schemas.microsoft.com/office/powerpoint/2010/main" val="4066539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TotalTime>
  <Words>1730</Words>
  <Application>Microsoft Office PowerPoint</Application>
  <PresentationFormat>Widescreen</PresentationFormat>
  <Paragraphs>167</Paragraphs>
  <Slides>15</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Calibri</vt:lpstr>
      <vt:lpstr>American Type ITC Pro Md</vt:lpstr>
      <vt:lpstr>Roboto</vt:lpstr>
      <vt:lpstr>Arial</vt:lpstr>
      <vt:lpstr>Autography</vt:lpstr>
      <vt:lpstr>Grosvenor Light</vt:lpstr>
      <vt:lpstr>Calibri Light</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Role of the Community Health Development Officer </vt:lpstr>
      <vt:lpstr>PowerPoint Presentation</vt:lpstr>
      <vt:lpstr>Community Insight Profile and Grant Funding</vt:lpstr>
      <vt:lpstr>PowerPoint Presentation</vt:lpstr>
      <vt:lpstr>PowerPoint Presentation</vt:lpstr>
      <vt:lpstr>PowerPoint Presentation</vt:lpstr>
      <vt:lpstr>Community Health Partnership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sadoshimi</dc:creator>
  <cp:lastModifiedBy>COOPER Leanne</cp:lastModifiedBy>
  <cp:revision>255</cp:revision>
  <dcterms:created xsi:type="dcterms:W3CDTF">2022-04-27T07:50:19Z</dcterms:created>
  <dcterms:modified xsi:type="dcterms:W3CDTF">2026-02-19T10:56:17Z</dcterms:modified>
</cp:coreProperties>
</file>