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56" r:id="rId5"/>
    <p:sldId id="257" r:id="rId6"/>
    <p:sldId id="268" r:id="rId7"/>
    <p:sldId id="259" r:id="rId8"/>
    <p:sldId id="260" r:id="rId9"/>
    <p:sldId id="262" r:id="rId10"/>
    <p:sldId id="258" r:id="rId11"/>
    <p:sldId id="265" r:id="rId12"/>
    <p:sldId id="261" r:id="rId13"/>
    <p:sldId id="264" r:id="rId14"/>
    <p:sldId id="266" r:id="rId15"/>
    <p:sldId id="2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99"/>
    <a:srgbClr val="F8FCF6"/>
    <a:srgbClr val="F8E4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B63A16-A97C-466E-A5D7-2BCA7DAE7763}" v="7" dt="2026-01-14T11:59:50.5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408"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6F556C-ACCC-461E-9C6F-782FC65E3888}" type="doc">
      <dgm:prSet loTypeId="urn:microsoft.com/office/officeart/2005/8/layout/cycle4" loCatId="relationship" qsTypeId="urn:microsoft.com/office/officeart/2005/8/quickstyle/simple1" qsCatId="simple" csTypeId="urn:microsoft.com/office/officeart/2005/8/colors/accent1_2" csCatId="accent1" phldr="1"/>
      <dgm:spPr/>
      <dgm:t>
        <a:bodyPr/>
        <a:lstStyle/>
        <a:p>
          <a:endParaRPr lang="en-GB"/>
        </a:p>
      </dgm:t>
    </dgm:pt>
    <dgm:pt modelId="{F13FE597-AEE4-4250-8EEB-AF567ABBC8D4}">
      <dgm:prSet phldrT="[Text]" phldr="0"/>
      <dgm:spPr>
        <a:solidFill>
          <a:schemeClr val="accent6">
            <a:lumMod val="75000"/>
          </a:schemeClr>
        </a:solidFill>
      </dgm:spPr>
      <dgm:t>
        <a:bodyPr/>
        <a:lstStyle/>
        <a:p>
          <a:r>
            <a:rPr lang="en-GB"/>
            <a:t>Why?</a:t>
          </a:r>
        </a:p>
      </dgm:t>
    </dgm:pt>
    <dgm:pt modelId="{FEC6EC96-8164-4F48-841F-8C0BFFEB142B}" type="parTrans" cxnId="{9BDCF36B-9A21-4A2A-A5D3-636FEBC32341}">
      <dgm:prSet/>
      <dgm:spPr/>
      <dgm:t>
        <a:bodyPr/>
        <a:lstStyle/>
        <a:p>
          <a:endParaRPr lang="en-GB"/>
        </a:p>
      </dgm:t>
    </dgm:pt>
    <dgm:pt modelId="{B5A89F36-D8AE-48FB-B90F-B05BD735891A}" type="sibTrans" cxnId="{9BDCF36B-9A21-4A2A-A5D3-636FEBC32341}">
      <dgm:prSet/>
      <dgm:spPr/>
      <dgm:t>
        <a:bodyPr/>
        <a:lstStyle/>
        <a:p>
          <a:endParaRPr lang="en-GB"/>
        </a:p>
      </dgm:t>
    </dgm:pt>
    <dgm:pt modelId="{CDBEBEEA-1394-4006-8571-6A88285E71D1}">
      <dgm:prSet phldrT="[Text]" phldr="0" custT="1"/>
      <dgm:spPr/>
      <dgm:t>
        <a:bodyPr/>
        <a:lstStyle/>
        <a:p>
          <a:r>
            <a:rPr lang="en-GB" sz="1600"/>
            <a:t>CoL pressures &amp; rising inequality </a:t>
          </a:r>
        </a:p>
      </dgm:t>
    </dgm:pt>
    <dgm:pt modelId="{D95FFF65-023A-40E2-82F1-3E54DC135787}" type="parTrans" cxnId="{5BF92707-D671-46E1-83E9-40A2E4F85859}">
      <dgm:prSet/>
      <dgm:spPr/>
      <dgm:t>
        <a:bodyPr/>
        <a:lstStyle/>
        <a:p>
          <a:endParaRPr lang="en-GB"/>
        </a:p>
      </dgm:t>
    </dgm:pt>
    <dgm:pt modelId="{36C8544B-006B-4930-92B3-973DA3D2DF4F}" type="sibTrans" cxnId="{5BF92707-D671-46E1-83E9-40A2E4F85859}">
      <dgm:prSet/>
      <dgm:spPr/>
      <dgm:t>
        <a:bodyPr/>
        <a:lstStyle/>
        <a:p>
          <a:endParaRPr lang="en-GB"/>
        </a:p>
      </dgm:t>
    </dgm:pt>
    <dgm:pt modelId="{7F56934E-5BD5-4051-A3E3-1A8664442424}">
      <dgm:prSet phldrT="[Text]" phldr="0"/>
      <dgm:spPr/>
      <dgm:t>
        <a:bodyPr/>
        <a:lstStyle/>
        <a:p>
          <a:r>
            <a:rPr lang="en-GB"/>
            <a:t>How?</a:t>
          </a:r>
        </a:p>
      </dgm:t>
    </dgm:pt>
    <dgm:pt modelId="{09913445-365B-4CAE-8AC4-14C0308667CE}" type="parTrans" cxnId="{CB7746D8-3C4C-4D8E-B024-8AA380FF8DA6}">
      <dgm:prSet/>
      <dgm:spPr/>
      <dgm:t>
        <a:bodyPr/>
        <a:lstStyle/>
        <a:p>
          <a:endParaRPr lang="en-GB"/>
        </a:p>
      </dgm:t>
    </dgm:pt>
    <dgm:pt modelId="{53849713-33DC-4879-82EA-5C7B86916297}" type="sibTrans" cxnId="{CB7746D8-3C4C-4D8E-B024-8AA380FF8DA6}">
      <dgm:prSet/>
      <dgm:spPr/>
      <dgm:t>
        <a:bodyPr/>
        <a:lstStyle/>
        <a:p>
          <a:endParaRPr lang="en-GB"/>
        </a:p>
      </dgm:t>
    </dgm:pt>
    <dgm:pt modelId="{0B7B7D5C-1EE5-47FB-912F-57481785D28C}">
      <dgm:prSet phldrT="[Text]" phldr="0" custT="1"/>
      <dgm:spPr/>
      <dgm:t>
        <a:bodyPr/>
        <a:lstStyle/>
        <a:p>
          <a:r>
            <a:rPr lang="en-GB" sz="1600" b="1"/>
            <a:t>Poverty Review </a:t>
          </a:r>
          <a:r>
            <a:rPr lang="en-GB" sz="1600"/>
            <a:t>- asks 2 questions: </a:t>
          </a:r>
        </a:p>
      </dgm:t>
    </dgm:pt>
    <dgm:pt modelId="{39ABB968-C8F1-4DFD-B2B9-A9725979ABCC}" type="parTrans" cxnId="{B859B155-6A4A-423D-80BB-5976A59C659D}">
      <dgm:prSet/>
      <dgm:spPr/>
      <dgm:t>
        <a:bodyPr/>
        <a:lstStyle/>
        <a:p>
          <a:endParaRPr lang="en-GB"/>
        </a:p>
      </dgm:t>
    </dgm:pt>
    <dgm:pt modelId="{5AFA9E8C-71C6-4FE9-91DA-466472A2B38C}" type="sibTrans" cxnId="{B859B155-6A4A-423D-80BB-5976A59C659D}">
      <dgm:prSet/>
      <dgm:spPr/>
      <dgm:t>
        <a:bodyPr/>
        <a:lstStyle/>
        <a:p>
          <a:endParaRPr lang="en-GB"/>
        </a:p>
      </dgm:t>
    </dgm:pt>
    <dgm:pt modelId="{55EC3ACA-C71B-4A67-A439-B242C633BC43}">
      <dgm:prSet phldrT="[Text]" phldr="0"/>
      <dgm:spPr>
        <a:solidFill>
          <a:srgbClr val="FF9999"/>
        </a:solidFill>
      </dgm:spPr>
      <dgm:t>
        <a:bodyPr/>
        <a:lstStyle/>
        <a:p>
          <a:r>
            <a:rPr lang="en-GB"/>
            <a:t>Who? </a:t>
          </a:r>
        </a:p>
      </dgm:t>
    </dgm:pt>
    <dgm:pt modelId="{ACB2CCAD-BD11-46D1-AA82-D8B3D822F3EA}" type="parTrans" cxnId="{911D639B-5609-4912-A322-39EC8875952D}">
      <dgm:prSet/>
      <dgm:spPr/>
      <dgm:t>
        <a:bodyPr/>
        <a:lstStyle/>
        <a:p>
          <a:endParaRPr lang="en-GB"/>
        </a:p>
      </dgm:t>
    </dgm:pt>
    <dgm:pt modelId="{6D35A4F1-DBE7-4F76-A167-384177F4956F}" type="sibTrans" cxnId="{911D639B-5609-4912-A322-39EC8875952D}">
      <dgm:prSet/>
      <dgm:spPr/>
      <dgm:t>
        <a:bodyPr/>
        <a:lstStyle/>
        <a:p>
          <a:endParaRPr lang="en-GB"/>
        </a:p>
      </dgm:t>
    </dgm:pt>
    <dgm:pt modelId="{9F5A96B2-E895-4694-82B3-A7971F8A832B}">
      <dgm:prSet phldrT="[Text]" phldr="0" custT="1"/>
      <dgm:spPr/>
      <dgm:t>
        <a:bodyPr/>
        <a:lstStyle/>
        <a:p>
          <a:r>
            <a:rPr lang="en-GB" sz="1600"/>
            <a:t>Residents experiencing or at risk of poverty and other poor outcomes </a:t>
          </a:r>
        </a:p>
      </dgm:t>
    </dgm:pt>
    <dgm:pt modelId="{FCD3F76A-043A-4EA4-BC4B-833EC58A90F0}" type="parTrans" cxnId="{0CC79D88-525B-43F9-A4D6-55B575F34FDA}">
      <dgm:prSet/>
      <dgm:spPr/>
      <dgm:t>
        <a:bodyPr/>
        <a:lstStyle/>
        <a:p>
          <a:endParaRPr lang="en-GB"/>
        </a:p>
      </dgm:t>
    </dgm:pt>
    <dgm:pt modelId="{77086A12-8CE8-435C-B3E0-DD6CF691E6C9}" type="sibTrans" cxnId="{0CC79D88-525B-43F9-A4D6-55B575F34FDA}">
      <dgm:prSet/>
      <dgm:spPr/>
      <dgm:t>
        <a:bodyPr/>
        <a:lstStyle/>
        <a:p>
          <a:endParaRPr lang="en-GB"/>
        </a:p>
      </dgm:t>
    </dgm:pt>
    <dgm:pt modelId="{0DF4D600-F313-4728-B920-E91AA18DA313}">
      <dgm:prSet phldrT="[Text]" phldr="0"/>
      <dgm:spPr>
        <a:solidFill>
          <a:srgbClr val="FFC000"/>
        </a:solidFill>
      </dgm:spPr>
      <dgm:t>
        <a:bodyPr/>
        <a:lstStyle/>
        <a:p>
          <a:r>
            <a:rPr lang="en-GB"/>
            <a:t>What?</a:t>
          </a:r>
        </a:p>
      </dgm:t>
    </dgm:pt>
    <dgm:pt modelId="{68FBB88F-4083-47A0-85C6-55A4560B9E2E}" type="parTrans" cxnId="{C1FD6747-43D7-4013-A0C3-95C3D0DE9444}">
      <dgm:prSet/>
      <dgm:spPr/>
      <dgm:t>
        <a:bodyPr/>
        <a:lstStyle/>
        <a:p>
          <a:endParaRPr lang="en-GB"/>
        </a:p>
      </dgm:t>
    </dgm:pt>
    <dgm:pt modelId="{99C83C7C-A1C8-4AA2-A779-5407EDEB9D2F}" type="sibTrans" cxnId="{C1FD6747-43D7-4013-A0C3-95C3D0DE9444}">
      <dgm:prSet/>
      <dgm:spPr/>
      <dgm:t>
        <a:bodyPr/>
        <a:lstStyle/>
        <a:p>
          <a:endParaRPr lang="en-GB"/>
        </a:p>
      </dgm:t>
    </dgm:pt>
    <dgm:pt modelId="{7387B497-3152-4123-AC47-BD9E5AD6D970}">
      <dgm:prSet phldrT="[Text]" phldr="0" custT="1"/>
      <dgm:spPr/>
      <dgm:t>
        <a:bodyPr/>
        <a:lstStyle/>
        <a:p>
          <a:r>
            <a:rPr lang="en-GB" sz="1600"/>
            <a:t>38 Actions to enhance and </a:t>
          </a:r>
          <a:r>
            <a:rPr lang="en-GB" sz="1600" b="1"/>
            <a:t>improve our current offer</a:t>
          </a:r>
          <a:r>
            <a:rPr lang="en-GB" sz="1600"/>
            <a:t> &amp; </a:t>
          </a:r>
          <a:r>
            <a:rPr lang="en-GB" sz="1600" b="1"/>
            <a:t>prevent poor future outcomes</a:t>
          </a:r>
        </a:p>
      </dgm:t>
    </dgm:pt>
    <dgm:pt modelId="{0FB4BA15-462E-4F90-9EC0-9F471F199506}" type="parTrans" cxnId="{CA8BDD91-F321-444E-8EAD-CDED0FE0CE46}">
      <dgm:prSet/>
      <dgm:spPr/>
      <dgm:t>
        <a:bodyPr/>
        <a:lstStyle/>
        <a:p>
          <a:endParaRPr lang="en-GB"/>
        </a:p>
      </dgm:t>
    </dgm:pt>
    <dgm:pt modelId="{8FFE9DEE-9C20-44ED-8E16-8CF4A7803774}" type="sibTrans" cxnId="{CA8BDD91-F321-444E-8EAD-CDED0FE0CE46}">
      <dgm:prSet/>
      <dgm:spPr/>
      <dgm:t>
        <a:bodyPr/>
        <a:lstStyle/>
        <a:p>
          <a:endParaRPr lang="en-GB"/>
        </a:p>
      </dgm:t>
    </dgm:pt>
    <dgm:pt modelId="{D2CBCDA4-9A85-4284-9B24-100E41957232}">
      <dgm:prSet phldrT="[Text]" phldr="0" custT="1"/>
      <dgm:spPr/>
      <dgm:t>
        <a:bodyPr/>
        <a:lstStyle/>
        <a:p>
          <a:r>
            <a:rPr lang="en-GB" sz="1600"/>
            <a:t>High-cost pressures in the public sector (Fair Funding Review) </a:t>
          </a:r>
        </a:p>
      </dgm:t>
    </dgm:pt>
    <dgm:pt modelId="{96E12586-5337-493A-A3BA-864CAB71C2CA}" type="parTrans" cxnId="{F461E2FB-6612-44A4-A0A6-269D7B8770B9}">
      <dgm:prSet/>
      <dgm:spPr/>
      <dgm:t>
        <a:bodyPr/>
        <a:lstStyle/>
        <a:p>
          <a:endParaRPr lang="en-GB"/>
        </a:p>
      </dgm:t>
    </dgm:pt>
    <dgm:pt modelId="{41107AE0-88DD-43E7-B5CF-F70B0038DB1E}" type="sibTrans" cxnId="{F461E2FB-6612-44A4-A0A6-269D7B8770B9}">
      <dgm:prSet/>
      <dgm:spPr/>
      <dgm:t>
        <a:bodyPr/>
        <a:lstStyle/>
        <a:p>
          <a:endParaRPr lang="en-GB"/>
        </a:p>
      </dgm:t>
    </dgm:pt>
    <dgm:pt modelId="{65ECF0BC-3E2A-4EF8-A823-D64EBBF59D90}">
      <dgm:prSet phldrT="[Text]" phldr="0" custT="1"/>
      <dgm:spPr/>
      <dgm:t>
        <a:bodyPr/>
        <a:lstStyle/>
        <a:p>
          <a:r>
            <a:rPr lang="en-GB" sz="1600"/>
            <a:t>Changing Welfare Policy </a:t>
          </a:r>
        </a:p>
      </dgm:t>
    </dgm:pt>
    <dgm:pt modelId="{A5712512-1CC1-4097-9BAD-DDEC15009A26}" type="parTrans" cxnId="{F3767F74-7ABB-4FC6-9647-AD78BA6EB891}">
      <dgm:prSet/>
      <dgm:spPr/>
      <dgm:t>
        <a:bodyPr/>
        <a:lstStyle/>
        <a:p>
          <a:endParaRPr lang="en-GB"/>
        </a:p>
      </dgm:t>
    </dgm:pt>
    <dgm:pt modelId="{FE164691-2B56-4755-B50A-2C85EA3E3202}" type="sibTrans" cxnId="{F3767F74-7ABB-4FC6-9647-AD78BA6EB891}">
      <dgm:prSet/>
      <dgm:spPr/>
      <dgm:t>
        <a:bodyPr/>
        <a:lstStyle/>
        <a:p>
          <a:endParaRPr lang="en-GB"/>
        </a:p>
      </dgm:t>
    </dgm:pt>
    <dgm:pt modelId="{BC0BCBB9-1615-49ED-B1A7-17143B8BCAD6}">
      <dgm:prSet phldrT="[Text]" phldr="0" custT="1"/>
      <dgm:spPr/>
      <dgm:t>
        <a:bodyPr/>
        <a:lstStyle/>
        <a:p>
          <a:r>
            <a:rPr lang="en-GB" sz="1600"/>
            <a:t>What are we doing to support residents experiencing poverty? </a:t>
          </a:r>
        </a:p>
      </dgm:t>
    </dgm:pt>
    <dgm:pt modelId="{39428EA7-0012-47AD-B715-61769612E0A4}" type="parTrans" cxnId="{F442D51C-B5B3-4645-BC90-01CFEF512134}">
      <dgm:prSet/>
      <dgm:spPr/>
      <dgm:t>
        <a:bodyPr/>
        <a:lstStyle/>
        <a:p>
          <a:endParaRPr lang="en-GB"/>
        </a:p>
      </dgm:t>
    </dgm:pt>
    <dgm:pt modelId="{B25C3983-2460-42F7-ABBA-B42846799ED0}" type="sibTrans" cxnId="{F442D51C-B5B3-4645-BC90-01CFEF512134}">
      <dgm:prSet/>
      <dgm:spPr/>
      <dgm:t>
        <a:bodyPr/>
        <a:lstStyle/>
        <a:p>
          <a:endParaRPr lang="en-GB"/>
        </a:p>
      </dgm:t>
    </dgm:pt>
    <dgm:pt modelId="{222F9281-4F9D-4251-B2B4-606D841B67A9}">
      <dgm:prSet phldrT="[Text]" phldr="0" custT="1"/>
      <dgm:spPr/>
      <dgm:t>
        <a:bodyPr/>
        <a:lstStyle/>
        <a:p>
          <a:r>
            <a:rPr lang="en-GB" sz="1600"/>
            <a:t>Members want Anti Poverty Strategy </a:t>
          </a:r>
        </a:p>
      </dgm:t>
    </dgm:pt>
    <dgm:pt modelId="{BECB6ACC-CD26-41DD-8F99-A2BD030B1603}" type="parTrans" cxnId="{DC5AA6EC-A47C-4709-B8DB-E6E28334FAC6}">
      <dgm:prSet/>
      <dgm:spPr/>
      <dgm:t>
        <a:bodyPr/>
        <a:lstStyle/>
        <a:p>
          <a:endParaRPr lang="en-GB"/>
        </a:p>
      </dgm:t>
    </dgm:pt>
    <dgm:pt modelId="{E64E5AE5-9066-4C13-A382-06687C2AD036}" type="sibTrans" cxnId="{DC5AA6EC-A47C-4709-B8DB-E6E28334FAC6}">
      <dgm:prSet/>
      <dgm:spPr/>
      <dgm:t>
        <a:bodyPr/>
        <a:lstStyle/>
        <a:p>
          <a:endParaRPr lang="en-GB"/>
        </a:p>
      </dgm:t>
    </dgm:pt>
    <dgm:pt modelId="{18CDDC15-CE31-4D43-8760-33DE80D5C465}">
      <dgm:prSet phldrT="[Text]" phldr="0" custT="1"/>
      <dgm:spPr/>
      <dgm:t>
        <a:bodyPr/>
        <a:lstStyle/>
        <a:p>
          <a:r>
            <a:rPr lang="en-GB" sz="1600"/>
            <a:t>Is our response optimal? </a:t>
          </a:r>
        </a:p>
      </dgm:t>
    </dgm:pt>
    <dgm:pt modelId="{9E29F5A6-998C-48FE-9E3F-80F27E9810E6}" type="parTrans" cxnId="{BB27DDBD-239A-4E37-9C99-43EFB8FF5354}">
      <dgm:prSet/>
      <dgm:spPr/>
      <dgm:t>
        <a:bodyPr/>
        <a:lstStyle/>
        <a:p>
          <a:endParaRPr lang="en-GB"/>
        </a:p>
      </dgm:t>
    </dgm:pt>
    <dgm:pt modelId="{AD3A7AD8-C710-4AB4-A314-EF3F05731AAE}" type="sibTrans" cxnId="{BB27DDBD-239A-4E37-9C99-43EFB8FF5354}">
      <dgm:prSet/>
      <dgm:spPr/>
      <dgm:t>
        <a:bodyPr/>
        <a:lstStyle/>
        <a:p>
          <a:endParaRPr lang="en-GB"/>
        </a:p>
      </dgm:t>
    </dgm:pt>
    <dgm:pt modelId="{A6F600B6-7BAD-4B15-9D8A-49F11FAC4804}">
      <dgm:prSet phldrT="[Text]" phldr="0" custT="1"/>
      <dgm:spPr/>
      <dgm:t>
        <a:bodyPr/>
        <a:lstStyle/>
        <a:p>
          <a:r>
            <a:rPr lang="en-GB" sz="1600"/>
            <a:t>5 deep dives </a:t>
          </a:r>
        </a:p>
      </dgm:t>
    </dgm:pt>
    <dgm:pt modelId="{591B9955-A6C8-456E-AEEC-00FF7AED3417}" type="parTrans" cxnId="{84F51050-DC45-4C5A-BDB4-EABDF8EBA51B}">
      <dgm:prSet/>
      <dgm:spPr/>
      <dgm:t>
        <a:bodyPr/>
        <a:lstStyle/>
        <a:p>
          <a:endParaRPr lang="en-GB"/>
        </a:p>
      </dgm:t>
    </dgm:pt>
    <dgm:pt modelId="{83FC03CF-AC12-48CF-99FF-A7673817F72B}" type="sibTrans" cxnId="{84F51050-DC45-4C5A-BDB4-EABDF8EBA51B}">
      <dgm:prSet/>
      <dgm:spPr/>
      <dgm:t>
        <a:bodyPr/>
        <a:lstStyle/>
        <a:p>
          <a:endParaRPr lang="en-GB"/>
        </a:p>
      </dgm:t>
    </dgm:pt>
    <dgm:pt modelId="{1007FC46-EC01-4C9E-B561-8028A56307CD}">
      <dgm:prSet phldrT="[Text]" phldr="0" custT="1"/>
      <dgm:spPr/>
      <dgm:t>
        <a:bodyPr/>
        <a:lstStyle/>
        <a:p>
          <a:r>
            <a:rPr lang="en-GB" sz="1600"/>
            <a:t>VCSO partners </a:t>
          </a:r>
        </a:p>
      </dgm:t>
    </dgm:pt>
    <dgm:pt modelId="{2F77AFD2-BA9C-429E-9848-9E90F9275A30}" type="parTrans" cxnId="{87579A89-58FF-48A3-8733-BFB892B9809D}">
      <dgm:prSet/>
      <dgm:spPr/>
      <dgm:t>
        <a:bodyPr/>
        <a:lstStyle/>
        <a:p>
          <a:endParaRPr lang="en-GB"/>
        </a:p>
      </dgm:t>
    </dgm:pt>
    <dgm:pt modelId="{7AFC3C8E-191A-424A-AC48-43960FB4AF4C}" type="sibTrans" cxnId="{87579A89-58FF-48A3-8733-BFB892B9809D}">
      <dgm:prSet/>
      <dgm:spPr/>
      <dgm:t>
        <a:bodyPr/>
        <a:lstStyle/>
        <a:p>
          <a:endParaRPr lang="en-GB"/>
        </a:p>
      </dgm:t>
    </dgm:pt>
    <dgm:pt modelId="{D487DA77-5879-4A9B-8646-9CCE733DF906}">
      <dgm:prSet phldrT="[Text]" phldr="0" custT="1"/>
      <dgm:spPr/>
      <dgm:t>
        <a:bodyPr/>
        <a:lstStyle/>
        <a:p>
          <a:r>
            <a:rPr lang="en-GB" sz="1600"/>
            <a:t>Council officers </a:t>
          </a:r>
        </a:p>
      </dgm:t>
    </dgm:pt>
    <dgm:pt modelId="{1B6265F1-5F5F-46DE-BACB-AFD773040C1C}" type="parTrans" cxnId="{F4F91278-43B3-4A47-9A3D-530E547851A2}">
      <dgm:prSet/>
      <dgm:spPr/>
      <dgm:t>
        <a:bodyPr/>
        <a:lstStyle/>
        <a:p>
          <a:endParaRPr lang="en-GB"/>
        </a:p>
      </dgm:t>
    </dgm:pt>
    <dgm:pt modelId="{76C1DF46-A876-410D-BFD9-97BD8B78D3B7}" type="sibTrans" cxnId="{F4F91278-43B3-4A47-9A3D-530E547851A2}">
      <dgm:prSet/>
      <dgm:spPr/>
      <dgm:t>
        <a:bodyPr/>
        <a:lstStyle/>
        <a:p>
          <a:endParaRPr lang="en-GB"/>
        </a:p>
      </dgm:t>
    </dgm:pt>
    <dgm:pt modelId="{7E033599-7E5E-4864-B9FF-EFC3FF1CC22F}">
      <dgm:prSet custT="1"/>
      <dgm:spPr/>
      <dgm:t>
        <a:bodyPr/>
        <a:lstStyle/>
        <a:p>
          <a:r>
            <a:rPr lang="en-GB" sz="1600"/>
            <a:t>Anti Poverty Action Plan </a:t>
          </a:r>
        </a:p>
      </dgm:t>
    </dgm:pt>
    <dgm:pt modelId="{731CAFBC-071C-4F51-A894-D7245B3AF375}" type="parTrans" cxnId="{0D34719D-3A74-4AFA-AEAF-249CCF21B84A}">
      <dgm:prSet/>
      <dgm:spPr/>
      <dgm:t>
        <a:bodyPr/>
        <a:lstStyle/>
        <a:p>
          <a:endParaRPr lang="en-GB"/>
        </a:p>
      </dgm:t>
    </dgm:pt>
    <dgm:pt modelId="{7239730B-C900-42C7-B9D8-5AC8E6A199E5}" type="sibTrans" cxnId="{0D34719D-3A74-4AFA-AEAF-249CCF21B84A}">
      <dgm:prSet/>
      <dgm:spPr/>
      <dgm:t>
        <a:bodyPr/>
        <a:lstStyle/>
        <a:p>
          <a:endParaRPr lang="en-GB"/>
        </a:p>
      </dgm:t>
    </dgm:pt>
    <dgm:pt modelId="{5E8DF02F-087B-4A8B-B422-1AAC037EA8AE}">
      <dgm:prSet custT="1"/>
      <dgm:spPr/>
      <dgm:t>
        <a:bodyPr/>
        <a:lstStyle/>
        <a:p>
          <a:endParaRPr lang="en-GB" sz="1600"/>
        </a:p>
      </dgm:t>
    </dgm:pt>
    <dgm:pt modelId="{5A1621AE-76C1-4C81-805D-7D4FD89E070A}" type="parTrans" cxnId="{6A07F008-4AA4-4B64-A675-4691FBC4995F}">
      <dgm:prSet/>
      <dgm:spPr/>
      <dgm:t>
        <a:bodyPr/>
        <a:lstStyle/>
        <a:p>
          <a:endParaRPr lang="en-GB"/>
        </a:p>
      </dgm:t>
    </dgm:pt>
    <dgm:pt modelId="{00CDB697-322E-41F1-BDDB-48447841E958}" type="sibTrans" cxnId="{6A07F008-4AA4-4B64-A675-4691FBC4995F}">
      <dgm:prSet/>
      <dgm:spPr/>
      <dgm:t>
        <a:bodyPr/>
        <a:lstStyle/>
        <a:p>
          <a:endParaRPr lang="en-GB"/>
        </a:p>
      </dgm:t>
    </dgm:pt>
    <dgm:pt modelId="{6C76F783-F9C1-4877-8F7A-43EA28EC9CC0}" type="pres">
      <dgm:prSet presAssocID="{4E6F556C-ACCC-461E-9C6F-782FC65E3888}" presName="cycleMatrixDiagram" presStyleCnt="0">
        <dgm:presLayoutVars>
          <dgm:chMax val="1"/>
          <dgm:dir/>
          <dgm:animLvl val="lvl"/>
          <dgm:resizeHandles val="exact"/>
        </dgm:presLayoutVars>
      </dgm:prSet>
      <dgm:spPr/>
    </dgm:pt>
    <dgm:pt modelId="{0BC347C5-4472-4699-AFD8-9AD16A0CEDCD}" type="pres">
      <dgm:prSet presAssocID="{4E6F556C-ACCC-461E-9C6F-782FC65E3888}" presName="children" presStyleCnt="0"/>
      <dgm:spPr/>
    </dgm:pt>
    <dgm:pt modelId="{23A9ED90-409A-44EE-BE08-1A5EB62D3508}" type="pres">
      <dgm:prSet presAssocID="{4E6F556C-ACCC-461E-9C6F-782FC65E3888}" presName="child1group" presStyleCnt="0"/>
      <dgm:spPr/>
    </dgm:pt>
    <dgm:pt modelId="{0460D292-F76F-4853-8C85-5C257EE8C3CE}" type="pres">
      <dgm:prSet presAssocID="{4E6F556C-ACCC-461E-9C6F-782FC65E3888}" presName="child1" presStyleLbl="bgAcc1" presStyleIdx="0" presStyleCnt="4" custScaleX="117119" custScaleY="142115" custLinFactNeighborX="-25539" custLinFactNeighborY="-686"/>
      <dgm:spPr/>
    </dgm:pt>
    <dgm:pt modelId="{19DD5552-47A7-41D9-9A6F-DA14FBF6E65A}" type="pres">
      <dgm:prSet presAssocID="{4E6F556C-ACCC-461E-9C6F-782FC65E3888}" presName="child1Text" presStyleLbl="bgAcc1" presStyleIdx="0" presStyleCnt="4">
        <dgm:presLayoutVars>
          <dgm:bulletEnabled val="1"/>
        </dgm:presLayoutVars>
      </dgm:prSet>
      <dgm:spPr/>
    </dgm:pt>
    <dgm:pt modelId="{7CD06651-E1D7-48AB-AF75-B461CF88EF03}" type="pres">
      <dgm:prSet presAssocID="{4E6F556C-ACCC-461E-9C6F-782FC65E3888}" presName="child2group" presStyleCnt="0"/>
      <dgm:spPr/>
    </dgm:pt>
    <dgm:pt modelId="{EC05FF91-C9EB-4A4F-A510-1B11A7C72B24}" type="pres">
      <dgm:prSet presAssocID="{4E6F556C-ACCC-461E-9C6F-782FC65E3888}" presName="child2" presStyleLbl="bgAcc1" presStyleIdx="1" presStyleCnt="4" custScaleX="122999" custScaleY="137262" custLinFactNeighborX="20854" custLinFactNeighborY="-3354"/>
      <dgm:spPr/>
    </dgm:pt>
    <dgm:pt modelId="{5ED1C7A7-66EE-43BD-AE1A-4A7695037864}" type="pres">
      <dgm:prSet presAssocID="{4E6F556C-ACCC-461E-9C6F-782FC65E3888}" presName="child2Text" presStyleLbl="bgAcc1" presStyleIdx="1" presStyleCnt="4">
        <dgm:presLayoutVars>
          <dgm:bulletEnabled val="1"/>
        </dgm:presLayoutVars>
      </dgm:prSet>
      <dgm:spPr/>
    </dgm:pt>
    <dgm:pt modelId="{491F5BF2-7550-4871-8FEA-DD92F12B6015}" type="pres">
      <dgm:prSet presAssocID="{4E6F556C-ACCC-461E-9C6F-782FC65E3888}" presName="child3group" presStyleCnt="0"/>
      <dgm:spPr/>
    </dgm:pt>
    <dgm:pt modelId="{641BF772-6B6F-466B-964F-5301C698FE6C}" type="pres">
      <dgm:prSet presAssocID="{4E6F556C-ACCC-461E-9C6F-782FC65E3888}" presName="child3" presStyleLbl="bgAcc1" presStyleIdx="2" presStyleCnt="4" custScaleX="123464" custScaleY="128019" custLinFactNeighborX="24328" custLinFactNeighborY="-9388"/>
      <dgm:spPr/>
    </dgm:pt>
    <dgm:pt modelId="{09F49A0A-D81D-48FE-BB30-31AF82A58127}" type="pres">
      <dgm:prSet presAssocID="{4E6F556C-ACCC-461E-9C6F-782FC65E3888}" presName="child3Text" presStyleLbl="bgAcc1" presStyleIdx="2" presStyleCnt="4">
        <dgm:presLayoutVars>
          <dgm:bulletEnabled val="1"/>
        </dgm:presLayoutVars>
      </dgm:prSet>
      <dgm:spPr/>
    </dgm:pt>
    <dgm:pt modelId="{A88E928F-3646-4288-9B82-25CEF9E542B7}" type="pres">
      <dgm:prSet presAssocID="{4E6F556C-ACCC-461E-9C6F-782FC65E3888}" presName="child4group" presStyleCnt="0"/>
      <dgm:spPr/>
    </dgm:pt>
    <dgm:pt modelId="{4D353751-6EB2-4CF5-BC20-B0B582002AEE}" type="pres">
      <dgm:prSet presAssocID="{4E6F556C-ACCC-461E-9C6F-782FC65E3888}" presName="child4" presStyleLbl="bgAcc1" presStyleIdx="3" presStyleCnt="4" custScaleX="127143" custScaleY="134937" custLinFactNeighborX="-24609" custLinFactNeighborY="-10517"/>
      <dgm:spPr/>
    </dgm:pt>
    <dgm:pt modelId="{9B83B88C-AB4B-460F-B9F5-B1BAA8089768}" type="pres">
      <dgm:prSet presAssocID="{4E6F556C-ACCC-461E-9C6F-782FC65E3888}" presName="child4Text" presStyleLbl="bgAcc1" presStyleIdx="3" presStyleCnt="4">
        <dgm:presLayoutVars>
          <dgm:bulletEnabled val="1"/>
        </dgm:presLayoutVars>
      </dgm:prSet>
      <dgm:spPr/>
    </dgm:pt>
    <dgm:pt modelId="{58EA1737-FF36-494F-86A2-607F493632A6}" type="pres">
      <dgm:prSet presAssocID="{4E6F556C-ACCC-461E-9C6F-782FC65E3888}" presName="childPlaceholder" presStyleCnt="0"/>
      <dgm:spPr/>
    </dgm:pt>
    <dgm:pt modelId="{4D7F363C-7A11-4480-91A0-261DD83AD026}" type="pres">
      <dgm:prSet presAssocID="{4E6F556C-ACCC-461E-9C6F-782FC65E3888}" presName="circle" presStyleCnt="0"/>
      <dgm:spPr/>
    </dgm:pt>
    <dgm:pt modelId="{8D4894AA-027E-4ABD-9A8B-AE665C482318}" type="pres">
      <dgm:prSet presAssocID="{4E6F556C-ACCC-461E-9C6F-782FC65E3888}" presName="quadrant1" presStyleLbl="node1" presStyleIdx="0" presStyleCnt="4">
        <dgm:presLayoutVars>
          <dgm:chMax val="1"/>
          <dgm:bulletEnabled val="1"/>
        </dgm:presLayoutVars>
      </dgm:prSet>
      <dgm:spPr/>
    </dgm:pt>
    <dgm:pt modelId="{74B4A171-825A-4A0F-B2C1-E7D1617FC942}" type="pres">
      <dgm:prSet presAssocID="{4E6F556C-ACCC-461E-9C6F-782FC65E3888}" presName="quadrant2" presStyleLbl="node1" presStyleIdx="1" presStyleCnt="4">
        <dgm:presLayoutVars>
          <dgm:chMax val="1"/>
          <dgm:bulletEnabled val="1"/>
        </dgm:presLayoutVars>
      </dgm:prSet>
      <dgm:spPr/>
    </dgm:pt>
    <dgm:pt modelId="{64C5C4C4-E2EB-4098-BF7C-24B26864BB25}" type="pres">
      <dgm:prSet presAssocID="{4E6F556C-ACCC-461E-9C6F-782FC65E3888}" presName="quadrant3" presStyleLbl="node1" presStyleIdx="2" presStyleCnt="4">
        <dgm:presLayoutVars>
          <dgm:chMax val="1"/>
          <dgm:bulletEnabled val="1"/>
        </dgm:presLayoutVars>
      </dgm:prSet>
      <dgm:spPr/>
    </dgm:pt>
    <dgm:pt modelId="{5B679711-9D4F-4673-A9C0-EA51FB023FD0}" type="pres">
      <dgm:prSet presAssocID="{4E6F556C-ACCC-461E-9C6F-782FC65E3888}" presName="quadrant4" presStyleLbl="node1" presStyleIdx="3" presStyleCnt="4">
        <dgm:presLayoutVars>
          <dgm:chMax val="1"/>
          <dgm:bulletEnabled val="1"/>
        </dgm:presLayoutVars>
      </dgm:prSet>
      <dgm:spPr/>
    </dgm:pt>
    <dgm:pt modelId="{440A630C-C87D-4AF1-9958-7920F40EF336}" type="pres">
      <dgm:prSet presAssocID="{4E6F556C-ACCC-461E-9C6F-782FC65E3888}" presName="quadrantPlaceholder" presStyleCnt="0"/>
      <dgm:spPr/>
    </dgm:pt>
    <dgm:pt modelId="{C127FCAC-B93A-4AE9-9A0D-F8FF5A786DE9}" type="pres">
      <dgm:prSet presAssocID="{4E6F556C-ACCC-461E-9C6F-782FC65E3888}" presName="center1" presStyleLbl="fgShp" presStyleIdx="0" presStyleCnt="2"/>
      <dgm:spPr/>
    </dgm:pt>
    <dgm:pt modelId="{0A3938D7-C08C-4AA1-B4E2-580433BB8ED9}" type="pres">
      <dgm:prSet presAssocID="{4E6F556C-ACCC-461E-9C6F-782FC65E3888}" presName="center2" presStyleLbl="fgShp" presStyleIdx="1" presStyleCnt="2"/>
      <dgm:spPr/>
    </dgm:pt>
  </dgm:ptLst>
  <dgm:cxnLst>
    <dgm:cxn modelId="{5BF92707-D671-46E1-83E9-40A2E4F85859}" srcId="{F13FE597-AEE4-4250-8EEB-AF567ABBC8D4}" destId="{CDBEBEEA-1394-4006-8571-6A88285E71D1}" srcOrd="0" destOrd="0" parTransId="{D95FFF65-023A-40E2-82F1-3E54DC135787}" sibTransId="{36C8544B-006B-4930-92B3-973DA3D2DF4F}"/>
    <dgm:cxn modelId="{6A07F008-4AA4-4B64-A675-4691FBC4995F}" srcId="{0DF4D600-F313-4728-B920-E91AA18DA313}" destId="{5E8DF02F-087B-4A8B-B422-1AAC037EA8AE}" srcOrd="2" destOrd="0" parTransId="{5A1621AE-76C1-4C81-805D-7D4FD89E070A}" sibTransId="{00CDB697-322E-41F1-BDDB-48447841E958}"/>
    <dgm:cxn modelId="{921B8A0B-1C32-4A49-BACB-B3D2F88D219C}" type="presOf" srcId="{D487DA77-5879-4A9B-8646-9CCE733DF906}" destId="{641BF772-6B6F-466B-964F-5301C698FE6C}" srcOrd="0" destOrd="2" presId="urn:microsoft.com/office/officeart/2005/8/layout/cycle4"/>
    <dgm:cxn modelId="{5EAEEF10-1B23-4926-8943-B5730159F423}" type="presOf" srcId="{0DF4D600-F313-4728-B920-E91AA18DA313}" destId="{5B679711-9D4F-4673-A9C0-EA51FB023FD0}" srcOrd="0" destOrd="0" presId="urn:microsoft.com/office/officeart/2005/8/layout/cycle4"/>
    <dgm:cxn modelId="{F442D51C-B5B3-4645-BC90-01CFEF512134}" srcId="{7F56934E-5BD5-4051-A3E3-1A8664442424}" destId="{BC0BCBB9-1615-49ED-B1A7-17143B8BCAD6}" srcOrd="1" destOrd="0" parTransId="{39428EA7-0012-47AD-B715-61769612E0A4}" sibTransId="{B25C3983-2460-42F7-ABBA-B42846799ED0}"/>
    <dgm:cxn modelId="{64600A39-58CA-4B8E-B41F-B41A1EDB15BE}" type="presOf" srcId="{5E8DF02F-087B-4A8B-B422-1AAC037EA8AE}" destId="{4D353751-6EB2-4CF5-BC20-B0B582002AEE}" srcOrd="0" destOrd="2" presId="urn:microsoft.com/office/officeart/2005/8/layout/cycle4"/>
    <dgm:cxn modelId="{CD4ADC3B-6A5A-4761-A959-E6D9F38DB653}" type="presOf" srcId="{18CDDC15-CE31-4D43-8760-33DE80D5C465}" destId="{EC05FF91-C9EB-4A4F-A510-1B11A7C72B24}" srcOrd="0" destOrd="2" presId="urn:microsoft.com/office/officeart/2005/8/layout/cycle4"/>
    <dgm:cxn modelId="{85A8BB3C-5EA0-4413-9530-95EF93C84360}" type="presOf" srcId="{7387B497-3152-4123-AC47-BD9E5AD6D970}" destId="{4D353751-6EB2-4CF5-BC20-B0B582002AEE}" srcOrd="0" destOrd="0" presId="urn:microsoft.com/office/officeart/2005/8/layout/cycle4"/>
    <dgm:cxn modelId="{4C6ABA5F-6805-40EA-B506-EF99742FA28D}" type="presOf" srcId="{D2CBCDA4-9A85-4284-9B24-100E41957232}" destId="{0460D292-F76F-4853-8C85-5C257EE8C3CE}" srcOrd="0" destOrd="1" presId="urn:microsoft.com/office/officeart/2005/8/layout/cycle4"/>
    <dgm:cxn modelId="{89A10846-25C3-4311-9E21-AD5FC2649ED2}" type="presOf" srcId="{65ECF0BC-3E2A-4EF8-A823-D64EBBF59D90}" destId="{19DD5552-47A7-41D9-9A6F-DA14FBF6E65A}" srcOrd="1" destOrd="2" presId="urn:microsoft.com/office/officeart/2005/8/layout/cycle4"/>
    <dgm:cxn modelId="{C1FD6747-43D7-4013-A0C3-95C3D0DE9444}" srcId="{4E6F556C-ACCC-461E-9C6F-782FC65E3888}" destId="{0DF4D600-F313-4728-B920-E91AA18DA313}" srcOrd="3" destOrd="0" parTransId="{68FBB88F-4083-47A0-85C6-55A4560B9E2E}" sibTransId="{99C83C7C-A1C8-4AA2-A779-5407EDEB9D2F}"/>
    <dgm:cxn modelId="{9BDCF36B-9A21-4A2A-A5D3-636FEBC32341}" srcId="{4E6F556C-ACCC-461E-9C6F-782FC65E3888}" destId="{F13FE597-AEE4-4250-8EEB-AF567ABBC8D4}" srcOrd="0" destOrd="0" parTransId="{FEC6EC96-8164-4F48-841F-8C0BFFEB142B}" sibTransId="{B5A89F36-D8AE-48FB-B90F-B05BD735891A}"/>
    <dgm:cxn modelId="{7963624E-D106-4806-B1FE-AA65C7C60774}" type="presOf" srcId="{D487DA77-5879-4A9B-8646-9CCE733DF906}" destId="{09F49A0A-D81D-48FE-BB30-31AF82A58127}" srcOrd="1" destOrd="2" presId="urn:microsoft.com/office/officeart/2005/8/layout/cycle4"/>
    <dgm:cxn modelId="{84F51050-DC45-4C5A-BDB4-EABDF8EBA51B}" srcId="{7F56934E-5BD5-4051-A3E3-1A8664442424}" destId="{A6F600B6-7BAD-4B15-9D8A-49F11FAC4804}" srcOrd="3" destOrd="0" parTransId="{591B9955-A6C8-456E-AEEC-00FF7AED3417}" sibTransId="{83FC03CF-AC12-48CF-99FF-A7673817F72B}"/>
    <dgm:cxn modelId="{8A8CA470-DA6F-4650-91B2-81D70AECD55E}" type="presOf" srcId="{BC0BCBB9-1615-49ED-B1A7-17143B8BCAD6}" destId="{EC05FF91-C9EB-4A4F-A510-1B11A7C72B24}" srcOrd="0" destOrd="1" presId="urn:microsoft.com/office/officeart/2005/8/layout/cycle4"/>
    <dgm:cxn modelId="{F3767F74-7ABB-4FC6-9647-AD78BA6EB891}" srcId="{F13FE597-AEE4-4250-8EEB-AF567ABBC8D4}" destId="{65ECF0BC-3E2A-4EF8-A823-D64EBBF59D90}" srcOrd="2" destOrd="0" parTransId="{A5712512-1CC1-4097-9BAD-DDEC15009A26}" sibTransId="{FE164691-2B56-4755-B50A-2C85EA3E3202}"/>
    <dgm:cxn modelId="{D926F374-2C84-4FC3-BD9C-6715601E14C6}" type="presOf" srcId="{222F9281-4F9D-4251-B2B4-606D841B67A9}" destId="{19DD5552-47A7-41D9-9A6F-DA14FBF6E65A}" srcOrd="1" destOrd="3" presId="urn:microsoft.com/office/officeart/2005/8/layout/cycle4"/>
    <dgm:cxn modelId="{B859B155-6A4A-423D-80BB-5976A59C659D}" srcId="{7F56934E-5BD5-4051-A3E3-1A8664442424}" destId="{0B7B7D5C-1EE5-47FB-912F-57481785D28C}" srcOrd="0" destOrd="0" parTransId="{39ABB968-C8F1-4DFD-B2B9-A9725979ABCC}" sibTransId="{5AFA9E8C-71C6-4FE9-91DA-466472A2B38C}"/>
    <dgm:cxn modelId="{5C40BC76-880E-4C40-A1F2-56E84D75D759}" type="presOf" srcId="{1007FC46-EC01-4C9E-B561-8028A56307CD}" destId="{641BF772-6B6F-466B-964F-5301C698FE6C}" srcOrd="0" destOrd="1" presId="urn:microsoft.com/office/officeart/2005/8/layout/cycle4"/>
    <dgm:cxn modelId="{F4F91278-43B3-4A47-9A3D-530E547851A2}" srcId="{55EC3ACA-C71B-4A67-A439-B242C633BC43}" destId="{D487DA77-5879-4A9B-8646-9CCE733DF906}" srcOrd="2" destOrd="0" parTransId="{1B6265F1-5F5F-46DE-BACB-AFD773040C1C}" sibTransId="{76C1DF46-A876-410D-BFD9-97BD8B78D3B7}"/>
    <dgm:cxn modelId="{395BB05A-1622-497E-A623-77FA80D4904E}" type="presOf" srcId="{9F5A96B2-E895-4694-82B3-A7971F8A832B}" destId="{641BF772-6B6F-466B-964F-5301C698FE6C}" srcOrd="0" destOrd="0" presId="urn:microsoft.com/office/officeart/2005/8/layout/cycle4"/>
    <dgm:cxn modelId="{7844D87B-1CCC-49B1-8662-A0E5CB33F2C9}" type="presOf" srcId="{1007FC46-EC01-4C9E-B561-8028A56307CD}" destId="{09F49A0A-D81D-48FE-BB30-31AF82A58127}" srcOrd="1" destOrd="1" presId="urn:microsoft.com/office/officeart/2005/8/layout/cycle4"/>
    <dgm:cxn modelId="{CFDD917D-8A2F-4E46-A066-4888C72C7412}" type="presOf" srcId="{7E033599-7E5E-4864-B9FF-EFC3FF1CC22F}" destId="{9B83B88C-AB4B-460F-B9F5-B1BAA8089768}" srcOrd="1" destOrd="1" presId="urn:microsoft.com/office/officeart/2005/8/layout/cycle4"/>
    <dgm:cxn modelId="{62905981-533E-4410-BF19-C1504542ECE1}" type="presOf" srcId="{7E033599-7E5E-4864-B9FF-EFC3FF1CC22F}" destId="{4D353751-6EB2-4CF5-BC20-B0B582002AEE}" srcOrd="0" destOrd="1" presId="urn:microsoft.com/office/officeart/2005/8/layout/cycle4"/>
    <dgm:cxn modelId="{65ACE282-39A9-4962-8978-A2C66B7F94B0}" type="presOf" srcId="{D2CBCDA4-9A85-4284-9B24-100E41957232}" destId="{19DD5552-47A7-41D9-9A6F-DA14FBF6E65A}" srcOrd="1" destOrd="1" presId="urn:microsoft.com/office/officeart/2005/8/layout/cycle4"/>
    <dgm:cxn modelId="{B3269683-6586-4B4D-9DB8-0969BF2C0474}" type="presOf" srcId="{CDBEBEEA-1394-4006-8571-6A88285E71D1}" destId="{0460D292-F76F-4853-8C85-5C257EE8C3CE}" srcOrd="0" destOrd="0" presId="urn:microsoft.com/office/officeart/2005/8/layout/cycle4"/>
    <dgm:cxn modelId="{79678384-5763-44E2-B0EB-3BF3EE1BC3A0}" type="presOf" srcId="{0B7B7D5C-1EE5-47FB-912F-57481785D28C}" destId="{5ED1C7A7-66EE-43BD-AE1A-4A7695037864}" srcOrd="1" destOrd="0" presId="urn:microsoft.com/office/officeart/2005/8/layout/cycle4"/>
    <dgm:cxn modelId="{0CC79D88-525B-43F9-A4D6-55B575F34FDA}" srcId="{55EC3ACA-C71B-4A67-A439-B242C633BC43}" destId="{9F5A96B2-E895-4694-82B3-A7971F8A832B}" srcOrd="0" destOrd="0" parTransId="{FCD3F76A-043A-4EA4-BC4B-833EC58A90F0}" sibTransId="{77086A12-8CE8-435C-B3E0-DD6CF691E6C9}"/>
    <dgm:cxn modelId="{87579A89-58FF-48A3-8733-BFB892B9809D}" srcId="{55EC3ACA-C71B-4A67-A439-B242C633BC43}" destId="{1007FC46-EC01-4C9E-B561-8028A56307CD}" srcOrd="1" destOrd="0" parTransId="{2F77AFD2-BA9C-429E-9848-9E90F9275A30}" sibTransId="{7AFC3C8E-191A-424A-AC48-43960FB4AF4C}"/>
    <dgm:cxn modelId="{66D3D990-3BA9-471D-8E2F-37418EDFBC1C}" type="presOf" srcId="{18CDDC15-CE31-4D43-8760-33DE80D5C465}" destId="{5ED1C7A7-66EE-43BD-AE1A-4A7695037864}" srcOrd="1" destOrd="2" presId="urn:microsoft.com/office/officeart/2005/8/layout/cycle4"/>
    <dgm:cxn modelId="{CA8BDD91-F321-444E-8EAD-CDED0FE0CE46}" srcId="{0DF4D600-F313-4728-B920-E91AA18DA313}" destId="{7387B497-3152-4123-AC47-BD9E5AD6D970}" srcOrd="0" destOrd="0" parTransId="{0FB4BA15-462E-4F90-9EC0-9F471F199506}" sibTransId="{8FFE9DEE-9C20-44ED-8E16-8CF4A7803774}"/>
    <dgm:cxn modelId="{D648D997-27AA-427F-96FA-1220C3BFCBC6}" type="presOf" srcId="{9F5A96B2-E895-4694-82B3-A7971F8A832B}" destId="{09F49A0A-D81D-48FE-BB30-31AF82A58127}" srcOrd="1" destOrd="0" presId="urn:microsoft.com/office/officeart/2005/8/layout/cycle4"/>
    <dgm:cxn modelId="{911D639B-5609-4912-A322-39EC8875952D}" srcId="{4E6F556C-ACCC-461E-9C6F-782FC65E3888}" destId="{55EC3ACA-C71B-4A67-A439-B242C633BC43}" srcOrd="2" destOrd="0" parTransId="{ACB2CCAD-BD11-46D1-AA82-D8B3D822F3EA}" sibTransId="{6D35A4F1-DBE7-4F76-A167-384177F4956F}"/>
    <dgm:cxn modelId="{0D34719D-3A74-4AFA-AEAF-249CCF21B84A}" srcId="{0DF4D600-F313-4728-B920-E91AA18DA313}" destId="{7E033599-7E5E-4864-B9FF-EFC3FF1CC22F}" srcOrd="1" destOrd="0" parTransId="{731CAFBC-071C-4F51-A894-D7245B3AF375}" sibTransId="{7239730B-C900-42C7-B9D8-5AC8E6A199E5}"/>
    <dgm:cxn modelId="{239095A4-713C-40BF-877A-41443F9964D2}" type="presOf" srcId="{7F56934E-5BD5-4051-A3E3-1A8664442424}" destId="{74B4A171-825A-4A0F-B2C1-E7D1617FC942}" srcOrd="0" destOrd="0" presId="urn:microsoft.com/office/officeart/2005/8/layout/cycle4"/>
    <dgm:cxn modelId="{A85F51B7-BC28-4FCA-86CB-6818AAB5EBC8}" type="presOf" srcId="{55EC3ACA-C71B-4A67-A439-B242C633BC43}" destId="{64C5C4C4-E2EB-4098-BF7C-24B26864BB25}" srcOrd="0" destOrd="0" presId="urn:microsoft.com/office/officeart/2005/8/layout/cycle4"/>
    <dgm:cxn modelId="{BB27DDBD-239A-4E37-9C99-43EFB8FF5354}" srcId="{7F56934E-5BD5-4051-A3E3-1A8664442424}" destId="{18CDDC15-CE31-4D43-8760-33DE80D5C465}" srcOrd="2" destOrd="0" parTransId="{9E29F5A6-998C-48FE-9E3F-80F27E9810E6}" sibTransId="{AD3A7AD8-C710-4AB4-A314-EF3F05731AAE}"/>
    <dgm:cxn modelId="{3A5796BF-06C7-465E-A36F-DEA621A0779C}" type="presOf" srcId="{BC0BCBB9-1615-49ED-B1A7-17143B8BCAD6}" destId="{5ED1C7A7-66EE-43BD-AE1A-4A7695037864}" srcOrd="1" destOrd="1" presId="urn:microsoft.com/office/officeart/2005/8/layout/cycle4"/>
    <dgm:cxn modelId="{CB5424C3-547A-4A83-8BED-0EB399CEFC40}" type="presOf" srcId="{0B7B7D5C-1EE5-47FB-912F-57481785D28C}" destId="{EC05FF91-C9EB-4A4F-A510-1B11A7C72B24}" srcOrd="0" destOrd="0" presId="urn:microsoft.com/office/officeart/2005/8/layout/cycle4"/>
    <dgm:cxn modelId="{7BEA58C4-DB12-40BD-9A3B-D111CE9C8982}" type="presOf" srcId="{5E8DF02F-087B-4A8B-B422-1AAC037EA8AE}" destId="{9B83B88C-AB4B-460F-B9F5-B1BAA8089768}" srcOrd="1" destOrd="2" presId="urn:microsoft.com/office/officeart/2005/8/layout/cycle4"/>
    <dgm:cxn modelId="{90A1C9CF-07ED-4E73-8FCB-053BFDBB788D}" type="presOf" srcId="{7387B497-3152-4123-AC47-BD9E5AD6D970}" destId="{9B83B88C-AB4B-460F-B9F5-B1BAA8089768}" srcOrd="1" destOrd="0" presId="urn:microsoft.com/office/officeart/2005/8/layout/cycle4"/>
    <dgm:cxn modelId="{AFC33CD0-9904-4016-A419-FC814129E775}" type="presOf" srcId="{CDBEBEEA-1394-4006-8571-6A88285E71D1}" destId="{19DD5552-47A7-41D9-9A6F-DA14FBF6E65A}" srcOrd="1" destOrd="0" presId="urn:microsoft.com/office/officeart/2005/8/layout/cycle4"/>
    <dgm:cxn modelId="{CB7746D8-3C4C-4D8E-B024-8AA380FF8DA6}" srcId="{4E6F556C-ACCC-461E-9C6F-782FC65E3888}" destId="{7F56934E-5BD5-4051-A3E3-1A8664442424}" srcOrd="1" destOrd="0" parTransId="{09913445-365B-4CAE-8AC4-14C0308667CE}" sibTransId="{53849713-33DC-4879-82EA-5C7B86916297}"/>
    <dgm:cxn modelId="{E596A8E4-C001-403A-9522-C89A012617B1}" type="presOf" srcId="{4E6F556C-ACCC-461E-9C6F-782FC65E3888}" destId="{6C76F783-F9C1-4877-8F7A-43EA28EC9CC0}" srcOrd="0" destOrd="0" presId="urn:microsoft.com/office/officeart/2005/8/layout/cycle4"/>
    <dgm:cxn modelId="{5C5F44E9-06F2-49B1-A26E-4792EF988773}" type="presOf" srcId="{A6F600B6-7BAD-4B15-9D8A-49F11FAC4804}" destId="{EC05FF91-C9EB-4A4F-A510-1B11A7C72B24}" srcOrd="0" destOrd="3" presId="urn:microsoft.com/office/officeart/2005/8/layout/cycle4"/>
    <dgm:cxn modelId="{847687E9-B3E6-43A3-AD06-4DFADA66ED63}" type="presOf" srcId="{65ECF0BC-3E2A-4EF8-A823-D64EBBF59D90}" destId="{0460D292-F76F-4853-8C85-5C257EE8C3CE}" srcOrd="0" destOrd="2" presId="urn:microsoft.com/office/officeart/2005/8/layout/cycle4"/>
    <dgm:cxn modelId="{219661EA-2507-4888-9A04-20D61BB0B510}" type="presOf" srcId="{F13FE597-AEE4-4250-8EEB-AF567ABBC8D4}" destId="{8D4894AA-027E-4ABD-9A8B-AE665C482318}" srcOrd="0" destOrd="0" presId="urn:microsoft.com/office/officeart/2005/8/layout/cycle4"/>
    <dgm:cxn modelId="{DC5AA6EC-A47C-4709-B8DB-E6E28334FAC6}" srcId="{F13FE597-AEE4-4250-8EEB-AF567ABBC8D4}" destId="{222F9281-4F9D-4251-B2B4-606D841B67A9}" srcOrd="3" destOrd="0" parTransId="{BECB6ACC-CD26-41DD-8F99-A2BD030B1603}" sibTransId="{E64E5AE5-9066-4C13-A382-06687C2AD036}"/>
    <dgm:cxn modelId="{11873DFB-31C0-4547-A341-9B96DA4FBA83}" type="presOf" srcId="{222F9281-4F9D-4251-B2B4-606D841B67A9}" destId="{0460D292-F76F-4853-8C85-5C257EE8C3CE}" srcOrd="0" destOrd="3" presId="urn:microsoft.com/office/officeart/2005/8/layout/cycle4"/>
    <dgm:cxn modelId="{F461E2FB-6612-44A4-A0A6-269D7B8770B9}" srcId="{F13FE597-AEE4-4250-8EEB-AF567ABBC8D4}" destId="{D2CBCDA4-9A85-4284-9B24-100E41957232}" srcOrd="1" destOrd="0" parTransId="{96E12586-5337-493A-A3BA-864CAB71C2CA}" sibTransId="{41107AE0-88DD-43E7-B5CF-F70B0038DB1E}"/>
    <dgm:cxn modelId="{4DFED0FC-AF08-4119-85A5-BF7D171137BD}" type="presOf" srcId="{A6F600B6-7BAD-4B15-9D8A-49F11FAC4804}" destId="{5ED1C7A7-66EE-43BD-AE1A-4A7695037864}" srcOrd="1" destOrd="3" presId="urn:microsoft.com/office/officeart/2005/8/layout/cycle4"/>
    <dgm:cxn modelId="{46C4B875-4C3B-4112-BB36-3CF85C17E944}" type="presParOf" srcId="{6C76F783-F9C1-4877-8F7A-43EA28EC9CC0}" destId="{0BC347C5-4472-4699-AFD8-9AD16A0CEDCD}" srcOrd="0" destOrd="0" presId="urn:microsoft.com/office/officeart/2005/8/layout/cycle4"/>
    <dgm:cxn modelId="{44C4D1F4-ADAC-432B-B220-9C62A7B557F9}" type="presParOf" srcId="{0BC347C5-4472-4699-AFD8-9AD16A0CEDCD}" destId="{23A9ED90-409A-44EE-BE08-1A5EB62D3508}" srcOrd="0" destOrd="0" presId="urn:microsoft.com/office/officeart/2005/8/layout/cycle4"/>
    <dgm:cxn modelId="{14C4B240-91DB-4938-8BAC-490A30314A1F}" type="presParOf" srcId="{23A9ED90-409A-44EE-BE08-1A5EB62D3508}" destId="{0460D292-F76F-4853-8C85-5C257EE8C3CE}" srcOrd="0" destOrd="0" presId="urn:microsoft.com/office/officeart/2005/8/layout/cycle4"/>
    <dgm:cxn modelId="{D70B26B8-EB38-462B-A57B-B94015799DC4}" type="presParOf" srcId="{23A9ED90-409A-44EE-BE08-1A5EB62D3508}" destId="{19DD5552-47A7-41D9-9A6F-DA14FBF6E65A}" srcOrd="1" destOrd="0" presId="urn:microsoft.com/office/officeart/2005/8/layout/cycle4"/>
    <dgm:cxn modelId="{859FD917-E4F6-4091-B739-BAE6881EF73A}" type="presParOf" srcId="{0BC347C5-4472-4699-AFD8-9AD16A0CEDCD}" destId="{7CD06651-E1D7-48AB-AF75-B461CF88EF03}" srcOrd="1" destOrd="0" presId="urn:microsoft.com/office/officeart/2005/8/layout/cycle4"/>
    <dgm:cxn modelId="{9F839353-3EF4-4556-91FD-C4E9E8ADABA5}" type="presParOf" srcId="{7CD06651-E1D7-48AB-AF75-B461CF88EF03}" destId="{EC05FF91-C9EB-4A4F-A510-1B11A7C72B24}" srcOrd="0" destOrd="0" presId="urn:microsoft.com/office/officeart/2005/8/layout/cycle4"/>
    <dgm:cxn modelId="{9929C39D-AD63-4F52-8F76-67D368BBAC24}" type="presParOf" srcId="{7CD06651-E1D7-48AB-AF75-B461CF88EF03}" destId="{5ED1C7A7-66EE-43BD-AE1A-4A7695037864}" srcOrd="1" destOrd="0" presId="urn:microsoft.com/office/officeart/2005/8/layout/cycle4"/>
    <dgm:cxn modelId="{B370D0F0-06CC-4ED8-BDE9-3E6E39F8963F}" type="presParOf" srcId="{0BC347C5-4472-4699-AFD8-9AD16A0CEDCD}" destId="{491F5BF2-7550-4871-8FEA-DD92F12B6015}" srcOrd="2" destOrd="0" presId="urn:microsoft.com/office/officeart/2005/8/layout/cycle4"/>
    <dgm:cxn modelId="{2BA26BA4-2355-4950-998A-8ABE931EAFE6}" type="presParOf" srcId="{491F5BF2-7550-4871-8FEA-DD92F12B6015}" destId="{641BF772-6B6F-466B-964F-5301C698FE6C}" srcOrd="0" destOrd="0" presId="urn:microsoft.com/office/officeart/2005/8/layout/cycle4"/>
    <dgm:cxn modelId="{B93E7468-C581-4044-9222-8339D98D89C4}" type="presParOf" srcId="{491F5BF2-7550-4871-8FEA-DD92F12B6015}" destId="{09F49A0A-D81D-48FE-BB30-31AF82A58127}" srcOrd="1" destOrd="0" presId="urn:microsoft.com/office/officeart/2005/8/layout/cycle4"/>
    <dgm:cxn modelId="{551C0B50-76C4-4B5B-A06B-62C75ABF3A5E}" type="presParOf" srcId="{0BC347C5-4472-4699-AFD8-9AD16A0CEDCD}" destId="{A88E928F-3646-4288-9B82-25CEF9E542B7}" srcOrd="3" destOrd="0" presId="urn:microsoft.com/office/officeart/2005/8/layout/cycle4"/>
    <dgm:cxn modelId="{5BC43774-C55D-4C1C-8976-673D4CDA8F04}" type="presParOf" srcId="{A88E928F-3646-4288-9B82-25CEF9E542B7}" destId="{4D353751-6EB2-4CF5-BC20-B0B582002AEE}" srcOrd="0" destOrd="0" presId="urn:microsoft.com/office/officeart/2005/8/layout/cycle4"/>
    <dgm:cxn modelId="{7ADC1CF2-4C43-4F71-9CF0-D153A43DF408}" type="presParOf" srcId="{A88E928F-3646-4288-9B82-25CEF9E542B7}" destId="{9B83B88C-AB4B-460F-B9F5-B1BAA8089768}" srcOrd="1" destOrd="0" presId="urn:microsoft.com/office/officeart/2005/8/layout/cycle4"/>
    <dgm:cxn modelId="{F80EA341-2E75-4150-BE12-E8E5E6BC9399}" type="presParOf" srcId="{0BC347C5-4472-4699-AFD8-9AD16A0CEDCD}" destId="{58EA1737-FF36-494F-86A2-607F493632A6}" srcOrd="4" destOrd="0" presId="urn:microsoft.com/office/officeart/2005/8/layout/cycle4"/>
    <dgm:cxn modelId="{B7E3E7F3-A57F-4EF0-8DDC-F619B6299A0F}" type="presParOf" srcId="{6C76F783-F9C1-4877-8F7A-43EA28EC9CC0}" destId="{4D7F363C-7A11-4480-91A0-261DD83AD026}" srcOrd="1" destOrd="0" presId="urn:microsoft.com/office/officeart/2005/8/layout/cycle4"/>
    <dgm:cxn modelId="{CA470070-EFC0-48F2-8F10-50C11754291A}" type="presParOf" srcId="{4D7F363C-7A11-4480-91A0-261DD83AD026}" destId="{8D4894AA-027E-4ABD-9A8B-AE665C482318}" srcOrd="0" destOrd="0" presId="urn:microsoft.com/office/officeart/2005/8/layout/cycle4"/>
    <dgm:cxn modelId="{5D5C06B5-BAE8-4B2D-8F20-AD71E66CA696}" type="presParOf" srcId="{4D7F363C-7A11-4480-91A0-261DD83AD026}" destId="{74B4A171-825A-4A0F-B2C1-E7D1617FC942}" srcOrd="1" destOrd="0" presId="urn:microsoft.com/office/officeart/2005/8/layout/cycle4"/>
    <dgm:cxn modelId="{0AFB474E-6B86-4ED6-B6EA-78B57C2D2DC9}" type="presParOf" srcId="{4D7F363C-7A11-4480-91A0-261DD83AD026}" destId="{64C5C4C4-E2EB-4098-BF7C-24B26864BB25}" srcOrd="2" destOrd="0" presId="urn:microsoft.com/office/officeart/2005/8/layout/cycle4"/>
    <dgm:cxn modelId="{E1A20E40-0235-41FC-8316-30FC7FD55D6C}" type="presParOf" srcId="{4D7F363C-7A11-4480-91A0-261DD83AD026}" destId="{5B679711-9D4F-4673-A9C0-EA51FB023FD0}" srcOrd="3" destOrd="0" presId="urn:microsoft.com/office/officeart/2005/8/layout/cycle4"/>
    <dgm:cxn modelId="{92EDCD8B-AD06-44B8-8154-6E0206CD876C}" type="presParOf" srcId="{4D7F363C-7A11-4480-91A0-261DD83AD026}" destId="{440A630C-C87D-4AF1-9958-7920F40EF336}" srcOrd="4" destOrd="0" presId="urn:microsoft.com/office/officeart/2005/8/layout/cycle4"/>
    <dgm:cxn modelId="{0036CCB1-380B-4CD6-BB85-CED862E62D68}" type="presParOf" srcId="{6C76F783-F9C1-4877-8F7A-43EA28EC9CC0}" destId="{C127FCAC-B93A-4AE9-9A0D-F8FF5A786DE9}" srcOrd="2" destOrd="0" presId="urn:microsoft.com/office/officeart/2005/8/layout/cycle4"/>
    <dgm:cxn modelId="{0AECEF50-9B0B-47C7-88DF-A6CE38AB89D1}" type="presParOf" srcId="{6C76F783-F9C1-4877-8F7A-43EA28EC9CC0}" destId="{0A3938D7-C08C-4AA1-B4E2-580433BB8ED9}"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75EC24-73EB-4D50-88D2-F983402F523A}"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GB"/>
        </a:p>
      </dgm:t>
    </dgm:pt>
    <dgm:pt modelId="{565C8ACA-F09B-425E-9601-E9F00C17E390}">
      <dgm:prSet phldrT="[Text]" phldr="0"/>
      <dgm:spPr/>
      <dgm:t>
        <a:bodyPr/>
        <a:lstStyle/>
        <a:p>
          <a:r>
            <a:rPr lang="en-GB"/>
            <a:t>Agency, Autonomy &amp; Resilience </a:t>
          </a:r>
        </a:p>
      </dgm:t>
    </dgm:pt>
    <dgm:pt modelId="{C36EAFC4-A5D3-49BB-A738-32154255175A}" type="parTrans" cxnId="{8C3D192D-50BE-4413-A185-24FCEDD40687}">
      <dgm:prSet/>
      <dgm:spPr/>
      <dgm:t>
        <a:bodyPr/>
        <a:lstStyle/>
        <a:p>
          <a:endParaRPr lang="en-GB"/>
        </a:p>
      </dgm:t>
    </dgm:pt>
    <dgm:pt modelId="{B1E1C8EE-2DCB-4F40-90BA-324DCCEC2519}" type="sibTrans" cxnId="{8C3D192D-50BE-4413-A185-24FCEDD40687}">
      <dgm:prSet/>
      <dgm:spPr/>
      <dgm:t>
        <a:bodyPr/>
        <a:lstStyle/>
        <a:p>
          <a:endParaRPr lang="en-GB"/>
        </a:p>
      </dgm:t>
    </dgm:pt>
    <dgm:pt modelId="{7BD67FFB-0AFD-4127-B5E1-B05595528C64}">
      <dgm:prSet phldrT="[Text]" phldr="0" custT="1"/>
      <dgm:spPr/>
      <dgm:t>
        <a:bodyPr/>
        <a:lstStyle/>
        <a:p>
          <a:r>
            <a:rPr lang="en-GB" sz="1500" dirty="0"/>
            <a:t>Transitioning Food Aid to more sustainable initiatives e.g. Community Kitchens (North Paddington Food Bank) </a:t>
          </a:r>
        </a:p>
      </dgm:t>
    </dgm:pt>
    <dgm:pt modelId="{F0D605B4-2B07-41F4-AB58-E0EB9638AC2A}" type="parTrans" cxnId="{A02961C0-8BC0-4DAF-983B-F10DD6FCA59B}">
      <dgm:prSet/>
      <dgm:spPr/>
      <dgm:t>
        <a:bodyPr/>
        <a:lstStyle/>
        <a:p>
          <a:endParaRPr lang="en-GB"/>
        </a:p>
      </dgm:t>
    </dgm:pt>
    <dgm:pt modelId="{D439B2EA-EB5B-4316-8EBB-829A4E1FAE98}" type="sibTrans" cxnId="{A02961C0-8BC0-4DAF-983B-F10DD6FCA59B}">
      <dgm:prSet/>
      <dgm:spPr/>
      <dgm:t>
        <a:bodyPr/>
        <a:lstStyle/>
        <a:p>
          <a:endParaRPr lang="en-GB"/>
        </a:p>
      </dgm:t>
    </dgm:pt>
    <dgm:pt modelId="{BC923168-2F5A-4455-B399-12BF10231550}">
      <dgm:prSet phldrT="[Text]" phldr="0"/>
      <dgm:spPr>
        <a:solidFill>
          <a:schemeClr val="accent5"/>
        </a:solidFill>
      </dgm:spPr>
      <dgm:t>
        <a:bodyPr/>
        <a:lstStyle/>
        <a:p>
          <a:r>
            <a:rPr lang="en-GB" b="0"/>
            <a:t>shared decision making and pooled funding - Anti Poverty alliance  </a:t>
          </a:r>
        </a:p>
      </dgm:t>
    </dgm:pt>
    <dgm:pt modelId="{B3154D6B-F8F4-4B0E-B7A5-A01232B1E9BC}" type="parTrans" cxnId="{F1C0C8B9-4FFC-4D68-9D9A-7CA20EB2F422}">
      <dgm:prSet/>
      <dgm:spPr>
        <a:solidFill>
          <a:schemeClr val="accent5"/>
        </a:solidFill>
      </dgm:spPr>
      <dgm:t>
        <a:bodyPr/>
        <a:lstStyle/>
        <a:p>
          <a:endParaRPr lang="en-GB"/>
        </a:p>
      </dgm:t>
    </dgm:pt>
    <dgm:pt modelId="{D7EFEB45-9C45-471C-8B5F-710EAE719959}" type="sibTrans" cxnId="{F1C0C8B9-4FFC-4D68-9D9A-7CA20EB2F422}">
      <dgm:prSet/>
      <dgm:spPr/>
      <dgm:t>
        <a:bodyPr/>
        <a:lstStyle/>
        <a:p>
          <a:endParaRPr lang="en-GB"/>
        </a:p>
      </dgm:t>
    </dgm:pt>
    <dgm:pt modelId="{8A6BC1EF-71F1-4932-B872-449D4223BCA9}">
      <dgm:prSet phldrT="[Text]" phldr="0"/>
      <dgm:spPr/>
      <dgm:t>
        <a:bodyPr/>
        <a:lstStyle/>
        <a:p>
          <a:r>
            <a:rPr lang="en-GB" b="0"/>
            <a:t>Community led approaches </a:t>
          </a:r>
          <a:r>
            <a:rPr lang="en-GB"/>
            <a:t>to income maximisation </a:t>
          </a:r>
        </a:p>
      </dgm:t>
    </dgm:pt>
    <dgm:pt modelId="{9CB09931-BEE6-4433-A4CE-C58315B789EB}" type="parTrans" cxnId="{C768000C-F105-4B8C-83B6-D1A361C0483C}">
      <dgm:prSet/>
      <dgm:spPr/>
      <dgm:t>
        <a:bodyPr/>
        <a:lstStyle/>
        <a:p>
          <a:endParaRPr lang="en-GB"/>
        </a:p>
      </dgm:t>
    </dgm:pt>
    <dgm:pt modelId="{B6DCC82E-37E1-43E8-9CAF-D0B00F2B65FC}" type="sibTrans" cxnId="{C768000C-F105-4B8C-83B6-D1A361C0483C}">
      <dgm:prSet/>
      <dgm:spPr/>
      <dgm:t>
        <a:bodyPr/>
        <a:lstStyle/>
        <a:p>
          <a:endParaRPr lang="en-GB"/>
        </a:p>
      </dgm:t>
    </dgm:pt>
    <dgm:pt modelId="{1B3A428B-80DF-44A6-81E7-A052B501900C}">
      <dgm:prSet/>
      <dgm:spPr>
        <a:solidFill>
          <a:schemeClr val="accent6"/>
        </a:solidFill>
      </dgm:spPr>
      <dgm:t>
        <a:bodyPr/>
        <a:lstStyle/>
        <a:p>
          <a:r>
            <a:rPr lang="en-GB" b="0"/>
            <a:t>Data / systems integration  </a:t>
          </a:r>
        </a:p>
      </dgm:t>
    </dgm:pt>
    <dgm:pt modelId="{7FC78321-BD24-465E-A866-84FB356526DC}" type="parTrans" cxnId="{6AAF9135-F421-410A-8E78-7B161E1E9119}">
      <dgm:prSet/>
      <dgm:spPr>
        <a:solidFill>
          <a:schemeClr val="accent6"/>
        </a:solidFill>
      </dgm:spPr>
      <dgm:t>
        <a:bodyPr/>
        <a:lstStyle/>
        <a:p>
          <a:endParaRPr lang="en-GB"/>
        </a:p>
      </dgm:t>
    </dgm:pt>
    <dgm:pt modelId="{BF91AEE2-4983-42FB-9C0D-C48F493EDD3F}" type="sibTrans" cxnId="{6AAF9135-F421-410A-8E78-7B161E1E9119}">
      <dgm:prSet/>
      <dgm:spPr/>
      <dgm:t>
        <a:bodyPr/>
        <a:lstStyle/>
        <a:p>
          <a:endParaRPr lang="en-GB"/>
        </a:p>
      </dgm:t>
    </dgm:pt>
    <dgm:pt modelId="{86AC248B-D051-41D4-80AD-593E31514C7C}">
      <dgm:prSet phldrT="[Text]" phldr="0"/>
      <dgm:spPr>
        <a:solidFill>
          <a:schemeClr val="accent5"/>
        </a:solidFill>
      </dgm:spPr>
      <dgm:t>
        <a:bodyPr/>
        <a:lstStyle/>
        <a:p>
          <a:endParaRPr lang="en-GB"/>
        </a:p>
      </dgm:t>
    </dgm:pt>
    <dgm:pt modelId="{29C20F96-E3B0-40CA-A334-69AB8B5914D2}" type="parTrans" cxnId="{6A1999C5-C022-427A-A263-849D447CEFD7}">
      <dgm:prSet/>
      <dgm:spPr/>
      <dgm:t>
        <a:bodyPr/>
        <a:lstStyle/>
        <a:p>
          <a:endParaRPr lang="en-GB"/>
        </a:p>
      </dgm:t>
    </dgm:pt>
    <dgm:pt modelId="{4BE36D57-FB01-4183-884E-5A8EC495650D}" type="sibTrans" cxnId="{6A1999C5-C022-427A-A263-849D447CEFD7}">
      <dgm:prSet/>
      <dgm:spPr/>
      <dgm:t>
        <a:bodyPr/>
        <a:lstStyle/>
        <a:p>
          <a:endParaRPr lang="en-GB"/>
        </a:p>
      </dgm:t>
    </dgm:pt>
    <dgm:pt modelId="{011274FA-0C6E-414B-B57F-CA0445254EF3}" type="pres">
      <dgm:prSet presAssocID="{8775EC24-73EB-4D50-88D2-F983402F523A}" presName="cycle" presStyleCnt="0">
        <dgm:presLayoutVars>
          <dgm:chMax val="1"/>
          <dgm:dir/>
          <dgm:animLvl val="ctr"/>
          <dgm:resizeHandles val="exact"/>
        </dgm:presLayoutVars>
      </dgm:prSet>
      <dgm:spPr/>
    </dgm:pt>
    <dgm:pt modelId="{2171C27C-F906-491B-A149-663FE38B0B8D}" type="pres">
      <dgm:prSet presAssocID="{565C8ACA-F09B-425E-9601-E9F00C17E390}" presName="centerShape" presStyleLbl="node0" presStyleIdx="0" presStyleCnt="1"/>
      <dgm:spPr/>
    </dgm:pt>
    <dgm:pt modelId="{558B062E-F59A-44B4-816C-D7D9E708497D}" type="pres">
      <dgm:prSet presAssocID="{F0D605B4-2B07-41F4-AB58-E0EB9638AC2A}" presName="parTrans" presStyleLbl="bgSibTrans2D1" presStyleIdx="0" presStyleCnt="4"/>
      <dgm:spPr/>
    </dgm:pt>
    <dgm:pt modelId="{B1538476-66F6-451B-A95D-19157A3348B0}" type="pres">
      <dgm:prSet presAssocID="{7BD67FFB-0AFD-4127-B5E1-B05595528C64}" presName="node" presStyleLbl="node1" presStyleIdx="0" presStyleCnt="4" custScaleX="109617" custScaleY="117508" custRadScaleRad="98294" custRadScaleInc="-18519">
        <dgm:presLayoutVars>
          <dgm:bulletEnabled val="1"/>
        </dgm:presLayoutVars>
      </dgm:prSet>
      <dgm:spPr/>
    </dgm:pt>
    <dgm:pt modelId="{7FBCC40A-0627-48B1-9D7E-3F34BCA7A40E}" type="pres">
      <dgm:prSet presAssocID="{B3154D6B-F8F4-4B0E-B7A5-A01232B1E9BC}" presName="parTrans" presStyleLbl="bgSibTrans2D1" presStyleIdx="1" presStyleCnt="4"/>
      <dgm:spPr/>
    </dgm:pt>
    <dgm:pt modelId="{D78DEFA9-F574-4A32-A79A-5CBF4C73B56F}" type="pres">
      <dgm:prSet presAssocID="{BC923168-2F5A-4455-B399-12BF10231550}" presName="node" presStyleLbl="node1" presStyleIdx="1" presStyleCnt="4">
        <dgm:presLayoutVars>
          <dgm:bulletEnabled val="1"/>
        </dgm:presLayoutVars>
      </dgm:prSet>
      <dgm:spPr/>
    </dgm:pt>
    <dgm:pt modelId="{991AD958-FAC1-465E-A62E-C0C7F4400A4A}" type="pres">
      <dgm:prSet presAssocID="{9CB09931-BEE6-4433-A4CE-C58315B789EB}" presName="parTrans" presStyleLbl="bgSibTrans2D1" presStyleIdx="2" presStyleCnt="4"/>
      <dgm:spPr/>
    </dgm:pt>
    <dgm:pt modelId="{16D61947-A77C-4395-85A8-0429757A2D87}" type="pres">
      <dgm:prSet presAssocID="{8A6BC1EF-71F1-4932-B872-449D4223BCA9}" presName="node" presStyleLbl="node1" presStyleIdx="2" presStyleCnt="4">
        <dgm:presLayoutVars>
          <dgm:bulletEnabled val="1"/>
        </dgm:presLayoutVars>
      </dgm:prSet>
      <dgm:spPr/>
    </dgm:pt>
    <dgm:pt modelId="{F65D4A47-D837-460B-B69F-BD75CEB8AF5A}" type="pres">
      <dgm:prSet presAssocID="{7FC78321-BD24-465E-A866-84FB356526DC}" presName="parTrans" presStyleLbl="bgSibTrans2D1" presStyleIdx="3" presStyleCnt="4"/>
      <dgm:spPr/>
    </dgm:pt>
    <dgm:pt modelId="{45365337-602E-46C1-9081-E7C78543CD59}" type="pres">
      <dgm:prSet presAssocID="{1B3A428B-80DF-44A6-81E7-A052B501900C}" presName="node" presStyleLbl="node1" presStyleIdx="3" presStyleCnt="4">
        <dgm:presLayoutVars>
          <dgm:bulletEnabled val="1"/>
        </dgm:presLayoutVars>
      </dgm:prSet>
      <dgm:spPr/>
    </dgm:pt>
  </dgm:ptLst>
  <dgm:cxnLst>
    <dgm:cxn modelId="{C768000C-F105-4B8C-83B6-D1A361C0483C}" srcId="{565C8ACA-F09B-425E-9601-E9F00C17E390}" destId="{8A6BC1EF-71F1-4932-B872-449D4223BCA9}" srcOrd="2" destOrd="0" parTransId="{9CB09931-BEE6-4433-A4CE-C58315B789EB}" sibTransId="{B6DCC82E-37E1-43E8-9CAF-D0B00F2B65FC}"/>
    <dgm:cxn modelId="{8C3D192D-50BE-4413-A185-24FCEDD40687}" srcId="{8775EC24-73EB-4D50-88D2-F983402F523A}" destId="{565C8ACA-F09B-425E-9601-E9F00C17E390}" srcOrd="0" destOrd="0" parTransId="{C36EAFC4-A5D3-49BB-A738-32154255175A}" sibTransId="{B1E1C8EE-2DCB-4F40-90BA-324DCCEC2519}"/>
    <dgm:cxn modelId="{6AAF9135-F421-410A-8E78-7B161E1E9119}" srcId="{565C8ACA-F09B-425E-9601-E9F00C17E390}" destId="{1B3A428B-80DF-44A6-81E7-A052B501900C}" srcOrd="3" destOrd="0" parTransId="{7FC78321-BD24-465E-A866-84FB356526DC}" sibTransId="{BF91AEE2-4983-42FB-9C0D-C48F493EDD3F}"/>
    <dgm:cxn modelId="{C41B8063-1A6E-4DFB-B9B1-49ED0FD39D3D}" type="presOf" srcId="{7FC78321-BD24-465E-A866-84FB356526DC}" destId="{F65D4A47-D837-460B-B69F-BD75CEB8AF5A}" srcOrd="0" destOrd="0" presId="urn:microsoft.com/office/officeart/2005/8/layout/radial4"/>
    <dgm:cxn modelId="{EBEAC544-D15D-4032-BA4B-18295AE12F30}" type="presOf" srcId="{8A6BC1EF-71F1-4932-B872-449D4223BCA9}" destId="{16D61947-A77C-4395-85A8-0429757A2D87}" srcOrd="0" destOrd="0" presId="urn:microsoft.com/office/officeart/2005/8/layout/radial4"/>
    <dgm:cxn modelId="{24352970-E473-487E-8B76-4CFB41C093C0}" type="presOf" srcId="{8775EC24-73EB-4D50-88D2-F983402F523A}" destId="{011274FA-0C6E-414B-B57F-CA0445254EF3}" srcOrd="0" destOrd="0" presId="urn:microsoft.com/office/officeart/2005/8/layout/radial4"/>
    <dgm:cxn modelId="{0F156B75-CE7F-403A-90E2-DD2EB5F2E001}" type="presOf" srcId="{B3154D6B-F8F4-4B0E-B7A5-A01232B1E9BC}" destId="{7FBCC40A-0627-48B1-9D7E-3F34BCA7A40E}" srcOrd="0" destOrd="0" presId="urn:microsoft.com/office/officeart/2005/8/layout/radial4"/>
    <dgm:cxn modelId="{BCA98CA7-B696-44F8-A617-1762C4C2B515}" type="presOf" srcId="{F0D605B4-2B07-41F4-AB58-E0EB9638AC2A}" destId="{558B062E-F59A-44B4-816C-D7D9E708497D}" srcOrd="0" destOrd="0" presId="urn:microsoft.com/office/officeart/2005/8/layout/radial4"/>
    <dgm:cxn modelId="{989842A9-AB6A-409E-A3E7-BDB8146136A2}" type="presOf" srcId="{1B3A428B-80DF-44A6-81E7-A052B501900C}" destId="{45365337-602E-46C1-9081-E7C78543CD59}" srcOrd="0" destOrd="0" presId="urn:microsoft.com/office/officeart/2005/8/layout/radial4"/>
    <dgm:cxn modelId="{F1C0C8B9-4FFC-4D68-9D9A-7CA20EB2F422}" srcId="{565C8ACA-F09B-425E-9601-E9F00C17E390}" destId="{BC923168-2F5A-4455-B399-12BF10231550}" srcOrd="1" destOrd="0" parTransId="{B3154D6B-F8F4-4B0E-B7A5-A01232B1E9BC}" sibTransId="{D7EFEB45-9C45-471C-8B5F-710EAE719959}"/>
    <dgm:cxn modelId="{A02961C0-8BC0-4DAF-983B-F10DD6FCA59B}" srcId="{565C8ACA-F09B-425E-9601-E9F00C17E390}" destId="{7BD67FFB-0AFD-4127-B5E1-B05595528C64}" srcOrd="0" destOrd="0" parTransId="{F0D605B4-2B07-41F4-AB58-E0EB9638AC2A}" sibTransId="{D439B2EA-EB5B-4316-8EBB-829A4E1FAE98}"/>
    <dgm:cxn modelId="{0332F5C4-C90F-4053-8BE7-1B6EBCFECCB6}" type="presOf" srcId="{9CB09931-BEE6-4433-A4CE-C58315B789EB}" destId="{991AD958-FAC1-465E-A62E-C0C7F4400A4A}" srcOrd="0" destOrd="0" presId="urn:microsoft.com/office/officeart/2005/8/layout/radial4"/>
    <dgm:cxn modelId="{6A1999C5-C022-427A-A263-849D447CEFD7}" srcId="{8775EC24-73EB-4D50-88D2-F983402F523A}" destId="{86AC248B-D051-41D4-80AD-593E31514C7C}" srcOrd="1" destOrd="0" parTransId="{29C20F96-E3B0-40CA-A334-69AB8B5914D2}" sibTransId="{4BE36D57-FB01-4183-884E-5A8EC495650D}"/>
    <dgm:cxn modelId="{C2338CD0-098A-4DD6-8EF3-228F5F3F84C6}" type="presOf" srcId="{565C8ACA-F09B-425E-9601-E9F00C17E390}" destId="{2171C27C-F906-491B-A149-663FE38B0B8D}" srcOrd="0" destOrd="0" presId="urn:microsoft.com/office/officeart/2005/8/layout/radial4"/>
    <dgm:cxn modelId="{8E1A31DB-6441-4EA8-B3E6-B0B712B5D6EA}" type="presOf" srcId="{BC923168-2F5A-4455-B399-12BF10231550}" destId="{D78DEFA9-F574-4A32-A79A-5CBF4C73B56F}" srcOrd="0" destOrd="0" presId="urn:microsoft.com/office/officeart/2005/8/layout/radial4"/>
    <dgm:cxn modelId="{118A1EE7-8945-4813-9E43-E7E82E1745CB}" type="presOf" srcId="{7BD67FFB-0AFD-4127-B5E1-B05595528C64}" destId="{B1538476-66F6-451B-A95D-19157A3348B0}" srcOrd="0" destOrd="0" presId="urn:microsoft.com/office/officeart/2005/8/layout/radial4"/>
    <dgm:cxn modelId="{6EC1006F-1800-474B-8F95-47A7CCACF3F5}" type="presParOf" srcId="{011274FA-0C6E-414B-B57F-CA0445254EF3}" destId="{2171C27C-F906-491B-A149-663FE38B0B8D}" srcOrd="0" destOrd="0" presId="urn:microsoft.com/office/officeart/2005/8/layout/radial4"/>
    <dgm:cxn modelId="{8754D251-559E-4E49-8775-B4014CB0C6FF}" type="presParOf" srcId="{011274FA-0C6E-414B-B57F-CA0445254EF3}" destId="{558B062E-F59A-44B4-816C-D7D9E708497D}" srcOrd="1" destOrd="0" presId="urn:microsoft.com/office/officeart/2005/8/layout/radial4"/>
    <dgm:cxn modelId="{FA5E2B2F-8781-458C-ABEB-E9D5F9AF128D}" type="presParOf" srcId="{011274FA-0C6E-414B-B57F-CA0445254EF3}" destId="{B1538476-66F6-451B-A95D-19157A3348B0}" srcOrd="2" destOrd="0" presId="urn:microsoft.com/office/officeart/2005/8/layout/radial4"/>
    <dgm:cxn modelId="{793E954E-C170-47BF-866D-7534768B3FBD}" type="presParOf" srcId="{011274FA-0C6E-414B-B57F-CA0445254EF3}" destId="{7FBCC40A-0627-48B1-9D7E-3F34BCA7A40E}" srcOrd="3" destOrd="0" presId="urn:microsoft.com/office/officeart/2005/8/layout/radial4"/>
    <dgm:cxn modelId="{060BC69E-EB26-495D-A7A4-C824DCE4E920}" type="presParOf" srcId="{011274FA-0C6E-414B-B57F-CA0445254EF3}" destId="{D78DEFA9-F574-4A32-A79A-5CBF4C73B56F}" srcOrd="4" destOrd="0" presId="urn:microsoft.com/office/officeart/2005/8/layout/radial4"/>
    <dgm:cxn modelId="{AF46269E-7483-46D3-8271-5432D685B04E}" type="presParOf" srcId="{011274FA-0C6E-414B-B57F-CA0445254EF3}" destId="{991AD958-FAC1-465E-A62E-C0C7F4400A4A}" srcOrd="5" destOrd="0" presId="urn:microsoft.com/office/officeart/2005/8/layout/radial4"/>
    <dgm:cxn modelId="{C190A920-5C5D-426B-A82B-E356CAEAE565}" type="presParOf" srcId="{011274FA-0C6E-414B-B57F-CA0445254EF3}" destId="{16D61947-A77C-4395-85A8-0429757A2D87}" srcOrd="6" destOrd="0" presId="urn:microsoft.com/office/officeart/2005/8/layout/radial4"/>
    <dgm:cxn modelId="{EE303C93-A349-4DF6-AE28-7FBF7EC5202D}" type="presParOf" srcId="{011274FA-0C6E-414B-B57F-CA0445254EF3}" destId="{F65D4A47-D837-460B-B69F-BD75CEB8AF5A}" srcOrd="7" destOrd="0" presId="urn:microsoft.com/office/officeart/2005/8/layout/radial4"/>
    <dgm:cxn modelId="{D6A00A59-26CA-4539-899F-223A4159AFC6}" type="presParOf" srcId="{011274FA-0C6E-414B-B57F-CA0445254EF3}" destId="{45365337-602E-46C1-9081-E7C78543CD59}"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1BF772-6B6F-466B-964F-5301C698FE6C}">
      <dsp:nvSpPr>
        <dsp:cNvPr id="0" name=""/>
        <dsp:cNvSpPr/>
      </dsp:nvSpPr>
      <dsp:spPr>
        <a:xfrm>
          <a:off x="5756876" y="3306673"/>
          <a:ext cx="3286041" cy="220714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GB" sz="1600" kern="1200"/>
            <a:t>Residents experiencing or at risk of poverty and other poor outcomes </a:t>
          </a:r>
        </a:p>
        <a:p>
          <a:pPr marL="171450" lvl="1" indent="-171450" algn="l" defTabSz="711200">
            <a:lnSpc>
              <a:spcPct val="90000"/>
            </a:lnSpc>
            <a:spcBef>
              <a:spcPct val="0"/>
            </a:spcBef>
            <a:spcAft>
              <a:spcPct val="15000"/>
            </a:spcAft>
            <a:buChar char="•"/>
          </a:pPr>
          <a:r>
            <a:rPr lang="en-GB" sz="1600" kern="1200"/>
            <a:t>VCSO partners </a:t>
          </a:r>
        </a:p>
        <a:p>
          <a:pPr marL="171450" lvl="1" indent="-171450" algn="l" defTabSz="711200">
            <a:lnSpc>
              <a:spcPct val="90000"/>
            </a:lnSpc>
            <a:spcBef>
              <a:spcPct val="0"/>
            </a:spcBef>
            <a:spcAft>
              <a:spcPct val="15000"/>
            </a:spcAft>
            <a:buChar char="•"/>
          </a:pPr>
          <a:r>
            <a:rPr lang="en-GB" sz="1600" kern="1200"/>
            <a:t>Council officers </a:t>
          </a:r>
        </a:p>
      </dsp:txBody>
      <dsp:txXfrm>
        <a:off x="6791173" y="3906942"/>
        <a:ext cx="2203260" cy="1558387"/>
      </dsp:txXfrm>
    </dsp:sp>
    <dsp:sp modelId="{4D353751-6EB2-4CF5-BC20-B0B582002AEE}">
      <dsp:nvSpPr>
        <dsp:cNvPr id="0" name=""/>
        <dsp:cNvSpPr/>
      </dsp:nvSpPr>
      <dsp:spPr>
        <a:xfrm>
          <a:off x="62931" y="3227572"/>
          <a:ext cx="3383959" cy="232641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GB" sz="1600" kern="1200"/>
            <a:t>38 Actions to enhance and </a:t>
          </a:r>
          <a:r>
            <a:rPr lang="en-GB" sz="1600" b="1" kern="1200"/>
            <a:t>improve our current offer</a:t>
          </a:r>
          <a:r>
            <a:rPr lang="en-GB" sz="1600" kern="1200"/>
            <a:t> &amp; </a:t>
          </a:r>
          <a:r>
            <a:rPr lang="en-GB" sz="1600" b="1" kern="1200"/>
            <a:t>prevent poor future outcomes</a:t>
          </a:r>
        </a:p>
        <a:p>
          <a:pPr marL="171450" lvl="1" indent="-171450" algn="l" defTabSz="711200">
            <a:lnSpc>
              <a:spcPct val="90000"/>
            </a:lnSpc>
            <a:spcBef>
              <a:spcPct val="0"/>
            </a:spcBef>
            <a:spcAft>
              <a:spcPct val="15000"/>
            </a:spcAft>
            <a:buChar char="•"/>
          </a:pPr>
          <a:r>
            <a:rPr lang="en-GB" sz="1600" kern="1200"/>
            <a:t>Anti Poverty Action Plan </a:t>
          </a:r>
        </a:p>
        <a:p>
          <a:pPr marL="171450" lvl="1" indent="-171450" algn="l" defTabSz="711200">
            <a:lnSpc>
              <a:spcPct val="90000"/>
            </a:lnSpc>
            <a:spcBef>
              <a:spcPct val="0"/>
            </a:spcBef>
            <a:spcAft>
              <a:spcPct val="15000"/>
            </a:spcAft>
            <a:buChar char="•"/>
          </a:pPr>
          <a:endParaRPr lang="en-GB" sz="1600" kern="1200"/>
        </a:p>
      </dsp:txBody>
      <dsp:txXfrm>
        <a:off x="114035" y="3860279"/>
        <a:ext cx="2266563" cy="1642601"/>
      </dsp:txXfrm>
    </dsp:sp>
    <dsp:sp modelId="{EC05FF91-C9EB-4A4F-A510-1B11A7C72B24}">
      <dsp:nvSpPr>
        <dsp:cNvPr id="0" name=""/>
        <dsp:cNvSpPr/>
      </dsp:nvSpPr>
      <dsp:spPr>
        <a:xfrm>
          <a:off x="5670603" y="-274804"/>
          <a:ext cx="3273664" cy="23664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GB" sz="1600" b="1" kern="1200"/>
            <a:t>Poverty Review </a:t>
          </a:r>
          <a:r>
            <a:rPr lang="en-GB" sz="1600" kern="1200"/>
            <a:t>- asks 2 questions: </a:t>
          </a:r>
        </a:p>
        <a:p>
          <a:pPr marL="171450" lvl="1" indent="-171450" algn="l" defTabSz="711200">
            <a:lnSpc>
              <a:spcPct val="90000"/>
            </a:lnSpc>
            <a:spcBef>
              <a:spcPct val="0"/>
            </a:spcBef>
            <a:spcAft>
              <a:spcPct val="15000"/>
            </a:spcAft>
            <a:buChar char="•"/>
          </a:pPr>
          <a:r>
            <a:rPr lang="en-GB" sz="1600" kern="1200"/>
            <a:t>What are we doing to support residents experiencing poverty? </a:t>
          </a:r>
        </a:p>
        <a:p>
          <a:pPr marL="171450" lvl="1" indent="-171450" algn="l" defTabSz="711200">
            <a:lnSpc>
              <a:spcPct val="90000"/>
            </a:lnSpc>
            <a:spcBef>
              <a:spcPct val="0"/>
            </a:spcBef>
            <a:spcAft>
              <a:spcPct val="15000"/>
            </a:spcAft>
            <a:buChar char="•"/>
          </a:pPr>
          <a:r>
            <a:rPr lang="en-GB" sz="1600" kern="1200"/>
            <a:t>Is our response optimal? </a:t>
          </a:r>
        </a:p>
        <a:p>
          <a:pPr marL="171450" lvl="1" indent="-171450" algn="l" defTabSz="711200">
            <a:lnSpc>
              <a:spcPct val="90000"/>
            </a:lnSpc>
            <a:spcBef>
              <a:spcPct val="0"/>
            </a:spcBef>
            <a:spcAft>
              <a:spcPct val="15000"/>
            </a:spcAft>
            <a:buChar char="•"/>
          </a:pPr>
          <a:r>
            <a:rPr lang="en-GB" sz="1600" kern="1200"/>
            <a:t>5 deep dives </a:t>
          </a:r>
        </a:p>
      </dsp:txBody>
      <dsp:txXfrm>
        <a:off x="6704686" y="-222820"/>
        <a:ext cx="2187597" cy="1670904"/>
      </dsp:txXfrm>
    </dsp:sp>
    <dsp:sp modelId="{0460D292-F76F-4853-8C85-5C257EE8C3CE}">
      <dsp:nvSpPr>
        <dsp:cNvPr id="0" name=""/>
        <dsp:cNvSpPr/>
      </dsp:nvSpPr>
      <dsp:spPr>
        <a:xfrm>
          <a:off x="171575" y="-316638"/>
          <a:ext cx="3117166" cy="245016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GB" sz="1600" kern="1200"/>
            <a:t>CoL pressures &amp; rising inequality </a:t>
          </a:r>
        </a:p>
        <a:p>
          <a:pPr marL="171450" lvl="1" indent="-171450" algn="l" defTabSz="711200">
            <a:lnSpc>
              <a:spcPct val="90000"/>
            </a:lnSpc>
            <a:spcBef>
              <a:spcPct val="0"/>
            </a:spcBef>
            <a:spcAft>
              <a:spcPct val="15000"/>
            </a:spcAft>
            <a:buChar char="•"/>
          </a:pPr>
          <a:r>
            <a:rPr lang="en-GB" sz="1600" kern="1200"/>
            <a:t>High-cost pressures in the public sector (Fair Funding Review) </a:t>
          </a:r>
        </a:p>
        <a:p>
          <a:pPr marL="171450" lvl="1" indent="-171450" algn="l" defTabSz="711200">
            <a:lnSpc>
              <a:spcPct val="90000"/>
            </a:lnSpc>
            <a:spcBef>
              <a:spcPct val="0"/>
            </a:spcBef>
            <a:spcAft>
              <a:spcPct val="15000"/>
            </a:spcAft>
            <a:buChar char="•"/>
          </a:pPr>
          <a:r>
            <a:rPr lang="en-GB" sz="1600" kern="1200"/>
            <a:t>Changing Welfare Policy </a:t>
          </a:r>
        </a:p>
        <a:p>
          <a:pPr marL="171450" lvl="1" indent="-171450" algn="l" defTabSz="711200">
            <a:lnSpc>
              <a:spcPct val="90000"/>
            </a:lnSpc>
            <a:spcBef>
              <a:spcPct val="0"/>
            </a:spcBef>
            <a:spcAft>
              <a:spcPct val="15000"/>
            </a:spcAft>
            <a:buChar char="•"/>
          </a:pPr>
          <a:r>
            <a:rPr lang="en-GB" sz="1600" kern="1200"/>
            <a:t>Members want Anti Poverty Strategy </a:t>
          </a:r>
        </a:p>
      </dsp:txBody>
      <dsp:txXfrm>
        <a:off x="225397" y="-262816"/>
        <a:ext cx="2074372" cy="1729980"/>
      </dsp:txXfrm>
    </dsp:sp>
    <dsp:sp modelId="{8D4894AA-027E-4ABD-9A8B-AE665C482318}">
      <dsp:nvSpPr>
        <dsp:cNvPr id="0" name=""/>
        <dsp:cNvSpPr/>
      </dsp:nvSpPr>
      <dsp:spPr>
        <a:xfrm>
          <a:off x="2169900" y="322569"/>
          <a:ext cx="2332886" cy="2332886"/>
        </a:xfrm>
        <a:prstGeom prst="pieWedge">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GB" sz="3300" kern="1200"/>
            <a:t>Why?</a:t>
          </a:r>
        </a:p>
      </dsp:txBody>
      <dsp:txXfrm>
        <a:off x="2853186" y="1005855"/>
        <a:ext cx="1649600" cy="1649600"/>
      </dsp:txXfrm>
    </dsp:sp>
    <dsp:sp modelId="{74B4A171-825A-4A0F-B2C1-E7D1617FC942}">
      <dsp:nvSpPr>
        <dsp:cNvPr id="0" name=""/>
        <dsp:cNvSpPr/>
      </dsp:nvSpPr>
      <dsp:spPr>
        <a:xfrm rot="5400000">
          <a:off x="4610541" y="322569"/>
          <a:ext cx="2332886" cy="2332886"/>
        </a:xfrm>
        <a:prstGeom prst="pieWedg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GB" sz="3300" kern="1200"/>
            <a:t>How?</a:t>
          </a:r>
        </a:p>
      </dsp:txBody>
      <dsp:txXfrm rot="-5400000">
        <a:off x="4610541" y="1005855"/>
        <a:ext cx="1649600" cy="1649600"/>
      </dsp:txXfrm>
    </dsp:sp>
    <dsp:sp modelId="{64C5C4C4-E2EB-4098-BF7C-24B26864BB25}">
      <dsp:nvSpPr>
        <dsp:cNvPr id="0" name=""/>
        <dsp:cNvSpPr/>
      </dsp:nvSpPr>
      <dsp:spPr>
        <a:xfrm rot="10800000">
          <a:off x="4610541" y="2763210"/>
          <a:ext cx="2332886" cy="2332886"/>
        </a:xfrm>
        <a:prstGeom prst="pieWedge">
          <a:avLst/>
        </a:prstGeom>
        <a:solidFill>
          <a:srgbClr val="FF999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GB" sz="3300" kern="1200"/>
            <a:t>Who? </a:t>
          </a:r>
        </a:p>
      </dsp:txBody>
      <dsp:txXfrm rot="10800000">
        <a:off x="4610541" y="2763210"/>
        <a:ext cx="1649600" cy="1649600"/>
      </dsp:txXfrm>
    </dsp:sp>
    <dsp:sp modelId="{5B679711-9D4F-4673-A9C0-EA51FB023FD0}">
      <dsp:nvSpPr>
        <dsp:cNvPr id="0" name=""/>
        <dsp:cNvSpPr/>
      </dsp:nvSpPr>
      <dsp:spPr>
        <a:xfrm rot="16200000">
          <a:off x="2169900" y="2763210"/>
          <a:ext cx="2332886" cy="2332886"/>
        </a:xfrm>
        <a:prstGeom prst="pieWedge">
          <a:avLst/>
        </a:prstGeom>
        <a:solidFill>
          <a:srgbClr val="FFC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GB" sz="3300" kern="1200"/>
            <a:t>What?</a:t>
          </a:r>
        </a:p>
      </dsp:txBody>
      <dsp:txXfrm rot="5400000">
        <a:off x="2853186" y="2763210"/>
        <a:ext cx="1649600" cy="1649600"/>
      </dsp:txXfrm>
    </dsp:sp>
    <dsp:sp modelId="{C127FCAC-B93A-4AE9-9A0D-F8FF5A786DE9}">
      <dsp:nvSpPr>
        <dsp:cNvPr id="0" name=""/>
        <dsp:cNvSpPr/>
      </dsp:nvSpPr>
      <dsp:spPr>
        <a:xfrm>
          <a:off x="4153931" y="2224437"/>
          <a:ext cx="805465" cy="700404"/>
        </a:xfrm>
        <a:prstGeom prst="circularArrow">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3938D7-C08C-4AA1-B4E2-580433BB8ED9}">
      <dsp:nvSpPr>
        <dsp:cNvPr id="0" name=""/>
        <dsp:cNvSpPr/>
      </dsp:nvSpPr>
      <dsp:spPr>
        <a:xfrm rot="10800000">
          <a:off x="4153931" y="2493824"/>
          <a:ext cx="805465" cy="700404"/>
        </a:xfrm>
        <a:prstGeom prst="circularArrow">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71C27C-F906-491B-A149-663FE38B0B8D}">
      <dsp:nvSpPr>
        <dsp:cNvPr id="0" name=""/>
        <dsp:cNvSpPr/>
      </dsp:nvSpPr>
      <dsp:spPr>
        <a:xfrm>
          <a:off x="2822904" y="2676256"/>
          <a:ext cx="2053481" cy="2053481"/>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a:t>Agency, Autonomy &amp; Resilience </a:t>
          </a:r>
        </a:p>
      </dsp:txBody>
      <dsp:txXfrm>
        <a:off x="3123629" y="2976981"/>
        <a:ext cx="1452031" cy="1452031"/>
      </dsp:txXfrm>
    </dsp:sp>
    <dsp:sp modelId="{558B062E-F59A-44B4-816C-D7D9E708497D}">
      <dsp:nvSpPr>
        <dsp:cNvPr id="0" name=""/>
        <dsp:cNvSpPr/>
      </dsp:nvSpPr>
      <dsp:spPr>
        <a:xfrm rot="11204241">
          <a:off x="1017648" y="3177353"/>
          <a:ext cx="1718929" cy="585242"/>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1538476-66F6-451B-A95D-19157A3348B0}">
      <dsp:nvSpPr>
        <dsp:cNvPr id="0" name=""/>
        <dsp:cNvSpPr/>
      </dsp:nvSpPr>
      <dsp:spPr>
        <a:xfrm>
          <a:off x="-45624" y="2452201"/>
          <a:ext cx="2138416" cy="1833883"/>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GB" sz="1500" kern="1200" dirty="0"/>
            <a:t>Transitioning Food Aid to more sustainable initiatives e.g. Community Kitchens (North Paddington Food Bank) </a:t>
          </a:r>
        </a:p>
      </dsp:txBody>
      <dsp:txXfrm>
        <a:off x="8089" y="2505914"/>
        <a:ext cx="2030990" cy="1726457"/>
      </dsp:txXfrm>
    </dsp:sp>
    <dsp:sp modelId="{7FBCC40A-0627-48B1-9D7E-3F34BCA7A40E}">
      <dsp:nvSpPr>
        <dsp:cNvPr id="0" name=""/>
        <dsp:cNvSpPr/>
      </dsp:nvSpPr>
      <dsp:spPr>
        <a:xfrm rot="14700000">
          <a:off x="2095092" y="1571957"/>
          <a:ext cx="1794568" cy="585242"/>
        </a:xfrm>
        <a:prstGeom prst="leftArrow">
          <a:avLst>
            <a:gd name="adj1" fmla="val 60000"/>
            <a:gd name="adj2" fmla="val 50000"/>
          </a:avLst>
        </a:prstGeom>
        <a:solidFill>
          <a:schemeClr val="accent5"/>
        </a:solidFill>
        <a:ln>
          <a:noFill/>
        </a:ln>
        <a:effectLst/>
      </dsp:spPr>
      <dsp:style>
        <a:lnRef idx="0">
          <a:scrgbClr r="0" g="0" b="0"/>
        </a:lnRef>
        <a:fillRef idx="1">
          <a:scrgbClr r="0" g="0" b="0"/>
        </a:fillRef>
        <a:effectRef idx="0">
          <a:scrgbClr r="0" g="0" b="0"/>
        </a:effectRef>
        <a:fontRef idx="minor">
          <a:schemeClr val="lt1"/>
        </a:fontRef>
      </dsp:style>
    </dsp:sp>
    <dsp:sp modelId="{D78DEFA9-F574-4A32-A79A-5CBF4C73B56F}">
      <dsp:nvSpPr>
        <dsp:cNvPr id="0" name=""/>
        <dsp:cNvSpPr/>
      </dsp:nvSpPr>
      <dsp:spPr>
        <a:xfrm>
          <a:off x="1637764" y="271040"/>
          <a:ext cx="1950807" cy="1560645"/>
        </a:xfrm>
        <a:prstGeom prst="roundRect">
          <a:avLst>
            <a:gd name="adj" fmla="val 10000"/>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GB" sz="1900" b="0" kern="1200"/>
            <a:t>shared decision making and pooled funding - Anti Poverty alliance  </a:t>
          </a:r>
        </a:p>
      </dsp:txBody>
      <dsp:txXfrm>
        <a:off x="1683474" y="316750"/>
        <a:ext cx="1859387" cy="1469225"/>
      </dsp:txXfrm>
    </dsp:sp>
    <dsp:sp modelId="{991AD958-FAC1-465E-A62E-C0C7F4400A4A}">
      <dsp:nvSpPr>
        <dsp:cNvPr id="0" name=""/>
        <dsp:cNvSpPr/>
      </dsp:nvSpPr>
      <dsp:spPr>
        <a:xfrm rot="17700000">
          <a:off x="3809629" y="1571957"/>
          <a:ext cx="1794568" cy="585242"/>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D61947-A77C-4395-85A8-0429757A2D87}">
      <dsp:nvSpPr>
        <dsp:cNvPr id="0" name=""/>
        <dsp:cNvSpPr/>
      </dsp:nvSpPr>
      <dsp:spPr>
        <a:xfrm>
          <a:off x="4110719" y="271040"/>
          <a:ext cx="1950807" cy="1560645"/>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GB" sz="1900" b="0" kern="1200"/>
            <a:t>Community led approaches </a:t>
          </a:r>
          <a:r>
            <a:rPr lang="en-GB" sz="1900" kern="1200"/>
            <a:t>to income maximisation </a:t>
          </a:r>
        </a:p>
      </dsp:txBody>
      <dsp:txXfrm>
        <a:off x="4156429" y="316750"/>
        <a:ext cx="1859387" cy="1469225"/>
      </dsp:txXfrm>
    </dsp:sp>
    <dsp:sp modelId="{F65D4A47-D837-460B-B69F-BD75CEB8AF5A}">
      <dsp:nvSpPr>
        <dsp:cNvPr id="0" name=""/>
        <dsp:cNvSpPr/>
      </dsp:nvSpPr>
      <dsp:spPr>
        <a:xfrm rot="20700000">
          <a:off x="4911713" y="2885369"/>
          <a:ext cx="1794568" cy="585242"/>
        </a:xfrm>
        <a:prstGeom prst="leftArrow">
          <a:avLst>
            <a:gd name="adj1" fmla="val 60000"/>
            <a:gd name="adj2" fmla="val 50000"/>
          </a:avLst>
        </a:prstGeom>
        <a:solidFill>
          <a:schemeClr val="accent6"/>
        </a:solidFill>
        <a:ln>
          <a:noFill/>
        </a:ln>
        <a:effectLst/>
      </dsp:spPr>
      <dsp:style>
        <a:lnRef idx="0">
          <a:scrgbClr r="0" g="0" b="0"/>
        </a:lnRef>
        <a:fillRef idx="1">
          <a:scrgbClr r="0" g="0" b="0"/>
        </a:fillRef>
        <a:effectRef idx="0">
          <a:scrgbClr r="0" g="0" b="0"/>
        </a:effectRef>
        <a:fontRef idx="minor">
          <a:schemeClr val="lt1"/>
        </a:fontRef>
      </dsp:style>
    </dsp:sp>
    <dsp:sp modelId="{45365337-602E-46C1-9081-E7C78543CD59}">
      <dsp:nvSpPr>
        <dsp:cNvPr id="0" name=""/>
        <dsp:cNvSpPr/>
      </dsp:nvSpPr>
      <dsp:spPr>
        <a:xfrm>
          <a:off x="5700303" y="2165433"/>
          <a:ext cx="1950807" cy="1560645"/>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GB" sz="1900" b="0" kern="1200"/>
            <a:t>Data / systems integration  </a:t>
          </a:r>
        </a:p>
      </dsp:txBody>
      <dsp:txXfrm>
        <a:off x="5746013" y="2211143"/>
        <a:ext cx="1859387" cy="1469225"/>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EECEB1-C6AE-4824-B4E8-73DB87EA4A83}" type="datetimeFigureOut">
              <a:rPr lang="en-GB" smtClean="0"/>
              <a:t>20/01/2026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8C3B6B-814C-45D3-A0D4-D06D5C6B7DA4}" type="slidenum">
              <a:rPr lang="en-GB" smtClean="0"/>
              <a:t>‹#›</a:t>
            </a:fld>
            <a:endParaRPr lang="en-GB"/>
          </a:p>
        </p:txBody>
      </p:sp>
    </p:spTree>
    <p:extLst>
      <p:ext uri="{BB962C8B-B14F-4D97-AF65-F5344CB8AC3E}">
        <p14:creationId xmlns:p14="http://schemas.microsoft.com/office/powerpoint/2010/main" val="2472931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8C3B6B-814C-45D3-A0D4-D06D5C6B7DA4}" type="slidenum">
              <a:rPr lang="en-GB" smtClean="0"/>
              <a:t>1</a:t>
            </a:fld>
            <a:endParaRPr lang="en-GB"/>
          </a:p>
        </p:txBody>
      </p:sp>
    </p:spTree>
    <p:extLst>
      <p:ext uri="{BB962C8B-B14F-4D97-AF65-F5344CB8AC3E}">
        <p14:creationId xmlns:p14="http://schemas.microsoft.com/office/powerpoint/2010/main" val="766478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28C3B6B-814C-45D3-A0D4-D06D5C6B7DA4}" type="slidenum">
              <a:rPr lang="en-GB" smtClean="0"/>
              <a:t>2</a:t>
            </a:fld>
            <a:endParaRPr lang="en-GB"/>
          </a:p>
        </p:txBody>
      </p:sp>
    </p:spTree>
    <p:extLst>
      <p:ext uri="{BB962C8B-B14F-4D97-AF65-F5344CB8AC3E}">
        <p14:creationId xmlns:p14="http://schemas.microsoft.com/office/powerpoint/2010/main" val="1921792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28C3B6B-814C-45D3-A0D4-D06D5C6B7DA4}" type="slidenum">
              <a:rPr lang="en-GB" smtClean="0"/>
              <a:t>8</a:t>
            </a:fld>
            <a:endParaRPr lang="en-GB"/>
          </a:p>
        </p:txBody>
      </p:sp>
    </p:spTree>
    <p:extLst>
      <p:ext uri="{BB962C8B-B14F-4D97-AF65-F5344CB8AC3E}">
        <p14:creationId xmlns:p14="http://schemas.microsoft.com/office/powerpoint/2010/main" val="146035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28C3B6B-814C-45D3-A0D4-D06D5C6B7DA4}" type="slidenum">
              <a:rPr lang="en-GB" smtClean="0"/>
              <a:t>9</a:t>
            </a:fld>
            <a:endParaRPr lang="en-GB"/>
          </a:p>
        </p:txBody>
      </p:sp>
    </p:spTree>
    <p:extLst>
      <p:ext uri="{BB962C8B-B14F-4D97-AF65-F5344CB8AC3E}">
        <p14:creationId xmlns:p14="http://schemas.microsoft.com/office/powerpoint/2010/main" val="87520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9E00E-FCE5-3213-35F9-41E35BF9364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E18EF96D-A90F-2BA5-8B1A-909828973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3FFC51DB-4B9B-5509-B47A-A0278A6714DB}"/>
              </a:ext>
            </a:extLst>
          </p:cNvPr>
          <p:cNvSpPr>
            <a:spLocks noGrp="1"/>
          </p:cNvSpPr>
          <p:nvPr>
            <p:ph type="dt" sz="half" idx="10"/>
          </p:nvPr>
        </p:nvSpPr>
        <p:spPr/>
        <p:txBody>
          <a:bodyPr/>
          <a:lstStyle/>
          <a:p>
            <a:fld id="{0BC6164D-1E49-468A-832E-F188E1EB0C32}" type="datetimeFigureOut">
              <a:rPr lang="en-GB" smtClean="0"/>
              <a:t>20/01/2026</a:t>
            </a:fld>
            <a:endParaRPr lang="en-GB"/>
          </a:p>
        </p:txBody>
      </p:sp>
      <p:sp>
        <p:nvSpPr>
          <p:cNvPr id="5" name="Footer Placeholder 4">
            <a:extLst>
              <a:ext uri="{FF2B5EF4-FFF2-40B4-BE49-F238E27FC236}">
                <a16:creationId xmlns:a16="http://schemas.microsoft.com/office/drawing/2014/main" id="{75331BB0-43B1-D591-9BA2-476A31D525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BC3BD9-B0D7-CD4B-A1CA-D7EAA21A69F3}"/>
              </a:ext>
            </a:extLst>
          </p:cNvPr>
          <p:cNvSpPr>
            <a:spLocks noGrp="1"/>
          </p:cNvSpPr>
          <p:nvPr>
            <p:ph type="sldNum" sz="quarter" idx="12"/>
          </p:nvPr>
        </p:nvSpPr>
        <p:spPr/>
        <p:txBody>
          <a:bodyPr/>
          <a:lstStyle/>
          <a:p>
            <a:fld id="{81A2EC3E-D3D2-4138-A9C1-9D065D14CB77}" type="slidenum">
              <a:rPr lang="en-GB" smtClean="0"/>
              <a:t>‹#›</a:t>
            </a:fld>
            <a:endParaRPr lang="en-GB"/>
          </a:p>
        </p:txBody>
      </p:sp>
    </p:spTree>
    <p:extLst>
      <p:ext uri="{BB962C8B-B14F-4D97-AF65-F5344CB8AC3E}">
        <p14:creationId xmlns:p14="http://schemas.microsoft.com/office/powerpoint/2010/main" val="1685962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9D2CB-434D-688F-8B97-4EA4380477EB}"/>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FF8D3ABE-4444-69E8-A532-E9D169CC3DB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7ED2D41-512D-B1D0-2756-6BC9A860886C}"/>
              </a:ext>
            </a:extLst>
          </p:cNvPr>
          <p:cNvSpPr>
            <a:spLocks noGrp="1"/>
          </p:cNvSpPr>
          <p:nvPr>
            <p:ph type="dt" sz="half" idx="10"/>
          </p:nvPr>
        </p:nvSpPr>
        <p:spPr/>
        <p:txBody>
          <a:bodyPr/>
          <a:lstStyle/>
          <a:p>
            <a:fld id="{0BC6164D-1E49-468A-832E-F188E1EB0C32}" type="datetimeFigureOut">
              <a:rPr lang="en-GB" smtClean="0"/>
              <a:t>20/01/2026</a:t>
            </a:fld>
            <a:endParaRPr lang="en-GB"/>
          </a:p>
        </p:txBody>
      </p:sp>
      <p:sp>
        <p:nvSpPr>
          <p:cNvPr id="5" name="Footer Placeholder 4">
            <a:extLst>
              <a:ext uri="{FF2B5EF4-FFF2-40B4-BE49-F238E27FC236}">
                <a16:creationId xmlns:a16="http://schemas.microsoft.com/office/drawing/2014/main" id="{85DA47CB-2C07-73FA-434B-C1FC85F91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3A202F-AC71-5735-52DC-6E549D1D5A50}"/>
              </a:ext>
            </a:extLst>
          </p:cNvPr>
          <p:cNvSpPr>
            <a:spLocks noGrp="1"/>
          </p:cNvSpPr>
          <p:nvPr>
            <p:ph type="sldNum" sz="quarter" idx="12"/>
          </p:nvPr>
        </p:nvSpPr>
        <p:spPr/>
        <p:txBody>
          <a:bodyPr/>
          <a:lstStyle/>
          <a:p>
            <a:fld id="{81A2EC3E-D3D2-4138-A9C1-9D065D14CB77}" type="slidenum">
              <a:rPr lang="en-GB" smtClean="0"/>
              <a:t>‹#›</a:t>
            </a:fld>
            <a:endParaRPr lang="en-GB"/>
          </a:p>
        </p:txBody>
      </p:sp>
    </p:spTree>
    <p:extLst>
      <p:ext uri="{BB962C8B-B14F-4D97-AF65-F5344CB8AC3E}">
        <p14:creationId xmlns:p14="http://schemas.microsoft.com/office/powerpoint/2010/main" val="4107239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832BCA-24AC-3E42-6216-0E85C07D56FB}"/>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F7D662F8-6A8F-CA1E-DFD4-D614F081160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BB9B9CE-135F-D8B3-1417-2E3F2A6310F5}"/>
              </a:ext>
            </a:extLst>
          </p:cNvPr>
          <p:cNvSpPr>
            <a:spLocks noGrp="1"/>
          </p:cNvSpPr>
          <p:nvPr>
            <p:ph type="dt" sz="half" idx="10"/>
          </p:nvPr>
        </p:nvSpPr>
        <p:spPr/>
        <p:txBody>
          <a:bodyPr/>
          <a:lstStyle/>
          <a:p>
            <a:fld id="{0BC6164D-1E49-468A-832E-F188E1EB0C32}" type="datetimeFigureOut">
              <a:rPr lang="en-GB" smtClean="0"/>
              <a:t>20/01/2026</a:t>
            </a:fld>
            <a:endParaRPr lang="en-GB"/>
          </a:p>
        </p:txBody>
      </p:sp>
      <p:sp>
        <p:nvSpPr>
          <p:cNvPr id="5" name="Footer Placeholder 4">
            <a:extLst>
              <a:ext uri="{FF2B5EF4-FFF2-40B4-BE49-F238E27FC236}">
                <a16:creationId xmlns:a16="http://schemas.microsoft.com/office/drawing/2014/main" id="{1272B68B-4565-4554-B9BE-1446BD363D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FB9C3F-FD7E-A4C9-54A5-C05BF381F685}"/>
              </a:ext>
            </a:extLst>
          </p:cNvPr>
          <p:cNvSpPr>
            <a:spLocks noGrp="1"/>
          </p:cNvSpPr>
          <p:nvPr>
            <p:ph type="sldNum" sz="quarter" idx="12"/>
          </p:nvPr>
        </p:nvSpPr>
        <p:spPr/>
        <p:txBody>
          <a:bodyPr/>
          <a:lstStyle/>
          <a:p>
            <a:fld id="{81A2EC3E-D3D2-4138-A9C1-9D065D14CB77}" type="slidenum">
              <a:rPr lang="en-GB" smtClean="0"/>
              <a:t>‹#›</a:t>
            </a:fld>
            <a:endParaRPr lang="en-GB"/>
          </a:p>
        </p:txBody>
      </p:sp>
    </p:spTree>
    <p:extLst>
      <p:ext uri="{BB962C8B-B14F-4D97-AF65-F5344CB8AC3E}">
        <p14:creationId xmlns:p14="http://schemas.microsoft.com/office/powerpoint/2010/main" val="1926843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12FE4-6632-C6F6-A6CB-2A4BE67B826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8A0BB8D-D620-647C-2C6E-D4776552FFC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93A16BC-D19F-9439-CBB9-0C2AE4305049}"/>
              </a:ext>
            </a:extLst>
          </p:cNvPr>
          <p:cNvSpPr>
            <a:spLocks noGrp="1"/>
          </p:cNvSpPr>
          <p:nvPr>
            <p:ph type="dt" sz="half" idx="10"/>
          </p:nvPr>
        </p:nvSpPr>
        <p:spPr/>
        <p:txBody>
          <a:bodyPr/>
          <a:lstStyle/>
          <a:p>
            <a:fld id="{0BC6164D-1E49-468A-832E-F188E1EB0C32}" type="datetimeFigureOut">
              <a:rPr lang="en-GB" smtClean="0"/>
              <a:t>20/01/2026</a:t>
            </a:fld>
            <a:endParaRPr lang="en-GB"/>
          </a:p>
        </p:txBody>
      </p:sp>
      <p:sp>
        <p:nvSpPr>
          <p:cNvPr id="5" name="Footer Placeholder 4">
            <a:extLst>
              <a:ext uri="{FF2B5EF4-FFF2-40B4-BE49-F238E27FC236}">
                <a16:creationId xmlns:a16="http://schemas.microsoft.com/office/drawing/2014/main" id="{29F4FD9F-0107-8BE0-0389-B2122ABA14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39F476-F99A-3C42-A9F8-CF9AF016E5BF}"/>
              </a:ext>
            </a:extLst>
          </p:cNvPr>
          <p:cNvSpPr>
            <a:spLocks noGrp="1"/>
          </p:cNvSpPr>
          <p:nvPr>
            <p:ph type="sldNum" sz="quarter" idx="12"/>
          </p:nvPr>
        </p:nvSpPr>
        <p:spPr/>
        <p:txBody>
          <a:bodyPr/>
          <a:lstStyle/>
          <a:p>
            <a:fld id="{81A2EC3E-D3D2-4138-A9C1-9D065D14CB77}" type="slidenum">
              <a:rPr lang="en-GB" smtClean="0"/>
              <a:t>‹#›</a:t>
            </a:fld>
            <a:endParaRPr lang="en-GB"/>
          </a:p>
        </p:txBody>
      </p:sp>
    </p:spTree>
    <p:extLst>
      <p:ext uri="{BB962C8B-B14F-4D97-AF65-F5344CB8AC3E}">
        <p14:creationId xmlns:p14="http://schemas.microsoft.com/office/powerpoint/2010/main" val="2978315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B0C83-0C9E-A786-9742-D5DB7D42B58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B4004FFA-36E7-2272-44C6-276CF7A0ED0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E03A02E-55D6-7EAE-D2A0-E61F83101593}"/>
              </a:ext>
            </a:extLst>
          </p:cNvPr>
          <p:cNvSpPr>
            <a:spLocks noGrp="1"/>
          </p:cNvSpPr>
          <p:nvPr>
            <p:ph type="dt" sz="half" idx="10"/>
          </p:nvPr>
        </p:nvSpPr>
        <p:spPr/>
        <p:txBody>
          <a:bodyPr/>
          <a:lstStyle/>
          <a:p>
            <a:fld id="{0BC6164D-1E49-468A-832E-F188E1EB0C32}" type="datetimeFigureOut">
              <a:rPr lang="en-GB" smtClean="0"/>
              <a:t>20/01/2026</a:t>
            </a:fld>
            <a:endParaRPr lang="en-GB"/>
          </a:p>
        </p:txBody>
      </p:sp>
      <p:sp>
        <p:nvSpPr>
          <p:cNvPr id="5" name="Footer Placeholder 4">
            <a:extLst>
              <a:ext uri="{FF2B5EF4-FFF2-40B4-BE49-F238E27FC236}">
                <a16:creationId xmlns:a16="http://schemas.microsoft.com/office/drawing/2014/main" id="{2E6EFC75-B28C-7E78-6920-90BA0A957D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778316-346C-5E56-ADDF-52777DD72B67}"/>
              </a:ext>
            </a:extLst>
          </p:cNvPr>
          <p:cNvSpPr>
            <a:spLocks noGrp="1"/>
          </p:cNvSpPr>
          <p:nvPr>
            <p:ph type="sldNum" sz="quarter" idx="12"/>
          </p:nvPr>
        </p:nvSpPr>
        <p:spPr/>
        <p:txBody>
          <a:bodyPr/>
          <a:lstStyle/>
          <a:p>
            <a:fld id="{81A2EC3E-D3D2-4138-A9C1-9D065D14CB77}" type="slidenum">
              <a:rPr lang="en-GB" smtClean="0"/>
              <a:t>‹#›</a:t>
            </a:fld>
            <a:endParaRPr lang="en-GB"/>
          </a:p>
        </p:txBody>
      </p:sp>
    </p:spTree>
    <p:extLst>
      <p:ext uri="{BB962C8B-B14F-4D97-AF65-F5344CB8AC3E}">
        <p14:creationId xmlns:p14="http://schemas.microsoft.com/office/powerpoint/2010/main" val="1943085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36E4-01EB-FE6F-1A0B-704661965D3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985850E-179C-DFE2-6FB3-6595559BBE7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37A4CCCA-78C8-D1A2-B15B-EC1A838220E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92D4374F-FC81-C3DE-5DF5-7BA99DD5C852}"/>
              </a:ext>
            </a:extLst>
          </p:cNvPr>
          <p:cNvSpPr>
            <a:spLocks noGrp="1"/>
          </p:cNvSpPr>
          <p:nvPr>
            <p:ph type="dt" sz="half" idx="10"/>
          </p:nvPr>
        </p:nvSpPr>
        <p:spPr/>
        <p:txBody>
          <a:bodyPr/>
          <a:lstStyle/>
          <a:p>
            <a:fld id="{0BC6164D-1E49-468A-832E-F188E1EB0C32}" type="datetimeFigureOut">
              <a:rPr lang="en-GB" smtClean="0"/>
              <a:t>20/01/2026</a:t>
            </a:fld>
            <a:endParaRPr lang="en-GB"/>
          </a:p>
        </p:txBody>
      </p:sp>
      <p:sp>
        <p:nvSpPr>
          <p:cNvPr id="6" name="Footer Placeholder 5">
            <a:extLst>
              <a:ext uri="{FF2B5EF4-FFF2-40B4-BE49-F238E27FC236}">
                <a16:creationId xmlns:a16="http://schemas.microsoft.com/office/drawing/2014/main" id="{833143E3-50D3-E884-3A3E-1BE274FF17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EDC87F-773C-E3A9-C982-8B6E7F702EE6}"/>
              </a:ext>
            </a:extLst>
          </p:cNvPr>
          <p:cNvSpPr>
            <a:spLocks noGrp="1"/>
          </p:cNvSpPr>
          <p:nvPr>
            <p:ph type="sldNum" sz="quarter" idx="12"/>
          </p:nvPr>
        </p:nvSpPr>
        <p:spPr/>
        <p:txBody>
          <a:bodyPr/>
          <a:lstStyle/>
          <a:p>
            <a:fld id="{81A2EC3E-D3D2-4138-A9C1-9D065D14CB77}" type="slidenum">
              <a:rPr lang="en-GB" smtClean="0"/>
              <a:t>‹#›</a:t>
            </a:fld>
            <a:endParaRPr lang="en-GB"/>
          </a:p>
        </p:txBody>
      </p:sp>
    </p:spTree>
    <p:extLst>
      <p:ext uri="{BB962C8B-B14F-4D97-AF65-F5344CB8AC3E}">
        <p14:creationId xmlns:p14="http://schemas.microsoft.com/office/powerpoint/2010/main" val="3653010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6ED56-831E-8F06-A3DD-B3F719B2A99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92B1542B-81DE-4593-D3B9-A7F5E7CA75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8D3DEAB-8245-A434-A249-0CA936CCE07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2901A62-B2EC-FE62-2988-6FEFECDBDA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17275CC-DF3A-F1B7-90B5-6E867D0B85E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58B28CF-322F-A66A-0198-DAE01696658D}"/>
              </a:ext>
            </a:extLst>
          </p:cNvPr>
          <p:cNvSpPr>
            <a:spLocks noGrp="1"/>
          </p:cNvSpPr>
          <p:nvPr>
            <p:ph type="dt" sz="half" idx="10"/>
          </p:nvPr>
        </p:nvSpPr>
        <p:spPr/>
        <p:txBody>
          <a:bodyPr/>
          <a:lstStyle/>
          <a:p>
            <a:fld id="{0BC6164D-1E49-468A-832E-F188E1EB0C32}" type="datetimeFigureOut">
              <a:rPr lang="en-GB" smtClean="0"/>
              <a:t>20/01/2026</a:t>
            </a:fld>
            <a:endParaRPr lang="en-GB"/>
          </a:p>
        </p:txBody>
      </p:sp>
      <p:sp>
        <p:nvSpPr>
          <p:cNvPr id="8" name="Footer Placeholder 7">
            <a:extLst>
              <a:ext uri="{FF2B5EF4-FFF2-40B4-BE49-F238E27FC236}">
                <a16:creationId xmlns:a16="http://schemas.microsoft.com/office/drawing/2014/main" id="{7E4C172A-7457-9335-31F3-3BCD501EE83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EB539F2-0ED0-1C9B-BB4F-09BBBFF72EF4}"/>
              </a:ext>
            </a:extLst>
          </p:cNvPr>
          <p:cNvSpPr>
            <a:spLocks noGrp="1"/>
          </p:cNvSpPr>
          <p:nvPr>
            <p:ph type="sldNum" sz="quarter" idx="12"/>
          </p:nvPr>
        </p:nvSpPr>
        <p:spPr/>
        <p:txBody>
          <a:bodyPr/>
          <a:lstStyle/>
          <a:p>
            <a:fld id="{81A2EC3E-D3D2-4138-A9C1-9D065D14CB77}" type="slidenum">
              <a:rPr lang="en-GB" smtClean="0"/>
              <a:t>‹#›</a:t>
            </a:fld>
            <a:endParaRPr lang="en-GB"/>
          </a:p>
        </p:txBody>
      </p:sp>
    </p:spTree>
    <p:extLst>
      <p:ext uri="{BB962C8B-B14F-4D97-AF65-F5344CB8AC3E}">
        <p14:creationId xmlns:p14="http://schemas.microsoft.com/office/powerpoint/2010/main" val="2167566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FAEF3-BFBC-6DF4-F8AE-947E8F206BD0}"/>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1BB37F24-403F-909B-C8ED-F30BDA53B156}"/>
              </a:ext>
            </a:extLst>
          </p:cNvPr>
          <p:cNvSpPr>
            <a:spLocks noGrp="1"/>
          </p:cNvSpPr>
          <p:nvPr>
            <p:ph type="dt" sz="half" idx="10"/>
          </p:nvPr>
        </p:nvSpPr>
        <p:spPr/>
        <p:txBody>
          <a:bodyPr/>
          <a:lstStyle/>
          <a:p>
            <a:fld id="{0BC6164D-1E49-468A-832E-F188E1EB0C32}" type="datetimeFigureOut">
              <a:rPr lang="en-GB" smtClean="0"/>
              <a:t>20/01/2026</a:t>
            </a:fld>
            <a:endParaRPr lang="en-GB"/>
          </a:p>
        </p:txBody>
      </p:sp>
      <p:sp>
        <p:nvSpPr>
          <p:cNvPr id="4" name="Footer Placeholder 3">
            <a:extLst>
              <a:ext uri="{FF2B5EF4-FFF2-40B4-BE49-F238E27FC236}">
                <a16:creationId xmlns:a16="http://schemas.microsoft.com/office/drawing/2014/main" id="{A0AC4AA9-321A-01E6-E8EB-E5D7221352E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C2E6E0C-A2D4-AEEB-014A-17A1E9FFD5C5}"/>
              </a:ext>
            </a:extLst>
          </p:cNvPr>
          <p:cNvSpPr>
            <a:spLocks noGrp="1"/>
          </p:cNvSpPr>
          <p:nvPr>
            <p:ph type="sldNum" sz="quarter" idx="12"/>
          </p:nvPr>
        </p:nvSpPr>
        <p:spPr/>
        <p:txBody>
          <a:bodyPr/>
          <a:lstStyle/>
          <a:p>
            <a:fld id="{81A2EC3E-D3D2-4138-A9C1-9D065D14CB77}" type="slidenum">
              <a:rPr lang="en-GB" smtClean="0"/>
              <a:t>‹#›</a:t>
            </a:fld>
            <a:endParaRPr lang="en-GB"/>
          </a:p>
        </p:txBody>
      </p:sp>
    </p:spTree>
    <p:extLst>
      <p:ext uri="{BB962C8B-B14F-4D97-AF65-F5344CB8AC3E}">
        <p14:creationId xmlns:p14="http://schemas.microsoft.com/office/powerpoint/2010/main" val="4112543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464CF3-9937-DC7A-AF92-34087FBDDC7B}"/>
              </a:ext>
            </a:extLst>
          </p:cNvPr>
          <p:cNvSpPr>
            <a:spLocks noGrp="1"/>
          </p:cNvSpPr>
          <p:nvPr>
            <p:ph type="dt" sz="half" idx="10"/>
          </p:nvPr>
        </p:nvSpPr>
        <p:spPr/>
        <p:txBody>
          <a:bodyPr/>
          <a:lstStyle/>
          <a:p>
            <a:fld id="{0BC6164D-1E49-468A-832E-F188E1EB0C32}" type="datetimeFigureOut">
              <a:rPr lang="en-GB" smtClean="0"/>
              <a:t>20/01/2026</a:t>
            </a:fld>
            <a:endParaRPr lang="en-GB"/>
          </a:p>
        </p:txBody>
      </p:sp>
      <p:sp>
        <p:nvSpPr>
          <p:cNvPr id="3" name="Footer Placeholder 2">
            <a:extLst>
              <a:ext uri="{FF2B5EF4-FFF2-40B4-BE49-F238E27FC236}">
                <a16:creationId xmlns:a16="http://schemas.microsoft.com/office/drawing/2014/main" id="{FFC4E50C-04CC-99A3-9CEA-278514AF050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688EAA2-8322-10F6-0432-198F9729A1B3}"/>
              </a:ext>
            </a:extLst>
          </p:cNvPr>
          <p:cNvSpPr>
            <a:spLocks noGrp="1"/>
          </p:cNvSpPr>
          <p:nvPr>
            <p:ph type="sldNum" sz="quarter" idx="12"/>
          </p:nvPr>
        </p:nvSpPr>
        <p:spPr/>
        <p:txBody>
          <a:bodyPr/>
          <a:lstStyle/>
          <a:p>
            <a:fld id="{81A2EC3E-D3D2-4138-A9C1-9D065D14CB77}" type="slidenum">
              <a:rPr lang="en-GB" smtClean="0"/>
              <a:t>‹#›</a:t>
            </a:fld>
            <a:endParaRPr lang="en-GB"/>
          </a:p>
        </p:txBody>
      </p:sp>
    </p:spTree>
    <p:extLst>
      <p:ext uri="{BB962C8B-B14F-4D97-AF65-F5344CB8AC3E}">
        <p14:creationId xmlns:p14="http://schemas.microsoft.com/office/powerpoint/2010/main" val="2316294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E029C-71F1-8C11-60A1-4C7F5E0D74A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EEB60DEE-DE93-1D10-0161-AB180886BA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611A500D-5B65-DFA5-BF33-C1A725735B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5F242CA-F2C1-1C06-B7D2-FE8839B0311E}"/>
              </a:ext>
            </a:extLst>
          </p:cNvPr>
          <p:cNvSpPr>
            <a:spLocks noGrp="1"/>
          </p:cNvSpPr>
          <p:nvPr>
            <p:ph type="dt" sz="half" idx="10"/>
          </p:nvPr>
        </p:nvSpPr>
        <p:spPr/>
        <p:txBody>
          <a:bodyPr/>
          <a:lstStyle/>
          <a:p>
            <a:fld id="{0BC6164D-1E49-468A-832E-F188E1EB0C32}" type="datetimeFigureOut">
              <a:rPr lang="en-GB" smtClean="0"/>
              <a:t>20/01/2026</a:t>
            </a:fld>
            <a:endParaRPr lang="en-GB"/>
          </a:p>
        </p:txBody>
      </p:sp>
      <p:sp>
        <p:nvSpPr>
          <p:cNvPr id="6" name="Footer Placeholder 5">
            <a:extLst>
              <a:ext uri="{FF2B5EF4-FFF2-40B4-BE49-F238E27FC236}">
                <a16:creationId xmlns:a16="http://schemas.microsoft.com/office/drawing/2014/main" id="{080D9436-7EBB-F3CF-FB32-320DA96EAD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ED6AF23-86A3-FA4F-DE54-CDE98531F9E0}"/>
              </a:ext>
            </a:extLst>
          </p:cNvPr>
          <p:cNvSpPr>
            <a:spLocks noGrp="1"/>
          </p:cNvSpPr>
          <p:nvPr>
            <p:ph type="sldNum" sz="quarter" idx="12"/>
          </p:nvPr>
        </p:nvSpPr>
        <p:spPr/>
        <p:txBody>
          <a:bodyPr/>
          <a:lstStyle/>
          <a:p>
            <a:fld id="{81A2EC3E-D3D2-4138-A9C1-9D065D14CB77}" type="slidenum">
              <a:rPr lang="en-GB" smtClean="0"/>
              <a:t>‹#›</a:t>
            </a:fld>
            <a:endParaRPr lang="en-GB"/>
          </a:p>
        </p:txBody>
      </p:sp>
    </p:spTree>
    <p:extLst>
      <p:ext uri="{BB962C8B-B14F-4D97-AF65-F5344CB8AC3E}">
        <p14:creationId xmlns:p14="http://schemas.microsoft.com/office/powerpoint/2010/main" val="728860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92359-6ED7-0C1A-7811-53EDA5A962E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23E15402-CA87-C872-660C-E7AF715271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E88A21F-4B09-6F59-6D73-BB548A8AD2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719849A-1A04-D676-96B6-A62AC9C98794}"/>
              </a:ext>
            </a:extLst>
          </p:cNvPr>
          <p:cNvSpPr>
            <a:spLocks noGrp="1"/>
          </p:cNvSpPr>
          <p:nvPr>
            <p:ph type="dt" sz="half" idx="10"/>
          </p:nvPr>
        </p:nvSpPr>
        <p:spPr/>
        <p:txBody>
          <a:bodyPr/>
          <a:lstStyle/>
          <a:p>
            <a:fld id="{0BC6164D-1E49-468A-832E-F188E1EB0C32}" type="datetimeFigureOut">
              <a:rPr lang="en-GB" smtClean="0"/>
              <a:t>20/01/2026</a:t>
            </a:fld>
            <a:endParaRPr lang="en-GB"/>
          </a:p>
        </p:txBody>
      </p:sp>
      <p:sp>
        <p:nvSpPr>
          <p:cNvPr id="6" name="Footer Placeholder 5">
            <a:extLst>
              <a:ext uri="{FF2B5EF4-FFF2-40B4-BE49-F238E27FC236}">
                <a16:creationId xmlns:a16="http://schemas.microsoft.com/office/drawing/2014/main" id="{C9E53B52-6512-C329-979D-4A7AEE453E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EC1764-D8FE-5062-7CF2-88D56B6336E5}"/>
              </a:ext>
            </a:extLst>
          </p:cNvPr>
          <p:cNvSpPr>
            <a:spLocks noGrp="1"/>
          </p:cNvSpPr>
          <p:nvPr>
            <p:ph type="sldNum" sz="quarter" idx="12"/>
          </p:nvPr>
        </p:nvSpPr>
        <p:spPr/>
        <p:txBody>
          <a:bodyPr/>
          <a:lstStyle/>
          <a:p>
            <a:fld id="{81A2EC3E-D3D2-4138-A9C1-9D065D14CB77}" type="slidenum">
              <a:rPr lang="en-GB" smtClean="0"/>
              <a:t>‹#›</a:t>
            </a:fld>
            <a:endParaRPr lang="en-GB"/>
          </a:p>
        </p:txBody>
      </p:sp>
    </p:spTree>
    <p:extLst>
      <p:ext uri="{BB962C8B-B14F-4D97-AF65-F5344CB8AC3E}">
        <p14:creationId xmlns:p14="http://schemas.microsoft.com/office/powerpoint/2010/main" val="130229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5537D6-72C0-95A0-B511-7A35B109E8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93394E39-EFB1-D918-F2E9-A24C7091DF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C5C1D0F-ED49-13A7-8203-A318BE1A28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BC6164D-1E49-468A-832E-F188E1EB0C32}" type="datetimeFigureOut">
              <a:rPr lang="en-GB" smtClean="0"/>
              <a:t>20/01/2026</a:t>
            </a:fld>
            <a:endParaRPr lang="en-GB"/>
          </a:p>
        </p:txBody>
      </p:sp>
      <p:sp>
        <p:nvSpPr>
          <p:cNvPr id="5" name="Footer Placeholder 4">
            <a:extLst>
              <a:ext uri="{FF2B5EF4-FFF2-40B4-BE49-F238E27FC236}">
                <a16:creationId xmlns:a16="http://schemas.microsoft.com/office/drawing/2014/main" id="{AD976286-2809-AEDC-AF9B-5D7328FCD2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53D0E887-AD6D-F48B-E993-9BC9EA2B50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1A2EC3E-D3D2-4138-A9C1-9D065D14CB77}" type="slidenum">
              <a:rPr lang="en-GB" smtClean="0"/>
              <a:t>‹#›</a:t>
            </a:fld>
            <a:endParaRPr lang="en-GB"/>
          </a:p>
        </p:txBody>
      </p:sp>
    </p:spTree>
    <p:extLst>
      <p:ext uri="{BB962C8B-B14F-4D97-AF65-F5344CB8AC3E}">
        <p14:creationId xmlns:p14="http://schemas.microsoft.com/office/powerpoint/2010/main" val="335830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westminster.gov.uk/cost-of-living-support/westminsters-anti-poverty-action-plan"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F90391-B4D1-CF33-DB88-585CFBB6EAAA}"/>
              </a:ext>
            </a:extLst>
          </p:cNvPr>
          <p:cNvSpPr>
            <a:spLocks noGrp="1"/>
          </p:cNvSpPr>
          <p:nvPr>
            <p:ph type="ctrTitle"/>
          </p:nvPr>
        </p:nvSpPr>
        <p:spPr>
          <a:xfrm>
            <a:off x="1460740" y="2090822"/>
            <a:ext cx="9144000" cy="2387600"/>
          </a:xfrm>
        </p:spPr>
        <p:txBody>
          <a:bodyPr/>
          <a:lstStyle/>
          <a:p>
            <a:r>
              <a:rPr lang="en-GB"/>
              <a:t>Tackling Health Inequalities through an income lens </a:t>
            </a:r>
          </a:p>
        </p:txBody>
      </p:sp>
      <p:sp>
        <p:nvSpPr>
          <p:cNvPr id="7" name="Subtitle 6">
            <a:extLst>
              <a:ext uri="{FF2B5EF4-FFF2-40B4-BE49-F238E27FC236}">
                <a16:creationId xmlns:a16="http://schemas.microsoft.com/office/drawing/2014/main" id="{58D06EAD-05A6-B54E-2386-BE39AAB8809E}"/>
              </a:ext>
            </a:extLst>
          </p:cNvPr>
          <p:cNvSpPr>
            <a:spLocks noGrp="1"/>
          </p:cNvSpPr>
          <p:nvPr>
            <p:ph type="subTitle" idx="1"/>
          </p:nvPr>
        </p:nvSpPr>
        <p:spPr>
          <a:xfrm>
            <a:off x="1460740" y="4511040"/>
            <a:ext cx="9144000" cy="1655762"/>
          </a:xfrm>
        </p:spPr>
        <p:txBody>
          <a:bodyPr/>
          <a:lstStyle/>
          <a:p>
            <a:endParaRPr lang="en-GB"/>
          </a:p>
        </p:txBody>
      </p:sp>
      <p:pic>
        <p:nvPicPr>
          <p:cNvPr id="8" name="Picture 7">
            <a:extLst>
              <a:ext uri="{FF2B5EF4-FFF2-40B4-BE49-F238E27FC236}">
                <a16:creationId xmlns:a16="http://schemas.microsoft.com/office/drawing/2014/main" id="{E6526A5A-10D4-5BE7-070C-0B1E36F64CCE}"/>
              </a:ext>
            </a:extLst>
          </p:cNvPr>
          <p:cNvPicPr>
            <a:picLocks noChangeAspect="1"/>
          </p:cNvPicPr>
          <p:nvPr/>
        </p:nvPicPr>
        <p:blipFill>
          <a:blip r:embed="rId3"/>
          <a:stretch>
            <a:fillRect/>
          </a:stretch>
        </p:blipFill>
        <p:spPr>
          <a:xfrm>
            <a:off x="-63260" y="-954657"/>
            <a:ext cx="12192000" cy="4511040"/>
          </a:xfrm>
          <a:prstGeom prst="rect">
            <a:avLst/>
          </a:prstGeom>
        </p:spPr>
      </p:pic>
    </p:spTree>
    <p:extLst>
      <p:ext uri="{BB962C8B-B14F-4D97-AF65-F5344CB8AC3E}">
        <p14:creationId xmlns:p14="http://schemas.microsoft.com/office/powerpoint/2010/main" val="3183459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702C5-2D20-31FA-340F-2BF632A79B9F}"/>
              </a:ext>
            </a:extLst>
          </p:cNvPr>
          <p:cNvSpPr>
            <a:spLocks noGrp="1"/>
          </p:cNvSpPr>
          <p:nvPr>
            <p:ph type="title"/>
          </p:nvPr>
        </p:nvSpPr>
        <p:spPr>
          <a:xfrm>
            <a:off x="293913" y="154894"/>
            <a:ext cx="11092543" cy="1325563"/>
          </a:xfrm>
        </p:spPr>
        <p:txBody>
          <a:bodyPr/>
          <a:lstStyle/>
          <a:p>
            <a:r>
              <a:rPr lang="en-GB" b="1"/>
              <a:t>Pragmatic approach to engagement adopted</a:t>
            </a:r>
          </a:p>
        </p:txBody>
      </p:sp>
      <p:sp>
        <p:nvSpPr>
          <p:cNvPr id="3" name="Content Placeholder 2">
            <a:extLst>
              <a:ext uri="{FF2B5EF4-FFF2-40B4-BE49-F238E27FC236}">
                <a16:creationId xmlns:a16="http://schemas.microsoft.com/office/drawing/2014/main" id="{F989C235-9F3D-9E8F-7EC6-A193A8B20DC0}"/>
              </a:ext>
            </a:extLst>
          </p:cNvPr>
          <p:cNvSpPr>
            <a:spLocks noGrp="1"/>
          </p:cNvSpPr>
          <p:nvPr>
            <p:ph idx="1"/>
          </p:nvPr>
        </p:nvSpPr>
        <p:spPr>
          <a:xfrm>
            <a:off x="772885" y="1407660"/>
            <a:ext cx="10947400" cy="5167086"/>
          </a:xfrm>
        </p:spPr>
        <p:txBody>
          <a:bodyPr>
            <a:normAutofit fontScale="85000" lnSpcReduction="10000"/>
          </a:bodyPr>
          <a:lstStyle/>
          <a:p>
            <a:pPr marL="0" indent="0" algn="ctr">
              <a:buNone/>
            </a:pPr>
            <a:r>
              <a:rPr lang="en-GB" sz="3000"/>
              <a:t>The Action Plan itself is not exclusively co-produced but Council facilitated: </a:t>
            </a:r>
          </a:p>
          <a:p>
            <a:pPr marL="0" indent="0">
              <a:buNone/>
            </a:pPr>
            <a:endParaRPr lang="en-GB" sz="3000"/>
          </a:p>
          <a:p>
            <a:r>
              <a:rPr lang="en-GB"/>
              <a:t>Extensive engagement &amp; consultation (SWOT, Gap Analysis) </a:t>
            </a:r>
          </a:p>
          <a:p>
            <a:r>
              <a:rPr lang="en-GB"/>
              <a:t>Joint problem solving, ideation &amp; short-listing ideas </a:t>
            </a:r>
          </a:p>
          <a:p>
            <a:pPr lvl="1"/>
            <a:r>
              <a:rPr lang="en-GB">
                <a:solidFill>
                  <a:schemeClr val="accent1"/>
                </a:solidFill>
              </a:rPr>
              <a:t>13 local voluntary partners</a:t>
            </a:r>
          </a:p>
          <a:p>
            <a:pPr lvl="1"/>
            <a:r>
              <a:rPr lang="en-GB">
                <a:solidFill>
                  <a:schemeClr val="accent1"/>
                </a:solidFill>
              </a:rPr>
              <a:t>8 national charities</a:t>
            </a:r>
          </a:p>
          <a:p>
            <a:pPr lvl="1"/>
            <a:r>
              <a:rPr lang="en-GB">
                <a:solidFill>
                  <a:schemeClr val="accent1"/>
                </a:solidFill>
              </a:rPr>
              <a:t>Local residents via:</a:t>
            </a:r>
          </a:p>
          <a:p>
            <a:pPr lvl="1"/>
            <a:r>
              <a:rPr lang="en-GB">
                <a:solidFill>
                  <a:schemeClr val="accent1"/>
                </a:solidFill>
              </a:rPr>
              <a:t>Change Makers Workshop on Food Poverty</a:t>
            </a:r>
          </a:p>
          <a:p>
            <a:pPr lvl="1"/>
            <a:r>
              <a:rPr lang="en-GB">
                <a:solidFill>
                  <a:schemeClr val="accent1"/>
                </a:solidFill>
              </a:rPr>
              <a:t>Consultation and engagement sessions on Equality of Access underpinning the Community Equalities Strategy</a:t>
            </a:r>
          </a:p>
          <a:p>
            <a:pPr lvl="1"/>
            <a:r>
              <a:rPr lang="en-GB">
                <a:solidFill>
                  <a:schemeClr val="accent1"/>
                </a:solidFill>
              </a:rPr>
              <a:t>82 WCC Officers</a:t>
            </a:r>
          </a:p>
          <a:p>
            <a:pPr lvl="1"/>
            <a:r>
              <a:rPr lang="en-GB">
                <a:solidFill>
                  <a:schemeClr val="accent1"/>
                </a:solidFill>
              </a:rPr>
              <a:t>20 benchmark London local authorities, including 4 outside London</a:t>
            </a:r>
          </a:p>
          <a:p>
            <a:pPr lvl="1"/>
            <a:r>
              <a:rPr lang="en-GB">
                <a:solidFill>
                  <a:schemeClr val="accent1"/>
                </a:solidFill>
              </a:rPr>
              <a:t>2 Higher Education Institutions</a:t>
            </a:r>
          </a:p>
          <a:p>
            <a:r>
              <a:rPr lang="en-GB"/>
              <a:t>Opportunity for residents and communities to take the lead in shaping / implementing individual actions </a:t>
            </a:r>
          </a:p>
        </p:txBody>
      </p:sp>
      <p:sp>
        <p:nvSpPr>
          <p:cNvPr id="4" name="Rectangle 3">
            <a:extLst>
              <a:ext uri="{FF2B5EF4-FFF2-40B4-BE49-F238E27FC236}">
                <a16:creationId xmlns:a16="http://schemas.microsoft.com/office/drawing/2014/main" id="{0B8CE0F1-1E46-2FF5-CE60-428CA4D18F82}"/>
              </a:ext>
            </a:extLst>
          </p:cNvPr>
          <p:cNvSpPr/>
          <p:nvPr/>
        </p:nvSpPr>
        <p:spPr>
          <a:xfrm>
            <a:off x="137886" y="87087"/>
            <a:ext cx="11916228" cy="66838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37858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0E26C-0D0F-BD10-4558-D878C54ECCC1}"/>
              </a:ext>
            </a:extLst>
          </p:cNvPr>
          <p:cNvSpPr>
            <a:spLocks noGrp="1"/>
          </p:cNvSpPr>
          <p:nvPr>
            <p:ph type="title"/>
          </p:nvPr>
        </p:nvSpPr>
        <p:spPr>
          <a:xfrm>
            <a:off x="639075" y="40807"/>
            <a:ext cx="10515600" cy="1325563"/>
          </a:xfrm>
        </p:spPr>
        <p:txBody>
          <a:bodyPr/>
          <a:lstStyle/>
          <a:p>
            <a:r>
              <a:rPr lang="en-GB" dirty="0"/>
              <a:t>The Governance quandary </a:t>
            </a:r>
          </a:p>
        </p:txBody>
      </p:sp>
      <p:sp>
        <p:nvSpPr>
          <p:cNvPr id="3" name="TextBox 2">
            <a:extLst>
              <a:ext uri="{FF2B5EF4-FFF2-40B4-BE49-F238E27FC236}">
                <a16:creationId xmlns:a16="http://schemas.microsoft.com/office/drawing/2014/main" id="{3B6A46EF-14C6-0045-E447-76710E79C364}"/>
              </a:ext>
            </a:extLst>
          </p:cNvPr>
          <p:cNvSpPr txBox="1"/>
          <p:nvPr/>
        </p:nvSpPr>
        <p:spPr>
          <a:xfrm>
            <a:off x="691551" y="2215913"/>
            <a:ext cx="6551762" cy="3046988"/>
          </a:xfrm>
          <a:prstGeom prst="rect">
            <a:avLst/>
          </a:prstGeom>
          <a:noFill/>
        </p:spPr>
        <p:txBody>
          <a:bodyPr wrap="square" rtlCol="0">
            <a:spAutoFit/>
          </a:bodyPr>
          <a:lstStyle/>
          <a:p>
            <a:pPr marL="457200" indent="-457200">
              <a:buFont typeface="Arial" panose="020B0604020202020204" pitchFamily="34" charset="0"/>
              <a:buChar char="•"/>
            </a:pPr>
            <a:r>
              <a:rPr lang="en-GB" sz="3200" dirty="0"/>
              <a:t>Cross Cutting - Everyone’s business but no one’s responsibility </a:t>
            </a:r>
          </a:p>
          <a:p>
            <a:endParaRPr lang="en-GB" sz="3200" dirty="0"/>
          </a:p>
          <a:p>
            <a:pPr marL="457200" indent="-457200">
              <a:buFont typeface="Arial" panose="020B0604020202020204" pitchFamily="34" charset="0"/>
              <a:buChar char="•"/>
            </a:pPr>
            <a:r>
              <a:rPr lang="en-GB" sz="3200" dirty="0"/>
              <a:t>So where does it sit? </a:t>
            </a:r>
          </a:p>
          <a:p>
            <a:r>
              <a:rPr lang="en-GB" sz="3200" dirty="0"/>
              <a:t>…..3 options considered </a:t>
            </a:r>
          </a:p>
        </p:txBody>
      </p:sp>
      <p:sp>
        <p:nvSpPr>
          <p:cNvPr id="6" name="Rectangle: Rounded Corners 5">
            <a:extLst>
              <a:ext uri="{FF2B5EF4-FFF2-40B4-BE49-F238E27FC236}">
                <a16:creationId xmlns:a16="http://schemas.microsoft.com/office/drawing/2014/main" id="{A5AE9B89-8833-09D8-D853-54090B448771}"/>
              </a:ext>
            </a:extLst>
          </p:cNvPr>
          <p:cNvSpPr/>
          <p:nvPr/>
        </p:nvSpPr>
        <p:spPr>
          <a:xfrm rot="16200000">
            <a:off x="8784017" y="3543477"/>
            <a:ext cx="4021347" cy="719969"/>
          </a:xfrm>
          <a:prstGeom prst="roundRect">
            <a:avLst/>
          </a:prstGeom>
          <a:solidFill>
            <a:srgbClr val="FF99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Anti Poverty Alliance </a:t>
            </a:r>
          </a:p>
        </p:txBody>
      </p:sp>
      <p:pic>
        <p:nvPicPr>
          <p:cNvPr id="14" name="Picture 13" descr="A group of signs with text&#10;&#10;AI-generated content may be incorrect.">
            <a:extLst>
              <a:ext uri="{FF2B5EF4-FFF2-40B4-BE49-F238E27FC236}">
                <a16:creationId xmlns:a16="http://schemas.microsoft.com/office/drawing/2014/main" id="{888C8010-D75C-9095-C19D-8B414ECB4F4A}"/>
              </a:ext>
            </a:extLst>
          </p:cNvPr>
          <p:cNvPicPr>
            <a:picLocks noChangeAspect="1"/>
          </p:cNvPicPr>
          <p:nvPr/>
        </p:nvPicPr>
        <p:blipFill>
          <a:blip r:embed="rId2"/>
          <a:stretch>
            <a:fillRect/>
          </a:stretch>
        </p:blipFill>
        <p:spPr>
          <a:xfrm>
            <a:off x="6473406" y="1270155"/>
            <a:ext cx="3871104" cy="4938503"/>
          </a:xfrm>
          <a:prstGeom prst="rect">
            <a:avLst/>
          </a:prstGeom>
        </p:spPr>
      </p:pic>
    </p:spTree>
    <p:extLst>
      <p:ext uri="{BB962C8B-B14F-4D97-AF65-F5344CB8AC3E}">
        <p14:creationId xmlns:p14="http://schemas.microsoft.com/office/powerpoint/2010/main" val="4036088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9D040-A9AB-6C4C-B8E8-A89C7C82404B}"/>
              </a:ext>
            </a:extLst>
          </p:cNvPr>
          <p:cNvSpPr>
            <a:spLocks noGrp="1"/>
          </p:cNvSpPr>
          <p:nvPr>
            <p:ph type="title"/>
          </p:nvPr>
        </p:nvSpPr>
        <p:spPr>
          <a:xfrm>
            <a:off x="740434" y="2843781"/>
            <a:ext cx="10515600" cy="1325563"/>
          </a:xfrm>
        </p:spPr>
        <p:txBody>
          <a:bodyPr/>
          <a:lstStyle/>
          <a:p>
            <a:pPr algn="ctr"/>
            <a:r>
              <a:rPr lang="en-GB" b="1" dirty="0"/>
              <a:t>Questions </a:t>
            </a:r>
          </a:p>
        </p:txBody>
      </p:sp>
    </p:spTree>
    <p:extLst>
      <p:ext uri="{BB962C8B-B14F-4D97-AF65-F5344CB8AC3E}">
        <p14:creationId xmlns:p14="http://schemas.microsoft.com/office/powerpoint/2010/main" val="2744091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54C65-A107-BAA0-8C9E-3C7B2B87479E}"/>
              </a:ext>
            </a:extLst>
          </p:cNvPr>
          <p:cNvSpPr>
            <a:spLocks noGrp="1"/>
          </p:cNvSpPr>
          <p:nvPr>
            <p:ph type="title"/>
          </p:nvPr>
        </p:nvSpPr>
        <p:spPr>
          <a:xfrm>
            <a:off x="337868" y="-83448"/>
            <a:ext cx="10515600" cy="1325563"/>
          </a:xfrm>
        </p:spPr>
        <p:txBody>
          <a:bodyPr>
            <a:normAutofit/>
          </a:bodyPr>
          <a:lstStyle/>
          <a:p>
            <a:r>
              <a:rPr lang="en-GB" sz="3600" b="1" dirty="0"/>
              <a:t>Context: Poverty Review &amp; Anti Poverty Action Plan  </a:t>
            </a:r>
          </a:p>
        </p:txBody>
      </p:sp>
      <p:graphicFrame>
        <p:nvGraphicFramePr>
          <p:cNvPr id="4" name="Diagram 3">
            <a:extLst>
              <a:ext uri="{FF2B5EF4-FFF2-40B4-BE49-F238E27FC236}">
                <a16:creationId xmlns:a16="http://schemas.microsoft.com/office/drawing/2014/main" id="{43EEDE5D-160F-DFE7-F1A0-362BFA67A72D}"/>
              </a:ext>
            </a:extLst>
          </p:cNvPr>
          <p:cNvGraphicFramePr/>
          <p:nvPr>
            <p:extLst>
              <p:ext uri="{D42A27DB-BD31-4B8C-83A1-F6EECF244321}">
                <p14:modId xmlns:p14="http://schemas.microsoft.com/office/powerpoint/2010/main" val="3069795871"/>
              </p:ext>
            </p:extLst>
          </p:nvPr>
        </p:nvGraphicFramePr>
        <p:xfrm>
          <a:off x="1221117" y="1174789"/>
          <a:ext cx="911332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A5573026-AFE5-480C-69C2-8C3659CA59EA}"/>
              </a:ext>
            </a:extLst>
          </p:cNvPr>
          <p:cNvSpPr/>
          <p:nvPr/>
        </p:nvSpPr>
        <p:spPr>
          <a:xfrm>
            <a:off x="132271" y="74762"/>
            <a:ext cx="11927457" cy="670847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7638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10;&#10;AI-generated content may be incorrect.">
            <a:extLst>
              <a:ext uri="{FF2B5EF4-FFF2-40B4-BE49-F238E27FC236}">
                <a16:creationId xmlns:a16="http://schemas.microsoft.com/office/drawing/2014/main" id="{D12C41F4-A76E-0AA7-1379-C9A82B0F37C9}"/>
              </a:ext>
            </a:extLst>
          </p:cNvPr>
          <p:cNvPicPr>
            <a:picLocks noChangeAspect="1"/>
          </p:cNvPicPr>
          <p:nvPr/>
        </p:nvPicPr>
        <p:blipFill>
          <a:blip r:embed="rId2"/>
          <a:stretch>
            <a:fillRect/>
          </a:stretch>
        </p:blipFill>
        <p:spPr>
          <a:xfrm>
            <a:off x="94535" y="0"/>
            <a:ext cx="5259593" cy="3713207"/>
          </a:xfrm>
          <a:prstGeom prst="rect">
            <a:avLst/>
          </a:prstGeom>
        </p:spPr>
      </p:pic>
      <p:sp>
        <p:nvSpPr>
          <p:cNvPr id="6" name="TextBox 5">
            <a:extLst>
              <a:ext uri="{FF2B5EF4-FFF2-40B4-BE49-F238E27FC236}">
                <a16:creationId xmlns:a16="http://schemas.microsoft.com/office/drawing/2014/main" id="{DBBB6D31-20E4-71CC-0BF9-C2B8B19F1DB8}"/>
              </a:ext>
            </a:extLst>
          </p:cNvPr>
          <p:cNvSpPr txBox="1"/>
          <p:nvPr/>
        </p:nvSpPr>
        <p:spPr>
          <a:xfrm>
            <a:off x="9108035" y="2744622"/>
            <a:ext cx="2593674" cy="2123658"/>
          </a:xfrm>
          <a:prstGeom prst="rect">
            <a:avLst/>
          </a:prstGeom>
          <a:noFill/>
        </p:spPr>
        <p:txBody>
          <a:bodyPr wrap="square" rtlCol="0">
            <a:spAutoFit/>
          </a:bodyPr>
          <a:lstStyle/>
          <a:p>
            <a:pPr marL="342900" indent="-342900">
              <a:buFont typeface="Arial" panose="020B0604020202020204" pitchFamily="34" charset="0"/>
              <a:buChar char="•"/>
            </a:pPr>
            <a:r>
              <a:rPr lang="en-GB" sz="2800" b="1" dirty="0"/>
              <a:t>5 Priorities </a:t>
            </a:r>
          </a:p>
          <a:p>
            <a:pPr marL="342900" indent="-342900">
              <a:buFont typeface="Arial" panose="020B0604020202020204" pitchFamily="34" charset="0"/>
              <a:buChar char="•"/>
            </a:pPr>
            <a:r>
              <a:rPr lang="en-GB" sz="2800" b="1" dirty="0"/>
              <a:t>39 Actions</a:t>
            </a:r>
          </a:p>
          <a:p>
            <a:pPr marL="342900" indent="-342900">
              <a:buFont typeface="Arial" panose="020B0604020202020204" pitchFamily="34" charset="0"/>
              <a:buChar char="•"/>
            </a:pPr>
            <a:r>
              <a:rPr lang="en-GB" sz="2800" b="1" dirty="0"/>
              <a:t>6 Outcomes  </a:t>
            </a:r>
          </a:p>
          <a:p>
            <a:pPr marL="342900" indent="-342900">
              <a:buFont typeface="Arial" panose="020B0604020202020204" pitchFamily="34" charset="0"/>
              <a:buChar char="•"/>
            </a:pPr>
            <a:endParaRPr lang="en-GB" sz="1600" dirty="0"/>
          </a:p>
          <a:p>
            <a:endParaRPr lang="en-GB" sz="1600" dirty="0"/>
          </a:p>
          <a:p>
            <a:endParaRPr lang="en-GB" sz="1600" dirty="0"/>
          </a:p>
        </p:txBody>
      </p:sp>
      <p:sp>
        <p:nvSpPr>
          <p:cNvPr id="8" name="TextBox 7">
            <a:extLst>
              <a:ext uri="{FF2B5EF4-FFF2-40B4-BE49-F238E27FC236}">
                <a16:creationId xmlns:a16="http://schemas.microsoft.com/office/drawing/2014/main" id="{1409EC7E-05EE-38B1-2CD3-C5E2E000D3BE}"/>
              </a:ext>
            </a:extLst>
          </p:cNvPr>
          <p:cNvSpPr txBox="1"/>
          <p:nvPr/>
        </p:nvSpPr>
        <p:spPr>
          <a:xfrm>
            <a:off x="442823" y="6075993"/>
            <a:ext cx="6395050" cy="307777"/>
          </a:xfrm>
          <a:prstGeom prst="rect">
            <a:avLst/>
          </a:prstGeom>
          <a:noFill/>
        </p:spPr>
        <p:txBody>
          <a:bodyPr wrap="square">
            <a:spAutoFit/>
          </a:bodyPr>
          <a:lstStyle/>
          <a:p>
            <a:r>
              <a:rPr lang="en-GB" sz="1400" dirty="0">
                <a:hlinkClick r:id="rId3"/>
              </a:rPr>
              <a:t>Westminster’s Anti–Poverty Action plan | Westminster City Council</a:t>
            </a:r>
            <a:endParaRPr lang="en-GB" sz="1400" dirty="0"/>
          </a:p>
        </p:txBody>
      </p:sp>
      <p:pic>
        <p:nvPicPr>
          <p:cNvPr id="10" name="Picture 9" descr="A poster of a group of people&#10;&#10;AI-generated content may be incorrect.">
            <a:extLst>
              <a:ext uri="{FF2B5EF4-FFF2-40B4-BE49-F238E27FC236}">
                <a16:creationId xmlns:a16="http://schemas.microsoft.com/office/drawing/2014/main" id="{0514E4C0-9132-703A-F50E-B7B4272AF41B}"/>
              </a:ext>
            </a:extLst>
          </p:cNvPr>
          <p:cNvPicPr>
            <a:picLocks noChangeAspect="1"/>
          </p:cNvPicPr>
          <p:nvPr/>
        </p:nvPicPr>
        <p:blipFill>
          <a:blip r:embed="rId4"/>
          <a:stretch>
            <a:fillRect/>
          </a:stretch>
        </p:blipFill>
        <p:spPr>
          <a:xfrm>
            <a:off x="5566913" y="1058904"/>
            <a:ext cx="3541122" cy="4183080"/>
          </a:xfrm>
          <a:prstGeom prst="rect">
            <a:avLst/>
          </a:prstGeom>
        </p:spPr>
      </p:pic>
      <p:pic>
        <p:nvPicPr>
          <p:cNvPr id="12" name="Picture 11" descr="A close-up of a white background&#10;&#10;AI-generated content may be incorrect.">
            <a:extLst>
              <a:ext uri="{FF2B5EF4-FFF2-40B4-BE49-F238E27FC236}">
                <a16:creationId xmlns:a16="http://schemas.microsoft.com/office/drawing/2014/main" id="{1F456581-7F66-B53B-C2F6-FE08C80D5D1C}"/>
              </a:ext>
            </a:extLst>
          </p:cNvPr>
          <p:cNvPicPr>
            <a:picLocks noChangeAspect="1"/>
          </p:cNvPicPr>
          <p:nvPr/>
        </p:nvPicPr>
        <p:blipFill>
          <a:blip r:embed="rId5"/>
          <a:stretch>
            <a:fillRect/>
          </a:stretch>
        </p:blipFill>
        <p:spPr>
          <a:xfrm>
            <a:off x="94536" y="4187317"/>
            <a:ext cx="5363110" cy="1722343"/>
          </a:xfrm>
          <a:prstGeom prst="rect">
            <a:avLst/>
          </a:prstGeom>
        </p:spPr>
      </p:pic>
    </p:spTree>
    <p:extLst>
      <p:ext uri="{BB962C8B-B14F-4D97-AF65-F5344CB8AC3E}">
        <p14:creationId xmlns:p14="http://schemas.microsoft.com/office/powerpoint/2010/main" val="1294037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23B96-D082-318A-F740-D1753A55D3B9}"/>
              </a:ext>
            </a:extLst>
          </p:cNvPr>
          <p:cNvSpPr>
            <a:spLocks noGrp="1"/>
          </p:cNvSpPr>
          <p:nvPr>
            <p:ph type="title"/>
          </p:nvPr>
        </p:nvSpPr>
        <p:spPr>
          <a:xfrm>
            <a:off x="320862" y="321594"/>
            <a:ext cx="10515600" cy="1325563"/>
          </a:xfrm>
        </p:spPr>
        <p:txBody>
          <a:bodyPr/>
          <a:lstStyle/>
          <a:p>
            <a:r>
              <a:rPr lang="en-GB" b="1"/>
              <a:t>Income as a wider determinant of health </a:t>
            </a:r>
          </a:p>
        </p:txBody>
      </p:sp>
      <p:sp>
        <p:nvSpPr>
          <p:cNvPr id="15" name="Rectangle 14">
            <a:extLst>
              <a:ext uri="{FF2B5EF4-FFF2-40B4-BE49-F238E27FC236}">
                <a16:creationId xmlns:a16="http://schemas.microsoft.com/office/drawing/2014/main" id="{15496DAE-2B52-54DA-DF11-9B0F2E3E3722}"/>
              </a:ext>
            </a:extLst>
          </p:cNvPr>
          <p:cNvSpPr/>
          <p:nvPr/>
        </p:nvSpPr>
        <p:spPr>
          <a:xfrm>
            <a:off x="72571" y="87086"/>
            <a:ext cx="11988800" cy="666931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E1462D1E-DCE9-665D-2681-06AF2514AF3C}"/>
              </a:ext>
            </a:extLst>
          </p:cNvPr>
          <p:cNvPicPr>
            <a:picLocks noChangeAspect="1"/>
          </p:cNvPicPr>
          <p:nvPr/>
        </p:nvPicPr>
        <p:blipFill>
          <a:blip r:embed="rId2"/>
          <a:stretch>
            <a:fillRect/>
          </a:stretch>
        </p:blipFill>
        <p:spPr>
          <a:xfrm>
            <a:off x="6066971" y="1851428"/>
            <a:ext cx="5617558" cy="3745038"/>
          </a:xfrm>
          <a:prstGeom prst="rect">
            <a:avLst/>
          </a:prstGeom>
          <a:ln w="57150">
            <a:solidFill>
              <a:srgbClr val="FFFF00"/>
            </a:solidFill>
          </a:ln>
        </p:spPr>
      </p:pic>
      <p:pic>
        <p:nvPicPr>
          <p:cNvPr id="19" name="Picture 18">
            <a:extLst>
              <a:ext uri="{FF2B5EF4-FFF2-40B4-BE49-F238E27FC236}">
                <a16:creationId xmlns:a16="http://schemas.microsoft.com/office/drawing/2014/main" id="{5567C825-BB5E-AB2D-B348-238E40BB82EC}"/>
              </a:ext>
            </a:extLst>
          </p:cNvPr>
          <p:cNvPicPr>
            <a:picLocks noChangeAspect="1"/>
          </p:cNvPicPr>
          <p:nvPr/>
        </p:nvPicPr>
        <p:blipFill>
          <a:blip r:embed="rId3"/>
          <a:stretch>
            <a:fillRect/>
          </a:stretch>
        </p:blipFill>
        <p:spPr>
          <a:xfrm>
            <a:off x="320862" y="1881665"/>
            <a:ext cx="5526847" cy="3684564"/>
          </a:xfrm>
          <a:prstGeom prst="rect">
            <a:avLst/>
          </a:prstGeom>
        </p:spPr>
      </p:pic>
      <p:sp>
        <p:nvSpPr>
          <p:cNvPr id="20" name="TextBox 19">
            <a:extLst>
              <a:ext uri="{FF2B5EF4-FFF2-40B4-BE49-F238E27FC236}">
                <a16:creationId xmlns:a16="http://schemas.microsoft.com/office/drawing/2014/main" id="{AAE06D0B-097A-839B-406B-F0FCE90FCCEB}"/>
              </a:ext>
            </a:extLst>
          </p:cNvPr>
          <p:cNvSpPr txBox="1"/>
          <p:nvPr/>
        </p:nvSpPr>
        <p:spPr>
          <a:xfrm>
            <a:off x="406401" y="5863771"/>
            <a:ext cx="11278128" cy="923330"/>
          </a:xfrm>
          <a:prstGeom prst="rect">
            <a:avLst/>
          </a:prstGeom>
          <a:noFill/>
        </p:spPr>
        <p:txBody>
          <a:bodyPr wrap="square" rtlCol="0">
            <a:spAutoFit/>
          </a:bodyPr>
          <a:lstStyle/>
          <a:p>
            <a:pPr algn="ctr"/>
            <a:r>
              <a:rPr lang="en-GB"/>
              <a:t>Having enough money is really crucial to wellbeing but focusing solely on income oversimplifies health inequalities. Even individuals with high incomes can experience stress and poor health if they feel financially insecure or burdened by debt. </a:t>
            </a:r>
          </a:p>
        </p:txBody>
      </p:sp>
    </p:spTree>
    <p:extLst>
      <p:ext uri="{BB962C8B-B14F-4D97-AF65-F5344CB8AC3E}">
        <p14:creationId xmlns:p14="http://schemas.microsoft.com/office/powerpoint/2010/main" val="4122335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7C20A-1E8A-508F-2FF4-9A965142C62D}"/>
              </a:ext>
            </a:extLst>
          </p:cNvPr>
          <p:cNvSpPr>
            <a:spLocks noGrp="1"/>
          </p:cNvSpPr>
          <p:nvPr>
            <p:ph type="title"/>
          </p:nvPr>
        </p:nvSpPr>
        <p:spPr>
          <a:xfrm>
            <a:off x="261256" y="300621"/>
            <a:ext cx="10515600" cy="1325563"/>
          </a:xfrm>
        </p:spPr>
        <p:txBody>
          <a:bodyPr/>
          <a:lstStyle/>
          <a:p>
            <a:r>
              <a:rPr lang="en-GB" b="1"/>
              <a:t>Income cuts across all the other determinants </a:t>
            </a:r>
          </a:p>
        </p:txBody>
      </p:sp>
      <p:sp>
        <p:nvSpPr>
          <p:cNvPr id="14" name="TextBox 13">
            <a:extLst>
              <a:ext uri="{FF2B5EF4-FFF2-40B4-BE49-F238E27FC236}">
                <a16:creationId xmlns:a16="http://schemas.microsoft.com/office/drawing/2014/main" id="{EBBDDB37-6F52-60A9-13A0-E13FDBBC7E47}"/>
              </a:ext>
            </a:extLst>
          </p:cNvPr>
          <p:cNvSpPr txBox="1"/>
          <p:nvPr/>
        </p:nvSpPr>
        <p:spPr>
          <a:xfrm>
            <a:off x="358322" y="1666098"/>
            <a:ext cx="4910364" cy="5878532"/>
          </a:xfrm>
          <a:prstGeom prst="rect">
            <a:avLst/>
          </a:prstGeom>
          <a:noFill/>
        </p:spPr>
        <p:txBody>
          <a:bodyPr wrap="square">
            <a:spAutoFit/>
          </a:bodyPr>
          <a:lstStyle/>
          <a:p>
            <a:r>
              <a:rPr lang="en-GB" sz="2200" dirty="0"/>
              <a:t>The wider determinants of health are all connected and solving one doesn’t always fix the rest but having enough income can help to address the negative impact some of the other social determinants. </a:t>
            </a:r>
          </a:p>
          <a:p>
            <a:endParaRPr lang="en-GB" sz="2200" dirty="0"/>
          </a:p>
          <a:p>
            <a:r>
              <a:rPr lang="en-GB" sz="2200" dirty="0"/>
              <a:t>Poverty Review deep dives looked at wider determinants: </a:t>
            </a:r>
          </a:p>
          <a:p>
            <a:pPr marL="342900" indent="-342900">
              <a:buFont typeface="Arial" panose="020B0604020202020204" pitchFamily="34" charset="0"/>
              <a:buChar char="•"/>
            </a:pPr>
            <a:r>
              <a:rPr lang="en-GB" sz="2200" dirty="0"/>
              <a:t>Income: Income Maximisation &amp; debt</a:t>
            </a:r>
          </a:p>
          <a:p>
            <a:pPr marL="342900" indent="-342900">
              <a:buFont typeface="Arial" panose="020B0604020202020204" pitchFamily="34" charset="0"/>
              <a:buChar char="•"/>
            </a:pPr>
            <a:r>
              <a:rPr lang="en-GB" sz="2200" dirty="0"/>
              <a:t>Health: Food &amp; Fuel insecurity &amp; mental health &amp; wellbeing </a:t>
            </a:r>
          </a:p>
          <a:p>
            <a:pPr marL="342900" indent="-342900">
              <a:buFont typeface="Arial" panose="020B0604020202020204" pitchFamily="34" charset="0"/>
              <a:buChar char="•"/>
            </a:pPr>
            <a:r>
              <a:rPr lang="en-GB" sz="2200" dirty="0"/>
              <a:t>Employment &amp; Education: youth opportunity </a:t>
            </a:r>
          </a:p>
          <a:p>
            <a:endParaRPr lang="en-GB" sz="2200" dirty="0"/>
          </a:p>
          <a:p>
            <a:endParaRPr lang="en-GB" sz="2400" dirty="0"/>
          </a:p>
        </p:txBody>
      </p:sp>
      <p:pic>
        <p:nvPicPr>
          <p:cNvPr id="5" name="Picture 4">
            <a:extLst>
              <a:ext uri="{FF2B5EF4-FFF2-40B4-BE49-F238E27FC236}">
                <a16:creationId xmlns:a16="http://schemas.microsoft.com/office/drawing/2014/main" id="{6B9FE683-168C-9038-8CBD-E3591C8F4A88}"/>
              </a:ext>
            </a:extLst>
          </p:cNvPr>
          <p:cNvPicPr>
            <a:picLocks noChangeAspect="1"/>
          </p:cNvPicPr>
          <p:nvPr/>
        </p:nvPicPr>
        <p:blipFill>
          <a:blip r:embed="rId2"/>
          <a:stretch>
            <a:fillRect/>
          </a:stretch>
        </p:blipFill>
        <p:spPr>
          <a:xfrm>
            <a:off x="5519056" y="2529665"/>
            <a:ext cx="6041571" cy="4027714"/>
          </a:xfrm>
          <a:prstGeom prst="rect">
            <a:avLst/>
          </a:prstGeom>
        </p:spPr>
      </p:pic>
      <p:sp>
        <p:nvSpPr>
          <p:cNvPr id="12" name="TextBox 11">
            <a:extLst>
              <a:ext uri="{FF2B5EF4-FFF2-40B4-BE49-F238E27FC236}">
                <a16:creationId xmlns:a16="http://schemas.microsoft.com/office/drawing/2014/main" id="{5ED84EB5-62B9-1A1F-3C08-C33E57EC58B3}"/>
              </a:ext>
            </a:extLst>
          </p:cNvPr>
          <p:cNvSpPr txBox="1"/>
          <p:nvPr/>
        </p:nvSpPr>
        <p:spPr>
          <a:xfrm>
            <a:off x="5709555" y="1800614"/>
            <a:ext cx="5660571" cy="461665"/>
          </a:xfrm>
          <a:prstGeom prst="rect">
            <a:avLst/>
          </a:prstGeom>
          <a:noFill/>
        </p:spPr>
        <p:txBody>
          <a:bodyPr wrap="square" rtlCol="0">
            <a:spAutoFit/>
          </a:bodyPr>
          <a:lstStyle/>
          <a:p>
            <a:pPr algn="ctr"/>
            <a:r>
              <a:rPr lang="en-GB" sz="2400" b="1"/>
              <a:t>Solving one doesn’t always fix the rest </a:t>
            </a:r>
          </a:p>
        </p:txBody>
      </p:sp>
      <p:sp>
        <p:nvSpPr>
          <p:cNvPr id="6" name="Rectangle 5">
            <a:extLst>
              <a:ext uri="{FF2B5EF4-FFF2-40B4-BE49-F238E27FC236}">
                <a16:creationId xmlns:a16="http://schemas.microsoft.com/office/drawing/2014/main" id="{D7D31EE7-B743-23A9-E56E-12BFBC006C64}"/>
              </a:ext>
            </a:extLst>
          </p:cNvPr>
          <p:cNvSpPr/>
          <p:nvPr/>
        </p:nvSpPr>
        <p:spPr>
          <a:xfrm>
            <a:off x="94343" y="108857"/>
            <a:ext cx="12010571" cy="66402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39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EF808-08FB-0816-F7AB-0B1A911C0E6A}"/>
              </a:ext>
            </a:extLst>
          </p:cNvPr>
          <p:cNvSpPr>
            <a:spLocks noGrp="1"/>
          </p:cNvSpPr>
          <p:nvPr>
            <p:ph type="title"/>
          </p:nvPr>
        </p:nvSpPr>
        <p:spPr>
          <a:xfrm>
            <a:off x="287564" y="49431"/>
            <a:ext cx="11846379" cy="1325563"/>
          </a:xfrm>
        </p:spPr>
        <p:txBody>
          <a:bodyPr>
            <a:noAutofit/>
          </a:bodyPr>
          <a:lstStyle/>
          <a:p>
            <a:pPr algn="ctr"/>
            <a:r>
              <a:rPr lang="en-GB" sz="2800" b="1"/>
              <a:t>Not just about making residents better off financially : agency, autonomy and resilience at the heart of our approach to poverty prevention</a:t>
            </a:r>
          </a:p>
        </p:txBody>
      </p:sp>
      <p:sp>
        <p:nvSpPr>
          <p:cNvPr id="24" name="Rectangle 23">
            <a:extLst>
              <a:ext uri="{FF2B5EF4-FFF2-40B4-BE49-F238E27FC236}">
                <a16:creationId xmlns:a16="http://schemas.microsoft.com/office/drawing/2014/main" id="{BD457016-791A-E7D9-E87D-136AE3E97E4B}"/>
              </a:ext>
            </a:extLst>
          </p:cNvPr>
          <p:cNvSpPr/>
          <p:nvPr/>
        </p:nvSpPr>
        <p:spPr>
          <a:xfrm>
            <a:off x="72571" y="72571"/>
            <a:ext cx="12061372" cy="671285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28">
            <a:extLst>
              <a:ext uri="{FF2B5EF4-FFF2-40B4-BE49-F238E27FC236}">
                <a16:creationId xmlns:a16="http://schemas.microsoft.com/office/drawing/2014/main" id="{C589F734-349F-8EA3-E1FA-1BA692EB6903}"/>
              </a:ext>
            </a:extLst>
          </p:cNvPr>
          <p:cNvGrpSpPr/>
          <p:nvPr/>
        </p:nvGrpSpPr>
        <p:grpSpPr>
          <a:xfrm>
            <a:off x="838968" y="1480323"/>
            <a:ext cx="10386692" cy="5343199"/>
            <a:chOff x="647608" y="1149818"/>
            <a:chExt cx="10386692" cy="5343199"/>
          </a:xfrm>
        </p:grpSpPr>
        <p:graphicFrame>
          <p:nvGraphicFramePr>
            <p:cNvPr id="4" name="Diagram 3">
              <a:extLst>
                <a:ext uri="{FF2B5EF4-FFF2-40B4-BE49-F238E27FC236}">
                  <a16:creationId xmlns:a16="http://schemas.microsoft.com/office/drawing/2014/main" id="{42B003F0-A7AB-55C4-2B7B-91A75879E122}"/>
                </a:ext>
              </a:extLst>
            </p:cNvPr>
            <p:cNvGraphicFramePr/>
            <p:nvPr>
              <p:extLst>
                <p:ext uri="{D42A27DB-BD31-4B8C-83A1-F6EECF244321}">
                  <p14:modId xmlns:p14="http://schemas.microsoft.com/office/powerpoint/2010/main" val="328217845"/>
                </p:ext>
              </p:extLst>
            </p:nvPr>
          </p:nvGraphicFramePr>
          <p:xfrm>
            <a:off x="1108529" y="1149818"/>
            <a:ext cx="7605486" cy="5000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Rectangle: Rounded Corners 15">
              <a:extLst>
                <a:ext uri="{FF2B5EF4-FFF2-40B4-BE49-F238E27FC236}">
                  <a16:creationId xmlns:a16="http://schemas.microsoft.com/office/drawing/2014/main" id="{FE699692-2F1F-631F-52AD-16BC1670B862}"/>
                </a:ext>
              </a:extLst>
            </p:cNvPr>
            <p:cNvSpPr/>
            <p:nvPr/>
          </p:nvSpPr>
          <p:spPr>
            <a:xfrm>
              <a:off x="6932132" y="5005527"/>
              <a:ext cx="1857830" cy="1487490"/>
            </a:xfrm>
            <a:prstGeom prst="roundRect">
              <a:avLst/>
            </a:prstGeom>
            <a:solidFill>
              <a:schemeClr val="accent6"/>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GB" sz="1600" dirty="0"/>
                <a:t>Addressing shortage of discount supermarkets in Westminster </a:t>
              </a:r>
            </a:p>
          </p:txBody>
        </p:sp>
        <p:grpSp>
          <p:nvGrpSpPr>
            <p:cNvPr id="17" name="Group 16">
              <a:extLst>
                <a:ext uri="{FF2B5EF4-FFF2-40B4-BE49-F238E27FC236}">
                  <a16:creationId xmlns:a16="http://schemas.microsoft.com/office/drawing/2014/main" id="{77ED5CDD-378F-F7A2-940B-AF383F100903}"/>
                </a:ext>
              </a:extLst>
            </p:cNvPr>
            <p:cNvGrpSpPr/>
            <p:nvPr/>
          </p:nvGrpSpPr>
          <p:grpSpPr>
            <a:xfrm>
              <a:off x="8910237" y="4692159"/>
              <a:ext cx="1859363" cy="1487490"/>
              <a:chOff x="5745540" y="3075449"/>
              <a:chExt cx="1859363" cy="1487490"/>
            </a:xfrm>
          </p:grpSpPr>
          <p:sp>
            <p:nvSpPr>
              <p:cNvPr id="18" name="Rectangle: Rounded Corners 17">
                <a:extLst>
                  <a:ext uri="{FF2B5EF4-FFF2-40B4-BE49-F238E27FC236}">
                    <a16:creationId xmlns:a16="http://schemas.microsoft.com/office/drawing/2014/main" id="{3D546721-95B4-6C2C-9238-ABB41DCA303D}"/>
                  </a:ext>
                </a:extLst>
              </p:cNvPr>
              <p:cNvSpPr/>
              <p:nvPr/>
            </p:nvSpPr>
            <p:spPr>
              <a:xfrm>
                <a:off x="5745540" y="3075449"/>
                <a:ext cx="1859363" cy="1487490"/>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GB"/>
              </a:p>
            </p:txBody>
          </p:sp>
          <p:sp>
            <p:nvSpPr>
              <p:cNvPr id="19" name="Rectangle: Rounded Corners 4">
                <a:extLst>
                  <a:ext uri="{FF2B5EF4-FFF2-40B4-BE49-F238E27FC236}">
                    <a16:creationId xmlns:a16="http://schemas.microsoft.com/office/drawing/2014/main" id="{5EB5A0B6-9E91-A60C-1242-A5D401F1BD03}"/>
                  </a:ext>
                </a:extLst>
              </p:cNvPr>
              <p:cNvSpPr txBox="1"/>
              <p:nvPr/>
            </p:nvSpPr>
            <p:spPr>
              <a:xfrm>
                <a:off x="5789107" y="3119016"/>
                <a:ext cx="1772229" cy="14003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GB" sz="1700" kern="1200" dirty="0"/>
                  <a:t>Better quality digital information for young people post 16</a:t>
                </a:r>
              </a:p>
            </p:txBody>
          </p:sp>
        </p:grpSp>
        <p:grpSp>
          <p:nvGrpSpPr>
            <p:cNvPr id="20" name="Group 19">
              <a:extLst>
                <a:ext uri="{FF2B5EF4-FFF2-40B4-BE49-F238E27FC236}">
                  <a16:creationId xmlns:a16="http://schemas.microsoft.com/office/drawing/2014/main" id="{C7CCC3E9-0747-E041-BA57-269065934FBD}"/>
                </a:ext>
              </a:extLst>
            </p:cNvPr>
            <p:cNvGrpSpPr/>
            <p:nvPr/>
          </p:nvGrpSpPr>
          <p:grpSpPr>
            <a:xfrm>
              <a:off x="7204739" y="1473740"/>
              <a:ext cx="1859363" cy="1487490"/>
              <a:chOff x="4904210" y="1044300"/>
              <a:chExt cx="1859363" cy="1487490"/>
            </a:xfrm>
            <a:solidFill>
              <a:schemeClr val="accent1">
                <a:lumMod val="60000"/>
                <a:lumOff val="40000"/>
              </a:schemeClr>
            </a:solidFill>
          </p:grpSpPr>
          <p:sp>
            <p:nvSpPr>
              <p:cNvPr id="21" name="Rectangle: Rounded Corners 20">
                <a:extLst>
                  <a:ext uri="{FF2B5EF4-FFF2-40B4-BE49-F238E27FC236}">
                    <a16:creationId xmlns:a16="http://schemas.microsoft.com/office/drawing/2014/main" id="{135063F1-A289-620B-AD9C-7EEA19B9B82C}"/>
                  </a:ext>
                </a:extLst>
              </p:cNvPr>
              <p:cNvSpPr/>
              <p:nvPr/>
            </p:nvSpPr>
            <p:spPr>
              <a:xfrm>
                <a:off x="4904210" y="1044300"/>
                <a:ext cx="1859363" cy="1487490"/>
              </a:xfrm>
              <a:prstGeom prst="roundRect">
                <a:avLst>
                  <a:gd name="adj" fmla="val 10000"/>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GB"/>
              </a:p>
            </p:txBody>
          </p:sp>
          <p:sp>
            <p:nvSpPr>
              <p:cNvPr id="22" name="Rectangle: Rounded Corners 4">
                <a:extLst>
                  <a:ext uri="{FF2B5EF4-FFF2-40B4-BE49-F238E27FC236}">
                    <a16:creationId xmlns:a16="http://schemas.microsoft.com/office/drawing/2014/main" id="{EDCB012B-FEF7-0A9A-58C7-3C1E009E85D6}"/>
                  </a:ext>
                </a:extLst>
              </p:cNvPr>
              <p:cNvSpPr txBox="1"/>
              <p:nvPr/>
            </p:nvSpPr>
            <p:spPr>
              <a:xfrm>
                <a:off x="4947777" y="1087867"/>
                <a:ext cx="1772229" cy="14003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GB" sz="1700" kern="1200" dirty="0"/>
                  <a:t>Community based </a:t>
                </a:r>
                <a:r>
                  <a:rPr lang="en-GB" sz="1700" kern="1200"/>
                  <a:t>financial resilience </a:t>
                </a:r>
                <a:endParaRPr lang="en-GB" sz="1700" kern="1200" dirty="0"/>
              </a:p>
            </p:txBody>
          </p:sp>
        </p:grpSp>
        <p:sp>
          <p:nvSpPr>
            <p:cNvPr id="23" name="TextBox 22">
              <a:extLst>
                <a:ext uri="{FF2B5EF4-FFF2-40B4-BE49-F238E27FC236}">
                  <a16:creationId xmlns:a16="http://schemas.microsoft.com/office/drawing/2014/main" id="{5F4B2540-A216-0F52-9070-63E5611A573C}"/>
                </a:ext>
              </a:extLst>
            </p:cNvPr>
            <p:cNvSpPr txBox="1"/>
            <p:nvPr/>
          </p:nvSpPr>
          <p:spPr>
            <a:xfrm>
              <a:off x="1032582" y="6033539"/>
              <a:ext cx="7431314" cy="400110"/>
            </a:xfrm>
            <a:prstGeom prst="rect">
              <a:avLst/>
            </a:prstGeom>
            <a:noFill/>
          </p:spPr>
          <p:txBody>
            <a:bodyPr wrap="square" rtlCol="0">
              <a:spAutoFit/>
            </a:bodyPr>
            <a:lstStyle/>
            <a:p>
              <a:pPr algn="ctr"/>
              <a:r>
                <a:rPr lang="en-GB" sz="2000" b="1"/>
                <a:t>Improved Health and Wellbeing </a:t>
              </a:r>
            </a:p>
          </p:txBody>
        </p:sp>
        <p:grpSp>
          <p:nvGrpSpPr>
            <p:cNvPr id="25" name="Group 24">
              <a:extLst>
                <a:ext uri="{FF2B5EF4-FFF2-40B4-BE49-F238E27FC236}">
                  <a16:creationId xmlns:a16="http://schemas.microsoft.com/office/drawing/2014/main" id="{3D5F52D2-2B39-24CE-1127-03CEE651F4B4}"/>
                </a:ext>
              </a:extLst>
            </p:cNvPr>
            <p:cNvGrpSpPr/>
            <p:nvPr/>
          </p:nvGrpSpPr>
          <p:grpSpPr>
            <a:xfrm>
              <a:off x="9174937" y="1481289"/>
              <a:ext cx="1859363" cy="1487490"/>
              <a:chOff x="4904210" y="1044300"/>
              <a:chExt cx="1859363" cy="1487490"/>
            </a:xfrm>
            <a:solidFill>
              <a:schemeClr val="accent1">
                <a:lumMod val="60000"/>
                <a:lumOff val="40000"/>
              </a:schemeClr>
            </a:solidFill>
          </p:grpSpPr>
          <p:sp>
            <p:nvSpPr>
              <p:cNvPr id="26" name="Rectangle: Rounded Corners 25">
                <a:extLst>
                  <a:ext uri="{FF2B5EF4-FFF2-40B4-BE49-F238E27FC236}">
                    <a16:creationId xmlns:a16="http://schemas.microsoft.com/office/drawing/2014/main" id="{A14C8DC7-2434-76F8-AD86-BF945B27D342}"/>
                  </a:ext>
                </a:extLst>
              </p:cNvPr>
              <p:cNvSpPr/>
              <p:nvPr/>
            </p:nvSpPr>
            <p:spPr>
              <a:xfrm>
                <a:off x="4904210" y="1044300"/>
                <a:ext cx="1859363" cy="1487490"/>
              </a:xfrm>
              <a:prstGeom prst="roundRect">
                <a:avLst>
                  <a:gd name="adj" fmla="val 10000"/>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GB"/>
              </a:p>
            </p:txBody>
          </p:sp>
          <p:sp>
            <p:nvSpPr>
              <p:cNvPr id="27" name="Rectangle: Rounded Corners 4">
                <a:extLst>
                  <a:ext uri="{FF2B5EF4-FFF2-40B4-BE49-F238E27FC236}">
                    <a16:creationId xmlns:a16="http://schemas.microsoft.com/office/drawing/2014/main" id="{0D8BE68C-DEB3-67C9-B4BE-18AF1E81FB57}"/>
                  </a:ext>
                </a:extLst>
              </p:cNvPr>
              <p:cNvSpPr txBox="1"/>
              <p:nvPr/>
            </p:nvSpPr>
            <p:spPr>
              <a:xfrm>
                <a:off x="4947777" y="1087867"/>
                <a:ext cx="1772229" cy="14003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GB" sz="1700" kern="1200"/>
                  <a:t>Community led </a:t>
                </a:r>
                <a:r>
                  <a:rPr lang="en-GB" sz="1700"/>
                  <a:t>comms approach</a:t>
                </a:r>
                <a:endParaRPr lang="en-GB" sz="1700" kern="1200"/>
              </a:p>
            </p:txBody>
          </p:sp>
        </p:grpSp>
        <p:sp>
          <p:nvSpPr>
            <p:cNvPr id="28" name="Rectangle: Rounded Corners 27">
              <a:extLst>
                <a:ext uri="{FF2B5EF4-FFF2-40B4-BE49-F238E27FC236}">
                  <a16:creationId xmlns:a16="http://schemas.microsoft.com/office/drawing/2014/main" id="{C03AAE9E-49E6-E0E9-6EEC-A1E5957BA746}"/>
                </a:ext>
              </a:extLst>
            </p:cNvPr>
            <p:cNvSpPr/>
            <p:nvPr/>
          </p:nvSpPr>
          <p:spPr>
            <a:xfrm>
              <a:off x="647608" y="1403952"/>
              <a:ext cx="2001250" cy="1563861"/>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Fuel poverty Action Plan</a:t>
              </a:r>
            </a:p>
          </p:txBody>
        </p:sp>
      </p:grpSp>
      <p:sp>
        <p:nvSpPr>
          <p:cNvPr id="30" name="TextBox 29">
            <a:extLst>
              <a:ext uri="{FF2B5EF4-FFF2-40B4-BE49-F238E27FC236}">
                <a16:creationId xmlns:a16="http://schemas.microsoft.com/office/drawing/2014/main" id="{FDCD6C09-DEDE-4974-D81E-FA65EE773C37}"/>
              </a:ext>
            </a:extLst>
          </p:cNvPr>
          <p:cNvSpPr txBox="1"/>
          <p:nvPr/>
        </p:nvSpPr>
        <p:spPr>
          <a:xfrm>
            <a:off x="1415143" y="1320800"/>
            <a:ext cx="2583543" cy="369332"/>
          </a:xfrm>
          <a:prstGeom prst="rect">
            <a:avLst/>
          </a:prstGeom>
          <a:noFill/>
        </p:spPr>
        <p:txBody>
          <a:bodyPr wrap="square" rtlCol="0">
            <a:spAutoFit/>
          </a:bodyPr>
          <a:lstStyle/>
          <a:p>
            <a:pPr algn="ctr"/>
            <a:r>
              <a:rPr lang="en-GB" b="1">
                <a:solidFill>
                  <a:schemeClr val="accent5"/>
                </a:solidFill>
              </a:rPr>
              <a:t>Systemic working </a:t>
            </a:r>
          </a:p>
        </p:txBody>
      </p:sp>
      <p:sp>
        <p:nvSpPr>
          <p:cNvPr id="31" name="TextBox 30">
            <a:extLst>
              <a:ext uri="{FF2B5EF4-FFF2-40B4-BE49-F238E27FC236}">
                <a16:creationId xmlns:a16="http://schemas.microsoft.com/office/drawing/2014/main" id="{B4D40117-7A7D-061A-F502-34FDDEACB24F}"/>
              </a:ext>
            </a:extLst>
          </p:cNvPr>
          <p:cNvSpPr txBox="1"/>
          <p:nvPr/>
        </p:nvSpPr>
        <p:spPr>
          <a:xfrm>
            <a:off x="1103667" y="3552318"/>
            <a:ext cx="2583543" cy="369332"/>
          </a:xfrm>
          <a:prstGeom prst="rect">
            <a:avLst/>
          </a:prstGeom>
          <a:noFill/>
        </p:spPr>
        <p:txBody>
          <a:bodyPr wrap="square" rtlCol="0">
            <a:spAutoFit/>
          </a:bodyPr>
          <a:lstStyle/>
          <a:p>
            <a:pPr algn="ctr"/>
            <a:r>
              <a:rPr lang="en-GB" b="1">
                <a:solidFill>
                  <a:schemeClr val="accent2"/>
                </a:solidFill>
              </a:rPr>
              <a:t>Addressing Stigma</a:t>
            </a:r>
          </a:p>
        </p:txBody>
      </p:sp>
      <p:sp>
        <p:nvSpPr>
          <p:cNvPr id="32" name="TextBox 31">
            <a:extLst>
              <a:ext uri="{FF2B5EF4-FFF2-40B4-BE49-F238E27FC236}">
                <a16:creationId xmlns:a16="http://schemas.microsoft.com/office/drawing/2014/main" id="{07F57AB8-5DCE-78C9-A0E0-E24D0724EEF8}"/>
              </a:ext>
            </a:extLst>
          </p:cNvPr>
          <p:cNvSpPr txBox="1"/>
          <p:nvPr/>
        </p:nvSpPr>
        <p:spPr>
          <a:xfrm>
            <a:off x="7034008" y="1351853"/>
            <a:ext cx="3098685" cy="369332"/>
          </a:xfrm>
          <a:prstGeom prst="rect">
            <a:avLst/>
          </a:prstGeom>
          <a:noFill/>
        </p:spPr>
        <p:txBody>
          <a:bodyPr wrap="square" rtlCol="0">
            <a:spAutoFit/>
          </a:bodyPr>
          <a:lstStyle/>
          <a:p>
            <a:pPr algn="ctr"/>
            <a:r>
              <a:rPr lang="en-GB" b="1">
                <a:solidFill>
                  <a:schemeClr val="accent4"/>
                </a:solidFill>
              </a:rPr>
              <a:t>Community led approaches</a:t>
            </a:r>
          </a:p>
        </p:txBody>
      </p:sp>
      <p:sp>
        <p:nvSpPr>
          <p:cNvPr id="33" name="TextBox 32">
            <a:extLst>
              <a:ext uri="{FF2B5EF4-FFF2-40B4-BE49-F238E27FC236}">
                <a16:creationId xmlns:a16="http://schemas.microsoft.com/office/drawing/2014/main" id="{635C0230-BE37-1D52-4018-F555D722726F}"/>
              </a:ext>
            </a:extLst>
          </p:cNvPr>
          <p:cNvSpPr txBox="1"/>
          <p:nvPr/>
        </p:nvSpPr>
        <p:spPr>
          <a:xfrm>
            <a:off x="9101597" y="4048218"/>
            <a:ext cx="2221452" cy="923330"/>
          </a:xfrm>
          <a:prstGeom prst="rect">
            <a:avLst/>
          </a:prstGeom>
          <a:noFill/>
        </p:spPr>
        <p:txBody>
          <a:bodyPr wrap="square" rtlCol="0">
            <a:spAutoFit/>
          </a:bodyPr>
          <a:lstStyle/>
          <a:p>
            <a:pPr algn="ctr"/>
            <a:r>
              <a:rPr lang="en-GB" b="1">
                <a:solidFill>
                  <a:schemeClr val="accent6"/>
                </a:solidFill>
              </a:rPr>
              <a:t>Addressing structural barriers to access  </a:t>
            </a:r>
          </a:p>
        </p:txBody>
      </p:sp>
    </p:spTree>
    <p:extLst>
      <p:ext uri="{BB962C8B-B14F-4D97-AF65-F5344CB8AC3E}">
        <p14:creationId xmlns:p14="http://schemas.microsoft.com/office/powerpoint/2010/main" val="2624357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1F1C5-9861-6391-668B-5A1AF261AE34}"/>
              </a:ext>
            </a:extLst>
          </p:cNvPr>
          <p:cNvSpPr>
            <a:spLocks noGrp="1"/>
          </p:cNvSpPr>
          <p:nvPr>
            <p:ph type="title"/>
          </p:nvPr>
        </p:nvSpPr>
        <p:spPr>
          <a:xfrm>
            <a:off x="390979" y="711565"/>
            <a:ext cx="6700157" cy="647041"/>
          </a:xfrm>
        </p:spPr>
        <p:txBody>
          <a:bodyPr>
            <a:normAutofit fontScale="90000"/>
          </a:bodyPr>
          <a:lstStyle/>
          <a:p>
            <a:r>
              <a:rPr lang="en-GB" b="1"/>
              <a:t>Addressing structural barriers to access </a:t>
            </a:r>
          </a:p>
        </p:txBody>
      </p:sp>
      <p:pic>
        <p:nvPicPr>
          <p:cNvPr id="8" name="Picture 7">
            <a:extLst>
              <a:ext uri="{FF2B5EF4-FFF2-40B4-BE49-F238E27FC236}">
                <a16:creationId xmlns:a16="http://schemas.microsoft.com/office/drawing/2014/main" id="{EEFFD26C-C141-DA98-2C62-DECA794273A7}"/>
              </a:ext>
            </a:extLst>
          </p:cNvPr>
          <p:cNvPicPr>
            <a:picLocks noChangeAspect="1"/>
          </p:cNvPicPr>
          <p:nvPr/>
        </p:nvPicPr>
        <p:blipFill>
          <a:blip r:embed="rId2"/>
          <a:stretch>
            <a:fillRect/>
          </a:stretch>
        </p:blipFill>
        <p:spPr>
          <a:xfrm>
            <a:off x="7351485" y="136071"/>
            <a:ext cx="4390572" cy="6585858"/>
          </a:xfrm>
          <a:prstGeom prst="rect">
            <a:avLst/>
          </a:prstGeom>
        </p:spPr>
      </p:pic>
      <p:sp>
        <p:nvSpPr>
          <p:cNvPr id="9" name="TextBox 8">
            <a:extLst>
              <a:ext uri="{FF2B5EF4-FFF2-40B4-BE49-F238E27FC236}">
                <a16:creationId xmlns:a16="http://schemas.microsoft.com/office/drawing/2014/main" id="{0E5A1DE7-1210-B125-E71E-0E96FEB86732}"/>
              </a:ext>
            </a:extLst>
          </p:cNvPr>
          <p:cNvSpPr txBox="1"/>
          <p:nvPr/>
        </p:nvSpPr>
        <p:spPr>
          <a:xfrm>
            <a:off x="772886" y="2008942"/>
            <a:ext cx="6085114" cy="3323987"/>
          </a:xfrm>
          <a:prstGeom prst="rect">
            <a:avLst/>
          </a:prstGeom>
          <a:noFill/>
        </p:spPr>
        <p:txBody>
          <a:bodyPr wrap="square" rtlCol="0">
            <a:spAutoFit/>
          </a:bodyPr>
          <a:lstStyle/>
          <a:p>
            <a:endParaRPr lang="en-GB" sz="2400"/>
          </a:p>
          <a:p>
            <a:pPr marL="342900" indent="-342900">
              <a:buFont typeface="Arial" panose="020B0604020202020204" pitchFamily="34" charset="0"/>
              <a:buChar char="•"/>
            </a:pPr>
            <a:r>
              <a:rPr lang="en-GB" sz="2400"/>
              <a:t>Comprehensive Support provided – not many service gaps </a:t>
            </a:r>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r>
              <a:rPr lang="en-GB" sz="2400" b="1">
                <a:solidFill>
                  <a:schemeClr val="tx2">
                    <a:lumMod val="75000"/>
                    <a:lumOff val="25000"/>
                  </a:schemeClr>
                </a:solidFill>
              </a:rPr>
              <a:t>Complex ecosystem, featuring a series of structural barriers that hinder easy access and timely support </a:t>
            </a:r>
          </a:p>
          <a:p>
            <a:endParaRPr lang="en-GB" sz="2400"/>
          </a:p>
          <a:p>
            <a:endParaRPr lang="en-GB"/>
          </a:p>
        </p:txBody>
      </p:sp>
      <p:sp>
        <p:nvSpPr>
          <p:cNvPr id="10" name="Rectangle 9">
            <a:extLst>
              <a:ext uri="{FF2B5EF4-FFF2-40B4-BE49-F238E27FC236}">
                <a16:creationId xmlns:a16="http://schemas.microsoft.com/office/drawing/2014/main" id="{55F44FB4-90CF-1FB5-57C2-7352C61FE267}"/>
              </a:ext>
            </a:extLst>
          </p:cNvPr>
          <p:cNvSpPr/>
          <p:nvPr/>
        </p:nvSpPr>
        <p:spPr>
          <a:xfrm>
            <a:off x="130629" y="136071"/>
            <a:ext cx="11858171" cy="6585858"/>
          </a:xfrm>
          <a:prstGeom prst="rect">
            <a:avLst/>
          </a:prstGeom>
          <a:no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1516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092BFE-48D2-5763-20C6-C94206ED4840}"/>
              </a:ext>
            </a:extLst>
          </p:cNvPr>
          <p:cNvPicPr>
            <a:picLocks noChangeAspect="1"/>
          </p:cNvPicPr>
          <p:nvPr/>
        </p:nvPicPr>
        <p:blipFill>
          <a:blip r:embed="rId3"/>
          <a:stretch>
            <a:fillRect/>
          </a:stretch>
        </p:blipFill>
        <p:spPr>
          <a:xfrm>
            <a:off x="391065" y="171399"/>
            <a:ext cx="11651410" cy="6653124"/>
          </a:xfrm>
          <a:prstGeom prst="rect">
            <a:avLst/>
          </a:prstGeom>
        </p:spPr>
      </p:pic>
      <p:sp>
        <p:nvSpPr>
          <p:cNvPr id="5" name="TextBox 4">
            <a:extLst>
              <a:ext uri="{FF2B5EF4-FFF2-40B4-BE49-F238E27FC236}">
                <a16:creationId xmlns:a16="http://schemas.microsoft.com/office/drawing/2014/main" id="{9DDA8D4C-5C95-F77A-E5C6-892963B168B9}"/>
              </a:ext>
            </a:extLst>
          </p:cNvPr>
          <p:cNvSpPr txBox="1"/>
          <p:nvPr/>
        </p:nvSpPr>
        <p:spPr>
          <a:xfrm>
            <a:off x="603849" y="6326038"/>
            <a:ext cx="4905555" cy="461665"/>
          </a:xfrm>
          <a:prstGeom prst="rect">
            <a:avLst/>
          </a:prstGeom>
          <a:noFill/>
        </p:spPr>
        <p:txBody>
          <a:bodyPr wrap="square" rtlCol="0">
            <a:spAutoFit/>
          </a:bodyPr>
          <a:lstStyle/>
          <a:p>
            <a:r>
              <a:rPr lang="en-GB" sz="2400" b="1"/>
              <a:t>Poverty Ecosystem is complex </a:t>
            </a:r>
          </a:p>
        </p:txBody>
      </p:sp>
    </p:spTree>
    <p:extLst>
      <p:ext uri="{BB962C8B-B14F-4D97-AF65-F5344CB8AC3E}">
        <p14:creationId xmlns:p14="http://schemas.microsoft.com/office/powerpoint/2010/main" val="475011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FDFB2946-BC54-67BC-636C-8909B113A157}"/>
              </a:ext>
            </a:extLst>
          </p:cNvPr>
          <p:cNvSpPr/>
          <p:nvPr/>
        </p:nvSpPr>
        <p:spPr>
          <a:xfrm>
            <a:off x="73428" y="60939"/>
            <a:ext cx="12088585" cy="6689058"/>
          </a:xfrm>
          <a:prstGeom prst="rect">
            <a:avLst/>
          </a:prstGeom>
          <a:solidFill>
            <a:srgbClr val="F8FCF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5EDE250-9C0A-3692-36A7-6D2D411CECF4}"/>
              </a:ext>
            </a:extLst>
          </p:cNvPr>
          <p:cNvSpPr>
            <a:spLocks noGrp="1"/>
          </p:cNvSpPr>
          <p:nvPr>
            <p:ph type="title"/>
          </p:nvPr>
        </p:nvSpPr>
        <p:spPr>
          <a:xfrm>
            <a:off x="180544" y="84471"/>
            <a:ext cx="10596314" cy="898009"/>
          </a:xfrm>
        </p:spPr>
        <p:txBody>
          <a:bodyPr>
            <a:normAutofit/>
          </a:bodyPr>
          <a:lstStyle/>
          <a:p>
            <a:r>
              <a:rPr lang="en-GB" b="1"/>
              <a:t>Addressing structural barriers </a:t>
            </a:r>
          </a:p>
        </p:txBody>
      </p:sp>
      <p:grpSp>
        <p:nvGrpSpPr>
          <p:cNvPr id="61" name="Group 60">
            <a:extLst>
              <a:ext uri="{FF2B5EF4-FFF2-40B4-BE49-F238E27FC236}">
                <a16:creationId xmlns:a16="http://schemas.microsoft.com/office/drawing/2014/main" id="{FCC9D8AE-72E4-277A-BC06-545734846DB3}"/>
              </a:ext>
            </a:extLst>
          </p:cNvPr>
          <p:cNvGrpSpPr/>
          <p:nvPr/>
        </p:nvGrpSpPr>
        <p:grpSpPr>
          <a:xfrm>
            <a:off x="288005" y="872082"/>
            <a:ext cx="8741695" cy="5849849"/>
            <a:chOff x="897605" y="1149668"/>
            <a:chExt cx="8741695" cy="5849849"/>
          </a:xfrm>
        </p:grpSpPr>
        <p:pic>
          <p:nvPicPr>
            <p:cNvPr id="54" name="Picture 53">
              <a:extLst>
                <a:ext uri="{FF2B5EF4-FFF2-40B4-BE49-F238E27FC236}">
                  <a16:creationId xmlns:a16="http://schemas.microsoft.com/office/drawing/2014/main" id="{AD3113BB-018B-B3D9-B86D-062B2FDB9CCC}"/>
                </a:ext>
              </a:extLst>
            </p:cNvPr>
            <p:cNvPicPr>
              <a:picLocks noChangeAspect="1"/>
            </p:cNvPicPr>
            <p:nvPr/>
          </p:nvPicPr>
          <p:blipFill>
            <a:blip r:embed="rId3"/>
            <a:stretch>
              <a:fillRect/>
            </a:stretch>
          </p:blipFill>
          <p:spPr>
            <a:xfrm>
              <a:off x="2344610" y="1149668"/>
              <a:ext cx="5965172" cy="5233444"/>
            </a:xfrm>
            <a:prstGeom prst="rect">
              <a:avLst/>
            </a:prstGeom>
            <a:ln w="3175">
              <a:solidFill>
                <a:schemeClr val="tx1"/>
              </a:solidFill>
            </a:ln>
          </p:spPr>
        </p:pic>
        <p:sp>
          <p:nvSpPr>
            <p:cNvPr id="55" name="Call-out: Bent Line 54">
              <a:extLst>
                <a:ext uri="{FF2B5EF4-FFF2-40B4-BE49-F238E27FC236}">
                  <a16:creationId xmlns:a16="http://schemas.microsoft.com/office/drawing/2014/main" id="{4B088B6E-2802-DF98-F8B7-B8753EBB3526}"/>
                </a:ext>
              </a:extLst>
            </p:cNvPr>
            <p:cNvSpPr/>
            <p:nvPr/>
          </p:nvSpPr>
          <p:spPr>
            <a:xfrm>
              <a:off x="6444345" y="2004476"/>
              <a:ext cx="1300843" cy="805543"/>
            </a:xfrm>
            <a:prstGeom prst="borderCallout2">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1">
                  <a:solidFill>
                    <a:schemeClr val="accent1">
                      <a:lumMod val="50000"/>
                    </a:schemeClr>
                  </a:solidFill>
                </a:rPr>
                <a:t>Access challenges: </a:t>
              </a:r>
              <a:r>
                <a:rPr lang="en-GB" sz="1000">
                  <a:solidFill>
                    <a:schemeClr val="accent1">
                      <a:lumMod val="50000"/>
                    </a:schemeClr>
                  </a:solidFill>
                </a:rPr>
                <a:t>Monica is not digitally excluded - website is not user friendly</a:t>
              </a:r>
            </a:p>
          </p:txBody>
        </p:sp>
        <p:sp>
          <p:nvSpPr>
            <p:cNvPr id="56" name="Call-out: Bent Line 55">
              <a:extLst>
                <a:ext uri="{FF2B5EF4-FFF2-40B4-BE49-F238E27FC236}">
                  <a16:creationId xmlns:a16="http://schemas.microsoft.com/office/drawing/2014/main" id="{500A9442-9E45-3585-C21B-855B703870CD}"/>
                </a:ext>
              </a:extLst>
            </p:cNvPr>
            <p:cNvSpPr/>
            <p:nvPr/>
          </p:nvSpPr>
          <p:spPr>
            <a:xfrm flipH="1">
              <a:off x="1218402" y="2030185"/>
              <a:ext cx="1385307" cy="821872"/>
            </a:xfrm>
            <a:prstGeom prst="borderCallout2">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1">
                  <a:solidFill>
                    <a:schemeClr val="accent1">
                      <a:lumMod val="50000"/>
                    </a:schemeClr>
                  </a:solidFill>
                </a:rPr>
                <a:t>Lack of awareness </a:t>
              </a:r>
              <a:r>
                <a:rPr lang="en-GB" sz="1000">
                  <a:solidFill>
                    <a:schemeClr val="accent1">
                      <a:lumMod val="50000"/>
                    </a:schemeClr>
                  </a:solidFill>
                </a:rPr>
                <a:t>of what is available in a confusing landscape – lack of tailored&amp; segmented comms</a:t>
              </a:r>
            </a:p>
          </p:txBody>
        </p:sp>
        <p:sp>
          <p:nvSpPr>
            <p:cNvPr id="57" name="Call-out: Bent Line 56">
              <a:extLst>
                <a:ext uri="{FF2B5EF4-FFF2-40B4-BE49-F238E27FC236}">
                  <a16:creationId xmlns:a16="http://schemas.microsoft.com/office/drawing/2014/main" id="{5A663B9C-D110-96FD-8F39-4A3492A365EA}"/>
                </a:ext>
              </a:extLst>
            </p:cNvPr>
            <p:cNvSpPr/>
            <p:nvPr/>
          </p:nvSpPr>
          <p:spPr>
            <a:xfrm>
              <a:off x="8186056" y="3559628"/>
              <a:ext cx="1453244" cy="1126672"/>
            </a:xfrm>
            <a:prstGeom prst="borderCallout2">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1">
                  <a:solidFill>
                    <a:schemeClr val="accent1">
                      <a:lumMod val="50000"/>
                    </a:schemeClr>
                  </a:solidFill>
                </a:rPr>
                <a:t>Comprehensive Support </a:t>
              </a:r>
              <a:r>
                <a:rPr lang="en-GB" sz="1000">
                  <a:solidFill>
                    <a:schemeClr val="accent1">
                      <a:lumMod val="50000"/>
                    </a:schemeClr>
                  </a:solidFill>
                </a:rPr>
                <a:t>is available at each step of Monica’s journey  but one service cannot deal with all of Monica’s challenges at once. </a:t>
              </a:r>
            </a:p>
          </p:txBody>
        </p:sp>
        <p:sp>
          <p:nvSpPr>
            <p:cNvPr id="59" name="Call-out: Bent Line 58">
              <a:extLst>
                <a:ext uri="{FF2B5EF4-FFF2-40B4-BE49-F238E27FC236}">
                  <a16:creationId xmlns:a16="http://schemas.microsoft.com/office/drawing/2014/main" id="{0BB5A721-D669-BEEC-AE38-D20DD44603B1}"/>
                </a:ext>
              </a:extLst>
            </p:cNvPr>
            <p:cNvSpPr/>
            <p:nvPr/>
          </p:nvSpPr>
          <p:spPr>
            <a:xfrm rot="5400000">
              <a:off x="5184372" y="5739544"/>
              <a:ext cx="1232810" cy="1287136"/>
            </a:xfrm>
            <a:prstGeom prst="borderCallout2">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GB" sz="1000" b="1">
                  <a:solidFill>
                    <a:schemeClr val="accent1">
                      <a:lumMod val="50000"/>
                    </a:schemeClr>
                  </a:solidFill>
                </a:rPr>
                <a:t>Disconnected Pathways / Multiple triage</a:t>
              </a:r>
              <a:r>
                <a:rPr lang="en-GB" sz="1000">
                  <a:solidFill>
                    <a:schemeClr val="accent1">
                      <a:lumMod val="50000"/>
                    </a:schemeClr>
                  </a:solidFill>
                </a:rPr>
                <a:t>: Siloed provision means Monica has to explain her problem multiple times to multiple professionals </a:t>
              </a:r>
            </a:p>
          </p:txBody>
        </p:sp>
        <p:sp>
          <p:nvSpPr>
            <p:cNvPr id="60" name="Call-out: Bent Line 59">
              <a:extLst>
                <a:ext uri="{FF2B5EF4-FFF2-40B4-BE49-F238E27FC236}">
                  <a16:creationId xmlns:a16="http://schemas.microsoft.com/office/drawing/2014/main" id="{0CC4DB91-04CD-BE02-2A93-2A3F93B474BA}"/>
                </a:ext>
              </a:extLst>
            </p:cNvPr>
            <p:cNvSpPr/>
            <p:nvPr/>
          </p:nvSpPr>
          <p:spPr>
            <a:xfrm rot="5400000" flipV="1">
              <a:off x="949315" y="5606142"/>
              <a:ext cx="1134836" cy="1238255"/>
            </a:xfrm>
            <a:prstGeom prst="borderCallout2">
              <a:avLst>
                <a:gd name="adj1" fmla="val 18750"/>
                <a:gd name="adj2" fmla="val -8333"/>
                <a:gd name="adj3" fmla="val 18750"/>
                <a:gd name="adj4" fmla="val -16667"/>
                <a:gd name="adj5" fmla="val 143709"/>
                <a:gd name="adj6" fmla="val -37075"/>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GB" sz="1000" b="1">
                  <a:solidFill>
                    <a:schemeClr val="accent1">
                      <a:lumMod val="50000"/>
                    </a:schemeClr>
                  </a:solidFill>
                </a:rPr>
                <a:t>Fragmented provision</a:t>
              </a:r>
              <a:r>
                <a:rPr lang="en-GB" sz="1000">
                  <a:solidFill>
                    <a:schemeClr val="accent1">
                      <a:lumMod val="50000"/>
                    </a:schemeClr>
                  </a:solidFill>
                </a:rPr>
                <a:t>: No wrong front door means Monica ultimately gets help but in an inefficient way </a:t>
              </a:r>
            </a:p>
          </p:txBody>
        </p:sp>
      </p:grpSp>
      <p:sp>
        <p:nvSpPr>
          <p:cNvPr id="62" name="TextBox 61">
            <a:extLst>
              <a:ext uri="{FF2B5EF4-FFF2-40B4-BE49-F238E27FC236}">
                <a16:creationId xmlns:a16="http://schemas.microsoft.com/office/drawing/2014/main" id="{C283CC85-C1E4-A02D-A289-9BF1487A1C4D}"/>
              </a:ext>
            </a:extLst>
          </p:cNvPr>
          <p:cNvSpPr txBox="1"/>
          <p:nvPr/>
        </p:nvSpPr>
        <p:spPr>
          <a:xfrm>
            <a:off x="9051420" y="363915"/>
            <a:ext cx="3067152" cy="7017306"/>
          </a:xfrm>
          <a:prstGeom prst="rect">
            <a:avLst/>
          </a:prstGeom>
          <a:noFill/>
        </p:spPr>
        <p:txBody>
          <a:bodyPr wrap="square" rtlCol="0">
            <a:spAutoFit/>
          </a:bodyPr>
          <a:lstStyle/>
          <a:p>
            <a:pPr marL="285750" indent="-285750">
              <a:buFont typeface="Arial" panose="020B0604020202020204" pitchFamily="34" charset="0"/>
              <a:buChar char="•"/>
            </a:pPr>
            <a:r>
              <a:rPr lang="en-GB" sz="1400" dirty="0"/>
              <a:t>Focus of the APAP is about enabling autonomy &amp; agency by making it easier to access services and get help</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Aim is to reduce the volume of secondary contacts </a:t>
            </a:r>
          </a:p>
          <a:p>
            <a:endParaRPr lang="en-GB" sz="1400" dirty="0"/>
          </a:p>
          <a:p>
            <a:pPr marL="285750" indent="-285750">
              <a:buFont typeface="Arial" panose="020B0604020202020204" pitchFamily="34" charset="0"/>
              <a:buChar char="•"/>
            </a:pPr>
            <a:r>
              <a:rPr lang="en-GB" sz="1400" dirty="0"/>
              <a:t>To do so will require a systemic approach to individual problem resolution </a:t>
            </a:r>
          </a:p>
          <a:p>
            <a:endParaRPr lang="en-GB" sz="1400" dirty="0"/>
          </a:p>
          <a:p>
            <a:pPr marL="285750" indent="-285750">
              <a:buFont typeface="Arial" panose="020B0604020202020204" pitchFamily="34" charset="0"/>
              <a:buChar char="•"/>
            </a:pPr>
            <a:r>
              <a:rPr lang="en-GB" sz="1400" dirty="0"/>
              <a:t>Co-location of services through hubs improves geographical access but CRM systems need </a:t>
            </a:r>
            <a:r>
              <a:rPr lang="en-GB" sz="1400" b="1" dirty="0"/>
              <a:t>automation and data integration </a:t>
            </a:r>
            <a:r>
              <a:rPr lang="en-GB" sz="1400" dirty="0"/>
              <a:t>that enable services to work together seamlessly and spot problems before they occur</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There is a space for AI to make those connections </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Universal Navigators / access workers are a short-term solution. Need to tackle the root of the problem through </a:t>
            </a:r>
            <a:r>
              <a:rPr lang="en-GB" sz="1400" b="1" dirty="0"/>
              <a:t>integrated provision and complementary navigator services for communities experiencing specific barriers (language etc). </a:t>
            </a:r>
          </a:p>
          <a:p>
            <a:pPr marL="285750" indent="-285750">
              <a:buFont typeface="Arial" panose="020B0604020202020204" pitchFamily="34" charset="0"/>
              <a:buChar char="•"/>
            </a:pPr>
            <a:endParaRPr lang="en-GB" sz="1600" dirty="0"/>
          </a:p>
        </p:txBody>
      </p:sp>
      <p:sp>
        <p:nvSpPr>
          <p:cNvPr id="63" name="TextBox 62">
            <a:extLst>
              <a:ext uri="{FF2B5EF4-FFF2-40B4-BE49-F238E27FC236}">
                <a16:creationId xmlns:a16="http://schemas.microsoft.com/office/drawing/2014/main" id="{A852BFEA-AF31-0EB6-1D31-5EB15132A357}"/>
              </a:ext>
            </a:extLst>
          </p:cNvPr>
          <p:cNvSpPr txBox="1"/>
          <p:nvPr/>
        </p:nvSpPr>
        <p:spPr>
          <a:xfrm>
            <a:off x="7644392" y="4466771"/>
            <a:ext cx="1385308" cy="1200329"/>
          </a:xfrm>
          <a:prstGeom prst="rect">
            <a:avLst/>
          </a:prstGeom>
          <a:noFill/>
        </p:spPr>
        <p:txBody>
          <a:bodyPr wrap="square" rtlCol="0">
            <a:spAutoFit/>
          </a:bodyPr>
          <a:lstStyle/>
          <a:p>
            <a:r>
              <a:rPr lang="en-GB" sz="1200"/>
              <a:t>“I want someone to deal with my problem in one go – I don’t want to keep having to come back”</a:t>
            </a:r>
          </a:p>
        </p:txBody>
      </p:sp>
      <p:sp>
        <p:nvSpPr>
          <p:cNvPr id="64" name="TextBox 63">
            <a:extLst>
              <a:ext uri="{FF2B5EF4-FFF2-40B4-BE49-F238E27FC236}">
                <a16:creationId xmlns:a16="http://schemas.microsoft.com/office/drawing/2014/main" id="{7956CCCA-65BC-C3AE-CAA1-9CCD96C926DD}"/>
              </a:ext>
            </a:extLst>
          </p:cNvPr>
          <p:cNvSpPr txBox="1"/>
          <p:nvPr/>
        </p:nvSpPr>
        <p:spPr>
          <a:xfrm>
            <a:off x="5792512" y="2574471"/>
            <a:ext cx="1385308" cy="830997"/>
          </a:xfrm>
          <a:prstGeom prst="rect">
            <a:avLst/>
          </a:prstGeom>
          <a:noFill/>
        </p:spPr>
        <p:txBody>
          <a:bodyPr wrap="square" rtlCol="0">
            <a:spAutoFit/>
          </a:bodyPr>
          <a:lstStyle/>
          <a:p>
            <a:r>
              <a:rPr lang="en-GB" sz="1200"/>
              <a:t>“I started looking on our website but had to give up”</a:t>
            </a:r>
          </a:p>
        </p:txBody>
      </p:sp>
      <p:sp>
        <p:nvSpPr>
          <p:cNvPr id="65" name="TextBox 64">
            <a:extLst>
              <a:ext uri="{FF2B5EF4-FFF2-40B4-BE49-F238E27FC236}">
                <a16:creationId xmlns:a16="http://schemas.microsoft.com/office/drawing/2014/main" id="{BD63DAD4-1914-A344-258B-E81C96F30DB6}"/>
              </a:ext>
            </a:extLst>
          </p:cNvPr>
          <p:cNvSpPr txBox="1"/>
          <p:nvPr/>
        </p:nvSpPr>
        <p:spPr>
          <a:xfrm>
            <a:off x="5834745" y="5845628"/>
            <a:ext cx="1385308" cy="830997"/>
          </a:xfrm>
          <a:prstGeom prst="rect">
            <a:avLst/>
          </a:prstGeom>
          <a:noFill/>
        </p:spPr>
        <p:txBody>
          <a:bodyPr wrap="square" rtlCol="0">
            <a:spAutoFit/>
          </a:bodyPr>
          <a:lstStyle/>
          <a:p>
            <a:r>
              <a:rPr lang="en-GB" sz="1200"/>
              <a:t>“I keep having to repeat myself over and over again”</a:t>
            </a:r>
          </a:p>
        </p:txBody>
      </p:sp>
      <p:sp>
        <p:nvSpPr>
          <p:cNvPr id="66" name="TextBox 65">
            <a:extLst>
              <a:ext uri="{FF2B5EF4-FFF2-40B4-BE49-F238E27FC236}">
                <a16:creationId xmlns:a16="http://schemas.microsoft.com/office/drawing/2014/main" id="{13DCB234-AA64-CE82-EC43-230D5625D696}"/>
              </a:ext>
            </a:extLst>
          </p:cNvPr>
          <p:cNvSpPr txBox="1"/>
          <p:nvPr/>
        </p:nvSpPr>
        <p:spPr>
          <a:xfrm>
            <a:off x="608801" y="2635636"/>
            <a:ext cx="1385308" cy="1200329"/>
          </a:xfrm>
          <a:prstGeom prst="rect">
            <a:avLst/>
          </a:prstGeom>
          <a:noFill/>
        </p:spPr>
        <p:txBody>
          <a:bodyPr wrap="square" rtlCol="0">
            <a:spAutoFit/>
          </a:bodyPr>
          <a:lstStyle/>
          <a:p>
            <a:r>
              <a:rPr lang="en-GB" sz="1200"/>
              <a:t>When asked if residents were aware of a particular service, they almost always said ‘no’</a:t>
            </a:r>
          </a:p>
        </p:txBody>
      </p:sp>
    </p:spTree>
    <p:extLst>
      <p:ext uri="{BB962C8B-B14F-4D97-AF65-F5344CB8AC3E}">
        <p14:creationId xmlns:p14="http://schemas.microsoft.com/office/powerpoint/2010/main" val="41199653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1FAC41E393CCD4AB021F7BA7ACE1317" ma:contentTypeVersion="6" ma:contentTypeDescription="Create a new document." ma:contentTypeScope="" ma:versionID="4294c1b7ebcaccf5b2a7eeca23f7f059">
  <xsd:schema xmlns:xsd="http://www.w3.org/2001/XMLSchema" xmlns:xs="http://www.w3.org/2001/XMLSchema" xmlns:p="http://schemas.microsoft.com/office/2006/metadata/properties" xmlns:ns2="cbb73a52-f9c6-4e4d-8e4c-42a0f01de7f2" xmlns:ns3="361ebaa2-b03c-44bc-8d81-968ccec9dd5a" targetNamespace="http://schemas.microsoft.com/office/2006/metadata/properties" ma:root="true" ma:fieldsID="e206a07f3f8ab3e1e7f626a897a2a308" ns2:_="" ns3:_="">
    <xsd:import namespace="cbb73a52-f9c6-4e4d-8e4c-42a0f01de7f2"/>
    <xsd:import namespace="361ebaa2-b03c-44bc-8d81-968ccec9dd5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73a52-f9c6-4e4d-8e4c-42a0f01de7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61ebaa2-b03c-44bc-8d81-968ccec9dd5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1A31AC-8F97-4A31-BC17-52A2ADB73823}">
  <ds:schemaRefs>
    <ds:schemaRef ds:uri="http://purl.org/dc/elements/1.1/"/>
    <ds:schemaRef ds:uri="http://purl.org/dc/terms/"/>
    <ds:schemaRef ds:uri="http://purl.org/dc/dcmitype/"/>
    <ds:schemaRef ds:uri="http://schemas.microsoft.com/office/2006/metadata/properties"/>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361ebaa2-b03c-44bc-8d81-968ccec9dd5a"/>
    <ds:schemaRef ds:uri="cbb73a52-f9c6-4e4d-8e4c-42a0f01de7f2"/>
  </ds:schemaRefs>
</ds:datastoreItem>
</file>

<file path=customXml/itemProps2.xml><?xml version="1.0" encoding="utf-8"?>
<ds:datastoreItem xmlns:ds="http://schemas.openxmlformats.org/officeDocument/2006/customXml" ds:itemID="{75477DE2-1544-495B-A3EF-4AFB4EDDEF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73a52-f9c6-4e4d-8e4c-42a0f01de7f2"/>
    <ds:schemaRef ds:uri="361ebaa2-b03c-44bc-8d81-968ccec9dd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7D02965-C50C-4898-ACF5-90892C896A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1491</TotalTime>
  <Words>793</Words>
  <Application>Microsoft Office PowerPoint</Application>
  <PresentationFormat>Widescreen</PresentationFormat>
  <Paragraphs>102</Paragraphs>
  <Slides>12</Slides>
  <Notes>4</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Tackling Health Inequalities through an income lens </vt:lpstr>
      <vt:lpstr>Context: Poverty Review &amp; Anti Poverty Action Plan  </vt:lpstr>
      <vt:lpstr>PowerPoint Presentation</vt:lpstr>
      <vt:lpstr>Income as a wider determinant of health </vt:lpstr>
      <vt:lpstr>Income cuts across all the other determinants </vt:lpstr>
      <vt:lpstr>Not just about making residents better off financially : agency, autonomy and resilience at the heart of our approach to poverty prevention</vt:lpstr>
      <vt:lpstr>Addressing structural barriers to access </vt:lpstr>
      <vt:lpstr>PowerPoint Presentation</vt:lpstr>
      <vt:lpstr>Addressing structural barriers </vt:lpstr>
      <vt:lpstr>Pragmatic approach to engagement adopted</vt:lpstr>
      <vt:lpstr>The Governance quandary </vt:lpstr>
      <vt:lpstr>Questions </vt:lpstr>
    </vt:vector>
  </TitlesOfParts>
  <Company>Westminster City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Begum, Rahima: WCC</dc:creator>
  <cp:lastModifiedBy>Begum, Rahima: WCC</cp:lastModifiedBy>
  <cp:revision>2</cp:revision>
  <dcterms:created xsi:type="dcterms:W3CDTF">2025-11-11T14:55:08Z</dcterms:created>
  <dcterms:modified xsi:type="dcterms:W3CDTF">2026-01-20T08:50:47Z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0x010100E1FAC41E393CCD4AB021F7BA7ACE1317</vt:lpwstr>
  </property>
</Properties>
</file>