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8" r:id="rId6"/>
    <p:sldId id="257" r:id="rId7"/>
    <p:sldId id="280" r:id="rId8"/>
    <p:sldId id="266" r:id="rId9"/>
    <p:sldId id="278" r:id="rId10"/>
    <p:sldId id="287" r:id="rId11"/>
    <p:sldId id="288" r:id="rId12"/>
    <p:sldId id="281" r:id="rId13"/>
    <p:sldId id="283" r:id="rId14"/>
    <p:sldId id="284" r:id="rId15"/>
    <p:sldId id="279" r:id="rId16"/>
    <p:sldId id="282" r:id="rId17"/>
    <p:sldId id="286" r:id="rId18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8"/>
  </p:normalViewPr>
  <p:slideViewPr>
    <p:cSldViewPr snapToGrid="0">
      <p:cViewPr varScale="1">
        <p:scale>
          <a:sx n="89" d="100"/>
          <a:sy n="89" d="100"/>
        </p:scale>
        <p:origin x="21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5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s, Michael: WCC" userId="e1d7c5f7-f185-4ddf-ba5c-bc7d4e033538" providerId="ADAL" clId="{79288466-60F9-4DA7-B545-2F4FA8D8154F}"/>
    <pc:docChg chg="undo custSel addSld delSld">
      <pc:chgData name="Rodrigues, Michael: WCC" userId="e1d7c5f7-f185-4ddf-ba5c-bc7d4e033538" providerId="ADAL" clId="{79288466-60F9-4DA7-B545-2F4FA8D8154F}" dt="2026-01-14T11:28:05.566" v="1" actId="47"/>
      <pc:docMkLst>
        <pc:docMk/>
      </pc:docMkLst>
      <pc:sldChg chg="add del">
        <pc:chgData name="Rodrigues, Michael: WCC" userId="e1d7c5f7-f185-4ddf-ba5c-bc7d4e033538" providerId="ADAL" clId="{79288466-60F9-4DA7-B545-2F4FA8D8154F}" dt="2026-01-14T11:28:05.566" v="1" actId="47"/>
        <pc:sldMkLst>
          <pc:docMk/>
          <pc:sldMk cId="2395354814" sldId="28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80-484C-8DA6-D55A3413115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80-484C-8DA6-D55A3413115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80-484C-8DA6-D55A3413115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280-484C-8DA6-D55A34131151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280-484C-8DA6-D55A34131151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280-484C-8DA6-D55A34131151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280-484C-8DA6-D55A34131151}"/>
              </c:ext>
            </c:extLst>
          </c:dPt>
          <c:cat>
            <c:strRef>
              <c:f>Sheet1!$A$3:$A$9</c:f>
              <c:strCache>
                <c:ptCount val="7"/>
                <c:pt idx="0">
                  <c:v>Primary Care</c:v>
                </c:pt>
                <c:pt idx="1">
                  <c:v>Community Services</c:v>
                </c:pt>
                <c:pt idx="2">
                  <c:v>Local Authority</c:v>
                </c:pt>
                <c:pt idx="3">
                  <c:v>Screening</c:v>
                </c:pt>
                <c:pt idx="4">
                  <c:v>NHS Health Checks</c:v>
                </c:pt>
                <c:pt idx="5">
                  <c:v>Immunisations </c:v>
                </c:pt>
                <c:pt idx="6">
                  <c:v>New GP 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62</c:v>
                </c:pt>
                <c:pt idx="1">
                  <c:v>110</c:v>
                </c:pt>
                <c:pt idx="2">
                  <c:v>90</c:v>
                </c:pt>
                <c:pt idx="3">
                  <c:v>10</c:v>
                </c:pt>
                <c:pt idx="4">
                  <c:v>18</c:v>
                </c:pt>
                <c:pt idx="5">
                  <c:v>15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280-484C-8DA6-D55A34131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417905194805502"/>
          <c:y val="1.8543375920708333E-2"/>
          <c:w val="0.34181674381590704"/>
          <c:h val="0.92684468829027489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08669037150348"/>
          <c:y val="4.6822641364743581E-2"/>
          <c:w val="0.63991039540120209"/>
          <c:h val="0.89699018899756411"/>
        </c:manualLayout>
      </c:layout>
      <c:pie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56-48A9-9150-96A39ABB85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56-48A9-9150-96A39ABB85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F56-48A9-9150-96A39ABB854F}"/>
              </c:ext>
            </c:extLst>
          </c:dPt>
          <c:dLbls>
            <c:dLbl>
              <c:idx val="0"/>
              <c:layout>
                <c:manualLayout>
                  <c:x val="-0.2483933544963737"/>
                  <c:y val="2.98269691279138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56-48A9-9150-96A39ABB854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F56-48A9-9150-96A39ABB854F}"/>
                </c:ext>
              </c:extLst>
            </c:dLbl>
            <c:dLbl>
              <c:idx val="2"/>
              <c:layout>
                <c:manualLayout>
                  <c:x val="0.14468030977944124"/>
                  <c:y val="0.13920648427092391"/>
                </c:manualLayout>
              </c:layout>
              <c:tx>
                <c:rich>
                  <a:bodyPr/>
                  <a:lstStyle/>
                  <a:p>
                    <a:fld id="{4ABA879A-28E9-4F34-94F5-C11EA567E6E1}" type="CATEGORYNAME">
                      <a:rPr lang="en-GB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GB" baseline="0" dirty="0"/>
                      <a:t>
</a:t>
                    </a:r>
                    <a:fld id="{B9D37CA8-8B22-4D7B-A352-750CCD32C9D3}" type="PERCENTAGE">
                      <a:rPr lang="en-GB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GB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F56-48A9-9150-96A39ABB8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'Survey results '!$A$2:$A$4</c:f>
              <c:strCache>
                <c:ptCount val="3"/>
                <c:pt idx="0">
                  <c:v>connection to local services </c:v>
                </c:pt>
                <c:pt idx="1">
                  <c:v>help with physical health</c:v>
                </c:pt>
                <c:pt idx="2">
                  <c:v>help with mental health </c:v>
                </c:pt>
              </c:strCache>
            </c:strRef>
          </c:cat>
          <c:val>
            <c:numRef>
              <c:f>'Survey results '!$B$2:$B$4</c:f>
              <c:numCache>
                <c:formatCode>0%</c:formatCode>
                <c:ptCount val="3"/>
                <c:pt idx="0">
                  <c:v>0.3</c:v>
                </c:pt>
                <c:pt idx="1">
                  <c:v>0.2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56-48A9-9150-96A39ABB854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2DC8A-060D-4CEC-A4EE-584DD71052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265F73-C0F2-4395-BCB5-F2595E5FAE5D}">
      <dgm:prSet/>
      <dgm:spPr/>
      <dgm:t>
        <a:bodyPr/>
        <a:lstStyle/>
        <a:p>
          <a:r>
            <a:rPr lang="en-GB" b="1" dirty="0"/>
            <a:t>&gt;700 eligible residents </a:t>
          </a:r>
          <a:r>
            <a:rPr lang="en-GB" dirty="0"/>
            <a:t>across ~</a:t>
          </a:r>
          <a:r>
            <a:rPr lang="en-GB" b="1" dirty="0"/>
            <a:t>200 households</a:t>
          </a:r>
          <a:endParaRPr lang="en-US" dirty="0"/>
        </a:p>
      </dgm:t>
    </dgm:pt>
    <dgm:pt modelId="{68A15FAA-9ECE-47EF-BB80-75D7B98452F5}" type="parTrans" cxnId="{8323DC91-6588-47FB-B4FF-A7A2E2E0B05F}">
      <dgm:prSet/>
      <dgm:spPr/>
      <dgm:t>
        <a:bodyPr/>
        <a:lstStyle/>
        <a:p>
          <a:endParaRPr lang="en-US"/>
        </a:p>
      </dgm:t>
    </dgm:pt>
    <dgm:pt modelId="{B7DACE67-1AD3-462B-93A7-76E24983B6E1}" type="sibTrans" cxnId="{8323DC91-6588-47FB-B4FF-A7A2E2E0B05F}">
      <dgm:prSet/>
      <dgm:spPr/>
      <dgm:t>
        <a:bodyPr/>
        <a:lstStyle/>
        <a:p>
          <a:endParaRPr lang="en-US"/>
        </a:p>
      </dgm:t>
    </dgm:pt>
    <dgm:pt modelId="{392C5D39-4807-4B4F-8D1C-C4E9F09E049B}">
      <dgm:prSet/>
      <dgm:spPr/>
      <dgm:t>
        <a:bodyPr/>
        <a:lstStyle/>
        <a:p>
          <a:r>
            <a:rPr lang="en-GB" b="1" dirty="0"/>
            <a:t>1220 door-knocks </a:t>
          </a:r>
          <a:r>
            <a:rPr lang="en-GB" dirty="0"/>
            <a:t>and</a:t>
          </a:r>
          <a:r>
            <a:rPr lang="en-GB" b="1" dirty="0"/>
            <a:t> 1,046 meaningful contacts </a:t>
          </a:r>
          <a:r>
            <a:rPr lang="en-GB" dirty="0"/>
            <a:t>in between Sept 23 and March 25 </a:t>
          </a:r>
          <a:endParaRPr lang="en-US" dirty="0"/>
        </a:p>
      </dgm:t>
    </dgm:pt>
    <dgm:pt modelId="{FA03A21A-9B74-4294-9C94-1025A8816B4A}" type="parTrans" cxnId="{28AC3AAC-DAA9-4BF6-A51F-AC043138DBA8}">
      <dgm:prSet/>
      <dgm:spPr/>
      <dgm:t>
        <a:bodyPr/>
        <a:lstStyle/>
        <a:p>
          <a:endParaRPr lang="en-US"/>
        </a:p>
      </dgm:t>
    </dgm:pt>
    <dgm:pt modelId="{92FF77B8-D939-41D5-84AA-CF379239F509}" type="sibTrans" cxnId="{28AC3AAC-DAA9-4BF6-A51F-AC043138DBA8}">
      <dgm:prSet/>
      <dgm:spPr/>
      <dgm:t>
        <a:bodyPr/>
        <a:lstStyle/>
        <a:p>
          <a:endParaRPr lang="en-US"/>
        </a:p>
      </dgm:t>
    </dgm:pt>
    <dgm:pt modelId="{58F9BEA8-3A47-41E8-AC09-2BB31BF78B95}">
      <dgm:prSet/>
      <dgm:spPr/>
      <dgm:t>
        <a:bodyPr/>
        <a:lstStyle/>
        <a:p>
          <a:r>
            <a:rPr lang="en-GB" b="1" dirty="0"/>
            <a:t>&gt; 40% engagement and increasing continuous engagement as trust builds  </a:t>
          </a:r>
          <a:endParaRPr lang="en-US" dirty="0"/>
        </a:p>
      </dgm:t>
    </dgm:pt>
    <dgm:pt modelId="{5AB45C79-EE7A-4826-AA89-1DBCB095CC61}" type="parTrans" cxnId="{5C4EF99E-5132-4165-8929-B70192466592}">
      <dgm:prSet/>
      <dgm:spPr/>
      <dgm:t>
        <a:bodyPr/>
        <a:lstStyle/>
        <a:p>
          <a:endParaRPr lang="en-US"/>
        </a:p>
      </dgm:t>
    </dgm:pt>
    <dgm:pt modelId="{617332A6-BC80-44C8-A281-CB96DC2F4CDC}" type="sibTrans" cxnId="{5C4EF99E-5132-4165-8929-B70192466592}">
      <dgm:prSet/>
      <dgm:spPr/>
      <dgm:t>
        <a:bodyPr/>
        <a:lstStyle/>
        <a:p>
          <a:endParaRPr lang="en-US"/>
        </a:p>
      </dgm:t>
    </dgm:pt>
    <dgm:pt modelId="{698E0CCD-A86C-4BAE-88B8-A7CB9F5901CF}">
      <dgm:prSet/>
      <dgm:spPr/>
      <dgm:t>
        <a:bodyPr/>
        <a:lstStyle/>
        <a:p>
          <a:r>
            <a:rPr lang="en-GB" b="1" dirty="0"/>
            <a:t>Improved Screening and &gt; 65 Flu uptake  in r</a:t>
          </a:r>
          <a:r>
            <a:rPr lang="en-GB" dirty="0"/>
            <a:t>esidents engaging with CHWW</a:t>
          </a:r>
          <a:endParaRPr lang="en-US" dirty="0"/>
        </a:p>
      </dgm:t>
    </dgm:pt>
    <dgm:pt modelId="{BC0B433F-A5B1-4B5B-A4C1-1E246198BBA1}" type="parTrans" cxnId="{9B6CF4AE-17FC-4266-AAA0-51D6872B3DE1}">
      <dgm:prSet/>
      <dgm:spPr/>
      <dgm:t>
        <a:bodyPr/>
        <a:lstStyle/>
        <a:p>
          <a:endParaRPr lang="en-US"/>
        </a:p>
      </dgm:t>
    </dgm:pt>
    <dgm:pt modelId="{67F175B4-4186-415B-86A5-D6C9AA638E00}" type="sibTrans" cxnId="{9B6CF4AE-17FC-4266-AAA0-51D6872B3DE1}">
      <dgm:prSet/>
      <dgm:spPr/>
      <dgm:t>
        <a:bodyPr/>
        <a:lstStyle/>
        <a:p>
          <a:endParaRPr lang="en-US"/>
        </a:p>
      </dgm:t>
    </dgm:pt>
    <dgm:pt modelId="{AB229690-33B7-4F61-B574-3F61A96CB98A}">
      <dgm:prSet/>
      <dgm:spPr/>
      <dgm:t>
        <a:bodyPr/>
        <a:lstStyle/>
        <a:p>
          <a:r>
            <a:rPr lang="en-GB" b="1" dirty="0"/>
            <a:t>270 referrals in the first 18 months</a:t>
          </a:r>
          <a:endParaRPr lang="en-US" dirty="0"/>
        </a:p>
      </dgm:t>
    </dgm:pt>
    <dgm:pt modelId="{6BE01F71-9E25-438F-AF4E-DED0C80B3E17}" type="parTrans" cxnId="{C8C5165D-F210-4CDE-8834-17EA2C09DE8B}">
      <dgm:prSet/>
      <dgm:spPr/>
      <dgm:t>
        <a:bodyPr/>
        <a:lstStyle/>
        <a:p>
          <a:endParaRPr lang="en-US"/>
        </a:p>
      </dgm:t>
    </dgm:pt>
    <dgm:pt modelId="{06FD79AA-D19B-4C49-A8B6-33917826C103}" type="sibTrans" cxnId="{C8C5165D-F210-4CDE-8834-17EA2C09DE8B}">
      <dgm:prSet/>
      <dgm:spPr/>
      <dgm:t>
        <a:bodyPr/>
        <a:lstStyle/>
        <a:p>
          <a:endParaRPr lang="en-US"/>
        </a:p>
      </dgm:t>
    </dgm:pt>
    <dgm:pt modelId="{BCAAF9F3-CD6F-4DC0-B860-DF840A21FFB6}">
      <dgm:prSet/>
      <dgm:spPr/>
      <dgm:t>
        <a:bodyPr/>
        <a:lstStyle/>
        <a:p>
          <a:endParaRPr lang="en-US" dirty="0"/>
        </a:p>
      </dgm:t>
    </dgm:pt>
    <dgm:pt modelId="{F4AD66A4-DFB9-45F1-91B2-2AC78B26A900}" type="parTrans" cxnId="{90E6F30D-93CF-48E5-A071-3C242B3707F9}">
      <dgm:prSet/>
      <dgm:spPr/>
      <dgm:t>
        <a:bodyPr/>
        <a:lstStyle/>
        <a:p>
          <a:endParaRPr lang="en-US"/>
        </a:p>
      </dgm:t>
    </dgm:pt>
    <dgm:pt modelId="{221A837C-610B-474A-B2CA-E838899CD7B2}" type="sibTrans" cxnId="{90E6F30D-93CF-48E5-A071-3C242B3707F9}">
      <dgm:prSet/>
      <dgm:spPr/>
      <dgm:t>
        <a:bodyPr/>
        <a:lstStyle/>
        <a:p>
          <a:endParaRPr lang="en-US"/>
        </a:p>
      </dgm:t>
    </dgm:pt>
    <dgm:pt modelId="{A2C49444-C87A-4623-A77B-9B496A794137}" type="pres">
      <dgm:prSet presAssocID="{3962DC8A-060D-4CEC-A4EE-584DD7105232}" presName="linear" presStyleCnt="0">
        <dgm:presLayoutVars>
          <dgm:animLvl val="lvl"/>
          <dgm:resizeHandles val="exact"/>
        </dgm:presLayoutVars>
      </dgm:prSet>
      <dgm:spPr/>
    </dgm:pt>
    <dgm:pt modelId="{BDF536C4-53E9-4E26-9863-704F496A3C75}" type="pres">
      <dgm:prSet presAssocID="{2F265F73-C0F2-4395-BCB5-F2595E5FAE5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EE8BA6B-6880-4080-8711-D90CC05E4946}" type="pres">
      <dgm:prSet presAssocID="{B7DACE67-1AD3-462B-93A7-76E24983B6E1}" presName="spacer" presStyleCnt="0"/>
      <dgm:spPr/>
    </dgm:pt>
    <dgm:pt modelId="{F2D618B8-C24C-438E-BB49-3AABC6F21420}" type="pres">
      <dgm:prSet presAssocID="{392C5D39-4807-4B4F-8D1C-C4E9F09E049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AD2946B-0A34-4998-9AF8-2768C5E46F8A}" type="pres">
      <dgm:prSet presAssocID="{92FF77B8-D939-41D5-84AA-CF379239F509}" presName="spacer" presStyleCnt="0"/>
      <dgm:spPr/>
    </dgm:pt>
    <dgm:pt modelId="{45E4A6F9-9F5D-4F8A-B103-92D6A10B98B2}" type="pres">
      <dgm:prSet presAssocID="{58F9BEA8-3A47-41E8-AC09-2BB31BF78B9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E277E74-C04C-4AFF-BA1F-315FB8D55D86}" type="pres">
      <dgm:prSet presAssocID="{617332A6-BC80-44C8-A281-CB96DC2F4CDC}" presName="spacer" presStyleCnt="0"/>
      <dgm:spPr/>
    </dgm:pt>
    <dgm:pt modelId="{C6F86622-6974-48E2-8A11-C59560FDA500}" type="pres">
      <dgm:prSet presAssocID="{698E0CCD-A86C-4BAE-88B8-A7CB9F5901C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A0FE8E2-AE6F-42A0-A6EA-02B841CD9284}" type="pres">
      <dgm:prSet presAssocID="{67F175B4-4186-415B-86A5-D6C9AA638E00}" presName="spacer" presStyleCnt="0"/>
      <dgm:spPr/>
    </dgm:pt>
    <dgm:pt modelId="{D6492BBF-77B4-49EB-9034-210EF24744A9}" type="pres">
      <dgm:prSet presAssocID="{AB229690-33B7-4F61-B574-3F61A96CB98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40778E9-E3D4-4D78-94E8-99039F7A1736}" type="pres">
      <dgm:prSet presAssocID="{AB229690-33B7-4F61-B574-3F61A96CB98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CCE7E05-7A2D-471A-A9BC-C5BF4C129072}" type="presOf" srcId="{698E0CCD-A86C-4BAE-88B8-A7CB9F5901CF}" destId="{C6F86622-6974-48E2-8A11-C59560FDA500}" srcOrd="0" destOrd="0" presId="urn:microsoft.com/office/officeart/2005/8/layout/vList2"/>
    <dgm:cxn modelId="{90E6F30D-93CF-48E5-A071-3C242B3707F9}" srcId="{AB229690-33B7-4F61-B574-3F61A96CB98A}" destId="{BCAAF9F3-CD6F-4DC0-B860-DF840A21FFB6}" srcOrd="0" destOrd="0" parTransId="{F4AD66A4-DFB9-45F1-91B2-2AC78B26A900}" sibTransId="{221A837C-610B-474A-B2CA-E838899CD7B2}"/>
    <dgm:cxn modelId="{29813D10-BB4B-4CF3-A753-EEDD8CB9A505}" type="presOf" srcId="{BCAAF9F3-CD6F-4DC0-B860-DF840A21FFB6}" destId="{940778E9-E3D4-4D78-94E8-99039F7A1736}" srcOrd="0" destOrd="0" presId="urn:microsoft.com/office/officeart/2005/8/layout/vList2"/>
    <dgm:cxn modelId="{11BEE71B-C896-4785-BE55-2637F60B9440}" type="presOf" srcId="{58F9BEA8-3A47-41E8-AC09-2BB31BF78B95}" destId="{45E4A6F9-9F5D-4F8A-B103-92D6A10B98B2}" srcOrd="0" destOrd="0" presId="urn:microsoft.com/office/officeart/2005/8/layout/vList2"/>
    <dgm:cxn modelId="{C8C5165D-F210-4CDE-8834-17EA2C09DE8B}" srcId="{3962DC8A-060D-4CEC-A4EE-584DD7105232}" destId="{AB229690-33B7-4F61-B574-3F61A96CB98A}" srcOrd="4" destOrd="0" parTransId="{6BE01F71-9E25-438F-AF4E-DED0C80B3E17}" sibTransId="{06FD79AA-D19B-4C49-A8B6-33917826C103}"/>
    <dgm:cxn modelId="{D833FA43-EB9E-41F0-B5C5-7FC740DD0AAF}" type="presOf" srcId="{392C5D39-4807-4B4F-8D1C-C4E9F09E049B}" destId="{F2D618B8-C24C-438E-BB49-3AABC6F21420}" srcOrd="0" destOrd="0" presId="urn:microsoft.com/office/officeart/2005/8/layout/vList2"/>
    <dgm:cxn modelId="{C0D9B14D-91A5-4965-9C36-08725BA1664D}" type="presOf" srcId="{3962DC8A-060D-4CEC-A4EE-584DD7105232}" destId="{A2C49444-C87A-4623-A77B-9B496A794137}" srcOrd="0" destOrd="0" presId="urn:microsoft.com/office/officeart/2005/8/layout/vList2"/>
    <dgm:cxn modelId="{CE5DEA4E-7AAC-4A81-B104-24DF3EC75D09}" type="presOf" srcId="{2F265F73-C0F2-4395-BCB5-F2595E5FAE5D}" destId="{BDF536C4-53E9-4E26-9863-704F496A3C75}" srcOrd="0" destOrd="0" presId="urn:microsoft.com/office/officeart/2005/8/layout/vList2"/>
    <dgm:cxn modelId="{8323DC91-6588-47FB-B4FF-A7A2E2E0B05F}" srcId="{3962DC8A-060D-4CEC-A4EE-584DD7105232}" destId="{2F265F73-C0F2-4395-BCB5-F2595E5FAE5D}" srcOrd="0" destOrd="0" parTransId="{68A15FAA-9ECE-47EF-BB80-75D7B98452F5}" sibTransId="{B7DACE67-1AD3-462B-93A7-76E24983B6E1}"/>
    <dgm:cxn modelId="{5C4EF99E-5132-4165-8929-B70192466592}" srcId="{3962DC8A-060D-4CEC-A4EE-584DD7105232}" destId="{58F9BEA8-3A47-41E8-AC09-2BB31BF78B95}" srcOrd="2" destOrd="0" parTransId="{5AB45C79-EE7A-4826-AA89-1DBCB095CC61}" sibTransId="{617332A6-BC80-44C8-A281-CB96DC2F4CDC}"/>
    <dgm:cxn modelId="{28AC3AAC-DAA9-4BF6-A51F-AC043138DBA8}" srcId="{3962DC8A-060D-4CEC-A4EE-584DD7105232}" destId="{392C5D39-4807-4B4F-8D1C-C4E9F09E049B}" srcOrd="1" destOrd="0" parTransId="{FA03A21A-9B74-4294-9C94-1025A8816B4A}" sibTransId="{92FF77B8-D939-41D5-84AA-CF379239F509}"/>
    <dgm:cxn modelId="{9B6CF4AE-17FC-4266-AAA0-51D6872B3DE1}" srcId="{3962DC8A-060D-4CEC-A4EE-584DD7105232}" destId="{698E0CCD-A86C-4BAE-88B8-A7CB9F5901CF}" srcOrd="3" destOrd="0" parTransId="{BC0B433F-A5B1-4B5B-A4C1-1E246198BBA1}" sibTransId="{67F175B4-4186-415B-86A5-D6C9AA638E00}"/>
    <dgm:cxn modelId="{445432C7-DFB8-4F96-BD01-F614B9270FE2}" type="presOf" srcId="{AB229690-33B7-4F61-B574-3F61A96CB98A}" destId="{D6492BBF-77B4-49EB-9034-210EF24744A9}" srcOrd="0" destOrd="0" presId="urn:microsoft.com/office/officeart/2005/8/layout/vList2"/>
    <dgm:cxn modelId="{C3E0ABC6-A538-466B-9102-3E4BB24DBC15}" type="presParOf" srcId="{A2C49444-C87A-4623-A77B-9B496A794137}" destId="{BDF536C4-53E9-4E26-9863-704F496A3C75}" srcOrd="0" destOrd="0" presId="urn:microsoft.com/office/officeart/2005/8/layout/vList2"/>
    <dgm:cxn modelId="{C02BC1CE-F404-4A33-BBB5-FE66B6B6248C}" type="presParOf" srcId="{A2C49444-C87A-4623-A77B-9B496A794137}" destId="{9EE8BA6B-6880-4080-8711-D90CC05E4946}" srcOrd="1" destOrd="0" presId="urn:microsoft.com/office/officeart/2005/8/layout/vList2"/>
    <dgm:cxn modelId="{F3A8A562-ED93-4FF5-A95F-52D0169690B9}" type="presParOf" srcId="{A2C49444-C87A-4623-A77B-9B496A794137}" destId="{F2D618B8-C24C-438E-BB49-3AABC6F21420}" srcOrd="2" destOrd="0" presId="urn:microsoft.com/office/officeart/2005/8/layout/vList2"/>
    <dgm:cxn modelId="{B36EAD8B-6C43-4554-AB52-57091E963BE4}" type="presParOf" srcId="{A2C49444-C87A-4623-A77B-9B496A794137}" destId="{CAD2946B-0A34-4998-9AF8-2768C5E46F8A}" srcOrd="3" destOrd="0" presId="urn:microsoft.com/office/officeart/2005/8/layout/vList2"/>
    <dgm:cxn modelId="{0A6118E3-7A56-4C65-8888-506665EF165D}" type="presParOf" srcId="{A2C49444-C87A-4623-A77B-9B496A794137}" destId="{45E4A6F9-9F5D-4F8A-B103-92D6A10B98B2}" srcOrd="4" destOrd="0" presId="urn:microsoft.com/office/officeart/2005/8/layout/vList2"/>
    <dgm:cxn modelId="{E1C19C8A-1355-43D2-A7BA-856CCFDD686B}" type="presParOf" srcId="{A2C49444-C87A-4623-A77B-9B496A794137}" destId="{8E277E74-C04C-4AFF-BA1F-315FB8D55D86}" srcOrd="5" destOrd="0" presId="urn:microsoft.com/office/officeart/2005/8/layout/vList2"/>
    <dgm:cxn modelId="{A6CF547B-4276-4E01-B60E-AD6EEAFAF650}" type="presParOf" srcId="{A2C49444-C87A-4623-A77B-9B496A794137}" destId="{C6F86622-6974-48E2-8A11-C59560FDA500}" srcOrd="6" destOrd="0" presId="urn:microsoft.com/office/officeart/2005/8/layout/vList2"/>
    <dgm:cxn modelId="{CD6F07E3-DB9B-4C08-9594-724DC7A89C3A}" type="presParOf" srcId="{A2C49444-C87A-4623-A77B-9B496A794137}" destId="{6A0FE8E2-AE6F-42A0-A6EA-02B841CD9284}" srcOrd="7" destOrd="0" presId="urn:microsoft.com/office/officeart/2005/8/layout/vList2"/>
    <dgm:cxn modelId="{090E78DF-1C58-4124-BAA3-C6E721477541}" type="presParOf" srcId="{A2C49444-C87A-4623-A77B-9B496A794137}" destId="{D6492BBF-77B4-49EB-9034-210EF24744A9}" srcOrd="8" destOrd="0" presId="urn:microsoft.com/office/officeart/2005/8/layout/vList2"/>
    <dgm:cxn modelId="{A8B11893-4D39-48A7-BF10-51C65682D76A}" type="presParOf" srcId="{A2C49444-C87A-4623-A77B-9B496A794137}" destId="{940778E9-E3D4-4D78-94E8-99039F7A1736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0E9DCC-899C-49D3-8F45-B5E0421A787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00DDFC-D64B-4902-ADE9-A9D01F6C570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18 Breakfast events</a:t>
          </a:r>
          <a:endParaRPr lang="en-US" dirty="0"/>
        </a:p>
      </dgm:t>
    </dgm:pt>
    <dgm:pt modelId="{E338D8B7-9B83-4C19-88F1-2EF69D179D53}" type="parTrans" cxnId="{C1967D9A-AE54-482F-BE0F-A3605DB6CEB9}">
      <dgm:prSet/>
      <dgm:spPr/>
      <dgm:t>
        <a:bodyPr/>
        <a:lstStyle/>
        <a:p>
          <a:endParaRPr lang="en-US"/>
        </a:p>
      </dgm:t>
    </dgm:pt>
    <dgm:pt modelId="{C2FDB0BC-6CDE-497F-9D8E-08B0AF004C0E}" type="sibTrans" cxnId="{C1967D9A-AE54-482F-BE0F-A3605DB6CEB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2273659-3794-45E3-BF8B-A6C90963A9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Established an ever-growing </a:t>
          </a:r>
          <a:r>
            <a:rPr lang="en-GB" b="1"/>
            <a:t>network of community partners</a:t>
          </a:r>
          <a:endParaRPr lang="en-US"/>
        </a:p>
      </dgm:t>
    </dgm:pt>
    <dgm:pt modelId="{A7E4563E-929C-424F-9729-8D7CCC3E9148}" type="parTrans" cxnId="{A94049C0-37D9-4D75-83C5-A8618090B1ED}">
      <dgm:prSet/>
      <dgm:spPr/>
      <dgm:t>
        <a:bodyPr/>
        <a:lstStyle/>
        <a:p>
          <a:endParaRPr lang="en-US"/>
        </a:p>
      </dgm:t>
    </dgm:pt>
    <dgm:pt modelId="{3F089D7C-2A75-426F-ADE8-FC99BA688140}" type="sibTrans" cxnId="{A94049C0-37D9-4D75-83C5-A8618090B1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562D9E4-4F56-449A-8856-E94D3C99D7E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Year 1 Evaluation </a:t>
          </a:r>
          <a:r>
            <a:rPr lang="en-GB" dirty="0"/>
            <a:t>in partnership with Roehampton University – included stakeholder, team and resident focus groups</a:t>
          </a:r>
          <a:endParaRPr lang="en-US" dirty="0"/>
        </a:p>
      </dgm:t>
    </dgm:pt>
    <dgm:pt modelId="{B96631B8-CC13-40FC-BC62-BF7B3D9BD768}" type="parTrans" cxnId="{9D6508C0-A555-42AD-B41D-C3BE8814653D}">
      <dgm:prSet/>
      <dgm:spPr/>
      <dgm:t>
        <a:bodyPr/>
        <a:lstStyle/>
        <a:p>
          <a:endParaRPr lang="en-US"/>
        </a:p>
      </dgm:t>
    </dgm:pt>
    <dgm:pt modelId="{5EAE98A9-1CDB-4856-8ABC-AB571B5B3B11}" type="sibTrans" cxnId="{9D6508C0-A555-42AD-B41D-C3BE881465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C983BF8-9EEB-499B-BAF8-2618ED4E8BA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Advocated for the model </a:t>
          </a:r>
          <a:r>
            <a:rPr lang="en-GB" dirty="0"/>
            <a:t>alongside other groups across England, securing funding to continue through to 2026</a:t>
          </a:r>
          <a:endParaRPr lang="en-US" dirty="0"/>
        </a:p>
      </dgm:t>
    </dgm:pt>
    <dgm:pt modelId="{5E302E4A-6E58-48EB-8971-02C4D6AABF26}" type="parTrans" cxnId="{962D13A2-440D-4931-AD92-AE6A21B06196}">
      <dgm:prSet/>
      <dgm:spPr/>
      <dgm:t>
        <a:bodyPr/>
        <a:lstStyle/>
        <a:p>
          <a:endParaRPr lang="en-US"/>
        </a:p>
      </dgm:t>
    </dgm:pt>
    <dgm:pt modelId="{CF563577-55CD-4A36-A3E3-48F45510B17B}" type="sibTrans" cxnId="{962D13A2-440D-4931-AD92-AE6A21B06196}">
      <dgm:prSet/>
      <dgm:spPr/>
      <dgm:t>
        <a:bodyPr/>
        <a:lstStyle/>
        <a:p>
          <a:endParaRPr lang="en-US"/>
        </a:p>
      </dgm:t>
    </dgm:pt>
    <dgm:pt modelId="{ABEA001A-CBFE-4A3B-B8E4-467249E6E8FD}" type="pres">
      <dgm:prSet presAssocID="{D50E9DCC-899C-49D3-8F45-B5E0421A7876}" presName="root" presStyleCnt="0">
        <dgm:presLayoutVars>
          <dgm:dir/>
          <dgm:resizeHandles val="exact"/>
        </dgm:presLayoutVars>
      </dgm:prSet>
      <dgm:spPr/>
    </dgm:pt>
    <dgm:pt modelId="{4AFB8D15-2DB1-47EE-AC5D-A010B0E6597B}" type="pres">
      <dgm:prSet presAssocID="{D50E9DCC-899C-49D3-8F45-B5E0421A7876}" presName="container" presStyleCnt="0">
        <dgm:presLayoutVars>
          <dgm:dir/>
          <dgm:resizeHandles val="exact"/>
        </dgm:presLayoutVars>
      </dgm:prSet>
      <dgm:spPr/>
    </dgm:pt>
    <dgm:pt modelId="{7AC0E836-8B2A-4533-8478-47A6C8428012}" type="pres">
      <dgm:prSet presAssocID="{0700DDFC-D64B-4902-ADE9-A9D01F6C5706}" presName="compNode" presStyleCnt="0"/>
      <dgm:spPr/>
    </dgm:pt>
    <dgm:pt modelId="{CF2E969C-B094-47F3-AC6C-65F53503550D}" type="pres">
      <dgm:prSet presAssocID="{0700DDFC-D64B-4902-ADE9-A9D01F6C5706}" presName="iconBgRect" presStyleLbl="bgShp" presStyleIdx="0" presStyleCnt="4"/>
      <dgm:spPr/>
    </dgm:pt>
    <dgm:pt modelId="{82019476-3994-488A-83DD-A28EB516693A}" type="pres">
      <dgm:prSet presAssocID="{0700DDFC-D64B-4902-ADE9-A9D01F6C570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728BDDA9-6330-4B72-B635-75FD0D1C6B76}" type="pres">
      <dgm:prSet presAssocID="{0700DDFC-D64B-4902-ADE9-A9D01F6C5706}" presName="spaceRect" presStyleCnt="0"/>
      <dgm:spPr/>
    </dgm:pt>
    <dgm:pt modelId="{595DE7D5-9066-45F4-A9C7-496EEAEAF41A}" type="pres">
      <dgm:prSet presAssocID="{0700DDFC-D64B-4902-ADE9-A9D01F6C5706}" presName="textRect" presStyleLbl="revTx" presStyleIdx="0" presStyleCnt="4">
        <dgm:presLayoutVars>
          <dgm:chMax val="1"/>
          <dgm:chPref val="1"/>
        </dgm:presLayoutVars>
      </dgm:prSet>
      <dgm:spPr/>
    </dgm:pt>
    <dgm:pt modelId="{F068B016-000D-4E05-A374-0C34F8169AB5}" type="pres">
      <dgm:prSet presAssocID="{C2FDB0BC-6CDE-497F-9D8E-08B0AF004C0E}" presName="sibTrans" presStyleLbl="sibTrans2D1" presStyleIdx="0" presStyleCnt="0"/>
      <dgm:spPr/>
    </dgm:pt>
    <dgm:pt modelId="{B59BBFFF-183F-4984-9703-1A5FA1D9E09D}" type="pres">
      <dgm:prSet presAssocID="{A2273659-3794-45E3-BF8B-A6C90963A9F9}" presName="compNode" presStyleCnt="0"/>
      <dgm:spPr/>
    </dgm:pt>
    <dgm:pt modelId="{7A171DA1-26BF-40F4-9975-95D139C59305}" type="pres">
      <dgm:prSet presAssocID="{A2273659-3794-45E3-BF8B-A6C90963A9F9}" presName="iconBgRect" presStyleLbl="bgShp" presStyleIdx="1" presStyleCnt="4"/>
      <dgm:spPr/>
    </dgm:pt>
    <dgm:pt modelId="{9CC2F424-2F07-4843-80CD-434BA2DBB4A8}" type="pres">
      <dgm:prSet presAssocID="{A2273659-3794-45E3-BF8B-A6C90963A9F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8BA07FD-029F-4FF9-8BF3-A9678C97D686}" type="pres">
      <dgm:prSet presAssocID="{A2273659-3794-45E3-BF8B-A6C90963A9F9}" presName="spaceRect" presStyleCnt="0"/>
      <dgm:spPr/>
    </dgm:pt>
    <dgm:pt modelId="{63959698-44EB-4EC3-A738-E87C05A73F50}" type="pres">
      <dgm:prSet presAssocID="{A2273659-3794-45E3-BF8B-A6C90963A9F9}" presName="textRect" presStyleLbl="revTx" presStyleIdx="1" presStyleCnt="4">
        <dgm:presLayoutVars>
          <dgm:chMax val="1"/>
          <dgm:chPref val="1"/>
        </dgm:presLayoutVars>
      </dgm:prSet>
      <dgm:spPr/>
    </dgm:pt>
    <dgm:pt modelId="{1C39100C-B377-4F9A-A6F1-20076D9DD8BD}" type="pres">
      <dgm:prSet presAssocID="{3F089D7C-2A75-426F-ADE8-FC99BA688140}" presName="sibTrans" presStyleLbl="sibTrans2D1" presStyleIdx="0" presStyleCnt="0"/>
      <dgm:spPr/>
    </dgm:pt>
    <dgm:pt modelId="{CD510F44-7F7C-4317-8EC8-2E625F4E75E2}" type="pres">
      <dgm:prSet presAssocID="{A562D9E4-4F56-449A-8856-E94D3C99D7E5}" presName="compNode" presStyleCnt="0"/>
      <dgm:spPr/>
    </dgm:pt>
    <dgm:pt modelId="{776EABD8-E763-4915-ACAC-22DA73B3E603}" type="pres">
      <dgm:prSet presAssocID="{A562D9E4-4F56-449A-8856-E94D3C99D7E5}" presName="iconBgRect" presStyleLbl="bgShp" presStyleIdx="2" presStyleCnt="4"/>
      <dgm:spPr/>
    </dgm:pt>
    <dgm:pt modelId="{F89A077D-FC10-4378-B216-8CF0980DB19F}" type="pres">
      <dgm:prSet presAssocID="{A562D9E4-4F56-449A-8856-E94D3C99D7E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0A9BC8E-5C66-4FC6-B60D-104271F37FB9}" type="pres">
      <dgm:prSet presAssocID="{A562D9E4-4F56-449A-8856-E94D3C99D7E5}" presName="spaceRect" presStyleCnt="0"/>
      <dgm:spPr/>
    </dgm:pt>
    <dgm:pt modelId="{E49F9867-EF3F-4344-B970-494949D11382}" type="pres">
      <dgm:prSet presAssocID="{A562D9E4-4F56-449A-8856-E94D3C99D7E5}" presName="textRect" presStyleLbl="revTx" presStyleIdx="2" presStyleCnt="4">
        <dgm:presLayoutVars>
          <dgm:chMax val="1"/>
          <dgm:chPref val="1"/>
        </dgm:presLayoutVars>
      </dgm:prSet>
      <dgm:spPr/>
    </dgm:pt>
    <dgm:pt modelId="{73D279C6-B56F-4F16-901D-55B7F5495BF4}" type="pres">
      <dgm:prSet presAssocID="{5EAE98A9-1CDB-4856-8ABC-AB571B5B3B11}" presName="sibTrans" presStyleLbl="sibTrans2D1" presStyleIdx="0" presStyleCnt="0"/>
      <dgm:spPr/>
    </dgm:pt>
    <dgm:pt modelId="{56145ECD-2AB6-455D-8A2F-337D0FCC6891}" type="pres">
      <dgm:prSet presAssocID="{4C983BF8-9EEB-499B-BAF8-2618ED4E8BA7}" presName="compNode" presStyleCnt="0"/>
      <dgm:spPr/>
    </dgm:pt>
    <dgm:pt modelId="{F4845877-39F1-4B40-BDFE-C811C0345220}" type="pres">
      <dgm:prSet presAssocID="{4C983BF8-9EEB-499B-BAF8-2618ED4E8BA7}" presName="iconBgRect" presStyleLbl="bgShp" presStyleIdx="3" presStyleCnt="4"/>
      <dgm:spPr/>
    </dgm:pt>
    <dgm:pt modelId="{CDA09581-B15F-4F1C-A82D-EC83A2844C49}" type="pres">
      <dgm:prSet presAssocID="{4C983BF8-9EEB-499B-BAF8-2618ED4E8BA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8F15475A-895B-444E-911B-76E9CD30C5B3}" type="pres">
      <dgm:prSet presAssocID="{4C983BF8-9EEB-499B-BAF8-2618ED4E8BA7}" presName="spaceRect" presStyleCnt="0"/>
      <dgm:spPr/>
    </dgm:pt>
    <dgm:pt modelId="{94913536-CE9D-495A-8146-DE22E2A36AF3}" type="pres">
      <dgm:prSet presAssocID="{4C983BF8-9EEB-499B-BAF8-2618ED4E8BA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4369B1C-2BE7-4A73-ACC0-8F20D3B07772}" type="presOf" srcId="{C2FDB0BC-6CDE-497F-9D8E-08B0AF004C0E}" destId="{F068B016-000D-4E05-A374-0C34F8169AB5}" srcOrd="0" destOrd="0" presId="urn:microsoft.com/office/officeart/2018/2/layout/IconCircleList"/>
    <dgm:cxn modelId="{8EB8A133-225A-4BA5-9A6F-B63131BBBEBC}" type="presOf" srcId="{5EAE98A9-1CDB-4856-8ABC-AB571B5B3B11}" destId="{73D279C6-B56F-4F16-901D-55B7F5495BF4}" srcOrd="0" destOrd="0" presId="urn:microsoft.com/office/officeart/2018/2/layout/IconCircleList"/>
    <dgm:cxn modelId="{D6D28352-06C1-430E-B004-AEAD247302AC}" type="presOf" srcId="{A2273659-3794-45E3-BF8B-A6C90963A9F9}" destId="{63959698-44EB-4EC3-A738-E87C05A73F50}" srcOrd="0" destOrd="0" presId="urn:microsoft.com/office/officeart/2018/2/layout/IconCircleList"/>
    <dgm:cxn modelId="{C6296E89-64D3-4B8A-90DB-C313E2E3DBEF}" type="presOf" srcId="{3F089D7C-2A75-426F-ADE8-FC99BA688140}" destId="{1C39100C-B377-4F9A-A6F1-20076D9DD8BD}" srcOrd="0" destOrd="0" presId="urn:microsoft.com/office/officeart/2018/2/layout/IconCircleList"/>
    <dgm:cxn modelId="{C1967D9A-AE54-482F-BE0F-A3605DB6CEB9}" srcId="{D50E9DCC-899C-49D3-8F45-B5E0421A7876}" destId="{0700DDFC-D64B-4902-ADE9-A9D01F6C5706}" srcOrd="0" destOrd="0" parTransId="{E338D8B7-9B83-4C19-88F1-2EF69D179D53}" sibTransId="{C2FDB0BC-6CDE-497F-9D8E-08B0AF004C0E}"/>
    <dgm:cxn modelId="{91FDB09C-E548-4DB9-9473-7F301D1CB9EB}" type="presOf" srcId="{4C983BF8-9EEB-499B-BAF8-2618ED4E8BA7}" destId="{94913536-CE9D-495A-8146-DE22E2A36AF3}" srcOrd="0" destOrd="0" presId="urn:microsoft.com/office/officeart/2018/2/layout/IconCircleList"/>
    <dgm:cxn modelId="{962D13A2-440D-4931-AD92-AE6A21B06196}" srcId="{D50E9DCC-899C-49D3-8F45-B5E0421A7876}" destId="{4C983BF8-9EEB-499B-BAF8-2618ED4E8BA7}" srcOrd="3" destOrd="0" parTransId="{5E302E4A-6E58-48EB-8971-02C4D6AABF26}" sibTransId="{CF563577-55CD-4A36-A3E3-48F45510B17B}"/>
    <dgm:cxn modelId="{53831DB2-3C5A-4E03-91CE-E089B53555D8}" type="presOf" srcId="{0700DDFC-D64B-4902-ADE9-A9D01F6C5706}" destId="{595DE7D5-9066-45F4-A9C7-496EEAEAF41A}" srcOrd="0" destOrd="0" presId="urn:microsoft.com/office/officeart/2018/2/layout/IconCircleList"/>
    <dgm:cxn modelId="{9D6508C0-A555-42AD-B41D-C3BE8814653D}" srcId="{D50E9DCC-899C-49D3-8F45-B5E0421A7876}" destId="{A562D9E4-4F56-449A-8856-E94D3C99D7E5}" srcOrd="2" destOrd="0" parTransId="{B96631B8-CC13-40FC-BC62-BF7B3D9BD768}" sibTransId="{5EAE98A9-1CDB-4856-8ABC-AB571B5B3B11}"/>
    <dgm:cxn modelId="{A94049C0-37D9-4D75-83C5-A8618090B1ED}" srcId="{D50E9DCC-899C-49D3-8F45-B5E0421A7876}" destId="{A2273659-3794-45E3-BF8B-A6C90963A9F9}" srcOrd="1" destOrd="0" parTransId="{A7E4563E-929C-424F-9729-8D7CCC3E9148}" sibTransId="{3F089D7C-2A75-426F-ADE8-FC99BA688140}"/>
    <dgm:cxn modelId="{4AB859E9-6352-4D62-98F2-EFB10B41D57F}" type="presOf" srcId="{A562D9E4-4F56-449A-8856-E94D3C99D7E5}" destId="{E49F9867-EF3F-4344-B970-494949D11382}" srcOrd="0" destOrd="0" presId="urn:microsoft.com/office/officeart/2018/2/layout/IconCircleList"/>
    <dgm:cxn modelId="{BA6CB5F2-E1A6-43C5-9D7A-50EF20D82956}" type="presOf" srcId="{D50E9DCC-899C-49D3-8F45-B5E0421A7876}" destId="{ABEA001A-CBFE-4A3B-B8E4-467249E6E8FD}" srcOrd="0" destOrd="0" presId="urn:microsoft.com/office/officeart/2018/2/layout/IconCircleList"/>
    <dgm:cxn modelId="{652AC5A3-6224-42BE-BDCC-9AE61BA6450B}" type="presParOf" srcId="{ABEA001A-CBFE-4A3B-B8E4-467249E6E8FD}" destId="{4AFB8D15-2DB1-47EE-AC5D-A010B0E6597B}" srcOrd="0" destOrd="0" presId="urn:microsoft.com/office/officeart/2018/2/layout/IconCircleList"/>
    <dgm:cxn modelId="{BAE322BE-0AC6-4419-9A65-A971446BE1EA}" type="presParOf" srcId="{4AFB8D15-2DB1-47EE-AC5D-A010B0E6597B}" destId="{7AC0E836-8B2A-4533-8478-47A6C8428012}" srcOrd="0" destOrd="0" presId="urn:microsoft.com/office/officeart/2018/2/layout/IconCircleList"/>
    <dgm:cxn modelId="{4A650CF4-1A6D-45EF-8CDB-73F39A9FF6B2}" type="presParOf" srcId="{7AC0E836-8B2A-4533-8478-47A6C8428012}" destId="{CF2E969C-B094-47F3-AC6C-65F53503550D}" srcOrd="0" destOrd="0" presId="urn:microsoft.com/office/officeart/2018/2/layout/IconCircleList"/>
    <dgm:cxn modelId="{064D2B23-E28A-4853-811C-579836491ADA}" type="presParOf" srcId="{7AC0E836-8B2A-4533-8478-47A6C8428012}" destId="{82019476-3994-488A-83DD-A28EB516693A}" srcOrd="1" destOrd="0" presId="urn:microsoft.com/office/officeart/2018/2/layout/IconCircleList"/>
    <dgm:cxn modelId="{C1191DAB-75C1-44FB-AEBC-E8E7C13D95B5}" type="presParOf" srcId="{7AC0E836-8B2A-4533-8478-47A6C8428012}" destId="{728BDDA9-6330-4B72-B635-75FD0D1C6B76}" srcOrd="2" destOrd="0" presId="urn:microsoft.com/office/officeart/2018/2/layout/IconCircleList"/>
    <dgm:cxn modelId="{6072F1BC-001A-4FF9-B859-8DDDBA82C5A0}" type="presParOf" srcId="{7AC0E836-8B2A-4533-8478-47A6C8428012}" destId="{595DE7D5-9066-45F4-A9C7-496EEAEAF41A}" srcOrd="3" destOrd="0" presId="urn:microsoft.com/office/officeart/2018/2/layout/IconCircleList"/>
    <dgm:cxn modelId="{33DEFBDE-D941-4032-B693-60D6A25108FF}" type="presParOf" srcId="{4AFB8D15-2DB1-47EE-AC5D-A010B0E6597B}" destId="{F068B016-000D-4E05-A374-0C34F8169AB5}" srcOrd="1" destOrd="0" presId="urn:microsoft.com/office/officeart/2018/2/layout/IconCircleList"/>
    <dgm:cxn modelId="{8FB9232A-76F3-470F-83DC-D1A959C4C341}" type="presParOf" srcId="{4AFB8D15-2DB1-47EE-AC5D-A010B0E6597B}" destId="{B59BBFFF-183F-4984-9703-1A5FA1D9E09D}" srcOrd="2" destOrd="0" presId="urn:microsoft.com/office/officeart/2018/2/layout/IconCircleList"/>
    <dgm:cxn modelId="{927DB6B6-8C22-4690-8320-FEF209DBC7BC}" type="presParOf" srcId="{B59BBFFF-183F-4984-9703-1A5FA1D9E09D}" destId="{7A171DA1-26BF-40F4-9975-95D139C59305}" srcOrd="0" destOrd="0" presId="urn:microsoft.com/office/officeart/2018/2/layout/IconCircleList"/>
    <dgm:cxn modelId="{825FB3D2-1D31-43CD-9C73-9B516276F26E}" type="presParOf" srcId="{B59BBFFF-183F-4984-9703-1A5FA1D9E09D}" destId="{9CC2F424-2F07-4843-80CD-434BA2DBB4A8}" srcOrd="1" destOrd="0" presId="urn:microsoft.com/office/officeart/2018/2/layout/IconCircleList"/>
    <dgm:cxn modelId="{A5B7148E-3DB3-46F3-9E51-A67DEB72A0DD}" type="presParOf" srcId="{B59BBFFF-183F-4984-9703-1A5FA1D9E09D}" destId="{88BA07FD-029F-4FF9-8BF3-A9678C97D686}" srcOrd="2" destOrd="0" presId="urn:microsoft.com/office/officeart/2018/2/layout/IconCircleList"/>
    <dgm:cxn modelId="{A70336AA-D9E4-4520-A787-260065A3B020}" type="presParOf" srcId="{B59BBFFF-183F-4984-9703-1A5FA1D9E09D}" destId="{63959698-44EB-4EC3-A738-E87C05A73F50}" srcOrd="3" destOrd="0" presId="urn:microsoft.com/office/officeart/2018/2/layout/IconCircleList"/>
    <dgm:cxn modelId="{32EEEA43-F6B3-4963-B039-1494AEBEA15E}" type="presParOf" srcId="{4AFB8D15-2DB1-47EE-AC5D-A010B0E6597B}" destId="{1C39100C-B377-4F9A-A6F1-20076D9DD8BD}" srcOrd="3" destOrd="0" presId="urn:microsoft.com/office/officeart/2018/2/layout/IconCircleList"/>
    <dgm:cxn modelId="{83BDAFAD-6A77-4559-8691-763CF6E56079}" type="presParOf" srcId="{4AFB8D15-2DB1-47EE-AC5D-A010B0E6597B}" destId="{CD510F44-7F7C-4317-8EC8-2E625F4E75E2}" srcOrd="4" destOrd="0" presId="urn:microsoft.com/office/officeart/2018/2/layout/IconCircleList"/>
    <dgm:cxn modelId="{A22D5E6D-2237-43EE-A692-D54C1A6BE544}" type="presParOf" srcId="{CD510F44-7F7C-4317-8EC8-2E625F4E75E2}" destId="{776EABD8-E763-4915-ACAC-22DA73B3E603}" srcOrd="0" destOrd="0" presId="urn:microsoft.com/office/officeart/2018/2/layout/IconCircleList"/>
    <dgm:cxn modelId="{B12BE826-53BC-4C3A-962D-7D06A4ABEECE}" type="presParOf" srcId="{CD510F44-7F7C-4317-8EC8-2E625F4E75E2}" destId="{F89A077D-FC10-4378-B216-8CF0980DB19F}" srcOrd="1" destOrd="0" presId="urn:microsoft.com/office/officeart/2018/2/layout/IconCircleList"/>
    <dgm:cxn modelId="{CDD845B8-56E8-44D0-BC99-26BC3E7B20B4}" type="presParOf" srcId="{CD510F44-7F7C-4317-8EC8-2E625F4E75E2}" destId="{00A9BC8E-5C66-4FC6-B60D-104271F37FB9}" srcOrd="2" destOrd="0" presId="urn:microsoft.com/office/officeart/2018/2/layout/IconCircleList"/>
    <dgm:cxn modelId="{398BA198-6D22-453B-B18F-A8E8749E6F8A}" type="presParOf" srcId="{CD510F44-7F7C-4317-8EC8-2E625F4E75E2}" destId="{E49F9867-EF3F-4344-B970-494949D11382}" srcOrd="3" destOrd="0" presId="urn:microsoft.com/office/officeart/2018/2/layout/IconCircleList"/>
    <dgm:cxn modelId="{1D7E6846-8A53-4859-8D5D-EA2C874AE7AC}" type="presParOf" srcId="{4AFB8D15-2DB1-47EE-AC5D-A010B0E6597B}" destId="{73D279C6-B56F-4F16-901D-55B7F5495BF4}" srcOrd="5" destOrd="0" presId="urn:microsoft.com/office/officeart/2018/2/layout/IconCircleList"/>
    <dgm:cxn modelId="{EF12AFBA-7FAF-49A8-9E2F-3BD8D11F940D}" type="presParOf" srcId="{4AFB8D15-2DB1-47EE-AC5D-A010B0E6597B}" destId="{56145ECD-2AB6-455D-8A2F-337D0FCC6891}" srcOrd="6" destOrd="0" presId="urn:microsoft.com/office/officeart/2018/2/layout/IconCircleList"/>
    <dgm:cxn modelId="{20105834-5265-4C73-A64F-EBFF619E1544}" type="presParOf" srcId="{56145ECD-2AB6-455D-8A2F-337D0FCC6891}" destId="{F4845877-39F1-4B40-BDFE-C811C0345220}" srcOrd="0" destOrd="0" presId="urn:microsoft.com/office/officeart/2018/2/layout/IconCircleList"/>
    <dgm:cxn modelId="{03C0740D-79A5-4A9A-A1FD-FE1DB57D819A}" type="presParOf" srcId="{56145ECD-2AB6-455D-8A2F-337D0FCC6891}" destId="{CDA09581-B15F-4F1C-A82D-EC83A2844C49}" srcOrd="1" destOrd="0" presId="urn:microsoft.com/office/officeart/2018/2/layout/IconCircleList"/>
    <dgm:cxn modelId="{6E5EAE56-6823-4947-B8E3-5CA414CD6AC7}" type="presParOf" srcId="{56145ECD-2AB6-455D-8A2F-337D0FCC6891}" destId="{8F15475A-895B-444E-911B-76E9CD30C5B3}" srcOrd="2" destOrd="0" presId="urn:microsoft.com/office/officeart/2018/2/layout/IconCircleList"/>
    <dgm:cxn modelId="{235E9D69-8800-4B16-BD0A-A672B24AB957}" type="presParOf" srcId="{56145ECD-2AB6-455D-8A2F-337D0FCC6891}" destId="{94913536-CE9D-495A-8146-DE22E2A36AF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0E9DCC-899C-49D3-8F45-B5E0421A787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73659-3794-45E3-BF8B-A6C90963A9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18</a:t>
          </a:r>
          <a:r>
            <a:rPr lang="en-GB" dirty="0"/>
            <a:t> local partners</a:t>
          </a:r>
          <a:endParaRPr lang="en-US" dirty="0"/>
        </a:p>
      </dgm:t>
    </dgm:pt>
    <dgm:pt modelId="{A7E4563E-929C-424F-9729-8D7CCC3E9148}" type="parTrans" cxnId="{A94049C0-37D9-4D75-83C5-A8618090B1ED}">
      <dgm:prSet/>
      <dgm:spPr/>
      <dgm:t>
        <a:bodyPr/>
        <a:lstStyle/>
        <a:p>
          <a:endParaRPr lang="en-US"/>
        </a:p>
      </dgm:t>
    </dgm:pt>
    <dgm:pt modelId="{3F089D7C-2A75-426F-ADE8-FC99BA688140}" type="sibTrans" cxnId="{A94049C0-37D9-4D75-83C5-A8618090B1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562D9E4-4F56-449A-8856-E94D3C99D7E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200 </a:t>
          </a:r>
          <a:r>
            <a:rPr lang="en-GB" b="0" dirty="0"/>
            <a:t>interactions with residents</a:t>
          </a:r>
          <a:endParaRPr lang="en-US" b="0" dirty="0"/>
        </a:p>
      </dgm:t>
    </dgm:pt>
    <dgm:pt modelId="{B96631B8-CC13-40FC-BC62-BF7B3D9BD768}" type="parTrans" cxnId="{9D6508C0-A555-42AD-B41D-C3BE8814653D}">
      <dgm:prSet/>
      <dgm:spPr/>
      <dgm:t>
        <a:bodyPr/>
        <a:lstStyle/>
        <a:p>
          <a:endParaRPr lang="en-US"/>
        </a:p>
      </dgm:t>
    </dgm:pt>
    <dgm:pt modelId="{5EAE98A9-1CDB-4856-8ABC-AB571B5B3B11}" type="sibTrans" cxnId="{9D6508C0-A555-42AD-B41D-C3BE881465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BEA001A-CBFE-4A3B-B8E4-467249E6E8FD}" type="pres">
      <dgm:prSet presAssocID="{D50E9DCC-899C-49D3-8F45-B5E0421A7876}" presName="root" presStyleCnt="0">
        <dgm:presLayoutVars>
          <dgm:dir/>
          <dgm:resizeHandles val="exact"/>
        </dgm:presLayoutVars>
      </dgm:prSet>
      <dgm:spPr/>
    </dgm:pt>
    <dgm:pt modelId="{4AFB8D15-2DB1-47EE-AC5D-A010B0E6597B}" type="pres">
      <dgm:prSet presAssocID="{D50E9DCC-899C-49D3-8F45-B5E0421A7876}" presName="container" presStyleCnt="0">
        <dgm:presLayoutVars>
          <dgm:dir/>
          <dgm:resizeHandles val="exact"/>
        </dgm:presLayoutVars>
      </dgm:prSet>
      <dgm:spPr/>
    </dgm:pt>
    <dgm:pt modelId="{B59BBFFF-183F-4984-9703-1A5FA1D9E09D}" type="pres">
      <dgm:prSet presAssocID="{A2273659-3794-45E3-BF8B-A6C90963A9F9}" presName="compNode" presStyleCnt="0"/>
      <dgm:spPr/>
    </dgm:pt>
    <dgm:pt modelId="{7A171DA1-26BF-40F4-9975-95D139C59305}" type="pres">
      <dgm:prSet presAssocID="{A2273659-3794-45E3-BF8B-A6C90963A9F9}" presName="iconBgRect" presStyleLbl="bgShp" presStyleIdx="0" presStyleCnt="2"/>
      <dgm:spPr/>
    </dgm:pt>
    <dgm:pt modelId="{9CC2F424-2F07-4843-80CD-434BA2DBB4A8}" type="pres">
      <dgm:prSet presAssocID="{A2273659-3794-45E3-BF8B-A6C90963A9F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88BA07FD-029F-4FF9-8BF3-A9678C97D686}" type="pres">
      <dgm:prSet presAssocID="{A2273659-3794-45E3-BF8B-A6C90963A9F9}" presName="spaceRect" presStyleCnt="0"/>
      <dgm:spPr/>
    </dgm:pt>
    <dgm:pt modelId="{63959698-44EB-4EC3-A738-E87C05A73F50}" type="pres">
      <dgm:prSet presAssocID="{A2273659-3794-45E3-BF8B-A6C90963A9F9}" presName="textRect" presStyleLbl="revTx" presStyleIdx="0" presStyleCnt="2">
        <dgm:presLayoutVars>
          <dgm:chMax val="1"/>
          <dgm:chPref val="1"/>
        </dgm:presLayoutVars>
      </dgm:prSet>
      <dgm:spPr/>
    </dgm:pt>
    <dgm:pt modelId="{1C39100C-B377-4F9A-A6F1-20076D9DD8BD}" type="pres">
      <dgm:prSet presAssocID="{3F089D7C-2A75-426F-ADE8-FC99BA688140}" presName="sibTrans" presStyleLbl="sibTrans2D1" presStyleIdx="0" presStyleCnt="0"/>
      <dgm:spPr/>
    </dgm:pt>
    <dgm:pt modelId="{CD510F44-7F7C-4317-8EC8-2E625F4E75E2}" type="pres">
      <dgm:prSet presAssocID="{A562D9E4-4F56-449A-8856-E94D3C99D7E5}" presName="compNode" presStyleCnt="0"/>
      <dgm:spPr/>
    </dgm:pt>
    <dgm:pt modelId="{776EABD8-E763-4915-ACAC-22DA73B3E603}" type="pres">
      <dgm:prSet presAssocID="{A562D9E4-4F56-449A-8856-E94D3C99D7E5}" presName="iconBgRect" presStyleLbl="bgShp" presStyleIdx="1" presStyleCnt="2"/>
      <dgm:spPr/>
    </dgm:pt>
    <dgm:pt modelId="{F89A077D-FC10-4378-B216-8CF0980DB19F}" type="pres">
      <dgm:prSet presAssocID="{A562D9E4-4F56-449A-8856-E94D3C99D7E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0A9BC8E-5C66-4FC6-B60D-104271F37FB9}" type="pres">
      <dgm:prSet presAssocID="{A562D9E4-4F56-449A-8856-E94D3C99D7E5}" presName="spaceRect" presStyleCnt="0"/>
      <dgm:spPr/>
    </dgm:pt>
    <dgm:pt modelId="{E49F9867-EF3F-4344-B970-494949D11382}" type="pres">
      <dgm:prSet presAssocID="{A562D9E4-4F56-449A-8856-E94D3C99D7E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6D28352-06C1-430E-B004-AEAD247302AC}" type="presOf" srcId="{A2273659-3794-45E3-BF8B-A6C90963A9F9}" destId="{63959698-44EB-4EC3-A738-E87C05A73F50}" srcOrd="0" destOrd="0" presId="urn:microsoft.com/office/officeart/2018/2/layout/IconCircleList"/>
    <dgm:cxn modelId="{C6296E89-64D3-4B8A-90DB-C313E2E3DBEF}" type="presOf" srcId="{3F089D7C-2A75-426F-ADE8-FC99BA688140}" destId="{1C39100C-B377-4F9A-A6F1-20076D9DD8BD}" srcOrd="0" destOrd="0" presId="urn:microsoft.com/office/officeart/2018/2/layout/IconCircleList"/>
    <dgm:cxn modelId="{9D6508C0-A555-42AD-B41D-C3BE8814653D}" srcId="{D50E9DCC-899C-49D3-8F45-B5E0421A7876}" destId="{A562D9E4-4F56-449A-8856-E94D3C99D7E5}" srcOrd="1" destOrd="0" parTransId="{B96631B8-CC13-40FC-BC62-BF7B3D9BD768}" sibTransId="{5EAE98A9-1CDB-4856-8ABC-AB571B5B3B11}"/>
    <dgm:cxn modelId="{A94049C0-37D9-4D75-83C5-A8618090B1ED}" srcId="{D50E9DCC-899C-49D3-8F45-B5E0421A7876}" destId="{A2273659-3794-45E3-BF8B-A6C90963A9F9}" srcOrd="0" destOrd="0" parTransId="{A7E4563E-929C-424F-9729-8D7CCC3E9148}" sibTransId="{3F089D7C-2A75-426F-ADE8-FC99BA688140}"/>
    <dgm:cxn modelId="{4AB859E9-6352-4D62-98F2-EFB10B41D57F}" type="presOf" srcId="{A562D9E4-4F56-449A-8856-E94D3C99D7E5}" destId="{E49F9867-EF3F-4344-B970-494949D11382}" srcOrd="0" destOrd="0" presId="urn:microsoft.com/office/officeart/2018/2/layout/IconCircleList"/>
    <dgm:cxn modelId="{BA6CB5F2-E1A6-43C5-9D7A-50EF20D82956}" type="presOf" srcId="{D50E9DCC-899C-49D3-8F45-B5E0421A7876}" destId="{ABEA001A-CBFE-4A3B-B8E4-467249E6E8FD}" srcOrd="0" destOrd="0" presId="urn:microsoft.com/office/officeart/2018/2/layout/IconCircleList"/>
    <dgm:cxn modelId="{652AC5A3-6224-42BE-BDCC-9AE61BA6450B}" type="presParOf" srcId="{ABEA001A-CBFE-4A3B-B8E4-467249E6E8FD}" destId="{4AFB8D15-2DB1-47EE-AC5D-A010B0E6597B}" srcOrd="0" destOrd="0" presId="urn:microsoft.com/office/officeart/2018/2/layout/IconCircleList"/>
    <dgm:cxn modelId="{8FB9232A-76F3-470F-83DC-D1A959C4C341}" type="presParOf" srcId="{4AFB8D15-2DB1-47EE-AC5D-A010B0E6597B}" destId="{B59BBFFF-183F-4984-9703-1A5FA1D9E09D}" srcOrd="0" destOrd="0" presId="urn:microsoft.com/office/officeart/2018/2/layout/IconCircleList"/>
    <dgm:cxn modelId="{927DB6B6-8C22-4690-8320-FEF209DBC7BC}" type="presParOf" srcId="{B59BBFFF-183F-4984-9703-1A5FA1D9E09D}" destId="{7A171DA1-26BF-40F4-9975-95D139C59305}" srcOrd="0" destOrd="0" presId="urn:microsoft.com/office/officeart/2018/2/layout/IconCircleList"/>
    <dgm:cxn modelId="{825FB3D2-1D31-43CD-9C73-9B516276F26E}" type="presParOf" srcId="{B59BBFFF-183F-4984-9703-1A5FA1D9E09D}" destId="{9CC2F424-2F07-4843-80CD-434BA2DBB4A8}" srcOrd="1" destOrd="0" presId="urn:microsoft.com/office/officeart/2018/2/layout/IconCircleList"/>
    <dgm:cxn modelId="{A5B7148E-3DB3-46F3-9E51-A67DEB72A0DD}" type="presParOf" srcId="{B59BBFFF-183F-4984-9703-1A5FA1D9E09D}" destId="{88BA07FD-029F-4FF9-8BF3-A9678C97D686}" srcOrd="2" destOrd="0" presId="urn:microsoft.com/office/officeart/2018/2/layout/IconCircleList"/>
    <dgm:cxn modelId="{A70336AA-D9E4-4520-A787-260065A3B020}" type="presParOf" srcId="{B59BBFFF-183F-4984-9703-1A5FA1D9E09D}" destId="{63959698-44EB-4EC3-A738-E87C05A73F50}" srcOrd="3" destOrd="0" presId="urn:microsoft.com/office/officeart/2018/2/layout/IconCircleList"/>
    <dgm:cxn modelId="{32EEEA43-F6B3-4963-B039-1494AEBEA15E}" type="presParOf" srcId="{4AFB8D15-2DB1-47EE-AC5D-A010B0E6597B}" destId="{1C39100C-B377-4F9A-A6F1-20076D9DD8BD}" srcOrd="1" destOrd="0" presId="urn:microsoft.com/office/officeart/2018/2/layout/IconCircleList"/>
    <dgm:cxn modelId="{83BDAFAD-6A77-4559-8691-763CF6E56079}" type="presParOf" srcId="{4AFB8D15-2DB1-47EE-AC5D-A010B0E6597B}" destId="{CD510F44-7F7C-4317-8EC8-2E625F4E75E2}" srcOrd="2" destOrd="0" presId="urn:microsoft.com/office/officeart/2018/2/layout/IconCircleList"/>
    <dgm:cxn modelId="{A22D5E6D-2237-43EE-A692-D54C1A6BE544}" type="presParOf" srcId="{CD510F44-7F7C-4317-8EC8-2E625F4E75E2}" destId="{776EABD8-E763-4915-ACAC-22DA73B3E603}" srcOrd="0" destOrd="0" presId="urn:microsoft.com/office/officeart/2018/2/layout/IconCircleList"/>
    <dgm:cxn modelId="{B12BE826-53BC-4C3A-962D-7D06A4ABEECE}" type="presParOf" srcId="{CD510F44-7F7C-4317-8EC8-2E625F4E75E2}" destId="{F89A077D-FC10-4378-B216-8CF0980DB19F}" srcOrd="1" destOrd="0" presId="urn:microsoft.com/office/officeart/2018/2/layout/IconCircleList"/>
    <dgm:cxn modelId="{CDD845B8-56E8-44D0-BC99-26BC3E7B20B4}" type="presParOf" srcId="{CD510F44-7F7C-4317-8EC8-2E625F4E75E2}" destId="{00A9BC8E-5C66-4FC6-B60D-104271F37FB9}" srcOrd="2" destOrd="0" presId="urn:microsoft.com/office/officeart/2018/2/layout/IconCircleList"/>
    <dgm:cxn modelId="{398BA198-6D22-453B-B18F-A8E8749E6F8A}" type="presParOf" srcId="{CD510F44-7F7C-4317-8EC8-2E625F4E75E2}" destId="{E49F9867-EF3F-4344-B970-494949D1138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3044D0-7A21-45E0-8E31-4B6CBA88CF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80F015-5A04-4B97-8646-B465D0C975FE}">
      <dgm:prSet/>
      <dgm:spPr/>
      <dgm:t>
        <a:bodyPr/>
        <a:lstStyle/>
        <a:p>
          <a:r>
            <a:rPr lang="en-US" dirty="0"/>
            <a:t>Community Based and addressing local needs</a:t>
          </a:r>
        </a:p>
      </dgm:t>
    </dgm:pt>
    <dgm:pt modelId="{F6F2CAA5-D87C-4E81-A07D-B574DD857F1F}" type="parTrans" cxnId="{966FBCFB-A7C8-45CD-AEEC-83D74E1CE911}">
      <dgm:prSet/>
      <dgm:spPr/>
      <dgm:t>
        <a:bodyPr/>
        <a:lstStyle/>
        <a:p>
          <a:endParaRPr lang="en-US"/>
        </a:p>
      </dgm:t>
    </dgm:pt>
    <dgm:pt modelId="{F461D9AC-5419-4E33-A737-E9038317AA8E}" type="sibTrans" cxnId="{966FBCFB-A7C8-45CD-AEEC-83D74E1CE911}">
      <dgm:prSet/>
      <dgm:spPr/>
      <dgm:t>
        <a:bodyPr/>
        <a:lstStyle/>
        <a:p>
          <a:endParaRPr lang="en-US"/>
        </a:p>
      </dgm:t>
    </dgm:pt>
    <dgm:pt modelId="{42555E21-F18F-4393-896E-2EA1F00F7AAA}">
      <dgm:prSet/>
      <dgm:spPr/>
      <dgm:t>
        <a:bodyPr/>
        <a:lstStyle/>
        <a:p>
          <a:r>
            <a:rPr lang="en-US" dirty="0"/>
            <a:t>Addressing Core 20 “on Steroids”</a:t>
          </a:r>
        </a:p>
      </dgm:t>
    </dgm:pt>
    <dgm:pt modelId="{7AE10038-C57F-4A74-A3A8-DFE3E0850038}" type="parTrans" cxnId="{5E616CCA-B5A3-4284-862F-EC3898E2978A}">
      <dgm:prSet/>
      <dgm:spPr/>
      <dgm:t>
        <a:bodyPr/>
        <a:lstStyle/>
        <a:p>
          <a:endParaRPr lang="en-US"/>
        </a:p>
      </dgm:t>
    </dgm:pt>
    <dgm:pt modelId="{2A6B4359-F0C5-4BE3-802B-E7F8B0B3F15A}" type="sibTrans" cxnId="{5E616CCA-B5A3-4284-862F-EC3898E2978A}">
      <dgm:prSet/>
      <dgm:spPr/>
      <dgm:t>
        <a:bodyPr/>
        <a:lstStyle/>
        <a:p>
          <a:endParaRPr lang="en-US"/>
        </a:p>
      </dgm:t>
    </dgm:pt>
    <dgm:pt modelId="{B2CF77DB-FF90-4652-9822-A4B0B5B005B4}">
      <dgm:prSet/>
      <dgm:spPr/>
      <dgm:t>
        <a:bodyPr/>
        <a:lstStyle/>
        <a:p>
          <a:r>
            <a:rPr lang="en-GB" dirty="0"/>
            <a:t>Data and Evaluation- impact from other projects</a:t>
          </a:r>
          <a:endParaRPr lang="en-US" dirty="0"/>
        </a:p>
      </dgm:t>
    </dgm:pt>
    <dgm:pt modelId="{C518682E-42C6-4061-BEB9-BAFED49FBF7F}" type="parTrans" cxnId="{F35E6A40-4BB0-4769-ABD8-99955C003D2A}">
      <dgm:prSet/>
      <dgm:spPr/>
      <dgm:t>
        <a:bodyPr/>
        <a:lstStyle/>
        <a:p>
          <a:endParaRPr lang="en-US"/>
        </a:p>
      </dgm:t>
    </dgm:pt>
    <dgm:pt modelId="{BE3459E6-E4B3-48EE-8442-428F4A0AEF7A}" type="sibTrans" cxnId="{F35E6A40-4BB0-4769-ABD8-99955C003D2A}">
      <dgm:prSet/>
      <dgm:spPr/>
      <dgm:t>
        <a:bodyPr/>
        <a:lstStyle/>
        <a:p>
          <a:endParaRPr lang="en-US"/>
        </a:p>
      </dgm:t>
    </dgm:pt>
    <dgm:pt modelId="{1ED798CE-13BA-423A-B709-A7FDC2E1A8D7}">
      <dgm:prSet/>
      <dgm:spPr/>
      <dgm:t>
        <a:bodyPr/>
        <a:lstStyle/>
        <a:p>
          <a:r>
            <a:rPr lang="en-GB"/>
            <a:t>Funding</a:t>
          </a:r>
          <a:endParaRPr lang="en-US"/>
        </a:p>
      </dgm:t>
    </dgm:pt>
    <dgm:pt modelId="{F5FACD77-75CE-4342-A171-84DE8F688985}" type="parTrans" cxnId="{43066BB8-00A1-4869-8641-AB7D77CBD9D1}">
      <dgm:prSet/>
      <dgm:spPr/>
      <dgm:t>
        <a:bodyPr/>
        <a:lstStyle/>
        <a:p>
          <a:endParaRPr lang="en-US"/>
        </a:p>
      </dgm:t>
    </dgm:pt>
    <dgm:pt modelId="{D49A7C53-2E6C-46FC-BE86-2FD3A2639BB9}" type="sibTrans" cxnId="{43066BB8-00A1-4869-8641-AB7D77CBD9D1}">
      <dgm:prSet/>
      <dgm:spPr/>
      <dgm:t>
        <a:bodyPr/>
        <a:lstStyle/>
        <a:p>
          <a:endParaRPr lang="en-US"/>
        </a:p>
      </dgm:t>
    </dgm:pt>
    <dgm:pt modelId="{3A7081E6-1B41-4B21-87F2-371225F4F469}" type="pres">
      <dgm:prSet presAssocID="{B73044D0-7A21-45E0-8E31-4B6CBA88CFCC}" presName="linear" presStyleCnt="0">
        <dgm:presLayoutVars>
          <dgm:animLvl val="lvl"/>
          <dgm:resizeHandles val="exact"/>
        </dgm:presLayoutVars>
      </dgm:prSet>
      <dgm:spPr/>
    </dgm:pt>
    <dgm:pt modelId="{0FD8CD46-0245-4E89-8BA5-2150BA42444C}" type="pres">
      <dgm:prSet presAssocID="{4C80F015-5A04-4B97-8646-B465D0C975FE}" presName="parentText" presStyleLbl="node1" presStyleIdx="0" presStyleCnt="4" custLinFactNeighborX="-2283" custLinFactNeighborY="-10988">
        <dgm:presLayoutVars>
          <dgm:chMax val="0"/>
          <dgm:bulletEnabled val="1"/>
        </dgm:presLayoutVars>
      </dgm:prSet>
      <dgm:spPr/>
    </dgm:pt>
    <dgm:pt modelId="{7F1288CA-CE46-492C-82E3-63F2E71EC915}" type="pres">
      <dgm:prSet presAssocID="{F461D9AC-5419-4E33-A737-E9038317AA8E}" presName="spacer" presStyleCnt="0"/>
      <dgm:spPr/>
    </dgm:pt>
    <dgm:pt modelId="{42CEF128-1469-46CC-B832-3EC6CD8E6DC3}" type="pres">
      <dgm:prSet presAssocID="{42555E21-F18F-4393-896E-2EA1F00F7AA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6480451-AF1F-4596-B2AD-66A09F9C5EA1}" type="pres">
      <dgm:prSet presAssocID="{2A6B4359-F0C5-4BE3-802B-E7F8B0B3F15A}" presName="spacer" presStyleCnt="0"/>
      <dgm:spPr/>
    </dgm:pt>
    <dgm:pt modelId="{0D99283D-C63F-4572-9EE2-9D1E62DA3521}" type="pres">
      <dgm:prSet presAssocID="{B2CF77DB-FF90-4652-9822-A4B0B5B005B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BD6300-CD86-4F82-BA68-FD314132BEA5}" type="pres">
      <dgm:prSet presAssocID="{BE3459E6-E4B3-48EE-8442-428F4A0AEF7A}" presName="spacer" presStyleCnt="0"/>
      <dgm:spPr/>
    </dgm:pt>
    <dgm:pt modelId="{9B66E4D6-CFB3-49C5-8468-48CC41F10CB6}" type="pres">
      <dgm:prSet presAssocID="{1ED798CE-13BA-423A-B709-A7FDC2E1A8D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90B235-2690-4F27-827F-14EF0D61ADFC}" type="presOf" srcId="{B2CF77DB-FF90-4652-9822-A4B0B5B005B4}" destId="{0D99283D-C63F-4572-9EE2-9D1E62DA3521}" srcOrd="0" destOrd="0" presId="urn:microsoft.com/office/officeart/2005/8/layout/vList2"/>
    <dgm:cxn modelId="{F35E6A40-4BB0-4769-ABD8-99955C003D2A}" srcId="{B73044D0-7A21-45E0-8E31-4B6CBA88CFCC}" destId="{B2CF77DB-FF90-4652-9822-A4B0B5B005B4}" srcOrd="2" destOrd="0" parTransId="{C518682E-42C6-4061-BEB9-BAFED49FBF7F}" sibTransId="{BE3459E6-E4B3-48EE-8442-428F4A0AEF7A}"/>
    <dgm:cxn modelId="{D6992D52-6786-461D-9C74-905BEA276EC8}" type="presOf" srcId="{B73044D0-7A21-45E0-8E31-4B6CBA88CFCC}" destId="{3A7081E6-1B41-4B21-87F2-371225F4F469}" srcOrd="0" destOrd="0" presId="urn:microsoft.com/office/officeart/2005/8/layout/vList2"/>
    <dgm:cxn modelId="{A3153B77-36C6-4657-8305-7568471A0FE6}" type="presOf" srcId="{42555E21-F18F-4393-896E-2EA1F00F7AAA}" destId="{42CEF128-1469-46CC-B832-3EC6CD8E6DC3}" srcOrd="0" destOrd="0" presId="urn:microsoft.com/office/officeart/2005/8/layout/vList2"/>
    <dgm:cxn modelId="{A2BD8C86-6DCF-4369-8807-907C14F47DA7}" type="presOf" srcId="{1ED798CE-13BA-423A-B709-A7FDC2E1A8D7}" destId="{9B66E4D6-CFB3-49C5-8468-48CC41F10CB6}" srcOrd="0" destOrd="0" presId="urn:microsoft.com/office/officeart/2005/8/layout/vList2"/>
    <dgm:cxn modelId="{E45C0B9B-A35B-4FC8-856C-C3B1AC01AEDF}" type="presOf" srcId="{4C80F015-5A04-4B97-8646-B465D0C975FE}" destId="{0FD8CD46-0245-4E89-8BA5-2150BA42444C}" srcOrd="0" destOrd="0" presId="urn:microsoft.com/office/officeart/2005/8/layout/vList2"/>
    <dgm:cxn modelId="{43066BB8-00A1-4869-8641-AB7D77CBD9D1}" srcId="{B73044D0-7A21-45E0-8E31-4B6CBA88CFCC}" destId="{1ED798CE-13BA-423A-B709-A7FDC2E1A8D7}" srcOrd="3" destOrd="0" parTransId="{F5FACD77-75CE-4342-A171-84DE8F688985}" sibTransId="{D49A7C53-2E6C-46FC-BE86-2FD3A2639BB9}"/>
    <dgm:cxn modelId="{5E616CCA-B5A3-4284-862F-EC3898E2978A}" srcId="{B73044D0-7A21-45E0-8E31-4B6CBA88CFCC}" destId="{42555E21-F18F-4393-896E-2EA1F00F7AAA}" srcOrd="1" destOrd="0" parTransId="{7AE10038-C57F-4A74-A3A8-DFE3E0850038}" sibTransId="{2A6B4359-F0C5-4BE3-802B-E7F8B0B3F15A}"/>
    <dgm:cxn modelId="{966FBCFB-A7C8-45CD-AEEC-83D74E1CE911}" srcId="{B73044D0-7A21-45E0-8E31-4B6CBA88CFCC}" destId="{4C80F015-5A04-4B97-8646-B465D0C975FE}" srcOrd="0" destOrd="0" parTransId="{F6F2CAA5-D87C-4E81-A07D-B574DD857F1F}" sibTransId="{F461D9AC-5419-4E33-A737-E9038317AA8E}"/>
    <dgm:cxn modelId="{6A6041F0-41DE-4409-8D00-4D53B2B7A910}" type="presParOf" srcId="{3A7081E6-1B41-4B21-87F2-371225F4F469}" destId="{0FD8CD46-0245-4E89-8BA5-2150BA42444C}" srcOrd="0" destOrd="0" presId="urn:microsoft.com/office/officeart/2005/8/layout/vList2"/>
    <dgm:cxn modelId="{7967B6B3-FBB2-48F1-9B7A-C00E82478E91}" type="presParOf" srcId="{3A7081E6-1B41-4B21-87F2-371225F4F469}" destId="{7F1288CA-CE46-492C-82E3-63F2E71EC915}" srcOrd="1" destOrd="0" presId="urn:microsoft.com/office/officeart/2005/8/layout/vList2"/>
    <dgm:cxn modelId="{6C022ACA-4CFB-4589-9D54-D4D1D479DB10}" type="presParOf" srcId="{3A7081E6-1B41-4B21-87F2-371225F4F469}" destId="{42CEF128-1469-46CC-B832-3EC6CD8E6DC3}" srcOrd="2" destOrd="0" presId="urn:microsoft.com/office/officeart/2005/8/layout/vList2"/>
    <dgm:cxn modelId="{D15341B4-CEA5-4EBE-BA75-46521A66F89C}" type="presParOf" srcId="{3A7081E6-1B41-4B21-87F2-371225F4F469}" destId="{D6480451-AF1F-4596-B2AD-66A09F9C5EA1}" srcOrd="3" destOrd="0" presId="urn:microsoft.com/office/officeart/2005/8/layout/vList2"/>
    <dgm:cxn modelId="{90484BC2-B8C9-43AD-B3F9-D680D6EF7770}" type="presParOf" srcId="{3A7081E6-1B41-4B21-87F2-371225F4F469}" destId="{0D99283D-C63F-4572-9EE2-9D1E62DA3521}" srcOrd="4" destOrd="0" presId="urn:microsoft.com/office/officeart/2005/8/layout/vList2"/>
    <dgm:cxn modelId="{F8E4EA96-E95C-48A3-ADDD-EF85480BE6F6}" type="presParOf" srcId="{3A7081E6-1B41-4B21-87F2-371225F4F469}" destId="{1ABD6300-CD86-4F82-BA68-FD314132BEA5}" srcOrd="5" destOrd="0" presId="urn:microsoft.com/office/officeart/2005/8/layout/vList2"/>
    <dgm:cxn modelId="{596D5E37-2358-4C86-ADB7-DC56ACAA2C9F}" type="presParOf" srcId="{3A7081E6-1B41-4B21-87F2-371225F4F469}" destId="{9B66E4D6-CFB3-49C5-8468-48CC41F10C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536C4-53E9-4E26-9863-704F496A3C75}">
      <dsp:nvSpPr>
        <dsp:cNvPr id="0" name=""/>
        <dsp:cNvSpPr/>
      </dsp:nvSpPr>
      <dsp:spPr>
        <a:xfrm>
          <a:off x="0" y="203357"/>
          <a:ext cx="97791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&gt;700 eligible residents </a:t>
          </a:r>
          <a:r>
            <a:rPr lang="en-GB" sz="2000" kern="1200" dirty="0"/>
            <a:t>across ~</a:t>
          </a:r>
          <a:r>
            <a:rPr lang="en-GB" sz="2000" b="1" kern="1200" dirty="0"/>
            <a:t>200 households</a:t>
          </a:r>
          <a:endParaRPr lang="en-US" sz="2000" kern="1200" dirty="0"/>
        </a:p>
      </dsp:txBody>
      <dsp:txXfrm>
        <a:off x="23417" y="226774"/>
        <a:ext cx="9732348" cy="432866"/>
      </dsp:txXfrm>
    </dsp:sp>
    <dsp:sp modelId="{F2D618B8-C24C-438E-BB49-3AABC6F21420}">
      <dsp:nvSpPr>
        <dsp:cNvPr id="0" name=""/>
        <dsp:cNvSpPr/>
      </dsp:nvSpPr>
      <dsp:spPr>
        <a:xfrm>
          <a:off x="0" y="740657"/>
          <a:ext cx="97791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1220 door-knocks </a:t>
          </a:r>
          <a:r>
            <a:rPr lang="en-GB" sz="2000" kern="1200" dirty="0"/>
            <a:t>and</a:t>
          </a:r>
          <a:r>
            <a:rPr lang="en-GB" sz="2000" b="1" kern="1200" dirty="0"/>
            <a:t> 1,046 meaningful contacts </a:t>
          </a:r>
          <a:r>
            <a:rPr lang="en-GB" sz="2000" kern="1200" dirty="0"/>
            <a:t>in between Sept 23 and March 25 </a:t>
          </a:r>
          <a:endParaRPr lang="en-US" sz="2000" kern="1200" dirty="0"/>
        </a:p>
      </dsp:txBody>
      <dsp:txXfrm>
        <a:off x="23417" y="764074"/>
        <a:ext cx="9732348" cy="432866"/>
      </dsp:txXfrm>
    </dsp:sp>
    <dsp:sp modelId="{45E4A6F9-9F5D-4F8A-B103-92D6A10B98B2}">
      <dsp:nvSpPr>
        <dsp:cNvPr id="0" name=""/>
        <dsp:cNvSpPr/>
      </dsp:nvSpPr>
      <dsp:spPr>
        <a:xfrm>
          <a:off x="0" y="1277957"/>
          <a:ext cx="97791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&gt; 40% engagement and increasing continuous engagement as trust builds  </a:t>
          </a:r>
          <a:endParaRPr lang="en-US" sz="2000" kern="1200" dirty="0"/>
        </a:p>
      </dsp:txBody>
      <dsp:txXfrm>
        <a:off x="23417" y="1301374"/>
        <a:ext cx="9732348" cy="432866"/>
      </dsp:txXfrm>
    </dsp:sp>
    <dsp:sp modelId="{C6F86622-6974-48E2-8A11-C59560FDA500}">
      <dsp:nvSpPr>
        <dsp:cNvPr id="0" name=""/>
        <dsp:cNvSpPr/>
      </dsp:nvSpPr>
      <dsp:spPr>
        <a:xfrm>
          <a:off x="0" y="1815257"/>
          <a:ext cx="97791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Improved Screening and &gt; 65 Flu uptake  in r</a:t>
          </a:r>
          <a:r>
            <a:rPr lang="en-GB" sz="2000" kern="1200" dirty="0"/>
            <a:t>esidents engaging with CHWW</a:t>
          </a:r>
          <a:endParaRPr lang="en-US" sz="2000" kern="1200" dirty="0"/>
        </a:p>
      </dsp:txBody>
      <dsp:txXfrm>
        <a:off x="23417" y="1838674"/>
        <a:ext cx="9732348" cy="432866"/>
      </dsp:txXfrm>
    </dsp:sp>
    <dsp:sp modelId="{D6492BBF-77B4-49EB-9034-210EF24744A9}">
      <dsp:nvSpPr>
        <dsp:cNvPr id="0" name=""/>
        <dsp:cNvSpPr/>
      </dsp:nvSpPr>
      <dsp:spPr>
        <a:xfrm>
          <a:off x="0" y="2352557"/>
          <a:ext cx="9779182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270 referrals in the first 18 months</a:t>
          </a:r>
          <a:endParaRPr lang="en-US" sz="2000" kern="1200" dirty="0"/>
        </a:p>
      </dsp:txBody>
      <dsp:txXfrm>
        <a:off x="23417" y="2375974"/>
        <a:ext cx="9732348" cy="432866"/>
      </dsp:txXfrm>
    </dsp:sp>
    <dsp:sp modelId="{940778E9-E3D4-4D78-94E8-99039F7A1736}">
      <dsp:nvSpPr>
        <dsp:cNvPr id="0" name=""/>
        <dsp:cNvSpPr/>
      </dsp:nvSpPr>
      <dsp:spPr>
        <a:xfrm>
          <a:off x="0" y="2832257"/>
          <a:ext cx="9779182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0489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600" kern="1200" dirty="0"/>
        </a:p>
      </dsp:txBody>
      <dsp:txXfrm>
        <a:off x="0" y="2832257"/>
        <a:ext cx="9779182" cy="331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E969C-B094-47F3-AC6C-65F53503550D}">
      <dsp:nvSpPr>
        <dsp:cNvPr id="0" name=""/>
        <dsp:cNvSpPr/>
      </dsp:nvSpPr>
      <dsp:spPr>
        <a:xfrm>
          <a:off x="87489" y="125748"/>
          <a:ext cx="1271478" cy="12714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19476-3994-488A-83DD-A28EB516693A}">
      <dsp:nvSpPr>
        <dsp:cNvPr id="0" name=""/>
        <dsp:cNvSpPr/>
      </dsp:nvSpPr>
      <dsp:spPr>
        <a:xfrm>
          <a:off x="354499" y="392759"/>
          <a:ext cx="737457" cy="7374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DE7D5-9066-45F4-A9C7-496EEAEAF41A}">
      <dsp:nvSpPr>
        <dsp:cNvPr id="0" name=""/>
        <dsp:cNvSpPr/>
      </dsp:nvSpPr>
      <dsp:spPr>
        <a:xfrm>
          <a:off x="1631427" y="125748"/>
          <a:ext cx="2997056" cy="127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18 Breakfast events</a:t>
          </a:r>
          <a:endParaRPr lang="en-US" sz="1700" kern="1200" dirty="0"/>
        </a:p>
      </dsp:txBody>
      <dsp:txXfrm>
        <a:off x="1631427" y="125748"/>
        <a:ext cx="2997056" cy="1271478"/>
      </dsp:txXfrm>
    </dsp:sp>
    <dsp:sp modelId="{7A171DA1-26BF-40F4-9975-95D139C59305}">
      <dsp:nvSpPr>
        <dsp:cNvPr id="0" name=""/>
        <dsp:cNvSpPr/>
      </dsp:nvSpPr>
      <dsp:spPr>
        <a:xfrm>
          <a:off x="5150698" y="125748"/>
          <a:ext cx="1271478" cy="12714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2F424-2F07-4843-80CD-434BA2DBB4A8}">
      <dsp:nvSpPr>
        <dsp:cNvPr id="0" name=""/>
        <dsp:cNvSpPr/>
      </dsp:nvSpPr>
      <dsp:spPr>
        <a:xfrm>
          <a:off x="5417708" y="392759"/>
          <a:ext cx="737457" cy="7374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59698-44EB-4EC3-A738-E87C05A73F50}">
      <dsp:nvSpPr>
        <dsp:cNvPr id="0" name=""/>
        <dsp:cNvSpPr/>
      </dsp:nvSpPr>
      <dsp:spPr>
        <a:xfrm>
          <a:off x="6694636" y="125748"/>
          <a:ext cx="2997056" cy="127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Established an ever-growing </a:t>
          </a:r>
          <a:r>
            <a:rPr lang="en-GB" sz="1700" b="1" kern="1200"/>
            <a:t>network of community partners</a:t>
          </a:r>
          <a:endParaRPr lang="en-US" sz="1700" kern="1200"/>
        </a:p>
      </dsp:txBody>
      <dsp:txXfrm>
        <a:off x="6694636" y="125748"/>
        <a:ext cx="2997056" cy="1271478"/>
      </dsp:txXfrm>
    </dsp:sp>
    <dsp:sp modelId="{776EABD8-E763-4915-ACAC-22DA73B3E603}">
      <dsp:nvSpPr>
        <dsp:cNvPr id="0" name=""/>
        <dsp:cNvSpPr/>
      </dsp:nvSpPr>
      <dsp:spPr>
        <a:xfrm>
          <a:off x="87489" y="1969585"/>
          <a:ext cx="1271478" cy="12714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A077D-FC10-4378-B216-8CF0980DB19F}">
      <dsp:nvSpPr>
        <dsp:cNvPr id="0" name=""/>
        <dsp:cNvSpPr/>
      </dsp:nvSpPr>
      <dsp:spPr>
        <a:xfrm>
          <a:off x="354499" y="2236596"/>
          <a:ext cx="737457" cy="7374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F9867-EF3F-4344-B970-494949D11382}">
      <dsp:nvSpPr>
        <dsp:cNvPr id="0" name=""/>
        <dsp:cNvSpPr/>
      </dsp:nvSpPr>
      <dsp:spPr>
        <a:xfrm>
          <a:off x="1631427" y="1969585"/>
          <a:ext cx="2997056" cy="127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Year 1 Evaluation </a:t>
          </a:r>
          <a:r>
            <a:rPr lang="en-GB" sz="1700" kern="1200" dirty="0"/>
            <a:t>in partnership with Roehampton University – included stakeholder, team and resident focus groups</a:t>
          </a:r>
          <a:endParaRPr lang="en-US" sz="1700" kern="1200" dirty="0"/>
        </a:p>
      </dsp:txBody>
      <dsp:txXfrm>
        <a:off x="1631427" y="1969585"/>
        <a:ext cx="2997056" cy="1271478"/>
      </dsp:txXfrm>
    </dsp:sp>
    <dsp:sp modelId="{F4845877-39F1-4B40-BDFE-C811C0345220}">
      <dsp:nvSpPr>
        <dsp:cNvPr id="0" name=""/>
        <dsp:cNvSpPr/>
      </dsp:nvSpPr>
      <dsp:spPr>
        <a:xfrm>
          <a:off x="5150698" y="1969585"/>
          <a:ext cx="1271478" cy="127147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09581-B15F-4F1C-A82D-EC83A2844C49}">
      <dsp:nvSpPr>
        <dsp:cNvPr id="0" name=""/>
        <dsp:cNvSpPr/>
      </dsp:nvSpPr>
      <dsp:spPr>
        <a:xfrm>
          <a:off x="5417708" y="2236596"/>
          <a:ext cx="737457" cy="7374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13536-CE9D-495A-8146-DE22E2A36AF3}">
      <dsp:nvSpPr>
        <dsp:cNvPr id="0" name=""/>
        <dsp:cNvSpPr/>
      </dsp:nvSpPr>
      <dsp:spPr>
        <a:xfrm>
          <a:off x="6694636" y="1969585"/>
          <a:ext cx="2997056" cy="1271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Advocated for the model </a:t>
          </a:r>
          <a:r>
            <a:rPr lang="en-GB" sz="1700" kern="1200" dirty="0"/>
            <a:t>alongside other groups across England, securing funding to continue through to 2026</a:t>
          </a:r>
          <a:endParaRPr lang="en-US" sz="1700" kern="1200" dirty="0"/>
        </a:p>
      </dsp:txBody>
      <dsp:txXfrm>
        <a:off x="6694636" y="1969585"/>
        <a:ext cx="2997056" cy="1271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71DA1-26BF-40F4-9975-95D139C59305}">
      <dsp:nvSpPr>
        <dsp:cNvPr id="0" name=""/>
        <dsp:cNvSpPr/>
      </dsp:nvSpPr>
      <dsp:spPr>
        <a:xfrm>
          <a:off x="36420" y="1118777"/>
          <a:ext cx="973366" cy="9733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2F424-2F07-4843-80CD-434BA2DBB4A8}">
      <dsp:nvSpPr>
        <dsp:cNvPr id="0" name=""/>
        <dsp:cNvSpPr/>
      </dsp:nvSpPr>
      <dsp:spPr>
        <a:xfrm>
          <a:off x="240827" y="1323184"/>
          <a:ext cx="564552" cy="5645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59698-44EB-4EC3-A738-E87C05A73F50}">
      <dsp:nvSpPr>
        <dsp:cNvPr id="0" name=""/>
        <dsp:cNvSpPr/>
      </dsp:nvSpPr>
      <dsp:spPr>
        <a:xfrm>
          <a:off x="1218365" y="1118777"/>
          <a:ext cx="2294363" cy="973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18</a:t>
          </a:r>
          <a:r>
            <a:rPr lang="en-GB" sz="2400" kern="1200" dirty="0"/>
            <a:t> local partners</a:t>
          </a:r>
          <a:endParaRPr lang="en-US" sz="2400" kern="1200" dirty="0"/>
        </a:p>
      </dsp:txBody>
      <dsp:txXfrm>
        <a:off x="1218365" y="1118777"/>
        <a:ext cx="2294363" cy="973366"/>
      </dsp:txXfrm>
    </dsp:sp>
    <dsp:sp modelId="{776EABD8-E763-4915-ACAC-22DA73B3E603}">
      <dsp:nvSpPr>
        <dsp:cNvPr id="0" name=""/>
        <dsp:cNvSpPr/>
      </dsp:nvSpPr>
      <dsp:spPr>
        <a:xfrm>
          <a:off x="3912505" y="1118777"/>
          <a:ext cx="973366" cy="97336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A077D-FC10-4378-B216-8CF0980DB19F}">
      <dsp:nvSpPr>
        <dsp:cNvPr id="0" name=""/>
        <dsp:cNvSpPr/>
      </dsp:nvSpPr>
      <dsp:spPr>
        <a:xfrm>
          <a:off x="4116912" y="1323184"/>
          <a:ext cx="564552" cy="5645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F9867-EF3F-4344-B970-494949D11382}">
      <dsp:nvSpPr>
        <dsp:cNvPr id="0" name=""/>
        <dsp:cNvSpPr/>
      </dsp:nvSpPr>
      <dsp:spPr>
        <a:xfrm>
          <a:off x="5094450" y="1118777"/>
          <a:ext cx="2294363" cy="973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200 </a:t>
          </a:r>
          <a:r>
            <a:rPr lang="en-GB" sz="2400" b="0" kern="1200" dirty="0"/>
            <a:t>interactions with residents</a:t>
          </a:r>
          <a:endParaRPr lang="en-US" sz="2400" b="0" kern="1200" dirty="0"/>
        </a:p>
      </dsp:txBody>
      <dsp:txXfrm>
        <a:off x="5094450" y="1118777"/>
        <a:ext cx="2294363" cy="973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8CD46-0245-4E89-8BA5-2150BA42444C}">
      <dsp:nvSpPr>
        <dsp:cNvPr id="0" name=""/>
        <dsp:cNvSpPr/>
      </dsp:nvSpPr>
      <dsp:spPr>
        <a:xfrm>
          <a:off x="0" y="0"/>
          <a:ext cx="97791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Community Based and addressing local needs</a:t>
          </a:r>
        </a:p>
      </dsp:txBody>
      <dsp:txXfrm>
        <a:off x="37467" y="37467"/>
        <a:ext cx="9704248" cy="692586"/>
      </dsp:txXfrm>
    </dsp:sp>
    <dsp:sp modelId="{42CEF128-1469-46CC-B832-3EC6CD8E6DC3}">
      <dsp:nvSpPr>
        <dsp:cNvPr id="0" name=""/>
        <dsp:cNvSpPr/>
      </dsp:nvSpPr>
      <dsp:spPr>
        <a:xfrm>
          <a:off x="0" y="869807"/>
          <a:ext cx="97791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Addressing Core 20 “on Steroids”</a:t>
          </a:r>
        </a:p>
      </dsp:txBody>
      <dsp:txXfrm>
        <a:off x="37467" y="907274"/>
        <a:ext cx="9704248" cy="692586"/>
      </dsp:txXfrm>
    </dsp:sp>
    <dsp:sp modelId="{0D99283D-C63F-4572-9EE2-9D1E62DA3521}">
      <dsp:nvSpPr>
        <dsp:cNvPr id="0" name=""/>
        <dsp:cNvSpPr/>
      </dsp:nvSpPr>
      <dsp:spPr>
        <a:xfrm>
          <a:off x="0" y="1729487"/>
          <a:ext cx="97791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Data and Evaluation- impact from other projects</a:t>
          </a:r>
          <a:endParaRPr lang="en-US" sz="3200" kern="1200" dirty="0"/>
        </a:p>
      </dsp:txBody>
      <dsp:txXfrm>
        <a:off x="37467" y="1766954"/>
        <a:ext cx="9704248" cy="692586"/>
      </dsp:txXfrm>
    </dsp:sp>
    <dsp:sp modelId="{9B66E4D6-CFB3-49C5-8468-48CC41F10CB6}">
      <dsp:nvSpPr>
        <dsp:cNvPr id="0" name=""/>
        <dsp:cNvSpPr/>
      </dsp:nvSpPr>
      <dsp:spPr>
        <a:xfrm>
          <a:off x="0" y="2589167"/>
          <a:ext cx="977918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Funding</a:t>
          </a:r>
          <a:endParaRPr lang="en-US" sz="3200" kern="1200"/>
        </a:p>
      </dsp:txBody>
      <dsp:txXfrm>
        <a:off x="37467" y="2626634"/>
        <a:ext cx="9704248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129C17-9205-4554-BF5C-070656C21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1E939-D5BE-4B7F-BCD2-05DCC4E5E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B1389FC-84BB-41A0-BC92-057C08DC342F}" type="datetime1">
              <a:rPr lang="en-GB" smtClean="0"/>
              <a:t>14/01/2026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800B1-1D76-46D4-ADAF-FD5EA7AFB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FA674-DC58-422B-8963-09FD1B05ED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42FE58-2C2A-433E-A3EF-B39ACF9731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65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B039-1C6C-4DB3-861A-76F1FF2AC578}" type="datetime1">
              <a:rPr lang="en-GB" noProof="0" smtClean="0"/>
              <a:pPr/>
              <a:t>14/01/2026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7DC217-DF71-1A49-B3EA-559F1F43B0F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7DC217-DF71-1A49-B3EA-559F1F43B0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model started in Brazil over 30 years ago where it is now the delivery model for primary care with over 70% of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now having a CHWW. Since the 1990s the results in population health improvement that Brazil has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 have been remarkable;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 why it was bought over here to the UK.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CHWWs are recruited on character and there is no particular requirement for particular skills; CHWWs are natural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 solvers; empathic, culturally competent, emotionally intelligent, honest and integral, team players, have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right attitude; and recognise the need to be persistent, respectful and maintain confidentiality. The specially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recruited teams get to know families and assess their health, social and wellbeing needs, promote healthy living,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signpost to appropriate services and help residents navigate the health and care system. They become allies and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advocates for their residents.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Westminster where the model was first implemented it has shown: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households were  47% more likely to have immunisations that they were eligible for and 82% more likely to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cancer screenings and NHS health checks.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households saw a  7.3% drop in unscheduled GP consultations.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Residents were appreciative of the ease of access, support and comprehensive approach provided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 had been maintained with  60% of residents and increasing. Residents who engaged with CHWWs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not disengage.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instances of issues being unearthed around suicidal ideation, child carers, domestic violence and</a:t>
            </a:r>
            <a:b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intractable housing.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24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80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Monthly Breakfast - Our monthly breakfast consist of a healthy and delicious breakfast and a topic every month,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something our residence have stated they would like to now about or something we noticed is lacking in the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community.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Vaccine drop in sessions, Bowel cancer discussion, health eating, getting back into work, housing and citizens advice,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advice sessions and many more. 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Drop in sessions every Thursday - we have a drop in session every Thursday where all members of the community can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down to the hub and have coffee, tea. etc with us and have general catch- up sessions. some of the older generation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time to ask us to help them with their healthcare apps, or filling or triage forms, less formal and more intimate. </a:t>
            </a:r>
          </a:p>
          <a:p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Fair - We recently put on a service fair in October and hoping to do this more often, a lot of our residence we see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more than just medical related issues, therefore we got all the service providers in one place (Battersea square) this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surrounding the blocks we visit, the community hub and storm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founded by a lady that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experienced domestic abuse, people can go there, and garden, get free food, get free advice and many more.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fair we had, Wandsworth housing, Citizens advice, MacMillian,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aid, the local food bank, parental mental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health, social services,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Neighborhood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safety team, Royal Trinity Hospice, The youth bus, so many different services and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got to speak to these service providers face to face. </a:t>
            </a:r>
          </a:p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74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>
              <a:latin typeface="+mn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>
                <a:latin typeface="+mn-lt"/>
              </a:endParaRPr>
            </a:p>
          </p:txBody>
        </p: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n-GB" noProof="0"/>
              <a:t>“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n-GB" noProof="0"/>
              <a:t>”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10/9/2021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rtlCol="0"/>
          <a:lstStyle/>
          <a:p>
            <a:pPr rtl="0"/>
            <a:r>
              <a:rPr lang="en-GB" sz="4800" dirty="0"/>
              <a:t>Community Health and Wellbeing Workers in Battersea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5413" y="4640719"/>
            <a:ext cx="9500507" cy="806675"/>
          </a:xfrm>
        </p:spPr>
        <p:txBody>
          <a:bodyPr rtlCol="0"/>
          <a:lstStyle/>
          <a:p>
            <a:pPr rtl="0"/>
            <a:r>
              <a:rPr lang="en-GB" sz="2400" dirty="0"/>
              <a:t>Dr Jenni Ellingham | Chassidy Robertson CHWW | Mathy </a:t>
            </a:r>
            <a:r>
              <a:rPr lang="en-GB" sz="2400" dirty="0" err="1"/>
              <a:t>Kimvuidi</a:t>
            </a:r>
            <a:r>
              <a:rPr lang="en-GB" sz="2400" dirty="0"/>
              <a:t> CHWW</a:t>
            </a:r>
          </a:p>
          <a:p>
            <a:pPr rtl="0"/>
            <a:r>
              <a:rPr lang="en-GB" sz="2400" dirty="0"/>
              <a:t>Battersea </a:t>
            </a:r>
            <a:r>
              <a:rPr lang="en-GB" sz="2800" dirty="0"/>
              <a:t>PCN</a:t>
            </a:r>
          </a:p>
          <a:p>
            <a:pPr rtl="0"/>
            <a:endParaRPr lang="en-GB" sz="2400" dirty="0"/>
          </a:p>
          <a:p>
            <a:pPr rtl="0"/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96155-4A90-F202-F175-FA8C83F6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82" t="-1" r="21496" b="-1742"/>
          <a:stretch/>
        </p:blipFill>
        <p:spPr>
          <a:xfrm>
            <a:off x="1724085" y="38175"/>
            <a:ext cx="3841829" cy="8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BADEF3-C0E7-0234-C84A-3D74CEA0D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0" y="93809"/>
            <a:ext cx="2057402" cy="74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597B-6FE9-098A-6F76-7C3D4440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307" y="489857"/>
            <a:ext cx="9779183" cy="1325563"/>
          </a:xfrm>
        </p:spPr>
        <p:txBody>
          <a:bodyPr anchor="b">
            <a:normAutofit/>
          </a:bodyPr>
          <a:lstStyle/>
          <a:p>
            <a:r>
              <a:rPr lang="en-GB" sz="4400" dirty="0"/>
              <a:t>Doddington Community Resource Fair October 2025</a:t>
            </a:r>
          </a:p>
        </p:txBody>
      </p:sp>
      <p:pic>
        <p:nvPicPr>
          <p:cNvPr id="7" name="Content Placeholder 6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9D3EF244-5868-2E82-4295-94C4064CB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142" y="2075656"/>
            <a:ext cx="3015343" cy="40204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7825E-3889-8FA6-BAE2-7BE1CF0C8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n-GB" dirty="0"/>
              <a:t>CIN Webinar Jan 26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614F7-AB83-63E1-AAAC-BA5D10789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noProof="0" smtClean="0"/>
              <a:pPr rtl="0">
                <a:spcAft>
                  <a:spcPts val="600"/>
                </a:spcAft>
              </a:pPr>
              <a:t>10</a:t>
            </a:fld>
            <a:endParaRPr lang="en-GB" noProof="0"/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D565E76D-D2EA-588C-4883-C973C0C51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065057"/>
              </p:ext>
            </p:extLst>
          </p:nvPr>
        </p:nvGraphicFramePr>
        <p:xfrm>
          <a:off x="4385763" y="2346598"/>
          <a:ext cx="7425235" cy="321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DB6358A-38FF-6D24-18CD-65BF4F359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76" y="123205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0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38A-804B-5019-AEBF-3C4DA13E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217" y="537070"/>
            <a:ext cx="4622327" cy="1325563"/>
          </a:xfrm>
        </p:spPr>
        <p:txBody>
          <a:bodyPr/>
          <a:lstStyle/>
          <a:p>
            <a:r>
              <a:rPr lang="en-GB" sz="2400" dirty="0"/>
              <a:t>Food &amp; Diabetes Event focussing on the Caribbean diet with CLCH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C0DB2-48B4-F937-60B2-26270C052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2A4CB-C908-6DDA-165D-9CFF7B72C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noProof="0" smtClean="0"/>
              <a:pPr rtl="0"/>
              <a:t>11</a:t>
            </a:fld>
            <a:endParaRPr lang="en-GB" noProof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8A7D4D-5175-AEBF-9E71-7837CBDEF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268" t="14622" r="6146" b="4553"/>
          <a:stretch/>
        </p:blipFill>
        <p:spPr>
          <a:xfrm>
            <a:off x="907616" y="2250394"/>
            <a:ext cx="4622327" cy="3276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DF3CB5-D235-C1BE-6182-BC2870DA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468" r="-2" b="46316"/>
          <a:stretch>
            <a:fillRect/>
          </a:stretch>
        </p:blipFill>
        <p:spPr>
          <a:xfrm>
            <a:off x="6096000" y="2250394"/>
            <a:ext cx="5183188" cy="229552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434FC2-83BB-B906-1280-5ED31D85B3FE}"/>
              </a:ext>
            </a:extLst>
          </p:cNvPr>
          <p:cNvSpPr txBox="1"/>
          <p:nvPr/>
        </p:nvSpPr>
        <p:spPr>
          <a:xfrm>
            <a:off x="6096000" y="4844143"/>
            <a:ext cx="518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BBC one show feature August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AAA57-5100-083B-A562-DF5C263B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97" y="137363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10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0D7C1-143F-FE82-0A73-F6481C11D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85" y="123205"/>
            <a:ext cx="1700931" cy="1841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0B6DD-D26B-4686-F1FA-91870857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771" y="460839"/>
            <a:ext cx="9779183" cy="1325563"/>
          </a:xfrm>
        </p:spPr>
        <p:txBody>
          <a:bodyPr/>
          <a:lstStyle/>
          <a:p>
            <a:r>
              <a:rPr lang="en-GB" dirty="0"/>
              <a:t>Resident’s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3D6E-CB7C-96BB-F52D-AFE6E87C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55" y="1745592"/>
            <a:ext cx="9779182" cy="3366815"/>
          </a:xfrm>
        </p:spPr>
        <p:txBody>
          <a:bodyPr/>
          <a:lstStyle/>
          <a:p>
            <a:r>
              <a:rPr lang="en-GB" sz="2400" dirty="0"/>
              <a:t>Survey data points to ‘</a:t>
            </a:r>
            <a:r>
              <a:rPr lang="en-GB" sz="2400" b="1" dirty="0"/>
              <a:t>connecting with local activities</a:t>
            </a:r>
            <a:r>
              <a:rPr lang="en-GB" sz="2400" dirty="0"/>
              <a:t>’ being valued highly and residents most valuing </a:t>
            </a:r>
            <a:r>
              <a:rPr lang="en-GB" sz="2400" b="1" dirty="0"/>
              <a:t>‘being listened to’ 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D5CC4-0AAB-E830-976D-ACA8A4E6B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78D24-E1F5-359C-DF50-B16597E58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noProof="0" smtClean="0"/>
              <a:pPr rtl="0"/>
              <a:t>12</a:t>
            </a:fld>
            <a:endParaRPr lang="en-GB" noProof="0"/>
          </a:p>
        </p:txBody>
      </p:sp>
      <p:pic>
        <p:nvPicPr>
          <p:cNvPr id="8" name="Picture 7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9C07EAC4-C7DA-594D-A608-F4CDA82B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594729"/>
            <a:ext cx="4489087" cy="3366815"/>
          </a:xfrm>
          <a:prstGeom prst="rect">
            <a:avLst/>
          </a:prstGeom>
        </p:spPr>
      </p:pic>
      <p:pic>
        <p:nvPicPr>
          <p:cNvPr id="10" name="Picture 9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86F63B4D-6B97-F806-E078-BAF1C06B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046" y="2594729"/>
            <a:ext cx="6076095" cy="28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7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A2BB-83C5-5439-8D42-31CCC472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585" y="515157"/>
            <a:ext cx="9779183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sz="4000" dirty="0"/>
              <a:t>Summary</a:t>
            </a:r>
            <a:br>
              <a:rPr lang="en-GB" sz="2600" dirty="0"/>
            </a:br>
            <a:br>
              <a:rPr lang="en-GB" sz="2600" dirty="0"/>
            </a:br>
            <a:endParaRPr lang="en-GB" sz="26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0316727-6937-17BA-C7EB-DD9229BDC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9FD864E-E218-C96F-CB5D-48D4D2ED6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noProof="0" smtClean="0"/>
              <a:pPr rtl="0">
                <a:spcAft>
                  <a:spcPts val="600"/>
                </a:spcAft>
              </a:pPr>
              <a:t>13</a:t>
            </a:fld>
            <a:endParaRPr lang="en-GB" noProof="0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89505A0-7ABE-580F-0CC2-EDC53BF06D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599691"/>
              </p:ext>
            </p:extLst>
          </p:nvPr>
        </p:nvGraphicFramePr>
        <p:xfrm>
          <a:off x="1167493" y="2017467"/>
          <a:ext cx="9779182" cy="3366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46B67C4-5D9C-AE4B-E9B0-CC575B30E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859" y="176315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D04E4-0D3D-5DA6-3D7D-4F2FD5BA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794" y="2642286"/>
            <a:ext cx="9779183" cy="1325563"/>
          </a:xfrm>
        </p:spPr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56674-87F4-87C7-4CFA-BF8AD371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noProof="0" smtClean="0"/>
              <a:pPr rtl="0"/>
              <a:t>14</a:t>
            </a:fld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9D8BC-AE17-B143-D7F3-766259826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9" y="300681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548" y="434163"/>
            <a:ext cx="9779183" cy="1325563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/>
              <a:t>Community Health Worker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 rtl="0">
              <a:buAutoNum type="arabicPeriod"/>
            </a:pPr>
            <a:r>
              <a:rPr lang="en-GB" sz="3600" dirty="0">
                <a:solidFill>
                  <a:schemeClr val="accent1"/>
                </a:solidFill>
              </a:rPr>
              <a:t>Comprehensive </a:t>
            </a:r>
          </a:p>
          <a:p>
            <a:pPr marL="514350" indent="-514350" rtl="0">
              <a:buAutoNum type="arabicPeriod"/>
            </a:pPr>
            <a:r>
              <a:rPr lang="en-GB" sz="3600" dirty="0">
                <a:solidFill>
                  <a:schemeClr val="accent1"/>
                </a:solidFill>
              </a:rPr>
              <a:t>Hyperlocal </a:t>
            </a:r>
          </a:p>
          <a:p>
            <a:pPr rtl="0"/>
            <a:r>
              <a:rPr lang="en-GB" sz="3600" dirty="0">
                <a:solidFill>
                  <a:schemeClr val="accent1"/>
                </a:solidFill>
              </a:rPr>
              <a:t>3. Universal </a:t>
            </a:r>
          </a:p>
          <a:p>
            <a:pPr rtl="0"/>
            <a:r>
              <a:rPr lang="en-GB" sz="3600" dirty="0">
                <a:solidFill>
                  <a:schemeClr val="accent1"/>
                </a:solidFill>
              </a:rPr>
              <a:t>4. Integrated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A18-50D6-0344-B477-1D7C91CF4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72D2-EFDF-844A-8472-CB49A59B1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smtClean="0"/>
              <a:pPr rtl="0"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07EB6B-68C0-D66F-02B6-79EF7F118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21"/>
          <a:stretch/>
        </p:blipFill>
        <p:spPr>
          <a:xfrm>
            <a:off x="173759" y="53543"/>
            <a:ext cx="1701019" cy="1843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56BC42-FCF1-BBB2-FF86-018A78D90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211" y="1759726"/>
            <a:ext cx="4252476" cy="2342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56C626-A5DB-C330-E60E-E9578FB9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366" y="4292942"/>
            <a:ext cx="2827551" cy="1964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EFB9D8-78D4-B5A7-865C-CDD1B3CD0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630" y="4129010"/>
            <a:ext cx="3989369" cy="2650731"/>
          </a:xfrm>
          <a:prstGeom prst="rect">
            <a:avLst/>
          </a:prstGeom>
        </p:spPr>
      </p:pic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AD5A358B-0502-CBDE-8D1E-A3F4D70C3885}"/>
              </a:ext>
            </a:extLst>
          </p:cNvPr>
          <p:cNvSpPr/>
          <p:nvPr/>
        </p:nvSpPr>
        <p:spPr>
          <a:xfrm>
            <a:off x="4627335" y="3360290"/>
            <a:ext cx="868520" cy="1964356"/>
          </a:xfrm>
          <a:prstGeom prst="curvedRightArrow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6F78DB25-993D-5C75-D308-84A8F87F8B55}"/>
              </a:ext>
            </a:extLst>
          </p:cNvPr>
          <p:cNvSpPr/>
          <p:nvPr/>
        </p:nvSpPr>
        <p:spPr>
          <a:xfrm rot="17116971">
            <a:off x="7017066" y="5383069"/>
            <a:ext cx="853415" cy="1637535"/>
          </a:xfrm>
          <a:prstGeom prst="curvedRightArrow">
            <a:avLst/>
          </a:prstGeom>
          <a:solidFill>
            <a:srgbClr val="5FCBEF"/>
          </a:solidFill>
          <a:ln w="19050" cap="rnd" cmpd="sng" algn="ctr">
            <a:solidFill>
              <a:srgbClr val="5FCBEF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9FEB4-4C5C-EB43-9696-7B42453DB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3</a:t>
            </a:fld>
            <a:endParaRPr lang="en-GB"/>
          </a:p>
        </p:txBody>
      </p:sp>
      <p:pic>
        <p:nvPicPr>
          <p:cNvPr id="8" name="Picture 7" descr="A drawing of a building&#10;&#10;AI-generated content may be incorrect.">
            <a:extLst>
              <a:ext uri="{FF2B5EF4-FFF2-40B4-BE49-F238E27FC236}">
                <a16:creationId xmlns:a16="http://schemas.microsoft.com/office/drawing/2014/main" id="{D1A15219-FE48-C3DB-38B3-5E6F5CE5B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395" y="-8086"/>
            <a:ext cx="4886948" cy="6866086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C091B89-DF24-8089-60E4-DF67C2B79370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rcRect t="18311" r="770" b="14455"/>
          <a:stretch/>
        </p:blipFill>
        <p:spPr>
          <a:xfrm>
            <a:off x="-1" y="2063516"/>
            <a:ext cx="7391395" cy="279202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B2E06D-5916-03E5-ECDE-DFA7865E4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65" y="107139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752527F-0631-1EEC-CCDD-6A0B1BF4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817" y="1068572"/>
            <a:ext cx="9779183" cy="1325563"/>
          </a:xfrm>
        </p:spPr>
        <p:txBody>
          <a:bodyPr/>
          <a:lstStyle/>
          <a:p>
            <a:r>
              <a:rPr lang="en-US" dirty="0"/>
              <a:t>The Stakeholder Team </a:t>
            </a:r>
            <a:br>
              <a:rPr lang="en-US" dirty="0"/>
            </a:br>
            <a:r>
              <a:rPr lang="en-US" dirty="0"/>
              <a:t>Spring 2024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E9341-2E4F-7665-B4E4-A11066C2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29" b="7619"/>
          <a:stretch>
            <a:fillRect/>
          </a:stretch>
        </p:blipFill>
        <p:spPr>
          <a:xfrm>
            <a:off x="1167493" y="2087563"/>
            <a:ext cx="9779182" cy="3366813"/>
          </a:xfrm>
          <a:prstGeom prst="rect">
            <a:avLst/>
          </a:prstGeom>
          <a:noFill/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9E739CE-D421-170D-0DFF-7B71B2781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3F8C8E7-C5BC-E357-7FCE-9ACF69DAD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noProof="0" smtClean="0"/>
              <a:pPr rtl="0">
                <a:spcAft>
                  <a:spcPts val="600"/>
                </a:spcAft>
              </a:pPr>
              <a:t>4</a:t>
            </a:fld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D7EACB-0233-3BA4-CBB6-FDABC4A87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27" y="147996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8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8021D-9FD1-622B-DF4D-13F81693B3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21"/>
          <a:stretch/>
        </p:blipFill>
        <p:spPr>
          <a:xfrm>
            <a:off x="0" y="0"/>
            <a:ext cx="1927772" cy="2089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864" y="416984"/>
            <a:ext cx="9779183" cy="1325563"/>
          </a:xfrm>
        </p:spPr>
        <p:txBody>
          <a:bodyPr rtlCol="0"/>
          <a:lstStyle/>
          <a:p>
            <a:pPr rtl="0"/>
            <a:r>
              <a:rPr lang="en-GB" sz="4000" dirty="0"/>
              <a:t>What are our CHWWs doing day-to-day?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2FA7B1-CD7F-3646-B44C-91A107A0C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 rtlCol="0"/>
          <a:lstStyle/>
          <a:p>
            <a:pPr rtl="0"/>
            <a:r>
              <a:rPr lang="en-GB" dirty="0"/>
              <a:t>Monthly door knock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-GB" sz="1800" dirty="0"/>
              <a:t>Building trust and getting to know the whole household</a:t>
            </a:r>
          </a:p>
          <a:p>
            <a:pPr rtl="0"/>
            <a:endParaRPr lang="en-GB" sz="1800" dirty="0"/>
          </a:p>
          <a:p>
            <a:pPr rtl="0"/>
            <a:r>
              <a:rPr lang="en-GB" sz="1800" dirty="0"/>
              <a:t>Offering referrals/signposting to the GP/local professional and community services/knowledge building</a:t>
            </a:r>
          </a:p>
          <a:p>
            <a:pPr rtl="0"/>
            <a:endParaRPr lang="en-GB" sz="1800" dirty="0"/>
          </a:p>
          <a:p>
            <a:pPr rtl="0"/>
            <a:r>
              <a:rPr lang="en-GB" sz="1800" dirty="0"/>
              <a:t>Weekly supervision with GP 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5697B7-EBBB-0E4B-AA02-0D3F94821C6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 rtlCol="0"/>
          <a:lstStyle/>
          <a:p>
            <a:pPr rtl="0"/>
            <a:r>
              <a:rPr lang="en-GB" dirty="0"/>
              <a:t>Monthly community breakfast event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823559"/>
            <a:ext cx="3173279" cy="2828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GB" dirty="0"/>
              <a:t>Visiting speakers/hosts share on health and wellbeing topics over food and conversation</a:t>
            </a:r>
          </a:p>
          <a:p>
            <a:pPr rtl="0"/>
            <a:endParaRPr lang="en-GB" dirty="0"/>
          </a:p>
          <a:p>
            <a:pPr rtl="0"/>
            <a:r>
              <a:rPr lang="en-GB" dirty="0"/>
              <a:t>Another point of contact for the community</a:t>
            </a:r>
          </a:p>
          <a:p>
            <a:pPr rtl="0"/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1FFBC5-1733-5E4A-BF11-2C157D9917C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 rtlCol="0"/>
          <a:lstStyle/>
          <a:p>
            <a:pPr rtl="0"/>
            <a:r>
              <a:rPr lang="en-GB" dirty="0"/>
              <a:t>Supporting engaging residents further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A12450-9474-8A49-BAEB-20C6F51540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3" y="2823559"/>
            <a:ext cx="3173279" cy="2828613"/>
          </a:xfrm>
        </p:spPr>
        <p:txBody>
          <a:bodyPr rtlCol="0"/>
          <a:lstStyle/>
          <a:p>
            <a:pPr rtl="0"/>
            <a:r>
              <a:rPr lang="en-GB" dirty="0"/>
              <a:t>Weekly drop in sessions at local community hub</a:t>
            </a:r>
          </a:p>
          <a:p>
            <a:pPr rtl="0"/>
            <a:r>
              <a:rPr lang="en-GB" dirty="0"/>
              <a:t>This takes many forms but our CHWWs have the flexibility to support residents in lots of ways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2ACFC2-B54A-8244-B5D9-4B1EC2EED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>
              <a:spcAft>
                <a:spcPts val="600"/>
              </a:spcAft>
            </a:pPr>
            <a:r>
              <a:rPr lang="en-GB" dirty="0"/>
              <a:t>CIN Jan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09FC03-B5BE-D846-993A-8E351C950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FC2D-E1A0-D4B0-0B23-89208C1F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102" y="561754"/>
            <a:ext cx="9779183" cy="1325563"/>
          </a:xfrm>
        </p:spPr>
        <p:txBody>
          <a:bodyPr anchor="b">
            <a:normAutofit/>
          </a:bodyPr>
          <a:lstStyle/>
          <a:p>
            <a:r>
              <a:rPr lang="en-GB" dirty="0"/>
              <a:t>What we’ve achieved so far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1221D-FF6D-6646-9783-4C755B998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INTs October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77BC1-3BDD-2917-67ED-2C1490669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noProof="0" smtClean="0"/>
              <a:pPr rtl="0">
                <a:spcAft>
                  <a:spcPts val="600"/>
                </a:spcAft>
              </a:pPr>
              <a:t>6</a:t>
            </a:fld>
            <a:endParaRPr lang="en-GB" noProof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F91E24D-93D6-94B3-CF71-CD124BBF9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21991"/>
              </p:ext>
            </p:extLst>
          </p:nvPr>
        </p:nvGraphicFramePr>
        <p:xfrm>
          <a:off x="1167493" y="2017467"/>
          <a:ext cx="9779182" cy="3366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0FECADF-FC3C-051C-DA13-6DED48649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71" y="123205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83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DD76-ECCC-CABC-D6BA-015B3946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817" y="424612"/>
            <a:ext cx="9779183" cy="1325563"/>
          </a:xfrm>
        </p:spPr>
        <p:txBody>
          <a:bodyPr/>
          <a:lstStyle/>
          <a:p>
            <a:r>
              <a:rPr lang="en-GB" dirty="0"/>
              <a:t>Onward referrals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99BDD-2F4F-44B3-AEC2-F5F8AE837A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en-GB" noProof="0"/>
              <a:t>10/9/2021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A5AFB-6112-8DD2-9AA9-CCB94B452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A517A-4FF1-E281-03A5-7AB41EE2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noProof="0" smtClean="0"/>
              <a:pPr rtl="0"/>
              <a:t>7</a:t>
            </a:fld>
            <a:endParaRPr lang="en-GB" noProof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2C85574-B29C-AA94-BC64-182DE9C20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686416"/>
              </p:ext>
            </p:extLst>
          </p:nvPr>
        </p:nvGraphicFramePr>
        <p:xfrm>
          <a:off x="932035" y="1820005"/>
          <a:ext cx="8310819" cy="3950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9424195-2BE7-BA00-8645-3A187D60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26" y="166818"/>
            <a:ext cx="1700931" cy="1841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1F7CC-08E8-79B2-638D-25BE0090D2F4}"/>
              </a:ext>
            </a:extLst>
          </p:cNvPr>
          <p:cNvSpPr txBox="1"/>
          <p:nvPr/>
        </p:nvSpPr>
        <p:spPr>
          <a:xfrm>
            <a:off x="593123" y="5630043"/>
            <a:ext cx="7387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Addressing clinical and non-clinical barriers to health</a:t>
            </a:r>
            <a:endParaRPr lang="en-US" sz="24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12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BCA38F-A030-177B-815A-5CADA1A1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4208"/>
            <a:ext cx="1700931" cy="1841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3597FF-63DE-6EB4-E114-70575ADB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887" y="450988"/>
            <a:ext cx="9779183" cy="1325563"/>
          </a:xfrm>
        </p:spPr>
        <p:txBody>
          <a:bodyPr/>
          <a:lstStyle/>
          <a:p>
            <a:r>
              <a:rPr lang="en-GB" dirty="0"/>
              <a:t>|</a:t>
            </a:r>
            <a:br>
              <a:rPr lang="en-GB" dirty="0"/>
            </a:br>
            <a:r>
              <a:rPr lang="en-GB" dirty="0"/>
              <a:t>What our residents say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E2E04-DEB7-6314-8E59-89D479D546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en-GB" noProof="0"/>
              <a:t>10/9/2021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B76E-D92D-C7F3-230D-40079F398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A10C4-6FF5-0B03-15B6-1274CA195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noProof="0" smtClean="0"/>
              <a:pPr rtl="0"/>
              <a:t>8</a:t>
            </a:fld>
            <a:endParaRPr lang="en-GB" noProof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F668ADB-C2D2-250A-91A0-DA1BC58BE3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984343"/>
              </p:ext>
            </p:extLst>
          </p:nvPr>
        </p:nvGraphicFramePr>
        <p:xfrm>
          <a:off x="1932932" y="1918859"/>
          <a:ext cx="8026614" cy="448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09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D489-D4A3-A5D5-C440-6404E0C8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013" y="522807"/>
            <a:ext cx="9779183" cy="1325563"/>
          </a:xfrm>
        </p:spPr>
        <p:txBody>
          <a:bodyPr anchor="b">
            <a:normAutofit/>
          </a:bodyPr>
          <a:lstStyle/>
          <a:p>
            <a:r>
              <a:rPr lang="en-GB" dirty="0"/>
              <a:t>What else we’ve achieved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31DDD-426B-C867-2202-0DE4AC92D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CIN Webinar Jan 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1CA18-DC8E-58C2-3B0F-607323E50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noProof="0" smtClean="0"/>
              <a:pPr rtl="0">
                <a:spcAft>
                  <a:spcPts val="600"/>
                </a:spcAft>
              </a:pPr>
              <a:t>9</a:t>
            </a:fld>
            <a:endParaRPr lang="en-GB" noProof="0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6B760281-7D7F-9F14-F135-103020504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44900"/>
              </p:ext>
            </p:extLst>
          </p:nvPr>
        </p:nvGraphicFramePr>
        <p:xfrm>
          <a:off x="1167493" y="2087563"/>
          <a:ext cx="9779182" cy="336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66B77F5-B61E-05EF-59D1-B32B2BE79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26" y="123205"/>
            <a:ext cx="170093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75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595_TF45331398_Win32" id="{5659B9E0-3971-467D-9BA2-B20B39D641FE}" vid="{E6DA4EDB-46C2-4D45-9E99-6BB2FEEE47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5BAB77-79E1-4739-AA51-10C9079186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{5AD8FD75-4770-4177-8D5C-75FCC34CBCFA}tf45331398_win32</Template>
  <TotalTime>2949</TotalTime>
  <Words>983</Words>
  <Application>Microsoft Office PowerPoint</Application>
  <PresentationFormat>Widescreen</PresentationFormat>
  <Paragraphs>102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Tenorite</vt:lpstr>
      <vt:lpstr>Trebuchet MS</vt:lpstr>
      <vt:lpstr>Office Theme</vt:lpstr>
      <vt:lpstr>Community Health and Wellbeing Workers in Battersea</vt:lpstr>
      <vt:lpstr>Community Health Worker Model</vt:lpstr>
      <vt:lpstr>PowerPoint Presentation</vt:lpstr>
      <vt:lpstr>The Stakeholder Team  Spring 2024 </vt:lpstr>
      <vt:lpstr>What are our CHWWs doing day-to-day?</vt:lpstr>
      <vt:lpstr>What we’ve achieved so far</vt:lpstr>
      <vt:lpstr>Onward referrals </vt:lpstr>
      <vt:lpstr>| What our residents say</vt:lpstr>
      <vt:lpstr>What else we’ve achieved</vt:lpstr>
      <vt:lpstr>Doddington Community Resource Fair October 2025</vt:lpstr>
      <vt:lpstr>Food &amp; Diabetes Event focussing on the Caribbean diet with CLCH September 2025</vt:lpstr>
      <vt:lpstr>Resident’s feedback</vt:lpstr>
      <vt:lpstr>Summary  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NORRIS, Eleanor (BATTERSEA FIELDS PRACTICE)</dc:creator>
  <cp:lastModifiedBy>Rodrigues, Michael: WCC</cp:lastModifiedBy>
  <cp:revision>5</cp:revision>
  <dcterms:created xsi:type="dcterms:W3CDTF">2025-05-18T10:27:46Z</dcterms:created>
  <dcterms:modified xsi:type="dcterms:W3CDTF">2026-01-14T11:28:14Z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