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57" r:id="rId5"/>
    <p:sldId id="2147374517" r:id="rId6"/>
    <p:sldId id="2147374525" r:id="rId7"/>
    <p:sldId id="2147374518" r:id="rId8"/>
    <p:sldId id="2147374492" r:id="rId9"/>
    <p:sldId id="2147374526" r:id="rId10"/>
    <p:sldId id="2147374510" r:id="rId11"/>
    <p:sldId id="2147374521" r:id="rId12"/>
    <p:sldId id="21473745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D4F0BE-95D2-40E2-998A-48647B1BAFC7}">
          <p14:sldIdLst>
            <p14:sldId id="257"/>
            <p14:sldId id="2147374517"/>
            <p14:sldId id="2147374525"/>
            <p14:sldId id="2147374518"/>
            <p14:sldId id="2147374492"/>
            <p14:sldId id="2147374526"/>
            <p14:sldId id="2147374510"/>
            <p14:sldId id="2147374521"/>
            <p14:sldId id="21473745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45C2F-8958-AEEC-4F77-425AED689F9F}" name="Shah, Nipa" initials="SN" userId="S::Nipa.Shah@brent.gov.uk::457b5599-e890-4d1f-be4a-e2a945fd4b91" providerId="AD"/>
  <p188:author id="{6E59D8F9-9285-0D2A-45ED-CBBE3CBAAC0A}" name="Ilanko, Sangeetha" initials="IS" userId="S::Sangeetha.Ilanko@brent.gov.uk::61345056-d62c-4982-adb7-78a21ce0ea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999"/>
    <a:srgbClr val="DEF6F3"/>
    <a:srgbClr val="C1EDE8"/>
    <a:srgbClr val="6FAB47"/>
    <a:srgbClr val="DD79BC"/>
    <a:srgbClr val="FF99CC"/>
    <a:srgbClr val="85B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942D0-B4E4-44E8-A772-A570BA0213CC}" v="2" dt="2026-01-14T11:22:09.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0389" autoAdjust="0"/>
  </p:normalViewPr>
  <p:slideViewPr>
    <p:cSldViewPr snapToGrid="0">
      <p:cViewPr varScale="1">
        <p:scale>
          <a:sx n="87" d="100"/>
          <a:sy n="87" d="100"/>
        </p:scale>
        <p:origin x="27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s, Michael: WCC" userId="e1d7c5f7-f185-4ddf-ba5c-bc7d4e033538" providerId="ADAL" clId="{79288466-60F9-4DA7-B545-2F4FA8D8154F}"/>
    <pc:docChg chg="undo custSel addSld delSld modSld modSection">
      <pc:chgData name="Rodrigues, Michael: WCC" userId="e1d7c5f7-f185-4ddf-ba5c-bc7d4e033538" providerId="ADAL" clId="{79288466-60F9-4DA7-B545-2F4FA8D8154F}" dt="2026-01-14T11:22:10.298" v="10" actId="680"/>
      <pc:docMkLst>
        <pc:docMk/>
      </pc:docMkLst>
      <pc:sldChg chg="modSp add del mod">
        <pc:chgData name="Rodrigues, Michael: WCC" userId="e1d7c5f7-f185-4ddf-ba5c-bc7d4e033538" providerId="ADAL" clId="{79288466-60F9-4DA7-B545-2F4FA8D8154F}" dt="2026-01-14T11:22:09.754" v="9"/>
        <pc:sldMkLst>
          <pc:docMk/>
          <pc:sldMk cId="3183459914" sldId="256"/>
        </pc:sldMkLst>
        <pc:spChg chg="mod">
          <ac:chgData name="Rodrigues, Michael: WCC" userId="e1d7c5f7-f185-4ddf-ba5c-bc7d4e033538" providerId="ADAL" clId="{79288466-60F9-4DA7-B545-2F4FA8D8154F}" dt="2026-01-14T11:22:09.754" v="9"/>
          <ac:spMkLst>
            <pc:docMk/>
            <pc:sldMk cId="3183459914" sldId="256"/>
            <ac:spMk id="6" creationId="{79F90391-B4D1-CF33-DB88-585CFBB6EAAA}"/>
          </ac:spMkLst>
        </pc:spChg>
        <pc:picChg chg="mod">
          <ac:chgData name="Rodrigues, Michael: WCC" userId="e1d7c5f7-f185-4ddf-ba5c-bc7d4e033538" providerId="ADAL" clId="{79288466-60F9-4DA7-B545-2F4FA8D8154F}" dt="2026-01-14T11:22:09.535" v="7" actId="1076"/>
          <ac:picMkLst>
            <pc:docMk/>
            <pc:sldMk cId="3183459914" sldId="256"/>
            <ac:picMk id="8" creationId="{E6526A5A-10D4-5BE7-070C-0B1E36F64CCE}"/>
          </ac:picMkLst>
        </pc:picChg>
      </pc:sldChg>
      <pc:sldChg chg="add del">
        <pc:chgData name="Rodrigues, Michael: WCC" userId="e1d7c5f7-f185-4ddf-ba5c-bc7d4e033538" providerId="ADAL" clId="{79288466-60F9-4DA7-B545-2F4FA8D8154F}" dt="2026-01-14T11:22:09.754" v="9"/>
        <pc:sldMkLst>
          <pc:docMk/>
          <pc:sldMk cId="1501516606" sldId="258"/>
        </pc:sldMkLst>
      </pc:sldChg>
      <pc:sldChg chg="add del">
        <pc:chgData name="Rodrigues, Michael: WCC" userId="e1d7c5f7-f185-4ddf-ba5c-bc7d4e033538" providerId="ADAL" clId="{79288466-60F9-4DA7-B545-2F4FA8D8154F}" dt="2026-01-14T11:22:09.754" v="9"/>
        <pc:sldMkLst>
          <pc:docMk/>
          <pc:sldMk cId="4122335981" sldId="259"/>
        </pc:sldMkLst>
      </pc:sldChg>
      <pc:sldChg chg="add del">
        <pc:chgData name="Rodrigues, Michael: WCC" userId="e1d7c5f7-f185-4ddf-ba5c-bc7d4e033538" providerId="ADAL" clId="{79288466-60F9-4DA7-B545-2F4FA8D8154F}" dt="2026-01-14T11:22:09.754" v="9"/>
        <pc:sldMkLst>
          <pc:docMk/>
          <pc:sldMk cId="25239095" sldId="260"/>
        </pc:sldMkLst>
      </pc:sldChg>
      <pc:sldChg chg="add del">
        <pc:chgData name="Rodrigues, Michael: WCC" userId="e1d7c5f7-f185-4ddf-ba5c-bc7d4e033538" providerId="ADAL" clId="{79288466-60F9-4DA7-B545-2F4FA8D8154F}" dt="2026-01-14T11:22:09.754" v="9"/>
        <pc:sldMkLst>
          <pc:docMk/>
          <pc:sldMk cId="4119965345" sldId="261"/>
        </pc:sldMkLst>
      </pc:sldChg>
      <pc:sldChg chg="add del">
        <pc:chgData name="Rodrigues, Michael: WCC" userId="e1d7c5f7-f185-4ddf-ba5c-bc7d4e033538" providerId="ADAL" clId="{79288466-60F9-4DA7-B545-2F4FA8D8154F}" dt="2026-01-14T11:22:09.754" v="9"/>
        <pc:sldMkLst>
          <pc:docMk/>
          <pc:sldMk cId="2624357272" sldId="262"/>
        </pc:sldMkLst>
      </pc:sldChg>
      <pc:sldChg chg="modSp add del mod">
        <pc:chgData name="Rodrigues, Michael: WCC" userId="e1d7c5f7-f185-4ddf-ba5c-bc7d4e033538" providerId="ADAL" clId="{79288466-60F9-4DA7-B545-2F4FA8D8154F}" dt="2026-01-14T11:22:09.754" v="9"/>
        <pc:sldMkLst>
          <pc:docMk/>
          <pc:sldMk cId="4237858579" sldId="264"/>
        </pc:sldMkLst>
        <pc:spChg chg="mod">
          <ac:chgData name="Rodrigues, Michael: WCC" userId="e1d7c5f7-f185-4ddf-ba5c-bc7d4e033538" providerId="ADAL" clId="{79288466-60F9-4DA7-B545-2F4FA8D8154F}" dt="2026-01-14T11:22:09.754" v="9"/>
          <ac:spMkLst>
            <pc:docMk/>
            <pc:sldMk cId="4237858579" sldId="264"/>
            <ac:spMk id="3" creationId="{F989C235-9F3D-9E8F-7EC6-A193A8B20DC0}"/>
          </ac:spMkLst>
        </pc:spChg>
      </pc:sldChg>
      <pc:sldChg chg="new add del">
        <pc:chgData name="Rodrigues, Michael: WCC" userId="e1d7c5f7-f185-4ddf-ba5c-bc7d4e033538" providerId="ADAL" clId="{79288466-60F9-4DA7-B545-2F4FA8D8154F}" dt="2026-01-14T11:22:10.298" v="10" actId="680"/>
        <pc:sldMkLst>
          <pc:docMk/>
          <pc:sldMk cId="634798915" sldId="2147374528"/>
        </pc:sldMkLst>
      </pc:sldChg>
      <pc:sldChg chg="add del">
        <pc:chgData name="Rodrigues, Michael: WCC" userId="e1d7c5f7-f185-4ddf-ba5c-bc7d4e033538" providerId="ADAL" clId="{79288466-60F9-4DA7-B545-2F4FA8D8154F}" dt="2026-01-14T11:22:09.754" v="9"/>
        <pc:sldMkLst>
          <pc:docMk/>
          <pc:sldMk cId="267638893" sldId="21473745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F8821-BA2C-4B47-B4E7-D98ACBD2BA76}" type="datetimeFigureOut">
              <a:rPr lang="en-GB" smtClean="0"/>
              <a:t>13/01/2026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8B63E-1A49-4C6D-9BFA-587016EC5EE8}" type="slidenum">
              <a:rPr lang="en-GB" smtClean="0"/>
              <a:t>‹#›</a:t>
            </a:fld>
            <a:endParaRPr lang="en-GB"/>
          </a:p>
        </p:txBody>
      </p:sp>
    </p:spTree>
    <p:extLst>
      <p:ext uri="{BB962C8B-B14F-4D97-AF65-F5344CB8AC3E}">
        <p14:creationId xmlns:p14="http://schemas.microsoft.com/office/powerpoint/2010/main" val="329607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AE9D16-6A6F-4C87-8B05-7B9EEA6E9633}" type="slidenum">
              <a:rPr lang="en-GB" smtClean="0"/>
              <a:t>1</a:t>
            </a:fld>
            <a:endParaRPr lang="en-GB"/>
          </a:p>
        </p:txBody>
      </p:sp>
    </p:spTree>
    <p:extLst>
      <p:ext uri="{BB962C8B-B14F-4D97-AF65-F5344CB8AC3E}">
        <p14:creationId xmlns:p14="http://schemas.microsoft.com/office/powerpoint/2010/main" val="145693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18B63E-1A49-4C6D-9BFA-587016EC5EE8}" type="slidenum">
              <a:rPr lang="en-GB" smtClean="0"/>
              <a:t>2</a:t>
            </a:fld>
            <a:endParaRPr lang="en-GB"/>
          </a:p>
        </p:txBody>
      </p:sp>
    </p:spTree>
    <p:extLst>
      <p:ext uri="{BB962C8B-B14F-4D97-AF65-F5344CB8AC3E}">
        <p14:creationId xmlns:p14="http://schemas.microsoft.com/office/powerpoint/2010/main" val="175711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690E-BEBB-4CA4-FA3E-D68843210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E51E4-8199-583F-854F-8578AF217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02F5F-0518-59F1-3428-8AC2C35262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t> </a:t>
            </a:r>
            <a:endParaRPr lang="en-GB" dirty="0"/>
          </a:p>
        </p:txBody>
      </p:sp>
      <p:sp>
        <p:nvSpPr>
          <p:cNvPr id="4" name="Slide Number Placeholder 3">
            <a:extLst>
              <a:ext uri="{FF2B5EF4-FFF2-40B4-BE49-F238E27FC236}">
                <a16:creationId xmlns:a16="http://schemas.microsoft.com/office/drawing/2014/main" id="{5FB0633C-6E38-D7AF-A064-752E70B7EEBB}"/>
              </a:ext>
            </a:extLst>
          </p:cNvPr>
          <p:cNvSpPr>
            <a:spLocks noGrp="1"/>
          </p:cNvSpPr>
          <p:nvPr>
            <p:ph type="sldNum" sz="quarter" idx="5"/>
          </p:nvPr>
        </p:nvSpPr>
        <p:spPr/>
        <p:txBody>
          <a:bodyPr/>
          <a:lstStyle/>
          <a:p>
            <a:fld id="{C2AE9D16-6A6F-4C87-8B05-7B9EEA6E9633}" type="slidenum">
              <a:rPr lang="en-GB" smtClean="0"/>
              <a:t>3</a:t>
            </a:fld>
            <a:endParaRPr lang="en-GB"/>
          </a:p>
        </p:txBody>
      </p:sp>
    </p:spTree>
    <p:extLst>
      <p:ext uri="{BB962C8B-B14F-4D97-AF65-F5344CB8AC3E}">
        <p14:creationId xmlns:p14="http://schemas.microsoft.com/office/powerpoint/2010/main" val="128368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3B3A-867F-0E07-3172-C0EBE0A9D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1C0DD-2EBD-2BDC-594B-7326A7D23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01530-C1E7-036C-EC85-4DD689613B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F0AFE8-DFC0-6ADD-8543-33FCDA2D3444}"/>
              </a:ext>
            </a:extLst>
          </p:cNvPr>
          <p:cNvSpPr>
            <a:spLocks noGrp="1"/>
          </p:cNvSpPr>
          <p:nvPr>
            <p:ph type="sldNum" sz="quarter" idx="5"/>
          </p:nvPr>
        </p:nvSpPr>
        <p:spPr/>
        <p:txBody>
          <a:bodyPr/>
          <a:lstStyle/>
          <a:p>
            <a:fld id="{C2AE9D16-6A6F-4C87-8B05-7B9EEA6E9633}" type="slidenum">
              <a:rPr lang="en-GB" smtClean="0"/>
              <a:t>4</a:t>
            </a:fld>
            <a:endParaRPr lang="en-GB"/>
          </a:p>
        </p:txBody>
      </p:sp>
    </p:spTree>
    <p:extLst>
      <p:ext uri="{BB962C8B-B14F-4D97-AF65-F5344CB8AC3E}">
        <p14:creationId xmlns:p14="http://schemas.microsoft.com/office/powerpoint/2010/main" val="387641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CD70-42D2-F39D-CA1C-2DDF9F87A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4ABE0-9A7A-A073-ADB3-DE69FB1CC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E768E-FC5F-50FF-450F-0D25A3208231}"/>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525EEB57-D31F-872C-EE54-0EF6B642CAB1}"/>
              </a:ext>
            </a:extLst>
          </p:cNvPr>
          <p:cNvSpPr>
            <a:spLocks noGrp="1"/>
          </p:cNvSpPr>
          <p:nvPr>
            <p:ph type="sldNum" sz="quarter" idx="5"/>
          </p:nvPr>
        </p:nvSpPr>
        <p:spPr/>
        <p:txBody>
          <a:bodyPr/>
          <a:lstStyle/>
          <a:p>
            <a:fld id="{C2AE9D16-6A6F-4C87-8B05-7B9EEA6E9633}" type="slidenum">
              <a:rPr lang="en-GB" smtClean="0"/>
              <a:t>5</a:t>
            </a:fld>
            <a:endParaRPr lang="en-GB"/>
          </a:p>
        </p:txBody>
      </p:sp>
    </p:spTree>
    <p:extLst>
      <p:ext uri="{BB962C8B-B14F-4D97-AF65-F5344CB8AC3E}">
        <p14:creationId xmlns:p14="http://schemas.microsoft.com/office/powerpoint/2010/main" val="188334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80F4-C405-3355-D352-B93FCEDE9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02848-8ED8-F68E-B8E8-816702266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B4429-EFE2-664E-A060-55C38A5F63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4760D8-3CCA-9665-E34A-DB3517A458AD}"/>
              </a:ext>
            </a:extLst>
          </p:cNvPr>
          <p:cNvSpPr>
            <a:spLocks noGrp="1"/>
          </p:cNvSpPr>
          <p:nvPr>
            <p:ph type="sldNum" sz="quarter" idx="5"/>
          </p:nvPr>
        </p:nvSpPr>
        <p:spPr/>
        <p:txBody>
          <a:bodyPr/>
          <a:lstStyle/>
          <a:p>
            <a:fld id="{C2AE9D16-6A6F-4C87-8B05-7B9EEA6E9633}" type="slidenum">
              <a:rPr lang="en-GB" smtClean="0"/>
              <a:t>6</a:t>
            </a:fld>
            <a:endParaRPr lang="en-GB"/>
          </a:p>
        </p:txBody>
      </p:sp>
    </p:spTree>
    <p:extLst>
      <p:ext uri="{BB962C8B-B14F-4D97-AF65-F5344CB8AC3E}">
        <p14:creationId xmlns:p14="http://schemas.microsoft.com/office/powerpoint/2010/main" val="335679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71AF-DFA2-914E-77BD-C7AE17007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854A5-A4F4-084B-98BE-3904F3B46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1E5DA-C6AE-F15E-9DAE-81AA26061A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0AC14B-3254-68FF-9548-66F7623EBA6E}"/>
              </a:ext>
            </a:extLst>
          </p:cNvPr>
          <p:cNvSpPr>
            <a:spLocks noGrp="1"/>
          </p:cNvSpPr>
          <p:nvPr>
            <p:ph type="sldNum" sz="quarter" idx="5"/>
          </p:nvPr>
        </p:nvSpPr>
        <p:spPr/>
        <p:txBody>
          <a:bodyPr/>
          <a:lstStyle/>
          <a:p>
            <a:fld id="{C2AE9D16-6A6F-4C87-8B05-7B9EEA6E9633}" type="slidenum">
              <a:rPr lang="en-GB" smtClean="0"/>
              <a:t>7</a:t>
            </a:fld>
            <a:endParaRPr lang="en-GB"/>
          </a:p>
        </p:txBody>
      </p:sp>
    </p:spTree>
    <p:extLst>
      <p:ext uri="{BB962C8B-B14F-4D97-AF65-F5344CB8AC3E}">
        <p14:creationId xmlns:p14="http://schemas.microsoft.com/office/powerpoint/2010/main" val="272597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3324-4858-EC0B-2BC1-7744348BC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80A73-15D5-925D-48A0-0F905E6B6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25CC7-9B49-7234-8548-4C233E1B9E07}"/>
              </a:ext>
            </a:extLst>
          </p:cNvPr>
          <p:cNvSpPr>
            <a:spLocks noGrp="1"/>
          </p:cNvSpPr>
          <p:nvPr>
            <p:ph type="body" idx="1"/>
          </p:nvPr>
        </p:nvSpPr>
        <p:spPr/>
        <p:txBody>
          <a:bodyPr/>
          <a:lstStyle/>
          <a:p>
            <a:r>
              <a:rPr lang="en-GB" dirty="0"/>
              <a:t>Mo to make pie chart into bar chart</a:t>
            </a:r>
          </a:p>
        </p:txBody>
      </p:sp>
      <p:sp>
        <p:nvSpPr>
          <p:cNvPr id="4" name="Slide Number Placeholder 3">
            <a:extLst>
              <a:ext uri="{FF2B5EF4-FFF2-40B4-BE49-F238E27FC236}">
                <a16:creationId xmlns:a16="http://schemas.microsoft.com/office/drawing/2014/main" id="{5F769A0D-AD3B-6AED-561D-9F801CB7860E}"/>
              </a:ext>
            </a:extLst>
          </p:cNvPr>
          <p:cNvSpPr>
            <a:spLocks noGrp="1"/>
          </p:cNvSpPr>
          <p:nvPr>
            <p:ph type="sldNum" sz="quarter" idx="5"/>
          </p:nvPr>
        </p:nvSpPr>
        <p:spPr/>
        <p:txBody>
          <a:bodyPr/>
          <a:lstStyle/>
          <a:p>
            <a:fld id="{C2AE9D16-6A6F-4C87-8B05-7B9EEA6E9633}" type="slidenum">
              <a:rPr lang="en-GB" smtClean="0"/>
              <a:t>8</a:t>
            </a:fld>
            <a:endParaRPr lang="en-GB"/>
          </a:p>
        </p:txBody>
      </p:sp>
    </p:spTree>
    <p:extLst>
      <p:ext uri="{BB962C8B-B14F-4D97-AF65-F5344CB8AC3E}">
        <p14:creationId xmlns:p14="http://schemas.microsoft.com/office/powerpoint/2010/main" val="342799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1D782-EA17-DA8A-263E-96361C072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D6953-865D-EA5E-4444-B972164CE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CB9AE-78CA-ED6F-FEA1-4E69B5C6DA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6B3ABC-D113-7885-B70C-5F4BDD75388C}"/>
              </a:ext>
            </a:extLst>
          </p:cNvPr>
          <p:cNvSpPr>
            <a:spLocks noGrp="1"/>
          </p:cNvSpPr>
          <p:nvPr>
            <p:ph type="sldNum" sz="quarter" idx="5"/>
          </p:nvPr>
        </p:nvSpPr>
        <p:spPr/>
        <p:txBody>
          <a:bodyPr/>
          <a:lstStyle/>
          <a:p>
            <a:fld id="{C2AE9D16-6A6F-4C87-8B05-7B9EEA6E9633}" type="slidenum">
              <a:rPr lang="en-GB" smtClean="0"/>
              <a:t>9</a:t>
            </a:fld>
            <a:endParaRPr lang="en-GB"/>
          </a:p>
        </p:txBody>
      </p:sp>
    </p:spTree>
    <p:extLst>
      <p:ext uri="{BB962C8B-B14F-4D97-AF65-F5344CB8AC3E}">
        <p14:creationId xmlns:p14="http://schemas.microsoft.com/office/powerpoint/2010/main" val="417609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cxnSp>
        <p:nvCxnSpPr>
          <p:cNvPr id="26" name="Straight Connector 25"/>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87479"/>
            <a:ext cx="2233639" cy="744546"/>
          </a:xfrm>
          <a:prstGeom prst="rect">
            <a:avLst/>
          </a:prstGeom>
          <a:noFill/>
          <a:ln>
            <a:noFill/>
          </a:ln>
        </p:spPr>
      </p:pic>
    </p:spTree>
    <p:extLst>
      <p:ext uri="{BB962C8B-B14F-4D97-AF65-F5344CB8AC3E}">
        <p14:creationId xmlns:p14="http://schemas.microsoft.com/office/powerpoint/2010/main" val="2496514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eet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87479"/>
            <a:ext cx="2233639" cy="744546"/>
          </a:xfrm>
          <a:prstGeom prst="rect">
            <a:avLst/>
          </a:prstGeom>
          <a:noFill/>
          <a:ln>
            <a:noFill/>
          </a:ln>
        </p:spPr>
      </p:pic>
    </p:spTree>
    <p:extLst>
      <p:ext uri="{BB962C8B-B14F-4D97-AF65-F5344CB8AC3E}">
        <p14:creationId xmlns:p14="http://schemas.microsoft.com/office/powerpoint/2010/main" val="2584143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407368" y="1523327"/>
            <a:ext cx="11377264" cy="1329606"/>
          </a:xfrm>
        </p:spPr>
        <p:txBody>
          <a:bodyPr anchor="t"/>
          <a:lstStyle>
            <a:lvl1pPr>
              <a:defRPr>
                <a:solidFill>
                  <a:schemeClr val="bg1"/>
                </a:solidFill>
              </a:defRPr>
            </a:lvl1pPr>
          </a:lstStyle>
          <a:p>
            <a:r>
              <a:rPr lang="en-US"/>
              <a:t>Click to add sub-heading</a:t>
            </a:r>
            <a:endParaRPr lang="en-GB"/>
          </a:p>
        </p:txBody>
      </p:sp>
      <p:cxnSp>
        <p:nvCxnSpPr>
          <p:cNvPr id="12" name="Straight Connector 11"/>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17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title and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407368" y="326582"/>
            <a:ext cx="11377264" cy="543595"/>
          </a:xfrm>
        </p:spPr>
        <p:txBody>
          <a:bodyPr>
            <a:normAutofit/>
          </a:bodyPr>
          <a:lstStyle>
            <a:lvl1pPr>
              <a:defRPr sz="2000">
                <a:solidFill>
                  <a:schemeClr val="bg1"/>
                </a:solidFill>
              </a:defRPr>
            </a:lvl1pPr>
          </a:lstStyle>
          <a:p>
            <a:r>
              <a:rPr lang="en-US"/>
              <a:t>Click to edit title</a:t>
            </a:r>
            <a:endParaRPr lang="en-GB"/>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92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407368" y="326582"/>
            <a:ext cx="11377264" cy="543595"/>
          </a:xfrm>
        </p:spPr>
        <p:txBody>
          <a:bodyPr>
            <a:normAutofit/>
          </a:bodyPr>
          <a:lstStyle>
            <a:lvl1pPr>
              <a:defRPr sz="2000">
                <a:solidFill>
                  <a:schemeClr val="bg1"/>
                </a:solidFill>
              </a:defRPr>
            </a:lvl1pPr>
          </a:lstStyle>
          <a:p>
            <a:r>
              <a:rPr lang="en-US"/>
              <a:t>Click to edit title</a:t>
            </a:r>
            <a:endParaRPr lang="en-GB"/>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732D2-3AAC-460A-9276-7AC7EDA7A50F}" type="datetimeFigureOut">
              <a:rPr lang="en-GB" smtClean="0"/>
              <a:t>13/01/2026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F00D7-4A9C-435F-B9E4-DE15263A4F46}" type="slidenum">
              <a:rPr lang="en-GB" smtClean="0"/>
              <a:t>‹#›</a:t>
            </a:fld>
            <a:endParaRPr lang="en-GB"/>
          </a:p>
        </p:txBody>
      </p:sp>
    </p:spTree>
    <p:extLst>
      <p:ext uri="{BB962C8B-B14F-4D97-AF65-F5344CB8AC3E}">
        <p14:creationId xmlns:p14="http://schemas.microsoft.com/office/powerpoint/2010/main" val="92686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A4B1AF-82CD-488E-A045-1359C6309606}"/>
              </a:ext>
            </a:extLst>
          </p:cNvPr>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5" name="Object 4" hidden="1">
                        <a:extLst>
                          <a:ext uri="{FF2B5EF4-FFF2-40B4-BE49-F238E27FC236}">
                            <a16:creationId xmlns:a16="http://schemas.microsoft.com/office/drawing/2014/main" id="{95A4B1AF-82CD-488E-A045-1359C630960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nwlondon.local\NWL\Communications\14. Logos, images and photos\Logos\NWLICS\NWL-ICS-logo-high-res.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984433" y="6152907"/>
            <a:ext cx="2000251" cy="666750"/>
          </a:xfrm>
          <a:prstGeom prst="rect">
            <a:avLst/>
          </a:prstGeom>
          <a:noFill/>
          <a:ln>
            <a:noFill/>
          </a:ln>
        </p:spPr>
      </p:pic>
    </p:spTree>
    <p:extLst>
      <p:ext uri="{BB962C8B-B14F-4D97-AF65-F5344CB8AC3E}">
        <p14:creationId xmlns:p14="http://schemas.microsoft.com/office/powerpoint/2010/main" val="196155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1" r:id="rId6"/>
  </p:sldLayoutIdLst>
  <p:hf hd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634197" y="1739322"/>
            <a:ext cx="9942677" cy="3997505"/>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solidFill>
                  <a:schemeClr val="bg1"/>
                </a:solidFill>
                <a:latin typeface="Arial"/>
                <a:cs typeface="Arial"/>
              </a:rPr>
              <a:t>Brent Health Matters</a:t>
            </a:r>
          </a:p>
          <a:p>
            <a:pPr algn="l">
              <a:tabLst>
                <a:tab pos="1789113" algn="l"/>
              </a:tabLst>
            </a:pPr>
            <a:endParaRPr lang="en-US" sz="3600" b="1" dirty="0">
              <a:solidFill>
                <a:schemeClr val="bg1"/>
              </a:solidFill>
              <a:latin typeface="Arial"/>
              <a:cs typeface="Arial"/>
            </a:endParaRPr>
          </a:p>
          <a:p>
            <a:pPr>
              <a:tabLst>
                <a:tab pos="1789113" algn="l"/>
              </a:tabLst>
            </a:pPr>
            <a:r>
              <a:rPr lang="en-GB" sz="3600" b="1" dirty="0">
                <a:solidFill>
                  <a:schemeClr val="bg1"/>
                </a:solidFill>
                <a:latin typeface="Arial"/>
                <a:cs typeface="Arial"/>
              </a:rPr>
              <a:t>Addressing the Social Determinants of Health and Poverty Webinar</a:t>
            </a:r>
            <a:endParaRPr lang="en-US" sz="3600" b="1" dirty="0">
              <a:solidFill>
                <a:schemeClr val="bg1"/>
              </a:solidFill>
              <a:latin typeface="Arial"/>
              <a:cs typeface="Arial"/>
            </a:endParaRPr>
          </a:p>
          <a:p>
            <a:pPr algn="l">
              <a:tabLst>
                <a:tab pos="1789113" algn="l"/>
              </a:tabLst>
            </a:pPr>
            <a:endParaRPr lang="en-US" sz="3600" b="1" dirty="0">
              <a:solidFill>
                <a:schemeClr val="bg1"/>
              </a:solidFill>
              <a:latin typeface="Arial"/>
              <a:cs typeface="Arial"/>
            </a:endParaRPr>
          </a:p>
          <a:p>
            <a:pPr algn="l">
              <a:tabLst>
                <a:tab pos="1789113" algn="l"/>
              </a:tabLst>
            </a:pPr>
            <a:endParaRPr lang="en-US" sz="3600" b="1" dirty="0">
              <a:solidFill>
                <a:schemeClr val="bg1"/>
              </a:solidFill>
              <a:latin typeface="Arial"/>
              <a:cs typeface="Arial"/>
            </a:endParaRPr>
          </a:p>
          <a:p>
            <a:pPr algn="l">
              <a:tabLst>
                <a:tab pos="1789113" algn="l"/>
              </a:tabLst>
            </a:pPr>
            <a:endParaRPr lang="en-US" sz="2400" b="1" dirty="0">
              <a:solidFill>
                <a:schemeClr val="bg1"/>
              </a:solidFill>
              <a:latin typeface="Arial"/>
              <a:cs typeface="Arial"/>
            </a:endParaRPr>
          </a:p>
          <a:p>
            <a:pPr algn="l">
              <a:tabLst>
                <a:tab pos="1789113" algn="l"/>
              </a:tabLst>
            </a:pPr>
            <a:r>
              <a:rPr lang="en-US" sz="2400" b="1" dirty="0">
                <a:solidFill>
                  <a:schemeClr val="bg1"/>
                </a:solidFill>
                <a:latin typeface="Arial"/>
                <a:cs typeface="Arial"/>
              </a:rPr>
              <a:t>14</a:t>
            </a:r>
            <a:r>
              <a:rPr lang="en-US" sz="2400" b="1" baseline="30000" dirty="0">
                <a:solidFill>
                  <a:schemeClr val="bg1"/>
                </a:solidFill>
                <a:latin typeface="Arial"/>
                <a:cs typeface="Arial"/>
              </a:rPr>
              <a:t>th</a:t>
            </a:r>
            <a:r>
              <a:rPr lang="en-US" sz="2400" b="1" dirty="0">
                <a:solidFill>
                  <a:schemeClr val="bg1"/>
                </a:solidFill>
                <a:latin typeface="Arial"/>
                <a:cs typeface="Arial"/>
              </a:rPr>
              <a:t> January 2026</a:t>
            </a:r>
          </a:p>
        </p:txBody>
      </p:sp>
      <p:sp>
        <p:nvSpPr>
          <p:cNvPr id="8" name="Subtitle 2"/>
          <p:cNvSpPr>
            <a:spLocks noGrp="1"/>
          </p:cNvSpPr>
          <p:nvPr/>
        </p:nvSpPr>
        <p:spPr>
          <a:xfrm>
            <a:off x="634197" y="1739322"/>
            <a:ext cx="8104903" cy="287601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0"/>
              </a:spcBef>
              <a:spcAft>
                <a:spcPts val="567"/>
              </a:spcAft>
              <a:tabLst>
                <a:tab pos="1698625" algn="l"/>
              </a:tabLst>
            </a:pPr>
            <a:endParaRPr lang="en-US" sz="2000" b="1">
              <a:solidFill>
                <a:srgbClr val="000000"/>
              </a:solidFill>
              <a:latin typeface="Arial"/>
              <a:cs typeface="Arial"/>
            </a:endParaRPr>
          </a:p>
        </p:txBody>
      </p:sp>
      <p:sp>
        <p:nvSpPr>
          <p:cNvPr id="5" name="TextBox 4">
            <a:extLst>
              <a:ext uri="{FF2B5EF4-FFF2-40B4-BE49-F238E27FC236}">
                <a16:creationId xmlns:a16="http://schemas.microsoft.com/office/drawing/2014/main" id="{BA845057-6B64-1F84-618B-BF21487F911E}"/>
              </a:ext>
            </a:extLst>
          </p:cNvPr>
          <p:cNvSpPr txBox="1"/>
          <p:nvPr/>
        </p:nvSpPr>
        <p:spPr>
          <a:xfrm>
            <a:off x="9542206" y="0"/>
            <a:ext cx="2649794" cy="899652"/>
          </a:xfrm>
          <a:prstGeom prst="rect">
            <a:avLst/>
          </a:prstGeom>
          <a:solidFill>
            <a:schemeClr val="bg1"/>
          </a:solidFill>
        </p:spPr>
        <p:txBody>
          <a:bodyPr wrap="square" rtlCol="0">
            <a:spAutoFit/>
          </a:bodyPr>
          <a:lstStyle/>
          <a:p>
            <a:endParaRPr lang="en-GB"/>
          </a:p>
        </p:txBody>
      </p:sp>
      <p:pic>
        <p:nvPicPr>
          <p:cNvPr id="11" name="Picture 10" descr="A rainbow over a bridge&#10;&#10;Description automatically generated">
            <a:extLst>
              <a:ext uri="{FF2B5EF4-FFF2-40B4-BE49-F238E27FC236}">
                <a16:creationId xmlns:a16="http://schemas.microsoft.com/office/drawing/2014/main" id="{C51CAADC-91EC-A76D-9D99-85A7A643A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7103" y="28031"/>
            <a:ext cx="1165925" cy="887835"/>
          </a:xfrm>
          <a:prstGeom prst="rect">
            <a:avLst/>
          </a:prstGeom>
        </p:spPr>
      </p:pic>
      <p:pic>
        <p:nvPicPr>
          <p:cNvPr id="13" name="Picture 12" descr="A logo with a colorful design&#10;&#10;Description automatically generated with medium confidence">
            <a:extLst>
              <a:ext uri="{FF2B5EF4-FFF2-40B4-BE49-F238E27FC236}">
                <a16:creationId xmlns:a16="http://schemas.microsoft.com/office/drawing/2014/main" id="{3EFFF433-7E27-7F90-FC44-8292D38C4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47" t="5597" r="14567" b="13620"/>
          <a:stretch/>
        </p:blipFill>
        <p:spPr>
          <a:xfrm>
            <a:off x="213868" y="22123"/>
            <a:ext cx="840658" cy="899652"/>
          </a:xfrm>
          <a:prstGeom prst="rect">
            <a:avLst/>
          </a:prstGeom>
        </p:spPr>
      </p:pic>
      <p:pic>
        <p:nvPicPr>
          <p:cNvPr id="15" name="Picture 14" descr="A blue and white logo&#10;&#10;Description automatically generated">
            <a:extLst>
              <a:ext uri="{FF2B5EF4-FFF2-40B4-BE49-F238E27FC236}">
                <a16:creationId xmlns:a16="http://schemas.microsoft.com/office/drawing/2014/main" id="{E12940CD-B22E-4D48-723D-F5EA0F105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363" y="292643"/>
            <a:ext cx="986201" cy="397333"/>
          </a:xfrm>
          <a:prstGeom prst="rect">
            <a:avLst/>
          </a:prstGeom>
        </p:spPr>
      </p:pic>
    </p:spTree>
    <p:extLst>
      <p:ext uri="{BB962C8B-B14F-4D97-AF65-F5344CB8AC3E}">
        <p14:creationId xmlns:p14="http://schemas.microsoft.com/office/powerpoint/2010/main" val="417096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0C36-20FE-D960-09D1-1F5813C2A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8608D-1109-C36F-E104-AE68C46A1EB7}"/>
              </a:ext>
            </a:extLst>
          </p:cNvPr>
          <p:cNvSpPr>
            <a:spLocks noGrp="1"/>
          </p:cNvSpPr>
          <p:nvPr>
            <p:ph type="title"/>
          </p:nvPr>
        </p:nvSpPr>
        <p:spPr/>
        <p:txBody>
          <a:bodyPr>
            <a:noAutofit/>
          </a:bodyPr>
          <a:lstStyle/>
          <a:p>
            <a:r>
              <a:rPr lang="en-GB" sz="3500" b="1">
                <a:latin typeface="Arial"/>
                <a:cs typeface="Arial"/>
              </a:rPr>
              <a:t>Brent Health Matters Model</a:t>
            </a:r>
            <a:endParaRPr lang="en-GB" sz="3500" b="1"/>
          </a:p>
        </p:txBody>
      </p:sp>
      <p:sp>
        <p:nvSpPr>
          <p:cNvPr id="5" name="Content Placeholder 1">
            <a:extLst>
              <a:ext uri="{FF2B5EF4-FFF2-40B4-BE49-F238E27FC236}">
                <a16:creationId xmlns:a16="http://schemas.microsoft.com/office/drawing/2014/main" id="{08D24C52-E8C3-69C0-E87E-D3EFA75C7C87}"/>
              </a:ext>
            </a:extLst>
          </p:cNvPr>
          <p:cNvSpPr>
            <a:spLocks noGrp="1"/>
          </p:cNvSpPr>
          <p:nvPr>
            <p:ph idx="4294967295"/>
          </p:nvPr>
        </p:nvSpPr>
        <p:spPr>
          <a:xfrm>
            <a:off x="286348" y="1394270"/>
            <a:ext cx="4706938" cy="4538316"/>
          </a:xfrm>
          <a:prstGeom prst="roundRect">
            <a:avLst>
              <a:gd name="adj" fmla="val 7456"/>
            </a:avLst>
          </a:prstGeom>
          <a:solidFill>
            <a:srgbClr val="2A90C0">
              <a:alpha val="20000"/>
            </a:srgbClr>
          </a:solidFill>
        </p:spPr>
        <p:txBody>
          <a:bodyPr rIns="720000">
            <a:noAutofit/>
          </a:bodyPr>
          <a:lstStyle/>
          <a:p>
            <a:r>
              <a:rPr lang="en-GB" sz="1600" b="1" dirty="0">
                <a:latin typeface="+mn-lt"/>
                <a:cs typeface="Arial" panose="020B0604020202020204" pitchFamily="34" charset="0"/>
              </a:rPr>
              <a:t>Brent Health Matters is both a model to tackle inequalities and a team supporting that model.</a:t>
            </a:r>
            <a:endParaRPr lang="en-GB" sz="1600" dirty="0">
              <a:latin typeface="+mn-lt"/>
              <a:cs typeface="Arial" panose="020B0604020202020204" pitchFamily="34" charset="0"/>
            </a:endParaRPr>
          </a:p>
          <a:p>
            <a:r>
              <a:rPr lang="en-GB" sz="1600" dirty="0">
                <a:latin typeface="+mn-lt"/>
                <a:cs typeface="Arial" panose="020B0604020202020204" pitchFamily="34" charset="0"/>
              </a:rPr>
              <a:t>The model recognises that very often the way in which we provide health and care services and engage with our residents, does not make it easy for people to access the care they need, or encourage the behaviours that would support healthier happier lives.</a:t>
            </a:r>
          </a:p>
          <a:p>
            <a:r>
              <a:rPr lang="en-GB" sz="1600" dirty="0">
                <a:latin typeface="+mn-lt"/>
                <a:cs typeface="Arial" panose="020B0604020202020204" pitchFamily="34" charset="0"/>
              </a:rPr>
              <a:t>Brent Health </a:t>
            </a:r>
            <a:r>
              <a:rPr lang="en-GB" sz="1600" dirty="0">
                <a:latin typeface="+mn-lt"/>
              </a:rPr>
              <a:t>M</a:t>
            </a:r>
            <a:r>
              <a:rPr lang="en-GB" sz="1600" dirty="0">
                <a:latin typeface="+mn-lt"/>
                <a:cs typeface="Arial" panose="020B0604020202020204" pitchFamily="34" charset="0"/>
              </a:rPr>
              <a:t>atters is a partnership across all stakeholders in Brent setup in 2020 to understand the barriers faced by some communities and people who are seldom heard from and support them to improve the management of long-term conditions and quality of life. </a:t>
            </a:r>
          </a:p>
        </p:txBody>
      </p:sp>
      <p:sp>
        <p:nvSpPr>
          <p:cNvPr id="3" name="Slide Number Placeholder 2">
            <a:extLst>
              <a:ext uri="{FF2B5EF4-FFF2-40B4-BE49-F238E27FC236}">
                <a16:creationId xmlns:a16="http://schemas.microsoft.com/office/drawing/2014/main" id="{2EF6E220-938E-422C-24D5-D6EF8265C0CD}"/>
              </a:ext>
            </a:extLst>
          </p:cNvPr>
          <p:cNvSpPr>
            <a:spLocks noGrp="1"/>
          </p:cNvSpPr>
          <p:nvPr>
            <p:ph type="sldNum" sz="quarter" idx="4294967295"/>
          </p:nvPr>
        </p:nvSpPr>
        <p:spPr>
          <a:xfrm>
            <a:off x="11604171" y="6420111"/>
            <a:ext cx="371876" cy="4378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2FEA385F-D4D3-CFC1-A134-399D099D0F12}"/>
              </a:ext>
            </a:extLst>
          </p:cNvPr>
          <p:cNvSpPr>
            <a:spLocks noChangeAspect="1"/>
          </p:cNvSpPr>
          <p:nvPr/>
        </p:nvSpPr>
        <p:spPr>
          <a:xfrm rot="6736470">
            <a:off x="5255738" y="465515"/>
            <a:ext cx="5655836" cy="5655837"/>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29274B6-973C-2AF9-68EA-24D070ABB482}"/>
              </a:ext>
            </a:extLst>
          </p:cNvPr>
          <p:cNvGrpSpPr/>
          <p:nvPr/>
        </p:nvGrpSpPr>
        <p:grpSpPr>
          <a:xfrm>
            <a:off x="4144461" y="693585"/>
            <a:ext cx="7878390" cy="5239431"/>
            <a:chOff x="4154441" y="560169"/>
            <a:chExt cx="7878390" cy="5239431"/>
          </a:xfrm>
        </p:grpSpPr>
        <p:grpSp>
          <p:nvGrpSpPr>
            <p:cNvPr id="4" name="Group 3">
              <a:extLst>
                <a:ext uri="{FF2B5EF4-FFF2-40B4-BE49-F238E27FC236}">
                  <a16:creationId xmlns:a16="http://schemas.microsoft.com/office/drawing/2014/main" id="{4E68AADE-D211-EFAA-B47A-62BC9C040879}"/>
                </a:ext>
              </a:extLst>
            </p:cNvPr>
            <p:cNvGrpSpPr/>
            <p:nvPr/>
          </p:nvGrpSpPr>
          <p:grpSpPr>
            <a:xfrm>
              <a:off x="4154441" y="560169"/>
              <a:ext cx="7878390" cy="5024556"/>
              <a:chOff x="4154441" y="560169"/>
              <a:chExt cx="7878390" cy="5024556"/>
            </a:xfrm>
          </p:grpSpPr>
          <p:sp>
            <p:nvSpPr>
              <p:cNvPr id="36" name="Oval 35">
                <a:extLst>
                  <a:ext uri="{FF2B5EF4-FFF2-40B4-BE49-F238E27FC236}">
                    <a16:creationId xmlns:a16="http://schemas.microsoft.com/office/drawing/2014/main" id="{9BF6C4E1-CC67-5286-D858-30C7D1085154}"/>
                  </a:ext>
                </a:extLst>
              </p:cNvPr>
              <p:cNvSpPr>
                <a:spLocks noChangeAspect="1"/>
              </p:cNvSpPr>
              <p:nvPr/>
            </p:nvSpPr>
            <p:spPr>
              <a:xfrm rot="6736470">
                <a:off x="5666993" y="711316"/>
                <a:ext cx="4873409" cy="4873409"/>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D600233-2B0C-8A57-0251-5EDB0F0B5DFF}"/>
                  </a:ext>
                </a:extLst>
              </p:cNvPr>
              <p:cNvSpPr>
                <a:spLocks noChangeAspect="1"/>
              </p:cNvSpPr>
              <p:nvPr/>
            </p:nvSpPr>
            <p:spPr>
              <a:xfrm>
                <a:off x="6603452" y="1721109"/>
                <a:ext cx="2980142" cy="298014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c 41">
                <a:extLst>
                  <a:ext uri="{FF2B5EF4-FFF2-40B4-BE49-F238E27FC236}">
                    <a16:creationId xmlns:a16="http://schemas.microsoft.com/office/drawing/2014/main" id="{833F5203-729B-344B-8173-58C68C777D98}"/>
                  </a:ext>
                </a:extLst>
              </p:cNvPr>
              <p:cNvSpPr>
                <a:spLocks/>
              </p:cNvSpPr>
              <p:nvPr/>
            </p:nvSpPr>
            <p:spPr>
              <a:xfrm>
                <a:off x="7000727" y="2189184"/>
                <a:ext cx="2183042" cy="2065776"/>
              </a:xfrm>
              <a:prstGeom prst="arc">
                <a:avLst>
                  <a:gd name="adj1" fmla="val 11228144"/>
                  <a:gd name="adj2" fmla="val 21166256"/>
                </a:avLst>
              </a:prstGeom>
              <a:ln w="19050">
                <a:solidFill>
                  <a:srgbClr val="F2467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91E23B96-73CE-9B57-9C47-914E5E07B41E}"/>
                  </a:ext>
                </a:extLst>
              </p:cNvPr>
              <p:cNvSpPr>
                <a:spLocks/>
              </p:cNvSpPr>
              <p:nvPr/>
            </p:nvSpPr>
            <p:spPr>
              <a:xfrm rot="10800000">
                <a:off x="7000727" y="2198410"/>
                <a:ext cx="2183042" cy="2065776"/>
              </a:xfrm>
              <a:prstGeom prst="arc">
                <a:avLst>
                  <a:gd name="adj1" fmla="val 11149446"/>
                  <a:gd name="adj2" fmla="val 21317050"/>
                </a:avLst>
              </a:prstGeom>
              <a:ln w="19050">
                <a:solidFill>
                  <a:srgbClr val="2A9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67A306B-6712-5EFD-691F-B1A97DE7E4F9}"/>
                  </a:ext>
                </a:extLst>
              </p:cNvPr>
              <p:cNvSpPr>
                <a:spLocks/>
              </p:cNvSpPr>
              <p:nvPr/>
            </p:nvSpPr>
            <p:spPr>
              <a:xfrm>
                <a:off x="6757920" y="3119171"/>
                <a:ext cx="2671207" cy="188520"/>
              </a:xfrm>
              <a:custGeom>
                <a:avLst/>
                <a:gdLst>
                  <a:gd name="connsiteX0" fmla="*/ 0 w 4081930"/>
                  <a:gd name="connsiteY0" fmla="*/ 132217 h 263699"/>
                  <a:gd name="connsiteX1" fmla="*/ 185271 w 4081930"/>
                  <a:gd name="connsiteY1" fmla="*/ 263699 h 263699"/>
                  <a:gd name="connsiteX2" fmla="*/ 442259 w 4081930"/>
                  <a:gd name="connsiteY2" fmla="*/ 132217 h 263699"/>
                  <a:gd name="connsiteX3" fmla="*/ 741082 w 4081930"/>
                  <a:gd name="connsiteY3" fmla="*/ 18664 h 263699"/>
                  <a:gd name="connsiteX4" fmla="*/ 1087718 w 4081930"/>
                  <a:gd name="connsiteY4" fmla="*/ 239793 h 263699"/>
                  <a:gd name="connsiteX5" fmla="*/ 1524000 w 4081930"/>
                  <a:gd name="connsiteY5" fmla="*/ 144170 h 263699"/>
                  <a:gd name="connsiteX6" fmla="*/ 1996141 w 4081930"/>
                  <a:gd name="connsiteY6" fmla="*/ 735 h 263699"/>
                  <a:gd name="connsiteX7" fmla="*/ 2396565 w 4081930"/>
                  <a:gd name="connsiteY7" fmla="*/ 209911 h 263699"/>
                  <a:gd name="connsiteX8" fmla="*/ 2976282 w 4081930"/>
                  <a:gd name="connsiteY8" fmla="*/ 735 h 263699"/>
                  <a:gd name="connsiteX9" fmla="*/ 3603812 w 4081930"/>
                  <a:gd name="connsiteY9" fmla="*/ 209911 h 263699"/>
                  <a:gd name="connsiteX10" fmla="*/ 4081930 w 4081930"/>
                  <a:gd name="connsiteY10" fmla="*/ 6711 h 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1930" h="263699">
                    <a:moveTo>
                      <a:pt x="0" y="132217"/>
                    </a:moveTo>
                    <a:cubicBezTo>
                      <a:pt x="55780" y="197958"/>
                      <a:pt x="111561" y="263699"/>
                      <a:pt x="185271" y="263699"/>
                    </a:cubicBezTo>
                    <a:cubicBezTo>
                      <a:pt x="258981" y="263699"/>
                      <a:pt x="349624" y="173056"/>
                      <a:pt x="442259" y="132217"/>
                    </a:cubicBezTo>
                    <a:cubicBezTo>
                      <a:pt x="534894" y="91378"/>
                      <a:pt x="633505" y="735"/>
                      <a:pt x="741082" y="18664"/>
                    </a:cubicBezTo>
                    <a:cubicBezTo>
                      <a:pt x="848659" y="36593"/>
                      <a:pt x="957232" y="218875"/>
                      <a:pt x="1087718" y="239793"/>
                    </a:cubicBezTo>
                    <a:cubicBezTo>
                      <a:pt x="1218204" y="260711"/>
                      <a:pt x="1372596" y="184013"/>
                      <a:pt x="1524000" y="144170"/>
                    </a:cubicBezTo>
                    <a:cubicBezTo>
                      <a:pt x="1675404" y="104327"/>
                      <a:pt x="1850714" y="-10222"/>
                      <a:pt x="1996141" y="735"/>
                    </a:cubicBezTo>
                    <a:cubicBezTo>
                      <a:pt x="2141568" y="11692"/>
                      <a:pt x="2233208" y="209911"/>
                      <a:pt x="2396565" y="209911"/>
                    </a:cubicBezTo>
                    <a:cubicBezTo>
                      <a:pt x="2559922" y="209911"/>
                      <a:pt x="2775074" y="735"/>
                      <a:pt x="2976282" y="735"/>
                    </a:cubicBezTo>
                    <a:cubicBezTo>
                      <a:pt x="3177490" y="735"/>
                      <a:pt x="3419537" y="208915"/>
                      <a:pt x="3603812" y="209911"/>
                    </a:cubicBezTo>
                    <a:cubicBezTo>
                      <a:pt x="3788087" y="210907"/>
                      <a:pt x="3935008" y="108809"/>
                      <a:pt x="4081930" y="6711"/>
                    </a:cubicBezTo>
                  </a:path>
                </a:pathLst>
              </a:custGeom>
              <a:noFill/>
              <a:ln w="19050">
                <a:solidFill>
                  <a:srgbClr val="F9A50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38F9CCB8-1575-7738-78F9-16936EEB6921}"/>
                  </a:ext>
                </a:extLst>
              </p:cNvPr>
              <p:cNvCxnSpPr>
                <a:cxnSpLocks/>
              </p:cNvCxnSpPr>
              <p:nvPr/>
            </p:nvCxnSpPr>
            <p:spPr>
              <a:xfrm flipH="1">
                <a:off x="7299850" y="3400303"/>
                <a:ext cx="259728" cy="284818"/>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0F64CE-9511-674F-9745-80B18C8854BE}"/>
                  </a:ext>
                </a:extLst>
              </p:cNvPr>
              <p:cNvCxnSpPr>
                <a:cxnSpLocks/>
              </p:cNvCxnSpPr>
              <p:nvPr/>
            </p:nvCxnSpPr>
            <p:spPr>
              <a:xfrm flipH="1">
                <a:off x="7455298" y="3316917"/>
                <a:ext cx="427449" cy="463274"/>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041C59-47FF-2258-2D44-FF040034FD59}"/>
                  </a:ext>
                </a:extLst>
              </p:cNvPr>
              <p:cNvCxnSpPr>
                <a:cxnSpLocks/>
              </p:cNvCxnSpPr>
              <p:nvPr/>
            </p:nvCxnSpPr>
            <p:spPr>
              <a:xfrm flipH="1">
                <a:off x="7584559" y="3291754"/>
                <a:ext cx="540406" cy="620284"/>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DC48096-7161-6988-4AB6-C98B6DADAAA8}"/>
                  </a:ext>
                </a:extLst>
              </p:cNvPr>
              <p:cNvCxnSpPr>
                <a:cxnSpLocks/>
              </p:cNvCxnSpPr>
              <p:nvPr/>
            </p:nvCxnSpPr>
            <p:spPr>
              <a:xfrm flipH="1">
                <a:off x="7753758" y="3340319"/>
                <a:ext cx="557352" cy="681489"/>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1DD7BF1-4E2C-E572-ED2A-74B8EEFE974F}"/>
                  </a:ext>
                </a:extLst>
              </p:cNvPr>
              <p:cNvCxnSpPr>
                <a:cxnSpLocks/>
              </p:cNvCxnSpPr>
              <p:nvPr/>
            </p:nvCxnSpPr>
            <p:spPr>
              <a:xfrm flipH="1">
                <a:off x="7994215" y="3253921"/>
                <a:ext cx="598155" cy="762045"/>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EEDF4E-B612-5DB5-A5CF-3AD8B7B349D2}"/>
                  </a:ext>
                </a:extLst>
              </p:cNvPr>
              <p:cNvCxnSpPr>
                <a:cxnSpLocks/>
              </p:cNvCxnSpPr>
              <p:nvPr/>
            </p:nvCxnSpPr>
            <p:spPr>
              <a:xfrm flipH="1">
                <a:off x="8225967" y="3307691"/>
                <a:ext cx="540420" cy="706410"/>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C9B110-FB15-01D8-2FE7-613DBD9B9DCD}"/>
                  </a:ext>
                </a:extLst>
              </p:cNvPr>
              <p:cNvCxnSpPr>
                <a:cxnSpLocks/>
              </p:cNvCxnSpPr>
              <p:nvPr/>
            </p:nvCxnSpPr>
            <p:spPr>
              <a:xfrm flipH="1">
                <a:off x="8438154" y="3495163"/>
                <a:ext cx="385968" cy="500875"/>
              </a:xfrm>
              <a:prstGeom prst="line">
                <a:avLst/>
              </a:prstGeom>
              <a:ln w="1905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E9885B8-F524-11D2-1467-8C7B4B08CC05}"/>
                  </a:ext>
                </a:extLst>
              </p:cNvPr>
              <p:cNvCxnSpPr>
                <a:cxnSpLocks/>
              </p:cNvCxnSpPr>
              <p:nvPr/>
            </p:nvCxnSpPr>
            <p:spPr>
              <a:xfrm>
                <a:off x="7278417" y="2708630"/>
                <a:ext cx="163987" cy="392926"/>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EAB45C-7208-5924-FE3F-94BA559CB7BB}"/>
                  </a:ext>
                </a:extLst>
              </p:cNvPr>
              <p:cNvCxnSpPr>
                <a:cxnSpLocks/>
              </p:cNvCxnSpPr>
              <p:nvPr/>
            </p:nvCxnSpPr>
            <p:spPr>
              <a:xfrm>
                <a:off x="7466507" y="2613297"/>
                <a:ext cx="197152" cy="519077"/>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D9E8908-AF8B-403F-DEBE-E635C93C1BC6}"/>
                  </a:ext>
                </a:extLst>
              </p:cNvPr>
              <p:cNvCxnSpPr>
                <a:cxnSpLocks/>
              </p:cNvCxnSpPr>
              <p:nvPr/>
            </p:nvCxnSpPr>
            <p:spPr>
              <a:xfrm>
                <a:off x="7614848" y="2434160"/>
                <a:ext cx="258309" cy="658999"/>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2F6AA52-2E61-6391-2733-A752C112B2D1}"/>
                  </a:ext>
                </a:extLst>
              </p:cNvPr>
              <p:cNvCxnSpPr>
                <a:cxnSpLocks/>
              </p:cNvCxnSpPr>
              <p:nvPr/>
            </p:nvCxnSpPr>
            <p:spPr>
              <a:xfrm>
                <a:off x="7784640" y="2396455"/>
                <a:ext cx="255871" cy="657044"/>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E4002B-5471-E798-0551-D0406FF4047B}"/>
                  </a:ext>
                </a:extLst>
              </p:cNvPr>
              <p:cNvCxnSpPr>
                <a:cxnSpLocks/>
              </p:cNvCxnSpPr>
              <p:nvPr/>
            </p:nvCxnSpPr>
            <p:spPr>
              <a:xfrm>
                <a:off x="7949283" y="2367610"/>
                <a:ext cx="304620" cy="739556"/>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F134E97-AFE6-6F5B-84DE-6AC067F9A6FD}"/>
                  </a:ext>
                </a:extLst>
              </p:cNvPr>
              <p:cNvCxnSpPr>
                <a:cxnSpLocks/>
              </p:cNvCxnSpPr>
              <p:nvPr/>
            </p:nvCxnSpPr>
            <p:spPr>
              <a:xfrm>
                <a:off x="8126525" y="2376836"/>
                <a:ext cx="304620" cy="739556"/>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4724C3A6-02B6-069B-85E0-A77CD52F5C19}"/>
                  </a:ext>
                </a:extLst>
              </p:cNvPr>
              <p:cNvCxnSpPr>
                <a:cxnSpLocks/>
              </p:cNvCxnSpPr>
              <p:nvPr/>
            </p:nvCxnSpPr>
            <p:spPr>
              <a:xfrm>
                <a:off x="8304690" y="2384056"/>
                <a:ext cx="259984" cy="666541"/>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173AD99F-B266-22B8-DD4F-3DCCCB6F8DF4}"/>
                  </a:ext>
                </a:extLst>
              </p:cNvPr>
              <p:cNvCxnSpPr>
                <a:cxnSpLocks/>
              </p:cNvCxnSpPr>
              <p:nvPr/>
            </p:nvCxnSpPr>
            <p:spPr>
              <a:xfrm>
                <a:off x="8487694" y="2360234"/>
                <a:ext cx="261019" cy="645368"/>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68A9ACCA-2C80-638A-B0F1-87BEA1AB4BAD}"/>
                  </a:ext>
                </a:extLst>
              </p:cNvPr>
              <p:cNvCxnSpPr>
                <a:cxnSpLocks/>
              </p:cNvCxnSpPr>
              <p:nvPr/>
            </p:nvCxnSpPr>
            <p:spPr>
              <a:xfrm>
                <a:off x="8740884" y="2616589"/>
                <a:ext cx="202644" cy="469954"/>
              </a:xfrm>
              <a:prstGeom prst="line">
                <a:avLst/>
              </a:prstGeom>
              <a:ln w="19050">
                <a:solidFill>
                  <a:srgbClr val="F24678"/>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73ED328-D382-9B80-18EC-5A9C065431C3}"/>
                  </a:ext>
                </a:extLst>
              </p:cNvPr>
              <p:cNvSpPr/>
              <p:nvPr/>
            </p:nvSpPr>
            <p:spPr>
              <a:xfrm>
                <a:off x="6997561" y="1829897"/>
                <a:ext cx="2176579" cy="1462758"/>
              </a:xfrm>
              <a:prstGeom prst="rect">
                <a:avLst/>
              </a:prstGeom>
              <a:noFill/>
            </p:spPr>
            <p:txBody>
              <a:bodyPr wrap="none" lIns="91440" tIns="45720" rIns="91440" bIns="45720">
                <a:prstTxWarp prst="textArchUp">
                  <a:avLst>
                    <a:gd name="adj" fmla="val 1101671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w="0"/>
                    <a:solidFill>
                      <a:srgbClr val="FFC000"/>
                    </a:solidFill>
                    <a:effectLst/>
                    <a:uLnTx/>
                    <a:uFillTx/>
                    <a:latin typeface="Arial" panose="020B0604020202020204" pitchFamily="34" charset="0"/>
                    <a:ea typeface="+mn-ea"/>
                    <a:cs typeface="Arial" panose="020B0604020202020204" pitchFamily="34" charset="0"/>
                  </a:rPr>
                  <a:t>HEALTH &amp; CARE ECONOMY</a:t>
                </a:r>
              </a:p>
            </p:txBody>
          </p:sp>
          <p:sp>
            <p:nvSpPr>
              <p:cNvPr id="23" name="Rectangle 22">
                <a:extLst>
                  <a:ext uri="{FF2B5EF4-FFF2-40B4-BE49-F238E27FC236}">
                    <a16:creationId xmlns:a16="http://schemas.microsoft.com/office/drawing/2014/main" id="{D17B64ED-21BE-0C08-6BBC-CF95F800E799}"/>
                  </a:ext>
                </a:extLst>
              </p:cNvPr>
              <p:cNvSpPr/>
              <p:nvPr/>
            </p:nvSpPr>
            <p:spPr>
              <a:xfrm>
                <a:off x="6628015" y="560169"/>
                <a:ext cx="2768524" cy="1010507"/>
              </a:xfrm>
              <a:prstGeom prst="rect">
                <a:avLst/>
              </a:prstGeom>
              <a:noFill/>
            </p:spPr>
            <p:txBody>
              <a:bodyPr wrap="none" lIns="91440" tIns="45720" rIns="91440" bIns="45720">
                <a:prstTxWarp prst="textArchUp">
                  <a:avLst>
                    <a:gd name="adj" fmla="val 1146102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4472C4"/>
                    </a:solidFill>
                    <a:effectLst/>
                    <a:uLnTx/>
                    <a:uFillTx/>
                    <a:latin typeface="Arial" panose="020B0604020202020204" pitchFamily="34" charset="0"/>
                    <a:ea typeface="+mn-ea"/>
                    <a:cs typeface="Arial" panose="020B0604020202020204" pitchFamily="34" charset="0"/>
                  </a:rPr>
                  <a:t>STAFF</a:t>
                </a:r>
              </a:p>
            </p:txBody>
          </p:sp>
          <p:sp>
            <p:nvSpPr>
              <p:cNvPr id="24" name="Rectangle 23">
                <a:extLst>
                  <a:ext uri="{FF2B5EF4-FFF2-40B4-BE49-F238E27FC236}">
                    <a16:creationId xmlns:a16="http://schemas.microsoft.com/office/drawing/2014/main" id="{8AB85233-2B2D-53C5-4425-C2DBF1306FF3}"/>
                  </a:ext>
                </a:extLst>
              </p:cNvPr>
              <p:cNvSpPr/>
              <p:nvPr/>
            </p:nvSpPr>
            <p:spPr>
              <a:xfrm>
                <a:off x="7223017" y="920544"/>
                <a:ext cx="1803895" cy="585953"/>
              </a:xfrm>
              <a:prstGeom prst="rect">
                <a:avLst/>
              </a:prstGeom>
              <a:noFill/>
              <a:ln>
                <a:noFill/>
              </a:ln>
            </p:spPr>
            <p:txBody>
              <a:bodyPr wrap="none" lIns="91440" tIns="45720" rIns="91440" bIns="45720">
                <a:prstTxWarp prst="textArchUp">
                  <a:avLst>
                    <a:gd name="adj" fmla="val 1289024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w="0"/>
                    <a:solidFill>
                      <a:srgbClr val="70AD47">
                        <a:lumMod val="75000"/>
                      </a:srgbClr>
                    </a:solidFill>
                    <a:effectLst/>
                    <a:uLnTx/>
                    <a:uFillTx/>
                    <a:latin typeface="Arial" panose="020B0604020202020204" pitchFamily="34" charset="0"/>
                    <a:ea typeface="+mn-ea"/>
                    <a:cs typeface="Arial" panose="020B0604020202020204" pitchFamily="34" charset="0"/>
                  </a:rPr>
                  <a:t>BHM</a:t>
                </a:r>
                <a:r>
                  <a:rPr kumimoji="0" lang="en-US" sz="1600" b="1" i="0" u="none" strike="noStrike" kern="1200" cap="none" spc="0" normalizeH="0" baseline="0" noProof="0">
                    <a:ln w="0"/>
                    <a:solidFill>
                      <a:srgbClr val="70AD47">
                        <a:lumMod val="75000"/>
                      </a:srgbClr>
                    </a:solidFill>
                    <a:effectLst/>
                    <a:uLnTx/>
                    <a:uFillTx/>
                    <a:latin typeface="Arial" panose="020B0604020202020204" pitchFamily="34" charset="0"/>
                    <a:ea typeface="+mn-ea"/>
                    <a:cs typeface="Arial" panose="020B0604020202020204" pitchFamily="34" charset="0"/>
                  </a:rPr>
                  <a:t> FUNCTIONS</a:t>
                </a:r>
              </a:p>
            </p:txBody>
          </p:sp>
          <p:sp>
            <p:nvSpPr>
              <p:cNvPr id="25" name="TextBox 24">
                <a:extLst>
                  <a:ext uri="{FF2B5EF4-FFF2-40B4-BE49-F238E27FC236}">
                    <a16:creationId xmlns:a16="http://schemas.microsoft.com/office/drawing/2014/main" id="{6E87295F-89EB-29F3-9FFF-CFE95CE6A67A}"/>
                  </a:ext>
                </a:extLst>
              </p:cNvPr>
              <p:cNvSpPr txBox="1"/>
              <p:nvPr/>
            </p:nvSpPr>
            <p:spPr>
              <a:xfrm>
                <a:off x="7650930" y="4362463"/>
                <a:ext cx="934433" cy="20005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2A90C0"/>
                    </a:solidFill>
                    <a:effectLst/>
                    <a:uLnTx/>
                    <a:uFillTx/>
                    <a:latin typeface="Arial" panose="020B0604020202020204" pitchFamily="34" charset="0"/>
                    <a:ea typeface="+mn-ea"/>
                    <a:cs typeface="Arial" panose="020B0604020202020204" pitchFamily="34" charset="0"/>
                  </a:rPr>
                  <a:t>SERVICES</a:t>
                </a:r>
              </a:p>
            </p:txBody>
          </p:sp>
          <p:sp>
            <p:nvSpPr>
              <p:cNvPr id="26" name="TextBox 25">
                <a:extLst>
                  <a:ext uri="{FF2B5EF4-FFF2-40B4-BE49-F238E27FC236}">
                    <a16:creationId xmlns:a16="http://schemas.microsoft.com/office/drawing/2014/main" id="{65DCC7A6-0FC2-3BC4-584F-D7A0926D62DB}"/>
                  </a:ext>
                </a:extLst>
              </p:cNvPr>
              <p:cNvSpPr txBox="1"/>
              <p:nvPr/>
            </p:nvSpPr>
            <p:spPr>
              <a:xfrm>
                <a:off x="7661065" y="1909287"/>
                <a:ext cx="852381" cy="20005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F24678"/>
                    </a:solidFill>
                    <a:effectLst/>
                    <a:uLnTx/>
                    <a:uFillTx/>
                    <a:latin typeface="Arial" panose="020B0604020202020204" pitchFamily="34" charset="0"/>
                    <a:ea typeface="+mn-ea"/>
                    <a:cs typeface="Arial" panose="020B0604020202020204" pitchFamily="34" charset="0"/>
                  </a:rPr>
                  <a:t>COMMUNITIES</a:t>
                </a:r>
              </a:p>
            </p:txBody>
          </p:sp>
          <p:sp>
            <p:nvSpPr>
              <p:cNvPr id="27" name="Arrow: Up 26">
                <a:extLst>
                  <a:ext uri="{FF2B5EF4-FFF2-40B4-BE49-F238E27FC236}">
                    <a16:creationId xmlns:a16="http://schemas.microsoft.com/office/drawing/2014/main" id="{6ECBCF38-FB8E-661A-B52C-A07421361781}"/>
                  </a:ext>
                </a:extLst>
              </p:cNvPr>
              <p:cNvSpPr/>
              <p:nvPr/>
            </p:nvSpPr>
            <p:spPr>
              <a:xfrm rot="2709876">
                <a:off x="6783736" y="3954900"/>
                <a:ext cx="233761" cy="536404"/>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9272F6E-8DEE-2CA1-97FB-C44D31FA18EA}"/>
                  </a:ext>
                </a:extLst>
              </p:cNvPr>
              <p:cNvSpPr>
                <a:spLocks/>
              </p:cNvSpPr>
              <p:nvPr/>
            </p:nvSpPr>
            <p:spPr>
              <a:xfrm rot="2700000">
                <a:off x="5850590" y="4127583"/>
                <a:ext cx="1620000" cy="651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Community engagement/</a:t>
                </a:r>
                <a:br>
                  <a:rPr kumimoji="0" lang="en-GB" sz="1000" b="1"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involvement: </a:t>
                </a:r>
                <a:r>
                  <a:rPr kumimoji="0" lang="en-GB" sz="10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building trust &amp; listening</a:t>
                </a:r>
              </a:p>
            </p:txBody>
          </p:sp>
          <p:sp>
            <p:nvSpPr>
              <p:cNvPr id="29" name="Arrow: Up 28">
                <a:extLst>
                  <a:ext uri="{FF2B5EF4-FFF2-40B4-BE49-F238E27FC236}">
                    <a16:creationId xmlns:a16="http://schemas.microsoft.com/office/drawing/2014/main" id="{6CD1133E-A097-AE2D-DE6A-9979432FAFF0}"/>
                  </a:ext>
                </a:extLst>
              </p:cNvPr>
              <p:cNvSpPr/>
              <p:nvPr/>
            </p:nvSpPr>
            <p:spPr>
              <a:xfrm rot="13500000">
                <a:off x="9093400" y="1810712"/>
                <a:ext cx="233761" cy="536404"/>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Up 29">
                <a:extLst>
                  <a:ext uri="{FF2B5EF4-FFF2-40B4-BE49-F238E27FC236}">
                    <a16:creationId xmlns:a16="http://schemas.microsoft.com/office/drawing/2014/main" id="{6362C9D7-1DD4-7DE0-E063-3DBA6B315040}"/>
                  </a:ext>
                </a:extLst>
              </p:cNvPr>
              <p:cNvSpPr/>
              <p:nvPr/>
            </p:nvSpPr>
            <p:spPr>
              <a:xfrm rot="8067041">
                <a:off x="6900084" y="1829141"/>
                <a:ext cx="233761" cy="536404"/>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F11A64A-536A-C193-5838-C082EE40772E}"/>
                  </a:ext>
                </a:extLst>
              </p:cNvPr>
              <p:cNvSpPr>
                <a:spLocks/>
              </p:cNvSpPr>
              <p:nvPr/>
            </p:nvSpPr>
            <p:spPr>
              <a:xfrm rot="2700000">
                <a:off x="8670448" y="1534908"/>
                <a:ext cx="1620000" cy="651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Inform and support residents: </a:t>
                </a:r>
                <a:r>
                  <a:rPr kumimoji="0" lang="en-GB" sz="10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range of, support, education, &amp; advice offers</a:t>
                </a:r>
              </a:p>
            </p:txBody>
          </p:sp>
          <p:sp>
            <p:nvSpPr>
              <p:cNvPr id="32" name="Rectangle: Rounded Corners 31">
                <a:extLst>
                  <a:ext uri="{FF2B5EF4-FFF2-40B4-BE49-F238E27FC236}">
                    <a16:creationId xmlns:a16="http://schemas.microsoft.com/office/drawing/2014/main" id="{C75BCFA5-EBDA-BA8E-C7B3-E03991D364BC}"/>
                  </a:ext>
                </a:extLst>
              </p:cNvPr>
              <p:cNvSpPr>
                <a:spLocks noChangeAspect="1"/>
              </p:cNvSpPr>
              <p:nvPr/>
            </p:nvSpPr>
            <p:spPr>
              <a:xfrm rot="18900000">
                <a:off x="5957814" y="1492527"/>
                <a:ext cx="1620000" cy="65066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Active community partners: </a:t>
                </a:r>
                <a:r>
                  <a:rPr kumimoji="0" lang="en-GB" sz="10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community capacity building (including VCS grants)</a:t>
                </a:r>
              </a:p>
            </p:txBody>
          </p:sp>
          <p:sp>
            <p:nvSpPr>
              <p:cNvPr id="33" name="Arrow: Up 32">
                <a:extLst>
                  <a:ext uri="{FF2B5EF4-FFF2-40B4-BE49-F238E27FC236}">
                    <a16:creationId xmlns:a16="http://schemas.microsoft.com/office/drawing/2014/main" id="{FE5D640A-1FEC-F6AC-4431-2056879D47D1}"/>
                  </a:ext>
                </a:extLst>
              </p:cNvPr>
              <p:cNvSpPr/>
              <p:nvPr/>
            </p:nvSpPr>
            <p:spPr>
              <a:xfrm rot="18938938">
                <a:off x="9181888" y="3995984"/>
                <a:ext cx="233761" cy="536404"/>
              </a:xfrm>
              <a:prstGeom prst="upArrow">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CEA38ED3-9B88-532A-E17C-D5F36019FD88}"/>
                  </a:ext>
                </a:extLst>
              </p:cNvPr>
              <p:cNvSpPr>
                <a:spLocks/>
              </p:cNvSpPr>
              <p:nvPr/>
            </p:nvSpPr>
            <p:spPr>
              <a:xfrm rot="18874544">
                <a:off x="8773264" y="4100990"/>
                <a:ext cx="1620000" cy="651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Improving access </a:t>
                </a:r>
                <a:r>
                  <a:rPr kumimoji="0" lang="en-GB" sz="10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to the range of services available in the borough</a:t>
                </a:r>
              </a:p>
            </p:txBody>
          </p:sp>
          <p:sp>
            <p:nvSpPr>
              <p:cNvPr id="14" name="Rectangle: Rounded Corners 13">
                <a:extLst>
                  <a:ext uri="{FF2B5EF4-FFF2-40B4-BE49-F238E27FC236}">
                    <a16:creationId xmlns:a16="http://schemas.microsoft.com/office/drawing/2014/main" id="{774A06BB-0FA3-0F97-18D7-50CBF14706DC}"/>
                  </a:ext>
                </a:extLst>
              </p:cNvPr>
              <p:cNvSpPr>
                <a:spLocks noChangeAspect="1"/>
              </p:cNvSpPr>
              <p:nvPr/>
            </p:nvSpPr>
            <p:spPr>
              <a:xfrm>
                <a:off x="10644648" y="2574402"/>
                <a:ext cx="1388183" cy="1135933"/>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Courier New" panose="02070309020205020404" pitchFamily="49" charset="0"/>
                  <a:buChar char="o"/>
                </a:pPr>
                <a:r>
                  <a:rPr lang="en-GB" sz="900">
                    <a:solidFill>
                      <a:schemeClr val="accent5">
                        <a:lumMod val="50000"/>
                      </a:schemeClr>
                    </a:solidFill>
                    <a:latin typeface="Arial" panose="020B0604020202020204" pitchFamily="34" charset="0"/>
                    <a:cs typeface="Arial" panose="020B0604020202020204" pitchFamily="34" charset="0"/>
                  </a:rPr>
                  <a:t>Clinical team</a:t>
                </a:r>
              </a:p>
              <a:p>
                <a:pPr marL="171450" indent="-171450">
                  <a:buFont typeface="Courier New" panose="02070309020205020404" pitchFamily="49" charset="0"/>
                  <a:buChar char="o"/>
                </a:pPr>
                <a:r>
                  <a:rPr lang="en-GB" sz="900">
                    <a:solidFill>
                      <a:schemeClr val="accent5">
                        <a:lumMod val="50000"/>
                      </a:schemeClr>
                    </a:solidFill>
                    <a:latin typeface="Arial" panose="020B0604020202020204" pitchFamily="34" charset="0"/>
                    <a:cs typeface="Arial" panose="020B0604020202020204" pitchFamily="34" charset="0"/>
                  </a:rPr>
                  <a:t>Mental Health team</a:t>
                </a:r>
              </a:p>
              <a:p>
                <a:pPr marL="171450" indent="-171450">
                  <a:buFont typeface="Courier New" panose="02070309020205020404" pitchFamily="49" charset="0"/>
                  <a:buChar char="o"/>
                </a:pPr>
                <a:r>
                  <a:rPr lang="en-GB" sz="900">
                    <a:solidFill>
                      <a:schemeClr val="accent5">
                        <a:lumMod val="50000"/>
                      </a:schemeClr>
                    </a:solidFill>
                    <a:latin typeface="Arial" panose="020B0604020202020204" pitchFamily="34" charset="0"/>
                    <a:cs typeface="Arial" panose="020B0604020202020204" pitchFamily="34" charset="0"/>
                  </a:rPr>
                  <a:t>Health Educators</a:t>
                </a:r>
              </a:p>
              <a:p>
                <a:pPr marL="171450" indent="-171450">
                  <a:buFont typeface="Courier New" panose="02070309020205020404" pitchFamily="49" charset="0"/>
                  <a:buChar char="o"/>
                </a:pPr>
                <a:r>
                  <a:rPr lang="en-GB" sz="900">
                    <a:solidFill>
                      <a:schemeClr val="accent5">
                        <a:lumMod val="50000"/>
                      </a:schemeClr>
                    </a:solidFill>
                    <a:latin typeface="Arial" panose="020B0604020202020204" pitchFamily="34" charset="0"/>
                    <a:cs typeface="Arial" panose="020B0604020202020204" pitchFamily="34" charset="0"/>
                  </a:rPr>
                  <a:t>GPs</a:t>
                </a:r>
              </a:p>
            </p:txBody>
          </p:sp>
          <p:sp>
            <p:nvSpPr>
              <p:cNvPr id="15" name="Rectangle: Rounded Corners 14">
                <a:extLst>
                  <a:ext uri="{FF2B5EF4-FFF2-40B4-BE49-F238E27FC236}">
                    <a16:creationId xmlns:a16="http://schemas.microsoft.com/office/drawing/2014/main" id="{9D8FCE36-2D06-4133-E63F-92D720BA0E1D}"/>
                  </a:ext>
                </a:extLst>
              </p:cNvPr>
              <p:cNvSpPr>
                <a:spLocks noChangeAspect="1"/>
              </p:cNvSpPr>
              <p:nvPr/>
            </p:nvSpPr>
            <p:spPr>
              <a:xfrm>
                <a:off x="4154441" y="2608153"/>
                <a:ext cx="1429761" cy="1079736"/>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9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Community lead</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9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Communications &amp; Engagement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9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Community coordinators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9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Community champions</a:t>
                </a:r>
              </a:p>
            </p:txBody>
          </p:sp>
          <p:cxnSp>
            <p:nvCxnSpPr>
              <p:cNvPr id="16" name="Straight Arrow Connector 15">
                <a:extLst>
                  <a:ext uri="{FF2B5EF4-FFF2-40B4-BE49-F238E27FC236}">
                    <a16:creationId xmlns:a16="http://schemas.microsoft.com/office/drawing/2014/main" id="{3CE3D1CD-1151-A716-0436-20EC7F2CDA12}"/>
                  </a:ext>
                </a:extLst>
              </p:cNvPr>
              <p:cNvCxnSpPr>
                <a:cxnSpLocks/>
                <a:stCxn id="32" idx="1"/>
                <a:endCxn id="15" idx="3"/>
              </p:cNvCxnSpPr>
              <p:nvPr/>
            </p:nvCxnSpPr>
            <p:spPr>
              <a:xfrm flipH="1">
                <a:off x="5584202" y="2390615"/>
                <a:ext cx="610856" cy="757406"/>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4FB203B1-4440-2554-4B21-8A3246146B04}"/>
                  </a:ext>
                </a:extLst>
              </p:cNvPr>
              <p:cNvCxnSpPr>
                <a:cxnSpLocks/>
                <a:stCxn id="28" idx="1"/>
                <a:endCxn id="15" idx="3"/>
              </p:cNvCxnSpPr>
              <p:nvPr/>
            </p:nvCxnSpPr>
            <p:spPr>
              <a:xfrm flipH="1" flipV="1">
                <a:off x="5584202" y="3148021"/>
                <a:ext cx="503632" cy="732606"/>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516EE0E3-1167-FE04-51AB-5E788354B0D5}"/>
                  </a:ext>
                </a:extLst>
              </p:cNvPr>
              <p:cNvCxnSpPr>
                <a:cxnSpLocks/>
                <a:stCxn id="34" idx="3"/>
                <a:endCxn id="14" idx="1"/>
              </p:cNvCxnSpPr>
              <p:nvPr/>
            </p:nvCxnSpPr>
            <p:spPr>
              <a:xfrm flipV="1">
                <a:off x="10151764" y="3142369"/>
                <a:ext cx="492884" cy="707439"/>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E87BE931-B29B-1B47-683A-EB5C35003FCC}"/>
                  </a:ext>
                </a:extLst>
              </p:cNvPr>
              <p:cNvCxnSpPr>
                <a:cxnSpLocks/>
                <a:stCxn id="31" idx="3"/>
                <a:endCxn id="14" idx="1"/>
              </p:cNvCxnSpPr>
              <p:nvPr/>
            </p:nvCxnSpPr>
            <p:spPr>
              <a:xfrm>
                <a:off x="10053204" y="2433464"/>
                <a:ext cx="591444" cy="708905"/>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68" name="Graphic 1027" descr="Doctor female with solid fill">
                <a:extLst>
                  <a:ext uri="{FF2B5EF4-FFF2-40B4-BE49-F238E27FC236}">
                    <a16:creationId xmlns:a16="http://schemas.microsoft.com/office/drawing/2014/main" id="{CCEE2A8E-80C2-CEF2-379F-0CD350280475}"/>
                  </a:ext>
                </a:extLst>
              </p:cNvPr>
              <p:cNvGrpSpPr/>
              <p:nvPr/>
            </p:nvGrpSpPr>
            <p:grpSpPr>
              <a:xfrm>
                <a:off x="9026936" y="3456389"/>
                <a:ext cx="273040" cy="296428"/>
                <a:chOff x="8789015" y="3137576"/>
                <a:chExt cx="322941" cy="412108"/>
              </a:xfrm>
              <a:solidFill>
                <a:srgbClr val="2A90C0"/>
              </a:solidFill>
            </p:grpSpPr>
            <p:sp>
              <p:nvSpPr>
                <p:cNvPr id="1069" name="Freeform: Shape 1068">
                  <a:extLst>
                    <a:ext uri="{FF2B5EF4-FFF2-40B4-BE49-F238E27FC236}">
                      <a16:creationId xmlns:a16="http://schemas.microsoft.com/office/drawing/2014/main" id="{EDA66C14-360E-9FC9-C3AC-B8EBC1E3FB04}"/>
                    </a:ext>
                  </a:extLst>
                </p:cNvPr>
                <p:cNvSpPr/>
                <p:nvPr/>
              </p:nvSpPr>
              <p:spPr>
                <a:xfrm>
                  <a:off x="8789015" y="3137576"/>
                  <a:ext cx="322941" cy="412108"/>
                </a:xfrm>
                <a:custGeom>
                  <a:avLst/>
                  <a:gdLst>
                    <a:gd name="connsiteX0" fmla="*/ 322942 w 322941"/>
                    <a:gd name="connsiteY0" fmla="*/ 291802 h 412108"/>
                    <a:gd name="connsiteX1" fmla="*/ 303638 w 322941"/>
                    <a:gd name="connsiteY1" fmla="*/ 252830 h 412108"/>
                    <a:gd name="connsiteX2" fmla="*/ 233685 w 322941"/>
                    <a:gd name="connsiteY2" fmla="*/ 215442 h 412108"/>
                    <a:gd name="connsiteX3" fmla="*/ 265646 w 322941"/>
                    <a:gd name="connsiteY3" fmla="*/ 207478 h 412108"/>
                    <a:gd name="connsiteX4" fmla="*/ 246566 w 322941"/>
                    <a:gd name="connsiteY4" fmla="*/ 171589 h 412108"/>
                    <a:gd name="connsiteX5" fmla="*/ 259807 w 322941"/>
                    <a:gd name="connsiteY5" fmla="*/ 76269 h 412108"/>
                    <a:gd name="connsiteX6" fmla="*/ 238862 w 322941"/>
                    <a:gd name="connsiteY6" fmla="*/ 31568 h 412108"/>
                    <a:gd name="connsiteX7" fmla="*/ 212741 w 322941"/>
                    <a:gd name="connsiteY7" fmla="*/ 31214 h 412108"/>
                    <a:gd name="connsiteX8" fmla="*/ 171836 w 322941"/>
                    <a:gd name="connsiteY8" fmla="*/ 3561 h 412108"/>
                    <a:gd name="connsiteX9" fmla="*/ 95018 w 322941"/>
                    <a:gd name="connsiteY9" fmla="*/ 13353 h 412108"/>
                    <a:gd name="connsiteX10" fmla="*/ 65672 w 322941"/>
                    <a:gd name="connsiteY10" fmla="*/ 87421 h 412108"/>
                    <a:gd name="connsiteX11" fmla="*/ 68490 w 322941"/>
                    <a:gd name="connsiteY11" fmla="*/ 188096 h 412108"/>
                    <a:gd name="connsiteX12" fmla="*/ 57296 w 322941"/>
                    <a:gd name="connsiteY12" fmla="*/ 216035 h 412108"/>
                    <a:gd name="connsiteX13" fmla="*/ 86007 w 322941"/>
                    <a:gd name="connsiteY13" fmla="*/ 216666 h 412108"/>
                    <a:gd name="connsiteX14" fmla="*/ 19298 w 322941"/>
                    <a:gd name="connsiteY14" fmla="*/ 252825 h 412108"/>
                    <a:gd name="connsiteX15" fmla="*/ 0 w 322941"/>
                    <a:gd name="connsiteY15" fmla="*/ 292021 h 412108"/>
                    <a:gd name="connsiteX16" fmla="*/ 0 w 322941"/>
                    <a:gd name="connsiteY16" fmla="*/ 383533 h 412108"/>
                    <a:gd name="connsiteX17" fmla="*/ 4636 w 322941"/>
                    <a:gd name="connsiteY17" fmla="*/ 386627 h 412108"/>
                    <a:gd name="connsiteX18" fmla="*/ 162945 w 322941"/>
                    <a:gd name="connsiteY18" fmla="*/ 412108 h 412108"/>
                    <a:gd name="connsiteX19" fmla="*/ 318775 w 322941"/>
                    <a:gd name="connsiteY19" fmla="*/ 386299 h 412108"/>
                    <a:gd name="connsiteX20" fmla="*/ 322942 w 322941"/>
                    <a:gd name="connsiteY20" fmla="*/ 383174 h 412108"/>
                    <a:gd name="connsiteX21" fmla="*/ 237024 w 322941"/>
                    <a:gd name="connsiteY21" fmla="*/ 276394 h 412108"/>
                    <a:gd name="connsiteX22" fmla="*/ 247441 w 322941"/>
                    <a:gd name="connsiteY22" fmla="*/ 286812 h 412108"/>
                    <a:gd name="connsiteX23" fmla="*/ 237024 w 322941"/>
                    <a:gd name="connsiteY23" fmla="*/ 297229 h 412108"/>
                    <a:gd name="connsiteX24" fmla="*/ 226606 w 322941"/>
                    <a:gd name="connsiteY24" fmla="*/ 286812 h 412108"/>
                    <a:gd name="connsiteX25" fmla="*/ 237024 w 322941"/>
                    <a:gd name="connsiteY25" fmla="*/ 276394 h 412108"/>
                    <a:gd name="connsiteX26" fmla="*/ 98966 w 322941"/>
                    <a:gd name="connsiteY26" fmla="*/ 98979 h 412108"/>
                    <a:gd name="connsiteX27" fmla="*/ 106534 w 322941"/>
                    <a:gd name="connsiteY27" fmla="*/ 98068 h 412108"/>
                    <a:gd name="connsiteX28" fmla="*/ 157179 w 322941"/>
                    <a:gd name="connsiteY28" fmla="*/ 83822 h 412108"/>
                    <a:gd name="connsiteX29" fmla="*/ 200698 w 322941"/>
                    <a:gd name="connsiteY29" fmla="*/ 56638 h 412108"/>
                    <a:gd name="connsiteX30" fmla="*/ 207821 w 322941"/>
                    <a:gd name="connsiteY30" fmla="*/ 56693 h 412108"/>
                    <a:gd name="connsiteX31" fmla="*/ 209209 w 322941"/>
                    <a:gd name="connsiteY31" fmla="*/ 59456 h 412108"/>
                    <a:gd name="connsiteX32" fmla="*/ 217663 w 322941"/>
                    <a:gd name="connsiteY32" fmla="*/ 93229 h 412108"/>
                    <a:gd name="connsiteX33" fmla="*/ 223976 w 322941"/>
                    <a:gd name="connsiteY33" fmla="*/ 103537 h 412108"/>
                    <a:gd name="connsiteX34" fmla="*/ 223976 w 322941"/>
                    <a:gd name="connsiteY34" fmla="*/ 125341 h 412108"/>
                    <a:gd name="connsiteX35" fmla="*/ 161471 w 322941"/>
                    <a:gd name="connsiteY35" fmla="*/ 187846 h 412108"/>
                    <a:gd name="connsiteX36" fmla="*/ 98966 w 322941"/>
                    <a:gd name="connsiteY36" fmla="*/ 125341 h 412108"/>
                    <a:gd name="connsiteX37" fmla="*/ 202208 w 322941"/>
                    <a:gd name="connsiteY37" fmla="*/ 223833 h 412108"/>
                    <a:gd name="connsiteX38" fmla="*/ 161471 w 322941"/>
                    <a:gd name="connsiteY38" fmla="*/ 229516 h 412108"/>
                    <a:gd name="connsiteX39" fmla="*/ 120697 w 322941"/>
                    <a:gd name="connsiteY39" fmla="*/ 223828 h 412108"/>
                    <a:gd name="connsiteX40" fmla="*/ 130218 w 322941"/>
                    <a:gd name="connsiteY40" fmla="*/ 203706 h 412108"/>
                    <a:gd name="connsiteX41" fmla="*/ 130218 w 322941"/>
                    <a:gd name="connsiteY41" fmla="*/ 202529 h 412108"/>
                    <a:gd name="connsiteX42" fmla="*/ 192749 w 322941"/>
                    <a:gd name="connsiteY42" fmla="*/ 202529 h 412108"/>
                    <a:gd name="connsiteX43" fmla="*/ 192749 w 322941"/>
                    <a:gd name="connsiteY43" fmla="*/ 203686 h 412108"/>
                    <a:gd name="connsiteX44" fmla="*/ 202219 w 322941"/>
                    <a:gd name="connsiteY44" fmla="*/ 223833 h 412108"/>
                    <a:gd name="connsiteX45" fmla="*/ 302107 w 322941"/>
                    <a:gd name="connsiteY45" fmla="*/ 372282 h 412108"/>
                    <a:gd name="connsiteX46" fmla="*/ 20877 w 322941"/>
                    <a:gd name="connsiteY46" fmla="*/ 371964 h 412108"/>
                    <a:gd name="connsiteX47" fmla="*/ 20877 w 322941"/>
                    <a:gd name="connsiteY47" fmla="*/ 292239 h 412108"/>
                    <a:gd name="connsiteX48" fmla="*/ 32815 w 322941"/>
                    <a:gd name="connsiteY48" fmla="*/ 268706 h 412108"/>
                    <a:gd name="connsiteX49" fmla="*/ 80735 w 322941"/>
                    <a:gd name="connsiteY49" fmla="*/ 241183 h 412108"/>
                    <a:gd name="connsiteX50" fmla="*/ 80735 w 322941"/>
                    <a:gd name="connsiteY50" fmla="*/ 263487 h 412108"/>
                    <a:gd name="connsiteX51" fmla="*/ 44274 w 322941"/>
                    <a:gd name="connsiteY51" fmla="*/ 302438 h 412108"/>
                    <a:gd name="connsiteX52" fmla="*/ 46879 w 322941"/>
                    <a:gd name="connsiteY52" fmla="*/ 308220 h 412108"/>
                    <a:gd name="connsiteX53" fmla="*/ 46879 w 322941"/>
                    <a:gd name="connsiteY53" fmla="*/ 341504 h 412108"/>
                    <a:gd name="connsiteX54" fmla="*/ 58963 w 322941"/>
                    <a:gd name="connsiteY54" fmla="*/ 356687 h 412108"/>
                    <a:gd name="connsiteX55" fmla="*/ 69920 w 322941"/>
                    <a:gd name="connsiteY55" fmla="*/ 358117 h 412108"/>
                    <a:gd name="connsiteX56" fmla="*/ 71350 w 322941"/>
                    <a:gd name="connsiteY56" fmla="*/ 347161 h 412108"/>
                    <a:gd name="connsiteX57" fmla="*/ 60393 w 322941"/>
                    <a:gd name="connsiteY57" fmla="*/ 345731 h 412108"/>
                    <a:gd name="connsiteX58" fmla="*/ 60052 w 322941"/>
                    <a:gd name="connsiteY58" fmla="*/ 346009 h 412108"/>
                    <a:gd name="connsiteX59" fmla="*/ 57296 w 322941"/>
                    <a:gd name="connsiteY59" fmla="*/ 341504 h 412108"/>
                    <a:gd name="connsiteX60" fmla="*/ 57296 w 322941"/>
                    <a:gd name="connsiteY60" fmla="*/ 308220 h 412108"/>
                    <a:gd name="connsiteX61" fmla="*/ 59901 w 322941"/>
                    <a:gd name="connsiteY61" fmla="*/ 302438 h 412108"/>
                    <a:gd name="connsiteX62" fmla="*/ 83340 w 322941"/>
                    <a:gd name="connsiteY62" fmla="*/ 278999 h 412108"/>
                    <a:gd name="connsiteX63" fmla="*/ 88549 w 322941"/>
                    <a:gd name="connsiteY63" fmla="*/ 278999 h 412108"/>
                    <a:gd name="connsiteX64" fmla="*/ 111988 w 322941"/>
                    <a:gd name="connsiteY64" fmla="*/ 302438 h 412108"/>
                    <a:gd name="connsiteX65" fmla="*/ 114592 w 322941"/>
                    <a:gd name="connsiteY65" fmla="*/ 308220 h 412108"/>
                    <a:gd name="connsiteX66" fmla="*/ 114592 w 322941"/>
                    <a:gd name="connsiteY66" fmla="*/ 341504 h 412108"/>
                    <a:gd name="connsiteX67" fmla="*/ 111842 w 322941"/>
                    <a:gd name="connsiteY67" fmla="*/ 346009 h 412108"/>
                    <a:gd name="connsiteX68" fmla="*/ 100822 w 322941"/>
                    <a:gd name="connsiteY68" fmla="*/ 346819 h 412108"/>
                    <a:gd name="connsiteX69" fmla="*/ 101632 w 322941"/>
                    <a:gd name="connsiteY69" fmla="*/ 357839 h 412108"/>
                    <a:gd name="connsiteX70" fmla="*/ 112652 w 322941"/>
                    <a:gd name="connsiteY70" fmla="*/ 357029 h 412108"/>
                    <a:gd name="connsiteX71" fmla="*/ 112931 w 322941"/>
                    <a:gd name="connsiteY71" fmla="*/ 356687 h 412108"/>
                    <a:gd name="connsiteX72" fmla="*/ 125010 w 322941"/>
                    <a:gd name="connsiteY72" fmla="*/ 341504 h 412108"/>
                    <a:gd name="connsiteX73" fmla="*/ 125010 w 322941"/>
                    <a:gd name="connsiteY73" fmla="*/ 308220 h 412108"/>
                    <a:gd name="connsiteX74" fmla="*/ 127614 w 322941"/>
                    <a:gd name="connsiteY74" fmla="*/ 302438 h 412108"/>
                    <a:gd name="connsiteX75" fmla="*/ 91153 w 322941"/>
                    <a:gd name="connsiteY75" fmla="*/ 263503 h 412108"/>
                    <a:gd name="connsiteX76" fmla="*/ 91153 w 322941"/>
                    <a:gd name="connsiteY76" fmla="*/ 236990 h 412108"/>
                    <a:gd name="connsiteX77" fmla="*/ 95518 w 322941"/>
                    <a:gd name="connsiteY77" fmla="*/ 235297 h 412108"/>
                    <a:gd name="connsiteX78" fmla="*/ 161471 w 322941"/>
                    <a:gd name="connsiteY78" fmla="*/ 250351 h 412108"/>
                    <a:gd name="connsiteX79" fmla="*/ 227398 w 322941"/>
                    <a:gd name="connsiteY79" fmla="*/ 235297 h 412108"/>
                    <a:gd name="connsiteX80" fmla="*/ 231805 w 322941"/>
                    <a:gd name="connsiteY80" fmla="*/ 237011 h 412108"/>
                    <a:gd name="connsiteX81" fmla="*/ 231805 w 322941"/>
                    <a:gd name="connsiteY81" fmla="*/ 266368 h 412108"/>
                    <a:gd name="connsiteX82" fmla="*/ 231872 w 322941"/>
                    <a:gd name="connsiteY82" fmla="*/ 266696 h 412108"/>
                    <a:gd name="connsiteX83" fmla="*/ 216826 w 322941"/>
                    <a:gd name="connsiteY83" fmla="*/ 292029 h 412108"/>
                    <a:gd name="connsiteX84" fmla="*/ 242160 w 322941"/>
                    <a:gd name="connsiteY84" fmla="*/ 307076 h 412108"/>
                    <a:gd name="connsiteX85" fmla="*/ 257206 w 322941"/>
                    <a:gd name="connsiteY85" fmla="*/ 281742 h 412108"/>
                    <a:gd name="connsiteX86" fmla="*/ 242160 w 322941"/>
                    <a:gd name="connsiteY86" fmla="*/ 266696 h 412108"/>
                    <a:gd name="connsiteX87" fmla="*/ 242222 w 322941"/>
                    <a:gd name="connsiteY87" fmla="*/ 266368 h 412108"/>
                    <a:gd name="connsiteX88" fmla="*/ 242222 w 322941"/>
                    <a:gd name="connsiteY88" fmla="*/ 241204 h 412108"/>
                    <a:gd name="connsiteX89" fmla="*/ 290142 w 322941"/>
                    <a:gd name="connsiteY89" fmla="*/ 268711 h 412108"/>
                    <a:gd name="connsiteX90" fmla="*/ 302107 w 322941"/>
                    <a:gd name="connsiteY90" fmla="*/ 292021 h 41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22941" h="412108">
                      <a:moveTo>
                        <a:pt x="322942" y="291802"/>
                      </a:moveTo>
                      <a:cubicBezTo>
                        <a:pt x="322373" y="276650"/>
                        <a:pt x="315347" y="262465"/>
                        <a:pt x="303638" y="252830"/>
                      </a:cubicBezTo>
                      <a:cubicBezTo>
                        <a:pt x="287319" y="238970"/>
                        <a:pt x="264943" y="227042"/>
                        <a:pt x="233685" y="215442"/>
                      </a:cubicBezTo>
                      <a:cubicBezTo>
                        <a:pt x="244650" y="214245"/>
                        <a:pt x="255402" y="211566"/>
                        <a:pt x="265646" y="207478"/>
                      </a:cubicBezTo>
                      <a:cubicBezTo>
                        <a:pt x="265646" y="207478"/>
                        <a:pt x="253864" y="200430"/>
                        <a:pt x="246566" y="171589"/>
                      </a:cubicBezTo>
                      <a:cubicBezTo>
                        <a:pt x="241936" y="153468"/>
                        <a:pt x="259656" y="108162"/>
                        <a:pt x="259807" y="76269"/>
                      </a:cubicBezTo>
                      <a:cubicBezTo>
                        <a:pt x="259807" y="50747"/>
                        <a:pt x="252556" y="39319"/>
                        <a:pt x="238862" y="31568"/>
                      </a:cubicBezTo>
                      <a:cubicBezTo>
                        <a:pt x="230961" y="27088"/>
                        <a:pt x="212741" y="31214"/>
                        <a:pt x="212741" y="31214"/>
                      </a:cubicBezTo>
                      <a:cubicBezTo>
                        <a:pt x="212741" y="31214"/>
                        <a:pt x="203349" y="13353"/>
                        <a:pt x="171836" y="3561"/>
                      </a:cubicBezTo>
                      <a:cubicBezTo>
                        <a:pt x="145945" y="-3498"/>
                        <a:pt x="118310" y="25"/>
                        <a:pt x="95018" y="13353"/>
                      </a:cubicBezTo>
                      <a:cubicBezTo>
                        <a:pt x="75527" y="25958"/>
                        <a:pt x="66151" y="39803"/>
                        <a:pt x="65672" y="87421"/>
                      </a:cubicBezTo>
                      <a:cubicBezTo>
                        <a:pt x="65271" y="131065"/>
                        <a:pt x="71261" y="169824"/>
                        <a:pt x="68490" y="188096"/>
                      </a:cubicBezTo>
                      <a:cubicBezTo>
                        <a:pt x="67209" y="198213"/>
                        <a:pt x="63355" y="207833"/>
                        <a:pt x="57296" y="216035"/>
                      </a:cubicBezTo>
                      <a:cubicBezTo>
                        <a:pt x="66844" y="216839"/>
                        <a:pt x="76433" y="217049"/>
                        <a:pt x="86007" y="216666"/>
                      </a:cubicBezTo>
                      <a:cubicBezTo>
                        <a:pt x="56452" y="227880"/>
                        <a:pt x="35050" y="239454"/>
                        <a:pt x="19298" y="252825"/>
                      </a:cubicBezTo>
                      <a:cubicBezTo>
                        <a:pt x="7543" y="262518"/>
                        <a:pt x="515" y="276792"/>
                        <a:pt x="0" y="292021"/>
                      </a:cubicBezTo>
                      <a:lnTo>
                        <a:pt x="0" y="383533"/>
                      </a:lnTo>
                      <a:lnTo>
                        <a:pt x="4636" y="386627"/>
                      </a:lnTo>
                      <a:cubicBezTo>
                        <a:pt x="30159" y="403633"/>
                        <a:pt x="96794" y="412108"/>
                        <a:pt x="162945" y="412108"/>
                      </a:cubicBezTo>
                      <a:cubicBezTo>
                        <a:pt x="229653" y="412108"/>
                        <a:pt x="295856" y="403488"/>
                        <a:pt x="318775" y="386299"/>
                      </a:cubicBezTo>
                      <a:lnTo>
                        <a:pt x="322942" y="383174"/>
                      </a:lnTo>
                      <a:close/>
                      <a:moveTo>
                        <a:pt x="237024" y="276394"/>
                      </a:moveTo>
                      <a:cubicBezTo>
                        <a:pt x="242777" y="276394"/>
                        <a:pt x="247441" y="281058"/>
                        <a:pt x="247441" y="286812"/>
                      </a:cubicBezTo>
                      <a:cubicBezTo>
                        <a:pt x="247441" y="292565"/>
                        <a:pt x="242777" y="297229"/>
                        <a:pt x="237024" y="297229"/>
                      </a:cubicBezTo>
                      <a:cubicBezTo>
                        <a:pt x="231270" y="297229"/>
                        <a:pt x="226606" y="292565"/>
                        <a:pt x="226606" y="286812"/>
                      </a:cubicBezTo>
                      <a:cubicBezTo>
                        <a:pt x="226606" y="281058"/>
                        <a:pt x="231270" y="276394"/>
                        <a:pt x="237024" y="276394"/>
                      </a:cubicBezTo>
                      <a:close/>
                      <a:moveTo>
                        <a:pt x="98966" y="98979"/>
                      </a:moveTo>
                      <a:cubicBezTo>
                        <a:pt x="101504" y="98824"/>
                        <a:pt x="104032" y="98520"/>
                        <a:pt x="106534" y="98068"/>
                      </a:cubicBezTo>
                      <a:cubicBezTo>
                        <a:pt x="124010" y="95765"/>
                        <a:pt x="141066" y="90968"/>
                        <a:pt x="157179" y="83822"/>
                      </a:cubicBezTo>
                      <a:cubicBezTo>
                        <a:pt x="175290" y="74712"/>
                        <a:pt x="185671" y="70243"/>
                        <a:pt x="200698" y="56638"/>
                      </a:cubicBezTo>
                      <a:cubicBezTo>
                        <a:pt x="202680" y="54686"/>
                        <a:pt x="205869" y="54711"/>
                        <a:pt x="207821" y="56693"/>
                      </a:cubicBezTo>
                      <a:cubicBezTo>
                        <a:pt x="208562" y="57446"/>
                        <a:pt x="209048" y="58412"/>
                        <a:pt x="209209" y="59456"/>
                      </a:cubicBezTo>
                      <a:cubicBezTo>
                        <a:pt x="210407" y="67737"/>
                        <a:pt x="213522" y="85963"/>
                        <a:pt x="217663" y="93229"/>
                      </a:cubicBezTo>
                      <a:cubicBezTo>
                        <a:pt x="219534" y="96803"/>
                        <a:pt x="221643" y="100246"/>
                        <a:pt x="223976" y="103537"/>
                      </a:cubicBezTo>
                      <a:lnTo>
                        <a:pt x="223976" y="125341"/>
                      </a:lnTo>
                      <a:cubicBezTo>
                        <a:pt x="223976" y="159861"/>
                        <a:pt x="195991" y="187846"/>
                        <a:pt x="161471" y="187846"/>
                      </a:cubicBezTo>
                      <a:cubicBezTo>
                        <a:pt x="126951" y="187846"/>
                        <a:pt x="98966" y="159861"/>
                        <a:pt x="98966" y="125341"/>
                      </a:cubicBezTo>
                      <a:close/>
                      <a:moveTo>
                        <a:pt x="202208" y="223833"/>
                      </a:moveTo>
                      <a:cubicBezTo>
                        <a:pt x="188985" y="227731"/>
                        <a:pt x="175256" y="229645"/>
                        <a:pt x="161471" y="229516"/>
                      </a:cubicBezTo>
                      <a:cubicBezTo>
                        <a:pt x="147673" y="229647"/>
                        <a:pt x="133932" y="227731"/>
                        <a:pt x="120697" y="223828"/>
                      </a:cubicBezTo>
                      <a:cubicBezTo>
                        <a:pt x="126731" y="218891"/>
                        <a:pt x="130227" y="211503"/>
                        <a:pt x="130218" y="203706"/>
                      </a:cubicBezTo>
                      <a:lnTo>
                        <a:pt x="130218" y="202529"/>
                      </a:lnTo>
                      <a:cubicBezTo>
                        <a:pt x="150258" y="210717"/>
                        <a:pt x="172710" y="210717"/>
                        <a:pt x="192749" y="202529"/>
                      </a:cubicBezTo>
                      <a:lnTo>
                        <a:pt x="192749" y="203686"/>
                      </a:lnTo>
                      <a:cubicBezTo>
                        <a:pt x="192718" y="211483"/>
                        <a:pt x="196195" y="218882"/>
                        <a:pt x="202219" y="223833"/>
                      </a:cubicBezTo>
                      <a:close/>
                      <a:moveTo>
                        <a:pt x="302107" y="372282"/>
                      </a:moveTo>
                      <a:cubicBezTo>
                        <a:pt x="256478" y="397383"/>
                        <a:pt x="70839" y="397169"/>
                        <a:pt x="20877" y="371964"/>
                      </a:cubicBezTo>
                      <a:lnTo>
                        <a:pt x="20877" y="292239"/>
                      </a:lnTo>
                      <a:cubicBezTo>
                        <a:pt x="21265" y="283038"/>
                        <a:pt x="25619" y="274455"/>
                        <a:pt x="32815" y="268706"/>
                      </a:cubicBezTo>
                      <a:cubicBezTo>
                        <a:pt x="47305" y="257161"/>
                        <a:pt x="63462" y="247881"/>
                        <a:pt x="80735" y="241183"/>
                      </a:cubicBezTo>
                      <a:lnTo>
                        <a:pt x="80735" y="263487"/>
                      </a:lnTo>
                      <a:cubicBezTo>
                        <a:pt x="60228" y="264858"/>
                        <a:pt x="44289" y="281884"/>
                        <a:pt x="44274" y="302438"/>
                      </a:cubicBezTo>
                      <a:cubicBezTo>
                        <a:pt x="44281" y="304648"/>
                        <a:pt x="45228" y="306750"/>
                        <a:pt x="46879" y="308220"/>
                      </a:cubicBezTo>
                      <a:lnTo>
                        <a:pt x="46879" y="341504"/>
                      </a:lnTo>
                      <a:cubicBezTo>
                        <a:pt x="46895" y="348756"/>
                        <a:pt x="51899" y="355043"/>
                        <a:pt x="58963" y="356687"/>
                      </a:cubicBezTo>
                      <a:cubicBezTo>
                        <a:pt x="61593" y="360108"/>
                        <a:pt x="66499" y="360748"/>
                        <a:pt x="69920" y="358117"/>
                      </a:cubicBezTo>
                      <a:cubicBezTo>
                        <a:pt x="73340" y="355487"/>
                        <a:pt x="73980" y="350581"/>
                        <a:pt x="71350" y="347161"/>
                      </a:cubicBezTo>
                      <a:cubicBezTo>
                        <a:pt x="68719" y="343741"/>
                        <a:pt x="63814" y="343100"/>
                        <a:pt x="60393" y="345731"/>
                      </a:cubicBezTo>
                      <a:cubicBezTo>
                        <a:pt x="60277" y="345820"/>
                        <a:pt x="60163" y="345913"/>
                        <a:pt x="60052" y="346009"/>
                      </a:cubicBezTo>
                      <a:cubicBezTo>
                        <a:pt x="58375" y="345127"/>
                        <a:pt x="57317" y="343398"/>
                        <a:pt x="57296" y="341504"/>
                      </a:cubicBezTo>
                      <a:lnTo>
                        <a:pt x="57296" y="308220"/>
                      </a:lnTo>
                      <a:cubicBezTo>
                        <a:pt x="58949" y="306752"/>
                        <a:pt x="59896" y="304649"/>
                        <a:pt x="59901" y="302438"/>
                      </a:cubicBezTo>
                      <a:cubicBezTo>
                        <a:pt x="59901" y="289493"/>
                        <a:pt x="70395" y="278999"/>
                        <a:pt x="83340" y="278999"/>
                      </a:cubicBezTo>
                      <a:lnTo>
                        <a:pt x="88549" y="278999"/>
                      </a:lnTo>
                      <a:cubicBezTo>
                        <a:pt x="101494" y="278999"/>
                        <a:pt x="111988" y="289493"/>
                        <a:pt x="111988" y="302438"/>
                      </a:cubicBezTo>
                      <a:cubicBezTo>
                        <a:pt x="111995" y="304648"/>
                        <a:pt x="112942" y="306750"/>
                        <a:pt x="114592" y="308220"/>
                      </a:cubicBezTo>
                      <a:lnTo>
                        <a:pt x="114592" y="341504"/>
                      </a:lnTo>
                      <a:cubicBezTo>
                        <a:pt x="114573" y="343396"/>
                        <a:pt x="113517" y="345127"/>
                        <a:pt x="111842" y="346009"/>
                      </a:cubicBezTo>
                      <a:cubicBezTo>
                        <a:pt x="108575" y="343190"/>
                        <a:pt x="103642" y="343553"/>
                        <a:pt x="100822" y="346819"/>
                      </a:cubicBezTo>
                      <a:cubicBezTo>
                        <a:pt x="98003" y="350086"/>
                        <a:pt x="98366" y="355020"/>
                        <a:pt x="101632" y="357839"/>
                      </a:cubicBezTo>
                      <a:cubicBezTo>
                        <a:pt x="104899" y="360658"/>
                        <a:pt x="109833" y="360296"/>
                        <a:pt x="112652" y="357029"/>
                      </a:cubicBezTo>
                      <a:cubicBezTo>
                        <a:pt x="112748" y="356917"/>
                        <a:pt x="112841" y="356804"/>
                        <a:pt x="112931" y="356687"/>
                      </a:cubicBezTo>
                      <a:cubicBezTo>
                        <a:pt x="119992" y="355041"/>
                        <a:pt x="124994" y="348754"/>
                        <a:pt x="125010" y="341504"/>
                      </a:cubicBezTo>
                      <a:lnTo>
                        <a:pt x="125010" y="308220"/>
                      </a:lnTo>
                      <a:cubicBezTo>
                        <a:pt x="126662" y="306752"/>
                        <a:pt x="127610" y="304649"/>
                        <a:pt x="127614" y="302438"/>
                      </a:cubicBezTo>
                      <a:cubicBezTo>
                        <a:pt x="127591" y="281891"/>
                        <a:pt x="111655" y="264873"/>
                        <a:pt x="91153" y="263503"/>
                      </a:cubicBezTo>
                      <a:lnTo>
                        <a:pt x="91153" y="236990"/>
                      </a:lnTo>
                      <a:cubicBezTo>
                        <a:pt x="92596" y="236428"/>
                        <a:pt x="94007" y="235865"/>
                        <a:pt x="95518" y="235297"/>
                      </a:cubicBezTo>
                      <a:cubicBezTo>
                        <a:pt x="110816" y="244798"/>
                        <a:pt x="134859" y="250351"/>
                        <a:pt x="161471" y="250351"/>
                      </a:cubicBezTo>
                      <a:cubicBezTo>
                        <a:pt x="188082" y="250351"/>
                        <a:pt x="212121" y="244793"/>
                        <a:pt x="227398" y="235297"/>
                      </a:cubicBezTo>
                      <a:cubicBezTo>
                        <a:pt x="228924" y="235870"/>
                        <a:pt x="230330" y="236438"/>
                        <a:pt x="231805" y="237011"/>
                      </a:cubicBezTo>
                      <a:lnTo>
                        <a:pt x="231805" y="266368"/>
                      </a:lnTo>
                      <a:cubicBezTo>
                        <a:pt x="231805" y="266487"/>
                        <a:pt x="231867" y="266581"/>
                        <a:pt x="231872" y="266696"/>
                      </a:cubicBezTo>
                      <a:cubicBezTo>
                        <a:pt x="220721" y="269537"/>
                        <a:pt x="213985" y="280879"/>
                        <a:pt x="216826" y="292029"/>
                      </a:cubicBezTo>
                      <a:cubicBezTo>
                        <a:pt x="219667" y="303180"/>
                        <a:pt x="231009" y="309917"/>
                        <a:pt x="242160" y="307076"/>
                      </a:cubicBezTo>
                      <a:cubicBezTo>
                        <a:pt x="253310" y="304235"/>
                        <a:pt x="260047" y="292893"/>
                        <a:pt x="257206" y="281742"/>
                      </a:cubicBezTo>
                      <a:cubicBezTo>
                        <a:pt x="255323" y="274350"/>
                        <a:pt x="249551" y="268579"/>
                        <a:pt x="242160" y="266696"/>
                      </a:cubicBezTo>
                      <a:cubicBezTo>
                        <a:pt x="242160" y="266581"/>
                        <a:pt x="242222" y="266482"/>
                        <a:pt x="242222" y="266368"/>
                      </a:cubicBezTo>
                      <a:lnTo>
                        <a:pt x="242222" y="241204"/>
                      </a:lnTo>
                      <a:cubicBezTo>
                        <a:pt x="259497" y="247892"/>
                        <a:pt x="275655" y="257167"/>
                        <a:pt x="290142" y="268711"/>
                      </a:cubicBezTo>
                      <a:cubicBezTo>
                        <a:pt x="297298" y="274399"/>
                        <a:pt x="301657" y="282892"/>
                        <a:pt x="302107" y="292021"/>
                      </a:cubicBezTo>
                      <a:close/>
                    </a:path>
                  </a:pathLst>
                </a:custGeom>
                <a:solidFill>
                  <a:srgbClr val="2A90C0"/>
                </a:solidFill>
                <a:ln w="5159" cap="flat">
                  <a:solidFill>
                    <a:srgbClr val="2A90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0" name="Freeform: Shape 1069">
                  <a:extLst>
                    <a:ext uri="{FF2B5EF4-FFF2-40B4-BE49-F238E27FC236}">
                      <a16:creationId xmlns:a16="http://schemas.microsoft.com/office/drawing/2014/main" id="{D43B2A96-CE81-31F6-3B3E-BA955D60D1E7}"/>
                    </a:ext>
                  </a:extLst>
                </p:cNvPr>
                <p:cNvSpPr/>
                <p:nvPr/>
              </p:nvSpPr>
              <p:spPr>
                <a:xfrm>
                  <a:off x="8946731" y="3451241"/>
                  <a:ext cx="10417" cy="10417"/>
                </a:xfrm>
                <a:custGeom>
                  <a:avLst/>
                  <a:gdLst>
                    <a:gd name="connsiteX0" fmla="*/ 10417 w 10417"/>
                    <a:gd name="connsiteY0" fmla="*/ 5209 h 10417"/>
                    <a:gd name="connsiteX1" fmla="*/ 5209 w 10417"/>
                    <a:gd name="connsiteY1" fmla="*/ 10417 h 10417"/>
                    <a:gd name="connsiteX2" fmla="*/ 0 w 10417"/>
                    <a:gd name="connsiteY2" fmla="*/ 5209 h 10417"/>
                    <a:gd name="connsiteX3" fmla="*/ 5209 w 10417"/>
                    <a:gd name="connsiteY3" fmla="*/ 0 h 10417"/>
                    <a:gd name="connsiteX4" fmla="*/ 10417 w 10417"/>
                    <a:gd name="connsiteY4" fmla="*/ 5209 h 1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7" h="10417">
                      <a:moveTo>
                        <a:pt x="10417" y="5209"/>
                      </a:moveTo>
                      <a:cubicBezTo>
                        <a:pt x="10417" y="8085"/>
                        <a:pt x="8085" y="10417"/>
                        <a:pt x="5209" y="10417"/>
                      </a:cubicBezTo>
                      <a:cubicBezTo>
                        <a:pt x="2332" y="10417"/>
                        <a:pt x="0" y="8085"/>
                        <a:pt x="0" y="5209"/>
                      </a:cubicBezTo>
                      <a:cubicBezTo>
                        <a:pt x="0" y="2332"/>
                        <a:pt x="2332" y="0"/>
                        <a:pt x="5209" y="0"/>
                      </a:cubicBezTo>
                      <a:cubicBezTo>
                        <a:pt x="8085" y="0"/>
                        <a:pt x="10417" y="2332"/>
                        <a:pt x="10417" y="5209"/>
                      </a:cubicBezTo>
                      <a:close/>
                    </a:path>
                  </a:pathLst>
                </a:custGeom>
                <a:solidFill>
                  <a:srgbClr val="2A90C0"/>
                </a:solidFill>
                <a:ln w="5159" cap="flat">
                  <a:solidFill>
                    <a:srgbClr val="2A90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67" name="Oval 1066">
                <a:extLst>
                  <a:ext uri="{FF2B5EF4-FFF2-40B4-BE49-F238E27FC236}">
                    <a16:creationId xmlns:a16="http://schemas.microsoft.com/office/drawing/2014/main" id="{03995AFD-F618-1744-6F8B-1F25D36FE1BC}"/>
                  </a:ext>
                </a:extLst>
              </p:cNvPr>
              <p:cNvSpPr/>
              <p:nvPr/>
            </p:nvSpPr>
            <p:spPr>
              <a:xfrm>
                <a:off x="7147461" y="2300341"/>
                <a:ext cx="1852566" cy="1852566"/>
              </a:xfrm>
              <a:prstGeom prst="ellipse">
                <a:avLst/>
              </a:prstGeom>
              <a:solidFill>
                <a:srgbClr val="FFF2C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D7D31"/>
                    </a:solidFill>
                    <a:effectLst/>
                    <a:uLnTx/>
                    <a:uFillTx/>
                    <a:latin typeface="Calibri" panose="020F0502020204030204"/>
                    <a:ea typeface="+mn-ea"/>
                    <a:cs typeface="+mn-cs"/>
                  </a:rPr>
                  <a:t>Brent Health Matters creates a better connection between </a:t>
                </a:r>
                <a:r>
                  <a:rPr kumimoji="0" lang="en-GB" sz="1200" b="1" i="0" u="sng" strike="noStrike" kern="1200" cap="none" spc="0" normalizeH="0" baseline="0" noProof="0">
                    <a:ln>
                      <a:noFill/>
                    </a:ln>
                    <a:solidFill>
                      <a:srgbClr val="ED7D31"/>
                    </a:solidFill>
                    <a:effectLst/>
                    <a:uLnTx/>
                    <a:uFillTx/>
                    <a:latin typeface="Calibri" panose="020F0502020204030204"/>
                    <a:ea typeface="+mn-ea"/>
                    <a:cs typeface="+mn-cs"/>
                  </a:rPr>
                  <a:t>all</a:t>
                </a:r>
                <a:r>
                  <a:rPr kumimoji="0" lang="en-GB" sz="1200" b="0" i="0" u="none" strike="noStrike" kern="1200" cap="none" spc="0" normalizeH="0" baseline="0" noProof="0">
                    <a:ln>
                      <a:noFill/>
                    </a:ln>
                    <a:solidFill>
                      <a:srgbClr val="ED7D31"/>
                    </a:solidFill>
                    <a:effectLst/>
                    <a:uLnTx/>
                    <a:uFillTx/>
                    <a:latin typeface="Calibri" panose="020F0502020204030204"/>
                    <a:ea typeface="+mn-ea"/>
                    <a:cs typeface="+mn-cs"/>
                  </a:rPr>
                  <a:t> communities in Brent and the health and care system</a:t>
                </a:r>
                <a:endParaRPr kumimoji="0" lang="en-GB" sz="1200" b="0" i="0" u="sng"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13ED68F-3657-E9C6-0B1D-658FF4D831FC}"/>
                  </a:ext>
                </a:extLst>
              </p:cNvPr>
              <p:cNvSpPr>
                <a:spLocks noChangeAspect="1"/>
              </p:cNvSpPr>
              <p:nvPr/>
            </p:nvSpPr>
            <p:spPr>
              <a:xfrm rot="10800000">
                <a:off x="7271089" y="3838848"/>
                <a:ext cx="280484" cy="280484"/>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3015BB92-2D14-E6FA-E3E9-29A3D5A4E1DD}"/>
                  </a:ext>
                </a:extLst>
              </p:cNvPr>
              <p:cNvSpPr>
                <a:spLocks noChangeAspect="1"/>
              </p:cNvSpPr>
              <p:nvPr/>
            </p:nvSpPr>
            <p:spPr>
              <a:xfrm rot="10800000">
                <a:off x="8663967" y="3838848"/>
                <a:ext cx="280484" cy="280484"/>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551F66A0-315C-5B4A-5F41-D74D751BC27A}"/>
                  </a:ext>
                </a:extLst>
              </p:cNvPr>
              <p:cNvSpPr>
                <a:spLocks noChangeAspect="1"/>
              </p:cNvSpPr>
              <p:nvPr/>
            </p:nvSpPr>
            <p:spPr>
              <a:xfrm rot="10800000">
                <a:off x="7713750" y="4084539"/>
                <a:ext cx="280484" cy="280484"/>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BE75665-41FB-C497-10DB-4A2FEDF98761}"/>
                  </a:ext>
                </a:extLst>
              </p:cNvPr>
              <p:cNvSpPr>
                <a:spLocks noChangeAspect="1"/>
              </p:cNvSpPr>
              <p:nvPr/>
            </p:nvSpPr>
            <p:spPr>
              <a:xfrm rot="10800000">
                <a:off x="8212826" y="4084539"/>
                <a:ext cx="280484" cy="280484"/>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FA17FB7D-6D7E-C6B5-C3E4-36CA5A408730}"/>
                  </a:ext>
                </a:extLst>
              </p:cNvPr>
              <p:cNvSpPr>
                <a:spLocks noChangeAspect="1"/>
              </p:cNvSpPr>
              <p:nvPr/>
            </p:nvSpPr>
            <p:spPr>
              <a:xfrm rot="10800000">
                <a:off x="7271408" y="2277931"/>
                <a:ext cx="280164" cy="280484"/>
              </a:xfrm>
              <a:prstGeom prst="ellipse">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9B1EAB32-7C47-5988-FC32-05CA8DE3D55A}"/>
                  </a:ext>
                </a:extLst>
              </p:cNvPr>
              <p:cNvSpPr>
                <a:spLocks noChangeAspect="1"/>
              </p:cNvSpPr>
              <p:nvPr/>
            </p:nvSpPr>
            <p:spPr>
              <a:xfrm rot="10800000">
                <a:off x="8657822" y="2293918"/>
                <a:ext cx="280164" cy="280484"/>
              </a:xfrm>
              <a:prstGeom prst="ellipse">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30FC4B94-CDAA-9C44-30A3-57603821DF54}"/>
                  </a:ext>
                </a:extLst>
              </p:cNvPr>
              <p:cNvSpPr>
                <a:spLocks noChangeAspect="1"/>
              </p:cNvSpPr>
              <p:nvPr/>
            </p:nvSpPr>
            <p:spPr>
              <a:xfrm rot="10800000">
                <a:off x="7724552" y="2063724"/>
                <a:ext cx="280164" cy="280484"/>
              </a:xfrm>
              <a:prstGeom prst="ellipse">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A1CEEDAD-E578-5AA7-7FC2-49D5BB5EA089}"/>
                  </a:ext>
                </a:extLst>
              </p:cNvPr>
              <p:cNvSpPr>
                <a:spLocks noChangeAspect="1"/>
              </p:cNvSpPr>
              <p:nvPr/>
            </p:nvSpPr>
            <p:spPr>
              <a:xfrm rot="10800000">
                <a:off x="8180685" y="2057337"/>
                <a:ext cx="280164" cy="280484"/>
              </a:xfrm>
              <a:prstGeom prst="ellipse">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4" name="Graphic 1093" descr="Family with boy with solid fill">
                <a:extLst>
                  <a:ext uri="{FF2B5EF4-FFF2-40B4-BE49-F238E27FC236}">
                    <a16:creationId xmlns:a16="http://schemas.microsoft.com/office/drawing/2014/main" id="{AC898C6F-A012-951F-6C9C-378EB689AF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2103" y="2769684"/>
                <a:ext cx="383984" cy="383984"/>
              </a:xfrm>
              <a:prstGeom prst="rect">
                <a:avLst/>
              </a:prstGeom>
            </p:spPr>
          </p:pic>
          <p:pic>
            <p:nvPicPr>
              <p:cNvPr id="1096" name="Graphic 1095" descr="Universal access with solid fill">
                <a:extLst>
                  <a:ext uri="{FF2B5EF4-FFF2-40B4-BE49-F238E27FC236}">
                    <a16:creationId xmlns:a16="http://schemas.microsoft.com/office/drawing/2014/main" id="{29D6289F-9631-EB20-DEEC-9C076675B3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18598" y="2765978"/>
                <a:ext cx="456827" cy="456827"/>
              </a:xfrm>
              <a:prstGeom prst="rect">
                <a:avLst/>
              </a:prstGeom>
            </p:spPr>
          </p:pic>
          <p:pic>
            <p:nvPicPr>
              <p:cNvPr id="1100" name="Graphic 1099" descr="Office worker female outline">
                <a:extLst>
                  <a:ext uri="{FF2B5EF4-FFF2-40B4-BE49-F238E27FC236}">
                    <a16:creationId xmlns:a16="http://schemas.microsoft.com/office/drawing/2014/main" id="{1094BCC8-703D-23C8-22D0-41C4C1CE70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1802" y="3386898"/>
                <a:ext cx="407925" cy="407925"/>
              </a:xfrm>
              <a:prstGeom prst="rect">
                <a:avLst/>
              </a:prstGeom>
            </p:spPr>
          </p:pic>
        </p:grpSp>
        <p:sp>
          <p:nvSpPr>
            <p:cNvPr id="10" name="Rectangle: Rounded Corners 9">
              <a:extLst>
                <a:ext uri="{FF2B5EF4-FFF2-40B4-BE49-F238E27FC236}">
                  <a16:creationId xmlns:a16="http://schemas.microsoft.com/office/drawing/2014/main" id="{14C6C503-E380-2BC8-725C-8A06F69A95A7}"/>
                </a:ext>
              </a:extLst>
            </p:cNvPr>
            <p:cNvSpPr>
              <a:spLocks/>
            </p:cNvSpPr>
            <p:nvPr/>
          </p:nvSpPr>
          <p:spPr>
            <a:xfrm>
              <a:off x="7285831" y="5148000"/>
              <a:ext cx="1620000" cy="651600"/>
            </a:xfrm>
            <a:prstGeom prst="roundRect">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Perform, monitor &amp; learn: </a:t>
              </a:r>
              <a:br>
                <a:rPr kumimoji="0" lang="en-GB" sz="1000" b="1"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a:ln>
                    <a:noFill/>
                  </a:ln>
                  <a:solidFill>
                    <a:srgbClr val="70AD47"/>
                  </a:solidFill>
                  <a:effectLst/>
                  <a:uLnTx/>
                  <a:uFillTx/>
                  <a:latin typeface="Arial" panose="020B0604020202020204" pitchFamily="34" charset="0"/>
                  <a:ea typeface="+mn-ea"/>
                  <a:cs typeface="Arial" panose="020B0604020202020204" pitchFamily="34" charset="0"/>
                </a:rPr>
                <a:t>active performance management</a:t>
              </a:r>
            </a:p>
          </p:txBody>
        </p:sp>
      </p:grpSp>
      <p:sp>
        <p:nvSpPr>
          <p:cNvPr id="9" name="Rectangle: Rounded Corners 8">
            <a:extLst>
              <a:ext uri="{FF2B5EF4-FFF2-40B4-BE49-F238E27FC236}">
                <a16:creationId xmlns:a16="http://schemas.microsoft.com/office/drawing/2014/main" id="{63CF139F-3A7F-B798-212F-C345E68630B0}"/>
              </a:ext>
            </a:extLst>
          </p:cNvPr>
          <p:cNvSpPr>
            <a:spLocks/>
          </p:cNvSpPr>
          <p:nvPr/>
        </p:nvSpPr>
        <p:spPr>
          <a:xfrm>
            <a:off x="7492088" y="6201603"/>
            <a:ext cx="1183136" cy="475884"/>
          </a:xfrm>
          <a:prstGeom prst="roundRect">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Flexible &amp; Iterative model</a:t>
            </a:r>
            <a:endParaRPr kumimoji="0" lang="en-GB" sz="10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cxnSp>
        <p:nvCxnSpPr>
          <p:cNvPr id="13" name="Straight Arrow Connector 12">
            <a:extLst>
              <a:ext uri="{FF2B5EF4-FFF2-40B4-BE49-F238E27FC236}">
                <a16:creationId xmlns:a16="http://schemas.microsoft.com/office/drawing/2014/main" id="{6487D06F-47AB-53E3-B55A-1D25BB79C909}"/>
              </a:ext>
            </a:extLst>
          </p:cNvPr>
          <p:cNvCxnSpPr>
            <a:cxnSpLocks/>
          </p:cNvCxnSpPr>
          <p:nvPr/>
        </p:nvCxnSpPr>
        <p:spPr>
          <a:xfrm flipH="1">
            <a:off x="8082559" y="5920316"/>
            <a:ext cx="2195" cy="281287"/>
          </a:xfrm>
          <a:prstGeom prst="straightConnector1">
            <a:avLst/>
          </a:prstGeom>
          <a:ln w="25400" cmpd="sng">
            <a:solidFill>
              <a:schemeClr val="bg1">
                <a:lumMod val="65000"/>
              </a:schemeClr>
            </a:solidFill>
            <a:prstDash val="sysDot"/>
            <a:headEnd type="none"/>
            <a:tailEnd type="non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F94793E-411B-C7E8-5F9D-2F670D05E9FF}"/>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a:p>
        </p:txBody>
      </p:sp>
      <p:pic>
        <p:nvPicPr>
          <p:cNvPr id="8" name="Picture 7" descr="A rainbow over a bridge&#10;&#10;Description automatically generated">
            <a:extLst>
              <a:ext uri="{FF2B5EF4-FFF2-40B4-BE49-F238E27FC236}">
                <a16:creationId xmlns:a16="http://schemas.microsoft.com/office/drawing/2014/main" id="{69800237-E58A-DEAD-4157-CE4216C32A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40037" y="6125923"/>
            <a:ext cx="882131" cy="671730"/>
          </a:xfrm>
          <a:prstGeom prst="rect">
            <a:avLst/>
          </a:prstGeom>
        </p:spPr>
      </p:pic>
    </p:spTree>
    <p:extLst>
      <p:ext uri="{BB962C8B-B14F-4D97-AF65-F5344CB8AC3E}">
        <p14:creationId xmlns:p14="http://schemas.microsoft.com/office/powerpoint/2010/main" val="114313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9A58-C112-990D-E2CC-9229781136A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EC65546-B21D-C395-ED2D-4497E6D3A21A}"/>
              </a:ext>
            </a:extLst>
          </p:cNvPr>
          <p:cNvSpPr>
            <a:spLocks noGrp="1"/>
          </p:cNvSpPr>
          <p:nvPr/>
        </p:nvSpPr>
        <p:spPr>
          <a:xfrm>
            <a:off x="247697" y="194852"/>
            <a:ext cx="9942677" cy="64819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Locality teams</a:t>
            </a:r>
          </a:p>
        </p:txBody>
      </p:sp>
      <p:sp>
        <p:nvSpPr>
          <p:cNvPr id="2" name="TextBox 1">
            <a:extLst>
              <a:ext uri="{FF2B5EF4-FFF2-40B4-BE49-F238E27FC236}">
                <a16:creationId xmlns:a16="http://schemas.microsoft.com/office/drawing/2014/main" id="{4D65DCE4-FB1F-CCCC-CEBF-D810A100D0D2}"/>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dirty="0"/>
          </a:p>
        </p:txBody>
      </p:sp>
      <p:pic>
        <p:nvPicPr>
          <p:cNvPr id="16" name="Picture 15" descr="A rainbow over a bridge&#10;&#10;Description automatically generated">
            <a:extLst>
              <a:ext uri="{FF2B5EF4-FFF2-40B4-BE49-F238E27FC236}">
                <a16:creationId xmlns:a16="http://schemas.microsoft.com/office/drawing/2014/main" id="{3156D3D1-3BA1-1085-7989-9DAADA10D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037" y="6125923"/>
            <a:ext cx="882131" cy="671730"/>
          </a:xfrm>
          <a:prstGeom prst="rect">
            <a:avLst/>
          </a:prstGeom>
        </p:spPr>
      </p:pic>
      <p:sp>
        <p:nvSpPr>
          <p:cNvPr id="3" name="Content Placeholder 2">
            <a:extLst>
              <a:ext uri="{FF2B5EF4-FFF2-40B4-BE49-F238E27FC236}">
                <a16:creationId xmlns:a16="http://schemas.microsoft.com/office/drawing/2014/main" id="{8CC7297B-56CE-E2DC-6967-FE5DC97B68AE}"/>
              </a:ext>
            </a:extLst>
          </p:cNvPr>
          <p:cNvSpPr>
            <a:spLocks noGrp="1"/>
          </p:cNvSpPr>
          <p:nvPr/>
        </p:nvSpPr>
        <p:spPr>
          <a:xfrm>
            <a:off x="407368" y="1298508"/>
            <a:ext cx="5688632" cy="48804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a:t>
            </a:r>
            <a:r>
              <a:rPr lang="en-GB" sz="1800" b="1" dirty="0"/>
              <a:t> </a:t>
            </a:r>
            <a:r>
              <a:rPr lang="en-GB" sz="1800" dirty="0"/>
              <a:t>programme covers the whole of Brent. The borough is split into five </a:t>
            </a:r>
            <a:r>
              <a:rPr lang="en-GB" sz="1800" b="1" dirty="0"/>
              <a:t>local ‘Brent Connect’ areas</a:t>
            </a:r>
            <a:r>
              <a:rPr lang="en-GB" sz="1800" dirty="0"/>
              <a:t>. </a:t>
            </a:r>
          </a:p>
          <a:p>
            <a:pPr marL="0" indent="0">
              <a:buNone/>
            </a:pPr>
            <a:endParaRPr lang="en-GB" sz="1800" dirty="0"/>
          </a:p>
          <a:p>
            <a:r>
              <a:rPr lang="en-GB" sz="1800" dirty="0"/>
              <a:t>Each area has</a:t>
            </a:r>
            <a:r>
              <a:rPr lang="en-GB" sz="1800" b="1" dirty="0"/>
              <a:t> volunteer Community Champions and a locality team</a:t>
            </a:r>
            <a:r>
              <a:rPr lang="en-GB" sz="1800" dirty="0"/>
              <a:t> made up of</a:t>
            </a:r>
            <a:r>
              <a:rPr lang="en-GB" sz="1800" b="1" dirty="0"/>
              <a:t>: </a:t>
            </a:r>
          </a:p>
          <a:p>
            <a:pPr lvl="1">
              <a:buFont typeface="Courier New" panose="020B0604020202020204" pitchFamily="34" charset="0"/>
              <a:buChar char="o"/>
            </a:pPr>
            <a:r>
              <a:rPr lang="en-GB" dirty="0">
                <a:latin typeface="+mn-lt"/>
                <a:ea typeface="Calibri"/>
                <a:cs typeface="Calibri"/>
              </a:rPr>
              <a:t>1 Community Coordinator</a:t>
            </a:r>
          </a:p>
          <a:p>
            <a:pPr lvl="1">
              <a:buFont typeface="Courier New" panose="020B0604020202020204" pitchFamily="34" charset="0"/>
              <a:buChar char="o"/>
            </a:pPr>
            <a:r>
              <a:rPr lang="en-GB" dirty="0">
                <a:latin typeface="+mn-lt"/>
                <a:ea typeface="Calibri"/>
                <a:cs typeface="Calibri"/>
              </a:rPr>
              <a:t>1 Community Connector</a:t>
            </a:r>
            <a:endParaRPr lang="en-GB" dirty="0">
              <a:latin typeface="+mn-lt"/>
            </a:endParaRPr>
          </a:p>
          <a:p>
            <a:pPr lvl="1">
              <a:buFont typeface="Courier New" panose="020B0604020202020204" pitchFamily="34" charset="0"/>
              <a:buChar char="o"/>
            </a:pPr>
            <a:r>
              <a:rPr lang="en-GB" dirty="0">
                <a:latin typeface="+mn-lt"/>
                <a:ea typeface="Calibri"/>
                <a:cs typeface="Calibri"/>
              </a:rPr>
              <a:t>Clinical team (Nurse/Senior Nurse/Healthcare Coordinator) </a:t>
            </a:r>
          </a:p>
          <a:p>
            <a:pPr lvl="1">
              <a:buFont typeface="Courier New" panose="020B0604020202020204" pitchFamily="34" charset="0"/>
              <a:buChar char="o"/>
            </a:pPr>
            <a:r>
              <a:rPr lang="en-GB" dirty="0">
                <a:latin typeface="+mn-lt"/>
                <a:ea typeface="Calibri"/>
                <a:cs typeface="Calibri"/>
              </a:rPr>
              <a:t>Health Educators</a:t>
            </a:r>
          </a:p>
          <a:p>
            <a:pPr lvl="1">
              <a:buFont typeface="Courier New" panose="020B0604020202020204" pitchFamily="34" charset="0"/>
              <a:buChar char="o"/>
            </a:pPr>
            <a:r>
              <a:rPr lang="en-GB" dirty="0">
                <a:latin typeface="+mn-lt"/>
                <a:ea typeface="Calibri"/>
                <a:cs typeface="Calibri"/>
              </a:rPr>
              <a:t>Public Health Officers</a:t>
            </a:r>
          </a:p>
          <a:p>
            <a:pPr lvl="1">
              <a:buFont typeface="Courier New" panose="020B0604020202020204" pitchFamily="34" charset="0"/>
              <a:buChar char="o"/>
            </a:pPr>
            <a:endParaRPr lang="en-GB" sz="1800" dirty="0">
              <a:latin typeface="+mn-lt"/>
              <a:ea typeface="Calibri"/>
              <a:cs typeface="Calibri"/>
            </a:endParaRPr>
          </a:p>
          <a:p>
            <a:r>
              <a:rPr lang="en-GB" sz="1800" dirty="0">
                <a:ea typeface="Calibri" panose="020F0502020204030204"/>
                <a:cs typeface="Calibri" panose="020F0502020204030204"/>
              </a:rPr>
              <a:t>Locality team meet at least once a month.</a:t>
            </a:r>
            <a:endParaRPr lang="en-GB" sz="1800" b="1" dirty="0">
              <a:ea typeface="Calibri" panose="020F0502020204030204"/>
              <a:cs typeface="Arial" panose="020B0604020202020204" pitchFamily="34" charset="0"/>
            </a:endParaRPr>
          </a:p>
          <a:p>
            <a:endParaRPr lang="en-GB" sz="1800" dirty="0">
              <a:ea typeface="Calibri" panose="020F0502020204030204"/>
              <a:cs typeface="Calibri" panose="020F0502020204030204"/>
            </a:endParaRPr>
          </a:p>
        </p:txBody>
      </p:sp>
      <p:pic>
        <p:nvPicPr>
          <p:cNvPr id="4" name="Picture 3" descr="A map of a neighborhood&#10;&#10;Description automatically generated">
            <a:extLst>
              <a:ext uri="{FF2B5EF4-FFF2-40B4-BE49-F238E27FC236}">
                <a16:creationId xmlns:a16="http://schemas.microsoft.com/office/drawing/2014/main" id="{17F7B704-7320-FDC7-7A49-A3FD4C25CB11}"/>
              </a:ext>
            </a:extLst>
          </p:cNvPr>
          <p:cNvPicPr>
            <a:picLocks noChangeAspect="1"/>
          </p:cNvPicPr>
          <p:nvPr/>
        </p:nvPicPr>
        <p:blipFill rotWithShape="1">
          <a:blip r:embed="rId4"/>
          <a:srcRect l="6721" r="204" b="-288"/>
          <a:stretch/>
        </p:blipFill>
        <p:spPr>
          <a:xfrm>
            <a:off x="6202682" y="1298508"/>
            <a:ext cx="5790223" cy="4413737"/>
          </a:xfrm>
          <a:prstGeom prst="rect">
            <a:avLst/>
          </a:prstGeom>
        </p:spPr>
      </p:pic>
    </p:spTree>
    <p:extLst>
      <p:ext uri="{BB962C8B-B14F-4D97-AF65-F5344CB8AC3E}">
        <p14:creationId xmlns:p14="http://schemas.microsoft.com/office/powerpoint/2010/main" val="40765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95D3-D909-EAB8-6AE8-7425C22DA69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14C2922-D5CF-4711-B619-3388885955F9}"/>
              </a:ext>
            </a:extLst>
          </p:cNvPr>
          <p:cNvSpPr>
            <a:spLocks noGrp="1"/>
          </p:cNvSpPr>
          <p:nvPr/>
        </p:nvSpPr>
        <p:spPr>
          <a:xfrm>
            <a:off x="256031" y="131819"/>
            <a:ext cx="10380502" cy="64819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Community approach</a:t>
            </a:r>
          </a:p>
        </p:txBody>
      </p:sp>
      <p:sp>
        <p:nvSpPr>
          <p:cNvPr id="2" name="TextBox 1">
            <a:extLst>
              <a:ext uri="{FF2B5EF4-FFF2-40B4-BE49-F238E27FC236}">
                <a16:creationId xmlns:a16="http://schemas.microsoft.com/office/drawing/2014/main" id="{41262CA0-8A4D-E1C4-EE31-5ABA9E74274C}"/>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a:p>
        </p:txBody>
      </p:sp>
      <p:pic>
        <p:nvPicPr>
          <p:cNvPr id="3" name="Picture 2" descr="A rainbow over a bridge&#10;&#10;Description automatically generated">
            <a:extLst>
              <a:ext uri="{FF2B5EF4-FFF2-40B4-BE49-F238E27FC236}">
                <a16:creationId xmlns:a16="http://schemas.microsoft.com/office/drawing/2014/main" id="{5829A26A-5705-6D65-4A4B-D39141965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037" y="6125923"/>
            <a:ext cx="882131" cy="671730"/>
          </a:xfrm>
          <a:prstGeom prst="rect">
            <a:avLst/>
          </a:prstGeom>
        </p:spPr>
      </p:pic>
      <p:sp>
        <p:nvSpPr>
          <p:cNvPr id="4" name="TextBox 3">
            <a:extLst>
              <a:ext uri="{FF2B5EF4-FFF2-40B4-BE49-F238E27FC236}">
                <a16:creationId xmlns:a16="http://schemas.microsoft.com/office/drawing/2014/main" id="{B3466B6E-DEB0-D457-0DC0-B9A0BD5608AD}"/>
              </a:ext>
            </a:extLst>
          </p:cNvPr>
          <p:cNvSpPr txBox="1"/>
          <p:nvPr/>
        </p:nvSpPr>
        <p:spPr>
          <a:xfrm>
            <a:off x="329184" y="1019637"/>
            <a:ext cx="11503152" cy="2554545"/>
          </a:xfrm>
          <a:prstGeom prst="rect">
            <a:avLst/>
          </a:prstGeom>
          <a:noFill/>
        </p:spPr>
        <p:txBody>
          <a:bodyPr wrap="square" rtlCol="0">
            <a:spAutoFit/>
          </a:bodyPr>
          <a:lstStyle/>
          <a:p>
            <a:pPr marL="285750" marR="0" indent="-285750" algn="l" rtl="0">
              <a:buFont typeface="Arial" panose="020B0604020202020204" pitchFamily="34" charset="0"/>
              <a:buChar char="•"/>
            </a:pPr>
            <a:r>
              <a:rPr lang="en-GB" sz="1600" b="1" i="0" u="none" strike="noStrike" baseline="0" dirty="0">
                <a:solidFill>
                  <a:srgbClr val="000000"/>
                </a:solidFill>
                <a:latin typeface="Calibri" panose="020F0502020204030204" pitchFamily="34" charset="0"/>
              </a:rPr>
              <a:t>We work with residents and local organisations from diverse </a:t>
            </a:r>
            <a:r>
              <a:rPr lang="en-GB" sz="1600" b="1" i="0" u="none" strike="noStrike" baseline="0" dirty="0">
                <a:latin typeface="Calibri" panose="020F0502020204030204" pitchFamily="34" charset="0"/>
              </a:rPr>
              <a:t>communities</a:t>
            </a:r>
            <a:r>
              <a:rPr lang="en-GB" sz="1600" i="0" u="none" strike="noStrike" baseline="0" dirty="0">
                <a:latin typeface="Calibri" panose="020F0502020204030204" pitchFamily="34" charset="0"/>
              </a:rPr>
              <a:t> </a:t>
            </a:r>
            <a:r>
              <a:rPr lang="en-GB" sz="1600" b="1" i="0" u="none" strike="noStrike" baseline="0" dirty="0">
                <a:latin typeface="Calibri" panose="020F0502020204030204" pitchFamily="34" charset="0"/>
              </a:rPr>
              <a:t>who don’t normally access health and care services</a:t>
            </a:r>
            <a:r>
              <a:rPr lang="en-GB" sz="1600" b="1" dirty="0">
                <a:latin typeface="Calibri" panose="020F0502020204030204" pitchFamily="34" charset="0"/>
              </a:rPr>
              <a:t> </a:t>
            </a:r>
            <a:r>
              <a:rPr lang="en-GB" sz="1600" dirty="0">
                <a:latin typeface="Calibri" panose="020F0502020204030204" pitchFamily="34" charset="0"/>
              </a:rPr>
              <a:t>e</a:t>
            </a:r>
            <a:r>
              <a:rPr lang="en-GB" sz="1600" i="0" u="none" strike="noStrike" baseline="0" dirty="0">
                <a:latin typeface="Calibri" panose="020F0502020204030204" pitchFamily="34" charset="0"/>
              </a:rPr>
              <a:t>.g. specific BAME communities, homeless people, emerging communities, people with disabilities, people with mental health issues, </a:t>
            </a:r>
            <a:r>
              <a:rPr lang="en-GB" sz="1600" dirty="0">
                <a:latin typeface="Calibri" panose="020F0502020204030204" pitchFamily="34" charset="0"/>
              </a:rPr>
              <a:t>deprived areas, </a:t>
            </a:r>
            <a:r>
              <a:rPr lang="en-GB" sz="1600" i="0" u="none" strike="noStrike" baseline="0" dirty="0">
                <a:latin typeface="Calibri" panose="020F0502020204030204" pitchFamily="34" charset="0"/>
              </a:rPr>
              <a:t>and night shift workers. </a:t>
            </a:r>
          </a:p>
          <a:p>
            <a:pPr marR="0" algn="l" rtl="0"/>
            <a:endParaRPr lang="en-GB" sz="1600" b="1" dirty="0">
              <a:latin typeface="Calibri" panose="020F0502020204030204" pitchFamily="34" charset="0"/>
            </a:endParaRPr>
          </a:p>
          <a:p>
            <a:pPr marL="285750" indent="-285750">
              <a:buFont typeface="Arial" panose="020B0604020202020204" pitchFamily="34" charset="0"/>
              <a:buChar char="•"/>
            </a:pPr>
            <a:r>
              <a:rPr lang="en-GB" sz="1600" b="1" i="0" u="none" strike="noStrike" baseline="0" dirty="0">
                <a:latin typeface="Calibri" panose="020F0502020204030204" pitchFamily="34" charset="0"/>
              </a:rPr>
              <a:t>Our approach seeks to understand residents’ needs and challenges around health and care, and to work with them to improve their health and wellbeing.</a:t>
            </a:r>
            <a:r>
              <a:rPr lang="en-GB" sz="1600" i="0" u="none" strike="noStrike" baseline="0" dirty="0">
                <a:latin typeface="Calibri" panose="020F0502020204030204" pitchFamily="34" charset="0"/>
              </a:rPr>
              <a:t> </a:t>
            </a:r>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i="0" u="none" strike="noStrike" baseline="0" dirty="0">
                <a:solidFill>
                  <a:srgbClr val="000000"/>
                </a:solidFill>
                <a:latin typeface="Calibri" panose="020F0502020204030204" pitchFamily="34" charset="0"/>
              </a:rPr>
              <a:t>We learn as we deliver and adapt our approach based on resident’s feedback. </a:t>
            </a:r>
          </a:p>
          <a:p>
            <a:pPr marL="285750" indent="-285750">
              <a:buFont typeface="Arial" panose="020B0604020202020204" pitchFamily="34" charset="0"/>
              <a:buChar char="•"/>
            </a:pPr>
            <a:endParaRPr lang="en-GB" sz="1600" b="1"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b="1" i="0" u="none" strike="noStrike" baseline="0" dirty="0">
                <a:solidFill>
                  <a:srgbClr val="000000"/>
                </a:solidFill>
                <a:latin typeface="Calibri" panose="020F0502020204030204" pitchFamily="34" charset="0"/>
              </a:rPr>
              <a:t>We use the ladder of participation to monitor our progress.</a:t>
            </a:r>
          </a:p>
        </p:txBody>
      </p:sp>
      <p:pic>
        <p:nvPicPr>
          <p:cNvPr id="1025" name="Picture 1">
            <a:extLst>
              <a:ext uri="{FF2B5EF4-FFF2-40B4-BE49-F238E27FC236}">
                <a16:creationId xmlns:a16="http://schemas.microsoft.com/office/drawing/2014/main" id="{56C7DA66-B333-BD7F-5A92-351375A73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293" y="3682735"/>
            <a:ext cx="5730934" cy="304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37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B8442-55CB-040B-273B-B3C7A00F1F4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6778A99-AD35-9ADC-9480-97C70A0DF625}"/>
              </a:ext>
            </a:extLst>
          </p:cNvPr>
          <p:cNvSpPr>
            <a:spLocks noGrp="1"/>
          </p:cNvSpPr>
          <p:nvPr/>
        </p:nvSpPr>
        <p:spPr>
          <a:xfrm>
            <a:off x="247697" y="194852"/>
            <a:ext cx="9942677" cy="64819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Community connections</a:t>
            </a:r>
          </a:p>
        </p:txBody>
      </p:sp>
      <p:sp>
        <p:nvSpPr>
          <p:cNvPr id="2" name="TextBox 1">
            <a:extLst>
              <a:ext uri="{FF2B5EF4-FFF2-40B4-BE49-F238E27FC236}">
                <a16:creationId xmlns:a16="http://schemas.microsoft.com/office/drawing/2014/main" id="{C723E229-357A-CC4D-8CFB-16AAAC0117DA}"/>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a:p>
        </p:txBody>
      </p:sp>
      <p:pic>
        <p:nvPicPr>
          <p:cNvPr id="3" name="Picture 2" descr="A rainbow over a bridge&#10;&#10;Description automatically generated">
            <a:extLst>
              <a:ext uri="{FF2B5EF4-FFF2-40B4-BE49-F238E27FC236}">
                <a16:creationId xmlns:a16="http://schemas.microsoft.com/office/drawing/2014/main" id="{6C55BFF7-A42E-D059-28DC-D7F76EEFA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1464" y="6113305"/>
            <a:ext cx="882131" cy="671730"/>
          </a:xfrm>
          <a:prstGeom prst="rect">
            <a:avLst/>
          </a:prstGeom>
        </p:spPr>
      </p:pic>
      <p:sp>
        <p:nvSpPr>
          <p:cNvPr id="8" name="TextBox 7">
            <a:extLst>
              <a:ext uri="{FF2B5EF4-FFF2-40B4-BE49-F238E27FC236}">
                <a16:creationId xmlns:a16="http://schemas.microsoft.com/office/drawing/2014/main" id="{620D5D5D-FFE2-ED9D-C012-5E1219AA61DD}"/>
              </a:ext>
            </a:extLst>
          </p:cNvPr>
          <p:cNvSpPr txBox="1"/>
          <p:nvPr/>
        </p:nvSpPr>
        <p:spPr>
          <a:xfrm>
            <a:off x="246940" y="1131413"/>
            <a:ext cx="11698118" cy="5478423"/>
          </a:xfrm>
          <a:prstGeom prst="rect">
            <a:avLst/>
          </a:prstGeom>
          <a:noFill/>
        </p:spPr>
        <p:txBody>
          <a:bodyPr wrap="square" rtlCol="0">
            <a:spAutoFit/>
          </a:bodyPr>
          <a:lstStyle/>
          <a:p>
            <a:r>
              <a:rPr lang="en-GB" sz="1600" b="1" dirty="0">
                <a:ea typeface="Tahoma"/>
                <a:cs typeface="Arial"/>
              </a:rPr>
              <a:t>We build and maintain networks of community contacts focussing on communities we haven’t engaged with as much.</a:t>
            </a:r>
          </a:p>
          <a:p>
            <a:endParaRPr lang="en-GB" sz="1600" b="1" dirty="0">
              <a:ea typeface="Tahoma"/>
              <a:cs typeface="Arial"/>
            </a:endParaRPr>
          </a:p>
          <a:p>
            <a:r>
              <a:rPr lang="en-GB" sz="1600" b="1" dirty="0">
                <a:ea typeface="Tahoma"/>
                <a:cs typeface="Arial"/>
              </a:rPr>
              <a:t>Our community engagement staff have built connections with 494 organisations </a:t>
            </a:r>
            <a:r>
              <a:rPr lang="en-GB" sz="1600" dirty="0">
                <a:ea typeface="Tahoma"/>
                <a:cs typeface="Arial"/>
              </a:rPr>
              <a:t>to co-produce action plans and events. </a:t>
            </a:r>
          </a:p>
          <a:p>
            <a:endParaRPr lang="en-GB" sz="1600" dirty="0">
              <a:ea typeface="Tahoma"/>
              <a:cs typeface="Arial"/>
            </a:endParaRPr>
          </a:p>
          <a:p>
            <a:r>
              <a:rPr lang="en-GB" sz="1600" b="1" dirty="0">
                <a:ea typeface="Tahoma"/>
                <a:cs typeface="Arial"/>
              </a:rPr>
              <a:t>We gradually build relationships with residents and communities</a:t>
            </a:r>
            <a:r>
              <a:rPr lang="en-GB" sz="1600" dirty="0">
                <a:ea typeface="Tahoma"/>
                <a:cs typeface="Arial"/>
              </a:rPr>
              <a:t>, often progressing from informing to consulting, involving, co-creating and empowering levels of interaction. The graph below highlights the levels of participation we achieved in 2024/25 in comparison to 2023/24. </a:t>
            </a: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a:p>
            <a:endParaRPr lang="en-GB" sz="1400" dirty="0">
              <a:ea typeface="Tahoma"/>
              <a:cs typeface="Arial"/>
            </a:endParaRPr>
          </a:p>
        </p:txBody>
      </p:sp>
      <p:grpSp>
        <p:nvGrpSpPr>
          <p:cNvPr id="19" name="Group 18">
            <a:extLst>
              <a:ext uri="{FF2B5EF4-FFF2-40B4-BE49-F238E27FC236}">
                <a16:creationId xmlns:a16="http://schemas.microsoft.com/office/drawing/2014/main" id="{D68465EC-529F-D91E-1E43-D6437301F319}"/>
              </a:ext>
            </a:extLst>
          </p:cNvPr>
          <p:cNvGrpSpPr/>
          <p:nvPr/>
        </p:nvGrpSpPr>
        <p:grpSpPr>
          <a:xfrm>
            <a:off x="3611751" y="3160457"/>
            <a:ext cx="4968496" cy="3288713"/>
            <a:chOff x="2838409" y="2753870"/>
            <a:chExt cx="5491925" cy="4035851"/>
          </a:xfrm>
        </p:grpSpPr>
        <p:pic>
          <p:nvPicPr>
            <p:cNvPr id="16" name="Picture 15">
              <a:extLst>
                <a:ext uri="{FF2B5EF4-FFF2-40B4-BE49-F238E27FC236}">
                  <a16:creationId xmlns:a16="http://schemas.microsoft.com/office/drawing/2014/main" id="{562F2F50-ED91-53A5-8339-68234207CDAC}"/>
                </a:ext>
              </a:extLst>
            </p:cNvPr>
            <p:cNvPicPr>
              <a:picLocks noChangeAspect="1"/>
            </p:cNvPicPr>
            <p:nvPr/>
          </p:nvPicPr>
          <p:blipFill>
            <a:blip r:embed="rId4"/>
            <a:srcRect t="8512"/>
            <a:stretch/>
          </p:blipFill>
          <p:spPr>
            <a:xfrm>
              <a:off x="2966596" y="3030870"/>
              <a:ext cx="5239197" cy="3733213"/>
            </a:xfrm>
            <a:prstGeom prst="rect">
              <a:avLst/>
            </a:prstGeom>
          </p:spPr>
        </p:pic>
        <p:sp>
          <p:nvSpPr>
            <p:cNvPr id="17" name="Rectangle 16">
              <a:extLst>
                <a:ext uri="{FF2B5EF4-FFF2-40B4-BE49-F238E27FC236}">
                  <a16:creationId xmlns:a16="http://schemas.microsoft.com/office/drawing/2014/main" id="{B6459714-6061-5D3B-0A48-67C3C862B64E}"/>
                </a:ext>
              </a:extLst>
            </p:cNvPr>
            <p:cNvSpPr/>
            <p:nvPr/>
          </p:nvSpPr>
          <p:spPr>
            <a:xfrm>
              <a:off x="2838409" y="2753870"/>
              <a:ext cx="5491925" cy="4035851"/>
            </a:xfrm>
            <a:prstGeom prst="rect">
              <a:avLst/>
            </a:prstGeom>
            <a:no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EBAC1B8-8681-1329-F5B4-5FAE311BBA02}"/>
                </a:ext>
              </a:extLst>
            </p:cNvPr>
            <p:cNvSpPr txBox="1"/>
            <p:nvPr/>
          </p:nvSpPr>
          <p:spPr>
            <a:xfrm>
              <a:off x="2992447" y="2753871"/>
              <a:ext cx="5183847" cy="321043"/>
            </a:xfrm>
            <a:prstGeom prst="rect">
              <a:avLst/>
            </a:prstGeom>
            <a:noFill/>
          </p:spPr>
          <p:txBody>
            <a:bodyPr wrap="square" rtlCol="0">
              <a:spAutoFit/>
            </a:bodyPr>
            <a:lstStyle/>
            <a:p>
              <a:pPr algn="ctr"/>
              <a:r>
                <a:rPr lang="en-GB" sz="1100" dirty="0">
                  <a:latin typeface="Segoe UI Semibold" panose="020B0702040204020203" pitchFamily="34" charset="0"/>
                  <a:cs typeface="Segoe UI Semibold" panose="020B0702040204020203" pitchFamily="34" charset="0"/>
                </a:rPr>
                <a:t>Level of Interaction with organisations &amp; groups over the past 2 years </a:t>
              </a:r>
              <a:endParaRPr lang="en-GB" sz="1050" dirty="0">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37510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5E2F9-EBD0-B30A-58A0-981A54B36F2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678D6B0-DCA5-CCA8-77D4-1A7662CD9CCF}"/>
              </a:ext>
            </a:extLst>
          </p:cNvPr>
          <p:cNvSpPr>
            <a:spLocks noGrp="1"/>
          </p:cNvSpPr>
          <p:nvPr/>
        </p:nvSpPr>
        <p:spPr>
          <a:xfrm>
            <a:off x="247697" y="194852"/>
            <a:ext cx="9942677" cy="64819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Local action plans</a:t>
            </a:r>
          </a:p>
        </p:txBody>
      </p:sp>
      <p:sp>
        <p:nvSpPr>
          <p:cNvPr id="2" name="TextBox 1">
            <a:extLst>
              <a:ext uri="{FF2B5EF4-FFF2-40B4-BE49-F238E27FC236}">
                <a16:creationId xmlns:a16="http://schemas.microsoft.com/office/drawing/2014/main" id="{9895FF36-67D5-3357-CAF7-5B30CC00056E}"/>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FF248DFA-8B41-FEF1-88AC-DD7AAE2C5F98}"/>
              </a:ext>
            </a:extLst>
          </p:cNvPr>
          <p:cNvSpPr txBox="1"/>
          <p:nvPr/>
        </p:nvSpPr>
        <p:spPr>
          <a:xfrm>
            <a:off x="302225" y="1095794"/>
            <a:ext cx="5555650" cy="5493812"/>
          </a:xfrm>
          <a:prstGeom prst="rect">
            <a:avLst/>
          </a:prstGeom>
          <a:noFill/>
        </p:spPr>
        <p:txBody>
          <a:bodyPr wrap="square" rtlCol="0">
            <a:spAutoFit/>
          </a:bodyPr>
          <a:lstStyle/>
          <a:p>
            <a:r>
              <a:rPr lang="en-GB" sz="1600" b="1" dirty="0"/>
              <a:t>The locality team co-produce and deliver action plans based on the community’s need and ideas. </a:t>
            </a:r>
          </a:p>
          <a:p>
            <a:endParaRPr lang="en-GB" sz="1600" b="1" dirty="0"/>
          </a:p>
          <a:p>
            <a:r>
              <a:rPr lang="en-GB" sz="1600" dirty="0"/>
              <a:t>Examples of actions delivered: </a:t>
            </a:r>
          </a:p>
          <a:p>
            <a:endParaRPr lang="en-GB" sz="1600" b="1" dirty="0"/>
          </a:p>
          <a:p>
            <a:pPr marL="285750" indent="-285750">
              <a:buFont typeface="Arial" panose="020B0604020202020204" pitchFamily="34" charset="0"/>
              <a:buChar char="•"/>
            </a:pPr>
            <a:r>
              <a:rPr lang="en-GB" sz="1600" dirty="0"/>
              <a:t>Set up an advice line for residents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6-week cookery programme for people with special needs at Brent Mencap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formation of a Somali forum made up of 9 Somali community organisations.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8-week diabetes community programme in partnership with Gujarati Arya Association, to deliver a joint healthy cooking demonstration, diabetes talk in Gujarati, and exercise session.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Mental health workshops.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NHS App training for staff, and awareness sessions for residents. </a:t>
            </a:r>
          </a:p>
          <a:p>
            <a:endParaRPr lang="en-GB" sz="1500" b="1" dirty="0"/>
          </a:p>
        </p:txBody>
      </p:sp>
      <p:pic>
        <p:nvPicPr>
          <p:cNvPr id="16" name="Picture 15" descr="A rainbow over a bridge&#10;&#10;Description automatically generated">
            <a:extLst>
              <a:ext uri="{FF2B5EF4-FFF2-40B4-BE49-F238E27FC236}">
                <a16:creationId xmlns:a16="http://schemas.microsoft.com/office/drawing/2014/main" id="{C714DB8B-9D8D-3B2A-B6BC-EFD2C7326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037" y="6125923"/>
            <a:ext cx="882131" cy="671730"/>
          </a:xfrm>
          <a:prstGeom prst="rect">
            <a:avLst/>
          </a:prstGeom>
        </p:spPr>
      </p:pic>
      <p:pic>
        <p:nvPicPr>
          <p:cNvPr id="3" name="Picture 2" descr="A group of people sitting on mats in a room&#10;&#10;AI-generated content may be incorrect.">
            <a:extLst>
              <a:ext uri="{FF2B5EF4-FFF2-40B4-BE49-F238E27FC236}">
                <a16:creationId xmlns:a16="http://schemas.microsoft.com/office/drawing/2014/main" id="{F757EBF4-454A-A3F7-A770-3094DD3C3C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348" y="482308"/>
            <a:ext cx="3967552" cy="2975665"/>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A table with bowls of food&#10;&#10;AI-generated content may be incorrect.">
            <a:extLst>
              <a:ext uri="{FF2B5EF4-FFF2-40B4-BE49-F238E27FC236}">
                <a16:creationId xmlns:a16="http://schemas.microsoft.com/office/drawing/2014/main" id="{24A7AD33-83FE-4651-EC20-B4A0B1A15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724" y="3745429"/>
            <a:ext cx="4338579" cy="2630263"/>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0792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282B-3100-6FA6-FBCB-BEB7D2FC7B6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E1A1CD2-74F5-66F1-9D1E-0AA25C5AD480}"/>
              </a:ext>
            </a:extLst>
          </p:cNvPr>
          <p:cNvSpPr>
            <a:spLocks noGrp="1"/>
          </p:cNvSpPr>
          <p:nvPr/>
        </p:nvSpPr>
        <p:spPr>
          <a:xfrm>
            <a:off x="247697" y="194852"/>
            <a:ext cx="9942677" cy="64819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Health and wellbeing events </a:t>
            </a:r>
          </a:p>
        </p:txBody>
      </p:sp>
      <p:sp>
        <p:nvSpPr>
          <p:cNvPr id="2" name="TextBox 1">
            <a:extLst>
              <a:ext uri="{FF2B5EF4-FFF2-40B4-BE49-F238E27FC236}">
                <a16:creationId xmlns:a16="http://schemas.microsoft.com/office/drawing/2014/main" id="{26DBD988-B6FB-2E6E-C590-314B92468954}"/>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E4B378FC-ABC4-A9A6-FF60-470DF007A2E3}"/>
              </a:ext>
            </a:extLst>
          </p:cNvPr>
          <p:cNvSpPr txBox="1"/>
          <p:nvPr/>
        </p:nvSpPr>
        <p:spPr>
          <a:xfrm>
            <a:off x="302224" y="1095794"/>
            <a:ext cx="5382449" cy="5509200"/>
          </a:xfrm>
          <a:prstGeom prst="rect">
            <a:avLst/>
          </a:prstGeom>
          <a:noFill/>
        </p:spPr>
        <p:txBody>
          <a:bodyPr wrap="square" rtlCol="0">
            <a:spAutoFit/>
          </a:bodyPr>
          <a:lstStyle/>
          <a:p>
            <a:r>
              <a:rPr lang="en-GB" sz="1600" b="1" dirty="0"/>
              <a:t>We co-create health and wellbeing events with organisations and groups across various venues in the community – from foodbanks and factories to libraries and community hubs. </a:t>
            </a:r>
          </a:p>
          <a:p>
            <a:endParaRPr lang="en-GB" sz="1600" b="1" dirty="0"/>
          </a:p>
          <a:p>
            <a:r>
              <a:rPr lang="en-GB" sz="1600" b="1" dirty="0"/>
              <a:t>Our events consists of:</a:t>
            </a:r>
          </a:p>
          <a:p>
            <a:pPr marL="285750" indent="-285750">
              <a:buFont typeface="Arial" panose="020B0604020202020204" pitchFamily="34" charset="0"/>
              <a:buChar char="•"/>
            </a:pPr>
            <a:r>
              <a:rPr lang="en-GB" sz="1600" dirty="0"/>
              <a:t>Health checks;</a:t>
            </a:r>
          </a:p>
          <a:p>
            <a:pPr marL="742950" lvl="1" indent="-285750">
              <a:buFont typeface="Arial" panose="020B0604020202020204" pitchFamily="34" charset="0"/>
              <a:buChar char="•"/>
            </a:pPr>
            <a:r>
              <a:rPr lang="en-GB" sz="1600" dirty="0"/>
              <a:t>Height, Weight and Body Mass Index (BMI)</a:t>
            </a:r>
          </a:p>
          <a:p>
            <a:pPr marL="742950" lvl="1" indent="-285750">
              <a:buFont typeface="Arial" panose="020B0604020202020204" pitchFamily="34" charset="0"/>
              <a:buChar char="•"/>
            </a:pPr>
            <a:r>
              <a:rPr lang="en-GB" sz="1600" dirty="0"/>
              <a:t>Blood Pressure</a:t>
            </a:r>
          </a:p>
          <a:p>
            <a:pPr marL="742950" lvl="1" indent="-285750">
              <a:buFont typeface="Arial" panose="020B0604020202020204" pitchFamily="34" charset="0"/>
              <a:buChar char="•"/>
            </a:pPr>
            <a:r>
              <a:rPr lang="en-GB" sz="1600" dirty="0"/>
              <a:t>Heart Rate</a:t>
            </a:r>
          </a:p>
          <a:p>
            <a:pPr marL="742950" lvl="1" indent="-285750">
              <a:buFont typeface="Arial" panose="020B0604020202020204" pitchFamily="34" charset="0"/>
              <a:buChar char="•"/>
            </a:pPr>
            <a:r>
              <a:rPr lang="en-GB" sz="1600" dirty="0"/>
              <a:t>Blood Sugar level</a:t>
            </a:r>
          </a:p>
          <a:p>
            <a:pPr marL="742950" lvl="1" indent="-285750">
              <a:buFont typeface="Arial" panose="020B0604020202020204" pitchFamily="34" charset="0"/>
              <a:buChar char="•"/>
            </a:pPr>
            <a:r>
              <a:rPr lang="en-GB" sz="1600" dirty="0"/>
              <a:t>Diabetes risk assessment</a:t>
            </a:r>
          </a:p>
          <a:p>
            <a:pPr marL="742950" lvl="1" indent="-285750">
              <a:buFont typeface="Arial" panose="020B0604020202020204" pitchFamily="34" charset="0"/>
              <a:buChar char="•"/>
            </a:pPr>
            <a:r>
              <a:rPr lang="en-GB" sz="1600" dirty="0"/>
              <a:t>Consultation with nurse or GP</a:t>
            </a:r>
          </a:p>
          <a:p>
            <a:pPr marL="285750" indent="-285750">
              <a:buFont typeface="Arial" panose="020B0604020202020204" pitchFamily="34" charset="0"/>
              <a:buChar char="•"/>
            </a:pPr>
            <a:r>
              <a:rPr lang="en-GB" sz="1600" dirty="0"/>
              <a:t>1:1 mental health consultations </a:t>
            </a:r>
          </a:p>
          <a:p>
            <a:pPr marL="285750" indent="-285750">
              <a:buFont typeface="Arial" panose="020B0604020202020204" pitchFamily="34" charset="0"/>
              <a:buChar char="•"/>
            </a:pPr>
            <a:r>
              <a:rPr lang="en-GB" sz="1600" dirty="0"/>
              <a:t>Healthy eating and nutrition advice</a:t>
            </a:r>
          </a:p>
          <a:p>
            <a:pPr marL="285750" indent="-285750">
              <a:buFont typeface="Arial" panose="020B0604020202020204" pitchFamily="34" charset="0"/>
              <a:buChar char="•"/>
            </a:pPr>
            <a:r>
              <a:rPr lang="en-GB" sz="1600" dirty="0"/>
              <a:t>Information and signposting to other support </a:t>
            </a:r>
          </a:p>
          <a:p>
            <a:pPr marL="285750" indent="-285750">
              <a:buFont typeface="Arial" panose="020B0604020202020204" pitchFamily="34" charset="0"/>
              <a:buChar char="•"/>
            </a:pPr>
            <a:r>
              <a:rPr lang="en-GB" sz="1600" dirty="0"/>
              <a:t>Link Worker for Housing, Adult Social Care and Employment </a:t>
            </a:r>
          </a:p>
          <a:p>
            <a:endParaRPr lang="en-GB" sz="1600" dirty="0"/>
          </a:p>
          <a:p>
            <a:r>
              <a:rPr lang="en-GB" sz="1600" dirty="0"/>
              <a:t>Brent patients’ abnormal blood sugar or blood pressure readings are escalated to their GPs.</a:t>
            </a:r>
            <a:r>
              <a:rPr lang="en-GB" sz="1600" b="1" dirty="0"/>
              <a:t> GPs follow-up with these patients, which may lead to a diagnosis for diabetes or hypertension. </a:t>
            </a:r>
          </a:p>
        </p:txBody>
      </p:sp>
      <p:pic>
        <p:nvPicPr>
          <p:cNvPr id="11" name="Picture 10" descr="A person sitting at a table with a measuring tape&#10;&#10;AI-generated content may be incorrect.">
            <a:extLst>
              <a:ext uri="{FF2B5EF4-FFF2-40B4-BE49-F238E27FC236}">
                <a16:creationId xmlns:a16="http://schemas.microsoft.com/office/drawing/2014/main" id="{791533D4-A82E-8F2E-12DC-A707DBD95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0262" y="2469143"/>
            <a:ext cx="2882823" cy="384376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Picture 15" descr="A rainbow over a bridge&#10;&#10;Description automatically generated">
            <a:extLst>
              <a:ext uri="{FF2B5EF4-FFF2-40B4-BE49-F238E27FC236}">
                <a16:creationId xmlns:a16="http://schemas.microsoft.com/office/drawing/2014/main" id="{2C959332-4545-0683-866E-9D5C998D3F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0037" y="6125923"/>
            <a:ext cx="882131" cy="671730"/>
          </a:xfrm>
          <a:prstGeom prst="rect">
            <a:avLst/>
          </a:prstGeom>
        </p:spPr>
      </p:pic>
      <p:pic>
        <p:nvPicPr>
          <p:cNvPr id="8" name="Picture 7" descr="A poster of a bus&#10;&#10;AI-generated content may be incorrect.">
            <a:extLst>
              <a:ext uri="{FF2B5EF4-FFF2-40B4-BE49-F238E27FC236}">
                <a16:creationId xmlns:a16="http://schemas.microsoft.com/office/drawing/2014/main" id="{AA85259B-1FFB-8F1F-A627-0D8895649E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8674" y="390934"/>
            <a:ext cx="2827681" cy="4000091"/>
          </a:xfrm>
          <a:prstGeom prst="rect">
            <a:avLst/>
          </a:prstGeom>
        </p:spPr>
      </p:pic>
    </p:spTree>
    <p:extLst>
      <p:ext uri="{BB962C8B-B14F-4D97-AF65-F5344CB8AC3E}">
        <p14:creationId xmlns:p14="http://schemas.microsoft.com/office/powerpoint/2010/main" val="317915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1D38A-8C69-D4DC-EB64-D04900E1A65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29A0D6B-AF95-26E8-CDFB-86435C627E9B}"/>
              </a:ext>
            </a:extLst>
          </p:cNvPr>
          <p:cNvSpPr>
            <a:spLocks noGrp="1"/>
          </p:cNvSpPr>
          <p:nvPr/>
        </p:nvSpPr>
        <p:spPr>
          <a:xfrm>
            <a:off x="247697" y="194852"/>
            <a:ext cx="9942677" cy="64819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Community grants scheme</a:t>
            </a:r>
          </a:p>
        </p:txBody>
      </p:sp>
      <p:sp>
        <p:nvSpPr>
          <p:cNvPr id="2" name="TextBox 1">
            <a:extLst>
              <a:ext uri="{FF2B5EF4-FFF2-40B4-BE49-F238E27FC236}">
                <a16:creationId xmlns:a16="http://schemas.microsoft.com/office/drawing/2014/main" id="{08F27090-0D78-28CC-B396-6744C084A320}"/>
              </a:ext>
            </a:extLst>
          </p:cNvPr>
          <p:cNvSpPr txBox="1"/>
          <p:nvPr/>
        </p:nvSpPr>
        <p:spPr>
          <a:xfrm>
            <a:off x="9675868" y="6136532"/>
            <a:ext cx="2516132" cy="610773"/>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CFC25516-D944-50B7-3BD8-F79BC127FEFA}"/>
              </a:ext>
            </a:extLst>
          </p:cNvPr>
          <p:cNvSpPr txBox="1"/>
          <p:nvPr/>
        </p:nvSpPr>
        <p:spPr>
          <a:xfrm>
            <a:off x="384957" y="974588"/>
            <a:ext cx="11379125" cy="2194568"/>
          </a:xfrm>
          <a:prstGeom prst="rect">
            <a:avLst/>
          </a:prstGeom>
          <a:noFill/>
        </p:spPr>
        <p:txBody>
          <a:bodyPr wrap="square" rtlCol="0">
            <a:noAutofit/>
          </a:bodyPr>
          <a:lstStyle/>
          <a:p>
            <a:pPr>
              <a:lnSpc>
                <a:spcPct val="130000"/>
              </a:lnSpc>
            </a:pPr>
            <a:r>
              <a:rPr lang="en-GB" sz="1600" dirty="0">
                <a:solidFill>
                  <a:srgbClr val="000000"/>
                </a:solidFill>
                <a:latin typeface="Calibri" panose="020F0502020204030204" pitchFamily="34" charset="0"/>
              </a:rPr>
              <a:t>Following COVID, the community voiced their need for more resources to tackle health inequalities themselves. We launched the community grants scheme because of this.</a:t>
            </a:r>
          </a:p>
          <a:p>
            <a:pPr marL="285750" indent="-285750">
              <a:lnSpc>
                <a:spcPct val="130000"/>
              </a:lnSpc>
              <a:buFont typeface="Arial" panose="020B0604020202020204" pitchFamily="34" charset="0"/>
              <a:buChar char="•"/>
            </a:pPr>
            <a:r>
              <a:rPr lang="en-GB" sz="1600" dirty="0">
                <a:solidFill>
                  <a:srgbClr val="000000"/>
                </a:solidFill>
                <a:latin typeface="Calibri" panose="020F0502020204030204" pitchFamily="34" charset="0"/>
              </a:rPr>
              <a:t>We have </a:t>
            </a:r>
            <a:r>
              <a:rPr lang="en-GB" sz="1600" b="1" dirty="0">
                <a:solidFill>
                  <a:srgbClr val="000000"/>
                </a:solidFill>
                <a:latin typeface="Calibri" panose="020F0502020204030204" pitchFamily="34" charset="0"/>
              </a:rPr>
              <a:t>given out £900k to community organisations through 3 rounds of community grant.  </a:t>
            </a:r>
          </a:p>
          <a:p>
            <a:pPr marL="285750" indent="-285750">
              <a:lnSpc>
                <a:spcPct val="130000"/>
              </a:lnSpc>
              <a:buFont typeface="Arial" panose="020B0604020202020204" pitchFamily="34" charset="0"/>
              <a:buChar char="•"/>
            </a:pPr>
            <a:r>
              <a:rPr lang="en-GB" sz="1600" b="1" dirty="0">
                <a:solidFill>
                  <a:srgbClr val="000000"/>
                </a:solidFill>
                <a:latin typeface="Calibri" panose="020F0502020204030204" pitchFamily="34" charset="0"/>
              </a:rPr>
              <a:t>Community organisations have delivered a range of initiatives</a:t>
            </a:r>
            <a:r>
              <a:rPr lang="en-GB" sz="1600" dirty="0">
                <a:solidFill>
                  <a:srgbClr val="000000"/>
                </a:solidFill>
                <a:latin typeface="Calibri" panose="020F0502020204030204" pitchFamily="34" charset="0"/>
              </a:rPr>
              <a:t> </a:t>
            </a:r>
            <a:r>
              <a:rPr lang="en-GB" sz="1600" b="1" dirty="0">
                <a:solidFill>
                  <a:srgbClr val="000000"/>
                </a:solidFill>
                <a:latin typeface="Calibri" panose="020F0502020204030204" pitchFamily="34" charset="0"/>
              </a:rPr>
              <a:t>targeting different community groups </a:t>
            </a:r>
            <a:r>
              <a:rPr lang="en-GB" sz="1600" dirty="0">
                <a:solidFill>
                  <a:srgbClr val="000000"/>
                </a:solidFill>
                <a:latin typeface="Calibri" panose="020F0502020204030204" pitchFamily="34" charset="0"/>
              </a:rPr>
              <a:t>e.g. physical activity, mental health support, digital upskilling, and raise awareness about health conditions. </a:t>
            </a:r>
          </a:p>
          <a:p>
            <a:pPr marL="285750" indent="-285750">
              <a:lnSpc>
                <a:spcPct val="130000"/>
              </a:lnSpc>
              <a:buFont typeface="Arial" panose="020B0604020202020204" pitchFamily="34" charset="0"/>
              <a:buChar char="•"/>
            </a:pPr>
            <a:r>
              <a:rPr lang="en-GB" sz="1600" dirty="0">
                <a:solidFill>
                  <a:srgbClr val="000000"/>
                </a:solidFill>
                <a:latin typeface="Calibri" panose="020F0502020204030204" pitchFamily="34" charset="0"/>
              </a:rPr>
              <a:t>For the 2024/25 grants round, 50% of the attendees experienced a lot of improvement due to the service, and 36% experienced a fair amount of improvement due to the service.</a:t>
            </a:r>
            <a:endParaRPr lang="en-GB" sz="1600" b="1" dirty="0">
              <a:solidFill>
                <a:srgbClr val="000000"/>
              </a:solidFill>
              <a:latin typeface="Calibri" panose="020F0502020204030204" pitchFamily="34" charset="0"/>
            </a:endParaRPr>
          </a:p>
          <a:p>
            <a:pPr marL="285750" indent="-285750">
              <a:lnSpc>
                <a:spcPct val="130000"/>
              </a:lnSpc>
              <a:buFont typeface="Arial" panose="020B0604020202020204" pitchFamily="34" charset="0"/>
              <a:buChar char="•"/>
            </a:pPr>
            <a:endParaRPr lang="en-GB" sz="1400" b="1" dirty="0">
              <a:solidFill>
                <a:srgbClr val="000000"/>
              </a:solidFill>
              <a:latin typeface="Calibri" panose="020F0502020204030204" pitchFamily="34" charset="0"/>
            </a:endParaRPr>
          </a:p>
        </p:txBody>
      </p:sp>
      <p:sp>
        <p:nvSpPr>
          <p:cNvPr id="3" name="Rectangle: Rounded Corners 2">
            <a:extLst>
              <a:ext uri="{FF2B5EF4-FFF2-40B4-BE49-F238E27FC236}">
                <a16:creationId xmlns:a16="http://schemas.microsoft.com/office/drawing/2014/main" id="{25D95C1D-3BB4-1897-6A62-8DF8BF17DDCE}"/>
              </a:ext>
            </a:extLst>
          </p:cNvPr>
          <p:cNvSpPr/>
          <p:nvPr/>
        </p:nvSpPr>
        <p:spPr>
          <a:xfrm>
            <a:off x="3667125" y="3429000"/>
            <a:ext cx="7867662" cy="311216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chemeClr val="tx1"/>
              </a:solidFill>
            </a:endParaRPr>
          </a:p>
        </p:txBody>
      </p:sp>
      <p:sp>
        <p:nvSpPr>
          <p:cNvPr id="8" name="Rectangle 7">
            <a:extLst>
              <a:ext uri="{FF2B5EF4-FFF2-40B4-BE49-F238E27FC236}">
                <a16:creationId xmlns:a16="http://schemas.microsoft.com/office/drawing/2014/main" id="{CDBCF137-EAFE-D74B-0703-0AB2B53D688B}"/>
              </a:ext>
            </a:extLst>
          </p:cNvPr>
          <p:cNvSpPr/>
          <p:nvPr/>
        </p:nvSpPr>
        <p:spPr>
          <a:xfrm>
            <a:off x="3614164" y="3378824"/>
            <a:ext cx="37775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en-GB" sz="3200" dirty="0">
                <a:solidFill>
                  <a:schemeClr val="accent5">
                    <a:lumMod val="75000"/>
                  </a:schemeClr>
                </a:solidFill>
                <a:latin typeface="Arial Rounded MT Bold" panose="020F0704030504030204" pitchFamily="34" charset="0"/>
              </a:rPr>
              <a:t>“</a:t>
            </a:r>
          </a:p>
        </p:txBody>
      </p:sp>
      <p:sp>
        <p:nvSpPr>
          <p:cNvPr id="10" name="Rectangle 9">
            <a:extLst>
              <a:ext uri="{FF2B5EF4-FFF2-40B4-BE49-F238E27FC236}">
                <a16:creationId xmlns:a16="http://schemas.microsoft.com/office/drawing/2014/main" id="{E05E1E2F-B098-98B0-BF8B-863EB2074687}"/>
              </a:ext>
            </a:extLst>
          </p:cNvPr>
          <p:cNvSpPr/>
          <p:nvPr/>
        </p:nvSpPr>
        <p:spPr>
          <a:xfrm>
            <a:off x="11197689" y="6136532"/>
            <a:ext cx="337098"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GB" sz="3200" dirty="0">
                <a:solidFill>
                  <a:schemeClr val="accent5">
                    <a:lumMod val="75000"/>
                  </a:schemeClr>
                </a:solidFill>
                <a:latin typeface="Arial Rounded MT Bold" panose="020F0704030504030204" pitchFamily="34" charset="0"/>
              </a:rPr>
              <a:t>”</a:t>
            </a:r>
          </a:p>
        </p:txBody>
      </p:sp>
      <p:sp>
        <p:nvSpPr>
          <p:cNvPr id="128" name="TextBox 127">
            <a:extLst>
              <a:ext uri="{FF2B5EF4-FFF2-40B4-BE49-F238E27FC236}">
                <a16:creationId xmlns:a16="http://schemas.microsoft.com/office/drawing/2014/main" id="{2D38C172-D0FA-C105-1682-083484D8CA7E}"/>
              </a:ext>
            </a:extLst>
          </p:cNvPr>
          <p:cNvSpPr txBox="1"/>
          <p:nvPr/>
        </p:nvSpPr>
        <p:spPr>
          <a:xfrm>
            <a:off x="6018724" y="3551771"/>
            <a:ext cx="5544154" cy="1569660"/>
          </a:xfrm>
          <a:prstGeom prst="rect">
            <a:avLst/>
          </a:prstGeom>
          <a:noFill/>
        </p:spPr>
        <p:txBody>
          <a:bodyPr wrap="square" rtlCol="0">
            <a:spAutoFit/>
          </a:bodyPr>
          <a:lstStyle/>
          <a:p>
            <a:r>
              <a:rPr lang="en-GB" sz="1200" dirty="0">
                <a:latin typeface="Aptos" panose="020B0004020202020204" pitchFamily="34" charset="0"/>
              </a:rPr>
              <a:t>In 2023/24 Citizens Advice Brent was awarded £10,000 to support residents in Brent to access free, confidential and impartial information and advice.</a:t>
            </a:r>
          </a:p>
          <a:p>
            <a:endParaRPr lang="en-GB" sz="1200" dirty="0">
              <a:latin typeface="Aptos" panose="020B0004020202020204" pitchFamily="34" charset="0"/>
            </a:endParaRPr>
          </a:p>
          <a:p>
            <a:r>
              <a:rPr lang="en-GB" sz="1200" i="1" dirty="0">
                <a:latin typeface="Aptos" panose="020B0004020202020204" pitchFamily="34" charset="0"/>
              </a:rPr>
              <a:t>“The grant has made a significant and tangible difference to our service and the community we support,” </a:t>
            </a:r>
            <a:r>
              <a:rPr lang="en-GB" sz="1200" dirty="0">
                <a:latin typeface="Aptos" panose="020B0004020202020204" pitchFamily="34" charset="0"/>
              </a:rPr>
              <a:t>said Chief Executive Officer, Raj Kapoor.</a:t>
            </a:r>
            <a:r>
              <a:rPr lang="en-GB" sz="1200" i="1" dirty="0">
                <a:latin typeface="Aptos" panose="020B0004020202020204" pitchFamily="34" charset="0"/>
              </a:rPr>
              <a:t> “It allowed us to recruit and train seven full-time volunteers who provide triage support and information on various issues, which has greatly increased our capacity to respond to growing demand.”</a:t>
            </a:r>
          </a:p>
        </p:txBody>
      </p:sp>
      <p:sp>
        <p:nvSpPr>
          <p:cNvPr id="132" name="TextBox 131">
            <a:extLst>
              <a:ext uri="{FF2B5EF4-FFF2-40B4-BE49-F238E27FC236}">
                <a16:creationId xmlns:a16="http://schemas.microsoft.com/office/drawing/2014/main" id="{80437033-7E41-BBF5-FAAF-DFD13FE4B7B3}"/>
              </a:ext>
            </a:extLst>
          </p:cNvPr>
          <p:cNvSpPr txBox="1"/>
          <p:nvPr/>
        </p:nvSpPr>
        <p:spPr>
          <a:xfrm>
            <a:off x="3867634" y="5104058"/>
            <a:ext cx="7667153" cy="1384995"/>
          </a:xfrm>
          <a:prstGeom prst="rect">
            <a:avLst/>
          </a:prstGeom>
          <a:noFill/>
        </p:spPr>
        <p:txBody>
          <a:bodyPr wrap="square" rtlCol="0">
            <a:spAutoFit/>
          </a:bodyPr>
          <a:lstStyle/>
          <a:p>
            <a:r>
              <a:rPr lang="en-GB" sz="1200" i="1" dirty="0">
                <a:latin typeface="Aptos" panose="020B0004020202020204" pitchFamily="34" charset="0"/>
              </a:rPr>
              <a:t>“Thanks to this additional resource, we’ve been able to assist many more residents in accessing vital support — from energy grants and warm home discounts to discretionary local authority funds, cost-of-living payments, and charitable applications for essential household items and school clothing. This has had a real, immediate impact on the lives of local people facing financial hardship.”</a:t>
            </a:r>
          </a:p>
          <a:p>
            <a:endParaRPr lang="en-GB" sz="1200" i="1" dirty="0">
              <a:latin typeface="Aptos" panose="020B0004020202020204" pitchFamily="34" charset="0"/>
            </a:endParaRPr>
          </a:p>
          <a:p>
            <a:r>
              <a:rPr lang="en-GB" sz="1200" i="1" dirty="0">
                <a:latin typeface="Aptos" panose="020B0004020202020204" pitchFamily="34" charset="0"/>
              </a:rPr>
              <a:t>“We’re extremely grateful for this opportunity from BHM, which has helped us deliver meaningful, lasting outcomes for those most in need. BHM staff have been a joy to work with.”</a:t>
            </a:r>
          </a:p>
        </p:txBody>
      </p:sp>
      <p:pic>
        <p:nvPicPr>
          <p:cNvPr id="15" name="Picture 14">
            <a:extLst>
              <a:ext uri="{FF2B5EF4-FFF2-40B4-BE49-F238E27FC236}">
                <a16:creationId xmlns:a16="http://schemas.microsoft.com/office/drawing/2014/main" id="{0801673B-8595-E4E2-E0B3-BB1D9C81333E}"/>
              </a:ext>
            </a:extLst>
          </p:cNvPr>
          <p:cNvPicPr>
            <a:picLocks noChangeAspect="1"/>
          </p:cNvPicPr>
          <p:nvPr/>
        </p:nvPicPr>
        <p:blipFill>
          <a:blip r:embed="rId3"/>
          <a:srcRect l="9140"/>
          <a:stretch>
            <a:fillRect/>
          </a:stretch>
        </p:blipFill>
        <p:spPr>
          <a:xfrm>
            <a:off x="3991919" y="3523850"/>
            <a:ext cx="1893348" cy="1562837"/>
          </a:xfrm>
          <a:prstGeom prst="ellipse">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Picture 16">
            <a:extLst>
              <a:ext uri="{FF2B5EF4-FFF2-40B4-BE49-F238E27FC236}">
                <a16:creationId xmlns:a16="http://schemas.microsoft.com/office/drawing/2014/main" id="{6BEB41B1-749C-3E97-E975-DAF1BA566FE0}"/>
              </a:ext>
            </a:extLst>
          </p:cNvPr>
          <p:cNvPicPr>
            <a:picLocks noChangeAspect="1"/>
          </p:cNvPicPr>
          <p:nvPr/>
        </p:nvPicPr>
        <p:blipFill>
          <a:blip r:embed="rId4">
            <a:clrChange>
              <a:clrFrom>
                <a:srgbClr val="F4F4F6"/>
              </a:clrFrom>
              <a:clrTo>
                <a:srgbClr val="F4F4F6">
                  <a:alpha val="0"/>
                </a:srgbClr>
              </a:clrTo>
            </a:clrChange>
            <a:duotone>
              <a:schemeClr val="accent5">
                <a:shade val="45000"/>
                <a:satMod val="135000"/>
              </a:schemeClr>
              <a:prstClr val="white"/>
            </a:duotone>
          </a:blip>
          <a:stretch>
            <a:fillRect/>
          </a:stretch>
        </p:blipFill>
        <p:spPr>
          <a:xfrm>
            <a:off x="10688375" y="145233"/>
            <a:ext cx="1239951" cy="942653"/>
          </a:xfrm>
          <a:prstGeom prst="rect">
            <a:avLst/>
          </a:prstGeom>
        </p:spPr>
      </p:pic>
      <p:graphicFrame>
        <p:nvGraphicFramePr>
          <p:cNvPr id="5" name="Table 4">
            <a:extLst>
              <a:ext uri="{FF2B5EF4-FFF2-40B4-BE49-F238E27FC236}">
                <a16:creationId xmlns:a16="http://schemas.microsoft.com/office/drawing/2014/main" id="{44E03E81-130C-B4CC-8D65-7FD0CBBBFF2B}"/>
              </a:ext>
            </a:extLst>
          </p:cNvPr>
          <p:cNvGraphicFramePr>
            <a:graphicFrameLocks noGrp="1"/>
          </p:cNvGraphicFramePr>
          <p:nvPr>
            <p:extLst>
              <p:ext uri="{D42A27DB-BD31-4B8C-83A1-F6EECF244321}">
                <p14:modId xmlns:p14="http://schemas.microsoft.com/office/powerpoint/2010/main" val="2923459793"/>
              </p:ext>
            </p:extLst>
          </p:nvPr>
        </p:nvGraphicFramePr>
        <p:xfrm>
          <a:off x="629122" y="4143901"/>
          <a:ext cx="2729718" cy="1448942"/>
        </p:xfrm>
        <a:graphic>
          <a:graphicData uri="http://schemas.openxmlformats.org/drawingml/2006/table">
            <a:tbl>
              <a:tblPr firstRow="1" bandRow="1">
                <a:tableStyleId>{5C22544A-7EE6-4342-B048-85BDC9FD1C3A}</a:tableStyleId>
              </a:tblPr>
              <a:tblGrid>
                <a:gridCol w="920415">
                  <a:extLst>
                    <a:ext uri="{9D8B030D-6E8A-4147-A177-3AD203B41FA5}">
                      <a16:colId xmlns:a16="http://schemas.microsoft.com/office/drawing/2014/main" val="2772767821"/>
                    </a:ext>
                  </a:extLst>
                </a:gridCol>
                <a:gridCol w="1809303">
                  <a:extLst>
                    <a:ext uri="{9D8B030D-6E8A-4147-A177-3AD203B41FA5}">
                      <a16:colId xmlns:a16="http://schemas.microsoft.com/office/drawing/2014/main" val="3363929420"/>
                    </a:ext>
                  </a:extLst>
                </a:gridCol>
              </a:tblGrid>
              <a:tr h="534542">
                <a:tc>
                  <a:txBody>
                    <a:bodyPr/>
                    <a:lstStyle/>
                    <a:p>
                      <a:r>
                        <a:rPr lang="en-GB" sz="1400" dirty="0"/>
                        <a:t>Grant round</a:t>
                      </a:r>
                    </a:p>
                  </a:txBody>
                  <a:tcPr/>
                </a:tc>
                <a:tc>
                  <a:txBody>
                    <a:bodyPr/>
                    <a:lstStyle/>
                    <a:p>
                      <a:r>
                        <a:rPr lang="en-GB" sz="1400" dirty="0"/>
                        <a:t>Number of organisations funded</a:t>
                      </a:r>
                    </a:p>
                  </a:txBody>
                  <a:tcPr/>
                </a:tc>
                <a:extLst>
                  <a:ext uri="{0D108BD9-81ED-4DB2-BD59-A6C34878D82A}">
                    <a16:rowId xmlns:a16="http://schemas.microsoft.com/office/drawing/2014/main" val="3977828304"/>
                  </a:ext>
                </a:extLst>
              </a:tr>
              <a:tr h="293136">
                <a:tc>
                  <a:txBody>
                    <a:bodyPr/>
                    <a:lstStyle/>
                    <a:p>
                      <a:r>
                        <a:rPr lang="en-GB" sz="1400" dirty="0"/>
                        <a:t>2020/21</a:t>
                      </a:r>
                    </a:p>
                  </a:txBody>
                  <a:tcPr/>
                </a:tc>
                <a:tc>
                  <a:txBody>
                    <a:bodyPr/>
                    <a:lstStyle/>
                    <a:p>
                      <a:r>
                        <a:rPr lang="en-GB" sz="1400" dirty="0"/>
                        <a:t>19</a:t>
                      </a:r>
                    </a:p>
                  </a:txBody>
                  <a:tcPr/>
                </a:tc>
                <a:extLst>
                  <a:ext uri="{0D108BD9-81ED-4DB2-BD59-A6C34878D82A}">
                    <a16:rowId xmlns:a16="http://schemas.microsoft.com/office/drawing/2014/main" val="1944802723"/>
                  </a:ext>
                </a:extLst>
              </a:tr>
              <a:tr h="293136">
                <a:tc>
                  <a:txBody>
                    <a:bodyPr/>
                    <a:lstStyle/>
                    <a:p>
                      <a:r>
                        <a:rPr lang="en-GB" sz="1400" dirty="0"/>
                        <a:t>2022/23</a:t>
                      </a:r>
                    </a:p>
                  </a:txBody>
                  <a:tcPr/>
                </a:tc>
                <a:tc>
                  <a:txBody>
                    <a:bodyPr/>
                    <a:lstStyle/>
                    <a:p>
                      <a:r>
                        <a:rPr lang="en-GB" sz="1400" dirty="0"/>
                        <a:t>30</a:t>
                      </a:r>
                    </a:p>
                  </a:txBody>
                  <a:tcPr/>
                </a:tc>
                <a:extLst>
                  <a:ext uri="{0D108BD9-81ED-4DB2-BD59-A6C34878D82A}">
                    <a16:rowId xmlns:a16="http://schemas.microsoft.com/office/drawing/2014/main" val="3450232714"/>
                  </a:ext>
                </a:extLst>
              </a:tr>
              <a:tr h="293136">
                <a:tc>
                  <a:txBody>
                    <a:bodyPr/>
                    <a:lstStyle/>
                    <a:p>
                      <a:r>
                        <a:rPr lang="en-GB" sz="1400" dirty="0"/>
                        <a:t>2023/24</a:t>
                      </a:r>
                    </a:p>
                  </a:txBody>
                  <a:tcPr/>
                </a:tc>
                <a:tc>
                  <a:txBody>
                    <a:bodyPr/>
                    <a:lstStyle/>
                    <a:p>
                      <a:r>
                        <a:rPr lang="en-GB" sz="1400" dirty="0"/>
                        <a:t>43</a:t>
                      </a:r>
                    </a:p>
                  </a:txBody>
                  <a:tcPr/>
                </a:tc>
                <a:extLst>
                  <a:ext uri="{0D108BD9-81ED-4DB2-BD59-A6C34878D82A}">
                    <a16:rowId xmlns:a16="http://schemas.microsoft.com/office/drawing/2014/main" val="2043596605"/>
                  </a:ext>
                </a:extLst>
              </a:tr>
            </a:tbl>
          </a:graphicData>
        </a:graphic>
      </p:graphicFrame>
    </p:spTree>
    <p:extLst>
      <p:ext uri="{BB962C8B-B14F-4D97-AF65-F5344CB8AC3E}">
        <p14:creationId xmlns:p14="http://schemas.microsoft.com/office/powerpoint/2010/main" val="348792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790C-E83D-F168-E678-2A5E9346165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5418E78-505E-A7BC-E039-6895A9E35535}"/>
              </a:ext>
            </a:extLst>
          </p:cNvPr>
          <p:cNvSpPr>
            <a:spLocks noGrp="1"/>
          </p:cNvSpPr>
          <p:nvPr/>
        </p:nvSpPr>
        <p:spPr>
          <a:xfrm>
            <a:off x="247697" y="194852"/>
            <a:ext cx="9942677" cy="64819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89113" algn="l"/>
              </a:tabLst>
            </a:pPr>
            <a:r>
              <a:rPr lang="en-US" sz="3600" b="1" dirty="0">
                <a:latin typeface="Arial"/>
                <a:cs typeface="Arial"/>
              </a:rPr>
              <a:t>Learnings</a:t>
            </a:r>
          </a:p>
        </p:txBody>
      </p:sp>
      <p:sp>
        <p:nvSpPr>
          <p:cNvPr id="2" name="TextBox 1">
            <a:extLst>
              <a:ext uri="{FF2B5EF4-FFF2-40B4-BE49-F238E27FC236}">
                <a16:creationId xmlns:a16="http://schemas.microsoft.com/office/drawing/2014/main" id="{4ED33BEF-3DFE-04E3-1A0E-6A4A26449333}"/>
              </a:ext>
            </a:extLst>
          </p:cNvPr>
          <p:cNvSpPr txBox="1"/>
          <p:nvPr/>
        </p:nvSpPr>
        <p:spPr>
          <a:xfrm>
            <a:off x="9604570" y="6178949"/>
            <a:ext cx="2516132" cy="610773"/>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A0393CDB-DC5C-EB74-7651-F659EFAE276A}"/>
              </a:ext>
            </a:extLst>
          </p:cNvPr>
          <p:cNvSpPr txBox="1"/>
          <p:nvPr/>
        </p:nvSpPr>
        <p:spPr>
          <a:xfrm>
            <a:off x="302224" y="1095794"/>
            <a:ext cx="8020003" cy="3970318"/>
          </a:xfrm>
          <a:prstGeom prst="rect">
            <a:avLst/>
          </a:prstGeom>
          <a:noFill/>
        </p:spPr>
        <p:txBody>
          <a:bodyPr wrap="square" rtlCol="0">
            <a:spAutoFit/>
          </a:bodyPr>
          <a:lstStyle/>
          <a:p>
            <a:pPr marL="285750" indent="-285750">
              <a:buFont typeface="Arial" panose="020B0604020202020204" pitchFamily="34" charset="0"/>
              <a:buChar char="•"/>
            </a:pPr>
            <a:r>
              <a:rPr lang="en-GB" sz="1600" dirty="0"/>
              <a:t>Build trust with the communities by listening to their needs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Build and maintain connections with trusted voices, which takes time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Provide training to community workers and champions, and get them all on the same page through a common vision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Target specific communities based on your priorities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Maintain feedback loop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Reflect on progress regularly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b="1" dirty="0"/>
          </a:p>
          <a:p>
            <a:pPr marL="285750" indent="-285750">
              <a:buFont typeface="Arial" panose="020B0604020202020204" pitchFamily="34" charset="0"/>
              <a:buChar char="•"/>
            </a:pPr>
            <a:endParaRPr lang="en-GB" sz="1500" b="1" dirty="0"/>
          </a:p>
        </p:txBody>
      </p:sp>
      <p:pic>
        <p:nvPicPr>
          <p:cNvPr id="16" name="Picture 15" descr="A rainbow over a bridge&#10;&#10;Description automatically generated">
            <a:extLst>
              <a:ext uri="{FF2B5EF4-FFF2-40B4-BE49-F238E27FC236}">
                <a16:creationId xmlns:a16="http://schemas.microsoft.com/office/drawing/2014/main" id="{78805E7D-BF36-1EBF-933E-EFB8FEAC6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037" y="6125923"/>
            <a:ext cx="882131" cy="671730"/>
          </a:xfrm>
          <a:prstGeom prst="rect">
            <a:avLst/>
          </a:prstGeom>
        </p:spPr>
      </p:pic>
      <p:pic>
        <p:nvPicPr>
          <p:cNvPr id="1028" name="Picture 4" descr="372,600+ Reflection Icon Stock Illustrations, Royalty-Free Vector Graphics  &amp; Clip Art - iStock | Self reflection icon, Glasses reflection icon">
            <a:extLst>
              <a:ext uri="{FF2B5EF4-FFF2-40B4-BE49-F238E27FC236}">
                <a16:creationId xmlns:a16="http://schemas.microsoft.com/office/drawing/2014/main" id="{82F20554-0BFC-05DD-9505-F151A492A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228" y="663910"/>
            <a:ext cx="3060100" cy="276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1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E8D967A7ACB04385406F21DD3F3B5F" ma:contentTypeVersion="17" ma:contentTypeDescription="Create a new document." ma:contentTypeScope="" ma:versionID="972069501178f223851de833e4ecd6d9">
  <xsd:schema xmlns:xsd="http://www.w3.org/2001/XMLSchema" xmlns:xs="http://www.w3.org/2001/XMLSchema" xmlns:p="http://schemas.microsoft.com/office/2006/metadata/properties" xmlns:ns2="7b9c4ad4-0d0c-4b89-b6ff-6736c8dc5252" xmlns:ns3="8680103a-2f6a-4c83-8f7b-f13121933800" targetNamespace="http://schemas.microsoft.com/office/2006/metadata/properties" ma:root="true" ma:fieldsID="d9792b750d07e1a4eca0d87c94f87895" ns2:_="" ns3:_="">
    <xsd:import namespace="7b9c4ad4-0d0c-4b89-b6ff-6736c8dc5252"/>
    <xsd:import namespace="8680103a-2f6a-4c83-8f7b-f131219338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c4ad4-0d0c-4b89-b6ff-6736c8dc5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f4cb5b-1e6f-48ac-8412-c927db84bba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80103a-2f6a-4c83-8f7b-f131219338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2fb16b9-24eb-4050-8f25-cbe7049357d0}" ma:internalName="TaxCatchAll" ma:showField="CatchAllData" ma:web="8680103a-2f6a-4c83-8f7b-f131219338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9c4ad4-0d0c-4b89-b6ff-6736c8dc5252">
      <Terms xmlns="http://schemas.microsoft.com/office/infopath/2007/PartnerControls"/>
    </lcf76f155ced4ddcb4097134ff3c332f>
    <TaxCatchAll xmlns="8680103a-2f6a-4c83-8f7b-f13121933800" xsi:nil="true"/>
  </documentManagement>
</p:properties>
</file>

<file path=customXml/itemProps1.xml><?xml version="1.0" encoding="utf-8"?>
<ds:datastoreItem xmlns:ds="http://schemas.openxmlformats.org/officeDocument/2006/customXml" ds:itemID="{DFD75E1C-9DD0-4441-9D03-8EC2DF173D0D}">
  <ds:schemaRefs>
    <ds:schemaRef ds:uri="http://schemas.microsoft.com/sharepoint/v3/contenttype/forms"/>
  </ds:schemaRefs>
</ds:datastoreItem>
</file>

<file path=customXml/itemProps2.xml><?xml version="1.0" encoding="utf-8"?>
<ds:datastoreItem xmlns:ds="http://schemas.openxmlformats.org/officeDocument/2006/customXml" ds:itemID="{B155F891-3F43-44ED-8246-AEF4444A0E35}">
  <ds:schemaRefs>
    <ds:schemaRef ds:uri="7b9c4ad4-0d0c-4b89-b6ff-6736c8dc5252"/>
    <ds:schemaRef ds:uri="8680103a-2f6a-4c83-8f7b-f131219338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1B027C-E36B-40FE-94A3-BF3C247E1271}">
  <ds:schemaRefs>
    <ds:schemaRef ds:uri="7b9c4ad4-0d0c-4b89-b6ff-6736c8dc5252"/>
    <ds:schemaRef ds:uri="8680103a-2f6a-4c83-8f7b-f13121933800"/>
    <ds:schemaRef ds:uri="b8d4734e-040d-49b2-aa10-3eb790c5a3f9"/>
    <ds:schemaRef ds:uri="bc1204d9-34be-4fa2-ae14-42867406c7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7353</TotalTime>
  <Words>1107</Words>
  <Application>Microsoft Office PowerPoint</Application>
  <PresentationFormat>Widescreen</PresentationFormat>
  <Paragraphs>153</Paragraphs>
  <Slides>9</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Aptos</vt:lpstr>
      <vt:lpstr>Arial</vt:lpstr>
      <vt:lpstr>Arial Rounded MT Bold</vt:lpstr>
      <vt:lpstr>Calibri</vt:lpstr>
      <vt:lpstr>Courier New</vt:lpstr>
      <vt:lpstr>Segoe UI Semibold</vt:lpstr>
      <vt:lpstr>Tahoma</vt:lpstr>
      <vt:lpstr>2_Office Theme</vt:lpstr>
      <vt:lpstr>think-cell Slide</vt:lpstr>
      <vt:lpstr>PowerPoint Presentation</vt:lpstr>
      <vt:lpstr>Brent Health Matters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Brent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Chingen, Shanti</dc:creator>
  <cp:lastModifiedBy>Rodrigues, Michael: WCC</cp:lastModifiedBy>
  <cp:revision>148</cp:revision>
  <dcterms:created xsi:type="dcterms:W3CDTF">2022-02-01T16:39:16Z</dcterms:created>
  <dcterms:modified xsi:type="dcterms:W3CDTF">2026-01-14T11:22:18Z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0x010100A2E8D967A7ACB04385406F21DD3F3B5F</vt:lpwstr>
  </property>
  <property fmtid="{D5CDD505-2E9C-101B-9397-08002B2CF9AE}" pid="3" name="MediaServiceImageTags">
    <vt:lpwstr/>
  </property>
  <property fmtid="{D5CDD505-2E9C-101B-9397-08002B2CF9AE}" pid="4" name="_AdHocReviewCycleID">
    <vt:i4>1850323767</vt:i4>
  </property>
  <property fmtid="{D5CDD505-2E9C-101B-9397-08002B2CF9AE}" pid="5" name="_NewReviewCycle">
    <vt:lpwstr/>
  </property>
  <property fmtid="{D5CDD505-2E9C-101B-9397-08002B2CF9AE}" pid="6" name="_EmailSubject">
    <vt:lpwstr>Brent Health Matters - Invitation to present at CCIN webinar</vt:lpwstr>
  </property>
  <property fmtid="{D5CDD505-2E9C-101B-9397-08002B2CF9AE}" pid="7" name="_AuthorEmail">
    <vt:lpwstr>Sangeetha.Ilanko@brent.gov.uk</vt:lpwstr>
  </property>
  <property fmtid="{D5CDD505-2E9C-101B-9397-08002B2CF9AE}" pid="8" name="_AuthorEmailDisplayName">
    <vt:lpwstr>Ilanko, Sangeetha</vt:lpwstr>
  </property>
  <property fmtid="{D5CDD505-2E9C-101B-9397-08002B2CF9AE}" pid="9" name="_PreviousAdHocReviewCycleID">
    <vt:i4>-540536174</vt:i4>
  </property>
</Properties>
</file>