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4021" r:id="rId2"/>
    <p:sldMasterId id="2147484064" r:id="rId3"/>
    <p:sldMasterId id="2147484072" r:id="rId4"/>
    <p:sldMasterId id="2147484080" r:id="rId5"/>
    <p:sldMasterId id="2147484092" r:id="rId6"/>
    <p:sldMasterId id="2147484099" r:id="rId7"/>
    <p:sldMasterId id="2147484116" r:id="rId8"/>
  </p:sldMasterIdLst>
  <p:notesMasterIdLst>
    <p:notesMasterId r:id="rId43"/>
  </p:notesMasterIdLst>
  <p:handoutMasterIdLst>
    <p:handoutMasterId r:id="rId44"/>
  </p:handoutMasterIdLst>
  <p:sldIdLst>
    <p:sldId id="923" r:id="rId9"/>
    <p:sldId id="1882" r:id="rId10"/>
    <p:sldId id="704" r:id="rId11"/>
    <p:sldId id="870" r:id="rId12"/>
    <p:sldId id="925" r:id="rId13"/>
    <p:sldId id="838" r:id="rId14"/>
    <p:sldId id="917" r:id="rId15"/>
    <p:sldId id="1884" r:id="rId16"/>
    <p:sldId id="891" r:id="rId17"/>
    <p:sldId id="924" r:id="rId18"/>
    <p:sldId id="852" r:id="rId19"/>
    <p:sldId id="1883" r:id="rId20"/>
    <p:sldId id="1887" r:id="rId21"/>
    <p:sldId id="256" r:id="rId22"/>
    <p:sldId id="483" r:id="rId23"/>
    <p:sldId id="257" r:id="rId24"/>
    <p:sldId id="403" r:id="rId25"/>
    <p:sldId id="488" r:id="rId26"/>
    <p:sldId id="490" r:id="rId27"/>
    <p:sldId id="262" r:id="rId28"/>
    <p:sldId id="491" r:id="rId29"/>
    <p:sldId id="482" r:id="rId30"/>
    <p:sldId id="1886" r:id="rId31"/>
    <p:sldId id="284" r:id="rId32"/>
    <p:sldId id="264" r:id="rId33"/>
    <p:sldId id="290" r:id="rId34"/>
    <p:sldId id="283" r:id="rId35"/>
    <p:sldId id="285" r:id="rId36"/>
    <p:sldId id="287" r:id="rId37"/>
    <p:sldId id="286" r:id="rId38"/>
    <p:sldId id="289" r:id="rId39"/>
    <p:sldId id="288" r:id="rId40"/>
    <p:sldId id="929" r:id="rId41"/>
    <p:sldId id="86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 Huckerby" initials="NH" lastIdx="10" clrIdx="0">
    <p:extLst>
      <p:ext uri="{19B8F6BF-5375-455C-9EA6-DF929625EA0E}">
        <p15:presenceInfo xmlns:p15="http://schemas.microsoft.com/office/powerpoint/2012/main" userId="S::hello@nicolahuckerby.com::df3c5172-a35a-4d46-9032-0c807a44cd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A5EEA-8517-D344-8D5C-25221E106D26}" v="44" dt="2025-12-11T11:50:11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/>
    <p:restoredTop sz="86301"/>
  </p:normalViewPr>
  <p:slideViewPr>
    <p:cSldViewPr snapToGrid="0" snapToObjects="1">
      <p:cViewPr varScale="1">
        <p:scale>
          <a:sx n="109" d="100"/>
          <a:sy n="109" d="100"/>
        </p:scale>
        <p:origin x="92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46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EB760F-8E5F-4549-8245-96D2D18F12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87657C-750C-4475-A7B1-81143DE12919}">
      <dgm:prSet/>
      <dgm:spPr/>
      <dgm:t>
        <a:bodyPr/>
        <a:lstStyle/>
        <a:p>
          <a:r>
            <a:rPr lang="en-US" dirty="0"/>
            <a:t>Country’s first new town </a:t>
          </a:r>
          <a:r>
            <a:rPr lang="en-US"/>
            <a:t>in 1946</a:t>
          </a:r>
          <a:endParaRPr lang="en-US" dirty="0"/>
        </a:p>
      </dgm:t>
    </dgm:pt>
    <dgm:pt modelId="{5E7B769B-78C3-4915-A59A-36CF031460C2}" type="parTrans" cxnId="{788F20C2-1EBA-4BD6-A553-1932874ECAE9}">
      <dgm:prSet/>
      <dgm:spPr/>
      <dgm:t>
        <a:bodyPr/>
        <a:lstStyle/>
        <a:p>
          <a:endParaRPr lang="en-US"/>
        </a:p>
      </dgm:t>
    </dgm:pt>
    <dgm:pt modelId="{D7825750-1EC9-4481-9E38-7D11B3975888}" type="sibTrans" cxnId="{788F20C2-1EBA-4BD6-A553-1932874ECAE9}">
      <dgm:prSet/>
      <dgm:spPr/>
      <dgm:t>
        <a:bodyPr/>
        <a:lstStyle/>
        <a:p>
          <a:endParaRPr lang="en-US"/>
        </a:p>
      </dgm:t>
    </dgm:pt>
    <dgm:pt modelId="{E47FD86A-ADFD-4C79-A9E8-5CA8E8F91821}">
      <dgm:prSet/>
      <dgm:spPr/>
      <dgm:t>
        <a:bodyPr/>
        <a:lstStyle/>
        <a:p>
          <a:r>
            <a:rPr lang="en-US" dirty="0"/>
            <a:t>Designed with </a:t>
          </a:r>
          <a:r>
            <a:rPr lang="en-US" dirty="0" err="1"/>
            <a:t>neighbourhoods</a:t>
          </a:r>
          <a:r>
            <a:rPr lang="en-US" dirty="0"/>
            <a:t> at the heart of plan</a:t>
          </a:r>
        </a:p>
      </dgm:t>
    </dgm:pt>
    <dgm:pt modelId="{9EEF63D7-9F02-407B-A6EE-E33A63B48CD6}" type="parTrans" cxnId="{B960B262-5FF0-40D7-9576-CF99689D63BA}">
      <dgm:prSet/>
      <dgm:spPr/>
      <dgm:t>
        <a:bodyPr/>
        <a:lstStyle/>
        <a:p>
          <a:endParaRPr lang="en-US"/>
        </a:p>
      </dgm:t>
    </dgm:pt>
    <dgm:pt modelId="{1EDCF8EF-503F-42F8-8C05-326E9779D70E}" type="sibTrans" cxnId="{B960B262-5FF0-40D7-9576-CF99689D63BA}">
      <dgm:prSet/>
      <dgm:spPr/>
      <dgm:t>
        <a:bodyPr/>
        <a:lstStyle/>
        <a:p>
          <a:endParaRPr lang="en-US"/>
        </a:p>
      </dgm:t>
    </dgm:pt>
    <dgm:pt modelId="{1A0C5DFE-BB10-4F68-AA64-25E4C5856CED}">
      <dgm:prSet/>
      <dgm:spPr/>
      <dgm:t>
        <a:bodyPr/>
        <a:lstStyle/>
        <a:p>
          <a:r>
            <a:rPr lang="en-US" dirty="0"/>
            <a:t>Urban Borough</a:t>
          </a:r>
        </a:p>
      </dgm:t>
    </dgm:pt>
    <dgm:pt modelId="{B9CB9222-186D-4F2A-A82A-433DC4FFBFC0}" type="parTrans" cxnId="{802E2A43-6FCE-4873-A376-9A833AF5F390}">
      <dgm:prSet/>
      <dgm:spPr/>
      <dgm:t>
        <a:bodyPr/>
        <a:lstStyle/>
        <a:p>
          <a:endParaRPr lang="en-US"/>
        </a:p>
      </dgm:t>
    </dgm:pt>
    <dgm:pt modelId="{1E9CA3A4-3B3B-4006-8D68-95AE08FABBC7}" type="sibTrans" cxnId="{802E2A43-6FCE-4873-A376-9A833AF5F390}">
      <dgm:prSet/>
      <dgm:spPr/>
      <dgm:t>
        <a:bodyPr/>
        <a:lstStyle/>
        <a:p>
          <a:endParaRPr lang="en-US"/>
        </a:p>
      </dgm:t>
    </dgm:pt>
    <dgm:pt modelId="{745AF82E-957D-4C16-AE25-CDC9829C224C}">
      <dgm:prSet/>
      <dgm:spPr/>
      <dgm:t>
        <a:bodyPr/>
        <a:lstStyle/>
        <a:p>
          <a:r>
            <a:rPr lang="en-US" dirty="0"/>
            <a:t>1972 - 16% private housing</a:t>
          </a:r>
        </a:p>
      </dgm:t>
    </dgm:pt>
    <dgm:pt modelId="{FDC01023-97BE-4F05-8B54-18D9BD424D22}" type="parTrans" cxnId="{4A9194EA-0929-4C5A-953F-5455E04F0CB1}">
      <dgm:prSet/>
      <dgm:spPr/>
      <dgm:t>
        <a:bodyPr/>
        <a:lstStyle/>
        <a:p>
          <a:endParaRPr lang="en-US"/>
        </a:p>
      </dgm:t>
    </dgm:pt>
    <dgm:pt modelId="{F90A2F35-17FB-494E-A963-40177A77690E}" type="sibTrans" cxnId="{4A9194EA-0929-4C5A-953F-5455E04F0CB1}">
      <dgm:prSet/>
      <dgm:spPr/>
      <dgm:t>
        <a:bodyPr/>
        <a:lstStyle/>
        <a:p>
          <a:endParaRPr lang="en-US"/>
        </a:p>
      </dgm:t>
    </dgm:pt>
    <dgm:pt modelId="{8DBE2578-2A3B-4826-B78B-4FC04719E597}">
      <dgm:prSet/>
      <dgm:spPr/>
      <dgm:t>
        <a:bodyPr/>
        <a:lstStyle/>
        <a:p>
          <a:r>
            <a:rPr lang="en-US"/>
            <a:t>2024 - 21% Council housing (more than 3 times national average</a:t>
          </a:r>
        </a:p>
      </dgm:t>
    </dgm:pt>
    <dgm:pt modelId="{6C27A283-13F2-4BAF-857B-9DDDE83FE402}" type="parTrans" cxnId="{7A9C0D87-3EA0-4FEF-A23A-22FAA494521D}">
      <dgm:prSet/>
      <dgm:spPr/>
      <dgm:t>
        <a:bodyPr/>
        <a:lstStyle/>
        <a:p>
          <a:endParaRPr lang="en-US"/>
        </a:p>
      </dgm:t>
    </dgm:pt>
    <dgm:pt modelId="{8F128183-3B60-4E7A-9E7C-D5E9BAF28000}" type="sibTrans" cxnId="{7A9C0D87-3EA0-4FEF-A23A-22FAA494521D}">
      <dgm:prSet/>
      <dgm:spPr/>
      <dgm:t>
        <a:bodyPr/>
        <a:lstStyle/>
        <a:p>
          <a:endParaRPr lang="en-US"/>
        </a:p>
      </dgm:t>
    </dgm:pt>
    <dgm:pt modelId="{FEEEE341-C5F4-4E61-A144-2959C4C07CB3}">
      <dgm:prSet/>
      <dgm:spPr/>
      <dgm:t>
        <a:bodyPr/>
        <a:lstStyle/>
        <a:p>
          <a:r>
            <a:rPr lang="en-US"/>
            <a:t>Good transport links</a:t>
          </a:r>
        </a:p>
      </dgm:t>
    </dgm:pt>
    <dgm:pt modelId="{70E4DFEF-862E-4B57-81C8-FE120929B112}" type="parTrans" cxnId="{53D379DC-F41D-47F4-BD4A-6853B68D06AA}">
      <dgm:prSet/>
      <dgm:spPr/>
      <dgm:t>
        <a:bodyPr/>
        <a:lstStyle/>
        <a:p>
          <a:endParaRPr lang="en-US"/>
        </a:p>
      </dgm:t>
    </dgm:pt>
    <dgm:pt modelId="{7860701C-2E30-4259-8C2F-E94AAEF0282A}" type="sibTrans" cxnId="{53D379DC-F41D-47F4-BD4A-6853B68D06AA}">
      <dgm:prSet/>
      <dgm:spPr/>
      <dgm:t>
        <a:bodyPr/>
        <a:lstStyle/>
        <a:p>
          <a:endParaRPr lang="en-US"/>
        </a:p>
      </dgm:t>
    </dgm:pt>
    <dgm:pt modelId="{863E8D6F-A7AD-4AF6-AA30-27DFDE139C45}" type="pres">
      <dgm:prSet presAssocID="{37EB760F-8E5F-4549-8245-96D2D18F1234}" presName="linear" presStyleCnt="0">
        <dgm:presLayoutVars>
          <dgm:animLvl val="lvl"/>
          <dgm:resizeHandles val="exact"/>
        </dgm:presLayoutVars>
      </dgm:prSet>
      <dgm:spPr/>
    </dgm:pt>
    <dgm:pt modelId="{98435871-571F-4145-8493-4DD5333A9D86}" type="pres">
      <dgm:prSet presAssocID="{A187657C-750C-4475-A7B1-81143DE1291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9508EAA-14A5-44CE-87D7-E65C9C660BA9}" type="pres">
      <dgm:prSet presAssocID="{D7825750-1EC9-4481-9E38-7D11B3975888}" presName="spacer" presStyleCnt="0"/>
      <dgm:spPr/>
    </dgm:pt>
    <dgm:pt modelId="{251D4C27-F301-43B7-A2EF-261F45C0E3AD}" type="pres">
      <dgm:prSet presAssocID="{E47FD86A-ADFD-4C79-A9E8-5CA8E8F9182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3BE6008-C67A-4A21-8100-744C45578243}" type="pres">
      <dgm:prSet presAssocID="{1EDCF8EF-503F-42F8-8C05-326E9779D70E}" presName="spacer" presStyleCnt="0"/>
      <dgm:spPr/>
    </dgm:pt>
    <dgm:pt modelId="{D4234081-D7E9-4072-A088-369C96CF2823}" type="pres">
      <dgm:prSet presAssocID="{1A0C5DFE-BB10-4F68-AA64-25E4C5856CE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ABEF64A-E013-4A48-80EB-D21C6AF0D3A3}" type="pres">
      <dgm:prSet presAssocID="{1E9CA3A4-3B3B-4006-8D68-95AE08FABBC7}" presName="spacer" presStyleCnt="0"/>
      <dgm:spPr/>
    </dgm:pt>
    <dgm:pt modelId="{C056EFD6-B1C2-4C90-9035-B160DD695BC8}" type="pres">
      <dgm:prSet presAssocID="{745AF82E-957D-4C16-AE25-CDC9829C224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3EBFDCA-2DE1-4551-A0AB-962C1F4A889B}" type="pres">
      <dgm:prSet presAssocID="{F90A2F35-17FB-494E-A963-40177A77690E}" presName="spacer" presStyleCnt="0"/>
      <dgm:spPr/>
    </dgm:pt>
    <dgm:pt modelId="{2B4237D7-25FD-431B-8F55-C18386BB955B}" type="pres">
      <dgm:prSet presAssocID="{8DBE2578-2A3B-4826-B78B-4FC04719E59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8FCFD8E-7212-49E0-A1C7-8544B0B78FB9}" type="pres">
      <dgm:prSet presAssocID="{8F128183-3B60-4E7A-9E7C-D5E9BAF28000}" presName="spacer" presStyleCnt="0"/>
      <dgm:spPr/>
    </dgm:pt>
    <dgm:pt modelId="{6EB10538-F3FE-4A40-821C-2B28E7FF80CF}" type="pres">
      <dgm:prSet presAssocID="{FEEEE341-C5F4-4E61-A144-2959C4C07CB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1BA9208-E92C-4988-8B8C-072FF91A41CF}" type="presOf" srcId="{1A0C5DFE-BB10-4F68-AA64-25E4C5856CED}" destId="{D4234081-D7E9-4072-A088-369C96CF2823}" srcOrd="0" destOrd="0" presId="urn:microsoft.com/office/officeart/2005/8/layout/vList2"/>
    <dgm:cxn modelId="{08CE7A31-B71C-47FA-A644-0D0EEB5CD289}" type="presOf" srcId="{FEEEE341-C5F4-4E61-A144-2959C4C07CB3}" destId="{6EB10538-F3FE-4A40-821C-2B28E7FF80CF}" srcOrd="0" destOrd="0" presId="urn:microsoft.com/office/officeart/2005/8/layout/vList2"/>
    <dgm:cxn modelId="{A6017637-0250-460B-A755-B462D38BC5ED}" type="presOf" srcId="{A187657C-750C-4475-A7B1-81143DE12919}" destId="{98435871-571F-4145-8493-4DD5333A9D86}" srcOrd="0" destOrd="0" presId="urn:microsoft.com/office/officeart/2005/8/layout/vList2"/>
    <dgm:cxn modelId="{802E2A43-6FCE-4873-A376-9A833AF5F390}" srcId="{37EB760F-8E5F-4549-8245-96D2D18F1234}" destId="{1A0C5DFE-BB10-4F68-AA64-25E4C5856CED}" srcOrd="2" destOrd="0" parTransId="{B9CB9222-186D-4F2A-A82A-433DC4FFBFC0}" sibTransId="{1E9CA3A4-3B3B-4006-8D68-95AE08FABBC7}"/>
    <dgm:cxn modelId="{9303424D-0B14-4C15-BD4A-1BD91EA837C0}" type="presOf" srcId="{8DBE2578-2A3B-4826-B78B-4FC04719E597}" destId="{2B4237D7-25FD-431B-8F55-C18386BB955B}" srcOrd="0" destOrd="0" presId="urn:microsoft.com/office/officeart/2005/8/layout/vList2"/>
    <dgm:cxn modelId="{B960B262-5FF0-40D7-9576-CF99689D63BA}" srcId="{37EB760F-8E5F-4549-8245-96D2D18F1234}" destId="{E47FD86A-ADFD-4C79-A9E8-5CA8E8F91821}" srcOrd="1" destOrd="0" parTransId="{9EEF63D7-9F02-407B-A6EE-E33A63B48CD6}" sibTransId="{1EDCF8EF-503F-42F8-8C05-326E9779D70E}"/>
    <dgm:cxn modelId="{7A9C0D87-3EA0-4FEF-A23A-22FAA494521D}" srcId="{37EB760F-8E5F-4549-8245-96D2D18F1234}" destId="{8DBE2578-2A3B-4826-B78B-4FC04719E597}" srcOrd="4" destOrd="0" parTransId="{6C27A283-13F2-4BAF-857B-9DDDE83FE402}" sibTransId="{8F128183-3B60-4E7A-9E7C-D5E9BAF28000}"/>
    <dgm:cxn modelId="{788F20C2-1EBA-4BD6-A553-1932874ECAE9}" srcId="{37EB760F-8E5F-4549-8245-96D2D18F1234}" destId="{A187657C-750C-4475-A7B1-81143DE12919}" srcOrd="0" destOrd="0" parTransId="{5E7B769B-78C3-4915-A59A-36CF031460C2}" sibTransId="{D7825750-1EC9-4481-9E38-7D11B3975888}"/>
    <dgm:cxn modelId="{53D379DC-F41D-47F4-BD4A-6853B68D06AA}" srcId="{37EB760F-8E5F-4549-8245-96D2D18F1234}" destId="{FEEEE341-C5F4-4E61-A144-2959C4C07CB3}" srcOrd="5" destOrd="0" parTransId="{70E4DFEF-862E-4B57-81C8-FE120929B112}" sibTransId="{7860701C-2E30-4259-8C2F-E94AAEF0282A}"/>
    <dgm:cxn modelId="{9D4837E4-4536-4B35-8602-4FD54A5D7E5C}" type="presOf" srcId="{745AF82E-957D-4C16-AE25-CDC9829C224C}" destId="{C056EFD6-B1C2-4C90-9035-B160DD695BC8}" srcOrd="0" destOrd="0" presId="urn:microsoft.com/office/officeart/2005/8/layout/vList2"/>
    <dgm:cxn modelId="{4A9194EA-0929-4C5A-953F-5455E04F0CB1}" srcId="{37EB760F-8E5F-4549-8245-96D2D18F1234}" destId="{745AF82E-957D-4C16-AE25-CDC9829C224C}" srcOrd="3" destOrd="0" parTransId="{FDC01023-97BE-4F05-8B54-18D9BD424D22}" sibTransId="{F90A2F35-17FB-494E-A963-40177A77690E}"/>
    <dgm:cxn modelId="{43E5D6F6-08A9-4BC1-A534-A76532A0A93E}" type="presOf" srcId="{37EB760F-8E5F-4549-8245-96D2D18F1234}" destId="{863E8D6F-A7AD-4AF6-AA30-27DFDE139C45}" srcOrd="0" destOrd="0" presId="urn:microsoft.com/office/officeart/2005/8/layout/vList2"/>
    <dgm:cxn modelId="{B4626FF9-B273-4B40-9679-D732FF971216}" type="presOf" srcId="{E47FD86A-ADFD-4C79-A9E8-5CA8E8F91821}" destId="{251D4C27-F301-43B7-A2EF-261F45C0E3AD}" srcOrd="0" destOrd="0" presId="urn:microsoft.com/office/officeart/2005/8/layout/vList2"/>
    <dgm:cxn modelId="{E33EDBB5-F0B5-4416-B6D7-1C2EB88B8942}" type="presParOf" srcId="{863E8D6F-A7AD-4AF6-AA30-27DFDE139C45}" destId="{98435871-571F-4145-8493-4DD5333A9D86}" srcOrd="0" destOrd="0" presId="urn:microsoft.com/office/officeart/2005/8/layout/vList2"/>
    <dgm:cxn modelId="{B19D20EF-8DA3-4907-B179-DC7C8F80EF05}" type="presParOf" srcId="{863E8D6F-A7AD-4AF6-AA30-27DFDE139C45}" destId="{D9508EAA-14A5-44CE-87D7-E65C9C660BA9}" srcOrd="1" destOrd="0" presId="urn:microsoft.com/office/officeart/2005/8/layout/vList2"/>
    <dgm:cxn modelId="{C33A6D3E-1B07-4443-BC98-3A7ECB0F2625}" type="presParOf" srcId="{863E8D6F-A7AD-4AF6-AA30-27DFDE139C45}" destId="{251D4C27-F301-43B7-A2EF-261F45C0E3AD}" srcOrd="2" destOrd="0" presId="urn:microsoft.com/office/officeart/2005/8/layout/vList2"/>
    <dgm:cxn modelId="{E1EDE1BF-36A8-4EE8-9CC6-51CEE03ABD3F}" type="presParOf" srcId="{863E8D6F-A7AD-4AF6-AA30-27DFDE139C45}" destId="{83BE6008-C67A-4A21-8100-744C45578243}" srcOrd="3" destOrd="0" presId="urn:microsoft.com/office/officeart/2005/8/layout/vList2"/>
    <dgm:cxn modelId="{C8BDE877-56C8-4059-917D-0A6531D5C9D2}" type="presParOf" srcId="{863E8D6F-A7AD-4AF6-AA30-27DFDE139C45}" destId="{D4234081-D7E9-4072-A088-369C96CF2823}" srcOrd="4" destOrd="0" presId="urn:microsoft.com/office/officeart/2005/8/layout/vList2"/>
    <dgm:cxn modelId="{10DC738D-E01E-45C3-8C68-4367F1318479}" type="presParOf" srcId="{863E8D6F-A7AD-4AF6-AA30-27DFDE139C45}" destId="{6ABEF64A-E013-4A48-80EB-D21C6AF0D3A3}" srcOrd="5" destOrd="0" presId="urn:microsoft.com/office/officeart/2005/8/layout/vList2"/>
    <dgm:cxn modelId="{73E3B184-B4AC-4360-B0AE-166658381802}" type="presParOf" srcId="{863E8D6F-A7AD-4AF6-AA30-27DFDE139C45}" destId="{C056EFD6-B1C2-4C90-9035-B160DD695BC8}" srcOrd="6" destOrd="0" presId="urn:microsoft.com/office/officeart/2005/8/layout/vList2"/>
    <dgm:cxn modelId="{14A8A14D-C9F6-486D-8730-692227D51968}" type="presParOf" srcId="{863E8D6F-A7AD-4AF6-AA30-27DFDE139C45}" destId="{E3EBFDCA-2DE1-4551-A0AB-962C1F4A889B}" srcOrd="7" destOrd="0" presId="urn:microsoft.com/office/officeart/2005/8/layout/vList2"/>
    <dgm:cxn modelId="{AFC7ED0C-F1CD-41A7-B848-B0879823C32D}" type="presParOf" srcId="{863E8D6F-A7AD-4AF6-AA30-27DFDE139C45}" destId="{2B4237D7-25FD-431B-8F55-C18386BB955B}" srcOrd="8" destOrd="0" presId="urn:microsoft.com/office/officeart/2005/8/layout/vList2"/>
    <dgm:cxn modelId="{D5526F3D-4839-43B0-87DC-8F022C3F64F3}" type="presParOf" srcId="{863E8D6F-A7AD-4AF6-AA30-27DFDE139C45}" destId="{D8FCFD8E-7212-49E0-A1C7-8544B0B78FB9}" srcOrd="9" destOrd="0" presId="urn:microsoft.com/office/officeart/2005/8/layout/vList2"/>
    <dgm:cxn modelId="{F5DF1667-3240-4876-9595-FC56E75B5A8E}" type="presParOf" srcId="{863E8D6F-A7AD-4AF6-AA30-27DFDE139C45}" destId="{6EB10538-F3FE-4A40-821C-2B28E7FF80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35871-571F-4145-8493-4DD5333A9D86}">
      <dsp:nvSpPr>
        <dsp:cNvPr id="0" name=""/>
        <dsp:cNvSpPr/>
      </dsp:nvSpPr>
      <dsp:spPr>
        <a:xfrm>
          <a:off x="0" y="19709"/>
          <a:ext cx="493776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Country’s first new town </a:t>
          </a:r>
          <a:r>
            <a:rPr lang="en-US" sz="1800" kern="1200"/>
            <a:t>in 1946</a:t>
          </a:r>
          <a:endParaRPr lang="en-US" sz="1800" kern="1200" dirty="0"/>
        </a:p>
      </dsp:txBody>
      <dsp:txXfrm>
        <a:off x="34906" y="54615"/>
        <a:ext cx="4867948" cy="645240"/>
      </dsp:txXfrm>
    </dsp:sp>
    <dsp:sp modelId="{251D4C27-F301-43B7-A2EF-261F45C0E3AD}">
      <dsp:nvSpPr>
        <dsp:cNvPr id="0" name=""/>
        <dsp:cNvSpPr/>
      </dsp:nvSpPr>
      <dsp:spPr>
        <a:xfrm>
          <a:off x="0" y="786601"/>
          <a:ext cx="493776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Designed with </a:t>
          </a:r>
          <a:r>
            <a:rPr lang="en-US" sz="1800" kern="1200" dirty="0" err="1"/>
            <a:t>neighbourhoods</a:t>
          </a:r>
          <a:r>
            <a:rPr lang="en-US" sz="1800" kern="1200" dirty="0"/>
            <a:t> at the heart of plan</a:t>
          </a:r>
        </a:p>
      </dsp:txBody>
      <dsp:txXfrm>
        <a:off x="34906" y="821507"/>
        <a:ext cx="4867948" cy="645240"/>
      </dsp:txXfrm>
    </dsp:sp>
    <dsp:sp modelId="{D4234081-D7E9-4072-A088-369C96CF2823}">
      <dsp:nvSpPr>
        <dsp:cNvPr id="0" name=""/>
        <dsp:cNvSpPr/>
      </dsp:nvSpPr>
      <dsp:spPr>
        <a:xfrm>
          <a:off x="0" y="1553494"/>
          <a:ext cx="493776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Urban Borough</a:t>
          </a:r>
        </a:p>
      </dsp:txBody>
      <dsp:txXfrm>
        <a:off x="34906" y="1588400"/>
        <a:ext cx="4867948" cy="645240"/>
      </dsp:txXfrm>
    </dsp:sp>
    <dsp:sp modelId="{C056EFD6-B1C2-4C90-9035-B160DD695BC8}">
      <dsp:nvSpPr>
        <dsp:cNvPr id="0" name=""/>
        <dsp:cNvSpPr/>
      </dsp:nvSpPr>
      <dsp:spPr>
        <a:xfrm>
          <a:off x="0" y="2320387"/>
          <a:ext cx="493776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1972 - 16% private housing</a:t>
          </a:r>
        </a:p>
      </dsp:txBody>
      <dsp:txXfrm>
        <a:off x="34906" y="2355293"/>
        <a:ext cx="4867948" cy="645240"/>
      </dsp:txXfrm>
    </dsp:sp>
    <dsp:sp modelId="{2B4237D7-25FD-431B-8F55-C18386BB955B}">
      <dsp:nvSpPr>
        <dsp:cNvPr id="0" name=""/>
        <dsp:cNvSpPr/>
      </dsp:nvSpPr>
      <dsp:spPr>
        <a:xfrm>
          <a:off x="0" y="3087280"/>
          <a:ext cx="493776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2024 - 21% Council housing (more than 3 times national average</a:t>
          </a:r>
        </a:p>
      </dsp:txBody>
      <dsp:txXfrm>
        <a:off x="34906" y="3122186"/>
        <a:ext cx="4867948" cy="645240"/>
      </dsp:txXfrm>
    </dsp:sp>
    <dsp:sp modelId="{6EB10538-F3FE-4A40-821C-2B28E7FF80CF}">
      <dsp:nvSpPr>
        <dsp:cNvPr id="0" name=""/>
        <dsp:cNvSpPr/>
      </dsp:nvSpPr>
      <dsp:spPr>
        <a:xfrm>
          <a:off x="0" y="3854173"/>
          <a:ext cx="493776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Good transport links</a:t>
          </a:r>
        </a:p>
      </dsp:txBody>
      <dsp:txXfrm>
        <a:off x="34906" y="3889079"/>
        <a:ext cx="4867948" cy="64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4BBE0E-385B-F94E-A950-107436CCC9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F1476-F96A-C44E-90EE-AA70C3B1BA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0C82F-2B46-6C43-B593-98084F6FF3E6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645B6-3DE1-2F4F-BB98-2A3B0C76C8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F93C4-6F07-824F-86D2-6F2305BB7E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A4CB-8749-8B42-A086-754F728BC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40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A0812-B966-D746-934E-41E476A6C17B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73714-7447-E04E-A3B1-0A07A3AB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57354-E29C-05B5-5351-DF86E5DDC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AD655-8785-2A9D-B113-0AD301067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6A2BD-2B41-439D-CF8B-B1D47B1A2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20B18-9C03-672C-A431-E565E031A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3714-7447-E04E-A3B1-0A07A3ABEB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5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78613" cy="3757612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</a:p>
          <a:p>
            <a:endParaRPr lang="en-GB" sz="1100"/>
          </a:p>
          <a:p>
            <a:r>
              <a:rPr lang="en-GB" sz="1100"/>
              <a:t>____________________________________________________________________________</a:t>
            </a:r>
            <a:endParaRPr lang="en-US" sz="1100"/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562067-C1CE-4AAD-B201-989C58B599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Scottish Government 210921</a:t>
            </a:r>
          </a:p>
        </p:txBody>
      </p:sp>
    </p:spTree>
    <p:extLst>
      <p:ext uri="{BB962C8B-B14F-4D97-AF65-F5344CB8AC3E}">
        <p14:creationId xmlns:p14="http://schemas.microsoft.com/office/powerpoint/2010/main" val="187569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3679E-9885-4398-86F1-F594259327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7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3679E-9885-4398-86F1-F594259327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43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3679E-9885-4398-86F1-F594259327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13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02DF9-F568-4784-AA66-1341F5CAFD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2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6B4B2-0647-BD44-AD46-B4FA3F70C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37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73714-7447-E04E-A3B1-0A07A3AB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09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73714-7447-E04E-A3B1-0A07A3AB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6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86276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6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73714-7447-E04E-A3B1-0A07A3AB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83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73714-7447-E04E-A3B1-0A07A3AB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84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8007-31EB-0BAD-ED40-BC20B932E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AC9C7-75CE-56AE-B83E-FF52431A4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F59F5-49A0-6F78-C19A-A2605601F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4156-0EDC-6168-76F3-8F62604F4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73714-7447-E04E-A3B1-0A07A3AB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2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30220-8169-4DEF-998D-03CD2C85AA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54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4" y="1186485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7" y="2075506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8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3" y="2349927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4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5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9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6"/>
            <a:ext cx="6268623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0AF3-0694-29DB-3105-809D867E1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FB872-A681-B999-5125-D59B8EA35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FBC6E-6535-3A42-CEF8-70525450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BB258-7D4D-4E96-773E-DC200DA5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C0E27-6FD6-FD4D-3553-0A4BD8C7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83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4178-CB61-0AC5-67D7-16C03CA6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5E665-DAE3-D7B0-4464-A1BA64CC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7487A-9602-9D91-746B-BBDBD4E7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DE2C4-4925-C8AA-8436-DC12E5A4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4F3-835E-5B18-BCE8-B0F0D66E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69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0E39-E871-276E-1909-2E864FE2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DA751-34A8-861F-B17A-67F6C045E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F4CF0-4AAC-1D64-5698-63EE1F2E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73C3-B243-44D3-809D-EF8FDFBD85D4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FEC14-7CFF-EF5B-866B-50A1EB3E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C4531-18E8-C1BC-9BCA-A78BEA1E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6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C49E-8A93-E89A-033D-FA07BEBE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7538C-5A22-B51D-F650-976E789A4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94399-ECF3-35FA-F8A4-E91D203FC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45D4B-743C-7D66-2C8E-6D11A1D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D3E3-28E2-4380-A113-67698215C5F8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AAF8C-99A3-D1F6-D1FC-1C257AA5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CF6AF-7D5D-20A5-950C-3BA7C753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71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C60C-5218-21CA-F7CB-E7018517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2DA59-1919-D6B9-C66F-5ECDA9148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C19EC-1457-668C-4343-C5EE6EEFC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CF4C4-6856-2C4A-3A9D-C2DC3AD6F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50144-E8B4-66F0-2264-7D204B4A2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EC918A-B62B-50DE-8A67-3B2B785D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4452E-7BDB-E8E5-05A2-0CCC65F9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EBED-F9BC-38DD-C5A9-A6BF2BC9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4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926A-C691-F33A-A353-D7E65AC7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F59C08-A799-379A-533F-B08C0CDD6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00723-8253-2E73-C0E0-4E3ACD45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BED2E-A85D-2555-F4B6-9B753348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1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5F6F8-72B5-5D67-5B59-5BB3A165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12/15/25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081EB-758D-988D-2C46-B70565D7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62978-BCA4-DE0F-E2F2-D614D3D3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3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3632-1E08-9576-91A9-6A8AEEE1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2105-0B5A-0F5A-7DCB-89C4BEC96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170A7-CC9F-1A89-96B2-0C9B01A57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9FDB0-E369-9CF5-17C2-B2FFE90C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767E-8A14-4E70-91B9-2101CBC4D7BD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61E5D-4D98-4403-5772-A187793F1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F35AF-F2FA-40C0-0E8B-3CD5557F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5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9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65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9D84-7E4E-5E7F-E4B9-6F0E3028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E7190-8219-AA1E-C200-3B46391F1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788C-8688-FF66-2A88-CD00A34E8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ADAE3-083C-F424-B169-2D31941C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9A7A6-99DA-701F-B0F5-C210F236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443A0-BFF7-6372-DEAE-D0AFC7B2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58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5F17-87F2-81EA-C042-D9E5F3CE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BE8A9-FC58-386A-E84E-519A75B2E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CF288-B534-3DD1-60B5-02690C14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6AEE4-CD11-F627-EE04-0EFEBFC7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4EAAA-EB37-FBD3-0793-FBD8F440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79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51D56-3A27-CD78-9680-3BBED7817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CE8D1-5E33-31B8-1387-0468A30F6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F71DA-14F1-53EA-08B8-E81FFFBE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DCAE-6443-42C3-9C19-F95985500186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E5766-6755-3EBC-BD0F-A3CBF704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6FCA2-1579-B18D-FD6A-F8F79C04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40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2C91-768B-E542-8839-3D6AE9029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962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55B0C-C534-A544-8837-B818D10E2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9297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56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07A7-46F7-EA4E-9211-113610BE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4881F-CD26-F34E-BBEE-5B79ADB6B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861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1B11-FD73-FB40-BAB5-E8A04045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44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E0DE0-6F89-A746-AB7B-127C629B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3920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864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4F34-E3CF-0245-B88C-740F7E0D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FF24B-EBEC-D44D-B126-1E2000E84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2E900-20EB-4A49-8F64-E92939F87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495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7C25-5F59-984B-9314-E914F96A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11D2D-DAB9-5A47-AFBB-7FDC51356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A7184-4895-C246-AD31-4DDA2F9B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83AB3-881D-8641-A85B-12CCBA895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7D4A6-71A5-D046-B8EC-26A003BD9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706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CDDB-7AAA-3A4F-BDCC-994401F3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020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0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6" y="1186485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7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84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2C91-768B-E542-8839-3D6AE9029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962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55B0C-C534-A544-8837-B818D10E2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9297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72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07A7-46F7-EA4E-9211-113610BE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4881F-CD26-F34E-BBEE-5B79ADB6B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086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1B11-FD73-FB40-BAB5-E8A04045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44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E0DE0-6F89-A746-AB7B-127C629B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3920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986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4F34-E3CF-0245-B88C-740F7E0D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FF24B-EBEC-D44D-B126-1E2000E84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2E900-20EB-4A49-8F64-E92939F87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407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7C25-5F59-984B-9314-E914F96A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11D2D-DAB9-5A47-AFBB-7FDC51356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A7184-4895-C246-AD31-4DDA2F9B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83AB3-881D-8641-A85B-12CCBA895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7D4A6-71A5-D046-B8EC-26A003BD9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1571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CDDB-7AAA-3A4F-BDCC-994401F3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725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28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E157-27D9-DFFA-DC98-BE1B52E8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68196-BD28-CCCC-29AF-F5739436F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AFF65-7DF1-F2BD-E952-E31DD299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C535-E9CC-32A5-2635-1075CB19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14B1A-4649-431D-5107-A4D654C9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475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E4F1-83EE-C5B5-397F-CA3532E4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CD6E2-52BB-6C41-3D97-3813AB27E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F627D-5069-D4CF-7526-89FEDF5A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3484-B48D-79F4-4060-0300FCC31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F0A3C-A01B-7D29-950A-D7C0E1D27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55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3B8D-67E7-785A-E42B-4061417C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751D4-98E5-1C6B-6083-B4752C3D3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33676-90E9-9457-4BA2-0E280F48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BEAE9-52E2-547B-CB4E-0ED8E440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31046-8029-FBDB-093A-B7CAA5CC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3BD459-3EFC-A60D-0808-1F5F0076A9F8}"/>
              </a:ext>
            </a:extLst>
          </p:cNvPr>
          <p:cNvGrpSpPr/>
          <p:nvPr userDrawn="1"/>
        </p:nvGrpSpPr>
        <p:grpSpPr>
          <a:xfrm>
            <a:off x="639536" y="5932967"/>
            <a:ext cx="10720614" cy="788507"/>
            <a:chOff x="639536" y="5819590"/>
            <a:chExt cx="8047264" cy="5623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F76DD1-A878-393B-F6B4-C3A41B3FA1C9}"/>
                </a:ext>
              </a:extLst>
            </p:cNvPr>
            <p:cNvPicPr/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107"/>
            <a:stretch/>
          </p:blipFill>
          <p:spPr bwMode="auto">
            <a:xfrm>
              <a:off x="7660628" y="5943602"/>
              <a:ext cx="1026172" cy="4290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0E591A1-9274-BB17-D37E-AFE927F69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36" y="5819590"/>
              <a:ext cx="6772275" cy="562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26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39671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9" y="803189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3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41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B036-E0C7-3B6C-4CAB-BD1EC61D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5D1A6-E731-7589-3989-56F8855C8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7DF11-75DE-7622-050F-996705DFD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D5DFC-FD65-997E-64A9-6C993238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7640F-FDE3-A492-711D-5DC03A1D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4E6F-064A-A6B9-59DF-C7002AA8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307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70AB-19C0-435F-67B1-29453C2E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AD219-96CE-45C7-3F3C-AD3EB166A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8AE5B-79B7-0EEF-A494-F72193432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5B0B0-8872-722E-B409-0D79E18CD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70A64-47ED-7514-336C-A32DA0D92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226C2-8DC3-3CD7-8151-B9A3D180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9D22C-C7FB-7716-6395-F6740C89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CF196-88A2-D2CE-63EE-52905B4B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797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1F5C-73E7-1675-A484-0CB40D31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70870-B173-F840-AF4A-C5B05C42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C6C9D-6E5B-B0A0-5942-C15D4E5B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5686A-0CE0-3C0C-3ECF-F60350D2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707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3B99D-9CF1-E994-687A-096ADF1D1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DD191-3B7C-10CE-8250-9485E96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10EE5-DB97-5CD3-424F-DA6FD063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971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E3CB-EE81-E48C-4A16-C361EA8C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01884-48ED-70BC-F192-0A1D998F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BFDB5-0F4D-FABC-DE8D-6395F522B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367E4-F6A9-A491-BF5B-D57B8D3D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8AB93-49A7-FD49-C907-7F7D39B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3A8E0-E2BE-2FFD-6296-884EFF55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81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414C4-8BE7-3CBA-ACDF-78384C49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8469C-4225-E5EB-A848-31B67D200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1F70B-1701-2113-B2D6-AEBEBBABE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C910E-23E1-91CC-B847-F95E18B8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10FAF-9429-7E83-B4EC-3DD35C2A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EDE5D-D94B-9503-4AC5-B95CACD3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360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2C227-7FE8-21C4-B100-48851695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1772E-B87F-5C42-B74E-5B51926E6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5814-7524-E0B1-797A-8A64A4E6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6DD5-1EEF-C4DC-0950-D7CA4AF0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449BF-747F-D6B9-D3DF-5706D18D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27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52032-4E03-ED43-CEEB-5C49CC799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AF45C-2E9D-FE92-088D-4869C49D1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47FCA-5CD6-2129-6255-0587B95C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CB0D6-7BE3-EE4D-D8A8-01F12095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03710-42E0-E7E0-B385-72D571EE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652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BC Powerpoint new border 2.jpg">
            <a:extLst>
              <a:ext uri="{FF2B5EF4-FFF2-40B4-BE49-F238E27FC236}">
                <a16:creationId xmlns:a16="http://schemas.microsoft.com/office/drawing/2014/main" id="{EAD3E34E-53C6-A1D0-C243-5E7B1023A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078" spc="-4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908" cap="all" spc="159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3470" indent="0" algn="ctr">
              <a:buNone/>
              <a:defRPr sz="1908"/>
            </a:lvl2pPr>
            <a:lvl3pPr marL="726940" indent="0" algn="ctr">
              <a:buNone/>
              <a:defRPr sz="1908"/>
            </a:lvl3pPr>
            <a:lvl4pPr marL="1090411" indent="0" algn="ctr">
              <a:buNone/>
              <a:defRPr sz="1590"/>
            </a:lvl4pPr>
            <a:lvl5pPr marL="1453881" indent="0" algn="ctr">
              <a:buNone/>
              <a:defRPr sz="1590"/>
            </a:lvl5pPr>
            <a:lvl6pPr marL="1817351" indent="0" algn="ctr">
              <a:buNone/>
              <a:defRPr sz="1590"/>
            </a:lvl6pPr>
            <a:lvl7pPr marL="2180820" indent="0" algn="ctr">
              <a:buNone/>
              <a:defRPr sz="1590"/>
            </a:lvl7pPr>
            <a:lvl8pPr marL="2544291" indent="0" algn="ctr">
              <a:buNone/>
              <a:defRPr sz="1590"/>
            </a:lvl8pPr>
            <a:lvl9pPr marL="2907761" indent="0" algn="ctr">
              <a:buNone/>
              <a:defRPr sz="159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972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94EB-C515-48FD-A0D7-B14B8EFCC612}" type="datetime4">
              <a:rPr lang="en-US" smtClean="0"/>
              <a:t>December 15, 2025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5C12-9078-481E-9490-6538196EFE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97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2" y="2363917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6" y="1488987"/>
            <a:ext cx="6264351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2" y="3665887"/>
            <a:ext cx="626441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38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94EB-C515-48FD-A0D7-B14B8EFCC612}" type="datetime4">
              <a:rPr lang="en-US" smtClean="0"/>
              <a:t>December 15, 2025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5C12-9078-481E-9490-6538196EFE6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873C62-562E-8C86-0630-0F211F0A5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14894"/>
            <a:ext cx="4937760" cy="45889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8264397-7D98-B672-BF93-1D2FF3A15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2" y="1514895"/>
            <a:ext cx="4937760" cy="45889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715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94EB-C515-48FD-A0D7-B14B8EFCC612}" type="datetime4">
              <a:rPr lang="en-US" smtClean="0"/>
              <a:t>December 15, 2025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5C12-9078-481E-9490-6538196EFE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682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09CF2D-663F-4FCE-AC5C-DFBB7210B432}" type="datetime4">
              <a:rPr lang="en-US" smtClean="0"/>
              <a:pPr/>
              <a:t>December 15, 2025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2F5C12-9078-481E-9490-6538196EFE6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533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68B31-165B-4AA7-AF33-0E46711E8EC8}" type="datetime4">
              <a:rPr lang="en-US" smtClean="0"/>
              <a:t>December 15, 2025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5C12-9078-481E-9490-6538196EFE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07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71" y="5931877"/>
            <a:ext cx="2747147" cy="643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B0932-5AB1-674F-8BE3-8F147C2A98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5179" y="5931878"/>
            <a:ext cx="2328157" cy="5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4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67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959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75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0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3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82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53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87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28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56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12/15/25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0858" y="6041362"/>
            <a:ext cx="1396105" cy="353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3989" y="6040695"/>
            <a:ext cx="1487553" cy="3657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686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12/15/25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758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05510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15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4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7399" y="6034168"/>
            <a:ext cx="1657370" cy="372319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67633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7190" y="6132908"/>
            <a:ext cx="1138792" cy="138643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2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534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4" y="1186485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7" y="2075506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8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15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9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8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9546" y="1186485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7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80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39671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9" y="803189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3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28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2" y="2363917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6" y="1488987"/>
            <a:ext cx="6264351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2" y="3665887"/>
            <a:ext cx="626441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33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3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5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83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4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2" y="3580186"/>
            <a:ext cx="3501197" cy="1221164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17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7" y="1698333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09" y="0"/>
            <a:ext cx="4648491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7" cy="1178032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7" cy="1274198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3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00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3" y="2349927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4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6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4" y="0"/>
            <a:ext cx="12584115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5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4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2" y="3580186"/>
            <a:ext cx="3501197" cy="1221164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904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5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9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6"/>
            <a:ext cx="6268623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7" y="1698333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09" y="0"/>
            <a:ext cx="4648491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7" cy="1178032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7" cy="1274198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3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5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7.jp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3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3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7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92BBF-99E5-C99D-59A4-394D7BAF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CA102-BBF6-6320-8C31-B95A2ACB8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CDBFE-7F37-CA6B-DCBA-AA341E7C7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D3F18-6A28-4B70-F07B-4328B3986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2235-D401-9598-F2EB-450DCDED8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9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B984AD-AA1F-5D48-B238-CA9374503E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" y="0"/>
            <a:ext cx="12191998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877DB-46E6-6946-857E-EF585B82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Progress with 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F8899-95E8-F740-BE83-33B01895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136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B984AD-AA1F-5D48-B238-CA9374503E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877DB-46E6-6946-857E-EF585B82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F8899-95E8-F740-BE83-33B01895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90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terstat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terstat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terstat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terstat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10070-9320-AD82-FA29-7F2C508F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9EA8A-D6CB-154C-5129-AF4A56B6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F247-69E1-2FC7-FD5C-2C74457FB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CD87F-BD1C-45C4-8D66-DF67E348E907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8575-CCF3-1418-71D1-BDCE3A3A6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262E9-5202-EB4E-DA0C-DB6D9139A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DF193-0DE2-4456-BC12-7A4AC0988E1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EB103-C7F5-5888-64CA-D1798612E502}"/>
              </a:ext>
            </a:extLst>
          </p:cNvPr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7"/>
          <a:stretch/>
        </p:blipFill>
        <p:spPr bwMode="auto">
          <a:xfrm>
            <a:off x="9993077" y="6106850"/>
            <a:ext cx="1367073" cy="601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7B748FA-B2F4-6259-C015-5EE18F5017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6" y="5932967"/>
            <a:ext cx="9022066" cy="7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BC Powerpoint new border 2.jpg">
            <a:extLst>
              <a:ext uri="{FF2B5EF4-FFF2-40B4-BE49-F238E27FC236}">
                <a16:creationId xmlns:a16="http://schemas.microsoft.com/office/drawing/2014/main" id="{C418F5A1-F839-D8ED-446A-F1BD24A4234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521601"/>
            <a:ext cx="10058400" cy="46018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2345" y="6459786"/>
            <a:ext cx="1390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5">
                <a:solidFill>
                  <a:srgbClr val="FFFFFF"/>
                </a:solidFill>
              </a:defRPr>
            </a:lvl1pPr>
          </a:lstStyle>
          <a:p>
            <a:fld id="{BE41A6D2-CE61-46D0-8CB9-F3AD249A6736}" type="datetime4">
              <a:rPr lang="en-US" smtClean="0"/>
              <a:pPr/>
              <a:t>December 15, 2025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72137" y="6459786"/>
            <a:ext cx="12403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5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| </a:t>
            </a:r>
            <a:fld id="{D42F5C12-9078-481E-9490-6538196EFE6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66800" y="137310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67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</p:sldLayoutIdLst>
  <p:txStyles>
    <p:titleStyle>
      <a:lvl1pPr algn="l" defTabSz="726940" rtl="0" eaLnBrk="1" latinLnBrk="0" hangingPunct="1">
        <a:lnSpc>
          <a:spcPct val="85000"/>
        </a:lnSpc>
        <a:spcBef>
          <a:spcPct val="0"/>
        </a:spcBef>
        <a:buNone/>
        <a:defRPr sz="3809" kern="1200" spc="-4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7169" indent="-227169" algn="l" defTabSz="726940" rtl="0" eaLnBrk="1" latinLnBrk="0" hangingPunct="1">
        <a:lnSpc>
          <a:spcPct val="150000"/>
        </a:lnSpc>
        <a:spcBef>
          <a:spcPts val="954"/>
        </a:spcBef>
        <a:spcAft>
          <a:spcPts val="159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32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7096" indent="-227169" algn="l" defTabSz="726940" rtl="0" eaLnBrk="1" latinLnBrk="0" hangingPunct="1">
        <a:lnSpc>
          <a:spcPct val="150000"/>
        </a:lnSpc>
        <a:spcBef>
          <a:spcPts val="159"/>
        </a:spcBef>
        <a:spcAft>
          <a:spcPts val="318"/>
        </a:spcAft>
        <a:buClr>
          <a:schemeClr val="accent1"/>
        </a:buClr>
        <a:buFont typeface="Arial" panose="020B0604020202020204" pitchFamily="34" charset="0"/>
        <a:buChar char="•"/>
        <a:defRPr sz="1632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2484" indent="-227169" algn="l" defTabSz="726940" rtl="0" eaLnBrk="1" latinLnBrk="0" hangingPunct="1">
        <a:lnSpc>
          <a:spcPct val="150000"/>
        </a:lnSpc>
        <a:spcBef>
          <a:spcPts val="159"/>
        </a:spcBef>
        <a:spcAft>
          <a:spcPts val="318"/>
        </a:spcAft>
        <a:buClr>
          <a:schemeClr val="accent1"/>
        </a:buClr>
        <a:buFont typeface="Arial" panose="020B0604020202020204" pitchFamily="34" charset="0"/>
        <a:buChar char="•"/>
        <a:defRPr sz="1632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77872" indent="-227169" algn="l" defTabSz="726940" rtl="0" eaLnBrk="1" latinLnBrk="0" hangingPunct="1">
        <a:lnSpc>
          <a:spcPct val="150000"/>
        </a:lnSpc>
        <a:spcBef>
          <a:spcPts val="159"/>
        </a:spcBef>
        <a:spcAft>
          <a:spcPts val="318"/>
        </a:spcAft>
        <a:buClr>
          <a:schemeClr val="accent1"/>
        </a:buClr>
        <a:buFont typeface="Arial" panose="020B0604020202020204" pitchFamily="34" charset="0"/>
        <a:buChar char="•"/>
        <a:defRPr sz="1632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23260" indent="-227169" algn="l" defTabSz="726940" rtl="0" eaLnBrk="1" latinLnBrk="0" hangingPunct="1">
        <a:lnSpc>
          <a:spcPct val="150000"/>
        </a:lnSpc>
        <a:spcBef>
          <a:spcPts val="159"/>
        </a:spcBef>
        <a:spcAft>
          <a:spcPts val="318"/>
        </a:spcAft>
        <a:buClr>
          <a:schemeClr val="accent1"/>
        </a:buClr>
        <a:buFont typeface="Arial" panose="020B0604020202020204" pitchFamily="34" charset="0"/>
        <a:buChar char="•"/>
        <a:defRPr sz="1632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74491" indent="-181735" algn="l" defTabSz="726940" rtl="0" eaLnBrk="1" latinLnBrk="0" hangingPunct="1">
        <a:lnSpc>
          <a:spcPct val="90000"/>
        </a:lnSpc>
        <a:spcBef>
          <a:spcPts val="159"/>
        </a:spcBef>
        <a:spcAft>
          <a:spcPts val="318"/>
        </a:spcAft>
        <a:buClr>
          <a:schemeClr val="accent1"/>
        </a:buClr>
        <a:buFont typeface="Calibri" pitchFamily="34" charset="0"/>
        <a:buChar char="◦"/>
        <a:defRPr sz="11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33489" indent="-181735" algn="l" defTabSz="726940" rtl="0" eaLnBrk="1" latinLnBrk="0" hangingPunct="1">
        <a:lnSpc>
          <a:spcPct val="90000"/>
        </a:lnSpc>
        <a:spcBef>
          <a:spcPts val="159"/>
        </a:spcBef>
        <a:spcAft>
          <a:spcPts val="318"/>
        </a:spcAft>
        <a:buClr>
          <a:schemeClr val="accent1"/>
        </a:buClr>
        <a:buFont typeface="Calibri" pitchFamily="34" charset="0"/>
        <a:buChar char="◦"/>
        <a:defRPr sz="11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92487" indent="-181735" algn="l" defTabSz="726940" rtl="0" eaLnBrk="1" latinLnBrk="0" hangingPunct="1">
        <a:lnSpc>
          <a:spcPct val="90000"/>
        </a:lnSpc>
        <a:spcBef>
          <a:spcPts val="159"/>
        </a:spcBef>
        <a:spcAft>
          <a:spcPts val="318"/>
        </a:spcAft>
        <a:buClr>
          <a:schemeClr val="accent1"/>
        </a:buClr>
        <a:buFont typeface="Calibri" pitchFamily="34" charset="0"/>
        <a:buChar char="◦"/>
        <a:defRPr sz="11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51486" indent="-181735" algn="l" defTabSz="726940" rtl="0" eaLnBrk="1" latinLnBrk="0" hangingPunct="1">
        <a:lnSpc>
          <a:spcPct val="90000"/>
        </a:lnSpc>
        <a:spcBef>
          <a:spcPts val="159"/>
        </a:spcBef>
        <a:spcAft>
          <a:spcPts val="318"/>
        </a:spcAft>
        <a:buClr>
          <a:schemeClr val="accent1"/>
        </a:buClr>
        <a:buFont typeface="Calibri" pitchFamily="34" charset="0"/>
        <a:buChar char="◦"/>
        <a:defRPr sz="11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1pPr>
      <a:lvl2pPr marL="36347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2pPr>
      <a:lvl3pPr marL="72694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3pPr>
      <a:lvl4pPr marL="109041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45388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81735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18082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54429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290776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94" y="5958681"/>
            <a:ext cx="2671367" cy="625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896D38-43F7-0647-B9BD-7C3525484CA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85374" y="6019655"/>
            <a:ext cx="2196380" cy="4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3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3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43B39-F5C2-884B-A5B3-92C96073988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FCAD5-737F-1041-986A-4339545F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4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jpg"/><Relationship Id="rId18" Type="http://schemas.openxmlformats.org/officeDocument/2006/relationships/image" Target="../media/image111.jpg"/><Relationship Id="rId26" Type="http://schemas.openxmlformats.org/officeDocument/2006/relationships/image" Target="../media/image119.png"/><Relationship Id="rId39" Type="http://schemas.openxmlformats.org/officeDocument/2006/relationships/image" Target="../media/image132.jpg"/><Relationship Id="rId21" Type="http://schemas.openxmlformats.org/officeDocument/2006/relationships/image" Target="../media/image114.jpg"/><Relationship Id="rId34" Type="http://schemas.openxmlformats.org/officeDocument/2006/relationships/image" Target="../media/image127.png"/><Relationship Id="rId42" Type="http://schemas.openxmlformats.org/officeDocument/2006/relationships/image" Target="../media/image135.png"/><Relationship Id="rId47" Type="http://schemas.openxmlformats.org/officeDocument/2006/relationships/image" Target="../media/image139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9.png"/><Relationship Id="rId29" Type="http://schemas.openxmlformats.org/officeDocument/2006/relationships/image" Target="../media/image1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g"/><Relationship Id="rId11" Type="http://schemas.openxmlformats.org/officeDocument/2006/relationships/image" Target="../media/image104.jpg"/><Relationship Id="rId24" Type="http://schemas.openxmlformats.org/officeDocument/2006/relationships/image" Target="../media/image117.jpe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40" Type="http://schemas.openxmlformats.org/officeDocument/2006/relationships/image" Target="../media/image133.jpg"/><Relationship Id="rId45" Type="http://schemas.openxmlformats.org/officeDocument/2006/relationships/image" Target="../media/image137.png"/><Relationship Id="rId5" Type="http://schemas.openxmlformats.org/officeDocument/2006/relationships/image" Target="../media/image98.jpg"/><Relationship Id="rId15" Type="http://schemas.openxmlformats.org/officeDocument/2006/relationships/image" Target="../media/image108.png"/><Relationship Id="rId23" Type="http://schemas.openxmlformats.org/officeDocument/2006/relationships/image" Target="../media/image116.jpeg"/><Relationship Id="rId28" Type="http://schemas.openxmlformats.org/officeDocument/2006/relationships/image" Target="../media/image121.png"/><Relationship Id="rId36" Type="http://schemas.openxmlformats.org/officeDocument/2006/relationships/image" Target="../media/image129.png"/><Relationship Id="rId10" Type="http://schemas.openxmlformats.org/officeDocument/2006/relationships/image" Target="../media/image103.emf"/><Relationship Id="rId19" Type="http://schemas.openxmlformats.org/officeDocument/2006/relationships/image" Target="../media/image112.jpg"/><Relationship Id="rId31" Type="http://schemas.openxmlformats.org/officeDocument/2006/relationships/image" Target="../media/image124.png"/><Relationship Id="rId44" Type="http://schemas.openxmlformats.org/officeDocument/2006/relationships/image" Target="../media/image2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jpe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43" Type="http://schemas.openxmlformats.org/officeDocument/2006/relationships/image" Target="../media/image136.jpg"/><Relationship Id="rId48" Type="http://schemas.openxmlformats.org/officeDocument/2006/relationships/image" Target="../media/image140.jpg"/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12" Type="http://schemas.openxmlformats.org/officeDocument/2006/relationships/image" Target="../media/image105.jp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38" Type="http://schemas.openxmlformats.org/officeDocument/2006/relationships/image" Target="../media/image131.png"/><Relationship Id="rId46" Type="http://schemas.openxmlformats.org/officeDocument/2006/relationships/image" Target="../media/image138.png"/><Relationship Id="rId20" Type="http://schemas.openxmlformats.org/officeDocument/2006/relationships/image" Target="../media/image113.png"/><Relationship Id="rId41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s.coop/project/community-led-housing-commission/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h.coop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70.em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jpg"/><Relationship Id="rId39" Type="http://schemas.openxmlformats.org/officeDocument/2006/relationships/image" Target="../media/image60.png"/><Relationship Id="rId21" Type="http://schemas.openxmlformats.org/officeDocument/2006/relationships/image" Target="../media/image42.jp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47" Type="http://schemas.openxmlformats.org/officeDocument/2006/relationships/image" Target="../media/image6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jpg"/><Relationship Id="rId45" Type="http://schemas.openxmlformats.org/officeDocument/2006/relationships/image" Target="../media/image65.jp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23" Type="http://schemas.openxmlformats.org/officeDocument/2006/relationships/image" Target="../media/image44.emf"/><Relationship Id="rId28" Type="http://schemas.openxmlformats.org/officeDocument/2006/relationships/image" Target="../media/image49.jpeg"/><Relationship Id="rId36" Type="http://schemas.openxmlformats.org/officeDocument/2006/relationships/image" Target="../media/image57.jpg"/><Relationship Id="rId10" Type="http://schemas.openxmlformats.org/officeDocument/2006/relationships/image" Target="../media/image31.jp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4" Type="http://schemas.openxmlformats.org/officeDocument/2006/relationships/image" Target="../media/image64.jp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png"/><Relationship Id="rId22" Type="http://schemas.openxmlformats.org/officeDocument/2006/relationships/image" Target="../media/image43.jp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jpeg"/><Relationship Id="rId43" Type="http://schemas.openxmlformats.org/officeDocument/2006/relationships/image" Target="../media/image21.jpg"/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12" Type="http://schemas.openxmlformats.org/officeDocument/2006/relationships/image" Target="../media/image33.jp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6.png"/><Relationship Id="rId20" Type="http://schemas.openxmlformats.org/officeDocument/2006/relationships/image" Target="../media/image41.jpg"/><Relationship Id="rId41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jp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5" Type="http://schemas.openxmlformats.org/officeDocument/2006/relationships/image" Target="../media/image90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emf"/><Relationship Id="rId20" Type="http://schemas.openxmlformats.org/officeDocument/2006/relationships/image" Target="../media/image85.pn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tiff"/><Relationship Id="rId15" Type="http://schemas.openxmlformats.org/officeDocument/2006/relationships/image" Target="../media/image80.JP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14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0717B026-8368-3C1F-125F-8913459F5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059" y="1765539"/>
            <a:ext cx="3502643" cy="93695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D1DBC753-3629-5AB5-AB7E-79CA0EB9A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059" y="4852167"/>
            <a:ext cx="3502643" cy="796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73691-ADE2-5ADB-E752-D68B28FC79B2}"/>
              </a:ext>
            </a:extLst>
          </p:cNvPr>
          <p:cNvSpPr txBox="1"/>
          <p:nvPr/>
        </p:nvSpPr>
        <p:spPr>
          <a:xfrm>
            <a:off x="1009304" y="1076075"/>
            <a:ext cx="585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WELCOME</a:t>
            </a:r>
          </a:p>
        </p:txBody>
      </p:sp>
      <p:pic>
        <p:nvPicPr>
          <p:cNvPr id="7" name="Content Placeholder 6" descr="A pink background with white text&#10;&#10;AI-generated content may be incorrect.">
            <a:extLst>
              <a:ext uri="{FF2B5EF4-FFF2-40B4-BE49-F238E27FC236}">
                <a16:creationId xmlns:a16="http://schemas.microsoft.com/office/drawing/2014/main" id="{7F6124C9-9D67-B9D5-89F8-C22B8599F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8457" y="2398383"/>
            <a:ext cx="6501270" cy="3250635"/>
          </a:xfrm>
        </p:spPr>
      </p:pic>
    </p:spTree>
    <p:extLst>
      <p:ext uri="{BB962C8B-B14F-4D97-AF65-F5344CB8AC3E}">
        <p14:creationId xmlns:p14="http://schemas.microsoft.com/office/powerpoint/2010/main" val="60220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3C08FE-3233-4A91-93E5-C6AD2FB8D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589" y="1127500"/>
            <a:ext cx="1635549" cy="435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1A7660-A991-424B-BBE0-22F39B363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03" y="5319504"/>
            <a:ext cx="1558786" cy="405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6C37C-CAC1-4C9A-9B7E-485B36A3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256" y="2865434"/>
            <a:ext cx="1445723" cy="42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35D56-536A-DD47-AC44-F30BC27D7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56" y="1954328"/>
            <a:ext cx="1378873" cy="4343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F30DE5-AF68-7D46-9F02-A17C62D433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76" t="22067" r="13174" b="18136"/>
          <a:stretch/>
        </p:blipFill>
        <p:spPr>
          <a:xfrm>
            <a:off x="6369441" y="1098053"/>
            <a:ext cx="1162147" cy="494957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D3C7B8-8B63-5544-96F2-977761909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0957" y="3511462"/>
            <a:ext cx="1205039" cy="630637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6F4A74-0A54-2E4A-BA8E-5D7B64CDA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548" y="6078214"/>
            <a:ext cx="652587" cy="652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1A3A8F-9D05-A04D-A150-02FB35451E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10" t="18890" r="11255" b="19155"/>
          <a:stretch/>
        </p:blipFill>
        <p:spPr>
          <a:xfrm>
            <a:off x="6835278" y="4438731"/>
            <a:ext cx="1216435" cy="46897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3D7B7A-941D-3D4A-8BED-CA2C029B3C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4850" y="5168719"/>
            <a:ext cx="1216436" cy="576206"/>
          </a:xfrm>
          <a:prstGeom prst="rect">
            <a:avLst/>
          </a:prstGeom>
        </p:spPr>
      </p:pic>
      <p:pic>
        <p:nvPicPr>
          <p:cNvPr id="26" name="Picture 2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F0115950-C410-2E43-8D39-6E57D431393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517" b="15949"/>
          <a:stretch/>
        </p:blipFill>
        <p:spPr>
          <a:xfrm>
            <a:off x="9991989" y="6006938"/>
            <a:ext cx="866877" cy="602771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16B47-7F83-B441-8623-E7B9C92C7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911" y="3575317"/>
            <a:ext cx="1037118" cy="545996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80FBBD03-8EAA-2F49-BE69-435A85B603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4508" y="4351629"/>
            <a:ext cx="788883" cy="802349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1041686B-37E2-8E40-A5E2-8DACEFA4FE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4135" y="3550898"/>
            <a:ext cx="1091050" cy="7312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C6B24716-3026-C84C-8A66-5B389F857F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3968" y="1964666"/>
            <a:ext cx="774297" cy="436516"/>
          </a:xfrm>
          <a:prstGeom prst="rect">
            <a:avLst/>
          </a:prstGeom>
        </p:spPr>
      </p:pic>
      <p:pic>
        <p:nvPicPr>
          <p:cNvPr id="33" name="Picture 32" descr="Logo, icon&#10;&#10;Description automatically generated">
            <a:extLst>
              <a:ext uri="{FF2B5EF4-FFF2-40B4-BE49-F238E27FC236}">
                <a16:creationId xmlns:a16="http://schemas.microsoft.com/office/drawing/2014/main" id="{5B6EAA7C-5192-F244-B81D-E8E9A6FE6D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16428" y="2713334"/>
            <a:ext cx="1216437" cy="484190"/>
          </a:xfrm>
          <a:prstGeom prst="rect">
            <a:avLst/>
          </a:prstGeom>
        </p:spPr>
      </p:pic>
      <p:pic>
        <p:nvPicPr>
          <p:cNvPr id="35" name="Picture 34" descr="A picture containing logo&#10;&#10;Description automatically generated">
            <a:extLst>
              <a:ext uri="{FF2B5EF4-FFF2-40B4-BE49-F238E27FC236}">
                <a16:creationId xmlns:a16="http://schemas.microsoft.com/office/drawing/2014/main" id="{20E0E34E-311D-024E-AEC5-3D2C9A31266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713" r="7028"/>
          <a:stretch/>
        </p:blipFill>
        <p:spPr>
          <a:xfrm>
            <a:off x="10988057" y="1751604"/>
            <a:ext cx="982990" cy="757334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E45F2CE-7F55-9442-B90A-D284077A958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6356" b="19820"/>
          <a:stretch/>
        </p:blipFill>
        <p:spPr>
          <a:xfrm>
            <a:off x="5051355" y="6127780"/>
            <a:ext cx="854669" cy="545489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6E80F333-2266-AD4D-B338-49EDAA4BD6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47306" y="3361555"/>
            <a:ext cx="1335548" cy="92231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B8DC6F5-9F0E-9448-A6A3-CC94E279BFF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619" t="15547" r="5535" b="14959"/>
          <a:stretch/>
        </p:blipFill>
        <p:spPr>
          <a:xfrm>
            <a:off x="9337625" y="1959805"/>
            <a:ext cx="1308728" cy="340931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E3FC2E15-BF08-8C4C-96FA-768E224944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77768" y="2875603"/>
            <a:ext cx="856010" cy="475561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C72FA3E0-147F-B84C-8F1A-2BECA3D7142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67690" y="4393818"/>
            <a:ext cx="1240734" cy="431155"/>
          </a:xfrm>
          <a:prstGeom prst="rect">
            <a:avLst/>
          </a:prstGeom>
        </p:spPr>
      </p:pic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id="{472318C4-52C5-2F47-A756-1127D3FBD5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57020" y="2508788"/>
            <a:ext cx="964337" cy="964337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384C9456-791E-A542-9409-FF6F18E2C11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87577" y="1881031"/>
            <a:ext cx="1067849" cy="54367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2F8FB89-08E9-C68B-22C2-4042ECB9AA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upporters - Enabled Works">
            <a:extLst>
              <a:ext uri="{FF2B5EF4-FFF2-40B4-BE49-F238E27FC236}">
                <a16:creationId xmlns:a16="http://schemas.microsoft.com/office/drawing/2014/main" id="{EC543CF1-AE35-56E7-C909-7323BB3B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956" y="873864"/>
            <a:ext cx="852101" cy="8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F7976E3C-281E-C465-76F2-6A6B3405C3C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10379" y="1881031"/>
            <a:ext cx="661554" cy="661554"/>
          </a:xfrm>
          <a:prstGeom prst="rect">
            <a:avLst/>
          </a:prstGeom>
        </p:spPr>
      </p:pic>
      <p:pic>
        <p:nvPicPr>
          <p:cNvPr id="49" name="Picture 4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8415F596-91A3-E881-6150-DFD0521840F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93312" y="2926904"/>
            <a:ext cx="1530146" cy="395108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FF8902AE-DE86-958E-43A9-8EEC12F3AD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48768" y="1083595"/>
            <a:ext cx="1120620" cy="56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620DCB-DA31-B18C-6FD8-E01FFE403F7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15137" y="3666230"/>
            <a:ext cx="1298511" cy="431156"/>
          </a:xfrm>
          <a:prstGeom prst="rect">
            <a:avLst/>
          </a:prstGeom>
        </p:spPr>
      </p:pic>
      <p:pic>
        <p:nvPicPr>
          <p:cNvPr id="37" name="Picture 36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E4DD006-7B5F-7697-7937-889B90887F3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53378" y="3677193"/>
            <a:ext cx="1196669" cy="494740"/>
          </a:xfrm>
          <a:prstGeom prst="rect">
            <a:avLst/>
          </a:prstGeom>
        </p:spPr>
      </p:pic>
      <p:pic>
        <p:nvPicPr>
          <p:cNvPr id="50" name="Picture 49" descr="A picture containing font, graphics, logo, symbol&#10;&#10;Description automatically generated">
            <a:extLst>
              <a:ext uri="{FF2B5EF4-FFF2-40B4-BE49-F238E27FC236}">
                <a16:creationId xmlns:a16="http://schemas.microsoft.com/office/drawing/2014/main" id="{D98CA9C2-CC3E-5150-30F8-D54D745258A9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2015"/>
          <a:stretch/>
        </p:blipFill>
        <p:spPr>
          <a:xfrm>
            <a:off x="3994192" y="4271500"/>
            <a:ext cx="1052561" cy="897219"/>
          </a:xfrm>
          <a:prstGeom prst="rect">
            <a:avLst/>
          </a:prstGeom>
        </p:spPr>
      </p:pic>
      <p:pic>
        <p:nvPicPr>
          <p:cNvPr id="48" name="Picture 47" descr="A logo with blue and yellow letters&#10;&#10;Description automatically generated">
            <a:extLst>
              <a:ext uri="{FF2B5EF4-FFF2-40B4-BE49-F238E27FC236}">
                <a16:creationId xmlns:a16="http://schemas.microsoft.com/office/drawing/2014/main" id="{9A95D7AC-0F63-3629-60A0-B618EF0CE26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6742" y="2673106"/>
            <a:ext cx="1050532" cy="838356"/>
          </a:xfrm>
          <a:prstGeom prst="rect">
            <a:avLst/>
          </a:prstGeom>
        </p:spPr>
      </p:pic>
      <p:pic>
        <p:nvPicPr>
          <p:cNvPr id="61" name="Picture 60" descr="A close-up of a logo&#10;&#10;Description automatically generated">
            <a:extLst>
              <a:ext uri="{FF2B5EF4-FFF2-40B4-BE49-F238E27FC236}">
                <a16:creationId xmlns:a16="http://schemas.microsoft.com/office/drawing/2014/main" id="{52E99524-BD76-9F70-AB1C-EA20C87D902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34001" y="4393818"/>
            <a:ext cx="1269920" cy="619721"/>
          </a:xfrm>
          <a:prstGeom prst="rect">
            <a:avLst/>
          </a:prstGeom>
        </p:spPr>
      </p:pic>
      <p:pic>
        <p:nvPicPr>
          <p:cNvPr id="52" name="Picture 51" descr="A blue and black logo&#10;&#10;Description automatically generated">
            <a:extLst>
              <a:ext uri="{FF2B5EF4-FFF2-40B4-BE49-F238E27FC236}">
                <a16:creationId xmlns:a16="http://schemas.microsoft.com/office/drawing/2014/main" id="{F95640BB-A16A-C36A-E0CB-D938508B407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554608" y="5364373"/>
            <a:ext cx="1558786" cy="315469"/>
          </a:xfrm>
          <a:prstGeom prst="rect">
            <a:avLst/>
          </a:prstGeom>
        </p:spPr>
      </p:pic>
      <p:pic>
        <p:nvPicPr>
          <p:cNvPr id="53" name="Picture 52" descr="A logo with bees and text&#10;&#10;Description automatically generated">
            <a:extLst>
              <a:ext uri="{FF2B5EF4-FFF2-40B4-BE49-F238E27FC236}">
                <a16:creationId xmlns:a16="http://schemas.microsoft.com/office/drawing/2014/main" id="{90CD3D84-53B1-CF39-D963-1B57F41DBBC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994192" y="1738096"/>
            <a:ext cx="900543" cy="1087940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ACB3D56-7A3E-DD8C-5AE6-39E6202C44B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104825" y="5280575"/>
            <a:ext cx="1589130" cy="429065"/>
          </a:xfrm>
          <a:prstGeom prst="rect">
            <a:avLst/>
          </a:prstGeom>
        </p:spPr>
      </p:pic>
      <p:pic>
        <p:nvPicPr>
          <p:cNvPr id="14" name="Picture 13" descr="A white and yellow sign with black text&#10;&#10;Description automatically generated">
            <a:extLst>
              <a:ext uri="{FF2B5EF4-FFF2-40B4-BE49-F238E27FC236}">
                <a16:creationId xmlns:a16="http://schemas.microsoft.com/office/drawing/2014/main" id="{8EE075B4-F049-99E7-B4E0-B9237CD8F19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58598" y="5244720"/>
            <a:ext cx="1544372" cy="534077"/>
          </a:xfrm>
          <a:prstGeom prst="rect">
            <a:avLst/>
          </a:prstGeom>
        </p:spPr>
      </p:pic>
      <p:pic>
        <p:nvPicPr>
          <p:cNvPr id="9" name="Picture 8" descr="A group of colorful gears with icons&#10;&#10;Description automatically generated">
            <a:extLst>
              <a:ext uri="{FF2B5EF4-FFF2-40B4-BE49-F238E27FC236}">
                <a16:creationId xmlns:a16="http://schemas.microsoft.com/office/drawing/2014/main" id="{98D654A3-02D2-70D2-C5EA-E60A061F4DE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333134" y="5834092"/>
            <a:ext cx="948462" cy="948462"/>
          </a:xfrm>
          <a:prstGeom prst="rect">
            <a:avLst/>
          </a:prstGeom>
        </p:spPr>
      </p:pic>
      <p:pic>
        <p:nvPicPr>
          <p:cNvPr id="39" name="Picture 38" descr="A logo for a neighborhood improvement company&#10;&#10;Description automatically generated">
            <a:extLst>
              <a:ext uri="{FF2B5EF4-FFF2-40B4-BE49-F238E27FC236}">
                <a16:creationId xmlns:a16="http://schemas.microsoft.com/office/drawing/2014/main" id="{5E98C304-418B-884C-3ED0-8D03DBB6AC35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 l="1" r="2170" b="15970"/>
          <a:stretch>
            <a:fillRect/>
          </a:stretch>
        </p:blipFill>
        <p:spPr>
          <a:xfrm>
            <a:off x="114684" y="1084430"/>
            <a:ext cx="1433400" cy="565276"/>
          </a:xfrm>
          <a:prstGeom prst="rect">
            <a:avLst/>
          </a:prstGeom>
        </p:spPr>
      </p:pic>
      <p:pic>
        <p:nvPicPr>
          <p:cNvPr id="28" name="Picture 27" descr="A white and purple text on a black background&#10;&#10;Description automatically generated">
            <a:extLst>
              <a:ext uri="{FF2B5EF4-FFF2-40B4-BE49-F238E27FC236}">
                <a16:creationId xmlns:a16="http://schemas.microsoft.com/office/drawing/2014/main" id="{EB563315-B7D2-69C4-C6BC-8D5EA080E28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619310" y="6055763"/>
            <a:ext cx="945541" cy="735962"/>
          </a:xfrm>
          <a:prstGeom prst="rect">
            <a:avLst/>
          </a:prstGeom>
        </p:spPr>
      </p:pic>
      <p:pic>
        <p:nvPicPr>
          <p:cNvPr id="29" name="Picture 28" descr="A close-up of a logo&#10;&#10;Description automatically generated">
            <a:extLst>
              <a:ext uri="{FF2B5EF4-FFF2-40B4-BE49-F238E27FC236}">
                <a16:creationId xmlns:a16="http://schemas.microsoft.com/office/drawing/2014/main" id="{B7042B81-B6C5-11EC-46DB-82E6BC408B5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2326" y="4434318"/>
            <a:ext cx="1590213" cy="397553"/>
          </a:xfrm>
          <a:prstGeom prst="rect">
            <a:avLst/>
          </a:prstGeom>
        </p:spPr>
      </p:pic>
      <p:pic>
        <p:nvPicPr>
          <p:cNvPr id="56" name="Picture 55" descr="A close-up of a logo&#10;&#10;Description automatically generated">
            <a:extLst>
              <a:ext uri="{FF2B5EF4-FFF2-40B4-BE49-F238E27FC236}">
                <a16:creationId xmlns:a16="http://schemas.microsoft.com/office/drawing/2014/main" id="{2211D7BA-571D-C51C-7481-E9F4DAE40A9B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 t="29333" b="30081"/>
          <a:stretch/>
        </p:blipFill>
        <p:spPr>
          <a:xfrm>
            <a:off x="2832678" y="6127780"/>
            <a:ext cx="1560453" cy="633324"/>
          </a:xfrm>
          <a:prstGeom prst="rect">
            <a:avLst/>
          </a:prstGeom>
        </p:spPr>
      </p:pic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44F90FC8-5A1F-48D1-DC87-590E1C44B53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408" y="-2467"/>
            <a:ext cx="3470116" cy="912212"/>
          </a:xfrm>
          <a:prstGeom prst="rect">
            <a:avLst/>
          </a:prstGeom>
        </p:spPr>
      </p:pic>
      <p:pic>
        <p:nvPicPr>
          <p:cNvPr id="18" name="Picture 17" descr="A black and yellow logo&#10;&#10;Description automatically generated">
            <a:extLst>
              <a:ext uri="{FF2B5EF4-FFF2-40B4-BE49-F238E27FC236}">
                <a16:creationId xmlns:a16="http://schemas.microsoft.com/office/drawing/2014/main" id="{4A3710ED-FFEE-F256-710C-A1AF8D85BB0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314117" y="3575317"/>
            <a:ext cx="1308074" cy="628882"/>
          </a:xfrm>
          <a:prstGeom prst="rect">
            <a:avLst/>
          </a:prstGeom>
        </p:spPr>
      </p:pic>
      <p:pic>
        <p:nvPicPr>
          <p:cNvPr id="24" name="Picture 23" descr="A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E6DCC97A-C146-CE6A-B629-59F7AF68ECD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85302" y="2659801"/>
            <a:ext cx="1000167" cy="662761"/>
          </a:xfrm>
          <a:prstGeom prst="rect">
            <a:avLst/>
          </a:prstGeom>
        </p:spPr>
      </p:pic>
      <p:pic>
        <p:nvPicPr>
          <p:cNvPr id="13" name="Picture 12" descr="A close-up of a sign&#10;&#10;AI-generated content may be incorrect.">
            <a:extLst>
              <a:ext uri="{FF2B5EF4-FFF2-40B4-BE49-F238E27FC236}">
                <a16:creationId xmlns:a16="http://schemas.microsoft.com/office/drawing/2014/main" id="{364D2ECF-EDC0-9E44-342D-8B7C371C2BC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807365" y="4374618"/>
            <a:ext cx="1641434" cy="668298"/>
          </a:xfrm>
          <a:prstGeom prst="rect">
            <a:avLst/>
          </a:prstGeom>
        </p:spPr>
      </p:pic>
      <p:pic>
        <p:nvPicPr>
          <p:cNvPr id="16" name="Picture 15" descr="A close up of a sign&#10;&#10;AI-generated content may be incorrect.">
            <a:extLst>
              <a:ext uri="{FF2B5EF4-FFF2-40B4-BE49-F238E27FC236}">
                <a16:creationId xmlns:a16="http://schemas.microsoft.com/office/drawing/2014/main" id="{88B372D8-8302-6809-05E6-A52B329466E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254765" y="1140619"/>
            <a:ext cx="1387322" cy="4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2CC4ACD-438A-C147-5ABF-9A27D191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5" t="3693" r="17271" b="6669"/>
          <a:stretch/>
        </p:blipFill>
        <p:spPr>
          <a:xfrm>
            <a:off x="1217613" y="1122363"/>
            <a:ext cx="1587500" cy="2263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688FA70-C0D7-66F9-F62B-E6E40A9F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8" y="1122363"/>
            <a:ext cx="1598613" cy="2263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4B60DE95-4DBB-5D6A-C973-B734014A9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5" t="5971" r="17710" b="6460"/>
          <a:stretch/>
        </p:blipFill>
        <p:spPr>
          <a:xfrm>
            <a:off x="4537075" y="1122363"/>
            <a:ext cx="1574800" cy="2263775"/>
          </a:xfrm>
          <a:prstGeom prst="rect">
            <a:avLst/>
          </a:prstGeom>
          <a:ln>
            <a:noFill/>
          </a:ln>
        </p:spPr>
      </p:pic>
      <p:pic>
        <p:nvPicPr>
          <p:cNvPr id="16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6036F46-CA8F-1A00-5C95-E0E1EDC658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96" t="4749" r="18813" b="6489"/>
          <a:stretch/>
        </p:blipFill>
        <p:spPr>
          <a:xfrm>
            <a:off x="6178550" y="1122363"/>
            <a:ext cx="1574800" cy="2263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A6C94533-3F8F-BF48-8148-BEC8012F9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3452813"/>
            <a:ext cx="1500188" cy="22733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5C7E8F-199E-7241-A83B-EA076C761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8" y="3452813"/>
            <a:ext cx="3370263" cy="227330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7450AA1-56E3-3745-8AC1-8F4F579DF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3452813"/>
            <a:ext cx="1535113" cy="2273300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87D2528-970C-3740-A878-4DB59073E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25" y="1122363"/>
            <a:ext cx="3149600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6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and a circle&#10;&#10;AI-generated content may be incorrect.">
            <a:extLst>
              <a:ext uri="{FF2B5EF4-FFF2-40B4-BE49-F238E27FC236}">
                <a16:creationId xmlns:a16="http://schemas.microsoft.com/office/drawing/2014/main" id="{4666195A-F9EE-2A64-0B95-1521AB7C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8"/>
          <a:stretch>
            <a:fillRect/>
          </a:stretch>
        </p:blipFill>
        <p:spPr>
          <a:xfrm>
            <a:off x="3090474" y="927971"/>
            <a:ext cx="6011051" cy="4222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BC2820-CC04-EFF9-0049-F534E770B7F0}"/>
              </a:ext>
            </a:extLst>
          </p:cNvPr>
          <p:cNvSpPr txBox="1"/>
          <p:nvPr/>
        </p:nvSpPr>
        <p:spPr>
          <a:xfrm>
            <a:off x="558478" y="5727960"/>
            <a:ext cx="7972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https://www.councils.coop/project/community-led-housing-commission/</a:t>
            </a:r>
            <a:r>
              <a:rPr lang="en-US" dirty="0"/>
              <a:t> - launched March 2018 and led by Croydon Council</a:t>
            </a:r>
          </a:p>
        </p:txBody>
      </p:sp>
    </p:spTree>
    <p:extLst>
      <p:ext uri="{BB962C8B-B14F-4D97-AF65-F5344CB8AC3E}">
        <p14:creationId xmlns:p14="http://schemas.microsoft.com/office/powerpoint/2010/main" val="17687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58EA2-013D-F201-6EAA-A287519FF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C25AE6-FCD2-1980-FAB3-28039D8B1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3980237"/>
            <a:ext cx="8672295" cy="727748"/>
          </a:xfrm>
        </p:spPr>
        <p:txBody>
          <a:bodyPr>
            <a:normAutofit/>
          </a:bodyPr>
          <a:lstStyle/>
          <a:p>
            <a:br>
              <a:rPr lang="en-GB" sz="1900"/>
            </a:br>
            <a:endParaRPr lang="en-GB" sz="19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0C812-7AB0-36B6-30AA-C2D6CAE5F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3980235"/>
            <a:ext cx="8673427" cy="1250387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90000"/>
              </a:lnSpc>
            </a:pPr>
            <a:r>
              <a:rPr lang="en-GB" sz="3200" dirty="0">
                <a:latin typeface="+mj-lt"/>
              </a:rPr>
              <a:t>Councillor Mili Patel</a:t>
            </a:r>
          </a:p>
          <a:p>
            <a:pPr lvl="0"/>
            <a:r>
              <a:rPr lang="en-GB" sz="3200" dirty="0">
                <a:latin typeface="+mj-lt"/>
              </a:rPr>
              <a:t>Chair, CCIN Values &amp; Principles Board and Deputy Leader, Brent Council</a:t>
            </a:r>
          </a:p>
          <a:p>
            <a:pPr lvl="0"/>
            <a:r>
              <a:rPr lang="en-GB" dirty="0">
                <a:latin typeface="+mj-lt"/>
              </a:rPr>
              <a:t>@</a:t>
            </a:r>
            <a:r>
              <a:rPr lang="en-GB" dirty="0" err="1">
                <a:latin typeface="+mj-lt"/>
              </a:rPr>
              <a:t>MiliKPatel</a:t>
            </a:r>
            <a:r>
              <a:rPr lang="en-GB" dirty="0">
                <a:latin typeface="+mj-lt"/>
              </a:rPr>
              <a:t>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| @CoopInnovation</a:t>
            </a:r>
            <a:endParaRPr lang="en-GB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GB" sz="500" dirty="0"/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452A5585-6CD5-C939-0ECB-46A2F80E6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55" y="5703664"/>
            <a:ext cx="4533806" cy="102888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72A38E7D-E948-B9B8-04CB-82AECC205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73" y="803557"/>
            <a:ext cx="5962723" cy="1600200"/>
          </a:xfrm>
          <a:prstGeom prst="rect">
            <a:avLst/>
          </a:prstGeom>
        </p:spPr>
      </p:pic>
      <p:pic>
        <p:nvPicPr>
          <p:cNvPr id="6" name="Picture 5" descr="A logo with a letter b&#10;&#10;AI-generated content may be incorrect.">
            <a:extLst>
              <a:ext uri="{FF2B5EF4-FFF2-40B4-BE49-F238E27FC236}">
                <a16:creationId xmlns:a16="http://schemas.microsoft.com/office/drawing/2014/main" id="{CD423F60-CE6E-D9E5-CA9E-4439BA02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615" y="827278"/>
            <a:ext cx="4114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9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DFC6BB-24A6-CB41-1B7E-B1B6F53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2838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385B98-C43C-42D4-4071-F5BBEA5416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6543" y="764701"/>
            <a:ext cx="9818914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wis721 BT" pitchFamily="34" charset="0"/>
              </a:rPr>
              <a:t>CCIN – Scaling Co-operative Housing</a:t>
            </a:r>
            <a:b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GB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Helen Bartlett</a:t>
            </a:r>
            <a:b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Associate Consultant CCH</a:t>
            </a:r>
            <a:b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endParaRPr lang="en-GB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" name="Google Shape;220;p23">
            <a:extLst>
              <a:ext uri="{FF2B5EF4-FFF2-40B4-BE49-F238E27FC236}">
                <a16:creationId xmlns:a16="http://schemas.microsoft.com/office/drawing/2014/main" id="{10F0ED20-A5F5-2B0F-DC44-9DFE425AAC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499" y="4768060"/>
            <a:ext cx="1415233" cy="82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5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AD05C-7D0D-2AA2-D622-CF9391DF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housing co-operative?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1268-BB7B-AFCD-6B3C-FF118051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5578"/>
            <a:ext cx="10397247" cy="188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Housing co-operatives are homes collectively owned and or run by their members. They take many forms, but all are based on democratic control, long-term affordability, and a shared commitment to people and place. Guided by the co-operative principles, members make decisions together, share responsibility, and reinvest all surpluses back into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2917646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A3BC-1807-D1C5-4C08-F693BFEF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9338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5B94-0A63-3520-CF06-0998F8A4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5727"/>
            <a:ext cx="10515600" cy="3881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The Confederation of Co-operative Housing (CCH)</a:t>
            </a:r>
          </a:p>
          <a:p>
            <a:r>
              <a:rPr lang="en-GB" dirty="0"/>
              <a:t>The representative body for co-operative housing in the United Kingdom since 1992 </a:t>
            </a:r>
          </a:p>
          <a:p>
            <a:r>
              <a:rPr lang="en-GB" dirty="0"/>
              <a:t>CCH promotes the excellent work done by co‑operative housing organisations, fostering communication and serving the sector, and campaigning for quality housing co-operative solutions across the United Kingdom.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9B276E-25C8-D9E7-FE80-76AEBCC0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13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77B072D-DD63-460B-AC60-86466ACA06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326" r="14326"/>
          <a:stretch>
            <a:fillRect/>
          </a:stretch>
        </p:blipFill>
        <p:spPr>
          <a:xfrm>
            <a:off x="6095999" y="1098662"/>
            <a:ext cx="3991815" cy="2221267"/>
          </a:xfrm>
          <a:noFill/>
        </p:spPr>
      </p:pic>
      <p:pic>
        <p:nvPicPr>
          <p:cNvPr id="10" name="Picture 2" descr="http://sbeg.co.uk/uploads/Oxo_tower_viewlow_3.jpg">
            <a:extLst>
              <a:ext uri="{FF2B5EF4-FFF2-40B4-BE49-F238E27FC236}">
                <a16:creationId xmlns:a16="http://schemas.microsoft.com/office/drawing/2014/main" id="{7A3FD829-A85E-4BDE-BD64-BD62FF3BE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8346"/>
          <a:stretch>
            <a:fillRect/>
          </a:stretch>
        </p:blipFill>
        <p:spPr bwMode="auto">
          <a:xfrm>
            <a:off x="1981199" y="3429000"/>
            <a:ext cx="3886199" cy="255148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43BD9-F431-4AFB-8583-E23970D09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4417" y="1667109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88106-F36A-4A1B-987C-A90385523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3991815" cy="2551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0813F2-DB8C-48A2-954B-5092E86FE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418" y="1076234"/>
            <a:ext cx="3932982" cy="22661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F996DE-535F-09F0-3414-7A14717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GB" dirty="0"/>
              <a:t>The rich mix of co-operation</a:t>
            </a:r>
          </a:p>
        </p:txBody>
      </p:sp>
    </p:spTree>
    <p:extLst>
      <p:ext uri="{BB962C8B-B14F-4D97-AF65-F5344CB8AC3E}">
        <p14:creationId xmlns:p14="http://schemas.microsoft.com/office/powerpoint/2010/main" val="230328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8AF9-E766-1A30-8699-1022DA16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co-op housing?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F77BD-2B9D-BD64-9CC9-79C2CEFB4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Creates permanently affordable homes that kept as long-term community assets</a:t>
            </a:r>
          </a:p>
          <a:p>
            <a:r>
              <a:rPr lang="en-GB" dirty="0"/>
              <a:t>Strengthens communities and builds social capital</a:t>
            </a:r>
          </a:p>
          <a:p>
            <a:r>
              <a:rPr lang="en-GB" dirty="0"/>
              <a:t>Delivers democratic accountability and exceeds regulatory expectations</a:t>
            </a:r>
          </a:p>
          <a:p>
            <a:r>
              <a:rPr lang="en-GB" dirty="0"/>
              <a:t>Adds to housing supply, especially on small or challenging sites</a:t>
            </a:r>
          </a:p>
          <a:p>
            <a:r>
              <a:rPr lang="en-GB" dirty="0"/>
              <a:t>Attracts external funding and spreads financial risk</a:t>
            </a:r>
          </a:p>
          <a:p>
            <a:r>
              <a:rPr lang="en-GB" dirty="0"/>
              <a:t>Keeps homes as long‑term community assets</a:t>
            </a:r>
          </a:p>
          <a:p>
            <a:r>
              <a:rPr lang="en-GB" dirty="0"/>
              <a:t>Can improve scheme viability through mixed‑tenure and market‑facing homes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485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0B48-47A7-51D9-95B9-435D0082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councils can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6A123-5219-EE09-A4B5-5F739DA1A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Provide land and buildings</a:t>
            </a:r>
          </a:p>
          <a:p>
            <a:r>
              <a:rPr lang="en-GB" dirty="0"/>
              <a:t>Shape planning policy to support co-operative and community led development</a:t>
            </a:r>
          </a:p>
          <a:p>
            <a:r>
              <a:rPr lang="en-GB" dirty="0"/>
              <a:t>Offer modest capital grant or access to loan finance</a:t>
            </a:r>
          </a:p>
          <a:p>
            <a:r>
              <a:rPr lang="en-GB" dirty="0"/>
              <a:t>Enable mixed-tenure models to increase viability</a:t>
            </a:r>
          </a:p>
          <a:p>
            <a:r>
              <a:rPr lang="en-GB" dirty="0"/>
              <a:t>Create an enabling environment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ptos" panose="020B00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39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22603-0A74-236B-1FC7-025A22CD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5F24-B830-E22E-A5F6-F3D3FFFD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housekeeping</a:t>
            </a:r>
          </a:p>
        </p:txBody>
      </p:sp>
      <p:pic>
        <p:nvPicPr>
          <p:cNvPr id="5" name="Picture 4" descr="A qr code with orange dots&#10;&#10;AI-generated content may be incorrect.">
            <a:extLst>
              <a:ext uri="{FF2B5EF4-FFF2-40B4-BE49-F238E27FC236}">
                <a16:creationId xmlns:a16="http://schemas.microsoft.com/office/drawing/2014/main" id="{075957AC-0068-C5E6-CF41-CE00F50B8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770" y="3854370"/>
            <a:ext cx="2013030" cy="201303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C5557-F0C9-D9BE-522E-BE91C5C00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04200" cy="448627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This session is being conducted as a Zoom meeting.  Please feel free to introduce yourselves </a:t>
            </a:r>
            <a:r>
              <a:rPr lang="en-GB" dirty="0">
                <a:solidFill>
                  <a:srgbClr val="FF0000"/>
                </a:solidFill>
              </a:rPr>
              <a:t>in the chat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There will be a Q&amp;A at the end.  If you have any Questions, please send them via Direct Message to Cllr Paul Cassidy in the chat.</a:t>
            </a:r>
          </a:p>
          <a:p>
            <a:pPr lvl="0"/>
            <a:r>
              <a:rPr lang="en-GB" dirty="0"/>
              <a:t>We will be recording the session and making it available on our website.</a:t>
            </a:r>
          </a:p>
          <a:p>
            <a:pPr lvl="0"/>
            <a:r>
              <a:rPr lang="en-GB" dirty="0"/>
              <a:t>We kindly ask that everyone MUTES themselves during the session, although we do have the power to do that should you forget 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  <a:p>
            <a:pPr lvl="0"/>
            <a:r>
              <a:rPr lang="en-GB" dirty="0"/>
              <a:t>If you don’t already receive our Newsletter, please use the QR code and register.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21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5E34A0-E935-104A-A5EC-A24FAE9E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9" y="2656348"/>
            <a:ext cx="8475134" cy="3423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3236C-9FBD-D225-64BF-AC24E291421F}"/>
              </a:ext>
            </a:extLst>
          </p:cNvPr>
          <p:cNvSpPr txBox="1"/>
          <p:nvPr/>
        </p:nvSpPr>
        <p:spPr>
          <a:xfrm>
            <a:off x="838200" y="563467"/>
            <a:ext cx="83252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5392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Co-operative and Community Led Solutions to the Housing Crisis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C0F3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Our election Manifesto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228D6-FDA4-5643-8306-DF8E8B5B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0" y="563467"/>
            <a:ext cx="1930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2B1E-666E-92B8-D291-CCE104CF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CCH 2024 Manifesto for Change – the three key 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19DD8-10AB-4DC1-680D-9655E02F7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Legislate for a co-operative form of tenure, placing co-operative tenants on the same secure footing as other social housing tenants</a:t>
            </a:r>
          </a:p>
          <a:p>
            <a:r>
              <a:rPr lang="en-GB" dirty="0"/>
              <a:t>Legislate to create a presumption in favour of disposing public land and buildings to co-operatives by amending the Localism Act – creating the opportunity for the co-operative movement to develop homes and community businesses</a:t>
            </a:r>
          </a:p>
          <a:p>
            <a:r>
              <a:rPr lang="en-GB" dirty="0"/>
              <a:t>Invest in creating a financial intermediary to provide access to low-cost capital finance for co-operative housing organisations that are currently priced out of the market by the risk appetite of lenders and institutional investors</a:t>
            </a:r>
          </a:p>
        </p:txBody>
      </p:sp>
    </p:spTree>
    <p:extLst>
      <p:ext uri="{BB962C8B-B14F-4D97-AF65-F5344CB8AC3E}">
        <p14:creationId xmlns:p14="http://schemas.microsoft.com/office/powerpoint/2010/main" val="3230415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2960" y="961072"/>
            <a:ext cx="9110472" cy="4498658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BT" pitchFamily="34" charset="0"/>
                <a:ea typeface="+mj-ea"/>
                <a:cs typeface="+mj-cs"/>
              </a:rPr>
              <a:t>Name: Helen Bartlett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Title: Associate Consultant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mobile: 07887788338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email: helen@cch.coop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www.cch.coop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736728" y="3462338"/>
            <a:ext cx="44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79FA13-2F7C-4198-34E4-081475DD7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2838673"/>
          </a:xfrm>
          <a:prstGeom prst="rect">
            <a:avLst/>
          </a:prstGeom>
        </p:spPr>
      </p:pic>
      <p:pic>
        <p:nvPicPr>
          <p:cNvPr id="5" name="Google Shape;220;p23">
            <a:extLst>
              <a:ext uri="{FF2B5EF4-FFF2-40B4-BE49-F238E27FC236}">
                <a16:creationId xmlns:a16="http://schemas.microsoft.com/office/drawing/2014/main" id="{7E341FE1-2241-391F-844B-951A29BA10C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5099" y="310360"/>
            <a:ext cx="1415233" cy="82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91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056C-236F-0B09-5B8B-024DD79EF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Cllr Jackie Hollywell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A7C86-5848-971C-9D33-BC0AE5641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Cabinet Member - Housing and Housing Development</a:t>
            </a:r>
            <a:br>
              <a:rPr lang="en-GB" sz="2000" dirty="0"/>
            </a:br>
            <a:r>
              <a:rPr lang="en-GB" sz="2000" dirty="0"/>
              <a:t>Stevenage borough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417EDE-9607-93AF-0E05-792F7EE6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/>
          <a:lstStyle/>
          <a:p>
            <a:pPr algn="ctr"/>
            <a:r>
              <a:rPr lang="en-US" dirty="0"/>
              <a:t>The Stevenage Experience</a:t>
            </a:r>
          </a:p>
        </p:txBody>
      </p:sp>
      <p:pic>
        <p:nvPicPr>
          <p:cNvPr id="5" name="Content Placeholder 4" descr="A statue of a person carrying a child&#10;&#10;AI-generated content may be incorrect.">
            <a:extLst>
              <a:ext uri="{FF2B5EF4-FFF2-40B4-BE49-F238E27FC236}">
                <a16:creationId xmlns:a16="http://schemas.microsoft.com/office/drawing/2014/main" id="{5EB2D24A-D19A-57A5-1CF8-84B945E0B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6317"/>
          <a:stretch/>
        </p:blipFill>
        <p:spPr>
          <a:xfrm>
            <a:off x="1097280" y="1521601"/>
            <a:ext cx="10058400" cy="4601855"/>
          </a:xfrm>
          <a:noFill/>
        </p:spPr>
      </p:pic>
    </p:spTree>
    <p:extLst>
      <p:ext uri="{BB962C8B-B14F-4D97-AF65-F5344CB8AC3E}">
        <p14:creationId xmlns:p14="http://schemas.microsoft.com/office/powerpoint/2010/main" val="17802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3F7E7B-B0F0-C939-65B6-961A3B69F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 anchor="b">
            <a:normAutofit/>
          </a:bodyPr>
          <a:lstStyle/>
          <a:p>
            <a:r>
              <a:rPr lang="en-US" b="1" dirty="0"/>
              <a:t>Stevenage</a:t>
            </a:r>
            <a:r>
              <a:rPr lang="en-US" dirty="0"/>
              <a:t> – </a:t>
            </a:r>
            <a:r>
              <a:rPr lang="en-US" i="1" dirty="0"/>
              <a:t>the place</a:t>
            </a:r>
          </a:p>
        </p:txBody>
      </p:sp>
      <p:pic>
        <p:nvPicPr>
          <p:cNvPr id="8" name="Content Placeholder 7" descr="A map of a city&#10;&#10;AI-generated content may be incorrect.">
            <a:extLst>
              <a:ext uri="{FF2B5EF4-FFF2-40B4-BE49-F238E27FC236}">
                <a16:creationId xmlns:a16="http://schemas.microsoft.com/office/drawing/2014/main" id="{5DF63821-BD08-5AB1-999B-6AEBF711F0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78" y="2047164"/>
            <a:ext cx="3002507" cy="3302758"/>
          </a:xfrm>
        </p:spPr>
      </p:pic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3FC2A7E7-E107-E6CB-B04D-59E3593840D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7442" y="1514895"/>
          <a:ext cx="4937760" cy="458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805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83F8-97C9-269E-D03B-260B7D7C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 anchor="b">
            <a:normAutofit/>
          </a:bodyPr>
          <a:lstStyle/>
          <a:p>
            <a:r>
              <a:rPr lang="en-US" b="1" dirty="0"/>
              <a:t>Stevenage</a:t>
            </a:r>
            <a:r>
              <a:rPr lang="en-US" dirty="0"/>
              <a:t> – </a:t>
            </a:r>
            <a:r>
              <a:rPr lang="en-US" i="1" dirty="0"/>
              <a:t>the people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6E8A8-B2B4-7AC2-4BCE-920235E89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14894"/>
            <a:ext cx="4937760" cy="4588935"/>
          </a:xfrm>
        </p:spPr>
        <p:txBody>
          <a:bodyPr>
            <a:normAutofit/>
          </a:bodyPr>
          <a:lstStyle/>
          <a:p>
            <a:r>
              <a:rPr lang="en-US"/>
              <a:t>90000 people</a:t>
            </a:r>
          </a:p>
          <a:p>
            <a:r>
              <a:rPr lang="en-US"/>
              <a:t>Most deprived authority in Hertfordshire</a:t>
            </a:r>
          </a:p>
          <a:p>
            <a:r>
              <a:rPr lang="en-US"/>
              <a:t>Ageing population 15% increase since 2011 </a:t>
            </a:r>
          </a:p>
          <a:p>
            <a:r>
              <a:rPr lang="en-US"/>
              <a:t>25.5% of households have disabilities</a:t>
            </a:r>
          </a:p>
          <a:p>
            <a:r>
              <a:rPr lang="en-US"/>
              <a:t>82.28% white, 17.2% BAME</a:t>
            </a:r>
          </a:p>
          <a:p>
            <a:r>
              <a:rPr lang="en-US"/>
              <a:t>3.1% of population unemployed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AC45AD-472F-6B93-1858-E418B4BB06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166" r="14670" b="-1"/>
          <a:stretch>
            <a:fillRect/>
          </a:stretch>
        </p:blipFill>
        <p:spPr>
          <a:xfrm>
            <a:off x="6187442" y="1514895"/>
            <a:ext cx="4937760" cy="4588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56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89430F08-2C89-6147-32BD-0A458664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 descr="A couple standing in front of a brick house&#10;&#10;AI-generated content may be incorrect.">
            <a:extLst>
              <a:ext uri="{FF2B5EF4-FFF2-40B4-BE49-F238E27FC236}">
                <a16:creationId xmlns:a16="http://schemas.microsoft.com/office/drawing/2014/main" id="{F479EA85-C93F-B442-B26F-9316B5223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98" y="1521601"/>
            <a:ext cx="6894164" cy="4601855"/>
          </a:xfrm>
          <a:noFill/>
        </p:spPr>
      </p:pic>
    </p:spTree>
    <p:extLst>
      <p:ext uri="{BB962C8B-B14F-4D97-AF65-F5344CB8AC3E}">
        <p14:creationId xmlns:p14="http://schemas.microsoft.com/office/powerpoint/2010/main" val="3278515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7276745-49B9-E18B-A28F-4825FF00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/>
          <a:lstStyle/>
          <a:p>
            <a:pPr algn="ctr"/>
            <a:r>
              <a:rPr lang="en-US" dirty="0"/>
              <a:t>Dunn Close Temporary Housing</a:t>
            </a:r>
          </a:p>
        </p:txBody>
      </p:sp>
      <p:pic>
        <p:nvPicPr>
          <p:cNvPr id="5" name="Content Placeholder 4" descr="A brick building with a brick driveway&#10;&#10;AI-generated content may be incorrect.">
            <a:extLst>
              <a:ext uri="{FF2B5EF4-FFF2-40B4-BE49-F238E27FC236}">
                <a16:creationId xmlns:a16="http://schemas.microsoft.com/office/drawing/2014/main" id="{D4B7B1A8-F5C6-FB06-7E60-5486458A45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r="25021"/>
          <a:stretch>
            <a:fillRect/>
          </a:stretch>
        </p:blipFill>
        <p:spPr>
          <a:xfrm>
            <a:off x="1066800" y="1514894"/>
            <a:ext cx="4937760" cy="4588935"/>
          </a:xfrm>
          <a:noFill/>
        </p:spPr>
      </p:pic>
      <p:pic>
        <p:nvPicPr>
          <p:cNvPr id="7" name="Content Placeholder 6" descr="A building with a brick driveway&#10;&#10;AI-generated content may be incorrect.">
            <a:extLst>
              <a:ext uri="{FF2B5EF4-FFF2-40B4-BE49-F238E27FC236}">
                <a16:creationId xmlns:a16="http://schemas.microsoft.com/office/drawing/2014/main" id="{D69DE4B6-AA35-1F38-B036-C9758FDCF4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1514894"/>
            <a:ext cx="4937125" cy="4588935"/>
          </a:xfrm>
        </p:spPr>
      </p:pic>
    </p:spTree>
    <p:extLst>
      <p:ext uri="{BB962C8B-B14F-4D97-AF65-F5344CB8AC3E}">
        <p14:creationId xmlns:p14="http://schemas.microsoft.com/office/powerpoint/2010/main" val="3781697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7FACA9-7B45-49DF-53D9-62648A48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/>
          <a:lstStyle/>
          <a:p>
            <a:r>
              <a:rPr lang="en-US" dirty="0"/>
              <a:t>Regeneration of The Oval</a:t>
            </a:r>
          </a:p>
        </p:txBody>
      </p:sp>
      <p:pic>
        <p:nvPicPr>
          <p:cNvPr id="7" name="Content Placeholder 6" descr="A building with glass walls and stairs&#10;&#10;AI-generated content may be incorrect.">
            <a:extLst>
              <a:ext uri="{FF2B5EF4-FFF2-40B4-BE49-F238E27FC236}">
                <a16:creationId xmlns:a16="http://schemas.microsoft.com/office/drawing/2014/main" id="{D6C6598A-A6E8-198B-2BA9-E739832E71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2" y="1359392"/>
            <a:ext cx="4299044" cy="4744438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FF3781-7101-7D97-774E-F55853597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208" y="1514895"/>
            <a:ext cx="5217993" cy="45889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u="sng" dirty="0">
              <a:solidFill>
                <a:prstClr val="black">
                  <a:tint val="75000"/>
                </a:prstClr>
              </a:solidFill>
            </a:endParaRPr>
          </a:p>
          <a:p>
            <a:pPr marL="457200" indent="-457200"/>
            <a:r>
              <a:rPr lang="en-GB" sz="1800" dirty="0">
                <a:solidFill>
                  <a:prstClr val="black">
                    <a:tint val="75000"/>
                  </a:prstClr>
                </a:solidFill>
              </a:rPr>
              <a:t>Proposed Scheme consists of 327 new homes, new retail, new community and open spaces. Demolition of existing shops. </a:t>
            </a:r>
          </a:p>
          <a:p>
            <a:pPr marL="457200" indent="-457200"/>
            <a:r>
              <a:rPr lang="en-GB" sz="1800" dirty="0">
                <a:solidFill>
                  <a:prstClr val="black">
                    <a:tint val="75000"/>
                  </a:prstClr>
                </a:solidFill>
              </a:rPr>
              <a:t>2 in person events – total 76 </a:t>
            </a:r>
            <a:br>
              <a:rPr lang="en-GB" sz="1800" dirty="0">
                <a:solidFill>
                  <a:prstClr val="black">
                    <a:tint val="75000"/>
                  </a:prstClr>
                </a:solidFill>
              </a:rPr>
            </a:br>
            <a:r>
              <a:rPr lang="en-GB" sz="1800" dirty="0">
                <a:solidFill>
                  <a:prstClr val="black">
                    <a:tint val="75000"/>
                  </a:prstClr>
                </a:solidFill>
              </a:rPr>
              <a:t>attendees</a:t>
            </a:r>
          </a:p>
          <a:p>
            <a:pPr marL="457200" indent="-457200"/>
            <a:r>
              <a:rPr lang="en-GB" sz="1800" dirty="0">
                <a:solidFill>
                  <a:prstClr val="black">
                    <a:tint val="75000"/>
                  </a:prstClr>
                </a:solidFill>
              </a:rPr>
              <a:t>7498 online respondents </a:t>
            </a:r>
          </a:p>
          <a:p>
            <a:pPr marL="457200" indent="-457200"/>
            <a:r>
              <a:rPr lang="en-GB" sz="1800" dirty="0">
                <a:solidFill>
                  <a:prstClr val="black">
                    <a:tint val="75000"/>
                  </a:prstClr>
                </a:solidFill>
              </a:rPr>
              <a:t>Highlighting it was an important local scheme </a:t>
            </a:r>
            <a:endParaRPr lang="en-GB" sz="2000" dirty="0">
              <a:solidFill>
                <a:prstClr val="black">
                  <a:tint val="75000"/>
                </a:prst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64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00502" y="5132814"/>
            <a:ext cx="227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Cllr John Cotton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Birmingham City Council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3289" y="5132813"/>
            <a:ext cx="227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Cllr Jacky Alty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Ribble Council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B818A62-A351-574E-A5BA-60F07C1FE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63" y="6312527"/>
            <a:ext cx="2745018" cy="510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36F696-0EC8-E443-AEE3-7676B06EBFB7}"/>
              </a:ext>
            </a:extLst>
          </p:cNvPr>
          <p:cNvSpPr txBox="1"/>
          <p:nvPr/>
        </p:nvSpPr>
        <p:spPr>
          <a:xfrm>
            <a:off x="135603" y="6434516"/>
            <a:ext cx="186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@CoopInnovation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3F54C-4FAD-3F69-8484-8616A7F73CD8}"/>
              </a:ext>
            </a:extLst>
          </p:cNvPr>
          <p:cNvSpPr txBox="1"/>
          <p:nvPr/>
        </p:nvSpPr>
        <p:spPr>
          <a:xfrm>
            <a:off x="3221930" y="1588952"/>
            <a:ext cx="6427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Scaling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46D9CC-61EC-1BF3-B4D4-8CCC51FAA791}"/>
              </a:ext>
            </a:extLst>
          </p:cNvPr>
          <p:cNvSpPr txBox="1"/>
          <p:nvPr/>
        </p:nvSpPr>
        <p:spPr>
          <a:xfrm>
            <a:off x="135603" y="5100729"/>
            <a:ext cx="191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Cllr Jim Robbins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Chair, CCIN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Leader, Swindon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F617E-EC36-28F8-7B6D-977DEEB3A097}"/>
              </a:ext>
            </a:extLst>
          </p:cNvPr>
          <p:cNvSpPr/>
          <p:nvPr/>
        </p:nvSpPr>
        <p:spPr>
          <a:xfrm>
            <a:off x="2580540" y="5100728"/>
            <a:ext cx="2273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Cllr Shanika Mahendran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Milton Keynes City Council    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D5C551-FAFF-9E33-3868-5B7660CF8C3A}"/>
              </a:ext>
            </a:extLst>
          </p:cNvPr>
          <p:cNvSpPr/>
          <p:nvPr/>
        </p:nvSpPr>
        <p:spPr>
          <a:xfrm>
            <a:off x="270473" y="2973644"/>
            <a:ext cx="1985388" cy="196672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058723-A22E-34E2-B0EF-EA7F309F2B94}"/>
              </a:ext>
            </a:extLst>
          </p:cNvPr>
          <p:cNvSpPr/>
          <p:nvPr/>
        </p:nvSpPr>
        <p:spPr>
          <a:xfrm>
            <a:off x="2612707" y="3013779"/>
            <a:ext cx="2069048" cy="192658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5506E5-E8A8-24D0-C124-F9A4D6B90BE6}"/>
              </a:ext>
            </a:extLst>
          </p:cNvPr>
          <p:cNvSpPr/>
          <p:nvPr/>
        </p:nvSpPr>
        <p:spPr>
          <a:xfrm>
            <a:off x="5038602" y="3010461"/>
            <a:ext cx="1978460" cy="190821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9BBB17-020B-A237-86C9-58E9E7B56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80" y="142916"/>
            <a:ext cx="5575300" cy="12319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61B8C53-B82F-593A-804C-08C871AC609E}"/>
              </a:ext>
            </a:extLst>
          </p:cNvPr>
          <p:cNvSpPr/>
          <p:nvPr/>
        </p:nvSpPr>
        <p:spPr>
          <a:xfrm>
            <a:off x="7600833" y="2998599"/>
            <a:ext cx="1978460" cy="200758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" b="-57991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20DB7B58-AC9E-4965-74F7-65C0717EAC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 t="6089" r="5748" b="1728"/>
          <a:stretch/>
        </p:blipFill>
        <p:spPr>
          <a:xfrm>
            <a:off x="10092372" y="0"/>
            <a:ext cx="2099628" cy="20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5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854635-6EB0-05F8-1F99-1FE34089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/>
          <a:lstStyle/>
          <a:p>
            <a:r>
              <a:rPr lang="en-US" dirty="0"/>
              <a:t>Regeneration of The Oval</a:t>
            </a:r>
          </a:p>
        </p:txBody>
      </p:sp>
      <p:pic>
        <p:nvPicPr>
          <p:cNvPr id="5" name="Content Placeholder 4" descr="A group of people walking in a city&#10;&#10;AI-generated content may be incorrect.">
            <a:extLst>
              <a:ext uri="{FF2B5EF4-FFF2-40B4-BE49-F238E27FC236}">
                <a16:creationId xmlns:a16="http://schemas.microsoft.com/office/drawing/2014/main" id="{63E362F1-6388-8FDB-8DE0-2E9010CE34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25027" b="2"/>
          <a:stretch>
            <a:fillRect/>
          </a:stretch>
        </p:blipFill>
        <p:spPr>
          <a:xfrm>
            <a:off x="1066800" y="1514894"/>
            <a:ext cx="4937760" cy="4588935"/>
          </a:xfr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1F9D2A-BC72-D366-0C0F-04C7D3A0C1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GB" sz="2200" dirty="0">
              <a:solidFill>
                <a:prstClr val="black">
                  <a:tint val="75000"/>
                </a:prstClr>
              </a:solidFill>
            </a:endParaRPr>
          </a:p>
          <a:p>
            <a:pPr marL="914400" lvl="1" indent="-457200"/>
            <a:r>
              <a:rPr lang="en-GB" sz="2200" dirty="0">
                <a:solidFill>
                  <a:srgbClr val="009900"/>
                </a:solidFill>
              </a:rPr>
              <a:t>62% </a:t>
            </a:r>
            <a:r>
              <a:rPr lang="en-GB" sz="2200" dirty="0">
                <a:solidFill>
                  <a:prstClr val="black">
                    <a:tint val="75000"/>
                  </a:prstClr>
                </a:solidFill>
              </a:rPr>
              <a:t>agreed with the proposals</a:t>
            </a:r>
          </a:p>
          <a:p>
            <a:pPr marL="914400" lvl="1" indent="-457200"/>
            <a:r>
              <a:rPr lang="en-GB" sz="2200" dirty="0">
                <a:solidFill>
                  <a:prstClr val="black">
                    <a:tint val="75000"/>
                  </a:prstClr>
                </a:solidFill>
              </a:rPr>
              <a:t>13% in opposition </a:t>
            </a:r>
          </a:p>
          <a:p>
            <a:pPr marL="914400" lvl="1" indent="-457200"/>
            <a:r>
              <a:rPr lang="en-GB" sz="2200" dirty="0">
                <a:solidFill>
                  <a:prstClr val="black">
                    <a:tint val="75000"/>
                  </a:prstClr>
                </a:solidFill>
              </a:rPr>
              <a:t>25% unsure</a:t>
            </a:r>
          </a:p>
          <a:p>
            <a:pPr marL="457200" indent="-457200"/>
            <a:r>
              <a:rPr lang="en-GB" sz="2200" dirty="0">
                <a:solidFill>
                  <a:prstClr val="black">
                    <a:tint val="75000"/>
                  </a:prstClr>
                </a:solidFill>
              </a:rPr>
              <a:t>Across all elements (retail / community / residential / outdoor spaces) between 86% - 92% were either supportive or neutral about the scheme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34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424-0091-0B35-EAB1-BEA46966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9408"/>
            <a:ext cx="10058400" cy="889984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GB" sz="2700" b="1" dirty="0"/>
              <a:t>“It pays to consult; it's an important discipline to develop and it opens the door for future development that is built on trust.”  </a:t>
            </a:r>
          </a:p>
        </p:txBody>
      </p:sp>
      <p:pic>
        <p:nvPicPr>
          <p:cNvPr id="5" name="Picture 4" descr="An open door of a house with the key on the keyhole">
            <a:extLst>
              <a:ext uri="{FF2B5EF4-FFF2-40B4-BE49-F238E27FC236}">
                <a16:creationId xmlns:a16="http://schemas.microsoft.com/office/drawing/2014/main" id="{0B889A39-ABF9-A41F-6D97-1E33398F8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07" b="16951"/>
          <a:stretch>
            <a:fillRect/>
          </a:stretch>
        </p:blipFill>
        <p:spPr>
          <a:xfrm>
            <a:off x="1097280" y="1521601"/>
            <a:ext cx="10058400" cy="4601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5371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4681-2FF6-D70B-B7C1-6F6D34B81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 You!</a:t>
            </a:r>
          </a:p>
        </p:txBody>
      </p:sp>
      <p:pic>
        <p:nvPicPr>
          <p:cNvPr id="4" name="Content Placeholder 4" descr="A person holding a sign&#10;&#10;AI-generated content may be incorrect.">
            <a:extLst>
              <a:ext uri="{FF2B5EF4-FFF2-40B4-BE49-F238E27FC236}">
                <a16:creationId xmlns:a16="http://schemas.microsoft.com/office/drawing/2014/main" id="{8241C1B2-7EFA-EB09-FB3B-C1FB95C81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84" y="1359393"/>
            <a:ext cx="4844956" cy="4782100"/>
          </a:xfrm>
        </p:spPr>
      </p:pic>
    </p:spTree>
    <p:extLst>
      <p:ext uri="{BB962C8B-B14F-4D97-AF65-F5344CB8AC3E}">
        <p14:creationId xmlns:p14="http://schemas.microsoft.com/office/powerpoint/2010/main" val="88641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54B86-A336-AE67-E97E-106C5CB5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13800" dirty="0">
                <a:solidFill>
                  <a:srgbClr val="FFFFFF"/>
                </a:solidFill>
              </a:rPr>
              <a:t>Q&amp;A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23E56A4D-B644-034E-906A-1D88B72C6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6" y="293946"/>
            <a:ext cx="5707399" cy="1531679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518D34B-5341-9FC1-73D7-42C172C5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366" y="3877493"/>
            <a:ext cx="7731218" cy="2686561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en-GB" sz="4400" dirty="0">
                <a:solidFill>
                  <a:srgbClr val="FF0000"/>
                </a:solidFill>
                <a:latin typeface="+mj-lt"/>
              </a:rPr>
              <a:t>Chair - Councillor Paul Cassidy</a:t>
            </a:r>
            <a:endParaRPr lang="en-GB" sz="32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If you have any Questions, please send them via Direct Message to @Cllr Paul Cassidy in the chat.</a:t>
            </a:r>
          </a:p>
          <a:p>
            <a:pPr>
              <a:lnSpc>
                <a:spcPct val="90000"/>
              </a:lnSpc>
            </a:pP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393100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D23DBD25-4DE5-4474-ABAC-876F02E2C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0490DB8B-A269-4D94-8F62-2FF196C4E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ACFDA9DC-24D3-458A-9513-AEFFBCA5D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89CA3768-C36B-4643-948F-AA721D927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10AEB0B0-817C-4B9E-9D91-83A548F6D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880BF64C-42F6-4826-AE71-CF63C0D67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CCD757CF-5745-4A9F-87E5-35E87A9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CA16F7BC-DD40-46C2-94AF-A71159640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0D8C08FB-A8E6-485E-849B-2D3084461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F543209E-45BA-4016-8DAC-4A4A8D14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DB0AD156-BA2B-4BBB-85AB-252C01414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46154192-816A-4C68-9CC4-94FB9EA8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CA1B768D-72B3-4BFE-814C-F5A79566E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E07FFCD3-00C8-4F17-A9F8-1F659EF06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9C021085-154C-489B-AEF1-3220751D9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B3B13C67-34A2-4ADB-B487-34474B82F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97FE9E1A-4B2A-4890-9AEC-F6ACB5055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A5169302-B82D-4CE0-A2A9-728FD7D28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00BE7C4F-F05D-409D-97B6-414D43BD2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C4C5FC76-01A8-4BE8-859D-87D8A8123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66DCE5C-FEB9-4498-8BB6-E39761B2B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38936E-6788-4AFF-9702-EBBF31E2D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4CD770B8-A148-4859-9FCC-6DB3DD2C7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42B8398-A5FD-482E-9083-58E00DDB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75014C43-D9DE-41FC-A84E-09C4512AC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BF2462-29CA-4574-B4BC-D732FB19F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2" name="Freeform 5">
              <a:extLst>
                <a:ext uri="{FF2B5EF4-FFF2-40B4-BE49-F238E27FC236}">
                  <a16:creationId xmlns:a16="http://schemas.microsoft.com/office/drawing/2014/main" id="{D0EA19DE-74CD-494F-8E85-BFF18B3E7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3" name="Freeform 6">
              <a:extLst>
                <a:ext uri="{FF2B5EF4-FFF2-40B4-BE49-F238E27FC236}">
                  <a16:creationId xmlns:a16="http://schemas.microsoft.com/office/drawing/2014/main" id="{88630057-0CE3-4717-BF87-0AA072C3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4" name="Freeform 7">
              <a:extLst>
                <a:ext uri="{FF2B5EF4-FFF2-40B4-BE49-F238E27FC236}">
                  <a16:creationId xmlns:a16="http://schemas.microsoft.com/office/drawing/2014/main" id="{2415A279-E8B6-4C1F-8C02-DA60D5ECB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5" name="Freeform 8">
              <a:extLst>
                <a:ext uri="{FF2B5EF4-FFF2-40B4-BE49-F238E27FC236}">
                  <a16:creationId xmlns:a16="http://schemas.microsoft.com/office/drawing/2014/main" id="{AB8A310B-5F8E-436F-A669-8825FBF75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id="{EF25E9B1-04D5-4398-A9CB-82D23BF7D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DAD896E5-DCA2-4721-A3C1-9E90B19F4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0AEA68F1-46DB-4552-B72B-02407C740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7E89AFF3-D195-46B2-8F23-5306C9F5C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1C4BD5A9-392F-465D-AF05-BD4401ABC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0BBE7959-B952-4500-89CC-015C21E8A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2" name="Freeform 15">
              <a:extLst>
                <a:ext uri="{FF2B5EF4-FFF2-40B4-BE49-F238E27FC236}">
                  <a16:creationId xmlns:a16="http://schemas.microsoft.com/office/drawing/2014/main" id="{3B6DFB88-665A-43DF-99D1-F371F511F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1B7FD4B7-CCEC-4C5D-8074-AF19E09EB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A01A46B5-F385-46EA-8789-BB6BB350F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5" name="Freeform 18">
              <a:extLst>
                <a:ext uri="{FF2B5EF4-FFF2-40B4-BE49-F238E27FC236}">
                  <a16:creationId xmlns:a16="http://schemas.microsoft.com/office/drawing/2014/main" id="{FF1223D0-ACBB-4E65-B38A-18ADC23BF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6" name="Freeform 19">
              <a:extLst>
                <a:ext uri="{FF2B5EF4-FFF2-40B4-BE49-F238E27FC236}">
                  <a16:creationId xmlns:a16="http://schemas.microsoft.com/office/drawing/2014/main" id="{54B4AE4C-F3C8-4004-83AC-5483CF65E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7" name="Freeform 20">
              <a:extLst>
                <a:ext uri="{FF2B5EF4-FFF2-40B4-BE49-F238E27FC236}">
                  <a16:creationId xmlns:a16="http://schemas.microsoft.com/office/drawing/2014/main" id="{54060C7C-99B2-4DE3-B6B4-6BF9DFA58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8" name="Freeform 21">
              <a:extLst>
                <a:ext uri="{FF2B5EF4-FFF2-40B4-BE49-F238E27FC236}">
                  <a16:creationId xmlns:a16="http://schemas.microsoft.com/office/drawing/2014/main" id="{D94E24C1-8A47-4C7C-A93B-84EA14138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9" name="Freeform 22">
              <a:extLst>
                <a:ext uri="{FF2B5EF4-FFF2-40B4-BE49-F238E27FC236}">
                  <a16:creationId xmlns:a16="http://schemas.microsoft.com/office/drawing/2014/main" id="{FE29754D-EA07-412B-864B-DC20ECDD6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20" name="Freeform 23">
              <a:extLst>
                <a:ext uri="{FF2B5EF4-FFF2-40B4-BE49-F238E27FC236}">
                  <a16:creationId xmlns:a16="http://schemas.microsoft.com/office/drawing/2014/main" id="{AEA9E0E3-2672-4028-8A0B-757631513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92F2367-F09B-43F4-AB48-1DF3A03A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2029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F37D76D4-7799-E54F-B90F-E6A2341F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1519887"/>
            <a:ext cx="3950208" cy="1175186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377C1AA1-1F44-3118-67B9-2C474E17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602" y="1570702"/>
            <a:ext cx="3950208" cy="1056680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761FC9-EE58-F441-9CCF-DE34075D7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398" y="1708963"/>
            <a:ext cx="3950208" cy="797033"/>
          </a:xfrm>
          <a:prstGeom prst="rect">
            <a:avLst/>
          </a:prstGeom>
          <a:ln w="12700">
            <a:noFill/>
          </a:ln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EFCE6A5-1948-4D3B-BE0D-99D78C9B5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125" name="Isosceles Triangle 39">
              <a:extLst>
                <a:ext uri="{FF2B5EF4-FFF2-40B4-BE49-F238E27FC236}">
                  <a16:creationId xmlns:a16="http://schemas.microsoft.com/office/drawing/2014/main" id="{8433FEA7-AD39-426E-8D3C-091A1AED5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B524C7-15B8-490B-908B-41FD7B86A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 defTabSz="914400">
              <a:lnSpc>
                <a:spcPct val="80000"/>
              </a:lnSpc>
            </a:pPr>
            <a:br>
              <a:rPr lang="en-US" sz="1000" spc="-150" dirty="0"/>
            </a:br>
            <a:br>
              <a:rPr lang="en-US" sz="1000" spc="-150" dirty="0"/>
            </a:br>
            <a:br>
              <a:rPr lang="en-US" sz="1000" spc="-150" dirty="0"/>
            </a:br>
            <a:br>
              <a:rPr lang="en-US" sz="1000" spc="-150" dirty="0"/>
            </a:br>
            <a:br>
              <a:rPr lang="en-US" sz="1000" spc="-150" dirty="0"/>
            </a:br>
            <a:r>
              <a:rPr lang="en-US" sz="4900" spc="-150" dirty="0"/>
              <a:t>Thank you</a:t>
            </a:r>
            <a:br>
              <a:rPr lang="en-US" sz="1000" spc="-150" dirty="0"/>
            </a:br>
            <a:endParaRPr lang="en-US" sz="1000" spc="-15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83983" y="5021137"/>
            <a:ext cx="8833654" cy="522636"/>
          </a:xfrm>
        </p:spPr>
        <p:txBody>
          <a:bodyPr vert="horz" lIns="91440" tIns="0" rIns="91440" bIns="45720" rtlCol="0">
            <a:normAutofit/>
          </a:bodyPr>
          <a:lstStyle/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en-US" sz="1600"/>
              <a:t>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95B31-C705-9FAE-64F9-D7AB92C58043}"/>
              </a:ext>
            </a:extLst>
          </p:cNvPr>
          <p:cNvSpPr txBox="1"/>
          <p:nvPr/>
        </p:nvSpPr>
        <p:spPr>
          <a:xfrm>
            <a:off x="2818874" y="3013023"/>
            <a:ext cx="7201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latin typeface="+mj-lt"/>
              </a:rPr>
              <a:t>If you don’t already receive our Newsletter, please register here:</a:t>
            </a:r>
            <a:br>
              <a:rPr lang="en-GB" dirty="0">
                <a:latin typeface="+mj-lt"/>
              </a:rPr>
            </a:b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https://www.councils.coop/resources/newsletters/newsletter-signup/ 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pPr lvl="0"/>
            <a:endParaRPr lang="en-GB" dirty="0">
              <a:latin typeface="+mj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93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59236" y="3980237"/>
            <a:ext cx="8672295" cy="727748"/>
          </a:xfrm>
        </p:spPr>
        <p:txBody>
          <a:bodyPr>
            <a:normAutofit/>
          </a:bodyPr>
          <a:lstStyle/>
          <a:p>
            <a:br>
              <a:rPr lang="en-GB" sz="1900"/>
            </a:br>
            <a:endParaRPr lang="en-GB" sz="190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759237" y="3980235"/>
            <a:ext cx="8673427" cy="1250387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90000"/>
              </a:lnSpc>
            </a:pPr>
            <a:r>
              <a:rPr lang="en-GB" sz="3200" dirty="0">
                <a:latin typeface="+mj-lt"/>
              </a:rPr>
              <a:t>Councillor Paul Cassidy</a:t>
            </a:r>
          </a:p>
          <a:p>
            <a:pPr lvl="0"/>
            <a:r>
              <a:rPr lang="en-GB" sz="3200" dirty="0">
                <a:latin typeface="+mj-lt"/>
              </a:rPr>
              <a:t>Vice Chair of CCIN &amp; Vice Convenor Environment and Regeneration Inverclyde Council</a:t>
            </a:r>
          </a:p>
          <a:p>
            <a:pPr lvl="0"/>
            <a:r>
              <a:rPr lang="en-GB" dirty="0">
                <a:latin typeface="+mj-lt"/>
              </a:rPr>
              <a:t>@PCassidy29 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| @CoopInnovation</a:t>
            </a:r>
            <a:endParaRPr lang="en-GB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GB" sz="500" dirty="0"/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7DEF56A8-3CA0-3B4F-B1D2-3965358F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55" y="5703664"/>
            <a:ext cx="4533806" cy="102888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B5D1AC10-BEAD-35D5-1BFF-311B46DED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08" y="1321741"/>
            <a:ext cx="7772400" cy="20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79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4049C-5D9C-96CA-B4EC-414CF59A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Programme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B39467-389D-4B72-EEEB-8FEA880E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753" y="953293"/>
            <a:ext cx="6906491" cy="5585619"/>
          </a:xfrm>
        </p:spPr>
        <p:txBody>
          <a:bodyPr anchor="ctr">
            <a:normAutofit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en-GB" sz="2400" dirty="0"/>
              <a:t>Welcome and Introductions – </a:t>
            </a:r>
            <a:r>
              <a:rPr lang="en-GB" sz="2400" b="1" dirty="0"/>
              <a:t>Cllr Paul Cassidy </a:t>
            </a:r>
            <a:r>
              <a:rPr lang="en-GB" sz="2400" dirty="0"/>
              <a:t>– Vice Chair of CCIN &amp; Vice Convenor Environment and Regeneration Inverclyde Council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/>
              <a:t>Examples, barriers and emerging lessons for councils – </a:t>
            </a:r>
            <a:r>
              <a:rPr lang="en-GB" sz="2400" b="1" dirty="0"/>
              <a:t>Mili Patel </a:t>
            </a:r>
            <a:r>
              <a:rPr lang="en-GB" sz="2400" dirty="0"/>
              <a:t>– Chair of CCIN Values &amp; Principles Board and Deputy Leader – Brent Council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/>
              <a:t>Policy asks and what councils can do – </a:t>
            </a:r>
            <a:r>
              <a:rPr lang="en-GB" sz="2400" b="1" dirty="0"/>
              <a:t>Helen Bartlett</a:t>
            </a:r>
            <a:r>
              <a:rPr lang="en-GB" sz="2400" dirty="0"/>
              <a:t>, Confederation of Cooperative Housing (CCH)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/>
              <a:t>Building Community-Led Housing in Stevenage </a:t>
            </a:r>
            <a:r>
              <a:rPr lang="en-GB" sz="2400" b="1" dirty="0"/>
              <a:t>– Cllr Jackie Hollywell - </a:t>
            </a:r>
            <a:r>
              <a:rPr lang="en-GB" sz="2400" dirty="0"/>
              <a:t>Cabinet Member - Housing and Housing Development</a:t>
            </a:r>
            <a:endParaRPr lang="en-GB" sz="2400" b="1" dirty="0"/>
          </a:p>
          <a:p>
            <a:pPr>
              <a:buFont typeface="Wingdings" pitchFamily="2" charset="2"/>
              <a:buChar char="Ø"/>
            </a:pPr>
            <a:r>
              <a:rPr lang="en-GB" sz="2400" dirty="0"/>
              <a:t>Discussion/Q&amp;A - </a:t>
            </a:r>
            <a:r>
              <a:rPr lang="en-GB" sz="2400" b="1" dirty="0"/>
              <a:t>Cllr Paul Cassidy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/>
              <a:t>3 pm – Close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9622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6994-076A-D449-9965-09BE01A5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40" y="4190141"/>
            <a:ext cx="3947420" cy="1627187"/>
          </a:xfrm>
        </p:spPr>
        <p:txBody>
          <a:bodyPr>
            <a:normAutofit fontScale="90000"/>
          </a:bodyPr>
          <a:lstStyle/>
          <a:p>
            <a:r>
              <a:rPr lang="en-US" sz="3020" dirty="0"/>
              <a:t>Councils who are committed to finding better ways of working with local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07E54-B434-5144-B708-406458030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014061"/>
            <a:ext cx="6281873" cy="2260465"/>
          </a:xfrm>
        </p:spPr>
        <p:txBody>
          <a:bodyPr anchor="ctr">
            <a:normAutofit/>
          </a:bodyPr>
          <a:lstStyle/>
          <a:p>
            <a:r>
              <a:rPr lang="en-US" sz="2300" dirty="0">
                <a:latin typeface="+mj-lt"/>
              </a:rPr>
              <a:t>Action focused</a:t>
            </a:r>
          </a:p>
          <a:p>
            <a:r>
              <a:rPr lang="en-US" sz="2300" dirty="0">
                <a:latin typeface="+mj-lt"/>
              </a:rPr>
              <a:t>Membership-based</a:t>
            </a:r>
          </a:p>
          <a:p>
            <a:r>
              <a:rPr lang="en-US" sz="2300" dirty="0">
                <a:latin typeface="+mj-lt"/>
              </a:rPr>
              <a:t>Open to all UK councils</a:t>
            </a:r>
          </a:p>
          <a:p>
            <a:r>
              <a:rPr lang="en-US" sz="2300" dirty="0">
                <a:latin typeface="+mj-lt"/>
              </a:rPr>
              <a:t>Part of the local govt family</a:t>
            </a:r>
          </a:p>
          <a:p>
            <a:pPr marL="0" indent="0">
              <a:buNone/>
            </a:pPr>
            <a:endParaRPr lang="en-US" sz="1739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BA8F37-3E39-414F-93F5-9EE77E45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1160403"/>
            <a:ext cx="10914061" cy="256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94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95B0-AD2A-E641-A12A-FE50DA99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117 Members</a:t>
            </a:r>
            <a:br>
              <a:rPr lang="en-GB" sz="4000" dirty="0"/>
            </a:br>
            <a:r>
              <a:rPr lang="en-GB" sz="4000" dirty="0"/>
              <a:t>21 Supporters</a:t>
            </a:r>
          </a:p>
        </p:txBody>
      </p:sp>
      <p:pic>
        <p:nvPicPr>
          <p:cNvPr id="18" name="Content Placeholder 17" descr="A close-up of a logo&#10;&#10;AI-generated content may be incorrect.">
            <a:extLst>
              <a:ext uri="{FF2B5EF4-FFF2-40B4-BE49-F238E27FC236}">
                <a16:creationId xmlns:a16="http://schemas.microsoft.com/office/drawing/2014/main" id="{41E20A8E-BD05-922B-1328-28A11AC0BAE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096000" y="1337912"/>
            <a:ext cx="4281487" cy="11255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F9F28-5631-CD40-8B0F-FC883AB10C35}"/>
              </a:ext>
            </a:extLst>
          </p:cNvPr>
          <p:cNvSpPr txBox="1"/>
          <p:nvPr/>
        </p:nvSpPr>
        <p:spPr>
          <a:xfrm>
            <a:off x="5154196" y="1562918"/>
            <a:ext cx="9418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24E02-8801-7B4D-9D4C-73FDD7163FD3}"/>
              </a:ext>
            </a:extLst>
          </p:cNvPr>
          <p:cNvSpPr txBox="1"/>
          <p:nvPr/>
        </p:nvSpPr>
        <p:spPr>
          <a:xfrm>
            <a:off x="5146429" y="2895599"/>
            <a:ext cx="86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B4D64-2761-9D48-AD8E-E95DDD46912D}"/>
              </a:ext>
            </a:extLst>
          </p:cNvPr>
          <p:cNvSpPr txBox="1"/>
          <p:nvPr/>
        </p:nvSpPr>
        <p:spPr>
          <a:xfrm>
            <a:off x="5177641" y="4220308"/>
            <a:ext cx="859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47</a:t>
            </a:r>
          </a:p>
        </p:txBody>
      </p:sp>
      <p:pic>
        <p:nvPicPr>
          <p:cNvPr id="20" name="Picture 19" descr="A black and pink text&#10;&#10;AI-generated content may be incorrect.">
            <a:extLst>
              <a:ext uri="{FF2B5EF4-FFF2-40B4-BE49-F238E27FC236}">
                <a16:creationId xmlns:a16="http://schemas.microsoft.com/office/drawing/2014/main" id="{B3F533F9-A150-2227-3D7E-3399AE78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47803"/>
            <a:ext cx="4296270" cy="1126248"/>
          </a:xfrm>
          <a:prstGeom prst="rect">
            <a:avLst/>
          </a:prstGeom>
        </p:spPr>
      </p:pic>
      <p:pic>
        <p:nvPicPr>
          <p:cNvPr id="22" name="Picture 21" descr="A close-up of a logo&#10;&#10;AI-generated content may be incorrect.">
            <a:extLst>
              <a:ext uri="{FF2B5EF4-FFF2-40B4-BE49-F238E27FC236}">
                <a16:creationId xmlns:a16="http://schemas.microsoft.com/office/drawing/2014/main" id="{ECEB77BC-7FF3-48C7-ED80-FAE4EB5B7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20" y="3899057"/>
            <a:ext cx="4281408" cy="11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3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78" y="1248698"/>
            <a:ext cx="948873" cy="9575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3268" r="13817"/>
          <a:stretch/>
        </p:blipFill>
        <p:spPr>
          <a:xfrm>
            <a:off x="1475922" y="2143990"/>
            <a:ext cx="892777" cy="937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l="21480" t="8924" r="17338"/>
          <a:stretch/>
        </p:blipFill>
        <p:spPr>
          <a:xfrm>
            <a:off x="5540591" y="4074627"/>
            <a:ext cx="929224" cy="10588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/>
          <a:srcRect t="13271" b="23854"/>
          <a:stretch/>
        </p:blipFill>
        <p:spPr>
          <a:xfrm>
            <a:off x="7231394" y="4951003"/>
            <a:ext cx="1594898" cy="767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55" y="2210426"/>
            <a:ext cx="1256732" cy="614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02752"/>
            <a:ext cx="1192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43 Councils               12.04m citizens                £20.22bn budget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53CA1-3852-B744-990D-2DC857860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846" y="5011435"/>
            <a:ext cx="1428479" cy="582445"/>
          </a:xfrm>
          <a:prstGeom prst="rect">
            <a:avLst/>
          </a:prstGeom>
        </p:spPr>
      </p:pic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4DB571EF-6494-8540-9106-DED7C5214BA4}"/>
              </a:ext>
            </a:extLst>
          </p:cNvPr>
          <p:cNvSpPr/>
          <p:nvPr/>
        </p:nvSpPr>
        <p:spPr>
          <a:xfrm>
            <a:off x="2805414" y="819026"/>
            <a:ext cx="978408" cy="4519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37E25CB-99BB-C543-B0D1-FAF8DE7D4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2392" y="2221351"/>
            <a:ext cx="1102800" cy="471026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8CA47D55-5C6D-6242-9B9D-A7CE3525D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907" y="1450288"/>
            <a:ext cx="1201751" cy="467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4D114-8CD7-F749-98E3-BA88BBF191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90" y="6225771"/>
            <a:ext cx="1478603" cy="31429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52FDE3A-9666-1148-B422-F4E651056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2027" y="3251699"/>
            <a:ext cx="1365516" cy="71689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CA50FF2-13B3-BF41-8462-1F240220F0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5303" y="1442923"/>
            <a:ext cx="1597464" cy="441333"/>
          </a:xfrm>
          <a:prstGeom prst="rect">
            <a:avLst/>
          </a:prstGeom>
        </p:spPr>
      </p:pic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10771549-919C-5443-ABF3-305BC71DD5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1613" y="4031882"/>
            <a:ext cx="1313233" cy="874988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3602D4AB-6541-1049-AA22-21B89292E3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1219" y="5203098"/>
            <a:ext cx="1840620" cy="441333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D4B161-7CC5-2F4A-B963-90B10F4C06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652" y="1481019"/>
            <a:ext cx="1576403" cy="354023"/>
          </a:xfrm>
          <a:prstGeom prst="rect">
            <a:avLst/>
          </a:prstGeom>
        </p:spPr>
      </p:pic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43691AAB-D6F5-A242-B302-AC88E2F4F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/>
          <a:stretch>
            <a:fillRect/>
          </a:stretch>
        </p:blipFill>
        <p:spPr>
          <a:xfrm>
            <a:off x="2621547" y="2342969"/>
            <a:ext cx="1396958" cy="430938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1997CA24-CFAC-8F42-BC40-0C3CC9D929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0085" y="5159435"/>
            <a:ext cx="1462330" cy="636544"/>
          </a:xfrm>
          <a:prstGeom prst="rect">
            <a:avLst/>
          </a:prstGeom>
        </p:spPr>
      </p:pic>
      <p:pic>
        <p:nvPicPr>
          <p:cNvPr id="19" name="Picture 18" descr="A picture containing text, sign, blue&#10;&#10;Description automatically generated">
            <a:extLst>
              <a:ext uri="{FF2B5EF4-FFF2-40B4-BE49-F238E27FC236}">
                <a16:creationId xmlns:a16="http://schemas.microsoft.com/office/drawing/2014/main" id="{FB9494C4-68EB-444E-AAF4-750813CD3E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65250" y="3158794"/>
            <a:ext cx="809571" cy="809571"/>
          </a:xfrm>
          <a:prstGeom prst="rect">
            <a:avLst/>
          </a:prstGeom>
        </p:spPr>
      </p:pic>
      <p:pic>
        <p:nvPicPr>
          <p:cNvPr id="28" name="Picture 27" descr="Logo&#10;&#10;Description automatically generated with low confidence">
            <a:extLst>
              <a:ext uri="{FF2B5EF4-FFF2-40B4-BE49-F238E27FC236}">
                <a16:creationId xmlns:a16="http://schemas.microsoft.com/office/drawing/2014/main" id="{E2657BA3-ECD9-484A-9522-51A1738A4B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88683" y="5054275"/>
            <a:ext cx="1256732" cy="666137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9825843-C487-3646-83C6-19C15374049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80975" y="3022270"/>
            <a:ext cx="810774" cy="965479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D6D11BB-87D6-BD4B-AB5D-6D2FAA846AB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14785" y="4189330"/>
            <a:ext cx="1355968" cy="606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777BF9-BC1F-E743-A633-6588FC0051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25304" y="3239651"/>
            <a:ext cx="1147749" cy="638483"/>
          </a:xfrm>
          <a:prstGeom prst="rect">
            <a:avLst/>
          </a:prstGeom>
        </p:spPr>
      </p:pic>
      <p:pic>
        <p:nvPicPr>
          <p:cNvPr id="29" name="Picture 2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85ADFC4-1BE2-AF02-63E9-3CEE4859A51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4527" r="51264" b="14927"/>
          <a:stretch/>
        </p:blipFill>
        <p:spPr>
          <a:xfrm>
            <a:off x="3757346" y="6079001"/>
            <a:ext cx="1712739" cy="643341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3E906AE-9DFA-521D-5803-58BC14530EA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22422" b="24013"/>
          <a:stretch/>
        </p:blipFill>
        <p:spPr>
          <a:xfrm>
            <a:off x="5720638" y="6155248"/>
            <a:ext cx="1568563" cy="560121"/>
          </a:xfrm>
          <a:prstGeom prst="rect">
            <a:avLst/>
          </a:prstGeom>
        </p:spPr>
      </p:pic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FA09D0-2B04-ABED-DC48-EE7E4EA1C68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2906" y="2347212"/>
            <a:ext cx="1692120" cy="338424"/>
          </a:xfrm>
          <a:prstGeom prst="rect">
            <a:avLst/>
          </a:prstGeom>
        </p:spPr>
      </p:pic>
      <p:pic>
        <p:nvPicPr>
          <p:cNvPr id="35" name="Picture 34" descr="Text, logo&#10;&#10;Description automatically generated">
            <a:extLst>
              <a:ext uri="{FF2B5EF4-FFF2-40B4-BE49-F238E27FC236}">
                <a16:creationId xmlns:a16="http://schemas.microsoft.com/office/drawing/2014/main" id="{2424AA75-2FB1-21F0-980C-4E5197FFD3FF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9387" t="25956" r="8306" b="25456"/>
          <a:stretch/>
        </p:blipFill>
        <p:spPr>
          <a:xfrm>
            <a:off x="166716" y="3380578"/>
            <a:ext cx="1281950" cy="397295"/>
          </a:xfrm>
          <a:prstGeom prst="rect">
            <a:avLst/>
          </a:prstGeom>
        </p:spPr>
      </p:pic>
      <p:sp>
        <p:nvSpPr>
          <p:cNvPr id="2" name="Notched Right Arrow 1">
            <a:extLst>
              <a:ext uri="{FF2B5EF4-FFF2-40B4-BE49-F238E27FC236}">
                <a16:creationId xmlns:a16="http://schemas.microsoft.com/office/drawing/2014/main" id="{34B33C31-EA80-D748-EE26-45D988213D4E}"/>
              </a:ext>
            </a:extLst>
          </p:cNvPr>
          <p:cNvSpPr/>
          <p:nvPr/>
        </p:nvSpPr>
        <p:spPr>
          <a:xfrm>
            <a:off x="7307954" y="830328"/>
            <a:ext cx="978408" cy="4519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ECAADC0A-1AC7-E5B2-3FA9-51D68C96989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71529" y="1474904"/>
            <a:ext cx="1026812" cy="420708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72DA87BF-8B84-CFFD-41E5-80BD0BBE56D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66915" y="4321836"/>
            <a:ext cx="1481328" cy="369667"/>
          </a:xfrm>
          <a:prstGeom prst="rect">
            <a:avLst/>
          </a:prstGeom>
        </p:spPr>
      </p:pic>
      <p:pic>
        <p:nvPicPr>
          <p:cNvPr id="53" name="Picture 5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5ADB1849-FA33-D60D-EF7F-DF4096E1A05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8100" y="4995725"/>
            <a:ext cx="970713" cy="808927"/>
          </a:xfrm>
          <a:prstGeom prst="rect">
            <a:avLst/>
          </a:prstGeom>
        </p:spPr>
      </p:pic>
      <p:pic>
        <p:nvPicPr>
          <p:cNvPr id="26" name="Picture 25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B2DD523-B331-16CC-91DB-7AB0A7B3521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475448" y="5165161"/>
            <a:ext cx="1457174" cy="470056"/>
          </a:xfrm>
          <a:prstGeom prst="rect">
            <a:avLst/>
          </a:prstGeom>
        </p:spPr>
      </p:pic>
      <p:pic>
        <p:nvPicPr>
          <p:cNvPr id="18" name="Picture 2" descr="Homepage | Westminster City Council">
            <a:extLst>
              <a:ext uri="{FF2B5EF4-FFF2-40B4-BE49-F238E27FC236}">
                <a16:creationId xmlns:a16="http://schemas.microsoft.com/office/drawing/2014/main" id="{DADD0C9B-6360-4590-4C48-1277F03D3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93" y="6181683"/>
            <a:ext cx="1418937" cy="35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logo with green and blue lines&#10;&#10;Description automatically generated">
            <a:extLst>
              <a:ext uri="{FF2B5EF4-FFF2-40B4-BE49-F238E27FC236}">
                <a16:creationId xmlns:a16="http://schemas.microsoft.com/office/drawing/2014/main" id="{470BD692-EA50-B164-D447-04489F9F2F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4995" y="3319850"/>
            <a:ext cx="1030865" cy="482445"/>
          </a:xfrm>
          <a:prstGeom prst="rect">
            <a:avLst/>
          </a:prstGeom>
        </p:spPr>
      </p:pic>
      <p:pic>
        <p:nvPicPr>
          <p:cNvPr id="42" name="Picture 41" descr="A logo with a coat of arms&#10;&#10;Description automatically generated">
            <a:extLst>
              <a:ext uri="{FF2B5EF4-FFF2-40B4-BE49-F238E27FC236}">
                <a16:creationId xmlns:a16="http://schemas.microsoft.com/office/drawing/2014/main" id="{A9237901-5AAC-568F-E8FE-A45EC9CE3CB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474821" y="6050108"/>
            <a:ext cx="1129978" cy="675462"/>
          </a:xfrm>
          <a:prstGeom prst="rect">
            <a:avLst/>
          </a:prstGeom>
        </p:spPr>
      </p:pic>
      <p:pic>
        <p:nvPicPr>
          <p:cNvPr id="47" name="Picture 46" descr="A purple sign with white text&#10;&#10;Description automatically generated">
            <a:extLst>
              <a:ext uri="{FF2B5EF4-FFF2-40B4-BE49-F238E27FC236}">
                <a16:creationId xmlns:a16="http://schemas.microsoft.com/office/drawing/2014/main" id="{69DA2430-C78C-299D-94E8-B247C44B184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70453" y="2240267"/>
            <a:ext cx="1085660" cy="567800"/>
          </a:xfrm>
          <a:prstGeom prst="rect">
            <a:avLst/>
          </a:prstGeom>
        </p:spPr>
      </p:pic>
      <p:pic>
        <p:nvPicPr>
          <p:cNvPr id="39" name="Picture 3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53DCF4D-B509-84A7-7006-87239033245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06808" y="3441745"/>
            <a:ext cx="1358131" cy="258691"/>
          </a:xfrm>
          <a:prstGeom prst="rect">
            <a:avLst/>
          </a:prstGeom>
        </p:spPr>
      </p:pic>
      <p:pic>
        <p:nvPicPr>
          <p:cNvPr id="50" name="Picture 4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B25442E-E956-163E-9C97-D510B2FBB60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186644" y="4090151"/>
            <a:ext cx="1926639" cy="501149"/>
          </a:xfrm>
          <a:prstGeom prst="rect">
            <a:avLst/>
          </a:prstGeom>
        </p:spPr>
      </p:pic>
      <p:pic>
        <p:nvPicPr>
          <p:cNvPr id="41" name="Picture 40" descr="A blue and grey text on a white background&#10;&#10;Description automatically generated">
            <a:extLst>
              <a:ext uri="{FF2B5EF4-FFF2-40B4-BE49-F238E27FC236}">
                <a16:creationId xmlns:a16="http://schemas.microsoft.com/office/drawing/2014/main" id="{CB46129C-52CA-2321-3AC7-92A8A5647E4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73347" y="6013047"/>
            <a:ext cx="1909398" cy="733209"/>
          </a:xfrm>
          <a:prstGeom prst="rect">
            <a:avLst/>
          </a:prstGeom>
        </p:spPr>
      </p:pic>
      <p:pic>
        <p:nvPicPr>
          <p:cNvPr id="54" name="Picture 53" descr="A black and white logo&#10;&#10;Description automatically generated">
            <a:extLst>
              <a:ext uri="{FF2B5EF4-FFF2-40B4-BE49-F238E27FC236}">
                <a16:creationId xmlns:a16="http://schemas.microsoft.com/office/drawing/2014/main" id="{22D47D4C-98C1-E820-C8E5-D1C602484C3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601576" y="5972312"/>
            <a:ext cx="1304478" cy="568752"/>
          </a:xfrm>
          <a:prstGeom prst="rect">
            <a:avLst/>
          </a:prstGeom>
        </p:spPr>
      </p:pic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73C2B502-8C53-004C-F980-BB189D4C98F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791901" y="1508278"/>
            <a:ext cx="1430946" cy="388936"/>
          </a:xfrm>
          <a:prstGeom prst="rect">
            <a:avLst/>
          </a:prstGeom>
        </p:spPr>
      </p:pic>
      <p:pic>
        <p:nvPicPr>
          <p:cNvPr id="25" name="Picture 24" descr="A blue logo with text&#10;&#10;Description automatically generated">
            <a:extLst>
              <a:ext uri="{FF2B5EF4-FFF2-40B4-BE49-F238E27FC236}">
                <a16:creationId xmlns:a16="http://schemas.microsoft.com/office/drawing/2014/main" id="{ACDD0200-5108-74AC-AB52-924DF31B556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906587" y="3239651"/>
            <a:ext cx="973362" cy="496174"/>
          </a:xfrm>
          <a:prstGeom prst="rect">
            <a:avLst/>
          </a:prstGeom>
        </p:spPr>
      </p:pic>
      <p:pic>
        <p:nvPicPr>
          <p:cNvPr id="16" name="Picture 1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3A91B828-4F65-B67D-740D-D8FEE91928D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860232" y="2255938"/>
            <a:ext cx="1430946" cy="454325"/>
          </a:xfrm>
          <a:prstGeom prst="rect">
            <a:avLst/>
          </a:prstGeom>
        </p:spPr>
      </p:pic>
      <p:pic>
        <p:nvPicPr>
          <p:cNvPr id="43" name="Picture 42" descr="A close-up of a logo&#10;&#10;Description automatically generated">
            <a:extLst>
              <a:ext uri="{FF2B5EF4-FFF2-40B4-BE49-F238E27FC236}">
                <a16:creationId xmlns:a16="http://schemas.microsoft.com/office/drawing/2014/main" id="{8F52C661-E895-399E-02BB-8CD772D2505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8390" y="80507"/>
            <a:ext cx="2955424" cy="776911"/>
          </a:xfrm>
          <a:prstGeom prst="rect">
            <a:avLst/>
          </a:prstGeom>
        </p:spPr>
      </p:pic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6C4B0759-817C-DB67-4E4F-15FE1A9AC19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6395" y="2303717"/>
            <a:ext cx="1217070" cy="520431"/>
          </a:xfrm>
          <a:prstGeom prst="rect">
            <a:avLst/>
          </a:prstGeom>
        </p:spPr>
      </p:pic>
      <p:pic>
        <p:nvPicPr>
          <p:cNvPr id="37" name="Picture 36" descr="A black and white logo&#10;&#10;AI-generated content may be incorrect.">
            <a:extLst>
              <a:ext uri="{FF2B5EF4-FFF2-40B4-BE49-F238E27FC236}">
                <a16:creationId xmlns:a16="http://schemas.microsoft.com/office/drawing/2014/main" id="{077445A0-B8FA-F899-E368-9A279849E46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672057" y="1464263"/>
            <a:ext cx="1714459" cy="395278"/>
          </a:xfrm>
          <a:prstGeom prst="rect">
            <a:avLst/>
          </a:prstGeom>
        </p:spPr>
      </p:pic>
      <p:pic>
        <p:nvPicPr>
          <p:cNvPr id="48" name="Picture 47" descr="A logo with blue and orange text&#10;&#10;AI-generated content may be incorrect.">
            <a:extLst>
              <a:ext uri="{FF2B5EF4-FFF2-40B4-BE49-F238E27FC236}">
                <a16:creationId xmlns:a16="http://schemas.microsoft.com/office/drawing/2014/main" id="{55CE85B6-224F-D343-B8E4-61A4FA361D2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1439" y="4231401"/>
            <a:ext cx="1358389" cy="441333"/>
          </a:xfrm>
          <a:prstGeom prst="rect">
            <a:avLst/>
          </a:prstGeom>
        </p:spPr>
      </p:pic>
      <p:pic>
        <p:nvPicPr>
          <p:cNvPr id="32" name="Picture 31" descr="A logo with green text&#10;&#10;AI-generated content may be incorrect.">
            <a:extLst>
              <a:ext uri="{FF2B5EF4-FFF2-40B4-BE49-F238E27FC236}">
                <a16:creationId xmlns:a16="http://schemas.microsoft.com/office/drawing/2014/main" id="{0BEA5299-AB1E-FA61-2321-1520C30151C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315081" y="4155043"/>
            <a:ext cx="1540269" cy="4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0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E216CD-EEF9-2D4E-B7DD-913E5A89E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11072" y="3461824"/>
            <a:ext cx="1464642" cy="68974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08D99-7AAA-8444-9129-FF5CFC79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" y="2591940"/>
            <a:ext cx="1872832" cy="486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216AEF-C425-6443-BBAF-8CEB55E12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878" y="4682669"/>
            <a:ext cx="2467478" cy="57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4D370-35A0-754B-8F07-FA0FE2AD7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764" y="5770551"/>
            <a:ext cx="1702573" cy="69142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CD8BFF2-3F0F-0343-8ABA-C90EC2853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145" y="3561173"/>
            <a:ext cx="2225827" cy="652098"/>
          </a:xfrm>
          <a:prstGeom prst="rect">
            <a:avLst/>
          </a:prstGeom>
        </p:spPr>
      </p:pic>
      <p:pic>
        <p:nvPicPr>
          <p:cNvPr id="15" name="Picture 1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CD72D-D611-B540-AB83-911BE6272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9077" y="2608710"/>
            <a:ext cx="2182419" cy="56009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9A5FE9-9B48-3D4D-B77E-C010BEFEF9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949"/>
          <a:stretch/>
        </p:blipFill>
        <p:spPr>
          <a:xfrm>
            <a:off x="4760911" y="1239817"/>
            <a:ext cx="1950536" cy="1047104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9622A5-D4DC-4B4E-ADDF-0041036D9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8644" y="1161386"/>
            <a:ext cx="2182419" cy="1125310"/>
          </a:xfrm>
          <a:prstGeom prst="rect">
            <a:avLst/>
          </a:prstGeom>
        </p:spPr>
      </p:pic>
      <p:pic>
        <p:nvPicPr>
          <p:cNvPr id="22" name="Picture 2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2BDCA57-03BA-A84E-B39A-6F31B39BC0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8644" y="4585830"/>
            <a:ext cx="1985602" cy="76942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C8146C4-4732-B241-A3F9-A814E5BDA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2435" y="1159129"/>
            <a:ext cx="1079382" cy="975345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E0F5B28-78EF-AD06-CAA1-5916C4A2D6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0515" b="29112"/>
          <a:stretch/>
        </p:blipFill>
        <p:spPr>
          <a:xfrm>
            <a:off x="640211" y="5806510"/>
            <a:ext cx="1534423" cy="619501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D606BBC-FA43-C846-27A7-8E5D879FAF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0392" y="4512515"/>
            <a:ext cx="1591425" cy="780750"/>
          </a:xfrm>
          <a:prstGeom prst="rect">
            <a:avLst/>
          </a:prstGeom>
        </p:spPr>
      </p:pic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5DAB8C8-285F-6EE5-323D-EA57B9C8E3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6393" y="5747632"/>
            <a:ext cx="1927090" cy="737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0CF074-D929-BD1E-95A5-7B8C76861FD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711" t="26546" r="18957" b="28838"/>
          <a:stretch/>
        </p:blipFill>
        <p:spPr>
          <a:xfrm>
            <a:off x="7507715" y="2380100"/>
            <a:ext cx="1706184" cy="823460"/>
          </a:xfrm>
          <a:prstGeom prst="rect">
            <a:avLst/>
          </a:prstGeom>
        </p:spPr>
      </p:pic>
      <p:pic>
        <p:nvPicPr>
          <p:cNvPr id="23" name="Picture 22" descr="A logo with a bird flying in the air&#10;&#10;Description automatically generated with low confidence">
            <a:extLst>
              <a:ext uri="{FF2B5EF4-FFF2-40B4-BE49-F238E27FC236}">
                <a16:creationId xmlns:a16="http://schemas.microsoft.com/office/drawing/2014/main" id="{BE70917B-F8FC-05D5-4362-DD52813B85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6393" y="3302492"/>
            <a:ext cx="12700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FC93EB-51B0-87DA-EAAD-EA8F6E8354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276" y="4571668"/>
            <a:ext cx="1270000" cy="755226"/>
          </a:xfrm>
          <a:prstGeom prst="rect">
            <a:avLst/>
          </a:prstGeom>
        </p:spPr>
      </p:pic>
      <p:pic>
        <p:nvPicPr>
          <p:cNvPr id="21" name="Picture 20" descr="A green cube with white letters and a black background&#10;&#10;Description automatically generated">
            <a:extLst>
              <a:ext uri="{FF2B5EF4-FFF2-40B4-BE49-F238E27FC236}">
                <a16:creationId xmlns:a16="http://schemas.microsoft.com/office/drawing/2014/main" id="{025231FB-B77E-9CC4-164B-5A1B14D33A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9132" y="1252600"/>
            <a:ext cx="1071029" cy="1100780"/>
          </a:xfrm>
          <a:prstGeom prst="rect">
            <a:avLst/>
          </a:prstGeom>
        </p:spPr>
      </p:pic>
      <p:pic>
        <p:nvPicPr>
          <p:cNvPr id="28" name="Picture 27" descr="A logo with a person riding a horse&#10;&#10;Description automatically generated">
            <a:extLst>
              <a:ext uri="{FF2B5EF4-FFF2-40B4-BE49-F238E27FC236}">
                <a16:creationId xmlns:a16="http://schemas.microsoft.com/office/drawing/2014/main" id="{71BAC59A-5B5D-64E4-92A2-2792CAD0306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6064" y="3435550"/>
            <a:ext cx="2178050" cy="844550"/>
          </a:xfrm>
          <a:prstGeom prst="rect">
            <a:avLst/>
          </a:prstGeom>
        </p:spPr>
      </p:pic>
      <p:pic>
        <p:nvPicPr>
          <p:cNvPr id="13" name="Picture 12" descr="A logo for a city council&#10;&#10;Description automatically generated">
            <a:extLst>
              <a:ext uri="{FF2B5EF4-FFF2-40B4-BE49-F238E27FC236}">
                <a16:creationId xmlns:a16="http://schemas.microsoft.com/office/drawing/2014/main" id="{E14E97A6-C1AD-3F61-920B-B9A9A80ACB8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-444" t="17421" r="1258" b="18594"/>
          <a:stretch/>
        </p:blipFill>
        <p:spPr>
          <a:xfrm>
            <a:off x="5199210" y="2326935"/>
            <a:ext cx="1512237" cy="975557"/>
          </a:xfrm>
          <a:prstGeom prst="rect">
            <a:avLst/>
          </a:prstGeom>
        </p:spPr>
      </p:pic>
      <p:pic>
        <p:nvPicPr>
          <p:cNvPr id="26" name="Picture 25" descr="A red and white logo&#10;&#10;Description automatically generated">
            <a:extLst>
              <a:ext uri="{FF2B5EF4-FFF2-40B4-BE49-F238E27FC236}">
                <a16:creationId xmlns:a16="http://schemas.microsoft.com/office/drawing/2014/main" id="{B9531EB9-69C3-6E61-2D83-B73DDB295C6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46036"/>
          <a:stretch/>
        </p:blipFill>
        <p:spPr>
          <a:xfrm>
            <a:off x="7988522" y="4594891"/>
            <a:ext cx="1946030" cy="590715"/>
          </a:xfrm>
          <a:prstGeom prst="rect">
            <a:avLst/>
          </a:prstGeom>
        </p:spPr>
      </p:pic>
      <p:pic>
        <p:nvPicPr>
          <p:cNvPr id="7" name="Picture 6" descr="A blue sign with white text&#10;&#10;Description automatically generated">
            <a:extLst>
              <a:ext uri="{FF2B5EF4-FFF2-40B4-BE49-F238E27FC236}">
                <a16:creationId xmlns:a16="http://schemas.microsoft.com/office/drawing/2014/main" id="{83101099-4F5C-2D52-D9D9-6B1CC1EB7CD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7343" y="3552225"/>
            <a:ext cx="2039531" cy="630400"/>
          </a:xfrm>
          <a:prstGeom prst="rect">
            <a:avLst/>
          </a:prstGeom>
        </p:spPr>
      </p:pic>
      <p:pic>
        <p:nvPicPr>
          <p:cNvPr id="29" name="Picture 28" descr="A close-up of a logo&#10;&#10;Description automatically generated">
            <a:extLst>
              <a:ext uri="{FF2B5EF4-FFF2-40B4-BE49-F238E27FC236}">
                <a16:creationId xmlns:a16="http://schemas.microsoft.com/office/drawing/2014/main" id="{CB75CC2E-08C5-659F-B6DA-A03CAFD57FD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24699" y="5787633"/>
            <a:ext cx="1927090" cy="570990"/>
          </a:xfrm>
          <a:prstGeom prst="rect">
            <a:avLst/>
          </a:prstGeom>
        </p:spPr>
      </p:pic>
      <p:pic>
        <p:nvPicPr>
          <p:cNvPr id="24" name="Picture 23" descr="A close-up of a logo&#10;&#10;Description automatically generated">
            <a:extLst>
              <a:ext uri="{FF2B5EF4-FFF2-40B4-BE49-F238E27FC236}">
                <a16:creationId xmlns:a16="http://schemas.microsoft.com/office/drawing/2014/main" id="{2628A5E9-03A2-3A40-9E92-869D9EB142B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06" y="1769"/>
            <a:ext cx="3918470" cy="1030074"/>
          </a:xfrm>
          <a:prstGeom prst="rect">
            <a:avLst/>
          </a:prstGeom>
        </p:spPr>
      </p:pic>
      <p:pic>
        <p:nvPicPr>
          <p:cNvPr id="25" name="Picture 24" descr="A logo of a town council&#10;&#10;AI-generated content may be incorrect.">
            <a:extLst>
              <a:ext uri="{FF2B5EF4-FFF2-40B4-BE49-F238E27FC236}">
                <a16:creationId xmlns:a16="http://schemas.microsoft.com/office/drawing/2014/main" id="{30915A4D-5F89-A113-C720-8F77E24B5A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9154" y="1031843"/>
            <a:ext cx="1071029" cy="1430561"/>
          </a:xfrm>
          <a:prstGeom prst="rect">
            <a:avLst/>
          </a:prstGeom>
        </p:spPr>
      </p:pic>
      <p:pic>
        <p:nvPicPr>
          <p:cNvPr id="30" name="Picture 29" descr="A close-up of a logo&#10;&#10;AI-generated content may be incorrect.">
            <a:extLst>
              <a:ext uri="{FF2B5EF4-FFF2-40B4-BE49-F238E27FC236}">
                <a16:creationId xmlns:a16="http://schemas.microsoft.com/office/drawing/2014/main" id="{752B0040-8AA5-E81E-9E87-982E6A44A32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37846" y="1329831"/>
            <a:ext cx="1626275" cy="730363"/>
          </a:xfrm>
          <a:prstGeom prst="rect">
            <a:avLst/>
          </a:prstGeom>
        </p:spPr>
      </p:pic>
      <p:pic>
        <p:nvPicPr>
          <p:cNvPr id="33" name="Picture 32" descr="A blue flag with white text&#10;&#10;AI-generated content may be incorrect.">
            <a:extLst>
              <a:ext uri="{FF2B5EF4-FFF2-40B4-BE49-F238E27FC236}">
                <a16:creationId xmlns:a16="http://schemas.microsoft.com/office/drawing/2014/main" id="{45C371DA-64D0-6448-EA49-58033FB67CE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49844" y="2407003"/>
            <a:ext cx="1553098" cy="815420"/>
          </a:xfrm>
          <a:prstGeom prst="rect">
            <a:avLst/>
          </a:prstGeom>
        </p:spPr>
      </p:pic>
      <p:pic>
        <p:nvPicPr>
          <p:cNvPr id="3" name="Picture 2" descr="A red and white logo&#10;&#10;AI-generated content may be incorrect.">
            <a:extLst>
              <a:ext uri="{FF2B5EF4-FFF2-40B4-BE49-F238E27FC236}">
                <a16:creationId xmlns:a16="http://schemas.microsoft.com/office/drawing/2014/main" id="{F29FCA96-7FF1-F537-6C2B-37106C1CF1BA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0041" b="30041"/>
          <a:stretch>
            <a:fillRect/>
          </a:stretch>
        </p:blipFill>
        <p:spPr>
          <a:xfrm>
            <a:off x="-15856" y="4583402"/>
            <a:ext cx="1872832" cy="747607"/>
          </a:xfrm>
          <a:prstGeom prst="rect">
            <a:avLst/>
          </a:prstGeom>
        </p:spPr>
      </p:pic>
      <p:pic>
        <p:nvPicPr>
          <p:cNvPr id="10" name="Picture 9" descr="A logo for a company&#10;&#10;AI-generated content may be incorrect.">
            <a:extLst>
              <a:ext uri="{FF2B5EF4-FFF2-40B4-BE49-F238E27FC236}">
                <a16:creationId xmlns:a16="http://schemas.microsoft.com/office/drawing/2014/main" id="{6A44B804-B381-0ABE-C8EA-7BE4793F8AC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85539" y="5508986"/>
            <a:ext cx="1950536" cy="12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6899"/>
      </p:ext>
    </p:extLst>
  </p:cSld>
  <p:clrMapOvr>
    <a:masterClrMapping/>
  </p:clrMapOvr>
</p:sld>
</file>

<file path=ppt/theme/theme1.xml><?xml version="1.0" encoding="utf-8"?>
<a:theme xmlns:a="http://schemas.openxmlformats.org/drawingml/2006/main" name="1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0054B0">
      <a:dk1>
        <a:srgbClr val="000000"/>
      </a:dk1>
      <a:lt1>
        <a:srgbClr val="FFFFFF"/>
      </a:lt1>
      <a:dk2>
        <a:srgbClr val="205D70"/>
      </a:dk2>
      <a:lt2>
        <a:srgbClr val="E8E8E8"/>
      </a:lt2>
      <a:accent1>
        <a:srgbClr val="69ADF2"/>
      </a:accent1>
      <a:accent2>
        <a:srgbClr val="FFA328"/>
      </a:accent2>
      <a:accent3>
        <a:srgbClr val="00F7B1"/>
      </a:accent3>
      <a:accent4>
        <a:srgbClr val="FF8FBB"/>
      </a:accent4>
      <a:accent5>
        <a:srgbClr val="BA85BC"/>
      </a:accent5>
      <a:accent6>
        <a:srgbClr val="FFFE49"/>
      </a:accent6>
      <a:hlink>
        <a:srgbClr val="0054B0"/>
      </a:hlink>
      <a:folHlink>
        <a:srgbClr val="FFC6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SBC Comms">
  <a:themeElements>
    <a:clrScheme name="SBC_Comms_2023">
      <a:dk1>
        <a:sysClr val="windowText" lastClr="000000"/>
      </a:dk1>
      <a:lt1>
        <a:sysClr val="window" lastClr="FFFFFF"/>
      </a:lt1>
      <a:dk2>
        <a:srgbClr val="005024"/>
      </a:dk2>
      <a:lt2>
        <a:srgbClr val="878787"/>
      </a:lt2>
      <a:accent1>
        <a:srgbClr val="019A48"/>
      </a:accent1>
      <a:accent2>
        <a:srgbClr val="E4027F"/>
      </a:accent2>
      <a:accent3>
        <a:srgbClr val="3AA9E1"/>
      </a:accent3>
      <a:accent4>
        <a:srgbClr val="DB862B"/>
      </a:accent4>
      <a:accent5>
        <a:srgbClr val="B51181"/>
      </a:accent5>
      <a:accent6>
        <a:srgbClr val="7C3885"/>
      </a:accent6>
      <a:hlink>
        <a:srgbClr val="019A48"/>
      </a:hlink>
      <a:folHlink>
        <a:srgbClr val="E4027F"/>
      </a:folHlink>
    </a:clrScheme>
    <a:fontScheme name="SBC Font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" id="{4AD1EFD5-87BF-4CEB-BC2A-EAB9D64C2802}" vid="{F923C50C-EE50-427D-9E57-893FB0CA8F18}"/>
    </a:ext>
  </a:extLst>
</a:theme>
</file>

<file path=ppt/theme/theme7.xml><?xml version="1.0" encoding="utf-8"?>
<a:theme xmlns:a="http://schemas.openxmlformats.org/drawingml/2006/main" name="Fac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2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20220</TotalTime>
  <Words>1030</Words>
  <Application>Microsoft Macintosh PowerPoint</Application>
  <PresentationFormat>Widescreen</PresentationFormat>
  <Paragraphs>148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Calibri Light</vt:lpstr>
      <vt:lpstr>Interstate</vt:lpstr>
      <vt:lpstr>Montserrat</vt:lpstr>
      <vt:lpstr>Rockwell</vt:lpstr>
      <vt:lpstr>Swis721 BT</vt:lpstr>
      <vt:lpstr>Tahoma</vt:lpstr>
      <vt:lpstr>Titillium Web</vt:lpstr>
      <vt:lpstr>Wingdings</vt:lpstr>
      <vt:lpstr>Wingdings 3</vt:lpstr>
      <vt:lpstr>1_Atlas</vt:lpstr>
      <vt:lpstr>Office Theme</vt:lpstr>
      <vt:lpstr>2_Office Theme</vt:lpstr>
      <vt:lpstr>7_Office Theme</vt:lpstr>
      <vt:lpstr>1_Office Theme</vt:lpstr>
      <vt:lpstr>SBC Comms</vt:lpstr>
      <vt:lpstr>Facet</vt:lpstr>
      <vt:lpstr>2_Atlas</vt:lpstr>
      <vt:lpstr>PowerPoint Presentation</vt:lpstr>
      <vt:lpstr>Some housekeeping</vt:lpstr>
      <vt:lpstr>PowerPoint Presentation</vt:lpstr>
      <vt:lpstr> </vt:lpstr>
      <vt:lpstr>Programme</vt:lpstr>
      <vt:lpstr>Councils who are committed to finding better ways of working with local people</vt:lpstr>
      <vt:lpstr>117 Members 21 Supporters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CCIN – Scaling Co-operative Housing Helen Bartlett Associate Consultant CCH  </vt:lpstr>
      <vt:lpstr>What is a housing co-operative?</vt:lpstr>
      <vt:lpstr>PowerPoint Presentation</vt:lpstr>
      <vt:lpstr>The rich mix of co-operation</vt:lpstr>
      <vt:lpstr>Why co-op housing?</vt:lpstr>
      <vt:lpstr>What councils can do</vt:lpstr>
      <vt:lpstr>PowerPoint Presentation</vt:lpstr>
      <vt:lpstr>CCH 2024 Manifesto for Change – the three key asks</vt:lpstr>
      <vt:lpstr>Name: Helen Bartlett Title: Associate Consultant  mobile: 07887788338 email: helen@cch.coop www.cch.coop</vt:lpstr>
      <vt:lpstr>Cllr Jackie Hollywell</vt:lpstr>
      <vt:lpstr>The Stevenage Experience</vt:lpstr>
      <vt:lpstr>Stevenage – the place</vt:lpstr>
      <vt:lpstr>Stevenage – the people</vt:lpstr>
      <vt:lpstr>PowerPoint Presentation</vt:lpstr>
      <vt:lpstr>Dunn Close Temporary Housing</vt:lpstr>
      <vt:lpstr>Regeneration of The Oval</vt:lpstr>
      <vt:lpstr>Regeneration of The Oval</vt:lpstr>
      <vt:lpstr>“It pays to consult; it's an important discipline to develop and it opens the door for future development that is built on trust.”  </vt:lpstr>
      <vt:lpstr>Thank You!</vt:lpstr>
      <vt:lpstr>Q&amp;A</vt:lpstr>
      <vt:lpstr>   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Nicola Huckerby</dc:creator>
  <cp:lastModifiedBy>Andrew Huckerby</cp:lastModifiedBy>
  <cp:revision>28</cp:revision>
  <cp:lastPrinted>2022-06-15T13:40:04Z</cp:lastPrinted>
  <dcterms:created xsi:type="dcterms:W3CDTF">2020-07-15T11:37:27Z</dcterms:created>
  <dcterms:modified xsi:type="dcterms:W3CDTF">2025-12-15T11:48:30Z</dcterms:modified>
</cp:coreProperties>
</file>