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812" r:id="rId3"/>
    <p:sldId id="818" r:id="rId4"/>
    <p:sldId id="269" r:id="rId5"/>
    <p:sldId id="270" r:id="rId6"/>
    <p:sldId id="258" r:id="rId7"/>
    <p:sldId id="259" r:id="rId8"/>
    <p:sldId id="887" r:id="rId9"/>
    <p:sldId id="888" r:id="rId10"/>
    <p:sldId id="886" r:id="rId11"/>
    <p:sldId id="261" r:id="rId12"/>
    <p:sldId id="88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30DC03-48A7-294A-93A1-6444848EDC50}" v="9" dt="2025-03-04T09:58:39.6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48"/>
    <p:restoredTop sz="94626"/>
  </p:normalViewPr>
  <p:slideViewPr>
    <p:cSldViewPr snapToGrid="0" snapToObjects="1">
      <p:cViewPr varScale="1">
        <p:scale>
          <a:sx n="121" d="100"/>
          <a:sy n="121" d="100"/>
        </p:scale>
        <p:origin x="512" y="168"/>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Huckerby" userId="df3c5172-a35a-4d46-9032-0c807a44cd00" providerId="ADAL" clId="{E430DC03-48A7-294A-93A1-6444848EDC50}"/>
    <pc:docChg chg="undo custSel addSld delSld modSld sldOrd">
      <pc:chgData name="Nicola Huckerby" userId="df3c5172-a35a-4d46-9032-0c807a44cd00" providerId="ADAL" clId="{E430DC03-48A7-294A-93A1-6444848EDC50}" dt="2025-03-04T11:28:10.802" v="511" actId="20577"/>
      <pc:docMkLst>
        <pc:docMk/>
      </pc:docMkLst>
      <pc:sldChg chg="del">
        <pc:chgData name="Nicola Huckerby" userId="df3c5172-a35a-4d46-9032-0c807a44cd00" providerId="ADAL" clId="{E430DC03-48A7-294A-93A1-6444848EDC50}" dt="2025-02-03T23:57:16.734" v="0" actId="2696"/>
        <pc:sldMkLst>
          <pc:docMk/>
          <pc:sldMk cId="2283513072" sldId="771"/>
        </pc:sldMkLst>
      </pc:sldChg>
      <pc:sldChg chg="addSp delSp modSp new mod ord setBg">
        <pc:chgData name="Nicola Huckerby" userId="df3c5172-a35a-4d46-9032-0c807a44cd00" providerId="ADAL" clId="{E430DC03-48A7-294A-93A1-6444848EDC50}" dt="2025-03-04T10:28:30.110" v="473" actId="20578"/>
        <pc:sldMkLst>
          <pc:docMk/>
          <pc:sldMk cId="3553326545" sldId="886"/>
        </pc:sldMkLst>
        <pc:spChg chg="mod">
          <ac:chgData name="Nicola Huckerby" userId="df3c5172-a35a-4d46-9032-0c807a44cd00" providerId="ADAL" clId="{E430DC03-48A7-294A-93A1-6444848EDC50}" dt="2025-02-19T16:25:54.875" v="47" actId="3062"/>
          <ac:spMkLst>
            <pc:docMk/>
            <pc:sldMk cId="3553326545" sldId="886"/>
            <ac:spMk id="2" creationId="{6877B00C-4299-AD2C-1443-048BBC2CD368}"/>
          </ac:spMkLst>
        </pc:spChg>
        <pc:spChg chg="add del mod">
          <ac:chgData name="Nicola Huckerby" userId="df3c5172-a35a-4d46-9032-0c807a44cd00" providerId="ADAL" clId="{E430DC03-48A7-294A-93A1-6444848EDC50}" dt="2025-02-19T16:22:20.208" v="44" actId="26606"/>
          <ac:spMkLst>
            <pc:docMk/>
            <pc:sldMk cId="3553326545" sldId="886"/>
            <ac:spMk id="3" creationId="{751D7C12-17B5-D32C-665C-9E5462812DC6}"/>
          </ac:spMkLst>
        </pc:spChg>
        <pc:spChg chg="add">
          <ac:chgData name="Nicola Huckerby" userId="df3c5172-a35a-4d46-9032-0c807a44cd00" providerId="ADAL" clId="{E430DC03-48A7-294A-93A1-6444848EDC50}" dt="2025-02-19T16:22:20.208" v="44" actId="26606"/>
          <ac:spMkLst>
            <pc:docMk/>
            <pc:sldMk cId="3553326545" sldId="886"/>
            <ac:spMk id="8" creationId="{100EDD19-6802-4EC3-95CE-CFFAB042CFD6}"/>
          </ac:spMkLst>
        </pc:spChg>
        <pc:spChg chg="add del">
          <ac:chgData name="Nicola Huckerby" userId="df3c5172-a35a-4d46-9032-0c807a44cd00" providerId="ADAL" clId="{E430DC03-48A7-294A-93A1-6444848EDC50}" dt="2025-02-19T16:22:20.168" v="43" actId="26606"/>
          <ac:spMkLst>
            <pc:docMk/>
            <pc:sldMk cId="3553326545" sldId="886"/>
            <ac:spMk id="9" creationId="{BACC6370-2D7E-4714-9D71-7542949D7D5D}"/>
          </ac:spMkLst>
        </pc:spChg>
        <pc:spChg chg="add">
          <ac:chgData name="Nicola Huckerby" userId="df3c5172-a35a-4d46-9032-0c807a44cd00" providerId="ADAL" clId="{E430DC03-48A7-294A-93A1-6444848EDC50}" dt="2025-02-19T16:22:20.208" v="44" actId="26606"/>
          <ac:spMkLst>
            <pc:docMk/>
            <pc:sldMk cId="3553326545" sldId="886"/>
            <ac:spMk id="10" creationId="{DB17E863-922E-4C26-BD64-E8FD41D28661}"/>
          </ac:spMkLst>
        </pc:spChg>
        <pc:spChg chg="add del">
          <ac:chgData name="Nicola Huckerby" userId="df3c5172-a35a-4d46-9032-0c807a44cd00" providerId="ADAL" clId="{E430DC03-48A7-294A-93A1-6444848EDC50}" dt="2025-02-19T16:22:20.168" v="43" actId="26606"/>
          <ac:spMkLst>
            <pc:docMk/>
            <pc:sldMk cId="3553326545" sldId="886"/>
            <ac:spMk id="11" creationId="{F68B3F68-107C-434F-AA38-110D5EA91B85}"/>
          </ac:spMkLst>
        </pc:spChg>
        <pc:spChg chg="add del">
          <ac:chgData name="Nicola Huckerby" userId="df3c5172-a35a-4d46-9032-0c807a44cd00" providerId="ADAL" clId="{E430DC03-48A7-294A-93A1-6444848EDC50}" dt="2025-02-19T16:22:20.168" v="43" actId="26606"/>
          <ac:spMkLst>
            <pc:docMk/>
            <pc:sldMk cId="3553326545" sldId="886"/>
            <ac:spMk id="13" creationId="{AAD0DBB9-1A4B-4391-81D4-CB19F9AB918A}"/>
          </ac:spMkLst>
        </pc:spChg>
        <pc:spChg chg="add del">
          <ac:chgData name="Nicola Huckerby" userId="df3c5172-a35a-4d46-9032-0c807a44cd00" providerId="ADAL" clId="{E430DC03-48A7-294A-93A1-6444848EDC50}" dt="2025-02-19T16:22:20.168" v="43" actId="26606"/>
          <ac:spMkLst>
            <pc:docMk/>
            <pc:sldMk cId="3553326545" sldId="886"/>
            <ac:spMk id="15" creationId="{063BBA22-50EA-4C4D-BE05-F1CE4E63AA56}"/>
          </ac:spMkLst>
        </pc:spChg>
        <pc:spChg chg="add">
          <ac:chgData name="Nicola Huckerby" userId="df3c5172-a35a-4d46-9032-0c807a44cd00" providerId="ADAL" clId="{E430DC03-48A7-294A-93A1-6444848EDC50}" dt="2025-02-19T16:22:20.208" v="44" actId="26606"/>
          <ac:spMkLst>
            <pc:docMk/>
            <pc:sldMk cId="3553326545" sldId="886"/>
            <ac:spMk id="17" creationId="{751D7C12-17B5-D32C-665C-9E5462812DC6}"/>
          </ac:spMkLst>
        </pc:spChg>
        <pc:graphicFrameChg chg="add del">
          <ac:chgData name="Nicola Huckerby" userId="df3c5172-a35a-4d46-9032-0c807a44cd00" providerId="ADAL" clId="{E430DC03-48A7-294A-93A1-6444848EDC50}" dt="2025-02-19T16:22:20.168" v="43" actId="26606"/>
          <ac:graphicFrameMkLst>
            <pc:docMk/>
            <pc:sldMk cId="3553326545" sldId="886"/>
            <ac:graphicFrameMk id="5" creationId="{5EAD2071-C049-2FCC-998F-79A7C3343734}"/>
          </ac:graphicFrameMkLst>
        </pc:graphicFrameChg>
      </pc:sldChg>
      <pc:sldChg chg="addSp delSp modSp new mod setBg">
        <pc:chgData name="Nicola Huckerby" userId="df3c5172-a35a-4d46-9032-0c807a44cd00" providerId="ADAL" clId="{E430DC03-48A7-294A-93A1-6444848EDC50}" dt="2025-03-04T11:27:52.911" v="491" actId="20577"/>
        <pc:sldMkLst>
          <pc:docMk/>
          <pc:sldMk cId="1889191110" sldId="887"/>
        </pc:sldMkLst>
        <pc:spChg chg="mod">
          <ac:chgData name="Nicola Huckerby" userId="df3c5172-a35a-4d46-9032-0c807a44cd00" providerId="ADAL" clId="{E430DC03-48A7-294A-93A1-6444848EDC50}" dt="2025-03-04T09:45:42.554" v="99" actId="20577"/>
          <ac:spMkLst>
            <pc:docMk/>
            <pc:sldMk cId="1889191110" sldId="887"/>
            <ac:spMk id="2" creationId="{7A00D656-1133-1ADB-112F-D52BC551CBAD}"/>
          </ac:spMkLst>
        </pc:spChg>
        <pc:spChg chg="del mod">
          <ac:chgData name="Nicola Huckerby" userId="df3c5172-a35a-4d46-9032-0c807a44cd00" providerId="ADAL" clId="{E430DC03-48A7-294A-93A1-6444848EDC50}" dt="2025-03-04T09:44:46.974" v="51"/>
          <ac:spMkLst>
            <pc:docMk/>
            <pc:sldMk cId="1889191110" sldId="887"/>
            <ac:spMk id="3" creationId="{B8E1BA3C-A95F-9E38-1D8B-50B21B7F9F44}"/>
          </ac:spMkLst>
        </pc:spChg>
        <pc:spChg chg="add">
          <ac:chgData name="Nicola Huckerby" userId="df3c5172-a35a-4d46-9032-0c807a44cd00" providerId="ADAL" clId="{E430DC03-48A7-294A-93A1-6444848EDC50}" dt="2025-03-04T09:44:54.481" v="52" actId="26606"/>
          <ac:spMkLst>
            <pc:docMk/>
            <pc:sldMk cId="1889191110" sldId="887"/>
            <ac:spMk id="9" creationId="{7301F447-EEF7-48F5-AF73-7566EE7F64AD}"/>
          </ac:spMkLst>
        </pc:spChg>
        <pc:spChg chg="add">
          <ac:chgData name="Nicola Huckerby" userId="df3c5172-a35a-4d46-9032-0c807a44cd00" providerId="ADAL" clId="{E430DC03-48A7-294A-93A1-6444848EDC50}" dt="2025-03-04T09:44:54.481" v="52" actId="26606"/>
          <ac:spMkLst>
            <pc:docMk/>
            <pc:sldMk cId="1889191110" sldId="887"/>
            <ac:spMk id="11" creationId="{F7117410-A2A4-4085-9ADC-46744551DBDE}"/>
          </ac:spMkLst>
        </pc:spChg>
        <pc:spChg chg="add">
          <ac:chgData name="Nicola Huckerby" userId="df3c5172-a35a-4d46-9032-0c807a44cd00" providerId="ADAL" clId="{E430DC03-48A7-294A-93A1-6444848EDC50}" dt="2025-03-04T09:44:54.481" v="52" actId="26606"/>
          <ac:spMkLst>
            <pc:docMk/>
            <pc:sldMk cId="1889191110" sldId="887"/>
            <ac:spMk id="13" creationId="{99F74EB5-E547-4FB4-95F5-BCC788F3C4A0}"/>
          </ac:spMkLst>
        </pc:spChg>
        <pc:graphicFrameChg chg="add mod modGraphic">
          <ac:chgData name="Nicola Huckerby" userId="df3c5172-a35a-4d46-9032-0c807a44cd00" providerId="ADAL" clId="{E430DC03-48A7-294A-93A1-6444848EDC50}" dt="2025-03-04T11:27:52.911" v="491" actId="20577"/>
          <ac:graphicFrameMkLst>
            <pc:docMk/>
            <pc:sldMk cId="1889191110" sldId="887"/>
            <ac:graphicFrameMk id="4" creationId="{8FFFF7B9-9A05-7CD7-D38F-BB078E8E5C36}"/>
          </ac:graphicFrameMkLst>
        </pc:graphicFrameChg>
      </pc:sldChg>
      <pc:sldChg chg="modSp add mod">
        <pc:chgData name="Nicola Huckerby" userId="df3c5172-a35a-4d46-9032-0c807a44cd00" providerId="ADAL" clId="{E430DC03-48A7-294A-93A1-6444848EDC50}" dt="2025-03-04T11:28:10.802" v="511" actId="20577"/>
        <pc:sldMkLst>
          <pc:docMk/>
          <pc:sldMk cId="3441753635" sldId="888"/>
        </pc:sldMkLst>
        <pc:graphicFrameChg chg="mod modGraphic">
          <ac:chgData name="Nicola Huckerby" userId="df3c5172-a35a-4d46-9032-0c807a44cd00" providerId="ADAL" clId="{E430DC03-48A7-294A-93A1-6444848EDC50}" dt="2025-03-04T11:28:10.802" v="511" actId="20577"/>
          <ac:graphicFrameMkLst>
            <pc:docMk/>
            <pc:sldMk cId="3441753635" sldId="888"/>
            <ac:graphicFrameMk id="4" creationId="{33443D06-DE21-7FD2-EDD0-DDD569C89AA0}"/>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a:schemeClr val="accent2"/>
      <a:schemeClr val="accent3"/>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E858F2-BA32-4620-ACEC-CD919F4A781F}" type="doc">
      <dgm:prSet loTypeId="urn:microsoft.com/office/officeart/2018/2/layout/IconVerticalSolidList" loCatId="icon" qsTypeId="urn:microsoft.com/office/officeart/2005/8/quickstyle/simple1" qsCatId="simple" csTypeId="urn:microsoft.com/office/officeart/2018/5/colors/Iconchunking_neutralicontext_colorful2" csCatId="colorful" phldr="1"/>
      <dgm:spPr/>
      <dgm:t>
        <a:bodyPr/>
        <a:lstStyle/>
        <a:p>
          <a:endParaRPr lang="en-US"/>
        </a:p>
      </dgm:t>
    </dgm:pt>
    <dgm:pt modelId="{9603F27B-14B7-49F3-B93C-4C75830CA4F0}">
      <dgm:prSet/>
      <dgm:spPr/>
      <dgm:t>
        <a:bodyPr/>
        <a:lstStyle/>
        <a:p>
          <a:r>
            <a:rPr lang="en-GB" dirty="0"/>
            <a:t>Member led projects to find co-operative policy solutions to the challenges facing local government.  </a:t>
          </a:r>
          <a:br>
            <a:rPr lang="en-GB" dirty="0"/>
          </a:br>
          <a:r>
            <a:rPr lang="en-GB" dirty="0"/>
            <a:t>Open to all ideas, the more innovative the better!</a:t>
          </a:r>
          <a:endParaRPr lang="en-US" dirty="0"/>
        </a:p>
      </dgm:t>
    </dgm:pt>
    <dgm:pt modelId="{B03DF71C-7EEF-4AA5-BB51-0823B3491015}" type="parTrans" cxnId="{E6E38E9B-FFBC-49F5-AF12-5F8D8068F8D1}">
      <dgm:prSet/>
      <dgm:spPr/>
      <dgm:t>
        <a:bodyPr/>
        <a:lstStyle/>
        <a:p>
          <a:endParaRPr lang="en-US"/>
        </a:p>
      </dgm:t>
    </dgm:pt>
    <dgm:pt modelId="{FD982321-FFD6-4B45-B56C-7004A8AE7BFE}" type="sibTrans" cxnId="{E6E38E9B-FFBC-49F5-AF12-5F8D8068F8D1}">
      <dgm:prSet/>
      <dgm:spPr/>
      <dgm:t>
        <a:bodyPr/>
        <a:lstStyle/>
        <a:p>
          <a:endParaRPr lang="en-US"/>
        </a:p>
      </dgm:t>
    </dgm:pt>
    <dgm:pt modelId="{38709FE4-114F-4A65-AAA4-0622045B3376}">
      <dgm:prSet/>
      <dgm:spPr/>
      <dgm:t>
        <a:bodyPr/>
        <a:lstStyle/>
        <a:p>
          <a:r>
            <a:rPr lang="en-GB"/>
            <a:t>Policy Labs - </a:t>
          </a:r>
          <a:r>
            <a:rPr lang="en-GB" b="0" i="0"/>
            <a:t>more significant collaborative pieces of work that CCIN members work on together and eligible for between £10,000 - £20,000 of funding.</a:t>
          </a:r>
          <a:endParaRPr lang="en-US"/>
        </a:p>
      </dgm:t>
    </dgm:pt>
    <dgm:pt modelId="{43B0ADD3-62D1-48D9-BB33-BC2513EAF8A6}" type="parTrans" cxnId="{4B976168-7D11-433B-814C-BC9308DD048A}">
      <dgm:prSet/>
      <dgm:spPr/>
      <dgm:t>
        <a:bodyPr/>
        <a:lstStyle/>
        <a:p>
          <a:endParaRPr lang="en-US"/>
        </a:p>
      </dgm:t>
    </dgm:pt>
    <dgm:pt modelId="{1B97CB84-25FA-4F86-997E-4690684C3FC5}" type="sibTrans" cxnId="{4B976168-7D11-433B-814C-BC9308DD048A}">
      <dgm:prSet/>
      <dgm:spPr/>
      <dgm:t>
        <a:bodyPr/>
        <a:lstStyle/>
        <a:p>
          <a:endParaRPr lang="en-US"/>
        </a:p>
      </dgm:t>
    </dgm:pt>
    <dgm:pt modelId="{3DD57A16-6675-7F4B-9A68-7A6A40E226CA}">
      <dgm:prSet/>
      <dgm:spPr/>
      <dgm:t>
        <a:bodyPr/>
        <a:lstStyle/>
        <a:p>
          <a:r>
            <a:rPr lang="en-GB" dirty="0"/>
            <a:t>Policy Prototypes - </a:t>
          </a:r>
          <a:r>
            <a:rPr lang="en-GB" b="0" i="0" dirty="0"/>
            <a:t>smaller projects delivered in a specific locality on behalf of the Network and eligible for up to £2,000 of funding.</a:t>
          </a:r>
          <a:endParaRPr lang="en-GB" dirty="0"/>
        </a:p>
      </dgm:t>
    </dgm:pt>
    <dgm:pt modelId="{61DDE6A2-F8DA-C542-B76E-407CE7D37177}" type="parTrans" cxnId="{AB5CFA4E-6056-3E49-BB75-8FDED75139BF}">
      <dgm:prSet/>
      <dgm:spPr/>
      <dgm:t>
        <a:bodyPr/>
        <a:lstStyle/>
        <a:p>
          <a:endParaRPr lang="en-GB"/>
        </a:p>
      </dgm:t>
    </dgm:pt>
    <dgm:pt modelId="{919B985C-7888-FA47-8F35-23801A51E163}" type="sibTrans" cxnId="{AB5CFA4E-6056-3E49-BB75-8FDED75139BF}">
      <dgm:prSet/>
      <dgm:spPr/>
      <dgm:t>
        <a:bodyPr/>
        <a:lstStyle/>
        <a:p>
          <a:endParaRPr lang="en-GB"/>
        </a:p>
      </dgm:t>
    </dgm:pt>
    <dgm:pt modelId="{84BDF528-3273-4E99-8D2E-D39BA0B7BAE1}" type="pres">
      <dgm:prSet presAssocID="{99E858F2-BA32-4620-ACEC-CD919F4A781F}" presName="root" presStyleCnt="0">
        <dgm:presLayoutVars>
          <dgm:dir/>
          <dgm:resizeHandles val="exact"/>
        </dgm:presLayoutVars>
      </dgm:prSet>
      <dgm:spPr/>
    </dgm:pt>
    <dgm:pt modelId="{F66890F3-D6CD-404D-AC8A-5FAEA92515B1}" type="pres">
      <dgm:prSet presAssocID="{9603F27B-14B7-49F3-B93C-4C75830CA4F0}" presName="compNode" presStyleCnt="0"/>
      <dgm:spPr/>
    </dgm:pt>
    <dgm:pt modelId="{5EDB2701-FB1B-48D3-95E1-5744B2BEE174}" type="pres">
      <dgm:prSet presAssocID="{9603F27B-14B7-49F3-B93C-4C75830CA4F0}" presName="bgRect" presStyleLbl="bgShp" presStyleIdx="0" presStyleCnt="3"/>
      <dgm:spPr/>
    </dgm:pt>
    <dgm:pt modelId="{D1D582B7-16D1-4A7F-A23C-B2BBF89E4666}" type="pres">
      <dgm:prSet presAssocID="{9603F27B-14B7-49F3-B93C-4C75830CA4F0}" presName="iconRect" presStyleLbl="node1" presStyleIdx="0" presStyleCnt="3"/>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Onboarding"/>
        </a:ext>
      </dgm:extLst>
    </dgm:pt>
    <dgm:pt modelId="{8917B601-06E8-4A2C-A02E-B3CEB9BE942E}" type="pres">
      <dgm:prSet presAssocID="{9603F27B-14B7-49F3-B93C-4C75830CA4F0}" presName="spaceRect" presStyleCnt="0"/>
      <dgm:spPr/>
    </dgm:pt>
    <dgm:pt modelId="{C2067D37-6EF0-4EF0-834E-E6B6AFC4717E}" type="pres">
      <dgm:prSet presAssocID="{9603F27B-14B7-49F3-B93C-4C75830CA4F0}" presName="parTx" presStyleLbl="revTx" presStyleIdx="0" presStyleCnt="3">
        <dgm:presLayoutVars>
          <dgm:chMax val="0"/>
          <dgm:chPref val="0"/>
        </dgm:presLayoutVars>
      </dgm:prSet>
      <dgm:spPr/>
    </dgm:pt>
    <dgm:pt modelId="{137268DE-F7C3-46BA-80D5-4F391E137608}" type="pres">
      <dgm:prSet presAssocID="{FD982321-FFD6-4B45-B56C-7004A8AE7BFE}" presName="sibTrans" presStyleCnt="0"/>
      <dgm:spPr/>
    </dgm:pt>
    <dgm:pt modelId="{518C386F-088A-45AB-B601-492B3C658EA6}" type="pres">
      <dgm:prSet presAssocID="{38709FE4-114F-4A65-AAA4-0622045B3376}" presName="compNode" presStyleCnt="0"/>
      <dgm:spPr/>
    </dgm:pt>
    <dgm:pt modelId="{C7FBC6F2-C4A4-471D-8719-573EB68611CC}" type="pres">
      <dgm:prSet presAssocID="{38709FE4-114F-4A65-AAA4-0622045B3376}" presName="bgRect" presStyleLbl="bgShp" presStyleIdx="1" presStyleCnt="3"/>
      <dgm:spPr/>
    </dgm:pt>
    <dgm:pt modelId="{34336EB9-FD2C-4777-84A1-2B4422F5D5B5}" type="pres">
      <dgm:prSet presAssocID="{38709FE4-114F-4A65-AAA4-0622045B337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lth"/>
        </a:ext>
      </dgm:extLst>
    </dgm:pt>
    <dgm:pt modelId="{7A3723A1-D1A9-456F-BFC5-508EE68C66D5}" type="pres">
      <dgm:prSet presAssocID="{38709FE4-114F-4A65-AAA4-0622045B3376}" presName="spaceRect" presStyleCnt="0"/>
      <dgm:spPr/>
    </dgm:pt>
    <dgm:pt modelId="{F0EC92EF-818B-4318-906C-F3D2431DF91F}" type="pres">
      <dgm:prSet presAssocID="{38709FE4-114F-4A65-AAA4-0622045B3376}" presName="parTx" presStyleLbl="revTx" presStyleIdx="1" presStyleCnt="3">
        <dgm:presLayoutVars>
          <dgm:chMax val="0"/>
          <dgm:chPref val="0"/>
        </dgm:presLayoutVars>
      </dgm:prSet>
      <dgm:spPr/>
    </dgm:pt>
    <dgm:pt modelId="{B28876E9-D89F-F745-BC55-3AE658E1B7E7}" type="pres">
      <dgm:prSet presAssocID="{1B97CB84-25FA-4F86-997E-4690684C3FC5}" presName="sibTrans" presStyleCnt="0"/>
      <dgm:spPr/>
    </dgm:pt>
    <dgm:pt modelId="{789DA15A-579F-7F40-B319-32AF0486B14C}" type="pres">
      <dgm:prSet presAssocID="{3DD57A16-6675-7F4B-9A68-7A6A40E226CA}" presName="compNode" presStyleCnt="0"/>
      <dgm:spPr/>
    </dgm:pt>
    <dgm:pt modelId="{B36A8692-124E-5342-918D-9D835E04EE17}" type="pres">
      <dgm:prSet presAssocID="{3DD57A16-6675-7F4B-9A68-7A6A40E226CA}" presName="bgRect" presStyleLbl="bgShp" presStyleIdx="2" presStyleCnt="3"/>
      <dgm:spPr/>
    </dgm:pt>
    <dgm:pt modelId="{06753C9A-961D-254D-A0D4-AB0C1130FBEC}" type="pres">
      <dgm:prSet presAssocID="{3DD57A16-6675-7F4B-9A68-7A6A40E226CA}" presName="iconRect" presStyleLbl="node1" presStyleIdx="2" presStyleCnt="3"/>
      <dgm:spPr>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pt>
    <dgm:pt modelId="{BC957F3F-0F11-D14D-9533-76EAE44634E6}" type="pres">
      <dgm:prSet presAssocID="{3DD57A16-6675-7F4B-9A68-7A6A40E226CA}" presName="spaceRect" presStyleCnt="0"/>
      <dgm:spPr/>
    </dgm:pt>
    <dgm:pt modelId="{BE11E4CA-2AC9-BD4B-97BA-1AA36A64C92B}" type="pres">
      <dgm:prSet presAssocID="{3DD57A16-6675-7F4B-9A68-7A6A40E226CA}" presName="parTx" presStyleLbl="revTx" presStyleIdx="2" presStyleCnt="3">
        <dgm:presLayoutVars>
          <dgm:chMax val="0"/>
          <dgm:chPref val="0"/>
        </dgm:presLayoutVars>
      </dgm:prSet>
      <dgm:spPr/>
    </dgm:pt>
  </dgm:ptLst>
  <dgm:cxnLst>
    <dgm:cxn modelId="{1D4F820E-5E33-1E41-813E-B2F92E972D69}" type="presOf" srcId="{3DD57A16-6675-7F4B-9A68-7A6A40E226CA}" destId="{BE11E4CA-2AC9-BD4B-97BA-1AA36A64C92B}" srcOrd="0" destOrd="0" presId="urn:microsoft.com/office/officeart/2018/2/layout/IconVerticalSolidList"/>
    <dgm:cxn modelId="{BD998230-A22D-7347-BD1D-2F8EB39E5CE4}" type="presOf" srcId="{9603F27B-14B7-49F3-B93C-4C75830CA4F0}" destId="{C2067D37-6EF0-4EF0-834E-E6B6AFC4717E}" srcOrd="0" destOrd="0" presId="urn:microsoft.com/office/officeart/2018/2/layout/IconVerticalSolidList"/>
    <dgm:cxn modelId="{465B1A40-CC67-E749-A027-2B4C78E57BB8}" type="presOf" srcId="{38709FE4-114F-4A65-AAA4-0622045B3376}" destId="{F0EC92EF-818B-4318-906C-F3D2431DF91F}" srcOrd="0" destOrd="0" presId="urn:microsoft.com/office/officeart/2018/2/layout/IconVerticalSolidList"/>
    <dgm:cxn modelId="{AB5CFA4E-6056-3E49-BB75-8FDED75139BF}" srcId="{99E858F2-BA32-4620-ACEC-CD919F4A781F}" destId="{3DD57A16-6675-7F4B-9A68-7A6A40E226CA}" srcOrd="2" destOrd="0" parTransId="{61DDE6A2-F8DA-C542-B76E-407CE7D37177}" sibTransId="{919B985C-7888-FA47-8F35-23801A51E163}"/>
    <dgm:cxn modelId="{4B976168-7D11-433B-814C-BC9308DD048A}" srcId="{99E858F2-BA32-4620-ACEC-CD919F4A781F}" destId="{38709FE4-114F-4A65-AAA4-0622045B3376}" srcOrd="1" destOrd="0" parTransId="{43B0ADD3-62D1-48D9-BB33-BC2513EAF8A6}" sibTransId="{1B97CB84-25FA-4F86-997E-4690684C3FC5}"/>
    <dgm:cxn modelId="{34DEF68E-71D0-4DCD-B90A-C7B7C359E3F7}" type="presOf" srcId="{99E858F2-BA32-4620-ACEC-CD919F4A781F}" destId="{84BDF528-3273-4E99-8D2E-D39BA0B7BAE1}" srcOrd="0" destOrd="0" presId="urn:microsoft.com/office/officeart/2018/2/layout/IconVerticalSolidList"/>
    <dgm:cxn modelId="{E6E38E9B-FFBC-49F5-AF12-5F8D8068F8D1}" srcId="{99E858F2-BA32-4620-ACEC-CD919F4A781F}" destId="{9603F27B-14B7-49F3-B93C-4C75830CA4F0}" srcOrd="0" destOrd="0" parTransId="{B03DF71C-7EEF-4AA5-BB51-0823B3491015}" sibTransId="{FD982321-FFD6-4B45-B56C-7004A8AE7BFE}"/>
    <dgm:cxn modelId="{67AFF371-9BD1-1240-A070-C791CFA4C928}" type="presParOf" srcId="{84BDF528-3273-4E99-8D2E-D39BA0B7BAE1}" destId="{F66890F3-D6CD-404D-AC8A-5FAEA92515B1}" srcOrd="0" destOrd="0" presId="urn:microsoft.com/office/officeart/2018/2/layout/IconVerticalSolidList"/>
    <dgm:cxn modelId="{41AEAE34-E894-9B41-BFED-4784B571F8D3}" type="presParOf" srcId="{F66890F3-D6CD-404D-AC8A-5FAEA92515B1}" destId="{5EDB2701-FB1B-48D3-95E1-5744B2BEE174}" srcOrd="0" destOrd="0" presId="urn:microsoft.com/office/officeart/2018/2/layout/IconVerticalSolidList"/>
    <dgm:cxn modelId="{938EED3C-C989-154D-9894-6A96B61FA7DE}" type="presParOf" srcId="{F66890F3-D6CD-404D-AC8A-5FAEA92515B1}" destId="{D1D582B7-16D1-4A7F-A23C-B2BBF89E4666}" srcOrd="1" destOrd="0" presId="urn:microsoft.com/office/officeart/2018/2/layout/IconVerticalSolidList"/>
    <dgm:cxn modelId="{21EEA896-5EF4-0545-8EAA-20ED6B8B2184}" type="presParOf" srcId="{F66890F3-D6CD-404D-AC8A-5FAEA92515B1}" destId="{8917B601-06E8-4A2C-A02E-B3CEB9BE942E}" srcOrd="2" destOrd="0" presId="urn:microsoft.com/office/officeart/2018/2/layout/IconVerticalSolidList"/>
    <dgm:cxn modelId="{C6016340-78F9-774B-95F8-343A0D6785F5}" type="presParOf" srcId="{F66890F3-D6CD-404D-AC8A-5FAEA92515B1}" destId="{C2067D37-6EF0-4EF0-834E-E6B6AFC4717E}" srcOrd="3" destOrd="0" presId="urn:microsoft.com/office/officeart/2018/2/layout/IconVerticalSolidList"/>
    <dgm:cxn modelId="{E7F83A1C-23FA-8B4A-98EC-AF49DE2648E9}" type="presParOf" srcId="{84BDF528-3273-4E99-8D2E-D39BA0B7BAE1}" destId="{137268DE-F7C3-46BA-80D5-4F391E137608}" srcOrd="1" destOrd="0" presId="urn:microsoft.com/office/officeart/2018/2/layout/IconVerticalSolidList"/>
    <dgm:cxn modelId="{20FAF0CD-1EBB-D04A-8E21-BDA410CDD3CA}" type="presParOf" srcId="{84BDF528-3273-4E99-8D2E-D39BA0B7BAE1}" destId="{518C386F-088A-45AB-B601-492B3C658EA6}" srcOrd="2" destOrd="0" presId="urn:microsoft.com/office/officeart/2018/2/layout/IconVerticalSolidList"/>
    <dgm:cxn modelId="{87BA7578-AF72-8F49-A492-7BD62F9795AA}" type="presParOf" srcId="{518C386F-088A-45AB-B601-492B3C658EA6}" destId="{C7FBC6F2-C4A4-471D-8719-573EB68611CC}" srcOrd="0" destOrd="0" presId="urn:microsoft.com/office/officeart/2018/2/layout/IconVerticalSolidList"/>
    <dgm:cxn modelId="{9C63FD5C-C9FB-3D42-96F4-4BBEDD45BEB0}" type="presParOf" srcId="{518C386F-088A-45AB-B601-492B3C658EA6}" destId="{34336EB9-FD2C-4777-84A1-2B4422F5D5B5}" srcOrd="1" destOrd="0" presId="urn:microsoft.com/office/officeart/2018/2/layout/IconVerticalSolidList"/>
    <dgm:cxn modelId="{EFF22838-A8A9-324C-8B9C-9A50601929E1}" type="presParOf" srcId="{518C386F-088A-45AB-B601-492B3C658EA6}" destId="{7A3723A1-D1A9-456F-BFC5-508EE68C66D5}" srcOrd="2" destOrd="0" presId="urn:microsoft.com/office/officeart/2018/2/layout/IconVerticalSolidList"/>
    <dgm:cxn modelId="{81C08106-C5D0-5944-B300-DC4AC2C0002F}" type="presParOf" srcId="{518C386F-088A-45AB-B601-492B3C658EA6}" destId="{F0EC92EF-818B-4318-906C-F3D2431DF91F}" srcOrd="3" destOrd="0" presId="urn:microsoft.com/office/officeart/2018/2/layout/IconVerticalSolidList"/>
    <dgm:cxn modelId="{AF6E8408-B544-0D45-9B67-0B0A22834DDE}" type="presParOf" srcId="{84BDF528-3273-4E99-8D2E-D39BA0B7BAE1}" destId="{B28876E9-D89F-F745-BC55-3AE658E1B7E7}" srcOrd="3" destOrd="0" presId="urn:microsoft.com/office/officeart/2018/2/layout/IconVerticalSolidList"/>
    <dgm:cxn modelId="{73BBD7BF-1EC6-5549-8ECD-8A1CE731CE54}" type="presParOf" srcId="{84BDF528-3273-4E99-8D2E-D39BA0B7BAE1}" destId="{789DA15A-579F-7F40-B319-32AF0486B14C}" srcOrd="4" destOrd="0" presId="urn:microsoft.com/office/officeart/2018/2/layout/IconVerticalSolidList"/>
    <dgm:cxn modelId="{910F9749-7F1F-F74E-B23F-203496911970}" type="presParOf" srcId="{789DA15A-579F-7F40-B319-32AF0486B14C}" destId="{B36A8692-124E-5342-918D-9D835E04EE17}" srcOrd="0" destOrd="0" presId="urn:microsoft.com/office/officeart/2018/2/layout/IconVerticalSolidList"/>
    <dgm:cxn modelId="{ABD77AC4-81FE-B343-A5FE-93B6EB7FDA9C}" type="presParOf" srcId="{789DA15A-579F-7F40-B319-32AF0486B14C}" destId="{06753C9A-961D-254D-A0D4-AB0C1130FBEC}" srcOrd="1" destOrd="0" presId="urn:microsoft.com/office/officeart/2018/2/layout/IconVerticalSolidList"/>
    <dgm:cxn modelId="{29365068-CEA1-F34F-9766-3473C712D4D0}" type="presParOf" srcId="{789DA15A-579F-7F40-B319-32AF0486B14C}" destId="{BC957F3F-0F11-D14D-9533-76EAE44634E6}" srcOrd="2" destOrd="0" presId="urn:microsoft.com/office/officeart/2018/2/layout/IconVerticalSolidList"/>
    <dgm:cxn modelId="{18B00007-1B25-0948-923D-4325406AED4E}" type="presParOf" srcId="{789DA15A-579F-7F40-B319-32AF0486B14C}" destId="{BE11E4CA-2AC9-BD4B-97BA-1AA36A64C92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987D01-36B7-4435-933E-62E46A6DC06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8C3D4E2-B409-422D-A87C-B4C3F7AFFA33}">
      <dgm:prSet/>
      <dgm:spPr/>
      <dgm:t>
        <a:bodyPr/>
        <a:lstStyle/>
        <a:p>
          <a:r>
            <a:rPr lang="en-GB"/>
            <a:t>Policy Labs – </a:t>
          </a:r>
          <a:endParaRPr lang="en-US"/>
        </a:p>
      </dgm:t>
    </dgm:pt>
    <dgm:pt modelId="{FBC454B8-61E6-4C1C-8475-F957C85976F8}" type="parTrans" cxnId="{14691067-221F-491F-AEFA-8EFA0D2ABA62}">
      <dgm:prSet/>
      <dgm:spPr/>
      <dgm:t>
        <a:bodyPr/>
        <a:lstStyle/>
        <a:p>
          <a:endParaRPr lang="en-US"/>
        </a:p>
      </dgm:t>
    </dgm:pt>
    <dgm:pt modelId="{4C956D60-8346-4046-B8C6-53AD198E1C4C}" type="sibTrans" cxnId="{14691067-221F-491F-AEFA-8EFA0D2ABA62}">
      <dgm:prSet/>
      <dgm:spPr/>
      <dgm:t>
        <a:bodyPr/>
        <a:lstStyle/>
        <a:p>
          <a:endParaRPr lang="en-US"/>
        </a:p>
      </dgm:t>
    </dgm:pt>
    <dgm:pt modelId="{3915868E-AD7D-409B-AF19-D68655C6F06A}">
      <dgm:prSet/>
      <dgm:spPr/>
      <dgm:t>
        <a:bodyPr/>
        <a:lstStyle/>
        <a:p>
          <a:r>
            <a:rPr lang="en-GB" dirty="0"/>
            <a:t>£60k total budget</a:t>
          </a:r>
          <a:endParaRPr lang="en-US" dirty="0"/>
        </a:p>
      </dgm:t>
    </dgm:pt>
    <dgm:pt modelId="{5FBCA1B8-DA7B-41BB-8C51-E889C265313A}" type="parTrans" cxnId="{807DFBF3-BE20-488B-9B18-7254497F6B7B}">
      <dgm:prSet/>
      <dgm:spPr/>
      <dgm:t>
        <a:bodyPr/>
        <a:lstStyle/>
        <a:p>
          <a:endParaRPr lang="en-US"/>
        </a:p>
      </dgm:t>
    </dgm:pt>
    <dgm:pt modelId="{F8941662-950C-4679-A9BF-EECFB54D9382}" type="sibTrans" cxnId="{807DFBF3-BE20-488B-9B18-7254497F6B7B}">
      <dgm:prSet/>
      <dgm:spPr/>
      <dgm:t>
        <a:bodyPr/>
        <a:lstStyle/>
        <a:p>
          <a:endParaRPr lang="en-US"/>
        </a:p>
      </dgm:t>
    </dgm:pt>
    <dgm:pt modelId="{EB11ECB5-FE71-4EAB-8145-91A2CC3FF9B8}">
      <dgm:prSet/>
      <dgm:spPr/>
      <dgm:t>
        <a:bodyPr/>
        <a:lstStyle/>
        <a:p>
          <a:r>
            <a:rPr lang="en-GB" dirty="0"/>
            <a:t>24 months to deliver</a:t>
          </a:r>
          <a:endParaRPr lang="en-US" dirty="0"/>
        </a:p>
      </dgm:t>
    </dgm:pt>
    <dgm:pt modelId="{E1335BBB-4CD4-42DF-9773-4572548FF681}" type="parTrans" cxnId="{9A8D8D01-9369-4B11-9AB4-FA9ADF4A90DA}">
      <dgm:prSet/>
      <dgm:spPr/>
      <dgm:t>
        <a:bodyPr/>
        <a:lstStyle/>
        <a:p>
          <a:endParaRPr lang="en-US"/>
        </a:p>
      </dgm:t>
    </dgm:pt>
    <dgm:pt modelId="{8C354814-58DE-46C4-B48A-BAB2E39F723E}" type="sibTrans" cxnId="{9A8D8D01-9369-4B11-9AB4-FA9ADF4A90DA}">
      <dgm:prSet/>
      <dgm:spPr/>
      <dgm:t>
        <a:bodyPr/>
        <a:lstStyle/>
        <a:p>
          <a:endParaRPr lang="en-US"/>
        </a:p>
      </dgm:t>
    </dgm:pt>
    <dgm:pt modelId="{50D9FC19-0E8B-4395-90B8-F7BC82D07F93}">
      <dgm:prSet/>
      <dgm:spPr/>
      <dgm:t>
        <a:bodyPr/>
        <a:lstStyle/>
        <a:p>
          <a:r>
            <a:rPr lang="en-GB"/>
            <a:t>Policy Prototypes – </a:t>
          </a:r>
          <a:endParaRPr lang="en-US"/>
        </a:p>
      </dgm:t>
    </dgm:pt>
    <dgm:pt modelId="{0FB9451A-C307-491D-B2C9-70D23BEC9404}" type="parTrans" cxnId="{15EE0F8F-0862-4EF2-BE13-BC189C60D61A}">
      <dgm:prSet/>
      <dgm:spPr/>
      <dgm:t>
        <a:bodyPr/>
        <a:lstStyle/>
        <a:p>
          <a:endParaRPr lang="en-US"/>
        </a:p>
      </dgm:t>
    </dgm:pt>
    <dgm:pt modelId="{00273A61-5592-4363-8C36-F979C96130C9}" type="sibTrans" cxnId="{15EE0F8F-0862-4EF2-BE13-BC189C60D61A}">
      <dgm:prSet/>
      <dgm:spPr/>
      <dgm:t>
        <a:bodyPr/>
        <a:lstStyle/>
        <a:p>
          <a:endParaRPr lang="en-US"/>
        </a:p>
      </dgm:t>
    </dgm:pt>
    <dgm:pt modelId="{3A73AECC-2161-4A7B-AB75-FA6E005A2A7B}">
      <dgm:prSet/>
      <dgm:spPr/>
      <dgm:t>
        <a:bodyPr/>
        <a:lstStyle/>
        <a:p>
          <a:r>
            <a:rPr lang="en-GB" dirty="0"/>
            <a:t>£15k total budget</a:t>
          </a:r>
          <a:endParaRPr lang="en-US" dirty="0"/>
        </a:p>
      </dgm:t>
    </dgm:pt>
    <dgm:pt modelId="{3FD086E4-57E3-43D4-8FFD-1DA70B0A58B0}" type="parTrans" cxnId="{8997D868-17A9-4C51-9918-0505D797DB3B}">
      <dgm:prSet/>
      <dgm:spPr/>
      <dgm:t>
        <a:bodyPr/>
        <a:lstStyle/>
        <a:p>
          <a:endParaRPr lang="en-US"/>
        </a:p>
      </dgm:t>
    </dgm:pt>
    <dgm:pt modelId="{494CBA49-A925-43AC-B1A9-E0362497B808}" type="sibTrans" cxnId="{8997D868-17A9-4C51-9918-0505D797DB3B}">
      <dgm:prSet/>
      <dgm:spPr/>
      <dgm:t>
        <a:bodyPr/>
        <a:lstStyle/>
        <a:p>
          <a:endParaRPr lang="en-US"/>
        </a:p>
      </dgm:t>
    </dgm:pt>
    <dgm:pt modelId="{62C9E943-73FF-47BC-B86C-20864D983C15}">
      <dgm:prSet/>
      <dgm:spPr/>
      <dgm:t>
        <a:bodyPr/>
        <a:lstStyle/>
        <a:p>
          <a:r>
            <a:rPr lang="en-GB" dirty="0"/>
            <a:t>12 months to deliver</a:t>
          </a:r>
          <a:endParaRPr lang="en-US" dirty="0"/>
        </a:p>
      </dgm:t>
    </dgm:pt>
    <dgm:pt modelId="{9E71213E-26CE-4FD2-A10B-ADFFA3627A18}" type="parTrans" cxnId="{B559181E-7F9E-4E0C-9789-18C7B38CA18A}">
      <dgm:prSet/>
      <dgm:spPr/>
      <dgm:t>
        <a:bodyPr/>
        <a:lstStyle/>
        <a:p>
          <a:endParaRPr lang="en-US"/>
        </a:p>
      </dgm:t>
    </dgm:pt>
    <dgm:pt modelId="{2A5D07E9-5D23-4A6C-B5F3-3A83FDC542A1}" type="sibTrans" cxnId="{B559181E-7F9E-4E0C-9789-18C7B38CA18A}">
      <dgm:prSet/>
      <dgm:spPr/>
      <dgm:t>
        <a:bodyPr/>
        <a:lstStyle/>
        <a:p>
          <a:endParaRPr lang="en-US"/>
        </a:p>
      </dgm:t>
    </dgm:pt>
    <dgm:pt modelId="{27786461-2DF9-224B-A5EC-D48F59911795}" type="pres">
      <dgm:prSet presAssocID="{30987D01-36B7-4435-933E-62E46A6DC063}" presName="linear" presStyleCnt="0">
        <dgm:presLayoutVars>
          <dgm:animLvl val="lvl"/>
          <dgm:resizeHandles val="exact"/>
        </dgm:presLayoutVars>
      </dgm:prSet>
      <dgm:spPr/>
    </dgm:pt>
    <dgm:pt modelId="{02D731AA-1FA6-1A47-98B8-AC5CA5F3950F}" type="pres">
      <dgm:prSet presAssocID="{28C3D4E2-B409-422D-A87C-B4C3F7AFFA33}" presName="parentText" presStyleLbl="node1" presStyleIdx="0" presStyleCnt="2">
        <dgm:presLayoutVars>
          <dgm:chMax val="0"/>
          <dgm:bulletEnabled val="1"/>
        </dgm:presLayoutVars>
      </dgm:prSet>
      <dgm:spPr/>
    </dgm:pt>
    <dgm:pt modelId="{7E372C3C-B981-8E4D-AAA2-60C72955B956}" type="pres">
      <dgm:prSet presAssocID="{28C3D4E2-B409-422D-A87C-B4C3F7AFFA33}" presName="childText" presStyleLbl="revTx" presStyleIdx="0" presStyleCnt="2">
        <dgm:presLayoutVars>
          <dgm:bulletEnabled val="1"/>
        </dgm:presLayoutVars>
      </dgm:prSet>
      <dgm:spPr/>
    </dgm:pt>
    <dgm:pt modelId="{E7F694A0-9129-0542-ACAD-5B00D73324F7}" type="pres">
      <dgm:prSet presAssocID="{50D9FC19-0E8B-4395-90B8-F7BC82D07F93}" presName="parentText" presStyleLbl="node1" presStyleIdx="1" presStyleCnt="2">
        <dgm:presLayoutVars>
          <dgm:chMax val="0"/>
          <dgm:bulletEnabled val="1"/>
        </dgm:presLayoutVars>
      </dgm:prSet>
      <dgm:spPr/>
    </dgm:pt>
    <dgm:pt modelId="{4D04C661-470F-2E43-ACE0-AF7DA7DF4233}" type="pres">
      <dgm:prSet presAssocID="{50D9FC19-0E8B-4395-90B8-F7BC82D07F93}" presName="childText" presStyleLbl="revTx" presStyleIdx="1" presStyleCnt="2">
        <dgm:presLayoutVars>
          <dgm:bulletEnabled val="1"/>
        </dgm:presLayoutVars>
      </dgm:prSet>
      <dgm:spPr/>
    </dgm:pt>
  </dgm:ptLst>
  <dgm:cxnLst>
    <dgm:cxn modelId="{9A8D8D01-9369-4B11-9AB4-FA9ADF4A90DA}" srcId="{28C3D4E2-B409-422D-A87C-B4C3F7AFFA33}" destId="{EB11ECB5-FE71-4EAB-8145-91A2CC3FF9B8}" srcOrd="1" destOrd="0" parTransId="{E1335BBB-4CD4-42DF-9773-4572548FF681}" sibTransId="{8C354814-58DE-46C4-B48A-BAB2E39F723E}"/>
    <dgm:cxn modelId="{B559181E-7F9E-4E0C-9789-18C7B38CA18A}" srcId="{50D9FC19-0E8B-4395-90B8-F7BC82D07F93}" destId="{62C9E943-73FF-47BC-B86C-20864D983C15}" srcOrd="1" destOrd="0" parTransId="{9E71213E-26CE-4FD2-A10B-ADFFA3627A18}" sibTransId="{2A5D07E9-5D23-4A6C-B5F3-3A83FDC542A1}"/>
    <dgm:cxn modelId="{0CEBF13F-CEB2-AD49-A850-725003822B93}" type="presOf" srcId="{50D9FC19-0E8B-4395-90B8-F7BC82D07F93}" destId="{E7F694A0-9129-0542-ACAD-5B00D73324F7}" srcOrd="0" destOrd="0" presId="urn:microsoft.com/office/officeart/2005/8/layout/vList2"/>
    <dgm:cxn modelId="{5922D65F-6B54-274E-91A3-B630D9BDA052}" type="presOf" srcId="{62C9E943-73FF-47BC-B86C-20864D983C15}" destId="{4D04C661-470F-2E43-ACE0-AF7DA7DF4233}" srcOrd="0" destOrd="1" presId="urn:microsoft.com/office/officeart/2005/8/layout/vList2"/>
    <dgm:cxn modelId="{14691067-221F-491F-AEFA-8EFA0D2ABA62}" srcId="{30987D01-36B7-4435-933E-62E46A6DC063}" destId="{28C3D4E2-B409-422D-A87C-B4C3F7AFFA33}" srcOrd="0" destOrd="0" parTransId="{FBC454B8-61E6-4C1C-8475-F957C85976F8}" sibTransId="{4C956D60-8346-4046-B8C6-53AD198E1C4C}"/>
    <dgm:cxn modelId="{8997D868-17A9-4C51-9918-0505D797DB3B}" srcId="{50D9FC19-0E8B-4395-90B8-F7BC82D07F93}" destId="{3A73AECC-2161-4A7B-AB75-FA6E005A2A7B}" srcOrd="0" destOrd="0" parTransId="{3FD086E4-57E3-43D4-8FFD-1DA70B0A58B0}" sibTransId="{494CBA49-A925-43AC-B1A9-E0362497B808}"/>
    <dgm:cxn modelId="{6A11467A-9133-2F45-B3D8-2243DC6E5C60}" type="presOf" srcId="{EB11ECB5-FE71-4EAB-8145-91A2CC3FF9B8}" destId="{7E372C3C-B981-8E4D-AAA2-60C72955B956}" srcOrd="0" destOrd="1" presId="urn:microsoft.com/office/officeart/2005/8/layout/vList2"/>
    <dgm:cxn modelId="{31FB4C7D-7B6C-F24D-A0EB-26E170BAD01F}" type="presOf" srcId="{28C3D4E2-B409-422D-A87C-B4C3F7AFFA33}" destId="{02D731AA-1FA6-1A47-98B8-AC5CA5F3950F}" srcOrd="0" destOrd="0" presId="urn:microsoft.com/office/officeart/2005/8/layout/vList2"/>
    <dgm:cxn modelId="{15EE0F8F-0862-4EF2-BE13-BC189C60D61A}" srcId="{30987D01-36B7-4435-933E-62E46A6DC063}" destId="{50D9FC19-0E8B-4395-90B8-F7BC82D07F93}" srcOrd="1" destOrd="0" parTransId="{0FB9451A-C307-491D-B2C9-70D23BEC9404}" sibTransId="{00273A61-5592-4363-8C36-F979C96130C9}"/>
    <dgm:cxn modelId="{4A8E37D4-32F5-7A48-8139-CF06193323EE}" type="presOf" srcId="{3A73AECC-2161-4A7B-AB75-FA6E005A2A7B}" destId="{4D04C661-470F-2E43-ACE0-AF7DA7DF4233}" srcOrd="0" destOrd="0" presId="urn:microsoft.com/office/officeart/2005/8/layout/vList2"/>
    <dgm:cxn modelId="{8CCA67E9-94E7-3A43-A015-28F5E9650411}" type="presOf" srcId="{3915868E-AD7D-409B-AF19-D68655C6F06A}" destId="{7E372C3C-B981-8E4D-AAA2-60C72955B956}" srcOrd="0" destOrd="0" presId="urn:microsoft.com/office/officeart/2005/8/layout/vList2"/>
    <dgm:cxn modelId="{807DFBF3-BE20-488B-9B18-7254497F6B7B}" srcId="{28C3D4E2-B409-422D-A87C-B4C3F7AFFA33}" destId="{3915868E-AD7D-409B-AF19-D68655C6F06A}" srcOrd="0" destOrd="0" parTransId="{5FBCA1B8-DA7B-41BB-8C51-E889C265313A}" sibTransId="{F8941662-950C-4679-A9BF-EECFB54D9382}"/>
    <dgm:cxn modelId="{711883F6-58CC-694B-BCB6-F31598D2E26A}" type="presOf" srcId="{30987D01-36B7-4435-933E-62E46A6DC063}" destId="{27786461-2DF9-224B-A5EC-D48F59911795}" srcOrd="0" destOrd="0" presId="urn:microsoft.com/office/officeart/2005/8/layout/vList2"/>
    <dgm:cxn modelId="{CDF00150-39D6-B345-AA54-97D7248CED11}" type="presParOf" srcId="{27786461-2DF9-224B-A5EC-D48F59911795}" destId="{02D731AA-1FA6-1A47-98B8-AC5CA5F3950F}" srcOrd="0" destOrd="0" presId="urn:microsoft.com/office/officeart/2005/8/layout/vList2"/>
    <dgm:cxn modelId="{4A465250-233C-294D-973D-C03E293A6B74}" type="presParOf" srcId="{27786461-2DF9-224B-A5EC-D48F59911795}" destId="{7E372C3C-B981-8E4D-AAA2-60C72955B956}" srcOrd="1" destOrd="0" presId="urn:microsoft.com/office/officeart/2005/8/layout/vList2"/>
    <dgm:cxn modelId="{58291FCE-04DF-7745-A31E-378467F6AACC}" type="presParOf" srcId="{27786461-2DF9-224B-A5EC-D48F59911795}" destId="{E7F694A0-9129-0542-ACAD-5B00D73324F7}" srcOrd="2" destOrd="0" presId="urn:microsoft.com/office/officeart/2005/8/layout/vList2"/>
    <dgm:cxn modelId="{4256D4FC-D1E4-C34A-B9C8-C1E0A0CC6AD7}" type="presParOf" srcId="{27786461-2DF9-224B-A5EC-D48F59911795}" destId="{4D04C661-470F-2E43-ACE0-AF7DA7DF4233}"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B3C355-3E4B-F646-B564-71A5CDE8E009}" type="doc">
      <dgm:prSet loTypeId="urn:microsoft.com/office/officeart/2005/8/layout/lProcess3" loCatId="" qsTypeId="urn:microsoft.com/office/officeart/2005/8/quickstyle/simple1" qsCatId="simple" csTypeId="urn:microsoft.com/office/officeart/2005/8/colors/colorful5" csCatId="colorful" phldr="1"/>
      <dgm:spPr/>
      <dgm:t>
        <a:bodyPr/>
        <a:lstStyle/>
        <a:p>
          <a:endParaRPr lang="en-GB"/>
        </a:p>
      </dgm:t>
    </dgm:pt>
    <dgm:pt modelId="{204B24F9-CA5B-C74E-9D68-63D26442FD76}">
      <dgm:prSet phldrT="[Text]"/>
      <dgm:spPr>
        <a:solidFill>
          <a:schemeClr val="accent6">
            <a:lumMod val="75000"/>
          </a:schemeClr>
        </a:solidFill>
      </dgm:spPr>
      <dgm:t>
        <a:bodyPr/>
        <a:lstStyle/>
        <a:p>
          <a:r>
            <a:rPr lang="en-GB" dirty="0"/>
            <a:t>Lead on or participate in a Policy Lab</a:t>
          </a:r>
        </a:p>
      </dgm:t>
    </dgm:pt>
    <dgm:pt modelId="{8FAA98F5-2489-FC49-ADC7-C4665523D246}" type="parTrans" cxnId="{CC3EA829-F841-CB4A-A5C3-BA4502171CF7}">
      <dgm:prSet/>
      <dgm:spPr/>
      <dgm:t>
        <a:bodyPr/>
        <a:lstStyle/>
        <a:p>
          <a:endParaRPr lang="en-GB"/>
        </a:p>
      </dgm:t>
    </dgm:pt>
    <dgm:pt modelId="{4436DE9C-03CE-1A48-A8FA-62683CCB8C79}" type="sibTrans" cxnId="{CC3EA829-F841-CB4A-A5C3-BA4502171CF7}">
      <dgm:prSet/>
      <dgm:spPr/>
      <dgm:t>
        <a:bodyPr/>
        <a:lstStyle/>
        <a:p>
          <a:endParaRPr lang="en-GB"/>
        </a:p>
      </dgm:t>
    </dgm:pt>
    <dgm:pt modelId="{DB9E3F74-DE51-404D-B4EC-139A133CFFA8}">
      <dgm:prSet phldrT="[Text]"/>
      <dgm:spPr>
        <a:solidFill>
          <a:schemeClr val="accent6">
            <a:lumMod val="40000"/>
            <a:lumOff val="60000"/>
            <a:alpha val="90000"/>
          </a:schemeClr>
        </a:solidFill>
      </dgm:spPr>
      <dgm:t>
        <a:bodyPr/>
        <a:lstStyle/>
        <a:p>
          <a:r>
            <a:rPr lang="en-GB" dirty="0"/>
            <a:t>Add to Spreadsheet</a:t>
          </a:r>
        </a:p>
      </dgm:t>
    </dgm:pt>
    <dgm:pt modelId="{87F97FCC-781D-474E-9023-5AFE81FE582A}" type="parTrans" cxnId="{AF0ED6A8-C6A1-E14E-88A5-D616F8E2E746}">
      <dgm:prSet/>
      <dgm:spPr/>
      <dgm:t>
        <a:bodyPr/>
        <a:lstStyle/>
        <a:p>
          <a:endParaRPr lang="en-GB"/>
        </a:p>
      </dgm:t>
    </dgm:pt>
    <dgm:pt modelId="{2AEFA27B-CAC7-D144-AEF9-EC4347BE78C0}" type="sibTrans" cxnId="{AF0ED6A8-C6A1-E14E-88A5-D616F8E2E746}">
      <dgm:prSet/>
      <dgm:spPr/>
      <dgm:t>
        <a:bodyPr/>
        <a:lstStyle/>
        <a:p>
          <a:endParaRPr lang="en-GB"/>
        </a:p>
      </dgm:t>
    </dgm:pt>
    <dgm:pt modelId="{245DFF10-A679-FD43-ACD1-E5EEE457F637}">
      <dgm:prSet phldrT="[Text]"/>
      <dgm:spPr>
        <a:solidFill>
          <a:srgbClr val="FF0000"/>
        </a:solidFill>
      </dgm:spPr>
      <dgm:t>
        <a:bodyPr/>
        <a:lstStyle/>
        <a:p>
          <a:r>
            <a:rPr lang="en-GB" dirty="0"/>
            <a:t>Deliver a Policy Prototype</a:t>
          </a:r>
        </a:p>
      </dgm:t>
    </dgm:pt>
    <dgm:pt modelId="{BFC22511-6B2C-704E-89DE-858E2F01E899}" type="parTrans" cxnId="{3E1DED89-966F-D64D-8E3A-3513A9F9AB11}">
      <dgm:prSet/>
      <dgm:spPr/>
      <dgm:t>
        <a:bodyPr/>
        <a:lstStyle/>
        <a:p>
          <a:endParaRPr lang="en-GB"/>
        </a:p>
      </dgm:t>
    </dgm:pt>
    <dgm:pt modelId="{74D6A4D5-3A3A-894D-9C75-4C6AEA43529D}" type="sibTrans" cxnId="{3E1DED89-966F-D64D-8E3A-3513A9F9AB11}">
      <dgm:prSet/>
      <dgm:spPr/>
      <dgm:t>
        <a:bodyPr/>
        <a:lstStyle/>
        <a:p>
          <a:endParaRPr lang="en-GB"/>
        </a:p>
      </dgm:t>
    </dgm:pt>
    <dgm:pt modelId="{7FB52495-B41A-694C-839D-2B0D137A78AB}">
      <dgm:prSet phldrT="[Text]"/>
      <dgm:spPr>
        <a:solidFill>
          <a:srgbClr val="FF0000">
            <a:alpha val="52000"/>
          </a:srgbClr>
        </a:solidFill>
      </dgm:spPr>
      <dgm:t>
        <a:bodyPr/>
        <a:lstStyle/>
        <a:p>
          <a:r>
            <a:rPr lang="en-GB" dirty="0"/>
            <a:t>Use Form to submit EOI</a:t>
          </a:r>
        </a:p>
      </dgm:t>
    </dgm:pt>
    <dgm:pt modelId="{D2AAE071-E302-164C-BEA4-DB26CAB36266}" type="parTrans" cxnId="{70D4819B-8C5E-F34F-8449-F3ECE86A78C5}">
      <dgm:prSet/>
      <dgm:spPr/>
      <dgm:t>
        <a:bodyPr/>
        <a:lstStyle/>
        <a:p>
          <a:endParaRPr lang="en-GB"/>
        </a:p>
      </dgm:t>
    </dgm:pt>
    <dgm:pt modelId="{BE659305-F113-C145-B512-56AAF18D95D6}" type="sibTrans" cxnId="{70D4819B-8C5E-F34F-8449-F3ECE86A78C5}">
      <dgm:prSet/>
      <dgm:spPr/>
      <dgm:t>
        <a:bodyPr/>
        <a:lstStyle/>
        <a:p>
          <a:endParaRPr lang="en-GB"/>
        </a:p>
      </dgm:t>
    </dgm:pt>
    <dgm:pt modelId="{02B93A95-10B5-1C44-92C1-5040F88BFFDD}">
      <dgm:prSet phldrT="[Text]"/>
      <dgm:spPr>
        <a:solidFill>
          <a:srgbClr val="7030A0">
            <a:alpha val="30123"/>
          </a:srgbClr>
        </a:solidFill>
      </dgm:spPr>
      <dgm:t>
        <a:bodyPr/>
        <a:lstStyle/>
        <a:p>
          <a:r>
            <a:rPr lang="en-GB" dirty="0"/>
            <a:t>Use form to Submit EOI</a:t>
          </a:r>
        </a:p>
      </dgm:t>
    </dgm:pt>
    <dgm:pt modelId="{6A38630D-EA4E-0F40-85EA-04DF950ADA02}" type="parTrans" cxnId="{D6CC5DC4-6CC9-9647-84D3-0999F2538227}">
      <dgm:prSet/>
      <dgm:spPr/>
      <dgm:t>
        <a:bodyPr/>
        <a:lstStyle/>
        <a:p>
          <a:endParaRPr lang="en-GB"/>
        </a:p>
      </dgm:t>
    </dgm:pt>
    <dgm:pt modelId="{5E41B778-A378-784C-BA96-3E5BA3987C1A}" type="sibTrans" cxnId="{D6CC5DC4-6CC9-9647-84D3-0999F2538227}">
      <dgm:prSet/>
      <dgm:spPr/>
      <dgm:t>
        <a:bodyPr/>
        <a:lstStyle/>
        <a:p>
          <a:endParaRPr lang="en-GB"/>
        </a:p>
      </dgm:t>
    </dgm:pt>
    <dgm:pt modelId="{74592CFE-E1AA-B54E-AAD1-CBD6B45A86EF}" type="pres">
      <dgm:prSet presAssocID="{E4B3C355-3E4B-F646-B564-71A5CDE8E009}" presName="Name0" presStyleCnt="0">
        <dgm:presLayoutVars>
          <dgm:chPref val="3"/>
          <dgm:dir/>
          <dgm:animLvl val="lvl"/>
          <dgm:resizeHandles/>
        </dgm:presLayoutVars>
      </dgm:prSet>
      <dgm:spPr/>
    </dgm:pt>
    <dgm:pt modelId="{F538FFA6-0810-DB47-A835-77DFBBD880ED}" type="pres">
      <dgm:prSet presAssocID="{204B24F9-CA5B-C74E-9D68-63D26442FD76}" presName="horFlow" presStyleCnt="0"/>
      <dgm:spPr/>
    </dgm:pt>
    <dgm:pt modelId="{F4D3C543-9A00-C648-8A43-8D8CC2979D06}" type="pres">
      <dgm:prSet presAssocID="{204B24F9-CA5B-C74E-9D68-63D26442FD76}" presName="bigChev" presStyleLbl="node1" presStyleIdx="0" presStyleCnt="2"/>
      <dgm:spPr/>
    </dgm:pt>
    <dgm:pt modelId="{3F9D207C-3921-B24A-B8DF-CDE6184B4926}" type="pres">
      <dgm:prSet presAssocID="{87F97FCC-781D-474E-9023-5AFE81FE582A}" presName="parTrans" presStyleCnt="0"/>
      <dgm:spPr/>
    </dgm:pt>
    <dgm:pt modelId="{6942430D-D0A8-2245-863C-C87B3EFDF687}" type="pres">
      <dgm:prSet presAssocID="{DB9E3F74-DE51-404D-B4EC-139A133CFFA8}" presName="node" presStyleLbl="alignAccFollowNode1" presStyleIdx="0" presStyleCnt="3">
        <dgm:presLayoutVars>
          <dgm:bulletEnabled val="1"/>
        </dgm:presLayoutVars>
      </dgm:prSet>
      <dgm:spPr/>
    </dgm:pt>
    <dgm:pt modelId="{0B07BB3D-4174-1C4A-9D0C-0E58CA16A48F}" type="pres">
      <dgm:prSet presAssocID="{2AEFA27B-CAC7-D144-AEF9-EC4347BE78C0}" presName="sibTrans" presStyleCnt="0"/>
      <dgm:spPr/>
    </dgm:pt>
    <dgm:pt modelId="{37604218-0829-B243-A7A6-881643358A31}" type="pres">
      <dgm:prSet presAssocID="{02B93A95-10B5-1C44-92C1-5040F88BFFDD}" presName="node" presStyleLbl="alignAccFollowNode1" presStyleIdx="1" presStyleCnt="3">
        <dgm:presLayoutVars>
          <dgm:bulletEnabled val="1"/>
        </dgm:presLayoutVars>
      </dgm:prSet>
      <dgm:spPr/>
    </dgm:pt>
    <dgm:pt modelId="{C5CF8BCB-1F7B-734E-9184-0B0E8E1DD80C}" type="pres">
      <dgm:prSet presAssocID="{204B24F9-CA5B-C74E-9D68-63D26442FD76}" presName="vSp" presStyleCnt="0"/>
      <dgm:spPr/>
    </dgm:pt>
    <dgm:pt modelId="{BA986FFE-CF05-8B4D-883C-5A0F6A7EE34A}" type="pres">
      <dgm:prSet presAssocID="{245DFF10-A679-FD43-ACD1-E5EEE457F637}" presName="horFlow" presStyleCnt="0"/>
      <dgm:spPr/>
    </dgm:pt>
    <dgm:pt modelId="{38B61886-EF3F-B749-828F-77F87DF6DA28}" type="pres">
      <dgm:prSet presAssocID="{245DFF10-A679-FD43-ACD1-E5EEE457F637}" presName="bigChev" presStyleLbl="node1" presStyleIdx="1" presStyleCnt="2"/>
      <dgm:spPr/>
    </dgm:pt>
    <dgm:pt modelId="{C52C2815-F708-2849-BDCF-9C8250D5D334}" type="pres">
      <dgm:prSet presAssocID="{D2AAE071-E302-164C-BEA4-DB26CAB36266}" presName="parTrans" presStyleCnt="0"/>
      <dgm:spPr/>
    </dgm:pt>
    <dgm:pt modelId="{7A7E4E21-16AB-9F47-A07C-B640EA062DE1}" type="pres">
      <dgm:prSet presAssocID="{7FB52495-B41A-694C-839D-2B0D137A78AB}" presName="node" presStyleLbl="alignAccFollowNode1" presStyleIdx="2" presStyleCnt="3">
        <dgm:presLayoutVars>
          <dgm:bulletEnabled val="1"/>
        </dgm:presLayoutVars>
      </dgm:prSet>
      <dgm:spPr/>
    </dgm:pt>
  </dgm:ptLst>
  <dgm:cxnLst>
    <dgm:cxn modelId="{CC3EA829-F841-CB4A-A5C3-BA4502171CF7}" srcId="{E4B3C355-3E4B-F646-B564-71A5CDE8E009}" destId="{204B24F9-CA5B-C74E-9D68-63D26442FD76}" srcOrd="0" destOrd="0" parTransId="{8FAA98F5-2489-FC49-ADC7-C4665523D246}" sibTransId="{4436DE9C-03CE-1A48-A8FA-62683CCB8C79}"/>
    <dgm:cxn modelId="{3E1DED89-966F-D64D-8E3A-3513A9F9AB11}" srcId="{E4B3C355-3E4B-F646-B564-71A5CDE8E009}" destId="{245DFF10-A679-FD43-ACD1-E5EEE457F637}" srcOrd="1" destOrd="0" parTransId="{BFC22511-6B2C-704E-89DE-858E2F01E899}" sibTransId="{74D6A4D5-3A3A-894D-9C75-4C6AEA43529D}"/>
    <dgm:cxn modelId="{70D4819B-8C5E-F34F-8449-F3ECE86A78C5}" srcId="{245DFF10-A679-FD43-ACD1-E5EEE457F637}" destId="{7FB52495-B41A-694C-839D-2B0D137A78AB}" srcOrd="0" destOrd="0" parTransId="{D2AAE071-E302-164C-BEA4-DB26CAB36266}" sibTransId="{BE659305-F113-C145-B512-56AAF18D95D6}"/>
    <dgm:cxn modelId="{AF0ED6A8-C6A1-E14E-88A5-D616F8E2E746}" srcId="{204B24F9-CA5B-C74E-9D68-63D26442FD76}" destId="{DB9E3F74-DE51-404D-B4EC-139A133CFFA8}" srcOrd="0" destOrd="0" parTransId="{87F97FCC-781D-474E-9023-5AFE81FE582A}" sibTransId="{2AEFA27B-CAC7-D144-AEF9-EC4347BE78C0}"/>
    <dgm:cxn modelId="{D6CC5DC4-6CC9-9647-84D3-0999F2538227}" srcId="{204B24F9-CA5B-C74E-9D68-63D26442FD76}" destId="{02B93A95-10B5-1C44-92C1-5040F88BFFDD}" srcOrd="1" destOrd="0" parTransId="{6A38630D-EA4E-0F40-85EA-04DF950ADA02}" sibTransId="{5E41B778-A378-784C-BA96-3E5BA3987C1A}"/>
    <dgm:cxn modelId="{A5917EC6-BD85-A246-BB3E-9FE6A56A7C06}" type="presOf" srcId="{E4B3C355-3E4B-F646-B564-71A5CDE8E009}" destId="{74592CFE-E1AA-B54E-AAD1-CBD6B45A86EF}" srcOrd="0" destOrd="0" presId="urn:microsoft.com/office/officeart/2005/8/layout/lProcess3"/>
    <dgm:cxn modelId="{10E579D8-69F4-0A4D-BB91-3D03865AAF9A}" type="presOf" srcId="{7FB52495-B41A-694C-839D-2B0D137A78AB}" destId="{7A7E4E21-16AB-9F47-A07C-B640EA062DE1}" srcOrd="0" destOrd="0" presId="urn:microsoft.com/office/officeart/2005/8/layout/lProcess3"/>
    <dgm:cxn modelId="{0954B3EA-46F0-574C-A3EF-B96723D19114}" type="presOf" srcId="{DB9E3F74-DE51-404D-B4EC-139A133CFFA8}" destId="{6942430D-D0A8-2245-863C-C87B3EFDF687}" srcOrd="0" destOrd="0" presId="urn:microsoft.com/office/officeart/2005/8/layout/lProcess3"/>
    <dgm:cxn modelId="{6A8FE7EF-DD7E-C343-80F4-8A8046584FEB}" type="presOf" srcId="{245DFF10-A679-FD43-ACD1-E5EEE457F637}" destId="{38B61886-EF3F-B749-828F-77F87DF6DA28}" srcOrd="0" destOrd="0" presId="urn:microsoft.com/office/officeart/2005/8/layout/lProcess3"/>
    <dgm:cxn modelId="{DAF232F5-22D7-F14A-888A-EAD51B5B0F74}" type="presOf" srcId="{204B24F9-CA5B-C74E-9D68-63D26442FD76}" destId="{F4D3C543-9A00-C648-8A43-8D8CC2979D06}" srcOrd="0" destOrd="0" presId="urn:microsoft.com/office/officeart/2005/8/layout/lProcess3"/>
    <dgm:cxn modelId="{190341FA-D96B-EE42-8525-131EC7E60865}" type="presOf" srcId="{02B93A95-10B5-1C44-92C1-5040F88BFFDD}" destId="{37604218-0829-B243-A7A6-881643358A31}" srcOrd="0" destOrd="0" presId="urn:microsoft.com/office/officeart/2005/8/layout/lProcess3"/>
    <dgm:cxn modelId="{735529FC-0F03-8E4E-95E6-89FE6B380390}" type="presParOf" srcId="{74592CFE-E1AA-B54E-AAD1-CBD6B45A86EF}" destId="{F538FFA6-0810-DB47-A835-77DFBBD880ED}" srcOrd="0" destOrd="0" presId="urn:microsoft.com/office/officeart/2005/8/layout/lProcess3"/>
    <dgm:cxn modelId="{748B847B-7DBB-2545-9915-B3CB6B85FE03}" type="presParOf" srcId="{F538FFA6-0810-DB47-A835-77DFBBD880ED}" destId="{F4D3C543-9A00-C648-8A43-8D8CC2979D06}" srcOrd="0" destOrd="0" presId="urn:microsoft.com/office/officeart/2005/8/layout/lProcess3"/>
    <dgm:cxn modelId="{FA06C872-7CDE-B946-A2FC-49A8DE03B12C}" type="presParOf" srcId="{F538FFA6-0810-DB47-A835-77DFBBD880ED}" destId="{3F9D207C-3921-B24A-B8DF-CDE6184B4926}" srcOrd="1" destOrd="0" presId="urn:microsoft.com/office/officeart/2005/8/layout/lProcess3"/>
    <dgm:cxn modelId="{262AD32D-E66A-734E-9E02-6D4111EB159E}" type="presParOf" srcId="{F538FFA6-0810-DB47-A835-77DFBBD880ED}" destId="{6942430D-D0A8-2245-863C-C87B3EFDF687}" srcOrd="2" destOrd="0" presId="urn:microsoft.com/office/officeart/2005/8/layout/lProcess3"/>
    <dgm:cxn modelId="{240BBEBC-EC6B-4748-8FAE-E4E82C40772E}" type="presParOf" srcId="{F538FFA6-0810-DB47-A835-77DFBBD880ED}" destId="{0B07BB3D-4174-1C4A-9D0C-0E58CA16A48F}" srcOrd="3" destOrd="0" presId="urn:microsoft.com/office/officeart/2005/8/layout/lProcess3"/>
    <dgm:cxn modelId="{111CFBB7-D556-9247-B39E-B1921B8FFB0F}" type="presParOf" srcId="{F538FFA6-0810-DB47-A835-77DFBBD880ED}" destId="{37604218-0829-B243-A7A6-881643358A31}" srcOrd="4" destOrd="0" presId="urn:microsoft.com/office/officeart/2005/8/layout/lProcess3"/>
    <dgm:cxn modelId="{2976E620-E9F3-DB40-9C9D-B98EADF4A6C9}" type="presParOf" srcId="{74592CFE-E1AA-B54E-AAD1-CBD6B45A86EF}" destId="{C5CF8BCB-1F7B-734E-9184-0B0E8E1DD80C}" srcOrd="1" destOrd="0" presId="urn:microsoft.com/office/officeart/2005/8/layout/lProcess3"/>
    <dgm:cxn modelId="{98374ACD-30F7-B744-9CF8-233089743DB8}" type="presParOf" srcId="{74592CFE-E1AA-B54E-AAD1-CBD6B45A86EF}" destId="{BA986FFE-CF05-8B4D-883C-5A0F6A7EE34A}" srcOrd="2" destOrd="0" presId="urn:microsoft.com/office/officeart/2005/8/layout/lProcess3"/>
    <dgm:cxn modelId="{FBE92206-3A48-7944-A604-729F1A1BD36A}" type="presParOf" srcId="{BA986FFE-CF05-8B4D-883C-5A0F6A7EE34A}" destId="{38B61886-EF3F-B749-828F-77F87DF6DA28}" srcOrd="0" destOrd="0" presId="urn:microsoft.com/office/officeart/2005/8/layout/lProcess3"/>
    <dgm:cxn modelId="{38AFF616-B4DE-1347-A29D-F496CDF302CB}" type="presParOf" srcId="{BA986FFE-CF05-8B4D-883C-5A0F6A7EE34A}" destId="{C52C2815-F708-2849-BDCF-9C8250D5D334}" srcOrd="1" destOrd="0" presId="urn:microsoft.com/office/officeart/2005/8/layout/lProcess3"/>
    <dgm:cxn modelId="{DA51A787-A8E6-7644-B521-595ECA8ACC02}" type="presParOf" srcId="{BA986FFE-CF05-8B4D-883C-5A0F6A7EE34A}" destId="{7A7E4E21-16AB-9F47-A07C-B640EA062DE1}" srcOrd="2"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DB2701-FB1B-48D3-95E1-5744B2BEE174}">
      <dsp:nvSpPr>
        <dsp:cNvPr id="0" name=""/>
        <dsp:cNvSpPr/>
      </dsp:nvSpPr>
      <dsp:spPr>
        <a:xfrm>
          <a:off x="0" y="531"/>
          <a:ext cx="10515600" cy="124293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D582B7-16D1-4A7F-A23C-B2BBF89E4666}">
      <dsp:nvSpPr>
        <dsp:cNvPr id="0" name=""/>
        <dsp:cNvSpPr/>
      </dsp:nvSpPr>
      <dsp:spPr>
        <a:xfrm>
          <a:off x="375988" y="280191"/>
          <a:ext cx="683614" cy="68361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2067D37-6EF0-4EF0-834E-E6B6AFC4717E}">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dirty="0"/>
            <a:t>Member led projects to find co-operative policy solutions to the challenges facing local government.  </a:t>
          </a:r>
          <a:br>
            <a:rPr lang="en-GB" sz="2300" kern="1200" dirty="0"/>
          </a:br>
          <a:r>
            <a:rPr lang="en-GB" sz="2300" kern="1200" dirty="0"/>
            <a:t>Open to all ideas, the more innovative the better!</a:t>
          </a:r>
          <a:endParaRPr lang="en-US" sz="2300" kern="1200" dirty="0"/>
        </a:p>
      </dsp:txBody>
      <dsp:txXfrm>
        <a:off x="1435590" y="531"/>
        <a:ext cx="9080009" cy="1242935"/>
      </dsp:txXfrm>
    </dsp:sp>
    <dsp:sp modelId="{C7FBC6F2-C4A4-471D-8719-573EB68611CC}">
      <dsp:nvSpPr>
        <dsp:cNvPr id="0" name=""/>
        <dsp:cNvSpPr/>
      </dsp:nvSpPr>
      <dsp:spPr>
        <a:xfrm>
          <a:off x="0" y="1554201"/>
          <a:ext cx="10515600" cy="1242935"/>
        </a:xfrm>
        <a:prstGeom prst="roundRect">
          <a:avLst>
            <a:gd name="adj" fmla="val 10000"/>
          </a:avLst>
        </a:prstGeom>
        <a:solidFill>
          <a:schemeClr val="accent2">
            <a:hueOff val="-727682"/>
            <a:satOff val="-41964"/>
            <a:lumOff val="4314"/>
            <a:alphaOff val="0"/>
          </a:schemeClr>
        </a:solidFill>
        <a:ln>
          <a:noFill/>
        </a:ln>
        <a:effectLst/>
      </dsp:spPr>
      <dsp:style>
        <a:lnRef idx="0">
          <a:scrgbClr r="0" g="0" b="0"/>
        </a:lnRef>
        <a:fillRef idx="1">
          <a:scrgbClr r="0" g="0" b="0"/>
        </a:fillRef>
        <a:effectRef idx="0">
          <a:scrgbClr r="0" g="0" b="0"/>
        </a:effectRef>
        <a:fontRef idx="minor"/>
      </dsp:style>
    </dsp:sp>
    <dsp:sp modelId="{34336EB9-FD2C-4777-84A1-2B4422F5D5B5}">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EC92EF-818B-4318-906C-F3D2431DF91F}">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a:t>Policy Labs - </a:t>
          </a:r>
          <a:r>
            <a:rPr lang="en-GB" sz="2300" b="0" i="0" kern="1200"/>
            <a:t>more significant collaborative pieces of work that CCIN members work on together and eligible for between £10,000 - £20,000 of funding.</a:t>
          </a:r>
          <a:endParaRPr lang="en-US" sz="2300" kern="1200"/>
        </a:p>
      </dsp:txBody>
      <dsp:txXfrm>
        <a:off x="1435590" y="1554201"/>
        <a:ext cx="9080009" cy="1242935"/>
      </dsp:txXfrm>
    </dsp:sp>
    <dsp:sp modelId="{B36A8692-124E-5342-918D-9D835E04EE17}">
      <dsp:nvSpPr>
        <dsp:cNvPr id="0" name=""/>
        <dsp:cNvSpPr/>
      </dsp:nvSpPr>
      <dsp:spPr>
        <a:xfrm>
          <a:off x="0" y="3107870"/>
          <a:ext cx="10515600" cy="1242935"/>
        </a:xfrm>
        <a:prstGeom prst="roundRect">
          <a:avLst>
            <a:gd name="adj" fmla="val 1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dsp:style>
    </dsp:sp>
    <dsp:sp modelId="{06753C9A-961D-254D-A0D4-AB0C1130FBEC}">
      <dsp:nvSpPr>
        <dsp:cNvPr id="0" name=""/>
        <dsp:cNvSpPr/>
      </dsp:nvSpPr>
      <dsp:spPr>
        <a:xfrm>
          <a:off x="375988" y="3387531"/>
          <a:ext cx="683614" cy="683614"/>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E11E4CA-2AC9-BD4B-97BA-1AA36A64C92B}">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dirty="0"/>
            <a:t>Policy Prototypes - </a:t>
          </a:r>
          <a:r>
            <a:rPr lang="en-GB" sz="2300" b="0" i="0" kern="1200" dirty="0"/>
            <a:t>smaller projects delivered in a specific locality on behalf of the Network and eligible for up to £2,000 of funding.</a:t>
          </a:r>
          <a:endParaRPr lang="en-GB" sz="2300" kern="1200" dirty="0"/>
        </a:p>
      </dsp:txBody>
      <dsp:txXfrm>
        <a:off x="1435590" y="3107870"/>
        <a:ext cx="90800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731AA-1FA6-1A47-98B8-AC5CA5F3950F}">
      <dsp:nvSpPr>
        <dsp:cNvPr id="0" name=""/>
        <dsp:cNvSpPr/>
      </dsp:nvSpPr>
      <dsp:spPr>
        <a:xfrm>
          <a:off x="0" y="38079"/>
          <a:ext cx="10515600"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GB" sz="4200" kern="1200"/>
            <a:t>Policy Labs – </a:t>
          </a:r>
          <a:endParaRPr lang="en-US" sz="4200" kern="1200"/>
        </a:p>
      </dsp:txBody>
      <dsp:txXfrm>
        <a:off x="49176" y="87255"/>
        <a:ext cx="10417248" cy="909018"/>
      </dsp:txXfrm>
    </dsp:sp>
    <dsp:sp modelId="{7E372C3C-B981-8E4D-AAA2-60C72955B956}">
      <dsp:nvSpPr>
        <dsp:cNvPr id="0" name=""/>
        <dsp:cNvSpPr/>
      </dsp:nvSpPr>
      <dsp:spPr>
        <a:xfrm>
          <a:off x="0" y="1045449"/>
          <a:ext cx="10515600" cy="1130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53340" rIns="298704" bIns="53340" numCol="1" spcCol="1270" anchor="t" anchorCtr="0">
          <a:noAutofit/>
        </a:bodyPr>
        <a:lstStyle/>
        <a:p>
          <a:pPr marL="285750" lvl="1" indent="-285750" algn="l" defTabSz="1466850">
            <a:lnSpc>
              <a:spcPct val="90000"/>
            </a:lnSpc>
            <a:spcBef>
              <a:spcPct val="0"/>
            </a:spcBef>
            <a:spcAft>
              <a:spcPct val="20000"/>
            </a:spcAft>
            <a:buChar char="•"/>
          </a:pPr>
          <a:r>
            <a:rPr lang="en-GB" sz="3300" kern="1200" dirty="0"/>
            <a:t>£60k total budget</a:t>
          </a:r>
          <a:endParaRPr lang="en-US" sz="3300" kern="1200" dirty="0"/>
        </a:p>
        <a:p>
          <a:pPr marL="285750" lvl="1" indent="-285750" algn="l" defTabSz="1466850">
            <a:lnSpc>
              <a:spcPct val="90000"/>
            </a:lnSpc>
            <a:spcBef>
              <a:spcPct val="0"/>
            </a:spcBef>
            <a:spcAft>
              <a:spcPct val="20000"/>
            </a:spcAft>
            <a:buChar char="•"/>
          </a:pPr>
          <a:r>
            <a:rPr lang="en-GB" sz="3300" kern="1200" dirty="0"/>
            <a:t>24 months to deliver</a:t>
          </a:r>
          <a:endParaRPr lang="en-US" sz="3300" kern="1200" dirty="0"/>
        </a:p>
      </dsp:txBody>
      <dsp:txXfrm>
        <a:off x="0" y="1045449"/>
        <a:ext cx="10515600" cy="1130220"/>
      </dsp:txXfrm>
    </dsp:sp>
    <dsp:sp modelId="{E7F694A0-9129-0542-ACAD-5B00D73324F7}">
      <dsp:nvSpPr>
        <dsp:cNvPr id="0" name=""/>
        <dsp:cNvSpPr/>
      </dsp:nvSpPr>
      <dsp:spPr>
        <a:xfrm>
          <a:off x="0" y="2175669"/>
          <a:ext cx="10515600" cy="10073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GB" sz="4200" kern="1200"/>
            <a:t>Policy Prototypes – </a:t>
          </a:r>
          <a:endParaRPr lang="en-US" sz="4200" kern="1200"/>
        </a:p>
      </dsp:txBody>
      <dsp:txXfrm>
        <a:off x="49176" y="2224845"/>
        <a:ext cx="10417248" cy="909018"/>
      </dsp:txXfrm>
    </dsp:sp>
    <dsp:sp modelId="{4D04C661-470F-2E43-ACE0-AF7DA7DF4233}">
      <dsp:nvSpPr>
        <dsp:cNvPr id="0" name=""/>
        <dsp:cNvSpPr/>
      </dsp:nvSpPr>
      <dsp:spPr>
        <a:xfrm>
          <a:off x="0" y="3183039"/>
          <a:ext cx="10515600" cy="1130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53340" rIns="298704" bIns="53340" numCol="1" spcCol="1270" anchor="t" anchorCtr="0">
          <a:noAutofit/>
        </a:bodyPr>
        <a:lstStyle/>
        <a:p>
          <a:pPr marL="285750" lvl="1" indent="-285750" algn="l" defTabSz="1466850">
            <a:lnSpc>
              <a:spcPct val="90000"/>
            </a:lnSpc>
            <a:spcBef>
              <a:spcPct val="0"/>
            </a:spcBef>
            <a:spcAft>
              <a:spcPct val="20000"/>
            </a:spcAft>
            <a:buChar char="•"/>
          </a:pPr>
          <a:r>
            <a:rPr lang="en-GB" sz="3300" kern="1200" dirty="0"/>
            <a:t>£15k total budget</a:t>
          </a:r>
          <a:endParaRPr lang="en-US" sz="3300" kern="1200" dirty="0"/>
        </a:p>
        <a:p>
          <a:pPr marL="285750" lvl="1" indent="-285750" algn="l" defTabSz="1466850">
            <a:lnSpc>
              <a:spcPct val="90000"/>
            </a:lnSpc>
            <a:spcBef>
              <a:spcPct val="0"/>
            </a:spcBef>
            <a:spcAft>
              <a:spcPct val="20000"/>
            </a:spcAft>
            <a:buChar char="•"/>
          </a:pPr>
          <a:r>
            <a:rPr lang="en-GB" sz="3300" kern="1200" dirty="0"/>
            <a:t>12 months to deliver</a:t>
          </a:r>
          <a:endParaRPr lang="en-US" sz="3300" kern="1200" dirty="0"/>
        </a:p>
      </dsp:txBody>
      <dsp:txXfrm>
        <a:off x="0" y="3183039"/>
        <a:ext cx="10515600" cy="11302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D3C543-9A00-C648-8A43-8D8CC2979D06}">
      <dsp:nvSpPr>
        <dsp:cNvPr id="0" name=""/>
        <dsp:cNvSpPr/>
      </dsp:nvSpPr>
      <dsp:spPr>
        <a:xfrm>
          <a:off x="2817" y="312710"/>
          <a:ext cx="4354115" cy="1741646"/>
        </a:xfrm>
        <a:prstGeom prst="chevron">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23495" rIns="0" bIns="23495" numCol="1" spcCol="1270" anchor="ctr" anchorCtr="0">
          <a:noAutofit/>
        </a:bodyPr>
        <a:lstStyle/>
        <a:p>
          <a:pPr marL="0" lvl="0" indent="0" algn="ctr" defTabSz="1644650">
            <a:lnSpc>
              <a:spcPct val="90000"/>
            </a:lnSpc>
            <a:spcBef>
              <a:spcPct val="0"/>
            </a:spcBef>
            <a:spcAft>
              <a:spcPct val="35000"/>
            </a:spcAft>
            <a:buNone/>
          </a:pPr>
          <a:r>
            <a:rPr lang="en-GB" sz="3700" kern="1200" dirty="0"/>
            <a:t>Lead on or participate in a Policy Lab</a:t>
          </a:r>
        </a:p>
      </dsp:txBody>
      <dsp:txXfrm>
        <a:off x="873640" y="312710"/>
        <a:ext cx="2612469" cy="1741646"/>
      </dsp:txXfrm>
    </dsp:sp>
    <dsp:sp modelId="{6942430D-D0A8-2245-863C-C87B3EFDF687}">
      <dsp:nvSpPr>
        <dsp:cNvPr id="0" name=""/>
        <dsp:cNvSpPr/>
      </dsp:nvSpPr>
      <dsp:spPr>
        <a:xfrm>
          <a:off x="3790898" y="460750"/>
          <a:ext cx="3613915" cy="1445566"/>
        </a:xfrm>
        <a:prstGeom prst="chevron">
          <a:avLst/>
        </a:prstGeom>
        <a:solidFill>
          <a:schemeClr val="accent6">
            <a:lumMod val="40000"/>
            <a:lumOff val="60000"/>
            <a:alpha val="9000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20955" rIns="0" bIns="20955" numCol="1" spcCol="1270" anchor="ctr" anchorCtr="0">
          <a:noAutofit/>
        </a:bodyPr>
        <a:lstStyle/>
        <a:p>
          <a:pPr marL="0" lvl="0" indent="0" algn="ctr" defTabSz="1466850">
            <a:lnSpc>
              <a:spcPct val="90000"/>
            </a:lnSpc>
            <a:spcBef>
              <a:spcPct val="0"/>
            </a:spcBef>
            <a:spcAft>
              <a:spcPct val="35000"/>
            </a:spcAft>
            <a:buNone/>
          </a:pPr>
          <a:r>
            <a:rPr lang="en-GB" sz="3300" kern="1200" dirty="0"/>
            <a:t>Add to Spreadsheet</a:t>
          </a:r>
        </a:p>
      </dsp:txBody>
      <dsp:txXfrm>
        <a:off x="4513681" y="460750"/>
        <a:ext cx="2168349" cy="1445566"/>
      </dsp:txXfrm>
    </dsp:sp>
    <dsp:sp modelId="{37604218-0829-B243-A7A6-881643358A31}">
      <dsp:nvSpPr>
        <dsp:cNvPr id="0" name=""/>
        <dsp:cNvSpPr/>
      </dsp:nvSpPr>
      <dsp:spPr>
        <a:xfrm>
          <a:off x="6898866" y="460750"/>
          <a:ext cx="3613915" cy="1445566"/>
        </a:xfrm>
        <a:prstGeom prst="chevron">
          <a:avLst/>
        </a:prstGeom>
        <a:solidFill>
          <a:srgbClr val="7030A0">
            <a:alpha val="30123"/>
          </a:srgb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20955" rIns="0" bIns="20955" numCol="1" spcCol="1270" anchor="ctr" anchorCtr="0">
          <a:noAutofit/>
        </a:bodyPr>
        <a:lstStyle/>
        <a:p>
          <a:pPr marL="0" lvl="0" indent="0" algn="ctr" defTabSz="1466850">
            <a:lnSpc>
              <a:spcPct val="90000"/>
            </a:lnSpc>
            <a:spcBef>
              <a:spcPct val="0"/>
            </a:spcBef>
            <a:spcAft>
              <a:spcPct val="35000"/>
            </a:spcAft>
            <a:buNone/>
          </a:pPr>
          <a:r>
            <a:rPr lang="en-GB" sz="3300" kern="1200" dirty="0"/>
            <a:t>Use form to Submit EOI</a:t>
          </a:r>
        </a:p>
      </dsp:txBody>
      <dsp:txXfrm>
        <a:off x="7621649" y="460750"/>
        <a:ext cx="2168349" cy="1445566"/>
      </dsp:txXfrm>
    </dsp:sp>
    <dsp:sp modelId="{38B61886-EF3F-B749-828F-77F87DF6DA28}">
      <dsp:nvSpPr>
        <dsp:cNvPr id="0" name=""/>
        <dsp:cNvSpPr/>
      </dsp:nvSpPr>
      <dsp:spPr>
        <a:xfrm>
          <a:off x="2817" y="2298187"/>
          <a:ext cx="4354115" cy="1741646"/>
        </a:xfrm>
        <a:prstGeom prst="chevron">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23495" rIns="0" bIns="23495" numCol="1" spcCol="1270" anchor="ctr" anchorCtr="0">
          <a:noAutofit/>
        </a:bodyPr>
        <a:lstStyle/>
        <a:p>
          <a:pPr marL="0" lvl="0" indent="0" algn="ctr" defTabSz="1644650">
            <a:lnSpc>
              <a:spcPct val="90000"/>
            </a:lnSpc>
            <a:spcBef>
              <a:spcPct val="0"/>
            </a:spcBef>
            <a:spcAft>
              <a:spcPct val="35000"/>
            </a:spcAft>
            <a:buNone/>
          </a:pPr>
          <a:r>
            <a:rPr lang="en-GB" sz="3700" kern="1200" dirty="0"/>
            <a:t>Deliver a Policy Prototype</a:t>
          </a:r>
        </a:p>
      </dsp:txBody>
      <dsp:txXfrm>
        <a:off x="873640" y="2298187"/>
        <a:ext cx="2612469" cy="1741646"/>
      </dsp:txXfrm>
    </dsp:sp>
    <dsp:sp modelId="{7A7E4E21-16AB-9F47-A07C-B640EA062DE1}">
      <dsp:nvSpPr>
        <dsp:cNvPr id="0" name=""/>
        <dsp:cNvSpPr/>
      </dsp:nvSpPr>
      <dsp:spPr>
        <a:xfrm>
          <a:off x="3790898" y="2446227"/>
          <a:ext cx="3613915" cy="1445566"/>
        </a:xfrm>
        <a:prstGeom prst="chevron">
          <a:avLst/>
        </a:prstGeom>
        <a:solidFill>
          <a:srgbClr val="FF0000">
            <a:alpha val="52000"/>
          </a:srgb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20955" rIns="0" bIns="20955" numCol="1" spcCol="1270" anchor="ctr" anchorCtr="0">
          <a:noAutofit/>
        </a:bodyPr>
        <a:lstStyle/>
        <a:p>
          <a:pPr marL="0" lvl="0" indent="0" algn="ctr" defTabSz="1466850">
            <a:lnSpc>
              <a:spcPct val="90000"/>
            </a:lnSpc>
            <a:spcBef>
              <a:spcPct val="0"/>
            </a:spcBef>
            <a:spcAft>
              <a:spcPct val="35000"/>
            </a:spcAft>
            <a:buNone/>
          </a:pPr>
          <a:r>
            <a:rPr lang="en-GB" sz="3300" kern="1200" dirty="0"/>
            <a:t>Use Form to submit EOI</a:t>
          </a:r>
        </a:p>
      </dsp:txBody>
      <dsp:txXfrm>
        <a:off x="4513681" y="2446227"/>
        <a:ext cx="2168349" cy="144556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EF83F4-F432-0C46-8F34-FB827A2CE0D0}" type="datetimeFigureOut">
              <a:rPr lang="en-US" smtClean="0"/>
              <a:t>3/4/25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70E1DF-81FA-FD48-A990-DAA1656191A6}" type="slidenum">
              <a:rPr lang="en-US" smtClean="0"/>
              <a:t>‹#›</a:t>
            </a:fld>
            <a:endParaRPr lang="en-US"/>
          </a:p>
        </p:txBody>
      </p:sp>
    </p:spTree>
    <p:extLst>
      <p:ext uri="{BB962C8B-B14F-4D97-AF65-F5344CB8AC3E}">
        <p14:creationId xmlns:p14="http://schemas.microsoft.com/office/powerpoint/2010/main" val="1763518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973714-7447-E04E-A3B1-0A07A3ABEB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6814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For Policy Labs</a:t>
            </a: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We recommend engaging a minimum of </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three</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other CCIN members to create a working group to support the development of your project. </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We welcome applications from all Members, but the application must be submitted and overseen by a Full Member Council.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Members will have up to two years to deliver a Policy Lab.  Applications will be considered for funding of up to </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£20,000,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dependent on their scale and ambition.</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Policy Prototypes are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smaller projects for members who want to deliver in their locality on behalf of the Network.  This funding is available to councils of all sizes, Opposition Groups and Minority Administrations. Members will have up to nine months to deliver a Policy Prototype. Applications will be considered for funding of up to </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£2,000</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2973714-7447-E04E-A3B1-0A07A3ABEBE2}" type="slidenum">
              <a:rPr lang="en-US" smtClean="0"/>
              <a:t>3</a:t>
            </a:fld>
            <a:endParaRPr lang="en-US"/>
          </a:p>
        </p:txBody>
      </p:sp>
    </p:spTree>
    <p:extLst>
      <p:ext uri="{BB962C8B-B14F-4D97-AF65-F5344CB8AC3E}">
        <p14:creationId xmlns:p14="http://schemas.microsoft.com/office/powerpoint/2010/main" val="3439879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70E1DF-81FA-FD48-A990-DAA1656191A6}" type="slidenum">
              <a:rPr lang="en-US" smtClean="0"/>
              <a:t>7</a:t>
            </a:fld>
            <a:endParaRPr lang="en-US"/>
          </a:p>
        </p:txBody>
      </p:sp>
    </p:spTree>
    <p:extLst>
      <p:ext uri="{BB962C8B-B14F-4D97-AF65-F5344CB8AC3E}">
        <p14:creationId xmlns:p14="http://schemas.microsoft.com/office/powerpoint/2010/main" val="357603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973714-7447-E04E-A3B1-0A07A3ABEBE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7634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45CA4-5971-BC47-87E5-7DD6C66A458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8F1923D-A74B-3E4B-A976-72B535D205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D703D22-30BA-5E49-B885-AD1365862FFA}"/>
              </a:ext>
            </a:extLst>
          </p:cNvPr>
          <p:cNvSpPr>
            <a:spLocks noGrp="1"/>
          </p:cNvSpPr>
          <p:nvPr>
            <p:ph type="dt" sz="half" idx="10"/>
          </p:nvPr>
        </p:nvSpPr>
        <p:spPr/>
        <p:txBody>
          <a:bodyPr/>
          <a:lstStyle/>
          <a:p>
            <a:fld id="{3CEA02A8-1E04-6049-A247-6B0017C24346}" type="datetimeFigureOut">
              <a:rPr lang="en-GB" smtClean="0"/>
              <a:t>04/03/2025</a:t>
            </a:fld>
            <a:endParaRPr lang="en-GB"/>
          </a:p>
        </p:txBody>
      </p:sp>
      <p:sp>
        <p:nvSpPr>
          <p:cNvPr id="5" name="Footer Placeholder 4">
            <a:extLst>
              <a:ext uri="{FF2B5EF4-FFF2-40B4-BE49-F238E27FC236}">
                <a16:creationId xmlns:a16="http://schemas.microsoft.com/office/drawing/2014/main" id="{F9DC30ED-7B20-CB4A-B986-C4FEB6C6A6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88F457-0200-6A47-9A94-6DE185B687D1}"/>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3812489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74D10-6FB2-9143-B7D5-6B7F8676AC4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B96273B-6E4E-2945-A0D5-07F1D6F9647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67A02E5-0EB9-1548-862A-28A7C25E4DCA}"/>
              </a:ext>
            </a:extLst>
          </p:cNvPr>
          <p:cNvSpPr>
            <a:spLocks noGrp="1"/>
          </p:cNvSpPr>
          <p:nvPr>
            <p:ph type="dt" sz="half" idx="10"/>
          </p:nvPr>
        </p:nvSpPr>
        <p:spPr/>
        <p:txBody>
          <a:bodyPr/>
          <a:lstStyle/>
          <a:p>
            <a:fld id="{3CEA02A8-1E04-6049-A247-6B0017C24346}" type="datetimeFigureOut">
              <a:rPr lang="en-GB" smtClean="0"/>
              <a:t>04/03/2025</a:t>
            </a:fld>
            <a:endParaRPr lang="en-GB"/>
          </a:p>
        </p:txBody>
      </p:sp>
      <p:sp>
        <p:nvSpPr>
          <p:cNvPr id="5" name="Footer Placeholder 4">
            <a:extLst>
              <a:ext uri="{FF2B5EF4-FFF2-40B4-BE49-F238E27FC236}">
                <a16:creationId xmlns:a16="http://schemas.microsoft.com/office/drawing/2014/main" id="{A90457B4-5F1E-7147-9BFB-D202E41629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15CB66-C735-BD4E-BE27-7C518999E0E8}"/>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2906667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4E603D-536B-C94E-8445-B8D0B251AC3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0FF55D3-C072-A444-9A23-2A89F5C8244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D94BAA8-F77C-D249-992D-7DBA550E1902}"/>
              </a:ext>
            </a:extLst>
          </p:cNvPr>
          <p:cNvSpPr>
            <a:spLocks noGrp="1"/>
          </p:cNvSpPr>
          <p:nvPr>
            <p:ph type="dt" sz="half" idx="10"/>
          </p:nvPr>
        </p:nvSpPr>
        <p:spPr/>
        <p:txBody>
          <a:bodyPr/>
          <a:lstStyle/>
          <a:p>
            <a:fld id="{3CEA02A8-1E04-6049-A247-6B0017C24346}" type="datetimeFigureOut">
              <a:rPr lang="en-GB" smtClean="0"/>
              <a:t>04/03/2025</a:t>
            </a:fld>
            <a:endParaRPr lang="en-GB"/>
          </a:p>
        </p:txBody>
      </p:sp>
      <p:sp>
        <p:nvSpPr>
          <p:cNvPr id="5" name="Footer Placeholder 4">
            <a:extLst>
              <a:ext uri="{FF2B5EF4-FFF2-40B4-BE49-F238E27FC236}">
                <a16:creationId xmlns:a16="http://schemas.microsoft.com/office/drawing/2014/main" id="{E739CE5F-6798-1E45-ABA9-1FA53F6E5A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3EA91E-DB74-4C4E-9BA2-8F22FCCC2BFE}"/>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3238468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2FA81-B62D-4F4C-96B0-620F8159CA6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3E13231-DE9D-A448-8DD0-740F08E90B1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063EF86-92B6-F845-88C3-BA6C285BB05C}"/>
              </a:ext>
            </a:extLst>
          </p:cNvPr>
          <p:cNvSpPr>
            <a:spLocks noGrp="1"/>
          </p:cNvSpPr>
          <p:nvPr>
            <p:ph type="dt" sz="half" idx="10"/>
          </p:nvPr>
        </p:nvSpPr>
        <p:spPr/>
        <p:txBody>
          <a:bodyPr/>
          <a:lstStyle/>
          <a:p>
            <a:fld id="{3CEA02A8-1E04-6049-A247-6B0017C24346}" type="datetimeFigureOut">
              <a:rPr lang="en-GB" smtClean="0"/>
              <a:t>04/03/2025</a:t>
            </a:fld>
            <a:endParaRPr lang="en-GB"/>
          </a:p>
        </p:txBody>
      </p:sp>
      <p:sp>
        <p:nvSpPr>
          <p:cNvPr id="5" name="Footer Placeholder 4">
            <a:extLst>
              <a:ext uri="{FF2B5EF4-FFF2-40B4-BE49-F238E27FC236}">
                <a16:creationId xmlns:a16="http://schemas.microsoft.com/office/drawing/2014/main" id="{5F2F5D40-289C-BC41-B860-F7EC58E7E1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3E245A-018A-E24A-82C3-7F3FA7C11181}"/>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2001978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FB62D-6513-CB49-A56F-EB2749398CF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33E60EDF-A16C-9140-B75D-D9D7C4F9BF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3DFAA15-C804-8A46-89C7-69C1D7103CB8}"/>
              </a:ext>
            </a:extLst>
          </p:cNvPr>
          <p:cNvSpPr>
            <a:spLocks noGrp="1"/>
          </p:cNvSpPr>
          <p:nvPr>
            <p:ph type="dt" sz="half" idx="10"/>
          </p:nvPr>
        </p:nvSpPr>
        <p:spPr/>
        <p:txBody>
          <a:bodyPr/>
          <a:lstStyle/>
          <a:p>
            <a:fld id="{3CEA02A8-1E04-6049-A247-6B0017C24346}" type="datetimeFigureOut">
              <a:rPr lang="en-GB" smtClean="0"/>
              <a:t>04/03/2025</a:t>
            </a:fld>
            <a:endParaRPr lang="en-GB"/>
          </a:p>
        </p:txBody>
      </p:sp>
      <p:sp>
        <p:nvSpPr>
          <p:cNvPr id="5" name="Footer Placeholder 4">
            <a:extLst>
              <a:ext uri="{FF2B5EF4-FFF2-40B4-BE49-F238E27FC236}">
                <a16:creationId xmlns:a16="http://schemas.microsoft.com/office/drawing/2014/main" id="{C576361F-9FDE-D944-A8F5-9EB4E6ECFF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5CF72C-0DCD-0041-A410-0258DB129552}"/>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404241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7321C-5056-FF4F-B8B3-A6D275E8473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76E048A-9CBD-FF4A-BA9B-79CE2B46349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BFE37C2-57A0-4B47-BE99-41F92AE60D7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AE68CFB-7033-9A47-B3F2-C312025CB6F4}"/>
              </a:ext>
            </a:extLst>
          </p:cNvPr>
          <p:cNvSpPr>
            <a:spLocks noGrp="1"/>
          </p:cNvSpPr>
          <p:nvPr>
            <p:ph type="dt" sz="half" idx="10"/>
          </p:nvPr>
        </p:nvSpPr>
        <p:spPr/>
        <p:txBody>
          <a:bodyPr/>
          <a:lstStyle/>
          <a:p>
            <a:fld id="{3CEA02A8-1E04-6049-A247-6B0017C24346}" type="datetimeFigureOut">
              <a:rPr lang="en-GB" smtClean="0"/>
              <a:t>04/03/2025</a:t>
            </a:fld>
            <a:endParaRPr lang="en-GB"/>
          </a:p>
        </p:txBody>
      </p:sp>
      <p:sp>
        <p:nvSpPr>
          <p:cNvPr id="6" name="Footer Placeholder 5">
            <a:extLst>
              <a:ext uri="{FF2B5EF4-FFF2-40B4-BE49-F238E27FC236}">
                <a16:creationId xmlns:a16="http://schemas.microsoft.com/office/drawing/2014/main" id="{EE811818-5A69-4244-A8BD-9C64945BA0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C264A1-E1DA-F447-ABEC-17478D1E23D7}"/>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3973032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BBAD1-1400-EA4F-AE78-8A2A68E6FB13}"/>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B372248-875F-4F42-B0A6-67422DA2B8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86E0B2E-5A46-FD47-B8FC-BC0ADF6EC5E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433139A-46B7-3542-8FAF-CF14313896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0088307-DEA0-554E-85D7-E0C0FD15396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BA0ABBE-27E7-B34B-9916-70B98CFA5CA8}"/>
              </a:ext>
            </a:extLst>
          </p:cNvPr>
          <p:cNvSpPr>
            <a:spLocks noGrp="1"/>
          </p:cNvSpPr>
          <p:nvPr>
            <p:ph type="dt" sz="half" idx="10"/>
          </p:nvPr>
        </p:nvSpPr>
        <p:spPr/>
        <p:txBody>
          <a:bodyPr/>
          <a:lstStyle/>
          <a:p>
            <a:fld id="{3CEA02A8-1E04-6049-A247-6B0017C24346}" type="datetimeFigureOut">
              <a:rPr lang="en-GB" smtClean="0"/>
              <a:t>04/03/2025</a:t>
            </a:fld>
            <a:endParaRPr lang="en-GB"/>
          </a:p>
        </p:txBody>
      </p:sp>
      <p:sp>
        <p:nvSpPr>
          <p:cNvPr id="8" name="Footer Placeholder 7">
            <a:extLst>
              <a:ext uri="{FF2B5EF4-FFF2-40B4-BE49-F238E27FC236}">
                <a16:creationId xmlns:a16="http://schemas.microsoft.com/office/drawing/2014/main" id="{B8FBE381-426B-C547-9E20-CE20367B625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97CBE44-2C88-4C41-B7E2-3DAFF92BD2AB}"/>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2914239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40F65-A6C8-5948-A367-704EF4CCE38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40BAB44-22A1-9A43-8F3F-7FB41CFD9774}"/>
              </a:ext>
            </a:extLst>
          </p:cNvPr>
          <p:cNvSpPr>
            <a:spLocks noGrp="1"/>
          </p:cNvSpPr>
          <p:nvPr>
            <p:ph type="dt" sz="half" idx="10"/>
          </p:nvPr>
        </p:nvSpPr>
        <p:spPr/>
        <p:txBody>
          <a:bodyPr/>
          <a:lstStyle/>
          <a:p>
            <a:fld id="{3CEA02A8-1E04-6049-A247-6B0017C24346}" type="datetimeFigureOut">
              <a:rPr lang="en-GB" smtClean="0"/>
              <a:t>04/03/2025</a:t>
            </a:fld>
            <a:endParaRPr lang="en-GB"/>
          </a:p>
        </p:txBody>
      </p:sp>
      <p:sp>
        <p:nvSpPr>
          <p:cNvPr id="4" name="Footer Placeholder 3">
            <a:extLst>
              <a:ext uri="{FF2B5EF4-FFF2-40B4-BE49-F238E27FC236}">
                <a16:creationId xmlns:a16="http://schemas.microsoft.com/office/drawing/2014/main" id="{863A2186-6D32-EF44-A3B1-CC2769CB209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C5B2027-D58E-414F-8AE4-DBCA15635ADE}"/>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1907125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6F681-95A2-BB4D-95F5-DBD8CE5299B3}"/>
              </a:ext>
            </a:extLst>
          </p:cNvPr>
          <p:cNvSpPr>
            <a:spLocks noGrp="1"/>
          </p:cNvSpPr>
          <p:nvPr>
            <p:ph type="dt" sz="half" idx="10"/>
          </p:nvPr>
        </p:nvSpPr>
        <p:spPr/>
        <p:txBody>
          <a:bodyPr/>
          <a:lstStyle/>
          <a:p>
            <a:fld id="{3CEA02A8-1E04-6049-A247-6B0017C24346}" type="datetimeFigureOut">
              <a:rPr lang="en-GB" smtClean="0"/>
              <a:t>04/03/2025</a:t>
            </a:fld>
            <a:endParaRPr lang="en-GB"/>
          </a:p>
        </p:txBody>
      </p:sp>
      <p:sp>
        <p:nvSpPr>
          <p:cNvPr id="3" name="Footer Placeholder 2">
            <a:extLst>
              <a:ext uri="{FF2B5EF4-FFF2-40B4-BE49-F238E27FC236}">
                <a16:creationId xmlns:a16="http://schemas.microsoft.com/office/drawing/2014/main" id="{F3225C0D-3902-EF4B-A8D9-DFEF880234F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85E7C90-21C7-E747-9805-2685035AA132}"/>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2790475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D41E2-8E0C-EE4A-A2F5-4D48A9BFE71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1D1803E-E988-A84D-ABD7-DF9FEBC81D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4AE194E-F6AB-D646-B4D1-BED51305FA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CB58791-9CE3-8340-AF83-BE251ACA5D94}"/>
              </a:ext>
            </a:extLst>
          </p:cNvPr>
          <p:cNvSpPr>
            <a:spLocks noGrp="1"/>
          </p:cNvSpPr>
          <p:nvPr>
            <p:ph type="dt" sz="half" idx="10"/>
          </p:nvPr>
        </p:nvSpPr>
        <p:spPr/>
        <p:txBody>
          <a:bodyPr/>
          <a:lstStyle/>
          <a:p>
            <a:fld id="{3CEA02A8-1E04-6049-A247-6B0017C24346}" type="datetimeFigureOut">
              <a:rPr lang="en-GB" smtClean="0"/>
              <a:t>04/03/2025</a:t>
            </a:fld>
            <a:endParaRPr lang="en-GB"/>
          </a:p>
        </p:txBody>
      </p:sp>
      <p:sp>
        <p:nvSpPr>
          <p:cNvPr id="6" name="Footer Placeholder 5">
            <a:extLst>
              <a:ext uri="{FF2B5EF4-FFF2-40B4-BE49-F238E27FC236}">
                <a16:creationId xmlns:a16="http://schemas.microsoft.com/office/drawing/2014/main" id="{930F8844-4DD8-F247-8884-751DBC394C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90067BE-AA63-7647-B240-6FEEE84913A6}"/>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3850290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B8AD4-DE21-694A-BC60-6549E4CD851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42844A1-75C8-E54B-9977-9527D26C86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8AA3DB1-D181-8B4C-AAAA-88CC1CFEE7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FA02BEB-FC46-D64A-9541-4A09C8507404}"/>
              </a:ext>
            </a:extLst>
          </p:cNvPr>
          <p:cNvSpPr>
            <a:spLocks noGrp="1"/>
          </p:cNvSpPr>
          <p:nvPr>
            <p:ph type="dt" sz="half" idx="10"/>
          </p:nvPr>
        </p:nvSpPr>
        <p:spPr/>
        <p:txBody>
          <a:bodyPr/>
          <a:lstStyle/>
          <a:p>
            <a:fld id="{3CEA02A8-1E04-6049-A247-6B0017C24346}" type="datetimeFigureOut">
              <a:rPr lang="en-GB" smtClean="0"/>
              <a:t>04/03/2025</a:t>
            </a:fld>
            <a:endParaRPr lang="en-GB"/>
          </a:p>
        </p:txBody>
      </p:sp>
      <p:sp>
        <p:nvSpPr>
          <p:cNvPr id="6" name="Footer Placeholder 5">
            <a:extLst>
              <a:ext uri="{FF2B5EF4-FFF2-40B4-BE49-F238E27FC236}">
                <a16:creationId xmlns:a16="http://schemas.microsoft.com/office/drawing/2014/main" id="{3FA6A8D0-C7B9-8348-BBCC-2B41C7B328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11FE37-5F55-3C4E-AFB3-5D4E5E30D413}"/>
              </a:ext>
            </a:extLst>
          </p:cNvPr>
          <p:cNvSpPr>
            <a:spLocks noGrp="1"/>
          </p:cNvSpPr>
          <p:nvPr>
            <p:ph type="sldNum" sz="quarter" idx="12"/>
          </p:nvPr>
        </p:nvSpPr>
        <p:spPr/>
        <p:txBody>
          <a:bodyPr/>
          <a:lstStyle/>
          <a:p>
            <a:fld id="{B8B58FAC-F4E6-6148-A87B-614AF73C514D}" type="slidenum">
              <a:rPr lang="en-GB" smtClean="0"/>
              <a:t>‹#›</a:t>
            </a:fld>
            <a:endParaRPr lang="en-GB"/>
          </a:p>
        </p:txBody>
      </p:sp>
    </p:spTree>
    <p:extLst>
      <p:ext uri="{BB962C8B-B14F-4D97-AF65-F5344CB8AC3E}">
        <p14:creationId xmlns:p14="http://schemas.microsoft.com/office/powerpoint/2010/main" val="3304812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56712C-7291-4A4E-A6F9-467628490F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DEA420F1-2A4E-094B-883E-68779CDB2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B73ED57-77A3-F246-A734-88A5E21052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EA02A8-1E04-6049-A247-6B0017C24346}" type="datetimeFigureOut">
              <a:rPr lang="en-GB" smtClean="0"/>
              <a:t>04/03/2025</a:t>
            </a:fld>
            <a:endParaRPr lang="en-GB"/>
          </a:p>
        </p:txBody>
      </p:sp>
      <p:sp>
        <p:nvSpPr>
          <p:cNvPr id="5" name="Footer Placeholder 4">
            <a:extLst>
              <a:ext uri="{FF2B5EF4-FFF2-40B4-BE49-F238E27FC236}">
                <a16:creationId xmlns:a16="http://schemas.microsoft.com/office/drawing/2014/main" id="{AB34519E-F910-6D45-BB11-397FDE7F56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2C2B76E-76FE-1A4D-BB7A-81C828FD46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58FAC-F4E6-6148-A87B-614AF73C514D}" type="slidenum">
              <a:rPr lang="en-GB" smtClean="0"/>
              <a:t>‹#›</a:t>
            </a:fld>
            <a:endParaRPr lang="en-GB"/>
          </a:p>
        </p:txBody>
      </p:sp>
    </p:spTree>
    <p:extLst>
      <p:ext uri="{BB962C8B-B14F-4D97-AF65-F5344CB8AC3E}">
        <p14:creationId xmlns:p14="http://schemas.microsoft.com/office/powerpoint/2010/main" val="334362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ouncils.coop/funded-projects/application-process/application-deliver-policy-prototyp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bit.ly/CCINbids24"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hyperlink" Target="https://netorg260617-my.sharepoint.com/:x:/g/personal/contact_andrewrhuckerby_com/EUPfbvZexo1LiVZwh0dfPDMBJ0l1fCHZndJt1jNps4M6gQ?e=F0Iw3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76906711-0AFB-47DD-A4B6-4E94B38B8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Shape 39">
            <a:extLst>
              <a:ext uri="{FF2B5EF4-FFF2-40B4-BE49-F238E27FC236}">
                <a16:creationId xmlns:a16="http://schemas.microsoft.com/office/drawing/2014/main" id="{AA91F649-894C-41F6-A21D-3D1AC558E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877832"/>
          </a:xfrm>
          <a:custGeom>
            <a:avLst/>
            <a:gdLst>
              <a:gd name="connsiteX0" fmla="*/ 6789701 w 12192000"/>
              <a:gd name="connsiteY0" fmla="*/ 2809623 h 2877832"/>
              <a:gd name="connsiteX1" fmla="*/ 6788702 w 12192000"/>
              <a:gd name="connsiteY1" fmla="*/ 2809701 h 2877832"/>
              <a:gd name="connsiteX2" fmla="*/ 6788476 w 12192000"/>
              <a:gd name="connsiteY2" fmla="*/ 2810235 h 2877832"/>
              <a:gd name="connsiteX3" fmla="*/ 0 w 12192000"/>
              <a:gd name="connsiteY3" fmla="*/ 0 h 2877832"/>
              <a:gd name="connsiteX4" fmla="*/ 12192000 w 12192000"/>
              <a:gd name="connsiteY4" fmla="*/ 0 h 2877832"/>
              <a:gd name="connsiteX5" fmla="*/ 12192000 w 12192000"/>
              <a:gd name="connsiteY5" fmla="*/ 1915388 h 2877832"/>
              <a:gd name="connsiteX6" fmla="*/ 12061096 w 12192000"/>
              <a:gd name="connsiteY6" fmla="*/ 1954428 h 2877832"/>
              <a:gd name="connsiteX7" fmla="*/ 11676800 w 12192000"/>
              <a:gd name="connsiteY7" fmla="*/ 2058003 h 2877832"/>
              <a:gd name="connsiteX8" fmla="*/ 10425355 w 12192000"/>
              <a:gd name="connsiteY8" fmla="*/ 2341542 h 2877832"/>
              <a:gd name="connsiteX9" fmla="*/ 9424022 w 12192000"/>
              <a:gd name="connsiteY9" fmla="*/ 2516704 h 2877832"/>
              <a:gd name="connsiteX10" fmla="*/ 8458419 w 12192000"/>
              <a:gd name="connsiteY10" fmla="*/ 2650405 h 2877832"/>
              <a:gd name="connsiteX11" fmla="*/ 7715970 w 12192000"/>
              <a:gd name="connsiteY11" fmla="*/ 2730352 h 2877832"/>
              <a:gd name="connsiteX12" fmla="*/ 6951716 w 12192000"/>
              <a:gd name="connsiteY12" fmla="*/ 2796132 h 2877832"/>
              <a:gd name="connsiteX13" fmla="*/ 6936303 w 12192000"/>
              <a:gd name="connsiteY13" fmla="*/ 2798203 h 2877832"/>
              <a:gd name="connsiteX14" fmla="*/ 6790448 w 12192000"/>
              <a:gd name="connsiteY14" fmla="*/ 2809564 h 2877832"/>
              <a:gd name="connsiteX15" fmla="*/ 6799941 w 12192000"/>
              <a:gd name="connsiteY15" fmla="*/ 2811384 h 2877832"/>
              <a:gd name="connsiteX16" fmla="*/ 6835432 w 12192000"/>
              <a:gd name="connsiteY16" fmla="*/ 2809677 h 2877832"/>
              <a:gd name="connsiteX17" fmla="*/ 6884003 w 12192000"/>
              <a:gd name="connsiteY17" fmla="*/ 2806699 h 2877832"/>
              <a:gd name="connsiteX18" fmla="*/ 7578771 w 12192000"/>
              <a:gd name="connsiteY18" fmla="*/ 2774172 h 2877832"/>
              <a:gd name="connsiteX19" fmla="*/ 8623845 w 12192000"/>
              <a:gd name="connsiteY19" fmla="*/ 2687275 h 2877832"/>
              <a:gd name="connsiteX20" fmla="*/ 9479970 w 12192000"/>
              <a:gd name="connsiteY20" fmla="*/ 2583369 h 2877832"/>
              <a:gd name="connsiteX21" fmla="*/ 10629308 w 12192000"/>
              <a:gd name="connsiteY21" fmla="*/ 2389212 h 2877832"/>
              <a:gd name="connsiteX22" fmla="*/ 11998498 w 12192000"/>
              <a:gd name="connsiteY22" fmla="*/ 2063218 h 2877832"/>
              <a:gd name="connsiteX23" fmla="*/ 12192000 w 12192000"/>
              <a:gd name="connsiteY23" fmla="*/ 2006219 h 2877832"/>
              <a:gd name="connsiteX24" fmla="*/ 12192000 w 12192000"/>
              <a:gd name="connsiteY24" fmla="*/ 2060956 h 2877832"/>
              <a:gd name="connsiteX25" fmla="*/ 11829257 w 12192000"/>
              <a:gd name="connsiteY25" fmla="*/ 2166255 h 2877832"/>
              <a:gd name="connsiteX26" fmla="*/ 10939183 w 12192000"/>
              <a:gd name="connsiteY26" fmla="*/ 2380770 h 2877832"/>
              <a:gd name="connsiteX27" fmla="*/ 9985530 w 12192000"/>
              <a:gd name="connsiteY27" fmla="*/ 2560775 h 2877832"/>
              <a:gd name="connsiteX28" fmla="*/ 9186882 w 12192000"/>
              <a:gd name="connsiteY28" fmla="*/ 2676722 h 2877832"/>
              <a:gd name="connsiteX29" fmla="*/ 8578198 w 12192000"/>
              <a:gd name="connsiteY29" fmla="*/ 2746241 h 2877832"/>
              <a:gd name="connsiteX30" fmla="*/ 7864358 w 12192000"/>
              <a:gd name="connsiteY30" fmla="*/ 2807692 h 2877832"/>
              <a:gd name="connsiteX31" fmla="*/ 6935502 w 12192000"/>
              <a:gd name="connsiteY31" fmla="*/ 2859086 h 2877832"/>
              <a:gd name="connsiteX32" fmla="*/ 6477750 w 12192000"/>
              <a:gd name="connsiteY32" fmla="*/ 2872989 h 2877832"/>
              <a:gd name="connsiteX33" fmla="*/ 6362294 w 12192000"/>
              <a:gd name="connsiteY33" fmla="*/ 2877832 h 2877832"/>
              <a:gd name="connsiteX34" fmla="*/ 6057129 w 12192000"/>
              <a:gd name="connsiteY34" fmla="*/ 2877832 h 2877832"/>
              <a:gd name="connsiteX35" fmla="*/ 5977784 w 12192000"/>
              <a:gd name="connsiteY35" fmla="*/ 2873238 h 2877832"/>
              <a:gd name="connsiteX36" fmla="*/ 5265087 w 12192000"/>
              <a:gd name="connsiteY36" fmla="*/ 2836989 h 2877832"/>
              <a:gd name="connsiteX37" fmla="*/ 4346277 w 12192000"/>
              <a:gd name="connsiteY37" fmla="*/ 2774919 h 2877832"/>
              <a:gd name="connsiteX38" fmla="*/ 3373045 w 12192000"/>
              <a:gd name="connsiteY38" fmla="*/ 2676350 h 2877832"/>
              <a:gd name="connsiteX39" fmla="*/ 2362173 w 12192000"/>
              <a:gd name="connsiteY39" fmla="*/ 2557423 h 2877832"/>
              <a:gd name="connsiteX40" fmla="*/ 1233178 w 12192000"/>
              <a:gd name="connsiteY40" fmla="*/ 2384247 h 2877832"/>
              <a:gd name="connsiteX41" fmla="*/ 68500 w 12192000"/>
              <a:gd name="connsiteY41" fmla="*/ 2144540 h 2877832"/>
              <a:gd name="connsiteX42" fmla="*/ 0 w 12192000"/>
              <a:gd name="connsiteY42" fmla="*/ 2127185 h 2877832"/>
              <a:gd name="connsiteX43" fmla="*/ 0 w 12192000"/>
              <a:gd name="connsiteY43" fmla="*/ 2070696 h 2877832"/>
              <a:gd name="connsiteX44" fmla="*/ 72441 w 12192000"/>
              <a:gd name="connsiteY44" fmla="*/ 2089473 h 2877832"/>
              <a:gd name="connsiteX45" fmla="*/ 600716 w 12192000"/>
              <a:gd name="connsiteY45" fmla="*/ 2207843 h 2877832"/>
              <a:gd name="connsiteX46" fmla="*/ 1769512 w 12192000"/>
              <a:gd name="connsiteY46" fmla="*/ 2418011 h 2877832"/>
              <a:gd name="connsiteX47" fmla="*/ 2613554 w 12192000"/>
              <a:gd name="connsiteY47" fmla="*/ 2534953 h 2877832"/>
              <a:gd name="connsiteX48" fmla="*/ 2581134 w 12192000"/>
              <a:gd name="connsiteY48" fmla="*/ 2525022 h 2877832"/>
              <a:gd name="connsiteX49" fmla="*/ 1112635 w 12192000"/>
              <a:gd name="connsiteY49" fmla="*/ 2192325 h 2877832"/>
              <a:gd name="connsiteX50" fmla="*/ 420412 w 12192000"/>
              <a:gd name="connsiteY50" fmla="*/ 1992892 h 2877832"/>
              <a:gd name="connsiteX51" fmla="*/ 0 w 12192000"/>
              <a:gd name="connsiteY51" fmla="*/ 1853975 h 2877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000" h="2877832">
                <a:moveTo>
                  <a:pt x="6789701" y="2809623"/>
                </a:moveTo>
                <a:lnTo>
                  <a:pt x="6788702" y="2809701"/>
                </a:lnTo>
                <a:lnTo>
                  <a:pt x="6788476" y="2810235"/>
                </a:lnTo>
                <a:close/>
                <a:moveTo>
                  <a:pt x="0" y="0"/>
                </a:moveTo>
                <a:lnTo>
                  <a:pt x="12192000" y="0"/>
                </a:lnTo>
                <a:lnTo>
                  <a:pt x="12192000" y="1915388"/>
                </a:lnTo>
                <a:lnTo>
                  <a:pt x="12061096" y="1954428"/>
                </a:lnTo>
                <a:cubicBezTo>
                  <a:pt x="11933500" y="1990642"/>
                  <a:pt x="11805390" y="2025171"/>
                  <a:pt x="11676800" y="2058003"/>
                </a:cubicBezTo>
                <a:cubicBezTo>
                  <a:pt x="11262789" y="2165510"/>
                  <a:pt x="10845343" y="2259112"/>
                  <a:pt x="10425355" y="2341542"/>
                </a:cubicBezTo>
                <a:cubicBezTo>
                  <a:pt x="10092810" y="2406753"/>
                  <a:pt x="9759033" y="2465150"/>
                  <a:pt x="9424022" y="2516704"/>
                </a:cubicBezTo>
                <a:cubicBezTo>
                  <a:pt x="9102997" y="2566361"/>
                  <a:pt x="8781133" y="2610928"/>
                  <a:pt x="8458419" y="2650405"/>
                </a:cubicBezTo>
                <a:cubicBezTo>
                  <a:pt x="8211360" y="2680571"/>
                  <a:pt x="7963792" y="2706144"/>
                  <a:pt x="7715970" y="2730352"/>
                </a:cubicBezTo>
                <a:lnTo>
                  <a:pt x="6951716" y="2796132"/>
                </a:lnTo>
                <a:lnTo>
                  <a:pt x="6936303" y="2798203"/>
                </a:lnTo>
                <a:lnTo>
                  <a:pt x="6790448" y="2809564"/>
                </a:lnTo>
                <a:lnTo>
                  <a:pt x="6799941" y="2811384"/>
                </a:lnTo>
                <a:cubicBezTo>
                  <a:pt x="6811623" y="2811850"/>
                  <a:pt x="6823734" y="2809677"/>
                  <a:pt x="6835432" y="2809677"/>
                </a:cubicBezTo>
                <a:cubicBezTo>
                  <a:pt x="6851580" y="2809677"/>
                  <a:pt x="6867729" y="2807070"/>
                  <a:pt x="6884003" y="2806699"/>
                </a:cubicBezTo>
                <a:cubicBezTo>
                  <a:pt x="7115805" y="2801237"/>
                  <a:pt x="7347351" y="2789070"/>
                  <a:pt x="7578771" y="2774172"/>
                </a:cubicBezTo>
                <a:cubicBezTo>
                  <a:pt x="7927552" y="2751704"/>
                  <a:pt x="8276080" y="2723525"/>
                  <a:pt x="8623845" y="2687275"/>
                </a:cubicBezTo>
                <a:cubicBezTo>
                  <a:pt x="8909939" y="2657977"/>
                  <a:pt x="9195310" y="2623342"/>
                  <a:pt x="9479970" y="2583369"/>
                </a:cubicBezTo>
                <a:cubicBezTo>
                  <a:pt x="9864901" y="2528995"/>
                  <a:pt x="10248014" y="2464281"/>
                  <a:pt x="10629308" y="2389212"/>
                </a:cubicBezTo>
                <a:cubicBezTo>
                  <a:pt x="11090114" y="2298092"/>
                  <a:pt x="11546975" y="2190586"/>
                  <a:pt x="11998498" y="2063218"/>
                </a:cubicBezTo>
                <a:lnTo>
                  <a:pt x="12192000" y="2006219"/>
                </a:lnTo>
                <a:lnTo>
                  <a:pt x="12192000" y="2060956"/>
                </a:lnTo>
                <a:lnTo>
                  <a:pt x="11829257" y="2166255"/>
                </a:lnTo>
                <a:cubicBezTo>
                  <a:pt x="11534769" y="2245952"/>
                  <a:pt x="11238120" y="2316838"/>
                  <a:pt x="10939183" y="2380770"/>
                </a:cubicBezTo>
                <a:cubicBezTo>
                  <a:pt x="10622824" y="2448552"/>
                  <a:pt x="10304941" y="2508549"/>
                  <a:pt x="9985530" y="2560775"/>
                </a:cubicBezTo>
                <a:cubicBezTo>
                  <a:pt x="9720036" y="2604224"/>
                  <a:pt x="9453814" y="2642869"/>
                  <a:pt x="9186882" y="2676722"/>
                </a:cubicBezTo>
                <a:cubicBezTo>
                  <a:pt x="8984197" y="2702296"/>
                  <a:pt x="8781514" y="2726379"/>
                  <a:pt x="8578198" y="2746241"/>
                </a:cubicBezTo>
                <a:cubicBezTo>
                  <a:pt x="8340547" y="2768961"/>
                  <a:pt x="8102644" y="2790436"/>
                  <a:pt x="7864358" y="2807692"/>
                </a:cubicBezTo>
                <a:cubicBezTo>
                  <a:pt x="7554994" y="2830036"/>
                  <a:pt x="7245502" y="2847914"/>
                  <a:pt x="6935502" y="2859086"/>
                </a:cubicBezTo>
                <a:cubicBezTo>
                  <a:pt x="6782917" y="2864549"/>
                  <a:pt x="6630334" y="2868397"/>
                  <a:pt x="6477750" y="2872989"/>
                </a:cubicBezTo>
                <a:cubicBezTo>
                  <a:pt x="6439195" y="2870905"/>
                  <a:pt x="6400529" y="2872530"/>
                  <a:pt x="6362294" y="2877832"/>
                </a:cubicBezTo>
                <a:lnTo>
                  <a:pt x="6057129" y="2877832"/>
                </a:lnTo>
                <a:lnTo>
                  <a:pt x="5977784" y="2873238"/>
                </a:lnTo>
                <a:cubicBezTo>
                  <a:pt x="5740261" y="2860825"/>
                  <a:pt x="5502739" y="2847046"/>
                  <a:pt x="5265087" y="2836989"/>
                </a:cubicBezTo>
                <a:cubicBezTo>
                  <a:pt x="4958267" y="2824573"/>
                  <a:pt x="4651826" y="2804093"/>
                  <a:pt x="4346277" y="2774919"/>
                </a:cubicBezTo>
                <a:cubicBezTo>
                  <a:pt x="4021654" y="2744007"/>
                  <a:pt x="3697795" y="2709372"/>
                  <a:pt x="3373045" y="2676350"/>
                </a:cubicBezTo>
                <a:cubicBezTo>
                  <a:pt x="3035412" y="2642088"/>
                  <a:pt x="2698456" y="2602449"/>
                  <a:pt x="2362173" y="2557423"/>
                </a:cubicBezTo>
                <a:cubicBezTo>
                  <a:pt x="1984692" y="2507270"/>
                  <a:pt x="1608364" y="2449544"/>
                  <a:pt x="1233178" y="2384247"/>
                </a:cubicBezTo>
                <a:cubicBezTo>
                  <a:pt x="842181" y="2315534"/>
                  <a:pt x="453758" y="2237046"/>
                  <a:pt x="68500" y="2144540"/>
                </a:cubicBezTo>
                <a:lnTo>
                  <a:pt x="0" y="2127185"/>
                </a:lnTo>
                <a:lnTo>
                  <a:pt x="0" y="2070696"/>
                </a:lnTo>
                <a:lnTo>
                  <a:pt x="72441" y="2089473"/>
                </a:lnTo>
                <a:cubicBezTo>
                  <a:pt x="247961" y="2131651"/>
                  <a:pt x="424164" y="2170911"/>
                  <a:pt x="600716" y="2207843"/>
                </a:cubicBezTo>
                <a:cubicBezTo>
                  <a:pt x="988279" y="2288657"/>
                  <a:pt x="1378133" y="2357555"/>
                  <a:pt x="1769512" y="2418011"/>
                </a:cubicBezTo>
                <a:cubicBezTo>
                  <a:pt x="2052426" y="2461587"/>
                  <a:pt x="2335725" y="2501684"/>
                  <a:pt x="2613554" y="2534953"/>
                </a:cubicBezTo>
                <a:cubicBezTo>
                  <a:pt x="2605544" y="2537560"/>
                  <a:pt x="2594611" y="2527504"/>
                  <a:pt x="2581134" y="2525022"/>
                </a:cubicBezTo>
                <a:cubicBezTo>
                  <a:pt x="2087178" y="2433070"/>
                  <a:pt x="1597684" y="2322177"/>
                  <a:pt x="1112635" y="2192325"/>
                </a:cubicBezTo>
                <a:cubicBezTo>
                  <a:pt x="880453" y="2130254"/>
                  <a:pt x="649713" y="2063776"/>
                  <a:pt x="420412" y="1992892"/>
                </a:cubicBezTo>
                <a:lnTo>
                  <a:pt x="0" y="18539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08AE67F-7F91-4748-B727-55B67810908B}"/>
              </a:ext>
            </a:extLst>
          </p:cNvPr>
          <p:cNvSpPr>
            <a:spLocks noGrp="1"/>
          </p:cNvSpPr>
          <p:nvPr>
            <p:ph type="ctrTitle"/>
          </p:nvPr>
        </p:nvSpPr>
        <p:spPr>
          <a:xfrm>
            <a:off x="638881" y="390525"/>
            <a:ext cx="10909640" cy="1510301"/>
          </a:xfrm>
        </p:spPr>
        <p:txBody>
          <a:bodyPr anchor="ctr">
            <a:normAutofit/>
          </a:bodyPr>
          <a:lstStyle/>
          <a:p>
            <a:r>
              <a:rPr lang="en-GB" sz="5100" dirty="0">
                <a:solidFill>
                  <a:srgbClr val="FFFFFF"/>
                </a:solidFill>
              </a:rPr>
              <a:t>Policy Labs and Policy Prototypes 2025</a:t>
            </a:r>
          </a:p>
        </p:txBody>
      </p:sp>
      <p:sp>
        <p:nvSpPr>
          <p:cNvPr id="5" name="Subtitle 4">
            <a:extLst>
              <a:ext uri="{FF2B5EF4-FFF2-40B4-BE49-F238E27FC236}">
                <a16:creationId xmlns:a16="http://schemas.microsoft.com/office/drawing/2014/main" id="{76D782BA-16FF-F649-B2A6-5C7A1A12703E}"/>
              </a:ext>
            </a:extLst>
          </p:cNvPr>
          <p:cNvSpPr>
            <a:spLocks noGrp="1"/>
          </p:cNvSpPr>
          <p:nvPr>
            <p:ph type="subTitle" idx="1"/>
          </p:nvPr>
        </p:nvSpPr>
        <p:spPr>
          <a:xfrm>
            <a:off x="2895601" y="1900826"/>
            <a:ext cx="6396204" cy="662542"/>
          </a:xfrm>
        </p:spPr>
        <p:txBody>
          <a:bodyPr anchor="ctr">
            <a:normAutofit/>
          </a:bodyPr>
          <a:lstStyle/>
          <a:p>
            <a:endParaRPr lang="en-US">
              <a:solidFill>
                <a:srgbClr val="FFFFFF"/>
              </a:solidFill>
            </a:endParaRPr>
          </a:p>
        </p:txBody>
      </p:sp>
      <p:sp>
        <p:nvSpPr>
          <p:cNvPr id="42" name="sketch line">
            <a:extLst>
              <a:ext uri="{FF2B5EF4-FFF2-40B4-BE49-F238E27FC236}">
                <a16:creationId xmlns:a16="http://schemas.microsoft.com/office/drawing/2014/main" id="{56037404-66BD-46B5-9323-1B5313196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1753266"/>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close-up of a logo&#10;&#10;Description automatically generated">
            <a:extLst>
              <a:ext uri="{FF2B5EF4-FFF2-40B4-BE49-F238E27FC236}">
                <a16:creationId xmlns:a16="http://schemas.microsoft.com/office/drawing/2014/main" id="{4C5CC346-F1A9-EF00-6C3B-F3A3FF9E9ED7}"/>
              </a:ext>
            </a:extLst>
          </p:cNvPr>
          <p:cNvPicPr>
            <a:picLocks noChangeAspect="1"/>
          </p:cNvPicPr>
          <p:nvPr/>
        </p:nvPicPr>
        <p:blipFill>
          <a:blip r:embed="rId2"/>
          <a:stretch>
            <a:fillRect/>
          </a:stretch>
        </p:blipFill>
        <p:spPr>
          <a:xfrm>
            <a:off x="1068977" y="3429000"/>
            <a:ext cx="9616440" cy="2351560"/>
          </a:xfrm>
          <a:prstGeom prst="rect">
            <a:avLst/>
          </a:prstGeom>
        </p:spPr>
      </p:pic>
    </p:spTree>
    <p:extLst>
      <p:ext uri="{BB962C8B-B14F-4D97-AF65-F5344CB8AC3E}">
        <p14:creationId xmlns:p14="http://schemas.microsoft.com/office/powerpoint/2010/main" val="3899229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77B00C-4299-AD2C-1443-048BBC2CD368}"/>
              </a:ext>
            </a:extLst>
          </p:cNvPr>
          <p:cNvSpPr>
            <a:spLocks noGrp="1"/>
          </p:cNvSpPr>
          <p:nvPr>
            <p:ph type="title"/>
          </p:nvPr>
        </p:nvSpPr>
        <p:spPr>
          <a:xfrm>
            <a:off x="838200" y="365125"/>
            <a:ext cx="10515600" cy="1325563"/>
          </a:xfrm>
        </p:spPr>
        <p:txBody>
          <a:bodyPr>
            <a:normAutofit/>
          </a:bodyPr>
          <a:lstStyle/>
          <a:p>
            <a:r>
              <a:rPr lang="en-US" sz="5400" dirty="0">
                <a:ln w="0"/>
                <a:solidFill>
                  <a:schemeClr val="accent1"/>
                </a:solidFill>
                <a:effectLst>
                  <a:outerShdw blurRad="38100" dist="25400" dir="5400000" algn="ctr" rotWithShape="0">
                    <a:srgbClr val="6E747A">
                      <a:alpha val="43000"/>
                    </a:srgbClr>
                  </a:outerShdw>
                </a:effectLst>
              </a:rPr>
              <a:t>Government missions and milestones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751D7C12-17B5-D32C-665C-9E5462812DC6}"/>
              </a:ext>
            </a:extLst>
          </p:cNvPr>
          <p:cNvSpPr>
            <a:spLocks noGrp="1"/>
          </p:cNvSpPr>
          <p:nvPr>
            <p:ph idx="1"/>
          </p:nvPr>
        </p:nvSpPr>
        <p:spPr>
          <a:xfrm>
            <a:off x="838200" y="1929384"/>
            <a:ext cx="10515600" cy="4251960"/>
          </a:xfrm>
        </p:spPr>
        <p:txBody>
          <a:bodyPr>
            <a:normAutofit/>
          </a:bodyPr>
          <a:lstStyle/>
          <a:p>
            <a:pPr>
              <a:buFont typeface="Arial" panose="020B0604020202020204" pitchFamily="34" charset="0"/>
              <a:buChar char="•"/>
            </a:pPr>
            <a:r>
              <a:rPr lang="en-GB" sz="2000" b="1" i="0">
                <a:effectLst/>
                <a:latin typeface="GDS Transport"/>
              </a:rPr>
              <a:t>Raising living standards in every part of the United Kingdom</a:t>
            </a:r>
            <a:r>
              <a:rPr lang="en-GB" sz="2000" b="0" i="0">
                <a:effectLst/>
                <a:latin typeface="GDS Transport"/>
              </a:rPr>
              <a:t>, so working people have more money in their pocket as we aim to deliver the highest sustained growth in the G7.</a:t>
            </a:r>
          </a:p>
          <a:p>
            <a:pPr>
              <a:buFont typeface="Arial" panose="020B0604020202020204" pitchFamily="34" charset="0"/>
              <a:buChar char="•"/>
            </a:pPr>
            <a:r>
              <a:rPr lang="en-GB" sz="2000" b="1" i="0">
                <a:effectLst/>
                <a:latin typeface="GDS Transport"/>
              </a:rPr>
              <a:t>Building 1.5 million homes in England and fast-tracking planning decisions</a:t>
            </a:r>
            <a:r>
              <a:rPr lang="en-GB" sz="2000" b="0" i="0">
                <a:effectLst/>
                <a:latin typeface="GDS Transport"/>
              </a:rPr>
              <a:t> on at least 150 major economic infrastructure projects - more than the last 14 years combined.</a:t>
            </a:r>
          </a:p>
          <a:p>
            <a:pPr>
              <a:buFont typeface="Arial" panose="020B0604020202020204" pitchFamily="34" charset="0"/>
              <a:buChar char="•"/>
            </a:pPr>
            <a:r>
              <a:rPr lang="en-GB" sz="2000" b="1" i="0">
                <a:effectLst/>
                <a:latin typeface="GDS Transport"/>
              </a:rPr>
              <a:t>Ending hospital backlogs</a:t>
            </a:r>
            <a:r>
              <a:rPr lang="en-GB" sz="2000" b="0" i="0">
                <a:effectLst/>
                <a:latin typeface="GDS Transport"/>
              </a:rPr>
              <a:t> to meet the NHS standard of 92% of patients in England waiting no longer than 18 weeks for elective treatment.</a:t>
            </a:r>
          </a:p>
          <a:p>
            <a:pPr>
              <a:buFont typeface="Arial" panose="020B0604020202020204" pitchFamily="34" charset="0"/>
              <a:buChar char="•"/>
            </a:pPr>
            <a:r>
              <a:rPr lang="en-GB" sz="2000" b="1" i="0">
                <a:effectLst/>
                <a:latin typeface="GDS Transport"/>
              </a:rPr>
              <a:t>Putting police back on the beat</a:t>
            </a:r>
            <a:r>
              <a:rPr lang="en-GB" sz="2000" b="0" i="0">
                <a:effectLst/>
                <a:latin typeface="GDS Transport"/>
              </a:rPr>
              <a:t> with a named officer for every neighbourhood, and 13,000 additional officers, PCSOs and special constables in neighbourhood roles in England and Wales.</a:t>
            </a:r>
          </a:p>
          <a:p>
            <a:pPr>
              <a:buFont typeface="Arial" panose="020B0604020202020204" pitchFamily="34" charset="0"/>
              <a:buChar char="•"/>
            </a:pPr>
            <a:r>
              <a:rPr lang="en-GB" sz="2000" b="1" i="0">
                <a:effectLst/>
                <a:latin typeface="GDS Transport"/>
              </a:rPr>
              <a:t>Giving children the best start in life</a:t>
            </a:r>
            <a:r>
              <a:rPr lang="en-GB" sz="2000" b="0" i="0">
                <a:effectLst/>
                <a:latin typeface="GDS Transport"/>
              </a:rPr>
              <a:t>, with a record 75% of 5-year-olds in England ready to learn when they start school.</a:t>
            </a:r>
          </a:p>
          <a:p>
            <a:pPr>
              <a:buFont typeface="Arial" panose="020B0604020202020204" pitchFamily="34" charset="0"/>
              <a:buChar char="•"/>
            </a:pPr>
            <a:r>
              <a:rPr lang="en-GB" sz="2000" b="1" i="0">
                <a:effectLst/>
                <a:latin typeface="GDS Transport"/>
              </a:rPr>
              <a:t>Securing home-grown energy</a:t>
            </a:r>
            <a:r>
              <a:rPr lang="en-GB" sz="2000" b="0" i="0">
                <a:effectLst/>
                <a:latin typeface="GDS Transport"/>
              </a:rPr>
              <a:t>, protecting billpayers, and putting us on track to at least 95% clean power by 2030, while accelerating the UK to net zero.</a:t>
            </a:r>
          </a:p>
          <a:p>
            <a:endParaRPr lang="en-US" sz="2000"/>
          </a:p>
        </p:txBody>
      </p:sp>
    </p:spTree>
    <p:extLst>
      <p:ext uri="{BB962C8B-B14F-4D97-AF65-F5344CB8AC3E}">
        <p14:creationId xmlns:p14="http://schemas.microsoft.com/office/powerpoint/2010/main" val="3553326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AF963-83C2-2648-AE63-E23C01B3A2C4}"/>
              </a:ext>
            </a:extLst>
          </p:cNvPr>
          <p:cNvSpPr>
            <a:spLocks noGrp="1"/>
          </p:cNvSpPr>
          <p:nvPr>
            <p:ph type="title"/>
          </p:nvPr>
        </p:nvSpPr>
        <p:spPr/>
        <p:txBody>
          <a:bodyPr/>
          <a:lstStyle/>
          <a:p>
            <a:r>
              <a:rPr lang="en-GB" b="1" dirty="0"/>
              <a:t>Submit an application to deliver a Policy Prototype</a:t>
            </a:r>
          </a:p>
        </p:txBody>
      </p:sp>
      <p:sp>
        <p:nvSpPr>
          <p:cNvPr id="3" name="Content Placeholder 2">
            <a:extLst>
              <a:ext uri="{FF2B5EF4-FFF2-40B4-BE49-F238E27FC236}">
                <a16:creationId xmlns:a16="http://schemas.microsoft.com/office/drawing/2014/main" id="{1DCFAF8F-FD41-4747-8D59-1D0ADFFCD240}"/>
              </a:ext>
            </a:extLst>
          </p:cNvPr>
          <p:cNvSpPr>
            <a:spLocks noGrp="1"/>
          </p:cNvSpPr>
          <p:nvPr>
            <p:ph idx="1"/>
          </p:nvPr>
        </p:nvSpPr>
        <p:spPr>
          <a:xfrm>
            <a:off x="838200" y="2540557"/>
            <a:ext cx="10515600" cy="4351338"/>
          </a:xfrm>
        </p:spPr>
        <p:txBody>
          <a:bodyPr/>
          <a:lstStyle/>
          <a:p>
            <a:pPr marL="514350" indent="-514350">
              <a:buFont typeface="+mj-lt"/>
              <a:buAutoNum type="arabicPeriod"/>
            </a:pPr>
            <a:r>
              <a:rPr lang="en-GB" dirty="0"/>
              <a:t>Complete and Submit Form using this Link – </a:t>
            </a:r>
          </a:p>
          <a:p>
            <a:pPr marL="514350" indent="-514350">
              <a:buFont typeface="+mj-lt"/>
              <a:buAutoNum type="arabicPeriod"/>
            </a:pPr>
            <a:r>
              <a:rPr lang="en-GB" dirty="0"/>
              <a:t>Exit</a:t>
            </a:r>
          </a:p>
          <a:p>
            <a:pPr marL="0" indent="0">
              <a:buNone/>
            </a:pPr>
            <a:endParaRPr lang="en-GB" dirty="0"/>
          </a:p>
          <a:p>
            <a:pPr marL="0" indent="0">
              <a:buNone/>
            </a:pPr>
            <a:r>
              <a:rPr lang="en-GB" dirty="0"/>
              <a:t>Your interest will be collated with all other EOI’s</a:t>
            </a:r>
          </a:p>
        </p:txBody>
      </p:sp>
      <p:sp>
        <p:nvSpPr>
          <p:cNvPr id="4" name="TextBox 3">
            <a:hlinkClick r:id="rId2"/>
            <a:extLst>
              <a:ext uri="{FF2B5EF4-FFF2-40B4-BE49-F238E27FC236}">
                <a16:creationId xmlns:a16="http://schemas.microsoft.com/office/drawing/2014/main" id="{0BEF465E-3B13-FF43-B02A-10853D9DD610}"/>
              </a:ext>
            </a:extLst>
          </p:cNvPr>
          <p:cNvSpPr txBox="1"/>
          <p:nvPr/>
        </p:nvSpPr>
        <p:spPr>
          <a:xfrm>
            <a:off x="7871255" y="2540557"/>
            <a:ext cx="2483708" cy="369332"/>
          </a:xfrm>
          <a:prstGeom prst="rect">
            <a:avLst/>
          </a:prstGeom>
          <a:solidFill>
            <a:srgbClr val="FF0000">
              <a:alpha val="40000"/>
            </a:srgbClr>
          </a:solidFill>
        </p:spPr>
        <p:txBody>
          <a:bodyPr wrap="square" rtlCol="0">
            <a:spAutoFit/>
          </a:bodyPr>
          <a:lstStyle/>
          <a:p>
            <a:pPr algn="ctr"/>
            <a:r>
              <a:rPr lang="en-GB" dirty="0"/>
              <a:t>Follow Link</a:t>
            </a:r>
          </a:p>
        </p:txBody>
      </p:sp>
    </p:spTree>
    <p:extLst>
      <p:ext uri="{BB962C8B-B14F-4D97-AF65-F5344CB8AC3E}">
        <p14:creationId xmlns:p14="http://schemas.microsoft.com/office/powerpoint/2010/main" val="723613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BB0479-AD80-296C-AB41-90782298B5D6}"/>
              </a:ext>
            </a:extLst>
          </p:cNvPr>
          <p:cNvSpPr>
            <a:spLocks noGrp="1"/>
          </p:cNvSpPr>
          <p:nvPr>
            <p:ph type="title"/>
          </p:nvPr>
        </p:nvSpPr>
        <p:spPr>
          <a:xfrm>
            <a:off x="838200" y="459863"/>
            <a:ext cx="10515600" cy="1004594"/>
          </a:xfrm>
        </p:spPr>
        <p:txBody>
          <a:bodyPr>
            <a:normAutofit/>
          </a:bodyPr>
          <a:lstStyle/>
          <a:p>
            <a:pPr algn="ctr"/>
            <a:r>
              <a:rPr lang="en-US" dirty="0">
                <a:solidFill>
                  <a:srgbClr val="FFFFFF"/>
                </a:solidFill>
              </a:rPr>
              <a:t>Timetable for Policy Bids 2024/25</a:t>
            </a:r>
          </a:p>
        </p:txBody>
      </p:sp>
      <p:sp>
        <p:nvSpPr>
          <p:cNvPr id="12" name="Rectangle: Rounded Corners 11">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4">
            <a:extLst>
              <a:ext uri="{FF2B5EF4-FFF2-40B4-BE49-F238E27FC236}">
                <a16:creationId xmlns:a16="http://schemas.microsoft.com/office/drawing/2014/main" id="{FD8A8383-ED99-785D-219D-23568B7D2A58}"/>
              </a:ext>
            </a:extLst>
          </p:cNvPr>
          <p:cNvGraphicFramePr>
            <a:graphicFrameLocks noGrp="1"/>
          </p:cNvGraphicFramePr>
          <p:nvPr>
            <p:ph idx="1"/>
          </p:nvPr>
        </p:nvGraphicFramePr>
        <p:xfrm>
          <a:off x="838199" y="2154862"/>
          <a:ext cx="9618785" cy="3643438"/>
        </p:xfrm>
        <a:graphic>
          <a:graphicData uri="http://schemas.openxmlformats.org/drawingml/2006/table">
            <a:tbl>
              <a:tblPr firstRow="1" bandRow="1">
                <a:tableStyleId>{5C22544A-7EE6-4342-B048-85BDC9FD1C3A}</a:tableStyleId>
              </a:tblPr>
              <a:tblGrid>
                <a:gridCol w="2748544">
                  <a:extLst>
                    <a:ext uri="{9D8B030D-6E8A-4147-A177-3AD203B41FA5}">
                      <a16:colId xmlns:a16="http://schemas.microsoft.com/office/drawing/2014/main" val="2683917649"/>
                    </a:ext>
                  </a:extLst>
                </a:gridCol>
                <a:gridCol w="6870241">
                  <a:extLst>
                    <a:ext uri="{9D8B030D-6E8A-4147-A177-3AD203B41FA5}">
                      <a16:colId xmlns:a16="http://schemas.microsoft.com/office/drawing/2014/main" val="112771378"/>
                    </a:ext>
                  </a:extLst>
                </a:gridCol>
              </a:tblGrid>
              <a:tr h="456640">
                <a:tc>
                  <a:txBody>
                    <a:bodyPr/>
                    <a:lstStyle/>
                    <a:p>
                      <a:r>
                        <a:rPr lang="en-GB" sz="2000" dirty="0"/>
                        <a:t>Dates</a:t>
                      </a:r>
                    </a:p>
                  </a:txBody>
                  <a:tcPr marL="123275" marR="123275" marT="61637" marB="61637"/>
                </a:tc>
                <a:tc>
                  <a:txBody>
                    <a:bodyPr/>
                    <a:lstStyle/>
                    <a:p>
                      <a:endParaRPr lang="en-US" sz="1300" dirty="0"/>
                    </a:p>
                  </a:txBody>
                  <a:tcPr marL="65796" marR="65796" marT="32898" marB="32898"/>
                </a:tc>
                <a:extLst>
                  <a:ext uri="{0D108BD9-81ED-4DB2-BD59-A6C34878D82A}">
                    <a16:rowId xmlns:a16="http://schemas.microsoft.com/office/drawing/2014/main" val="3884968408"/>
                  </a:ext>
                </a:extLst>
              </a:tr>
              <a:tr h="456640">
                <a:tc>
                  <a:txBody>
                    <a:bodyPr/>
                    <a:lstStyle/>
                    <a:p>
                      <a:r>
                        <a:rPr lang="en-GB" sz="2000" dirty="0"/>
                        <a:t>13 February 2025</a:t>
                      </a:r>
                    </a:p>
                  </a:txBody>
                  <a:tcPr marL="123275" marR="123275" marT="61637" marB="61637"/>
                </a:tc>
                <a:tc>
                  <a:txBody>
                    <a:bodyPr/>
                    <a:lstStyle/>
                    <a:p>
                      <a:r>
                        <a:rPr lang="en-GB" sz="2000" dirty="0"/>
                        <a:t>Launch at Annual Conference</a:t>
                      </a:r>
                    </a:p>
                  </a:txBody>
                  <a:tcPr marL="123275" marR="123275" marT="61637" marB="61637"/>
                </a:tc>
                <a:extLst>
                  <a:ext uri="{0D108BD9-81ED-4DB2-BD59-A6C34878D82A}">
                    <a16:rowId xmlns:a16="http://schemas.microsoft.com/office/drawing/2014/main" val="397952046"/>
                  </a:ext>
                </a:extLst>
              </a:tr>
              <a:tr h="456640">
                <a:tc>
                  <a:txBody>
                    <a:bodyPr/>
                    <a:lstStyle/>
                    <a:p>
                      <a:r>
                        <a:rPr lang="en-GB" sz="2000" dirty="0"/>
                        <a:t>13 March 2025</a:t>
                      </a:r>
                    </a:p>
                  </a:txBody>
                  <a:tcPr marL="123275" marR="123275" marT="61637" marB="61637"/>
                </a:tc>
                <a:tc>
                  <a:txBody>
                    <a:bodyPr/>
                    <a:lstStyle/>
                    <a:p>
                      <a:r>
                        <a:rPr lang="en-GB" sz="2000" dirty="0"/>
                        <a:t>Closing date for submission of all Bids</a:t>
                      </a:r>
                    </a:p>
                  </a:txBody>
                  <a:tcPr marL="123275" marR="123275" marT="61637" marB="61637"/>
                </a:tc>
                <a:extLst>
                  <a:ext uri="{0D108BD9-81ED-4DB2-BD59-A6C34878D82A}">
                    <a16:rowId xmlns:a16="http://schemas.microsoft.com/office/drawing/2014/main" val="2834871350"/>
                  </a:ext>
                </a:extLst>
              </a:tr>
              <a:tr h="456640">
                <a:tc>
                  <a:txBody>
                    <a:bodyPr/>
                    <a:lstStyle/>
                    <a:p>
                      <a:r>
                        <a:rPr lang="en-GB" sz="2000" dirty="0"/>
                        <a:t>19 March 2025</a:t>
                      </a:r>
                    </a:p>
                  </a:txBody>
                  <a:tcPr marL="123275" marR="123275" marT="61637" marB="6163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a:t>EOC &amp; V&amp;P Board consider Bids</a:t>
                      </a:r>
                    </a:p>
                  </a:txBody>
                  <a:tcPr marL="123275" marR="123275" marT="61637" marB="61637"/>
                </a:tc>
                <a:extLst>
                  <a:ext uri="{0D108BD9-81ED-4DB2-BD59-A6C34878D82A}">
                    <a16:rowId xmlns:a16="http://schemas.microsoft.com/office/drawing/2014/main" val="1778758355"/>
                  </a:ext>
                </a:extLst>
              </a:tr>
              <a:tr h="763688">
                <a:tc>
                  <a:txBody>
                    <a:bodyPr/>
                    <a:lstStyle/>
                    <a:p>
                      <a:r>
                        <a:rPr lang="en-GB" sz="2000" dirty="0"/>
                        <a:t>21-28 March 2025</a:t>
                      </a:r>
                    </a:p>
                  </a:txBody>
                  <a:tcPr marL="123275" marR="123275" marT="61637" marB="61637"/>
                </a:tc>
                <a:tc>
                  <a:txBody>
                    <a:bodyPr/>
                    <a:lstStyle/>
                    <a:p>
                      <a:r>
                        <a:rPr lang="en-GB" sz="2000" dirty="0"/>
                        <a:t>Bidders are asked to respond to any further questions raised by Governance</a:t>
                      </a:r>
                    </a:p>
                  </a:txBody>
                  <a:tcPr marL="123275" marR="123275" marT="61637" marB="61637"/>
                </a:tc>
                <a:extLst>
                  <a:ext uri="{0D108BD9-81ED-4DB2-BD59-A6C34878D82A}">
                    <a16:rowId xmlns:a16="http://schemas.microsoft.com/office/drawing/2014/main" val="4157052201"/>
                  </a:ext>
                </a:extLst>
              </a:tr>
              <a:tr h="456640">
                <a:tc>
                  <a:txBody>
                    <a:bodyPr/>
                    <a:lstStyle/>
                    <a:p>
                      <a:r>
                        <a:rPr lang="en-GB" sz="2000" dirty="0"/>
                        <a:t>w/b 7 April 2025</a:t>
                      </a:r>
                    </a:p>
                  </a:txBody>
                  <a:tcPr marL="123275" marR="123275" marT="61637" marB="61637"/>
                </a:tc>
                <a:tc>
                  <a:txBody>
                    <a:bodyPr/>
                    <a:lstStyle/>
                    <a:p>
                      <a:r>
                        <a:rPr lang="en-GB" sz="2000"/>
                        <a:t>Sign-off of successful bids by EOC</a:t>
                      </a:r>
                    </a:p>
                  </a:txBody>
                  <a:tcPr marL="123275" marR="123275" marT="61637" marB="61637"/>
                </a:tc>
                <a:extLst>
                  <a:ext uri="{0D108BD9-81ED-4DB2-BD59-A6C34878D82A}">
                    <a16:rowId xmlns:a16="http://schemas.microsoft.com/office/drawing/2014/main" val="3919850071"/>
                  </a:ext>
                </a:extLst>
              </a:tr>
              <a:tr h="5965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t>28 April 2025</a:t>
                      </a:r>
                    </a:p>
                  </a:txBody>
                  <a:tcPr marL="123275" marR="123275" marT="61637" marB="6163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t>Contracts awarded/work starts</a:t>
                      </a:r>
                    </a:p>
                    <a:p>
                      <a:endParaRPr lang="en-US" sz="1300" dirty="0"/>
                    </a:p>
                  </a:txBody>
                  <a:tcPr marL="65796" marR="65796" marT="32898" marB="32898"/>
                </a:tc>
                <a:extLst>
                  <a:ext uri="{0D108BD9-81ED-4DB2-BD59-A6C34878D82A}">
                    <a16:rowId xmlns:a16="http://schemas.microsoft.com/office/drawing/2014/main" val="2839166504"/>
                  </a:ext>
                </a:extLst>
              </a:tr>
            </a:tbl>
          </a:graphicData>
        </a:graphic>
      </p:graphicFrame>
      <p:sp>
        <p:nvSpPr>
          <p:cNvPr id="4" name="TextBox 3">
            <a:extLst>
              <a:ext uri="{FF2B5EF4-FFF2-40B4-BE49-F238E27FC236}">
                <a16:creationId xmlns:a16="http://schemas.microsoft.com/office/drawing/2014/main" id="{64747F54-D6C4-1F30-4BB1-9D791631779A}"/>
              </a:ext>
            </a:extLst>
          </p:cNvPr>
          <p:cNvSpPr txBox="1"/>
          <p:nvPr/>
        </p:nvSpPr>
        <p:spPr>
          <a:xfrm>
            <a:off x="3047268" y="5921813"/>
            <a:ext cx="6097464"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For more information visit </a:t>
            </a: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https://bit.ly/CCINbids25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7631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6CC37D-76B1-E94A-AA6A-652AFD3CB411}"/>
              </a:ext>
            </a:extLst>
          </p:cNvPr>
          <p:cNvSpPr>
            <a:spLocks noGrp="1"/>
          </p:cNvSpPr>
          <p:nvPr>
            <p:ph type="title"/>
          </p:nvPr>
        </p:nvSpPr>
        <p:spPr>
          <a:xfrm>
            <a:off x="838200" y="556995"/>
            <a:ext cx="10515600" cy="1133693"/>
          </a:xfrm>
        </p:spPr>
        <p:txBody>
          <a:bodyPr>
            <a:normAutofit/>
          </a:bodyPr>
          <a:lstStyle/>
          <a:p>
            <a:r>
              <a:rPr lang="en-US" dirty="0"/>
              <a:t>CCIN Policy Lab &amp; Prototype funded projects</a:t>
            </a:r>
          </a:p>
        </p:txBody>
      </p:sp>
      <p:graphicFrame>
        <p:nvGraphicFramePr>
          <p:cNvPr id="37" name="Content Placeholder 2">
            <a:extLst>
              <a:ext uri="{FF2B5EF4-FFF2-40B4-BE49-F238E27FC236}">
                <a16:creationId xmlns:a16="http://schemas.microsoft.com/office/drawing/2014/main" id="{B2916F26-78F6-41BA-984C-CB2BE8C05A16}"/>
              </a:ext>
            </a:extLst>
          </p:cNvPr>
          <p:cNvGraphicFramePr>
            <a:graphicFrameLocks noGrp="1"/>
          </p:cNvGraphicFramePr>
          <p:nvPr>
            <p:ph idx="1"/>
            <p:extLst>
              <p:ext uri="{D42A27DB-BD31-4B8C-83A1-F6EECF244321}">
                <p14:modId xmlns:p14="http://schemas.microsoft.com/office/powerpoint/2010/main" val="4111853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415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D0913-7D5B-744B-ABAF-73258F4CB45E}"/>
              </a:ext>
            </a:extLst>
          </p:cNvPr>
          <p:cNvSpPr>
            <a:spLocks noGrp="1"/>
          </p:cNvSpPr>
          <p:nvPr>
            <p:ph type="title"/>
          </p:nvPr>
        </p:nvSpPr>
        <p:spPr>
          <a:xfrm>
            <a:off x="838200" y="374361"/>
            <a:ext cx="10515600" cy="1325563"/>
          </a:xfrm>
        </p:spPr>
        <p:txBody>
          <a:bodyPr/>
          <a:lstStyle/>
          <a:p>
            <a:r>
              <a:rPr lang="en-GB" dirty="0"/>
              <a:t>Key points of 2025 process</a:t>
            </a:r>
          </a:p>
        </p:txBody>
      </p:sp>
      <p:graphicFrame>
        <p:nvGraphicFramePr>
          <p:cNvPr id="5" name="Content Placeholder 2">
            <a:extLst>
              <a:ext uri="{FF2B5EF4-FFF2-40B4-BE49-F238E27FC236}">
                <a16:creationId xmlns:a16="http://schemas.microsoft.com/office/drawing/2014/main" id="{4CC15C02-9043-4CD2-A777-E2D713074E23}"/>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96427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FF292F-196F-884B-9FB0-AC6F6BD122D6}"/>
              </a:ext>
            </a:extLst>
          </p:cNvPr>
          <p:cNvSpPr>
            <a:spLocks noGrp="1"/>
          </p:cNvSpPr>
          <p:nvPr>
            <p:ph type="ctrTitle"/>
          </p:nvPr>
        </p:nvSpPr>
        <p:spPr>
          <a:xfrm>
            <a:off x="1524000" y="1293338"/>
            <a:ext cx="9144000" cy="3274592"/>
          </a:xfrm>
        </p:spPr>
        <p:txBody>
          <a:bodyPr anchor="ctr">
            <a:normAutofit/>
          </a:bodyPr>
          <a:lstStyle/>
          <a:p>
            <a:r>
              <a:rPr lang="en-GB" sz="7200" dirty="0"/>
              <a:t>How to get involved in Policy Labs and Policy Prototype Bids in 2025</a:t>
            </a:r>
          </a:p>
        </p:txBody>
      </p:sp>
      <p:cxnSp>
        <p:nvCxnSpPr>
          <p:cNvPr id="23" name="Straight Connector 22">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4438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D5B339F4-93B9-4E04-9721-143AD6782E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8734DDD3-F723-4DD3-8ABE-EC0B2AC87D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22324" y="0"/>
            <a:ext cx="7147352" cy="5777808"/>
            <a:chOff x="329184" y="1"/>
            <a:chExt cx="524256" cy="5777808"/>
          </a:xfrm>
        </p:grpSpPr>
        <p:cxnSp>
          <p:nvCxnSpPr>
            <p:cNvPr id="23" name="Straight Connector 22">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1"/>
              <a:ext cx="524256" cy="55321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Rectangle 25">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1"/>
            <a:ext cx="10999072" cy="532513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ECCEAA7-B310-3A8D-CF19-C26AC86828B4}"/>
              </a:ext>
            </a:extLst>
          </p:cNvPr>
          <p:cNvSpPr txBox="1"/>
          <p:nvPr/>
        </p:nvSpPr>
        <p:spPr>
          <a:xfrm>
            <a:off x="1524000" y="1231961"/>
            <a:ext cx="9144000" cy="1563686"/>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6000" kern="1200" dirty="0">
                <a:solidFill>
                  <a:schemeClr val="tx1"/>
                </a:solidFill>
                <a:latin typeface="+mj-lt"/>
                <a:ea typeface="+mj-ea"/>
                <a:cs typeface="+mj-cs"/>
              </a:rPr>
              <a:t>EOIs/Bids</a:t>
            </a:r>
          </a:p>
        </p:txBody>
      </p:sp>
      <p:sp>
        <p:nvSpPr>
          <p:cNvPr id="6" name="Subtitle 5">
            <a:extLst>
              <a:ext uri="{FF2B5EF4-FFF2-40B4-BE49-F238E27FC236}">
                <a16:creationId xmlns:a16="http://schemas.microsoft.com/office/drawing/2014/main" id="{0983267E-7B6A-1E45-BF4F-65F94498E33E}"/>
              </a:ext>
            </a:extLst>
          </p:cNvPr>
          <p:cNvSpPr>
            <a:spLocks noGrp="1"/>
          </p:cNvSpPr>
          <p:nvPr>
            <p:ph type="subTitle" idx="1"/>
          </p:nvPr>
        </p:nvSpPr>
        <p:spPr>
          <a:xfrm>
            <a:off x="1606731" y="3347608"/>
            <a:ext cx="9144000" cy="1563686"/>
          </a:xfrm>
        </p:spPr>
        <p:txBody>
          <a:bodyPr vert="horz" lIns="91440" tIns="45720" rIns="91440" bIns="45720" rtlCol="0">
            <a:normAutofit/>
          </a:bodyPr>
          <a:lstStyle/>
          <a:p>
            <a:pPr marL="457200" indent="-457200" algn="l">
              <a:buFont typeface="+mj-lt"/>
              <a:buAutoNum type="arabicPeriod"/>
            </a:pPr>
            <a:r>
              <a:rPr lang="en-US" kern="1200" dirty="0">
                <a:solidFill>
                  <a:schemeClr val="tx1"/>
                </a:solidFill>
                <a:latin typeface="+mn-lt"/>
                <a:ea typeface="+mn-ea"/>
                <a:cs typeface="+mn-cs"/>
              </a:rPr>
              <a:t>Expressions of Interest (Bids) are requested from members to contribute to Policy Labs and Policy Prototypes 2025</a:t>
            </a:r>
          </a:p>
          <a:p>
            <a:pPr marL="457200" indent="-457200" algn="l">
              <a:buFont typeface="+mj-lt"/>
              <a:buAutoNum type="arabicPeriod"/>
            </a:pPr>
            <a:r>
              <a:rPr lang="en-US" kern="1200" dirty="0">
                <a:solidFill>
                  <a:schemeClr val="tx1"/>
                </a:solidFill>
                <a:latin typeface="+mn-lt"/>
                <a:ea typeface="+mn-ea"/>
                <a:cs typeface="+mn-cs"/>
              </a:rPr>
              <a:t>There is no limit to the number of Policy Labs you are engaged in BUT you can only lead on one at any one time</a:t>
            </a:r>
          </a:p>
          <a:p>
            <a:endParaRPr lang="en-US" kern="1200" dirty="0">
              <a:solidFill>
                <a:schemeClr val="tx1"/>
              </a:solidFill>
              <a:latin typeface="+mn-lt"/>
              <a:ea typeface="+mn-ea"/>
              <a:cs typeface="+mn-cs"/>
            </a:endParaRPr>
          </a:p>
        </p:txBody>
      </p:sp>
    </p:spTree>
    <p:extLst>
      <p:ext uri="{BB962C8B-B14F-4D97-AF65-F5344CB8AC3E}">
        <p14:creationId xmlns:p14="http://schemas.microsoft.com/office/powerpoint/2010/main" val="3488916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542896-8909-1643-91F0-5A8E65BF7A29}"/>
              </a:ext>
            </a:extLst>
          </p:cNvPr>
          <p:cNvSpPr>
            <a:spLocks noGrp="1"/>
          </p:cNvSpPr>
          <p:nvPr>
            <p:ph type="title"/>
          </p:nvPr>
        </p:nvSpPr>
        <p:spPr>
          <a:xfrm>
            <a:off x="838200" y="557188"/>
            <a:ext cx="10515600" cy="1133499"/>
          </a:xfrm>
        </p:spPr>
        <p:txBody>
          <a:bodyPr>
            <a:noAutofit/>
          </a:bodyPr>
          <a:lstStyle/>
          <a:p>
            <a:pPr algn="ctr"/>
            <a:r>
              <a:rPr lang="en-GB" dirty="0"/>
              <a:t>How to get involved</a:t>
            </a:r>
          </a:p>
        </p:txBody>
      </p:sp>
      <p:graphicFrame>
        <p:nvGraphicFramePr>
          <p:cNvPr id="4" name="Content Placeholder 3">
            <a:extLst>
              <a:ext uri="{FF2B5EF4-FFF2-40B4-BE49-F238E27FC236}">
                <a16:creationId xmlns:a16="http://schemas.microsoft.com/office/drawing/2014/main" id="{DB437843-9C1B-5F4A-89AB-62BB62C9F548}"/>
              </a:ext>
            </a:extLst>
          </p:cNvPr>
          <p:cNvGraphicFramePr>
            <a:graphicFrameLocks noGrp="1"/>
          </p:cNvGraphicFramePr>
          <p:nvPr>
            <p:ph idx="1"/>
            <p:extLst>
              <p:ext uri="{D42A27DB-BD31-4B8C-83A1-F6EECF244321}">
                <p14:modId xmlns:p14="http://schemas.microsoft.com/office/powerpoint/2010/main" val="2690881843"/>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6276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452E5-8CB4-3944-BA6A-27562B2795AB}"/>
              </a:ext>
            </a:extLst>
          </p:cNvPr>
          <p:cNvSpPr>
            <a:spLocks noGrp="1"/>
          </p:cNvSpPr>
          <p:nvPr>
            <p:ph type="title"/>
          </p:nvPr>
        </p:nvSpPr>
        <p:spPr/>
        <p:txBody>
          <a:bodyPr/>
          <a:lstStyle/>
          <a:p>
            <a:r>
              <a:rPr lang="en-GB" b="1" dirty="0"/>
              <a:t>Declare interest in a Policy Lab or suggest your own</a:t>
            </a:r>
          </a:p>
        </p:txBody>
      </p:sp>
      <p:sp>
        <p:nvSpPr>
          <p:cNvPr id="3" name="Content Placeholder 2">
            <a:extLst>
              <a:ext uri="{FF2B5EF4-FFF2-40B4-BE49-F238E27FC236}">
                <a16:creationId xmlns:a16="http://schemas.microsoft.com/office/drawing/2014/main" id="{B7322546-E67E-9D47-B780-AE085D3B3C36}"/>
              </a:ext>
            </a:extLst>
          </p:cNvPr>
          <p:cNvSpPr>
            <a:spLocks noGrp="1"/>
          </p:cNvSpPr>
          <p:nvPr>
            <p:ph idx="1"/>
          </p:nvPr>
        </p:nvSpPr>
        <p:spPr/>
        <p:txBody>
          <a:bodyPr/>
          <a:lstStyle/>
          <a:p>
            <a:pPr marL="514350" indent="-514350">
              <a:buFont typeface="+mj-lt"/>
              <a:buAutoNum type="arabicPeriod"/>
            </a:pPr>
            <a:r>
              <a:rPr lang="en-GB" dirty="0"/>
              <a:t>Go to link on spreadsheet –</a:t>
            </a:r>
          </a:p>
          <a:p>
            <a:pPr marL="514350" indent="-514350">
              <a:buFont typeface="+mj-lt"/>
              <a:buAutoNum type="arabicPeriod"/>
            </a:pPr>
            <a:r>
              <a:rPr lang="en-GB" dirty="0"/>
              <a:t>Identify your organisation</a:t>
            </a:r>
          </a:p>
          <a:p>
            <a:pPr marL="514350" indent="-514350">
              <a:buFont typeface="+mj-lt"/>
              <a:buAutoNum type="arabicPeriod"/>
            </a:pPr>
            <a:r>
              <a:rPr lang="en-GB" dirty="0"/>
              <a:t>Identify Draft Theme or Themes that you wish to engage with &amp; whether you want to be the project Lead</a:t>
            </a:r>
          </a:p>
          <a:p>
            <a:pPr marL="514350" indent="-514350">
              <a:buFont typeface="+mj-lt"/>
              <a:buAutoNum type="arabicPeriod"/>
            </a:pPr>
            <a:r>
              <a:rPr lang="en-GB" dirty="0"/>
              <a:t>Add Lead Officer or Councillor against the theme for your organisation</a:t>
            </a:r>
          </a:p>
          <a:p>
            <a:pPr marL="514350" indent="-514350">
              <a:buFont typeface="+mj-lt"/>
              <a:buAutoNum type="arabicPeriod"/>
            </a:pPr>
            <a:r>
              <a:rPr lang="en-GB" dirty="0"/>
              <a:t>Add Contact Email to the spreadsheet entry</a:t>
            </a:r>
          </a:p>
          <a:p>
            <a:pPr marL="514350" indent="-514350">
              <a:buFont typeface="+mj-lt"/>
              <a:buAutoNum type="arabicPeriod"/>
            </a:pPr>
            <a:r>
              <a:rPr lang="en-GB" dirty="0"/>
              <a:t>Exit</a:t>
            </a:r>
          </a:p>
        </p:txBody>
      </p:sp>
      <p:sp>
        <p:nvSpPr>
          <p:cNvPr id="5" name="TextBox 4">
            <a:hlinkClick r:id="rId3"/>
            <a:extLst>
              <a:ext uri="{FF2B5EF4-FFF2-40B4-BE49-F238E27FC236}">
                <a16:creationId xmlns:a16="http://schemas.microsoft.com/office/drawing/2014/main" id="{D6140D47-495E-2F4F-9E11-E562AD068368}"/>
              </a:ext>
            </a:extLst>
          </p:cNvPr>
          <p:cNvSpPr txBox="1"/>
          <p:nvPr/>
        </p:nvSpPr>
        <p:spPr>
          <a:xfrm>
            <a:off x="5597611" y="1825625"/>
            <a:ext cx="2483708" cy="369332"/>
          </a:xfrm>
          <a:prstGeom prst="rect">
            <a:avLst/>
          </a:prstGeom>
          <a:solidFill>
            <a:schemeClr val="accent6">
              <a:lumMod val="75000"/>
              <a:alpha val="39498"/>
            </a:schemeClr>
          </a:solidFill>
        </p:spPr>
        <p:txBody>
          <a:bodyPr wrap="square" rtlCol="0">
            <a:spAutoFit/>
          </a:bodyPr>
          <a:lstStyle/>
          <a:p>
            <a:pPr algn="ctr"/>
            <a:r>
              <a:rPr lang="en-GB" dirty="0"/>
              <a:t>Follow Link</a:t>
            </a:r>
          </a:p>
        </p:txBody>
      </p:sp>
    </p:spTree>
    <p:extLst>
      <p:ext uri="{BB962C8B-B14F-4D97-AF65-F5344CB8AC3E}">
        <p14:creationId xmlns:p14="http://schemas.microsoft.com/office/powerpoint/2010/main" val="2260211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00D656-1133-1ADB-112F-D52BC551CBAD}"/>
              </a:ext>
            </a:extLst>
          </p:cNvPr>
          <p:cNvSpPr>
            <a:spLocks noGrp="1"/>
          </p:cNvSpPr>
          <p:nvPr>
            <p:ph type="title"/>
          </p:nvPr>
        </p:nvSpPr>
        <p:spPr>
          <a:xfrm>
            <a:off x="841248" y="334644"/>
            <a:ext cx="10509504" cy="1076914"/>
          </a:xfrm>
        </p:spPr>
        <p:txBody>
          <a:bodyPr anchor="ctr">
            <a:normAutofit/>
          </a:bodyPr>
          <a:lstStyle/>
          <a:p>
            <a:r>
              <a:rPr lang="en-US" sz="4000" dirty="0"/>
              <a:t>Policy Lab Bids at 9.45 am 4</a:t>
            </a:r>
            <a:r>
              <a:rPr lang="en-US" sz="4000" baseline="30000" dirty="0"/>
              <a:t>th</a:t>
            </a:r>
            <a:r>
              <a:rPr lang="en-US" sz="4000" dirty="0"/>
              <a:t> March</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Content Placeholder 3">
            <a:extLst>
              <a:ext uri="{FF2B5EF4-FFF2-40B4-BE49-F238E27FC236}">
                <a16:creationId xmlns:a16="http://schemas.microsoft.com/office/drawing/2014/main" id="{8FFFF7B9-9A05-7CD7-D38F-BB078E8E5C36}"/>
              </a:ext>
            </a:extLst>
          </p:cNvPr>
          <p:cNvGraphicFramePr>
            <a:graphicFrameLocks noGrp="1"/>
          </p:cNvGraphicFramePr>
          <p:nvPr>
            <p:ph idx="1"/>
            <p:extLst>
              <p:ext uri="{D42A27DB-BD31-4B8C-83A1-F6EECF244321}">
                <p14:modId xmlns:p14="http://schemas.microsoft.com/office/powerpoint/2010/main" val="2844409617"/>
              </p:ext>
            </p:extLst>
          </p:nvPr>
        </p:nvGraphicFramePr>
        <p:xfrm>
          <a:off x="571290" y="1554816"/>
          <a:ext cx="11046371" cy="5287889"/>
        </p:xfrm>
        <a:graphic>
          <a:graphicData uri="http://schemas.openxmlformats.org/drawingml/2006/table">
            <a:tbl>
              <a:tblPr>
                <a:solidFill>
                  <a:schemeClr val="bg1">
                    <a:lumMod val="95000"/>
                  </a:schemeClr>
                </a:solidFill>
              </a:tblPr>
              <a:tblGrid>
                <a:gridCol w="4077296">
                  <a:extLst>
                    <a:ext uri="{9D8B030D-6E8A-4147-A177-3AD203B41FA5}">
                      <a16:colId xmlns:a16="http://schemas.microsoft.com/office/drawing/2014/main" val="3642675726"/>
                    </a:ext>
                  </a:extLst>
                </a:gridCol>
                <a:gridCol w="3667351">
                  <a:extLst>
                    <a:ext uri="{9D8B030D-6E8A-4147-A177-3AD203B41FA5}">
                      <a16:colId xmlns:a16="http://schemas.microsoft.com/office/drawing/2014/main" val="3212370189"/>
                    </a:ext>
                  </a:extLst>
                </a:gridCol>
                <a:gridCol w="3301724">
                  <a:extLst>
                    <a:ext uri="{9D8B030D-6E8A-4147-A177-3AD203B41FA5}">
                      <a16:colId xmlns:a16="http://schemas.microsoft.com/office/drawing/2014/main" val="3843223075"/>
                    </a:ext>
                  </a:extLst>
                </a:gridCol>
              </a:tblGrid>
              <a:tr h="5167601">
                <a:tc>
                  <a:txBody>
                    <a:bodyPr/>
                    <a:lstStyle/>
                    <a:p>
                      <a:pPr algn="l" fontAlgn="t"/>
                      <a:r>
                        <a:rPr lang="en-GB" sz="1600" b="1" i="0" u="none" strike="noStrike" cap="none" spc="0" dirty="0">
                          <a:solidFill>
                            <a:schemeClr val="tx1"/>
                          </a:solidFill>
                          <a:effectLst/>
                          <a:latin typeface="Calibri" panose="020F0502020204030204" pitchFamily="34" charset="0"/>
                        </a:rPr>
                        <a:t>1.The role of Faith in building communities that are cohesive and resilience to emergencies: </a:t>
                      </a:r>
                      <a:r>
                        <a:rPr lang="en-GB" sz="1600" b="0" i="0" u="none" strike="noStrike" cap="none" spc="0" dirty="0">
                          <a:solidFill>
                            <a:schemeClr val="tx1"/>
                          </a:solidFill>
                          <a:effectLst/>
                          <a:latin typeface="Calibri" panose="020F0502020204030204" pitchFamily="34" charset="0"/>
                        </a:rPr>
                        <a:t>We'd like to develop a project which would look at practical approaches to working with faith and interfaith groups in preparation, response and recovery from emergencies. </a:t>
                      </a:r>
                      <a:br>
                        <a:rPr lang="en-GB" sz="1600" b="0" i="0" u="none" strike="noStrike" cap="none" spc="0" dirty="0">
                          <a:solidFill>
                            <a:schemeClr val="tx1"/>
                          </a:solidFill>
                          <a:effectLst/>
                          <a:latin typeface="Calibri" panose="020F0502020204030204" pitchFamily="34" charset="0"/>
                        </a:rPr>
                      </a:br>
                      <a:br>
                        <a:rPr lang="en-GB" sz="1600" b="1" i="0" u="none" strike="noStrike" cap="none" spc="0" dirty="0">
                          <a:solidFill>
                            <a:schemeClr val="tx1"/>
                          </a:solidFill>
                          <a:effectLst/>
                          <a:latin typeface="Calibri" panose="020F0502020204030204" pitchFamily="34" charset="0"/>
                        </a:rPr>
                      </a:br>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r>
                        <a:rPr lang="en-GB" sz="1600" b="1" i="0" u="none" strike="noStrike" cap="none" spc="0" dirty="0">
                          <a:solidFill>
                            <a:schemeClr val="tx1"/>
                          </a:solidFill>
                          <a:effectLst/>
                          <a:latin typeface="Calibri" panose="020F0502020204030204" pitchFamily="34" charset="0"/>
                        </a:rPr>
                        <a:t>Idea proposed by GMCA</a:t>
                      </a:r>
                    </a:p>
                    <a:p>
                      <a:pPr algn="l" fontAlgn="t"/>
                      <a:endParaRPr lang="en-GB" sz="1600" b="1" i="0" u="none" strike="noStrike" cap="none" spc="0" dirty="0">
                        <a:solidFill>
                          <a:schemeClr val="tx1"/>
                        </a:solidFill>
                        <a:effectLst/>
                        <a:latin typeface="Calibri" panose="020F0502020204030204" pitchFamily="34" charset="0"/>
                      </a:endParaRPr>
                    </a:p>
                    <a:p>
                      <a:pPr algn="l" fontAlgn="t"/>
                      <a:r>
                        <a:rPr lang="en-GB" sz="1600" b="1" i="0" u="none" strike="noStrike" cap="none" spc="0" dirty="0">
                          <a:solidFill>
                            <a:schemeClr val="tx1"/>
                          </a:solidFill>
                          <a:effectLst/>
                          <a:latin typeface="Calibri" panose="020F0502020204030204" pitchFamily="34" charset="0"/>
                        </a:rPr>
                        <a:t>Interest: South Tyneside</a:t>
                      </a:r>
                      <a:br>
                        <a:rPr lang="en-GB" sz="1600" b="1" i="0" u="none" strike="noStrike" cap="none" spc="0" dirty="0">
                          <a:solidFill>
                            <a:schemeClr val="tx1"/>
                          </a:solidFill>
                          <a:effectLst/>
                          <a:latin typeface="Calibri" panose="020F0502020204030204" pitchFamily="34" charset="0"/>
                        </a:rPr>
                      </a:br>
                      <a:endParaRPr lang="en-GB" sz="1600" b="1" i="0" u="none" strike="noStrike" cap="none" spc="0" dirty="0">
                        <a:solidFill>
                          <a:schemeClr val="tx1"/>
                        </a:solidFill>
                        <a:effectLst/>
                        <a:latin typeface="Calibri" panose="020F0502020204030204" pitchFamily="34" charset="0"/>
                      </a:endParaRPr>
                    </a:p>
                  </a:txBody>
                  <a:tcPr marL="68868" marR="8519" marT="19676" marB="147573">
                    <a:lnL w="12700"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t"/>
                      <a:r>
                        <a:rPr lang="en-GB" sz="1600" b="1" i="0" u="none" strike="noStrike" cap="none" spc="0" dirty="0">
                          <a:solidFill>
                            <a:schemeClr val="tx1"/>
                          </a:solidFill>
                          <a:effectLst/>
                          <a:latin typeface="Calibri" panose="020F0502020204030204" pitchFamily="34" charset="0"/>
                        </a:rPr>
                        <a:t>2. Double devolution - planning in community empowerment:  </a:t>
                      </a:r>
                      <a:r>
                        <a:rPr lang="en-GB" sz="1600" b="0" i="0" u="none" strike="noStrike" cap="none" spc="0" dirty="0">
                          <a:solidFill>
                            <a:schemeClr val="tx1"/>
                          </a:solidFill>
                          <a:effectLst/>
                          <a:latin typeface="Calibri" panose="020F0502020204030204" pitchFamily="34" charset="0"/>
                        </a:rPr>
                        <a:t>Cheshire and Warrington are part of the Government's Devolution Priority Programme.  We are interested in exploring how we can build community empowerment and empowering other tiers (Town and parish councils) into the strategic authority's and the council's governance</a:t>
                      </a: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r>
                        <a:rPr lang="en-GB" sz="1600" b="1" i="0" u="none" strike="noStrike" cap="none" spc="0" dirty="0">
                          <a:solidFill>
                            <a:schemeClr val="tx1"/>
                          </a:solidFill>
                          <a:effectLst/>
                          <a:latin typeface="Calibri" panose="020F0502020204030204" pitchFamily="34" charset="0"/>
                        </a:rPr>
                        <a:t>Idea proposed by CWAC</a:t>
                      </a:r>
                    </a:p>
                    <a:p>
                      <a:pPr algn="l" fontAlgn="t"/>
                      <a:endParaRPr lang="en-GB" sz="1600" b="1" i="0" u="none" strike="noStrike" cap="none" spc="0" dirty="0">
                        <a:solidFill>
                          <a:schemeClr val="tx1"/>
                        </a:solidFill>
                        <a:effectLst/>
                        <a:latin typeface="Calibri" panose="020F0502020204030204" pitchFamily="34" charset="0"/>
                      </a:endParaRPr>
                    </a:p>
                    <a:p>
                      <a:pPr algn="l" fontAlgn="t"/>
                      <a:r>
                        <a:rPr lang="en-GB" sz="1600" b="1" i="0" u="none" strike="noStrike" cap="none" spc="0" dirty="0">
                          <a:solidFill>
                            <a:schemeClr val="tx1"/>
                          </a:solidFill>
                          <a:effectLst/>
                          <a:latin typeface="Calibri" panose="020F0502020204030204" pitchFamily="34" charset="0"/>
                        </a:rPr>
                        <a:t>Interest: Kirklees, Swindon, Tameside, South Swindon PC</a:t>
                      </a:r>
                    </a:p>
                  </a:txBody>
                  <a:tcPr marL="68868" marR="8519" marT="19676" marB="147573">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t"/>
                      <a:r>
                        <a:rPr lang="en-GB" sz="1600" b="1" i="0" u="none" strike="noStrike" cap="none" spc="0" dirty="0">
                          <a:solidFill>
                            <a:schemeClr val="tx1"/>
                          </a:solidFill>
                          <a:effectLst/>
                          <a:latin typeface="Calibri" panose="020F0502020204030204" pitchFamily="34" charset="0"/>
                        </a:rPr>
                        <a:t>3. Cutting Costs through Cooperation: </a:t>
                      </a:r>
                      <a:r>
                        <a:rPr lang="en-GB" sz="1600" b="0" i="0" u="none" strike="noStrike" cap="none" spc="0" dirty="0">
                          <a:solidFill>
                            <a:schemeClr val="tx1"/>
                          </a:solidFill>
                          <a:effectLst/>
                          <a:latin typeface="Calibri" panose="020F0502020204030204" pitchFamily="34" charset="0"/>
                        </a:rPr>
                        <a:t>CCIN "members share the belief that working co-operatively with communities holds the key to tackling today’s challenges". One of today's biggest challenges is the financial pressures created by tightening budgets and increasing demand. Cooperation with other councils, anchor organisations and residents has the potential to reduce costs and manage demand.</a:t>
                      </a: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r>
                        <a:rPr lang="en-GB" sz="1600" b="1" i="0" u="none" strike="noStrike" cap="none" spc="0" dirty="0">
                          <a:solidFill>
                            <a:schemeClr val="tx1"/>
                          </a:solidFill>
                          <a:effectLst/>
                          <a:latin typeface="Calibri" panose="020F0502020204030204" pitchFamily="34" charset="0"/>
                        </a:rPr>
                        <a:t>Idea proposed by Kirklees</a:t>
                      </a:r>
                    </a:p>
                    <a:p>
                      <a:pPr algn="l" fontAlgn="t"/>
                      <a:endParaRPr lang="en-GB" sz="1600" b="1" i="0" u="none" strike="noStrike" cap="none" spc="0" dirty="0">
                        <a:solidFill>
                          <a:schemeClr val="tx1"/>
                        </a:solidFill>
                        <a:effectLst/>
                        <a:latin typeface="Calibri" panose="020F0502020204030204" pitchFamily="34" charset="0"/>
                      </a:endParaRPr>
                    </a:p>
                    <a:p>
                      <a:pPr algn="l" fontAlgn="t"/>
                      <a:r>
                        <a:rPr lang="en-GB" sz="1600" b="1" i="0" u="none" strike="noStrike" cap="none" spc="0" dirty="0">
                          <a:solidFill>
                            <a:schemeClr val="tx1"/>
                          </a:solidFill>
                          <a:effectLst/>
                          <a:latin typeface="Calibri" panose="020F0502020204030204" pitchFamily="34" charset="0"/>
                        </a:rPr>
                        <a:t>Interest: Manchester, South Swindon PC, Swindon, Tamworth</a:t>
                      </a:r>
                    </a:p>
                  </a:txBody>
                  <a:tcPr marL="68868" marR="8519" marT="19676" marB="147573">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633059123"/>
                  </a:ext>
                </a:extLst>
              </a:tr>
            </a:tbl>
          </a:graphicData>
        </a:graphic>
      </p:graphicFrame>
    </p:spTree>
    <p:extLst>
      <p:ext uri="{BB962C8B-B14F-4D97-AF65-F5344CB8AC3E}">
        <p14:creationId xmlns:p14="http://schemas.microsoft.com/office/powerpoint/2010/main" val="1889191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6689CC-0EDD-E980-7D2E-27B89997C067}"/>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75AC893-97CB-51FD-AC87-CDEEDC7E9B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ED6819-77EC-A485-2C66-AAF9A531F1C5}"/>
              </a:ext>
            </a:extLst>
          </p:cNvPr>
          <p:cNvSpPr>
            <a:spLocks noGrp="1"/>
          </p:cNvSpPr>
          <p:nvPr>
            <p:ph type="title"/>
          </p:nvPr>
        </p:nvSpPr>
        <p:spPr>
          <a:xfrm>
            <a:off x="841248" y="334644"/>
            <a:ext cx="10509504" cy="1076914"/>
          </a:xfrm>
        </p:spPr>
        <p:txBody>
          <a:bodyPr anchor="ctr">
            <a:normAutofit/>
          </a:bodyPr>
          <a:lstStyle/>
          <a:p>
            <a:r>
              <a:rPr lang="en-US" sz="4000" dirty="0"/>
              <a:t>Policy Lab Bids at 9.45 am 4</a:t>
            </a:r>
            <a:r>
              <a:rPr lang="en-US" sz="4000" baseline="30000" dirty="0"/>
              <a:t>th</a:t>
            </a:r>
            <a:r>
              <a:rPr lang="en-US" sz="4000" dirty="0"/>
              <a:t> March</a:t>
            </a:r>
          </a:p>
        </p:txBody>
      </p:sp>
      <p:sp>
        <p:nvSpPr>
          <p:cNvPr id="11" name="Rectangle 10">
            <a:extLst>
              <a:ext uri="{FF2B5EF4-FFF2-40B4-BE49-F238E27FC236}">
                <a16:creationId xmlns:a16="http://schemas.microsoft.com/office/drawing/2014/main" id="{595490BD-2D47-DEEC-DD32-E1F4E87E76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6CF3D236-96A0-6866-7027-70A68CFFC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Content Placeholder 3">
            <a:extLst>
              <a:ext uri="{FF2B5EF4-FFF2-40B4-BE49-F238E27FC236}">
                <a16:creationId xmlns:a16="http://schemas.microsoft.com/office/drawing/2014/main" id="{33443D06-DE21-7FD2-EDD0-DDD569C89AA0}"/>
              </a:ext>
            </a:extLst>
          </p:cNvPr>
          <p:cNvGraphicFramePr>
            <a:graphicFrameLocks noGrp="1"/>
          </p:cNvGraphicFramePr>
          <p:nvPr>
            <p:ph idx="1"/>
            <p:extLst>
              <p:ext uri="{D42A27DB-BD31-4B8C-83A1-F6EECF244321}">
                <p14:modId xmlns:p14="http://schemas.microsoft.com/office/powerpoint/2010/main" val="2235280539"/>
              </p:ext>
            </p:extLst>
          </p:nvPr>
        </p:nvGraphicFramePr>
        <p:xfrm>
          <a:off x="563805" y="1570675"/>
          <a:ext cx="10987064" cy="5175885"/>
        </p:xfrm>
        <a:graphic>
          <a:graphicData uri="http://schemas.openxmlformats.org/drawingml/2006/table">
            <a:tbl>
              <a:tblPr>
                <a:solidFill>
                  <a:schemeClr val="bg1">
                    <a:lumMod val="95000"/>
                  </a:schemeClr>
                </a:solidFill>
              </a:tblPr>
              <a:tblGrid>
                <a:gridCol w="3683658">
                  <a:extLst>
                    <a:ext uri="{9D8B030D-6E8A-4147-A177-3AD203B41FA5}">
                      <a16:colId xmlns:a16="http://schemas.microsoft.com/office/drawing/2014/main" val="3642675726"/>
                    </a:ext>
                  </a:extLst>
                </a:gridCol>
                <a:gridCol w="3858614">
                  <a:extLst>
                    <a:ext uri="{9D8B030D-6E8A-4147-A177-3AD203B41FA5}">
                      <a16:colId xmlns:a16="http://schemas.microsoft.com/office/drawing/2014/main" val="3212370189"/>
                    </a:ext>
                  </a:extLst>
                </a:gridCol>
                <a:gridCol w="3444792">
                  <a:extLst>
                    <a:ext uri="{9D8B030D-6E8A-4147-A177-3AD203B41FA5}">
                      <a16:colId xmlns:a16="http://schemas.microsoft.com/office/drawing/2014/main" val="3843223075"/>
                    </a:ext>
                  </a:extLst>
                </a:gridCol>
              </a:tblGrid>
              <a:tr h="5008483">
                <a:tc>
                  <a:txBody>
                    <a:bodyPr/>
                    <a:lstStyle/>
                    <a:p>
                      <a:pPr algn="l" fontAlgn="t"/>
                      <a:r>
                        <a:rPr lang="en-GB" sz="1600" b="1" i="0" u="none" strike="noStrike" cap="none" spc="0" dirty="0">
                          <a:solidFill>
                            <a:schemeClr val="tx1"/>
                          </a:solidFill>
                          <a:effectLst/>
                          <a:latin typeface="Calibri" panose="020F0502020204030204" pitchFamily="34" charset="0"/>
                        </a:rPr>
                        <a:t>4 A Co-operative Approach to Corporate Parenting </a:t>
                      </a:r>
                      <a:r>
                        <a:rPr lang="en-GB" sz="1600" b="0" i="0" u="none" strike="noStrike" cap="none" spc="0" dirty="0">
                          <a:solidFill>
                            <a:schemeClr val="tx1"/>
                          </a:solidFill>
                          <a:effectLst/>
                          <a:latin typeface="Calibri" panose="020F0502020204030204" pitchFamily="34" charset="0"/>
                        </a:rPr>
                        <a:t>Following Terry Galloway's compelling presentation to the AGM, we would like to investigate how we use Co-operative values and Co-operative solutions to improve outcomes for Care-experienced Children.</a:t>
                      </a: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endParaRPr lang="en-GB" sz="1600" b="1" i="0" u="none" strike="noStrike" cap="none" spc="0" dirty="0">
                        <a:solidFill>
                          <a:schemeClr val="tx1"/>
                        </a:solidFill>
                        <a:effectLst/>
                        <a:latin typeface="Calibri" panose="020F0502020204030204" pitchFamily="34" charset="0"/>
                      </a:endParaRPr>
                    </a:p>
                    <a:p>
                      <a:pPr algn="l" fontAlgn="t"/>
                      <a:r>
                        <a:rPr lang="en-GB" sz="1600" b="1" i="0" u="none" strike="noStrike" cap="none" spc="0" dirty="0">
                          <a:solidFill>
                            <a:schemeClr val="tx1"/>
                          </a:solidFill>
                          <a:effectLst/>
                          <a:latin typeface="Calibri" panose="020F0502020204030204" pitchFamily="34" charset="0"/>
                        </a:rPr>
                        <a:t>Idea proposed by Swindon</a:t>
                      </a:r>
                    </a:p>
                    <a:p>
                      <a:pPr algn="l" fontAlgn="t"/>
                      <a:endParaRPr lang="en-GB" sz="1600" b="1" i="0" u="none" strike="noStrike" cap="none" spc="0" dirty="0">
                        <a:solidFill>
                          <a:schemeClr val="tx1"/>
                        </a:solidFill>
                        <a:effectLst/>
                        <a:latin typeface="Calibri" panose="020F0502020204030204" pitchFamily="34" charset="0"/>
                      </a:endParaRPr>
                    </a:p>
                    <a:p>
                      <a:pPr algn="l" fontAlgn="t"/>
                      <a:r>
                        <a:rPr lang="en-GB" sz="1600" b="1" i="0" u="none" strike="noStrike" cap="none" spc="0" dirty="0">
                          <a:solidFill>
                            <a:schemeClr val="tx1"/>
                          </a:solidFill>
                          <a:effectLst/>
                          <a:latin typeface="Calibri" panose="020F0502020204030204" pitchFamily="34" charset="0"/>
                        </a:rPr>
                        <a:t>Interest: Tameside</a:t>
                      </a:r>
                    </a:p>
                  </a:txBody>
                  <a:tcPr marL="68868" marR="8519" marT="19676" marB="147573">
                    <a:lnL w="12700"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t"/>
                      <a:r>
                        <a:rPr lang="en-GB" sz="1600" b="1" i="0" u="none" strike="noStrike" cap="none" spc="0" dirty="0">
                          <a:solidFill>
                            <a:schemeClr val="tx1"/>
                          </a:solidFill>
                          <a:effectLst/>
                          <a:latin typeface="Calibri" panose="020F0502020204030204" pitchFamily="34" charset="0"/>
                        </a:rPr>
                        <a:t>5 - Sustaining Leadership: A Succession Planning Initiative for Community Groups.</a:t>
                      </a:r>
                      <a:br>
                        <a:rPr lang="en-GB" sz="1600" b="1" i="0" u="none" strike="noStrike" cap="none" spc="0" dirty="0">
                          <a:solidFill>
                            <a:schemeClr val="tx1"/>
                          </a:solidFill>
                          <a:effectLst/>
                          <a:latin typeface="Calibri" panose="020F0502020204030204" pitchFamily="34" charset="0"/>
                        </a:rPr>
                      </a:br>
                      <a:r>
                        <a:rPr lang="en-GB" sz="1600" b="0" i="0" u="none" strike="noStrike" cap="none" spc="0" dirty="0">
                          <a:solidFill>
                            <a:schemeClr val="tx1"/>
                          </a:solidFill>
                          <a:effectLst/>
                          <a:latin typeface="Calibri" panose="020F0502020204030204" pitchFamily="34" charset="0"/>
                        </a:rPr>
                        <a:t>As more community organisations struggle to recruit and retain volunteers and staff, we would like to look at support and development opportunities in succession planning to ensure leadership continuity and sustainability. Through research across partners, training, resources and guidance we aim to address barriers to growth, building resilience and long term community engagement.</a:t>
                      </a: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endParaRPr lang="en-GB" sz="1600" b="0" i="0" u="none" strike="noStrike" cap="none" spc="0" dirty="0">
                        <a:solidFill>
                          <a:schemeClr val="tx1"/>
                        </a:solidFill>
                        <a:effectLst/>
                        <a:latin typeface="Calibri" panose="020F0502020204030204" pitchFamily="34" charset="0"/>
                      </a:endParaRPr>
                    </a:p>
                    <a:p>
                      <a:pPr algn="l" fontAlgn="t"/>
                      <a:r>
                        <a:rPr lang="en-GB" sz="1600" b="1" i="0" u="none" strike="noStrike" cap="none" spc="0" dirty="0">
                          <a:solidFill>
                            <a:schemeClr val="tx1"/>
                          </a:solidFill>
                          <a:effectLst/>
                          <a:latin typeface="Calibri" panose="020F0502020204030204" pitchFamily="34" charset="0"/>
                        </a:rPr>
                        <a:t>Idea proposed by Stevenage</a:t>
                      </a:r>
                    </a:p>
                    <a:p>
                      <a:pPr algn="l" fontAlgn="t"/>
                      <a:endParaRPr lang="en-GB" sz="1600" b="1" i="0" u="none" strike="noStrike" cap="none" spc="0" dirty="0">
                        <a:solidFill>
                          <a:schemeClr val="tx1"/>
                        </a:solidFill>
                        <a:effectLst/>
                        <a:latin typeface="Calibri" panose="020F0502020204030204" pitchFamily="34" charset="0"/>
                      </a:endParaRPr>
                    </a:p>
                    <a:p>
                      <a:pPr algn="l" fontAlgn="t"/>
                      <a:r>
                        <a:rPr lang="en-GB" sz="1600" b="1" i="0" u="none" strike="noStrike" cap="none" spc="0" dirty="0">
                          <a:solidFill>
                            <a:schemeClr val="tx1"/>
                          </a:solidFill>
                          <a:effectLst/>
                          <a:latin typeface="Calibri" panose="020F0502020204030204" pitchFamily="34" charset="0"/>
                        </a:rPr>
                        <a:t>Interest: South </a:t>
                      </a:r>
                      <a:r>
                        <a:rPr lang="en-GB" sz="1600" b="1" i="0" u="none" strike="noStrike" cap="none" spc="0">
                          <a:solidFill>
                            <a:schemeClr val="tx1"/>
                          </a:solidFill>
                          <a:effectLst/>
                          <a:latin typeface="Calibri" panose="020F0502020204030204" pitchFamily="34" charset="0"/>
                        </a:rPr>
                        <a:t>Swindon PC, Tamworth</a:t>
                      </a:r>
                      <a:endParaRPr lang="en-GB" sz="1600" b="1" i="0" u="none" strike="noStrike" cap="none" spc="0" dirty="0">
                        <a:solidFill>
                          <a:schemeClr val="tx1"/>
                        </a:solidFill>
                        <a:effectLst/>
                        <a:latin typeface="Calibri" panose="020F0502020204030204" pitchFamily="34" charset="0"/>
                      </a:endParaRPr>
                    </a:p>
                  </a:txBody>
                  <a:tcPr marL="68868" marR="8519" marT="19676" marB="147573">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t"/>
                      <a:r>
                        <a:rPr lang="en-GB" sz="1600" b="1" i="0" u="none" strike="noStrike" dirty="0">
                          <a:solidFill>
                            <a:srgbClr val="000000"/>
                          </a:solidFill>
                          <a:effectLst/>
                          <a:latin typeface="Calibri" panose="020F0502020204030204" pitchFamily="34" charset="0"/>
                        </a:rPr>
                        <a:t>6 - Looking at Post-16 transition across LA boundaries to reduce the size of NEET cohort and better target resources - </a:t>
                      </a:r>
                      <a:r>
                        <a:rPr lang="en-GB" sz="1600" b="0" i="0" u="none" strike="noStrike" dirty="0">
                          <a:solidFill>
                            <a:srgbClr val="000000"/>
                          </a:solidFill>
                          <a:effectLst/>
                          <a:latin typeface="Calibri" panose="020F0502020204030204" pitchFamily="34" charset="0"/>
                        </a:rPr>
                        <a:t>targeted to GM but also interested in other councils with the same challenges. focuses on the impact of long-term socio-economic factors affecting households across the city region influencing post-16 destination choices, with the intention of aiding a quicker understanding or post-16 destinations, reducing the NEET cohort quicker and ensuring an increasingly stretched resource is best served in areas of need. </a:t>
                      </a:r>
                    </a:p>
                    <a:p>
                      <a:pPr algn="l" fontAlgn="t"/>
                      <a:endParaRPr lang="en-GB" sz="1600" b="1" i="0" u="none" strike="noStrike" dirty="0">
                        <a:solidFill>
                          <a:srgbClr val="000000"/>
                        </a:solidFill>
                        <a:effectLst/>
                        <a:latin typeface="Calibri" panose="020F0502020204030204" pitchFamily="34" charset="0"/>
                      </a:endParaRPr>
                    </a:p>
                    <a:p>
                      <a:pPr algn="l" fontAlgn="t"/>
                      <a:endParaRPr lang="en-GB" sz="1600" b="1" i="0" u="none" strike="noStrike" dirty="0">
                        <a:solidFill>
                          <a:srgbClr val="000000"/>
                        </a:solidFill>
                        <a:effectLst/>
                        <a:latin typeface="Calibri" panose="020F0502020204030204" pitchFamily="34" charset="0"/>
                      </a:endParaRPr>
                    </a:p>
                    <a:p>
                      <a:pPr algn="l" fontAlgn="t"/>
                      <a:endParaRPr lang="en-GB" sz="1600" b="1" i="0" u="none" strike="noStrike" dirty="0">
                        <a:solidFill>
                          <a:srgbClr val="000000"/>
                        </a:solidFill>
                        <a:effectLst/>
                        <a:latin typeface="Calibri" panose="020F0502020204030204" pitchFamily="34" charset="0"/>
                      </a:endParaRPr>
                    </a:p>
                    <a:p>
                      <a:pPr algn="l" fontAlgn="t"/>
                      <a:r>
                        <a:rPr lang="en-GB" sz="1600" b="1" i="0" u="none" strike="noStrike" dirty="0">
                          <a:solidFill>
                            <a:srgbClr val="000000"/>
                          </a:solidFill>
                          <a:effectLst/>
                          <a:latin typeface="Calibri" panose="020F0502020204030204" pitchFamily="34" charset="0"/>
                        </a:rPr>
                        <a:t>Idea proposed by Manchester</a:t>
                      </a:r>
                    </a:p>
                    <a:p>
                      <a:pPr algn="l" fontAlgn="t"/>
                      <a:endParaRPr lang="en-GB" sz="1600" b="1" i="0" u="none" strike="noStrike" dirty="0">
                        <a:solidFill>
                          <a:srgbClr val="000000"/>
                        </a:solidFill>
                        <a:effectLst/>
                        <a:latin typeface="Calibri" panose="020F0502020204030204" pitchFamily="34" charset="0"/>
                      </a:endParaRPr>
                    </a:p>
                    <a:p>
                      <a:pPr algn="l" fontAlgn="t"/>
                      <a:r>
                        <a:rPr lang="en-GB" sz="1600" b="1" i="0" u="none" strike="noStrike" dirty="0">
                          <a:solidFill>
                            <a:srgbClr val="000000"/>
                          </a:solidFill>
                          <a:effectLst/>
                          <a:latin typeface="Calibri" panose="020F0502020204030204" pitchFamily="34" charset="0"/>
                        </a:rPr>
                        <a:t>Interest: Tameside</a:t>
                      </a:r>
                    </a:p>
                    <a:p>
                      <a:pPr algn="l" fontAlgn="t"/>
                      <a:endParaRPr lang="en-GB" sz="1600" b="1" i="0" u="none" strike="noStrike" dirty="0">
                        <a:solidFill>
                          <a:srgbClr val="000000"/>
                        </a:solidFill>
                        <a:effectLst/>
                        <a:latin typeface="Calibri" panose="020F0502020204030204" pitchFamily="34" charset="0"/>
                      </a:endParaRPr>
                    </a:p>
                  </a:txBody>
                  <a:tcPr marL="9525" marR="9525" marT="9525">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633059123"/>
                  </a:ext>
                </a:extLst>
              </a:tr>
            </a:tbl>
          </a:graphicData>
        </a:graphic>
      </p:graphicFrame>
    </p:spTree>
    <p:extLst>
      <p:ext uri="{BB962C8B-B14F-4D97-AF65-F5344CB8AC3E}">
        <p14:creationId xmlns:p14="http://schemas.microsoft.com/office/powerpoint/2010/main" val="34417536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510</TotalTime>
  <Words>1129</Words>
  <Application>Microsoft Macintosh PowerPoint</Application>
  <PresentationFormat>Widescreen</PresentationFormat>
  <Paragraphs>131</Paragraphs>
  <Slides>12</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GDS Transport</vt:lpstr>
      <vt:lpstr>Office Theme</vt:lpstr>
      <vt:lpstr>Policy Labs and Policy Prototypes 2025</vt:lpstr>
      <vt:lpstr>CCIN Policy Lab &amp; Prototype funded projects</vt:lpstr>
      <vt:lpstr>Key points of 2025 process</vt:lpstr>
      <vt:lpstr>How to get involved in Policy Labs and Policy Prototype Bids in 2025</vt:lpstr>
      <vt:lpstr>PowerPoint Presentation</vt:lpstr>
      <vt:lpstr>How to get involved</vt:lpstr>
      <vt:lpstr>Declare interest in a Policy Lab or suggest your own</vt:lpstr>
      <vt:lpstr>Policy Lab Bids at 9.45 am 4th March</vt:lpstr>
      <vt:lpstr>Policy Lab Bids at 9.45 am 4th March</vt:lpstr>
      <vt:lpstr>Government missions and milestones</vt:lpstr>
      <vt:lpstr>Submit an application to deliver a Policy Prototype</vt:lpstr>
      <vt:lpstr>Timetable for Policy Bids 2024/25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Labs and Policy Prototypes 2022</dc:title>
  <dc:creator>andrewhuckerby</dc:creator>
  <cp:lastModifiedBy>Nicola Huckerby</cp:lastModifiedBy>
  <cp:revision>11</cp:revision>
  <dcterms:created xsi:type="dcterms:W3CDTF">2022-02-07T16:15:25Z</dcterms:created>
  <dcterms:modified xsi:type="dcterms:W3CDTF">2025-03-04T11:28:17Z</dcterms:modified>
</cp:coreProperties>
</file>