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04" r:id="rId3"/>
    <p:sldId id="305" r:id="rId4"/>
    <p:sldId id="314" r:id="rId5"/>
    <p:sldId id="272" r:id="rId6"/>
    <p:sldId id="271" r:id="rId7"/>
    <p:sldId id="274" r:id="rId8"/>
    <p:sldId id="276" r:id="rId9"/>
    <p:sldId id="277" r:id="rId10"/>
    <p:sldId id="278" r:id="rId11"/>
    <p:sldId id="301" r:id="rId12"/>
    <p:sldId id="30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0" d="100"/>
          <a:sy n="100" d="100"/>
        </p:scale>
        <p:origin x="91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328F7-5C80-A6E7-D7E3-FB561B1D7E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B4D73B3-DE3E-E81F-6D23-9AD67FEBB2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9B63585-09BF-2655-DDBB-4BA3EF9948B6}"/>
              </a:ext>
            </a:extLst>
          </p:cNvPr>
          <p:cNvSpPr>
            <a:spLocks noGrp="1"/>
          </p:cNvSpPr>
          <p:nvPr>
            <p:ph type="dt" sz="half" idx="10"/>
          </p:nvPr>
        </p:nvSpPr>
        <p:spPr/>
        <p:txBody>
          <a:bodyPr/>
          <a:lstStyle/>
          <a:p>
            <a:fld id="{EC3918A2-E0FB-41B1-8AE1-96D266AC03D6}" type="datetimeFigureOut">
              <a:rPr lang="en-GB" smtClean="0"/>
              <a:t>12/02/2025</a:t>
            </a:fld>
            <a:endParaRPr lang="en-GB"/>
          </a:p>
        </p:txBody>
      </p:sp>
      <p:sp>
        <p:nvSpPr>
          <p:cNvPr id="5" name="Footer Placeholder 4">
            <a:extLst>
              <a:ext uri="{FF2B5EF4-FFF2-40B4-BE49-F238E27FC236}">
                <a16:creationId xmlns:a16="http://schemas.microsoft.com/office/drawing/2014/main" id="{9E382D0E-E08B-6795-A495-054A289C00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0001DA-63C7-DC3E-66AA-29454E102CF1}"/>
              </a:ext>
            </a:extLst>
          </p:cNvPr>
          <p:cNvSpPr>
            <a:spLocks noGrp="1"/>
          </p:cNvSpPr>
          <p:nvPr>
            <p:ph type="sldNum" sz="quarter" idx="12"/>
          </p:nvPr>
        </p:nvSpPr>
        <p:spPr/>
        <p:txBody>
          <a:bodyPr/>
          <a:lstStyle/>
          <a:p>
            <a:fld id="{129DC116-3DF3-4A9F-A208-0209D0264761}" type="slidenum">
              <a:rPr lang="en-GB" smtClean="0"/>
              <a:t>‹#›</a:t>
            </a:fld>
            <a:endParaRPr lang="en-GB"/>
          </a:p>
        </p:txBody>
      </p:sp>
    </p:spTree>
    <p:extLst>
      <p:ext uri="{BB962C8B-B14F-4D97-AF65-F5344CB8AC3E}">
        <p14:creationId xmlns:p14="http://schemas.microsoft.com/office/powerpoint/2010/main" val="2608980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5799-F371-DC55-6BFF-D0124FFC83B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11544A7-05D8-9A45-27BC-461A9C447C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E24A91-4973-16BE-17B9-88D5B80FAEBB}"/>
              </a:ext>
            </a:extLst>
          </p:cNvPr>
          <p:cNvSpPr>
            <a:spLocks noGrp="1"/>
          </p:cNvSpPr>
          <p:nvPr>
            <p:ph type="dt" sz="half" idx="10"/>
          </p:nvPr>
        </p:nvSpPr>
        <p:spPr/>
        <p:txBody>
          <a:bodyPr/>
          <a:lstStyle/>
          <a:p>
            <a:fld id="{EC3918A2-E0FB-41B1-8AE1-96D266AC03D6}" type="datetimeFigureOut">
              <a:rPr lang="en-GB" smtClean="0"/>
              <a:t>12/02/2025</a:t>
            </a:fld>
            <a:endParaRPr lang="en-GB"/>
          </a:p>
        </p:txBody>
      </p:sp>
      <p:sp>
        <p:nvSpPr>
          <p:cNvPr id="5" name="Footer Placeholder 4">
            <a:extLst>
              <a:ext uri="{FF2B5EF4-FFF2-40B4-BE49-F238E27FC236}">
                <a16:creationId xmlns:a16="http://schemas.microsoft.com/office/drawing/2014/main" id="{BFA9F2D9-FE3E-6644-DF81-9A94AA1323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1A7487-A950-57AE-223C-72621023E1B3}"/>
              </a:ext>
            </a:extLst>
          </p:cNvPr>
          <p:cNvSpPr>
            <a:spLocks noGrp="1"/>
          </p:cNvSpPr>
          <p:nvPr>
            <p:ph type="sldNum" sz="quarter" idx="12"/>
          </p:nvPr>
        </p:nvSpPr>
        <p:spPr/>
        <p:txBody>
          <a:bodyPr/>
          <a:lstStyle/>
          <a:p>
            <a:fld id="{129DC116-3DF3-4A9F-A208-0209D0264761}" type="slidenum">
              <a:rPr lang="en-GB" smtClean="0"/>
              <a:t>‹#›</a:t>
            </a:fld>
            <a:endParaRPr lang="en-GB"/>
          </a:p>
        </p:txBody>
      </p:sp>
    </p:spTree>
    <p:extLst>
      <p:ext uri="{BB962C8B-B14F-4D97-AF65-F5344CB8AC3E}">
        <p14:creationId xmlns:p14="http://schemas.microsoft.com/office/powerpoint/2010/main" val="461285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8E252B-B718-C6FC-0AE2-8F7451949B6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CF3E559-6AAD-C5C8-F9E8-34AEFED224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8C1198-E998-E0F5-2E15-0A7712D108E8}"/>
              </a:ext>
            </a:extLst>
          </p:cNvPr>
          <p:cNvSpPr>
            <a:spLocks noGrp="1"/>
          </p:cNvSpPr>
          <p:nvPr>
            <p:ph type="dt" sz="half" idx="10"/>
          </p:nvPr>
        </p:nvSpPr>
        <p:spPr/>
        <p:txBody>
          <a:bodyPr/>
          <a:lstStyle/>
          <a:p>
            <a:fld id="{EC3918A2-E0FB-41B1-8AE1-96D266AC03D6}" type="datetimeFigureOut">
              <a:rPr lang="en-GB" smtClean="0"/>
              <a:t>12/02/2025</a:t>
            </a:fld>
            <a:endParaRPr lang="en-GB"/>
          </a:p>
        </p:txBody>
      </p:sp>
      <p:sp>
        <p:nvSpPr>
          <p:cNvPr id="5" name="Footer Placeholder 4">
            <a:extLst>
              <a:ext uri="{FF2B5EF4-FFF2-40B4-BE49-F238E27FC236}">
                <a16:creationId xmlns:a16="http://schemas.microsoft.com/office/drawing/2014/main" id="{63AC4E58-717C-0701-8F0E-57F623AE71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C20DEB-3DF6-1C88-7A3E-466B8665F6A2}"/>
              </a:ext>
            </a:extLst>
          </p:cNvPr>
          <p:cNvSpPr>
            <a:spLocks noGrp="1"/>
          </p:cNvSpPr>
          <p:nvPr>
            <p:ph type="sldNum" sz="quarter" idx="12"/>
          </p:nvPr>
        </p:nvSpPr>
        <p:spPr/>
        <p:txBody>
          <a:bodyPr/>
          <a:lstStyle/>
          <a:p>
            <a:fld id="{129DC116-3DF3-4A9F-A208-0209D0264761}" type="slidenum">
              <a:rPr lang="en-GB" smtClean="0"/>
              <a:t>‹#›</a:t>
            </a:fld>
            <a:endParaRPr lang="en-GB"/>
          </a:p>
        </p:txBody>
      </p:sp>
    </p:spTree>
    <p:extLst>
      <p:ext uri="{BB962C8B-B14F-4D97-AF65-F5344CB8AC3E}">
        <p14:creationId xmlns:p14="http://schemas.microsoft.com/office/powerpoint/2010/main" val="2941518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CA9B8-C4DA-029A-ADD6-B6833178453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F07D78F-2575-D8ED-B87D-03C3358BB6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6ACB97-8A4E-2B3A-B3A4-780808188880}"/>
              </a:ext>
            </a:extLst>
          </p:cNvPr>
          <p:cNvSpPr>
            <a:spLocks noGrp="1"/>
          </p:cNvSpPr>
          <p:nvPr>
            <p:ph type="dt" sz="half" idx="10"/>
          </p:nvPr>
        </p:nvSpPr>
        <p:spPr/>
        <p:txBody>
          <a:bodyPr/>
          <a:lstStyle/>
          <a:p>
            <a:fld id="{EC3918A2-E0FB-41B1-8AE1-96D266AC03D6}" type="datetimeFigureOut">
              <a:rPr lang="en-GB" smtClean="0"/>
              <a:t>12/02/2025</a:t>
            </a:fld>
            <a:endParaRPr lang="en-GB"/>
          </a:p>
        </p:txBody>
      </p:sp>
      <p:sp>
        <p:nvSpPr>
          <p:cNvPr id="5" name="Footer Placeholder 4">
            <a:extLst>
              <a:ext uri="{FF2B5EF4-FFF2-40B4-BE49-F238E27FC236}">
                <a16:creationId xmlns:a16="http://schemas.microsoft.com/office/drawing/2014/main" id="{E29D9466-2886-169C-2452-FCA5106BF4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155DA8-AC74-EB9F-BABC-0BAFD5275547}"/>
              </a:ext>
            </a:extLst>
          </p:cNvPr>
          <p:cNvSpPr>
            <a:spLocks noGrp="1"/>
          </p:cNvSpPr>
          <p:nvPr>
            <p:ph type="sldNum" sz="quarter" idx="12"/>
          </p:nvPr>
        </p:nvSpPr>
        <p:spPr/>
        <p:txBody>
          <a:bodyPr/>
          <a:lstStyle/>
          <a:p>
            <a:fld id="{129DC116-3DF3-4A9F-A208-0209D0264761}" type="slidenum">
              <a:rPr lang="en-GB" smtClean="0"/>
              <a:t>‹#›</a:t>
            </a:fld>
            <a:endParaRPr lang="en-GB"/>
          </a:p>
        </p:txBody>
      </p:sp>
    </p:spTree>
    <p:extLst>
      <p:ext uri="{BB962C8B-B14F-4D97-AF65-F5344CB8AC3E}">
        <p14:creationId xmlns:p14="http://schemas.microsoft.com/office/powerpoint/2010/main" val="373580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0E8C7-1233-15B3-7B70-8270989706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B3E9D8F-3ADC-4480-E472-5579DCB15E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D3E553-CC5D-9BE6-6B95-788534B9535C}"/>
              </a:ext>
            </a:extLst>
          </p:cNvPr>
          <p:cNvSpPr>
            <a:spLocks noGrp="1"/>
          </p:cNvSpPr>
          <p:nvPr>
            <p:ph type="dt" sz="half" idx="10"/>
          </p:nvPr>
        </p:nvSpPr>
        <p:spPr/>
        <p:txBody>
          <a:bodyPr/>
          <a:lstStyle/>
          <a:p>
            <a:fld id="{EC3918A2-E0FB-41B1-8AE1-96D266AC03D6}" type="datetimeFigureOut">
              <a:rPr lang="en-GB" smtClean="0"/>
              <a:t>12/02/2025</a:t>
            </a:fld>
            <a:endParaRPr lang="en-GB"/>
          </a:p>
        </p:txBody>
      </p:sp>
      <p:sp>
        <p:nvSpPr>
          <p:cNvPr id="5" name="Footer Placeholder 4">
            <a:extLst>
              <a:ext uri="{FF2B5EF4-FFF2-40B4-BE49-F238E27FC236}">
                <a16:creationId xmlns:a16="http://schemas.microsoft.com/office/drawing/2014/main" id="{2647401F-7C6D-4CBE-48D5-366F908266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0E3C63-FB88-8743-6EF8-3ED1C9C2C663}"/>
              </a:ext>
            </a:extLst>
          </p:cNvPr>
          <p:cNvSpPr>
            <a:spLocks noGrp="1"/>
          </p:cNvSpPr>
          <p:nvPr>
            <p:ph type="sldNum" sz="quarter" idx="12"/>
          </p:nvPr>
        </p:nvSpPr>
        <p:spPr/>
        <p:txBody>
          <a:bodyPr/>
          <a:lstStyle/>
          <a:p>
            <a:fld id="{129DC116-3DF3-4A9F-A208-0209D0264761}" type="slidenum">
              <a:rPr lang="en-GB" smtClean="0"/>
              <a:t>‹#›</a:t>
            </a:fld>
            <a:endParaRPr lang="en-GB"/>
          </a:p>
        </p:txBody>
      </p:sp>
    </p:spTree>
    <p:extLst>
      <p:ext uri="{BB962C8B-B14F-4D97-AF65-F5344CB8AC3E}">
        <p14:creationId xmlns:p14="http://schemas.microsoft.com/office/powerpoint/2010/main" val="3936610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F70B0-0F9D-1C77-BE44-F68D65F7BF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34B02E1-28B1-298B-C0D7-4E3C92D685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FB703FF-AF5D-2A34-238F-313A8A9089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7BEC9B5-8319-74AE-B4E0-6602390B7902}"/>
              </a:ext>
            </a:extLst>
          </p:cNvPr>
          <p:cNvSpPr>
            <a:spLocks noGrp="1"/>
          </p:cNvSpPr>
          <p:nvPr>
            <p:ph type="dt" sz="half" idx="10"/>
          </p:nvPr>
        </p:nvSpPr>
        <p:spPr/>
        <p:txBody>
          <a:bodyPr/>
          <a:lstStyle/>
          <a:p>
            <a:fld id="{EC3918A2-E0FB-41B1-8AE1-96D266AC03D6}" type="datetimeFigureOut">
              <a:rPr lang="en-GB" smtClean="0"/>
              <a:t>12/02/2025</a:t>
            </a:fld>
            <a:endParaRPr lang="en-GB"/>
          </a:p>
        </p:txBody>
      </p:sp>
      <p:sp>
        <p:nvSpPr>
          <p:cNvPr id="6" name="Footer Placeholder 5">
            <a:extLst>
              <a:ext uri="{FF2B5EF4-FFF2-40B4-BE49-F238E27FC236}">
                <a16:creationId xmlns:a16="http://schemas.microsoft.com/office/drawing/2014/main" id="{A4B6E01B-7EC7-74D9-1D00-BCC863F696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6F4F23-A842-4E30-0A0D-7B72A2F5F6B0}"/>
              </a:ext>
            </a:extLst>
          </p:cNvPr>
          <p:cNvSpPr>
            <a:spLocks noGrp="1"/>
          </p:cNvSpPr>
          <p:nvPr>
            <p:ph type="sldNum" sz="quarter" idx="12"/>
          </p:nvPr>
        </p:nvSpPr>
        <p:spPr/>
        <p:txBody>
          <a:bodyPr/>
          <a:lstStyle/>
          <a:p>
            <a:fld id="{129DC116-3DF3-4A9F-A208-0209D0264761}" type="slidenum">
              <a:rPr lang="en-GB" smtClean="0"/>
              <a:t>‹#›</a:t>
            </a:fld>
            <a:endParaRPr lang="en-GB"/>
          </a:p>
        </p:txBody>
      </p:sp>
    </p:spTree>
    <p:extLst>
      <p:ext uri="{BB962C8B-B14F-4D97-AF65-F5344CB8AC3E}">
        <p14:creationId xmlns:p14="http://schemas.microsoft.com/office/powerpoint/2010/main" val="642188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0D32D-BE4F-5A71-4434-2CDB9BEAD9D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6D9DC1-5827-8A7D-86B6-FEB2A74B2B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855B6F-1CB6-31C9-A93A-EE33B1E539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36BBFAF-EEE7-4F72-2A53-D58BDFDF19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519D65-6AFE-A771-A347-F619734036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3BA48B2-0AAF-6912-3DC4-AD5A0D0AE26B}"/>
              </a:ext>
            </a:extLst>
          </p:cNvPr>
          <p:cNvSpPr>
            <a:spLocks noGrp="1"/>
          </p:cNvSpPr>
          <p:nvPr>
            <p:ph type="dt" sz="half" idx="10"/>
          </p:nvPr>
        </p:nvSpPr>
        <p:spPr/>
        <p:txBody>
          <a:bodyPr/>
          <a:lstStyle/>
          <a:p>
            <a:fld id="{EC3918A2-E0FB-41B1-8AE1-96D266AC03D6}" type="datetimeFigureOut">
              <a:rPr lang="en-GB" smtClean="0"/>
              <a:t>12/02/2025</a:t>
            </a:fld>
            <a:endParaRPr lang="en-GB"/>
          </a:p>
        </p:txBody>
      </p:sp>
      <p:sp>
        <p:nvSpPr>
          <p:cNvPr id="8" name="Footer Placeholder 7">
            <a:extLst>
              <a:ext uri="{FF2B5EF4-FFF2-40B4-BE49-F238E27FC236}">
                <a16:creationId xmlns:a16="http://schemas.microsoft.com/office/drawing/2014/main" id="{C7B6CF1D-8B9D-BF6B-9F10-C88F84726B7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03D5A3E-2C4E-3FBF-CC7F-53DBE13F9C85}"/>
              </a:ext>
            </a:extLst>
          </p:cNvPr>
          <p:cNvSpPr>
            <a:spLocks noGrp="1"/>
          </p:cNvSpPr>
          <p:nvPr>
            <p:ph type="sldNum" sz="quarter" idx="12"/>
          </p:nvPr>
        </p:nvSpPr>
        <p:spPr/>
        <p:txBody>
          <a:bodyPr/>
          <a:lstStyle/>
          <a:p>
            <a:fld id="{129DC116-3DF3-4A9F-A208-0209D0264761}" type="slidenum">
              <a:rPr lang="en-GB" smtClean="0"/>
              <a:t>‹#›</a:t>
            </a:fld>
            <a:endParaRPr lang="en-GB"/>
          </a:p>
        </p:txBody>
      </p:sp>
    </p:spTree>
    <p:extLst>
      <p:ext uri="{BB962C8B-B14F-4D97-AF65-F5344CB8AC3E}">
        <p14:creationId xmlns:p14="http://schemas.microsoft.com/office/powerpoint/2010/main" val="1549220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EF287-779E-B37C-E03A-FDB37256656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751342F-504E-0077-8EFE-CBC3A1C8B3EF}"/>
              </a:ext>
            </a:extLst>
          </p:cNvPr>
          <p:cNvSpPr>
            <a:spLocks noGrp="1"/>
          </p:cNvSpPr>
          <p:nvPr>
            <p:ph type="dt" sz="half" idx="10"/>
          </p:nvPr>
        </p:nvSpPr>
        <p:spPr/>
        <p:txBody>
          <a:bodyPr/>
          <a:lstStyle/>
          <a:p>
            <a:fld id="{EC3918A2-E0FB-41B1-8AE1-96D266AC03D6}" type="datetimeFigureOut">
              <a:rPr lang="en-GB" smtClean="0"/>
              <a:t>12/02/2025</a:t>
            </a:fld>
            <a:endParaRPr lang="en-GB"/>
          </a:p>
        </p:txBody>
      </p:sp>
      <p:sp>
        <p:nvSpPr>
          <p:cNvPr id="4" name="Footer Placeholder 3">
            <a:extLst>
              <a:ext uri="{FF2B5EF4-FFF2-40B4-BE49-F238E27FC236}">
                <a16:creationId xmlns:a16="http://schemas.microsoft.com/office/drawing/2014/main" id="{671CF7D1-57BF-73E0-F3DD-B551C41EEC9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422DBBC-8573-BACB-B76B-562ED0704E6E}"/>
              </a:ext>
            </a:extLst>
          </p:cNvPr>
          <p:cNvSpPr>
            <a:spLocks noGrp="1"/>
          </p:cNvSpPr>
          <p:nvPr>
            <p:ph type="sldNum" sz="quarter" idx="12"/>
          </p:nvPr>
        </p:nvSpPr>
        <p:spPr/>
        <p:txBody>
          <a:bodyPr/>
          <a:lstStyle/>
          <a:p>
            <a:fld id="{129DC116-3DF3-4A9F-A208-0209D0264761}" type="slidenum">
              <a:rPr lang="en-GB" smtClean="0"/>
              <a:t>‹#›</a:t>
            </a:fld>
            <a:endParaRPr lang="en-GB"/>
          </a:p>
        </p:txBody>
      </p:sp>
    </p:spTree>
    <p:extLst>
      <p:ext uri="{BB962C8B-B14F-4D97-AF65-F5344CB8AC3E}">
        <p14:creationId xmlns:p14="http://schemas.microsoft.com/office/powerpoint/2010/main" val="539669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4EF59E-4D73-6944-AB82-258B10440C10}"/>
              </a:ext>
            </a:extLst>
          </p:cNvPr>
          <p:cNvSpPr>
            <a:spLocks noGrp="1"/>
          </p:cNvSpPr>
          <p:nvPr>
            <p:ph type="dt" sz="half" idx="10"/>
          </p:nvPr>
        </p:nvSpPr>
        <p:spPr/>
        <p:txBody>
          <a:bodyPr/>
          <a:lstStyle/>
          <a:p>
            <a:fld id="{EC3918A2-E0FB-41B1-8AE1-96D266AC03D6}" type="datetimeFigureOut">
              <a:rPr lang="en-GB" smtClean="0"/>
              <a:t>12/02/2025</a:t>
            </a:fld>
            <a:endParaRPr lang="en-GB"/>
          </a:p>
        </p:txBody>
      </p:sp>
      <p:sp>
        <p:nvSpPr>
          <p:cNvPr id="3" name="Footer Placeholder 2">
            <a:extLst>
              <a:ext uri="{FF2B5EF4-FFF2-40B4-BE49-F238E27FC236}">
                <a16:creationId xmlns:a16="http://schemas.microsoft.com/office/drawing/2014/main" id="{247BB95C-94DC-8914-43C3-309C8957066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8CE5D89-EAEB-88FF-79EE-AC1052E3538B}"/>
              </a:ext>
            </a:extLst>
          </p:cNvPr>
          <p:cNvSpPr>
            <a:spLocks noGrp="1"/>
          </p:cNvSpPr>
          <p:nvPr>
            <p:ph type="sldNum" sz="quarter" idx="12"/>
          </p:nvPr>
        </p:nvSpPr>
        <p:spPr/>
        <p:txBody>
          <a:bodyPr/>
          <a:lstStyle/>
          <a:p>
            <a:fld id="{129DC116-3DF3-4A9F-A208-0209D0264761}" type="slidenum">
              <a:rPr lang="en-GB" smtClean="0"/>
              <a:t>‹#›</a:t>
            </a:fld>
            <a:endParaRPr lang="en-GB"/>
          </a:p>
        </p:txBody>
      </p:sp>
    </p:spTree>
    <p:extLst>
      <p:ext uri="{BB962C8B-B14F-4D97-AF65-F5344CB8AC3E}">
        <p14:creationId xmlns:p14="http://schemas.microsoft.com/office/powerpoint/2010/main" val="606453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D2B29-F9A1-035E-0D0A-D09E02C60A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EB4222D-4D3C-A6CD-CB8F-3C868094D7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1A935F8-CB26-9F81-0CC0-AE92B2BD67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E35F67-F20D-B93B-B950-C5790844CD3E}"/>
              </a:ext>
            </a:extLst>
          </p:cNvPr>
          <p:cNvSpPr>
            <a:spLocks noGrp="1"/>
          </p:cNvSpPr>
          <p:nvPr>
            <p:ph type="dt" sz="half" idx="10"/>
          </p:nvPr>
        </p:nvSpPr>
        <p:spPr/>
        <p:txBody>
          <a:bodyPr/>
          <a:lstStyle/>
          <a:p>
            <a:fld id="{EC3918A2-E0FB-41B1-8AE1-96D266AC03D6}" type="datetimeFigureOut">
              <a:rPr lang="en-GB" smtClean="0"/>
              <a:t>12/02/2025</a:t>
            </a:fld>
            <a:endParaRPr lang="en-GB"/>
          </a:p>
        </p:txBody>
      </p:sp>
      <p:sp>
        <p:nvSpPr>
          <p:cNvPr id="6" name="Footer Placeholder 5">
            <a:extLst>
              <a:ext uri="{FF2B5EF4-FFF2-40B4-BE49-F238E27FC236}">
                <a16:creationId xmlns:a16="http://schemas.microsoft.com/office/drawing/2014/main" id="{BB681BC8-5EA7-8CB7-8A72-B1F4DFC79B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BDD8F3-164D-53F7-6A3C-5A4149FE86E9}"/>
              </a:ext>
            </a:extLst>
          </p:cNvPr>
          <p:cNvSpPr>
            <a:spLocks noGrp="1"/>
          </p:cNvSpPr>
          <p:nvPr>
            <p:ph type="sldNum" sz="quarter" idx="12"/>
          </p:nvPr>
        </p:nvSpPr>
        <p:spPr/>
        <p:txBody>
          <a:bodyPr/>
          <a:lstStyle/>
          <a:p>
            <a:fld id="{129DC116-3DF3-4A9F-A208-0209D0264761}" type="slidenum">
              <a:rPr lang="en-GB" smtClean="0"/>
              <a:t>‹#›</a:t>
            </a:fld>
            <a:endParaRPr lang="en-GB"/>
          </a:p>
        </p:txBody>
      </p:sp>
    </p:spTree>
    <p:extLst>
      <p:ext uri="{BB962C8B-B14F-4D97-AF65-F5344CB8AC3E}">
        <p14:creationId xmlns:p14="http://schemas.microsoft.com/office/powerpoint/2010/main" val="1559347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D2F21-A9DA-1F4E-686A-D6E8BD59DF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8EF5D4A-22BE-25E9-F80D-B31047F887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03ED6B7-4329-5094-951F-CDBC6F3AF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77FCAB-74D7-070C-53D1-6E4DD7D16003}"/>
              </a:ext>
            </a:extLst>
          </p:cNvPr>
          <p:cNvSpPr>
            <a:spLocks noGrp="1"/>
          </p:cNvSpPr>
          <p:nvPr>
            <p:ph type="dt" sz="half" idx="10"/>
          </p:nvPr>
        </p:nvSpPr>
        <p:spPr/>
        <p:txBody>
          <a:bodyPr/>
          <a:lstStyle/>
          <a:p>
            <a:fld id="{EC3918A2-E0FB-41B1-8AE1-96D266AC03D6}" type="datetimeFigureOut">
              <a:rPr lang="en-GB" smtClean="0"/>
              <a:t>12/02/2025</a:t>
            </a:fld>
            <a:endParaRPr lang="en-GB"/>
          </a:p>
        </p:txBody>
      </p:sp>
      <p:sp>
        <p:nvSpPr>
          <p:cNvPr id="6" name="Footer Placeholder 5">
            <a:extLst>
              <a:ext uri="{FF2B5EF4-FFF2-40B4-BE49-F238E27FC236}">
                <a16:creationId xmlns:a16="http://schemas.microsoft.com/office/drawing/2014/main" id="{109DD651-9625-4EC0-6B0B-0F92B53D2F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1797E4-0A1A-81EB-A2B9-40B3D4C8BD1A}"/>
              </a:ext>
            </a:extLst>
          </p:cNvPr>
          <p:cNvSpPr>
            <a:spLocks noGrp="1"/>
          </p:cNvSpPr>
          <p:nvPr>
            <p:ph type="sldNum" sz="quarter" idx="12"/>
          </p:nvPr>
        </p:nvSpPr>
        <p:spPr/>
        <p:txBody>
          <a:bodyPr/>
          <a:lstStyle/>
          <a:p>
            <a:fld id="{129DC116-3DF3-4A9F-A208-0209D0264761}" type="slidenum">
              <a:rPr lang="en-GB" smtClean="0"/>
              <a:t>‹#›</a:t>
            </a:fld>
            <a:endParaRPr lang="en-GB"/>
          </a:p>
        </p:txBody>
      </p:sp>
    </p:spTree>
    <p:extLst>
      <p:ext uri="{BB962C8B-B14F-4D97-AF65-F5344CB8AC3E}">
        <p14:creationId xmlns:p14="http://schemas.microsoft.com/office/powerpoint/2010/main" val="3821400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C1C2B0-C960-40CC-4309-FF86A3D0C2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107B3B-74C2-22F0-850C-9E82CE2FEF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3AF476-4740-351E-EBF7-551571100F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3918A2-E0FB-41B1-8AE1-96D266AC03D6}" type="datetimeFigureOut">
              <a:rPr lang="en-GB" smtClean="0"/>
              <a:t>12/02/2025</a:t>
            </a:fld>
            <a:endParaRPr lang="en-GB"/>
          </a:p>
        </p:txBody>
      </p:sp>
      <p:sp>
        <p:nvSpPr>
          <p:cNvPr id="5" name="Footer Placeholder 4">
            <a:extLst>
              <a:ext uri="{FF2B5EF4-FFF2-40B4-BE49-F238E27FC236}">
                <a16:creationId xmlns:a16="http://schemas.microsoft.com/office/drawing/2014/main" id="{E3DE1372-4D4C-1E62-143E-8AE4B121CA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9463E6A-AEC2-114C-06E7-3D04F23B32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9DC116-3DF3-4A9F-A208-0209D0264761}" type="slidenum">
              <a:rPr lang="en-GB" smtClean="0"/>
              <a:t>‹#›</a:t>
            </a:fld>
            <a:endParaRPr lang="en-GB"/>
          </a:p>
        </p:txBody>
      </p:sp>
    </p:spTree>
    <p:extLst>
      <p:ext uri="{BB962C8B-B14F-4D97-AF65-F5344CB8AC3E}">
        <p14:creationId xmlns:p14="http://schemas.microsoft.com/office/powerpoint/2010/main" val="2872934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0N7QIb8Uf58?feature=oembed"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F828D28-8E09-41CC-8229-3070B5467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group of women holding babies&#10;&#10;Description automatically generated">
            <a:extLst>
              <a:ext uri="{FF2B5EF4-FFF2-40B4-BE49-F238E27FC236}">
                <a16:creationId xmlns:a16="http://schemas.microsoft.com/office/drawing/2014/main" id="{FF3A146D-EEC2-D29E-87C0-9FE1CB483AFA}"/>
              </a:ext>
            </a:extLst>
          </p:cNvPr>
          <p:cNvPicPr>
            <a:picLocks noChangeAspect="1"/>
          </p:cNvPicPr>
          <p:nvPr/>
        </p:nvPicPr>
        <p:blipFill rotWithShape="1">
          <a:blip r:embed="rId2">
            <a:extLst>
              <a:ext uri="{28A0092B-C50C-407E-A947-70E740481C1C}">
                <a14:useLocalDpi xmlns:a14="http://schemas.microsoft.com/office/drawing/2010/main" val="0"/>
              </a:ext>
            </a:extLst>
          </a:blip>
          <a:srcRect t="21875" b="21875"/>
          <a:stretch/>
        </p:blipFill>
        <p:spPr>
          <a:xfrm>
            <a:off x="-3050" y="-31"/>
            <a:ext cx="12191977" cy="6858022"/>
          </a:xfrm>
          <a:prstGeom prst="rect">
            <a:avLst/>
          </a:prstGeom>
        </p:spPr>
      </p:pic>
      <p:sp>
        <p:nvSpPr>
          <p:cNvPr id="12" name="Rectangle 11">
            <a:extLst>
              <a:ext uri="{FF2B5EF4-FFF2-40B4-BE49-F238E27FC236}">
                <a16:creationId xmlns:a16="http://schemas.microsoft.com/office/drawing/2014/main" id="{D5B012D8-7F27-4758-9AC6-C889B154BD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103377" y="1100316"/>
            <a:ext cx="6858003" cy="4657347"/>
          </a:xfrm>
          <a:prstGeom prst="rect">
            <a:avLst/>
          </a:prstGeom>
          <a:gradFill flip="none" rotWithShape="1">
            <a:gsLst>
              <a:gs pos="48000">
                <a:srgbClr val="000000">
                  <a:alpha val="24000"/>
                </a:srgbClr>
              </a:gs>
              <a:gs pos="85000">
                <a:srgbClr val="000000">
                  <a:alpha val="45000"/>
                </a:srgbClr>
              </a:gs>
              <a:gs pos="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063B759-00FC-46D1-9898-8E8625268F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40187" y="2206184"/>
            <a:ext cx="6858003" cy="2445624"/>
          </a:xfrm>
          <a:prstGeom prst="rect">
            <a:avLst/>
          </a:prstGeom>
          <a:gradFill flip="none" rotWithShape="1">
            <a:gsLst>
              <a:gs pos="48000">
                <a:srgbClr val="000000">
                  <a:alpha val="24000"/>
                </a:srgbClr>
              </a:gs>
              <a:gs pos="85000">
                <a:srgbClr val="000000">
                  <a:alpha val="45000"/>
                </a:srgbClr>
              </a:gs>
              <a:gs pos="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DB5F82B-1BEB-380A-88AF-C7292737BC4F}"/>
              </a:ext>
            </a:extLst>
          </p:cNvPr>
          <p:cNvSpPr/>
          <p:nvPr/>
        </p:nvSpPr>
        <p:spPr>
          <a:xfrm>
            <a:off x="-6124" y="0"/>
            <a:ext cx="7989917" cy="7039897"/>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0AC4DB6C-2C0E-E717-3DBD-ECAC8C14C98A}"/>
              </a:ext>
            </a:extLst>
          </p:cNvPr>
          <p:cNvSpPr>
            <a:spLocks noGrp="1"/>
          </p:cNvSpPr>
          <p:nvPr>
            <p:ph type="title"/>
          </p:nvPr>
        </p:nvSpPr>
        <p:spPr>
          <a:xfrm>
            <a:off x="268609" y="326431"/>
            <a:ext cx="5243569" cy="3569242"/>
          </a:xfrm>
        </p:spPr>
        <p:txBody>
          <a:bodyPr vert="horz" lIns="91440" tIns="45720" rIns="91440" bIns="45720" rtlCol="0" anchor="t">
            <a:normAutofit fontScale="90000"/>
          </a:bodyPr>
          <a:lstStyle/>
          <a:p>
            <a:pPr algn="ctr"/>
            <a:r>
              <a:rPr lang="en-US" sz="5200" dirty="0">
                <a:solidFill>
                  <a:srgbClr val="FFFFFF"/>
                </a:solidFill>
              </a:rPr>
              <a:t>Terry Galloway</a:t>
            </a:r>
            <a:br>
              <a:rPr lang="en-US" sz="5200" dirty="0">
                <a:solidFill>
                  <a:srgbClr val="FFFFFF"/>
                </a:solidFill>
              </a:rPr>
            </a:br>
            <a:br>
              <a:rPr lang="en-US" sz="5200" dirty="0">
                <a:solidFill>
                  <a:srgbClr val="FFFFFF"/>
                </a:solidFill>
              </a:rPr>
            </a:br>
            <a:r>
              <a:rPr lang="en-US" sz="5200" dirty="0">
                <a:solidFill>
                  <a:srgbClr val="FFFFFF"/>
                </a:solidFill>
              </a:rPr>
              <a:t>Protected Characteristics</a:t>
            </a:r>
            <a:br>
              <a:rPr lang="en-US" sz="5200" dirty="0">
                <a:solidFill>
                  <a:srgbClr val="FFFFFF"/>
                </a:solidFill>
              </a:rPr>
            </a:br>
            <a:endParaRPr lang="en-US" sz="5200" dirty="0">
              <a:solidFill>
                <a:srgbClr val="FFFFFF"/>
              </a:solidFill>
            </a:endParaRPr>
          </a:p>
        </p:txBody>
      </p:sp>
    </p:spTree>
    <p:extLst>
      <p:ext uri="{BB962C8B-B14F-4D97-AF65-F5344CB8AC3E}">
        <p14:creationId xmlns:p14="http://schemas.microsoft.com/office/powerpoint/2010/main" val="3445407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2CFED-FAFC-635D-2E53-F7350F97527A}"/>
              </a:ext>
            </a:extLst>
          </p:cNvPr>
          <p:cNvSpPr>
            <a:spLocks noGrp="1"/>
          </p:cNvSpPr>
          <p:nvPr>
            <p:ph type="title"/>
          </p:nvPr>
        </p:nvSpPr>
        <p:spPr/>
        <p:txBody>
          <a:bodyPr>
            <a:normAutofit/>
          </a:bodyPr>
          <a:lstStyle/>
          <a:p>
            <a:r>
              <a:rPr lang="en-US" dirty="0"/>
              <a:t>Mitigation and implementation- </a:t>
            </a:r>
            <a:endParaRPr lang="en-GB" dirty="0"/>
          </a:p>
        </p:txBody>
      </p:sp>
      <p:sp>
        <p:nvSpPr>
          <p:cNvPr id="3" name="Content Placeholder 2">
            <a:extLst>
              <a:ext uri="{FF2B5EF4-FFF2-40B4-BE49-F238E27FC236}">
                <a16:creationId xmlns:a16="http://schemas.microsoft.com/office/drawing/2014/main" id="{CEBCD8F4-BE42-9D57-0307-882E10232EE6}"/>
              </a:ext>
            </a:extLst>
          </p:cNvPr>
          <p:cNvSpPr>
            <a:spLocks noGrp="1"/>
          </p:cNvSpPr>
          <p:nvPr>
            <p:ph idx="1"/>
          </p:nvPr>
        </p:nvSpPr>
        <p:spPr/>
        <p:txBody>
          <a:bodyPr>
            <a:normAutofit/>
          </a:bodyPr>
          <a:lstStyle/>
          <a:p>
            <a:r>
              <a:rPr lang="en-US" dirty="0"/>
              <a:t>To Change evictions and ASB policy to include;</a:t>
            </a:r>
          </a:p>
          <a:p>
            <a:endParaRPr lang="en-US" dirty="0"/>
          </a:p>
          <a:p>
            <a:r>
              <a:rPr lang="en-US" dirty="0"/>
              <a:t>Prevention strategy</a:t>
            </a:r>
          </a:p>
          <a:p>
            <a:pPr lvl="1"/>
            <a:r>
              <a:rPr lang="en-US" dirty="0"/>
              <a:t>Introduction of a Care Leaver Offer to include repairs, curtains, blinds decorating and installations of white goods.</a:t>
            </a:r>
          </a:p>
          <a:p>
            <a:pPr lvl="1"/>
            <a:r>
              <a:rPr lang="en-US" dirty="0"/>
              <a:t>Introduction of a mentoring service for care experienced people.</a:t>
            </a:r>
          </a:p>
          <a:p>
            <a:pPr lvl="1"/>
            <a:r>
              <a:rPr lang="en-US" dirty="0"/>
              <a:t>Work experience and jobs program and pre-employability scheme.</a:t>
            </a:r>
          </a:p>
          <a:p>
            <a:r>
              <a:rPr lang="en-US" dirty="0"/>
              <a:t>Intervention strategy to include</a:t>
            </a:r>
          </a:p>
          <a:p>
            <a:pPr lvl="1"/>
            <a:r>
              <a:rPr lang="en-US" dirty="0"/>
              <a:t>Multidisciplinary action plan before eviction that includes</a:t>
            </a:r>
          </a:p>
          <a:p>
            <a:pPr lvl="1"/>
            <a:r>
              <a:rPr lang="en-US" dirty="0"/>
              <a:t>Resident / Leaving care / Housing Options / ASB Team / Other</a:t>
            </a:r>
          </a:p>
        </p:txBody>
      </p:sp>
      <p:sp>
        <p:nvSpPr>
          <p:cNvPr id="4" name="Rectangle 3">
            <a:extLst>
              <a:ext uri="{FF2B5EF4-FFF2-40B4-BE49-F238E27FC236}">
                <a16:creationId xmlns:a16="http://schemas.microsoft.com/office/drawing/2014/main" id="{B33CAAA1-99C0-64BF-F17D-02027DD9F0AF}"/>
              </a:ext>
            </a:extLst>
          </p:cNvPr>
          <p:cNvSpPr/>
          <p:nvPr/>
        </p:nvSpPr>
        <p:spPr>
          <a:xfrm>
            <a:off x="10042186" y="0"/>
            <a:ext cx="2149814" cy="914400"/>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r>
              <a:rPr lang="en-US" dirty="0"/>
              <a:t>Create strategies to mitigate negative impacts.</a:t>
            </a:r>
            <a:endParaRPr lang="en-GB" dirty="0"/>
          </a:p>
        </p:txBody>
      </p:sp>
    </p:spTree>
    <p:extLst>
      <p:ext uri="{BB962C8B-B14F-4D97-AF65-F5344CB8AC3E}">
        <p14:creationId xmlns:p14="http://schemas.microsoft.com/office/powerpoint/2010/main" val="642009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Straight Connector 48">
            <a:extLst>
              <a:ext uri="{FF2B5EF4-FFF2-40B4-BE49-F238E27FC236}">
                <a16:creationId xmlns:a16="http://schemas.microsoft.com/office/drawing/2014/main" id="{268B9B2A-8FB4-1521-494F-121CA4C4E66A}"/>
              </a:ext>
            </a:extLst>
          </p:cNvPr>
          <p:cNvCxnSpPr>
            <a:cxnSpLocks/>
          </p:cNvCxnSpPr>
          <p:nvPr/>
        </p:nvCxnSpPr>
        <p:spPr>
          <a:xfrm>
            <a:off x="4202050" y="4048765"/>
            <a:ext cx="7817125" cy="69607"/>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2" name="Rectangle 171">
            <a:extLst>
              <a:ext uri="{FF2B5EF4-FFF2-40B4-BE49-F238E27FC236}">
                <a16:creationId xmlns:a16="http://schemas.microsoft.com/office/drawing/2014/main" id="{79F0F740-47FE-D4F2-5E6A-2AAB5663D006}"/>
              </a:ext>
            </a:extLst>
          </p:cNvPr>
          <p:cNvSpPr/>
          <p:nvPr/>
        </p:nvSpPr>
        <p:spPr>
          <a:xfrm>
            <a:off x="0" y="0"/>
            <a:ext cx="4036413" cy="6858000"/>
          </a:xfrm>
          <a:prstGeom prst="rect">
            <a:avLst/>
          </a:prstGeom>
          <a:gradFill>
            <a:gsLst>
              <a:gs pos="78000">
                <a:srgbClr val="DCE2F6"/>
              </a:gs>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0" name="Straight Connector 109">
            <a:extLst>
              <a:ext uri="{FF2B5EF4-FFF2-40B4-BE49-F238E27FC236}">
                <a16:creationId xmlns:a16="http://schemas.microsoft.com/office/drawing/2014/main" id="{88E7DD61-0BAF-74DF-5082-69A24C96E946}"/>
              </a:ext>
            </a:extLst>
          </p:cNvPr>
          <p:cNvCxnSpPr>
            <a:cxnSpLocks/>
          </p:cNvCxnSpPr>
          <p:nvPr/>
        </p:nvCxnSpPr>
        <p:spPr>
          <a:xfrm>
            <a:off x="481840" y="3083618"/>
            <a:ext cx="3574042" cy="1055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BBC00FF0-5A4E-5418-AF7D-1106E0175EB0}"/>
              </a:ext>
            </a:extLst>
          </p:cNvPr>
          <p:cNvCxnSpPr>
            <a:cxnSpLocks/>
          </p:cNvCxnSpPr>
          <p:nvPr/>
        </p:nvCxnSpPr>
        <p:spPr>
          <a:xfrm flipV="1">
            <a:off x="4036414" y="1589123"/>
            <a:ext cx="0" cy="1530511"/>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CC250DA-689D-9ABD-5347-CBE03F22A10A}"/>
              </a:ext>
            </a:extLst>
          </p:cNvPr>
          <p:cNvCxnSpPr>
            <a:cxnSpLocks/>
          </p:cNvCxnSpPr>
          <p:nvPr/>
        </p:nvCxnSpPr>
        <p:spPr>
          <a:xfrm>
            <a:off x="304800" y="1564031"/>
            <a:ext cx="11714375" cy="25092"/>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F0F69253-8AF3-3F61-642D-ABB087C52BAE}"/>
              </a:ext>
            </a:extLst>
          </p:cNvPr>
          <p:cNvSpPr/>
          <p:nvPr/>
        </p:nvSpPr>
        <p:spPr>
          <a:xfrm rot="20836770">
            <a:off x="195502" y="415641"/>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£619,664</a:t>
            </a:r>
            <a:endParaRPr lang="en-GB" sz="1000" dirty="0">
              <a:solidFill>
                <a:srgbClr val="FF0000"/>
              </a:solidFill>
            </a:endParaRPr>
          </a:p>
        </p:txBody>
      </p:sp>
      <p:sp>
        <p:nvSpPr>
          <p:cNvPr id="17" name="Rectangle 16">
            <a:extLst>
              <a:ext uri="{FF2B5EF4-FFF2-40B4-BE49-F238E27FC236}">
                <a16:creationId xmlns:a16="http://schemas.microsoft.com/office/drawing/2014/main" id="{0B459C0E-2742-62EC-099B-B196B8BE33FD}"/>
              </a:ext>
            </a:extLst>
          </p:cNvPr>
          <p:cNvSpPr/>
          <p:nvPr/>
        </p:nvSpPr>
        <p:spPr>
          <a:xfrm>
            <a:off x="304799" y="601187"/>
            <a:ext cx="3184239" cy="914400"/>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GB" sz="1200" dirty="0">
                <a:solidFill>
                  <a:schemeClr val="tx1"/>
                </a:solidFill>
              </a:rPr>
              <a:t>Stacey was brought into care at age 14 and lived in various children's homes experiencing several placements. High needs: emotional and behaviour difficulties. </a:t>
            </a:r>
          </a:p>
        </p:txBody>
      </p:sp>
      <p:sp>
        <p:nvSpPr>
          <p:cNvPr id="31" name="Hexagon 30">
            <a:extLst>
              <a:ext uri="{FF2B5EF4-FFF2-40B4-BE49-F238E27FC236}">
                <a16:creationId xmlns:a16="http://schemas.microsoft.com/office/drawing/2014/main" id="{1FA081A0-E524-452E-21D4-FE05FC5002C9}"/>
              </a:ext>
            </a:extLst>
          </p:cNvPr>
          <p:cNvSpPr/>
          <p:nvPr/>
        </p:nvSpPr>
        <p:spPr>
          <a:xfrm>
            <a:off x="10849866" y="3991063"/>
            <a:ext cx="215129" cy="187515"/>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Hexagon 21">
            <a:extLst>
              <a:ext uri="{FF2B5EF4-FFF2-40B4-BE49-F238E27FC236}">
                <a16:creationId xmlns:a16="http://schemas.microsoft.com/office/drawing/2014/main" id="{669C8D83-8AF8-ECFB-3C06-077ADB8AE85D}"/>
              </a:ext>
            </a:extLst>
          </p:cNvPr>
          <p:cNvSpPr/>
          <p:nvPr/>
        </p:nvSpPr>
        <p:spPr>
          <a:xfrm>
            <a:off x="5887558" y="1495366"/>
            <a:ext cx="215129" cy="187515"/>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D3934C87-44AD-D070-FADB-1206F3FA87D3}"/>
              </a:ext>
            </a:extLst>
          </p:cNvPr>
          <p:cNvSpPr/>
          <p:nvPr/>
        </p:nvSpPr>
        <p:spPr>
          <a:xfrm>
            <a:off x="4308089" y="1804693"/>
            <a:ext cx="7564390" cy="704805"/>
          </a:xfrm>
          <a:prstGeom prst="rect">
            <a:avLst/>
          </a:prstGeom>
          <a:solidFill>
            <a:schemeClr val="accent1">
              <a:lumMod val="20000"/>
              <a:lumOff val="8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t>Over a 1 Year Period </a:t>
            </a:r>
            <a:r>
              <a:rPr lang="en-US" sz="1000" dirty="0"/>
              <a:t>18 to 19 years old. Stacey moved into social housing and claimed universal credit and housing costs. She struggled with the isolation and loneliness; she developed low self esteem and met a male who she started a relationship with. Her flat became overcrowded with party's and drug dealing. Over the course of the year there were excessive incidents of ASB including domestic violence. The housing association received many complaints from neighbors and Stacey was eventually evicted with rent arrears.</a:t>
            </a:r>
            <a:endParaRPr lang="en-GB" sz="1000" dirty="0"/>
          </a:p>
        </p:txBody>
      </p:sp>
      <p:sp>
        <p:nvSpPr>
          <p:cNvPr id="24" name="Rectangle 23">
            <a:extLst>
              <a:ext uri="{FF2B5EF4-FFF2-40B4-BE49-F238E27FC236}">
                <a16:creationId xmlns:a16="http://schemas.microsoft.com/office/drawing/2014/main" id="{9A6FAA23-4B54-8FB4-63BF-4658EC577585}"/>
              </a:ext>
            </a:extLst>
          </p:cNvPr>
          <p:cNvSpPr/>
          <p:nvPr/>
        </p:nvSpPr>
        <p:spPr>
          <a:xfrm>
            <a:off x="4036414" y="798946"/>
            <a:ext cx="1912924" cy="579112"/>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Job Seekers allowance  fiscal and economical costs Living in Social Housing</a:t>
            </a:r>
            <a:r>
              <a:rPr lang="en-GB" sz="1200" dirty="0">
                <a:solidFill>
                  <a:schemeClr val="tx1"/>
                </a:solidFill>
              </a:rPr>
              <a:t> </a:t>
            </a:r>
          </a:p>
        </p:txBody>
      </p:sp>
      <p:sp>
        <p:nvSpPr>
          <p:cNvPr id="25" name="Rectangle 24">
            <a:extLst>
              <a:ext uri="{FF2B5EF4-FFF2-40B4-BE49-F238E27FC236}">
                <a16:creationId xmlns:a16="http://schemas.microsoft.com/office/drawing/2014/main" id="{D94C31DE-E6FC-0FC4-B54A-BAA8E5769E96}"/>
              </a:ext>
            </a:extLst>
          </p:cNvPr>
          <p:cNvSpPr/>
          <p:nvPr/>
        </p:nvSpPr>
        <p:spPr>
          <a:xfrm rot="20836770">
            <a:off x="4100554" y="459889"/>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£27,046</a:t>
            </a:r>
            <a:endParaRPr lang="en-GB" sz="1000" dirty="0">
              <a:solidFill>
                <a:srgbClr val="FF0000"/>
              </a:solidFill>
            </a:endParaRPr>
          </a:p>
        </p:txBody>
      </p:sp>
      <p:sp>
        <p:nvSpPr>
          <p:cNvPr id="26" name="Rectangle 25">
            <a:extLst>
              <a:ext uri="{FF2B5EF4-FFF2-40B4-BE49-F238E27FC236}">
                <a16:creationId xmlns:a16="http://schemas.microsoft.com/office/drawing/2014/main" id="{F87F264F-64F5-C6FE-584F-2A4D75B1A379}"/>
              </a:ext>
            </a:extLst>
          </p:cNvPr>
          <p:cNvSpPr/>
          <p:nvPr/>
        </p:nvSpPr>
        <p:spPr>
          <a:xfrm>
            <a:off x="5920647" y="681236"/>
            <a:ext cx="1077766" cy="814129"/>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17 incidents of anti social behavior</a:t>
            </a:r>
            <a:endParaRPr lang="en-GB" sz="1200" dirty="0">
              <a:solidFill>
                <a:schemeClr val="tx1"/>
              </a:solidFill>
            </a:endParaRPr>
          </a:p>
        </p:txBody>
      </p:sp>
      <p:sp>
        <p:nvSpPr>
          <p:cNvPr id="27" name="Rectangle 26">
            <a:extLst>
              <a:ext uri="{FF2B5EF4-FFF2-40B4-BE49-F238E27FC236}">
                <a16:creationId xmlns:a16="http://schemas.microsoft.com/office/drawing/2014/main" id="{AB460BD8-5CA2-9917-245E-8516A42D147E}"/>
              </a:ext>
            </a:extLst>
          </p:cNvPr>
          <p:cNvSpPr/>
          <p:nvPr/>
        </p:nvSpPr>
        <p:spPr>
          <a:xfrm rot="20836770">
            <a:off x="5967006" y="459888"/>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£12,325</a:t>
            </a:r>
            <a:endParaRPr lang="en-GB" sz="1000" dirty="0">
              <a:solidFill>
                <a:srgbClr val="FF0000"/>
              </a:solidFill>
            </a:endParaRPr>
          </a:p>
        </p:txBody>
      </p:sp>
      <p:sp>
        <p:nvSpPr>
          <p:cNvPr id="28" name="Rectangle 27">
            <a:extLst>
              <a:ext uri="{FF2B5EF4-FFF2-40B4-BE49-F238E27FC236}">
                <a16:creationId xmlns:a16="http://schemas.microsoft.com/office/drawing/2014/main" id="{BAA769E9-42F8-5A8B-40B2-A19E7CA8C1E4}"/>
              </a:ext>
            </a:extLst>
          </p:cNvPr>
          <p:cNvSpPr/>
          <p:nvPr/>
        </p:nvSpPr>
        <p:spPr>
          <a:xfrm>
            <a:off x="7235228" y="639360"/>
            <a:ext cx="1135301" cy="914400"/>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2 incidents of domestic violence</a:t>
            </a:r>
            <a:endParaRPr lang="en-GB" sz="1200" dirty="0">
              <a:solidFill>
                <a:schemeClr val="tx1"/>
              </a:solidFill>
            </a:endParaRPr>
          </a:p>
        </p:txBody>
      </p:sp>
      <p:sp>
        <p:nvSpPr>
          <p:cNvPr id="29" name="Rectangle 28">
            <a:extLst>
              <a:ext uri="{FF2B5EF4-FFF2-40B4-BE49-F238E27FC236}">
                <a16:creationId xmlns:a16="http://schemas.microsoft.com/office/drawing/2014/main" id="{CE868DAD-E714-1B67-8B8B-87616E827A25}"/>
              </a:ext>
            </a:extLst>
          </p:cNvPr>
          <p:cNvSpPr/>
          <p:nvPr/>
        </p:nvSpPr>
        <p:spPr>
          <a:xfrm rot="20836770">
            <a:off x="7252896" y="459889"/>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£26,564</a:t>
            </a:r>
            <a:endParaRPr lang="en-GB" sz="1000" dirty="0">
              <a:solidFill>
                <a:srgbClr val="FF0000"/>
              </a:solidFill>
            </a:endParaRPr>
          </a:p>
        </p:txBody>
      </p:sp>
      <p:sp>
        <p:nvSpPr>
          <p:cNvPr id="30" name="Hexagon 29">
            <a:extLst>
              <a:ext uri="{FF2B5EF4-FFF2-40B4-BE49-F238E27FC236}">
                <a16:creationId xmlns:a16="http://schemas.microsoft.com/office/drawing/2014/main" id="{632978E8-313A-EECF-6169-5938CFBD55E1}"/>
              </a:ext>
            </a:extLst>
          </p:cNvPr>
          <p:cNvSpPr/>
          <p:nvPr/>
        </p:nvSpPr>
        <p:spPr>
          <a:xfrm>
            <a:off x="7235228" y="1495366"/>
            <a:ext cx="215129" cy="187515"/>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CB802D84-C8A4-F0C7-789B-4F3959BF6929}"/>
              </a:ext>
            </a:extLst>
          </p:cNvPr>
          <p:cNvSpPr/>
          <p:nvPr/>
        </p:nvSpPr>
        <p:spPr>
          <a:xfrm rot="20836770">
            <a:off x="8521064" y="459889"/>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£6,812</a:t>
            </a:r>
            <a:endParaRPr lang="en-GB" sz="1000" dirty="0">
              <a:solidFill>
                <a:srgbClr val="FF0000"/>
              </a:solidFill>
            </a:endParaRPr>
          </a:p>
        </p:txBody>
      </p:sp>
      <p:sp>
        <p:nvSpPr>
          <p:cNvPr id="33" name="Rectangle 32">
            <a:extLst>
              <a:ext uri="{FF2B5EF4-FFF2-40B4-BE49-F238E27FC236}">
                <a16:creationId xmlns:a16="http://schemas.microsoft.com/office/drawing/2014/main" id="{5182E6B6-6288-8CC1-E395-62DB5C46FC3A}"/>
              </a:ext>
            </a:extLst>
          </p:cNvPr>
          <p:cNvSpPr/>
          <p:nvPr/>
        </p:nvSpPr>
        <p:spPr>
          <a:xfrm>
            <a:off x="8484461" y="639360"/>
            <a:ext cx="1441091" cy="914400"/>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Housing association complex eviction costs </a:t>
            </a:r>
            <a:endParaRPr lang="en-GB" sz="1200" dirty="0">
              <a:solidFill>
                <a:schemeClr val="tx1"/>
              </a:solidFill>
            </a:endParaRPr>
          </a:p>
        </p:txBody>
      </p:sp>
      <p:sp>
        <p:nvSpPr>
          <p:cNvPr id="34" name="Hexagon 33">
            <a:extLst>
              <a:ext uri="{FF2B5EF4-FFF2-40B4-BE49-F238E27FC236}">
                <a16:creationId xmlns:a16="http://schemas.microsoft.com/office/drawing/2014/main" id="{70EB09DA-043C-7B1B-EC44-934001D8BA8D}"/>
              </a:ext>
            </a:extLst>
          </p:cNvPr>
          <p:cNvSpPr/>
          <p:nvPr/>
        </p:nvSpPr>
        <p:spPr>
          <a:xfrm>
            <a:off x="8528639" y="1479052"/>
            <a:ext cx="215129" cy="187515"/>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89EDD9AF-35DC-8126-D9A0-E20ECF5DB5D3}"/>
              </a:ext>
            </a:extLst>
          </p:cNvPr>
          <p:cNvSpPr/>
          <p:nvPr/>
        </p:nvSpPr>
        <p:spPr>
          <a:xfrm>
            <a:off x="10039484" y="638903"/>
            <a:ext cx="1441091" cy="914400"/>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Homelessness application and 8 weeks relief</a:t>
            </a:r>
            <a:endParaRPr lang="en-GB" sz="1200" dirty="0">
              <a:solidFill>
                <a:schemeClr val="tx1"/>
              </a:solidFill>
            </a:endParaRPr>
          </a:p>
        </p:txBody>
      </p:sp>
      <p:sp>
        <p:nvSpPr>
          <p:cNvPr id="36" name="Hexagon 35">
            <a:extLst>
              <a:ext uri="{FF2B5EF4-FFF2-40B4-BE49-F238E27FC236}">
                <a16:creationId xmlns:a16="http://schemas.microsoft.com/office/drawing/2014/main" id="{EA295328-6155-1341-B2C4-2AACCA0CBCB7}"/>
              </a:ext>
            </a:extLst>
          </p:cNvPr>
          <p:cNvSpPr/>
          <p:nvPr/>
        </p:nvSpPr>
        <p:spPr>
          <a:xfrm>
            <a:off x="10119033" y="1479052"/>
            <a:ext cx="215129" cy="187515"/>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id="{E4AEE8E3-1F99-2573-6A38-7900F9F9B3A4}"/>
              </a:ext>
            </a:extLst>
          </p:cNvPr>
          <p:cNvSpPr/>
          <p:nvPr/>
        </p:nvSpPr>
        <p:spPr>
          <a:xfrm rot="20836770">
            <a:off x="10017737" y="415640"/>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£3,947</a:t>
            </a:r>
            <a:endParaRPr lang="en-GB" sz="1000" dirty="0">
              <a:solidFill>
                <a:srgbClr val="FF0000"/>
              </a:solidFill>
            </a:endParaRPr>
          </a:p>
        </p:txBody>
      </p:sp>
      <p:cxnSp>
        <p:nvCxnSpPr>
          <p:cNvPr id="44" name="Straight Connector 43">
            <a:extLst>
              <a:ext uri="{FF2B5EF4-FFF2-40B4-BE49-F238E27FC236}">
                <a16:creationId xmlns:a16="http://schemas.microsoft.com/office/drawing/2014/main" id="{526B519F-7BF2-330A-618D-F49A3EA2495D}"/>
              </a:ext>
            </a:extLst>
          </p:cNvPr>
          <p:cNvCxnSpPr>
            <a:cxnSpLocks/>
          </p:cNvCxnSpPr>
          <p:nvPr/>
        </p:nvCxnSpPr>
        <p:spPr>
          <a:xfrm>
            <a:off x="11983316" y="1553303"/>
            <a:ext cx="0" cy="2527882"/>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477FABB4-F956-5D9E-32A1-2FAF5755F4B6}"/>
              </a:ext>
            </a:extLst>
          </p:cNvPr>
          <p:cNvSpPr/>
          <p:nvPr/>
        </p:nvSpPr>
        <p:spPr>
          <a:xfrm>
            <a:off x="10760029" y="3090771"/>
            <a:ext cx="1200852" cy="914400"/>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2 years temporary accommodation</a:t>
            </a:r>
            <a:endParaRPr lang="en-GB" sz="1200" dirty="0">
              <a:solidFill>
                <a:schemeClr val="tx1"/>
              </a:solidFill>
            </a:endParaRPr>
          </a:p>
        </p:txBody>
      </p:sp>
      <p:sp>
        <p:nvSpPr>
          <p:cNvPr id="55" name="Rectangle 54">
            <a:extLst>
              <a:ext uri="{FF2B5EF4-FFF2-40B4-BE49-F238E27FC236}">
                <a16:creationId xmlns:a16="http://schemas.microsoft.com/office/drawing/2014/main" id="{D650CF08-DB6E-B353-27DD-3B89B2373A20}"/>
              </a:ext>
            </a:extLst>
          </p:cNvPr>
          <p:cNvSpPr/>
          <p:nvPr/>
        </p:nvSpPr>
        <p:spPr>
          <a:xfrm rot="20836770">
            <a:off x="10740812" y="2869916"/>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£19,864</a:t>
            </a:r>
            <a:endParaRPr lang="en-GB" sz="1000" dirty="0">
              <a:solidFill>
                <a:srgbClr val="FF0000"/>
              </a:solidFill>
            </a:endParaRPr>
          </a:p>
        </p:txBody>
      </p:sp>
      <p:sp>
        <p:nvSpPr>
          <p:cNvPr id="56" name="Rectangle 55">
            <a:extLst>
              <a:ext uri="{FF2B5EF4-FFF2-40B4-BE49-F238E27FC236}">
                <a16:creationId xmlns:a16="http://schemas.microsoft.com/office/drawing/2014/main" id="{36C64695-DAD1-21C8-09F7-1D87F19FD1D9}"/>
              </a:ext>
            </a:extLst>
          </p:cNvPr>
          <p:cNvSpPr/>
          <p:nvPr/>
        </p:nvSpPr>
        <p:spPr>
          <a:xfrm rot="20836770">
            <a:off x="9442769" y="2882388"/>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£54,092</a:t>
            </a:r>
            <a:endParaRPr lang="en-GB" sz="1000" dirty="0">
              <a:solidFill>
                <a:srgbClr val="FF0000"/>
              </a:solidFill>
            </a:endParaRPr>
          </a:p>
        </p:txBody>
      </p:sp>
      <p:sp>
        <p:nvSpPr>
          <p:cNvPr id="57" name="Rectangle 56">
            <a:extLst>
              <a:ext uri="{FF2B5EF4-FFF2-40B4-BE49-F238E27FC236}">
                <a16:creationId xmlns:a16="http://schemas.microsoft.com/office/drawing/2014/main" id="{16E3D07A-8C3C-414C-64A7-80E818F5C773}"/>
              </a:ext>
            </a:extLst>
          </p:cNvPr>
          <p:cNvSpPr/>
          <p:nvPr/>
        </p:nvSpPr>
        <p:spPr>
          <a:xfrm>
            <a:off x="9493206" y="3102769"/>
            <a:ext cx="1200852" cy="914400"/>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Job Seekers allowance  fiscal and economical </a:t>
            </a:r>
            <a:endParaRPr lang="en-GB" sz="1200" dirty="0">
              <a:solidFill>
                <a:schemeClr val="tx1"/>
              </a:solidFill>
            </a:endParaRPr>
          </a:p>
        </p:txBody>
      </p:sp>
      <p:sp>
        <p:nvSpPr>
          <p:cNvPr id="59" name="Hexagon 58">
            <a:extLst>
              <a:ext uri="{FF2B5EF4-FFF2-40B4-BE49-F238E27FC236}">
                <a16:creationId xmlns:a16="http://schemas.microsoft.com/office/drawing/2014/main" id="{FD6A9771-4301-BB40-6E92-66EF6A8C966D}"/>
              </a:ext>
            </a:extLst>
          </p:cNvPr>
          <p:cNvSpPr/>
          <p:nvPr/>
        </p:nvSpPr>
        <p:spPr>
          <a:xfrm>
            <a:off x="9511135" y="3976541"/>
            <a:ext cx="215129" cy="187515"/>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Rectangle 59">
            <a:extLst>
              <a:ext uri="{FF2B5EF4-FFF2-40B4-BE49-F238E27FC236}">
                <a16:creationId xmlns:a16="http://schemas.microsoft.com/office/drawing/2014/main" id="{E66A7D6A-1918-A87E-1B93-D1D97ECC97D6}"/>
              </a:ext>
            </a:extLst>
          </p:cNvPr>
          <p:cNvSpPr/>
          <p:nvPr/>
        </p:nvSpPr>
        <p:spPr>
          <a:xfrm>
            <a:off x="8079136" y="3084826"/>
            <a:ext cx="1200852" cy="914400"/>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Alcohol misuse  per dependent drinker (NHS)</a:t>
            </a:r>
            <a:endParaRPr lang="en-GB" sz="1200" dirty="0">
              <a:solidFill>
                <a:schemeClr val="tx1"/>
              </a:solidFill>
            </a:endParaRPr>
          </a:p>
        </p:txBody>
      </p:sp>
      <p:sp>
        <p:nvSpPr>
          <p:cNvPr id="61" name="Hexagon 60">
            <a:extLst>
              <a:ext uri="{FF2B5EF4-FFF2-40B4-BE49-F238E27FC236}">
                <a16:creationId xmlns:a16="http://schemas.microsoft.com/office/drawing/2014/main" id="{7311CBF1-00D4-6DA5-3F78-27B2C40101DD}"/>
              </a:ext>
            </a:extLst>
          </p:cNvPr>
          <p:cNvSpPr/>
          <p:nvPr/>
        </p:nvSpPr>
        <p:spPr>
          <a:xfrm>
            <a:off x="8107875" y="3974490"/>
            <a:ext cx="215129" cy="187515"/>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Rectangle 61">
            <a:extLst>
              <a:ext uri="{FF2B5EF4-FFF2-40B4-BE49-F238E27FC236}">
                <a16:creationId xmlns:a16="http://schemas.microsoft.com/office/drawing/2014/main" id="{BEB785C2-6752-573F-228B-693893C8A0E9}"/>
              </a:ext>
            </a:extLst>
          </p:cNvPr>
          <p:cNvSpPr/>
          <p:nvPr/>
        </p:nvSpPr>
        <p:spPr>
          <a:xfrm rot="20836770">
            <a:off x="8070416" y="2925693"/>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£10,508</a:t>
            </a:r>
            <a:endParaRPr lang="en-GB" sz="1000" dirty="0">
              <a:solidFill>
                <a:srgbClr val="FF0000"/>
              </a:solidFill>
            </a:endParaRPr>
          </a:p>
        </p:txBody>
      </p:sp>
      <p:sp>
        <p:nvSpPr>
          <p:cNvPr id="80" name="Rectangle 79">
            <a:extLst>
              <a:ext uri="{FF2B5EF4-FFF2-40B4-BE49-F238E27FC236}">
                <a16:creationId xmlns:a16="http://schemas.microsoft.com/office/drawing/2014/main" id="{8BB5F036-DA81-DD3A-FA35-D741903FF73C}"/>
              </a:ext>
            </a:extLst>
          </p:cNvPr>
          <p:cNvSpPr/>
          <p:nvPr/>
        </p:nvSpPr>
        <p:spPr>
          <a:xfrm>
            <a:off x="4377421" y="4337207"/>
            <a:ext cx="7605894" cy="704805"/>
          </a:xfrm>
          <a:prstGeom prst="rect">
            <a:avLst/>
          </a:prstGeom>
          <a:solidFill>
            <a:schemeClr val="accent1">
              <a:lumMod val="20000"/>
              <a:lumOff val="8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t>Over a 2 Year Period </a:t>
            </a:r>
            <a:r>
              <a:rPr lang="en-US" sz="1100" dirty="0"/>
              <a:t>Stacey moved into supported accommodation for 2 years because she no longer qualified for social housing because of the eviction and rent arears. She struggled with alcohol dependency and continued her toxic relationship with her boyfriend. Stacey started shoplifting and continued to be a victim of domestic violence.</a:t>
            </a:r>
            <a:endParaRPr lang="en-GB" sz="1000" dirty="0"/>
          </a:p>
        </p:txBody>
      </p:sp>
      <p:sp>
        <p:nvSpPr>
          <p:cNvPr id="82" name="Hexagon 81">
            <a:extLst>
              <a:ext uri="{FF2B5EF4-FFF2-40B4-BE49-F238E27FC236}">
                <a16:creationId xmlns:a16="http://schemas.microsoft.com/office/drawing/2014/main" id="{A4250039-D427-11F2-E907-E640C9924D8A}"/>
              </a:ext>
            </a:extLst>
          </p:cNvPr>
          <p:cNvSpPr/>
          <p:nvPr/>
        </p:nvSpPr>
        <p:spPr>
          <a:xfrm>
            <a:off x="6890848" y="3976541"/>
            <a:ext cx="215129" cy="187515"/>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Rectangle 82">
            <a:extLst>
              <a:ext uri="{FF2B5EF4-FFF2-40B4-BE49-F238E27FC236}">
                <a16:creationId xmlns:a16="http://schemas.microsoft.com/office/drawing/2014/main" id="{70247BFC-B22E-9F76-224E-A342FF669DEA}"/>
              </a:ext>
            </a:extLst>
          </p:cNvPr>
          <p:cNvSpPr/>
          <p:nvPr/>
        </p:nvSpPr>
        <p:spPr>
          <a:xfrm>
            <a:off x="6851896" y="3100704"/>
            <a:ext cx="1200852" cy="914400"/>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4 Crimes committed</a:t>
            </a:r>
            <a:endParaRPr lang="en-GB" sz="1200" dirty="0">
              <a:solidFill>
                <a:schemeClr val="tx1"/>
              </a:solidFill>
            </a:endParaRPr>
          </a:p>
        </p:txBody>
      </p:sp>
      <p:sp>
        <p:nvSpPr>
          <p:cNvPr id="84" name="Rectangle 83">
            <a:extLst>
              <a:ext uri="{FF2B5EF4-FFF2-40B4-BE49-F238E27FC236}">
                <a16:creationId xmlns:a16="http://schemas.microsoft.com/office/drawing/2014/main" id="{83C2C40D-2A42-AF8A-0223-04827CA9F20A}"/>
              </a:ext>
            </a:extLst>
          </p:cNvPr>
          <p:cNvSpPr/>
          <p:nvPr/>
        </p:nvSpPr>
        <p:spPr>
          <a:xfrm rot="20836770">
            <a:off x="6801460" y="2956501"/>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£13,768</a:t>
            </a:r>
            <a:endParaRPr lang="en-GB" sz="1000" dirty="0">
              <a:solidFill>
                <a:srgbClr val="FF0000"/>
              </a:solidFill>
            </a:endParaRPr>
          </a:p>
        </p:txBody>
      </p:sp>
      <p:sp>
        <p:nvSpPr>
          <p:cNvPr id="85" name="Rectangle 84">
            <a:extLst>
              <a:ext uri="{FF2B5EF4-FFF2-40B4-BE49-F238E27FC236}">
                <a16:creationId xmlns:a16="http://schemas.microsoft.com/office/drawing/2014/main" id="{84FA2120-CA39-67C7-B10D-2397BE469171}"/>
              </a:ext>
            </a:extLst>
          </p:cNvPr>
          <p:cNvSpPr/>
          <p:nvPr/>
        </p:nvSpPr>
        <p:spPr>
          <a:xfrm>
            <a:off x="5678779" y="3100704"/>
            <a:ext cx="1200852" cy="914400"/>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2 Court appearances</a:t>
            </a:r>
            <a:endParaRPr lang="en-GB" sz="1200" dirty="0">
              <a:solidFill>
                <a:schemeClr val="tx1"/>
              </a:solidFill>
            </a:endParaRPr>
          </a:p>
        </p:txBody>
      </p:sp>
      <p:sp>
        <p:nvSpPr>
          <p:cNvPr id="87" name="Hexagon 86">
            <a:extLst>
              <a:ext uri="{FF2B5EF4-FFF2-40B4-BE49-F238E27FC236}">
                <a16:creationId xmlns:a16="http://schemas.microsoft.com/office/drawing/2014/main" id="{A9A95F0A-0BEC-AD4F-7A9A-24D40629DC9B}"/>
              </a:ext>
            </a:extLst>
          </p:cNvPr>
          <p:cNvSpPr/>
          <p:nvPr/>
        </p:nvSpPr>
        <p:spPr>
          <a:xfrm>
            <a:off x="5742114" y="3963020"/>
            <a:ext cx="215129" cy="187515"/>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Rectangle 87">
            <a:extLst>
              <a:ext uri="{FF2B5EF4-FFF2-40B4-BE49-F238E27FC236}">
                <a16:creationId xmlns:a16="http://schemas.microsoft.com/office/drawing/2014/main" id="{393F6429-DD12-5F1B-43D5-6E16F247EF65}"/>
              </a:ext>
            </a:extLst>
          </p:cNvPr>
          <p:cNvSpPr/>
          <p:nvPr/>
        </p:nvSpPr>
        <p:spPr>
          <a:xfrm rot="20836770">
            <a:off x="5574059" y="2971511"/>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£31,456</a:t>
            </a:r>
            <a:endParaRPr lang="en-GB" sz="1000" dirty="0">
              <a:solidFill>
                <a:srgbClr val="FF0000"/>
              </a:solidFill>
            </a:endParaRPr>
          </a:p>
        </p:txBody>
      </p:sp>
      <p:sp>
        <p:nvSpPr>
          <p:cNvPr id="89" name="Rectangle 88">
            <a:extLst>
              <a:ext uri="{FF2B5EF4-FFF2-40B4-BE49-F238E27FC236}">
                <a16:creationId xmlns:a16="http://schemas.microsoft.com/office/drawing/2014/main" id="{7C05C476-51C1-2DC5-F0F7-234CED511538}"/>
              </a:ext>
            </a:extLst>
          </p:cNvPr>
          <p:cNvSpPr/>
          <p:nvPr/>
        </p:nvSpPr>
        <p:spPr>
          <a:xfrm>
            <a:off x="4461699" y="3142469"/>
            <a:ext cx="1135301" cy="914400"/>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2 incidents of domestic violence</a:t>
            </a:r>
            <a:endParaRPr lang="en-GB" sz="1200" dirty="0">
              <a:solidFill>
                <a:schemeClr val="tx1"/>
              </a:solidFill>
            </a:endParaRPr>
          </a:p>
        </p:txBody>
      </p:sp>
      <p:sp>
        <p:nvSpPr>
          <p:cNvPr id="90" name="Rectangle 89">
            <a:extLst>
              <a:ext uri="{FF2B5EF4-FFF2-40B4-BE49-F238E27FC236}">
                <a16:creationId xmlns:a16="http://schemas.microsoft.com/office/drawing/2014/main" id="{467CF983-13FC-4470-38F1-718CF2F38F9C}"/>
              </a:ext>
            </a:extLst>
          </p:cNvPr>
          <p:cNvSpPr/>
          <p:nvPr/>
        </p:nvSpPr>
        <p:spPr>
          <a:xfrm rot="20836770">
            <a:off x="4361512" y="2992517"/>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£26,564</a:t>
            </a:r>
            <a:endParaRPr lang="en-GB" sz="1000" dirty="0">
              <a:solidFill>
                <a:srgbClr val="FF0000"/>
              </a:solidFill>
            </a:endParaRPr>
          </a:p>
        </p:txBody>
      </p:sp>
      <p:sp>
        <p:nvSpPr>
          <p:cNvPr id="92" name="Hexagon 91">
            <a:extLst>
              <a:ext uri="{FF2B5EF4-FFF2-40B4-BE49-F238E27FC236}">
                <a16:creationId xmlns:a16="http://schemas.microsoft.com/office/drawing/2014/main" id="{F3789486-0CAF-A382-7CB9-5007130CA9C7}"/>
              </a:ext>
            </a:extLst>
          </p:cNvPr>
          <p:cNvSpPr/>
          <p:nvPr/>
        </p:nvSpPr>
        <p:spPr>
          <a:xfrm>
            <a:off x="4516879" y="3956896"/>
            <a:ext cx="215129" cy="187515"/>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Hexagon 99">
            <a:extLst>
              <a:ext uri="{FF2B5EF4-FFF2-40B4-BE49-F238E27FC236}">
                <a16:creationId xmlns:a16="http://schemas.microsoft.com/office/drawing/2014/main" id="{7ED224EC-9576-4CD0-5A40-8154A9F559F5}"/>
              </a:ext>
            </a:extLst>
          </p:cNvPr>
          <p:cNvSpPr/>
          <p:nvPr/>
        </p:nvSpPr>
        <p:spPr>
          <a:xfrm>
            <a:off x="5661042" y="5170908"/>
            <a:ext cx="1698115" cy="1355581"/>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Total Cost</a:t>
            </a:r>
          </a:p>
          <a:p>
            <a:pPr algn="ctr"/>
            <a:r>
              <a:rPr lang="en-US" b="1" dirty="0"/>
              <a:t>£232,946</a:t>
            </a:r>
            <a:endParaRPr lang="en-GB" b="1" dirty="0"/>
          </a:p>
        </p:txBody>
      </p:sp>
      <p:cxnSp>
        <p:nvCxnSpPr>
          <p:cNvPr id="97" name="Straight Connector 96">
            <a:extLst>
              <a:ext uri="{FF2B5EF4-FFF2-40B4-BE49-F238E27FC236}">
                <a16:creationId xmlns:a16="http://schemas.microsoft.com/office/drawing/2014/main" id="{E3C75774-D772-F3F5-7BEF-0A1AAA6A7AE3}"/>
              </a:ext>
            </a:extLst>
          </p:cNvPr>
          <p:cNvCxnSpPr>
            <a:cxnSpLocks/>
          </p:cNvCxnSpPr>
          <p:nvPr/>
        </p:nvCxnSpPr>
        <p:spPr>
          <a:xfrm flipV="1">
            <a:off x="317051" y="1624673"/>
            <a:ext cx="3780309" cy="11525"/>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sp>
        <p:nvSpPr>
          <p:cNvPr id="7" name="Hexagon 6">
            <a:extLst>
              <a:ext uri="{FF2B5EF4-FFF2-40B4-BE49-F238E27FC236}">
                <a16:creationId xmlns:a16="http://schemas.microsoft.com/office/drawing/2014/main" id="{61E66B93-B6CB-04E6-E17A-1B3A177B6C4E}"/>
              </a:ext>
            </a:extLst>
          </p:cNvPr>
          <p:cNvSpPr/>
          <p:nvPr/>
        </p:nvSpPr>
        <p:spPr>
          <a:xfrm>
            <a:off x="266711" y="1495366"/>
            <a:ext cx="215129" cy="187515"/>
          </a:xfrm>
          <a:prstGeom prst="hexagon">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5" name="Rectangle 114">
            <a:extLst>
              <a:ext uri="{FF2B5EF4-FFF2-40B4-BE49-F238E27FC236}">
                <a16:creationId xmlns:a16="http://schemas.microsoft.com/office/drawing/2014/main" id="{AAF9EAD1-B3D7-1079-3673-2D9E681B8191}"/>
              </a:ext>
            </a:extLst>
          </p:cNvPr>
          <p:cNvSpPr/>
          <p:nvPr/>
        </p:nvSpPr>
        <p:spPr>
          <a:xfrm>
            <a:off x="2031527" y="2294169"/>
            <a:ext cx="1898451" cy="579112"/>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Job Seekers allowance  fiscal and economical costs Living in Social Housing</a:t>
            </a:r>
            <a:r>
              <a:rPr lang="en-GB" sz="1200" dirty="0">
                <a:solidFill>
                  <a:schemeClr val="tx1"/>
                </a:solidFill>
              </a:rPr>
              <a:t> </a:t>
            </a:r>
          </a:p>
        </p:txBody>
      </p:sp>
      <p:sp>
        <p:nvSpPr>
          <p:cNvPr id="116" name="Rectangle 115">
            <a:extLst>
              <a:ext uri="{FF2B5EF4-FFF2-40B4-BE49-F238E27FC236}">
                <a16:creationId xmlns:a16="http://schemas.microsoft.com/office/drawing/2014/main" id="{7D08BE71-22BB-251F-0F2D-F015031A7448}"/>
              </a:ext>
            </a:extLst>
          </p:cNvPr>
          <p:cNvSpPr/>
          <p:nvPr/>
        </p:nvSpPr>
        <p:spPr>
          <a:xfrm rot="20836770">
            <a:off x="2141728" y="1909256"/>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£27,046</a:t>
            </a:r>
            <a:endParaRPr lang="en-GB" sz="1000" dirty="0">
              <a:solidFill>
                <a:srgbClr val="FF0000"/>
              </a:solidFill>
            </a:endParaRPr>
          </a:p>
        </p:txBody>
      </p:sp>
      <p:sp>
        <p:nvSpPr>
          <p:cNvPr id="117" name="Rectangle 116">
            <a:extLst>
              <a:ext uri="{FF2B5EF4-FFF2-40B4-BE49-F238E27FC236}">
                <a16:creationId xmlns:a16="http://schemas.microsoft.com/office/drawing/2014/main" id="{8FA7F52E-39FF-B0FB-0CE7-5B7A7066F95E}"/>
              </a:ext>
            </a:extLst>
          </p:cNvPr>
          <p:cNvSpPr/>
          <p:nvPr/>
        </p:nvSpPr>
        <p:spPr>
          <a:xfrm>
            <a:off x="450329" y="2307752"/>
            <a:ext cx="1436084" cy="579112"/>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dirty="0">
                <a:solidFill>
                  <a:schemeClr val="tx1"/>
                </a:solidFill>
              </a:rPr>
              <a:t>Mentoring Scheme 3 hours per week</a:t>
            </a:r>
            <a:endParaRPr lang="en-GB" sz="1200" dirty="0">
              <a:solidFill>
                <a:schemeClr val="tx1"/>
              </a:solidFill>
            </a:endParaRPr>
          </a:p>
        </p:txBody>
      </p:sp>
      <p:sp>
        <p:nvSpPr>
          <p:cNvPr id="118" name="Rectangle 117">
            <a:extLst>
              <a:ext uri="{FF2B5EF4-FFF2-40B4-BE49-F238E27FC236}">
                <a16:creationId xmlns:a16="http://schemas.microsoft.com/office/drawing/2014/main" id="{9466AA99-A8B1-AAC7-9D3E-9BE0484DD4FE}"/>
              </a:ext>
            </a:extLst>
          </p:cNvPr>
          <p:cNvSpPr/>
          <p:nvPr/>
        </p:nvSpPr>
        <p:spPr>
          <a:xfrm rot="20836770">
            <a:off x="492574" y="1990984"/>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£3,900</a:t>
            </a:r>
            <a:endParaRPr lang="en-GB" sz="1000" dirty="0">
              <a:solidFill>
                <a:srgbClr val="FF0000"/>
              </a:solidFill>
            </a:endParaRPr>
          </a:p>
        </p:txBody>
      </p:sp>
      <p:cxnSp>
        <p:nvCxnSpPr>
          <p:cNvPr id="120" name="Straight Connector 119">
            <a:extLst>
              <a:ext uri="{FF2B5EF4-FFF2-40B4-BE49-F238E27FC236}">
                <a16:creationId xmlns:a16="http://schemas.microsoft.com/office/drawing/2014/main" id="{A4A10758-4347-36D0-D1AC-51154192C177}"/>
              </a:ext>
            </a:extLst>
          </p:cNvPr>
          <p:cNvCxnSpPr>
            <a:cxnSpLocks/>
          </p:cNvCxnSpPr>
          <p:nvPr/>
        </p:nvCxnSpPr>
        <p:spPr>
          <a:xfrm>
            <a:off x="495616" y="3105608"/>
            <a:ext cx="13111" cy="1425213"/>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sp>
        <p:nvSpPr>
          <p:cNvPr id="122" name="Rectangle 121">
            <a:extLst>
              <a:ext uri="{FF2B5EF4-FFF2-40B4-BE49-F238E27FC236}">
                <a16:creationId xmlns:a16="http://schemas.microsoft.com/office/drawing/2014/main" id="{BF3FDEED-9189-ABAC-45B2-F7F103592928}"/>
              </a:ext>
            </a:extLst>
          </p:cNvPr>
          <p:cNvSpPr/>
          <p:nvPr/>
        </p:nvSpPr>
        <p:spPr>
          <a:xfrm rot="20836770">
            <a:off x="747746" y="3293008"/>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£1,500</a:t>
            </a:r>
            <a:endParaRPr lang="en-GB" sz="1000" dirty="0">
              <a:solidFill>
                <a:srgbClr val="FF0000"/>
              </a:solidFill>
            </a:endParaRPr>
          </a:p>
        </p:txBody>
      </p:sp>
      <p:sp>
        <p:nvSpPr>
          <p:cNvPr id="123" name="Rectangle 122">
            <a:extLst>
              <a:ext uri="{FF2B5EF4-FFF2-40B4-BE49-F238E27FC236}">
                <a16:creationId xmlns:a16="http://schemas.microsoft.com/office/drawing/2014/main" id="{685A21E6-F1D3-0A53-F12A-B1938E196FF8}"/>
              </a:ext>
            </a:extLst>
          </p:cNvPr>
          <p:cNvSpPr/>
          <p:nvPr/>
        </p:nvSpPr>
        <p:spPr>
          <a:xfrm>
            <a:off x="666330" y="3709670"/>
            <a:ext cx="2002439" cy="579112"/>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b="0" i="0" u="none" strike="noStrike" dirty="0">
                <a:solidFill>
                  <a:srgbClr val="000000"/>
                </a:solidFill>
                <a:effectLst/>
                <a:latin typeface="+mj-lt"/>
              </a:rPr>
              <a:t>Repairs, curtains, blinds decorating and installations of white goods.</a:t>
            </a:r>
            <a:endParaRPr lang="en-GB" sz="1200" dirty="0">
              <a:solidFill>
                <a:schemeClr val="tx1"/>
              </a:solidFill>
              <a:latin typeface="+mj-lt"/>
            </a:endParaRPr>
          </a:p>
        </p:txBody>
      </p:sp>
      <p:cxnSp>
        <p:nvCxnSpPr>
          <p:cNvPr id="125" name="Straight Connector 124">
            <a:extLst>
              <a:ext uri="{FF2B5EF4-FFF2-40B4-BE49-F238E27FC236}">
                <a16:creationId xmlns:a16="http://schemas.microsoft.com/office/drawing/2014/main" id="{45F60FB2-C52E-53C3-4A15-ACE98F8C2420}"/>
              </a:ext>
            </a:extLst>
          </p:cNvPr>
          <p:cNvCxnSpPr>
            <a:cxnSpLocks/>
          </p:cNvCxnSpPr>
          <p:nvPr/>
        </p:nvCxnSpPr>
        <p:spPr>
          <a:xfrm>
            <a:off x="475040" y="4530820"/>
            <a:ext cx="3580842" cy="14524"/>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sp>
        <p:nvSpPr>
          <p:cNvPr id="131" name="Rectangle 130">
            <a:extLst>
              <a:ext uri="{FF2B5EF4-FFF2-40B4-BE49-F238E27FC236}">
                <a16:creationId xmlns:a16="http://schemas.microsoft.com/office/drawing/2014/main" id="{3D2D9476-87C0-2220-3BCC-872EB14A0018}"/>
              </a:ext>
            </a:extLst>
          </p:cNvPr>
          <p:cNvSpPr/>
          <p:nvPr/>
        </p:nvSpPr>
        <p:spPr>
          <a:xfrm>
            <a:off x="2533074" y="3725398"/>
            <a:ext cx="1709633" cy="579112"/>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b="0" i="0" u="none" strike="noStrike" dirty="0">
                <a:solidFill>
                  <a:srgbClr val="000000"/>
                </a:solidFill>
                <a:effectLst/>
                <a:latin typeface="+mj-lt"/>
              </a:rPr>
              <a:t>Pre-employability and life skills program and work experience</a:t>
            </a:r>
            <a:endParaRPr lang="en-GB" sz="1200" dirty="0">
              <a:solidFill>
                <a:schemeClr val="tx1"/>
              </a:solidFill>
              <a:latin typeface="+mj-lt"/>
            </a:endParaRPr>
          </a:p>
        </p:txBody>
      </p:sp>
      <p:sp>
        <p:nvSpPr>
          <p:cNvPr id="133" name="Rectangle 132">
            <a:extLst>
              <a:ext uri="{FF2B5EF4-FFF2-40B4-BE49-F238E27FC236}">
                <a16:creationId xmlns:a16="http://schemas.microsoft.com/office/drawing/2014/main" id="{62D0177D-8FDD-C434-9F4D-2EB6C2F35AD7}"/>
              </a:ext>
            </a:extLst>
          </p:cNvPr>
          <p:cNvSpPr/>
          <p:nvPr/>
        </p:nvSpPr>
        <p:spPr>
          <a:xfrm rot="20836770">
            <a:off x="2588464" y="3278396"/>
            <a:ext cx="841250" cy="254234"/>
          </a:xfrm>
          <a:custGeom>
            <a:avLst/>
            <a:gdLst>
              <a:gd name="connsiteX0" fmla="*/ 0 w 841250"/>
              <a:gd name="connsiteY0" fmla="*/ 0 h 254234"/>
              <a:gd name="connsiteX1" fmla="*/ 412213 w 841250"/>
              <a:gd name="connsiteY1" fmla="*/ 0 h 254234"/>
              <a:gd name="connsiteX2" fmla="*/ 841250 w 841250"/>
              <a:gd name="connsiteY2" fmla="*/ 0 h 254234"/>
              <a:gd name="connsiteX3" fmla="*/ 841250 w 841250"/>
              <a:gd name="connsiteY3" fmla="*/ 254234 h 254234"/>
              <a:gd name="connsiteX4" fmla="*/ 420625 w 841250"/>
              <a:gd name="connsiteY4" fmla="*/ 254234 h 254234"/>
              <a:gd name="connsiteX5" fmla="*/ 0 w 841250"/>
              <a:gd name="connsiteY5" fmla="*/ 254234 h 254234"/>
              <a:gd name="connsiteX6" fmla="*/ 0 w 841250"/>
              <a:gd name="connsiteY6" fmla="*/ 0 h 254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1250" h="254234" extrusionOk="0">
                <a:moveTo>
                  <a:pt x="0" y="0"/>
                </a:moveTo>
                <a:cubicBezTo>
                  <a:pt x="175912" y="-2660"/>
                  <a:pt x="273237" y="36771"/>
                  <a:pt x="412213" y="0"/>
                </a:cubicBezTo>
                <a:cubicBezTo>
                  <a:pt x="551189" y="-36771"/>
                  <a:pt x="677772" y="25833"/>
                  <a:pt x="841250" y="0"/>
                </a:cubicBezTo>
                <a:cubicBezTo>
                  <a:pt x="850479" y="79534"/>
                  <a:pt x="837986" y="146340"/>
                  <a:pt x="841250" y="254234"/>
                </a:cubicBezTo>
                <a:cubicBezTo>
                  <a:pt x="680610" y="288814"/>
                  <a:pt x="624822" y="253617"/>
                  <a:pt x="420625" y="254234"/>
                </a:cubicBezTo>
                <a:cubicBezTo>
                  <a:pt x="216429" y="254851"/>
                  <a:pt x="102133" y="208681"/>
                  <a:pt x="0" y="254234"/>
                </a:cubicBezTo>
                <a:cubicBezTo>
                  <a:pt x="-135" y="129924"/>
                  <a:pt x="27865" y="65611"/>
                  <a:pt x="0" y="0"/>
                </a:cubicBezTo>
                <a:close/>
              </a:path>
            </a:pathLst>
          </a:custGeom>
          <a:noFill/>
          <a:ln w="2540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1000" dirty="0">
                <a:solidFill>
                  <a:srgbClr val="FF0000"/>
                </a:solidFill>
              </a:rPr>
              <a:t>£5,000</a:t>
            </a:r>
            <a:endParaRPr lang="en-GB" sz="1000" dirty="0">
              <a:solidFill>
                <a:srgbClr val="FF0000"/>
              </a:solidFill>
            </a:endParaRPr>
          </a:p>
        </p:txBody>
      </p:sp>
      <p:cxnSp>
        <p:nvCxnSpPr>
          <p:cNvPr id="140" name="Straight Connector 139">
            <a:extLst>
              <a:ext uri="{FF2B5EF4-FFF2-40B4-BE49-F238E27FC236}">
                <a16:creationId xmlns:a16="http://schemas.microsoft.com/office/drawing/2014/main" id="{C3735D42-C5FB-BCEC-F8FC-290EEA079F32}"/>
              </a:ext>
            </a:extLst>
          </p:cNvPr>
          <p:cNvCxnSpPr>
            <a:cxnSpLocks/>
            <a:endCxn id="131" idx="3"/>
          </p:cNvCxnSpPr>
          <p:nvPr/>
        </p:nvCxnSpPr>
        <p:spPr>
          <a:xfrm flipV="1">
            <a:off x="4242707" y="4014954"/>
            <a:ext cx="0" cy="1212099"/>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A5187C0C-32CA-2272-3B2F-FAE335A0E64C}"/>
              </a:ext>
            </a:extLst>
          </p:cNvPr>
          <p:cNvCxnSpPr>
            <a:cxnSpLocks/>
          </p:cNvCxnSpPr>
          <p:nvPr/>
        </p:nvCxnSpPr>
        <p:spPr>
          <a:xfrm flipV="1">
            <a:off x="4023021" y="4530820"/>
            <a:ext cx="15153" cy="1722401"/>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sp>
        <p:nvSpPr>
          <p:cNvPr id="149" name="Rectangle 148">
            <a:extLst>
              <a:ext uri="{FF2B5EF4-FFF2-40B4-BE49-F238E27FC236}">
                <a16:creationId xmlns:a16="http://schemas.microsoft.com/office/drawing/2014/main" id="{959ED171-877F-D9CC-10C0-58495CC48857}"/>
              </a:ext>
            </a:extLst>
          </p:cNvPr>
          <p:cNvSpPr/>
          <p:nvPr/>
        </p:nvSpPr>
        <p:spPr>
          <a:xfrm>
            <a:off x="462348" y="4847830"/>
            <a:ext cx="3219358" cy="1684029"/>
          </a:xfrm>
          <a:prstGeom prst="rect">
            <a:avLst/>
          </a:prstGeom>
          <a:solidFill>
            <a:schemeClr val="accent1">
              <a:lumMod val="20000"/>
              <a:lumOff val="8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dirty="0"/>
              <a:t>Within 1 year </a:t>
            </a:r>
            <a:r>
              <a:rPr lang="en-US" sz="1100" dirty="0"/>
              <a:t>of leaving care, Stacey learnt the essential skills to sustain her tenancy. She also took part in the housing association mentoring, life skills and employability programs. </a:t>
            </a:r>
          </a:p>
          <a:p>
            <a:pPr algn="ctr"/>
            <a:endParaRPr lang="en-US" sz="1100" dirty="0"/>
          </a:p>
          <a:p>
            <a:pPr algn="ctr"/>
            <a:r>
              <a:rPr lang="en-US" sz="1100" dirty="0"/>
              <a:t>Stacey is now in full time employment and has started to develop appropriate relationships.</a:t>
            </a:r>
            <a:endParaRPr lang="en-GB" sz="1000" dirty="0"/>
          </a:p>
        </p:txBody>
      </p:sp>
      <p:cxnSp>
        <p:nvCxnSpPr>
          <p:cNvPr id="152" name="Straight Connector 151">
            <a:extLst>
              <a:ext uri="{FF2B5EF4-FFF2-40B4-BE49-F238E27FC236}">
                <a16:creationId xmlns:a16="http://schemas.microsoft.com/office/drawing/2014/main" id="{A2D186FE-1729-39EC-2884-0E9DA3A071EB}"/>
              </a:ext>
            </a:extLst>
          </p:cNvPr>
          <p:cNvCxnSpPr>
            <a:cxnSpLocks/>
          </p:cNvCxnSpPr>
          <p:nvPr/>
        </p:nvCxnSpPr>
        <p:spPr>
          <a:xfrm flipH="1">
            <a:off x="4202050" y="5201311"/>
            <a:ext cx="1792634" cy="609"/>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57" name="Oval 156">
            <a:extLst>
              <a:ext uri="{FF2B5EF4-FFF2-40B4-BE49-F238E27FC236}">
                <a16:creationId xmlns:a16="http://schemas.microsoft.com/office/drawing/2014/main" id="{9B2F153F-B3C4-CA06-2230-0987568BCA00}"/>
              </a:ext>
            </a:extLst>
          </p:cNvPr>
          <p:cNvSpPr/>
          <p:nvPr/>
        </p:nvSpPr>
        <p:spPr>
          <a:xfrm>
            <a:off x="4021684" y="5442145"/>
            <a:ext cx="1552317" cy="1380639"/>
          </a:xfrm>
          <a:prstGeom prst="ellipse">
            <a:avLst/>
          </a:prstGeom>
          <a:solidFill>
            <a:srgbClr val="FFC000"/>
          </a:solidFill>
          <a:ln w="762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Total cost</a:t>
            </a:r>
          </a:p>
          <a:p>
            <a:pPr algn="ctr"/>
            <a:r>
              <a:rPr lang="en-GB" b="1" dirty="0">
                <a:solidFill>
                  <a:schemeClr val="bg1"/>
                </a:solidFill>
              </a:rPr>
              <a:t>£37,446</a:t>
            </a:r>
          </a:p>
        </p:txBody>
      </p:sp>
      <p:sp>
        <p:nvSpPr>
          <p:cNvPr id="168" name="Oval 167">
            <a:extLst>
              <a:ext uri="{FF2B5EF4-FFF2-40B4-BE49-F238E27FC236}">
                <a16:creationId xmlns:a16="http://schemas.microsoft.com/office/drawing/2014/main" id="{D2A5E9DE-9E4F-CD77-715F-9154A919DD2B}"/>
              </a:ext>
            </a:extLst>
          </p:cNvPr>
          <p:cNvSpPr/>
          <p:nvPr/>
        </p:nvSpPr>
        <p:spPr>
          <a:xfrm>
            <a:off x="2108154" y="2975878"/>
            <a:ext cx="215130" cy="207480"/>
          </a:xfrm>
          <a:prstGeom prst="ellipse">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9" name="Oval 168">
            <a:extLst>
              <a:ext uri="{FF2B5EF4-FFF2-40B4-BE49-F238E27FC236}">
                <a16:creationId xmlns:a16="http://schemas.microsoft.com/office/drawing/2014/main" id="{3AB561CF-A143-696A-C998-A99F072A9E56}"/>
              </a:ext>
            </a:extLst>
          </p:cNvPr>
          <p:cNvSpPr/>
          <p:nvPr/>
        </p:nvSpPr>
        <p:spPr>
          <a:xfrm>
            <a:off x="384928" y="2994290"/>
            <a:ext cx="215130" cy="207480"/>
          </a:xfrm>
          <a:prstGeom prst="ellipse">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0" name="Oval 169">
            <a:extLst>
              <a:ext uri="{FF2B5EF4-FFF2-40B4-BE49-F238E27FC236}">
                <a16:creationId xmlns:a16="http://schemas.microsoft.com/office/drawing/2014/main" id="{76C77CD9-D9FB-AC5F-758B-CA1FE1B3858F}"/>
              </a:ext>
            </a:extLst>
          </p:cNvPr>
          <p:cNvSpPr/>
          <p:nvPr/>
        </p:nvSpPr>
        <p:spPr>
          <a:xfrm>
            <a:off x="392273" y="3749416"/>
            <a:ext cx="215130" cy="207480"/>
          </a:xfrm>
          <a:prstGeom prst="ellipse">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1" name="Oval 170">
            <a:extLst>
              <a:ext uri="{FF2B5EF4-FFF2-40B4-BE49-F238E27FC236}">
                <a16:creationId xmlns:a16="http://schemas.microsoft.com/office/drawing/2014/main" id="{23204A95-6467-B623-9C46-97630FD7D929}"/>
              </a:ext>
            </a:extLst>
          </p:cNvPr>
          <p:cNvSpPr/>
          <p:nvPr/>
        </p:nvSpPr>
        <p:spPr>
          <a:xfrm>
            <a:off x="2294852" y="4434451"/>
            <a:ext cx="215130" cy="207480"/>
          </a:xfrm>
          <a:prstGeom prst="ellipse">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5" name="Oval 174">
            <a:extLst>
              <a:ext uri="{FF2B5EF4-FFF2-40B4-BE49-F238E27FC236}">
                <a16:creationId xmlns:a16="http://schemas.microsoft.com/office/drawing/2014/main" id="{C5873374-A0F2-6623-7A23-2107AEA2FCDE}"/>
              </a:ext>
            </a:extLst>
          </p:cNvPr>
          <p:cNvSpPr/>
          <p:nvPr/>
        </p:nvSpPr>
        <p:spPr>
          <a:xfrm>
            <a:off x="3926361" y="1461598"/>
            <a:ext cx="215130" cy="207480"/>
          </a:xfrm>
          <a:prstGeom prst="ellipse">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8" name="Rectangle 187">
            <a:extLst>
              <a:ext uri="{FF2B5EF4-FFF2-40B4-BE49-F238E27FC236}">
                <a16:creationId xmlns:a16="http://schemas.microsoft.com/office/drawing/2014/main" id="{ADA496E0-939E-7772-281C-65F8DDDFE55E}"/>
              </a:ext>
            </a:extLst>
          </p:cNvPr>
          <p:cNvSpPr/>
          <p:nvPr/>
        </p:nvSpPr>
        <p:spPr>
          <a:xfrm>
            <a:off x="4069775" y="1612801"/>
            <a:ext cx="1320547" cy="159545"/>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100" b="1" i="1" dirty="0">
                <a:solidFill>
                  <a:schemeClr val="tx1"/>
                </a:solidFill>
              </a:rPr>
              <a:t>From 18 years old</a:t>
            </a:r>
            <a:endParaRPr lang="en-GB" sz="1100" b="1" i="1" dirty="0">
              <a:solidFill>
                <a:schemeClr val="tx1"/>
              </a:solidFill>
            </a:endParaRPr>
          </a:p>
        </p:txBody>
      </p:sp>
      <p:sp>
        <p:nvSpPr>
          <p:cNvPr id="190" name="Rectangle 189">
            <a:extLst>
              <a:ext uri="{FF2B5EF4-FFF2-40B4-BE49-F238E27FC236}">
                <a16:creationId xmlns:a16="http://schemas.microsoft.com/office/drawing/2014/main" id="{145F381A-72C6-A17D-2575-CBA2A9CFB04F}"/>
              </a:ext>
            </a:extLst>
          </p:cNvPr>
          <p:cNvSpPr/>
          <p:nvPr/>
        </p:nvSpPr>
        <p:spPr>
          <a:xfrm rot="5400000">
            <a:off x="3257172" y="2230326"/>
            <a:ext cx="1320547" cy="159545"/>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100" b="1" i="1" dirty="0">
                <a:solidFill>
                  <a:schemeClr val="tx1"/>
                </a:solidFill>
              </a:rPr>
              <a:t>From 18 years old</a:t>
            </a:r>
            <a:endParaRPr lang="en-GB" sz="1100" b="1" i="1" dirty="0">
              <a:solidFill>
                <a:schemeClr val="tx1"/>
              </a:solidFill>
            </a:endParaRPr>
          </a:p>
        </p:txBody>
      </p:sp>
      <p:sp>
        <p:nvSpPr>
          <p:cNvPr id="192" name="Rectangle 191">
            <a:extLst>
              <a:ext uri="{FF2B5EF4-FFF2-40B4-BE49-F238E27FC236}">
                <a16:creationId xmlns:a16="http://schemas.microsoft.com/office/drawing/2014/main" id="{3ABB9E08-6919-479D-B946-64D7C7D80129}"/>
              </a:ext>
            </a:extLst>
          </p:cNvPr>
          <p:cNvSpPr/>
          <p:nvPr/>
        </p:nvSpPr>
        <p:spPr>
          <a:xfrm>
            <a:off x="9987889" y="5293969"/>
            <a:ext cx="1949512" cy="1145518"/>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2800" b="1" dirty="0"/>
              <a:t>Net Saving</a:t>
            </a:r>
          </a:p>
          <a:p>
            <a:pPr algn="ctr"/>
            <a:r>
              <a:rPr lang="en-US" sz="2800" b="1"/>
              <a:t>£195,500</a:t>
            </a:r>
            <a:endParaRPr lang="en-GB" sz="2800" b="1" dirty="0"/>
          </a:p>
        </p:txBody>
      </p:sp>
      <p:pic>
        <p:nvPicPr>
          <p:cNvPr id="193" name="Content Placeholder 4" descr="A black square with white text&#10;&#10;Description automatically generated">
            <a:extLst>
              <a:ext uri="{FF2B5EF4-FFF2-40B4-BE49-F238E27FC236}">
                <a16:creationId xmlns:a16="http://schemas.microsoft.com/office/drawing/2014/main" id="{89C9CC0E-9E71-69C6-CE10-DB20EE4E65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26874" y="57626"/>
            <a:ext cx="767120" cy="790278"/>
          </a:xfrm>
          <a:prstGeom prst="rect">
            <a:avLst/>
          </a:prstGeom>
        </p:spPr>
      </p:pic>
      <p:sp>
        <p:nvSpPr>
          <p:cNvPr id="194" name="Rectangle: Top Corners Snipped 193">
            <a:extLst>
              <a:ext uri="{FF2B5EF4-FFF2-40B4-BE49-F238E27FC236}">
                <a16:creationId xmlns:a16="http://schemas.microsoft.com/office/drawing/2014/main" id="{CAA79FFC-D71A-5CBD-5EFF-DF5EDBDC8715}"/>
              </a:ext>
            </a:extLst>
          </p:cNvPr>
          <p:cNvSpPr/>
          <p:nvPr/>
        </p:nvSpPr>
        <p:spPr>
          <a:xfrm>
            <a:off x="7573349" y="5426094"/>
            <a:ext cx="2212426" cy="1296892"/>
          </a:xfrm>
          <a:prstGeom prst="snip2Same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b="1" dirty="0"/>
              <a:t>For an additional Spend of</a:t>
            </a:r>
          </a:p>
          <a:p>
            <a:pPr algn="ctr"/>
            <a:r>
              <a:rPr lang="en-US" b="1" dirty="0"/>
              <a:t>£10,400</a:t>
            </a:r>
            <a:endParaRPr lang="en-GB" b="1" dirty="0"/>
          </a:p>
        </p:txBody>
      </p:sp>
      <p:sp>
        <p:nvSpPr>
          <p:cNvPr id="2" name="Rectangle 1">
            <a:extLst>
              <a:ext uri="{FF2B5EF4-FFF2-40B4-BE49-F238E27FC236}">
                <a16:creationId xmlns:a16="http://schemas.microsoft.com/office/drawing/2014/main" id="{56EFCBA4-E76F-567C-053D-87A411C7A64B}"/>
              </a:ext>
            </a:extLst>
          </p:cNvPr>
          <p:cNvSpPr/>
          <p:nvPr/>
        </p:nvSpPr>
        <p:spPr>
          <a:xfrm>
            <a:off x="-19469" y="48648"/>
            <a:ext cx="1668580" cy="144850"/>
          </a:xfrm>
          <a:prstGeom prst="rect">
            <a:avLst/>
          </a:prstGeom>
          <a:no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sz="1200" b="1" i="1" dirty="0">
                <a:solidFill>
                  <a:schemeClr val="tx1"/>
                </a:solidFill>
              </a:rPr>
              <a:t>SEVEN YEAR TIMELINE</a:t>
            </a:r>
            <a:endParaRPr lang="en-GB" sz="1200" b="1" i="1" dirty="0">
              <a:solidFill>
                <a:schemeClr val="tx1"/>
              </a:solidFill>
            </a:endParaRPr>
          </a:p>
        </p:txBody>
      </p:sp>
      <p:sp>
        <p:nvSpPr>
          <p:cNvPr id="3" name="Rectangle 2">
            <a:extLst>
              <a:ext uri="{FF2B5EF4-FFF2-40B4-BE49-F238E27FC236}">
                <a16:creationId xmlns:a16="http://schemas.microsoft.com/office/drawing/2014/main" id="{95AA99F0-7FE0-1A66-A38F-B305F75D5684}"/>
              </a:ext>
            </a:extLst>
          </p:cNvPr>
          <p:cNvSpPr/>
          <p:nvPr/>
        </p:nvSpPr>
        <p:spPr>
          <a:xfrm>
            <a:off x="1642571" y="53779"/>
            <a:ext cx="2388026" cy="299705"/>
          </a:xfrm>
          <a:prstGeom prst="rect">
            <a:avLst/>
          </a:prstGeom>
          <a:no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b="1" dirty="0">
                <a:solidFill>
                  <a:schemeClr val="tx1"/>
                </a:solidFill>
              </a:rPr>
              <a:t>Equality Impact Assessment Change of policy and trajectory</a:t>
            </a:r>
            <a:endParaRPr lang="en-GB" sz="1200" b="1" dirty="0">
              <a:solidFill>
                <a:schemeClr val="tx1"/>
              </a:solidFill>
            </a:endParaRPr>
          </a:p>
        </p:txBody>
      </p:sp>
      <p:cxnSp>
        <p:nvCxnSpPr>
          <p:cNvPr id="6" name="Straight Arrow Connector 5">
            <a:extLst>
              <a:ext uri="{FF2B5EF4-FFF2-40B4-BE49-F238E27FC236}">
                <a16:creationId xmlns:a16="http://schemas.microsoft.com/office/drawing/2014/main" id="{8987D239-F69E-2C9B-C919-9130F6393C05}"/>
              </a:ext>
            </a:extLst>
          </p:cNvPr>
          <p:cNvCxnSpPr>
            <a:cxnSpLocks/>
          </p:cNvCxnSpPr>
          <p:nvPr/>
        </p:nvCxnSpPr>
        <p:spPr>
          <a:xfrm>
            <a:off x="3602970" y="511382"/>
            <a:ext cx="309976" cy="87718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5FDE002E-5AE0-3ADB-D47B-CF76ED1EAC45}"/>
              </a:ext>
            </a:extLst>
          </p:cNvPr>
          <p:cNvSpPr/>
          <p:nvPr/>
        </p:nvSpPr>
        <p:spPr>
          <a:xfrm>
            <a:off x="4016504" y="7983"/>
            <a:ext cx="6796784" cy="330917"/>
          </a:xfrm>
          <a:prstGeom prst="rect">
            <a:avLst/>
          </a:prstGeom>
          <a:no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sz="1200" b="1" dirty="0">
                <a:solidFill>
                  <a:schemeClr val="tx1"/>
                </a:solidFill>
              </a:rPr>
              <a:t>Carry on indirectly discriminating Care Experienced People - doing the same thing – follow the blue line</a:t>
            </a:r>
            <a:endParaRPr lang="en-GB" sz="1200" b="1" dirty="0">
              <a:solidFill>
                <a:schemeClr val="tx1"/>
              </a:solidFill>
            </a:endParaRPr>
          </a:p>
        </p:txBody>
      </p:sp>
    </p:spTree>
    <p:extLst>
      <p:ext uri="{BB962C8B-B14F-4D97-AF65-F5344CB8AC3E}">
        <p14:creationId xmlns:p14="http://schemas.microsoft.com/office/powerpoint/2010/main" val="96430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B78FE-CAB3-14BB-92E3-5DC19298175A}"/>
              </a:ext>
            </a:extLst>
          </p:cNvPr>
          <p:cNvSpPr>
            <a:spLocks noGrp="1"/>
          </p:cNvSpPr>
          <p:nvPr>
            <p:ph type="title"/>
          </p:nvPr>
        </p:nvSpPr>
        <p:spPr/>
        <p:txBody>
          <a:bodyPr/>
          <a:lstStyle/>
          <a:p>
            <a:pPr algn="ctr"/>
            <a:r>
              <a:rPr lang="en-GB" dirty="0"/>
              <a:t>Thank you listening</a:t>
            </a:r>
            <a:br>
              <a:rPr lang="en-GB" dirty="0"/>
            </a:br>
            <a:r>
              <a:rPr lang="en-GB" dirty="0"/>
              <a:t>Please follow the campaign</a:t>
            </a:r>
          </a:p>
        </p:txBody>
      </p:sp>
      <p:sp>
        <p:nvSpPr>
          <p:cNvPr id="3" name="Content Placeholder 2">
            <a:extLst>
              <a:ext uri="{FF2B5EF4-FFF2-40B4-BE49-F238E27FC236}">
                <a16:creationId xmlns:a16="http://schemas.microsoft.com/office/drawing/2014/main" id="{4F6E68B0-AAD7-9E45-41B0-92BC5226AACB}"/>
              </a:ext>
            </a:extLst>
          </p:cNvPr>
          <p:cNvSpPr>
            <a:spLocks noGrp="1"/>
          </p:cNvSpPr>
          <p:nvPr>
            <p:ph idx="1"/>
          </p:nvPr>
        </p:nvSpPr>
        <p:spPr>
          <a:xfrm>
            <a:off x="2948940" y="2743199"/>
            <a:ext cx="6294120" cy="3080195"/>
          </a:xfrm>
        </p:spPr>
        <p:txBody>
          <a:bodyPr/>
          <a:lstStyle/>
          <a:p>
            <a:pPr marL="0" indent="0">
              <a:buNone/>
            </a:pPr>
            <a:r>
              <a:rPr lang="en-GB" dirty="0"/>
              <a:t>Email		terry@ngalloway.co.uk</a:t>
            </a:r>
          </a:p>
          <a:p>
            <a:pPr marL="0" indent="0">
              <a:buNone/>
            </a:pPr>
            <a:r>
              <a:rPr lang="en-GB" dirty="0"/>
              <a:t>X		@terrygalloway</a:t>
            </a:r>
          </a:p>
          <a:p>
            <a:pPr marL="0" indent="0">
              <a:buNone/>
            </a:pPr>
            <a:r>
              <a:rPr lang="en-GB" dirty="0"/>
              <a:t>LinkedIn	ntgalloway</a:t>
            </a:r>
          </a:p>
          <a:p>
            <a:pPr marL="0" indent="0">
              <a:buNone/>
            </a:pPr>
            <a:r>
              <a:rPr lang="en-GB" dirty="0"/>
              <a:t>Phone	07838317574</a:t>
            </a:r>
          </a:p>
        </p:txBody>
      </p:sp>
    </p:spTree>
    <p:extLst>
      <p:ext uri="{BB962C8B-B14F-4D97-AF65-F5344CB8AC3E}">
        <p14:creationId xmlns:p14="http://schemas.microsoft.com/office/powerpoint/2010/main" val="1400467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A diagram of a bubble&#10;&#10;Description automatically generated">
            <a:extLst>
              <a:ext uri="{FF2B5EF4-FFF2-40B4-BE49-F238E27FC236}">
                <a16:creationId xmlns:a16="http://schemas.microsoft.com/office/drawing/2014/main" id="{CD438122-8BD2-9D09-D47E-0655C9DA0FE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5857" y="139317"/>
            <a:ext cx="10840286" cy="6579365"/>
          </a:xfrm>
        </p:spPr>
      </p:pic>
    </p:spTree>
    <p:extLst>
      <p:ext uri="{BB962C8B-B14F-4D97-AF65-F5344CB8AC3E}">
        <p14:creationId xmlns:p14="http://schemas.microsoft.com/office/powerpoint/2010/main" val="1752894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 Media 3" title="Terry Galloway BBC Breakfast Interview 23 06 2023">
            <a:hlinkClick r:id="" action="ppaction://media"/>
            <a:extLst>
              <a:ext uri="{FF2B5EF4-FFF2-40B4-BE49-F238E27FC236}">
                <a16:creationId xmlns:a16="http://schemas.microsoft.com/office/drawing/2014/main" id="{E7332397-08C1-F42B-A7C8-9A2B283DC9D7}"/>
              </a:ext>
            </a:extLst>
          </p:cNvPr>
          <p:cNvPicPr>
            <a:picLocks noGrp="1" noRot="1" noChangeAspect="1"/>
          </p:cNvPicPr>
          <p:nvPr>
            <p:ph idx="1"/>
            <a:videoFile r:link="rId1"/>
          </p:nvPr>
        </p:nvPicPr>
        <p:blipFill>
          <a:blip r:embed="rId3"/>
          <a:stretch>
            <a:fillRect/>
          </a:stretch>
        </p:blipFill>
        <p:spPr>
          <a:xfrm>
            <a:off x="0" y="-8198"/>
            <a:ext cx="12192000" cy="6888946"/>
          </a:xfrm>
          <a:prstGeom prst="rect">
            <a:avLst/>
          </a:prstGeom>
        </p:spPr>
      </p:pic>
    </p:spTree>
    <p:extLst>
      <p:ext uri="{BB962C8B-B14F-4D97-AF65-F5344CB8AC3E}">
        <p14:creationId xmlns:p14="http://schemas.microsoft.com/office/powerpoint/2010/main" val="3970878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28990-A2B6-CC71-B0A0-C0288DDEAA73}"/>
              </a:ext>
            </a:extLst>
          </p:cNvPr>
          <p:cNvSpPr>
            <a:spLocks noGrp="1"/>
          </p:cNvSpPr>
          <p:nvPr>
            <p:ph type="title"/>
          </p:nvPr>
        </p:nvSpPr>
        <p:spPr>
          <a:xfrm>
            <a:off x="638881" y="417576"/>
            <a:ext cx="10909640" cy="1249394"/>
          </a:xfrm>
        </p:spPr>
        <p:txBody>
          <a:bodyPr vert="horz" lIns="91440" tIns="45720" rIns="91440" bIns="45720" rtlCol="0" anchor="ctr">
            <a:noAutofit/>
          </a:bodyPr>
          <a:lstStyle/>
          <a:p>
            <a:r>
              <a:rPr lang="en-US" sz="3200" dirty="0"/>
              <a:t>Over 30 Million people now live in an area in the UK where their Local Council Treats Care Experience People as if they had a Protected Characteristic.. </a:t>
            </a:r>
            <a:endParaRPr lang="en-GB" sz="3200" dirty="0"/>
          </a:p>
        </p:txBody>
      </p:sp>
      <p:graphicFrame>
        <p:nvGraphicFramePr>
          <p:cNvPr id="4" name="Table 3">
            <a:extLst>
              <a:ext uri="{FF2B5EF4-FFF2-40B4-BE49-F238E27FC236}">
                <a16:creationId xmlns:a16="http://schemas.microsoft.com/office/drawing/2014/main" id="{A323B25F-408F-2902-A4C4-E00C7EC710E6}"/>
              </a:ext>
            </a:extLst>
          </p:cNvPr>
          <p:cNvGraphicFramePr>
            <a:graphicFrameLocks noGrp="1"/>
          </p:cNvGraphicFramePr>
          <p:nvPr>
            <p:extLst>
              <p:ext uri="{D42A27DB-BD31-4B8C-83A1-F6EECF244321}">
                <p14:modId xmlns:p14="http://schemas.microsoft.com/office/powerpoint/2010/main" val="2736041971"/>
              </p:ext>
            </p:extLst>
          </p:nvPr>
        </p:nvGraphicFramePr>
        <p:xfrm>
          <a:off x="787815" y="2114404"/>
          <a:ext cx="10760706" cy="2933856"/>
        </p:xfrm>
        <a:graphic>
          <a:graphicData uri="http://schemas.openxmlformats.org/drawingml/2006/table">
            <a:tbl>
              <a:tblPr/>
              <a:tblGrid>
                <a:gridCol w="4025996">
                  <a:extLst>
                    <a:ext uri="{9D8B030D-6E8A-4147-A177-3AD203B41FA5}">
                      <a16:colId xmlns:a16="http://schemas.microsoft.com/office/drawing/2014/main" val="2482387371"/>
                    </a:ext>
                  </a:extLst>
                </a:gridCol>
                <a:gridCol w="2920487">
                  <a:extLst>
                    <a:ext uri="{9D8B030D-6E8A-4147-A177-3AD203B41FA5}">
                      <a16:colId xmlns:a16="http://schemas.microsoft.com/office/drawing/2014/main" val="3880352451"/>
                    </a:ext>
                  </a:extLst>
                </a:gridCol>
                <a:gridCol w="3814223">
                  <a:extLst>
                    <a:ext uri="{9D8B030D-6E8A-4147-A177-3AD203B41FA5}">
                      <a16:colId xmlns:a16="http://schemas.microsoft.com/office/drawing/2014/main" val="2331821012"/>
                    </a:ext>
                  </a:extLst>
                </a:gridCol>
              </a:tblGrid>
              <a:tr h="252161">
                <a:tc>
                  <a:txBody>
                    <a:bodyPr/>
                    <a:lstStyle/>
                    <a:p>
                      <a:pPr algn="l" fontAlgn="ctr">
                        <a:spcBef>
                          <a:spcPts val="0"/>
                        </a:spcBef>
                        <a:spcAft>
                          <a:spcPts val="0"/>
                        </a:spcAft>
                      </a:pPr>
                      <a:r>
                        <a:rPr lang="en-GB" sz="2800" b="1" i="0" u="none" strike="noStrike">
                          <a:solidFill>
                            <a:srgbClr val="000000"/>
                          </a:solidFill>
                          <a:effectLst/>
                          <a:latin typeface="Calibri" panose="020F0502020204030204" pitchFamily="34" charset="0"/>
                        </a:rPr>
                        <a:t>Nation</a:t>
                      </a:r>
                      <a:endParaRPr lang="en-GB" sz="4500" b="0" i="0" u="none" strike="noStrike">
                        <a:effectLst/>
                        <a:latin typeface="Arial" panose="020B0604020202020204" pitchFamily="34" charset="0"/>
                      </a:endParaRPr>
                    </a:p>
                  </a:txBody>
                  <a:tcPr marL="19076" marR="19076" marT="19076" marB="0" anchor="ctr">
                    <a:lnL>
                      <a:noFill/>
                    </a:lnL>
                    <a:lnR>
                      <a:noFill/>
                    </a:lnR>
                    <a:lnT>
                      <a:noFill/>
                    </a:lnT>
                    <a:lnB>
                      <a:noFill/>
                    </a:lnB>
                  </a:tcPr>
                </a:tc>
                <a:tc>
                  <a:txBody>
                    <a:bodyPr/>
                    <a:lstStyle/>
                    <a:p>
                      <a:pPr algn="r" fontAlgn="b">
                        <a:spcBef>
                          <a:spcPts val="0"/>
                        </a:spcBef>
                        <a:spcAft>
                          <a:spcPts val="0"/>
                        </a:spcAft>
                      </a:pPr>
                      <a:r>
                        <a:rPr lang="en-GB" sz="2800" b="1" i="0" u="none" strike="noStrike">
                          <a:solidFill>
                            <a:srgbClr val="000000"/>
                          </a:solidFill>
                          <a:effectLst/>
                          <a:latin typeface="Calibri" panose="020F0502020204030204" pitchFamily="34" charset="0"/>
                        </a:rPr>
                        <a:t>Population</a:t>
                      </a:r>
                      <a:endParaRPr lang="en-GB" sz="4500" b="0" i="0" u="none" strike="noStrike" dirty="0">
                        <a:effectLst/>
                        <a:latin typeface="Arial" panose="020B0604020202020204" pitchFamily="34" charset="0"/>
                      </a:endParaRPr>
                    </a:p>
                  </a:txBody>
                  <a:tcPr marL="19076" marR="19076" marT="19076" marB="0" anchor="b">
                    <a:lnL>
                      <a:noFill/>
                    </a:lnL>
                    <a:lnR>
                      <a:noFill/>
                    </a:lnR>
                    <a:lnT>
                      <a:noFill/>
                    </a:lnT>
                    <a:lnB>
                      <a:noFill/>
                    </a:lnB>
                  </a:tcPr>
                </a:tc>
                <a:tc>
                  <a:txBody>
                    <a:bodyPr/>
                    <a:lstStyle/>
                    <a:p>
                      <a:pPr algn="r" fontAlgn="b">
                        <a:spcBef>
                          <a:spcPts val="0"/>
                        </a:spcBef>
                        <a:spcAft>
                          <a:spcPts val="0"/>
                        </a:spcAft>
                      </a:pPr>
                      <a:r>
                        <a:rPr lang="en-GB" sz="2800" b="1" i="0" u="none" strike="noStrike" dirty="0">
                          <a:solidFill>
                            <a:srgbClr val="000000"/>
                          </a:solidFill>
                          <a:effectLst/>
                          <a:latin typeface="Calibri" panose="020F0502020204030204" pitchFamily="34" charset="0"/>
                        </a:rPr>
                        <a:t>% of Population</a:t>
                      </a:r>
                      <a:endParaRPr lang="en-GB" sz="4500" b="0" i="0" u="none" strike="noStrike" dirty="0">
                        <a:effectLst/>
                        <a:latin typeface="Arial" panose="020B0604020202020204" pitchFamily="34" charset="0"/>
                      </a:endParaRPr>
                    </a:p>
                  </a:txBody>
                  <a:tcPr marL="19076" marR="19076" marT="19076" marB="0" anchor="b">
                    <a:lnL>
                      <a:noFill/>
                    </a:lnL>
                    <a:lnR>
                      <a:noFill/>
                    </a:lnR>
                    <a:lnT>
                      <a:noFill/>
                    </a:lnT>
                    <a:lnB>
                      <a:noFill/>
                    </a:lnB>
                  </a:tcPr>
                </a:tc>
                <a:extLst>
                  <a:ext uri="{0D108BD9-81ED-4DB2-BD59-A6C34878D82A}">
                    <a16:rowId xmlns:a16="http://schemas.microsoft.com/office/drawing/2014/main" val="830094245"/>
                  </a:ext>
                </a:extLst>
              </a:tr>
              <a:tr h="252161">
                <a:tc>
                  <a:txBody>
                    <a:bodyPr/>
                    <a:lstStyle/>
                    <a:p>
                      <a:pPr algn="l" fontAlgn="ctr">
                        <a:spcBef>
                          <a:spcPts val="0"/>
                        </a:spcBef>
                        <a:spcAft>
                          <a:spcPts val="0"/>
                        </a:spcAft>
                      </a:pPr>
                      <a:r>
                        <a:rPr lang="en-GB" sz="2800" b="0" i="0" u="none" strike="noStrike">
                          <a:solidFill>
                            <a:srgbClr val="000000"/>
                          </a:solidFill>
                          <a:effectLst/>
                          <a:latin typeface="Calibri" panose="020F0502020204030204" pitchFamily="34" charset="0"/>
                        </a:rPr>
                        <a:t>England</a:t>
                      </a:r>
                      <a:endParaRPr lang="en-GB" sz="4500" b="0" i="0" u="none" strike="noStrike">
                        <a:effectLst/>
                        <a:latin typeface="Arial" panose="020B0604020202020204" pitchFamily="34" charset="0"/>
                      </a:endParaRPr>
                    </a:p>
                  </a:txBody>
                  <a:tcPr marL="19076" marR="19076" marT="19076" marB="0" anchor="ctr">
                    <a:lnL>
                      <a:noFill/>
                    </a:lnL>
                    <a:lnR>
                      <a:noFill/>
                    </a:lnR>
                    <a:lnT>
                      <a:noFill/>
                    </a:lnT>
                    <a:lnB>
                      <a:noFill/>
                    </a:lnB>
                  </a:tcPr>
                </a:tc>
                <a:tc>
                  <a:txBody>
                    <a:bodyPr/>
                    <a:lstStyle/>
                    <a:p>
                      <a:pPr algn="r" fontAlgn="b">
                        <a:spcBef>
                          <a:spcPts val="0"/>
                        </a:spcBef>
                        <a:spcAft>
                          <a:spcPts val="0"/>
                        </a:spcAft>
                      </a:pPr>
                      <a:r>
                        <a:rPr lang="en-GB" sz="2800" b="0" i="0" u="none" strike="noStrike" dirty="0">
                          <a:solidFill>
                            <a:srgbClr val="000000"/>
                          </a:solidFill>
                          <a:effectLst/>
                          <a:latin typeface="Calibri" panose="020F0502020204030204" pitchFamily="34" charset="0"/>
                        </a:rPr>
                        <a:t>30,274,326</a:t>
                      </a:r>
                      <a:endParaRPr lang="en-GB" sz="4500" b="0" i="0" u="none" strike="noStrike" dirty="0">
                        <a:effectLst/>
                        <a:latin typeface="Arial" panose="020B0604020202020204" pitchFamily="34" charset="0"/>
                      </a:endParaRPr>
                    </a:p>
                  </a:txBody>
                  <a:tcPr marL="19076" marR="19076" marT="19076" marB="0" anchor="b">
                    <a:lnL>
                      <a:noFill/>
                    </a:lnL>
                    <a:lnR>
                      <a:noFill/>
                    </a:lnR>
                    <a:lnT>
                      <a:noFill/>
                    </a:lnT>
                    <a:lnB>
                      <a:noFill/>
                    </a:lnB>
                  </a:tcPr>
                </a:tc>
                <a:tc>
                  <a:txBody>
                    <a:bodyPr/>
                    <a:lstStyle/>
                    <a:p>
                      <a:pPr algn="r" fontAlgn="b">
                        <a:spcBef>
                          <a:spcPts val="0"/>
                        </a:spcBef>
                        <a:spcAft>
                          <a:spcPts val="0"/>
                        </a:spcAft>
                      </a:pPr>
                      <a:r>
                        <a:rPr lang="en-GB" sz="2800" b="0" i="0" u="none" strike="noStrike" dirty="0">
                          <a:solidFill>
                            <a:srgbClr val="000000"/>
                          </a:solidFill>
                          <a:effectLst/>
                          <a:latin typeface="Calibri" panose="020F0502020204030204" pitchFamily="34" charset="0"/>
                        </a:rPr>
                        <a:t>53.79%</a:t>
                      </a:r>
                      <a:endParaRPr lang="en-GB" sz="4500" b="0" i="0" u="none" strike="noStrike" dirty="0">
                        <a:effectLst/>
                        <a:latin typeface="Arial" panose="020B0604020202020204" pitchFamily="34" charset="0"/>
                      </a:endParaRPr>
                    </a:p>
                  </a:txBody>
                  <a:tcPr marL="19076" marR="19076" marT="19076" marB="0" anchor="b">
                    <a:lnL>
                      <a:noFill/>
                    </a:lnL>
                    <a:lnR>
                      <a:noFill/>
                    </a:lnR>
                    <a:lnT>
                      <a:noFill/>
                    </a:lnT>
                    <a:lnB>
                      <a:noFill/>
                    </a:lnB>
                  </a:tcPr>
                </a:tc>
                <a:extLst>
                  <a:ext uri="{0D108BD9-81ED-4DB2-BD59-A6C34878D82A}">
                    <a16:rowId xmlns:a16="http://schemas.microsoft.com/office/drawing/2014/main" val="764060461"/>
                  </a:ext>
                </a:extLst>
              </a:tr>
              <a:tr h="252161">
                <a:tc>
                  <a:txBody>
                    <a:bodyPr/>
                    <a:lstStyle/>
                    <a:p>
                      <a:pPr algn="l" fontAlgn="ctr">
                        <a:spcBef>
                          <a:spcPts val="0"/>
                        </a:spcBef>
                        <a:spcAft>
                          <a:spcPts val="0"/>
                        </a:spcAft>
                      </a:pPr>
                      <a:r>
                        <a:rPr lang="en-GB" sz="2800" b="0" i="0" u="none" strike="noStrike">
                          <a:solidFill>
                            <a:srgbClr val="000000"/>
                          </a:solidFill>
                          <a:effectLst/>
                          <a:latin typeface="Calibri" panose="020F0502020204030204" pitchFamily="34" charset="0"/>
                        </a:rPr>
                        <a:t>Scotland</a:t>
                      </a:r>
                      <a:endParaRPr lang="en-GB" sz="4500" b="0" i="0" u="none" strike="noStrike">
                        <a:effectLst/>
                        <a:latin typeface="Arial" panose="020B0604020202020204" pitchFamily="34" charset="0"/>
                      </a:endParaRPr>
                    </a:p>
                  </a:txBody>
                  <a:tcPr marL="19076" marR="19076" marT="19076" marB="0" anchor="ctr">
                    <a:lnL>
                      <a:noFill/>
                    </a:lnL>
                    <a:lnR>
                      <a:noFill/>
                    </a:lnR>
                    <a:lnT>
                      <a:noFill/>
                    </a:lnT>
                    <a:lnB>
                      <a:noFill/>
                    </a:lnB>
                  </a:tcPr>
                </a:tc>
                <a:tc>
                  <a:txBody>
                    <a:bodyPr/>
                    <a:lstStyle/>
                    <a:p>
                      <a:pPr algn="r" fontAlgn="b">
                        <a:spcBef>
                          <a:spcPts val="0"/>
                        </a:spcBef>
                        <a:spcAft>
                          <a:spcPts val="0"/>
                        </a:spcAft>
                      </a:pPr>
                      <a:r>
                        <a:rPr lang="en-GB" sz="2800" b="0" i="0" u="none" strike="noStrike" dirty="0">
                          <a:solidFill>
                            <a:srgbClr val="000000"/>
                          </a:solidFill>
                          <a:effectLst/>
                          <a:latin typeface="Calibri" panose="020F0502020204030204" pitchFamily="34" charset="0"/>
                        </a:rPr>
                        <a:t>1,179,090</a:t>
                      </a:r>
                      <a:endParaRPr lang="en-GB" sz="4500" b="0" i="0" u="none" strike="noStrike" dirty="0">
                        <a:effectLst/>
                        <a:latin typeface="Arial" panose="020B0604020202020204" pitchFamily="34" charset="0"/>
                      </a:endParaRPr>
                    </a:p>
                  </a:txBody>
                  <a:tcPr marL="19076" marR="19076" marT="19076" marB="0" anchor="b">
                    <a:lnL>
                      <a:noFill/>
                    </a:lnL>
                    <a:lnR>
                      <a:noFill/>
                    </a:lnR>
                    <a:lnT>
                      <a:noFill/>
                    </a:lnT>
                    <a:lnB>
                      <a:noFill/>
                    </a:lnB>
                  </a:tcPr>
                </a:tc>
                <a:tc>
                  <a:txBody>
                    <a:bodyPr/>
                    <a:lstStyle/>
                    <a:p>
                      <a:pPr algn="r" fontAlgn="b">
                        <a:spcBef>
                          <a:spcPts val="0"/>
                        </a:spcBef>
                        <a:spcAft>
                          <a:spcPts val="0"/>
                        </a:spcAft>
                      </a:pPr>
                      <a:r>
                        <a:rPr lang="en-GB" sz="2800" b="0" i="0" u="none" strike="noStrike" dirty="0">
                          <a:solidFill>
                            <a:srgbClr val="000000"/>
                          </a:solidFill>
                          <a:effectLst/>
                          <a:latin typeface="Calibri" panose="020F0502020204030204" pitchFamily="34" charset="0"/>
                        </a:rPr>
                        <a:t>21.58%</a:t>
                      </a:r>
                      <a:endParaRPr lang="en-GB" sz="4500" b="0" i="0" u="none" strike="noStrike" dirty="0">
                        <a:effectLst/>
                        <a:latin typeface="Arial" panose="020B0604020202020204" pitchFamily="34" charset="0"/>
                      </a:endParaRPr>
                    </a:p>
                  </a:txBody>
                  <a:tcPr marL="19076" marR="19076" marT="19076" marB="0" anchor="b">
                    <a:lnL>
                      <a:noFill/>
                    </a:lnL>
                    <a:lnR>
                      <a:noFill/>
                    </a:lnR>
                    <a:lnT>
                      <a:noFill/>
                    </a:lnT>
                    <a:lnB>
                      <a:noFill/>
                    </a:lnB>
                  </a:tcPr>
                </a:tc>
                <a:extLst>
                  <a:ext uri="{0D108BD9-81ED-4DB2-BD59-A6C34878D82A}">
                    <a16:rowId xmlns:a16="http://schemas.microsoft.com/office/drawing/2014/main" val="2922452787"/>
                  </a:ext>
                </a:extLst>
              </a:tr>
              <a:tr h="252161">
                <a:tc>
                  <a:txBody>
                    <a:bodyPr/>
                    <a:lstStyle/>
                    <a:p>
                      <a:pPr algn="l" fontAlgn="ctr">
                        <a:spcBef>
                          <a:spcPts val="0"/>
                        </a:spcBef>
                        <a:spcAft>
                          <a:spcPts val="0"/>
                        </a:spcAft>
                      </a:pPr>
                      <a:r>
                        <a:rPr lang="en-GB" sz="2800" b="0" i="0" u="none" strike="noStrike">
                          <a:solidFill>
                            <a:srgbClr val="000000"/>
                          </a:solidFill>
                          <a:effectLst/>
                          <a:latin typeface="Calibri" panose="020F0502020204030204" pitchFamily="34" charset="0"/>
                        </a:rPr>
                        <a:t>Wales</a:t>
                      </a:r>
                      <a:endParaRPr lang="en-GB" sz="4500" b="0" i="0" u="none" strike="noStrike">
                        <a:effectLst/>
                        <a:latin typeface="Arial" panose="020B0604020202020204" pitchFamily="34" charset="0"/>
                      </a:endParaRPr>
                    </a:p>
                  </a:txBody>
                  <a:tcPr marL="19076" marR="19076" marT="19076" marB="0" anchor="ctr">
                    <a:lnL>
                      <a:noFill/>
                    </a:lnL>
                    <a:lnR>
                      <a:noFill/>
                    </a:lnR>
                    <a:lnT>
                      <a:noFill/>
                    </a:lnT>
                    <a:lnB>
                      <a:noFill/>
                    </a:lnB>
                  </a:tcPr>
                </a:tc>
                <a:tc>
                  <a:txBody>
                    <a:bodyPr/>
                    <a:lstStyle/>
                    <a:p>
                      <a:pPr algn="r" fontAlgn="b">
                        <a:spcBef>
                          <a:spcPts val="0"/>
                        </a:spcBef>
                        <a:spcAft>
                          <a:spcPts val="0"/>
                        </a:spcAft>
                      </a:pPr>
                      <a:r>
                        <a:rPr lang="en-US" sz="2800" b="0" i="0" u="none" strike="noStrike" dirty="0">
                          <a:solidFill>
                            <a:srgbClr val="000000"/>
                          </a:solidFill>
                          <a:effectLst/>
                          <a:latin typeface="Calibri" panose="020F0502020204030204" pitchFamily="34" charset="0"/>
                        </a:rPr>
                        <a:t>3</a:t>
                      </a:r>
                      <a:r>
                        <a:rPr lang="en-GB" sz="2800" b="0" i="0" u="none" strike="noStrike" dirty="0">
                          <a:solidFill>
                            <a:srgbClr val="000000"/>
                          </a:solidFill>
                          <a:effectLst/>
                          <a:latin typeface="Calibri" panose="020F0502020204030204" pitchFamily="34" charset="0"/>
                        </a:rPr>
                        <a:t>05,418</a:t>
                      </a:r>
                      <a:endParaRPr lang="en-GB" sz="4500" b="0" i="0" u="none" strike="noStrike" dirty="0">
                        <a:effectLst/>
                        <a:latin typeface="Arial" panose="020B0604020202020204" pitchFamily="34" charset="0"/>
                      </a:endParaRPr>
                    </a:p>
                  </a:txBody>
                  <a:tcPr marL="19076" marR="19076" marT="1907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2800" b="0" i="0" u="none" strike="noStrike" dirty="0">
                          <a:solidFill>
                            <a:srgbClr val="000000"/>
                          </a:solidFill>
                          <a:effectLst/>
                          <a:latin typeface="Calibri" panose="020F0502020204030204" pitchFamily="34" charset="0"/>
                        </a:rPr>
                        <a:t>9.69%</a:t>
                      </a:r>
                      <a:endParaRPr lang="en-GB" sz="4500" b="0" i="0" u="none" strike="noStrike" dirty="0">
                        <a:effectLst/>
                        <a:latin typeface="Arial" panose="020B0604020202020204" pitchFamily="34" charset="0"/>
                      </a:endParaRPr>
                    </a:p>
                  </a:txBody>
                  <a:tcPr marL="19076" marR="19076" marT="19076"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3124805"/>
                  </a:ext>
                </a:extLst>
              </a:tr>
              <a:tr h="252161">
                <a:tc>
                  <a:txBody>
                    <a:bodyPr/>
                    <a:lstStyle/>
                    <a:p>
                      <a:pPr algn="r" fontAlgn="ctr">
                        <a:spcBef>
                          <a:spcPts val="0"/>
                        </a:spcBef>
                        <a:spcAft>
                          <a:spcPts val="0"/>
                        </a:spcAft>
                      </a:pPr>
                      <a:r>
                        <a:rPr lang="en-GB" sz="2800" b="0" i="0" u="none" strike="noStrike">
                          <a:solidFill>
                            <a:srgbClr val="000000"/>
                          </a:solidFill>
                          <a:effectLst/>
                          <a:latin typeface="Calibri" panose="020F0502020204030204" pitchFamily="34" charset="0"/>
                        </a:rPr>
                        <a:t>Total Population</a:t>
                      </a:r>
                      <a:endParaRPr lang="en-GB" sz="4500" b="0" i="0" u="none" strike="noStrike">
                        <a:effectLst/>
                        <a:latin typeface="Arial" panose="020B0604020202020204" pitchFamily="34" charset="0"/>
                      </a:endParaRPr>
                    </a:p>
                  </a:txBody>
                  <a:tcPr marL="19076" marR="19076" marT="19076" marB="0" anchor="ctr">
                    <a:lnL>
                      <a:noFill/>
                    </a:lnL>
                    <a:lnR>
                      <a:noFill/>
                    </a:lnR>
                    <a:lnT>
                      <a:noFill/>
                    </a:lnT>
                    <a:lnB>
                      <a:noFill/>
                    </a:lnB>
                  </a:tcPr>
                </a:tc>
                <a:tc>
                  <a:txBody>
                    <a:bodyPr/>
                    <a:lstStyle/>
                    <a:p>
                      <a:pPr algn="r" fontAlgn="b">
                        <a:spcBef>
                          <a:spcPts val="0"/>
                        </a:spcBef>
                        <a:spcAft>
                          <a:spcPts val="0"/>
                        </a:spcAft>
                      </a:pPr>
                      <a:r>
                        <a:rPr lang="en-GB" sz="2800" b="0" i="0" u="none" strike="noStrike" dirty="0">
                          <a:solidFill>
                            <a:srgbClr val="000000"/>
                          </a:solidFill>
                          <a:effectLst/>
                          <a:latin typeface="Calibri" panose="020F0502020204030204" pitchFamily="34" charset="0"/>
                        </a:rPr>
                        <a:t>31.758,834</a:t>
                      </a:r>
                      <a:endParaRPr lang="en-GB" sz="4500" b="0" i="0" u="none" strike="noStrike" dirty="0">
                        <a:effectLst/>
                        <a:latin typeface="Arial" panose="020B0604020202020204" pitchFamily="34" charset="0"/>
                      </a:endParaRPr>
                    </a:p>
                  </a:txBody>
                  <a:tcPr marL="19076" marR="19076" marT="19076"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spcBef>
                          <a:spcPts val="0"/>
                        </a:spcBef>
                        <a:spcAft>
                          <a:spcPts val="0"/>
                        </a:spcAft>
                      </a:pPr>
                      <a:r>
                        <a:rPr lang="en-GB" sz="2800" b="0" i="0" u="none" strike="noStrike" dirty="0">
                          <a:solidFill>
                            <a:srgbClr val="000000"/>
                          </a:solidFill>
                          <a:effectLst/>
                          <a:latin typeface="Calibri" panose="020F0502020204030204" pitchFamily="34" charset="0"/>
                        </a:rPr>
                        <a:t>48.93%</a:t>
                      </a:r>
                      <a:endParaRPr lang="en-GB" sz="4500" b="0" i="0" u="none" strike="noStrike" dirty="0">
                        <a:effectLst/>
                        <a:latin typeface="Arial" panose="020B0604020202020204" pitchFamily="34" charset="0"/>
                      </a:endParaRPr>
                    </a:p>
                  </a:txBody>
                  <a:tcPr marL="19076" marR="19076" marT="19076"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9850174"/>
                  </a:ext>
                </a:extLst>
              </a:tr>
              <a:tr h="444457">
                <a:tc>
                  <a:txBody>
                    <a:bodyPr/>
                    <a:lstStyle/>
                    <a:p>
                      <a:pPr algn="l" fontAlgn="b">
                        <a:spcBef>
                          <a:spcPts val="0"/>
                        </a:spcBef>
                        <a:spcAft>
                          <a:spcPts val="0"/>
                        </a:spcAft>
                      </a:pPr>
                      <a:endParaRPr lang="en-GB" sz="4500" b="0" i="0" u="none" strike="noStrike">
                        <a:effectLst/>
                        <a:latin typeface="Arial" panose="020B0604020202020204" pitchFamily="34" charset="0"/>
                      </a:endParaRPr>
                    </a:p>
                  </a:txBody>
                  <a:tcPr marL="19076" marR="19076" marT="19076" marB="0" anchor="b">
                    <a:lnL>
                      <a:noFill/>
                    </a:lnL>
                    <a:lnR>
                      <a:noFill/>
                    </a:lnR>
                    <a:lnT>
                      <a:noFill/>
                    </a:lnT>
                    <a:lnB>
                      <a:noFill/>
                    </a:lnB>
                  </a:tcPr>
                </a:tc>
                <a:tc>
                  <a:txBody>
                    <a:bodyPr/>
                    <a:lstStyle/>
                    <a:p>
                      <a:pPr algn="l" fontAlgn="b">
                        <a:spcBef>
                          <a:spcPts val="0"/>
                        </a:spcBef>
                        <a:spcAft>
                          <a:spcPts val="0"/>
                        </a:spcAft>
                      </a:pPr>
                      <a:endParaRPr lang="en-GB" sz="4500" b="0" i="0" u="none" strike="noStrike" dirty="0">
                        <a:effectLst/>
                        <a:latin typeface="Arial" panose="020B0604020202020204" pitchFamily="34" charset="0"/>
                      </a:endParaRPr>
                    </a:p>
                  </a:txBody>
                  <a:tcPr marL="19076" marR="19076" marT="1907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spcBef>
                          <a:spcPts val="0"/>
                        </a:spcBef>
                        <a:spcAft>
                          <a:spcPts val="0"/>
                        </a:spcAft>
                      </a:pPr>
                      <a:endParaRPr lang="en-GB" sz="4500" b="0" i="0" u="none" strike="noStrike" dirty="0">
                        <a:effectLst/>
                        <a:latin typeface="Arial" panose="020B0604020202020204" pitchFamily="34" charset="0"/>
                      </a:endParaRPr>
                    </a:p>
                  </a:txBody>
                  <a:tcPr marL="19076" marR="19076" marT="19076"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274621152"/>
                  </a:ext>
                </a:extLst>
              </a:tr>
            </a:tbl>
          </a:graphicData>
        </a:graphic>
      </p:graphicFrame>
      <p:pic>
        <p:nvPicPr>
          <p:cNvPr id="5" name="Content Placeholder 4" descr="A black square with white text&#10;&#10;Description automatically generated">
            <a:extLst>
              <a:ext uri="{FF2B5EF4-FFF2-40B4-BE49-F238E27FC236}">
                <a16:creationId xmlns:a16="http://schemas.microsoft.com/office/drawing/2014/main" id="{F095BB3C-A037-1186-1627-8D59078BFB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1408" y="4771505"/>
            <a:ext cx="1817037" cy="1871890"/>
          </a:xfrm>
          <a:prstGeom prst="rect">
            <a:avLst/>
          </a:prstGeom>
        </p:spPr>
      </p:pic>
      <p:sp>
        <p:nvSpPr>
          <p:cNvPr id="6" name="TextBox 5">
            <a:extLst>
              <a:ext uri="{FF2B5EF4-FFF2-40B4-BE49-F238E27FC236}">
                <a16:creationId xmlns:a16="http://schemas.microsoft.com/office/drawing/2014/main" id="{0B80D701-00E6-56DC-4A68-7AB7B091F3F1}"/>
              </a:ext>
            </a:extLst>
          </p:cNvPr>
          <p:cNvSpPr txBox="1"/>
          <p:nvPr/>
        </p:nvSpPr>
        <p:spPr>
          <a:xfrm>
            <a:off x="638881" y="5794093"/>
            <a:ext cx="7968344" cy="646331"/>
          </a:xfrm>
          <a:prstGeom prst="rect">
            <a:avLst/>
          </a:prstGeom>
          <a:noFill/>
        </p:spPr>
        <p:txBody>
          <a:bodyPr wrap="square" rtlCol="0">
            <a:spAutoFit/>
          </a:bodyPr>
          <a:lstStyle/>
          <a:p>
            <a:r>
              <a:rPr lang="en-GB" sz="3600" b="1" dirty="0">
                <a:solidFill>
                  <a:srgbClr val="FF0000"/>
                </a:solidFill>
              </a:rPr>
              <a:t>110 Councils have passed the motion</a:t>
            </a:r>
          </a:p>
        </p:txBody>
      </p:sp>
    </p:spTree>
    <p:extLst>
      <p:ext uri="{BB962C8B-B14F-4D97-AF65-F5344CB8AC3E}">
        <p14:creationId xmlns:p14="http://schemas.microsoft.com/office/powerpoint/2010/main" val="3404681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42040-2A70-23C5-D758-1C25DC6D62C2}"/>
              </a:ext>
            </a:extLst>
          </p:cNvPr>
          <p:cNvSpPr>
            <a:spLocks noGrp="1"/>
          </p:cNvSpPr>
          <p:nvPr>
            <p:ph type="title"/>
          </p:nvPr>
        </p:nvSpPr>
        <p:spPr>
          <a:xfrm>
            <a:off x="711200" y="378460"/>
            <a:ext cx="9692640" cy="1325562"/>
          </a:xfrm>
        </p:spPr>
        <p:txBody>
          <a:bodyPr/>
          <a:lstStyle/>
          <a:p>
            <a:r>
              <a:rPr lang="en-US" dirty="0"/>
              <a:t>PRACTICAL EXAMPLE of</a:t>
            </a:r>
            <a:br>
              <a:rPr lang="en-US" dirty="0"/>
            </a:br>
            <a:r>
              <a:rPr lang="en-US" dirty="0"/>
              <a:t>Identify policy/service change</a:t>
            </a:r>
            <a:endParaRPr lang="en-GB" dirty="0"/>
          </a:p>
        </p:txBody>
      </p:sp>
      <p:sp>
        <p:nvSpPr>
          <p:cNvPr id="3" name="Content Placeholder 2">
            <a:extLst>
              <a:ext uri="{FF2B5EF4-FFF2-40B4-BE49-F238E27FC236}">
                <a16:creationId xmlns:a16="http://schemas.microsoft.com/office/drawing/2014/main" id="{6A97D7BA-EF2A-E31B-7760-0E20C901625E}"/>
              </a:ext>
            </a:extLst>
          </p:cNvPr>
          <p:cNvSpPr>
            <a:spLocks noGrp="1"/>
          </p:cNvSpPr>
          <p:nvPr>
            <p:ph idx="1"/>
          </p:nvPr>
        </p:nvSpPr>
        <p:spPr>
          <a:xfrm>
            <a:off x="711200" y="1965325"/>
            <a:ext cx="10515600" cy="4351338"/>
          </a:xfrm>
        </p:spPr>
        <p:txBody>
          <a:bodyPr/>
          <a:lstStyle/>
          <a:p>
            <a:pPr marL="0" indent="0">
              <a:buNone/>
            </a:pPr>
            <a:r>
              <a:rPr lang="en-US" dirty="0"/>
              <a:t>I’m a Housing Association… What do I want to achieve?</a:t>
            </a:r>
          </a:p>
          <a:p>
            <a:pPr marL="0" indent="0">
              <a:buNone/>
            </a:pPr>
            <a:endParaRPr lang="en-US" dirty="0"/>
          </a:p>
          <a:p>
            <a:r>
              <a:rPr lang="en-US" dirty="0"/>
              <a:t>Less evictions in social housing, reduction in ASB.</a:t>
            </a:r>
          </a:p>
          <a:p>
            <a:endParaRPr lang="en-US" dirty="0"/>
          </a:p>
          <a:p>
            <a:r>
              <a:rPr lang="en-US" dirty="0"/>
              <a:t>Outcomes</a:t>
            </a:r>
          </a:p>
          <a:p>
            <a:pPr lvl="1"/>
            <a:r>
              <a:rPr lang="en-US" dirty="0"/>
              <a:t>Reduction in cost</a:t>
            </a:r>
          </a:p>
          <a:p>
            <a:pPr lvl="1"/>
            <a:r>
              <a:rPr lang="en-US" dirty="0"/>
              <a:t>Better community cohesion</a:t>
            </a:r>
            <a:endParaRPr lang="en-GB" dirty="0"/>
          </a:p>
        </p:txBody>
      </p:sp>
    </p:spTree>
    <p:extLst>
      <p:ext uri="{BB962C8B-B14F-4D97-AF65-F5344CB8AC3E}">
        <p14:creationId xmlns:p14="http://schemas.microsoft.com/office/powerpoint/2010/main" val="246408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80C68-E49D-7300-783D-96FE2A65BA4A}"/>
              </a:ext>
            </a:extLst>
          </p:cNvPr>
          <p:cNvSpPr>
            <a:spLocks noGrp="1"/>
          </p:cNvSpPr>
          <p:nvPr>
            <p:ph type="title"/>
          </p:nvPr>
        </p:nvSpPr>
        <p:spPr>
          <a:xfrm>
            <a:off x="2588864" y="355967"/>
            <a:ext cx="9294125" cy="1182688"/>
          </a:xfrm>
        </p:spPr>
        <p:txBody>
          <a:bodyPr>
            <a:normAutofit/>
          </a:bodyPr>
          <a:lstStyle/>
          <a:p>
            <a:pPr algn="ctr"/>
            <a:r>
              <a:rPr lang="en-US" dirty="0"/>
              <a:t>Equality Impact Assessment</a:t>
            </a:r>
            <a:endParaRPr lang="en-GB" dirty="0"/>
          </a:p>
        </p:txBody>
      </p:sp>
      <p:pic>
        <p:nvPicPr>
          <p:cNvPr id="7" name="Picture 6">
            <a:extLst>
              <a:ext uri="{FF2B5EF4-FFF2-40B4-BE49-F238E27FC236}">
                <a16:creationId xmlns:a16="http://schemas.microsoft.com/office/drawing/2014/main" id="{67FC8505-9455-46A0-6CC0-955F8C7F5DD0}"/>
              </a:ext>
            </a:extLst>
          </p:cNvPr>
          <p:cNvPicPr>
            <a:picLocks noChangeAspect="1"/>
          </p:cNvPicPr>
          <p:nvPr/>
        </p:nvPicPr>
        <p:blipFill rotWithShape="1">
          <a:blip r:embed="rId2"/>
          <a:srcRect l="3019"/>
          <a:stretch/>
        </p:blipFill>
        <p:spPr>
          <a:xfrm>
            <a:off x="12335142" y="-93454"/>
            <a:ext cx="6330255" cy="5408762"/>
          </a:xfrm>
          <a:prstGeom prst="rect">
            <a:avLst/>
          </a:prstGeom>
        </p:spPr>
      </p:pic>
      <p:sp>
        <p:nvSpPr>
          <p:cNvPr id="8" name="Rectangle 7">
            <a:extLst>
              <a:ext uri="{FF2B5EF4-FFF2-40B4-BE49-F238E27FC236}">
                <a16:creationId xmlns:a16="http://schemas.microsoft.com/office/drawing/2014/main" id="{DCF3552D-8BE3-D04E-D905-A7F8258A75B3}"/>
              </a:ext>
            </a:extLst>
          </p:cNvPr>
          <p:cNvSpPr/>
          <p:nvPr/>
        </p:nvSpPr>
        <p:spPr>
          <a:xfrm>
            <a:off x="675216" y="2514600"/>
            <a:ext cx="1913648" cy="91440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en-US" dirty="0"/>
              <a:t>Identify policy/service change</a:t>
            </a:r>
            <a:endParaRPr lang="en-GB" dirty="0"/>
          </a:p>
        </p:txBody>
      </p:sp>
      <p:sp>
        <p:nvSpPr>
          <p:cNvPr id="9" name="Rectangle 8">
            <a:extLst>
              <a:ext uri="{FF2B5EF4-FFF2-40B4-BE49-F238E27FC236}">
                <a16:creationId xmlns:a16="http://schemas.microsoft.com/office/drawing/2014/main" id="{B8783D1E-3BD3-02CD-68BC-D8C9FC3D54A9}"/>
              </a:ext>
            </a:extLst>
          </p:cNvPr>
          <p:cNvSpPr/>
          <p:nvPr/>
        </p:nvSpPr>
        <p:spPr>
          <a:xfrm>
            <a:off x="4792976" y="2514600"/>
            <a:ext cx="1913649" cy="914400"/>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dirty="0"/>
              <a:t>Look for evidence, collect data and consult</a:t>
            </a:r>
            <a:endParaRPr lang="en-GB" dirty="0"/>
          </a:p>
        </p:txBody>
      </p:sp>
      <p:sp>
        <p:nvSpPr>
          <p:cNvPr id="10" name="Rectangle 9">
            <a:extLst>
              <a:ext uri="{FF2B5EF4-FFF2-40B4-BE49-F238E27FC236}">
                <a16:creationId xmlns:a16="http://schemas.microsoft.com/office/drawing/2014/main" id="{97159DA8-D22C-69FC-9467-BD6443B412C7}"/>
              </a:ext>
            </a:extLst>
          </p:cNvPr>
          <p:cNvSpPr/>
          <p:nvPr/>
        </p:nvSpPr>
        <p:spPr>
          <a:xfrm>
            <a:off x="8931210" y="2498908"/>
            <a:ext cx="2338518"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t>Analysis considering direct and in direct discrimination</a:t>
            </a:r>
            <a:endParaRPr lang="en-GB" dirty="0"/>
          </a:p>
        </p:txBody>
      </p:sp>
      <p:sp>
        <p:nvSpPr>
          <p:cNvPr id="11" name="Rectangle 10">
            <a:extLst>
              <a:ext uri="{FF2B5EF4-FFF2-40B4-BE49-F238E27FC236}">
                <a16:creationId xmlns:a16="http://schemas.microsoft.com/office/drawing/2014/main" id="{08022016-070A-123B-1DD8-2B544CB15B2A}"/>
              </a:ext>
            </a:extLst>
          </p:cNvPr>
          <p:cNvSpPr/>
          <p:nvPr/>
        </p:nvSpPr>
        <p:spPr>
          <a:xfrm>
            <a:off x="8931211" y="4373561"/>
            <a:ext cx="2149814" cy="914400"/>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r>
              <a:rPr lang="en-US" dirty="0"/>
              <a:t>Create strategies to mitigate negative impacts.</a:t>
            </a:r>
            <a:endParaRPr lang="en-GB" dirty="0"/>
          </a:p>
        </p:txBody>
      </p:sp>
      <p:sp>
        <p:nvSpPr>
          <p:cNvPr id="12" name="Rectangle 11">
            <a:extLst>
              <a:ext uri="{FF2B5EF4-FFF2-40B4-BE49-F238E27FC236}">
                <a16:creationId xmlns:a16="http://schemas.microsoft.com/office/drawing/2014/main" id="{A8BE8C15-89F4-F63C-FA1A-4AAE48C36FCE}"/>
              </a:ext>
            </a:extLst>
          </p:cNvPr>
          <p:cNvSpPr/>
          <p:nvPr/>
        </p:nvSpPr>
        <p:spPr>
          <a:xfrm>
            <a:off x="5410603" y="4293174"/>
            <a:ext cx="2040768" cy="914400"/>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en-US" dirty="0"/>
              <a:t>Implementation. Make the changes</a:t>
            </a:r>
            <a:endParaRPr lang="en-GB" dirty="0"/>
          </a:p>
        </p:txBody>
      </p:sp>
      <p:sp>
        <p:nvSpPr>
          <p:cNvPr id="13" name="Rectangle 12">
            <a:extLst>
              <a:ext uri="{FF2B5EF4-FFF2-40B4-BE49-F238E27FC236}">
                <a16:creationId xmlns:a16="http://schemas.microsoft.com/office/drawing/2014/main" id="{018E3891-909C-A6C1-873C-66B83E5E212F}"/>
              </a:ext>
            </a:extLst>
          </p:cNvPr>
          <p:cNvSpPr/>
          <p:nvPr/>
        </p:nvSpPr>
        <p:spPr>
          <a:xfrm>
            <a:off x="1790694" y="4280656"/>
            <a:ext cx="2149813" cy="9144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dirty="0"/>
              <a:t>Monitor and review the effects of change for impact</a:t>
            </a:r>
            <a:endParaRPr lang="en-GB" dirty="0"/>
          </a:p>
        </p:txBody>
      </p:sp>
      <p:cxnSp>
        <p:nvCxnSpPr>
          <p:cNvPr id="15" name="Straight Arrow Connector 14">
            <a:extLst>
              <a:ext uri="{FF2B5EF4-FFF2-40B4-BE49-F238E27FC236}">
                <a16:creationId xmlns:a16="http://schemas.microsoft.com/office/drawing/2014/main" id="{608D3284-25C9-CEAA-07C1-4B649EE115C9}"/>
              </a:ext>
            </a:extLst>
          </p:cNvPr>
          <p:cNvCxnSpPr>
            <a:cxnSpLocks/>
          </p:cNvCxnSpPr>
          <p:nvPr/>
        </p:nvCxnSpPr>
        <p:spPr>
          <a:xfrm>
            <a:off x="2588864" y="3035259"/>
            <a:ext cx="2224585" cy="0"/>
          </a:xfrm>
          <a:prstGeom prst="straightConnector1">
            <a:avLst/>
          </a:prstGeom>
          <a:ln w="76200">
            <a:tailEnd type="triangle"/>
          </a:ln>
        </p:spPr>
        <p:style>
          <a:lnRef idx="2">
            <a:schemeClr val="accent2"/>
          </a:lnRef>
          <a:fillRef idx="0">
            <a:schemeClr val="accent2"/>
          </a:fillRef>
          <a:effectRef idx="1">
            <a:schemeClr val="accent2"/>
          </a:effectRef>
          <a:fontRef idx="minor">
            <a:schemeClr val="tx1"/>
          </a:fontRef>
        </p:style>
      </p:cxnSp>
      <p:cxnSp>
        <p:nvCxnSpPr>
          <p:cNvPr id="18" name="Straight Arrow Connector 17">
            <a:extLst>
              <a:ext uri="{FF2B5EF4-FFF2-40B4-BE49-F238E27FC236}">
                <a16:creationId xmlns:a16="http://schemas.microsoft.com/office/drawing/2014/main" id="{AC103C8E-F039-9D31-391E-A270773456EA}"/>
              </a:ext>
            </a:extLst>
          </p:cNvPr>
          <p:cNvCxnSpPr>
            <a:cxnSpLocks/>
          </p:cNvCxnSpPr>
          <p:nvPr/>
        </p:nvCxnSpPr>
        <p:spPr>
          <a:xfrm>
            <a:off x="6706625" y="3035259"/>
            <a:ext cx="2224585" cy="0"/>
          </a:xfrm>
          <a:prstGeom prst="straightConnector1">
            <a:avLst/>
          </a:prstGeom>
          <a:ln w="76200">
            <a:solidFill>
              <a:schemeClr val="accent1">
                <a:lumMod val="40000"/>
                <a:lumOff val="60000"/>
              </a:schemeClr>
            </a:solidFill>
            <a:tailEnd type="triangle"/>
          </a:ln>
        </p:spPr>
        <p:style>
          <a:lnRef idx="2">
            <a:schemeClr val="accent2"/>
          </a:lnRef>
          <a:fillRef idx="0">
            <a:schemeClr val="accent2"/>
          </a:fillRef>
          <a:effectRef idx="1">
            <a:schemeClr val="accent2"/>
          </a:effectRef>
          <a:fontRef idx="minor">
            <a:schemeClr val="tx1"/>
          </a:fontRef>
        </p:style>
      </p:cxnSp>
      <p:cxnSp>
        <p:nvCxnSpPr>
          <p:cNvPr id="20" name="Straight Arrow Connector 19">
            <a:extLst>
              <a:ext uri="{FF2B5EF4-FFF2-40B4-BE49-F238E27FC236}">
                <a16:creationId xmlns:a16="http://schemas.microsoft.com/office/drawing/2014/main" id="{6833CE5D-22CD-4865-0F5E-9769DCE711B2}"/>
              </a:ext>
            </a:extLst>
          </p:cNvPr>
          <p:cNvCxnSpPr>
            <a:cxnSpLocks/>
          </p:cNvCxnSpPr>
          <p:nvPr/>
        </p:nvCxnSpPr>
        <p:spPr>
          <a:xfrm>
            <a:off x="10078892" y="3435634"/>
            <a:ext cx="0" cy="93792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655D54AD-3003-27BA-8F17-9482308A74AA}"/>
              </a:ext>
            </a:extLst>
          </p:cNvPr>
          <p:cNvCxnSpPr>
            <a:cxnSpLocks/>
            <a:stCxn id="11" idx="1"/>
          </p:cNvCxnSpPr>
          <p:nvPr/>
        </p:nvCxnSpPr>
        <p:spPr>
          <a:xfrm flipH="1">
            <a:off x="7461115" y="4830761"/>
            <a:ext cx="1470096" cy="0"/>
          </a:xfrm>
          <a:prstGeom prst="straightConnector1">
            <a:avLst/>
          </a:prstGeom>
          <a:ln w="762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5B9E6461-636C-E580-6B07-E1E7ADB2B949}"/>
              </a:ext>
            </a:extLst>
          </p:cNvPr>
          <p:cNvSpPr txBox="1"/>
          <p:nvPr/>
        </p:nvSpPr>
        <p:spPr>
          <a:xfrm>
            <a:off x="309011" y="220203"/>
            <a:ext cx="2976799" cy="1569660"/>
          </a:xfrm>
          <a:prstGeom prst="rect">
            <a:avLst/>
          </a:prstGeom>
          <a:noFill/>
        </p:spPr>
        <p:txBody>
          <a:bodyPr wrap="square">
            <a:spAutoFit/>
          </a:bodyPr>
          <a:lstStyle/>
          <a:p>
            <a:r>
              <a:rPr lang="en-US" sz="1600" dirty="0"/>
              <a:t>Less evictions in social housing, reduction in ASB.</a:t>
            </a:r>
          </a:p>
          <a:p>
            <a:endParaRPr lang="en-US" sz="1600" dirty="0"/>
          </a:p>
          <a:p>
            <a:r>
              <a:rPr lang="en-US" sz="1600" b="1" dirty="0"/>
              <a:t>Outcomes</a:t>
            </a:r>
          </a:p>
          <a:p>
            <a:pPr lvl="1"/>
            <a:r>
              <a:rPr lang="en-US" sz="1600" dirty="0"/>
              <a:t>Reduction in cost</a:t>
            </a:r>
          </a:p>
          <a:p>
            <a:pPr lvl="1"/>
            <a:r>
              <a:rPr lang="en-US" sz="1600" dirty="0"/>
              <a:t>Better community cohesion</a:t>
            </a:r>
            <a:endParaRPr lang="en-GB" sz="1600" dirty="0"/>
          </a:p>
        </p:txBody>
      </p:sp>
      <p:cxnSp>
        <p:nvCxnSpPr>
          <p:cNvPr id="33" name="Straight Arrow Connector 32">
            <a:extLst>
              <a:ext uri="{FF2B5EF4-FFF2-40B4-BE49-F238E27FC236}">
                <a16:creationId xmlns:a16="http://schemas.microsoft.com/office/drawing/2014/main" id="{7DED7448-B886-2CA6-B2CC-8C5217A5852B}"/>
              </a:ext>
            </a:extLst>
          </p:cNvPr>
          <p:cNvCxnSpPr>
            <a:cxnSpLocks/>
          </p:cNvCxnSpPr>
          <p:nvPr/>
        </p:nvCxnSpPr>
        <p:spPr>
          <a:xfrm flipH="1">
            <a:off x="3940507" y="4830761"/>
            <a:ext cx="1470096" cy="0"/>
          </a:xfrm>
          <a:prstGeom prst="straightConnector1">
            <a:avLst/>
          </a:prstGeom>
          <a:ln w="762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C6B1265E-35E6-AB6F-CA19-1464C2562A35}"/>
              </a:ext>
            </a:extLst>
          </p:cNvPr>
          <p:cNvCxnSpPr>
            <a:cxnSpLocks/>
          </p:cNvCxnSpPr>
          <p:nvPr/>
        </p:nvCxnSpPr>
        <p:spPr>
          <a:xfrm flipH="1" flipV="1">
            <a:off x="1009650" y="3514725"/>
            <a:ext cx="769457" cy="1182686"/>
          </a:xfrm>
          <a:prstGeom prst="straightConnector1">
            <a:avLst/>
          </a:prstGeom>
          <a:ln w="76200">
            <a:solidFill>
              <a:srgbClr val="FFC000"/>
            </a:solidFill>
            <a:tailEnd type="triangle"/>
          </a:ln>
        </p:spPr>
        <p:style>
          <a:lnRef idx="1">
            <a:schemeClr val="accent1"/>
          </a:lnRef>
          <a:fillRef idx="0">
            <a:schemeClr val="accent1"/>
          </a:fillRef>
          <a:effectRef idx="0">
            <a:schemeClr val="accent1"/>
          </a:effectRef>
          <a:fontRef idx="minor">
            <a:schemeClr val="tx1"/>
          </a:fontRef>
        </p:style>
      </p:cxnSp>
      <p:pic>
        <p:nvPicPr>
          <p:cNvPr id="5" name="Content Placeholder 4" descr="A black square with white text&#10;&#10;Description automatically generated">
            <a:extLst>
              <a:ext uri="{FF2B5EF4-FFF2-40B4-BE49-F238E27FC236}">
                <a16:creationId xmlns:a16="http://schemas.microsoft.com/office/drawing/2014/main" id="{CAD04367-97F9-696E-8FE4-7B458BAFC3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6874" y="57626"/>
            <a:ext cx="767120" cy="790278"/>
          </a:xfrm>
          <a:prstGeom prst="rect">
            <a:avLst/>
          </a:prstGeom>
        </p:spPr>
      </p:pic>
    </p:spTree>
    <p:extLst>
      <p:ext uri="{BB962C8B-B14F-4D97-AF65-F5344CB8AC3E}">
        <p14:creationId xmlns:p14="http://schemas.microsoft.com/office/powerpoint/2010/main" val="1577546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F4CD6-B945-576D-73DA-1F207E7D8F7B}"/>
              </a:ext>
            </a:extLst>
          </p:cNvPr>
          <p:cNvSpPr>
            <a:spLocks noGrp="1"/>
          </p:cNvSpPr>
          <p:nvPr>
            <p:ph type="title"/>
          </p:nvPr>
        </p:nvSpPr>
        <p:spPr/>
        <p:txBody>
          <a:bodyPr/>
          <a:lstStyle/>
          <a:p>
            <a:r>
              <a:rPr lang="en-US"/>
              <a:t>Evidence/Protected Characteristics</a:t>
            </a:r>
            <a:endParaRPr lang="en-GB"/>
          </a:p>
        </p:txBody>
      </p:sp>
      <p:sp>
        <p:nvSpPr>
          <p:cNvPr id="3" name="Content Placeholder 2">
            <a:extLst>
              <a:ext uri="{FF2B5EF4-FFF2-40B4-BE49-F238E27FC236}">
                <a16:creationId xmlns:a16="http://schemas.microsoft.com/office/drawing/2014/main" id="{0AA011F9-1DF4-68EC-AE83-7CC9009AD49A}"/>
              </a:ext>
            </a:extLst>
          </p:cNvPr>
          <p:cNvSpPr>
            <a:spLocks noGrp="1"/>
          </p:cNvSpPr>
          <p:nvPr>
            <p:ph idx="1"/>
          </p:nvPr>
        </p:nvSpPr>
        <p:spPr/>
        <p:txBody>
          <a:bodyPr>
            <a:normAutofit lnSpcReduction="10000"/>
          </a:bodyPr>
          <a:lstStyle/>
          <a:p>
            <a:pPr>
              <a:lnSpc>
                <a:spcPct val="120000"/>
              </a:lnSpc>
              <a:spcBef>
                <a:spcPts val="0"/>
              </a:spcBef>
              <a:buSzPts val="1000"/>
              <a:tabLst>
                <a:tab pos="457200" algn="l"/>
              </a:tabLst>
            </a:pPr>
            <a:r>
              <a:rPr lang="en-GB" sz="2400" kern="0">
                <a:solidFill>
                  <a:srgbClr val="000000"/>
                </a:solidFill>
                <a:latin typeface="Calibri" panose="020F0502020204030204" pitchFamily="34" charset="0"/>
                <a:ea typeface="Times New Roman" panose="02020603050405020304" pitchFamily="18" charset="0"/>
                <a:cs typeface="Calibri" panose="020F0502020204030204" pitchFamily="34" charset="0"/>
              </a:rPr>
              <a:t>A</a:t>
            </a:r>
            <a:r>
              <a:rPr lang="en-GB" sz="24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ge</a:t>
            </a:r>
            <a:endParaRPr lang="en-GB" sz="2400" kern="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buSzPts val="1000"/>
              <a:tabLst>
                <a:tab pos="457200" algn="l"/>
              </a:tabLst>
            </a:pPr>
            <a:r>
              <a:rPr lang="en-GB" sz="2400" kern="0">
                <a:solidFill>
                  <a:srgbClr val="000000"/>
                </a:solidFill>
                <a:latin typeface="Calibri" panose="020F0502020204030204" pitchFamily="34" charset="0"/>
                <a:ea typeface="Times New Roman" panose="02020603050405020304" pitchFamily="18" charset="0"/>
                <a:cs typeface="Calibri" panose="020F0502020204030204" pitchFamily="34" charset="0"/>
              </a:rPr>
              <a:t>D</a:t>
            </a:r>
            <a:r>
              <a:rPr lang="en-GB" sz="24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isability</a:t>
            </a:r>
            <a:endParaRPr lang="en-GB" sz="2400" kern="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buSzPts val="1000"/>
              <a:tabLst>
                <a:tab pos="457200" algn="l"/>
              </a:tabLst>
            </a:pPr>
            <a:r>
              <a:rPr lang="en-GB" sz="2400" kern="0">
                <a:solidFill>
                  <a:srgbClr val="000000"/>
                </a:solidFill>
                <a:latin typeface="Calibri" panose="020F0502020204030204" pitchFamily="34" charset="0"/>
                <a:ea typeface="Times New Roman" panose="02020603050405020304" pitchFamily="18" charset="0"/>
                <a:cs typeface="Calibri" panose="020F0502020204030204" pitchFamily="34" charset="0"/>
              </a:rPr>
              <a:t>G</a:t>
            </a:r>
            <a:r>
              <a:rPr lang="en-GB" sz="24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ender reassignment</a:t>
            </a:r>
            <a:endParaRPr lang="en-GB" sz="2400" kern="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buSzPts val="1000"/>
              <a:tabLst>
                <a:tab pos="457200" algn="l"/>
              </a:tabLst>
            </a:pPr>
            <a:r>
              <a:rPr lang="en-GB" sz="2400" kern="0">
                <a:solidFill>
                  <a:srgbClr val="000000"/>
                </a:solidFill>
                <a:latin typeface="Calibri" panose="020F0502020204030204" pitchFamily="34" charset="0"/>
                <a:ea typeface="Times New Roman" panose="02020603050405020304" pitchFamily="18" charset="0"/>
                <a:cs typeface="Calibri" panose="020F0502020204030204" pitchFamily="34" charset="0"/>
              </a:rPr>
              <a:t>M</a:t>
            </a:r>
            <a:r>
              <a:rPr lang="en-GB" sz="24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arriage and civil partnership </a:t>
            </a:r>
            <a:endParaRPr lang="en-GB" sz="2400" kern="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buSzPts val="1000"/>
              <a:tabLst>
                <a:tab pos="457200" algn="l"/>
              </a:tabLst>
            </a:pPr>
            <a:r>
              <a:rPr lang="en-GB" sz="2400" kern="0">
                <a:solidFill>
                  <a:srgbClr val="000000"/>
                </a:solidFill>
                <a:latin typeface="Calibri" panose="020F0502020204030204" pitchFamily="34" charset="0"/>
                <a:ea typeface="Times New Roman" panose="02020603050405020304" pitchFamily="18" charset="0"/>
                <a:cs typeface="Calibri" panose="020F0502020204030204" pitchFamily="34" charset="0"/>
              </a:rPr>
              <a:t>P</a:t>
            </a:r>
            <a:r>
              <a:rPr lang="en-GB" sz="24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regnancy and maternity</a:t>
            </a:r>
            <a:endParaRPr lang="en-GB" sz="2400" kern="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buSzPts val="1000"/>
              <a:tabLst>
                <a:tab pos="457200" algn="l"/>
              </a:tabLst>
            </a:pPr>
            <a:r>
              <a:rPr lang="en-GB" sz="2400" kern="0">
                <a:solidFill>
                  <a:srgbClr val="000000"/>
                </a:solidFill>
                <a:latin typeface="Calibri" panose="020F0502020204030204" pitchFamily="34" charset="0"/>
                <a:ea typeface="Times New Roman" panose="02020603050405020304" pitchFamily="18" charset="0"/>
                <a:cs typeface="Calibri" panose="020F0502020204030204" pitchFamily="34" charset="0"/>
              </a:rPr>
              <a:t>R</a:t>
            </a:r>
            <a:r>
              <a:rPr lang="en-GB" sz="24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ace (includes ethnic or national origins, colour or nationality)</a:t>
            </a:r>
            <a:endParaRPr lang="en-GB" sz="2400" kern="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buSzPts val="1000"/>
              <a:tabLst>
                <a:tab pos="457200" algn="l"/>
              </a:tabLst>
            </a:pPr>
            <a:r>
              <a:rPr lang="en-GB" sz="2400" kern="0">
                <a:solidFill>
                  <a:srgbClr val="000000"/>
                </a:solidFill>
                <a:latin typeface="Calibri" panose="020F0502020204030204" pitchFamily="34" charset="0"/>
                <a:ea typeface="Times New Roman" panose="02020603050405020304" pitchFamily="18" charset="0"/>
                <a:cs typeface="Calibri" panose="020F0502020204030204" pitchFamily="34" charset="0"/>
              </a:rPr>
              <a:t>R</a:t>
            </a:r>
            <a:r>
              <a:rPr lang="en-GB" sz="24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eligion or belief (this includes lack of belief)</a:t>
            </a:r>
            <a:endParaRPr lang="en-GB" sz="2400" kern="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buSzPts val="1000"/>
              <a:tabLst>
                <a:tab pos="457200" algn="l"/>
              </a:tabLst>
            </a:pPr>
            <a:r>
              <a:rPr lang="en-GB" sz="2400" kern="0">
                <a:solidFill>
                  <a:srgbClr val="000000"/>
                </a:solidFill>
                <a:latin typeface="Calibri" panose="020F0502020204030204" pitchFamily="34" charset="0"/>
                <a:ea typeface="Times New Roman" panose="02020603050405020304" pitchFamily="18" charset="0"/>
                <a:cs typeface="Calibri" panose="020F0502020204030204" pitchFamily="34" charset="0"/>
              </a:rPr>
              <a:t>S</a:t>
            </a:r>
            <a:r>
              <a:rPr lang="en-GB" sz="24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a:t>
            </a:r>
            <a:endParaRPr lang="en-GB" sz="2400" kern="1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buSzPts val="1000"/>
              <a:tabLst>
                <a:tab pos="457200" algn="l"/>
              </a:tabLst>
            </a:pPr>
            <a:r>
              <a:rPr lang="en-GB" sz="2400" kern="0">
                <a:solidFill>
                  <a:srgbClr val="000000"/>
                </a:solidFill>
                <a:latin typeface="Calibri" panose="020F0502020204030204" pitchFamily="34" charset="0"/>
                <a:ea typeface="Times New Roman" panose="02020603050405020304" pitchFamily="18" charset="0"/>
                <a:cs typeface="Calibri" panose="020F0502020204030204" pitchFamily="34" charset="0"/>
              </a:rPr>
              <a:t>S</a:t>
            </a:r>
            <a:r>
              <a:rPr lang="en-GB" sz="24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exual orientation</a:t>
            </a:r>
          </a:p>
          <a:p>
            <a:pPr>
              <a:lnSpc>
                <a:spcPct val="120000"/>
              </a:lnSpc>
              <a:spcBef>
                <a:spcPts val="0"/>
              </a:spcBef>
              <a:buSzPts val="1000"/>
              <a:tabLst>
                <a:tab pos="457200" algn="l"/>
              </a:tabLst>
            </a:pPr>
            <a:r>
              <a:rPr lang="en-GB" sz="2400" kern="0">
                <a:solidFill>
                  <a:srgbClr val="000000"/>
                </a:solidFill>
                <a:highlight>
                  <a:srgbClr val="FFFF00"/>
                </a:highlight>
                <a:latin typeface="Calibri" panose="020F0502020204030204" pitchFamily="34" charset="0"/>
                <a:ea typeface="Calibri" panose="020F0502020204030204" pitchFamily="34" charset="0"/>
                <a:cs typeface="Calibri" panose="020F0502020204030204" pitchFamily="34" charset="0"/>
              </a:rPr>
              <a:t>Care Experience</a:t>
            </a:r>
            <a:endParaRPr lang="en-GB" sz="2400" kern="100">
              <a:solidFill>
                <a:srgbClr val="000000"/>
              </a:solidFill>
              <a:effectLst/>
              <a:highlight>
                <a:srgbClr val="FFFF00"/>
              </a:highlight>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GB"/>
          </a:p>
        </p:txBody>
      </p:sp>
      <p:sp>
        <p:nvSpPr>
          <p:cNvPr id="4" name="Rectangle 3">
            <a:extLst>
              <a:ext uri="{FF2B5EF4-FFF2-40B4-BE49-F238E27FC236}">
                <a16:creationId xmlns:a16="http://schemas.microsoft.com/office/drawing/2014/main" id="{0FCE64B2-CC6D-8EA3-56BB-EAE9950DFA44}"/>
              </a:ext>
            </a:extLst>
          </p:cNvPr>
          <p:cNvSpPr/>
          <p:nvPr/>
        </p:nvSpPr>
        <p:spPr>
          <a:xfrm>
            <a:off x="8898194" y="1927123"/>
            <a:ext cx="2733367" cy="1415845"/>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2400"/>
              <a:t>More Likely to be evicted and causing ASB</a:t>
            </a:r>
            <a:endParaRPr lang="en-GB" sz="2400"/>
          </a:p>
        </p:txBody>
      </p:sp>
      <p:cxnSp>
        <p:nvCxnSpPr>
          <p:cNvPr id="7" name="Straight Arrow Connector 6">
            <a:extLst>
              <a:ext uri="{FF2B5EF4-FFF2-40B4-BE49-F238E27FC236}">
                <a16:creationId xmlns:a16="http://schemas.microsoft.com/office/drawing/2014/main" id="{04C7746A-327C-4F6C-8FC2-CA6B4CC36E09}"/>
              </a:ext>
            </a:extLst>
          </p:cNvPr>
          <p:cNvCxnSpPr>
            <a:cxnSpLocks/>
          </p:cNvCxnSpPr>
          <p:nvPr/>
        </p:nvCxnSpPr>
        <p:spPr>
          <a:xfrm flipH="1">
            <a:off x="3765755" y="5732206"/>
            <a:ext cx="6882580"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170096F-0D8F-4E1B-4EC3-6908CCB0C235}"/>
              </a:ext>
            </a:extLst>
          </p:cNvPr>
          <p:cNvCxnSpPr>
            <a:cxnSpLocks/>
          </p:cNvCxnSpPr>
          <p:nvPr/>
        </p:nvCxnSpPr>
        <p:spPr>
          <a:xfrm>
            <a:off x="10606548" y="3342968"/>
            <a:ext cx="0" cy="2389238"/>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A4ADA074-9CD6-64B3-2678-68093BE8EEBC}"/>
              </a:ext>
            </a:extLst>
          </p:cNvPr>
          <p:cNvCxnSpPr>
            <a:cxnSpLocks/>
          </p:cNvCxnSpPr>
          <p:nvPr/>
        </p:nvCxnSpPr>
        <p:spPr>
          <a:xfrm flipH="1">
            <a:off x="2064774" y="2093921"/>
            <a:ext cx="6833420"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BF57FD18-BAE7-A5E4-80DD-BA14184E5D9F}"/>
              </a:ext>
            </a:extLst>
          </p:cNvPr>
          <p:cNvSpPr/>
          <p:nvPr/>
        </p:nvSpPr>
        <p:spPr>
          <a:xfrm>
            <a:off x="8298426" y="6086168"/>
            <a:ext cx="3055374" cy="486694"/>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a:t>INTERSECTIONALITY</a:t>
            </a:r>
            <a:endParaRPr lang="en-GB"/>
          </a:p>
        </p:txBody>
      </p:sp>
      <p:sp>
        <p:nvSpPr>
          <p:cNvPr id="6" name="Rectangle 5">
            <a:extLst>
              <a:ext uri="{FF2B5EF4-FFF2-40B4-BE49-F238E27FC236}">
                <a16:creationId xmlns:a16="http://schemas.microsoft.com/office/drawing/2014/main" id="{8D76F642-415B-82F3-EFC6-82555D09A70E}"/>
              </a:ext>
            </a:extLst>
          </p:cNvPr>
          <p:cNvSpPr/>
          <p:nvPr/>
        </p:nvSpPr>
        <p:spPr>
          <a:xfrm>
            <a:off x="10278351" y="-30774"/>
            <a:ext cx="1913649" cy="914400"/>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dirty="0"/>
              <a:t>Look for evidence, collect data and consult</a:t>
            </a:r>
            <a:endParaRPr lang="en-GB" dirty="0"/>
          </a:p>
        </p:txBody>
      </p:sp>
    </p:spTree>
    <p:extLst>
      <p:ext uri="{BB962C8B-B14F-4D97-AF65-F5344CB8AC3E}">
        <p14:creationId xmlns:p14="http://schemas.microsoft.com/office/powerpoint/2010/main" val="1062619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F5E3-76B1-648E-0B78-B01F5ADC1FF3}"/>
              </a:ext>
            </a:extLst>
          </p:cNvPr>
          <p:cNvSpPr>
            <a:spLocks noGrp="1"/>
          </p:cNvSpPr>
          <p:nvPr>
            <p:ph type="title"/>
          </p:nvPr>
        </p:nvSpPr>
        <p:spPr/>
        <p:txBody>
          <a:bodyPr/>
          <a:lstStyle/>
          <a:p>
            <a:r>
              <a:rPr lang="en-US" dirty="0"/>
              <a:t>Consultation – VOICE – Being heard</a:t>
            </a:r>
            <a:endParaRPr lang="en-GB" dirty="0"/>
          </a:p>
        </p:txBody>
      </p:sp>
      <p:sp>
        <p:nvSpPr>
          <p:cNvPr id="3" name="Content Placeholder 2">
            <a:extLst>
              <a:ext uri="{FF2B5EF4-FFF2-40B4-BE49-F238E27FC236}">
                <a16:creationId xmlns:a16="http://schemas.microsoft.com/office/drawing/2014/main" id="{9EEBF6A2-454A-44FD-00C0-7EA681C8B037}"/>
              </a:ext>
            </a:extLst>
          </p:cNvPr>
          <p:cNvSpPr>
            <a:spLocks noGrp="1"/>
          </p:cNvSpPr>
          <p:nvPr>
            <p:ph idx="1"/>
          </p:nvPr>
        </p:nvSpPr>
        <p:spPr/>
        <p:txBody>
          <a:bodyPr>
            <a:normAutofit/>
          </a:bodyPr>
          <a:lstStyle/>
          <a:p>
            <a:pPr marL="342900" lvl="0" indent="-342900">
              <a:lnSpc>
                <a:spcPct val="115000"/>
              </a:lnSpc>
              <a:buFont typeface="+mj-lt"/>
              <a:buAutoNum type="arabicPeriod"/>
            </a:pPr>
            <a:r>
              <a:rPr lang="en-GB" sz="1400" b="1" kern="0" dirty="0">
                <a:effectLst/>
                <a:latin typeface="Calibri" panose="020F0502020204030204" pitchFamily="34" charset="0"/>
                <a:ea typeface="Times New Roman" panose="02020603050405020304" pitchFamily="18" charset="0"/>
                <a:cs typeface="Calibri" panose="020F0502020204030204" pitchFamily="34" charset="0"/>
              </a:rPr>
              <a:t>Establish a Care-Experienced Advisory Group </a:t>
            </a:r>
            <a:r>
              <a:rPr lang="en-GB" sz="1400" kern="100" dirty="0">
                <a:effectLst/>
                <a:latin typeface="Calibri" panose="020F0502020204030204" pitchFamily="34" charset="0"/>
                <a:ea typeface="Calibri" panose="020F0502020204030204" pitchFamily="34" charset="0"/>
                <a:cs typeface="Arial" panose="020B0604020202020204" pitchFamily="34" charset="0"/>
              </a:rPr>
              <a:t> </a:t>
            </a:r>
            <a:r>
              <a:rPr lang="en-GB" sz="1400" b="1" kern="0" dirty="0">
                <a:effectLst/>
                <a:latin typeface="Calibri" panose="020F0502020204030204" pitchFamily="34" charset="0"/>
                <a:ea typeface="Times New Roman" panose="02020603050405020304" pitchFamily="18" charset="0"/>
                <a:cs typeface="Calibri" panose="020F0502020204030204" pitchFamily="34" charset="0"/>
              </a:rPr>
              <a:t>- </a:t>
            </a:r>
            <a:r>
              <a:rPr lang="en-GB" sz="1400" kern="0" dirty="0">
                <a:effectLst/>
                <a:latin typeface="Calibri" panose="020F0502020204030204" pitchFamily="34" charset="0"/>
                <a:ea typeface="Times New Roman" panose="02020603050405020304" pitchFamily="18" charset="0"/>
                <a:cs typeface="Calibri" panose="020F0502020204030204" pitchFamily="34" charset="0"/>
              </a:rPr>
              <a:t>A group comprised of all care-experienced individuals (children currently living in care, care leavers and adults who are care-experienced) can provide valuable input into policy decisions and service development. This group should be promoted internally and externally, ensuring that external organisations can access and approach the Group for engagement. Advisory group members should be adequately compensated.</a:t>
            </a:r>
            <a:endParaRPr lang="en-GB" sz="1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mj-lt"/>
              <a:buAutoNum type="arabicPeriod"/>
            </a:pPr>
            <a:r>
              <a:rPr lang="en-GB" sz="1400" b="1" kern="0" dirty="0">
                <a:effectLst/>
                <a:latin typeface="Calibri" panose="020F0502020204030204" pitchFamily="34" charset="0"/>
                <a:ea typeface="Times New Roman" panose="02020603050405020304" pitchFamily="18" charset="0"/>
                <a:cs typeface="Calibri" panose="020F0502020204030204" pitchFamily="34" charset="0"/>
              </a:rPr>
              <a:t>Utilise surveys and interviews - </a:t>
            </a:r>
            <a:r>
              <a:rPr lang="en-GB" sz="1400" kern="0" dirty="0">
                <a:effectLst/>
                <a:latin typeface="Calibri" panose="020F0502020204030204" pitchFamily="34" charset="0"/>
                <a:ea typeface="Times New Roman" panose="02020603050405020304" pitchFamily="18" charset="0"/>
                <a:cs typeface="Calibri" panose="020F0502020204030204" pitchFamily="34" charset="0"/>
              </a:rPr>
              <a:t>Regular surveys and interviews can help collect in-depth information about the needs and experiences of care-experienced individuals. At minimum, this should include auditing your services and encouraging partners to do the same so that you understand why, when and how care experienced people are accessing your services.</a:t>
            </a:r>
            <a:endParaRPr lang="en-GB" sz="1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mj-lt"/>
              <a:buAutoNum type="arabicPeriod"/>
            </a:pPr>
            <a:r>
              <a:rPr lang="en-GB" sz="1400" b="1" kern="0" dirty="0">
                <a:effectLst/>
                <a:latin typeface="Calibri" panose="020F0502020204030204" pitchFamily="34" charset="0"/>
                <a:ea typeface="Times New Roman" panose="02020603050405020304" pitchFamily="18" charset="0"/>
                <a:cs typeface="Calibri" panose="020F0502020204030204" pitchFamily="34" charset="0"/>
              </a:rPr>
              <a:t>Host focus groups -</a:t>
            </a:r>
            <a:r>
              <a:rPr lang="en-GB" sz="1400" kern="0" dirty="0">
                <a:effectLst/>
                <a:latin typeface="Calibri" panose="020F0502020204030204" pitchFamily="34" charset="0"/>
                <a:ea typeface="Times New Roman" panose="02020603050405020304" pitchFamily="18" charset="0"/>
                <a:cs typeface="Calibri" panose="020F0502020204030204" pitchFamily="34" charset="0"/>
              </a:rPr>
              <a:t> Focus groups can facilitate discussion and yield rich insights into the needs and preferences of care-experienced individuals. These should also be used to raise awareness internally across the council and externally with partners about the potential and strengths of care-experienced people.</a:t>
            </a:r>
            <a:endParaRPr lang="en-GB" sz="1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mj-lt"/>
              <a:buAutoNum type="arabicPeriod"/>
            </a:pPr>
            <a:r>
              <a:rPr lang="en-GB" sz="1400" b="1" kern="0" dirty="0">
                <a:effectLst/>
                <a:latin typeface="Calibri" panose="020F0502020204030204" pitchFamily="34" charset="0"/>
                <a:ea typeface="Times New Roman" panose="02020603050405020304" pitchFamily="18" charset="0"/>
                <a:cs typeface="Arial" panose="020B0604020202020204" pitchFamily="34" charset="0"/>
              </a:rPr>
              <a:t>Promote co-production-</a:t>
            </a:r>
            <a:r>
              <a:rPr lang="en-GB" sz="1400" kern="0" dirty="0">
                <a:effectLst/>
                <a:latin typeface="Calibri" panose="020F0502020204030204" pitchFamily="34" charset="0"/>
                <a:ea typeface="Times New Roman" panose="02020603050405020304" pitchFamily="18" charset="0"/>
                <a:cs typeface="Arial" panose="020B0604020202020204" pitchFamily="34" charset="0"/>
              </a:rPr>
              <a:t> Encourage and involve care-experienced individuals to participate in co-producing services provided by the local authority. This could involve them in evaluating services or developing resources</a:t>
            </a:r>
            <a:r>
              <a:rPr lang="en-GB" sz="1400" kern="100" dirty="0">
                <a:effectLst/>
                <a:latin typeface="Calibri" panose="020F0502020204030204" pitchFamily="34" charset="0"/>
                <a:ea typeface="Calibri" panose="020F0502020204030204" pitchFamily="34" charset="0"/>
                <a:cs typeface="Arial" panose="020B0604020202020204" pitchFamily="34" charset="0"/>
              </a:rPr>
              <a:t> </a:t>
            </a:r>
            <a:r>
              <a:rPr lang="en-GB" sz="1400" kern="0" dirty="0">
                <a:effectLst/>
                <a:latin typeface="Calibri" panose="020F0502020204030204" pitchFamily="34" charset="0"/>
                <a:ea typeface="Times New Roman" panose="02020603050405020304" pitchFamily="18" charset="0"/>
                <a:cs typeface="Arial" panose="020B0604020202020204" pitchFamily="34" charset="0"/>
              </a:rPr>
              <a:t>.</a:t>
            </a:r>
            <a:endParaRPr lang="en-GB" sz="1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Font typeface="+mj-lt"/>
              <a:buAutoNum type="arabicPeriod"/>
            </a:pPr>
            <a:r>
              <a:rPr lang="en-GB" sz="1400" b="1" kern="0" dirty="0">
                <a:effectLst/>
                <a:latin typeface="Calibri" panose="020F0502020204030204" pitchFamily="34" charset="0"/>
                <a:ea typeface="Times New Roman" panose="02020603050405020304" pitchFamily="18" charset="0"/>
                <a:cs typeface="Arial" panose="020B0604020202020204" pitchFamily="34" charset="0"/>
              </a:rPr>
              <a:t>Intersectionality - </a:t>
            </a:r>
            <a:r>
              <a:rPr lang="en-GB" sz="1400" kern="100" dirty="0">
                <a:effectLst/>
                <a:latin typeface="Calibri" panose="020F0502020204030204" pitchFamily="34" charset="0"/>
                <a:ea typeface="MS Mincho" panose="02020609040205080304" pitchFamily="49" charset="-128"/>
                <a:cs typeface="Arial" panose="020B0604020202020204" pitchFamily="34" charset="0"/>
              </a:rPr>
              <a:t>Intersectionality is a concept that describes the ways in which systems of inequality based on gender, race, ethnicity, </a:t>
            </a:r>
            <a:r>
              <a:rPr lang="en-GB" sz="1400" kern="100" dirty="0">
                <a:solidFill>
                  <a:srgbClr val="000000"/>
                </a:solidFill>
                <a:effectLst/>
                <a:latin typeface="Calibri" panose="020F0502020204030204" pitchFamily="34" charset="0"/>
                <a:ea typeface="MS Mincho" panose="02020609040205080304" pitchFamily="49" charset="-128"/>
                <a:cs typeface="Arial" panose="020B0604020202020204" pitchFamily="34" charset="0"/>
              </a:rPr>
              <a:t>sexual orientation, gender identity, disability, class and other forms of discrimination “intersect” to create unique dynamics and effects.</a:t>
            </a:r>
            <a:r>
              <a:rPr lang="en-GB" sz="1400" kern="100" dirty="0">
                <a:effectLst/>
                <a:latin typeface="Calibri" panose="020F0502020204030204" pitchFamily="34" charset="0"/>
                <a:ea typeface="MS Mincho" panose="02020609040205080304" pitchFamily="49" charset="-128"/>
                <a:cs typeface="Arial" panose="020B0604020202020204" pitchFamily="34" charset="0"/>
              </a:rPr>
              <a:t> For example, a person may experience racism and sexism collectively or individually at different times and in different environments</a:t>
            </a:r>
            <a:r>
              <a:rPr lang="en-GB" sz="1400" kern="100" dirty="0">
                <a:effectLst/>
                <a:latin typeface="Calibri" panose="020F0502020204030204" pitchFamily="34" charset="0"/>
                <a:ea typeface="Calibri" panose="020F0502020204030204" pitchFamily="34" charset="0"/>
                <a:cs typeface="Arial" panose="020B0604020202020204" pitchFamily="34" charset="0"/>
              </a:rPr>
              <a:t>  </a:t>
            </a:r>
            <a:r>
              <a:rPr lang="en-GB" sz="1400" kern="100" dirty="0">
                <a:effectLst/>
                <a:latin typeface="Calibri" panose="020F0502020204030204" pitchFamily="34" charset="0"/>
                <a:ea typeface="MS Mincho" panose="02020609040205080304" pitchFamily="49" charset="-128"/>
                <a:cs typeface="Arial" panose="020B0604020202020204" pitchFamily="34" charset="0"/>
              </a:rPr>
              <a:t>. </a:t>
            </a:r>
            <a:endParaRPr lang="en-GB" sz="1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DF68274D-CBC5-7B78-2285-712EA6D12F0F}"/>
              </a:ext>
            </a:extLst>
          </p:cNvPr>
          <p:cNvSpPr/>
          <p:nvPr/>
        </p:nvSpPr>
        <p:spPr>
          <a:xfrm>
            <a:off x="10278351" y="-30774"/>
            <a:ext cx="1913649" cy="914400"/>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dirty="0"/>
              <a:t>Look for evidence, collect data and consult</a:t>
            </a:r>
            <a:endParaRPr lang="en-GB" dirty="0"/>
          </a:p>
        </p:txBody>
      </p:sp>
    </p:spTree>
    <p:extLst>
      <p:ext uri="{BB962C8B-B14F-4D97-AF65-F5344CB8AC3E}">
        <p14:creationId xmlns:p14="http://schemas.microsoft.com/office/powerpoint/2010/main" val="3847422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8BA3E-83C2-91E7-FBDE-152959432E92}"/>
              </a:ext>
            </a:extLst>
          </p:cNvPr>
          <p:cNvSpPr>
            <a:spLocks noGrp="1"/>
          </p:cNvSpPr>
          <p:nvPr>
            <p:ph type="title"/>
          </p:nvPr>
        </p:nvSpPr>
        <p:spPr/>
        <p:txBody>
          <a:bodyPr/>
          <a:lstStyle/>
          <a:p>
            <a:r>
              <a:rPr lang="en-US" dirty="0"/>
              <a:t>Findings and Analysis</a:t>
            </a:r>
            <a:endParaRPr lang="en-GB" dirty="0"/>
          </a:p>
        </p:txBody>
      </p:sp>
      <p:sp>
        <p:nvSpPr>
          <p:cNvPr id="3" name="Content Placeholder 2">
            <a:extLst>
              <a:ext uri="{FF2B5EF4-FFF2-40B4-BE49-F238E27FC236}">
                <a16:creationId xmlns:a16="http://schemas.microsoft.com/office/drawing/2014/main" id="{ABD76ED7-F948-D8E2-4FB2-54847BDFAE7D}"/>
              </a:ext>
            </a:extLst>
          </p:cNvPr>
          <p:cNvSpPr>
            <a:spLocks noGrp="1"/>
          </p:cNvSpPr>
          <p:nvPr>
            <p:ph idx="1"/>
          </p:nvPr>
        </p:nvSpPr>
        <p:spPr/>
        <p:txBody>
          <a:bodyPr>
            <a:normAutofit fontScale="92500" lnSpcReduction="20000"/>
          </a:bodyPr>
          <a:lstStyle/>
          <a:p>
            <a:r>
              <a:rPr lang="en-US" dirty="0"/>
              <a:t>Lack of appropriate social networks, broken familial relationships leading to disengagement and social isolation;</a:t>
            </a:r>
          </a:p>
          <a:p>
            <a:r>
              <a:rPr lang="en-US" dirty="0"/>
              <a:t>Leading to vulnerability – susceptible to negative influences and more likely to be evicted or subjected to ASB enquiries.</a:t>
            </a:r>
          </a:p>
          <a:p>
            <a:pPr marL="0" indent="0">
              <a:buNone/>
            </a:pPr>
            <a:endParaRPr lang="en-US" dirty="0"/>
          </a:p>
          <a:p>
            <a:pPr marL="0" indent="0">
              <a:buNone/>
            </a:pPr>
            <a:r>
              <a:rPr lang="en-US" dirty="0"/>
              <a:t>Example finding</a:t>
            </a:r>
          </a:p>
          <a:p>
            <a:endParaRPr lang="en-US" dirty="0"/>
          </a:p>
          <a:p>
            <a:r>
              <a:rPr lang="en-US" i="1" dirty="0">
                <a:solidFill>
                  <a:schemeClr val="accent6">
                    <a:lumMod val="75000"/>
                  </a:schemeClr>
                </a:solidFill>
              </a:rPr>
              <a:t>“I was lonely and felt isolated. He offered to paint my kitchen and put the curtains up. He just would not leave and before long his friends were selling drugs from my home. I wish someone would have come around to help me, but I had no-one.” (Stacey age 19 – Now living in supported accommodation)</a:t>
            </a:r>
            <a:endParaRPr lang="en-GB" i="1" dirty="0">
              <a:solidFill>
                <a:schemeClr val="accent6">
                  <a:lumMod val="75000"/>
                </a:schemeClr>
              </a:solidFill>
            </a:endParaRPr>
          </a:p>
        </p:txBody>
      </p:sp>
      <p:sp>
        <p:nvSpPr>
          <p:cNvPr id="4" name="Rectangle 3">
            <a:extLst>
              <a:ext uri="{FF2B5EF4-FFF2-40B4-BE49-F238E27FC236}">
                <a16:creationId xmlns:a16="http://schemas.microsoft.com/office/drawing/2014/main" id="{F16ED6E8-9213-6B6C-61E7-100038E40327}"/>
              </a:ext>
            </a:extLst>
          </p:cNvPr>
          <p:cNvSpPr/>
          <p:nvPr/>
        </p:nvSpPr>
        <p:spPr>
          <a:xfrm>
            <a:off x="9853482" y="0"/>
            <a:ext cx="2338518"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t>Analysis considering direct and in direct discrimination</a:t>
            </a:r>
            <a:endParaRPr lang="en-GB" dirty="0"/>
          </a:p>
        </p:txBody>
      </p:sp>
    </p:spTree>
    <p:extLst>
      <p:ext uri="{BB962C8B-B14F-4D97-AF65-F5344CB8AC3E}">
        <p14:creationId xmlns:p14="http://schemas.microsoft.com/office/powerpoint/2010/main" val="754516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3083</TotalTime>
  <Words>1136</Words>
  <Application>Microsoft Office PowerPoint</Application>
  <PresentationFormat>Widescreen</PresentationFormat>
  <Paragraphs>133</Paragraphs>
  <Slides>12</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Terry Galloway  Protected Characteristics </vt:lpstr>
      <vt:lpstr>PowerPoint Presentation</vt:lpstr>
      <vt:lpstr>PowerPoint Presentation</vt:lpstr>
      <vt:lpstr>Over 30 Million people now live in an area in the UK where their Local Council Treats Care Experience People as if they had a Protected Characteristic.. </vt:lpstr>
      <vt:lpstr>PRACTICAL EXAMPLE of Identify policy/service change</vt:lpstr>
      <vt:lpstr>Equality Impact Assessment</vt:lpstr>
      <vt:lpstr>Evidence/Protected Characteristics</vt:lpstr>
      <vt:lpstr>Consultation – VOICE – Being heard</vt:lpstr>
      <vt:lpstr>Findings and Analysis</vt:lpstr>
      <vt:lpstr>Mitigation and implementation- </vt:lpstr>
      <vt:lpstr>PowerPoint Presentation</vt:lpstr>
      <vt:lpstr>Thank you listening Please follow the campaign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Terry Galloway  Project Unity</dc:title>
  <dc:creator>Terry Galloway</dc:creator>
  <cp:lastModifiedBy>Terry Galloway</cp:lastModifiedBy>
  <cp:revision>5</cp:revision>
  <dcterms:created xsi:type="dcterms:W3CDTF">2023-10-26T07:20:50Z</dcterms:created>
  <dcterms:modified xsi:type="dcterms:W3CDTF">2025-02-13T00:07:24Z</dcterms:modified>
</cp:coreProperties>
</file>