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73" r:id="rId6"/>
  </p:sldMasterIdLst>
  <p:notesMasterIdLst>
    <p:notesMasterId r:id="rId30"/>
  </p:notesMasterIdLst>
  <p:sldIdLst>
    <p:sldId id="258" r:id="rId7"/>
    <p:sldId id="283" r:id="rId8"/>
    <p:sldId id="280" r:id="rId9"/>
    <p:sldId id="281" r:id="rId10"/>
    <p:sldId id="282" r:id="rId11"/>
    <p:sldId id="259" r:id="rId12"/>
    <p:sldId id="262" r:id="rId13"/>
    <p:sldId id="260" r:id="rId14"/>
    <p:sldId id="267" r:id="rId15"/>
    <p:sldId id="270" r:id="rId16"/>
    <p:sldId id="276" r:id="rId17"/>
    <p:sldId id="268" r:id="rId18"/>
    <p:sldId id="269" r:id="rId19"/>
    <p:sldId id="271" r:id="rId20"/>
    <p:sldId id="273" r:id="rId21"/>
    <p:sldId id="277" r:id="rId22"/>
    <p:sldId id="272" r:id="rId23"/>
    <p:sldId id="274" r:id="rId24"/>
    <p:sldId id="261" r:id="rId25"/>
    <p:sldId id="264" r:id="rId26"/>
    <p:sldId id="278" r:id="rId27"/>
    <p:sldId id="275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38"/>
  </p:normalViewPr>
  <p:slideViewPr>
    <p:cSldViewPr snapToGrid="0">
      <p:cViewPr varScale="1">
        <p:scale>
          <a:sx n="133" d="100"/>
          <a:sy n="133" d="100"/>
        </p:scale>
        <p:origin x="3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Nunn\AppData\Local\Temp\MicrosoftEdgeDownloads\35c315bc-e05a-4d56-af7e-da8c9dfee967\regionalgrossvalueaddedbalancedbyindustrylocalauthoritiestlilond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Share of GVA by Industry in Greenwich 2002-2022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Greenwich!$B$4</c:f>
              <c:strCache>
                <c:ptCount val="1"/>
                <c:pt idx="0">
                  <c:v>Real estate activities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Greenwich!$G$4:$AA$4</c:f>
              <c:numCache>
                <c:formatCode>#,##0</c:formatCode>
                <c:ptCount val="21"/>
                <c:pt idx="0">
                  <c:v>835</c:v>
                </c:pt>
                <c:pt idx="1">
                  <c:v>955</c:v>
                </c:pt>
                <c:pt idx="2">
                  <c:v>1005</c:v>
                </c:pt>
                <c:pt idx="3">
                  <c:v>1104</c:v>
                </c:pt>
                <c:pt idx="4">
                  <c:v>1135</c:v>
                </c:pt>
                <c:pt idx="5">
                  <c:v>1155</c:v>
                </c:pt>
                <c:pt idx="6">
                  <c:v>1202</c:v>
                </c:pt>
                <c:pt idx="7">
                  <c:v>1120</c:v>
                </c:pt>
                <c:pt idx="8">
                  <c:v>1232</c:v>
                </c:pt>
                <c:pt idx="9">
                  <c:v>1174</c:v>
                </c:pt>
                <c:pt idx="10">
                  <c:v>1089</c:v>
                </c:pt>
                <c:pt idx="11">
                  <c:v>1012</c:v>
                </c:pt>
                <c:pt idx="12">
                  <c:v>1087</c:v>
                </c:pt>
                <c:pt idx="13">
                  <c:v>1188</c:v>
                </c:pt>
                <c:pt idx="14">
                  <c:v>1270</c:v>
                </c:pt>
                <c:pt idx="15">
                  <c:v>1169</c:v>
                </c:pt>
                <c:pt idx="16">
                  <c:v>1263</c:v>
                </c:pt>
                <c:pt idx="17">
                  <c:v>1283</c:v>
                </c:pt>
                <c:pt idx="18">
                  <c:v>1213</c:v>
                </c:pt>
                <c:pt idx="19">
                  <c:v>1168</c:v>
                </c:pt>
                <c:pt idx="20">
                  <c:v>1180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C-4228-8AA1-5D31C083C493}"/>
            </c:ext>
          </c:extLst>
        </c:ser>
        <c:ser>
          <c:idx val="1"/>
          <c:order val="1"/>
          <c:tx>
            <c:strRef>
              <c:f>Greenwich!$B$5</c:f>
              <c:strCache>
                <c:ptCount val="1"/>
                <c:pt idx="0">
                  <c:v>Human health and social work activities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Greenwich!$G$5:$AA$5</c:f>
              <c:numCache>
                <c:formatCode>#,##0</c:formatCode>
                <c:ptCount val="21"/>
                <c:pt idx="0">
                  <c:v>384</c:v>
                </c:pt>
                <c:pt idx="1">
                  <c:v>391</c:v>
                </c:pt>
                <c:pt idx="2">
                  <c:v>407</c:v>
                </c:pt>
                <c:pt idx="3">
                  <c:v>420</c:v>
                </c:pt>
                <c:pt idx="4">
                  <c:v>454</c:v>
                </c:pt>
                <c:pt idx="5">
                  <c:v>434</c:v>
                </c:pt>
                <c:pt idx="6">
                  <c:v>436</c:v>
                </c:pt>
                <c:pt idx="7">
                  <c:v>422</c:v>
                </c:pt>
                <c:pt idx="8">
                  <c:v>404</c:v>
                </c:pt>
                <c:pt idx="9">
                  <c:v>455</c:v>
                </c:pt>
                <c:pt idx="10">
                  <c:v>477</c:v>
                </c:pt>
                <c:pt idx="11">
                  <c:v>503</c:v>
                </c:pt>
                <c:pt idx="12">
                  <c:v>546</c:v>
                </c:pt>
                <c:pt idx="13">
                  <c:v>586</c:v>
                </c:pt>
                <c:pt idx="14">
                  <c:v>603</c:v>
                </c:pt>
                <c:pt idx="15">
                  <c:v>674</c:v>
                </c:pt>
                <c:pt idx="16">
                  <c:v>594</c:v>
                </c:pt>
                <c:pt idx="17">
                  <c:v>629</c:v>
                </c:pt>
                <c:pt idx="18">
                  <c:v>393</c:v>
                </c:pt>
                <c:pt idx="19">
                  <c:v>542</c:v>
                </c:pt>
                <c:pt idx="20">
                  <c:v>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9C-4228-8AA1-5D31C083C493}"/>
            </c:ext>
          </c:extLst>
        </c:ser>
        <c:ser>
          <c:idx val="2"/>
          <c:order val="2"/>
          <c:tx>
            <c:strRef>
              <c:f>Greenwich!$B$6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Greenwich!$G$6:$AA$6</c:f>
              <c:numCache>
                <c:formatCode>#,##0</c:formatCode>
                <c:ptCount val="21"/>
                <c:pt idx="0">
                  <c:v>417</c:v>
                </c:pt>
                <c:pt idx="1">
                  <c:v>410</c:v>
                </c:pt>
                <c:pt idx="2">
                  <c:v>392</c:v>
                </c:pt>
                <c:pt idx="3">
                  <c:v>376</c:v>
                </c:pt>
                <c:pt idx="4">
                  <c:v>389</c:v>
                </c:pt>
                <c:pt idx="5">
                  <c:v>396</c:v>
                </c:pt>
                <c:pt idx="6">
                  <c:v>379</c:v>
                </c:pt>
                <c:pt idx="7">
                  <c:v>310</c:v>
                </c:pt>
                <c:pt idx="8">
                  <c:v>379</c:v>
                </c:pt>
                <c:pt idx="9">
                  <c:v>395</c:v>
                </c:pt>
                <c:pt idx="10">
                  <c:v>440</c:v>
                </c:pt>
                <c:pt idx="11">
                  <c:v>429</c:v>
                </c:pt>
                <c:pt idx="12">
                  <c:v>462</c:v>
                </c:pt>
                <c:pt idx="13">
                  <c:v>469</c:v>
                </c:pt>
                <c:pt idx="14">
                  <c:v>495</c:v>
                </c:pt>
                <c:pt idx="15">
                  <c:v>721</c:v>
                </c:pt>
                <c:pt idx="16">
                  <c:v>733</c:v>
                </c:pt>
                <c:pt idx="17">
                  <c:v>679</c:v>
                </c:pt>
                <c:pt idx="18">
                  <c:v>489</c:v>
                </c:pt>
                <c:pt idx="19">
                  <c:v>547</c:v>
                </c:pt>
                <c:pt idx="20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9C-4228-8AA1-5D31C083C493}"/>
            </c:ext>
          </c:extLst>
        </c:ser>
        <c:ser>
          <c:idx val="3"/>
          <c:order val="3"/>
          <c:tx>
            <c:strRef>
              <c:f>Greenwich!$B$7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Greenwich!$G$7:$AA$7</c:f>
              <c:numCache>
                <c:formatCode>#,##0</c:formatCode>
                <c:ptCount val="21"/>
                <c:pt idx="0">
                  <c:v>525</c:v>
                </c:pt>
                <c:pt idx="1">
                  <c:v>531</c:v>
                </c:pt>
                <c:pt idx="2">
                  <c:v>529</c:v>
                </c:pt>
                <c:pt idx="3">
                  <c:v>517</c:v>
                </c:pt>
                <c:pt idx="4">
                  <c:v>496</c:v>
                </c:pt>
                <c:pt idx="5">
                  <c:v>481</c:v>
                </c:pt>
                <c:pt idx="6">
                  <c:v>452</c:v>
                </c:pt>
                <c:pt idx="7">
                  <c:v>434</c:v>
                </c:pt>
                <c:pt idx="8">
                  <c:v>428</c:v>
                </c:pt>
                <c:pt idx="9">
                  <c:v>461</c:v>
                </c:pt>
                <c:pt idx="10">
                  <c:v>450</c:v>
                </c:pt>
                <c:pt idx="11">
                  <c:v>442</c:v>
                </c:pt>
                <c:pt idx="12">
                  <c:v>398</c:v>
                </c:pt>
                <c:pt idx="13">
                  <c:v>394</c:v>
                </c:pt>
                <c:pt idx="14">
                  <c:v>395</c:v>
                </c:pt>
                <c:pt idx="15">
                  <c:v>415</c:v>
                </c:pt>
                <c:pt idx="16">
                  <c:v>431</c:v>
                </c:pt>
                <c:pt idx="17">
                  <c:v>496</c:v>
                </c:pt>
                <c:pt idx="18">
                  <c:v>340</c:v>
                </c:pt>
                <c:pt idx="19">
                  <c:v>387</c:v>
                </c:pt>
                <c:pt idx="20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9C-4228-8AA1-5D31C083C493}"/>
            </c:ext>
          </c:extLst>
        </c:ser>
        <c:ser>
          <c:idx val="4"/>
          <c:order val="4"/>
          <c:tx>
            <c:strRef>
              <c:f>Greenwich!$B$8</c:f>
              <c:strCache>
                <c:ptCount val="1"/>
                <c:pt idx="0">
                  <c:v>Wholesale and retail trade; repair of motor vehicles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Greenwich!$G$8:$AA$8</c:f>
              <c:numCache>
                <c:formatCode>#,##0</c:formatCode>
                <c:ptCount val="21"/>
                <c:pt idx="0">
                  <c:v>484</c:v>
                </c:pt>
                <c:pt idx="1">
                  <c:v>471</c:v>
                </c:pt>
                <c:pt idx="2">
                  <c:v>477</c:v>
                </c:pt>
                <c:pt idx="3">
                  <c:v>497</c:v>
                </c:pt>
                <c:pt idx="4">
                  <c:v>524</c:v>
                </c:pt>
                <c:pt idx="5">
                  <c:v>526</c:v>
                </c:pt>
                <c:pt idx="6">
                  <c:v>490</c:v>
                </c:pt>
                <c:pt idx="7">
                  <c:v>406</c:v>
                </c:pt>
                <c:pt idx="8">
                  <c:v>427</c:v>
                </c:pt>
                <c:pt idx="9">
                  <c:v>427</c:v>
                </c:pt>
                <c:pt idx="10">
                  <c:v>450</c:v>
                </c:pt>
                <c:pt idx="11">
                  <c:v>453</c:v>
                </c:pt>
                <c:pt idx="12">
                  <c:v>441</c:v>
                </c:pt>
                <c:pt idx="13">
                  <c:v>428</c:v>
                </c:pt>
                <c:pt idx="14">
                  <c:v>414</c:v>
                </c:pt>
                <c:pt idx="15">
                  <c:v>425</c:v>
                </c:pt>
                <c:pt idx="16">
                  <c:v>388</c:v>
                </c:pt>
                <c:pt idx="17">
                  <c:v>390</c:v>
                </c:pt>
                <c:pt idx="18">
                  <c:v>327</c:v>
                </c:pt>
                <c:pt idx="19">
                  <c:v>378</c:v>
                </c:pt>
                <c:pt idx="20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9C-4228-8AA1-5D31C083C493}"/>
            </c:ext>
          </c:extLst>
        </c:ser>
        <c:ser>
          <c:idx val="5"/>
          <c:order val="5"/>
          <c:tx>
            <c:strRef>
              <c:f>Greenwich!$B$9</c:f>
              <c:strCache>
                <c:ptCount val="1"/>
                <c:pt idx="0">
                  <c:v>Transportation and storage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Greenwich!$G$9:$AA$9</c:f>
              <c:numCache>
                <c:formatCode>#,##0</c:formatCode>
                <c:ptCount val="21"/>
                <c:pt idx="0">
                  <c:v>276</c:v>
                </c:pt>
                <c:pt idx="1">
                  <c:v>287</c:v>
                </c:pt>
                <c:pt idx="2">
                  <c:v>280</c:v>
                </c:pt>
                <c:pt idx="3">
                  <c:v>285</c:v>
                </c:pt>
                <c:pt idx="4">
                  <c:v>288</c:v>
                </c:pt>
                <c:pt idx="5">
                  <c:v>285</c:v>
                </c:pt>
                <c:pt idx="6">
                  <c:v>309</c:v>
                </c:pt>
                <c:pt idx="7">
                  <c:v>272</c:v>
                </c:pt>
                <c:pt idx="8">
                  <c:v>308</c:v>
                </c:pt>
                <c:pt idx="9">
                  <c:v>322</c:v>
                </c:pt>
                <c:pt idx="10">
                  <c:v>321</c:v>
                </c:pt>
                <c:pt idx="11">
                  <c:v>410</c:v>
                </c:pt>
                <c:pt idx="12">
                  <c:v>404</c:v>
                </c:pt>
                <c:pt idx="13">
                  <c:v>395</c:v>
                </c:pt>
                <c:pt idx="14">
                  <c:v>424</c:v>
                </c:pt>
                <c:pt idx="15">
                  <c:v>363</c:v>
                </c:pt>
                <c:pt idx="16">
                  <c:v>365</c:v>
                </c:pt>
                <c:pt idx="17">
                  <c:v>435</c:v>
                </c:pt>
                <c:pt idx="18">
                  <c:v>211</c:v>
                </c:pt>
                <c:pt idx="19">
                  <c:v>241</c:v>
                </c:pt>
                <c:pt idx="20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9C-4228-8AA1-5D31C083C493}"/>
            </c:ext>
          </c:extLst>
        </c:ser>
        <c:ser>
          <c:idx val="6"/>
          <c:order val="6"/>
          <c:tx>
            <c:strRef>
              <c:f>Greenwich!$B$10</c:f>
              <c:strCache>
                <c:ptCount val="1"/>
                <c:pt idx="0">
                  <c:v>Public administration and defence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Greenwich!$G$10:$AA$10</c:f>
              <c:numCache>
                <c:formatCode>#,##0</c:formatCode>
                <c:ptCount val="21"/>
                <c:pt idx="0">
                  <c:v>329</c:v>
                </c:pt>
                <c:pt idx="1">
                  <c:v>351</c:v>
                </c:pt>
                <c:pt idx="2">
                  <c:v>406</c:v>
                </c:pt>
                <c:pt idx="3">
                  <c:v>417</c:v>
                </c:pt>
                <c:pt idx="4">
                  <c:v>443</c:v>
                </c:pt>
                <c:pt idx="5">
                  <c:v>393</c:v>
                </c:pt>
                <c:pt idx="6">
                  <c:v>390</c:v>
                </c:pt>
                <c:pt idx="7">
                  <c:v>391</c:v>
                </c:pt>
                <c:pt idx="8">
                  <c:v>384</c:v>
                </c:pt>
                <c:pt idx="9">
                  <c:v>387</c:v>
                </c:pt>
                <c:pt idx="10">
                  <c:v>387</c:v>
                </c:pt>
                <c:pt idx="11">
                  <c:v>418</c:v>
                </c:pt>
                <c:pt idx="12">
                  <c:v>447</c:v>
                </c:pt>
                <c:pt idx="13">
                  <c:v>419</c:v>
                </c:pt>
                <c:pt idx="14">
                  <c:v>416</c:v>
                </c:pt>
                <c:pt idx="15">
                  <c:v>423</c:v>
                </c:pt>
                <c:pt idx="16">
                  <c:v>419</c:v>
                </c:pt>
                <c:pt idx="17">
                  <c:v>395</c:v>
                </c:pt>
                <c:pt idx="18">
                  <c:v>331</c:v>
                </c:pt>
                <c:pt idx="19">
                  <c:v>323</c:v>
                </c:pt>
                <c:pt idx="20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9C-4228-8AA1-5D31C083C493}"/>
            </c:ext>
          </c:extLst>
        </c:ser>
        <c:ser>
          <c:idx val="7"/>
          <c:order val="7"/>
          <c:tx>
            <c:strRef>
              <c:f>Greenwich!$B$11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Greenwich!$G$11:$AA$11</c:f>
              <c:numCache>
                <c:formatCode>#,##0</c:formatCode>
                <c:ptCount val="21"/>
                <c:pt idx="0">
                  <c:v>220</c:v>
                </c:pt>
                <c:pt idx="1">
                  <c:v>200</c:v>
                </c:pt>
                <c:pt idx="2">
                  <c:v>224</c:v>
                </c:pt>
                <c:pt idx="3">
                  <c:v>229</c:v>
                </c:pt>
                <c:pt idx="4">
                  <c:v>262</c:v>
                </c:pt>
                <c:pt idx="5">
                  <c:v>256</c:v>
                </c:pt>
                <c:pt idx="6">
                  <c:v>268</c:v>
                </c:pt>
                <c:pt idx="7">
                  <c:v>237</c:v>
                </c:pt>
                <c:pt idx="8">
                  <c:v>242</c:v>
                </c:pt>
                <c:pt idx="9">
                  <c:v>229</c:v>
                </c:pt>
                <c:pt idx="10">
                  <c:v>227</c:v>
                </c:pt>
                <c:pt idx="11">
                  <c:v>226</c:v>
                </c:pt>
                <c:pt idx="12">
                  <c:v>219</c:v>
                </c:pt>
                <c:pt idx="13">
                  <c:v>191</c:v>
                </c:pt>
                <c:pt idx="14">
                  <c:v>185</c:v>
                </c:pt>
                <c:pt idx="15">
                  <c:v>174</c:v>
                </c:pt>
                <c:pt idx="16">
                  <c:v>163</c:v>
                </c:pt>
                <c:pt idx="17">
                  <c:v>162</c:v>
                </c:pt>
                <c:pt idx="18">
                  <c:v>172</c:v>
                </c:pt>
                <c:pt idx="19">
                  <c:v>225</c:v>
                </c:pt>
                <c:pt idx="20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9C-4228-8AA1-5D31C083C493}"/>
            </c:ext>
          </c:extLst>
        </c:ser>
        <c:ser>
          <c:idx val="8"/>
          <c:order val="8"/>
          <c:tx>
            <c:strRef>
              <c:f>Greenwich!$B$12</c:f>
              <c:strCache>
                <c:ptCount val="1"/>
                <c:pt idx="0">
                  <c:v>Administrative and support service activities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Greenwich!$G$12:$AA$12</c:f>
              <c:numCache>
                <c:formatCode>#,##0</c:formatCode>
                <c:ptCount val="21"/>
                <c:pt idx="0">
                  <c:v>121</c:v>
                </c:pt>
                <c:pt idx="1">
                  <c:v>116</c:v>
                </c:pt>
                <c:pt idx="2">
                  <c:v>123</c:v>
                </c:pt>
                <c:pt idx="3">
                  <c:v>121</c:v>
                </c:pt>
                <c:pt idx="4">
                  <c:v>122</c:v>
                </c:pt>
                <c:pt idx="5">
                  <c:v>129</c:v>
                </c:pt>
                <c:pt idx="6">
                  <c:v>123</c:v>
                </c:pt>
                <c:pt idx="7">
                  <c:v>117</c:v>
                </c:pt>
                <c:pt idx="8">
                  <c:v>122</c:v>
                </c:pt>
                <c:pt idx="9">
                  <c:v>128</c:v>
                </c:pt>
                <c:pt idx="10">
                  <c:v>119</c:v>
                </c:pt>
                <c:pt idx="11">
                  <c:v>149</c:v>
                </c:pt>
                <c:pt idx="12">
                  <c:v>168</c:v>
                </c:pt>
                <c:pt idx="13">
                  <c:v>174</c:v>
                </c:pt>
                <c:pt idx="14">
                  <c:v>166</c:v>
                </c:pt>
                <c:pt idx="15">
                  <c:v>172</c:v>
                </c:pt>
                <c:pt idx="16">
                  <c:v>189</c:v>
                </c:pt>
                <c:pt idx="17">
                  <c:v>217</c:v>
                </c:pt>
                <c:pt idx="18">
                  <c:v>168</c:v>
                </c:pt>
                <c:pt idx="19">
                  <c:v>210</c:v>
                </c:pt>
                <c:pt idx="20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9C-4228-8AA1-5D31C083C493}"/>
            </c:ext>
          </c:extLst>
        </c:ser>
        <c:ser>
          <c:idx val="9"/>
          <c:order val="9"/>
          <c:tx>
            <c:strRef>
              <c:f>Greenwich!$B$13</c:f>
              <c:strCache>
                <c:ptCount val="1"/>
                <c:pt idx="0">
                  <c:v>Financial and insurance activities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Greenwich!$G$13:$AA$13</c:f>
              <c:numCache>
                <c:formatCode>#,##0</c:formatCode>
                <c:ptCount val="21"/>
                <c:pt idx="0">
                  <c:v>168</c:v>
                </c:pt>
                <c:pt idx="1">
                  <c:v>165</c:v>
                </c:pt>
                <c:pt idx="2">
                  <c:v>166</c:v>
                </c:pt>
                <c:pt idx="3">
                  <c:v>161</c:v>
                </c:pt>
                <c:pt idx="4">
                  <c:v>201</c:v>
                </c:pt>
                <c:pt idx="5">
                  <c:v>201</c:v>
                </c:pt>
                <c:pt idx="6">
                  <c:v>158</c:v>
                </c:pt>
                <c:pt idx="7">
                  <c:v>150</c:v>
                </c:pt>
                <c:pt idx="8">
                  <c:v>125</c:v>
                </c:pt>
                <c:pt idx="9">
                  <c:v>95</c:v>
                </c:pt>
                <c:pt idx="10">
                  <c:v>89</c:v>
                </c:pt>
                <c:pt idx="11">
                  <c:v>76</c:v>
                </c:pt>
                <c:pt idx="12">
                  <c:v>58</c:v>
                </c:pt>
                <c:pt idx="13">
                  <c:v>68</c:v>
                </c:pt>
                <c:pt idx="14">
                  <c:v>71</c:v>
                </c:pt>
                <c:pt idx="15">
                  <c:v>80</c:v>
                </c:pt>
                <c:pt idx="16">
                  <c:v>130</c:v>
                </c:pt>
                <c:pt idx="17">
                  <c:v>185</c:v>
                </c:pt>
                <c:pt idx="18">
                  <c:v>199</c:v>
                </c:pt>
                <c:pt idx="19">
                  <c:v>216</c:v>
                </c:pt>
                <c:pt idx="20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D9C-4228-8AA1-5D31C083C493}"/>
            </c:ext>
          </c:extLst>
        </c:ser>
        <c:ser>
          <c:idx val="10"/>
          <c:order val="10"/>
          <c:tx>
            <c:strRef>
              <c:f>Greenwich!$B$14</c:f>
              <c:strCache>
                <c:ptCount val="1"/>
                <c:pt idx="0">
                  <c:v>Information and communication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Greenwich!$G$14:$AA$14</c:f>
              <c:numCache>
                <c:formatCode>#,##0</c:formatCode>
                <c:ptCount val="21"/>
                <c:pt idx="0">
                  <c:v>75</c:v>
                </c:pt>
                <c:pt idx="1">
                  <c:v>82</c:v>
                </c:pt>
                <c:pt idx="2">
                  <c:v>87</c:v>
                </c:pt>
                <c:pt idx="3">
                  <c:v>92</c:v>
                </c:pt>
                <c:pt idx="4">
                  <c:v>109</c:v>
                </c:pt>
                <c:pt idx="5">
                  <c:v>130</c:v>
                </c:pt>
                <c:pt idx="6">
                  <c:v>123</c:v>
                </c:pt>
                <c:pt idx="7">
                  <c:v>131</c:v>
                </c:pt>
                <c:pt idx="8">
                  <c:v>180</c:v>
                </c:pt>
                <c:pt idx="9">
                  <c:v>203</c:v>
                </c:pt>
                <c:pt idx="10">
                  <c:v>206</c:v>
                </c:pt>
                <c:pt idx="11">
                  <c:v>203</c:v>
                </c:pt>
                <c:pt idx="12">
                  <c:v>219</c:v>
                </c:pt>
                <c:pt idx="13">
                  <c:v>189</c:v>
                </c:pt>
                <c:pt idx="14">
                  <c:v>183</c:v>
                </c:pt>
                <c:pt idx="15">
                  <c:v>191</c:v>
                </c:pt>
                <c:pt idx="16">
                  <c:v>203</c:v>
                </c:pt>
                <c:pt idx="17">
                  <c:v>255</c:v>
                </c:pt>
                <c:pt idx="18">
                  <c:v>211</c:v>
                </c:pt>
                <c:pt idx="19">
                  <c:v>207</c:v>
                </c:pt>
                <c:pt idx="20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9C-4228-8AA1-5D31C083C493}"/>
            </c:ext>
          </c:extLst>
        </c:ser>
        <c:ser>
          <c:idx val="11"/>
          <c:order val="11"/>
          <c:tx>
            <c:strRef>
              <c:f>Greenwich!$B$15</c:f>
              <c:strCache>
                <c:ptCount val="1"/>
                <c:pt idx="0">
                  <c:v>Accommodation and food service activities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Greenwich!$G$15:$AA$15</c:f>
              <c:numCache>
                <c:formatCode>#,##0</c:formatCode>
                <c:ptCount val="21"/>
                <c:pt idx="0">
                  <c:v>227</c:v>
                </c:pt>
                <c:pt idx="1">
                  <c:v>233</c:v>
                </c:pt>
                <c:pt idx="2">
                  <c:v>234</c:v>
                </c:pt>
                <c:pt idx="3">
                  <c:v>229</c:v>
                </c:pt>
                <c:pt idx="4">
                  <c:v>210</c:v>
                </c:pt>
                <c:pt idx="5">
                  <c:v>211</c:v>
                </c:pt>
                <c:pt idx="6">
                  <c:v>221</c:v>
                </c:pt>
                <c:pt idx="7">
                  <c:v>174</c:v>
                </c:pt>
                <c:pt idx="8">
                  <c:v>183</c:v>
                </c:pt>
                <c:pt idx="9">
                  <c:v>187</c:v>
                </c:pt>
                <c:pt idx="10">
                  <c:v>176</c:v>
                </c:pt>
                <c:pt idx="11">
                  <c:v>202</c:v>
                </c:pt>
                <c:pt idx="12">
                  <c:v>179</c:v>
                </c:pt>
                <c:pt idx="13">
                  <c:v>173</c:v>
                </c:pt>
                <c:pt idx="14">
                  <c:v>193</c:v>
                </c:pt>
                <c:pt idx="15">
                  <c:v>202</c:v>
                </c:pt>
                <c:pt idx="16">
                  <c:v>179</c:v>
                </c:pt>
                <c:pt idx="17">
                  <c:v>200</c:v>
                </c:pt>
                <c:pt idx="18">
                  <c:v>103</c:v>
                </c:pt>
                <c:pt idx="19">
                  <c:v>145</c:v>
                </c:pt>
                <c:pt idx="20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D9C-4228-8AA1-5D31C083C493}"/>
            </c:ext>
          </c:extLst>
        </c:ser>
        <c:ser>
          <c:idx val="12"/>
          <c:order val="12"/>
          <c:tx>
            <c:strRef>
              <c:f>Greenwich!$B$16</c:f>
              <c:strCache>
                <c:ptCount val="1"/>
                <c:pt idx="0">
                  <c:v>Professional, scientific and technical activities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Greenwich!$G$16:$AA$16</c:f>
              <c:numCache>
                <c:formatCode>#,##0</c:formatCode>
                <c:ptCount val="21"/>
                <c:pt idx="0">
                  <c:v>140</c:v>
                </c:pt>
                <c:pt idx="1">
                  <c:v>155</c:v>
                </c:pt>
                <c:pt idx="2">
                  <c:v>158</c:v>
                </c:pt>
                <c:pt idx="3">
                  <c:v>161</c:v>
                </c:pt>
                <c:pt idx="4">
                  <c:v>175</c:v>
                </c:pt>
                <c:pt idx="5">
                  <c:v>179</c:v>
                </c:pt>
                <c:pt idx="6">
                  <c:v>174</c:v>
                </c:pt>
                <c:pt idx="7">
                  <c:v>164</c:v>
                </c:pt>
                <c:pt idx="8">
                  <c:v>170</c:v>
                </c:pt>
                <c:pt idx="9">
                  <c:v>170</c:v>
                </c:pt>
                <c:pt idx="10">
                  <c:v>189</c:v>
                </c:pt>
                <c:pt idx="11">
                  <c:v>199</c:v>
                </c:pt>
                <c:pt idx="12">
                  <c:v>215</c:v>
                </c:pt>
                <c:pt idx="13">
                  <c:v>220</c:v>
                </c:pt>
                <c:pt idx="14">
                  <c:v>215</c:v>
                </c:pt>
                <c:pt idx="15">
                  <c:v>227</c:v>
                </c:pt>
                <c:pt idx="16">
                  <c:v>217</c:v>
                </c:pt>
                <c:pt idx="17">
                  <c:v>208</c:v>
                </c:pt>
                <c:pt idx="18">
                  <c:v>149</c:v>
                </c:pt>
                <c:pt idx="19">
                  <c:v>148</c:v>
                </c:pt>
                <c:pt idx="20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9C-4228-8AA1-5D31C083C493}"/>
            </c:ext>
          </c:extLst>
        </c:ser>
        <c:ser>
          <c:idx val="13"/>
          <c:order val="13"/>
          <c:tx>
            <c:strRef>
              <c:f>Greenwich!$B$17</c:f>
              <c:strCache>
                <c:ptCount val="1"/>
                <c:pt idx="0">
                  <c:v>Arts, entertainment and recreation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Greenwich!$G$17:$AA$17</c:f>
              <c:numCache>
                <c:formatCode>#,##0</c:formatCode>
                <c:ptCount val="21"/>
                <c:pt idx="0">
                  <c:v>161</c:v>
                </c:pt>
                <c:pt idx="1">
                  <c:v>175</c:v>
                </c:pt>
                <c:pt idx="2">
                  <c:v>177</c:v>
                </c:pt>
                <c:pt idx="3">
                  <c:v>195</c:v>
                </c:pt>
                <c:pt idx="4">
                  <c:v>195</c:v>
                </c:pt>
                <c:pt idx="5">
                  <c:v>170</c:v>
                </c:pt>
                <c:pt idx="6">
                  <c:v>170</c:v>
                </c:pt>
                <c:pt idx="7">
                  <c:v>150</c:v>
                </c:pt>
                <c:pt idx="8">
                  <c:v>138</c:v>
                </c:pt>
                <c:pt idx="9">
                  <c:v>146</c:v>
                </c:pt>
                <c:pt idx="10">
                  <c:v>146</c:v>
                </c:pt>
                <c:pt idx="11">
                  <c:v>129</c:v>
                </c:pt>
                <c:pt idx="12">
                  <c:v>123</c:v>
                </c:pt>
                <c:pt idx="13">
                  <c:v>127</c:v>
                </c:pt>
                <c:pt idx="14">
                  <c:v>125</c:v>
                </c:pt>
                <c:pt idx="15">
                  <c:v>127</c:v>
                </c:pt>
                <c:pt idx="16">
                  <c:v>132</c:v>
                </c:pt>
                <c:pt idx="17">
                  <c:v>137</c:v>
                </c:pt>
                <c:pt idx="18">
                  <c:v>101</c:v>
                </c:pt>
                <c:pt idx="19">
                  <c:v>100</c:v>
                </c:pt>
                <c:pt idx="20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D9C-4228-8AA1-5D31C083C493}"/>
            </c:ext>
          </c:extLst>
        </c:ser>
        <c:ser>
          <c:idx val="14"/>
          <c:order val="14"/>
          <c:tx>
            <c:strRef>
              <c:f>Greenwich!$B$18</c:f>
              <c:strCache>
                <c:ptCount val="1"/>
                <c:pt idx="0">
                  <c:v>Other service activities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Greenwich!$G$18:$AA$18</c:f>
              <c:numCache>
                <c:formatCode>#,##0</c:formatCode>
                <c:ptCount val="21"/>
                <c:pt idx="0">
                  <c:v>134</c:v>
                </c:pt>
                <c:pt idx="1">
                  <c:v>125</c:v>
                </c:pt>
                <c:pt idx="2">
                  <c:v>122</c:v>
                </c:pt>
                <c:pt idx="3">
                  <c:v>119</c:v>
                </c:pt>
                <c:pt idx="4">
                  <c:v>123</c:v>
                </c:pt>
                <c:pt idx="5">
                  <c:v>120</c:v>
                </c:pt>
                <c:pt idx="6">
                  <c:v>122</c:v>
                </c:pt>
                <c:pt idx="7">
                  <c:v>128</c:v>
                </c:pt>
                <c:pt idx="8">
                  <c:v>122</c:v>
                </c:pt>
                <c:pt idx="9">
                  <c:v>121</c:v>
                </c:pt>
                <c:pt idx="10">
                  <c:v>117</c:v>
                </c:pt>
                <c:pt idx="11">
                  <c:v>112</c:v>
                </c:pt>
                <c:pt idx="12">
                  <c:v>113</c:v>
                </c:pt>
                <c:pt idx="13">
                  <c:v>110</c:v>
                </c:pt>
                <c:pt idx="14">
                  <c:v>118</c:v>
                </c:pt>
                <c:pt idx="15">
                  <c:v>112</c:v>
                </c:pt>
                <c:pt idx="16">
                  <c:v>118</c:v>
                </c:pt>
                <c:pt idx="17">
                  <c:v>121</c:v>
                </c:pt>
                <c:pt idx="18">
                  <c:v>113</c:v>
                </c:pt>
                <c:pt idx="19">
                  <c:v>99</c:v>
                </c:pt>
                <c:pt idx="2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D9C-4228-8AA1-5D31C083C493}"/>
            </c:ext>
          </c:extLst>
        </c:ser>
        <c:ser>
          <c:idx val="15"/>
          <c:order val="15"/>
          <c:tx>
            <c:strRef>
              <c:f>Greenwich!$B$19</c:f>
              <c:strCache>
                <c:ptCount val="1"/>
                <c:pt idx="0">
                  <c:v>Agriculture, mining, electricity, gas, water and waste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Greenwich!$G$19:$AA$19</c:f>
              <c:numCache>
                <c:formatCode>#,##0</c:formatCode>
                <c:ptCount val="21"/>
                <c:pt idx="0">
                  <c:v>52</c:v>
                </c:pt>
                <c:pt idx="1">
                  <c:v>57</c:v>
                </c:pt>
                <c:pt idx="2">
                  <c:v>51</c:v>
                </c:pt>
                <c:pt idx="3">
                  <c:v>54</c:v>
                </c:pt>
                <c:pt idx="4">
                  <c:v>57</c:v>
                </c:pt>
                <c:pt idx="5">
                  <c:v>55</c:v>
                </c:pt>
                <c:pt idx="6">
                  <c:v>50</c:v>
                </c:pt>
                <c:pt idx="7">
                  <c:v>55</c:v>
                </c:pt>
                <c:pt idx="8">
                  <c:v>54</c:v>
                </c:pt>
                <c:pt idx="9">
                  <c:v>54</c:v>
                </c:pt>
                <c:pt idx="10">
                  <c:v>45</c:v>
                </c:pt>
                <c:pt idx="11">
                  <c:v>48</c:v>
                </c:pt>
                <c:pt idx="12">
                  <c:v>41</c:v>
                </c:pt>
                <c:pt idx="13">
                  <c:v>43</c:v>
                </c:pt>
                <c:pt idx="14">
                  <c:v>48</c:v>
                </c:pt>
                <c:pt idx="15">
                  <c:v>43</c:v>
                </c:pt>
                <c:pt idx="16">
                  <c:v>50</c:v>
                </c:pt>
                <c:pt idx="17">
                  <c:v>46</c:v>
                </c:pt>
                <c:pt idx="18">
                  <c:v>37</c:v>
                </c:pt>
                <c:pt idx="19">
                  <c:v>32</c:v>
                </c:pt>
                <c:pt idx="2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D9C-4228-8AA1-5D31C083C493}"/>
            </c:ext>
          </c:extLst>
        </c:ser>
        <c:ser>
          <c:idx val="16"/>
          <c:order val="16"/>
          <c:tx>
            <c:strRef>
              <c:f>Greenwich!$B$20</c:f>
              <c:strCache>
                <c:ptCount val="1"/>
                <c:pt idx="0">
                  <c:v>Activities of households 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Greenwich!$G$3:$AA$3</c:f>
              <c:strCach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Greenwich!$G$20:$AA$20</c:f>
              <c:numCache>
                <c:formatCode>#,##0</c:formatCode>
                <c:ptCount val="21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13</c:v>
                </c:pt>
                <c:pt idx="9">
                  <c:v>14</c:v>
                </c:pt>
                <c:pt idx="10">
                  <c:v>13</c:v>
                </c:pt>
                <c:pt idx="11">
                  <c:v>13</c:v>
                </c:pt>
                <c:pt idx="12">
                  <c:v>16</c:v>
                </c:pt>
                <c:pt idx="13">
                  <c:v>19</c:v>
                </c:pt>
                <c:pt idx="14">
                  <c:v>23</c:v>
                </c:pt>
                <c:pt idx="15">
                  <c:v>25</c:v>
                </c:pt>
                <c:pt idx="16">
                  <c:v>26</c:v>
                </c:pt>
                <c:pt idx="17">
                  <c:v>26</c:v>
                </c:pt>
                <c:pt idx="18">
                  <c:v>22</c:v>
                </c:pt>
                <c:pt idx="19">
                  <c:v>15</c:v>
                </c:pt>
                <c:pt idx="2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D9C-4228-8AA1-5D31C083C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372832"/>
        <c:axId val="539373912"/>
      </c:areaChart>
      <c:catAx>
        <c:axId val="5393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73912"/>
        <c:crosses val="autoZero"/>
        <c:auto val="1"/>
        <c:lblAlgn val="ctr"/>
        <c:lblOffset val="100"/>
        <c:tickLblSkip val="5"/>
        <c:noMultiLvlLbl val="0"/>
      </c:catAx>
      <c:valAx>
        <c:axId val="53937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Share of GVA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72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2F2F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0.5409</cdr:x>
      <cdr:y>0.82538</cdr:y>
    </cdr:from>
    <cdr:to>
      <cdr:x>0.70219</cdr:x>
      <cdr:y>0.89462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701F27-E348-A132-0D64-F0CA4433BB64}"/>
            </a:ext>
          </a:extLst>
        </cdr:cNvPr>
        <cdr:cNvSpPr txBox="1"/>
      </cdr:nvSpPr>
      <cdr:spPr>
        <a:xfrm xmlns:a="http://schemas.openxmlformats.org/drawingml/2006/main">
          <a:off x="5687853" y="4193448"/>
          <a:ext cx="1696061" cy="351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kern="1200">
              <a:solidFill>
                <a:schemeClr val="bg1"/>
              </a:solidFill>
            </a:rPr>
            <a:t>Real estate activities</a:t>
          </a:r>
        </a:p>
      </cdr:txBody>
    </cdr:sp>
  </cdr:relSizeAnchor>
  <cdr:relSizeAnchor xmlns:cdr="http://schemas.openxmlformats.org/drawingml/2006/chartDrawing">
    <cdr:from>
      <cdr:x>0.5409</cdr:x>
      <cdr:y>0.67987</cdr:y>
    </cdr:from>
    <cdr:to>
      <cdr:x>0.70219</cdr:x>
      <cdr:y>0.7491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08F55E3-3FE5-96E4-E4A6-FA3970CDE6C2}"/>
            </a:ext>
          </a:extLst>
        </cdr:cNvPr>
        <cdr:cNvSpPr txBox="1"/>
      </cdr:nvSpPr>
      <cdr:spPr>
        <a:xfrm xmlns:a="http://schemas.openxmlformats.org/drawingml/2006/main">
          <a:off x="5687853" y="3454165"/>
          <a:ext cx="1696061" cy="35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kern="1200">
              <a:solidFill>
                <a:schemeClr val="bg1"/>
              </a:solidFill>
            </a:rPr>
            <a:t>Health &amp; social work</a:t>
          </a:r>
        </a:p>
      </cdr:txBody>
    </cdr:sp>
  </cdr:relSizeAnchor>
  <cdr:relSizeAnchor xmlns:cdr="http://schemas.openxmlformats.org/drawingml/2006/chartDrawing">
    <cdr:from>
      <cdr:x>0.5409</cdr:x>
      <cdr:y>0.58372</cdr:y>
    </cdr:from>
    <cdr:to>
      <cdr:x>0.70219</cdr:x>
      <cdr:y>0.65295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8BFF3D0-1B16-A064-8277-3AC915E35D99}"/>
            </a:ext>
          </a:extLst>
        </cdr:cNvPr>
        <cdr:cNvSpPr txBox="1"/>
      </cdr:nvSpPr>
      <cdr:spPr>
        <a:xfrm xmlns:a="http://schemas.openxmlformats.org/drawingml/2006/main">
          <a:off x="5687853" y="2965662"/>
          <a:ext cx="1696061" cy="35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kern="1200">
              <a:solidFill>
                <a:schemeClr val="bg1"/>
              </a:solidFill>
            </a:rPr>
            <a:t>Construction</a:t>
          </a:r>
        </a:p>
      </cdr:txBody>
    </cdr:sp>
  </cdr:relSizeAnchor>
  <cdr:relSizeAnchor xmlns:cdr="http://schemas.openxmlformats.org/drawingml/2006/chartDrawing">
    <cdr:from>
      <cdr:x>0.5409</cdr:x>
      <cdr:y>0.50679</cdr:y>
    </cdr:from>
    <cdr:to>
      <cdr:x>0.7022</cdr:x>
      <cdr:y>0.57603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8BFF3D0-1B16-A064-8277-3AC915E35D99}"/>
            </a:ext>
          </a:extLst>
        </cdr:cNvPr>
        <cdr:cNvSpPr txBox="1"/>
      </cdr:nvSpPr>
      <cdr:spPr>
        <a:xfrm xmlns:a="http://schemas.openxmlformats.org/drawingml/2006/main">
          <a:off x="5687853" y="2574809"/>
          <a:ext cx="1696166" cy="351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kern="1200">
              <a:solidFill>
                <a:schemeClr val="bg1"/>
              </a:solidFill>
            </a:rPr>
            <a:t>Education</a:t>
          </a:r>
        </a:p>
      </cdr:txBody>
    </cdr:sp>
  </cdr:relSizeAnchor>
  <cdr:relSizeAnchor xmlns:cdr="http://schemas.openxmlformats.org/drawingml/2006/chartDrawing">
    <cdr:from>
      <cdr:x>0.5409</cdr:x>
      <cdr:y>0.43949</cdr:y>
    </cdr:from>
    <cdr:to>
      <cdr:x>0.70219</cdr:x>
      <cdr:y>0.50872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8BFF3D0-1B16-A064-8277-3AC915E35D99}"/>
            </a:ext>
          </a:extLst>
        </cdr:cNvPr>
        <cdr:cNvSpPr txBox="1"/>
      </cdr:nvSpPr>
      <cdr:spPr>
        <a:xfrm xmlns:a="http://schemas.openxmlformats.org/drawingml/2006/main">
          <a:off x="5687853" y="2232882"/>
          <a:ext cx="1696061" cy="35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kern="1200">
              <a:solidFill>
                <a:schemeClr val="bg1"/>
              </a:solidFill>
            </a:rPr>
            <a:t>Wholesale &amp; retail</a:t>
          </a:r>
        </a:p>
      </cdr:txBody>
    </cdr:sp>
  </cdr:relSizeAnchor>
  <cdr:relSizeAnchor xmlns:cdr="http://schemas.openxmlformats.org/drawingml/2006/chartDrawing">
    <cdr:from>
      <cdr:x>0.5409</cdr:x>
      <cdr:y>0.38564</cdr:y>
    </cdr:from>
    <cdr:to>
      <cdr:x>0.70219</cdr:x>
      <cdr:y>0.45487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8BFF3D0-1B16-A064-8277-3AC915E35D99}"/>
            </a:ext>
          </a:extLst>
        </cdr:cNvPr>
        <cdr:cNvSpPr txBox="1"/>
      </cdr:nvSpPr>
      <cdr:spPr>
        <a:xfrm xmlns:a="http://schemas.openxmlformats.org/drawingml/2006/main">
          <a:off x="5687853" y="1959290"/>
          <a:ext cx="1696061" cy="35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kern="1200">
              <a:solidFill>
                <a:schemeClr val="bg1"/>
              </a:solidFill>
            </a:rPr>
            <a:t>Transportation &amp; storage</a:t>
          </a:r>
        </a:p>
      </cdr:txBody>
    </cdr:sp>
  </cdr:relSizeAnchor>
  <cdr:relSizeAnchor xmlns:cdr="http://schemas.openxmlformats.org/drawingml/2006/chartDrawing">
    <cdr:from>
      <cdr:x>0.5409</cdr:x>
      <cdr:y>0.32603</cdr:y>
    </cdr:from>
    <cdr:to>
      <cdr:x>0.70219</cdr:x>
      <cdr:y>0.39526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8BFF3D0-1B16-A064-8277-3AC915E35D99}"/>
            </a:ext>
          </a:extLst>
        </cdr:cNvPr>
        <cdr:cNvSpPr txBox="1"/>
      </cdr:nvSpPr>
      <cdr:spPr>
        <a:xfrm xmlns:a="http://schemas.openxmlformats.org/drawingml/2006/main">
          <a:off x="5687853" y="1656433"/>
          <a:ext cx="1696061" cy="35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kern="1200" dirty="0">
              <a:solidFill>
                <a:schemeClr val="bg1"/>
              </a:solidFill>
            </a:rPr>
            <a:t>Public admin &amp; defence</a:t>
          </a:r>
        </a:p>
      </cdr:txBody>
    </cdr:sp>
  </cdr:relSizeAnchor>
  <cdr:relSizeAnchor xmlns:cdr="http://schemas.openxmlformats.org/drawingml/2006/chartDrawing">
    <cdr:from>
      <cdr:x>0.5409</cdr:x>
      <cdr:y>0.2759</cdr:y>
    </cdr:from>
    <cdr:to>
      <cdr:x>0.70219</cdr:x>
      <cdr:y>0.34513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86D898BB-E923-12A8-850E-C441CE266C3F}"/>
            </a:ext>
          </a:extLst>
        </cdr:cNvPr>
        <cdr:cNvSpPr txBox="1"/>
      </cdr:nvSpPr>
      <cdr:spPr>
        <a:xfrm xmlns:a="http://schemas.openxmlformats.org/drawingml/2006/main">
          <a:off x="5687853" y="1401763"/>
          <a:ext cx="1696061" cy="35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kern="1200" dirty="0">
              <a:solidFill>
                <a:schemeClr val="bg1"/>
              </a:solidFill>
            </a:rPr>
            <a:t>Manufacturing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EB77-6A05-460B-81DE-0879DE5C566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89C59-4B64-489A-9561-A4E2A9D5D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3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F06CAE-CAA4-7139-919D-52FF809195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BDB7B-78A6-784D-5802-5CD3099D2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2891"/>
            <a:ext cx="9144000" cy="1781371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accent4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BBEC6-AA74-295A-0B80-3E19FF9A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860"/>
            <a:ext cx="9144000" cy="914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5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B55E4-37F4-FEBB-E0C9-C341633052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5321D-FBB7-5F8B-492F-16EB5218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654" y="2131229"/>
            <a:ext cx="9820405" cy="19021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AD1840-7D0B-C245-C3D5-2D0671E72C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654" y="5849938"/>
            <a:ext cx="9820559" cy="7254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1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F0577-32C9-034A-8DEB-A26E464AD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BDB7B-78A6-784D-5802-5CD3099D2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90" y="1902891"/>
            <a:ext cx="11032176" cy="1781371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BBEC6-AA74-295A-0B80-3E19FF9A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860"/>
            <a:ext cx="9144000" cy="914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0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A2C7-A644-586C-7919-363D27A5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5AF4-4375-3458-7823-F06460867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3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944C6-3BC9-4D27-DC16-2D0D4410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BD85D-C5AA-E331-E317-CC0D585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49690"/>
            <a:ext cx="10515600" cy="2467823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5321D-FBB7-5F8B-492F-16EB5218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2977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59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CF0D-63EC-AB9F-3420-D3F1B203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11BC-EA22-597F-0056-A92128E53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093" y="1590806"/>
            <a:ext cx="5493707" cy="454858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93B43-9E96-A5F4-56C8-576F2AB81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182" y="1590806"/>
            <a:ext cx="5493706" cy="454858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3134-8C52-BE8E-51E9-73E3A686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3" y="289969"/>
            <a:ext cx="11210795" cy="98768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465D7-F599-9A48-51AD-ADABF991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094" y="1572768"/>
            <a:ext cx="547148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BD80C-1B36-09FF-69C9-714059841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094" y="2384154"/>
            <a:ext cx="5471482" cy="37804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E11B2-C37D-1769-9071-B72B3BB21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5406" y="1572768"/>
            <a:ext cx="547148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51975-674F-21B2-C224-CA4E02758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5406" y="2384154"/>
            <a:ext cx="5471482" cy="37804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0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49F6-0B6B-E7BB-09FE-747BD7BD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8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941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C564-9138-C0CB-A0B0-F08AD68D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06" y="1528174"/>
            <a:ext cx="3932237" cy="1077239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1CE95-EB13-8BAE-B066-B1947FD64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36375" y="1528175"/>
            <a:ext cx="7160820" cy="4584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72C83-22F0-974C-E879-0692D5EDE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806" y="2680570"/>
            <a:ext cx="3932237" cy="343213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84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1CE95-EB13-8BAE-B066-B1947FD64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701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1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A2C7-A644-586C-7919-363D27A5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5AF4-4375-3458-7823-F06460867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93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DB4B4D-CFFC-5687-A442-81E8DAB3B4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5321D-FBB7-5F8B-492F-16EB5218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654" y="1442460"/>
            <a:ext cx="9820405" cy="19021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AD1840-7D0B-C245-C3D5-2D0671E72C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654" y="3462997"/>
            <a:ext cx="9820559" cy="72548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45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3253-7BF7-8BE3-E406-08A19C6AB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A975E-6D1D-FF4C-A03F-347C13377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A17A8-36F5-B95C-FC19-C4EDA8D0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98B4D-6FA3-12F8-DD0D-AFC7CAA7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9A1F-2C33-5B06-85E0-911EA3BE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64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B288-14BF-1C50-91F4-9F81005C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136CC-6D4E-8FCC-72C4-F9D99715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9C524-2D48-F0C5-456F-5AB1DE9F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592B6-87B6-3021-3D1E-2C5DBB65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3D1AB-AE2F-0821-592E-F6EDF0C3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18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E873-62D5-948B-5A35-1FAD3A2B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60514-C611-05F9-ACD5-D713A16C8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6484-0425-4824-EF89-8DD8B1EE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F3DCF-534D-6CEF-09FE-AF779A0C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2D461-5C55-6A4A-852B-B5F830FB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44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DAFC-0170-9C9D-CC88-32F3C4BA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08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7A45-3727-4EC2-BF66-6337D27E8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53BE8-F222-92F9-A681-122970CF7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ED553-C181-47F9-A0CC-9ABE1659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ECF7E-5DE4-900E-EB23-A2E923AC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A15ED-4739-44E6-883B-9FCA6FC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87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4A6C-2291-0F5C-47E1-2FADA2F8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212" y="355600"/>
            <a:ext cx="7308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75242-883C-BD0E-C9E0-7BCF0A27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E3DE6-FC35-B583-4DEB-052ABE767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9216D-7D22-21A5-AD27-6B30D5BC9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6609E-89AB-0D54-9389-DCF406D77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E85E3-E048-3F27-6FFB-D0F2C156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16873-58F9-D077-012E-EB7EBC29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856C3-54D5-950F-5472-D7C43BF2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61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17DB-A755-8916-D18D-643DE1BF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11596-2EC6-2866-1F87-675E7703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EBC2E-5F8B-FAA9-1D09-989EC203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A5AC0-4116-A55A-6291-0CD3C807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95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FC0F7-4511-139F-797C-23881FDA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F909A-045B-69A3-E39B-07753B42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9AB9C-F473-D6E4-323F-DBC6DEFD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75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109A-D62D-8674-44DC-60B18793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A6D-1460-1D65-585B-CA27C206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157CF-7863-BEB1-2DE9-476430CB4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DC89C-5661-40A5-B5CA-BF1CA48A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7A47C-74DD-9076-5079-47A30578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84D27-8D4A-8B12-CF26-2DD7869E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6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B728-3E9D-5CFB-A3D7-4A4B2C9F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B5F8C-D89F-10A6-649B-4BFB429F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F60A1-ADD4-1E7A-6050-9E07C0390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10073-58AD-9B7C-C7E1-7BF52649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F4020-9630-5810-D845-A6FC21F0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F0299-AD9F-269F-0904-4F8E72B9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6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7FB974-B73C-11A8-50BA-7BB538A00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BD85D-C5AA-E331-E317-CC0D585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6782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5321D-FBB7-5F8B-492F-16EB5218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9048"/>
            <a:ext cx="10515600" cy="12977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167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237D-6631-3358-26C6-248E7358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D57E3-527F-1EE2-B8C2-38C07A5DF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BBA02-A72E-C4E2-B373-CD3A37D4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31B0-AA43-6468-F5C9-E9D68C09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3FA71-D99A-B01F-AE80-EB62BD7B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25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F9049-B533-20CF-2543-C34547FB5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A627F-313F-4D79-0E1B-9716FEB9E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195-C1B4-2B41-76C4-DE3EF0BA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CCAD6-9501-94CD-1C4A-519C9B80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D139-CC20-8288-6ECB-5C37460D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8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CF0D-63EC-AB9F-3420-D3F1B203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11BC-EA22-597F-0056-A92128E53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093" y="1590806"/>
            <a:ext cx="5493707" cy="454858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93B43-9E96-A5F4-56C8-576F2AB81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182" y="1590806"/>
            <a:ext cx="5493706" cy="454858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0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3134-8C52-BE8E-51E9-73E3A686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3" y="289969"/>
            <a:ext cx="11210795" cy="9876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465D7-F599-9A48-51AD-ADABF991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094" y="1572768"/>
            <a:ext cx="547148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BD80C-1B36-09FF-69C9-714059841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094" y="2384154"/>
            <a:ext cx="5471482" cy="37804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E11B2-C37D-1769-9071-B72B3BB21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5406" y="1572768"/>
            <a:ext cx="547148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51975-674F-21B2-C224-CA4E02758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5406" y="2384154"/>
            <a:ext cx="5471482" cy="37804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2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49F6-0B6B-E7BB-09FE-747BD7BD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79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02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C564-9138-C0CB-A0B0-F08AD68D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06" y="1528174"/>
            <a:ext cx="3932237" cy="107723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1CE95-EB13-8BAE-B066-B1947FD64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36375" y="1528175"/>
            <a:ext cx="7160820" cy="4584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72C83-22F0-974C-E879-0692D5EDE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806" y="2680570"/>
            <a:ext cx="3932237" cy="343213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20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1CE95-EB13-8BAE-B066-B1947FD64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701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9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FA6B77-3FCF-584C-B253-CA8331583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4AD7F-BACB-25AF-1989-777A674E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3" y="289970"/>
            <a:ext cx="11210795" cy="98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F023-503D-078C-2D18-F24E55905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093" y="1590805"/>
            <a:ext cx="11210795" cy="458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0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CA6847-B2BD-7780-EBE3-3B1580494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4AD7F-BACB-25AF-1989-777A674E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3" y="289970"/>
            <a:ext cx="11210795" cy="987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F023-503D-078C-2D18-F24E55905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093" y="1590805"/>
            <a:ext cx="11210795" cy="458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D7CCB-7F15-1900-F9FC-A7E557BE6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F0507-8AFF-9315-2F78-E9BFC95C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2CCF5-042F-D4A9-AFD3-17CD36B89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16DF0-E0C2-253F-C7A1-10568B8AC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F0358-AE9C-40BD-87A0-51E92A3DB6A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751C8-CD4F-1516-586D-9D96E18D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57966-72F1-2AB9-A6F1-CDD18A15E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C6ED13-23BC-4B68-9DE6-9F5E3D563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7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oyalgreenwich.gov.uk/download/downloads/id/6029/our_greenwich_corporate_plan.pdf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hyperlink" Target="https://www.royalgreenwich.gov.uk/download/downloads/id/6697/inclusive_economy_strategy.pdf" TargetMode="External"/><Relationship Id="rId9" Type="http://schemas.openxmlformats.org/officeDocument/2006/relationships/hyperlink" Target="https://www.royalgreenwich.gov.uk/homepage/466/our_carbon_neutral_pla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yalgreenwich.gov.uk/download/downloads/id/6029/our_greenwich_corporate_plan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.nunn@kirklees.gov.u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3C68-304E-F642-8989-4A1462E9C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Councils’ Cooperative Development Toolkit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DFE80-89EE-58EF-037B-D183E6157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Kickstarting Your Cooperative Development</a:t>
            </a:r>
          </a:p>
          <a:p>
            <a:endParaRPr lang="en-GB" dirty="0"/>
          </a:p>
          <a:p>
            <a:r>
              <a:rPr lang="en-GB" dirty="0"/>
              <a:t>Jonathan Nunn, Policy &amp; Partnerships Lead, Kirklees Council</a:t>
            </a:r>
          </a:p>
        </p:txBody>
      </p:sp>
    </p:spTree>
    <p:extLst>
      <p:ext uri="{BB962C8B-B14F-4D97-AF65-F5344CB8AC3E}">
        <p14:creationId xmlns:p14="http://schemas.microsoft.com/office/powerpoint/2010/main" val="52764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0F2-FF8A-2F89-B0F7-E413C6A7F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266F75-F283-F8F7-B44A-049AE104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Coops in Greenwich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DFDC15-7AC8-7A2B-3B8A-40F365F066C9}"/>
              </a:ext>
            </a:extLst>
          </p:cNvPr>
          <p:cNvSpPr txBox="1"/>
          <p:nvPr/>
        </p:nvSpPr>
        <p:spPr>
          <a:xfrm>
            <a:off x="1312987" y="1937602"/>
            <a:ext cx="13716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/>
              <a:t>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9AA29-8C7A-8153-5580-CE61D880C0C5}"/>
              </a:ext>
            </a:extLst>
          </p:cNvPr>
          <p:cNvSpPr txBox="1"/>
          <p:nvPr/>
        </p:nvSpPr>
        <p:spPr>
          <a:xfrm>
            <a:off x="1312987" y="3863002"/>
            <a:ext cx="137160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/>
              <a:t>Including</a:t>
            </a:r>
            <a:br>
              <a:rPr lang="en-GB" sz="3600" b="1" dirty="0"/>
            </a:br>
            <a:r>
              <a:rPr lang="en-GB" sz="3600" b="1" dirty="0"/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3728B9-6612-14FC-90C3-3B1F08C18077}"/>
              </a:ext>
            </a:extLst>
          </p:cNvPr>
          <p:cNvSpPr/>
          <p:nvPr/>
        </p:nvSpPr>
        <p:spPr>
          <a:xfrm>
            <a:off x="1312987" y="1581785"/>
            <a:ext cx="1371600" cy="13255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F0DF92-6142-BCA6-E4F5-F19051F11E8E}"/>
              </a:ext>
            </a:extLst>
          </p:cNvPr>
          <p:cNvSpPr txBox="1"/>
          <p:nvPr/>
        </p:nvSpPr>
        <p:spPr>
          <a:xfrm>
            <a:off x="1166449" y="2923550"/>
            <a:ext cx="166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Coops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26F2A6-C7E7-3BDD-AAC2-18E770DF1E78}"/>
              </a:ext>
            </a:extLst>
          </p:cNvPr>
          <p:cNvSpPr/>
          <p:nvPr/>
        </p:nvSpPr>
        <p:spPr>
          <a:xfrm>
            <a:off x="1312987" y="3581351"/>
            <a:ext cx="1371600" cy="13255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BDE432-B37D-97AB-C24E-CB490E109301}"/>
              </a:ext>
            </a:extLst>
          </p:cNvPr>
          <p:cNvSpPr txBox="1"/>
          <p:nvPr/>
        </p:nvSpPr>
        <p:spPr>
          <a:xfrm>
            <a:off x="776854" y="4890135"/>
            <a:ext cx="24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Social  Clubs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C202EC-D637-1E1C-F975-36090EE97D0C}"/>
              </a:ext>
            </a:extLst>
          </p:cNvPr>
          <p:cNvSpPr/>
          <p:nvPr/>
        </p:nvSpPr>
        <p:spPr>
          <a:xfrm>
            <a:off x="4911971" y="1597987"/>
            <a:ext cx="1371600" cy="13255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59C624-0862-CCE2-8D1F-91FF287B9C3F}"/>
              </a:ext>
            </a:extLst>
          </p:cNvPr>
          <p:cNvSpPr/>
          <p:nvPr/>
        </p:nvSpPr>
        <p:spPr>
          <a:xfrm>
            <a:off x="4911971" y="3581350"/>
            <a:ext cx="1371600" cy="13255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504D4C-C82D-27BD-7441-774A2958BBA7}"/>
              </a:ext>
            </a:extLst>
          </p:cNvPr>
          <p:cNvCxnSpPr/>
          <p:nvPr/>
        </p:nvCxnSpPr>
        <p:spPr>
          <a:xfrm>
            <a:off x="4712679" y="3446770"/>
            <a:ext cx="17701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64DEBC-773A-A088-92BA-56C6885EA694}"/>
              </a:ext>
            </a:extLst>
          </p:cNvPr>
          <p:cNvCxnSpPr/>
          <p:nvPr/>
        </p:nvCxnSpPr>
        <p:spPr>
          <a:xfrm>
            <a:off x="4712679" y="5411998"/>
            <a:ext cx="17701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F997FC3-A91E-1DB1-66ED-404325655866}"/>
              </a:ext>
            </a:extLst>
          </p:cNvPr>
          <p:cNvSpPr txBox="1"/>
          <p:nvPr/>
        </p:nvSpPr>
        <p:spPr>
          <a:xfrm>
            <a:off x="6992818" y="1446848"/>
            <a:ext cx="274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Top examples: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64022F-2F48-C3F2-4CEA-726CDB638A61}"/>
              </a:ext>
            </a:extLst>
          </p:cNvPr>
          <p:cNvGrpSpPr/>
          <p:nvPr/>
        </p:nvGrpSpPr>
        <p:grpSpPr>
          <a:xfrm>
            <a:off x="4038600" y="1420636"/>
            <a:ext cx="6197672" cy="4004378"/>
            <a:chOff x="4038600" y="1420636"/>
            <a:chExt cx="6197672" cy="400437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0A26287-29DC-B1B0-1867-183D60CD3A42}"/>
                </a:ext>
              </a:extLst>
            </p:cNvPr>
            <p:cNvGrpSpPr/>
            <p:nvPr/>
          </p:nvGrpSpPr>
          <p:grpSpPr>
            <a:xfrm>
              <a:off x="4038600" y="1432985"/>
              <a:ext cx="3713480" cy="3503934"/>
              <a:chOff x="3698240" y="1534161"/>
              <a:chExt cx="7467600" cy="4201361"/>
            </a:xfrm>
            <a:solidFill>
              <a:srgbClr val="F2F2F2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8447CB-F3BE-1C74-F32E-44674AF9449D}"/>
                  </a:ext>
                </a:extLst>
              </p:cNvPr>
              <p:cNvSpPr/>
              <p:nvPr/>
            </p:nvSpPr>
            <p:spPr>
              <a:xfrm>
                <a:off x="3698240" y="1534161"/>
                <a:ext cx="7467600" cy="42013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916194-0418-296D-2071-7459B763C1DE}"/>
                  </a:ext>
                </a:extLst>
              </p:cNvPr>
              <p:cNvSpPr txBox="1"/>
              <p:nvPr/>
            </p:nvSpPr>
            <p:spPr>
              <a:xfrm>
                <a:off x="3863536" y="1647903"/>
                <a:ext cx="5360949" cy="62736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Top examples: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D086AC0-122E-C898-E3F0-08D6ED644159}"/>
                </a:ext>
              </a:extLst>
            </p:cNvPr>
            <p:cNvSpPr/>
            <p:nvPr/>
          </p:nvSpPr>
          <p:spPr>
            <a:xfrm>
              <a:off x="4638993" y="2301221"/>
              <a:ext cx="1843869" cy="3123793"/>
            </a:xfrm>
            <a:prstGeom prst="rect">
              <a:avLst/>
            </a:prstGeom>
            <a:solidFill>
              <a:srgbClr val="F2F2F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1222328-4440-9F11-A038-7561B4F3365C}"/>
                </a:ext>
              </a:extLst>
            </p:cNvPr>
            <p:cNvSpPr/>
            <p:nvPr/>
          </p:nvSpPr>
          <p:spPr>
            <a:xfrm>
              <a:off x="7341060" y="1420636"/>
              <a:ext cx="2895212" cy="3123793"/>
            </a:xfrm>
            <a:prstGeom prst="rect">
              <a:avLst/>
            </a:prstGeom>
            <a:solidFill>
              <a:srgbClr val="F2F2F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EBD99EC9-0DAC-C84E-126B-E27531AE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71" y="2324979"/>
            <a:ext cx="2367716" cy="758520"/>
          </a:xfrm>
          <a:prstGeom prst="rect">
            <a:avLst/>
          </a:prstGeom>
        </p:spPr>
      </p:pic>
      <p:pic>
        <p:nvPicPr>
          <p:cNvPr id="40" name="Picture 39" descr="A logo on a black background&#10;&#10;Description automatically generated">
            <a:extLst>
              <a:ext uri="{FF2B5EF4-FFF2-40B4-BE49-F238E27FC236}">
                <a16:creationId xmlns:a16="http://schemas.microsoft.com/office/drawing/2014/main" id="{96401DA9-6ACB-23CB-2037-2E4F222E0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57" y="3438411"/>
            <a:ext cx="2339215" cy="1653008"/>
          </a:xfrm>
          <a:prstGeom prst="rect">
            <a:avLst/>
          </a:prstGeom>
        </p:spPr>
      </p:pic>
      <p:pic>
        <p:nvPicPr>
          <p:cNvPr id="38" name="Picture 37" descr="A blue and black logo&#10;&#10;Description automatically generated">
            <a:extLst>
              <a:ext uri="{FF2B5EF4-FFF2-40B4-BE49-F238E27FC236}">
                <a16:creationId xmlns:a16="http://schemas.microsoft.com/office/drawing/2014/main" id="{FD9294C5-4124-37B2-C391-A2B9FC31A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58" y="2301222"/>
            <a:ext cx="2339215" cy="10417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B344D96-1728-2BEE-9215-B6EF01651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598" y="3551343"/>
            <a:ext cx="2367716" cy="121656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265BFAF-EA6D-2FFF-EC0D-A43999B9ED67}"/>
              </a:ext>
            </a:extLst>
          </p:cNvPr>
          <p:cNvSpPr/>
          <p:nvPr/>
        </p:nvSpPr>
        <p:spPr>
          <a:xfrm>
            <a:off x="6786686" y="1432985"/>
            <a:ext cx="4567114" cy="332257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4C50-E872-CF4E-AEEA-8A5C4BD7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 out…</a:t>
            </a:r>
          </a:p>
        </p:txBody>
      </p:sp>
      <p:pic>
        <p:nvPicPr>
          <p:cNvPr id="7" name="Content Placeholder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BFC4DAD-9073-7995-6F17-752B75BEE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1976120"/>
            <a:ext cx="2905760" cy="290576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A1941-DC52-C3EE-4936-163D0B59EA8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31920" y="1412240"/>
            <a:ext cx="8260080" cy="4726623"/>
          </a:xfrm>
        </p:spPr>
        <p:txBody>
          <a:bodyPr>
            <a:normAutofit/>
          </a:bodyPr>
          <a:lstStyle/>
          <a:p>
            <a:r>
              <a:rPr lang="en-GB" sz="2400" dirty="0"/>
              <a:t>Go to Coops UK Open data page with the QR code</a:t>
            </a:r>
          </a:p>
          <a:p>
            <a:r>
              <a:rPr lang="en-GB" sz="2400" dirty="0"/>
              <a:t>Download Organisation Data</a:t>
            </a:r>
          </a:p>
          <a:p>
            <a:r>
              <a:rPr lang="en-GB" sz="2400" dirty="0"/>
              <a:t>Open data and filter by </a:t>
            </a:r>
            <a:r>
              <a:rPr lang="en-GB" sz="2400" i="1" dirty="0"/>
              <a:t>Registered State/Province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(Column I) selecting your place (e.g. Greenwich)</a:t>
            </a:r>
          </a:p>
          <a:p>
            <a:pPr lvl="1"/>
            <a:r>
              <a:rPr lang="en-GB" sz="2000" dirty="0"/>
              <a:t>Note number of coops (rows)</a:t>
            </a:r>
          </a:p>
          <a:p>
            <a:r>
              <a:rPr lang="en-GB" sz="2400" dirty="0"/>
              <a:t>Filter by </a:t>
            </a:r>
            <a:r>
              <a:rPr lang="en-GB" sz="2400" i="1" dirty="0"/>
              <a:t>FCA Reporting Class</a:t>
            </a:r>
            <a:r>
              <a:rPr lang="en-GB" sz="2400" dirty="0"/>
              <a:t> (column L) selecting ‘Social Clubs’</a:t>
            </a:r>
          </a:p>
          <a:p>
            <a:pPr lvl="1"/>
            <a:r>
              <a:rPr lang="en-GB" sz="2000" dirty="0"/>
              <a:t>Note number of social clubs (rows)</a:t>
            </a:r>
          </a:p>
          <a:p>
            <a:r>
              <a:rPr lang="en-GB" sz="2400" dirty="0"/>
              <a:t>Remove reporting class filter and browse list</a:t>
            </a:r>
          </a:p>
        </p:txBody>
      </p:sp>
    </p:spTree>
    <p:extLst>
      <p:ext uri="{BB962C8B-B14F-4D97-AF65-F5344CB8AC3E}">
        <p14:creationId xmlns:p14="http://schemas.microsoft.com/office/powerpoint/2010/main" val="271961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30B-9793-B717-1D09-D851443A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Priority Objectives: Key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BF64-5944-FEC4-7818-A9B1960A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high-level local partnership strategy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Strategy or Community Wealth Building Strategy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Strategic Needs Assessment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&amp; Wellbeing Plan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Strategy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Strategy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Strategy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Safety Strategy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Plan</a:t>
            </a:r>
          </a:p>
        </p:txBody>
      </p:sp>
    </p:spTree>
    <p:extLst>
      <p:ext uri="{BB962C8B-B14F-4D97-AF65-F5344CB8AC3E}">
        <p14:creationId xmlns:p14="http://schemas.microsoft.com/office/powerpoint/2010/main" val="122637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F59D-2554-066F-32ED-83D5AD74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258310" cy="4081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>
                <a:latin typeface="+mj-lt"/>
                <a:ea typeface="+mj-ea"/>
                <a:cs typeface="+mj-cs"/>
              </a:rPr>
              <a:t>Key Strategies for Greenwich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D45B38-A667-ABE1-14A5-955735EE7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92" y="2951461"/>
            <a:ext cx="1824090" cy="2615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039CE4-7BB8-F37D-9300-817360BA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622" y="177919"/>
            <a:ext cx="1830628" cy="2615184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BAAD5571-67F7-EFF0-8D01-B06D38A4F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541" y="177919"/>
            <a:ext cx="1837166" cy="2615184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F7433CFD-F59F-EAD0-5D19-3FBE1A3713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40"/>
          <a:stretch/>
        </p:blipFill>
        <p:spPr>
          <a:xfrm>
            <a:off x="5312986" y="177919"/>
            <a:ext cx="1855580" cy="2615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39827D-CC9F-86E6-B886-34956B567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528" y="2951462"/>
            <a:ext cx="1850242" cy="2615184"/>
          </a:xfrm>
          <a:prstGeom prst="rect">
            <a:avLst/>
          </a:prstGeom>
        </p:spPr>
      </p:pic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B18FF362-EDBD-0FAF-D575-A0CE861179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4454" y="3474370"/>
            <a:ext cx="2120766" cy="15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3A11-4307-0613-E4CC-AAE6C9D3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67823"/>
          </a:xfrm>
        </p:spPr>
        <p:txBody>
          <a:bodyPr anchor="b">
            <a:normAutofit/>
          </a:bodyPr>
          <a:lstStyle/>
          <a:p>
            <a:r>
              <a:rPr lang="en-GB" dirty="0"/>
              <a:t>Key Goals…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09E23E-EE93-13F9-CF23-036FDF4E4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9048"/>
            <a:ext cx="10515600" cy="129777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3816CE-61B4-10E8-A657-698D76C41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1587"/>
            <a:ext cx="12192000" cy="8161175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CCF3794-8093-612C-1963-6971DE5837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0"/>
          <a:stretch/>
        </p:blipFill>
        <p:spPr>
          <a:xfrm>
            <a:off x="313830" y="955148"/>
            <a:ext cx="1500860" cy="211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5C8C5B-B395-6F50-8CE9-4B2EC11980EF}"/>
              </a:ext>
            </a:extLst>
          </p:cNvPr>
          <p:cNvSpPr/>
          <p:nvPr/>
        </p:nvSpPr>
        <p:spPr>
          <a:xfrm>
            <a:off x="4013200" y="2824435"/>
            <a:ext cx="1732924" cy="802083"/>
          </a:xfrm>
          <a:custGeom>
            <a:avLst/>
            <a:gdLst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188720 w 1706126"/>
              <a:gd name="connsiteY12" fmla="*/ 690880 h 772160"/>
              <a:gd name="connsiteX13" fmla="*/ 995680 w 1706126"/>
              <a:gd name="connsiteY13" fmla="*/ 741680 h 772160"/>
              <a:gd name="connsiteX14" fmla="*/ 904240 w 1706126"/>
              <a:gd name="connsiteY14" fmla="*/ 772160 h 772160"/>
              <a:gd name="connsiteX15" fmla="*/ 304800 w 1706126"/>
              <a:gd name="connsiteY15" fmla="*/ 741680 h 772160"/>
              <a:gd name="connsiteX16" fmla="*/ 223520 w 1706126"/>
              <a:gd name="connsiteY16" fmla="*/ 690880 h 772160"/>
              <a:gd name="connsiteX17" fmla="*/ 121920 w 1706126"/>
              <a:gd name="connsiteY17" fmla="*/ 619760 h 772160"/>
              <a:gd name="connsiteX18" fmla="*/ 81280 w 1706126"/>
              <a:gd name="connsiteY18" fmla="*/ 609600 h 772160"/>
              <a:gd name="connsiteX19" fmla="*/ 50800 w 1706126"/>
              <a:gd name="connsiteY19" fmla="*/ 579120 h 772160"/>
              <a:gd name="connsiteX20" fmla="*/ 60960 w 1706126"/>
              <a:gd name="connsiteY20" fmla="*/ 528320 h 772160"/>
              <a:gd name="connsiteX21" fmla="*/ 142240 w 1706126"/>
              <a:gd name="connsiteY21" fmla="*/ 426720 h 772160"/>
              <a:gd name="connsiteX22" fmla="*/ 182880 w 1706126"/>
              <a:gd name="connsiteY22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95680 w 1706126"/>
              <a:gd name="connsiteY12" fmla="*/ 741680 h 772160"/>
              <a:gd name="connsiteX13" fmla="*/ 904240 w 1706126"/>
              <a:gd name="connsiteY13" fmla="*/ 772160 h 772160"/>
              <a:gd name="connsiteX14" fmla="*/ 304800 w 1706126"/>
              <a:gd name="connsiteY14" fmla="*/ 741680 h 772160"/>
              <a:gd name="connsiteX15" fmla="*/ 223520 w 1706126"/>
              <a:gd name="connsiteY15" fmla="*/ 690880 h 772160"/>
              <a:gd name="connsiteX16" fmla="*/ 121920 w 1706126"/>
              <a:gd name="connsiteY16" fmla="*/ 619760 h 772160"/>
              <a:gd name="connsiteX17" fmla="*/ 81280 w 1706126"/>
              <a:gd name="connsiteY17" fmla="*/ 609600 h 772160"/>
              <a:gd name="connsiteX18" fmla="*/ 50800 w 1706126"/>
              <a:gd name="connsiteY18" fmla="*/ 579120 h 772160"/>
              <a:gd name="connsiteX19" fmla="*/ 60960 w 1706126"/>
              <a:gd name="connsiteY19" fmla="*/ 528320 h 772160"/>
              <a:gd name="connsiteX20" fmla="*/ 142240 w 1706126"/>
              <a:gd name="connsiteY20" fmla="*/ 426720 h 772160"/>
              <a:gd name="connsiteX21" fmla="*/ 182880 w 1706126"/>
              <a:gd name="connsiteY21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04240 w 1706126"/>
              <a:gd name="connsiteY12" fmla="*/ 772160 h 772160"/>
              <a:gd name="connsiteX13" fmla="*/ 304800 w 1706126"/>
              <a:gd name="connsiteY13" fmla="*/ 741680 h 772160"/>
              <a:gd name="connsiteX14" fmla="*/ 223520 w 1706126"/>
              <a:gd name="connsiteY14" fmla="*/ 690880 h 772160"/>
              <a:gd name="connsiteX15" fmla="*/ 121920 w 1706126"/>
              <a:gd name="connsiteY15" fmla="*/ 619760 h 772160"/>
              <a:gd name="connsiteX16" fmla="*/ 81280 w 1706126"/>
              <a:gd name="connsiteY16" fmla="*/ 609600 h 772160"/>
              <a:gd name="connsiteX17" fmla="*/ 50800 w 1706126"/>
              <a:gd name="connsiteY17" fmla="*/ 579120 h 772160"/>
              <a:gd name="connsiteX18" fmla="*/ 60960 w 1706126"/>
              <a:gd name="connsiteY18" fmla="*/ 528320 h 772160"/>
              <a:gd name="connsiteX19" fmla="*/ 142240 w 1706126"/>
              <a:gd name="connsiteY19" fmla="*/ 426720 h 772160"/>
              <a:gd name="connsiteX20" fmla="*/ 182880 w 1706126"/>
              <a:gd name="connsiteY20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904240 w 1706126"/>
              <a:gd name="connsiteY11" fmla="*/ 772160 h 772160"/>
              <a:gd name="connsiteX12" fmla="*/ 304800 w 1706126"/>
              <a:gd name="connsiteY12" fmla="*/ 741680 h 772160"/>
              <a:gd name="connsiteX13" fmla="*/ 223520 w 1706126"/>
              <a:gd name="connsiteY13" fmla="*/ 690880 h 772160"/>
              <a:gd name="connsiteX14" fmla="*/ 121920 w 1706126"/>
              <a:gd name="connsiteY14" fmla="*/ 619760 h 772160"/>
              <a:gd name="connsiteX15" fmla="*/ 81280 w 1706126"/>
              <a:gd name="connsiteY15" fmla="*/ 609600 h 772160"/>
              <a:gd name="connsiteX16" fmla="*/ 50800 w 1706126"/>
              <a:gd name="connsiteY16" fmla="*/ 579120 h 772160"/>
              <a:gd name="connsiteX17" fmla="*/ 60960 w 1706126"/>
              <a:gd name="connsiteY17" fmla="*/ 528320 h 772160"/>
              <a:gd name="connsiteX18" fmla="*/ 142240 w 1706126"/>
              <a:gd name="connsiteY18" fmla="*/ 426720 h 772160"/>
              <a:gd name="connsiteX19" fmla="*/ 182880 w 1706126"/>
              <a:gd name="connsiteY19" fmla="*/ 406400 h 772160"/>
              <a:gd name="connsiteX0" fmla="*/ 0 w 1705343"/>
              <a:gd name="connsiteY0" fmla="*/ 416560 h 772160"/>
              <a:gd name="connsiteX1" fmla="*/ 71120 w 1705343"/>
              <a:gd name="connsiteY1" fmla="*/ 284480 h 772160"/>
              <a:gd name="connsiteX2" fmla="*/ 132080 w 1705343"/>
              <a:gd name="connsiteY2" fmla="*/ 223520 h 772160"/>
              <a:gd name="connsiteX3" fmla="*/ 314960 w 1705343"/>
              <a:gd name="connsiteY3" fmla="*/ 91440 h 772160"/>
              <a:gd name="connsiteX4" fmla="*/ 589280 w 1705343"/>
              <a:gd name="connsiteY4" fmla="*/ 20320 h 772160"/>
              <a:gd name="connsiteX5" fmla="*/ 762000 w 1705343"/>
              <a:gd name="connsiteY5" fmla="*/ 0 h 772160"/>
              <a:gd name="connsiteX6" fmla="*/ 1442720 w 1705343"/>
              <a:gd name="connsiteY6" fmla="*/ 101600 h 772160"/>
              <a:gd name="connsiteX7" fmla="*/ 1574800 w 1705343"/>
              <a:gd name="connsiteY7" fmla="*/ 172720 h 772160"/>
              <a:gd name="connsiteX8" fmla="*/ 1696720 w 1705343"/>
              <a:gd name="connsiteY8" fmla="*/ 284480 h 772160"/>
              <a:gd name="connsiteX9" fmla="*/ 1686560 w 1705343"/>
              <a:gd name="connsiteY9" fmla="*/ 477520 h 772160"/>
              <a:gd name="connsiteX10" fmla="*/ 1554480 w 1705343"/>
              <a:gd name="connsiteY10" fmla="*/ 589280 h 772160"/>
              <a:gd name="connsiteX11" fmla="*/ 904240 w 1705343"/>
              <a:gd name="connsiteY11" fmla="*/ 772160 h 772160"/>
              <a:gd name="connsiteX12" fmla="*/ 304800 w 1705343"/>
              <a:gd name="connsiteY12" fmla="*/ 741680 h 772160"/>
              <a:gd name="connsiteX13" fmla="*/ 223520 w 1705343"/>
              <a:gd name="connsiteY13" fmla="*/ 690880 h 772160"/>
              <a:gd name="connsiteX14" fmla="*/ 121920 w 1705343"/>
              <a:gd name="connsiteY14" fmla="*/ 619760 h 772160"/>
              <a:gd name="connsiteX15" fmla="*/ 81280 w 1705343"/>
              <a:gd name="connsiteY15" fmla="*/ 609600 h 772160"/>
              <a:gd name="connsiteX16" fmla="*/ 50800 w 1705343"/>
              <a:gd name="connsiteY16" fmla="*/ 579120 h 772160"/>
              <a:gd name="connsiteX17" fmla="*/ 60960 w 1705343"/>
              <a:gd name="connsiteY17" fmla="*/ 528320 h 772160"/>
              <a:gd name="connsiteX18" fmla="*/ 142240 w 1705343"/>
              <a:gd name="connsiteY18" fmla="*/ 426720 h 772160"/>
              <a:gd name="connsiteX19" fmla="*/ 182880 w 1705343"/>
              <a:gd name="connsiteY19" fmla="*/ 406400 h 772160"/>
              <a:gd name="connsiteX0" fmla="*/ 0 w 1715126"/>
              <a:gd name="connsiteY0" fmla="*/ 416560 h 772160"/>
              <a:gd name="connsiteX1" fmla="*/ 71120 w 1715126"/>
              <a:gd name="connsiteY1" fmla="*/ 284480 h 772160"/>
              <a:gd name="connsiteX2" fmla="*/ 132080 w 1715126"/>
              <a:gd name="connsiteY2" fmla="*/ 223520 h 772160"/>
              <a:gd name="connsiteX3" fmla="*/ 314960 w 1715126"/>
              <a:gd name="connsiteY3" fmla="*/ 91440 h 772160"/>
              <a:gd name="connsiteX4" fmla="*/ 589280 w 1715126"/>
              <a:gd name="connsiteY4" fmla="*/ 20320 h 772160"/>
              <a:gd name="connsiteX5" fmla="*/ 762000 w 1715126"/>
              <a:gd name="connsiteY5" fmla="*/ 0 h 772160"/>
              <a:gd name="connsiteX6" fmla="*/ 1442720 w 1715126"/>
              <a:gd name="connsiteY6" fmla="*/ 101600 h 772160"/>
              <a:gd name="connsiteX7" fmla="*/ 1696720 w 1715126"/>
              <a:gd name="connsiteY7" fmla="*/ 284480 h 772160"/>
              <a:gd name="connsiteX8" fmla="*/ 1686560 w 1715126"/>
              <a:gd name="connsiteY8" fmla="*/ 477520 h 772160"/>
              <a:gd name="connsiteX9" fmla="*/ 1554480 w 1715126"/>
              <a:gd name="connsiteY9" fmla="*/ 589280 h 772160"/>
              <a:gd name="connsiteX10" fmla="*/ 904240 w 1715126"/>
              <a:gd name="connsiteY10" fmla="*/ 772160 h 772160"/>
              <a:gd name="connsiteX11" fmla="*/ 304800 w 1715126"/>
              <a:gd name="connsiteY11" fmla="*/ 741680 h 772160"/>
              <a:gd name="connsiteX12" fmla="*/ 223520 w 1715126"/>
              <a:gd name="connsiteY12" fmla="*/ 690880 h 772160"/>
              <a:gd name="connsiteX13" fmla="*/ 121920 w 1715126"/>
              <a:gd name="connsiteY13" fmla="*/ 619760 h 772160"/>
              <a:gd name="connsiteX14" fmla="*/ 81280 w 1715126"/>
              <a:gd name="connsiteY14" fmla="*/ 609600 h 772160"/>
              <a:gd name="connsiteX15" fmla="*/ 50800 w 1715126"/>
              <a:gd name="connsiteY15" fmla="*/ 579120 h 772160"/>
              <a:gd name="connsiteX16" fmla="*/ 60960 w 1715126"/>
              <a:gd name="connsiteY16" fmla="*/ 528320 h 772160"/>
              <a:gd name="connsiteX17" fmla="*/ 142240 w 1715126"/>
              <a:gd name="connsiteY17" fmla="*/ 426720 h 772160"/>
              <a:gd name="connsiteX18" fmla="*/ 182880 w 1715126"/>
              <a:gd name="connsiteY18" fmla="*/ 406400 h 772160"/>
              <a:gd name="connsiteX0" fmla="*/ 0 w 1715126"/>
              <a:gd name="connsiteY0" fmla="*/ 416597 h 772197"/>
              <a:gd name="connsiteX1" fmla="*/ 71120 w 1715126"/>
              <a:gd name="connsiteY1" fmla="*/ 284517 h 772197"/>
              <a:gd name="connsiteX2" fmla="*/ 132080 w 1715126"/>
              <a:gd name="connsiteY2" fmla="*/ 223557 h 772197"/>
              <a:gd name="connsiteX3" fmla="*/ 314960 w 1715126"/>
              <a:gd name="connsiteY3" fmla="*/ 91477 h 772197"/>
              <a:gd name="connsiteX4" fmla="*/ 762000 w 1715126"/>
              <a:gd name="connsiteY4" fmla="*/ 37 h 772197"/>
              <a:gd name="connsiteX5" fmla="*/ 1442720 w 1715126"/>
              <a:gd name="connsiteY5" fmla="*/ 101637 h 772197"/>
              <a:gd name="connsiteX6" fmla="*/ 1696720 w 1715126"/>
              <a:gd name="connsiteY6" fmla="*/ 284517 h 772197"/>
              <a:gd name="connsiteX7" fmla="*/ 1686560 w 1715126"/>
              <a:gd name="connsiteY7" fmla="*/ 477557 h 772197"/>
              <a:gd name="connsiteX8" fmla="*/ 1554480 w 1715126"/>
              <a:gd name="connsiteY8" fmla="*/ 589317 h 772197"/>
              <a:gd name="connsiteX9" fmla="*/ 904240 w 1715126"/>
              <a:gd name="connsiteY9" fmla="*/ 772197 h 772197"/>
              <a:gd name="connsiteX10" fmla="*/ 304800 w 1715126"/>
              <a:gd name="connsiteY10" fmla="*/ 741717 h 772197"/>
              <a:gd name="connsiteX11" fmla="*/ 223520 w 1715126"/>
              <a:gd name="connsiteY11" fmla="*/ 690917 h 772197"/>
              <a:gd name="connsiteX12" fmla="*/ 121920 w 1715126"/>
              <a:gd name="connsiteY12" fmla="*/ 619797 h 772197"/>
              <a:gd name="connsiteX13" fmla="*/ 81280 w 1715126"/>
              <a:gd name="connsiteY13" fmla="*/ 609637 h 772197"/>
              <a:gd name="connsiteX14" fmla="*/ 50800 w 1715126"/>
              <a:gd name="connsiteY14" fmla="*/ 579157 h 772197"/>
              <a:gd name="connsiteX15" fmla="*/ 60960 w 1715126"/>
              <a:gd name="connsiteY15" fmla="*/ 528357 h 772197"/>
              <a:gd name="connsiteX16" fmla="*/ 142240 w 1715126"/>
              <a:gd name="connsiteY16" fmla="*/ 426757 h 772197"/>
              <a:gd name="connsiteX17" fmla="*/ 182880 w 1715126"/>
              <a:gd name="connsiteY17" fmla="*/ 406437 h 772197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121920 w 1715126"/>
              <a:gd name="connsiteY11" fmla="*/ 619805 h 772205"/>
              <a:gd name="connsiteX12" fmla="*/ 81280 w 1715126"/>
              <a:gd name="connsiteY12" fmla="*/ 609645 h 772205"/>
              <a:gd name="connsiteX13" fmla="*/ 50800 w 1715126"/>
              <a:gd name="connsiteY13" fmla="*/ 579165 h 772205"/>
              <a:gd name="connsiteX14" fmla="*/ 60960 w 1715126"/>
              <a:gd name="connsiteY14" fmla="*/ 528365 h 772205"/>
              <a:gd name="connsiteX15" fmla="*/ 142240 w 1715126"/>
              <a:gd name="connsiteY15" fmla="*/ 426765 h 772205"/>
              <a:gd name="connsiteX16" fmla="*/ 182880 w 1715126"/>
              <a:gd name="connsiteY16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81280 w 1715126"/>
              <a:gd name="connsiteY11" fmla="*/ 609645 h 772205"/>
              <a:gd name="connsiteX12" fmla="*/ 50800 w 1715126"/>
              <a:gd name="connsiteY12" fmla="*/ 579165 h 772205"/>
              <a:gd name="connsiteX13" fmla="*/ 60960 w 1715126"/>
              <a:gd name="connsiteY13" fmla="*/ 528365 h 772205"/>
              <a:gd name="connsiteX14" fmla="*/ 142240 w 1715126"/>
              <a:gd name="connsiteY14" fmla="*/ 426765 h 772205"/>
              <a:gd name="connsiteX15" fmla="*/ 182880 w 1715126"/>
              <a:gd name="connsiteY15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60960 w 1715126"/>
              <a:gd name="connsiteY12" fmla="*/ 528365 h 772205"/>
              <a:gd name="connsiteX13" fmla="*/ 142240 w 1715126"/>
              <a:gd name="connsiteY13" fmla="*/ 426765 h 772205"/>
              <a:gd name="connsiteX14" fmla="*/ 182880 w 1715126"/>
              <a:gd name="connsiteY14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42240 w 1715126"/>
              <a:gd name="connsiteY11" fmla="*/ 426765 h 772205"/>
              <a:gd name="connsiteX12" fmla="*/ 182880 w 1715126"/>
              <a:gd name="connsiteY12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82880 w 1715126"/>
              <a:gd name="connsiteY11" fmla="*/ 406445 h 772205"/>
              <a:gd name="connsiteX0" fmla="*/ 0 w 1715126"/>
              <a:gd name="connsiteY0" fmla="*/ 416605 h 772716"/>
              <a:gd name="connsiteX1" fmla="*/ 71120 w 1715126"/>
              <a:gd name="connsiteY1" fmla="*/ 284525 h 772716"/>
              <a:gd name="connsiteX2" fmla="*/ 314960 w 1715126"/>
              <a:gd name="connsiteY2" fmla="*/ 91485 h 772716"/>
              <a:gd name="connsiteX3" fmla="*/ 762000 w 1715126"/>
              <a:gd name="connsiteY3" fmla="*/ 45 h 772716"/>
              <a:gd name="connsiteX4" fmla="*/ 1442720 w 1715126"/>
              <a:gd name="connsiteY4" fmla="*/ 101645 h 772716"/>
              <a:gd name="connsiteX5" fmla="*/ 1696720 w 1715126"/>
              <a:gd name="connsiteY5" fmla="*/ 284525 h 772716"/>
              <a:gd name="connsiteX6" fmla="*/ 1686560 w 1715126"/>
              <a:gd name="connsiteY6" fmla="*/ 477565 h 772716"/>
              <a:gd name="connsiteX7" fmla="*/ 1554480 w 1715126"/>
              <a:gd name="connsiteY7" fmla="*/ 589325 h 772716"/>
              <a:gd name="connsiteX8" fmla="*/ 904240 w 1715126"/>
              <a:gd name="connsiteY8" fmla="*/ 772205 h 772716"/>
              <a:gd name="connsiteX9" fmla="*/ 304800 w 1715126"/>
              <a:gd name="connsiteY9" fmla="*/ 741725 h 772716"/>
              <a:gd name="connsiteX10" fmla="*/ 50800 w 1715126"/>
              <a:gd name="connsiteY10" fmla="*/ 579165 h 772716"/>
              <a:gd name="connsiteX11" fmla="*/ 182880 w 1715126"/>
              <a:gd name="connsiteY11" fmla="*/ 406445 h 772716"/>
              <a:gd name="connsiteX0" fmla="*/ 0 w 1715126"/>
              <a:gd name="connsiteY0" fmla="*/ 416605 h 773730"/>
              <a:gd name="connsiteX1" fmla="*/ 71120 w 1715126"/>
              <a:gd name="connsiteY1" fmla="*/ 284525 h 773730"/>
              <a:gd name="connsiteX2" fmla="*/ 314960 w 1715126"/>
              <a:gd name="connsiteY2" fmla="*/ 91485 h 773730"/>
              <a:gd name="connsiteX3" fmla="*/ 762000 w 1715126"/>
              <a:gd name="connsiteY3" fmla="*/ 45 h 773730"/>
              <a:gd name="connsiteX4" fmla="*/ 1442720 w 1715126"/>
              <a:gd name="connsiteY4" fmla="*/ 101645 h 773730"/>
              <a:gd name="connsiteX5" fmla="*/ 1696720 w 1715126"/>
              <a:gd name="connsiteY5" fmla="*/ 284525 h 773730"/>
              <a:gd name="connsiteX6" fmla="*/ 1686560 w 1715126"/>
              <a:gd name="connsiteY6" fmla="*/ 477565 h 773730"/>
              <a:gd name="connsiteX7" fmla="*/ 1554480 w 1715126"/>
              <a:gd name="connsiteY7" fmla="*/ 589325 h 773730"/>
              <a:gd name="connsiteX8" fmla="*/ 904240 w 1715126"/>
              <a:gd name="connsiteY8" fmla="*/ 772205 h 773730"/>
              <a:gd name="connsiteX9" fmla="*/ 304800 w 1715126"/>
              <a:gd name="connsiteY9" fmla="*/ 741725 h 773730"/>
              <a:gd name="connsiteX10" fmla="*/ 50800 w 1715126"/>
              <a:gd name="connsiteY10" fmla="*/ 579165 h 773730"/>
              <a:gd name="connsiteX11" fmla="*/ 182880 w 1715126"/>
              <a:gd name="connsiteY11" fmla="*/ 406445 h 773730"/>
              <a:gd name="connsiteX0" fmla="*/ 0 w 1758927"/>
              <a:gd name="connsiteY0" fmla="*/ 416605 h 791128"/>
              <a:gd name="connsiteX1" fmla="*/ 71120 w 1758927"/>
              <a:gd name="connsiteY1" fmla="*/ 284525 h 791128"/>
              <a:gd name="connsiteX2" fmla="*/ 314960 w 1758927"/>
              <a:gd name="connsiteY2" fmla="*/ 91485 h 791128"/>
              <a:gd name="connsiteX3" fmla="*/ 762000 w 1758927"/>
              <a:gd name="connsiteY3" fmla="*/ 45 h 791128"/>
              <a:gd name="connsiteX4" fmla="*/ 1442720 w 1758927"/>
              <a:gd name="connsiteY4" fmla="*/ 101645 h 791128"/>
              <a:gd name="connsiteX5" fmla="*/ 1696720 w 1758927"/>
              <a:gd name="connsiteY5" fmla="*/ 284525 h 791128"/>
              <a:gd name="connsiteX6" fmla="*/ 1686560 w 1758927"/>
              <a:gd name="connsiteY6" fmla="*/ 477565 h 791128"/>
              <a:gd name="connsiteX7" fmla="*/ 904240 w 1758927"/>
              <a:gd name="connsiteY7" fmla="*/ 772205 h 791128"/>
              <a:gd name="connsiteX8" fmla="*/ 304800 w 1758927"/>
              <a:gd name="connsiteY8" fmla="*/ 741725 h 791128"/>
              <a:gd name="connsiteX9" fmla="*/ 50800 w 1758927"/>
              <a:gd name="connsiteY9" fmla="*/ 579165 h 791128"/>
              <a:gd name="connsiteX10" fmla="*/ 182880 w 1758927"/>
              <a:gd name="connsiteY10" fmla="*/ 406445 h 791128"/>
              <a:gd name="connsiteX0" fmla="*/ 0 w 1710590"/>
              <a:gd name="connsiteY0" fmla="*/ 416605 h 791128"/>
              <a:gd name="connsiteX1" fmla="*/ 71120 w 1710590"/>
              <a:gd name="connsiteY1" fmla="*/ 284525 h 791128"/>
              <a:gd name="connsiteX2" fmla="*/ 314960 w 1710590"/>
              <a:gd name="connsiteY2" fmla="*/ 91485 h 791128"/>
              <a:gd name="connsiteX3" fmla="*/ 762000 w 1710590"/>
              <a:gd name="connsiteY3" fmla="*/ 45 h 791128"/>
              <a:gd name="connsiteX4" fmla="*/ 1442720 w 1710590"/>
              <a:gd name="connsiteY4" fmla="*/ 101645 h 791128"/>
              <a:gd name="connsiteX5" fmla="*/ 1686560 w 1710590"/>
              <a:gd name="connsiteY5" fmla="*/ 477565 h 791128"/>
              <a:gd name="connsiteX6" fmla="*/ 904240 w 1710590"/>
              <a:gd name="connsiteY6" fmla="*/ 772205 h 791128"/>
              <a:gd name="connsiteX7" fmla="*/ 304800 w 1710590"/>
              <a:gd name="connsiteY7" fmla="*/ 741725 h 791128"/>
              <a:gd name="connsiteX8" fmla="*/ 50800 w 1710590"/>
              <a:gd name="connsiteY8" fmla="*/ 579165 h 791128"/>
              <a:gd name="connsiteX9" fmla="*/ 182880 w 1710590"/>
              <a:gd name="connsiteY9" fmla="*/ 406445 h 791128"/>
              <a:gd name="connsiteX0" fmla="*/ 0 w 1732924"/>
              <a:gd name="connsiteY0" fmla="*/ 416605 h 791128"/>
              <a:gd name="connsiteX1" fmla="*/ 71120 w 1732924"/>
              <a:gd name="connsiteY1" fmla="*/ 284525 h 791128"/>
              <a:gd name="connsiteX2" fmla="*/ 314960 w 1732924"/>
              <a:gd name="connsiteY2" fmla="*/ 91485 h 791128"/>
              <a:gd name="connsiteX3" fmla="*/ 762000 w 1732924"/>
              <a:gd name="connsiteY3" fmla="*/ 45 h 791128"/>
              <a:gd name="connsiteX4" fmla="*/ 1547495 w 1732924"/>
              <a:gd name="connsiteY4" fmla="*/ 82595 h 791128"/>
              <a:gd name="connsiteX5" fmla="*/ 1686560 w 1732924"/>
              <a:gd name="connsiteY5" fmla="*/ 477565 h 791128"/>
              <a:gd name="connsiteX6" fmla="*/ 904240 w 1732924"/>
              <a:gd name="connsiteY6" fmla="*/ 772205 h 791128"/>
              <a:gd name="connsiteX7" fmla="*/ 304800 w 1732924"/>
              <a:gd name="connsiteY7" fmla="*/ 741725 h 791128"/>
              <a:gd name="connsiteX8" fmla="*/ 50800 w 1732924"/>
              <a:gd name="connsiteY8" fmla="*/ 579165 h 791128"/>
              <a:gd name="connsiteX9" fmla="*/ 182880 w 1732924"/>
              <a:gd name="connsiteY9" fmla="*/ 406445 h 791128"/>
              <a:gd name="connsiteX0" fmla="*/ 0 w 1732924"/>
              <a:gd name="connsiteY0" fmla="*/ 416605 h 802083"/>
              <a:gd name="connsiteX1" fmla="*/ 71120 w 1732924"/>
              <a:gd name="connsiteY1" fmla="*/ 284525 h 802083"/>
              <a:gd name="connsiteX2" fmla="*/ 314960 w 1732924"/>
              <a:gd name="connsiteY2" fmla="*/ 91485 h 802083"/>
              <a:gd name="connsiteX3" fmla="*/ 762000 w 1732924"/>
              <a:gd name="connsiteY3" fmla="*/ 45 h 802083"/>
              <a:gd name="connsiteX4" fmla="*/ 1547495 w 1732924"/>
              <a:gd name="connsiteY4" fmla="*/ 82595 h 802083"/>
              <a:gd name="connsiteX5" fmla="*/ 1686560 w 1732924"/>
              <a:gd name="connsiteY5" fmla="*/ 477565 h 802083"/>
              <a:gd name="connsiteX6" fmla="*/ 904240 w 1732924"/>
              <a:gd name="connsiteY6" fmla="*/ 772205 h 802083"/>
              <a:gd name="connsiteX7" fmla="*/ 285750 w 1732924"/>
              <a:gd name="connsiteY7" fmla="*/ 770300 h 802083"/>
              <a:gd name="connsiteX8" fmla="*/ 50800 w 1732924"/>
              <a:gd name="connsiteY8" fmla="*/ 579165 h 802083"/>
              <a:gd name="connsiteX9" fmla="*/ 182880 w 1732924"/>
              <a:gd name="connsiteY9" fmla="*/ 406445 h 80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2924" h="802083">
                <a:moveTo>
                  <a:pt x="0" y="416605"/>
                </a:moveTo>
                <a:cubicBezTo>
                  <a:pt x="23707" y="372578"/>
                  <a:pt x="18627" y="338712"/>
                  <a:pt x="71120" y="284525"/>
                </a:cubicBezTo>
                <a:cubicBezTo>
                  <a:pt x="123613" y="230338"/>
                  <a:pt x="199813" y="138898"/>
                  <a:pt x="314960" y="91485"/>
                </a:cubicBezTo>
                <a:cubicBezTo>
                  <a:pt x="430107" y="44072"/>
                  <a:pt x="574040" y="-1648"/>
                  <a:pt x="762000" y="45"/>
                </a:cubicBezTo>
                <a:cubicBezTo>
                  <a:pt x="949960" y="1738"/>
                  <a:pt x="1393402" y="3008"/>
                  <a:pt x="1547495" y="82595"/>
                </a:cubicBezTo>
                <a:cubicBezTo>
                  <a:pt x="1701588" y="162182"/>
                  <a:pt x="1793769" y="362630"/>
                  <a:pt x="1686560" y="477565"/>
                </a:cubicBezTo>
                <a:cubicBezTo>
                  <a:pt x="1579351" y="592500"/>
                  <a:pt x="1137708" y="723416"/>
                  <a:pt x="904240" y="772205"/>
                </a:cubicBezTo>
                <a:cubicBezTo>
                  <a:pt x="670772" y="820994"/>
                  <a:pt x="427990" y="802473"/>
                  <a:pt x="285750" y="770300"/>
                </a:cubicBezTo>
                <a:cubicBezTo>
                  <a:pt x="143510" y="738127"/>
                  <a:pt x="77893" y="631658"/>
                  <a:pt x="50800" y="579165"/>
                </a:cubicBezTo>
                <a:cubicBezTo>
                  <a:pt x="30480" y="523285"/>
                  <a:pt x="155363" y="442428"/>
                  <a:pt x="182880" y="406445"/>
                </a:cubicBezTo>
              </a:path>
            </a:pathLst>
          </a:custGeom>
          <a:noFill/>
          <a:ln w="76200">
            <a:solidFill>
              <a:srgbClr val="75DD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98F413-F0A0-0ED6-857F-477025ABDCE1}"/>
              </a:ext>
            </a:extLst>
          </p:cNvPr>
          <p:cNvSpPr/>
          <p:nvPr/>
        </p:nvSpPr>
        <p:spPr>
          <a:xfrm>
            <a:off x="4013200" y="4975180"/>
            <a:ext cx="1732924" cy="1014140"/>
          </a:xfrm>
          <a:custGeom>
            <a:avLst/>
            <a:gdLst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188720 w 1706126"/>
              <a:gd name="connsiteY12" fmla="*/ 690880 h 772160"/>
              <a:gd name="connsiteX13" fmla="*/ 995680 w 1706126"/>
              <a:gd name="connsiteY13" fmla="*/ 741680 h 772160"/>
              <a:gd name="connsiteX14" fmla="*/ 904240 w 1706126"/>
              <a:gd name="connsiteY14" fmla="*/ 772160 h 772160"/>
              <a:gd name="connsiteX15" fmla="*/ 304800 w 1706126"/>
              <a:gd name="connsiteY15" fmla="*/ 741680 h 772160"/>
              <a:gd name="connsiteX16" fmla="*/ 223520 w 1706126"/>
              <a:gd name="connsiteY16" fmla="*/ 690880 h 772160"/>
              <a:gd name="connsiteX17" fmla="*/ 121920 w 1706126"/>
              <a:gd name="connsiteY17" fmla="*/ 619760 h 772160"/>
              <a:gd name="connsiteX18" fmla="*/ 81280 w 1706126"/>
              <a:gd name="connsiteY18" fmla="*/ 609600 h 772160"/>
              <a:gd name="connsiteX19" fmla="*/ 50800 w 1706126"/>
              <a:gd name="connsiteY19" fmla="*/ 579120 h 772160"/>
              <a:gd name="connsiteX20" fmla="*/ 60960 w 1706126"/>
              <a:gd name="connsiteY20" fmla="*/ 528320 h 772160"/>
              <a:gd name="connsiteX21" fmla="*/ 142240 w 1706126"/>
              <a:gd name="connsiteY21" fmla="*/ 426720 h 772160"/>
              <a:gd name="connsiteX22" fmla="*/ 182880 w 1706126"/>
              <a:gd name="connsiteY22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95680 w 1706126"/>
              <a:gd name="connsiteY12" fmla="*/ 741680 h 772160"/>
              <a:gd name="connsiteX13" fmla="*/ 904240 w 1706126"/>
              <a:gd name="connsiteY13" fmla="*/ 772160 h 772160"/>
              <a:gd name="connsiteX14" fmla="*/ 304800 w 1706126"/>
              <a:gd name="connsiteY14" fmla="*/ 741680 h 772160"/>
              <a:gd name="connsiteX15" fmla="*/ 223520 w 1706126"/>
              <a:gd name="connsiteY15" fmla="*/ 690880 h 772160"/>
              <a:gd name="connsiteX16" fmla="*/ 121920 w 1706126"/>
              <a:gd name="connsiteY16" fmla="*/ 619760 h 772160"/>
              <a:gd name="connsiteX17" fmla="*/ 81280 w 1706126"/>
              <a:gd name="connsiteY17" fmla="*/ 609600 h 772160"/>
              <a:gd name="connsiteX18" fmla="*/ 50800 w 1706126"/>
              <a:gd name="connsiteY18" fmla="*/ 579120 h 772160"/>
              <a:gd name="connsiteX19" fmla="*/ 60960 w 1706126"/>
              <a:gd name="connsiteY19" fmla="*/ 528320 h 772160"/>
              <a:gd name="connsiteX20" fmla="*/ 142240 w 1706126"/>
              <a:gd name="connsiteY20" fmla="*/ 426720 h 772160"/>
              <a:gd name="connsiteX21" fmla="*/ 182880 w 1706126"/>
              <a:gd name="connsiteY21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04240 w 1706126"/>
              <a:gd name="connsiteY12" fmla="*/ 772160 h 772160"/>
              <a:gd name="connsiteX13" fmla="*/ 304800 w 1706126"/>
              <a:gd name="connsiteY13" fmla="*/ 741680 h 772160"/>
              <a:gd name="connsiteX14" fmla="*/ 223520 w 1706126"/>
              <a:gd name="connsiteY14" fmla="*/ 690880 h 772160"/>
              <a:gd name="connsiteX15" fmla="*/ 121920 w 1706126"/>
              <a:gd name="connsiteY15" fmla="*/ 619760 h 772160"/>
              <a:gd name="connsiteX16" fmla="*/ 81280 w 1706126"/>
              <a:gd name="connsiteY16" fmla="*/ 609600 h 772160"/>
              <a:gd name="connsiteX17" fmla="*/ 50800 w 1706126"/>
              <a:gd name="connsiteY17" fmla="*/ 579120 h 772160"/>
              <a:gd name="connsiteX18" fmla="*/ 60960 w 1706126"/>
              <a:gd name="connsiteY18" fmla="*/ 528320 h 772160"/>
              <a:gd name="connsiteX19" fmla="*/ 142240 w 1706126"/>
              <a:gd name="connsiteY19" fmla="*/ 426720 h 772160"/>
              <a:gd name="connsiteX20" fmla="*/ 182880 w 1706126"/>
              <a:gd name="connsiteY20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904240 w 1706126"/>
              <a:gd name="connsiteY11" fmla="*/ 772160 h 772160"/>
              <a:gd name="connsiteX12" fmla="*/ 304800 w 1706126"/>
              <a:gd name="connsiteY12" fmla="*/ 741680 h 772160"/>
              <a:gd name="connsiteX13" fmla="*/ 223520 w 1706126"/>
              <a:gd name="connsiteY13" fmla="*/ 690880 h 772160"/>
              <a:gd name="connsiteX14" fmla="*/ 121920 w 1706126"/>
              <a:gd name="connsiteY14" fmla="*/ 619760 h 772160"/>
              <a:gd name="connsiteX15" fmla="*/ 81280 w 1706126"/>
              <a:gd name="connsiteY15" fmla="*/ 609600 h 772160"/>
              <a:gd name="connsiteX16" fmla="*/ 50800 w 1706126"/>
              <a:gd name="connsiteY16" fmla="*/ 579120 h 772160"/>
              <a:gd name="connsiteX17" fmla="*/ 60960 w 1706126"/>
              <a:gd name="connsiteY17" fmla="*/ 528320 h 772160"/>
              <a:gd name="connsiteX18" fmla="*/ 142240 w 1706126"/>
              <a:gd name="connsiteY18" fmla="*/ 426720 h 772160"/>
              <a:gd name="connsiteX19" fmla="*/ 182880 w 1706126"/>
              <a:gd name="connsiteY19" fmla="*/ 406400 h 772160"/>
              <a:gd name="connsiteX0" fmla="*/ 0 w 1705343"/>
              <a:gd name="connsiteY0" fmla="*/ 416560 h 772160"/>
              <a:gd name="connsiteX1" fmla="*/ 71120 w 1705343"/>
              <a:gd name="connsiteY1" fmla="*/ 284480 h 772160"/>
              <a:gd name="connsiteX2" fmla="*/ 132080 w 1705343"/>
              <a:gd name="connsiteY2" fmla="*/ 223520 h 772160"/>
              <a:gd name="connsiteX3" fmla="*/ 314960 w 1705343"/>
              <a:gd name="connsiteY3" fmla="*/ 91440 h 772160"/>
              <a:gd name="connsiteX4" fmla="*/ 589280 w 1705343"/>
              <a:gd name="connsiteY4" fmla="*/ 20320 h 772160"/>
              <a:gd name="connsiteX5" fmla="*/ 762000 w 1705343"/>
              <a:gd name="connsiteY5" fmla="*/ 0 h 772160"/>
              <a:gd name="connsiteX6" fmla="*/ 1442720 w 1705343"/>
              <a:gd name="connsiteY6" fmla="*/ 101600 h 772160"/>
              <a:gd name="connsiteX7" fmla="*/ 1574800 w 1705343"/>
              <a:gd name="connsiteY7" fmla="*/ 172720 h 772160"/>
              <a:gd name="connsiteX8" fmla="*/ 1696720 w 1705343"/>
              <a:gd name="connsiteY8" fmla="*/ 284480 h 772160"/>
              <a:gd name="connsiteX9" fmla="*/ 1686560 w 1705343"/>
              <a:gd name="connsiteY9" fmla="*/ 477520 h 772160"/>
              <a:gd name="connsiteX10" fmla="*/ 1554480 w 1705343"/>
              <a:gd name="connsiteY10" fmla="*/ 589280 h 772160"/>
              <a:gd name="connsiteX11" fmla="*/ 904240 w 1705343"/>
              <a:gd name="connsiteY11" fmla="*/ 772160 h 772160"/>
              <a:gd name="connsiteX12" fmla="*/ 304800 w 1705343"/>
              <a:gd name="connsiteY12" fmla="*/ 741680 h 772160"/>
              <a:gd name="connsiteX13" fmla="*/ 223520 w 1705343"/>
              <a:gd name="connsiteY13" fmla="*/ 690880 h 772160"/>
              <a:gd name="connsiteX14" fmla="*/ 121920 w 1705343"/>
              <a:gd name="connsiteY14" fmla="*/ 619760 h 772160"/>
              <a:gd name="connsiteX15" fmla="*/ 81280 w 1705343"/>
              <a:gd name="connsiteY15" fmla="*/ 609600 h 772160"/>
              <a:gd name="connsiteX16" fmla="*/ 50800 w 1705343"/>
              <a:gd name="connsiteY16" fmla="*/ 579120 h 772160"/>
              <a:gd name="connsiteX17" fmla="*/ 60960 w 1705343"/>
              <a:gd name="connsiteY17" fmla="*/ 528320 h 772160"/>
              <a:gd name="connsiteX18" fmla="*/ 142240 w 1705343"/>
              <a:gd name="connsiteY18" fmla="*/ 426720 h 772160"/>
              <a:gd name="connsiteX19" fmla="*/ 182880 w 1705343"/>
              <a:gd name="connsiteY19" fmla="*/ 406400 h 772160"/>
              <a:gd name="connsiteX0" fmla="*/ 0 w 1715126"/>
              <a:gd name="connsiteY0" fmla="*/ 416560 h 772160"/>
              <a:gd name="connsiteX1" fmla="*/ 71120 w 1715126"/>
              <a:gd name="connsiteY1" fmla="*/ 284480 h 772160"/>
              <a:gd name="connsiteX2" fmla="*/ 132080 w 1715126"/>
              <a:gd name="connsiteY2" fmla="*/ 223520 h 772160"/>
              <a:gd name="connsiteX3" fmla="*/ 314960 w 1715126"/>
              <a:gd name="connsiteY3" fmla="*/ 91440 h 772160"/>
              <a:gd name="connsiteX4" fmla="*/ 589280 w 1715126"/>
              <a:gd name="connsiteY4" fmla="*/ 20320 h 772160"/>
              <a:gd name="connsiteX5" fmla="*/ 762000 w 1715126"/>
              <a:gd name="connsiteY5" fmla="*/ 0 h 772160"/>
              <a:gd name="connsiteX6" fmla="*/ 1442720 w 1715126"/>
              <a:gd name="connsiteY6" fmla="*/ 101600 h 772160"/>
              <a:gd name="connsiteX7" fmla="*/ 1696720 w 1715126"/>
              <a:gd name="connsiteY7" fmla="*/ 284480 h 772160"/>
              <a:gd name="connsiteX8" fmla="*/ 1686560 w 1715126"/>
              <a:gd name="connsiteY8" fmla="*/ 477520 h 772160"/>
              <a:gd name="connsiteX9" fmla="*/ 1554480 w 1715126"/>
              <a:gd name="connsiteY9" fmla="*/ 589280 h 772160"/>
              <a:gd name="connsiteX10" fmla="*/ 904240 w 1715126"/>
              <a:gd name="connsiteY10" fmla="*/ 772160 h 772160"/>
              <a:gd name="connsiteX11" fmla="*/ 304800 w 1715126"/>
              <a:gd name="connsiteY11" fmla="*/ 741680 h 772160"/>
              <a:gd name="connsiteX12" fmla="*/ 223520 w 1715126"/>
              <a:gd name="connsiteY12" fmla="*/ 690880 h 772160"/>
              <a:gd name="connsiteX13" fmla="*/ 121920 w 1715126"/>
              <a:gd name="connsiteY13" fmla="*/ 619760 h 772160"/>
              <a:gd name="connsiteX14" fmla="*/ 81280 w 1715126"/>
              <a:gd name="connsiteY14" fmla="*/ 609600 h 772160"/>
              <a:gd name="connsiteX15" fmla="*/ 50800 w 1715126"/>
              <a:gd name="connsiteY15" fmla="*/ 579120 h 772160"/>
              <a:gd name="connsiteX16" fmla="*/ 60960 w 1715126"/>
              <a:gd name="connsiteY16" fmla="*/ 528320 h 772160"/>
              <a:gd name="connsiteX17" fmla="*/ 142240 w 1715126"/>
              <a:gd name="connsiteY17" fmla="*/ 426720 h 772160"/>
              <a:gd name="connsiteX18" fmla="*/ 182880 w 1715126"/>
              <a:gd name="connsiteY18" fmla="*/ 406400 h 772160"/>
              <a:gd name="connsiteX0" fmla="*/ 0 w 1715126"/>
              <a:gd name="connsiteY0" fmla="*/ 416597 h 772197"/>
              <a:gd name="connsiteX1" fmla="*/ 71120 w 1715126"/>
              <a:gd name="connsiteY1" fmla="*/ 284517 h 772197"/>
              <a:gd name="connsiteX2" fmla="*/ 132080 w 1715126"/>
              <a:gd name="connsiteY2" fmla="*/ 223557 h 772197"/>
              <a:gd name="connsiteX3" fmla="*/ 314960 w 1715126"/>
              <a:gd name="connsiteY3" fmla="*/ 91477 h 772197"/>
              <a:gd name="connsiteX4" fmla="*/ 762000 w 1715126"/>
              <a:gd name="connsiteY4" fmla="*/ 37 h 772197"/>
              <a:gd name="connsiteX5" fmla="*/ 1442720 w 1715126"/>
              <a:gd name="connsiteY5" fmla="*/ 101637 h 772197"/>
              <a:gd name="connsiteX6" fmla="*/ 1696720 w 1715126"/>
              <a:gd name="connsiteY6" fmla="*/ 284517 h 772197"/>
              <a:gd name="connsiteX7" fmla="*/ 1686560 w 1715126"/>
              <a:gd name="connsiteY7" fmla="*/ 477557 h 772197"/>
              <a:gd name="connsiteX8" fmla="*/ 1554480 w 1715126"/>
              <a:gd name="connsiteY8" fmla="*/ 589317 h 772197"/>
              <a:gd name="connsiteX9" fmla="*/ 904240 w 1715126"/>
              <a:gd name="connsiteY9" fmla="*/ 772197 h 772197"/>
              <a:gd name="connsiteX10" fmla="*/ 304800 w 1715126"/>
              <a:gd name="connsiteY10" fmla="*/ 741717 h 772197"/>
              <a:gd name="connsiteX11" fmla="*/ 223520 w 1715126"/>
              <a:gd name="connsiteY11" fmla="*/ 690917 h 772197"/>
              <a:gd name="connsiteX12" fmla="*/ 121920 w 1715126"/>
              <a:gd name="connsiteY12" fmla="*/ 619797 h 772197"/>
              <a:gd name="connsiteX13" fmla="*/ 81280 w 1715126"/>
              <a:gd name="connsiteY13" fmla="*/ 609637 h 772197"/>
              <a:gd name="connsiteX14" fmla="*/ 50800 w 1715126"/>
              <a:gd name="connsiteY14" fmla="*/ 579157 h 772197"/>
              <a:gd name="connsiteX15" fmla="*/ 60960 w 1715126"/>
              <a:gd name="connsiteY15" fmla="*/ 528357 h 772197"/>
              <a:gd name="connsiteX16" fmla="*/ 142240 w 1715126"/>
              <a:gd name="connsiteY16" fmla="*/ 426757 h 772197"/>
              <a:gd name="connsiteX17" fmla="*/ 182880 w 1715126"/>
              <a:gd name="connsiteY17" fmla="*/ 406437 h 772197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121920 w 1715126"/>
              <a:gd name="connsiteY11" fmla="*/ 619805 h 772205"/>
              <a:gd name="connsiteX12" fmla="*/ 81280 w 1715126"/>
              <a:gd name="connsiteY12" fmla="*/ 609645 h 772205"/>
              <a:gd name="connsiteX13" fmla="*/ 50800 w 1715126"/>
              <a:gd name="connsiteY13" fmla="*/ 579165 h 772205"/>
              <a:gd name="connsiteX14" fmla="*/ 60960 w 1715126"/>
              <a:gd name="connsiteY14" fmla="*/ 528365 h 772205"/>
              <a:gd name="connsiteX15" fmla="*/ 142240 w 1715126"/>
              <a:gd name="connsiteY15" fmla="*/ 426765 h 772205"/>
              <a:gd name="connsiteX16" fmla="*/ 182880 w 1715126"/>
              <a:gd name="connsiteY16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81280 w 1715126"/>
              <a:gd name="connsiteY11" fmla="*/ 609645 h 772205"/>
              <a:gd name="connsiteX12" fmla="*/ 50800 w 1715126"/>
              <a:gd name="connsiteY12" fmla="*/ 579165 h 772205"/>
              <a:gd name="connsiteX13" fmla="*/ 60960 w 1715126"/>
              <a:gd name="connsiteY13" fmla="*/ 528365 h 772205"/>
              <a:gd name="connsiteX14" fmla="*/ 142240 w 1715126"/>
              <a:gd name="connsiteY14" fmla="*/ 426765 h 772205"/>
              <a:gd name="connsiteX15" fmla="*/ 182880 w 1715126"/>
              <a:gd name="connsiteY15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60960 w 1715126"/>
              <a:gd name="connsiteY12" fmla="*/ 528365 h 772205"/>
              <a:gd name="connsiteX13" fmla="*/ 142240 w 1715126"/>
              <a:gd name="connsiteY13" fmla="*/ 426765 h 772205"/>
              <a:gd name="connsiteX14" fmla="*/ 182880 w 1715126"/>
              <a:gd name="connsiteY14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42240 w 1715126"/>
              <a:gd name="connsiteY11" fmla="*/ 426765 h 772205"/>
              <a:gd name="connsiteX12" fmla="*/ 182880 w 1715126"/>
              <a:gd name="connsiteY12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82880 w 1715126"/>
              <a:gd name="connsiteY11" fmla="*/ 406445 h 772205"/>
              <a:gd name="connsiteX0" fmla="*/ 0 w 1715126"/>
              <a:gd name="connsiteY0" fmla="*/ 416605 h 772716"/>
              <a:gd name="connsiteX1" fmla="*/ 71120 w 1715126"/>
              <a:gd name="connsiteY1" fmla="*/ 284525 h 772716"/>
              <a:gd name="connsiteX2" fmla="*/ 314960 w 1715126"/>
              <a:gd name="connsiteY2" fmla="*/ 91485 h 772716"/>
              <a:gd name="connsiteX3" fmla="*/ 762000 w 1715126"/>
              <a:gd name="connsiteY3" fmla="*/ 45 h 772716"/>
              <a:gd name="connsiteX4" fmla="*/ 1442720 w 1715126"/>
              <a:gd name="connsiteY4" fmla="*/ 101645 h 772716"/>
              <a:gd name="connsiteX5" fmla="*/ 1696720 w 1715126"/>
              <a:gd name="connsiteY5" fmla="*/ 284525 h 772716"/>
              <a:gd name="connsiteX6" fmla="*/ 1686560 w 1715126"/>
              <a:gd name="connsiteY6" fmla="*/ 477565 h 772716"/>
              <a:gd name="connsiteX7" fmla="*/ 1554480 w 1715126"/>
              <a:gd name="connsiteY7" fmla="*/ 589325 h 772716"/>
              <a:gd name="connsiteX8" fmla="*/ 904240 w 1715126"/>
              <a:gd name="connsiteY8" fmla="*/ 772205 h 772716"/>
              <a:gd name="connsiteX9" fmla="*/ 304800 w 1715126"/>
              <a:gd name="connsiteY9" fmla="*/ 741725 h 772716"/>
              <a:gd name="connsiteX10" fmla="*/ 50800 w 1715126"/>
              <a:gd name="connsiteY10" fmla="*/ 579165 h 772716"/>
              <a:gd name="connsiteX11" fmla="*/ 182880 w 1715126"/>
              <a:gd name="connsiteY11" fmla="*/ 406445 h 772716"/>
              <a:gd name="connsiteX0" fmla="*/ 0 w 1715126"/>
              <a:gd name="connsiteY0" fmla="*/ 416605 h 773730"/>
              <a:gd name="connsiteX1" fmla="*/ 71120 w 1715126"/>
              <a:gd name="connsiteY1" fmla="*/ 284525 h 773730"/>
              <a:gd name="connsiteX2" fmla="*/ 314960 w 1715126"/>
              <a:gd name="connsiteY2" fmla="*/ 91485 h 773730"/>
              <a:gd name="connsiteX3" fmla="*/ 762000 w 1715126"/>
              <a:gd name="connsiteY3" fmla="*/ 45 h 773730"/>
              <a:gd name="connsiteX4" fmla="*/ 1442720 w 1715126"/>
              <a:gd name="connsiteY4" fmla="*/ 101645 h 773730"/>
              <a:gd name="connsiteX5" fmla="*/ 1696720 w 1715126"/>
              <a:gd name="connsiteY5" fmla="*/ 284525 h 773730"/>
              <a:gd name="connsiteX6" fmla="*/ 1686560 w 1715126"/>
              <a:gd name="connsiteY6" fmla="*/ 477565 h 773730"/>
              <a:gd name="connsiteX7" fmla="*/ 1554480 w 1715126"/>
              <a:gd name="connsiteY7" fmla="*/ 589325 h 773730"/>
              <a:gd name="connsiteX8" fmla="*/ 904240 w 1715126"/>
              <a:gd name="connsiteY8" fmla="*/ 772205 h 773730"/>
              <a:gd name="connsiteX9" fmla="*/ 304800 w 1715126"/>
              <a:gd name="connsiteY9" fmla="*/ 741725 h 773730"/>
              <a:gd name="connsiteX10" fmla="*/ 50800 w 1715126"/>
              <a:gd name="connsiteY10" fmla="*/ 579165 h 773730"/>
              <a:gd name="connsiteX11" fmla="*/ 182880 w 1715126"/>
              <a:gd name="connsiteY11" fmla="*/ 406445 h 773730"/>
              <a:gd name="connsiteX0" fmla="*/ 0 w 1758927"/>
              <a:gd name="connsiteY0" fmla="*/ 416605 h 791128"/>
              <a:gd name="connsiteX1" fmla="*/ 71120 w 1758927"/>
              <a:gd name="connsiteY1" fmla="*/ 284525 h 791128"/>
              <a:gd name="connsiteX2" fmla="*/ 314960 w 1758927"/>
              <a:gd name="connsiteY2" fmla="*/ 91485 h 791128"/>
              <a:gd name="connsiteX3" fmla="*/ 762000 w 1758927"/>
              <a:gd name="connsiteY3" fmla="*/ 45 h 791128"/>
              <a:gd name="connsiteX4" fmla="*/ 1442720 w 1758927"/>
              <a:gd name="connsiteY4" fmla="*/ 101645 h 791128"/>
              <a:gd name="connsiteX5" fmla="*/ 1696720 w 1758927"/>
              <a:gd name="connsiteY5" fmla="*/ 284525 h 791128"/>
              <a:gd name="connsiteX6" fmla="*/ 1686560 w 1758927"/>
              <a:gd name="connsiteY6" fmla="*/ 477565 h 791128"/>
              <a:gd name="connsiteX7" fmla="*/ 904240 w 1758927"/>
              <a:gd name="connsiteY7" fmla="*/ 772205 h 791128"/>
              <a:gd name="connsiteX8" fmla="*/ 304800 w 1758927"/>
              <a:gd name="connsiteY8" fmla="*/ 741725 h 791128"/>
              <a:gd name="connsiteX9" fmla="*/ 50800 w 1758927"/>
              <a:gd name="connsiteY9" fmla="*/ 579165 h 791128"/>
              <a:gd name="connsiteX10" fmla="*/ 182880 w 1758927"/>
              <a:gd name="connsiteY10" fmla="*/ 406445 h 791128"/>
              <a:gd name="connsiteX0" fmla="*/ 0 w 1710590"/>
              <a:gd name="connsiteY0" fmla="*/ 416605 h 791128"/>
              <a:gd name="connsiteX1" fmla="*/ 71120 w 1710590"/>
              <a:gd name="connsiteY1" fmla="*/ 284525 h 791128"/>
              <a:gd name="connsiteX2" fmla="*/ 314960 w 1710590"/>
              <a:gd name="connsiteY2" fmla="*/ 91485 h 791128"/>
              <a:gd name="connsiteX3" fmla="*/ 762000 w 1710590"/>
              <a:gd name="connsiteY3" fmla="*/ 45 h 791128"/>
              <a:gd name="connsiteX4" fmla="*/ 1442720 w 1710590"/>
              <a:gd name="connsiteY4" fmla="*/ 101645 h 791128"/>
              <a:gd name="connsiteX5" fmla="*/ 1686560 w 1710590"/>
              <a:gd name="connsiteY5" fmla="*/ 477565 h 791128"/>
              <a:gd name="connsiteX6" fmla="*/ 904240 w 1710590"/>
              <a:gd name="connsiteY6" fmla="*/ 772205 h 791128"/>
              <a:gd name="connsiteX7" fmla="*/ 304800 w 1710590"/>
              <a:gd name="connsiteY7" fmla="*/ 741725 h 791128"/>
              <a:gd name="connsiteX8" fmla="*/ 50800 w 1710590"/>
              <a:gd name="connsiteY8" fmla="*/ 579165 h 791128"/>
              <a:gd name="connsiteX9" fmla="*/ 182880 w 1710590"/>
              <a:gd name="connsiteY9" fmla="*/ 406445 h 791128"/>
              <a:gd name="connsiteX0" fmla="*/ 0 w 1732924"/>
              <a:gd name="connsiteY0" fmla="*/ 416605 h 791128"/>
              <a:gd name="connsiteX1" fmla="*/ 71120 w 1732924"/>
              <a:gd name="connsiteY1" fmla="*/ 284525 h 791128"/>
              <a:gd name="connsiteX2" fmla="*/ 314960 w 1732924"/>
              <a:gd name="connsiteY2" fmla="*/ 91485 h 791128"/>
              <a:gd name="connsiteX3" fmla="*/ 762000 w 1732924"/>
              <a:gd name="connsiteY3" fmla="*/ 45 h 791128"/>
              <a:gd name="connsiteX4" fmla="*/ 1547495 w 1732924"/>
              <a:gd name="connsiteY4" fmla="*/ 82595 h 791128"/>
              <a:gd name="connsiteX5" fmla="*/ 1686560 w 1732924"/>
              <a:gd name="connsiteY5" fmla="*/ 477565 h 791128"/>
              <a:gd name="connsiteX6" fmla="*/ 904240 w 1732924"/>
              <a:gd name="connsiteY6" fmla="*/ 772205 h 791128"/>
              <a:gd name="connsiteX7" fmla="*/ 304800 w 1732924"/>
              <a:gd name="connsiteY7" fmla="*/ 741725 h 791128"/>
              <a:gd name="connsiteX8" fmla="*/ 50800 w 1732924"/>
              <a:gd name="connsiteY8" fmla="*/ 579165 h 791128"/>
              <a:gd name="connsiteX9" fmla="*/ 182880 w 1732924"/>
              <a:gd name="connsiteY9" fmla="*/ 406445 h 791128"/>
              <a:gd name="connsiteX0" fmla="*/ 0 w 1732924"/>
              <a:gd name="connsiteY0" fmla="*/ 416605 h 802083"/>
              <a:gd name="connsiteX1" fmla="*/ 71120 w 1732924"/>
              <a:gd name="connsiteY1" fmla="*/ 284525 h 802083"/>
              <a:gd name="connsiteX2" fmla="*/ 314960 w 1732924"/>
              <a:gd name="connsiteY2" fmla="*/ 91485 h 802083"/>
              <a:gd name="connsiteX3" fmla="*/ 762000 w 1732924"/>
              <a:gd name="connsiteY3" fmla="*/ 45 h 802083"/>
              <a:gd name="connsiteX4" fmla="*/ 1547495 w 1732924"/>
              <a:gd name="connsiteY4" fmla="*/ 82595 h 802083"/>
              <a:gd name="connsiteX5" fmla="*/ 1686560 w 1732924"/>
              <a:gd name="connsiteY5" fmla="*/ 477565 h 802083"/>
              <a:gd name="connsiteX6" fmla="*/ 904240 w 1732924"/>
              <a:gd name="connsiteY6" fmla="*/ 772205 h 802083"/>
              <a:gd name="connsiteX7" fmla="*/ 285750 w 1732924"/>
              <a:gd name="connsiteY7" fmla="*/ 770300 h 802083"/>
              <a:gd name="connsiteX8" fmla="*/ 50800 w 1732924"/>
              <a:gd name="connsiteY8" fmla="*/ 579165 h 802083"/>
              <a:gd name="connsiteX9" fmla="*/ 182880 w 1732924"/>
              <a:gd name="connsiteY9" fmla="*/ 406445 h 80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2924" h="802083">
                <a:moveTo>
                  <a:pt x="0" y="416605"/>
                </a:moveTo>
                <a:cubicBezTo>
                  <a:pt x="23707" y="372578"/>
                  <a:pt x="18627" y="338712"/>
                  <a:pt x="71120" y="284525"/>
                </a:cubicBezTo>
                <a:cubicBezTo>
                  <a:pt x="123613" y="230338"/>
                  <a:pt x="199813" y="138898"/>
                  <a:pt x="314960" y="91485"/>
                </a:cubicBezTo>
                <a:cubicBezTo>
                  <a:pt x="430107" y="44072"/>
                  <a:pt x="574040" y="-1648"/>
                  <a:pt x="762000" y="45"/>
                </a:cubicBezTo>
                <a:cubicBezTo>
                  <a:pt x="949960" y="1738"/>
                  <a:pt x="1393402" y="3008"/>
                  <a:pt x="1547495" y="82595"/>
                </a:cubicBezTo>
                <a:cubicBezTo>
                  <a:pt x="1701588" y="162182"/>
                  <a:pt x="1793769" y="362630"/>
                  <a:pt x="1686560" y="477565"/>
                </a:cubicBezTo>
                <a:cubicBezTo>
                  <a:pt x="1579351" y="592500"/>
                  <a:pt x="1137708" y="723416"/>
                  <a:pt x="904240" y="772205"/>
                </a:cubicBezTo>
                <a:cubicBezTo>
                  <a:pt x="670772" y="820994"/>
                  <a:pt x="427990" y="802473"/>
                  <a:pt x="285750" y="770300"/>
                </a:cubicBezTo>
                <a:cubicBezTo>
                  <a:pt x="143510" y="738127"/>
                  <a:pt x="77893" y="631658"/>
                  <a:pt x="50800" y="579165"/>
                </a:cubicBezTo>
                <a:cubicBezTo>
                  <a:pt x="30480" y="523285"/>
                  <a:pt x="155363" y="442428"/>
                  <a:pt x="182880" y="406445"/>
                </a:cubicBezTo>
              </a:path>
            </a:pathLst>
          </a:custGeom>
          <a:noFill/>
          <a:ln w="76200">
            <a:solidFill>
              <a:srgbClr val="75DD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D7241B-0EB5-A7CE-6B65-3D1457081EFD}"/>
              </a:ext>
            </a:extLst>
          </p:cNvPr>
          <p:cNvSpPr/>
          <p:nvPr/>
        </p:nvSpPr>
        <p:spPr>
          <a:xfrm>
            <a:off x="6445878" y="2819396"/>
            <a:ext cx="1732924" cy="659480"/>
          </a:xfrm>
          <a:custGeom>
            <a:avLst/>
            <a:gdLst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188720 w 1706126"/>
              <a:gd name="connsiteY12" fmla="*/ 690880 h 772160"/>
              <a:gd name="connsiteX13" fmla="*/ 995680 w 1706126"/>
              <a:gd name="connsiteY13" fmla="*/ 741680 h 772160"/>
              <a:gd name="connsiteX14" fmla="*/ 904240 w 1706126"/>
              <a:gd name="connsiteY14" fmla="*/ 772160 h 772160"/>
              <a:gd name="connsiteX15" fmla="*/ 304800 w 1706126"/>
              <a:gd name="connsiteY15" fmla="*/ 741680 h 772160"/>
              <a:gd name="connsiteX16" fmla="*/ 223520 w 1706126"/>
              <a:gd name="connsiteY16" fmla="*/ 690880 h 772160"/>
              <a:gd name="connsiteX17" fmla="*/ 121920 w 1706126"/>
              <a:gd name="connsiteY17" fmla="*/ 619760 h 772160"/>
              <a:gd name="connsiteX18" fmla="*/ 81280 w 1706126"/>
              <a:gd name="connsiteY18" fmla="*/ 609600 h 772160"/>
              <a:gd name="connsiteX19" fmla="*/ 50800 w 1706126"/>
              <a:gd name="connsiteY19" fmla="*/ 579120 h 772160"/>
              <a:gd name="connsiteX20" fmla="*/ 60960 w 1706126"/>
              <a:gd name="connsiteY20" fmla="*/ 528320 h 772160"/>
              <a:gd name="connsiteX21" fmla="*/ 142240 w 1706126"/>
              <a:gd name="connsiteY21" fmla="*/ 426720 h 772160"/>
              <a:gd name="connsiteX22" fmla="*/ 182880 w 1706126"/>
              <a:gd name="connsiteY22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95680 w 1706126"/>
              <a:gd name="connsiteY12" fmla="*/ 741680 h 772160"/>
              <a:gd name="connsiteX13" fmla="*/ 904240 w 1706126"/>
              <a:gd name="connsiteY13" fmla="*/ 772160 h 772160"/>
              <a:gd name="connsiteX14" fmla="*/ 304800 w 1706126"/>
              <a:gd name="connsiteY14" fmla="*/ 741680 h 772160"/>
              <a:gd name="connsiteX15" fmla="*/ 223520 w 1706126"/>
              <a:gd name="connsiteY15" fmla="*/ 690880 h 772160"/>
              <a:gd name="connsiteX16" fmla="*/ 121920 w 1706126"/>
              <a:gd name="connsiteY16" fmla="*/ 619760 h 772160"/>
              <a:gd name="connsiteX17" fmla="*/ 81280 w 1706126"/>
              <a:gd name="connsiteY17" fmla="*/ 609600 h 772160"/>
              <a:gd name="connsiteX18" fmla="*/ 50800 w 1706126"/>
              <a:gd name="connsiteY18" fmla="*/ 579120 h 772160"/>
              <a:gd name="connsiteX19" fmla="*/ 60960 w 1706126"/>
              <a:gd name="connsiteY19" fmla="*/ 528320 h 772160"/>
              <a:gd name="connsiteX20" fmla="*/ 142240 w 1706126"/>
              <a:gd name="connsiteY20" fmla="*/ 426720 h 772160"/>
              <a:gd name="connsiteX21" fmla="*/ 182880 w 1706126"/>
              <a:gd name="connsiteY21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04240 w 1706126"/>
              <a:gd name="connsiteY12" fmla="*/ 772160 h 772160"/>
              <a:gd name="connsiteX13" fmla="*/ 304800 w 1706126"/>
              <a:gd name="connsiteY13" fmla="*/ 741680 h 772160"/>
              <a:gd name="connsiteX14" fmla="*/ 223520 w 1706126"/>
              <a:gd name="connsiteY14" fmla="*/ 690880 h 772160"/>
              <a:gd name="connsiteX15" fmla="*/ 121920 w 1706126"/>
              <a:gd name="connsiteY15" fmla="*/ 619760 h 772160"/>
              <a:gd name="connsiteX16" fmla="*/ 81280 w 1706126"/>
              <a:gd name="connsiteY16" fmla="*/ 609600 h 772160"/>
              <a:gd name="connsiteX17" fmla="*/ 50800 w 1706126"/>
              <a:gd name="connsiteY17" fmla="*/ 579120 h 772160"/>
              <a:gd name="connsiteX18" fmla="*/ 60960 w 1706126"/>
              <a:gd name="connsiteY18" fmla="*/ 528320 h 772160"/>
              <a:gd name="connsiteX19" fmla="*/ 142240 w 1706126"/>
              <a:gd name="connsiteY19" fmla="*/ 426720 h 772160"/>
              <a:gd name="connsiteX20" fmla="*/ 182880 w 1706126"/>
              <a:gd name="connsiteY20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904240 w 1706126"/>
              <a:gd name="connsiteY11" fmla="*/ 772160 h 772160"/>
              <a:gd name="connsiteX12" fmla="*/ 304800 w 1706126"/>
              <a:gd name="connsiteY12" fmla="*/ 741680 h 772160"/>
              <a:gd name="connsiteX13" fmla="*/ 223520 w 1706126"/>
              <a:gd name="connsiteY13" fmla="*/ 690880 h 772160"/>
              <a:gd name="connsiteX14" fmla="*/ 121920 w 1706126"/>
              <a:gd name="connsiteY14" fmla="*/ 619760 h 772160"/>
              <a:gd name="connsiteX15" fmla="*/ 81280 w 1706126"/>
              <a:gd name="connsiteY15" fmla="*/ 609600 h 772160"/>
              <a:gd name="connsiteX16" fmla="*/ 50800 w 1706126"/>
              <a:gd name="connsiteY16" fmla="*/ 579120 h 772160"/>
              <a:gd name="connsiteX17" fmla="*/ 60960 w 1706126"/>
              <a:gd name="connsiteY17" fmla="*/ 528320 h 772160"/>
              <a:gd name="connsiteX18" fmla="*/ 142240 w 1706126"/>
              <a:gd name="connsiteY18" fmla="*/ 426720 h 772160"/>
              <a:gd name="connsiteX19" fmla="*/ 182880 w 1706126"/>
              <a:gd name="connsiteY19" fmla="*/ 406400 h 772160"/>
              <a:gd name="connsiteX0" fmla="*/ 0 w 1705343"/>
              <a:gd name="connsiteY0" fmla="*/ 416560 h 772160"/>
              <a:gd name="connsiteX1" fmla="*/ 71120 w 1705343"/>
              <a:gd name="connsiteY1" fmla="*/ 284480 h 772160"/>
              <a:gd name="connsiteX2" fmla="*/ 132080 w 1705343"/>
              <a:gd name="connsiteY2" fmla="*/ 223520 h 772160"/>
              <a:gd name="connsiteX3" fmla="*/ 314960 w 1705343"/>
              <a:gd name="connsiteY3" fmla="*/ 91440 h 772160"/>
              <a:gd name="connsiteX4" fmla="*/ 589280 w 1705343"/>
              <a:gd name="connsiteY4" fmla="*/ 20320 h 772160"/>
              <a:gd name="connsiteX5" fmla="*/ 762000 w 1705343"/>
              <a:gd name="connsiteY5" fmla="*/ 0 h 772160"/>
              <a:gd name="connsiteX6" fmla="*/ 1442720 w 1705343"/>
              <a:gd name="connsiteY6" fmla="*/ 101600 h 772160"/>
              <a:gd name="connsiteX7" fmla="*/ 1574800 w 1705343"/>
              <a:gd name="connsiteY7" fmla="*/ 172720 h 772160"/>
              <a:gd name="connsiteX8" fmla="*/ 1696720 w 1705343"/>
              <a:gd name="connsiteY8" fmla="*/ 284480 h 772160"/>
              <a:gd name="connsiteX9" fmla="*/ 1686560 w 1705343"/>
              <a:gd name="connsiteY9" fmla="*/ 477520 h 772160"/>
              <a:gd name="connsiteX10" fmla="*/ 1554480 w 1705343"/>
              <a:gd name="connsiteY10" fmla="*/ 589280 h 772160"/>
              <a:gd name="connsiteX11" fmla="*/ 904240 w 1705343"/>
              <a:gd name="connsiteY11" fmla="*/ 772160 h 772160"/>
              <a:gd name="connsiteX12" fmla="*/ 304800 w 1705343"/>
              <a:gd name="connsiteY12" fmla="*/ 741680 h 772160"/>
              <a:gd name="connsiteX13" fmla="*/ 223520 w 1705343"/>
              <a:gd name="connsiteY13" fmla="*/ 690880 h 772160"/>
              <a:gd name="connsiteX14" fmla="*/ 121920 w 1705343"/>
              <a:gd name="connsiteY14" fmla="*/ 619760 h 772160"/>
              <a:gd name="connsiteX15" fmla="*/ 81280 w 1705343"/>
              <a:gd name="connsiteY15" fmla="*/ 609600 h 772160"/>
              <a:gd name="connsiteX16" fmla="*/ 50800 w 1705343"/>
              <a:gd name="connsiteY16" fmla="*/ 579120 h 772160"/>
              <a:gd name="connsiteX17" fmla="*/ 60960 w 1705343"/>
              <a:gd name="connsiteY17" fmla="*/ 528320 h 772160"/>
              <a:gd name="connsiteX18" fmla="*/ 142240 w 1705343"/>
              <a:gd name="connsiteY18" fmla="*/ 426720 h 772160"/>
              <a:gd name="connsiteX19" fmla="*/ 182880 w 1705343"/>
              <a:gd name="connsiteY19" fmla="*/ 406400 h 772160"/>
              <a:gd name="connsiteX0" fmla="*/ 0 w 1715126"/>
              <a:gd name="connsiteY0" fmla="*/ 416560 h 772160"/>
              <a:gd name="connsiteX1" fmla="*/ 71120 w 1715126"/>
              <a:gd name="connsiteY1" fmla="*/ 284480 h 772160"/>
              <a:gd name="connsiteX2" fmla="*/ 132080 w 1715126"/>
              <a:gd name="connsiteY2" fmla="*/ 223520 h 772160"/>
              <a:gd name="connsiteX3" fmla="*/ 314960 w 1715126"/>
              <a:gd name="connsiteY3" fmla="*/ 91440 h 772160"/>
              <a:gd name="connsiteX4" fmla="*/ 589280 w 1715126"/>
              <a:gd name="connsiteY4" fmla="*/ 20320 h 772160"/>
              <a:gd name="connsiteX5" fmla="*/ 762000 w 1715126"/>
              <a:gd name="connsiteY5" fmla="*/ 0 h 772160"/>
              <a:gd name="connsiteX6" fmla="*/ 1442720 w 1715126"/>
              <a:gd name="connsiteY6" fmla="*/ 101600 h 772160"/>
              <a:gd name="connsiteX7" fmla="*/ 1696720 w 1715126"/>
              <a:gd name="connsiteY7" fmla="*/ 284480 h 772160"/>
              <a:gd name="connsiteX8" fmla="*/ 1686560 w 1715126"/>
              <a:gd name="connsiteY8" fmla="*/ 477520 h 772160"/>
              <a:gd name="connsiteX9" fmla="*/ 1554480 w 1715126"/>
              <a:gd name="connsiteY9" fmla="*/ 589280 h 772160"/>
              <a:gd name="connsiteX10" fmla="*/ 904240 w 1715126"/>
              <a:gd name="connsiteY10" fmla="*/ 772160 h 772160"/>
              <a:gd name="connsiteX11" fmla="*/ 304800 w 1715126"/>
              <a:gd name="connsiteY11" fmla="*/ 741680 h 772160"/>
              <a:gd name="connsiteX12" fmla="*/ 223520 w 1715126"/>
              <a:gd name="connsiteY12" fmla="*/ 690880 h 772160"/>
              <a:gd name="connsiteX13" fmla="*/ 121920 w 1715126"/>
              <a:gd name="connsiteY13" fmla="*/ 619760 h 772160"/>
              <a:gd name="connsiteX14" fmla="*/ 81280 w 1715126"/>
              <a:gd name="connsiteY14" fmla="*/ 609600 h 772160"/>
              <a:gd name="connsiteX15" fmla="*/ 50800 w 1715126"/>
              <a:gd name="connsiteY15" fmla="*/ 579120 h 772160"/>
              <a:gd name="connsiteX16" fmla="*/ 60960 w 1715126"/>
              <a:gd name="connsiteY16" fmla="*/ 528320 h 772160"/>
              <a:gd name="connsiteX17" fmla="*/ 142240 w 1715126"/>
              <a:gd name="connsiteY17" fmla="*/ 426720 h 772160"/>
              <a:gd name="connsiteX18" fmla="*/ 182880 w 1715126"/>
              <a:gd name="connsiteY18" fmla="*/ 406400 h 772160"/>
              <a:gd name="connsiteX0" fmla="*/ 0 w 1715126"/>
              <a:gd name="connsiteY0" fmla="*/ 416597 h 772197"/>
              <a:gd name="connsiteX1" fmla="*/ 71120 w 1715126"/>
              <a:gd name="connsiteY1" fmla="*/ 284517 h 772197"/>
              <a:gd name="connsiteX2" fmla="*/ 132080 w 1715126"/>
              <a:gd name="connsiteY2" fmla="*/ 223557 h 772197"/>
              <a:gd name="connsiteX3" fmla="*/ 314960 w 1715126"/>
              <a:gd name="connsiteY3" fmla="*/ 91477 h 772197"/>
              <a:gd name="connsiteX4" fmla="*/ 762000 w 1715126"/>
              <a:gd name="connsiteY4" fmla="*/ 37 h 772197"/>
              <a:gd name="connsiteX5" fmla="*/ 1442720 w 1715126"/>
              <a:gd name="connsiteY5" fmla="*/ 101637 h 772197"/>
              <a:gd name="connsiteX6" fmla="*/ 1696720 w 1715126"/>
              <a:gd name="connsiteY6" fmla="*/ 284517 h 772197"/>
              <a:gd name="connsiteX7" fmla="*/ 1686560 w 1715126"/>
              <a:gd name="connsiteY7" fmla="*/ 477557 h 772197"/>
              <a:gd name="connsiteX8" fmla="*/ 1554480 w 1715126"/>
              <a:gd name="connsiteY8" fmla="*/ 589317 h 772197"/>
              <a:gd name="connsiteX9" fmla="*/ 904240 w 1715126"/>
              <a:gd name="connsiteY9" fmla="*/ 772197 h 772197"/>
              <a:gd name="connsiteX10" fmla="*/ 304800 w 1715126"/>
              <a:gd name="connsiteY10" fmla="*/ 741717 h 772197"/>
              <a:gd name="connsiteX11" fmla="*/ 223520 w 1715126"/>
              <a:gd name="connsiteY11" fmla="*/ 690917 h 772197"/>
              <a:gd name="connsiteX12" fmla="*/ 121920 w 1715126"/>
              <a:gd name="connsiteY12" fmla="*/ 619797 h 772197"/>
              <a:gd name="connsiteX13" fmla="*/ 81280 w 1715126"/>
              <a:gd name="connsiteY13" fmla="*/ 609637 h 772197"/>
              <a:gd name="connsiteX14" fmla="*/ 50800 w 1715126"/>
              <a:gd name="connsiteY14" fmla="*/ 579157 h 772197"/>
              <a:gd name="connsiteX15" fmla="*/ 60960 w 1715126"/>
              <a:gd name="connsiteY15" fmla="*/ 528357 h 772197"/>
              <a:gd name="connsiteX16" fmla="*/ 142240 w 1715126"/>
              <a:gd name="connsiteY16" fmla="*/ 426757 h 772197"/>
              <a:gd name="connsiteX17" fmla="*/ 182880 w 1715126"/>
              <a:gd name="connsiteY17" fmla="*/ 406437 h 772197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121920 w 1715126"/>
              <a:gd name="connsiteY11" fmla="*/ 619805 h 772205"/>
              <a:gd name="connsiteX12" fmla="*/ 81280 w 1715126"/>
              <a:gd name="connsiteY12" fmla="*/ 609645 h 772205"/>
              <a:gd name="connsiteX13" fmla="*/ 50800 w 1715126"/>
              <a:gd name="connsiteY13" fmla="*/ 579165 h 772205"/>
              <a:gd name="connsiteX14" fmla="*/ 60960 w 1715126"/>
              <a:gd name="connsiteY14" fmla="*/ 528365 h 772205"/>
              <a:gd name="connsiteX15" fmla="*/ 142240 w 1715126"/>
              <a:gd name="connsiteY15" fmla="*/ 426765 h 772205"/>
              <a:gd name="connsiteX16" fmla="*/ 182880 w 1715126"/>
              <a:gd name="connsiteY16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81280 w 1715126"/>
              <a:gd name="connsiteY11" fmla="*/ 609645 h 772205"/>
              <a:gd name="connsiteX12" fmla="*/ 50800 w 1715126"/>
              <a:gd name="connsiteY12" fmla="*/ 579165 h 772205"/>
              <a:gd name="connsiteX13" fmla="*/ 60960 w 1715126"/>
              <a:gd name="connsiteY13" fmla="*/ 528365 h 772205"/>
              <a:gd name="connsiteX14" fmla="*/ 142240 w 1715126"/>
              <a:gd name="connsiteY14" fmla="*/ 426765 h 772205"/>
              <a:gd name="connsiteX15" fmla="*/ 182880 w 1715126"/>
              <a:gd name="connsiteY15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60960 w 1715126"/>
              <a:gd name="connsiteY12" fmla="*/ 528365 h 772205"/>
              <a:gd name="connsiteX13" fmla="*/ 142240 w 1715126"/>
              <a:gd name="connsiteY13" fmla="*/ 426765 h 772205"/>
              <a:gd name="connsiteX14" fmla="*/ 182880 w 1715126"/>
              <a:gd name="connsiteY14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42240 w 1715126"/>
              <a:gd name="connsiteY11" fmla="*/ 426765 h 772205"/>
              <a:gd name="connsiteX12" fmla="*/ 182880 w 1715126"/>
              <a:gd name="connsiteY12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82880 w 1715126"/>
              <a:gd name="connsiteY11" fmla="*/ 406445 h 772205"/>
              <a:gd name="connsiteX0" fmla="*/ 0 w 1715126"/>
              <a:gd name="connsiteY0" fmla="*/ 416605 h 772716"/>
              <a:gd name="connsiteX1" fmla="*/ 71120 w 1715126"/>
              <a:gd name="connsiteY1" fmla="*/ 284525 h 772716"/>
              <a:gd name="connsiteX2" fmla="*/ 314960 w 1715126"/>
              <a:gd name="connsiteY2" fmla="*/ 91485 h 772716"/>
              <a:gd name="connsiteX3" fmla="*/ 762000 w 1715126"/>
              <a:gd name="connsiteY3" fmla="*/ 45 h 772716"/>
              <a:gd name="connsiteX4" fmla="*/ 1442720 w 1715126"/>
              <a:gd name="connsiteY4" fmla="*/ 101645 h 772716"/>
              <a:gd name="connsiteX5" fmla="*/ 1696720 w 1715126"/>
              <a:gd name="connsiteY5" fmla="*/ 284525 h 772716"/>
              <a:gd name="connsiteX6" fmla="*/ 1686560 w 1715126"/>
              <a:gd name="connsiteY6" fmla="*/ 477565 h 772716"/>
              <a:gd name="connsiteX7" fmla="*/ 1554480 w 1715126"/>
              <a:gd name="connsiteY7" fmla="*/ 589325 h 772716"/>
              <a:gd name="connsiteX8" fmla="*/ 904240 w 1715126"/>
              <a:gd name="connsiteY8" fmla="*/ 772205 h 772716"/>
              <a:gd name="connsiteX9" fmla="*/ 304800 w 1715126"/>
              <a:gd name="connsiteY9" fmla="*/ 741725 h 772716"/>
              <a:gd name="connsiteX10" fmla="*/ 50800 w 1715126"/>
              <a:gd name="connsiteY10" fmla="*/ 579165 h 772716"/>
              <a:gd name="connsiteX11" fmla="*/ 182880 w 1715126"/>
              <a:gd name="connsiteY11" fmla="*/ 406445 h 772716"/>
              <a:gd name="connsiteX0" fmla="*/ 0 w 1715126"/>
              <a:gd name="connsiteY0" fmla="*/ 416605 h 773730"/>
              <a:gd name="connsiteX1" fmla="*/ 71120 w 1715126"/>
              <a:gd name="connsiteY1" fmla="*/ 284525 h 773730"/>
              <a:gd name="connsiteX2" fmla="*/ 314960 w 1715126"/>
              <a:gd name="connsiteY2" fmla="*/ 91485 h 773730"/>
              <a:gd name="connsiteX3" fmla="*/ 762000 w 1715126"/>
              <a:gd name="connsiteY3" fmla="*/ 45 h 773730"/>
              <a:gd name="connsiteX4" fmla="*/ 1442720 w 1715126"/>
              <a:gd name="connsiteY4" fmla="*/ 101645 h 773730"/>
              <a:gd name="connsiteX5" fmla="*/ 1696720 w 1715126"/>
              <a:gd name="connsiteY5" fmla="*/ 284525 h 773730"/>
              <a:gd name="connsiteX6" fmla="*/ 1686560 w 1715126"/>
              <a:gd name="connsiteY6" fmla="*/ 477565 h 773730"/>
              <a:gd name="connsiteX7" fmla="*/ 1554480 w 1715126"/>
              <a:gd name="connsiteY7" fmla="*/ 589325 h 773730"/>
              <a:gd name="connsiteX8" fmla="*/ 904240 w 1715126"/>
              <a:gd name="connsiteY8" fmla="*/ 772205 h 773730"/>
              <a:gd name="connsiteX9" fmla="*/ 304800 w 1715126"/>
              <a:gd name="connsiteY9" fmla="*/ 741725 h 773730"/>
              <a:gd name="connsiteX10" fmla="*/ 50800 w 1715126"/>
              <a:gd name="connsiteY10" fmla="*/ 579165 h 773730"/>
              <a:gd name="connsiteX11" fmla="*/ 182880 w 1715126"/>
              <a:gd name="connsiteY11" fmla="*/ 406445 h 773730"/>
              <a:gd name="connsiteX0" fmla="*/ 0 w 1758927"/>
              <a:gd name="connsiteY0" fmla="*/ 416605 h 791128"/>
              <a:gd name="connsiteX1" fmla="*/ 71120 w 1758927"/>
              <a:gd name="connsiteY1" fmla="*/ 284525 h 791128"/>
              <a:gd name="connsiteX2" fmla="*/ 314960 w 1758927"/>
              <a:gd name="connsiteY2" fmla="*/ 91485 h 791128"/>
              <a:gd name="connsiteX3" fmla="*/ 762000 w 1758927"/>
              <a:gd name="connsiteY3" fmla="*/ 45 h 791128"/>
              <a:gd name="connsiteX4" fmla="*/ 1442720 w 1758927"/>
              <a:gd name="connsiteY4" fmla="*/ 101645 h 791128"/>
              <a:gd name="connsiteX5" fmla="*/ 1696720 w 1758927"/>
              <a:gd name="connsiteY5" fmla="*/ 284525 h 791128"/>
              <a:gd name="connsiteX6" fmla="*/ 1686560 w 1758927"/>
              <a:gd name="connsiteY6" fmla="*/ 477565 h 791128"/>
              <a:gd name="connsiteX7" fmla="*/ 904240 w 1758927"/>
              <a:gd name="connsiteY7" fmla="*/ 772205 h 791128"/>
              <a:gd name="connsiteX8" fmla="*/ 304800 w 1758927"/>
              <a:gd name="connsiteY8" fmla="*/ 741725 h 791128"/>
              <a:gd name="connsiteX9" fmla="*/ 50800 w 1758927"/>
              <a:gd name="connsiteY9" fmla="*/ 579165 h 791128"/>
              <a:gd name="connsiteX10" fmla="*/ 182880 w 1758927"/>
              <a:gd name="connsiteY10" fmla="*/ 406445 h 791128"/>
              <a:gd name="connsiteX0" fmla="*/ 0 w 1710590"/>
              <a:gd name="connsiteY0" fmla="*/ 416605 h 791128"/>
              <a:gd name="connsiteX1" fmla="*/ 71120 w 1710590"/>
              <a:gd name="connsiteY1" fmla="*/ 284525 h 791128"/>
              <a:gd name="connsiteX2" fmla="*/ 314960 w 1710590"/>
              <a:gd name="connsiteY2" fmla="*/ 91485 h 791128"/>
              <a:gd name="connsiteX3" fmla="*/ 762000 w 1710590"/>
              <a:gd name="connsiteY3" fmla="*/ 45 h 791128"/>
              <a:gd name="connsiteX4" fmla="*/ 1442720 w 1710590"/>
              <a:gd name="connsiteY4" fmla="*/ 101645 h 791128"/>
              <a:gd name="connsiteX5" fmla="*/ 1686560 w 1710590"/>
              <a:gd name="connsiteY5" fmla="*/ 477565 h 791128"/>
              <a:gd name="connsiteX6" fmla="*/ 904240 w 1710590"/>
              <a:gd name="connsiteY6" fmla="*/ 772205 h 791128"/>
              <a:gd name="connsiteX7" fmla="*/ 304800 w 1710590"/>
              <a:gd name="connsiteY7" fmla="*/ 741725 h 791128"/>
              <a:gd name="connsiteX8" fmla="*/ 50800 w 1710590"/>
              <a:gd name="connsiteY8" fmla="*/ 579165 h 791128"/>
              <a:gd name="connsiteX9" fmla="*/ 182880 w 1710590"/>
              <a:gd name="connsiteY9" fmla="*/ 406445 h 791128"/>
              <a:gd name="connsiteX0" fmla="*/ 0 w 1732924"/>
              <a:gd name="connsiteY0" fmla="*/ 416605 h 791128"/>
              <a:gd name="connsiteX1" fmla="*/ 71120 w 1732924"/>
              <a:gd name="connsiteY1" fmla="*/ 284525 h 791128"/>
              <a:gd name="connsiteX2" fmla="*/ 314960 w 1732924"/>
              <a:gd name="connsiteY2" fmla="*/ 91485 h 791128"/>
              <a:gd name="connsiteX3" fmla="*/ 762000 w 1732924"/>
              <a:gd name="connsiteY3" fmla="*/ 45 h 791128"/>
              <a:gd name="connsiteX4" fmla="*/ 1547495 w 1732924"/>
              <a:gd name="connsiteY4" fmla="*/ 82595 h 791128"/>
              <a:gd name="connsiteX5" fmla="*/ 1686560 w 1732924"/>
              <a:gd name="connsiteY5" fmla="*/ 477565 h 791128"/>
              <a:gd name="connsiteX6" fmla="*/ 904240 w 1732924"/>
              <a:gd name="connsiteY6" fmla="*/ 772205 h 791128"/>
              <a:gd name="connsiteX7" fmla="*/ 304800 w 1732924"/>
              <a:gd name="connsiteY7" fmla="*/ 741725 h 791128"/>
              <a:gd name="connsiteX8" fmla="*/ 50800 w 1732924"/>
              <a:gd name="connsiteY8" fmla="*/ 579165 h 791128"/>
              <a:gd name="connsiteX9" fmla="*/ 182880 w 1732924"/>
              <a:gd name="connsiteY9" fmla="*/ 406445 h 791128"/>
              <a:gd name="connsiteX0" fmla="*/ 0 w 1732924"/>
              <a:gd name="connsiteY0" fmla="*/ 416605 h 802083"/>
              <a:gd name="connsiteX1" fmla="*/ 71120 w 1732924"/>
              <a:gd name="connsiteY1" fmla="*/ 284525 h 802083"/>
              <a:gd name="connsiteX2" fmla="*/ 314960 w 1732924"/>
              <a:gd name="connsiteY2" fmla="*/ 91485 h 802083"/>
              <a:gd name="connsiteX3" fmla="*/ 762000 w 1732924"/>
              <a:gd name="connsiteY3" fmla="*/ 45 h 802083"/>
              <a:gd name="connsiteX4" fmla="*/ 1547495 w 1732924"/>
              <a:gd name="connsiteY4" fmla="*/ 82595 h 802083"/>
              <a:gd name="connsiteX5" fmla="*/ 1686560 w 1732924"/>
              <a:gd name="connsiteY5" fmla="*/ 477565 h 802083"/>
              <a:gd name="connsiteX6" fmla="*/ 904240 w 1732924"/>
              <a:gd name="connsiteY6" fmla="*/ 772205 h 802083"/>
              <a:gd name="connsiteX7" fmla="*/ 285750 w 1732924"/>
              <a:gd name="connsiteY7" fmla="*/ 770300 h 802083"/>
              <a:gd name="connsiteX8" fmla="*/ 50800 w 1732924"/>
              <a:gd name="connsiteY8" fmla="*/ 579165 h 802083"/>
              <a:gd name="connsiteX9" fmla="*/ 182880 w 1732924"/>
              <a:gd name="connsiteY9" fmla="*/ 406445 h 80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2924" h="802083">
                <a:moveTo>
                  <a:pt x="0" y="416605"/>
                </a:moveTo>
                <a:cubicBezTo>
                  <a:pt x="23707" y="372578"/>
                  <a:pt x="18627" y="338712"/>
                  <a:pt x="71120" y="284525"/>
                </a:cubicBezTo>
                <a:cubicBezTo>
                  <a:pt x="123613" y="230338"/>
                  <a:pt x="199813" y="138898"/>
                  <a:pt x="314960" y="91485"/>
                </a:cubicBezTo>
                <a:cubicBezTo>
                  <a:pt x="430107" y="44072"/>
                  <a:pt x="574040" y="-1648"/>
                  <a:pt x="762000" y="45"/>
                </a:cubicBezTo>
                <a:cubicBezTo>
                  <a:pt x="949960" y="1738"/>
                  <a:pt x="1393402" y="3008"/>
                  <a:pt x="1547495" y="82595"/>
                </a:cubicBezTo>
                <a:cubicBezTo>
                  <a:pt x="1701588" y="162182"/>
                  <a:pt x="1793769" y="362630"/>
                  <a:pt x="1686560" y="477565"/>
                </a:cubicBezTo>
                <a:cubicBezTo>
                  <a:pt x="1579351" y="592500"/>
                  <a:pt x="1137708" y="723416"/>
                  <a:pt x="904240" y="772205"/>
                </a:cubicBezTo>
                <a:cubicBezTo>
                  <a:pt x="670772" y="820994"/>
                  <a:pt x="427990" y="802473"/>
                  <a:pt x="285750" y="770300"/>
                </a:cubicBezTo>
                <a:cubicBezTo>
                  <a:pt x="143510" y="738127"/>
                  <a:pt x="77893" y="631658"/>
                  <a:pt x="50800" y="579165"/>
                </a:cubicBezTo>
                <a:cubicBezTo>
                  <a:pt x="30480" y="523285"/>
                  <a:pt x="155363" y="442428"/>
                  <a:pt x="182880" y="406445"/>
                </a:cubicBezTo>
              </a:path>
            </a:pathLst>
          </a:custGeom>
          <a:noFill/>
          <a:ln w="76200">
            <a:solidFill>
              <a:srgbClr val="3662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389FE16-8920-D13F-D08E-27111ABD9955}"/>
              </a:ext>
            </a:extLst>
          </p:cNvPr>
          <p:cNvSpPr/>
          <p:nvPr/>
        </p:nvSpPr>
        <p:spPr>
          <a:xfrm>
            <a:off x="6445878" y="3375660"/>
            <a:ext cx="1732924" cy="1242060"/>
          </a:xfrm>
          <a:custGeom>
            <a:avLst/>
            <a:gdLst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188720 w 1706126"/>
              <a:gd name="connsiteY12" fmla="*/ 690880 h 772160"/>
              <a:gd name="connsiteX13" fmla="*/ 995680 w 1706126"/>
              <a:gd name="connsiteY13" fmla="*/ 741680 h 772160"/>
              <a:gd name="connsiteX14" fmla="*/ 904240 w 1706126"/>
              <a:gd name="connsiteY14" fmla="*/ 772160 h 772160"/>
              <a:gd name="connsiteX15" fmla="*/ 304800 w 1706126"/>
              <a:gd name="connsiteY15" fmla="*/ 741680 h 772160"/>
              <a:gd name="connsiteX16" fmla="*/ 223520 w 1706126"/>
              <a:gd name="connsiteY16" fmla="*/ 690880 h 772160"/>
              <a:gd name="connsiteX17" fmla="*/ 121920 w 1706126"/>
              <a:gd name="connsiteY17" fmla="*/ 619760 h 772160"/>
              <a:gd name="connsiteX18" fmla="*/ 81280 w 1706126"/>
              <a:gd name="connsiteY18" fmla="*/ 609600 h 772160"/>
              <a:gd name="connsiteX19" fmla="*/ 50800 w 1706126"/>
              <a:gd name="connsiteY19" fmla="*/ 579120 h 772160"/>
              <a:gd name="connsiteX20" fmla="*/ 60960 w 1706126"/>
              <a:gd name="connsiteY20" fmla="*/ 528320 h 772160"/>
              <a:gd name="connsiteX21" fmla="*/ 142240 w 1706126"/>
              <a:gd name="connsiteY21" fmla="*/ 426720 h 772160"/>
              <a:gd name="connsiteX22" fmla="*/ 182880 w 1706126"/>
              <a:gd name="connsiteY22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95680 w 1706126"/>
              <a:gd name="connsiteY12" fmla="*/ 741680 h 772160"/>
              <a:gd name="connsiteX13" fmla="*/ 904240 w 1706126"/>
              <a:gd name="connsiteY13" fmla="*/ 772160 h 772160"/>
              <a:gd name="connsiteX14" fmla="*/ 304800 w 1706126"/>
              <a:gd name="connsiteY14" fmla="*/ 741680 h 772160"/>
              <a:gd name="connsiteX15" fmla="*/ 223520 w 1706126"/>
              <a:gd name="connsiteY15" fmla="*/ 690880 h 772160"/>
              <a:gd name="connsiteX16" fmla="*/ 121920 w 1706126"/>
              <a:gd name="connsiteY16" fmla="*/ 619760 h 772160"/>
              <a:gd name="connsiteX17" fmla="*/ 81280 w 1706126"/>
              <a:gd name="connsiteY17" fmla="*/ 609600 h 772160"/>
              <a:gd name="connsiteX18" fmla="*/ 50800 w 1706126"/>
              <a:gd name="connsiteY18" fmla="*/ 579120 h 772160"/>
              <a:gd name="connsiteX19" fmla="*/ 60960 w 1706126"/>
              <a:gd name="connsiteY19" fmla="*/ 528320 h 772160"/>
              <a:gd name="connsiteX20" fmla="*/ 142240 w 1706126"/>
              <a:gd name="connsiteY20" fmla="*/ 426720 h 772160"/>
              <a:gd name="connsiteX21" fmla="*/ 182880 w 1706126"/>
              <a:gd name="connsiteY21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04240 w 1706126"/>
              <a:gd name="connsiteY12" fmla="*/ 772160 h 772160"/>
              <a:gd name="connsiteX13" fmla="*/ 304800 w 1706126"/>
              <a:gd name="connsiteY13" fmla="*/ 741680 h 772160"/>
              <a:gd name="connsiteX14" fmla="*/ 223520 w 1706126"/>
              <a:gd name="connsiteY14" fmla="*/ 690880 h 772160"/>
              <a:gd name="connsiteX15" fmla="*/ 121920 w 1706126"/>
              <a:gd name="connsiteY15" fmla="*/ 619760 h 772160"/>
              <a:gd name="connsiteX16" fmla="*/ 81280 w 1706126"/>
              <a:gd name="connsiteY16" fmla="*/ 609600 h 772160"/>
              <a:gd name="connsiteX17" fmla="*/ 50800 w 1706126"/>
              <a:gd name="connsiteY17" fmla="*/ 579120 h 772160"/>
              <a:gd name="connsiteX18" fmla="*/ 60960 w 1706126"/>
              <a:gd name="connsiteY18" fmla="*/ 528320 h 772160"/>
              <a:gd name="connsiteX19" fmla="*/ 142240 w 1706126"/>
              <a:gd name="connsiteY19" fmla="*/ 426720 h 772160"/>
              <a:gd name="connsiteX20" fmla="*/ 182880 w 1706126"/>
              <a:gd name="connsiteY20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904240 w 1706126"/>
              <a:gd name="connsiteY11" fmla="*/ 772160 h 772160"/>
              <a:gd name="connsiteX12" fmla="*/ 304800 w 1706126"/>
              <a:gd name="connsiteY12" fmla="*/ 741680 h 772160"/>
              <a:gd name="connsiteX13" fmla="*/ 223520 w 1706126"/>
              <a:gd name="connsiteY13" fmla="*/ 690880 h 772160"/>
              <a:gd name="connsiteX14" fmla="*/ 121920 w 1706126"/>
              <a:gd name="connsiteY14" fmla="*/ 619760 h 772160"/>
              <a:gd name="connsiteX15" fmla="*/ 81280 w 1706126"/>
              <a:gd name="connsiteY15" fmla="*/ 609600 h 772160"/>
              <a:gd name="connsiteX16" fmla="*/ 50800 w 1706126"/>
              <a:gd name="connsiteY16" fmla="*/ 579120 h 772160"/>
              <a:gd name="connsiteX17" fmla="*/ 60960 w 1706126"/>
              <a:gd name="connsiteY17" fmla="*/ 528320 h 772160"/>
              <a:gd name="connsiteX18" fmla="*/ 142240 w 1706126"/>
              <a:gd name="connsiteY18" fmla="*/ 426720 h 772160"/>
              <a:gd name="connsiteX19" fmla="*/ 182880 w 1706126"/>
              <a:gd name="connsiteY19" fmla="*/ 406400 h 772160"/>
              <a:gd name="connsiteX0" fmla="*/ 0 w 1705343"/>
              <a:gd name="connsiteY0" fmla="*/ 416560 h 772160"/>
              <a:gd name="connsiteX1" fmla="*/ 71120 w 1705343"/>
              <a:gd name="connsiteY1" fmla="*/ 284480 h 772160"/>
              <a:gd name="connsiteX2" fmla="*/ 132080 w 1705343"/>
              <a:gd name="connsiteY2" fmla="*/ 223520 h 772160"/>
              <a:gd name="connsiteX3" fmla="*/ 314960 w 1705343"/>
              <a:gd name="connsiteY3" fmla="*/ 91440 h 772160"/>
              <a:gd name="connsiteX4" fmla="*/ 589280 w 1705343"/>
              <a:gd name="connsiteY4" fmla="*/ 20320 h 772160"/>
              <a:gd name="connsiteX5" fmla="*/ 762000 w 1705343"/>
              <a:gd name="connsiteY5" fmla="*/ 0 h 772160"/>
              <a:gd name="connsiteX6" fmla="*/ 1442720 w 1705343"/>
              <a:gd name="connsiteY6" fmla="*/ 101600 h 772160"/>
              <a:gd name="connsiteX7" fmla="*/ 1574800 w 1705343"/>
              <a:gd name="connsiteY7" fmla="*/ 172720 h 772160"/>
              <a:gd name="connsiteX8" fmla="*/ 1696720 w 1705343"/>
              <a:gd name="connsiteY8" fmla="*/ 284480 h 772160"/>
              <a:gd name="connsiteX9" fmla="*/ 1686560 w 1705343"/>
              <a:gd name="connsiteY9" fmla="*/ 477520 h 772160"/>
              <a:gd name="connsiteX10" fmla="*/ 1554480 w 1705343"/>
              <a:gd name="connsiteY10" fmla="*/ 589280 h 772160"/>
              <a:gd name="connsiteX11" fmla="*/ 904240 w 1705343"/>
              <a:gd name="connsiteY11" fmla="*/ 772160 h 772160"/>
              <a:gd name="connsiteX12" fmla="*/ 304800 w 1705343"/>
              <a:gd name="connsiteY12" fmla="*/ 741680 h 772160"/>
              <a:gd name="connsiteX13" fmla="*/ 223520 w 1705343"/>
              <a:gd name="connsiteY13" fmla="*/ 690880 h 772160"/>
              <a:gd name="connsiteX14" fmla="*/ 121920 w 1705343"/>
              <a:gd name="connsiteY14" fmla="*/ 619760 h 772160"/>
              <a:gd name="connsiteX15" fmla="*/ 81280 w 1705343"/>
              <a:gd name="connsiteY15" fmla="*/ 609600 h 772160"/>
              <a:gd name="connsiteX16" fmla="*/ 50800 w 1705343"/>
              <a:gd name="connsiteY16" fmla="*/ 579120 h 772160"/>
              <a:gd name="connsiteX17" fmla="*/ 60960 w 1705343"/>
              <a:gd name="connsiteY17" fmla="*/ 528320 h 772160"/>
              <a:gd name="connsiteX18" fmla="*/ 142240 w 1705343"/>
              <a:gd name="connsiteY18" fmla="*/ 426720 h 772160"/>
              <a:gd name="connsiteX19" fmla="*/ 182880 w 1705343"/>
              <a:gd name="connsiteY19" fmla="*/ 406400 h 772160"/>
              <a:gd name="connsiteX0" fmla="*/ 0 w 1715126"/>
              <a:gd name="connsiteY0" fmla="*/ 416560 h 772160"/>
              <a:gd name="connsiteX1" fmla="*/ 71120 w 1715126"/>
              <a:gd name="connsiteY1" fmla="*/ 284480 h 772160"/>
              <a:gd name="connsiteX2" fmla="*/ 132080 w 1715126"/>
              <a:gd name="connsiteY2" fmla="*/ 223520 h 772160"/>
              <a:gd name="connsiteX3" fmla="*/ 314960 w 1715126"/>
              <a:gd name="connsiteY3" fmla="*/ 91440 h 772160"/>
              <a:gd name="connsiteX4" fmla="*/ 589280 w 1715126"/>
              <a:gd name="connsiteY4" fmla="*/ 20320 h 772160"/>
              <a:gd name="connsiteX5" fmla="*/ 762000 w 1715126"/>
              <a:gd name="connsiteY5" fmla="*/ 0 h 772160"/>
              <a:gd name="connsiteX6" fmla="*/ 1442720 w 1715126"/>
              <a:gd name="connsiteY6" fmla="*/ 101600 h 772160"/>
              <a:gd name="connsiteX7" fmla="*/ 1696720 w 1715126"/>
              <a:gd name="connsiteY7" fmla="*/ 284480 h 772160"/>
              <a:gd name="connsiteX8" fmla="*/ 1686560 w 1715126"/>
              <a:gd name="connsiteY8" fmla="*/ 477520 h 772160"/>
              <a:gd name="connsiteX9" fmla="*/ 1554480 w 1715126"/>
              <a:gd name="connsiteY9" fmla="*/ 589280 h 772160"/>
              <a:gd name="connsiteX10" fmla="*/ 904240 w 1715126"/>
              <a:gd name="connsiteY10" fmla="*/ 772160 h 772160"/>
              <a:gd name="connsiteX11" fmla="*/ 304800 w 1715126"/>
              <a:gd name="connsiteY11" fmla="*/ 741680 h 772160"/>
              <a:gd name="connsiteX12" fmla="*/ 223520 w 1715126"/>
              <a:gd name="connsiteY12" fmla="*/ 690880 h 772160"/>
              <a:gd name="connsiteX13" fmla="*/ 121920 w 1715126"/>
              <a:gd name="connsiteY13" fmla="*/ 619760 h 772160"/>
              <a:gd name="connsiteX14" fmla="*/ 81280 w 1715126"/>
              <a:gd name="connsiteY14" fmla="*/ 609600 h 772160"/>
              <a:gd name="connsiteX15" fmla="*/ 50800 w 1715126"/>
              <a:gd name="connsiteY15" fmla="*/ 579120 h 772160"/>
              <a:gd name="connsiteX16" fmla="*/ 60960 w 1715126"/>
              <a:gd name="connsiteY16" fmla="*/ 528320 h 772160"/>
              <a:gd name="connsiteX17" fmla="*/ 142240 w 1715126"/>
              <a:gd name="connsiteY17" fmla="*/ 426720 h 772160"/>
              <a:gd name="connsiteX18" fmla="*/ 182880 w 1715126"/>
              <a:gd name="connsiteY18" fmla="*/ 406400 h 772160"/>
              <a:gd name="connsiteX0" fmla="*/ 0 w 1715126"/>
              <a:gd name="connsiteY0" fmla="*/ 416597 h 772197"/>
              <a:gd name="connsiteX1" fmla="*/ 71120 w 1715126"/>
              <a:gd name="connsiteY1" fmla="*/ 284517 h 772197"/>
              <a:gd name="connsiteX2" fmla="*/ 132080 w 1715126"/>
              <a:gd name="connsiteY2" fmla="*/ 223557 h 772197"/>
              <a:gd name="connsiteX3" fmla="*/ 314960 w 1715126"/>
              <a:gd name="connsiteY3" fmla="*/ 91477 h 772197"/>
              <a:gd name="connsiteX4" fmla="*/ 762000 w 1715126"/>
              <a:gd name="connsiteY4" fmla="*/ 37 h 772197"/>
              <a:gd name="connsiteX5" fmla="*/ 1442720 w 1715126"/>
              <a:gd name="connsiteY5" fmla="*/ 101637 h 772197"/>
              <a:gd name="connsiteX6" fmla="*/ 1696720 w 1715126"/>
              <a:gd name="connsiteY6" fmla="*/ 284517 h 772197"/>
              <a:gd name="connsiteX7" fmla="*/ 1686560 w 1715126"/>
              <a:gd name="connsiteY7" fmla="*/ 477557 h 772197"/>
              <a:gd name="connsiteX8" fmla="*/ 1554480 w 1715126"/>
              <a:gd name="connsiteY8" fmla="*/ 589317 h 772197"/>
              <a:gd name="connsiteX9" fmla="*/ 904240 w 1715126"/>
              <a:gd name="connsiteY9" fmla="*/ 772197 h 772197"/>
              <a:gd name="connsiteX10" fmla="*/ 304800 w 1715126"/>
              <a:gd name="connsiteY10" fmla="*/ 741717 h 772197"/>
              <a:gd name="connsiteX11" fmla="*/ 223520 w 1715126"/>
              <a:gd name="connsiteY11" fmla="*/ 690917 h 772197"/>
              <a:gd name="connsiteX12" fmla="*/ 121920 w 1715126"/>
              <a:gd name="connsiteY12" fmla="*/ 619797 h 772197"/>
              <a:gd name="connsiteX13" fmla="*/ 81280 w 1715126"/>
              <a:gd name="connsiteY13" fmla="*/ 609637 h 772197"/>
              <a:gd name="connsiteX14" fmla="*/ 50800 w 1715126"/>
              <a:gd name="connsiteY14" fmla="*/ 579157 h 772197"/>
              <a:gd name="connsiteX15" fmla="*/ 60960 w 1715126"/>
              <a:gd name="connsiteY15" fmla="*/ 528357 h 772197"/>
              <a:gd name="connsiteX16" fmla="*/ 142240 w 1715126"/>
              <a:gd name="connsiteY16" fmla="*/ 426757 h 772197"/>
              <a:gd name="connsiteX17" fmla="*/ 182880 w 1715126"/>
              <a:gd name="connsiteY17" fmla="*/ 406437 h 772197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121920 w 1715126"/>
              <a:gd name="connsiteY11" fmla="*/ 619805 h 772205"/>
              <a:gd name="connsiteX12" fmla="*/ 81280 w 1715126"/>
              <a:gd name="connsiteY12" fmla="*/ 609645 h 772205"/>
              <a:gd name="connsiteX13" fmla="*/ 50800 w 1715126"/>
              <a:gd name="connsiteY13" fmla="*/ 579165 h 772205"/>
              <a:gd name="connsiteX14" fmla="*/ 60960 w 1715126"/>
              <a:gd name="connsiteY14" fmla="*/ 528365 h 772205"/>
              <a:gd name="connsiteX15" fmla="*/ 142240 w 1715126"/>
              <a:gd name="connsiteY15" fmla="*/ 426765 h 772205"/>
              <a:gd name="connsiteX16" fmla="*/ 182880 w 1715126"/>
              <a:gd name="connsiteY16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81280 w 1715126"/>
              <a:gd name="connsiteY11" fmla="*/ 609645 h 772205"/>
              <a:gd name="connsiteX12" fmla="*/ 50800 w 1715126"/>
              <a:gd name="connsiteY12" fmla="*/ 579165 h 772205"/>
              <a:gd name="connsiteX13" fmla="*/ 60960 w 1715126"/>
              <a:gd name="connsiteY13" fmla="*/ 528365 h 772205"/>
              <a:gd name="connsiteX14" fmla="*/ 142240 w 1715126"/>
              <a:gd name="connsiteY14" fmla="*/ 426765 h 772205"/>
              <a:gd name="connsiteX15" fmla="*/ 182880 w 1715126"/>
              <a:gd name="connsiteY15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60960 w 1715126"/>
              <a:gd name="connsiteY12" fmla="*/ 528365 h 772205"/>
              <a:gd name="connsiteX13" fmla="*/ 142240 w 1715126"/>
              <a:gd name="connsiteY13" fmla="*/ 426765 h 772205"/>
              <a:gd name="connsiteX14" fmla="*/ 182880 w 1715126"/>
              <a:gd name="connsiteY14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42240 w 1715126"/>
              <a:gd name="connsiteY11" fmla="*/ 426765 h 772205"/>
              <a:gd name="connsiteX12" fmla="*/ 182880 w 1715126"/>
              <a:gd name="connsiteY12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82880 w 1715126"/>
              <a:gd name="connsiteY11" fmla="*/ 406445 h 772205"/>
              <a:gd name="connsiteX0" fmla="*/ 0 w 1715126"/>
              <a:gd name="connsiteY0" fmla="*/ 416605 h 772716"/>
              <a:gd name="connsiteX1" fmla="*/ 71120 w 1715126"/>
              <a:gd name="connsiteY1" fmla="*/ 284525 h 772716"/>
              <a:gd name="connsiteX2" fmla="*/ 314960 w 1715126"/>
              <a:gd name="connsiteY2" fmla="*/ 91485 h 772716"/>
              <a:gd name="connsiteX3" fmla="*/ 762000 w 1715126"/>
              <a:gd name="connsiteY3" fmla="*/ 45 h 772716"/>
              <a:gd name="connsiteX4" fmla="*/ 1442720 w 1715126"/>
              <a:gd name="connsiteY4" fmla="*/ 101645 h 772716"/>
              <a:gd name="connsiteX5" fmla="*/ 1696720 w 1715126"/>
              <a:gd name="connsiteY5" fmla="*/ 284525 h 772716"/>
              <a:gd name="connsiteX6" fmla="*/ 1686560 w 1715126"/>
              <a:gd name="connsiteY6" fmla="*/ 477565 h 772716"/>
              <a:gd name="connsiteX7" fmla="*/ 1554480 w 1715126"/>
              <a:gd name="connsiteY7" fmla="*/ 589325 h 772716"/>
              <a:gd name="connsiteX8" fmla="*/ 904240 w 1715126"/>
              <a:gd name="connsiteY8" fmla="*/ 772205 h 772716"/>
              <a:gd name="connsiteX9" fmla="*/ 304800 w 1715126"/>
              <a:gd name="connsiteY9" fmla="*/ 741725 h 772716"/>
              <a:gd name="connsiteX10" fmla="*/ 50800 w 1715126"/>
              <a:gd name="connsiteY10" fmla="*/ 579165 h 772716"/>
              <a:gd name="connsiteX11" fmla="*/ 182880 w 1715126"/>
              <a:gd name="connsiteY11" fmla="*/ 406445 h 772716"/>
              <a:gd name="connsiteX0" fmla="*/ 0 w 1715126"/>
              <a:gd name="connsiteY0" fmla="*/ 416605 h 773730"/>
              <a:gd name="connsiteX1" fmla="*/ 71120 w 1715126"/>
              <a:gd name="connsiteY1" fmla="*/ 284525 h 773730"/>
              <a:gd name="connsiteX2" fmla="*/ 314960 w 1715126"/>
              <a:gd name="connsiteY2" fmla="*/ 91485 h 773730"/>
              <a:gd name="connsiteX3" fmla="*/ 762000 w 1715126"/>
              <a:gd name="connsiteY3" fmla="*/ 45 h 773730"/>
              <a:gd name="connsiteX4" fmla="*/ 1442720 w 1715126"/>
              <a:gd name="connsiteY4" fmla="*/ 101645 h 773730"/>
              <a:gd name="connsiteX5" fmla="*/ 1696720 w 1715126"/>
              <a:gd name="connsiteY5" fmla="*/ 284525 h 773730"/>
              <a:gd name="connsiteX6" fmla="*/ 1686560 w 1715126"/>
              <a:gd name="connsiteY6" fmla="*/ 477565 h 773730"/>
              <a:gd name="connsiteX7" fmla="*/ 1554480 w 1715126"/>
              <a:gd name="connsiteY7" fmla="*/ 589325 h 773730"/>
              <a:gd name="connsiteX8" fmla="*/ 904240 w 1715126"/>
              <a:gd name="connsiteY8" fmla="*/ 772205 h 773730"/>
              <a:gd name="connsiteX9" fmla="*/ 304800 w 1715126"/>
              <a:gd name="connsiteY9" fmla="*/ 741725 h 773730"/>
              <a:gd name="connsiteX10" fmla="*/ 50800 w 1715126"/>
              <a:gd name="connsiteY10" fmla="*/ 579165 h 773730"/>
              <a:gd name="connsiteX11" fmla="*/ 182880 w 1715126"/>
              <a:gd name="connsiteY11" fmla="*/ 406445 h 773730"/>
              <a:gd name="connsiteX0" fmla="*/ 0 w 1758927"/>
              <a:gd name="connsiteY0" fmla="*/ 416605 h 791128"/>
              <a:gd name="connsiteX1" fmla="*/ 71120 w 1758927"/>
              <a:gd name="connsiteY1" fmla="*/ 284525 h 791128"/>
              <a:gd name="connsiteX2" fmla="*/ 314960 w 1758927"/>
              <a:gd name="connsiteY2" fmla="*/ 91485 h 791128"/>
              <a:gd name="connsiteX3" fmla="*/ 762000 w 1758927"/>
              <a:gd name="connsiteY3" fmla="*/ 45 h 791128"/>
              <a:gd name="connsiteX4" fmla="*/ 1442720 w 1758927"/>
              <a:gd name="connsiteY4" fmla="*/ 101645 h 791128"/>
              <a:gd name="connsiteX5" fmla="*/ 1696720 w 1758927"/>
              <a:gd name="connsiteY5" fmla="*/ 284525 h 791128"/>
              <a:gd name="connsiteX6" fmla="*/ 1686560 w 1758927"/>
              <a:gd name="connsiteY6" fmla="*/ 477565 h 791128"/>
              <a:gd name="connsiteX7" fmla="*/ 904240 w 1758927"/>
              <a:gd name="connsiteY7" fmla="*/ 772205 h 791128"/>
              <a:gd name="connsiteX8" fmla="*/ 304800 w 1758927"/>
              <a:gd name="connsiteY8" fmla="*/ 741725 h 791128"/>
              <a:gd name="connsiteX9" fmla="*/ 50800 w 1758927"/>
              <a:gd name="connsiteY9" fmla="*/ 579165 h 791128"/>
              <a:gd name="connsiteX10" fmla="*/ 182880 w 1758927"/>
              <a:gd name="connsiteY10" fmla="*/ 406445 h 791128"/>
              <a:gd name="connsiteX0" fmla="*/ 0 w 1710590"/>
              <a:gd name="connsiteY0" fmla="*/ 416605 h 791128"/>
              <a:gd name="connsiteX1" fmla="*/ 71120 w 1710590"/>
              <a:gd name="connsiteY1" fmla="*/ 284525 h 791128"/>
              <a:gd name="connsiteX2" fmla="*/ 314960 w 1710590"/>
              <a:gd name="connsiteY2" fmla="*/ 91485 h 791128"/>
              <a:gd name="connsiteX3" fmla="*/ 762000 w 1710590"/>
              <a:gd name="connsiteY3" fmla="*/ 45 h 791128"/>
              <a:gd name="connsiteX4" fmla="*/ 1442720 w 1710590"/>
              <a:gd name="connsiteY4" fmla="*/ 101645 h 791128"/>
              <a:gd name="connsiteX5" fmla="*/ 1686560 w 1710590"/>
              <a:gd name="connsiteY5" fmla="*/ 477565 h 791128"/>
              <a:gd name="connsiteX6" fmla="*/ 904240 w 1710590"/>
              <a:gd name="connsiteY6" fmla="*/ 772205 h 791128"/>
              <a:gd name="connsiteX7" fmla="*/ 304800 w 1710590"/>
              <a:gd name="connsiteY7" fmla="*/ 741725 h 791128"/>
              <a:gd name="connsiteX8" fmla="*/ 50800 w 1710590"/>
              <a:gd name="connsiteY8" fmla="*/ 579165 h 791128"/>
              <a:gd name="connsiteX9" fmla="*/ 182880 w 1710590"/>
              <a:gd name="connsiteY9" fmla="*/ 406445 h 791128"/>
              <a:gd name="connsiteX0" fmla="*/ 0 w 1732924"/>
              <a:gd name="connsiteY0" fmla="*/ 416605 h 791128"/>
              <a:gd name="connsiteX1" fmla="*/ 71120 w 1732924"/>
              <a:gd name="connsiteY1" fmla="*/ 284525 h 791128"/>
              <a:gd name="connsiteX2" fmla="*/ 314960 w 1732924"/>
              <a:gd name="connsiteY2" fmla="*/ 91485 h 791128"/>
              <a:gd name="connsiteX3" fmla="*/ 762000 w 1732924"/>
              <a:gd name="connsiteY3" fmla="*/ 45 h 791128"/>
              <a:gd name="connsiteX4" fmla="*/ 1547495 w 1732924"/>
              <a:gd name="connsiteY4" fmla="*/ 82595 h 791128"/>
              <a:gd name="connsiteX5" fmla="*/ 1686560 w 1732924"/>
              <a:gd name="connsiteY5" fmla="*/ 477565 h 791128"/>
              <a:gd name="connsiteX6" fmla="*/ 904240 w 1732924"/>
              <a:gd name="connsiteY6" fmla="*/ 772205 h 791128"/>
              <a:gd name="connsiteX7" fmla="*/ 304800 w 1732924"/>
              <a:gd name="connsiteY7" fmla="*/ 741725 h 791128"/>
              <a:gd name="connsiteX8" fmla="*/ 50800 w 1732924"/>
              <a:gd name="connsiteY8" fmla="*/ 579165 h 791128"/>
              <a:gd name="connsiteX9" fmla="*/ 182880 w 1732924"/>
              <a:gd name="connsiteY9" fmla="*/ 406445 h 791128"/>
              <a:gd name="connsiteX0" fmla="*/ 0 w 1732924"/>
              <a:gd name="connsiteY0" fmla="*/ 416605 h 802083"/>
              <a:gd name="connsiteX1" fmla="*/ 71120 w 1732924"/>
              <a:gd name="connsiteY1" fmla="*/ 284525 h 802083"/>
              <a:gd name="connsiteX2" fmla="*/ 314960 w 1732924"/>
              <a:gd name="connsiteY2" fmla="*/ 91485 h 802083"/>
              <a:gd name="connsiteX3" fmla="*/ 762000 w 1732924"/>
              <a:gd name="connsiteY3" fmla="*/ 45 h 802083"/>
              <a:gd name="connsiteX4" fmla="*/ 1547495 w 1732924"/>
              <a:gd name="connsiteY4" fmla="*/ 82595 h 802083"/>
              <a:gd name="connsiteX5" fmla="*/ 1686560 w 1732924"/>
              <a:gd name="connsiteY5" fmla="*/ 477565 h 802083"/>
              <a:gd name="connsiteX6" fmla="*/ 904240 w 1732924"/>
              <a:gd name="connsiteY6" fmla="*/ 772205 h 802083"/>
              <a:gd name="connsiteX7" fmla="*/ 285750 w 1732924"/>
              <a:gd name="connsiteY7" fmla="*/ 770300 h 802083"/>
              <a:gd name="connsiteX8" fmla="*/ 50800 w 1732924"/>
              <a:gd name="connsiteY8" fmla="*/ 579165 h 802083"/>
              <a:gd name="connsiteX9" fmla="*/ 182880 w 1732924"/>
              <a:gd name="connsiteY9" fmla="*/ 406445 h 80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2924" h="802083">
                <a:moveTo>
                  <a:pt x="0" y="416605"/>
                </a:moveTo>
                <a:cubicBezTo>
                  <a:pt x="23707" y="372578"/>
                  <a:pt x="18627" y="338712"/>
                  <a:pt x="71120" y="284525"/>
                </a:cubicBezTo>
                <a:cubicBezTo>
                  <a:pt x="123613" y="230338"/>
                  <a:pt x="199813" y="138898"/>
                  <a:pt x="314960" y="91485"/>
                </a:cubicBezTo>
                <a:cubicBezTo>
                  <a:pt x="430107" y="44072"/>
                  <a:pt x="574040" y="-1648"/>
                  <a:pt x="762000" y="45"/>
                </a:cubicBezTo>
                <a:cubicBezTo>
                  <a:pt x="949960" y="1738"/>
                  <a:pt x="1393402" y="3008"/>
                  <a:pt x="1547495" y="82595"/>
                </a:cubicBezTo>
                <a:cubicBezTo>
                  <a:pt x="1701588" y="162182"/>
                  <a:pt x="1793769" y="362630"/>
                  <a:pt x="1686560" y="477565"/>
                </a:cubicBezTo>
                <a:cubicBezTo>
                  <a:pt x="1579351" y="592500"/>
                  <a:pt x="1137708" y="723416"/>
                  <a:pt x="904240" y="772205"/>
                </a:cubicBezTo>
                <a:cubicBezTo>
                  <a:pt x="670772" y="820994"/>
                  <a:pt x="427990" y="802473"/>
                  <a:pt x="285750" y="770300"/>
                </a:cubicBezTo>
                <a:cubicBezTo>
                  <a:pt x="143510" y="738127"/>
                  <a:pt x="77893" y="631658"/>
                  <a:pt x="50800" y="579165"/>
                </a:cubicBezTo>
                <a:cubicBezTo>
                  <a:pt x="30480" y="523285"/>
                  <a:pt x="155363" y="442428"/>
                  <a:pt x="182880" y="406445"/>
                </a:cubicBezTo>
              </a:path>
            </a:pathLst>
          </a:custGeom>
          <a:noFill/>
          <a:ln w="76200">
            <a:solidFill>
              <a:srgbClr val="3662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C512B-CD8B-298B-893B-CCE4DBE99C64}"/>
              </a:ext>
            </a:extLst>
          </p:cNvPr>
          <p:cNvSpPr txBox="1"/>
          <p:nvPr/>
        </p:nvSpPr>
        <p:spPr>
          <a:xfrm rot="20192677">
            <a:off x="5100471" y="3244040"/>
            <a:ext cx="145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5DDAB"/>
                </a:solidFill>
                <a:latin typeface="Bradley Hand ITC" panose="03070402050302030203" pitchFamily="66" charset="0"/>
              </a:rPr>
              <a:t>Community-led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F34D1-C816-80D5-6FEC-754B6C9E6F4C}"/>
              </a:ext>
            </a:extLst>
          </p:cNvPr>
          <p:cNvSpPr txBox="1"/>
          <p:nvPr/>
        </p:nvSpPr>
        <p:spPr>
          <a:xfrm rot="20192677">
            <a:off x="5555557" y="4658544"/>
            <a:ext cx="145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5DDAB"/>
                </a:solidFill>
                <a:latin typeface="Bradley Hand ITC" panose="03070402050302030203" pitchFamily="66" charset="0"/>
              </a:rPr>
              <a:t>Community land trusts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FF4FDF-1BE2-1C90-8F63-C2085074327C}"/>
              </a:ext>
            </a:extLst>
          </p:cNvPr>
          <p:cNvSpPr txBox="1"/>
          <p:nvPr/>
        </p:nvSpPr>
        <p:spPr>
          <a:xfrm rot="1547823">
            <a:off x="7298067" y="2611783"/>
            <a:ext cx="157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662FE"/>
                </a:solidFill>
                <a:latin typeface="Bradley Hand ITC" panose="03070402050302030203" pitchFamily="66" charset="0"/>
              </a:rPr>
              <a:t>Worker coops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73BAB-77CF-954A-C83C-1943CD0A201A}"/>
              </a:ext>
            </a:extLst>
          </p:cNvPr>
          <p:cNvSpPr txBox="1"/>
          <p:nvPr/>
        </p:nvSpPr>
        <p:spPr>
          <a:xfrm rot="18559628">
            <a:off x="7488687" y="4035383"/>
            <a:ext cx="157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662FE"/>
                </a:solidFill>
                <a:latin typeface="Bradley Hand ITC" panose="03070402050302030203" pitchFamily="66" charset="0"/>
              </a:rPr>
              <a:t>Community land trusts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C24ACAA-51D2-A220-659E-81357BC09F79}"/>
              </a:ext>
            </a:extLst>
          </p:cNvPr>
          <p:cNvSpPr/>
          <p:nvPr/>
        </p:nvSpPr>
        <p:spPr>
          <a:xfrm>
            <a:off x="6545160" y="5095087"/>
            <a:ext cx="1732924" cy="1311464"/>
          </a:xfrm>
          <a:custGeom>
            <a:avLst/>
            <a:gdLst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696720"/>
              <a:gd name="connsiteY0" fmla="*/ 416560 h 772160"/>
              <a:gd name="connsiteX1" fmla="*/ 71120 w 1696720"/>
              <a:gd name="connsiteY1" fmla="*/ 284480 h 772160"/>
              <a:gd name="connsiteX2" fmla="*/ 132080 w 1696720"/>
              <a:gd name="connsiteY2" fmla="*/ 223520 h 772160"/>
              <a:gd name="connsiteX3" fmla="*/ 314960 w 1696720"/>
              <a:gd name="connsiteY3" fmla="*/ 91440 h 772160"/>
              <a:gd name="connsiteX4" fmla="*/ 589280 w 1696720"/>
              <a:gd name="connsiteY4" fmla="*/ 20320 h 772160"/>
              <a:gd name="connsiteX5" fmla="*/ 762000 w 1696720"/>
              <a:gd name="connsiteY5" fmla="*/ 0 h 772160"/>
              <a:gd name="connsiteX6" fmla="*/ 1442720 w 1696720"/>
              <a:gd name="connsiteY6" fmla="*/ 101600 h 772160"/>
              <a:gd name="connsiteX7" fmla="*/ 1574800 w 1696720"/>
              <a:gd name="connsiteY7" fmla="*/ 172720 h 772160"/>
              <a:gd name="connsiteX8" fmla="*/ 1625600 w 1696720"/>
              <a:gd name="connsiteY8" fmla="*/ 213360 h 772160"/>
              <a:gd name="connsiteX9" fmla="*/ 1696720 w 1696720"/>
              <a:gd name="connsiteY9" fmla="*/ 284480 h 772160"/>
              <a:gd name="connsiteX10" fmla="*/ 1686560 w 1696720"/>
              <a:gd name="connsiteY10" fmla="*/ 477520 h 772160"/>
              <a:gd name="connsiteX11" fmla="*/ 1554480 w 1696720"/>
              <a:gd name="connsiteY11" fmla="*/ 589280 h 772160"/>
              <a:gd name="connsiteX12" fmla="*/ 1391920 w 1696720"/>
              <a:gd name="connsiteY12" fmla="*/ 650240 h 772160"/>
              <a:gd name="connsiteX13" fmla="*/ 1290320 w 1696720"/>
              <a:gd name="connsiteY13" fmla="*/ 660400 h 772160"/>
              <a:gd name="connsiteX14" fmla="*/ 1188720 w 1696720"/>
              <a:gd name="connsiteY14" fmla="*/ 690880 h 772160"/>
              <a:gd name="connsiteX15" fmla="*/ 995680 w 1696720"/>
              <a:gd name="connsiteY15" fmla="*/ 741680 h 772160"/>
              <a:gd name="connsiteX16" fmla="*/ 904240 w 1696720"/>
              <a:gd name="connsiteY16" fmla="*/ 772160 h 772160"/>
              <a:gd name="connsiteX17" fmla="*/ 304800 w 1696720"/>
              <a:gd name="connsiteY17" fmla="*/ 741680 h 772160"/>
              <a:gd name="connsiteX18" fmla="*/ 223520 w 1696720"/>
              <a:gd name="connsiteY18" fmla="*/ 690880 h 772160"/>
              <a:gd name="connsiteX19" fmla="*/ 121920 w 1696720"/>
              <a:gd name="connsiteY19" fmla="*/ 619760 h 772160"/>
              <a:gd name="connsiteX20" fmla="*/ 81280 w 1696720"/>
              <a:gd name="connsiteY20" fmla="*/ 609600 h 772160"/>
              <a:gd name="connsiteX21" fmla="*/ 50800 w 1696720"/>
              <a:gd name="connsiteY21" fmla="*/ 579120 h 772160"/>
              <a:gd name="connsiteX22" fmla="*/ 60960 w 1696720"/>
              <a:gd name="connsiteY22" fmla="*/ 528320 h 772160"/>
              <a:gd name="connsiteX23" fmla="*/ 142240 w 1696720"/>
              <a:gd name="connsiteY23" fmla="*/ 426720 h 772160"/>
              <a:gd name="connsiteX24" fmla="*/ 182880 w 1696720"/>
              <a:gd name="connsiteY24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290320 w 1706126"/>
              <a:gd name="connsiteY12" fmla="*/ 660400 h 772160"/>
              <a:gd name="connsiteX13" fmla="*/ 1188720 w 1706126"/>
              <a:gd name="connsiteY13" fmla="*/ 690880 h 772160"/>
              <a:gd name="connsiteX14" fmla="*/ 995680 w 1706126"/>
              <a:gd name="connsiteY14" fmla="*/ 741680 h 772160"/>
              <a:gd name="connsiteX15" fmla="*/ 904240 w 1706126"/>
              <a:gd name="connsiteY15" fmla="*/ 772160 h 772160"/>
              <a:gd name="connsiteX16" fmla="*/ 304800 w 1706126"/>
              <a:gd name="connsiteY16" fmla="*/ 741680 h 772160"/>
              <a:gd name="connsiteX17" fmla="*/ 223520 w 1706126"/>
              <a:gd name="connsiteY17" fmla="*/ 690880 h 772160"/>
              <a:gd name="connsiteX18" fmla="*/ 121920 w 1706126"/>
              <a:gd name="connsiteY18" fmla="*/ 619760 h 772160"/>
              <a:gd name="connsiteX19" fmla="*/ 81280 w 1706126"/>
              <a:gd name="connsiteY19" fmla="*/ 609600 h 772160"/>
              <a:gd name="connsiteX20" fmla="*/ 50800 w 1706126"/>
              <a:gd name="connsiteY20" fmla="*/ 579120 h 772160"/>
              <a:gd name="connsiteX21" fmla="*/ 60960 w 1706126"/>
              <a:gd name="connsiteY21" fmla="*/ 528320 h 772160"/>
              <a:gd name="connsiteX22" fmla="*/ 142240 w 1706126"/>
              <a:gd name="connsiteY22" fmla="*/ 426720 h 772160"/>
              <a:gd name="connsiteX23" fmla="*/ 182880 w 1706126"/>
              <a:gd name="connsiteY23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1188720 w 1706126"/>
              <a:gd name="connsiteY12" fmla="*/ 690880 h 772160"/>
              <a:gd name="connsiteX13" fmla="*/ 995680 w 1706126"/>
              <a:gd name="connsiteY13" fmla="*/ 741680 h 772160"/>
              <a:gd name="connsiteX14" fmla="*/ 904240 w 1706126"/>
              <a:gd name="connsiteY14" fmla="*/ 772160 h 772160"/>
              <a:gd name="connsiteX15" fmla="*/ 304800 w 1706126"/>
              <a:gd name="connsiteY15" fmla="*/ 741680 h 772160"/>
              <a:gd name="connsiteX16" fmla="*/ 223520 w 1706126"/>
              <a:gd name="connsiteY16" fmla="*/ 690880 h 772160"/>
              <a:gd name="connsiteX17" fmla="*/ 121920 w 1706126"/>
              <a:gd name="connsiteY17" fmla="*/ 619760 h 772160"/>
              <a:gd name="connsiteX18" fmla="*/ 81280 w 1706126"/>
              <a:gd name="connsiteY18" fmla="*/ 609600 h 772160"/>
              <a:gd name="connsiteX19" fmla="*/ 50800 w 1706126"/>
              <a:gd name="connsiteY19" fmla="*/ 579120 h 772160"/>
              <a:gd name="connsiteX20" fmla="*/ 60960 w 1706126"/>
              <a:gd name="connsiteY20" fmla="*/ 528320 h 772160"/>
              <a:gd name="connsiteX21" fmla="*/ 142240 w 1706126"/>
              <a:gd name="connsiteY21" fmla="*/ 426720 h 772160"/>
              <a:gd name="connsiteX22" fmla="*/ 182880 w 1706126"/>
              <a:gd name="connsiteY22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95680 w 1706126"/>
              <a:gd name="connsiteY12" fmla="*/ 741680 h 772160"/>
              <a:gd name="connsiteX13" fmla="*/ 904240 w 1706126"/>
              <a:gd name="connsiteY13" fmla="*/ 772160 h 772160"/>
              <a:gd name="connsiteX14" fmla="*/ 304800 w 1706126"/>
              <a:gd name="connsiteY14" fmla="*/ 741680 h 772160"/>
              <a:gd name="connsiteX15" fmla="*/ 223520 w 1706126"/>
              <a:gd name="connsiteY15" fmla="*/ 690880 h 772160"/>
              <a:gd name="connsiteX16" fmla="*/ 121920 w 1706126"/>
              <a:gd name="connsiteY16" fmla="*/ 619760 h 772160"/>
              <a:gd name="connsiteX17" fmla="*/ 81280 w 1706126"/>
              <a:gd name="connsiteY17" fmla="*/ 609600 h 772160"/>
              <a:gd name="connsiteX18" fmla="*/ 50800 w 1706126"/>
              <a:gd name="connsiteY18" fmla="*/ 579120 h 772160"/>
              <a:gd name="connsiteX19" fmla="*/ 60960 w 1706126"/>
              <a:gd name="connsiteY19" fmla="*/ 528320 h 772160"/>
              <a:gd name="connsiteX20" fmla="*/ 142240 w 1706126"/>
              <a:gd name="connsiteY20" fmla="*/ 426720 h 772160"/>
              <a:gd name="connsiteX21" fmla="*/ 182880 w 1706126"/>
              <a:gd name="connsiteY21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1391920 w 1706126"/>
              <a:gd name="connsiteY11" fmla="*/ 650240 h 772160"/>
              <a:gd name="connsiteX12" fmla="*/ 904240 w 1706126"/>
              <a:gd name="connsiteY12" fmla="*/ 772160 h 772160"/>
              <a:gd name="connsiteX13" fmla="*/ 304800 w 1706126"/>
              <a:gd name="connsiteY13" fmla="*/ 741680 h 772160"/>
              <a:gd name="connsiteX14" fmla="*/ 223520 w 1706126"/>
              <a:gd name="connsiteY14" fmla="*/ 690880 h 772160"/>
              <a:gd name="connsiteX15" fmla="*/ 121920 w 1706126"/>
              <a:gd name="connsiteY15" fmla="*/ 619760 h 772160"/>
              <a:gd name="connsiteX16" fmla="*/ 81280 w 1706126"/>
              <a:gd name="connsiteY16" fmla="*/ 609600 h 772160"/>
              <a:gd name="connsiteX17" fmla="*/ 50800 w 1706126"/>
              <a:gd name="connsiteY17" fmla="*/ 579120 h 772160"/>
              <a:gd name="connsiteX18" fmla="*/ 60960 w 1706126"/>
              <a:gd name="connsiteY18" fmla="*/ 528320 h 772160"/>
              <a:gd name="connsiteX19" fmla="*/ 142240 w 1706126"/>
              <a:gd name="connsiteY19" fmla="*/ 426720 h 772160"/>
              <a:gd name="connsiteX20" fmla="*/ 182880 w 1706126"/>
              <a:gd name="connsiteY20" fmla="*/ 406400 h 772160"/>
              <a:gd name="connsiteX0" fmla="*/ 0 w 1706126"/>
              <a:gd name="connsiteY0" fmla="*/ 416560 h 772160"/>
              <a:gd name="connsiteX1" fmla="*/ 71120 w 1706126"/>
              <a:gd name="connsiteY1" fmla="*/ 284480 h 772160"/>
              <a:gd name="connsiteX2" fmla="*/ 132080 w 1706126"/>
              <a:gd name="connsiteY2" fmla="*/ 223520 h 772160"/>
              <a:gd name="connsiteX3" fmla="*/ 314960 w 1706126"/>
              <a:gd name="connsiteY3" fmla="*/ 91440 h 772160"/>
              <a:gd name="connsiteX4" fmla="*/ 589280 w 1706126"/>
              <a:gd name="connsiteY4" fmla="*/ 20320 h 772160"/>
              <a:gd name="connsiteX5" fmla="*/ 762000 w 1706126"/>
              <a:gd name="connsiteY5" fmla="*/ 0 h 772160"/>
              <a:gd name="connsiteX6" fmla="*/ 1442720 w 1706126"/>
              <a:gd name="connsiteY6" fmla="*/ 101600 h 772160"/>
              <a:gd name="connsiteX7" fmla="*/ 1574800 w 1706126"/>
              <a:gd name="connsiteY7" fmla="*/ 172720 h 772160"/>
              <a:gd name="connsiteX8" fmla="*/ 1696720 w 1706126"/>
              <a:gd name="connsiteY8" fmla="*/ 284480 h 772160"/>
              <a:gd name="connsiteX9" fmla="*/ 1686560 w 1706126"/>
              <a:gd name="connsiteY9" fmla="*/ 477520 h 772160"/>
              <a:gd name="connsiteX10" fmla="*/ 1554480 w 1706126"/>
              <a:gd name="connsiteY10" fmla="*/ 589280 h 772160"/>
              <a:gd name="connsiteX11" fmla="*/ 904240 w 1706126"/>
              <a:gd name="connsiteY11" fmla="*/ 772160 h 772160"/>
              <a:gd name="connsiteX12" fmla="*/ 304800 w 1706126"/>
              <a:gd name="connsiteY12" fmla="*/ 741680 h 772160"/>
              <a:gd name="connsiteX13" fmla="*/ 223520 w 1706126"/>
              <a:gd name="connsiteY13" fmla="*/ 690880 h 772160"/>
              <a:gd name="connsiteX14" fmla="*/ 121920 w 1706126"/>
              <a:gd name="connsiteY14" fmla="*/ 619760 h 772160"/>
              <a:gd name="connsiteX15" fmla="*/ 81280 w 1706126"/>
              <a:gd name="connsiteY15" fmla="*/ 609600 h 772160"/>
              <a:gd name="connsiteX16" fmla="*/ 50800 w 1706126"/>
              <a:gd name="connsiteY16" fmla="*/ 579120 h 772160"/>
              <a:gd name="connsiteX17" fmla="*/ 60960 w 1706126"/>
              <a:gd name="connsiteY17" fmla="*/ 528320 h 772160"/>
              <a:gd name="connsiteX18" fmla="*/ 142240 w 1706126"/>
              <a:gd name="connsiteY18" fmla="*/ 426720 h 772160"/>
              <a:gd name="connsiteX19" fmla="*/ 182880 w 1706126"/>
              <a:gd name="connsiteY19" fmla="*/ 406400 h 772160"/>
              <a:gd name="connsiteX0" fmla="*/ 0 w 1705343"/>
              <a:gd name="connsiteY0" fmla="*/ 416560 h 772160"/>
              <a:gd name="connsiteX1" fmla="*/ 71120 w 1705343"/>
              <a:gd name="connsiteY1" fmla="*/ 284480 h 772160"/>
              <a:gd name="connsiteX2" fmla="*/ 132080 w 1705343"/>
              <a:gd name="connsiteY2" fmla="*/ 223520 h 772160"/>
              <a:gd name="connsiteX3" fmla="*/ 314960 w 1705343"/>
              <a:gd name="connsiteY3" fmla="*/ 91440 h 772160"/>
              <a:gd name="connsiteX4" fmla="*/ 589280 w 1705343"/>
              <a:gd name="connsiteY4" fmla="*/ 20320 h 772160"/>
              <a:gd name="connsiteX5" fmla="*/ 762000 w 1705343"/>
              <a:gd name="connsiteY5" fmla="*/ 0 h 772160"/>
              <a:gd name="connsiteX6" fmla="*/ 1442720 w 1705343"/>
              <a:gd name="connsiteY6" fmla="*/ 101600 h 772160"/>
              <a:gd name="connsiteX7" fmla="*/ 1574800 w 1705343"/>
              <a:gd name="connsiteY7" fmla="*/ 172720 h 772160"/>
              <a:gd name="connsiteX8" fmla="*/ 1696720 w 1705343"/>
              <a:gd name="connsiteY8" fmla="*/ 284480 h 772160"/>
              <a:gd name="connsiteX9" fmla="*/ 1686560 w 1705343"/>
              <a:gd name="connsiteY9" fmla="*/ 477520 h 772160"/>
              <a:gd name="connsiteX10" fmla="*/ 1554480 w 1705343"/>
              <a:gd name="connsiteY10" fmla="*/ 589280 h 772160"/>
              <a:gd name="connsiteX11" fmla="*/ 904240 w 1705343"/>
              <a:gd name="connsiteY11" fmla="*/ 772160 h 772160"/>
              <a:gd name="connsiteX12" fmla="*/ 304800 w 1705343"/>
              <a:gd name="connsiteY12" fmla="*/ 741680 h 772160"/>
              <a:gd name="connsiteX13" fmla="*/ 223520 w 1705343"/>
              <a:gd name="connsiteY13" fmla="*/ 690880 h 772160"/>
              <a:gd name="connsiteX14" fmla="*/ 121920 w 1705343"/>
              <a:gd name="connsiteY14" fmla="*/ 619760 h 772160"/>
              <a:gd name="connsiteX15" fmla="*/ 81280 w 1705343"/>
              <a:gd name="connsiteY15" fmla="*/ 609600 h 772160"/>
              <a:gd name="connsiteX16" fmla="*/ 50800 w 1705343"/>
              <a:gd name="connsiteY16" fmla="*/ 579120 h 772160"/>
              <a:gd name="connsiteX17" fmla="*/ 60960 w 1705343"/>
              <a:gd name="connsiteY17" fmla="*/ 528320 h 772160"/>
              <a:gd name="connsiteX18" fmla="*/ 142240 w 1705343"/>
              <a:gd name="connsiteY18" fmla="*/ 426720 h 772160"/>
              <a:gd name="connsiteX19" fmla="*/ 182880 w 1705343"/>
              <a:gd name="connsiteY19" fmla="*/ 406400 h 772160"/>
              <a:gd name="connsiteX0" fmla="*/ 0 w 1715126"/>
              <a:gd name="connsiteY0" fmla="*/ 416560 h 772160"/>
              <a:gd name="connsiteX1" fmla="*/ 71120 w 1715126"/>
              <a:gd name="connsiteY1" fmla="*/ 284480 h 772160"/>
              <a:gd name="connsiteX2" fmla="*/ 132080 w 1715126"/>
              <a:gd name="connsiteY2" fmla="*/ 223520 h 772160"/>
              <a:gd name="connsiteX3" fmla="*/ 314960 w 1715126"/>
              <a:gd name="connsiteY3" fmla="*/ 91440 h 772160"/>
              <a:gd name="connsiteX4" fmla="*/ 589280 w 1715126"/>
              <a:gd name="connsiteY4" fmla="*/ 20320 h 772160"/>
              <a:gd name="connsiteX5" fmla="*/ 762000 w 1715126"/>
              <a:gd name="connsiteY5" fmla="*/ 0 h 772160"/>
              <a:gd name="connsiteX6" fmla="*/ 1442720 w 1715126"/>
              <a:gd name="connsiteY6" fmla="*/ 101600 h 772160"/>
              <a:gd name="connsiteX7" fmla="*/ 1696720 w 1715126"/>
              <a:gd name="connsiteY7" fmla="*/ 284480 h 772160"/>
              <a:gd name="connsiteX8" fmla="*/ 1686560 w 1715126"/>
              <a:gd name="connsiteY8" fmla="*/ 477520 h 772160"/>
              <a:gd name="connsiteX9" fmla="*/ 1554480 w 1715126"/>
              <a:gd name="connsiteY9" fmla="*/ 589280 h 772160"/>
              <a:gd name="connsiteX10" fmla="*/ 904240 w 1715126"/>
              <a:gd name="connsiteY10" fmla="*/ 772160 h 772160"/>
              <a:gd name="connsiteX11" fmla="*/ 304800 w 1715126"/>
              <a:gd name="connsiteY11" fmla="*/ 741680 h 772160"/>
              <a:gd name="connsiteX12" fmla="*/ 223520 w 1715126"/>
              <a:gd name="connsiteY12" fmla="*/ 690880 h 772160"/>
              <a:gd name="connsiteX13" fmla="*/ 121920 w 1715126"/>
              <a:gd name="connsiteY13" fmla="*/ 619760 h 772160"/>
              <a:gd name="connsiteX14" fmla="*/ 81280 w 1715126"/>
              <a:gd name="connsiteY14" fmla="*/ 609600 h 772160"/>
              <a:gd name="connsiteX15" fmla="*/ 50800 w 1715126"/>
              <a:gd name="connsiteY15" fmla="*/ 579120 h 772160"/>
              <a:gd name="connsiteX16" fmla="*/ 60960 w 1715126"/>
              <a:gd name="connsiteY16" fmla="*/ 528320 h 772160"/>
              <a:gd name="connsiteX17" fmla="*/ 142240 w 1715126"/>
              <a:gd name="connsiteY17" fmla="*/ 426720 h 772160"/>
              <a:gd name="connsiteX18" fmla="*/ 182880 w 1715126"/>
              <a:gd name="connsiteY18" fmla="*/ 406400 h 772160"/>
              <a:gd name="connsiteX0" fmla="*/ 0 w 1715126"/>
              <a:gd name="connsiteY0" fmla="*/ 416597 h 772197"/>
              <a:gd name="connsiteX1" fmla="*/ 71120 w 1715126"/>
              <a:gd name="connsiteY1" fmla="*/ 284517 h 772197"/>
              <a:gd name="connsiteX2" fmla="*/ 132080 w 1715126"/>
              <a:gd name="connsiteY2" fmla="*/ 223557 h 772197"/>
              <a:gd name="connsiteX3" fmla="*/ 314960 w 1715126"/>
              <a:gd name="connsiteY3" fmla="*/ 91477 h 772197"/>
              <a:gd name="connsiteX4" fmla="*/ 762000 w 1715126"/>
              <a:gd name="connsiteY4" fmla="*/ 37 h 772197"/>
              <a:gd name="connsiteX5" fmla="*/ 1442720 w 1715126"/>
              <a:gd name="connsiteY5" fmla="*/ 101637 h 772197"/>
              <a:gd name="connsiteX6" fmla="*/ 1696720 w 1715126"/>
              <a:gd name="connsiteY6" fmla="*/ 284517 h 772197"/>
              <a:gd name="connsiteX7" fmla="*/ 1686560 w 1715126"/>
              <a:gd name="connsiteY7" fmla="*/ 477557 h 772197"/>
              <a:gd name="connsiteX8" fmla="*/ 1554480 w 1715126"/>
              <a:gd name="connsiteY8" fmla="*/ 589317 h 772197"/>
              <a:gd name="connsiteX9" fmla="*/ 904240 w 1715126"/>
              <a:gd name="connsiteY9" fmla="*/ 772197 h 772197"/>
              <a:gd name="connsiteX10" fmla="*/ 304800 w 1715126"/>
              <a:gd name="connsiteY10" fmla="*/ 741717 h 772197"/>
              <a:gd name="connsiteX11" fmla="*/ 223520 w 1715126"/>
              <a:gd name="connsiteY11" fmla="*/ 690917 h 772197"/>
              <a:gd name="connsiteX12" fmla="*/ 121920 w 1715126"/>
              <a:gd name="connsiteY12" fmla="*/ 619797 h 772197"/>
              <a:gd name="connsiteX13" fmla="*/ 81280 w 1715126"/>
              <a:gd name="connsiteY13" fmla="*/ 609637 h 772197"/>
              <a:gd name="connsiteX14" fmla="*/ 50800 w 1715126"/>
              <a:gd name="connsiteY14" fmla="*/ 579157 h 772197"/>
              <a:gd name="connsiteX15" fmla="*/ 60960 w 1715126"/>
              <a:gd name="connsiteY15" fmla="*/ 528357 h 772197"/>
              <a:gd name="connsiteX16" fmla="*/ 142240 w 1715126"/>
              <a:gd name="connsiteY16" fmla="*/ 426757 h 772197"/>
              <a:gd name="connsiteX17" fmla="*/ 182880 w 1715126"/>
              <a:gd name="connsiteY17" fmla="*/ 406437 h 772197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121920 w 1715126"/>
              <a:gd name="connsiteY11" fmla="*/ 619805 h 772205"/>
              <a:gd name="connsiteX12" fmla="*/ 81280 w 1715126"/>
              <a:gd name="connsiteY12" fmla="*/ 609645 h 772205"/>
              <a:gd name="connsiteX13" fmla="*/ 50800 w 1715126"/>
              <a:gd name="connsiteY13" fmla="*/ 579165 h 772205"/>
              <a:gd name="connsiteX14" fmla="*/ 60960 w 1715126"/>
              <a:gd name="connsiteY14" fmla="*/ 528365 h 772205"/>
              <a:gd name="connsiteX15" fmla="*/ 142240 w 1715126"/>
              <a:gd name="connsiteY15" fmla="*/ 426765 h 772205"/>
              <a:gd name="connsiteX16" fmla="*/ 182880 w 1715126"/>
              <a:gd name="connsiteY16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81280 w 1715126"/>
              <a:gd name="connsiteY11" fmla="*/ 609645 h 772205"/>
              <a:gd name="connsiteX12" fmla="*/ 50800 w 1715126"/>
              <a:gd name="connsiteY12" fmla="*/ 579165 h 772205"/>
              <a:gd name="connsiteX13" fmla="*/ 60960 w 1715126"/>
              <a:gd name="connsiteY13" fmla="*/ 528365 h 772205"/>
              <a:gd name="connsiteX14" fmla="*/ 142240 w 1715126"/>
              <a:gd name="connsiteY14" fmla="*/ 426765 h 772205"/>
              <a:gd name="connsiteX15" fmla="*/ 182880 w 1715126"/>
              <a:gd name="connsiteY15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60960 w 1715126"/>
              <a:gd name="connsiteY12" fmla="*/ 528365 h 772205"/>
              <a:gd name="connsiteX13" fmla="*/ 142240 w 1715126"/>
              <a:gd name="connsiteY13" fmla="*/ 426765 h 772205"/>
              <a:gd name="connsiteX14" fmla="*/ 182880 w 1715126"/>
              <a:gd name="connsiteY14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223520 w 1715126"/>
              <a:gd name="connsiteY10" fmla="*/ 690925 h 772205"/>
              <a:gd name="connsiteX11" fmla="*/ 50800 w 1715126"/>
              <a:gd name="connsiteY11" fmla="*/ 579165 h 772205"/>
              <a:gd name="connsiteX12" fmla="*/ 142240 w 1715126"/>
              <a:gd name="connsiteY12" fmla="*/ 426765 h 772205"/>
              <a:gd name="connsiteX13" fmla="*/ 182880 w 1715126"/>
              <a:gd name="connsiteY13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42240 w 1715126"/>
              <a:gd name="connsiteY11" fmla="*/ 426765 h 772205"/>
              <a:gd name="connsiteX12" fmla="*/ 182880 w 1715126"/>
              <a:gd name="connsiteY12" fmla="*/ 406445 h 772205"/>
              <a:gd name="connsiteX0" fmla="*/ 0 w 1715126"/>
              <a:gd name="connsiteY0" fmla="*/ 416605 h 772205"/>
              <a:gd name="connsiteX1" fmla="*/ 71120 w 1715126"/>
              <a:gd name="connsiteY1" fmla="*/ 284525 h 772205"/>
              <a:gd name="connsiteX2" fmla="*/ 314960 w 1715126"/>
              <a:gd name="connsiteY2" fmla="*/ 91485 h 772205"/>
              <a:gd name="connsiteX3" fmla="*/ 762000 w 1715126"/>
              <a:gd name="connsiteY3" fmla="*/ 45 h 772205"/>
              <a:gd name="connsiteX4" fmla="*/ 1442720 w 1715126"/>
              <a:gd name="connsiteY4" fmla="*/ 101645 h 772205"/>
              <a:gd name="connsiteX5" fmla="*/ 1696720 w 1715126"/>
              <a:gd name="connsiteY5" fmla="*/ 284525 h 772205"/>
              <a:gd name="connsiteX6" fmla="*/ 1686560 w 1715126"/>
              <a:gd name="connsiteY6" fmla="*/ 477565 h 772205"/>
              <a:gd name="connsiteX7" fmla="*/ 1554480 w 1715126"/>
              <a:gd name="connsiteY7" fmla="*/ 589325 h 772205"/>
              <a:gd name="connsiteX8" fmla="*/ 904240 w 1715126"/>
              <a:gd name="connsiteY8" fmla="*/ 772205 h 772205"/>
              <a:gd name="connsiteX9" fmla="*/ 304800 w 1715126"/>
              <a:gd name="connsiteY9" fmla="*/ 741725 h 772205"/>
              <a:gd name="connsiteX10" fmla="*/ 50800 w 1715126"/>
              <a:gd name="connsiteY10" fmla="*/ 579165 h 772205"/>
              <a:gd name="connsiteX11" fmla="*/ 182880 w 1715126"/>
              <a:gd name="connsiteY11" fmla="*/ 406445 h 772205"/>
              <a:gd name="connsiteX0" fmla="*/ 0 w 1715126"/>
              <a:gd name="connsiteY0" fmla="*/ 416605 h 772716"/>
              <a:gd name="connsiteX1" fmla="*/ 71120 w 1715126"/>
              <a:gd name="connsiteY1" fmla="*/ 284525 h 772716"/>
              <a:gd name="connsiteX2" fmla="*/ 314960 w 1715126"/>
              <a:gd name="connsiteY2" fmla="*/ 91485 h 772716"/>
              <a:gd name="connsiteX3" fmla="*/ 762000 w 1715126"/>
              <a:gd name="connsiteY3" fmla="*/ 45 h 772716"/>
              <a:gd name="connsiteX4" fmla="*/ 1442720 w 1715126"/>
              <a:gd name="connsiteY4" fmla="*/ 101645 h 772716"/>
              <a:gd name="connsiteX5" fmla="*/ 1696720 w 1715126"/>
              <a:gd name="connsiteY5" fmla="*/ 284525 h 772716"/>
              <a:gd name="connsiteX6" fmla="*/ 1686560 w 1715126"/>
              <a:gd name="connsiteY6" fmla="*/ 477565 h 772716"/>
              <a:gd name="connsiteX7" fmla="*/ 1554480 w 1715126"/>
              <a:gd name="connsiteY7" fmla="*/ 589325 h 772716"/>
              <a:gd name="connsiteX8" fmla="*/ 904240 w 1715126"/>
              <a:gd name="connsiteY8" fmla="*/ 772205 h 772716"/>
              <a:gd name="connsiteX9" fmla="*/ 304800 w 1715126"/>
              <a:gd name="connsiteY9" fmla="*/ 741725 h 772716"/>
              <a:gd name="connsiteX10" fmla="*/ 50800 w 1715126"/>
              <a:gd name="connsiteY10" fmla="*/ 579165 h 772716"/>
              <a:gd name="connsiteX11" fmla="*/ 182880 w 1715126"/>
              <a:gd name="connsiteY11" fmla="*/ 406445 h 772716"/>
              <a:gd name="connsiteX0" fmla="*/ 0 w 1715126"/>
              <a:gd name="connsiteY0" fmla="*/ 416605 h 773730"/>
              <a:gd name="connsiteX1" fmla="*/ 71120 w 1715126"/>
              <a:gd name="connsiteY1" fmla="*/ 284525 h 773730"/>
              <a:gd name="connsiteX2" fmla="*/ 314960 w 1715126"/>
              <a:gd name="connsiteY2" fmla="*/ 91485 h 773730"/>
              <a:gd name="connsiteX3" fmla="*/ 762000 w 1715126"/>
              <a:gd name="connsiteY3" fmla="*/ 45 h 773730"/>
              <a:gd name="connsiteX4" fmla="*/ 1442720 w 1715126"/>
              <a:gd name="connsiteY4" fmla="*/ 101645 h 773730"/>
              <a:gd name="connsiteX5" fmla="*/ 1696720 w 1715126"/>
              <a:gd name="connsiteY5" fmla="*/ 284525 h 773730"/>
              <a:gd name="connsiteX6" fmla="*/ 1686560 w 1715126"/>
              <a:gd name="connsiteY6" fmla="*/ 477565 h 773730"/>
              <a:gd name="connsiteX7" fmla="*/ 1554480 w 1715126"/>
              <a:gd name="connsiteY7" fmla="*/ 589325 h 773730"/>
              <a:gd name="connsiteX8" fmla="*/ 904240 w 1715126"/>
              <a:gd name="connsiteY8" fmla="*/ 772205 h 773730"/>
              <a:gd name="connsiteX9" fmla="*/ 304800 w 1715126"/>
              <a:gd name="connsiteY9" fmla="*/ 741725 h 773730"/>
              <a:gd name="connsiteX10" fmla="*/ 50800 w 1715126"/>
              <a:gd name="connsiteY10" fmla="*/ 579165 h 773730"/>
              <a:gd name="connsiteX11" fmla="*/ 182880 w 1715126"/>
              <a:gd name="connsiteY11" fmla="*/ 406445 h 773730"/>
              <a:gd name="connsiteX0" fmla="*/ 0 w 1758927"/>
              <a:gd name="connsiteY0" fmla="*/ 416605 h 791128"/>
              <a:gd name="connsiteX1" fmla="*/ 71120 w 1758927"/>
              <a:gd name="connsiteY1" fmla="*/ 284525 h 791128"/>
              <a:gd name="connsiteX2" fmla="*/ 314960 w 1758927"/>
              <a:gd name="connsiteY2" fmla="*/ 91485 h 791128"/>
              <a:gd name="connsiteX3" fmla="*/ 762000 w 1758927"/>
              <a:gd name="connsiteY3" fmla="*/ 45 h 791128"/>
              <a:gd name="connsiteX4" fmla="*/ 1442720 w 1758927"/>
              <a:gd name="connsiteY4" fmla="*/ 101645 h 791128"/>
              <a:gd name="connsiteX5" fmla="*/ 1696720 w 1758927"/>
              <a:gd name="connsiteY5" fmla="*/ 284525 h 791128"/>
              <a:gd name="connsiteX6" fmla="*/ 1686560 w 1758927"/>
              <a:gd name="connsiteY6" fmla="*/ 477565 h 791128"/>
              <a:gd name="connsiteX7" fmla="*/ 904240 w 1758927"/>
              <a:gd name="connsiteY7" fmla="*/ 772205 h 791128"/>
              <a:gd name="connsiteX8" fmla="*/ 304800 w 1758927"/>
              <a:gd name="connsiteY8" fmla="*/ 741725 h 791128"/>
              <a:gd name="connsiteX9" fmla="*/ 50800 w 1758927"/>
              <a:gd name="connsiteY9" fmla="*/ 579165 h 791128"/>
              <a:gd name="connsiteX10" fmla="*/ 182880 w 1758927"/>
              <a:gd name="connsiteY10" fmla="*/ 406445 h 791128"/>
              <a:gd name="connsiteX0" fmla="*/ 0 w 1710590"/>
              <a:gd name="connsiteY0" fmla="*/ 416605 h 791128"/>
              <a:gd name="connsiteX1" fmla="*/ 71120 w 1710590"/>
              <a:gd name="connsiteY1" fmla="*/ 284525 h 791128"/>
              <a:gd name="connsiteX2" fmla="*/ 314960 w 1710590"/>
              <a:gd name="connsiteY2" fmla="*/ 91485 h 791128"/>
              <a:gd name="connsiteX3" fmla="*/ 762000 w 1710590"/>
              <a:gd name="connsiteY3" fmla="*/ 45 h 791128"/>
              <a:gd name="connsiteX4" fmla="*/ 1442720 w 1710590"/>
              <a:gd name="connsiteY4" fmla="*/ 101645 h 791128"/>
              <a:gd name="connsiteX5" fmla="*/ 1686560 w 1710590"/>
              <a:gd name="connsiteY5" fmla="*/ 477565 h 791128"/>
              <a:gd name="connsiteX6" fmla="*/ 904240 w 1710590"/>
              <a:gd name="connsiteY6" fmla="*/ 772205 h 791128"/>
              <a:gd name="connsiteX7" fmla="*/ 304800 w 1710590"/>
              <a:gd name="connsiteY7" fmla="*/ 741725 h 791128"/>
              <a:gd name="connsiteX8" fmla="*/ 50800 w 1710590"/>
              <a:gd name="connsiteY8" fmla="*/ 579165 h 791128"/>
              <a:gd name="connsiteX9" fmla="*/ 182880 w 1710590"/>
              <a:gd name="connsiteY9" fmla="*/ 406445 h 791128"/>
              <a:gd name="connsiteX0" fmla="*/ 0 w 1732924"/>
              <a:gd name="connsiteY0" fmla="*/ 416605 h 791128"/>
              <a:gd name="connsiteX1" fmla="*/ 71120 w 1732924"/>
              <a:gd name="connsiteY1" fmla="*/ 284525 h 791128"/>
              <a:gd name="connsiteX2" fmla="*/ 314960 w 1732924"/>
              <a:gd name="connsiteY2" fmla="*/ 91485 h 791128"/>
              <a:gd name="connsiteX3" fmla="*/ 762000 w 1732924"/>
              <a:gd name="connsiteY3" fmla="*/ 45 h 791128"/>
              <a:gd name="connsiteX4" fmla="*/ 1547495 w 1732924"/>
              <a:gd name="connsiteY4" fmla="*/ 82595 h 791128"/>
              <a:gd name="connsiteX5" fmla="*/ 1686560 w 1732924"/>
              <a:gd name="connsiteY5" fmla="*/ 477565 h 791128"/>
              <a:gd name="connsiteX6" fmla="*/ 904240 w 1732924"/>
              <a:gd name="connsiteY6" fmla="*/ 772205 h 791128"/>
              <a:gd name="connsiteX7" fmla="*/ 304800 w 1732924"/>
              <a:gd name="connsiteY7" fmla="*/ 741725 h 791128"/>
              <a:gd name="connsiteX8" fmla="*/ 50800 w 1732924"/>
              <a:gd name="connsiteY8" fmla="*/ 579165 h 791128"/>
              <a:gd name="connsiteX9" fmla="*/ 182880 w 1732924"/>
              <a:gd name="connsiteY9" fmla="*/ 406445 h 791128"/>
              <a:gd name="connsiteX0" fmla="*/ 0 w 1732924"/>
              <a:gd name="connsiteY0" fmla="*/ 416605 h 802083"/>
              <a:gd name="connsiteX1" fmla="*/ 71120 w 1732924"/>
              <a:gd name="connsiteY1" fmla="*/ 284525 h 802083"/>
              <a:gd name="connsiteX2" fmla="*/ 314960 w 1732924"/>
              <a:gd name="connsiteY2" fmla="*/ 91485 h 802083"/>
              <a:gd name="connsiteX3" fmla="*/ 762000 w 1732924"/>
              <a:gd name="connsiteY3" fmla="*/ 45 h 802083"/>
              <a:gd name="connsiteX4" fmla="*/ 1547495 w 1732924"/>
              <a:gd name="connsiteY4" fmla="*/ 82595 h 802083"/>
              <a:gd name="connsiteX5" fmla="*/ 1686560 w 1732924"/>
              <a:gd name="connsiteY5" fmla="*/ 477565 h 802083"/>
              <a:gd name="connsiteX6" fmla="*/ 904240 w 1732924"/>
              <a:gd name="connsiteY6" fmla="*/ 772205 h 802083"/>
              <a:gd name="connsiteX7" fmla="*/ 285750 w 1732924"/>
              <a:gd name="connsiteY7" fmla="*/ 770300 h 802083"/>
              <a:gd name="connsiteX8" fmla="*/ 50800 w 1732924"/>
              <a:gd name="connsiteY8" fmla="*/ 579165 h 802083"/>
              <a:gd name="connsiteX9" fmla="*/ 182880 w 1732924"/>
              <a:gd name="connsiteY9" fmla="*/ 406445 h 80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2924" h="802083">
                <a:moveTo>
                  <a:pt x="0" y="416605"/>
                </a:moveTo>
                <a:cubicBezTo>
                  <a:pt x="23707" y="372578"/>
                  <a:pt x="18627" y="338712"/>
                  <a:pt x="71120" y="284525"/>
                </a:cubicBezTo>
                <a:cubicBezTo>
                  <a:pt x="123613" y="230338"/>
                  <a:pt x="199813" y="138898"/>
                  <a:pt x="314960" y="91485"/>
                </a:cubicBezTo>
                <a:cubicBezTo>
                  <a:pt x="430107" y="44072"/>
                  <a:pt x="574040" y="-1648"/>
                  <a:pt x="762000" y="45"/>
                </a:cubicBezTo>
                <a:cubicBezTo>
                  <a:pt x="949960" y="1738"/>
                  <a:pt x="1393402" y="3008"/>
                  <a:pt x="1547495" y="82595"/>
                </a:cubicBezTo>
                <a:cubicBezTo>
                  <a:pt x="1701588" y="162182"/>
                  <a:pt x="1793769" y="362630"/>
                  <a:pt x="1686560" y="477565"/>
                </a:cubicBezTo>
                <a:cubicBezTo>
                  <a:pt x="1579351" y="592500"/>
                  <a:pt x="1137708" y="723416"/>
                  <a:pt x="904240" y="772205"/>
                </a:cubicBezTo>
                <a:cubicBezTo>
                  <a:pt x="670772" y="820994"/>
                  <a:pt x="427990" y="802473"/>
                  <a:pt x="285750" y="770300"/>
                </a:cubicBezTo>
                <a:cubicBezTo>
                  <a:pt x="143510" y="738127"/>
                  <a:pt x="77893" y="631658"/>
                  <a:pt x="50800" y="579165"/>
                </a:cubicBezTo>
                <a:cubicBezTo>
                  <a:pt x="30480" y="523285"/>
                  <a:pt x="155363" y="442428"/>
                  <a:pt x="182880" y="406445"/>
                </a:cubicBezTo>
              </a:path>
            </a:pathLst>
          </a:custGeom>
          <a:noFill/>
          <a:ln w="76200">
            <a:solidFill>
              <a:srgbClr val="3662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EFABB-0664-2043-CEF6-37B56956BFD9}"/>
              </a:ext>
            </a:extLst>
          </p:cNvPr>
          <p:cNvSpPr txBox="1"/>
          <p:nvPr/>
        </p:nvSpPr>
        <p:spPr>
          <a:xfrm rot="1494310">
            <a:off x="5375826" y="5916694"/>
            <a:ext cx="1578795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3662FE"/>
                </a:solidFill>
                <a:latin typeface="Bradley Hand ITC" panose="03070402050302030203" pitchFamily="66" charset="0"/>
              </a:rPr>
              <a:t>Community Benefit societies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BEE7E8-63E5-C209-B62C-AF56A176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0EBDA-FC0B-8CC1-5E43-E71F16B67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1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771041-86B6-A65C-48A9-68FF12A588FE}"/>
              </a:ext>
            </a:extLst>
          </p:cNvPr>
          <p:cNvSpPr/>
          <p:nvPr/>
        </p:nvSpPr>
        <p:spPr>
          <a:xfrm>
            <a:off x="362175" y="1647191"/>
            <a:ext cx="5471481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625CE0-138B-33B2-60D9-076641E4910A}"/>
              </a:ext>
            </a:extLst>
          </p:cNvPr>
          <p:cNvSpPr/>
          <p:nvPr/>
        </p:nvSpPr>
        <p:spPr>
          <a:xfrm>
            <a:off x="6265405" y="1647191"/>
            <a:ext cx="5471481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00746-8EB5-F9B9-4952-40BEEC64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 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81D7F-2154-C70F-B1B0-03C75501D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My key strategies…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6E2FC-FEF2-DC5D-98B8-B2D227B88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1600" y="1572768"/>
            <a:ext cx="5285288" cy="82391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My key goals…</a:t>
            </a:r>
          </a:p>
        </p:txBody>
      </p:sp>
    </p:spTree>
    <p:extLst>
      <p:ext uri="{BB962C8B-B14F-4D97-AF65-F5344CB8AC3E}">
        <p14:creationId xmlns:p14="http://schemas.microsoft.com/office/powerpoint/2010/main" val="218240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B3FB-B7E7-6ABE-48FC-E19AFCC550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5680" y="290513"/>
            <a:ext cx="8656320" cy="987425"/>
          </a:xfrm>
        </p:spPr>
        <p:txBody>
          <a:bodyPr/>
          <a:lstStyle/>
          <a:p>
            <a:r>
              <a:rPr lang="en-GB" dirty="0"/>
              <a:t>The Greenwich Economy…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DC60E8B-A829-2ADF-A669-75E83C3C3BC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7790131"/>
              </p:ext>
            </p:extLst>
          </p:nvPr>
        </p:nvGraphicFramePr>
        <p:xfrm>
          <a:off x="345440" y="1412875"/>
          <a:ext cx="105156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3EDC31-18D2-E857-E00D-C008B949DEDA}"/>
              </a:ext>
            </a:extLst>
          </p:cNvPr>
          <p:cNvSpPr/>
          <p:nvPr/>
        </p:nvSpPr>
        <p:spPr>
          <a:xfrm>
            <a:off x="8046721" y="1412875"/>
            <a:ext cx="4053414" cy="5080000"/>
          </a:xfrm>
          <a:prstGeom prst="rect">
            <a:avLst/>
          </a:prstGeom>
          <a:solidFill>
            <a:srgbClr val="F2F2F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C035D9-18AF-AFD1-3B8C-EF64109C9E53}"/>
              </a:ext>
            </a:extLst>
          </p:cNvPr>
          <p:cNvSpPr/>
          <p:nvPr/>
        </p:nvSpPr>
        <p:spPr>
          <a:xfrm rot="870716">
            <a:off x="8392160" y="1371600"/>
            <a:ext cx="629920" cy="1554480"/>
          </a:xfrm>
          <a:custGeom>
            <a:avLst/>
            <a:gdLst>
              <a:gd name="connsiteX0" fmla="*/ 0 w 629920"/>
              <a:gd name="connsiteY0" fmla="*/ 1554480 h 1554480"/>
              <a:gd name="connsiteX1" fmla="*/ 60960 w 629920"/>
              <a:gd name="connsiteY1" fmla="*/ 1544320 h 1554480"/>
              <a:gd name="connsiteX2" fmla="*/ 152400 w 629920"/>
              <a:gd name="connsiteY2" fmla="*/ 1463040 h 1554480"/>
              <a:gd name="connsiteX3" fmla="*/ 264160 w 629920"/>
              <a:gd name="connsiteY3" fmla="*/ 1280160 h 1554480"/>
              <a:gd name="connsiteX4" fmla="*/ 335280 w 629920"/>
              <a:gd name="connsiteY4" fmla="*/ 985520 h 1554480"/>
              <a:gd name="connsiteX5" fmla="*/ 345440 w 629920"/>
              <a:gd name="connsiteY5" fmla="*/ 853440 h 1554480"/>
              <a:gd name="connsiteX6" fmla="*/ 335280 w 629920"/>
              <a:gd name="connsiteY6" fmla="*/ 568960 h 1554480"/>
              <a:gd name="connsiteX7" fmla="*/ 386080 w 629920"/>
              <a:gd name="connsiteY7" fmla="*/ 182880 h 1554480"/>
              <a:gd name="connsiteX8" fmla="*/ 528320 w 629920"/>
              <a:gd name="connsiteY8" fmla="*/ 60960 h 1554480"/>
              <a:gd name="connsiteX9" fmla="*/ 629920 w 629920"/>
              <a:gd name="connsiteY9" fmla="*/ 0 h 1554480"/>
              <a:gd name="connsiteX0" fmla="*/ 0 w 629920"/>
              <a:gd name="connsiteY0" fmla="*/ 1554480 h 1554480"/>
              <a:gd name="connsiteX1" fmla="*/ 60960 w 629920"/>
              <a:gd name="connsiteY1" fmla="*/ 1544320 h 1554480"/>
              <a:gd name="connsiteX2" fmla="*/ 152400 w 629920"/>
              <a:gd name="connsiteY2" fmla="*/ 1463040 h 1554480"/>
              <a:gd name="connsiteX3" fmla="*/ 264160 w 629920"/>
              <a:gd name="connsiteY3" fmla="*/ 1280160 h 1554480"/>
              <a:gd name="connsiteX4" fmla="*/ 335280 w 629920"/>
              <a:gd name="connsiteY4" fmla="*/ 985520 h 1554480"/>
              <a:gd name="connsiteX5" fmla="*/ 345440 w 629920"/>
              <a:gd name="connsiteY5" fmla="*/ 853440 h 1554480"/>
              <a:gd name="connsiteX6" fmla="*/ 335280 w 629920"/>
              <a:gd name="connsiteY6" fmla="*/ 568960 h 1554480"/>
              <a:gd name="connsiteX7" fmla="*/ 386080 w 629920"/>
              <a:gd name="connsiteY7" fmla="*/ 182880 h 1554480"/>
              <a:gd name="connsiteX8" fmla="*/ 629920 w 629920"/>
              <a:gd name="connsiteY8" fmla="*/ 0 h 1554480"/>
              <a:gd name="connsiteX0" fmla="*/ 0 w 629920"/>
              <a:gd name="connsiteY0" fmla="*/ 1554480 h 1554480"/>
              <a:gd name="connsiteX1" fmla="*/ 60960 w 629920"/>
              <a:gd name="connsiteY1" fmla="*/ 1544320 h 1554480"/>
              <a:gd name="connsiteX2" fmla="*/ 152400 w 629920"/>
              <a:gd name="connsiteY2" fmla="*/ 1463040 h 1554480"/>
              <a:gd name="connsiteX3" fmla="*/ 264160 w 629920"/>
              <a:gd name="connsiteY3" fmla="*/ 1280160 h 1554480"/>
              <a:gd name="connsiteX4" fmla="*/ 335280 w 629920"/>
              <a:gd name="connsiteY4" fmla="*/ 985520 h 1554480"/>
              <a:gd name="connsiteX5" fmla="*/ 335280 w 629920"/>
              <a:gd name="connsiteY5" fmla="*/ 568960 h 1554480"/>
              <a:gd name="connsiteX6" fmla="*/ 386080 w 629920"/>
              <a:gd name="connsiteY6" fmla="*/ 182880 h 1554480"/>
              <a:gd name="connsiteX7" fmla="*/ 629920 w 629920"/>
              <a:gd name="connsiteY7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46050 w 629920"/>
              <a:gd name="connsiteY1" fmla="*/ 1447165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920" h="1554480">
                <a:moveTo>
                  <a:pt x="0" y="1554480"/>
                </a:moveTo>
                <a:cubicBezTo>
                  <a:pt x="31750" y="1535430"/>
                  <a:pt x="102023" y="1492885"/>
                  <a:pt x="146050" y="1447165"/>
                </a:cubicBezTo>
                <a:cubicBezTo>
                  <a:pt x="190077" y="1401445"/>
                  <a:pt x="232622" y="1357101"/>
                  <a:pt x="264160" y="1280160"/>
                </a:cubicBezTo>
                <a:cubicBezTo>
                  <a:pt x="295698" y="1203219"/>
                  <a:pt x="323427" y="1104053"/>
                  <a:pt x="335280" y="985520"/>
                </a:cubicBezTo>
                <a:cubicBezTo>
                  <a:pt x="347133" y="866987"/>
                  <a:pt x="326813" y="702733"/>
                  <a:pt x="335280" y="568960"/>
                </a:cubicBezTo>
                <a:cubicBezTo>
                  <a:pt x="343747" y="435187"/>
                  <a:pt x="336973" y="277707"/>
                  <a:pt x="386080" y="182880"/>
                </a:cubicBezTo>
                <a:cubicBezTo>
                  <a:pt x="435187" y="88053"/>
                  <a:pt x="579120" y="38100"/>
                  <a:pt x="629920" y="0"/>
                </a:cubicBezTo>
              </a:path>
            </a:pathLst>
          </a:custGeom>
          <a:noFill/>
          <a:ln w="76200">
            <a:solidFill>
              <a:srgbClr val="994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B97547-E817-4001-47BE-65A32330735F}"/>
              </a:ext>
            </a:extLst>
          </p:cNvPr>
          <p:cNvSpPr/>
          <p:nvPr/>
        </p:nvSpPr>
        <p:spPr>
          <a:xfrm rot="843191">
            <a:off x="9012570" y="1356329"/>
            <a:ext cx="388447" cy="350104"/>
          </a:xfrm>
          <a:custGeom>
            <a:avLst/>
            <a:gdLst>
              <a:gd name="connsiteX0" fmla="*/ 294640 w 375442"/>
              <a:gd name="connsiteY0" fmla="*/ 360082 h 360082"/>
              <a:gd name="connsiteX1" fmla="*/ 325120 w 375442"/>
              <a:gd name="connsiteY1" fmla="*/ 299122 h 360082"/>
              <a:gd name="connsiteX2" fmla="*/ 365760 w 375442"/>
              <a:gd name="connsiteY2" fmla="*/ 156882 h 360082"/>
              <a:gd name="connsiteX3" fmla="*/ 355600 w 375442"/>
              <a:gd name="connsiteY3" fmla="*/ 14642 h 360082"/>
              <a:gd name="connsiteX4" fmla="*/ 162560 w 375442"/>
              <a:gd name="connsiteY4" fmla="*/ 24802 h 360082"/>
              <a:gd name="connsiteX5" fmla="*/ 0 w 375442"/>
              <a:gd name="connsiteY5" fmla="*/ 45122 h 360082"/>
              <a:gd name="connsiteX0" fmla="*/ 294640 w 379593"/>
              <a:gd name="connsiteY0" fmla="*/ 360082 h 360082"/>
              <a:gd name="connsiteX1" fmla="*/ 365760 w 379593"/>
              <a:gd name="connsiteY1" fmla="*/ 156882 h 360082"/>
              <a:gd name="connsiteX2" fmla="*/ 355600 w 379593"/>
              <a:gd name="connsiteY2" fmla="*/ 14642 h 360082"/>
              <a:gd name="connsiteX3" fmla="*/ 162560 w 379593"/>
              <a:gd name="connsiteY3" fmla="*/ 24802 h 360082"/>
              <a:gd name="connsiteX4" fmla="*/ 0 w 379593"/>
              <a:gd name="connsiteY4" fmla="*/ 45122 h 360082"/>
              <a:gd name="connsiteX0" fmla="*/ 294640 w 388447"/>
              <a:gd name="connsiteY0" fmla="*/ 350104 h 350104"/>
              <a:gd name="connsiteX1" fmla="*/ 365760 w 388447"/>
              <a:gd name="connsiteY1" fmla="*/ 146904 h 350104"/>
              <a:gd name="connsiteX2" fmla="*/ 355600 w 388447"/>
              <a:gd name="connsiteY2" fmla="*/ 4664 h 350104"/>
              <a:gd name="connsiteX3" fmla="*/ 0 w 388447"/>
              <a:gd name="connsiteY3" fmla="*/ 35144 h 3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7" h="350104">
                <a:moveTo>
                  <a:pt x="294640" y="350104"/>
                </a:moveTo>
                <a:cubicBezTo>
                  <a:pt x="309457" y="307771"/>
                  <a:pt x="355600" y="204477"/>
                  <a:pt x="365760" y="146904"/>
                </a:cubicBezTo>
                <a:cubicBezTo>
                  <a:pt x="375920" y="89331"/>
                  <a:pt x="416560" y="23291"/>
                  <a:pt x="355600" y="4664"/>
                </a:cubicBezTo>
                <a:cubicBezTo>
                  <a:pt x="294640" y="-13963"/>
                  <a:pt x="74083" y="28794"/>
                  <a:pt x="0" y="35144"/>
                </a:cubicBezTo>
              </a:path>
            </a:pathLst>
          </a:custGeom>
          <a:noFill/>
          <a:ln w="76200">
            <a:solidFill>
              <a:srgbClr val="994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FB297-11B7-3BAA-DEF6-B57B3B8A1B8A}"/>
              </a:ext>
            </a:extLst>
          </p:cNvPr>
          <p:cNvSpPr txBox="1"/>
          <p:nvPr/>
        </p:nvSpPr>
        <p:spPr>
          <a:xfrm rot="20880651">
            <a:off x="9555383" y="1121123"/>
            <a:ext cx="210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radley Hand ITC" panose="03070402050302030203" pitchFamily="66" charset="0"/>
              </a:rPr>
              <a:t>Worker coops / employee ownership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50B1AC-62B6-BD49-37E8-B250283EE346}"/>
              </a:ext>
            </a:extLst>
          </p:cNvPr>
          <p:cNvSpPr/>
          <p:nvPr/>
        </p:nvSpPr>
        <p:spPr>
          <a:xfrm>
            <a:off x="8517758" y="2229979"/>
            <a:ext cx="1636395" cy="1254900"/>
          </a:xfrm>
          <a:custGeom>
            <a:avLst/>
            <a:gdLst>
              <a:gd name="connsiteX0" fmla="*/ 0 w 629920"/>
              <a:gd name="connsiteY0" fmla="*/ 1554480 h 1554480"/>
              <a:gd name="connsiteX1" fmla="*/ 60960 w 629920"/>
              <a:gd name="connsiteY1" fmla="*/ 1544320 h 1554480"/>
              <a:gd name="connsiteX2" fmla="*/ 152400 w 629920"/>
              <a:gd name="connsiteY2" fmla="*/ 1463040 h 1554480"/>
              <a:gd name="connsiteX3" fmla="*/ 264160 w 629920"/>
              <a:gd name="connsiteY3" fmla="*/ 1280160 h 1554480"/>
              <a:gd name="connsiteX4" fmla="*/ 335280 w 629920"/>
              <a:gd name="connsiteY4" fmla="*/ 985520 h 1554480"/>
              <a:gd name="connsiteX5" fmla="*/ 345440 w 629920"/>
              <a:gd name="connsiteY5" fmla="*/ 853440 h 1554480"/>
              <a:gd name="connsiteX6" fmla="*/ 335280 w 629920"/>
              <a:gd name="connsiteY6" fmla="*/ 568960 h 1554480"/>
              <a:gd name="connsiteX7" fmla="*/ 386080 w 629920"/>
              <a:gd name="connsiteY7" fmla="*/ 182880 h 1554480"/>
              <a:gd name="connsiteX8" fmla="*/ 528320 w 629920"/>
              <a:gd name="connsiteY8" fmla="*/ 60960 h 1554480"/>
              <a:gd name="connsiteX9" fmla="*/ 629920 w 629920"/>
              <a:gd name="connsiteY9" fmla="*/ 0 h 1554480"/>
              <a:gd name="connsiteX0" fmla="*/ 0 w 629920"/>
              <a:gd name="connsiteY0" fmla="*/ 1554480 h 1554480"/>
              <a:gd name="connsiteX1" fmla="*/ 60960 w 629920"/>
              <a:gd name="connsiteY1" fmla="*/ 1544320 h 1554480"/>
              <a:gd name="connsiteX2" fmla="*/ 152400 w 629920"/>
              <a:gd name="connsiteY2" fmla="*/ 1463040 h 1554480"/>
              <a:gd name="connsiteX3" fmla="*/ 264160 w 629920"/>
              <a:gd name="connsiteY3" fmla="*/ 1280160 h 1554480"/>
              <a:gd name="connsiteX4" fmla="*/ 335280 w 629920"/>
              <a:gd name="connsiteY4" fmla="*/ 985520 h 1554480"/>
              <a:gd name="connsiteX5" fmla="*/ 345440 w 629920"/>
              <a:gd name="connsiteY5" fmla="*/ 853440 h 1554480"/>
              <a:gd name="connsiteX6" fmla="*/ 335280 w 629920"/>
              <a:gd name="connsiteY6" fmla="*/ 568960 h 1554480"/>
              <a:gd name="connsiteX7" fmla="*/ 386080 w 629920"/>
              <a:gd name="connsiteY7" fmla="*/ 182880 h 1554480"/>
              <a:gd name="connsiteX8" fmla="*/ 629920 w 629920"/>
              <a:gd name="connsiteY8" fmla="*/ 0 h 1554480"/>
              <a:gd name="connsiteX0" fmla="*/ 0 w 629920"/>
              <a:gd name="connsiteY0" fmla="*/ 1554480 h 1554480"/>
              <a:gd name="connsiteX1" fmla="*/ 60960 w 629920"/>
              <a:gd name="connsiteY1" fmla="*/ 1544320 h 1554480"/>
              <a:gd name="connsiteX2" fmla="*/ 152400 w 629920"/>
              <a:gd name="connsiteY2" fmla="*/ 1463040 h 1554480"/>
              <a:gd name="connsiteX3" fmla="*/ 264160 w 629920"/>
              <a:gd name="connsiteY3" fmla="*/ 1280160 h 1554480"/>
              <a:gd name="connsiteX4" fmla="*/ 335280 w 629920"/>
              <a:gd name="connsiteY4" fmla="*/ 985520 h 1554480"/>
              <a:gd name="connsiteX5" fmla="*/ 335280 w 629920"/>
              <a:gd name="connsiteY5" fmla="*/ 568960 h 1554480"/>
              <a:gd name="connsiteX6" fmla="*/ 386080 w 629920"/>
              <a:gd name="connsiteY6" fmla="*/ 182880 h 1554480"/>
              <a:gd name="connsiteX7" fmla="*/ 629920 w 629920"/>
              <a:gd name="connsiteY7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52400 w 629920"/>
              <a:gd name="connsiteY1" fmla="*/ 1463040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629920"/>
              <a:gd name="connsiteY0" fmla="*/ 1554480 h 1554480"/>
              <a:gd name="connsiteX1" fmla="*/ 146050 w 629920"/>
              <a:gd name="connsiteY1" fmla="*/ 1447165 h 1554480"/>
              <a:gd name="connsiteX2" fmla="*/ 264160 w 629920"/>
              <a:gd name="connsiteY2" fmla="*/ 1280160 h 1554480"/>
              <a:gd name="connsiteX3" fmla="*/ 335280 w 629920"/>
              <a:gd name="connsiteY3" fmla="*/ 985520 h 1554480"/>
              <a:gd name="connsiteX4" fmla="*/ 335280 w 629920"/>
              <a:gd name="connsiteY4" fmla="*/ 568960 h 1554480"/>
              <a:gd name="connsiteX5" fmla="*/ 386080 w 629920"/>
              <a:gd name="connsiteY5" fmla="*/ 182880 h 1554480"/>
              <a:gd name="connsiteX6" fmla="*/ 629920 w 629920"/>
              <a:gd name="connsiteY6" fmla="*/ 0 h 1554480"/>
              <a:gd name="connsiteX0" fmla="*/ 0 w 926032"/>
              <a:gd name="connsiteY0" fmla="*/ 1554480 h 1554480"/>
              <a:gd name="connsiteX1" fmla="*/ 146050 w 926032"/>
              <a:gd name="connsiteY1" fmla="*/ 1447165 h 1554480"/>
              <a:gd name="connsiteX2" fmla="*/ 264160 w 926032"/>
              <a:gd name="connsiteY2" fmla="*/ 1280160 h 1554480"/>
              <a:gd name="connsiteX3" fmla="*/ 925830 w 926032"/>
              <a:gd name="connsiteY3" fmla="*/ 1118870 h 1554480"/>
              <a:gd name="connsiteX4" fmla="*/ 335280 w 926032"/>
              <a:gd name="connsiteY4" fmla="*/ 568960 h 1554480"/>
              <a:gd name="connsiteX5" fmla="*/ 386080 w 926032"/>
              <a:gd name="connsiteY5" fmla="*/ 182880 h 1554480"/>
              <a:gd name="connsiteX6" fmla="*/ 629920 w 926032"/>
              <a:gd name="connsiteY6" fmla="*/ 0 h 1554480"/>
              <a:gd name="connsiteX0" fmla="*/ 0 w 933384"/>
              <a:gd name="connsiteY0" fmla="*/ 1554480 h 1554480"/>
              <a:gd name="connsiteX1" fmla="*/ 146050 w 933384"/>
              <a:gd name="connsiteY1" fmla="*/ 1447165 h 1554480"/>
              <a:gd name="connsiteX2" fmla="*/ 635635 w 933384"/>
              <a:gd name="connsiteY2" fmla="*/ 1299210 h 1554480"/>
              <a:gd name="connsiteX3" fmla="*/ 925830 w 933384"/>
              <a:gd name="connsiteY3" fmla="*/ 1118870 h 1554480"/>
              <a:gd name="connsiteX4" fmla="*/ 335280 w 933384"/>
              <a:gd name="connsiteY4" fmla="*/ 568960 h 1554480"/>
              <a:gd name="connsiteX5" fmla="*/ 386080 w 933384"/>
              <a:gd name="connsiteY5" fmla="*/ 182880 h 1554480"/>
              <a:gd name="connsiteX6" fmla="*/ 629920 w 933384"/>
              <a:gd name="connsiteY6" fmla="*/ 0 h 1554480"/>
              <a:gd name="connsiteX0" fmla="*/ 0 w 932874"/>
              <a:gd name="connsiteY0" fmla="*/ 1554480 h 1554480"/>
              <a:gd name="connsiteX1" fmla="*/ 260350 w 932874"/>
              <a:gd name="connsiteY1" fmla="*/ 1466215 h 1554480"/>
              <a:gd name="connsiteX2" fmla="*/ 635635 w 932874"/>
              <a:gd name="connsiteY2" fmla="*/ 1299210 h 1554480"/>
              <a:gd name="connsiteX3" fmla="*/ 925830 w 932874"/>
              <a:gd name="connsiteY3" fmla="*/ 1118870 h 1554480"/>
              <a:gd name="connsiteX4" fmla="*/ 335280 w 932874"/>
              <a:gd name="connsiteY4" fmla="*/ 568960 h 1554480"/>
              <a:gd name="connsiteX5" fmla="*/ 386080 w 932874"/>
              <a:gd name="connsiteY5" fmla="*/ 182880 h 1554480"/>
              <a:gd name="connsiteX6" fmla="*/ 629920 w 932874"/>
              <a:gd name="connsiteY6" fmla="*/ 0 h 1554480"/>
              <a:gd name="connsiteX0" fmla="*/ 0 w 1545316"/>
              <a:gd name="connsiteY0" fmla="*/ 1554480 h 1554480"/>
              <a:gd name="connsiteX1" fmla="*/ 260350 w 1545316"/>
              <a:gd name="connsiteY1" fmla="*/ 1466215 h 1554480"/>
              <a:gd name="connsiteX2" fmla="*/ 635635 w 1545316"/>
              <a:gd name="connsiteY2" fmla="*/ 1299210 h 1554480"/>
              <a:gd name="connsiteX3" fmla="*/ 925830 w 1545316"/>
              <a:gd name="connsiteY3" fmla="*/ 1118870 h 1554480"/>
              <a:gd name="connsiteX4" fmla="*/ 1535430 w 1545316"/>
              <a:gd name="connsiteY4" fmla="*/ 387985 h 1554480"/>
              <a:gd name="connsiteX5" fmla="*/ 386080 w 1545316"/>
              <a:gd name="connsiteY5" fmla="*/ 182880 h 1554480"/>
              <a:gd name="connsiteX6" fmla="*/ 629920 w 1545316"/>
              <a:gd name="connsiteY6" fmla="*/ 0 h 1554480"/>
              <a:gd name="connsiteX0" fmla="*/ 0 w 1658665"/>
              <a:gd name="connsiteY0" fmla="*/ 1670029 h 1670029"/>
              <a:gd name="connsiteX1" fmla="*/ 260350 w 1658665"/>
              <a:gd name="connsiteY1" fmla="*/ 1581764 h 1670029"/>
              <a:gd name="connsiteX2" fmla="*/ 635635 w 1658665"/>
              <a:gd name="connsiteY2" fmla="*/ 1414759 h 1670029"/>
              <a:gd name="connsiteX3" fmla="*/ 925830 w 1658665"/>
              <a:gd name="connsiteY3" fmla="*/ 1234419 h 1670029"/>
              <a:gd name="connsiteX4" fmla="*/ 1535430 w 1658665"/>
              <a:gd name="connsiteY4" fmla="*/ 503534 h 1670029"/>
              <a:gd name="connsiteX5" fmla="*/ 1576705 w 1658665"/>
              <a:gd name="connsiteY5" fmla="*/ 12679 h 1670029"/>
              <a:gd name="connsiteX6" fmla="*/ 629920 w 1658665"/>
              <a:gd name="connsiteY6" fmla="*/ 115549 h 1670029"/>
              <a:gd name="connsiteX0" fmla="*/ 0 w 1597319"/>
              <a:gd name="connsiteY0" fmla="*/ 1878330 h 1878330"/>
              <a:gd name="connsiteX1" fmla="*/ 260350 w 1597319"/>
              <a:gd name="connsiteY1" fmla="*/ 1790065 h 1878330"/>
              <a:gd name="connsiteX2" fmla="*/ 635635 w 1597319"/>
              <a:gd name="connsiteY2" fmla="*/ 1623060 h 1878330"/>
              <a:gd name="connsiteX3" fmla="*/ 925830 w 1597319"/>
              <a:gd name="connsiteY3" fmla="*/ 1442720 h 1878330"/>
              <a:gd name="connsiteX4" fmla="*/ 1535430 w 1597319"/>
              <a:gd name="connsiteY4" fmla="*/ 711835 h 1878330"/>
              <a:gd name="connsiteX5" fmla="*/ 1576705 w 1597319"/>
              <a:gd name="connsiteY5" fmla="*/ 220980 h 1878330"/>
              <a:gd name="connsiteX6" fmla="*/ 1534795 w 1597319"/>
              <a:gd name="connsiteY6" fmla="*/ 0 h 1878330"/>
              <a:gd name="connsiteX0" fmla="*/ 0 w 1597319"/>
              <a:gd name="connsiteY0" fmla="*/ 1878330 h 1878330"/>
              <a:gd name="connsiteX1" fmla="*/ 260350 w 1597319"/>
              <a:gd name="connsiteY1" fmla="*/ 1790065 h 1878330"/>
              <a:gd name="connsiteX2" fmla="*/ 626110 w 1597319"/>
              <a:gd name="connsiteY2" fmla="*/ 1651635 h 1878330"/>
              <a:gd name="connsiteX3" fmla="*/ 925830 w 1597319"/>
              <a:gd name="connsiteY3" fmla="*/ 1442720 h 1878330"/>
              <a:gd name="connsiteX4" fmla="*/ 1535430 w 1597319"/>
              <a:gd name="connsiteY4" fmla="*/ 711835 h 1878330"/>
              <a:gd name="connsiteX5" fmla="*/ 1576705 w 1597319"/>
              <a:gd name="connsiteY5" fmla="*/ 220980 h 1878330"/>
              <a:gd name="connsiteX6" fmla="*/ 1534795 w 1597319"/>
              <a:gd name="connsiteY6" fmla="*/ 0 h 1878330"/>
              <a:gd name="connsiteX0" fmla="*/ 0 w 1583251"/>
              <a:gd name="connsiteY0" fmla="*/ 1878330 h 1878330"/>
              <a:gd name="connsiteX1" fmla="*/ 260350 w 1583251"/>
              <a:gd name="connsiteY1" fmla="*/ 1790065 h 1878330"/>
              <a:gd name="connsiteX2" fmla="*/ 626110 w 1583251"/>
              <a:gd name="connsiteY2" fmla="*/ 1651635 h 1878330"/>
              <a:gd name="connsiteX3" fmla="*/ 1144905 w 1583251"/>
              <a:gd name="connsiteY3" fmla="*/ 1299845 h 1878330"/>
              <a:gd name="connsiteX4" fmla="*/ 1535430 w 1583251"/>
              <a:gd name="connsiteY4" fmla="*/ 711835 h 1878330"/>
              <a:gd name="connsiteX5" fmla="*/ 1576705 w 1583251"/>
              <a:gd name="connsiteY5" fmla="*/ 220980 h 1878330"/>
              <a:gd name="connsiteX6" fmla="*/ 1534795 w 1583251"/>
              <a:gd name="connsiteY6" fmla="*/ 0 h 1878330"/>
              <a:gd name="connsiteX0" fmla="*/ 0 w 1636395"/>
              <a:gd name="connsiteY0" fmla="*/ 1893662 h 1893662"/>
              <a:gd name="connsiteX1" fmla="*/ 260350 w 1636395"/>
              <a:gd name="connsiteY1" fmla="*/ 1805397 h 1893662"/>
              <a:gd name="connsiteX2" fmla="*/ 626110 w 1636395"/>
              <a:gd name="connsiteY2" fmla="*/ 1666967 h 1893662"/>
              <a:gd name="connsiteX3" fmla="*/ 1144905 w 1636395"/>
              <a:gd name="connsiteY3" fmla="*/ 1315177 h 1893662"/>
              <a:gd name="connsiteX4" fmla="*/ 1535430 w 1636395"/>
              <a:gd name="connsiteY4" fmla="*/ 727167 h 1893662"/>
              <a:gd name="connsiteX5" fmla="*/ 1576705 w 1636395"/>
              <a:gd name="connsiteY5" fmla="*/ 236312 h 1893662"/>
              <a:gd name="connsiteX6" fmla="*/ 1636395 w 1636395"/>
              <a:gd name="connsiteY6" fmla="*/ 0 h 1893662"/>
              <a:gd name="connsiteX0" fmla="*/ 0 w 1636395"/>
              <a:gd name="connsiteY0" fmla="*/ 1893662 h 1893662"/>
              <a:gd name="connsiteX1" fmla="*/ 260350 w 1636395"/>
              <a:gd name="connsiteY1" fmla="*/ 1805397 h 1893662"/>
              <a:gd name="connsiteX2" fmla="*/ 626110 w 1636395"/>
              <a:gd name="connsiteY2" fmla="*/ 1666967 h 1893662"/>
              <a:gd name="connsiteX3" fmla="*/ 1144905 w 1636395"/>
              <a:gd name="connsiteY3" fmla="*/ 1315177 h 1893662"/>
              <a:gd name="connsiteX4" fmla="*/ 1535430 w 1636395"/>
              <a:gd name="connsiteY4" fmla="*/ 727167 h 1893662"/>
              <a:gd name="connsiteX5" fmla="*/ 1617345 w 1636395"/>
              <a:gd name="connsiteY5" fmla="*/ 374296 h 1893662"/>
              <a:gd name="connsiteX6" fmla="*/ 1636395 w 1636395"/>
              <a:gd name="connsiteY6" fmla="*/ 0 h 1893662"/>
              <a:gd name="connsiteX0" fmla="*/ 0 w 1636395"/>
              <a:gd name="connsiteY0" fmla="*/ 1893662 h 1893662"/>
              <a:gd name="connsiteX1" fmla="*/ 260350 w 1636395"/>
              <a:gd name="connsiteY1" fmla="*/ 1805397 h 1893662"/>
              <a:gd name="connsiteX2" fmla="*/ 626110 w 1636395"/>
              <a:gd name="connsiteY2" fmla="*/ 1666967 h 1893662"/>
              <a:gd name="connsiteX3" fmla="*/ 1144905 w 1636395"/>
              <a:gd name="connsiteY3" fmla="*/ 1315177 h 1893662"/>
              <a:gd name="connsiteX4" fmla="*/ 1535430 w 1636395"/>
              <a:gd name="connsiteY4" fmla="*/ 727167 h 1893662"/>
              <a:gd name="connsiteX5" fmla="*/ 1617345 w 1636395"/>
              <a:gd name="connsiteY5" fmla="*/ 374296 h 1893662"/>
              <a:gd name="connsiteX6" fmla="*/ 1636395 w 1636395"/>
              <a:gd name="connsiteY6" fmla="*/ 0 h 189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395" h="1893662">
                <a:moveTo>
                  <a:pt x="0" y="1893662"/>
                </a:moveTo>
                <a:cubicBezTo>
                  <a:pt x="31750" y="1874612"/>
                  <a:pt x="155998" y="1843179"/>
                  <a:pt x="260350" y="1805397"/>
                </a:cubicBezTo>
                <a:cubicBezTo>
                  <a:pt x="364702" y="1767615"/>
                  <a:pt x="478684" y="1748670"/>
                  <a:pt x="626110" y="1666967"/>
                </a:cubicBezTo>
                <a:cubicBezTo>
                  <a:pt x="773536" y="1585264"/>
                  <a:pt x="993352" y="1471810"/>
                  <a:pt x="1144905" y="1315177"/>
                </a:cubicBezTo>
                <a:cubicBezTo>
                  <a:pt x="1296458" y="1158544"/>
                  <a:pt x="1456690" y="883980"/>
                  <a:pt x="1535430" y="727167"/>
                </a:cubicBezTo>
                <a:cubicBezTo>
                  <a:pt x="1614170" y="570354"/>
                  <a:pt x="1617451" y="492935"/>
                  <a:pt x="1617345" y="374296"/>
                </a:cubicBezTo>
                <a:cubicBezTo>
                  <a:pt x="1617239" y="255657"/>
                  <a:pt x="1585595" y="38100"/>
                  <a:pt x="1636395" y="0"/>
                </a:cubicBezTo>
              </a:path>
            </a:pathLst>
          </a:custGeom>
          <a:noFill/>
          <a:ln w="76200"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825D3C-68E0-FC8F-8A73-3042E06E7150}"/>
              </a:ext>
            </a:extLst>
          </p:cNvPr>
          <p:cNvSpPr/>
          <p:nvPr/>
        </p:nvSpPr>
        <p:spPr>
          <a:xfrm rot="18176887">
            <a:off x="9946305" y="2118699"/>
            <a:ext cx="388447" cy="350104"/>
          </a:xfrm>
          <a:custGeom>
            <a:avLst/>
            <a:gdLst>
              <a:gd name="connsiteX0" fmla="*/ 294640 w 375442"/>
              <a:gd name="connsiteY0" fmla="*/ 360082 h 360082"/>
              <a:gd name="connsiteX1" fmla="*/ 325120 w 375442"/>
              <a:gd name="connsiteY1" fmla="*/ 299122 h 360082"/>
              <a:gd name="connsiteX2" fmla="*/ 365760 w 375442"/>
              <a:gd name="connsiteY2" fmla="*/ 156882 h 360082"/>
              <a:gd name="connsiteX3" fmla="*/ 355600 w 375442"/>
              <a:gd name="connsiteY3" fmla="*/ 14642 h 360082"/>
              <a:gd name="connsiteX4" fmla="*/ 162560 w 375442"/>
              <a:gd name="connsiteY4" fmla="*/ 24802 h 360082"/>
              <a:gd name="connsiteX5" fmla="*/ 0 w 375442"/>
              <a:gd name="connsiteY5" fmla="*/ 45122 h 360082"/>
              <a:gd name="connsiteX0" fmla="*/ 294640 w 379593"/>
              <a:gd name="connsiteY0" fmla="*/ 360082 h 360082"/>
              <a:gd name="connsiteX1" fmla="*/ 365760 w 379593"/>
              <a:gd name="connsiteY1" fmla="*/ 156882 h 360082"/>
              <a:gd name="connsiteX2" fmla="*/ 355600 w 379593"/>
              <a:gd name="connsiteY2" fmla="*/ 14642 h 360082"/>
              <a:gd name="connsiteX3" fmla="*/ 162560 w 379593"/>
              <a:gd name="connsiteY3" fmla="*/ 24802 h 360082"/>
              <a:gd name="connsiteX4" fmla="*/ 0 w 379593"/>
              <a:gd name="connsiteY4" fmla="*/ 45122 h 360082"/>
              <a:gd name="connsiteX0" fmla="*/ 294640 w 388447"/>
              <a:gd name="connsiteY0" fmla="*/ 350104 h 350104"/>
              <a:gd name="connsiteX1" fmla="*/ 365760 w 388447"/>
              <a:gd name="connsiteY1" fmla="*/ 146904 h 350104"/>
              <a:gd name="connsiteX2" fmla="*/ 355600 w 388447"/>
              <a:gd name="connsiteY2" fmla="*/ 4664 h 350104"/>
              <a:gd name="connsiteX3" fmla="*/ 0 w 388447"/>
              <a:gd name="connsiteY3" fmla="*/ 35144 h 3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7" h="350104">
                <a:moveTo>
                  <a:pt x="294640" y="350104"/>
                </a:moveTo>
                <a:cubicBezTo>
                  <a:pt x="309457" y="307771"/>
                  <a:pt x="355600" y="204477"/>
                  <a:pt x="365760" y="146904"/>
                </a:cubicBezTo>
                <a:cubicBezTo>
                  <a:pt x="375920" y="89331"/>
                  <a:pt x="416560" y="23291"/>
                  <a:pt x="355600" y="4664"/>
                </a:cubicBezTo>
                <a:cubicBezTo>
                  <a:pt x="294640" y="-13963"/>
                  <a:pt x="74083" y="28794"/>
                  <a:pt x="0" y="35144"/>
                </a:cubicBezTo>
              </a:path>
            </a:pathLst>
          </a:custGeom>
          <a:noFill/>
          <a:ln w="76200"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2D30CB-BF52-3A68-BA7A-6F1DFC589B1C}"/>
              </a:ext>
            </a:extLst>
          </p:cNvPr>
          <p:cNvSpPr/>
          <p:nvPr/>
        </p:nvSpPr>
        <p:spPr>
          <a:xfrm>
            <a:off x="8429625" y="5667375"/>
            <a:ext cx="942975" cy="0"/>
          </a:xfrm>
          <a:custGeom>
            <a:avLst/>
            <a:gdLst>
              <a:gd name="connsiteX0" fmla="*/ 0 w 942975"/>
              <a:gd name="connsiteY0" fmla="*/ 0 h 0"/>
              <a:gd name="connsiteX1" fmla="*/ 942975 w 942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2975">
                <a:moveTo>
                  <a:pt x="0" y="0"/>
                </a:moveTo>
                <a:lnTo>
                  <a:pt x="942975" y="0"/>
                </a:lnTo>
              </a:path>
            </a:pathLst>
          </a:custGeom>
          <a:noFill/>
          <a:ln w="76200"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134B0C-7201-4F51-67BE-B6B66BA763DC}"/>
              </a:ext>
            </a:extLst>
          </p:cNvPr>
          <p:cNvSpPr/>
          <p:nvPr/>
        </p:nvSpPr>
        <p:spPr>
          <a:xfrm rot="2204363">
            <a:off x="9135838" y="5527167"/>
            <a:ext cx="388447" cy="350104"/>
          </a:xfrm>
          <a:custGeom>
            <a:avLst/>
            <a:gdLst>
              <a:gd name="connsiteX0" fmla="*/ 294640 w 375442"/>
              <a:gd name="connsiteY0" fmla="*/ 360082 h 360082"/>
              <a:gd name="connsiteX1" fmla="*/ 325120 w 375442"/>
              <a:gd name="connsiteY1" fmla="*/ 299122 h 360082"/>
              <a:gd name="connsiteX2" fmla="*/ 365760 w 375442"/>
              <a:gd name="connsiteY2" fmla="*/ 156882 h 360082"/>
              <a:gd name="connsiteX3" fmla="*/ 355600 w 375442"/>
              <a:gd name="connsiteY3" fmla="*/ 14642 h 360082"/>
              <a:gd name="connsiteX4" fmla="*/ 162560 w 375442"/>
              <a:gd name="connsiteY4" fmla="*/ 24802 h 360082"/>
              <a:gd name="connsiteX5" fmla="*/ 0 w 375442"/>
              <a:gd name="connsiteY5" fmla="*/ 45122 h 360082"/>
              <a:gd name="connsiteX0" fmla="*/ 294640 w 379593"/>
              <a:gd name="connsiteY0" fmla="*/ 360082 h 360082"/>
              <a:gd name="connsiteX1" fmla="*/ 365760 w 379593"/>
              <a:gd name="connsiteY1" fmla="*/ 156882 h 360082"/>
              <a:gd name="connsiteX2" fmla="*/ 355600 w 379593"/>
              <a:gd name="connsiteY2" fmla="*/ 14642 h 360082"/>
              <a:gd name="connsiteX3" fmla="*/ 162560 w 379593"/>
              <a:gd name="connsiteY3" fmla="*/ 24802 h 360082"/>
              <a:gd name="connsiteX4" fmla="*/ 0 w 379593"/>
              <a:gd name="connsiteY4" fmla="*/ 45122 h 360082"/>
              <a:gd name="connsiteX0" fmla="*/ 294640 w 388447"/>
              <a:gd name="connsiteY0" fmla="*/ 350104 h 350104"/>
              <a:gd name="connsiteX1" fmla="*/ 365760 w 388447"/>
              <a:gd name="connsiteY1" fmla="*/ 146904 h 350104"/>
              <a:gd name="connsiteX2" fmla="*/ 355600 w 388447"/>
              <a:gd name="connsiteY2" fmla="*/ 4664 h 350104"/>
              <a:gd name="connsiteX3" fmla="*/ 0 w 388447"/>
              <a:gd name="connsiteY3" fmla="*/ 35144 h 3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7" h="350104">
                <a:moveTo>
                  <a:pt x="294640" y="350104"/>
                </a:moveTo>
                <a:cubicBezTo>
                  <a:pt x="309457" y="307771"/>
                  <a:pt x="355600" y="204477"/>
                  <a:pt x="365760" y="146904"/>
                </a:cubicBezTo>
                <a:cubicBezTo>
                  <a:pt x="375920" y="89331"/>
                  <a:pt x="416560" y="23291"/>
                  <a:pt x="355600" y="4664"/>
                </a:cubicBezTo>
                <a:cubicBezTo>
                  <a:pt x="294640" y="-13963"/>
                  <a:pt x="74083" y="28794"/>
                  <a:pt x="0" y="35144"/>
                </a:cubicBezTo>
              </a:path>
            </a:pathLst>
          </a:custGeom>
          <a:noFill/>
          <a:ln w="76200"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9D75E-3CC4-3E61-16FD-E68F66577724}"/>
              </a:ext>
            </a:extLst>
          </p:cNvPr>
          <p:cNvSpPr txBox="1"/>
          <p:nvPr/>
        </p:nvSpPr>
        <p:spPr>
          <a:xfrm rot="20880651">
            <a:off x="9608032" y="5293806"/>
            <a:ext cx="241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radley Hand ITC" panose="03070402050302030203" pitchFamily="66" charset="0"/>
              </a:rPr>
              <a:t>Community-led housing &amp; land trusts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4388D3-0C73-2293-E232-D7BEC2B11BF4}"/>
              </a:ext>
            </a:extLst>
          </p:cNvPr>
          <p:cNvSpPr/>
          <p:nvPr/>
        </p:nvSpPr>
        <p:spPr>
          <a:xfrm>
            <a:off x="8401050" y="4933950"/>
            <a:ext cx="1000125" cy="19073"/>
          </a:xfrm>
          <a:custGeom>
            <a:avLst/>
            <a:gdLst>
              <a:gd name="connsiteX0" fmla="*/ 0 w 1000125"/>
              <a:gd name="connsiteY0" fmla="*/ 0 h 19073"/>
              <a:gd name="connsiteX1" fmla="*/ 819150 w 1000125"/>
              <a:gd name="connsiteY1" fmla="*/ 19050 h 19073"/>
              <a:gd name="connsiteX2" fmla="*/ 1000125 w 1000125"/>
              <a:gd name="connsiteY2" fmla="*/ 9525 h 1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5" h="19073">
                <a:moveTo>
                  <a:pt x="0" y="0"/>
                </a:moveTo>
                <a:lnTo>
                  <a:pt x="819150" y="19050"/>
                </a:lnTo>
                <a:cubicBezTo>
                  <a:pt x="879556" y="19625"/>
                  <a:pt x="1000125" y="9525"/>
                  <a:pt x="1000125" y="9525"/>
                </a:cubicBezTo>
              </a:path>
            </a:pathLst>
          </a:custGeom>
          <a:noFill/>
          <a:ln w="76200"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4DD203-2C4A-E63E-23AC-7836E8E65E50}"/>
              </a:ext>
            </a:extLst>
          </p:cNvPr>
          <p:cNvSpPr/>
          <p:nvPr/>
        </p:nvSpPr>
        <p:spPr>
          <a:xfrm rot="2204363">
            <a:off x="9225316" y="4802472"/>
            <a:ext cx="388447" cy="350104"/>
          </a:xfrm>
          <a:custGeom>
            <a:avLst/>
            <a:gdLst>
              <a:gd name="connsiteX0" fmla="*/ 294640 w 375442"/>
              <a:gd name="connsiteY0" fmla="*/ 360082 h 360082"/>
              <a:gd name="connsiteX1" fmla="*/ 325120 w 375442"/>
              <a:gd name="connsiteY1" fmla="*/ 299122 h 360082"/>
              <a:gd name="connsiteX2" fmla="*/ 365760 w 375442"/>
              <a:gd name="connsiteY2" fmla="*/ 156882 h 360082"/>
              <a:gd name="connsiteX3" fmla="*/ 355600 w 375442"/>
              <a:gd name="connsiteY3" fmla="*/ 14642 h 360082"/>
              <a:gd name="connsiteX4" fmla="*/ 162560 w 375442"/>
              <a:gd name="connsiteY4" fmla="*/ 24802 h 360082"/>
              <a:gd name="connsiteX5" fmla="*/ 0 w 375442"/>
              <a:gd name="connsiteY5" fmla="*/ 45122 h 360082"/>
              <a:gd name="connsiteX0" fmla="*/ 294640 w 379593"/>
              <a:gd name="connsiteY0" fmla="*/ 360082 h 360082"/>
              <a:gd name="connsiteX1" fmla="*/ 365760 w 379593"/>
              <a:gd name="connsiteY1" fmla="*/ 156882 h 360082"/>
              <a:gd name="connsiteX2" fmla="*/ 355600 w 379593"/>
              <a:gd name="connsiteY2" fmla="*/ 14642 h 360082"/>
              <a:gd name="connsiteX3" fmla="*/ 162560 w 379593"/>
              <a:gd name="connsiteY3" fmla="*/ 24802 h 360082"/>
              <a:gd name="connsiteX4" fmla="*/ 0 w 379593"/>
              <a:gd name="connsiteY4" fmla="*/ 45122 h 360082"/>
              <a:gd name="connsiteX0" fmla="*/ 294640 w 388447"/>
              <a:gd name="connsiteY0" fmla="*/ 350104 h 350104"/>
              <a:gd name="connsiteX1" fmla="*/ 365760 w 388447"/>
              <a:gd name="connsiteY1" fmla="*/ 146904 h 350104"/>
              <a:gd name="connsiteX2" fmla="*/ 355600 w 388447"/>
              <a:gd name="connsiteY2" fmla="*/ 4664 h 350104"/>
              <a:gd name="connsiteX3" fmla="*/ 0 w 388447"/>
              <a:gd name="connsiteY3" fmla="*/ 35144 h 3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7" h="350104">
                <a:moveTo>
                  <a:pt x="294640" y="350104"/>
                </a:moveTo>
                <a:cubicBezTo>
                  <a:pt x="309457" y="307771"/>
                  <a:pt x="355600" y="204477"/>
                  <a:pt x="365760" y="146904"/>
                </a:cubicBezTo>
                <a:cubicBezTo>
                  <a:pt x="375920" y="89331"/>
                  <a:pt x="416560" y="23291"/>
                  <a:pt x="355600" y="4664"/>
                </a:cubicBezTo>
                <a:cubicBezTo>
                  <a:pt x="294640" y="-13963"/>
                  <a:pt x="74083" y="28794"/>
                  <a:pt x="0" y="35144"/>
                </a:cubicBezTo>
              </a:path>
            </a:pathLst>
          </a:custGeom>
          <a:noFill/>
          <a:ln w="76200"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9CE18B-DEE9-C8BD-CC54-236E95AE0159}"/>
              </a:ext>
            </a:extLst>
          </p:cNvPr>
          <p:cNvSpPr txBox="1"/>
          <p:nvPr/>
        </p:nvSpPr>
        <p:spPr>
          <a:xfrm rot="20880651">
            <a:off x="9283955" y="4758820"/>
            <a:ext cx="24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radley Hand ITC" panose="03070402050302030203" pitchFamily="66" charset="0"/>
              </a:rPr>
              <a:t>Care coops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4456442-AD18-7C16-AF5C-DAD87B02EE76}"/>
              </a:ext>
            </a:extLst>
          </p:cNvPr>
          <p:cNvSpPr/>
          <p:nvPr/>
        </p:nvSpPr>
        <p:spPr>
          <a:xfrm rot="20473621">
            <a:off x="8410575" y="2914650"/>
            <a:ext cx="1419225" cy="648513"/>
          </a:xfrm>
          <a:custGeom>
            <a:avLst/>
            <a:gdLst>
              <a:gd name="connsiteX0" fmla="*/ 0 w 1419225"/>
              <a:gd name="connsiteY0" fmla="*/ 0 h 648513"/>
              <a:gd name="connsiteX1" fmla="*/ 676275 w 1419225"/>
              <a:gd name="connsiteY1" fmla="*/ 114300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23244 h 671757"/>
              <a:gd name="connsiteX1" fmla="*/ 609600 w 1419225"/>
              <a:gd name="connsiteY1" fmla="*/ 80394 h 671757"/>
              <a:gd name="connsiteX2" fmla="*/ 857250 w 1419225"/>
              <a:gd name="connsiteY2" fmla="*/ 289944 h 671757"/>
              <a:gd name="connsiteX3" fmla="*/ 971550 w 1419225"/>
              <a:gd name="connsiteY3" fmla="*/ 423294 h 671757"/>
              <a:gd name="connsiteX4" fmla="*/ 1076325 w 1419225"/>
              <a:gd name="connsiteY4" fmla="*/ 537594 h 671757"/>
              <a:gd name="connsiteX5" fmla="*/ 1143000 w 1419225"/>
              <a:gd name="connsiteY5" fmla="*/ 585219 h 671757"/>
              <a:gd name="connsiteX6" fmla="*/ 1247775 w 1419225"/>
              <a:gd name="connsiteY6" fmla="*/ 661419 h 671757"/>
              <a:gd name="connsiteX7" fmla="*/ 1419225 w 1419225"/>
              <a:gd name="connsiteY7" fmla="*/ 670944 h 671757"/>
              <a:gd name="connsiteX0" fmla="*/ 0 w 1419225"/>
              <a:gd name="connsiteY0" fmla="*/ 0 h 648513"/>
              <a:gd name="connsiteX1" fmla="*/ 609600 w 1419225"/>
              <a:gd name="connsiteY1" fmla="*/ 57150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504825 w 1419225"/>
              <a:gd name="connsiteY1" fmla="*/ 57150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504825 w 1419225"/>
              <a:gd name="connsiteY1" fmla="*/ 57150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428625 w 1419225"/>
              <a:gd name="connsiteY1" fmla="*/ 47625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428625 w 1419225"/>
              <a:gd name="connsiteY1" fmla="*/ 47625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428625 w 1419225"/>
              <a:gd name="connsiteY1" fmla="*/ 47625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857250 w 1419225"/>
              <a:gd name="connsiteY1" fmla="*/ 266700 h 648513"/>
              <a:gd name="connsiteX2" fmla="*/ 971550 w 1419225"/>
              <a:gd name="connsiteY2" fmla="*/ 400050 h 648513"/>
              <a:gd name="connsiteX3" fmla="*/ 1076325 w 1419225"/>
              <a:gd name="connsiteY3" fmla="*/ 514350 h 648513"/>
              <a:gd name="connsiteX4" fmla="*/ 1143000 w 1419225"/>
              <a:gd name="connsiteY4" fmla="*/ 561975 h 648513"/>
              <a:gd name="connsiteX5" fmla="*/ 1247775 w 1419225"/>
              <a:gd name="connsiteY5" fmla="*/ 638175 h 648513"/>
              <a:gd name="connsiteX6" fmla="*/ 1419225 w 1419225"/>
              <a:gd name="connsiteY6" fmla="*/ 647700 h 648513"/>
              <a:gd name="connsiteX0" fmla="*/ 0 w 1419225"/>
              <a:gd name="connsiteY0" fmla="*/ 0 h 648513"/>
              <a:gd name="connsiteX1" fmla="*/ 504825 w 1419225"/>
              <a:gd name="connsiteY1" fmla="*/ 95250 h 648513"/>
              <a:gd name="connsiteX2" fmla="*/ 971550 w 1419225"/>
              <a:gd name="connsiteY2" fmla="*/ 400050 h 648513"/>
              <a:gd name="connsiteX3" fmla="*/ 1076325 w 1419225"/>
              <a:gd name="connsiteY3" fmla="*/ 514350 h 648513"/>
              <a:gd name="connsiteX4" fmla="*/ 1143000 w 1419225"/>
              <a:gd name="connsiteY4" fmla="*/ 561975 h 648513"/>
              <a:gd name="connsiteX5" fmla="*/ 1247775 w 1419225"/>
              <a:gd name="connsiteY5" fmla="*/ 638175 h 648513"/>
              <a:gd name="connsiteX6" fmla="*/ 1419225 w 1419225"/>
              <a:gd name="connsiteY6" fmla="*/ 647700 h 648513"/>
              <a:gd name="connsiteX0" fmla="*/ 0 w 1419225"/>
              <a:gd name="connsiteY0" fmla="*/ 0 h 648513"/>
              <a:gd name="connsiteX1" fmla="*/ 504825 w 1419225"/>
              <a:gd name="connsiteY1" fmla="*/ 95250 h 648513"/>
              <a:gd name="connsiteX2" fmla="*/ 971550 w 1419225"/>
              <a:gd name="connsiteY2" fmla="*/ 400050 h 648513"/>
              <a:gd name="connsiteX3" fmla="*/ 1076325 w 1419225"/>
              <a:gd name="connsiteY3" fmla="*/ 514350 h 648513"/>
              <a:gd name="connsiteX4" fmla="*/ 1143000 w 1419225"/>
              <a:gd name="connsiteY4" fmla="*/ 561975 h 648513"/>
              <a:gd name="connsiteX5" fmla="*/ 1247775 w 1419225"/>
              <a:gd name="connsiteY5" fmla="*/ 638175 h 648513"/>
              <a:gd name="connsiteX6" fmla="*/ 1419225 w 1419225"/>
              <a:gd name="connsiteY6" fmla="*/ 647700 h 648513"/>
              <a:gd name="connsiteX0" fmla="*/ 0 w 1419225"/>
              <a:gd name="connsiteY0" fmla="*/ 0 h 648513"/>
              <a:gd name="connsiteX1" fmla="*/ 504825 w 1419225"/>
              <a:gd name="connsiteY1" fmla="*/ 95250 h 648513"/>
              <a:gd name="connsiteX2" fmla="*/ 971550 w 1419225"/>
              <a:gd name="connsiteY2" fmla="*/ 400050 h 648513"/>
              <a:gd name="connsiteX3" fmla="*/ 1076325 w 1419225"/>
              <a:gd name="connsiteY3" fmla="*/ 514350 h 648513"/>
              <a:gd name="connsiteX4" fmla="*/ 1247775 w 1419225"/>
              <a:gd name="connsiteY4" fmla="*/ 638175 h 648513"/>
              <a:gd name="connsiteX5" fmla="*/ 1419225 w 1419225"/>
              <a:gd name="connsiteY5" fmla="*/ 647700 h 648513"/>
              <a:gd name="connsiteX0" fmla="*/ 0 w 1419225"/>
              <a:gd name="connsiteY0" fmla="*/ 0 h 648513"/>
              <a:gd name="connsiteX1" fmla="*/ 504825 w 1419225"/>
              <a:gd name="connsiteY1" fmla="*/ 95250 h 648513"/>
              <a:gd name="connsiteX2" fmla="*/ 971550 w 1419225"/>
              <a:gd name="connsiteY2" fmla="*/ 400050 h 648513"/>
              <a:gd name="connsiteX3" fmla="*/ 1247775 w 1419225"/>
              <a:gd name="connsiteY3" fmla="*/ 638175 h 648513"/>
              <a:gd name="connsiteX4" fmla="*/ 1419225 w 1419225"/>
              <a:gd name="connsiteY4" fmla="*/ 647700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225" h="648513">
                <a:moveTo>
                  <a:pt x="0" y="0"/>
                </a:moveTo>
                <a:cubicBezTo>
                  <a:pt x="178594" y="55562"/>
                  <a:pt x="342900" y="28575"/>
                  <a:pt x="504825" y="95250"/>
                </a:cubicBezTo>
                <a:cubicBezTo>
                  <a:pt x="666750" y="161925"/>
                  <a:pt x="847725" y="309562"/>
                  <a:pt x="971550" y="400050"/>
                </a:cubicBezTo>
                <a:cubicBezTo>
                  <a:pt x="1095375" y="490538"/>
                  <a:pt x="1173163" y="596900"/>
                  <a:pt x="1247775" y="638175"/>
                </a:cubicBezTo>
                <a:cubicBezTo>
                  <a:pt x="1291167" y="652639"/>
                  <a:pt x="1382003" y="647700"/>
                  <a:pt x="1419225" y="6477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61C2ACB-9F60-A988-BB2B-6F993E6B47CC}"/>
              </a:ext>
            </a:extLst>
          </p:cNvPr>
          <p:cNvSpPr/>
          <p:nvPr/>
        </p:nvSpPr>
        <p:spPr>
          <a:xfrm rot="2204363">
            <a:off x="9611439" y="3147047"/>
            <a:ext cx="388447" cy="350104"/>
          </a:xfrm>
          <a:custGeom>
            <a:avLst/>
            <a:gdLst>
              <a:gd name="connsiteX0" fmla="*/ 294640 w 375442"/>
              <a:gd name="connsiteY0" fmla="*/ 360082 h 360082"/>
              <a:gd name="connsiteX1" fmla="*/ 325120 w 375442"/>
              <a:gd name="connsiteY1" fmla="*/ 299122 h 360082"/>
              <a:gd name="connsiteX2" fmla="*/ 365760 w 375442"/>
              <a:gd name="connsiteY2" fmla="*/ 156882 h 360082"/>
              <a:gd name="connsiteX3" fmla="*/ 355600 w 375442"/>
              <a:gd name="connsiteY3" fmla="*/ 14642 h 360082"/>
              <a:gd name="connsiteX4" fmla="*/ 162560 w 375442"/>
              <a:gd name="connsiteY4" fmla="*/ 24802 h 360082"/>
              <a:gd name="connsiteX5" fmla="*/ 0 w 375442"/>
              <a:gd name="connsiteY5" fmla="*/ 45122 h 360082"/>
              <a:gd name="connsiteX0" fmla="*/ 294640 w 379593"/>
              <a:gd name="connsiteY0" fmla="*/ 360082 h 360082"/>
              <a:gd name="connsiteX1" fmla="*/ 365760 w 379593"/>
              <a:gd name="connsiteY1" fmla="*/ 156882 h 360082"/>
              <a:gd name="connsiteX2" fmla="*/ 355600 w 379593"/>
              <a:gd name="connsiteY2" fmla="*/ 14642 h 360082"/>
              <a:gd name="connsiteX3" fmla="*/ 162560 w 379593"/>
              <a:gd name="connsiteY3" fmla="*/ 24802 h 360082"/>
              <a:gd name="connsiteX4" fmla="*/ 0 w 379593"/>
              <a:gd name="connsiteY4" fmla="*/ 45122 h 360082"/>
              <a:gd name="connsiteX0" fmla="*/ 294640 w 388447"/>
              <a:gd name="connsiteY0" fmla="*/ 350104 h 350104"/>
              <a:gd name="connsiteX1" fmla="*/ 365760 w 388447"/>
              <a:gd name="connsiteY1" fmla="*/ 146904 h 350104"/>
              <a:gd name="connsiteX2" fmla="*/ 355600 w 388447"/>
              <a:gd name="connsiteY2" fmla="*/ 4664 h 350104"/>
              <a:gd name="connsiteX3" fmla="*/ 0 w 388447"/>
              <a:gd name="connsiteY3" fmla="*/ 35144 h 3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7" h="350104">
                <a:moveTo>
                  <a:pt x="294640" y="350104"/>
                </a:moveTo>
                <a:cubicBezTo>
                  <a:pt x="309457" y="307771"/>
                  <a:pt x="355600" y="204477"/>
                  <a:pt x="365760" y="146904"/>
                </a:cubicBezTo>
                <a:cubicBezTo>
                  <a:pt x="375920" y="89331"/>
                  <a:pt x="416560" y="23291"/>
                  <a:pt x="355600" y="4664"/>
                </a:cubicBezTo>
                <a:cubicBezTo>
                  <a:pt x="294640" y="-13963"/>
                  <a:pt x="74083" y="28794"/>
                  <a:pt x="0" y="3514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EBC136-AA3C-3920-3B9B-8806BD593ACC}"/>
              </a:ext>
            </a:extLst>
          </p:cNvPr>
          <p:cNvSpPr txBox="1"/>
          <p:nvPr/>
        </p:nvSpPr>
        <p:spPr>
          <a:xfrm rot="20880651">
            <a:off x="9574109" y="3025406"/>
            <a:ext cx="24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radley Hand ITC" panose="03070402050302030203" pitchFamily="66" charset="0"/>
              </a:rPr>
              <a:t>Procurement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BF54F73-42FF-1814-1384-068DCBA6E263}"/>
              </a:ext>
            </a:extLst>
          </p:cNvPr>
          <p:cNvSpPr/>
          <p:nvPr/>
        </p:nvSpPr>
        <p:spPr>
          <a:xfrm rot="20473621">
            <a:off x="8391100" y="3447394"/>
            <a:ext cx="1419225" cy="648513"/>
          </a:xfrm>
          <a:custGeom>
            <a:avLst/>
            <a:gdLst>
              <a:gd name="connsiteX0" fmla="*/ 0 w 1419225"/>
              <a:gd name="connsiteY0" fmla="*/ 0 h 648513"/>
              <a:gd name="connsiteX1" fmla="*/ 676275 w 1419225"/>
              <a:gd name="connsiteY1" fmla="*/ 114300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23244 h 671757"/>
              <a:gd name="connsiteX1" fmla="*/ 609600 w 1419225"/>
              <a:gd name="connsiteY1" fmla="*/ 80394 h 671757"/>
              <a:gd name="connsiteX2" fmla="*/ 857250 w 1419225"/>
              <a:gd name="connsiteY2" fmla="*/ 289944 h 671757"/>
              <a:gd name="connsiteX3" fmla="*/ 971550 w 1419225"/>
              <a:gd name="connsiteY3" fmla="*/ 423294 h 671757"/>
              <a:gd name="connsiteX4" fmla="*/ 1076325 w 1419225"/>
              <a:gd name="connsiteY4" fmla="*/ 537594 h 671757"/>
              <a:gd name="connsiteX5" fmla="*/ 1143000 w 1419225"/>
              <a:gd name="connsiteY5" fmla="*/ 585219 h 671757"/>
              <a:gd name="connsiteX6" fmla="*/ 1247775 w 1419225"/>
              <a:gd name="connsiteY6" fmla="*/ 661419 h 671757"/>
              <a:gd name="connsiteX7" fmla="*/ 1419225 w 1419225"/>
              <a:gd name="connsiteY7" fmla="*/ 670944 h 671757"/>
              <a:gd name="connsiteX0" fmla="*/ 0 w 1419225"/>
              <a:gd name="connsiteY0" fmla="*/ 0 h 648513"/>
              <a:gd name="connsiteX1" fmla="*/ 609600 w 1419225"/>
              <a:gd name="connsiteY1" fmla="*/ 57150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504825 w 1419225"/>
              <a:gd name="connsiteY1" fmla="*/ 57150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504825 w 1419225"/>
              <a:gd name="connsiteY1" fmla="*/ 57150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428625 w 1419225"/>
              <a:gd name="connsiteY1" fmla="*/ 47625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428625 w 1419225"/>
              <a:gd name="connsiteY1" fmla="*/ 47625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428625 w 1419225"/>
              <a:gd name="connsiteY1" fmla="*/ 47625 h 648513"/>
              <a:gd name="connsiteX2" fmla="*/ 857250 w 1419225"/>
              <a:gd name="connsiteY2" fmla="*/ 266700 h 648513"/>
              <a:gd name="connsiteX3" fmla="*/ 971550 w 1419225"/>
              <a:gd name="connsiteY3" fmla="*/ 400050 h 648513"/>
              <a:gd name="connsiteX4" fmla="*/ 1076325 w 1419225"/>
              <a:gd name="connsiteY4" fmla="*/ 514350 h 648513"/>
              <a:gd name="connsiteX5" fmla="*/ 1143000 w 1419225"/>
              <a:gd name="connsiteY5" fmla="*/ 561975 h 648513"/>
              <a:gd name="connsiteX6" fmla="*/ 1247775 w 1419225"/>
              <a:gd name="connsiteY6" fmla="*/ 638175 h 648513"/>
              <a:gd name="connsiteX7" fmla="*/ 1419225 w 1419225"/>
              <a:gd name="connsiteY7" fmla="*/ 647700 h 648513"/>
              <a:gd name="connsiteX0" fmla="*/ 0 w 1419225"/>
              <a:gd name="connsiteY0" fmla="*/ 0 h 648513"/>
              <a:gd name="connsiteX1" fmla="*/ 857250 w 1419225"/>
              <a:gd name="connsiteY1" fmla="*/ 266700 h 648513"/>
              <a:gd name="connsiteX2" fmla="*/ 971550 w 1419225"/>
              <a:gd name="connsiteY2" fmla="*/ 400050 h 648513"/>
              <a:gd name="connsiteX3" fmla="*/ 1076325 w 1419225"/>
              <a:gd name="connsiteY3" fmla="*/ 514350 h 648513"/>
              <a:gd name="connsiteX4" fmla="*/ 1143000 w 1419225"/>
              <a:gd name="connsiteY4" fmla="*/ 561975 h 648513"/>
              <a:gd name="connsiteX5" fmla="*/ 1247775 w 1419225"/>
              <a:gd name="connsiteY5" fmla="*/ 638175 h 648513"/>
              <a:gd name="connsiteX6" fmla="*/ 1419225 w 1419225"/>
              <a:gd name="connsiteY6" fmla="*/ 647700 h 648513"/>
              <a:gd name="connsiteX0" fmla="*/ 0 w 1419225"/>
              <a:gd name="connsiteY0" fmla="*/ 0 h 648513"/>
              <a:gd name="connsiteX1" fmla="*/ 504825 w 1419225"/>
              <a:gd name="connsiteY1" fmla="*/ 95250 h 648513"/>
              <a:gd name="connsiteX2" fmla="*/ 971550 w 1419225"/>
              <a:gd name="connsiteY2" fmla="*/ 400050 h 648513"/>
              <a:gd name="connsiteX3" fmla="*/ 1076325 w 1419225"/>
              <a:gd name="connsiteY3" fmla="*/ 514350 h 648513"/>
              <a:gd name="connsiteX4" fmla="*/ 1143000 w 1419225"/>
              <a:gd name="connsiteY4" fmla="*/ 561975 h 648513"/>
              <a:gd name="connsiteX5" fmla="*/ 1247775 w 1419225"/>
              <a:gd name="connsiteY5" fmla="*/ 638175 h 648513"/>
              <a:gd name="connsiteX6" fmla="*/ 1419225 w 1419225"/>
              <a:gd name="connsiteY6" fmla="*/ 647700 h 648513"/>
              <a:gd name="connsiteX0" fmla="*/ 0 w 1419225"/>
              <a:gd name="connsiteY0" fmla="*/ 0 h 648513"/>
              <a:gd name="connsiteX1" fmla="*/ 504825 w 1419225"/>
              <a:gd name="connsiteY1" fmla="*/ 95250 h 648513"/>
              <a:gd name="connsiteX2" fmla="*/ 971550 w 1419225"/>
              <a:gd name="connsiteY2" fmla="*/ 400050 h 648513"/>
              <a:gd name="connsiteX3" fmla="*/ 1076325 w 1419225"/>
              <a:gd name="connsiteY3" fmla="*/ 514350 h 648513"/>
              <a:gd name="connsiteX4" fmla="*/ 1143000 w 1419225"/>
              <a:gd name="connsiteY4" fmla="*/ 561975 h 648513"/>
              <a:gd name="connsiteX5" fmla="*/ 1247775 w 1419225"/>
              <a:gd name="connsiteY5" fmla="*/ 638175 h 648513"/>
              <a:gd name="connsiteX6" fmla="*/ 1419225 w 1419225"/>
              <a:gd name="connsiteY6" fmla="*/ 647700 h 648513"/>
              <a:gd name="connsiteX0" fmla="*/ 0 w 1419225"/>
              <a:gd name="connsiteY0" fmla="*/ 0 h 648513"/>
              <a:gd name="connsiteX1" fmla="*/ 504825 w 1419225"/>
              <a:gd name="connsiteY1" fmla="*/ 95250 h 648513"/>
              <a:gd name="connsiteX2" fmla="*/ 971550 w 1419225"/>
              <a:gd name="connsiteY2" fmla="*/ 400050 h 648513"/>
              <a:gd name="connsiteX3" fmla="*/ 1076325 w 1419225"/>
              <a:gd name="connsiteY3" fmla="*/ 514350 h 648513"/>
              <a:gd name="connsiteX4" fmla="*/ 1247775 w 1419225"/>
              <a:gd name="connsiteY4" fmla="*/ 638175 h 648513"/>
              <a:gd name="connsiteX5" fmla="*/ 1419225 w 1419225"/>
              <a:gd name="connsiteY5" fmla="*/ 647700 h 648513"/>
              <a:gd name="connsiteX0" fmla="*/ 0 w 1419225"/>
              <a:gd name="connsiteY0" fmla="*/ 0 h 648513"/>
              <a:gd name="connsiteX1" fmla="*/ 504825 w 1419225"/>
              <a:gd name="connsiteY1" fmla="*/ 95250 h 648513"/>
              <a:gd name="connsiteX2" fmla="*/ 971550 w 1419225"/>
              <a:gd name="connsiteY2" fmla="*/ 400050 h 648513"/>
              <a:gd name="connsiteX3" fmla="*/ 1247775 w 1419225"/>
              <a:gd name="connsiteY3" fmla="*/ 638175 h 648513"/>
              <a:gd name="connsiteX4" fmla="*/ 1419225 w 1419225"/>
              <a:gd name="connsiteY4" fmla="*/ 647700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225" h="648513">
                <a:moveTo>
                  <a:pt x="0" y="0"/>
                </a:moveTo>
                <a:cubicBezTo>
                  <a:pt x="178594" y="55562"/>
                  <a:pt x="342900" y="28575"/>
                  <a:pt x="504825" y="95250"/>
                </a:cubicBezTo>
                <a:cubicBezTo>
                  <a:pt x="666750" y="161925"/>
                  <a:pt x="847725" y="309562"/>
                  <a:pt x="971550" y="400050"/>
                </a:cubicBezTo>
                <a:cubicBezTo>
                  <a:pt x="1095375" y="490538"/>
                  <a:pt x="1173163" y="596900"/>
                  <a:pt x="1247775" y="638175"/>
                </a:cubicBezTo>
                <a:cubicBezTo>
                  <a:pt x="1291167" y="652639"/>
                  <a:pt x="1382003" y="647700"/>
                  <a:pt x="1419225" y="647700"/>
                </a:cubicBezTo>
              </a:path>
            </a:pathLst>
          </a:custGeom>
          <a:noFill/>
          <a:ln w="76200">
            <a:solidFill>
              <a:srgbClr val="A02B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5AF9980-76EB-C413-2DCB-E2F49CD06F36}"/>
              </a:ext>
            </a:extLst>
          </p:cNvPr>
          <p:cNvSpPr/>
          <p:nvPr/>
        </p:nvSpPr>
        <p:spPr>
          <a:xfrm rot="2204363">
            <a:off x="9591964" y="3679791"/>
            <a:ext cx="388447" cy="350104"/>
          </a:xfrm>
          <a:custGeom>
            <a:avLst/>
            <a:gdLst>
              <a:gd name="connsiteX0" fmla="*/ 294640 w 375442"/>
              <a:gd name="connsiteY0" fmla="*/ 360082 h 360082"/>
              <a:gd name="connsiteX1" fmla="*/ 325120 w 375442"/>
              <a:gd name="connsiteY1" fmla="*/ 299122 h 360082"/>
              <a:gd name="connsiteX2" fmla="*/ 365760 w 375442"/>
              <a:gd name="connsiteY2" fmla="*/ 156882 h 360082"/>
              <a:gd name="connsiteX3" fmla="*/ 355600 w 375442"/>
              <a:gd name="connsiteY3" fmla="*/ 14642 h 360082"/>
              <a:gd name="connsiteX4" fmla="*/ 162560 w 375442"/>
              <a:gd name="connsiteY4" fmla="*/ 24802 h 360082"/>
              <a:gd name="connsiteX5" fmla="*/ 0 w 375442"/>
              <a:gd name="connsiteY5" fmla="*/ 45122 h 360082"/>
              <a:gd name="connsiteX0" fmla="*/ 294640 w 379593"/>
              <a:gd name="connsiteY0" fmla="*/ 360082 h 360082"/>
              <a:gd name="connsiteX1" fmla="*/ 365760 w 379593"/>
              <a:gd name="connsiteY1" fmla="*/ 156882 h 360082"/>
              <a:gd name="connsiteX2" fmla="*/ 355600 w 379593"/>
              <a:gd name="connsiteY2" fmla="*/ 14642 h 360082"/>
              <a:gd name="connsiteX3" fmla="*/ 162560 w 379593"/>
              <a:gd name="connsiteY3" fmla="*/ 24802 h 360082"/>
              <a:gd name="connsiteX4" fmla="*/ 0 w 379593"/>
              <a:gd name="connsiteY4" fmla="*/ 45122 h 360082"/>
              <a:gd name="connsiteX0" fmla="*/ 294640 w 388447"/>
              <a:gd name="connsiteY0" fmla="*/ 350104 h 350104"/>
              <a:gd name="connsiteX1" fmla="*/ 365760 w 388447"/>
              <a:gd name="connsiteY1" fmla="*/ 146904 h 350104"/>
              <a:gd name="connsiteX2" fmla="*/ 355600 w 388447"/>
              <a:gd name="connsiteY2" fmla="*/ 4664 h 350104"/>
              <a:gd name="connsiteX3" fmla="*/ 0 w 388447"/>
              <a:gd name="connsiteY3" fmla="*/ 35144 h 3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7" h="350104">
                <a:moveTo>
                  <a:pt x="294640" y="350104"/>
                </a:moveTo>
                <a:cubicBezTo>
                  <a:pt x="309457" y="307771"/>
                  <a:pt x="355600" y="204477"/>
                  <a:pt x="365760" y="146904"/>
                </a:cubicBezTo>
                <a:cubicBezTo>
                  <a:pt x="375920" y="89331"/>
                  <a:pt x="416560" y="23291"/>
                  <a:pt x="355600" y="4664"/>
                </a:cubicBezTo>
                <a:cubicBezTo>
                  <a:pt x="294640" y="-13963"/>
                  <a:pt x="74083" y="28794"/>
                  <a:pt x="0" y="35144"/>
                </a:cubicBezTo>
              </a:path>
            </a:pathLst>
          </a:custGeom>
          <a:noFill/>
          <a:ln w="76200">
            <a:solidFill>
              <a:srgbClr val="A02B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880AE7-B454-7FF7-0BAA-B5A3CD5E006B}"/>
              </a:ext>
            </a:extLst>
          </p:cNvPr>
          <p:cNvSpPr txBox="1"/>
          <p:nvPr/>
        </p:nvSpPr>
        <p:spPr>
          <a:xfrm rot="20880651">
            <a:off x="9804668" y="3521828"/>
            <a:ext cx="24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radley Hand ITC" panose="03070402050302030203" pitchFamily="66" charset="0"/>
              </a:rPr>
              <a:t>Community shops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9DCF61F-88ED-4D4B-C9AC-6B26BB3C8AD3}"/>
              </a:ext>
            </a:extLst>
          </p:cNvPr>
          <p:cNvSpPr/>
          <p:nvPr/>
        </p:nvSpPr>
        <p:spPr>
          <a:xfrm>
            <a:off x="8353578" y="4431201"/>
            <a:ext cx="1000125" cy="19073"/>
          </a:xfrm>
          <a:custGeom>
            <a:avLst/>
            <a:gdLst>
              <a:gd name="connsiteX0" fmla="*/ 0 w 1000125"/>
              <a:gd name="connsiteY0" fmla="*/ 0 h 19073"/>
              <a:gd name="connsiteX1" fmla="*/ 819150 w 1000125"/>
              <a:gd name="connsiteY1" fmla="*/ 19050 h 19073"/>
              <a:gd name="connsiteX2" fmla="*/ 1000125 w 1000125"/>
              <a:gd name="connsiteY2" fmla="*/ 9525 h 1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5" h="19073">
                <a:moveTo>
                  <a:pt x="0" y="0"/>
                </a:moveTo>
                <a:lnTo>
                  <a:pt x="819150" y="19050"/>
                </a:lnTo>
                <a:cubicBezTo>
                  <a:pt x="879556" y="19625"/>
                  <a:pt x="1000125" y="9525"/>
                  <a:pt x="1000125" y="9525"/>
                </a:cubicBezTo>
              </a:path>
            </a:pathLst>
          </a:custGeom>
          <a:noFill/>
          <a:ln w="76200">
            <a:solidFill>
              <a:srgbClr val="196B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3029741-F679-78F4-8464-A7E6D805E23D}"/>
              </a:ext>
            </a:extLst>
          </p:cNvPr>
          <p:cNvSpPr/>
          <p:nvPr/>
        </p:nvSpPr>
        <p:spPr>
          <a:xfrm rot="2204363">
            <a:off x="9177844" y="4299723"/>
            <a:ext cx="388447" cy="350104"/>
          </a:xfrm>
          <a:custGeom>
            <a:avLst/>
            <a:gdLst>
              <a:gd name="connsiteX0" fmla="*/ 294640 w 375442"/>
              <a:gd name="connsiteY0" fmla="*/ 360082 h 360082"/>
              <a:gd name="connsiteX1" fmla="*/ 325120 w 375442"/>
              <a:gd name="connsiteY1" fmla="*/ 299122 h 360082"/>
              <a:gd name="connsiteX2" fmla="*/ 365760 w 375442"/>
              <a:gd name="connsiteY2" fmla="*/ 156882 h 360082"/>
              <a:gd name="connsiteX3" fmla="*/ 355600 w 375442"/>
              <a:gd name="connsiteY3" fmla="*/ 14642 h 360082"/>
              <a:gd name="connsiteX4" fmla="*/ 162560 w 375442"/>
              <a:gd name="connsiteY4" fmla="*/ 24802 h 360082"/>
              <a:gd name="connsiteX5" fmla="*/ 0 w 375442"/>
              <a:gd name="connsiteY5" fmla="*/ 45122 h 360082"/>
              <a:gd name="connsiteX0" fmla="*/ 294640 w 379593"/>
              <a:gd name="connsiteY0" fmla="*/ 360082 h 360082"/>
              <a:gd name="connsiteX1" fmla="*/ 365760 w 379593"/>
              <a:gd name="connsiteY1" fmla="*/ 156882 h 360082"/>
              <a:gd name="connsiteX2" fmla="*/ 355600 w 379593"/>
              <a:gd name="connsiteY2" fmla="*/ 14642 h 360082"/>
              <a:gd name="connsiteX3" fmla="*/ 162560 w 379593"/>
              <a:gd name="connsiteY3" fmla="*/ 24802 h 360082"/>
              <a:gd name="connsiteX4" fmla="*/ 0 w 379593"/>
              <a:gd name="connsiteY4" fmla="*/ 45122 h 360082"/>
              <a:gd name="connsiteX0" fmla="*/ 294640 w 388447"/>
              <a:gd name="connsiteY0" fmla="*/ 350104 h 350104"/>
              <a:gd name="connsiteX1" fmla="*/ 365760 w 388447"/>
              <a:gd name="connsiteY1" fmla="*/ 146904 h 350104"/>
              <a:gd name="connsiteX2" fmla="*/ 355600 w 388447"/>
              <a:gd name="connsiteY2" fmla="*/ 4664 h 350104"/>
              <a:gd name="connsiteX3" fmla="*/ 0 w 388447"/>
              <a:gd name="connsiteY3" fmla="*/ 35144 h 3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7" h="350104">
                <a:moveTo>
                  <a:pt x="294640" y="350104"/>
                </a:moveTo>
                <a:cubicBezTo>
                  <a:pt x="309457" y="307771"/>
                  <a:pt x="355600" y="204477"/>
                  <a:pt x="365760" y="146904"/>
                </a:cubicBezTo>
                <a:cubicBezTo>
                  <a:pt x="375920" y="89331"/>
                  <a:pt x="416560" y="23291"/>
                  <a:pt x="355600" y="4664"/>
                </a:cubicBezTo>
                <a:cubicBezTo>
                  <a:pt x="294640" y="-13963"/>
                  <a:pt x="74083" y="28794"/>
                  <a:pt x="0" y="35144"/>
                </a:cubicBezTo>
              </a:path>
            </a:pathLst>
          </a:custGeom>
          <a:noFill/>
          <a:ln w="76200">
            <a:solidFill>
              <a:srgbClr val="196B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90D10C-7799-A34B-7817-0BD884FD895F}"/>
              </a:ext>
            </a:extLst>
          </p:cNvPr>
          <p:cNvSpPr txBox="1"/>
          <p:nvPr/>
        </p:nvSpPr>
        <p:spPr>
          <a:xfrm rot="20880651">
            <a:off x="9447652" y="4022933"/>
            <a:ext cx="212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radley Hand ITC" panose="03070402050302030203" pitchFamily="66" charset="0"/>
              </a:rPr>
              <a:t>Smart coop / Worker coop</a:t>
            </a:r>
          </a:p>
        </p:txBody>
      </p:sp>
    </p:spTree>
    <p:extLst>
      <p:ext uri="{BB962C8B-B14F-4D97-AF65-F5344CB8AC3E}">
        <p14:creationId xmlns:p14="http://schemas.microsoft.com/office/powerpoint/2010/main" val="320597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6C48-9F6D-5425-5767-9D5FECF3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B01A-839C-BBD5-A3BD-E64020218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to affordable quality food</a:t>
            </a:r>
          </a:p>
          <a:p>
            <a:r>
              <a:rPr lang="en-GB" dirty="0"/>
              <a:t>Access to affordable housing</a:t>
            </a:r>
          </a:p>
          <a:p>
            <a:r>
              <a:rPr lang="en-GB" dirty="0"/>
              <a:t>Access to affordable childcare</a:t>
            </a:r>
          </a:p>
          <a:p>
            <a:r>
              <a:rPr lang="en-GB" dirty="0"/>
              <a:t>Reduction in community spaces</a:t>
            </a:r>
          </a:p>
          <a:p>
            <a:r>
              <a:rPr lang="en-GB" dirty="0"/>
              <a:t>Exploitative employment practices in some sectors</a:t>
            </a:r>
          </a:p>
          <a:p>
            <a:r>
              <a:rPr lang="en-GB" dirty="0"/>
              <a:t>Extractive real estate sector that promotes speculative investment</a:t>
            </a:r>
          </a:p>
          <a:p>
            <a:r>
              <a:rPr lang="en-GB" dirty="0"/>
              <a:t>Increasing rental costs forcing out local retail &amp; leisure businesses</a:t>
            </a:r>
          </a:p>
        </p:txBody>
      </p:sp>
    </p:spTree>
    <p:extLst>
      <p:ext uri="{BB962C8B-B14F-4D97-AF65-F5344CB8AC3E}">
        <p14:creationId xmlns:p14="http://schemas.microsoft.com/office/powerpoint/2010/main" val="368672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3790-B0CB-C8AC-DBAF-ADD0057E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080000"/>
          <a:lstStyle/>
          <a:p>
            <a:r>
              <a:rPr lang="en-GB" sz="4400" b="1" kern="1200" dirty="0">
                <a:solidFill>
                  <a:srgbClr val="2BB7BE"/>
                </a:solidFill>
              </a:rPr>
              <a:t>Taking action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A9D87-3E2D-4D3F-2BAE-C78E8F9BB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are my stakeholders and partners?</a:t>
            </a:r>
          </a:p>
          <a:p>
            <a:r>
              <a:rPr lang="en-GB" dirty="0"/>
              <a:t>Areas for Action</a:t>
            </a:r>
          </a:p>
          <a:p>
            <a:r>
              <a:rPr lang="en-GB" dirty="0"/>
              <a:t>Theory of Change</a:t>
            </a:r>
          </a:p>
          <a:p>
            <a:r>
              <a:rPr lang="en-GB" dirty="0"/>
              <a:t>Finance</a:t>
            </a:r>
          </a:p>
          <a:p>
            <a:r>
              <a:rPr lang="en-GB" dirty="0"/>
              <a:t>Measuring Impact</a:t>
            </a: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6E231B-DBBE-A5E7-FB57-33C42AE02BD9}"/>
              </a:ext>
            </a:extLst>
          </p:cNvPr>
          <p:cNvSpPr/>
          <p:nvPr/>
        </p:nvSpPr>
        <p:spPr>
          <a:xfrm>
            <a:off x="4038600" y="608920"/>
            <a:ext cx="833120" cy="837972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4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1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682D-4BEA-342F-C419-FAC807BB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DA24-8DAA-89F9-84BE-8A0B27713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385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Policy &amp; Partnerships Lead at Kirklees Council</a:t>
            </a:r>
          </a:p>
          <a:p>
            <a:r>
              <a:rPr lang="en-GB" sz="2400" dirty="0"/>
              <a:t>CCIN Lead Officer since 2019</a:t>
            </a:r>
          </a:p>
          <a:p>
            <a:r>
              <a:rPr lang="en-GB" sz="2400" dirty="0"/>
              <a:t>MSc in Urban Economic Development from UCL</a:t>
            </a:r>
          </a:p>
          <a:p>
            <a:pPr lvl="1"/>
            <a:r>
              <a:rPr lang="en-GB" sz="2000" dirty="0"/>
              <a:t>Research in Ethiopia on cooperatives and their impact on poverty</a:t>
            </a:r>
          </a:p>
          <a:p>
            <a:r>
              <a:rPr lang="en-GB" sz="2400" dirty="0"/>
              <a:t>8 years working in Brazil </a:t>
            </a:r>
          </a:p>
          <a:p>
            <a:pPr lvl="1"/>
            <a:r>
              <a:rPr lang="en-GB" sz="2000" dirty="0"/>
              <a:t>Community researcher for grassroots NGO in Rio de Janeiro</a:t>
            </a:r>
          </a:p>
          <a:p>
            <a:pPr lvl="1"/>
            <a:r>
              <a:rPr lang="en-GB" sz="2000" dirty="0"/>
              <a:t>National Strategy Advisor for World Vision Brazil</a:t>
            </a:r>
          </a:p>
          <a:p>
            <a:pPr lvl="1"/>
            <a:r>
              <a:rPr lang="en-GB" sz="2000" dirty="0"/>
              <a:t>Both roles included support for social enterprises and/or coops</a:t>
            </a:r>
          </a:p>
        </p:txBody>
      </p:sp>
    </p:spTree>
    <p:extLst>
      <p:ext uri="{BB962C8B-B14F-4D97-AF65-F5344CB8AC3E}">
        <p14:creationId xmlns:p14="http://schemas.microsoft.com/office/powerpoint/2010/main" val="244254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83D7-738B-3961-D6F8-91AFAC00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r"/>
            <a:r>
              <a:rPr lang="en-GB"/>
              <a:t>Who are my stakeholders?</a:t>
            </a:r>
            <a:endParaRPr lang="en-GB" dirty="0"/>
          </a:p>
        </p:txBody>
      </p:sp>
      <p:pic>
        <p:nvPicPr>
          <p:cNvPr id="21" name="Content Placeholder 20" descr="A close-up of a logo&#10;&#10;Description automatically generated">
            <a:extLst>
              <a:ext uri="{FF2B5EF4-FFF2-40B4-BE49-F238E27FC236}">
                <a16:creationId xmlns:a16="http://schemas.microsoft.com/office/drawing/2014/main" id="{26FAB71B-E433-70F7-B2CE-577F9876B2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78" y="3501300"/>
            <a:ext cx="1524000" cy="47148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E672A94-97B9-C7A6-7DDD-B47EBDF0D8B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81400" y="1428161"/>
            <a:ext cx="5157788" cy="364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28349F-A4AF-0698-A54D-7B6DB028FBCA}"/>
              </a:ext>
            </a:extLst>
          </p:cNvPr>
          <p:cNvGrpSpPr/>
          <p:nvPr/>
        </p:nvGrpSpPr>
        <p:grpSpPr>
          <a:xfrm>
            <a:off x="612045" y="2459467"/>
            <a:ext cx="4010026" cy="2095843"/>
            <a:chOff x="1057274" y="2324100"/>
            <a:chExt cx="4010026" cy="20958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0D4C54-D78E-788D-97DC-3F4A4D695875}"/>
                </a:ext>
              </a:extLst>
            </p:cNvPr>
            <p:cNvSpPr/>
            <p:nvPr/>
          </p:nvSpPr>
          <p:spPr>
            <a:xfrm>
              <a:off x="1057275" y="2324100"/>
              <a:ext cx="1476375" cy="17145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4EBEA5-81F2-E9C3-4A5C-8BC5B15C3770}"/>
                </a:ext>
              </a:extLst>
            </p:cNvPr>
            <p:cNvSpPr/>
            <p:nvPr/>
          </p:nvSpPr>
          <p:spPr>
            <a:xfrm>
              <a:off x="1057274" y="3561331"/>
              <a:ext cx="781051" cy="17145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3784BC-E580-34D5-0460-04FF7C1D33CA}"/>
                </a:ext>
              </a:extLst>
            </p:cNvPr>
            <p:cNvSpPr/>
            <p:nvPr/>
          </p:nvSpPr>
          <p:spPr>
            <a:xfrm>
              <a:off x="3028155" y="3561331"/>
              <a:ext cx="1019970" cy="17145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2DCD76-82C9-BC6F-14E9-4D40E512A708}"/>
                </a:ext>
              </a:extLst>
            </p:cNvPr>
            <p:cNvSpPr/>
            <p:nvPr/>
          </p:nvSpPr>
          <p:spPr>
            <a:xfrm>
              <a:off x="1057274" y="3852862"/>
              <a:ext cx="895351" cy="17145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57432D-0774-1D48-6998-8EEBC26D1DAB}"/>
                </a:ext>
              </a:extLst>
            </p:cNvPr>
            <p:cNvSpPr/>
            <p:nvPr/>
          </p:nvSpPr>
          <p:spPr>
            <a:xfrm>
              <a:off x="3557190" y="3870893"/>
              <a:ext cx="895351" cy="17145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45B349-E6EC-85FD-15B7-561D00029D79}"/>
                </a:ext>
              </a:extLst>
            </p:cNvPr>
            <p:cNvSpPr/>
            <p:nvPr/>
          </p:nvSpPr>
          <p:spPr>
            <a:xfrm>
              <a:off x="1057274" y="4248493"/>
              <a:ext cx="685801" cy="17145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41AA9B-10DD-8ACF-78C2-95B5C5A2B0F9}"/>
                </a:ext>
              </a:extLst>
            </p:cNvPr>
            <p:cNvSpPr/>
            <p:nvPr/>
          </p:nvSpPr>
          <p:spPr>
            <a:xfrm>
              <a:off x="2924174" y="4246622"/>
              <a:ext cx="2143126" cy="17145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4E1B996-F60F-9277-A059-CEB593964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121" y="3501300"/>
            <a:ext cx="1371791" cy="457264"/>
          </a:xfrm>
          <a:prstGeom prst="rect">
            <a:avLst/>
          </a:prstGeom>
        </p:spPr>
      </p:pic>
      <p:pic>
        <p:nvPicPr>
          <p:cNvPr id="23" name="Picture 22" descr="A blue sign with white text&#10;&#10;Description automatically generated">
            <a:extLst>
              <a:ext uri="{FF2B5EF4-FFF2-40B4-BE49-F238E27FC236}">
                <a16:creationId xmlns:a16="http://schemas.microsoft.com/office/drawing/2014/main" id="{7EFF462F-67AF-37CA-810A-A620238AF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78" y="4203845"/>
            <a:ext cx="1762125" cy="476250"/>
          </a:xfrm>
          <a:prstGeom prst="rect">
            <a:avLst/>
          </a:prstGeom>
        </p:spPr>
      </p:pic>
      <p:pic>
        <p:nvPicPr>
          <p:cNvPr id="25" name="Picture 2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140EEF8-BA10-19DE-BA13-F4D7A3AA3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27" y="4205409"/>
            <a:ext cx="1895479" cy="533262"/>
          </a:xfrm>
          <a:prstGeom prst="rect">
            <a:avLst/>
          </a:prstGeom>
        </p:spPr>
      </p:pic>
      <p:pic>
        <p:nvPicPr>
          <p:cNvPr id="26" name="Picture 25" descr="A blue and black logo&#10;&#10;Description automatically generated">
            <a:extLst>
              <a:ext uri="{FF2B5EF4-FFF2-40B4-BE49-F238E27FC236}">
                <a16:creationId xmlns:a16="http://schemas.microsoft.com/office/drawing/2014/main" id="{5CF10B33-6E52-D306-C3AA-8EED11FEB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28" y="3229804"/>
            <a:ext cx="1895479" cy="844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3A6576-B8D4-BC2B-C380-D6E18EBFD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493" y="4145269"/>
            <a:ext cx="1724820" cy="5934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84A230-7DAB-B8E8-A782-4915A35529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758" y="1379641"/>
            <a:ext cx="5131471" cy="177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6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BEC8D2-DD4B-4DA8-57B3-8E5CA31B2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DA04-8C64-03AE-177F-B5577AF3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55575"/>
            <a:ext cx="10515600" cy="739775"/>
          </a:xfrm>
        </p:spPr>
        <p:txBody>
          <a:bodyPr>
            <a:normAutofit/>
          </a:bodyPr>
          <a:lstStyle/>
          <a:p>
            <a:r>
              <a:rPr lang="en-GB" dirty="0"/>
              <a:t>Action Plan &amp; Theory of Change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A82F49-A39F-299F-B8BB-706B460A348F}"/>
              </a:ext>
            </a:extLst>
          </p:cNvPr>
          <p:cNvSpPr/>
          <p:nvPr/>
        </p:nvSpPr>
        <p:spPr>
          <a:xfrm>
            <a:off x="400049" y="895351"/>
            <a:ext cx="2700000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5AF160-6342-1EEC-042C-66CA0A198EAF}"/>
              </a:ext>
            </a:extLst>
          </p:cNvPr>
          <p:cNvSpPr/>
          <p:nvPr/>
        </p:nvSpPr>
        <p:spPr>
          <a:xfrm>
            <a:off x="3335449" y="895350"/>
            <a:ext cx="2700000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C99F12-A293-D31C-68F6-DCC70C6A8BD6}"/>
              </a:ext>
            </a:extLst>
          </p:cNvPr>
          <p:cNvSpPr/>
          <p:nvPr/>
        </p:nvSpPr>
        <p:spPr>
          <a:xfrm>
            <a:off x="6270849" y="895350"/>
            <a:ext cx="2700000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61F2BB-F53D-688C-B517-F41F3E36125D}"/>
              </a:ext>
            </a:extLst>
          </p:cNvPr>
          <p:cNvSpPr/>
          <p:nvPr/>
        </p:nvSpPr>
        <p:spPr>
          <a:xfrm>
            <a:off x="9206250" y="895350"/>
            <a:ext cx="2700000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3D312D-1CA7-9251-ECB1-4A94DE90D6D7}"/>
              </a:ext>
            </a:extLst>
          </p:cNvPr>
          <p:cNvSpPr/>
          <p:nvPr/>
        </p:nvSpPr>
        <p:spPr>
          <a:xfrm>
            <a:off x="400048" y="5448299"/>
            <a:ext cx="11506201" cy="1244601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F725F8-ECF4-43A3-114D-67681E69461C}"/>
              </a:ext>
            </a:extLst>
          </p:cNvPr>
          <p:cNvSpPr txBox="1"/>
          <p:nvPr/>
        </p:nvSpPr>
        <p:spPr>
          <a:xfrm>
            <a:off x="395808" y="1027487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/>
              <a:t>Area</a:t>
            </a:r>
            <a:endParaRPr lang="en-GB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5F0A3B-8F11-A48E-0C29-B6F8E41554F8}"/>
              </a:ext>
            </a:extLst>
          </p:cNvPr>
          <p:cNvSpPr txBox="1"/>
          <p:nvPr/>
        </p:nvSpPr>
        <p:spPr>
          <a:xfrm>
            <a:off x="3326965" y="1027487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/>
              <a:t>Intervention</a:t>
            </a:r>
            <a:endParaRPr lang="en-GB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3C4050-84D2-08B4-B782-6C974D7DA121}"/>
              </a:ext>
            </a:extLst>
          </p:cNvPr>
          <p:cNvSpPr txBox="1"/>
          <p:nvPr/>
        </p:nvSpPr>
        <p:spPr>
          <a:xfrm>
            <a:off x="6188196" y="1027487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/>
              <a:t>Outputs</a:t>
            </a:r>
            <a:endParaRPr lang="en-GB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267D4-2D4B-C38B-CBE5-FE11C382FE0E}"/>
              </a:ext>
            </a:extLst>
          </p:cNvPr>
          <p:cNvSpPr txBox="1"/>
          <p:nvPr/>
        </p:nvSpPr>
        <p:spPr>
          <a:xfrm>
            <a:off x="9206239" y="1017740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/>
              <a:t>Outcomes</a:t>
            </a:r>
            <a:endParaRPr lang="en-GB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8058EC-DBD0-8E2B-FE4A-87E051EF6159}"/>
              </a:ext>
            </a:extLst>
          </p:cNvPr>
          <p:cNvSpPr txBox="1"/>
          <p:nvPr/>
        </p:nvSpPr>
        <p:spPr>
          <a:xfrm>
            <a:off x="449594" y="5488515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b="1" dirty="0"/>
              <a:t>Assumptions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927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985F-E680-2CE1-9917-ED013766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55575"/>
            <a:ext cx="10515600" cy="739775"/>
          </a:xfrm>
        </p:spPr>
        <p:txBody>
          <a:bodyPr>
            <a:normAutofit/>
          </a:bodyPr>
          <a:lstStyle/>
          <a:p>
            <a:r>
              <a:rPr lang="en-GB" dirty="0"/>
              <a:t>Action Plan &amp; Theory of Change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F68A90-DAFE-68AA-08AB-55DAC9432D13}"/>
              </a:ext>
            </a:extLst>
          </p:cNvPr>
          <p:cNvSpPr/>
          <p:nvPr/>
        </p:nvSpPr>
        <p:spPr>
          <a:xfrm>
            <a:off x="400049" y="895351"/>
            <a:ext cx="2700000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86EECC-84FD-0D31-789B-B9CAAE137AE4}"/>
              </a:ext>
            </a:extLst>
          </p:cNvPr>
          <p:cNvSpPr/>
          <p:nvPr/>
        </p:nvSpPr>
        <p:spPr>
          <a:xfrm>
            <a:off x="3335449" y="895350"/>
            <a:ext cx="2700000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51BE7A-55AC-5C36-DCE8-8CE91F9073FB}"/>
              </a:ext>
            </a:extLst>
          </p:cNvPr>
          <p:cNvSpPr/>
          <p:nvPr/>
        </p:nvSpPr>
        <p:spPr>
          <a:xfrm>
            <a:off x="6270849" y="895350"/>
            <a:ext cx="2700000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04D8B8-8F7A-6529-D3F6-17B6B919246B}"/>
              </a:ext>
            </a:extLst>
          </p:cNvPr>
          <p:cNvSpPr/>
          <p:nvPr/>
        </p:nvSpPr>
        <p:spPr>
          <a:xfrm>
            <a:off x="9206250" y="895350"/>
            <a:ext cx="2700000" cy="4391026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6B10FD-D226-5E15-0965-CE8FC57E74AE}"/>
              </a:ext>
            </a:extLst>
          </p:cNvPr>
          <p:cNvSpPr/>
          <p:nvPr/>
        </p:nvSpPr>
        <p:spPr>
          <a:xfrm>
            <a:off x="400048" y="5448299"/>
            <a:ext cx="11506201" cy="1244601"/>
          </a:xfrm>
          <a:prstGeom prst="roundRect">
            <a:avLst>
              <a:gd name="adj" fmla="val 10691"/>
            </a:avLst>
          </a:prstGeom>
          <a:solidFill>
            <a:schemeClr val="tx2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DF824-57C3-F556-1A1C-75CD0B998B19}"/>
              </a:ext>
            </a:extLst>
          </p:cNvPr>
          <p:cNvSpPr txBox="1"/>
          <p:nvPr/>
        </p:nvSpPr>
        <p:spPr>
          <a:xfrm>
            <a:off x="792274" y="5826810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Legislative context remains broadly similar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CACD4-BC43-5128-A71F-D08FE8955361}"/>
              </a:ext>
            </a:extLst>
          </p:cNvPr>
          <p:cNvSpPr txBox="1"/>
          <p:nvPr/>
        </p:nvSpPr>
        <p:spPr>
          <a:xfrm>
            <a:off x="3413861" y="5826810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People will start coops if they understand them better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6A38E-2573-257D-B154-6AB3E9ACD8CB}"/>
              </a:ext>
            </a:extLst>
          </p:cNvPr>
          <p:cNvSpPr txBox="1"/>
          <p:nvPr/>
        </p:nvSpPr>
        <p:spPr>
          <a:xfrm>
            <a:off x="400049" y="1769160"/>
            <a:ext cx="2699998" cy="54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dirty="0"/>
              <a:t>Coop Awareness campaign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96167D-A22E-9694-0E07-D2CFA027CAF1}"/>
              </a:ext>
            </a:extLst>
          </p:cNvPr>
          <p:cNvSpPr txBox="1"/>
          <p:nvPr/>
        </p:nvSpPr>
        <p:spPr>
          <a:xfrm>
            <a:off x="3335449" y="1646535"/>
            <a:ext cx="2699999" cy="27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Coop option training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EA81AC-F739-62FF-F17D-43F4131E2C09}"/>
              </a:ext>
            </a:extLst>
          </p:cNvPr>
          <p:cNvSpPr txBox="1"/>
          <p:nvPr/>
        </p:nvSpPr>
        <p:spPr>
          <a:xfrm>
            <a:off x="3335447" y="1930142"/>
            <a:ext cx="2700000" cy="27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Training for social entrepreneurs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F2936E-5076-1B52-110B-46D423EEC9BE}"/>
              </a:ext>
            </a:extLst>
          </p:cNvPr>
          <p:cNvSpPr txBox="1"/>
          <p:nvPr/>
        </p:nvSpPr>
        <p:spPr>
          <a:xfrm>
            <a:off x="3335447" y="2223274"/>
            <a:ext cx="2700000" cy="27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Social media campaign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5E63BA-3E90-60B3-AC7C-14B5C47E50C8}"/>
              </a:ext>
            </a:extLst>
          </p:cNvPr>
          <p:cNvSpPr txBox="1"/>
          <p:nvPr/>
        </p:nvSpPr>
        <p:spPr>
          <a:xfrm>
            <a:off x="400048" y="2806029"/>
            <a:ext cx="2699998" cy="32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dirty="0"/>
              <a:t>Policy Review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C9E7D0-AABF-B5F1-77BA-6269CC5CDAF8}"/>
              </a:ext>
            </a:extLst>
          </p:cNvPr>
          <p:cNvSpPr txBox="1"/>
          <p:nvPr/>
        </p:nvSpPr>
        <p:spPr>
          <a:xfrm>
            <a:off x="3335447" y="2573286"/>
            <a:ext cx="2700000" cy="78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Revised policies for procurement, asset transfer, ACV and planning (esp. community-led housing)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7E5E0F-6E3D-5332-9A69-D003C4E4EE7D}"/>
              </a:ext>
            </a:extLst>
          </p:cNvPr>
          <p:cNvSpPr txBox="1"/>
          <p:nvPr/>
        </p:nvSpPr>
        <p:spPr>
          <a:xfrm>
            <a:off x="400048" y="3681307"/>
            <a:ext cx="2699998" cy="32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dirty="0"/>
              <a:t>Business support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CAA4A7-BBC5-F7BB-0CDA-91ABD506FD69}"/>
              </a:ext>
            </a:extLst>
          </p:cNvPr>
          <p:cNvSpPr txBox="1"/>
          <p:nvPr/>
        </p:nvSpPr>
        <p:spPr>
          <a:xfrm>
            <a:off x="3335446" y="3501967"/>
            <a:ext cx="2700000" cy="616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Revised approach to business support promoting alternative business models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D7793A-48B5-2FDF-A282-AB3D17452B1F}"/>
              </a:ext>
            </a:extLst>
          </p:cNvPr>
          <p:cNvSpPr txBox="1"/>
          <p:nvPr/>
        </p:nvSpPr>
        <p:spPr>
          <a:xfrm>
            <a:off x="6270845" y="1692870"/>
            <a:ext cx="2699999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Professionals and entrepreneurs with increased understanding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608A84-8A0A-F290-EC8B-F6A55029A702}"/>
              </a:ext>
            </a:extLst>
          </p:cNvPr>
          <p:cNvSpPr txBox="1"/>
          <p:nvPr/>
        </p:nvSpPr>
        <p:spPr>
          <a:xfrm>
            <a:off x="9206240" y="1692870"/>
            <a:ext cx="2699999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Entrepreneurs consider coop option and/or are encouraged 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C3A8CB-08CC-6AE0-0D1B-D4D7DE5F23CE}"/>
              </a:ext>
            </a:extLst>
          </p:cNvPr>
          <p:cNvSpPr txBox="1"/>
          <p:nvPr/>
        </p:nvSpPr>
        <p:spPr>
          <a:xfrm>
            <a:off x="6270845" y="2129575"/>
            <a:ext cx="2699999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Residents better understand coops and their contribution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C5852E-5B54-6B51-BCB0-44C9DFB1D36D}"/>
              </a:ext>
            </a:extLst>
          </p:cNvPr>
          <p:cNvSpPr txBox="1"/>
          <p:nvPr/>
        </p:nvSpPr>
        <p:spPr>
          <a:xfrm>
            <a:off x="9206239" y="2129575"/>
            <a:ext cx="2699999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Increased local spend with coops and other 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DF7375-7F34-B7A9-3C77-504860A78B2F}"/>
              </a:ext>
            </a:extLst>
          </p:cNvPr>
          <p:cNvSpPr txBox="1"/>
          <p:nvPr/>
        </p:nvSpPr>
        <p:spPr>
          <a:xfrm>
            <a:off x="6270844" y="2659226"/>
            <a:ext cx="2700000" cy="616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More supportive policy environment for coops &amp; social enterprises (SEs)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A020BC-63A0-2984-79A9-26899C585892}"/>
              </a:ext>
            </a:extLst>
          </p:cNvPr>
          <p:cNvSpPr txBox="1"/>
          <p:nvPr/>
        </p:nvSpPr>
        <p:spPr>
          <a:xfrm>
            <a:off x="9206239" y="2676965"/>
            <a:ext cx="2700000" cy="27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Higher # of registered ACVs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84F19-8576-F48E-A85D-3651F832E92F}"/>
              </a:ext>
            </a:extLst>
          </p:cNvPr>
          <p:cNvSpPr txBox="1"/>
          <p:nvPr/>
        </p:nvSpPr>
        <p:spPr>
          <a:xfrm>
            <a:off x="9206239" y="2943889"/>
            <a:ext cx="2700000" cy="27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Higher # of CLH planning apps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137E82-668D-414F-EDA2-473189909297}"/>
              </a:ext>
            </a:extLst>
          </p:cNvPr>
          <p:cNvSpPr txBox="1"/>
          <p:nvPr/>
        </p:nvSpPr>
        <p:spPr>
          <a:xfrm>
            <a:off x="6270843" y="3588144"/>
            <a:ext cx="27000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More appropriate business support for coops &amp; SEs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AF5BFD-F0E6-C4AD-BC31-B6D4274790EB}"/>
              </a:ext>
            </a:extLst>
          </p:cNvPr>
          <p:cNvSpPr txBox="1"/>
          <p:nvPr/>
        </p:nvSpPr>
        <p:spPr>
          <a:xfrm>
            <a:off x="9206237" y="3620681"/>
            <a:ext cx="2700000" cy="27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Higher # of new coops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6EAE0F-1B20-BD80-E401-A1D219DC3CA8}"/>
              </a:ext>
            </a:extLst>
          </p:cNvPr>
          <p:cNvSpPr txBox="1"/>
          <p:nvPr/>
        </p:nvSpPr>
        <p:spPr>
          <a:xfrm>
            <a:off x="404292" y="4489237"/>
            <a:ext cx="2699998" cy="32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dirty="0"/>
              <a:t>Procurement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AEE52C-7290-326D-C7B0-8F6CAE04CCC8}"/>
              </a:ext>
            </a:extLst>
          </p:cNvPr>
          <p:cNvSpPr txBox="1"/>
          <p:nvPr/>
        </p:nvSpPr>
        <p:spPr>
          <a:xfrm>
            <a:off x="3339690" y="4342434"/>
            <a:ext cx="2700000" cy="616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Identify opportunities to promote coop development through procurement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B138C9-ED5C-CF17-F3C8-683D3941E3D0}"/>
              </a:ext>
            </a:extLst>
          </p:cNvPr>
          <p:cNvSpPr txBox="1"/>
          <p:nvPr/>
        </p:nvSpPr>
        <p:spPr>
          <a:xfrm>
            <a:off x="6266608" y="4342434"/>
            <a:ext cx="27000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New coops developed and coops with public contracts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3E8D94-A51A-B617-BF0E-5A40B4F8CFDF}"/>
              </a:ext>
            </a:extLst>
          </p:cNvPr>
          <p:cNvSpPr txBox="1"/>
          <p:nvPr/>
        </p:nvSpPr>
        <p:spPr>
          <a:xfrm>
            <a:off x="9206237" y="4362629"/>
            <a:ext cx="27000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/>
              <a:t>Increase of public spend £ with coops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A1C906-71A9-AFD3-1408-A4A29B5C186F}"/>
              </a:ext>
            </a:extLst>
          </p:cNvPr>
          <p:cNvSpPr txBox="1"/>
          <p:nvPr/>
        </p:nvSpPr>
        <p:spPr>
          <a:xfrm>
            <a:off x="6266608" y="5819187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Coops able to engage with procurement processes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5FC7E5-68F3-6705-0780-647BD71B58FA}"/>
              </a:ext>
            </a:extLst>
          </p:cNvPr>
          <p:cNvSpPr txBox="1"/>
          <p:nvPr/>
        </p:nvSpPr>
        <p:spPr>
          <a:xfrm>
            <a:off x="9086428" y="5819187"/>
            <a:ext cx="2543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Professional services sector able to provide support following awareness raising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A60DAD-0B0A-B477-A27D-081EDC2B1AF3}"/>
              </a:ext>
            </a:extLst>
          </p:cNvPr>
          <p:cNvSpPr txBox="1"/>
          <p:nvPr/>
        </p:nvSpPr>
        <p:spPr>
          <a:xfrm>
            <a:off x="395808" y="1027487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/>
              <a:t>Area</a:t>
            </a:r>
            <a:endParaRPr lang="en-GB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329902-E1B2-F31C-AB32-370073CB14ED}"/>
              </a:ext>
            </a:extLst>
          </p:cNvPr>
          <p:cNvSpPr txBox="1"/>
          <p:nvPr/>
        </p:nvSpPr>
        <p:spPr>
          <a:xfrm>
            <a:off x="3326965" y="1027487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/>
              <a:t>Intervention</a:t>
            </a:r>
            <a:endParaRPr lang="en-GB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8D49EE-FDCC-D41C-D189-07A54E412C4D}"/>
              </a:ext>
            </a:extLst>
          </p:cNvPr>
          <p:cNvSpPr txBox="1"/>
          <p:nvPr/>
        </p:nvSpPr>
        <p:spPr>
          <a:xfrm>
            <a:off x="6188196" y="1027487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/>
              <a:t>Outputs</a:t>
            </a:r>
            <a:endParaRPr lang="en-GB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767C6C-F8B5-E1CD-9BAD-8CA6C3184DFC}"/>
              </a:ext>
            </a:extLst>
          </p:cNvPr>
          <p:cNvSpPr txBox="1"/>
          <p:nvPr/>
        </p:nvSpPr>
        <p:spPr>
          <a:xfrm>
            <a:off x="9206239" y="1017740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/>
              <a:t>Outcomes</a:t>
            </a:r>
            <a:endParaRPr lang="en-GB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047F9B-8105-C2F3-29E2-A2A81F53D5CB}"/>
              </a:ext>
            </a:extLst>
          </p:cNvPr>
          <p:cNvSpPr txBox="1"/>
          <p:nvPr/>
        </p:nvSpPr>
        <p:spPr>
          <a:xfrm>
            <a:off x="449594" y="5488515"/>
            <a:ext cx="2699998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b="1" dirty="0"/>
              <a:t>Assumptions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221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65ED68-85AC-0AA6-076B-6918B02D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6C79B-1E45-4B5E-BB8C-B600FB29C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Jonathan Nunn</a:t>
            </a:r>
            <a:br>
              <a:rPr lang="en-GB" dirty="0"/>
            </a:br>
            <a:r>
              <a:rPr lang="en-GB" dirty="0"/>
              <a:t>Policy &amp; Partnerships Lead, Kirklees Council</a:t>
            </a:r>
            <a:br>
              <a:rPr lang="en-GB" dirty="0"/>
            </a:br>
            <a:r>
              <a:rPr lang="en-GB" dirty="0">
                <a:hlinkClick r:id="rId2"/>
              </a:rPr>
              <a:t>jonathan.nunn@kirklees.gov.uk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2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8A1D-0554-4E3D-61A5-D199D4BE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to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03030-B69A-A76C-1064-4239402E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CCIN Policy Lab approved in 2022</a:t>
            </a:r>
          </a:p>
          <a:p>
            <a:r>
              <a:rPr lang="en-GB" sz="2400" dirty="0"/>
              <a:t>Match funded by Power to Change</a:t>
            </a:r>
          </a:p>
          <a:p>
            <a:r>
              <a:rPr lang="en-GB" sz="2400" dirty="0"/>
              <a:t>Led by Kirklees with participation from Greenwich, Oldham, Oxford, South Ribble, Stevenage and Sunderland</a:t>
            </a:r>
          </a:p>
          <a:p>
            <a:r>
              <a:rPr lang="en-GB" sz="2400" dirty="0"/>
              <a:t>Contributions from wider group through workshop at 2022 conference</a:t>
            </a:r>
          </a:p>
          <a:p>
            <a:r>
              <a:rPr lang="en-GB" sz="2400" dirty="0"/>
              <a:t>Support from Coop Futures, CMS and Innovation Coop</a:t>
            </a:r>
          </a:p>
          <a:p>
            <a:r>
              <a:rPr lang="en-GB" sz="2400" dirty="0"/>
              <a:t>Input from Cooperatives UK</a:t>
            </a:r>
          </a:p>
        </p:txBody>
      </p:sp>
    </p:spTree>
    <p:extLst>
      <p:ext uri="{BB962C8B-B14F-4D97-AF65-F5344CB8AC3E}">
        <p14:creationId xmlns:p14="http://schemas.microsoft.com/office/powerpoint/2010/main" val="280552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7859-BE05-632E-730F-D83B1299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your cooperative aspirations into action in four steps: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8F2343-A97C-ED6A-B4C2-E9E7B2CD7BCE}"/>
              </a:ext>
            </a:extLst>
          </p:cNvPr>
          <p:cNvGrpSpPr/>
          <p:nvPr/>
        </p:nvGrpSpPr>
        <p:grpSpPr>
          <a:xfrm>
            <a:off x="894080" y="1930180"/>
            <a:ext cx="6604000" cy="840342"/>
            <a:chOff x="3576320" y="1930180"/>
            <a:chExt cx="6604000" cy="84034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4720F1-8350-353D-5B92-6FD7FC0B8C54}"/>
                </a:ext>
              </a:extLst>
            </p:cNvPr>
            <p:cNvSpPr/>
            <p:nvPr/>
          </p:nvSpPr>
          <p:spPr>
            <a:xfrm>
              <a:off x="4623815" y="1932550"/>
              <a:ext cx="5556505" cy="837972"/>
            </a:xfrm>
            <a:custGeom>
              <a:avLst/>
              <a:gdLst>
                <a:gd name="connsiteX0" fmla="*/ 139665 w 837972"/>
                <a:gd name="connsiteY0" fmla="*/ 0 h 6729984"/>
                <a:gd name="connsiteX1" fmla="*/ 698307 w 837972"/>
                <a:gd name="connsiteY1" fmla="*/ 0 h 6729984"/>
                <a:gd name="connsiteX2" fmla="*/ 837972 w 837972"/>
                <a:gd name="connsiteY2" fmla="*/ 139665 h 6729984"/>
                <a:gd name="connsiteX3" fmla="*/ 837972 w 837972"/>
                <a:gd name="connsiteY3" fmla="*/ 6729984 h 6729984"/>
                <a:gd name="connsiteX4" fmla="*/ 837972 w 837972"/>
                <a:gd name="connsiteY4" fmla="*/ 6729984 h 6729984"/>
                <a:gd name="connsiteX5" fmla="*/ 0 w 837972"/>
                <a:gd name="connsiteY5" fmla="*/ 6729984 h 6729984"/>
                <a:gd name="connsiteX6" fmla="*/ 0 w 837972"/>
                <a:gd name="connsiteY6" fmla="*/ 6729984 h 6729984"/>
                <a:gd name="connsiteX7" fmla="*/ 0 w 837972"/>
                <a:gd name="connsiteY7" fmla="*/ 139665 h 6729984"/>
                <a:gd name="connsiteX8" fmla="*/ 139665 w 837972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6729984">
                  <a:moveTo>
                    <a:pt x="837972" y="1121691"/>
                  </a:moveTo>
                  <a:lnTo>
                    <a:pt x="837972" y="5608293"/>
                  </a:lnTo>
                  <a:cubicBezTo>
                    <a:pt x="837972" y="6227785"/>
                    <a:pt x="830186" y="6729980"/>
                    <a:pt x="820582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0582" y="4"/>
                  </a:lnTo>
                  <a:cubicBezTo>
                    <a:pt x="830186" y="4"/>
                    <a:pt x="837972" y="502199"/>
                    <a:pt x="837972" y="112169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75196" rIns="109486" bIns="75196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800" b="1" kern="1200" dirty="0">
                  <a:solidFill>
                    <a:srgbClr val="D11B7D"/>
                  </a:solidFill>
                </a:rPr>
                <a:t>Back to basics:</a:t>
              </a:r>
              <a:r>
                <a:rPr lang="en-GB" sz="1800" kern="1200" dirty="0"/>
                <a:t> </a:t>
              </a:r>
              <a:r>
                <a:rPr lang="en-GB" sz="1800" kern="1200" dirty="0">
                  <a:solidFill>
                    <a:schemeClr val="bg1"/>
                  </a:solidFill>
                </a:rPr>
                <a:t>what are cooperatives, their benefits, the evidence for them and related national support.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9D0C30-8EAA-2BC3-E828-C1C456F5FDB5}"/>
                </a:ext>
              </a:extLst>
            </p:cNvPr>
            <p:cNvSpPr/>
            <p:nvPr/>
          </p:nvSpPr>
          <p:spPr>
            <a:xfrm>
              <a:off x="3576320" y="1930180"/>
              <a:ext cx="833120" cy="837972"/>
            </a:xfrm>
            <a:prstGeom prst="roundRect">
              <a:avLst/>
            </a:prstGeom>
            <a:solidFill>
              <a:srgbClr val="D11B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1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89C143-23B0-A375-3153-03FE48463E1D}"/>
              </a:ext>
            </a:extLst>
          </p:cNvPr>
          <p:cNvGrpSpPr/>
          <p:nvPr/>
        </p:nvGrpSpPr>
        <p:grpSpPr>
          <a:xfrm>
            <a:off x="894080" y="4087478"/>
            <a:ext cx="6604000" cy="837972"/>
            <a:chOff x="3576320" y="4087478"/>
            <a:chExt cx="6604000" cy="83797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48BB7D-DAD5-9B05-58A9-A42FAC8ACB07}"/>
                </a:ext>
              </a:extLst>
            </p:cNvPr>
            <p:cNvSpPr/>
            <p:nvPr/>
          </p:nvSpPr>
          <p:spPr>
            <a:xfrm>
              <a:off x="4623815" y="4087478"/>
              <a:ext cx="5556505" cy="837972"/>
            </a:xfrm>
            <a:custGeom>
              <a:avLst/>
              <a:gdLst>
                <a:gd name="connsiteX0" fmla="*/ 139665 w 837972"/>
                <a:gd name="connsiteY0" fmla="*/ 0 h 6729984"/>
                <a:gd name="connsiteX1" fmla="*/ 698307 w 837972"/>
                <a:gd name="connsiteY1" fmla="*/ 0 h 6729984"/>
                <a:gd name="connsiteX2" fmla="*/ 837972 w 837972"/>
                <a:gd name="connsiteY2" fmla="*/ 139665 h 6729984"/>
                <a:gd name="connsiteX3" fmla="*/ 837972 w 837972"/>
                <a:gd name="connsiteY3" fmla="*/ 6729984 h 6729984"/>
                <a:gd name="connsiteX4" fmla="*/ 837972 w 837972"/>
                <a:gd name="connsiteY4" fmla="*/ 6729984 h 6729984"/>
                <a:gd name="connsiteX5" fmla="*/ 0 w 837972"/>
                <a:gd name="connsiteY5" fmla="*/ 6729984 h 6729984"/>
                <a:gd name="connsiteX6" fmla="*/ 0 w 837972"/>
                <a:gd name="connsiteY6" fmla="*/ 6729984 h 6729984"/>
                <a:gd name="connsiteX7" fmla="*/ 0 w 837972"/>
                <a:gd name="connsiteY7" fmla="*/ 139665 h 6729984"/>
                <a:gd name="connsiteX8" fmla="*/ 139665 w 837972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6729984">
                  <a:moveTo>
                    <a:pt x="837972" y="1121691"/>
                  </a:moveTo>
                  <a:lnTo>
                    <a:pt x="837972" y="5608293"/>
                  </a:lnTo>
                  <a:cubicBezTo>
                    <a:pt x="837972" y="6227785"/>
                    <a:pt x="830186" y="6729980"/>
                    <a:pt x="820582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0582" y="4"/>
                  </a:lnTo>
                  <a:cubicBezTo>
                    <a:pt x="830186" y="4"/>
                    <a:pt x="837972" y="502199"/>
                    <a:pt x="837972" y="112169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75196" rIns="109486" bIns="75196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800" b="1" kern="1200" dirty="0">
                  <a:solidFill>
                    <a:srgbClr val="A8CC51"/>
                  </a:solidFill>
                </a:rPr>
                <a:t>Doing your homework:</a:t>
              </a:r>
              <a:r>
                <a:rPr lang="en-GB" sz="1800" kern="1200" dirty="0">
                  <a:solidFill>
                    <a:srgbClr val="A8CC51"/>
                  </a:solidFill>
                </a:rPr>
                <a:t> </a:t>
              </a:r>
              <a:r>
                <a:rPr lang="en-GB" sz="1800" kern="1200" dirty="0">
                  <a:solidFill>
                    <a:schemeClr val="bg1"/>
                  </a:solidFill>
                </a:rPr>
                <a:t>understanding your local context and objectives.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96D90C-4C11-FF4B-DF8F-5BC7CC0678DF}"/>
                </a:ext>
              </a:extLst>
            </p:cNvPr>
            <p:cNvSpPr/>
            <p:nvPr/>
          </p:nvSpPr>
          <p:spPr>
            <a:xfrm>
              <a:off x="3576320" y="4087478"/>
              <a:ext cx="833120" cy="837972"/>
            </a:xfrm>
            <a:prstGeom prst="roundRect">
              <a:avLst/>
            </a:prstGeom>
            <a:solidFill>
              <a:srgbClr val="A8CC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3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381C52-D3C4-7651-0E36-8AC476C011DA}"/>
              </a:ext>
            </a:extLst>
          </p:cNvPr>
          <p:cNvGrpSpPr/>
          <p:nvPr/>
        </p:nvGrpSpPr>
        <p:grpSpPr>
          <a:xfrm>
            <a:off x="894080" y="3010014"/>
            <a:ext cx="6604000" cy="837972"/>
            <a:chOff x="3576320" y="3010014"/>
            <a:chExt cx="6604000" cy="83797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78C9A9-CE9A-73EE-4A5C-9FFFCFDC5FD6}"/>
                </a:ext>
              </a:extLst>
            </p:cNvPr>
            <p:cNvSpPr/>
            <p:nvPr/>
          </p:nvSpPr>
          <p:spPr>
            <a:xfrm>
              <a:off x="4623815" y="3010014"/>
              <a:ext cx="5556505" cy="837972"/>
            </a:xfrm>
            <a:custGeom>
              <a:avLst/>
              <a:gdLst>
                <a:gd name="connsiteX0" fmla="*/ 139665 w 837972"/>
                <a:gd name="connsiteY0" fmla="*/ 0 h 6729984"/>
                <a:gd name="connsiteX1" fmla="*/ 698307 w 837972"/>
                <a:gd name="connsiteY1" fmla="*/ 0 h 6729984"/>
                <a:gd name="connsiteX2" fmla="*/ 837972 w 837972"/>
                <a:gd name="connsiteY2" fmla="*/ 139665 h 6729984"/>
                <a:gd name="connsiteX3" fmla="*/ 837972 w 837972"/>
                <a:gd name="connsiteY3" fmla="*/ 6729984 h 6729984"/>
                <a:gd name="connsiteX4" fmla="*/ 837972 w 837972"/>
                <a:gd name="connsiteY4" fmla="*/ 6729984 h 6729984"/>
                <a:gd name="connsiteX5" fmla="*/ 0 w 837972"/>
                <a:gd name="connsiteY5" fmla="*/ 6729984 h 6729984"/>
                <a:gd name="connsiteX6" fmla="*/ 0 w 837972"/>
                <a:gd name="connsiteY6" fmla="*/ 6729984 h 6729984"/>
                <a:gd name="connsiteX7" fmla="*/ 0 w 837972"/>
                <a:gd name="connsiteY7" fmla="*/ 139665 h 6729984"/>
                <a:gd name="connsiteX8" fmla="*/ 139665 w 837972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6729984">
                  <a:moveTo>
                    <a:pt x="837972" y="1121691"/>
                  </a:moveTo>
                  <a:lnTo>
                    <a:pt x="837972" y="5608293"/>
                  </a:lnTo>
                  <a:cubicBezTo>
                    <a:pt x="837972" y="6227785"/>
                    <a:pt x="830186" y="6729980"/>
                    <a:pt x="820582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0582" y="4"/>
                  </a:lnTo>
                  <a:cubicBezTo>
                    <a:pt x="830186" y="4"/>
                    <a:pt x="837972" y="502199"/>
                    <a:pt x="837972" y="112169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75196" rIns="109486" bIns="75196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800" b="1" kern="1200" dirty="0">
                  <a:solidFill>
                    <a:srgbClr val="1C98CA"/>
                  </a:solidFill>
                </a:rPr>
                <a:t>What can I do?</a:t>
              </a:r>
              <a:r>
                <a:rPr lang="en-GB" sz="1800" kern="1200" dirty="0">
                  <a:solidFill>
                    <a:schemeClr val="bg1"/>
                  </a:solidFill>
                </a:rPr>
                <a:t> Taking you through the main areas where councils can take action to support cooperative development.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D25202A-CCF4-9A29-4F6C-9D079783C5C6}"/>
                </a:ext>
              </a:extLst>
            </p:cNvPr>
            <p:cNvSpPr/>
            <p:nvPr/>
          </p:nvSpPr>
          <p:spPr>
            <a:xfrm>
              <a:off x="3576320" y="3010014"/>
              <a:ext cx="833120" cy="837972"/>
            </a:xfrm>
            <a:prstGeom prst="roundRect">
              <a:avLst/>
            </a:prstGeom>
            <a:solidFill>
              <a:srgbClr val="1C98C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2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36F252-EDE3-D969-1F6B-192DA83ACD19}"/>
              </a:ext>
            </a:extLst>
          </p:cNvPr>
          <p:cNvGrpSpPr/>
          <p:nvPr/>
        </p:nvGrpSpPr>
        <p:grpSpPr>
          <a:xfrm>
            <a:off x="894080" y="5164942"/>
            <a:ext cx="6604000" cy="837972"/>
            <a:chOff x="3576320" y="5164942"/>
            <a:chExt cx="6604000" cy="83797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1DAD00-6730-22FC-9990-87DD1159E1B2}"/>
                </a:ext>
              </a:extLst>
            </p:cNvPr>
            <p:cNvSpPr/>
            <p:nvPr/>
          </p:nvSpPr>
          <p:spPr>
            <a:xfrm>
              <a:off x="4623815" y="5164942"/>
              <a:ext cx="5556505" cy="837972"/>
            </a:xfrm>
            <a:custGeom>
              <a:avLst/>
              <a:gdLst>
                <a:gd name="connsiteX0" fmla="*/ 139665 w 837972"/>
                <a:gd name="connsiteY0" fmla="*/ 0 h 6729984"/>
                <a:gd name="connsiteX1" fmla="*/ 698307 w 837972"/>
                <a:gd name="connsiteY1" fmla="*/ 0 h 6729984"/>
                <a:gd name="connsiteX2" fmla="*/ 837972 w 837972"/>
                <a:gd name="connsiteY2" fmla="*/ 139665 h 6729984"/>
                <a:gd name="connsiteX3" fmla="*/ 837972 w 837972"/>
                <a:gd name="connsiteY3" fmla="*/ 6729984 h 6729984"/>
                <a:gd name="connsiteX4" fmla="*/ 837972 w 837972"/>
                <a:gd name="connsiteY4" fmla="*/ 6729984 h 6729984"/>
                <a:gd name="connsiteX5" fmla="*/ 0 w 837972"/>
                <a:gd name="connsiteY5" fmla="*/ 6729984 h 6729984"/>
                <a:gd name="connsiteX6" fmla="*/ 0 w 837972"/>
                <a:gd name="connsiteY6" fmla="*/ 6729984 h 6729984"/>
                <a:gd name="connsiteX7" fmla="*/ 0 w 837972"/>
                <a:gd name="connsiteY7" fmla="*/ 139665 h 6729984"/>
                <a:gd name="connsiteX8" fmla="*/ 139665 w 837972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6729984">
                  <a:moveTo>
                    <a:pt x="837972" y="1121691"/>
                  </a:moveTo>
                  <a:lnTo>
                    <a:pt x="837972" y="5608293"/>
                  </a:lnTo>
                  <a:cubicBezTo>
                    <a:pt x="837972" y="6227785"/>
                    <a:pt x="830186" y="6729980"/>
                    <a:pt x="820582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0582" y="4"/>
                  </a:lnTo>
                  <a:cubicBezTo>
                    <a:pt x="830186" y="4"/>
                    <a:pt x="837972" y="502199"/>
                    <a:pt x="837972" y="112169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75196" rIns="109486" bIns="75196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800" b="1" kern="1200" dirty="0">
                  <a:solidFill>
                    <a:srgbClr val="2BB7BE"/>
                  </a:solidFill>
                </a:rPr>
                <a:t>Taking action:</a:t>
              </a:r>
              <a:r>
                <a:rPr lang="en-GB" sz="1800" kern="1200" dirty="0"/>
                <a:t> </a:t>
              </a:r>
              <a:r>
                <a:rPr lang="en-GB" sz="1800" kern="1200" dirty="0">
                  <a:solidFill>
                    <a:schemeClr val="bg1"/>
                  </a:solidFill>
                </a:rPr>
                <a:t>get going by identifying stakeholders, developing a theory of change, finding funding and developing an action plan.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A90EC7B-F9F9-DE28-6820-A5C2B52F797E}"/>
                </a:ext>
              </a:extLst>
            </p:cNvPr>
            <p:cNvSpPr/>
            <p:nvPr/>
          </p:nvSpPr>
          <p:spPr>
            <a:xfrm>
              <a:off x="3576320" y="5164942"/>
              <a:ext cx="833120" cy="837972"/>
            </a:xfrm>
            <a:prstGeom prst="roundRect">
              <a:avLst/>
            </a:prstGeom>
            <a:solidFill>
              <a:srgbClr val="2BB7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4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96CC9A5-D325-C9CD-7C01-A6CAD70C233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t="7142" r="9063" b="29868"/>
          <a:stretch/>
        </p:blipFill>
        <p:spPr>
          <a:xfrm>
            <a:off x="7992087" y="2253370"/>
            <a:ext cx="3441746" cy="34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E382-2AFF-885D-F711-30FBA3DE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080000"/>
          <a:lstStyle/>
          <a:p>
            <a:r>
              <a:rPr lang="en-GB" sz="4400" b="1" kern="1200" dirty="0">
                <a:solidFill>
                  <a:srgbClr val="D11B7D"/>
                </a:solidFill>
              </a:rPr>
              <a:t>Back to basics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E63C-96ED-0AE4-C229-7FF84D0B0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 cooperative?</a:t>
            </a:r>
          </a:p>
          <a:p>
            <a:r>
              <a:rPr lang="en-GB" dirty="0"/>
              <a:t>Why cooperatives?</a:t>
            </a:r>
          </a:p>
          <a:p>
            <a:r>
              <a:rPr lang="en-GB" dirty="0"/>
              <a:t>What’s the evidence for cooperatives?</a:t>
            </a:r>
          </a:p>
          <a:p>
            <a:r>
              <a:rPr lang="en-GB" dirty="0"/>
              <a:t>National Support Organisations</a:t>
            </a: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61901A-A9EB-7D36-D784-AC59BCEEB083}"/>
              </a:ext>
            </a:extLst>
          </p:cNvPr>
          <p:cNvSpPr/>
          <p:nvPr/>
        </p:nvSpPr>
        <p:spPr>
          <a:xfrm>
            <a:off x="4038600" y="608920"/>
            <a:ext cx="833120" cy="837972"/>
          </a:xfrm>
          <a:prstGeom prst="roundRect">
            <a:avLst/>
          </a:prstGeom>
          <a:solidFill>
            <a:srgbClr val="D11B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0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3377-8B9D-07AD-0149-7E84A2C8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080000"/>
          <a:lstStyle/>
          <a:p>
            <a:r>
              <a:rPr lang="en-GB" sz="4400" b="1" kern="1200" dirty="0">
                <a:solidFill>
                  <a:srgbClr val="1C98CA"/>
                </a:solidFill>
              </a:rPr>
              <a:t>What can I do?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6404-AD69-A29D-7DDC-AE9BEB812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Increasing Awareness and Understanding</a:t>
            </a:r>
          </a:p>
          <a:p>
            <a:r>
              <a:rPr lang="en-GB" dirty="0"/>
              <a:t>Creating a Supportive Policy Environment</a:t>
            </a:r>
          </a:p>
          <a:p>
            <a:r>
              <a:rPr lang="en-GB" dirty="0"/>
              <a:t>Business support</a:t>
            </a:r>
          </a:p>
          <a:p>
            <a:r>
              <a:rPr lang="en-GB" dirty="0"/>
              <a:t>Access to Finance</a:t>
            </a:r>
          </a:p>
          <a:p>
            <a:r>
              <a:rPr lang="en-GB" dirty="0"/>
              <a:t>Direct Commissioning and Externalisation</a:t>
            </a:r>
          </a:p>
          <a:p>
            <a:r>
              <a:rPr lang="en-GB" dirty="0"/>
              <a:t>Create a Dedicated Support Programme</a:t>
            </a: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6A5624-5CF4-5E99-BDA9-0493100A9A36}"/>
              </a:ext>
            </a:extLst>
          </p:cNvPr>
          <p:cNvSpPr/>
          <p:nvPr/>
        </p:nvSpPr>
        <p:spPr>
          <a:xfrm>
            <a:off x="4038600" y="608920"/>
            <a:ext cx="833120" cy="837972"/>
          </a:xfrm>
          <a:prstGeom prst="roundRect">
            <a:avLst/>
          </a:prstGeom>
          <a:solidFill>
            <a:srgbClr val="1C9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1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0F1EF-12AD-F2AB-4DE6-98D6A514B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28C8-7B60-C363-E81F-BF892B9E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080000"/>
          <a:lstStyle/>
          <a:p>
            <a:r>
              <a:rPr lang="en-GB" sz="4400" b="1" kern="1200" dirty="0">
                <a:solidFill>
                  <a:srgbClr val="1C98CA"/>
                </a:solidFill>
              </a:rPr>
              <a:t>What can I do?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D05838-27DC-34FD-F65C-96725F58386E}"/>
              </a:ext>
            </a:extLst>
          </p:cNvPr>
          <p:cNvSpPr/>
          <p:nvPr/>
        </p:nvSpPr>
        <p:spPr>
          <a:xfrm>
            <a:off x="4038600" y="608920"/>
            <a:ext cx="833120" cy="837972"/>
          </a:xfrm>
          <a:prstGeom prst="roundRect">
            <a:avLst/>
          </a:prstGeom>
          <a:solidFill>
            <a:srgbClr val="1C9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C16BCB-375C-54D2-0E22-F8DEF6D70CA9}"/>
              </a:ext>
            </a:extLst>
          </p:cNvPr>
          <p:cNvSpPr/>
          <p:nvPr/>
        </p:nvSpPr>
        <p:spPr>
          <a:xfrm>
            <a:off x="2113280" y="1731327"/>
            <a:ext cx="8270240" cy="4252913"/>
          </a:xfrm>
          <a:prstGeom prst="roundRect">
            <a:avLst>
              <a:gd name="adj" fmla="val 376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Create a Dedicated Support Programme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E0A392-45C4-1865-EB62-FB0F80C74763}"/>
              </a:ext>
            </a:extLst>
          </p:cNvPr>
          <p:cNvSpPr/>
          <p:nvPr/>
        </p:nvSpPr>
        <p:spPr>
          <a:xfrm>
            <a:off x="3403600" y="1892050"/>
            <a:ext cx="6807200" cy="684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Increasing Awareness and Understanding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1E7DF3-B954-C828-1D29-884F5CB75AA8}"/>
              </a:ext>
            </a:extLst>
          </p:cNvPr>
          <p:cNvSpPr/>
          <p:nvPr/>
        </p:nvSpPr>
        <p:spPr>
          <a:xfrm>
            <a:off x="3403600" y="2703177"/>
            <a:ext cx="6807200" cy="684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Creating a Supportive Policy Environment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5D193A-F449-8563-F3AD-DC5861D87B54}"/>
              </a:ext>
            </a:extLst>
          </p:cNvPr>
          <p:cNvSpPr/>
          <p:nvPr/>
        </p:nvSpPr>
        <p:spPr>
          <a:xfrm>
            <a:off x="3403600" y="3514304"/>
            <a:ext cx="6807200" cy="684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Business support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52C2B2-B11A-8580-2820-0CC801F51428}"/>
              </a:ext>
            </a:extLst>
          </p:cNvPr>
          <p:cNvSpPr/>
          <p:nvPr/>
        </p:nvSpPr>
        <p:spPr>
          <a:xfrm>
            <a:off x="3403600" y="4325431"/>
            <a:ext cx="6807200" cy="684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Access to Finance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A673AF-A008-2104-678D-F741FC698FAB}"/>
              </a:ext>
            </a:extLst>
          </p:cNvPr>
          <p:cNvSpPr/>
          <p:nvPr/>
        </p:nvSpPr>
        <p:spPr>
          <a:xfrm>
            <a:off x="3403600" y="5136559"/>
            <a:ext cx="6807200" cy="684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Direct Commissioning and Externalisation</a:t>
            </a:r>
          </a:p>
        </p:txBody>
      </p:sp>
    </p:spTree>
    <p:extLst>
      <p:ext uri="{BB962C8B-B14F-4D97-AF65-F5344CB8AC3E}">
        <p14:creationId xmlns:p14="http://schemas.microsoft.com/office/powerpoint/2010/main" val="29526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4413-DA2B-7EDC-816A-F9D73A0B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080000"/>
          <a:lstStyle/>
          <a:p>
            <a:r>
              <a:rPr lang="en-GB" sz="4400" b="1" kern="1200" dirty="0">
                <a:solidFill>
                  <a:srgbClr val="A8CC51"/>
                </a:solidFill>
              </a:rPr>
              <a:t>Doing your homework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D000-6B4E-F4B8-9D74-12EDC80B9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Local Context</a:t>
            </a:r>
          </a:p>
          <a:p>
            <a:r>
              <a:rPr lang="en-GB" dirty="0"/>
              <a:t>Local Objectives</a:t>
            </a:r>
          </a:p>
          <a:p>
            <a:r>
              <a:rPr lang="en-GB" dirty="0"/>
              <a:t>Commissioning a Study</a:t>
            </a:r>
          </a:p>
          <a:p>
            <a:r>
              <a:rPr lang="en-GB" dirty="0"/>
              <a:t>Cooperative Commissions</a:t>
            </a: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FBEC61-3C02-BC68-48FD-780F32F8FC50}"/>
              </a:ext>
            </a:extLst>
          </p:cNvPr>
          <p:cNvSpPr/>
          <p:nvPr/>
        </p:nvSpPr>
        <p:spPr>
          <a:xfrm>
            <a:off x="4038600" y="608920"/>
            <a:ext cx="833120" cy="837972"/>
          </a:xfrm>
          <a:prstGeom prst="roundRect">
            <a:avLst/>
          </a:prstGeom>
          <a:solidFill>
            <a:srgbClr val="A8CC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9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895C4E-AC6F-0678-1FF0-2207F6A8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Current Coops in _______________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7D6D96-BA22-F40E-79F7-A509537C70C2}"/>
              </a:ext>
            </a:extLst>
          </p:cNvPr>
          <p:cNvSpPr/>
          <p:nvPr/>
        </p:nvSpPr>
        <p:spPr>
          <a:xfrm>
            <a:off x="1312987" y="1581785"/>
            <a:ext cx="1371600" cy="13255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D1186-E7C1-E009-3631-B551323BAB29}"/>
              </a:ext>
            </a:extLst>
          </p:cNvPr>
          <p:cNvSpPr txBox="1"/>
          <p:nvPr/>
        </p:nvSpPr>
        <p:spPr>
          <a:xfrm>
            <a:off x="1166449" y="2923550"/>
            <a:ext cx="166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Coops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6C1463-8E71-966F-1AA4-A177E5A5D980}"/>
              </a:ext>
            </a:extLst>
          </p:cNvPr>
          <p:cNvSpPr/>
          <p:nvPr/>
        </p:nvSpPr>
        <p:spPr>
          <a:xfrm>
            <a:off x="1312987" y="3581351"/>
            <a:ext cx="1371600" cy="13255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9AC07-03BA-EF83-3477-8001AEC62D44}"/>
              </a:ext>
            </a:extLst>
          </p:cNvPr>
          <p:cNvSpPr txBox="1"/>
          <p:nvPr/>
        </p:nvSpPr>
        <p:spPr>
          <a:xfrm>
            <a:off x="776854" y="4890135"/>
            <a:ext cx="24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Social  Clubs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217EA8-92C0-C143-E1FF-F16FB0B8C1E1}"/>
              </a:ext>
            </a:extLst>
          </p:cNvPr>
          <p:cNvSpPr/>
          <p:nvPr/>
        </p:nvSpPr>
        <p:spPr>
          <a:xfrm>
            <a:off x="4911971" y="1597987"/>
            <a:ext cx="1371600" cy="13255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D08CD3-A8D0-0186-F66E-E013DCDC309B}"/>
              </a:ext>
            </a:extLst>
          </p:cNvPr>
          <p:cNvSpPr/>
          <p:nvPr/>
        </p:nvSpPr>
        <p:spPr>
          <a:xfrm>
            <a:off x="4911971" y="3581350"/>
            <a:ext cx="1371600" cy="13255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7EAB83-ED6B-9A01-E4CB-A0A9E727169D}"/>
              </a:ext>
            </a:extLst>
          </p:cNvPr>
          <p:cNvCxnSpPr/>
          <p:nvPr/>
        </p:nvCxnSpPr>
        <p:spPr>
          <a:xfrm>
            <a:off x="4712679" y="3446770"/>
            <a:ext cx="17701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1AD673-5252-5EBE-0FCC-763A0326A605}"/>
              </a:ext>
            </a:extLst>
          </p:cNvPr>
          <p:cNvCxnSpPr/>
          <p:nvPr/>
        </p:nvCxnSpPr>
        <p:spPr>
          <a:xfrm>
            <a:off x="4712679" y="5411998"/>
            <a:ext cx="17701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38BBF5-521C-5C81-E4CD-85E17E2105E6}"/>
              </a:ext>
            </a:extLst>
          </p:cNvPr>
          <p:cNvSpPr txBox="1"/>
          <p:nvPr/>
        </p:nvSpPr>
        <p:spPr>
          <a:xfrm>
            <a:off x="6992818" y="1446848"/>
            <a:ext cx="274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Top examples:</a:t>
            </a:r>
          </a:p>
        </p:txBody>
      </p:sp>
    </p:spTree>
    <p:extLst>
      <p:ext uri="{BB962C8B-B14F-4D97-AF65-F5344CB8AC3E}">
        <p14:creationId xmlns:p14="http://schemas.microsoft.com/office/powerpoint/2010/main" val="455530793"/>
      </p:ext>
    </p:extLst>
  </p:cSld>
  <p:clrMapOvr>
    <a:masterClrMapping/>
  </p:clrMapOvr>
</p:sld>
</file>

<file path=ppt/theme/theme1.xml><?xml version="1.0" encoding="utf-8"?>
<a:theme xmlns:a="http://schemas.openxmlformats.org/drawingml/2006/main" name="Dark - KC">
  <a:themeElements>
    <a:clrScheme name="KC ppt">
      <a:dk1>
        <a:srgbClr val="084254"/>
      </a:dk1>
      <a:lt1>
        <a:srgbClr val="F4F4F4"/>
      </a:lt1>
      <a:dk2>
        <a:srgbClr val="022833"/>
      </a:dk2>
      <a:lt2>
        <a:srgbClr val="EEEEEE"/>
      </a:lt2>
      <a:accent1>
        <a:srgbClr val="0381A3"/>
      </a:accent1>
      <a:accent2>
        <a:srgbClr val="9FD1C4"/>
      </a:accent2>
      <a:accent3>
        <a:srgbClr val="A5A5A5"/>
      </a:accent3>
      <a:accent4>
        <a:srgbClr val="FFC000"/>
      </a:accent4>
      <a:accent5>
        <a:srgbClr val="33B2E2"/>
      </a:accent5>
      <a:accent6>
        <a:srgbClr val="01327F"/>
      </a:accent6>
      <a:hlink>
        <a:srgbClr val="F08D00"/>
      </a:hlink>
      <a:folHlink>
        <a:srgbClr val="B1191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PPT TEMPLATE - Kirklees Council - Corporate_widescreen" id="{71D20A5C-78CA-604C-8F69-6D8C5D3B54D8}" vid="{30A66C23-26DA-344B-BA0B-DF6952AF7A7C}"/>
    </a:ext>
  </a:extLst>
</a:theme>
</file>

<file path=ppt/theme/theme2.xml><?xml version="1.0" encoding="utf-8"?>
<a:theme xmlns:a="http://schemas.openxmlformats.org/drawingml/2006/main" name="Light - KC">
  <a:themeElements>
    <a:clrScheme name="KC 1">
      <a:dk1>
        <a:srgbClr val="084254"/>
      </a:dk1>
      <a:lt1>
        <a:srgbClr val="FFFFFF"/>
      </a:lt1>
      <a:dk2>
        <a:srgbClr val="000000"/>
      </a:dk2>
      <a:lt2>
        <a:srgbClr val="EEEEEE"/>
      </a:lt2>
      <a:accent1>
        <a:srgbClr val="0381A3"/>
      </a:accent1>
      <a:accent2>
        <a:srgbClr val="9FD1C4"/>
      </a:accent2>
      <a:accent3>
        <a:srgbClr val="A5A5A5"/>
      </a:accent3>
      <a:accent4>
        <a:srgbClr val="FFC000"/>
      </a:accent4>
      <a:accent5>
        <a:srgbClr val="F08D00"/>
      </a:accent5>
      <a:accent6>
        <a:srgbClr val="E10079"/>
      </a:accent6>
      <a:hlink>
        <a:srgbClr val="33B2E2"/>
      </a:hlink>
      <a:folHlink>
        <a:srgbClr val="7C88B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PPT TEMPLATE - Kirklees Council - Corporate_widescreen" id="{71D20A5C-78CA-604C-8F69-6D8C5D3B54D8}" vid="{61C24361-33B6-FE46-B0E2-89DB3719814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f91d13-0ac5-4c11-aaa4-821251cc58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0171C0665BE46A8CA48D677B713A5" ma:contentTypeVersion="17" ma:contentTypeDescription="Create a new document." ma:contentTypeScope="" ma:versionID="6841af5a12f09d08c58ba7a1c96ff898">
  <xsd:schema xmlns:xsd="http://www.w3.org/2001/XMLSchema" xmlns:xs="http://www.w3.org/2001/XMLSchema" xmlns:p="http://schemas.microsoft.com/office/2006/metadata/properties" xmlns:ns3="98f91d13-0ac5-4c11-aaa4-821251cc5838" xmlns:ns4="4ddfe33c-1d81-4aad-a15e-4d33bc0c0c44" targetNamespace="http://schemas.microsoft.com/office/2006/metadata/properties" ma:root="true" ma:fieldsID="c6e416bb68ad7619141948c0d74f7a8b" ns3:_="" ns4:_="">
    <xsd:import namespace="98f91d13-0ac5-4c11-aaa4-821251cc5838"/>
    <xsd:import namespace="4ddfe33c-1d81-4aad-a15e-4d33bc0c0c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91d13-0ac5-4c11-aaa4-821251cc5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fe33c-1d81-4aad-a15e-4d33bc0c0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16146-F79C-48B9-93E4-753E3776B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F20A53-701B-4213-8434-829AA829B8F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8f91d13-0ac5-4c11-aaa4-821251cc5838"/>
    <ds:schemaRef ds:uri="4ddfe33c-1d81-4aad-a15e-4d33bc0c0c4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E0CFF0-7363-41C7-8CFD-99D3075EF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91d13-0ac5-4c11-aaa4-821251cc5838"/>
    <ds:schemaRef ds:uri="4ddfe33c-1d81-4aad-a15e-4d33bc0c0c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Kirklees Accessible PPT Template_Widescreen</Template>
  <TotalTime>599</TotalTime>
  <Words>827</Words>
  <Application>Microsoft Macintosh PowerPoint</Application>
  <PresentationFormat>Widescreen</PresentationFormat>
  <Paragraphs>171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Aptos Display</vt:lpstr>
      <vt:lpstr>Arial</vt:lpstr>
      <vt:lpstr>Arial Rounded MT Bold</vt:lpstr>
      <vt:lpstr>Bradley Hand ITC</vt:lpstr>
      <vt:lpstr>Calibri</vt:lpstr>
      <vt:lpstr>Calibri Light</vt:lpstr>
      <vt:lpstr>Symbol</vt:lpstr>
      <vt:lpstr>Dark - KC</vt:lpstr>
      <vt:lpstr>Light - KC</vt:lpstr>
      <vt:lpstr>Custom Design</vt:lpstr>
      <vt:lpstr>Councils’ Cooperative Development Toolkit</vt:lpstr>
      <vt:lpstr>Introducing me…</vt:lpstr>
      <vt:lpstr>Background to the Toolkit</vt:lpstr>
      <vt:lpstr>Turning your cooperative aspirations into action in four steps:</vt:lpstr>
      <vt:lpstr>Back to basics</vt:lpstr>
      <vt:lpstr>What can I do?</vt:lpstr>
      <vt:lpstr>What can I do?</vt:lpstr>
      <vt:lpstr>Doing your homework</vt:lpstr>
      <vt:lpstr>Current Coops in _______________</vt:lpstr>
      <vt:lpstr>Current Coops in Greenwich</vt:lpstr>
      <vt:lpstr>Try it out…</vt:lpstr>
      <vt:lpstr>Identifying Priority Objectives: Key strategies</vt:lpstr>
      <vt:lpstr>Key Strategies for Greenwich</vt:lpstr>
      <vt:lpstr>Key Goals…</vt:lpstr>
      <vt:lpstr>PowerPoint Presentation</vt:lpstr>
      <vt:lpstr>Try it out…</vt:lpstr>
      <vt:lpstr>The Greenwich Economy…</vt:lpstr>
      <vt:lpstr>Market Failures</vt:lpstr>
      <vt:lpstr>Taking action</vt:lpstr>
      <vt:lpstr>Who are my stakeholders?</vt:lpstr>
      <vt:lpstr>Action Plan &amp; Theory of Change</vt:lpstr>
      <vt:lpstr>Action Plan &amp; Theory of Change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Nunn</dc:creator>
  <cp:lastModifiedBy>Andrew Huckerby</cp:lastModifiedBy>
  <cp:revision>3</cp:revision>
  <dcterms:created xsi:type="dcterms:W3CDTF">2025-02-07T13:29:53Z</dcterms:created>
  <dcterms:modified xsi:type="dcterms:W3CDTF">2025-02-27T12:21:01Z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127eb8-1c2a-4c17-86cc-a5ba0926d1f9_Enabled">
    <vt:lpwstr>true</vt:lpwstr>
  </property>
  <property fmtid="{D5CDD505-2E9C-101B-9397-08002B2CF9AE}" pid="3" name="MSIP_Label_22127eb8-1c2a-4c17-86cc-a5ba0926d1f9_SetDate">
    <vt:lpwstr>2023-01-25T14:13:20Z</vt:lpwstr>
  </property>
  <property fmtid="{D5CDD505-2E9C-101B-9397-08002B2CF9AE}" pid="4" name="MSIP_Label_22127eb8-1c2a-4c17-86cc-a5ba0926d1f9_Method">
    <vt:lpwstr>Standard</vt:lpwstr>
  </property>
  <property fmtid="{D5CDD505-2E9C-101B-9397-08002B2CF9AE}" pid="5" name="MSIP_Label_22127eb8-1c2a-4c17-86cc-a5ba0926d1f9_Name">
    <vt:lpwstr>22127eb8-1c2a-4c17-86cc-a5ba0926d1f9</vt:lpwstr>
  </property>
  <property fmtid="{D5CDD505-2E9C-101B-9397-08002B2CF9AE}" pid="6" name="MSIP_Label_22127eb8-1c2a-4c17-86cc-a5ba0926d1f9_SiteId">
    <vt:lpwstr>61d0734f-7fce-4063-b638-09ac5ad5a43f</vt:lpwstr>
  </property>
  <property fmtid="{D5CDD505-2E9C-101B-9397-08002B2CF9AE}" pid="7" name="MSIP_Label_22127eb8-1c2a-4c17-86cc-a5ba0926d1f9_ActionId">
    <vt:lpwstr>3e48a9ec-0d6e-44f1-89d1-e87cf0a674c7</vt:lpwstr>
  </property>
  <property fmtid="{D5CDD505-2E9C-101B-9397-08002B2CF9AE}" pid="8" name="MSIP_Label_22127eb8-1c2a-4c17-86cc-a5ba0926d1f9_ContentBits">
    <vt:lpwstr>0</vt:lpwstr>
  </property>
  <property fmtid="{D5CDD505-2E9C-101B-9397-08002B2CF9AE}" pid="9" name="ContentTypeId">
    <vt:lpwstr>0x010100F7E0171C0665BE46A8CA48D677B713A5</vt:lpwstr>
  </property>
  <property fmtid="{D5CDD505-2E9C-101B-9397-08002B2CF9AE}" pid="10" name="MediaServiceImageTags">
    <vt:lpwstr/>
  </property>
</Properties>
</file>