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436" r:id="rId3"/>
    <p:sldId id="435" r:id="rId4"/>
    <p:sldId id="323" r:id="rId5"/>
    <p:sldId id="324" r:id="rId6"/>
    <p:sldId id="325" r:id="rId7"/>
    <p:sldId id="332" r:id="rId8"/>
    <p:sldId id="333" r:id="rId9"/>
    <p:sldId id="334" r:id="rId10"/>
    <p:sldId id="444" r:id="rId11"/>
    <p:sldId id="450" r:id="rId12"/>
    <p:sldId id="451" r:id="rId13"/>
    <p:sldId id="452" r:id="rId14"/>
    <p:sldId id="453" r:id="rId15"/>
    <p:sldId id="454" r:id="rId16"/>
    <p:sldId id="345" r:id="rId17"/>
    <p:sldId id="354" r:id="rId18"/>
    <p:sldId id="347" r:id="rId19"/>
    <p:sldId id="357" r:id="rId20"/>
    <p:sldId id="358" r:id="rId21"/>
    <p:sldId id="361" r:id="rId22"/>
    <p:sldId id="363" r:id="rId23"/>
    <p:sldId id="364" r:id="rId24"/>
    <p:sldId id="365" r:id="rId25"/>
    <p:sldId id="368" r:id="rId26"/>
    <p:sldId id="369" r:id="rId27"/>
    <p:sldId id="370" r:id="rId28"/>
    <p:sldId id="371" r:id="rId29"/>
    <p:sldId id="372" r:id="rId30"/>
    <p:sldId id="373" r:id="rId31"/>
    <p:sldId id="383" r:id="rId32"/>
    <p:sldId id="384" r:id="rId33"/>
    <p:sldId id="385" r:id="rId34"/>
    <p:sldId id="379" r:id="rId35"/>
    <p:sldId id="380" r:id="rId36"/>
    <p:sldId id="381" r:id="rId37"/>
    <p:sldId id="387" r:id="rId38"/>
    <p:sldId id="388" r:id="rId39"/>
    <p:sldId id="389" r:id="rId40"/>
    <p:sldId id="403" r:id="rId41"/>
    <p:sldId id="404" r:id="rId42"/>
    <p:sldId id="405" r:id="rId43"/>
    <p:sldId id="395" r:id="rId44"/>
    <p:sldId id="396" r:id="rId45"/>
    <p:sldId id="397" r:id="rId46"/>
    <p:sldId id="421" r:id="rId47"/>
    <p:sldId id="440" r:id="rId48"/>
    <p:sldId id="422" r:id="rId49"/>
    <p:sldId id="423" r:id="rId50"/>
    <p:sldId id="438" r:id="rId51"/>
    <p:sldId id="439" r:id="rId52"/>
    <p:sldId id="442" r:id="rId53"/>
    <p:sldId id="443" r:id="rId54"/>
    <p:sldId id="427" r:id="rId55"/>
    <p:sldId id="426" r:id="rId56"/>
    <p:sldId id="428" r:id="rId57"/>
    <p:sldId id="327" r:id="rId58"/>
    <p:sldId id="328" r:id="rId59"/>
    <p:sldId id="329" r:id="rId60"/>
    <p:sldId id="330" r:id="rId61"/>
    <p:sldId id="367" r:id="rId62"/>
    <p:sldId id="430" r:id="rId63"/>
    <p:sldId id="415" r:id="rId64"/>
    <p:sldId id="455" r:id="rId65"/>
  </p:sldIdLst>
  <p:sldSz cx="12192000" cy="6858000"/>
  <p:notesSz cx="6858000" cy="91440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B18D79-8E91-A34A-B0C7-A19ED8B7D9FB}">
          <p14:sldIdLst>
            <p14:sldId id="256"/>
          </p14:sldIdLst>
        </p14:section>
        <p14:section name="CONTENTS" id="{E9C63F89-BCF6-7943-A3A3-DE53466E31C8}">
          <p14:sldIdLst>
            <p14:sldId id="436"/>
          </p14:sldIdLst>
        </p14:section>
        <p14:section name="CASE STUDIES" id="{CA5CB000-2B7B-9E4D-99AA-80006A0E23EE}">
          <p14:sldIdLst>
            <p14:sldId id="435"/>
          </p14:sldIdLst>
        </p14:section>
        <p14:section name="1. Co-operative Network Infrastructure" id="{D0BA8AE1-64AD-CA49-B914-E1F38A7E6895}">
          <p14:sldIdLst>
            <p14:sldId id="323"/>
            <p14:sldId id="324"/>
            <p14:sldId id="325"/>
          </p14:sldIdLst>
        </p14:section>
        <p14:section name="2. Outlandish Co-operative" id="{D5B2E77A-A632-9C45-825D-BA5DDD3F7A12}">
          <p14:sldIdLst>
            <p14:sldId id="332"/>
            <p14:sldId id="333"/>
            <p14:sldId id="334"/>
          </p14:sldIdLst>
        </p14:section>
        <p14:section name="3. Dulas" id="{F5C460C5-3C32-2442-8B74-41B839F62564}">
          <p14:sldIdLst>
            <p14:sldId id="444"/>
            <p14:sldId id="450"/>
            <p14:sldId id="451"/>
          </p14:sldIdLst>
        </p14:section>
        <p14:section name="4. South Manchester Credit Union" id="{E3EF5851-28F1-E144-8839-8073362438CA}">
          <p14:sldIdLst>
            <p14:sldId id="452"/>
            <p14:sldId id="453"/>
            <p14:sldId id="454"/>
          </p14:sldIdLst>
        </p14:section>
        <p14:section name="5. Equal Care Co-op" id="{1786A9F7-5B28-F54F-8627-0057CDC6F184}">
          <p14:sldIdLst>
            <p14:sldId id="345"/>
            <p14:sldId id="354"/>
            <p14:sldId id="347"/>
          </p14:sldIdLst>
        </p14:section>
        <p14:section name="6. Belfast Cleaning Society" id="{B9A9CD7D-52C8-A54B-A9D4-C23C91EBCB88}">
          <p14:sldIdLst>
            <p14:sldId id="357"/>
            <p14:sldId id="358"/>
            <p14:sldId id="361"/>
          </p14:sldIdLst>
        </p14:section>
        <p14:section name="7. Suma Wholefoods" id="{6F373B3A-9977-AE47-BA83-16D8F0C9E605}">
          <p14:sldIdLst>
            <p14:sldId id="363"/>
            <p14:sldId id="364"/>
            <p14:sldId id="365"/>
          </p14:sldIdLst>
        </p14:section>
        <p14:section name="8. Arla Foods" id="{867EB79B-5B7B-6F41-B9B6-16B4712AF6CC}">
          <p14:sldIdLst>
            <p14:sldId id="368"/>
            <p14:sldId id="369"/>
            <p14:sldId id="370"/>
          </p14:sldIdLst>
        </p14:section>
        <p14:section name="9. East Marsh United" id="{85C34FC3-C11B-6749-8AF2-8FB21E5DEB1E}">
          <p14:sldIdLst>
            <p14:sldId id="371"/>
            <p14:sldId id="372"/>
            <p14:sldId id="373"/>
          </p14:sldIdLst>
        </p14:section>
        <p14:section name="10. Delta-T" id="{D25483CD-E17B-B846-8BF7-873A0EAB7E02}">
          <p14:sldIdLst>
            <p14:sldId id="383"/>
            <p14:sldId id="384"/>
            <p14:sldId id="385"/>
          </p14:sldIdLst>
        </p14:section>
        <p14:section name="11. Câr-y-Môr" id="{E555EFD1-1C32-8C4D-98E6-B39AF90DAB21}">
          <p14:sldIdLst>
            <p14:sldId id="379"/>
            <p14:sldId id="380"/>
            <p14:sldId id="381"/>
          </p14:sldIdLst>
        </p14:section>
        <p14:section name="12. Unicorn Grocery" id="{0140A02D-6F1C-6940-BA56-69953F1A590B}">
          <p14:sldIdLst>
            <p14:sldId id="387"/>
            <p14:sldId id="388"/>
            <p14:sldId id="389"/>
          </p14:sldIdLst>
        </p14:section>
        <p14:section name="13. Fox and Goose" id="{F1F9EA6B-B7F3-164D-9A16-752C35725E9C}">
          <p14:sldIdLst>
            <p14:sldId id="403"/>
            <p14:sldId id="404"/>
            <p14:sldId id="405"/>
          </p14:sldIdLst>
        </p14:section>
        <p14:section name="14. Lilac Housing Co-op" id="{BB9E16CE-7795-9C48-90B2-2715113799D2}">
          <p14:sldIdLst>
            <p14:sldId id="395"/>
            <p14:sldId id="396"/>
            <p14:sldId id="397"/>
          </p14:sldIdLst>
        </p14:section>
        <p14:section name="BUILDING A CASE STUDY" id="{9D38FF8B-1FCC-744A-B0B8-829ECB93BC91}">
          <p14:sldIdLst>
            <p14:sldId id="421"/>
          </p14:sldIdLst>
        </p14:section>
        <p14:section name="The interview" id="{C1F90585-2CEB-3840-ACB7-AD1FB137224C}">
          <p14:sldIdLst>
            <p14:sldId id="440"/>
            <p14:sldId id="422"/>
            <p14:sldId id="423"/>
            <p14:sldId id="438"/>
            <p14:sldId id="439"/>
            <p14:sldId id="442"/>
            <p14:sldId id="443"/>
          </p14:sldIdLst>
        </p14:section>
        <p14:section name="Model and graphics guide" id="{03B4FB01-6C86-D942-B066-57E0018186AA}">
          <p14:sldIdLst>
            <p14:sldId id="427"/>
            <p14:sldId id="426"/>
            <p14:sldId id="428"/>
          </p14:sldIdLst>
        </p14:section>
        <p14:section name="BLANK MODEL" id="{DC109FD5-77F2-FB46-A22A-6275498583E4}">
          <p14:sldIdLst>
            <p14:sldId id="327"/>
            <p14:sldId id="328"/>
            <p14:sldId id="329"/>
            <p14:sldId id="330"/>
            <p14:sldId id="367"/>
            <p14:sldId id="430"/>
            <p14:sldId id="415"/>
          </p14:sldIdLst>
        </p14:section>
        <p14:section name="End of deck" id="{15B2AB83-E496-9E4D-886D-B5B3FC0DA53F}">
          <p14:sldIdLst>
            <p14:sldId id="45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AA5C4F-8DCE-01CB-7677-606F74D645FF}" name="Jonathan Nunn" initials="JN" userId="S::Jonathan.Nunn@Kirklees.gov.uk::decc1077-01e6-4667-a1e5-e4d2d81b579a" providerId="AD"/>
  <p188:author id="{920AFA86-ED5A-F88A-9469-D945B419B9D2}" name="Owen Powell" initials="OP" userId="S::o.powell@yorksj.ac.uk::a98dee96-f7eb-4cfc-aeae-d72b273dcec7" providerId="AD"/>
  <p188:author id="{70E2FEC5-59B6-7449-FC36-4194C50B4FC6}" name="Guest User" initials="GU" userId="S::urn:spo:anon#d17e9a602a5e351858f363966c49f1ade0af7d7276972789c8e8a29031cfcf4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92DE3-06BA-ECB3-31E4-ECA49FEC1DE3}" v="264" dt="2024-09-18T16:07:43.288"/>
    <p1510:client id="{B0EF6E0A-CB74-E14B-B1F1-14036015A90E}" v="2446" dt="2024-09-18T16:19:36.955"/>
    <p1510:client id="{DF05933C-B769-D1B0-3166-273D161FF497}" v="25" dt="2024-09-18T10:45:54.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459CF-A6EC-7944-BB2E-53A77F206B45}"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75C58-DEF0-3349-AE7E-9DC57E6E5CDF}" type="slidenum">
              <a:rPr lang="en-GB" smtClean="0"/>
              <a:t>‹#›</a:t>
            </a:fld>
            <a:endParaRPr lang="en-GB"/>
          </a:p>
        </p:txBody>
      </p:sp>
    </p:spTree>
    <p:extLst>
      <p:ext uri="{BB962C8B-B14F-4D97-AF65-F5344CB8AC3E}">
        <p14:creationId xmlns:p14="http://schemas.microsoft.com/office/powerpoint/2010/main" val="392267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a:t>
            </a:fld>
            <a:endParaRPr lang="en-GB"/>
          </a:p>
        </p:txBody>
      </p:sp>
    </p:spTree>
    <p:extLst>
      <p:ext uri="{BB962C8B-B14F-4D97-AF65-F5344CB8AC3E}">
        <p14:creationId xmlns:p14="http://schemas.microsoft.com/office/powerpoint/2010/main" val="247240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10</a:t>
            </a:fld>
            <a:endParaRPr lang="en-GB"/>
          </a:p>
        </p:txBody>
      </p:sp>
    </p:spTree>
    <p:extLst>
      <p:ext uri="{BB962C8B-B14F-4D97-AF65-F5344CB8AC3E}">
        <p14:creationId xmlns:p14="http://schemas.microsoft.com/office/powerpoint/2010/main" val="223813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11</a:t>
            </a:fld>
            <a:endParaRPr lang="en-GB"/>
          </a:p>
        </p:txBody>
      </p:sp>
    </p:spTree>
    <p:extLst>
      <p:ext uri="{BB962C8B-B14F-4D97-AF65-F5344CB8AC3E}">
        <p14:creationId xmlns:p14="http://schemas.microsoft.com/office/powerpoint/2010/main" val="189055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12</a:t>
            </a:fld>
            <a:endParaRPr lang="en-GB"/>
          </a:p>
        </p:txBody>
      </p:sp>
    </p:spTree>
    <p:extLst>
      <p:ext uri="{BB962C8B-B14F-4D97-AF65-F5344CB8AC3E}">
        <p14:creationId xmlns:p14="http://schemas.microsoft.com/office/powerpoint/2010/main" val="162755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13</a:t>
            </a:fld>
            <a:endParaRPr lang="en-GB"/>
          </a:p>
        </p:txBody>
      </p:sp>
    </p:spTree>
    <p:extLst>
      <p:ext uri="{BB962C8B-B14F-4D97-AF65-F5344CB8AC3E}">
        <p14:creationId xmlns:p14="http://schemas.microsoft.com/office/powerpoint/2010/main" val="238725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14</a:t>
            </a:fld>
            <a:endParaRPr lang="en-GB"/>
          </a:p>
        </p:txBody>
      </p:sp>
    </p:spTree>
    <p:extLst>
      <p:ext uri="{BB962C8B-B14F-4D97-AF65-F5344CB8AC3E}">
        <p14:creationId xmlns:p14="http://schemas.microsoft.com/office/powerpoint/2010/main" val="4171062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15</a:t>
            </a:fld>
            <a:endParaRPr lang="en-GB"/>
          </a:p>
        </p:txBody>
      </p:sp>
    </p:spTree>
    <p:extLst>
      <p:ext uri="{BB962C8B-B14F-4D97-AF65-F5344CB8AC3E}">
        <p14:creationId xmlns:p14="http://schemas.microsoft.com/office/powerpoint/2010/main" val="2566233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16</a:t>
            </a:fld>
            <a:endParaRPr lang="en-GB"/>
          </a:p>
        </p:txBody>
      </p:sp>
    </p:spTree>
    <p:extLst>
      <p:ext uri="{BB962C8B-B14F-4D97-AF65-F5344CB8AC3E}">
        <p14:creationId xmlns:p14="http://schemas.microsoft.com/office/powerpoint/2010/main" val="2233826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17</a:t>
            </a:fld>
            <a:endParaRPr lang="en-GB"/>
          </a:p>
        </p:txBody>
      </p:sp>
    </p:spTree>
    <p:extLst>
      <p:ext uri="{BB962C8B-B14F-4D97-AF65-F5344CB8AC3E}">
        <p14:creationId xmlns:p14="http://schemas.microsoft.com/office/powerpoint/2010/main" val="2465023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18</a:t>
            </a:fld>
            <a:endParaRPr lang="en-GB"/>
          </a:p>
        </p:txBody>
      </p:sp>
    </p:spTree>
    <p:extLst>
      <p:ext uri="{BB962C8B-B14F-4D97-AF65-F5344CB8AC3E}">
        <p14:creationId xmlns:p14="http://schemas.microsoft.com/office/powerpoint/2010/main" val="2013692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19</a:t>
            </a:fld>
            <a:endParaRPr lang="en-GB"/>
          </a:p>
        </p:txBody>
      </p:sp>
    </p:spTree>
    <p:extLst>
      <p:ext uri="{BB962C8B-B14F-4D97-AF65-F5344CB8AC3E}">
        <p14:creationId xmlns:p14="http://schemas.microsoft.com/office/powerpoint/2010/main" val="3230382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a:t>
            </a:fld>
            <a:endParaRPr lang="en-GB"/>
          </a:p>
        </p:txBody>
      </p:sp>
    </p:spTree>
    <p:extLst>
      <p:ext uri="{BB962C8B-B14F-4D97-AF65-F5344CB8AC3E}">
        <p14:creationId xmlns:p14="http://schemas.microsoft.com/office/powerpoint/2010/main" val="294227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20</a:t>
            </a:fld>
            <a:endParaRPr lang="en-GB"/>
          </a:p>
        </p:txBody>
      </p:sp>
    </p:spTree>
    <p:extLst>
      <p:ext uri="{BB962C8B-B14F-4D97-AF65-F5344CB8AC3E}">
        <p14:creationId xmlns:p14="http://schemas.microsoft.com/office/powerpoint/2010/main" val="2206986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21</a:t>
            </a:fld>
            <a:endParaRPr lang="en-GB"/>
          </a:p>
        </p:txBody>
      </p:sp>
    </p:spTree>
    <p:extLst>
      <p:ext uri="{BB962C8B-B14F-4D97-AF65-F5344CB8AC3E}">
        <p14:creationId xmlns:p14="http://schemas.microsoft.com/office/powerpoint/2010/main" val="53517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22</a:t>
            </a:fld>
            <a:endParaRPr lang="en-GB"/>
          </a:p>
        </p:txBody>
      </p:sp>
    </p:spTree>
    <p:extLst>
      <p:ext uri="{BB962C8B-B14F-4D97-AF65-F5344CB8AC3E}">
        <p14:creationId xmlns:p14="http://schemas.microsoft.com/office/powerpoint/2010/main" val="422774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23</a:t>
            </a:fld>
            <a:endParaRPr lang="en-GB"/>
          </a:p>
        </p:txBody>
      </p:sp>
    </p:spTree>
    <p:extLst>
      <p:ext uri="{BB962C8B-B14F-4D97-AF65-F5344CB8AC3E}">
        <p14:creationId xmlns:p14="http://schemas.microsoft.com/office/powerpoint/2010/main" val="1078585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24</a:t>
            </a:fld>
            <a:endParaRPr lang="en-GB"/>
          </a:p>
        </p:txBody>
      </p:sp>
    </p:spTree>
    <p:extLst>
      <p:ext uri="{BB962C8B-B14F-4D97-AF65-F5344CB8AC3E}">
        <p14:creationId xmlns:p14="http://schemas.microsoft.com/office/powerpoint/2010/main" val="8336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25</a:t>
            </a:fld>
            <a:endParaRPr lang="en-GB"/>
          </a:p>
        </p:txBody>
      </p:sp>
    </p:spTree>
    <p:extLst>
      <p:ext uri="{BB962C8B-B14F-4D97-AF65-F5344CB8AC3E}">
        <p14:creationId xmlns:p14="http://schemas.microsoft.com/office/powerpoint/2010/main" val="3092325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26</a:t>
            </a:fld>
            <a:endParaRPr lang="en-GB"/>
          </a:p>
        </p:txBody>
      </p:sp>
    </p:spTree>
    <p:extLst>
      <p:ext uri="{BB962C8B-B14F-4D97-AF65-F5344CB8AC3E}">
        <p14:creationId xmlns:p14="http://schemas.microsoft.com/office/powerpoint/2010/main" val="1545312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27</a:t>
            </a:fld>
            <a:endParaRPr lang="en-GB"/>
          </a:p>
        </p:txBody>
      </p:sp>
    </p:spTree>
    <p:extLst>
      <p:ext uri="{BB962C8B-B14F-4D97-AF65-F5344CB8AC3E}">
        <p14:creationId xmlns:p14="http://schemas.microsoft.com/office/powerpoint/2010/main" val="254131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28</a:t>
            </a:fld>
            <a:endParaRPr lang="en-GB"/>
          </a:p>
        </p:txBody>
      </p:sp>
    </p:spTree>
    <p:extLst>
      <p:ext uri="{BB962C8B-B14F-4D97-AF65-F5344CB8AC3E}">
        <p14:creationId xmlns:p14="http://schemas.microsoft.com/office/powerpoint/2010/main" val="2915758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29</a:t>
            </a:fld>
            <a:endParaRPr lang="en-GB"/>
          </a:p>
        </p:txBody>
      </p:sp>
    </p:spTree>
    <p:extLst>
      <p:ext uri="{BB962C8B-B14F-4D97-AF65-F5344CB8AC3E}">
        <p14:creationId xmlns:p14="http://schemas.microsoft.com/office/powerpoint/2010/main" val="140052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a:t>
            </a:fld>
            <a:endParaRPr lang="en-GB"/>
          </a:p>
        </p:txBody>
      </p:sp>
    </p:spTree>
    <p:extLst>
      <p:ext uri="{BB962C8B-B14F-4D97-AF65-F5344CB8AC3E}">
        <p14:creationId xmlns:p14="http://schemas.microsoft.com/office/powerpoint/2010/main" val="2449382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30</a:t>
            </a:fld>
            <a:endParaRPr lang="en-GB"/>
          </a:p>
        </p:txBody>
      </p:sp>
    </p:spTree>
    <p:extLst>
      <p:ext uri="{BB962C8B-B14F-4D97-AF65-F5344CB8AC3E}">
        <p14:creationId xmlns:p14="http://schemas.microsoft.com/office/powerpoint/2010/main" val="3464754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31</a:t>
            </a:fld>
            <a:endParaRPr lang="en-GB"/>
          </a:p>
        </p:txBody>
      </p:sp>
    </p:spTree>
    <p:extLst>
      <p:ext uri="{BB962C8B-B14F-4D97-AF65-F5344CB8AC3E}">
        <p14:creationId xmlns:p14="http://schemas.microsoft.com/office/powerpoint/2010/main" val="3653528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32</a:t>
            </a:fld>
            <a:endParaRPr lang="en-GB"/>
          </a:p>
        </p:txBody>
      </p:sp>
    </p:spTree>
    <p:extLst>
      <p:ext uri="{BB962C8B-B14F-4D97-AF65-F5344CB8AC3E}">
        <p14:creationId xmlns:p14="http://schemas.microsoft.com/office/powerpoint/2010/main" val="2869932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33</a:t>
            </a:fld>
            <a:endParaRPr lang="en-GB"/>
          </a:p>
        </p:txBody>
      </p:sp>
    </p:spTree>
    <p:extLst>
      <p:ext uri="{BB962C8B-B14F-4D97-AF65-F5344CB8AC3E}">
        <p14:creationId xmlns:p14="http://schemas.microsoft.com/office/powerpoint/2010/main" val="2853670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34</a:t>
            </a:fld>
            <a:endParaRPr lang="en-GB"/>
          </a:p>
        </p:txBody>
      </p:sp>
    </p:spTree>
    <p:extLst>
      <p:ext uri="{BB962C8B-B14F-4D97-AF65-F5344CB8AC3E}">
        <p14:creationId xmlns:p14="http://schemas.microsoft.com/office/powerpoint/2010/main" val="782406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35</a:t>
            </a:fld>
            <a:endParaRPr lang="en-GB"/>
          </a:p>
        </p:txBody>
      </p:sp>
    </p:spTree>
    <p:extLst>
      <p:ext uri="{BB962C8B-B14F-4D97-AF65-F5344CB8AC3E}">
        <p14:creationId xmlns:p14="http://schemas.microsoft.com/office/powerpoint/2010/main" val="1764230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36</a:t>
            </a:fld>
            <a:endParaRPr lang="en-GB"/>
          </a:p>
        </p:txBody>
      </p:sp>
    </p:spTree>
    <p:extLst>
      <p:ext uri="{BB962C8B-B14F-4D97-AF65-F5344CB8AC3E}">
        <p14:creationId xmlns:p14="http://schemas.microsoft.com/office/powerpoint/2010/main" val="136767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37</a:t>
            </a:fld>
            <a:endParaRPr lang="en-GB"/>
          </a:p>
        </p:txBody>
      </p:sp>
    </p:spTree>
    <p:extLst>
      <p:ext uri="{BB962C8B-B14F-4D97-AF65-F5344CB8AC3E}">
        <p14:creationId xmlns:p14="http://schemas.microsoft.com/office/powerpoint/2010/main" val="83381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38</a:t>
            </a:fld>
            <a:endParaRPr lang="en-GB"/>
          </a:p>
        </p:txBody>
      </p:sp>
    </p:spTree>
    <p:extLst>
      <p:ext uri="{BB962C8B-B14F-4D97-AF65-F5344CB8AC3E}">
        <p14:creationId xmlns:p14="http://schemas.microsoft.com/office/powerpoint/2010/main" val="3445866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39</a:t>
            </a:fld>
            <a:endParaRPr lang="en-GB"/>
          </a:p>
        </p:txBody>
      </p:sp>
    </p:spTree>
    <p:extLst>
      <p:ext uri="{BB962C8B-B14F-4D97-AF65-F5344CB8AC3E}">
        <p14:creationId xmlns:p14="http://schemas.microsoft.com/office/powerpoint/2010/main" val="266242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a:t>
            </a:fld>
            <a:endParaRPr lang="en-GB"/>
          </a:p>
        </p:txBody>
      </p:sp>
    </p:spTree>
    <p:extLst>
      <p:ext uri="{BB962C8B-B14F-4D97-AF65-F5344CB8AC3E}">
        <p14:creationId xmlns:p14="http://schemas.microsoft.com/office/powerpoint/2010/main" val="131427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40</a:t>
            </a:fld>
            <a:endParaRPr lang="en-GB"/>
          </a:p>
        </p:txBody>
      </p:sp>
    </p:spTree>
    <p:extLst>
      <p:ext uri="{BB962C8B-B14F-4D97-AF65-F5344CB8AC3E}">
        <p14:creationId xmlns:p14="http://schemas.microsoft.com/office/powerpoint/2010/main" val="2997395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41</a:t>
            </a:fld>
            <a:endParaRPr lang="en-GB"/>
          </a:p>
        </p:txBody>
      </p:sp>
    </p:spTree>
    <p:extLst>
      <p:ext uri="{BB962C8B-B14F-4D97-AF65-F5344CB8AC3E}">
        <p14:creationId xmlns:p14="http://schemas.microsoft.com/office/powerpoint/2010/main" val="3587773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42</a:t>
            </a:fld>
            <a:endParaRPr lang="en-GB"/>
          </a:p>
        </p:txBody>
      </p:sp>
    </p:spTree>
    <p:extLst>
      <p:ext uri="{BB962C8B-B14F-4D97-AF65-F5344CB8AC3E}">
        <p14:creationId xmlns:p14="http://schemas.microsoft.com/office/powerpoint/2010/main" val="761188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43</a:t>
            </a:fld>
            <a:endParaRPr lang="en-GB"/>
          </a:p>
        </p:txBody>
      </p:sp>
    </p:spTree>
    <p:extLst>
      <p:ext uri="{BB962C8B-B14F-4D97-AF65-F5344CB8AC3E}">
        <p14:creationId xmlns:p14="http://schemas.microsoft.com/office/powerpoint/2010/main" val="3161938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44</a:t>
            </a:fld>
            <a:endParaRPr lang="en-GB"/>
          </a:p>
        </p:txBody>
      </p:sp>
    </p:spTree>
    <p:extLst>
      <p:ext uri="{BB962C8B-B14F-4D97-AF65-F5344CB8AC3E}">
        <p14:creationId xmlns:p14="http://schemas.microsoft.com/office/powerpoint/2010/main" val="3663356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45</a:t>
            </a:fld>
            <a:endParaRPr lang="en-GB"/>
          </a:p>
        </p:txBody>
      </p:sp>
    </p:spTree>
    <p:extLst>
      <p:ext uri="{BB962C8B-B14F-4D97-AF65-F5344CB8AC3E}">
        <p14:creationId xmlns:p14="http://schemas.microsoft.com/office/powerpoint/2010/main" val="83758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46</a:t>
            </a:fld>
            <a:endParaRPr lang="en-GB"/>
          </a:p>
        </p:txBody>
      </p:sp>
    </p:spTree>
    <p:extLst>
      <p:ext uri="{BB962C8B-B14F-4D97-AF65-F5344CB8AC3E}">
        <p14:creationId xmlns:p14="http://schemas.microsoft.com/office/powerpoint/2010/main" val="2066121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47</a:t>
            </a:fld>
            <a:endParaRPr lang="en-GB"/>
          </a:p>
        </p:txBody>
      </p:sp>
    </p:spTree>
    <p:extLst>
      <p:ext uri="{BB962C8B-B14F-4D97-AF65-F5344CB8AC3E}">
        <p14:creationId xmlns:p14="http://schemas.microsoft.com/office/powerpoint/2010/main" val="3978276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49</a:t>
            </a:fld>
            <a:endParaRPr lang="en-GB"/>
          </a:p>
        </p:txBody>
      </p:sp>
    </p:spTree>
    <p:extLst>
      <p:ext uri="{BB962C8B-B14F-4D97-AF65-F5344CB8AC3E}">
        <p14:creationId xmlns:p14="http://schemas.microsoft.com/office/powerpoint/2010/main" val="2993977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50</a:t>
            </a:fld>
            <a:endParaRPr lang="en-GB"/>
          </a:p>
        </p:txBody>
      </p:sp>
    </p:spTree>
    <p:extLst>
      <p:ext uri="{BB962C8B-B14F-4D97-AF65-F5344CB8AC3E}">
        <p14:creationId xmlns:p14="http://schemas.microsoft.com/office/powerpoint/2010/main" val="261661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a:t>
            </a:fld>
            <a:endParaRPr lang="en-GB"/>
          </a:p>
        </p:txBody>
      </p:sp>
    </p:spTree>
    <p:extLst>
      <p:ext uri="{BB962C8B-B14F-4D97-AF65-F5344CB8AC3E}">
        <p14:creationId xmlns:p14="http://schemas.microsoft.com/office/powerpoint/2010/main" val="976627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51</a:t>
            </a:fld>
            <a:endParaRPr lang="en-GB"/>
          </a:p>
        </p:txBody>
      </p:sp>
    </p:spTree>
    <p:extLst>
      <p:ext uri="{BB962C8B-B14F-4D97-AF65-F5344CB8AC3E}">
        <p14:creationId xmlns:p14="http://schemas.microsoft.com/office/powerpoint/2010/main" val="30710094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52</a:t>
            </a:fld>
            <a:endParaRPr lang="en-GB"/>
          </a:p>
        </p:txBody>
      </p:sp>
    </p:spTree>
    <p:extLst>
      <p:ext uri="{BB962C8B-B14F-4D97-AF65-F5344CB8AC3E}">
        <p14:creationId xmlns:p14="http://schemas.microsoft.com/office/powerpoint/2010/main" val="2167597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79F0-6F34-93D5-7CE7-382CD8FC3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B4A11-B275-9DE0-33D7-8C0A0B5FA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75E53-92B5-E37A-EBC5-15E81143F5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DD6E860-538C-9ED4-D9EA-74D0F3246786}"/>
              </a:ext>
            </a:extLst>
          </p:cNvPr>
          <p:cNvSpPr>
            <a:spLocks noGrp="1"/>
          </p:cNvSpPr>
          <p:nvPr>
            <p:ph type="sldNum" sz="quarter" idx="5"/>
          </p:nvPr>
        </p:nvSpPr>
        <p:spPr/>
        <p:txBody>
          <a:bodyPr/>
          <a:lstStyle/>
          <a:p>
            <a:fld id="{FE875C58-DEF0-3349-AE7E-9DC57E6E5CDF}" type="slidenum">
              <a:rPr lang="en-GB" smtClean="0"/>
              <a:t>54</a:t>
            </a:fld>
            <a:endParaRPr lang="en-GB"/>
          </a:p>
        </p:txBody>
      </p:sp>
    </p:spTree>
    <p:extLst>
      <p:ext uri="{BB962C8B-B14F-4D97-AF65-F5344CB8AC3E}">
        <p14:creationId xmlns:p14="http://schemas.microsoft.com/office/powerpoint/2010/main" val="4023116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63087-1F11-139C-02D8-E33B621E9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7250E-11A8-4498-6EF2-4BCACF255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21B91-2EE8-EB59-1027-3390C1BC292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7E3A5E-2EA8-8119-2E24-51EEDD83D806}"/>
              </a:ext>
            </a:extLst>
          </p:cNvPr>
          <p:cNvSpPr>
            <a:spLocks noGrp="1"/>
          </p:cNvSpPr>
          <p:nvPr>
            <p:ph type="sldNum" sz="quarter" idx="5"/>
          </p:nvPr>
        </p:nvSpPr>
        <p:spPr/>
        <p:txBody>
          <a:bodyPr/>
          <a:lstStyle/>
          <a:p>
            <a:fld id="{FE875C58-DEF0-3349-AE7E-9DC57E6E5CDF}" type="slidenum">
              <a:rPr lang="en-GB" smtClean="0"/>
              <a:t>55</a:t>
            </a:fld>
            <a:endParaRPr lang="en-GB"/>
          </a:p>
        </p:txBody>
      </p:sp>
    </p:spTree>
    <p:extLst>
      <p:ext uri="{BB962C8B-B14F-4D97-AF65-F5344CB8AC3E}">
        <p14:creationId xmlns:p14="http://schemas.microsoft.com/office/powerpoint/2010/main" val="8112502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E82E3-6488-DF2E-5213-BE994E855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EE3E8-024F-D51A-3F40-58F166590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0041F-A34C-4AB7-39A9-F13D6698469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B33954-6227-F4FA-DC45-06F41DDACE7B}"/>
              </a:ext>
            </a:extLst>
          </p:cNvPr>
          <p:cNvSpPr>
            <a:spLocks noGrp="1"/>
          </p:cNvSpPr>
          <p:nvPr>
            <p:ph type="sldNum" sz="quarter" idx="5"/>
          </p:nvPr>
        </p:nvSpPr>
        <p:spPr/>
        <p:txBody>
          <a:bodyPr/>
          <a:lstStyle/>
          <a:p>
            <a:fld id="{FE875C58-DEF0-3349-AE7E-9DC57E6E5CDF}" type="slidenum">
              <a:rPr lang="en-GB" smtClean="0"/>
              <a:t>56</a:t>
            </a:fld>
            <a:endParaRPr lang="en-GB"/>
          </a:p>
        </p:txBody>
      </p:sp>
    </p:spTree>
    <p:extLst>
      <p:ext uri="{BB962C8B-B14F-4D97-AF65-F5344CB8AC3E}">
        <p14:creationId xmlns:p14="http://schemas.microsoft.com/office/powerpoint/2010/main" val="1447407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57</a:t>
            </a:fld>
            <a:endParaRPr lang="en-GB"/>
          </a:p>
        </p:txBody>
      </p:sp>
    </p:spTree>
    <p:extLst>
      <p:ext uri="{BB962C8B-B14F-4D97-AF65-F5344CB8AC3E}">
        <p14:creationId xmlns:p14="http://schemas.microsoft.com/office/powerpoint/2010/main" val="28214571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58</a:t>
            </a:fld>
            <a:endParaRPr lang="en-GB"/>
          </a:p>
        </p:txBody>
      </p:sp>
    </p:spTree>
    <p:extLst>
      <p:ext uri="{BB962C8B-B14F-4D97-AF65-F5344CB8AC3E}">
        <p14:creationId xmlns:p14="http://schemas.microsoft.com/office/powerpoint/2010/main" val="4811367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59</a:t>
            </a:fld>
            <a:endParaRPr lang="en-GB"/>
          </a:p>
        </p:txBody>
      </p:sp>
    </p:spTree>
    <p:extLst>
      <p:ext uri="{BB962C8B-B14F-4D97-AF65-F5344CB8AC3E}">
        <p14:creationId xmlns:p14="http://schemas.microsoft.com/office/powerpoint/2010/main" val="1984446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60</a:t>
            </a:fld>
            <a:endParaRPr lang="en-GB"/>
          </a:p>
        </p:txBody>
      </p:sp>
    </p:spTree>
    <p:extLst>
      <p:ext uri="{BB962C8B-B14F-4D97-AF65-F5344CB8AC3E}">
        <p14:creationId xmlns:p14="http://schemas.microsoft.com/office/powerpoint/2010/main" val="1944753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62</a:t>
            </a:fld>
            <a:endParaRPr lang="en-GB"/>
          </a:p>
        </p:txBody>
      </p:sp>
    </p:spTree>
    <p:extLst>
      <p:ext uri="{BB962C8B-B14F-4D97-AF65-F5344CB8AC3E}">
        <p14:creationId xmlns:p14="http://schemas.microsoft.com/office/powerpoint/2010/main" val="234338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6</a:t>
            </a:fld>
            <a:endParaRPr lang="en-GB"/>
          </a:p>
        </p:txBody>
      </p:sp>
    </p:spTree>
    <p:extLst>
      <p:ext uri="{BB962C8B-B14F-4D97-AF65-F5344CB8AC3E}">
        <p14:creationId xmlns:p14="http://schemas.microsoft.com/office/powerpoint/2010/main" val="2889373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77E83-8333-16A5-6A97-A0D23F73A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20042-BED2-28FB-5E80-E1E5E58F0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B49F6-34F3-C0E9-396E-F31AD486EB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1ADD87E-D81E-887F-4F02-F1D22D6E17FF}"/>
              </a:ext>
            </a:extLst>
          </p:cNvPr>
          <p:cNvSpPr>
            <a:spLocks noGrp="1"/>
          </p:cNvSpPr>
          <p:nvPr>
            <p:ph type="sldNum" sz="quarter" idx="5"/>
          </p:nvPr>
        </p:nvSpPr>
        <p:spPr/>
        <p:txBody>
          <a:bodyPr/>
          <a:lstStyle/>
          <a:p>
            <a:fld id="{FE875C58-DEF0-3349-AE7E-9DC57E6E5CDF}" type="slidenum">
              <a:rPr lang="en-GB" smtClean="0"/>
              <a:t>64</a:t>
            </a:fld>
            <a:endParaRPr lang="en-GB"/>
          </a:p>
        </p:txBody>
      </p:sp>
    </p:spTree>
    <p:extLst>
      <p:ext uri="{BB962C8B-B14F-4D97-AF65-F5344CB8AC3E}">
        <p14:creationId xmlns:p14="http://schemas.microsoft.com/office/powerpoint/2010/main" val="33772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7</a:t>
            </a:fld>
            <a:endParaRPr lang="en-GB"/>
          </a:p>
        </p:txBody>
      </p:sp>
    </p:spTree>
    <p:extLst>
      <p:ext uri="{BB962C8B-B14F-4D97-AF65-F5344CB8AC3E}">
        <p14:creationId xmlns:p14="http://schemas.microsoft.com/office/powerpoint/2010/main" val="179847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8</a:t>
            </a:fld>
            <a:endParaRPr lang="en-GB"/>
          </a:p>
        </p:txBody>
      </p:sp>
    </p:spTree>
    <p:extLst>
      <p:ext uri="{BB962C8B-B14F-4D97-AF65-F5344CB8AC3E}">
        <p14:creationId xmlns:p14="http://schemas.microsoft.com/office/powerpoint/2010/main" val="174884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75C58-DEF0-3349-AE7E-9DC57E6E5CDF}" type="slidenum">
              <a:rPr lang="en-GB" smtClean="0"/>
              <a:t>9</a:t>
            </a:fld>
            <a:endParaRPr lang="en-GB"/>
          </a:p>
        </p:txBody>
      </p:sp>
    </p:spTree>
    <p:extLst>
      <p:ext uri="{BB962C8B-B14F-4D97-AF65-F5344CB8AC3E}">
        <p14:creationId xmlns:p14="http://schemas.microsoft.com/office/powerpoint/2010/main" val="27372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71F1-5CD5-C1D6-C812-C6AAA59875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05D01E-596E-9DA7-5C8C-158AC42FDB59}"/>
              </a:ext>
            </a:extLst>
          </p:cNvPr>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ADCDDA0-5418-5D9F-6DED-235A3ECA61FD}"/>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5" name="Footer Placeholder 4">
            <a:extLst>
              <a:ext uri="{FF2B5EF4-FFF2-40B4-BE49-F238E27FC236}">
                <a16:creationId xmlns:a16="http://schemas.microsoft.com/office/drawing/2014/main" id="{212DF6C4-2ABA-1985-C5E8-BC9488C63829}"/>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6924103-3561-144D-3FE3-82AB04813888}"/>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357501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36C7-A8E6-CA4D-F1B3-CA0BBC2C15A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808E400-893B-BD81-BA3D-71B0B13ACF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5EA2DC-918D-CF9B-8050-B76E4C4168DD}"/>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5" name="Footer Placeholder 4">
            <a:extLst>
              <a:ext uri="{FF2B5EF4-FFF2-40B4-BE49-F238E27FC236}">
                <a16:creationId xmlns:a16="http://schemas.microsoft.com/office/drawing/2014/main" id="{F7D2DFCB-6B46-912D-4F96-7E5EE69DF195}"/>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7110750-BAA0-80D7-8D5E-E3008F41AA7D}"/>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190261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32EA5-DE9F-B8A2-8501-0CD59326F7A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444EB6E-562E-B277-B704-066A949099C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BFB6654-C588-E159-EDA1-40E455792E5D}"/>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5" name="Footer Placeholder 4">
            <a:extLst>
              <a:ext uri="{FF2B5EF4-FFF2-40B4-BE49-F238E27FC236}">
                <a16:creationId xmlns:a16="http://schemas.microsoft.com/office/drawing/2014/main" id="{F54F1F61-98F4-8279-7AE6-1636A4DDDD63}"/>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34B3E64-673D-13BC-6A7B-D5D05591C534}"/>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23200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2386E-6A8E-0A2A-DECD-3CED875106C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F04243-644E-B8B9-FB8F-C93833BAF5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99B67DF-EBD5-B820-C00A-10DD2AD10814}"/>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5" name="Footer Placeholder 4">
            <a:extLst>
              <a:ext uri="{FF2B5EF4-FFF2-40B4-BE49-F238E27FC236}">
                <a16:creationId xmlns:a16="http://schemas.microsoft.com/office/drawing/2014/main" id="{CEF82322-65FD-66A0-08C8-8E3816BB1F5B}"/>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08FC040-41D8-7A0D-140B-EA413C80E7E6}"/>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159480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F6C6-80BE-6AAE-D857-F5F637A1BD22}"/>
              </a:ext>
            </a:extLst>
          </p:cNvPr>
          <p:cNvSpPr>
            <a:spLocks noGrp="1"/>
          </p:cNvSpPr>
          <p:nvPr>
            <p:ph type="title"/>
          </p:nvPr>
        </p:nvSpPr>
        <p:spPr>
          <a:xfrm>
            <a:off x="831850" y="1709739"/>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63BCBE0-9EC0-7981-49F0-09BDEAFD204D}"/>
              </a:ext>
            </a:extLst>
          </p:cNvPr>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09" indent="0">
              <a:buNone/>
              <a:defRPr sz="2000">
                <a:solidFill>
                  <a:schemeClr val="tx1">
                    <a:tint val="82000"/>
                  </a:schemeClr>
                </a:solidFill>
              </a:defRPr>
            </a:lvl2pPr>
            <a:lvl3pPr marL="914418" indent="0">
              <a:buNone/>
              <a:defRPr sz="1800">
                <a:solidFill>
                  <a:schemeClr val="tx1">
                    <a:tint val="82000"/>
                  </a:schemeClr>
                </a:solidFill>
              </a:defRPr>
            </a:lvl3pPr>
            <a:lvl4pPr marL="1371627" indent="0">
              <a:buNone/>
              <a:defRPr sz="1600">
                <a:solidFill>
                  <a:schemeClr val="tx1">
                    <a:tint val="82000"/>
                  </a:schemeClr>
                </a:solidFill>
              </a:defRPr>
            </a:lvl4pPr>
            <a:lvl5pPr marL="1828837" indent="0">
              <a:buNone/>
              <a:defRPr sz="1600">
                <a:solidFill>
                  <a:schemeClr val="tx1">
                    <a:tint val="82000"/>
                  </a:schemeClr>
                </a:solidFill>
              </a:defRPr>
            </a:lvl5pPr>
            <a:lvl6pPr marL="2286046" indent="0">
              <a:buNone/>
              <a:defRPr sz="1600">
                <a:solidFill>
                  <a:schemeClr val="tx1">
                    <a:tint val="82000"/>
                  </a:schemeClr>
                </a:solidFill>
              </a:defRPr>
            </a:lvl6pPr>
            <a:lvl7pPr marL="2743255" indent="0">
              <a:buNone/>
              <a:defRPr sz="1600">
                <a:solidFill>
                  <a:schemeClr val="tx1">
                    <a:tint val="82000"/>
                  </a:schemeClr>
                </a:solidFill>
              </a:defRPr>
            </a:lvl7pPr>
            <a:lvl8pPr marL="3200464" indent="0">
              <a:buNone/>
              <a:defRPr sz="1600">
                <a:solidFill>
                  <a:schemeClr val="tx1">
                    <a:tint val="82000"/>
                  </a:schemeClr>
                </a:solidFill>
              </a:defRPr>
            </a:lvl8pPr>
            <a:lvl9pPr marL="3657673"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CCA5CA-54C6-B8F6-3BEA-0D8046FBD642}"/>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5" name="Footer Placeholder 4">
            <a:extLst>
              <a:ext uri="{FF2B5EF4-FFF2-40B4-BE49-F238E27FC236}">
                <a16:creationId xmlns:a16="http://schemas.microsoft.com/office/drawing/2014/main" id="{6557D5C7-9C33-3BCB-9EBC-3460CD7769DC}"/>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92D807B-8622-FC73-C091-0F9BB5201C2B}"/>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344411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AC1E-0CB7-2763-EC51-C8C7DB33434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AF3C159-B04E-E14B-7987-F6D1406DA2E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E637678-3F22-9599-7DB6-91FA7BA3857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3C99D40-B083-7D40-2CD6-7FA853937D6F}"/>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6" name="Footer Placeholder 5">
            <a:extLst>
              <a:ext uri="{FF2B5EF4-FFF2-40B4-BE49-F238E27FC236}">
                <a16:creationId xmlns:a16="http://schemas.microsoft.com/office/drawing/2014/main" id="{05133490-DCB7-FF8B-590B-555A9201B6C4}"/>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8A9BEF-E3D8-B770-E221-8B373184772F}"/>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2442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416D-2F3D-B101-B964-6D7072A004CE}"/>
              </a:ext>
            </a:extLst>
          </p:cNvPr>
          <p:cNvSpPr>
            <a:spLocks noGrp="1"/>
          </p:cNvSpPr>
          <p:nvPr>
            <p:ph type="title"/>
          </p:nvPr>
        </p:nvSpPr>
        <p:spPr>
          <a:xfrm>
            <a:off x="839788" y="365126"/>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6C5149E-2E7F-1FA7-5713-2BFE016BB4B1}"/>
              </a:ext>
            </a:extLst>
          </p:cNvPr>
          <p:cNvSpPr>
            <a:spLocks noGrp="1"/>
          </p:cNvSpPr>
          <p:nvPr>
            <p:ph type="body" idx="1"/>
          </p:nvPr>
        </p:nvSpPr>
        <p:spPr>
          <a:xfrm>
            <a:off x="839788"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6109648-4444-09B4-F5B4-D94D3C86462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24CB3EC-212C-3222-CEE9-3195F9B63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4CADC6-5C1E-FA06-ABF5-6A60AE6980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313ACC2-B20A-7BC6-3313-AEE9735E1DE6}"/>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8" name="Footer Placeholder 7">
            <a:extLst>
              <a:ext uri="{FF2B5EF4-FFF2-40B4-BE49-F238E27FC236}">
                <a16:creationId xmlns:a16="http://schemas.microsoft.com/office/drawing/2014/main" id="{2380AA92-FA91-37A8-FFA3-58F49C704A4B}"/>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37FB956-F098-6172-0061-2C9B5C20947F}"/>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136590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7715-84F0-CEA1-C3F5-6089F8B0454E}"/>
              </a:ext>
            </a:extLst>
          </p:cNvPr>
          <p:cNvSpPr>
            <a:spLocks noGrp="1"/>
          </p:cNvSpPr>
          <p:nvPr>
            <p:ph type="title"/>
          </p:nvPr>
        </p:nvSpPr>
        <p:spPr>
          <a:xfrm>
            <a:off x="233680" y="414555"/>
            <a:ext cx="11684000" cy="467994"/>
          </a:xfrm>
        </p:spPr>
        <p:txBody>
          <a:bodyPr>
            <a:normAutofit/>
          </a:bodyPr>
          <a:lstStyle>
            <a:lvl1pPr algn="ctr">
              <a:defRPr sz="2400" b="1"/>
            </a:lvl1pPr>
          </a:lstStyle>
          <a:p>
            <a:r>
              <a:rPr lang="en-GB"/>
              <a:t>Click to edit Master title style</a:t>
            </a:r>
          </a:p>
        </p:txBody>
      </p:sp>
      <p:sp>
        <p:nvSpPr>
          <p:cNvPr id="3" name="Date Placeholder 2">
            <a:extLst>
              <a:ext uri="{FF2B5EF4-FFF2-40B4-BE49-F238E27FC236}">
                <a16:creationId xmlns:a16="http://schemas.microsoft.com/office/drawing/2014/main" id="{85A9E641-DECB-3E06-79B2-5FBF54F769E7}"/>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4" name="Footer Placeholder 3">
            <a:extLst>
              <a:ext uri="{FF2B5EF4-FFF2-40B4-BE49-F238E27FC236}">
                <a16:creationId xmlns:a16="http://schemas.microsoft.com/office/drawing/2014/main" id="{10F70AB8-C6E3-A87D-8EC1-9442435BD36E}"/>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63421D0-AA8C-C8E1-0B99-650E6963F049}"/>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37377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E60B0-0D13-F105-AEF2-B68EF6227E00}"/>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3" name="Footer Placeholder 2">
            <a:extLst>
              <a:ext uri="{FF2B5EF4-FFF2-40B4-BE49-F238E27FC236}">
                <a16:creationId xmlns:a16="http://schemas.microsoft.com/office/drawing/2014/main" id="{F2D64530-86B2-2B84-6468-95B1D3671095}"/>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55CEDA8-9675-3798-AE47-EE33548F5CAA}"/>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14615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68A4-7A4E-E720-D27E-7376435B2839}"/>
              </a:ext>
            </a:extLst>
          </p:cNvPr>
          <p:cNvSpPr>
            <a:spLocks noGrp="1"/>
          </p:cNvSpPr>
          <p:nvPr>
            <p:ph type="title"/>
          </p:nvPr>
        </p:nvSpPr>
        <p:spPr>
          <a:xfrm>
            <a:off x="839790"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189FB99-CFA2-22BB-86BB-60E2E18ED4A4}"/>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DB1C342-355A-4E02-6D19-2A3EBC27F409}"/>
              </a:ext>
            </a:extLst>
          </p:cNvPr>
          <p:cNvSpPr>
            <a:spLocks noGrp="1"/>
          </p:cNvSpPr>
          <p:nvPr>
            <p:ph type="body" sz="half" idx="2"/>
          </p:nvPr>
        </p:nvSpPr>
        <p:spPr>
          <a:xfrm>
            <a:off x="839790"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EA8DA6-8EEA-E21C-4353-EB84105FFCBA}"/>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6" name="Footer Placeholder 5">
            <a:extLst>
              <a:ext uri="{FF2B5EF4-FFF2-40B4-BE49-F238E27FC236}">
                <a16:creationId xmlns:a16="http://schemas.microsoft.com/office/drawing/2014/main" id="{0B9DA8B4-3489-1F12-E5E5-FE4BC47406DF}"/>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C5D6F89-EC4D-96BD-D030-9080816A9CA1}"/>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282785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64D1-CA81-786A-7039-E6D966CF0938}"/>
              </a:ext>
            </a:extLst>
          </p:cNvPr>
          <p:cNvSpPr>
            <a:spLocks noGrp="1"/>
          </p:cNvSpPr>
          <p:nvPr>
            <p:ph type="title"/>
          </p:nvPr>
        </p:nvSpPr>
        <p:spPr>
          <a:xfrm>
            <a:off x="839790"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C33AD7F-7074-1285-7B65-930BE96323AE}"/>
              </a:ext>
            </a:extLst>
          </p:cNvPr>
          <p:cNvSpPr>
            <a:spLocks noGrp="1"/>
          </p:cNvSpPr>
          <p:nvPr>
            <p:ph type="pic" idx="1"/>
          </p:nvPr>
        </p:nvSpPr>
        <p:spPr>
          <a:xfrm>
            <a:off x="5183188" y="987427"/>
            <a:ext cx="6172200" cy="4873625"/>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GB"/>
          </a:p>
        </p:txBody>
      </p:sp>
      <p:sp>
        <p:nvSpPr>
          <p:cNvPr id="4" name="Text Placeholder 3">
            <a:extLst>
              <a:ext uri="{FF2B5EF4-FFF2-40B4-BE49-F238E27FC236}">
                <a16:creationId xmlns:a16="http://schemas.microsoft.com/office/drawing/2014/main" id="{2CB16217-5B95-DC84-C5AE-28AFD6B96F26}"/>
              </a:ext>
            </a:extLst>
          </p:cNvPr>
          <p:cNvSpPr>
            <a:spLocks noGrp="1"/>
          </p:cNvSpPr>
          <p:nvPr>
            <p:ph type="body" sz="half" idx="2"/>
          </p:nvPr>
        </p:nvSpPr>
        <p:spPr>
          <a:xfrm>
            <a:off x="839790"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1B77B8-B661-2714-4B1B-1546E917E8F5}"/>
              </a:ext>
            </a:extLst>
          </p:cNvPr>
          <p:cNvSpPr>
            <a:spLocks noGrp="1"/>
          </p:cNvSpPr>
          <p:nvPr>
            <p:ph type="dt" sz="half" idx="10"/>
          </p:nvPr>
        </p:nvSpPr>
        <p:spPr/>
        <p:txBody>
          <a:bodyPr/>
          <a:lstStyle/>
          <a:p>
            <a:fld id="{0BE72806-059D-CF4E-95DD-8661D2C51445}" type="datetimeFigureOut">
              <a:rPr lang="en-GB" smtClean="0"/>
              <a:t>19/09/2024</a:t>
            </a:fld>
            <a:endParaRPr lang="en-GB"/>
          </a:p>
        </p:txBody>
      </p:sp>
      <p:sp>
        <p:nvSpPr>
          <p:cNvPr id="6" name="Footer Placeholder 5">
            <a:extLst>
              <a:ext uri="{FF2B5EF4-FFF2-40B4-BE49-F238E27FC236}">
                <a16:creationId xmlns:a16="http://schemas.microsoft.com/office/drawing/2014/main" id="{B6A8FD10-0C86-D317-2F22-4BAC9050CFEC}"/>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5731B26-4A91-2B94-2421-BEDF5B87FE32}"/>
              </a:ext>
            </a:extLst>
          </p:cNvPr>
          <p:cNvSpPr>
            <a:spLocks noGrp="1"/>
          </p:cNvSpPr>
          <p:nvPr>
            <p:ph type="sldNum" sz="quarter" idx="12"/>
          </p:nvPr>
        </p:nvSpPr>
        <p:spPr/>
        <p:txBody>
          <a:bodyPr/>
          <a:lstStyle/>
          <a:p>
            <a:fld id="{1A8F24C0-6CFB-2249-8FAF-9A2EEAC04688}" type="slidenum">
              <a:rPr lang="en-GB" smtClean="0"/>
              <a:t>‹#›</a:t>
            </a:fld>
            <a:endParaRPr lang="en-GB"/>
          </a:p>
        </p:txBody>
      </p:sp>
    </p:spTree>
    <p:extLst>
      <p:ext uri="{BB962C8B-B14F-4D97-AF65-F5344CB8AC3E}">
        <p14:creationId xmlns:p14="http://schemas.microsoft.com/office/powerpoint/2010/main" val="383058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47596A-167B-A2C2-6346-DFC32227F19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85E41CE-064F-E1AC-DB9D-5023C7BE2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C27EBD-4DFD-8147-F290-95374DC4921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latin typeface="Gill Sans MT" panose="020B0502020104020203" pitchFamily="34" charset="77"/>
              </a:defRPr>
            </a:lvl1pPr>
          </a:lstStyle>
          <a:p>
            <a:fld id="{0BE72806-059D-CF4E-95DD-8661D2C51445}" type="datetimeFigureOut">
              <a:rPr lang="en-GB" smtClean="0"/>
              <a:pPr/>
              <a:t>19/09/2024</a:t>
            </a:fld>
            <a:endParaRPr lang="en-GB"/>
          </a:p>
        </p:txBody>
      </p:sp>
      <p:sp>
        <p:nvSpPr>
          <p:cNvPr id="6" name="Slide Number Placeholder 5">
            <a:extLst>
              <a:ext uri="{FF2B5EF4-FFF2-40B4-BE49-F238E27FC236}">
                <a16:creationId xmlns:a16="http://schemas.microsoft.com/office/drawing/2014/main" id="{2A1EB4D8-248E-B4AD-2084-FBCDF62D1E2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latin typeface="Gill Sans MT" panose="020B0502020104020203" pitchFamily="34" charset="77"/>
              </a:defRPr>
            </a:lvl1pPr>
          </a:lstStyle>
          <a:p>
            <a:fld id="{1A8F24C0-6CFB-2249-8FAF-9A2EEAC04688}" type="slidenum">
              <a:rPr lang="en-GB" smtClean="0"/>
              <a:pPr/>
              <a:t>‹#›</a:t>
            </a:fld>
            <a:endParaRPr lang="en-GB"/>
          </a:p>
        </p:txBody>
      </p:sp>
      <p:sp>
        <p:nvSpPr>
          <p:cNvPr id="7" name="Footer Placeholder 6">
            <a:extLst>
              <a:ext uri="{FF2B5EF4-FFF2-40B4-BE49-F238E27FC236}">
                <a16:creationId xmlns:a16="http://schemas.microsoft.com/office/drawing/2014/main" id="{A15176C2-D07E-5E16-0310-FD1388C967B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latin typeface="Gill Sans MT" panose="020B0502020104020203" pitchFamily="34" charset="77"/>
              </a:defRPr>
            </a:lvl1pPr>
          </a:lstStyle>
          <a:p>
            <a:endParaRPr lang="en-GB"/>
          </a:p>
        </p:txBody>
      </p:sp>
    </p:spTree>
    <p:extLst>
      <p:ext uri="{BB962C8B-B14F-4D97-AF65-F5344CB8AC3E}">
        <p14:creationId xmlns:p14="http://schemas.microsoft.com/office/powerpoint/2010/main" val="97441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8" rtl="0" eaLnBrk="1" latinLnBrk="0" hangingPunct="1">
        <a:lnSpc>
          <a:spcPct val="90000"/>
        </a:lnSpc>
        <a:spcBef>
          <a:spcPct val="0"/>
        </a:spcBef>
        <a:buNone/>
        <a:defRPr sz="4400" kern="1200">
          <a:solidFill>
            <a:schemeClr val="tx1"/>
          </a:solidFill>
          <a:latin typeface="Gill Sans MT" panose="020B0502020104020203" pitchFamily="34" charset="77"/>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3.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57.xml"/><Relationship Id="rId4" Type="http://schemas.openxmlformats.org/officeDocument/2006/relationships/slide" Target="slide46.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image" Target="../media/image15.sv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image" Target="../media/image17.sv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7.xml"/><Relationship Id="rId1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16.xml"/><Relationship Id="rId12" Type="http://schemas.openxmlformats.org/officeDocument/2006/relationships/slide" Target="slide34.xml"/><Relationship Id="rId17" Type="http://schemas.openxmlformats.org/officeDocument/2006/relationships/image" Target="../media/image6.svg"/><Relationship Id="rId2" Type="http://schemas.openxmlformats.org/officeDocument/2006/relationships/notesSlide" Target="../notesSlides/notesSlide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31.xml"/><Relationship Id="rId5" Type="http://schemas.openxmlformats.org/officeDocument/2006/relationships/slide" Target="slide10.xml"/><Relationship Id="rId15" Type="http://schemas.openxmlformats.org/officeDocument/2006/relationships/slide" Target="slide43.xml"/><Relationship Id="rId10" Type="http://schemas.openxmlformats.org/officeDocument/2006/relationships/slide" Target="slide28.xml"/><Relationship Id="rId4" Type="http://schemas.openxmlformats.org/officeDocument/2006/relationships/slide" Target="slide7.xml"/><Relationship Id="rId9" Type="http://schemas.openxmlformats.org/officeDocument/2006/relationships/slide" Target="slide25.xml"/><Relationship Id="rId14" Type="http://schemas.openxmlformats.org/officeDocument/2006/relationships/slide" Target="slide40.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sv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7" Type="http://schemas.openxmlformats.org/officeDocument/2006/relationships/image" Target="../media/image6.sv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54.xml"/></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hyperlink" Target="https://www.uk.coop/resources/open-data" TargetMode="Externa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46.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46.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46.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3.xml"/><Relationship Id="rId7"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57.xml"/><Relationship Id="rId4" Type="http://schemas.openxmlformats.org/officeDocument/2006/relationships/slide" Target="slide46.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52B5-4A6E-6CE3-5B22-E108AA30A4DD}"/>
              </a:ext>
            </a:extLst>
          </p:cNvPr>
          <p:cNvSpPr>
            <a:spLocks noGrp="1"/>
          </p:cNvSpPr>
          <p:nvPr>
            <p:ph type="ctrTitle"/>
          </p:nvPr>
        </p:nvSpPr>
        <p:spPr/>
        <p:txBody>
          <a:bodyPr>
            <a:normAutofit/>
          </a:bodyPr>
          <a:lstStyle/>
          <a:p>
            <a:r>
              <a:rPr lang="en-GB" sz="4400" kern="1400" spc="-50">
                <a:solidFill>
                  <a:srgbClr val="000000"/>
                </a:solidFill>
                <a:ea typeface="Times New Roman" panose="02020603050405020304" pitchFamily="18" charset="0"/>
                <a:cs typeface="Times New Roman" panose="02020603050405020304" pitchFamily="18" charset="0"/>
              </a:rPr>
              <a:t>CCIN Co-operative Case Studies 2024</a:t>
            </a:r>
            <a:endParaRPr lang="en-GB" sz="4400"/>
          </a:p>
        </p:txBody>
      </p:sp>
      <p:sp>
        <p:nvSpPr>
          <p:cNvPr id="3" name="Subtitle 2">
            <a:extLst>
              <a:ext uri="{FF2B5EF4-FFF2-40B4-BE49-F238E27FC236}">
                <a16:creationId xmlns:a16="http://schemas.microsoft.com/office/drawing/2014/main" id="{1E739848-DDBB-9652-6A14-4DE9B3F4937A}"/>
              </a:ext>
            </a:extLst>
          </p:cNvPr>
          <p:cNvSpPr>
            <a:spLocks noGrp="1"/>
          </p:cNvSpPr>
          <p:nvPr>
            <p:ph type="subTitle" idx="1"/>
          </p:nvPr>
        </p:nvSpPr>
        <p:spPr>
          <a:xfrm>
            <a:off x="1524000" y="3895595"/>
            <a:ext cx="9144000" cy="1324994"/>
          </a:xfrm>
        </p:spPr>
        <p:txBody>
          <a:bodyPr/>
          <a:lstStyle/>
          <a:p>
            <a:r>
              <a:rPr lang="en-GB" sz="1400"/>
              <a:t>Dr Owen Powell</a:t>
            </a:r>
          </a:p>
          <a:p>
            <a:r>
              <a:rPr lang="en-GB" sz="1050"/>
              <a:t>York Business School, York St John University</a:t>
            </a:r>
          </a:p>
        </p:txBody>
      </p:sp>
      <p:grpSp>
        <p:nvGrpSpPr>
          <p:cNvPr id="11" name="Group 10">
            <a:extLst>
              <a:ext uri="{FF2B5EF4-FFF2-40B4-BE49-F238E27FC236}">
                <a16:creationId xmlns:a16="http://schemas.microsoft.com/office/drawing/2014/main" id="{E972E22F-0365-EDE4-0C0F-7827B6327601}"/>
              </a:ext>
            </a:extLst>
          </p:cNvPr>
          <p:cNvGrpSpPr>
            <a:grpSpLocks noChangeAspect="1"/>
          </p:cNvGrpSpPr>
          <p:nvPr/>
        </p:nvGrpSpPr>
        <p:grpSpPr>
          <a:xfrm>
            <a:off x="146304" y="5663261"/>
            <a:ext cx="9613013" cy="1021003"/>
            <a:chOff x="1" y="6090708"/>
            <a:chExt cx="7224260" cy="767292"/>
          </a:xfrm>
        </p:grpSpPr>
        <p:pic>
          <p:nvPicPr>
            <p:cNvPr id="4" name="Picture 3">
              <a:extLst>
                <a:ext uri="{FF2B5EF4-FFF2-40B4-BE49-F238E27FC236}">
                  <a16:creationId xmlns:a16="http://schemas.microsoft.com/office/drawing/2014/main" id="{61C378D1-48ED-A44B-28A0-5C49B210EC48}"/>
                </a:ext>
              </a:extLst>
            </p:cNvPr>
            <p:cNvPicPr>
              <a:picLocks noChangeAspect="1"/>
            </p:cNvPicPr>
            <p:nvPr/>
          </p:nvPicPr>
          <p:blipFill rotWithShape="1">
            <a:blip r:embed="rId3"/>
            <a:srcRect r="7081"/>
            <a:stretch/>
          </p:blipFill>
          <p:spPr>
            <a:xfrm>
              <a:off x="1" y="6095970"/>
              <a:ext cx="3078563" cy="762030"/>
            </a:xfrm>
            <a:prstGeom prst="rect">
              <a:avLst/>
            </a:prstGeom>
            <a:ln>
              <a:noFill/>
            </a:ln>
          </p:spPr>
        </p:pic>
        <p:pic>
          <p:nvPicPr>
            <p:cNvPr id="6" name="Picture 5" descr="A black background with white text&#10;&#10;Description automatically generated">
              <a:extLst>
                <a:ext uri="{FF2B5EF4-FFF2-40B4-BE49-F238E27FC236}">
                  <a16:creationId xmlns:a16="http://schemas.microsoft.com/office/drawing/2014/main" id="{E581F083-55A5-4A35-5625-C3D55861AB17}"/>
                </a:ext>
              </a:extLst>
            </p:cNvPr>
            <p:cNvPicPr>
              <a:picLocks noChangeAspect="1"/>
            </p:cNvPicPr>
            <p:nvPr/>
          </p:nvPicPr>
          <p:blipFill>
            <a:blip r:embed="rId4"/>
            <a:stretch>
              <a:fillRect/>
            </a:stretch>
          </p:blipFill>
          <p:spPr>
            <a:xfrm>
              <a:off x="5782799" y="6090708"/>
              <a:ext cx="1441462" cy="762030"/>
            </a:xfrm>
            <a:prstGeom prst="rect">
              <a:avLst/>
            </a:prstGeom>
            <a:ln>
              <a:noFill/>
            </a:ln>
          </p:spPr>
        </p:pic>
        <p:pic>
          <p:nvPicPr>
            <p:cNvPr id="8" name="Picture 7" descr="A black and white logo&#10;&#10;Description automatically generated">
              <a:extLst>
                <a:ext uri="{FF2B5EF4-FFF2-40B4-BE49-F238E27FC236}">
                  <a16:creationId xmlns:a16="http://schemas.microsoft.com/office/drawing/2014/main" id="{DAC0DA8E-1DB9-FBC2-94D0-03A4A2A07EAC}"/>
                </a:ext>
              </a:extLst>
            </p:cNvPr>
            <p:cNvPicPr>
              <a:picLocks noChangeAspect="1"/>
            </p:cNvPicPr>
            <p:nvPr/>
          </p:nvPicPr>
          <p:blipFill>
            <a:blip r:embed="rId5"/>
            <a:stretch>
              <a:fillRect/>
            </a:stretch>
          </p:blipFill>
          <p:spPr>
            <a:xfrm>
              <a:off x="4341337" y="6095970"/>
              <a:ext cx="1441462" cy="756768"/>
            </a:xfrm>
            <a:prstGeom prst="rect">
              <a:avLst/>
            </a:prstGeom>
            <a:ln>
              <a:noFill/>
            </a:ln>
          </p:spPr>
        </p:pic>
        <p:pic>
          <p:nvPicPr>
            <p:cNvPr id="10" name="Picture 9" descr="A logo for a company&#10;&#10;Description automatically generated">
              <a:extLst>
                <a:ext uri="{FF2B5EF4-FFF2-40B4-BE49-F238E27FC236}">
                  <a16:creationId xmlns:a16="http://schemas.microsoft.com/office/drawing/2014/main" id="{15FADEC6-41D5-9377-BB5B-F8D5665C10A7}"/>
                </a:ext>
              </a:extLst>
            </p:cNvPr>
            <p:cNvPicPr>
              <a:picLocks noChangeAspect="1"/>
            </p:cNvPicPr>
            <p:nvPr/>
          </p:nvPicPr>
          <p:blipFill>
            <a:blip r:embed="rId6"/>
            <a:stretch>
              <a:fillRect/>
            </a:stretch>
          </p:blipFill>
          <p:spPr>
            <a:xfrm>
              <a:off x="3078564" y="6094422"/>
              <a:ext cx="1139952" cy="758316"/>
            </a:xfrm>
            <a:prstGeom prst="rect">
              <a:avLst/>
            </a:prstGeom>
            <a:ln>
              <a:noFill/>
            </a:ln>
          </p:spPr>
        </p:pic>
      </p:grpSp>
    </p:spTree>
    <p:extLst>
      <p:ext uri="{BB962C8B-B14F-4D97-AF65-F5344CB8AC3E}">
        <p14:creationId xmlns:p14="http://schemas.microsoft.com/office/powerpoint/2010/main" val="250119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520911" y="5061076"/>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52</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90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Dulas Ltd</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15/04/1982</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Company limited by shares </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(2021/22)</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~£12.8m</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Machynlleth, Powys, Wales</a:t>
                      </a:r>
                    </a:p>
                    <a:p>
                      <a:pPr>
                        <a:lnSpc>
                          <a:spcPct val="115000"/>
                        </a:lnSpc>
                      </a:pPr>
                      <a:r>
                        <a:rPr lang="en-GB" sz="1100" kern="100">
                          <a:effectLst/>
                          <a:latin typeface="Gill Sans MT" panose="020B0502020104020203" pitchFamily="34" charset="77"/>
                          <a:ea typeface="Aptos" panose="020B0004020202020204" pitchFamily="34" charset="0"/>
                          <a:cs typeface="Arial" panose="020B0604020202020204" pitchFamily="34" charset="0"/>
                        </a:rPr>
                        <a:t>(Stirling, Inverness, Bognor Regis)</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099"/>
            <a:ext cx="4020872" cy="3508871"/>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itchFamily="2" charset="2"/>
              <a:buChar char="Ø"/>
            </a:pPr>
            <a:r>
              <a:rPr lang="en-GB" sz="1100">
                <a:solidFill>
                  <a:schemeClr val="tx1"/>
                </a:solidFill>
              </a:rPr>
              <a:t>A workers' co-operative in the renewable energy and manufacturing sectors, founded in 1982 </a:t>
            </a:r>
          </a:p>
          <a:p>
            <a:pPr marL="171450" indent="-171450">
              <a:buFont typeface="Wingdings" pitchFamily="2" charset="2"/>
              <a:buChar char="Ø"/>
            </a:pPr>
            <a:r>
              <a:rPr lang="en-GB" sz="1100">
                <a:solidFill>
                  <a:schemeClr val="tx1"/>
                </a:solidFill>
              </a:rPr>
              <a:t>Originally created as a kind of renewable energy lab at the Centre for Alternative Technology </a:t>
            </a:r>
          </a:p>
          <a:p>
            <a:pPr marL="171450" indent="-171450">
              <a:buFont typeface="Wingdings" pitchFamily="2" charset="2"/>
              <a:buChar char="Ø"/>
            </a:pPr>
            <a:r>
              <a:rPr lang="en-GB" sz="1100">
                <a:solidFill>
                  <a:schemeClr val="tx1"/>
                </a:solidFill>
              </a:rPr>
              <a:t>Highly qualified and experienced multi-disciplinary team encompassing all aspects of renewable energy from policy, market stimulation and resource assessment right through to research, design, training, and the implementation of wind, solar, micro hydro and biomass projects</a:t>
            </a:r>
          </a:p>
          <a:p>
            <a:pPr marL="171450" indent="-171450">
              <a:buFont typeface="Wingdings" pitchFamily="2" charset="2"/>
              <a:buChar char="Ø"/>
            </a:pPr>
            <a:r>
              <a:rPr lang="en-GB" sz="1100">
                <a:solidFill>
                  <a:schemeClr val="tx1"/>
                </a:solidFill>
              </a:rPr>
              <a:t>Based across two sites in Machynlleth, where it was set up, but it's also in Inverness and Stirling, as well as in Bognor Regis through a recent manufacturing acquisition</a:t>
            </a:r>
          </a:p>
          <a:p>
            <a:pPr marL="171450" indent="-171450">
              <a:buFont typeface="Wingdings" pitchFamily="2" charset="2"/>
              <a:buChar char="Ø"/>
            </a:pPr>
            <a:r>
              <a:rPr lang="en-GB" sz="1100">
                <a:solidFill>
                  <a:schemeClr val="tx1"/>
                </a:solidFill>
              </a:rPr>
              <a:t>Guiding set of values since 1982, commitments to: </a:t>
            </a:r>
          </a:p>
          <a:p>
            <a:pPr marL="403225" lvl="1" indent="-171450">
              <a:buFont typeface="Wingdings" pitchFamily="2" charset="2"/>
              <a:buChar char="v"/>
            </a:pPr>
            <a:r>
              <a:rPr lang="en-GB" sz="1100">
                <a:solidFill>
                  <a:schemeClr val="tx1"/>
                </a:solidFill>
              </a:rPr>
              <a:t>Creating sustainable and meaningful employment and training and developing its employees</a:t>
            </a:r>
          </a:p>
          <a:p>
            <a:pPr marL="403225" lvl="1" indent="-171450">
              <a:buFont typeface="Wingdings" pitchFamily="2" charset="2"/>
              <a:buChar char="v"/>
            </a:pPr>
            <a:r>
              <a:rPr lang="en-GB" sz="1100">
                <a:solidFill>
                  <a:schemeClr val="tx1"/>
                </a:solidFill>
              </a:rPr>
              <a:t>Its community and environment</a:t>
            </a:r>
          </a:p>
          <a:p>
            <a:pPr marL="403225" lvl="1" indent="-171450">
              <a:buFont typeface="Wingdings" pitchFamily="2" charset="2"/>
              <a:buChar char="v"/>
            </a:pPr>
            <a:r>
              <a:rPr lang="en-GB" sz="1100">
                <a:solidFill>
                  <a:schemeClr val="tx1"/>
                </a:solidFill>
              </a:rPr>
              <a:t>Improving people's lives using appropriate technology</a:t>
            </a:r>
          </a:p>
          <a:p>
            <a:pPr marL="171450" indent="-171450">
              <a:buFont typeface="Wingdings" pitchFamily="2" charset="2"/>
              <a:buChar char="Ø"/>
            </a:pPr>
            <a:r>
              <a:rPr lang="en-GB" sz="1100">
                <a:solidFill>
                  <a:schemeClr val="tx1"/>
                </a:solidFill>
              </a:rPr>
              <a:t>Held to these values through challenging times and major successes alike.</a:t>
            </a:r>
            <a:br>
              <a:rPr lang="en-GB" sz="1100">
                <a:solidFill>
                  <a:schemeClr val="tx1"/>
                </a:solidFill>
              </a:rPr>
            </a:br>
            <a:endParaRPr lang="en-GB" sz="1100">
              <a:solidFill>
                <a:schemeClr val="tx1"/>
              </a:solidFill>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6" name="Rectangle 5">
            <a:extLst>
              <a:ext uri="{FF2B5EF4-FFF2-40B4-BE49-F238E27FC236}">
                <a16:creationId xmlns:a16="http://schemas.microsoft.com/office/drawing/2014/main" id="{E7AEEE0F-E768-35EB-5B5F-3B12D27C3AA1}"/>
              </a:ext>
            </a:extLst>
          </p:cNvPr>
          <p:cNvSpPr/>
          <p:nvPr/>
        </p:nvSpPr>
        <p:spPr>
          <a:xfrm>
            <a:off x="8878527" y="5788285"/>
            <a:ext cx="3166946" cy="8314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white text on a black background&#10;&#10;Description automatically generated">
            <a:extLst>
              <a:ext uri="{FF2B5EF4-FFF2-40B4-BE49-F238E27FC236}">
                <a16:creationId xmlns:a16="http://schemas.microsoft.com/office/drawing/2014/main" id="{5CC9D972-0910-8364-560C-8AD88E4E0516}"/>
              </a:ext>
            </a:extLst>
          </p:cNvPr>
          <p:cNvPicPr>
            <a:picLocks noChangeAspect="1"/>
          </p:cNvPicPr>
          <p:nvPr/>
        </p:nvPicPr>
        <p:blipFill>
          <a:blip r:embed="rId4"/>
          <a:stretch>
            <a:fillRect/>
          </a:stretch>
        </p:blipFill>
        <p:spPr>
          <a:xfrm>
            <a:off x="9082064" y="5795883"/>
            <a:ext cx="2759871" cy="816300"/>
          </a:xfrm>
          <a:prstGeom prst="rect">
            <a:avLst/>
          </a:prstGeom>
        </p:spPr>
      </p:pic>
      <p:sp>
        <p:nvSpPr>
          <p:cNvPr id="12" name="Rectangle 11">
            <a:extLst>
              <a:ext uri="{FF2B5EF4-FFF2-40B4-BE49-F238E27FC236}">
                <a16:creationId xmlns:a16="http://schemas.microsoft.com/office/drawing/2014/main" id="{BF38D591-500A-7A0A-33DA-B8E1081A2E82}"/>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5DF53AD-44A7-A55D-4913-E7CF5A98D64B}"/>
              </a:ext>
            </a:extLst>
          </p:cNvPr>
          <p:cNvSpPr>
            <a:spLocks noChangeAspect="1"/>
          </p:cNvSpPr>
          <p:nvPr/>
        </p:nvSpPr>
        <p:spPr>
          <a:xfrm>
            <a:off x="5883944" y="4026237"/>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9" name="Oval 8">
            <a:extLst>
              <a:ext uri="{FF2B5EF4-FFF2-40B4-BE49-F238E27FC236}">
                <a16:creationId xmlns:a16="http://schemas.microsoft.com/office/drawing/2014/main" id="{8367D2A9-5E8E-24F1-5128-1ACECA7E6AFE}"/>
              </a:ext>
            </a:extLst>
          </p:cNvPr>
          <p:cNvSpPr>
            <a:spLocks noChangeAspect="1"/>
          </p:cNvSpPr>
          <p:nvPr/>
        </p:nvSpPr>
        <p:spPr>
          <a:xfrm>
            <a:off x="5843452" y="3589442"/>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0" name="Oval 9">
            <a:extLst>
              <a:ext uri="{FF2B5EF4-FFF2-40B4-BE49-F238E27FC236}">
                <a16:creationId xmlns:a16="http://schemas.microsoft.com/office/drawing/2014/main" id="{22D1CB2A-F31E-3537-56ED-2B62F26CAB14}"/>
              </a:ext>
            </a:extLst>
          </p:cNvPr>
          <p:cNvSpPr>
            <a:spLocks noChangeAspect="1"/>
          </p:cNvSpPr>
          <p:nvPr/>
        </p:nvSpPr>
        <p:spPr>
          <a:xfrm>
            <a:off x="6526428" y="5788285"/>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11" name="Graphic 10" descr="Work from home Wi-Fi with solid fill">
            <a:hlinkClick r:id="rId5" action="ppaction://hlinksldjump"/>
            <a:extLst>
              <a:ext uri="{FF2B5EF4-FFF2-40B4-BE49-F238E27FC236}">
                <a16:creationId xmlns:a16="http://schemas.microsoft.com/office/drawing/2014/main" id="{9A17B75B-8AEB-3F39-A5BB-A8FBAB0A10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
        <p:nvSpPr>
          <p:cNvPr id="13" name="Title 12">
            <a:extLst>
              <a:ext uri="{FF2B5EF4-FFF2-40B4-BE49-F238E27FC236}">
                <a16:creationId xmlns:a16="http://schemas.microsoft.com/office/drawing/2014/main" id="{BF2B1879-6D8D-C5FB-7A73-03E8B3D4B0B8}"/>
              </a:ext>
            </a:extLst>
          </p:cNvPr>
          <p:cNvSpPr>
            <a:spLocks noGrp="1"/>
          </p:cNvSpPr>
          <p:nvPr>
            <p:ph type="title"/>
          </p:nvPr>
        </p:nvSpPr>
        <p:spPr/>
        <p:txBody>
          <a:bodyPr>
            <a:normAutofit/>
          </a:bodyPr>
          <a:lstStyle/>
          <a:p>
            <a:r>
              <a:rPr lang="en-GB"/>
              <a:t>DULAS</a:t>
            </a:r>
          </a:p>
        </p:txBody>
      </p:sp>
    </p:spTree>
    <p:extLst>
      <p:ext uri="{BB962C8B-B14F-4D97-AF65-F5344CB8AC3E}">
        <p14:creationId xmlns:p14="http://schemas.microsoft.com/office/powerpoint/2010/main" val="8339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152204" y="1833317"/>
            <a:ext cx="4099146" cy="4937152"/>
            <a:chOff x="356316" y="1957883"/>
            <a:chExt cx="4099146" cy="4778159"/>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2"/>
              <a:ext cx="4099146" cy="4534680"/>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ORIGINS: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ounders had been at CAT since 1977, a collective of people had taken over an old slate quarry.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tarted off wanting to practice alternative ways of livin</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g and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develop renewable energy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but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more and more people wanted to visit so they created a visitor centre to demonstrate and educate.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NEED: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There was a lack of technical products for renewable energy systems. Four engineers were tasked with developing these products (e.g., solar controllers and inverters) to test the market. CAT was a worker co-op and educational charity, so a limited company was set up to mitigate risk. The charity took a share, and the workers took a collective share.</a:t>
              </a: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After a few years making significant losses, CAT was evolving further, so Dulas was encouraged to go it alone, move off site and see if they could survive without the support of the charity. Created additional shares so that all the six employees could take a share each. They took the co-op structure and the way of working they had learned at CAT and started to achieve some financial success.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ould have easily changed that model, decided to convert into real value shares, but they didn't. They kept the collective vision.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 more staff joined, they just kept offering membership until it's got to this point.</a:t>
              </a:r>
            </a:p>
          </p:txBody>
        </p:sp>
        <p:sp>
          <p:nvSpPr>
            <p:cNvPr id="8" name="TextBox 7">
              <a:extLst>
                <a:ext uri="{FF2B5EF4-FFF2-40B4-BE49-F238E27FC236}">
                  <a16:creationId xmlns:a16="http://schemas.microsoft.com/office/drawing/2014/main" id="{CFBD5992-15D6-9E1C-766E-350188A93843}"/>
                </a:ext>
              </a:extLst>
            </p:cNvPr>
            <p:cNvSpPr txBox="1"/>
            <p:nvPr/>
          </p:nvSpPr>
          <p:spPr>
            <a:xfrm>
              <a:off x="1052328" y="1957883"/>
              <a:ext cx="2595628"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5" name="Group 14">
            <a:extLst>
              <a:ext uri="{FF2B5EF4-FFF2-40B4-BE49-F238E27FC236}">
                <a16:creationId xmlns:a16="http://schemas.microsoft.com/office/drawing/2014/main" id="{FE2578A1-09FC-6D95-1A80-31DA6FD99F6C}"/>
              </a:ext>
            </a:extLst>
          </p:cNvPr>
          <p:cNvGrpSpPr/>
          <p:nvPr/>
        </p:nvGrpSpPr>
        <p:grpSpPr>
          <a:xfrm>
            <a:off x="217215" y="87531"/>
            <a:ext cx="9372836" cy="2063335"/>
            <a:chOff x="243622" y="2390057"/>
            <a:chExt cx="9372836" cy="2063335"/>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43622" y="2683935"/>
              <a:ext cx="7024755" cy="1097092"/>
              <a:chOff x="622884" y="2396068"/>
              <a:chExt cx="7024755" cy="1097092"/>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79F5996-E1AB-C007-D2EC-B3DFF775F523}"/>
                  </a:ext>
                </a:extLst>
              </p:cNvPr>
              <p:cNvGrpSpPr/>
              <p:nvPr/>
            </p:nvGrpSpPr>
            <p:grpSpPr>
              <a:xfrm>
                <a:off x="622884" y="2398760"/>
                <a:ext cx="2340000" cy="1094400"/>
                <a:chOff x="3723620" y="2750863"/>
                <a:chExt cx="2340000" cy="1094400"/>
              </a:xfrm>
            </p:grpSpPr>
            <p:sp>
              <p:nvSpPr>
                <p:cNvPr id="59" name="Freeform 58">
                  <a:extLst>
                    <a:ext uri="{FF2B5EF4-FFF2-40B4-BE49-F238E27FC236}">
                      <a16:creationId xmlns:a16="http://schemas.microsoft.com/office/drawing/2014/main" id="{81CABE54-E2A3-2EAE-3774-D20002B707DC}"/>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0" name="Rectangle 59">
                  <a:extLst>
                    <a:ext uri="{FF2B5EF4-FFF2-40B4-BE49-F238E27FC236}">
                      <a16:creationId xmlns:a16="http://schemas.microsoft.com/office/drawing/2014/main" id="{B362B1AE-7656-1A85-A3A0-E406EFE067E7}"/>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7639" y="2396068"/>
                <a:ext cx="2340000" cy="1094400"/>
                <a:chOff x="3723620" y="2750863"/>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43622" y="2390057"/>
              <a:ext cx="9372836" cy="2063335"/>
              <a:chOff x="134186" y="197621"/>
              <a:chExt cx="9372836" cy="2063335"/>
            </a:xfrm>
          </p:grpSpPr>
          <p:sp>
            <p:nvSpPr>
              <p:cNvPr id="31" name="TextBox 30">
                <a:extLst>
                  <a:ext uri="{FF2B5EF4-FFF2-40B4-BE49-F238E27FC236}">
                    <a16:creationId xmlns:a16="http://schemas.microsoft.com/office/drawing/2014/main" id="{EF8CAD1C-F7CB-1DA0-E359-531CE79DC5CF}"/>
                  </a:ext>
                </a:extLst>
              </p:cNvPr>
              <p:cNvSpPr txBox="1"/>
              <p:nvPr/>
            </p:nvSpPr>
            <p:spPr>
              <a:xfrm>
                <a:off x="134186" y="197621"/>
                <a:ext cx="7024755"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9178471" cy="1601959"/>
                <a:chOff x="1447581" y="5060383"/>
                <a:chExt cx="7280808" cy="1712986"/>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defTabSz="577850">
                    <a:spcBef>
                      <a:spcPct val="0"/>
                    </a:spcBef>
                    <a:spcAft>
                      <a:spcPct val="35000"/>
                    </a:spcAft>
                  </a:pPr>
                  <a:r>
                    <a:rPr lang="en-GB" sz="1100" b="1" kern="100">
                      <a:effectLst/>
                      <a:latin typeface="Gill Sans MT" panose="020B0502020104020203" pitchFamily="34" charset="77"/>
                      <a:ea typeface="Aptos" panose="020B0004020202020204" pitchFamily="34" charset="0"/>
                      <a:cs typeface="Arial" panose="020B0604020202020204" pitchFamily="34" charset="0"/>
                    </a:rPr>
                    <a:t>Leaving home</a:t>
                  </a:r>
                  <a:endParaRPr lang="en-GB" sz="1100" b="1" kern="1200"/>
                </a:p>
                <a:p>
                  <a:pPr marL="171450" lvl="1" indent="-171450" algn="l" defTabSz="444500">
                    <a:spcBef>
                      <a:spcPct val="0"/>
                    </a:spcBef>
                    <a:spcAft>
                      <a:spcPct val="15000"/>
                    </a:spcAft>
                    <a:buFont typeface="Wingdings" pitchFamily="2" charset="2"/>
                    <a:buChar char="Ø"/>
                  </a:pPr>
                  <a:r>
                    <a:rPr lang="en-GB" sz="1100"/>
                    <a:t>M</a:t>
                  </a:r>
                  <a:r>
                    <a:rPr lang="en-GB" sz="1100" kern="1200"/>
                    <a:t>oving away from the bigger collective and having to go it alone, but keeping with that cooperative vision and the market it was operating in</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New people, new ideas</a:t>
                  </a:r>
                </a:p>
                <a:p>
                  <a:pPr marL="171450" lvl="1" indent="-171450" algn="l" defTabSz="444500">
                    <a:spcBef>
                      <a:spcPct val="0"/>
                    </a:spcBef>
                    <a:spcAft>
                      <a:spcPct val="15000"/>
                    </a:spcAft>
                    <a:buFont typeface="Wingdings" pitchFamily="2" charset="2"/>
                    <a:buChar char="Ø"/>
                  </a:pPr>
                  <a:r>
                    <a:rPr lang="en-GB" sz="1100"/>
                    <a:t>B</a:t>
                  </a:r>
                  <a:r>
                    <a:rPr lang="en-GB" sz="1100" kern="1200"/>
                    <a:t>rought in a wider range of engineers and allowed them to explore what they were interested in, taking Dulas away from operating completely in solar</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Reflective governance </a:t>
                  </a:r>
                </a:p>
                <a:p>
                  <a:pPr marL="171450" lvl="1" indent="-171450" defTabSz="444500">
                    <a:spcBef>
                      <a:spcPct val="0"/>
                    </a:spcBef>
                    <a:spcAft>
                      <a:spcPct val="15000"/>
                    </a:spcAft>
                    <a:buFont typeface="Wingdings" pitchFamily="2" charset="2"/>
                    <a:buChar char="Ø"/>
                  </a:pPr>
                  <a:r>
                    <a:rPr lang="en-GB" sz="1100"/>
                    <a:t>E</a:t>
                  </a:r>
                  <a:r>
                    <a:rPr lang="en-GB" sz="1100" kern="1200"/>
                    <a:t>xplored a governance structure ‘</a:t>
                  </a:r>
                  <a:r>
                    <a:rPr lang="en-GB" sz="1100"/>
                    <a:t>befitting’ a financially successful company </a:t>
                  </a:r>
                  <a:r>
                    <a:rPr lang="en-GB" sz="1100" b="1" kern="1200"/>
                    <a:t>BUT</a:t>
                  </a:r>
                  <a:r>
                    <a:rPr lang="en-GB" sz="1100" kern="1200"/>
                    <a:t> </a:t>
                  </a:r>
                  <a:r>
                    <a:rPr lang="en-GB" sz="1100" i="1" kern="1200"/>
                    <a:t>“milestone isn't that we went down that road, it was the realisation that it wasn't what we needed and rejecting it”  </a:t>
                  </a:r>
                </a:p>
                <a:p>
                  <a:pPr marL="171450" lvl="1" indent="-171450" algn="l" defTabSz="444500">
                    <a:spcBef>
                      <a:spcPct val="0"/>
                    </a:spcBef>
                    <a:spcAft>
                      <a:spcPct val="15000"/>
                    </a:spcAft>
                    <a:buFont typeface="Wingdings" pitchFamily="2" charset="2"/>
                    <a:buChar char="Ø"/>
                  </a:pP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171450" lvl="1" indent="-171450" algn="l" defTabSz="444500">
                    <a:spcBef>
                      <a:spcPct val="0"/>
                    </a:spcBef>
                    <a:spcAft>
                      <a:spcPct val="15000"/>
                    </a:spcAft>
                    <a:buFont typeface="Wingdings" pitchFamily="2" charset="2"/>
                    <a:buChar char="Ø"/>
                  </a:pPr>
                  <a:endParaRPr lang="en-GB" sz="1100" kern="1200"/>
                </a:p>
              </p:txBody>
            </p:sp>
          </p:grpSp>
        </p:grpSp>
      </p:grpSp>
      <p:grpSp>
        <p:nvGrpSpPr>
          <p:cNvPr id="6" name="Group 5">
            <a:extLst>
              <a:ext uri="{FF2B5EF4-FFF2-40B4-BE49-F238E27FC236}">
                <a16:creationId xmlns:a16="http://schemas.microsoft.com/office/drawing/2014/main" id="{6E554B44-F9ED-A142-43FA-5F306D38BF12}"/>
              </a:ext>
            </a:extLst>
          </p:cNvPr>
          <p:cNvGrpSpPr/>
          <p:nvPr/>
        </p:nvGrpSpPr>
        <p:grpSpPr>
          <a:xfrm>
            <a:off x="4746000" y="87531"/>
            <a:ext cx="7369587" cy="6714520"/>
            <a:chOff x="4745472" y="85015"/>
            <a:chExt cx="7369587" cy="6714520"/>
          </a:xfrm>
        </p:grpSpPr>
        <p:grpSp>
          <p:nvGrpSpPr>
            <p:cNvPr id="141" name="Group 140">
              <a:extLst>
                <a:ext uri="{FF2B5EF4-FFF2-40B4-BE49-F238E27FC236}">
                  <a16:creationId xmlns:a16="http://schemas.microsoft.com/office/drawing/2014/main" id="{476A831E-6DA3-CD31-39D2-0ABCA11D019B}"/>
                </a:ext>
              </a:extLst>
            </p:cNvPr>
            <p:cNvGrpSpPr/>
            <p:nvPr/>
          </p:nvGrpSpPr>
          <p:grpSpPr>
            <a:xfrm>
              <a:off x="4745472" y="85015"/>
              <a:ext cx="7369587" cy="6384273"/>
              <a:chOff x="4650146" y="-515313"/>
              <a:chExt cx="7369587" cy="6384273"/>
            </a:xfrm>
          </p:grpSpPr>
          <p:sp>
            <p:nvSpPr>
              <p:cNvPr id="117" name="Hexagon 116">
                <a:extLst>
                  <a:ext uri="{FF2B5EF4-FFF2-40B4-BE49-F238E27FC236}">
                    <a16:creationId xmlns:a16="http://schemas.microsoft.com/office/drawing/2014/main" id="{6C5C7DDE-09EA-8442-570B-BD107F926D9C}"/>
                  </a:ext>
                </a:extLst>
              </p:cNvPr>
              <p:cNvSpPr>
                <a:spLocks/>
              </p:cNvSpPr>
              <p:nvPr/>
            </p:nvSpPr>
            <p:spPr>
              <a:xfrm>
                <a:off x="4655869" y="1852273"/>
                <a:ext cx="1800856" cy="1610765"/>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Built into articles that you're a member or a member in waiting from day one</a:t>
                </a:r>
              </a:p>
            </p:txBody>
          </p:sp>
          <p:sp>
            <p:nvSpPr>
              <p:cNvPr id="118" name="Hexagon 117">
                <a:extLst>
                  <a:ext uri="{FF2B5EF4-FFF2-40B4-BE49-F238E27FC236}">
                    <a16:creationId xmlns:a16="http://schemas.microsoft.com/office/drawing/2014/main" id="{12D2F091-161B-061C-16DA-DA27D87C242C}"/>
                  </a:ext>
                </a:extLst>
              </p:cNvPr>
              <p:cNvSpPr>
                <a:spLocks/>
              </p:cNvSpPr>
              <p:nvPr/>
            </p:nvSpPr>
            <p:spPr>
              <a:xfrm>
                <a:off x="4650146" y="3448049"/>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effectLst/>
                    <a:latin typeface="Gill Sans MT" panose="020B0502020104020203" pitchFamily="34" charset="77"/>
                    <a:ea typeface="Aptos" panose="020B0004020202020204" pitchFamily="34" charset="0"/>
                    <a:cs typeface="Arial" panose="020B0604020202020204" pitchFamily="34" charset="0"/>
                  </a:rPr>
                  <a:t>6-month </a:t>
                </a:r>
                <a:r>
                  <a:rPr lang="en-GB" sz="1100">
                    <a:solidFill>
                      <a:schemeClr val="tx1"/>
                    </a:solidFill>
                    <a:latin typeface="Gill Sans MT" panose="020B0502020104020203" pitchFamily="34" charset="77"/>
                    <a:ea typeface="Aptos" panose="020B0004020202020204" pitchFamily="34" charset="0"/>
                    <a:cs typeface="Arial" panose="020B0604020202020204" pitchFamily="34" charset="0"/>
                  </a:rPr>
                  <a:t>probation </a:t>
                </a:r>
                <a:r>
                  <a:rPr lang="en-GB" sz="1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then 12 months of engagement as a potential member</a:t>
                </a:r>
                <a:r>
                  <a:rPr lang="en-GB" sz="1100">
                    <a:solidFill>
                      <a:schemeClr val="tx1"/>
                    </a:solidFill>
                    <a:effectLst/>
                  </a:rPr>
                  <a:t> – 18 months in total</a:t>
                </a:r>
                <a:endParaRPr lang="en-GB" sz="1100">
                  <a:solidFill>
                    <a:schemeClr val="tx1"/>
                  </a:solidFill>
                </a:endParaRPr>
              </a:p>
            </p:txBody>
          </p:sp>
          <p:sp>
            <p:nvSpPr>
              <p:cNvPr id="119" name="Hexagon 118">
                <a:extLst>
                  <a:ext uri="{FF2B5EF4-FFF2-40B4-BE49-F238E27FC236}">
                    <a16:creationId xmlns:a16="http://schemas.microsoft.com/office/drawing/2014/main" id="{BA6EB425-0662-CD9C-38CF-85C22EBD211A}"/>
                  </a:ext>
                </a:extLst>
              </p:cNvPr>
              <p:cNvSpPr>
                <a:spLocks/>
              </p:cNvSpPr>
              <p:nvPr/>
            </p:nvSpPr>
            <p:spPr>
              <a:xfrm>
                <a:off x="6039885" y="2650233"/>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Come to all the member meetings, receive member information, access all member intranet and messaging boards – you’re invited to participate! </a:t>
                </a:r>
              </a:p>
            </p:txBody>
          </p:sp>
          <p:sp>
            <p:nvSpPr>
              <p:cNvPr id="124" name="Hexagon 123">
                <a:extLst>
                  <a:ext uri="{FF2B5EF4-FFF2-40B4-BE49-F238E27FC236}">
                    <a16:creationId xmlns:a16="http://schemas.microsoft.com/office/drawing/2014/main" id="{AD04CAAB-C93A-7593-69C6-0A477BB09F2F}"/>
                  </a:ext>
                </a:extLst>
              </p:cNvPr>
              <p:cNvSpPr>
                <a:spLocks noChangeAspect="1"/>
              </p:cNvSpPr>
              <p:nvPr/>
            </p:nvSpPr>
            <p:spPr>
              <a:xfrm>
                <a:off x="7414223" y="284364"/>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Instituted a board of ‘member elected directors’ after reaching ~22 member-directors</a:t>
                </a:r>
              </a:p>
            </p:txBody>
          </p:sp>
          <p:sp>
            <p:nvSpPr>
              <p:cNvPr id="125" name="Hexagon 124">
                <a:extLst>
                  <a:ext uri="{FF2B5EF4-FFF2-40B4-BE49-F238E27FC236}">
                    <a16:creationId xmlns:a16="http://schemas.microsoft.com/office/drawing/2014/main" id="{3352CC7D-6C41-FEDB-701B-24FF611806DD}"/>
                  </a:ext>
                </a:extLst>
              </p:cNvPr>
              <p:cNvSpPr>
                <a:spLocks noChangeAspect="1"/>
              </p:cNvSpPr>
              <p:nvPr/>
            </p:nvSpPr>
            <p:spPr>
              <a:xfrm>
                <a:off x="7420283" y="3453957"/>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Enables clearer collaboration with conventional organisations and provides long-term </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vision</a:t>
                </a: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 and</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 strategic direction</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26" name="Hexagon 125">
                <a:extLst>
                  <a:ext uri="{FF2B5EF4-FFF2-40B4-BE49-F238E27FC236}">
                    <a16:creationId xmlns:a16="http://schemas.microsoft.com/office/drawing/2014/main" id="{A4A26D46-B331-C45E-E335-E07B9D48A472}"/>
                  </a:ext>
                </a:extLst>
              </p:cNvPr>
              <p:cNvSpPr>
                <a:spLocks noChangeAspect="1"/>
              </p:cNvSpPr>
              <p:nvPr/>
            </p:nvSpPr>
            <p:spPr>
              <a:xfrm>
                <a:off x="7424195" y="1868238"/>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As turnover increased, identified need for Managing Director, Finance Director, and Operations Director </a:t>
                </a:r>
              </a:p>
            </p:txBody>
          </p:sp>
          <p:sp>
            <p:nvSpPr>
              <p:cNvPr id="132" name="Hexagon 131">
                <a:extLst>
                  <a:ext uri="{FF2B5EF4-FFF2-40B4-BE49-F238E27FC236}">
                    <a16:creationId xmlns:a16="http://schemas.microsoft.com/office/drawing/2014/main" id="{1A596D15-6A52-9F35-2D43-B3039F722865}"/>
                  </a:ext>
                </a:extLst>
              </p:cNvPr>
              <p:cNvSpPr>
                <a:spLocks/>
              </p:cNvSpPr>
              <p:nvPr/>
            </p:nvSpPr>
            <p:spPr>
              <a:xfrm>
                <a:off x="8817177" y="1070596"/>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Consultancy – Renewable energy, environmental impact, and ’net zero’</a:t>
                </a:r>
              </a:p>
            </p:txBody>
          </p:sp>
          <p:sp>
            <p:nvSpPr>
              <p:cNvPr id="133" name="Hexagon 132">
                <a:extLst>
                  <a:ext uri="{FF2B5EF4-FFF2-40B4-BE49-F238E27FC236}">
                    <a16:creationId xmlns:a16="http://schemas.microsoft.com/office/drawing/2014/main" id="{28BA9279-2D35-AD04-6658-682C03C4832B}"/>
                  </a:ext>
                </a:extLst>
              </p:cNvPr>
              <p:cNvSpPr>
                <a:spLocks noChangeAspect="1"/>
              </p:cNvSpPr>
              <p:nvPr/>
            </p:nvSpPr>
            <p:spPr>
              <a:xfrm>
                <a:off x="10204815" y="266698"/>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Research &amp; Development – Renewable energy technology and products, including EV charging </a:t>
                </a:r>
              </a:p>
            </p:txBody>
          </p:sp>
          <p:sp>
            <p:nvSpPr>
              <p:cNvPr id="134" name="Hexagon 133">
                <a:extLst>
                  <a:ext uri="{FF2B5EF4-FFF2-40B4-BE49-F238E27FC236}">
                    <a16:creationId xmlns:a16="http://schemas.microsoft.com/office/drawing/2014/main" id="{4AE835D3-3D82-9C98-1253-7A96BC2BA70E}"/>
                  </a:ext>
                </a:extLst>
              </p:cNvPr>
              <p:cNvSpPr>
                <a:spLocks/>
              </p:cNvSpPr>
              <p:nvPr/>
            </p:nvSpPr>
            <p:spPr>
              <a:xfrm>
                <a:off x="8805742" y="-515313"/>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Manufacturing – solar, hydro, wind energy products, EV charging, and vaccine cabinets (fridges) </a:t>
                </a:r>
              </a:p>
            </p:txBody>
          </p:sp>
          <p:sp>
            <p:nvSpPr>
              <p:cNvPr id="135" name="Hexagon 134">
                <a:extLst>
                  <a:ext uri="{FF2B5EF4-FFF2-40B4-BE49-F238E27FC236}">
                    <a16:creationId xmlns:a16="http://schemas.microsoft.com/office/drawing/2014/main" id="{88180F64-C7EB-E29E-2720-961F2BF5CBF4}"/>
                  </a:ext>
                </a:extLst>
              </p:cNvPr>
              <p:cNvSpPr>
                <a:spLocks/>
              </p:cNvSpPr>
              <p:nvPr/>
            </p:nvSpPr>
            <p:spPr>
              <a:xfrm>
                <a:off x="10218877" y="1863718"/>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Support services that go with all the technology are kept in house along with IT, Personnel, and Finance.</a:t>
                </a:r>
              </a:p>
            </p:txBody>
          </p:sp>
          <p:sp>
            <p:nvSpPr>
              <p:cNvPr id="136" name="Hexagon 135">
                <a:extLst>
                  <a:ext uri="{FF2B5EF4-FFF2-40B4-BE49-F238E27FC236}">
                    <a16:creationId xmlns:a16="http://schemas.microsoft.com/office/drawing/2014/main" id="{E2FC4E75-788A-497D-F3EB-C7C9CA33BF6F}"/>
                  </a:ext>
                </a:extLst>
              </p:cNvPr>
              <p:cNvSpPr>
                <a:spLocks/>
              </p:cNvSpPr>
              <p:nvPr/>
            </p:nvSpPr>
            <p:spPr>
              <a:xfrm>
                <a:off x="8818631" y="2660587"/>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Land – Own two sites in Machynlleth, lease Stirling, lease Inverness (since early 90s), Bognor across 8 units all leased</a:t>
                </a:r>
              </a:p>
            </p:txBody>
          </p:sp>
          <p:sp>
            <p:nvSpPr>
              <p:cNvPr id="138" name="Hexagon 137">
                <a:extLst>
                  <a:ext uri="{FF2B5EF4-FFF2-40B4-BE49-F238E27FC236}">
                    <a16:creationId xmlns:a16="http://schemas.microsoft.com/office/drawing/2014/main" id="{F82B71A1-40EF-2EE5-1FAB-48DF34FE7026}"/>
                  </a:ext>
                </a:extLst>
              </p:cNvPr>
              <p:cNvSpPr>
                <a:spLocks/>
              </p:cNvSpPr>
              <p:nvPr/>
            </p:nvSpPr>
            <p:spPr>
              <a:xfrm>
                <a:off x="6028293" y="4245871"/>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Only thing you can't do is vote on resolutions or approve directors’ remuneration and don’t receive a dividend, if a dividend is awarded</a:t>
                </a:r>
              </a:p>
            </p:txBody>
          </p:sp>
          <p:sp>
            <p:nvSpPr>
              <p:cNvPr id="139" name="Hexagon 138">
                <a:extLst>
                  <a:ext uri="{FF2B5EF4-FFF2-40B4-BE49-F238E27FC236}">
                    <a16:creationId xmlns:a16="http://schemas.microsoft.com/office/drawing/2014/main" id="{4894734E-1518-74AE-6501-23AC0437110C}"/>
                  </a:ext>
                </a:extLst>
              </p:cNvPr>
              <p:cNvSpPr>
                <a:spLocks/>
              </p:cNvSpPr>
              <p:nvPr/>
            </p:nvSpPr>
            <p:spPr>
              <a:xfrm>
                <a:off x="8810971" y="4258194"/>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Plant, machinery, and vehicles (1) – Electric vehicles, 4x4s, and monitoring equipment, turbines, solar PV, refrigeration, EV charging </a:t>
                </a:r>
              </a:p>
            </p:txBody>
          </p:sp>
          <p:sp>
            <p:nvSpPr>
              <p:cNvPr id="140" name="Hexagon 139">
                <a:extLst>
                  <a:ext uri="{FF2B5EF4-FFF2-40B4-BE49-F238E27FC236}">
                    <a16:creationId xmlns:a16="http://schemas.microsoft.com/office/drawing/2014/main" id="{0C3C2DDC-C126-47A2-04E9-ECA70385FE78}"/>
                  </a:ext>
                </a:extLst>
              </p:cNvPr>
              <p:cNvSpPr>
                <a:spLocks/>
              </p:cNvSpPr>
              <p:nvPr/>
            </p:nvSpPr>
            <p:spPr>
              <a:xfrm>
                <a:off x="10201218" y="3473638"/>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People – Value employees, the training and development programmes available, the tacit knowledge that nurtured and harnessed</a:t>
                </a:r>
              </a:p>
            </p:txBody>
          </p:sp>
        </p:grpSp>
        <p:grpSp>
          <p:nvGrpSpPr>
            <p:cNvPr id="142" name="Group 141">
              <a:extLst>
                <a:ext uri="{FF2B5EF4-FFF2-40B4-BE49-F238E27FC236}">
                  <a16:creationId xmlns:a16="http://schemas.microsoft.com/office/drawing/2014/main" id="{14E8FE99-910E-F91F-9441-85F39C0CF762}"/>
                </a:ext>
              </a:extLst>
            </p:cNvPr>
            <p:cNvGrpSpPr/>
            <p:nvPr/>
          </p:nvGrpSpPr>
          <p:grpSpPr>
            <a:xfrm>
              <a:off x="5741493" y="6537489"/>
              <a:ext cx="5554661" cy="262046"/>
              <a:chOff x="3580415" y="6324518"/>
              <a:chExt cx="5554661" cy="262046"/>
            </a:xfrm>
          </p:grpSpPr>
          <p:sp>
            <p:nvSpPr>
              <p:cNvPr id="143" name="TextBox 142">
                <a:extLst>
                  <a:ext uri="{FF2B5EF4-FFF2-40B4-BE49-F238E27FC236}">
                    <a16:creationId xmlns:a16="http://schemas.microsoft.com/office/drawing/2014/main" id="{54643074-F235-84CD-2E48-A1C11CD72FE8}"/>
                  </a:ext>
                </a:extLst>
              </p:cNvPr>
              <p:cNvSpPr txBox="1"/>
              <p:nvPr/>
            </p:nvSpPr>
            <p:spPr>
              <a:xfrm>
                <a:off x="4823417" y="6324954"/>
                <a:ext cx="1473103"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44" name="TextBox 143">
                <a:extLst>
                  <a:ext uri="{FF2B5EF4-FFF2-40B4-BE49-F238E27FC236}">
                    <a16:creationId xmlns:a16="http://schemas.microsoft.com/office/drawing/2014/main" id="{109233DB-56ED-A9C8-F718-1D0FE9C979C6}"/>
                  </a:ext>
                </a:extLst>
              </p:cNvPr>
              <p:cNvSpPr txBox="1"/>
              <p:nvPr/>
            </p:nvSpPr>
            <p:spPr>
              <a:xfrm>
                <a:off x="7724009" y="6324518"/>
                <a:ext cx="1411067" cy="261610"/>
              </a:xfrm>
              <a:prstGeom prst="rect">
                <a:avLst/>
              </a:prstGeom>
              <a:solidFill>
                <a:schemeClr val="accent3">
                  <a:alpha val="35822"/>
                </a:schemeClr>
              </a:solidFill>
              <a:ln>
                <a:noFill/>
              </a:ln>
            </p:spPr>
            <p:txBody>
              <a:bodyPr wrap="square" rtlCol="0">
                <a:spAutoFit/>
              </a:bodyPr>
              <a:lstStyle/>
              <a:p>
                <a:pPr algn="ctr"/>
                <a:r>
                  <a:rPr lang="en-GB" sz="1100"/>
                  <a:t>ASSETS</a:t>
                </a:r>
              </a:p>
            </p:txBody>
          </p:sp>
          <p:sp>
            <p:nvSpPr>
              <p:cNvPr id="145" name="TextBox 144">
                <a:extLst>
                  <a:ext uri="{FF2B5EF4-FFF2-40B4-BE49-F238E27FC236}">
                    <a16:creationId xmlns:a16="http://schemas.microsoft.com/office/drawing/2014/main" id="{817AD031-D50A-C064-565A-817E71D4F33E}"/>
                  </a:ext>
                </a:extLst>
              </p:cNvPr>
              <p:cNvSpPr txBox="1"/>
              <p:nvPr/>
            </p:nvSpPr>
            <p:spPr>
              <a:xfrm>
                <a:off x="3580415" y="6324518"/>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46" name="TextBox 145">
                <a:extLst>
                  <a:ext uri="{FF2B5EF4-FFF2-40B4-BE49-F238E27FC236}">
                    <a16:creationId xmlns:a16="http://schemas.microsoft.com/office/drawing/2014/main" id="{21F04C30-7129-2476-5E74-C5FB0633A308}"/>
                  </a:ext>
                </a:extLst>
              </p:cNvPr>
              <p:cNvSpPr txBox="1"/>
              <p:nvPr/>
            </p:nvSpPr>
            <p:spPr>
              <a:xfrm>
                <a:off x="6369047" y="6324518"/>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grpSp>
      <p:sp>
        <p:nvSpPr>
          <p:cNvPr id="147" name="TextBox 146">
            <a:extLst>
              <a:ext uri="{FF2B5EF4-FFF2-40B4-BE49-F238E27FC236}">
                <a16:creationId xmlns:a16="http://schemas.microsoft.com/office/drawing/2014/main" id="{9B974B53-581F-DBA8-44F1-EE4BD5BEDABA}"/>
              </a:ext>
            </a:extLst>
          </p:cNvPr>
          <p:cNvSpPr txBox="1"/>
          <p:nvPr/>
        </p:nvSpPr>
        <p:spPr>
          <a:xfrm>
            <a:off x="5916090" y="2383773"/>
            <a:ext cx="2204261" cy="261610"/>
          </a:xfrm>
          <a:prstGeom prst="rect">
            <a:avLst/>
          </a:prstGeom>
          <a:noFill/>
        </p:spPr>
        <p:txBody>
          <a:bodyPr wrap="square" rtlCol="0">
            <a:spAutoFit/>
          </a:bodyPr>
          <a:lstStyle/>
          <a:p>
            <a:pPr algn="ctr"/>
            <a:r>
              <a:rPr lang="en-GB" sz="1100" b="1"/>
              <a:t>KEY FEATURES</a:t>
            </a:r>
          </a:p>
        </p:txBody>
      </p:sp>
      <p:sp>
        <p:nvSpPr>
          <p:cNvPr id="9" name="Rectangle 8">
            <a:extLst>
              <a:ext uri="{FF2B5EF4-FFF2-40B4-BE49-F238E27FC236}">
                <a16:creationId xmlns:a16="http://schemas.microsoft.com/office/drawing/2014/main" id="{58737304-27A3-BF22-A728-0BC31B1A4819}"/>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Work from home Wi-Fi with solid fill">
            <a:hlinkClick r:id="rId3" action="ppaction://hlinksldjump"/>
            <a:extLst>
              <a:ext uri="{FF2B5EF4-FFF2-40B4-BE49-F238E27FC236}">
                <a16:creationId xmlns:a16="http://schemas.microsoft.com/office/drawing/2014/main" id="{A8653549-3D5A-DD62-61D0-DE0DF63EA0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89460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D78B74-9C1A-DBAC-0D1B-A0A3CBAEA02B}"/>
              </a:ext>
            </a:extLst>
          </p:cNvPr>
          <p:cNvGrpSpPr/>
          <p:nvPr/>
        </p:nvGrpSpPr>
        <p:grpSpPr>
          <a:xfrm>
            <a:off x="347149" y="3032114"/>
            <a:ext cx="2716781" cy="3232975"/>
            <a:chOff x="197332" y="2693579"/>
            <a:chExt cx="2716781" cy="3232975"/>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2716781" cy="2970582"/>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Limited direct support since leaving CAT</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Sense</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of disconnect between North and Mid-Wales and South Wales, where the national government and development organisations are based</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Local councils have been supportive but there’s a limit to what they can offer or do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National government is supportive, but it seems to be a reciprocal relationship – if they're going to do a big trade thing overseas or an expo, or commitment to net zero, then it’s, let’s go to </a:t>
              </a: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Dulas</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97332" y="2693579"/>
              <a:ext cx="2716777"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37" name="Group 36">
            <a:extLst>
              <a:ext uri="{FF2B5EF4-FFF2-40B4-BE49-F238E27FC236}">
                <a16:creationId xmlns:a16="http://schemas.microsoft.com/office/drawing/2014/main" id="{2C453FDA-9575-B1D1-D06C-3CD9C296EFBC}"/>
              </a:ext>
            </a:extLst>
          </p:cNvPr>
          <p:cNvGrpSpPr/>
          <p:nvPr/>
        </p:nvGrpSpPr>
        <p:grpSpPr>
          <a:xfrm>
            <a:off x="4219264" y="256877"/>
            <a:ext cx="4611167" cy="2836858"/>
            <a:chOff x="717315" y="3605693"/>
            <a:chExt cx="4885147" cy="2995141"/>
          </a:xfrm>
        </p:grpSpPr>
        <p:grpSp>
          <p:nvGrpSpPr>
            <p:cNvPr id="2" name="Group 1">
              <a:extLst>
                <a:ext uri="{FF2B5EF4-FFF2-40B4-BE49-F238E27FC236}">
                  <a16:creationId xmlns:a16="http://schemas.microsoft.com/office/drawing/2014/main" id="{C12EA807-C1CC-2600-6988-47B337552296}"/>
                </a:ext>
              </a:extLst>
            </p:cNvPr>
            <p:cNvGrpSpPr/>
            <p:nvPr/>
          </p:nvGrpSpPr>
          <p:grpSpPr>
            <a:xfrm>
              <a:off x="717315" y="4268773"/>
              <a:ext cx="4885147" cy="2332061"/>
              <a:chOff x="3142317" y="2277113"/>
              <a:chExt cx="4885147" cy="2332061"/>
            </a:xfrm>
          </p:grpSpPr>
          <p:grpSp>
            <p:nvGrpSpPr>
              <p:cNvPr id="29" name="Group 28">
                <a:extLst>
                  <a:ext uri="{FF2B5EF4-FFF2-40B4-BE49-F238E27FC236}">
                    <a16:creationId xmlns:a16="http://schemas.microsoft.com/office/drawing/2014/main" id="{887B31F1-5A59-C6E0-6227-26B9C93732EA}"/>
                  </a:ext>
                </a:extLst>
              </p:cNvPr>
              <p:cNvGrpSpPr/>
              <p:nvPr/>
            </p:nvGrpSpPr>
            <p:grpSpPr>
              <a:xfrm>
                <a:off x="3142317" y="2300526"/>
                <a:ext cx="4885147" cy="2308648"/>
                <a:chOff x="596228" y="4244334"/>
                <a:chExt cx="4681830" cy="2521120"/>
              </a:xfrm>
            </p:grpSpPr>
            <p:sp>
              <p:nvSpPr>
                <p:cNvPr id="33" name="Freeform 32">
                  <a:extLst>
                    <a:ext uri="{FF2B5EF4-FFF2-40B4-BE49-F238E27FC236}">
                      <a16:creationId xmlns:a16="http://schemas.microsoft.com/office/drawing/2014/main" id="{7CDB0EAC-DE62-4E5B-8DEE-890DE3AEDBC5}"/>
                    </a:ext>
                  </a:extLst>
                </p:cNvPr>
                <p:cNvSpPr/>
                <p:nvPr/>
              </p:nvSpPr>
              <p:spPr>
                <a:xfrm>
                  <a:off x="1190043" y="4244334"/>
                  <a:ext cx="2128600" cy="1456618"/>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254908" rIns="254976" bIns="546232" numCol="1" spcCol="1270" anchor="b"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34" name="Freeform 33">
                  <a:extLst>
                    <a:ext uri="{FF2B5EF4-FFF2-40B4-BE49-F238E27FC236}">
                      <a16:creationId xmlns:a16="http://schemas.microsoft.com/office/drawing/2014/main" id="{EB69AA4E-A357-614E-5F75-5C79285F0D7A}"/>
                    </a:ext>
                  </a:extLst>
                </p:cNvPr>
                <p:cNvSpPr/>
                <p:nvPr/>
              </p:nvSpPr>
              <p:spPr>
                <a:xfrm>
                  <a:off x="1634912" y="5152820"/>
                  <a:ext cx="3643146" cy="1612634"/>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b" anchorCtr="0">
                  <a:noAutofit/>
                </a:bodyPr>
                <a:lstStyle/>
                <a:p>
                  <a:pPr marL="0" lvl="0" indent="0" algn="ctr" defTabSz="488950">
                    <a:spcBef>
                      <a:spcPct val="0"/>
                    </a:spcBef>
                    <a:buNone/>
                  </a:pPr>
                  <a:r>
                    <a:rPr lang="en-GB" sz="1100" b="1" kern="1200">
                      <a:latin typeface="Gill Sans MT" panose="020B0502020104020203" pitchFamily="34" charset="77"/>
                      <a:ea typeface="Aptos" panose="020B0004020202020204" pitchFamily="34" charset="0"/>
                      <a:cs typeface="Arial" panose="020B0604020202020204" pitchFamily="34" charset="0"/>
                    </a:rPr>
                    <a:t>UK Board of Trade Advisory Group</a:t>
                  </a:r>
                </a:p>
                <a:p>
                  <a:pPr marL="0" lvl="0" indent="0" algn="ctr" defTabSz="488950">
                    <a:spcBef>
                      <a:spcPct val="0"/>
                    </a:spcBef>
                    <a:buNone/>
                  </a:pPr>
                  <a:r>
                    <a:rPr lang="en-GB" sz="1100" kern="1200">
                      <a:latin typeface="Gill Sans MT" panose="020B0502020104020203" pitchFamily="34" charset="77"/>
                      <a:ea typeface="Aptos" panose="020B0004020202020204" pitchFamily="34" charset="0"/>
                      <a:cs typeface="Arial" panose="020B0604020202020204" pitchFamily="34" charset="0"/>
                    </a:rPr>
                    <a:t>Managing Director invited to Advisor role in 2023</a:t>
                  </a:r>
                </a:p>
              </p:txBody>
            </p:sp>
            <p:sp>
              <p:nvSpPr>
                <p:cNvPr id="35" name="Freeform 34">
                  <a:extLst>
                    <a:ext uri="{FF2B5EF4-FFF2-40B4-BE49-F238E27FC236}">
                      <a16:creationId xmlns:a16="http://schemas.microsoft.com/office/drawing/2014/main" id="{947089B5-64FF-9638-C4E9-604400300C09}"/>
                    </a:ext>
                  </a:extLst>
                </p:cNvPr>
                <p:cNvSpPr/>
                <p:nvPr/>
              </p:nvSpPr>
              <p:spPr>
                <a:xfrm>
                  <a:off x="596228" y="5146316"/>
                  <a:ext cx="1515652" cy="1250416"/>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grpSp>
          <p:sp>
            <p:nvSpPr>
              <p:cNvPr id="31" name="Freeform 30">
                <a:extLst>
                  <a:ext uri="{FF2B5EF4-FFF2-40B4-BE49-F238E27FC236}">
                    <a16:creationId xmlns:a16="http://schemas.microsoft.com/office/drawing/2014/main" id="{4BBEF937-CA79-6587-86C2-1B33C6F84DE2}"/>
                  </a:ext>
                </a:extLst>
              </p:cNvPr>
              <p:cNvSpPr/>
              <p:nvPr/>
            </p:nvSpPr>
            <p:spPr>
              <a:xfrm>
                <a:off x="5641251" y="2277113"/>
                <a:ext cx="2242933" cy="114503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b" anchorCtr="0">
                <a:no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00" err="1">
                    <a:effectLst/>
                    <a:latin typeface="Gill Sans MT" panose="020B0502020104020203" pitchFamily="34" charset="77"/>
                    <a:ea typeface="Aptos" panose="020B0004020202020204" pitchFamily="34" charset="0"/>
                    <a:cs typeface="Arial" panose="020B0604020202020204" pitchFamily="34" charset="0"/>
                  </a:rPr>
                  <a:t>RenewableUK</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36" name="Freeform 35">
              <a:extLst>
                <a:ext uri="{FF2B5EF4-FFF2-40B4-BE49-F238E27FC236}">
                  <a16:creationId xmlns:a16="http://schemas.microsoft.com/office/drawing/2014/main" id="{779DB0E7-6F51-2B20-262A-A99F00AD1565}"/>
                </a:ext>
              </a:extLst>
            </p:cNvPr>
            <p:cNvSpPr/>
            <p:nvPr/>
          </p:nvSpPr>
          <p:spPr>
            <a:xfrm>
              <a:off x="2206687" y="3605693"/>
              <a:ext cx="2276472" cy="105172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b" anchorCtr="0">
              <a:noAutofit/>
            </a:bodyPr>
            <a:lstStyle/>
            <a:p>
              <a:pPr algn="ct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err="1">
                  <a:effectLst/>
                  <a:latin typeface="Gill Sans MT" panose="020B0502020104020203" pitchFamily="34" charset="77"/>
                  <a:ea typeface="Aptos" panose="020B0004020202020204" pitchFamily="34" charset="0"/>
                  <a:cs typeface="Arial" panose="020B0604020202020204" pitchFamily="34" charset="0"/>
                </a:rPr>
                <a:t>Work</a:t>
              </a:r>
              <a:r>
                <a:rPr lang="en-GB" sz="1100" b="1" err="1">
                  <a:latin typeface="Gill Sans MT" panose="020B0502020104020203" pitchFamily="34" charset="77"/>
                  <a:ea typeface="Aptos" panose="020B0004020202020204" pitchFamily="34" charset="0"/>
                  <a:cs typeface="Arial" panose="020B0604020202020204" pitchFamily="34" charset="0"/>
                </a:rPr>
                <a:t>ers.coop</a:t>
              </a:r>
              <a:endParaRPr lang="en-GB" sz="1100" b="1" kern="1200"/>
            </a:p>
          </p:txBody>
        </p:sp>
      </p:grpSp>
      <p:grpSp>
        <p:nvGrpSpPr>
          <p:cNvPr id="38" name="Group 37">
            <a:extLst>
              <a:ext uri="{FF2B5EF4-FFF2-40B4-BE49-F238E27FC236}">
                <a16:creationId xmlns:a16="http://schemas.microsoft.com/office/drawing/2014/main" id="{B8D5A2DF-5744-A024-826E-BDF45C888D44}"/>
              </a:ext>
            </a:extLst>
          </p:cNvPr>
          <p:cNvGrpSpPr/>
          <p:nvPr/>
        </p:nvGrpSpPr>
        <p:grpSpPr>
          <a:xfrm>
            <a:off x="8514995" y="718322"/>
            <a:ext cx="3648447" cy="5815374"/>
            <a:chOff x="1234673" y="513318"/>
            <a:chExt cx="4471443" cy="5230513"/>
          </a:xfrm>
        </p:grpSpPr>
        <p:grpSp>
          <p:nvGrpSpPr>
            <p:cNvPr id="39" name="Group 38">
              <a:extLst>
                <a:ext uri="{FF2B5EF4-FFF2-40B4-BE49-F238E27FC236}">
                  <a16:creationId xmlns:a16="http://schemas.microsoft.com/office/drawing/2014/main" id="{ED795872-C776-0FF0-2E59-892E3891AA85}"/>
                </a:ext>
              </a:extLst>
            </p:cNvPr>
            <p:cNvGrpSpPr/>
            <p:nvPr/>
          </p:nvGrpSpPr>
          <p:grpSpPr>
            <a:xfrm>
              <a:off x="1234673" y="513318"/>
              <a:ext cx="3999315" cy="5230513"/>
              <a:chOff x="5716840" y="736443"/>
              <a:chExt cx="4602018" cy="4053299"/>
            </a:xfrm>
          </p:grpSpPr>
          <p:grpSp>
            <p:nvGrpSpPr>
              <p:cNvPr id="43" name="Group 42">
                <a:extLst>
                  <a:ext uri="{FF2B5EF4-FFF2-40B4-BE49-F238E27FC236}">
                    <a16:creationId xmlns:a16="http://schemas.microsoft.com/office/drawing/2014/main" id="{9C8EB45A-9F38-D12C-954B-9FE58085FBB5}"/>
                  </a:ext>
                </a:extLst>
              </p:cNvPr>
              <p:cNvGrpSpPr/>
              <p:nvPr/>
            </p:nvGrpSpPr>
            <p:grpSpPr>
              <a:xfrm>
                <a:off x="5716840" y="934404"/>
                <a:ext cx="4602018" cy="3855338"/>
                <a:chOff x="5682932" y="949889"/>
                <a:chExt cx="3079077" cy="3960200"/>
              </a:xfrm>
            </p:grpSpPr>
            <p:sp>
              <p:nvSpPr>
                <p:cNvPr id="45" name="Circular Arrow 44">
                  <a:extLst>
                    <a:ext uri="{FF2B5EF4-FFF2-40B4-BE49-F238E27FC236}">
                      <a16:creationId xmlns:a16="http://schemas.microsoft.com/office/drawing/2014/main" id="{782E059D-9521-82A0-F84B-3AF300721A63}"/>
                    </a:ext>
                  </a:extLst>
                </p:cNvPr>
                <p:cNvSpPr/>
                <p:nvPr/>
              </p:nvSpPr>
              <p:spPr>
                <a:xfrm>
                  <a:off x="6604465" y="949889"/>
                  <a:ext cx="2157544" cy="1116659"/>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5" name="Freeform 54">
                  <a:extLst>
                    <a:ext uri="{FF2B5EF4-FFF2-40B4-BE49-F238E27FC236}">
                      <a16:creationId xmlns:a16="http://schemas.microsoft.com/office/drawing/2014/main" id="{2B2FAED6-9301-44D7-9775-F742F65D4F4E}"/>
                    </a:ext>
                  </a:extLst>
                </p:cNvPr>
                <p:cNvSpPr/>
                <p:nvPr/>
              </p:nvSpPr>
              <p:spPr>
                <a:xfrm>
                  <a:off x="6946953" y="1045616"/>
                  <a:ext cx="1277106"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Somewhat introverted, perhaps due to the remote, rural setting…</a:t>
                  </a:r>
                  <a:endParaRPr lang="en-GB" sz="1100" kern="1200">
                    <a:solidFill>
                      <a:schemeClr val="tx1"/>
                    </a:solidFill>
                  </a:endParaRPr>
                </a:p>
              </p:txBody>
            </p:sp>
            <p:sp>
              <p:nvSpPr>
                <p:cNvPr id="56" name="Shape 55">
                  <a:extLst>
                    <a:ext uri="{FF2B5EF4-FFF2-40B4-BE49-F238E27FC236}">
                      <a16:creationId xmlns:a16="http://schemas.microsoft.com/office/drawing/2014/main" id="{4E11187F-AEFE-6FBA-95D8-AA23469FDB77}"/>
                    </a:ext>
                  </a:extLst>
                </p:cNvPr>
                <p:cNvSpPr/>
                <p:nvPr/>
              </p:nvSpPr>
              <p:spPr>
                <a:xfrm>
                  <a:off x="5742319" y="1801485"/>
                  <a:ext cx="2646427" cy="1116660"/>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7" name="Freeform 56">
                  <a:extLst>
                    <a:ext uri="{FF2B5EF4-FFF2-40B4-BE49-F238E27FC236}">
                      <a16:creationId xmlns:a16="http://schemas.microsoft.com/office/drawing/2014/main" id="{BDC8556B-46AE-BAE4-2C01-7664BF2E9F43}"/>
                    </a:ext>
                  </a:extLst>
                </p:cNvPr>
                <p:cNvSpPr/>
                <p:nvPr/>
              </p:nvSpPr>
              <p:spPr>
                <a:xfrm>
                  <a:off x="6261625" y="1886680"/>
                  <a:ext cx="2430189"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Business model and sectors provides opportunity for rapid growth – doubling turnover or recruiting 30 people in year to be members within 18 months, unheard of in most co-ops.</a:t>
                  </a:r>
                  <a:endParaRPr lang="en-GB" sz="1100" kern="1200"/>
                </a:p>
              </p:txBody>
            </p:sp>
            <p:sp>
              <p:nvSpPr>
                <p:cNvPr id="58" name="Circular Arrow 57">
                  <a:extLst>
                    <a:ext uri="{FF2B5EF4-FFF2-40B4-BE49-F238E27FC236}">
                      <a16:creationId xmlns:a16="http://schemas.microsoft.com/office/drawing/2014/main" id="{9E0141CD-EC7B-0EE4-CC12-43C26FF21C87}"/>
                    </a:ext>
                  </a:extLst>
                </p:cNvPr>
                <p:cNvSpPr/>
                <p:nvPr/>
              </p:nvSpPr>
              <p:spPr>
                <a:xfrm flipH="1">
                  <a:off x="5682932" y="3530872"/>
                  <a:ext cx="2736238" cy="1218003"/>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9" name="Freeform 58">
                  <a:extLst>
                    <a:ext uri="{FF2B5EF4-FFF2-40B4-BE49-F238E27FC236}">
                      <a16:creationId xmlns:a16="http://schemas.microsoft.com/office/drawing/2014/main" id="{B10FFF22-C223-1BFB-9A88-C0A1CA26E63F}"/>
                    </a:ext>
                  </a:extLst>
                </p:cNvPr>
                <p:cNvSpPr/>
                <p:nvPr/>
              </p:nvSpPr>
              <p:spPr>
                <a:xfrm>
                  <a:off x="6142141" y="3383737"/>
                  <a:ext cx="2370283" cy="1526352"/>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Recruiting more and more people coming from local area through scholarships and bursaries – has taken time to develop skills provision in local area.</a:t>
                  </a:r>
                  <a:endParaRPr lang="en-GB" sz="1100" kern="1200"/>
                </a:p>
              </p:txBody>
            </p:sp>
          </p:grpSp>
          <p:sp>
            <p:nvSpPr>
              <p:cNvPr id="44" name="TextBox 43">
                <a:extLst>
                  <a:ext uri="{FF2B5EF4-FFF2-40B4-BE49-F238E27FC236}">
                    <a16:creationId xmlns:a16="http://schemas.microsoft.com/office/drawing/2014/main" id="{8F9045E7-8DFC-1B9A-27D1-C1EBEE416B0E}"/>
                  </a:ext>
                </a:extLst>
              </p:cNvPr>
              <p:cNvSpPr txBox="1"/>
              <p:nvPr/>
            </p:nvSpPr>
            <p:spPr>
              <a:xfrm>
                <a:off x="6167130" y="736443"/>
                <a:ext cx="3816540" cy="261610"/>
              </a:xfrm>
              <a:prstGeom prst="rect">
                <a:avLst/>
              </a:prstGeom>
              <a:noFill/>
            </p:spPr>
            <p:txBody>
              <a:bodyPr wrap="square" rtlCol="0">
                <a:spAutoFit/>
              </a:bodyPr>
              <a:lstStyle/>
              <a:p>
                <a:pPr algn="ctr"/>
                <a:r>
                  <a:rPr lang="en-GB" sz="1100" b="1"/>
                  <a:t>GROWTH AND/OR REPLICATION</a:t>
                </a:r>
              </a:p>
            </p:txBody>
          </p:sp>
        </p:grpSp>
        <p:grpSp>
          <p:nvGrpSpPr>
            <p:cNvPr id="40" name="Group 39">
              <a:extLst>
                <a:ext uri="{FF2B5EF4-FFF2-40B4-BE49-F238E27FC236}">
                  <a16:creationId xmlns:a16="http://schemas.microsoft.com/office/drawing/2014/main" id="{E65E2668-E9FD-38C7-8FB1-945A8BB7E109}"/>
                </a:ext>
              </a:extLst>
            </p:cNvPr>
            <p:cNvGrpSpPr/>
            <p:nvPr/>
          </p:nvGrpSpPr>
          <p:grpSpPr>
            <a:xfrm>
              <a:off x="1705455" y="2854684"/>
              <a:ext cx="4000661" cy="1563597"/>
              <a:chOff x="5292920" y="1829268"/>
              <a:chExt cx="4000661" cy="1563597"/>
            </a:xfrm>
          </p:grpSpPr>
          <p:sp>
            <p:nvSpPr>
              <p:cNvPr id="41" name="Circular Arrow 40">
                <a:extLst>
                  <a:ext uri="{FF2B5EF4-FFF2-40B4-BE49-F238E27FC236}">
                    <a16:creationId xmlns:a16="http://schemas.microsoft.com/office/drawing/2014/main" id="{3D8C4028-9216-33A7-4B17-7B698F210C9B}"/>
                  </a:ext>
                </a:extLst>
              </p:cNvPr>
              <p:cNvSpPr/>
              <p:nvPr/>
            </p:nvSpPr>
            <p:spPr>
              <a:xfrm>
                <a:off x="5654597" y="1829268"/>
                <a:ext cx="3638984" cy="1563597"/>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2" name="Freeform 41">
                <a:extLst>
                  <a:ext uri="{FF2B5EF4-FFF2-40B4-BE49-F238E27FC236}">
                    <a16:creationId xmlns:a16="http://schemas.microsoft.com/office/drawing/2014/main" id="{DC63904A-0B02-E508-585D-40E8A61210BD}"/>
                  </a:ext>
                </a:extLst>
              </p:cNvPr>
              <p:cNvSpPr/>
              <p:nvPr/>
            </p:nvSpPr>
            <p:spPr>
              <a:xfrm>
                <a:off x="5292920" y="1853587"/>
                <a:ext cx="3178630" cy="1530133"/>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Expanded over time as opportunities arose. Engagement in Scottish renewables led to Stirling and Inverness. Need to secure fridge production led to acquisition of Bognor Regis manufacturing site.</a:t>
                </a:r>
              </a:p>
            </p:txBody>
          </p:sp>
        </p:grpSp>
      </p:grpSp>
      <p:grpSp>
        <p:nvGrpSpPr>
          <p:cNvPr id="65" name="Group 64">
            <a:extLst>
              <a:ext uri="{FF2B5EF4-FFF2-40B4-BE49-F238E27FC236}">
                <a16:creationId xmlns:a16="http://schemas.microsoft.com/office/drawing/2014/main" id="{52903B95-1C06-A158-2B6A-F8355F933B06}"/>
              </a:ext>
            </a:extLst>
          </p:cNvPr>
          <p:cNvGrpSpPr/>
          <p:nvPr/>
        </p:nvGrpSpPr>
        <p:grpSpPr>
          <a:xfrm>
            <a:off x="3180036" y="3163251"/>
            <a:ext cx="5334959" cy="3248463"/>
            <a:chOff x="4964903" y="2836738"/>
            <a:chExt cx="5334959" cy="3248463"/>
          </a:xfrm>
        </p:grpSpPr>
        <p:grpSp>
          <p:nvGrpSpPr>
            <p:cNvPr id="67" name="Group 66">
              <a:extLst>
                <a:ext uri="{FF2B5EF4-FFF2-40B4-BE49-F238E27FC236}">
                  <a16:creationId xmlns:a16="http://schemas.microsoft.com/office/drawing/2014/main" id="{11886E7A-F3B5-4D0F-7FC8-2F3D38745E74}"/>
                </a:ext>
              </a:extLst>
            </p:cNvPr>
            <p:cNvGrpSpPr/>
            <p:nvPr/>
          </p:nvGrpSpPr>
          <p:grpSpPr>
            <a:xfrm>
              <a:off x="4981834" y="2836738"/>
              <a:ext cx="5318028" cy="3248463"/>
              <a:chOff x="6869663" y="2609471"/>
              <a:chExt cx="5988847" cy="2791888"/>
            </a:xfrm>
          </p:grpSpPr>
          <p:sp>
            <p:nvSpPr>
              <p:cNvPr id="68" name="Rounded Rectangle 67">
                <a:extLst>
                  <a:ext uri="{FF2B5EF4-FFF2-40B4-BE49-F238E27FC236}">
                    <a16:creationId xmlns:a16="http://schemas.microsoft.com/office/drawing/2014/main" id="{F1ADD707-0B28-C7B6-88A4-2270AF2E8961}"/>
                  </a:ext>
                </a:extLst>
              </p:cNvPr>
              <p:cNvSpPr/>
              <p:nvPr/>
            </p:nvSpPr>
            <p:spPr>
              <a:xfrm>
                <a:off x="8029260" y="2838353"/>
                <a:ext cx="4800397" cy="2563006"/>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lgn="just">
                  <a:buFont typeface="Wingdings" pitchFamily="2" charset="2"/>
                  <a:buChar char="Ø"/>
                </a:pPr>
                <a:r>
                  <a:rPr lang="en-GB" sz="1100" b="1">
                    <a:solidFill>
                      <a:schemeClr val="tx1"/>
                    </a:solidFill>
                    <a:latin typeface="Gill Sans MT" panose="020B0502020104020203" pitchFamily="34" charset="77"/>
                  </a:rPr>
                  <a:t>Expectations: </a:t>
                </a:r>
                <a:r>
                  <a:rPr lang="en-GB" sz="1100">
                    <a:solidFill>
                      <a:schemeClr val="tx1"/>
                    </a:solidFill>
                    <a:latin typeface="Gill Sans MT" panose="020B0502020104020203" pitchFamily="34" charset="77"/>
                  </a:rPr>
                  <a:t>Need to understand and put aside expectations, sense of being caught up in expectations of rapid growth, instant success, instant profit</a:t>
                </a:r>
              </a:p>
              <a:p>
                <a:pPr marL="171450" indent="-171450" algn="just">
                  <a:buFont typeface="Wingdings" pitchFamily="2" charset="2"/>
                  <a:buChar char="Ø"/>
                </a:pPr>
                <a:r>
                  <a:rPr lang="en-GB" sz="1100" b="1">
                    <a:solidFill>
                      <a:schemeClr val="tx1"/>
                    </a:solidFill>
                    <a:latin typeface="Gill Sans MT" panose="020B0502020104020203" pitchFamily="34" charset="77"/>
                  </a:rPr>
                  <a:t>In for the long-haul: </a:t>
                </a:r>
                <a:r>
                  <a:rPr lang="en-GB" sz="1100" err="1">
                    <a:solidFill>
                      <a:schemeClr val="tx1"/>
                    </a:solidFill>
                    <a:latin typeface="Gill Sans MT" panose="020B0502020104020203" pitchFamily="34" charset="77"/>
                  </a:rPr>
                  <a:t>Dulas</a:t>
                </a:r>
                <a:r>
                  <a:rPr lang="en-GB" sz="1100">
                    <a:solidFill>
                      <a:schemeClr val="tx1"/>
                    </a:solidFill>
                    <a:latin typeface="Gill Sans MT" panose="020B0502020104020203" pitchFamily="34" charset="77"/>
                  </a:rPr>
                  <a:t>’ success has come from long term commitment to the vision and mission, KPIs tend to drive short-term behaviour, </a:t>
                </a:r>
                <a:r>
                  <a:rPr lang="en-GB" sz="1100" err="1">
                    <a:solidFill>
                      <a:schemeClr val="tx1"/>
                    </a:solidFill>
                    <a:latin typeface="Gill Sans MT" panose="020B0502020104020203" pitchFamily="34" charset="77"/>
                  </a:rPr>
                  <a:t>Dulas</a:t>
                </a:r>
                <a:r>
                  <a:rPr lang="en-GB" sz="1100">
                    <a:solidFill>
                      <a:schemeClr val="tx1"/>
                    </a:solidFill>
                    <a:latin typeface="Gill Sans MT" panose="020B0502020104020203" pitchFamily="34" charset="77"/>
                  </a:rPr>
                  <a:t> could have grown faster but in doing so lost its sense of purpose and meaning</a:t>
                </a:r>
              </a:p>
              <a:p>
                <a:pPr marL="171450" indent="-171450" algn="just">
                  <a:buFont typeface="Wingdings" pitchFamily="2" charset="2"/>
                  <a:buChar char="Ø"/>
                </a:pPr>
                <a:r>
                  <a:rPr lang="en-GB" sz="1100" b="1">
                    <a:solidFill>
                      <a:schemeClr val="tx1"/>
                    </a:solidFill>
                    <a:latin typeface="Gill Sans MT" panose="020B0502020104020203" pitchFamily="34" charset="77"/>
                  </a:rPr>
                  <a:t>Boom and bust: </a:t>
                </a:r>
                <a:r>
                  <a:rPr lang="en-GB" sz="1100">
                    <a:solidFill>
                      <a:schemeClr val="tx1"/>
                    </a:solidFill>
                    <a:latin typeface="Gill Sans MT" panose="020B0502020104020203" pitchFamily="34" charset="77"/>
                  </a:rPr>
                  <a:t>Companies with tax breaks, property deals, and subsidies promising job creation have come and gone, leaving communities in difficulty and local businesses struggling</a:t>
                </a:r>
              </a:p>
              <a:p>
                <a:pPr marL="171450" indent="-171450" algn="just">
                  <a:buFont typeface="Wingdings" pitchFamily="2" charset="2"/>
                  <a:buChar char="Ø"/>
                </a:pPr>
                <a:r>
                  <a:rPr lang="en-GB" sz="1100" b="1">
                    <a:solidFill>
                      <a:schemeClr val="tx1"/>
                    </a:solidFill>
                    <a:latin typeface="Gill Sans MT" panose="020B0502020104020203" pitchFamily="34" charset="77"/>
                  </a:rPr>
                  <a:t>Faith in the process: </a:t>
                </a:r>
                <a:r>
                  <a:rPr lang="en-GB" sz="1100">
                    <a:solidFill>
                      <a:schemeClr val="tx1"/>
                    </a:solidFill>
                    <a:latin typeface="Gill Sans MT" panose="020B0502020104020203" pitchFamily="34" charset="77"/>
                  </a:rPr>
                  <a:t>Focus on mission has brought benefits to the organisation and its community – it takes time and patience to build strong businesses that make their communities stronger and healthier too and this comes from the co-operative approach to business</a:t>
                </a:r>
              </a:p>
            </p:txBody>
          </p:sp>
          <p:sp>
            <p:nvSpPr>
              <p:cNvPr id="69" name="TextBox 68">
                <a:extLst>
                  <a:ext uri="{FF2B5EF4-FFF2-40B4-BE49-F238E27FC236}">
                    <a16:creationId xmlns:a16="http://schemas.microsoft.com/office/drawing/2014/main" id="{7BB9903A-B5AE-78BD-A1FD-93CCD2EE0675}"/>
                  </a:ext>
                </a:extLst>
              </p:cNvPr>
              <p:cNvSpPr txBox="1"/>
              <p:nvPr/>
            </p:nvSpPr>
            <p:spPr>
              <a:xfrm>
                <a:off x="6869663" y="2609471"/>
                <a:ext cx="5988847" cy="224840"/>
              </a:xfrm>
              <a:prstGeom prst="rect">
                <a:avLst/>
              </a:prstGeom>
              <a:noFill/>
            </p:spPr>
            <p:txBody>
              <a:bodyPr wrap="square" rtlCol="0">
                <a:spAutoFit/>
              </a:bodyPr>
              <a:lstStyle/>
              <a:p>
                <a:pPr algn="ctr"/>
                <a:r>
                  <a:rPr lang="en-GB" sz="1100" b="1"/>
                  <a:t>KEY MESSAGES / TAKEAWAYS</a:t>
                </a:r>
              </a:p>
            </p:txBody>
          </p:sp>
        </p:grpSp>
        <p:sp>
          <p:nvSpPr>
            <p:cNvPr id="66" name="Freeform 65">
              <a:extLst>
                <a:ext uri="{FF2B5EF4-FFF2-40B4-BE49-F238E27FC236}">
                  <a16:creationId xmlns:a16="http://schemas.microsoft.com/office/drawing/2014/main" id="{CD1FB187-834D-69BF-FBD7-3B3634A36215}"/>
                </a:ext>
              </a:extLst>
            </p:cNvPr>
            <p:cNvSpPr/>
            <p:nvPr/>
          </p:nvSpPr>
          <p:spPr>
            <a:xfrm>
              <a:off x="4964903" y="4222194"/>
              <a:ext cx="1150666" cy="709266"/>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algn="ctr" defTabSz="488950">
                <a:lnSpc>
                  <a:spcPct val="90000"/>
                </a:lnSpc>
                <a:spcBef>
                  <a:spcPct val="0"/>
                </a:spcBef>
                <a:spcAft>
                  <a:spcPct val="35000"/>
                </a:spcAft>
              </a:pPr>
              <a:r>
                <a:rPr lang="en-GB" sz="1100" kern="1200"/>
                <a:t>TO GOVERNMENT</a:t>
              </a:r>
            </a:p>
          </p:txBody>
        </p:sp>
      </p:grpSp>
      <p:grpSp>
        <p:nvGrpSpPr>
          <p:cNvPr id="71" name="Group 70">
            <a:extLst>
              <a:ext uri="{FF2B5EF4-FFF2-40B4-BE49-F238E27FC236}">
                <a16:creationId xmlns:a16="http://schemas.microsoft.com/office/drawing/2014/main" id="{3CD0ED28-486F-57D2-85A8-7E6F34D41466}"/>
              </a:ext>
            </a:extLst>
          </p:cNvPr>
          <p:cNvGrpSpPr/>
          <p:nvPr/>
        </p:nvGrpSpPr>
        <p:grpSpPr>
          <a:xfrm>
            <a:off x="254255" y="347722"/>
            <a:ext cx="4065810" cy="2489020"/>
            <a:chOff x="190696" y="200102"/>
            <a:chExt cx="4065810" cy="248902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190696" y="200102"/>
              <a:ext cx="4065810" cy="2489020"/>
              <a:chOff x="621048" y="711538"/>
              <a:chExt cx="5070121" cy="2031663"/>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21049" y="933074"/>
                <a:ext cx="3808814" cy="1810127"/>
                <a:chOff x="968234" y="3973480"/>
                <a:chExt cx="3239996" cy="2163097"/>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68234" y="3973480"/>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People – </a:t>
                  </a:r>
                </a:p>
                <a:p>
                  <a:pPr algn="ctr"/>
                  <a:r>
                    <a:rPr lang="en-GB" sz="1100">
                      <a:solidFill>
                        <a:schemeClr val="tx1"/>
                      </a:solidFill>
                    </a:rPr>
                    <a:t>Are our greatest resource but bring the greatest challenge </a:t>
                  </a: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4823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Markets – Long lead times and duration of activities create complexity and cash flow issues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21048" y="711538"/>
                <a:ext cx="5070121" cy="213539"/>
              </a:xfrm>
              <a:prstGeom prst="rect">
                <a:avLst/>
              </a:prstGeom>
              <a:noFill/>
              <a:ln>
                <a:noFill/>
              </a:ln>
            </p:spPr>
            <p:txBody>
              <a:bodyPr wrap="square" rtlCol="0">
                <a:spAutoFit/>
              </a:bodyPr>
              <a:lstStyle/>
              <a:p>
                <a:pPr algn="ctr"/>
                <a:r>
                  <a:rPr lang="en-GB" sz="1100" b="1"/>
                  <a:t>CHALLENGES</a:t>
                </a:r>
              </a:p>
            </p:txBody>
          </p:sp>
        </p:grpSp>
        <p:sp>
          <p:nvSpPr>
            <p:cNvPr id="70" name="Triangle 69">
              <a:extLst>
                <a:ext uri="{FF2B5EF4-FFF2-40B4-BE49-F238E27FC236}">
                  <a16:creationId xmlns:a16="http://schemas.microsoft.com/office/drawing/2014/main" id="{A2BB7EA4-8AB2-B72C-9353-063ACD05E879}"/>
                </a:ext>
              </a:extLst>
            </p:cNvPr>
            <p:cNvSpPr>
              <a:spLocks noChangeAspect="1"/>
            </p:cNvSpPr>
            <p:nvPr/>
          </p:nvSpPr>
          <p:spPr>
            <a:xfrm>
              <a:off x="2220272" y="469917"/>
              <a:ext cx="2036234" cy="2214438"/>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Acquisitions –Onboarding and integrating new sites and subsidiary businesses with different functions?</a:t>
              </a:r>
            </a:p>
            <a:p>
              <a:pPr algn="ctr"/>
              <a:endParaRPr lang="en-GB" sz="1100">
                <a:solidFill>
                  <a:schemeClr val="tx1"/>
                </a:solidFill>
              </a:endParaRPr>
            </a:p>
            <a:p>
              <a:pPr algn="ctr"/>
              <a:endParaRPr lang="en-GB" sz="1100">
                <a:solidFill>
                  <a:schemeClr val="tx1"/>
                </a:solidFill>
              </a:endParaRPr>
            </a:p>
          </p:txBody>
        </p:sp>
      </p:grpSp>
      <p:sp>
        <p:nvSpPr>
          <p:cNvPr id="7" name="Rectangle 6">
            <a:extLst>
              <a:ext uri="{FF2B5EF4-FFF2-40B4-BE49-F238E27FC236}">
                <a16:creationId xmlns:a16="http://schemas.microsoft.com/office/drawing/2014/main" id="{6A4F62AF-7C71-7509-7494-259CD02D0335}"/>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Work from home Wi-Fi with solid fill">
            <a:hlinkClick r:id="rId3" action="ppaction://hlinksldjump"/>
            <a:extLst>
              <a:ext uri="{FF2B5EF4-FFF2-40B4-BE49-F238E27FC236}">
                <a16:creationId xmlns:a16="http://schemas.microsoft.com/office/drawing/2014/main" id="{A092D605-4667-A249-188A-B5D439348E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26431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737814" y="4867611"/>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~5,000</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9</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~6+</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South Manchester Credit Union Limited</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19/09/2000</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 </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Consumers</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kern="1200">
                          <a:solidFill>
                            <a:schemeClr val="dk1"/>
                          </a:solidFill>
                          <a:effectLst/>
                          <a:latin typeface="+mn-lt"/>
                          <a:ea typeface="+mn-ea"/>
                          <a:cs typeface="+mn-cs"/>
                        </a:rPr>
                        <a:t>Credit union</a:t>
                      </a:r>
                      <a:r>
                        <a:rPr lang="en-GB" sz="110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kern="1200">
                          <a:solidFill>
                            <a:schemeClr val="dk1"/>
                          </a:solidFill>
                          <a:effectLst/>
                          <a:latin typeface="+mn-lt"/>
                          <a:ea typeface="+mn-ea"/>
                          <a:cs typeface="+mn-cs"/>
                        </a:rPr>
                        <a:t>Assets ~£4.5m ~£20,000 Surplus</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Manchester, England </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723497"/>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itchFamily="2" charset="2"/>
              <a:buChar char="Ø"/>
            </a:pPr>
            <a:r>
              <a:rPr lang="en-GB" sz="1100">
                <a:solidFill>
                  <a:schemeClr val="tx1"/>
                </a:solidFill>
              </a:rPr>
              <a:t>A community credit union created by ordinary people  with limited external support </a:t>
            </a:r>
          </a:p>
          <a:p>
            <a:pPr marL="171450" indent="-171450">
              <a:buFont typeface="Wingdings" pitchFamily="2" charset="2"/>
              <a:buChar char="Ø"/>
            </a:pPr>
            <a:r>
              <a:rPr lang="en-GB" sz="1100">
                <a:solidFill>
                  <a:schemeClr val="tx1"/>
                </a:solidFill>
              </a:rPr>
              <a:t>Operating for 24 years</a:t>
            </a:r>
          </a:p>
          <a:p>
            <a:pPr marL="171450" indent="-171450">
              <a:buFont typeface="Wingdings" pitchFamily="2" charset="2"/>
              <a:buChar char="Ø"/>
            </a:pPr>
            <a:r>
              <a:rPr lang="en-GB" sz="1100">
                <a:solidFill>
                  <a:schemeClr val="tx1"/>
                </a:solidFill>
              </a:rPr>
              <a:t>Now have approximately 5,000 members and assets of £4.5 million</a:t>
            </a:r>
          </a:p>
          <a:p>
            <a:pPr marL="171450" indent="-171450">
              <a:buFont typeface="Wingdings" pitchFamily="2" charset="2"/>
              <a:buChar char="Ø"/>
            </a:pPr>
            <a:r>
              <a:rPr lang="en-GB" sz="1100">
                <a:solidFill>
                  <a:schemeClr val="tx1"/>
                </a:solidFill>
              </a:rPr>
              <a:t>Used to run everything from the back room in a church but now has a main office on a very ordinary street in South Manchester</a:t>
            </a:r>
          </a:p>
          <a:p>
            <a:pPr marL="171450" indent="-171450">
              <a:buFont typeface="Wingdings" pitchFamily="2" charset="2"/>
              <a:buChar char="Ø"/>
            </a:pPr>
            <a:r>
              <a:rPr lang="en-GB" sz="1100">
                <a:solidFill>
                  <a:schemeClr val="tx1"/>
                </a:solidFill>
              </a:rPr>
              <a:t>Staff team of equivalent to 9 full time employees</a:t>
            </a:r>
          </a:p>
          <a:p>
            <a:pPr marL="171450" indent="-171450">
              <a:buFont typeface="Wingdings" pitchFamily="2" charset="2"/>
              <a:buChar char="Ø"/>
            </a:pPr>
            <a:r>
              <a:rPr lang="en-GB" sz="1100">
                <a:solidFill>
                  <a:schemeClr val="tx1"/>
                </a:solidFill>
              </a:rPr>
              <a:t>Authorised by the Prudential Regulatory Authority (PRA) and regulated by the Financial Conduct Authority (FCA), and the PRA</a:t>
            </a:r>
          </a:p>
          <a:p>
            <a:pPr marL="171450" indent="-171450">
              <a:buFont typeface="Wingdings" pitchFamily="2" charset="2"/>
              <a:buChar char="Ø"/>
            </a:pPr>
            <a:r>
              <a:rPr lang="en-GB" sz="1100">
                <a:solidFill>
                  <a:schemeClr val="tx1"/>
                </a:solidFill>
              </a:rPr>
              <a:t>Saving is encouraged because 1) Provide capital and 2) It’s life changing, many members don’t believe they can do it</a:t>
            </a:r>
          </a:p>
          <a:p>
            <a:pPr marL="171450" indent="-171450">
              <a:buFont typeface="Wingdings" pitchFamily="2" charset="2"/>
              <a:buChar char="Ø"/>
            </a:pPr>
            <a:r>
              <a:rPr lang="en-GB" sz="1100">
                <a:solidFill>
                  <a:schemeClr val="tx1"/>
                </a:solidFill>
              </a:rPr>
              <a:t>At the smaller end, loans are typically made for things like a fridge, a lot of white goods or perhaps a bill, even a parking fine that’s suddenly ballooned, larger loans could be for a car or home improvements, there has also been a rise in members taking out loans to cover the cost of visas or for master’s degrees. </a:t>
            </a:r>
          </a:p>
          <a:p>
            <a:pPr marL="171450" indent="-171450">
              <a:buFont typeface="Wingdings" pitchFamily="2" charset="2"/>
              <a:buChar char="Ø"/>
            </a:pPr>
            <a:endParaRPr lang="en-GB" sz="1100">
              <a:solidFill>
                <a:schemeClr val="tx1"/>
              </a:solidFill>
            </a:endParaRPr>
          </a:p>
          <a:p>
            <a:pPr marL="171450" indent="-171450">
              <a:buFont typeface="Wingdings" pitchFamily="2" charset="2"/>
              <a:buChar char="Ø"/>
            </a:pPr>
            <a:endParaRPr lang="en-GB" sz="1100">
              <a:solidFill>
                <a:schemeClr val="tx1"/>
              </a:solidFill>
            </a:endParaRPr>
          </a:p>
          <a:p>
            <a:pPr marL="171450" indent="-171450">
              <a:buFont typeface="Wingdings" pitchFamily="2" charset="2"/>
              <a:buChar char="Ø"/>
            </a:pPr>
            <a:endParaRPr lang="en-GB" sz="1100">
              <a:solidFill>
                <a:schemeClr val="tx1"/>
              </a:solidFill>
            </a:endParaRPr>
          </a:p>
          <a:p>
            <a:pPr marL="171450" indent="-171450">
              <a:buFont typeface="Wingdings" pitchFamily="2" charset="2"/>
              <a:buChar char="Ø"/>
            </a:pPr>
            <a:endParaRPr lang="en-GB" sz="1100">
              <a:solidFill>
                <a:schemeClr val="tx1"/>
              </a:solidFill>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pic>
        <p:nvPicPr>
          <p:cNvPr id="8" name="Picture 7" descr="Blue text on a black background&#10;&#10;Description automatically generated">
            <a:extLst>
              <a:ext uri="{FF2B5EF4-FFF2-40B4-BE49-F238E27FC236}">
                <a16:creationId xmlns:a16="http://schemas.microsoft.com/office/drawing/2014/main" id="{3182F305-B8BD-85F9-315A-9B2CAD02ADB2}"/>
              </a:ext>
            </a:extLst>
          </p:cNvPr>
          <p:cNvPicPr>
            <a:picLocks noChangeAspect="1"/>
          </p:cNvPicPr>
          <p:nvPr/>
        </p:nvPicPr>
        <p:blipFill>
          <a:blip r:embed="rId4"/>
          <a:stretch>
            <a:fillRect/>
          </a:stretch>
        </p:blipFill>
        <p:spPr>
          <a:xfrm>
            <a:off x="9422629" y="5788285"/>
            <a:ext cx="2078741" cy="831496"/>
          </a:xfrm>
          <a:prstGeom prst="rect">
            <a:avLst/>
          </a:prstGeom>
        </p:spPr>
      </p:pic>
      <p:sp>
        <p:nvSpPr>
          <p:cNvPr id="10" name="Rectangle 9">
            <a:extLst>
              <a:ext uri="{FF2B5EF4-FFF2-40B4-BE49-F238E27FC236}">
                <a16:creationId xmlns:a16="http://schemas.microsoft.com/office/drawing/2014/main" id="{AE4C442E-2E24-3959-C515-63A2267FECFA}"/>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Work from home Wi-Fi with solid fill">
            <a:hlinkClick r:id="rId5" action="ppaction://hlinksldjump"/>
            <a:extLst>
              <a:ext uri="{FF2B5EF4-FFF2-40B4-BE49-F238E27FC236}">
                <a16:creationId xmlns:a16="http://schemas.microsoft.com/office/drawing/2014/main" id="{71D97E95-B0C2-F1B6-3C51-F02DF0C83D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
        <p:nvSpPr>
          <p:cNvPr id="7" name="Title 6">
            <a:extLst>
              <a:ext uri="{FF2B5EF4-FFF2-40B4-BE49-F238E27FC236}">
                <a16:creationId xmlns:a16="http://schemas.microsoft.com/office/drawing/2014/main" id="{49E20C2F-4ADB-76A6-FA51-4EB522B0962E}"/>
              </a:ext>
            </a:extLst>
          </p:cNvPr>
          <p:cNvSpPr>
            <a:spLocks noGrp="1"/>
          </p:cNvSpPr>
          <p:nvPr>
            <p:ph type="title"/>
          </p:nvPr>
        </p:nvSpPr>
        <p:spPr/>
        <p:txBody>
          <a:bodyPr>
            <a:normAutofit/>
          </a:bodyPr>
          <a:lstStyle/>
          <a:p>
            <a:r>
              <a:rPr lang="en-GB"/>
              <a:t>SOUTH MANCHESTER CREDIT UNION</a:t>
            </a:r>
          </a:p>
        </p:txBody>
      </p:sp>
    </p:spTree>
    <p:extLst>
      <p:ext uri="{BB962C8B-B14F-4D97-AF65-F5344CB8AC3E}">
        <p14:creationId xmlns:p14="http://schemas.microsoft.com/office/powerpoint/2010/main" val="311233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90227" y="2016576"/>
            <a:ext cx="4376373" cy="4764066"/>
            <a:chOff x="356315" y="1908377"/>
            <a:chExt cx="4376373" cy="5846456"/>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5" y="2201363"/>
              <a:ext cx="4376373" cy="5553470"/>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115000"/>
                </a:lnSpc>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ROOTS: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Our roots are tied with those of  the UK credit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u</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nion movement, which was started by the Windrush Generation. We're very much there for people who have been on the outside or marginalised and not been able to find their way into affordable finance. That's at the heart of who we are. The people who started us, they believed there was a need for alternative community finance</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that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was human-centred and focused on serving people's needs, getting to know them, being present in the community.</a:t>
              </a:r>
            </a:p>
            <a:p>
              <a:pPr algn="just">
                <a:lnSpc>
                  <a:spcPct val="115000"/>
                </a:lnSpc>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lnSpc>
                  <a:spcPct val="115000"/>
                </a:lnSpc>
              </a:pPr>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EFFORT</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There was a core group of people who met every week for two years before they even knew that it was going to work, they put their time in alongside everything else they were doing. Pure volunteering,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 was big commitment</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first chair stayed on our board for 24 years and alongside serving on the board, he had a full-time job as well for all that time.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ur directors also ran 10 collection points, the only direct points of contact with the community until 2012, which was a 4-hour weekly commitment. We had a small office in the back of a church for paperwork and accounting. We didn't have any external investors; it was developed in a kind of entrepreneurial way by people investing their own time. </a:t>
              </a:r>
            </a:p>
          </p:txBody>
        </p:sp>
        <p:sp>
          <p:nvSpPr>
            <p:cNvPr id="8" name="TextBox 7">
              <a:extLst>
                <a:ext uri="{FF2B5EF4-FFF2-40B4-BE49-F238E27FC236}">
                  <a16:creationId xmlns:a16="http://schemas.microsoft.com/office/drawing/2014/main" id="{CFBD5992-15D6-9E1C-766E-350188A93843}"/>
                </a:ext>
              </a:extLst>
            </p:cNvPr>
            <p:cNvSpPr txBox="1"/>
            <p:nvPr/>
          </p:nvSpPr>
          <p:spPr>
            <a:xfrm>
              <a:off x="1051791" y="1908377"/>
              <a:ext cx="2595628" cy="261611"/>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5" name="Group 14">
            <a:extLst>
              <a:ext uri="{FF2B5EF4-FFF2-40B4-BE49-F238E27FC236}">
                <a16:creationId xmlns:a16="http://schemas.microsoft.com/office/drawing/2014/main" id="{FE2578A1-09FC-6D95-1A80-31DA6FD99F6C}"/>
              </a:ext>
            </a:extLst>
          </p:cNvPr>
          <p:cNvGrpSpPr/>
          <p:nvPr/>
        </p:nvGrpSpPr>
        <p:grpSpPr>
          <a:xfrm>
            <a:off x="217215" y="194265"/>
            <a:ext cx="9401024" cy="2048961"/>
            <a:chOff x="243622" y="2390593"/>
            <a:chExt cx="9401024" cy="2048961"/>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43622" y="2683935"/>
              <a:ext cx="7021575" cy="1097092"/>
              <a:chOff x="622884" y="2396068"/>
              <a:chExt cx="7021575" cy="1097092"/>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79F5996-E1AB-C007-D2EC-B3DFF775F523}"/>
                  </a:ext>
                </a:extLst>
              </p:cNvPr>
              <p:cNvGrpSpPr/>
              <p:nvPr/>
            </p:nvGrpSpPr>
            <p:grpSpPr>
              <a:xfrm>
                <a:off x="622884" y="2398760"/>
                <a:ext cx="2340000" cy="1094400"/>
                <a:chOff x="3723620" y="2750863"/>
                <a:chExt cx="2340000" cy="1094400"/>
              </a:xfrm>
            </p:grpSpPr>
            <p:sp>
              <p:nvSpPr>
                <p:cNvPr id="59" name="Freeform 58">
                  <a:extLst>
                    <a:ext uri="{FF2B5EF4-FFF2-40B4-BE49-F238E27FC236}">
                      <a16:creationId xmlns:a16="http://schemas.microsoft.com/office/drawing/2014/main" id="{81CABE54-E2A3-2EAE-3774-D20002B707DC}"/>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0" name="Rectangle 59">
                  <a:extLst>
                    <a:ext uri="{FF2B5EF4-FFF2-40B4-BE49-F238E27FC236}">
                      <a16:creationId xmlns:a16="http://schemas.microsoft.com/office/drawing/2014/main" id="{B362B1AE-7656-1A85-A3A0-E406EFE067E7}"/>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396068"/>
                <a:ext cx="2340000" cy="1094400"/>
                <a:chOff x="3720440" y="2750863"/>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437987" y="2390593"/>
              <a:ext cx="9206659" cy="2048961"/>
              <a:chOff x="328551" y="198157"/>
              <a:chExt cx="9206659" cy="2048961"/>
            </a:xfrm>
          </p:grpSpPr>
          <p:sp>
            <p:nvSpPr>
              <p:cNvPr id="31" name="TextBox 30">
                <a:extLst>
                  <a:ext uri="{FF2B5EF4-FFF2-40B4-BE49-F238E27FC236}">
                    <a16:creationId xmlns:a16="http://schemas.microsoft.com/office/drawing/2014/main" id="{EF8CAD1C-F7CB-1DA0-E359-531CE79DC5CF}"/>
                  </a:ext>
                </a:extLst>
              </p:cNvPr>
              <p:cNvSpPr txBox="1"/>
              <p:nvPr/>
            </p:nvSpPr>
            <p:spPr>
              <a:xfrm>
                <a:off x="3197869" y="198157"/>
                <a:ext cx="2638540"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45526"/>
                <a:ext cx="9206659" cy="1601592"/>
                <a:chOff x="1447581" y="5045977"/>
                <a:chExt cx="7303168" cy="1712593"/>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DWP Growth Fund </a:t>
                  </a:r>
                </a:p>
                <a:p>
                  <a:pPr marL="171450" lvl="1" indent="-171450" algn="l" defTabSz="444500">
                    <a:spcBef>
                      <a:spcPct val="0"/>
                    </a:spcBef>
                    <a:spcAft>
                      <a:spcPct val="15000"/>
                    </a:spcAft>
                    <a:buFont typeface="Wingdings" pitchFamily="2" charset="2"/>
                    <a:buChar char="Ø"/>
                  </a:pPr>
                  <a:r>
                    <a:rPr lang="en-GB" sz="1100"/>
                    <a:t>Initiative driving growth through distribution of small loans </a:t>
                  </a:r>
                </a:p>
                <a:p>
                  <a:pPr marL="171450" lvl="1" indent="-171450" algn="l" defTabSz="444500">
                    <a:spcBef>
                      <a:spcPct val="0"/>
                    </a:spcBef>
                    <a:spcAft>
                      <a:spcPct val="15000"/>
                    </a:spcAft>
                    <a:buFont typeface="Wingdings" pitchFamily="2" charset="2"/>
                    <a:buChar char="Ø"/>
                  </a:pPr>
                  <a:r>
                    <a:rPr lang="en-GB" sz="1100" kern="1200"/>
                    <a:t>Small</a:t>
                  </a:r>
                  <a:r>
                    <a:rPr lang="en-GB" sz="1100"/>
                    <a:t>er loans but at high volume </a:t>
                  </a:r>
                </a:p>
                <a:p>
                  <a:pPr marL="171450" lvl="1" indent="-171450" algn="l" defTabSz="444500">
                    <a:spcBef>
                      <a:spcPct val="0"/>
                    </a:spcBef>
                    <a:spcAft>
                      <a:spcPct val="15000"/>
                    </a:spcAft>
                    <a:buFont typeface="Wingdings" pitchFamily="2" charset="2"/>
                    <a:buChar char="Ø"/>
                  </a:pPr>
                  <a:r>
                    <a:rPr lang="en-GB" sz="1100" kern="1200"/>
                    <a:t>Linked to </a:t>
                  </a:r>
                  <a:r>
                    <a:rPr lang="en-GB" sz="1100"/>
                    <a:t>benefits scheme</a:t>
                  </a:r>
                </a:p>
                <a:p>
                  <a:pPr marL="171450" lvl="1" indent="-171450" algn="l" defTabSz="444500">
                    <a:spcBef>
                      <a:spcPct val="0"/>
                    </a:spcBef>
                    <a:spcAft>
                      <a:spcPct val="15000"/>
                    </a:spcAft>
                    <a:buFont typeface="Wingdings" pitchFamily="2" charset="2"/>
                    <a:buChar char="Ø"/>
                  </a:pPr>
                  <a:r>
                    <a:rPr lang="en-GB" sz="1100" kern="1200"/>
                    <a:t>Attracted new members who are </a:t>
                  </a:r>
                  <a:r>
                    <a:rPr lang="en-GB" sz="1100"/>
                    <a:t>now loyal, long-term members </a:t>
                  </a:r>
                  <a:endParaRPr lang="en-GB" sz="1100" kern="1200"/>
                </a:p>
              </p:txBody>
            </p:sp>
            <p:sp>
              <p:nvSpPr>
                <p:cNvPr id="35" name="Freeform 34">
                  <a:extLst>
                    <a:ext uri="{FF2B5EF4-FFF2-40B4-BE49-F238E27FC236}">
                      <a16:creationId xmlns:a16="http://schemas.microsoft.com/office/drawing/2014/main" id="{31773C11-AC9D-AFB8-D51B-6041A45E4B32}"/>
                    </a:ext>
                  </a:extLst>
                </p:cNvPr>
                <p:cNvSpPr/>
                <p:nvPr/>
              </p:nvSpPr>
              <p:spPr>
                <a:xfrm>
                  <a:off x="3307555" y="5051372"/>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Highstreet presence</a:t>
                  </a:r>
                  <a:endParaRPr lang="en-GB" sz="1100" b="1" kern="1200"/>
                </a:p>
                <a:p>
                  <a:pPr marL="171450" lvl="1" indent="-171450" algn="l" defTabSz="444500">
                    <a:spcBef>
                      <a:spcPct val="0"/>
                    </a:spcBef>
                    <a:spcAft>
                      <a:spcPct val="15000"/>
                    </a:spcAft>
                    <a:buFont typeface="Wingdings" pitchFamily="2" charset="2"/>
                    <a:buChar char="Ø"/>
                  </a:pPr>
                  <a:r>
                    <a:rPr lang="en-GB" sz="1100" kern="1200"/>
                    <a:t>E</a:t>
                  </a:r>
                  <a:r>
                    <a:rPr lang="en-GB" sz="1100"/>
                    <a:t>stablishing a presence was quite an identity change</a:t>
                  </a:r>
                </a:p>
                <a:p>
                  <a:pPr marL="171450" lvl="1" indent="-171450" algn="l" defTabSz="444500">
                    <a:spcBef>
                      <a:spcPct val="0"/>
                    </a:spcBef>
                    <a:spcAft>
                      <a:spcPct val="15000"/>
                    </a:spcAft>
                    <a:buFont typeface="Wingdings" pitchFamily="2" charset="2"/>
                    <a:buChar char="Ø"/>
                  </a:pPr>
                  <a:r>
                    <a:rPr lang="en-GB" sz="1100" kern="1200"/>
                    <a:t>Involved lots of change, including establishing a management structure and </a:t>
                  </a:r>
                  <a:r>
                    <a:rPr lang="en-GB" sz="1100"/>
                    <a:t>becoming more professional and harmonised</a:t>
                  </a:r>
                  <a:endParaRPr lang="en-GB" sz="1100" kern="1200"/>
                </a:p>
              </p:txBody>
            </p:sp>
            <p:sp>
              <p:nvSpPr>
                <p:cNvPr id="36" name="Freeform 35">
                  <a:extLst>
                    <a:ext uri="{FF2B5EF4-FFF2-40B4-BE49-F238E27FC236}">
                      <a16:creationId xmlns:a16="http://schemas.microsoft.com/office/drawing/2014/main" id="{A724856E-F5B6-A460-CCFA-1CCA0F0B5892}"/>
                    </a:ext>
                  </a:extLst>
                </p:cNvPr>
                <p:cNvSpPr/>
                <p:nvPr/>
              </p:nvSpPr>
              <p:spPr>
                <a:xfrm>
                  <a:off x="5181100" y="5045977"/>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New tech solution?</a:t>
                  </a:r>
                </a:p>
                <a:p>
                  <a:pPr marL="171450" lvl="1" indent="-171450" algn="l" defTabSz="444500">
                    <a:spcBef>
                      <a:spcPct val="0"/>
                    </a:spcBef>
                    <a:spcAft>
                      <a:spcPct val="15000"/>
                    </a:spcAft>
                    <a:buFont typeface="Wingdings" pitchFamily="2" charset="2"/>
                    <a:buChar char="Ø"/>
                  </a:pPr>
                  <a:r>
                    <a:rPr lang="en-GB" sz="1100"/>
                    <a:t>Involvement in a national programme developing a platform for UK credit unions</a:t>
                  </a:r>
                </a:p>
                <a:p>
                  <a:pPr marL="171450" lvl="1" indent="-171450" defTabSz="444500">
                    <a:spcBef>
                      <a:spcPct val="0"/>
                    </a:spcBef>
                    <a:spcAft>
                      <a:spcPct val="15000"/>
                    </a:spcAft>
                    <a:buFont typeface="Wingdings" pitchFamily="2" charset="2"/>
                    <a:buChar char="Ø"/>
                  </a:pPr>
                  <a:r>
                    <a:rPr lang="en-GB" sz="1100"/>
                    <a:t>Existing </a:t>
                  </a:r>
                  <a:r>
                    <a:rPr lang="en-GB" sz="1100" kern="1200"/>
                    <a:t>systems are functional but “coded in hieroglyphs” </a:t>
                  </a:r>
                </a:p>
                <a:p>
                  <a:pPr marL="171450" lvl="1" indent="-171450" defTabSz="444500">
                    <a:spcBef>
                      <a:spcPct val="0"/>
                    </a:spcBef>
                    <a:spcAft>
                      <a:spcPct val="15000"/>
                    </a:spcAft>
                    <a:buFont typeface="Wingdings" pitchFamily="2" charset="2"/>
                    <a:buChar char="Ø"/>
                  </a:pPr>
                  <a:r>
                    <a:rPr lang="en-GB" sz="1100"/>
                    <a:t>Project failed badly but switched on to the need for adaptation</a:t>
                  </a:r>
                </a:p>
                <a:p>
                  <a:pPr marL="171450" lvl="1" indent="-171450" defTabSz="444500">
                    <a:spcBef>
                      <a:spcPct val="0"/>
                    </a:spcBef>
                    <a:spcAft>
                      <a:spcPct val="15000"/>
                    </a:spcAft>
                    <a:buFont typeface="Wingdings" pitchFamily="2" charset="2"/>
                    <a:buChar char="Ø"/>
                  </a:pPr>
                  <a:r>
                    <a:rPr lang="en-GB" sz="1100"/>
                    <a:t>Since integrated a chat platform</a:t>
                  </a: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5125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Collaborative solution</a:t>
                  </a:r>
                </a:p>
                <a:p>
                  <a:pPr marL="171450" lvl="1" indent="-171450" defTabSz="444500">
                    <a:spcBef>
                      <a:spcPct val="0"/>
                    </a:spcBef>
                    <a:spcAft>
                      <a:spcPct val="15000"/>
                    </a:spcAft>
                    <a:buFont typeface="Wingdings" pitchFamily="2" charset="2"/>
                    <a:buChar char="Ø"/>
                  </a:pPr>
                  <a:r>
                    <a:rPr lang="en-GB" sz="1100" kern="1200"/>
                    <a:t>Working with another credit union of a similar size</a:t>
                  </a:r>
                </a:p>
                <a:p>
                  <a:pPr marL="171450" lvl="1" indent="-171450" algn="l" defTabSz="444500">
                    <a:spcBef>
                      <a:spcPct val="0"/>
                    </a:spcBef>
                    <a:spcAft>
                      <a:spcPct val="15000"/>
                    </a:spcAft>
                    <a:buFont typeface="Wingdings" pitchFamily="2" charset="2"/>
                    <a:buChar char="Ø"/>
                  </a:pPr>
                  <a:r>
                    <a:rPr lang="en-GB" sz="1100" kern="1200"/>
                    <a:t>Finally found a </a:t>
                  </a:r>
                  <a:r>
                    <a:rPr lang="en-GB" sz="1100"/>
                    <a:t>good back-office solution </a:t>
                  </a:r>
                </a:p>
                <a:p>
                  <a:pPr marL="171450" lvl="1" indent="-171450" algn="l" defTabSz="444500">
                    <a:spcBef>
                      <a:spcPct val="0"/>
                    </a:spcBef>
                    <a:spcAft>
                      <a:spcPct val="15000"/>
                    </a:spcAft>
                    <a:buFont typeface="Wingdings" pitchFamily="2" charset="2"/>
                    <a:buChar char="Ø"/>
                  </a:pPr>
                  <a:r>
                    <a:rPr lang="en-GB" sz="1100"/>
                    <a:t>Adoption imminent</a:t>
                  </a:r>
                </a:p>
              </p:txBody>
            </p:sp>
          </p:grpSp>
        </p:grpSp>
      </p:grpSp>
      <p:sp>
        <p:nvSpPr>
          <p:cNvPr id="13" name="Rectangle 12">
            <a:extLst>
              <a:ext uri="{FF2B5EF4-FFF2-40B4-BE49-F238E27FC236}">
                <a16:creationId xmlns:a16="http://schemas.microsoft.com/office/drawing/2014/main" id="{6E50CA69-E5E7-B975-DC5C-2A1E6F4655EC}"/>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7" name="Group 106">
            <a:extLst>
              <a:ext uri="{FF2B5EF4-FFF2-40B4-BE49-F238E27FC236}">
                <a16:creationId xmlns:a16="http://schemas.microsoft.com/office/drawing/2014/main" id="{4C8BBA8B-9D0D-8401-3C13-453680286F44}"/>
              </a:ext>
            </a:extLst>
          </p:cNvPr>
          <p:cNvGrpSpPr/>
          <p:nvPr/>
        </p:nvGrpSpPr>
        <p:grpSpPr>
          <a:xfrm>
            <a:off x="4692949" y="826174"/>
            <a:ext cx="7358087" cy="5954468"/>
            <a:chOff x="4640695" y="826174"/>
            <a:chExt cx="7358087" cy="5954468"/>
          </a:xfrm>
        </p:grpSpPr>
        <p:sp>
          <p:nvSpPr>
            <p:cNvPr id="90" name="Hexagon 89">
              <a:extLst>
                <a:ext uri="{FF2B5EF4-FFF2-40B4-BE49-F238E27FC236}">
                  <a16:creationId xmlns:a16="http://schemas.microsoft.com/office/drawing/2014/main" id="{C6EE223A-BE25-EFCC-3ED7-ED6B0324BE24}"/>
                </a:ext>
              </a:extLst>
            </p:cNvPr>
            <p:cNvSpPr>
              <a:spLocks/>
            </p:cNvSpPr>
            <p:nvPr/>
          </p:nvSpPr>
          <p:spPr>
            <a:xfrm>
              <a:off x="8803480" y="3225116"/>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AGMs are of limited value for member participation, emphasis placed on creating space for members to share opinions</a:t>
              </a:r>
            </a:p>
          </p:txBody>
        </p:sp>
        <p:sp>
          <p:nvSpPr>
            <p:cNvPr id="91" name="Hexagon 90">
              <a:extLst>
                <a:ext uri="{FF2B5EF4-FFF2-40B4-BE49-F238E27FC236}">
                  <a16:creationId xmlns:a16="http://schemas.microsoft.com/office/drawing/2014/main" id="{A57E317B-0E6F-247F-EFCE-05E68F797692}"/>
                </a:ext>
              </a:extLst>
            </p:cNvPr>
            <p:cNvSpPr>
              <a:spLocks/>
            </p:cNvSpPr>
            <p:nvPr/>
          </p:nvSpPr>
          <p:spPr>
            <a:xfrm>
              <a:off x="10186996" y="826174"/>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Savings – At any point ~60% of members borrowing but ~100% will be saving</a:t>
              </a:r>
            </a:p>
          </p:txBody>
        </p:sp>
        <p:sp>
          <p:nvSpPr>
            <p:cNvPr id="92" name="Hexagon 91">
              <a:extLst>
                <a:ext uri="{FF2B5EF4-FFF2-40B4-BE49-F238E27FC236}">
                  <a16:creationId xmlns:a16="http://schemas.microsoft.com/office/drawing/2014/main" id="{19F16E73-597E-5FB2-D0FE-4D36E1389E87}"/>
                </a:ext>
              </a:extLst>
            </p:cNvPr>
            <p:cNvSpPr>
              <a:spLocks/>
            </p:cNvSpPr>
            <p:nvPr/>
          </p:nvSpPr>
          <p:spPr>
            <a:xfrm>
              <a:off x="7427636" y="4038510"/>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Chair represents the board – which can only make decisions as a ‘flock’ or ‘block’</a:t>
              </a:r>
            </a:p>
          </p:txBody>
        </p:sp>
        <p:sp>
          <p:nvSpPr>
            <p:cNvPr id="93" name="Hexagon 92">
              <a:extLst>
                <a:ext uri="{FF2B5EF4-FFF2-40B4-BE49-F238E27FC236}">
                  <a16:creationId xmlns:a16="http://schemas.microsoft.com/office/drawing/2014/main" id="{C5F0BF3D-222A-5F2C-20AC-703B1F24AE76}"/>
                </a:ext>
              </a:extLst>
            </p:cNvPr>
            <p:cNvSpPr>
              <a:spLocks noChangeAspect="1"/>
            </p:cNvSpPr>
            <p:nvPr/>
          </p:nvSpPr>
          <p:spPr>
            <a:xfrm>
              <a:off x="6031269" y="3250267"/>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Volunteer board of 6 non-executive directors, meet once per month with CEO</a:t>
              </a:r>
            </a:p>
          </p:txBody>
        </p:sp>
        <p:sp>
          <p:nvSpPr>
            <p:cNvPr id="94" name="Hexagon 93">
              <a:extLst>
                <a:ext uri="{FF2B5EF4-FFF2-40B4-BE49-F238E27FC236}">
                  <a16:creationId xmlns:a16="http://schemas.microsoft.com/office/drawing/2014/main" id="{998C81E4-2873-C0AC-6D08-4BD1D6948EF8}"/>
                </a:ext>
              </a:extLst>
            </p:cNvPr>
            <p:cNvSpPr>
              <a:spLocks noChangeAspect="1"/>
            </p:cNvSpPr>
            <p:nvPr/>
          </p:nvSpPr>
          <p:spPr>
            <a:xfrm>
              <a:off x="7410292" y="243392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Small team of 9, all member facing in some way, routinely have a marketing placement student from Man. Met. Uni. </a:t>
              </a:r>
            </a:p>
          </p:txBody>
        </p:sp>
        <p:sp>
          <p:nvSpPr>
            <p:cNvPr id="95" name="Hexagon 94">
              <a:extLst>
                <a:ext uri="{FF2B5EF4-FFF2-40B4-BE49-F238E27FC236}">
                  <a16:creationId xmlns:a16="http://schemas.microsoft.com/office/drawing/2014/main" id="{30548BB1-8218-BAE1-DA1B-4250CC5AF475}"/>
                </a:ext>
              </a:extLst>
            </p:cNvPr>
            <p:cNvSpPr>
              <a:spLocks noChangeAspect="1"/>
            </p:cNvSpPr>
            <p:nvPr/>
          </p:nvSpPr>
          <p:spPr>
            <a:xfrm>
              <a:off x="4640695" y="4047217"/>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Flat structure: a CEO, four team leads in Lending, Finance, Credit Control, and  Marketing</a:t>
              </a:r>
            </a:p>
          </p:txBody>
        </p:sp>
        <p:sp>
          <p:nvSpPr>
            <p:cNvPr id="96" name="Hexagon 95">
              <a:extLst>
                <a:ext uri="{FF2B5EF4-FFF2-40B4-BE49-F238E27FC236}">
                  <a16:creationId xmlns:a16="http://schemas.microsoft.com/office/drawing/2014/main" id="{EBD171A8-FCFD-1D5D-E7A1-779E28B7C425}"/>
                </a:ext>
              </a:extLst>
            </p:cNvPr>
            <p:cNvSpPr>
              <a:spLocks noChangeAspect="1"/>
            </p:cNvSpPr>
            <p:nvPr/>
          </p:nvSpPr>
          <p:spPr>
            <a:xfrm>
              <a:off x="6031269" y="484819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CEO covers all bases and provides strategic view, other directors have no operational involvement</a:t>
              </a:r>
            </a:p>
          </p:txBody>
        </p:sp>
        <p:sp>
          <p:nvSpPr>
            <p:cNvPr id="97" name="Hexagon 96">
              <a:extLst>
                <a:ext uri="{FF2B5EF4-FFF2-40B4-BE49-F238E27FC236}">
                  <a16:creationId xmlns:a16="http://schemas.microsoft.com/office/drawing/2014/main" id="{CF2EFA7F-AAC7-089C-ED18-8F0D45CCC5FF}"/>
                </a:ext>
              </a:extLst>
            </p:cNvPr>
            <p:cNvSpPr>
              <a:spLocks/>
            </p:cNvSpPr>
            <p:nvPr/>
          </p:nvSpPr>
          <p:spPr>
            <a:xfrm>
              <a:off x="10184335" y="241773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Loans are primary source of income, covering overheads and salaries as well as defaults and write-offs</a:t>
              </a:r>
            </a:p>
          </p:txBody>
        </p:sp>
        <p:sp>
          <p:nvSpPr>
            <p:cNvPr id="98" name="TextBox 97">
              <a:extLst>
                <a:ext uri="{FF2B5EF4-FFF2-40B4-BE49-F238E27FC236}">
                  <a16:creationId xmlns:a16="http://schemas.microsoft.com/office/drawing/2014/main" id="{26392917-467E-C658-CDDE-FDA759B31480}"/>
                </a:ext>
              </a:extLst>
            </p:cNvPr>
            <p:cNvSpPr txBox="1"/>
            <p:nvPr/>
          </p:nvSpPr>
          <p:spPr>
            <a:xfrm>
              <a:off x="5386721" y="2924099"/>
              <a:ext cx="3117961" cy="245685"/>
            </a:xfrm>
            <a:prstGeom prst="rect">
              <a:avLst/>
            </a:prstGeom>
            <a:noFill/>
          </p:spPr>
          <p:txBody>
            <a:bodyPr wrap="square" rtlCol="0">
              <a:spAutoFit/>
            </a:bodyPr>
            <a:lstStyle/>
            <a:p>
              <a:pPr algn="ctr"/>
              <a:r>
                <a:rPr lang="en-GB" sz="1100" b="1"/>
                <a:t>KEY FEATURES</a:t>
              </a:r>
            </a:p>
          </p:txBody>
        </p:sp>
        <p:grpSp>
          <p:nvGrpSpPr>
            <p:cNvPr id="99" name="Group 98">
              <a:extLst>
                <a:ext uri="{FF2B5EF4-FFF2-40B4-BE49-F238E27FC236}">
                  <a16:creationId xmlns:a16="http://schemas.microsoft.com/office/drawing/2014/main" id="{B41F721E-3727-7CA0-830A-35081CF79071}"/>
                </a:ext>
              </a:extLst>
            </p:cNvPr>
            <p:cNvGrpSpPr/>
            <p:nvPr/>
          </p:nvGrpSpPr>
          <p:grpSpPr>
            <a:xfrm>
              <a:off x="5919438" y="6510827"/>
              <a:ext cx="5584228" cy="269815"/>
              <a:chOff x="2924853" y="6531292"/>
              <a:chExt cx="5584228" cy="269815"/>
            </a:xfrm>
          </p:grpSpPr>
          <p:sp>
            <p:nvSpPr>
              <p:cNvPr id="100" name="TextBox 99">
                <a:extLst>
                  <a:ext uri="{FF2B5EF4-FFF2-40B4-BE49-F238E27FC236}">
                    <a16:creationId xmlns:a16="http://schemas.microsoft.com/office/drawing/2014/main" id="{53E4FF3D-4B98-7BBB-BF24-2B2EF17A293E}"/>
                  </a:ext>
                </a:extLst>
              </p:cNvPr>
              <p:cNvSpPr txBox="1"/>
              <p:nvPr/>
            </p:nvSpPr>
            <p:spPr>
              <a:xfrm>
                <a:off x="292485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01" name="TextBox 100">
                <a:extLst>
                  <a:ext uri="{FF2B5EF4-FFF2-40B4-BE49-F238E27FC236}">
                    <a16:creationId xmlns:a16="http://schemas.microsoft.com/office/drawing/2014/main" id="{FB2F1368-32B6-4F70-AFFB-ECA0A3DFF894}"/>
                  </a:ext>
                </a:extLst>
              </p:cNvPr>
              <p:cNvSpPr txBox="1"/>
              <p:nvPr/>
            </p:nvSpPr>
            <p:spPr>
              <a:xfrm>
                <a:off x="4479870"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102" name="TextBox 101">
                <a:extLst>
                  <a:ext uri="{FF2B5EF4-FFF2-40B4-BE49-F238E27FC236}">
                    <a16:creationId xmlns:a16="http://schemas.microsoft.com/office/drawing/2014/main" id="{828D0504-92A6-C72F-38D4-CDAEE3FE5E5B}"/>
                  </a:ext>
                </a:extLst>
              </p:cNvPr>
              <p:cNvSpPr txBox="1"/>
              <p:nvPr/>
            </p:nvSpPr>
            <p:spPr>
              <a:xfrm>
                <a:off x="5973554"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03" name="TextBox 102">
                <a:extLst>
                  <a:ext uri="{FF2B5EF4-FFF2-40B4-BE49-F238E27FC236}">
                    <a16:creationId xmlns:a16="http://schemas.microsoft.com/office/drawing/2014/main" id="{CD17D469-B7AA-F4B9-7ED4-ADD3A6B82282}"/>
                  </a:ext>
                </a:extLst>
              </p:cNvPr>
              <p:cNvSpPr txBox="1"/>
              <p:nvPr/>
            </p:nvSpPr>
            <p:spPr>
              <a:xfrm>
                <a:off x="7226646" y="6531292"/>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104" name="Hexagon 103">
              <a:extLst>
                <a:ext uri="{FF2B5EF4-FFF2-40B4-BE49-F238E27FC236}">
                  <a16:creationId xmlns:a16="http://schemas.microsoft.com/office/drawing/2014/main" id="{E1EC98BC-8F45-3699-3916-E5DC1D3518C6}"/>
                </a:ext>
              </a:extLst>
            </p:cNvPr>
            <p:cNvSpPr>
              <a:spLocks noChangeAspect="1"/>
            </p:cNvSpPr>
            <p:nvPr/>
          </p:nvSpPr>
          <p:spPr>
            <a:xfrm>
              <a:off x="8794275" y="161497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Important to focus on providing what members really want and like in terms of service and comms</a:t>
              </a:r>
            </a:p>
          </p:txBody>
        </p:sp>
        <p:sp>
          <p:nvSpPr>
            <p:cNvPr id="105" name="Hexagon 104">
              <a:extLst>
                <a:ext uri="{FF2B5EF4-FFF2-40B4-BE49-F238E27FC236}">
                  <a16:creationId xmlns:a16="http://schemas.microsoft.com/office/drawing/2014/main" id="{724F15C4-7784-3DD4-9016-AD1D58232BC2}"/>
                </a:ext>
              </a:extLst>
            </p:cNvPr>
            <p:cNvSpPr>
              <a:spLocks/>
            </p:cNvSpPr>
            <p:nvPr/>
          </p:nvSpPr>
          <p:spPr>
            <a:xfrm>
              <a:off x="8821425" y="4823854"/>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Google reviews have been key to being engaged by and engaging with members, complaints are a standing item at board level</a:t>
              </a:r>
            </a:p>
          </p:txBody>
        </p:sp>
        <p:sp>
          <p:nvSpPr>
            <p:cNvPr id="106" name="Hexagon 105">
              <a:extLst>
                <a:ext uri="{FF2B5EF4-FFF2-40B4-BE49-F238E27FC236}">
                  <a16:creationId xmlns:a16="http://schemas.microsoft.com/office/drawing/2014/main" id="{F1E8880C-DC33-5923-4162-B540CC38AC80}"/>
                </a:ext>
              </a:extLst>
            </p:cNvPr>
            <p:cNvSpPr>
              <a:spLocks/>
            </p:cNvSpPr>
            <p:nvPr/>
          </p:nvSpPr>
          <p:spPr>
            <a:xfrm>
              <a:off x="10197926" y="401926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Loan book is ~£3.3m, average loan is £700, Average Smart loan (£1k-15k) is £4k –loan book growing at 30% over last two years</a:t>
              </a:r>
            </a:p>
          </p:txBody>
        </p:sp>
      </p:grpSp>
      <p:sp>
        <p:nvSpPr>
          <p:cNvPr id="5" name="Freeform 4">
            <a:extLst>
              <a:ext uri="{FF2B5EF4-FFF2-40B4-BE49-F238E27FC236}">
                <a16:creationId xmlns:a16="http://schemas.microsoft.com/office/drawing/2014/main" id="{6D5C0DD1-C7C9-5DDF-A178-7010F8D70A2A}"/>
              </a:ext>
            </a:extLst>
          </p:cNvPr>
          <p:cNvSpPr/>
          <p:nvPr/>
        </p:nvSpPr>
        <p:spPr>
          <a:xfrm>
            <a:off x="7254162" y="49541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Rectangle 5">
            <a:extLst>
              <a:ext uri="{FF2B5EF4-FFF2-40B4-BE49-F238E27FC236}">
                <a16:creationId xmlns:a16="http://schemas.microsoft.com/office/drawing/2014/main" id="{CB086433-A094-8445-E178-93CAF7CA1518}"/>
              </a:ext>
            </a:extLst>
          </p:cNvPr>
          <p:cNvSpPr/>
          <p:nvPr/>
        </p:nvSpPr>
        <p:spPr>
          <a:xfrm rot="5400000">
            <a:off x="6865362" y="104261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Work from home Wi-Fi with solid fill">
            <a:hlinkClick r:id="rId3" action="ppaction://hlinksldjump"/>
            <a:extLst>
              <a:ext uri="{FF2B5EF4-FFF2-40B4-BE49-F238E27FC236}">
                <a16:creationId xmlns:a16="http://schemas.microsoft.com/office/drawing/2014/main" id="{A44CD121-ED2B-0C74-D208-7902CE0A4A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82153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CB1360-D7A7-1AD8-A99B-86F69F2EBED1}"/>
              </a:ext>
            </a:extLst>
          </p:cNvPr>
          <p:cNvGrpSpPr/>
          <p:nvPr/>
        </p:nvGrpSpPr>
        <p:grpSpPr>
          <a:xfrm>
            <a:off x="4016953" y="3533974"/>
            <a:ext cx="4198373" cy="3023659"/>
            <a:chOff x="6859768" y="3646872"/>
            <a:chExt cx="4727958" cy="2598674"/>
          </a:xfrm>
        </p:grpSpPr>
        <p:grpSp>
          <p:nvGrpSpPr>
            <p:cNvPr id="4" name="Group 3">
              <a:extLst>
                <a:ext uri="{FF2B5EF4-FFF2-40B4-BE49-F238E27FC236}">
                  <a16:creationId xmlns:a16="http://schemas.microsoft.com/office/drawing/2014/main" id="{C0D96BF5-A9AE-4C73-23A4-48EAF6125757}"/>
                </a:ext>
              </a:extLst>
            </p:cNvPr>
            <p:cNvGrpSpPr/>
            <p:nvPr/>
          </p:nvGrpSpPr>
          <p:grpSpPr>
            <a:xfrm>
              <a:off x="6859770" y="3886278"/>
              <a:ext cx="4727956" cy="2359268"/>
              <a:chOff x="6021670" y="2248863"/>
              <a:chExt cx="4727956" cy="2359268"/>
            </a:xfrm>
          </p:grpSpPr>
          <p:sp>
            <p:nvSpPr>
              <p:cNvPr id="8" name="Rounded Rectangle 7">
                <a:extLst>
                  <a:ext uri="{FF2B5EF4-FFF2-40B4-BE49-F238E27FC236}">
                    <a16:creationId xmlns:a16="http://schemas.microsoft.com/office/drawing/2014/main" id="{AD63AEB9-EBC3-8683-C7B6-0E3594AC1CE5}"/>
                  </a:ext>
                </a:extLst>
              </p:cNvPr>
              <p:cNvSpPr/>
              <p:nvPr/>
            </p:nvSpPr>
            <p:spPr>
              <a:xfrm>
                <a:off x="7189556" y="2248863"/>
                <a:ext cx="3560070" cy="2359268"/>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Wingdings" pitchFamily="2" charset="2"/>
                  <a:buChar char="Ø"/>
                </a:pPr>
                <a:r>
                  <a:rPr lang="en-GB" sz="1100">
                    <a:latin typeface="Gill Sans MT" panose="020B0502020104020203" pitchFamily="34" charset="77"/>
                  </a:rPr>
                  <a:t>Proactively facilitate collaboration between credit unions and with other community organisations (e.g., housing providers)</a:t>
                </a:r>
              </a:p>
              <a:p>
                <a:pPr marL="171450" indent="-171450">
                  <a:buFont typeface="Wingdings" pitchFamily="2" charset="2"/>
                  <a:buChar char="Ø"/>
                </a:pPr>
                <a:r>
                  <a:rPr lang="en-GB" sz="1100">
                    <a:latin typeface="Gill Sans MT" panose="020B0502020104020203" pitchFamily="34" charset="77"/>
                  </a:rPr>
                  <a:t>Look to regions such as Greater Manchester where a culture of cross-borough collaboration has developed over many years (including Manchester Airport) and use this to create more cohesion</a:t>
                </a:r>
              </a:p>
              <a:p>
                <a:pPr marL="171450" indent="-171450">
                  <a:buFont typeface="Wingdings" pitchFamily="2" charset="2"/>
                  <a:buChar char="Ø"/>
                </a:pPr>
                <a:r>
                  <a:rPr lang="en-GB" sz="1100">
                    <a:latin typeface="Gill Sans MT" panose="020B0502020104020203" pitchFamily="34" charset="77"/>
                  </a:rPr>
                  <a:t>Progressively invest in credit unions, they are a key mechanism for alleviating financial difficulties but also helping people learn to save and believe they can save money</a:t>
                </a:r>
              </a:p>
              <a:p>
                <a:pPr marL="171450" indent="-171450">
                  <a:buFont typeface="Wingdings" pitchFamily="2" charset="2"/>
                  <a:buChar char="Ø"/>
                </a:pPr>
                <a:r>
                  <a:rPr lang="en-GB" sz="1100">
                    <a:latin typeface="Gill Sans MT" panose="020B0502020104020203" pitchFamily="34" charset="77"/>
                  </a:rPr>
                  <a:t>If you can’t afford to invest directly, use your influence and outreach to promote credit unions </a:t>
                </a:r>
              </a:p>
            </p:txBody>
          </p:sp>
          <p:sp>
            <p:nvSpPr>
              <p:cNvPr id="7" name="Freeform 6">
                <a:extLst>
                  <a:ext uri="{FF2B5EF4-FFF2-40B4-BE49-F238E27FC236}">
                    <a16:creationId xmlns:a16="http://schemas.microsoft.com/office/drawing/2014/main" id="{A82CAA84-99D6-DEFB-2198-40BE5BDED027}"/>
                  </a:ext>
                </a:extLst>
              </p:cNvPr>
              <p:cNvSpPr/>
              <p:nvPr/>
            </p:nvSpPr>
            <p:spPr>
              <a:xfrm>
                <a:off x="6021670" y="3089089"/>
                <a:ext cx="1279355"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AND COMBINED AUTHORITIES</a:t>
                </a:r>
              </a:p>
            </p:txBody>
          </p:sp>
        </p:grpSp>
        <p:sp>
          <p:nvSpPr>
            <p:cNvPr id="10" name="TextBox 9">
              <a:extLst>
                <a:ext uri="{FF2B5EF4-FFF2-40B4-BE49-F238E27FC236}">
                  <a16:creationId xmlns:a16="http://schemas.microsoft.com/office/drawing/2014/main" id="{48332C36-6183-020F-66DB-F46459F680F6}"/>
                </a:ext>
              </a:extLst>
            </p:cNvPr>
            <p:cNvSpPr txBox="1"/>
            <p:nvPr/>
          </p:nvSpPr>
          <p:spPr>
            <a:xfrm>
              <a:off x="6859768" y="3646872"/>
              <a:ext cx="4727955" cy="224840"/>
            </a:xfrm>
            <a:prstGeom prst="rect">
              <a:avLst/>
            </a:prstGeom>
            <a:noFill/>
          </p:spPr>
          <p:txBody>
            <a:bodyPr wrap="square" rtlCol="0">
              <a:spAutoFit/>
            </a:bodyPr>
            <a:lstStyle/>
            <a:p>
              <a:pPr algn="ctr"/>
              <a:r>
                <a:rPr lang="en-GB" sz="1100" b="1"/>
                <a:t>KEY MESSAGES / TAKEAWAYS</a:t>
              </a:r>
            </a:p>
          </p:txBody>
        </p:sp>
      </p:grpSp>
      <p:sp>
        <p:nvSpPr>
          <p:cNvPr id="2" name="Rectangle 1">
            <a:extLst>
              <a:ext uri="{FF2B5EF4-FFF2-40B4-BE49-F238E27FC236}">
                <a16:creationId xmlns:a16="http://schemas.microsoft.com/office/drawing/2014/main" id="{16F22DE6-6AE2-358B-2834-C3383D363F91}"/>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31F9C6FA-8991-D056-81B5-3578FD6DD5B9}"/>
              </a:ext>
            </a:extLst>
          </p:cNvPr>
          <p:cNvGrpSpPr/>
          <p:nvPr/>
        </p:nvGrpSpPr>
        <p:grpSpPr>
          <a:xfrm>
            <a:off x="108904" y="97996"/>
            <a:ext cx="5090585" cy="2495127"/>
            <a:chOff x="621049" y="706552"/>
            <a:chExt cx="6348029" cy="2036648"/>
          </a:xfrm>
        </p:grpSpPr>
        <p:grpSp>
          <p:nvGrpSpPr>
            <p:cNvPr id="30" name="Group 29">
              <a:extLst>
                <a:ext uri="{FF2B5EF4-FFF2-40B4-BE49-F238E27FC236}">
                  <a16:creationId xmlns:a16="http://schemas.microsoft.com/office/drawing/2014/main" id="{3AE322AA-7C8D-9C0C-8D6A-C6B18B73A6BB}"/>
                </a:ext>
              </a:extLst>
            </p:cNvPr>
            <p:cNvGrpSpPr/>
            <p:nvPr/>
          </p:nvGrpSpPr>
          <p:grpSpPr>
            <a:xfrm>
              <a:off x="621049" y="935665"/>
              <a:ext cx="6344069" cy="1807535"/>
              <a:chOff x="968234" y="3976577"/>
              <a:chExt cx="5396629" cy="2160000"/>
            </a:xfrm>
          </p:grpSpPr>
          <p:sp>
            <p:nvSpPr>
              <p:cNvPr id="32" name="Triangle 31">
                <a:extLst>
                  <a:ext uri="{FF2B5EF4-FFF2-40B4-BE49-F238E27FC236}">
                    <a16:creationId xmlns:a16="http://schemas.microsoft.com/office/drawing/2014/main" id="{447D1098-8F52-F17F-069A-58221E6CAE7E}"/>
                  </a:ext>
                </a:extLst>
              </p:cNvPr>
              <p:cNvSpPr>
                <a:spLocks noChangeAspect="1"/>
              </p:cNvSpPr>
              <p:nvPr/>
            </p:nvSpPr>
            <p:spPr>
              <a:xfrm>
                <a:off x="96823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Proving impact –Calculating social and economic impact is difficult</a:t>
                </a:r>
              </a:p>
              <a:p>
                <a:pPr algn="ctr"/>
                <a:r>
                  <a:rPr lang="en-GB" sz="1100">
                    <a:solidFill>
                      <a:schemeClr val="tx1"/>
                    </a:solidFill>
                  </a:rPr>
                  <a:t>  </a:t>
                </a:r>
              </a:p>
            </p:txBody>
          </p:sp>
          <p:sp>
            <p:nvSpPr>
              <p:cNvPr id="33" name="Merge 32">
                <a:extLst>
                  <a:ext uri="{FF2B5EF4-FFF2-40B4-BE49-F238E27FC236}">
                    <a16:creationId xmlns:a16="http://schemas.microsoft.com/office/drawing/2014/main" id="{45C94A08-6652-C238-416E-E1E449E5CAAA}"/>
                  </a:ext>
                </a:extLst>
              </p:cNvPr>
              <p:cNvSpPr>
                <a:spLocks noChangeAspect="1"/>
              </p:cNvSpPr>
              <p:nvPr/>
            </p:nvSpPr>
            <p:spPr>
              <a:xfrm>
                <a:off x="204823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Tech – Improvements made to front end services, but back end is more complex</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4" name="Triangle 33">
                <a:extLst>
                  <a:ext uri="{FF2B5EF4-FFF2-40B4-BE49-F238E27FC236}">
                    <a16:creationId xmlns:a16="http://schemas.microsoft.com/office/drawing/2014/main" id="{CC9C73CD-528F-AC1C-2716-4C0D3784B5B4}"/>
                  </a:ext>
                </a:extLst>
              </p:cNvPr>
              <p:cNvSpPr>
                <a:spLocks noChangeAspect="1"/>
              </p:cNvSpPr>
              <p:nvPr/>
            </p:nvSpPr>
            <p:spPr>
              <a:xfrm>
                <a:off x="3124863"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Data – Have loads of data but getting it out in the correct format would make a big difference</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sp>
            <p:nvSpPr>
              <p:cNvPr id="35" name="Merge 34">
                <a:extLst>
                  <a:ext uri="{FF2B5EF4-FFF2-40B4-BE49-F238E27FC236}">
                    <a16:creationId xmlns:a16="http://schemas.microsoft.com/office/drawing/2014/main" id="{0513BA8B-8B76-629A-C69E-55F6552DB85D}"/>
                  </a:ext>
                </a:extLst>
              </p:cNvPr>
              <p:cNvSpPr>
                <a:spLocks noChangeAspect="1"/>
              </p:cNvSpPr>
              <p:nvPr/>
            </p:nvSpPr>
            <p:spPr>
              <a:xfrm>
                <a:off x="4204864"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Marketing – Still feel like a big secret, need to be more visible and present in both the market and minds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772055D4-6FFC-45DE-6FA4-7305A9650DD9}"/>
                </a:ext>
              </a:extLst>
            </p:cNvPr>
            <p:cNvSpPr txBox="1"/>
            <p:nvPr/>
          </p:nvSpPr>
          <p:spPr>
            <a:xfrm>
              <a:off x="727421" y="706552"/>
              <a:ext cx="6241657" cy="213539"/>
            </a:xfrm>
            <a:prstGeom prst="rect">
              <a:avLst/>
            </a:prstGeom>
            <a:noFill/>
            <a:ln>
              <a:noFill/>
            </a:ln>
          </p:spPr>
          <p:txBody>
            <a:bodyPr wrap="square" rtlCol="0">
              <a:spAutoFit/>
            </a:bodyPr>
            <a:lstStyle/>
            <a:p>
              <a:pPr algn="ctr"/>
              <a:r>
                <a:rPr lang="en-GB" sz="1100" b="1"/>
                <a:t>CHALLENGES</a:t>
              </a:r>
            </a:p>
          </p:txBody>
        </p:sp>
      </p:grpSp>
      <p:grpSp>
        <p:nvGrpSpPr>
          <p:cNvPr id="36" name="Group 35">
            <a:extLst>
              <a:ext uri="{FF2B5EF4-FFF2-40B4-BE49-F238E27FC236}">
                <a16:creationId xmlns:a16="http://schemas.microsoft.com/office/drawing/2014/main" id="{61A39A81-0171-EC5E-ED92-B1B60D23CE4A}"/>
              </a:ext>
            </a:extLst>
          </p:cNvPr>
          <p:cNvGrpSpPr/>
          <p:nvPr/>
        </p:nvGrpSpPr>
        <p:grpSpPr>
          <a:xfrm>
            <a:off x="5335629" y="94309"/>
            <a:ext cx="2920842" cy="3169169"/>
            <a:chOff x="197332" y="2693579"/>
            <a:chExt cx="2920842" cy="3169169"/>
          </a:xfrm>
        </p:grpSpPr>
        <p:sp>
          <p:nvSpPr>
            <p:cNvPr id="37" name="Rounded Rectangle 36">
              <a:extLst>
                <a:ext uri="{FF2B5EF4-FFF2-40B4-BE49-F238E27FC236}">
                  <a16:creationId xmlns:a16="http://schemas.microsoft.com/office/drawing/2014/main" id="{B0592AF3-B0AD-7F5C-8F12-D21812C86116}"/>
                </a:ext>
              </a:extLst>
            </p:cNvPr>
            <p:cNvSpPr/>
            <p:nvPr/>
          </p:nvSpPr>
          <p:spPr>
            <a:xfrm>
              <a:off x="197333" y="2955971"/>
              <a:ext cx="2920841" cy="2906777"/>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a:solidFill>
                    <a:schemeClr val="tx1"/>
                  </a:solidFill>
                </a:rPr>
                <a:t>A local church gave a room for peppercorn rent plus series of community centres doing the same for outward-facing outlets</a:t>
              </a:r>
            </a:p>
            <a:p>
              <a:pPr marL="171450" indent="-171450">
                <a:buFont typeface="Wingdings" pitchFamily="2" charset="2"/>
                <a:buChar char="Ø"/>
                <a:defRPr/>
              </a:pPr>
              <a:r>
                <a:rPr lang="en-GB" sz="1100">
                  <a:solidFill>
                    <a:schemeClr val="tx1"/>
                  </a:solidFill>
                </a:rPr>
                <a:t>Funding and investment including DWP Growth Fund, Lloyds Bank, Fair for All finance dormant asset fund</a:t>
              </a:r>
            </a:p>
            <a:p>
              <a:pPr marL="171450" indent="-171450">
                <a:buFont typeface="Wingdings" pitchFamily="2" charset="2"/>
                <a:buChar char="Ø"/>
                <a:defRPr/>
              </a:pPr>
              <a:r>
                <a:rPr lang="en-GB" sz="1100">
                  <a:solidFill>
                    <a:schemeClr val="tx1"/>
                  </a:solidFill>
                </a:rPr>
                <a:t>10 years of partnership working with Southway housing trust to provide innovative lending scheme based on them investing a small amount of capital and paying a fee for each loan – interest set aside in development fund that has been used to fund things like the marketing placement student programme </a:t>
              </a:r>
            </a:p>
          </p:txBody>
        </p:sp>
        <p:sp>
          <p:nvSpPr>
            <p:cNvPr id="38" name="TextBox 37">
              <a:extLst>
                <a:ext uri="{FF2B5EF4-FFF2-40B4-BE49-F238E27FC236}">
                  <a16:creationId xmlns:a16="http://schemas.microsoft.com/office/drawing/2014/main" id="{C956C5DE-1523-390C-5B2E-BA650F4C801E}"/>
                </a:ext>
              </a:extLst>
            </p:cNvPr>
            <p:cNvSpPr txBox="1"/>
            <p:nvPr/>
          </p:nvSpPr>
          <p:spPr>
            <a:xfrm>
              <a:off x="197332" y="2693579"/>
              <a:ext cx="2920840"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3" name="Group 2">
            <a:extLst>
              <a:ext uri="{FF2B5EF4-FFF2-40B4-BE49-F238E27FC236}">
                <a16:creationId xmlns:a16="http://schemas.microsoft.com/office/drawing/2014/main" id="{094926A6-73EA-55DE-8FA1-D8521C1448D8}"/>
              </a:ext>
            </a:extLst>
          </p:cNvPr>
          <p:cNvGrpSpPr/>
          <p:nvPr/>
        </p:nvGrpSpPr>
        <p:grpSpPr>
          <a:xfrm>
            <a:off x="106901" y="3004672"/>
            <a:ext cx="3901600" cy="3298046"/>
            <a:chOff x="106901" y="3004672"/>
            <a:chExt cx="3901600" cy="3298046"/>
          </a:xfrm>
        </p:grpSpPr>
        <p:sp>
          <p:nvSpPr>
            <p:cNvPr id="24" name="Freeform 23">
              <a:extLst>
                <a:ext uri="{FF2B5EF4-FFF2-40B4-BE49-F238E27FC236}">
                  <a16:creationId xmlns:a16="http://schemas.microsoft.com/office/drawing/2014/main" id="{A8552787-5A04-51A0-59C2-9554F3E10370}"/>
                </a:ext>
              </a:extLst>
            </p:cNvPr>
            <p:cNvSpPr/>
            <p:nvPr/>
          </p:nvSpPr>
          <p:spPr>
            <a:xfrm>
              <a:off x="644421" y="3921772"/>
              <a:ext cx="2071495" cy="1391737"/>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254908"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6" name="Freeform 25">
              <a:extLst>
                <a:ext uri="{FF2B5EF4-FFF2-40B4-BE49-F238E27FC236}">
                  <a16:creationId xmlns:a16="http://schemas.microsoft.com/office/drawing/2014/main" id="{4D56EF3B-C3F2-61E8-0757-CF92C694479A}"/>
                </a:ext>
              </a:extLst>
            </p:cNvPr>
            <p:cNvSpPr/>
            <p:nvPr/>
          </p:nvSpPr>
          <p:spPr>
            <a:xfrm>
              <a:off x="1260466" y="4680168"/>
              <a:ext cx="2620929" cy="162255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err="1">
                  <a:latin typeface="Gill Sans MT" panose="020B0502020104020203" pitchFamily="34" charset="77"/>
                  <a:ea typeface="Aptos" panose="020B0004020202020204" pitchFamily="34" charset="0"/>
                  <a:cs typeface="Arial" panose="020B0604020202020204" pitchFamily="34" charset="0"/>
                </a:rPr>
                <a:t>SoundPound</a:t>
              </a:r>
              <a:r>
                <a:rPr lang="en-GB" sz="1100" b="1">
                  <a:latin typeface="Gill Sans MT" panose="020B0502020104020203" pitchFamily="34" charset="77"/>
                  <a:ea typeface="Aptos" panose="020B0004020202020204" pitchFamily="34" charset="0"/>
                  <a:cs typeface="Arial" panose="020B0604020202020204" pitchFamily="34" charset="0"/>
                </a:rPr>
                <a:t> (network of credit unions in Greater Manchester)</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27" name="Freeform 26">
              <a:extLst>
                <a:ext uri="{FF2B5EF4-FFF2-40B4-BE49-F238E27FC236}">
                  <a16:creationId xmlns:a16="http://schemas.microsoft.com/office/drawing/2014/main" id="{BE34D5D4-49CD-E2C3-53A8-C5D9DA8B416F}"/>
                </a:ext>
              </a:extLst>
            </p:cNvPr>
            <p:cNvSpPr/>
            <p:nvPr/>
          </p:nvSpPr>
          <p:spPr>
            <a:xfrm>
              <a:off x="106901" y="4915038"/>
              <a:ext cx="1474991" cy="119471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sp>
          <p:nvSpPr>
            <p:cNvPr id="40" name="Freeform 39">
              <a:extLst>
                <a:ext uri="{FF2B5EF4-FFF2-40B4-BE49-F238E27FC236}">
                  <a16:creationId xmlns:a16="http://schemas.microsoft.com/office/drawing/2014/main" id="{C311C3FC-FE6F-0D63-29D9-5B4A0E85B912}"/>
                </a:ext>
              </a:extLst>
            </p:cNvPr>
            <p:cNvSpPr/>
            <p:nvPr/>
          </p:nvSpPr>
          <p:spPr>
            <a:xfrm>
              <a:off x="2382677" y="3722883"/>
              <a:ext cx="1625824" cy="1211466"/>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b"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Lloyds Bank</a:t>
              </a:r>
            </a:p>
          </p:txBody>
        </p:sp>
        <p:sp>
          <p:nvSpPr>
            <p:cNvPr id="42" name="Freeform 41">
              <a:extLst>
                <a:ext uri="{FF2B5EF4-FFF2-40B4-BE49-F238E27FC236}">
                  <a16:creationId xmlns:a16="http://schemas.microsoft.com/office/drawing/2014/main" id="{236F14E7-AAE9-CB95-C266-CEF41E853582}"/>
                </a:ext>
              </a:extLst>
            </p:cNvPr>
            <p:cNvSpPr/>
            <p:nvPr/>
          </p:nvSpPr>
          <p:spPr>
            <a:xfrm>
              <a:off x="1418211" y="3004672"/>
              <a:ext cx="1474991" cy="119471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t"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Southway Housing Trust</a:t>
              </a:r>
              <a:endParaRPr lang="en-GB" sz="1100" b="1" kern="1200"/>
            </a:p>
          </p:txBody>
        </p:sp>
      </p:grpSp>
      <p:grpSp>
        <p:nvGrpSpPr>
          <p:cNvPr id="62" name="Group 61">
            <a:extLst>
              <a:ext uri="{FF2B5EF4-FFF2-40B4-BE49-F238E27FC236}">
                <a16:creationId xmlns:a16="http://schemas.microsoft.com/office/drawing/2014/main" id="{A02C3A22-E365-BBE7-58DE-D11A781C9247}"/>
              </a:ext>
            </a:extLst>
          </p:cNvPr>
          <p:cNvGrpSpPr/>
          <p:nvPr/>
        </p:nvGrpSpPr>
        <p:grpSpPr>
          <a:xfrm>
            <a:off x="8392612" y="569342"/>
            <a:ext cx="3834777" cy="5968362"/>
            <a:chOff x="6508148" y="567313"/>
            <a:chExt cx="4412685" cy="4625082"/>
          </a:xfrm>
        </p:grpSpPr>
        <p:grpSp>
          <p:nvGrpSpPr>
            <p:cNvPr id="63" name="Group 62">
              <a:extLst>
                <a:ext uri="{FF2B5EF4-FFF2-40B4-BE49-F238E27FC236}">
                  <a16:creationId xmlns:a16="http://schemas.microsoft.com/office/drawing/2014/main" id="{6E3AF0A6-A08A-8918-F40B-94E0B33ED660}"/>
                </a:ext>
              </a:extLst>
            </p:cNvPr>
            <p:cNvGrpSpPr/>
            <p:nvPr/>
          </p:nvGrpSpPr>
          <p:grpSpPr>
            <a:xfrm>
              <a:off x="6508148" y="612685"/>
              <a:ext cx="4412685" cy="4579710"/>
              <a:chOff x="6212371" y="619418"/>
              <a:chExt cx="2952399" cy="4704275"/>
            </a:xfrm>
          </p:grpSpPr>
          <p:sp>
            <p:nvSpPr>
              <p:cNvPr id="65" name="Circular Arrow 64">
                <a:extLst>
                  <a:ext uri="{FF2B5EF4-FFF2-40B4-BE49-F238E27FC236}">
                    <a16:creationId xmlns:a16="http://schemas.microsoft.com/office/drawing/2014/main" id="{AFB8E54F-ED20-7701-3A56-70B73F53015A}"/>
                  </a:ext>
                </a:extLst>
              </p:cNvPr>
              <p:cNvSpPr/>
              <p:nvPr/>
            </p:nvSpPr>
            <p:spPr>
              <a:xfrm>
                <a:off x="6611234" y="619418"/>
                <a:ext cx="2553536"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6" name="Freeform 65">
                <a:extLst>
                  <a:ext uri="{FF2B5EF4-FFF2-40B4-BE49-F238E27FC236}">
                    <a16:creationId xmlns:a16="http://schemas.microsoft.com/office/drawing/2014/main" id="{05F0D4A4-313D-4BEB-926A-1BF1BAFDAD5B}"/>
                  </a:ext>
                </a:extLst>
              </p:cNvPr>
              <p:cNvSpPr/>
              <p:nvPr/>
            </p:nvSpPr>
            <p:spPr>
              <a:xfrm>
                <a:off x="7058006" y="1069287"/>
                <a:ext cx="1601508" cy="111713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There is some pressure from the FCA and PRA for smaller credit unions to merge and simplify the sector but many credit unions are keen to remain independent and localised. </a:t>
                </a:r>
                <a:endParaRPr lang="en-GB" sz="1100" kern="1200">
                  <a:solidFill>
                    <a:schemeClr val="tx1"/>
                  </a:solidFill>
                </a:endParaRPr>
              </a:p>
            </p:txBody>
          </p:sp>
          <p:sp>
            <p:nvSpPr>
              <p:cNvPr id="67" name="Shape 66">
                <a:extLst>
                  <a:ext uri="{FF2B5EF4-FFF2-40B4-BE49-F238E27FC236}">
                    <a16:creationId xmlns:a16="http://schemas.microsoft.com/office/drawing/2014/main" id="{57E66241-90B4-2660-EDAE-980560B6F740}"/>
                  </a:ext>
                </a:extLst>
              </p:cNvPr>
              <p:cNvSpPr/>
              <p:nvPr/>
            </p:nvSpPr>
            <p:spPr>
              <a:xfrm>
                <a:off x="6212371" y="1904372"/>
                <a:ext cx="2137891"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8" name="Freeform 67">
                <a:extLst>
                  <a:ext uri="{FF2B5EF4-FFF2-40B4-BE49-F238E27FC236}">
                    <a16:creationId xmlns:a16="http://schemas.microsoft.com/office/drawing/2014/main" id="{8287E4BF-F812-7AE6-DACE-335E6EE1EDC7}"/>
                  </a:ext>
                </a:extLst>
              </p:cNvPr>
              <p:cNvSpPr/>
              <p:nvPr/>
            </p:nvSpPr>
            <p:spPr>
              <a:xfrm>
                <a:off x="6672614" y="2412169"/>
                <a:ext cx="1986067"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Tech is one </a:t>
                </a:r>
                <a:r>
                  <a:rPr lang="en-GB" sz="1100">
                    <a:solidFill>
                      <a:schemeClr val="tx1"/>
                    </a:solidFill>
                    <a:latin typeface="Gill Sans MT" panose="020B0502020104020203" pitchFamily="34" charset="77"/>
                    <a:cs typeface="Arial" panose="020B0604020202020204" pitchFamily="34" charset="0"/>
                  </a:rPr>
                  <a:t>key area where small credit unions can be agile and innovate to maintain their relevance and fuel sustainable growth, the other is ‘getting the marketing right’. </a:t>
                </a:r>
                <a:endParaRPr lang="en-GB" sz="1100" kern="1200"/>
              </a:p>
            </p:txBody>
          </p:sp>
          <p:sp>
            <p:nvSpPr>
              <p:cNvPr id="69" name="Circular Arrow 68">
                <a:extLst>
                  <a:ext uri="{FF2B5EF4-FFF2-40B4-BE49-F238E27FC236}">
                    <a16:creationId xmlns:a16="http://schemas.microsoft.com/office/drawing/2014/main" id="{8EEA56D6-5B78-4471-74F6-988DBDBB406C}"/>
                  </a:ext>
                </a:extLst>
              </p:cNvPr>
              <p:cNvSpPr/>
              <p:nvPr/>
            </p:nvSpPr>
            <p:spPr>
              <a:xfrm>
                <a:off x="6874671" y="3238039"/>
                <a:ext cx="2290098" cy="2085654"/>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0" name="Freeform 69">
                <a:extLst>
                  <a:ext uri="{FF2B5EF4-FFF2-40B4-BE49-F238E27FC236}">
                    <a16:creationId xmlns:a16="http://schemas.microsoft.com/office/drawing/2014/main" id="{B465AB62-6AA9-7CD0-174E-1F6CB3427D57}"/>
                  </a:ext>
                </a:extLst>
              </p:cNvPr>
              <p:cNvSpPr/>
              <p:nvPr/>
            </p:nvSpPr>
            <p:spPr>
              <a:xfrm>
                <a:off x="6266011" y="3837013"/>
                <a:ext cx="2398493"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Strategically focused on building and enhancing collaboration, including a commitment to the Greater Manchester consortium. It may also be possible to establish a Credit Union Service Organisation for sharing core functions and skills. This is just one of the routes being explored to enable growth without losing their local personality, flavour, independence, confidence, and expertise.</a:t>
                </a:r>
                <a:endParaRPr lang="en-GB" sz="1100" kern="1200"/>
              </a:p>
            </p:txBody>
          </p:sp>
        </p:grpSp>
        <p:sp>
          <p:nvSpPr>
            <p:cNvPr id="64" name="TextBox 63">
              <a:extLst>
                <a:ext uri="{FF2B5EF4-FFF2-40B4-BE49-F238E27FC236}">
                  <a16:creationId xmlns:a16="http://schemas.microsoft.com/office/drawing/2014/main" id="{D62C4243-1589-C9D0-B7D1-9CF65F6F0820}"/>
                </a:ext>
              </a:extLst>
            </p:cNvPr>
            <p:cNvSpPr txBox="1"/>
            <p:nvPr/>
          </p:nvSpPr>
          <p:spPr>
            <a:xfrm>
              <a:off x="6508148" y="567313"/>
              <a:ext cx="4412683" cy="202730"/>
            </a:xfrm>
            <a:prstGeom prst="rect">
              <a:avLst/>
            </a:prstGeom>
            <a:noFill/>
          </p:spPr>
          <p:txBody>
            <a:bodyPr wrap="square" rtlCol="0">
              <a:spAutoFit/>
            </a:bodyPr>
            <a:lstStyle/>
            <a:p>
              <a:pPr algn="ctr"/>
              <a:r>
                <a:rPr lang="en-GB" sz="1100" b="1"/>
                <a:t>GROWTH AND/OR REPLICATION</a:t>
              </a:r>
            </a:p>
          </p:txBody>
        </p:sp>
      </p:grpSp>
      <p:pic>
        <p:nvPicPr>
          <p:cNvPr id="5" name="Graphic 4" descr="Work from home Wi-Fi with solid fill">
            <a:hlinkClick r:id="rId3" action="ppaction://hlinksldjump"/>
            <a:extLst>
              <a:ext uri="{FF2B5EF4-FFF2-40B4-BE49-F238E27FC236}">
                <a16:creationId xmlns:a16="http://schemas.microsoft.com/office/drawing/2014/main" id="{BBAD227C-EEE4-8CB4-4FA5-11F1034C6A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35916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759744" y="4814002"/>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1942269629"/>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219</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27 employees</a:t>
                      </a:r>
                    </a:p>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+59 independent</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9</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3786658396"/>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kern="1200">
                          <a:solidFill>
                            <a:schemeClr val="dk1"/>
                          </a:solidFill>
                          <a:effectLst/>
                          <a:latin typeface="+mn-lt"/>
                          <a:ea typeface="+mn-ea"/>
                          <a:cs typeface="+mn-cs"/>
                        </a:rPr>
                        <a:t>Equal Care Co-op Limited</a:t>
                      </a:r>
                      <a:r>
                        <a:rPr lang="en-GB" sz="1100">
                          <a:effectLst/>
                        </a:rPr>
                        <a:t> </a:t>
                      </a:r>
                      <a:endParaRPr lang="en-GB" sz="1100" b="0" kern="100">
                        <a:effectLst/>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rPr>
                        <a:t>09/02/2018 </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1172677332"/>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 </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Multi-stakeholder</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Platform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224071841"/>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~£858k </a:t>
                      </a:r>
                    </a:p>
                    <a:p>
                      <a:pPr algn="ctr">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Est. £1.5m 2023/24</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3809297046"/>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Hebden Bridge, Calderdale, England </a:t>
                      </a:r>
                    </a:p>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 project in London)</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544009" y="1522382"/>
            <a:ext cx="4534558" cy="4086098"/>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buFont typeface="Wingdings" pitchFamily="2" charset="2"/>
              <a:buChar char="Ø"/>
            </a:pPr>
            <a:r>
              <a:rPr lang="en-GB" sz="1100">
                <a:solidFill>
                  <a:schemeClr val="tx1"/>
                </a:solidFill>
                <a:effectLst/>
                <a:latin typeface="Gill Sans MT"/>
                <a:ea typeface="Times New Roman" panose="02020603050405020304" pitchFamily="18" charset="0"/>
                <a:cs typeface="Times New Roman"/>
              </a:rPr>
              <a:t>A multi-stakeholder platform cooperative providing care and support at home and in the community to a very broad range of adults experiencing a wide range </a:t>
            </a:r>
            <a:r>
              <a:rPr lang="en-GB" sz="1100">
                <a:solidFill>
                  <a:schemeClr val="tx1"/>
                </a:solidFill>
                <a:latin typeface="Gill Sans MT"/>
                <a:ea typeface="Times New Roman" panose="02020603050405020304" pitchFamily="18" charset="0"/>
                <a:cs typeface="Times New Roman"/>
              </a:rPr>
              <a:t>of </a:t>
            </a:r>
            <a:r>
              <a:rPr lang="en-GB" sz="1100">
                <a:solidFill>
                  <a:schemeClr val="tx1"/>
                </a:solidFill>
                <a:effectLst/>
                <a:latin typeface="Gill Sans MT"/>
                <a:ea typeface="Times New Roman" panose="02020603050405020304" pitchFamily="18" charset="0"/>
                <a:cs typeface="Times New Roman"/>
              </a:rPr>
              <a:t>scenarios, illnesses, and challenges</a:t>
            </a:r>
          </a:p>
          <a:p>
            <a:pPr marL="171450" lvl="0" indent="-171450" algn="just">
              <a:buFont typeface="Wingdings" pitchFamily="2" charset="2"/>
              <a:buChar char="Ø"/>
            </a:pPr>
            <a:r>
              <a:rPr lang="en-GB" sz="1100">
                <a:solidFill>
                  <a:schemeClr val="tx1"/>
                </a:solidFill>
                <a:effectLst/>
                <a:latin typeface="Gill Sans MT"/>
                <a:ea typeface="Times New Roman" panose="02020603050405020304" pitchFamily="18" charset="0"/>
                <a:cs typeface="Times New Roman"/>
              </a:rPr>
              <a:t>Equal Care </a:t>
            </a:r>
            <a:r>
              <a:rPr lang="en-GB" sz="1100">
                <a:solidFill>
                  <a:schemeClr val="tx1"/>
                </a:solidFill>
                <a:latin typeface="Gill Sans MT"/>
                <a:ea typeface="Times New Roman" panose="02020603050405020304" pitchFamily="18" charset="0"/>
                <a:cs typeface="Times New Roman"/>
              </a:rPr>
              <a:t>offers</a:t>
            </a:r>
            <a:r>
              <a:rPr lang="en-GB" sz="1100">
                <a:solidFill>
                  <a:schemeClr val="tx1"/>
                </a:solidFill>
                <a:effectLst/>
                <a:latin typeface="Gill Sans MT"/>
                <a:ea typeface="Times New Roman" panose="02020603050405020304" pitchFamily="18" charset="0"/>
                <a:cs typeface="Times New Roman"/>
              </a:rPr>
              <a:t> a trusted, accessible care and support matching and management platform, delivering 5,000+ hours of care per month</a:t>
            </a:r>
          </a:p>
          <a:p>
            <a:pPr marL="171450" lvl="0" indent="-171450" algn="just">
              <a:buFont typeface="Wingdings" pitchFamily="2" charset="2"/>
              <a:buChar char="Ø"/>
            </a:pPr>
            <a:r>
              <a:rPr lang="en-GB" sz="1100">
                <a:solidFill>
                  <a:schemeClr val="tx1"/>
                </a:solidFill>
                <a:effectLst/>
                <a:latin typeface="Gill Sans MT"/>
                <a:ea typeface="Times New Roman" panose="02020603050405020304" pitchFamily="18" charset="0"/>
                <a:cs typeface="Times New Roman"/>
              </a:rPr>
              <a:t>Caregivers and receivers get full choice and autonomy over their care, including the opportunity to be in both roles: care users can share their skills, support others and be fairly rewarded for this.</a:t>
            </a:r>
          </a:p>
          <a:p>
            <a:pPr marL="171450" lvl="0" indent="-171450" algn="just">
              <a:buFont typeface="Wingdings" pitchFamily="2" charset="2"/>
              <a:buChar char="Ø"/>
            </a:pPr>
            <a:r>
              <a:rPr lang="en-GB" sz="1100">
                <a:solidFill>
                  <a:schemeClr val="tx1"/>
                </a:solidFill>
                <a:effectLst/>
                <a:latin typeface="Gill Sans MT"/>
                <a:ea typeface="Times New Roman" panose="02020603050405020304" pitchFamily="18" charset="0"/>
                <a:cs typeface="Times New Roman"/>
              </a:rPr>
              <a:t>Care workers can choose employment type and decide their hours and clients, contributing to a low staff turnover (4.5%)</a:t>
            </a:r>
          </a:p>
          <a:p>
            <a:pPr marL="171450" lvl="0" indent="-171450" algn="just">
              <a:buFont typeface="Wingdings" pitchFamily="2" charset="2"/>
              <a:buChar char="Ø"/>
            </a:pPr>
            <a:r>
              <a:rPr lang="en-GB" sz="1100">
                <a:solidFill>
                  <a:schemeClr val="tx1"/>
                </a:solidFill>
                <a:latin typeface="Gill Sans MT"/>
                <a:ea typeface="Times New Roman" panose="02020603050405020304" pitchFamily="18" charset="0"/>
                <a:cs typeface="Times New Roman"/>
              </a:rPr>
              <a:t>31% of workers are completely new to care</a:t>
            </a:r>
            <a:endParaRPr lang="en-GB" sz="1100">
              <a:solidFill>
                <a:schemeClr val="tx1"/>
              </a:solidFill>
              <a:effectLst/>
              <a:latin typeface="Gill Sans MT"/>
              <a:ea typeface="Times New Roman" panose="02020603050405020304" pitchFamily="18" charset="0"/>
              <a:cs typeface="Times New Roman"/>
            </a:endParaRPr>
          </a:p>
          <a:p>
            <a:pPr marL="171450" lvl="0" indent="-171450" algn="just">
              <a:buFont typeface="Wingdings" pitchFamily="2" charset="2"/>
              <a:buChar char="Ø"/>
            </a:pPr>
            <a:r>
              <a:rPr lang="en-GB" sz="1100">
                <a:solidFill>
                  <a:schemeClr val="tx1"/>
                </a:solidFill>
                <a:latin typeface="Gill Sans MT"/>
                <a:ea typeface="Times New Roman" panose="02020603050405020304" pitchFamily="18" charset="0"/>
                <a:cs typeface="Times New Roman"/>
              </a:rPr>
              <a:t>T</a:t>
            </a:r>
            <a:r>
              <a:rPr lang="en-GB" sz="1100">
                <a:solidFill>
                  <a:schemeClr val="tx1"/>
                </a:solidFill>
                <a:effectLst/>
                <a:latin typeface="Gill Sans MT"/>
                <a:ea typeface="Times New Roman" panose="02020603050405020304" pitchFamily="18" charset="0"/>
                <a:cs typeface="Times New Roman"/>
              </a:rPr>
              <a:t>he company and the technology is owned by the participators and the creators of value</a:t>
            </a:r>
          </a:p>
          <a:p>
            <a:pPr marL="171450" lvl="0" indent="-171450" algn="just">
              <a:buFont typeface="Wingdings" pitchFamily="2" charset="2"/>
              <a:buChar char="Ø"/>
            </a:pPr>
            <a:r>
              <a:rPr lang="en-GB" sz="1100">
                <a:solidFill>
                  <a:schemeClr val="tx1"/>
                </a:solidFill>
                <a:latin typeface="Gill Sans MT"/>
                <a:ea typeface="Times New Roman" panose="02020603050405020304" pitchFamily="18" charset="0"/>
                <a:cs typeface="Times New Roman"/>
              </a:rPr>
              <a:t>Equal Care is a Real Living Wage employer</a:t>
            </a:r>
            <a:endParaRPr lang="en-GB" sz="1100">
              <a:solidFill>
                <a:schemeClr val="tx1"/>
              </a:solidFill>
              <a:effectLst/>
              <a:latin typeface="Gill Sans MT"/>
              <a:ea typeface="Times New Roman" panose="02020603050405020304" pitchFamily="18" charset="0"/>
              <a:cs typeface="Times New Roman"/>
            </a:endParaRPr>
          </a:p>
          <a:p>
            <a:pPr marL="171450" lvl="0" indent="-171450" algn="just">
              <a:buFont typeface="Wingdings" pitchFamily="2" charset="2"/>
              <a:buChar char="Ø"/>
            </a:pPr>
            <a:r>
              <a:rPr lang="en-GB" sz="1100">
                <a:solidFill>
                  <a:schemeClr val="tx1"/>
                </a:solidFill>
                <a:latin typeface="Gill Sans MT"/>
                <a:ea typeface="Times New Roman" panose="02020603050405020304" pitchFamily="18" charset="0"/>
                <a:cs typeface="Times New Roman"/>
              </a:rPr>
              <a:t>Regulated by Care Quality Commission (CQC)</a:t>
            </a:r>
          </a:p>
          <a:p>
            <a:pPr marL="171450" indent="-171450" algn="just">
              <a:buFont typeface="Wingdings" pitchFamily="2" charset="2"/>
              <a:buChar char="Ø"/>
            </a:pPr>
            <a:r>
              <a:rPr lang="en-GB" sz="1100">
                <a:solidFill>
                  <a:schemeClr val="tx1"/>
                </a:solidFill>
                <a:latin typeface="Gill Sans MT"/>
                <a:ea typeface="Times New Roman" panose="02020603050405020304" pitchFamily="18" charset="0"/>
                <a:cs typeface="Times New Roman"/>
              </a:rPr>
              <a:t>B</a:t>
            </a:r>
            <a:r>
              <a:rPr lang="en-GB" sz="1100">
                <a:solidFill>
                  <a:schemeClr val="tx1"/>
                </a:solidFill>
                <a:effectLst/>
                <a:latin typeface="Gill Sans MT"/>
                <a:ea typeface="Times New Roman" panose="02020603050405020304" pitchFamily="18" charset="0"/>
                <a:cs typeface="Times New Roman"/>
              </a:rPr>
              <a:t>uilt a piece of technology and designed a model that enables power to flow away from the usual sources of it in social care, i.e., funders, commissioners, and managers, towards people who are receiving that support and the people who are giving that support, whether that is in a paid or unpaid capacity.</a:t>
            </a:r>
          </a:p>
          <a:p>
            <a:pPr marL="171450" indent="-171450">
              <a:buFont typeface="Wingdings" pitchFamily="2" charset="2"/>
              <a:buChar char="Ø"/>
            </a:pPr>
            <a:endParaRPr lang="en-GB" sz="1100">
              <a:solidFill>
                <a:schemeClr val="tx1"/>
              </a:solidFill>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657442" y="1249520"/>
            <a:ext cx="4307692" cy="261610"/>
          </a:xfrm>
          <a:prstGeom prst="rect">
            <a:avLst/>
          </a:prstGeom>
          <a:noFill/>
        </p:spPr>
        <p:txBody>
          <a:bodyPr wrap="square" rtlCol="0">
            <a:spAutoFit/>
          </a:bodyPr>
          <a:lstStyle/>
          <a:p>
            <a:pPr algn="ctr"/>
            <a:r>
              <a:rPr lang="en-GB" sz="1100" b="1"/>
              <a:t>DESCRIPTION</a:t>
            </a:r>
          </a:p>
        </p:txBody>
      </p:sp>
      <p:sp>
        <p:nvSpPr>
          <p:cNvPr id="7" name="Rectangle 6">
            <a:extLst>
              <a:ext uri="{FF2B5EF4-FFF2-40B4-BE49-F238E27FC236}">
                <a16:creationId xmlns:a16="http://schemas.microsoft.com/office/drawing/2014/main" id="{622B2E4F-DC26-F92B-A991-D647B0F2A96A}"/>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logo with colorful circles&#10;&#10;Description automatically generated">
            <a:extLst>
              <a:ext uri="{FF2B5EF4-FFF2-40B4-BE49-F238E27FC236}">
                <a16:creationId xmlns:a16="http://schemas.microsoft.com/office/drawing/2014/main" id="{4C827F8C-C68E-F285-48ED-7CE9E890D786}"/>
              </a:ext>
            </a:extLst>
          </p:cNvPr>
          <p:cNvPicPr>
            <a:picLocks noChangeAspect="1"/>
          </p:cNvPicPr>
          <p:nvPr/>
        </p:nvPicPr>
        <p:blipFill>
          <a:blip r:embed="rId4"/>
          <a:stretch>
            <a:fillRect/>
          </a:stretch>
        </p:blipFill>
        <p:spPr>
          <a:xfrm>
            <a:off x="9861631" y="5729584"/>
            <a:ext cx="1050842" cy="1050842"/>
          </a:xfrm>
          <a:prstGeom prst="rect">
            <a:avLst/>
          </a:prstGeom>
        </p:spPr>
      </p:pic>
      <p:sp>
        <p:nvSpPr>
          <p:cNvPr id="10" name="Oval 9">
            <a:extLst>
              <a:ext uri="{FF2B5EF4-FFF2-40B4-BE49-F238E27FC236}">
                <a16:creationId xmlns:a16="http://schemas.microsoft.com/office/drawing/2014/main" id="{AE4AEB03-156F-04EF-A6EA-485CE596499D}"/>
              </a:ext>
            </a:extLst>
          </p:cNvPr>
          <p:cNvSpPr>
            <a:spLocks noChangeAspect="1"/>
          </p:cNvSpPr>
          <p:nvPr/>
        </p:nvSpPr>
        <p:spPr>
          <a:xfrm>
            <a:off x="6704260" y="5516834"/>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6" name="Title 5">
            <a:extLst>
              <a:ext uri="{FF2B5EF4-FFF2-40B4-BE49-F238E27FC236}">
                <a16:creationId xmlns:a16="http://schemas.microsoft.com/office/drawing/2014/main" id="{37588E81-C24C-10DB-3F3A-AFA9B905BFB4}"/>
              </a:ext>
            </a:extLst>
          </p:cNvPr>
          <p:cNvSpPr>
            <a:spLocks noGrp="1"/>
          </p:cNvSpPr>
          <p:nvPr>
            <p:ph type="title"/>
          </p:nvPr>
        </p:nvSpPr>
        <p:spPr/>
        <p:txBody>
          <a:bodyPr>
            <a:normAutofit/>
          </a:bodyPr>
          <a:lstStyle/>
          <a:p>
            <a:r>
              <a:rPr lang="en-GB" sz="2400" b="1"/>
              <a:t>EQUAL CARE CO-OP</a:t>
            </a:r>
            <a:endParaRPr lang="en-GB"/>
          </a:p>
        </p:txBody>
      </p:sp>
      <p:pic>
        <p:nvPicPr>
          <p:cNvPr id="8" name="Graphic 7" descr="Work from home Wi-Fi with solid fill">
            <a:hlinkClick r:id="rId5" action="ppaction://hlinksldjump"/>
            <a:extLst>
              <a:ext uri="{FF2B5EF4-FFF2-40B4-BE49-F238E27FC236}">
                <a16:creationId xmlns:a16="http://schemas.microsoft.com/office/drawing/2014/main" id="{71CA8EDF-662F-1339-28DD-C9D31D6D27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259526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12707" y="1891207"/>
            <a:ext cx="4121549" cy="4690345"/>
            <a:chOff x="351808" y="1929198"/>
            <a:chExt cx="4121549" cy="4539301"/>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3"/>
              <a:ext cx="4117041" cy="4267136"/>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GB" sz="1100" b="1" kern="100">
                  <a:solidFill>
                    <a:srgbClr val="000000"/>
                  </a:solidFill>
                  <a:latin typeface="Gill Sans MT" panose="020B0502020104020203" pitchFamily="34" charset="77"/>
                  <a:ea typeface="Aptos" panose="020B0004020202020204" pitchFamily="34" charset="0"/>
                  <a:cs typeface="Times New Roman" panose="02020603050405020304" pitchFamily="18" charset="0"/>
                </a:rPr>
                <a:t>IDEA</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 was ”one of those things that wouldn’t go away” The reasons were threefold: 1) Working in social care and seeing all the abuses, problems, and issues from both a worker and support recipient perspective, 2) The power organisational structures had to either contribute to people’s sense of empowerment or, more commonly, to take it away, 3) The increasing distance between the people who are the subject of decisions and where decisions are made. Key influences included the sharing economy, co-production, and time-banks.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CO-OP</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charity might have been the obvious option but wouldn’t have enabled the sense of equity desired. The multi-stakeholder platform structure fitted the aspirations of the co-founders much better, and this was further confirmed through a series of ‘care conversations’ that brought together the founding group of people receiving support, family members, unpaid carers, and a couple of care workers.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MODEL</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It might have developed differently and been more technology focused if they had moved faster but the first year deprioritized the importance of technology and prioritised the people involved – “That was when we worked out that it was about power. Fundamentally, this is about power.”</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BD5992-15D6-9E1C-766E-350188A93843}"/>
                </a:ext>
              </a:extLst>
            </p:cNvPr>
            <p:cNvSpPr txBox="1"/>
            <p:nvPr/>
          </p:nvSpPr>
          <p:spPr>
            <a:xfrm>
              <a:off x="351808" y="1929198"/>
              <a:ext cx="4121549"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sp>
        <p:nvSpPr>
          <p:cNvPr id="5" name="Rectangle 4">
            <a:extLst>
              <a:ext uri="{FF2B5EF4-FFF2-40B4-BE49-F238E27FC236}">
                <a16:creationId xmlns:a16="http://schemas.microsoft.com/office/drawing/2014/main" id="{A5F518AD-C4F2-6AA0-4751-C1FEEACF6085}"/>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10351968-70C6-F36E-4580-94DDC26DC0C3}"/>
              </a:ext>
            </a:extLst>
          </p:cNvPr>
          <p:cNvGrpSpPr/>
          <p:nvPr/>
        </p:nvGrpSpPr>
        <p:grpSpPr>
          <a:xfrm>
            <a:off x="232861" y="224188"/>
            <a:ext cx="11689255" cy="2235872"/>
            <a:chOff x="232861" y="224188"/>
            <a:chExt cx="11689255" cy="2235872"/>
          </a:xfrm>
        </p:grpSpPr>
        <p:grpSp>
          <p:nvGrpSpPr>
            <p:cNvPr id="47" name="Group 46">
              <a:extLst>
                <a:ext uri="{FF2B5EF4-FFF2-40B4-BE49-F238E27FC236}">
                  <a16:creationId xmlns:a16="http://schemas.microsoft.com/office/drawing/2014/main" id="{E4EAD6DF-CBD7-9653-1734-D658C01712B1}"/>
                </a:ext>
              </a:extLst>
            </p:cNvPr>
            <p:cNvGrpSpPr/>
            <p:nvPr/>
          </p:nvGrpSpPr>
          <p:grpSpPr>
            <a:xfrm>
              <a:off x="411580" y="224188"/>
              <a:ext cx="11505534" cy="2235872"/>
              <a:chOff x="437987" y="2420516"/>
              <a:chExt cx="11505534" cy="2235872"/>
            </a:xfrm>
          </p:grpSpPr>
          <p:grpSp>
            <p:nvGrpSpPr>
              <p:cNvPr id="57" name="Group 56">
                <a:extLst>
                  <a:ext uri="{FF2B5EF4-FFF2-40B4-BE49-F238E27FC236}">
                    <a16:creationId xmlns:a16="http://schemas.microsoft.com/office/drawing/2014/main" id="{3FFF24BC-04EE-6AAC-989A-4DF748A89298}"/>
                  </a:ext>
                </a:extLst>
              </p:cNvPr>
              <p:cNvGrpSpPr/>
              <p:nvPr/>
            </p:nvGrpSpPr>
            <p:grpSpPr>
              <a:xfrm>
                <a:off x="2588377" y="2683935"/>
                <a:ext cx="4676820" cy="1103611"/>
                <a:chOff x="2967639" y="2396068"/>
                <a:chExt cx="4676820" cy="1103611"/>
              </a:xfrm>
            </p:grpSpPr>
            <p:grpSp>
              <p:nvGrpSpPr>
                <p:cNvPr id="81" name="Group 80">
                  <a:extLst>
                    <a:ext uri="{FF2B5EF4-FFF2-40B4-BE49-F238E27FC236}">
                      <a16:creationId xmlns:a16="http://schemas.microsoft.com/office/drawing/2014/main" id="{D0D75E29-BE33-A92E-CBC4-A16D43715134}"/>
                    </a:ext>
                  </a:extLst>
                </p:cNvPr>
                <p:cNvGrpSpPr/>
                <p:nvPr/>
              </p:nvGrpSpPr>
              <p:grpSpPr>
                <a:xfrm>
                  <a:off x="2967639" y="2396068"/>
                  <a:ext cx="2340000" cy="1094400"/>
                  <a:chOff x="3723620" y="2750863"/>
                  <a:chExt cx="2340000" cy="1094400"/>
                </a:xfrm>
              </p:grpSpPr>
              <p:sp>
                <p:nvSpPr>
                  <p:cNvPr id="85" name="Freeform 84">
                    <a:extLst>
                      <a:ext uri="{FF2B5EF4-FFF2-40B4-BE49-F238E27FC236}">
                        <a16:creationId xmlns:a16="http://schemas.microsoft.com/office/drawing/2014/main" id="{0D4EF393-6A58-9A5F-9DA1-D5BEBD6924E1}"/>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6" name="Rectangle 85">
                    <a:extLst>
                      <a:ext uri="{FF2B5EF4-FFF2-40B4-BE49-F238E27FC236}">
                        <a16:creationId xmlns:a16="http://schemas.microsoft.com/office/drawing/2014/main" id="{5FCD8C22-45E7-34B1-C730-62FBE2DBB85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81">
                  <a:extLst>
                    <a:ext uri="{FF2B5EF4-FFF2-40B4-BE49-F238E27FC236}">
                      <a16:creationId xmlns:a16="http://schemas.microsoft.com/office/drawing/2014/main" id="{BDEA8650-5092-037D-F443-5A4174AB3C11}"/>
                    </a:ext>
                  </a:extLst>
                </p:cNvPr>
                <p:cNvGrpSpPr/>
                <p:nvPr/>
              </p:nvGrpSpPr>
              <p:grpSpPr>
                <a:xfrm>
                  <a:off x="5304459" y="2405279"/>
                  <a:ext cx="2340000" cy="1094400"/>
                  <a:chOff x="3720440" y="2760074"/>
                  <a:chExt cx="2340000" cy="1094400"/>
                </a:xfrm>
              </p:grpSpPr>
              <p:sp>
                <p:nvSpPr>
                  <p:cNvPr id="83" name="Freeform 82">
                    <a:extLst>
                      <a:ext uri="{FF2B5EF4-FFF2-40B4-BE49-F238E27FC236}">
                        <a16:creationId xmlns:a16="http://schemas.microsoft.com/office/drawing/2014/main" id="{C41EE840-8812-BFF8-A09F-1B8E90BB778F}"/>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4" name="Rectangle 83">
                    <a:extLst>
                      <a:ext uri="{FF2B5EF4-FFF2-40B4-BE49-F238E27FC236}">
                        <a16:creationId xmlns:a16="http://schemas.microsoft.com/office/drawing/2014/main" id="{91307F49-D881-E645-5826-E1A06FF91D91}"/>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8" name="Group 57">
                <a:extLst>
                  <a:ext uri="{FF2B5EF4-FFF2-40B4-BE49-F238E27FC236}">
                    <a16:creationId xmlns:a16="http://schemas.microsoft.com/office/drawing/2014/main" id="{620FAA91-DFAE-DBB8-6E6E-A525C49F9197}"/>
                  </a:ext>
                </a:extLst>
              </p:cNvPr>
              <p:cNvGrpSpPr/>
              <p:nvPr/>
            </p:nvGrpSpPr>
            <p:grpSpPr>
              <a:xfrm>
                <a:off x="437987" y="2420516"/>
                <a:ext cx="11505534" cy="2235872"/>
                <a:chOff x="328551" y="228080"/>
                <a:chExt cx="11505534" cy="2235872"/>
              </a:xfrm>
            </p:grpSpPr>
            <p:sp>
              <p:nvSpPr>
                <p:cNvPr id="61" name="TextBox 60">
                  <a:extLst>
                    <a:ext uri="{FF2B5EF4-FFF2-40B4-BE49-F238E27FC236}">
                      <a16:creationId xmlns:a16="http://schemas.microsoft.com/office/drawing/2014/main" id="{B562CE03-D44F-B714-450B-EB8FD49CB206}"/>
                    </a:ext>
                  </a:extLst>
                </p:cNvPr>
                <p:cNvSpPr txBox="1"/>
                <p:nvPr/>
              </p:nvSpPr>
              <p:spPr>
                <a:xfrm>
                  <a:off x="4693701" y="228080"/>
                  <a:ext cx="2638540" cy="261610"/>
                </a:xfrm>
                <a:prstGeom prst="rect">
                  <a:avLst/>
                </a:prstGeom>
                <a:noFill/>
              </p:spPr>
              <p:txBody>
                <a:bodyPr wrap="square" rtlCol="0">
                  <a:spAutoFit/>
                </a:bodyPr>
                <a:lstStyle/>
                <a:p>
                  <a:pPr algn="ctr"/>
                  <a:r>
                    <a:rPr lang="en-GB" sz="1100" b="1"/>
                    <a:t>KEY MILESTONES</a:t>
                  </a:r>
                </a:p>
              </p:txBody>
            </p:sp>
            <p:grpSp>
              <p:nvGrpSpPr>
                <p:cNvPr id="62" name="Group 61">
                  <a:extLst>
                    <a:ext uri="{FF2B5EF4-FFF2-40B4-BE49-F238E27FC236}">
                      <a16:creationId xmlns:a16="http://schemas.microsoft.com/office/drawing/2014/main" id="{53A4D2F6-A0D1-67E4-67A0-6D36E89295DF}"/>
                    </a:ext>
                  </a:extLst>
                </p:cNvPr>
                <p:cNvGrpSpPr/>
                <p:nvPr/>
              </p:nvGrpSpPr>
              <p:grpSpPr>
                <a:xfrm>
                  <a:off x="328551" y="658997"/>
                  <a:ext cx="11505534" cy="1804955"/>
                  <a:chOff x="1447581" y="5060383"/>
                  <a:chExt cx="9126747" cy="1930051"/>
                </a:xfrm>
              </p:grpSpPr>
              <p:sp>
                <p:nvSpPr>
                  <p:cNvPr id="70" name="Freeform 69">
                    <a:extLst>
                      <a:ext uri="{FF2B5EF4-FFF2-40B4-BE49-F238E27FC236}">
                        <a16:creationId xmlns:a16="http://schemas.microsoft.com/office/drawing/2014/main" id="{C76740D9-427F-164C-4D59-C81246B2B8B9}"/>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Founding</a:t>
                    </a:r>
                    <a:endParaRPr lang="en-GB" sz="1100" b="1" kern="1200"/>
                  </a:p>
                  <a:p>
                    <a:pPr marL="171450" lvl="1" indent="-171450" algn="l" defTabSz="444500">
                      <a:spcBef>
                        <a:spcPct val="0"/>
                      </a:spcBef>
                      <a:spcAft>
                        <a:spcPct val="15000"/>
                      </a:spcAft>
                      <a:buFont typeface="Wingdings" pitchFamily="2" charset="2"/>
                      <a:buChar char="Ø"/>
                    </a:pPr>
                    <a:r>
                      <a:rPr lang="en-GB" sz="1100"/>
                      <a:t>2017 – Met with founding group</a:t>
                    </a:r>
                  </a:p>
                  <a:p>
                    <a:pPr marL="171450" lvl="1" indent="-171450" algn="l" defTabSz="444500">
                      <a:spcBef>
                        <a:spcPct val="0"/>
                      </a:spcBef>
                      <a:spcAft>
                        <a:spcPct val="15000"/>
                      </a:spcAft>
                      <a:buFont typeface="Wingdings" pitchFamily="2" charset="2"/>
                      <a:buChar char="Ø"/>
                    </a:pPr>
                    <a:r>
                      <a:rPr lang="en-GB" sz="1100" kern="1200"/>
                      <a:t>20</a:t>
                    </a:r>
                    <a:r>
                      <a:rPr lang="en-GB" sz="1100"/>
                      <a:t>18 – Incorporated and received a few small grants</a:t>
                    </a:r>
                  </a:p>
                  <a:p>
                    <a:pPr marL="171450" lvl="1" indent="-171450" algn="l" defTabSz="444500">
                      <a:spcBef>
                        <a:spcPct val="0"/>
                      </a:spcBef>
                      <a:spcAft>
                        <a:spcPct val="15000"/>
                      </a:spcAft>
                      <a:buFont typeface="Wingdings" pitchFamily="2" charset="2"/>
                      <a:buChar char="Ø"/>
                    </a:pPr>
                    <a:r>
                      <a:rPr lang="en-GB" sz="1100" kern="1200"/>
                      <a:t>Managed to employ co-founders on part-time minimum wage in mid-2018</a:t>
                    </a:r>
                  </a:p>
                </p:txBody>
              </p:sp>
              <p:sp>
                <p:nvSpPr>
                  <p:cNvPr id="76" name="Freeform 75">
                    <a:extLst>
                      <a:ext uri="{FF2B5EF4-FFF2-40B4-BE49-F238E27FC236}">
                        <a16:creationId xmlns:a16="http://schemas.microsoft.com/office/drawing/2014/main" id="{AD6F1FA3-FD78-632B-E865-78F6DEFCEF4D}"/>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Raising funds</a:t>
                    </a:r>
                    <a:endParaRPr lang="en-GB" sz="1100" b="1" kern="1200"/>
                  </a:p>
                  <a:p>
                    <a:pPr marL="171450" lvl="1" indent="-171450" algn="l" defTabSz="444500">
                      <a:spcBef>
                        <a:spcPct val="0"/>
                      </a:spcBef>
                      <a:spcAft>
                        <a:spcPct val="15000"/>
                      </a:spcAft>
                      <a:buFont typeface="Wingdings" pitchFamily="2" charset="2"/>
                      <a:buChar char="Ø"/>
                    </a:pPr>
                    <a:r>
                      <a:rPr lang="en-GB" sz="1100"/>
                      <a:t>Late 2018 managed to launch and complete first community share offer </a:t>
                    </a:r>
                  </a:p>
                  <a:p>
                    <a:pPr marL="171450" lvl="1" indent="-171450" algn="l" defTabSz="444500">
                      <a:spcBef>
                        <a:spcPct val="0"/>
                      </a:spcBef>
                      <a:spcAft>
                        <a:spcPct val="15000"/>
                      </a:spcAft>
                      <a:buFont typeface="Wingdings" pitchFamily="2" charset="2"/>
                      <a:buChar char="Ø"/>
                    </a:pPr>
                    <a:r>
                      <a:rPr lang="en-GB" sz="1100"/>
                      <a:t>Raised £410,000 and employed the core team by the end of 2019 </a:t>
                    </a:r>
                    <a:endParaRPr lang="en-GB" sz="1100" kern="1200"/>
                  </a:p>
                </p:txBody>
              </p:sp>
              <p:sp>
                <p:nvSpPr>
                  <p:cNvPr id="78" name="Freeform 77">
                    <a:extLst>
                      <a:ext uri="{FF2B5EF4-FFF2-40B4-BE49-F238E27FC236}">
                        <a16:creationId xmlns:a16="http://schemas.microsoft.com/office/drawing/2014/main" id="{384DC01D-4CB4-1E94-FA22-FA494F0044C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Rough terrain</a:t>
                    </a:r>
                    <a:endParaRPr lang="en-GB" sz="1100" b="1" kern="1200"/>
                  </a:p>
                  <a:p>
                    <a:pPr marL="171450" lvl="1" indent="-171450" algn="l" defTabSz="444500">
                      <a:spcBef>
                        <a:spcPct val="0"/>
                      </a:spcBef>
                      <a:spcAft>
                        <a:spcPct val="15000"/>
                      </a:spcAft>
                      <a:buFont typeface="Wingdings" pitchFamily="2" charset="2"/>
                      <a:buChar char="Ø"/>
                    </a:pPr>
                    <a:r>
                      <a:rPr lang="en-GB" sz="1100" kern="1200"/>
                      <a:t>Core team started in January 2020</a:t>
                    </a:r>
                  </a:p>
                  <a:p>
                    <a:pPr marL="171450" lvl="1" indent="-171450" algn="l" defTabSz="444500">
                      <a:spcBef>
                        <a:spcPct val="0"/>
                      </a:spcBef>
                      <a:spcAft>
                        <a:spcPct val="15000"/>
                      </a:spcAft>
                      <a:buFont typeface="Wingdings" pitchFamily="2" charset="2"/>
                      <a:buChar char="Ø"/>
                    </a:pPr>
                    <a:r>
                      <a:rPr lang="en-GB" sz="1100" kern="1200"/>
                      <a:t>Pandemic hit in March 2020</a:t>
                    </a:r>
                  </a:p>
                  <a:p>
                    <a:pPr marL="171450" lvl="1" indent="-171450" algn="l" defTabSz="444500">
                      <a:spcBef>
                        <a:spcPct val="0"/>
                      </a:spcBef>
                      <a:spcAft>
                        <a:spcPct val="15000"/>
                      </a:spcAft>
                      <a:buFont typeface="Wingdings" pitchFamily="2" charset="2"/>
                      <a:buChar char="Ø"/>
                    </a:pPr>
                    <a:r>
                      <a:rPr lang="en-GB" sz="1100"/>
                      <a:t>Co-op flatlined for 2 years</a:t>
                    </a:r>
                    <a:endParaRPr lang="en-GB" sz="1100" kern="1200"/>
                  </a:p>
                </p:txBody>
              </p:sp>
              <p:sp>
                <p:nvSpPr>
                  <p:cNvPr id="79" name="Freeform 78">
                    <a:extLst>
                      <a:ext uri="{FF2B5EF4-FFF2-40B4-BE49-F238E27FC236}">
                        <a16:creationId xmlns:a16="http://schemas.microsoft.com/office/drawing/2014/main" id="{E0DF82BD-544D-DA7F-9D6F-A034687C8012}"/>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Recovery</a:t>
                    </a:r>
                    <a:endParaRPr lang="en-GB" sz="1100" b="1" kern="1200"/>
                  </a:p>
                  <a:p>
                    <a:pPr marL="171450" lvl="1" indent="-171450" algn="l" defTabSz="444500">
                      <a:spcBef>
                        <a:spcPct val="0"/>
                      </a:spcBef>
                      <a:spcAft>
                        <a:spcPct val="15000"/>
                      </a:spcAft>
                      <a:buFont typeface="Wingdings" pitchFamily="2" charset="2"/>
                      <a:buChar char="Ø"/>
                    </a:pPr>
                    <a:r>
                      <a:rPr lang="en-GB" sz="1100"/>
                      <a:t>Emergency recovery share offer to avoid closing door, r</a:t>
                    </a:r>
                    <a:r>
                      <a:rPr lang="en-GB" sz="1100" kern="1200"/>
                      <a:t>aised £300,000 </a:t>
                    </a:r>
                  </a:p>
                  <a:p>
                    <a:pPr marL="171450" lvl="1" indent="-171450" algn="l" defTabSz="444500">
                      <a:spcBef>
                        <a:spcPct val="0"/>
                      </a:spcBef>
                      <a:spcAft>
                        <a:spcPct val="15000"/>
                      </a:spcAft>
                      <a:buFont typeface="Wingdings" pitchFamily="2" charset="2"/>
                      <a:buChar char="Ø"/>
                    </a:pPr>
                    <a:r>
                      <a:rPr lang="en-GB" sz="1100"/>
                      <a:t>Managed to work out how to grow and found rhythm, ~10-15% growth per month</a:t>
                    </a:r>
                  </a:p>
                  <a:p>
                    <a:pPr marL="171450" lvl="1" indent="-171450" algn="l" defTabSz="444500">
                      <a:spcBef>
                        <a:spcPct val="0"/>
                      </a:spcBef>
                      <a:spcAft>
                        <a:spcPct val="15000"/>
                      </a:spcAft>
                      <a:buFont typeface="Wingdings" pitchFamily="2" charset="2"/>
                      <a:buChar char="Ø"/>
                    </a:pPr>
                    <a:endParaRPr lang="en-GB" sz="1100" kern="1200"/>
                  </a:p>
                </p:txBody>
              </p:sp>
              <p:sp>
                <p:nvSpPr>
                  <p:cNvPr id="80" name="Freeform 79">
                    <a:extLst>
                      <a:ext uri="{FF2B5EF4-FFF2-40B4-BE49-F238E27FC236}">
                        <a16:creationId xmlns:a16="http://schemas.microsoft.com/office/drawing/2014/main" id="{068A0B28-65F0-DE00-E3EE-EDE2823DB6DB}"/>
                      </a:ext>
                    </a:extLst>
                  </p:cNvPr>
                  <p:cNvSpPr/>
                  <p:nvPr/>
                </p:nvSpPr>
                <p:spPr>
                  <a:xfrm>
                    <a:off x="8886145" y="5060383"/>
                    <a:ext cx="1688183"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London calling?</a:t>
                    </a:r>
                    <a:endParaRPr lang="en-GB" sz="1100" b="1" kern="1200"/>
                  </a:p>
                  <a:p>
                    <a:pPr marL="171450" lvl="1" indent="-171450" algn="l" defTabSz="444500">
                      <a:spcBef>
                        <a:spcPct val="0"/>
                      </a:spcBef>
                      <a:buFont typeface="Wingdings" pitchFamily="2" charset="2"/>
                      <a:buChar char="Ø"/>
                    </a:pPr>
                    <a:r>
                      <a:rPr lang="en-GB" sz="1100"/>
                      <a:t>Developed project in London with £100,00 grant from London Office of Technology and Innovation </a:t>
                    </a:r>
                  </a:p>
                  <a:p>
                    <a:pPr marL="171450" lvl="1" indent="-171450" algn="l" defTabSz="444500">
                      <a:spcBef>
                        <a:spcPct val="0"/>
                      </a:spcBef>
                      <a:buFont typeface="Wingdings" pitchFamily="2" charset="2"/>
                      <a:buChar char="Ø"/>
                    </a:pPr>
                    <a:r>
                      <a:rPr lang="en-GB" sz="1100" kern="1200"/>
                      <a:t>Outcomes include service specification for councils and a playbook for councils and new groups exploring care co-ops</a:t>
                    </a:r>
                  </a:p>
                </p:txBody>
              </p:sp>
            </p:grpSp>
          </p:grpSp>
        </p:grpSp>
        <p:sp>
          <p:nvSpPr>
            <p:cNvPr id="48" name="Freeform 47">
              <a:extLst>
                <a:ext uri="{FF2B5EF4-FFF2-40B4-BE49-F238E27FC236}">
                  <a16:creationId xmlns:a16="http://schemas.microsoft.com/office/drawing/2014/main" id="{F7EB7265-C2E0-9B75-EFFE-91CEA3C0B6D3}"/>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9" name="Rectangle 48">
              <a:extLst>
                <a:ext uri="{FF2B5EF4-FFF2-40B4-BE49-F238E27FC236}">
                  <a16:creationId xmlns:a16="http://schemas.microsoft.com/office/drawing/2014/main" id="{42FAD52B-B3B4-2BD6-F80B-212D3ADD6F19}"/>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a:extLst>
                <a:ext uri="{FF2B5EF4-FFF2-40B4-BE49-F238E27FC236}">
                  <a16:creationId xmlns:a16="http://schemas.microsoft.com/office/drawing/2014/main" id="{0E48BC1B-CE0B-8459-0840-1A66E6C34779}"/>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2" name="Rectangle 51">
              <a:extLst>
                <a:ext uri="{FF2B5EF4-FFF2-40B4-BE49-F238E27FC236}">
                  <a16:creationId xmlns:a16="http://schemas.microsoft.com/office/drawing/2014/main" id="{780BDBE3-19F9-2ACD-5F02-232054644EE2}"/>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a:extLst>
                <a:ext uri="{FF2B5EF4-FFF2-40B4-BE49-F238E27FC236}">
                  <a16:creationId xmlns:a16="http://schemas.microsoft.com/office/drawing/2014/main" id="{CD67151D-6D73-7F9A-CBD2-9B765FAB2424}"/>
                </a:ext>
              </a:extLst>
            </p:cNvPr>
            <p:cNvSpPr/>
            <p:nvPr/>
          </p:nvSpPr>
          <p:spPr>
            <a:xfrm>
              <a:off x="9582116" y="48193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5" name="Rectangle 54">
              <a:extLst>
                <a:ext uri="{FF2B5EF4-FFF2-40B4-BE49-F238E27FC236}">
                  <a16:creationId xmlns:a16="http://schemas.microsoft.com/office/drawing/2014/main" id="{A3FC3055-ACC8-43BF-E651-03AD8281D8AA}"/>
                </a:ext>
              </a:extLst>
            </p:cNvPr>
            <p:cNvSpPr/>
            <p:nvPr/>
          </p:nvSpPr>
          <p:spPr>
            <a:xfrm rot="5400000">
              <a:off x="9193316" y="102913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5" name="Group 134">
            <a:extLst>
              <a:ext uri="{FF2B5EF4-FFF2-40B4-BE49-F238E27FC236}">
                <a16:creationId xmlns:a16="http://schemas.microsoft.com/office/drawing/2014/main" id="{D8D3B0A6-857E-CDE9-AA73-13B9BCF4D328}"/>
              </a:ext>
            </a:extLst>
          </p:cNvPr>
          <p:cNvGrpSpPr/>
          <p:nvPr/>
        </p:nvGrpSpPr>
        <p:grpSpPr>
          <a:xfrm>
            <a:off x="4457639" y="2131658"/>
            <a:ext cx="7365980" cy="4631661"/>
            <a:chOff x="441017" y="1325589"/>
            <a:chExt cx="7365980" cy="4631661"/>
          </a:xfrm>
        </p:grpSpPr>
        <p:sp>
          <p:nvSpPr>
            <p:cNvPr id="136" name="Hexagon 135">
              <a:extLst>
                <a:ext uri="{FF2B5EF4-FFF2-40B4-BE49-F238E27FC236}">
                  <a16:creationId xmlns:a16="http://schemas.microsoft.com/office/drawing/2014/main" id="{C4126A0A-7BEB-D286-CD00-0DDEE8A82902}"/>
                </a:ext>
              </a:extLst>
            </p:cNvPr>
            <p:cNvSpPr>
              <a:spLocks/>
            </p:cNvSpPr>
            <p:nvPr/>
          </p:nvSpPr>
          <p:spPr>
            <a:xfrm>
              <a:off x="4616564" y="238679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First 5 years focus was on the day-to-day model and the sense of control that could be retained or empowered, limited scope for votes</a:t>
              </a:r>
            </a:p>
          </p:txBody>
        </p:sp>
        <p:sp>
          <p:nvSpPr>
            <p:cNvPr id="137" name="Hexagon 136">
              <a:extLst>
                <a:ext uri="{FF2B5EF4-FFF2-40B4-BE49-F238E27FC236}">
                  <a16:creationId xmlns:a16="http://schemas.microsoft.com/office/drawing/2014/main" id="{B95D3B24-6485-BAA4-63DA-060915EAE88F}"/>
                </a:ext>
              </a:extLst>
            </p:cNvPr>
            <p:cNvSpPr>
              <a:spLocks/>
            </p:cNvSpPr>
            <p:nvPr/>
          </p:nvSpPr>
          <p:spPr>
            <a:xfrm>
              <a:off x="3219260" y="3192266"/>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Charge for every hour of care delivered – that’s where the revenue comes from (~25% contribution rate)</a:t>
              </a:r>
            </a:p>
          </p:txBody>
        </p:sp>
        <p:sp>
          <p:nvSpPr>
            <p:cNvPr id="138" name="Hexagon 137">
              <a:extLst>
                <a:ext uri="{FF2B5EF4-FFF2-40B4-BE49-F238E27FC236}">
                  <a16:creationId xmlns:a16="http://schemas.microsoft.com/office/drawing/2014/main" id="{94361456-E9F4-6895-5603-8198353BB8D3}"/>
                </a:ext>
              </a:extLst>
            </p:cNvPr>
            <p:cNvSpPr>
              <a:spLocks noChangeAspect="1"/>
            </p:cNvSpPr>
            <p:nvPr/>
          </p:nvSpPr>
          <p:spPr>
            <a:xfrm>
              <a:off x="1834687" y="2394932"/>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70% ‘independent workers’ charge hourly rate, earn more gross than employed workers, greater control but need to report taxes etc.</a:t>
              </a:r>
            </a:p>
          </p:txBody>
        </p:sp>
        <p:sp>
          <p:nvSpPr>
            <p:cNvPr id="139" name="Hexagon 138">
              <a:extLst>
                <a:ext uri="{FF2B5EF4-FFF2-40B4-BE49-F238E27FC236}">
                  <a16:creationId xmlns:a16="http://schemas.microsoft.com/office/drawing/2014/main" id="{85BEE7B6-05CC-D38A-D8DC-4869441D0B9D}"/>
                </a:ext>
              </a:extLst>
            </p:cNvPr>
            <p:cNvSpPr>
              <a:spLocks noChangeAspect="1"/>
            </p:cNvSpPr>
            <p:nvPr/>
          </p:nvSpPr>
          <p:spPr>
            <a:xfrm>
              <a:off x="3220521" y="1582168"/>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CQC regulated so more expensive than other platforms but provides assurance –both employed or independent workers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0" name="Hexagon 139">
              <a:extLst>
                <a:ext uri="{FF2B5EF4-FFF2-40B4-BE49-F238E27FC236}">
                  <a16:creationId xmlns:a16="http://schemas.microsoft.com/office/drawing/2014/main" id="{03634ED5-3ECD-5BA3-9994-BDF817FF90E3}"/>
                </a:ext>
              </a:extLst>
            </p:cNvPr>
            <p:cNvSpPr>
              <a:spLocks noChangeAspect="1"/>
            </p:cNvSpPr>
            <p:nvPr/>
          </p:nvSpPr>
          <p:spPr>
            <a:xfrm>
              <a:off x="441017" y="3191711"/>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30% ‘employed workers’ paid on salary basis with range of billable hours and all normal work protections and benefits</a:t>
              </a:r>
            </a:p>
          </p:txBody>
        </p:sp>
        <p:sp>
          <p:nvSpPr>
            <p:cNvPr id="141" name="Hexagon 140">
              <a:extLst>
                <a:ext uri="{FF2B5EF4-FFF2-40B4-BE49-F238E27FC236}">
                  <a16:creationId xmlns:a16="http://schemas.microsoft.com/office/drawing/2014/main" id="{2BA83497-6535-F436-0C3E-0E92C6FD69AB}"/>
                </a:ext>
              </a:extLst>
            </p:cNvPr>
            <p:cNvSpPr>
              <a:spLocks/>
            </p:cNvSpPr>
            <p:nvPr/>
          </p:nvSpPr>
          <p:spPr>
            <a:xfrm>
              <a:off x="4615440" y="3999107"/>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1) Pay out of own pocket</a:t>
              </a:r>
            </a:p>
            <a:p>
              <a:pPr algn="ctr"/>
              <a:r>
                <a:rPr lang="en-GB" sz="1100">
                  <a:solidFill>
                    <a:schemeClr val="tx1"/>
                  </a:solidFill>
                </a:rPr>
                <a:t>2) Direct payment</a:t>
              </a:r>
            </a:p>
            <a:p>
              <a:pPr algn="ctr"/>
              <a:r>
                <a:rPr lang="en-GB" sz="1100">
                  <a:solidFill>
                    <a:schemeClr val="tx1"/>
                  </a:solidFill>
                </a:rPr>
                <a:t>3) Framework contract</a:t>
              </a:r>
            </a:p>
            <a:p>
              <a:pPr algn="ctr"/>
              <a:r>
                <a:rPr lang="en-GB" sz="1100">
                  <a:solidFill>
                    <a:schemeClr val="tx1"/>
                  </a:solidFill>
                </a:rPr>
                <a:t>4) NHS healthcare</a:t>
              </a:r>
            </a:p>
          </p:txBody>
        </p:sp>
        <p:sp>
          <p:nvSpPr>
            <p:cNvPr id="142" name="TextBox 141">
              <a:extLst>
                <a:ext uri="{FF2B5EF4-FFF2-40B4-BE49-F238E27FC236}">
                  <a16:creationId xmlns:a16="http://schemas.microsoft.com/office/drawing/2014/main" id="{E893AB45-A09E-6E4B-AAC1-7A0B02F5923F}"/>
                </a:ext>
              </a:extLst>
            </p:cNvPr>
            <p:cNvSpPr txBox="1"/>
            <p:nvPr/>
          </p:nvSpPr>
          <p:spPr>
            <a:xfrm>
              <a:off x="2941129" y="1325589"/>
              <a:ext cx="2340001" cy="261610"/>
            </a:xfrm>
            <a:prstGeom prst="rect">
              <a:avLst/>
            </a:prstGeom>
            <a:noFill/>
          </p:spPr>
          <p:txBody>
            <a:bodyPr wrap="square" rtlCol="0">
              <a:spAutoFit/>
            </a:bodyPr>
            <a:lstStyle/>
            <a:p>
              <a:pPr algn="ctr"/>
              <a:r>
                <a:rPr lang="en-GB" sz="1100" b="1"/>
                <a:t>KEY FEATURES</a:t>
              </a:r>
            </a:p>
          </p:txBody>
        </p:sp>
        <p:grpSp>
          <p:nvGrpSpPr>
            <p:cNvPr id="143" name="Group 142">
              <a:extLst>
                <a:ext uri="{FF2B5EF4-FFF2-40B4-BE49-F238E27FC236}">
                  <a16:creationId xmlns:a16="http://schemas.microsoft.com/office/drawing/2014/main" id="{69905811-B78E-5045-96C5-4B5F72215FFC}"/>
                </a:ext>
              </a:extLst>
            </p:cNvPr>
            <p:cNvGrpSpPr/>
            <p:nvPr/>
          </p:nvGrpSpPr>
          <p:grpSpPr>
            <a:xfrm>
              <a:off x="1201134" y="5691339"/>
              <a:ext cx="5741617" cy="265911"/>
              <a:chOff x="931461" y="6086212"/>
              <a:chExt cx="5741617" cy="265911"/>
            </a:xfrm>
          </p:grpSpPr>
          <p:sp>
            <p:nvSpPr>
              <p:cNvPr id="148" name="TextBox 147">
                <a:extLst>
                  <a:ext uri="{FF2B5EF4-FFF2-40B4-BE49-F238E27FC236}">
                    <a16:creationId xmlns:a16="http://schemas.microsoft.com/office/drawing/2014/main" id="{9B4DE735-38F2-E5E6-99C1-541854B11881}"/>
                  </a:ext>
                </a:extLst>
              </p:cNvPr>
              <p:cNvSpPr txBox="1"/>
              <p:nvPr/>
            </p:nvSpPr>
            <p:spPr>
              <a:xfrm>
                <a:off x="931461" y="6086212"/>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49" name="TextBox 148">
                <a:extLst>
                  <a:ext uri="{FF2B5EF4-FFF2-40B4-BE49-F238E27FC236}">
                    <a16:creationId xmlns:a16="http://schemas.microsoft.com/office/drawing/2014/main" id="{DB80E93F-C618-680F-C1B6-11C390EA0DD1}"/>
                  </a:ext>
                </a:extLst>
              </p:cNvPr>
              <p:cNvSpPr txBox="1"/>
              <p:nvPr/>
            </p:nvSpPr>
            <p:spPr>
              <a:xfrm>
                <a:off x="5262011" y="6090513"/>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150" name="TextBox 149">
                <a:extLst>
                  <a:ext uri="{FF2B5EF4-FFF2-40B4-BE49-F238E27FC236}">
                    <a16:creationId xmlns:a16="http://schemas.microsoft.com/office/drawing/2014/main" id="{EB75170F-DAFB-35A3-FEE9-E2480C2466AD}"/>
                  </a:ext>
                </a:extLst>
              </p:cNvPr>
              <p:cNvSpPr txBox="1"/>
              <p:nvPr/>
            </p:nvSpPr>
            <p:spPr>
              <a:xfrm>
                <a:off x="3980162" y="6086212"/>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51" name="TextBox 150">
                <a:extLst>
                  <a:ext uri="{FF2B5EF4-FFF2-40B4-BE49-F238E27FC236}">
                    <a16:creationId xmlns:a16="http://schemas.microsoft.com/office/drawing/2014/main" id="{0A05E79C-0488-E6B4-E06C-1DA519A7E7A2}"/>
                  </a:ext>
                </a:extLst>
              </p:cNvPr>
              <p:cNvSpPr txBox="1"/>
              <p:nvPr/>
            </p:nvSpPr>
            <p:spPr>
              <a:xfrm>
                <a:off x="2559022" y="6086212"/>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144" name="Hexagon 143">
              <a:extLst>
                <a:ext uri="{FF2B5EF4-FFF2-40B4-BE49-F238E27FC236}">
                  <a16:creationId xmlns:a16="http://schemas.microsoft.com/office/drawing/2014/main" id="{7C1A01C8-363D-6BB4-C381-6B0E6CC83572}"/>
                </a:ext>
              </a:extLst>
            </p:cNvPr>
            <p:cNvSpPr>
              <a:spLocks/>
            </p:cNvSpPr>
            <p:nvPr/>
          </p:nvSpPr>
          <p:spPr>
            <a:xfrm>
              <a:off x="6006141" y="1583794"/>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Engaging the membership bears a resource cost and therefore hard to prioritise alongside keeping things moving</a:t>
              </a:r>
            </a:p>
          </p:txBody>
        </p:sp>
        <p:sp>
          <p:nvSpPr>
            <p:cNvPr id="145" name="Hexagon 144">
              <a:extLst>
                <a:ext uri="{FF2B5EF4-FFF2-40B4-BE49-F238E27FC236}">
                  <a16:creationId xmlns:a16="http://schemas.microsoft.com/office/drawing/2014/main" id="{9826D6CB-635E-D09F-DAED-B73899D7A7BD}"/>
                </a:ext>
              </a:extLst>
            </p:cNvPr>
            <p:cNvSpPr>
              <a:spLocks/>
            </p:cNvSpPr>
            <p:nvPr/>
          </p:nvSpPr>
          <p:spPr>
            <a:xfrm>
              <a:off x="6005760" y="3190718"/>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Recent focus on engaging membership. Two big issues voted on: 1) Pricing and 2) Raising the commons contribution</a:t>
              </a:r>
            </a:p>
          </p:txBody>
        </p:sp>
        <p:sp>
          <p:nvSpPr>
            <p:cNvPr id="146" name="Hexagon 145">
              <a:extLst>
                <a:ext uri="{FF2B5EF4-FFF2-40B4-BE49-F238E27FC236}">
                  <a16:creationId xmlns:a16="http://schemas.microsoft.com/office/drawing/2014/main" id="{3D13CD47-4D95-BC56-FA64-98FAECC46331}"/>
                </a:ext>
              </a:extLst>
            </p:cNvPr>
            <p:cNvSpPr>
              <a:spLocks/>
            </p:cNvSpPr>
            <p:nvPr/>
          </p:nvSpPr>
          <p:spPr>
            <a:xfrm>
              <a:off x="1833122" y="3989703"/>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‘Platform’ consists of a website and a companion app</a:t>
              </a:r>
            </a:p>
          </p:txBody>
        </p:sp>
        <p:sp>
          <p:nvSpPr>
            <p:cNvPr id="147" name="Hexagon 146">
              <a:extLst>
                <a:ext uri="{FF2B5EF4-FFF2-40B4-BE49-F238E27FC236}">
                  <a16:creationId xmlns:a16="http://schemas.microsoft.com/office/drawing/2014/main" id="{290FA43B-B10E-3B58-0930-74EB434C391F}"/>
                </a:ext>
              </a:extLst>
            </p:cNvPr>
            <p:cNvSpPr>
              <a:spLocks noChangeAspect="1"/>
            </p:cNvSpPr>
            <p:nvPr/>
          </p:nvSpPr>
          <p:spPr>
            <a:xfrm>
              <a:off x="445351" y="158164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Governance – Small core team with oversight from a Board</a:t>
              </a:r>
            </a:p>
          </p:txBody>
        </p:sp>
      </p:grpSp>
      <p:pic>
        <p:nvPicPr>
          <p:cNvPr id="2" name="Graphic 1" descr="Work from home Wi-Fi with solid fill">
            <a:hlinkClick r:id="rId3" action="ppaction://hlinksldjump"/>
            <a:extLst>
              <a:ext uri="{FF2B5EF4-FFF2-40B4-BE49-F238E27FC236}">
                <a16:creationId xmlns:a16="http://schemas.microsoft.com/office/drawing/2014/main" id="{5B3E2E7C-D8ED-D547-A482-9DB1BBD64B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257336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62331" y="68381"/>
            <a:ext cx="5090585" cy="2495127"/>
            <a:chOff x="621049" y="706552"/>
            <a:chExt cx="6348029"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21049" y="935665"/>
              <a:ext cx="6344069" cy="1807535"/>
              <a:chOff x="968234" y="3976577"/>
              <a:chExt cx="5396629"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6823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Absence of structural support for co-ops from state actors and financial institutions</a:t>
                </a: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4823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p>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Tension – P</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oor c</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oordination between local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councils and ‘health’ services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28231"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Capital restrictions on investing in co-ops</a:t>
                </a: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4864"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Tension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Combining advocacy with working in partnership with the local council</a:t>
                </a: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1" y="706552"/>
              <a:ext cx="6241657" cy="213539"/>
            </a:xfrm>
            <a:prstGeom prst="rect">
              <a:avLst/>
            </a:prstGeom>
            <a:noFill/>
            <a:ln>
              <a:noFill/>
            </a:ln>
          </p:spPr>
          <p:txBody>
            <a:bodyPr wrap="square" rtlCol="0">
              <a:spAutoFit/>
            </a:bodyPr>
            <a:lstStyle/>
            <a:p>
              <a:pPr algn="ctr"/>
              <a:r>
                <a:rPr lang="en-GB" sz="1100" b="1"/>
                <a:t>CHALLENGES</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5394069" y="68381"/>
            <a:ext cx="2036234" cy="2121508"/>
            <a:chOff x="1548677" y="2694362"/>
            <a:chExt cx="2036234" cy="2121508"/>
          </a:xfrm>
        </p:grpSpPr>
        <p:sp>
          <p:nvSpPr>
            <p:cNvPr id="25" name="Rounded Rectangle 24">
              <a:extLst>
                <a:ext uri="{FF2B5EF4-FFF2-40B4-BE49-F238E27FC236}">
                  <a16:creationId xmlns:a16="http://schemas.microsoft.com/office/drawing/2014/main" id="{239379EB-D4E5-5424-3DAF-4874999E4810}"/>
                </a:ext>
              </a:extLst>
            </p:cNvPr>
            <p:cNvSpPr/>
            <p:nvPr/>
          </p:nvSpPr>
          <p:spPr>
            <a:xfrm>
              <a:off x="1548677" y="2955972"/>
              <a:ext cx="2036234" cy="1859898"/>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UnFound</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Accelerator (Co-ops UK)</a:t>
              </a:r>
            </a:p>
            <a:p>
              <a:pPr marL="171450" indent="-171450">
                <a:buFont typeface="Wingdings" pitchFamily="2" charset="2"/>
                <a:buChar char="Ø"/>
                <a:defRPr/>
              </a:pP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UnLtd</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grant</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Finance Innovation Lab</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Care Quality Commission Innovation Sandbox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Key investor-members</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Current Chair is “closest thing to an angel investor”</a:t>
              </a: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589129" y="2694362"/>
              <a:ext cx="1995782"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4" name="Group 3">
            <a:extLst>
              <a:ext uri="{FF2B5EF4-FFF2-40B4-BE49-F238E27FC236}">
                <a16:creationId xmlns:a16="http://schemas.microsoft.com/office/drawing/2014/main" id="{DF6C96C0-AB0D-F929-5F02-C234BAFDB270}"/>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DCA07C7B-350E-86FE-96CD-2F25A8BA6660}"/>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a:extLst>
                <a:ext uri="{FF2B5EF4-FFF2-40B4-BE49-F238E27FC236}">
                  <a16:creationId xmlns:a16="http://schemas.microsoft.com/office/drawing/2014/main" id="{7933AA3B-A2DB-D9DE-1C8D-17811B9DEB4C}"/>
                </a:ext>
              </a:extLst>
            </p:cNvPr>
            <p:cNvSpPr/>
            <p:nvPr/>
          </p:nvSpPr>
          <p:spPr>
            <a:xfrm>
              <a:off x="294513" y="4299030"/>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254908" rIns="254976" bIns="360000"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45" name="Freeform 44">
              <a:extLst>
                <a:ext uri="{FF2B5EF4-FFF2-40B4-BE49-F238E27FC236}">
                  <a16:creationId xmlns:a16="http://schemas.microsoft.com/office/drawing/2014/main" id="{D3FF67E2-5B29-AEF8-BAC6-A64763C56BE9}"/>
                </a:ext>
              </a:extLst>
            </p:cNvPr>
            <p:cNvSpPr/>
            <p:nvPr/>
          </p:nvSpPr>
          <p:spPr>
            <a:xfrm>
              <a:off x="724589" y="5205212"/>
              <a:ext cx="2533067" cy="1231539"/>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03998" tIns="468000" rIns="266951" bIns="288000" numCol="1" spcCol="1270" anchor="ctr" anchorCtr="0">
              <a:noAutofit/>
            </a:bodyPr>
            <a:lstStyle/>
            <a:p>
              <a:pPr marL="0" lvl="0" indent="0" algn="ctr" defTabSz="488950">
                <a:lnSpc>
                  <a:spcPct val="90000"/>
                </a:lnSpc>
                <a:spcBef>
                  <a:spcPct val="0"/>
                </a:spcBef>
                <a:spcAft>
                  <a:spcPct val="35000"/>
                </a:spcAft>
                <a:buNone/>
              </a:pPr>
              <a:r>
                <a:rPr lang="en-GB" sz="1100" b="1">
                  <a:latin typeface="Gill Sans MT" panose="020B0502020104020203" pitchFamily="34" charset="77"/>
                  <a:ea typeface="Aptos" panose="020B0004020202020204" pitchFamily="34" charset="0"/>
                  <a:cs typeface="Arial" panose="020B0604020202020204" pitchFamily="34" charset="0"/>
                </a:rPr>
                <a:t>Calderdale Council</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55" name="Freeform 54">
              <a:extLst>
                <a:ext uri="{FF2B5EF4-FFF2-40B4-BE49-F238E27FC236}">
                  <a16:creationId xmlns:a16="http://schemas.microsoft.com/office/drawing/2014/main" id="{8FF80E2A-758C-1D2D-0557-B4A85908BBED}"/>
                </a:ext>
              </a:extLst>
            </p:cNvPr>
            <p:cNvSpPr/>
            <p:nvPr/>
          </p:nvSpPr>
          <p:spPr>
            <a:xfrm>
              <a:off x="2127576" y="4510858"/>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323024" rIns="324000" bIns="239663" numCol="1" spcCol="1270" anchor="ctr" anchorCtr="0">
              <a:noAutofit/>
            </a:bodyPr>
            <a:lstStyle/>
            <a:p>
              <a:pPr marL="0" lvl="0" indent="0" algn="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sp>
          <p:nvSpPr>
            <p:cNvPr id="41" name="Freeform 40">
              <a:extLst>
                <a:ext uri="{FF2B5EF4-FFF2-40B4-BE49-F238E27FC236}">
                  <a16:creationId xmlns:a16="http://schemas.microsoft.com/office/drawing/2014/main" id="{6DCD94F8-6C87-2A20-68D1-F9EB7234D063}"/>
                </a:ext>
              </a:extLst>
            </p:cNvPr>
            <p:cNvSpPr/>
            <p:nvPr/>
          </p:nvSpPr>
          <p:spPr>
            <a:xfrm>
              <a:off x="1466097" y="3625076"/>
              <a:ext cx="2118949" cy="111891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432000" rIns="216000" bIns="288000" numCol="1" spcCol="1270" anchor="b" anchorCtr="0">
              <a:noAutofit/>
            </a:bodyPr>
            <a:lstStyle/>
            <a:p>
              <a:pPr marL="0" lvl="0" indent="0" algn="ctr" defTabSz="488950">
                <a:lnSpc>
                  <a:spcPct val="90000"/>
                </a:lnSpc>
                <a:spcBef>
                  <a:spcPct val="0"/>
                </a:spcBef>
                <a:spcAft>
                  <a:spcPct val="35000"/>
                </a:spcAft>
                <a:buNone/>
              </a:pPr>
              <a:r>
                <a:rPr lang="en-GB" sz="1100" b="1"/>
                <a:t>London Office of Technology and Innovation</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42" name="Freeform 41">
              <a:extLst>
                <a:ext uri="{FF2B5EF4-FFF2-40B4-BE49-F238E27FC236}">
                  <a16:creationId xmlns:a16="http://schemas.microsoft.com/office/drawing/2014/main" id="{12655F33-36E6-F4DE-4A6D-FED39C8FC20C}"/>
                </a:ext>
              </a:extLst>
            </p:cNvPr>
            <p:cNvSpPr/>
            <p:nvPr/>
          </p:nvSpPr>
          <p:spPr>
            <a:xfrm>
              <a:off x="139022" y="3468970"/>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Investors</a:t>
              </a:r>
              <a:endParaRPr lang="en-GB" sz="1100" b="1" kern="1200"/>
            </a:p>
          </p:txBody>
        </p:sp>
      </p:grpSp>
      <p:grpSp>
        <p:nvGrpSpPr>
          <p:cNvPr id="70" name="Group 69">
            <a:extLst>
              <a:ext uri="{FF2B5EF4-FFF2-40B4-BE49-F238E27FC236}">
                <a16:creationId xmlns:a16="http://schemas.microsoft.com/office/drawing/2014/main" id="{C8FFA827-4D4D-F5DC-364B-DD05E5AA66FE}"/>
              </a:ext>
            </a:extLst>
          </p:cNvPr>
          <p:cNvGrpSpPr/>
          <p:nvPr/>
        </p:nvGrpSpPr>
        <p:grpSpPr>
          <a:xfrm>
            <a:off x="7500320" y="314164"/>
            <a:ext cx="4654876" cy="6206646"/>
            <a:chOff x="5307318" y="335126"/>
            <a:chExt cx="4654876" cy="6206646"/>
          </a:xfrm>
        </p:grpSpPr>
        <p:grpSp>
          <p:nvGrpSpPr>
            <p:cNvPr id="71" name="Group 70">
              <a:extLst>
                <a:ext uri="{FF2B5EF4-FFF2-40B4-BE49-F238E27FC236}">
                  <a16:creationId xmlns:a16="http://schemas.microsoft.com/office/drawing/2014/main" id="{EDD2CFFC-D474-07C5-92AE-C1211B26594B}"/>
                </a:ext>
              </a:extLst>
            </p:cNvPr>
            <p:cNvGrpSpPr/>
            <p:nvPr/>
          </p:nvGrpSpPr>
          <p:grpSpPr>
            <a:xfrm>
              <a:off x="5307319" y="335126"/>
              <a:ext cx="4654875" cy="4139394"/>
              <a:chOff x="2051816" y="552640"/>
              <a:chExt cx="5356372" cy="3207754"/>
            </a:xfrm>
          </p:grpSpPr>
          <p:grpSp>
            <p:nvGrpSpPr>
              <p:cNvPr id="77" name="Group 76">
                <a:extLst>
                  <a:ext uri="{FF2B5EF4-FFF2-40B4-BE49-F238E27FC236}">
                    <a16:creationId xmlns:a16="http://schemas.microsoft.com/office/drawing/2014/main" id="{31509470-6436-68A1-D5D3-610157AF3AAB}"/>
                  </a:ext>
                </a:extLst>
              </p:cNvPr>
              <p:cNvGrpSpPr/>
              <p:nvPr/>
            </p:nvGrpSpPr>
            <p:grpSpPr>
              <a:xfrm>
                <a:off x="2151780" y="689238"/>
                <a:ext cx="5256408" cy="3071156"/>
                <a:chOff x="3297653" y="698054"/>
                <a:chExt cx="3516909" cy="3154688"/>
              </a:xfrm>
            </p:grpSpPr>
            <p:sp>
              <p:nvSpPr>
                <p:cNvPr id="79" name="Circular Arrow 78">
                  <a:extLst>
                    <a:ext uri="{FF2B5EF4-FFF2-40B4-BE49-F238E27FC236}">
                      <a16:creationId xmlns:a16="http://schemas.microsoft.com/office/drawing/2014/main" id="{C84A93DB-06DB-18FD-95A2-F81437E75CB6}"/>
                    </a:ext>
                  </a:extLst>
                </p:cNvPr>
                <p:cNvSpPr/>
                <p:nvPr/>
              </p:nvSpPr>
              <p:spPr>
                <a:xfrm>
                  <a:off x="3297653" y="698054"/>
                  <a:ext cx="3516909" cy="131171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0" name="Freeform 79">
                  <a:extLst>
                    <a:ext uri="{FF2B5EF4-FFF2-40B4-BE49-F238E27FC236}">
                      <a16:creationId xmlns:a16="http://schemas.microsoft.com/office/drawing/2014/main" id="{47E532DD-D1E7-4131-707C-9F12A44AB89B}"/>
                    </a:ext>
                  </a:extLst>
                </p:cNvPr>
                <p:cNvSpPr/>
                <p:nvPr/>
              </p:nvSpPr>
              <p:spPr>
                <a:xfrm>
                  <a:off x="3814395" y="947842"/>
                  <a:ext cx="2483428" cy="99960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Cost of maintaining the platform implies some kind of distributed growth would be preferable, if not necessary, vs replication – i.e. creating </a:t>
                  </a:r>
                  <a:r>
                    <a:rPr lang="en-GB" sz="1100">
                      <a:solidFill>
                        <a:schemeClr val="tx1"/>
                      </a:solidFill>
                      <a:latin typeface="Gill Sans MT" panose="020B0502020104020203" pitchFamily="34" charset="77"/>
                      <a:ea typeface="Aptos" panose="020B0004020202020204" pitchFamily="34" charset="0"/>
                      <a:cs typeface="Arial" panose="020B0604020202020204" pitchFamily="34" charset="0"/>
                    </a:rPr>
                    <a:t>more </a:t>
                  </a: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expensive platforms that do the same thing.</a:t>
                  </a:r>
                </a:p>
                <a:p>
                  <a:pPr algn="ctr" defTabSz="488950">
                    <a:lnSpc>
                      <a:spcPct val="90000"/>
                    </a:lnSpc>
                    <a:spcBef>
                      <a:spcPct val="0"/>
                    </a:spcBef>
                    <a:spcAft>
                      <a:spcPct val="35000"/>
                    </a:spcAft>
                  </a:pPr>
                  <a:endParaRPr lang="en-GB" sz="1100" kern="1200">
                    <a:solidFill>
                      <a:schemeClr val="tx1"/>
                    </a:solidFill>
                  </a:endParaRPr>
                </a:p>
              </p:txBody>
            </p:sp>
            <p:sp>
              <p:nvSpPr>
                <p:cNvPr id="81" name="Shape 80">
                  <a:extLst>
                    <a:ext uri="{FF2B5EF4-FFF2-40B4-BE49-F238E27FC236}">
                      <a16:creationId xmlns:a16="http://schemas.microsoft.com/office/drawing/2014/main" id="{D048D0AD-6D9E-F6FD-C772-2585A3BB6BDE}"/>
                    </a:ext>
                  </a:extLst>
                </p:cNvPr>
                <p:cNvSpPr/>
                <p:nvPr/>
              </p:nvSpPr>
              <p:spPr>
                <a:xfrm>
                  <a:off x="3339355" y="1648017"/>
                  <a:ext cx="2414065" cy="1288093"/>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2" name="Freeform 81">
                  <a:extLst>
                    <a:ext uri="{FF2B5EF4-FFF2-40B4-BE49-F238E27FC236}">
                      <a16:creationId xmlns:a16="http://schemas.microsoft.com/office/drawing/2014/main" id="{859EB2D6-EEC0-9097-94B1-6DFF03E07F31}"/>
                    </a:ext>
                  </a:extLst>
                </p:cNvPr>
                <p:cNvSpPr/>
                <p:nvPr/>
              </p:nvSpPr>
              <p:spPr>
                <a:xfrm>
                  <a:off x="3993170" y="1901902"/>
                  <a:ext cx="2125873" cy="83063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2024 is the year where, following a period of arrested development, the co-op is really breaking through – revenue will exceed £1m, albeit including ~£130k of grants</a:t>
                  </a:r>
                  <a:endParaRPr lang="en-GB" sz="1100" kern="1200"/>
                </a:p>
              </p:txBody>
            </p:sp>
            <p:sp>
              <p:nvSpPr>
                <p:cNvPr id="83" name="Circular Arrow 82">
                  <a:extLst>
                    <a:ext uri="{FF2B5EF4-FFF2-40B4-BE49-F238E27FC236}">
                      <a16:creationId xmlns:a16="http://schemas.microsoft.com/office/drawing/2014/main" id="{E8970AAC-54B4-2200-5416-26353E70EB0F}"/>
                    </a:ext>
                  </a:extLst>
                </p:cNvPr>
                <p:cNvSpPr/>
                <p:nvPr/>
              </p:nvSpPr>
              <p:spPr>
                <a:xfrm>
                  <a:off x="3297653" y="2574355"/>
                  <a:ext cx="3516909" cy="1278387"/>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78" name="TextBox 77">
                <a:extLst>
                  <a:ext uri="{FF2B5EF4-FFF2-40B4-BE49-F238E27FC236}">
                    <a16:creationId xmlns:a16="http://schemas.microsoft.com/office/drawing/2014/main" id="{32FB928C-6EA9-E504-41D9-6372DD863643}"/>
                  </a:ext>
                </a:extLst>
              </p:cNvPr>
              <p:cNvSpPr txBox="1"/>
              <p:nvPr/>
            </p:nvSpPr>
            <p:spPr>
              <a:xfrm>
                <a:off x="2051816" y="552640"/>
                <a:ext cx="5234175" cy="202730"/>
              </a:xfrm>
              <a:prstGeom prst="rect">
                <a:avLst/>
              </a:prstGeom>
              <a:noFill/>
            </p:spPr>
            <p:txBody>
              <a:bodyPr wrap="square" rtlCol="0">
                <a:spAutoFit/>
              </a:bodyPr>
              <a:lstStyle/>
              <a:p>
                <a:pPr algn="ctr"/>
                <a:r>
                  <a:rPr lang="en-GB" sz="1100" b="1"/>
                  <a:t>GROWTH AND/OR REPLICATION</a:t>
                </a:r>
              </a:p>
            </p:txBody>
          </p:sp>
        </p:grpSp>
        <p:sp>
          <p:nvSpPr>
            <p:cNvPr id="72" name="Freeform 71">
              <a:extLst>
                <a:ext uri="{FF2B5EF4-FFF2-40B4-BE49-F238E27FC236}">
                  <a16:creationId xmlns:a16="http://schemas.microsoft.com/office/drawing/2014/main" id="{424B60CF-AEF1-188C-4C8E-2F920EE5E320}"/>
                </a:ext>
              </a:extLst>
            </p:cNvPr>
            <p:cNvSpPr/>
            <p:nvPr/>
          </p:nvSpPr>
          <p:spPr>
            <a:xfrm>
              <a:off x="6065369" y="3134428"/>
              <a:ext cx="3225646"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While the London project and its two key outputs (service spec. for councils and a playbook for councils and new groups) is a success, it also highlights a barrier to growth or replication where rates are lower, which renders the model untenable. </a:t>
              </a:r>
              <a:endParaRPr lang="en-GB" sz="1100" kern="1200"/>
            </a:p>
          </p:txBody>
        </p:sp>
        <p:sp>
          <p:nvSpPr>
            <p:cNvPr id="73" name="Freeform 72">
              <a:extLst>
                <a:ext uri="{FF2B5EF4-FFF2-40B4-BE49-F238E27FC236}">
                  <a16:creationId xmlns:a16="http://schemas.microsoft.com/office/drawing/2014/main" id="{AC056AC6-0C4C-5748-56A5-C8DBBE237734}"/>
                </a:ext>
              </a:extLst>
            </p:cNvPr>
            <p:cNvSpPr/>
            <p:nvPr/>
          </p:nvSpPr>
          <p:spPr>
            <a:xfrm>
              <a:off x="6065369" y="4190907"/>
              <a:ext cx="2993435"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However, sticking with the teams and platform model seems like the obvious route toward further growth beyond the Pennines.</a:t>
              </a:r>
              <a:endParaRPr lang="en-GB" sz="1100" kern="1200"/>
            </a:p>
          </p:txBody>
        </p:sp>
        <p:sp>
          <p:nvSpPr>
            <p:cNvPr id="74" name="Freeform 73">
              <a:extLst>
                <a:ext uri="{FF2B5EF4-FFF2-40B4-BE49-F238E27FC236}">
                  <a16:creationId xmlns:a16="http://schemas.microsoft.com/office/drawing/2014/main" id="{12018F9F-0316-1E95-FA25-617CEE8CD5C1}"/>
                </a:ext>
              </a:extLst>
            </p:cNvPr>
            <p:cNvSpPr/>
            <p:nvPr/>
          </p:nvSpPr>
          <p:spPr>
            <a:xfrm>
              <a:off x="5954367" y="5300423"/>
              <a:ext cx="3336648" cy="983161"/>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Can say with ~85% confidence that Equal Care has a model that is capable of solving the social care crisis, not assisting or sustaining it, but convincing others of this remains the barrier to be overcome.</a:t>
              </a:r>
              <a:endParaRPr lang="en-GB" sz="1100" kern="1200"/>
            </a:p>
          </p:txBody>
        </p:sp>
        <p:sp>
          <p:nvSpPr>
            <p:cNvPr id="75" name="Shape 74">
              <a:extLst>
                <a:ext uri="{FF2B5EF4-FFF2-40B4-BE49-F238E27FC236}">
                  <a16:creationId xmlns:a16="http://schemas.microsoft.com/office/drawing/2014/main" id="{214582BE-0FAF-5E1D-4507-421E3845CECF}"/>
                </a:ext>
              </a:extLst>
            </p:cNvPr>
            <p:cNvSpPr/>
            <p:nvPr/>
          </p:nvSpPr>
          <p:spPr>
            <a:xfrm>
              <a:off x="5307318" y="4046881"/>
              <a:ext cx="3594612" cy="1383622"/>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6" name="Circular Arrow 75">
              <a:extLst>
                <a:ext uri="{FF2B5EF4-FFF2-40B4-BE49-F238E27FC236}">
                  <a16:creationId xmlns:a16="http://schemas.microsoft.com/office/drawing/2014/main" id="{0E7B3F76-C5BF-5AB9-DBA4-D05B48383E03}"/>
                </a:ext>
              </a:extLst>
            </p:cNvPr>
            <p:cNvSpPr/>
            <p:nvPr/>
          </p:nvSpPr>
          <p:spPr>
            <a:xfrm>
              <a:off x="5633885" y="4982754"/>
              <a:ext cx="4225594" cy="1559018"/>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grpSp>
        <p:nvGrpSpPr>
          <p:cNvPr id="84" name="Group 83">
            <a:extLst>
              <a:ext uri="{FF2B5EF4-FFF2-40B4-BE49-F238E27FC236}">
                <a16:creationId xmlns:a16="http://schemas.microsoft.com/office/drawing/2014/main" id="{4024ACBD-623D-E958-48E4-A3CE09A470F0}"/>
              </a:ext>
            </a:extLst>
          </p:cNvPr>
          <p:cNvGrpSpPr/>
          <p:nvPr/>
        </p:nvGrpSpPr>
        <p:grpSpPr>
          <a:xfrm>
            <a:off x="3802643" y="2749255"/>
            <a:ext cx="3691238" cy="3934425"/>
            <a:chOff x="6843313" y="3228697"/>
            <a:chExt cx="4156851" cy="3381431"/>
          </a:xfrm>
        </p:grpSpPr>
        <p:grpSp>
          <p:nvGrpSpPr>
            <p:cNvPr id="85" name="Group 84">
              <a:extLst>
                <a:ext uri="{FF2B5EF4-FFF2-40B4-BE49-F238E27FC236}">
                  <a16:creationId xmlns:a16="http://schemas.microsoft.com/office/drawing/2014/main" id="{A835C01F-C95F-1C2F-59D3-C3F4B21DC076}"/>
                </a:ext>
              </a:extLst>
            </p:cNvPr>
            <p:cNvGrpSpPr/>
            <p:nvPr/>
          </p:nvGrpSpPr>
          <p:grpSpPr>
            <a:xfrm>
              <a:off x="6843314" y="3461651"/>
              <a:ext cx="4156850" cy="3148477"/>
              <a:chOff x="6005214" y="1824236"/>
              <a:chExt cx="4156850" cy="3148477"/>
            </a:xfrm>
          </p:grpSpPr>
          <p:sp>
            <p:nvSpPr>
              <p:cNvPr id="88" name="Rounded Rectangle 87">
                <a:extLst>
                  <a:ext uri="{FF2B5EF4-FFF2-40B4-BE49-F238E27FC236}">
                    <a16:creationId xmlns:a16="http://schemas.microsoft.com/office/drawing/2014/main" id="{20A7182C-E8F6-CCB5-7BBF-2135B0A6ECC8}"/>
                  </a:ext>
                </a:extLst>
              </p:cNvPr>
              <p:cNvSpPr/>
              <p:nvPr/>
            </p:nvSpPr>
            <p:spPr>
              <a:xfrm>
                <a:off x="7189557" y="1824236"/>
                <a:ext cx="2972507" cy="314847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91440" tIns="45720" rIns="91440" bIns="45720" anchor="ctr"/>
              <a:lstStyle/>
              <a:p>
                <a:pPr marL="171450" indent="-171450">
                  <a:buFont typeface="Wingdings" pitchFamily="2" charset="2"/>
                  <a:buChar char="Ø"/>
                </a:pPr>
                <a:r>
                  <a:rPr lang="en-GB" sz="1100" b="1">
                    <a:solidFill>
                      <a:schemeClr val="tx1"/>
                    </a:solidFill>
                    <a:latin typeface="Gill Sans MT" panose="020B0502020104020203" pitchFamily="34" charset="77"/>
                  </a:rPr>
                  <a:t>Excuses</a:t>
                </a:r>
                <a:r>
                  <a:rPr lang="en-GB" sz="1100">
                    <a:solidFill>
                      <a:schemeClr val="tx1"/>
                    </a:solidFill>
                    <a:latin typeface="Gill Sans MT" panose="020B0502020104020203" pitchFamily="34" charset="77"/>
                  </a:rPr>
                  <a:t> – Many local authorities shy away from any positive action around assisting social enterprise-like businesses and particularly co-ops because they think it breaks procurement rules or whatever. Like what? And lazy excuses get trotted out. </a:t>
                </a:r>
              </a:p>
              <a:p>
                <a:pPr marL="171450" indent="-171450">
                  <a:buFont typeface="Wingdings" pitchFamily="2" charset="2"/>
                  <a:buChar char="Ø"/>
                </a:pPr>
                <a:r>
                  <a:rPr lang="en-GB" sz="1100" b="1">
                    <a:solidFill>
                      <a:schemeClr val="tx1"/>
                    </a:solidFill>
                    <a:latin typeface="Gill Sans MT" panose="020B0502020104020203" pitchFamily="34" charset="77"/>
                  </a:rPr>
                  <a:t>Favour</a:t>
                </a:r>
                <a:r>
                  <a:rPr lang="en-GB" sz="1100">
                    <a:solidFill>
                      <a:schemeClr val="tx1"/>
                    </a:solidFill>
                    <a:latin typeface="Gill Sans MT" panose="020B0502020104020203" pitchFamily="34" charset="77"/>
                  </a:rPr>
                  <a:t> – Councils have a big challenge in being able to show preferences, but even if they just commissioned with favour toward businesses that have an asset lock, charities, social enterprises, anything that is mission, that would would help.</a:t>
                </a:r>
              </a:p>
              <a:p>
                <a:pPr marL="171450" indent="-171450">
                  <a:buFont typeface="Wingdings" pitchFamily="2" charset="2"/>
                  <a:buChar char="Ø"/>
                </a:pPr>
                <a:r>
                  <a:rPr lang="en-GB" sz="1100" b="1">
                    <a:solidFill>
                      <a:schemeClr val="tx1"/>
                    </a:solidFill>
                    <a:latin typeface="Gill Sans MT"/>
                  </a:rPr>
                  <a:t>Can do </a:t>
                </a:r>
                <a:r>
                  <a:rPr lang="en-GB" sz="1100">
                    <a:solidFill>
                      <a:schemeClr val="tx1"/>
                    </a:solidFill>
                    <a:latin typeface="Gill Sans MT"/>
                  </a:rPr>
                  <a:t>– The Welsh Government have shown that’s all lies. Of course you can do it. If there’s a political and administrative will, then you can do it.</a:t>
                </a:r>
              </a:p>
            </p:txBody>
          </p:sp>
          <p:sp>
            <p:nvSpPr>
              <p:cNvPr id="87" name="Freeform 86">
                <a:extLst>
                  <a:ext uri="{FF2B5EF4-FFF2-40B4-BE49-F238E27FC236}">
                    <a16:creationId xmlns:a16="http://schemas.microsoft.com/office/drawing/2014/main" id="{61E3C0C8-2A7B-0F03-3C63-8ED2C83ADB50}"/>
                  </a:ext>
                </a:extLst>
              </p:cNvPr>
              <p:cNvSpPr/>
              <p:nvPr/>
            </p:nvSpPr>
            <p:spPr>
              <a:xfrm>
                <a:off x="6005214" y="2948432"/>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grpSp>
        <p:sp>
          <p:nvSpPr>
            <p:cNvPr id="86" name="TextBox 85">
              <a:extLst>
                <a:ext uri="{FF2B5EF4-FFF2-40B4-BE49-F238E27FC236}">
                  <a16:creationId xmlns:a16="http://schemas.microsoft.com/office/drawing/2014/main" id="{D0167936-B2FB-5034-F689-9130366BA8D2}"/>
                </a:ext>
              </a:extLst>
            </p:cNvPr>
            <p:cNvSpPr txBox="1"/>
            <p:nvPr/>
          </p:nvSpPr>
          <p:spPr>
            <a:xfrm>
              <a:off x="6843313" y="3228697"/>
              <a:ext cx="4156851" cy="224840"/>
            </a:xfrm>
            <a:prstGeom prst="rect">
              <a:avLst/>
            </a:prstGeom>
            <a:noFill/>
          </p:spPr>
          <p:txBody>
            <a:bodyPr wrap="square" rtlCol="0">
              <a:spAutoFit/>
            </a:bodyPr>
            <a:lstStyle/>
            <a:p>
              <a:pPr algn="ctr"/>
              <a:r>
                <a:rPr lang="en-GB" sz="1100" b="1"/>
                <a:t>KEY MESSAGES / TAKEAWAYS</a:t>
              </a:r>
            </a:p>
          </p:txBody>
        </p:sp>
      </p:grpSp>
      <p:pic>
        <p:nvPicPr>
          <p:cNvPr id="6" name="Graphic 5" descr="Work from home Wi-Fi with solid fill">
            <a:hlinkClick r:id="rId3" action="ppaction://hlinksldjump"/>
            <a:extLst>
              <a:ext uri="{FF2B5EF4-FFF2-40B4-BE49-F238E27FC236}">
                <a16:creationId xmlns:a16="http://schemas.microsoft.com/office/drawing/2014/main" id="{A7F42416-4488-4A86-8D56-B5DA371C3C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275196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171762" y="4571233"/>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3323483271"/>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13 </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301963057"/>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Belfast Cleaning Co-operative Limited</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nSpc>
                          <a:spcPct val="115000"/>
                        </a:lnSpc>
                      </a:pPr>
                      <a:r>
                        <a:rPr lang="en-GB" sz="1100" kern="10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03/05/2012</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3352999334"/>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 </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3258899360"/>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(2023/24)</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effectLst/>
                        </a:rPr>
                        <a:t>£151k</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2316373230"/>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Belfast, Northern Ireland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562706"/>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buFont typeface="Wingdings" pitchFamily="2" charset="2"/>
              <a:buChar char="Ø"/>
            </a:pPr>
            <a:r>
              <a:rPr lang="en-GB" sz="1100">
                <a:solidFill>
                  <a:schemeClr val="tx1"/>
                </a:solidFill>
              </a:rPr>
              <a:t>A successful workers’ co-op based in Belfast founded by a group of members from “both sides of the interface” </a:t>
            </a:r>
          </a:p>
          <a:p>
            <a:pPr marL="171450" indent="-171450" algn="just">
              <a:buFont typeface="Wingdings" pitchFamily="2" charset="2"/>
              <a:buChar char="Ø"/>
            </a:pPr>
            <a:r>
              <a:rPr lang="en-GB" sz="1100">
                <a:solidFill>
                  <a:schemeClr val="tx1"/>
                </a:solidFill>
              </a:rPr>
              <a:t>Have members and employees who are refugees, disabled, and otherwise marginalised – and it’s not just a women’s co-op, there have been men working at the society too, despite what people’s stereotypes of cleaners may be</a:t>
            </a:r>
          </a:p>
          <a:p>
            <a:pPr marL="171450" indent="-171450" algn="just">
              <a:buFont typeface="Wingdings" pitchFamily="2" charset="2"/>
              <a:buChar char="Ø"/>
            </a:pPr>
            <a:r>
              <a:rPr lang="en-GB" sz="1100">
                <a:solidFill>
                  <a:schemeClr val="tx1"/>
                </a:solidFill>
              </a:rPr>
              <a:t>“There’s no discrimination whatsoever and it doesn’t matter where you’re from, as long as you’re a good cleaner and you get the idea of a co-operative, and you strive to understand the seven principles and join as a member.”</a:t>
            </a:r>
          </a:p>
          <a:p>
            <a:pPr marL="171450" indent="-171450" algn="just">
              <a:buFont typeface="Wingdings" pitchFamily="2" charset="2"/>
              <a:buChar char="Ø"/>
            </a:pPr>
            <a:r>
              <a:rPr lang="en-GB" sz="1100">
                <a:solidFill>
                  <a:schemeClr val="tx1"/>
                </a:solidFill>
              </a:rPr>
              <a:t>Cleaning is viewed as menial, it is looked down upon, it is badly paid, and it is usually zero-hour contracts – the founding members wanted to break all these structures, they wanted real living wage, which they have been from day one, they wanted hours that fit with the life of the women who wanted to return to work but couldn’t, and they wanted to ensure that everyone had a voice and a say in decision-making.</a:t>
            </a:r>
          </a:p>
          <a:p>
            <a:pPr marL="171450" indent="-171450" algn="just">
              <a:buFont typeface="Wingdings" pitchFamily="2" charset="2"/>
              <a:buChar char="Ø"/>
            </a:pPr>
            <a:endParaRPr lang="en-GB" sz="1100">
              <a:solidFill>
                <a:schemeClr val="tx1"/>
              </a:solidFill>
            </a:endParaRPr>
          </a:p>
          <a:p>
            <a:pPr marL="171450" indent="-171450" algn="just">
              <a:buFont typeface="Wingdings" pitchFamily="2" charset="2"/>
              <a:buChar char="Ø"/>
            </a:pPr>
            <a:endParaRPr lang="en-GB" sz="1100">
              <a:solidFill>
                <a:schemeClr val="tx1"/>
              </a:solidFill>
            </a:endParaRPr>
          </a:p>
          <a:p>
            <a:pPr marL="171450" indent="-171450" algn="just">
              <a:buFont typeface="Wingdings" pitchFamily="2" charset="2"/>
              <a:buChar char="Ø"/>
            </a:pPr>
            <a:endParaRPr lang="en-GB" sz="1100">
              <a:solidFill>
                <a:schemeClr val="tx1"/>
              </a:solidFill>
            </a:endParaRPr>
          </a:p>
          <a:p>
            <a:pPr marL="171450" indent="-171450" algn="just">
              <a:buFont typeface="Wingdings" pitchFamily="2" charset="2"/>
              <a:buChar char="Ø"/>
            </a:pPr>
            <a:endParaRPr lang="en-GB" sz="1100">
              <a:solidFill>
                <a:schemeClr val="tx1"/>
              </a:solidFill>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7" name="Rectangle 6">
            <a:extLst>
              <a:ext uri="{FF2B5EF4-FFF2-40B4-BE49-F238E27FC236}">
                <a16:creationId xmlns:a16="http://schemas.microsoft.com/office/drawing/2014/main" id="{6C176AE8-BD35-FFA5-6C47-9943A986CB29}"/>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02503C0-4504-F932-209F-516B9F74EF02}"/>
              </a:ext>
            </a:extLst>
          </p:cNvPr>
          <p:cNvPicPr>
            <a:picLocks noChangeAspect="1"/>
          </p:cNvPicPr>
          <p:nvPr/>
        </p:nvPicPr>
        <p:blipFill>
          <a:blip r:embed="rId4"/>
          <a:stretch>
            <a:fillRect/>
          </a:stretch>
        </p:blipFill>
        <p:spPr>
          <a:xfrm>
            <a:off x="9949248" y="5390390"/>
            <a:ext cx="1163026" cy="1163026"/>
          </a:xfrm>
          <a:prstGeom prst="rect">
            <a:avLst/>
          </a:prstGeom>
        </p:spPr>
      </p:pic>
      <p:sp>
        <p:nvSpPr>
          <p:cNvPr id="6" name="Title 5">
            <a:extLst>
              <a:ext uri="{FF2B5EF4-FFF2-40B4-BE49-F238E27FC236}">
                <a16:creationId xmlns:a16="http://schemas.microsoft.com/office/drawing/2014/main" id="{78AFB264-2A64-7F4E-26C7-9F4C8CA48B8B}"/>
              </a:ext>
            </a:extLst>
          </p:cNvPr>
          <p:cNvSpPr>
            <a:spLocks noGrp="1"/>
          </p:cNvSpPr>
          <p:nvPr>
            <p:ph type="title"/>
          </p:nvPr>
        </p:nvSpPr>
        <p:spPr/>
        <p:txBody>
          <a:bodyPr>
            <a:normAutofit/>
          </a:bodyPr>
          <a:lstStyle/>
          <a:p>
            <a:r>
              <a:rPr lang="en-GB" sz="2400" b="1"/>
              <a:t>BELFAST CLEANING SOCIETY</a:t>
            </a:r>
            <a:endParaRPr lang="en-GB"/>
          </a:p>
        </p:txBody>
      </p:sp>
      <p:pic>
        <p:nvPicPr>
          <p:cNvPr id="8" name="Graphic 7" descr="Work from home Wi-Fi with solid fill">
            <a:hlinkClick r:id="rId5" action="ppaction://hlinksldjump"/>
            <a:extLst>
              <a:ext uri="{FF2B5EF4-FFF2-40B4-BE49-F238E27FC236}">
                <a16:creationId xmlns:a16="http://schemas.microsoft.com/office/drawing/2014/main" id="{B77050E5-9CC5-B129-3DA4-D254762C09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54168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DC17-972E-9B76-E4F2-C891538C9028}"/>
              </a:ext>
            </a:extLst>
          </p:cNvPr>
          <p:cNvSpPr>
            <a:spLocks noGrp="1"/>
          </p:cNvSpPr>
          <p:nvPr>
            <p:ph type="title"/>
          </p:nvPr>
        </p:nvSpPr>
        <p:spPr/>
        <p:txBody>
          <a:bodyPr/>
          <a:lstStyle/>
          <a:p>
            <a:r>
              <a:rPr lang="en-GB"/>
              <a:t>Contents</a:t>
            </a:r>
          </a:p>
        </p:txBody>
      </p:sp>
      <p:sp>
        <p:nvSpPr>
          <p:cNvPr id="4" name="Oval 3">
            <a:hlinkClick r:id="rId3" action="ppaction://hlinksldjump"/>
            <a:extLst>
              <a:ext uri="{FF2B5EF4-FFF2-40B4-BE49-F238E27FC236}">
                <a16:creationId xmlns:a16="http://schemas.microsoft.com/office/drawing/2014/main" id="{6A1981F5-3B00-BE07-89C8-E7BAA72868CF}"/>
              </a:ext>
            </a:extLst>
          </p:cNvPr>
          <p:cNvSpPr>
            <a:spLocks noChangeAspect="1"/>
          </p:cNvSpPr>
          <p:nvPr/>
        </p:nvSpPr>
        <p:spPr>
          <a:xfrm>
            <a:off x="2040673" y="2626114"/>
            <a:ext cx="2475571" cy="247557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CASE STUDIES</a:t>
            </a:r>
          </a:p>
        </p:txBody>
      </p:sp>
      <p:sp>
        <p:nvSpPr>
          <p:cNvPr id="5" name="Oval 4">
            <a:hlinkClick r:id="rId4" action="ppaction://hlinksldjump"/>
            <a:extLst>
              <a:ext uri="{FF2B5EF4-FFF2-40B4-BE49-F238E27FC236}">
                <a16:creationId xmlns:a16="http://schemas.microsoft.com/office/drawing/2014/main" id="{AF746CEB-79C8-F951-B1E1-7EEFF0F686F8}"/>
              </a:ext>
            </a:extLst>
          </p:cNvPr>
          <p:cNvSpPr>
            <a:spLocks noChangeAspect="1"/>
          </p:cNvSpPr>
          <p:nvPr/>
        </p:nvSpPr>
        <p:spPr>
          <a:xfrm>
            <a:off x="4858215" y="2626113"/>
            <a:ext cx="2475571" cy="247557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BUILDING A CASE STUDY</a:t>
            </a:r>
          </a:p>
        </p:txBody>
      </p:sp>
      <p:sp>
        <p:nvSpPr>
          <p:cNvPr id="6" name="Oval 5">
            <a:hlinkClick r:id="rId5" action="ppaction://hlinksldjump"/>
            <a:extLst>
              <a:ext uri="{FF2B5EF4-FFF2-40B4-BE49-F238E27FC236}">
                <a16:creationId xmlns:a16="http://schemas.microsoft.com/office/drawing/2014/main" id="{97AAD83E-856F-8EC2-A5C9-33CD58E82BBF}"/>
              </a:ext>
            </a:extLst>
          </p:cNvPr>
          <p:cNvSpPr>
            <a:spLocks noChangeAspect="1"/>
          </p:cNvSpPr>
          <p:nvPr/>
        </p:nvSpPr>
        <p:spPr>
          <a:xfrm>
            <a:off x="7675757" y="2626112"/>
            <a:ext cx="2475571" cy="247557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BLANK MODEL </a:t>
            </a:r>
          </a:p>
        </p:txBody>
      </p:sp>
      <p:sp>
        <p:nvSpPr>
          <p:cNvPr id="8" name="TextBox 7">
            <a:extLst>
              <a:ext uri="{FF2B5EF4-FFF2-40B4-BE49-F238E27FC236}">
                <a16:creationId xmlns:a16="http://schemas.microsoft.com/office/drawing/2014/main" id="{07A9D9BB-84FC-9450-217D-F00E959C57FB}"/>
              </a:ext>
            </a:extLst>
          </p:cNvPr>
          <p:cNvSpPr txBox="1"/>
          <p:nvPr/>
        </p:nvSpPr>
        <p:spPr>
          <a:xfrm>
            <a:off x="838200" y="1789068"/>
            <a:ext cx="7235283" cy="369332"/>
          </a:xfrm>
          <a:prstGeom prst="rect">
            <a:avLst/>
          </a:prstGeom>
          <a:noFill/>
        </p:spPr>
        <p:txBody>
          <a:bodyPr wrap="square" rtlCol="0">
            <a:spAutoFit/>
          </a:bodyPr>
          <a:lstStyle/>
          <a:p>
            <a:r>
              <a:rPr lang="en-GB"/>
              <a:t>These buttons will take you to each of the main sections of this deck…</a:t>
            </a:r>
          </a:p>
        </p:txBody>
      </p:sp>
      <p:grpSp>
        <p:nvGrpSpPr>
          <p:cNvPr id="3" name="Group 2">
            <a:extLst>
              <a:ext uri="{FF2B5EF4-FFF2-40B4-BE49-F238E27FC236}">
                <a16:creationId xmlns:a16="http://schemas.microsoft.com/office/drawing/2014/main" id="{5C629475-EC0C-8E55-395F-75069519C5C1}"/>
              </a:ext>
            </a:extLst>
          </p:cNvPr>
          <p:cNvGrpSpPr>
            <a:grpSpLocks noChangeAspect="1"/>
          </p:cNvGrpSpPr>
          <p:nvPr/>
        </p:nvGrpSpPr>
        <p:grpSpPr>
          <a:xfrm>
            <a:off x="146304" y="5663261"/>
            <a:ext cx="9613013" cy="1021003"/>
            <a:chOff x="1" y="6090708"/>
            <a:chExt cx="7224260" cy="767292"/>
          </a:xfrm>
        </p:grpSpPr>
        <p:pic>
          <p:nvPicPr>
            <p:cNvPr id="7" name="Picture 6">
              <a:extLst>
                <a:ext uri="{FF2B5EF4-FFF2-40B4-BE49-F238E27FC236}">
                  <a16:creationId xmlns:a16="http://schemas.microsoft.com/office/drawing/2014/main" id="{1FBE5F90-29AB-7AAF-C242-B9E8E9AFFD3A}"/>
                </a:ext>
              </a:extLst>
            </p:cNvPr>
            <p:cNvPicPr>
              <a:picLocks noChangeAspect="1"/>
            </p:cNvPicPr>
            <p:nvPr/>
          </p:nvPicPr>
          <p:blipFill rotWithShape="1">
            <a:blip r:embed="rId6"/>
            <a:srcRect r="7081"/>
            <a:stretch/>
          </p:blipFill>
          <p:spPr>
            <a:xfrm>
              <a:off x="1" y="6095970"/>
              <a:ext cx="3078563" cy="762030"/>
            </a:xfrm>
            <a:prstGeom prst="rect">
              <a:avLst/>
            </a:prstGeom>
            <a:ln>
              <a:noFill/>
            </a:ln>
          </p:spPr>
        </p:pic>
        <p:pic>
          <p:nvPicPr>
            <p:cNvPr id="9" name="Picture 8" descr="A black background with white text&#10;&#10;Description automatically generated">
              <a:extLst>
                <a:ext uri="{FF2B5EF4-FFF2-40B4-BE49-F238E27FC236}">
                  <a16:creationId xmlns:a16="http://schemas.microsoft.com/office/drawing/2014/main" id="{FC99B8F2-0C09-F439-3191-769682D92443}"/>
                </a:ext>
              </a:extLst>
            </p:cNvPr>
            <p:cNvPicPr>
              <a:picLocks noChangeAspect="1"/>
            </p:cNvPicPr>
            <p:nvPr/>
          </p:nvPicPr>
          <p:blipFill>
            <a:blip r:embed="rId7"/>
            <a:stretch>
              <a:fillRect/>
            </a:stretch>
          </p:blipFill>
          <p:spPr>
            <a:xfrm>
              <a:off x="5782799" y="6090708"/>
              <a:ext cx="1441462" cy="762030"/>
            </a:xfrm>
            <a:prstGeom prst="rect">
              <a:avLst/>
            </a:prstGeom>
            <a:ln>
              <a:noFill/>
            </a:ln>
          </p:spPr>
        </p:pic>
        <p:pic>
          <p:nvPicPr>
            <p:cNvPr id="10" name="Picture 9" descr="A black and white logo&#10;&#10;Description automatically generated">
              <a:extLst>
                <a:ext uri="{FF2B5EF4-FFF2-40B4-BE49-F238E27FC236}">
                  <a16:creationId xmlns:a16="http://schemas.microsoft.com/office/drawing/2014/main" id="{712153BC-DE3F-B674-E5C3-3B0B94F8A2DE}"/>
                </a:ext>
              </a:extLst>
            </p:cNvPr>
            <p:cNvPicPr>
              <a:picLocks noChangeAspect="1"/>
            </p:cNvPicPr>
            <p:nvPr/>
          </p:nvPicPr>
          <p:blipFill>
            <a:blip r:embed="rId8"/>
            <a:stretch>
              <a:fillRect/>
            </a:stretch>
          </p:blipFill>
          <p:spPr>
            <a:xfrm>
              <a:off x="4341337" y="6095970"/>
              <a:ext cx="1441462" cy="756768"/>
            </a:xfrm>
            <a:prstGeom prst="rect">
              <a:avLst/>
            </a:prstGeom>
            <a:ln>
              <a:noFill/>
            </a:ln>
          </p:spPr>
        </p:pic>
        <p:pic>
          <p:nvPicPr>
            <p:cNvPr id="11" name="Picture 10" descr="A logo for a company&#10;&#10;Description automatically generated">
              <a:extLst>
                <a:ext uri="{FF2B5EF4-FFF2-40B4-BE49-F238E27FC236}">
                  <a16:creationId xmlns:a16="http://schemas.microsoft.com/office/drawing/2014/main" id="{4656696A-02FA-AB5B-99C7-E22E8F31DEFA}"/>
                </a:ext>
              </a:extLst>
            </p:cNvPr>
            <p:cNvPicPr>
              <a:picLocks noChangeAspect="1"/>
            </p:cNvPicPr>
            <p:nvPr/>
          </p:nvPicPr>
          <p:blipFill>
            <a:blip r:embed="rId9"/>
            <a:stretch>
              <a:fillRect/>
            </a:stretch>
          </p:blipFill>
          <p:spPr>
            <a:xfrm>
              <a:off x="3078564" y="6094422"/>
              <a:ext cx="1139952" cy="758316"/>
            </a:xfrm>
            <a:prstGeom prst="rect">
              <a:avLst/>
            </a:prstGeom>
            <a:ln>
              <a:noFill/>
            </a:ln>
          </p:spPr>
        </p:pic>
      </p:grpSp>
    </p:spTree>
    <p:extLst>
      <p:ext uri="{BB962C8B-B14F-4D97-AF65-F5344CB8AC3E}">
        <p14:creationId xmlns:p14="http://schemas.microsoft.com/office/powerpoint/2010/main" val="24704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25166" y="1806075"/>
            <a:ext cx="4165820" cy="4932830"/>
            <a:chOff x="356316" y="1694522"/>
            <a:chExt cx="4165820" cy="4773977"/>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1957883"/>
              <a:ext cx="4165820" cy="4510616"/>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b="1" kern="100">
                  <a:solidFill>
                    <a:schemeClr val="tx1"/>
                  </a:solidFill>
                  <a:latin typeface="Gill Sans MT"/>
                  <a:ea typeface="Aptos" panose="020B0004020202020204" pitchFamily="34" charset="0"/>
                  <a:cs typeface="Arial"/>
                </a:rPr>
                <a:t>ORIGINS</a:t>
              </a:r>
              <a:r>
                <a:rPr lang="en-GB" sz="1100" b="1" kern="100">
                  <a:solidFill>
                    <a:schemeClr val="tx1"/>
                  </a:solidFill>
                  <a:effectLst/>
                  <a:latin typeface="Gill Sans MT"/>
                  <a:ea typeface="Aptos" panose="020B0004020202020204" pitchFamily="34" charset="0"/>
                  <a:cs typeface="Arial"/>
                </a:rPr>
                <a:t>: </a:t>
              </a:r>
              <a:r>
                <a:rPr lang="en-GB" sz="1100" kern="100">
                  <a:solidFill>
                    <a:schemeClr val="tx1"/>
                  </a:solidFill>
                  <a:effectLst/>
                  <a:latin typeface="Gill Sans MT"/>
                  <a:ea typeface="Aptos" panose="020B0004020202020204" pitchFamily="34" charset="0"/>
                  <a:cs typeface="Arial"/>
                </a:rPr>
                <a:t>Trademark Belfast, an anti-sectarian unit of the Irish Congress of Trade Unions was working with community organisations, women's groups, young people all along ‘the interface’, 60-foot walls dividing communities. They were delivering training with a group of women from the Shankill area, which is the Protestant loyalist Orange area, and Catholic National Republicans on the other side of the wall. This included human rights, inequality, conflict resolution, and history and identity. </a:t>
              </a:r>
              <a:r>
                <a:rPr lang="en-GB" sz="1100" kern="100">
                  <a:solidFill>
                    <a:schemeClr val="tx1"/>
                  </a:solidFill>
                  <a:latin typeface="Gill Sans MT"/>
                  <a:ea typeface="Aptos" panose="020B0004020202020204" pitchFamily="34" charset="0"/>
                  <a:cs typeface="Arial"/>
                </a:rPr>
                <a:t> </a:t>
              </a:r>
              <a:r>
                <a:rPr lang="en-GB" sz="1100" kern="100">
                  <a:solidFill>
                    <a:schemeClr val="tx1"/>
                  </a:solidFill>
                  <a:effectLst/>
                  <a:latin typeface="Gill Sans MT"/>
                  <a:ea typeface="Aptos" panose="020B0004020202020204" pitchFamily="34" charset="0"/>
                  <a:cs typeface="Arial"/>
                </a:rPr>
                <a:t>Yet, funding always runs out eventually.</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IDEA</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ost of the women were cleaners and they were working zero-hour contracts for below the living wage, being treated very badly, and were often looked down upon or ignored. In 2011, a phone call came from an events manager looking for good cleaning companies for the MTV Awards. A group of women, Protestant and Catholic, came together to deliver the cleaning and thus the idea for a co-op emerged. </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In May 2012, the Belfast Cleaning Society became the first cross-community workers cooperative in Belfast, probably in the whole island of Ireland.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Of the five founding members only one remains but there are 15 workers across contracts including Women’s Aid refuges, the Pharmaceutical Society of Northern Ireland, Lighthouse Charity Belfast, and the Innovation Factory office block.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BD5992-15D6-9E1C-766E-350188A93843}"/>
                </a:ext>
              </a:extLst>
            </p:cNvPr>
            <p:cNvSpPr txBox="1"/>
            <p:nvPr/>
          </p:nvSpPr>
          <p:spPr>
            <a:xfrm>
              <a:off x="356316" y="1694522"/>
              <a:ext cx="4165820"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21" name="Group 20">
            <a:extLst>
              <a:ext uri="{FF2B5EF4-FFF2-40B4-BE49-F238E27FC236}">
                <a16:creationId xmlns:a16="http://schemas.microsoft.com/office/drawing/2014/main" id="{8722E58B-C543-A98E-F3D7-151CAF853EB6}"/>
              </a:ext>
            </a:extLst>
          </p:cNvPr>
          <p:cNvGrpSpPr/>
          <p:nvPr/>
        </p:nvGrpSpPr>
        <p:grpSpPr>
          <a:xfrm>
            <a:off x="232861" y="224188"/>
            <a:ext cx="9554736" cy="2757668"/>
            <a:chOff x="232861" y="224188"/>
            <a:chExt cx="9554736" cy="2757668"/>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411580" y="224188"/>
              <a:ext cx="9376017" cy="2757668"/>
              <a:chOff x="437987" y="2420516"/>
              <a:chExt cx="9376017" cy="2757668"/>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103611"/>
                <a:chOff x="2967639" y="2396068"/>
                <a:chExt cx="4676820" cy="1103611"/>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437987" y="2420516"/>
                <a:ext cx="9376017" cy="2757668"/>
                <a:chOff x="328551" y="228080"/>
                <a:chExt cx="9376017" cy="2757668"/>
              </a:xfrm>
            </p:grpSpPr>
            <p:sp>
              <p:nvSpPr>
                <p:cNvPr id="31" name="TextBox 30">
                  <a:extLst>
                    <a:ext uri="{FF2B5EF4-FFF2-40B4-BE49-F238E27FC236}">
                      <a16:creationId xmlns:a16="http://schemas.microsoft.com/office/drawing/2014/main" id="{EF8CAD1C-F7CB-1DA0-E359-531CE79DC5CF}"/>
                    </a:ext>
                  </a:extLst>
                </p:cNvPr>
                <p:cNvSpPr txBox="1"/>
                <p:nvPr/>
              </p:nvSpPr>
              <p:spPr>
                <a:xfrm>
                  <a:off x="4693701" y="228080"/>
                  <a:ext cx="2638540"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9376017" cy="2326751"/>
                  <a:chOff x="1447581" y="5060383"/>
                  <a:chExt cx="7437511" cy="2488011"/>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The founding group</a:t>
                    </a:r>
                  </a:p>
                  <a:p>
                    <a:pPr marL="171450" lvl="1" indent="-171450" defTabSz="444500">
                      <a:spcBef>
                        <a:spcPct val="0"/>
                      </a:spcBef>
                      <a:spcAft>
                        <a:spcPct val="15000"/>
                      </a:spcAft>
                      <a:buFont typeface="Wingdings" pitchFamily="2" charset="2"/>
                      <a:buChar char="Ø"/>
                      <a:defRPr/>
                    </a:pPr>
                    <a:r>
                      <a:rPr lang="en-GB" sz="1100">
                        <a:solidFill>
                          <a:prstClr val="black">
                            <a:hueOff val="0"/>
                            <a:satOff val="0"/>
                            <a:lumOff val="0"/>
                            <a:alphaOff val="0"/>
                          </a:prstClr>
                        </a:solidFill>
                        <a:latin typeface="Gill Sans MT" panose="020B0502020104020203"/>
                      </a:rPr>
                      <a:t>Five founders came together in 2011 and established</a:t>
                    </a:r>
                    <a:r>
                      <a:rPr lang="en-GB" sz="1100">
                        <a:solidFill>
                          <a:prstClr val="black">
                            <a:hueOff val="0"/>
                            <a:satOff val="0"/>
                            <a:lumOff val="0"/>
                            <a:alphaOff val="0"/>
                          </a:prstClr>
                        </a:solidFill>
                      </a:rPr>
                      <a:t> </a:t>
                    </a:r>
                    <a:r>
                      <a:rPr lang="en-GB" sz="1100">
                        <a:solidFill>
                          <a:prstClr val="black">
                            <a:hueOff val="0"/>
                            <a:satOff val="0"/>
                            <a:lumOff val="0"/>
                            <a:alphaOff val="0"/>
                          </a:prstClr>
                        </a:solidFill>
                        <a:latin typeface="Gill Sans MT" panose="020B0502020104020203"/>
                      </a:rPr>
                      <a:t>the co-op in May 2012 with support from Trademark and Co-operative Business Consultants</a:t>
                    </a:r>
                    <a:endParaRPr kumimoji="0" lang="en-GB" sz="1100" b="0" i="0" u="none" strike="noStrike" kern="1200" cap="none" spc="0" normalizeH="0" baseline="0" noProof="0">
                      <a:ln>
                        <a:noFill/>
                      </a:ln>
                      <a:solidFill>
                        <a:prstClr val="black">
                          <a:hueOff val="0"/>
                          <a:satOff val="0"/>
                          <a:lumOff val="0"/>
                          <a:alphaOff val="0"/>
                        </a:prstClr>
                      </a:solidFill>
                      <a:effectLst/>
                      <a:uLnTx/>
                      <a:uFillTx/>
                      <a:latin typeface="Gill Sans MT" panose="020B0502020104020203"/>
                      <a:ea typeface="+mn-ea"/>
                      <a:cs typeface="+mn-cs"/>
                    </a:endParaRPr>
                  </a:p>
                  <a:p>
                    <a:pPr marL="0" lvl="0" indent="0" algn="l" defTabSz="577850">
                      <a:spcBef>
                        <a:spcPct val="0"/>
                      </a:spcBef>
                      <a:spcAft>
                        <a:spcPct val="35000"/>
                      </a:spcAft>
                      <a:buNone/>
                    </a:pPr>
                    <a:endParaRPr lang="en-GB" sz="1100" b="1" kern="1200"/>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Big contracts</a:t>
                    </a:r>
                    <a:endParaRPr lang="en-GB" sz="1100" b="1" kern="1200"/>
                  </a:p>
                  <a:p>
                    <a:pPr marL="171450" lvl="1" indent="-171450" algn="l" defTabSz="444500">
                      <a:spcBef>
                        <a:spcPct val="0"/>
                      </a:spcBef>
                      <a:spcAft>
                        <a:spcPct val="15000"/>
                      </a:spcAft>
                      <a:buFont typeface="Wingdings" pitchFamily="2" charset="2"/>
                      <a:buChar char="Ø"/>
                    </a:pPr>
                    <a:r>
                      <a:rPr lang="en-GB" sz="1100"/>
                      <a:t>2016/17 tendered for a 146-office block with communal spaces worth &gt;£250k over 5 years – providing job security for three cleaners </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0"/>
                    <a:ext cx="1699498" cy="2473214"/>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COVID-19</a:t>
                    </a:r>
                    <a:endParaRPr lang="en-GB" sz="1100" b="1" kern="1200"/>
                  </a:p>
                  <a:p>
                    <a:pPr marL="171450" lvl="1" indent="-171450" algn="l" defTabSz="444500">
                      <a:spcBef>
                        <a:spcPct val="0"/>
                      </a:spcBef>
                      <a:spcAft>
                        <a:spcPct val="15000"/>
                      </a:spcAft>
                      <a:buFont typeface="Wingdings" pitchFamily="2" charset="2"/>
                      <a:buChar char="Ø"/>
                    </a:pPr>
                    <a:r>
                      <a:rPr lang="en-GB" sz="1100"/>
                      <a:t>60% of contracts closed but BCS kept servicing key customers</a:t>
                    </a:r>
                  </a:p>
                  <a:p>
                    <a:pPr marL="171450" lvl="1" indent="-171450" algn="l" defTabSz="444500">
                      <a:spcBef>
                        <a:spcPct val="0"/>
                      </a:spcBef>
                      <a:spcAft>
                        <a:spcPct val="15000"/>
                      </a:spcAft>
                      <a:buFont typeface="Wingdings" pitchFamily="2" charset="2"/>
                      <a:buChar char="Ø"/>
                    </a:pPr>
                    <a:r>
                      <a:rPr lang="en-GB" sz="1100"/>
                      <a:t>Bought six fogging machines and top-quality PPE, offered a new service using non-furloughed cleaners</a:t>
                    </a:r>
                  </a:p>
                  <a:p>
                    <a:pPr marL="171450" lvl="1" indent="-171450" algn="l" defTabSz="444500">
                      <a:spcBef>
                        <a:spcPct val="0"/>
                      </a:spcBef>
                      <a:spcAft>
                        <a:spcPct val="15000"/>
                      </a:spcAft>
                      <a:buFont typeface="Wingdings" pitchFamily="2" charset="2"/>
                      <a:buChar char="Ø"/>
                    </a:pPr>
                    <a:r>
                      <a:rPr lang="en-GB" sz="1100"/>
                      <a:t>When furlough was reduced, no workers lost any salary </a:t>
                    </a:r>
                  </a:p>
                  <a:p>
                    <a:pPr marL="171450" lvl="1" indent="-171450" algn="l" defTabSz="444500">
                      <a:spcBef>
                        <a:spcPct val="0"/>
                      </a:spcBef>
                      <a:spcAft>
                        <a:spcPct val="15000"/>
                      </a:spcAft>
                      <a:buFont typeface="Wingdings" pitchFamily="2" charset="2"/>
                      <a:buChar char="Ø"/>
                    </a:pPr>
                    <a:endParaRPr lang="en-GB" sz="1100"/>
                  </a:p>
                  <a:p>
                    <a:pPr marL="171450" lvl="1" indent="-171450" algn="l" defTabSz="444500">
                      <a:spcBef>
                        <a:spcPct val="0"/>
                      </a:spcBef>
                      <a:spcAft>
                        <a:spcPct val="15000"/>
                      </a:spcAft>
                      <a:buFont typeface="Wingdings" pitchFamily="2" charset="2"/>
                      <a:buChar char="Ø"/>
                    </a:pP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1856201"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Awards</a:t>
                    </a:r>
                  </a:p>
                  <a:p>
                    <a:pPr marL="171450" lvl="0" indent="-171450" algn="l" defTabSz="577850">
                      <a:spcBef>
                        <a:spcPct val="0"/>
                      </a:spcBef>
                      <a:spcAft>
                        <a:spcPct val="35000"/>
                      </a:spcAft>
                      <a:buFont typeface="Wingdings" pitchFamily="2" charset="2"/>
                      <a:buChar char="Ø"/>
                    </a:pPr>
                    <a:r>
                      <a:rPr lang="en-GB" sz="1100"/>
                      <a:t>Living Wage Award 2016</a:t>
                    </a:r>
                  </a:p>
                  <a:p>
                    <a:pPr marL="171450" indent="-171450" defTabSz="577850">
                      <a:spcBef>
                        <a:spcPct val="0"/>
                      </a:spcBef>
                      <a:spcAft>
                        <a:spcPct val="35000"/>
                      </a:spcAft>
                      <a:buFont typeface="Wingdings" pitchFamily="2" charset="2"/>
                      <a:buChar char="Ø"/>
                    </a:pPr>
                    <a:r>
                      <a:rPr lang="en-GB" sz="1100"/>
                      <a:t>Key Worker Industry Award 2022</a:t>
                    </a:r>
                  </a:p>
                  <a:p>
                    <a:pPr marL="171450" lvl="0" indent="-171450" algn="l" defTabSz="577850">
                      <a:spcBef>
                        <a:spcPct val="0"/>
                      </a:spcBef>
                      <a:spcAft>
                        <a:spcPct val="35000"/>
                      </a:spcAft>
                      <a:buFont typeface="Wingdings" pitchFamily="2" charset="2"/>
                      <a:buChar char="Ø"/>
                    </a:pPr>
                    <a:r>
                      <a:rPr lang="en-GB" sz="1100"/>
                      <a:t>SENI Co-operative of the Year 2023</a:t>
                    </a:r>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421771E0-62DC-2C5F-E9B5-8D4C98798325}"/>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 86">
            <a:extLst>
              <a:ext uri="{FF2B5EF4-FFF2-40B4-BE49-F238E27FC236}">
                <a16:creationId xmlns:a16="http://schemas.microsoft.com/office/drawing/2014/main" id="{5858E217-62B1-B1A0-CA1F-71D913AB3776}"/>
              </a:ext>
            </a:extLst>
          </p:cNvPr>
          <p:cNvGrpSpPr/>
          <p:nvPr/>
        </p:nvGrpSpPr>
        <p:grpSpPr>
          <a:xfrm>
            <a:off x="4677891" y="1621177"/>
            <a:ext cx="7405284" cy="5137750"/>
            <a:chOff x="2209811" y="1022705"/>
            <a:chExt cx="7405284" cy="5137750"/>
          </a:xfrm>
        </p:grpSpPr>
        <p:sp>
          <p:nvSpPr>
            <p:cNvPr id="88" name="Hexagon 87">
              <a:extLst>
                <a:ext uri="{FF2B5EF4-FFF2-40B4-BE49-F238E27FC236}">
                  <a16:creationId xmlns:a16="http://schemas.microsoft.com/office/drawing/2014/main" id="{58EA49E5-8D02-FBAB-CE62-7FF4CDD350F5}"/>
                </a:ext>
              </a:extLst>
            </p:cNvPr>
            <p:cNvSpPr>
              <a:spLocks/>
            </p:cNvSpPr>
            <p:nvPr/>
          </p:nvSpPr>
          <p:spPr>
            <a:xfrm>
              <a:off x="7809307" y="1024057"/>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Solidarity – Making sure everybody gets paid, customers are happy, sick leave gets covered, care for each other</a:t>
              </a:r>
            </a:p>
          </p:txBody>
        </p:sp>
        <p:sp>
          <p:nvSpPr>
            <p:cNvPr id="89" name="Hexagon 88">
              <a:extLst>
                <a:ext uri="{FF2B5EF4-FFF2-40B4-BE49-F238E27FC236}">
                  <a16:creationId xmlns:a16="http://schemas.microsoft.com/office/drawing/2014/main" id="{A1795DE0-ADA5-5414-5AFA-46EF303FD24A}"/>
                </a:ext>
              </a:extLst>
            </p:cNvPr>
            <p:cNvSpPr>
              <a:spLocks/>
            </p:cNvSpPr>
            <p:nvPr/>
          </p:nvSpPr>
          <p:spPr>
            <a:xfrm>
              <a:off x="6419311" y="1826908"/>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Principle 7, Concern for Community – If there’s any surplus, workers can nominate charitable or local causes to fund and support</a:t>
              </a:r>
            </a:p>
          </p:txBody>
        </p:sp>
        <p:sp>
          <p:nvSpPr>
            <p:cNvPr id="90" name="Hexagon 89">
              <a:extLst>
                <a:ext uri="{FF2B5EF4-FFF2-40B4-BE49-F238E27FC236}">
                  <a16:creationId xmlns:a16="http://schemas.microsoft.com/office/drawing/2014/main" id="{7074A4F3-BF13-087E-79D9-AEB0E86ACCEB}"/>
                </a:ext>
              </a:extLst>
            </p:cNvPr>
            <p:cNvSpPr>
              <a:spLocks noChangeAspect="1"/>
            </p:cNvSpPr>
            <p:nvPr/>
          </p:nvSpPr>
          <p:spPr>
            <a:xfrm>
              <a:off x="3635373" y="1820648"/>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15 workers, 6 core members, two casual workers</a:t>
              </a:r>
            </a:p>
          </p:txBody>
        </p:sp>
        <p:sp>
          <p:nvSpPr>
            <p:cNvPr id="91" name="Hexagon 90">
              <a:extLst>
                <a:ext uri="{FF2B5EF4-FFF2-40B4-BE49-F238E27FC236}">
                  <a16:creationId xmlns:a16="http://schemas.microsoft.com/office/drawing/2014/main" id="{91CB09A9-FD3D-3618-B5F2-0172155EB92B}"/>
                </a:ext>
              </a:extLst>
            </p:cNvPr>
            <p:cNvSpPr>
              <a:spLocks noChangeAspect="1"/>
            </p:cNvSpPr>
            <p:nvPr/>
          </p:nvSpPr>
          <p:spPr>
            <a:xfrm>
              <a:off x="3635233" y="3422537"/>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6 key members are the ‘pushers’ driving the strategy and coordination</a:t>
              </a:r>
            </a:p>
          </p:txBody>
        </p:sp>
        <p:sp>
          <p:nvSpPr>
            <p:cNvPr id="92" name="Hexagon 91">
              <a:extLst>
                <a:ext uri="{FF2B5EF4-FFF2-40B4-BE49-F238E27FC236}">
                  <a16:creationId xmlns:a16="http://schemas.microsoft.com/office/drawing/2014/main" id="{C7AC075C-495E-42F7-F629-21959C04A5C6}"/>
                </a:ext>
              </a:extLst>
            </p:cNvPr>
            <p:cNvSpPr>
              <a:spLocks noChangeAspect="1"/>
            </p:cNvSpPr>
            <p:nvPr/>
          </p:nvSpPr>
          <p:spPr>
            <a:xfrm>
              <a:off x="5019761" y="4229024"/>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structure works because the core group has evolved, only one founding member left but there’s always active members ‘coming up’</a:t>
              </a:r>
            </a:p>
          </p:txBody>
        </p:sp>
        <p:sp>
          <p:nvSpPr>
            <p:cNvPr id="93" name="Hexagon 92">
              <a:extLst>
                <a:ext uri="{FF2B5EF4-FFF2-40B4-BE49-F238E27FC236}">
                  <a16:creationId xmlns:a16="http://schemas.microsoft.com/office/drawing/2014/main" id="{982F6163-B996-0468-5989-1D8D180C66E8}"/>
                </a:ext>
              </a:extLst>
            </p:cNvPr>
            <p:cNvSpPr>
              <a:spLocks/>
            </p:cNvSpPr>
            <p:nvPr/>
          </p:nvSpPr>
          <p:spPr>
            <a:xfrm>
              <a:off x="7812778" y="4237546"/>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a:p>
              <a:pPr algn="ctr"/>
              <a:r>
                <a:rPr lang="en-GB" sz="1100">
                  <a:solidFill>
                    <a:schemeClr val="tx1"/>
                  </a:solidFill>
                </a:rPr>
                <a:t>Principle 6, Cooperation among Cooperatives – Whether it’s printing, catering, or training, always try to contract other co-ops</a:t>
              </a:r>
            </a:p>
            <a:p>
              <a:pPr algn="ctr"/>
              <a:endParaRPr lang="en-GB" sz="1100">
                <a:solidFill>
                  <a:schemeClr val="tx1"/>
                </a:solidFill>
              </a:endParaRPr>
            </a:p>
          </p:txBody>
        </p:sp>
        <p:sp>
          <p:nvSpPr>
            <p:cNvPr id="94" name="TextBox 93">
              <a:extLst>
                <a:ext uri="{FF2B5EF4-FFF2-40B4-BE49-F238E27FC236}">
                  <a16:creationId xmlns:a16="http://schemas.microsoft.com/office/drawing/2014/main" id="{52AD1CB6-1722-E97E-77AA-CA9D5332263E}"/>
                </a:ext>
              </a:extLst>
            </p:cNvPr>
            <p:cNvSpPr txBox="1"/>
            <p:nvPr/>
          </p:nvSpPr>
          <p:spPr>
            <a:xfrm>
              <a:off x="2209811" y="2368468"/>
              <a:ext cx="1792708" cy="261610"/>
            </a:xfrm>
            <a:prstGeom prst="rect">
              <a:avLst/>
            </a:prstGeom>
            <a:noFill/>
          </p:spPr>
          <p:txBody>
            <a:bodyPr wrap="square" rtlCol="0">
              <a:spAutoFit/>
            </a:bodyPr>
            <a:lstStyle/>
            <a:p>
              <a:pPr algn="ctr"/>
              <a:r>
                <a:rPr lang="en-GB" sz="1100" b="1"/>
                <a:t>KEY FEATURES</a:t>
              </a:r>
            </a:p>
          </p:txBody>
        </p:sp>
        <p:grpSp>
          <p:nvGrpSpPr>
            <p:cNvPr id="95" name="Group 94">
              <a:extLst>
                <a:ext uri="{FF2B5EF4-FFF2-40B4-BE49-F238E27FC236}">
                  <a16:creationId xmlns:a16="http://schemas.microsoft.com/office/drawing/2014/main" id="{76D0A0CA-7806-0234-5201-FE44265DB1D6}"/>
                </a:ext>
              </a:extLst>
            </p:cNvPr>
            <p:cNvGrpSpPr/>
            <p:nvPr/>
          </p:nvGrpSpPr>
          <p:grpSpPr>
            <a:xfrm>
              <a:off x="3268371" y="5898845"/>
              <a:ext cx="5552173" cy="261610"/>
              <a:chOff x="3086413" y="6539497"/>
              <a:chExt cx="5552173" cy="261610"/>
            </a:xfrm>
          </p:grpSpPr>
          <p:sp>
            <p:nvSpPr>
              <p:cNvPr id="102" name="TextBox 101">
                <a:extLst>
                  <a:ext uri="{FF2B5EF4-FFF2-40B4-BE49-F238E27FC236}">
                    <a16:creationId xmlns:a16="http://schemas.microsoft.com/office/drawing/2014/main" id="{66A409D6-ACFF-3759-A973-D9D617D394E6}"/>
                  </a:ext>
                </a:extLst>
              </p:cNvPr>
              <p:cNvSpPr txBox="1"/>
              <p:nvPr/>
            </p:nvSpPr>
            <p:spPr>
              <a:xfrm>
                <a:off x="4328820"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03" name="TextBox 102">
                <a:extLst>
                  <a:ext uri="{FF2B5EF4-FFF2-40B4-BE49-F238E27FC236}">
                    <a16:creationId xmlns:a16="http://schemas.microsoft.com/office/drawing/2014/main" id="{F33017D1-8F9C-ECCD-F78D-789A300FD2AC}"/>
                  </a:ext>
                </a:extLst>
              </p:cNvPr>
              <p:cNvSpPr txBox="1"/>
              <p:nvPr/>
            </p:nvSpPr>
            <p:spPr>
              <a:xfrm>
                <a:off x="5873152"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104" name="TextBox 103">
                <a:extLst>
                  <a:ext uri="{FF2B5EF4-FFF2-40B4-BE49-F238E27FC236}">
                    <a16:creationId xmlns:a16="http://schemas.microsoft.com/office/drawing/2014/main" id="{BB5FD75D-1E29-7D84-2E04-115759739BB8}"/>
                  </a:ext>
                </a:extLst>
              </p:cNvPr>
              <p:cNvSpPr txBox="1"/>
              <p:nvPr/>
            </p:nvSpPr>
            <p:spPr>
              <a:xfrm>
                <a:off x="3086413"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05" name="TextBox 104">
                <a:extLst>
                  <a:ext uri="{FF2B5EF4-FFF2-40B4-BE49-F238E27FC236}">
                    <a16:creationId xmlns:a16="http://schemas.microsoft.com/office/drawing/2014/main" id="{1C37439E-9DD8-85AA-8F26-43599E0134C0}"/>
                  </a:ext>
                </a:extLst>
              </p:cNvPr>
              <p:cNvSpPr txBox="1"/>
              <p:nvPr/>
            </p:nvSpPr>
            <p:spPr>
              <a:xfrm>
                <a:off x="7356151" y="653949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96" name="Hexagon 95">
              <a:extLst>
                <a:ext uri="{FF2B5EF4-FFF2-40B4-BE49-F238E27FC236}">
                  <a16:creationId xmlns:a16="http://schemas.microsoft.com/office/drawing/2014/main" id="{D5EFEA83-1C4F-29E0-0B39-A528992BA2CF}"/>
                </a:ext>
              </a:extLst>
            </p:cNvPr>
            <p:cNvSpPr>
              <a:spLocks/>
            </p:cNvSpPr>
            <p:nvPr/>
          </p:nvSpPr>
          <p:spPr>
            <a:xfrm>
              <a:off x="7814239" y="262838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Operational flexibility – For big one-off jobs such as festivals can take on as many as 100 employees</a:t>
              </a:r>
            </a:p>
          </p:txBody>
        </p:sp>
        <p:sp>
          <p:nvSpPr>
            <p:cNvPr id="97" name="Hexagon 96">
              <a:extLst>
                <a:ext uri="{FF2B5EF4-FFF2-40B4-BE49-F238E27FC236}">
                  <a16:creationId xmlns:a16="http://schemas.microsoft.com/office/drawing/2014/main" id="{9E3CF104-2B77-2AA5-05E0-D8C80AA1D46E}"/>
                </a:ext>
              </a:extLst>
            </p:cNvPr>
            <p:cNvSpPr>
              <a:spLocks/>
            </p:cNvSpPr>
            <p:nvPr/>
          </p:nvSpPr>
          <p:spPr>
            <a:xfrm>
              <a:off x="5033008" y="1022705"/>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Every single worker has a say in the business, all are included in ‘Co-op Member Chat’ group</a:t>
              </a:r>
            </a:p>
          </p:txBody>
        </p:sp>
        <p:sp>
          <p:nvSpPr>
            <p:cNvPr id="98" name="Hexagon 97">
              <a:extLst>
                <a:ext uri="{FF2B5EF4-FFF2-40B4-BE49-F238E27FC236}">
                  <a16:creationId xmlns:a16="http://schemas.microsoft.com/office/drawing/2014/main" id="{0143DB26-2A6F-39C0-BF8D-799D17F676C4}"/>
                </a:ext>
              </a:extLst>
            </p:cNvPr>
            <p:cNvSpPr>
              <a:spLocks/>
            </p:cNvSpPr>
            <p:nvPr/>
          </p:nvSpPr>
          <p:spPr>
            <a:xfrm>
              <a:off x="5028309" y="2622671"/>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Co-operative values and principles are emphasised and practised</a:t>
              </a:r>
            </a:p>
          </p:txBody>
        </p:sp>
        <p:sp>
          <p:nvSpPr>
            <p:cNvPr id="99" name="Hexagon 98">
              <a:extLst>
                <a:ext uri="{FF2B5EF4-FFF2-40B4-BE49-F238E27FC236}">
                  <a16:creationId xmlns:a16="http://schemas.microsoft.com/office/drawing/2014/main" id="{2EF41CF8-A552-D527-0E01-5ADA2F518FBF}"/>
                </a:ext>
              </a:extLst>
            </p:cNvPr>
            <p:cNvSpPr>
              <a:spLocks/>
            </p:cNvSpPr>
            <p:nvPr/>
          </p:nvSpPr>
          <p:spPr>
            <a:xfrm>
              <a:off x="2248259" y="4225928"/>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Never discriminate – No bank account, ex political prisoners, disabilities, refugees, it doesn’t matter</a:t>
              </a:r>
            </a:p>
          </p:txBody>
        </p:sp>
        <p:sp>
          <p:nvSpPr>
            <p:cNvPr id="100" name="Hexagon 99">
              <a:extLst>
                <a:ext uri="{FF2B5EF4-FFF2-40B4-BE49-F238E27FC236}">
                  <a16:creationId xmlns:a16="http://schemas.microsoft.com/office/drawing/2014/main" id="{8795CE32-A264-541D-8A56-F92C928163DE}"/>
                </a:ext>
              </a:extLst>
            </p:cNvPr>
            <p:cNvSpPr>
              <a:spLocks/>
            </p:cNvSpPr>
            <p:nvPr/>
          </p:nvSpPr>
          <p:spPr>
            <a:xfrm>
              <a:off x="2249311" y="2615162"/>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If you’re honest, know about cleaning, learn the co-op principles, you can be a member</a:t>
              </a:r>
            </a:p>
          </p:txBody>
        </p:sp>
        <p:sp>
          <p:nvSpPr>
            <p:cNvPr id="101" name="Hexagon 100">
              <a:extLst>
                <a:ext uri="{FF2B5EF4-FFF2-40B4-BE49-F238E27FC236}">
                  <a16:creationId xmlns:a16="http://schemas.microsoft.com/office/drawing/2014/main" id="{95152AEC-8222-453D-C42F-09A0F37655FD}"/>
                </a:ext>
              </a:extLst>
            </p:cNvPr>
            <p:cNvSpPr>
              <a:spLocks/>
            </p:cNvSpPr>
            <p:nvPr/>
          </p:nvSpPr>
          <p:spPr>
            <a:xfrm>
              <a:off x="6416392" y="3427324"/>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Surplus can also be used to pay bonuses – everybody gets a bonus based on the hours they work</a:t>
              </a:r>
            </a:p>
          </p:txBody>
        </p:sp>
      </p:grpSp>
      <p:pic>
        <p:nvPicPr>
          <p:cNvPr id="6" name="Graphic 5" descr="Work from home Wi-Fi with solid fill">
            <a:hlinkClick r:id="rId3" action="ppaction://hlinksldjump"/>
            <a:extLst>
              <a:ext uri="{FF2B5EF4-FFF2-40B4-BE49-F238E27FC236}">
                <a16:creationId xmlns:a16="http://schemas.microsoft.com/office/drawing/2014/main" id="{064E1192-E259-AF42-A2CB-B4325D8CF8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2972992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70217E-DF46-E8C5-9A99-8396A4C88433}"/>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95765E76-EEE6-1EEB-6BDB-81EEE12364A4}"/>
              </a:ext>
            </a:extLst>
          </p:cNvPr>
          <p:cNvGrpSpPr/>
          <p:nvPr/>
        </p:nvGrpSpPr>
        <p:grpSpPr>
          <a:xfrm>
            <a:off x="146212" y="78828"/>
            <a:ext cx="6103623" cy="2495127"/>
            <a:chOff x="627384" y="706552"/>
            <a:chExt cx="7611301" cy="2036648"/>
          </a:xfrm>
        </p:grpSpPr>
        <p:grpSp>
          <p:nvGrpSpPr>
            <p:cNvPr id="30" name="Group 29">
              <a:extLst>
                <a:ext uri="{FF2B5EF4-FFF2-40B4-BE49-F238E27FC236}">
                  <a16:creationId xmlns:a16="http://schemas.microsoft.com/office/drawing/2014/main" id="{3418DC2E-C57B-6953-84BC-7999BCD5E82B}"/>
                </a:ext>
              </a:extLst>
            </p:cNvPr>
            <p:cNvGrpSpPr/>
            <p:nvPr/>
          </p:nvGrpSpPr>
          <p:grpSpPr>
            <a:xfrm>
              <a:off x="638673" y="935665"/>
              <a:ext cx="7596052" cy="1807535"/>
              <a:chOff x="983226" y="3976577"/>
              <a:chExt cx="6461637" cy="2160000"/>
            </a:xfrm>
          </p:grpSpPr>
          <p:sp>
            <p:nvSpPr>
              <p:cNvPr id="32" name="Triangle 31">
                <a:extLst>
                  <a:ext uri="{FF2B5EF4-FFF2-40B4-BE49-F238E27FC236}">
                    <a16:creationId xmlns:a16="http://schemas.microsoft.com/office/drawing/2014/main" id="{C8EE118E-E663-0792-A687-4CDECA249812}"/>
                  </a:ext>
                </a:extLst>
              </p:cNvPr>
              <p:cNvSpPr>
                <a:spLocks noChangeAspect="1"/>
              </p:cNvSpPr>
              <p:nvPr/>
            </p:nvSpPr>
            <p:spPr>
              <a:xfrm>
                <a:off x="983226"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Institutional and organisational lack of understanding about co-ops </a:t>
                </a:r>
              </a:p>
              <a:p>
                <a:pPr algn="ctr"/>
                <a:endParaRPr lang="en-GB" sz="1100">
                  <a:solidFill>
                    <a:schemeClr val="tx1"/>
                  </a:solidFill>
                </a:endParaRPr>
              </a:p>
            </p:txBody>
          </p:sp>
          <p:sp>
            <p:nvSpPr>
              <p:cNvPr id="33" name="Merge 32">
                <a:extLst>
                  <a:ext uri="{FF2B5EF4-FFF2-40B4-BE49-F238E27FC236}">
                    <a16:creationId xmlns:a16="http://schemas.microsoft.com/office/drawing/2014/main" id="{F537C70D-897E-CA93-D3F2-242DF41EB1D7}"/>
                  </a:ext>
                </a:extLst>
              </p:cNvPr>
              <p:cNvSpPr>
                <a:spLocks noChangeAspect="1"/>
              </p:cNvSpPr>
              <p:nvPr/>
            </p:nvSpPr>
            <p:spPr>
              <a:xfrm>
                <a:off x="205362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Between the amount you can charge, overheads, and living wage, there isn’t</a:t>
                </a: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much left</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4" name="Triangle 33">
                <a:extLst>
                  <a:ext uri="{FF2B5EF4-FFF2-40B4-BE49-F238E27FC236}">
                    <a16:creationId xmlns:a16="http://schemas.microsoft.com/office/drawing/2014/main" id="{33C60CEA-ADF3-62A0-101B-58B4E27FF660}"/>
                  </a:ext>
                </a:extLst>
              </p:cNvPr>
              <p:cNvSpPr>
                <a:spLocks noChangeAspect="1"/>
              </p:cNvSpPr>
              <p:nvPr/>
            </p:nvSpPr>
            <p:spPr>
              <a:xfrm>
                <a:off x="313025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Lack of awareness, education, and knowledge about co-ops amongst young people and workers </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p:txBody>
          </p:sp>
          <p:sp>
            <p:nvSpPr>
              <p:cNvPr id="35" name="Merge 34">
                <a:extLst>
                  <a:ext uri="{FF2B5EF4-FFF2-40B4-BE49-F238E27FC236}">
                    <a16:creationId xmlns:a16="http://schemas.microsoft.com/office/drawing/2014/main" id="{C6EA6430-0AC1-5D19-FE7A-D879D6550042}"/>
                  </a:ext>
                </a:extLst>
              </p:cNvPr>
              <p:cNvSpPr>
                <a:spLocks noChangeAspect="1"/>
              </p:cNvSpPr>
              <p:nvPr/>
            </p:nvSpPr>
            <p:spPr>
              <a:xfrm>
                <a:off x="4210253"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Recr</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uiting good, committed, workers who ‘get’ the co-operative principles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6" name="Triangle 35">
                <a:extLst>
                  <a:ext uri="{FF2B5EF4-FFF2-40B4-BE49-F238E27FC236}">
                    <a16:creationId xmlns:a16="http://schemas.microsoft.com/office/drawing/2014/main" id="{AEB4EA0F-A013-0CEB-3FF5-5802DA810BEF}"/>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Retaining active member –don’t want the responsibility, find it stressful, have other priorities</a:t>
                </a:r>
              </a:p>
              <a:p>
                <a:pPr algn="ctr"/>
                <a:r>
                  <a:rPr lang="en-GB" sz="1100">
                    <a:solidFill>
                      <a:schemeClr val="tx1"/>
                    </a:solidFill>
                  </a:rPr>
                  <a:t> </a:t>
                </a:r>
              </a:p>
              <a:p>
                <a:pPr algn="ctr"/>
                <a:endParaRPr lang="en-GB" sz="1100">
                  <a:solidFill>
                    <a:schemeClr val="tx1"/>
                  </a:solidFill>
                </a:endParaRPr>
              </a:p>
              <a:p>
                <a:pPr algn="ctr"/>
                <a:r>
                  <a:rPr lang="en-GB" sz="1100">
                    <a:solidFill>
                      <a:schemeClr val="tx1"/>
                    </a:solidFill>
                  </a:rPr>
                  <a:t> </a:t>
                </a:r>
              </a:p>
            </p:txBody>
          </p:sp>
        </p:grpSp>
        <p:sp>
          <p:nvSpPr>
            <p:cNvPr id="31" name="TextBox 30">
              <a:extLst>
                <a:ext uri="{FF2B5EF4-FFF2-40B4-BE49-F238E27FC236}">
                  <a16:creationId xmlns:a16="http://schemas.microsoft.com/office/drawing/2014/main" id="{D441644F-8D81-B96B-EA70-E1A1BF1B9ADC}"/>
                </a:ext>
              </a:extLst>
            </p:cNvPr>
            <p:cNvSpPr txBox="1"/>
            <p:nvPr/>
          </p:nvSpPr>
          <p:spPr>
            <a:xfrm>
              <a:off x="627384" y="706552"/>
              <a:ext cx="7611301" cy="213539"/>
            </a:xfrm>
            <a:prstGeom prst="rect">
              <a:avLst/>
            </a:prstGeom>
            <a:noFill/>
            <a:ln>
              <a:noFill/>
            </a:ln>
          </p:spPr>
          <p:txBody>
            <a:bodyPr wrap="square" rtlCol="0">
              <a:spAutoFit/>
            </a:bodyPr>
            <a:lstStyle/>
            <a:p>
              <a:pPr algn="ctr"/>
              <a:r>
                <a:rPr lang="en-GB" sz="1100" b="1"/>
                <a:t>CHALLENGES</a:t>
              </a:r>
            </a:p>
          </p:txBody>
        </p:sp>
      </p:grpSp>
      <p:grpSp>
        <p:nvGrpSpPr>
          <p:cNvPr id="37" name="Group 36">
            <a:extLst>
              <a:ext uri="{FF2B5EF4-FFF2-40B4-BE49-F238E27FC236}">
                <a16:creationId xmlns:a16="http://schemas.microsoft.com/office/drawing/2014/main" id="{A8D6BEC2-FF1F-4EC0-CB13-0B8A914BCD2D}"/>
              </a:ext>
            </a:extLst>
          </p:cNvPr>
          <p:cNvGrpSpPr/>
          <p:nvPr/>
        </p:nvGrpSpPr>
        <p:grpSpPr>
          <a:xfrm>
            <a:off x="6341567" y="78828"/>
            <a:ext cx="3071342" cy="2710484"/>
            <a:chOff x="1192550" y="2743857"/>
            <a:chExt cx="3071342" cy="2710484"/>
          </a:xfrm>
        </p:grpSpPr>
        <p:sp>
          <p:nvSpPr>
            <p:cNvPr id="38" name="Rounded Rectangle 37">
              <a:extLst>
                <a:ext uri="{FF2B5EF4-FFF2-40B4-BE49-F238E27FC236}">
                  <a16:creationId xmlns:a16="http://schemas.microsoft.com/office/drawing/2014/main" id="{0C8BCC93-2A39-291C-C301-A270F1FE3BF2}"/>
                </a:ext>
              </a:extLst>
            </p:cNvPr>
            <p:cNvSpPr/>
            <p:nvPr/>
          </p:nvSpPr>
          <p:spPr>
            <a:xfrm>
              <a:off x="1192550" y="3005467"/>
              <a:ext cx="3071341" cy="2448874"/>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Trademark have been there from day one, supporting and resource sharing. Now a paid supplier of storage space and, more importantly, back-office support including payroll, ordering, bookkeeping, VAT return, and other admin.</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Co-operative Business Consultants with some funding from Co-ops UK was able to provide support, guidance, and signposting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However, did not receive any</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mo</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ney, no big grant, it was down to the determination of the women</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E5D7E99-5994-0F12-5501-719231C4CDF3}"/>
                </a:ext>
              </a:extLst>
            </p:cNvPr>
            <p:cNvSpPr txBox="1"/>
            <p:nvPr/>
          </p:nvSpPr>
          <p:spPr>
            <a:xfrm>
              <a:off x="1192550" y="2743857"/>
              <a:ext cx="3071342"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40" name="Group 39">
            <a:extLst>
              <a:ext uri="{FF2B5EF4-FFF2-40B4-BE49-F238E27FC236}">
                <a16:creationId xmlns:a16="http://schemas.microsoft.com/office/drawing/2014/main" id="{DFE4B498-8DD5-C19B-D6B0-BA063020CBEF}"/>
              </a:ext>
            </a:extLst>
          </p:cNvPr>
          <p:cNvGrpSpPr/>
          <p:nvPr/>
        </p:nvGrpSpPr>
        <p:grpSpPr>
          <a:xfrm>
            <a:off x="259349" y="2789313"/>
            <a:ext cx="4641441" cy="2893608"/>
            <a:chOff x="2153543" y="1818724"/>
            <a:chExt cx="5085312" cy="2885327"/>
          </a:xfrm>
        </p:grpSpPr>
        <p:sp>
          <p:nvSpPr>
            <p:cNvPr id="42" name="Freeform 41">
              <a:extLst>
                <a:ext uri="{FF2B5EF4-FFF2-40B4-BE49-F238E27FC236}">
                  <a16:creationId xmlns:a16="http://schemas.microsoft.com/office/drawing/2014/main" id="{B38CB28D-0EE0-29A7-CF36-FAD15B72FFA9}"/>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43" name="Freeform 42">
              <a:extLst>
                <a:ext uri="{FF2B5EF4-FFF2-40B4-BE49-F238E27FC236}">
                  <a16:creationId xmlns:a16="http://schemas.microsoft.com/office/drawing/2014/main" id="{FD00A5F9-B213-2CD4-4484-36345B365EFC}"/>
                </a:ext>
              </a:extLst>
            </p:cNvPr>
            <p:cNvSpPr/>
            <p:nvPr/>
          </p:nvSpPr>
          <p:spPr>
            <a:xfrm>
              <a:off x="3854628" y="1818724"/>
              <a:ext cx="1751393" cy="121309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Trademark</a:t>
              </a:r>
            </a:p>
          </p:txBody>
        </p:sp>
        <p:sp>
          <p:nvSpPr>
            <p:cNvPr id="44" name="Freeform 43">
              <a:extLst>
                <a:ext uri="{FF2B5EF4-FFF2-40B4-BE49-F238E27FC236}">
                  <a16:creationId xmlns:a16="http://schemas.microsoft.com/office/drawing/2014/main" id="{E2D6D006-3EF4-9E3F-1EE7-4A5F358DB5A8}"/>
                </a:ext>
              </a:extLst>
            </p:cNvPr>
            <p:cNvSpPr/>
            <p:nvPr/>
          </p:nvSpPr>
          <p:spPr>
            <a:xfrm>
              <a:off x="3335210" y="3559016"/>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324000" numCol="1" spcCol="1270" anchor="b"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sp>
          <p:nvSpPr>
            <p:cNvPr id="45" name="Freeform 44">
              <a:extLst>
                <a:ext uri="{FF2B5EF4-FFF2-40B4-BE49-F238E27FC236}">
                  <a16:creationId xmlns:a16="http://schemas.microsoft.com/office/drawing/2014/main" id="{5357C379-BF3D-E0E3-E782-8C038AF03A6B}"/>
                </a:ext>
              </a:extLst>
            </p:cNvPr>
            <p:cNvSpPr/>
            <p:nvPr/>
          </p:nvSpPr>
          <p:spPr>
            <a:xfrm>
              <a:off x="5196794" y="2298724"/>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Co-operative Business Consultants</a:t>
              </a:r>
            </a:p>
          </p:txBody>
        </p:sp>
        <p:sp>
          <p:nvSpPr>
            <p:cNvPr id="56" name="Freeform 55">
              <a:extLst>
                <a:ext uri="{FF2B5EF4-FFF2-40B4-BE49-F238E27FC236}">
                  <a16:creationId xmlns:a16="http://schemas.microsoft.com/office/drawing/2014/main" id="{5B064527-6CC9-C40E-1BA0-EC86BFC355FD}"/>
                </a:ext>
              </a:extLst>
            </p:cNvPr>
            <p:cNvSpPr/>
            <p:nvPr/>
          </p:nvSpPr>
          <p:spPr>
            <a:xfrm>
              <a:off x="2153543" y="2936804"/>
              <a:ext cx="1736152" cy="121309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Living Wage Foundation</a:t>
              </a:r>
              <a:endParaRPr lang="en-GB" sz="1100" b="1" kern="1200"/>
            </a:p>
          </p:txBody>
        </p:sp>
        <p:sp>
          <p:nvSpPr>
            <p:cNvPr id="57" name="Freeform 56">
              <a:extLst>
                <a:ext uri="{FF2B5EF4-FFF2-40B4-BE49-F238E27FC236}">
                  <a16:creationId xmlns:a16="http://schemas.microsoft.com/office/drawing/2014/main" id="{CA8152CF-FCC8-9D9B-D4ED-26E165D80101}"/>
                </a:ext>
              </a:extLst>
            </p:cNvPr>
            <p:cNvSpPr/>
            <p:nvPr/>
          </p:nvSpPr>
          <p:spPr>
            <a:xfrm>
              <a:off x="2435699" y="2189078"/>
              <a:ext cx="1751722" cy="114503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Solid Network</a:t>
              </a:r>
            </a:p>
            <a:p>
              <a:pPr marL="0" lvl="0" indent="0" algn="ctr" defTabSz="488950">
                <a:lnSpc>
                  <a:spcPct val="90000"/>
                </a:lnSpc>
                <a:spcBef>
                  <a:spcPct val="0"/>
                </a:spcBef>
                <a:spcAft>
                  <a:spcPct val="35000"/>
                </a:spcAft>
                <a:buNone/>
              </a:pP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D3361462-05B2-4F84-73DD-F37CD6C3C7B2}"/>
              </a:ext>
            </a:extLst>
          </p:cNvPr>
          <p:cNvGrpSpPr/>
          <p:nvPr/>
        </p:nvGrpSpPr>
        <p:grpSpPr>
          <a:xfrm>
            <a:off x="4014501" y="2884473"/>
            <a:ext cx="5136714" cy="3834133"/>
            <a:chOff x="4092558" y="2795265"/>
            <a:chExt cx="5136714" cy="3834133"/>
          </a:xfrm>
        </p:grpSpPr>
        <p:grpSp>
          <p:nvGrpSpPr>
            <p:cNvPr id="58" name="Group 57">
              <a:extLst>
                <a:ext uri="{FF2B5EF4-FFF2-40B4-BE49-F238E27FC236}">
                  <a16:creationId xmlns:a16="http://schemas.microsoft.com/office/drawing/2014/main" id="{2B50B206-9264-3F01-98D1-3F194B4C30E5}"/>
                </a:ext>
              </a:extLst>
            </p:cNvPr>
            <p:cNvGrpSpPr/>
            <p:nvPr/>
          </p:nvGrpSpPr>
          <p:grpSpPr>
            <a:xfrm>
              <a:off x="4096253" y="2795265"/>
              <a:ext cx="5133019" cy="3834133"/>
              <a:chOff x="7709323" y="1818525"/>
              <a:chExt cx="5740963" cy="4368383"/>
            </a:xfrm>
          </p:grpSpPr>
          <p:sp>
            <p:nvSpPr>
              <p:cNvPr id="59" name="Rounded Rectangle 58">
                <a:extLst>
                  <a:ext uri="{FF2B5EF4-FFF2-40B4-BE49-F238E27FC236}">
                    <a16:creationId xmlns:a16="http://schemas.microsoft.com/office/drawing/2014/main" id="{4FB4852B-D88A-66DC-788D-4F91CDC11FD7}"/>
                  </a:ext>
                </a:extLst>
              </p:cNvPr>
              <p:cNvSpPr/>
              <p:nvPr/>
            </p:nvSpPr>
            <p:spPr>
              <a:xfrm>
                <a:off x="8850108" y="2093614"/>
                <a:ext cx="4600178" cy="4093294"/>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lgn="just">
                  <a:buFont typeface="Wingdings" pitchFamily="2" charset="2"/>
                  <a:buChar char="Ø"/>
                </a:pPr>
                <a:r>
                  <a:rPr lang="en-GB" sz="1100" b="1">
                    <a:solidFill>
                      <a:schemeClr val="tx1"/>
                    </a:solidFill>
                    <a:latin typeface="Gill Sans MT" panose="020B0502020104020203" pitchFamily="34" charset="77"/>
                  </a:rPr>
                  <a:t>Education and signposting </a:t>
                </a:r>
                <a:r>
                  <a:rPr lang="en-GB" sz="1100">
                    <a:solidFill>
                      <a:schemeClr val="tx1"/>
                    </a:solidFill>
                    <a:latin typeface="Gill Sans MT" panose="020B0502020104020203" pitchFamily="34" charset="77"/>
                  </a:rPr>
                  <a:t>– Young people and workers need to know about co-ops as an alternative for empowerment and emancipation</a:t>
                </a:r>
              </a:p>
              <a:p>
                <a:pPr marL="171450" indent="-171450" algn="just">
                  <a:buFont typeface="Wingdings" pitchFamily="2" charset="2"/>
                  <a:buChar char="Ø"/>
                </a:pPr>
                <a:r>
                  <a:rPr lang="en-GB" sz="1100" b="1">
                    <a:solidFill>
                      <a:schemeClr val="tx1"/>
                    </a:solidFill>
                    <a:latin typeface="Gill Sans MT" panose="020B0502020104020203" pitchFamily="34" charset="77"/>
                  </a:rPr>
                  <a:t>Support (with money) </a:t>
                </a:r>
                <a:r>
                  <a:rPr lang="en-GB" sz="1100">
                    <a:solidFill>
                      <a:schemeClr val="tx1"/>
                    </a:solidFill>
                    <a:latin typeface="Gill Sans MT" panose="020B0502020104020203" pitchFamily="34" charset="77"/>
                  </a:rPr>
                  <a:t>– Funding needs to be made available for co-ops like it is for other forms of start-up</a:t>
                </a:r>
                <a:endParaRPr lang="en-GB" sz="1100" b="1">
                  <a:solidFill>
                    <a:schemeClr val="tx1"/>
                  </a:solidFill>
                  <a:latin typeface="Gill Sans MT" panose="020B0502020104020203" pitchFamily="34" charset="77"/>
                </a:endParaRPr>
              </a:p>
              <a:p>
                <a:pPr marL="171450" indent="-171450" algn="just">
                  <a:buFont typeface="Wingdings" pitchFamily="2" charset="2"/>
                  <a:buChar char="Ø"/>
                </a:pPr>
                <a:r>
                  <a:rPr lang="en-GB" sz="1100" b="1">
                    <a:solidFill>
                      <a:schemeClr val="tx1"/>
                    </a:solidFill>
                    <a:latin typeface="Gill Sans MT" panose="020B0502020104020203" pitchFamily="34" charset="77"/>
                  </a:rPr>
                  <a:t>Connect </a:t>
                </a:r>
                <a:r>
                  <a:rPr lang="en-GB" sz="1100">
                    <a:solidFill>
                      <a:schemeClr val="tx1"/>
                    </a:solidFill>
                    <a:latin typeface="Gill Sans MT" panose="020B0502020104020203" pitchFamily="34" charset="77"/>
                  </a:rPr>
                  <a:t>– Strong co-ops are connected to other co-ops and support organisations, locally and nationally</a:t>
                </a:r>
                <a:endParaRPr lang="en-GB" sz="1100" b="1">
                  <a:solidFill>
                    <a:schemeClr val="tx1"/>
                  </a:solidFill>
                  <a:latin typeface="Gill Sans MT" panose="020B0502020104020203" pitchFamily="34" charset="77"/>
                </a:endParaRPr>
              </a:p>
              <a:p>
                <a:pPr marL="171450" indent="-171450" algn="just">
                  <a:buFont typeface="Wingdings" pitchFamily="2" charset="2"/>
                  <a:buChar char="Ø"/>
                </a:pPr>
                <a:r>
                  <a:rPr lang="en-GB" sz="1100" b="1">
                    <a:solidFill>
                      <a:schemeClr val="tx1"/>
                    </a:solidFill>
                    <a:latin typeface="Gill Sans MT" panose="020B0502020104020203" pitchFamily="34" charset="77"/>
                  </a:rPr>
                  <a:t>Promote</a:t>
                </a:r>
                <a:r>
                  <a:rPr lang="en-GB" sz="1100">
                    <a:solidFill>
                      <a:schemeClr val="tx1"/>
                    </a:solidFill>
                    <a:latin typeface="Gill Sans MT" panose="020B0502020104020203" pitchFamily="34" charset="77"/>
                  </a:rPr>
                  <a:t> – Awareness is one thing but actively promoting and advocating for co-ops is key to both developing sustainable businesses and creating new co-ops. "If you go to a working-class area and find a bunch of cleaners who are working for less than a minimum wage, who've got zero-hour contracts, and they're getting treated very badly, that is a group of men and women who could easily come together and say, do you know what? Let's do it ourselves.” </a:t>
                </a:r>
                <a:endParaRPr lang="en-GB" sz="1100" b="1">
                  <a:solidFill>
                    <a:schemeClr val="tx1"/>
                  </a:solidFill>
                  <a:latin typeface="Gill Sans MT" panose="020B0502020104020203" pitchFamily="34" charset="77"/>
                </a:endParaRPr>
              </a:p>
              <a:p>
                <a:pPr marL="171450" indent="-171450" algn="just">
                  <a:buFont typeface="Wingdings" pitchFamily="2" charset="2"/>
                  <a:buChar char="Ø"/>
                </a:pPr>
                <a:r>
                  <a:rPr lang="en-GB" sz="1100" b="1">
                    <a:solidFill>
                      <a:schemeClr val="tx1"/>
                    </a:solidFill>
                    <a:latin typeface="Gill Sans MT" panose="020B0502020104020203" pitchFamily="34" charset="77"/>
                  </a:rPr>
                  <a:t>Understand co-operative principles </a:t>
                </a:r>
                <a:r>
                  <a:rPr lang="en-GB" sz="1100">
                    <a:solidFill>
                      <a:schemeClr val="tx1"/>
                    </a:solidFill>
                    <a:latin typeface="Gill Sans MT" panose="020B0502020104020203" pitchFamily="34" charset="77"/>
                  </a:rPr>
                  <a:t>– For co-ops and co-op development to be effective, you need to understand the co-operative principles and how they work in synergy, as do the members who form the co-ops along with anyone involved in supporting them.</a:t>
                </a:r>
              </a:p>
            </p:txBody>
          </p:sp>
          <p:sp>
            <p:nvSpPr>
              <p:cNvPr id="60" name="TextBox 59">
                <a:extLst>
                  <a:ext uri="{FF2B5EF4-FFF2-40B4-BE49-F238E27FC236}">
                    <a16:creationId xmlns:a16="http://schemas.microsoft.com/office/drawing/2014/main" id="{E5F593B5-3CD2-6834-C197-8ED2D396EE99}"/>
                  </a:ext>
                </a:extLst>
              </p:cNvPr>
              <p:cNvSpPr txBox="1"/>
              <p:nvPr/>
            </p:nvSpPr>
            <p:spPr>
              <a:xfrm>
                <a:off x="7709323" y="1818525"/>
                <a:ext cx="5740963" cy="298063"/>
              </a:xfrm>
              <a:prstGeom prst="rect">
                <a:avLst/>
              </a:prstGeom>
              <a:noFill/>
            </p:spPr>
            <p:txBody>
              <a:bodyPr wrap="square" rtlCol="0">
                <a:spAutoFit/>
              </a:bodyPr>
              <a:lstStyle/>
              <a:p>
                <a:pPr algn="ctr"/>
                <a:r>
                  <a:rPr lang="en-GB" sz="1100" b="1"/>
                  <a:t>KEY MESSAGES / TAKEAWAYS</a:t>
                </a:r>
              </a:p>
            </p:txBody>
          </p:sp>
        </p:grpSp>
        <p:sp>
          <p:nvSpPr>
            <p:cNvPr id="3" name="Freeform 2">
              <a:extLst>
                <a:ext uri="{FF2B5EF4-FFF2-40B4-BE49-F238E27FC236}">
                  <a16:creationId xmlns:a16="http://schemas.microsoft.com/office/drawing/2014/main" id="{8B41F4C2-8C88-0D74-DD47-4231A9A66FF9}"/>
                </a:ext>
              </a:extLst>
            </p:cNvPr>
            <p:cNvSpPr/>
            <p:nvPr/>
          </p:nvSpPr>
          <p:spPr>
            <a:xfrm>
              <a:off x="4092558" y="4446307"/>
              <a:ext cx="1150666" cy="709266"/>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grpSp>
      <p:grpSp>
        <p:nvGrpSpPr>
          <p:cNvPr id="4" name="Group 3">
            <a:extLst>
              <a:ext uri="{FF2B5EF4-FFF2-40B4-BE49-F238E27FC236}">
                <a16:creationId xmlns:a16="http://schemas.microsoft.com/office/drawing/2014/main" id="{F55F49C8-00CE-CDF6-8FA5-4719E6931499}"/>
              </a:ext>
            </a:extLst>
          </p:cNvPr>
          <p:cNvGrpSpPr/>
          <p:nvPr/>
        </p:nvGrpSpPr>
        <p:grpSpPr>
          <a:xfrm>
            <a:off x="9015808" y="480271"/>
            <a:ext cx="3316706" cy="5965549"/>
            <a:chOff x="3837458" y="251809"/>
            <a:chExt cx="3316706" cy="5965549"/>
          </a:xfrm>
        </p:grpSpPr>
        <p:grpSp>
          <p:nvGrpSpPr>
            <p:cNvPr id="5" name="Group 4">
              <a:extLst>
                <a:ext uri="{FF2B5EF4-FFF2-40B4-BE49-F238E27FC236}">
                  <a16:creationId xmlns:a16="http://schemas.microsoft.com/office/drawing/2014/main" id="{EDB67A37-77A6-3CD2-AFEA-C5508B9AA52F}"/>
                </a:ext>
              </a:extLst>
            </p:cNvPr>
            <p:cNvGrpSpPr/>
            <p:nvPr/>
          </p:nvGrpSpPr>
          <p:grpSpPr>
            <a:xfrm>
              <a:off x="3881141" y="321735"/>
              <a:ext cx="3232944" cy="5895623"/>
              <a:chOff x="6018042" y="508481"/>
              <a:chExt cx="2489047" cy="4692980"/>
            </a:xfrm>
          </p:grpSpPr>
          <p:sp>
            <p:nvSpPr>
              <p:cNvPr id="10" name="Circular Arrow 9">
                <a:extLst>
                  <a:ext uri="{FF2B5EF4-FFF2-40B4-BE49-F238E27FC236}">
                    <a16:creationId xmlns:a16="http://schemas.microsoft.com/office/drawing/2014/main" id="{256DB9DF-9608-C535-1D1E-F26A7B4D21E1}"/>
                  </a:ext>
                </a:extLst>
              </p:cNvPr>
              <p:cNvSpPr/>
              <p:nvPr/>
            </p:nvSpPr>
            <p:spPr>
              <a:xfrm>
                <a:off x="6335007" y="508481"/>
                <a:ext cx="2139626" cy="2088595"/>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Shape 10">
                <a:extLst>
                  <a:ext uri="{FF2B5EF4-FFF2-40B4-BE49-F238E27FC236}">
                    <a16:creationId xmlns:a16="http://schemas.microsoft.com/office/drawing/2014/main" id="{FC604C97-08B1-8B17-F6AA-A460C7E3A5CB}"/>
                  </a:ext>
                </a:extLst>
              </p:cNvPr>
              <p:cNvSpPr/>
              <p:nvPr/>
            </p:nvSpPr>
            <p:spPr>
              <a:xfrm rot="21240706">
                <a:off x="6018042" y="1901867"/>
                <a:ext cx="1749789" cy="1949330"/>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Circular Arrow 11">
                <a:extLst>
                  <a:ext uri="{FF2B5EF4-FFF2-40B4-BE49-F238E27FC236}">
                    <a16:creationId xmlns:a16="http://schemas.microsoft.com/office/drawing/2014/main" id="{28ABBC3B-8567-A495-7ECB-0A5720C45FB6}"/>
                  </a:ext>
                </a:extLst>
              </p:cNvPr>
              <p:cNvSpPr/>
              <p:nvPr/>
            </p:nvSpPr>
            <p:spPr>
              <a:xfrm rot="716466">
                <a:off x="6374730" y="3342121"/>
                <a:ext cx="2132359" cy="1859340"/>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6" name="TextBox 5">
              <a:extLst>
                <a:ext uri="{FF2B5EF4-FFF2-40B4-BE49-F238E27FC236}">
                  <a16:creationId xmlns:a16="http://schemas.microsoft.com/office/drawing/2014/main" id="{67642CD6-FE37-54FF-9887-89B921E03758}"/>
                </a:ext>
              </a:extLst>
            </p:cNvPr>
            <p:cNvSpPr txBox="1"/>
            <p:nvPr/>
          </p:nvSpPr>
          <p:spPr>
            <a:xfrm>
              <a:off x="3837458" y="251809"/>
              <a:ext cx="3316706" cy="261610"/>
            </a:xfrm>
            <a:prstGeom prst="rect">
              <a:avLst/>
            </a:prstGeom>
            <a:noFill/>
          </p:spPr>
          <p:txBody>
            <a:bodyPr wrap="square" rtlCol="0">
              <a:spAutoFit/>
            </a:bodyPr>
            <a:lstStyle/>
            <a:p>
              <a:pPr algn="ctr"/>
              <a:r>
                <a:rPr lang="en-GB" sz="1100" b="1"/>
                <a:t>GROWTH AND/OR REPLICATION</a:t>
              </a:r>
            </a:p>
          </p:txBody>
        </p:sp>
        <p:sp>
          <p:nvSpPr>
            <p:cNvPr id="7" name="TextBox 6">
              <a:extLst>
                <a:ext uri="{FF2B5EF4-FFF2-40B4-BE49-F238E27FC236}">
                  <a16:creationId xmlns:a16="http://schemas.microsoft.com/office/drawing/2014/main" id="{44E0B60F-C3F2-CE43-662A-427475290895}"/>
                </a:ext>
              </a:extLst>
            </p:cNvPr>
            <p:cNvSpPr txBox="1"/>
            <p:nvPr/>
          </p:nvSpPr>
          <p:spPr>
            <a:xfrm>
              <a:off x="4768107" y="972793"/>
              <a:ext cx="1774179" cy="1245341"/>
            </a:xfrm>
            <a:prstGeom prst="rect">
              <a:avLst/>
            </a:prstGeom>
            <a:noFill/>
          </p:spPr>
          <p:txBody>
            <a:bodyPr wrap="square">
              <a:spAutoFit/>
            </a:bodyPr>
            <a:lstStyle/>
            <a:p>
              <a:pPr lvl="0" algn="ctr">
                <a:lnSpc>
                  <a:spcPct val="115000"/>
                </a:lnSpc>
              </a:pP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C</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onstantly talk about growth. Each new financial year they meet, plan</a:t>
              </a: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 p</a:t>
              </a: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ut the word out, identify targets, share the load, engage potential clients.</a:t>
              </a:r>
              <a:endPar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4CAB4B6-C8C4-AAA8-EBF9-8D34B8F329CA}"/>
                </a:ext>
              </a:extLst>
            </p:cNvPr>
            <p:cNvSpPr txBox="1"/>
            <p:nvPr/>
          </p:nvSpPr>
          <p:spPr>
            <a:xfrm>
              <a:off x="4389459" y="2837715"/>
              <a:ext cx="2563031" cy="1245341"/>
            </a:xfrm>
            <a:prstGeom prst="rect">
              <a:avLst/>
            </a:prstGeom>
            <a:noFill/>
          </p:spPr>
          <p:txBody>
            <a:bodyPr wrap="square">
              <a:spAutoFit/>
            </a:bodyPr>
            <a:lstStyle/>
            <a:p>
              <a:pPr lvl="0" algn="ctr">
                <a:lnSpc>
                  <a:spcPct val="115000"/>
                </a:lnSpc>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Winning a contract is great but it comes with the challenge of recruiting. </a:t>
              </a: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R</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isks associated with hiring the wrong person, can impact reputation and the capacity of members already busy with other contracts. </a:t>
              </a:r>
            </a:p>
          </p:txBody>
        </p:sp>
        <p:sp>
          <p:nvSpPr>
            <p:cNvPr id="9" name="TextBox 8">
              <a:extLst>
                <a:ext uri="{FF2B5EF4-FFF2-40B4-BE49-F238E27FC236}">
                  <a16:creationId xmlns:a16="http://schemas.microsoft.com/office/drawing/2014/main" id="{CD81A116-CED5-B302-0C0C-60B0A91E21FD}"/>
                </a:ext>
              </a:extLst>
            </p:cNvPr>
            <p:cNvSpPr txBox="1"/>
            <p:nvPr/>
          </p:nvSpPr>
          <p:spPr>
            <a:xfrm>
              <a:off x="4142585" y="4469326"/>
              <a:ext cx="2354408" cy="1245341"/>
            </a:xfrm>
            <a:prstGeom prst="rect">
              <a:avLst/>
            </a:prstGeom>
            <a:noFill/>
          </p:spPr>
          <p:txBody>
            <a:bodyPr wrap="square">
              <a:spAutoFit/>
            </a:bodyPr>
            <a:lstStyle/>
            <a:p>
              <a:pPr algn="ctr">
                <a:lnSpc>
                  <a:spcPct val="115000"/>
                </a:lnSpc>
              </a:pPr>
              <a:r>
                <a:rPr lang="en-GB" sz="1100" kern="100">
                  <a:effectLst/>
                  <a:latin typeface="Gill Sans MT" panose="020B0502020104020203" pitchFamily="34" charset="77"/>
                  <a:ea typeface="Aptos" panose="020B0004020202020204" pitchFamily="34" charset="0"/>
                  <a:cs typeface="Arial" panose="020B0604020202020204" pitchFamily="34" charset="0"/>
                </a:rPr>
                <a:t>Could be 5x bigger </a:t>
              </a:r>
              <a:r>
                <a:rPr lang="en-GB" sz="1100" kern="100">
                  <a:latin typeface="Gill Sans MT" panose="020B0502020104020203" pitchFamily="34" charset="77"/>
                  <a:ea typeface="Aptos" panose="020B0004020202020204" pitchFamily="34" charset="0"/>
                  <a:cs typeface="Arial" panose="020B0604020202020204" pitchFamily="34" charset="0"/>
                </a:rPr>
                <a:t>b</a:t>
              </a:r>
              <a:r>
                <a:rPr lang="en-GB" sz="1100" kern="100">
                  <a:effectLst/>
                  <a:latin typeface="Gill Sans MT" panose="020B0502020104020203" pitchFamily="34" charset="77"/>
                  <a:ea typeface="Aptos" panose="020B0004020202020204" pitchFamily="34" charset="0"/>
                  <a:cs typeface="Arial" panose="020B0604020202020204" pitchFamily="34" charset="0"/>
                </a:rPr>
                <a:t>ut it's an awful lot of work</a:t>
              </a:r>
              <a:r>
                <a:rPr lang="en-GB" sz="1100" kern="100">
                  <a:latin typeface="Gill Sans MT" panose="020B0502020104020203" pitchFamily="34" charset="77"/>
                  <a:ea typeface="Aptos" panose="020B0004020202020204" pitchFamily="34" charset="0"/>
                  <a:cs typeface="Arial" panose="020B0604020202020204" pitchFamily="34" charset="0"/>
                </a:rPr>
                <a:t> to</a:t>
              </a:r>
              <a:r>
                <a:rPr lang="en-GB" sz="1100" kern="100">
                  <a:effectLst/>
                  <a:latin typeface="Gill Sans MT" panose="020B0502020104020203" pitchFamily="34" charset="77"/>
                  <a:ea typeface="Aptos" panose="020B0004020202020204" pitchFamily="34" charset="0"/>
                  <a:cs typeface="Arial" panose="020B0604020202020204" pitchFamily="34" charset="0"/>
                </a:rPr>
                <a:t> secure the contracts, secure the workers, and keep the contracts going. I</a:t>
              </a:r>
              <a:r>
                <a:rPr lang="en-GB" sz="1100" kern="100">
                  <a:latin typeface="Gill Sans MT" panose="020B0502020104020203" pitchFamily="34" charset="77"/>
                  <a:ea typeface="Aptos" panose="020B0004020202020204" pitchFamily="34" charset="0"/>
                  <a:cs typeface="Arial" panose="020B0604020202020204" pitchFamily="34" charset="0"/>
                </a:rPr>
                <a:t>t would change things; area supervisors would be necessary. </a:t>
              </a:r>
              <a:r>
                <a:rPr lang="en-GB" sz="1100" kern="100">
                  <a:effectLst/>
                  <a:latin typeface="Gill Sans MT" panose="020B0502020104020203" pitchFamily="34" charset="77"/>
                  <a:ea typeface="Aptos" panose="020B0004020202020204" pitchFamily="34" charset="0"/>
                  <a:cs typeface="Arial" panose="020B0604020202020204" pitchFamily="34" charset="0"/>
                </a:rPr>
                <a:t> </a:t>
              </a:r>
            </a:p>
          </p:txBody>
        </p:sp>
      </p:grpSp>
      <p:pic>
        <p:nvPicPr>
          <p:cNvPr id="17" name="Graphic 16" descr="Work from home Wi-Fi with solid fill">
            <a:hlinkClick r:id="rId3" action="ppaction://hlinksldjump"/>
            <a:extLst>
              <a:ext uri="{FF2B5EF4-FFF2-40B4-BE49-F238E27FC236}">
                <a16:creationId xmlns:a16="http://schemas.microsoft.com/office/drawing/2014/main" id="{6C4C1346-139B-1B2F-D437-D8F5E2DA23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3025538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772666" y="4820464"/>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2629960499"/>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212 </a:t>
                      </a:r>
                    </a:p>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(~15 trial members)</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54</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3408832251"/>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Triangle Wholefoods Collective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15/09/1977</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61612428"/>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895730960"/>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effectLst/>
                        </a:rPr>
                        <a:t>£63.6m</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1604940078"/>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Elland, Calderdale, England</a:t>
                      </a:r>
                    </a:p>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 London distribution centre)</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723497"/>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Suma is </a:t>
            </a:r>
          </a:p>
          <a:p>
            <a:pPr marL="685756" lvl="1" indent="-228600" algn="just">
              <a:buFont typeface="+mj-lt"/>
              <a:buAutoNum type="arabicPeriod"/>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worker co-op</a:t>
            </a:r>
          </a:p>
          <a:p>
            <a:pPr marL="685756" lvl="1" indent="-228600" algn="just">
              <a:buFont typeface="+mj-lt"/>
              <a:buAutoNum type="arabicPeriod"/>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wholesaler of vegetarian and sustainable food</a:t>
            </a:r>
          </a:p>
          <a:p>
            <a:pPr marL="17145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It is the largest equal pay worker co-op in Europe</a:t>
            </a:r>
          </a:p>
          <a:p>
            <a:pPr marL="17145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Members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set the direction of the business, everyone has an equal say</a:t>
            </a:r>
          </a:p>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Members all get paid the same wage and take responsibility and each do a range of jobs each week, from truck driving to cooking to accounts</a:t>
            </a:r>
          </a:p>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Always tried to maintain quite a diverse customer base but majority of sales are wholefood</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and</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health food shops (though decreasing in number over 20 years) with sales also going through online retailers of various kinds, some exports (detrimentally impacte</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 by Brexit), and across a range of restaurants, bakeries, and bigger retailers such as ‘the Co-op’ </a:t>
            </a:r>
          </a:p>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Key ‘social impact’ is in the number of people employed in what are mostly manual jobs but with very good wages, far more than normal in the sector or the national average wage, this brings benefits to the local community. </a:t>
            </a:r>
          </a:p>
          <a:p>
            <a:pPr marL="171450" indent="-171450" algn="just">
              <a:buFont typeface="Wingdings" pitchFamily="2" charset="2"/>
              <a:buChar char="Ø"/>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6" name="Rectangle 5">
            <a:extLst>
              <a:ext uri="{FF2B5EF4-FFF2-40B4-BE49-F238E27FC236}">
                <a16:creationId xmlns:a16="http://schemas.microsoft.com/office/drawing/2014/main" id="{E7AEEE0F-E768-35EB-5B5F-3B12D27C3AA1}"/>
              </a:ext>
            </a:extLst>
          </p:cNvPr>
          <p:cNvSpPr/>
          <p:nvPr/>
        </p:nvSpPr>
        <p:spPr>
          <a:xfrm>
            <a:off x="8878527" y="5788285"/>
            <a:ext cx="3166946" cy="8314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31B68BB-B9F2-C683-99A2-5C1EAC6AC6A9}"/>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C20D9B22-864C-C702-12DF-36DE3F6DED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14289" y="5828320"/>
            <a:ext cx="1895422" cy="751425"/>
          </a:xfrm>
          <a:prstGeom prst="rect">
            <a:avLst/>
          </a:prstGeom>
        </p:spPr>
      </p:pic>
      <p:sp>
        <p:nvSpPr>
          <p:cNvPr id="14" name="Oval 13">
            <a:extLst>
              <a:ext uri="{FF2B5EF4-FFF2-40B4-BE49-F238E27FC236}">
                <a16:creationId xmlns:a16="http://schemas.microsoft.com/office/drawing/2014/main" id="{58A61C75-3632-2F46-6FFA-BBDBD4CD7680}"/>
              </a:ext>
            </a:extLst>
          </p:cNvPr>
          <p:cNvSpPr>
            <a:spLocks noChangeAspect="1"/>
          </p:cNvSpPr>
          <p:nvPr/>
        </p:nvSpPr>
        <p:spPr>
          <a:xfrm>
            <a:off x="6704260" y="5516834"/>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8" name="Title 7">
            <a:extLst>
              <a:ext uri="{FF2B5EF4-FFF2-40B4-BE49-F238E27FC236}">
                <a16:creationId xmlns:a16="http://schemas.microsoft.com/office/drawing/2014/main" id="{C02CCC9C-D339-E45D-0874-C5A3CFFBB028}"/>
              </a:ext>
            </a:extLst>
          </p:cNvPr>
          <p:cNvSpPr>
            <a:spLocks noGrp="1"/>
          </p:cNvSpPr>
          <p:nvPr>
            <p:ph type="title"/>
          </p:nvPr>
        </p:nvSpPr>
        <p:spPr/>
        <p:txBody>
          <a:bodyPr>
            <a:normAutofit/>
          </a:bodyPr>
          <a:lstStyle/>
          <a:p>
            <a:r>
              <a:rPr lang="en-GB"/>
              <a:t>SUMA WHOLEFOODS</a:t>
            </a:r>
          </a:p>
        </p:txBody>
      </p:sp>
      <p:pic>
        <p:nvPicPr>
          <p:cNvPr id="10" name="Graphic 9" descr="Work from home Wi-Fi with solid fill">
            <a:hlinkClick r:id="rId6" action="ppaction://hlinksldjump"/>
            <a:extLst>
              <a:ext uri="{FF2B5EF4-FFF2-40B4-BE49-F238E27FC236}">
                <a16:creationId xmlns:a16="http://schemas.microsoft.com/office/drawing/2014/main" id="{5B127A40-DD57-4180-216A-2FC16DD2F6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217750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18879" y="1791970"/>
            <a:ext cx="4043666" cy="4893636"/>
            <a:chOff x="356316" y="1672209"/>
            <a:chExt cx="4043666" cy="4736045"/>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1933819"/>
              <a:ext cx="4043666" cy="4474435"/>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kern="100">
                  <a:solidFill>
                    <a:schemeClr val="tx1"/>
                  </a:solidFill>
                  <a:effectLst/>
                  <a:latin typeface="Gill Sans MT"/>
                  <a:ea typeface="Aptos" panose="020B0004020202020204" pitchFamily="34" charset="0"/>
                  <a:cs typeface="Arial"/>
                </a:rPr>
                <a:t>Suma was founded in1977. Around that time, there were a number of similar groups exploring the concept of ‘wholefoods</a:t>
              </a:r>
              <a:r>
                <a:rPr lang="en-GB" sz="1100" kern="100">
                  <a:solidFill>
                    <a:schemeClr val="tx1"/>
                  </a:solidFill>
                  <a:latin typeface="Gill Sans MT"/>
                  <a:ea typeface="Aptos" panose="020B0004020202020204" pitchFamily="34" charset="0"/>
                  <a:cs typeface="Arial"/>
                </a:rPr>
                <a:t>'</a:t>
              </a:r>
              <a:r>
                <a:rPr lang="en-GB" sz="1100" kern="100">
                  <a:solidFill>
                    <a:schemeClr val="tx1"/>
                  </a:solidFill>
                  <a:effectLst/>
                  <a:latin typeface="Gill Sans MT"/>
                  <a:ea typeface="Aptos" panose="020B0004020202020204" pitchFamily="34" charset="0"/>
                  <a:cs typeface="Arial"/>
                </a:rPr>
                <a:t> and a more sustainable approach to food and lifestyle more generally. The early members and those who joined throughout the 80s were what you’d probably call ‘hippies’ – they’d call themselves that. They were hippies, communists, rebellious types, vegetarianism at that time was a lot more ‘out there’ than it probably is now, even if it's still relatively niche. So, it came about through a movement of those people, the way they wanted to live their lives, and the way they wanted to eat – or rather, what they wanted to eat! They were living in different parts of the country so started to move stuff around to supply the food and goods they wanted and then that became a sort of business and a way of life. There's a sort of very mundane story about this guy called Reg, who started Suma. He would travel in amongst these places with vans full of big bags of oats and seeds and stuff. While Suma grew from his activities, you can find different food-focused worker coops around the country from around the same time. Some of them don't exist anymore, but a lot of them do in these different parts of the country. They probably all have slightly different origin stories but that's the broad brush of where it came from. The founders stuck around for quite a while, although there are none of them still at Suma. </a:t>
              </a: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BD5992-15D6-9E1C-766E-350188A93843}"/>
                </a:ext>
              </a:extLst>
            </p:cNvPr>
            <p:cNvSpPr txBox="1"/>
            <p:nvPr/>
          </p:nvSpPr>
          <p:spPr>
            <a:xfrm>
              <a:off x="356316" y="1672209"/>
              <a:ext cx="4043666"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21" name="Group 20">
            <a:extLst>
              <a:ext uri="{FF2B5EF4-FFF2-40B4-BE49-F238E27FC236}">
                <a16:creationId xmlns:a16="http://schemas.microsoft.com/office/drawing/2014/main" id="{8722E58B-C543-A98E-F3D7-151CAF853EB6}"/>
              </a:ext>
            </a:extLst>
          </p:cNvPr>
          <p:cNvGrpSpPr/>
          <p:nvPr/>
        </p:nvGrpSpPr>
        <p:grpSpPr>
          <a:xfrm>
            <a:off x="217215" y="75278"/>
            <a:ext cx="9352435" cy="2019039"/>
            <a:chOff x="232861" y="224188"/>
            <a:chExt cx="9352435" cy="2019039"/>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9352435" cy="2019039"/>
              <a:chOff x="259268" y="2420516"/>
              <a:chExt cx="9352435" cy="2019039"/>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1513"/>
                <a:ext cx="4676820" cy="1106033"/>
                <a:chOff x="2967639" y="2393646"/>
                <a:chExt cx="4676820" cy="1106033"/>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3646"/>
                  <a:ext cx="2340773" cy="1096822"/>
                  <a:chOff x="3723620" y="2748441"/>
                  <a:chExt cx="2340773" cy="1096822"/>
                </a:xfrm>
              </p:grpSpPr>
              <p:sp>
                <p:nvSpPr>
                  <p:cNvPr id="63" name="Freeform 62">
                    <a:extLst>
                      <a:ext uri="{FF2B5EF4-FFF2-40B4-BE49-F238E27FC236}">
                        <a16:creationId xmlns:a16="http://schemas.microsoft.com/office/drawing/2014/main" id="{264AD300-B86F-3E42-E354-99DA5F0F111F}"/>
                      </a:ext>
                    </a:extLst>
                  </p:cNvPr>
                  <p:cNvSpPr/>
                  <p:nvPr/>
                </p:nvSpPr>
                <p:spPr>
                  <a:xfrm>
                    <a:off x="3724393" y="2748441"/>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9352435" cy="2019039"/>
                <a:chOff x="149832" y="228080"/>
                <a:chExt cx="9352435" cy="2019039"/>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9352435"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6654"/>
                  <a:ext cx="9173716" cy="1590465"/>
                  <a:chOff x="1447581" y="5057877"/>
                  <a:chExt cx="7277036" cy="1700695"/>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Born in Leeds</a:t>
                    </a:r>
                    <a:endParaRPr lang="en-GB" sz="1100" b="1" kern="1200"/>
                  </a:p>
                  <a:p>
                    <a:pPr marL="171450" lvl="1" indent="-171450" algn="l" defTabSz="444500">
                      <a:spcBef>
                        <a:spcPct val="0"/>
                      </a:spcBef>
                      <a:spcAft>
                        <a:spcPct val="15000"/>
                      </a:spcAft>
                      <a:buFont typeface="Wingdings" pitchFamily="2" charset="2"/>
                      <a:buChar char="Ø"/>
                    </a:pPr>
                    <a:r>
                      <a:rPr lang="en-GB" sz="1100"/>
                      <a:t>Established in Leeds and operated there until the early 1990s</a:t>
                    </a:r>
                  </a:p>
                  <a:p>
                    <a:pPr marL="0" lvl="1" algn="l" defTabSz="444500">
                      <a:spcBef>
                        <a:spcPct val="0"/>
                      </a:spcBef>
                      <a:spcAft>
                        <a:spcPct val="15000"/>
                      </a:spcAft>
                    </a:pPr>
                    <a:endParaRPr lang="en-GB" sz="1100" kern="1200"/>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Next stop, Halifax</a:t>
                    </a:r>
                    <a:endParaRPr lang="en-GB" sz="1100" b="1" kern="1200"/>
                  </a:p>
                  <a:p>
                    <a:pPr marL="171450" lvl="1" indent="-171450" algn="l" defTabSz="444500">
                      <a:spcBef>
                        <a:spcPct val="0"/>
                      </a:spcBef>
                      <a:spcAft>
                        <a:spcPct val="15000"/>
                      </a:spcAft>
                      <a:buFont typeface="Wingdings" pitchFamily="2" charset="2"/>
                      <a:buChar char="Ø"/>
                    </a:pPr>
                    <a:r>
                      <a:rPr lang="en-GB" sz="1100"/>
                      <a:t>Moved to Halifax in the early 1990s to a purpose-built warehouse</a:t>
                    </a:r>
                    <a:endParaRPr lang="en-GB" sz="1100" kern="1200"/>
                  </a:p>
                </p:txBody>
              </p:sp>
              <p:sp>
                <p:nvSpPr>
                  <p:cNvPr id="36" name="Freeform 35">
                    <a:extLst>
                      <a:ext uri="{FF2B5EF4-FFF2-40B4-BE49-F238E27FC236}">
                        <a16:creationId xmlns:a16="http://schemas.microsoft.com/office/drawing/2014/main" id="{A724856E-F5B6-A460-CCFA-1CCA0F0B5892}"/>
                      </a:ext>
                    </a:extLst>
                  </p:cNvPr>
                  <p:cNvSpPr/>
                  <p:nvPr/>
                </p:nvSpPr>
                <p:spPr>
                  <a:xfrm>
                    <a:off x="5161234" y="5057877"/>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Rapid growth</a:t>
                    </a:r>
                  </a:p>
                  <a:p>
                    <a:pPr marL="171450" lvl="1" indent="-171450" defTabSz="444500">
                      <a:spcBef>
                        <a:spcPct val="0"/>
                      </a:spcBef>
                      <a:spcAft>
                        <a:spcPct val="15000"/>
                      </a:spcAft>
                      <a:buFont typeface="Wingdings" pitchFamily="2" charset="2"/>
                      <a:buChar char="Ø"/>
                    </a:pPr>
                    <a:r>
                      <a:rPr lang="en-GB" sz="1100"/>
                      <a:t>Early 2000s, strategic shift regarding the decision to grow membership and expand the business </a:t>
                    </a:r>
                  </a:p>
                  <a:p>
                    <a:pPr marL="171450" lvl="1" indent="-171450" algn="l" defTabSz="444500">
                      <a:spcBef>
                        <a:spcPct val="0"/>
                      </a:spcBef>
                      <a:spcAft>
                        <a:spcPct val="15000"/>
                      </a:spcAft>
                      <a:buFont typeface="Wingdings" pitchFamily="2" charset="2"/>
                      <a:buChar char="Ø"/>
                    </a:pPr>
                    <a:r>
                      <a:rPr lang="en-GB" sz="1100"/>
                      <a:t>Started recruiting 10-15 people at a time every three months</a:t>
                    </a:r>
                  </a:p>
                  <a:p>
                    <a:pPr marL="171450" lvl="1" indent="-171450" algn="l" defTabSz="444500">
                      <a:spcBef>
                        <a:spcPct val="0"/>
                      </a:spcBef>
                      <a:spcAft>
                        <a:spcPct val="15000"/>
                      </a:spcAft>
                      <a:buFont typeface="Wingdings" pitchFamily="2" charset="2"/>
                      <a:buChar char="Ø"/>
                    </a:pPr>
                    <a:r>
                      <a:rPr lang="en-GB" sz="1100"/>
                      <a:t>Moved to current location in Elland, bigger warehouse just outside of Halifax</a:t>
                    </a:r>
                  </a:p>
                </p:txBody>
              </p:sp>
              <p:sp>
                <p:nvSpPr>
                  <p:cNvPr id="37" name="Freeform 36">
                    <a:extLst>
                      <a:ext uri="{FF2B5EF4-FFF2-40B4-BE49-F238E27FC236}">
                        <a16:creationId xmlns:a16="http://schemas.microsoft.com/office/drawing/2014/main" id="{FCE34941-3B5D-8870-1EED-4697D0F58AFB}"/>
                      </a:ext>
                    </a:extLst>
                  </p:cNvPr>
                  <p:cNvSpPr/>
                  <p:nvPr/>
                </p:nvSpPr>
                <p:spPr>
                  <a:xfrm>
                    <a:off x="7025119" y="505844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Distributed distribution</a:t>
                    </a:r>
                    <a:endParaRPr lang="en-GB" sz="1100" b="1" kern="1200"/>
                  </a:p>
                  <a:p>
                    <a:pPr marL="171450" lvl="1" indent="-171450" algn="l" defTabSz="444500">
                      <a:spcBef>
                        <a:spcPct val="0"/>
                      </a:spcBef>
                      <a:spcAft>
                        <a:spcPct val="15000"/>
                      </a:spcAft>
                      <a:buFont typeface="Wingdings" pitchFamily="2" charset="2"/>
                      <a:buChar char="Ø"/>
                    </a:pPr>
                    <a:r>
                      <a:rPr lang="en-GB" sz="1100"/>
                      <a:t>By 2015 Suma had established a distribution centre near London with ~10 workers, mainly drivers, some of them members but others not</a:t>
                    </a:r>
                    <a:endParaRPr lang="en-GB" sz="1100" kern="1200"/>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29F2D93F-E430-FA90-79AD-A1D19291D907}"/>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B0130A0-1CDD-52A8-D1B1-38C38B8207DA}"/>
              </a:ext>
            </a:extLst>
          </p:cNvPr>
          <p:cNvGrpSpPr/>
          <p:nvPr/>
        </p:nvGrpSpPr>
        <p:grpSpPr>
          <a:xfrm>
            <a:off x="4475741" y="754624"/>
            <a:ext cx="7348508" cy="5953636"/>
            <a:chOff x="4676836" y="827006"/>
            <a:chExt cx="7348508" cy="5953636"/>
          </a:xfrm>
        </p:grpSpPr>
        <p:sp>
          <p:nvSpPr>
            <p:cNvPr id="7" name="Hexagon 6">
              <a:extLst>
                <a:ext uri="{FF2B5EF4-FFF2-40B4-BE49-F238E27FC236}">
                  <a16:creationId xmlns:a16="http://schemas.microsoft.com/office/drawing/2014/main" id="{6A9C3936-0A3F-596C-700E-56E649BE3E38}"/>
                </a:ext>
              </a:extLst>
            </p:cNvPr>
            <p:cNvSpPr>
              <a:spLocks/>
            </p:cNvSpPr>
            <p:nvPr/>
          </p:nvSpPr>
          <p:spPr>
            <a:xfrm>
              <a:off x="8836756" y="4847624"/>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3 or 4 General Meetings each year where members can bring proposals and have them voted on</a:t>
              </a:r>
            </a:p>
          </p:txBody>
        </p:sp>
        <p:sp>
          <p:nvSpPr>
            <p:cNvPr id="9" name="Hexagon 8">
              <a:extLst>
                <a:ext uri="{FF2B5EF4-FFF2-40B4-BE49-F238E27FC236}">
                  <a16:creationId xmlns:a16="http://schemas.microsoft.com/office/drawing/2014/main" id="{953158AE-B285-1D75-A158-913A8885342A}"/>
                </a:ext>
              </a:extLst>
            </p:cNvPr>
            <p:cNvSpPr>
              <a:spLocks/>
            </p:cNvSpPr>
            <p:nvPr/>
          </p:nvSpPr>
          <p:spPr>
            <a:xfrm>
              <a:off x="10218476" y="827006"/>
              <a:ext cx="1800856" cy="1610765"/>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Minimal fixed assets, do not own the land or buildings but do buy the trucks (which are expensive) and own a lot of machinery</a:t>
              </a:r>
            </a:p>
          </p:txBody>
        </p:sp>
        <p:sp>
          <p:nvSpPr>
            <p:cNvPr id="11" name="Hexagon 10">
              <a:extLst>
                <a:ext uri="{FF2B5EF4-FFF2-40B4-BE49-F238E27FC236}">
                  <a16:creationId xmlns:a16="http://schemas.microsoft.com/office/drawing/2014/main" id="{247AB70E-15F2-97BE-DEA4-54A8364DF981}"/>
                </a:ext>
              </a:extLst>
            </p:cNvPr>
            <p:cNvSpPr>
              <a:spLocks/>
            </p:cNvSpPr>
            <p:nvPr/>
          </p:nvSpPr>
          <p:spPr>
            <a:xfrm>
              <a:off x="7440654" y="4045118"/>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Electing members to the Board and Member Council is the primary mechanism for democratic participation</a:t>
              </a:r>
            </a:p>
          </p:txBody>
        </p:sp>
        <p:sp>
          <p:nvSpPr>
            <p:cNvPr id="12" name="Hexagon 11">
              <a:extLst>
                <a:ext uri="{FF2B5EF4-FFF2-40B4-BE49-F238E27FC236}">
                  <a16:creationId xmlns:a16="http://schemas.microsoft.com/office/drawing/2014/main" id="{2EE73CB4-CF1C-3D4A-FFA1-3DD83EDE5456}"/>
                </a:ext>
              </a:extLst>
            </p:cNvPr>
            <p:cNvSpPr>
              <a:spLocks noChangeAspect="1"/>
            </p:cNvSpPr>
            <p:nvPr/>
          </p:nvSpPr>
          <p:spPr>
            <a:xfrm>
              <a:off x="6057885" y="3243189"/>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Board – 9 elected members, no external directors, focused on business strategy</a:t>
              </a:r>
            </a:p>
          </p:txBody>
        </p:sp>
        <p:sp>
          <p:nvSpPr>
            <p:cNvPr id="13" name="Hexagon 12">
              <a:extLst>
                <a:ext uri="{FF2B5EF4-FFF2-40B4-BE49-F238E27FC236}">
                  <a16:creationId xmlns:a16="http://schemas.microsoft.com/office/drawing/2014/main" id="{4D9D663F-5334-142D-5405-0BE29BD38987}"/>
                </a:ext>
              </a:extLst>
            </p:cNvPr>
            <p:cNvSpPr>
              <a:spLocks noChangeAspect="1"/>
            </p:cNvSpPr>
            <p:nvPr/>
          </p:nvSpPr>
          <p:spPr>
            <a:xfrm>
              <a:off x="7443638" y="2439790"/>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Since becoming a ‘large organisation’ have given Board more power to make decisions that</a:t>
              </a:r>
            </a:p>
            <a:p>
              <a:pPr algn="ctr"/>
              <a:r>
                <a:rPr lang="en-GB" sz="1100">
                  <a:solidFill>
                    <a:schemeClr val="tx1"/>
                  </a:solidFill>
                </a:rPr>
                <a:t>10-15 years ago only members could agree</a:t>
              </a:r>
            </a:p>
          </p:txBody>
        </p:sp>
        <p:sp>
          <p:nvSpPr>
            <p:cNvPr id="40" name="Hexagon 39">
              <a:extLst>
                <a:ext uri="{FF2B5EF4-FFF2-40B4-BE49-F238E27FC236}">
                  <a16:creationId xmlns:a16="http://schemas.microsoft.com/office/drawing/2014/main" id="{E448F22D-0ADD-BF52-3FAC-12D72DDA193B}"/>
                </a:ext>
              </a:extLst>
            </p:cNvPr>
            <p:cNvSpPr>
              <a:spLocks noChangeAspect="1"/>
            </p:cNvSpPr>
            <p:nvPr/>
          </p:nvSpPr>
          <p:spPr>
            <a:xfrm>
              <a:off x="4676836" y="4047652"/>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~5 years ago reviewed structure and established a Board and Member Council</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p>
          </p:txBody>
        </p:sp>
        <p:sp>
          <p:nvSpPr>
            <p:cNvPr id="42" name="Hexagon 41">
              <a:extLst>
                <a:ext uri="{FF2B5EF4-FFF2-40B4-BE49-F238E27FC236}">
                  <a16:creationId xmlns:a16="http://schemas.microsoft.com/office/drawing/2014/main" id="{9214B259-E68A-7D12-05AB-F28946FA7AC3}"/>
                </a:ext>
              </a:extLst>
            </p:cNvPr>
            <p:cNvSpPr>
              <a:spLocks noChangeAspect="1"/>
            </p:cNvSpPr>
            <p:nvPr/>
          </p:nvSpPr>
          <p:spPr>
            <a:xfrm>
              <a:off x="6058320" y="4852601"/>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 Council – 9 elected members, focused on member needs and participation</a:t>
              </a:r>
            </a:p>
          </p:txBody>
        </p:sp>
        <p:sp>
          <p:nvSpPr>
            <p:cNvPr id="43" name="Hexagon 42">
              <a:extLst>
                <a:ext uri="{FF2B5EF4-FFF2-40B4-BE49-F238E27FC236}">
                  <a16:creationId xmlns:a16="http://schemas.microsoft.com/office/drawing/2014/main" id="{6437C35B-4EA0-9605-03BA-90FBAF82D9CC}"/>
                </a:ext>
              </a:extLst>
            </p:cNvPr>
            <p:cNvSpPr>
              <a:spLocks/>
            </p:cNvSpPr>
            <p:nvPr/>
          </p:nvSpPr>
          <p:spPr>
            <a:xfrm>
              <a:off x="10215249" y="2435149"/>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 significant amount of money is in the stock held at any given point (make money, buy more stock, stock goes out, make money, etc.)</a:t>
              </a:r>
            </a:p>
          </p:txBody>
        </p:sp>
        <p:sp>
          <p:nvSpPr>
            <p:cNvPr id="44" name="TextBox 43">
              <a:extLst>
                <a:ext uri="{FF2B5EF4-FFF2-40B4-BE49-F238E27FC236}">
                  <a16:creationId xmlns:a16="http://schemas.microsoft.com/office/drawing/2014/main" id="{92B65454-0CC0-D2D7-6F4A-6A368BD22A79}"/>
                </a:ext>
              </a:extLst>
            </p:cNvPr>
            <p:cNvSpPr txBox="1"/>
            <p:nvPr/>
          </p:nvSpPr>
          <p:spPr>
            <a:xfrm>
              <a:off x="5336084" y="2983434"/>
              <a:ext cx="3117961" cy="245685"/>
            </a:xfrm>
            <a:prstGeom prst="rect">
              <a:avLst/>
            </a:prstGeom>
            <a:noFill/>
          </p:spPr>
          <p:txBody>
            <a:bodyPr wrap="square" rtlCol="0">
              <a:spAutoFit/>
            </a:bodyPr>
            <a:lstStyle/>
            <a:p>
              <a:pPr algn="ctr"/>
              <a:r>
                <a:rPr lang="en-GB" sz="1100" b="1"/>
                <a:t>KEY FEATURES</a:t>
              </a:r>
            </a:p>
          </p:txBody>
        </p:sp>
        <p:grpSp>
          <p:nvGrpSpPr>
            <p:cNvPr id="45" name="Group 44">
              <a:extLst>
                <a:ext uri="{FF2B5EF4-FFF2-40B4-BE49-F238E27FC236}">
                  <a16:creationId xmlns:a16="http://schemas.microsoft.com/office/drawing/2014/main" id="{487A3F39-5546-28CF-56BC-9BCCA4C5E3CE}"/>
                </a:ext>
              </a:extLst>
            </p:cNvPr>
            <p:cNvGrpSpPr/>
            <p:nvPr/>
          </p:nvGrpSpPr>
          <p:grpSpPr>
            <a:xfrm>
              <a:off x="5919438" y="6519032"/>
              <a:ext cx="5581345" cy="261610"/>
              <a:chOff x="2924853" y="6539497"/>
              <a:chExt cx="5581345" cy="261610"/>
            </a:xfrm>
          </p:grpSpPr>
          <p:sp>
            <p:nvSpPr>
              <p:cNvPr id="59" name="TextBox 58">
                <a:extLst>
                  <a:ext uri="{FF2B5EF4-FFF2-40B4-BE49-F238E27FC236}">
                    <a16:creationId xmlns:a16="http://schemas.microsoft.com/office/drawing/2014/main" id="{3ADAA3C8-5AE8-BE15-2984-CE77B98C311C}"/>
                  </a:ext>
                </a:extLst>
              </p:cNvPr>
              <p:cNvSpPr txBox="1"/>
              <p:nvPr/>
            </p:nvSpPr>
            <p:spPr>
              <a:xfrm>
                <a:off x="292485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60" name="TextBox 59">
                <a:extLst>
                  <a:ext uri="{FF2B5EF4-FFF2-40B4-BE49-F238E27FC236}">
                    <a16:creationId xmlns:a16="http://schemas.microsoft.com/office/drawing/2014/main" id="{B2D8F5C5-0BE3-0263-12DD-42EB6E898E8D}"/>
                  </a:ext>
                </a:extLst>
              </p:cNvPr>
              <p:cNvSpPr txBox="1"/>
              <p:nvPr/>
            </p:nvSpPr>
            <p:spPr>
              <a:xfrm>
                <a:off x="4479870" y="6539497"/>
                <a:ext cx="1411067" cy="261610"/>
              </a:xfrm>
              <a:prstGeom prst="rect">
                <a:avLst/>
              </a:prstGeom>
              <a:solidFill>
                <a:schemeClr val="accent4">
                  <a:alpha val="35822"/>
                </a:schemeClr>
              </a:solidFill>
              <a:ln>
                <a:noFill/>
              </a:ln>
            </p:spPr>
            <p:txBody>
              <a:bodyPr wrap="square" rtlCol="0">
                <a:spAutoFit/>
              </a:bodyPr>
              <a:lstStyle/>
              <a:p>
                <a:pPr algn="ctr"/>
                <a:r>
                  <a:rPr lang="en-GB" sz="1100"/>
                  <a:t>DECISION-MAKING</a:t>
                </a:r>
              </a:p>
            </p:txBody>
          </p:sp>
          <p:sp>
            <p:nvSpPr>
              <p:cNvPr id="61" name="TextBox 60">
                <a:extLst>
                  <a:ext uri="{FF2B5EF4-FFF2-40B4-BE49-F238E27FC236}">
                    <a16:creationId xmlns:a16="http://schemas.microsoft.com/office/drawing/2014/main" id="{E0C8C504-79A7-859B-538A-BA93F8E25500}"/>
                  </a:ext>
                </a:extLst>
              </p:cNvPr>
              <p:cNvSpPr txBox="1"/>
              <p:nvPr/>
            </p:nvSpPr>
            <p:spPr>
              <a:xfrm>
                <a:off x="5973554"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62" name="TextBox 61">
                <a:extLst>
                  <a:ext uri="{FF2B5EF4-FFF2-40B4-BE49-F238E27FC236}">
                    <a16:creationId xmlns:a16="http://schemas.microsoft.com/office/drawing/2014/main" id="{2C75FED2-C015-3FF7-5592-DC5B5BCB46DB}"/>
                  </a:ext>
                </a:extLst>
              </p:cNvPr>
              <p:cNvSpPr txBox="1"/>
              <p:nvPr/>
            </p:nvSpPr>
            <p:spPr>
              <a:xfrm>
                <a:off x="7223763" y="6539497"/>
                <a:ext cx="1282435" cy="261610"/>
              </a:xfrm>
              <a:prstGeom prst="rect">
                <a:avLst/>
              </a:prstGeom>
              <a:solidFill>
                <a:schemeClr val="accent3">
                  <a:alpha val="35822"/>
                </a:schemeClr>
              </a:solidFill>
              <a:ln>
                <a:noFill/>
              </a:ln>
            </p:spPr>
            <p:txBody>
              <a:bodyPr wrap="square" rtlCol="0">
                <a:spAutoFit/>
              </a:bodyPr>
              <a:lstStyle/>
              <a:p>
                <a:pPr algn="ctr"/>
                <a:r>
                  <a:rPr lang="en-GB" sz="1100"/>
                  <a:t>ASSETS</a:t>
                </a:r>
              </a:p>
            </p:txBody>
          </p:sp>
        </p:grpSp>
        <p:sp>
          <p:nvSpPr>
            <p:cNvPr id="46" name="Hexagon 45">
              <a:extLst>
                <a:ext uri="{FF2B5EF4-FFF2-40B4-BE49-F238E27FC236}">
                  <a16:creationId xmlns:a16="http://schemas.microsoft.com/office/drawing/2014/main" id="{58B27CC4-6E20-AD3C-0A10-B30B774F5558}"/>
                </a:ext>
              </a:extLst>
            </p:cNvPr>
            <p:cNvSpPr>
              <a:spLocks noChangeAspect="1"/>
            </p:cNvSpPr>
            <p:nvPr/>
          </p:nvSpPr>
          <p:spPr>
            <a:xfrm>
              <a:off x="8831035" y="1632388"/>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Membership is not ‘automatic’, employees can become members through application, at times there has been a waiting list</a:t>
              </a:r>
            </a:p>
          </p:txBody>
        </p:sp>
        <p:sp>
          <p:nvSpPr>
            <p:cNvPr id="50" name="Hexagon 49">
              <a:extLst>
                <a:ext uri="{FF2B5EF4-FFF2-40B4-BE49-F238E27FC236}">
                  <a16:creationId xmlns:a16="http://schemas.microsoft.com/office/drawing/2014/main" id="{DA7FF4F7-24CB-1577-E617-9290770CBB46}"/>
                </a:ext>
              </a:extLst>
            </p:cNvPr>
            <p:cNvSpPr>
              <a:spLocks/>
            </p:cNvSpPr>
            <p:nvPr/>
          </p:nvSpPr>
          <p:spPr>
            <a:xfrm>
              <a:off x="8827938" y="3239141"/>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 Council is responsive to developing member proposals</a:t>
              </a:r>
            </a:p>
          </p:txBody>
        </p:sp>
        <p:sp>
          <p:nvSpPr>
            <p:cNvPr id="58" name="Hexagon 57">
              <a:extLst>
                <a:ext uri="{FF2B5EF4-FFF2-40B4-BE49-F238E27FC236}">
                  <a16:creationId xmlns:a16="http://schemas.microsoft.com/office/drawing/2014/main" id="{7FC3AC6C-0FE1-4EB5-1CB9-C84B12EFCDC5}"/>
                </a:ext>
              </a:extLst>
            </p:cNvPr>
            <p:cNvSpPr>
              <a:spLocks/>
            </p:cNvSpPr>
            <p:nvPr/>
          </p:nvSpPr>
          <p:spPr>
            <a:xfrm>
              <a:off x="10224488" y="4036680"/>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While Suma sometimes distribute money to support projects, no formal ‘fund’ held for this purpose</a:t>
              </a:r>
            </a:p>
          </p:txBody>
        </p:sp>
      </p:grpSp>
      <p:pic>
        <p:nvPicPr>
          <p:cNvPr id="19" name="Graphic 18" descr="Work from home Wi-Fi with solid fill">
            <a:hlinkClick r:id="rId3" action="ppaction://hlinksldjump"/>
            <a:extLst>
              <a:ext uri="{FF2B5EF4-FFF2-40B4-BE49-F238E27FC236}">
                <a16:creationId xmlns:a16="http://schemas.microsoft.com/office/drawing/2014/main" id="{4EDF52A6-D8FE-E16E-5782-4AF6F3B31C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3500818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01713" y="68381"/>
            <a:ext cx="5076778" cy="2495126"/>
            <a:chOff x="634308" y="706552"/>
            <a:chExt cx="6330811" cy="2036647"/>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34308" y="935664"/>
              <a:ext cx="6330810" cy="1807535"/>
              <a:chOff x="979513" y="3976577"/>
              <a:chExt cx="5385350" cy="2160001"/>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79513" y="3976578"/>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Transitioning from ‘SME’ to large business – less risks, more hierarchy, more regulation</a:t>
                </a:r>
              </a:p>
              <a:p>
                <a:pPr algn="ctr"/>
                <a:endParaRPr lang="en-GB" sz="1100">
                  <a:solidFill>
                    <a:schemeClr val="tx1"/>
                  </a:solidFill>
                </a:endParaRP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4823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Rising costs, impacting both individuals and businesses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24863"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Being competitive when unable to really compete on price</a:t>
                </a: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4864"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Effectively diversifying and developing own-brand products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0" y="706552"/>
              <a:ext cx="6237699" cy="213539"/>
            </a:xfrm>
            <a:prstGeom prst="rect">
              <a:avLst/>
            </a:prstGeom>
            <a:noFill/>
            <a:ln>
              <a:noFill/>
            </a:ln>
          </p:spPr>
          <p:txBody>
            <a:bodyPr wrap="square" rtlCol="0">
              <a:spAutoFit/>
            </a:bodyPr>
            <a:lstStyle/>
            <a:p>
              <a:pPr algn="ctr"/>
              <a:r>
                <a:rPr lang="en-GB" sz="1100" b="1"/>
                <a:t>CHALLENGES</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5031084" y="727623"/>
            <a:ext cx="2165871" cy="2864170"/>
            <a:chOff x="2467280" y="2797038"/>
            <a:chExt cx="2165871" cy="2864170"/>
          </a:xfrm>
        </p:grpSpPr>
        <p:sp>
          <p:nvSpPr>
            <p:cNvPr id="25" name="Rounded Rectangle 24">
              <a:extLst>
                <a:ext uri="{FF2B5EF4-FFF2-40B4-BE49-F238E27FC236}">
                  <a16:creationId xmlns:a16="http://schemas.microsoft.com/office/drawing/2014/main" id="{239379EB-D4E5-5424-3DAF-4874999E4810}"/>
                </a:ext>
              </a:extLst>
            </p:cNvPr>
            <p:cNvSpPr/>
            <p:nvPr/>
          </p:nvSpPr>
          <p:spPr>
            <a:xfrm>
              <a:off x="2468701" y="3053732"/>
              <a:ext cx="2164450" cy="2607476"/>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In the 1990s rece</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ived support and consultant services to understand how to grow as well as set up the management committee – before Suma developed its own strategic capabilities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Support via the local authority around EU funding ~10 years ago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Increasingly receive support through subscriptions or memberships to Co-ops UK and other organisations</a:t>
              </a:r>
            </a:p>
          </p:txBody>
        </p:sp>
        <p:sp>
          <p:nvSpPr>
            <p:cNvPr id="3" name="TextBox 2">
              <a:extLst>
                <a:ext uri="{FF2B5EF4-FFF2-40B4-BE49-F238E27FC236}">
                  <a16:creationId xmlns:a16="http://schemas.microsoft.com/office/drawing/2014/main" id="{DF16103B-C823-A68A-7265-ECDFEFAFAD9B}"/>
                </a:ext>
              </a:extLst>
            </p:cNvPr>
            <p:cNvSpPr txBox="1"/>
            <p:nvPr/>
          </p:nvSpPr>
          <p:spPr>
            <a:xfrm>
              <a:off x="2467280" y="2797038"/>
              <a:ext cx="2164450"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sp>
        <p:nvSpPr>
          <p:cNvPr id="2" name="Rectangle 1">
            <a:extLst>
              <a:ext uri="{FF2B5EF4-FFF2-40B4-BE49-F238E27FC236}">
                <a16:creationId xmlns:a16="http://schemas.microsoft.com/office/drawing/2014/main" id="{76E143A9-59AE-81CE-3D41-F03F71348C9D}"/>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32026939-E804-F47D-7097-ED337B1DA484}"/>
              </a:ext>
            </a:extLst>
          </p:cNvPr>
          <p:cNvGrpSpPr/>
          <p:nvPr/>
        </p:nvGrpSpPr>
        <p:grpSpPr>
          <a:xfrm>
            <a:off x="104310" y="2680764"/>
            <a:ext cx="4239653" cy="2863302"/>
            <a:chOff x="319848" y="2934024"/>
            <a:chExt cx="4239653" cy="2863302"/>
          </a:xfrm>
        </p:grpSpPr>
        <p:grpSp>
          <p:nvGrpSpPr>
            <p:cNvPr id="20" name="Group 19">
              <a:extLst>
                <a:ext uri="{FF2B5EF4-FFF2-40B4-BE49-F238E27FC236}">
                  <a16:creationId xmlns:a16="http://schemas.microsoft.com/office/drawing/2014/main" id="{B501A5F3-A4EC-5F8D-0C03-34D77F6A7779}"/>
                </a:ext>
              </a:extLst>
            </p:cNvPr>
            <p:cNvGrpSpPr/>
            <p:nvPr/>
          </p:nvGrpSpPr>
          <p:grpSpPr>
            <a:xfrm>
              <a:off x="757557" y="2934024"/>
              <a:ext cx="3801944" cy="2863302"/>
              <a:chOff x="2848159" y="1854402"/>
              <a:chExt cx="4165531" cy="2855110"/>
            </a:xfrm>
          </p:grpSpPr>
          <p:sp>
            <p:nvSpPr>
              <p:cNvPr id="29" name="Freeform 28">
                <a:extLst>
                  <a:ext uri="{FF2B5EF4-FFF2-40B4-BE49-F238E27FC236}">
                    <a16:creationId xmlns:a16="http://schemas.microsoft.com/office/drawing/2014/main" id="{67C86A14-1A94-E6F0-E8DE-72BD67F1179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31" name="Freeform 30">
                <a:extLst>
                  <a:ext uri="{FF2B5EF4-FFF2-40B4-BE49-F238E27FC236}">
                    <a16:creationId xmlns:a16="http://schemas.microsoft.com/office/drawing/2014/main" id="{2610CC7A-F4EC-3BAE-1083-6B2E03E82D94}"/>
                  </a:ext>
                </a:extLst>
              </p:cNvPr>
              <p:cNvSpPr/>
              <p:nvPr/>
            </p:nvSpPr>
            <p:spPr>
              <a:xfrm>
                <a:off x="5515379" y="2609192"/>
                <a:ext cx="1461187" cy="932456"/>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32000" tIns="323024" rIns="144000" bIns="324000" numCol="1" spcCol="1270" anchor="b"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sp>
            <p:nvSpPr>
              <p:cNvPr id="32" name="Freeform 31">
                <a:extLst>
                  <a:ext uri="{FF2B5EF4-FFF2-40B4-BE49-F238E27FC236}">
                    <a16:creationId xmlns:a16="http://schemas.microsoft.com/office/drawing/2014/main" id="{D7147BFA-D971-BD1C-6021-76D103B614A0}"/>
                  </a:ext>
                </a:extLst>
              </p:cNvPr>
              <p:cNvSpPr/>
              <p:nvPr/>
            </p:nvSpPr>
            <p:spPr>
              <a:xfrm>
                <a:off x="4971629" y="3393542"/>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144000" bIns="420623" numCol="1" spcCol="1270" anchor="ctr" anchorCtr="0">
                <a:noAutofit/>
              </a:bodyPr>
              <a:lstStyle/>
              <a:p>
                <a:pPr marL="0" lvl="0" indent="0" algn="ctr" defTabSz="488950">
                  <a:lnSpc>
                    <a:spcPct val="90000"/>
                  </a:lnSpc>
                  <a:spcBef>
                    <a:spcPct val="0"/>
                  </a:spcBef>
                  <a:spcAft>
                    <a:spcPct val="35000"/>
                  </a:spcAft>
                  <a:buNone/>
                </a:pPr>
                <a:r>
                  <a:rPr lang="en-GB" sz="1100" b="1" kern="1200" err="1">
                    <a:latin typeface="Gill Sans MT" panose="020B0502020104020203" pitchFamily="34" charset="77"/>
                    <a:ea typeface="Aptos" panose="020B0004020202020204" pitchFamily="34" charset="0"/>
                    <a:cs typeface="Arial" panose="020B0604020202020204" pitchFamily="34" charset="0"/>
                  </a:rPr>
                  <a:t>Workers.coop</a:t>
                </a:r>
                <a:endParaRPr lang="en-GB" sz="1100" b="1" kern="1200">
                  <a:latin typeface="Gill Sans MT" panose="020B0502020104020203" pitchFamily="34" charset="77"/>
                  <a:ea typeface="Aptos" panose="020B00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(Worker Co-op Federation)</a:t>
                </a:r>
              </a:p>
            </p:txBody>
          </p:sp>
          <p:sp>
            <p:nvSpPr>
              <p:cNvPr id="33" name="Freeform 32">
                <a:extLst>
                  <a:ext uri="{FF2B5EF4-FFF2-40B4-BE49-F238E27FC236}">
                    <a16:creationId xmlns:a16="http://schemas.microsoft.com/office/drawing/2014/main" id="{067D106C-50B6-0207-CEB3-99988E7BA2E0}"/>
                  </a:ext>
                </a:extLst>
              </p:cNvPr>
              <p:cNvSpPr/>
              <p:nvPr/>
            </p:nvSpPr>
            <p:spPr>
              <a:xfrm>
                <a:off x="3441493" y="3694217"/>
                <a:ext cx="1736152" cy="101529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44000" bIns="239663" numCol="1" spcCol="1270" anchor="ctr" anchorCtr="0">
                <a:noAutofit/>
              </a:bodyPr>
              <a:lstStyle/>
              <a:p>
                <a:pPr marL="0" lvl="0" indent="0" algn="ctr" defTabSz="488950">
                  <a:lnSpc>
                    <a:spcPct val="90000"/>
                  </a:lnSpc>
                  <a:spcBef>
                    <a:spcPct val="0"/>
                  </a:spcBef>
                  <a:spcAft>
                    <a:spcPct val="35000"/>
                  </a:spcAft>
                  <a:buNone/>
                </a:pPr>
                <a:r>
                  <a:rPr lang="en-GB" sz="1100" b="1" kern="1200"/>
                  <a:t>Young Cooperators Network</a:t>
                </a:r>
              </a:p>
            </p:txBody>
          </p:sp>
          <p:sp>
            <p:nvSpPr>
              <p:cNvPr id="34" name="Freeform 33">
                <a:extLst>
                  <a:ext uri="{FF2B5EF4-FFF2-40B4-BE49-F238E27FC236}">
                    <a16:creationId xmlns:a16="http://schemas.microsoft.com/office/drawing/2014/main" id="{E2DD2832-514F-CE84-4FBB-A2F7E9DF6EE9}"/>
                  </a:ext>
                </a:extLst>
              </p:cNvPr>
              <p:cNvSpPr/>
              <p:nvPr/>
            </p:nvSpPr>
            <p:spPr>
              <a:xfrm>
                <a:off x="2848159" y="1854402"/>
                <a:ext cx="1751721" cy="114503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80000" tIns="360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West Yorkshire Trading Standards</a:t>
                </a:r>
              </a:p>
            </p:txBody>
          </p:sp>
        </p:grpSp>
        <p:sp>
          <p:nvSpPr>
            <p:cNvPr id="35" name="Freeform 34">
              <a:extLst>
                <a:ext uri="{FF2B5EF4-FFF2-40B4-BE49-F238E27FC236}">
                  <a16:creationId xmlns:a16="http://schemas.microsoft.com/office/drawing/2014/main" id="{1AAD475D-854B-9275-2A3A-606FF9EF0A33}"/>
                </a:ext>
              </a:extLst>
            </p:cNvPr>
            <p:cNvSpPr/>
            <p:nvPr/>
          </p:nvSpPr>
          <p:spPr>
            <a:xfrm>
              <a:off x="319848" y="3775540"/>
              <a:ext cx="1443433" cy="114832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324000" numCol="1" spcCol="1270" anchor="b"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UK Federation of Wholesalers</a:t>
              </a:r>
              <a:endParaRPr lang="en-GB" sz="1100" b="1" kern="1200"/>
            </a:p>
          </p:txBody>
        </p:sp>
      </p:grpSp>
      <p:grpSp>
        <p:nvGrpSpPr>
          <p:cNvPr id="37" name="Group 36">
            <a:extLst>
              <a:ext uri="{FF2B5EF4-FFF2-40B4-BE49-F238E27FC236}">
                <a16:creationId xmlns:a16="http://schemas.microsoft.com/office/drawing/2014/main" id="{A5FF0F7B-2D1B-AA8C-CA16-066E158C4502}"/>
              </a:ext>
            </a:extLst>
          </p:cNvPr>
          <p:cNvGrpSpPr/>
          <p:nvPr/>
        </p:nvGrpSpPr>
        <p:grpSpPr>
          <a:xfrm>
            <a:off x="7266952" y="578768"/>
            <a:ext cx="4789963" cy="5948458"/>
            <a:chOff x="5172232" y="335126"/>
            <a:chExt cx="4789963" cy="5948458"/>
          </a:xfrm>
        </p:grpSpPr>
        <p:grpSp>
          <p:nvGrpSpPr>
            <p:cNvPr id="38" name="Group 37">
              <a:extLst>
                <a:ext uri="{FF2B5EF4-FFF2-40B4-BE49-F238E27FC236}">
                  <a16:creationId xmlns:a16="http://schemas.microsoft.com/office/drawing/2014/main" id="{E50A7B11-572A-2144-A7AF-99EC58041D66}"/>
                </a:ext>
              </a:extLst>
            </p:cNvPr>
            <p:cNvGrpSpPr/>
            <p:nvPr/>
          </p:nvGrpSpPr>
          <p:grpSpPr>
            <a:xfrm>
              <a:off x="5172232" y="335126"/>
              <a:ext cx="4789963" cy="4357681"/>
              <a:chOff x="1896371" y="552640"/>
              <a:chExt cx="5511818" cy="3376911"/>
            </a:xfrm>
          </p:grpSpPr>
          <p:grpSp>
            <p:nvGrpSpPr>
              <p:cNvPr id="43" name="Group 42">
                <a:extLst>
                  <a:ext uri="{FF2B5EF4-FFF2-40B4-BE49-F238E27FC236}">
                    <a16:creationId xmlns:a16="http://schemas.microsoft.com/office/drawing/2014/main" id="{EE4CA30F-FC3F-72E4-0525-87F6255DAB62}"/>
                  </a:ext>
                </a:extLst>
              </p:cNvPr>
              <p:cNvGrpSpPr/>
              <p:nvPr/>
            </p:nvGrpSpPr>
            <p:grpSpPr>
              <a:xfrm>
                <a:off x="1896371" y="689238"/>
                <a:ext cx="5511818" cy="3240313"/>
                <a:chOff x="3126766" y="698054"/>
                <a:chExt cx="3687796" cy="3328445"/>
              </a:xfrm>
            </p:grpSpPr>
            <p:sp>
              <p:nvSpPr>
                <p:cNvPr id="45" name="Circular Arrow 44">
                  <a:extLst>
                    <a:ext uri="{FF2B5EF4-FFF2-40B4-BE49-F238E27FC236}">
                      <a16:creationId xmlns:a16="http://schemas.microsoft.com/office/drawing/2014/main" id="{BF2B78C1-38FD-857F-ACEC-48BE6841EEC0}"/>
                    </a:ext>
                  </a:extLst>
                </p:cNvPr>
                <p:cNvSpPr/>
                <p:nvPr/>
              </p:nvSpPr>
              <p:spPr>
                <a:xfrm>
                  <a:off x="3297653" y="698054"/>
                  <a:ext cx="3516909" cy="131171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5" name="Freeform 54">
                  <a:extLst>
                    <a:ext uri="{FF2B5EF4-FFF2-40B4-BE49-F238E27FC236}">
                      <a16:creationId xmlns:a16="http://schemas.microsoft.com/office/drawing/2014/main" id="{8E0D796B-1943-6FCA-FB55-F303A7430CE2}"/>
                    </a:ext>
                  </a:extLst>
                </p:cNvPr>
                <p:cNvSpPr/>
                <p:nvPr/>
              </p:nvSpPr>
              <p:spPr>
                <a:xfrm>
                  <a:off x="3883758" y="947842"/>
                  <a:ext cx="2414065" cy="99960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a:cs typeface="Arial"/>
                    </a:rPr>
                    <a:t>For a long time, it was almost a straight-line, with growth just increasing annually by approximately the same amount. Since the pandemic, things have been more up and down. However, Suma has continued to grow its business and expand its operations.</a:t>
                  </a:r>
                  <a:endParaRPr lang="en-GB" sz="1100" kern="1200">
                    <a:solidFill>
                      <a:schemeClr val="tx1"/>
                    </a:solidFill>
                    <a:effectLst/>
                    <a:latin typeface="Gill Sans MT"/>
                    <a:ea typeface="Aptos" panose="020B0004020202020204" pitchFamily="34" charset="0"/>
                    <a:cs typeface="Arial"/>
                  </a:endParaRPr>
                </a:p>
                <a:p>
                  <a:pPr algn="ctr" defTabSz="488950">
                    <a:lnSpc>
                      <a:spcPct val="90000"/>
                    </a:lnSpc>
                    <a:spcBef>
                      <a:spcPct val="0"/>
                    </a:spcBef>
                    <a:spcAft>
                      <a:spcPct val="35000"/>
                    </a:spcAft>
                  </a:pPr>
                  <a:endParaRPr lang="en-GB" sz="1100" kern="1200">
                    <a:solidFill>
                      <a:schemeClr val="tx1"/>
                    </a:solidFill>
                  </a:endParaRPr>
                </a:p>
              </p:txBody>
            </p:sp>
            <p:sp>
              <p:nvSpPr>
                <p:cNvPr id="56" name="Shape 55">
                  <a:extLst>
                    <a:ext uri="{FF2B5EF4-FFF2-40B4-BE49-F238E27FC236}">
                      <a16:creationId xmlns:a16="http://schemas.microsoft.com/office/drawing/2014/main" id="{6642F61E-0789-5D68-8677-362A850E2925}"/>
                    </a:ext>
                  </a:extLst>
                </p:cNvPr>
                <p:cNvSpPr/>
                <p:nvPr/>
              </p:nvSpPr>
              <p:spPr>
                <a:xfrm>
                  <a:off x="3126766" y="1636394"/>
                  <a:ext cx="2696687" cy="1510230"/>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7" name="Freeform 56">
                  <a:extLst>
                    <a:ext uri="{FF2B5EF4-FFF2-40B4-BE49-F238E27FC236}">
                      <a16:creationId xmlns:a16="http://schemas.microsoft.com/office/drawing/2014/main" id="{78A2C5A4-010A-1E2D-6A62-CB9655A6C59A}"/>
                    </a:ext>
                  </a:extLst>
                </p:cNvPr>
                <p:cNvSpPr/>
                <p:nvPr/>
              </p:nvSpPr>
              <p:spPr>
                <a:xfrm>
                  <a:off x="3742446" y="2053121"/>
                  <a:ext cx="2696687" cy="872085"/>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panose="020B0502020104020203" pitchFamily="34" charset="77"/>
                      <a:cs typeface="Arial" panose="020B0604020202020204" pitchFamily="34" charset="0"/>
                    </a:rPr>
                    <a:t>Some members will look at how Suma has grown, how much things have changed, and pine for the days when there were 100 members, who all knew each other, and you could have general meetings in the canteen. However, there are many others who want to see more growth in a variety of ways – more employees, more members, more profit, more wages. </a:t>
                  </a:r>
                </a:p>
                <a:p>
                  <a:pPr marL="0" lvl="0" indent="0" algn="ctr" defTabSz="488950">
                    <a:lnSpc>
                      <a:spcPct val="90000"/>
                    </a:lnSpc>
                    <a:spcBef>
                      <a:spcPct val="0"/>
                    </a:spcBef>
                    <a:spcAft>
                      <a:spcPct val="35000"/>
                    </a:spcAft>
                    <a:buNone/>
                  </a:pPr>
                  <a:endParaRPr lang="en-GB" sz="1100" kern="1200"/>
                </a:p>
              </p:txBody>
            </p:sp>
            <p:sp>
              <p:nvSpPr>
                <p:cNvPr id="58" name="Circular Arrow 57">
                  <a:extLst>
                    <a:ext uri="{FF2B5EF4-FFF2-40B4-BE49-F238E27FC236}">
                      <a16:creationId xmlns:a16="http://schemas.microsoft.com/office/drawing/2014/main" id="{8059A3E1-C901-730B-9B26-B9DC36ECE028}"/>
                    </a:ext>
                  </a:extLst>
                </p:cNvPr>
                <p:cNvSpPr/>
                <p:nvPr/>
              </p:nvSpPr>
              <p:spPr>
                <a:xfrm>
                  <a:off x="3230770" y="2748112"/>
                  <a:ext cx="3516909" cy="1278387"/>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44" name="TextBox 43">
                <a:extLst>
                  <a:ext uri="{FF2B5EF4-FFF2-40B4-BE49-F238E27FC236}">
                    <a16:creationId xmlns:a16="http://schemas.microsoft.com/office/drawing/2014/main" id="{DF69824D-4D07-D715-119F-B6A257C020E0}"/>
                  </a:ext>
                </a:extLst>
              </p:cNvPr>
              <p:cNvSpPr txBox="1"/>
              <p:nvPr/>
            </p:nvSpPr>
            <p:spPr>
              <a:xfrm>
                <a:off x="2051816" y="552640"/>
                <a:ext cx="5234175" cy="202730"/>
              </a:xfrm>
              <a:prstGeom prst="rect">
                <a:avLst/>
              </a:prstGeom>
              <a:noFill/>
            </p:spPr>
            <p:txBody>
              <a:bodyPr wrap="square" rtlCol="0">
                <a:spAutoFit/>
              </a:bodyPr>
              <a:lstStyle/>
              <a:p>
                <a:pPr algn="ctr"/>
                <a:r>
                  <a:rPr lang="en-GB" sz="1100" b="1"/>
                  <a:t>GROWTH AND/OR REPLICATION</a:t>
                </a:r>
              </a:p>
            </p:txBody>
          </p:sp>
        </p:grpSp>
        <p:sp>
          <p:nvSpPr>
            <p:cNvPr id="39" name="Freeform 38">
              <a:extLst>
                <a:ext uri="{FF2B5EF4-FFF2-40B4-BE49-F238E27FC236}">
                  <a16:creationId xmlns:a16="http://schemas.microsoft.com/office/drawing/2014/main" id="{2B0FEB47-2A22-C553-1FD6-95ED1C916F6B}"/>
                </a:ext>
              </a:extLst>
            </p:cNvPr>
            <p:cNvSpPr/>
            <p:nvPr/>
          </p:nvSpPr>
          <p:spPr>
            <a:xfrm>
              <a:off x="5971920" y="3374503"/>
              <a:ext cx="3364142"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panose="020B0502020104020203" pitchFamily="34" charset="77"/>
                  <a:cs typeface="Arial" panose="020B0604020202020204" pitchFamily="34" charset="0"/>
                </a:rPr>
                <a:t>Replication is a point of frustration. Suma is just a warehousing operation in a small northern town and a worker co-op that runs in this way, and we have proven it can grow and scale – there seem to be no barriers there, it should be easy to replicate.</a:t>
              </a:r>
            </a:p>
          </p:txBody>
        </p:sp>
        <p:sp>
          <p:nvSpPr>
            <p:cNvPr id="40" name="Freeform 39">
              <a:extLst>
                <a:ext uri="{FF2B5EF4-FFF2-40B4-BE49-F238E27FC236}">
                  <a16:creationId xmlns:a16="http://schemas.microsoft.com/office/drawing/2014/main" id="{A6ED0EAB-0B46-F9C0-8AB1-411A666840BE}"/>
                </a:ext>
              </a:extLst>
            </p:cNvPr>
            <p:cNvSpPr/>
            <p:nvPr/>
          </p:nvSpPr>
          <p:spPr>
            <a:xfrm>
              <a:off x="6071537" y="4477940"/>
              <a:ext cx="3293087"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panose="020B0502020104020203" pitchFamily="34" charset="77"/>
                  <a:cs typeface="Arial" panose="020B0604020202020204" pitchFamily="34" charset="0"/>
                </a:rPr>
                <a:t>So, the issue seems to be more cultural but, then again, there’s not a lot of people walking around Suma thinking it’s this ‘special thing’, most are just coming in and getting on with the work they have to do…</a:t>
              </a:r>
            </a:p>
          </p:txBody>
        </p:sp>
        <p:sp>
          <p:nvSpPr>
            <p:cNvPr id="41" name="Freeform 40">
              <a:extLst>
                <a:ext uri="{FF2B5EF4-FFF2-40B4-BE49-F238E27FC236}">
                  <a16:creationId xmlns:a16="http://schemas.microsoft.com/office/drawing/2014/main" id="{FA7D7773-52C2-62DB-3108-2BD6FDECACC8}"/>
                </a:ext>
              </a:extLst>
            </p:cNvPr>
            <p:cNvSpPr/>
            <p:nvPr/>
          </p:nvSpPr>
          <p:spPr>
            <a:xfrm>
              <a:off x="5954367" y="5300423"/>
              <a:ext cx="3336648" cy="983161"/>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endParaRPr lang="en-GB" sz="1100">
                <a:solidFill>
                  <a:schemeClr val="tx1"/>
                </a:solidFill>
                <a:latin typeface="Gill Sans MT" panose="020B0502020104020203" pitchFamily="34" charset="77"/>
                <a:cs typeface="Arial" panose="020B0604020202020204" pitchFamily="34" charset="0"/>
              </a:endParaRPr>
            </a:p>
          </p:txBody>
        </p:sp>
        <p:sp>
          <p:nvSpPr>
            <p:cNvPr id="42" name="Shape 41">
              <a:extLst>
                <a:ext uri="{FF2B5EF4-FFF2-40B4-BE49-F238E27FC236}">
                  <a16:creationId xmlns:a16="http://schemas.microsoft.com/office/drawing/2014/main" id="{A74B3833-AF23-A8CC-8339-5921F5B4C7F8}"/>
                </a:ext>
              </a:extLst>
            </p:cNvPr>
            <p:cNvSpPr/>
            <p:nvPr/>
          </p:nvSpPr>
          <p:spPr>
            <a:xfrm>
              <a:off x="5259314" y="4292251"/>
              <a:ext cx="3594612" cy="1383622"/>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grpSp>
        <p:nvGrpSpPr>
          <p:cNvPr id="59" name="Group 58">
            <a:extLst>
              <a:ext uri="{FF2B5EF4-FFF2-40B4-BE49-F238E27FC236}">
                <a16:creationId xmlns:a16="http://schemas.microsoft.com/office/drawing/2014/main" id="{A6F9CD96-5C67-7C9C-3EFB-D590262E0705}"/>
              </a:ext>
            </a:extLst>
          </p:cNvPr>
          <p:cNvGrpSpPr/>
          <p:nvPr/>
        </p:nvGrpSpPr>
        <p:grpSpPr>
          <a:xfrm>
            <a:off x="4418378" y="3825921"/>
            <a:ext cx="2919383" cy="2817666"/>
            <a:chOff x="6843314" y="3604754"/>
            <a:chExt cx="3287635" cy="2421636"/>
          </a:xfrm>
        </p:grpSpPr>
        <p:grpSp>
          <p:nvGrpSpPr>
            <p:cNvPr id="60" name="Group 59">
              <a:extLst>
                <a:ext uri="{FF2B5EF4-FFF2-40B4-BE49-F238E27FC236}">
                  <a16:creationId xmlns:a16="http://schemas.microsoft.com/office/drawing/2014/main" id="{87254A96-9B3F-8D8F-2BC4-1D7B5005E383}"/>
                </a:ext>
              </a:extLst>
            </p:cNvPr>
            <p:cNvGrpSpPr/>
            <p:nvPr/>
          </p:nvGrpSpPr>
          <p:grpSpPr>
            <a:xfrm>
              <a:off x="6843314" y="3847753"/>
              <a:ext cx="3287635" cy="2178637"/>
              <a:chOff x="6005214" y="2210338"/>
              <a:chExt cx="3287635" cy="2178637"/>
            </a:xfrm>
          </p:grpSpPr>
          <p:sp>
            <p:nvSpPr>
              <p:cNvPr id="62" name="Freeform 61">
                <a:extLst>
                  <a:ext uri="{FF2B5EF4-FFF2-40B4-BE49-F238E27FC236}">
                    <a16:creationId xmlns:a16="http://schemas.microsoft.com/office/drawing/2014/main" id="{32DF234F-5206-2F39-041B-7F5AA542E188}"/>
                  </a:ext>
                </a:extLst>
              </p:cNvPr>
              <p:cNvSpPr/>
              <p:nvPr/>
            </p:nvSpPr>
            <p:spPr>
              <a:xfrm>
                <a:off x="6005214" y="2991527"/>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sp>
            <p:nvSpPr>
              <p:cNvPr id="63" name="Rounded Rectangle 62">
                <a:extLst>
                  <a:ext uri="{FF2B5EF4-FFF2-40B4-BE49-F238E27FC236}">
                    <a16:creationId xmlns:a16="http://schemas.microsoft.com/office/drawing/2014/main" id="{DA62D30A-7837-DE32-53CA-DA685C91360A}"/>
                  </a:ext>
                </a:extLst>
              </p:cNvPr>
              <p:cNvSpPr/>
              <p:nvPr/>
            </p:nvSpPr>
            <p:spPr>
              <a:xfrm>
                <a:off x="7189559" y="2210338"/>
                <a:ext cx="2103290" cy="217863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That the model works. Co-ops aren’t necessarily this weird, unsustainable, impractical thing started by hippies. It works and it’s a viable model for paying decent wages, providing benefits, and working in a way that gives workers control. They might take a bit of work to set up but once running, co-ops can self-sustain. </a:t>
                </a:r>
              </a:p>
            </p:txBody>
          </p:sp>
        </p:grpSp>
        <p:sp>
          <p:nvSpPr>
            <p:cNvPr id="61" name="TextBox 60">
              <a:extLst>
                <a:ext uri="{FF2B5EF4-FFF2-40B4-BE49-F238E27FC236}">
                  <a16:creationId xmlns:a16="http://schemas.microsoft.com/office/drawing/2014/main" id="{DF9145F0-93D2-E760-01EA-2CD99BD3B46A}"/>
                </a:ext>
              </a:extLst>
            </p:cNvPr>
            <p:cNvSpPr txBox="1"/>
            <p:nvPr/>
          </p:nvSpPr>
          <p:spPr>
            <a:xfrm>
              <a:off x="6843314" y="3604754"/>
              <a:ext cx="3265389" cy="224840"/>
            </a:xfrm>
            <a:prstGeom prst="rect">
              <a:avLst/>
            </a:prstGeom>
            <a:noFill/>
          </p:spPr>
          <p:txBody>
            <a:bodyPr wrap="square" rtlCol="0">
              <a:spAutoFit/>
            </a:bodyPr>
            <a:lstStyle/>
            <a:p>
              <a:pPr algn="ctr"/>
              <a:r>
                <a:rPr lang="en-GB" sz="1100" b="1"/>
                <a:t>KEY MESSAGES / TAKEAWAYS</a:t>
              </a:r>
            </a:p>
          </p:txBody>
        </p:sp>
      </p:grpSp>
      <p:pic>
        <p:nvPicPr>
          <p:cNvPr id="4" name="Graphic 3" descr="Work from home Wi-Fi with solid fill">
            <a:hlinkClick r:id="rId3" action="ppaction://hlinksldjump"/>
            <a:extLst>
              <a:ext uri="{FF2B5EF4-FFF2-40B4-BE49-F238E27FC236}">
                <a16:creationId xmlns:a16="http://schemas.microsoft.com/office/drawing/2014/main" id="{1248613D-C253-3446-FB59-3BA5243183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90157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817895" y="4753540"/>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1746853903"/>
              </p:ext>
            </p:extLst>
          </p:nvPr>
        </p:nvGraphicFramePr>
        <p:xfrm>
          <a:off x="226865" y="4056143"/>
          <a:ext cx="3883581" cy="1126925"/>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38549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2,000 in the UK</a:t>
                      </a:r>
                    </a:p>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8,000 in total</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4,000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3150672910"/>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Arla Foods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2003</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3074964263"/>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Company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Enterprises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Producer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1142420848"/>
              </p:ext>
            </p:extLst>
          </p:nvPr>
        </p:nvGraphicFramePr>
        <p:xfrm>
          <a:off x="226866" y="5627405"/>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(2021/22)</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~£2.5bn</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279180976"/>
              </p:ext>
            </p:extLst>
          </p:nvPr>
        </p:nvGraphicFramePr>
        <p:xfrm>
          <a:off x="4341355" y="1512797"/>
          <a:ext cx="3085179" cy="1105009"/>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Leeds, West Yorkshire, England</a:t>
                      </a:r>
                    </a:p>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(Aylesbury, Hatfield, Lockerbie, Melton, </a:t>
                      </a:r>
                      <a:r>
                        <a:rPr lang="en-GB" sz="1100" b="0" kern="100" err="1">
                          <a:effectLst/>
                          <a:latin typeface="Gill Sans MT" panose="020B0502020104020203" pitchFamily="34" charset="77"/>
                          <a:ea typeface="Aptos" panose="020B0004020202020204" pitchFamily="34" charset="0"/>
                          <a:cs typeface="Arial" panose="020B0604020202020204" pitchFamily="34" charset="0"/>
                        </a:rPr>
                        <a:t>Oakthorpe</a:t>
                      </a:r>
                      <a:r>
                        <a:rPr lang="en-GB" sz="1100" b="0" kern="100">
                          <a:effectLst/>
                          <a:latin typeface="Gill Sans MT" panose="020B0502020104020203" pitchFamily="34" charset="77"/>
                          <a:ea typeface="Aptos" panose="020B0004020202020204" pitchFamily="34" charset="0"/>
                          <a:cs typeface="Arial" panose="020B0604020202020204" pitchFamily="34" charset="0"/>
                        </a:rPr>
                        <a:t>, Oswestry, Settle, </a:t>
                      </a:r>
                      <a:r>
                        <a:rPr lang="en-GB" sz="1100" b="0" kern="100" err="1">
                          <a:effectLst/>
                          <a:latin typeface="Gill Sans MT" panose="020B0502020104020203" pitchFamily="34" charset="77"/>
                          <a:ea typeface="Aptos" panose="020B0004020202020204" pitchFamily="34" charset="0"/>
                          <a:cs typeface="Arial" panose="020B0604020202020204" pitchFamily="34" charset="0"/>
                        </a:rPr>
                        <a:t>Stourton</a:t>
                      </a:r>
                      <a:r>
                        <a:rPr lang="en-GB" sz="1100" b="0" kern="100">
                          <a:effectLst/>
                          <a:latin typeface="Gill Sans MT" panose="020B0502020104020203" pitchFamily="34" charset="77"/>
                          <a:ea typeface="Aptos" panose="020B0004020202020204" pitchFamily="34" charset="0"/>
                          <a:cs typeface="Arial" panose="020B0604020202020204" pitchFamily="34" charset="0"/>
                        </a:rPr>
                        <a:t>, Taw Valley, Westbury)</a:t>
                      </a:r>
                    </a:p>
                    <a:p>
                      <a:pPr marL="0" marR="0" lvl="0" indent="0" algn="just" defTabSz="914418" rtl="0" eaLnBrk="1" fontAlgn="auto" latinLnBrk="0" hangingPunct="1">
                        <a:lnSpc>
                          <a:spcPct val="115000"/>
                        </a:lnSpc>
                        <a:spcBef>
                          <a:spcPts val="0"/>
                        </a:spcBef>
                        <a:spcAft>
                          <a:spcPts val="0"/>
                        </a:spcAft>
                        <a:buClrTx/>
                        <a:buSzTx/>
                        <a:buFontTx/>
                        <a:buNone/>
                        <a:tabLst/>
                        <a:defRPr/>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189263"/>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Arla is a dairy cooperative headquartered in Denmark which operates all over the world</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It has 8,000 farmer-owners across seven northern European countries: Denmark, Sweden, UK, Germany, Netherlands, Belgium, and Luxembourg.</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2,000 members in the UK, which represents around about 25% of all dairy farmers and around about 30% of the UK milk pool</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It is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third biggest food company in the UK</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One of Arla's key messages is 'one co-op': all the farmer owners have the same rights and are represented through the same democratic structures; the milk price is the same for all of them too</a:t>
            </a:r>
          </a:p>
          <a:p>
            <a:pPr marL="17145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Farmers are responsible for the strategy and direction of the cooperative via the elected board of directors. A professional management executes the farmers' strategic decisions on a day-to-day basis.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7" name="Rectangle 6">
            <a:extLst>
              <a:ext uri="{FF2B5EF4-FFF2-40B4-BE49-F238E27FC236}">
                <a16:creationId xmlns:a16="http://schemas.microsoft.com/office/drawing/2014/main" id="{DA167A04-BD24-3563-6E4B-3EFCF4CA68E2}"/>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A8CBA6B1-0914-2DF5-7B2F-C13A61B614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24385" y="5583506"/>
            <a:ext cx="1587889" cy="1080611"/>
          </a:xfrm>
          <a:prstGeom prst="rect">
            <a:avLst/>
          </a:prstGeom>
        </p:spPr>
      </p:pic>
      <p:sp>
        <p:nvSpPr>
          <p:cNvPr id="10" name="Oval 9">
            <a:extLst>
              <a:ext uri="{FF2B5EF4-FFF2-40B4-BE49-F238E27FC236}">
                <a16:creationId xmlns:a16="http://schemas.microsoft.com/office/drawing/2014/main" id="{9ECC8E61-EA4F-5E3B-14BE-58C0479D0A76}"/>
              </a:ext>
            </a:extLst>
          </p:cNvPr>
          <p:cNvSpPr>
            <a:spLocks noChangeAspect="1"/>
          </p:cNvSpPr>
          <p:nvPr/>
        </p:nvSpPr>
        <p:spPr>
          <a:xfrm>
            <a:off x="6697811" y="5453268"/>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1" name="Oval 10">
            <a:extLst>
              <a:ext uri="{FF2B5EF4-FFF2-40B4-BE49-F238E27FC236}">
                <a16:creationId xmlns:a16="http://schemas.microsoft.com/office/drawing/2014/main" id="{C1151E26-2D4F-E343-F965-4ED887D18AED}"/>
              </a:ext>
            </a:extLst>
          </p:cNvPr>
          <p:cNvSpPr>
            <a:spLocks noChangeAspect="1"/>
          </p:cNvSpPr>
          <p:nvPr/>
        </p:nvSpPr>
        <p:spPr>
          <a:xfrm>
            <a:off x="6543677" y="5447624"/>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2" name="Oval 11">
            <a:extLst>
              <a:ext uri="{FF2B5EF4-FFF2-40B4-BE49-F238E27FC236}">
                <a16:creationId xmlns:a16="http://schemas.microsoft.com/office/drawing/2014/main" id="{E32C56EF-4CC8-94F7-D769-B43D17C12827}"/>
              </a:ext>
            </a:extLst>
          </p:cNvPr>
          <p:cNvSpPr>
            <a:spLocks noChangeAspect="1"/>
          </p:cNvSpPr>
          <p:nvPr/>
        </p:nvSpPr>
        <p:spPr>
          <a:xfrm>
            <a:off x="5969266" y="4346953"/>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5" name="Oval 14">
            <a:extLst>
              <a:ext uri="{FF2B5EF4-FFF2-40B4-BE49-F238E27FC236}">
                <a16:creationId xmlns:a16="http://schemas.microsoft.com/office/drawing/2014/main" id="{5427B338-4BE7-985E-7292-981D5AEEF725}"/>
              </a:ext>
            </a:extLst>
          </p:cNvPr>
          <p:cNvSpPr>
            <a:spLocks noChangeAspect="1"/>
          </p:cNvSpPr>
          <p:nvPr/>
        </p:nvSpPr>
        <p:spPr>
          <a:xfrm>
            <a:off x="5975594" y="5076451"/>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6" name="Oval 15">
            <a:extLst>
              <a:ext uri="{FF2B5EF4-FFF2-40B4-BE49-F238E27FC236}">
                <a16:creationId xmlns:a16="http://schemas.microsoft.com/office/drawing/2014/main" id="{58EEF7E5-0BCA-1356-83AA-88A09B904AEB}"/>
              </a:ext>
            </a:extLst>
          </p:cNvPr>
          <p:cNvSpPr>
            <a:spLocks noChangeAspect="1"/>
          </p:cNvSpPr>
          <p:nvPr/>
        </p:nvSpPr>
        <p:spPr>
          <a:xfrm>
            <a:off x="6707336" y="5564149"/>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8" name="Oval 17">
            <a:extLst>
              <a:ext uri="{FF2B5EF4-FFF2-40B4-BE49-F238E27FC236}">
                <a16:creationId xmlns:a16="http://schemas.microsoft.com/office/drawing/2014/main" id="{5EA2FC3E-969A-04EE-65C1-7DD020A1CB35}"/>
              </a:ext>
            </a:extLst>
          </p:cNvPr>
          <p:cNvSpPr>
            <a:spLocks noChangeAspect="1"/>
          </p:cNvSpPr>
          <p:nvPr/>
        </p:nvSpPr>
        <p:spPr>
          <a:xfrm>
            <a:off x="6211668" y="4712363"/>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1" name="Oval 20">
            <a:extLst>
              <a:ext uri="{FF2B5EF4-FFF2-40B4-BE49-F238E27FC236}">
                <a16:creationId xmlns:a16="http://schemas.microsoft.com/office/drawing/2014/main" id="{AD3D550E-F229-58C0-8BCF-258BCE4346D6}"/>
              </a:ext>
            </a:extLst>
          </p:cNvPr>
          <p:cNvSpPr>
            <a:spLocks noChangeAspect="1"/>
          </p:cNvSpPr>
          <p:nvPr/>
        </p:nvSpPr>
        <p:spPr>
          <a:xfrm>
            <a:off x="5873358" y="5813005"/>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2" name="Oval 21">
            <a:extLst>
              <a:ext uri="{FF2B5EF4-FFF2-40B4-BE49-F238E27FC236}">
                <a16:creationId xmlns:a16="http://schemas.microsoft.com/office/drawing/2014/main" id="{B281E3C3-DB39-BB57-4219-1BBA21DE317D}"/>
              </a:ext>
            </a:extLst>
          </p:cNvPr>
          <p:cNvSpPr>
            <a:spLocks noChangeAspect="1"/>
          </p:cNvSpPr>
          <p:nvPr/>
        </p:nvSpPr>
        <p:spPr>
          <a:xfrm>
            <a:off x="6541289" y="5110565"/>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3" name="Oval 22">
            <a:extLst>
              <a:ext uri="{FF2B5EF4-FFF2-40B4-BE49-F238E27FC236}">
                <a16:creationId xmlns:a16="http://schemas.microsoft.com/office/drawing/2014/main" id="{44748CB5-9D85-87AD-F534-4A20E608ACA5}"/>
              </a:ext>
            </a:extLst>
          </p:cNvPr>
          <p:cNvSpPr>
            <a:spLocks noChangeAspect="1"/>
          </p:cNvSpPr>
          <p:nvPr/>
        </p:nvSpPr>
        <p:spPr>
          <a:xfrm>
            <a:off x="6200052" y="5645913"/>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6" name="Title 5">
            <a:extLst>
              <a:ext uri="{FF2B5EF4-FFF2-40B4-BE49-F238E27FC236}">
                <a16:creationId xmlns:a16="http://schemas.microsoft.com/office/drawing/2014/main" id="{A4AC4C08-EA82-142B-2C21-5DB586B4C833}"/>
              </a:ext>
            </a:extLst>
          </p:cNvPr>
          <p:cNvSpPr>
            <a:spLocks noGrp="1"/>
          </p:cNvSpPr>
          <p:nvPr>
            <p:ph type="title"/>
          </p:nvPr>
        </p:nvSpPr>
        <p:spPr/>
        <p:txBody>
          <a:bodyPr>
            <a:normAutofit/>
          </a:bodyPr>
          <a:lstStyle/>
          <a:p>
            <a:r>
              <a:rPr lang="en-GB"/>
              <a:t>ARLA FOODS</a:t>
            </a:r>
          </a:p>
        </p:txBody>
      </p:sp>
      <p:pic>
        <p:nvPicPr>
          <p:cNvPr id="8" name="Graphic 7" descr="Work from home Wi-Fi with solid fill">
            <a:hlinkClick r:id="rId6" action="ppaction://hlinksldjump"/>
            <a:extLst>
              <a:ext uri="{FF2B5EF4-FFF2-40B4-BE49-F238E27FC236}">
                <a16:creationId xmlns:a16="http://schemas.microsoft.com/office/drawing/2014/main" id="{3FD1A4E0-9D40-28EF-C66D-5FAF6077E0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13507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45805" y="2028776"/>
            <a:ext cx="3871613" cy="4436385"/>
            <a:chOff x="356316" y="1957883"/>
            <a:chExt cx="3871613" cy="4293519"/>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2"/>
              <a:ext cx="3871613" cy="4050040"/>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ORIGINS</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Co-op was set up more than 100 years ago in Sweden and Denmark. At its very core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was and is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 focus on fairness in the market. In this case, specifically farmers receiving a fair price for their milk. Evidently, none of the founders are still around, the company grew over quite a long period of time. </a:t>
              </a: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a:ea typeface="Aptos" panose="020B0004020202020204" pitchFamily="34" charset="0"/>
                  <a:cs typeface="Arial"/>
                </a:rPr>
                <a:t>NEED: </a:t>
              </a:r>
              <a:r>
                <a:rPr lang="en-GB" sz="1100" kern="100">
                  <a:solidFill>
                    <a:schemeClr val="tx1"/>
                  </a:solidFill>
                  <a:latin typeface="Gill Sans MT"/>
                  <a:ea typeface="Aptos" panose="020B0004020202020204" pitchFamily="34" charset="0"/>
                  <a:cs typeface="Arial"/>
                </a:rPr>
                <a:t>Typically,</a:t>
              </a:r>
              <a:r>
                <a:rPr lang="en-GB" sz="1100" kern="100">
                  <a:solidFill>
                    <a:schemeClr val="tx1"/>
                  </a:solidFill>
                  <a:effectLst/>
                  <a:latin typeface="Gill Sans MT"/>
                  <a:ea typeface="Aptos" panose="020B0004020202020204" pitchFamily="34" charset="0"/>
                  <a:cs typeface="Arial"/>
                </a:rPr>
                <a:t> in agricultural sectors individual farmers have very little bargaining power versus </a:t>
              </a:r>
              <a:r>
                <a:rPr lang="en-GB" sz="1100" kern="100">
                  <a:solidFill>
                    <a:schemeClr val="tx1"/>
                  </a:solidFill>
                  <a:latin typeface="Gill Sans MT"/>
                  <a:ea typeface="Aptos" panose="020B0004020202020204" pitchFamily="34" charset="0"/>
                  <a:cs typeface="Arial"/>
                </a:rPr>
                <a:t>retailers </a:t>
              </a:r>
              <a:r>
                <a:rPr lang="en-GB" sz="1100" kern="100">
                  <a:solidFill>
                    <a:schemeClr val="tx1"/>
                  </a:solidFill>
                  <a:effectLst/>
                  <a:latin typeface="Gill Sans MT"/>
                  <a:ea typeface="Aptos" panose="020B0004020202020204" pitchFamily="34" charset="0"/>
                  <a:cs typeface="Arial"/>
                </a:rPr>
                <a:t>and processors. </a:t>
              </a:r>
              <a:r>
                <a:rPr lang="en-GB" sz="1100" kern="100">
                  <a:solidFill>
                    <a:schemeClr val="tx1"/>
                  </a:solidFill>
                  <a:latin typeface="Gill Sans MT"/>
                  <a:ea typeface="Aptos" panose="020B0004020202020204" pitchFamily="34" charset="0"/>
                  <a:cs typeface="Arial"/>
                </a:rPr>
                <a:t>I</a:t>
              </a:r>
              <a:r>
                <a:rPr lang="en-GB" sz="1100" kern="100">
                  <a:solidFill>
                    <a:schemeClr val="tx1"/>
                  </a:solidFill>
                  <a:effectLst/>
                  <a:latin typeface="Gill Sans MT"/>
                  <a:ea typeface="Aptos" panose="020B0004020202020204" pitchFamily="34" charset="0"/>
                  <a:cs typeface="Arial"/>
                </a:rPr>
                <a:t>f you're not a member of </a:t>
              </a:r>
              <a:r>
                <a:rPr lang="en-GB" sz="1100" kern="100">
                  <a:solidFill>
                    <a:schemeClr val="tx1"/>
                  </a:solidFill>
                  <a:latin typeface="Gill Sans MT"/>
                  <a:ea typeface="Aptos" panose="020B0004020202020204" pitchFamily="34" charset="0"/>
                  <a:cs typeface="Arial"/>
                </a:rPr>
                <a:t>a co-operative,</a:t>
              </a:r>
              <a:r>
                <a:rPr lang="en-GB" sz="1100" kern="100">
                  <a:solidFill>
                    <a:schemeClr val="tx1"/>
                  </a:solidFill>
                  <a:effectLst/>
                  <a:latin typeface="Gill Sans MT"/>
                  <a:ea typeface="Aptos" panose="020B0004020202020204" pitchFamily="34" charset="0"/>
                  <a:cs typeface="Arial"/>
                </a:rPr>
                <a:t> you are likely to have to sell your milk either to a processor or direct to a retailer; these can be large organisations with significant pricing power. </a:t>
              </a: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ARLA IN THE UK: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Arla expanded into the UK initially as a supplier of dairy products to the market, but then bought into the country and its dairy industry, including through the acquisition of an existing cooperative. Over time, the farmers who were members of that cooperative were brought into ownership of Arla and other farmers have subsequently been recruited or asked to join and that's how the membership reached over 2,000.</a:t>
              </a: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BD5992-15D6-9E1C-766E-350188A93843}"/>
                </a:ext>
              </a:extLst>
            </p:cNvPr>
            <p:cNvSpPr txBox="1"/>
            <p:nvPr/>
          </p:nvSpPr>
          <p:spPr>
            <a:xfrm>
              <a:off x="371962" y="1957883"/>
              <a:ext cx="3855967" cy="253185"/>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21" name="Group 20">
            <a:extLst>
              <a:ext uri="{FF2B5EF4-FFF2-40B4-BE49-F238E27FC236}">
                <a16:creationId xmlns:a16="http://schemas.microsoft.com/office/drawing/2014/main" id="{8722E58B-C543-A98E-F3D7-151CAF853EB6}"/>
              </a:ext>
            </a:extLst>
          </p:cNvPr>
          <p:cNvGrpSpPr/>
          <p:nvPr/>
        </p:nvGrpSpPr>
        <p:grpSpPr>
          <a:xfrm>
            <a:off x="232861" y="224188"/>
            <a:ext cx="11684253" cy="2032876"/>
            <a:chOff x="232861" y="224188"/>
            <a:chExt cx="11684253" cy="2032876"/>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11684253" cy="2032876"/>
              <a:chOff x="259268" y="2420516"/>
              <a:chExt cx="11684253" cy="2032876"/>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096354"/>
                <a:chOff x="2967639" y="2396068"/>
                <a:chExt cx="4676820" cy="1096354"/>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398022"/>
                  <a:ext cx="2340000" cy="1094400"/>
                  <a:chOff x="3720440" y="2752817"/>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52817"/>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0017"/>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11684253" cy="2032876"/>
                <a:chOff x="149832" y="228080"/>
                <a:chExt cx="11684253" cy="2032876"/>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11684253"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9684682" cy="1601959"/>
                  <a:chOff x="1447581" y="5060383"/>
                  <a:chExt cx="7682359" cy="1712986"/>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Founding</a:t>
                    </a:r>
                  </a:p>
                  <a:p>
                    <a:pPr marL="171450" lvl="1" indent="-171450" algn="l" defTabSz="444500">
                      <a:spcBef>
                        <a:spcPct val="0"/>
                      </a:spcBef>
                      <a:spcAft>
                        <a:spcPct val="15000"/>
                      </a:spcAft>
                      <a:buFont typeface="Wingdings" pitchFamily="2" charset="2"/>
                      <a:buChar char="Ø"/>
                    </a:pPr>
                    <a:r>
                      <a:rPr lang="en-GB" sz="1100" kern="1200"/>
                      <a:t>In the late 19</a:t>
                    </a:r>
                    <a:r>
                      <a:rPr lang="en-GB" sz="1100" kern="1200" baseline="30000"/>
                      <a:t>th</a:t>
                    </a:r>
                    <a:r>
                      <a:rPr lang="en-GB" sz="1100" kern="1200"/>
                      <a:t> Century</a:t>
                    </a:r>
                    <a:r>
                      <a:rPr lang="en-GB" sz="1100"/>
                      <a:t>, t</a:t>
                    </a:r>
                    <a:r>
                      <a:rPr lang="en-GB" sz="1100" kern="1200"/>
                      <a:t>he co-operative was established in Sweden and Denmark while the Express Country Milk Supply Company was established in London, near Kings Cross</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err="1"/>
                      <a:t>Lurpak</a:t>
                    </a:r>
                    <a:r>
                      <a:rPr lang="en-GB" sz="1100" b="1"/>
                      <a:t> incoming</a:t>
                    </a:r>
                    <a:endParaRPr lang="en-GB" sz="1100" b="1" kern="1200"/>
                  </a:p>
                  <a:p>
                    <a:pPr marL="171450" lvl="1" indent="-171450" algn="l" defTabSz="444500">
                      <a:spcBef>
                        <a:spcPct val="0"/>
                      </a:spcBef>
                      <a:spcAft>
                        <a:spcPct val="15000"/>
                      </a:spcAft>
                      <a:buFont typeface="Wingdings" pitchFamily="2" charset="2"/>
                      <a:buChar char="Ø"/>
                    </a:pPr>
                    <a:r>
                      <a:rPr lang="en-GB" sz="1100" kern="1200"/>
                      <a:t>Arla first came to the UK when </a:t>
                    </a:r>
                    <a:r>
                      <a:rPr lang="en-GB" sz="1100" kern="1200" err="1"/>
                      <a:t>Lurpak</a:t>
                    </a:r>
                    <a:r>
                      <a:rPr lang="en-GB" sz="1100" kern="1200"/>
                      <a:t>, which is its most well-known brand, was introduced to the market more than 100 years ago</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Arla express</a:t>
                    </a:r>
                    <a:endParaRPr lang="en-GB" sz="1100" b="1" kern="1200"/>
                  </a:p>
                  <a:p>
                    <a:pPr marL="171450" lvl="1" indent="-171450" algn="l" defTabSz="444500">
                      <a:spcBef>
                        <a:spcPct val="0"/>
                      </a:spcBef>
                      <a:spcAft>
                        <a:spcPct val="15000"/>
                      </a:spcAft>
                      <a:buFont typeface="Wingdings" pitchFamily="2" charset="2"/>
                      <a:buChar char="Ø"/>
                    </a:pPr>
                    <a:r>
                      <a:rPr lang="en-GB" sz="1100" kern="1200"/>
                      <a:t>2003</a:t>
                    </a:r>
                    <a:r>
                      <a:rPr lang="en-GB" sz="1100"/>
                      <a:t>:</a:t>
                    </a:r>
                    <a:r>
                      <a:rPr lang="en-GB" sz="1100" kern="1200"/>
                      <a:t> Arla Foods merged with Express Dairies </a:t>
                    </a:r>
                  </a:p>
                  <a:p>
                    <a:pPr marL="171450" lvl="1" indent="-171450" algn="l" defTabSz="444500">
                      <a:spcBef>
                        <a:spcPct val="0"/>
                      </a:spcBef>
                      <a:spcAft>
                        <a:spcPct val="15000"/>
                      </a:spcAft>
                      <a:buFont typeface="Wingdings" pitchFamily="2" charset="2"/>
                      <a:buChar char="Ø"/>
                    </a:pPr>
                    <a:r>
                      <a:rPr lang="en-GB" sz="1100"/>
                      <a:t>2006: Arla took over what was left of the UK business and the joint venture became wholly part of Arla Foods</a:t>
                    </a: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2101049"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Milk link co-op</a:t>
                    </a:r>
                    <a:endParaRPr lang="en-GB" sz="1100" b="1" kern="1200"/>
                  </a:p>
                  <a:p>
                    <a:pPr marL="171450" lvl="1" indent="-171450" algn="l" defTabSz="444500">
                      <a:spcBef>
                        <a:spcPct val="0"/>
                      </a:spcBef>
                      <a:spcAft>
                        <a:spcPct val="15000"/>
                      </a:spcAft>
                      <a:buFont typeface="Wingdings" pitchFamily="2" charset="2"/>
                      <a:buChar char="Ø"/>
                    </a:pPr>
                    <a:r>
                      <a:rPr lang="en-GB" sz="1100"/>
                      <a:t>2012: Arla merged with Milk Link, a pre-existing co-op and it was at this point that several farmer-owners were brought into membership</a:t>
                    </a:r>
                  </a:p>
                  <a:p>
                    <a:pPr marL="171450" lvl="1" indent="-171450" defTabSz="444500">
                      <a:spcBef>
                        <a:spcPct val="0"/>
                      </a:spcBef>
                      <a:spcAft>
                        <a:spcPct val="15000"/>
                      </a:spcAft>
                      <a:buFont typeface="Wingdings" pitchFamily="2" charset="2"/>
                      <a:buChar char="Ø"/>
                    </a:pPr>
                    <a:r>
                      <a:rPr lang="en-GB" sz="1100"/>
                      <a:t>2014: Other farmers were allowed to join and that almost doubled the membership in the UK to around about 2.5 thousand farmers  </a:t>
                    </a:r>
                    <a:endParaRPr lang="en-GB" sz="1100" kern="1200"/>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4EEBDCA6-490A-1620-4D4E-C1B3CFF56BD6}"/>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6FC10110-A4A8-82A5-AED3-1E7C54A71696}"/>
              </a:ext>
            </a:extLst>
          </p:cNvPr>
          <p:cNvGrpSpPr/>
          <p:nvPr/>
        </p:nvGrpSpPr>
        <p:grpSpPr>
          <a:xfrm>
            <a:off x="4535640" y="773290"/>
            <a:ext cx="7361154" cy="5953481"/>
            <a:chOff x="4649748" y="834021"/>
            <a:chExt cx="7361154" cy="5953481"/>
          </a:xfrm>
        </p:grpSpPr>
        <p:sp>
          <p:nvSpPr>
            <p:cNvPr id="74" name="Hexagon 73">
              <a:extLst>
                <a:ext uri="{FF2B5EF4-FFF2-40B4-BE49-F238E27FC236}">
                  <a16:creationId xmlns:a16="http://schemas.microsoft.com/office/drawing/2014/main" id="{0328AC87-FACA-E581-AF8B-656736065B5C}"/>
                </a:ext>
              </a:extLst>
            </p:cNvPr>
            <p:cNvSpPr>
              <a:spLocks noChangeAspect="1"/>
            </p:cNvSpPr>
            <p:nvPr/>
          </p:nvSpPr>
          <p:spPr>
            <a:xfrm>
              <a:off x="10190049" y="834021"/>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Arla is constantly looking at ways to add value to their members’ products</a:t>
              </a:r>
            </a:p>
          </p:txBody>
        </p:sp>
        <p:sp>
          <p:nvSpPr>
            <p:cNvPr id="62" name="Hexagon 61">
              <a:extLst>
                <a:ext uri="{FF2B5EF4-FFF2-40B4-BE49-F238E27FC236}">
                  <a16:creationId xmlns:a16="http://schemas.microsoft.com/office/drawing/2014/main" id="{FF670701-9E59-6D34-A115-1813A275EC6B}"/>
                </a:ext>
              </a:extLst>
            </p:cNvPr>
            <p:cNvSpPr>
              <a:spLocks/>
            </p:cNvSpPr>
            <p:nvPr/>
          </p:nvSpPr>
          <p:spPr>
            <a:xfrm>
              <a:off x="10200209" y="2434701"/>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You can’t be a member and therefore can’t sell milk at Arla without signing up to ‘</a:t>
              </a:r>
              <a:r>
                <a:rPr lang="en-GB" sz="1100" err="1">
                  <a:solidFill>
                    <a:schemeClr val="tx1"/>
                  </a:solidFill>
                </a:rPr>
                <a:t>Arlagarden</a:t>
              </a:r>
              <a:r>
                <a:rPr lang="en-GB" sz="1100">
                  <a:solidFill>
                    <a:schemeClr val="tx1"/>
                  </a:solidFill>
                </a:rPr>
                <a:t> Standards’</a:t>
              </a:r>
            </a:p>
          </p:txBody>
        </p:sp>
        <p:sp>
          <p:nvSpPr>
            <p:cNvPr id="65" name="Hexagon 64">
              <a:extLst>
                <a:ext uri="{FF2B5EF4-FFF2-40B4-BE49-F238E27FC236}">
                  <a16:creationId xmlns:a16="http://schemas.microsoft.com/office/drawing/2014/main" id="{B8B87080-D616-2E77-D4F4-55595CAC6D24}"/>
                </a:ext>
              </a:extLst>
            </p:cNvPr>
            <p:cNvSpPr>
              <a:spLocks/>
            </p:cNvSpPr>
            <p:nvPr/>
          </p:nvSpPr>
          <p:spPr>
            <a:xfrm>
              <a:off x="7428054" y="4046296"/>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4,000 employees across 10 sites in the UK with ~100 employees at HQ in Leeds</a:t>
              </a:r>
            </a:p>
          </p:txBody>
        </p:sp>
        <p:sp>
          <p:nvSpPr>
            <p:cNvPr id="66" name="Hexagon 65">
              <a:extLst>
                <a:ext uri="{FF2B5EF4-FFF2-40B4-BE49-F238E27FC236}">
                  <a16:creationId xmlns:a16="http://schemas.microsoft.com/office/drawing/2014/main" id="{CA937590-2566-EFD2-4113-CA26F8A673CF}"/>
                </a:ext>
              </a:extLst>
            </p:cNvPr>
            <p:cNvSpPr>
              <a:spLocks/>
            </p:cNvSpPr>
            <p:nvPr/>
          </p:nvSpPr>
          <p:spPr>
            <a:xfrm>
              <a:off x="10210046" y="4040039"/>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t>
              </a:r>
              <a:r>
                <a:rPr lang="en-GB" sz="1100" err="1">
                  <a:solidFill>
                    <a:schemeClr val="tx1"/>
                  </a:solidFill>
                </a:rPr>
                <a:t>FarmAhead</a:t>
              </a:r>
              <a:r>
                <a:rPr lang="en-GB" sz="1100">
                  <a:solidFill>
                    <a:schemeClr val="tx1"/>
                  </a:solidFill>
                </a:rPr>
                <a:t>’ sustainability incentive model – farmers are paid extra for taking measures to improve sustainability on their farm</a:t>
              </a:r>
            </a:p>
          </p:txBody>
        </p:sp>
        <p:sp>
          <p:nvSpPr>
            <p:cNvPr id="67" name="Hexagon 66">
              <a:extLst>
                <a:ext uri="{FF2B5EF4-FFF2-40B4-BE49-F238E27FC236}">
                  <a16:creationId xmlns:a16="http://schemas.microsoft.com/office/drawing/2014/main" id="{6BB43B09-AE60-BE47-7E3B-D7F7F11F6E2A}"/>
                </a:ext>
              </a:extLst>
            </p:cNvPr>
            <p:cNvSpPr>
              <a:spLocks noChangeAspect="1"/>
            </p:cNvSpPr>
            <p:nvPr/>
          </p:nvSpPr>
          <p:spPr>
            <a:xfrm>
              <a:off x="6031269" y="3250267"/>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Elected Board of Directors, (14 total – 9 farmer-owners, 3 employee representatives, 2 external) </a:t>
              </a:r>
            </a:p>
          </p:txBody>
        </p:sp>
        <p:sp>
          <p:nvSpPr>
            <p:cNvPr id="68" name="Hexagon 67">
              <a:extLst>
                <a:ext uri="{FF2B5EF4-FFF2-40B4-BE49-F238E27FC236}">
                  <a16:creationId xmlns:a16="http://schemas.microsoft.com/office/drawing/2014/main" id="{7986EB86-FA0C-159B-ECA8-CD5EAA55AC5B}"/>
                </a:ext>
              </a:extLst>
            </p:cNvPr>
            <p:cNvSpPr>
              <a:spLocks noChangeAspect="1"/>
            </p:cNvSpPr>
            <p:nvPr/>
          </p:nvSpPr>
          <p:spPr>
            <a:xfrm>
              <a:off x="7430612" y="245283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Operational structure sits beneath Board of Directors with conventional corporate roles</a:t>
              </a:r>
            </a:p>
          </p:txBody>
        </p:sp>
        <p:sp>
          <p:nvSpPr>
            <p:cNvPr id="69" name="Hexagon 68">
              <a:extLst>
                <a:ext uri="{FF2B5EF4-FFF2-40B4-BE49-F238E27FC236}">
                  <a16:creationId xmlns:a16="http://schemas.microsoft.com/office/drawing/2014/main" id="{79E699CA-777D-1C59-780D-52CFA33AC8CC}"/>
                </a:ext>
              </a:extLst>
            </p:cNvPr>
            <p:cNvSpPr>
              <a:spLocks noChangeAspect="1"/>
            </p:cNvSpPr>
            <p:nvPr/>
          </p:nvSpPr>
          <p:spPr>
            <a:xfrm>
              <a:off x="4649748" y="4047217"/>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Elected Board of Representatives for each country (~40 farmer-owners) </a:t>
              </a:r>
            </a:p>
          </p:txBody>
        </p:sp>
        <p:sp>
          <p:nvSpPr>
            <p:cNvPr id="70" name="Hexagon 69">
              <a:extLst>
                <a:ext uri="{FF2B5EF4-FFF2-40B4-BE49-F238E27FC236}">
                  <a16:creationId xmlns:a16="http://schemas.microsoft.com/office/drawing/2014/main" id="{00AC1968-0A40-B124-4891-7B7DB59397EC}"/>
                </a:ext>
              </a:extLst>
            </p:cNvPr>
            <p:cNvSpPr>
              <a:spLocks noChangeAspect="1"/>
            </p:cNvSpPr>
            <p:nvPr/>
          </p:nvSpPr>
          <p:spPr>
            <a:xfrm>
              <a:off x="6040322" y="484819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‘Districts’ hold regular meetings which include patterns of elections to Board of Representatives and Board of Directors</a:t>
              </a:r>
            </a:p>
          </p:txBody>
        </p:sp>
        <p:sp>
          <p:nvSpPr>
            <p:cNvPr id="71" name="Hexagon 70">
              <a:extLst>
                <a:ext uri="{FF2B5EF4-FFF2-40B4-BE49-F238E27FC236}">
                  <a16:creationId xmlns:a16="http://schemas.microsoft.com/office/drawing/2014/main" id="{193AA93F-F044-695C-E009-7B319488FBA5}"/>
                </a:ext>
              </a:extLst>
            </p:cNvPr>
            <p:cNvSpPr>
              <a:spLocks/>
            </p:cNvSpPr>
            <p:nvPr/>
          </p:nvSpPr>
          <p:spPr>
            <a:xfrm>
              <a:off x="8826324" y="483526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Main Arla HQ in Denmark, including a major R&amp;D facility</a:t>
              </a:r>
            </a:p>
          </p:txBody>
        </p:sp>
        <p:sp>
          <p:nvSpPr>
            <p:cNvPr id="72" name="TextBox 71">
              <a:extLst>
                <a:ext uri="{FF2B5EF4-FFF2-40B4-BE49-F238E27FC236}">
                  <a16:creationId xmlns:a16="http://schemas.microsoft.com/office/drawing/2014/main" id="{C4C32EA7-51BF-B8F9-2AC4-D8806C2FB2E8}"/>
                </a:ext>
              </a:extLst>
            </p:cNvPr>
            <p:cNvSpPr txBox="1"/>
            <p:nvPr/>
          </p:nvSpPr>
          <p:spPr>
            <a:xfrm>
              <a:off x="5372716" y="2981896"/>
              <a:ext cx="3117961" cy="245685"/>
            </a:xfrm>
            <a:prstGeom prst="rect">
              <a:avLst/>
            </a:prstGeom>
            <a:noFill/>
          </p:spPr>
          <p:txBody>
            <a:bodyPr wrap="square" rtlCol="0">
              <a:spAutoFit/>
            </a:bodyPr>
            <a:lstStyle/>
            <a:p>
              <a:pPr algn="ctr"/>
              <a:r>
                <a:rPr lang="en-GB" sz="1100" b="1"/>
                <a:t>KEY FEATURES</a:t>
              </a:r>
            </a:p>
          </p:txBody>
        </p:sp>
        <p:grpSp>
          <p:nvGrpSpPr>
            <p:cNvPr id="73" name="Group 72">
              <a:extLst>
                <a:ext uri="{FF2B5EF4-FFF2-40B4-BE49-F238E27FC236}">
                  <a16:creationId xmlns:a16="http://schemas.microsoft.com/office/drawing/2014/main" id="{9C471E23-840A-89E5-3C27-1C1A0DBC13A3}"/>
                </a:ext>
              </a:extLst>
            </p:cNvPr>
            <p:cNvGrpSpPr/>
            <p:nvPr/>
          </p:nvGrpSpPr>
          <p:grpSpPr>
            <a:xfrm>
              <a:off x="6498558" y="6519032"/>
              <a:ext cx="4265737" cy="268470"/>
              <a:chOff x="3503973" y="6539497"/>
              <a:chExt cx="4265737" cy="268470"/>
            </a:xfrm>
          </p:grpSpPr>
          <p:sp>
            <p:nvSpPr>
              <p:cNvPr id="76" name="TextBox 75">
                <a:extLst>
                  <a:ext uri="{FF2B5EF4-FFF2-40B4-BE49-F238E27FC236}">
                    <a16:creationId xmlns:a16="http://schemas.microsoft.com/office/drawing/2014/main" id="{A581DDDD-A227-3826-C5BB-E0B92EEE7089}"/>
                  </a:ext>
                </a:extLst>
              </p:cNvPr>
              <p:cNvSpPr txBox="1"/>
              <p:nvPr/>
            </p:nvSpPr>
            <p:spPr>
              <a:xfrm>
                <a:off x="350397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77" name="TextBox 76">
                <a:extLst>
                  <a:ext uri="{FF2B5EF4-FFF2-40B4-BE49-F238E27FC236}">
                    <a16:creationId xmlns:a16="http://schemas.microsoft.com/office/drawing/2014/main" id="{2EF0B954-4D0B-AEA2-2E3B-E7B962F9E86E}"/>
                  </a:ext>
                </a:extLst>
              </p:cNvPr>
              <p:cNvSpPr txBox="1"/>
              <p:nvPr/>
            </p:nvSpPr>
            <p:spPr>
              <a:xfrm>
                <a:off x="6358643" y="6546357"/>
                <a:ext cx="1411067" cy="261610"/>
              </a:xfrm>
              <a:prstGeom prst="rect">
                <a:avLst/>
              </a:prstGeom>
              <a:solidFill>
                <a:schemeClr val="accent3">
                  <a:alpha val="35822"/>
                </a:schemeClr>
              </a:solidFill>
              <a:ln>
                <a:noFill/>
              </a:ln>
            </p:spPr>
            <p:txBody>
              <a:bodyPr wrap="square" rtlCol="0">
                <a:spAutoFit/>
              </a:bodyPr>
              <a:lstStyle/>
              <a:p>
                <a:pPr algn="ctr"/>
                <a:r>
                  <a:rPr lang="en-GB" sz="1100"/>
                  <a:t>AREAS OF FOCUS</a:t>
                </a:r>
              </a:p>
            </p:txBody>
          </p:sp>
          <p:sp>
            <p:nvSpPr>
              <p:cNvPr id="78" name="TextBox 77">
                <a:extLst>
                  <a:ext uri="{FF2B5EF4-FFF2-40B4-BE49-F238E27FC236}">
                    <a16:creationId xmlns:a16="http://schemas.microsoft.com/office/drawing/2014/main" id="{70607A62-7042-98FE-A4F4-E7CCB81558C4}"/>
                  </a:ext>
                </a:extLst>
              </p:cNvPr>
              <p:cNvSpPr txBox="1"/>
              <p:nvPr/>
            </p:nvSpPr>
            <p:spPr>
              <a:xfrm>
                <a:off x="5022749" y="654635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75" name="Hexagon 74">
              <a:extLst>
                <a:ext uri="{FF2B5EF4-FFF2-40B4-BE49-F238E27FC236}">
                  <a16:creationId xmlns:a16="http://schemas.microsoft.com/office/drawing/2014/main" id="{C1A721A4-36AD-BBAE-CFA0-719E4A2EA463}"/>
                </a:ext>
              </a:extLst>
            </p:cNvPr>
            <p:cNvSpPr>
              <a:spLocks/>
            </p:cNvSpPr>
            <p:nvPr/>
          </p:nvSpPr>
          <p:spPr>
            <a:xfrm>
              <a:off x="8818765" y="324551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Large-scale logistics operation is key to connecting farmers with processing facilities and delivering finished products</a:t>
              </a:r>
            </a:p>
          </p:txBody>
        </p:sp>
      </p:grpSp>
      <p:pic>
        <p:nvPicPr>
          <p:cNvPr id="6" name="Graphic 5" descr="Work from home Wi-Fi with solid fill">
            <a:hlinkClick r:id="rId3" action="ppaction://hlinksldjump"/>
            <a:extLst>
              <a:ext uri="{FF2B5EF4-FFF2-40B4-BE49-F238E27FC236}">
                <a16:creationId xmlns:a16="http://schemas.microsoft.com/office/drawing/2014/main" id="{8548B59D-4DE7-B166-879A-32BD3A1E4D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4238779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01713" y="146762"/>
            <a:ext cx="5085921" cy="2495127"/>
            <a:chOff x="634308" y="706552"/>
            <a:chExt cx="6342213"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34308" y="935665"/>
              <a:ext cx="6342213" cy="1807535"/>
              <a:chOff x="979513" y="3976577"/>
              <a:chExt cx="5395050"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79513"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Inadvertent or accidental impact of sweeping policy and regulatory change </a:t>
                </a: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793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Maintaining affordable and sustainable product whilst investing in sustainability and innovation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456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Shortage of labour willing to work outdoors or in what can be perceived to be challenging conditions</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14564"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Limitations of the energy system and ‘grid’, farmers can generate renewable energy can’t export power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34308" y="706552"/>
              <a:ext cx="6342213" cy="213539"/>
            </a:xfrm>
            <a:prstGeom prst="rect">
              <a:avLst/>
            </a:prstGeom>
            <a:noFill/>
            <a:ln>
              <a:noFill/>
            </a:ln>
          </p:spPr>
          <p:txBody>
            <a:bodyPr wrap="square" rtlCol="0">
              <a:spAutoFit/>
            </a:bodyPr>
            <a:lstStyle/>
            <a:p>
              <a:pPr algn="ctr"/>
              <a:r>
                <a:rPr lang="en-GB" sz="1100" b="1"/>
                <a:t>CHALLENGES</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5328958" y="584405"/>
            <a:ext cx="3062604" cy="1857853"/>
            <a:chOff x="197331" y="2693579"/>
            <a:chExt cx="3062604" cy="1857853"/>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3062603" cy="1595460"/>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Farmer-members receive a range of government support and subsidies</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Advice, guidance, and collaboration with agencies such as DEFRA</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Good relations with national and devolved governments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Good relationship with Co-operatives UK, although not a member</a:t>
              </a: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97331" y="2693579"/>
              <a:ext cx="3051177"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2" name="Group 1">
            <a:extLst>
              <a:ext uri="{FF2B5EF4-FFF2-40B4-BE49-F238E27FC236}">
                <a16:creationId xmlns:a16="http://schemas.microsoft.com/office/drawing/2014/main" id="{32B7BA3C-B9E0-99FD-8699-63D5DAC19986}"/>
              </a:ext>
            </a:extLst>
          </p:cNvPr>
          <p:cNvGrpSpPr/>
          <p:nvPr/>
        </p:nvGrpSpPr>
        <p:grpSpPr>
          <a:xfrm>
            <a:off x="148834" y="3472601"/>
            <a:ext cx="4912682" cy="2974920"/>
            <a:chOff x="2057184" y="1841303"/>
            <a:chExt cx="5382494" cy="2966407"/>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4047775" y="1841303"/>
              <a:ext cx="1751393" cy="121309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324000" rIns="251999"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DEFRA</a:t>
              </a:r>
            </a:p>
          </p:txBody>
        </p:sp>
        <p:sp>
          <p:nvSpPr>
            <p:cNvPr id="30" name="Freeform 29">
              <a:extLst>
                <a:ext uri="{FF2B5EF4-FFF2-40B4-BE49-F238E27FC236}">
                  <a16:creationId xmlns:a16="http://schemas.microsoft.com/office/drawing/2014/main" id="{4C05240B-5BCA-2FAF-2BE3-3C7FE535838C}"/>
                </a:ext>
              </a:extLst>
            </p:cNvPr>
            <p:cNvSpPr/>
            <p:nvPr/>
          </p:nvSpPr>
          <p:spPr>
            <a:xfrm>
              <a:off x="3494562" y="3662675"/>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360000" bIns="324000" numCol="1" spcCol="1270" anchor="b" anchorCtr="0">
              <a:noAutofit/>
            </a:bodyPr>
            <a:lstStyle/>
            <a:p>
              <a:pPr algn="ctr" defTabSz="488950">
                <a:lnSpc>
                  <a:spcPct val="90000"/>
                </a:lnSpc>
                <a:spcBef>
                  <a:spcPct val="0"/>
                </a:spcBef>
                <a:spcAft>
                  <a:spcPct val="35000"/>
                </a:spcAft>
              </a:pPr>
              <a:r>
                <a:rPr lang="en-GB" sz="1100" b="1" kern="1200">
                  <a:latin typeface="Gill Sans MT" panose="020B0502020104020203" pitchFamily="34" charset="77"/>
                  <a:ea typeface="Aptos" panose="020B0004020202020204" pitchFamily="34" charset="0"/>
                  <a:cs typeface="Arial" panose="020B0604020202020204" pitchFamily="34" charset="0"/>
                </a:rPr>
                <a:t>Co-ops UK (not a member)</a:t>
              </a:r>
            </a:p>
          </p:txBody>
        </p:sp>
        <p:sp>
          <p:nvSpPr>
            <p:cNvPr id="31" name="Freeform 30">
              <a:extLst>
                <a:ext uri="{FF2B5EF4-FFF2-40B4-BE49-F238E27FC236}">
                  <a16:creationId xmlns:a16="http://schemas.microsoft.com/office/drawing/2014/main" id="{B360D652-D253-B3CD-3E2A-1B2BA037DB97}"/>
                </a:ext>
              </a:extLst>
            </p:cNvPr>
            <p:cNvSpPr/>
            <p:nvPr/>
          </p:nvSpPr>
          <p:spPr>
            <a:xfrm>
              <a:off x="5397617" y="2539697"/>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Dairy UK</a:t>
              </a:r>
            </a:p>
          </p:txBody>
        </p:sp>
        <p:sp>
          <p:nvSpPr>
            <p:cNvPr id="32" name="Freeform 31">
              <a:extLst>
                <a:ext uri="{FF2B5EF4-FFF2-40B4-BE49-F238E27FC236}">
                  <a16:creationId xmlns:a16="http://schemas.microsoft.com/office/drawing/2014/main" id="{5CAD941B-E51F-E4CF-B669-9DD8202700E8}"/>
                </a:ext>
              </a:extLst>
            </p:cNvPr>
            <p:cNvSpPr/>
            <p:nvPr/>
          </p:nvSpPr>
          <p:spPr>
            <a:xfrm>
              <a:off x="2057184" y="3018865"/>
              <a:ext cx="1912658" cy="121309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t>Devolved administrations</a:t>
              </a:r>
            </a:p>
          </p:txBody>
        </p:sp>
      </p:grpSp>
      <p:sp>
        <p:nvSpPr>
          <p:cNvPr id="12" name="Rectangle 11">
            <a:extLst>
              <a:ext uri="{FF2B5EF4-FFF2-40B4-BE49-F238E27FC236}">
                <a16:creationId xmlns:a16="http://schemas.microsoft.com/office/drawing/2014/main" id="{19F7C734-D767-0D1C-DF65-E3E5FC67DD66}"/>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AB9D5D9E-8F73-71E2-5180-D4CCADB1A434}"/>
              </a:ext>
            </a:extLst>
          </p:cNvPr>
          <p:cNvGrpSpPr/>
          <p:nvPr/>
        </p:nvGrpSpPr>
        <p:grpSpPr>
          <a:xfrm>
            <a:off x="8698823" y="444949"/>
            <a:ext cx="3490443" cy="5776872"/>
            <a:chOff x="6167432" y="563143"/>
            <a:chExt cx="4016458" cy="4476690"/>
          </a:xfrm>
        </p:grpSpPr>
        <p:grpSp>
          <p:nvGrpSpPr>
            <p:cNvPr id="26" name="Group 25">
              <a:extLst>
                <a:ext uri="{FF2B5EF4-FFF2-40B4-BE49-F238E27FC236}">
                  <a16:creationId xmlns:a16="http://schemas.microsoft.com/office/drawing/2014/main" id="{BFE52713-5FB7-3B6F-15C0-C5A43B110F54}"/>
                </a:ext>
              </a:extLst>
            </p:cNvPr>
            <p:cNvGrpSpPr/>
            <p:nvPr/>
          </p:nvGrpSpPr>
          <p:grpSpPr>
            <a:xfrm>
              <a:off x="6167432" y="612685"/>
              <a:ext cx="4016458" cy="4427148"/>
              <a:chOff x="5984409" y="619418"/>
              <a:chExt cx="2687296" cy="4547563"/>
            </a:xfrm>
          </p:grpSpPr>
          <p:sp>
            <p:nvSpPr>
              <p:cNvPr id="34" name="Circular Arrow 33">
                <a:extLst>
                  <a:ext uri="{FF2B5EF4-FFF2-40B4-BE49-F238E27FC236}">
                    <a16:creationId xmlns:a16="http://schemas.microsoft.com/office/drawing/2014/main" id="{233751A1-ACF2-6801-FA53-E60A9C37F726}"/>
                  </a:ext>
                </a:extLst>
              </p:cNvPr>
              <p:cNvSpPr/>
              <p:nvPr/>
            </p:nvSpPr>
            <p:spPr>
              <a:xfrm>
                <a:off x="6535437" y="619418"/>
                <a:ext cx="2136268"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5" name="Freeform 34">
                <a:extLst>
                  <a:ext uri="{FF2B5EF4-FFF2-40B4-BE49-F238E27FC236}">
                    <a16:creationId xmlns:a16="http://schemas.microsoft.com/office/drawing/2014/main" id="{835090EC-7156-CF32-E0D1-6EE1C9E5110B}"/>
                  </a:ext>
                </a:extLst>
              </p:cNvPr>
              <p:cNvSpPr/>
              <p:nvPr/>
            </p:nvSpPr>
            <p:spPr>
              <a:xfrm>
                <a:off x="7058006" y="1069287"/>
                <a:ext cx="1033168"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Increasing number of farmer-members is always an option but constrained by obligation to collect every litre of milk</a:t>
                </a:r>
                <a:endParaRPr lang="en-GB" sz="1100" kern="1200">
                  <a:solidFill>
                    <a:schemeClr val="tx1"/>
                  </a:solidFill>
                </a:endParaRPr>
              </a:p>
            </p:txBody>
          </p:sp>
          <p:sp>
            <p:nvSpPr>
              <p:cNvPr id="36" name="Shape 35">
                <a:extLst>
                  <a:ext uri="{FF2B5EF4-FFF2-40B4-BE49-F238E27FC236}">
                    <a16:creationId xmlns:a16="http://schemas.microsoft.com/office/drawing/2014/main" id="{28F850C1-74DC-661A-D5D8-4B880C2B44AF}"/>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7" name="Freeform 36">
                <a:extLst>
                  <a:ext uri="{FF2B5EF4-FFF2-40B4-BE49-F238E27FC236}">
                    <a16:creationId xmlns:a16="http://schemas.microsoft.com/office/drawing/2014/main" id="{53BDA929-6D38-4DA4-C016-DAFD58818F00}"/>
                  </a:ext>
                </a:extLst>
              </p:cNvPr>
              <p:cNvSpPr/>
              <p:nvPr/>
            </p:nvSpPr>
            <p:spPr>
              <a:xfrm>
                <a:off x="6431011" y="2412483"/>
                <a:ext cx="1327712"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Ongoing growth and development through collaboration with other producers such as Yeo Valley</a:t>
                </a:r>
                <a:endParaRPr lang="en-GB" sz="1100" kern="1200"/>
              </a:p>
            </p:txBody>
          </p:sp>
          <p:sp>
            <p:nvSpPr>
              <p:cNvPr id="38" name="Circular Arrow 37">
                <a:extLst>
                  <a:ext uri="{FF2B5EF4-FFF2-40B4-BE49-F238E27FC236}">
                    <a16:creationId xmlns:a16="http://schemas.microsoft.com/office/drawing/2014/main" id="{4FAED88A-BCCD-785F-8517-E24E119F6A90}"/>
                  </a:ext>
                </a:extLst>
              </p:cNvPr>
              <p:cNvSpPr/>
              <p:nvPr/>
            </p:nvSpPr>
            <p:spPr>
              <a:xfrm>
                <a:off x="6611235" y="3189325"/>
                <a:ext cx="1926710"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9" name="Freeform 38">
                <a:extLst>
                  <a:ext uri="{FF2B5EF4-FFF2-40B4-BE49-F238E27FC236}">
                    <a16:creationId xmlns:a16="http://schemas.microsoft.com/office/drawing/2014/main" id="{ABFC0CD7-3D81-3530-750A-CF5D33B1FFA1}"/>
                  </a:ext>
                </a:extLst>
              </p:cNvPr>
              <p:cNvSpPr/>
              <p:nvPr/>
            </p:nvSpPr>
            <p:spPr>
              <a:xfrm>
                <a:off x="6732804" y="3473742"/>
                <a:ext cx="1387873" cy="1526352"/>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Growth through mergers acquisition has been and continues to be a key feature of Arla’s development, e.g. recent acquisition of </a:t>
                </a:r>
                <a:r>
                  <a:rPr lang="en-GB" sz="1100" err="1">
                    <a:solidFill>
                      <a:schemeClr val="tx1"/>
                    </a:solidFill>
                    <a:latin typeface="Gill Sans MT" panose="020B0502020104020203" pitchFamily="34" charset="77"/>
                    <a:cs typeface="Arial" panose="020B0604020202020204" pitchFamily="34" charset="0"/>
                  </a:rPr>
                  <a:t>Volac’s</a:t>
                </a:r>
                <a:r>
                  <a:rPr lang="en-GB" sz="1100">
                    <a:solidFill>
                      <a:schemeClr val="tx1"/>
                    </a:solidFill>
                    <a:latin typeface="Gill Sans MT" panose="020B0502020104020203" pitchFamily="34" charset="77"/>
                    <a:cs typeface="Arial" panose="020B0604020202020204" pitchFamily="34" charset="0"/>
                  </a:rPr>
                  <a:t> whey business</a:t>
                </a:r>
                <a:endParaRPr lang="en-GB" sz="1100" kern="1200"/>
              </a:p>
            </p:txBody>
          </p:sp>
        </p:grpSp>
        <p:sp>
          <p:nvSpPr>
            <p:cNvPr id="27" name="TextBox 26">
              <a:extLst>
                <a:ext uri="{FF2B5EF4-FFF2-40B4-BE49-F238E27FC236}">
                  <a16:creationId xmlns:a16="http://schemas.microsoft.com/office/drawing/2014/main" id="{E8649644-19EA-55FD-A281-EAEAA11B63EB}"/>
                </a:ext>
              </a:extLst>
            </p:cNvPr>
            <p:cNvSpPr txBox="1"/>
            <p:nvPr/>
          </p:nvSpPr>
          <p:spPr>
            <a:xfrm>
              <a:off x="6167433" y="563143"/>
              <a:ext cx="4016457" cy="202730"/>
            </a:xfrm>
            <a:prstGeom prst="rect">
              <a:avLst/>
            </a:prstGeom>
            <a:noFill/>
          </p:spPr>
          <p:txBody>
            <a:bodyPr wrap="square" rtlCol="0">
              <a:spAutoFit/>
            </a:bodyPr>
            <a:lstStyle/>
            <a:p>
              <a:pPr algn="ctr"/>
              <a:r>
                <a:rPr lang="en-GB" sz="1100" b="1"/>
                <a:t>GROWTH AND/OR REPLICATION</a:t>
              </a:r>
            </a:p>
          </p:txBody>
        </p:sp>
      </p:grpSp>
      <p:grpSp>
        <p:nvGrpSpPr>
          <p:cNvPr id="40" name="Group 39">
            <a:extLst>
              <a:ext uri="{FF2B5EF4-FFF2-40B4-BE49-F238E27FC236}">
                <a16:creationId xmlns:a16="http://schemas.microsoft.com/office/drawing/2014/main" id="{D85D4417-EDE1-9A6A-8A54-7F3E6C67D374}"/>
              </a:ext>
            </a:extLst>
          </p:cNvPr>
          <p:cNvGrpSpPr/>
          <p:nvPr/>
        </p:nvGrpSpPr>
        <p:grpSpPr>
          <a:xfrm>
            <a:off x="5069581" y="3219437"/>
            <a:ext cx="3787146" cy="3320258"/>
            <a:chOff x="6771353" y="3585471"/>
            <a:chExt cx="4264857" cy="2853587"/>
          </a:xfrm>
        </p:grpSpPr>
        <p:grpSp>
          <p:nvGrpSpPr>
            <p:cNvPr id="41" name="Group 40">
              <a:extLst>
                <a:ext uri="{FF2B5EF4-FFF2-40B4-BE49-F238E27FC236}">
                  <a16:creationId xmlns:a16="http://schemas.microsoft.com/office/drawing/2014/main" id="{4882DDFF-625E-8C4C-9FAC-0E0F9A72C974}"/>
                </a:ext>
              </a:extLst>
            </p:cNvPr>
            <p:cNvGrpSpPr/>
            <p:nvPr/>
          </p:nvGrpSpPr>
          <p:grpSpPr>
            <a:xfrm>
              <a:off x="6843314" y="3847754"/>
              <a:ext cx="4192896" cy="2591304"/>
              <a:chOff x="6005214" y="2210339"/>
              <a:chExt cx="4192896" cy="2591304"/>
            </a:xfrm>
          </p:grpSpPr>
          <p:sp>
            <p:nvSpPr>
              <p:cNvPr id="43" name="Freeform 42">
                <a:extLst>
                  <a:ext uri="{FF2B5EF4-FFF2-40B4-BE49-F238E27FC236}">
                    <a16:creationId xmlns:a16="http://schemas.microsoft.com/office/drawing/2014/main" id="{B422A2E4-55E7-3330-2394-04AD542F777B}"/>
                  </a:ext>
                </a:extLst>
              </p:cNvPr>
              <p:cNvSpPr/>
              <p:nvPr/>
            </p:nvSpPr>
            <p:spPr>
              <a:xfrm>
                <a:off x="6005214" y="3121757"/>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CO-OPS</a:t>
                </a:r>
              </a:p>
            </p:txBody>
          </p:sp>
          <p:sp>
            <p:nvSpPr>
              <p:cNvPr id="44" name="Rounded Rectangle 43">
                <a:extLst>
                  <a:ext uri="{FF2B5EF4-FFF2-40B4-BE49-F238E27FC236}">
                    <a16:creationId xmlns:a16="http://schemas.microsoft.com/office/drawing/2014/main" id="{ED037901-443C-35B2-35A1-4B5F12E4DB3B}"/>
                  </a:ext>
                </a:extLst>
              </p:cNvPr>
              <p:cNvSpPr/>
              <p:nvPr/>
            </p:nvSpPr>
            <p:spPr>
              <a:xfrm>
                <a:off x="7189558" y="2210339"/>
                <a:ext cx="3008552" cy="2591304"/>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GB" sz="1100">
                    <a:solidFill>
                      <a:schemeClr val="tx1"/>
                    </a:solidFill>
                    <a:latin typeface="Gill Sans MT" panose="020B0502020104020203" pitchFamily="34" charset="77"/>
                  </a:rPr>
                  <a:t>Do not be limited in your ambition. Just because you are a co-op doesn’t mean you are not-for-profit. Focus on your core purpose, Arla’s was and remains to ensure fairness in the dairy supply chain. Co-ops should stay ruthlessly focused on how they deliver the ultimate fairness to their members. Likewise, while being profitable is important, you aren’t driven by quite the same pressures as other organisations and therefore you are able to take a longer-term view, consider wider interests, and be more holistic. These are your strengths. Lean into them. Celebrate them.</a:t>
                </a:r>
              </a:p>
            </p:txBody>
          </p:sp>
        </p:grpSp>
        <p:sp>
          <p:nvSpPr>
            <p:cNvPr id="42" name="TextBox 41">
              <a:extLst>
                <a:ext uri="{FF2B5EF4-FFF2-40B4-BE49-F238E27FC236}">
                  <a16:creationId xmlns:a16="http://schemas.microsoft.com/office/drawing/2014/main" id="{45C2365E-A78F-559A-62A7-37AB9ABF6D70}"/>
                </a:ext>
              </a:extLst>
            </p:cNvPr>
            <p:cNvSpPr txBox="1"/>
            <p:nvPr/>
          </p:nvSpPr>
          <p:spPr>
            <a:xfrm>
              <a:off x="6771353" y="3585471"/>
              <a:ext cx="4257309" cy="224840"/>
            </a:xfrm>
            <a:prstGeom prst="rect">
              <a:avLst/>
            </a:prstGeom>
            <a:noFill/>
          </p:spPr>
          <p:txBody>
            <a:bodyPr wrap="square" rtlCol="0">
              <a:spAutoFit/>
            </a:bodyPr>
            <a:lstStyle/>
            <a:p>
              <a:pPr algn="ctr"/>
              <a:r>
                <a:rPr lang="en-GB" sz="1100" b="1"/>
                <a:t>KEY MESSAGES / TAKEAWAYS</a:t>
              </a:r>
            </a:p>
          </p:txBody>
        </p:sp>
      </p:grpSp>
      <p:sp>
        <p:nvSpPr>
          <p:cNvPr id="4" name="Freeform 3">
            <a:extLst>
              <a:ext uri="{FF2B5EF4-FFF2-40B4-BE49-F238E27FC236}">
                <a16:creationId xmlns:a16="http://schemas.microsoft.com/office/drawing/2014/main" id="{B4CA63B1-AC38-1915-8DE4-1C834C198C9B}"/>
              </a:ext>
            </a:extLst>
          </p:cNvPr>
          <p:cNvSpPr/>
          <p:nvPr/>
        </p:nvSpPr>
        <p:spPr>
          <a:xfrm>
            <a:off x="358898" y="3732167"/>
            <a:ext cx="1787115" cy="121657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324000" rIns="216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Other Government Departments (e.g., DBT or DSNEZ)</a:t>
            </a:r>
          </a:p>
        </p:txBody>
      </p:sp>
      <p:sp>
        <p:nvSpPr>
          <p:cNvPr id="5" name="Freeform 4">
            <a:extLst>
              <a:ext uri="{FF2B5EF4-FFF2-40B4-BE49-F238E27FC236}">
                <a16:creationId xmlns:a16="http://schemas.microsoft.com/office/drawing/2014/main" id="{883853B4-B3BB-AD9C-E154-AB4B07299ECE}"/>
              </a:ext>
            </a:extLst>
          </p:cNvPr>
          <p:cNvSpPr/>
          <p:nvPr/>
        </p:nvSpPr>
        <p:spPr>
          <a:xfrm>
            <a:off x="2817850" y="5156084"/>
            <a:ext cx="1764833" cy="114832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4000" tIns="468000" rIns="36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National Farmers’ Union (England and Wales, Scotland)</a:t>
            </a:r>
          </a:p>
        </p:txBody>
      </p:sp>
      <p:pic>
        <p:nvPicPr>
          <p:cNvPr id="6" name="Graphic 5" descr="Work from home Wi-Fi with solid fill">
            <a:hlinkClick r:id="rId3" action="ppaction://hlinksldjump"/>
            <a:extLst>
              <a:ext uri="{FF2B5EF4-FFF2-40B4-BE49-F238E27FC236}">
                <a16:creationId xmlns:a16="http://schemas.microsoft.com/office/drawing/2014/main" id="{F20B5970-A748-59E0-1BF6-D85E985516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265190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7059899" y="4860758"/>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3997225830"/>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~400</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(10 in CLG)</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4079290132"/>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East Marsh Community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04/02/2020</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294714911"/>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Benefit Society</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282415657"/>
              </p:ext>
            </p:extLst>
          </p:nvPr>
        </p:nvGraphicFramePr>
        <p:xfrm>
          <a:off x="226866" y="5432280"/>
          <a:ext cx="3883580" cy="370713"/>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50211">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£68.6k </a:t>
                      </a:r>
                    </a:p>
                    <a:p>
                      <a:pPr algn="ctr">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(£189,783 shares)</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1650196225"/>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Grimsby, Lincolnshire,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842143"/>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The ’mothership’ is East Marsh United (EMU), which is a Company Limited by Guarantee with charitable objectives, soon to be a full Charitable Incorporated Organisation aka ‘Charity’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However, the CLG was not able to raise a community share offer and therefore needed a Community Benefit Society (CBS).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Both the CLG and CBS are ‘asset-locked’, which is essential for getting public funding and providing long term security for the project.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EMU serves as the umbrella organisation and coordinates across a multitude of projects. The CBS focuses on housing.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It grew out of a profound need and a desperate housing situation on the East Marsh with many houses being in a terrible state of repair or abandoned and boarded-up.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Activities include buying, repairing, retrofitting, and renting out good quality houses that improve the quality of life for both tenants and the wider community. </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Currently EMU has 10 properties and are working towards buying another 10.</a:t>
            </a: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7944262" y="1249520"/>
            <a:ext cx="4020872" cy="261610"/>
          </a:xfrm>
          <a:prstGeom prst="rect">
            <a:avLst/>
          </a:prstGeom>
          <a:noFill/>
        </p:spPr>
        <p:txBody>
          <a:bodyPr wrap="square" rtlCol="0">
            <a:spAutoFit/>
          </a:bodyPr>
          <a:lstStyle/>
          <a:p>
            <a:pPr algn="ctr"/>
            <a:r>
              <a:rPr lang="en-GB" sz="1100" b="1"/>
              <a:t>DESCRIPTION</a:t>
            </a:r>
          </a:p>
        </p:txBody>
      </p:sp>
      <p:sp>
        <p:nvSpPr>
          <p:cNvPr id="7" name="Rectangle 6">
            <a:extLst>
              <a:ext uri="{FF2B5EF4-FFF2-40B4-BE49-F238E27FC236}">
                <a16:creationId xmlns:a16="http://schemas.microsoft.com/office/drawing/2014/main" id="{61E696DF-00D0-DDDA-0ACF-8A95DE750CFE}"/>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logo with colorful lines&#10;&#10;Description automatically generated">
            <a:extLst>
              <a:ext uri="{FF2B5EF4-FFF2-40B4-BE49-F238E27FC236}">
                <a16:creationId xmlns:a16="http://schemas.microsoft.com/office/drawing/2014/main" id="{BD8B2156-7598-8884-5B28-FFD3D5EFF587}"/>
              </a:ext>
            </a:extLst>
          </p:cNvPr>
          <p:cNvPicPr>
            <a:picLocks noChangeAspect="1"/>
          </p:cNvPicPr>
          <p:nvPr/>
        </p:nvPicPr>
        <p:blipFill rotWithShape="1">
          <a:blip r:embed="rId4"/>
          <a:srcRect t="20872" b="22233"/>
          <a:stretch/>
        </p:blipFill>
        <p:spPr>
          <a:xfrm>
            <a:off x="9431960" y="5608480"/>
            <a:ext cx="1767758" cy="1006283"/>
          </a:xfrm>
          <a:prstGeom prst="rect">
            <a:avLst/>
          </a:prstGeom>
        </p:spPr>
      </p:pic>
      <p:sp>
        <p:nvSpPr>
          <p:cNvPr id="6" name="Title 5">
            <a:extLst>
              <a:ext uri="{FF2B5EF4-FFF2-40B4-BE49-F238E27FC236}">
                <a16:creationId xmlns:a16="http://schemas.microsoft.com/office/drawing/2014/main" id="{C3BB0B09-B4F1-AED4-5732-3AAA498629D8}"/>
              </a:ext>
            </a:extLst>
          </p:cNvPr>
          <p:cNvSpPr>
            <a:spLocks noGrp="1"/>
          </p:cNvSpPr>
          <p:nvPr>
            <p:ph type="title"/>
          </p:nvPr>
        </p:nvSpPr>
        <p:spPr/>
        <p:txBody>
          <a:bodyPr/>
          <a:lstStyle/>
          <a:p>
            <a:r>
              <a:rPr lang="en-GB"/>
              <a:t>EAST MARSH UNITED</a:t>
            </a:r>
          </a:p>
        </p:txBody>
      </p:sp>
      <p:pic>
        <p:nvPicPr>
          <p:cNvPr id="8" name="Graphic 7" descr="Work from home Wi-Fi with solid fill">
            <a:hlinkClick r:id="rId5" action="ppaction://hlinksldjump"/>
            <a:extLst>
              <a:ext uri="{FF2B5EF4-FFF2-40B4-BE49-F238E27FC236}">
                <a16:creationId xmlns:a16="http://schemas.microsoft.com/office/drawing/2014/main" id="{053EB6E0-AF94-1C41-B912-A84328062C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2061625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722E58B-C543-A98E-F3D7-151CAF853EB6}"/>
              </a:ext>
            </a:extLst>
          </p:cNvPr>
          <p:cNvGrpSpPr/>
          <p:nvPr/>
        </p:nvGrpSpPr>
        <p:grpSpPr>
          <a:xfrm>
            <a:off x="1662052" y="27834"/>
            <a:ext cx="7012434" cy="2032876"/>
            <a:chOff x="232861" y="224188"/>
            <a:chExt cx="7012434" cy="2032876"/>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7012434" cy="2032876"/>
              <a:chOff x="259268" y="2420516"/>
              <a:chExt cx="7012434" cy="2032876"/>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103611"/>
                <a:chOff x="2967639" y="2396068"/>
                <a:chExt cx="4676820" cy="1103611"/>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7012434" cy="2032876"/>
                <a:chOff x="149832" y="228080"/>
                <a:chExt cx="7012434" cy="2032876"/>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7005929"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6833715" cy="1601959"/>
                  <a:chOff x="1447581" y="5060383"/>
                  <a:chExt cx="5420834" cy="1712986"/>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An unexpected grant</a:t>
                    </a:r>
                  </a:p>
                  <a:p>
                    <a:pPr marL="171450" lvl="1" indent="-171450" defTabSz="444500">
                      <a:spcBef>
                        <a:spcPct val="0"/>
                      </a:spcBef>
                      <a:spcAft>
                        <a:spcPct val="15000"/>
                      </a:spcAft>
                      <a:buFont typeface="Wingdings" pitchFamily="2" charset="2"/>
                      <a:buChar char="Ø"/>
                    </a:pPr>
                    <a:r>
                      <a:rPr lang="en-GB" sz="1100" kern="1200"/>
                      <a:t>2022: Received offer from Council and £150k grant from Homes England to buy first three houses</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Raising shares</a:t>
                    </a:r>
                    <a:endParaRPr lang="en-GB" sz="1100" b="1" kern="1200"/>
                  </a:p>
                  <a:p>
                    <a:pPr marL="171450" lvl="1" indent="-171450" defTabSz="444500">
                      <a:spcBef>
                        <a:spcPct val="0"/>
                      </a:spcBef>
                      <a:spcAft>
                        <a:spcPct val="15000"/>
                      </a:spcAft>
                      <a:buFont typeface="Wingdings" pitchFamily="2" charset="2"/>
                      <a:buChar char="Ø"/>
                    </a:pPr>
                    <a:r>
                      <a:rPr lang="en-GB" sz="1100" kern="1200"/>
                      <a:t>2022: Raised £500k share offer which provided the resources, bought the assets, and raised the profile of EMU – positioning it as an organisation to be taken seriously </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Social investment</a:t>
                    </a:r>
                    <a:endParaRPr lang="en-GB" sz="1100" b="1" kern="1200"/>
                  </a:p>
                  <a:p>
                    <a:pPr marL="171450" lvl="1" indent="-171450" algn="l" defTabSz="444500">
                      <a:spcBef>
                        <a:spcPct val="0"/>
                      </a:spcBef>
                      <a:spcAft>
                        <a:spcPct val="15000"/>
                      </a:spcAft>
                      <a:buFont typeface="Wingdings" pitchFamily="2" charset="2"/>
                      <a:buChar char="Ø"/>
                    </a:pPr>
                    <a:r>
                      <a:rPr lang="en-GB" sz="1100"/>
                      <a:t>2024: </a:t>
                    </a:r>
                    <a:r>
                      <a:rPr lang="en-GB" sz="1100" kern="1200"/>
                      <a:t>First social investment loan of £500k from Esme Fairbairn to buy another 10 houses</a:t>
                    </a:r>
                  </a:p>
                  <a:p>
                    <a:pPr marL="171450" lvl="1" indent="-171450" algn="l" defTabSz="444500">
                      <a:spcBef>
                        <a:spcPct val="0"/>
                      </a:spcBef>
                      <a:spcAft>
                        <a:spcPct val="15000"/>
                      </a:spcAft>
                      <a:buFont typeface="Wingdings" pitchFamily="2" charset="2"/>
                      <a:buChar char="Ø"/>
                    </a:pPr>
                    <a:endParaRPr lang="en-GB" sz="1100" kern="1200"/>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4C164A17-9E60-8087-E700-EE55B3112BFC}"/>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C52B5B8-4397-24E5-D9BF-8661070113D3}"/>
              </a:ext>
            </a:extLst>
          </p:cNvPr>
          <p:cNvGrpSpPr/>
          <p:nvPr/>
        </p:nvGrpSpPr>
        <p:grpSpPr>
          <a:xfrm>
            <a:off x="209791" y="1576341"/>
            <a:ext cx="5729716" cy="5171350"/>
            <a:chOff x="-1123643" y="1677424"/>
            <a:chExt cx="5729716" cy="5206139"/>
          </a:xfrm>
        </p:grpSpPr>
        <p:sp>
          <p:nvSpPr>
            <p:cNvPr id="7" name="Rounded Rectangle 6">
              <a:extLst>
                <a:ext uri="{FF2B5EF4-FFF2-40B4-BE49-F238E27FC236}">
                  <a16:creationId xmlns:a16="http://schemas.microsoft.com/office/drawing/2014/main" id="{B769B661-35B5-E93B-94F4-59BFCDF610F5}"/>
                </a:ext>
              </a:extLst>
            </p:cNvPr>
            <p:cNvSpPr/>
            <p:nvPr/>
          </p:nvSpPr>
          <p:spPr>
            <a:xfrm>
              <a:off x="-1123643" y="1956062"/>
              <a:ext cx="5729716" cy="4927501"/>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b="1" kern="100">
                  <a:solidFill>
                    <a:schemeClr val="tx1"/>
                  </a:solidFill>
                  <a:effectLst/>
                  <a:latin typeface="Gill Sans MT"/>
                  <a:ea typeface="Aptos" panose="020B0004020202020204" pitchFamily="34" charset="0"/>
                  <a:cs typeface="Arial"/>
                </a:rPr>
                <a:t>ORIGINS: </a:t>
              </a:r>
              <a:r>
                <a:rPr lang="en-GB" sz="1100" kern="100">
                  <a:solidFill>
                    <a:schemeClr val="tx1"/>
                  </a:solidFill>
                  <a:effectLst/>
                  <a:latin typeface="Gill Sans MT"/>
                  <a:ea typeface="Aptos" panose="020B0004020202020204" pitchFamily="34" charset="0"/>
                  <a:cs typeface="Arial"/>
                </a:rPr>
                <a:t>The East Marsh was built in the 1850s on drained marshland to serve the fishing industry using a grid design of two or three-bed terraced houses straight onto the pavement with little canopy cover, but decent sized back gardens and narrow alleys behind. Men used to go fishing, women formed a tight-knit community to care for each other, raise children, and support the industry, often by braiding nets. 100 years on and the industry was in decline with nothing to replace it. Thatcher’s ‘right to buy’ provided an opportunity for people to leave, many wanted to, and the council also bought into privatisation of social housing – they got rid of all of it. This resulted in private landlords owning most of the houses. Houses go without repair for years; the boilers don’t work, there are holes in the floors, they've routinely got rats and  black mould in the bathroom. The windows often don't open or shut properly, and the back-alleys are full of junk and refuse. Tenants might stay for three months, and then they'll clear off. When people move in, they will find the previous tenants have left all their belongings and this will end up on the street. Landlords often ’flip’ multiple houses at a time, sometimes with tenants in them and sometimes after serving Section 21 notices. </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a:ea typeface="Aptos" panose="020B0004020202020204" pitchFamily="34" charset="0"/>
                  <a:cs typeface="Arial"/>
                </a:rPr>
                <a:t>OPPORTUNITY:  </a:t>
              </a:r>
              <a:r>
                <a:rPr lang="en-GB" sz="1100" kern="100">
                  <a:solidFill>
                    <a:schemeClr val="tx1"/>
                  </a:solidFill>
                  <a:latin typeface="Gill Sans MT"/>
                  <a:ea typeface="Aptos" panose="020B0004020202020204" pitchFamily="34" charset="0"/>
                  <a:cs typeface="Arial"/>
                </a:rPr>
                <a:t>In 2022, the Council had some funding from Homes England to get empty homes back in use and said they would work with EMU. They gave a substantial amount of money to buy three houses. It was always part of EMU’s aspirations and what EMU needed more than anything was a secure long-term revenue stream. If they could develop an ethical housing model and create a substantial portfolio of homes for their use value, not exchange value, then they could both ensure the future of the organisation and the community. So, they got some houses, which became community assets, and they are there for use value, for a decent family home, there for people for the long-term and EMU decided that they would house whoever is in need, not turn people away if they've got the kinds of issues that other landlords would not take on.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4B801C7-0E3F-656A-2A69-7C0F80A95B8E}"/>
                </a:ext>
              </a:extLst>
            </p:cNvPr>
            <p:cNvSpPr txBox="1"/>
            <p:nvPr/>
          </p:nvSpPr>
          <p:spPr>
            <a:xfrm>
              <a:off x="-1123643" y="1677424"/>
              <a:ext cx="5729716" cy="267658"/>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3" name="Group 2">
            <a:extLst>
              <a:ext uri="{FF2B5EF4-FFF2-40B4-BE49-F238E27FC236}">
                <a16:creationId xmlns:a16="http://schemas.microsoft.com/office/drawing/2014/main" id="{64297D8F-A62D-23E9-9D73-35377CC8A16F}"/>
              </a:ext>
            </a:extLst>
          </p:cNvPr>
          <p:cNvGrpSpPr/>
          <p:nvPr/>
        </p:nvGrpSpPr>
        <p:grpSpPr>
          <a:xfrm>
            <a:off x="6087291" y="739957"/>
            <a:ext cx="5979226" cy="5963177"/>
            <a:chOff x="6022560" y="817465"/>
            <a:chExt cx="5979226" cy="5963177"/>
          </a:xfrm>
        </p:grpSpPr>
        <p:sp>
          <p:nvSpPr>
            <p:cNvPr id="8" name="Hexagon 7">
              <a:extLst>
                <a:ext uri="{FF2B5EF4-FFF2-40B4-BE49-F238E27FC236}">
                  <a16:creationId xmlns:a16="http://schemas.microsoft.com/office/drawing/2014/main" id="{CDB20319-B359-9D20-CFA9-CF8EB803F224}"/>
                </a:ext>
              </a:extLst>
            </p:cNvPr>
            <p:cNvSpPr>
              <a:spLocks/>
            </p:cNvSpPr>
            <p:nvPr/>
          </p:nvSpPr>
          <p:spPr>
            <a:xfrm>
              <a:off x="8803480" y="3225116"/>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Shareholders are all individuals, not organisations</a:t>
              </a:r>
            </a:p>
          </p:txBody>
        </p:sp>
        <p:sp>
          <p:nvSpPr>
            <p:cNvPr id="10" name="Hexagon 9">
              <a:extLst>
                <a:ext uri="{FF2B5EF4-FFF2-40B4-BE49-F238E27FC236}">
                  <a16:creationId xmlns:a16="http://schemas.microsoft.com/office/drawing/2014/main" id="{8991F159-0D03-0893-5C67-9CFB4405F60F}"/>
                </a:ext>
              </a:extLst>
            </p:cNvPr>
            <p:cNvSpPr>
              <a:spLocks/>
            </p:cNvSpPr>
            <p:nvPr/>
          </p:nvSpPr>
          <p:spPr>
            <a:xfrm>
              <a:off x="10200930" y="817465"/>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CBS holds the finance for buying and investing, the CLG is the ‘employer’</a:t>
              </a:r>
            </a:p>
          </p:txBody>
        </p:sp>
        <p:sp>
          <p:nvSpPr>
            <p:cNvPr id="11" name="Hexagon 10">
              <a:extLst>
                <a:ext uri="{FF2B5EF4-FFF2-40B4-BE49-F238E27FC236}">
                  <a16:creationId xmlns:a16="http://schemas.microsoft.com/office/drawing/2014/main" id="{EEB5E6A0-D05C-0967-7D0B-F700350BBAD7}"/>
                </a:ext>
              </a:extLst>
            </p:cNvPr>
            <p:cNvSpPr>
              <a:spLocks/>
            </p:cNvSpPr>
            <p:nvPr/>
          </p:nvSpPr>
          <p:spPr>
            <a:xfrm>
              <a:off x="8817024" y="4813842"/>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Six meetings a year, including one AGM </a:t>
              </a:r>
            </a:p>
          </p:txBody>
        </p:sp>
        <p:sp>
          <p:nvSpPr>
            <p:cNvPr id="12" name="Hexagon 11">
              <a:extLst>
                <a:ext uri="{FF2B5EF4-FFF2-40B4-BE49-F238E27FC236}">
                  <a16:creationId xmlns:a16="http://schemas.microsoft.com/office/drawing/2014/main" id="{4F0F6932-0089-151F-E059-E4802C6FF3B8}"/>
                </a:ext>
              </a:extLst>
            </p:cNvPr>
            <p:cNvSpPr>
              <a:spLocks noChangeAspect="1"/>
            </p:cNvSpPr>
            <p:nvPr/>
          </p:nvSpPr>
          <p:spPr>
            <a:xfrm>
              <a:off x="6022560" y="3223324"/>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Board are all ‘local people’, a few grassroots and a few arms-length professionals with one tenant-director</a:t>
              </a:r>
            </a:p>
          </p:txBody>
        </p:sp>
        <p:sp>
          <p:nvSpPr>
            <p:cNvPr id="13" name="Hexagon 12">
              <a:extLst>
                <a:ext uri="{FF2B5EF4-FFF2-40B4-BE49-F238E27FC236}">
                  <a16:creationId xmlns:a16="http://schemas.microsoft.com/office/drawing/2014/main" id="{64C3BBCF-23C1-A0DA-62DF-37AAE586F097}"/>
                </a:ext>
              </a:extLst>
            </p:cNvPr>
            <p:cNvSpPr>
              <a:spLocks noChangeAspect="1"/>
            </p:cNvSpPr>
            <p:nvPr/>
          </p:nvSpPr>
          <p:spPr>
            <a:xfrm>
              <a:off x="7410292" y="2421538"/>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Transparency is key to maintaining the complex structure and providing assurance to stakeholders</a:t>
              </a:r>
            </a:p>
          </p:txBody>
        </p:sp>
        <p:sp>
          <p:nvSpPr>
            <p:cNvPr id="14" name="Hexagon 13">
              <a:extLst>
                <a:ext uri="{FF2B5EF4-FFF2-40B4-BE49-F238E27FC236}">
                  <a16:creationId xmlns:a16="http://schemas.microsoft.com/office/drawing/2014/main" id="{0DAC93F2-1AF6-33B1-171F-618B8C145C8A}"/>
                </a:ext>
              </a:extLst>
            </p:cNvPr>
            <p:cNvSpPr>
              <a:spLocks noChangeAspect="1"/>
            </p:cNvSpPr>
            <p:nvPr/>
          </p:nvSpPr>
          <p:spPr>
            <a:xfrm>
              <a:off x="7419001" y="4020973"/>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Board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answers to Members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6" name="Hexagon 15">
              <a:extLst>
                <a:ext uri="{FF2B5EF4-FFF2-40B4-BE49-F238E27FC236}">
                  <a16:creationId xmlns:a16="http://schemas.microsoft.com/office/drawing/2014/main" id="{082CAB5D-A049-BE3A-4745-25FE03C0C3EB}"/>
                </a:ext>
              </a:extLst>
            </p:cNvPr>
            <p:cNvSpPr>
              <a:spLocks noChangeAspect="1"/>
            </p:cNvSpPr>
            <p:nvPr/>
          </p:nvSpPr>
          <p:spPr>
            <a:xfrm>
              <a:off x="6031269" y="4821256"/>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Two Boards across CLG and CBS with one CEO who is Chair of the CBS but not of the CLG for accountability purposes</a:t>
              </a:r>
            </a:p>
          </p:txBody>
        </p:sp>
        <p:sp>
          <p:nvSpPr>
            <p:cNvPr id="19" name="Hexagon 18">
              <a:extLst>
                <a:ext uri="{FF2B5EF4-FFF2-40B4-BE49-F238E27FC236}">
                  <a16:creationId xmlns:a16="http://schemas.microsoft.com/office/drawing/2014/main" id="{6970F52F-A5E6-B9FF-7068-168BAD1B7722}"/>
                </a:ext>
              </a:extLst>
            </p:cNvPr>
            <p:cNvSpPr>
              <a:spLocks/>
            </p:cNvSpPr>
            <p:nvPr/>
          </p:nvSpPr>
          <p:spPr>
            <a:xfrm>
              <a:off x="10197834" y="2409023"/>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CLG has 10 employees, including one dedicated housing manager</a:t>
              </a:r>
            </a:p>
          </p:txBody>
        </p:sp>
        <p:sp>
          <p:nvSpPr>
            <p:cNvPr id="20" name="TextBox 19">
              <a:extLst>
                <a:ext uri="{FF2B5EF4-FFF2-40B4-BE49-F238E27FC236}">
                  <a16:creationId xmlns:a16="http://schemas.microsoft.com/office/drawing/2014/main" id="{67C9A169-2736-5220-40A0-5F710773C866}"/>
                </a:ext>
              </a:extLst>
            </p:cNvPr>
            <p:cNvSpPr txBox="1"/>
            <p:nvPr/>
          </p:nvSpPr>
          <p:spPr>
            <a:xfrm>
              <a:off x="7246496" y="2156519"/>
              <a:ext cx="2058585" cy="261610"/>
            </a:xfrm>
            <a:prstGeom prst="rect">
              <a:avLst/>
            </a:prstGeom>
            <a:noFill/>
          </p:spPr>
          <p:txBody>
            <a:bodyPr wrap="square" rtlCol="0">
              <a:spAutoFit/>
            </a:bodyPr>
            <a:lstStyle/>
            <a:p>
              <a:pPr algn="ctr"/>
              <a:r>
                <a:rPr lang="en-GB" sz="1100" b="1"/>
                <a:t>KEY FEATURES</a:t>
              </a:r>
            </a:p>
          </p:txBody>
        </p:sp>
        <p:grpSp>
          <p:nvGrpSpPr>
            <p:cNvPr id="37" name="Group 36">
              <a:extLst>
                <a:ext uri="{FF2B5EF4-FFF2-40B4-BE49-F238E27FC236}">
                  <a16:creationId xmlns:a16="http://schemas.microsoft.com/office/drawing/2014/main" id="{2665BC82-7F17-701B-DFEC-EABAACCF72C7}"/>
                </a:ext>
              </a:extLst>
            </p:cNvPr>
            <p:cNvGrpSpPr/>
            <p:nvPr/>
          </p:nvGrpSpPr>
          <p:grpSpPr>
            <a:xfrm>
              <a:off x="6293907" y="6519032"/>
              <a:ext cx="5581345" cy="261610"/>
              <a:chOff x="3299322" y="6539497"/>
              <a:chExt cx="5581345" cy="261610"/>
            </a:xfrm>
          </p:grpSpPr>
          <p:sp>
            <p:nvSpPr>
              <p:cNvPr id="42" name="TextBox 41">
                <a:extLst>
                  <a:ext uri="{FF2B5EF4-FFF2-40B4-BE49-F238E27FC236}">
                    <a16:creationId xmlns:a16="http://schemas.microsoft.com/office/drawing/2014/main" id="{8AEAFC4C-BD45-9CC3-4A33-3567DC467CEC}"/>
                  </a:ext>
                </a:extLst>
              </p:cNvPr>
              <p:cNvSpPr txBox="1"/>
              <p:nvPr/>
            </p:nvSpPr>
            <p:spPr>
              <a:xfrm>
                <a:off x="3299322"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43" name="TextBox 42">
                <a:extLst>
                  <a:ext uri="{FF2B5EF4-FFF2-40B4-BE49-F238E27FC236}">
                    <a16:creationId xmlns:a16="http://schemas.microsoft.com/office/drawing/2014/main" id="{797CA8DB-2CA1-08E1-6B91-3DF4612F7A3F}"/>
                  </a:ext>
                </a:extLst>
              </p:cNvPr>
              <p:cNvSpPr txBox="1"/>
              <p:nvPr/>
            </p:nvSpPr>
            <p:spPr>
              <a:xfrm>
                <a:off x="4854339"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44" name="TextBox 43">
                <a:extLst>
                  <a:ext uri="{FF2B5EF4-FFF2-40B4-BE49-F238E27FC236}">
                    <a16:creationId xmlns:a16="http://schemas.microsoft.com/office/drawing/2014/main" id="{1C006060-F9EE-A234-2DFB-210EAE03135C}"/>
                  </a:ext>
                </a:extLst>
              </p:cNvPr>
              <p:cNvSpPr txBox="1"/>
              <p:nvPr/>
            </p:nvSpPr>
            <p:spPr>
              <a:xfrm>
                <a:off x="6348023"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45" name="TextBox 44">
                <a:extLst>
                  <a:ext uri="{FF2B5EF4-FFF2-40B4-BE49-F238E27FC236}">
                    <a16:creationId xmlns:a16="http://schemas.microsoft.com/office/drawing/2014/main" id="{5C544D6B-1CD9-D62A-F0EA-788B858466B7}"/>
                  </a:ext>
                </a:extLst>
              </p:cNvPr>
              <p:cNvSpPr txBox="1"/>
              <p:nvPr/>
            </p:nvSpPr>
            <p:spPr>
              <a:xfrm>
                <a:off x="7598232" y="653949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38" name="Hexagon 37">
              <a:extLst>
                <a:ext uri="{FF2B5EF4-FFF2-40B4-BE49-F238E27FC236}">
                  <a16:creationId xmlns:a16="http://schemas.microsoft.com/office/drawing/2014/main" id="{74E44A3F-14B1-31AB-A2A2-960268E923F0}"/>
                </a:ext>
              </a:extLst>
            </p:cNvPr>
            <p:cNvSpPr>
              <a:spLocks noChangeAspect="1"/>
            </p:cNvSpPr>
            <p:nvPr/>
          </p:nvSpPr>
          <p:spPr>
            <a:xfrm>
              <a:off x="8804908" y="161497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of CBS are all shareholders</a:t>
              </a:r>
            </a:p>
          </p:txBody>
        </p:sp>
        <p:sp>
          <p:nvSpPr>
            <p:cNvPr id="40" name="Hexagon 39">
              <a:extLst>
                <a:ext uri="{FF2B5EF4-FFF2-40B4-BE49-F238E27FC236}">
                  <a16:creationId xmlns:a16="http://schemas.microsoft.com/office/drawing/2014/main" id="{53CF4333-BD9E-F90C-708D-954CC0E7892C}"/>
                </a:ext>
              </a:extLst>
            </p:cNvPr>
            <p:cNvSpPr>
              <a:spLocks/>
            </p:cNvSpPr>
            <p:nvPr/>
          </p:nvSpPr>
          <p:spPr>
            <a:xfrm>
              <a:off x="10198361" y="401926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CLG delivers across greening spaces, arts and education, food scarcity, finance, community engagement, tenant casework, and retrofit</a:t>
              </a:r>
            </a:p>
          </p:txBody>
        </p:sp>
      </p:grpSp>
      <p:pic>
        <p:nvPicPr>
          <p:cNvPr id="22" name="Graphic 21" descr="Work from home Wi-Fi with solid fill">
            <a:hlinkClick r:id="rId3" action="ppaction://hlinksldjump"/>
            <a:extLst>
              <a:ext uri="{FF2B5EF4-FFF2-40B4-BE49-F238E27FC236}">
                <a16:creationId xmlns:a16="http://schemas.microsoft.com/office/drawing/2014/main" id="{EFB6687A-EFD8-4717-FD74-E27301C5E6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79713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AEC1-A2C0-99CF-AB0D-CFF083DB295D}"/>
              </a:ext>
            </a:extLst>
          </p:cNvPr>
          <p:cNvSpPr>
            <a:spLocks noGrp="1"/>
          </p:cNvSpPr>
          <p:nvPr>
            <p:ph type="title"/>
          </p:nvPr>
        </p:nvSpPr>
        <p:spPr/>
        <p:txBody>
          <a:bodyPr/>
          <a:lstStyle/>
          <a:p>
            <a:r>
              <a:rPr lang="en-GB"/>
              <a:t>Case studies (with active links)</a:t>
            </a:r>
          </a:p>
        </p:txBody>
      </p:sp>
      <p:sp>
        <p:nvSpPr>
          <p:cNvPr id="4" name="Rounded Rectangle 3">
            <a:hlinkClick r:id="rId3" action="ppaction://hlinksldjump"/>
            <a:extLst>
              <a:ext uri="{FF2B5EF4-FFF2-40B4-BE49-F238E27FC236}">
                <a16:creationId xmlns:a16="http://schemas.microsoft.com/office/drawing/2014/main" id="{30690E24-9F85-933B-7E52-575886D53AD6}"/>
              </a:ext>
            </a:extLst>
          </p:cNvPr>
          <p:cNvSpPr/>
          <p:nvPr/>
        </p:nvSpPr>
        <p:spPr>
          <a:xfrm>
            <a:off x="970156" y="1658266"/>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Co-operative Network Infrastructure</a:t>
            </a:r>
          </a:p>
        </p:txBody>
      </p:sp>
      <p:sp>
        <p:nvSpPr>
          <p:cNvPr id="5" name="Rounded Rectangle 4">
            <a:hlinkClick r:id="rId4" action="ppaction://hlinksldjump"/>
            <a:extLst>
              <a:ext uri="{FF2B5EF4-FFF2-40B4-BE49-F238E27FC236}">
                <a16:creationId xmlns:a16="http://schemas.microsoft.com/office/drawing/2014/main" id="{0FEDF9A3-119C-387C-0BFD-759655947105}"/>
              </a:ext>
            </a:extLst>
          </p:cNvPr>
          <p:cNvSpPr/>
          <p:nvPr/>
        </p:nvSpPr>
        <p:spPr>
          <a:xfrm>
            <a:off x="4495800" y="1658266"/>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Outlandish Co-operative</a:t>
            </a:r>
          </a:p>
        </p:txBody>
      </p:sp>
      <p:sp>
        <p:nvSpPr>
          <p:cNvPr id="6" name="Rounded Rectangle 5">
            <a:hlinkClick r:id="rId5" action="ppaction://hlinksldjump"/>
            <a:extLst>
              <a:ext uri="{FF2B5EF4-FFF2-40B4-BE49-F238E27FC236}">
                <a16:creationId xmlns:a16="http://schemas.microsoft.com/office/drawing/2014/main" id="{34DA2966-22E1-DF46-801B-4538A14CCD0A}"/>
              </a:ext>
            </a:extLst>
          </p:cNvPr>
          <p:cNvSpPr/>
          <p:nvPr/>
        </p:nvSpPr>
        <p:spPr>
          <a:xfrm>
            <a:off x="8021444" y="1658266"/>
            <a:ext cx="3200400" cy="5566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Dulas</a:t>
            </a:r>
          </a:p>
        </p:txBody>
      </p:sp>
      <p:sp>
        <p:nvSpPr>
          <p:cNvPr id="7" name="Rounded Rectangle 6">
            <a:hlinkClick r:id="rId6" action="ppaction://hlinksldjump"/>
            <a:extLst>
              <a:ext uri="{FF2B5EF4-FFF2-40B4-BE49-F238E27FC236}">
                <a16:creationId xmlns:a16="http://schemas.microsoft.com/office/drawing/2014/main" id="{0226543B-AE7E-BFF7-A205-365CC5473185}"/>
              </a:ext>
            </a:extLst>
          </p:cNvPr>
          <p:cNvSpPr/>
          <p:nvPr/>
        </p:nvSpPr>
        <p:spPr>
          <a:xfrm>
            <a:off x="970156" y="2404545"/>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South Manchester Credit Union</a:t>
            </a:r>
          </a:p>
        </p:txBody>
      </p:sp>
      <p:sp>
        <p:nvSpPr>
          <p:cNvPr id="8" name="Rounded Rectangle 7">
            <a:hlinkClick r:id="rId7" action="ppaction://hlinksldjump"/>
            <a:extLst>
              <a:ext uri="{FF2B5EF4-FFF2-40B4-BE49-F238E27FC236}">
                <a16:creationId xmlns:a16="http://schemas.microsoft.com/office/drawing/2014/main" id="{2ED449F4-A41C-BCC5-77D8-CD770940AF2D}"/>
              </a:ext>
            </a:extLst>
          </p:cNvPr>
          <p:cNvSpPr/>
          <p:nvPr/>
        </p:nvSpPr>
        <p:spPr>
          <a:xfrm>
            <a:off x="4495800" y="2404545"/>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Equal Care Co-op</a:t>
            </a:r>
          </a:p>
        </p:txBody>
      </p:sp>
      <p:sp>
        <p:nvSpPr>
          <p:cNvPr id="9" name="Rounded Rectangle 8">
            <a:hlinkClick r:id="rId8" action="ppaction://hlinksldjump"/>
            <a:extLst>
              <a:ext uri="{FF2B5EF4-FFF2-40B4-BE49-F238E27FC236}">
                <a16:creationId xmlns:a16="http://schemas.microsoft.com/office/drawing/2014/main" id="{4D910F1E-0533-85EF-913D-FC27F84D5C1A}"/>
              </a:ext>
            </a:extLst>
          </p:cNvPr>
          <p:cNvSpPr/>
          <p:nvPr/>
        </p:nvSpPr>
        <p:spPr>
          <a:xfrm>
            <a:off x="8021444" y="2404545"/>
            <a:ext cx="3200400" cy="5566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Belfast Cleaning Society</a:t>
            </a:r>
          </a:p>
        </p:txBody>
      </p:sp>
      <p:sp>
        <p:nvSpPr>
          <p:cNvPr id="10" name="Rounded Rectangle 9">
            <a:hlinkClick r:id="rId8" action="ppaction://hlinksldjump"/>
            <a:extLst>
              <a:ext uri="{FF2B5EF4-FFF2-40B4-BE49-F238E27FC236}">
                <a16:creationId xmlns:a16="http://schemas.microsoft.com/office/drawing/2014/main" id="{BB40D5DC-C55B-CA69-95CD-D40BD8D6DBB7}"/>
              </a:ext>
            </a:extLst>
          </p:cNvPr>
          <p:cNvSpPr/>
          <p:nvPr/>
        </p:nvSpPr>
        <p:spPr>
          <a:xfrm>
            <a:off x="970156" y="3150825"/>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Suma Wholefoods</a:t>
            </a:r>
          </a:p>
        </p:txBody>
      </p:sp>
      <p:sp>
        <p:nvSpPr>
          <p:cNvPr id="11" name="Rounded Rectangle 10">
            <a:hlinkClick r:id="rId9" action="ppaction://hlinksldjump"/>
            <a:extLst>
              <a:ext uri="{FF2B5EF4-FFF2-40B4-BE49-F238E27FC236}">
                <a16:creationId xmlns:a16="http://schemas.microsoft.com/office/drawing/2014/main" id="{357B6A59-46AE-2BBA-898F-EC5BC84C2412}"/>
              </a:ext>
            </a:extLst>
          </p:cNvPr>
          <p:cNvSpPr/>
          <p:nvPr/>
        </p:nvSpPr>
        <p:spPr>
          <a:xfrm>
            <a:off x="4495800" y="3150825"/>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Arla Foods</a:t>
            </a:r>
          </a:p>
        </p:txBody>
      </p:sp>
      <p:sp>
        <p:nvSpPr>
          <p:cNvPr id="12" name="Rounded Rectangle 11">
            <a:hlinkClick r:id="rId10" action="ppaction://hlinksldjump"/>
            <a:extLst>
              <a:ext uri="{FF2B5EF4-FFF2-40B4-BE49-F238E27FC236}">
                <a16:creationId xmlns:a16="http://schemas.microsoft.com/office/drawing/2014/main" id="{E7382C85-1D57-A062-6B2D-970F41AD40E1}"/>
              </a:ext>
            </a:extLst>
          </p:cNvPr>
          <p:cNvSpPr/>
          <p:nvPr/>
        </p:nvSpPr>
        <p:spPr>
          <a:xfrm>
            <a:off x="8021444" y="3150825"/>
            <a:ext cx="3200400" cy="5566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East Marsh United</a:t>
            </a:r>
          </a:p>
        </p:txBody>
      </p:sp>
      <p:sp>
        <p:nvSpPr>
          <p:cNvPr id="13" name="Rounded Rectangle 12">
            <a:hlinkClick r:id="rId11" action="ppaction://hlinksldjump"/>
            <a:extLst>
              <a:ext uri="{FF2B5EF4-FFF2-40B4-BE49-F238E27FC236}">
                <a16:creationId xmlns:a16="http://schemas.microsoft.com/office/drawing/2014/main" id="{7C58C0C9-4E69-B36E-FFAE-56AFAF04FF68}"/>
              </a:ext>
            </a:extLst>
          </p:cNvPr>
          <p:cNvSpPr/>
          <p:nvPr/>
        </p:nvSpPr>
        <p:spPr>
          <a:xfrm>
            <a:off x="970156" y="3897104"/>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Delta-T</a:t>
            </a:r>
          </a:p>
        </p:txBody>
      </p:sp>
      <p:sp>
        <p:nvSpPr>
          <p:cNvPr id="14" name="Rounded Rectangle 13">
            <a:hlinkClick r:id="rId12" action="ppaction://hlinksldjump"/>
            <a:extLst>
              <a:ext uri="{FF2B5EF4-FFF2-40B4-BE49-F238E27FC236}">
                <a16:creationId xmlns:a16="http://schemas.microsoft.com/office/drawing/2014/main" id="{29F21192-0183-730B-2A67-BE45E8F020F2}"/>
              </a:ext>
            </a:extLst>
          </p:cNvPr>
          <p:cNvSpPr/>
          <p:nvPr/>
        </p:nvSpPr>
        <p:spPr>
          <a:xfrm>
            <a:off x="4495800" y="3897104"/>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Câr-Y-Môr</a:t>
            </a:r>
          </a:p>
        </p:txBody>
      </p:sp>
      <p:sp>
        <p:nvSpPr>
          <p:cNvPr id="15" name="Rounded Rectangle 14">
            <a:hlinkClick r:id="rId13" action="ppaction://hlinksldjump"/>
            <a:extLst>
              <a:ext uri="{FF2B5EF4-FFF2-40B4-BE49-F238E27FC236}">
                <a16:creationId xmlns:a16="http://schemas.microsoft.com/office/drawing/2014/main" id="{7B59BDCC-34A2-769F-78BE-F6F776FF1F52}"/>
              </a:ext>
            </a:extLst>
          </p:cNvPr>
          <p:cNvSpPr/>
          <p:nvPr/>
        </p:nvSpPr>
        <p:spPr>
          <a:xfrm>
            <a:off x="8021444" y="3897104"/>
            <a:ext cx="3200400" cy="5566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Unicorn Grocery</a:t>
            </a:r>
          </a:p>
        </p:txBody>
      </p:sp>
      <p:sp>
        <p:nvSpPr>
          <p:cNvPr id="16" name="Rounded Rectangle 15">
            <a:hlinkClick r:id="rId14" action="ppaction://hlinksldjump"/>
            <a:extLst>
              <a:ext uri="{FF2B5EF4-FFF2-40B4-BE49-F238E27FC236}">
                <a16:creationId xmlns:a16="http://schemas.microsoft.com/office/drawing/2014/main" id="{6C4CF812-9A8D-659E-32BB-9DE12C69E8E7}"/>
              </a:ext>
            </a:extLst>
          </p:cNvPr>
          <p:cNvSpPr/>
          <p:nvPr/>
        </p:nvSpPr>
        <p:spPr>
          <a:xfrm>
            <a:off x="970156" y="4643383"/>
            <a:ext cx="3200400" cy="5566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Fox &amp; Goose</a:t>
            </a:r>
          </a:p>
        </p:txBody>
      </p:sp>
      <p:sp>
        <p:nvSpPr>
          <p:cNvPr id="17" name="Rounded Rectangle 16">
            <a:hlinkClick r:id="rId15" action="ppaction://hlinksldjump"/>
            <a:extLst>
              <a:ext uri="{FF2B5EF4-FFF2-40B4-BE49-F238E27FC236}">
                <a16:creationId xmlns:a16="http://schemas.microsoft.com/office/drawing/2014/main" id="{85F35EBE-48D4-7666-68CB-68156C9B5D74}"/>
              </a:ext>
            </a:extLst>
          </p:cNvPr>
          <p:cNvSpPr/>
          <p:nvPr/>
        </p:nvSpPr>
        <p:spPr>
          <a:xfrm>
            <a:off x="4495800" y="4643383"/>
            <a:ext cx="3200400" cy="5566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Lilac Housing Co-op</a:t>
            </a:r>
          </a:p>
        </p:txBody>
      </p:sp>
      <p:grpSp>
        <p:nvGrpSpPr>
          <p:cNvPr id="30" name="Group 29">
            <a:extLst>
              <a:ext uri="{FF2B5EF4-FFF2-40B4-BE49-F238E27FC236}">
                <a16:creationId xmlns:a16="http://schemas.microsoft.com/office/drawing/2014/main" id="{0741D414-FE63-274B-DA10-9914C560A387}"/>
              </a:ext>
            </a:extLst>
          </p:cNvPr>
          <p:cNvGrpSpPr/>
          <p:nvPr/>
        </p:nvGrpSpPr>
        <p:grpSpPr>
          <a:xfrm>
            <a:off x="1883854" y="6319611"/>
            <a:ext cx="8424292" cy="492512"/>
            <a:chOff x="1689864" y="6212076"/>
            <a:chExt cx="8424292" cy="492512"/>
          </a:xfrm>
        </p:grpSpPr>
        <p:sp>
          <p:nvSpPr>
            <p:cNvPr id="27" name="TextBox 26">
              <a:extLst>
                <a:ext uri="{FF2B5EF4-FFF2-40B4-BE49-F238E27FC236}">
                  <a16:creationId xmlns:a16="http://schemas.microsoft.com/office/drawing/2014/main" id="{0FAADA8A-9807-8553-FE44-326B40972415}"/>
                </a:ext>
              </a:extLst>
            </p:cNvPr>
            <p:cNvSpPr txBox="1"/>
            <p:nvPr/>
          </p:nvSpPr>
          <p:spPr>
            <a:xfrm>
              <a:off x="1689864" y="6273666"/>
              <a:ext cx="8011697" cy="369332"/>
            </a:xfrm>
            <a:prstGeom prst="rect">
              <a:avLst/>
            </a:prstGeom>
            <a:noFill/>
          </p:spPr>
          <p:txBody>
            <a:bodyPr wrap="square" rtlCol="0">
              <a:spAutoFit/>
            </a:bodyPr>
            <a:lstStyle/>
            <a:p>
              <a:pPr algn="ctr"/>
              <a:r>
                <a:rPr lang="en-GB"/>
                <a:t>NOTE:  This icon in the top-right of each case study slide will return you to this list</a:t>
              </a:r>
            </a:p>
          </p:txBody>
        </p:sp>
        <p:pic>
          <p:nvPicPr>
            <p:cNvPr id="29" name="Graphic 28" descr="Work from home Wi-Fi with solid fill">
              <a:extLst>
                <a:ext uri="{FF2B5EF4-FFF2-40B4-BE49-F238E27FC236}">
                  <a16:creationId xmlns:a16="http://schemas.microsoft.com/office/drawing/2014/main" id="{DDBC2BB0-C8C1-EC3E-657F-CCBEDE64F1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21644" y="6212076"/>
              <a:ext cx="492512" cy="492512"/>
            </a:xfrm>
            <a:prstGeom prst="rect">
              <a:avLst/>
            </a:prstGeom>
          </p:spPr>
        </p:pic>
      </p:grpSp>
      <p:sp>
        <p:nvSpPr>
          <p:cNvPr id="33" name="Hexagon 32">
            <a:hlinkClick r:id="rId18" action="ppaction://hlinksldjump"/>
            <a:extLst>
              <a:ext uri="{FF2B5EF4-FFF2-40B4-BE49-F238E27FC236}">
                <a16:creationId xmlns:a16="http://schemas.microsoft.com/office/drawing/2014/main" id="{FFB6C4EE-24DE-65CA-F279-11C3E4D12725}"/>
              </a:ext>
            </a:extLst>
          </p:cNvPr>
          <p:cNvSpPr>
            <a:spLocks/>
          </p:cNvSpPr>
          <p:nvPr/>
        </p:nvSpPr>
        <p:spPr>
          <a:xfrm>
            <a:off x="10897674" y="175530"/>
            <a:ext cx="1146684" cy="1054082"/>
          </a:xfrm>
          <a:prstGeom prst="hexagon">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Back to Contents</a:t>
            </a:r>
          </a:p>
        </p:txBody>
      </p:sp>
      <p:sp>
        <p:nvSpPr>
          <p:cNvPr id="3" name="Rounded Rectangle 2">
            <a:hlinkClick r:id="rId15" action="ppaction://hlinksldjump"/>
            <a:extLst>
              <a:ext uri="{FF2B5EF4-FFF2-40B4-BE49-F238E27FC236}">
                <a16:creationId xmlns:a16="http://schemas.microsoft.com/office/drawing/2014/main" id="{60689A42-AED9-AB50-4BD9-A55CE4311056}"/>
              </a:ext>
            </a:extLst>
          </p:cNvPr>
          <p:cNvSpPr/>
          <p:nvPr/>
        </p:nvSpPr>
        <p:spPr>
          <a:xfrm>
            <a:off x="3295650" y="5389662"/>
            <a:ext cx="5600700" cy="86890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MORE CASE STUDIES COMING SOON!</a:t>
            </a:r>
          </a:p>
        </p:txBody>
      </p:sp>
    </p:spTree>
    <p:extLst>
      <p:ext uri="{BB962C8B-B14F-4D97-AF65-F5344CB8AC3E}">
        <p14:creationId xmlns:p14="http://schemas.microsoft.com/office/powerpoint/2010/main" val="2887221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D78B74-9C1A-DBAC-0D1B-A0A3CBAEA02B}"/>
              </a:ext>
            </a:extLst>
          </p:cNvPr>
          <p:cNvGrpSpPr/>
          <p:nvPr/>
        </p:nvGrpSpPr>
        <p:grpSpPr>
          <a:xfrm>
            <a:off x="5477237" y="360833"/>
            <a:ext cx="3477839" cy="1975940"/>
            <a:chOff x="54075" y="2693579"/>
            <a:chExt cx="3477839" cy="1975940"/>
          </a:xfrm>
        </p:grpSpPr>
        <p:sp>
          <p:nvSpPr>
            <p:cNvPr id="25" name="Rounded Rectangle 24">
              <a:extLst>
                <a:ext uri="{FF2B5EF4-FFF2-40B4-BE49-F238E27FC236}">
                  <a16:creationId xmlns:a16="http://schemas.microsoft.com/office/drawing/2014/main" id="{239379EB-D4E5-5424-3DAF-4874999E4810}"/>
                </a:ext>
              </a:extLst>
            </p:cNvPr>
            <p:cNvSpPr/>
            <p:nvPr/>
          </p:nvSpPr>
          <p:spPr>
            <a:xfrm>
              <a:off x="54075" y="2931166"/>
              <a:ext cx="3477839" cy="1738353"/>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pPr>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Funding received from:</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Homes England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Esmée Fairbairn Foundation</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Henry Smith Charity</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Joseph Rowntree Foundation</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Mercers’ Company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Tudor Trust</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Create North East Lincolnshire</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Arts Council England</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UK Research and Innovation</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UK Skills Partnership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Clothworkers’ Foundation</a:t>
              </a:r>
            </a:p>
          </p:txBody>
        </p:sp>
        <p:sp>
          <p:nvSpPr>
            <p:cNvPr id="3" name="TextBox 2">
              <a:extLst>
                <a:ext uri="{FF2B5EF4-FFF2-40B4-BE49-F238E27FC236}">
                  <a16:creationId xmlns:a16="http://schemas.microsoft.com/office/drawing/2014/main" id="{DF16103B-C823-A68A-7265-ECDFEFAFAD9B}"/>
                </a:ext>
              </a:extLst>
            </p:cNvPr>
            <p:cNvSpPr txBox="1"/>
            <p:nvPr/>
          </p:nvSpPr>
          <p:spPr>
            <a:xfrm>
              <a:off x="54075" y="2693579"/>
              <a:ext cx="3477839"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sp>
        <p:nvSpPr>
          <p:cNvPr id="12" name="Rectangle 11">
            <a:extLst>
              <a:ext uri="{FF2B5EF4-FFF2-40B4-BE49-F238E27FC236}">
                <a16:creationId xmlns:a16="http://schemas.microsoft.com/office/drawing/2014/main" id="{C1FE0837-9E3E-DBFB-E0CD-58076B312D81}"/>
              </a:ext>
            </a:extLst>
          </p:cNvPr>
          <p:cNvSpPr/>
          <p:nvPr/>
        </p:nvSpPr>
        <p:spPr>
          <a:xfrm>
            <a:off x="27304"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06AF50CA-812B-0592-6CC3-4D266A15C054}"/>
              </a:ext>
            </a:extLst>
          </p:cNvPr>
          <p:cNvGrpSpPr/>
          <p:nvPr/>
        </p:nvGrpSpPr>
        <p:grpSpPr>
          <a:xfrm>
            <a:off x="319317" y="113265"/>
            <a:ext cx="5068069" cy="2495127"/>
            <a:chOff x="647567" y="706552"/>
            <a:chExt cx="6319951" cy="2036648"/>
          </a:xfrm>
        </p:grpSpPr>
        <p:grpSp>
          <p:nvGrpSpPr>
            <p:cNvPr id="26" name="Group 25">
              <a:extLst>
                <a:ext uri="{FF2B5EF4-FFF2-40B4-BE49-F238E27FC236}">
                  <a16:creationId xmlns:a16="http://schemas.microsoft.com/office/drawing/2014/main" id="{6D3731B5-DCE9-3D2A-6148-C2D268C044DF}"/>
                </a:ext>
              </a:extLst>
            </p:cNvPr>
            <p:cNvGrpSpPr/>
            <p:nvPr/>
          </p:nvGrpSpPr>
          <p:grpSpPr>
            <a:xfrm>
              <a:off x="647567" y="935665"/>
              <a:ext cx="6319950" cy="1807535"/>
              <a:chOff x="990792" y="3976577"/>
              <a:chExt cx="5376112" cy="2160000"/>
            </a:xfrm>
          </p:grpSpPr>
          <p:sp>
            <p:nvSpPr>
              <p:cNvPr id="34" name="Triangle 33">
                <a:extLst>
                  <a:ext uri="{FF2B5EF4-FFF2-40B4-BE49-F238E27FC236}">
                    <a16:creationId xmlns:a16="http://schemas.microsoft.com/office/drawing/2014/main" id="{94AA4B42-654F-8713-0C30-0C8FAD089C9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Permanent adversarial relationship with landlords and estate agents</a:t>
                </a:r>
              </a:p>
              <a:p>
                <a:pPr algn="ctr"/>
                <a:endParaRPr lang="en-GB" sz="1100">
                  <a:solidFill>
                    <a:schemeClr val="tx1"/>
                  </a:solidFill>
                </a:endParaRPr>
              </a:p>
            </p:txBody>
          </p:sp>
          <p:sp>
            <p:nvSpPr>
              <p:cNvPr id="35" name="Merge 34">
                <a:extLst>
                  <a:ext uri="{FF2B5EF4-FFF2-40B4-BE49-F238E27FC236}">
                    <a16:creationId xmlns:a16="http://schemas.microsoft.com/office/drawing/2014/main" id="{AE9F367E-E268-56A0-F618-35F2324047DF}"/>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‘Selling’ the East Marsh as a place where it might be nice to live and raise a family</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6" name="Triangle 35">
                <a:extLst>
                  <a:ext uri="{FF2B5EF4-FFF2-40B4-BE49-F238E27FC236}">
                    <a16:creationId xmlns:a16="http://schemas.microsoft.com/office/drawing/2014/main" id="{D28FF7A5-13D4-88D3-EAE0-132CED798F6C}"/>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Avoiding the risks of ‘saviour complex’ and ‘heroic leadership’</a:t>
                </a:r>
              </a:p>
              <a:p>
                <a:pPr algn="ctr"/>
                <a:r>
                  <a:rPr lang="en-GB" sz="1100" kern="100">
                    <a:solidFill>
                      <a:schemeClr val="tx1"/>
                    </a:solidFill>
                    <a:latin typeface="Gill Sans MT" panose="020B0502020104020203" pitchFamily="34" charset="77"/>
                    <a:cs typeface="Arial" panose="020B0604020202020204" pitchFamily="34" charset="0"/>
                  </a:rPr>
                  <a:t> </a:t>
                </a:r>
                <a:endParaRPr lang="en-GB" sz="1100">
                  <a:solidFill>
                    <a:schemeClr val="tx1"/>
                  </a:solidFill>
                </a:endParaRPr>
              </a:p>
            </p:txBody>
          </p:sp>
          <p:sp>
            <p:nvSpPr>
              <p:cNvPr id="37" name="Merge 36">
                <a:extLst>
                  <a:ext uri="{FF2B5EF4-FFF2-40B4-BE49-F238E27FC236}">
                    <a16:creationId xmlns:a16="http://schemas.microsoft.com/office/drawing/2014/main" id="{0CF73A30-4339-0200-D2F6-061180FBC924}"/>
                  </a:ext>
                </a:extLst>
              </p:cNvPr>
              <p:cNvSpPr>
                <a:spLocks noChangeAspect="1"/>
              </p:cNvSpPr>
              <p:nvPr/>
            </p:nvSpPr>
            <p:spPr>
              <a:xfrm>
                <a:off x="4206905"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Looking after ourselves and each other when dealing with the truly awful impacts of deep poverty</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B4BC923B-E8E2-7F74-A34E-41F889617D44}"/>
                </a:ext>
              </a:extLst>
            </p:cNvPr>
            <p:cNvSpPr txBox="1"/>
            <p:nvPr/>
          </p:nvSpPr>
          <p:spPr>
            <a:xfrm>
              <a:off x="647568" y="706552"/>
              <a:ext cx="6319950" cy="213539"/>
            </a:xfrm>
            <a:prstGeom prst="rect">
              <a:avLst/>
            </a:prstGeom>
            <a:noFill/>
            <a:ln>
              <a:noFill/>
            </a:ln>
          </p:spPr>
          <p:txBody>
            <a:bodyPr wrap="square" rtlCol="0">
              <a:spAutoFit/>
            </a:bodyPr>
            <a:lstStyle/>
            <a:p>
              <a:pPr algn="ctr"/>
              <a:r>
                <a:rPr lang="en-GB" sz="1100" b="1"/>
                <a:t>CHALLENGES</a:t>
              </a:r>
            </a:p>
          </p:txBody>
        </p:sp>
      </p:grpSp>
      <p:grpSp>
        <p:nvGrpSpPr>
          <p:cNvPr id="65" name="Group 64">
            <a:extLst>
              <a:ext uri="{FF2B5EF4-FFF2-40B4-BE49-F238E27FC236}">
                <a16:creationId xmlns:a16="http://schemas.microsoft.com/office/drawing/2014/main" id="{5252937B-FFC1-5A6D-6DEB-4DC723DF91FB}"/>
              </a:ext>
            </a:extLst>
          </p:cNvPr>
          <p:cNvGrpSpPr/>
          <p:nvPr/>
        </p:nvGrpSpPr>
        <p:grpSpPr>
          <a:xfrm>
            <a:off x="8395548" y="589933"/>
            <a:ext cx="3861218" cy="5442155"/>
            <a:chOff x="6043840" y="563143"/>
            <a:chExt cx="4443111" cy="4217307"/>
          </a:xfrm>
        </p:grpSpPr>
        <p:grpSp>
          <p:nvGrpSpPr>
            <p:cNvPr id="66" name="Group 65">
              <a:extLst>
                <a:ext uri="{FF2B5EF4-FFF2-40B4-BE49-F238E27FC236}">
                  <a16:creationId xmlns:a16="http://schemas.microsoft.com/office/drawing/2014/main" id="{54F39925-1D0C-A112-1357-5873570B191F}"/>
                </a:ext>
              </a:extLst>
            </p:cNvPr>
            <p:cNvGrpSpPr/>
            <p:nvPr/>
          </p:nvGrpSpPr>
          <p:grpSpPr>
            <a:xfrm>
              <a:off x="6133190" y="693947"/>
              <a:ext cx="4353761" cy="4086503"/>
              <a:chOff x="5961499" y="702890"/>
              <a:chExt cx="2912975" cy="4197651"/>
            </a:xfrm>
          </p:grpSpPr>
          <p:sp>
            <p:nvSpPr>
              <p:cNvPr id="68" name="Circular Arrow 67">
                <a:extLst>
                  <a:ext uri="{FF2B5EF4-FFF2-40B4-BE49-F238E27FC236}">
                    <a16:creationId xmlns:a16="http://schemas.microsoft.com/office/drawing/2014/main" id="{20D008CB-0707-C28B-5EEF-2373EC158BCB}"/>
                  </a:ext>
                </a:extLst>
              </p:cNvPr>
              <p:cNvSpPr/>
              <p:nvPr/>
            </p:nvSpPr>
            <p:spPr>
              <a:xfrm>
                <a:off x="6401677" y="702890"/>
                <a:ext cx="2472797" cy="1770982"/>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9" name="Freeform 68">
                <a:extLst>
                  <a:ext uri="{FF2B5EF4-FFF2-40B4-BE49-F238E27FC236}">
                    <a16:creationId xmlns:a16="http://schemas.microsoft.com/office/drawing/2014/main" id="{21FC648B-D68A-DD5D-0403-FEA10ECCEBE5}"/>
                  </a:ext>
                </a:extLst>
              </p:cNvPr>
              <p:cNvSpPr/>
              <p:nvPr/>
            </p:nvSpPr>
            <p:spPr>
              <a:xfrm>
                <a:off x="7058006" y="1069287"/>
                <a:ext cx="1033168"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Took a lot of energy</a:t>
                </a:r>
                <a:r>
                  <a:rPr lang="en-GB" sz="1100">
                    <a:solidFill>
                      <a:schemeClr val="tx1"/>
                    </a:solidFill>
                    <a:latin typeface="Gill Sans MT" panose="020B0502020104020203" pitchFamily="34" charset="77"/>
                    <a:cs typeface="Arial" panose="020B0604020202020204" pitchFamily="34" charset="0"/>
                  </a:rPr>
                  <a:t>, plate spinning, and working from the back-foot to get the project to where it is now…</a:t>
                </a:r>
                <a:endParaRPr lang="en-GB" sz="1100" kern="1200">
                  <a:solidFill>
                    <a:schemeClr val="tx1"/>
                  </a:solidFill>
                </a:endParaRPr>
              </a:p>
            </p:txBody>
          </p:sp>
          <p:sp>
            <p:nvSpPr>
              <p:cNvPr id="70" name="Shape 69">
                <a:extLst>
                  <a:ext uri="{FF2B5EF4-FFF2-40B4-BE49-F238E27FC236}">
                    <a16:creationId xmlns:a16="http://schemas.microsoft.com/office/drawing/2014/main" id="{639E58A5-C971-3DBF-4893-4E686E72B48A}"/>
                  </a:ext>
                </a:extLst>
              </p:cNvPr>
              <p:cNvSpPr/>
              <p:nvPr/>
            </p:nvSpPr>
            <p:spPr>
              <a:xfrm rot="21355105">
                <a:off x="5961499" y="1916380"/>
                <a:ext cx="2232210" cy="1818971"/>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1" name="Freeform 70">
                <a:extLst>
                  <a:ext uri="{FF2B5EF4-FFF2-40B4-BE49-F238E27FC236}">
                    <a16:creationId xmlns:a16="http://schemas.microsoft.com/office/drawing/2014/main" id="{4BB331CC-504A-F49D-5A28-A62F6922894A}"/>
                  </a:ext>
                </a:extLst>
              </p:cNvPr>
              <p:cNvSpPr/>
              <p:nvPr/>
            </p:nvSpPr>
            <p:spPr>
              <a:xfrm>
                <a:off x="6401677" y="2420065"/>
                <a:ext cx="2229951"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Recent focus has been on shifting g</a:t>
                </a:r>
                <a:r>
                  <a:rPr lang="en-GB" sz="1100">
                    <a:solidFill>
                      <a:schemeClr val="tx1"/>
                    </a:solidFill>
                    <a:latin typeface="Gill Sans MT" panose="020B0502020104020203" pitchFamily="34" charset="77"/>
                    <a:cs typeface="Arial" panose="020B0604020202020204" pitchFamily="34" charset="0"/>
                  </a:rPr>
                  <a:t>ear, providing focus and space within the team, developing a 1-, 3-, and 5-year plan, moving away from just being responsive all the time</a:t>
                </a:r>
                <a:endParaRPr lang="en-GB" sz="1100" kern="1200"/>
              </a:p>
            </p:txBody>
          </p:sp>
          <p:sp>
            <p:nvSpPr>
              <p:cNvPr id="72" name="Circular Arrow 71">
                <a:extLst>
                  <a:ext uri="{FF2B5EF4-FFF2-40B4-BE49-F238E27FC236}">
                    <a16:creationId xmlns:a16="http://schemas.microsoft.com/office/drawing/2014/main" id="{DE6DB0C2-E5F1-0AEC-8C25-D76EA0201E03}"/>
                  </a:ext>
                </a:extLst>
              </p:cNvPr>
              <p:cNvSpPr/>
              <p:nvPr/>
            </p:nvSpPr>
            <p:spPr>
              <a:xfrm>
                <a:off x="6612778" y="3163352"/>
                <a:ext cx="2243976" cy="1737189"/>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3" name="Freeform 72">
                <a:extLst>
                  <a:ext uri="{FF2B5EF4-FFF2-40B4-BE49-F238E27FC236}">
                    <a16:creationId xmlns:a16="http://schemas.microsoft.com/office/drawing/2014/main" id="{1FCB1947-7054-A51D-C5B8-265E1F571365}"/>
                  </a:ext>
                </a:extLst>
              </p:cNvPr>
              <p:cNvSpPr/>
              <p:nvPr/>
            </p:nvSpPr>
            <p:spPr>
              <a:xfrm>
                <a:off x="6411474" y="3439122"/>
                <a:ext cx="1992097" cy="138517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Whilst still working on becoming a self-sustaining organisation, keen to share lessons learned and practices developed. That’s what JRF’s Pathfinder project is all about. Try to be very friendly but sometimes need to be careful with the media, there’s a risk of ‘poverty tourism’. </a:t>
                </a:r>
                <a:endParaRPr lang="en-GB" sz="1100" kern="1200"/>
              </a:p>
            </p:txBody>
          </p:sp>
        </p:grpSp>
        <p:sp>
          <p:nvSpPr>
            <p:cNvPr id="67" name="TextBox 66">
              <a:extLst>
                <a:ext uri="{FF2B5EF4-FFF2-40B4-BE49-F238E27FC236}">
                  <a16:creationId xmlns:a16="http://schemas.microsoft.com/office/drawing/2014/main" id="{4F0D8CA7-A542-3FBB-715C-FAAEB331A2E1}"/>
                </a:ext>
              </a:extLst>
            </p:cNvPr>
            <p:cNvSpPr txBox="1"/>
            <p:nvPr/>
          </p:nvSpPr>
          <p:spPr>
            <a:xfrm>
              <a:off x="6043840" y="563143"/>
              <a:ext cx="4416625" cy="202730"/>
            </a:xfrm>
            <a:prstGeom prst="rect">
              <a:avLst/>
            </a:prstGeom>
            <a:noFill/>
          </p:spPr>
          <p:txBody>
            <a:bodyPr wrap="square" rtlCol="0">
              <a:spAutoFit/>
            </a:bodyPr>
            <a:lstStyle/>
            <a:p>
              <a:pPr algn="ctr"/>
              <a:r>
                <a:rPr lang="en-GB" sz="1100" b="1"/>
                <a:t>GROWTH AND/OR REPLICATION</a:t>
              </a:r>
            </a:p>
          </p:txBody>
        </p:sp>
      </p:grpSp>
      <p:grpSp>
        <p:nvGrpSpPr>
          <p:cNvPr id="74" name="Group 73">
            <a:extLst>
              <a:ext uri="{FF2B5EF4-FFF2-40B4-BE49-F238E27FC236}">
                <a16:creationId xmlns:a16="http://schemas.microsoft.com/office/drawing/2014/main" id="{FF5C64ED-4D63-087A-0686-3B5A1226CD37}"/>
              </a:ext>
            </a:extLst>
          </p:cNvPr>
          <p:cNvGrpSpPr/>
          <p:nvPr/>
        </p:nvGrpSpPr>
        <p:grpSpPr>
          <a:xfrm>
            <a:off x="4740330" y="2643592"/>
            <a:ext cx="3743596" cy="3943577"/>
            <a:chOff x="6843314" y="3638723"/>
            <a:chExt cx="4215815" cy="3389297"/>
          </a:xfrm>
        </p:grpSpPr>
        <p:grpSp>
          <p:nvGrpSpPr>
            <p:cNvPr id="75" name="Group 74">
              <a:extLst>
                <a:ext uri="{FF2B5EF4-FFF2-40B4-BE49-F238E27FC236}">
                  <a16:creationId xmlns:a16="http://schemas.microsoft.com/office/drawing/2014/main" id="{01959BF4-2B79-5862-E086-675A383B579D}"/>
                </a:ext>
              </a:extLst>
            </p:cNvPr>
            <p:cNvGrpSpPr/>
            <p:nvPr/>
          </p:nvGrpSpPr>
          <p:grpSpPr>
            <a:xfrm>
              <a:off x="6843314" y="3847752"/>
              <a:ext cx="4215815" cy="3180268"/>
              <a:chOff x="6005214" y="2210337"/>
              <a:chExt cx="4215815" cy="3180268"/>
            </a:xfrm>
          </p:grpSpPr>
          <p:sp>
            <p:nvSpPr>
              <p:cNvPr id="77" name="Freeform 76">
                <a:extLst>
                  <a:ext uri="{FF2B5EF4-FFF2-40B4-BE49-F238E27FC236}">
                    <a16:creationId xmlns:a16="http://schemas.microsoft.com/office/drawing/2014/main" id="{88B11215-F60D-16E9-BA7A-FED3923E5888}"/>
                  </a:ext>
                </a:extLst>
              </p:cNvPr>
              <p:cNvSpPr/>
              <p:nvPr/>
            </p:nvSpPr>
            <p:spPr>
              <a:xfrm>
                <a:off x="6005214" y="3297148"/>
                <a:ext cx="1295810"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EVERYONE</a:t>
                </a:r>
              </a:p>
            </p:txBody>
          </p:sp>
          <p:sp>
            <p:nvSpPr>
              <p:cNvPr id="78" name="Rounded Rectangle 77">
                <a:extLst>
                  <a:ext uri="{FF2B5EF4-FFF2-40B4-BE49-F238E27FC236}">
                    <a16:creationId xmlns:a16="http://schemas.microsoft.com/office/drawing/2014/main" id="{BA911F4A-1AE8-BCD3-87DB-519C9F248D35}"/>
                  </a:ext>
                </a:extLst>
              </p:cNvPr>
              <p:cNvSpPr/>
              <p:nvPr/>
            </p:nvSpPr>
            <p:spPr>
              <a:xfrm>
                <a:off x="7189557" y="2210337"/>
                <a:ext cx="3031472" cy="3180268"/>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lnSpc>
                    <a:spcPct val="115000"/>
                  </a:lnSpc>
                </a:pPr>
                <a:r>
                  <a:rPr lang="en-GB" sz="1100" kern="100">
                    <a:effectLst/>
                    <a:latin typeface="Gill Sans MT" panose="020B0502020104020203" pitchFamily="34" charset="77"/>
                    <a:ea typeface="Aptos" panose="020B0004020202020204" pitchFamily="34" charset="0"/>
                    <a:cs typeface="Arial" panose="020B0604020202020204" pitchFamily="34" charset="0"/>
                  </a:rPr>
                  <a:t>Let's talk about poverty, what it really is, what it really does to people, and let's all take responsibility for that. We’re not just individual units operating in silos and living our life. We're all connected. We all share one planet, we live in towns, we live in communities, we don't know what's going on behind other people's doors. </a:t>
                </a:r>
                <a:r>
                  <a:rPr lang="en-GB" sz="1100" kern="100">
                    <a:latin typeface="Gill Sans MT" panose="020B0502020104020203" pitchFamily="34" charset="77"/>
                    <a:ea typeface="Aptos" panose="020B0004020202020204" pitchFamily="34" charset="0"/>
                    <a:cs typeface="Arial" panose="020B0604020202020204" pitchFamily="34" charset="0"/>
                  </a:rPr>
                  <a:t>Let's stop judging, start being honest, and acknowledge </a:t>
                </a:r>
                <a:r>
                  <a:rPr lang="en-GB" sz="1100" kern="100">
                    <a:effectLst/>
                    <a:latin typeface="Gill Sans MT" panose="020B0502020104020203" pitchFamily="34" charset="77"/>
                    <a:ea typeface="Aptos" panose="020B0004020202020204" pitchFamily="34" charset="0"/>
                    <a:cs typeface="Arial" panose="020B0604020202020204" pitchFamily="34" charset="0"/>
                  </a:rPr>
                  <a:t>that the level of poverty that our communities are living in is wholly morally unacceptable. So, how can we work together to create a more equitable, kinder, compassionate and understanding future for our kids and our grandkids? </a:t>
                </a:r>
              </a:p>
            </p:txBody>
          </p:sp>
        </p:grpSp>
        <p:sp>
          <p:nvSpPr>
            <p:cNvPr id="76" name="TextBox 75">
              <a:extLst>
                <a:ext uri="{FF2B5EF4-FFF2-40B4-BE49-F238E27FC236}">
                  <a16:creationId xmlns:a16="http://schemas.microsoft.com/office/drawing/2014/main" id="{718268F6-1531-1EB2-25EB-9EC0813D4FF3}"/>
                </a:ext>
              </a:extLst>
            </p:cNvPr>
            <p:cNvSpPr txBox="1"/>
            <p:nvPr/>
          </p:nvSpPr>
          <p:spPr>
            <a:xfrm>
              <a:off x="6843314" y="3638723"/>
              <a:ext cx="4215815" cy="224840"/>
            </a:xfrm>
            <a:prstGeom prst="rect">
              <a:avLst/>
            </a:prstGeom>
            <a:noFill/>
          </p:spPr>
          <p:txBody>
            <a:bodyPr wrap="square" rtlCol="0">
              <a:spAutoFit/>
            </a:bodyPr>
            <a:lstStyle/>
            <a:p>
              <a:pPr algn="ctr"/>
              <a:r>
                <a:rPr lang="en-GB" sz="1100" b="1"/>
                <a:t>KEY MESSAGES / TAKEAWAYS</a:t>
              </a:r>
            </a:p>
          </p:txBody>
        </p:sp>
      </p:grpSp>
      <p:grpSp>
        <p:nvGrpSpPr>
          <p:cNvPr id="31" name="Group 30">
            <a:extLst>
              <a:ext uri="{FF2B5EF4-FFF2-40B4-BE49-F238E27FC236}">
                <a16:creationId xmlns:a16="http://schemas.microsoft.com/office/drawing/2014/main" id="{39057DE4-3F58-3078-B231-5E9EFD2518B3}"/>
              </a:ext>
            </a:extLst>
          </p:cNvPr>
          <p:cNvGrpSpPr/>
          <p:nvPr/>
        </p:nvGrpSpPr>
        <p:grpSpPr>
          <a:xfrm>
            <a:off x="250659" y="3472982"/>
            <a:ext cx="4821356" cy="3175850"/>
            <a:chOff x="170505" y="3064047"/>
            <a:chExt cx="4821356" cy="3175850"/>
          </a:xfrm>
        </p:grpSpPr>
        <p:grpSp>
          <p:nvGrpSpPr>
            <p:cNvPr id="2" name="Group 1">
              <a:extLst>
                <a:ext uri="{FF2B5EF4-FFF2-40B4-BE49-F238E27FC236}">
                  <a16:creationId xmlns:a16="http://schemas.microsoft.com/office/drawing/2014/main" id="{68827E63-B7EF-1DBA-0B03-F5792601ABED}"/>
                </a:ext>
              </a:extLst>
            </p:cNvPr>
            <p:cNvGrpSpPr/>
            <p:nvPr/>
          </p:nvGrpSpPr>
          <p:grpSpPr>
            <a:xfrm>
              <a:off x="170505" y="3064047"/>
              <a:ext cx="4732930" cy="3175850"/>
              <a:chOff x="2309451" y="1486563"/>
              <a:chExt cx="4988426" cy="3241302"/>
            </a:xfrm>
          </p:grpSpPr>
          <p:sp>
            <p:nvSpPr>
              <p:cNvPr id="4" name="Freeform 3">
                <a:extLst>
                  <a:ext uri="{FF2B5EF4-FFF2-40B4-BE49-F238E27FC236}">
                    <a16:creationId xmlns:a16="http://schemas.microsoft.com/office/drawing/2014/main" id="{FC19322E-D0F1-CB5F-C9FC-34D8488EBA1F}"/>
                  </a:ext>
                </a:extLst>
              </p:cNvPr>
              <p:cNvSpPr/>
              <p:nvPr/>
            </p:nvSpPr>
            <p:spPr>
              <a:xfrm>
                <a:off x="3522406" y="2074571"/>
                <a:ext cx="3028559" cy="1932092"/>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5" name="Freeform 4">
                <a:extLst>
                  <a:ext uri="{FF2B5EF4-FFF2-40B4-BE49-F238E27FC236}">
                    <a16:creationId xmlns:a16="http://schemas.microsoft.com/office/drawing/2014/main" id="{18BE361B-C418-0568-9005-6967B7119BDB}"/>
                  </a:ext>
                </a:extLst>
              </p:cNvPr>
              <p:cNvSpPr/>
              <p:nvPr/>
            </p:nvSpPr>
            <p:spPr>
              <a:xfrm>
                <a:off x="5593987" y="3669775"/>
                <a:ext cx="1703890" cy="502484"/>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0" rIns="108000" bIns="0"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Grimsby Town FC</a:t>
                </a:r>
              </a:p>
            </p:txBody>
          </p:sp>
          <p:sp>
            <p:nvSpPr>
              <p:cNvPr id="6" name="Freeform 5">
                <a:extLst>
                  <a:ext uri="{FF2B5EF4-FFF2-40B4-BE49-F238E27FC236}">
                    <a16:creationId xmlns:a16="http://schemas.microsoft.com/office/drawing/2014/main" id="{51AA5567-9303-355A-B93D-15EF9AA171A8}"/>
                  </a:ext>
                </a:extLst>
              </p:cNvPr>
              <p:cNvSpPr/>
              <p:nvPr/>
            </p:nvSpPr>
            <p:spPr>
              <a:xfrm>
                <a:off x="4858133" y="3899691"/>
                <a:ext cx="1176051" cy="67981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540000"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Our Future</a:t>
                </a:r>
              </a:p>
            </p:txBody>
          </p:sp>
          <p:sp>
            <p:nvSpPr>
              <p:cNvPr id="7" name="Freeform 6">
                <a:extLst>
                  <a:ext uri="{FF2B5EF4-FFF2-40B4-BE49-F238E27FC236}">
                    <a16:creationId xmlns:a16="http://schemas.microsoft.com/office/drawing/2014/main" id="{FDCCAF9A-E53C-D095-CC0C-20AA5614CE01}"/>
                  </a:ext>
                </a:extLst>
              </p:cNvPr>
              <p:cNvSpPr/>
              <p:nvPr/>
            </p:nvSpPr>
            <p:spPr>
              <a:xfrm>
                <a:off x="2910666" y="3585291"/>
                <a:ext cx="1335727" cy="717126"/>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432000" rIns="108000"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Shalom Youth Club </a:t>
                </a:r>
              </a:p>
            </p:txBody>
          </p:sp>
          <p:sp>
            <p:nvSpPr>
              <p:cNvPr id="9" name="Freeform 8">
                <a:extLst>
                  <a:ext uri="{FF2B5EF4-FFF2-40B4-BE49-F238E27FC236}">
                    <a16:creationId xmlns:a16="http://schemas.microsoft.com/office/drawing/2014/main" id="{BC04FCB5-1AFD-8321-5AB3-179BD1D2C549}"/>
                  </a:ext>
                </a:extLst>
              </p:cNvPr>
              <p:cNvSpPr/>
              <p:nvPr/>
            </p:nvSpPr>
            <p:spPr>
              <a:xfrm>
                <a:off x="3874268" y="3820067"/>
                <a:ext cx="1122280" cy="907798"/>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08000" bIns="23966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St. John and Saint Stephen’s</a:t>
                </a:r>
              </a:p>
            </p:txBody>
          </p:sp>
          <p:sp>
            <p:nvSpPr>
              <p:cNvPr id="10" name="Freeform 9">
                <a:extLst>
                  <a:ext uri="{FF2B5EF4-FFF2-40B4-BE49-F238E27FC236}">
                    <a16:creationId xmlns:a16="http://schemas.microsoft.com/office/drawing/2014/main" id="{9DA9B544-066D-FFB4-7C90-7083AC909CBF}"/>
                  </a:ext>
                </a:extLst>
              </p:cNvPr>
              <p:cNvSpPr/>
              <p:nvPr/>
            </p:nvSpPr>
            <p:spPr>
              <a:xfrm>
                <a:off x="2318967" y="2951850"/>
                <a:ext cx="1387866" cy="83885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23024" rIns="216000" bIns="239663" numCol="1" spcCol="1270" anchor="ctr" anchorCtr="0">
                <a:noAutofit/>
              </a:bodyPr>
              <a:lstStyle/>
              <a:p>
                <a:pPr algn="ctr">
                  <a:defRPr/>
                </a:pPr>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NSPCC, ‘Together for Childhood’ </a:t>
                </a: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4171BFA3-C6A0-EE11-7C1B-85DC04B6B535}"/>
                  </a:ext>
                </a:extLst>
              </p:cNvPr>
              <p:cNvSpPr/>
              <p:nvPr/>
            </p:nvSpPr>
            <p:spPr>
              <a:xfrm>
                <a:off x="4354738" y="1486563"/>
                <a:ext cx="1200689" cy="67981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latin typeface="Gill Sans MT" panose="020B0502020104020203" pitchFamily="34" charset="77"/>
                    <a:ea typeface="Aptos" panose="020B0004020202020204" pitchFamily="34" charset="0"/>
                    <a:cs typeface="Arial" panose="020B0604020202020204" pitchFamily="34" charset="0"/>
                  </a:rPr>
                  <a:t>Create Streets</a:t>
                </a: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54B37AE1-4E70-3BAE-8661-D81A55A07A75}"/>
                  </a:ext>
                </a:extLst>
              </p:cNvPr>
              <p:cNvSpPr/>
              <p:nvPr/>
            </p:nvSpPr>
            <p:spPr>
              <a:xfrm>
                <a:off x="5290274" y="1632726"/>
                <a:ext cx="1092171" cy="62710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Expert Spray</a:t>
                </a: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AB18823B-2200-6228-F81E-0B42E5C901AA}"/>
                  </a:ext>
                </a:extLst>
              </p:cNvPr>
              <p:cNvSpPr/>
              <p:nvPr/>
            </p:nvSpPr>
            <p:spPr>
              <a:xfrm>
                <a:off x="5953315" y="2085736"/>
                <a:ext cx="968811" cy="46348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396000" rIns="180000" bIns="420623" numCol="1" spcCol="1270" anchor="ctr" anchorCtr="0">
                <a:noAutofit/>
              </a:bodyPr>
              <a:lstStyle/>
              <a:p>
                <a:pPr algn="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Locality</a:t>
                </a:r>
              </a:p>
            </p:txBody>
          </p:sp>
          <p:sp>
            <p:nvSpPr>
              <p:cNvPr id="17" name="Freeform 16">
                <a:extLst>
                  <a:ext uri="{FF2B5EF4-FFF2-40B4-BE49-F238E27FC236}">
                    <a16:creationId xmlns:a16="http://schemas.microsoft.com/office/drawing/2014/main" id="{758493EE-4A8F-7D9B-2AB1-1D889CFE0ED5}"/>
                  </a:ext>
                </a:extLst>
              </p:cNvPr>
              <p:cNvSpPr/>
              <p:nvPr/>
            </p:nvSpPr>
            <p:spPr>
              <a:xfrm>
                <a:off x="3014882" y="1581100"/>
                <a:ext cx="1583014" cy="777303"/>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Community Land Trust</a:t>
                </a:r>
              </a:p>
            </p:txBody>
          </p:sp>
          <p:sp>
            <p:nvSpPr>
              <p:cNvPr id="18" name="Freeform 17">
                <a:extLst>
                  <a:ext uri="{FF2B5EF4-FFF2-40B4-BE49-F238E27FC236}">
                    <a16:creationId xmlns:a16="http://schemas.microsoft.com/office/drawing/2014/main" id="{272BB6D7-97AF-E2B0-7193-9EE21D45C884}"/>
                  </a:ext>
                </a:extLst>
              </p:cNvPr>
              <p:cNvSpPr/>
              <p:nvPr/>
            </p:nvSpPr>
            <p:spPr>
              <a:xfrm>
                <a:off x="2309451" y="2175867"/>
                <a:ext cx="1598523" cy="93097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North East Lincolnshire Council</a:t>
                </a:r>
              </a:p>
            </p:txBody>
          </p:sp>
        </p:grpSp>
        <p:sp>
          <p:nvSpPr>
            <p:cNvPr id="29" name="Freeform 28">
              <a:extLst>
                <a:ext uri="{FF2B5EF4-FFF2-40B4-BE49-F238E27FC236}">
                  <a16:creationId xmlns:a16="http://schemas.microsoft.com/office/drawing/2014/main" id="{9D96684D-3CB3-5851-3CD0-CCB708A2F018}"/>
                </a:ext>
              </a:extLst>
            </p:cNvPr>
            <p:cNvSpPr/>
            <p:nvPr/>
          </p:nvSpPr>
          <p:spPr>
            <a:xfrm>
              <a:off x="3841196" y="4799788"/>
              <a:ext cx="1150665" cy="49233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1999" tIns="396000" rIns="216000" bIns="42062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Cranfield Trust</a:t>
              </a:r>
            </a:p>
          </p:txBody>
        </p:sp>
      </p:grpSp>
      <p:pic>
        <p:nvPicPr>
          <p:cNvPr id="8" name="Graphic 7" descr="Work from home Wi-Fi with solid fill">
            <a:hlinkClick r:id="rId3" action="ppaction://hlinksldjump"/>
            <a:extLst>
              <a:ext uri="{FF2B5EF4-FFF2-40B4-BE49-F238E27FC236}">
                <a16:creationId xmlns:a16="http://schemas.microsoft.com/office/drawing/2014/main" id="{76613077-8D4F-F913-9AD2-DD9B1B7AA2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866711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7128430" y="5169076"/>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1796809738"/>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29</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4063346241"/>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Delta-T Devices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20/03/1980 (originally est. 1971)</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3557077890"/>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1333483224"/>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~£5m</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2200029607"/>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Burwell, Cambridge,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005357"/>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worker co-op 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pecialising in environmental science measurement technology, Delta-T has gained a global reputation for innovative high-performance sensors </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In-house R&amp;D team collaborates with academic institutes to develop impactful new technologies </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Focus on providing high level of customer service and after-care is key to maintaining high levels of trust in instruments and advice</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All members have one equal share in the business, which must be relinquished upon leaving</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small business that hasn’t really expanded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 recent years, instead opting to prioritise stability and maintain a consistent membership</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founder, Edmund Potter is still a member; working part-time and taking a great deal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of interest in the co-op and its operations</a:t>
            </a: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7" name="Rectangle 6">
            <a:extLst>
              <a:ext uri="{FF2B5EF4-FFF2-40B4-BE49-F238E27FC236}">
                <a16:creationId xmlns:a16="http://schemas.microsoft.com/office/drawing/2014/main" id="{0156C419-292A-2718-9948-294C98AF17E4}"/>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red and black logo&#10;&#10;Description automatically generated">
            <a:extLst>
              <a:ext uri="{FF2B5EF4-FFF2-40B4-BE49-F238E27FC236}">
                <a16:creationId xmlns:a16="http://schemas.microsoft.com/office/drawing/2014/main" id="{415ACD97-3B47-220D-D48D-E8EA6C8E3E0E}"/>
              </a:ext>
            </a:extLst>
          </p:cNvPr>
          <p:cNvPicPr>
            <a:picLocks noChangeAspect="1"/>
          </p:cNvPicPr>
          <p:nvPr/>
        </p:nvPicPr>
        <p:blipFill>
          <a:blip r:embed="rId4"/>
          <a:stretch>
            <a:fillRect/>
          </a:stretch>
        </p:blipFill>
        <p:spPr>
          <a:xfrm>
            <a:off x="9891740" y="5788285"/>
            <a:ext cx="1140519" cy="826463"/>
          </a:xfrm>
          <a:prstGeom prst="rect">
            <a:avLst/>
          </a:prstGeom>
        </p:spPr>
      </p:pic>
      <p:sp>
        <p:nvSpPr>
          <p:cNvPr id="6" name="Title 5">
            <a:extLst>
              <a:ext uri="{FF2B5EF4-FFF2-40B4-BE49-F238E27FC236}">
                <a16:creationId xmlns:a16="http://schemas.microsoft.com/office/drawing/2014/main" id="{39D25252-8FDF-6668-A5D2-2EE1D2D81789}"/>
              </a:ext>
            </a:extLst>
          </p:cNvPr>
          <p:cNvSpPr>
            <a:spLocks noGrp="1"/>
          </p:cNvSpPr>
          <p:nvPr>
            <p:ph type="title"/>
          </p:nvPr>
        </p:nvSpPr>
        <p:spPr/>
        <p:txBody>
          <a:bodyPr>
            <a:normAutofit/>
          </a:bodyPr>
          <a:lstStyle/>
          <a:p>
            <a:r>
              <a:rPr lang="en-GB"/>
              <a:t>DELTA-T</a:t>
            </a:r>
          </a:p>
        </p:txBody>
      </p:sp>
      <p:pic>
        <p:nvPicPr>
          <p:cNvPr id="8" name="Graphic 7" descr="Work from home Wi-Fi with solid fill">
            <a:hlinkClick r:id="rId5" action="ppaction://hlinksldjump"/>
            <a:extLst>
              <a:ext uri="{FF2B5EF4-FFF2-40B4-BE49-F238E27FC236}">
                <a16:creationId xmlns:a16="http://schemas.microsoft.com/office/drawing/2014/main" id="{E59BC48C-B856-B584-DEF7-7C34F9A227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3165132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11CE95-40A1-6ECC-A76D-AA913F0E5002}"/>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4C441845-E468-7F3B-C6EF-2E87B66E4306}"/>
              </a:ext>
            </a:extLst>
          </p:cNvPr>
          <p:cNvGrpSpPr/>
          <p:nvPr/>
        </p:nvGrpSpPr>
        <p:grpSpPr>
          <a:xfrm>
            <a:off x="203651" y="2072538"/>
            <a:ext cx="3070983" cy="4685313"/>
            <a:chOff x="356316" y="1785710"/>
            <a:chExt cx="1326969" cy="3757513"/>
          </a:xfrm>
        </p:grpSpPr>
        <p:sp>
          <p:nvSpPr>
            <p:cNvPr id="7" name="Rounded Rectangle 6">
              <a:extLst>
                <a:ext uri="{FF2B5EF4-FFF2-40B4-BE49-F238E27FC236}">
                  <a16:creationId xmlns:a16="http://schemas.microsoft.com/office/drawing/2014/main" id="{CF73BCE3-6A53-D5E1-BA27-B6EF2D6F5410}"/>
                </a:ext>
              </a:extLst>
            </p:cNvPr>
            <p:cNvSpPr/>
            <p:nvPr/>
          </p:nvSpPr>
          <p:spPr>
            <a:xfrm>
              <a:off x="356316" y="1991755"/>
              <a:ext cx="1326969" cy="3551468"/>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lvl="0" algn="just"/>
              <a:r>
                <a:rPr lang="en-GB" sz="1100" kern="100">
                  <a:solidFill>
                    <a:schemeClr val="tx1"/>
                  </a:solidFill>
                  <a:effectLst/>
                  <a:latin typeface="Gill Sans MT"/>
                  <a:ea typeface="Aptos" panose="020B0004020202020204" pitchFamily="34" charset="0"/>
                  <a:cs typeface="Arial"/>
                </a:rPr>
                <a:t>Edmun</a:t>
              </a:r>
              <a:r>
                <a:rPr lang="en-GB" sz="1100" kern="100">
                  <a:solidFill>
                    <a:schemeClr val="tx1"/>
                  </a:solidFill>
                  <a:latin typeface="Gill Sans MT"/>
                  <a:ea typeface="Aptos" panose="020B0004020202020204" pitchFamily="34" charset="0"/>
                  <a:cs typeface="Arial"/>
                </a:rPr>
                <a:t>d was a bit of pioneer in the field. The business was set-up by a group of people who were part of a commune, for want of a better description. Even before it was a co-op, the intent was to make it fair for everybody with lots of multi-skilling and role overlap. From a love of aeroplanes and the technology that went along with them, Edmund turned his attention to sensors. It started with an idea relating to the sensors that are put on your fingers at the hospital to monitor pulse. He thought it would be a really good idea if you could put them onto a leaf and see what moisture levels were like. Essentially, Delta-T was established to do research into things that were not yet being researched. At the time, there was a lot of pushback, nobody was interested in this man with his crazy ideas. </a:t>
              </a:r>
              <a:r>
                <a:rPr lang="en-GB" sz="1100" kern="100">
                  <a:solidFill>
                    <a:schemeClr val="tx1"/>
                  </a:solidFill>
                  <a:effectLst/>
                  <a:latin typeface="Gill Sans MT"/>
                  <a:ea typeface="Aptos" panose="020B0004020202020204" pitchFamily="34" charset="0"/>
                  <a:cs typeface="Arial"/>
                </a:rPr>
                <a:t>Gradually, he managed to get some people interested and the company evolved from there, starting with just one </a:t>
              </a:r>
              <a:r>
                <a:rPr lang="en-GB" sz="1100" kern="100">
                  <a:solidFill>
                    <a:schemeClr val="tx1"/>
                  </a:solidFill>
                  <a:latin typeface="Gill Sans MT"/>
                  <a:ea typeface="Aptos" panose="020B0004020202020204" pitchFamily="34" charset="0"/>
                  <a:cs typeface="Arial"/>
                </a:rPr>
                <a:t>product</a:t>
              </a:r>
              <a:r>
                <a:rPr lang="en-GB" sz="1100" kern="100">
                  <a:solidFill>
                    <a:schemeClr val="tx1"/>
                  </a:solidFill>
                  <a:effectLst/>
                  <a:latin typeface="Gill Sans MT"/>
                  <a:ea typeface="Aptos" panose="020B0004020202020204" pitchFamily="34" charset="0"/>
                  <a:cs typeface="Arial"/>
                </a:rPr>
                <a:t> which </a:t>
              </a:r>
              <a:r>
                <a:rPr lang="en-GB" sz="1100" kern="100">
                  <a:solidFill>
                    <a:schemeClr val="tx1"/>
                  </a:solidFill>
                  <a:latin typeface="Gill Sans MT"/>
                  <a:ea typeface="Aptos" panose="020B0004020202020204" pitchFamily="34" charset="0"/>
                  <a:cs typeface="Arial"/>
                </a:rPr>
                <a:t>they still sell a version of 30 years on – the AP4 – and Kew Gardens has just bought one so it must be useful. </a:t>
              </a:r>
              <a:endParaRPr lang="en-GB" sz="1100" kern="100">
                <a:solidFill>
                  <a:schemeClr val="tx1"/>
                </a:solidFill>
                <a:effectLst/>
                <a:latin typeface="Gill Sans MT"/>
                <a:ea typeface="Aptos" panose="020B0004020202020204" pitchFamily="34" charset="0"/>
                <a:cs typeface="Arial"/>
              </a:endParaRPr>
            </a:p>
          </p:txBody>
        </p:sp>
        <p:sp>
          <p:nvSpPr>
            <p:cNvPr id="9" name="TextBox 8">
              <a:extLst>
                <a:ext uri="{FF2B5EF4-FFF2-40B4-BE49-F238E27FC236}">
                  <a16:creationId xmlns:a16="http://schemas.microsoft.com/office/drawing/2014/main" id="{898EBF04-323C-85AA-9798-8E115F21B151}"/>
                </a:ext>
              </a:extLst>
            </p:cNvPr>
            <p:cNvSpPr txBox="1"/>
            <p:nvPr/>
          </p:nvSpPr>
          <p:spPr>
            <a:xfrm>
              <a:off x="356316" y="1785710"/>
              <a:ext cx="1326969" cy="209805"/>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1" name="Group 10">
            <a:extLst>
              <a:ext uri="{FF2B5EF4-FFF2-40B4-BE49-F238E27FC236}">
                <a16:creationId xmlns:a16="http://schemas.microsoft.com/office/drawing/2014/main" id="{828AEA33-F0E6-2848-0AD1-E2745AB04EB8}"/>
              </a:ext>
            </a:extLst>
          </p:cNvPr>
          <p:cNvGrpSpPr/>
          <p:nvPr/>
        </p:nvGrpSpPr>
        <p:grpSpPr>
          <a:xfrm>
            <a:off x="203651" y="100149"/>
            <a:ext cx="7012435" cy="2032876"/>
            <a:chOff x="232861" y="224188"/>
            <a:chExt cx="7012435" cy="2032876"/>
          </a:xfrm>
        </p:grpSpPr>
        <p:grpSp>
          <p:nvGrpSpPr>
            <p:cNvPr id="12" name="Group 11">
              <a:extLst>
                <a:ext uri="{FF2B5EF4-FFF2-40B4-BE49-F238E27FC236}">
                  <a16:creationId xmlns:a16="http://schemas.microsoft.com/office/drawing/2014/main" id="{DB6C4F09-002F-43EE-ECDF-C30C41C7621B}"/>
                </a:ext>
              </a:extLst>
            </p:cNvPr>
            <p:cNvGrpSpPr/>
            <p:nvPr/>
          </p:nvGrpSpPr>
          <p:grpSpPr>
            <a:xfrm>
              <a:off x="232861" y="224188"/>
              <a:ext cx="7012435" cy="2032876"/>
              <a:chOff x="259268" y="2420516"/>
              <a:chExt cx="7012435" cy="2032876"/>
            </a:xfrm>
          </p:grpSpPr>
          <p:grpSp>
            <p:nvGrpSpPr>
              <p:cNvPr id="42" name="Group 41">
                <a:extLst>
                  <a:ext uri="{FF2B5EF4-FFF2-40B4-BE49-F238E27FC236}">
                    <a16:creationId xmlns:a16="http://schemas.microsoft.com/office/drawing/2014/main" id="{F85265C9-444C-6855-47CD-FFA428CEA142}"/>
                  </a:ext>
                </a:extLst>
              </p:cNvPr>
              <p:cNvGrpSpPr/>
              <p:nvPr/>
            </p:nvGrpSpPr>
            <p:grpSpPr>
              <a:xfrm>
                <a:off x="2588377" y="2683935"/>
                <a:ext cx="4676820" cy="1103611"/>
                <a:chOff x="2967639" y="2396068"/>
                <a:chExt cx="4676820" cy="1103611"/>
              </a:xfrm>
            </p:grpSpPr>
            <p:grpSp>
              <p:nvGrpSpPr>
                <p:cNvPr id="59" name="Group 58">
                  <a:extLst>
                    <a:ext uri="{FF2B5EF4-FFF2-40B4-BE49-F238E27FC236}">
                      <a16:creationId xmlns:a16="http://schemas.microsoft.com/office/drawing/2014/main" id="{6C924F09-4721-1F78-8660-5E0DA9457AD2}"/>
                    </a:ext>
                  </a:extLst>
                </p:cNvPr>
                <p:cNvGrpSpPr/>
                <p:nvPr/>
              </p:nvGrpSpPr>
              <p:grpSpPr>
                <a:xfrm>
                  <a:off x="2967639" y="2396068"/>
                  <a:ext cx="2340000" cy="1094400"/>
                  <a:chOff x="3723620" y="2750863"/>
                  <a:chExt cx="2340000" cy="1094400"/>
                </a:xfrm>
              </p:grpSpPr>
              <p:sp>
                <p:nvSpPr>
                  <p:cNvPr id="65" name="Freeform 64">
                    <a:extLst>
                      <a:ext uri="{FF2B5EF4-FFF2-40B4-BE49-F238E27FC236}">
                        <a16:creationId xmlns:a16="http://schemas.microsoft.com/office/drawing/2014/main" id="{C200CF3C-B034-D3C3-456E-B2D84ACE0789}"/>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6" name="Rectangle 65">
                    <a:extLst>
                      <a:ext uri="{FF2B5EF4-FFF2-40B4-BE49-F238E27FC236}">
                        <a16:creationId xmlns:a16="http://schemas.microsoft.com/office/drawing/2014/main" id="{A0F819B7-BC4A-B484-E0AC-ED9BE4730726}"/>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6AAA71E9-25FB-D6E0-31C1-E9265178B6F1}"/>
                    </a:ext>
                  </a:extLst>
                </p:cNvPr>
                <p:cNvGrpSpPr/>
                <p:nvPr/>
              </p:nvGrpSpPr>
              <p:grpSpPr>
                <a:xfrm>
                  <a:off x="5304459" y="2405279"/>
                  <a:ext cx="2340000" cy="1094400"/>
                  <a:chOff x="3720440" y="2760074"/>
                  <a:chExt cx="2340000" cy="1094400"/>
                </a:xfrm>
              </p:grpSpPr>
              <p:sp>
                <p:nvSpPr>
                  <p:cNvPr id="61" name="Freeform 60">
                    <a:extLst>
                      <a:ext uri="{FF2B5EF4-FFF2-40B4-BE49-F238E27FC236}">
                        <a16:creationId xmlns:a16="http://schemas.microsoft.com/office/drawing/2014/main" id="{F1704DD4-81D3-8F0D-C828-3A0BC93426AC}"/>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2" name="Rectangle 61">
                    <a:extLst>
                      <a:ext uri="{FF2B5EF4-FFF2-40B4-BE49-F238E27FC236}">
                        <a16:creationId xmlns:a16="http://schemas.microsoft.com/office/drawing/2014/main" id="{24BD0AE8-1A53-6923-A55A-86E01C068F62}"/>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3" name="Group 42">
                <a:extLst>
                  <a:ext uri="{FF2B5EF4-FFF2-40B4-BE49-F238E27FC236}">
                    <a16:creationId xmlns:a16="http://schemas.microsoft.com/office/drawing/2014/main" id="{ACEDD731-6CAA-AE4A-47FA-C2672A63FED6}"/>
                  </a:ext>
                </a:extLst>
              </p:cNvPr>
              <p:cNvGrpSpPr/>
              <p:nvPr/>
            </p:nvGrpSpPr>
            <p:grpSpPr>
              <a:xfrm>
                <a:off x="259268" y="2420516"/>
                <a:ext cx="7012435" cy="2032876"/>
                <a:chOff x="149832" y="228080"/>
                <a:chExt cx="7012435" cy="2032876"/>
              </a:xfrm>
            </p:grpSpPr>
            <p:sp>
              <p:nvSpPr>
                <p:cNvPr id="44" name="TextBox 43">
                  <a:extLst>
                    <a:ext uri="{FF2B5EF4-FFF2-40B4-BE49-F238E27FC236}">
                      <a16:creationId xmlns:a16="http://schemas.microsoft.com/office/drawing/2014/main" id="{DAD158F6-CEB0-6097-92F8-0F148BA365F3}"/>
                    </a:ext>
                  </a:extLst>
                </p:cNvPr>
                <p:cNvSpPr txBox="1"/>
                <p:nvPr/>
              </p:nvSpPr>
              <p:spPr>
                <a:xfrm>
                  <a:off x="149832" y="228080"/>
                  <a:ext cx="7005929" cy="261610"/>
                </a:xfrm>
                <a:prstGeom prst="rect">
                  <a:avLst/>
                </a:prstGeom>
                <a:noFill/>
              </p:spPr>
              <p:txBody>
                <a:bodyPr wrap="square" rtlCol="0">
                  <a:spAutoFit/>
                </a:bodyPr>
                <a:lstStyle/>
                <a:p>
                  <a:pPr algn="ctr"/>
                  <a:r>
                    <a:rPr lang="en-GB" sz="1100" b="1"/>
                    <a:t>KEY MILESTONES</a:t>
                  </a:r>
                </a:p>
              </p:txBody>
            </p:sp>
            <p:grpSp>
              <p:nvGrpSpPr>
                <p:cNvPr id="45" name="Group 44">
                  <a:extLst>
                    <a:ext uri="{FF2B5EF4-FFF2-40B4-BE49-F238E27FC236}">
                      <a16:creationId xmlns:a16="http://schemas.microsoft.com/office/drawing/2014/main" id="{1CD8179A-D76F-D2FE-E4A7-13D6C6550072}"/>
                    </a:ext>
                  </a:extLst>
                </p:cNvPr>
                <p:cNvGrpSpPr/>
                <p:nvPr/>
              </p:nvGrpSpPr>
              <p:grpSpPr>
                <a:xfrm>
                  <a:off x="328551" y="658997"/>
                  <a:ext cx="6833716" cy="1601959"/>
                  <a:chOff x="1447581" y="5060383"/>
                  <a:chExt cx="5420834" cy="1712986"/>
                </a:xfrm>
              </p:grpSpPr>
              <p:sp>
                <p:nvSpPr>
                  <p:cNvPr id="46" name="Freeform 45">
                    <a:extLst>
                      <a:ext uri="{FF2B5EF4-FFF2-40B4-BE49-F238E27FC236}">
                        <a16:creationId xmlns:a16="http://schemas.microsoft.com/office/drawing/2014/main" id="{2C8EF931-FE42-F0FE-560E-48317C30589A}"/>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50 years of Delta-T</a:t>
                    </a:r>
                    <a:endParaRPr lang="en-GB" sz="1100" b="1" kern="1200"/>
                  </a:p>
                  <a:p>
                    <a:pPr marL="171450" lvl="1" indent="-171450" algn="l" defTabSz="444500">
                      <a:spcBef>
                        <a:spcPct val="0"/>
                      </a:spcBef>
                      <a:spcAft>
                        <a:spcPct val="15000"/>
                      </a:spcAft>
                      <a:buFont typeface="Wingdings" pitchFamily="2" charset="2"/>
                      <a:buChar char="Ø"/>
                    </a:pPr>
                    <a:r>
                      <a:rPr lang="en-GB" sz="1100"/>
                      <a:t>In 2021 Delta-T turned 50, a major achievement for a small business that emerged from a commune in the early 70s – though it did not formally become a co-op until the 1980s</a:t>
                    </a:r>
                    <a:endParaRPr lang="en-GB" sz="1100" kern="1200"/>
                  </a:p>
                </p:txBody>
              </p:sp>
              <p:sp>
                <p:nvSpPr>
                  <p:cNvPr id="50" name="Freeform 49">
                    <a:extLst>
                      <a:ext uri="{FF2B5EF4-FFF2-40B4-BE49-F238E27FC236}">
                        <a16:creationId xmlns:a16="http://schemas.microsoft.com/office/drawing/2014/main" id="{D02CD498-8950-8C21-A37A-164168E46CC7}"/>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Over £5 million in sales</a:t>
                    </a:r>
                    <a:endParaRPr lang="en-GB" sz="1100" b="1" kern="1200"/>
                  </a:p>
                  <a:p>
                    <a:pPr marL="171450" lvl="1" indent="-171450" algn="l" defTabSz="444500">
                      <a:spcBef>
                        <a:spcPct val="0"/>
                      </a:spcBef>
                      <a:spcAft>
                        <a:spcPct val="15000"/>
                      </a:spcAft>
                      <a:buFont typeface="Wingdings" pitchFamily="2" charset="2"/>
                      <a:buChar char="Ø"/>
                    </a:pPr>
                    <a:r>
                      <a:rPr lang="en-GB" sz="1100"/>
                      <a:t>In 2022 Delta-T achieved over £5m in sales, underscoring the business’ vitality and strong position in the environmental instruments market</a:t>
                    </a:r>
                    <a:endParaRPr lang="en-GB" sz="1100" kern="1200"/>
                  </a:p>
                </p:txBody>
              </p:sp>
              <p:sp>
                <p:nvSpPr>
                  <p:cNvPr id="58" name="Freeform 57">
                    <a:extLst>
                      <a:ext uri="{FF2B5EF4-FFF2-40B4-BE49-F238E27FC236}">
                        <a16:creationId xmlns:a16="http://schemas.microsoft.com/office/drawing/2014/main" id="{8D5FCB2E-BB6D-90CE-C932-4D5634AC2BC8}"/>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Member retention</a:t>
                    </a:r>
                    <a:endParaRPr lang="en-GB" sz="1100" b="1" kern="1200"/>
                  </a:p>
                  <a:p>
                    <a:pPr marL="171450" lvl="1" indent="-171450" algn="l" defTabSz="444500">
                      <a:spcBef>
                        <a:spcPct val="0"/>
                      </a:spcBef>
                      <a:spcAft>
                        <a:spcPct val="15000"/>
                      </a:spcAft>
                      <a:buFont typeface="Wingdings" pitchFamily="2" charset="2"/>
                      <a:buChar char="Ø"/>
                    </a:pPr>
                    <a:r>
                      <a:rPr lang="en-GB" sz="1100"/>
                      <a:t>As of 2024, nine members have been with the co-op for over 20 years and most people only leave because they retire due to age or wanting to stop working – it’s a positive and engaging place to work</a:t>
                    </a:r>
                    <a:endParaRPr lang="en-GB" sz="1100" kern="1200"/>
                  </a:p>
                </p:txBody>
              </p:sp>
            </p:grpSp>
          </p:grpSp>
        </p:grpSp>
        <p:sp>
          <p:nvSpPr>
            <p:cNvPr id="13" name="Freeform 12">
              <a:extLst>
                <a:ext uri="{FF2B5EF4-FFF2-40B4-BE49-F238E27FC236}">
                  <a16:creationId xmlns:a16="http://schemas.microsoft.com/office/drawing/2014/main" id="{D5D7ADAD-E5BF-3CD2-2F45-D80B62C3D285}"/>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0" name="Rectangle 39">
              <a:extLst>
                <a:ext uri="{FF2B5EF4-FFF2-40B4-BE49-F238E27FC236}">
                  <a16:creationId xmlns:a16="http://schemas.microsoft.com/office/drawing/2014/main" id="{C43C1B32-5A12-755F-338C-C10789F5724D}"/>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84682704-C367-1817-CD78-F992F39EF6B7}"/>
              </a:ext>
            </a:extLst>
          </p:cNvPr>
          <p:cNvGrpSpPr/>
          <p:nvPr/>
        </p:nvGrpSpPr>
        <p:grpSpPr>
          <a:xfrm>
            <a:off x="3358193" y="40418"/>
            <a:ext cx="8765349" cy="6778386"/>
            <a:chOff x="3358193" y="-116339"/>
            <a:chExt cx="8765349" cy="6778386"/>
          </a:xfrm>
        </p:grpSpPr>
        <p:grpSp>
          <p:nvGrpSpPr>
            <p:cNvPr id="34" name="Group 33">
              <a:extLst>
                <a:ext uri="{FF2B5EF4-FFF2-40B4-BE49-F238E27FC236}">
                  <a16:creationId xmlns:a16="http://schemas.microsoft.com/office/drawing/2014/main" id="{CC5352C1-C5C8-D004-0177-FBE8865E452B}"/>
                </a:ext>
              </a:extLst>
            </p:cNvPr>
            <p:cNvGrpSpPr/>
            <p:nvPr/>
          </p:nvGrpSpPr>
          <p:grpSpPr>
            <a:xfrm>
              <a:off x="3358193" y="-116339"/>
              <a:ext cx="8765349" cy="6778386"/>
              <a:chOff x="3358193" y="-116339"/>
              <a:chExt cx="8765349" cy="6778386"/>
            </a:xfrm>
          </p:grpSpPr>
          <p:sp>
            <p:nvSpPr>
              <p:cNvPr id="30" name="Hexagon 29">
                <a:extLst>
                  <a:ext uri="{FF2B5EF4-FFF2-40B4-BE49-F238E27FC236}">
                    <a16:creationId xmlns:a16="http://schemas.microsoft.com/office/drawing/2014/main" id="{96E17DC3-002A-590F-0B89-562642ACBE5A}"/>
                  </a:ext>
                </a:extLst>
              </p:cNvPr>
              <p:cNvSpPr>
                <a:spLocks/>
              </p:cNvSpPr>
              <p:nvPr/>
            </p:nvSpPr>
            <p:spPr>
              <a:xfrm>
                <a:off x="10322686" y="4681515"/>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‘Socially useful fund’ enables each member to distribute ~£200 per year to sponsorships, good causes, etc.</a:t>
                </a:r>
              </a:p>
            </p:txBody>
          </p:sp>
          <p:grpSp>
            <p:nvGrpSpPr>
              <p:cNvPr id="33" name="Group 32">
                <a:extLst>
                  <a:ext uri="{FF2B5EF4-FFF2-40B4-BE49-F238E27FC236}">
                    <a16:creationId xmlns:a16="http://schemas.microsoft.com/office/drawing/2014/main" id="{C03461AC-192D-A1AC-39C2-CE1DC7658783}"/>
                  </a:ext>
                </a:extLst>
              </p:cNvPr>
              <p:cNvGrpSpPr/>
              <p:nvPr/>
            </p:nvGrpSpPr>
            <p:grpSpPr>
              <a:xfrm>
                <a:off x="3358193" y="-116339"/>
                <a:ext cx="8740650" cy="6778386"/>
                <a:chOff x="3358193" y="-116339"/>
                <a:chExt cx="8740650" cy="6778386"/>
              </a:xfrm>
            </p:grpSpPr>
            <p:grpSp>
              <p:nvGrpSpPr>
                <p:cNvPr id="3" name="Group 2">
                  <a:extLst>
                    <a:ext uri="{FF2B5EF4-FFF2-40B4-BE49-F238E27FC236}">
                      <a16:creationId xmlns:a16="http://schemas.microsoft.com/office/drawing/2014/main" id="{6E189462-F502-2F6B-CCA2-780DB514070E}"/>
                    </a:ext>
                  </a:extLst>
                </p:cNvPr>
                <p:cNvGrpSpPr/>
                <p:nvPr/>
              </p:nvGrpSpPr>
              <p:grpSpPr>
                <a:xfrm>
                  <a:off x="3358193" y="-116339"/>
                  <a:ext cx="8740650" cy="6769694"/>
                  <a:chOff x="2717720" y="-653293"/>
                  <a:chExt cx="8740650" cy="6769694"/>
                </a:xfrm>
              </p:grpSpPr>
              <p:grpSp>
                <p:nvGrpSpPr>
                  <p:cNvPr id="4" name="Group 3">
                    <a:extLst>
                      <a:ext uri="{FF2B5EF4-FFF2-40B4-BE49-F238E27FC236}">
                        <a16:creationId xmlns:a16="http://schemas.microsoft.com/office/drawing/2014/main" id="{979C732E-C2B6-82E6-AA7A-2A6BF2BC6127}"/>
                      </a:ext>
                    </a:extLst>
                  </p:cNvPr>
                  <p:cNvGrpSpPr/>
                  <p:nvPr/>
                </p:nvGrpSpPr>
                <p:grpSpPr>
                  <a:xfrm>
                    <a:off x="2717720" y="-653293"/>
                    <a:ext cx="8739668" cy="6769694"/>
                    <a:chOff x="4644474" y="8558"/>
                    <a:chExt cx="8739668" cy="6769694"/>
                  </a:xfrm>
                </p:grpSpPr>
                <p:sp>
                  <p:nvSpPr>
                    <p:cNvPr id="10" name="Hexagon 9">
                      <a:extLst>
                        <a:ext uri="{FF2B5EF4-FFF2-40B4-BE49-F238E27FC236}">
                          <a16:creationId xmlns:a16="http://schemas.microsoft.com/office/drawing/2014/main" id="{C30535D3-874A-569E-4186-CEAE82B110A3}"/>
                        </a:ext>
                      </a:extLst>
                    </p:cNvPr>
                    <p:cNvSpPr>
                      <a:spLocks/>
                    </p:cNvSpPr>
                    <p:nvPr/>
                  </p:nvSpPr>
                  <p:spPr>
                    <a:xfrm>
                      <a:off x="8803480" y="3225116"/>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Levels of participation vary ”massively”, ranging from extremely active to almost entirely passive</a:t>
                      </a:r>
                    </a:p>
                  </p:txBody>
                </p:sp>
                <p:sp>
                  <p:nvSpPr>
                    <p:cNvPr id="14" name="Hexagon 13">
                      <a:extLst>
                        <a:ext uri="{FF2B5EF4-FFF2-40B4-BE49-F238E27FC236}">
                          <a16:creationId xmlns:a16="http://schemas.microsoft.com/office/drawing/2014/main" id="{B7571137-ECBA-43B9-501D-E301D2083095}"/>
                        </a:ext>
                      </a:extLst>
                    </p:cNvPr>
                    <p:cNvSpPr>
                      <a:spLocks/>
                    </p:cNvSpPr>
                    <p:nvPr/>
                  </p:nvSpPr>
                  <p:spPr>
                    <a:xfrm>
                      <a:off x="11583286" y="8558"/>
                      <a:ext cx="1800856" cy="1610765"/>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Own the land and the building, mortgage all paid off </a:t>
                      </a:r>
                    </a:p>
                  </p:txBody>
                </p:sp>
                <p:sp>
                  <p:nvSpPr>
                    <p:cNvPr id="15" name="Hexagon 14">
                      <a:extLst>
                        <a:ext uri="{FF2B5EF4-FFF2-40B4-BE49-F238E27FC236}">
                          <a16:creationId xmlns:a16="http://schemas.microsoft.com/office/drawing/2014/main" id="{0BBA7BEC-368D-F2BC-6CA0-C220B221B983}"/>
                        </a:ext>
                      </a:extLst>
                    </p:cNvPr>
                    <p:cNvSpPr>
                      <a:spLocks/>
                    </p:cNvSpPr>
                    <p:nvPr/>
                  </p:nvSpPr>
                  <p:spPr>
                    <a:xfrm>
                      <a:off x="7416061" y="4028985"/>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If managers feel something is more of a co-op decision, can be taken to a General Meeting</a:t>
                      </a:r>
                    </a:p>
                  </p:txBody>
                </p:sp>
                <p:sp>
                  <p:nvSpPr>
                    <p:cNvPr id="16" name="Hexagon 15">
                      <a:extLst>
                        <a:ext uri="{FF2B5EF4-FFF2-40B4-BE49-F238E27FC236}">
                          <a16:creationId xmlns:a16="http://schemas.microsoft.com/office/drawing/2014/main" id="{6A64EF7C-2566-64F3-E2E4-4B97AAFC908B}"/>
                        </a:ext>
                      </a:extLst>
                    </p:cNvPr>
                    <p:cNvSpPr>
                      <a:spLocks noChangeAspect="1"/>
                    </p:cNvSpPr>
                    <p:nvPr/>
                  </p:nvSpPr>
                  <p:spPr>
                    <a:xfrm>
                      <a:off x="6031269" y="3250267"/>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Sub-groups with specific areas of focus and responsibility – co-op, business systems, job evaluation, environment, social </a:t>
                      </a:r>
                    </a:p>
                  </p:txBody>
                </p:sp>
                <p:sp>
                  <p:nvSpPr>
                    <p:cNvPr id="17" name="Hexagon 16">
                      <a:extLst>
                        <a:ext uri="{FF2B5EF4-FFF2-40B4-BE49-F238E27FC236}">
                          <a16:creationId xmlns:a16="http://schemas.microsoft.com/office/drawing/2014/main" id="{1415EF0D-1C9F-8B81-8929-84A3EF027D1E}"/>
                        </a:ext>
                      </a:extLst>
                    </p:cNvPr>
                    <p:cNvSpPr>
                      <a:spLocks noChangeAspect="1"/>
                    </p:cNvSpPr>
                    <p:nvPr/>
                  </p:nvSpPr>
                  <p:spPr>
                    <a:xfrm>
                      <a:off x="7410292" y="2422354"/>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Day-to-day business is led by the department managers – manufacturing, operations, R&amp;D, etc.</a:t>
                      </a:r>
                    </a:p>
                  </p:txBody>
                </p:sp>
                <p:sp>
                  <p:nvSpPr>
                    <p:cNvPr id="18" name="Hexagon 17">
                      <a:extLst>
                        <a:ext uri="{FF2B5EF4-FFF2-40B4-BE49-F238E27FC236}">
                          <a16:creationId xmlns:a16="http://schemas.microsoft.com/office/drawing/2014/main" id="{1DB42CC6-EBD5-22FD-19F7-48F60F1161D1}"/>
                        </a:ext>
                      </a:extLst>
                    </p:cNvPr>
                    <p:cNvSpPr>
                      <a:spLocks noChangeAspect="1"/>
                    </p:cNvSpPr>
                    <p:nvPr/>
                  </p:nvSpPr>
                  <p:spPr>
                    <a:xfrm>
                      <a:off x="4644474" y="4055649"/>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Management Committee (MC) – Elected from the membership</a:t>
                      </a:r>
                    </a:p>
                    <a:p>
                      <a:pPr lvl="0" algn="ct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9" name="Hexagon 18">
                      <a:extLst>
                        <a:ext uri="{FF2B5EF4-FFF2-40B4-BE49-F238E27FC236}">
                          <a16:creationId xmlns:a16="http://schemas.microsoft.com/office/drawing/2014/main" id="{9C082096-8EBA-A3CA-B40F-3824BC2B2D91}"/>
                        </a:ext>
                      </a:extLst>
                    </p:cNvPr>
                    <p:cNvSpPr>
                      <a:spLocks noChangeAspect="1"/>
                    </p:cNvSpPr>
                    <p:nvPr/>
                  </p:nvSpPr>
                  <p:spPr>
                    <a:xfrm>
                      <a:off x="6031269" y="484819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Management Team – Combination of department manager and MC members</a:t>
                      </a:r>
                    </a:p>
                  </p:txBody>
                </p:sp>
                <p:sp>
                  <p:nvSpPr>
                    <p:cNvPr id="20" name="Hexagon 19">
                      <a:extLst>
                        <a:ext uri="{FF2B5EF4-FFF2-40B4-BE49-F238E27FC236}">
                          <a16:creationId xmlns:a16="http://schemas.microsoft.com/office/drawing/2014/main" id="{25A2E5E3-E0B3-9CAE-9F8D-F81A9AE8C275}"/>
                        </a:ext>
                      </a:extLst>
                    </p:cNvPr>
                    <p:cNvSpPr>
                      <a:spLocks/>
                    </p:cNvSpPr>
                    <p:nvPr/>
                  </p:nvSpPr>
                  <p:spPr>
                    <a:xfrm>
                      <a:off x="10187493" y="241773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Some individuals or teams work remotely but others are more tied to the site than others, such as manufacturing and sales</a:t>
                      </a:r>
                    </a:p>
                  </p:txBody>
                </p:sp>
                <p:sp>
                  <p:nvSpPr>
                    <p:cNvPr id="21" name="TextBox 20">
                      <a:extLst>
                        <a:ext uri="{FF2B5EF4-FFF2-40B4-BE49-F238E27FC236}">
                          <a16:creationId xmlns:a16="http://schemas.microsoft.com/office/drawing/2014/main" id="{014FA29C-3155-4B11-F29A-43780AEA1003}"/>
                        </a:ext>
                      </a:extLst>
                    </p:cNvPr>
                    <p:cNvSpPr txBox="1"/>
                    <p:nvPr/>
                  </p:nvSpPr>
                  <p:spPr>
                    <a:xfrm>
                      <a:off x="5738921" y="2979446"/>
                      <a:ext cx="2231115" cy="261610"/>
                    </a:xfrm>
                    <a:prstGeom prst="rect">
                      <a:avLst/>
                    </a:prstGeom>
                    <a:noFill/>
                  </p:spPr>
                  <p:txBody>
                    <a:bodyPr wrap="square" rtlCol="0">
                      <a:spAutoFit/>
                    </a:bodyPr>
                    <a:lstStyle/>
                    <a:p>
                      <a:pPr algn="ctr"/>
                      <a:r>
                        <a:rPr lang="en-GB" sz="1100" b="1"/>
                        <a:t>KEY FEATURES</a:t>
                      </a:r>
                    </a:p>
                  </p:txBody>
                </p:sp>
                <p:grpSp>
                  <p:nvGrpSpPr>
                    <p:cNvPr id="22" name="Group 21">
                      <a:extLst>
                        <a:ext uri="{FF2B5EF4-FFF2-40B4-BE49-F238E27FC236}">
                          <a16:creationId xmlns:a16="http://schemas.microsoft.com/office/drawing/2014/main" id="{2F3F4877-02CD-FE28-02B6-630660B6FD21}"/>
                        </a:ext>
                      </a:extLst>
                    </p:cNvPr>
                    <p:cNvGrpSpPr/>
                    <p:nvPr/>
                  </p:nvGrpSpPr>
                  <p:grpSpPr>
                    <a:xfrm>
                      <a:off x="4978480" y="6516642"/>
                      <a:ext cx="5581345" cy="261610"/>
                      <a:chOff x="1983895" y="6537107"/>
                      <a:chExt cx="5581345" cy="261610"/>
                    </a:xfrm>
                  </p:grpSpPr>
                  <p:sp>
                    <p:nvSpPr>
                      <p:cNvPr id="26" name="TextBox 25">
                        <a:extLst>
                          <a:ext uri="{FF2B5EF4-FFF2-40B4-BE49-F238E27FC236}">
                            <a16:creationId xmlns:a16="http://schemas.microsoft.com/office/drawing/2014/main" id="{D1EF0635-B784-E5E5-C1E9-5017DBFA0982}"/>
                          </a:ext>
                        </a:extLst>
                      </p:cNvPr>
                      <p:cNvSpPr txBox="1"/>
                      <p:nvPr/>
                    </p:nvSpPr>
                    <p:spPr>
                      <a:xfrm>
                        <a:off x="1983895" y="653710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27" name="TextBox 26">
                        <a:extLst>
                          <a:ext uri="{FF2B5EF4-FFF2-40B4-BE49-F238E27FC236}">
                            <a16:creationId xmlns:a16="http://schemas.microsoft.com/office/drawing/2014/main" id="{541D300D-EF5E-4AD3-5E88-8ABB689BB897}"/>
                          </a:ext>
                        </a:extLst>
                      </p:cNvPr>
                      <p:cNvSpPr txBox="1"/>
                      <p:nvPr/>
                    </p:nvSpPr>
                    <p:spPr>
                      <a:xfrm>
                        <a:off x="3538912" y="653710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28" name="TextBox 27">
                        <a:extLst>
                          <a:ext uri="{FF2B5EF4-FFF2-40B4-BE49-F238E27FC236}">
                            <a16:creationId xmlns:a16="http://schemas.microsoft.com/office/drawing/2014/main" id="{3DB482C9-57E0-9E65-B3B2-7C59AB6F2063}"/>
                          </a:ext>
                        </a:extLst>
                      </p:cNvPr>
                      <p:cNvSpPr txBox="1"/>
                      <p:nvPr/>
                    </p:nvSpPr>
                    <p:spPr>
                      <a:xfrm>
                        <a:off x="5032596" y="653710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29" name="TextBox 28">
                        <a:extLst>
                          <a:ext uri="{FF2B5EF4-FFF2-40B4-BE49-F238E27FC236}">
                            <a16:creationId xmlns:a16="http://schemas.microsoft.com/office/drawing/2014/main" id="{E8EF188B-E85D-ED23-DAF4-A91FF774ECE1}"/>
                          </a:ext>
                        </a:extLst>
                      </p:cNvPr>
                      <p:cNvSpPr txBox="1"/>
                      <p:nvPr/>
                    </p:nvSpPr>
                    <p:spPr>
                      <a:xfrm>
                        <a:off x="6282805" y="653710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23" name="Hexagon 22">
                      <a:extLst>
                        <a:ext uri="{FF2B5EF4-FFF2-40B4-BE49-F238E27FC236}">
                          <a16:creationId xmlns:a16="http://schemas.microsoft.com/office/drawing/2014/main" id="{6EC2BFAB-C1EC-4824-391E-195ED6A936F6}"/>
                        </a:ext>
                      </a:extLst>
                    </p:cNvPr>
                    <p:cNvSpPr>
                      <a:spLocks noChangeAspect="1"/>
                    </p:cNvSpPr>
                    <p:nvPr/>
                  </p:nvSpPr>
                  <p:spPr>
                    <a:xfrm>
                      <a:off x="8804908" y="1614970"/>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3 to 4 General Meetings plus AGM each year</a:t>
                      </a:r>
                    </a:p>
                  </p:txBody>
                </p:sp>
                <p:sp>
                  <p:nvSpPr>
                    <p:cNvPr id="24" name="Hexagon 23">
                      <a:extLst>
                        <a:ext uri="{FF2B5EF4-FFF2-40B4-BE49-F238E27FC236}">
                          <a16:creationId xmlns:a16="http://schemas.microsoft.com/office/drawing/2014/main" id="{CB126416-B6BF-59C7-4D9F-84562D08E64D}"/>
                        </a:ext>
                      </a:extLst>
                    </p:cNvPr>
                    <p:cNvSpPr>
                      <a:spLocks/>
                    </p:cNvSpPr>
                    <p:nvPr/>
                  </p:nvSpPr>
                  <p:spPr>
                    <a:xfrm>
                      <a:off x="8821425" y="4823854"/>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All employees become members after 6-month probation</a:t>
                      </a:r>
                    </a:p>
                  </p:txBody>
                </p:sp>
                <p:sp>
                  <p:nvSpPr>
                    <p:cNvPr id="25" name="Hexagon 24">
                      <a:extLst>
                        <a:ext uri="{FF2B5EF4-FFF2-40B4-BE49-F238E27FC236}">
                          <a16:creationId xmlns:a16="http://schemas.microsoft.com/office/drawing/2014/main" id="{B8D420B0-99BF-B561-DB71-4FB5E36D3750}"/>
                        </a:ext>
                      </a:extLst>
                    </p:cNvPr>
                    <p:cNvSpPr>
                      <a:spLocks/>
                    </p:cNvSpPr>
                    <p:nvPr/>
                  </p:nvSpPr>
                  <p:spPr>
                    <a:xfrm>
                      <a:off x="10207070" y="4009737"/>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Diversified from research and universities to more commercial markets – larger businesses like golf and football clubs</a:t>
                      </a:r>
                    </a:p>
                  </p:txBody>
                </p:sp>
              </p:grpSp>
              <p:sp>
                <p:nvSpPr>
                  <p:cNvPr id="5" name="Hexagon 4">
                    <a:extLst>
                      <a:ext uri="{FF2B5EF4-FFF2-40B4-BE49-F238E27FC236}">
                        <a16:creationId xmlns:a16="http://schemas.microsoft.com/office/drawing/2014/main" id="{3D21D92E-FD54-D5D7-C82E-6431C985B090}"/>
                      </a:ext>
                    </a:extLst>
                  </p:cNvPr>
                  <p:cNvSpPr>
                    <a:spLocks/>
                  </p:cNvSpPr>
                  <p:nvPr/>
                </p:nvSpPr>
                <p:spPr>
                  <a:xfrm>
                    <a:off x="9657514" y="2551929"/>
                    <a:ext cx="1800856" cy="1610765"/>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&gt;£1m in other assets, mostly machinery and equipment</a:t>
                    </a:r>
                  </a:p>
                </p:txBody>
              </p:sp>
              <p:sp>
                <p:nvSpPr>
                  <p:cNvPr id="8" name="Hexagon 7">
                    <a:extLst>
                      <a:ext uri="{FF2B5EF4-FFF2-40B4-BE49-F238E27FC236}">
                        <a16:creationId xmlns:a16="http://schemas.microsoft.com/office/drawing/2014/main" id="{43DB5FC8-575A-B50A-594E-8335ACB91FB7}"/>
                      </a:ext>
                    </a:extLst>
                  </p:cNvPr>
                  <p:cNvSpPr>
                    <a:spLocks/>
                  </p:cNvSpPr>
                  <p:nvPr/>
                </p:nvSpPr>
                <p:spPr>
                  <a:xfrm>
                    <a:off x="9657023" y="953119"/>
                    <a:ext cx="1800856" cy="1610765"/>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Bought derelict farm next-door for conversion –will provide a meeting room large enough for the members</a:t>
                    </a:r>
                  </a:p>
                </p:txBody>
              </p:sp>
            </p:grpSp>
            <p:sp>
              <p:nvSpPr>
                <p:cNvPr id="31" name="TextBox 30">
                  <a:extLst>
                    <a:ext uri="{FF2B5EF4-FFF2-40B4-BE49-F238E27FC236}">
                      <a16:creationId xmlns:a16="http://schemas.microsoft.com/office/drawing/2014/main" id="{8D8E7F2B-BB3A-2FCD-9327-26277C1A26D6}"/>
                    </a:ext>
                  </a:extLst>
                </p:cNvPr>
                <p:cNvSpPr txBox="1"/>
                <p:nvPr/>
              </p:nvSpPr>
              <p:spPr>
                <a:xfrm>
                  <a:off x="9361947" y="6400437"/>
                  <a:ext cx="1170475" cy="261610"/>
                </a:xfrm>
                <a:prstGeom prst="rect">
                  <a:avLst/>
                </a:prstGeom>
                <a:solidFill>
                  <a:schemeClr val="accent2">
                    <a:alpha val="35822"/>
                  </a:schemeClr>
                </a:solidFill>
                <a:ln>
                  <a:noFill/>
                </a:ln>
              </p:spPr>
              <p:txBody>
                <a:bodyPr wrap="square" rtlCol="0">
                  <a:spAutoFit/>
                </a:bodyPr>
                <a:lstStyle/>
                <a:p>
                  <a:pPr algn="ctr"/>
                  <a:r>
                    <a:rPr lang="en-GB" sz="1100"/>
                    <a:t>ASSETS</a:t>
                  </a:r>
                </a:p>
              </p:txBody>
            </p:sp>
            <p:sp>
              <p:nvSpPr>
                <p:cNvPr id="32" name="TextBox 31">
                  <a:extLst>
                    <a:ext uri="{FF2B5EF4-FFF2-40B4-BE49-F238E27FC236}">
                      <a16:creationId xmlns:a16="http://schemas.microsoft.com/office/drawing/2014/main" id="{50F9ABEE-B603-116B-2206-A7C8EFAD77BB}"/>
                    </a:ext>
                  </a:extLst>
                </p:cNvPr>
                <p:cNvSpPr txBox="1"/>
                <p:nvPr/>
              </p:nvSpPr>
              <p:spPr>
                <a:xfrm>
                  <a:off x="10612156" y="6400437"/>
                  <a:ext cx="1282435" cy="261610"/>
                </a:xfrm>
                <a:prstGeom prst="rect">
                  <a:avLst/>
                </a:prstGeom>
                <a:solidFill>
                  <a:schemeClr val="accent6">
                    <a:alpha val="35822"/>
                  </a:schemeClr>
                </a:solidFill>
                <a:ln>
                  <a:noFill/>
                </a:ln>
              </p:spPr>
              <p:txBody>
                <a:bodyPr wrap="square" rtlCol="0">
                  <a:spAutoFit/>
                </a:bodyPr>
                <a:lstStyle/>
                <a:p>
                  <a:pPr algn="ctr"/>
                  <a:r>
                    <a:rPr lang="en-GB" sz="1100"/>
                    <a:t>SOCIAL IMPACT</a:t>
                  </a:r>
                </a:p>
              </p:txBody>
            </p:sp>
          </p:grpSp>
        </p:grpSp>
        <p:sp>
          <p:nvSpPr>
            <p:cNvPr id="35" name="Hexagon 34">
              <a:extLst>
                <a:ext uri="{FF2B5EF4-FFF2-40B4-BE49-F238E27FC236}">
                  <a16:creationId xmlns:a16="http://schemas.microsoft.com/office/drawing/2014/main" id="{1C6D4020-64BD-7879-6CA9-C474CFF28719}"/>
                </a:ext>
              </a:extLst>
            </p:cNvPr>
            <p:cNvSpPr>
              <a:spLocks noChangeAspect="1"/>
            </p:cNvSpPr>
            <p:nvPr/>
          </p:nvSpPr>
          <p:spPr>
            <a:xfrm>
              <a:off x="8907571" y="684665"/>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Internal HR administration with external HR function, meets with department managers once a month </a:t>
              </a:r>
            </a:p>
          </p:txBody>
        </p:sp>
      </p:grpSp>
      <p:pic>
        <p:nvPicPr>
          <p:cNvPr id="37" name="Graphic 36" descr="Work from home Wi-Fi with solid fill">
            <a:hlinkClick r:id="rId3" action="ppaction://hlinksldjump"/>
            <a:extLst>
              <a:ext uri="{FF2B5EF4-FFF2-40B4-BE49-F238E27FC236}">
                <a16:creationId xmlns:a16="http://schemas.microsoft.com/office/drawing/2014/main" id="{1C2AD37A-59D8-7A01-62A1-A83137E2F9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535261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D78B74-9C1A-DBAC-0D1B-A0A3CBAEA02B}"/>
              </a:ext>
            </a:extLst>
          </p:cNvPr>
          <p:cNvGrpSpPr/>
          <p:nvPr/>
        </p:nvGrpSpPr>
        <p:grpSpPr>
          <a:xfrm>
            <a:off x="340578" y="2771272"/>
            <a:ext cx="4568002" cy="1050241"/>
            <a:chOff x="197331" y="2693579"/>
            <a:chExt cx="4568002" cy="1050241"/>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4568001" cy="787848"/>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Co-ops UK provides advice and guidance for changing rules, e.g. proxy voting</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All new MC members go on the Co-ops UK relevant training courses</a:t>
              </a:r>
            </a:p>
          </p:txBody>
        </p:sp>
        <p:sp>
          <p:nvSpPr>
            <p:cNvPr id="3" name="TextBox 2">
              <a:extLst>
                <a:ext uri="{FF2B5EF4-FFF2-40B4-BE49-F238E27FC236}">
                  <a16:creationId xmlns:a16="http://schemas.microsoft.com/office/drawing/2014/main" id="{DF16103B-C823-A68A-7265-ECDFEFAFAD9B}"/>
                </a:ext>
              </a:extLst>
            </p:cNvPr>
            <p:cNvSpPr txBox="1"/>
            <p:nvPr/>
          </p:nvSpPr>
          <p:spPr>
            <a:xfrm>
              <a:off x="197331" y="2693579"/>
              <a:ext cx="4568001"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sp>
        <p:nvSpPr>
          <p:cNvPr id="12" name="Rectangle 11">
            <a:extLst>
              <a:ext uri="{FF2B5EF4-FFF2-40B4-BE49-F238E27FC236}">
                <a16:creationId xmlns:a16="http://schemas.microsoft.com/office/drawing/2014/main" id="{85974B12-3A0B-C80B-4A2A-7914224747DD}"/>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765AFBD9-1E9D-09CA-AC93-453615ED64C4}"/>
              </a:ext>
            </a:extLst>
          </p:cNvPr>
          <p:cNvGrpSpPr/>
          <p:nvPr/>
        </p:nvGrpSpPr>
        <p:grpSpPr>
          <a:xfrm>
            <a:off x="212346" y="103217"/>
            <a:ext cx="8110460" cy="2503836"/>
            <a:chOff x="212346" y="103217"/>
            <a:chExt cx="8110460" cy="2503836"/>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12346" y="103217"/>
              <a:ext cx="8097367" cy="2503836"/>
              <a:chOff x="647567" y="706552"/>
              <a:chExt cx="10097526" cy="2043757"/>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8833391" cy="1814644"/>
                <a:chOff x="990792" y="3976577"/>
                <a:chExt cx="7514188" cy="2168495"/>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New market entrants with big ideas and lots of investment but no long-term vision or staying power</a:t>
                  </a:r>
                </a:p>
                <a:p>
                  <a:pPr algn="ctr"/>
                  <a:endParaRPr lang="en-GB" sz="1100">
                    <a:solidFill>
                      <a:schemeClr val="tx1"/>
                    </a:solidFill>
                  </a:endParaRP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COVID-19 changed practices, hard to pull it back from remote working</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Not enough space to get everyone together in one room, need to hire spaces locally</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6905"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tx1"/>
                    </a:solidFill>
                  </a:endParaRPr>
                </a:p>
                <a:p>
                  <a:pPr algn="ctr"/>
                  <a:r>
                    <a:rPr lang="en-GB" sz="1100">
                      <a:solidFill>
                        <a:schemeClr val="tx1"/>
                      </a:solidFill>
                    </a:rPr>
                    <a:t>Recruiting members is difficult, you want people to behave like they present themselves during interviews</a:t>
                  </a: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75626"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Joining a co-op can be intimidating, at some point you have to take a risk and speak up!</a:t>
                  </a:r>
                </a:p>
                <a:p>
                  <a:pPr algn="ctr"/>
                  <a:endParaRPr lang="en-GB" sz="1100">
                    <a:solidFill>
                      <a:schemeClr val="tx1"/>
                    </a:solidFill>
                  </a:endParaRPr>
                </a:p>
                <a:p>
                  <a:pPr algn="ctr"/>
                  <a:endParaRPr lang="en-GB" sz="1100">
                    <a:solidFill>
                      <a:schemeClr val="tx1"/>
                    </a:solidFill>
                  </a:endParaRPr>
                </a:p>
              </p:txBody>
            </p:sp>
            <p:sp>
              <p:nvSpPr>
                <p:cNvPr id="17" name="Merge 16">
                  <a:extLst>
                    <a:ext uri="{FF2B5EF4-FFF2-40B4-BE49-F238E27FC236}">
                      <a16:creationId xmlns:a16="http://schemas.microsoft.com/office/drawing/2014/main" id="{81227DE6-CC50-7CE1-81C7-3D4A238E9471}"/>
                    </a:ext>
                  </a:extLst>
                </p:cNvPr>
                <p:cNvSpPr>
                  <a:spLocks noChangeAspect="1"/>
                </p:cNvSpPr>
                <p:nvPr/>
              </p:nvSpPr>
              <p:spPr>
                <a:xfrm>
                  <a:off x="6344980" y="3985072"/>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Co-op limits taking on investment or acquisition in the future, must grow organically</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0" y="706552"/>
                <a:ext cx="10017673" cy="213539"/>
              </a:xfrm>
              <a:prstGeom prst="rect">
                <a:avLst/>
              </a:prstGeom>
              <a:noFill/>
              <a:ln>
                <a:noFill/>
              </a:ln>
            </p:spPr>
            <p:txBody>
              <a:bodyPr wrap="square" rtlCol="0">
                <a:spAutoFit/>
              </a:bodyPr>
              <a:lstStyle/>
              <a:p>
                <a:pPr algn="ctr"/>
                <a:r>
                  <a:rPr lang="en-GB" sz="1100" b="1"/>
                  <a:t>CHALLENGES</a:t>
                </a:r>
              </a:p>
            </p:txBody>
          </p:sp>
        </p:grpSp>
        <p:sp>
          <p:nvSpPr>
            <p:cNvPr id="24" name="Triangle 23">
              <a:extLst>
                <a:ext uri="{FF2B5EF4-FFF2-40B4-BE49-F238E27FC236}">
                  <a16:creationId xmlns:a16="http://schemas.microsoft.com/office/drawing/2014/main" id="{6C266D6F-E8C0-B4FF-4168-C628893E07F2}"/>
                </a:ext>
              </a:extLst>
            </p:cNvPr>
            <p:cNvSpPr>
              <a:spLocks noChangeAspect="1"/>
            </p:cNvSpPr>
            <p:nvPr/>
          </p:nvSpPr>
          <p:spPr>
            <a:xfrm>
              <a:off x="6286572" y="373536"/>
              <a:ext cx="2036234" cy="2214437"/>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Being registered with the FCA instead of Companies House can be confusing for new clients and creditors</a:t>
              </a: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p:txBody>
        </p:sp>
      </p:grpSp>
      <p:grpSp>
        <p:nvGrpSpPr>
          <p:cNvPr id="27" name="Group 26">
            <a:extLst>
              <a:ext uri="{FF2B5EF4-FFF2-40B4-BE49-F238E27FC236}">
                <a16:creationId xmlns:a16="http://schemas.microsoft.com/office/drawing/2014/main" id="{65B04F68-B19A-D077-A0B2-0AB389AD25FA}"/>
              </a:ext>
            </a:extLst>
          </p:cNvPr>
          <p:cNvGrpSpPr/>
          <p:nvPr/>
        </p:nvGrpSpPr>
        <p:grpSpPr>
          <a:xfrm>
            <a:off x="516124" y="4015260"/>
            <a:ext cx="3311204" cy="2577873"/>
            <a:chOff x="1649555" y="3760098"/>
            <a:chExt cx="3311204" cy="2577873"/>
          </a:xfrm>
        </p:grpSpPr>
        <p:grpSp>
          <p:nvGrpSpPr>
            <p:cNvPr id="2" name="Group 1">
              <a:extLst>
                <a:ext uri="{FF2B5EF4-FFF2-40B4-BE49-F238E27FC236}">
                  <a16:creationId xmlns:a16="http://schemas.microsoft.com/office/drawing/2014/main" id="{32B7BA3C-B9E0-99FD-8699-63D5DAC19986}"/>
                </a:ext>
              </a:extLst>
            </p:cNvPr>
            <p:cNvGrpSpPr/>
            <p:nvPr/>
          </p:nvGrpSpPr>
          <p:grpSpPr>
            <a:xfrm>
              <a:off x="1649555" y="3760098"/>
              <a:ext cx="3311204" cy="2179758"/>
              <a:chOff x="3610994" y="1818724"/>
              <a:chExt cx="3627861" cy="2173519"/>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3854628" y="1818724"/>
                <a:ext cx="1751393" cy="121309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defTabSz="488950">
                  <a:lnSpc>
                    <a:spcPct val="90000"/>
                  </a:lnSpc>
                  <a:spcBef>
                    <a:spcPct val="0"/>
                  </a:spcBef>
                  <a:spcAft>
                    <a:spcPct val="35000"/>
                  </a:spcAft>
                </a:pPr>
                <a:r>
                  <a:rPr lang="en-GB" sz="1100" b="1" kern="1200">
                    <a:latin typeface="Gill Sans MT" panose="020B0502020104020203" pitchFamily="34" charset="77"/>
                    <a:ea typeface="Aptos" panose="020B0004020202020204" pitchFamily="34" charset="0"/>
                    <a:cs typeface="Arial" panose="020B0604020202020204" pitchFamily="34" charset="0"/>
                  </a:rPr>
                  <a:t>Member of Co-ops UK</a:t>
                </a:r>
              </a:p>
            </p:txBody>
          </p:sp>
          <p:sp>
            <p:nvSpPr>
              <p:cNvPr id="31" name="Freeform 30">
                <a:extLst>
                  <a:ext uri="{FF2B5EF4-FFF2-40B4-BE49-F238E27FC236}">
                    <a16:creationId xmlns:a16="http://schemas.microsoft.com/office/drawing/2014/main" id="{B360D652-D253-B3CD-3E2A-1B2BA037DB97}"/>
                  </a:ext>
                </a:extLst>
              </p:cNvPr>
              <p:cNvSpPr/>
              <p:nvPr/>
            </p:nvSpPr>
            <p:spPr>
              <a:xfrm>
                <a:off x="5196794" y="2298724"/>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Member of </a:t>
                </a:r>
                <a:r>
                  <a:rPr lang="en-GB" sz="1100" b="1" kern="1200" err="1">
                    <a:latin typeface="Gill Sans MT" panose="020B0502020104020203" pitchFamily="34" charset="77"/>
                    <a:ea typeface="Aptos" panose="020B0004020202020204" pitchFamily="34" charset="0"/>
                    <a:cs typeface="Arial" panose="020B0604020202020204" pitchFamily="34" charset="0"/>
                  </a:rPr>
                  <a:t>Workers.coop</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grpSp>
        <p:sp>
          <p:nvSpPr>
            <p:cNvPr id="26" name="Freeform 25">
              <a:extLst>
                <a:ext uri="{FF2B5EF4-FFF2-40B4-BE49-F238E27FC236}">
                  <a16:creationId xmlns:a16="http://schemas.microsoft.com/office/drawing/2014/main" id="{D94FE4FC-BFE6-CCAF-EC3D-803AE1619870}"/>
                </a:ext>
              </a:extLst>
            </p:cNvPr>
            <p:cNvSpPr/>
            <p:nvPr/>
          </p:nvSpPr>
          <p:spPr>
            <a:xfrm>
              <a:off x="2902723" y="5262461"/>
              <a:ext cx="1863820" cy="107551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Individual memberships of professional bodies</a:t>
              </a:r>
            </a:p>
          </p:txBody>
        </p:sp>
      </p:grpSp>
      <p:grpSp>
        <p:nvGrpSpPr>
          <p:cNvPr id="34" name="Group 33">
            <a:extLst>
              <a:ext uri="{FF2B5EF4-FFF2-40B4-BE49-F238E27FC236}">
                <a16:creationId xmlns:a16="http://schemas.microsoft.com/office/drawing/2014/main" id="{9EA2EE06-E1FE-FE3E-0D78-0714E5F476B0}"/>
              </a:ext>
            </a:extLst>
          </p:cNvPr>
          <p:cNvGrpSpPr/>
          <p:nvPr/>
        </p:nvGrpSpPr>
        <p:grpSpPr>
          <a:xfrm>
            <a:off x="8567585" y="494883"/>
            <a:ext cx="3316707" cy="5776872"/>
            <a:chOff x="3256475" y="540564"/>
            <a:chExt cx="3316707" cy="5776872"/>
          </a:xfrm>
        </p:grpSpPr>
        <p:grpSp>
          <p:nvGrpSpPr>
            <p:cNvPr id="35" name="Group 34">
              <a:extLst>
                <a:ext uri="{FF2B5EF4-FFF2-40B4-BE49-F238E27FC236}">
                  <a16:creationId xmlns:a16="http://schemas.microsoft.com/office/drawing/2014/main" id="{E0603A9C-0B4D-60D4-21DC-9D38BC694BEA}"/>
                </a:ext>
              </a:extLst>
            </p:cNvPr>
            <p:cNvGrpSpPr/>
            <p:nvPr/>
          </p:nvGrpSpPr>
          <p:grpSpPr>
            <a:xfrm>
              <a:off x="3256475" y="540564"/>
              <a:ext cx="3316707" cy="5776872"/>
              <a:chOff x="6167432" y="563143"/>
              <a:chExt cx="3816540" cy="4476690"/>
            </a:xfrm>
          </p:grpSpPr>
          <p:grpSp>
            <p:nvGrpSpPr>
              <p:cNvPr id="39" name="Group 38">
                <a:extLst>
                  <a:ext uri="{FF2B5EF4-FFF2-40B4-BE49-F238E27FC236}">
                    <a16:creationId xmlns:a16="http://schemas.microsoft.com/office/drawing/2014/main" id="{B14C055F-3403-95A9-D93A-C174B89A2613}"/>
                  </a:ext>
                </a:extLst>
              </p:cNvPr>
              <p:cNvGrpSpPr/>
              <p:nvPr/>
            </p:nvGrpSpPr>
            <p:grpSpPr>
              <a:xfrm>
                <a:off x="6167432" y="612685"/>
                <a:ext cx="3816540" cy="4427148"/>
                <a:chOff x="5984409" y="619418"/>
                <a:chExt cx="2553536" cy="4547563"/>
              </a:xfrm>
            </p:grpSpPr>
            <p:sp>
              <p:nvSpPr>
                <p:cNvPr id="41" name="Circular Arrow 40">
                  <a:extLst>
                    <a:ext uri="{FF2B5EF4-FFF2-40B4-BE49-F238E27FC236}">
                      <a16:creationId xmlns:a16="http://schemas.microsoft.com/office/drawing/2014/main" id="{9355D403-BAD4-CD69-E85A-34D18F35DCAA}"/>
                    </a:ext>
                  </a:extLst>
                </p:cNvPr>
                <p:cNvSpPr/>
                <p:nvPr/>
              </p:nvSpPr>
              <p:spPr>
                <a:xfrm>
                  <a:off x="6611235" y="619418"/>
                  <a:ext cx="1926710"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2" name="Shape 41">
                  <a:extLst>
                    <a:ext uri="{FF2B5EF4-FFF2-40B4-BE49-F238E27FC236}">
                      <a16:creationId xmlns:a16="http://schemas.microsoft.com/office/drawing/2014/main" id="{149BDEAC-67A1-40F6-7FE6-375C46C18D2A}"/>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3" name="Circular Arrow 42">
                  <a:extLst>
                    <a:ext uri="{FF2B5EF4-FFF2-40B4-BE49-F238E27FC236}">
                      <a16:creationId xmlns:a16="http://schemas.microsoft.com/office/drawing/2014/main" id="{E42F65B8-7F94-6823-A445-E22A0FABA1DC}"/>
                    </a:ext>
                  </a:extLst>
                </p:cNvPr>
                <p:cNvSpPr/>
                <p:nvPr/>
              </p:nvSpPr>
              <p:spPr>
                <a:xfrm>
                  <a:off x="6611235" y="3189325"/>
                  <a:ext cx="1926710"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40" name="TextBox 39">
                <a:extLst>
                  <a:ext uri="{FF2B5EF4-FFF2-40B4-BE49-F238E27FC236}">
                    <a16:creationId xmlns:a16="http://schemas.microsoft.com/office/drawing/2014/main" id="{2115D8DE-BEFA-AFEC-85B5-BDE359636BF8}"/>
                  </a:ext>
                </a:extLst>
              </p:cNvPr>
              <p:cNvSpPr txBox="1"/>
              <p:nvPr/>
            </p:nvSpPr>
            <p:spPr>
              <a:xfrm>
                <a:off x="6167433" y="563143"/>
                <a:ext cx="3816539" cy="202730"/>
              </a:xfrm>
              <a:prstGeom prst="rect">
                <a:avLst/>
              </a:prstGeom>
              <a:noFill/>
            </p:spPr>
            <p:txBody>
              <a:bodyPr wrap="square" rtlCol="0">
                <a:spAutoFit/>
              </a:bodyPr>
              <a:lstStyle/>
              <a:p>
                <a:pPr algn="ctr"/>
                <a:r>
                  <a:rPr lang="en-GB" sz="1100" b="1"/>
                  <a:t>GROWTH AND/OR REPLICATION</a:t>
                </a:r>
              </a:p>
            </p:txBody>
          </p:sp>
        </p:grpSp>
        <p:sp>
          <p:nvSpPr>
            <p:cNvPr id="36" name="Freeform 35">
              <a:extLst>
                <a:ext uri="{FF2B5EF4-FFF2-40B4-BE49-F238E27FC236}">
                  <a16:creationId xmlns:a16="http://schemas.microsoft.com/office/drawing/2014/main" id="{B5EC78BF-B27B-6755-DDEE-3708D463F977}"/>
                </a:ext>
              </a:extLst>
            </p:cNvPr>
            <p:cNvSpPr/>
            <p:nvPr/>
          </p:nvSpPr>
          <p:spPr>
            <a:xfrm>
              <a:off x="4664139" y="1052970"/>
              <a:ext cx="1306355" cy="12688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5-year strategy includes intention to grow, key aim is to reach £6m by 2025</a:t>
              </a:r>
              <a:endParaRPr lang="en-GB" sz="1100" kern="1200">
                <a:solidFill>
                  <a:schemeClr val="tx1"/>
                </a:solidFill>
              </a:endParaRPr>
            </a:p>
          </p:txBody>
        </p:sp>
        <p:sp>
          <p:nvSpPr>
            <p:cNvPr id="37" name="Freeform 36">
              <a:extLst>
                <a:ext uri="{FF2B5EF4-FFF2-40B4-BE49-F238E27FC236}">
                  <a16:creationId xmlns:a16="http://schemas.microsoft.com/office/drawing/2014/main" id="{3D76BFEA-200A-2FDC-E998-66A4E5DB0E2B}"/>
                </a:ext>
              </a:extLst>
            </p:cNvPr>
            <p:cNvSpPr/>
            <p:nvPr/>
          </p:nvSpPr>
          <p:spPr>
            <a:xfrm>
              <a:off x="3839316" y="2822196"/>
              <a:ext cx="2518822" cy="1355357"/>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Sense of being at something of a precipice – stay small and stick with what we know OR make the leap and grow because we need to grow for the medium- to long-term security of our members… but both come with their own price tag</a:t>
              </a:r>
              <a:endParaRPr lang="en-GB" sz="1100" kern="1200">
                <a:solidFill>
                  <a:schemeClr val="tx1"/>
                </a:solidFill>
              </a:endParaRPr>
            </a:p>
          </p:txBody>
        </p:sp>
        <p:sp>
          <p:nvSpPr>
            <p:cNvPr id="38" name="Freeform 37">
              <a:extLst>
                <a:ext uri="{FF2B5EF4-FFF2-40B4-BE49-F238E27FC236}">
                  <a16:creationId xmlns:a16="http://schemas.microsoft.com/office/drawing/2014/main" id="{4DA098AA-123B-7C23-DBA4-CEEE18FD8A83}"/>
                </a:ext>
              </a:extLst>
            </p:cNvPr>
            <p:cNvSpPr/>
            <p:nvPr/>
          </p:nvSpPr>
          <p:spPr>
            <a:xfrm>
              <a:off x="3466925" y="4445255"/>
              <a:ext cx="2518822" cy="1355357"/>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For now, we have made the decision to progressively move into different markets with confidence and clear heads – commercial is very different to dealing with institutions, there’s more risk, but risk we have decided to embrace in order for Delta-T to be here in another 50 years</a:t>
              </a:r>
              <a:endParaRPr lang="en-GB" sz="1100" kern="1200">
                <a:solidFill>
                  <a:schemeClr val="tx1"/>
                </a:solidFill>
              </a:endParaRPr>
            </a:p>
          </p:txBody>
        </p:sp>
      </p:grpSp>
      <p:grpSp>
        <p:nvGrpSpPr>
          <p:cNvPr id="44" name="Group 43">
            <a:extLst>
              <a:ext uri="{FF2B5EF4-FFF2-40B4-BE49-F238E27FC236}">
                <a16:creationId xmlns:a16="http://schemas.microsoft.com/office/drawing/2014/main" id="{8AC81C1A-7666-B1CF-963B-1F2B23837DF2}"/>
              </a:ext>
            </a:extLst>
          </p:cNvPr>
          <p:cNvGrpSpPr/>
          <p:nvPr/>
        </p:nvGrpSpPr>
        <p:grpSpPr>
          <a:xfrm>
            <a:off x="4012593" y="3052538"/>
            <a:ext cx="4569391" cy="3418081"/>
            <a:chOff x="6771353" y="3585471"/>
            <a:chExt cx="5145775" cy="2937660"/>
          </a:xfrm>
        </p:grpSpPr>
        <p:grpSp>
          <p:nvGrpSpPr>
            <p:cNvPr id="45" name="Group 44">
              <a:extLst>
                <a:ext uri="{FF2B5EF4-FFF2-40B4-BE49-F238E27FC236}">
                  <a16:creationId xmlns:a16="http://schemas.microsoft.com/office/drawing/2014/main" id="{9F4B7593-56C7-3CFF-C7D3-5FFBEECE72DC}"/>
                </a:ext>
              </a:extLst>
            </p:cNvPr>
            <p:cNvGrpSpPr/>
            <p:nvPr/>
          </p:nvGrpSpPr>
          <p:grpSpPr>
            <a:xfrm>
              <a:off x="6843314" y="3847754"/>
              <a:ext cx="5073814" cy="2675377"/>
              <a:chOff x="6005214" y="2210339"/>
              <a:chExt cx="5073814" cy="2675377"/>
            </a:xfrm>
          </p:grpSpPr>
          <p:sp>
            <p:nvSpPr>
              <p:cNvPr id="56" name="Freeform 55">
                <a:extLst>
                  <a:ext uri="{FF2B5EF4-FFF2-40B4-BE49-F238E27FC236}">
                    <a16:creationId xmlns:a16="http://schemas.microsoft.com/office/drawing/2014/main" id="{15B50933-0391-92E5-36E7-B266B5DA9E2B}"/>
                  </a:ext>
                </a:extLst>
              </p:cNvPr>
              <p:cNvSpPr/>
              <p:nvPr/>
            </p:nvSpPr>
            <p:spPr>
              <a:xfrm>
                <a:off x="6005214" y="3234998"/>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sp>
            <p:nvSpPr>
              <p:cNvPr id="57" name="Rounded Rectangle 56">
                <a:extLst>
                  <a:ext uri="{FF2B5EF4-FFF2-40B4-BE49-F238E27FC236}">
                    <a16:creationId xmlns:a16="http://schemas.microsoft.com/office/drawing/2014/main" id="{1A34F0F7-35DD-0F56-7B59-89F39FF6EE9A}"/>
                  </a:ext>
                </a:extLst>
              </p:cNvPr>
              <p:cNvSpPr/>
              <p:nvPr/>
            </p:nvSpPr>
            <p:spPr>
              <a:xfrm>
                <a:off x="7189557" y="2210339"/>
                <a:ext cx="3889471" cy="267537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There isn’t necessarily the understanding of what challenges and complexities co-ops face. Local councils often just see co-ops as another business and make assumptions based on that understanding. The model is intrinsically different, its potential beneficial impacts far greater, particularly in terms of long-term economic, social, and environmental factors. Co-ops are very undervalued and a big part of that is a lack of understanding. However, co-ops do present something of a challenge in terms of the level of member engagement required to make them work well and the lack of clear investment mechanisms that don’t undermine member ownership and control. So, there is a real need for education around what co-ops can do but also how they can be supported and nurtured.  </a:t>
                </a:r>
              </a:p>
            </p:txBody>
          </p:sp>
        </p:grpSp>
        <p:sp>
          <p:nvSpPr>
            <p:cNvPr id="55" name="TextBox 54">
              <a:extLst>
                <a:ext uri="{FF2B5EF4-FFF2-40B4-BE49-F238E27FC236}">
                  <a16:creationId xmlns:a16="http://schemas.microsoft.com/office/drawing/2014/main" id="{857A7148-7898-36CA-C9CE-2652A7A9321B}"/>
                </a:ext>
              </a:extLst>
            </p:cNvPr>
            <p:cNvSpPr txBox="1"/>
            <p:nvPr/>
          </p:nvSpPr>
          <p:spPr>
            <a:xfrm>
              <a:off x="6771353" y="3585471"/>
              <a:ext cx="5144210" cy="224840"/>
            </a:xfrm>
            <a:prstGeom prst="rect">
              <a:avLst/>
            </a:prstGeom>
            <a:noFill/>
          </p:spPr>
          <p:txBody>
            <a:bodyPr wrap="square" rtlCol="0">
              <a:spAutoFit/>
            </a:bodyPr>
            <a:lstStyle/>
            <a:p>
              <a:pPr algn="ctr"/>
              <a:r>
                <a:rPr lang="en-GB" sz="1100" b="1"/>
                <a:t>KEY MESSAGES / TAKEAWAYS</a:t>
              </a:r>
            </a:p>
          </p:txBody>
        </p:sp>
      </p:grpSp>
      <p:pic>
        <p:nvPicPr>
          <p:cNvPr id="4" name="Graphic 3" descr="Work from home Wi-Fi with solid fill">
            <a:hlinkClick r:id="rId3" action="ppaction://hlinksldjump"/>
            <a:extLst>
              <a:ext uri="{FF2B5EF4-FFF2-40B4-BE49-F238E27FC236}">
                <a16:creationId xmlns:a16="http://schemas.microsoft.com/office/drawing/2014/main" id="{9AE01B54-B949-69A0-463D-1B92FA9FBC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52682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289226" y="5265648"/>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2904011163"/>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415</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14</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~150hrs per week</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1508577732"/>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For the love of the sea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01/08/2019</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1954141048"/>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Benefit Society</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349003073"/>
              </p:ext>
            </p:extLst>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£437,4189</a:t>
                      </a:r>
                      <a:endParaRPr lang="en-GB" sz="1100" b="0" kern="100">
                        <a:effectLst/>
                        <a:highlight>
                          <a:srgbClr val="FFFF00"/>
                        </a:highligh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903499638"/>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Upper </a:t>
                      </a:r>
                      <a:r>
                        <a:rPr lang="en-GB" sz="1100" b="0" kern="100" err="1">
                          <a:effectLst/>
                          <a:latin typeface="Gill Sans MT" panose="020B0502020104020203" pitchFamily="34" charset="77"/>
                          <a:ea typeface="Aptos" panose="020B0004020202020204" pitchFamily="34" charset="0"/>
                          <a:cs typeface="Arial" panose="020B0604020202020204" pitchFamily="34" charset="0"/>
                        </a:rPr>
                        <a:t>Cleggyr</a:t>
                      </a:r>
                      <a:r>
                        <a:rPr lang="en-GB" sz="1100" b="0" kern="100">
                          <a:effectLst/>
                          <a:latin typeface="Gill Sans MT" panose="020B0502020104020203" pitchFamily="34" charset="77"/>
                          <a:ea typeface="Aptos" panose="020B0004020202020204" pitchFamily="34" charset="0"/>
                          <a:cs typeface="Arial" panose="020B0604020202020204" pitchFamily="34" charset="0"/>
                        </a:rPr>
                        <a:t>, St Davids, Wales</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099"/>
            <a:ext cx="4020872" cy="3909181"/>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Community benefit societies are often parks, pubs, or post offices, </a:t>
            </a:r>
            <a:r>
              <a:rPr lang="en-GB" sz="1100" kern="100" err="1">
                <a:solidFill>
                  <a:schemeClr val="tx1"/>
                </a:solidFill>
                <a:latin typeface="Gill Sans MT"/>
                <a:ea typeface="Aptos" panose="020B0004020202020204" pitchFamily="34" charset="0"/>
                <a:cs typeface="Arial"/>
              </a:rPr>
              <a:t>Câr</a:t>
            </a:r>
            <a:r>
              <a:rPr lang="en-GB" sz="1100" kern="100">
                <a:solidFill>
                  <a:schemeClr val="tx1"/>
                </a:solidFill>
                <a:latin typeface="Gill Sans MT"/>
                <a:ea typeface="Aptos" panose="020B0004020202020204" pitchFamily="34" charset="0"/>
                <a:cs typeface="Arial"/>
              </a:rPr>
              <a:t>-Y-</a:t>
            </a:r>
            <a:r>
              <a:rPr lang="en-GB" sz="1100" kern="100" err="1">
                <a:solidFill>
                  <a:schemeClr val="tx1"/>
                </a:solidFill>
                <a:latin typeface="Gill Sans MT"/>
                <a:ea typeface="Aptos" panose="020B0004020202020204" pitchFamily="34" charset="0"/>
                <a:cs typeface="Arial"/>
              </a:rPr>
              <a:t>Môr</a:t>
            </a:r>
            <a:r>
              <a:rPr lang="en-GB" sz="1100" kern="100">
                <a:solidFill>
                  <a:schemeClr val="tx1"/>
                </a:solidFill>
                <a:latin typeface="Gill Sans MT"/>
                <a:ea typeface="Aptos" panose="020B0004020202020204" pitchFamily="34" charset="0"/>
                <a:cs typeface="Arial"/>
              </a:rPr>
              <a:t> is the first community-owned regenerative ocean farm for s</a:t>
            </a:r>
            <a:r>
              <a:rPr lang="en-GB" sz="1100" kern="100">
                <a:solidFill>
                  <a:schemeClr val="tx1"/>
                </a:solidFill>
                <a:effectLst/>
                <a:latin typeface="Gill Sans MT"/>
                <a:ea typeface="Aptos" panose="020B0004020202020204" pitchFamily="34" charset="0"/>
                <a:cs typeface="Arial"/>
              </a:rPr>
              <a:t>eaweed and shellfish</a:t>
            </a:r>
            <a:endParaRPr lang="en-GB" sz="1100" kern="100">
              <a:solidFill>
                <a:schemeClr val="tx1"/>
              </a:solidFill>
              <a:latin typeface="Gill Sans MT"/>
              <a:ea typeface="Aptos" panose="020B0004020202020204" pitchFamily="34" charset="0"/>
              <a:cs typeface="Arial"/>
            </a:endParaRPr>
          </a:p>
          <a:p>
            <a:pPr marL="171450" lvl="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Members have equal ownership of the business, it is not set up to pay dividends and it is designed to prevent buyouts or takeovers, there is also an asset lock that ensure all assets would be transferred to the community or other community organisations in the event of failure</a:t>
            </a:r>
          </a:p>
          <a:p>
            <a:pPr marL="171450" indent="-171450" algn="just">
              <a:buFont typeface="Wingdings" pitchFamily="2" charset="2"/>
              <a:buChar char="Ø"/>
            </a:pPr>
            <a:r>
              <a:rPr lang="en-GB" sz="1100" kern="100" err="1">
                <a:solidFill>
                  <a:schemeClr val="tx1"/>
                </a:solidFill>
                <a:latin typeface="Gill Sans MT"/>
                <a:ea typeface="Aptos" panose="020B0004020202020204" pitchFamily="34" charset="0"/>
                <a:cs typeface="Arial"/>
              </a:rPr>
              <a:t>Câr</a:t>
            </a:r>
            <a:r>
              <a:rPr lang="en-GB" sz="1100" kern="100">
                <a:solidFill>
                  <a:schemeClr val="tx1"/>
                </a:solidFill>
                <a:latin typeface="Gill Sans MT"/>
                <a:ea typeface="Aptos" panose="020B0004020202020204" pitchFamily="34" charset="0"/>
                <a:cs typeface="Arial"/>
              </a:rPr>
              <a:t>-Y-</a:t>
            </a:r>
            <a:r>
              <a:rPr lang="en-GB" sz="1100" kern="100" err="1">
                <a:solidFill>
                  <a:schemeClr val="tx1"/>
                </a:solidFill>
                <a:latin typeface="Gill Sans MT"/>
                <a:ea typeface="Aptos" panose="020B0004020202020204" pitchFamily="34" charset="0"/>
                <a:cs typeface="Arial"/>
              </a:rPr>
              <a:t>Môr</a:t>
            </a:r>
            <a:r>
              <a:rPr lang="en-GB" sz="1100" kern="100">
                <a:solidFill>
                  <a:schemeClr val="tx1"/>
                </a:solidFill>
                <a:latin typeface="Gill Sans MT"/>
                <a:ea typeface="Aptos" panose="020B0004020202020204" pitchFamily="34" charset="0"/>
                <a:cs typeface="Arial"/>
              </a:rPr>
              <a:t> looks to drive greater profit to put that money back into the business and do more for the community, whether through putting a percentage of profit into local projects or to invest in creating more jobs </a:t>
            </a:r>
          </a:p>
          <a:p>
            <a:pPr marL="171450" lvl="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The business aims to:</a:t>
            </a:r>
          </a:p>
          <a:p>
            <a:pPr marL="685165" lvl="1" indent="-228600" algn="just">
              <a:buFont typeface="+mj-lt"/>
              <a:buAutoNum type="arabicPeriod"/>
            </a:pPr>
            <a:r>
              <a:rPr lang="en-GB" sz="1100" kern="100">
                <a:solidFill>
                  <a:schemeClr val="tx1"/>
                </a:solidFill>
                <a:effectLst/>
                <a:latin typeface="Gill Sans MT"/>
                <a:ea typeface="Aptos" panose="020B0004020202020204" pitchFamily="34" charset="0"/>
                <a:cs typeface="Arial"/>
              </a:rPr>
              <a:t>Improve the coastal environment </a:t>
            </a:r>
            <a:endParaRPr lang="en-GB" sz="1100" kern="100">
              <a:solidFill>
                <a:schemeClr val="tx1"/>
              </a:solidFill>
              <a:latin typeface="Gill Sans MT"/>
              <a:ea typeface="Aptos" panose="020B0004020202020204" pitchFamily="34" charset="0"/>
              <a:cs typeface="Arial"/>
            </a:endParaRPr>
          </a:p>
          <a:p>
            <a:pPr marL="685165" lvl="1" indent="-228600" algn="just">
              <a:buFont typeface="+mj-lt"/>
              <a:buAutoNum type="arabicPeriod"/>
            </a:pPr>
            <a:r>
              <a:rPr lang="en-GB" sz="1100" kern="100">
                <a:solidFill>
                  <a:schemeClr val="tx1"/>
                </a:solidFill>
                <a:effectLst/>
                <a:latin typeface="Gill Sans MT"/>
                <a:ea typeface="Aptos" panose="020B0004020202020204" pitchFamily="34" charset="0"/>
                <a:cs typeface="Arial"/>
              </a:rPr>
              <a:t>Improve the wellbeing of the local community</a:t>
            </a:r>
          </a:p>
          <a:p>
            <a:pPr marL="17145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Regenerative ocean farming is based on using integrated multi trophic aquaculture, moving from monocultures to polycultures where several different species grow together and adopting a zero-input approach – no pesticides, fertilisers, or fresh water</a:t>
            </a:r>
          </a:p>
          <a:p>
            <a:pPr marL="171450" indent="-171450" algn="just">
              <a:buFont typeface="Wingdings" pitchFamily="2" charset="2"/>
              <a:buChar char="Ø"/>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marL="171450" indent="-171450" algn="just">
              <a:buFont typeface="Wingdings" pitchFamily="2" charset="2"/>
              <a:buChar char="Ø"/>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marL="171450" indent="-171450" algn="just">
              <a:buFont typeface="Wingdings" pitchFamily="2" charset="2"/>
              <a:buChar char="Ø"/>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7" name="Rectangle 6">
            <a:extLst>
              <a:ext uri="{FF2B5EF4-FFF2-40B4-BE49-F238E27FC236}">
                <a16:creationId xmlns:a16="http://schemas.microsoft.com/office/drawing/2014/main" id="{160AAB38-DDC4-C1C4-D3DE-48A8EC30EF92}"/>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FDBF1154-002E-71B3-CAA4-C8774B508287}"/>
              </a:ext>
            </a:extLst>
          </p:cNvPr>
          <p:cNvGrpSpPr/>
          <p:nvPr/>
        </p:nvGrpSpPr>
        <p:grpSpPr>
          <a:xfrm>
            <a:off x="9793004" y="5588133"/>
            <a:ext cx="1108365" cy="998856"/>
            <a:chOff x="9869186" y="5710713"/>
            <a:chExt cx="1108365" cy="998856"/>
          </a:xfrm>
        </p:grpSpPr>
        <p:sp>
          <p:nvSpPr>
            <p:cNvPr id="6" name="Rectangle 5">
              <a:extLst>
                <a:ext uri="{FF2B5EF4-FFF2-40B4-BE49-F238E27FC236}">
                  <a16:creationId xmlns:a16="http://schemas.microsoft.com/office/drawing/2014/main" id="{E7AEEE0F-E768-35EB-5B5F-3B12D27C3AA1}"/>
                </a:ext>
              </a:extLst>
            </p:cNvPr>
            <p:cNvSpPr/>
            <p:nvPr/>
          </p:nvSpPr>
          <p:spPr>
            <a:xfrm>
              <a:off x="9869186" y="5710713"/>
              <a:ext cx="1108365" cy="998856"/>
            </a:xfrm>
            <a:prstGeom prst="rect">
              <a:avLst/>
            </a:prstGeom>
            <a:solidFill>
              <a:srgbClr val="1A3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white text on a black background&#10;&#10;Description automatically generated">
              <a:extLst>
                <a:ext uri="{FF2B5EF4-FFF2-40B4-BE49-F238E27FC236}">
                  <a16:creationId xmlns:a16="http://schemas.microsoft.com/office/drawing/2014/main" id="{09EC86E6-03E5-CA11-42A3-CC9FB38C3AD0}"/>
                </a:ext>
              </a:extLst>
            </p:cNvPr>
            <p:cNvPicPr>
              <a:picLocks noChangeAspect="1"/>
            </p:cNvPicPr>
            <p:nvPr/>
          </p:nvPicPr>
          <p:blipFill>
            <a:blip r:embed="rId4"/>
            <a:stretch>
              <a:fillRect/>
            </a:stretch>
          </p:blipFill>
          <p:spPr>
            <a:xfrm>
              <a:off x="10076112" y="5851682"/>
              <a:ext cx="694515" cy="716919"/>
            </a:xfrm>
            <a:prstGeom prst="rect">
              <a:avLst/>
            </a:prstGeom>
          </p:spPr>
        </p:pic>
      </p:grpSp>
      <p:sp>
        <p:nvSpPr>
          <p:cNvPr id="8" name="Title 7">
            <a:extLst>
              <a:ext uri="{FF2B5EF4-FFF2-40B4-BE49-F238E27FC236}">
                <a16:creationId xmlns:a16="http://schemas.microsoft.com/office/drawing/2014/main" id="{0CC631A0-F023-C903-13A4-76160E3298DF}"/>
              </a:ext>
            </a:extLst>
          </p:cNvPr>
          <p:cNvSpPr>
            <a:spLocks noGrp="1"/>
          </p:cNvSpPr>
          <p:nvPr>
            <p:ph type="title"/>
          </p:nvPr>
        </p:nvSpPr>
        <p:spPr/>
        <p:txBody>
          <a:bodyPr>
            <a:normAutofit/>
          </a:bodyPr>
          <a:lstStyle/>
          <a:p>
            <a:r>
              <a:rPr lang="en-GB" kern="1400" spc="-50">
                <a:ea typeface="Yu Gothic Light" panose="020B0300000000000000" pitchFamily="34" charset="-128"/>
                <a:cs typeface="Times New Roman" panose="02020603050405020304" pitchFamily="18" charset="0"/>
              </a:rPr>
              <a:t>CÂR-Y-MÔR</a:t>
            </a:r>
            <a:endParaRPr lang="en-GB"/>
          </a:p>
        </p:txBody>
      </p:sp>
      <p:pic>
        <p:nvPicPr>
          <p:cNvPr id="10" name="Graphic 9" descr="Work from home Wi-Fi with solid fill">
            <a:hlinkClick r:id="rId5" action="ppaction://hlinksldjump"/>
            <a:extLst>
              <a:ext uri="{FF2B5EF4-FFF2-40B4-BE49-F238E27FC236}">
                <a16:creationId xmlns:a16="http://schemas.microsoft.com/office/drawing/2014/main" id="{0CD0BD79-9C41-154E-BB7B-B6D4B36695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4043041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963485-B5C0-CCBD-DF25-2A76334FC504}"/>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684D5FD3-658C-A519-72F2-44B494BB1F0A}"/>
              </a:ext>
            </a:extLst>
          </p:cNvPr>
          <p:cNvGrpSpPr/>
          <p:nvPr/>
        </p:nvGrpSpPr>
        <p:grpSpPr>
          <a:xfrm>
            <a:off x="193341" y="2781531"/>
            <a:ext cx="2809247" cy="3419447"/>
            <a:chOff x="356315" y="1957883"/>
            <a:chExt cx="2809247" cy="3309330"/>
          </a:xfrm>
        </p:grpSpPr>
        <p:sp>
          <p:nvSpPr>
            <p:cNvPr id="7" name="Rounded Rectangle 6">
              <a:extLst>
                <a:ext uri="{FF2B5EF4-FFF2-40B4-BE49-F238E27FC236}">
                  <a16:creationId xmlns:a16="http://schemas.microsoft.com/office/drawing/2014/main" id="{1BC9624D-8259-EEF0-3DAB-1372FD3AA148}"/>
                </a:ext>
              </a:extLst>
            </p:cNvPr>
            <p:cNvSpPr/>
            <p:nvPr/>
          </p:nvSpPr>
          <p:spPr>
            <a:xfrm>
              <a:off x="356315" y="2201363"/>
              <a:ext cx="2809247" cy="3065850"/>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Originally conceived in 2017, F</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or the Love of the Sea Limited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was officially founded and registered in 2019 by founder-members – and extended family group – Owen Haines, Chimene Haines, Francois Beyers, Joanne Haines, Alice Rogers, Jon Haines, and Meg Haines.  </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Since then, membership has grown to over 200 members. 87 of which are pioneer share investors.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has also operated a trial seaweed and shellfish farm for two years and in 2022 installed a 3-hectare ocean farm. The society also employs 13 people living in the local community. </a:t>
              </a:r>
            </a:p>
          </p:txBody>
        </p:sp>
        <p:sp>
          <p:nvSpPr>
            <p:cNvPr id="9" name="TextBox 8">
              <a:extLst>
                <a:ext uri="{FF2B5EF4-FFF2-40B4-BE49-F238E27FC236}">
                  <a16:creationId xmlns:a16="http://schemas.microsoft.com/office/drawing/2014/main" id="{F0328E19-95BA-5329-860B-07F1C011F52A}"/>
                </a:ext>
              </a:extLst>
            </p:cNvPr>
            <p:cNvSpPr txBox="1"/>
            <p:nvPr/>
          </p:nvSpPr>
          <p:spPr>
            <a:xfrm>
              <a:off x="371962" y="1957883"/>
              <a:ext cx="2710636"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42" name="Group 41">
            <a:extLst>
              <a:ext uri="{FF2B5EF4-FFF2-40B4-BE49-F238E27FC236}">
                <a16:creationId xmlns:a16="http://schemas.microsoft.com/office/drawing/2014/main" id="{AD28611F-B10B-B406-3A71-C3D038EC892B}"/>
              </a:ext>
            </a:extLst>
          </p:cNvPr>
          <p:cNvGrpSpPr/>
          <p:nvPr/>
        </p:nvGrpSpPr>
        <p:grpSpPr>
          <a:xfrm>
            <a:off x="193341" y="100578"/>
            <a:ext cx="10426637" cy="2520655"/>
            <a:chOff x="2561970" y="224188"/>
            <a:chExt cx="10426637" cy="2520655"/>
          </a:xfrm>
        </p:grpSpPr>
        <p:grpSp>
          <p:nvGrpSpPr>
            <p:cNvPr id="43" name="Group 42">
              <a:extLst>
                <a:ext uri="{FF2B5EF4-FFF2-40B4-BE49-F238E27FC236}">
                  <a16:creationId xmlns:a16="http://schemas.microsoft.com/office/drawing/2014/main" id="{8BBB328D-C2AB-0B50-4145-D437D3CF9FA0}"/>
                </a:ext>
              </a:extLst>
            </p:cNvPr>
            <p:cNvGrpSpPr/>
            <p:nvPr/>
          </p:nvGrpSpPr>
          <p:grpSpPr>
            <a:xfrm>
              <a:off x="2561970" y="224188"/>
              <a:ext cx="10426637" cy="2520655"/>
              <a:chOff x="2588377" y="2420516"/>
              <a:chExt cx="10426637" cy="2520655"/>
            </a:xfrm>
          </p:grpSpPr>
          <p:grpSp>
            <p:nvGrpSpPr>
              <p:cNvPr id="58" name="Group 57">
                <a:extLst>
                  <a:ext uri="{FF2B5EF4-FFF2-40B4-BE49-F238E27FC236}">
                    <a16:creationId xmlns:a16="http://schemas.microsoft.com/office/drawing/2014/main" id="{B505590C-CD79-F03E-4BFF-4183251D3B7D}"/>
                  </a:ext>
                </a:extLst>
              </p:cNvPr>
              <p:cNvGrpSpPr/>
              <p:nvPr/>
            </p:nvGrpSpPr>
            <p:grpSpPr>
              <a:xfrm>
                <a:off x="2588377" y="2683935"/>
                <a:ext cx="4676820" cy="1103611"/>
                <a:chOff x="2967639" y="2396068"/>
                <a:chExt cx="4676820" cy="1103611"/>
              </a:xfrm>
            </p:grpSpPr>
            <p:grpSp>
              <p:nvGrpSpPr>
                <p:cNvPr id="68" name="Group 67">
                  <a:extLst>
                    <a:ext uri="{FF2B5EF4-FFF2-40B4-BE49-F238E27FC236}">
                      <a16:creationId xmlns:a16="http://schemas.microsoft.com/office/drawing/2014/main" id="{06954F5F-19AB-BF4B-19EA-E8117E1F7F50}"/>
                    </a:ext>
                  </a:extLst>
                </p:cNvPr>
                <p:cNvGrpSpPr/>
                <p:nvPr/>
              </p:nvGrpSpPr>
              <p:grpSpPr>
                <a:xfrm>
                  <a:off x="2967639" y="2396068"/>
                  <a:ext cx="2340000" cy="1094400"/>
                  <a:chOff x="3723620" y="2750863"/>
                  <a:chExt cx="2340000" cy="1094400"/>
                </a:xfrm>
              </p:grpSpPr>
              <p:sp>
                <p:nvSpPr>
                  <p:cNvPr id="72" name="Freeform 71">
                    <a:extLst>
                      <a:ext uri="{FF2B5EF4-FFF2-40B4-BE49-F238E27FC236}">
                        <a16:creationId xmlns:a16="http://schemas.microsoft.com/office/drawing/2014/main" id="{D395180D-77EE-BE2F-2A85-256A7C6720E2}"/>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3" name="Rectangle 72">
                    <a:extLst>
                      <a:ext uri="{FF2B5EF4-FFF2-40B4-BE49-F238E27FC236}">
                        <a16:creationId xmlns:a16="http://schemas.microsoft.com/office/drawing/2014/main" id="{ADDD6629-D4BB-C6D2-E9F2-BDC2E901CBC1}"/>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44585F10-1EBF-2B24-4C55-73714000D7A8}"/>
                    </a:ext>
                  </a:extLst>
                </p:cNvPr>
                <p:cNvGrpSpPr/>
                <p:nvPr/>
              </p:nvGrpSpPr>
              <p:grpSpPr>
                <a:xfrm>
                  <a:off x="5304459" y="2405279"/>
                  <a:ext cx="2340000" cy="1094400"/>
                  <a:chOff x="3720440" y="2760074"/>
                  <a:chExt cx="2340000" cy="1094400"/>
                </a:xfrm>
              </p:grpSpPr>
              <p:sp>
                <p:nvSpPr>
                  <p:cNvPr id="70" name="Freeform 69">
                    <a:extLst>
                      <a:ext uri="{FF2B5EF4-FFF2-40B4-BE49-F238E27FC236}">
                        <a16:creationId xmlns:a16="http://schemas.microsoft.com/office/drawing/2014/main" id="{FD15DD4B-9CF3-88CD-FE98-E5278277761A}"/>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Rectangle 70">
                    <a:extLst>
                      <a:ext uri="{FF2B5EF4-FFF2-40B4-BE49-F238E27FC236}">
                        <a16:creationId xmlns:a16="http://schemas.microsoft.com/office/drawing/2014/main" id="{36C37EDA-E266-6687-DC13-27177EF84598}"/>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9" name="Group 58">
                <a:extLst>
                  <a:ext uri="{FF2B5EF4-FFF2-40B4-BE49-F238E27FC236}">
                    <a16:creationId xmlns:a16="http://schemas.microsoft.com/office/drawing/2014/main" id="{0CF01D4C-CB87-C7F5-A647-CEE5C83A2DAC}"/>
                  </a:ext>
                </a:extLst>
              </p:cNvPr>
              <p:cNvGrpSpPr/>
              <p:nvPr/>
            </p:nvGrpSpPr>
            <p:grpSpPr>
              <a:xfrm>
                <a:off x="2588377" y="2420516"/>
                <a:ext cx="10426637" cy="2520655"/>
                <a:chOff x="2478941" y="228080"/>
                <a:chExt cx="10426637" cy="2520655"/>
              </a:xfrm>
            </p:grpSpPr>
            <p:sp>
              <p:nvSpPr>
                <p:cNvPr id="60" name="TextBox 59">
                  <a:extLst>
                    <a:ext uri="{FF2B5EF4-FFF2-40B4-BE49-F238E27FC236}">
                      <a16:creationId xmlns:a16="http://schemas.microsoft.com/office/drawing/2014/main" id="{11BF28D1-6CA7-FB59-1B28-E3E992A12019}"/>
                    </a:ext>
                  </a:extLst>
                </p:cNvPr>
                <p:cNvSpPr txBox="1"/>
                <p:nvPr/>
              </p:nvSpPr>
              <p:spPr>
                <a:xfrm>
                  <a:off x="2478941" y="228080"/>
                  <a:ext cx="9355144" cy="261610"/>
                </a:xfrm>
                <a:prstGeom prst="rect">
                  <a:avLst/>
                </a:prstGeom>
                <a:noFill/>
              </p:spPr>
              <p:txBody>
                <a:bodyPr wrap="square" rtlCol="0">
                  <a:spAutoFit/>
                </a:bodyPr>
                <a:lstStyle/>
                <a:p>
                  <a:pPr algn="ctr"/>
                  <a:r>
                    <a:rPr lang="en-GB" sz="1100" b="1"/>
                    <a:t>KEY MILESTONES</a:t>
                  </a:r>
                </a:p>
              </p:txBody>
            </p:sp>
            <p:grpSp>
              <p:nvGrpSpPr>
                <p:cNvPr id="61" name="Group 60">
                  <a:extLst>
                    <a:ext uri="{FF2B5EF4-FFF2-40B4-BE49-F238E27FC236}">
                      <a16:creationId xmlns:a16="http://schemas.microsoft.com/office/drawing/2014/main" id="{5EB4C6F6-7249-7FD1-8125-06D0B5A81918}"/>
                    </a:ext>
                  </a:extLst>
                </p:cNvPr>
                <p:cNvGrpSpPr/>
                <p:nvPr/>
              </p:nvGrpSpPr>
              <p:grpSpPr>
                <a:xfrm>
                  <a:off x="2673307" y="658998"/>
                  <a:ext cx="10232271" cy="2089737"/>
                  <a:chOff x="3307555" y="5060383"/>
                  <a:chExt cx="8116733" cy="2234570"/>
                </a:xfrm>
              </p:grpSpPr>
              <p:sp>
                <p:nvSpPr>
                  <p:cNvPr id="62" name="Freeform 61">
                    <a:extLst>
                      <a:ext uri="{FF2B5EF4-FFF2-40B4-BE49-F238E27FC236}">
                        <a16:creationId xmlns:a16="http://schemas.microsoft.com/office/drawing/2014/main" id="{818FE061-535F-9E1C-6864-C2C076CF9332}"/>
                      </a:ext>
                    </a:extLst>
                  </p:cNvPr>
                  <p:cNvSpPr/>
                  <p:nvPr/>
                </p:nvSpPr>
                <p:spPr>
                  <a:xfrm>
                    <a:off x="3307555" y="5060383"/>
                    <a:ext cx="1699498" cy="2234570"/>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Trial sites</a:t>
                    </a:r>
                  </a:p>
                  <a:p>
                    <a:pPr marL="171450" lvl="0" indent="-171450" algn="l" defTabSz="577850">
                      <a:spcBef>
                        <a:spcPct val="0"/>
                      </a:spcBef>
                      <a:spcAft>
                        <a:spcPct val="35000"/>
                      </a:spcAft>
                      <a:buFont typeface="Wingdings" pitchFamily="2" charset="2"/>
                      <a:buChar char="Ø"/>
                    </a:pPr>
                    <a:r>
                      <a:rPr lang="en-GB" sz="1100" kern="1200"/>
                      <a:t>In August 2020, after three years of applications and lobbying,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200"/>
                      <a:t> received the necessary 5-year Licenses for two trial Restoration Ocean Farms. </a:t>
                    </a:r>
                  </a:p>
                  <a:p>
                    <a:pPr marL="171450" lvl="0" indent="-171450" algn="l" defTabSz="577850">
                      <a:spcBef>
                        <a:spcPct val="0"/>
                      </a:spcBef>
                      <a:spcAft>
                        <a:spcPct val="35000"/>
                      </a:spcAft>
                      <a:buFont typeface="Wingdings" pitchFamily="2" charset="2"/>
                      <a:buChar char="Ø"/>
                    </a:pPr>
                    <a:r>
                      <a:rPr lang="en-GB" sz="1100" kern="1200"/>
                      <a:t>In just three months, Robust Boats deployed and seeded both sites </a:t>
                    </a:r>
                  </a:p>
                  <a:p>
                    <a:pPr marL="171450" lvl="0" indent="-171450" algn="l" defTabSz="577850">
                      <a:spcBef>
                        <a:spcPct val="0"/>
                      </a:spcBef>
                      <a:spcAft>
                        <a:spcPct val="35000"/>
                      </a:spcAft>
                      <a:buFont typeface="Wingdings" pitchFamily="2" charset="2"/>
                      <a:buChar char="Ø"/>
                    </a:pPr>
                    <a:endParaRPr lang="en-GB" sz="1100" kern="1200"/>
                  </a:p>
                </p:txBody>
              </p:sp>
              <p:sp>
                <p:nvSpPr>
                  <p:cNvPr id="65" name="Freeform 64">
                    <a:extLst>
                      <a:ext uri="{FF2B5EF4-FFF2-40B4-BE49-F238E27FC236}">
                        <a16:creationId xmlns:a16="http://schemas.microsoft.com/office/drawing/2014/main" id="{BA8AEF11-81B0-8159-2796-261D567569C3}"/>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Pioneer share offer</a:t>
                    </a:r>
                    <a:endParaRPr lang="en-GB" sz="1100" b="1" kern="1200"/>
                  </a:p>
                  <a:p>
                    <a:pPr marL="171450" lvl="1" indent="-171450" algn="l" defTabSz="444500">
                      <a:spcBef>
                        <a:spcPct val="0"/>
                      </a:spcBef>
                      <a:spcAft>
                        <a:spcPct val="15000"/>
                      </a:spcAft>
                      <a:buFont typeface="Wingdings" pitchFamily="2" charset="2"/>
                      <a:buChar char="Ø"/>
                    </a:pPr>
                    <a:r>
                      <a:rPr lang="en-GB" sz="1100"/>
                      <a:t>In 2021,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launched its ‘pioneer share offer’ for investments of £1k - £10k</a:t>
                    </a:r>
                  </a:p>
                  <a:p>
                    <a:pPr marL="171450" lvl="1" indent="-171450" algn="l" defTabSz="444500">
                      <a:spcBef>
                        <a:spcPct val="0"/>
                      </a:spcBef>
                      <a:spcAft>
                        <a:spcPct val="15000"/>
                      </a:spcAf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Key activities associated with this offer included further developing trial sites, purchasing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Solva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Seafoods, establishing a Seafood Market  </a:t>
                    </a:r>
                    <a:r>
                      <a:rPr lang="en-GB" sz="1100"/>
                      <a:t>  </a:t>
                    </a:r>
                    <a:endParaRPr lang="en-GB" sz="1100" kern="1200"/>
                  </a:p>
                  <a:p>
                    <a:pPr marL="0" lvl="0" indent="0" algn="l" defTabSz="577850">
                      <a:spcBef>
                        <a:spcPct val="0"/>
                      </a:spcBef>
                      <a:spcAft>
                        <a:spcPct val="35000"/>
                      </a:spcAft>
                      <a:buNone/>
                    </a:pPr>
                    <a:endParaRPr lang="en-GB" sz="1100" kern="1200"/>
                  </a:p>
                </p:txBody>
              </p:sp>
              <p:sp>
                <p:nvSpPr>
                  <p:cNvPr id="66" name="Freeform 65">
                    <a:extLst>
                      <a:ext uri="{FF2B5EF4-FFF2-40B4-BE49-F238E27FC236}">
                        <a16:creationId xmlns:a16="http://schemas.microsoft.com/office/drawing/2014/main" id="{F578B665-3CF3-1B66-A5DB-3CF47766DC7E}"/>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defTabSz="577850">
                      <a:spcBef>
                        <a:spcPct val="0"/>
                      </a:spcBef>
                      <a:spcAft>
                        <a:spcPct val="35000"/>
                      </a:spcAft>
                    </a:pPr>
                    <a:r>
                      <a:rPr lang="en-GB" sz="1100" b="1"/>
                      <a:t>First license</a:t>
                    </a:r>
                  </a:p>
                  <a:p>
                    <a:pPr marL="171450" lvl="1" indent="-171450" defTabSz="444500">
                      <a:spcBef>
                        <a:spcPct val="0"/>
                      </a:spcBef>
                      <a:spcAft>
                        <a:spcPct val="15000"/>
                      </a:spcAft>
                      <a:buFont typeface="Wingdings" pitchFamily="2" charset="2"/>
                      <a:buChar char="Ø"/>
                    </a:pPr>
                    <a:r>
                      <a:rPr lang="en-GB" sz="1100"/>
                      <a:t>In 2022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was at long last granted a 20-year license for their first 3-hectare site in the Ramsey Sound, </a:t>
                    </a:r>
                    <a:r>
                      <a:rPr lang="en-GB" sz="1100"/>
                      <a:t>off the St David’s Peninsula in Pembrokeshire </a:t>
                    </a:r>
                    <a:endParaRPr lang="en-GB" sz="1100" kern="1200"/>
                  </a:p>
                </p:txBody>
              </p:sp>
              <p:sp>
                <p:nvSpPr>
                  <p:cNvPr id="67" name="Freeform 66">
                    <a:extLst>
                      <a:ext uri="{FF2B5EF4-FFF2-40B4-BE49-F238E27FC236}">
                        <a16:creationId xmlns:a16="http://schemas.microsoft.com/office/drawing/2014/main" id="{24CF9210-511A-81A5-6309-62132973764D}"/>
                      </a:ext>
                    </a:extLst>
                  </p:cNvPr>
                  <p:cNvSpPr/>
                  <p:nvPr/>
                </p:nvSpPr>
                <p:spPr>
                  <a:xfrm>
                    <a:off x="8886145" y="5060383"/>
                    <a:ext cx="2538143"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Defra grant</a:t>
                    </a:r>
                  </a:p>
                  <a:p>
                    <a:pPr marL="171450" lvl="1" indent="-171450" defTabSz="444500">
                      <a:spcBef>
                        <a:spcPct val="0"/>
                      </a:spcBef>
                      <a:spcAft>
                        <a:spcPct val="15000"/>
                      </a:spcAft>
                      <a:buFont typeface="Wingdings" pitchFamily="2" charset="2"/>
                      <a:buChar char="Ø"/>
                    </a:pPr>
                    <a:r>
                      <a:rPr lang="en-GB" sz="1100"/>
                      <a:t>In 2023,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r</a:t>
                    </a:r>
                    <a:r>
                      <a:rPr lang="en-GB" sz="1100"/>
                      <a:t>eceived £1.1 million to expand seaweed production facilities by developing a seaweed processing unit with storage, equipment, shop, and an educational hub</a:t>
                    </a:r>
                    <a:endParaRPr lang="en-GB" sz="1100" kern="1200"/>
                  </a:p>
                </p:txBody>
              </p:sp>
            </p:grpSp>
          </p:grpSp>
        </p:grpSp>
        <p:sp>
          <p:nvSpPr>
            <p:cNvPr id="44" name="Freeform 43">
              <a:extLst>
                <a:ext uri="{FF2B5EF4-FFF2-40B4-BE49-F238E27FC236}">
                  <a16:creationId xmlns:a16="http://schemas.microsoft.com/office/drawing/2014/main" id="{FE65CF37-FDA9-2475-9542-D0BFC252BBB4}"/>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5" name="Rectangle 44">
              <a:extLst>
                <a:ext uri="{FF2B5EF4-FFF2-40B4-BE49-F238E27FC236}">
                  <a16:creationId xmlns:a16="http://schemas.microsoft.com/office/drawing/2014/main" id="{D562AAFB-9E87-BEF8-31C4-E7DA2E1DBCFE}"/>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a:extLst>
                <a:ext uri="{FF2B5EF4-FFF2-40B4-BE49-F238E27FC236}">
                  <a16:creationId xmlns:a16="http://schemas.microsoft.com/office/drawing/2014/main" id="{B356F985-469A-09A6-0F58-2A03A27516F4}"/>
                </a:ext>
              </a:extLst>
            </p:cNvPr>
            <p:cNvSpPr/>
            <p:nvPr/>
          </p:nvSpPr>
          <p:spPr>
            <a:xfrm>
              <a:off x="9582116" y="48193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0" name="Rectangle 49">
              <a:extLst>
                <a:ext uri="{FF2B5EF4-FFF2-40B4-BE49-F238E27FC236}">
                  <a16:creationId xmlns:a16="http://schemas.microsoft.com/office/drawing/2014/main" id="{C2099DEA-CD66-8290-33A2-D45BBE17A48F}"/>
                </a:ext>
              </a:extLst>
            </p:cNvPr>
            <p:cNvSpPr/>
            <p:nvPr/>
          </p:nvSpPr>
          <p:spPr>
            <a:xfrm rot="5400000">
              <a:off x="9193316" y="102913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91CEB93B-7D40-46CA-7400-B65746063B36}"/>
              </a:ext>
            </a:extLst>
          </p:cNvPr>
          <p:cNvGrpSpPr/>
          <p:nvPr/>
        </p:nvGrpSpPr>
        <p:grpSpPr>
          <a:xfrm>
            <a:off x="3253641" y="1607573"/>
            <a:ext cx="8747692" cy="5149849"/>
            <a:chOff x="2647769" y="1204074"/>
            <a:chExt cx="8747692" cy="5149849"/>
          </a:xfrm>
        </p:grpSpPr>
        <p:grpSp>
          <p:nvGrpSpPr>
            <p:cNvPr id="95" name="Group 94">
              <a:extLst>
                <a:ext uri="{FF2B5EF4-FFF2-40B4-BE49-F238E27FC236}">
                  <a16:creationId xmlns:a16="http://schemas.microsoft.com/office/drawing/2014/main" id="{B0DB04BF-4A4F-FFC0-30E9-C8255EC04956}"/>
                </a:ext>
              </a:extLst>
            </p:cNvPr>
            <p:cNvGrpSpPr/>
            <p:nvPr/>
          </p:nvGrpSpPr>
          <p:grpSpPr>
            <a:xfrm>
              <a:off x="2647769" y="1204074"/>
              <a:ext cx="8734716" cy="5149849"/>
              <a:chOff x="2619041" y="1195365"/>
              <a:chExt cx="8734716" cy="5149849"/>
            </a:xfrm>
          </p:grpSpPr>
          <p:grpSp>
            <p:nvGrpSpPr>
              <p:cNvPr id="99" name="Group 98">
                <a:extLst>
                  <a:ext uri="{FF2B5EF4-FFF2-40B4-BE49-F238E27FC236}">
                    <a16:creationId xmlns:a16="http://schemas.microsoft.com/office/drawing/2014/main" id="{4758D98B-391B-AB36-FC59-D8B5B363DC62}"/>
                  </a:ext>
                </a:extLst>
              </p:cNvPr>
              <p:cNvGrpSpPr/>
              <p:nvPr/>
            </p:nvGrpSpPr>
            <p:grpSpPr>
              <a:xfrm>
                <a:off x="2619041" y="1208655"/>
                <a:ext cx="7359069" cy="5136559"/>
                <a:chOff x="4630721" y="1644083"/>
                <a:chExt cx="7359069" cy="5136559"/>
              </a:xfrm>
            </p:grpSpPr>
            <p:sp>
              <p:nvSpPr>
                <p:cNvPr id="101" name="Hexagon 100">
                  <a:extLst>
                    <a:ext uri="{FF2B5EF4-FFF2-40B4-BE49-F238E27FC236}">
                      <a16:creationId xmlns:a16="http://schemas.microsoft.com/office/drawing/2014/main" id="{170D0AA3-EC5C-2E97-8646-5C4F2051A0C0}"/>
                    </a:ext>
                  </a:extLst>
                </p:cNvPr>
                <p:cNvSpPr>
                  <a:spLocks/>
                </p:cNvSpPr>
                <p:nvPr/>
              </p:nvSpPr>
              <p:spPr>
                <a:xfrm>
                  <a:off x="8794771" y="3242534"/>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Membership is distinct from the share offer structure, it costs £1 per person to join and just need to agree with the aims of the organisation</a:t>
                  </a:r>
                </a:p>
              </p:txBody>
            </p:sp>
            <p:sp>
              <p:nvSpPr>
                <p:cNvPr id="102" name="Hexagon 101">
                  <a:extLst>
                    <a:ext uri="{FF2B5EF4-FFF2-40B4-BE49-F238E27FC236}">
                      <a16:creationId xmlns:a16="http://schemas.microsoft.com/office/drawing/2014/main" id="{E2D901A7-C3F2-2705-1A24-A528B28D60C5}"/>
                    </a:ext>
                  </a:extLst>
                </p:cNvPr>
                <p:cNvSpPr>
                  <a:spLocks/>
                </p:cNvSpPr>
                <p:nvPr/>
              </p:nvSpPr>
              <p:spPr>
                <a:xfrm>
                  <a:off x="8804007" y="1644083"/>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14 full-time employees working across the operations – office, farming, processing, sales</a:t>
                  </a:r>
                </a:p>
              </p:txBody>
            </p:sp>
            <p:sp>
              <p:nvSpPr>
                <p:cNvPr id="103" name="Hexagon 102">
                  <a:extLst>
                    <a:ext uri="{FF2B5EF4-FFF2-40B4-BE49-F238E27FC236}">
                      <a16:creationId xmlns:a16="http://schemas.microsoft.com/office/drawing/2014/main" id="{C8993379-2FAF-DB71-11B6-BF34DA4760B0}"/>
                    </a:ext>
                  </a:extLst>
                </p:cNvPr>
                <p:cNvSpPr>
                  <a:spLocks/>
                </p:cNvSpPr>
                <p:nvPr/>
              </p:nvSpPr>
              <p:spPr>
                <a:xfrm>
                  <a:off x="6031269" y="4830215"/>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 involvement varies greatly, some are super engaged and heavily involved but others just receive the newsletter</a:t>
                  </a:r>
                </a:p>
              </p:txBody>
            </p:sp>
            <p:sp>
              <p:nvSpPr>
                <p:cNvPr id="104" name="Hexagon 103">
                  <a:extLst>
                    <a:ext uri="{FF2B5EF4-FFF2-40B4-BE49-F238E27FC236}">
                      <a16:creationId xmlns:a16="http://schemas.microsoft.com/office/drawing/2014/main" id="{A5B3EF1F-6AC9-6426-C62B-74A88FF3EEBE}"/>
                    </a:ext>
                  </a:extLst>
                </p:cNvPr>
                <p:cNvSpPr>
                  <a:spLocks noChangeAspect="1"/>
                </p:cNvSpPr>
                <p:nvPr/>
              </p:nvSpPr>
              <p:spPr>
                <a:xfrm>
                  <a:off x="6022560" y="3241558"/>
                  <a:ext cx="1800856" cy="1610765"/>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Day-to-day decision making is fast-paced and has evolved rapidly in response to the pressures faced by the start-up</a:t>
                  </a:r>
                </a:p>
              </p:txBody>
            </p:sp>
            <p:sp>
              <p:nvSpPr>
                <p:cNvPr id="105" name="Hexagon 104">
                  <a:extLst>
                    <a:ext uri="{FF2B5EF4-FFF2-40B4-BE49-F238E27FC236}">
                      <a16:creationId xmlns:a16="http://schemas.microsoft.com/office/drawing/2014/main" id="{2FE3114C-F6D4-6D82-6892-8E4234060D10}"/>
                    </a:ext>
                  </a:extLst>
                </p:cNvPr>
                <p:cNvSpPr>
                  <a:spLocks noChangeAspect="1"/>
                </p:cNvSpPr>
                <p:nvPr/>
              </p:nvSpPr>
              <p:spPr>
                <a:xfrm>
                  <a:off x="7401583" y="2448481"/>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Big decisions are made by members, each has one equal vote</a:t>
                  </a:r>
                </a:p>
              </p:txBody>
            </p:sp>
            <p:sp>
              <p:nvSpPr>
                <p:cNvPr id="106" name="Hexagon 105">
                  <a:extLst>
                    <a:ext uri="{FF2B5EF4-FFF2-40B4-BE49-F238E27FC236}">
                      <a16:creationId xmlns:a16="http://schemas.microsoft.com/office/drawing/2014/main" id="{ADC1EAD3-C24C-EDE9-1390-7A9D4B04A922}"/>
                    </a:ext>
                  </a:extLst>
                </p:cNvPr>
                <p:cNvSpPr>
                  <a:spLocks noChangeAspect="1"/>
                </p:cNvSpPr>
                <p:nvPr/>
              </p:nvSpPr>
              <p:spPr>
                <a:xfrm>
                  <a:off x="4632816" y="2432046"/>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Board consists of members – a couple are employees but most not </a:t>
                  </a:r>
                </a:p>
              </p:txBody>
            </p:sp>
            <p:sp>
              <p:nvSpPr>
                <p:cNvPr id="107" name="Hexagon 106">
                  <a:extLst>
                    <a:ext uri="{FF2B5EF4-FFF2-40B4-BE49-F238E27FC236}">
                      <a16:creationId xmlns:a16="http://schemas.microsoft.com/office/drawing/2014/main" id="{F7ED9BCD-AE18-EA85-C4F9-6B69A2AB05A1}"/>
                    </a:ext>
                  </a:extLst>
                </p:cNvPr>
                <p:cNvSpPr>
                  <a:spLocks noChangeAspect="1"/>
                </p:cNvSpPr>
                <p:nvPr/>
              </p:nvSpPr>
              <p:spPr>
                <a:xfrm>
                  <a:off x="4630721" y="404281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Used to have a very flat structure but now have two department managers to improve functional coordination</a:t>
                  </a:r>
                </a:p>
              </p:txBody>
            </p:sp>
            <p:sp>
              <p:nvSpPr>
                <p:cNvPr id="108" name="Hexagon 107">
                  <a:extLst>
                    <a:ext uri="{FF2B5EF4-FFF2-40B4-BE49-F238E27FC236}">
                      <a16:creationId xmlns:a16="http://schemas.microsoft.com/office/drawing/2014/main" id="{3EA72C03-4408-2C48-4FB8-004FDF2E9FFD}"/>
                    </a:ext>
                  </a:extLst>
                </p:cNvPr>
                <p:cNvSpPr>
                  <a:spLocks/>
                </p:cNvSpPr>
                <p:nvPr/>
              </p:nvSpPr>
              <p:spPr>
                <a:xfrm>
                  <a:off x="10187493" y="2443859"/>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Clocking ~150 volunteer hours per week, could be admin, carbon monitoring, farm-work, all-sorts</a:t>
                  </a:r>
                </a:p>
              </p:txBody>
            </p:sp>
            <p:sp>
              <p:nvSpPr>
                <p:cNvPr id="109" name="TextBox 108">
                  <a:extLst>
                    <a:ext uri="{FF2B5EF4-FFF2-40B4-BE49-F238E27FC236}">
                      <a16:creationId xmlns:a16="http://schemas.microsoft.com/office/drawing/2014/main" id="{8F5E40EF-13A5-D626-6912-6E33523500F5}"/>
                    </a:ext>
                  </a:extLst>
                </p:cNvPr>
                <p:cNvSpPr txBox="1"/>
                <p:nvPr/>
              </p:nvSpPr>
              <p:spPr>
                <a:xfrm>
                  <a:off x="5357600" y="2551525"/>
                  <a:ext cx="3117961" cy="245685"/>
                </a:xfrm>
                <a:prstGeom prst="rect">
                  <a:avLst/>
                </a:prstGeom>
                <a:noFill/>
              </p:spPr>
              <p:txBody>
                <a:bodyPr wrap="square" rtlCol="0">
                  <a:spAutoFit/>
                </a:bodyPr>
                <a:lstStyle/>
                <a:p>
                  <a:pPr algn="ctr"/>
                  <a:r>
                    <a:rPr lang="en-GB" sz="1100" b="1"/>
                    <a:t>KEY FEATURES</a:t>
                  </a:r>
                </a:p>
              </p:txBody>
            </p:sp>
            <p:grpSp>
              <p:nvGrpSpPr>
                <p:cNvPr id="110" name="Group 109">
                  <a:extLst>
                    <a:ext uri="{FF2B5EF4-FFF2-40B4-BE49-F238E27FC236}">
                      <a16:creationId xmlns:a16="http://schemas.microsoft.com/office/drawing/2014/main" id="{CFF9FA8D-ACBA-ED78-6A53-93EB07116AAA}"/>
                    </a:ext>
                  </a:extLst>
                </p:cNvPr>
                <p:cNvGrpSpPr/>
                <p:nvPr/>
              </p:nvGrpSpPr>
              <p:grpSpPr>
                <a:xfrm>
                  <a:off x="5649469" y="6519032"/>
                  <a:ext cx="5581345" cy="261610"/>
                  <a:chOff x="2654884" y="6539497"/>
                  <a:chExt cx="5581345" cy="261610"/>
                </a:xfrm>
              </p:grpSpPr>
              <p:sp>
                <p:nvSpPr>
                  <p:cNvPr id="114" name="TextBox 113">
                    <a:extLst>
                      <a:ext uri="{FF2B5EF4-FFF2-40B4-BE49-F238E27FC236}">
                        <a16:creationId xmlns:a16="http://schemas.microsoft.com/office/drawing/2014/main" id="{056AF646-DAB3-E074-F662-D60CC46629E3}"/>
                      </a:ext>
                    </a:extLst>
                  </p:cNvPr>
                  <p:cNvSpPr txBox="1"/>
                  <p:nvPr/>
                </p:nvSpPr>
                <p:spPr>
                  <a:xfrm>
                    <a:off x="2654884"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15" name="TextBox 114">
                    <a:extLst>
                      <a:ext uri="{FF2B5EF4-FFF2-40B4-BE49-F238E27FC236}">
                        <a16:creationId xmlns:a16="http://schemas.microsoft.com/office/drawing/2014/main" id="{B693B298-243B-61B9-E284-8A5018802FD3}"/>
                      </a:ext>
                    </a:extLst>
                  </p:cNvPr>
                  <p:cNvSpPr txBox="1"/>
                  <p:nvPr/>
                </p:nvSpPr>
                <p:spPr>
                  <a:xfrm>
                    <a:off x="4209901"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116" name="TextBox 115">
                    <a:extLst>
                      <a:ext uri="{FF2B5EF4-FFF2-40B4-BE49-F238E27FC236}">
                        <a16:creationId xmlns:a16="http://schemas.microsoft.com/office/drawing/2014/main" id="{DF5100EA-1F87-6316-FCE2-71B137CAF78A}"/>
                      </a:ext>
                    </a:extLst>
                  </p:cNvPr>
                  <p:cNvSpPr txBox="1"/>
                  <p:nvPr/>
                </p:nvSpPr>
                <p:spPr>
                  <a:xfrm>
                    <a:off x="5703585"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17" name="TextBox 116">
                    <a:extLst>
                      <a:ext uri="{FF2B5EF4-FFF2-40B4-BE49-F238E27FC236}">
                        <a16:creationId xmlns:a16="http://schemas.microsoft.com/office/drawing/2014/main" id="{34D4F49D-091C-7BA2-62C0-C806EFF749A1}"/>
                      </a:ext>
                    </a:extLst>
                  </p:cNvPr>
                  <p:cNvSpPr txBox="1"/>
                  <p:nvPr/>
                </p:nvSpPr>
                <p:spPr>
                  <a:xfrm>
                    <a:off x="6953794" y="653949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111" name="Hexagon 110">
                  <a:extLst>
                    <a:ext uri="{FF2B5EF4-FFF2-40B4-BE49-F238E27FC236}">
                      <a16:creationId xmlns:a16="http://schemas.microsoft.com/office/drawing/2014/main" id="{B9CC3B58-07C5-E4A2-A688-3429F778BD5A}"/>
                    </a:ext>
                  </a:extLst>
                </p:cNvPr>
                <p:cNvSpPr>
                  <a:spLocks noChangeAspect="1"/>
                </p:cNvSpPr>
                <p:nvPr/>
              </p:nvSpPr>
              <p:spPr>
                <a:xfrm>
                  <a:off x="7410081" y="404383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are from across the UK and Europe. There are a few in America, a few in Australia, all over the world really</a:t>
                  </a:r>
                </a:p>
                <a:p>
                  <a:pPr algn="ctr"/>
                  <a:endParaRPr lang="en-GB" sz="1100">
                    <a:solidFill>
                      <a:schemeClr val="tx1"/>
                    </a:solidFill>
                  </a:endParaRPr>
                </a:p>
              </p:txBody>
            </p:sp>
            <p:sp>
              <p:nvSpPr>
                <p:cNvPr id="112" name="Hexagon 111">
                  <a:extLst>
                    <a:ext uri="{FF2B5EF4-FFF2-40B4-BE49-F238E27FC236}">
                      <a16:creationId xmlns:a16="http://schemas.microsoft.com/office/drawing/2014/main" id="{2E1D1F66-3729-A1E3-14E7-A2B4F0ABB8A4}"/>
                    </a:ext>
                  </a:extLst>
                </p:cNvPr>
                <p:cNvSpPr>
                  <a:spLocks/>
                </p:cNvSpPr>
                <p:nvPr/>
              </p:nvSpPr>
              <p:spPr>
                <a:xfrm>
                  <a:off x="8803289" y="4831845"/>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share offer is set to between £1k and £10k. Once the business is commercially viable, shareholders will receive 3% per year  </a:t>
                  </a:r>
                </a:p>
              </p:txBody>
            </p:sp>
            <p:sp>
              <p:nvSpPr>
                <p:cNvPr id="113" name="Hexagon 112">
                  <a:extLst>
                    <a:ext uri="{FF2B5EF4-FFF2-40B4-BE49-F238E27FC236}">
                      <a16:creationId xmlns:a16="http://schemas.microsoft.com/office/drawing/2014/main" id="{FC759DE2-0985-DCC6-4FB1-2D7FFF9B4E63}"/>
                    </a:ext>
                  </a:extLst>
                </p:cNvPr>
                <p:cNvSpPr>
                  <a:spLocks/>
                </p:cNvSpPr>
                <p:nvPr/>
              </p:nvSpPr>
              <p:spPr>
                <a:xfrm>
                  <a:off x="10188934" y="4026437"/>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All shareholders are members, but all members are equal regardless of the amount they invest</a:t>
                  </a:r>
                </a:p>
              </p:txBody>
            </p:sp>
          </p:grpSp>
          <p:sp>
            <p:nvSpPr>
              <p:cNvPr id="100" name="Hexagon 99">
                <a:extLst>
                  <a:ext uri="{FF2B5EF4-FFF2-40B4-BE49-F238E27FC236}">
                    <a16:creationId xmlns:a16="http://schemas.microsoft.com/office/drawing/2014/main" id="{5CF73A8C-5B95-63FC-9829-6623D15CE977}"/>
                  </a:ext>
                </a:extLst>
              </p:cNvPr>
              <p:cNvSpPr>
                <a:spLocks/>
              </p:cNvSpPr>
              <p:nvPr/>
            </p:nvSpPr>
            <p:spPr>
              <a:xfrm>
                <a:off x="9552901" y="1195365"/>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All employees are paid the same flat-rate, no matter their role, experience, or age – £13 per hour </a:t>
                </a:r>
              </a:p>
            </p:txBody>
          </p:sp>
        </p:grpSp>
        <p:sp>
          <p:nvSpPr>
            <p:cNvPr id="96" name="Hexagon 95">
              <a:extLst>
                <a:ext uri="{FF2B5EF4-FFF2-40B4-BE49-F238E27FC236}">
                  <a16:creationId xmlns:a16="http://schemas.microsoft.com/office/drawing/2014/main" id="{72549A81-9CC7-7EF6-C19E-6E9899AF72A0}"/>
                </a:ext>
              </a:extLst>
            </p:cNvPr>
            <p:cNvSpPr>
              <a:spLocks/>
            </p:cNvSpPr>
            <p:nvPr/>
          </p:nvSpPr>
          <p:spPr>
            <a:xfrm>
              <a:off x="9594605" y="2804723"/>
              <a:ext cx="1800856" cy="1610765"/>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Sell both shellfish and seaweed both B2B and B2C</a:t>
              </a:r>
            </a:p>
          </p:txBody>
        </p:sp>
        <p:sp>
          <p:nvSpPr>
            <p:cNvPr id="97" name="Hexagon 96">
              <a:extLst>
                <a:ext uri="{FF2B5EF4-FFF2-40B4-BE49-F238E27FC236}">
                  <a16:creationId xmlns:a16="http://schemas.microsoft.com/office/drawing/2014/main" id="{FC333B7F-900C-C5CE-BFAD-2A39F4E10244}"/>
                </a:ext>
              </a:extLst>
            </p:cNvPr>
            <p:cNvSpPr>
              <a:spLocks/>
            </p:cNvSpPr>
            <p:nvPr/>
          </p:nvSpPr>
          <p:spPr>
            <a:xfrm>
              <a:off x="9589620" y="4386137"/>
              <a:ext cx="1800856" cy="1610765"/>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CBS model offers social investment mechanism and eligibility for state grants</a:t>
              </a:r>
            </a:p>
          </p:txBody>
        </p:sp>
        <p:sp>
          <p:nvSpPr>
            <p:cNvPr id="98" name="TextBox 97">
              <a:extLst>
                <a:ext uri="{FF2B5EF4-FFF2-40B4-BE49-F238E27FC236}">
                  <a16:creationId xmlns:a16="http://schemas.microsoft.com/office/drawing/2014/main" id="{096EE156-F442-AF9F-EED7-47C0BEF76FFC}"/>
                </a:ext>
              </a:extLst>
            </p:cNvPr>
            <p:cNvSpPr txBox="1"/>
            <p:nvPr/>
          </p:nvSpPr>
          <p:spPr>
            <a:xfrm>
              <a:off x="9327596" y="6092313"/>
              <a:ext cx="1282435" cy="261610"/>
            </a:xfrm>
            <a:prstGeom prst="rect">
              <a:avLst/>
            </a:prstGeom>
            <a:solidFill>
              <a:schemeClr val="accent6">
                <a:alpha val="35822"/>
              </a:schemeClr>
            </a:solidFill>
            <a:ln>
              <a:noFill/>
            </a:ln>
          </p:spPr>
          <p:txBody>
            <a:bodyPr wrap="square" rtlCol="0">
              <a:spAutoFit/>
            </a:bodyPr>
            <a:lstStyle/>
            <a:p>
              <a:pPr algn="ctr"/>
              <a:r>
                <a:rPr lang="en-GB" sz="1100"/>
                <a:t>INCOME</a:t>
              </a:r>
            </a:p>
          </p:txBody>
        </p:sp>
      </p:grpSp>
      <p:pic>
        <p:nvPicPr>
          <p:cNvPr id="3" name="Graphic 2" descr="Work from home Wi-Fi with solid fill">
            <a:hlinkClick r:id="rId3" action="ppaction://hlinksldjump"/>
            <a:extLst>
              <a:ext uri="{FF2B5EF4-FFF2-40B4-BE49-F238E27FC236}">
                <a16:creationId xmlns:a16="http://schemas.microsoft.com/office/drawing/2014/main" id="{574FAB7B-9D73-827F-E98B-4E2F7DDA9D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413760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F1F9D0-BB20-CD89-592C-CE4F09DC5536}"/>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87353AFF-FC74-E584-A012-BD0017B180FA}"/>
              </a:ext>
            </a:extLst>
          </p:cNvPr>
          <p:cNvGrpSpPr/>
          <p:nvPr/>
        </p:nvGrpSpPr>
        <p:grpSpPr>
          <a:xfrm>
            <a:off x="128796" y="87204"/>
            <a:ext cx="6086183" cy="2495196"/>
            <a:chOff x="128796" y="87204"/>
            <a:chExt cx="6086183" cy="2495196"/>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128796" y="87204"/>
              <a:ext cx="6086183" cy="2495127"/>
              <a:chOff x="647567" y="706552"/>
              <a:chExt cx="7589553"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6319950" cy="1807535"/>
                <a:chOff x="990792" y="3976577"/>
                <a:chExt cx="5376112"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Resource-intensity of grant funding applications and reporting</a:t>
                  </a: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Licensing processes for innovative activities – time, money, uncertainty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Gaining and maintaining community support –‘social license’ </a:t>
                  </a: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6905"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High entry costs – establishing farms, processing facilities, and achieving scale</a:t>
                  </a: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47568" y="706552"/>
                <a:ext cx="7589552" cy="213539"/>
              </a:xfrm>
              <a:prstGeom prst="rect">
                <a:avLst/>
              </a:prstGeom>
              <a:noFill/>
              <a:ln>
                <a:noFill/>
              </a:ln>
            </p:spPr>
            <p:txBody>
              <a:bodyPr wrap="square" rtlCol="0">
                <a:spAutoFit/>
              </a:bodyPr>
              <a:lstStyle/>
              <a:p>
                <a:pPr algn="ctr"/>
                <a:r>
                  <a:rPr lang="en-GB" sz="1100" b="1"/>
                  <a:t>CHALLENGES</a:t>
                </a:r>
              </a:p>
            </p:txBody>
          </p:sp>
        </p:grpSp>
        <p:sp>
          <p:nvSpPr>
            <p:cNvPr id="38" name="Triangle 37">
              <a:extLst>
                <a:ext uri="{FF2B5EF4-FFF2-40B4-BE49-F238E27FC236}">
                  <a16:creationId xmlns:a16="http://schemas.microsoft.com/office/drawing/2014/main" id="{AC56D52E-56ED-2C3F-0967-B16E08081414}"/>
                </a:ext>
              </a:extLst>
            </p:cNvPr>
            <p:cNvSpPr>
              <a:spLocks noChangeAspect="1"/>
            </p:cNvSpPr>
            <p:nvPr/>
          </p:nvSpPr>
          <p:spPr>
            <a:xfrm>
              <a:off x="4167950" y="367963"/>
              <a:ext cx="2036234" cy="2214437"/>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Covering grant funding paid in arrears, requires establishing complex framework of bridging loans</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grpSp>
      <p:grpSp>
        <p:nvGrpSpPr>
          <p:cNvPr id="60" name="Group 59">
            <a:extLst>
              <a:ext uri="{FF2B5EF4-FFF2-40B4-BE49-F238E27FC236}">
                <a16:creationId xmlns:a16="http://schemas.microsoft.com/office/drawing/2014/main" id="{078D6460-46A1-F81B-21A2-6144FE608721}"/>
              </a:ext>
            </a:extLst>
          </p:cNvPr>
          <p:cNvGrpSpPr/>
          <p:nvPr/>
        </p:nvGrpSpPr>
        <p:grpSpPr>
          <a:xfrm>
            <a:off x="6276014" y="398372"/>
            <a:ext cx="2642239" cy="2178827"/>
            <a:chOff x="1605334" y="2693579"/>
            <a:chExt cx="2642239" cy="2178827"/>
          </a:xfrm>
        </p:grpSpPr>
        <p:sp>
          <p:nvSpPr>
            <p:cNvPr id="61" name="Rounded Rectangle 60">
              <a:extLst>
                <a:ext uri="{FF2B5EF4-FFF2-40B4-BE49-F238E27FC236}">
                  <a16:creationId xmlns:a16="http://schemas.microsoft.com/office/drawing/2014/main" id="{9B8E5D18-FC24-0006-5D0F-5C2701BD3FEF}"/>
                </a:ext>
              </a:extLst>
            </p:cNvPr>
            <p:cNvSpPr/>
            <p:nvPr/>
          </p:nvSpPr>
          <p:spPr>
            <a:xfrm>
              <a:off x="1605334" y="2957206"/>
              <a:ext cx="2537633" cy="1915200"/>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Funding received from:</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Wor</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ld Wildlife Fund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Wales Council for Voluntary Action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Department for Environment, Food &amp; Rural Affairs</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NatWest</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Esmée Fairbairn Foundation</a:t>
              </a:r>
            </a:p>
            <a:p>
              <a:pPr algn="ctr"/>
              <a:endParaRPr lang="en-GB" sz="1100">
                <a:solidFill>
                  <a:schemeClr val="bg1"/>
                </a:solidFill>
              </a:endParaRPr>
            </a:p>
          </p:txBody>
        </p:sp>
        <p:sp>
          <p:nvSpPr>
            <p:cNvPr id="62" name="TextBox 61">
              <a:extLst>
                <a:ext uri="{FF2B5EF4-FFF2-40B4-BE49-F238E27FC236}">
                  <a16:creationId xmlns:a16="http://schemas.microsoft.com/office/drawing/2014/main" id="{7F3982FC-AEBA-7393-780E-248D1E3BF585}"/>
                </a:ext>
              </a:extLst>
            </p:cNvPr>
            <p:cNvSpPr txBox="1"/>
            <p:nvPr/>
          </p:nvSpPr>
          <p:spPr>
            <a:xfrm>
              <a:off x="1627849" y="2693579"/>
              <a:ext cx="2619724"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63" name="Group 62">
            <a:extLst>
              <a:ext uri="{FF2B5EF4-FFF2-40B4-BE49-F238E27FC236}">
                <a16:creationId xmlns:a16="http://schemas.microsoft.com/office/drawing/2014/main" id="{C974FFB2-8137-1847-1B61-9B0E787BB538}"/>
              </a:ext>
            </a:extLst>
          </p:cNvPr>
          <p:cNvGrpSpPr/>
          <p:nvPr/>
        </p:nvGrpSpPr>
        <p:grpSpPr>
          <a:xfrm>
            <a:off x="4755443" y="3200534"/>
            <a:ext cx="3884360" cy="3482946"/>
            <a:chOff x="6859770" y="3390892"/>
            <a:chExt cx="4374336" cy="2993406"/>
          </a:xfrm>
        </p:grpSpPr>
        <p:grpSp>
          <p:nvGrpSpPr>
            <p:cNvPr id="64" name="Group 63">
              <a:extLst>
                <a:ext uri="{FF2B5EF4-FFF2-40B4-BE49-F238E27FC236}">
                  <a16:creationId xmlns:a16="http://schemas.microsoft.com/office/drawing/2014/main" id="{C84E6AF8-7AB3-2BDC-1DFB-7BFD5038E26F}"/>
                </a:ext>
              </a:extLst>
            </p:cNvPr>
            <p:cNvGrpSpPr/>
            <p:nvPr/>
          </p:nvGrpSpPr>
          <p:grpSpPr>
            <a:xfrm>
              <a:off x="6859770" y="3624385"/>
              <a:ext cx="4374336" cy="2759913"/>
              <a:chOff x="6021670" y="1986970"/>
              <a:chExt cx="4374336" cy="2759913"/>
            </a:xfrm>
          </p:grpSpPr>
          <p:sp>
            <p:nvSpPr>
              <p:cNvPr id="68" name="Freeform 67">
                <a:extLst>
                  <a:ext uri="{FF2B5EF4-FFF2-40B4-BE49-F238E27FC236}">
                    <a16:creationId xmlns:a16="http://schemas.microsoft.com/office/drawing/2014/main" id="{11EFEDC2-959E-B5EE-B4B7-3E372E316675}"/>
                  </a:ext>
                </a:extLst>
              </p:cNvPr>
              <p:cNvSpPr/>
              <p:nvPr/>
            </p:nvSpPr>
            <p:spPr>
              <a:xfrm>
                <a:off x="6021670" y="3074120"/>
                <a:ext cx="1279356"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NATIONAL GOVERNMENT &amp; FUNDERS</a:t>
                </a:r>
              </a:p>
            </p:txBody>
          </p:sp>
          <p:sp>
            <p:nvSpPr>
              <p:cNvPr id="69" name="Rounded Rectangle 68">
                <a:extLst>
                  <a:ext uri="{FF2B5EF4-FFF2-40B4-BE49-F238E27FC236}">
                    <a16:creationId xmlns:a16="http://schemas.microsoft.com/office/drawing/2014/main" id="{16529EE9-95E7-36A0-B420-0A84AAD260CF}"/>
                  </a:ext>
                </a:extLst>
              </p:cNvPr>
              <p:cNvSpPr/>
              <p:nvPr/>
            </p:nvSpPr>
            <p:spPr>
              <a:xfrm>
                <a:off x="7189558" y="1986970"/>
                <a:ext cx="3206448" cy="2759913"/>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91440" tIns="45720" rIns="91440" bIns="45720" anchor="ctr"/>
              <a:lstStyle/>
              <a:p>
                <a:pPr algn="just"/>
                <a:r>
                  <a:rPr lang="en-GB" sz="1100">
                    <a:solidFill>
                      <a:schemeClr val="tx1"/>
                    </a:solidFill>
                    <a:latin typeface="Gill Sans MT"/>
                  </a:rPr>
                  <a:t>Better understanding of community-owned businesses is essential to both enabling the creation of more businesses and putting the foundations in place to enable them to innovate, grow, and make the most positive impact possible. </a:t>
                </a:r>
                <a:r>
                  <a:rPr lang="en-GB" sz="1100">
                    <a:latin typeface="Gill Sans MT"/>
                  </a:rPr>
                  <a:t>There is lots of interest in sustainable businesses, but that interest needs to come with effective funding and support mechanisms, with an emphasis on the funding. It’s all well and good saying that this is a great idea but if you are then going to make the journey more difficult by putting up barriers to development and not appreciating the resource pressures on small, highly innovative projects then it’s likely even the best ideas won’t end up getting anywhere. </a:t>
                </a:r>
              </a:p>
            </p:txBody>
          </p:sp>
        </p:grpSp>
        <p:sp>
          <p:nvSpPr>
            <p:cNvPr id="65" name="TextBox 64">
              <a:extLst>
                <a:ext uri="{FF2B5EF4-FFF2-40B4-BE49-F238E27FC236}">
                  <a16:creationId xmlns:a16="http://schemas.microsoft.com/office/drawing/2014/main" id="{BB55EE59-8780-3114-B334-9FBE9A401DC2}"/>
                </a:ext>
              </a:extLst>
            </p:cNvPr>
            <p:cNvSpPr txBox="1"/>
            <p:nvPr/>
          </p:nvSpPr>
          <p:spPr>
            <a:xfrm>
              <a:off x="6859770" y="3390892"/>
              <a:ext cx="4374335" cy="224840"/>
            </a:xfrm>
            <a:prstGeom prst="rect">
              <a:avLst/>
            </a:prstGeom>
            <a:noFill/>
          </p:spPr>
          <p:txBody>
            <a:bodyPr wrap="square" rtlCol="0">
              <a:spAutoFit/>
            </a:bodyPr>
            <a:lstStyle/>
            <a:p>
              <a:pPr algn="ctr"/>
              <a:r>
                <a:rPr lang="en-GB" sz="1100" b="1"/>
                <a:t>KEY MESSAGES / TAKEAWAYS</a:t>
              </a:r>
            </a:p>
          </p:txBody>
        </p:sp>
      </p:grpSp>
      <p:grpSp>
        <p:nvGrpSpPr>
          <p:cNvPr id="79" name="Group 78">
            <a:extLst>
              <a:ext uri="{FF2B5EF4-FFF2-40B4-BE49-F238E27FC236}">
                <a16:creationId xmlns:a16="http://schemas.microsoft.com/office/drawing/2014/main" id="{D293E329-D3EE-C5E9-F3F6-5CC4A82605BF}"/>
              </a:ext>
            </a:extLst>
          </p:cNvPr>
          <p:cNvGrpSpPr/>
          <p:nvPr/>
        </p:nvGrpSpPr>
        <p:grpSpPr>
          <a:xfrm>
            <a:off x="98821" y="2728716"/>
            <a:ext cx="5059585" cy="2489589"/>
            <a:chOff x="212346" y="3608500"/>
            <a:chExt cx="5203842" cy="2656703"/>
          </a:xfrm>
        </p:grpSpPr>
        <p:grpSp>
          <p:nvGrpSpPr>
            <p:cNvPr id="39" name="Group 38">
              <a:extLst>
                <a:ext uri="{FF2B5EF4-FFF2-40B4-BE49-F238E27FC236}">
                  <a16:creationId xmlns:a16="http://schemas.microsoft.com/office/drawing/2014/main" id="{1D2A73C2-F7D5-E889-FC71-17DBA77A48A7}"/>
                </a:ext>
              </a:extLst>
            </p:cNvPr>
            <p:cNvGrpSpPr/>
            <p:nvPr/>
          </p:nvGrpSpPr>
          <p:grpSpPr>
            <a:xfrm>
              <a:off x="212346" y="3608500"/>
              <a:ext cx="5187972" cy="2656703"/>
              <a:chOff x="2318967" y="1945558"/>
              <a:chExt cx="5468033" cy="2711454"/>
            </a:xfrm>
          </p:grpSpPr>
          <p:sp>
            <p:nvSpPr>
              <p:cNvPr id="40" name="Freeform 39">
                <a:extLst>
                  <a:ext uri="{FF2B5EF4-FFF2-40B4-BE49-F238E27FC236}">
                    <a16:creationId xmlns:a16="http://schemas.microsoft.com/office/drawing/2014/main" id="{ED72A4AF-021E-6FCB-D0EC-9F38A91B2841}"/>
                  </a:ext>
                </a:extLst>
              </p:cNvPr>
              <p:cNvSpPr/>
              <p:nvPr/>
            </p:nvSpPr>
            <p:spPr>
              <a:xfrm>
                <a:off x="3522406" y="2337938"/>
                <a:ext cx="3508314" cy="1731917"/>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41" name="Freeform 40">
                <a:extLst>
                  <a:ext uri="{FF2B5EF4-FFF2-40B4-BE49-F238E27FC236}">
                    <a16:creationId xmlns:a16="http://schemas.microsoft.com/office/drawing/2014/main" id="{329B4A1C-708B-AC2E-6848-3137E51516AE}"/>
                  </a:ext>
                </a:extLst>
              </p:cNvPr>
              <p:cNvSpPr/>
              <p:nvPr/>
            </p:nvSpPr>
            <p:spPr>
              <a:xfrm>
                <a:off x="5522368" y="3779897"/>
                <a:ext cx="1184106" cy="78644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0" rIns="108000" bIns="0"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Swansea University</a:t>
                </a:r>
              </a:p>
            </p:txBody>
          </p:sp>
          <p:sp>
            <p:nvSpPr>
              <p:cNvPr id="42" name="Freeform 41">
                <a:extLst>
                  <a:ext uri="{FF2B5EF4-FFF2-40B4-BE49-F238E27FC236}">
                    <a16:creationId xmlns:a16="http://schemas.microsoft.com/office/drawing/2014/main" id="{F19A41CF-ED31-74C2-A78C-923B4F6DF583}"/>
                  </a:ext>
                </a:extLst>
              </p:cNvPr>
              <p:cNvSpPr/>
              <p:nvPr/>
            </p:nvSpPr>
            <p:spPr>
              <a:xfrm>
                <a:off x="4160764" y="3752367"/>
                <a:ext cx="1484419" cy="90464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540000"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Cardiff University</a:t>
                </a:r>
              </a:p>
            </p:txBody>
          </p:sp>
          <p:sp>
            <p:nvSpPr>
              <p:cNvPr id="43" name="Freeform 42">
                <a:extLst>
                  <a:ext uri="{FF2B5EF4-FFF2-40B4-BE49-F238E27FC236}">
                    <a16:creationId xmlns:a16="http://schemas.microsoft.com/office/drawing/2014/main" id="{9F258D64-898D-421A-3C6F-7F208DE66171}"/>
                  </a:ext>
                </a:extLst>
              </p:cNvPr>
              <p:cNvSpPr/>
              <p:nvPr/>
            </p:nvSpPr>
            <p:spPr>
              <a:xfrm>
                <a:off x="6668604" y="2524651"/>
                <a:ext cx="1118396" cy="660436"/>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432000" rIns="108000"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WCVA</a:t>
                </a:r>
              </a:p>
            </p:txBody>
          </p:sp>
          <p:sp>
            <p:nvSpPr>
              <p:cNvPr id="44" name="Freeform 43">
                <a:extLst>
                  <a:ext uri="{FF2B5EF4-FFF2-40B4-BE49-F238E27FC236}">
                    <a16:creationId xmlns:a16="http://schemas.microsoft.com/office/drawing/2014/main" id="{4F92EDA5-0F48-F39D-87F0-73F6F4BBF348}"/>
                  </a:ext>
                </a:extLst>
              </p:cNvPr>
              <p:cNvSpPr/>
              <p:nvPr/>
            </p:nvSpPr>
            <p:spPr>
              <a:xfrm>
                <a:off x="2932232" y="3537060"/>
                <a:ext cx="1484419" cy="786442"/>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251999" rIns="216000" bIns="23966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Bangor University</a:t>
                </a:r>
              </a:p>
            </p:txBody>
          </p:sp>
          <p:sp>
            <p:nvSpPr>
              <p:cNvPr id="45" name="Freeform 44">
                <a:extLst>
                  <a:ext uri="{FF2B5EF4-FFF2-40B4-BE49-F238E27FC236}">
                    <a16:creationId xmlns:a16="http://schemas.microsoft.com/office/drawing/2014/main" id="{B3D7A4E5-A693-4CBB-ABE9-8E452DCE192A}"/>
                  </a:ext>
                </a:extLst>
              </p:cNvPr>
              <p:cNvSpPr/>
              <p:nvPr/>
            </p:nvSpPr>
            <p:spPr>
              <a:xfrm>
                <a:off x="2318967" y="2951850"/>
                <a:ext cx="1387866" cy="83885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23024" rIns="216000" bIns="23966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Social Busines</a:t>
                </a:r>
                <a:r>
                  <a:rPr lang="en-GB" sz="1100" b="1" kern="100">
                    <a:latin typeface="Gill Sans MT" panose="020B0502020104020203" pitchFamily="34" charset="77"/>
                    <a:ea typeface="Aptos" panose="020B0004020202020204" pitchFamily="34" charset="0"/>
                    <a:cs typeface="Arial" panose="020B0604020202020204" pitchFamily="34" charset="0"/>
                  </a:rPr>
                  <a:t>s Wales</a:t>
                </a: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55" name="Freeform 54">
                <a:extLst>
                  <a:ext uri="{FF2B5EF4-FFF2-40B4-BE49-F238E27FC236}">
                    <a16:creationId xmlns:a16="http://schemas.microsoft.com/office/drawing/2014/main" id="{5BFC3C21-19CC-B4BA-EAC0-5970385B6375}"/>
                  </a:ext>
                </a:extLst>
              </p:cNvPr>
              <p:cNvSpPr/>
              <p:nvPr/>
            </p:nvSpPr>
            <p:spPr>
              <a:xfrm>
                <a:off x="5488335" y="1945558"/>
                <a:ext cx="1272200" cy="53011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NatWest</a:t>
                </a:r>
              </a:p>
            </p:txBody>
          </p:sp>
          <p:sp>
            <p:nvSpPr>
              <p:cNvPr id="56" name="Freeform 55">
                <a:extLst>
                  <a:ext uri="{FF2B5EF4-FFF2-40B4-BE49-F238E27FC236}">
                    <a16:creationId xmlns:a16="http://schemas.microsoft.com/office/drawing/2014/main" id="{B2F22EA4-AE5C-D1F0-2E0D-4DE3227AB4DB}"/>
                  </a:ext>
                </a:extLst>
              </p:cNvPr>
              <p:cNvSpPr/>
              <p:nvPr/>
            </p:nvSpPr>
            <p:spPr>
              <a:xfrm>
                <a:off x="4590266" y="1964678"/>
                <a:ext cx="1059922" cy="53011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000" tIns="468000" rIns="108000" bIns="420623" numCol="1" spcCol="1270" anchor="ctr" anchorCtr="0">
                <a:noAutofit/>
              </a:bodyPr>
              <a:lstStyle/>
              <a:p>
                <a:pPr algn="ctr">
                  <a:defRPr/>
                </a:pPr>
                <a:r>
                  <a:rPr lang="en-GB" sz="1100" b="1" kern="100">
                    <a:latin typeface="Gill Sans MT" panose="020B0502020104020203" pitchFamily="34" charset="77"/>
                    <a:ea typeface="Aptos" panose="020B0004020202020204" pitchFamily="34" charset="0"/>
                    <a:cs typeface="Arial" panose="020B0604020202020204" pitchFamily="34" charset="0"/>
                  </a:rPr>
                  <a:t>DEFRA</a:t>
                </a:r>
                <a:endPar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endParaRPr>
              </a:p>
            </p:txBody>
          </p:sp>
          <p:sp>
            <p:nvSpPr>
              <p:cNvPr id="57" name="Freeform 56">
                <a:extLst>
                  <a:ext uri="{FF2B5EF4-FFF2-40B4-BE49-F238E27FC236}">
                    <a16:creationId xmlns:a16="http://schemas.microsoft.com/office/drawing/2014/main" id="{27C412B7-85D0-17BD-53DD-7649A95227A8}"/>
                  </a:ext>
                </a:extLst>
              </p:cNvPr>
              <p:cNvSpPr/>
              <p:nvPr/>
            </p:nvSpPr>
            <p:spPr>
              <a:xfrm>
                <a:off x="6235983" y="2283568"/>
                <a:ext cx="1118396" cy="408618"/>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latin typeface="Gill Sans MT" panose="020B0502020104020203" pitchFamily="34" charset="77"/>
                    <a:ea typeface="Aptos" panose="020B0004020202020204" pitchFamily="34" charset="0"/>
                    <a:cs typeface="Arial" panose="020B0604020202020204" pitchFamily="34" charset="0"/>
                  </a:rPr>
                  <a:t>EFF</a:t>
                </a: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58" name="Freeform 57">
                <a:extLst>
                  <a:ext uri="{FF2B5EF4-FFF2-40B4-BE49-F238E27FC236}">
                    <a16:creationId xmlns:a16="http://schemas.microsoft.com/office/drawing/2014/main" id="{297348C1-C914-CF8D-78E3-DC31FFD1042E}"/>
                  </a:ext>
                </a:extLst>
              </p:cNvPr>
              <p:cNvSpPr/>
              <p:nvPr/>
            </p:nvSpPr>
            <p:spPr>
              <a:xfrm>
                <a:off x="3657390" y="2135102"/>
                <a:ext cx="1059922" cy="49580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WWF</a:t>
                </a:r>
              </a:p>
            </p:txBody>
          </p:sp>
          <p:sp>
            <p:nvSpPr>
              <p:cNvPr id="59" name="Freeform 58">
                <a:extLst>
                  <a:ext uri="{FF2B5EF4-FFF2-40B4-BE49-F238E27FC236}">
                    <a16:creationId xmlns:a16="http://schemas.microsoft.com/office/drawing/2014/main" id="{41F61DC0-95EF-DAE9-7AFE-5AF2BD42FC35}"/>
                  </a:ext>
                </a:extLst>
              </p:cNvPr>
              <p:cNvSpPr/>
              <p:nvPr/>
            </p:nvSpPr>
            <p:spPr>
              <a:xfrm>
                <a:off x="2649689" y="2258415"/>
                <a:ext cx="1344895" cy="83886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Cwmpas</a:t>
                </a:r>
              </a:p>
            </p:txBody>
          </p:sp>
        </p:grpSp>
        <p:sp>
          <p:nvSpPr>
            <p:cNvPr id="70" name="Freeform 69">
              <a:extLst>
                <a:ext uri="{FF2B5EF4-FFF2-40B4-BE49-F238E27FC236}">
                  <a16:creationId xmlns:a16="http://schemas.microsoft.com/office/drawing/2014/main" id="{CDF87F0F-F133-CEA9-5A49-D41CB1D6D5A6}"/>
                </a:ext>
              </a:extLst>
            </p:cNvPr>
            <p:cNvSpPr/>
            <p:nvPr/>
          </p:nvSpPr>
          <p:spPr>
            <a:xfrm>
              <a:off x="4099407" y="5028628"/>
              <a:ext cx="1316781" cy="70926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432000" rIns="108000"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Natural Resources Wales</a:t>
              </a:r>
            </a:p>
          </p:txBody>
        </p:sp>
      </p:grpSp>
      <p:grpSp>
        <p:nvGrpSpPr>
          <p:cNvPr id="71" name="Group 70">
            <a:extLst>
              <a:ext uri="{FF2B5EF4-FFF2-40B4-BE49-F238E27FC236}">
                <a16:creationId xmlns:a16="http://schemas.microsoft.com/office/drawing/2014/main" id="{3236B9DB-218C-2B27-8177-46461C2594FE}"/>
              </a:ext>
            </a:extLst>
          </p:cNvPr>
          <p:cNvGrpSpPr/>
          <p:nvPr/>
        </p:nvGrpSpPr>
        <p:grpSpPr>
          <a:xfrm>
            <a:off x="8032703" y="527950"/>
            <a:ext cx="4247800" cy="5424360"/>
            <a:chOff x="4206240" y="436069"/>
            <a:chExt cx="4247800" cy="5424360"/>
          </a:xfrm>
        </p:grpSpPr>
        <p:sp>
          <p:nvSpPr>
            <p:cNvPr id="72" name="Circular Arrow 71">
              <a:extLst>
                <a:ext uri="{FF2B5EF4-FFF2-40B4-BE49-F238E27FC236}">
                  <a16:creationId xmlns:a16="http://schemas.microsoft.com/office/drawing/2014/main" id="{EB91ED15-8796-FED3-8548-528CD49875B3}"/>
                </a:ext>
              </a:extLst>
            </p:cNvPr>
            <p:cNvSpPr/>
            <p:nvPr/>
          </p:nvSpPr>
          <p:spPr>
            <a:xfrm>
              <a:off x="4916200" y="486065"/>
              <a:ext cx="3537840" cy="2456922"/>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3" name="Freeform 72">
              <a:extLst>
                <a:ext uri="{FF2B5EF4-FFF2-40B4-BE49-F238E27FC236}">
                  <a16:creationId xmlns:a16="http://schemas.microsoft.com/office/drawing/2014/main" id="{38EC6A7D-07F2-8A66-8FA8-B7423C23927D}"/>
                </a:ext>
              </a:extLst>
            </p:cNvPr>
            <p:cNvSpPr/>
            <p:nvPr/>
          </p:nvSpPr>
          <p:spPr>
            <a:xfrm>
              <a:off x="5617403" y="1077509"/>
              <a:ext cx="2068863" cy="1278056"/>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Câr</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-Y-</a:t>
              </a: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Môr</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is still working towards key parts of its core vision – namely a much bigger farm, or several farms, and getting the seaweed processing plant working to supply farmers locally and nationally with bio-stimulant (natural fertiliser)</a:t>
              </a:r>
              <a:endParaRPr lang="en-GB" sz="1100" kern="1200">
                <a:solidFill>
                  <a:schemeClr val="tx1"/>
                </a:solidFill>
              </a:endParaRPr>
            </a:p>
          </p:txBody>
        </p:sp>
        <p:sp>
          <p:nvSpPr>
            <p:cNvPr id="74" name="Shape 73">
              <a:extLst>
                <a:ext uri="{FF2B5EF4-FFF2-40B4-BE49-F238E27FC236}">
                  <a16:creationId xmlns:a16="http://schemas.microsoft.com/office/drawing/2014/main" id="{1291AB19-DFB3-09E5-2CB0-261B6FDE52F8}"/>
                </a:ext>
              </a:extLst>
            </p:cNvPr>
            <p:cNvSpPr/>
            <p:nvPr/>
          </p:nvSpPr>
          <p:spPr>
            <a:xfrm>
              <a:off x="4725741" y="2319501"/>
              <a:ext cx="2922489" cy="1919107"/>
            </a:xfrm>
            <a:prstGeom prst="leftCircularArrow">
              <a:avLst>
                <a:gd name="adj1" fmla="val 12650"/>
                <a:gd name="adj2" fmla="val 1142322"/>
                <a:gd name="adj3" fmla="val 4941081"/>
                <a:gd name="adj4" fmla="val 1807918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5" name="Freeform 74">
              <a:extLst>
                <a:ext uri="{FF2B5EF4-FFF2-40B4-BE49-F238E27FC236}">
                  <a16:creationId xmlns:a16="http://schemas.microsoft.com/office/drawing/2014/main" id="{AF366BE4-ED2D-A924-689D-4CDCCB8F0B9C}"/>
                </a:ext>
              </a:extLst>
            </p:cNvPr>
            <p:cNvSpPr/>
            <p:nvPr/>
          </p:nvSpPr>
          <p:spPr>
            <a:xfrm>
              <a:off x="5447447" y="2871633"/>
              <a:ext cx="2475341" cy="899637"/>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a:cs typeface="Arial"/>
                </a:rPr>
                <a:t>In 10-years, massively increasing the scale of production, the number of jobs created, and the levels of funding being invested back into the community</a:t>
              </a:r>
              <a:endParaRPr lang="en-GB" sz="1100" kern="1200">
                <a:solidFill>
                  <a:schemeClr val="tx1"/>
                </a:solidFill>
                <a:latin typeface="Gill Sans MT"/>
                <a:cs typeface="Arial"/>
              </a:endParaRPr>
            </a:p>
          </p:txBody>
        </p:sp>
        <p:sp>
          <p:nvSpPr>
            <p:cNvPr id="76" name="Circular Arrow 75">
              <a:extLst>
                <a:ext uri="{FF2B5EF4-FFF2-40B4-BE49-F238E27FC236}">
                  <a16:creationId xmlns:a16="http://schemas.microsoft.com/office/drawing/2014/main" id="{017D935F-93AA-CD91-7A7A-584F0774D522}"/>
                </a:ext>
              </a:extLst>
            </p:cNvPr>
            <p:cNvSpPr/>
            <p:nvPr/>
          </p:nvSpPr>
          <p:spPr>
            <a:xfrm>
              <a:off x="5290555" y="3748390"/>
              <a:ext cx="3128468" cy="2112039"/>
            </a:xfrm>
            <a:prstGeom prst="circularArrow">
              <a:avLst>
                <a:gd name="adj1" fmla="val 10980"/>
                <a:gd name="adj2" fmla="val 1142322"/>
                <a:gd name="adj3" fmla="val 4500000"/>
                <a:gd name="adj4" fmla="val 14797015"/>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7" name="Freeform 76">
              <a:extLst>
                <a:ext uri="{FF2B5EF4-FFF2-40B4-BE49-F238E27FC236}">
                  <a16:creationId xmlns:a16="http://schemas.microsoft.com/office/drawing/2014/main" id="{5DD6A10F-14B0-CBB1-E297-DE86651BEDD3}"/>
                </a:ext>
              </a:extLst>
            </p:cNvPr>
            <p:cNvSpPr/>
            <p:nvPr/>
          </p:nvSpPr>
          <p:spPr>
            <a:xfrm>
              <a:off x="5495049" y="4228462"/>
              <a:ext cx="2313569" cy="106511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A medium to long-term aim is to become an open resource for others to set-up seaweed farms in Wales and around the UK – to provide a template that people can follow as well as guidance to support their journey</a:t>
              </a:r>
            </a:p>
          </p:txBody>
        </p:sp>
        <p:sp>
          <p:nvSpPr>
            <p:cNvPr id="78" name="TextBox 77">
              <a:extLst>
                <a:ext uri="{FF2B5EF4-FFF2-40B4-BE49-F238E27FC236}">
                  <a16:creationId xmlns:a16="http://schemas.microsoft.com/office/drawing/2014/main" id="{83FBA3BB-0DEC-8D55-259F-941529E04095}"/>
                </a:ext>
              </a:extLst>
            </p:cNvPr>
            <p:cNvSpPr txBox="1"/>
            <p:nvPr/>
          </p:nvSpPr>
          <p:spPr>
            <a:xfrm>
              <a:off x="4206240" y="436069"/>
              <a:ext cx="4075694" cy="261610"/>
            </a:xfrm>
            <a:prstGeom prst="rect">
              <a:avLst/>
            </a:prstGeom>
            <a:noFill/>
          </p:spPr>
          <p:txBody>
            <a:bodyPr wrap="square" rtlCol="0">
              <a:spAutoFit/>
            </a:bodyPr>
            <a:lstStyle/>
            <a:p>
              <a:pPr algn="ctr"/>
              <a:r>
                <a:rPr lang="en-GB" sz="1100" b="1"/>
                <a:t>GROWTH AND/OR REPLICATION</a:t>
              </a:r>
            </a:p>
          </p:txBody>
        </p:sp>
      </p:grpSp>
      <p:pic>
        <p:nvPicPr>
          <p:cNvPr id="3" name="Graphic 2" descr="Work from home Wi-Fi with solid fill">
            <a:hlinkClick r:id="rId3" action="ppaction://hlinksldjump"/>
            <a:extLst>
              <a:ext uri="{FF2B5EF4-FFF2-40B4-BE49-F238E27FC236}">
                <a16:creationId xmlns:a16="http://schemas.microsoft.com/office/drawing/2014/main" id="{FED6036B-E7A3-74FF-988B-9BE9203ABB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06447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751519" y="4874464"/>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618446178"/>
              </p:ext>
            </p:extLst>
          </p:nvPr>
        </p:nvGraphicFramePr>
        <p:xfrm>
          <a:off x="226865" y="4056143"/>
          <a:ext cx="3883581" cy="1497711"/>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53</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2</a:t>
                      </a:r>
                    </a:p>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 full time equivalent of 11 casual workers)</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1813320462"/>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Unicorn Grocery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08/08/1995</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2411010218"/>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2303580821"/>
              </p:ext>
            </p:extLst>
          </p:nvPr>
        </p:nvGraphicFramePr>
        <p:xfrm>
          <a:off x="226866" y="5812014"/>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~£8.1m</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2896608426"/>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Chorlton-cum-Hardy, Manchester,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425025"/>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lvl="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Unicorn is a small </a:t>
            </a:r>
            <a:r>
              <a:rPr lang="en-GB" sz="1100" kern="100">
                <a:solidFill>
                  <a:schemeClr val="tx1"/>
                </a:solidFill>
                <a:latin typeface="Gill Sans MT"/>
                <a:ea typeface="Aptos" panose="020B0004020202020204" pitchFamily="34" charset="0"/>
                <a:cs typeface="Arial"/>
              </a:rPr>
              <a:t>wholefoods</a:t>
            </a:r>
            <a:r>
              <a:rPr lang="en-GB" sz="1100" kern="100">
                <a:solidFill>
                  <a:schemeClr val="tx1"/>
                </a:solidFill>
                <a:effectLst/>
                <a:latin typeface="Gill Sans MT"/>
                <a:ea typeface="Aptos" panose="020B0004020202020204" pitchFamily="34" charset="0"/>
                <a:cs typeface="Arial"/>
              </a:rPr>
              <a:t> supermarket that is run as a worker </a:t>
            </a:r>
            <a:r>
              <a:rPr lang="en-GB" sz="1100" kern="100">
                <a:solidFill>
                  <a:schemeClr val="tx1"/>
                </a:solidFill>
                <a:latin typeface="Gill Sans MT"/>
                <a:ea typeface="Aptos" panose="020B0004020202020204" pitchFamily="34" charset="0"/>
                <a:cs typeface="Arial"/>
              </a:rPr>
              <a:t>c</a:t>
            </a:r>
            <a:r>
              <a:rPr lang="en-GB" sz="1100" kern="100">
                <a:solidFill>
                  <a:schemeClr val="tx1"/>
                </a:solidFill>
                <a:effectLst/>
                <a:latin typeface="Gill Sans MT"/>
                <a:ea typeface="Aptos" panose="020B0004020202020204" pitchFamily="34" charset="0"/>
                <a:cs typeface="Arial"/>
              </a:rPr>
              <a:t>o-op and serves ~6,000 customers a week</a:t>
            </a:r>
          </a:p>
          <a:p>
            <a:pPr marL="171450" lvl="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Sells</a:t>
            </a:r>
            <a:r>
              <a:rPr lang="en-GB" sz="1100" kern="100">
                <a:solidFill>
                  <a:schemeClr val="tx1"/>
                </a:solidFill>
                <a:effectLst/>
                <a:latin typeface="Gill Sans MT"/>
                <a:ea typeface="Aptos" panose="020B0004020202020204" pitchFamily="34" charset="0"/>
                <a:cs typeface="Arial"/>
              </a:rPr>
              <a:t> fresh fruit and veg, organic and mostly local, as well as general groceries, tinned goods, dried goods, </a:t>
            </a:r>
            <a:r>
              <a:rPr lang="en-GB" sz="1100" kern="100">
                <a:solidFill>
                  <a:schemeClr val="tx1"/>
                </a:solidFill>
                <a:latin typeface="Gill Sans MT"/>
                <a:ea typeface="Aptos" panose="020B0004020202020204" pitchFamily="34" charset="0"/>
                <a:cs typeface="Arial"/>
              </a:rPr>
              <a:t>fresh r</a:t>
            </a:r>
            <a:r>
              <a:rPr lang="en-GB" sz="1100" kern="100">
                <a:solidFill>
                  <a:schemeClr val="tx1"/>
                </a:solidFill>
                <a:effectLst/>
                <a:latin typeface="Gill Sans MT"/>
                <a:ea typeface="Aptos" panose="020B0004020202020204" pitchFamily="34" charset="0"/>
                <a:cs typeface="Arial"/>
              </a:rPr>
              <a:t>eady meals, hot soup, bread</a:t>
            </a:r>
          </a:p>
          <a:p>
            <a:pPr marL="171450" lvl="0" indent="-171450" algn="just">
              <a:buFont typeface="Wingdings" pitchFamily="2" charset="2"/>
              <a:buChar char="Ø"/>
            </a:pPr>
            <a:r>
              <a:rPr lang="en-GB" sz="1100" kern="100">
                <a:solidFill>
                  <a:schemeClr val="tx1"/>
                </a:solidFill>
                <a:latin typeface="Gill Sans MT"/>
                <a:ea typeface="Aptos" panose="020B0004020202020204" pitchFamily="34" charset="0"/>
                <a:cs typeface="Arial"/>
              </a:rPr>
              <a:t>It</a:t>
            </a:r>
            <a:r>
              <a:rPr lang="en-GB" sz="1100" kern="100">
                <a:solidFill>
                  <a:schemeClr val="tx1"/>
                </a:solidFill>
                <a:effectLst/>
                <a:latin typeface="Gill Sans MT"/>
                <a:ea typeface="Aptos" panose="020B0004020202020204" pitchFamily="34" charset="0"/>
                <a:cs typeface="Arial"/>
              </a:rPr>
              <a:t> is a place where a really wide range of wholesome, tasty food, sourced with care, is sold at affordable prices as well as a friendly, diverse and welcoming space that would act as a hub in the community.</a:t>
            </a:r>
          </a:p>
          <a:p>
            <a:pPr marL="171450" lvl="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In recent years Unicorn has been named 2017’s Best Food Retailer at the BBC Food &amp; Farming Awards and the Soil Association’s 2018 Best Independent Retailer, Lancashire Life’s 2019 Independent Retailer of the Year award, and Manchester Food &amp; Drink Festival’s 2019 Food &amp; Drink Retailer of the Year, and </a:t>
            </a:r>
            <a:r>
              <a:rPr lang="en-GB" sz="1100" kern="100" err="1">
                <a:solidFill>
                  <a:schemeClr val="tx1"/>
                </a:solidFill>
                <a:effectLst/>
                <a:latin typeface="Gill Sans MT"/>
                <a:ea typeface="Aptos" panose="020B0004020202020204" pitchFamily="34" charset="0"/>
                <a:cs typeface="Arial"/>
              </a:rPr>
              <a:t>and</a:t>
            </a:r>
            <a:r>
              <a:rPr lang="en-GB" sz="1100" kern="100">
                <a:solidFill>
                  <a:schemeClr val="tx1"/>
                </a:solidFill>
                <a:effectLst/>
                <a:latin typeface="Gill Sans MT"/>
                <a:ea typeface="Aptos" panose="020B0004020202020204" pitchFamily="34" charset="0"/>
                <a:cs typeface="Arial"/>
              </a:rPr>
              <a:t> came top of Ethical Consumer’s national supermarket ranking. </a:t>
            </a:r>
          </a:p>
          <a:p>
            <a:pPr marL="171450" lvl="0" indent="-171450" algn="just">
              <a:buFont typeface="Wingdings" pitchFamily="2" charset="2"/>
              <a:buChar char="Ø"/>
            </a:pPr>
            <a:r>
              <a:rPr lang="en-GB" sz="1100" kern="100">
                <a:solidFill>
                  <a:schemeClr val="tx1"/>
                </a:solidFill>
                <a:effectLst/>
                <a:latin typeface="Gill Sans MT"/>
                <a:ea typeface="Aptos" panose="020B0004020202020204" pitchFamily="34" charset="0"/>
                <a:cs typeface="Arial"/>
              </a:rPr>
              <a:t>Co-op members aim to run the kind of shop they love shopping in – and hope you enjoy it too.</a:t>
            </a:r>
          </a:p>
          <a:p>
            <a:pPr marL="171450" lvl="0" indent="-171450" algn="just">
              <a:buFont typeface="Wingdings" pitchFamily="2" charset="2"/>
              <a:buChar char="Ø"/>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7" name="Rectangle 6">
            <a:extLst>
              <a:ext uri="{FF2B5EF4-FFF2-40B4-BE49-F238E27FC236}">
                <a16:creationId xmlns:a16="http://schemas.microsoft.com/office/drawing/2014/main" id="{42F55D07-4C7F-B3DD-7E8E-6435D858700F}"/>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green circle with white text&#10;&#10;Description automatically generated">
            <a:extLst>
              <a:ext uri="{FF2B5EF4-FFF2-40B4-BE49-F238E27FC236}">
                <a16:creationId xmlns:a16="http://schemas.microsoft.com/office/drawing/2014/main" id="{78C24150-30A8-DE18-4B75-67C17CC51D9E}"/>
              </a:ext>
            </a:extLst>
          </p:cNvPr>
          <p:cNvPicPr>
            <a:picLocks noChangeAspect="1"/>
          </p:cNvPicPr>
          <p:nvPr/>
        </p:nvPicPr>
        <p:blipFill>
          <a:blip r:embed="rId4"/>
          <a:stretch>
            <a:fillRect/>
          </a:stretch>
        </p:blipFill>
        <p:spPr>
          <a:xfrm>
            <a:off x="10061787" y="5543926"/>
            <a:ext cx="1050487" cy="1050487"/>
          </a:xfrm>
          <a:prstGeom prst="rect">
            <a:avLst/>
          </a:prstGeom>
        </p:spPr>
      </p:pic>
      <p:sp>
        <p:nvSpPr>
          <p:cNvPr id="6" name="Title 5">
            <a:extLst>
              <a:ext uri="{FF2B5EF4-FFF2-40B4-BE49-F238E27FC236}">
                <a16:creationId xmlns:a16="http://schemas.microsoft.com/office/drawing/2014/main" id="{2DAAA4C5-04BA-01F9-0051-01D33208C27B}"/>
              </a:ext>
            </a:extLst>
          </p:cNvPr>
          <p:cNvSpPr>
            <a:spLocks noGrp="1"/>
          </p:cNvSpPr>
          <p:nvPr>
            <p:ph type="title"/>
          </p:nvPr>
        </p:nvSpPr>
        <p:spPr/>
        <p:txBody>
          <a:bodyPr>
            <a:normAutofit/>
          </a:bodyPr>
          <a:lstStyle/>
          <a:p>
            <a:r>
              <a:rPr lang="en-GB"/>
              <a:t>UNICORN GROCERY</a:t>
            </a:r>
          </a:p>
        </p:txBody>
      </p:sp>
      <p:pic>
        <p:nvPicPr>
          <p:cNvPr id="8" name="Graphic 7" descr="Work from home Wi-Fi with solid fill">
            <a:hlinkClick r:id="rId5" action="ppaction://hlinksldjump"/>
            <a:extLst>
              <a:ext uri="{FF2B5EF4-FFF2-40B4-BE49-F238E27FC236}">
                <a16:creationId xmlns:a16="http://schemas.microsoft.com/office/drawing/2014/main" id="{16153793-3B47-6707-2EE6-05A32C203A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015774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16066" y="2660793"/>
            <a:ext cx="3845101" cy="3800683"/>
            <a:chOff x="356315" y="1957883"/>
            <a:chExt cx="3845101" cy="3678289"/>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5" y="2201363"/>
              <a:ext cx="3845101" cy="3434809"/>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kern="100">
                  <a:solidFill>
                    <a:schemeClr val="tx1"/>
                  </a:solidFill>
                  <a:effectLst/>
                  <a:latin typeface="Gill Sans MT"/>
                  <a:ea typeface="Aptos" panose="020B0004020202020204" pitchFamily="34" charset="0"/>
                  <a:cs typeface="Arial"/>
                </a:rPr>
                <a:t>Unicorn was established by a small group of people committed to social change. It </a:t>
              </a:r>
              <a:r>
                <a:rPr lang="en-GB" sz="1100" kern="100">
                  <a:solidFill>
                    <a:schemeClr val="tx1"/>
                  </a:solidFill>
                  <a:latin typeface="Gill Sans MT"/>
                  <a:ea typeface="Aptos" panose="020B0004020202020204" pitchFamily="34" charset="0"/>
                  <a:cs typeface="Arial"/>
                </a:rPr>
                <a:t>was the product of three things coming together.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kern="100">
                  <a:solidFill>
                    <a:schemeClr val="tx1"/>
                  </a:solidFill>
                  <a:latin typeface="Gill Sans MT"/>
                  <a:ea typeface="Aptos" panose="020B0004020202020204" pitchFamily="34" charset="0"/>
                  <a:cs typeface="Arial"/>
                </a:rPr>
                <a:t>First, there was the ‘classic idea of a co-op’ providing good food at a reasonable price – going back to the origins of the movement with the Rochdale Pioneers but updated for the 1990s.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kern="100">
                  <a:solidFill>
                    <a:schemeClr val="tx1"/>
                  </a:solidFill>
                  <a:latin typeface="Gill Sans MT"/>
                  <a:ea typeface="Aptos" panose="020B0004020202020204" pitchFamily="34" charset="0"/>
                  <a:cs typeface="Arial"/>
                </a:rPr>
                <a:t>Second, there was the interest in what are referred to as ‘wholefoods’, minimally processed, more natural, ideally organic, but also trying to ensure the produce is accessible, avoiding premium pricing.</a:t>
              </a:r>
            </a:p>
            <a:p>
              <a:pPr lvl="0" algn="just"/>
              <a:r>
                <a:rPr lang="en-GB" sz="1100" kern="100">
                  <a:solidFill>
                    <a:schemeClr val="tx1"/>
                  </a:solidFill>
                  <a:latin typeface="Gill Sans MT"/>
                  <a:ea typeface="Aptos" panose="020B0004020202020204" pitchFamily="34" charset="0"/>
                  <a:cs typeface="Arial"/>
                </a:rPr>
                <a:t> </a:t>
              </a:r>
              <a:endParaRPr lang="en-GB" sz="1100" kern="100">
                <a:solidFill>
                  <a:schemeClr val="tx1"/>
                </a:solidFill>
                <a:effectLst/>
                <a:latin typeface="Gill Sans MT"/>
                <a:ea typeface="Aptos" panose="020B0004020202020204" pitchFamily="34" charset="0"/>
                <a:cs typeface="Arial"/>
              </a:endParaRPr>
            </a:p>
            <a:p>
              <a:pPr lvl="0" algn="just"/>
              <a:r>
                <a:rPr lang="en-GB" sz="1100" kern="100">
                  <a:solidFill>
                    <a:schemeClr val="tx1"/>
                  </a:solidFill>
                  <a:latin typeface="Gill Sans MT"/>
                  <a:ea typeface="Aptos" panose="020B0004020202020204" pitchFamily="34" charset="0"/>
                  <a:cs typeface="Arial"/>
                </a:rPr>
                <a:t>Third, </a:t>
              </a:r>
              <a:r>
                <a:rPr lang="en-GB" sz="1100" kern="100">
                  <a:solidFill>
                    <a:schemeClr val="tx1"/>
                  </a:solidFill>
                  <a:effectLst/>
                  <a:latin typeface="Gill Sans MT"/>
                  <a:ea typeface="Aptos" panose="020B0004020202020204" pitchFamily="34" charset="0"/>
                  <a:cs typeface="Arial"/>
                </a:rPr>
                <a:t>was ‘good work’. That means work that is fairly paid</a:t>
              </a:r>
              <a:r>
                <a:rPr lang="en-GB" sz="1100" kern="100">
                  <a:solidFill>
                    <a:schemeClr val="tx1"/>
                  </a:solidFill>
                  <a:latin typeface="Gill Sans MT"/>
                  <a:ea typeface="Aptos" panose="020B0004020202020204" pitchFamily="34" charset="0"/>
                  <a:cs typeface="Arial"/>
                </a:rPr>
                <a:t> and paced as well as satisfying. Work that makes you feel like you’re doing something good in the world while also being able to rely on the income – it’s not going to be out-sourced or off-shored and doesn’t feel precarious. </a:t>
              </a:r>
              <a:endParaRPr lang="en-GB" sz="1100" kern="100">
                <a:solidFill>
                  <a:schemeClr val="tx1"/>
                </a:solidFill>
                <a:effectLst/>
                <a:latin typeface="Gill Sans MT"/>
                <a:ea typeface="Aptos" panose="020B0004020202020204" pitchFamily="34" charset="0"/>
                <a:cs typeface="Arial"/>
              </a:endParaRP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BD5992-15D6-9E1C-766E-350188A93843}"/>
                </a:ext>
              </a:extLst>
            </p:cNvPr>
            <p:cNvSpPr txBox="1"/>
            <p:nvPr/>
          </p:nvSpPr>
          <p:spPr>
            <a:xfrm>
              <a:off x="371962" y="1957883"/>
              <a:ext cx="3411912"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sp>
        <p:nvSpPr>
          <p:cNvPr id="2" name="Rectangle 1">
            <a:extLst>
              <a:ext uri="{FF2B5EF4-FFF2-40B4-BE49-F238E27FC236}">
                <a16:creationId xmlns:a16="http://schemas.microsoft.com/office/drawing/2014/main" id="{6748C1B6-CC0F-EB0D-A407-9CC7F7FF5742}"/>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2F9B51DE-0837-2398-0DCF-B88B2A3676D0}"/>
              </a:ext>
            </a:extLst>
          </p:cNvPr>
          <p:cNvGrpSpPr/>
          <p:nvPr/>
        </p:nvGrpSpPr>
        <p:grpSpPr>
          <a:xfrm>
            <a:off x="216067" y="57039"/>
            <a:ext cx="10332693" cy="2414509"/>
            <a:chOff x="232861" y="224188"/>
            <a:chExt cx="10332693" cy="2414509"/>
          </a:xfrm>
        </p:grpSpPr>
        <p:grpSp>
          <p:nvGrpSpPr>
            <p:cNvPr id="7" name="Group 6">
              <a:extLst>
                <a:ext uri="{FF2B5EF4-FFF2-40B4-BE49-F238E27FC236}">
                  <a16:creationId xmlns:a16="http://schemas.microsoft.com/office/drawing/2014/main" id="{F8D3701D-5298-8B9A-41FE-D22F201A0E3C}"/>
                </a:ext>
              </a:extLst>
            </p:cNvPr>
            <p:cNvGrpSpPr/>
            <p:nvPr/>
          </p:nvGrpSpPr>
          <p:grpSpPr>
            <a:xfrm>
              <a:off x="232861" y="224188"/>
              <a:ext cx="10332693" cy="2414509"/>
              <a:chOff x="259268" y="2420516"/>
              <a:chExt cx="10332693" cy="2414509"/>
            </a:xfrm>
          </p:grpSpPr>
          <p:grpSp>
            <p:nvGrpSpPr>
              <p:cNvPr id="40" name="Group 39">
                <a:extLst>
                  <a:ext uri="{FF2B5EF4-FFF2-40B4-BE49-F238E27FC236}">
                    <a16:creationId xmlns:a16="http://schemas.microsoft.com/office/drawing/2014/main" id="{A209D456-8BB9-ED1D-1258-EBAC606764BC}"/>
                  </a:ext>
                </a:extLst>
              </p:cNvPr>
              <p:cNvGrpSpPr/>
              <p:nvPr/>
            </p:nvGrpSpPr>
            <p:grpSpPr>
              <a:xfrm>
                <a:off x="2588377" y="2683935"/>
                <a:ext cx="4676820" cy="1103611"/>
                <a:chOff x="2967639" y="2396068"/>
                <a:chExt cx="4676820" cy="1103611"/>
              </a:xfrm>
            </p:grpSpPr>
            <p:grpSp>
              <p:nvGrpSpPr>
                <p:cNvPr id="59" name="Group 58">
                  <a:extLst>
                    <a:ext uri="{FF2B5EF4-FFF2-40B4-BE49-F238E27FC236}">
                      <a16:creationId xmlns:a16="http://schemas.microsoft.com/office/drawing/2014/main" id="{0D827D7A-03D3-A122-1D59-3895D5E077DE}"/>
                    </a:ext>
                  </a:extLst>
                </p:cNvPr>
                <p:cNvGrpSpPr/>
                <p:nvPr/>
              </p:nvGrpSpPr>
              <p:grpSpPr>
                <a:xfrm>
                  <a:off x="2967639" y="2396068"/>
                  <a:ext cx="2340000" cy="1094400"/>
                  <a:chOff x="3723620" y="2750863"/>
                  <a:chExt cx="2340000" cy="1094400"/>
                </a:xfrm>
              </p:grpSpPr>
              <p:sp>
                <p:nvSpPr>
                  <p:cNvPr id="65" name="Freeform 64">
                    <a:extLst>
                      <a:ext uri="{FF2B5EF4-FFF2-40B4-BE49-F238E27FC236}">
                        <a16:creationId xmlns:a16="http://schemas.microsoft.com/office/drawing/2014/main" id="{DEA427E9-3FED-B810-0B94-59DF1965C8D3}"/>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6" name="Rectangle 65">
                    <a:extLst>
                      <a:ext uri="{FF2B5EF4-FFF2-40B4-BE49-F238E27FC236}">
                        <a16:creationId xmlns:a16="http://schemas.microsoft.com/office/drawing/2014/main" id="{231684AF-C975-E390-B66F-A37FB2B2BEBE}"/>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DD525535-D117-35DA-E580-A0D782CA382D}"/>
                    </a:ext>
                  </a:extLst>
                </p:cNvPr>
                <p:cNvGrpSpPr/>
                <p:nvPr/>
              </p:nvGrpSpPr>
              <p:grpSpPr>
                <a:xfrm>
                  <a:off x="5304459" y="2405279"/>
                  <a:ext cx="2340000" cy="1094400"/>
                  <a:chOff x="3720440" y="2760074"/>
                  <a:chExt cx="2340000" cy="1094400"/>
                </a:xfrm>
              </p:grpSpPr>
              <p:sp>
                <p:nvSpPr>
                  <p:cNvPr id="61" name="Freeform 60">
                    <a:extLst>
                      <a:ext uri="{FF2B5EF4-FFF2-40B4-BE49-F238E27FC236}">
                        <a16:creationId xmlns:a16="http://schemas.microsoft.com/office/drawing/2014/main" id="{7CFDF615-5459-6DD1-E22C-981C13912FF9}"/>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2" name="Rectangle 61">
                    <a:extLst>
                      <a:ext uri="{FF2B5EF4-FFF2-40B4-BE49-F238E27FC236}">
                        <a16:creationId xmlns:a16="http://schemas.microsoft.com/office/drawing/2014/main" id="{18A213D1-3C19-F62D-82DE-D4AF65E87F9C}"/>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2" name="Group 41">
                <a:extLst>
                  <a:ext uri="{FF2B5EF4-FFF2-40B4-BE49-F238E27FC236}">
                    <a16:creationId xmlns:a16="http://schemas.microsoft.com/office/drawing/2014/main" id="{8D13AFA2-0418-EB0A-071F-3C0F07079EA1}"/>
                  </a:ext>
                </a:extLst>
              </p:cNvPr>
              <p:cNvGrpSpPr/>
              <p:nvPr/>
            </p:nvGrpSpPr>
            <p:grpSpPr>
              <a:xfrm>
                <a:off x="259268" y="2420516"/>
                <a:ext cx="10332693" cy="2414509"/>
                <a:chOff x="149832" y="228080"/>
                <a:chExt cx="10332693" cy="2414509"/>
              </a:xfrm>
            </p:grpSpPr>
            <p:sp>
              <p:nvSpPr>
                <p:cNvPr id="43" name="TextBox 42">
                  <a:extLst>
                    <a:ext uri="{FF2B5EF4-FFF2-40B4-BE49-F238E27FC236}">
                      <a16:creationId xmlns:a16="http://schemas.microsoft.com/office/drawing/2014/main" id="{46E1E990-2829-08D3-AA85-057C01DE861A}"/>
                    </a:ext>
                  </a:extLst>
                </p:cNvPr>
                <p:cNvSpPr txBox="1"/>
                <p:nvPr/>
              </p:nvSpPr>
              <p:spPr>
                <a:xfrm>
                  <a:off x="149832" y="228080"/>
                  <a:ext cx="9352435" cy="261610"/>
                </a:xfrm>
                <a:prstGeom prst="rect">
                  <a:avLst/>
                </a:prstGeom>
                <a:noFill/>
              </p:spPr>
              <p:txBody>
                <a:bodyPr wrap="square" rtlCol="0">
                  <a:spAutoFit/>
                </a:bodyPr>
                <a:lstStyle/>
                <a:p>
                  <a:pPr algn="ctr"/>
                  <a:r>
                    <a:rPr lang="en-GB" sz="1100" b="1"/>
                    <a:t>KEY MILESTONES</a:t>
                  </a:r>
                </a:p>
              </p:txBody>
            </p:sp>
            <p:grpSp>
              <p:nvGrpSpPr>
                <p:cNvPr id="44" name="Group 43">
                  <a:extLst>
                    <a:ext uri="{FF2B5EF4-FFF2-40B4-BE49-F238E27FC236}">
                      <a16:creationId xmlns:a16="http://schemas.microsoft.com/office/drawing/2014/main" id="{1C308908-B7A6-50B0-DB87-7EB86B07B5E4}"/>
                    </a:ext>
                  </a:extLst>
                </p:cNvPr>
                <p:cNvGrpSpPr/>
                <p:nvPr/>
              </p:nvGrpSpPr>
              <p:grpSpPr>
                <a:xfrm>
                  <a:off x="328551" y="658997"/>
                  <a:ext cx="10153974" cy="1983592"/>
                  <a:chOff x="1447581" y="5060383"/>
                  <a:chExt cx="8054627" cy="2121069"/>
                </a:xfrm>
              </p:grpSpPr>
              <p:sp>
                <p:nvSpPr>
                  <p:cNvPr id="45" name="Freeform 44">
                    <a:extLst>
                      <a:ext uri="{FF2B5EF4-FFF2-40B4-BE49-F238E27FC236}">
                        <a16:creationId xmlns:a16="http://schemas.microsoft.com/office/drawing/2014/main" id="{F316DFEF-CD00-D523-C770-F88DD8416BD3}"/>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Buying the building</a:t>
                    </a:r>
                    <a:endParaRPr lang="en-GB" sz="1100" b="1" kern="1200"/>
                  </a:p>
                  <a:p>
                    <a:pPr marL="171450" lvl="1" indent="-171450" defTabSz="444500">
                      <a:spcBef>
                        <a:spcPct val="0"/>
                      </a:spcBef>
                      <a:spcAft>
                        <a:spcPct val="15000"/>
                      </a:spcAft>
                      <a:buFont typeface="Wingdings" pitchFamily="2" charset="2"/>
                      <a:buChar char="Ø"/>
                    </a:pPr>
                    <a:r>
                      <a:rPr lang="en-GB" sz="1100"/>
                      <a:t>In 2001, the building Unicorn was based in was put on the market, the members decided they wanted to buy it but needed to raise £1m</a:t>
                    </a:r>
                  </a:p>
                  <a:p>
                    <a:pPr marL="171450" lvl="1" indent="-171450" algn="l" defTabSz="444500">
                      <a:spcBef>
                        <a:spcPct val="0"/>
                      </a:spcBef>
                      <a:spcAft>
                        <a:spcPct val="15000"/>
                      </a:spcAft>
                      <a:buFont typeface="Wingdings" pitchFamily="2" charset="2"/>
                      <a:buChar char="Ø"/>
                    </a:pPr>
                    <a:r>
                      <a:rPr lang="en-GB" sz="1100" kern="1200"/>
                      <a:t>Through a mechanism called ‘loan-stock’, the co-op was able to raise the funds from various co-op specific organisations and customers</a:t>
                    </a:r>
                  </a:p>
                </p:txBody>
              </p:sp>
              <p:sp>
                <p:nvSpPr>
                  <p:cNvPr id="46" name="Freeform 45">
                    <a:extLst>
                      <a:ext uri="{FF2B5EF4-FFF2-40B4-BE49-F238E27FC236}">
                        <a16:creationId xmlns:a16="http://schemas.microsoft.com/office/drawing/2014/main" id="{97D2F521-F325-D74D-EF60-BCA54D47ED61}"/>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Paying it back</a:t>
                    </a:r>
                    <a:endParaRPr lang="en-GB" sz="1100" b="1" kern="1200"/>
                  </a:p>
                  <a:p>
                    <a:pPr marL="171450" lvl="1" indent="-171450" defTabSz="444500">
                      <a:spcBef>
                        <a:spcPct val="0"/>
                      </a:spcBef>
                      <a:spcAft>
                        <a:spcPct val="15000"/>
                      </a:spcAft>
                      <a:buFont typeface="Wingdings" pitchFamily="2" charset="2"/>
                      <a:buChar char="Ø"/>
                    </a:pPr>
                    <a:r>
                      <a:rPr lang="en-GB" sz="1100" kern="1200"/>
                      <a:t>By 2009, building purchase loan-stock and CCF loans had been repaid</a:t>
                    </a:r>
                  </a:p>
                  <a:p>
                    <a:pPr marL="171450" lvl="1" indent="-171450" algn="l" defTabSz="444500">
                      <a:spcBef>
                        <a:spcPct val="0"/>
                      </a:spcBef>
                      <a:spcAft>
                        <a:spcPct val="15000"/>
                      </a:spcAft>
                      <a:buFont typeface="Wingdings" pitchFamily="2" charset="2"/>
                      <a:buChar char="Ø"/>
                    </a:pPr>
                    <a:r>
                      <a:rPr lang="en-GB" sz="1100" kern="1200"/>
                      <a:t>New loan-stock was issued to </a:t>
                    </a:r>
                    <a:r>
                      <a:rPr lang="en-GB" sz="1100"/>
                      <a:t>buy</a:t>
                    </a:r>
                    <a:r>
                      <a:rPr lang="en-GB" sz="1100" kern="1200"/>
                      <a:t> some farmland </a:t>
                    </a:r>
                  </a:p>
                  <a:p>
                    <a:pPr marL="171450" lvl="1" indent="-171450" algn="l" defTabSz="444500">
                      <a:spcBef>
                        <a:spcPct val="0"/>
                      </a:spcBef>
                      <a:spcAft>
                        <a:spcPct val="15000"/>
                      </a:spcAft>
                      <a:buFont typeface="Wingdings" pitchFamily="2" charset="2"/>
                      <a:buChar char="Ø"/>
                    </a:pPr>
                    <a:r>
                      <a:rPr lang="en-GB" sz="1100"/>
                      <a:t>Unicorn continued its longstanding practice of investing locally and internationally through its 1% and 4% solidarity funds</a:t>
                    </a:r>
                    <a:endParaRPr lang="en-GB" sz="1100" kern="1200"/>
                  </a:p>
                </p:txBody>
              </p:sp>
              <p:sp>
                <p:nvSpPr>
                  <p:cNvPr id="50" name="Freeform 49">
                    <a:extLst>
                      <a:ext uri="{FF2B5EF4-FFF2-40B4-BE49-F238E27FC236}">
                        <a16:creationId xmlns:a16="http://schemas.microsoft.com/office/drawing/2014/main" id="{F1E38FD0-0492-265D-B7CB-ADFBB5A72A92}"/>
                      </a:ext>
                    </a:extLst>
                  </p:cNvPr>
                  <p:cNvSpPr/>
                  <p:nvPr/>
                </p:nvSpPr>
                <p:spPr>
                  <a:xfrm>
                    <a:off x="5168917" y="5075181"/>
                    <a:ext cx="1699498" cy="1864155"/>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Peak membership</a:t>
                    </a:r>
                    <a:endParaRPr lang="en-GB" sz="1100" b="1" kern="1200"/>
                  </a:p>
                  <a:p>
                    <a:pPr marL="171450" lvl="1" indent="-171450" algn="l" defTabSz="444500">
                      <a:spcBef>
                        <a:spcPct val="0"/>
                      </a:spcBef>
                      <a:spcAft>
                        <a:spcPct val="15000"/>
                      </a:spcAft>
                      <a:buFont typeface="Wingdings" pitchFamily="2" charset="2"/>
                      <a:buChar char="Ø"/>
                    </a:pPr>
                    <a:r>
                      <a:rPr lang="en-GB" sz="1100"/>
                      <a:t>By 2018, Unicorn had reached around 70 worker-members, the most members it has had so far</a:t>
                    </a:r>
                  </a:p>
                  <a:p>
                    <a:pPr marL="171450" lvl="1" indent="-171450" algn="l" defTabSz="444500">
                      <a:spcBef>
                        <a:spcPct val="0"/>
                      </a:spcBef>
                      <a:spcAft>
                        <a:spcPct val="15000"/>
                      </a:spcAft>
                      <a:buFont typeface="Wingdings" pitchFamily="2" charset="2"/>
                      <a:buChar char="Ø"/>
                    </a:pPr>
                    <a:r>
                      <a:rPr lang="en-GB" sz="1100"/>
                      <a:t>There were hopes of buying the building next door and expanding the site, a bigger membership made sense in the context of this intended growth </a:t>
                    </a:r>
                    <a:endParaRPr lang="en-GB" sz="1100" kern="1200"/>
                  </a:p>
                </p:txBody>
              </p:sp>
              <p:sp>
                <p:nvSpPr>
                  <p:cNvPr id="58" name="Freeform 57">
                    <a:extLst>
                      <a:ext uri="{FF2B5EF4-FFF2-40B4-BE49-F238E27FC236}">
                        <a16:creationId xmlns:a16="http://schemas.microsoft.com/office/drawing/2014/main" id="{52A975F6-9C53-CBD8-E033-5833E1650D5C}"/>
                      </a:ext>
                    </a:extLst>
                  </p:cNvPr>
                  <p:cNvSpPr/>
                  <p:nvPr/>
                </p:nvSpPr>
                <p:spPr>
                  <a:xfrm>
                    <a:off x="7028890" y="5060383"/>
                    <a:ext cx="2473318" cy="212106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Striking a balance</a:t>
                    </a:r>
                  </a:p>
                  <a:p>
                    <a:pPr marL="171450" lvl="1" indent="-171450" algn="l" defTabSz="444500">
                      <a:spcBef>
                        <a:spcPct val="0"/>
                      </a:spcBef>
                      <a:spcAft>
                        <a:spcPct val="15000"/>
                      </a:spcAft>
                      <a:buFont typeface="Wingdings" pitchFamily="2" charset="2"/>
                      <a:buChar char="Ø"/>
                    </a:pPr>
                    <a:r>
                      <a:rPr lang="en-GB" sz="1100" kern="1200"/>
                      <a:t>Since the COVID-19 pandemic, as members have left, Unicorn has consciously decided not to replace them and to allow </a:t>
                    </a:r>
                    <a:r>
                      <a:rPr lang="en-GB" sz="1100"/>
                      <a:t>some</a:t>
                    </a:r>
                    <a:r>
                      <a:rPr lang="en-GB" sz="1100" kern="1200"/>
                      <a:t> natural attrition</a:t>
                    </a:r>
                  </a:p>
                  <a:p>
                    <a:pPr marL="171450" lvl="1" indent="-171450" algn="l" defTabSz="444500">
                      <a:spcBef>
                        <a:spcPct val="0"/>
                      </a:spcBef>
                      <a:spcAft>
                        <a:spcPct val="15000"/>
                      </a:spcAft>
                      <a:buFont typeface="Wingdings" pitchFamily="2" charset="2"/>
                      <a:buChar char="Ø"/>
                    </a:pPr>
                    <a:r>
                      <a:rPr lang="en-GB" sz="1100"/>
                      <a:t>Because of the size of the premises and the additional bureaucracy required, it just doesn’t make sense to keep growing the membership </a:t>
                    </a:r>
                    <a:endParaRPr lang="en-GB" sz="1100" kern="1200"/>
                  </a:p>
                </p:txBody>
              </p:sp>
            </p:grpSp>
          </p:grpSp>
        </p:grpSp>
        <p:sp>
          <p:nvSpPr>
            <p:cNvPr id="9" name="Freeform 8">
              <a:extLst>
                <a:ext uri="{FF2B5EF4-FFF2-40B4-BE49-F238E27FC236}">
                  <a16:creationId xmlns:a16="http://schemas.microsoft.com/office/drawing/2014/main" id="{B3CCE226-2CB3-5C9A-951B-1783F0FD784A}"/>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Rectangle 10">
              <a:extLst>
                <a:ext uri="{FF2B5EF4-FFF2-40B4-BE49-F238E27FC236}">
                  <a16:creationId xmlns:a16="http://schemas.microsoft.com/office/drawing/2014/main" id="{7D781DA6-0830-6B42-A6A8-3F2E7FD048FD}"/>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a:extLst>
                <a:ext uri="{FF2B5EF4-FFF2-40B4-BE49-F238E27FC236}">
                  <a16:creationId xmlns:a16="http://schemas.microsoft.com/office/drawing/2014/main" id="{3E4F0C0C-3650-0E59-08A0-E441B6D31330}"/>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Rectangle 12">
              <a:extLst>
                <a:ext uri="{FF2B5EF4-FFF2-40B4-BE49-F238E27FC236}">
                  <a16:creationId xmlns:a16="http://schemas.microsoft.com/office/drawing/2014/main" id="{A155874F-3401-47EF-B25E-A7B812CB363E}"/>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62E4743B-1FEC-CBFA-829F-F383A3D11B46}"/>
              </a:ext>
            </a:extLst>
          </p:cNvPr>
          <p:cNvGrpSpPr/>
          <p:nvPr/>
        </p:nvGrpSpPr>
        <p:grpSpPr>
          <a:xfrm>
            <a:off x="3793557" y="2366235"/>
            <a:ext cx="8202392" cy="4370655"/>
            <a:chOff x="3016236" y="1131175"/>
            <a:chExt cx="8202392" cy="4370655"/>
          </a:xfrm>
        </p:grpSpPr>
        <p:sp>
          <p:nvSpPr>
            <p:cNvPr id="68" name="Hexagon 67">
              <a:extLst>
                <a:ext uri="{FF2B5EF4-FFF2-40B4-BE49-F238E27FC236}">
                  <a16:creationId xmlns:a16="http://schemas.microsoft.com/office/drawing/2014/main" id="{B7B333E0-D2D1-9808-7A9D-0416B5B2D2D3}"/>
                </a:ext>
              </a:extLst>
            </p:cNvPr>
            <p:cNvSpPr>
              <a:spLocks/>
            </p:cNvSpPr>
            <p:nvPr/>
          </p:nvSpPr>
          <p:spPr>
            <a:xfrm>
              <a:off x="6387615" y="1933720"/>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MJD – Members are expected to contribute to core activities – stacking shelves, sitting on checkout, customer service, etc.</a:t>
              </a:r>
            </a:p>
          </p:txBody>
        </p:sp>
        <p:sp>
          <p:nvSpPr>
            <p:cNvPr id="69" name="Hexagon 68">
              <a:extLst>
                <a:ext uri="{FF2B5EF4-FFF2-40B4-BE49-F238E27FC236}">
                  <a16:creationId xmlns:a16="http://schemas.microsoft.com/office/drawing/2014/main" id="{7CF3534E-F4B1-4C3D-8D7B-B2E8909D29D0}"/>
                </a:ext>
              </a:extLst>
            </p:cNvPr>
            <p:cNvSpPr>
              <a:spLocks/>
            </p:cNvSpPr>
            <p:nvPr/>
          </p:nvSpPr>
          <p:spPr>
            <a:xfrm>
              <a:off x="4996980" y="2741940"/>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MJD – Members are expected to attend and engage with decision-making, including general meetings and AGM</a:t>
              </a:r>
            </a:p>
          </p:txBody>
        </p:sp>
        <p:sp>
          <p:nvSpPr>
            <p:cNvPr id="70" name="Hexagon 69">
              <a:extLst>
                <a:ext uri="{FF2B5EF4-FFF2-40B4-BE49-F238E27FC236}">
                  <a16:creationId xmlns:a16="http://schemas.microsoft.com/office/drawing/2014/main" id="{0E636664-8426-A3A3-5620-0BD9D42F4CB9}"/>
                </a:ext>
              </a:extLst>
            </p:cNvPr>
            <p:cNvSpPr>
              <a:spLocks noChangeAspect="1"/>
            </p:cNvSpPr>
            <p:nvPr/>
          </p:nvSpPr>
          <p:spPr>
            <a:xfrm>
              <a:off x="3626955" y="3547324"/>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Beyond core operational areas, there are working groups that take on bigger or more conceptual tasks and report back to the membership </a:t>
              </a:r>
            </a:p>
          </p:txBody>
        </p:sp>
        <p:sp>
          <p:nvSpPr>
            <p:cNvPr id="71" name="Hexagon 70">
              <a:extLst>
                <a:ext uri="{FF2B5EF4-FFF2-40B4-BE49-F238E27FC236}">
                  <a16:creationId xmlns:a16="http://schemas.microsoft.com/office/drawing/2014/main" id="{3962CCFC-479F-795C-F9A5-64EFB25A9130}"/>
                </a:ext>
              </a:extLst>
            </p:cNvPr>
            <p:cNvSpPr>
              <a:spLocks noChangeAspect="1"/>
            </p:cNvSpPr>
            <p:nvPr/>
          </p:nvSpPr>
          <p:spPr>
            <a:xfrm>
              <a:off x="3626955" y="1936558"/>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GB" sz="1100" kern="100">
                  <a:solidFill>
                    <a:schemeClr val="tx1"/>
                  </a:solidFill>
                  <a:effectLst/>
                  <a:latin typeface="Gill Sans MT"/>
                  <a:ea typeface="Aptos" panose="020B0004020202020204" pitchFamily="34" charset="0"/>
                  <a:cs typeface="Arial"/>
                </a:rPr>
                <a:t>All members are also ‘directors’ of the co-op, they try to think of themselves more as ‘stewards’ than traditional directors  </a:t>
              </a:r>
            </a:p>
          </p:txBody>
        </p:sp>
        <p:sp>
          <p:nvSpPr>
            <p:cNvPr id="72" name="Hexagon 71">
              <a:extLst>
                <a:ext uri="{FF2B5EF4-FFF2-40B4-BE49-F238E27FC236}">
                  <a16:creationId xmlns:a16="http://schemas.microsoft.com/office/drawing/2014/main" id="{50B17A45-F65C-EC01-E42B-4A58104FC656}"/>
                </a:ext>
              </a:extLst>
            </p:cNvPr>
            <p:cNvSpPr>
              <a:spLocks/>
            </p:cNvSpPr>
            <p:nvPr/>
          </p:nvSpPr>
          <p:spPr>
            <a:xfrm>
              <a:off x="6387615" y="3547323"/>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MJD – Members are expected to take part in management of one or more business area – cooking, HR, back-office, etc. </a:t>
              </a:r>
            </a:p>
          </p:txBody>
        </p:sp>
        <p:sp>
          <p:nvSpPr>
            <p:cNvPr id="73" name="TextBox 72">
              <a:extLst>
                <a:ext uri="{FF2B5EF4-FFF2-40B4-BE49-F238E27FC236}">
                  <a16:creationId xmlns:a16="http://schemas.microsoft.com/office/drawing/2014/main" id="{7D1CB0F2-81A4-8B88-52BF-C9EA64012C01}"/>
                </a:ext>
              </a:extLst>
            </p:cNvPr>
            <p:cNvSpPr txBox="1"/>
            <p:nvPr/>
          </p:nvSpPr>
          <p:spPr>
            <a:xfrm>
              <a:off x="5729358" y="1354541"/>
              <a:ext cx="3117961" cy="245685"/>
            </a:xfrm>
            <a:prstGeom prst="rect">
              <a:avLst/>
            </a:prstGeom>
            <a:noFill/>
          </p:spPr>
          <p:txBody>
            <a:bodyPr wrap="square" rtlCol="0">
              <a:spAutoFit/>
            </a:bodyPr>
            <a:lstStyle/>
            <a:p>
              <a:pPr algn="ctr"/>
              <a:r>
                <a:rPr lang="en-GB" sz="1100" b="1"/>
                <a:t>KEY FEATURES</a:t>
              </a:r>
            </a:p>
          </p:txBody>
        </p:sp>
        <p:sp>
          <p:nvSpPr>
            <p:cNvPr id="74" name="Hexagon 73">
              <a:extLst>
                <a:ext uri="{FF2B5EF4-FFF2-40B4-BE49-F238E27FC236}">
                  <a16:creationId xmlns:a16="http://schemas.microsoft.com/office/drawing/2014/main" id="{7E0E2A16-7A14-57D4-FA0E-32FE16B17802}"/>
                </a:ext>
              </a:extLst>
            </p:cNvPr>
            <p:cNvSpPr>
              <a:spLocks noChangeAspect="1"/>
            </p:cNvSpPr>
            <p:nvPr/>
          </p:nvSpPr>
          <p:spPr>
            <a:xfrm>
              <a:off x="4996980" y="1131175"/>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'Member job description’ (MJD) – covers general responsibilities of being a member, which covers both operations and decision-making</a:t>
              </a:r>
            </a:p>
          </p:txBody>
        </p:sp>
        <p:sp>
          <p:nvSpPr>
            <p:cNvPr id="75" name="Hexagon 74">
              <a:extLst>
                <a:ext uri="{FF2B5EF4-FFF2-40B4-BE49-F238E27FC236}">
                  <a16:creationId xmlns:a16="http://schemas.microsoft.com/office/drawing/2014/main" id="{8B535A39-5E66-5941-D497-3882F23FA278}"/>
                </a:ext>
              </a:extLst>
            </p:cNvPr>
            <p:cNvSpPr>
              <a:spLocks/>
            </p:cNvSpPr>
            <p:nvPr/>
          </p:nvSpPr>
          <p:spPr>
            <a:xfrm>
              <a:off x="7784239" y="1131175"/>
              <a:ext cx="1800856" cy="1610766"/>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building is the primary fixed asset, this is understood to be a key component of being a stable and sustainable co-op</a:t>
              </a:r>
            </a:p>
          </p:txBody>
        </p:sp>
        <p:sp>
          <p:nvSpPr>
            <p:cNvPr id="76" name="Hexagon 75">
              <a:extLst>
                <a:ext uri="{FF2B5EF4-FFF2-40B4-BE49-F238E27FC236}">
                  <a16:creationId xmlns:a16="http://schemas.microsoft.com/office/drawing/2014/main" id="{C67DDC9D-E9FE-8A17-E41C-E410BDE0ABE1}"/>
                </a:ext>
              </a:extLst>
            </p:cNvPr>
            <p:cNvSpPr>
              <a:spLocks/>
            </p:cNvSpPr>
            <p:nvPr/>
          </p:nvSpPr>
          <p:spPr>
            <a:xfrm>
              <a:off x="7778840" y="2744779"/>
              <a:ext cx="1800856" cy="1610766"/>
            </a:xfrm>
            <a:prstGeom prst="hexagon">
              <a:avLst/>
            </a:prstGeom>
            <a:solidFill>
              <a:schemeClr val="accent2">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Invested in farmland with a view to more local, sustainable food production – about 15-20 miles away, currently being used as a fruit tree orchard</a:t>
              </a:r>
            </a:p>
          </p:txBody>
        </p:sp>
        <p:sp>
          <p:nvSpPr>
            <p:cNvPr id="77" name="Hexagon 76">
              <a:extLst>
                <a:ext uri="{FF2B5EF4-FFF2-40B4-BE49-F238E27FC236}">
                  <a16:creationId xmlns:a16="http://schemas.microsoft.com/office/drawing/2014/main" id="{7C345C1B-1581-00F4-EF6F-437D00C9769A}"/>
                </a:ext>
              </a:extLst>
            </p:cNvPr>
            <p:cNvSpPr>
              <a:spLocks/>
            </p:cNvSpPr>
            <p:nvPr/>
          </p:nvSpPr>
          <p:spPr>
            <a:xfrm>
              <a:off x="9170065" y="1933719"/>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5% of annual wage bill goes into 1% or 4% fund pots, one for local projects and one directed at addressing global inequalities</a:t>
              </a:r>
            </a:p>
          </p:txBody>
        </p:sp>
        <p:grpSp>
          <p:nvGrpSpPr>
            <p:cNvPr id="78" name="Group 77">
              <a:extLst>
                <a:ext uri="{FF2B5EF4-FFF2-40B4-BE49-F238E27FC236}">
                  <a16:creationId xmlns:a16="http://schemas.microsoft.com/office/drawing/2014/main" id="{ED05DA2B-8EE9-2A22-F26C-E30C17B5D4B0}"/>
                </a:ext>
              </a:extLst>
            </p:cNvPr>
            <p:cNvGrpSpPr/>
            <p:nvPr/>
          </p:nvGrpSpPr>
          <p:grpSpPr>
            <a:xfrm>
              <a:off x="3016236" y="5231528"/>
              <a:ext cx="8202392" cy="270302"/>
              <a:chOff x="3692199" y="6548502"/>
              <a:chExt cx="8202392" cy="270302"/>
            </a:xfrm>
          </p:grpSpPr>
          <p:sp>
            <p:nvSpPr>
              <p:cNvPr id="79" name="TextBox 78">
                <a:extLst>
                  <a:ext uri="{FF2B5EF4-FFF2-40B4-BE49-F238E27FC236}">
                    <a16:creationId xmlns:a16="http://schemas.microsoft.com/office/drawing/2014/main" id="{75E4149D-CDC8-1AFF-5FE2-4079698AEB44}"/>
                  </a:ext>
                </a:extLst>
              </p:cNvPr>
              <p:cNvSpPr txBox="1"/>
              <p:nvPr/>
            </p:nvSpPr>
            <p:spPr>
              <a:xfrm>
                <a:off x="3692199" y="6548502"/>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80" name="TextBox 79">
                <a:extLst>
                  <a:ext uri="{FF2B5EF4-FFF2-40B4-BE49-F238E27FC236}">
                    <a16:creationId xmlns:a16="http://schemas.microsoft.com/office/drawing/2014/main" id="{C9E1D04E-CB7E-F529-BEC0-D0F625CB57F9}"/>
                  </a:ext>
                </a:extLst>
              </p:cNvPr>
              <p:cNvSpPr txBox="1"/>
              <p:nvPr/>
            </p:nvSpPr>
            <p:spPr>
              <a:xfrm>
                <a:off x="5247216" y="6548502"/>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81" name="TextBox 80">
                <a:extLst>
                  <a:ext uri="{FF2B5EF4-FFF2-40B4-BE49-F238E27FC236}">
                    <a16:creationId xmlns:a16="http://schemas.microsoft.com/office/drawing/2014/main" id="{1B198865-B19B-D97A-DAFB-A859D85BD088}"/>
                  </a:ext>
                </a:extLst>
              </p:cNvPr>
              <p:cNvSpPr txBox="1"/>
              <p:nvPr/>
            </p:nvSpPr>
            <p:spPr>
              <a:xfrm>
                <a:off x="6740900" y="6548502"/>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82" name="TextBox 81">
                <a:extLst>
                  <a:ext uri="{FF2B5EF4-FFF2-40B4-BE49-F238E27FC236}">
                    <a16:creationId xmlns:a16="http://schemas.microsoft.com/office/drawing/2014/main" id="{EF2B7B85-6DFB-2E50-E4D8-CEE86E59FBE9}"/>
                  </a:ext>
                </a:extLst>
              </p:cNvPr>
              <p:cNvSpPr txBox="1"/>
              <p:nvPr/>
            </p:nvSpPr>
            <p:spPr>
              <a:xfrm>
                <a:off x="7991109" y="6548502"/>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sp>
            <p:nvSpPr>
              <p:cNvPr id="83" name="TextBox 82">
                <a:extLst>
                  <a:ext uri="{FF2B5EF4-FFF2-40B4-BE49-F238E27FC236}">
                    <a16:creationId xmlns:a16="http://schemas.microsoft.com/office/drawing/2014/main" id="{BE7B931F-EB1A-045F-0F5B-14530D2D12D0}"/>
                  </a:ext>
                </a:extLst>
              </p:cNvPr>
              <p:cNvSpPr txBox="1"/>
              <p:nvPr/>
            </p:nvSpPr>
            <p:spPr>
              <a:xfrm>
                <a:off x="9361947" y="6557194"/>
                <a:ext cx="1170475" cy="261610"/>
              </a:xfrm>
              <a:prstGeom prst="rect">
                <a:avLst/>
              </a:prstGeom>
              <a:solidFill>
                <a:schemeClr val="accent2">
                  <a:alpha val="35822"/>
                </a:schemeClr>
              </a:solidFill>
              <a:ln>
                <a:noFill/>
              </a:ln>
            </p:spPr>
            <p:txBody>
              <a:bodyPr wrap="square" rtlCol="0">
                <a:spAutoFit/>
              </a:bodyPr>
              <a:lstStyle/>
              <a:p>
                <a:pPr algn="ctr"/>
                <a:r>
                  <a:rPr lang="en-GB" sz="1100"/>
                  <a:t>ASSETS</a:t>
                </a:r>
              </a:p>
            </p:txBody>
          </p:sp>
          <p:sp>
            <p:nvSpPr>
              <p:cNvPr id="84" name="TextBox 83">
                <a:extLst>
                  <a:ext uri="{FF2B5EF4-FFF2-40B4-BE49-F238E27FC236}">
                    <a16:creationId xmlns:a16="http://schemas.microsoft.com/office/drawing/2014/main" id="{E23AD38D-7F62-B89F-666D-DA48738BB902}"/>
                  </a:ext>
                </a:extLst>
              </p:cNvPr>
              <p:cNvSpPr txBox="1"/>
              <p:nvPr/>
            </p:nvSpPr>
            <p:spPr>
              <a:xfrm>
                <a:off x="10612156" y="6557194"/>
                <a:ext cx="1282435" cy="261610"/>
              </a:xfrm>
              <a:prstGeom prst="rect">
                <a:avLst/>
              </a:prstGeom>
              <a:solidFill>
                <a:schemeClr val="accent6">
                  <a:alpha val="35822"/>
                </a:schemeClr>
              </a:solidFill>
              <a:ln>
                <a:noFill/>
              </a:ln>
            </p:spPr>
            <p:txBody>
              <a:bodyPr wrap="square" rtlCol="0">
                <a:spAutoFit/>
              </a:bodyPr>
              <a:lstStyle/>
              <a:p>
                <a:pPr algn="ctr"/>
                <a:r>
                  <a:rPr lang="en-GB" sz="1100"/>
                  <a:t>SOCIAL IMPACT</a:t>
                </a:r>
              </a:p>
            </p:txBody>
          </p:sp>
        </p:grpSp>
      </p:grpSp>
      <p:pic>
        <p:nvPicPr>
          <p:cNvPr id="4" name="Graphic 3" descr="Work from home Wi-Fi with solid fill">
            <a:hlinkClick r:id="rId3" action="ppaction://hlinksldjump"/>
            <a:extLst>
              <a:ext uri="{FF2B5EF4-FFF2-40B4-BE49-F238E27FC236}">
                <a16:creationId xmlns:a16="http://schemas.microsoft.com/office/drawing/2014/main" id="{87A74BBF-9090-8976-309E-0C002CDD98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3964095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D78B74-9C1A-DBAC-0D1B-A0A3CBAEA02B}"/>
              </a:ext>
            </a:extLst>
          </p:cNvPr>
          <p:cNvGrpSpPr/>
          <p:nvPr/>
        </p:nvGrpSpPr>
        <p:grpSpPr>
          <a:xfrm>
            <a:off x="4593125" y="218388"/>
            <a:ext cx="3574597" cy="2519647"/>
            <a:chOff x="1318364" y="2693579"/>
            <a:chExt cx="3574597" cy="2519647"/>
          </a:xfrm>
        </p:grpSpPr>
        <p:sp>
          <p:nvSpPr>
            <p:cNvPr id="25" name="Rounded Rectangle 24">
              <a:extLst>
                <a:ext uri="{FF2B5EF4-FFF2-40B4-BE49-F238E27FC236}">
                  <a16:creationId xmlns:a16="http://schemas.microsoft.com/office/drawing/2014/main" id="{239379EB-D4E5-5424-3DAF-4874999E4810}"/>
                </a:ext>
              </a:extLst>
            </p:cNvPr>
            <p:cNvSpPr/>
            <p:nvPr/>
          </p:nvSpPr>
          <p:spPr>
            <a:xfrm>
              <a:off x="1318364" y="2955972"/>
              <a:ext cx="3574597" cy="2257254"/>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range of support from co-op development workers over the years, specialist consultants with extensive knowledge of the model(s) and options available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Co-operative Community Finance, a specialist lender for co-ops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Useful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engagement from academics studying co-ops, who have written about Unicorn and other co-ops, a good opportunity to reflect and learn</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Local councillors have been supportive over the years, very keen on Unicorn</a:t>
              </a:r>
            </a:p>
          </p:txBody>
        </p:sp>
        <p:sp>
          <p:nvSpPr>
            <p:cNvPr id="3" name="TextBox 2">
              <a:extLst>
                <a:ext uri="{FF2B5EF4-FFF2-40B4-BE49-F238E27FC236}">
                  <a16:creationId xmlns:a16="http://schemas.microsoft.com/office/drawing/2014/main" id="{DF16103B-C823-A68A-7265-ECDFEFAFAD9B}"/>
                </a:ext>
              </a:extLst>
            </p:cNvPr>
            <p:cNvSpPr txBox="1"/>
            <p:nvPr/>
          </p:nvSpPr>
          <p:spPr>
            <a:xfrm>
              <a:off x="1318364" y="2693579"/>
              <a:ext cx="3574597"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sp>
        <p:nvSpPr>
          <p:cNvPr id="12" name="Rectangle 11">
            <a:extLst>
              <a:ext uri="{FF2B5EF4-FFF2-40B4-BE49-F238E27FC236}">
                <a16:creationId xmlns:a16="http://schemas.microsoft.com/office/drawing/2014/main" id="{5FB68AC4-D8CB-1E7E-9419-75F3F83527F2}"/>
              </a:ext>
            </a:extLst>
          </p:cNvPr>
          <p:cNvSpPr/>
          <p:nvPr/>
        </p:nvSpPr>
        <p:spPr>
          <a:xfrm>
            <a:off x="0" y="0"/>
            <a:ext cx="12192000" cy="685800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D6CA82E7-7B2F-456D-E503-9EA6849B5294}"/>
              </a:ext>
            </a:extLst>
          </p:cNvPr>
          <p:cNvGrpSpPr/>
          <p:nvPr/>
        </p:nvGrpSpPr>
        <p:grpSpPr>
          <a:xfrm>
            <a:off x="207071" y="159188"/>
            <a:ext cx="4058660" cy="2495127"/>
            <a:chOff x="647567" y="706552"/>
            <a:chExt cx="5061204" cy="2036648"/>
          </a:xfrm>
        </p:grpSpPr>
        <p:grpSp>
          <p:nvGrpSpPr>
            <p:cNvPr id="26" name="Group 25">
              <a:extLst>
                <a:ext uri="{FF2B5EF4-FFF2-40B4-BE49-F238E27FC236}">
                  <a16:creationId xmlns:a16="http://schemas.microsoft.com/office/drawing/2014/main" id="{CF726F77-F08A-0793-42FC-E3B2D8B3D579}"/>
                </a:ext>
              </a:extLst>
            </p:cNvPr>
            <p:cNvGrpSpPr/>
            <p:nvPr/>
          </p:nvGrpSpPr>
          <p:grpSpPr>
            <a:xfrm>
              <a:off x="647567" y="935665"/>
              <a:ext cx="5061203" cy="1807535"/>
              <a:chOff x="990792" y="3976577"/>
              <a:chExt cx="4305349" cy="2160000"/>
            </a:xfrm>
          </p:grpSpPr>
          <p:sp>
            <p:nvSpPr>
              <p:cNvPr id="34" name="Triangle 33">
                <a:extLst>
                  <a:ext uri="{FF2B5EF4-FFF2-40B4-BE49-F238E27FC236}">
                    <a16:creationId xmlns:a16="http://schemas.microsoft.com/office/drawing/2014/main" id="{75496060-AB51-EFD4-B78C-4838B1541952}"/>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Cost of living crisis – People cut down on food expenses because it’s one of the easiest things to do</a:t>
                </a:r>
              </a:p>
              <a:p>
                <a:pPr algn="ctr"/>
                <a:endParaRPr lang="en-GB" sz="1100">
                  <a:solidFill>
                    <a:schemeClr val="tx1"/>
                  </a:solidFill>
                </a:endParaRPr>
              </a:p>
              <a:p>
                <a:pPr algn="ctr"/>
                <a:endParaRPr lang="en-GB" sz="1100">
                  <a:solidFill>
                    <a:schemeClr val="tx1"/>
                  </a:solidFill>
                </a:endParaRPr>
              </a:p>
            </p:txBody>
          </p:sp>
          <p:sp>
            <p:nvSpPr>
              <p:cNvPr id="35" name="Merge 34">
                <a:extLst>
                  <a:ext uri="{FF2B5EF4-FFF2-40B4-BE49-F238E27FC236}">
                    <a16:creationId xmlns:a16="http://schemas.microsoft.com/office/drawing/2014/main" id="{C9EA1579-9A8F-232C-8587-660B438122DD}"/>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Crisis in farming – Risk of losing growers because people are retiring and not many are starting up</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6" name="Triangle 35">
                <a:extLst>
                  <a:ext uri="{FF2B5EF4-FFF2-40B4-BE49-F238E27FC236}">
                    <a16:creationId xmlns:a16="http://schemas.microsoft.com/office/drawing/2014/main" id="{C530FD13-F9ED-00BF-183A-6D056DDEC066}"/>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Cost of living crisis – Members used to live locally, now they can’t afford to – risk losing talent</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grpSp>
        <p:sp>
          <p:nvSpPr>
            <p:cNvPr id="27" name="TextBox 26">
              <a:extLst>
                <a:ext uri="{FF2B5EF4-FFF2-40B4-BE49-F238E27FC236}">
                  <a16:creationId xmlns:a16="http://schemas.microsoft.com/office/drawing/2014/main" id="{CDB136AC-67E8-5371-EC98-F4B3192F2EB4}"/>
                </a:ext>
              </a:extLst>
            </p:cNvPr>
            <p:cNvSpPr txBox="1"/>
            <p:nvPr/>
          </p:nvSpPr>
          <p:spPr>
            <a:xfrm>
              <a:off x="727420" y="706552"/>
              <a:ext cx="4981351" cy="213539"/>
            </a:xfrm>
            <a:prstGeom prst="rect">
              <a:avLst/>
            </a:prstGeom>
            <a:noFill/>
            <a:ln>
              <a:noFill/>
            </a:ln>
          </p:spPr>
          <p:txBody>
            <a:bodyPr wrap="square" rtlCol="0">
              <a:spAutoFit/>
            </a:bodyPr>
            <a:lstStyle/>
            <a:p>
              <a:pPr algn="ctr"/>
              <a:r>
                <a:rPr lang="en-GB" sz="1100" b="1"/>
                <a:t>CHALLENGES</a:t>
              </a:r>
            </a:p>
          </p:txBody>
        </p:sp>
      </p:grpSp>
      <p:grpSp>
        <p:nvGrpSpPr>
          <p:cNvPr id="62" name="Group 61">
            <a:extLst>
              <a:ext uri="{FF2B5EF4-FFF2-40B4-BE49-F238E27FC236}">
                <a16:creationId xmlns:a16="http://schemas.microsoft.com/office/drawing/2014/main" id="{CB099027-3906-6E3E-CD46-47583F03B9BD}"/>
              </a:ext>
            </a:extLst>
          </p:cNvPr>
          <p:cNvGrpSpPr/>
          <p:nvPr/>
        </p:nvGrpSpPr>
        <p:grpSpPr>
          <a:xfrm>
            <a:off x="206679" y="3070479"/>
            <a:ext cx="3725942" cy="2964829"/>
            <a:chOff x="563642" y="3163101"/>
            <a:chExt cx="3725942" cy="2964829"/>
          </a:xfrm>
        </p:grpSpPr>
        <p:grpSp>
          <p:nvGrpSpPr>
            <p:cNvPr id="2" name="Group 1">
              <a:extLst>
                <a:ext uri="{FF2B5EF4-FFF2-40B4-BE49-F238E27FC236}">
                  <a16:creationId xmlns:a16="http://schemas.microsoft.com/office/drawing/2014/main" id="{32B7BA3C-B9E0-99FD-8699-63D5DAC19986}"/>
                </a:ext>
              </a:extLst>
            </p:cNvPr>
            <p:cNvGrpSpPr/>
            <p:nvPr/>
          </p:nvGrpSpPr>
          <p:grpSpPr>
            <a:xfrm>
              <a:off x="563642" y="3163101"/>
              <a:ext cx="3725942" cy="2421837"/>
              <a:chOff x="2680383" y="1818725"/>
              <a:chExt cx="4082261" cy="2414907"/>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3854628" y="1818725"/>
                <a:ext cx="1751393" cy="121309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Member of </a:t>
                </a:r>
                <a:r>
                  <a:rPr lang="en-GB" sz="1100" b="1" kern="1200" err="1">
                    <a:latin typeface="Gill Sans MT" panose="020B0502020104020203" pitchFamily="34" charset="77"/>
                    <a:ea typeface="Aptos" panose="020B0004020202020204" pitchFamily="34" charset="0"/>
                    <a:cs typeface="Arial" panose="020B0604020202020204" pitchFamily="34" charset="0"/>
                  </a:rPr>
                  <a:t>Workers.coop</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4C05240B-5BCA-2FAF-2BE3-3C7FE535838C}"/>
                  </a:ext>
                </a:extLst>
              </p:cNvPr>
              <p:cNvSpPr/>
              <p:nvPr/>
            </p:nvSpPr>
            <p:spPr>
              <a:xfrm>
                <a:off x="2680383" y="3089731"/>
                <a:ext cx="1386564" cy="1079323"/>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324000" numCol="1" spcCol="1270" anchor="b" anchorCtr="0">
                <a:noAutofit/>
              </a:bodyPr>
              <a:lstStyle/>
              <a:p>
                <a:pPr marL="0" lvl="0" indent="0" algn="ctr" defTabSz="488950">
                  <a:lnSpc>
                    <a:spcPct val="90000"/>
                  </a:lnSpc>
                  <a:spcBef>
                    <a:spcPct val="0"/>
                  </a:spcBef>
                  <a:spcAft>
                    <a:spcPct val="35000"/>
                  </a:spcAft>
                  <a:buNone/>
                </a:pPr>
                <a:r>
                  <a:rPr lang="en-GB" sz="1100" b="1" kern="1200"/>
                  <a:t>Local Authority</a:t>
                </a:r>
              </a:p>
            </p:txBody>
          </p:sp>
          <p:sp>
            <p:nvSpPr>
              <p:cNvPr id="31" name="Freeform 30">
                <a:extLst>
                  <a:ext uri="{FF2B5EF4-FFF2-40B4-BE49-F238E27FC236}">
                    <a16:creationId xmlns:a16="http://schemas.microsoft.com/office/drawing/2014/main" id="{B360D652-D253-B3CD-3E2A-1B2BA037DB97}"/>
                  </a:ext>
                </a:extLst>
              </p:cNvPr>
              <p:cNvSpPr/>
              <p:nvPr/>
            </p:nvSpPr>
            <p:spPr>
              <a:xfrm>
                <a:off x="5196795" y="2391123"/>
                <a:ext cx="1527263" cy="980033"/>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468000" rIns="72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Member of Co-ops UK</a:t>
                </a:r>
              </a:p>
            </p:txBody>
          </p:sp>
          <p:sp>
            <p:nvSpPr>
              <p:cNvPr id="32" name="Freeform 31">
                <a:extLst>
                  <a:ext uri="{FF2B5EF4-FFF2-40B4-BE49-F238E27FC236}">
                    <a16:creationId xmlns:a16="http://schemas.microsoft.com/office/drawing/2014/main" id="{5CAD941B-E51F-E4CF-B669-9DD8202700E8}"/>
                  </a:ext>
                </a:extLst>
              </p:cNvPr>
              <p:cNvSpPr/>
              <p:nvPr/>
            </p:nvSpPr>
            <p:spPr>
              <a:xfrm>
                <a:off x="2680383" y="2182015"/>
                <a:ext cx="1447107" cy="1213090"/>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108000" rIns="251999" bIns="239663" numCol="1" spcCol="1270" anchor="ctr" anchorCtr="0">
                <a:noAutofit/>
              </a:bodyPr>
              <a:lstStyle/>
              <a:p>
                <a:pPr marL="0" lvl="0" indent="0" algn="ctr" defTabSz="488950">
                  <a:lnSpc>
                    <a:spcPct val="90000"/>
                  </a:lnSpc>
                  <a:spcBef>
                    <a:spcPct val="0"/>
                  </a:spcBef>
                  <a:spcAft>
                    <a:spcPct val="35000"/>
                  </a:spcAft>
                  <a:buNone/>
                </a:pPr>
                <a:r>
                  <a:rPr lang="en-GB" sz="1100" b="1" kern="1200"/>
                  <a:t> Better Food Traders Network</a:t>
                </a:r>
              </a:p>
            </p:txBody>
          </p:sp>
          <p:sp>
            <p:nvSpPr>
              <p:cNvPr id="33" name="Freeform 32">
                <a:extLst>
                  <a:ext uri="{FF2B5EF4-FFF2-40B4-BE49-F238E27FC236}">
                    <a16:creationId xmlns:a16="http://schemas.microsoft.com/office/drawing/2014/main" id="{4CE50322-366D-BB1A-8EAC-E07E40D73B3D}"/>
                  </a:ext>
                </a:extLst>
              </p:cNvPr>
              <p:cNvSpPr/>
              <p:nvPr/>
            </p:nvSpPr>
            <p:spPr>
              <a:xfrm>
                <a:off x="5342782" y="3253599"/>
                <a:ext cx="1419862" cy="980033"/>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288000" rIns="0" bIns="324000"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Oxford Real Farming Conference</a:t>
                </a:r>
              </a:p>
            </p:txBody>
          </p:sp>
        </p:grpSp>
        <p:sp>
          <p:nvSpPr>
            <p:cNvPr id="37" name="Freeform 36">
              <a:extLst>
                <a:ext uri="{FF2B5EF4-FFF2-40B4-BE49-F238E27FC236}">
                  <a16:creationId xmlns:a16="http://schemas.microsoft.com/office/drawing/2014/main" id="{AFD4F9A3-103A-C226-9866-94EB4E46466E}"/>
                </a:ext>
              </a:extLst>
            </p:cNvPr>
            <p:cNvSpPr/>
            <p:nvPr/>
          </p:nvSpPr>
          <p:spPr>
            <a:xfrm>
              <a:off x="1327826" y="5026468"/>
              <a:ext cx="1265538" cy="878854"/>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80000" bIns="144000" numCol="1" spcCol="1270" anchor="b" anchorCtr="0">
              <a:noAutofit/>
            </a:bodyPr>
            <a:lstStyle/>
            <a:p>
              <a:pPr marL="0" lvl="0" indent="0" algn="ctr" defTabSz="488950">
                <a:lnSpc>
                  <a:spcPct val="90000"/>
                </a:lnSpc>
                <a:spcBef>
                  <a:spcPct val="0"/>
                </a:spcBef>
                <a:spcAft>
                  <a:spcPct val="35000"/>
                </a:spcAft>
                <a:buNone/>
              </a:pPr>
              <a:r>
                <a:rPr lang="en-GB" sz="1100" b="1" kern="1200"/>
                <a:t>Land Workers Alliance</a:t>
              </a:r>
            </a:p>
          </p:txBody>
        </p:sp>
        <p:sp>
          <p:nvSpPr>
            <p:cNvPr id="38" name="Freeform 37">
              <a:extLst>
                <a:ext uri="{FF2B5EF4-FFF2-40B4-BE49-F238E27FC236}">
                  <a16:creationId xmlns:a16="http://schemas.microsoft.com/office/drawing/2014/main" id="{F5496CDE-0403-51AC-6E06-6EEA4CDE2393}"/>
                </a:ext>
              </a:extLst>
            </p:cNvPr>
            <p:cNvSpPr/>
            <p:nvPr/>
          </p:nvSpPr>
          <p:spPr>
            <a:xfrm>
              <a:off x="2352482" y="5197723"/>
              <a:ext cx="1295930" cy="930207"/>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96000" rIns="0" bIns="324000"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Chorlton Traders Association</a:t>
              </a:r>
            </a:p>
          </p:txBody>
        </p:sp>
      </p:grpSp>
      <p:grpSp>
        <p:nvGrpSpPr>
          <p:cNvPr id="39" name="Group 38">
            <a:extLst>
              <a:ext uri="{FF2B5EF4-FFF2-40B4-BE49-F238E27FC236}">
                <a16:creationId xmlns:a16="http://schemas.microsoft.com/office/drawing/2014/main" id="{962CF2D5-B8DD-5124-5DC7-107747CBC409}"/>
              </a:ext>
            </a:extLst>
          </p:cNvPr>
          <p:cNvGrpSpPr/>
          <p:nvPr/>
        </p:nvGrpSpPr>
        <p:grpSpPr>
          <a:xfrm>
            <a:off x="8291676" y="298011"/>
            <a:ext cx="3880095" cy="5798999"/>
            <a:chOff x="4517318" y="518437"/>
            <a:chExt cx="3880095" cy="5798999"/>
          </a:xfrm>
        </p:grpSpPr>
        <p:grpSp>
          <p:nvGrpSpPr>
            <p:cNvPr id="40" name="Group 39">
              <a:extLst>
                <a:ext uri="{FF2B5EF4-FFF2-40B4-BE49-F238E27FC236}">
                  <a16:creationId xmlns:a16="http://schemas.microsoft.com/office/drawing/2014/main" id="{66F46280-835D-6313-466E-956EF7E15D07}"/>
                </a:ext>
              </a:extLst>
            </p:cNvPr>
            <p:cNvGrpSpPr/>
            <p:nvPr/>
          </p:nvGrpSpPr>
          <p:grpSpPr>
            <a:xfrm>
              <a:off x="4517318" y="617588"/>
              <a:ext cx="3880095" cy="5699848"/>
              <a:chOff x="5984409" y="629840"/>
              <a:chExt cx="2987289" cy="4537141"/>
            </a:xfrm>
          </p:grpSpPr>
          <p:sp>
            <p:nvSpPr>
              <p:cNvPr id="45" name="Circular Arrow 44">
                <a:extLst>
                  <a:ext uri="{FF2B5EF4-FFF2-40B4-BE49-F238E27FC236}">
                    <a16:creationId xmlns:a16="http://schemas.microsoft.com/office/drawing/2014/main" id="{1B0BB8AA-1CB8-050E-B304-2FDC23DF9195}"/>
                  </a:ext>
                </a:extLst>
              </p:cNvPr>
              <p:cNvSpPr/>
              <p:nvPr/>
            </p:nvSpPr>
            <p:spPr>
              <a:xfrm>
                <a:off x="6177235" y="629840"/>
                <a:ext cx="2794463" cy="1977656"/>
              </a:xfrm>
              <a:prstGeom prst="circularArrow">
                <a:avLst>
                  <a:gd name="adj1" fmla="val 10980"/>
                  <a:gd name="adj2" fmla="val 1142322"/>
                  <a:gd name="adj3" fmla="val 4500000"/>
                  <a:gd name="adj4" fmla="val 13300721"/>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5" name="Shape 54">
                <a:extLst>
                  <a:ext uri="{FF2B5EF4-FFF2-40B4-BE49-F238E27FC236}">
                    <a16:creationId xmlns:a16="http://schemas.microsoft.com/office/drawing/2014/main" id="{FD422282-5356-03BC-920F-2402C4DD5A1E}"/>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6" name="Circular Arrow 55">
                <a:extLst>
                  <a:ext uri="{FF2B5EF4-FFF2-40B4-BE49-F238E27FC236}">
                    <a16:creationId xmlns:a16="http://schemas.microsoft.com/office/drawing/2014/main" id="{AE6F5A72-1BA5-98FC-A273-013F0E54EC29}"/>
                  </a:ext>
                </a:extLst>
              </p:cNvPr>
              <p:cNvSpPr/>
              <p:nvPr/>
            </p:nvSpPr>
            <p:spPr>
              <a:xfrm>
                <a:off x="6431572" y="3189325"/>
                <a:ext cx="2387973"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41" name="TextBox 40">
              <a:extLst>
                <a:ext uri="{FF2B5EF4-FFF2-40B4-BE49-F238E27FC236}">
                  <a16:creationId xmlns:a16="http://schemas.microsoft.com/office/drawing/2014/main" id="{F9B4EF08-5B35-47CC-5B45-2D8C06FE2E86}"/>
                </a:ext>
              </a:extLst>
            </p:cNvPr>
            <p:cNvSpPr txBox="1"/>
            <p:nvPr/>
          </p:nvSpPr>
          <p:spPr>
            <a:xfrm>
              <a:off x="4759127" y="518437"/>
              <a:ext cx="3316707" cy="337590"/>
            </a:xfrm>
            <a:prstGeom prst="rect">
              <a:avLst/>
            </a:prstGeom>
            <a:noFill/>
          </p:spPr>
          <p:txBody>
            <a:bodyPr wrap="square" rtlCol="0">
              <a:spAutoFit/>
            </a:bodyPr>
            <a:lstStyle/>
            <a:p>
              <a:pPr algn="ctr"/>
              <a:r>
                <a:rPr lang="en-GB" sz="1100" b="1"/>
                <a:t>GROWTH AND/OR REPLICATION</a:t>
              </a:r>
            </a:p>
          </p:txBody>
        </p:sp>
        <p:sp>
          <p:nvSpPr>
            <p:cNvPr id="42" name="Freeform 41">
              <a:extLst>
                <a:ext uri="{FF2B5EF4-FFF2-40B4-BE49-F238E27FC236}">
                  <a16:creationId xmlns:a16="http://schemas.microsoft.com/office/drawing/2014/main" id="{B9C813CA-9383-7FF4-A9B3-F05B176A648C}"/>
                </a:ext>
              </a:extLst>
            </p:cNvPr>
            <p:cNvSpPr/>
            <p:nvPr/>
          </p:nvSpPr>
          <p:spPr>
            <a:xfrm>
              <a:off x="5212742" y="1234098"/>
              <a:ext cx="2409479" cy="1188765"/>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lg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a:cs typeface="Arial"/>
                </a:rPr>
                <a:t>Members explored both over the years, realised some time ago that Unicorn has probably grown as much as it can on the current site – an opportunity arose but didn’t come through in the end, it would have resulted in being 20-30% bigger</a:t>
              </a:r>
            </a:p>
          </p:txBody>
        </p:sp>
        <p:sp>
          <p:nvSpPr>
            <p:cNvPr id="43" name="Freeform 42">
              <a:extLst>
                <a:ext uri="{FF2B5EF4-FFF2-40B4-BE49-F238E27FC236}">
                  <a16:creationId xmlns:a16="http://schemas.microsoft.com/office/drawing/2014/main" id="{D1787995-88B9-67D0-6F36-325F4A240988}"/>
                </a:ext>
              </a:extLst>
            </p:cNvPr>
            <p:cNvSpPr/>
            <p:nvPr/>
          </p:nvSpPr>
          <p:spPr>
            <a:xfrm>
              <a:off x="5116434" y="2917073"/>
              <a:ext cx="2717589" cy="1188765"/>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lg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Also considered opening a second branch in Manchester but there isn’t huge amounts of enthusiasm, people recognise it could be good, but it could also be challenging for the cohesion of the membership and the sustainability of the co-op</a:t>
              </a:r>
              <a:endParaRPr lang="en-GB" sz="1100" kern="1200">
                <a:solidFill>
                  <a:schemeClr val="tx1"/>
                </a:solidFill>
              </a:endParaRPr>
            </a:p>
          </p:txBody>
        </p:sp>
        <p:sp>
          <p:nvSpPr>
            <p:cNvPr id="44" name="Freeform 43">
              <a:extLst>
                <a:ext uri="{FF2B5EF4-FFF2-40B4-BE49-F238E27FC236}">
                  <a16:creationId xmlns:a16="http://schemas.microsoft.com/office/drawing/2014/main" id="{C9CC8125-10C7-9F0E-4E2B-E6BDACD40D03}"/>
                </a:ext>
              </a:extLst>
            </p:cNvPr>
            <p:cNvSpPr/>
            <p:nvPr/>
          </p:nvSpPr>
          <p:spPr>
            <a:xfrm>
              <a:off x="4881609" y="4461782"/>
              <a:ext cx="2717588" cy="1406171"/>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prstDash val="lg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Keen on replication, they would love to see versions of Unicorn all around the country – they wrote a guide with the Sustainable Food Trust that’s available on the website, it has recently been updated and is full of all the key information and resources people would need to get going </a:t>
              </a:r>
              <a:endParaRPr lang="en-GB" sz="1100" kern="1200">
                <a:solidFill>
                  <a:schemeClr val="tx1"/>
                </a:solidFill>
              </a:endParaRPr>
            </a:p>
          </p:txBody>
        </p:sp>
      </p:grpSp>
      <p:grpSp>
        <p:nvGrpSpPr>
          <p:cNvPr id="57" name="Group 56">
            <a:extLst>
              <a:ext uri="{FF2B5EF4-FFF2-40B4-BE49-F238E27FC236}">
                <a16:creationId xmlns:a16="http://schemas.microsoft.com/office/drawing/2014/main" id="{4D02B0F4-D140-B26E-C121-9C817CE1CD9A}"/>
              </a:ext>
            </a:extLst>
          </p:cNvPr>
          <p:cNvGrpSpPr/>
          <p:nvPr/>
        </p:nvGrpSpPr>
        <p:grpSpPr>
          <a:xfrm>
            <a:off x="4030647" y="2873120"/>
            <a:ext cx="4356242" cy="3708969"/>
            <a:chOff x="6843314" y="3585471"/>
            <a:chExt cx="4905740" cy="3187664"/>
          </a:xfrm>
        </p:grpSpPr>
        <p:grpSp>
          <p:nvGrpSpPr>
            <p:cNvPr id="58" name="Group 57">
              <a:extLst>
                <a:ext uri="{FF2B5EF4-FFF2-40B4-BE49-F238E27FC236}">
                  <a16:creationId xmlns:a16="http://schemas.microsoft.com/office/drawing/2014/main" id="{DD701E13-705E-D52F-2398-FEC168CDF9A6}"/>
                </a:ext>
              </a:extLst>
            </p:cNvPr>
            <p:cNvGrpSpPr/>
            <p:nvPr/>
          </p:nvGrpSpPr>
          <p:grpSpPr>
            <a:xfrm>
              <a:off x="6843314" y="3847753"/>
              <a:ext cx="4905740" cy="2925382"/>
              <a:chOff x="6005214" y="2210338"/>
              <a:chExt cx="4905740" cy="2925382"/>
            </a:xfrm>
          </p:grpSpPr>
          <p:sp>
            <p:nvSpPr>
              <p:cNvPr id="60" name="Freeform 59">
                <a:extLst>
                  <a:ext uri="{FF2B5EF4-FFF2-40B4-BE49-F238E27FC236}">
                    <a16:creationId xmlns:a16="http://schemas.microsoft.com/office/drawing/2014/main" id="{8C70C18F-5830-0092-0D17-C5D635CD743F}"/>
                  </a:ext>
                </a:extLst>
              </p:cNvPr>
              <p:cNvSpPr/>
              <p:nvPr/>
            </p:nvSpPr>
            <p:spPr>
              <a:xfrm>
                <a:off x="6005214" y="3302142"/>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sp>
            <p:nvSpPr>
              <p:cNvPr id="61" name="Rounded Rectangle 60">
                <a:extLst>
                  <a:ext uri="{FF2B5EF4-FFF2-40B4-BE49-F238E27FC236}">
                    <a16:creationId xmlns:a16="http://schemas.microsoft.com/office/drawing/2014/main" id="{86E71339-3BBF-949B-3E42-DC144AA3F500}"/>
                  </a:ext>
                </a:extLst>
              </p:cNvPr>
              <p:cNvSpPr/>
              <p:nvPr/>
            </p:nvSpPr>
            <p:spPr>
              <a:xfrm>
                <a:off x="7189557" y="2210338"/>
                <a:ext cx="3721397" cy="2925382"/>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91440" tIns="45720" rIns="91440" bIns="45720" anchor="ctr"/>
              <a:lstStyle/>
              <a:p>
                <a:pPr algn="just"/>
                <a:r>
                  <a:rPr lang="en-GB" sz="1100">
                    <a:solidFill>
                      <a:schemeClr val="tx1"/>
                    </a:solidFill>
                    <a:latin typeface="Gill Sans MT"/>
                  </a:rPr>
                  <a:t>Understanding how co-ops can benefit both the workers and the local area. Having a co-op that  is very fixed in place and embedded in the locality for a long time – providing good work, excellent customer experiences, and nurturing strong local connections is powerful and impactful. Bars, cafés, retail, these aren’t businesses known for good wages or working conditions, but places like Unicorn prove that it needn’t be that way.</a:t>
                </a:r>
              </a:p>
              <a:p>
                <a:pPr algn="just"/>
                <a:endParaRPr lang="en-GB" sz="1100">
                  <a:solidFill>
                    <a:schemeClr val="tx1"/>
                  </a:solidFill>
                  <a:latin typeface="Gill Sans MT" panose="020B0502020104020203" pitchFamily="34" charset="77"/>
                </a:endParaRPr>
              </a:p>
              <a:p>
                <a:pPr algn="just"/>
                <a:r>
                  <a:rPr lang="en-GB" sz="1100">
                    <a:solidFill>
                      <a:schemeClr val="tx1"/>
                    </a:solidFill>
                    <a:latin typeface="Gill Sans MT"/>
                  </a:rPr>
                  <a:t>One way councils could help, especially new co-ops, is by providing low cost, medium to long-term access to space, potentially housing multiple co-ops in or near each other – taking a major pressure off them and enabling them to find their feet and learn from each other would have huge benefit to the co-ops, which would then have huge benefit to the local community. </a:t>
                </a:r>
              </a:p>
            </p:txBody>
          </p:sp>
        </p:grpSp>
        <p:sp>
          <p:nvSpPr>
            <p:cNvPr id="59" name="TextBox 58">
              <a:extLst>
                <a:ext uri="{FF2B5EF4-FFF2-40B4-BE49-F238E27FC236}">
                  <a16:creationId xmlns:a16="http://schemas.microsoft.com/office/drawing/2014/main" id="{CB51F7E1-581F-6088-8CD0-19E0762BD14E}"/>
                </a:ext>
              </a:extLst>
            </p:cNvPr>
            <p:cNvSpPr txBox="1"/>
            <p:nvPr/>
          </p:nvSpPr>
          <p:spPr>
            <a:xfrm>
              <a:off x="6843314" y="3585471"/>
              <a:ext cx="4905740" cy="224840"/>
            </a:xfrm>
            <a:prstGeom prst="rect">
              <a:avLst/>
            </a:prstGeom>
            <a:noFill/>
          </p:spPr>
          <p:txBody>
            <a:bodyPr wrap="square" rtlCol="0">
              <a:spAutoFit/>
            </a:bodyPr>
            <a:lstStyle/>
            <a:p>
              <a:pPr algn="ctr"/>
              <a:r>
                <a:rPr lang="en-GB" sz="1100" b="1"/>
                <a:t>KEY MESSAGES / TAKEAWAYS</a:t>
              </a:r>
            </a:p>
          </p:txBody>
        </p:sp>
      </p:grpSp>
      <p:pic>
        <p:nvPicPr>
          <p:cNvPr id="4" name="Graphic 3" descr="Work from home Wi-Fi with solid fill">
            <a:hlinkClick r:id="rId3" action="ppaction://hlinksldjump"/>
            <a:extLst>
              <a:ext uri="{FF2B5EF4-FFF2-40B4-BE49-F238E27FC236}">
                <a16:creationId xmlns:a16="http://schemas.microsoft.com/office/drawing/2014/main" id="{309F09D5-8B17-48C5-3429-A9DDA69D84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381077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4920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699622" y="4874464"/>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49</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Cooperative Network Infrastructure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06/02/2018</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rPr>
                        <a:t>Society</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Multi-stakeholder (Organisations)</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0">
                          <a:effectLst/>
                        </a:rPr>
                        <a:t>Thin-layer co-op</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~£294k</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0">
                          <a:effectLst/>
                        </a:rPr>
                        <a:t>Ashton-under-Lyne, Tameside, England</a:t>
                      </a:r>
                    </a:p>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0">
                          <a:effectLst/>
                          <a:latin typeface="Gill Sans MT" panose="020B0502020104020203" pitchFamily="34" charset="77"/>
                          <a:ea typeface="Aptos" panose="020B0004020202020204" pitchFamily="34" charset="0"/>
                          <a:cs typeface="Arial" panose="020B0604020202020204" pitchFamily="34" charset="0"/>
                        </a:rPr>
                        <a:t>(Greater Manchester, Lancashire, Sussex)</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425025"/>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CNI d</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escribes itself as a new type of co-op called a ‘thin layer model co-op’</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Offers shared</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access to assets, mainly fibre networks, that are worth a lot of money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&gt;£1m)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without ‘taking ownership’ of those assets, instead mediating access</a:t>
            </a:r>
          </a:p>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Where many co-ops are about democratic control and shared ownership, CNI are about neutrality – a ‘co-operative neutral host’</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Democratic but key point about the co-op structure and governance is that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guarantees neutrality – people talk about ‘asset locks’ and ‘mission locks’</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his is a ‘neutrality lock’</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embers are organisations, drawn from public, private and to some extent, third sector. Some members provide assets and earn a return for providing those assets and some members pay to access those assets</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CNI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only adds a very small amount of value in between, hence the term ‘thin layer cooperative’.</a:t>
            </a:r>
          </a:p>
          <a:p>
            <a:endParaRPr lang="en-GB" sz="1100">
              <a:solidFill>
                <a:schemeClr val="tx1"/>
              </a:solidFill>
            </a:endParaRPr>
          </a:p>
          <a:p>
            <a:endParaRPr lang="en-GB" sz="1100">
              <a:solidFill>
                <a:schemeClr val="tx1"/>
              </a:solidFill>
            </a:endParaRPr>
          </a:p>
        </p:txBody>
      </p:sp>
      <p:pic>
        <p:nvPicPr>
          <p:cNvPr id="7" name="Picture 6" descr="A close-up of a sign&#10;&#10;Description automatically generated">
            <a:extLst>
              <a:ext uri="{FF2B5EF4-FFF2-40B4-BE49-F238E27FC236}">
                <a16:creationId xmlns:a16="http://schemas.microsoft.com/office/drawing/2014/main" id="{CC6AAE8D-6D5A-05F7-FD1B-C5998C5EE24A}"/>
              </a:ext>
            </a:extLst>
          </p:cNvPr>
          <p:cNvPicPr>
            <a:picLocks noChangeAspect="1"/>
          </p:cNvPicPr>
          <p:nvPr/>
        </p:nvPicPr>
        <p:blipFill>
          <a:blip r:embed="rId4"/>
          <a:stretch>
            <a:fillRect/>
          </a:stretch>
        </p:blipFill>
        <p:spPr>
          <a:xfrm>
            <a:off x="8878527" y="5767732"/>
            <a:ext cx="3086607" cy="872603"/>
          </a:xfrm>
          <a:prstGeom prst="rect">
            <a:avLst/>
          </a:prstGeom>
        </p:spPr>
      </p:pic>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12" name="Rectangle 11">
            <a:extLst>
              <a:ext uri="{FF2B5EF4-FFF2-40B4-BE49-F238E27FC236}">
                <a16:creationId xmlns:a16="http://schemas.microsoft.com/office/drawing/2014/main" id="{48239464-B2CA-B15C-A035-56246E987ECA}"/>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524B0E9-0604-FF63-90BF-AB6385D60B46}"/>
              </a:ext>
            </a:extLst>
          </p:cNvPr>
          <p:cNvSpPr>
            <a:spLocks noChangeAspect="1"/>
          </p:cNvSpPr>
          <p:nvPr/>
        </p:nvSpPr>
        <p:spPr>
          <a:xfrm>
            <a:off x="6613513" y="5763509"/>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9" name="Oval 8">
            <a:extLst>
              <a:ext uri="{FF2B5EF4-FFF2-40B4-BE49-F238E27FC236}">
                <a16:creationId xmlns:a16="http://schemas.microsoft.com/office/drawing/2014/main" id="{3C326770-E99E-AB0E-1105-41A2D14C0733}"/>
              </a:ext>
            </a:extLst>
          </p:cNvPr>
          <p:cNvSpPr>
            <a:spLocks noChangeAspect="1"/>
          </p:cNvSpPr>
          <p:nvPr/>
        </p:nvSpPr>
        <p:spPr>
          <a:xfrm>
            <a:off x="6304737" y="4948125"/>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0" name="Oval 9">
            <a:extLst>
              <a:ext uri="{FF2B5EF4-FFF2-40B4-BE49-F238E27FC236}">
                <a16:creationId xmlns:a16="http://schemas.microsoft.com/office/drawing/2014/main" id="{12BC2411-69C4-1666-ABDF-8B856C5EB06D}"/>
              </a:ext>
            </a:extLst>
          </p:cNvPr>
          <p:cNvSpPr>
            <a:spLocks noChangeAspect="1"/>
          </p:cNvSpPr>
          <p:nvPr/>
        </p:nvSpPr>
        <p:spPr>
          <a:xfrm>
            <a:off x="6191304" y="4795013"/>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8" name="Title 7">
            <a:extLst>
              <a:ext uri="{FF2B5EF4-FFF2-40B4-BE49-F238E27FC236}">
                <a16:creationId xmlns:a16="http://schemas.microsoft.com/office/drawing/2014/main" id="{EF917D22-1830-DB85-483B-55AF769A5A34}"/>
              </a:ext>
            </a:extLst>
          </p:cNvPr>
          <p:cNvSpPr>
            <a:spLocks noGrp="1"/>
          </p:cNvSpPr>
          <p:nvPr>
            <p:ph type="title"/>
          </p:nvPr>
        </p:nvSpPr>
        <p:spPr>
          <a:xfrm>
            <a:off x="838200" y="365127"/>
            <a:ext cx="10515600" cy="443766"/>
          </a:xfrm>
        </p:spPr>
        <p:txBody>
          <a:bodyPr>
            <a:noAutofit/>
          </a:bodyPr>
          <a:lstStyle/>
          <a:p>
            <a:r>
              <a:rPr lang="en-GB" sz="2400" b="1"/>
              <a:t>CO-OPERATIVE NETWORK INFRASTRUCTURE</a:t>
            </a:r>
          </a:p>
        </p:txBody>
      </p:sp>
      <p:pic>
        <p:nvPicPr>
          <p:cNvPr id="2" name="Graphic 1" descr="Work from home Wi-Fi with solid fill">
            <a:hlinkClick r:id="rId5" action="ppaction://hlinksldjump"/>
            <a:extLst>
              <a:ext uri="{FF2B5EF4-FFF2-40B4-BE49-F238E27FC236}">
                <a16:creationId xmlns:a16="http://schemas.microsoft.com/office/drawing/2014/main" id="{AD182077-93BF-348F-EEEC-AC20728813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922381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pic>
        <p:nvPicPr>
          <p:cNvPr id="10" name="Picture 9" descr="A red logo with a bird and a fox&#10;&#10;Description automatically generated">
            <a:extLst>
              <a:ext uri="{FF2B5EF4-FFF2-40B4-BE49-F238E27FC236}">
                <a16:creationId xmlns:a16="http://schemas.microsoft.com/office/drawing/2014/main" id="{70FFAD5F-3454-42BC-DACA-A458DABCE9F7}"/>
              </a:ext>
            </a:extLst>
          </p:cNvPr>
          <p:cNvPicPr>
            <a:picLocks noChangeAspect="1"/>
          </p:cNvPicPr>
          <p:nvPr/>
        </p:nvPicPr>
        <p:blipFill>
          <a:blip r:embed="rId3"/>
          <a:stretch>
            <a:fillRect/>
          </a:stretch>
        </p:blipFill>
        <p:spPr>
          <a:xfrm>
            <a:off x="9928875" y="5733501"/>
            <a:ext cx="922293" cy="961539"/>
          </a:xfrm>
          <a:prstGeom prst="rect">
            <a:avLst/>
          </a:prstGeom>
        </p:spPr>
      </p:pic>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4"/>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785783" y="4793052"/>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1208819407"/>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a:ea typeface="Aptos" panose="020B0004020202020204" pitchFamily="34" charset="0"/>
                          <a:cs typeface="Arial"/>
                        </a:rPr>
                        <a:t>328</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a:ea typeface="Aptos" panose="020B0004020202020204" pitchFamily="34" charset="0"/>
                          <a:cs typeface="Arial"/>
                        </a:rPr>
                        <a:t>12</a:t>
                      </a:r>
                      <a:endParaRPr lang="en-GB" sz="1100" b="0" kern="100">
                        <a:solidFill>
                          <a:sysClr val="windowText" lastClr="000000"/>
                        </a:solidFill>
                        <a:effectLst/>
                        <a:latin typeface="Gill Sans MT"/>
                        <a:ea typeface="Aptos" panose="020B0004020202020204" pitchFamily="34" charset="0"/>
                        <a:cs typeface="Arial"/>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7 Directors, </a:t>
                      </a:r>
                    </a:p>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5 Others</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662302758"/>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The Fox and Goose (Hebden Bridge)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28/03/2013</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2615294484"/>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a:ea typeface="Aptos" panose="020B0004020202020204" pitchFamily="34" charset="0"/>
                          <a:cs typeface="Arial"/>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Community Benefit Society</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a:ea typeface="Aptos" panose="020B0004020202020204" pitchFamily="34" charset="0"/>
                          <a:cs typeface="Arial"/>
                        </a:rPr>
                        <a:t>Community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47598681"/>
              </p:ext>
            </p:extLst>
          </p:nvPr>
        </p:nvGraphicFramePr>
        <p:xfrm>
          <a:off x="226866" y="5432280"/>
          <a:ext cx="3883580" cy="446006"/>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446006">
                <a:tc>
                  <a:txBody>
                    <a:bodyPr/>
                    <a:lstStyle/>
                    <a:p>
                      <a:pPr algn="just">
                        <a:lnSpc>
                          <a:spcPct val="115000"/>
                        </a:lnSpc>
                      </a:pPr>
                      <a:r>
                        <a:rPr lang="en-GB" sz="1100" b="1" kern="0">
                          <a:effectLst/>
                        </a:rPr>
                        <a:t>Turnover (2022/23)</a:t>
                      </a:r>
                      <a:endParaRPr lang="en-GB" sz="1100" b="1" kern="100">
                        <a:effectLst/>
                      </a:endParaRPr>
                    </a:p>
                    <a:p>
                      <a:pPr algn="just">
                        <a:lnSpc>
                          <a:spcPct val="115000"/>
                        </a:lnSpc>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£329,362</a:t>
                      </a:r>
                    </a:p>
                    <a:p>
                      <a:pPr algn="ctr">
                        <a:lnSpc>
                          <a:spcPct val="115000"/>
                        </a:lnSpc>
                      </a:pPr>
                      <a:r>
                        <a:rPr lang="en-GB" sz="1100" b="0" kern="100">
                          <a:effectLst/>
                          <a:latin typeface="Gill Sans MT"/>
                          <a:ea typeface="Aptos" panose="020B0004020202020204" pitchFamily="34" charset="0"/>
                          <a:cs typeface="Arial"/>
                        </a:rPr>
                        <a:t>(£118,656 shares)</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2602911422"/>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Hebden Bridge, Calderdale,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4047441"/>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Established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 safeguard the Fox and Goose co-operative pub for the benefit of the community,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aims to have/be: </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reputation for great drinks, snacks, and events</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friendly, safe, and inclusive place</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great team of staff and a great place to work</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An attractive and well-maintained venue</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Ethical and environmentally sustainable</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Part of the community (rooted in community)</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Financially sustainable</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Co-operative and democratic</a:t>
            </a:r>
          </a:p>
          <a:p>
            <a:pPr marL="171450" marR="0" lvl="0" indent="-171450" algn="just" defTabSz="914314" rtl="0" eaLnBrk="1" fontAlgn="auto" latinLnBrk="0" hangingPunct="1">
              <a:lnSpc>
                <a:spcPct val="100000"/>
              </a:lnSpc>
              <a:spcBef>
                <a:spcPts val="0"/>
              </a:spcBef>
              <a:spcAft>
                <a:spcPts val="0"/>
              </a:spcAft>
              <a:buClrTx/>
              <a:buSzTx/>
              <a:buFont typeface="Wingdings" pitchFamily="2" charset="2"/>
              <a:buChar char="Ø"/>
              <a:tabLst/>
              <a:defRPr/>
            </a:pP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One of the first “assets of community value” registered with Calderdale Council and the first co-operative pub in West Yorkshire</a:t>
            </a:r>
          </a:p>
          <a:p>
            <a:pPr marL="171450" marR="0" lvl="0" indent="-171450" algn="just" defTabSz="914314" rtl="0" eaLnBrk="1" fontAlgn="auto" latinLnBrk="0" hangingPunct="1">
              <a:lnSpc>
                <a:spcPct val="100000"/>
              </a:lnSpc>
              <a:spcBef>
                <a:spcPts val="0"/>
              </a:spcBef>
              <a:spcAft>
                <a:spcPts val="0"/>
              </a:spcAft>
              <a:buClrTx/>
              <a:buSzTx/>
              <a:buFont typeface="Wingdings" pitchFamily="2" charset="2"/>
              <a:buChar char="Ø"/>
              <a:tabLst/>
              <a:defRPr/>
            </a:pP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Activities go beyond drinking, with space for artists to exhibit work, local groups to hold meetings, and various sub-groups – including one that cares for woodland next to the pub</a:t>
            </a:r>
          </a:p>
          <a:p>
            <a:pPr marL="171450" indent="-171450" algn="just">
              <a:buFont typeface="Wingdings" pitchFamily="2" charset="2"/>
              <a:buChar char="Ø"/>
              <a:defRPr/>
            </a:pP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In 2023, the Board launched a new member engagement strategy, emphasising more communication and introducing an open share offer at £25 a share – by the 2024 AGM, half of those who stood to become a director were from the open share offer cohort.</a:t>
            </a:r>
            <a:endParaRPr kumimoji="0" lang="en-GB" sz="1100" b="0" i="0" u="none" strike="noStrike" kern="100" cap="none" spc="0" normalizeH="0" baseline="0" noProof="0">
              <a:ln>
                <a:noFill/>
              </a:ln>
              <a:solidFill>
                <a:srgbClr val="000000"/>
              </a:solidFill>
              <a:effectLst/>
              <a:uLnTx/>
              <a:uFillTx/>
              <a:latin typeface="Gill Sans MT" panose="020B0502020104020203" pitchFamily="34" charset="77"/>
              <a:ea typeface="Aptos" panose="020B0004020202020204" pitchFamily="34" charset="0"/>
              <a:cs typeface="Arial" panose="020B0604020202020204" pitchFamily="34" charset="0"/>
            </a:endParaRPr>
          </a:p>
          <a:p>
            <a:pPr marL="231775" lvl="1"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indent="-225381" algn="just">
              <a:buFont typeface="Wingdings" pitchFamily="2" charset="2"/>
              <a:buChar char="v"/>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marL="171450" indent="-171450" algn="just">
              <a:buFont typeface="Wingdings" pitchFamily="2" charset="2"/>
              <a:buChar char="Ø"/>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8" name="Rectangle 7">
            <a:extLst>
              <a:ext uri="{FF2B5EF4-FFF2-40B4-BE49-F238E27FC236}">
                <a16:creationId xmlns:a16="http://schemas.microsoft.com/office/drawing/2014/main" id="{97DA4D55-1270-06EB-0DDA-A568B0634FF7}"/>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D4BD85E5-7066-48AC-1A46-5C36326D9390}"/>
              </a:ext>
            </a:extLst>
          </p:cNvPr>
          <p:cNvSpPr>
            <a:spLocks noGrp="1"/>
          </p:cNvSpPr>
          <p:nvPr>
            <p:ph type="title"/>
          </p:nvPr>
        </p:nvSpPr>
        <p:spPr/>
        <p:txBody>
          <a:bodyPr>
            <a:normAutofit/>
          </a:bodyPr>
          <a:lstStyle/>
          <a:p>
            <a:r>
              <a:rPr lang="en-GB"/>
              <a:t>FOX &amp; GOOSE</a:t>
            </a:r>
          </a:p>
        </p:txBody>
      </p:sp>
      <p:pic>
        <p:nvPicPr>
          <p:cNvPr id="7" name="Graphic 6" descr="Work from home Wi-Fi with solid fill">
            <a:hlinkClick r:id="rId5" action="ppaction://hlinksldjump"/>
            <a:extLst>
              <a:ext uri="{FF2B5EF4-FFF2-40B4-BE49-F238E27FC236}">
                <a16:creationId xmlns:a16="http://schemas.microsoft.com/office/drawing/2014/main" id="{3AF6E6BF-3A92-C799-6909-8C18789533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849584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DC85D2-F643-8C93-64D6-554D8E02484A}"/>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F01430C-EF68-D16B-AE6C-A617F985FCE6}"/>
              </a:ext>
            </a:extLst>
          </p:cNvPr>
          <p:cNvGrpSpPr/>
          <p:nvPr/>
        </p:nvGrpSpPr>
        <p:grpSpPr>
          <a:xfrm>
            <a:off x="202792" y="2189131"/>
            <a:ext cx="4289645" cy="4411649"/>
            <a:chOff x="369205" y="2349591"/>
            <a:chExt cx="4289645" cy="4391146"/>
          </a:xfrm>
        </p:grpSpPr>
        <p:sp>
          <p:nvSpPr>
            <p:cNvPr id="7" name="Rounded Rectangle 6">
              <a:extLst>
                <a:ext uri="{FF2B5EF4-FFF2-40B4-BE49-F238E27FC236}">
                  <a16:creationId xmlns:a16="http://schemas.microsoft.com/office/drawing/2014/main" id="{AD3524A0-EE98-3EB2-398C-2DD6177255FD}"/>
                </a:ext>
              </a:extLst>
            </p:cNvPr>
            <p:cNvSpPr/>
            <p:nvPr/>
          </p:nvSpPr>
          <p:spPr>
            <a:xfrm>
              <a:off x="371962" y="2611201"/>
              <a:ext cx="4286888" cy="4129536"/>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lvl="0" algn="just"/>
              <a:r>
                <a:rPr lang="en-GB" sz="1100" b="1" kern="100">
                  <a:solidFill>
                    <a:schemeClr val="tx1"/>
                  </a:solidFill>
                  <a:effectLst/>
                  <a:latin typeface="Gill Sans MT"/>
                  <a:ea typeface="Aptos" panose="020B0004020202020204" pitchFamily="34" charset="0"/>
                  <a:cs typeface="Arial"/>
                </a:rPr>
                <a:t>ORIGINS: </a:t>
              </a:r>
              <a:r>
                <a:rPr lang="en-GB" sz="1100" kern="100">
                  <a:solidFill>
                    <a:schemeClr val="tx1"/>
                  </a:solidFill>
                  <a:effectLst/>
                  <a:latin typeface="Gill Sans MT"/>
                  <a:ea typeface="Aptos" panose="020B0004020202020204" pitchFamily="34" charset="0"/>
                  <a:cs typeface="Arial"/>
                </a:rPr>
                <a:t>The </a:t>
              </a:r>
              <a:r>
                <a:rPr lang="en-GB" sz="1100" kern="100">
                  <a:solidFill>
                    <a:schemeClr val="tx1"/>
                  </a:solidFill>
                  <a:latin typeface="Gill Sans MT"/>
                  <a:ea typeface="Aptos" panose="020B0004020202020204" pitchFamily="34" charset="0"/>
                  <a:cs typeface="Arial"/>
                </a:rPr>
                <a:t>Fox and Goose has</a:t>
              </a:r>
              <a:r>
                <a:rPr lang="en-GB" sz="1100" kern="100">
                  <a:solidFill>
                    <a:schemeClr val="tx1"/>
                  </a:solidFill>
                  <a:effectLst/>
                  <a:latin typeface="Gill Sans MT"/>
                  <a:ea typeface="Aptos" panose="020B0004020202020204" pitchFamily="34" charset="0"/>
                  <a:cs typeface="Arial"/>
                </a:rPr>
                <a:t> always been a wet-led local pub – people meet there, have a drink, have a chat, play music. That was always its unique selling point and it had a fair bunch of loyal regulars. However, while it was popul</a:t>
              </a:r>
              <a:r>
                <a:rPr lang="en-GB" sz="1100" kern="100">
                  <a:solidFill>
                    <a:schemeClr val="tx1"/>
                  </a:solidFill>
                  <a:latin typeface="Gill Sans MT"/>
                  <a:ea typeface="Aptos" panose="020B0004020202020204" pitchFamily="34" charset="0"/>
                  <a:cs typeface="Arial"/>
                </a:rPr>
                <a:t>ar, it was at risk of closure.  </a:t>
              </a:r>
              <a:endParaRPr lang="en-GB" sz="1100" kern="100">
                <a:solidFill>
                  <a:schemeClr val="tx1"/>
                </a:solidFill>
                <a:effectLst/>
                <a:latin typeface="Gill Sans MT"/>
                <a:ea typeface="Aptos" panose="020B0004020202020204" pitchFamily="34" charset="0"/>
                <a:cs typeface="Arial"/>
              </a:endParaRP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IDEA: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whole bunch of locals felt that it was worth saving. The owner wanted to sell to the community, but the group didn't know anything about buying a pub – so they sought advice locally and then from the Plunkett Foundatio</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n</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Very quickly, the group learned a lot about community benefit societies, membership organisations, and community shares as well as visiting other community-owned pubs.</a:t>
              </a: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PROCESS: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Despite no objections or major opposition, the whole process of buying the pub took two years, including registering it as an asset of community value and getting the business and property valued to avoid dispute. The community ended up buying the pub for £85k from the bank. The funds were raised from a community share offer with a minimum share of £100, which excluded some people but was felt reasonable, and supported by several key pledges for larger sums. </a:t>
              </a:r>
            </a:p>
            <a:p>
              <a:pPr lvl="0" algn="just"/>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5442E3-2E99-7DDE-F8B6-4090CC29E8FC}"/>
                </a:ext>
              </a:extLst>
            </p:cNvPr>
            <p:cNvSpPr txBox="1"/>
            <p:nvPr/>
          </p:nvSpPr>
          <p:spPr>
            <a:xfrm>
              <a:off x="369205" y="2349591"/>
              <a:ext cx="4258998"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1" name="Group 10">
            <a:extLst>
              <a:ext uri="{FF2B5EF4-FFF2-40B4-BE49-F238E27FC236}">
                <a16:creationId xmlns:a16="http://schemas.microsoft.com/office/drawing/2014/main" id="{F78D002C-BE61-4D3E-5FE2-A84735D639D0}"/>
              </a:ext>
            </a:extLst>
          </p:cNvPr>
          <p:cNvGrpSpPr/>
          <p:nvPr/>
        </p:nvGrpSpPr>
        <p:grpSpPr>
          <a:xfrm>
            <a:off x="195517" y="68665"/>
            <a:ext cx="10134994" cy="2235872"/>
            <a:chOff x="2561970" y="224188"/>
            <a:chExt cx="10134994" cy="2235872"/>
          </a:xfrm>
        </p:grpSpPr>
        <p:grpSp>
          <p:nvGrpSpPr>
            <p:cNvPr id="12" name="Group 11">
              <a:extLst>
                <a:ext uri="{FF2B5EF4-FFF2-40B4-BE49-F238E27FC236}">
                  <a16:creationId xmlns:a16="http://schemas.microsoft.com/office/drawing/2014/main" id="{5AD047C5-DE8D-E6B7-299B-71E73E1C157F}"/>
                </a:ext>
              </a:extLst>
            </p:cNvPr>
            <p:cNvGrpSpPr/>
            <p:nvPr/>
          </p:nvGrpSpPr>
          <p:grpSpPr>
            <a:xfrm>
              <a:off x="2561970" y="224188"/>
              <a:ext cx="10134994" cy="2235872"/>
              <a:chOff x="2588377" y="2420516"/>
              <a:chExt cx="10134994" cy="2235872"/>
            </a:xfrm>
          </p:grpSpPr>
          <p:grpSp>
            <p:nvGrpSpPr>
              <p:cNvPr id="44" name="Group 43">
                <a:extLst>
                  <a:ext uri="{FF2B5EF4-FFF2-40B4-BE49-F238E27FC236}">
                    <a16:creationId xmlns:a16="http://schemas.microsoft.com/office/drawing/2014/main" id="{5C420B76-1C9B-1B98-BE94-A814DF1622CD}"/>
                  </a:ext>
                </a:extLst>
              </p:cNvPr>
              <p:cNvGrpSpPr/>
              <p:nvPr/>
            </p:nvGrpSpPr>
            <p:grpSpPr>
              <a:xfrm>
                <a:off x="2588377" y="2689971"/>
                <a:ext cx="4676820" cy="1094400"/>
                <a:chOff x="2967639" y="2402104"/>
                <a:chExt cx="4676820" cy="1094400"/>
              </a:xfrm>
            </p:grpSpPr>
            <p:grpSp>
              <p:nvGrpSpPr>
                <p:cNvPr id="62" name="Group 61">
                  <a:extLst>
                    <a:ext uri="{FF2B5EF4-FFF2-40B4-BE49-F238E27FC236}">
                      <a16:creationId xmlns:a16="http://schemas.microsoft.com/office/drawing/2014/main" id="{CDE0A802-0A79-903B-19EB-95A60773692E}"/>
                    </a:ext>
                  </a:extLst>
                </p:cNvPr>
                <p:cNvGrpSpPr/>
                <p:nvPr/>
              </p:nvGrpSpPr>
              <p:grpSpPr>
                <a:xfrm>
                  <a:off x="2967639" y="2402418"/>
                  <a:ext cx="2340000" cy="1088050"/>
                  <a:chOff x="3723620" y="2757213"/>
                  <a:chExt cx="2340000" cy="1088050"/>
                </a:xfrm>
              </p:grpSpPr>
              <p:sp>
                <p:nvSpPr>
                  <p:cNvPr id="68" name="Freeform 67">
                    <a:extLst>
                      <a:ext uri="{FF2B5EF4-FFF2-40B4-BE49-F238E27FC236}">
                        <a16:creationId xmlns:a16="http://schemas.microsoft.com/office/drawing/2014/main" id="{E689DFB3-C946-24CA-DCF6-330AC022ACA8}"/>
                      </a:ext>
                    </a:extLst>
                  </p:cNvPr>
                  <p:cNvSpPr/>
                  <p:nvPr/>
                </p:nvSpPr>
                <p:spPr>
                  <a:xfrm>
                    <a:off x="3723620" y="275721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9" name="Rectangle 68">
                    <a:extLst>
                      <a:ext uri="{FF2B5EF4-FFF2-40B4-BE49-F238E27FC236}">
                        <a16:creationId xmlns:a16="http://schemas.microsoft.com/office/drawing/2014/main" id="{ADDA7B1A-E57F-A198-9BBB-E825CB40677E}"/>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8DC273BB-AFB3-5616-B206-FDB307AB44E3}"/>
                    </a:ext>
                  </a:extLst>
                </p:cNvPr>
                <p:cNvGrpSpPr/>
                <p:nvPr/>
              </p:nvGrpSpPr>
              <p:grpSpPr>
                <a:xfrm>
                  <a:off x="5304459" y="2402104"/>
                  <a:ext cx="2340000" cy="1094400"/>
                  <a:chOff x="3720440" y="2756899"/>
                  <a:chExt cx="2340000" cy="1094400"/>
                </a:xfrm>
              </p:grpSpPr>
              <p:sp>
                <p:nvSpPr>
                  <p:cNvPr id="66" name="Freeform 65">
                    <a:extLst>
                      <a:ext uri="{FF2B5EF4-FFF2-40B4-BE49-F238E27FC236}">
                        <a16:creationId xmlns:a16="http://schemas.microsoft.com/office/drawing/2014/main" id="{C4732435-49F3-CE32-A5C7-B0273D43F8CB}"/>
                      </a:ext>
                    </a:extLst>
                  </p:cNvPr>
                  <p:cNvSpPr/>
                  <p:nvPr/>
                </p:nvSpPr>
                <p:spPr>
                  <a:xfrm>
                    <a:off x="3720440" y="2756899"/>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7" name="Rectangle 66">
                    <a:extLst>
                      <a:ext uri="{FF2B5EF4-FFF2-40B4-BE49-F238E27FC236}">
                        <a16:creationId xmlns:a16="http://schemas.microsoft.com/office/drawing/2014/main" id="{677EACA5-2D2C-B92C-C69E-314F3F3AA891}"/>
                      </a:ext>
                    </a:extLst>
                  </p:cNvPr>
                  <p:cNvSpPr/>
                  <p:nvPr/>
                </p:nvSpPr>
                <p:spPr>
                  <a:xfrm rot="5400000">
                    <a:off x="3331640" y="3304099"/>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5" name="Group 44">
                <a:extLst>
                  <a:ext uri="{FF2B5EF4-FFF2-40B4-BE49-F238E27FC236}">
                    <a16:creationId xmlns:a16="http://schemas.microsoft.com/office/drawing/2014/main" id="{A1A6E120-9B13-8104-C821-983BB6DE9223}"/>
                  </a:ext>
                </a:extLst>
              </p:cNvPr>
              <p:cNvGrpSpPr/>
              <p:nvPr/>
            </p:nvGrpSpPr>
            <p:grpSpPr>
              <a:xfrm>
                <a:off x="2588377" y="2420516"/>
                <a:ext cx="10134994" cy="2235872"/>
                <a:chOff x="2478941" y="228080"/>
                <a:chExt cx="10134994" cy="2235872"/>
              </a:xfrm>
            </p:grpSpPr>
            <p:sp>
              <p:nvSpPr>
                <p:cNvPr id="46" name="TextBox 45">
                  <a:extLst>
                    <a:ext uri="{FF2B5EF4-FFF2-40B4-BE49-F238E27FC236}">
                      <a16:creationId xmlns:a16="http://schemas.microsoft.com/office/drawing/2014/main" id="{435D8D9F-E84F-B760-5ABC-DD0980A857D5}"/>
                    </a:ext>
                  </a:extLst>
                </p:cNvPr>
                <p:cNvSpPr txBox="1"/>
                <p:nvPr/>
              </p:nvSpPr>
              <p:spPr>
                <a:xfrm>
                  <a:off x="2478941" y="228080"/>
                  <a:ext cx="9355144" cy="261610"/>
                </a:xfrm>
                <a:prstGeom prst="rect">
                  <a:avLst/>
                </a:prstGeom>
                <a:noFill/>
              </p:spPr>
              <p:txBody>
                <a:bodyPr wrap="square" rtlCol="0">
                  <a:spAutoFit/>
                </a:bodyPr>
                <a:lstStyle/>
                <a:p>
                  <a:pPr algn="ctr"/>
                  <a:r>
                    <a:rPr lang="en-GB" sz="1100" b="1"/>
                    <a:t>KEY MILESTONES</a:t>
                  </a:r>
                </a:p>
              </p:txBody>
            </p:sp>
            <p:grpSp>
              <p:nvGrpSpPr>
                <p:cNvPr id="50" name="Group 49">
                  <a:extLst>
                    <a:ext uri="{FF2B5EF4-FFF2-40B4-BE49-F238E27FC236}">
                      <a16:creationId xmlns:a16="http://schemas.microsoft.com/office/drawing/2014/main" id="{3DF3F4FC-A61A-02B4-80CE-30ABD8B57961}"/>
                    </a:ext>
                  </a:extLst>
                </p:cNvPr>
                <p:cNvGrpSpPr/>
                <p:nvPr/>
              </p:nvGrpSpPr>
              <p:grpSpPr>
                <a:xfrm>
                  <a:off x="2673307" y="658997"/>
                  <a:ext cx="9940628" cy="1804955"/>
                  <a:chOff x="3307555" y="5060383"/>
                  <a:chExt cx="7885388" cy="1930051"/>
                </a:xfrm>
              </p:grpSpPr>
              <p:sp>
                <p:nvSpPr>
                  <p:cNvPr id="58" name="Freeform 57">
                    <a:extLst>
                      <a:ext uri="{FF2B5EF4-FFF2-40B4-BE49-F238E27FC236}">
                        <a16:creationId xmlns:a16="http://schemas.microsoft.com/office/drawing/2014/main" id="{718E834D-2895-1C1C-2C5C-58F13E34DDE6}"/>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Original share offer</a:t>
                    </a:r>
                  </a:p>
                  <a:p>
                    <a:pPr marL="171450" lvl="1" indent="-171450" defTabSz="444500">
                      <a:spcBef>
                        <a:spcPct val="0"/>
                      </a:spcBef>
                      <a:spcAft>
                        <a:spcPct val="15000"/>
                      </a:spcAft>
                      <a:buFont typeface="Wingdings" pitchFamily="2" charset="2"/>
                      <a:buChar char="Ø"/>
                    </a:pPr>
                    <a:r>
                      <a:rPr lang="en-GB" sz="1100"/>
                      <a:t>Proposal</a:t>
                    </a:r>
                    <a:r>
                      <a:rPr lang="en-GB" sz="1100" kern="1200"/>
                      <a:t> accepted by the bank in November 2013 and a share offer issued to the community, raising £130,000 from 259 investors, with investments ranging from £100 to £15,000, opened on 22</a:t>
                    </a:r>
                    <a:r>
                      <a:rPr lang="en-GB" sz="1100" kern="1200" baseline="30000"/>
                      <a:t>nd</a:t>
                    </a:r>
                    <a:r>
                      <a:rPr lang="en-GB" sz="1100" kern="1200"/>
                      <a:t> March 2014</a:t>
                    </a:r>
                  </a:p>
                </p:txBody>
              </p:sp>
              <p:sp>
                <p:nvSpPr>
                  <p:cNvPr id="59" name="Freeform 58">
                    <a:extLst>
                      <a:ext uri="{FF2B5EF4-FFF2-40B4-BE49-F238E27FC236}">
                        <a16:creationId xmlns:a16="http://schemas.microsoft.com/office/drawing/2014/main" id="{97143066-0739-8A24-E28E-E88EC8CAE146}"/>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Expanding the garden</a:t>
                    </a:r>
                    <a:endParaRPr lang="en-GB" sz="1100" b="1" kern="1200"/>
                  </a:p>
                  <a:p>
                    <a:pPr marL="171450" lvl="1" indent="-171450" algn="l" defTabSz="444500">
                      <a:spcBef>
                        <a:spcPct val="0"/>
                      </a:spcBef>
                      <a:spcAft>
                        <a:spcPct val="15000"/>
                      </a:spcAft>
                      <a:buFont typeface="Wingdings" pitchFamily="2" charset="2"/>
                      <a:buChar char="Ø"/>
                    </a:pPr>
                    <a:r>
                      <a:rPr lang="en-GB" sz="1100"/>
                      <a:t>In 2020, the members decided to increase the size of the beer garden, install a shelter, and add heaters and lighting – created more spaces for different people and contributed to attracting a wider demographic</a:t>
                    </a:r>
                    <a:endParaRPr lang="en-GB" sz="1100" kern="1200"/>
                  </a:p>
                </p:txBody>
              </p:sp>
              <p:sp>
                <p:nvSpPr>
                  <p:cNvPr id="60" name="Freeform 59">
                    <a:extLst>
                      <a:ext uri="{FF2B5EF4-FFF2-40B4-BE49-F238E27FC236}">
                        <a16:creationId xmlns:a16="http://schemas.microsoft.com/office/drawing/2014/main" id="{C95C5502-0CCE-0C14-1802-AF36DA08EC0D}"/>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Management restructure</a:t>
                    </a:r>
                    <a:endParaRPr lang="en-GB" sz="1100" b="1" kern="1200"/>
                  </a:p>
                  <a:p>
                    <a:pPr marL="171450" lvl="1" indent="-171450" algn="l" defTabSz="444500">
                      <a:spcBef>
                        <a:spcPct val="0"/>
                      </a:spcBef>
                      <a:spcAft>
                        <a:spcPct val="15000"/>
                      </a:spcAft>
                      <a:buFont typeface="Wingdings" pitchFamily="2" charset="2"/>
                      <a:buChar char="Ø"/>
                    </a:pPr>
                    <a:r>
                      <a:rPr lang="en-GB" sz="1100"/>
                      <a:t>Employed</a:t>
                    </a:r>
                    <a:r>
                      <a:rPr lang="en-GB" sz="1100" kern="1200"/>
                      <a:t> a </a:t>
                    </a:r>
                    <a:r>
                      <a:rPr lang="en-GB" sz="1100"/>
                      <a:t>B</a:t>
                    </a:r>
                    <a:r>
                      <a:rPr lang="en-GB" sz="1100" kern="1200"/>
                      <a:t>usiness </a:t>
                    </a:r>
                    <a:r>
                      <a:rPr lang="en-GB" sz="1100"/>
                      <a:t>M</a:t>
                    </a:r>
                    <a:r>
                      <a:rPr lang="en-GB" sz="1100" kern="1200"/>
                      <a:t>anager to work alongside the Pub Manager in early 2023, reducing the workload for both the Board Members and the Pub Manager and facilitating more operational focus and strategic direction </a:t>
                    </a:r>
                  </a:p>
                </p:txBody>
              </p:sp>
              <p:sp>
                <p:nvSpPr>
                  <p:cNvPr id="61" name="Freeform 60">
                    <a:extLst>
                      <a:ext uri="{FF2B5EF4-FFF2-40B4-BE49-F238E27FC236}">
                        <a16:creationId xmlns:a16="http://schemas.microsoft.com/office/drawing/2014/main" id="{5041ED92-0A16-38C9-BFE0-F256BCED653D}"/>
                      </a:ext>
                    </a:extLst>
                  </p:cNvPr>
                  <p:cNvSpPr/>
                  <p:nvPr/>
                </p:nvSpPr>
                <p:spPr>
                  <a:xfrm>
                    <a:off x="8886145" y="5060383"/>
                    <a:ext cx="2306798"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Open share offer</a:t>
                    </a:r>
                    <a:endParaRPr lang="en-GB" sz="1100" b="1" kern="1200"/>
                  </a:p>
                  <a:p>
                    <a:pPr marL="171450" lvl="1" indent="-171450" algn="l" defTabSz="444500">
                      <a:spcBef>
                        <a:spcPct val="0"/>
                      </a:spcBef>
                      <a:spcAft>
                        <a:spcPct val="15000"/>
                      </a:spcAft>
                      <a:buFont typeface="Wingdings" pitchFamily="2" charset="2"/>
                      <a:buChar char="Ø"/>
                    </a:pPr>
                    <a:r>
                      <a:rPr lang="en-GB" sz="1100"/>
                      <a:t>In November 2023, launched the new open share offer as a means of widening participation and increasing the capacity and energy for running the co-op</a:t>
                    </a:r>
                    <a:endParaRPr lang="en-GB" sz="1100" kern="1200"/>
                  </a:p>
                </p:txBody>
              </p:sp>
            </p:grpSp>
          </p:grpSp>
        </p:grpSp>
        <p:sp>
          <p:nvSpPr>
            <p:cNvPr id="13" name="Freeform 12">
              <a:extLst>
                <a:ext uri="{FF2B5EF4-FFF2-40B4-BE49-F238E27FC236}">
                  <a16:creationId xmlns:a16="http://schemas.microsoft.com/office/drawing/2014/main" id="{FB197AFC-4738-79D3-E466-7850B1F41BD1}"/>
                </a:ext>
              </a:extLst>
            </p:cNvPr>
            <p:cNvSpPr/>
            <p:nvPr/>
          </p:nvSpPr>
          <p:spPr>
            <a:xfrm>
              <a:off x="7245442" y="49447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0" name="Rectangle 39">
              <a:extLst>
                <a:ext uri="{FF2B5EF4-FFF2-40B4-BE49-F238E27FC236}">
                  <a16:creationId xmlns:a16="http://schemas.microsoft.com/office/drawing/2014/main" id="{2B831A16-538A-CE5D-A55E-11C01AB32C1E}"/>
                </a:ext>
              </a:extLst>
            </p:cNvPr>
            <p:cNvSpPr/>
            <p:nvPr/>
          </p:nvSpPr>
          <p:spPr>
            <a:xfrm rot="5400000">
              <a:off x="6858058" y="1040526"/>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a:extLst>
                <a:ext uri="{FF2B5EF4-FFF2-40B4-BE49-F238E27FC236}">
                  <a16:creationId xmlns:a16="http://schemas.microsoft.com/office/drawing/2014/main" id="{8B78C9D8-24A8-413F-C482-5B0658E4AF52}"/>
                </a:ext>
              </a:extLst>
            </p:cNvPr>
            <p:cNvSpPr/>
            <p:nvPr/>
          </p:nvSpPr>
          <p:spPr>
            <a:xfrm>
              <a:off x="9590069" y="491647"/>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3" name="Rectangle 42">
              <a:extLst>
                <a:ext uri="{FF2B5EF4-FFF2-40B4-BE49-F238E27FC236}">
                  <a16:creationId xmlns:a16="http://schemas.microsoft.com/office/drawing/2014/main" id="{06A8AF54-4244-64E0-F09C-9409BB3BD0F5}"/>
                </a:ext>
              </a:extLst>
            </p:cNvPr>
            <p:cNvSpPr/>
            <p:nvPr/>
          </p:nvSpPr>
          <p:spPr>
            <a:xfrm rot="5400000">
              <a:off x="9200119" y="103835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44670C47-001C-7445-3BA1-1A813D95BFA1}"/>
              </a:ext>
            </a:extLst>
          </p:cNvPr>
          <p:cNvGrpSpPr/>
          <p:nvPr/>
        </p:nvGrpSpPr>
        <p:grpSpPr>
          <a:xfrm>
            <a:off x="4653343" y="763609"/>
            <a:ext cx="7365022" cy="5967976"/>
            <a:chOff x="1312514" y="-177962"/>
            <a:chExt cx="7365022" cy="5967976"/>
          </a:xfrm>
        </p:grpSpPr>
        <p:sp>
          <p:nvSpPr>
            <p:cNvPr id="71" name="Hexagon 70">
              <a:extLst>
                <a:ext uri="{FF2B5EF4-FFF2-40B4-BE49-F238E27FC236}">
                  <a16:creationId xmlns:a16="http://schemas.microsoft.com/office/drawing/2014/main" id="{C7C317AE-A726-4A91-8DC9-9EB65DACF0AA}"/>
                </a:ext>
              </a:extLst>
            </p:cNvPr>
            <p:cNvSpPr>
              <a:spLocks/>
            </p:cNvSpPr>
            <p:nvPr/>
          </p:nvSpPr>
          <p:spPr>
            <a:xfrm>
              <a:off x="5487902" y="3843267"/>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receive a quarterly newsletter to ensure they are kept updated and engaged with what’s going on at the pub</a:t>
              </a:r>
            </a:p>
          </p:txBody>
        </p:sp>
        <p:sp>
          <p:nvSpPr>
            <p:cNvPr id="73" name="Hexagon 72">
              <a:extLst>
                <a:ext uri="{FF2B5EF4-FFF2-40B4-BE49-F238E27FC236}">
                  <a16:creationId xmlns:a16="http://schemas.microsoft.com/office/drawing/2014/main" id="{185656D3-1369-4D64-52B3-3C89DF36F797}"/>
                </a:ext>
              </a:extLst>
            </p:cNvPr>
            <p:cNvSpPr>
              <a:spLocks/>
            </p:cNvSpPr>
            <p:nvPr/>
          </p:nvSpPr>
          <p:spPr>
            <a:xfrm>
              <a:off x="4094075" y="1430275"/>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One big AGM each year where members are updated as to the position of the business and elect new board members </a:t>
              </a:r>
            </a:p>
          </p:txBody>
        </p:sp>
        <p:sp>
          <p:nvSpPr>
            <p:cNvPr id="74" name="Hexagon 73">
              <a:extLst>
                <a:ext uri="{FF2B5EF4-FFF2-40B4-BE49-F238E27FC236}">
                  <a16:creationId xmlns:a16="http://schemas.microsoft.com/office/drawing/2014/main" id="{45625CC9-2D62-0B66-5F5C-9D5EBA9AFD86}"/>
                </a:ext>
              </a:extLst>
            </p:cNvPr>
            <p:cNvSpPr>
              <a:spLocks noChangeAspect="1"/>
            </p:cNvSpPr>
            <p:nvPr/>
          </p:nvSpPr>
          <p:spPr>
            <a:xfrm>
              <a:off x="1312514" y="1438988"/>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Board of Directors – Elected members with standard Chair, Treasurer, Secretary roles</a:t>
              </a:r>
            </a:p>
          </p:txBody>
        </p:sp>
        <p:sp>
          <p:nvSpPr>
            <p:cNvPr id="75" name="Hexagon 74">
              <a:extLst>
                <a:ext uri="{FF2B5EF4-FFF2-40B4-BE49-F238E27FC236}">
                  <a16:creationId xmlns:a16="http://schemas.microsoft.com/office/drawing/2014/main" id="{FB27C697-1BC4-E0A2-39CB-67B518287D05}"/>
                </a:ext>
              </a:extLst>
            </p:cNvPr>
            <p:cNvSpPr>
              <a:spLocks noChangeAspect="1"/>
            </p:cNvSpPr>
            <p:nvPr/>
          </p:nvSpPr>
          <p:spPr>
            <a:xfrm>
              <a:off x="2707191" y="2226952"/>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Split some of the Secretary’s responsibilities to create a Membership Secretary role to look after member engagement</a:t>
              </a:r>
            </a:p>
          </p:txBody>
        </p:sp>
        <p:sp>
          <p:nvSpPr>
            <p:cNvPr id="76" name="Hexagon 75">
              <a:extLst>
                <a:ext uri="{FF2B5EF4-FFF2-40B4-BE49-F238E27FC236}">
                  <a16:creationId xmlns:a16="http://schemas.microsoft.com/office/drawing/2014/main" id="{3428A6D1-85A2-AF03-31B7-98E5DA99284B}"/>
                </a:ext>
              </a:extLst>
            </p:cNvPr>
            <p:cNvSpPr>
              <a:spLocks noChangeAspect="1"/>
            </p:cNvSpPr>
            <p:nvPr/>
          </p:nvSpPr>
          <p:spPr>
            <a:xfrm>
              <a:off x="1321223" y="3041041"/>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Pub Manager and Business Manager accountable to Board</a:t>
              </a:r>
            </a:p>
          </p:txBody>
        </p:sp>
        <p:sp>
          <p:nvSpPr>
            <p:cNvPr id="77" name="Hexagon 76">
              <a:extLst>
                <a:ext uri="{FF2B5EF4-FFF2-40B4-BE49-F238E27FC236}">
                  <a16:creationId xmlns:a16="http://schemas.microsoft.com/office/drawing/2014/main" id="{8B7F59EB-5ECB-4FB2-7EA6-035EF75BC1C7}"/>
                </a:ext>
              </a:extLst>
            </p:cNvPr>
            <p:cNvSpPr>
              <a:spLocks noChangeAspect="1"/>
            </p:cNvSpPr>
            <p:nvPr/>
          </p:nvSpPr>
          <p:spPr>
            <a:xfrm>
              <a:off x="2708041" y="3837715"/>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Sub-groups established to cover key areas – membership, woodland management, etc. </a:t>
              </a:r>
            </a:p>
          </p:txBody>
        </p:sp>
        <p:sp>
          <p:nvSpPr>
            <p:cNvPr id="78" name="TextBox 77">
              <a:extLst>
                <a:ext uri="{FF2B5EF4-FFF2-40B4-BE49-F238E27FC236}">
                  <a16:creationId xmlns:a16="http://schemas.microsoft.com/office/drawing/2014/main" id="{CC29D7F2-012C-7B03-EDA5-AF94BCB9E9A8}"/>
                </a:ext>
              </a:extLst>
            </p:cNvPr>
            <p:cNvSpPr txBox="1"/>
            <p:nvPr/>
          </p:nvSpPr>
          <p:spPr>
            <a:xfrm>
              <a:off x="2536392" y="1628199"/>
              <a:ext cx="2142454" cy="261610"/>
            </a:xfrm>
            <a:prstGeom prst="rect">
              <a:avLst/>
            </a:prstGeom>
            <a:noFill/>
          </p:spPr>
          <p:txBody>
            <a:bodyPr wrap="square" rtlCol="0">
              <a:spAutoFit/>
            </a:bodyPr>
            <a:lstStyle/>
            <a:p>
              <a:pPr algn="ctr"/>
              <a:r>
                <a:rPr lang="en-GB" sz="1100" b="1"/>
                <a:t>KEY FEATURES</a:t>
              </a:r>
            </a:p>
          </p:txBody>
        </p:sp>
        <p:sp>
          <p:nvSpPr>
            <p:cNvPr id="79" name="Hexagon 78">
              <a:extLst>
                <a:ext uri="{FF2B5EF4-FFF2-40B4-BE49-F238E27FC236}">
                  <a16:creationId xmlns:a16="http://schemas.microsoft.com/office/drawing/2014/main" id="{5930D03A-E4E2-8000-543A-055CB6D12179}"/>
                </a:ext>
              </a:extLst>
            </p:cNvPr>
            <p:cNvSpPr>
              <a:spLocks noChangeAspect="1"/>
            </p:cNvSpPr>
            <p:nvPr/>
          </p:nvSpPr>
          <p:spPr>
            <a:xfrm>
              <a:off x="5488752" y="2234081"/>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 full annual report is produced every year to ensure transparency, some members read it, others don’t, but it’s all there</a:t>
              </a:r>
            </a:p>
          </p:txBody>
        </p:sp>
        <p:sp>
          <p:nvSpPr>
            <p:cNvPr id="80" name="Hexagon 79">
              <a:extLst>
                <a:ext uri="{FF2B5EF4-FFF2-40B4-BE49-F238E27FC236}">
                  <a16:creationId xmlns:a16="http://schemas.microsoft.com/office/drawing/2014/main" id="{DB4E8117-6335-7443-4548-4CAB6DECA26E}"/>
                </a:ext>
              </a:extLst>
            </p:cNvPr>
            <p:cNvSpPr>
              <a:spLocks/>
            </p:cNvSpPr>
            <p:nvPr/>
          </p:nvSpPr>
          <p:spPr>
            <a:xfrm>
              <a:off x="4094075" y="3037887"/>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can get involved with sub-groups as well as volunteer time to support the pub, from gardening to clearing glasses when the pub is busy </a:t>
              </a:r>
            </a:p>
          </p:txBody>
        </p:sp>
        <p:sp>
          <p:nvSpPr>
            <p:cNvPr id="81" name="Hexagon 80">
              <a:extLst>
                <a:ext uri="{FF2B5EF4-FFF2-40B4-BE49-F238E27FC236}">
                  <a16:creationId xmlns:a16="http://schemas.microsoft.com/office/drawing/2014/main" id="{64AABAC5-14DE-B973-18A0-1C2C3639D768}"/>
                </a:ext>
              </a:extLst>
            </p:cNvPr>
            <p:cNvSpPr>
              <a:spLocks/>
            </p:cNvSpPr>
            <p:nvPr/>
          </p:nvSpPr>
          <p:spPr>
            <a:xfrm>
              <a:off x="5480565" y="627420"/>
              <a:ext cx="1800856" cy="1610766"/>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Own the whole building, including a flat above that’s rented out, and a piece of woodland next to the pub</a:t>
              </a:r>
            </a:p>
          </p:txBody>
        </p:sp>
        <p:grpSp>
          <p:nvGrpSpPr>
            <p:cNvPr id="82" name="Group 81">
              <a:extLst>
                <a:ext uri="{FF2B5EF4-FFF2-40B4-BE49-F238E27FC236}">
                  <a16:creationId xmlns:a16="http://schemas.microsoft.com/office/drawing/2014/main" id="{5F3BD345-0D14-3C8D-6C1A-1FC492DF8B68}"/>
                </a:ext>
              </a:extLst>
            </p:cNvPr>
            <p:cNvGrpSpPr/>
            <p:nvPr/>
          </p:nvGrpSpPr>
          <p:grpSpPr>
            <a:xfrm>
              <a:off x="1681550" y="5528404"/>
              <a:ext cx="6943514" cy="261610"/>
              <a:chOff x="2944769" y="6401534"/>
              <a:chExt cx="6943514" cy="261610"/>
            </a:xfrm>
          </p:grpSpPr>
          <p:grpSp>
            <p:nvGrpSpPr>
              <p:cNvPr id="85" name="Group 84">
                <a:extLst>
                  <a:ext uri="{FF2B5EF4-FFF2-40B4-BE49-F238E27FC236}">
                    <a16:creationId xmlns:a16="http://schemas.microsoft.com/office/drawing/2014/main" id="{7DBF6A20-7E28-12C9-7345-25C82C88FC57}"/>
                  </a:ext>
                </a:extLst>
              </p:cNvPr>
              <p:cNvGrpSpPr/>
              <p:nvPr/>
            </p:nvGrpSpPr>
            <p:grpSpPr>
              <a:xfrm>
                <a:off x="2944769" y="6401534"/>
                <a:ext cx="5581345" cy="261610"/>
                <a:chOff x="2597595" y="6539497"/>
                <a:chExt cx="5581345" cy="261610"/>
              </a:xfrm>
            </p:grpSpPr>
            <p:sp>
              <p:nvSpPr>
                <p:cNvPr id="87" name="TextBox 86">
                  <a:extLst>
                    <a:ext uri="{FF2B5EF4-FFF2-40B4-BE49-F238E27FC236}">
                      <a16:creationId xmlns:a16="http://schemas.microsoft.com/office/drawing/2014/main" id="{F46D21A8-8F4E-86E2-2A15-ADE6CAFEF314}"/>
                    </a:ext>
                  </a:extLst>
                </p:cNvPr>
                <p:cNvSpPr txBox="1"/>
                <p:nvPr/>
              </p:nvSpPr>
              <p:spPr>
                <a:xfrm>
                  <a:off x="2597595"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88" name="TextBox 87">
                  <a:extLst>
                    <a:ext uri="{FF2B5EF4-FFF2-40B4-BE49-F238E27FC236}">
                      <a16:creationId xmlns:a16="http://schemas.microsoft.com/office/drawing/2014/main" id="{23F1745B-1173-E835-F944-6900D0F16D6F}"/>
                    </a:ext>
                  </a:extLst>
                </p:cNvPr>
                <p:cNvSpPr txBox="1"/>
                <p:nvPr/>
              </p:nvSpPr>
              <p:spPr>
                <a:xfrm>
                  <a:off x="4152612"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89" name="TextBox 88">
                  <a:extLst>
                    <a:ext uri="{FF2B5EF4-FFF2-40B4-BE49-F238E27FC236}">
                      <a16:creationId xmlns:a16="http://schemas.microsoft.com/office/drawing/2014/main" id="{BAE5F9BC-0782-E97B-34DC-A862D243511F}"/>
                    </a:ext>
                  </a:extLst>
                </p:cNvPr>
                <p:cNvSpPr txBox="1"/>
                <p:nvPr/>
              </p:nvSpPr>
              <p:spPr>
                <a:xfrm>
                  <a:off x="5646296"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90" name="TextBox 89">
                  <a:extLst>
                    <a:ext uri="{FF2B5EF4-FFF2-40B4-BE49-F238E27FC236}">
                      <a16:creationId xmlns:a16="http://schemas.microsoft.com/office/drawing/2014/main" id="{A0CB2FC0-677D-A73B-EAAF-BC9162141E76}"/>
                    </a:ext>
                  </a:extLst>
                </p:cNvPr>
                <p:cNvSpPr txBox="1"/>
                <p:nvPr/>
              </p:nvSpPr>
              <p:spPr>
                <a:xfrm>
                  <a:off x="6896505" y="6539497"/>
                  <a:ext cx="1282435" cy="261610"/>
                </a:xfrm>
                <a:prstGeom prst="rect">
                  <a:avLst/>
                </a:prstGeom>
                <a:solidFill>
                  <a:schemeClr val="accent6">
                    <a:alpha val="35822"/>
                  </a:schemeClr>
                </a:solidFill>
                <a:ln>
                  <a:noFill/>
                </a:ln>
              </p:spPr>
              <p:txBody>
                <a:bodyPr wrap="square" rtlCol="0">
                  <a:spAutoFit/>
                </a:bodyPr>
                <a:lstStyle/>
                <a:p>
                  <a:pPr algn="ctr"/>
                  <a:r>
                    <a:rPr lang="en-GB" sz="1100"/>
                    <a:t>ASSETS</a:t>
                  </a:r>
                </a:p>
              </p:txBody>
            </p:sp>
          </p:grpSp>
          <p:sp>
            <p:nvSpPr>
              <p:cNvPr id="86" name="TextBox 85">
                <a:extLst>
                  <a:ext uri="{FF2B5EF4-FFF2-40B4-BE49-F238E27FC236}">
                    <a16:creationId xmlns:a16="http://schemas.microsoft.com/office/drawing/2014/main" id="{BA07FF20-2E03-4DBF-FE90-4C3DCC229A74}"/>
                  </a:ext>
                </a:extLst>
              </p:cNvPr>
              <p:cNvSpPr txBox="1"/>
              <p:nvPr/>
            </p:nvSpPr>
            <p:spPr>
              <a:xfrm>
                <a:off x="8605848" y="6401534"/>
                <a:ext cx="1282435" cy="261610"/>
              </a:xfrm>
              <a:prstGeom prst="rect">
                <a:avLst/>
              </a:prstGeom>
              <a:solidFill>
                <a:schemeClr val="accent4">
                  <a:alpha val="35822"/>
                </a:schemeClr>
              </a:solidFill>
              <a:ln>
                <a:noFill/>
              </a:ln>
            </p:spPr>
            <p:txBody>
              <a:bodyPr wrap="square" rtlCol="0">
                <a:spAutoFit/>
              </a:bodyPr>
              <a:lstStyle/>
              <a:p>
                <a:pPr algn="ctr"/>
                <a:r>
                  <a:rPr lang="en-GB" sz="1100"/>
                  <a:t>SOCIAL IMPACT</a:t>
                </a:r>
              </a:p>
            </p:txBody>
          </p:sp>
        </p:grpSp>
        <p:sp>
          <p:nvSpPr>
            <p:cNvPr id="83" name="Hexagon 82">
              <a:extLst>
                <a:ext uri="{FF2B5EF4-FFF2-40B4-BE49-F238E27FC236}">
                  <a16:creationId xmlns:a16="http://schemas.microsoft.com/office/drawing/2014/main" id="{985FCAF7-1E6F-554C-F30F-51D901DAB225}"/>
                </a:ext>
              </a:extLst>
            </p:cNvPr>
            <p:cNvSpPr>
              <a:spLocks/>
            </p:cNvSpPr>
            <p:nvPr/>
          </p:nvSpPr>
          <p:spPr>
            <a:xfrm>
              <a:off x="6876680" y="1432803"/>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Developed a small fund for investing in good causes and supporting other community and co-op initiatives</a:t>
              </a:r>
            </a:p>
          </p:txBody>
        </p:sp>
        <p:sp>
          <p:nvSpPr>
            <p:cNvPr id="84" name="Hexagon 83">
              <a:extLst>
                <a:ext uri="{FF2B5EF4-FFF2-40B4-BE49-F238E27FC236}">
                  <a16:creationId xmlns:a16="http://schemas.microsoft.com/office/drawing/2014/main" id="{29A7A8E2-34DD-D127-1285-48BCD1899154}"/>
                </a:ext>
              </a:extLst>
            </p:cNvPr>
            <p:cNvSpPr>
              <a:spLocks/>
            </p:cNvSpPr>
            <p:nvPr/>
          </p:nvSpPr>
          <p:spPr>
            <a:xfrm>
              <a:off x="6876680" y="-177962"/>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Living Wage employer, all wages go to local people, and also try to buy all beer from local independent breweries</a:t>
              </a:r>
            </a:p>
          </p:txBody>
        </p:sp>
      </p:grpSp>
      <p:sp>
        <p:nvSpPr>
          <p:cNvPr id="91" name="Hexagon 90">
            <a:extLst>
              <a:ext uri="{FF2B5EF4-FFF2-40B4-BE49-F238E27FC236}">
                <a16:creationId xmlns:a16="http://schemas.microsoft.com/office/drawing/2014/main" id="{7A09BE85-2175-A258-437E-0392D500D7F3}"/>
              </a:ext>
            </a:extLst>
          </p:cNvPr>
          <p:cNvSpPr>
            <a:spLocks/>
          </p:cNvSpPr>
          <p:nvPr/>
        </p:nvSpPr>
        <p:spPr>
          <a:xfrm>
            <a:off x="10209714" y="3967368"/>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Work hard to ensure the pub is a safe, inclusive, creative, and open space for all</a:t>
            </a:r>
          </a:p>
        </p:txBody>
      </p:sp>
      <p:pic>
        <p:nvPicPr>
          <p:cNvPr id="3" name="Graphic 2" descr="Work from home Wi-Fi with solid fill">
            <a:hlinkClick r:id="rId3" action="ppaction://hlinksldjump"/>
            <a:extLst>
              <a:ext uri="{FF2B5EF4-FFF2-40B4-BE49-F238E27FC236}">
                <a16:creationId xmlns:a16="http://schemas.microsoft.com/office/drawing/2014/main" id="{1E5D49AC-7638-2E2F-F2EB-9E1CB3A8FB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37720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D78B74-9C1A-DBAC-0D1B-A0A3CBAEA02B}"/>
              </a:ext>
            </a:extLst>
          </p:cNvPr>
          <p:cNvGrpSpPr/>
          <p:nvPr/>
        </p:nvGrpSpPr>
        <p:grpSpPr>
          <a:xfrm>
            <a:off x="4029152" y="142778"/>
            <a:ext cx="3800114" cy="1347009"/>
            <a:chOff x="1076104" y="2693579"/>
            <a:chExt cx="3800114" cy="1347009"/>
          </a:xfrm>
        </p:grpSpPr>
        <p:sp>
          <p:nvSpPr>
            <p:cNvPr id="25" name="Rounded Rectangle 24">
              <a:extLst>
                <a:ext uri="{FF2B5EF4-FFF2-40B4-BE49-F238E27FC236}">
                  <a16:creationId xmlns:a16="http://schemas.microsoft.com/office/drawing/2014/main" id="{239379EB-D4E5-5424-3DAF-4874999E4810}"/>
                </a:ext>
              </a:extLst>
            </p:cNvPr>
            <p:cNvSpPr/>
            <p:nvPr/>
          </p:nvSpPr>
          <p:spPr>
            <a:xfrm>
              <a:off x="1076104" y="2955189"/>
              <a:ext cx="3800114" cy="1085399"/>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Plunkett Foundation – Setting-up and share offers</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Co-operatives UK – Guidance and training, particularly around governance </a:t>
              </a: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Power to Change – Funding during COVID-19 pandemic</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076104" y="2693579"/>
              <a:ext cx="3800114"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sp>
        <p:nvSpPr>
          <p:cNvPr id="12" name="Rectangle 11">
            <a:extLst>
              <a:ext uri="{FF2B5EF4-FFF2-40B4-BE49-F238E27FC236}">
                <a16:creationId xmlns:a16="http://schemas.microsoft.com/office/drawing/2014/main" id="{B49122D2-AE14-AD38-AE7A-3AE6D3EEF493}"/>
              </a:ext>
            </a:extLst>
          </p:cNvPr>
          <p:cNvSpPr/>
          <p:nvPr/>
        </p:nvSpPr>
        <p:spPr>
          <a:xfrm>
            <a:off x="0" y="17098"/>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11ABBDCF-B963-B581-7FDE-269FD20E879C}"/>
              </a:ext>
            </a:extLst>
          </p:cNvPr>
          <p:cNvGrpSpPr/>
          <p:nvPr/>
        </p:nvGrpSpPr>
        <p:grpSpPr>
          <a:xfrm>
            <a:off x="275784" y="91914"/>
            <a:ext cx="4058661" cy="2495127"/>
            <a:chOff x="647567" y="706552"/>
            <a:chExt cx="5061205" cy="2036648"/>
          </a:xfrm>
        </p:grpSpPr>
        <p:grpSp>
          <p:nvGrpSpPr>
            <p:cNvPr id="26" name="Group 25">
              <a:extLst>
                <a:ext uri="{FF2B5EF4-FFF2-40B4-BE49-F238E27FC236}">
                  <a16:creationId xmlns:a16="http://schemas.microsoft.com/office/drawing/2014/main" id="{21873BE4-63B7-FE35-8088-A99352DDDB50}"/>
                </a:ext>
              </a:extLst>
            </p:cNvPr>
            <p:cNvGrpSpPr/>
            <p:nvPr/>
          </p:nvGrpSpPr>
          <p:grpSpPr>
            <a:xfrm>
              <a:off x="647567" y="935665"/>
              <a:ext cx="5061203" cy="1807535"/>
              <a:chOff x="990792" y="3976577"/>
              <a:chExt cx="4305349" cy="2160000"/>
            </a:xfrm>
          </p:grpSpPr>
          <p:sp>
            <p:nvSpPr>
              <p:cNvPr id="34" name="Triangle 33">
                <a:extLst>
                  <a:ext uri="{FF2B5EF4-FFF2-40B4-BE49-F238E27FC236}">
                    <a16:creationId xmlns:a16="http://schemas.microsoft.com/office/drawing/2014/main" id="{99ABF486-B738-B9FA-32EA-2704C8E4AF7E}"/>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If you don’t have members or enough capacity amongst the members you have, it’s not sustainable</a:t>
                </a:r>
              </a:p>
              <a:p>
                <a:pPr algn="ctr"/>
                <a:endParaRPr lang="en-GB" sz="1100">
                  <a:solidFill>
                    <a:schemeClr val="tx1"/>
                  </a:solidFill>
                </a:endParaRPr>
              </a:p>
              <a:p>
                <a:pPr algn="ctr"/>
                <a:endParaRPr lang="en-GB" sz="1100">
                  <a:solidFill>
                    <a:schemeClr val="tx1"/>
                  </a:solidFill>
                </a:endParaRPr>
              </a:p>
            </p:txBody>
          </p:sp>
          <p:sp>
            <p:nvSpPr>
              <p:cNvPr id="35" name="Merge 34">
                <a:extLst>
                  <a:ext uri="{FF2B5EF4-FFF2-40B4-BE49-F238E27FC236}">
                    <a16:creationId xmlns:a16="http://schemas.microsoft.com/office/drawing/2014/main" id="{BA4F74E8-A4D4-F22D-45EE-14387C84A545}"/>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Inflation and rising costs are an ongoing concern when trying to pay staff and remain affordable for customers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6" name="Triangle 35">
                <a:extLst>
                  <a:ext uri="{FF2B5EF4-FFF2-40B4-BE49-F238E27FC236}">
                    <a16:creationId xmlns:a16="http://schemas.microsoft.com/office/drawing/2014/main" id="{2665B4C7-CAC0-4EBA-DC23-C90DD7C93AED}"/>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cs typeface="Arial" panose="020B0604020202020204" pitchFamily="34" charset="0"/>
                  </a:rPr>
                  <a:t>Good to be popular and busy but sometimes the pub gets too busy and it can impact the quality of experience</a:t>
                </a: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p:txBody>
          </p:sp>
        </p:grpSp>
        <p:sp>
          <p:nvSpPr>
            <p:cNvPr id="27" name="TextBox 26">
              <a:extLst>
                <a:ext uri="{FF2B5EF4-FFF2-40B4-BE49-F238E27FC236}">
                  <a16:creationId xmlns:a16="http://schemas.microsoft.com/office/drawing/2014/main" id="{3DCF2360-F9D8-322F-4A4B-1B018D29AC15}"/>
                </a:ext>
              </a:extLst>
            </p:cNvPr>
            <p:cNvSpPr txBox="1"/>
            <p:nvPr/>
          </p:nvSpPr>
          <p:spPr>
            <a:xfrm>
              <a:off x="647568" y="706552"/>
              <a:ext cx="5061204" cy="213539"/>
            </a:xfrm>
            <a:prstGeom prst="rect">
              <a:avLst/>
            </a:prstGeom>
            <a:noFill/>
            <a:ln>
              <a:noFill/>
            </a:ln>
          </p:spPr>
          <p:txBody>
            <a:bodyPr wrap="square" rtlCol="0">
              <a:spAutoFit/>
            </a:bodyPr>
            <a:lstStyle/>
            <a:p>
              <a:pPr algn="ctr"/>
              <a:r>
                <a:rPr lang="en-GB" sz="1100" b="1"/>
                <a:t>CHALLENGES</a:t>
              </a:r>
            </a:p>
          </p:txBody>
        </p:sp>
      </p:grpSp>
      <p:grpSp>
        <p:nvGrpSpPr>
          <p:cNvPr id="41" name="Group 40">
            <a:extLst>
              <a:ext uri="{FF2B5EF4-FFF2-40B4-BE49-F238E27FC236}">
                <a16:creationId xmlns:a16="http://schemas.microsoft.com/office/drawing/2014/main" id="{E422FE83-16C3-0370-ABBC-90A3878F6642}"/>
              </a:ext>
            </a:extLst>
          </p:cNvPr>
          <p:cNvGrpSpPr/>
          <p:nvPr/>
        </p:nvGrpSpPr>
        <p:grpSpPr>
          <a:xfrm>
            <a:off x="8097579" y="384270"/>
            <a:ext cx="3922916" cy="6156515"/>
            <a:chOff x="5469867" y="541889"/>
            <a:chExt cx="4514107" cy="4770888"/>
          </a:xfrm>
        </p:grpSpPr>
        <p:grpSp>
          <p:nvGrpSpPr>
            <p:cNvPr id="42" name="Group 41">
              <a:extLst>
                <a:ext uri="{FF2B5EF4-FFF2-40B4-BE49-F238E27FC236}">
                  <a16:creationId xmlns:a16="http://schemas.microsoft.com/office/drawing/2014/main" id="{92A47EF2-01A2-E573-2CB6-AB02757A7F83}"/>
                </a:ext>
              </a:extLst>
            </p:cNvPr>
            <p:cNvGrpSpPr/>
            <p:nvPr/>
          </p:nvGrpSpPr>
          <p:grpSpPr>
            <a:xfrm>
              <a:off x="5469867" y="612685"/>
              <a:ext cx="4514107" cy="4700092"/>
              <a:chOff x="5517688" y="619418"/>
              <a:chExt cx="3020258" cy="4827931"/>
            </a:xfrm>
          </p:grpSpPr>
          <p:sp>
            <p:nvSpPr>
              <p:cNvPr id="44" name="Circular Arrow 43">
                <a:extLst>
                  <a:ext uri="{FF2B5EF4-FFF2-40B4-BE49-F238E27FC236}">
                    <a16:creationId xmlns:a16="http://schemas.microsoft.com/office/drawing/2014/main" id="{7862A280-108A-894E-9809-D1A4B32A022A}"/>
                  </a:ext>
                </a:extLst>
              </p:cNvPr>
              <p:cNvSpPr/>
              <p:nvPr/>
            </p:nvSpPr>
            <p:spPr>
              <a:xfrm>
                <a:off x="5794347" y="619418"/>
                <a:ext cx="2743599" cy="1977656"/>
              </a:xfrm>
              <a:prstGeom prst="circularArrow">
                <a:avLst>
                  <a:gd name="adj1" fmla="val 10980"/>
                  <a:gd name="adj2" fmla="val 1142322"/>
                  <a:gd name="adj3" fmla="val 4500000"/>
                  <a:gd name="adj4" fmla="val 13706041"/>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5" name="Freeform 44">
                <a:extLst>
                  <a:ext uri="{FF2B5EF4-FFF2-40B4-BE49-F238E27FC236}">
                    <a16:creationId xmlns:a16="http://schemas.microsoft.com/office/drawing/2014/main" id="{EDDEE27F-D54D-D985-C25A-41722DA209A2}"/>
                  </a:ext>
                </a:extLst>
              </p:cNvPr>
              <p:cNvSpPr/>
              <p:nvPr/>
            </p:nvSpPr>
            <p:spPr>
              <a:xfrm>
                <a:off x="5953842" y="1124251"/>
                <a:ext cx="2135290"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There’s a big movement for saving village pubs, much more than urban pubs, and a lot of these are replicating or at least learning from examples like the Fox &amp; Goose </a:t>
                </a:r>
                <a:endParaRPr lang="en-GB" sz="1100" kern="1200">
                  <a:solidFill>
                    <a:schemeClr val="tx1"/>
                  </a:solidFill>
                </a:endParaRPr>
              </a:p>
            </p:txBody>
          </p:sp>
          <p:sp>
            <p:nvSpPr>
              <p:cNvPr id="55" name="Shape 54">
                <a:extLst>
                  <a:ext uri="{FF2B5EF4-FFF2-40B4-BE49-F238E27FC236}">
                    <a16:creationId xmlns:a16="http://schemas.microsoft.com/office/drawing/2014/main" id="{DBB245BA-5443-229F-FB9E-397B3C0B50D4}"/>
                  </a:ext>
                </a:extLst>
              </p:cNvPr>
              <p:cNvSpPr/>
              <p:nvPr/>
            </p:nvSpPr>
            <p:spPr>
              <a:xfrm>
                <a:off x="5517688" y="2023489"/>
                <a:ext cx="2743599" cy="1977656"/>
              </a:xfrm>
              <a:prstGeom prst="leftCircularArrow">
                <a:avLst>
                  <a:gd name="adj1" fmla="val 10980"/>
                  <a:gd name="adj2" fmla="val 1142322"/>
                  <a:gd name="adj3" fmla="val 6300000"/>
                  <a:gd name="adj4" fmla="val 1715063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6" name="Freeform 55">
                <a:extLst>
                  <a:ext uri="{FF2B5EF4-FFF2-40B4-BE49-F238E27FC236}">
                    <a16:creationId xmlns:a16="http://schemas.microsoft.com/office/drawing/2014/main" id="{D37AEC7E-457B-8AFF-5FD4-CF58B9CE9E51}"/>
                  </a:ext>
                </a:extLst>
              </p:cNvPr>
              <p:cNvSpPr/>
              <p:nvPr/>
            </p:nvSpPr>
            <p:spPr>
              <a:xfrm>
                <a:off x="6208780" y="2480866"/>
                <a:ext cx="2267410"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t>There are lots of lessons to be learned and structures or processes that can be replicated but the unique selling point (USP) always varies a bit –  What’s the ‘big thing’ or things? It could be sport, or music, or real ale but that USP is key to determining success and sustainability</a:t>
                </a:r>
                <a:endParaRPr lang="en-GB" sz="1100" kern="1200"/>
              </a:p>
            </p:txBody>
          </p:sp>
          <p:sp>
            <p:nvSpPr>
              <p:cNvPr id="57" name="Circular Arrow 56">
                <a:extLst>
                  <a:ext uri="{FF2B5EF4-FFF2-40B4-BE49-F238E27FC236}">
                    <a16:creationId xmlns:a16="http://schemas.microsoft.com/office/drawing/2014/main" id="{0D2A218C-EEFB-EECB-4CEC-E1242E9D7550}"/>
                  </a:ext>
                </a:extLst>
              </p:cNvPr>
              <p:cNvSpPr/>
              <p:nvPr/>
            </p:nvSpPr>
            <p:spPr>
              <a:xfrm>
                <a:off x="5732591" y="3469693"/>
                <a:ext cx="2805355" cy="1977656"/>
              </a:xfrm>
              <a:prstGeom prst="circularArrow">
                <a:avLst>
                  <a:gd name="adj1" fmla="val 10980"/>
                  <a:gd name="adj2" fmla="val 1142322"/>
                  <a:gd name="adj3" fmla="val 4500000"/>
                  <a:gd name="adj4" fmla="val 1541664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8" name="Freeform 57">
                <a:extLst>
                  <a:ext uri="{FF2B5EF4-FFF2-40B4-BE49-F238E27FC236}">
                    <a16:creationId xmlns:a16="http://schemas.microsoft.com/office/drawing/2014/main" id="{577AEE74-0388-0D3E-3A8F-E18E145D979B}"/>
                  </a:ext>
                </a:extLst>
              </p:cNvPr>
              <p:cNvSpPr/>
              <p:nvPr/>
            </p:nvSpPr>
            <p:spPr>
              <a:xfrm>
                <a:off x="5732591" y="3851078"/>
                <a:ext cx="2113394" cy="1214886"/>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solidFill>
                      <a:schemeClr val="tx1"/>
                    </a:solidFill>
                    <a:latin typeface="Gill Sans MT"/>
                    <a:cs typeface="Arial"/>
                  </a:rPr>
                  <a:t>If it’s not already been emphasised enough, the key lesson here has been nurturing the membership – it was a very conscious decision at a governance level to enhance focus on membership and that also led to the open share offer, which has resulted in 75 new members to date, with minimal objection or contention</a:t>
                </a:r>
                <a:endParaRPr lang="en-GB" sz="1100" kern="1200">
                  <a:solidFill>
                    <a:schemeClr val="tx1"/>
                  </a:solidFill>
                  <a:latin typeface="Gill Sans MT"/>
                  <a:cs typeface="Arial"/>
                </a:endParaRPr>
              </a:p>
            </p:txBody>
          </p:sp>
        </p:grpSp>
        <p:sp>
          <p:nvSpPr>
            <p:cNvPr id="43" name="TextBox 42">
              <a:extLst>
                <a:ext uri="{FF2B5EF4-FFF2-40B4-BE49-F238E27FC236}">
                  <a16:creationId xmlns:a16="http://schemas.microsoft.com/office/drawing/2014/main" id="{6F2A7FFA-ECE3-17F3-84CE-8B7F4F87F375}"/>
                </a:ext>
              </a:extLst>
            </p:cNvPr>
            <p:cNvSpPr txBox="1"/>
            <p:nvPr/>
          </p:nvSpPr>
          <p:spPr>
            <a:xfrm>
              <a:off x="5680309" y="541889"/>
              <a:ext cx="4303665" cy="202730"/>
            </a:xfrm>
            <a:prstGeom prst="rect">
              <a:avLst/>
            </a:prstGeom>
            <a:noFill/>
          </p:spPr>
          <p:txBody>
            <a:bodyPr wrap="square" rtlCol="0">
              <a:spAutoFit/>
            </a:bodyPr>
            <a:lstStyle/>
            <a:p>
              <a:pPr algn="ctr"/>
              <a:r>
                <a:rPr lang="en-GB" sz="1100" b="1"/>
                <a:t>GROWTH AND/OR REPLICATION</a:t>
              </a:r>
            </a:p>
          </p:txBody>
        </p:sp>
      </p:grpSp>
      <p:grpSp>
        <p:nvGrpSpPr>
          <p:cNvPr id="59" name="Group 58">
            <a:extLst>
              <a:ext uri="{FF2B5EF4-FFF2-40B4-BE49-F238E27FC236}">
                <a16:creationId xmlns:a16="http://schemas.microsoft.com/office/drawing/2014/main" id="{C2C6504B-C3D7-0D79-9512-44115958CBD7}"/>
              </a:ext>
            </a:extLst>
          </p:cNvPr>
          <p:cNvGrpSpPr/>
          <p:nvPr/>
        </p:nvGrpSpPr>
        <p:grpSpPr>
          <a:xfrm>
            <a:off x="4159842" y="1704135"/>
            <a:ext cx="4568001" cy="5011087"/>
            <a:chOff x="6833710" y="3351635"/>
            <a:chExt cx="5144210" cy="4306764"/>
          </a:xfrm>
        </p:grpSpPr>
        <p:grpSp>
          <p:nvGrpSpPr>
            <p:cNvPr id="60" name="Group 59">
              <a:extLst>
                <a:ext uri="{FF2B5EF4-FFF2-40B4-BE49-F238E27FC236}">
                  <a16:creationId xmlns:a16="http://schemas.microsoft.com/office/drawing/2014/main" id="{653B135E-D6A7-E4C0-BA73-911B3A8ABA09}"/>
                </a:ext>
              </a:extLst>
            </p:cNvPr>
            <p:cNvGrpSpPr/>
            <p:nvPr/>
          </p:nvGrpSpPr>
          <p:grpSpPr>
            <a:xfrm>
              <a:off x="6843314" y="3582941"/>
              <a:ext cx="4453181" cy="4075458"/>
              <a:chOff x="6005214" y="1945526"/>
              <a:chExt cx="4453181" cy="4075458"/>
            </a:xfrm>
          </p:grpSpPr>
          <p:sp>
            <p:nvSpPr>
              <p:cNvPr id="62" name="Freeform 61">
                <a:extLst>
                  <a:ext uri="{FF2B5EF4-FFF2-40B4-BE49-F238E27FC236}">
                    <a16:creationId xmlns:a16="http://schemas.microsoft.com/office/drawing/2014/main" id="{0E2A6F5C-A9E9-F68B-3058-10DC46A96F5E}"/>
                  </a:ext>
                </a:extLst>
              </p:cNvPr>
              <p:cNvSpPr/>
              <p:nvPr/>
            </p:nvSpPr>
            <p:spPr>
              <a:xfrm>
                <a:off x="6005214" y="2666019"/>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a:t>TO COMMUNITIES</a:t>
                </a:r>
                <a:endParaRPr lang="en-GB" sz="1100" kern="1200"/>
              </a:p>
            </p:txBody>
          </p:sp>
          <p:sp>
            <p:nvSpPr>
              <p:cNvPr id="63" name="Rounded Rectangle 62">
                <a:extLst>
                  <a:ext uri="{FF2B5EF4-FFF2-40B4-BE49-F238E27FC236}">
                    <a16:creationId xmlns:a16="http://schemas.microsoft.com/office/drawing/2014/main" id="{9F6DBD8A-B61E-C722-92AB-0E97016270AC}"/>
                  </a:ext>
                </a:extLst>
              </p:cNvPr>
              <p:cNvSpPr/>
              <p:nvPr/>
            </p:nvSpPr>
            <p:spPr>
              <a:xfrm>
                <a:off x="7189559" y="1945526"/>
                <a:ext cx="3268836" cy="2023901"/>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That they work! Why don't more people do it? It's just the right way to go. They are successful, it is community involvement, membership, and engagement. It's a great way to go. Yes, there are some complexities and there is plenty of learning to be done but ultimately that means you’re upskilling the community, people can gain valuable skills and experience being involved with running a community pub – or other community asset.</a:t>
                </a:r>
              </a:p>
            </p:txBody>
          </p:sp>
          <p:sp>
            <p:nvSpPr>
              <p:cNvPr id="64" name="Freeform 63">
                <a:extLst>
                  <a:ext uri="{FF2B5EF4-FFF2-40B4-BE49-F238E27FC236}">
                    <a16:creationId xmlns:a16="http://schemas.microsoft.com/office/drawing/2014/main" id="{3362B46C-F50A-1620-2C27-CE4A7E1A7328}"/>
                  </a:ext>
                </a:extLst>
              </p:cNvPr>
              <p:cNvSpPr/>
              <p:nvPr/>
            </p:nvSpPr>
            <p:spPr>
              <a:xfrm>
                <a:off x="6021670" y="4611400"/>
                <a:ext cx="1279355"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sp>
            <p:nvSpPr>
              <p:cNvPr id="65" name="Rounded Rectangle 64">
                <a:extLst>
                  <a:ext uri="{FF2B5EF4-FFF2-40B4-BE49-F238E27FC236}">
                    <a16:creationId xmlns:a16="http://schemas.microsoft.com/office/drawing/2014/main" id="{CF9CBE6E-597F-1191-E846-5202AFB19ED6}"/>
                  </a:ext>
                </a:extLst>
              </p:cNvPr>
              <p:cNvSpPr/>
              <p:nvPr/>
            </p:nvSpPr>
            <p:spPr>
              <a:xfrm>
                <a:off x="7189559" y="4070438"/>
                <a:ext cx="3268836" cy="1950546"/>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latin typeface="Gill Sans MT" panose="020B0502020104020203" pitchFamily="34" charset="77"/>
                  </a:rPr>
                  <a:t>Local councils seem to understand businesses and the third sector but don’t understand community benefit societies. The big message is that this is a business, it operates as a business, it is not reliant on grants. Having community benefit societies, makes both community and the local economy stronger. They are more than a CIC, they aren’t just an asset lock, they are a sustainable membership group committed to their asset and their community.    </a:t>
                </a:r>
              </a:p>
            </p:txBody>
          </p:sp>
        </p:grpSp>
        <p:sp>
          <p:nvSpPr>
            <p:cNvPr id="61" name="TextBox 60">
              <a:extLst>
                <a:ext uri="{FF2B5EF4-FFF2-40B4-BE49-F238E27FC236}">
                  <a16:creationId xmlns:a16="http://schemas.microsoft.com/office/drawing/2014/main" id="{75FB3976-831C-95F2-BA3B-E4C70EA8FACF}"/>
                </a:ext>
              </a:extLst>
            </p:cNvPr>
            <p:cNvSpPr txBox="1"/>
            <p:nvPr/>
          </p:nvSpPr>
          <p:spPr>
            <a:xfrm>
              <a:off x="6833710" y="3351635"/>
              <a:ext cx="5144210" cy="224840"/>
            </a:xfrm>
            <a:prstGeom prst="rect">
              <a:avLst/>
            </a:prstGeom>
            <a:noFill/>
          </p:spPr>
          <p:txBody>
            <a:bodyPr wrap="square" rtlCol="0">
              <a:spAutoFit/>
            </a:bodyPr>
            <a:lstStyle/>
            <a:p>
              <a:pPr algn="ctr"/>
              <a:r>
                <a:rPr lang="en-GB" sz="1100" b="1"/>
                <a:t>KEY MESSAGES / TAKEAWAYS</a:t>
              </a:r>
            </a:p>
          </p:txBody>
        </p:sp>
      </p:grpSp>
      <p:pic>
        <p:nvPicPr>
          <p:cNvPr id="4" name="Graphic 3" descr="Work from home Wi-Fi with solid fill">
            <a:hlinkClick r:id="rId3" action="ppaction://hlinksldjump"/>
            <a:extLst>
              <a:ext uri="{FF2B5EF4-FFF2-40B4-BE49-F238E27FC236}">
                <a16:creationId xmlns:a16="http://schemas.microsoft.com/office/drawing/2014/main" id="{33B21865-CEC9-0AA2-99B1-E42987D6D3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grpSp>
        <p:nvGrpSpPr>
          <p:cNvPr id="6" name="Group 5">
            <a:extLst>
              <a:ext uri="{FF2B5EF4-FFF2-40B4-BE49-F238E27FC236}">
                <a16:creationId xmlns:a16="http://schemas.microsoft.com/office/drawing/2014/main" id="{B364F036-BC4A-5B00-10C3-C653ECD69331}"/>
              </a:ext>
            </a:extLst>
          </p:cNvPr>
          <p:cNvGrpSpPr/>
          <p:nvPr/>
        </p:nvGrpSpPr>
        <p:grpSpPr>
          <a:xfrm>
            <a:off x="203822" y="2921223"/>
            <a:ext cx="4302207" cy="3078647"/>
            <a:chOff x="116641" y="3046902"/>
            <a:chExt cx="4302207" cy="3078647"/>
          </a:xfrm>
        </p:grpSpPr>
        <p:grpSp>
          <p:nvGrpSpPr>
            <p:cNvPr id="40" name="Group 39">
              <a:extLst>
                <a:ext uri="{FF2B5EF4-FFF2-40B4-BE49-F238E27FC236}">
                  <a16:creationId xmlns:a16="http://schemas.microsoft.com/office/drawing/2014/main" id="{D43D9DF5-3469-308D-E371-945423C70A72}"/>
                </a:ext>
              </a:extLst>
            </p:cNvPr>
            <p:cNvGrpSpPr/>
            <p:nvPr/>
          </p:nvGrpSpPr>
          <p:grpSpPr>
            <a:xfrm>
              <a:off x="116641" y="3046902"/>
              <a:ext cx="4302207" cy="3078647"/>
              <a:chOff x="107533" y="3311930"/>
              <a:chExt cx="5016218" cy="2813619"/>
            </a:xfrm>
          </p:grpSpPr>
          <p:grpSp>
            <p:nvGrpSpPr>
              <p:cNvPr id="2" name="Group 1">
                <a:extLst>
                  <a:ext uri="{FF2B5EF4-FFF2-40B4-BE49-F238E27FC236}">
                    <a16:creationId xmlns:a16="http://schemas.microsoft.com/office/drawing/2014/main" id="{32B7BA3C-B9E0-99FD-8699-63D5DAC19986}"/>
                  </a:ext>
                </a:extLst>
              </p:cNvPr>
              <p:cNvGrpSpPr/>
              <p:nvPr/>
            </p:nvGrpSpPr>
            <p:grpSpPr>
              <a:xfrm>
                <a:off x="107533" y="3311930"/>
                <a:ext cx="5016218" cy="2813619"/>
                <a:chOff x="2083457" y="1898483"/>
                <a:chExt cx="5495933" cy="2805568"/>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3697352" y="1898483"/>
                  <a:ext cx="1666759" cy="98747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Member of Co-ops UK</a:t>
                  </a:r>
                </a:p>
              </p:txBody>
            </p:sp>
            <p:sp>
              <p:nvSpPr>
                <p:cNvPr id="30" name="Freeform 29">
                  <a:extLst>
                    <a:ext uri="{FF2B5EF4-FFF2-40B4-BE49-F238E27FC236}">
                      <a16:creationId xmlns:a16="http://schemas.microsoft.com/office/drawing/2014/main" id="{4C05240B-5BCA-2FAF-2BE3-3C7FE535838C}"/>
                    </a:ext>
                  </a:extLst>
                </p:cNvPr>
                <p:cNvSpPr/>
                <p:nvPr/>
              </p:nvSpPr>
              <p:spPr>
                <a:xfrm>
                  <a:off x="3301687" y="3766376"/>
                  <a:ext cx="1666758" cy="93767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612000" rIns="180000" bIns="251999" numCol="1" spcCol="1270" anchor="b" anchorCtr="0">
                  <a:noAutofit/>
                </a:bodyPr>
                <a:lstStyle/>
                <a:p>
                  <a:pPr marL="0" lvl="0" indent="0" algn="ctr" defTabSz="488950">
                    <a:lnSpc>
                      <a:spcPct val="90000"/>
                    </a:lnSpc>
                    <a:spcBef>
                      <a:spcPct val="0"/>
                    </a:spcBef>
                    <a:spcAft>
                      <a:spcPct val="35000"/>
                    </a:spcAft>
                    <a:buNone/>
                  </a:pPr>
                  <a:r>
                    <a:rPr lang="en-GB" sz="1100" b="1" kern="1200"/>
                    <a:t>Hebden Royd Business Forum</a:t>
                  </a:r>
                </a:p>
              </p:txBody>
            </p:sp>
            <p:sp>
              <p:nvSpPr>
                <p:cNvPr id="31" name="Freeform 30">
                  <a:extLst>
                    <a:ext uri="{FF2B5EF4-FFF2-40B4-BE49-F238E27FC236}">
                      <a16:creationId xmlns:a16="http://schemas.microsoft.com/office/drawing/2014/main" id="{B360D652-D253-B3CD-3E2A-1B2BA037DB97}"/>
                    </a:ext>
                  </a:extLst>
                </p:cNvPr>
                <p:cNvSpPr/>
                <p:nvPr/>
              </p:nvSpPr>
              <p:spPr>
                <a:xfrm>
                  <a:off x="5537329" y="2758084"/>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Calderdale Co-op Association</a:t>
                  </a:r>
                </a:p>
              </p:txBody>
            </p:sp>
            <p:sp>
              <p:nvSpPr>
                <p:cNvPr id="32" name="Freeform 31">
                  <a:extLst>
                    <a:ext uri="{FF2B5EF4-FFF2-40B4-BE49-F238E27FC236}">
                      <a16:creationId xmlns:a16="http://schemas.microsoft.com/office/drawing/2014/main" id="{5CAD941B-E51F-E4CF-B669-9DD8202700E8}"/>
                    </a:ext>
                  </a:extLst>
                </p:cNvPr>
                <p:cNvSpPr/>
                <p:nvPr/>
              </p:nvSpPr>
              <p:spPr>
                <a:xfrm>
                  <a:off x="2083457" y="2953470"/>
                  <a:ext cx="1896072" cy="121309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251999" bIns="239663" numCol="1" spcCol="1270" anchor="ctr" anchorCtr="0">
                  <a:noAutofit/>
                </a:bodyPr>
                <a:lstStyle/>
                <a:p>
                  <a:pPr marL="0" lvl="0" indent="0" algn="ctr" defTabSz="488950">
                    <a:lnSpc>
                      <a:spcPct val="90000"/>
                    </a:lnSpc>
                    <a:spcBef>
                      <a:spcPct val="0"/>
                    </a:spcBef>
                    <a:spcAft>
                      <a:spcPct val="35000"/>
                    </a:spcAft>
                    <a:buNone/>
                  </a:pPr>
                  <a:r>
                    <a:rPr lang="en-GB" sz="1100" b="1"/>
                    <a:t>L</a:t>
                  </a:r>
                  <a:r>
                    <a:rPr lang="en-GB" sz="1100" b="1" kern="1200"/>
                    <a:t>ocal breweries (buying and collaborations) </a:t>
                  </a:r>
                </a:p>
              </p:txBody>
            </p:sp>
            <p:sp>
              <p:nvSpPr>
                <p:cNvPr id="33" name="Freeform 32">
                  <a:extLst>
                    <a:ext uri="{FF2B5EF4-FFF2-40B4-BE49-F238E27FC236}">
                      <a16:creationId xmlns:a16="http://schemas.microsoft.com/office/drawing/2014/main" id="{4CE50322-366D-BB1A-8EAC-E07E40D73B3D}"/>
                    </a:ext>
                  </a:extLst>
                </p:cNvPr>
                <p:cNvSpPr/>
                <p:nvPr/>
              </p:nvSpPr>
              <p:spPr>
                <a:xfrm>
                  <a:off x="2647352" y="2317316"/>
                  <a:ext cx="1476909" cy="93767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251999"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CAMRA</a:t>
                  </a:r>
                </a:p>
              </p:txBody>
            </p:sp>
          </p:grpSp>
          <p:sp>
            <p:nvSpPr>
              <p:cNvPr id="39" name="Freeform 38">
                <a:extLst>
                  <a:ext uri="{FF2B5EF4-FFF2-40B4-BE49-F238E27FC236}">
                    <a16:creationId xmlns:a16="http://schemas.microsoft.com/office/drawing/2014/main" id="{253B6C81-6C68-D933-7CFB-0667758A0D15}"/>
                  </a:ext>
                </a:extLst>
              </p:cNvPr>
              <p:cNvSpPr/>
              <p:nvPr/>
            </p:nvSpPr>
            <p:spPr>
              <a:xfrm>
                <a:off x="2583271" y="4969908"/>
                <a:ext cx="1863820" cy="107551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Hebden Bridge Community Association</a:t>
                </a:r>
              </a:p>
            </p:txBody>
          </p:sp>
        </p:grpSp>
        <p:sp>
          <p:nvSpPr>
            <p:cNvPr id="5" name="Freeform 4">
              <a:extLst>
                <a:ext uri="{FF2B5EF4-FFF2-40B4-BE49-F238E27FC236}">
                  <a16:creationId xmlns:a16="http://schemas.microsoft.com/office/drawing/2014/main" id="{2507C0AD-FA58-1540-CA8D-B4B34C54DB75}"/>
                </a:ext>
              </a:extLst>
            </p:cNvPr>
            <p:cNvSpPr/>
            <p:nvPr/>
          </p:nvSpPr>
          <p:spPr>
            <a:xfrm>
              <a:off x="2452372" y="3191238"/>
              <a:ext cx="1557748" cy="1083586"/>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432000" rIns="360000"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Member of Plunkett Foundation</a:t>
              </a:r>
            </a:p>
          </p:txBody>
        </p:sp>
      </p:grpSp>
    </p:spTree>
    <p:extLst>
      <p:ext uri="{BB962C8B-B14F-4D97-AF65-F5344CB8AC3E}">
        <p14:creationId xmlns:p14="http://schemas.microsoft.com/office/powerpoint/2010/main" val="3449785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6826562" y="4780168"/>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2550392922"/>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33</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extLst>
              <p:ext uri="{D42A27DB-BD31-4B8C-83A1-F6EECF244321}">
                <p14:modId xmlns:p14="http://schemas.microsoft.com/office/powerpoint/2010/main" val="231602172"/>
              </p:ext>
            </p:extLst>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r>
                        <a:rPr lang="en-GB" sz="1100" b="0" kern="100">
                          <a:effectLst/>
                        </a:rPr>
                        <a:t>Lilac Mutual Home Ownership Society Limited</a:t>
                      </a: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rPr>
                        <a:t>05/05/2009</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extLst>
              <p:ext uri="{D42A27DB-BD31-4B8C-83A1-F6EECF244321}">
                <p14:modId xmlns:p14="http://schemas.microsoft.com/office/powerpoint/2010/main" val="2116693683"/>
              </p:ext>
            </p:extLst>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Tenants (Leasehold)</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Housing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extLst>
              <p:ext uri="{D42A27DB-BD31-4B8C-83A1-F6EECF244321}">
                <p14:modId xmlns:p14="http://schemas.microsoft.com/office/powerpoint/2010/main" val="3535706401"/>
              </p:ext>
            </p:extLst>
          </p:nvPr>
        </p:nvGraphicFramePr>
        <p:xfrm>
          <a:off x="226866" y="5432279"/>
          <a:ext cx="3883580" cy="463423"/>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463423">
                <a:tc>
                  <a:txBody>
                    <a:bodyPr/>
                    <a:lstStyle/>
                    <a:p>
                      <a:pPr algn="just">
                        <a:lnSpc>
                          <a:spcPct val="115000"/>
                        </a:lnSpc>
                      </a:pPr>
                      <a:r>
                        <a:rPr lang="en-GB" sz="1100" b="1" kern="0">
                          <a:effectLst/>
                        </a:rPr>
                        <a:t>Turnover (2021/22)</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£56,924</a:t>
                      </a:r>
                    </a:p>
                    <a:p>
                      <a:pPr algn="ctr">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(£2.4m shares)</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extLst>
              <p:ext uri="{D42A27DB-BD31-4B8C-83A1-F6EECF244321}">
                <p14:modId xmlns:p14="http://schemas.microsoft.com/office/powerpoint/2010/main" val="1893267159"/>
              </p:ext>
            </p:extLst>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Leeds, West Yorkshire, England</a:t>
                      </a: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1"/>
            <a:ext cx="4020872" cy="3170820"/>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The name Lilac captures the key elements of the organisation – Low Impact Living Affordable Community </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 is a co-housing cooperative built from natural materials </a:t>
            </a:r>
          </a:p>
          <a:p>
            <a:pPr marL="171450" lvl="0" indent="-171450" algn="just">
              <a:buFont typeface="Wingdings" pitchFamily="2" charset="2"/>
              <a:buChar char="Ø"/>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U</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ses:</a:t>
            </a:r>
          </a:p>
          <a:p>
            <a:pPr marL="404813" lvl="1" indent="-173038"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co-housing design strategy to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develop the housing and community</a:t>
            </a:r>
          </a:p>
          <a:p>
            <a:pPr marL="404813" lvl="1" indent="-173038" algn="just">
              <a:buFont typeface="Wingdings" pitchFamily="2" charset="2"/>
              <a:buChar char="v"/>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cooperative structure to ensure it is member-led</a:t>
            </a:r>
          </a:p>
          <a:p>
            <a:pPr marL="404813" lvl="1" indent="-173038" algn="just">
              <a:buFont typeface="Wingdings" pitchFamily="2" charset="2"/>
              <a:buChar char="v"/>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A financial structure called mutual home ownership society (MHOS)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that builds financial equity between members</a:t>
            </a:r>
          </a:p>
          <a:p>
            <a:pPr marL="171450" lvl="0" indent="-171450" algn="just">
              <a:buFont typeface="Wingdings" pitchFamily="2" charset="2"/>
              <a:buChar char="Ø"/>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‘Low impact’ </a:t>
            </a: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marL="447675" lvl="1" indent="-171450"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Constructed from natural materials including timber and lime so it's naturally sequestering </a:t>
            </a:r>
          </a:p>
          <a:p>
            <a:pPr marL="447675" lvl="1" indent="-171450" algn="just">
              <a:buFont typeface="Wingdings" pitchFamily="2" charset="2"/>
              <a:buChar char="v"/>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Also comes from behaviour change,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with respect to the approach to living together, being a community, as well as an alternative approach to the conventional housing market</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8" name="Rectangle 7">
            <a:extLst>
              <a:ext uri="{FF2B5EF4-FFF2-40B4-BE49-F238E27FC236}">
                <a16:creationId xmlns:a16="http://schemas.microsoft.com/office/drawing/2014/main" id="{6E52E727-23CE-2B2C-89D6-1F3F6F6D17F1}"/>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logo with buildings and sun and wind turbine&#10;&#10;Description automatically generated">
            <a:extLst>
              <a:ext uri="{FF2B5EF4-FFF2-40B4-BE49-F238E27FC236}">
                <a16:creationId xmlns:a16="http://schemas.microsoft.com/office/drawing/2014/main" id="{14614D2C-B938-9AD9-C346-53ED1455D874}"/>
              </a:ext>
            </a:extLst>
          </p:cNvPr>
          <p:cNvPicPr>
            <a:picLocks noChangeAspect="1"/>
          </p:cNvPicPr>
          <p:nvPr/>
        </p:nvPicPr>
        <p:blipFill rotWithShape="1">
          <a:blip r:embed="rId4"/>
          <a:srcRect t="21142" b="20401"/>
          <a:stretch/>
        </p:blipFill>
        <p:spPr>
          <a:xfrm>
            <a:off x="9689874" y="5617880"/>
            <a:ext cx="1422400" cy="831496"/>
          </a:xfrm>
          <a:prstGeom prst="rect">
            <a:avLst/>
          </a:prstGeom>
        </p:spPr>
      </p:pic>
      <p:sp>
        <p:nvSpPr>
          <p:cNvPr id="6" name="Title 5">
            <a:extLst>
              <a:ext uri="{FF2B5EF4-FFF2-40B4-BE49-F238E27FC236}">
                <a16:creationId xmlns:a16="http://schemas.microsoft.com/office/drawing/2014/main" id="{AF929532-ADEE-3F96-8D34-F00C616B57CC}"/>
              </a:ext>
            </a:extLst>
          </p:cNvPr>
          <p:cNvSpPr>
            <a:spLocks noGrp="1"/>
          </p:cNvSpPr>
          <p:nvPr>
            <p:ph type="title"/>
          </p:nvPr>
        </p:nvSpPr>
        <p:spPr/>
        <p:txBody>
          <a:bodyPr>
            <a:normAutofit/>
          </a:bodyPr>
          <a:lstStyle/>
          <a:p>
            <a:r>
              <a:rPr lang="en-GB"/>
              <a:t>LILAC HOUSING CO-OP</a:t>
            </a:r>
          </a:p>
        </p:txBody>
      </p:sp>
      <p:pic>
        <p:nvPicPr>
          <p:cNvPr id="7" name="Graphic 6" descr="Work from home Wi-Fi with solid fill">
            <a:hlinkClick r:id="rId5" action="ppaction://hlinksldjump"/>
            <a:extLst>
              <a:ext uri="{FF2B5EF4-FFF2-40B4-BE49-F238E27FC236}">
                <a16:creationId xmlns:a16="http://schemas.microsoft.com/office/drawing/2014/main" id="{74E0AED3-533A-2F93-6346-B747730ADE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848206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722E58B-C543-A98E-F3D7-151CAF853EB6}"/>
              </a:ext>
            </a:extLst>
          </p:cNvPr>
          <p:cNvGrpSpPr/>
          <p:nvPr/>
        </p:nvGrpSpPr>
        <p:grpSpPr>
          <a:xfrm>
            <a:off x="157790" y="72496"/>
            <a:ext cx="10995834" cy="2032876"/>
            <a:chOff x="232861" y="224188"/>
            <a:chExt cx="10995834" cy="2032876"/>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10995834" cy="2032876"/>
              <a:chOff x="259268" y="2420516"/>
              <a:chExt cx="10995834" cy="2032876"/>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103611"/>
                <a:chOff x="2967639" y="2396068"/>
                <a:chExt cx="4676820" cy="1103611"/>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10995834" cy="2032876"/>
                <a:chOff x="149832" y="228080"/>
                <a:chExt cx="10995834" cy="2032876"/>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9341209"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10817115" cy="1601959"/>
                  <a:chOff x="1447581" y="5060383"/>
                  <a:chExt cx="8580660" cy="1712986"/>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Financial model</a:t>
                    </a:r>
                    <a:endParaRPr lang="en-GB" sz="1100" b="1" kern="1200"/>
                  </a:p>
                  <a:p>
                    <a:pPr marL="171450" lvl="1" indent="-171450" algn="l" defTabSz="444500">
                      <a:spcBef>
                        <a:spcPct val="0"/>
                      </a:spcBef>
                      <a:spcAft>
                        <a:spcPct val="15000"/>
                      </a:spcAft>
                      <a:buFont typeface="Wingdings" pitchFamily="2" charset="2"/>
                      <a:buChar char="Ø"/>
                    </a:pPr>
                    <a:r>
                      <a:rPr lang="en-GB" sz="1100" kern="1200"/>
                      <a:t>Locking-in Mutual Home Ow</a:t>
                    </a:r>
                    <a:r>
                      <a:rPr lang="en-GB" sz="1100"/>
                      <a:t>nership model was a key moment, the real financial innovation behind the project that sparked interest and made it stand out from other eco-home initiatives</a:t>
                    </a:r>
                    <a:endParaRPr lang="en-GB" sz="1100" kern="1200"/>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Critical mass</a:t>
                    </a:r>
                    <a:endParaRPr lang="en-GB" sz="1100" b="1" kern="1200"/>
                  </a:p>
                  <a:p>
                    <a:pPr marL="171450" lvl="1" indent="-171450" algn="l" defTabSz="444500">
                      <a:spcBef>
                        <a:spcPct val="0"/>
                      </a:spcBef>
                      <a:spcAft>
                        <a:spcPct val="15000"/>
                      </a:spcAft>
                      <a:buFont typeface="Wingdings" pitchFamily="2" charset="2"/>
                      <a:buChar char="Ø"/>
                    </a:pPr>
                    <a:r>
                      <a:rPr lang="en-GB" sz="1100"/>
                      <a:t>More and more people joined until all 20 homes were filled, the enticing vision had worked!</a:t>
                    </a:r>
                    <a:endParaRPr lang="en-GB" sz="1100" kern="1200"/>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Moving in! </a:t>
                    </a:r>
                    <a:endParaRPr lang="en-GB" sz="1100" b="1" kern="1200"/>
                  </a:p>
                  <a:p>
                    <a:pPr marL="171450" lvl="1" indent="-171450" algn="l" defTabSz="444500">
                      <a:spcBef>
                        <a:spcPct val="0"/>
                      </a:spcBef>
                      <a:spcAft>
                        <a:spcPct val="15000"/>
                      </a:spcAft>
                      <a:buFont typeface="Wingdings" pitchFamily="2" charset="2"/>
                      <a:buChar char="Ø"/>
                    </a:pPr>
                    <a:r>
                      <a:rPr lang="en-GB" sz="1100"/>
                      <a:t>Great to move in and actually be ‘doing it’ – the sector needs several good examples where people can come, look under the bonnet, and get the sense they could also replicate it</a:t>
                    </a:r>
                    <a:endParaRPr lang="en-GB" sz="1100" kern="1200"/>
                  </a:p>
                </p:txBody>
              </p:sp>
              <p:sp>
                <p:nvSpPr>
                  <p:cNvPr id="37" name="Freeform 36">
                    <a:extLst>
                      <a:ext uri="{FF2B5EF4-FFF2-40B4-BE49-F238E27FC236}">
                        <a16:creationId xmlns:a16="http://schemas.microsoft.com/office/drawing/2014/main" id="{FCE34941-3B5D-8870-1EED-4697D0F58AFB}"/>
                      </a:ext>
                    </a:extLst>
                  </p:cNvPr>
                  <p:cNvSpPr/>
                  <p:nvPr/>
                </p:nvSpPr>
                <p:spPr>
                  <a:xfrm>
                    <a:off x="7028890" y="5060383"/>
                    <a:ext cx="2999351"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What’s next?</a:t>
                    </a:r>
                    <a:endParaRPr lang="en-GB" sz="1100" b="1" kern="1200"/>
                  </a:p>
                  <a:p>
                    <a:pPr marL="171450" lvl="1" indent="-171450" defTabSz="444500">
                      <a:spcBef>
                        <a:spcPct val="0"/>
                      </a:spcBef>
                      <a:spcAft>
                        <a:spcPct val="15000"/>
                      </a:spcAft>
                      <a:buFont typeface="Wingdings" pitchFamily="2" charset="2"/>
                      <a:buChar char="Ø"/>
                    </a:pPr>
                    <a:r>
                      <a:rPr lang="en-GB" sz="1100"/>
                      <a:t>Need to keep innovating and making progress, this includes getting off gas, bringing houses to Passivhaus standard, and figuring out how to push the model further to offer greater gains for lower income members  </a:t>
                    </a:r>
                    <a:endParaRPr lang="en-GB" sz="1100" kern="1200"/>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B868E11F-F8CA-0BB2-D935-0E38586356C6}"/>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BB0F712-C9CF-2E90-697C-13D0BE756CA4}"/>
              </a:ext>
            </a:extLst>
          </p:cNvPr>
          <p:cNvGrpSpPr/>
          <p:nvPr/>
        </p:nvGrpSpPr>
        <p:grpSpPr>
          <a:xfrm>
            <a:off x="298425" y="2007228"/>
            <a:ext cx="4744745" cy="4508291"/>
            <a:chOff x="356315" y="2168732"/>
            <a:chExt cx="4744745" cy="4363108"/>
          </a:xfrm>
        </p:grpSpPr>
        <p:sp>
          <p:nvSpPr>
            <p:cNvPr id="7" name="Rounded Rectangle 6">
              <a:extLst>
                <a:ext uri="{FF2B5EF4-FFF2-40B4-BE49-F238E27FC236}">
                  <a16:creationId xmlns:a16="http://schemas.microsoft.com/office/drawing/2014/main" id="{103AC1D4-1654-DBAD-9289-92A2560302AB}"/>
                </a:ext>
              </a:extLst>
            </p:cNvPr>
            <p:cNvSpPr/>
            <p:nvPr/>
          </p:nvSpPr>
          <p:spPr>
            <a:xfrm>
              <a:off x="356315" y="2434879"/>
              <a:ext cx="4744745" cy="4096961"/>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100" b="1" kern="100">
                  <a:solidFill>
                    <a:schemeClr val="tx1"/>
                  </a:solidFill>
                  <a:effectLst/>
                  <a:latin typeface="Gill Sans MT"/>
                  <a:ea typeface="Aptos" panose="020B0004020202020204" pitchFamily="34" charset="0"/>
                  <a:cs typeface="Arial"/>
                </a:rPr>
                <a:t>ORIGINS: </a:t>
              </a:r>
              <a:r>
                <a:rPr lang="en-GB" sz="1100" kern="100">
                  <a:solidFill>
                    <a:schemeClr val="tx1"/>
                  </a:solidFill>
                  <a:effectLst/>
                  <a:latin typeface="Gill Sans MT"/>
                  <a:ea typeface="Aptos" panose="020B0004020202020204" pitchFamily="34" charset="0"/>
                  <a:cs typeface="Arial"/>
                </a:rPr>
                <a:t>Started as one of those classic bedroom conversations between friends. They wanted to do something a bit different in terms of thinking how they lived and where they lived in years to come. They looked at the kind </a:t>
              </a:r>
              <a:r>
                <a:rPr lang="en-GB" sz="1100" kern="100">
                  <a:solidFill>
                    <a:schemeClr val="tx1"/>
                  </a:solidFill>
                  <a:latin typeface="Gill Sans MT"/>
                  <a:ea typeface="Aptos" panose="020B0004020202020204" pitchFamily="34" charset="0"/>
                  <a:cs typeface="Arial"/>
                </a:rPr>
                <a:t>of places </a:t>
              </a:r>
              <a:r>
                <a:rPr lang="en-GB" sz="1100" kern="100">
                  <a:solidFill>
                    <a:schemeClr val="tx1"/>
                  </a:solidFill>
                  <a:effectLst/>
                  <a:latin typeface="Gill Sans MT"/>
                  <a:ea typeface="Aptos" panose="020B0004020202020204" pitchFamily="34" charset="0"/>
                  <a:cs typeface="Arial"/>
                </a:rPr>
                <a:t>on the market and felt that what was available wasn't quite right for people. “So, we just thought, well… what if we build our own homes?” It was kind of a big dream, a group of enthusiastic activists from different quarters but they decided to direct their enthusiasm toward housing. </a:t>
              </a:r>
              <a:r>
                <a:rPr lang="en-GB" sz="1100" kern="100">
                  <a:solidFill>
                    <a:schemeClr val="tx1"/>
                  </a:solidFill>
                  <a:latin typeface="Gill Sans MT"/>
                  <a:ea typeface="Aptos" panose="020B0004020202020204" pitchFamily="34" charset="0"/>
                  <a:cs typeface="Arial"/>
                </a:rPr>
                <a:t>The</a:t>
              </a:r>
              <a:r>
                <a:rPr lang="en-GB" sz="1100" kern="100">
                  <a:solidFill>
                    <a:schemeClr val="tx1"/>
                  </a:solidFill>
                  <a:effectLst/>
                  <a:latin typeface="Gill Sans MT"/>
                  <a:ea typeface="Aptos" panose="020B0004020202020204" pitchFamily="34" charset="0"/>
                  <a:cs typeface="Arial"/>
                </a:rPr>
                <a:t> vision started from there, it was really DIY, a group of friends with a vision they </a:t>
              </a:r>
              <a:r>
                <a:rPr lang="en-GB" sz="1100" kern="100">
                  <a:solidFill>
                    <a:schemeClr val="tx1"/>
                  </a:solidFill>
                  <a:latin typeface="Gill Sans MT"/>
                  <a:ea typeface="Aptos" panose="020B0004020202020204" pitchFamily="34" charset="0"/>
                  <a:cs typeface="Arial"/>
                </a:rPr>
                <a:t>were determined</a:t>
              </a:r>
              <a:r>
                <a:rPr lang="en-GB" sz="1100" kern="100">
                  <a:solidFill>
                    <a:schemeClr val="tx1"/>
                  </a:solidFill>
                  <a:effectLst/>
                  <a:latin typeface="Gill Sans MT"/>
                  <a:ea typeface="Aptos" panose="020B0004020202020204" pitchFamily="34" charset="0"/>
                  <a:cs typeface="Arial"/>
                </a:rPr>
                <a:t> to make a reality.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b="1" kern="100">
                  <a:solidFill>
                    <a:schemeClr val="tx1"/>
                  </a:solidFill>
                  <a:effectLst/>
                  <a:latin typeface="Gill Sans MT"/>
                  <a:ea typeface="Aptos" panose="020B0004020202020204" pitchFamily="34" charset="0"/>
                  <a:cs typeface="Arial"/>
                </a:rPr>
                <a:t>CRITICAL MASS: </a:t>
              </a:r>
              <a:r>
                <a:rPr lang="en-GB" sz="1100" kern="100">
                  <a:solidFill>
                    <a:schemeClr val="tx1"/>
                  </a:solidFill>
                  <a:effectLst/>
                  <a:latin typeface="Gill Sans MT"/>
                  <a:ea typeface="Aptos" panose="020B0004020202020204" pitchFamily="34" charset="0"/>
                  <a:cs typeface="Arial"/>
                </a:rPr>
                <a:t>A couple of members moved to Leeds to begin forming the ‘critical mass’, they were called Leeds Eco Village. </a:t>
              </a:r>
              <a:r>
                <a:rPr lang="en-GB" sz="1100" kern="100">
                  <a:solidFill>
                    <a:schemeClr val="tx1"/>
                  </a:solidFill>
                  <a:latin typeface="Gill Sans MT"/>
                  <a:ea typeface="Aptos" panose="020B0004020202020204" pitchFamily="34" charset="0"/>
                  <a:cs typeface="Arial"/>
                </a:rPr>
                <a:t>T</a:t>
              </a:r>
              <a:r>
                <a:rPr lang="en-GB" sz="1100" kern="100">
                  <a:solidFill>
                    <a:schemeClr val="tx1"/>
                  </a:solidFill>
                  <a:effectLst/>
                  <a:latin typeface="Gill Sans MT"/>
                  <a:ea typeface="Aptos" panose="020B0004020202020204" pitchFamily="34" charset="0"/>
                  <a:cs typeface="Arial"/>
                </a:rPr>
                <a:t>hey held meetings every week and started to bui</a:t>
              </a:r>
              <a:r>
                <a:rPr lang="en-GB" sz="1100" kern="100">
                  <a:solidFill>
                    <a:schemeClr val="tx1"/>
                  </a:solidFill>
                  <a:latin typeface="Gill Sans MT"/>
                  <a:ea typeface="Aptos" panose="020B0004020202020204" pitchFamily="34" charset="0"/>
                  <a:cs typeface="Arial"/>
                </a:rPr>
                <a:t>ld up the membership as well as gain support for the project. </a:t>
              </a:r>
              <a:r>
                <a:rPr lang="en-GB" sz="1100" kern="100">
                  <a:solidFill>
                    <a:schemeClr val="tx1"/>
                  </a:solidFill>
                  <a:effectLst/>
                  <a:latin typeface="Gill Sans MT"/>
                  <a:ea typeface="Aptos" panose="020B0004020202020204" pitchFamily="34" charset="0"/>
                  <a:cs typeface="Arial"/>
                </a:rPr>
                <a:t>Then </a:t>
              </a:r>
              <a:r>
                <a:rPr lang="en-GB" sz="1100" kern="100">
                  <a:solidFill>
                    <a:schemeClr val="tx1"/>
                  </a:solidFill>
                  <a:latin typeface="Gill Sans MT"/>
                  <a:ea typeface="Aptos" panose="020B0004020202020204" pitchFamily="34" charset="0"/>
                  <a:cs typeface="Arial"/>
                </a:rPr>
                <a:t>they changed the name to </a:t>
              </a:r>
              <a:r>
                <a:rPr lang="en-GB" sz="1100" kern="100">
                  <a:solidFill>
                    <a:schemeClr val="tx1"/>
                  </a:solidFill>
                  <a:effectLst/>
                  <a:latin typeface="Gill Sans MT"/>
                  <a:ea typeface="Aptos" panose="020B0004020202020204" pitchFamily="34" charset="0"/>
                  <a:cs typeface="Arial"/>
                </a:rPr>
                <a:t>Lilac, </a:t>
              </a:r>
              <a:r>
                <a:rPr lang="en-GB" sz="1100" kern="100">
                  <a:solidFill>
                    <a:schemeClr val="tx1"/>
                  </a:solidFill>
                  <a:latin typeface="Gill Sans MT"/>
                  <a:ea typeface="Aptos" panose="020B0004020202020204" pitchFamily="34" charset="0"/>
                  <a:cs typeface="Arial"/>
                </a:rPr>
                <a:t>started looking for suitable land </a:t>
              </a:r>
              <a:r>
                <a:rPr lang="en-GB" sz="1100" kern="100">
                  <a:solidFill>
                    <a:schemeClr val="tx1"/>
                  </a:solidFill>
                  <a:effectLst/>
                  <a:latin typeface="Gill Sans MT"/>
                  <a:ea typeface="Aptos" panose="020B0004020202020204" pitchFamily="34" charset="0"/>
                  <a:cs typeface="Arial"/>
                </a:rPr>
                <a:t>with Leeds City Council and talking to banks and lenders – </a:t>
              </a:r>
              <a:r>
                <a:rPr lang="en-GB" sz="1100" kern="100">
                  <a:solidFill>
                    <a:schemeClr val="tx1"/>
                  </a:solidFill>
                  <a:latin typeface="Gill Sans MT"/>
                  <a:ea typeface="Aptos" panose="020B0004020202020204" pitchFamily="34" charset="0"/>
                  <a:cs typeface="Arial"/>
                </a:rPr>
                <a:t>E</a:t>
              </a:r>
              <a:r>
                <a:rPr lang="en-GB" sz="1100" kern="100">
                  <a:solidFill>
                    <a:schemeClr val="tx1"/>
                  </a:solidFill>
                  <a:effectLst/>
                  <a:latin typeface="Gill Sans MT"/>
                  <a:ea typeface="Aptos" panose="020B0004020202020204" pitchFamily="34" charset="0"/>
                  <a:cs typeface="Arial"/>
                </a:rPr>
                <a:t>cology </a:t>
              </a:r>
              <a:r>
                <a:rPr lang="en-GB" sz="1100" kern="100">
                  <a:solidFill>
                    <a:schemeClr val="tx1"/>
                  </a:solidFill>
                  <a:latin typeface="Gill Sans MT"/>
                  <a:ea typeface="Aptos" panose="020B0004020202020204" pitchFamily="34" charset="0"/>
                  <a:cs typeface="Arial"/>
                </a:rPr>
                <a:t>B</a:t>
              </a:r>
              <a:r>
                <a:rPr lang="en-GB" sz="1100" kern="100">
                  <a:solidFill>
                    <a:schemeClr val="tx1"/>
                  </a:solidFill>
                  <a:effectLst/>
                  <a:latin typeface="Gill Sans MT"/>
                  <a:ea typeface="Aptos" panose="020B0004020202020204" pitchFamily="34" charset="0"/>
                  <a:cs typeface="Arial"/>
                </a:rPr>
                <a:t>uilding </a:t>
              </a:r>
              <a:r>
                <a:rPr lang="en-GB" sz="1100" kern="100">
                  <a:solidFill>
                    <a:schemeClr val="tx1"/>
                  </a:solidFill>
                  <a:latin typeface="Gill Sans MT"/>
                  <a:ea typeface="Aptos" panose="020B0004020202020204" pitchFamily="34" charset="0"/>
                  <a:cs typeface="Arial"/>
                </a:rPr>
                <a:t>S</a:t>
              </a:r>
              <a:r>
                <a:rPr lang="en-GB" sz="1100" kern="100">
                  <a:solidFill>
                    <a:schemeClr val="tx1"/>
                  </a:solidFill>
                  <a:effectLst/>
                  <a:latin typeface="Gill Sans MT"/>
                  <a:ea typeface="Aptos" panose="020B0004020202020204" pitchFamily="34" charset="0"/>
                  <a:cs typeface="Arial"/>
                </a:rPr>
                <a:t>ociety and </a:t>
              </a:r>
              <a:r>
                <a:rPr lang="en-GB" sz="1100" kern="100" err="1">
                  <a:solidFill>
                    <a:schemeClr val="tx1"/>
                  </a:solidFill>
                  <a:effectLst/>
                  <a:latin typeface="Gill Sans MT"/>
                  <a:ea typeface="Aptos" panose="020B0004020202020204" pitchFamily="34" charset="0"/>
                  <a:cs typeface="Arial"/>
                </a:rPr>
                <a:t>Triodos</a:t>
              </a:r>
              <a:r>
                <a:rPr lang="en-GB" sz="1100" kern="100">
                  <a:solidFill>
                    <a:schemeClr val="tx1"/>
                  </a:solidFill>
                  <a:effectLst/>
                  <a:latin typeface="Gill Sans MT"/>
                  <a:ea typeface="Aptos" panose="020B0004020202020204" pitchFamily="34" charset="0"/>
                  <a:cs typeface="Arial"/>
                </a:rPr>
                <a:t>. </a:t>
              </a:r>
              <a:r>
                <a:rPr lang="en-GB" sz="1100" kern="100">
                  <a:solidFill>
                    <a:schemeClr val="tx1"/>
                  </a:solidFill>
                  <a:latin typeface="Gill Sans MT"/>
                  <a:ea typeface="Aptos" panose="020B0004020202020204" pitchFamily="34" charset="0"/>
                  <a:cs typeface="Arial"/>
                </a:rPr>
                <a:t>O</a:t>
              </a:r>
              <a:r>
                <a:rPr lang="en-GB" sz="1100" kern="100">
                  <a:solidFill>
                    <a:schemeClr val="tx1"/>
                  </a:solidFill>
                  <a:effectLst/>
                  <a:latin typeface="Gill Sans MT"/>
                  <a:ea typeface="Aptos" panose="020B0004020202020204" pitchFamily="34" charset="0"/>
                  <a:cs typeface="Arial"/>
                </a:rPr>
                <a:t>nce there was a group of about eight members and they had been able to really nail down the idea between them, they started to open up membership and grow the group, they didn't want to have this situation, which a lot of co-ops and Co housing groups have, which is get too big too quickly and get pulled in too many different directions but never actually pull the idea off.</a:t>
              </a:r>
            </a:p>
          </p:txBody>
        </p:sp>
        <p:sp>
          <p:nvSpPr>
            <p:cNvPr id="9" name="TextBox 8">
              <a:extLst>
                <a:ext uri="{FF2B5EF4-FFF2-40B4-BE49-F238E27FC236}">
                  <a16:creationId xmlns:a16="http://schemas.microsoft.com/office/drawing/2014/main" id="{BAC796E9-81CF-E238-2D54-B93F9BC56D29}"/>
                </a:ext>
              </a:extLst>
            </p:cNvPr>
            <p:cNvSpPr txBox="1"/>
            <p:nvPr/>
          </p:nvSpPr>
          <p:spPr>
            <a:xfrm>
              <a:off x="356316" y="2168732"/>
              <a:ext cx="4744744"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1" name="Group 10">
            <a:extLst>
              <a:ext uri="{FF2B5EF4-FFF2-40B4-BE49-F238E27FC236}">
                <a16:creationId xmlns:a16="http://schemas.microsoft.com/office/drawing/2014/main" id="{3A0D7CEE-8384-96A5-95BF-559EB9B46AAA}"/>
              </a:ext>
            </a:extLst>
          </p:cNvPr>
          <p:cNvGrpSpPr/>
          <p:nvPr/>
        </p:nvGrpSpPr>
        <p:grpSpPr>
          <a:xfrm>
            <a:off x="4982119" y="1583800"/>
            <a:ext cx="6753260" cy="5155351"/>
            <a:chOff x="1848289" y="665083"/>
            <a:chExt cx="6753260" cy="5155351"/>
          </a:xfrm>
        </p:grpSpPr>
        <p:sp>
          <p:nvSpPr>
            <p:cNvPr id="12" name="Hexagon 11">
              <a:extLst>
                <a:ext uri="{FF2B5EF4-FFF2-40B4-BE49-F238E27FC236}">
                  <a16:creationId xmlns:a16="http://schemas.microsoft.com/office/drawing/2014/main" id="{ADA44D78-7EBD-07FA-68A3-6A58A736BD27}"/>
                </a:ext>
              </a:extLst>
            </p:cNvPr>
            <p:cNvSpPr>
              <a:spLocks/>
            </p:cNvSpPr>
            <p:nvPr/>
          </p:nvSpPr>
          <p:spPr>
            <a:xfrm>
              <a:off x="5388143" y="3085739"/>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Initially, everyone pays a minimum 10% deposit plus any additional discretionary payment </a:t>
              </a:r>
            </a:p>
          </p:txBody>
        </p:sp>
        <p:sp>
          <p:nvSpPr>
            <p:cNvPr id="13" name="Hexagon 12">
              <a:extLst>
                <a:ext uri="{FF2B5EF4-FFF2-40B4-BE49-F238E27FC236}">
                  <a16:creationId xmlns:a16="http://schemas.microsoft.com/office/drawing/2014/main" id="{6C8DF566-51E7-7C5D-7EB4-2B1BA4BD616E}"/>
                </a:ext>
              </a:extLst>
            </p:cNvPr>
            <p:cNvSpPr>
              <a:spLocks/>
            </p:cNvSpPr>
            <p:nvPr/>
          </p:nvSpPr>
          <p:spPr>
            <a:xfrm>
              <a:off x="6787137" y="3879822"/>
              <a:ext cx="1800856" cy="1610765"/>
            </a:xfrm>
            <a:prstGeom prst="hexagon">
              <a:avLst/>
            </a:prstGeom>
            <a:solidFill>
              <a:schemeClr val="accent6">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Learning Programme – 3 official learning tours a year, people are invited to visit and gain a deeper understanding of the co-op</a:t>
              </a:r>
            </a:p>
          </p:txBody>
        </p:sp>
        <p:sp>
          <p:nvSpPr>
            <p:cNvPr id="40" name="Hexagon 39">
              <a:extLst>
                <a:ext uri="{FF2B5EF4-FFF2-40B4-BE49-F238E27FC236}">
                  <a16:creationId xmlns:a16="http://schemas.microsoft.com/office/drawing/2014/main" id="{D5461C81-0943-C318-8A7B-E7D8082C31BA}"/>
                </a:ext>
              </a:extLst>
            </p:cNvPr>
            <p:cNvSpPr>
              <a:spLocks/>
            </p:cNvSpPr>
            <p:nvPr/>
          </p:nvSpPr>
          <p:spPr>
            <a:xfrm>
              <a:off x="3998544" y="2270747"/>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General Meetings (GMs) bring all the members together 4 times a year to implement new or change existing policies, processes, etc.</a:t>
              </a:r>
            </a:p>
          </p:txBody>
        </p:sp>
        <p:sp>
          <p:nvSpPr>
            <p:cNvPr id="43" name="Hexagon 42">
              <a:extLst>
                <a:ext uri="{FF2B5EF4-FFF2-40B4-BE49-F238E27FC236}">
                  <a16:creationId xmlns:a16="http://schemas.microsoft.com/office/drawing/2014/main" id="{B81BBA45-BE30-C639-7D68-C4A962844452}"/>
                </a:ext>
              </a:extLst>
            </p:cNvPr>
            <p:cNvSpPr>
              <a:spLocks noChangeAspect="1"/>
            </p:cNvSpPr>
            <p:nvPr/>
          </p:nvSpPr>
          <p:spPr>
            <a:xfrm>
              <a:off x="2608945" y="146536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Board of Directors includes standard roles – Secretary, Treasurer – as well as representatives from Task Teams</a:t>
              </a:r>
            </a:p>
          </p:txBody>
        </p:sp>
        <p:sp>
          <p:nvSpPr>
            <p:cNvPr id="44" name="Hexagon 43">
              <a:extLst>
                <a:ext uri="{FF2B5EF4-FFF2-40B4-BE49-F238E27FC236}">
                  <a16:creationId xmlns:a16="http://schemas.microsoft.com/office/drawing/2014/main" id="{2173D44C-BBFD-6D8F-1D77-9D8DB797E3AE}"/>
                </a:ext>
              </a:extLst>
            </p:cNvPr>
            <p:cNvSpPr>
              <a:spLocks noChangeAspect="1"/>
            </p:cNvSpPr>
            <p:nvPr/>
          </p:nvSpPr>
          <p:spPr>
            <a:xfrm>
              <a:off x="2608946" y="3064420"/>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Task Teams are usually permanent – Common House, Maintenance, Legal, Finance, Process, etc.</a:t>
              </a:r>
            </a:p>
          </p:txBody>
        </p:sp>
        <p:sp>
          <p:nvSpPr>
            <p:cNvPr id="45" name="Hexagon 44">
              <a:extLst>
                <a:ext uri="{FF2B5EF4-FFF2-40B4-BE49-F238E27FC236}">
                  <a16:creationId xmlns:a16="http://schemas.microsoft.com/office/drawing/2014/main" id="{6BAED4CD-F122-348B-DF39-6CC124505A6F}"/>
                </a:ext>
              </a:extLst>
            </p:cNvPr>
            <p:cNvSpPr>
              <a:spLocks/>
            </p:cNvSpPr>
            <p:nvPr/>
          </p:nvSpPr>
          <p:spPr>
            <a:xfrm>
              <a:off x="3995216" y="665083"/>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All the homes are in the MHOS model, the co-op owns the freehold and members are leaseholders</a:t>
              </a:r>
            </a:p>
          </p:txBody>
        </p:sp>
        <p:sp>
          <p:nvSpPr>
            <p:cNvPr id="46" name="TextBox 45">
              <a:extLst>
                <a:ext uri="{FF2B5EF4-FFF2-40B4-BE49-F238E27FC236}">
                  <a16:creationId xmlns:a16="http://schemas.microsoft.com/office/drawing/2014/main" id="{0C1BC2EF-E31D-0100-9B8F-C4EDB632F634}"/>
                </a:ext>
              </a:extLst>
            </p:cNvPr>
            <p:cNvSpPr txBox="1"/>
            <p:nvPr/>
          </p:nvSpPr>
          <p:spPr>
            <a:xfrm>
              <a:off x="1848289" y="1197494"/>
              <a:ext cx="3117961" cy="245685"/>
            </a:xfrm>
            <a:prstGeom prst="rect">
              <a:avLst/>
            </a:prstGeom>
            <a:noFill/>
          </p:spPr>
          <p:txBody>
            <a:bodyPr wrap="square" rtlCol="0">
              <a:spAutoFit/>
            </a:bodyPr>
            <a:lstStyle/>
            <a:p>
              <a:pPr algn="ctr"/>
              <a:r>
                <a:rPr lang="en-GB" sz="1100" b="1"/>
                <a:t>KEY FEATURES</a:t>
              </a:r>
            </a:p>
          </p:txBody>
        </p:sp>
        <p:grpSp>
          <p:nvGrpSpPr>
            <p:cNvPr id="50" name="Group 49">
              <a:extLst>
                <a:ext uri="{FF2B5EF4-FFF2-40B4-BE49-F238E27FC236}">
                  <a16:creationId xmlns:a16="http://schemas.microsoft.com/office/drawing/2014/main" id="{2B77690B-3FBF-413D-20F1-2F3250C4D355}"/>
                </a:ext>
              </a:extLst>
            </p:cNvPr>
            <p:cNvGrpSpPr/>
            <p:nvPr/>
          </p:nvGrpSpPr>
          <p:grpSpPr>
            <a:xfrm>
              <a:off x="3020204" y="5558824"/>
              <a:ext cx="5581345" cy="261610"/>
              <a:chOff x="2924853" y="6539497"/>
              <a:chExt cx="5581345" cy="261610"/>
            </a:xfrm>
          </p:grpSpPr>
          <p:sp>
            <p:nvSpPr>
              <p:cNvPr id="65" name="TextBox 64">
                <a:extLst>
                  <a:ext uri="{FF2B5EF4-FFF2-40B4-BE49-F238E27FC236}">
                    <a16:creationId xmlns:a16="http://schemas.microsoft.com/office/drawing/2014/main" id="{945E0E8E-105B-D819-B9D8-038D5085558C}"/>
                  </a:ext>
                </a:extLst>
              </p:cNvPr>
              <p:cNvSpPr txBox="1"/>
              <p:nvPr/>
            </p:nvSpPr>
            <p:spPr>
              <a:xfrm>
                <a:off x="292485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66" name="TextBox 65">
                <a:extLst>
                  <a:ext uri="{FF2B5EF4-FFF2-40B4-BE49-F238E27FC236}">
                    <a16:creationId xmlns:a16="http://schemas.microsoft.com/office/drawing/2014/main" id="{6C200864-FB49-EE87-6DBA-F87DBB58F425}"/>
                  </a:ext>
                </a:extLst>
              </p:cNvPr>
              <p:cNvSpPr txBox="1"/>
              <p:nvPr/>
            </p:nvSpPr>
            <p:spPr>
              <a:xfrm>
                <a:off x="4479870"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67" name="TextBox 66">
                <a:extLst>
                  <a:ext uri="{FF2B5EF4-FFF2-40B4-BE49-F238E27FC236}">
                    <a16:creationId xmlns:a16="http://schemas.microsoft.com/office/drawing/2014/main" id="{F0688FB7-7A5B-A4A2-C9E1-17C4E8821ECE}"/>
                  </a:ext>
                </a:extLst>
              </p:cNvPr>
              <p:cNvSpPr txBox="1"/>
              <p:nvPr/>
            </p:nvSpPr>
            <p:spPr>
              <a:xfrm>
                <a:off x="5973554" y="6539497"/>
                <a:ext cx="1170475" cy="261610"/>
              </a:xfrm>
              <a:prstGeom prst="rect">
                <a:avLst/>
              </a:prstGeom>
              <a:solidFill>
                <a:schemeClr val="accent4">
                  <a:alpha val="35822"/>
                </a:schemeClr>
              </a:solidFill>
              <a:ln>
                <a:noFill/>
              </a:ln>
            </p:spPr>
            <p:txBody>
              <a:bodyPr wrap="square" rtlCol="0">
                <a:spAutoFit/>
              </a:bodyPr>
              <a:lstStyle/>
              <a:p>
                <a:pPr algn="ctr"/>
                <a:r>
                  <a:rPr lang="en-GB" sz="1100"/>
                  <a:t>THE MODEL</a:t>
                </a:r>
              </a:p>
            </p:txBody>
          </p:sp>
          <p:sp>
            <p:nvSpPr>
              <p:cNvPr id="68" name="TextBox 67">
                <a:extLst>
                  <a:ext uri="{FF2B5EF4-FFF2-40B4-BE49-F238E27FC236}">
                    <a16:creationId xmlns:a16="http://schemas.microsoft.com/office/drawing/2014/main" id="{3DA99CAD-EF31-AA43-7270-1FF35DAF5F4C}"/>
                  </a:ext>
                </a:extLst>
              </p:cNvPr>
              <p:cNvSpPr txBox="1"/>
              <p:nvPr/>
            </p:nvSpPr>
            <p:spPr>
              <a:xfrm>
                <a:off x="7223763" y="6539497"/>
                <a:ext cx="1282435" cy="261610"/>
              </a:xfrm>
              <a:prstGeom prst="rect">
                <a:avLst/>
              </a:prstGeom>
              <a:solidFill>
                <a:schemeClr val="accent6">
                  <a:alpha val="35822"/>
                </a:schemeClr>
              </a:solidFill>
              <a:ln>
                <a:noFill/>
              </a:ln>
            </p:spPr>
            <p:txBody>
              <a:bodyPr wrap="square" rtlCol="0">
                <a:spAutoFit/>
              </a:bodyPr>
              <a:lstStyle/>
              <a:p>
                <a:pPr algn="ctr"/>
                <a:r>
                  <a:rPr lang="en-GB" sz="1100"/>
                  <a:t>LEARNING</a:t>
                </a:r>
              </a:p>
            </p:txBody>
          </p:sp>
        </p:grpSp>
        <p:sp>
          <p:nvSpPr>
            <p:cNvPr id="58" name="Hexagon 57">
              <a:extLst>
                <a:ext uri="{FF2B5EF4-FFF2-40B4-BE49-F238E27FC236}">
                  <a16:creationId xmlns:a16="http://schemas.microsoft.com/office/drawing/2014/main" id="{C88A58DD-7D87-844C-AC90-70C2692645C2}"/>
                </a:ext>
              </a:extLst>
            </p:cNvPr>
            <p:cNvSpPr>
              <a:spLocks noChangeAspect="1"/>
            </p:cNvSpPr>
            <p:nvPr/>
          </p:nvSpPr>
          <p:spPr>
            <a:xfrm>
              <a:off x="5379434" y="1477074"/>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Members own an equity stake in their house, which roughly corresponds to the size of the home </a:t>
              </a:r>
            </a:p>
          </p:txBody>
        </p:sp>
        <p:sp>
          <p:nvSpPr>
            <p:cNvPr id="60" name="Hexagon 59">
              <a:extLst>
                <a:ext uri="{FF2B5EF4-FFF2-40B4-BE49-F238E27FC236}">
                  <a16:creationId xmlns:a16="http://schemas.microsoft.com/office/drawing/2014/main" id="{3AB739DA-D1EB-B45F-F4FB-3CC7325F084A}"/>
                </a:ext>
              </a:extLst>
            </p:cNvPr>
            <p:cNvSpPr>
              <a:spLocks/>
            </p:cNvSpPr>
            <p:nvPr/>
          </p:nvSpPr>
          <p:spPr>
            <a:xfrm>
              <a:off x="6764678" y="673396"/>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Leaseholders pay a monthly charge of 35% net household income to the co-op which is aggregated into a single mortgage payment</a:t>
              </a:r>
            </a:p>
          </p:txBody>
        </p:sp>
        <p:sp>
          <p:nvSpPr>
            <p:cNvPr id="61" name="Hexagon 60">
              <a:extLst>
                <a:ext uri="{FF2B5EF4-FFF2-40B4-BE49-F238E27FC236}">
                  <a16:creationId xmlns:a16="http://schemas.microsoft.com/office/drawing/2014/main" id="{A355E834-4B93-CB6C-7420-3D27E93994B5}"/>
                </a:ext>
              </a:extLst>
            </p:cNvPr>
            <p:cNvSpPr>
              <a:spLocks/>
            </p:cNvSpPr>
            <p:nvPr/>
          </p:nvSpPr>
          <p:spPr>
            <a:xfrm>
              <a:off x="3998544" y="3881513"/>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Proposals are brought to GMs but tend to have already been explored in pre-meetings to ensure everyone is happy with them</a:t>
              </a:r>
            </a:p>
          </p:txBody>
        </p:sp>
        <p:sp>
          <p:nvSpPr>
            <p:cNvPr id="62" name="Hexagon 61">
              <a:extLst>
                <a:ext uri="{FF2B5EF4-FFF2-40B4-BE49-F238E27FC236}">
                  <a16:creationId xmlns:a16="http://schemas.microsoft.com/office/drawing/2014/main" id="{238811B5-A534-FB3B-99DB-F44E281C56D5}"/>
                </a:ext>
              </a:extLst>
            </p:cNvPr>
            <p:cNvSpPr>
              <a:spLocks/>
            </p:cNvSpPr>
            <p:nvPr/>
          </p:nvSpPr>
          <p:spPr>
            <a:xfrm>
              <a:off x="6772361" y="2280111"/>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The value of equity shares is linked to wages, not house prices, ensuring the value of the unit stays permanently affordable for the next generation</a:t>
              </a:r>
            </a:p>
          </p:txBody>
        </p:sp>
      </p:grpSp>
      <p:pic>
        <p:nvPicPr>
          <p:cNvPr id="3" name="Graphic 2" descr="Work from home Wi-Fi with solid fill">
            <a:hlinkClick r:id="rId3" action="ppaction://hlinksldjump"/>
            <a:extLst>
              <a:ext uri="{FF2B5EF4-FFF2-40B4-BE49-F238E27FC236}">
                <a16:creationId xmlns:a16="http://schemas.microsoft.com/office/drawing/2014/main" id="{047C2505-3697-6CB4-C3D2-C846385021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252122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12346" y="68381"/>
            <a:ext cx="8066917" cy="2495127"/>
            <a:chOff x="647567" y="706552"/>
            <a:chExt cx="10059556"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10059554" cy="1807535"/>
              <a:chOff x="990792" y="3976577"/>
              <a:chExt cx="8557233"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Managing interest rates – They are necessarily passed on to members which can generate tensions </a:t>
                </a: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endParaRPr lang="en-GB" sz="1100" kern="100">
                  <a:solidFill>
                    <a:schemeClr val="tx1"/>
                  </a:solidFill>
                  <a:latin typeface="Gill Sans MT" panose="020B0502020104020203" pitchFamily="34" charset="77"/>
                  <a:cs typeface="Arial" panose="020B0604020202020204" pitchFamily="34" charset="0"/>
                </a:endParaRPr>
              </a:p>
              <a:p>
                <a:pPr algn="ctr">
                  <a:tabLst>
                    <a:tab pos="1084580" algn="l"/>
                  </a:tabLst>
                </a:pPr>
                <a:r>
                  <a:rPr lang="en-GB" sz="1100" kern="100">
                    <a:solidFill>
                      <a:schemeClr val="tx1"/>
                    </a:solidFill>
                    <a:latin typeface="Gill Sans MT" panose="020B0502020104020203" pitchFamily="34" charset="77"/>
                    <a:cs typeface="Arial" panose="020B0604020202020204" pitchFamily="34" charset="0"/>
                  </a:rPr>
                  <a:t>Workload – Plenty of additional work, it can be complex, requires time and skills, there is a risk of burnout</a:t>
                </a: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Member wellbeing –Societies stand and fall on members feeling like they want to be members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kern="100">
                  <a:solidFill>
                    <a:schemeClr val="tx1"/>
                  </a:solidFill>
                  <a:latin typeface="Gill Sans MT" panose="020B0502020104020203" pitchFamily="34" charset="77"/>
                  <a:cs typeface="Arial" panose="020B0604020202020204" pitchFamily="34" charset="0"/>
                </a:endParaRP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6905"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Not a</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ffordable housing – It’s intermediate housing, can’t create affordable housing without subsidy </a:t>
                </a: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Rate of payment – 35% is quite high, it’s a very fast, big mortgage, but need that level of income coming in</a:t>
                </a: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p:txBody>
          </p:sp>
          <p:sp>
            <p:nvSpPr>
              <p:cNvPr id="17" name="Merge 16">
                <a:extLst>
                  <a:ext uri="{FF2B5EF4-FFF2-40B4-BE49-F238E27FC236}">
                    <a16:creationId xmlns:a16="http://schemas.microsoft.com/office/drawing/2014/main" id="{81227DE6-CC50-7CE1-81C7-3D4A238E9471}"/>
                  </a:ext>
                </a:extLst>
              </p:cNvPr>
              <p:cNvSpPr>
                <a:spLocks noChangeAspect="1"/>
              </p:cNvSpPr>
              <p:nvPr/>
            </p:nvSpPr>
            <p:spPr>
              <a:xfrm>
                <a:off x="6308026"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Minimum net income – 35% needs to be proportionate to the cost, it’s not just 35% of any income level</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8" name="Triangle 17">
                <a:extLst>
                  <a:ext uri="{FF2B5EF4-FFF2-40B4-BE49-F238E27FC236}">
                    <a16:creationId xmlns:a16="http://schemas.microsoft.com/office/drawing/2014/main" id="{A18D085E-C279-DCE1-907F-162C83E8C551}"/>
                  </a:ext>
                </a:extLst>
              </p:cNvPr>
              <p:cNvSpPr>
                <a:spLocks noChangeAspect="1"/>
              </p:cNvSpPr>
              <p:nvPr/>
            </p:nvSpPr>
            <p:spPr>
              <a:xfrm>
                <a:off x="7388026"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Hard going back to the commodified housing market – MHOS is in part a political choice</a:t>
                </a:r>
              </a:p>
              <a:p>
                <a:pPr algn="ctr"/>
                <a:endParaRPr lang="en-GB" sz="1100">
                  <a:solidFill>
                    <a:schemeClr val="tx1"/>
                  </a:solidFill>
                </a:endParaRPr>
              </a:p>
              <a:p>
                <a:pPr algn="ctr"/>
                <a:endParaRPr lang="en-GB" sz="1100">
                  <a:solidFill>
                    <a:schemeClr val="tx1"/>
                  </a:solidFill>
                </a:endParaRP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47568" y="706552"/>
              <a:ext cx="10059555" cy="213539"/>
            </a:xfrm>
            <a:prstGeom prst="rect">
              <a:avLst/>
            </a:prstGeom>
            <a:noFill/>
            <a:ln>
              <a:noFill/>
            </a:ln>
          </p:spPr>
          <p:txBody>
            <a:bodyPr wrap="square" rtlCol="0">
              <a:spAutoFit/>
            </a:bodyPr>
            <a:lstStyle/>
            <a:p>
              <a:pPr algn="ctr"/>
              <a:r>
                <a:rPr lang="en-GB" sz="1100" b="1"/>
                <a:t>CHALLENGES</a:t>
              </a:r>
            </a:p>
          </p:txBody>
        </p:sp>
      </p:grpSp>
      <p:sp>
        <p:nvSpPr>
          <p:cNvPr id="24" name="Rectangle 23">
            <a:extLst>
              <a:ext uri="{FF2B5EF4-FFF2-40B4-BE49-F238E27FC236}">
                <a16:creationId xmlns:a16="http://schemas.microsoft.com/office/drawing/2014/main" id="{8CAC3AE2-5ABA-CE81-D6F7-5345A215EC61}"/>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4998C8F3-BB0C-358A-8861-EDB9BFDB8995}"/>
              </a:ext>
            </a:extLst>
          </p:cNvPr>
          <p:cNvGrpSpPr/>
          <p:nvPr/>
        </p:nvGrpSpPr>
        <p:grpSpPr>
          <a:xfrm>
            <a:off x="277432" y="2632808"/>
            <a:ext cx="7126522" cy="1506323"/>
            <a:chOff x="-7234922" y="2606069"/>
            <a:chExt cx="7126522" cy="1506323"/>
          </a:xfrm>
        </p:grpSpPr>
        <p:sp>
          <p:nvSpPr>
            <p:cNvPr id="26" name="Rounded Rectangle 25">
              <a:extLst>
                <a:ext uri="{FF2B5EF4-FFF2-40B4-BE49-F238E27FC236}">
                  <a16:creationId xmlns:a16="http://schemas.microsoft.com/office/drawing/2014/main" id="{7EE65F5B-B50A-55A0-ECA3-8960397D405B}"/>
                </a:ext>
              </a:extLst>
            </p:cNvPr>
            <p:cNvSpPr/>
            <p:nvPr/>
          </p:nvSpPr>
          <p:spPr>
            <a:xfrm>
              <a:off x="-7234922" y="2865087"/>
              <a:ext cx="7126522" cy="1247305"/>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Received a small grant from Homes England early in the process, covered costs of engaging key professional services – namely a Project Manager and a Quantity Surveyor, both important for getting things right from the outset</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Financial modelling is another critical skill set to have in a housing project, Lilac had their own expert and it’s increasingly common for other such groups to include a financial modeller</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Bought the land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from the Council at market value but with a six-month options agreement to provide time to get finances in order as well the possibility of paying in two tranches, which wasn’t needed in the end</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bg1"/>
                </a:solidFill>
              </a:endParaRPr>
            </a:p>
          </p:txBody>
        </p:sp>
        <p:sp>
          <p:nvSpPr>
            <p:cNvPr id="27" name="TextBox 26">
              <a:extLst>
                <a:ext uri="{FF2B5EF4-FFF2-40B4-BE49-F238E27FC236}">
                  <a16:creationId xmlns:a16="http://schemas.microsoft.com/office/drawing/2014/main" id="{9F28C439-DF53-3417-419C-2967155C01AB}"/>
                </a:ext>
              </a:extLst>
            </p:cNvPr>
            <p:cNvSpPr txBox="1"/>
            <p:nvPr/>
          </p:nvSpPr>
          <p:spPr>
            <a:xfrm>
              <a:off x="-7234922" y="2606069"/>
              <a:ext cx="7126522"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34" name="Group 33">
            <a:extLst>
              <a:ext uri="{FF2B5EF4-FFF2-40B4-BE49-F238E27FC236}">
                <a16:creationId xmlns:a16="http://schemas.microsoft.com/office/drawing/2014/main" id="{7710D861-DB12-5AF1-E0C1-0CC26BA5970C}"/>
              </a:ext>
            </a:extLst>
          </p:cNvPr>
          <p:cNvGrpSpPr/>
          <p:nvPr/>
        </p:nvGrpSpPr>
        <p:grpSpPr>
          <a:xfrm>
            <a:off x="128022" y="4195995"/>
            <a:ext cx="4718458" cy="2556809"/>
            <a:chOff x="1898823" y="2069439"/>
            <a:chExt cx="5115719" cy="2737228"/>
          </a:xfrm>
        </p:grpSpPr>
        <p:sp>
          <p:nvSpPr>
            <p:cNvPr id="35" name="Freeform 34">
              <a:extLst>
                <a:ext uri="{FF2B5EF4-FFF2-40B4-BE49-F238E27FC236}">
                  <a16:creationId xmlns:a16="http://schemas.microsoft.com/office/drawing/2014/main" id="{3B99B633-04A9-A71A-5AF0-87A868CD8F68}"/>
                </a:ext>
              </a:extLst>
            </p:cNvPr>
            <p:cNvSpPr/>
            <p:nvPr/>
          </p:nvSpPr>
          <p:spPr>
            <a:xfrm>
              <a:off x="3098945" y="2358925"/>
              <a:ext cx="3508314" cy="1731917"/>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36" name="Freeform 35">
              <a:extLst>
                <a:ext uri="{FF2B5EF4-FFF2-40B4-BE49-F238E27FC236}">
                  <a16:creationId xmlns:a16="http://schemas.microsoft.com/office/drawing/2014/main" id="{7FD2F2E3-439E-07D6-312E-3F7E142A45D0}"/>
                </a:ext>
              </a:extLst>
            </p:cNvPr>
            <p:cNvSpPr/>
            <p:nvPr/>
          </p:nvSpPr>
          <p:spPr>
            <a:xfrm>
              <a:off x="2091989" y="3496482"/>
              <a:ext cx="1567207" cy="94036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432000" rIns="108000"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Confederation of Co-operative Housing</a:t>
              </a:r>
            </a:p>
          </p:txBody>
        </p:sp>
        <p:sp>
          <p:nvSpPr>
            <p:cNvPr id="37" name="Freeform 36">
              <a:extLst>
                <a:ext uri="{FF2B5EF4-FFF2-40B4-BE49-F238E27FC236}">
                  <a16:creationId xmlns:a16="http://schemas.microsoft.com/office/drawing/2014/main" id="{FCF19ADD-95E4-8509-EB3F-0750FD77FE72}"/>
                </a:ext>
              </a:extLst>
            </p:cNvPr>
            <p:cNvSpPr/>
            <p:nvPr/>
          </p:nvSpPr>
          <p:spPr>
            <a:xfrm>
              <a:off x="4419230" y="3902022"/>
              <a:ext cx="2595312" cy="90464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251999" rIns="216000" bIns="23966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Other housing co-ops, community land trusts, and other co-housing projects</a:t>
              </a:r>
            </a:p>
          </p:txBody>
        </p:sp>
        <p:sp>
          <p:nvSpPr>
            <p:cNvPr id="38" name="Freeform 37">
              <a:extLst>
                <a:ext uri="{FF2B5EF4-FFF2-40B4-BE49-F238E27FC236}">
                  <a16:creationId xmlns:a16="http://schemas.microsoft.com/office/drawing/2014/main" id="{794A547F-292D-1290-894B-5C425B2297C9}"/>
                </a:ext>
              </a:extLst>
            </p:cNvPr>
            <p:cNvSpPr/>
            <p:nvPr/>
          </p:nvSpPr>
          <p:spPr>
            <a:xfrm>
              <a:off x="3331531" y="3809136"/>
              <a:ext cx="1319265" cy="940362"/>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08000" bIns="239663" numCol="1" spcCol="1270" anchor="ctr" anchorCtr="0">
              <a:noAutofit/>
            </a:bodyPr>
            <a:lstStyle/>
            <a:p>
              <a:pPr algn="ctr" defTabSz="488950">
                <a:lnSpc>
                  <a:spcPct val="90000"/>
                </a:lnSpc>
                <a:spcBef>
                  <a:spcPct val="0"/>
                </a:spcBef>
                <a:spcAft>
                  <a:spcPct val="35000"/>
                </a:spcAft>
              </a:pPr>
              <a:r>
                <a:rPr lang="en-GB" sz="1100" b="1" kern="100" err="1">
                  <a:latin typeface="Gill Sans MT" panose="020B0502020104020203" pitchFamily="34" charset="77"/>
                  <a:ea typeface="Aptos" panose="020B0004020202020204" pitchFamily="34" charset="0"/>
                  <a:cs typeface="Arial" panose="020B0604020202020204" pitchFamily="34" charset="0"/>
                </a:rPr>
                <a:t>W</a:t>
              </a:r>
              <a:r>
                <a:rPr lang="en-GB" sz="1100" b="1"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rigleys</a:t>
              </a: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Solicitors</a:t>
              </a:r>
            </a:p>
          </p:txBody>
        </p:sp>
        <p:sp>
          <p:nvSpPr>
            <p:cNvPr id="39" name="Freeform 38">
              <a:extLst>
                <a:ext uri="{FF2B5EF4-FFF2-40B4-BE49-F238E27FC236}">
                  <a16:creationId xmlns:a16="http://schemas.microsoft.com/office/drawing/2014/main" id="{134F5CDC-F8DA-EF00-13DC-6C63D82B3C4F}"/>
                </a:ext>
              </a:extLst>
            </p:cNvPr>
            <p:cNvSpPr/>
            <p:nvPr/>
          </p:nvSpPr>
          <p:spPr>
            <a:xfrm>
              <a:off x="1898823" y="2731223"/>
              <a:ext cx="1567207" cy="874342"/>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23024" rIns="216000" bIns="239663" numCol="1" spcCol="1270" anchor="ctr" anchorCtr="0">
              <a:noAutofit/>
            </a:bodyPr>
            <a:lstStyle/>
            <a:p>
              <a:pPr algn="ctr">
                <a:defRPr/>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Community Land Trust Network </a:t>
              </a:r>
              <a:endParaRPr lang="en-GB" sz="1100" b="1" kern="100">
                <a:latin typeface="Gill Sans MT" panose="020B0502020104020203" pitchFamily="34" charset="77"/>
                <a:ea typeface="Aptos" panose="020B000402020202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41DA0493-03AA-AA4E-F4B9-DD98994F14BB}"/>
                </a:ext>
              </a:extLst>
            </p:cNvPr>
            <p:cNvSpPr/>
            <p:nvPr/>
          </p:nvSpPr>
          <p:spPr>
            <a:xfrm>
              <a:off x="2118688" y="2069439"/>
              <a:ext cx="1682763" cy="759763"/>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defTabSz="488950">
                <a:lnSpc>
                  <a:spcPct val="90000"/>
                </a:lnSpc>
                <a:spcBef>
                  <a:spcPct val="0"/>
                </a:spcBef>
                <a:spcAft>
                  <a:spcPct val="35000"/>
                </a:spcAft>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UK Co-housing Network</a:t>
              </a:r>
            </a:p>
          </p:txBody>
        </p:sp>
      </p:grpSp>
      <p:grpSp>
        <p:nvGrpSpPr>
          <p:cNvPr id="41" name="Group 40">
            <a:extLst>
              <a:ext uri="{FF2B5EF4-FFF2-40B4-BE49-F238E27FC236}">
                <a16:creationId xmlns:a16="http://schemas.microsoft.com/office/drawing/2014/main" id="{61B436D9-9EC3-9663-C39D-4B779A134E74}"/>
              </a:ext>
            </a:extLst>
          </p:cNvPr>
          <p:cNvGrpSpPr/>
          <p:nvPr/>
        </p:nvGrpSpPr>
        <p:grpSpPr>
          <a:xfrm>
            <a:off x="8083153" y="105231"/>
            <a:ext cx="4006459" cy="5594983"/>
            <a:chOff x="6637124" y="650172"/>
            <a:chExt cx="4006459" cy="5594983"/>
          </a:xfrm>
        </p:grpSpPr>
        <p:grpSp>
          <p:nvGrpSpPr>
            <p:cNvPr id="42" name="Group 41">
              <a:extLst>
                <a:ext uri="{FF2B5EF4-FFF2-40B4-BE49-F238E27FC236}">
                  <a16:creationId xmlns:a16="http://schemas.microsoft.com/office/drawing/2014/main" id="{B0CBAA02-BD21-397F-33BB-45BEFA7B4896}"/>
                </a:ext>
              </a:extLst>
            </p:cNvPr>
            <p:cNvGrpSpPr/>
            <p:nvPr/>
          </p:nvGrpSpPr>
          <p:grpSpPr>
            <a:xfrm>
              <a:off x="6637124" y="650172"/>
              <a:ext cx="4006459" cy="5594983"/>
              <a:chOff x="6167432" y="487420"/>
              <a:chExt cx="4610239" cy="4335738"/>
            </a:xfrm>
          </p:grpSpPr>
          <p:grpSp>
            <p:nvGrpSpPr>
              <p:cNvPr id="55" name="Group 54">
                <a:extLst>
                  <a:ext uri="{FF2B5EF4-FFF2-40B4-BE49-F238E27FC236}">
                    <a16:creationId xmlns:a16="http://schemas.microsoft.com/office/drawing/2014/main" id="{AD916AB2-5B8E-7164-0B91-05729D9F2F88}"/>
                  </a:ext>
                </a:extLst>
              </p:cNvPr>
              <p:cNvGrpSpPr/>
              <p:nvPr/>
            </p:nvGrpSpPr>
            <p:grpSpPr>
              <a:xfrm>
                <a:off x="6167432" y="563143"/>
                <a:ext cx="4610239" cy="4260015"/>
                <a:chOff x="5984409" y="568528"/>
                <a:chExt cx="3084577" cy="4375883"/>
              </a:xfrm>
            </p:grpSpPr>
            <p:sp>
              <p:nvSpPr>
                <p:cNvPr id="57" name="Circular Arrow 56">
                  <a:extLst>
                    <a:ext uri="{FF2B5EF4-FFF2-40B4-BE49-F238E27FC236}">
                      <a16:creationId xmlns:a16="http://schemas.microsoft.com/office/drawing/2014/main" id="{1073B087-C47E-4589-F595-CD8948E1AD52}"/>
                    </a:ext>
                  </a:extLst>
                </p:cNvPr>
                <p:cNvSpPr/>
                <p:nvPr/>
              </p:nvSpPr>
              <p:spPr>
                <a:xfrm>
                  <a:off x="6355414" y="568528"/>
                  <a:ext cx="2713572" cy="199386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8" name="Shape 57">
                  <a:extLst>
                    <a:ext uri="{FF2B5EF4-FFF2-40B4-BE49-F238E27FC236}">
                      <a16:creationId xmlns:a16="http://schemas.microsoft.com/office/drawing/2014/main" id="{4B98FEF8-BB30-1ED2-5011-523140CD7BED}"/>
                    </a:ext>
                  </a:extLst>
                </p:cNvPr>
                <p:cNvSpPr/>
                <p:nvPr/>
              </p:nvSpPr>
              <p:spPr>
                <a:xfrm>
                  <a:off x="5984409" y="1902004"/>
                  <a:ext cx="1926710" cy="1977656"/>
                </a:xfrm>
                <a:prstGeom prst="leftCircularArrow">
                  <a:avLst>
                    <a:gd name="adj1" fmla="val 10980"/>
                    <a:gd name="adj2" fmla="val 1142322"/>
                    <a:gd name="adj3" fmla="val 6300000"/>
                    <a:gd name="adj4" fmla="val 19363191"/>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9" name="Circular Arrow 58">
                  <a:extLst>
                    <a:ext uri="{FF2B5EF4-FFF2-40B4-BE49-F238E27FC236}">
                      <a16:creationId xmlns:a16="http://schemas.microsoft.com/office/drawing/2014/main" id="{D6A2D975-6D29-62BC-2843-9DA22AFEBEC3}"/>
                    </a:ext>
                  </a:extLst>
                </p:cNvPr>
                <p:cNvSpPr/>
                <p:nvPr/>
              </p:nvSpPr>
              <p:spPr>
                <a:xfrm>
                  <a:off x="6544186" y="3296820"/>
                  <a:ext cx="2457751" cy="1647591"/>
                </a:xfrm>
                <a:prstGeom prst="circularArrow">
                  <a:avLst>
                    <a:gd name="adj1" fmla="val 10980"/>
                    <a:gd name="adj2" fmla="val 1142322"/>
                    <a:gd name="adj3" fmla="val 4500000"/>
                    <a:gd name="adj4" fmla="val 1276056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56" name="TextBox 55">
                <a:extLst>
                  <a:ext uri="{FF2B5EF4-FFF2-40B4-BE49-F238E27FC236}">
                    <a16:creationId xmlns:a16="http://schemas.microsoft.com/office/drawing/2014/main" id="{C5592E4D-CFB1-DF08-D3F1-524700BCB838}"/>
                  </a:ext>
                </a:extLst>
              </p:cNvPr>
              <p:cNvSpPr txBox="1"/>
              <p:nvPr/>
            </p:nvSpPr>
            <p:spPr>
              <a:xfrm>
                <a:off x="6167432" y="487420"/>
                <a:ext cx="4510028" cy="202730"/>
              </a:xfrm>
              <a:prstGeom prst="rect">
                <a:avLst/>
              </a:prstGeom>
              <a:noFill/>
            </p:spPr>
            <p:txBody>
              <a:bodyPr wrap="square" rtlCol="0">
                <a:spAutoFit/>
              </a:bodyPr>
              <a:lstStyle/>
              <a:p>
                <a:pPr algn="ctr"/>
                <a:r>
                  <a:rPr lang="en-GB" sz="1100" b="1"/>
                  <a:t>GROWTH AND/OR REPLICATION</a:t>
                </a:r>
              </a:p>
            </p:txBody>
          </p:sp>
        </p:grpSp>
        <p:sp>
          <p:nvSpPr>
            <p:cNvPr id="43" name="Freeform 42">
              <a:extLst>
                <a:ext uri="{FF2B5EF4-FFF2-40B4-BE49-F238E27FC236}">
                  <a16:creationId xmlns:a16="http://schemas.microsoft.com/office/drawing/2014/main" id="{82E8FBA5-B541-A769-AAAB-4298619191A0}"/>
                </a:ext>
              </a:extLst>
            </p:cNvPr>
            <p:cNvSpPr/>
            <p:nvPr/>
          </p:nvSpPr>
          <p:spPr>
            <a:xfrm>
              <a:off x="7831900" y="1343190"/>
              <a:ext cx="2121929" cy="1412186"/>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E</a:t>
              </a:r>
              <a:r>
                <a:rPr lang="en-GB" sz="1100" kern="1200">
                  <a:solidFill>
                    <a:schemeClr val="tx1"/>
                  </a:solidFill>
                  <a:latin typeface="Gill Sans MT" panose="020B0502020104020203" pitchFamily="34" charset="77"/>
                  <a:cs typeface="Arial" panose="020B0604020202020204" pitchFamily="34" charset="0"/>
                </a:rPr>
                <a:t>xpected to have a fe</a:t>
              </a:r>
              <a:r>
                <a:rPr lang="en-GB" sz="1100">
                  <a:solidFill>
                    <a:schemeClr val="tx1"/>
                  </a:solidFill>
                  <a:latin typeface="Gill Sans MT" panose="020B0502020104020203" pitchFamily="34" charset="77"/>
                  <a:cs typeface="Arial" panose="020B0604020202020204" pitchFamily="34" charset="0"/>
                </a:rPr>
                <a:t>w more Lilacs by now, carbon copies or federated, but the reality of living in and running Lilac kind of took over and perhaps that’s not a bad thing, it may even have been necessary for the project and individual wellbeing</a:t>
              </a:r>
              <a:endParaRPr lang="en-GB" sz="1100" kern="1200"/>
            </a:p>
          </p:txBody>
        </p:sp>
        <p:sp>
          <p:nvSpPr>
            <p:cNvPr id="44" name="Freeform 43">
              <a:extLst>
                <a:ext uri="{FF2B5EF4-FFF2-40B4-BE49-F238E27FC236}">
                  <a16:creationId xmlns:a16="http://schemas.microsoft.com/office/drawing/2014/main" id="{A4698D60-CD9D-9156-BDA1-F189EFF7BA46}"/>
                </a:ext>
              </a:extLst>
            </p:cNvPr>
            <p:cNvSpPr/>
            <p:nvPr/>
          </p:nvSpPr>
          <p:spPr>
            <a:xfrm>
              <a:off x="7208612" y="3108519"/>
              <a:ext cx="2987892" cy="1188765"/>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It would be great to see a connected, mutually-supporting, ecosystem of cohousing sites across the country but the market is so dysfunctional, it would take a lot of infrastructure, finance, and willpower to drive that forward, the kind of scale big developers are operating at</a:t>
              </a:r>
              <a:endParaRPr lang="en-GB" sz="1100" kern="1200"/>
            </a:p>
          </p:txBody>
        </p:sp>
        <p:sp>
          <p:nvSpPr>
            <p:cNvPr id="45" name="Freeform 44">
              <a:extLst>
                <a:ext uri="{FF2B5EF4-FFF2-40B4-BE49-F238E27FC236}">
                  <a16:creationId xmlns:a16="http://schemas.microsoft.com/office/drawing/2014/main" id="{FF62D294-644B-2255-D176-FE2903DFAE17}"/>
                </a:ext>
              </a:extLst>
            </p:cNvPr>
            <p:cNvSpPr/>
            <p:nvPr/>
          </p:nvSpPr>
          <p:spPr>
            <a:xfrm>
              <a:off x="7521026" y="4387237"/>
              <a:ext cx="2432803" cy="177702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Contribution to replication has been through the education provided by the learning programme and the work Lilac has done with other projects, initiatives, and sectoral membership organisations </a:t>
              </a:r>
              <a:endParaRPr lang="en-GB" sz="1100" kern="1200"/>
            </a:p>
          </p:txBody>
        </p:sp>
      </p:grpSp>
      <p:grpSp>
        <p:nvGrpSpPr>
          <p:cNvPr id="60" name="Group 59">
            <a:extLst>
              <a:ext uri="{FF2B5EF4-FFF2-40B4-BE49-F238E27FC236}">
                <a16:creationId xmlns:a16="http://schemas.microsoft.com/office/drawing/2014/main" id="{94607CE8-C7B8-AF36-2C3F-0B38E481551E}"/>
              </a:ext>
            </a:extLst>
          </p:cNvPr>
          <p:cNvGrpSpPr/>
          <p:nvPr/>
        </p:nvGrpSpPr>
        <p:grpSpPr>
          <a:xfrm>
            <a:off x="4685349" y="4247708"/>
            <a:ext cx="4183915" cy="2461057"/>
            <a:chOff x="8408984" y="3585471"/>
            <a:chExt cx="4711675" cy="2115148"/>
          </a:xfrm>
        </p:grpSpPr>
        <p:grpSp>
          <p:nvGrpSpPr>
            <p:cNvPr id="61" name="Group 60">
              <a:extLst>
                <a:ext uri="{FF2B5EF4-FFF2-40B4-BE49-F238E27FC236}">
                  <a16:creationId xmlns:a16="http://schemas.microsoft.com/office/drawing/2014/main" id="{8ECA7EFE-937D-0FA2-F2AB-A742CB3C5F96}"/>
                </a:ext>
              </a:extLst>
            </p:cNvPr>
            <p:cNvGrpSpPr/>
            <p:nvPr/>
          </p:nvGrpSpPr>
          <p:grpSpPr>
            <a:xfrm>
              <a:off x="8408984" y="3793148"/>
              <a:ext cx="4711675" cy="1907471"/>
              <a:chOff x="7570884" y="2155733"/>
              <a:chExt cx="4711675" cy="1907471"/>
            </a:xfrm>
          </p:grpSpPr>
          <p:sp>
            <p:nvSpPr>
              <p:cNvPr id="63" name="Freeform 62">
                <a:extLst>
                  <a:ext uri="{FF2B5EF4-FFF2-40B4-BE49-F238E27FC236}">
                    <a16:creationId xmlns:a16="http://schemas.microsoft.com/office/drawing/2014/main" id="{B1A75611-4303-10FB-AEFA-5CF2F25D6B7F}"/>
                  </a:ext>
                </a:extLst>
              </p:cNvPr>
              <p:cNvSpPr/>
              <p:nvPr/>
            </p:nvSpPr>
            <p:spPr>
              <a:xfrm>
                <a:off x="7570884" y="2740182"/>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a:t>
                </a:r>
                <a:r>
                  <a:rPr lang="en-GB" sz="1100"/>
                  <a:t>GOVERNMENT</a:t>
                </a:r>
                <a:endParaRPr lang="en-GB" sz="1100" kern="1200"/>
              </a:p>
            </p:txBody>
          </p:sp>
          <p:sp>
            <p:nvSpPr>
              <p:cNvPr id="64" name="Rounded Rectangle 63">
                <a:extLst>
                  <a:ext uri="{FF2B5EF4-FFF2-40B4-BE49-F238E27FC236}">
                    <a16:creationId xmlns:a16="http://schemas.microsoft.com/office/drawing/2014/main" id="{35B79C4C-3762-45FB-BA4E-30B0F79307D5}"/>
                  </a:ext>
                </a:extLst>
              </p:cNvPr>
              <p:cNvSpPr/>
              <p:nvPr/>
            </p:nvSpPr>
            <p:spPr>
              <a:xfrm>
                <a:off x="8760269" y="2155733"/>
                <a:ext cx="3522290" cy="1907471"/>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GB" sz="1100">
                    <a:solidFill>
                      <a:schemeClr val="tx1"/>
                    </a:solidFill>
                    <a:latin typeface="Gill Sans MT" panose="020B0502020104020203" pitchFamily="34" charset="77"/>
                  </a:rPr>
                  <a:t>There are things Local Authorities can do, like have a dedicated Community Housing Officer, but the onus is on central Government to: </a:t>
                </a:r>
              </a:p>
              <a:p>
                <a:pPr marL="228600" indent="-228600">
                  <a:buFont typeface="+mj-lt"/>
                  <a:buAutoNum type="arabicPeriod"/>
                </a:pPr>
                <a:r>
                  <a:rPr lang="en-GB" sz="1100">
                    <a:solidFill>
                      <a:schemeClr val="tx1"/>
                    </a:solidFill>
                    <a:latin typeface="Gill Sans MT" panose="020B0502020104020203" pitchFamily="34" charset="77"/>
                  </a:rPr>
                  <a:t>Address the inequalities and inefficiencies in the housing market – land banking, planning regulations, barriers to entry, etc.</a:t>
                </a:r>
              </a:p>
              <a:p>
                <a:pPr marL="228600" indent="-228600">
                  <a:buFont typeface="+mj-lt"/>
                  <a:buAutoNum type="arabicPeriod"/>
                </a:pPr>
                <a:r>
                  <a:rPr lang="en-GB" sz="1100">
                    <a:solidFill>
                      <a:schemeClr val="tx1"/>
                    </a:solidFill>
                    <a:latin typeface="Gill Sans MT" panose="020B0502020104020203" pitchFamily="34" charset="77"/>
                  </a:rPr>
                  <a:t>Create opportunities for more community-led housing and provide the financial mechanisms to enable projects to be developed and delivered – early funding, government-backed loans, mandatory below-market value land sales.  </a:t>
                </a:r>
              </a:p>
            </p:txBody>
          </p:sp>
        </p:grpSp>
        <p:sp>
          <p:nvSpPr>
            <p:cNvPr id="62" name="TextBox 61">
              <a:extLst>
                <a:ext uri="{FF2B5EF4-FFF2-40B4-BE49-F238E27FC236}">
                  <a16:creationId xmlns:a16="http://schemas.microsoft.com/office/drawing/2014/main" id="{5AA94ECE-BA8B-9071-2086-5B4B04A4A1F8}"/>
                </a:ext>
              </a:extLst>
            </p:cNvPr>
            <p:cNvSpPr txBox="1"/>
            <p:nvPr/>
          </p:nvSpPr>
          <p:spPr>
            <a:xfrm>
              <a:off x="8408984" y="3585471"/>
              <a:ext cx="4711675" cy="224840"/>
            </a:xfrm>
            <a:prstGeom prst="rect">
              <a:avLst/>
            </a:prstGeom>
            <a:noFill/>
          </p:spPr>
          <p:txBody>
            <a:bodyPr wrap="square" rtlCol="0">
              <a:spAutoFit/>
            </a:bodyPr>
            <a:lstStyle/>
            <a:p>
              <a:pPr algn="ctr"/>
              <a:r>
                <a:rPr lang="en-GB" sz="1100" b="1"/>
                <a:t>KEY MESSAGES / TAKEAWAYS</a:t>
              </a:r>
            </a:p>
          </p:txBody>
        </p:sp>
      </p:grpSp>
      <p:pic>
        <p:nvPicPr>
          <p:cNvPr id="2" name="Graphic 1" descr="Work from home Wi-Fi with solid fill">
            <a:hlinkClick r:id="rId3" action="ppaction://hlinksldjump"/>
            <a:extLst>
              <a:ext uri="{FF2B5EF4-FFF2-40B4-BE49-F238E27FC236}">
                <a16:creationId xmlns:a16="http://schemas.microsoft.com/office/drawing/2014/main" id="{562D163D-EE4A-3726-74DE-2C8205D27A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3273366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EFF46-6AFF-C105-6C4D-0B159BABD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D5C70-83AD-0514-4783-0F71A0585852}"/>
              </a:ext>
            </a:extLst>
          </p:cNvPr>
          <p:cNvSpPr>
            <a:spLocks noGrp="1"/>
          </p:cNvSpPr>
          <p:nvPr>
            <p:ph type="title"/>
          </p:nvPr>
        </p:nvSpPr>
        <p:spPr/>
        <p:txBody>
          <a:bodyPr/>
          <a:lstStyle/>
          <a:p>
            <a:r>
              <a:rPr lang="en-GB"/>
              <a:t>How to build your own case study…</a:t>
            </a:r>
          </a:p>
        </p:txBody>
      </p:sp>
      <p:sp>
        <p:nvSpPr>
          <p:cNvPr id="3" name="Content Placeholder 2">
            <a:extLst>
              <a:ext uri="{FF2B5EF4-FFF2-40B4-BE49-F238E27FC236}">
                <a16:creationId xmlns:a16="http://schemas.microsoft.com/office/drawing/2014/main" id="{446475D4-CCA0-5BD1-2089-75A7FEB96DB5}"/>
              </a:ext>
            </a:extLst>
          </p:cNvPr>
          <p:cNvSpPr>
            <a:spLocks noGrp="1"/>
          </p:cNvSpPr>
          <p:nvPr>
            <p:ph idx="1"/>
          </p:nvPr>
        </p:nvSpPr>
        <p:spPr>
          <a:xfrm>
            <a:off x="838200" y="1690689"/>
            <a:ext cx="10515600" cy="4486274"/>
          </a:xfrm>
        </p:spPr>
        <p:txBody>
          <a:bodyPr>
            <a:noAutofit/>
          </a:bodyPr>
          <a:lstStyle/>
          <a:p>
            <a:pPr marL="0" indent="0" algn="just">
              <a:lnSpc>
                <a:spcPct val="150000"/>
              </a:lnSpc>
              <a:buNone/>
            </a:pPr>
            <a:r>
              <a:rPr lang="en-GB" sz="1600">
                <a:solidFill>
                  <a:srgbClr val="000000"/>
                </a:solidFill>
                <a:ea typeface="Times New Roman" panose="02020603050405020304" pitchFamily="18" charset="0"/>
                <a:cs typeface="Calibri" panose="020F0502020204030204" pitchFamily="34" charset="0"/>
              </a:rPr>
              <a:t>When we set out to develop this set of case studies, we wanted to ensure that they would have as much utility as possible for users as well as for them to be easily updated and it be clear how new ones could be created. </a:t>
            </a:r>
            <a:r>
              <a:rPr lang="en-GB" sz="1600">
                <a:solidFill>
                  <a:srgbClr val="000000"/>
                </a:solidFill>
                <a:cs typeface="Calibri" panose="020F0502020204030204" pitchFamily="34" charset="0"/>
              </a:rPr>
              <a:t>The following slides include our notes on conducting the interview as well as how to turn this into a case study using the model provided.</a:t>
            </a:r>
          </a:p>
          <a:p>
            <a:pPr algn="just">
              <a:lnSpc>
                <a:spcPct val="150000"/>
              </a:lnSpc>
              <a:buFont typeface="Wingdings" pitchFamily="2" charset="2"/>
              <a:buChar char="Ø"/>
            </a:pPr>
            <a:r>
              <a:rPr lang="en-GB" sz="1600">
                <a:solidFill>
                  <a:srgbClr val="000000"/>
                </a:solidFill>
                <a:cs typeface="Calibri" panose="020F0502020204030204" pitchFamily="34" charset="0"/>
              </a:rPr>
              <a:t>In the resources available from CCIN there is .docx file [CCIN Co-operative Case Studies 2024 - 1BLANKFORM] that can be updated for each new case study</a:t>
            </a:r>
          </a:p>
          <a:p>
            <a:pPr algn="just">
              <a:lnSpc>
                <a:spcPct val="150000"/>
              </a:lnSpc>
              <a:buFont typeface="Wingdings" pitchFamily="2" charset="2"/>
              <a:buChar char="Ø"/>
            </a:pPr>
            <a:r>
              <a:rPr lang="en-GB" sz="1600">
                <a:solidFill>
                  <a:srgbClr val="000000"/>
                </a:solidFill>
                <a:cs typeface="Calibri" panose="020F0502020204030204" pitchFamily="34" charset="0"/>
              </a:rPr>
              <a:t>In this .pptx file [CCIN Co-operative Case Studies 2024 – Case Studies VX] there is a blank version of the case study along with alternative versions of the trickier graphics</a:t>
            </a:r>
          </a:p>
          <a:p>
            <a:pPr algn="just">
              <a:lnSpc>
                <a:spcPct val="150000"/>
              </a:lnSpc>
              <a:buFont typeface="Wingdings" pitchFamily="2" charset="2"/>
              <a:buChar char="Ø"/>
            </a:pPr>
            <a:r>
              <a:rPr lang="en-GB" sz="1600">
                <a:solidFill>
                  <a:srgbClr val="000000"/>
                </a:solidFill>
                <a:cs typeface="Calibri" panose="020F0502020204030204" pitchFamily="34" charset="0"/>
              </a:rPr>
              <a:t>The main set of case studies is a great point of reference to understand how different cases might place greater emphasis on certain sections of the frame and therefore be modified to reflect this</a:t>
            </a:r>
          </a:p>
        </p:txBody>
      </p:sp>
      <p:sp>
        <p:nvSpPr>
          <p:cNvPr id="4" name="Rounded Rectangle 3">
            <a:hlinkClick r:id="rId3" action="ppaction://hlinksldjump"/>
            <a:extLst>
              <a:ext uri="{FF2B5EF4-FFF2-40B4-BE49-F238E27FC236}">
                <a16:creationId xmlns:a16="http://schemas.microsoft.com/office/drawing/2014/main" id="{8C4B9EFF-D96B-7A61-6B1E-534C14157787}"/>
              </a:ext>
            </a:extLst>
          </p:cNvPr>
          <p:cNvSpPr/>
          <p:nvPr/>
        </p:nvSpPr>
        <p:spPr>
          <a:xfrm>
            <a:off x="2367776" y="5576472"/>
            <a:ext cx="3579541" cy="70252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Form &amp; Interview Guide</a:t>
            </a:r>
          </a:p>
        </p:txBody>
      </p:sp>
      <p:sp>
        <p:nvSpPr>
          <p:cNvPr id="5" name="Rounded Rectangle 4">
            <a:hlinkClick r:id="rId4" action="ppaction://hlinksldjump"/>
            <a:extLst>
              <a:ext uri="{FF2B5EF4-FFF2-40B4-BE49-F238E27FC236}">
                <a16:creationId xmlns:a16="http://schemas.microsoft.com/office/drawing/2014/main" id="{B82BFCFF-5602-3B51-7720-95258484B38B}"/>
              </a:ext>
            </a:extLst>
          </p:cNvPr>
          <p:cNvSpPr/>
          <p:nvPr/>
        </p:nvSpPr>
        <p:spPr>
          <a:xfrm>
            <a:off x="6244683" y="5576472"/>
            <a:ext cx="3579541" cy="70252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Model and Graphics Guide</a:t>
            </a:r>
          </a:p>
        </p:txBody>
      </p:sp>
      <p:sp>
        <p:nvSpPr>
          <p:cNvPr id="7" name="Hexagon 6">
            <a:hlinkClick r:id="rId5" action="ppaction://hlinksldjump"/>
            <a:extLst>
              <a:ext uri="{FF2B5EF4-FFF2-40B4-BE49-F238E27FC236}">
                <a16:creationId xmlns:a16="http://schemas.microsoft.com/office/drawing/2014/main" id="{E4FE21BB-A240-A61F-DDD7-05E8A92FA4AD}"/>
              </a:ext>
            </a:extLst>
          </p:cNvPr>
          <p:cNvSpPr>
            <a:spLocks/>
          </p:cNvSpPr>
          <p:nvPr/>
        </p:nvSpPr>
        <p:spPr>
          <a:xfrm>
            <a:off x="10897674" y="175530"/>
            <a:ext cx="1146684" cy="1054082"/>
          </a:xfrm>
          <a:prstGeom prst="hexagon">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Back to Contents</a:t>
            </a:r>
          </a:p>
        </p:txBody>
      </p:sp>
      <p:grpSp>
        <p:nvGrpSpPr>
          <p:cNvPr id="12" name="Group 11">
            <a:extLst>
              <a:ext uri="{FF2B5EF4-FFF2-40B4-BE49-F238E27FC236}">
                <a16:creationId xmlns:a16="http://schemas.microsoft.com/office/drawing/2014/main" id="{098B8365-739B-9832-CBBF-B687393C9EA3}"/>
              </a:ext>
            </a:extLst>
          </p:cNvPr>
          <p:cNvGrpSpPr/>
          <p:nvPr/>
        </p:nvGrpSpPr>
        <p:grpSpPr>
          <a:xfrm>
            <a:off x="1611140" y="6331910"/>
            <a:ext cx="8969721" cy="492512"/>
            <a:chOff x="1417150" y="6212076"/>
            <a:chExt cx="8969721" cy="492512"/>
          </a:xfrm>
        </p:grpSpPr>
        <p:sp>
          <p:nvSpPr>
            <p:cNvPr id="10" name="TextBox 9">
              <a:extLst>
                <a:ext uri="{FF2B5EF4-FFF2-40B4-BE49-F238E27FC236}">
                  <a16:creationId xmlns:a16="http://schemas.microsoft.com/office/drawing/2014/main" id="{3622F8C6-1B6F-8C96-0C52-765CAAF27EFC}"/>
                </a:ext>
              </a:extLst>
            </p:cNvPr>
            <p:cNvSpPr txBox="1"/>
            <p:nvPr/>
          </p:nvSpPr>
          <p:spPr>
            <a:xfrm>
              <a:off x="1417150" y="6273666"/>
              <a:ext cx="8969721" cy="369332"/>
            </a:xfrm>
            <a:prstGeom prst="rect">
              <a:avLst/>
            </a:prstGeom>
            <a:noFill/>
          </p:spPr>
          <p:txBody>
            <a:bodyPr wrap="square" rtlCol="0">
              <a:spAutoFit/>
            </a:bodyPr>
            <a:lstStyle/>
            <a:p>
              <a:pPr algn="ctr"/>
              <a:r>
                <a:rPr lang="en-GB"/>
                <a:t>NOTE:  This icon in the top-right of each slide in this section will return you to here</a:t>
              </a:r>
            </a:p>
          </p:txBody>
        </p:sp>
        <p:pic>
          <p:nvPicPr>
            <p:cNvPr id="11" name="Graphic 10" descr="Work from home Wi-Fi with solid fill">
              <a:extLst>
                <a:ext uri="{FF2B5EF4-FFF2-40B4-BE49-F238E27FC236}">
                  <a16:creationId xmlns:a16="http://schemas.microsoft.com/office/drawing/2014/main" id="{0FE24B15-4DD2-EDEE-A6A7-EAC91DD01B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3104" y="6212076"/>
              <a:ext cx="492512" cy="492512"/>
            </a:xfrm>
            <a:prstGeom prst="rect">
              <a:avLst/>
            </a:prstGeom>
          </p:spPr>
        </p:pic>
      </p:grpSp>
    </p:spTree>
    <p:extLst>
      <p:ext uri="{BB962C8B-B14F-4D97-AF65-F5344CB8AC3E}">
        <p14:creationId xmlns:p14="http://schemas.microsoft.com/office/powerpoint/2010/main" val="419047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D6B9-4834-172B-45D9-0234D64186B6}"/>
              </a:ext>
            </a:extLst>
          </p:cNvPr>
          <p:cNvSpPr>
            <a:spLocks noGrp="1"/>
          </p:cNvSpPr>
          <p:nvPr>
            <p:ph type="title"/>
          </p:nvPr>
        </p:nvSpPr>
        <p:spPr/>
        <p:txBody>
          <a:bodyPr/>
          <a:lstStyle/>
          <a:p>
            <a:r>
              <a:rPr lang="en-GB"/>
              <a:t>The data capture form and interview</a:t>
            </a:r>
          </a:p>
        </p:txBody>
      </p:sp>
      <p:sp>
        <p:nvSpPr>
          <p:cNvPr id="3" name="Content Placeholder 2">
            <a:extLst>
              <a:ext uri="{FF2B5EF4-FFF2-40B4-BE49-F238E27FC236}">
                <a16:creationId xmlns:a16="http://schemas.microsoft.com/office/drawing/2014/main" id="{FAEE0AF1-288A-FF72-2294-AE8CA1CC3198}"/>
              </a:ext>
            </a:extLst>
          </p:cNvPr>
          <p:cNvSpPr>
            <a:spLocks noGrp="1"/>
          </p:cNvSpPr>
          <p:nvPr>
            <p:ph idx="1"/>
          </p:nvPr>
        </p:nvSpPr>
        <p:spPr>
          <a:xfrm>
            <a:off x="838200" y="1825624"/>
            <a:ext cx="10515600" cy="4667249"/>
          </a:xfrm>
        </p:spPr>
        <p:txBody>
          <a:bodyPr>
            <a:normAutofit/>
          </a:bodyPr>
          <a:lstStyle/>
          <a:p>
            <a:pPr marL="0" indent="0">
              <a:buNone/>
            </a:pPr>
            <a:r>
              <a:rPr lang="en-GB" sz="1600" b="1"/>
              <a:t>Recording and Transcription – </a:t>
            </a:r>
            <a:r>
              <a:rPr lang="en-GB" sz="1600"/>
              <a:t>We recommend carrying out the interview over a platform like Teams or premium Zoom, these allow you to easily record the interview as well as generate an automatic transcript. While not perfect, the auto transcript combined with the audio file should mean you won’t have to spend much time cleaning up the data. </a:t>
            </a:r>
          </a:p>
          <a:p>
            <a:pPr marL="0" indent="0">
              <a:buNone/>
            </a:pPr>
            <a:r>
              <a:rPr lang="en-GB" sz="1600" b="1"/>
              <a:t>Populating the form – </a:t>
            </a:r>
            <a:r>
              <a:rPr lang="en-GB" sz="1600"/>
              <a:t>It’s good practice to populate the headline information (see next slide) ahead of the interview but this isn’t essential so don’t worry if you don’t have time to do so. The rest of the form can be used as a script for the interview, you can also capture some ad hoc notes as you go. The main piece of work here is to copy the transcript content into the various sections to provide some structure and enable you collate any relevant content that comes up in other parts of the interview.</a:t>
            </a:r>
          </a:p>
          <a:p>
            <a:pPr marL="0" indent="0">
              <a:buNone/>
            </a:pPr>
            <a:r>
              <a:rPr lang="en-GB" sz="1600" b="1"/>
              <a:t>Be flexible – </a:t>
            </a:r>
            <a:r>
              <a:rPr lang="en-GB" sz="1600"/>
              <a:t>It’s inevitable that key insights that are more relevant to a different section or have relevance across multiple sections will come up at various points in the interview and associated transcript. Our advice is to come up with a way to ‘code’ or mark these parts when you review the transcript – using the comments function or highlight colours, you might also decide just to copy and paste the particular insight into its more relevant section. The form is a working document, it does not need to be aesthetically pleasing, it needs to be functional and ultimately enable you to make sense of the interview data and populate the corresponding graphics. </a:t>
            </a:r>
          </a:p>
          <a:p>
            <a:pPr marL="0" indent="0">
              <a:buNone/>
            </a:pPr>
            <a:r>
              <a:rPr lang="en-GB" sz="1600" b="1"/>
              <a:t>Prompts and flow – </a:t>
            </a:r>
            <a:r>
              <a:rPr lang="en-GB" sz="1600"/>
              <a:t>Some sections and sub-sections of the form have some suggested prompts, others don’t. It’s down to you to decide where to prompt. While you do need to be in control of the interview, bear in mind that if a participant is in full flow and sharing interesting insights, you don’t want to be cutting them off unnecessarily. Likewise, if a participant has essentially covered a section already then you don’t want to make them go over it again unless you think there are things missing. Keep tabs on the interview schedule sections, listen carefully to the participant, and trust your gut. </a:t>
            </a:r>
          </a:p>
        </p:txBody>
      </p:sp>
      <p:pic>
        <p:nvPicPr>
          <p:cNvPr id="4" name="Graphic 3" descr="Work from home Wi-Fi with solid fill">
            <a:hlinkClick r:id="rId3" action="ppaction://hlinksldjump"/>
            <a:extLst>
              <a:ext uri="{FF2B5EF4-FFF2-40B4-BE49-F238E27FC236}">
                <a16:creationId xmlns:a16="http://schemas.microsoft.com/office/drawing/2014/main" id="{AAC6CC06-013B-05AD-2CA3-D16510A283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1165836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F1F55E9-1A9F-1857-8C2D-9F3450F547DC}"/>
              </a:ext>
            </a:extLst>
          </p:cNvPr>
          <p:cNvGraphicFramePr>
            <a:graphicFrameLocks noGrp="1"/>
          </p:cNvGraphicFramePr>
          <p:nvPr>
            <p:extLst>
              <p:ext uri="{D42A27DB-BD31-4B8C-83A1-F6EECF244321}">
                <p14:modId xmlns:p14="http://schemas.microsoft.com/office/powerpoint/2010/main" val="653855568"/>
              </p:ext>
            </p:extLst>
          </p:nvPr>
        </p:nvGraphicFramePr>
        <p:xfrm>
          <a:off x="7393259" y="787439"/>
          <a:ext cx="4148254" cy="5705435"/>
        </p:xfrm>
        <a:graphic>
          <a:graphicData uri="http://schemas.openxmlformats.org/drawingml/2006/table">
            <a:tbl>
              <a:tblPr firstRow="1" firstCol="1" bandRow="1">
                <a:tableStyleId>{073A0DAA-6AF3-43AB-8588-CEC1D06C72B9}</a:tableStyleId>
              </a:tblPr>
              <a:tblGrid>
                <a:gridCol w="2196790">
                  <a:extLst>
                    <a:ext uri="{9D8B030D-6E8A-4147-A177-3AD203B41FA5}">
                      <a16:colId xmlns:a16="http://schemas.microsoft.com/office/drawing/2014/main" val="2659565721"/>
                    </a:ext>
                  </a:extLst>
                </a:gridCol>
                <a:gridCol w="1951464">
                  <a:extLst>
                    <a:ext uri="{9D8B030D-6E8A-4147-A177-3AD203B41FA5}">
                      <a16:colId xmlns:a16="http://schemas.microsoft.com/office/drawing/2014/main" val="3763801608"/>
                    </a:ext>
                  </a:extLst>
                </a:gridCol>
              </a:tblGrid>
              <a:tr h="344899">
                <a:tc>
                  <a:txBody>
                    <a:bodyPr/>
                    <a:lstStyle/>
                    <a:p>
                      <a:pPr>
                        <a:lnSpc>
                          <a:spcPct val="115000"/>
                        </a:lnSpc>
                      </a:pPr>
                      <a:r>
                        <a:rPr lang="en-GB" sz="800" kern="0">
                          <a:solidFill>
                            <a:schemeClr val="tx1"/>
                          </a:solidFill>
                          <a:effectLst/>
                        </a:rPr>
                        <a:t>Trading Name</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5531000"/>
                  </a:ext>
                </a:extLst>
              </a:tr>
              <a:tr h="344899">
                <a:tc>
                  <a:txBody>
                    <a:bodyPr/>
                    <a:lstStyle/>
                    <a:p>
                      <a:pPr>
                        <a:lnSpc>
                          <a:spcPct val="115000"/>
                        </a:lnSpc>
                      </a:pPr>
                      <a:r>
                        <a:rPr lang="en-GB" sz="800" kern="0">
                          <a:solidFill>
                            <a:schemeClr val="tx1"/>
                          </a:solidFill>
                          <a:effectLst/>
                        </a:rPr>
                        <a:t>Registered Name</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3256487"/>
                  </a:ext>
                </a:extLst>
              </a:tr>
              <a:tr h="344899">
                <a:tc>
                  <a:txBody>
                    <a:bodyPr/>
                    <a:lstStyle/>
                    <a:p>
                      <a:pPr>
                        <a:lnSpc>
                          <a:spcPct val="115000"/>
                        </a:lnSpc>
                      </a:pPr>
                      <a:r>
                        <a:rPr lang="en-GB" sz="800" kern="0">
                          <a:solidFill>
                            <a:schemeClr val="tx1"/>
                          </a:solidFill>
                          <a:effectLst/>
                        </a:rPr>
                        <a:t>Date of Incorporation</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070204"/>
                  </a:ext>
                </a:extLst>
              </a:tr>
              <a:tr h="344899">
                <a:tc>
                  <a:txBody>
                    <a:bodyPr/>
                    <a:lstStyle/>
                    <a:p>
                      <a:pPr>
                        <a:lnSpc>
                          <a:spcPct val="115000"/>
                        </a:lnSpc>
                      </a:pPr>
                      <a:r>
                        <a:rPr lang="en-GB" sz="800" kern="0">
                          <a:solidFill>
                            <a:schemeClr val="tx1"/>
                          </a:solidFill>
                          <a:effectLst/>
                        </a:rPr>
                        <a:t>Nation</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4987780"/>
                  </a:ext>
                </a:extLst>
              </a:tr>
              <a:tr h="344899">
                <a:tc>
                  <a:txBody>
                    <a:bodyPr/>
                    <a:lstStyle/>
                    <a:p>
                      <a:pPr>
                        <a:lnSpc>
                          <a:spcPct val="115000"/>
                        </a:lnSpc>
                      </a:pPr>
                      <a:r>
                        <a:rPr lang="en-GB" sz="800" kern="0">
                          <a:solidFill>
                            <a:schemeClr val="tx1"/>
                          </a:solidFill>
                          <a:effectLst/>
                        </a:rPr>
                        <a:t>Location</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7194990"/>
                  </a:ext>
                </a:extLst>
              </a:tr>
              <a:tr h="168382">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407670"/>
                  </a:ext>
                </a:extLst>
              </a:tr>
              <a:tr h="357810">
                <a:tc>
                  <a:txBody>
                    <a:bodyPr/>
                    <a:lstStyle/>
                    <a:p>
                      <a:pPr>
                        <a:lnSpc>
                          <a:spcPct val="115000"/>
                        </a:lnSpc>
                      </a:pPr>
                      <a:r>
                        <a:rPr lang="en-GB" sz="800" kern="0">
                          <a:solidFill>
                            <a:schemeClr val="tx1"/>
                          </a:solidFill>
                          <a:effectLst/>
                        </a:rPr>
                        <a:t>Legal Form / Structure (Company, Society)</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013412"/>
                  </a:ext>
                </a:extLst>
              </a:tr>
              <a:tr h="344899">
                <a:tc>
                  <a:txBody>
                    <a:bodyPr/>
                    <a:lstStyle/>
                    <a:p>
                      <a:pPr>
                        <a:lnSpc>
                          <a:spcPct val="115000"/>
                        </a:lnSpc>
                      </a:pPr>
                      <a:r>
                        <a:rPr lang="en-GB" sz="800" kern="0">
                          <a:solidFill>
                            <a:schemeClr val="tx1"/>
                          </a:solidFill>
                          <a:effectLst/>
                        </a:rPr>
                        <a:t>Ownership class</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2562180"/>
                  </a:ext>
                </a:extLst>
              </a:tr>
              <a:tr h="703691">
                <a:tc>
                  <a:txBody>
                    <a:bodyPr/>
                    <a:lstStyle/>
                    <a:p>
                      <a:pPr>
                        <a:lnSpc>
                          <a:spcPct val="115000"/>
                        </a:lnSpc>
                      </a:pPr>
                      <a:r>
                        <a:rPr lang="en-GB" sz="800" kern="0">
                          <a:solidFill>
                            <a:schemeClr val="tx1"/>
                          </a:solidFill>
                          <a:effectLst/>
                        </a:rPr>
                        <a:t>Description / Type </a:t>
                      </a:r>
                      <a:endParaRPr lang="en-GB" sz="800" kern="100">
                        <a:solidFill>
                          <a:schemeClr val="tx1"/>
                        </a:solidFill>
                        <a:effectLst/>
                      </a:endParaRPr>
                    </a:p>
                    <a:p>
                      <a:pPr>
                        <a:lnSpc>
                          <a:spcPct val="115000"/>
                        </a:lnSpc>
                      </a:pPr>
                      <a:r>
                        <a:rPr lang="en-GB" sz="800" kern="0">
                          <a:solidFill>
                            <a:schemeClr val="tx1"/>
                          </a:solidFill>
                          <a:effectLst/>
                        </a:rPr>
                        <a:t>(Worker, Housing, Community, Multi-stakeholder, Consumer, Producer, Platform)</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911137"/>
                  </a:ext>
                </a:extLst>
              </a:tr>
              <a:tr h="344899">
                <a:tc>
                  <a:txBody>
                    <a:bodyPr/>
                    <a:lstStyle/>
                    <a:p>
                      <a:pPr>
                        <a:lnSpc>
                          <a:spcPct val="115000"/>
                        </a:lnSpc>
                      </a:pPr>
                      <a:r>
                        <a:rPr lang="en-GB" sz="800" kern="0">
                          <a:solidFill>
                            <a:schemeClr val="tx1"/>
                          </a:solidFill>
                          <a:effectLst/>
                        </a:rPr>
                        <a:t>FCA Reporting Class</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091512"/>
                  </a:ext>
                </a:extLst>
              </a:tr>
              <a:tr h="344899">
                <a:tc>
                  <a:txBody>
                    <a:bodyPr/>
                    <a:lstStyle/>
                    <a:p>
                      <a:pPr>
                        <a:lnSpc>
                          <a:spcPct val="115000"/>
                        </a:lnSpc>
                      </a:pPr>
                      <a:r>
                        <a:rPr lang="en-GB" sz="800" kern="0">
                          <a:solidFill>
                            <a:schemeClr val="tx1"/>
                          </a:solidFill>
                          <a:effectLst/>
                        </a:rPr>
                        <a:t>Industry / Sector</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4024632"/>
                  </a:ext>
                </a:extLst>
              </a:tr>
              <a:tr h="168382">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863003"/>
                  </a:ext>
                </a:extLst>
              </a:tr>
              <a:tr h="344899">
                <a:tc>
                  <a:txBody>
                    <a:bodyPr/>
                    <a:lstStyle/>
                    <a:p>
                      <a:pPr>
                        <a:lnSpc>
                          <a:spcPct val="115000"/>
                        </a:lnSpc>
                      </a:pPr>
                      <a:r>
                        <a:rPr lang="en-GB" sz="800" kern="0">
                          <a:solidFill>
                            <a:schemeClr val="tx1"/>
                          </a:solidFill>
                          <a:effectLst/>
                        </a:rPr>
                        <a:t>Number of Members</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013052"/>
                  </a:ext>
                </a:extLst>
              </a:tr>
              <a:tr h="344899">
                <a:tc>
                  <a:txBody>
                    <a:bodyPr/>
                    <a:lstStyle/>
                    <a:p>
                      <a:pPr>
                        <a:lnSpc>
                          <a:spcPct val="115000"/>
                        </a:lnSpc>
                      </a:pPr>
                      <a:r>
                        <a:rPr lang="en-GB" sz="800" kern="0">
                          <a:solidFill>
                            <a:schemeClr val="tx1"/>
                          </a:solidFill>
                          <a:effectLst/>
                        </a:rPr>
                        <a:t>Number of Employees</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922154"/>
                  </a:ext>
                </a:extLst>
              </a:tr>
              <a:tr h="344899">
                <a:tc>
                  <a:txBody>
                    <a:bodyPr/>
                    <a:lstStyle/>
                    <a:p>
                      <a:pPr>
                        <a:lnSpc>
                          <a:spcPct val="115000"/>
                        </a:lnSpc>
                      </a:pPr>
                      <a:r>
                        <a:rPr lang="en-GB" sz="800" kern="0">
                          <a:solidFill>
                            <a:schemeClr val="tx1"/>
                          </a:solidFill>
                          <a:effectLst/>
                        </a:rPr>
                        <a:t>Number of Volunteers</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143482"/>
                  </a:ext>
                </a:extLst>
              </a:tr>
              <a:tr h="168382">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954021"/>
                  </a:ext>
                </a:extLst>
              </a:tr>
              <a:tr h="344899">
                <a:tc>
                  <a:txBody>
                    <a:bodyPr/>
                    <a:lstStyle/>
                    <a:p>
                      <a:pPr>
                        <a:lnSpc>
                          <a:spcPct val="115000"/>
                        </a:lnSpc>
                      </a:pPr>
                      <a:r>
                        <a:rPr lang="en-GB" sz="800" kern="0">
                          <a:solidFill>
                            <a:schemeClr val="tx1"/>
                          </a:solidFill>
                          <a:effectLst/>
                        </a:rPr>
                        <a:t>Turnover (2022/23)</a:t>
                      </a:r>
                      <a:endParaRPr lang="en-GB" sz="800" kern="100">
                        <a:solidFill>
                          <a:schemeClr val="tx1"/>
                        </a:solidFill>
                        <a:effectLst/>
                      </a:endParaRPr>
                    </a:p>
                    <a:p>
                      <a:pPr>
                        <a:lnSpc>
                          <a:spcPct val="115000"/>
                        </a:lnSpc>
                      </a:pPr>
                      <a:r>
                        <a:rPr lang="en-GB" sz="800" kern="0">
                          <a:solidFill>
                            <a:schemeClr val="tx1"/>
                          </a:solidFill>
                          <a:effectLst/>
                        </a:rPr>
                        <a:t> </a:t>
                      </a:r>
                      <a:endParaRPr lang="en-GB" sz="8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00">
                        <a:solidFill>
                          <a:schemeClr val="tx1"/>
                        </a:solidFill>
                        <a:effectLst/>
                        <a:latin typeface="Aptos" panose="020B0004020202020204" pitchFamily="34" charset="0"/>
                      </a:endParaRPr>
                    </a:p>
                  </a:txBody>
                  <a:tcPr marL="44415" marR="444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7879754"/>
                  </a:ext>
                </a:extLst>
              </a:tr>
            </a:tbl>
          </a:graphicData>
        </a:graphic>
      </p:graphicFrame>
      <p:sp>
        <p:nvSpPr>
          <p:cNvPr id="5" name="Title 1">
            <a:extLst>
              <a:ext uri="{FF2B5EF4-FFF2-40B4-BE49-F238E27FC236}">
                <a16:creationId xmlns:a16="http://schemas.microsoft.com/office/drawing/2014/main" id="{4B792200-FCF6-574C-C68F-422BBD56E44C}"/>
              </a:ext>
            </a:extLst>
          </p:cNvPr>
          <p:cNvSpPr>
            <a:spLocks noGrp="1"/>
          </p:cNvSpPr>
          <p:nvPr>
            <p:ph type="title"/>
          </p:nvPr>
        </p:nvSpPr>
        <p:spPr>
          <a:xfrm>
            <a:off x="838200" y="365126"/>
            <a:ext cx="10515600" cy="1325563"/>
          </a:xfrm>
        </p:spPr>
        <p:txBody>
          <a:bodyPr/>
          <a:lstStyle/>
          <a:p>
            <a:r>
              <a:rPr lang="en-GB"/>
              <a:t>Headline information</a:t>
            </a:r>
          </a:p>
        </p:txBody>
      </p:sp>
      <p:sp>
        <p:nvSpPr>
          <p:cNvPr id="3" name="Content Placeholder 2">
            <a:extLst>
              <a:ext uri="{FF2B5EF4-FFF2-40B4-BE49-F238E27FC236}">
                <a16:creationId xmlns:a16="http://schemas.microsoft.com/office/drawing/2014/main" id="{7ED47BEC-B1E9-B533-17FF-037C8176C720}"/>
              </a:ext>
            </a:extLst>
          </p:cNvPr>
          <p:cNvSpPr>
            <a:spLocks noGrp="1"/>
          </p:cNvSpPr>
          <p:nvPr>
            <p:ph idx="1"/>
          </p:nvPr>
        </p:nvSpPr>
        <p:spPr>
          <a:xfrm>
            <a:off x="838200" y="1690688"/>
            <a:ext cx="6276278" cy="4802185"/>
          </a:xfrm>
        </p:spPr>
        <p:txBody>
          <a:bodyPr vert="horz" lIns="91440" tIns="45720" rIns="91440" bIns="45720" rtlCol="0" anchor="t">
            <a:noAutofit/>
          </a:bodyPr>
          <a:lstStyle/>
          <a:p>
            <a:pPr marL="0" indent="0" algn="just">
              <a:lnSpc>
                <a:spcPct val="150000"/>
              </a:lnSpc>
              <a:buNone/>
            </a:pPr>
            <a:r>
              <a:rPr lang="en-GB" sz="1600">
                <a:solidFill>
                  <a:srgbClr val="000000"/>
                </a:solidFill>
                <a:latin typeface="Gill Sans MT"/>
                <a:cs typeface="Calibri"/>
              </a:rPr>
              <a:t>The first part of capturing the required information involves obtaining some headline information. </a:t>
            </a:r>
          </a:p>
          <a:p>
            <a:pPr marL="0" indent="0" algn="just">
              <a:lnSpc>
                <a:spcPct val="150000"/>
              </a:lnSpc>
              <a:buNone/>
            </a:pPr>
            <a:r>
              <a:rPr lang="en-GB" sz="1600">
                <a:solidFill>
                  <a:srgbClr val="000000"/>
                </a:solidFill>
                <a:latin typeface="Gill Sans MT"/>
                <a:cs typeface="Calibri"/>
              </a:rPr>
              <a:t>A great starting place for this is the Open Data available from Co-operatives UK, </a:t>
            </a:r>
            <a:r>
              <a:rPr lang="en-GB" sz="1600">
                <a:solidFill>
                  <a:srgbClr val="000000"/>
                </a:solidFill>
                <a:latin typeface="Gill Sans MT"/>
                <a:cs typeface="Calibri"/>
                <a:hlinkClick r:id="rId2"/>
              </a:rPr>
              <a:t>linked here</a:t>
            </a:r>
            <a:r>
              <a:rPr lang="en-GB" sz="1600">
                <a:solidFill>
                  <a:srgbClr val="000000"/>
                </a:solidFill>
                <a:latin typeface="Gill Sans MT"/>
                <a:cs typeface="Calibri"/>
              </a:rPr>
              <a:t> but otherwise easily found via Internet search. </a:t>
            </a:r>
          </a:p>
          <a:p>
            <a:pPr marL="0" indent="0" algn="just">
              <a:lnSpc>
                <a:spcPct val="150000"/>
              </a:lnSpc>
              <a:buNone/>
            </a:pPr>
            <a:r>
              <a:rPr lang="en-GB" sz="1600">
                <a:solidFill>
                  <a:srgbClr val="000000"/>
                </a:solidFill>
                <a:latin typeface="Gill Sans MT"/>
                <a:cs typeface="Calibri"/>
              </a:rPr>
              <a:t>Co-operatives UK publish two key data sets:</a:t>
            </a:r>
          </a:p>
          <a:p>
            <a:pPr marL="342900" indent="-342900" algn="just">
              <a:lnSpc>
                <a:spcPct val="150000"/>
              </a:lnSpc>
              <a:buFont typeface="+mj-lt"/>
              <a:buAutoNum type="arabicPeriod"/>
            </a:pPr>
            <a:r>
              <a:rPr lang="en-GB" sz="1600">
                <a:solidFill>
                  <a:srgbClr val="000000"/>
                </a:solidFill>
                <a:latin typeface="Gill Sans MT"/>
                <a:cs typeface="Calibri"/>
              </a:rPr>
              <a:t>Organisation data (Monthly)</a:t>
            </a:r>
          </a:p>
          <a:p>
            <a:pPr marL="342900" indent="-342900" algn="just">
              <a:lnSpc>
                <a:spcPct val="150000"/>
              </a:lnSpc>
              <a:buFont typeface="+mj-lt"/>
              <a:buAutoNum type="arabicPeriod"/>
            </a:pPr>
            <a:r>
              <a:rPr lang="en-GB" sz="1600">
                <a:solidFill>
                  <a:srgbClr val="000000"/>
                </a:solidFill>
                <a:latin typeface="Gill Sans MT"/>
                <a:cs typeface="Calibri"/>
              </a:rPr>
              <a:t>Economic data (~Annually)</a:t>
            </a:r>
          </a:p>
          <a:p>
            <a:pPr marL="0" indent="0" algn="just">
              <a:lnSpc>
                <a:spcPct val="150000"/>
              </a:lnSpc>
              <a:buNone/>
            </a:pPr>
            <a:r>
              <a:rPr lang="en-GB" sz="1600">
                <a:solidFill>
                  <a:srgbClr val="000000"/>
                </a:solidFill>
                <a:latin typeface="Gill Sans MT"/>
                <a:cs typeface="Calibri"/>
              </a:rPr>
              <a:t>It is important to note that sometimes this data is outdated so we recommend double checking with the case co-operative before finalising the content. Nevertheless, the data sets are a good place to start.  </a:t>
            </a:r>
          </a:p>
        </p:txBody>
      </p:sp>
      <p:pic>
        <p:nvPicPr>
          <p:cNvPr id="7" name="Graphic 6" descr="Work from home Wi-Fi with solid fill">
            <a:hlinkClick r:id="rId3" action="ppaction://hlinksldjump"/>
            <a:extLst>
              <a:ext uri="{FF2B5EF4-FFF2-40B4-BE49-F238E27FC236}">
                <a16:creationId xmlns:a16="http://schemas.microsoft.com/office/drawing/2014/main" id="{A2CD0460-11EC-E016-C84A-2A5FE23FDD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Tree>
    <p:extLst>
      <p:ext uri="{BB962C8B-B14F-4D97-AF65-F5344CB8AC3E}">
        <p14:creationId xmlns:p14="http://schemas.microsoft.com/office/powerpoint/2010/main" val="2656696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FF7F-D991-F44F-9E9E-BDC8855DFA57}"/>
              </a:ext>
            </a:extLst>
          </p:cNvPr>
          <p:cNvSpPr>
            <a:spLocks noGrp="1"/>
          </p:cNvSpPr>
          <p:nvPr>
            <p:ph type="title"/>
          </p:nvPr>
        </p:nvSpPr>
        <p:spPr/>
        <p:txBody>
          <a:bodyPr/>
          <a:lstStyle/>
          <a:p>
            <a:r>
              <a:rPr lang="en-GB"/>
              <a:t>Interview questions (1)</a:t>
            </a:r>
          </a:p>
        </p:txBody>
      </p:sp>
      <p:sp>
        <p:nvSpPr>
          <p:cNvPr id="3" name="Content Placeholder 2">
            <a:extLst>
              <a:ext uri="{FF2B5EF4-FFF2-40B4-BE49-F238E27FC236}">
                <a16:creationId xmlns:a16="http://schemas.microsoft.com/office/drawing/2014/main" id="{3BF34C2A-C989-F654-5D67-CCE33715F321}"/>
              </a:ext>
            </a:extLst>
          </p:cNvPr>
          <p:cNvSpPr>
            <a:spLocks noGrp="1"/>
          </p:cNvSpPr>
          <p:nvPr>
            <p:ph idx="1"/>
          </p:nvPr>
        </p:nvSpPr>
        <p:spPr>
          <a:xfrm>
            <a:off x="838201" y="1825625"/>
            <a:ext cx="5094248" cy="4351338"/>
          </a:xfrm>
        </p:spPr>
        <p:txBody>
          <a:bodyPr vert="horz" lIns="91440" tIns="45720" rIns="91440" bIns="45720" numCol="1" rtlCol="0" anchor="t">
            <a:normAutofit/>
          </a:bodyPr>
          <a:lstStyle/>
          <a:p>
            <a:pPr marL="0" indent="0">
              <a:lnSpc>
                <a:spcPct val="100000"/>
              </a:lnSpc>
              <a:spcBef>
                <a:spcPts val="800"/>
              </a:spcBef>
              <a:spcAft>
                <a:spcPts val="400"/>
              </a:spcAft>
              <a:buNone/>
            </a:pPr>
            <a:r>
              <a:rPr lang="en-GB" sz="1600" b="1" u="sng" kern="100">
                <a:solidFill>
                  <a:schemeClr val="accent2"/>
                </a:solidFill>
                <a:effectLst/>
                <a:latin typeface="Gill Sans MT"/>
                <a:ea typeface="Yu Gothic Light"/>
                <a:cs typeface="Times New Roman"/>
              </a:rPr>
              <a:t>1. In brief, how would you describe your co-op (in a very top-level way)? </a:t>
            </a:r>
            <a:endParaRPr lang="en-GB" sz="1600" b="1" kern="100">
              <a:solidFill>
                <a:schemeClr val="accent2"/>
              </a:solidFill>
              <a:effectLst/>
              <a:latin typeface="Gill Sans MT"/>
              <a:ea typeface="Yu Gothic Light"/>
              <a:cs typeface="Times New Roman"/>
            </a:endParaRPr>
          </a:p>
          <a:p>
            <a:pPr marL="0" indent="0" algn="just">
              <a:lnSpc>
                <a:spcPct val="100000"/>
              </a:lnSpc>
              <a:buNone/>
            </a:pPr>
            <a:r>
              <a:rPr lang="en-GB" sz="1600" kern="100">
                <a:effectLst/>
                <a:latin typeface="Gill Sans MT"/>
                <a:ea typeface="Aptos" panose="020B0004020202020204" pitchFamily="34" charset="0"/>
                <a:cs typeface="Arial"/>
              </a:rPr>
              <a:t>Believe it or not, some </a:t>
            </a:r>
            <a:r>
              <a:rPr lang="en-GB" sz="1600" kern="100">
                <a:latin typeface="Gill Sans MT"/>
                <a:ea typeface="Aptos" panose="020B0004020202020204" pitchFamily="34" charset="0"/>
                <a:cs typeface="Arial"/>
              </a:rPr>
              <a:t>participants are a bit stumped by this question while others either offer very little and some offer too much. </a:t>
            </a:r>
          </a:p>
          <a:p>
            <a:pPr marL="0" indent="0" algn="just">
              <a:lnSpc>
                <a:spcPct val="100000"/>
              </a:lnSpc>
              <a:buNone/>
            </a:pPr>
            <a:r>
              <a:rPr lang="en-GB" sz="1600" kern="100">
                <a:latin typeface="Gill Sans MT"/>
                <a:ea typeface="Aptos" panose="020B0004020202020204" pitchFamily="34" charset="0"/>
                <a:cs typeface="Arial"/>
              </a:rPr>
              <a:t>The trick here is to remember you’re note looking for background of lots of depth on key features or characteristics of the co-op. </a:t>
            </a:r>
          </a:p>
          <a:p>
            <a:pPr marL="0" indent="0" algn="just">
              <a:lnSpc>
                <a:spcPct val="100000"/>
              </a:lnSpc>
              <a:buNone/>
            </a:pPr>
            <a:r>
              <a:rPr lang="en-GB" sz="1600" kern="100">
                <a:effectLst/>
                <a:latin typeface="Gill Sans MT"/>
                <a:ea typeface="Aptos" panose="020B0004020202020204" pitchFamily="34" charset="0"/>
                <a:cs typeface="Arial"/>
              </a:rPr>
              <a:t>Try to encourage your participant to imagine they are explaining what the co-op is, does, and for whom it exists.</a:t>
            </a:r>
          </a:p>
          <a:p>
            <a:pPr marL="0" indent="0" algn="just">
              <a:lnSpc>
                <a:spcPct val="100000"/>
              </a:lnSpc>
              <a:buNone/>
            </a:pPr>
            <a:r>
              <a:rPr lang="en-GB" sz="1600" kern="100">
                <a:latin typeface="Gill Sans MT"/>
                <a:ea typeface="Aptos" panose="020B0004020202020204" pitchFamily="34" charset="0"/>
                <a:cs typeface="Arial"/>
              </a:rPr>
              <a:t>If you’re struggling with this one, take a look at some of the other case studies to get a better sense as to what might be highlighted here.</a:t>
            </a:r>
            <a:endParaRPr lang="en-GB" sz="1600" kern="100">
              <a:effectLst/>
              <a:latin typeface="Gill Sans MT"/>
              <a:ea typeface="Aptos" panose="020B0004020202020204" pitchFamily="34" charset="0"/>
              <a:cs typeface="Arial"/>
            </a:endParaRPr>
          </a:p>
        </p:txBody>
      </p:sp>
      <p:pic>
        <p:nvPicPr>
          <p:cNvPr id="4" name="Graphic 3" descr="Work from home Wi-Fi with solid fill">
            <a:hlinkClick r:id="rId3" action="ppaction://hlinksldjump"/>
            <a:extLst>
              <a:ext uri="{FF2B5EF4-FFF2-40B4-BE49-F238E27FC236}">
                <a16:creationId xmlns:a16="http://schemas.microsoft.com/office/drawing/2014/main" id="{3131909B-F235-6349-F228-524FC8B3E8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
        <p:nvSpPr>
          <p:cNvPr id="5" name="Content Placeholder 2">
            <a:extLst>
              <a:ext uri="{FF2B5EF4-FFF2-40B4-BE49-F238E27FC236}">
                <a16:creationId xmlns:a16="http://schemas.microsoft.com/office/drawing/2014/main" id="{880675A3-BE43-550C-E92D-B9A17975ED32}"/>
              </a:ext>
            </a:extLst>
          </p:cNvPr>
          <p:cNvSpPr txBox="1">
            <a:spLocks/>
          </p:cNvSpPr>
          <p:nvPr/>
        </p:nvSpPr>
        <p:spPr>
          <a:xfrm>
            <a:off x="6259549" y="1825625"/>
            <a:ext cx="5094249" cy="4351338"/>
          </a:xfrm>
          <a:prstGeom prst="rect">
            <a:avLst/>
          </a:prstGeom>
        </p:spPr>
        <p:txBody>
          <a:bodyPr vert="horz" lIns="91440" tIns="45720" rIns="91440" bIns="45720" numCol="1" rtlCol="0">
            <a:norm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800"/>
              </a:spcBef>
              <a:spcAft>
                <a:spcPts val="400"/>
              </a:spcAft>
              <a:buNone/>
            </a:pPr>
            <a:r>
              <a:rPr lang="en-GB" sz="1600" b="1" u="sng"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2. Background </a:t>
            </a:r>
            <a:endPar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0" indent="0">
              <a:lnSpc>
                <a:spcPct val="115000"/>
              </a:lnSpc>
              <a:buNone/>
            </a:pPr>
            <a:r>
              <a:rPr lang="en-GB" sz="1600" kern="100">
                <a:ea typeface="Aptos" panose="020B0004020202020204" pitchFamily="34" charset="0"/>
                <a:cs typeface="Arial" panose="020B0604020202020204" pitchFamily="34" charset="0"/>
              </a:rPr>
              <a:t>The prompts included in the interview schedule are helpful here in terms of focusing on needs, aspirations, founders, other organisations involved. </a:t>
            </a:r>
          </a:p>
          <a:p>
            <a:pPr marL="0" indent="0">
              <a:lnSpc>
                <a:spcPct val="115000"/>
              </a:lnSpc>
              <a:buNone/>
            </a:pPr>
            <a:r>
              <a:rPr lang="en-GB" sz="1600" kern="100">
                <a:ea typeface="Aptos" panose="020B0004020202020204" pitchFamily="34" charset="0"/>
                <a:cs typeface="Arial" panose="020B0604020202020204" pitchFamily="34" charset="0"/>
              </a:rPr>
              <a:t>Try to consider what has already been covered in the first question, do you want the participant to thicken the existing narrative or go further back in time?</a:t>
            </a:r>
          </a:p>
        </p:txBody>
      </p:sp>
    </p:spTree>
    <p:extLst>
      <p:ext uri="{BB962C8B-B14F-4D97-AF65-F5344CB8AC3E}">
        <p14:creationId xmlns:p14="http://schemas.microsoft.com/office/powerpoint/2010/main" val="388617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17215" y="1920847"/>
            <a:ext cx="4165820" cy="4660706"/>
            <a:chOff x="356316" y="1957883"/>
            <a:chExt cx="4165820" cy="4510616"/>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3"/>
              <a:ext cx="4165820" cy="4267136"/>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NEED: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Tameside General Hospital needed to connect its data centre to its disaster recovery centre, needed point-to-point connection running at 10 gigabits. Calculated the money that they would spend over five years would be enough to build their own bit of fibre connecting the two places together and at the end of the five years, the costs will fall off a cliff.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Moreover</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because now you have your own fibre, why run it at 10 when you can run it at 40 gigabits or at 100 gigabits? </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GROWTH: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Tameside Council went through a similar process.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hey built a fibre network so why not join them together and make something bigger?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How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do you do this without creating some kind of complicated joint venture special purpose vehicle? You use a co-op! That way, you’re not giving anything up, you're just saying, let's provide access to this joint network.</a:t>
              </a:r>
            </a:p>
            <a:p>
              <a:pPr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just"/>
              <a:r>
                <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rPr>
                <a:t>PRIVATE SECTOR: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It’s possible</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to open this up to the private sector because the model satisfies procurement and state aid rules by establishing certain key value transactions between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members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outside of the state and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those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inside the state. The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model resolves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the subsidy control problem which had prevented councils from intervening in digital infrastructure development. </a:t>
              </a:r>
            </a:p>
          </p:txBody>
        </p:sp>
        <p:sp>
          <p:nvSpPr>
            <p:cNvPr id="8" name="TextBox 7">
              <a:extLst>
                <a:ext uri="{FF2B5EF4-FFF2-40B4-BE49-F238E27FC236}">
                  <a16:creationId xmlns:a16="http://schemas.microsoft.com/office/drawing/2014/main" id="{CFBD5992-15D6-9E1C-766E-350188A93843}"/>
                </a:ext>
              </a:extLst>
            </p:cNvPr>
            <p:cNvSpPr txBox="1"/>
            <p:nvPr/>
          </p:nvSpPr>
          <p:spPr>
            <a:xfrm>
              <a:off x="1052328" y="1957883"/>
              <a:ext cx="2595628"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5" name="Group 14">
            <a:extLst>
              <a:ext uri="{FF2B5EF4-FFF2-40B4-BE49-F238E27FC236}">
                <a16:creationId xmlns:a16="http://schemas.microsoft.com/office/drawing/2014/main" id="{FE2578A1-09FC-6D95-1A80-31DA6FD99F6C}"/>
              </a:ext>
            </a:extLst>
          </p:cNvPr>
          <p:cNvGrpSpPr/>
          <p:nvPr/>
        </p:nvGrpSpPr>
        <p:grpSpPr>
          <a:xfrm>
            <a:off x="231116" y="229193"/>
            <a:ext cx="11699899" cy="2235872"/>
            <a:chOff x="243622" y="2420516"/>
            <a:chExt cx="11699899" cy="2235872"/>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43622" y="2683935"/>
              <a:ext cx="7024755" cy="1097092"/>
              <a:chOff x="622884" y="2396068"/>
              <a:chExt cx="7024755" cy="1097092"/>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40" name="Group 39">
                <a:extLst>
                  <a:ext uri="{FF2B5EF4-FFF2-40B4-BE49-F238E27FC236}">
                    <a16:creationId xmlns:a16="http://schemas.microsoft.com/office/drawing/2014/main" id="{E79F5996-E1AB-C007-D2EC-B3DFF775F523}"/>
                  </a:ext>
                </a:extLst>
              </p:cNvPr>
              <p:cNvGrpSpPr/>
              <p:nvPr/>
            </p:nvGrpSpPr>
            <p:grpSpPr>
              <a:xfrm>
                <a:off x="622884" y="2398760"/>
                <a:ext cx="2340000" cy="1094400"/>
                <a:chOff x="3723620" y="2750863"/>
                <a:chExt cx="2340000" cy="1094400"/>
              </a:xfrm>
            </p:grpSpPr>
            <p:sp>
              <p:nvSpPr>
                <p:cNvPr id="59" name="Freeform 58">
                  <a:extLst>
                    <a:ext uri="{FF2B5EF4-FFF2-40B4-BE49-F238E27FC236}">
                      <a16:creationId xmlns:a16="http://schemas.microsoft.com/office/drawing/2014/main" id="{81CABE54-E2A3-2EAE-3774-D20002B707DC}"/>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60" name="Rectangle 59">
                  <a:extLst>
                    <a:ext uri="{FF2B5EF4-FFF2-40B4-BE49-F238E27FC236}">
                      <a16:creationId xmlns:a16="http://schemas.microsoft.com/office/drawing/2014/main" id="{B362B1AE-7656-1A85-A3A0-E406EFE067E7}"/>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7639" y="2396068"/>
                <a:ext cx="2340000" cy="1094400"/>
                <a:chOff x="3723620" y="2750863"/>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437987" y="2420516"/>
              <a:ext cx="11505534" cy="2235872"/>
              <a:chOff x="328551" y="228080"/>
              <a:chExt cx="11505534" cy="2235872"/>
            </a:xfrm>
          </p:grpSpPr>
          <p:sp>
            <p:nvSpPr>
              <p:cNvPr id="31" name="TextBox 30">
                <a:extLst>
                  <a:ext uri="{FF2B5EF4-FFF2-40B4-BE49-F238E27FC236}">
                    <a16:creationId xmlns:a16="http://schemas.microsoft.com/office/drawing/2014/main" id="{EF8CAD1C-F7CB-1DA0-E359-531CE79DC5CF}"/>
                  </a:ext>
                </a:extLst>
              </p:cNvPr>
              <p:cNvSpPr txBox="1"/>
              <p:nvPr/>
            </p:nvSpPr>
            <p:spPr>
              <a:xfrm>
                <a:off x="4693701" y="228080"/>
                <a:ext cx="2638540" cy="261610"/>
              </a:xfrm>
              <a:prstGeom prst="rect">
                <a:avLst/>
              </a:prstGeom>
              <a:noFill/>
            </p:spPr>
            <p:txBody>
              <a:bodyPr wrap="square" rtlCol="0">
                <a:spAutoFit/>
              </a:bodyPr>
              <a:lstStyle/>
              <a:p>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11505534" cy="1804955"/>
                <a:chOff x="1447581" y="5060383"/>
                <a:chExt cx="9126747" cy="1930051"/>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defTabSz="577850">
                    <a:spcBef>
                      <a:spcPct val="0"/>
                    </a:spcBef>
                    <a:spcAft>
                      <a:spcPct val="35000"/>
                    </a:spcAft>
                    <a:buNone/>
                  </a:pPr>
                  <a:r>
                    <a:rPr lang="en-GB" sz="1100" b="1" kern="1200"/>
                    <a:t>Due diligence and founding</a:t>
                  </a:r>
                </a:p>
                <a:p>
                  <a:pPr marL="171450" lvl="1" indent="-171450" defTabSz="444500">
                    <a:spcBef>
                      <a:spcPct val="0"/>
                    </a:spcBef>
                    <a:spcAft>
                      <a:spcPct val="15000"/>
                    </a:spcAft>
                    <a:buFont typeface="Wingdings" pitchFamily="2" charset="2"/>
                    <a:buChar char="Ø"/>
                  </a:pPr>
                  <a:r>
                    <a:rPr lang="en-GB" sz="1100" kern="1200"/>
                    <a:t>Report commissioned from PwC into the state aid implications and viability of model</a:t>
                  </a:r>
                </a:p>
                <a:p>
                  <a:pPr marL="171450" lvl="1" indent="-171450" defTabSz="444500">
                    <a:spcBef>
                      <a:spcPct val="0"/>
                    </a:spcBef>
                    <a:spcAft>
                      <a:spcPct val="15000"/>
                    </a:spcAft>
                    <a:buFont typeface="Wingdings" pitchFamily="2" charset="2"/>
                    <a:buChar char="Ø"/>
                  </a:pPr>
                  <a:r>
                    <a:rPr lang="en-GB" sz="1100" kern="1200"/>
                    <a:t>QC sign-off on interpretation of state aid rules</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defTabSz="577850">
                    <a:spcBef>
                      <a:spcPct val="0"/>
                    </a:spcBef>
                    <a:spcAft>
                      <a:spcPct val="35000"/>
                    </a:spcAft>
                  </a:pPr>
                  <a:r>
                    <a:rPr lang="en-GB" sz="1100" b="1" kern="1200"/>
                    <a:t>Persuading key members</a:t>
                  </a:r>
                </a:p>
                <a:p>
                  <a:pPr marL="171450" lvl="1" indent="-171450" defTabSz="444500">
                    <a:spcBef>
                      <a:spcPct val="0"/>
                    </a:spcBef>
                    <a:spcAft>
                      <a:spcPct val="15000"/>
                    </a:spcAft>
                    <a:buFont typeface="Wingdings" pitchFamily="2" charset="2"/>
                    <a:buChar char="Ø"/>
                  </a:pPr>
                  <a:r>
                    <a:rPr lang="en-GB" sz="1100" kern="1200"/>
                    <a:t>Making use of a shared infrastructure not commercially disadvantageous </a:t>
                  </a:r>
                </a:p>
                <a:p>
                  <a:pPr marL="171450" lvl="1" indent="-171450" defTabSz="444500">
                    <a:spcBef>
                      <a:spcPct val="0"/>
                    </a:spcBef>
                    <a:spcAft>
                      <a:spcPct val="15000"/>
                    </a:spcAft>
                    <a:buFont typeface="Wingdings" pitchFamily="2" charset="2"/>
                    <a:buChar char="Ø"/>
                  </a:pPr>
                  <a:r>
                    <a:rPr lang="en-GB" sz="1100" kern="1200"/>
                    <a:t>Shared infrastructure enables capital to be used better</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defTabSz="577850">
                    <a:spcBef>
                      <a:spcPct val="0"/>
                    </a:spcBef>
                    <a:spcAft>
                      <a:spcPct val="35000"/>
                    </a:spcAft>
                  </a:pPr>
                  <a:r>
                    <a:rPr lang="en-GB" sz="1100" b="1" kern="1200"/>
                    <a:t>Expansion</a:t>
                  </a:r>
                </a:p>
                <a:p>
                  <a:pPr marL="171450" lvl="1" indent="-171450" defTabSz="444500">
                    <a:spcBef>
                      <a:spcPct val="0"/>
                    </a:spcBef>
                    <a:spcAft>
                      <a:spcPct val="15000"/>
                    </a:spcAft>
                    <a:buFont typeface="Wingdings" pitchFamily="2" charset="2"/>
                    <a:buChar char="Ø"/>
                  </a:pPr>
                  <a:r>
                    <a:rPr lang="en-GB" sz="1100" kern="1200"/>
                    <a:t>Second local authority, Blackpool</a:t>
                  </a:r>
                </a:p>
                <a:p>
                  <a:pPr marL="171450" lvl="1" indent="-171450" defTabSz="444500">
                    <a:spcBef>
                      <a:spcPct val="0"/>
                    </a:spcBef>
                    <a:spcAft>
                      <a:spcPct val="15000"/>
                    </a:spcAft>
                    <a:buFont typeface="Wingdings" pitchFamily="2" charset="2"/>
                    <a:buChar char="Ø"/>
                  </a:pPr>
                  <a:r>
                    <a:rPr lang="en-GB" sz="1100" kern="1200"/>
                    <a:t>Signing-up Virgin Media and City Fibre</a:t>
                  </a:r>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defTabSz="577850">
                    <a:spcBef>
                      <a:spcPct val="0"/>
                    </a:spcBef>
                    <a:spcAft>
                      <a:spcPct val="35000"/>
                    </a:spcAft>
                    <a:buNone/>
                  </a:pPr>
                  <a:r>
                    <a:rPr lang="en-GB" sz="1100" b="1" kern="1200"/>
                    <a:t>Break-even</a:t>
                  </a:r>
                </a:p>
                <a:p>
                  <a:pPr marL="171450" lvl="1" indent="-171450" defTabSz="444500">
                    <a:spcBef>
                      <a:spcPct val="0"/>
                    </a:spcBef>
                    <a:spcAft>
                      <a:spcPct val="15000"/>
                    </a:spcAft>
                    <a:buFont typeface="Wingdings" pitchFamily="2" charset="2"/>
                    <a:buChar char="Ø"/>
                  </a:pPr>
                  <a:r>
                    <a:rPr lang="en-GB" sz="1100" kern="1200"/>
                    <a:t>Hit break even a couple of years ago, took about 3 years </a:t>
                  </a:r>
                </a:p>
                <a:p>
                  <a:pPr marL="171450" lvl="1" indent="-171450" defTabSz="444500">
                    <a:spcBef>
                      <a:spcPct val="0"/>
                    </a:spcBef>
                    <a:spcAft>
                      <a:spcPct val="15000"/>
                    </a:spcAft>
                    <a:buFont typeface="Wingdings" pitchFamily="2" charset="2"/>
                    <a:buChar char="Ø"/>
                  </a:pPr>
                  <a:r>
                    <a:rPr lang="en-GB" sz="1100" kern="1200"/>
                    <a:t>Now making a surplus and approaching £1,000,000 worth of assets</a:t>
                  </a:r>
                </a:p>
              </p:txBody>
            </p:sp>
            <p:sp>
              <p:nvSpPr>
                <p:cNvPr id="38" name="Freeform 37">
                  <a:extLst>
                    <a:ext uri="{FF2B5EF4-FFF2-40B4-BE49-F238E27FC236}">
                      <a16:creationId xmlns:a16="http://schemas.microsoft.com/office/drawing/2014/main" id="{2F5A1361-03FE-9389-BB31-8B7562F8F346}"/>
                    </a:ext>
                  </a:extLst>
                </p:cNvPr>
                <p:cNvSpPr/>
                <p:nvPr/>
              </p:nvSpPr>
              <p:spPr>
                <a:xfrm>
                  <a:off x="8886145" y="5060383"/>
                  <a:ext cx="1688183"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defTabSz="577850">
                    <a:spcBef>
                      <a:spcPct val="0"/>
                    </a:spcBef>
                    <a:spcAft>
                      <a:spcPct val="35000"/>
                    </a:spcAft>
                    <a:buNone/>
                  </a:pPr>
                  <a:r>
                    <a:rPr lang="en-GB" sz="1100" b="1" kern="1200"/>
                    <a:t>Capabilities</a:t>
                  </a:r>
                </a:p>
                <a:p>
                  <a:pPr marL="171450" lvl="0" indent="-171450">
                    <a:buFont typeface="Wingdings" pitchFamily="2" charset="2"/>
                    <a:buChar char="Ø"/>
                  </a:pPr>
                  <a:r>
                    <a:rPr lang="en-GB" sz="1100">
                      <a:solidFill>
                        <a:schemeClr val="tx1"/>
                      </a:solidFill>
                      <a:latin typeface="Gill Sans MT" panose="020B0502020104020203" pitchFamily="34" charset="77"/>
                      <a:ea typeface="Yu Gothic Light" panose="020B0300000000000000" pitchFamily="34" charset="-128"/>
                      <a:cs typeface="Times New Roman" panose="02020603050405020304" pitchFamily="18" charset="0"/>
                    </a:rPr>
                    <a:t>Able to install fibre infrastructure in public and private sector ducting assets as well as Openreach</a:t>
                  </a:r>
                </a:p>
                <a:p>
                  <a:pPr marL="171450" lvl="0" indent="-171450">
                    <a:buFont typeface="Wingdings" pitchFamily="2" charset="2"/>
                    <a:buChar char="Ø"/>
                  </a:pPr>
                  <a:r>
                    <a:rPr lang="en-GB" sz="1100">
                      <a:solidFill>
                        <a:schemeClr val="tx1"/>
                      </a:solidFill>
                      <a:latin typeface="Gill Sans MT" panose="020B0502020104020203" pitchFamily="34" charset="77"/>
                      <a:ea typeface="Yu Gothic Light" panose="020B0300000000000000" pitchFamily="34" charset="-128"/>
                      <a:cs typeface="Times New Roman" panose="02020603050405020304" pitchFamily="18" charset="0"/>
                    </a:rPr>
                    <a:t>C</a:t>
                  </a:r>
                  <a:r>
                    <a:rPr lang="en-GB" sz="1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ould be covering the country, the model is entirely scalable</a:t>
                  </a:r>
                </a:p>
              </p:txBody>
            </p:sp>
          </p:grpSp>
        </p:grpSp>
      </p:grpSp>
      <p:sp>
        <p:nvSpPr>
          <p:cNvPr id="11" name="Freeform 10">
            <a:extLst>
              <a:ext uri="{FF2B5EF4-FFF2-40B4-BE49-F238E27FC236}">
                <a16:creationId xmlns:a16="http://schemas.microsoft.com/office/drawing/2014/main" id="{33717C4D-642A-2FB5-B71D-41BC1A63A11A}"/>
              </a:ext>
            </a:extLst>
          </p:cNvPr>
          <p:cNvSpPr/>
          <p:nvPr/>
        </p:nvSpPr>
        <p:spPr>
          <a:xfrm>
            <a:off x="7257229" y="491849"/>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12" name="Rectangle 11">
            <a:extLst>
              <a:ext uri="{FF2B5EF4-FFF2-40B4-BE49-F238E27FC236}">
                <a16:creationId xmlns:a16="http://schemas.microsoft.com/office/drawing/2014/main" id="{5B5FD323-28CC-64B0-DA89-B22E53932BBB}"/>
              </a:ext>
            </a:extLst>
          </p:cNvPr>
          <p:cNvSpPr/>
          <p:nvPr/>
        </p:nvSpPr>
        <p:spPr>
          <a:xfrm rot="5400000">
            <a:off x="6868429" y="1039049"/>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6" name="Freeform 15">
            <a:extLst>
              <a:ext uri="{FF2B5EF4-FFF2-40B4-BE49-F238E27FC236}">
                <a16:creationId xmlns:a16="http://schemas.microsoft.com/office/drawing/2014/main" id="{D0058605-4FDA-AE4A-331F-A75DFEBC9B4C}"/>
              </a:ext>
            </a:extLst>
          </p:cNvPr>
          <p:cNvSpPr/>
          <p:nvPr/>
        </p:nvSpPr>
        <p:spPr>
          <a:xfrm>
            <a:off x="9603953" y="491849"/>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19" name="Rectangle 18">
            <a:extLst>
              <a:ext uri="{FF2B5EF4-FFF2-40B4-BE49-F238E27FC236}">
                <a16:creationId xmlns:a16="http://schemas.microsoft.com/office/drawing/2014/main" id="{027B7C36-D19D-A1BD-C1F2-A3B27D8D678D}"/>
              </a:ext>
            </a:extLst>
          </p:cNvPr>
          <p:cNvSpPr/>
          <p:nvPr/>
        </p:nvSpPr>
        <p:spPr>
          <a:xfrm rot="5400000">
            <a:off x="9213544" y="103048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nvGrpSpPr>
          <p:cNvPr id="22" name="Group 21">
            <a:extLst>
              <a:ext uri="{FF2B5EF4-FFF2-40B4-BE49-F238E27FC236}">
                <a16:creationId xmlns:a16="http://schemas.microsoft.com/office/drawing/2014/main" id="{DB891710-C175-9F91-F875-C7D9D5C1854C}"/>
              </a:ext>
            </a:extLst>
          </p:cNvPr>
          <p:cNvGrpSpPr/>
          <p:nvPr/>
        </p:nvGrpSpPr>
        <p:grpSpPr>
          <a:xfrm>
            <a:off x="4628926" y="1920847"/>
            <a:ext cx="7362974" cy="4610014"/>
            <a:chOff x="4564865" y="1769395"/>
            <a:chExt cx="7362974" cy="4610014"/>
          </a:xfrm>
        </p:grpSpPr>
        <p:grpSp>
          <p:nvGrpSpPr>
            <p:cNvPr id="77" name="Group 76">
              <a:extLst>
                <a:ext uri="{FF2B5EF4-FFF2-40B4-BE49-F238E27FC236}">
                  <a16:creationId xmlns:a16="http://schemas.microsoft.com/office/drawing/2014/main" id="{005D3418-5A90-619A-156D-DE152E8F2083}"/>
                </a:ext>
              </a:extLst>
            </p:cNvPr>
            <p:cNvGrpSpPr/>
            <p:nvPr/>
          </p:nvGrpSpPr>
          <p:grpSpPr>
            <a:xfrm>
              <a:off x="4564865" y="1769395"/>
              <a:ext cx="7362974" cy="4280376"/>
              <a:chOff x="4785734" y="2193421"/>
              <a:chExt cx="7362974" cy="4280376"/>
            </a:xfrm>
          </p:grpSpPr>
          <p:grpSp>
            <p:nvGrpSpPr>
              <p:cNvPr id="2" name="Group 1">
                <a:extLst>
                  <a:ext uri="{FF2B5EF4-FFF2-40B4-BE49-F238E27FC236}">
                    <a16:creationId xmlns:a16="http://schemas.microsoft.com/office/drawing/2014/main" id="{B5503B54-C573-413E-939F-4B89CD2FBDB9}"/>
                  </a:ext>
                </a:extLst>
              </p:cNvPr>
              <p:cNvGrpSpPr/>
              <p:nvPr/>
            </p:nvGrpSpPr>
            <p:grpSpPr>
              <a:xfrm>
                <a:off x="4785734" y="2440205"/>
                <a:ext cx="7362974" cy="4033592"/>
                <a:chOff x="4521693" y="1581644"/>
                <a:chExt cx="7359475" cy="4507464"/>
              </a:xfrm>
              <a:noFill/>
            </p:grpSpPr>
            <p:sp>
              <p:nvSpPr>
                <p:cNvPr id="65" name="Hexagon 64">
                  <a:extLst>
                    <a:ext uri="{FF2B5EF4-FFF2-40B4-BE49-F238E27FC236}">
                      <a16:creationId xmlns:a16="http://schemas.microsoft.com/office/drawing/2014/main" id="{9876EDCF-9BDB-FC69-BDC5-B8CEB5587B87}"/>
                    </a:ext>
                  </a:extLst>
                </p:cNvPr>
                <p:cNvSpPr>
                  <a:spLocks/>
                </p:cNvSpPr>
                <p:nvPr/>
              </p:nvSpPr>
              <p:spPr>
                <a:xfrm>
                  <a:off x="8685550" y="2492628"/>
                  <a:ext cx="1800000" cy="1800001"/>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Assets consist almost entirely of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fibre deployed in ducting either public sector ducting or Open Reach ducting. </a:t>
                  </a:r>
                </a:p>
                <a:p>
                  <a:pPr algn="ctr"/>
                  <a:endParaRPr lang="en-GB" sz="1100">
                    <a:solidFill>
                      <a:schemeClr val="tx1"/>
                    </a:solidFill>
                  </a:endParaRPr>
                </a:p>
              </p:txBody>
            </p:sp>
            <p:sp>
              <p:nvSpPr>
                <p:cNvPr id="66" name="Hexagon 65">
                  <a:extLst>
                    <a:ext uri="{FF2B5EF4-FFF2-40B4-BE49-F238E27FC236}">
                      <a16:creationId xmlns:a16="http://schemas.microsoft.com/office/drawing/2014/main" id="{0A503C55-0F88-E019-78A9-C9C61BE7C8A2}"/>
                    </a:ext>
                  </a:extLst>
                </p:cNvPr>
                <p:cNvSpPr>
                  <a:spLocks/>
                </p:cNvSpPr>
                <p:nvPr/>
              </p:nvSpPr>
              <p:spPr>
                <a:xfrm>
                  <a:off x="10069390" y="1581644"/>
                  <a:ext cx="1800000" cy="1800000"/>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It's not just the price of the fibre itself it's the deployment of it that has a significant value. </a:t>
                  </a:r>
                </a:p>
                <a:p>
                  <a:pPr algn="ctr"/>
                  <a:endParaRPr lang="en-GB" sz="1100">
                    <a:solidFill>
                      <a:schemeClr val="tx1"/>
                    </a:solidFill>
                  </a:endParaRPr>
                </a:p>
              </p:txBody>
            </p:sp>
            <p:sp>
              <p:nvSpPr>
                <p:cNvPr id="67" name="Hexagon 66">
                  <a:extLst>
                    <a:ext uri="{FF2B5EF4-FFF2-40B4-BE49-F238E27FC236}">
                      <a16:creationId xmlns:a16="http://schemas.microsoft.com/office/drawing/2014/main" id="{E2C3A885-DBC7-B35A-420C-6D0516997CCA}"/>
                    </a:ext>
                  </a:extLst>
                </p:cNvPr>
                <p:cNvSpPr>
                  <a:spLocks/>
                </p:cNvSpPr>
                <p:nvPr/>
              </p:nvSpPr>
              <p:spPr>
                <a:xfrm>
                  <a:off x="7303564" y="3385993"/>
                  <a:ext cx="1800000" cy="1800001"/>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CNI is not a community benefit society, it is a cooperative society with a not-for-profit clause in its regulations</a:t>
                  </a:r>
                  <a:endParaRPr lang="en-GB" sz="1100">
                    <a:solidFill>
                      <a:schemeClr val="tx1"/>
                    </a:solidFill>
                  </a:endParaRPr>
                </a:p>
              </p:txBody>
            </p:sp>
            <p:sp>
              <p:nvSpPr>
                <p:cNvPr id="68" name="Hexagon 67">
                  <a:extLst>
                    <a:ext uri="{FF2B5EF4-FFF2-40B4-BE49-F238E27FC236}">
                      <a16:creationId xmlns:a16="http://schemas.microsoft.com/office/drawing/2014/main" id="{5970734E-AC5D-5BA8-A418-6DDCFFAD7B3F}"/>
                    </a:ext>
                  </a:extLst>
                </p:cNvPr>
                <p:cNvSpPr>
                  <a:spLocks/>
                </p:cNvSpPr>
                <p:nvPr/>
              </p:nvSpPr>
              <p:spPr>
                <a:xfrm>
                  <a:off x="8697232" y="4267474"/>
                  <a:ext cx="1800000" cy="1800001"/>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CNI’s current focus is on network enhancement and expansion.</a:t>
                  </a:r>
                  <a:endParaRPr lang="en-GB" sz="1100">
                    <a:solidFill>
                      <a:schemeClr val="tx1"/>
                    </a:solidFill>
                  </a:endParaRPr>
                </a:p>
              </p:txBody>
            </p:sp>
            <p:sp>
              <p:nvSpPr>
                <p:cNvPr id="69" name="Hexagon 68">
                  <a:extLst>
                    <a:ext uri="{FF2B5EF4-FFF2-40B4-BE49-F238E27FC236}">
                      <a16:creationId xmlns:a16="http://schemas.microsoft.com/office/drawing/2014/main" id="{38FF4427-668C-81FD-FA4C-035909607B05}"/>
                    </a:ext>
                  </a:extLst>
                </p:cNvPr>
                <p:cNvSpPr>
                  <a:spLocks/>
                </p:cNvSpPr>
                <p:nvPr/>
              </p:nvSpPr>
              <p:spPr>
                <a:xfrm>
                  <a:off x="10081168" y="3372249"/>
                  <a:ext cx="1800000" cy="1800001"/>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CNI is not-for-profit – must reinvest all surplus</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 but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surplus created in, for example, Blackpool will be reinvested in Blackpool.</a:t>
                  </a:r>
                  <a:endParaRPr lang="en-GB" sz="1100">
                    <a:solidFill>
                      <a:schemeClr val="tx1"/>
                    </a:solidFill>
                  </a:endParaRPr>
                </a:p>
              </p:txBody>
            </p:sp>
            <p:sp>
              <p:nvSpPr>
                <p:cNvPr id="71" name="Hexagon 70">
                  <a:extLst>
                    <a:ext uri="{FF2B5EF4-FFF2-40B4-BE49-F238E27FC236}">
                      <a16:creationId xmlns:a16="http://schemas.microsoft.com/office/drawing/2014/main" id="{0D37211B-52EF-61A8-2415-E56A48E98611}"/>
                    </a:ext>
                  </a:extLst>
                </p:cNvPr>
                <p:cNvSpPr>
                  <a:spLocks noChangeAspect="1"/>
                </p:cNvSpPr>
                <p:nvPr/>
              </p:nvSpPr>
              <p:spPr>
                <a:xfrm>
                  <a:off x="4521693" y="1602579"/>
                  <a:ext cx="1800000" cy="1800000"/>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Combination of ‘model rules’ and ‘member agreement’ resolves transactional complexity and reduces friction </a:t>
                  </a:r>
                </a:p>
              </p:txBody>
            </p:sp>
            <p:sp>
              <p:nvSpPr>
                <p:cNvPr id="72" name="Hexagon 71">
                  <a:extLst>
                    <a:ext uri="{FF2B5EF4-FFF2-40B4-BE49-F238E27FC236}">
                      <a16:creationId xmlns:a16="http://schemas.microsoft.com/office/drawing/2014/main" id="{100C687F-A8E8-0321-A188-E14906EF6698}"/>
                    </a:ext>
                  </a:extLst>
                </p:cNvPr>
                <p:cNvSpPr>
                  <a:spLocks noChangeAspect="1"/>
                </p:cNvSpPr>
                <p:nvPr/>
              </p:nvSpPr>
              <p:spPr>
                <a:xfrm>
                  <a:off x="7308020" y="1595741"/>
                  <a:ext cx="1800000" cy="1800001"/>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Elected Board formalises decisions but Operations Group drives development. </a:t>
                  </a:r>
                </a:p>
              </p:txBody>
            </p:sp>
            <p:sp>
              <p:nvSpPr>
                <p:cNvPr id="73" name="Hexagon 72">
                  <a:extLst>
                    <a:ext uri="{FF2B5EF4-FFF2-40B4-BE49-F238E27FC236}">
                      <a16:creationId xmlns:a16="http://schemas.microsoft.com/office/drawing/2014/main" id="{9DEE7A41-F834-FF47-7877-285E94E940C0}"/>
                    </a:ext>
                  </a:extLst>
                </p:cNvPr>
                <p:cNvSpPr>
                  <a:spLocks noChangeAspect="1"/>
                </p:cNvSpPr>
                <p:nvPr/>
              </p:nvSpPr>
              <p:spPr>
                <a:xfrm>
                  <a:off x="5922392" y="4289105"/>
                  <a:ext cx="1800000" cy="1800003"/>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Members can keep an eye on what's going on, no one is going to pull the wool over your eyes, and trust levels are high.</a:t>
                  </a:r>
                </a:p>
              </p:txBody>
            </p:sp>
            <p:sp>
              <p:nvSpPr>
                <p:cNvPr id="74" name="Hexagon 73">
                  <a:extLst>
                    <a:ext uri="{FF2B5EF4-FFF2-40B4-BE49-F238E27FC236}">
                      <a16:creationId xmlns:a16="http://schemas.microsoft.com/office/drawing/2014/main" id="{AC67F3D2-913B-2AE2-F3C4-B9A05DD8B9A9}"/>
                    </a:ext>
                  </a:extLst>
                </p:cNvPr>
                <p:cNvSpPr>
                  <a:spLocks noChangeAspect="1"/>
                </p:cNvSpPr>
                <p:nvPr/>
              </p:nvSpPr>
              <p:spPr>
                <a:xfrm>
                  <a:off x="4531098" y="3394522"/>
                  <a:ext cx="1800000" cy="1800001"/>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Private sector is engaged but leadership tends to come from public sector. </a:t>
                  </a:r>
                </a:p>
                <a:p>
                  <a:pPr algn="ctr"/>
                  <a:r>
                    <a:rPr lang="en-GB" sz="1100">
                      <a:solidFill>
                        <a:schemeClr val="tx1"/>
                      </a:solidFill>
                    </a:rPr>
                    <a:t>By convention, the Chair is from the public sector</a:t>
                  </a:r>
                </a:p>
              </p:txBody>
            </p:sp>
            <p:sp>
              <p:nvSpPr>
                <p:cNvPr id="75" name="Hexagon 74">
                  <a:extLst>
                    <a:ext uri="{FF2B5EF4-FFF2-40B4-BE49-F238E27FC236}">
                      <a16:creationId xmlns:a16="http://schemas.microsoft.com/office/drawing/2014/main" id="{C0391468-EEFD-8C3A-788F-348856BF1199}"/>
                    </a:ext>
                  </a:extLst>
                </p:cNvPr>
                <p:cNvSpPr>
                  <a:spLocks noChangeAspect="1"/>
                </p:cNvSpPr>
                <p:nvPr/>
              </p:nvSpPr>
              <p:spPr>
                <a:xfrm>
                  <a:off x="5913929" y="2489105"/>
                  <a:ext cx="1800000" cy="1800001"/>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Structure provides flexibility for members and enables specialists to speak to relevant items. </a:t>
                  </a:r>
                </a:p>
              </p:txBody>
            </p:sp>
          </p:grpSp>
          <p:sp>
            <p:nvSpPr>
              <p:cNvPr id="6" name="TextBox 5">
                <a:extLst>
                  <a:ext uri="{FF2B5EF4-FFF2-40B4-BE49-F238E27FC236}">
                    <a16:creationId xmlns:a16="http://schemas.microsoft.com/office/drawing/2014/main" id="{17A4D3A3-96D5-CDC1-F446-5B226722CED7}"/>
                  </a:ext>
                </a:extLst>
              </p:cNvPr>
              <p:cNvSpPr txBox="1"/>
              <p:nvPr/>
            </p:nvSpPr>
            <p:spPr>
              <a:xfrm>
                <a:off x="6870431" y="2193421"/>
                <a:ext cx="3117961" cy="245685"/>
              </a:xfrm>
              <a:prstGeom prst="rect">
                <a:avLst/>
              </a:prstGeom>
              <a:noFill/>
            </p:spPr>
            <p:txBody>
              <a:bodyPr wrap="square" rtlCol="0">
                <a:spAutoFit/>
              </a:bodyPr>
              <a:lstStyle/>
              <a:p>
                <a:pPr algn="ctr"/>
                <a:r>
                  <a:rPr lang="en-GB" sz="1100" b="1"/>
                  <a:t>KEY FEATURES</a:t>
                </a:r>
              </a:p>
            </p:txBody>
          </p:sp>
        </p:grpSp>
        <p:sp>
          <p:nvSpPr>
            <p:cNvPr id="20" name="TextBox 19">
              <a:extLst>
                <a:ext uri="{FF2B5EF4-FFF2-40B4-BE49-F238E27FC236}">
                  <a16:creationId xmlns:a16="http://schemas.microsoft.com/office/drawing/2014/main" id="{3B72550B-3462-BF84-F9BF-5750AE24EAD2}"/>
                </a:ext>
              </a:extLst>
            </p:cNvPr>
            <p:cNvSpPr txBox="1"/>
            <p:nvPr/>
          </p:nvSpPr>
          <p:spPr>
            <a:xfrm>
              <a:off x="6721012" y="6117799"/>
              <a:ext cx="1472400" cy="261610"/>
            </a:xfrm>
            <a:prstGeom prst="rect">
              <a:avLst/>
            </a:prstGeom>
            <a:solidFill>
              <a:schemeClr val="accent5">
                <a:alpha val="35822"/>
              </a:schemeClr>
            </a:solidFill>
            <a:ln>
              <a:noFill/>
            </a:ln>
          </p:spPr>
          <p:txBody>
            <a:bodyPr wrap="square" rtlCol="0">
              <a:spAutoFit/>
            </a:bodyPr>
            <a:lstStyle/>
            <a:p>
              <a:pPr algn="ctr"/>
              <a:r>
                <a:rPr lang="en-GB" sz="1100"/>
                <a:t>GOVERNANCE</a:t>
              </a:r>
            </a:p>
          </p:txBody>
        </p:sp>
        <p:sp>
          <p:nvSpPr>
            <p:cNvPr id="21" name="TextBox 20">
              <a:extLst>
                <a:ext uri="{FF2B5EF4-FFF2-40B4-BE49-F238E27FC236}">
                  <a16:creationId xmlns:a16="http://schemas.microsoft.com/office/drawing/2014/main" id="{BEB917E9-6617-8236-E7D4-0A44F0F5A8B7}"/>
                </a:ext>
              </a:extLst>
            </p:cNvPr>
            <p:cNvSpPr txBox="1"/>
            <p:nvPr/>
          </p:nvSpPr>
          <p:spPr>
            <a:xfrm>
              <a:off x="8285483" y="6117799"/>
              <a:ext cx="1472400" cy="261610"/>
            </a:xfrm>
            <a:prstGeom prst="rect">
              <a:avLst/>
            </a:prstGeom>
            <a:solidFill>
              <a:schemeClr val="accent3">
                <a:alpha val="35822"/>
              </a:schemeClr>
            </a:solidFill>
            <a:ln>
              <a:noFill/>
            </a:ln>
          </p:spPr>
          <p:txBody>
            <a:bodyPr wrap="square" rtlCol="0">
              <a:spAutoFit/>
            </a:bodyPr>
            <a:lstStyle/>
            <a:p>
              <a:pPr algn="ctr"/>
              <a:r>
                <a:rPr lang="en-GB" sz="1100"/>
                <a:t>ASSETS</a:t>
              </a:r>
            </a:p>
          </p:txBody>
        </p:sp>
      </p:grpSp>
      <p:sp>
        <p:nvSpPr>
          <p:cNvPr id="14" name="Rectangle 13">
            <a:extLst>
              <a:ext uri="{FF2B5EF4-FFF2-40B4-BE49-F238E27FC236}">
                <a16:creationId xmlns:a16="http://schemas.microsoft.com/office/drawing/2014/main" id="{09D9F352-4850-5C25-E932-A3972D53A70A}"/>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Work from home Wi-Fi with solid fill">
            <a:hlinkClick r:id="rId3" action="ppaction://hlinksldjump"/>
            <a:extLst>
              <a:ext uri="{FF2B5EF4-FFF2-40B4-BE49-F238E27FC236}">
                <a16:creationId xmlns:a16="http://schemas.microsoft.com/office/drawing/2014/main" id="{4F4AC137-CFF4-8FC4-08B9-DED60D8432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62475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7E789-E1F6-0B40-E94F-F0748AEAE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FFFB2-4855-D0D8-CB38-2ABD296BC19C}"/>
              </a:ext>
            </a:extLst>
          </p:cNvPr>
          <p:cNvSpPr>
            <a:spLocks noGrp="1"/>
          </p:cNvSpPr>
          <p:nvPr>
            <p:ph type="title"/>
          </p:nvPr>
        </p:nvSpPr>
        <p:spPr/>
        <p:txBody>
          <a:bodyPr/>
          <a:lstStyle/>
          <a:p>
            <a:r>
              <a:rPr lang="en-GB"/>
              <a:t>Interview questions (2)</a:t>
            </a:r>
          </a:p>
        </p:txBody>
      </p:sp>
      <p:sp>
        <p:nvSpPr>
          <p:cNvPr id="3" name="Content Placeholder 2">
            <a:extLst>
              <a:ext uri="{FF2B5EF4-FFF2-40B4-BE49-F238E27FC236}">
                <a16:creationId xmlns:a16="http://schemas.microsoft.com/office/drawing/2014/main" id="{F710963B-6B3D-2BD2-9081-95511EF2E262}"/>
              </a:ext>
            </a:extLst>
          </p:cNvPr>
          <p:cNvSpPr>
            <a:spLocks noGrp="1"/>
          </p:cNvSpPr>
          <p:nvPr>
            <p:ph idx="1"/>
          </p:nvPr>
        </p:nvSpPr>
        <p:spPr>
          <a:xfrm>
            <a:off x="838201" y="1825625"/>
            <a:ext cx="5094248" cy="4351338"/>
          </a:xfrm>
        </p:spPr>
        <p:txBody>
          <a:bodyPr numCol="1">
            <a:normAutofit/>
          </a:bodyPr>
          <a:lstStyle/>
          <a:p>
            <a:pPr marL="0" indent="0" algn="just">
              <a:lnSpc>
                <a:spcPct val="115000"/>
              </a:lnSpc>
              <a:buNone/>
            </a:pPr>
            <a:r>
              <a:rPr lang="en-GB" sz="1600" b="1" u="sng"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3. Key milestones</a:t>
            </a:r>
            <a:endPar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0" indent="0" algn="just">
              <a:lnSpc>
                <a:spcPct val="100000"/>
              </a:lnSpc>
              <a:buNone/>
            </a:pPr>
            <a:r>
              <a:rPr lang="en-GB" sz="1600" kern="100">
                <a:ea typeface="Aptos" panose="020B0004020202020204" pitchFamily="34" charset="0"/>
                <a:cs typeface="Arial" panose="020B0604020202020204" pitchFamily="34" charset="0"/>
              </a:rPr>
              <a:t>It’s good to frame this question a bit, perhaps drawing on some of the participant's responses to the first two questions. </a:t>
            </a:r>
          </a:p>
          <a:p>
            <a:pPr marL="0" indent="0" algn="just">
              <a:lnSpc>
                <a:spcPct val="100000"/>
              </a:lnSpc>
              <a:buNone/>
            </a:pPr>
            <a:r>
              <a:rPr lang="en-GB" sz="1600" kern="100">
                <a:ea typeface="Aptos" panose="020B0004020202020204" pitchFamily="34" charset="0"/>
                <a:cs typeface="Arial" panose="020B0604020202020204" pitchFamily="34" charset="0"/>
              </a:rPr>
              <a:t>We have also found that it’s useful to ask for 3-5 key milestones, this feels easier for participants but also increases the sense of significance attached to each one. </a:t>
            </a:r>
          </a:p>
        </p:txBody>
      </p:sp>
      <p:pic>
        <p:nvPicPr>
          <p:cNvPr id="4" name="Graphic 3" descr="Work from home Wi-Fi with solid fill">
            <a:hlinkClick r:id="rId3" action="ppaction://hlinksldjump"/>
            <a:extLst>
              <a:ext uri="{FF2B5EF4-FFF2-40B4-BE49-F238E27FC236}">
                <a16:creationId xmlns:a16="http://schemas.microsoft.com/office/drawing/2014/main" id="{4C6492E6-F426-9003-8CFE-C30275FDC0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
        <p:nvSpPr>
          <p:cNvPr id="5" name="Content Placeholder 2">
            <a:extLst>
              <a:ext uri="{FF2B5EF4-FFF2-40B4-BE49-F238E27FC236}">
                <a16:creationId xmlns:a16="http://schemas.microsoft.com/office/drawing/2014/main" id="{45B42D56-7080-D832-6C83-9333FD469F1D}"/>
              </a:ext>
            </a:extLst>
          </p:cNvPr>
          <p:cNvSpPr txBox="1">
            <a:spLocks/>
          </p:cNvSpPr>
          <p:nvPr/>
        </p:nvSpPr>
        <p:spPr>
          <a:xfrm>
            <a:off x="6259549" y="1825625"/>
            <a:ext cx="5094249" cy="4351338"/>
          </a:xfrm>
          <a:prstGeom prst="rect">
            <a:avLst/>
          </a:prstGeom>
        </p:spPr>
        <p:txBody>
          <a:bodyPr vert="horz" lIns="91440" tIns="45720" rIns="91440" bIns="45720" numCol="1" rtlCol="0">
            <a:norm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GB" sz="1600" kern="100">
                <a:ea typeface="Aptos" panose="020B0004020202020204" pitchFamily="34" charset="0"/>
                <a:cs typeface="Arial" panose="020B0604020202020204" pitchFamily="34" charset="0"/>
              </a:rPr>
              <a:t>Some things to watch out for:</a:t>
            </a:r>
          </a:p>
          <a:p>
            <a:pPr algn="just">
              <a:lnSpc>
                <a:spcPct val="100000"/>
              </a:lnSpc>
              <a:buFont typeface="Wingdings" pitchFamily="2" charset="2"/>
              <a:buChar char="Ø"/>
            </a:pPr>
            <a:r>
              <a:rPr lang="en-GB" sz="1600" kern="100">
                <a:ea typeface="Aptos" panose="020B0004020202020204" pitchFamily="34" charset="0"/>
                <a:cs typeface="Arial" panose="020B0604020202020204" pitchFamily="34" charset="0"/>
              </a:rPr>
              <a:t>Founding</a:t>
            </a:r>
          </a:p>
          <a:p>
            <a:pPr algn="just">
              <a:lnSpc>
                <a:spcPct val="100000"/>
              </a:lnSpc>
              <a:buFont typeface="Wingdings" pitchFamily="2" charset="2"/>
              <a:buChar char="Ø"/>
            </a:pPr>
            <a:r>
              <a:rPr lang="en-GB" sz="1600" kern="100">
                <a:ea typeface="Aptos" panose="020B0004020202020204" pitchFamily="34" charset="0"/>
                <a:cs typeface="Arial" panose="020B0604020202020204" pitchFamily="34" charset="0"/>
              </a:rPr>
              <a:t>Investments</a:t>
            </a:r>
          </a:p>
          <a:p>
            <a:pPr algn="just">
              <a:lnSpc>
                <a:spcPct val="100000"/>
              </a:lnSpc>
              <a:buFont typeface="Wingdings" pitchFamily="2" charset="2"/>
              <a:buChar char="Ø"/>
            </a:pPr>
            <a:r>
              <a:rPr lang="en-GB" sz="1600" kern="100">
                <a:ea typeface="Aptos" panose="020B0004020202020204" pitchFamily="34" charset="0"/>
                <a:cs typeface="Arial" panose="020B0604020202020204" pitchFamily="34" charset="0"/>
              </a:rPr>
              <a:t>Increased / decreased membership or turnover (growth)</a:t>
            </a:r>
          </a:p>
          <a:p>
            <a:pPr algn="just">
              <a:lnSpc>
                <a:spcPct val="100000"/>
              </a:lnSpc>
              <a:buFont typeface="Wingdings" pitchFamily="2" charset="2"/>
              <a:buChar char="Ø"/>
            </a:pPr>
            <a:r>
              <a:rPr lang="en-GB" sz="1600" kern="100">
                <a:ea typeface="Aptos" panose="020B0004020202020204" pitchFamily="34" charset="0"/>
                <a:cs typeface="Arial" panose="020B0604020202020204" pitchFamily="34" charset="0"/>
              </a:rPr>
              <a:t>New products and/or services</a:t>
            </a:r>
          </a:p>
          <a:p>
            <a:pPr algn="just">
              <a:lnSpc>
                <a:spcPct val="100000"/>
              </a:lnSpc>
              <a:buFont typeface="Wingdings" pitchFamily="2" charset="2"/>
              <a:buChar char="Ø"/>
            </a:pPr>
            <a:r>
              <a:rPr lang="en-GB" sz="1600" kern="100">
                <a:ea typeface="Aptos" panose="020B0004020202020204" pitchFamily="34" charset="0"/>
                <a:cs typeface="Arial" panose="020B0604020202020204" pitchFamily="34" charset="0"/>
              </a:rPr>
              <a:t>Funding received </a:t>
            </a:r>
          </a:p>
          <a:p>
            <a:pPr marL="0" indent="0">
              <a:lnSpc>
                <a:spcPct val="115000"/>
              </a:lnSpc>
              <a:spcBef>
                <a:spcPts val="800"/>
              </a:spcBef>
              <a:spcAft>
                <a:spcPts val="400"/>
              </a:spcAft>
              <a:buNone/>
            </a:pPr>
            <a:endParaRPr lang="en-GB" sz="1600" kern="100">
              <a:highlight>
                <a:srgbClr val="FFFF00"/>
              </a:highligh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34255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827AD-4A2F-09E4-F8A6-B7DB11506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25D7B-A61C-FD28-17B8-B0F2F4AF1249}"/>
              </a:ext>
            </a:extLst>
          </p:cNvPr>
          <p:cNvSpPr>
            <a:spLocks noGrp="1"/>
          </p:cNvSpPr>
          <p:nvPr>
            <p:ph type="title"/>
          </p:nvPr>
        </p:nvSpPr>
        <p:spPr/>
        <p:txBody>
          <a:bodyPr/>
          <a:lstStyle/>
          <a:p>
            <a:r>
              <a:rPr lang="en-GB"/>
              <a:t>Interview questions (3)</a:t>
            </a:r>
          </a:p>
        </p:txBody>
      </p:sp>
      <p:sp>
        <p:nvSpPr>
          <p:cNvPr id="3" name="Content Placeholder 2">
            <a:extLst>
              <a:ext uri="{FF2B5EF4-FFF2-40B4-BE49-F238E27FC236}">
                <a16:creationId xmlns:a16="http://schemas.microsoft.com/office/drawing/2014/main" id="{52CB039B-B3A9-3E7C-7DEF-CFF6D932E945}"/>
              </a:ext>
            </a:extLst>
          </p:cNvPr>
          <p:cNvSpPr>
            <a:spLocks noGrp="1"/>
          </p:cNvSpPr>
          <p:nvPr>
            <p:ph idx="1"/>
          </p:nvPr>
        </p:nvSpPr>
        <p:spPr>
          <a:xfrm>
            <a:off x="838201" y="1825625"/>
            <a:ext cx="5094248" cy="4351338"/>
          </a:xfrm>
        </p:spPr>
        <p:txBody>
          <a:bodyPr numCol="1">
            <a:normAutofit/>
          </a:bodyPr>
          <a:lstStyle/>
          <a:p>
            <a:pPr marL="0" indent="0">
              <a:lnSpc>
                <a:spcPct val="115000"/>
              </a:lnSpc>
              <a:spcBef>
                <a:spcPts val="800"/>
              </a:spcBef>
              <a:spcAft>
                <a:spcPts val="400"/>
              </a:spcAft>
              <a:buNone/>
            </a:pPr>
            <a:r>
              <a:rPr lang="en-GB" sz="1600" b="1" u="sng"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4. Current position</a:t>
            </a:r>
            <a:endPar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a:lnSpc>
                <a:spcPct val="115000"/>
              </a:lnSpc>
              <a:spcBef>
                <a:spcPts val="800"/>
              </a:spcBef>
              <a:spcAft>
                <a:spcPts val="400"/>
              </a:spcAft>
            </a:pPr>
            <a:r>
              <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Membership participation, decision-making, etc.</a:t>
            </a:r>
          </a:p>
          <a:p>
            <a:pPr>
              <a:lnSpc>
                <a:spcPct val="115000"/>
              </a:lnSpc>
              <a:spcBef>
                <a:spcPts val="800"/>
              </a:spcBef>
              <a:spcAft>
                <a:spcPts val="400"/>
              </a:spcAft>
            </a:pPr>
            <a:r>
              <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How do you ‘work’?</a:t>
            </a:r>
          </a:p>
          <a:p>
            <a:pPr>
              <a:lnSpc>
                <a:spcPct val="115000"/>
              </a:lnSpc>
              <a:spcBef>
                <a:spcPts val="800"/>
              </a:spcBef>
              <a:spcAft>
                <a:spcPts val="400"/>
              </a:spcAft>
            </a:pPr>
            <a:r>
              <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Business model, customers, clients, what brings in the money</a:t>
            </a:r>
            <a:r>
              <a:rPr lang="en-GB" sz="1600" kern="100">
                <a:solidFill>
                  <a:schemeClr val="accent2"/>
                </a:solidFill>
                <a:effectLst/>
                <a:latin typeface="Gill Sans MT" panose="020B0502020104020203" pitchFamily="34" charset="77"/>
                <a:ea typeface="Aptos" panose="020B0004020202020204" pitchFamily="34" charset="0"/>
                <a:cs typeface="Arial" panose="020B0604020202020204" pitchFamily="34" charset="0"/>
              </a:rPr>
              <a:t> </a:t>
            </a:r>
          </a:p>
          <a:p>
            <a:pPr>
              <a:lnSpc>
                <a:spcPct val="115000"/>
              </a:lnSpc>
              <a:spcBef>
                <a:spcPts val="800"/>
              </a:spcBef>
              <a:spcAft>
                <a:spcPts val="400"/>
              </a:spcAft>
            </a:pPr>
            <a:r>
              <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Assets (capital equipment), capital, etc. </a:t>
            </a:r>
            <a:r>
              <a:rPr lang="en-GB" sz="1600" kern="100">
                <a:solidFill>
                  <a:schemeClr val="accent2"/>
                </a:solidFill>
                <a:effectLst/>
                <a:latin typeface="Gill Sans MT" panose="020B0502020104020203" pitchFamily="34" charset="77"/>
                <a:ea typeface="Aptos" panose="020B0004020202020204" pitchFamily="34" charset="0"/>
                <a:cs typeface="Arial" panose="020B0604020202020204" pitchFamily="34" charset="0"/>
              </a:rPr>
              <a:t> </a:t>
            </a:r>
          </a:p>
          <a:p>
            <a:pPr>
              <a:lnSpc>
                <a:spcPct val="115000"/>
              </a:lnSpc>
              <a:spcBef>
                <a:spcPts val="800"/>
              </a:spcBef>
              <a:spcAft>
                <a:spcPts val="400"/>
              </a:spcAft>
            </a:pPr>
            <a:r>
              <a:rPr lang="en-GB" sz="1600" b="1"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Social impact(s)?</a:t>
            </a:r>
            <a:r>
              <a:rPr lang="en-GB" sz="1600" kern="100">
                <a:solidFill>
                  <a:schemeClr val="accent2"/>
                </a:solidFill>
                <a:effectLst/>
                <a:latin typeface="Gill Sans MT" panose="020B0502020104020203" pitchFamily="34" charset="77"/>
                <a:ea typeface="Aptos" panose="020B0004020202020204" pitchFamily="34" charset="0"/>
                <a:cs typeface="Arial" panose="020B0604020202020204" pitchFamily="34" charset="0"/>
              </a:rPr>
              <a:t> </a:t>
            </a:r>
          </a:p>
        </p:txBody>
      </p:sp>
      <p:pic>
        <p:nvPicPr>
          <p:cNvPr id="4" name="Graphic 3" descr="Work from home Wi-Fi with solid fill">
            <a:hlinkClick r:id="rId3" action="ppaction://hlinksldjump"/>
            <a:extLst>
              <a:ext uri="{FF2B5EF4-FFF2-40B4-BE49-F238E27FC236}">
                <a16:creationId xmlns:a16="http://schemas.microsoft.com/office/drawing/2014/main" id="{E5507626-9F42-9267-CBF1-3CE2987EB5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
        <p:nvSpPr>
          <p:cNvPr id="5" name="Content Placeholder 2">
            <a:extLst>
              <a:ext uri="{FF2B5EF4-FFF2-40B4-BE49-F238E27FC236}">
                <a16:creationId xmlns:a16="http://schemas.microsoft.com/office/drawing/2014/main" id="{DB42E768-0876-BC6A-F283-13CA591CEA0A}"/>
              </a:ext>
            </a:extLst>
          </p:cNvPr>
          <p:cNvSpPr txBox="1">
            <a:spLocks/>
          </p:cNvSpPr>
          <p:nvPr/>
        </p:nvSpPr>
        <p:spPr>
          <a:xfrm>
            <a:off x="6259549" y="1825625"/>
            <a:ext cx="5094249" cy="4351338"/>
          </a:xfrm>
          <a:prstGeom prst="rect">
            <a:avLst/>
          </a:prstGeom>
        </p:spPr>
        <p:txBody>
          <a:bodyPr vert="horz" lIns="91440" tIns="45720" rIns="91440" bIns="45720" numCol="1" rtlCol="0">
            <a:norm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800"/>
              </a:spcBef>
              <a:spcAft>
                <a:spcPts val="400"/>
              </a:spcAft>
              <a:buNone/>
            </a:pPr>
            <a:r>
              <a:rPr lang="en-GB" sz="1600" kern="100">
                <a:ea typeface="Aptos" panose="020B0004020202020204" pitchFamily="34" charset="0"/>
                <a:cs typeface="Arial" panose="020B0604020202020204" pitchFamily="34" charset="0"/>
              </a:rPr>
              <a:t>This is the longest section of the interview. The key thing here is to cover the main areas but avoid being overly prescriptive. As you might notice from the existing case studies, there is flexibility in what ‘key features’ are focused on in the hexagons. </a:t>
            </a:r>
          </a:p>
          <a:p>
            <a:pPr marL="0" indent="0">
              <a:lnSpc>
                <a:spcPct val="115000"/>
              </a:lnSpc>
              <a:spcBef>
                <a:spcPts val="800"/>
              </a:spcBef>
              <a:spcAft>
                <a:spcPts val="400"/>
              </a:spcAft>
              <a:buNone/>
            </a:pPr>
            <a:r>
              <a:rPr lang="en-GB" sz="1600" kern="100">
                <a:ea typeface="Aptos" panose="020B0004020202020204" pitchFamily="34" charset="0"/>
                <a:cs typeface="Arial" panose="020B0604020202020204" pitchFamily="34" charset="0"/>
              </a:rPr>
              <a:t>This section is also one of the main sources of content for expanding on the information included in the description and background boxes as well as for teasing out additional key milestones and challenges.</a:t>
            </a:r>
          </a:p>
        </p:txBody>
      </p:sp>
    </p:spTree>
    <p:extLst>
      <p:ext uri="{BB962C8B-B14F-4D97-AF65-F5344CB8AC3E}">
        <p14:creationId xmlns:p14="http://schemas.microsoft.com/office/powerpoint/2010/main" val="2375498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51352-0610-24DB-1D77-AF3010176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847D0-7161-C17B-FD92-A1326815289F}"/>
              </a:ext>
            </a:extLst>
          </p:cNvPr>
          <p:cNvSpPr>
            <a:spLocks noGrp="1"/>
          </p:cNvSpPr>
          <p:nvPr>
            <p:ph type="title"/>
          </p:nvPr>
        </p:nvSpPr>
        <p:spPr/>
        <p:txBody>
          <a:bodyPr/>
          <a:lstStyle/>
          <a:p>
            <a:r>
              <a:rPr lang="en-GB"/>
              <a:t>Interview questions (4)</a:t>
            </a:r>
          </a:p>
        </p:txBody>
      </p:sp>
      <p:sp>
        <p:nvSpPr>
          <p:cNvPr id="3" name="Content Placeholder 2">
            <a:extLst>
              <a:ext uri="{FF2B5EF4-FFF2-40B4-BE49-F238E27FC236}">
                <a16:creationId xmlns:a16="http://schemas.microsoft.com/office/drawing/2014/main" id="{73120803-CAD4-48D5-1772-3F6F4B98D46D}"/>
              </a:ext>
            </a:extLst>
          </p:cNvPr>
          <p:cNvSpPr>
            <a:spLocks noGrp="1"/>
          </p:cNvSpPr>
          <p:nvPr>
            <p:ph idx="1"/>
          </p:nvPr>
        </p:nvSpPr>
        <p:spPr>
          <a:xfrm>
            <a:off x="838201" y="1825625"/>
            <a:ext cx="5094248" cy="4351338"/>
          </a:xfrm>
        </p:spPr>
        <p:txBody>
          <a:bodyPr vert="horz" lIns="91440" tIns="45720" rIns="91440" bIns="45720" numCol="1" rtlCol="0" anchor="t">
            <a:normAutofit/>
          </a:bodyPr>
          <a:lstStyle/>
          <a:p>
            <a:pPr marL="0" indent="0">
              <a:lnSpc>
                <a:spcPct val="115000"/>
              </a:lnSpc>
              <a:spcBef>
                <a:spcPts val="800"/>
              </a:spcBef>
              <a:spcAft>
                <a:spcPts val="400"/>
              </a:spcAft>
              <a:buNone/>
            </a:pPr>
            <a:r>
              <a:rPr lang="en-GB" sz="1600" b="1" u="sng" kern="100">
                <a:solidFill>
                  <a:schemeClr val="accent2"/>
                </a:solidFill>
                <a:effectLst/>
                <a:latin typeface="Gill Sans MT"/>
                <a:ea typeface="Yu Gothic Light"/>
                <a:cs typeface="Times New Roman"/>
              </a:rPr>
              <a:t>5. Key challenges?</a:t>
            </a:r>
            <a:endParaRPr lang="en-GB" sz="1600" b="1" kern="100">
              <a:solidFill>
                <a:schemeClr val="accent2"/>
              </a:solidFill>
              <a:effectLst/>
              <a:latin typeface="Gill Sans MT"/>
              <a:ea typeface="Yu Gothic Light"/>
              <a:cs typeface="Times New Roman"/>
            </a:endParaRPr>
          </a:p>
          <a:p>
            <a:pPr marL="0" indent="0" algn="just">
              <a:lnSpc>
                <a:spcPct val="100000"/>
              </a:lnSpc>
              <a:buNone/>
            </a:pPr>
            <a:r>
              <a:rPr lang="en-GB" sz="1600" kern="100">
                <a:latin typeface="Gill Sans MT"/>
                <a:ea typeface="Aptos" panose="020B0004020202020204" pitchFamily="34" charset="0"/>
                <a:cs typeface="Arial"/>
              </a:rPr>
              <a:t>As with the key milestones, we have also found that it’s useful to ask for 3-5 key challenges, this feels easier for participants but also increases the sense of significance attached to each one.</a:t>
            </a:r>
          </a:p>
          <a:p>
            <a:pPr marL="0" indent="0" algn="just">
              <a:lnSpc>
                <a:spcPct val="100000"/>
              </a:lnSpc>
              <a:buNone/>
            </a:pPr>
            <a:r>
              <a:rPr lang="en-GB" sz="1600" kern="100">
                <a:latin typeface="Gill Sans MT"/>
                <a:ea typeface="Aptos" panose="020B0004020202020204" pitchFamily="34" charset="0"/>
                <a:cs typeface="Arial"/>
              </a:rPr>
              <a:t>What you’re looking for here are challenges that are currently facing the co-operative or the industry / sector it operates in. </a:t>
            </a:r>
          </a:p>
          <a:p>
            <a:pPr marL="0" indent="0" algn="just">
              <a:lnSpc>
                <a:spcPct val="100000"/>
              </a:lnSpc>
              <a:buNone/>
            </a:pPr>
            <a:r>
              <a:rPr lang="en-GB" sz="1600" kern="100">
                <a:latin typeface="Gill Sans MT"/>
                <a:ea typeface="Aptos" panose="020B0004020202020204" pitchFamily="34" charset="0"/>
                <a:cs typeface="Arial"/>
              </a:rPr>
              <a:t>Watch out for challenges that are too general, you will need to find a way of making them more specific.</a:t>
            </a:r>
            <a:endParaRPr lang="en-GB" sz="1600" kern="100">
              <a:ea typeface="Aptos" panose="020B0004020202020204" pitchFamily="34" charset="0"/>
              <a:cs typeface="Arial" panose="020B0604020202020204" pitchFamily="34" charset="0"/>
            </a:endParaRPr>
          </a:p>
          <a:p>
            <a:pPr marL="0" indent="0" algn="just">
              <a:lnSpc>
                <a:spcPct val="100000"/>
              </a:lnSpc>
              <a:buNone/>
            </a:pPr>
            <a:r>
              <a:rPr lang="en-GB" sz="1600" kern="100">
                <a:latin typeface="Gill Sans MT"/>
                <a:ea typeface="Aptos" panose="020B0004020202020204" pitchFamily="34" charset="0"/>
                <a:cs typeface="Arial"/>
              </a:rPr>
              <a:t>The graphic for challenges will require you to make these very concise and clear.  </a:t>
            </a:r>
          </a:p>
        </p:txBody>
      </p:sp>
      <p:pic>
        <p:nvPicPr>
          <p:cNvPr id="4" name="Graphic 3" descr="Work from home Wi-Fi with solid fill">
            <a:hlinkClick r:id="rId3" action="ppaction://hlinksldjump"/>
            <a:extLst>
              <a:ext uri="{FF2B5EF4-FFF2-40B4-BE49-F238E27FC236}">
                <a16:creationId xmlns:a16="http://schemas.microsoft.com/office/drawing/2014/main" id="{DA5E9C7B-93A5-D4C8-A2C4-2DB0CE19E9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63594" y="104177"/>
            <a:ext cx="219208" cy="219208"/>
          </a:xfrm>
          <a:prstGeom prst="rect">
            <a:avLst/>
          </a:prstGeom>
        </p:spPr>
      </p:pic>
      <p:sp>
        <p:nvSpPr>
          <p:cNvPr id="5" name="Content Placeholder 2">
            <a:extLst>
              <a:ext uri="{FF2B5EF4-FFF2-40B4-BE49-F238E27FC236}">
                <a16:creationId xmlns:a16="http://schemas.microsoft.com/office/drawing/2014/main" id="{5E03B50B-592D-EF76-EE08-6A32E45D3FF1}"/>
              </a:ext>
            </a:extLst>
          </p:cNvPr>
          <p:cNvSpPr txBox="1">
            <a:spLocks/>
          </p:cNvSpPr>
          <p:nvPr/>
        </p:nvSpPr>
        <p:spPr>
          <a:xfrm>
            <a:off x="6259549" y="1825625"/>
            <a:ext cx="5094249" cy="4351338"/>
          </a:xfrm>
          <a:prstGeom prst="rect">
            <a:avLst/>
          </a:prstGeom>
        </p:spPr>
        <p:txBody>
          <a:bodyPr vert="horz" lIns="91440" tIns="45720" rIns="91440" bIns="45720" numCol="1" rtlCol="0">
            <a:norm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800"/>
              </a:spcBef>
              <a:spcAft>
                <a:spcPts val="400"/>
              </a:spcAft>
              <a:buNone/>
            </a:pPr>
            <a:r>
              <a:rPr lang="en-GB" sz="1600" b="1" u="sng"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6. Support received to date (financial and general)?</a:t>
            </a:r>
          </a:p>
          <a:p>
            <a:pPr marL="0" indent="0" algn="just">
              <a:lnSpc>
                <a:spcPct val="115000"/>
              </a:lnSpc>
              <a:buNone/>
            </a:pPr>
            <a:r>
              <a:rPr lang="en-GB" sz="1600" kern="100">
                <a:ea typeface="Aptos" panose="020B0004020202020204" pitchFamily="34" charset="0"/>
                <a:cs typeface="Arial" panose="020B0604020202020204" pitchFamily="34" charset="0"/>
              </a:rPr>
              <a:t>Here you’re looking for specific source of support received by the co-operative over its existence. Try to encourage participants to reflect on advice, guidance, and financial support. </a:t>
            </a:r>
          </a:p>
          <a:p>
            <a:pPr marL="0" indent="0" algn="just">
              <a:lnSpc>
                <a:spcPct val="115000"/>
              </a:lnSpc>
              <a:buNone/>
            </a:pPr>
            <a:r>
              <a:rPr lang="en-GB" sz="1600" b="1" u="sng" kern="100">
                <a:solidFill>
                  <a:schemeClr val="accent2"/>
                </a:solidFill>
                <a:effectLst/>
                <a:latin typeface="Gill Sans MT" panose="020B0502020104020203" pitchFamily="34" charset="77"/>
                <a:ea typeface="Yu Gothic Light" panose="020B0300000000000000" pitchFamily="34" charset="-128"/>
                <a:cs typeface="Times New Roman" panose="02020603050405020304" pitchFamily="18" charset="0"/>
              </a:rPr>
              <a:t>7. Relationships… </a:t>
            </a:r>
          </a:p>
          <a:p>
            <a:pPr marL="0" indent="0" algn="just">
              <a:lnSpc>
                <a:spcPct val="115000"/>
              </a:lnSpc>
              <a:buNone/>
            </a:pPr>
            <a:r>
              <a:rPr lang="en-GB" sz="1600" kern="100">
                <a:ea typeface="Yu Gothic Light" panose="020B0300000000000000" pitchFamily="34" charset="-128"/>
                <a:cs typeface="Times New Roman" panose="02020603050405020304" pitchFamily="18" charset="0"/>
              </a:rPr>
              <a:t>There is some overlap with the support question here but you’re trying to get a broader sense of the co-operative’s ecosystem. The prompts included in the form are helpful in terms of flagging the breadth of different relationship that could be included here. </a:t>
            </a:r>
            <a:endParaRPr lang="en-GB" sz="1600" kern="100">
              <a:effectLst/>
              <a:latin typeface="Gill Sans MT" panose="020B0502020104020203" pitchFamily="34" charset="77"/>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val="2951820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D0B69-F77E-7489-0828-F57ECF272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84ED7-6DFB-3544-8A84-5610D0E1B1DA}"/>
              </a:ext>
            </a:extLst>
          </p:cNvPr>
          <p:cNvSpPr>
            <a:spLocks noGrp="1"/>
          </p:cNvSpPr>
          <p:nvPr>
            <p:ph type="title"/>
          </p:nvPr>
        </p:nvSpPr>
        <p:spPr/>
        <p:txBody>
          <a:bodyPr/>
          <a:lstStyle/>
          <a:p>
            <a:r>
              <a:rPr lang="en-GB"/>
              <a:t>Interview questions (5)</a:t>
            </a:r>
          </a:p>
        </p:txBody>
      </p:sp>
      <p:sp>
        <p:nvSpPr>
          <p:cNvPr id="3" name="Content Placeholder 2">
            <a:extLst>
              <a:ext uri="{FF2B5EF4-FFF2-40B4-BE49-F238E27FC236}">
                <a16:creationId xmlns:a16="http://schemas.microsoft.com/office/drawing/2014/main" id="{99FDFD42-E094-50E3-4F3B-1AB9BF19D01E}"/>
              </a:ext>
            </a:extLst>
          </p:cNvPr>
          <p:cNvSpPr>
            <a:spLocks noGrp="1"/>
          </p:cNvSpPr>
          <p:nvPr>
            <p:ph idx="1"/>
          </p:nvPr>
        </p:nvSpPr>
        <p:spPr>
          <a:xfrm>
            <a:off x="838201" y="1825625"/>
            <a:ext cx="5094248" cy="4351338"/>
          </a:xfrm>
        </p:spPr>
        <p:txBody>
          <a:bodyPr vert="horz" lIns="91440" tIns="45720" rIns="91440" bIns="45720" numCol="1" rtlCol="0" anchor="t">
            <a:normAutofit lnSpcReduction="10000"/>
          </a:bodyPr>
          <a:lstStyle/>
          <a:p>
            <a:pPr marL="0" indent="0" algn="just">
              <a:lnSpc>
                <a:spcPct val="115000"/>
              </a:lnSpc>
              <a:buNone/>
            </a:pPr>
            <a:r>
              <a:rPr lang="en-GB" sz="1600" b="1" u="sng" kern="100">
                <a:solidFill>
                  <a:schemeClr val="accent2"/>
                </a:solidFill>
                <a:effectLst/>
                <a:latin typeface="Gill Sans MT"/>
                <a:ea typeface="Yu Gothic Light"/>
                <a:cs typeface="Times New Roman"/>
              </a:rPr>
              <a:t>8. Growth and/or replication</a:t>
            </a:r>
            <a:endParaRPr lang="en-GB" sz="1600" b="1" kern="100">
              <a:solidFill>
                <a:schemeClr val="accent2"/>
              </a:solidFill>
              <a:effectLst/>
              <a:latin typeface="Gill Sans MT"/>
              <a:ea typeface="Yu Gothic Light"/>
              <a:cs typeface="Times New Roman"/>
            </a:endParaRPr>
          </a:p>
          <a:p>
            <a:pPr marL="0" indent="0" algn="just">
              <a:lnSpc>
                <a:spcPct val="115000"/>
              </a:lnSpc>
              <a:buNone/>
            </a:pPr>
            <a:r>
              <a:rPr lang="en-GB" sz="1600">
                <a:latin typeface="Gill Sans MT"/>
              </a:rPr>
              <a:t>This can be an unpredictable question where you may need to be fairly reactive to whatever angle the participant chooses to approach it from. </a:t>
            </a:r>
          </a:p>
          <a:p>
            <a:pPr marL="0" indent="0" algn="just">
              <a:lnSpc>
                <a:spcPct val="115000"/>
              </a:lnSpc>
              <a:buNone/>
            </a:pPr>
            <a:r>
              <a:rPr lang="en-GB" sz="1600">
                <a:latin typeface="Gill Sans MT"/>
              </a:rPr>
              <a:t>In some instances, they may go into significant depth on their current strategy and have really clear points to make. However, others may be less certain or find the ‘growth’ aspect somewhat challenging. </a:t>
            </a:r>
          </a:p>
          <a:p>
            <a:pPr marL="0" indent="0" algn="just">
              <a:lnSpc>
                <a:spcPct val="115000"/>
              </a:lnSpc>
              <a:buNone/>
            </a:pPr>
            <a:r>
              <a:rPr lang="en-GB" sz="1600">
                <a:latin typeface="Gill Sans MT"/>
              </a:rPr>
              <a:t>From the case studies thus far, it seems quite a few co-operatives lean towards wanting to see replication or are even engaged in providing learning opportunities and resources to facilitate this. </a:t>
            </a:r>
          </a:p>
          <a:p>
            <a:pPr marL="0" indent="0" algn="just">
              <a:lnSpc>
                <a:spcPct val="115000"/>
              </a:lnSpc>
              <a:buNone/>
            </a:pPr>
            <a:r>
              <a:rPr lang="en-GB" sz="1600">
                <a:latin typeface="Gill Sans MT"/>
              </a:rPr>
              <a:t>One way or another, be sure to ask about both growth and replication. </a:t>
            </a:r>
          </a:p>
        </p:txBody>
      </p:sp>
      <p:pic>
        <p:nvPicPr>
          <p:cNvPr id="4" name="Graphic 3" descr="Work from home Wi-Fi with solid fill">
            <a:hlinkClick r:id="rId2" action="ppaction://hlinksldjump"/>
            <a:extLst>
              <a:ext uri="{FF2B5EF4-FFF2-40B4-BE49-F238E27FC236}">
                <a16:creationId xmlns:a16="http://schemas.microsoft.com/office/drawing/2014/main" id="{53C15963-47CE-44DA-94D2-27BD806C93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63594" y="104177"/>
            <a:ext cx="219208" cy="219208"/>
          </a:xfrm>
          <a:prstGeom prst="rect">
            <a:avLst/>
          </a:prstGeom>
        </p:spPr>
      </p:pic>
      <p:sp>
        <p:nvSpPr>
          <p:cNvPr id="5" name="Content Placeholder 2">
            <a:extLst>
              <a:ext uri="{FF2B5EF4-FFF2-40B4-BE49-F238E27FC236}">
                <a16:creationId xmlns:a16="http://schemas.microsoft.com/office/drawing/2014/main" id="{A8294E8B-CB25-A14F-BE47-0CC704059DF4}"/>
              </a:ext>
            </a:extLst>
          </p:cNvPr>
          <p:cNvSpPr txBox="1">
            <a:spLocks/>
          </p:cNvSpPr>
          <p:nvPr/>
        </p:nvSpPr>
        <p:spPr>
          <a:xfrm>
            <a:off x="6259549" y="1825624"/>
            <a:ext cx="5094249" cy="4775897"/>
          </a:xfrm>
          <a:prstGeom prst="rect">
            <a:avLst/>
          </a:prstGeom>
        </p:spPr>
        <p:txBody>
          <a:bodyPr vert="horz" lIns="91440" tIns="45720" rIns="91440" bIns="45720" numCol="1" rtlCol="0" anchor="t">
            <a:normAutofit lnSpcReduction="10000"/>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800"/>
              </a:spcBef>
              <a:spcAft>
                <a:spcPts val="400"/>
              </a:spcAft>
              <a:buNone/>
            </a:pPr>
            <a:r>
              <a:rPr lang="en-GB" sz="1600" b="1" u="sng" kern="100">
                <a:solidFill>
                  <a:schemeClr val="accent2"/>
                </a:solidFill>
                <a:effectLst/>
                <a:latin typeface="Gill Sans MT"/>
                <a:ea typeface="Yu Gothic Light"/>
                <a:cs typeface="Times New Roman"/>
              </a:rPr>
              <a:t>9. What else is important? What would be your key messages to local or national government or perhaps to other co-operatives? </a:t>
            </a:r>
            <a:endParaRPr lang="en-GB" sz="1600" b="1" kern="100">
              <a:solidFill>
                <a:schemeClr val="accent2"/>
              </a:solidFill>
              <a:effectLst/>
              <a:latin typeface="Gill Sans MT"/>
              <a:ea typeface="Yu Gothic Light"/>
              <a:cs typeface="Times New Roman"/>
            </a:endParaRPr>
          </a:p>
          <a:p>
            <a:pPr marL="0" indent="0">
              <a:lnSpc>
                <a:spcPct val="115000"/>
              </a:lnSpc>
              <a:spcBef>
                <a:spcPts val="800"/>
              </a:spcBef>
              <a:spcAft>
                <a:spcPts val="400"/>
              </a:spcAft>
              <a:buNone/>
            </a:pPr>
            <a:r>
              <a:rPr lang="en-GB" sz="1600" kern="100">
                <a:latin typeface="Gill Sans MT"/>
                <a:ea typeface="Aptos" panose="020B0004020202020204" pitchFamily="34" charset="0"/>
                <a:cs typeface="Arial"/>
              </a:rPr>
              <a:t>This started out as the classic ‘Have I missed anything?’ interview question but quickly developed into a great opportunity to allow participants to reflect on what had been covered throughout the interview and then segue into providing a key message or takeaway.</a:t>
            </a:r>
          </a:p>
          <a:p>
            <a:pPr marL="0" indent="0">
              <a:lnSpc>
                <a:spcPct val="115000"/>
              </a:lnSpc>
              <a:spcBef>
                <a:spcPts val="800"/>
              </a:spcBef>
              <a:spcAft>
                <a:spcPts val="400"/>
              </a:spcAft>
              <a:buNone/>
            </a:pPr>
            <a:r>
              <a:rPr lang="en-GB" sz="1600" kern="100">
                <a:latin typeface="Gill Sans MT"/>
                <a:ea typeface="Aptos" panose="020B0004020202020204" pitchFamily="34" charset="0"/>
                <a:cs typeface="Arial"/>
              </a:rPr>
              <a:t>We found that many participants really enjoyed this question, whether airing frustrations with lack of understanding from local and national government or offering up an inspirational narrative for people in co-operatives or wanting to start a co-operative. </a:t>
            </a:r>
          </a:p>
          <a:p>
            <a:pPr marL="0" indent="0">
              <a:lnSpc>
                <a:spcPct val="115000"/>
              </a:lnSpc>
              <a:spcBef>
                <a:spcPts val="800"/>
              </a:spcBef>
              <a:spcAft>
                <a:spcPts val="400"/>
              </a:spcAft>
              <a:buNone/>
            </a:pPr>
            <a:r>
              <a:rPr lang="en-GB" sz="1600" kern="100">
                <a:latin typeface="Gill Sans MT"/>
                <a:ea typeface="Aptos" panose="020B0004020202020204" pitchFamily="34" charset="0"/>
                <a:cs typeface="Arial"/>
              </a:rPr>
              <a:t>This is the participant’s space to speak up, you may need to give them a bit of encouragement, but it works as a nice way to wrap up the interview. </a:t>
            </a:r>
          </a:p>
        </p:txBody>
      </p:sp>
    </p:spTree>
    <p:extLst>
      <p:ext uri="{BB962C8B-B14F-4D97-AF65-F5344CB8AC3E}">
        <p14:creationId xmlns:p14="http://schemas.microsoft.com/office/powerpoint/2010/main" val="632033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1C144-09FD-41A3-1F6C-17F76BEDC23E}"/>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340E10C5-6CF5-C454-D27E-B40CDE426D45}"/>
              </a:ext>
            </a:extLst>
          </p:cNvPr>
          <p:cNvGrpSpPr/>
          <p:nvPr/>
        </p:nvGrpSpPr>
        <p:grpSpPr>
          <a:xfrm>
            <a:off x="3546844" y="1719727"/>
            <a:ext cx="5098311" cy="3037545"/>
            <a:chOff x="625634" y="2223465"/>
            <a:chExt cx="5098311" cy="3037545"/>
          </a:xfrm>
        </p:grpSpPr>
        <p:pic>
          <p:nvPicPr>
            <p:cNvPr id="6" name="Picture 5">
              <a:extLst>
                <a:ext uri="{FF2B5EF4-FFF2-40B4-BE49-F238E27FC236}">
                  <a16:creationId xmlns:a16="http://schemas.microsoft.com/office/drawing/2014/main" id="{E5832374-A396-2FA3-30A6-BEC9C3EA2C1C}"/>
                </a:ext>
              </a:extLst>
            </p:cNvPr>
            <p:cNvPicPr>
              <a:picLocks noChangeAspect="1"/>
            </p:cNvPicPr>
            <p:nvPr/>
          </p:nvPicPr>
          <p:blipFill>
            <a:blip r:embed="rId3"/>
            <a:srcRect l="936" r="936"/>
            <a:stretch/>
          </p:blipFill>
          <p:spPr>
            <a:xfrm>
              <a:off x="838200" y="2460376"/>
              <a:ext cx="4885745" cy="2800634"/>
            </a:xfrm>
            <a:prstGeom prst="rect">
              <a:avLst/>
            </a:prstGeom>
            <a:ln>
              <a:solidFill>
                <a:schemeClr val="tx1"/>
              </a:solidFill>
            </a:ln>
          </p:spPr>
        </p:pic>
        <p:sp>
          <p:nvSpPr>
            <p:cNvPr id="11" name="Oval 10">
              <a:extLst>
                <a:ext uri="{FF2B5EF4-FFF2-40B4-BE49-F238E27FC236}">
                  <a16:creationId xmlns:a16="http://schemas.microsoft.com/office/drawing/2014/main" id="{21F18871-E389-C9AE-CC5B-625A48DBA19F}"/>
                </a:ext>
              </a:extLst>
            </p:cNvPr>
            <p:cNvSpPr>
              <a:spLocks noChangeAspect="1"/>
            </p:cNvSpPr>
            <p:nvPr/>
          </p:nvSpPr>
          <p:spPr>
            <a:xfrm>
              <a:off x="625634" y="2223465"/>
              <a:ext cx="468000" cy="468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grpSp>
      <p:sp>
        <p:nvSpPr>
          <p:cNvPr id="19" name="Title 1">
            <a:extLst>
              <a:ext uri="{FF2B5EF4-FFF2-40B4-BE49-F238E27FC236}">
                <a16:creationId xmlns:a16="http://schemas.microsoft.com/office/drawing/2014/main" id="{BB84635F-1783-C952-C2B1-68DAB80C7075}"/>
              </a:ext>
            </a:extLst>
          </p:cNvPr>
          <p:cNvSpPr>
            <a:spLocks noGrp="1"/>
          </p:cNvSpPr>
          <p:nvPr>
            <p:ph type="title"/>
          </p:nvPr>
        </p:nvSpPr>
        <p:spPr>
          <a:xfrm>
            <a:off x="838200" y="365126"/>
            <a:ext cx="10515600" cy="1325563"/>
          </a:xfrm>
        </p:spPr>
        <p:txBody>
          <a:bodyPr/>
          <a:lstStyle/>
          <a:p>
            <a:r>
              <a:rPr lang="en-GB"/>
              <a:t>Working through the graphics (1)</a:t>
            </a:r>
          </a:p>
        </p:txBody>
      </p:sp>
      <p:pic>
        <p:nvPicPr>
          <p:cNvPr id="2" name="Graphic 1" descr="Work from home Wi-Fi with solid fill">
            <a:hlinkClick r:id="rId4" action="ppaction://hlinksldjump"/>
            <a:extLst>
              <a:ext uri="{FF2B5EF4-FFF2-40B4-BE49-F238E27FC236}">
                <a16:creationId xmlns:a16="http://schemas.microsoft.com/office/drawing/2014/main" id="{84C85287-EAE4-F34A-8222-91AFD83A20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3594" y="104177"/>
            <a:ext cx="219208" cy="219208"/>
          </a:xfrm>
          <a:prstGeom prst="rect">
            <a:avLst/>
          </a:prstGeom>
        </p:spPr>
      </p:pic>
      <p:sp>
        <p:nvSpPr>
          <p:cNvPr id="3" name="TextBox 2">
            <a:extLst>
              <a:ext uri="{FF2B5EF4-FFF2-40B4-BE49-F238E27FC236}">
                <a16:creationId xmlns:a16="http://schemas.microsoft.com/office/drawing/2014/main" id="{78F54B25-7842-D536-0441-71D72C0224E2}"/>
              </a:ext>
            </a:extLst>
          </p:cNvPr>
          <p:cNvSpPr txBox="1"/>
          <p:nvPr/>
        </p:nvSpPr>
        <p:spPr>
          <a:xfrm>
            <a:off x="838200" y="1747950"/>
            <a:ext cx="2509026" cy="830997"/>
          </a:xfrm>
          <a:custGeom>
            <a:avLst/>
            <a:gdLst>
              <a:gd name="connsiteX0" fmla="*/ 0 w 2509026"/>
              <a:gd name="connsiteY0" fmla="*/ 0 h 830997"/>
              <a:gd name="connsiteX1" fmla="*/ 476715 w 2509026"/>
              <a:gd name="connsiteY1" fmla="*/ 0 h 830997"/>
              <a:gd name="connsiteX2" fmla="*/ 903249 w 2509026"/>
              <a:gd name="connsiteY2" fmla="*/ 0 h 830997"/>
              <a:gd name="connsiteX3" fmla="*/ 1455235 w 2509026"/>
              <a:gd name="connsiteY3" fmla="*/ 0 h 830997"/>
              <a:gd name="connsiteX4" fmla="*/ 1931950 w 2509026"/>
              <a:gd name="connsiteY4" fmla="*/ 0 h 830997"/>
              <a:gd name="connsiteX5" fmla="*/ 2509026 w 2509026"/>
              <a:gd name="connsiteY5" fmla="*/ 0 h 830997"/>
              <a:gd name="connsiteX6" fmla="*/ 2509026 w 2509026"/>
              <a:gd name="connsiteY6" fmla="*/ 432118 h 830997"/>
              <a:gd name="connsiteX7" fmla="*/ 2509026 w 2509026"/>
              <a:gd name="connsiteY7" fmla="*/ 830997 h 830997"/>
              <a:gd name="connsiteX8" fmla="*/ 2007221 w 2509026"/>
              <a:gd name="connsiteY8" fmla="*/ 830997 h 830997"/>
              <a:gd name="connsiteX9" fmla="*/ 1580686 w 2509026"/>
              <a:gd name="connsiteY9" fmla="*/ 830997 h 830997"/>
              <a:gd name="connsiteX10" fmla="*/ 1078881 w 2509026"/>
              <a:gd name="connsiteY10" fmla="*/ 830997 h 830997"/>
              <a:gd name="connsiteX11" fmla="*/ 577076 w 2509026"/>
              <a:gd name="connsiteY11" fmla="*/ 830997 h 830997"/>
              <a:gd name="connsiteX12" fmla="*/ 0 w 2509026"/>
              <a:gd name="connsiteY12" fmla="*/ 830997 h 830997"/>
              <a:gd name="connsiteX13" fmla="*/ 0 w 2509026"/>
              <a:gd name="connsiteY13" fmla="*/ 398879 h 830997"/>
              <a:gd name="connsiteX14" fmla="*/ 0 w 2509026"/>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9026" h="830997" extrusionOk="0">
                <a:moveTo>
                  <a:pt x="0" y="0"/>
                </a:moveTo>
                <a:cubicBezTo>
                  <a:pt x="176766" y="-15155"/>
                  <a:pt x="363987" y="53523"/>
                  <a:pt x="476715" y="0"/>
                </a:cubicBezTo>
                <a:cubicBezTo>
                  <a:pt x="589443" y="-53523"/>
                  <a:pt x="732068" y="37723"/>
                  <a:pt x="903249" y="0"/>
                </a:cubicBezTo>
                <a:cubicBezTo>
                  <a:pt x="1074430" y="-37723"/>
                  <a:pt x="1283420" y="47806"/>
                  <a:pt x="1455235" y="0"/>
                </a:cubicBezTo>
                <a:cubicBezTo>
                  <a:pt x="1627050" y="-47806"/>
                  <a:pt x="1787005" y="49534"/>
                  <a:pt x="1931950" y="0"/>
                </a:cubicBezTo>
                <a:cubicBezTo>
                  <a:pt x="2076896" y="-49534"/>
                  <a:pt x="2340712" y="53171"/>
                  <a:pt x="2509026" y="0"/>
                </a:cubicBezTo>
                <a:cubicBezTo>
                  <a:pt x="2536000" y="142492"/>
                  <a:pt x="2492961" y="219762"/>
                  <a:pt x="2509026" y="432118"/>
                </a:cubicBezTo>
                <a:cubicBezTo>
                  <a:pt x="2525091" y="644474"/>
                  <a:pt x="2487855" y="650782"/>
                  <a:pt x="2509026" y="830997"/>
                </a:cubicBezTo>
                <a:cubicBezTo>
                  <a:pt x="2321685" y="837512"/>
                  <a:pt x="2256843" y="809636"/>
                  <a:pt x="2007221" y="830997"/>
                </a:cubicBezTo>
                <a:cubicBezTo>
                  <a:pt x="1757599" y="852358"/>
                  <a:pt x="1694938" y="829430"/>
                  <a:pt x="1580686" y="830997"/>
                </a:cubicBezTo>
                <a:cubicBezTo>
                  <a:pt x="1466434" y="832564"/>
                  <a:pt x="1299697" y="817100"/>
                  <a:pt x="1078881" y="830997"/>
                </a:cubicBezTo>
                <a:cubicBezTo>
                  <a:pt x="858065" y="844894"/>
                  <a:pt x="778145" y="809456"/>
                  <a:pt x="577076" y="830997"/>
                </a:cubicBezTo>
                <a:cubicBezTo>
                  <a:pt x="376008" y="852538"/>
                  <a:pt x="184422" y="770823"/>
                  <a:pt x="0" y="830997"/>
                </a:cubicBezTo>
                <a:cubicBezTo>
                  <a:pt x="-21288" y="672907"/>
                  <a:pt x="41573" y="491559"/>
                  <a:pt x="0" y="398879"/>
                </a:cubicBezTo>
                <a:cubicBezTo>
                  <a:pt x="-41573" y="306199"/>
                  <a:pt x="4258" y="166797"/>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Easy bit of population from the headline information table in the form.</a:t>
            </a:r>
          </a:p>
        </p:txBody>
      </p:sp>
      <p:sp>
        <p:nvSpPr>
          <p:cNvPr id="4" name="TextBox 3">
            <a:extLst>
              <a:ext uri="{FF2B5EF4-FFF2-40B4-BE49-F238E27FC236}">
                <a16:creationId xmlns:a16="http://schemas.microsoft.com/office/drawing/2014/main" id="{288086CD-8E92-4519-C205-ECC276118AB8}"/>
              </a:ext>
            </a:extLst>
          </p:cNvPr>
          <p:cNvSpPr txBox="1"/>
          <p:nvPr/>
        </p:nvSpPr>
        <p:spPr>
          <a:xfrm>
            <a:off x="483133" y="5096230"/>
            <a:ext cx="5407938" cy="1569660"/>
          </a:xfrm>
          <a:custGeom>
            <a:avLst/>
            <a:gdLst>
              <a:gd name="connsiteX0" fmla="*/ 0 w 5407938"/>
              <a:gd name="connsiteY0" fmla="*/ 0 h 1569660"/>
              <a:gd name="connsiteX1" fmla="*/ 486714 w 5407938"/>
              <a:gd name="connsiteY1" fmla="*/ 0 h 1569660"/>
              <a:gd name="connsiteX2" fmla="*/ 865270 w 5407938"/>
              <a:gd name="connsiteY2" fmla="*/ 0 h 1569660"/>
              <a:gd name="connsiteX3" fmla="*/ 1514223 w 5407938"/>
              <a:gd name="connsiteY3" fmla="*/ 0 h 1569660"/>
              <a:gd name="connsiteX4" fmla="*/ 2000937 w 5407938"/>
              <a:gd name="connsiteY4" fmla="*/ 0 h 1569660"/>
              <a:gd name="connsiteX5" fmla="*/ 2487651 w 5407938"/>
              <a:gd name="connsiteY5" fmla="*/ 0 h 1569660"/>
              <a:gd name="connsiteX6" fmla="*/ 3136604 w 5407938"/>
              <a:gd name="connsiteY6" fmla="*/ 0 h 1569660"/>
              <a:gd name="connsiteX7" fmla="*/ 3569239 w 5407938"/>
              <a:gd name="connsiteY7" fmla="*/ 0 h 1569660"/>
              <a:gd name="connsiteX8" fmla="*/ 4218192 w 5407938"/>
              <a:gd name="connsiteY8" fmla="*/ 0 h 1569660"/>
              <a:gd name="connsiteX9" fmla="*/ 4867144 w 5407938"/>
              <a:gd name="connsiteY9" fmla="*/ 0 h 1569660"/>
              <a:gd name="connsiteX10" fmla="*/ 5407938 w 5407938"/>
              <a:gd name="connsiteY10" fmla="*/ 0 h 1569660"/>
              <a:gd name="connsiteX11" fmla="*/ 5407938 w 5407938"/>
              <a:gd name="connsiteY11" fmla="*/ 554613 h 1569660"/>
              <a:gd name="connsiteX12" fmla="*/ 5407938 w 5407938"/>
              <a:gd name="connsiteY12" fmla="*/ 1093530 h 1569660"/>
              <a:gd name="connsiteX13" fmla="*/ 5407938 w 5407938"/>
              <a:gd name="connsiteY13" fmla="*/ 1569660 h 1569660"/>
              <a:gd name="connsiteX14" fmla="*/ 4867144 w 5407938"/>
              <a:gd name="connsiteY14" fmla="*/ 1569660 h 1569660"/>
              <a:gd name="connsiteX15" fmla="*/ 4434509 w 5407938"/>
              <a:gd name="connsiteY15" fmla="*/ 1569660 h 1569660"/>
              <a:gd name="connsiteX16" fmla="*/ 3893715 w 5407938"/>
              <a:gd name="connsiteY16" fmla="*/ 1569660 h 1569660"/>
              <a:gd name="connsiteX17" fmla="*/ 3244763 w 5407938"/>
              <a:gd name="connsiteY17" fmla="*/ 1569660 h 1569660"/>
              <a:gd name="connsiteX18" fmla="*/ 2703969 w 5407938"/>
              <a:gd name="connsiteY18" fmla="*/ 1569660 h 1569660"/>
              <a:gd name="connsiteX19" fmla="*/ 2325413 w 5407938"/>
              <a:gd name="connsiteY19" fmla="*/ 1569660 h 1569660"/>
              <a:gd name="connsiteX20" fmla="*/ 1892778 w 5407938"/>
              <a:gd name="connsiteY20" fmla="*/ 1569660 h 1569660"/>
              <a:gd name="connsiteX21" fmla="*/ 1243826 w 5407938"/>
              <a:gd name="connsiteY21" fmla="*/ 1569660 h 1569660"/>
              <a:gd name="connsiteX22" fmla="*/ 703032 w 5407938"/>
              <a:gd name="connsiteY22" fmla="*/ 1569660 h 1569660"/>
              <a:gd name="connsiteX23" fmla="*/ 0 w 5407938"/>
              <a:gd name="connsiteY23" fmla="*/ 1569660 h 1569660"/>
              <a:gd name="connsiteX24" fmla="*/ 0 w 5407938"/>
              <a:gd name="connsiteY24" fmla="*/ 1046440 h 1569660"/>
              <a:gd name="connsiteX25" fmla="*/ 0 w 5407938"/>
              <a:gd name="connsiteY25" fmla="*/ 570310 h 1569660"/>
              <a:gd name="connsiteX26" fmla="*/ 0 w 5407938"/>
              <a:gd name="connsiteY26"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7938" h="1569660" extrusionOk="0">
                <a:moveTo>
                  <a:pt x="0" y="0"/>
                </a:moveTo>
                <a:cubicBezTo>
                  <a:pt x="146104" y="-21036"/>
                  <a:pt x="302907" y="11753"/>
                  <a:pt x="486714" y="0"/>
                </a:cubicBezTo>
                <a:cubicBezTo>
                  <a:pt x="670521" y="-11753"/>
                  <a:pt x="744660" y="26917"/>
                  <a:pt x="865270" y="0"/>
                </a:cubicBezTo>
                <a:cubicBezTo>
                  <a:pt x="985880" y="-26917"/>
                  <a:pt x="1276739" y="27697"/>
                  <a:pt x="1514223" y="0"/>
                </a:cubicBezTo>
                <a:cubicBezTo>
                  <a:pt x="1751707" y="-27697"/>
                  <a:pt x="1819135" y="1574"/>
                  <a:pt x="2000937" y="0"/>
                </a:cubicBezTo>
                <a:cubicBezTo>
                  <a:pt x="2182739" y="-1574"/>
                  <a:pt x="2245490" y="857"/>
                  <a:pt x="2487651" y="0"/>
                </a:cubicBezTo>
                <a:cubicBezTo>
                  <a:pt x="2729812" y="-857"/>
                  <a:pt x="3001481" y="24376"/>
                  <a:pt x="3136604" y="0"/>
                </a:cubicBezTo>
                <a:cubicBezTo>
                  <a:pt x="3271727" y="-24376"/>
                  <a:pt x="3428157" y="18853"/>
                  <a:pt x="3569239" y="0"/>
                </a:cubicBezTo>
                <a:cubicBezTo>
                  <a:pt x="3710322" y="-18853"/>
                  <a:pt x="4017394" y="54287"/>
                  <a:pt x="4218192" y="0"/>
                </a:cubicBezTo>
                <a:cubicBezTo>
                  <a:pt x="4418990" y="-54287"/>
                  <a:pt x="4590857" y="31748"/>
                  <a:pt x="4867144" y="0"/>
                </a:cubicBezTo>
                <a:cubicBezTo>
                  <a:pt x="5143431" y="-31748"/>
                  <a:pt x="5210201" y="38024"/>
                  <a:pt x="5407938" y="0"/>
                </a:cubicBezTo>
                <a:cubicBezTo>
                  <a:pt x="5444049" y="161409"/>
                  <a:pt x="5345826" y="406083"/>
                  <a:pt x="5407938" y="554613"/>
                </a:cubicBezTo>
                <a:cubicBezTo>
                  <a:pt x="5470050" y="703143"/>
                  <a:pt x="5388042" y="916001"/>
                  <a:pt x="5407938" y="1093530"/>
                </a:cubicBezTo>
                <a:cubicBezTo>
                  <a:pt x="5427834" y="1271059"/>
                  <a:pt x="5396856" y="1459333"/>
                  <a:pt x="5407938" y="1569660"/>
                </a:cubicBezTo>
                <a:cubicBezTo>
                  <a:pt x="5268407" y="1607948"/>
                  <a:pt x="5105468" y="1559971"/>
                  <a:pt x="4867144" y="1569660"/>
                </a:cubicBezTo>
                <a:cubicBezTo>
                  <a:pt x="4628820" y="1579349"/>
                  <a:pt x="4530859" y="1552745"/>
                  <a:pt x="4434509" y="1569660"/>
                </a:cubicBezTo>
                <a:cubicBezTo>
                  <a:pt x="4338159" y="1586575"/>
                  <a:pt x="4058323" y="1529563"/>
                  <a:pt x="3893715" y="1569660"/>
                </a:cubicBezTo>
                <a:cubicBezTo>
                  <a:pt x="3729107" y="1609757"/>
                  <a:pt x="3461502" y="1493305"/>
                  <a:pt x="3244763" y="1569660"/>
                </a:cubicBezTo>
                <a:cubicBezTo>
                  <a:pt x="3028024" y="1646015"/>
                  <a:pt x="2889393" y="1522490"/>
                  <a:pt x="2703969" y="1569660"/>
                </a:cubicBezTo>
                <a:cubicBezTo>
                  <a:pt x="2518545" y="1616830"/>
                  <a:pt x="2486374" y="1524525"/>
                  <a:pt x="2325413" y="1569660"/>
                </a:cubicBezTo>
                <a:cubicBezTo>
                  <a:pt x="2164452" y="1614795"/>
                  <a:pt x="1984562" y="1546974"/>
                  <a:pt x="1892778" y="1569660"/>
                </a:cubicBezTo>
                <a:cubicBezTo>
                  <a:pt x="1800995" y="1592346"/>
                  <a:pt x="1444610" y="1513848"/>
                  <a:pt x="1243826" y="1569660"/>
                </a:cubicBezTo>
                <a:cubicBezTo>
                  <a:pt x="1043042" y="1625472"/>
                  <a:pt x="965875" y="1542442"/>
                  <a:pt x="703032" y="1569660"/>
                </a:cubicBezTo>
                <a:cubicBezTo>
                  <a:pt x="440189" y="1596878"/>
                  <a:pt x="155374" y="1555609"/>
                  <a:pt x="0" y="1569660"/>
                </a:cubicBezTo>
                <a:cubicBezTo>
                  <a:pt x="-16344" y="1336693"/>
                  <a:pt x="11204" y="1205158"/>
                  <a:pt x="0" y="1046440"/>
                </a:cubicBezTo>
                <a:cubicBezTo>
                  <a:pt x="-11204" y="887722"/>
                  <a:pt x="42333" y="713731"/>
                  <a:pt x="0" y="570310"/>
                </a:cubicBezTo>
                <a:cubicBezTo>
                  <a:pt x="-42333" y="426889"/>
                  <a:pt x="50295" y="279872"/>
                  <a:pt x="0" y="0"/>
                </a:cubicBezTo>
                <a:close/>
              </a:path>
            </a:pathLst>
          </a:custGeom>
          <a:noFill/>
          <a:ln>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91440" tIns="45720" rIns="91440" bIns="45720" rtlCol="0" anchor="t">
            <a:spAutoFit/>
          </a:bodyPr>
          <a:lstStyle/>
          <a:p>
            <a:r>
              <a:rPr lang="en-GB" sz="1600"/>
              <a:t>Use Google Maps to roughly pinpoint the location of their headquarters on the map and move the dot to this location. If they have additional sites, use the lighter coloured dot(s) provided in the blank case study to mark these. You may need to copy and paste the lighter dot for multiple locations and, of course, delete it if there are no secondary locations. </a:t>
            </a:r>
          </a:p>
        </p:txBody>
      </p:sp>
      <p:cxnSp>
        <p:nvCxnSpPr>
          <p:cNvPr id="7" name="Straight Arrow Connector 6">
            <a:extLst>
              <a:ext uri="{FF2B5EF4-FFF2-40B4-BE49-F238E27FC236}">
                <a16:creationId xmlns:a16="http://schemas.microsoft.com/office/drawing/2014/main" id="{F66AA3D9-B6E6-3CFB-86FD-EBADDECC1540}"/>
              </a:ext>
            </a:extLst>
          </p:cNvPr>
          <p:cNvCxnSpPr>
            <a:cxnSpLocks/>
          </p:cNvCxnSpPr>
          <p:nvPr/>
        </p:nvCxnSpPr>
        <p:spPr>
          <a:xfrm>
            <a:off x="2092713" y="2578947"/>
            <a:ext cx="1826821" cy="646369"/>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9658FDE-C749-93FF-D7BC-8BD1321B0B4C}"/>
              </a:ext>
            </a:extLst>
          </p:cNvPr>
          <p:cNvCxnSpPr>
            <a:cxnSpLocks/>
          </p:cNvCxnSpPr>
          <p:nvPr/>
        </p:nvCxnSpPr>
        <p:spPr>
          <a:xfrm flipV="1">
            <a:off x="3187102" y="4013510"/>
            <a:ext cx="2703969" cy="1082720"/>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A900910-1D82-C91D-36B1-834A66C27672}"/>
              </a:ext>
            </a:extLst>
          </p:cNvPr>
          <p:cNvSpPr txBox="1"/>
          <p:nvPr/>
        </p:nvSpPr>
        <p:spPr>
          <a:xfrm>
            <a:off x="8924956" y="1427293"/>
            <a:ext cx="2938637" cy="2308324"/>
          </a:xfrm>
          <a:custGeom>
            <a:avLst/>
            <a:gdLst>
              <a:gd name="connsiteX0" fmla="*/ 0 w 2938637"/>
              <a:gd name="connsiteY0" fmla="*/ 0 h 2308324"/>
              <a:gd name="connsiteX1" fmla="*/ 558341 w 2938637"/>
              <a:gd name="connsiteY1" fmla="*/ 0 h 2308324"/>
              <a:gd name="connsiteX2" fmla="*/ 1057909 w 2938637"/>
              <a:gd name="connsiteY2" fmla="*/ 0 h 2308324"/>
              <a:gd name="connsiteX3" fmla="*/ 1704409 w 2938637"/>
              <a:gd name="connsiteY3" fmla="*/ 0 h 2308324"/>
              <a:gd name="connsiteX4" fmla="*/ 2262750 w 2938637"/>
              <a:gd name="connsiteY4" fmla="*/ 0 h 2308324"/>
              <a:gd name="connsiteX5" fmla="*/ 2938637 w 2938637"/>
              <a:gd name="connsiteY5" fmla="*/ 0 h 2308324"/>
              <a:gd name="connsiteX6" fmla="*/ 2938637 w 2938637"/>
              <a:gd name="connsiteY6" fmla="*/ 623247 h 2308324"/>
              <a:gd name="connsiteX7" fmla="*/ 2938637 w 2938637"/>
              <a:gd name="connsiteY7" fmla="*/ 1200328 h 2308324"/>
              <a:gd name="connsiteX8" fmla="*/ 2938637 w 2938637"/>
              <a:gd name="connsiteY8" fmla="*/ 1777409 h 2308324"/>
              <a:gd name="connsiteX9" fmla="*/ 2938637 w 2938637"/>
              <a:gd name="connsiteY9" fmla="*/ 2308324 h 2308324"/>
              <a:gd name="connsiteX10" fmla="*/ 2409682 w 2938637"/>
              <a:gd name="connsiteY10" fmla="*/ 2308324 h 2308324"/>
              <a:gd name="connsiteX11" fmla="*/ 1821955 w 2938637"/>
              <a:gd name="connsiteY11" fmla="*/ 2308324 h 2308324"/>
              <a:gd name="connsiteX12" fmla="*/ 1263614 w 2938637"/>
              <a:gd name="connsiteY12" fmla="*/ 2308324 h 2308324"/>
              <a:gd name="connsiteX13" fmla="*/ 617114 w 2938637"/>
              <a:gd name="connsiteY13" fmla="*/ 2308324 h 2308324"/>
              <a:gd name="connsiteX14" fmla="*/ 0 w 2938637"/>
              <a:gd name="connsiteY14" fmla="*/ 2308324 h 2308324"/>
              <a:gd name="connsiteX15" fmla="*/ 0 w 2938637"/>
              <a:gd name="connsiteY15" fmla="*/ 1777409 h 2308324"/>
              <a:gd name="connsiteX16" fmla="*/ 0 w 2938637"/>
              <a:gd name="connsiteY16" fmla="*/ 1200328 h 2308324"/>
              <a:gd name="connsiteX17" fmla="*/ 0 w 2938637"/>
              <a:gd name="connsiteY17" fmla="*/ 646331 h 2308324"/>
              <a:gd name="connsiteX18" fmla="*/ 0 w 2938637"/>
              <a:gd name="connsiteY1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38637" h="2308324" extrusionOk="0">
                <a:moveTo>
                  <a:pt x="0" y="0"/>
                </a:moveTo>
                <a:cubicBezTo>
                  <a:pt x="128232" y="-42120"/>
                  <a:pt x="375801" y="35888"/>
                  <a:pt x="558341" y="0"/>
                </a:cubicBezTo>
                <a:cubicBezTo>
                  <a:pt x="740881" y="-35888"/>
                  <a:pt x="868178" y="18045"/>
                  <a:pt x="1057909" y="0"/>
                </a:cubicBezTo>
                <a:cubicBezTo>
                  <a:pt x="1247640" y="-18045"/>
                  <a:pt x="1435267" y="59621"/>
                  <a:pt x="1704409" y="0"/>
                </a:cubicBezTo>
                <a:cubicBezTo>
                  <a:pt x="1973551" y="-59621"/>
                  <a:pt x="1995796" y="36667"/>
                  <a:pt x="2262750" y="0"/>
                </a:cubicBezTo>
                <a:cubicBezTo>
                  <a:pt x="2529704" y="-36667"/>
                  <a:pt x="2640331" y="64066"/>
                  <a:pt x="2938637" y="0"/>
                </a:cubicBezTo>
                <a:cubicBezTo>
                  <a:pt x="2949114" y="196642"/>
                  <a:pt x="2901336" y="376789"/>
                  <a:pt x="2938637" y="623247"/>
                </a:cubicBezTo>
                <a:cubicBezTo>
                  <a:pt x="2975938" y="869705"/>
                  <a:pt x="2884858" y="1043723"/>
                  <a:pt x="2938637" y="1200328"/>
                </a:cubicBezTo>
                <a:cubicBezTo>
                  <a:pt x="2992416" y="1356933"/>
                  <a:pt x="2930023" y="1522361"/>
                  <a:pt x="2938637" y="1777409"/>
                </a:cubicBezTo>
                <a:cubicBezTo>
                  <a:pt x="2947251" y="2032457"/>
                  <a:pt x="2932418" y="2066491"/>
                  <a:pt x="2938637" y="2308324"/>
                </a:cubicBezTo>
                <a:cubicBezTo>
                  <a:pt x="2708014" y="2313261"/>
                  <a:pt x="2641136" y="2249389"/>
                  <a:pt x="2409682" y="2308324"/>
                </a:cubicBezTo>
                <a:cubicBezTo>
                  <a:pt x="2178229" y="2367259"/>
                  <a:pt x="1950708" y="2280412"/>
                  <a:pt x="1821955" y="2308324"/>
                </a:cubicBezTo>
                <a:cubicBezTo>
                  <a:pt x="1693202" y="2336236"/>
                  <a:pt x="1483154" y="2284754"/>
                  <a:pt x="1263614" y="2308324"/>
                </a:cubicBezTo>
                <a:cubicBezTo>
                  <a:pt x="1044074" y="2331894"/>
                  <a:pt x="792151" y="2254460"/>
                  <a:pt x="617114" y="2308324"/>
                </a:cubicBezTo>
                <a:cubicBezTo>
                  <a:pt x="442077" y="2362188"/>
                  <a:pt x="163145" y="2290464"/>
                  <a:pt x="0" y="2308324"/>
                </a:cubicBezTo>
                <a:cubicBezTo>
                  <a:pt x="-19134" y="2072260"/>
                  <a:pt x="20451" y="1967396"/>
                  <a:pt x="0" y="1777409"/>
                </a:cubicBezTo>
                <a:cubicBezTo>
                  <a:pt x="-20451" y="1587423"/>
                  <a:pt x="36992" y="1372729"/>
                  <a:pt x="0" y="1200328"/>
                </a:cubicBezTo>
                <a:cubicBezTo>
                  <a:pt x="-36992" y="1027927"/>
                  <a:pt x="50968" y="824903"/>
                  <a:pt x="0" y="646331"/>
                </a:cubicBezTo>
                <a:cubicBezTo>
                  <a:pt x="-50968" y="467759"/>
                  <a:pt x="54622" y="214000"/>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Insert the description text here, taking care to follow the same bullet point format, it’s likely you will need to heavily edit this text to fit – it’s a useful process that challenges you to really capture the key points. There’s a bit of room to expand the box downwards if needs be. </a:t>
            </a:r>
          </a:p>
        </p:txBody>
      </p:sp>
      <p:cxnSp>
        <p:nvCxnSpPr>
          <p:cNvPr id="13" name="Straight Arrow Connector 12">
            <a:extLst>
              <a:ext uri="{FF2B5EF4-FFF2-40B4-BE49-F238E27FC236}">
                <a16:creationId xmlns:a16="http://schemas.microsoft.com/office/drawing/2014/main" id="{D8780219-3680-4A14-81FF-2B57DC9C047B}"/>
              </a:ext>
            </a:extLst>
          </p:cNvPr>
          <p:cNvCxnSpPr>
            <a:cxnSpLocks/>
          </p:cNvCxnSpPr>
          <p:nvPr/>
        </p:nvCxnSpPr>
        <p:spPr>
          <a:xfrm flipH="1">
            <a:off x="8341112" y="2581455"/>
            <a:ext cx="583844" cy="316933"/>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4C6E2D4-411E-A664-9F86-639FC04E1E76}"/>
              </a:ext>
            </a:extLst>
          </p:cNvPr>
          <p:cNvSpPr txBox="1"/>
          <p:nvPr/>
        </p:nvSpPr>
        <p:spPr>
          <a:xfrm>
            <a:off x="7284917" y="5049707"/>
            <a:ext cx="4546879" cy="1323439"/>
          </a:xfrm>
          <a:custGeom>
            <a:avLst/>
            <a:gdLst>
              <a:gd name="connsiteX0" fmla="*/ 0 w 4546879"/>
              <a:gd name="connsiteY0" fmla="*/ 0 h 1323439"/>
              <a:gd name="connsiteX1" fmla="*/ 522891 w 4546879"/>
              <a:gd name="connsiteY1" fmla="*/ 0 h 1323439"/>
              <a:gd name="connsiteX2" fmla="*/ 954845 w 4546879"/>
              <a:gd name="connsiteY2" fmla="*/ 0 h 1323439"/>
              <a:gd name="connsiteX3" fmla="*/ 1614142 w 4546879"/>
              <a:gd name="connsiteY3" fmla="*/ 0 h 1323439"/>
              <a:gd name="connsiteX4" fmla="*/ 2137033 w 4546879"/>
              <a:gd name="connsiteY4" fmla="*/ 0 h 1323439"/>
              <a:gd name="connsiteX5" fmla="*/ 2659924 w 4546879"/>
              <a:gd name="connsiteY5" fmla="*/ 0 h 1323439"/>
              <a:gd name="connsiteX6" fmla="*/ 3319222 w 4546879"/>
              <a:gd name="connsiteY6" fmla="*/ 0 h 1323439"/>
              <a:gd name="connsiteX7" fmla="*/ 3796644 w 4546879"/>
              <a:gd name="connsiteY7" fmla="*/ 0 h 1323439"/>
              <a:gd name="connsiteX8" fmla="*/ 4546879 w 4546879"/>
              <a:gd name="connsiteY8" fmla="*/ 0 h 1323439"/>
              <a:gd name="connsiteX9" fmla="*/ 4546879 w 4546879"/>
              <a:gd name="connsiteY9" fmla="*/ 467615 h 1323439"/>
              <a:gd name="connsiteX10" fmla="*/ 4546879 w 4546879"/>
              <a:gd name="connsiteY10" fmla="*/ 882293 h 1323439"/>
              <a:gd name="connsiteX11" fmla="*/ 4546879 w 4546879"/>
              <a:gd name="connsiteY11" fmla="*/ 1323439 h 1323439"/>
              <a:gd name="connsiteX12" fmla="*/ 3933050 w 4546879"/>
              <a:gd name="connsiteY12" fmla="*/ 1323439 h 1323439"/>
              <a:gd name="connsiteX13" fmla="*/ 3273753 w 4546879"/>
              <a:gd name="connsiteY13" fmla="*/ 1323439 h 1323439"/>
              <a:gd name="connsiteX14" fmla="*/ 2614455 w 4546879"/>
              <a:gd name="connsiteY14" fmla="*/ 1323439 h 1323439"/>
              <a:gd name="connsiteX15" fmla="*/ 2137033 w 4546879"/>
              <a:gd name="connsiteY15" fmla="*/ 1323439 h 1323439"/>
              <a:gd name="connsiteX16" fmla="*/ 1568673 w 4546879"/>
              <a:gd name="connsiteY16" fmla="*/ 1323439 h 1323439"/>
              <a:gd name="connsiteX17" fmla="*/ 909376 w 4546879"/>
              <a:gd name="connsiteY17" fmla="*/ 1323439 h 1323439"/>
              <a:gd name="connsiteX18" fmla="*/ 0 w 4546879"/>
              <a:gd name="connsiteY18" fmla="*/ 1323439 h 1323439"/>
              <a:gd name="connsiteX19" fmla="*/ 0 w 4546879"/>
              <a:gd name="connsiteY19" fmla="*/ 921996 h 1323439"/>
              <a:gd name="connsiteX20" fmla="*/ 0 w 4546879"/>
              <a:gd name="connsiteY20" fmla="*/ 507318 h 1323439"/>
              <a:gd name="connsiteX21" fmla="*/ 0 w 4546879"/>
              <a:gd name="connsiteY21"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46879" h="1323439" extrusionOk="0">
                <a:moveTo>
                  <a:pt x="0" y="0"/>
                </a:moveTo>
                <a:cubicBezTo>
                  <a:pt x="122765" y="-12970"/>
                  <a:pt x="354075" y="3913"/>
                  <a:pt x="522891" y="0"/>
                </a:cubicBezTo>
                <a:cubicBezTo>
                  <a:pt x="691707" y="-3913"/>
                  <a:pt x="798571" y="16762"/>
                  <a:pt x="954845" y="0"/>
                </a:cubicBezTo>
                <a:cubicBezTo>
                  <a:pt x="1111119" y="-16762"/>
                  <a:pt x="1302310" y="29193"/>
                  <a:pt x="1614142" y="0"/>
                </a:cubicBezTo>
                <a:cubicBezTo>
                  <a:pt x="1925974" y="-29193"/>
                  <a:pt x="1899907" y="22837"/>
                  <a:pt x="2137033" y="0"/>
                </a:cubicBezTo>
                <a:cubicBezTo>
                  <a:pt x="2374159" y="-22837"/>
                  <a:pt x="2406497" y="38080"/>
                  <a:pt x="2659924" y="0"/>
                </a:cubicBezTo>
                <a:cubicBezTo>
                  <a:pt x="2913351" y="-38080"/>
                  <a:pt x="3016155" y="34724"/>
                  <a:pt x="3319222" y="0"/>
                </a:cubicBezTo>
                <a:cubicBezTo>
                  <a:pt x="3622289" y="-34724"/>
                  <a:pt x="3690072" y="54559"/>
                  <a:pt x="3796644" y="0"/>
                </a:cubicBezTo>
                <a:cubicBezTo>
                  <a:pt x="3903216" y="-54559"/>
                  <a:pt x="4221931" y="6556"/>
                  <a:pt x="4546879" y="0"/>
                </a:cubicBezTo>
                <a:cubicBezTo>
                  <a:pt x="4586453" y="181935"/>
                  <a:pt x="4538139" y="311249"/>
                  <a:pt x="4546879" y="467615"/>
                </a:cubicBezTo>
                <a:cubicBezTo>
                  <a:pt x="4555619" y="623981"/>
                  <a:pt x="4512150" y="765541"/>
                  <a:pt x="4546879" y="882293"/>
                </a:cubicBezTo>
                <a:cubicBezTo>
                  <a:pt x="4581608" y="999045"/>
                  <a:pt x="4538152" y="1123321"/>
                  <a:pt x="4546879" y="1323439"/>
                </a:cubicBezTo>
                <a:cubicBezTo>
                  <a:pt x="4311294" y="1396891"/>
                  <a:pt x="4075206" y="1263009"/>
                  <a:pt x="3933050" y="1323439"/>
                </a:cubicBezTo>
                <a:cubicBezTo>
                  <a:pt x="3790894" y="1383869"/>
                  <a:pt x="3423914" y="1256531"/>
                  <a:pt x="3273753" y="1323439"/>
                </a:cubicBezTo>
                <a:cubicBezTo>
                  <a:pt x="3123592" y="1390347"/>
                  <a:pt x="2863416" y="1299607"/>
                  <a:pt x="2614455" y="1323439"/>
                </a:cubicBezTo>
                <a:cubicBezTo>
                  <a:pt x="2365494" y="1347271"/>
                  <a:pt x="2300947" y="1273954"/>
                  <a:pt x="2137033" y="1323439"/>
                </a:cubicBezTo>
                <a:cubicBezTo>
                  <a:pt x="1973119" y="1372924"/>
                  <a:pt x="1842754" y="1285185"/>
                  <a:pt x="1568673" y="1323439"/>
                </a:cubicBezTo>
                <a:cubicBezTo>
                  <a:pt x="1294592" y="1361693"/>
                  <a:pt x="1114300" y="1310037"/>
                  <a:pt x="909376" y="1323439"/>
                </a:cubicBezTo>
                <a:cubicBezTo>
                  <a:pt x="704452" y="1336841"/>
                  <a:pt x="256812" y="1295569"/>
                  <a:pt x="0" y="1323439"/>
                </a:cubicBezTo>
                <a:cubicBezTo>
                  <a:pt x="-31025" y="1186205"/>
                  <a:pt x="45238" y="1041321"/>
                  <a:pt x="0" y="921996"/>
                </a:cubicBezTo>
                <a:cubicBezTo>
                  <a:pt x="-45238" y="802671"/>
                  <a:pt x="9075" y="602400"/>
                  <a:pt x="0" y="507318"/>
                </a:cubicBezTo>
                <a:cubicBezTo>
                  <a:pt x="-9075" y="412236"/>
                  <a:pt x="41271" y="121854"/>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Get hold of the most recent version of the co-operative’s logo and paste it here. Size it to roughly fit the dimensions of this box but don’t worry if it’s a bit bigger. Remember to delete this box, unless using it as a background for a .</a:t>
            </a:r>
            <a:r>
              <a:rPr lang="en-GB" sz="1600" err="1"/>
              <a:t>png</a:t>
            </a:r>
            <a:r>
              <a:rPr lang="en-GB" sz="1600"/>
              <a:t> image.</a:t>
            </a:r>
          </a:p>
        </p:txBody>
      </p:sp>
      <p:cxnSp>
        <p:nvCxnSpPr>
          <p:cNvPr id="18" name="Straight Arrow Connector 17">
            <a:extLst>
              <a:ext uri="{FF2B5EF4-FFF2-40B4-BE49-F238E27FC236}">
                <a16:creationId xmlns:a16="http://schemas.microsoft.com/office/drawing/2014/main" id="{7EEC3C88-68CB-ED5B-11CE-88A7B5DBA834}"/>
              </a:ext>
            </a:extLst>
          </p:cNvPr>
          <p:cNvCxnSpPr>
            <a:cxnSpLocks/>
          </p:cNvCxnSpPr>
          <p:nvPr/>
        </p:nvCxnSpPr>
        <p:spPr>
          <a:xfrm flipH="1" flipV="1">
            <a:off x="8508327" y="4459559"/>
            <a:ext cx="1050030" cy="590148"/>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746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CA0B4-9AFC-9A25-D514-DB55650EE1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464A176-0F27-11B0-7789-A5704DD5C9F9}"/>
              </a:ext>
            </a:extLst>
          </p:cNvPr>
          <p:cNvGrpSpPr/>
          <p:nvPr/>
        </p:nvGrpSpPr>
        <p:grpSpPr>
          <a:xfrm>
            <a:off x="3503692" y="1910399"/>
            <a:ext cx="5184615" cy="3037201"/>
            <a:chOff x="6137033" y="172088"/>
            <a:chExt cx="5184615" cy="3037201"/>
          </a:xfrm>
        </p:grpSpPr>
        <p:pic>
          <p:nvPicPr>
            <p:cNvPr id="10" name="Picture 9" descr="A diagram of a diagram&#10;&#10;Description automatically generated">
              <a:extLst>
                <a:ext uri="{FF2B5EF4-FFF2-40B4-BE49-F238E27FC236}">
                  <a16:creationId xmlns:a16="http://schemas.microsoft.com/office/drawing/2014/main" id="{BD7790B2-4D00-ECE3-E247-7146A507DD59}"/>
                </a:ext>
              </a:extLst>
            </p:cNvPr>
            <p:cNvPicPr>
              <a:picLocks noChangeAspect="1"/>
            </p:cNvPicPr>
            <p:nvPr/>
          </p:nvPicPr>
          <p:blipFill>
            <a:blip r:embed="rId3"/>
            <a:stretch>
              <a:fillRect/>
            </a:stretch>
          </p:blipFill>
          <p:spPr>
            <a:xfrm>
              <a:off x="6371033" y="408655"/>
              <a:ext cx="4950615" cy="2800634"/>
            </a:xfrm>
            <a:prstGeom prst="rect">
              <a:avLst/>
            </a:prstGeom>
            <a:ln>
              <a:solidFill>
                <a:schemeClr val="tx1"/>
              </a:solidFill>
            </a:ln>
          </p:spPr>
        </p:pic>
        <p:sp>
          <p:nvSpPr>
            <p:cNvPr id="12" name="Oval 11">
              <a:extLst>
                <a:ext uri="{FF2B5EF4-FFF2-40B4-BE49-F238E27FC236}">
                  <a16:creationId xmlns:a16="http://schemas.microsoft.com/office/drawing/2014/main" id="{439523F9-C67A-7417-F20B-C9FD8A4ACC49}"/>
                </a:ext>
              </a:extLst>
            </p:cNvPr>
            <p:cNvSpPr>
              <a:spLocks noChangeAspect="1"/>
            </p:cNvSpPr>
            <p:nvPr/>
          </p:nvSpPr>
          <p:spPr>
            <a:xfrm>
              <a:off x="6137033" y="172088"/>
              <a:ext cx="468000" cy="468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grpSp>
      <p:sp>
        <p:nvSpPr>
          <p:cNvPr id="19" name="Title 1">
            <a:extLst>
              <a:ext uri="{FF2B5EF4-FFF2-40B4-BE49-F238E27FC236}">
                <a16:creationId xmlns:a16="http://schemas.microsoft.com/office/drawing/2014/main" id="{DCF01958-0579-E06D-B802-8788AC02C379}"/>
              </a:ext>
            </a:extLst>
          </p:cNvPr>
          <p:cNvSpPr>
            <a:spLocks noGrp="1"/>
          </p:cNvSpPr>
          <p:nvPr>
            <p:ph type="title"/>
          </p:nvPr>
        </p:nvSpPr>
        <p:spPr>
          <a:xfrm>
            <a:off x="838200" y="365126"/>
            <a:ext cx="10515600" cy="1325563"/>
          </a:xfrm>
        </p:spPr>
        <p:txBody>
          <a:bodyPr/>
          <a:lstStyle/>
          <a:p>
            <a:r>
              <a:rPr lang="en-GB"/>
              <a:t>Working through the graphics (2)</a:t>
            </a:r>
          </a:p>
        </p:txBody>
      </p:sp>
      <p:pic>
        <p:nvPicPr>
          <p:cNvPr id="3" name="Graphic 2" descr="Work from home Wi-Fi with solid fill">
            <a:hlinkClick r:id="rId4" action="ppaction://hlinksldjump"/>
            <a:extLst>
              <a:ext uri="{FF2B5EF4-FFF2-40B4-BE49-F238E27FC236}">
                <a16:creationId xmlns:a16="http://schemas.microsoft.com/office/drawing/2014/main" id="{3D6E4C38-F84E-70EF-C261-7D443947AA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3594" y="104177"/>
            <a:ext cx="219208" cy="219208"/>
          </a:xfrm>
          <a:prstGeom prst="rect">
            <a:avLst/>
          </a:prstGeom>
        </p:spPr>
      </p:pic>
      <p:sp>
        <p:nvSpPr>
          <p:cNvPr id="4" name="TextBox 3">
            <a:extLst>
              <a:ext uri="{FF2B5EF4-FFF2-40B4-BE49-F238E27FC236}">
                <a16:creationId xmlns:a16="http://schemas.microsoft.com/office/drawing/2014/main" id="{9395F41C-EFB9-25F2-8E69-6B53B8C8CC9B}"/>
              </a:ext>
            </a:extLst>
          </p:cNvPr>
          <p:cNvSpPr txBox="1"/>
          <p:nvPr/>
        </p:nvSpPr>
        <p:spPr>
          <a:xfrm>
            <a:off x="669369" y="1690689"/>
            <a:ext cx="2509026" cy="2800767"/>
          </a:xfrm>
          <a:custGeom>
            <a:avLst/>
            <a:gdLst>
              <a:gd name="connsiteX0" fmla="*/ 0 w 2509026"/>
              <a:gd name="connsiteY0" fmla="*/ 0 h 2800767"/>
              <a:gd name="connsiteX1" fmla="*/ 476715 w 2509026"/>
              <a:gd name="connsiteY1" fmla="*/ 0 h 2800767"/>
              <a:gd name="connsiteX2" fmla="*/ 903249 w 2509026"/>
              <a:gd name="connsiteY2" fmla="*/ 0 h 2800767"/>
              <a:gd name="connsiteX3" fmla="*/ 1455235 w 2509026"/>
              <a:gd name="connsiteY3" fmla="*/ 0 h 2800767"/>
              <a:gd name="connsiteX4" fmla="*/ 1931950 w 2509026"/>
              <a:gd name="connsiteY4" fmla="*/ 0 h 2800767"/>
              <a:gd name="connsiteX5" fmla="*/ 2509026 w 2509026"/>
              <a:gd name="connsiteY5" fmla="*/ 0 h 2800767"/>
              <a:gd name="connsiteX6" fmla="*/ 2509026 w 2509026"/>
              <a:gd name="connsiteY6" fmla="*/ 616169 h 2800767"/>
              <a:gd name="connsiteX7" fmla="*/ 2509026 w 2509026"/>
              <a:gd name="connsiteY7" fmla="*/ 1176322 h 2800767"/>
              <a:gd name="connsiteX8" fmla="*/ 2509026 w 2509026"/>
              <a:gd name="connsiteY8" fmla="*/ 1736476 h 2800767"/>
              <a:gd name="connsiteX9" fmla="*/ 2509026 w 2509026"/>
              <a:gd name="connsiteY9" fmla="*/ 2240614 h 2800767"/>
              <a:gd name="connsiteX10" fmla="*/ 2509026 w 2509026"/>
              <a:gd name="connsiteY10" fmla="*/ 2800767 h 2800767"/>
              <a:gd name="connsiteX11" fmla="*/ 2007221 w 2509026"/>
              <a:gd name="connsiteY11" fmla="*/ 2800767 h 2800767"/>
              <a:gd name="connsiteX12" fmla="*/ 1530506 w 2509026"/>
              <a:gd name="connsiteY12" fmla="*/ 2800767 h 2800767"/>
              <a:gd name="connsiteX13" fmla="*/ 978520 w 2509026"/>
              <a:gd name="connsiteY13" fmla="*/ 2800767 h 2800767"/>
              <a:gd name="connsiteX14" fmla="*/ 426534 w 2509026"/>
              <a:gd name="connsiteY14" fmla="*/ 2800767 h 2800767"/>
              <a:gd name="connsiteX15" fmla="*/ 0 w 2509026"/>
              <a:gd name="connsiteY15" fmla="*/ 2800767 h 2800767"/>
              <a:gd name="connsiteX16" fmla="*/ 0 w 2509026"/>
              <a:gd name="connsiteY16" fmla="*/ 2240614 h 2800767"/>
              <a:gd name="connsiteX17" fmla="*/ 0 w 2509026"/>
              <a:gd name="connsiteY17" fmla="*/ 1708468 h 2800767"/>
              <a:gd name="connsiteX18" fmla="*/ 0 w 2509026"/>
              <a:gd name="connsiteY18" fmla="*/ 1232337 h 2800767"/>
              <a:gd name="connsiteX19" fmla="*/ 0 w 2509026"/>
              <a:gd name="connsiteY19" fmla="*/ 728199 h 2800767"/>
              <a:gd name="connsiteX20" fmla="*/ 0 w 2509026"/>
              <a:gd name="connsiteY20"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9026" h="2800767" extrusionOk="0">
                <a:moveTo>
                  <a:pt x="0" y="0"/>
                </a:moveTo>
                <a:cubicBezTo>
                  <a:pt x="176766" y="-15155"/>
                  <a:pt x="363987" y="53523"/>
                  <a:pt x="476715" y="0"/>
                </a:cubicBezTo>
                <a:cubicBezTo>
                  <a:pt x="589443" y="-53523"/>
                  <a:pt x="732068" y="37723"/>
                  <a:pt x="903249" y="0"/>
                </a:cubicBezTo>
                <a:cubicBezTo>
                  <a:pt x="1074430" y="-37723"/>
                  <a:pt x="1283420" y="47806"/>
                  <a:pt x="1455235" y="0"/>
                </a:cubicBezTo>
                <a:cubicBezTo>
                  <a:pt x="1627050" y="-47806"/>
                  <a:pt x="1787005" y="49534"/>
                  <a:pt x="1931950" y="0"/>
                </a:cubicBezTo>
                <a:cubicBezTo>
                  <a:pt x="2076896" y="-49534"/>
                  <a:pt x="2340712" y="53171"/>
                  <a:pt x="2509026" y="0"/>
                </a:cubicBezTo>
                <a:cubicBezTo>
                  <a:pt x="2545281" y="269375"/>
                  <a:pt x="2465103" y="441881"/>
                  <a:pt x="2509026" y="616169"/>
                </a:cubicBezTo>
                <a:cubicBezTo>
                  <a:pt x="2552949" y="790457"/>
                  <a:pt x="2462825" y="958563"/>
                  <a:pt x="2509026" y="1176322"/>
                </a:cubicBezTo>
                <a:cubicBezTo>
                  <a:pt x="2555227" y="1394081"/>
                  <a:pt x="2496353" y="1579844"/>
                  <a:pt x="2509026" y="1736476"/>
                </a:cubicBezTo>
                <a:cubicBezTo>
                  <a:pt x="2521699" y="1893108"/>
                  <a:pt x="2455193" y="2039601"/>
                  <a:pt x="2509026" y="2240614"/>
                </a:cubicBezTo>
                <a:cubicBezTo>
                  <a:pt x="2562859" y="2441627"/>
                  <a:pt x="2487540" y="2556408"/>
                  <a:pt x="2509026" y="2800767"/>
                </a:cubicBezTo>
                <a:cubicBezTo>
                  <a:pt x="2354207" y="2859262"/>
                  <a:pt x="2208290" y="2779226"/>
                  <a:pt x="2007221" y="2800767"/>
                </a:cubicBezTo>
                <a:cubicBezTo>
                  <a:pt x="1806153" y="2822308"/>
                  <a:pt x="1644350" y="2743852"/>
                  <a:pt x="1530506" y="2800767"/>
                </a:cubicBezTo>
                <a:cubicBezTo>
                  <a:pt x="1416662" y="2857682"/>
                  <a:pt x="1206288" y="2740661"/>
                  <a:pt x="978520" y="2800767"/>
                </a:cubicBezTo>
                <a:cubicBezTo>
                  <a:pt x="750752" y="2860873"/>
                  <a:pt x="552282" y="2800661"/>
                  <a:pt x="426534" y="2800767"/>
                </a:cubicBezTo>
                <a:cubicBezTo>
                  <a:pt x="300786" y="2800873"/>
                  <a:pt x="124761" y="2776045"/>
                  <a:pt x="0" y="2800767"/>
                </a:cubicBezTo>
                <a:cubicBezTo>
                  <a:pt x="-47504" y="2618581"/>
                  <a:pt x="34094" y="2354929"/>
                  <a:pt x="0" y="2240614"/>
                </a:cubicBezTo>
                <a:cubicBezTo>
                  <a:pt x="-34094" y="2126299"/>
                  <a:pt x="51970" y="1880091"/>
                  <a:pt x="0" y="1708468"/>
                </a:cubicBezTo>
                <a:cubicBezTo>
                  <a:pt x="-51970" y="1536845"/>
                  <a:pt x="31713" y="1338382"/>
                  <a:pt x="0" y="1232337"/>
                </a:cubicBezTo>
                <a:cubicBezTo>
                  <a:pt x="-31713" y="1126292"/>
                  <a:pt x="34683" y="929399"/>
                  <a:pt x="0" y="728199"/>
                </a:cubicBezTo>
                <a:cubicBezTo>
                  <a:pt x="-34683" y="526999"/>
                  <a:pt x="20738" y="324955"/>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Similar to the description box, you’ll be editing text down to fit here. There is some flexibility depending on the other graphics. You can decide between a block running narrative, ideally split into paragraphs, or creating sections using bold capitals before the colon, e.g. </a:t>
            </a:r>
            <a:r>
              <a:rPr lang="en-GB" sz="1600" b="1"/>
              <a:t>ORIGINS:</a:t>
            </a:r>
          </a:p>
        </p:txBody>
      </p:sp>
      <p:cxnSp>
        <p:nvCxnSpPr>
          <p:cNvPr id="5" name="Straight Arrow Connector 4">
            <a:extLst>
              <a:ext uri="{FF2B5EF4-FFF2-40B4-BE49-F238E27FC236}">
                <a16:creationId xmlns:a16="http://schemas.microsoft.com/office/drawing/2014/main" id="{570FD122-3763-441B-CEC5-7E5FDFE376BB}"/>
              </a:ext>
            </a:extLst>
          </p:cNvPr>
          <p:cNvCxnSpPr>
            <a:cxnSpLocks/>
            <a:stCxn id="4" idx="3"/>
          </p:cNvCxnSpPr>
          <p:nvPr/>
        </p:nvCxnSpPr>
        <p:spPr>
          <a:xfrm>
            <a:off x="3178395" y="3091073"/>
            <a:ext cx="914103" cy="533435"/>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2716315-372B-7119-11F0-53EFE606BF4E}"/>
              </a:ext>
            </a:extLst>
          </p:cNvPr>
          <p:cNvSpPr txBox="1"/>
          <p:nvPr/>
        </p:nvSpPr>
        <p:spPr>
          <a:xfrm>
            <a:off x="9013606" y="541479"/>
            <a:ext cx="2849987" cy="3539430"/>
          </a:xfrm>
          <a:custGeom>
            <a:avLst/>
            <a:gdLst>
              <a:gd name="connsiteX0" fmla="*/ 0 w 2849987"/>
              <a:gd name="connsiteY0" fmla="*/ 0 h 3539430"/>
              <a:gd name="connsiteX1" fmla="*/ 541498 w 2849987"/>
              <a:gd name="connsiteY1" fmla="*/ 0 h 3539430"/>
              <a:gd name="connsiteX2" fmla="*/ 1025995 w 2849987"/>
              <a:gd name="connsiteY2" fmla="*/ 0 h 3539430"/>
              <a:gd name="connsiteX3" fmla="*/ 1652992 w 2849987"/>
              <a:gd name="connsiteY3" fmla="*/ 0 h 3539430"/>
              <a:gd name="connsiteX4" fmla="*/ 2194490 w 2849987"/>
              <a:gd name="connsiteY4" fmla="*/ 0 h 3539430"/>
              <a:gd name="connsiteX5" fmla="*/ 2849987 w 2849987"/>
              <a:gd name="connsiteY5" fmla="*/ 0 h 3539430"/>
              <a:gd name="connsiteX6" fmla="*/ 2849987 w 2849987"/>
              <a:gd name="connsiteY6" fmla="*/ 660694 h 3539430"/>
              <a:gd name="connsiteX7" fmla="*/ 2849987 w 2849987"/>
              <a:gd name="connsiteY7" fmla="*/ 1250599 h 3539430"/>
              <a:gd name="connsiteX8" fmla="*/ 2849987 w 2849987"/>
              <a:gd name="connsiteY8" fmla="*/ 1840504 h 3539430"/>
              <a:gd name="connsiteX9" fmla="*/ 2849987 w 2849987"/>
              <a:gd name="connsiteY9" fmla="*/ 2359620 h 3539430"/>
              <a:gd name="connsiteX10" fmla="*/ 2849987 w 2849987"/>
              <a:gd name="connsiteY10" fmla="*/ 2878736 h 3539430"/>
              <a:gd name="connsiteX11" fmla="*/ 2849987 w 2849987"/>
              <a:gd name="connsiteY11" fmla="*/ 3539430 h 3539430"/>
              <a:gd name="connsiteX12" fmla="*/ 2251490 w 2849987"/>
              <a:gd name="connsiteY12" fmla="*/ 3539430 h 3539430"/>
              <a:gd name="connsiteX13" fmla="*/ 1624493 w 2849987"/>
              <a:gd name="connsiteY13" fmla="*/ 3539430 h 3539430"/>
              <a:gd name="connsiteX14" fmla="*/ 997495 w 2849987"/>
              <a:gd name="connsiteY14" fmla="*/ 3539430 h 3539430"/>
              <a:gd name="connsiteX15" fmla="*/ 0 w 2849987"/>
              <a:gd name="connsiteY15" fmla="*/ 3539430 h 3539430"/>
              <a:gd name="connsiteX16" fmla="*/ 0 w 2849987"/>
              <a:gd name="connsiteY16" fmla="*/ 2949525 h 3539430"/>
              <a:gd name="connsiteX17" fmla="*/ 0 w 2849987"/>
              <a:gd name="connsiteY17" fmla="*/ 2395014 h 3539430"/>
              <a:gd name="connsiteX18" fmla="*/ 0 w 2849987"/>
              <a:gd name="connsiteY18" fmla="*/ 1911292 h 3539430"/>
              <a:gd name="connsiteX19" fmla="*/ 0 w 2849987"/>
              <a:gd name="connsiteY19" fmla="*/ 1392176 h 3539430"/>
              <a:gd name="connsiteX20" fmla="*/ 0 w 2849987"/>
              <a:gd name="connsiteY20" fmla="*/ 873059 h 3539430"/>
              <a:gd name="connsiteX21" fmla="*/ 0 w 2849987"/>
              <a:gd name="connsiteY21"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9987" h="3539430" extrusionOk="0">
                <a:moveTo>
                  <a:pt x="0" y="0"/>
                </a:moveTo>
                <a:cubicBezTo>
                  <a:pt x="237873" y="-5171"/>
                  <a:pt x="285876" y="39177"/>
                  <a:pt x="541498" y="0"/>
                </a:cubicBezTo>
                <a:cubicBezTo>
                  <a:pt x="797120" y="-39177"/>
                  <a:pt x="892737" y="13283"/>
                  <a:pt x="1025995" y="0"/>
                </a:cubicBezTo>
                <a:cubicBezTo>
                  <a:pt x="1159253" y="-13283"/>
                  <a:pt x="1484380" y="72625"/>
                  <a:pt x="1652992" y="0"/>
                </a:cubicBezTo>
                <a:cubicBezTo>
                  <a:pt x="1821604" y="-72625"/>
                  <a:pt x="2032557" y="33132"/>
                  <a:pt x="2194490" y="0"/>
                </a:cubicBezTo>
                <a:cubicBezTo>
                  <a:pt x="2356423" y="-33132"/>
                  <a:pt x="2695789" y="16402"/>
                  <a:pt x="2849987" y="0"/>
                </a:cubicBezTo>
                <a:cubicBezTo>
                  <a:pt x="2909193" y="283959"/>
                  <a:pt x="2840974" y="524250"/>
                  <a:pt x="2849987" y="660694"/>
                </a:cubicBezTo>
                <a:cubicBezTo>
                  <a:pt x="2859000" y="797138"/>
                  <a:pt x="2849962" y="1107301"/>
                  <a:pt x="2849987" y="1250599"/>
                </a:cubicBezTo>
                <a:cubicBezTo>
                  <a:pt x="2850012" y="1393898"/>
                  <a:pt x="2839784" y="1579209"/>
                  <a:pt x="2849987" y="1840504"/>
                </a:cubicBezTo>
                <a:cubicBezTo>
                  <a:pt x="2860190" y="2101799"/>
                  <a:pt x="2826734" y="2164405"/>
                  <a:pt x="2849987" y="2359620"/>
                </a:cubicBezTo>
                <a:cubicBezTo>
                  <a:pt x="2873240" y="2554835"/>
                  <a:pt x="2798212" y="2626402"/>
                  <a:pt x="2849987" y="2878736"/>
                </a:cubicBezTo>
                <a:cubicBezTo>
                  <a:pt x="2901762" y="3131070"/>
                  <a:pt x="2780780" y="3261774"/>
                  <a:pt x="2849987" y="3539430"/>
                </a:cubicBezTo>
                <a:cubicBezTo>
                  <a:pt x="2617954" y="3541123"/>
                  <a:pt x="2502781" y="3517602"/>
                  <a:pt x="2251490" y="3539430"/>
                </a:cubicBezTo>
                <a:cubicBezTo>
                  <a:pt x="2000199" y="3561258"/>
                  <a:pt x="1799585" y="3522396"/>
                  <a:pt x="1624493" y="3539430"/>
                </a:cubicBezTo>
                <a:cubicBezTo>
                  <a:pt x="1449401" y="3556464"/>
                  <a:pt x="1161761" y="3477660"/>
                  <a:pt x="997495" y="3539430"/>
                </a:cubicBezTo>
                <a:cubicBezTo>
                  <a:pt x="833229" y="3601200"/>
                  <a:pt x="262274" y="3511855"/>
                  <a:pt x="0" y="3539430"/>
                </a:cubicBezTo>
                <a:cubicBezTo>
                  <a:pt x="-17123" y="3340577"/>
                  <a:pt x="57042" y="3216719"/>
                  <a:pt x="0" y="2949525"/>
                </a:cubicBezTo>
                <a:cubicBezTo>
                  <a:pt x="-57042" y="2682332"/>
                  <a:pt x="3989" y="2514183"/>
                  <a:pt x="0" y="2395014"/>
                </a:cubicBezTo>
                <a:cubicBezTo>
                  <a:pt x="-3989" y="2275845"/>
                  <a:pt x="36314" y="2152544"/>
                  <a:pt x="0" y="1911292"/>
                </a:cubicBezTo>
                <a:cubicBezTo>
                  <a:pt x="-36314" y="1670040"/>
                  <a:pt x="50924" y="1627991"/>
                  <a:pt x="0" y="1392176"/>
                </a:cubicBezTo>
                <a:cubicBezTo>
                  <a:pt x="-50924" y="1156361"/>
                  <a:pt x="42477" y="1097339"/>
                  <a:pt x="0" y="873059"/>
                </a:cubicBezTo>
                <a:cubicBezTo>
                  <a:pt x="-42477" y="648779"/>
                  <a:pt x="62476" y="308400"/>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If you haven’t already been using it for the text boxes, this is the first graphic where it may be useful to copy it over to the blank ‘sandbox’ slide after the third part of the case study. Here, you can more easily add all the text you want, cut it down, and play around with different numbers of milestones before you paste it back into this slide to see how it fits and what the implications are for the other graphics. </a:t>
            </a:r>
          </a:p>
        </p:txBody>
      </p:sp>
      <p:cxnSp>
        <p:nvCxnSpPr>
          <p:cNvPr id="9" name="Straight Arrow Connector 8">
            <a:extLst>
              <a:ext uri="{FF2B5EF4-FFF2-40B4-BE49-F238E27FC236}">
                <a16:creationId xmlns:a16="http://schemas.microsoft.com/office/drawing/2014/main" id="{6B4B7647-7C77-5412-25B7-D810B891986A}"/>
              </a:ext>
            </a:extLst>
          </p:cNvPr>
          <p:cNvCxnSpPr>
            <a:cxnSpLocks/>
          </p:cNvCxnSpPr>
          <p:nvPr/>
        </p:nvCxnSpPr>
        <p:spPr>
          <a:xfrm flipH="1">
            <a:off x="8220310" y="1690689"/>
            <a:ext cx="793296" cy="584160"/>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79B71FF-3069-D4CA-2537-044721E9543A}"/>
              </a:ext>
            </a:extLst>
          </p:cNvPr>
          <p:cNvSpPr txBox="1"/>
          <p:nvPr/>
        </p:nvSpPr>
        <p:spPr>
          <a:xfrm>
            <a:off x="838200" y="5106877"/>
            <a:ext cx="9776381" cy="1569660"/>
          </a:xfrm>
          <a:custGeom>
            <a:avLst/>
            <a:gdLst>
              <a:gd name="connsiteX0" fmla="*/ 0 w 9776381"/>
              <a:gd name="connsiteY0" fmla="*/ 0 h 1569660"/>
              <a:gd name="connsiteX1" fmla="*/ 477317 w 9776381"/>
              <a:gd name="connsiteY1" fmla="*/ 0 h 1569660"/>
              <a:gd name="connsiteX2" fmla="*/ 759107 w 9776381"/>
              <a:gd name="connsiteY2" fmla="*/ 0 h 1569660"/>
              <a:gd name="connsiteX3" fmla="*/ 1529716 w 9776381"/>
              <a:gd name="connsiteY3" fmla="*/ 0 h 1569660"/>
              <a:gd name="connsiteX4" fmla="*/ 2007034 w 9776381"/>
              <a:gd name="connsiteY4" fmla="*/ 0 h 1569660"/>
              <a:gd name="connsiteX5" fmla="*/ 2484351 w 9776381"/>
              <a:gd name="connsiteY5" fmla="*/ 0 h 1569660"/>
              <a:gd name="connsiteX6" fmla="*/ 3254960 w 9776381"/>
              <a:gd name="connsiteY6" fmla="*/ 0 h 1569660"/>
              <a:gd name="connsiteX7" fmla="*/ 3634513 w 9776381"/>
              <a:gd name="connsiteY7" fmla="*/ 0 h 1569660"/>
              <a:gd name="connsiteX8" fmla="*/ 4405122 w 9776381"/>
              <a:gd name="connsiteY8" fmla="*/ 0 h 1569660"/>
              <a:gd name="connsiteX9" fmla="*/ 5175731 w 9776381"/>
              <a:gd name="connsiteY9" fmla="*/ 0 h 1569660"/>
              <a:gd name="connsiteX10" fmla="*/ 5750812 w 9776381"/>
              <a:gd name="connsiteY10" fmla="*/ 0 h 1569660"/>
              <a:gd name="connsiteX11" fmla="*/ 6521421 w 9776381"/>
              <a:gd name="connsiteY11" fmla="*/ 0 h 1569660"/>
              <a:gd name="connsiteX12" fmla="*/ 6998739 w 9776381"/>
              <a:gd name="connsiteY12" fmla="*/ 0 h 1569660"/>
              <a:gd name="connsiteX13" fmla="*/ 7476056 w 9776381"/>
              <a:gd name="connsiteY13" fmla="*/ 0 h 1569660"/>
              <a:gd name="connsiteX14" fmla="*/ 8148901 w 9776381"/>
              <a:gd name="connsiteY14" fmla="*/ 0 h 1569660"/>
              <a:gd name="connsiteX15" fmla="*/ 8626219 w 9776381"/>
              <a:gd name="connsiteY15" fmla="*/ 0 h 1569660"/>
              <a:gd name="connsiteX16" fmla="*/ 9776381 w 9776381"/>
              <a:gd name="connsiteY16" fmla="*/ 0 h 1569660"/>
              <a:gd name="connsiteX17" fmla="*/ 9776381 w 9776381"/>
              <a:gd name="connsiteY17" fmla="*/ 554613 h 1569660"/>
              <a:gd name="connsiteX18" fmla="*/ 9776381 w 9776381"/>
              <a:gd name="connsiteY18" fmla="*/ 1093530 h 1569660"/>
              <a:gd name="connsiteX19" fmla="*/ 9776381 w 9776381"/>
              <a:gd name="connsiteY19" fmla="*/ 1569660 h 1569660"/>
              <a:gd name="connsiteX20" fmla="*/ 9494591 w 9776381"/>
              <a:gd name="connsiteY20" fmla="*/ 1569660 h 1569660"/>
              <a:gd name="connsiteX21" fmla="*/ 8723982 w 9776381"/>
              <a:gd name="connsiteY21" fmla="*/ 1569660 h 1569660"/>
              <a:gd name="connsiteX22" fmla="*/ 8148901 w 9776381"/>
              <a:gd name="connsiteY22" fmla="*/ 1569660 h 1569660"/>
              <a:gd name="connsiteX23" fmla="*/ 7769347 w 9776381"/>
              <a:gd name="connsiteY23" fmla="*/ 1569660 h 1569660"/>
              <a:gd name="connsiteX24" fmla="*/ 7194266 w 9776381"/>
              <a:gd name="connsiteY24" fmla="*/ 1569660 h 1569660"/>
              <a:gd name="connsiteX25" fmla="*/ 6912476 w 9776381"/>
              <a:gd name="connsiteY25" fmla="*/ 1569660 h 1569660"/>
              <a:gd name="connsiteX26" fmla="*/ 6630687 w 9776381"/>
              <a:gd name="connsiteY26" fmla="*/ 1569660 h 1569660"/>
              <a:gd name="connsiteX27" fmla="*/ 6055605 w 9776381"/>
              <a:gd name="connsiteY27" fmla="*/ 1569660 h 1569660"/>
              <a:gd name="connsiteX28" fmla="*/ 5676052 w 9776381"/>
              <a:gd name="connsiteY28" fmla="*/ 1569660 h 1569660"/>
              <a:gd name="connsiteX29" fmla="*/ 5003207 w 9776381"/>
              <a:gd name="connsiteY29" fmla="*/ 1569660 h 1569660"/>
              <a:gd name="connsiteX30" fmla="*/ 4623653 w 9776381"/>
              <a:gd name="connsiteY30" fmla="*/ 1569660 h 1569660"/>
              <a:gd name="connsiteX31" fmla="*/ 3950808 w 9776381"/>
              <a:gd name="connsiteY31" fmla="*/ 1569660 h 1569660"/>
              <a:gd name="connsiteX32" fmla="*/ 3669018 w 9776381"/>
              <a:gd name="connsiteY32" fmla="*/ 1569660 h 1569660"/>
              <a:gd name="connsiteX33" fmla="*/ 2996173 w 9776381"/>
              <a:gd name="connsiteY33" fmla="*/ 1569660 h 1569660"/>
              <a:gd name="connsiteX34" fmla="*/ 2616620 w 9776381"/>
              <a:gd name="connsiteY34" fmla="*/ 1569660 h 1569660"/>
              <a:gd name="connsiteX35" fmla="*/ 2334830 w 9776381"/>
              <a:gd name="connsiteY35" fmla="*/ 1569660 h 1569660"/>
              <a:gd name="connsiteX36" fmla="*/ 1955276 w 9776381"/>
              <a:gd name="connsiteY36" fmla="*/ 1569660 h 1569660"/>
              <a:gd name="connsiteX37" fmla="*/ 1282431 w 9776381"/>
              <a:gd name="connsiteY37" fmla="*/ 1569660 h 1569660"/>
              <a:gd name="connsiteX38" fmla="*/ 902878 w 9776381"/>
              <a:gd name="connsiteY38" fmla="*/ 1569660 h 1569660"/>
              <a:gd name="connsiteX39" fmla="*/ 621088 w 9776381"/>
              <a:gd name="connsiteY39" fmla="*/ 1569660 h 1569660"/>
              <a:gd name="connsiteX40" fmla="*/ 0 w 9776381"/>
              <a:gd name="connsiteY40" fmla="*/ 1569660 h 1569660"/>
              <a:gd name="connsiteX41" fmla="*/ 0 w 9776381"/>
              <a:gd name="connsiteY41" fmla="*/ 1062137 h 1569660"/>
              <a:gd name="connsiteX42" fmla="*/ 0 w 9776381"/>
              <a:gd name="connsiteY42" fmla="*/ 586006 h 1569660"/>
              <a:gd name="connsiteX43" fmla="*/ 0 w 9776381"/>
              <a:gd name="connsiteY43"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76381" h="1569660" extrusionOk="0">
                <a:moveTo>
                  <a:pt x="0" y="0"/>
                </a:moveTo>
                <a:cubicBezTo>
                  <a:pt x="176489" y="-49806"/>
                  <a:pt x="325544" y="7965"/>
                  <a:pt x="477317" y="0"/>
                </a:cubicBezTo>
                <a:cubicBezTo>
                  <a:pt x="629090" y="-7965"/>
                  <a:pt x="619461" y="21137"/>
                  <a:pt x="759107" y="0"/>
                </a:cubicBezTo>
                <a:cubicBezTo>
                  <a:pt x="898753" y="-21137"/>
                  <a:pt x="1192534" y="88708"/>
                  <a:pt x="1529716" y="0"/>
                </a:cubicBezTo>
                <a:cubicBezTo>
                  <a:pt x="1866898" y="-88708"/>
                  <a:pt x="1907466" y="36075"/>
                  <a:pt x="2007034" y="0"/>
                </a:cubicBezTo>
                <a:cubicBezTo>
                  <a:pt x="2106602" y="-36075"/>
                  <a:pt x="2348627" y="19360"/>
                  <a:pt x="2484351" y="0"/>
                </a:cubicBezTo>
                <a:cubicBezTo>
                  <a:pt x="2620075" y="-19360"/>
                  <a:pt x="2927976" y="42424"/>
                  <a:pt x="3254960" y="0"/>
                </a:cubicBezTo>
                <a:cubicBezTo>
                  <a:pt x="3581944" y="-42424"/>
                  <a:pt x="3446774" y="34089"/>
                  <a:pt x="3634513" y="0"/>
                </a:cubicBezTo>
                <a:cubicBezTo>
                  <a:pt x="3822252" y="-34089"/>
                  <a:pt x="4083225" y="11580"/>
                  <a:pt x="4405122" y="0"/>
                </a:cubicBezTo>
                <a:cubicBezTo>
                  <a:pt x="4727019" y="-11580"/>
                  <a:pt x="4900719" y="30382"/>
                  <a:pt x="5175731" y="0"/>
                </a:cubicBezTo>
                <a:cubicBezTo>
                  <a:pt x="5450743" y="-30382"/>
                  <a:pt x="5511488" y="52049"/>
                  <a:pt x="5750812" y="0"/>
                </a:cubicBezTo>
                <a:cubicBezTo>
                  <a:pt x="5990136" y="-52049"/>
                  <a:pt x="6284196" y="17931"/>
                  <a:pt x="6521421" y="0"/>
                </a:cubicBezTo>
                <a:cubicBezTo>
                  <a:pt x="6758646" y="-17931"/>
                  <a:pt x="6831531" y="6581"/>
                  <a:pt x="6998739" y="0"/>
                </a:cubicBezTo>
                <a:cubicBezTo>
                  <a:pt x="7165947" y="-6581"/>
                  <a:pt x="7344919" y="3057"/>
                  <a:pt x="7476056" y="0"/>
                </a:cubicBezTo>
                <a:cubicBezTo>
                  <a:pt x="7607193" y="-3057"/>
                  <a:pt x="7831972" y="74496"/>
                  <a:pt x="8148901" y="0"/>
                </a:cubicBezTo>
                <a:cubicBezTo>
                  <a:pt x="8465831" y="-74496"/>
                  <a:pt x="8452012" y="44328"/>
                  <a:pt x="8626219" y="0"/>
                </a:cubicBezTo>
                <a:cubicBezTo>
                  <a:pt x="8800426" y="-44328"/>
                  <a:pt x="9206604" y="91467"/>
                  <a:pt x="9776381" y="0"/>
                </a:cubicBezTo>
                <a:cubicBezTo>
                  <a:pt x="9812906" y="111055"/>
                  <a:pt x="9710363" y="427985"/>
                  <a:pt x="9776381" y="554613"/>
                </a:cubicBezTo>
                <a:cubicBezTo>
                  <a:pt x="9842399" y="681241"/>
                  <a:pt x="9736073" y="974088"/>
                  <a:pt x="9776381" y="1093530"/>
                </a:cubicBezTo>
                <a:cubicBezTo>
                  <a:pt x="9816689" y="1212972"/>
                  <a:pt x="9732876" y="1463885"/>
                  <a:pt x="9776381" y="1569660"/>
                </a:cubicBezTo>
                <a:cubicBezTo>
                  <a:pt x="9694804" y="1592729"/>
                  <a:pt x="9600141" y="1536138"/>
                  <a:pt x="9494591" y="1569660"/>
                </a:cubicBezTo>
                <a:cubicBezTo>
                  <a:pt x="9389041" y="1603182"/>
                  <a:pt x="8888540" y="1569354"/>
                  <a:pt x="8723982" y="1569660"/>
                </a:cubicBezTo>
                <a:cubicBezTo>
                  <a:pt x="8559424" y="1569966"/>
                  <a:pt x="8354604" y="1532781"/>
                  <a:pt x="8148901" y="1569660"/>
                </a:cubicBezTo>
                <a:cubicBezTo>
                  <a:pt x="7943198" y="1606539"/>
                  <a:pt x="7898393" y="1539889"/>
                  <a:pt x="7769347" y="1569660"/>
                </a:cubicBezTo>
                <a:cubicBezTo>
                  <a:pt x="7640301" y="1599431"/>
                  <a:pt x="7416633" y="1541310"/>
                  <a:pt x="7194266" y="1569660"/>
                </a:cubicBezTo>
                <a:cubicBezTo>
                  <a:pt x="6971899" y="1598010"/>
                  <a:pt x="6997476" y="1561673"/>
                  <a:pt x="6912476" y="1569660"/>
                </a:cubicBezTo>
                <a:cubicBezTo>
                  <a:pt x="6827476" y="1577647"/>
                  <a:pt x="6695409" y="1546179"/>
                  <a:pt x="6630687" y="1569660"/>
                </a:cubicBezTo>
                <a:cubicBezTo>
                  <a:pt x="6565965" y="1593141"/>
                  <a:pt x="6305805" y="1518513"/>
                  <a:pt x="6055605" y="1569660"/>
                </a:cubicBezTo>
                <a:cubicBezTo>
                  <a:pt x="5805405" y="1620807"/>
                  <a:pt x="5865002" y="1555066"/>
                  <a:pt x="5676052" y="1569660"/>
                </a:cubicBezTo>
                <a:cubicBezTo>
                  <a:pt x="5487102" y="1584254"/>
                  <a:pt x="5225271" y="1505988"/>
                  <a:pt x="5003207" y="1569660"/>
                </a:cubicBezTo>
                <a:cubicBezTo>
                  <a:pt x="4781143" y="1633332"/>
                  <a:pt x="4812467" y="1567090"/>
                  <a:pt x="4623653" y="1569660"/>
                </a:cubicBezTo>
                <a:cubicBezTo>
                  <a:pt x="4434839" y="1572230"/>
                  <a:pt x="4283591" y="1569238"/>
                  <a:pt x="3950808" y="1569660"/>
                </a:cubicBezTo>
                <a:cubicBezTo>
                  <a:pt x="3618026" y="1570082"/>
                  <a:pt x="3792106" y="1562142"/>
                  <a:pt x="3669018" y="1569660"/>
                </a:cubicBezTo>
                <a:cubicBezTo>
                  <a:pt x="3545930" y="1577178"/>
                  <a:pt x="3138637" y="1519091"/>
                  <a:pt x="2996173" y="1569660"/>
                </a:cubicBezTo>
                <a:cubicBezTo>
                  <a:pt x="2853709" y="1620229"/>
                  <a:pt x="2736041" y="1540563"/>
                  <a:pt x="2616620" y="1569660"/>
                </a:cubicBezTo>
                <a:cubicBezTo>
                  <a:pt x="2497199" y="1598757"/>
                  <a:pt x="2454260" y="1551611"/>
                  <a:pt x="2334830" y="1569660"/>
                </a:cubicBezTo>
                <a:cubicBezTo>
                  <a:pt x="2215400" y="1587709"/>
                  <a:pt x="2135210" y="1529011"/>
                  <a:pt x="1955276" y="1569660"/>
                </a:cubicBezTo>
                <a:cubicBezTo>
                  <a:pt x="1775342" y="1610309"/>
                  <a:pt x="1578737" y="1527015"/>
                  <a:pt x="1282431" y="1569660"/>
                </a:cubicBezTo>
                <a:cubicBezTo>
                  <a:pt x="986125" y="1612305"/>
                  <a:pt x="996341" y="1562190"/>
                  <a:pt x="902878" y="1569660"/>
                </a:cubicBezTo>
                <a:cubicBezTo>
                  <a:pt x="809415" y="1577130"/>
                  <a:pt x="709068" y="1553171"/>
                  <a:pt x="621088" y="1569660"/>
                </a:cubicBezTo>
                <a:cubicBezTo>
                  <a:pt x="533108" y="1586149"/>
                  <a:pt x="305276" y="1512942"/>
                  <a:pt x="0" y="1569660"/>
                </a:cubicBezTo>
                <a:cubicBezTo>
                  <a:pt x="-37375" y="1378623"/>
                  <a:pt x="26270" y="1204306"/>
                  <a:pt x="0" y="1062137"/>
                </a:cubicBezTo>
                <a:cubicBezTo>
                  <a:pt x="-26270" y="919968"/>
                  <a:pt x="37231" y="753644"/>
                  <a:pt x="0" y="586006"/>
                </a:cubicBezTo>
                <a:cubicBezTo>
                  <a:pt x="-37231" y="418368"/>
                  <a:pt x="2470" y="286160"/>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91440" tIns="45720" rIns="91440" bIns="45720" rtlCol="0" anchor="t">
            <a:spAutoFit/>
          </a:bodyPr>
          <a:lstStyle/>
          <a:p>
            <a:r>
              <a:rPr lang="en-GB" sz="1600"/>
              <a:t>This is by far the trickiest of the graphics to get right. You definitely want to be using the blank sandbox slide for this. We recommend copying it in, breaking up the hexagon grouping and using the space available to play around with the key features you want to include, what ‘labels’ (e.g., Structure, Decision-making, Operations, Assets, Social Impact) and associated colours these fit with, and eventually how the hexagons fit together. It is to be expected that you will have too many, need to either combine or cut entirely, and get frustrated with how they don’t quite fit or keep having gaps between them. However, once you get it to fit, the sense of satisfaction is rather good!!</a:t>
            </a:r>
          </a:p>
        </p:txBody>
      </p:sp>
      <p:cxnSp>
        <p:nvCxnSpPr>
          <p:cNvPr id="29" name="Straight Arrow Connector 28">
            <a:extLst>
              <a:ext uri="{FF2B5EF4-FFF2-40B4-BE49-F238E27FC236}">
                <a16:creationId xmlns:a16="http://schemas.microsoft.com/office/drawing/2014/main" id="{F0B92629-1BE5-7DD2-2962-AAA03EC595EC}"/>
              </a:ext>
            </a:extLst>
          </p:cNvPr>
          <p:cNvCxnSpPr>
            <a:cxnSpLocks/>
          </p:cNvCxnSpPr>
          <p:nvPr/>
        </p:nvCxnSpPr>
        <p:spPr>
          <a:xfrm flipV="1">
            <a:off x="5310944" y="4080909"/>
            <a:ext cx="1145612" cy="1025968"/>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019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76CED-B040-B82E-081B-A053044D2EA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EE5231E-1F5C-0CA8-207F-DE00958F0AB3}"/>
              </a:ext>
            </a:extLst>
          </p:cNvPr>
          <p:cNvGrpSpPr/>
          <p:nvPr/>
        </p:nvGrpSpPr>
        <p:grpSpPr>
          <a:xfrm>
            <a:off x="3492975" y="1910400"/>
            <a:ext cx="5206049" cy="3037200"/>
            <a:chOff x="6137033" y="3458241"/>
            <a:chExt cx="5206049" cy="3037200"/>
          </a:xfrm>
        </p:grpSpPr>
        <p:pic>
          <p:nvPicPr>
            <p:cNvPr id="8" name="Picture 7" descr="A diagram of a diagram&#10;&#10;Description automatically generated with medium confidence">
              <a:extLst>
                <a:ext uri="{FF2B5EF4-FFF2-40B4-BE49-F238E27FC236}">
                  <a16:creationId xmlns:a16="http://schemas.microsoft.com/office/drawing/2014/main" id="{8EB86436-E497-7AC3-516E-2CCF34EE2C2F}"/>
                </a:ext>
              </a:extLst>
            </p:cNvPr>
            <p:cNvPicPr>
              <a:picLocks noChangeAspect="1"/>
            </p:cNvPicPr>
            <p:nvPr/>
          </p:nvPicPr>
          <p:blipFill rotWithShape="1">
            <a:blip r:embed="rId3"/>
            <a:srcRect l="1" t="764" r="709" b="337"/>
            <a:stretch/>
          </p:blipFill>
          <p:spPr>
            <a:xfrm>
              <a:off x="6371033" y="3692241"/>
              <a:ext cx="4972049" cy="2803200"/>
            </a:xfrm>
            <a:prstGeom prst="rect">
              <a:avLst/>
            </a:prstGeom>
            <a:ln>
              <a:solidFill>
                <a:schemeClr val="tx1"/>
              </a:solidFill>
            </a:ln>
          </p:spPr>
        </p:pic>
        <p:sp>
          <p:nvSpPr>
            <p:cNvPr id="13" name="Oval 12">
              <a:extLst>
                <a:ext uri="{FF2B5EF4-FFF2-40B4-BE49-F238E27FC236}">
                  <a16:creationId xmlns:a16="http://schemas.microsoft.com/office/drawing/2014/main" id="{21C16B64-0013-728C-7305-48EA4E722253}"/>
                </a:ext>
              </a:extLst>
            </p:cNvPr>
            <p:cNvSpPr>
              <a:spLocks noChangeAspect="1"/>
            </p:cNvSpPr>
            <p:nvPr/>
          </p:nvSpPr>
          <p:spPr>
            <a:xfrm>
              <a:off x="6137033" y="3458241"/>
              <a:ext cx="468000" cy="468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grpSp>
      <p:sp>
        <p:nvSpPr>
          <p:cNvPr id="19" name="Title 1">
            <a:extLst>
              <a:ext uri="{FF2B5EF4-FFF2-40B4-BE49-F238E27FC236}">
                <a16:creationId xmlns:a16="http://schemas.microsoft.com/office/drawing/2014/main" id="{AC233C8B-EA55-FB63-089D-01DFE579DC9E}"/>
              </a:ext>
            </a:extLst>
          </p:cNvPr>
          <p:cNvSpPr>
            <a:spLocks noGrp="1"/>
          </p:cNvSpPr>
          <p:nvPr>
            <p:ph type="title"/>
          </p:nvPr>
        </p:nvSpPr>
        <p:spPr>
          <a:xfrm>
            <a:off x="838200" y="365126"/>
            <a:ext cx="10515600" cy="1325563"/>
          </a:xfrm>
        </p:spPr>
        <p:txBody>
          <a:bodyPr/>
          <a:lstStyle/>
          <a:p>
            <a:r>
              <a:rPr lang="en-GB"/>
              <a:t>Working through the graphics (3)</a:t>
            </a:r>
          </a:p>
        </p:txBody>
      </p:sp>
      <p:pic>
        <p:nvPicPr>
          <p:cNvPr id="3" name="Graphic 2" descr="Work from home Wi-Fi with solid fill">
            <a:hlinkClick r:id="rId4" action="ppaction://hlinksldjump"/>
            <a:extLst>
              <a:ext uri="{FF2B5EF4-FFF2-40B4-BE49-F238E27FC236}">
                <a16:creationId xmlns:a16="http://schemas.microsoft.com/office/drawing/2014/main" id="{0DEEF50F-EC16-521D-9C1B-36E3F4C3A0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3594" y="104177"/>
            <a:ext cx="219208" cy="219208"/>
          </a:xfrm>
          <a:prstGeom prst="rect">
            <a:avLst/>
          </a:prstGeom>
        </p:spPr>
      </p:pic>
      <p:sp>
        <p:nvSpPr>
          <p:cNvPr id="4" name="TextBox 3">
            <a:extLst>
              <a:ext uri="{FF2B5EF4-FFF2-40B4-BE49-F238E27FC236}">
                <a16:creationId xmlns:a16="http://schemas.microsoft.com/office/drawing/2014/main" id="{6EAD15E2-0BA7-FED2-ADCB-41E2FC1AF215}"/>
              </a:ext>
            </a:extLst>
          </p:cNvPr>
          <p:cNvSpPr txBox="1"/>
          <p:nvPr/>
        </p:nvSpPr>
        <p:spPr>
          <a:xfrm>
            <a:off x="532436" y="1787979"/>
            <a:ext cx="2826365" cy="3293209"/>
          </a:xfrm>
          <a:custGeom>
            <a:avLst/>
            <a:gdLst>
              <a:gd name="connsiteX0" fmla="*/ 0 w 2826365"/>
              <a:gd name="connsiteY0" fmla="*/ 0 h 3293209"/>
              <a:gd name="connsiteX1" fmla="*/ 537009 w 2826365"/>
              <a:gd name="connsiteY1" fmla="*/ 0 h 3293209"/>
              <a:gd name="connsiteX2" fmla="*/ 1017491 w 2826365"/>
              <a:gd name="connsiteY2" fmla="*/ 0 h 3293209"/>
              <a:gd name="connsiteX3" fmla="*/ 1639292 w 2826365"/>
              <a:gd name="connsiteY3" fmla="*/ 0 h 3293209"/>
              <a:gd name="connsiteX4" fmla="*/ 2176301 w 2826365"/>
              <a:gd name="connsiteY4" fmla="*/ 0 h 3293209"/>
              <a:gd name="connsiteX5" fmla="*/ 2826365 w 2826365"/>
              <a:gd name="connsiteY5" fmla="*/ 0 h 3293209"/>
              <a:gd name="connsiteX6" fmla="*/ 2826365 w 2826365"/>
              <a:gd name="connsiteY6" fmla="*/ 614732 h 3293209"/>
              <a:gd name="connsiteX7" fmla="*/ 2826365 w 2826365"/>
              <a:gd name="connsiteY7" fmla="*/ 1163601 h 3293209"/>
              <a:gd name="connsiteX8" fmla="*/ 2826365 w 2826365"/>
              <a:gd name="connsiteY8" fmla="*/ 1712469 h 3293209"/>
              <a:gd name="connsiteX9" fmla="*/ 2826365 w 2826365"/>
              <a:gd name="connsiteY9" fmla="*/ 2195473 h 3293209"/>
              <a:gd name="connsiteX10" fmla="*/ 2826365 w 2826365"/>
              <a:gd name="connsiteY10" fmla="*/ 2678477 h 3293209"/>
              <a:gd name="connsiteX11" fmla="*/ 2826365 w 2826365"/>
              <a:gd name="connsiteY11" fmla="*/ 3293209 h 3293209"/>
              <a:gd name="connsiteX12" fmla="*/ 2232828 w 2826365"/>
              <a:gd name="connsiteY12" fmla="*/ 3293209 h 3293209"/>
              <a:gd name="connsiteX13" fmla="*/ 1611028 w 2826365"/>
              <a:gd name="connsiteY13" fmla="*/ 3293209 h 3293209"/>
              <a:gd name="connsiteX14" fmla="*/ 989228 w 2826365"/>
              <a:gd name="connsiteY14" fmla="*/ 3293209 h 3293209"/>
              <a:gd name="connsiteX15" fmla="*/ 0 w 2826365"/>
              <a:gd name="connsiteY15" fmla="*/ 3293209 h 3293209"/>
              <a:gd name="connsiteX16" fmla="*/ 0 w 2826365"/>
              <a:gd name="connsiteY16" fmla="*/ 2744341 h 3293209"/>
              <a:gd name="connsiteX17" fmla="*/ 0 w 2826365"/>
              <a:gd name="connsiteY17" fmla="*/ 2228405 h 3293209"/>
              <a:gd name="connsiteX18" fmla="*/ 0 w 2826365"/>
              <a:gd name="connsiteY18" fmla="*/ 1778333 h 3293209"/>
              <a:gd name="connsiteX19" fmla="*/ 0 w 2826365"/>
              <a:gd name="connsiteY19" fmla="*/ 1295329 h 3293209"/>
              <a:gd name="connsiteX20" fmla="*/ 0 w 2826365"/>
              <a:gd name="connsiteY20" fmla="*/ 812325 h 3293209"/>
              <a:gd name="connsiteX21" fmla="*/ 0 w 2826365"/>
              <a:gd name="connsiteY21" fmla="*/ 0 h 32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26365" h="3293209" extrusionOk="0">
                <a:moveTo>
                  <a:pt x="0" y="0"/>
                </a:moveTo>
                <a:cubicBezTo>
                  <a:pt x="107890" y="-53599"/>
                  <a:pt x="327850" y="43852"/>
                  <a:pt x="537009" y="0"/>
                </a:cubicBezTo>
                <a:cubicBezTo>
                  <a:pt x="746168" y="-43852"/>
                  <a:pt x="887745" y="52255"/>
                  <a:pt x="1017491" y="0"/>
                </a:cubicBezTo>
                <a:cubicBezTo>
                  <a:pt x="1147237" y="-52255"/>
                  <a:pt x="1472425" y="1577"/>
                  <a:pt x="1639292" y="0"/>
                </a:cubicBezTo>
                <a:cubicBezTo>
                  <a:pt x="1806159" y="-1577"/>
                  <a:pt x="1995727" y="57035"/>
                  <a:pt x="2176301" y="0"/>
                </a:cubicBezTo>
                <a:cubicBezTo>
                  <a:pt x="2356875" y="-57035"/>
                  <a:pt x="2558066" y="62080"/>
                  <a:pt x="2826365" y="0"/>
                </a:cubicBezTo>
                <a:cubicBezTo>
                  <a:pt x="2895440" y="244423"/>
                  <a:pt x="2764581" y="404909"/>
                  <a:pt x="2826365" y="614732"/>
                </a:cubicBezTo>
                <a:cubicBezTo>
                  <a:pt x="2888149" y="824555"/>
                  <a:pt x="2788357" y="1010271"/>
                  <a:pt x="2826365" y="1163601"/>
                </a:cubicBezTo>
                <a:cubicBezTo>
                  <a:pt x="2864373" y="1316931"/>
                  <a:pt x="2785688" y="1519211"/>
                  <a:pt x="2826365" y="1712469"/>
                </a:cubicBezTo>
                <a:cubicBezTo>
                  <a:pt x="2867042" y="1905727"/>
                  <a:pt x="2774944" y="1997827"/>
                  <a:pt x="2826365" y="2195473"/>
                </a:cubicBezTo>
                <a:cubicBezTo>
                  <a:pt x="2877786" y="2393119"/>
                  <a:pt x="2803352" y="2490277"/>
                  <a:pt x="2826365" y="2678477"/>
                </a:cubicBezTo>
                <a:cubicBezTo>
                  <a:pt x="2849378" y="2866677"/>
                  <a:pt x="2802603" y="3075154"/>
                  <a:pt x="2826365" y="3293209"/>
                </a:cubicBezTo>
                <a:cubicBezTo>
                  <a:pt x="2546078" y="3363510"/>
                  <a:pt x="2527619" y="3247999"/>
                  <a:pt x="2232828" y="3293209"/>
                </a:cubicBezTo>
                <a:cubicBezTo>
                  <a:pt x="1938037" y="3338419"/>
                  <a:pt x="1768338" y="3250109"/>
                  <a:pt x="1611028" y="3293209"/>
                </a:cubicBezTo>
                <a:cubicBezTo>
                  <a:pt x="1453718" y="3336309"/>
                  <a:pt x="1131974" y="3275408"/>
                  <a:pt x="989228" y="3293209"/>
                </a:cubicBezTo>
                <a:cubicBezTo>
                  <a:pt x="846482" y="3311010"/>
                  <a:pt x="368091" y="3276026"/>
                  <a:pt x="0" y="3293209"/>
                </a:cubicBezTo>
                <a:cubicBezTo>
                  <a:pt x="-19891" y="3064775"/>
                  <a:pt x="49935" y="2951125"/>
                  <a:pt x="0" y="2744341"/>
                </a:cubicBezTo>
                <a:cubicBezTo>
                  <a:pt x="-49935" y="2537557"/>
                  <a:pt x="4473" y="2401354"/>
                  <a:pt x="0" y="2228405"/>
                </a:cubicBezTo>
                <a:cubicBezTo>
                  <a:pt x="-4473" y="2055456"/>
                  <a:pt x="43816" y="1993021"/>
                  <a:pt x="0" y="1778333"/>
                </a:cubicBezTo>
                <a:cubicBezTo>
                  <a:pt x="-43816" y="1563645"/>
                  <a:pt x="24186" y="1407791"/>
                  <a:pt x="0" y="1295329"/>
                </a:cubicBezTo>
                <a:cubicBezTo>
                  <a:pt x="-24186" y="1182867"/>
                  <a:pt x="33159" y="999388"/>
                  <a:pt x="0" y="812325"/>
                </a:cubicBezTo>
                <a:cubicBezTo>
                  <a:pt x="-33159" y="625262"/>
                  <a:pt x="69608" y="195284"/>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This graphic isn’t so tricky, which is probably welcome after your inevitable struggles with the hexagons! The task here is getting the challenges to fit into the triangle. They need to be really succinct . A good tip is to use the enter / line break key to bump the text a bit further up or down. Try to keep the number of challenges to 3-5 as this leaves more space for the other graphics. </a:t>
            </a:r>
          </a:p>
        </p:txBody>
      </p:sp>
      <p:cxnSp>
        <p:nvCxnSpPr>
          <p:cNvPr id="5" name="Straight Arrow Connector 4">
            <a:extLst>
              <a:ext uri="{FF2B5EF4-FFF2-40B4-BE49-F238E27FC236}">
                <a16:creationId xmlns:a16="http://schemas.microsoft.com/office/drawing/2014/main" id="{AD253CD3-3760-A203-D8CD-9CBC8C0D8D52}"/>
              </a:ext>
            </a:extLst>
          </p:cNvPr>
          <p:cNvCxnSpPr>
            <a:cxnSpLocks/>
            <a:stCxn id="4" idx="3"/>
          </p:cNvCxnSpPr>
          <p:nvPr/>
        </p:nvCxnSpPr>
        <p:spPr>
          <a:xfrm flipV="1">
            <a:off x="3358801" y="2612400"/>
            <a:ext cx="1132176" cy="822184"/>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88ED2D7-56AC-CC9E-0952-D69939FEBC63}"/>
              </a:ext>
            </a:extLst>
          </p:cNvPr>
          <p:cNvSpPr txBox="1"/>
          <p:nvPr/>
        </p:nvSpPr>
        <p:spPr>
          <a:xfrm>
            <a:off x="9212948" y="561050"/>
            <a:ext cx="2509026" cy="4524315"/>
          </a:xfrm>
          <a:custGeom>
            <a:avLst/>
            <a:gdLst>
              <a:gd name="connsiteX0" fmla="*/ 0 w 2509026"/>
              <a:gd name="connsiteY0" fmla="*/ 0 h 4524315"/>
              <a:gd name="connsiteX1" fmla="*/ 476715 w 2509026"/>
              <a:gd name="connsiteY1" fmla="*/ 0 h 4524315"/>
              <a:gd name="connsiteX2" fmla="*/ 903249 w 2509026"/>
              <a:gd name="connsiteY2" fmla="*/ 0 h 4524315"/>
              <a:gd name="connsiteX3" fmla="*/ 1455235 w 2509026"/>
              <a:gd name="connsiteY3" fmla="*/ 0 h 4524315"/>
              <a:gd name="connsiteX4" fmla="*/ 1931950 w 2509026"/>
              <a:gd name="connsiteY4" fmla="*/ 0 h 4524315"/>
              <a:gd name="connsiteX5" fmla="*/ 2509026 w 2509026"/>
              <a:gd name="connsiteY5" fmla="*/ 0 h 4524315"/>
              <a:gd name="connsiteX6" fmla="*/ 2509026 w 2509026"/>
              <a:gd name="connsiteY6" fmla="*/ 656026 h 4524315"/>
              <a:gd name="connsiteX7" fmla="*/ 2509026 w 2509026"/>
              <a:gd name="connsiteY7" fmla="*/ 1221565 h 4524315"/>
              <a:gd name="connsiteX8" fmla="*/ 2509026 w 2509026"/>
              <a:gd name="connsiteY8" fmla="*/ 1787104 h 4524315"/>
              <a:gd name="connsiteX9" fmla="*/ 2509026 w 2509026"/>
              <a:gd name="connsiteY9" fmla="*/ 2262158 h 4524315"/>
              <a:gd name="connsiteX10" fmla="*/ 2509026 w 2509026"/>
              <a:gd name="connsiteY10" fmla="*/ 2737211 h 4524315"/>
              <a:gd name="connsiteX11" fmla="*/ 2509026 w 2509026"/>
              <a:gd name="connsiteY11" fmla="*/ 3302750 h 4524315"/>
              <a:gd name="connsiteX12" fmla="*/ 2509026 w 2509026"/>
              <a:gd name="connsiteY12" fmla="*/ 3913532 h 4524315"/>
              <a:gd name="connsiteX13" fmla="*/ 2509026 w 2509026"/>
              <a:gd name="connsiteY13" fmla="*/ 4524315 h 4524315"/>
              <a:gd name="connsiteX14" fmla="*/ 2007221 w 2509026"/>
              <a:gd name="connsiteY14" fmla="*/ 4524315 h 4524315"/>
              <a:gd name="connsiteX15" fmla="*/ 1555596 w 2509026"/>
              <a:gd name="connsiteY15" fmla="*/ 4524315 h 4524315"/>
              <a:gd name="connsiteX16" fmla="*/ 1053791 w 2509026"/>
              <a:gd name="connsiteY16" fmla="*/ 4524315 h 4524315"/>
              <a:gd name="connsiteX17" fmla="*/ 501805 w 2509026"/>
              <a:gd name="connsiteY17" fmla="*/ 4524315 h 4524315"/>
              <a:gd name="connsiteX18" fmla="*/ 0 w 2509026"/>
              <a:gd name="connsiteY18" fmla="*/ 4524315 h 4524315"/>
              <a:gd name="connsiteX19" fmla="*/ 0 w 2509026"/>
              <a:gd name="connsiteY19" fmla="*/ 4094505 h 4524315"/>
              <a:gd name="connsiteX20" fmla="*/ 0 w 2509026"/>
              <a:gd name="connsiteY20" fmla="*/ 3619452 h 4524315"/>
              <a:gd name="connsiteX21" fmla="*/ 0 w 2509026"/>
              <a:gd name="connsiteY21" fmla="*/ 3099156 h 4524315"/>
              <a:gd name="connsiteX22" fmla="*/ 0 w 2509026"/>
              <a:gd name="connsiteY22" fmla="*/ 2443130 h 4524315"/>
              <a:gd name="connsiteX23" fmla="*/ 0 w 2509026"/>
              <a:gd name="connsiteY23" fmla="*/ 1877591 h 4524315"/>
              <a:gd name="connsiteX24" fmla="*/ 0 w 2509026"/>
              <a:gd name="connsiteY24" fmla="*/ 1357295 h 4524315"/>
              <a:gd name="connsiteX25" fmla="*/ 0 w 2509026"/>
              <a:gd name="connsiteY25" fmla="*/ 927485 h 4524315"/>
              <a:gd name="connsiteX26" fmla="*/ 0 w 2509026"/>
              <a:gd name="connsiteY26" fmla="*/ 497675 h 4524315"/>
              <a:gd name="connsiteX27" fmla="*/ 0 w 2509026"/>
              <a:gd name="connsiteY27" fmla="*/ 0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09026" h="4524315" extrusionOk="0">
                <a:moveTo>
                  <a:pt x="0" y="0"/>
                </a:moveTo>
                <a:cubicBezTo>
                  <a:pt x="176766" y="-15155"/>
                  <a:pt x="363987" y="53523"/>
                  <a:pt x="476715" y="0"/>
                </a:cubicBezTo>
                <a:cubicBezTo>
                  <a:pt x="589443" y="-53523"/>
                  <a:pt x="732068" y="37723"/>
                  <a:pt x="903249" y="0"/>
                </a:cubicBezTo>
                <a:cubicBezTo>
                  <a:pt x="1074430" y="-37723"/>
                  <a:pt x="1283420" y="47806"/>
                  <a:pt x="1455235" y="0"/>
                </a:cubicBezTo>
                <a:cubicBezTo>
                  <a:pt x="1627050" y="-47806"/>
                  <a:pt x="1787005" y="49534"/>
                  <a:pt x="1931950" y="0"/>
                </a:cubicBezTo>
                <a:cubicBezTo>
                  <a:pt x="2076896" y="-49534"/>
                  <a:pt x="2340712" y="53171"/>
                  <a:pt x="2509026" y="0"/>
                </a:cubicBezTo>
                <a:cubicBezTo>
                  <a:pt x="2509222" y="253660"/>
                  <a:pt x="2450288" y="348923"/>
                  <a:pt x="2509026" y="656026"/>
                </a:cubicBezTo>
                <a:cubicBezTo>
                  <a:pt x="2567764" y="963129"/>
                  <a:pt x="2501817" y="1103530"/>
                  <a:pt x="2509026" y="1221565"/>
                </a:cubicBezTo>
                <a:cubicBezTo>
                  <a:pt x="2516235" y="1339600"/>
                  <a:pt x="2452438" y="1576475"/>
                  <a:pt x="2509026" y="1787104"/>
                </a:cubicBezTo>
                <a:cubicBezTo>
                  <a:pt x="2565614" y="1997733"/>
                  <a:pt x="2472658" y="2113828"/>
                  <a:pt x="2509026" y="2262158"/>
                </a:cubicBezTo>
                <a:cubicBezTo>
                  <a:pt x="2545394" y="2410488"/>
                  <a:pt x="2505766" y="2608984"/>
                  <a:pt x="2509026" y="2737211"/>
                </a:cubicBezTo>
                <a:cubicBezTo>
                  <a:pt x="2512286" y="2865438"/>
                  <a:pt x="2502193" y="3050668"/>
                  <a:pt x="2509026" y="3302750"/>
                </a:cubicBezTo>
                <a:cubicBezTo>
                  <a:pt x="2515859" y="3554832"/>
                  <a:pt x="2456687" y="3687134"/>
                  <a:pt x="2509026" y="3913532"/>
                </a:cubicBezTo>
                <a:cubicBezTo>
                  <a:pt x="2561365" y="4139930"/>
                  <a:pt x="2470656" y="4348042"/>
                  <a:pt x="2509026" y="4524315"/>
                </a:cubicBezTo>
                <a:cubicBezTo>
                  <a:pt x="2301354" y="4534077"/>
                  <a:pt x="2136757" y="4505619"/>
                  <a:pt x="2007221" y="4524315"/>
                </a:cubicBezTo>
                <a:cubicBezTo>
                  <a:pt x="1877685" y="4543011"/>
                  <a:pt x="1657595" y="4497259"/>
                  <a:pt x="1555596" y="4524315"/>
                </a:cubicBezTo>
                <a:cubicBezTo>
                  <a:pt x="1453598" y="4551371"/>
                  <a:pt x="1155459" y="4520066"/>
                  <a:pt x="1053791" y="4524315"/>
                </a:cubicBezTo>
                <a:cubicBezTo>
                  <a:pt x="952124" y="4528564"/>
                  <a:pt x="735260" y="4483404"/>
                  <a:pt x="501805" y="4524315"/>
                </a:cubicBezTo>
                <a:cubicBezTo>
                  <a:pt x="268350" y="4565226"/>
                  <a:pt x="209368" y="4475486"/>
                  <a:pt x="0" y="4524315"/>
                </a:cubicBezTo>
                <a:cubicBezTo>
                  <a:pt x="-4657" y="4423313"/>
                  <a:pt x="25687" y="4291809"/>
                  <a:pt x="0" y="4094505"/>
                </a:cubicBezTo>
                <a:cubicBezTo>
                  <a:pt x="-25687" y="3897201"/>
                  <a:pt x="23206" y="3807119"/>
                  <a:pt x="0" y="3619452"/>
                </a:cubicBezTo>
                <a:cubicBezTo>
                  <a:pt x="-23206" y="3431785"/>
                  <a:pt x="9655" y="3205649"/>
                  <a:pt x="0" y="3099156"/>
                </a:cubicBezTo>
                <a:cubicBezTo>
                  <a:pt x="-9655" y="2992663"/>
                  <a:pt x="60945" y="2584636"/>
                  <a:pt x="0" y="2443130"/>
                </a:cubicBezTo>
                <a:cubicBezTo>
                  <a:pt x="-60945" y="2301624"/>
                  <a:pt x="18718" y="2057199"/>
                  <a:pt x="0" y="1877591"/>
                </a:cubicBezTo>
                <a:cubicBezTo>
                  <a:pt x="-18718" y="1697983"/>
                  <a:pt x="10202" y="1469175"/>
                  <a:pt x="0" y="1357295"/>
                </a:cubicBezTo>
                <a:cubicBezTo>
                  <a:pt x="-10202" y="1245415"/>
                  <a:pt x="37315" y="1064714"/>
                  <a:pt x="0" y="927485"/>
                </a:cubicBezTo>
                <a:cubicBezTo>
                  <a:pt x="-37315" y="790256"/>
                  <a:pt x="47874" y="661597"/>
                  <a:pt x="0" y="497675"/>
                </a:cubicBezTo>
                <a:cubicBezTo>
                  <a:pt x="-47874" y="333753"/>
                  <a:pt x="11629" y="236975"/>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This one can be tricky, we recommend using the blank sandbox slide to develop it. Pull the text boxes out of the graphic, edit your text, then move them back into the graphic and decide how much you need to modify the arrows. The arrows can be a bit of a pain, so we have supplied an alternative blank version as part of the resources. Take your time, remember to breathe, and, as with the hexagons, enjoy the sense of satisfaction when you get it looking ‘just right’!</a:t>
            </a:r>
          </a:p>
        </p:txBody>
      </p:sp>
      <p:cxnSp>
        <p:nvCxnSpPr>
          <p:cNvPr id="14" name="Straight Arrow Connector 13">
            <a:extLst>
              <a:ext uri="{FF2B5EF4-FFF2-40B4-BE49-F238E27FC236}">
                <a16:creationId xmlns:a16="http://schemas.microsoft.com/office/drawing/2014/main" id="{A7051E89-5075-DC90-9ADE-9687B7AA7E52}"/>
              </a:ext>
            </a:extLst>
          </p:cNvPr>
          <p:cNvCxnSpPr>
            <a:cxnSpLocks/>
          </p:cNvCxnSpPr>
          <p:nvPr/>
        </p:nvCxnSpPr>
        <p:spPr>
          <a:xfrm flipH="1">
            <a:off x="8380071" y="2731625"/>
            <a:ext cx="832877" cy="697375"/>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C308F1C-5D4D-C064-0152-5BF1AC08590E}"/>
              </a:ext>
            </a:extLst>
          </p:cNvPr>
          <p:cNvSpPr txBox="1"/>
          <p:nvPr/>
        </p:nvSpPr>
        <p:spPr>
          <a:xfrm>
            <a:off x="682906" y="5331587"/>
            <a:ext cx="3472405" cy="1323439"/>
          </a:xfrm>
          <a:custGeom>
            <a:avLst/>
            <a:gdLst>
              <a:gd name="connsiteX0" fmla="*/ 0 w 3472405"/>
              <a:gd name="connsiteY0" fmla="*/ 0 h 1323439"/>
              <a:gd name="connsiteX1" fmla="*/ 544010 w 3472405"/>
              <a:gd name="connsiteY1" fmla="*/ 0 h 1323439"/>
              <a:gd name="connsiteX2" fmla="*/ 1018572 w 3472405"/>
              <a:gd name="connsiteY2" fmla="*/ 0 h 1323439"/>
              <a:gd name="connsiteX3" fmla="*/ 1666754 w 3472405"/>
              <a:gd name="connsiteY3" fmla="*/ 0 h 1323439"/>
              <a:gd name="connsiteX4" fmla="*/ 2210765 w 3472405"/>
              <a:gd name="connsiteY4" fmla="*/ 0 h 1323439"/>
              <a:gd name="connsiteX5" fmla="*/ 2754775 w 3472405"/>
              <a:gd name="connsiteY5" fmla="*/ 0 h 1323439"/>
              <a:gd name="connsiteX6" fmla="*/ 3472405 w 3472405"/>
              <a:gd name="connsiteY6" fmla="*/ 0 h 1323439"/>
              <a:gd name="connsiteX7" fmla="*/ 3472405 w 3472405"/>
              <a:gd name="connsiteY7" fmla="*/ 414678 h 1323439"/>
              <a:gd name="connsiteX8" fmla="*/ 3472405 w 3472405"/>
              <a:gd name="connsiteY8" fmla="*/ 855824 h 1323439"/>
              <a:gd name="connsiteX9" fmla="*/ 3472405 w 3472405"/>
              <a:gd name="connsiteY9" fmla="*/ 1323439 h 1323439"/>
              <a:gd name="connsiteX10" fmla="*/ 2963119 w 3472405"/>
              <a:gd name="connsiteY10" fmla="*/ 1323439 h 1323439"/>
              <a:gd name="connsiteX11" fmla="*/ 2384385 w 3472405"/>
              <a:gd name="connsiteY11" fmla="*/ 1323439 h 1323439"/>
              <a:gd name="connsiteX12" fmla="*/ 1840375 w 3472405"/>
              <a:gd name="connsiteY12" fmla="*/ 1323439 h 1323439"/>
              <a:gd name="connsiteX13" fmla="*/ 1192192 w 3472405"/>
              <a:gd name="connsiteY13" fmla="*/ 1323439 h 1323439"/>
              <a:gd name="connsiteX14" fmla="*/ 544010 w 3472405"/>
              <a:gd name="connsiteY14" fmla="*/ 1323439 h 1323439"/>
              <a:gd name="connsiteX15" fmla="*/ 0 w 3472405"/>
              <a:gd name="connsiteY15" fmla="*/ 1323439 h 1323439"/>
              <a:gd name="connsiteX16" fmla="*/ 0 w 3472405"/>
              <a:gd name="connsiteY16" fmla="*/ 882293 h 1323439"/>
              <a:gd name="connsiteX17" fmla="*/ 0 w 3472405"/>
              <a:gd name="connsiteY17" fmla="*/ 454381 h 1323439"/>
              <a:gd name="connsiteX18" fmla="*/ 0 w 3472405"/>
              <a:gd name="connsiteY18"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2405" h="1323439" extrusionOk="0">
                <a:moveTo>
                  <a:pt x="0" y="0"/>
                </a:moveTo>
                <a:cubicBezTo>
                  <a:pt x="162867" y="-11118"/>
                  <a:pt x="287153" y="5925"/>
                  <a:pt x="544010" y="0"/>
                </a:cubicBezTo>
                <a:cubicBezTo>
                  <a:pt x="800867" y="-5925"/>
                  <a:pt x="891487" y="37186"/>
                  <a:pt x="1018572" y="0"/>
                </a:cubicBezTo>
                <a:cubicBezTo>
                  <a:pt x="1145657" y="-37186"/>
                  <a:pt x="1498035" y="16451"/>
                  <a:pt x="1666754" y="0"/>
                </a:cubicBezTo>
                <a:cubicBezTo>
                  <a:pt x="1835473" y="-16451"/>
                  <a:pt x="2076738" y="48958"/>
                  <a:pt x="2210765" y="0"/>
                </a:cubicBezTo>
                <a:cubicBezTo>
                  <a:pt x="2344792" y="-48958"/>
                  <a:pt x="2529658" y="61398"/>
                  <a:pt x="2754775" y="0"/>
                </a:cubicBezTo>
                <a:cubicBezTo>
                  <a:pt x="2979892" y="-61398"/>
                  <a:pt x="3224058" y="55369"/>
                  <a:pt x="3472405" y="0"/>
                </a:cubicBezTo>
                <a:cubicBezTo>
                  <a:pt x="3494889" y="183491"/>
                  <a:pt x="3454140" y="296349"/>
                  <a:pt x="3472405" y="414678"/>
                </a:cubicBezTo>
                <a:cubicBezTo>
                  <a:pt x="3490670" y="533007"/>
                  <a:pt x="3424232" y="687784"/>
                  <a:pt x="3472405" y="855824"/>
                </a:cubicBezTo>
                <a:cubicBezTo>
                  <a:pt x="3520578" y="1023864"/>
                  <a:pt x="3463665" y="1167073"/>
                  <a:pt x="3472405" y="1323439"/>
                </a:cubicBezTo>
                <a:cubicBezTo>
                  <a:pt x="3260031" y="1346048"/>
                  <a:pt x="3121058" y="1299861"/>
                  <a:pt x="2963119" y="1323439"/>
                </a:cubicBezTo>
                <a:cubicBezTo>
                  <a:pt x="2805180" y="1347017"/>
                  <a:pt x="2567213" y="1269588"/>
                  <a:pt x="2384385" y="1323439"/>
                </a:cubicBezTo>
                <a:cubicBezTo>
                  <a:pt x="2201557" y="1377290"/>
                  <a:pt x="2102782" y="1281832"/>
                  <a:pt x="1840375" y="1323439"/>
                </a:cubicBezTo>
                <a:cubicBezTo>
                  <a:pt x="1577968" y="1365046"/>
                  <a:pt x="1390343" y="1252296"/>
                  <a:pt x="1192192" y="1323439"/>
                </a:cubicBezTo>
                <a:cubicBezTo>
                  <a:pt x="994041" y="1394582"/>
                  <a:pt x="723356" y="1247372"/>
                  <a:pt x="544010" y="1323439"/>
                </a:cubicBezTo>
                <a:cubicBezTo>
                  <a:pt x="364664" y="1399506"/>
                  <a:pt x="210236" y="1281937"/>
                  <a:pt x="0" y="1323439"/>
                </a:cubicBezTo>
                <a:cubicBezTo>
                  <a:pt x="-34981" y="1227726"/>
                  <a:pt x="13035" y="1091221"/>
                  <a:pt x="0" y="882293"/>
                </a:cubicBezTo>
                <a:cubicBezTo>
                  <a:pt x="-13035" y="673365"/>
                  <a:pt x="46492" y="556244"/>
                  <a:pt x="0" y="454381"/>
                </a:cubicBezTo>
                <a:cubicBezTo>
                  <a:pt x="-46492" y="352518"/>
                  <a:pt x="6513" y="185090"/>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91440" tIns="45720" rIns="91440" bIns="45720" rtlCol="0" anchor="t">
            <a:spAutoFit/>
          </a:bodyPr>
          <a:lstStyle/>
          <a:p>
            <a:r>
              <a:rPr lang="en-GB" sz="1600"/>
              <a:t>One of the most straightforward, keep it simple, use the right bullet points, feel free to move it next to the challenges graphic or squeeze it into the middle of the slide as necessary.</a:t>
            </a:r>
          </a:p>
        </p:txBody>
      </p:sp>
      <p:cxnSp>
        <p:nvCxnSpPr>
          <p:cNvPr id="18" name="Straight Arrow Connector 17">
            <a:extLst>
              <a:ext uri="{FF2B5EF4-FFF2-40B4-BE49-F238E27FC236}">
                <a16:creationId xmlns:a16="http://schemas.microsoft.com/office/drawing/2014/main" id="{B5420F82-D0B6-23F6-E622-4DCB85AC8F57}"/>
              </a:ext>
            </a:extLst>
          </p:cNvPr>
          <p:cNvCxnSpPr>
            <a:cxnSpLocks/>
          </p:cNvCxnSpPr>
          <p:nvPr/>
        </p:nvCxnSpPr>
        <p:spPr>
          <a:xfrm flipV="1">
            <a:off x="3492975" y="3668584"/>
            <a:ext cx="468000" cy="1632315"/>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77DB211-674B-F87B-CA6A-EDA1C9E03B19}"/>
              </a:ext>
            </a:extLst>
          </p:cNvPr>
          <p:cNvSpPr txBox="1"/>
          <p:nvPr/>
        </p:nvSpPr>
        <p:spPr>
          <a:xfrm>
            <a:off x="4474899" y="5111271"/>
            <a:ext cx="3472405" cy="1569660"/>
          </a:xfrm>
          <a:custGeom>
            <a:avLst/>
            <a:gdLst>
              <a:gd name="connsiteX0" fmla="*/ 0 w 3472405"/>
              <a:gd name="connsiteY0" fmla="*/ 0 h 1569660"/>
              <a:gd name="connsiteX1" fmla="*/ 544010 w 3472405"/>
              <a:gd name="connsiteY1" fmla="*/ 0 h 1569660"/>
              <a:gd name="connsiteX2" fmla="*/ 1018572 w 3472405"/>
              <a:gd name="connsiteY2" fmla="*/ 0 h 1569660"/>
              <a:gd name="connsiteX3" fmla="*/ 1666754 w 3472405"/>
              <a:gd name="connsiteY3" fmla="*/ 0 h 1569660"/>
              <a:gd name="connsiteX4" fmla="*/ 2210765 w 3472405"/>
              <a:gd name="connsiteY4" fmla="*/ 0 h 1569660"/>
              <a:gd name="connsiteX5" fmla="*/ 2754775 w 3472405"/>
              <a:gd name="connsiteY5" fmla="*/ 0 h 1569660"/>
              <a:gd name="connsiteX6" fmla="*/ 3472405 w 3472405"/>
              <a:gd name="connsiteY6" fmla="*/ 0 h 1569660"/>
              <a:gd name="connsiteX7" fmla="*/ 3472405 w 3472405"/>
              <a:gd name="connsiteY7" fmla="*/ 491827 h 1569660"/>
              <a:gd name="connsiteX8" fmla="*/ 3472405 w 3472405"/>
              <a:gd name="connsiteY8" fmla="*/ 1015047 h 1569660"/>
              <a:gd name="connsiteX9" fmla="*/ 3472405 w 3472405"/>
              <a:gd name="connsiteY9" fmla="*/ 1569660 h 1569660"/>
              <a:gd name="connsiteX10" fmla="*/ 2963119 w 3472405"/>
              <a:gd name="connsiteY10" fmla="*/ 1569660 h 1569660"/>
              <a:gd name="connsiteX11" fmla="*/ 2384385 w 3472405"/>
              <a:gd name="connsiteY11" fmla="*/ 1569660 h 1569660"/>
              <a:gd name="connsiteX12" fmla="*/ 1840375 w 3472405"/>
              <a:gd name="connsiteY12" fmla="*/ 1569660 h 1569660"/>
              <a:gd name="connsiteX13" fmla="*/ 1192192 w 3472405"/>
              <a:gd name="connsiteY13" fmla="*/ 1569660 h 1569660"/>
              <a:gd name="connsiteX14" fmla="*/ 544010 w 3472405"/>
              <a:gd name="connsiteY14" fmla="*/ 1569660 h 1569660"/>
              <a:gd name="connsiteX15" fmla="*/ 0 w 3472405"/>
              <a:gd name="connsiteY15" fmla="*/ 1569660 h 1569660"/>
              <a:gd name="connsiteX16" fmla="*/ 0 w 3472405"/>
              <a:gd name="connsiteY16" fmla="*/ 1046440 h 1569660"/>
              <a:gd name="connsiteX17" fmla="*/ 0 w 3472405"/>
              <a:gd name="connsiteY17" fmla="*/ 538917 h 1569660"/>
              <a:gd name="connsiteX18" fmla="*/ 0 w 3472405"/>
              <a:gd name="connsiteY18"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2405" h="1569660" extrusionOk="0">
                <a:moveTo>
                  <a:pt x="0" y="0"/>
                </a:moveTo>
                <a:cubicBezTo>
                  <a:pt x="162867" y="-11118"/>
                  <a:pt x="287153" y="5925"/>
                  <a:pt x="544010" y="0"/>
                </a:cubicBezTo>
                <a:cubicBezTo>
                  <a:pt x="800867" y="-5925"/>
                  <a:pt x="891487" y="37186"/>
                  <a:pt x="1018572" y="0"/>
                </a:cubicBezTo>
                <a:cubicBezTo>
                  <a:pt x="1145657" y="-37186"/>
                  <a:pt x="1498035" y="16451"/>
                  <a:pt x="1666754" y="0"/>
                </a:cubicBezTo>
                <a:cubicBezTo>
                  <a:pt x="1835473" y="-16451"/>
                  <a:pt x="2076738" y="48958"/>
                  <a:pt x="2210765" y="0"/>
                </a:cubicBezTo>
                <a:cubicBezTo>
                  <a:pt x="2344792" y="-48958"/>
                  <a:pt x="2529658" y="61398"/>
                  <a:pt x="2754775" y="0"/>
                </a:cubicBezTo>
                <a:cubicBezTo>
                  <a:pt x="2979892" y="-61398"/>
                  <a:pt x="3224058" y="55369"/>
                  <a:pt x="3472405" y="0"/>
                </a:cubicBezTo>
                <a:cubicBezTo>
                  <a:pt x="3482360" y="236919"/>
                  <a:pt x="3436818" y="283160"/>
                  <a:pt x="3472405" y="491827"/>
                </a:cubicBezTo>
                <a:cubicBezTo>
                  <a:pt x="3507992" y="700494"/>
                  <a:pt x="3427513" y="846551"/>
                  <a:pt x="3472405" y="1015047"/>
                </a:cubicBezTo>
                <a:cubicBezTo>
                  <a:pt x="3517297" y="1183543"/>
                  <a:pt x="3410835" y="1309366"/>
                  <a:pt x="3472405" y="1569660"/>
                </a:cubicBezTo>
                <a:cubicBezTo>
                  <a:pt x="3260031" y="1592269"/>
                  <a:pt x="3121058" y="1546082"/>
                  <a:pt x="2963119" y="1569660"/>
                </a:cubicBezTo>
                <a:cubicBezTo>
                  <a:pt x="2805180" y="1593238"/>
                  <a:pt x="2567213" y="1515809"/>
                  <a:pt x="2384385" y="1569660"/>
                </a:cubicBezTo>
                <a:cubicBezTo>
                  <a:pt x="2201557" y="1623511"/>
                  <a:pt x="2102782" y="1528053"/>
                  <a:pt x="1840375" y="1569660"/>
                </a:cubicBezTo>
                <a:cubicBezTo>
                  <a:pt x="1577968" y="1611267"/>
                  <a:pt x="1390343" y="1498517"/>
                  <a:pt x="1192192" y="1569660"/>
                </a:cubicBezTo>
                <a:cubicBezTo>
                  <a:pt x="994041" y="1640803"/>
                  <a:pt x="723356" y="1493593"/>
                  <a:pt x="544010" y="1569660"/>
                </a:cubicBezTo>
                <a:cubicBezTo>
                  <a:pt x="364664" y="1645727"/>
                  <a:pt x="210236" y="1528158"/>
                  <a:pt x="0" y="1569660"/>
                </a:cubicBezTo>
                <a:cubicBezTo>
                  <a:pt x="-25094" y="1356957"/>
                  <a:pt x="19689" y="1203706"/>
                  <a:pt x="0" y="1046440"/>
                </a:cubicBezTo>
                <a:cubicBezTo>
                  <a:pt x="-19689" y="889174"/>
                  <a:pt x="56431" y="742997"/>
                  <a:pt x="0" y="538917"/>
                </a:cubicBezTo>
                <a:cubicBezTo>
                  <a:pt x="-56431" y="334837"/>
                  <a:pt x="61039" y="163869"/>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Fairly straightforward and there’s an alternative provided. The key here is using shape format options to adjust the margins within each bubble to make the text fit the shape and positioning of the given bubble. </a:t>
            </a:r>
          </a:p>
        </p:txBody>
      </p:sp>
      <p:cxnSp>
        <p:nvCxnSpPr>
          <p:cNvPr id="26" name="Straight Arrow Connector 25">
            <a:extLst>
              <a:ext uri="{FF2B5EF4-FFF2-40B4-BE49-F238E27FC236}">
                <a16:creationId xmlns:a16="http://schemas.microsoft.com/office/drawing/2014/main" id="{C2131D56-FF45-10E6-29C7-B4165E9923A0}"/>
              </a:ext>
            </a:extLst>
          </p:cNvPr>
          <p:cNvCxnSpPr>
            <a:cxnSpLocks/>
          </p:cNvCxnSpPr>
          <p:nvPr/>
        </p:nvCxnSpPr>
        <p:spPr>
          <a:xfrm flipH="1" flipV="1">
            <a:off x="4624445" y="4618299"/>
            <a:ext cx="796510" cy="492972"/>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23CF457B-312C-A131-60A9-318E6459D12C}"/>
              </a:ext>
            </a:extLst>
          </p:cNvPr>
          <p:cNvSpPr txBox="1"/>
          <p:nvPr/>
        </p:nvSpPr>
        <p:spPr>
          <a:xfrm>
            <a:off x="8380071" y="5353634"/>
            <a:ext cx="3472405" cy="1323439"/>
          </a:xfrm>
          <a:custGeom>
            <a:avLst/>
            <a:gdLst>
              <a:gd name="connsiteX0" fmla="*/ 0 w 3472405"/>
              <a:gd name="connsiteY0" fmla="*/ 0 h 1323439"/>
              <a:gd name="connsiteX1" fmla="*/ 544010 w 3472405"/>
              <a:gd name="connsiteY1" fmla="*/ 0 h 1323439"/>
              <a:gd name="connsiteX2" fmla="*/ 1018572 w 3472405"/>
              <a:gd name="connsiteY2" fmla="*/ 0 h 1323439"/>
              <a:gd name="connsiteX3" fmla="*/ 1666754 w 3472405"/>
              <a:gd name="connsiteY3" fmla="*/ 0 h 1323439"/>
              <a:gd name="connsiteX4" fmla="*/ 2210765 w 3472405"/>
              <a:gd name="connsiteY4" fmla="*/ 0 h 1323439"/>
              <a:gd name="connsiteX5" fmla="*/ 2754775 w 3472405"/>
              <a:gd name="connsiteY5" fmla="*/ 0 h 1323439"/>
              <a:gd name="connsiteX6" fmla="*/ 3472405 w 3472405"/>
              <a:gd name="connsiteY6" fmla="*/ 0 h 1323439"/>
              <a:gd name="connsiteX7" fmla="*/ 3472405 w 3472405"/>
              <a:gd name="connsiteY7" fmla="*/ 414678 h 1323439"/>
              <a:gd name="connsiteX8" fmla="*/ 3472405 w 3472405"/>
              <a:gd name="connsiteY8" fmla="*/ 855824 h 1323439"/>
              <a:gd name="connsiteX9" fmla="*/ 3472405 w 3472405"/>
              <a:gd name="connsiteY9" fmla="*/ 1323439 h 1323439"/>
              <a:gd name="connsiteX10" fmla="*/ 2963119 w 3472405"/>
              <a:gd name="connsiteY10" fmla="*/ 1323439 h 1323439"/>
              <a:gd name="connsiteX11" fmla="*/ 2384385 w 3472405"/>
              <a:gd name="connsiteY11" fmla="*/ 1323439 h 1323439"/>
              <a:gd name="connsiteX12" fmla="*/ 1840375 w 3472405"/>
              <a:gd name="connsiteY12" fmla="*/ 1323439 h 1323439"/>
              <a:gd name="connsiteX13" fmla="*/ 1192192 w 3472405"/>
              <a:gd name="connsiteY13" fmla="*/ 1323439 h 1323439"/>
              <a:gd name="connsiteX14" fmla="*/ 544010 w 3472405"/>
              <a:gd name="connsiteY14" fmla="*/ 1323439 h 1323439"/>
              <a:gd name="connsiteX15" fmla="*/ 0 w 3472405"/>
              <a:gd name="connsiteY15" fmla="*/ 1323439 h 1323439"/>
              <a:gd name="connsiteX16" fmla="*/ 0 w 3472405"/>
              <a:gd name="connsiteY16" fmla="*/ 882293 h 1323439"/>
              <a:gd name="connsiteX17" fmla="*/ 0 w 3472405"/>
              <a:gd name="connsiteY17" fmla="*/ 454381 h 1323439"/>
              <a:gd name="connsiteX18" fmla="*/ 0 w 3472405"/>
              <a:gd name="connsiteY18"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2405" h="1323439" extrusionOk="0">
                <a:moveTo>
                  <a:pt x="0" y="0"/>
                </a:moveTo>
                <a:cubicBezTo>
                  <a:pt x="162867" y="-11118"/>
                  <a:pt x="287153" y="5925"/>
                  <a:pt x="544010" y="0"/>
                </a:cubicBezTo>
                <a:cubicBezTo>
                  <a:pt x="800867" y="-5925"/>
                  <a:pt x="891487" y="37186"/>
                  <a:pt x="1018572" y="0"/>
                </a:cubicBezTo>
                <a:cubicBezTo>
                  <a:pt x="1145657" y="-37186"/>
                  <a:pt x="1498035" y="16451"/>
                  <a:pt x="1666754" y="0"/>
                </a:cubicBezTo>
                <a:cubicBezTo>
                  <a:pt x="1835473" y="-16451"/>
                  <a:pt x="2076738" y="48958"/>
                  <a:pt x="2210765" y="0"/>
                </a:cubicBezTo>
                <a:cubicBezTo>
                  <a:pt x="2344792" y="-48958"/>
                  <a:pt x="2529658" y="61398"/>
                  <a:pt x="2754775" y="0"/>
                </a:cubicBezTo>
                <a:cubicBezTo>
                  <a:pt x="2979892" y="-61398"/>
                  <a:pt x="3224058" y="55369"/>
                  <a:pt x="3472405" y="0"/>
                </a:cubicBezTo>
                <a:cubicBezTo>
                  <a:pt x="3494889" y="183491"/>
                  <a:pt x="3454140" y="296349"/>
                  <a:pt x="3472405" y="414678"/>
                </a:cubicBezTo>
                <a:cubicBezTo>
                  <a:pt x="3490670" y="533007"/>
                  <a:pt x="3424232" y="687784"/>
                  <a:pt x="3472405" y="855824"/>
                </a:cubicBezTo>
                <a:cubicBezTo>
                  <a:pt x="3520578" y="1023864"/>
                  <a:pt x="3463665" y="1167073"/>
                  <a:pt x="3472405" y="1323439"/>
                </a:cubicBezTo>
                <a:cubicBezTo>
                  <a:pt x="3260031" y="1346048"/>
                  <a:pt x="3121058" y="1299861"/>
                  <a:pt x="2963119" y="1323439"/>
                </a:cubicBezTo>
                <a:cubicBezTo>
                  <a:pt x="2805180" y="1347017"/>
                  <a:pt x="2567213" y="1269588"/>
                  <a:pt x="2384385" y="1323439"/>
                </a:cubicBezTo>
                <a:cubicBezTo>
                  <a:pt x="2201557" y="1377290"/>
                  <a:pt x="2102782" y="1281832"/>
                  <a:pt x="1840375" y="1323439"/>
                </a:cubicBezTo>
                <a:cubicBezTo>
                  <a:pt x="1577968" y="1365046"/>
                  <a:pt x="1390343" y="1252296"/>
                  <a:pt x="1192192" y="1323439"/>
                </a:cubicBezTo>
                <a:cubicBezTo>
                  <a:pt x="994041" y="1394582"/>
                  <a:pt x="723356" y="1247372"/>
                  <a:pt x="544010" y="1323439"/>
                </a:cubicBezTo>
                <a:cubicBezTo>
                  <a:pt x="364664" y="1399506"/>
                  <a:pt x="210236" y="1281937"/>
                  <a:pt x="0" y="1323439"/>
                </a:cubicBezTo>
                <a:cubicBezTo>
                  <a:pt x="-34981" y="1227726"/>
                  <a:pt x="13035" y="1091221"/>
                  <a:pt x="0" y="882293"/>
                </a:cubicBezTo>
                <a:cubicBezTo>
                  <a:pt x="-13035" y="673365"/>
                  <a:pt x="46492" y="556244"/>
                  <a:pt x="0" y="454381"/>
                </a:cubicBezTo>
                <a:cubicBezTo>
                  <a:pt x="-46492" y="352518"/>
                  <a:pt x="6513" y="185090"/>
                  <a:pt x="0" y="0"/>
                </a:cubicBezTo>
                <a:close/>
              </a:path>
            </a:pathLst>
          </a:custGeom>
          <a:noFill/>
          <a:ln w="12700">
            <a:solidFill>
              <a:schemeClr val="tx1"/>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600"/>
              <a:t>Another easy one. Can be one, two, or three boxes. The trick here is to maintain the depth of the label boxes into the left side of the main text boxes. </a:t>
            </a:r>
          </a:p>
        </p:txBody>
      </p:sp>
      <p:cxnSp>
        <p:nvCxnSpPr>
          <p:cNvPr id="30" name="Straight Arrow Connector 29">
            <a:extLst>
              <a:ext uri="{FF2B5EF4-FFF2-40B4-BE49-F238E27FC236}">
                <a16:creationId xmlns:a16="http://schemas.microsoft.com/office/drawing/2014/main" id="{AF303E9E-0C72-89C5-493F-76D7CF2F76F0}"/>
              </a:ext>
            </a:extLst>
          </p:cNvPr>
          <p:cNvCxnSpPr>
            <a:cxnSpLocks/>
          </p:cNvCxnSpPr>
          <p:nvPr/>
        </p:nvCxnSpPr>
        <p:spPr>
          <a:xfrm flipH="1" flipV="1">
            <a:off x="7384648" y="4618299"/>
            <a:ext cx="1682550" cy="735335"/>
          </a:xfrm>
          <a:prstGeom prst="straightConnector1">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1226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7D98EB-4356-4AC8-8C70-A69558DF2BE4}"/>
              </a:ext>
            </a:extLst>
          </p:cNvPr>
          <p:cNvSpPr txBox="1">
            <a:spLocks/>
          </p:cNvSpPr>
          <p:nvPr/>
        </p:nvSpPr>
        <p:spPr>
          <a:xfrm>
            <a:off x="838200" y="365126"/>
            <a:ext cx="10515600" cy="6124164"/>
          </a:xfrm>
          <a:prstGeom prst="rect">
            <a:avLst/>
          </a:prstGeom>
          <a:noFill/>
        </p:spPr>
        <p:txBody>
          <a:bodyPr vert="horz" lIns="91440" tIns="45720" rIns="91440" bIns="45720" rtlCol="0" anchor="ctr">
            <a:normAutofit/>
          </a:bodyPr>
          <a:lstStyle>
            <a:lvl1pPr algn="l" defTabSz="914418" rtl="0" eaLnBrk="1" latinLnBrk="0" hangingPunct="1">
              <a:lnSpc>
                <a:spcPct val="90000"/>
              </a:lnSpc>
              <a:spcBef>
                <a:spcPct val="0"/>
              </a:spcBef>
              <a:buNone/>
              <a:defRPr sz="4400" kern="1200">
                <a:solidFill>
                  <a:schemeClr val="tx1"/>
                </a:solidFill>
                <a:latin typeface="Gill Sans MT" panose="020B0502020104020203" pitchFamily="34" charset="77"/>
                <a:ea typeface="+mj-ea"/>
                <a:cs typeface="+mj-cs"/>
              </a:defRPr>
            </a:lvl1pPr>
          </a:lstStyle>
          <a:p>
            <a:pPr algn="ctr"/>
            <a:r>
              <a:rPr lang="en-GB"/>
              <a:t>BLANK</a:t>
            </a:r>
          </a:p>
          <a:p>
            <a:pPr algn="ctr"/>
            <a:r>
              <a:rPr lang="en-GB" sz="3600"/>
              <a:t>[Copy and paste the following 4 slides]</a:t>
            </a:r>
          </a:p>
        </p:txBody>
      </p:sp>
      <p:sp>
        <p:nvSpPr>
          <p:cNvPr id="2" name="Title 1">
            <a:extLst>
              <a:ext uri="{FF2B5EF4-FFF2-40B4-BE49-F238E27FC236}">
                <a16:creationId xmlns:a16="http://schemas.microsoft.com/office/drawing/2014/main" id="{58313BFA-E271-6C69-743A-8D9386311949}"/>
              </a:ext>
            </a:extLst>
          </p:cNvPr>
          <p:cNvSpPr>
            <a:spLocks noGrp="1"/>
          </p:cNvSpPr>
          <p:nvPr>
            <p:ph type="title"/>
          </p:nvPr>
        </p:nvSpPr>
        <p:spPr/>
        <p:txBody>
          <a:bodyPr/>
          <a:lstStyle/>
          <a:p>
            <a:r>
              <a:rPr lang="en-GB"/>
              <a:t>Model V2.2</a:t>
            </a:r>
          </a:p>
        </p:txBody>
      </p:sp>
      <p:sp>
        <p:nvSpPr>
          <p:cNvPr id="4" name="Hexagon 3">
            <a:hlinkClick r:id="rId3" action="ppaction://hlinksldjump"/>
            <a:extLst>
              <a:ext uri="{FF2B5EF4-FFF2-40B4-BE49-F238E27FC236}">
                <a16:creationId xmlns:a16="http://schemas.microsoft.com/office/drawing/2014/main" id="{4A9C1981-1B17-7D9F-EEAF-64F1668D90AB}"/>
              </a:ext>
            </a:extLst>
          </p:cNvPr>
          <p:cNvSpPr>
            <a:spLocks/>
          </p:cNvSpPr>
          <p:nvPr/>
        </p:nvSpPr>
        <p:spPr>
          <a:xfrm>
            <a:off x="10897674" y="175530"/>
            <a:ext cx="1146684" cy="1054082"/>
          </a:xfrm>
          <a:prstGeom prst="hexagon">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Back to Contents</a:t>
            </a:r>
          </a:p>
        </p:txBody>
      </p:sp>
    </p:spTree>
    <p:extLst>
      <p:ext uri="{BB962C8B-B14F-4D97-AF65-F5344CB8AC3E}">
        <p14:creationId xmlns:p14="http://schemas.microsoft.com/office/powerpoint/2010/main" val="3995276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7121578" y="4303586"/>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0</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marL="0" marR="0" lvl="0" indent="0" algn="l" defTabSz="914418" rtl="0" eaLnBrk="1" fontAlgn="auto" latinLnBrk="0" hangingPunct="1">
                        <a:lnSpc>
                          <a:spcPct val="115000"/>
                        </a:lnSpc>
                        <a:spcBef>
                          <a:spcPts val="0"/>
                        </a:spcBef>
                        <a:spcAft>
                          <a:spcPts val="0"/>
                        </a:spcAft>
                        <a:buClrTx/>
                        <a:buSzTx/>
                        <a:buFontTx/>
                        <a:buNone/>
                        <a:tabLst/>
                        <a:defRPr/>
                      </a:pPr>
                      <a:endParaRPr lang="en-GB" sz="1100" b="0" kern="100">
                        <a:effectLst/>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endParaRPr lang="en-GB" sz="1100" b="0" kern="100">
                        <a:effectLst/>
                      </a:endParaRP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effectLst/>
                        </a:rPr>
                        <a:t>£</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72311016"/>
                  </a:ext>
                </a:extLst>
              </a:tr>
            </a:tbl>
          </a:graphicData>
        </a:graphic>
      </p:graphicFrame>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grpSp>
        <p:nvGrpSpPr>
          <p:cNvPr id="7" name="Group 6">
            <a:extLst>
              <a:ext uri="{FF2B5EF4-FFF2-40B4-BE49-F238E27FC236}">
                <a16:creationId xmlns:a16="http://schemas.microsoft.com/office/drawing/2014/main" id="{193E5105-8492-3000-C373-958BE93B2F81}"/>
              </a:ext>
            </a:extLst>
          </p:cNvPr>
          <p:cNvGrpSpPr/>
          <p:nvPr/>
        </p:nvGrpSpPr>
        <p:grpSpPr>
          <a:xfrm>
            <a:off x="7944262" y="1249520"/>
            <a:ext cx="4020872" cy="3698605"/>
            <a:chOff x="7944262" y="1249520"/>
            <a:chExt cx="4020872" cy="3698605"/>
          </a:xfrm>
        </p:grpSpPr>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3425025"/>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algn="just">
                <a:buFont typeface="Wingdings" pitchFamily="2" charset="2"/>
                <a:buChar char="Ø"/>
              </a:pP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Xx</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grpSp>
      <p:sp>
        <p:nvSpPr>
          <p:cNvPr id="6" name="Rectangle 5">
            <a:extLst>
              <a:ext uri="{FF2B5EF4-FFF2-40B4-BE49-F238E27FC236}">
                <a16:creationId xmlns:a16="http://schemas.microsoft.com/office/drawing/2014/main" id="{E7AEEE0F-E768-35EB-5B5F-3B12D27C3AA1}"/>
              </a:ext>
            </a:extLst>
          </p:cNvPr>
          <p:cNvSpPr/>
          <p:nvPr/>
        </p:nvSpPr>
        <p:spPr>
          <a:xfrm>
            <a:off x="8878527" y="5788285"/>
            <a:ext cx="3166946" cy="8314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INSERT LOGO HERE</a:t>
            </a:r>
          </a:p>
        </p:txBody>
      </p:sp>
      <p:sp>
        <p:nvSpPr>
          <p:cNvPr id="10" name="Oval 9">
            <a:extLst>
              <a:ext uri="{FF2B5EF4-FFF2-40B4-BE49-F238E27FC236}">
                <a16:creationId xmlns:a16="http://schemas.microsoft.com/office/drawing/2014/main" id="{0C9E2D28-772C-41B1-20DC-40A2F7C60740}"/>
              </a:ext>
            </a:extLst>
          </p:cNvPr>
          <p:cNvSpPr>
            <a:spLocks noChangeAspect="1"/>
          </p:cNvSpPr>
          <p:nvPr/>
        </p:nvSpPr>
        <p:spPr>
          <a:xfrm>
            <a:off x="7059562" y="4180035"/>
            <a:ext cx="145562" cy="145562"/>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2" name="Title 11">
            <a:extLst>
              <a:ext uri="{FF2B5EF4-FFF2-40B4-BE49-F238E27FC236}">
                <a16:creationId xmlns:a16="http://schemas.microsoft.com/office/drawing/2014/main" id="{C80E2E3E-1577-8C2B-A50B-CAE79E86DBA3}"/>
              </a:ext>
            </a:extLst>
          </p:cNvPr>
          <p:cNvSpPr>
            <a:spLocks noGrp="1"/>
          </p:cNvSpPr>
          <p:nvPr>
            <p:ph type="title"/>
          </p:nvPr>
        </p:nvSpPr>
        <p:spPr/>
        <p:txBody>
          <a:bodyPr>
            <a:normAutofit/>
          </a:bodyPr>
          <a:lstStyle/>
          <a:p>
            <a:r>
              <a:rPr lang="en-GB" sz="2400" b="1"/>
              <a:t>INSERT CO-OP NAME</a:t>
            </a:r>
            <a:endParaRPr lang="en-GB"/>
          </a:p>
        </p:txBody>
      </p:sp>
    </p:spTree>
    <p:extLst>
      <p:ext uri="{BB962C8B-B14F-4D97-AF65-F5344CB8AC3E}">
        <p14:creationId xmlns:p14="http://schemas.microsoft.com/office/powerpoint/2010/main" val="248188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217215" y="1920847"/>
            <a:ext cx="4165820" cy="4660706"/>
            <a:chOff x="356316" y="1957883"/>
            <a:chExt cx="4165820" cy="4510616"/>
          </a:xfrm>
        </p:grpSpPr>
        <p:sp>
          <p:nvSpPr>
            <p:cNvPr id="3" name="Rounded Rectangle 2">
              <a:extLst>
                <a:ext uri="{FF2B5EF4-FFF2-40B4-BE49-F238E27FC236}">
                  <a16:creationId xmlns:a16="http://schemas.microsoft.com/office/drawing/2014/main" id="{190F9443-0F18-050F-B800-E6E9C6728048}"/>
                </a:ext>
              </a:extLst>
            </p:cNvPr>
            <p:cNvSpPr/>
            <p:nvPr/>
          </p:nvSpPr>
          <p:spPr>
            <a:xfrm>
              <a:off x="356316" y="2201363"/>
              <a:ext cx="4165820" cy="4267136"/>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a:p>
              <a:pPr lvl="0" algn="just"/>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just"/>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p:txBody>
        </p:sp>
        <p:sp>
          <p:nvSpPr>
            <p:cNvPr id="8" name="TextBox 7">
              <a:extLst>
                <a:ext uri="{FF2B5EF4-FFF2-40B4-BE49-F238E27FC236}">
                  <a16:creationId xmlns:a16="http://schemas.microsoft.com/office/drawing/2014/main" id="{CFBD5992-15D6-9E1C-766E-350188A93843}"/>
                </a:ext>
              </a:extLst>
            </p:cNvPr>
            <p:cNvSpPr txBox="1"/>
            <p:nvPr/>
          </p:nvSpPr>
          <p:spPr>
            <a:xfrm>
              <a:off x="371962" y="1957883"/>
              <a:ext cx="4150174"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21" name="Group 20">
            <a:extLst>
              <a:ext uri="{FF2B5EF4-FFF2-40B4-BE49-F238E27FC236}">
                <a16:creationId xmlns:a16="http://schemas.microsoft.com/office/drawing/2014/main" id="{8722E58B-C543-A98E-F3D7-151CAF853EB6}"/>
              </a:ext>
            </a:extLst>
          </p:cNvPr>
          <p:cNvGrpSpPr/>
          <p:nvPr/>
        </p:nvGrpSpPr>
        <p:grpSpPr>
          <a:xfrm>
            <a:off x="232861" y="224188"/>
            <a:ext cx="11689255" cy="2235872"/>
            <a:chOff x="232861" y="224188"/>
            <a:chExt cx="11689255" cy="2235872"/>
          </a:xfrm>
        </p:grpSpPr>
        <p:grpSp>
          <p:nvGrpSpPr>
            <p:cNvPr id="15" name="Group 14">
              <a:extLst>
                <a:ext uri="{FF2B5EF4-FFF2-40B4-BE49-F238E27FC236}">
                  <a16:creationId xmlns:a16="http://schemas.microsoft.com/office/drawing/2014/main" id="{FE2578A1-09FC-6D95-1A80-31DA6FD99F6C}"/>
                </a:ext>
              </a:extLst>
            </p:cNvPr>
            <p:cNvGrpSpPr/>
            <p:nvPr/>
          </p:nvGrpSpPr>
          <p:grpSpPr>
            <a:xfrm>
              <a:off x="232861" y="224188"/>
              <a:ext cx="11684253" cy="2235872"/>
              <a:chOff x="259268" y="2420516"/>
              <a:chExt cx="11684253" cy="2235872"/>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588377" y="2683935"/>
                <a:ext cx="4676820" cy="1103611"/>
                <a:chOff x="2967639" y="2396068"/>
                <a:chExt cx="4676820" cy="1103611"/>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4459" y="2405279"/>
                  <a:ext cx="2340000" cy="1094400"/>
                  <a:chOff x="3720440" y="2760074"/>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0440" y="276007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1640" y="330727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259268" y="2420516"/>
                <a:ext cx="11684253" cy="2235872"/>
                <a:chOff x="149832" y="228080"/>
                <a:chExt cx="11684253" cy="2235872"/>
              </a:xfrm>
            </p:grpSpPr>
            <p:sp>
              <p:nvSpPr>
                <p:cNvPr id="31" name="TextBox 30">
                  <a:extLst>
                    <a:ext uri="{FF2B5EF4-FFF2-40B4-BE49-F238E27FC236}">
                      <a16:creationId xmlns:a16="http://schemas.microsoft.com/office/drawing/2014/main" id="{EF8CAD1C-F7CB-1DA0-E359-531CE79DC5CF}"/>
                    </a:ext>
                  </a:extLst>
                </p:cNvPr>
                <p:cNvSpPr txBox="1"/>
                <p:nvPr/>
              </p:nvSpPr>
              <p:spPr>
                <a:xfrm>
                  <a:off x="149832" y="228080"/>
                  <a:ext cx="11684253"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11505534" cy="1804955"/>
                  <a:chOff x="1447581" y="5060383"/>
                  <a:chExt cx="9126747" cy="1930051"/>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X</a:t>
                    </a:r>
                  </a:p>
                  <a:p>
                    <a:pPr marL="171450" lvl="1" indent="-171450" algn="l" defTabSz="444500">
                      <a:spcBef>
                        <a:spcPct val="0"/>
                      </a:spcBef>
                      <a:spcAft>
                        <a:spcPct val="15000"/>
                      </a:spcAft>
                      <a:buFont typeface="Wingdings" pitchFamily="2" charset="2"/>
                      <a:buChar char="Ø"/>
                    </a:pPr>
                    <a:r>
                      <a:rPr lang="en-GB" sz="1100" kern="1200"/>
                      <a:t>X</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X</a:t>
                    </a:r>
                  </a:p>
                  <a:p>
                    <a:pPr marL="171450" lvl="1" indent="-171450" algn="l" defTabSz="444500">
                      <a:spcBef>
                        <a:spcPct val="0"/>
                      </a:spcBef>
                      <a:spcAft>
                        <a:spcPct val="15000"/>
                      </a:spcAft>
                      <a:buFont typeface="Wingdings" pitchFamily="2" charset="2"/>
                      <a:buChar char="Ø"/>
                    </a:pPr>
                    <a:r>
                      <a:rPr lang="en-GB" sz="1100" kern="1200"/>
                      <a:t>X</a:t>
                    </a:r>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X</a:t>
                    </a:r>
                  </a:p>
                  <a:p>
                    <a:pPr marL="171450" lvl="1" indent="-171450" algn="l" defTabSz="444500">
                      <a:spcBef>
                        <a:spcPct val="0"/>
                      </a:spcBef>
                      <a:spcAft>
                        <a:spcPct val="15000"/>
                      </a:spcAft>
                      <a:buFont typeface="Wingdings" pitchFamily="2" charset="2"/>
                      <a:buChar char="Ø"/>
                    </a:pPr>
                    <a:r>
                      <a:rPr lang="en-GB" sz="1100" kern="1200"/>
                      <a:t>X</a:t>
                    </a:r>
                  </a:p>
                </p:txBody>
              </p:sp>
              <p:sp>
                <p:nvSpPr>
                  <p:cNvPr id="37" name="Freeform 36">
                    <a:extLst>
                      <a:ext uri="{FF2B5EF4-FFF2-40B4-BE49-F238E27FC236}">
                        <a16:creationId xmlns:a16="http://schemas.microsoft.com/office/drawing/2014/main" id="{FCE34941-3B5D-8870-1EED-4697D0F58AFB}"/>
                      </a:ext>
                    </a:extLst>
                  </p:cNvPr>
                  <p:cNvSpPr/>
                  <p:nvPr/>
                </p:nvSpPr>
                <p:spPr>
                  <a:xfrm>
                    <a:off x="7028891" y="5060383"/>
                    <a:ext cx="1699498" cy="1698187"/>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X</a:t>
                    </a:r>
                  </a:p>
                  <a:p>
                    <a:pPr marL="171450" lvl="1" indent="-171450" algn="l" defTabSz="444500">
                      <a:spcBef>
                        <a:spcPct val="0"/>
                      </a:spcBef>
                      <a:spcAft>
                        <a:spcPct val="15000"/>
                      </a:spcAft>
                      <a:buFont typeface="Wingdings" pitchFamily="2" charset="2"/>
                      <a:buChar char="Ø"/>
                    </a:pPr>
                    <a:r>
                      <a:rPr lang="en-GB" sz="1100" kern="1200"/>
                      <a:t>X</a:t>
                    </a:r>
                  </a:p>
                </p:txBody>
              </p:sp>
              <p:sp>
                <p:nvSpPr>
                  <p:cNvPr id="38" name="Freeform 37">
                    <a:extLst>
                      <a:ext uri="{FF2B5EF4-FFF2-40B4-BE49-F238E27FC236}">
                        <a16:creationId xmlns:a16="http://schemas.microsoft.com/office/drawing/2014/main" id="{2F5A1361-03FE-9389-BB31-8B7562F8F346}"/>
                      </a:ext>
                    </a:extLst>
                  </p:cNvPr>
                  <p:cNvSpPr/>
                  <p:nvPr/>
                </p:nvSpPr>
                <p:spPr>
                  <a:xfrm>
                    <a:off x="8886145" y="5060383"/>
                    <a:ext cx="1688183" cy="1930051"/>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X</a:t>
                    </a:r>
                  </a:p>
                  <a:p>
                    <a:pPr marL="171450" lvl="1" indent="-171450" algn="l" defTabSz="444500">
                      <a:spcBef>
                        <a:spcPct val="0"/>
                      </a:spcBef>
                      <a:spcAft>
                        <a:spcPct val="15000"/>
                      </a:spcAft>
                      <a:buFont typeface="Wingdings" pitchFamily="2" charset="2"/>
                      <a:buChar char="Ø"/>
                    </a:pPr>
                    <a:r>
                      <a:rPr lang="en-GB" sz="1100" kern="1200"/>
                      <a:t>X</a:t>
                    </a:r>
                  </a:p>
                </p:txBody>
              </p:sp>
            </p:grpSp>
          </p:grpSp>
        </p:grpSp>
        <p:sp>
          <p:nvSpPr>
            <p:cNvPr id="4" name="Freeform 3">
              <a:extLst>
                <a:ext uri="{FF2B5EF4-FFF2-40B4-BE49-F238E27FC236}">
                  <a16:creationId xmlns:a16="http://schemas.microsoft.com/office/drawing/2014/main" id="{4E933F93-ADE5-5F84-46A4-7513FC659BE7}"/>
                </a:ext>
              </a:extLst>
            </p:cNvPr>
            <p:cNvSpPr/>
            <p:nvPr/>
          </p:nvSpPr>
          <p:spPr>
            <a:xfrm>
              <a:off x="232861" y="485798"/>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4">
              <a:extLst>
                <a:ext uri="{FF2B5EF4-FFF2-40B4-BE49-F238E27FC236}">
                  <a16:creationId xmlns:a16="http://schemas.microsoft.com/office/drawing/2014/main" id="{C57EE33E-D2FE-6D18-0887-75C405477F4F}"/>
                </a:ext>
              </a:extLst>
            </p:cNvPr>
            <p:cNvSpPr/>
            <p:nvPr/>
          </p:nvSpPr>
          <p:spPr>
            <a:xfrm rot="5400000">
              <a:off x="-155939" y="1032998"/>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a:extLst>
                <a:ext uri="{FF2B5EF4-FFF2-40B4-BE49-F238E27FC236}">
                  <a16:creationId xmlns:a16="http://schemas.microsoft.com/office/drawing/2014/main" id="{ECDC09AF-F404-4E53-985B-AE074DBDA44E}"/>
                </a:ext>
              </a:extLst>
            </p:cNvPr>
            <p:cNvSpPr/>
            <p:nvPr/>
          </p:nvSpPr>
          <p:spPr>
            <a:xfrm>
              <a:off x="7245296" y="484245"/>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8EE9CE0D-FDEA-00A1-DD89-6423BBC89A04}"/>
                </a:ext>
              </a:extLst>
            </p:cNvPr>
            <p:cNvSpPr/>
            <p:nvPr/>
          </p:nvSpPr>
          <p:spPr>
            <a:xfrm rot="5400000">
              <a:off x="6856496" y="1031445"/>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788F53FD-6BD5-1EEB-F9D5-26ED2C32199A}"/>
                </a:ext>
              </a:extLst>
            </p:cNvPr>
            <p:cNvSpPr/>
            <p:nvPr/>
          </p:nvSpPr>
          <p:spPr>
            <a:xfrm>
              <a:off x="9582116" y="481934"/>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Rectangle 19">
              <a:extLst>
                <a:ext uri="{FF2B5EF4-FFF2-40B4-BE49-F238E27FC236}">
                  <a16:creationId xmlns:a16="http://schemas.microsoft.com/office/drawing/2014/main" id="{805B9445-0073-C155-1E49-90FF2E7882EE}"/>
                </a:ext>
              </a:extLst>
            </p:cNvPr>
            <p:cNvSpPr/>
            <p:nvPr/>
          </p:nvSpPr>
          <p:spPr>
            <a:xfrm rot="5400000">
              <a:off x="9193316" y="1029134"/>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CCDFE084-EE15-B562-DC48-18BDB0127CB6}"/>
              </a:ext>
            </a:extLst>
          </p:cNvPr>
          <p:cNvGrpSpPr/>
          <p:nvPr/>
        </p:nvGrpSpPr>
        <p:grpSpPr>
          <a:xfrm>
            <a:off x="4640695" y="826174"/>
            <a:ext cx="7367231" cy="5954468"/>
            <a:chOff x="4640695" y="826174"/>
            <a:chExt cx="7367231" cy="5954468"/>
          </a:xfrm>
        </p:grpSpPr>
        <p:sp>
          <p:nvSpPr>
            <p:cNvPr id="23" name="Hexagon 22">
              <a:extLst>
                <a:ext uri="{FF2B5EF4-FFF2-40B4-BE49-F238E27FC236}">
                  <a16:creationId xmlns:a16="http://schemas.microsoft.com/office/drawing/2014/main" id="{50EA0C5C-5AD1-CD43-FC2B-12B3FBEC558E}"/>
                </a:ext>
              </a:extLst>
            </p:cNvPr>
            <p:cNvSpPr>
              <a:spLocks/>
            </p:cNvSpPr>
            <p:nvPr/>
          </p:nvSpPr>
          <p:spPr>
            <a:xfrm>
              <a:off x="8803480" y="3225116"/>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4" name="Hexagon 23">
              <a:extLst>
                <a:ext uri="{FF2B5EF4-FFF2-40B4-BE49-F238E27FC236}">
                  <a16:creationId xmlns:a16="http://schemas.microsoft.com/office/drawing/2014/main" id="{C4CCC6F8-D84F-DD11-9C4B-85B29347C63E}"/>
                </a:ext>
              </a:extLst>
            </p:cNvPr>
            <p:cNvSpPr>
              <a:spLocks/>
            </p:cNvSpPr>
            <p:nvPr/>
          </p:nvSpPr>
          <p:spPr>
            <a:xfrm>
              <a:off x="10199298" y="826174"/>
              <a:ext cx="1800856" cy="1610765"/>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5" name="Hexagon 24">
              <a:extLst>
                <a:ext uri="{FF2B5EF4-FFF2-40B4-BE49-F238E27FC236}">
                  <a16:creationId xmlns:a16="http://schemas.microsoft.com/office/drawing/2014/main" id="{C47F15C6-0384-9C97-B9CB-E4B4594DAF2E}"/>
                </a:ext>
              </a:extLst>
            </p:cNvPr>
            <p:cNvSpPr>
              <a:spLocks/>
            </p:cNvSpPr>
            <p:nvPr/>
          </p:nvSpPr>
          <p:spPr>
            <a:xfrm>
              <a:off x="7416061" y="4028985"/>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6" name="Hexagon 25">
              <a:extLst>
                <a:ext uri="{FF2B5EF4-FFF2-40B4-BE49-F238E27FC236}">
                  <a16:creationId xmlns:a16="http://schemas.microsoft.com/office/drawing/2014/main" id="{FC8F0EB9-B49F-24CB-553F-666EAB00B84C}"/>
                </a:ext>
              </a:extLst>
            </p:cNvPr>
            <p:cNvSpPr>
              <a:spLocks noChangeAspect="1"/>
            </p:cNvSpPr>
            <p:nvPr/>
          </p:nvSpPr>
          <p:spPr>
            <a:xfrm>
              <a:off x="6031269" y="3250267"/>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7" name="Hexagon 26">
              <a:extLst>
                <a:ext uri="{FF2B5EF4-FFF2-40B4-BE49-F238E27FC236}">
                  <a16:creationId xmlns:a16="http://schemas.microsoft.com/office/drawing/2014/main" id="{AFCB8A19-8D2B-CD7C-F002-43E9D631804F}"/>
                </a:ext>
              </a:extLst>
            </p:cNvPr>
            <p:cNvSpPr>
              <a:spLocks noChangeAspect="1"/>
            </p:cNvSpPr>
            <p:nvPr/>
          </p:nvSpPr>
          <p:spPr>
            <a:xfrm>
              <a:off x="7410292" y="2422354"/>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8" name="Hexagon 27">
              <a:extLst>
                <a:ext uri="{FF2B5EF4-FFF2-40B4-BE49-F238E27FC236}">
                  <a16:creationId xmlns:a16="http://schemas.microsoft.com/office/drawing/2014/main" id="{0964CA5A-8F15-AE90-B182-631CC63A1328}"/>
                </a:ext>
              </a:extLst>
            </p:cNvPr>
            <p:cNvSpPr>
              <a:spLocks noChangeAspect="1"/>
            </p:cNvSpPr>
            <p:nvPr/>
          </p:nvSpPr>
          <p:spPr>
            <a:xfrm>
              <a:off x="4640695" y="4047217"/>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29" name="Hexagon 28">
              <a:extLst>
                <a:ext uri="{FF2B5EF4-FFF2-40B4-BE49-F238E27FC236}">
                  <a16:creationId xmlns:a16="http://schemas.microsoft.com/office/drawing/2014/main" id="{FECC1622-56B0-20A6-F807-449206C11207}"/>
                </a:ext>
              </a:extLst>
            </p:cNvPr>
            <p:cNvSpPr>
              <a:spLocks noChangeAspect="1"/>
            </p:cNvSpPr>
            <p:nvPr/>
          </p:nvSpPr>
          <p:spPr>
            <a:xfrm>
              <a:off x="6031269" y="4848199"/>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30" name="Hexagon 29">
              <a:extLst>
                <a:ext uri="{FF2B5EF4-FFF2-40B4-BE49-F238E27FC236}">
                  <a16:creationId xmlns:a16="http://schemas.microsoft.com/office/drawing/2014/main" id="{8C0924F6-1EF5-6723-5FF7-6B6E7C88A29C}"/>
                </a:ext>
              </a:extLst>
            </p:cNvPr>
            <p:cNvSpPr>
              <a:spLocks/>
            </p:cNvSpPr>
            <p:nvPr/>
          </p:nvSpPr>
          <p:spPr>
            <a:xfrm>
              <a:off x="10187493" y="2417732"/>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32" name="TextBox 31">
              <a:extLst>
                <a:ext uri="{FF2B5EF4-FFF2-40B4-BE49-F238E27FC236}">
                  <a16:creationId xmlns:a16="http://schemas.microsoft.com/office/drawing/2014/main" id="{796DF6B1-E16D-1693-CD76-148B908B4383}"/>
                </a:ext>
              </a:extLst>
            </p:cNvPr>
            <p:cNvSpPr txBox="1"/>
            <p:nvPr/>
          </p:nvSpPr>
          <p:spPr>
            <a:xfrm>
              <a:off x="6396234" y="2160603"/>
              <a:ext cx="3117961" cy="245685"/>
            </a:xfrm>
            <a:prstGeom prst="rect">
              <a:avLst/>
            </a:prstGeom>
            <a:noFill/>
          </p:spPr>
          <p:txBody>
            <a:bodyPr wrap="square" rtlCol="0">
              <a:spAutoFit/>
            </a:bodyPr>
            <a:lstStyle/>
            <a:p>
              <a:pPr algn="ctr"/>
              <a:r>
                <a:rPr lang="en-GB" sz="1100" b="1"/>
                <a:t>KEY FEATURES</a:t>
              </a:r>
            </a:p>
          </p:txBody>
        </p:sp>
        <p:grpSp>
          <p:nvGrpSpPr>
            <p:cNvPr id="47" name="Group 46">
              <a:extLst>
                <a:ext uri="{FF2B5EF4-FFF2-40B4-BE49-F238E27FC236}">
                  <a16:creationId xmlns:a16="http://schemas.microsoft.com/office/drawing/2014/main" id="{57A939F6-072B-E176-7DE5-E9AB6B32E5DC}"/>
                </a:ext>
              </a:extLst>
            </p:cNvPr>
            <p:cNvGrpSpPr/>
            <p:nvPr/>
          </p:nvGrpSpPr>
          <p:grpSpPr>
            <a:xfrm>
              <a:off x="5919438" y="6519032"/>
              <a:ext cx="5581345" cy="261610"/>
              <a:chOff x="2924853" y="6539497"/>
              <a:chExt cx="5581345" cy="261610"/>
            </a:xfrm>
          </p:grpSpPr>
          <p:sp>
            <p:nvSpPr>
              <p:cNvPr id="52" name="TextBox 51">
                <a:extLst>
                  <a:ext uri="{FF2B5EF4-FFF2-40B4-BE49-F238E27FC236}">
                    <a16:creationId xmlns:a16="http://schemas.microsoft.com/office/drawing/2014/main" id="{7DB2F2EA-70BE-1058-F422-2DA60989466B}"/>
                  </a:ext>
                </a:extLst>
              </p:cNvPr>
              <p:cNvSpPr txBox="1"/>
              <p:nvPr/>
            </p:nvSpPr>
            <p:spPr>
              <a:xfrm>
                <a:off x="2924853" y="6539497"/>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54" name="TextBox 53">
                <a:extLst>
                  <a:ext uri="{FF2B5EF4-FFF2-40B4-BE49-F238E27FC236}">
                    <a16:creationId xmlns:a16="http://schemas.microsoft.com/office/drawing/2014/main" id="{AE47E695-BD5E-2FC0-C871-670B989E785E}"/>
                  </a:ext>
                </a:extLst>
              </p:cNvPr>
              <p:cNvSpPr txBox="1"/>
              <p:nvPr/>
            </p:nvSpPr>
            <p:spPr>
              <a:xfrm>
                <a:off x="4479870" y="6539497"/>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55" name="TextBox 54">
                <a:extLst>
                  <a:ext uri="{FF2B5EF4-FFF2-40B4-BE49-F238E27FC236}">
                    <a16:creationId xmlns:a16="http://schemas.microsoft.com/office/drawing/2014/main" id="{105906CE-6E93-982D-27AB-E8B25D394D92}"/>
                  </a:ext>
                </a:extLst>
              </p:cNvPr>
              <p:cNvSpPr txBox="1"/>
              <p:nvPr/>
            </p:nvSpPr>
            <p:spPr>
              <a:xfrm>
                <a:off x="5973554" y="6539497"/>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57" name="TextBox 56">
                <a:extLst>
                  <a:ext uri="{FF2B5EF4-FFF2-40B4-BE49-F238E27FC236}">
                    <a16:creationId xmlns:a16="http://schemas.microsoft.com/office/drawing/2014/main" id="{93ED5576-80D9-D2D6-61D9-7EC6DBDF5CC9}"/>
                  </a:ext>
                </a:extLst>
              </p:cNvPr>
              <p:cNvSpPr txBox="1"/>
              <p:nvPr/>
            </p:nvSpPr>
            <p:spPr>
              <a:xfrm>
                <a:off x="7223763" y="6539497"/>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sp>
          <p:nvSpPr>
            <p:cNvPr id="48" name="Hexagon 47">
              <a:extLst>
                <a:ext uri="{FF2B5EF4-FFF2-40B4-BE49-F238E27FC236}">
                  <a16:creationId xmlns:a16="http://schemas.microsoft.com/office/drawing/2014/main" id="{AC57037D-F76F-B8B5-5603-1F18C936A222}"/>
                </a:ext>
              </a:extLst>
            </p:cNvPr>
            <p:cNvSpPr>
              <a:spLocks noChangeAspect="1"/>
            </p:cNvSpPr>
            <p:nvPr/>
          </p:nvSpPr>
          <p:spPr>
            <a:xfrm>
              <a:off x="8804908" y="161497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49" name="Hexagon 48">
              <a:extLst>
                <a:ext uri="{FF2B5EF4-FFF2-40B4-BE49-F238E27FC236}">
                  <a16:creationId xmlns:a16="http://schemas.microsoft.com/office/drawing/2014/main" id="{61959D47-F5F2-9AF9-4941-448E964FA1CA}"/>
                </a:ext>
              </a:extLst>
            </p:cNvPr>
            <p:cNvSpPr>
              <a:spLocks/>
            </p:cNvSpPr>
            <p:nvPr/>
          </p:nvSpPr>
          <p:spPr>
            <a:xfrm>
              <a:off x="8821425" y="4823854"/>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51" name="Hexagon 50">
              <a:extLst>
                <a:ext uri="{FF2B5EF4-FFF2-40B4-BE49-F238E27FC236}">
                  <a16:creationId xmlns:a16="http://schemas.microsoft.com/office/drawing/2014/main" id="{5707DE4D-69E3-2E59-8A7C-14759F2C4435}"/>
                </a:ext>
              </a:extLst>
            </p:cNvPr>
            <p:cNvSpPr>
              <a:spLocks/>
            </p:cNvSpPr>
            <p:nvPr/>
          </p:nvSpPr>
          <p:spPr>
            <a:xfrm>
              <a:off x="10207070" y="4009737"/>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grpSp>
    </p:spTree>
    <p:extLst>
      <p:ext uri="{BB962C8B-B14F-4D97-AF65-F5344CB8AC3E}">
        <p14:creationId xmlns:p14="http://schemas.microsoft.com/office/powerpoint/2010/main" val="159068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8A8DD1A-0AA0-50D2-99F2-E6981CA1CBE4}"/>
              </a:ext>
            </a:extLst>
          </p:cNvPr>
          <p:cNvGrpSpPr/>
          <p:nvPr/>
        </p:nvGrpSpPr>
        <p:grpSpPr>
          <a:xfrm>
            <a:off x="95012" y="4395704"/>
            <a:ext cx="4705527" cy="2358126"/>
            <a:chOff x="548225" y="4244334"/>
            <a:chExt cx="4509685" cy="2575151"/>
          </a:xfrm>
        </p:grpSpPr>
        <p:sp>
          <p:nvSpPr>
            <p:cNvPr id="24" name="Freeform 23">
              <a:extLst>
                <a:ext uri="{FF2B5EF4-FFF2-40B4-BE49-F238E27FC236}">
                  <a16:creationId xmlns:a16="http://schemas.microsoft.com/office/drawing/2014/main" id="{A8552787-5A04-51A0-59C2-9554F3E10370}"/>
                </a:ext>
              </a:extLst>
            </p:cNvPr>
            <p:cNvSpPr/>
            <p:nvPr/>
          </p:nvSpPr>
          <p:spPr>
            <a:xfrm>
              <a:off x="1190043" y="4244334"/>
              <a:ext cx="2128600" cy="1456618"/>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254908"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6" name="Freeform 25">
              <a:extLst>
                <a:ext uri="{FF2B5EF4-FFF2-40B4-BE49-F238E27FC236}">
                  <a16:creationId xmlns:a16="http://schemas.microsoft.com/office/drawing/2014/main" id="{4D56EF3B-C3F2-61E8-0757-CF92C694479A}"/>
                </a:ext>
              </a:extLst>
            </p:cNvPr>
            <p:cNvSpPr/>
            <p:nvPr/>
          </p:nvSpPr>
          <p:spPr>
            <a:xfrm>
              <a:off x="1706137" y="4972643"/>
              <a:ext cx="3351773" cy="184684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kern="1200">
                  <a:latin typeface="Gill Sans MT" panose="020B0502020104020203" pitchFamily="34" charset="77"/>
                  <a:ea typeface="Aptos" panose="020B0004020202020204" pitchFamily="34" charset="0"/>
                  <a:cs typeface="Arial" panose="020B0604020202020204" pitchFamily="34" charset="0"/>
                </a:rPr>
                <a:t>M</a:t>
              </a:r>
              <a:r>
                <a:rPr lang="en-GB" sz="1100" b="1" kern="1200">
                  <a:effectLst/>
                  <a:latin typeface="Gill Sans MT" panose="020B0502020104020203" pitchFamily="34" charset="77"/>
                  <a:ea typeface="Aptos" panose="020B0004020202020204" pitchFamily="34" charset="0"/>
                  <a:cs typeface="Arial" panose="020B0604020202020204" pitchFamily="34" charset="0"/>
                </a:rPr>
                <a:t>ember of INCA</a:t>
              </a:r>
            </a:p>
            <a:p>
              <a:pPr marL="0" lvl="0" indent="0" algn="ctr" defTabSz="488950">
                <a:lnSpc>
                  <a:spcPct val="90000"/>
                </a:lnSpc>
                <a:spcBef>
                  <a:spcPct val="0"/>
                </a:spcBef>
                <a:spcAft>
                  <a:spcPct val="35000"/>
                </a:spcAft>
                <a:buNone/>
              </a:pPr>
              <a:r>
                <a:rPr lang="en-GB" sz="1100" kern="1200">
                  <a:effectLst/>
                  <a:latin typeface="Gill Sans MT" panose="020B0502020104020203" pitchFamily="34" charset="77"/>
                  <a:ea typeface="Aptos" panose="020B0004020202020204" pitchFamily="34" charset="0"/>
                  <a:cs typeface="Arial" panose="020B0604020202020204" pitchFamily="34" charset="0"/>
                </a:rPr>
                <a:t> The Independent Networks Cooperative Association – an industry body representing most of the alternative sector and does some of the political heavy-lifting</a:t>
              </a:r>
              <a:endParaRPr lang="en-GB" sz="1100" kern="1200"/>
            </a:p>
          </p:txBody>
        </p:sp>
        <p:sp>
          <p:nvSpPr>
            <p:cNvPr id="27" name="Freeform 26">
              <a:extLst>
                <a:ext uri="{FF2B5EF4-FFF2-40B4-BE49-F238E27FC236}">
                  <a16:creationId xmlns:a16="http://schemas.microsoft.com/office/drawing/2014/main" id="{BE34D5D4-49CD-E2C3-53A8-C5D9DA8B416F}"/>
                </a:ext>
              </a:extLst>
            </p:cNvPr>
            <p:cNvSpPr/>
            <p:nvPr/>
          </p:nvSpPr>
          <p:spPr>
            <a:xfrm>
              <a:off x="548225" y="5152820"/>
              <a:ext cx="1515652" cy="1250416"/>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grpSp>
      <p:grpSp>
        <p:nvGrpSpPr>
          <p:cNvPr id="23" name="Group 22">
            <a:extLst>
              <a:ext uri="{FF2B5EF4-FFF2-40B4-BE49-F238E27FC236}">
                <a16:creationId xmlns:a16="http://schemas.microsoft.com/office/drawing/2014/main" id="{019915A8-5759-4F59-3EF5-F4C90BC1FDF9}"/>
              </a:ext>
            </a:extLst>
          </p:cNvPr>
          <p:cNvGrpSpPr/>
          <p:nvPr/>
        </p:nvGrpSpPr>
        <p:grpSpPr>
          <a:xfrm>
            <a:off x="245329" y="196961"/>
            <a:ext cx="9237726" cy="2495127"/>
            <a:chOff x="634308" y="706552"/>
            <a:chExt cx="11519570"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34308" y="935665"/>
              <a:ext cx="11338459" cy="1807535"/>
              <a:chOff x="979513" y="3976577"/>
              <a:chExt cx="9645143"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79513"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Limited start-up capital, required bootstrapping from outset</a:t>
                </a: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1"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No staff, members do all work</a:t>
                </a: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28231"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Shift in market focus from investment to revenue</a:t>
                </a: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8232"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Convincing members of advantages of sharing the spine infrastructure </a:t>
                </a: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Significant capital requirements to buy greater share of spine infrastructure</a:t>
                </a:r>
              </a:p>
              <a:p>
                <a:pPr algn="ctr"/>
                <a:endParaRPr lang="en-GB" sz="1100">
                  <a:solidFill>
                    <a:schemeClr val="tx1"/>
                  </a:solidFill>
                </a:endParaRPr>
              </a:p>
            </p:txBody>
          </p:sp>
          <p:sp>
            <p:nvSpPr>
              <p:cNvPr id="17" name="Merge 16">
                <a:extLst>
                  <a:ext uri="{FF2B5EF4-FFF2-40B4-BE49-F238E27FC236}">
                    <a16:creationId xmlns:a16="http://schemas.microsoft.com/office/drawing/2014/main" id="{81227DE6-CC50-7CE1-81C7-3D4A238E9471}"/>
                  </a:ext>
                </a:extLst>
              </p:cNvPr>
              <p:cNvSpPr>
                <a:spLocks noChangeAspect="1"/>
              </p:cNvSpPr>
              <p:nvPr/>
            </p:nvSpPr>
            <p:spPr>
              <a:xfrm>
                <a:off x="6308026"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Barriers to raising investment – not offering speculative returns</a:t>
                </a:r>
              </a:p>
            </p:txBody>
          </p:sp>
          <p:sp>
            <p:nvSpPr>
              <p:cNvPr id="18" name="Triangle 17">
                <a:extLst>
                  <a:ext uri="{FF2B5EF4-FFF2-40B4-BE49-F238E27FC236}">
                    <a16:creationId xmlns:a16="http://schemas.microsoft.com/office/drawing/2014/main" id="{A18D085E-C279-DCE1-907F-162C83E8C551}"/>
                  </a:ext>
                </a:extLst>
              </p:cNvPr>
              <p:cNvSpPr>
                <a:spLocks noChangeAspect="1"/>
              </p:cNvSpPr>
              <p:nvPr/>
            </p:nvSpPr>
            <p:spPr>
              <a:xfrm>
                <a:off x="7388026"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Irrational market behaviour – cannibalisation (19th Century railway boom)</a:t>
                </a:r>
              </a:p>
              <a:p>
                <a:pPr algn="ctr"/>
                <a:endParaRPr lang="en-GB" sz="1100">
                  <a:solidFill>
                    <a:schemeClr val="tx1"/>
                  </a:solidFill>
                </a:endParaRPr>
              </a:p>
            </p:txBody>
          </p:sp>
          <p:sp>
            <p:nvSpPr>
              <p:cNvPr id="19" name="Merge 18">
                <a:extLst>
                  <a:ext uri="{FF2B5EF4-FFF2-40B4-BE49-F238E27FC236}">
                    <a16:creationId xmlns:a16="http://schemas.microsoft.com/office/drawing/2014/main" id="{4FF02953-CAC6-29D3-9039-3C87A25EFD7C}"/>
                  </a:ext>
                </a:extLst>
              </p:cNvPr>
              <p:cNvSpPr>
                <a:spLocks noChangeAspect="1"/>
              </p:cNvSpPr>
              <p:nvPr/>
            </p:nvSpPr>
            <p:spPr>
              <a:xfrm>
                <a:off x="8464656"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Finding time to ‘do growth properly’</a:t>
                </a: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0" y="706552"/>
              <a:ext cx="11426458" cy="228793"/>
            </a:xfrm>
            <a:prstGeom prst="rect">
              <a:avLst/>
            </a:prstGeom>
            <a:noFill/>
            <a:ln>
              <a:noFill/>
            </a:ln>
          </p:spPr>
          <p:txBody>
            <a:bodyPr wrap="square" rtlCol="0">
              <a:spAutoFit/>
            </a:bodyPr>
            <a:lstStyle/>
            <a:p>
              <a:pPr algn="ctr"/>
              <a:r>
                <a:rPr lang="en-GB" sz="1100" b="1"/>
                <a:t>CHALLENGES</a:t>
              </a:r>
            </a:p>
          </p:txBody>
        </p:sp>
      </p:grpSp>
      <p:grpSp>
        <p:nvGrpSpPr>
          <p:cNvPr id="11" name="Group 10">
            <a:extLst>
              <a:ext uri="{FF2B5EF4-FFF2-40B4-BE49-F238E27FC236}">
                <a16:creationId xmlns:a16="http://schemas.microsoft.com/office/drawing/2014/main" id="{34CB1360-D7A7-1AD8-A99B-86F69F2EBED1}"/>
              </a:ext>
            </a:extLst>
          </p:cNvPr>
          <p:cNvGrpSpPr/>
          <p:nvPr/>
        </p:nvGrpSpPr>
        <p:grpSpPr>
          <a:xfrm>
            <a:off x="4857911" y="3760098"/>
            <a:ext cx="4569391" cy="2970132"/>
            <a:chOff x="6771353" y="3585471"/>
            <a:chExt cx="5145775" cy="2552671"/>
          </a:xfrm>
        </p:grpSpPr>
        <p:grpSp>
          <p:nvGrpSpPr>
            <p:cNvPr id="4" name="Group 3">
              <a:extLst>
                <a:ext uri="{FF2B5EF4-FFF2-40B4-BE49-F238E27FC236}">
                  <a16:creationId xmlns:a16="http://schemas.microsoft.com/office/drawing/2014/main" id="{C0D96BF5-A9AE-4C73-23A4-48EAF6125757}"/>
                </a:ext>
              </a:extLst>
            </p:cNvPr>
            <p:cNvGrpSpPr/>
            <p:nvPr/>
          </p:nvGrpSpPr>
          <p:grpSpPr>
            <a:xfrm>
              <a:off x="6843314" y="3847755"/>
              <a:ext cx="5073814" cy="2290387"/>
              <a:chOff x="6005214" y="2210340"/>
              <a:chExt cx="5073814" cy="2290387"/>
            </a:xfrm>
          </p:grpSpPr>
          <p:sp>
            <p:nvSpPr>
              <p:cNvPr id="6" name="Rounded Rectangle 5">
                <a:extLst>
                  <a:ext uri="{FF2B5EF4-FFF2-40B4-BE49-F238E27FC236}">
                    <a16:creationId xmlns:a16="http://schemas.microsoft.com/office/drawing/2014/main" id="{1829BE4C-41B3-6630-A2B3-E0BF81A9E2B0}"/>
                  </a:ext>
                </a:extLst>
              </p:cNvPr>
              <p:cNvSpPr/>
              <p:nvPr/>
            </p:nvSpPr>
            <p:spPr>
              <a:xfrm>
                <a:off x="7189557" y="2210340"/>
                <a:ext cx="3889471" cy="1071726"/>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ea typeface="Aptos" panose="020B0004020202020204" pitchFamily="34" charset="0"/>
                    <a:cs typeface="Arial" panose="020B0604020202020204" pitchFamily="34" charset="0"/>
                  </a:rPr>
                  <a:t>They c</a:t>
                </a:r>
                <a:r>
                  <a:rPr lang="en-GB" sz="1100">
                    <a:solidFill>
                      <a:schemeClr val="tx1"/>
                    </a:solidFill>
                    <a:effectLst/>
                    <a:latin typeface="Gill Sans MT" panose="020B0502020104020203" pitchFamily="34" charset="77"/>
                    <a:ea typeface="Aptos" panose="020B0004020202020204" pitchFamily="34" charset="0"/>
                    <a:cs typeface="Arial" panose="020B0604020202020204" pitchFamily="34" charset="0"/>
                  </a:rPr>
                  <a:t>an make a very significant intervention without getting entangled in complicated subsidy controls, concession arrangements, and clawback mechanisms without having to spend public money. This can have a transformative effect, totally in line with what they want to do in terms of economic development, and local wealth creation.</a:t>
                </a:r>
                <a:endParaRPr lang="en-GB" sz="1100">
                  <a:solidFill>
                    <a:schemeClr val="tx1"/>
                  </a:solidFill>
                  <a:latin typeface="Gill Sans MT" panose="020B0502020104020203" pitchFamily="34" charset="77"/>
                </a:endParaRPr>
              </a:p>
            </p:txBody>
          </p:sp>
          <p:sp>
            <p:nvSpPr>
              <p:cNvPr id="5" name="Freeform 4">
                <a:extLst>
                  <a:ext uri="{FF2B5EF4-FFF2-40B4-BE49-F238E27FC236}">
                    <a16:creationId xmlns:a16="http://schemas.microsoft.com/office/drawing/2014/main" id="{2BAD16B8-5E03-5EB9-0527-7AD4E9FA6640}"/>
                  </a:ext>
                </a:extLst>
              </p:cNvPr>
              <p:cNvSpPr/>
              <p:nvPr/>
            </p:nvSpPr>
            <p:spPr>
              <a:xfrm>
                <a:off x="6005214" y="2441414"/>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LOCAL AUTHORITIES</a:t>
                </a:r>
              </a:p>
            </p:txBody>
          </p:sp>
          <p:sp>
            <p:nvSpPr>
              <p:cNvPr id="8" name="Rounded Rectangle 7">
                <a:extLst>
                  <a:ext uri="{FF2B5EF4-FFF2-40B4-BE49-F238E27FC236}">
                    <a16:creationId xmlns:a16="http://schemas.microsoft.com/office/drawing/2014/main" id="{AD63AEB9-EBC3-8683-C7B6-0E3594AC1CE5}"/>
                  </a:ext>
                </a:extLst>
              </p:cNvPr>
              <p:cNvSpPr/>
              <p:nvPr/>
            </p:nvSpPr>
            <p:spPr>
              <a:xfrm>
                <a:off x="7189556" y="3429000"/>
                <a:ext cx="3889471" cy="107172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effectLst/>
                    <a:latin typeface="Gill Sans MT" panose="020B0502020104020203" pitchFamily="34" charset="77"/>
                    <a:ea typeface="Aptos" panose="020B0004020202020204" pitchFamily="34" charset="0"/>
                    <a:cs typeface="Arial" panose="020B0604020202020204" pitchFamily="34" charset="0"/>
                  </a:rPr>
                  <a:t>It's in your mutual self-interest to collaborate in certain areas, no one is going to ‘eat your lunch’. It works commercially and gets the market economy working in a way that's a bit more collaborative and resource efficient, which can only be good for the planet. Overall, CNI and the ‘thin layer model’ reduces friction by increasing trust. </a:t>
                </a:r>
                <a:endParaRPr lang="en-GB" sz="1100">
                  <a:latin typeface="Gill Sans MT" panose="020B0502020104020203" pitchFamily="34" charset="77"/>
                </a:endParaRPr>
              </a:p>
            </p:txBody>
          </p:sp>
          <p:sp>
            <p:nvSpPr>
              <p:cNvPr id="7" name="Freeform 6">
                <a:extLst>
                  <a:ext uri="{FF2B5EF4-FFF2-40B4-BE49-F238E27FC236}">
                    <a16:creationId xmlns:a16="http://schemas.microsoft.com/office/drawing/2014/main" id="{A82CAA84-99D6-DEFB-2198-40BE5BDED027}"/>
                  </a:ext>
                </a:extLst>
              </p:cNvPr>
              <p:cNvSpPr/>
              <p:nvPr/>
            </p:nvSpPr>
            <p:spPr>
              <a:xfrm>
                <a:off x="6021670" y="3657916"/>
                <a:ext cx="1279355"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TO OPERATORS</a:t>
                </a:r>
              </a:p>
            </p:txBody>
          </p:sp>
        </p:grpSp>
        <p:sp>
          <p:nvSpPr>
            <p:cNvPr id="10" name="TextBox 9">
              <a:extLst>
                <a:ext uri="{FF2B5EF4-FFF2-40B4-BE49-F238E27FC236}">
                  <a16:creationId xmlns:a16="http://schemas.microsoft.com/office/drawing/2014/main" id="{48332C36-6183-020F-66DB-F46459F680F6}"/>
                </a:ext>
              </a:extLst>
            </p:cNvPr>
            <p:cNvSpPr txBox="1"/>
            <p:nvPr/>
          </p:nvSpPr>
          <p:spPr>
            <a:xfrm>
              <a:off x="6771353" y="3585471"/>
              <a:ext cx="5144210" cy="224840"/>
            </a:xfrm>
            <a:prstGeom prst="rect">
              <a:avLst/>
            </a:prstGeom>
            <a:noFill/>
          </p:spPr>
          <p:txBody>
            <a:bodyPr wrap="square" rtlCol="0">
              <a:spAutoFit/>
            </a:bodyPr>
            <a:lstStyle/>
            <a:p>
              <a:pPr algn="ctr"/>
              <a:r>
                <a:rPr lang="en-GB" sz="1100" b="1"/>
                <a:t>KEY MESSAGES / TAKEAWAYS</a:t>
              </a:r>
            </a:p>
          </p:txBody>
        </p:sp>
      </p:grpSp>
      <p:grpSp>
        <p:nvGrpSpPr>
          <p:cNvPr id="46" name="Group 45">
            <a:extLst>
              <a:ext uri="{FF2B5EF4-FFF2-40B4-BE49-F238E27FC236}">
                <a16:creationId xmlns:a16="http://schemas.microsoft.com/office/drawing/2014/main" id="{C66DF3F3-337D-4883-C70D-B50E88B9DD31}"/>
              </a:ext>
            </a:extLst>
          </p:cNvPr>
          <p:cNvGrpSpPr/>
          <p:nvPr/>
        </p:nvGrpSpPr>
        <p:grpSpPr>
          <a:xfrm>
            <a:off x="8883936" y="348679"/>
            <a:ext cx="3531752" cy="5776872"/>
            <a:chOff x="6167432" y="563143"/>
            <a:chExt cx="4063993" cy="4476690"/>
          </a:xfrm>
        </p:grpSpPr>
        <p:grpSp>
          <p:nvGrpSpPr>
            <p:cNvPr id="47" name="Group 46">
              <a:extLst>
                <a:ext uri="{FF2B5EF4-FFF2-40B4-BE49-F238E27FC236}">
                  <a16:creationId xmlns:a16="http://schemas.microsoft.com/office/drawing/2014/main" id="{E706B6B5-0379-97D8-1DA4-8957ED4D5F9A}"/>
                </a:ext>
              </a:extLst>
            </p:cNvPr>
            <p:cNvGrpSpPr/>
            <p:nvPr/>
          </p:nvGrpSpPr>
          <p:grpSpPr>
            <a:xfrm>
              <a:off x="6167432" y="612685"/>
              <a:ext cx="3816540" cy="4427148"/>
              <a:chOff x="5984409" y="619418"/>
              <a:chExt cx="2553536" cy="4547563"/>
            </a:xfrm>
          </p:grpSpPr>
          <p:sp>
            <p:nvSpPr>
              <p:cNvPr id="49" name="Circular Arrow 48">
                <a:extLst>
                  <a:ext uri="{FF2B5EF4-FFF2-40B4-BE49-F238E27FC236}">
                    <a16:creationId xmlns:a16="http://schemas.microsoft.com/office/drawing/2014/main" id="{EE9DB280-E651-FC74-4642-995CFA695CF3}"/>
                  </a:ext>
                </a:extLst>
              </p:cNvPr>
              <p:cNvSpPr/>
              <p:nvPr/>
            </p:nvSpPr>
            <p:spPr>
              <a:xfrm>
                <a:off x="6611235" y="619418"/>
                <a:ext cx="1926710"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0" name="Freeform 49">
                <a:extLst>
                  <a:ext uri="{FF2B5EF4-FFF2-40B4-BE49-F238E27FC236}">
                    <a16:creationId xmlns:a16="http://schemas.microsoft.com/office/drawing/2014/main" id="{2FEFB03D-2516-81D1-5BCE-93164BE8962D}"/>
                  </a:ext>
                </a:extLst>
              </p:cNvPr>
              <p:cNvSpPr/>
              <p:nvPr/>
            </p:nvSpPr>
            <p:spPr>
              <a:xfrm>
                <a:off x="7058006" y="1069287"/>
                <a:ext cx="1033168"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idea of lots of CNIs around the place doesn't really make a lot of sense.</a:t>
                </a:r>
                <a:endParaRPr lang="en-GB" sz="1100" kern="1200">
                  <a:solidFill>
                    <a:schemeClr val="tx1"/>
                  </a:solidFill>
                </a:endParaRPr>
              </a:p>
            </p:txBody>
          </p:sp>
          <p:sp>
            <p:nvSpPr>
              <p:cNvPr id="51" name="Shape 50">
                <a:extLst>
                  <a:ext uri="{FF2B5EF4-FFF2-40B4-BE49-F238E27FC236}">
                    <a16:creationId xmlns:a16="http://schemas.microsoft.com/office/drawing/2014/main" id="{6AC748AD-F97B-10C7-609F-6DDAA1695E7C}"/>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2" name="Freeform 51">
                <a:extLst>
                  <a:ext uri="{FF2B5EF4-FFF2-40B4-BE49-F238E27FC236}">
                    <a16:creationId xmlns:a16="http://schemas.microsoft.com/office/drawing/2014/main" id="{B1EFBA50-5A5D-A545-4D43-D899073FB338}"/>
                  </a:ext>
                </a:extLst>
              </p:cNvPr>
              <p:cNvSpPr/>
              <p:nvPr/>
            </p:nvSpPr>
            <p:spPr>
              <a:xfrm>
                <a:off x="6410588" y="2420065"/>
                <a:ext cx="1327712"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Collaboration is so much built into what we do that the whole ‘principle six question’ (cooperation among cooperatives) doesn’t really arise.</a:t>
                </a:r>
                <a:endParaRPr lang="en-GB" sz="1100" kern="1200"/>
              </a:p>
            </p:txBody>
          </p:sp>
          <p:sp>
            <p:nvSpPr>
              <p:cNvPr id="53" name="Circular Arrow 52">
                <a:extLst>
                  <a:ext uri="{FF2B5EF4-FFF2-40B4-BE49-F238E27FC236}">
                    <a16:creationId xmlns:a16="http://schemas.microsoft.com/office/drawing/2014/main" id="{6FDE0819-98D0-3620-C250-65C490657205}"/>
                  </a:ext>
                </a:extLst>
              </p:cNvPr>
              <p:cNvSpPr/>
              <p:nvPr/>
            </p:nvSpPr>
            <p:spPr>
              <a:xfrm>
                <a:off x="6611235" y="3189325"/>
                <a:ext cx="1926710"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4" name="Freeform 53">
                <a:extLst>
                  <a:ext uri="{FF2B5EF4-FFF2-40B4-BE49-F238E27FC236}">
                    <a16:creationId xmlns:a16="http://schemas.microsoft.com/office/drawing/2014/main" id="{6EE5716C-679F-915B-C1CF-9CCADEAF790D}"/>
                  </a:ext>
                </a:extLst>
              </p:cNvPr>
              <p:cNvSpPr/>
              <p:nvPr/>
            </p:nvSpPr>
            <p:spPr>
              <a:xfrm>
                <a:off x="6732804" y="3473742"/>
                <a:ext cx="1387873" cy="1526352"/>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The real growth and/or replication opportunity lies in the model – using membership regulations to decomplexify situations where the barriers would be prohibitive. </a:t>
                </a:r>
                <a:endParaRPr lang="en-GB" sz="1100" kern="1200"/>
              </a:p>
            </p:txBody>
          </p:sp>
        </p:grpSp>
        <p:sp>
          <p:nvSpPr>
            <p:cNvPr id="48" name="TextBox 47">
              <a:extLst>
                <a:ext uri="{FF2B5EF4-FFF2-40B4-BE49-F238E27FC236}">
                  <a16:creationId xmlns:a16="http://schemas.microsoft.com/office/drawing/2014/main" id="{26D23DF0-ED82-B680-7152-89F546842ED8}"/>
                </a:ext>
              </a:extLst>
            </p:cNvPr>
            <p:cNvSpPr txBox="1"/>
            <p:nvPr/>
          </p:nvSpPr>
          <p:spPr>
            <a:xfrm>
              <a:off x="6414885" y="563143"/>
              <a:ext cx="3816540" cy="261610"/>
            </a:xfrm>
            <a:prstGeom prst="rect">
              <a:avLst/>
            </a:prstGeom>
            <a:noFill/>
          </p:spPr>
          <p:txBody>
            <a:bodyPr wrap="square" rtlCol="0">
              <a:spAutoFit/>
            </a:bodyPr>
            <a:lstStyle/>
            <a:p>
              <a:pPr algn="ctr"/>
              <a:r>
                <a:rPr lang="en-GB" sz="1100" b="1"/>
                <a:t>GROWTH AND/OR REPLICATION</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340578" y="2745146"/>
            <a:ext cx="5338443" cy="1407428"/>
            <a:chOff x="197331" y="2693579"/>
            <a:chExt cx="5338443" cy="1407428"/>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5338442" cy="1145035"/>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r>
                <a:rPr kumimoji="0" lang="en-GB" sz="1100" b="0" i="0" u="none" strike="noStrike" kern="100" cap="none" spc="0" normalizeH="0" baseline="0" noProof="0">
                  <a:ln>
                    <a:noFill/>
                  </a:ln>
                  <a:solidFill>
                    <a:schemeClr val="tx1"/>
                  </a:solidFill>
                  <a:effectLst/>
                  <a:uLnTx/>
                  <a:uFillTx/>
                  <a:latin typeface="Gill Sans MT" panose="020B0502020104020203" pitchFamily="34" charset="77"/>
                  <a:ea typeface="Aptos" panose="020B0004020202020204" pitchFamily="34" charset="0"/>
                  <a:cs typeface="Arial" panose="020B0604020202020204" pitchFamily="34" charset="0"/>
                </a:rPr>
                <a:t>Just one thing, a ‘can do attitude’ in the local authority, nothing more than that</a:t>
              </a:r>
            </a:p>
            <a:p>
              <a:pPr marL="171450" indent="-171450" algn="just">
                <a:buFont typeface="Wingdings" pitchFamily="2" charset="2"/>
                <a:buChar char="Ø"/>
                <a:defRPr/>
              </a:pPr>
              <a:r>
                <a:rPr kumimoji="0" lang="en-GB" sz="1100" b="0" i="0" u="none" strike="noStrike" kern="100" cap="none" spc="0" normalizeH="0" baseline="0" noProof="0">
                  <a:ln>
                    <a:noFill/>
                  </a:ln>
                  <a:solidFill>
                    <a:schemeClr val="tx1"/>
                  </a:solidFill>
                  <a:effectLst/>
                  <a:uLnTx/>
                  <a:uFillTx/>
                  <a:latin typeface="Gill Sans MT" panose="020B0502020104020203" pitchFamily="34" charset="77"/>
                  <a:ea typeface="Aptos" panose="020B0004020202020204" pitchFamily="34" charset="0"/>
                  <a:cs typeface="Arial" panose="020B0604020202020204" pitchFamily="34" charset="0"/>
                </a:rPr>
                <a:t>Some local authorities ‘get it’, others don’t – the idea that if you build and own some of your own infrastructure it gives you all kinds of options you otherwise wouldn't have, including working with a model like CNI</a:t>
              </a:r>
            </a:p>
            <a:p>
              <a:pPr marL="171450" indent="-171450">
                <a:buFont typeface="Wingdings" pitchFamily="2" charset="2"/>
                <a:buChar char="Ø"/>
                <a:defRPr/>
              </a:pPr>
              <a:r>
                <a:rPr kumimoji="0" lang="en-GB" sz="1100" b="0" i="0" u="none" strike="noStrike" kern="100" cap="none" spc="0" normalizeH="0" baseline="0" noProof="0">
                  <a:ln>
                    <a:noFill/>
                  </a:ln>
                  <a:solidFill>
                    <a:schemeClr val="tx1"/>
                  </a:solidFill>
                  <a:effectLst/>
                  <a:uLnTx/>
                  <a:uFillTx/>
                  <a:latin typeface="Gill Sans MT" panose="020B0502020104020203" pitchFamily="34" charset="77"/>
                  <a:ea typeface="Aptos" panose="020B0004020202020204" pitchFamily="34" charset="0"/>
                  <a:cs typeface="Arial" panose="020B0604020202020204" pitchFamily="34" charset="0"/>
                </a:rPr>
                <a:t>Blackpool and Tameside have received significant investment from the government on the basis that they were using the CNI model.</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97331" y="2693579"/>
              <a:ext cx="5338443"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sp>
        <p:nvSpPr>
          <p:cNvPr id="39" name="Rectangle 38">
            <a:extLst>
              <a:ext uri="{FF2B5EF4-FFF2-40B4-BE49-F238E27FC236}">
                <a16:creationId xmlns:a16="http://schemas.microsoft.com/office/drawing/2014/main" id="{E2F945C7-0274-6325-7F88-058C2ACD5370}"/>
              </a:ext>
            </a:extLst>
          </p:cNvPr>
          <p:cNvSpPr/>
          <p:nvPr/>
        </p:nvSpPr>
        <p:spPr>
          <a:xfrm>
            <a:off x="0" y="0"/>
            <a:ext cx="12192000" cy="685800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Work from home Wi-Fi with solid fill">
            <a:hlinkClick r:id="rId3" action="ppaction://hlinksldjump"/>
            <a:extLst>
              <a:ext uri="{FF2B5EF4-FFF2-40B4-BE49-F238E27FC236}">
                <a16:creationId xmlns:a16="http://schemas.microsoft.com/office/drawing/2014/main" id="{DA8FD0DC-0771-D498-60DE-AEA19660A6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915119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12346" y="68381"/>
            <a:ext cx="9227093" cy="2495127"/>
            <a:chOff x="647567" y="706552"/>
            <a:chExt cx="11506311" cy="2036648"/>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7567" y="935665"/>
              <a:ext cx="11307334" cy="1807535"/>
              <a:chOff x="990792" y="3976577"/>
              <a:chExt cx="9618667" cy="2160000"/>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9079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X</a:t>
                </a: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9510"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3614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16143"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486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17" name="Merge 16">
                <a:extLst>
                  <a:ext uri="{FF2B5EF4-FFF2-40B4-BE49-F238E27FC236}">
                    <a16:creationId xmlns:a16="http://schemas.microsoft.com/office/drawing/2014/main" id="{81227DE6-CC50-7CE1-81C7-3D4A238E9471}"/>
                  </a:ext>
                </a:extLst>
              </p:cNvPr>
              <p:cNvSpPr>
                <a:spLocks noChangeAspect="1"/>
              </p:cNvSpPr>
              <p:nvPr/>
            </p:nvSpPr>
            <p:spPr>
              <a:xfrm>
                <a:off x="6308026"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p:txBody>
          </p:sp>
          <p:sp>
            <p:nvSpPr>
              <p:cNvPr id="18" name="Triangle 17">
                <a:extLst>
                  <a:ext uri="{FF2B5EF4-FFF2-40B4-BE49-F238E27FC236}">
                    <a16:creationId xmlns:a16="http://schemas.microsoft.com/office/drawing/2014/main" id="{A18D085E-C279-DCE1-907F-162C83E8C551}"/>
                  </a:ext>
                </a:extLst>
              </p:cNvPr>
              <p:cNvSpPr>
                <a:spLocks noChangeAspect="1"/>
              </p:cNvSpPr>
              <p:nvPr/>
            </p:nvSpPr>
            <p:spPr>
              <a:xfrm>
                <a:off x="7376197"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X</a:t>
                </a:r>
              </a:p>
            </p:txBody>
          </p:sp>
          <p:sp>
            <p:nvSpPr>
              <p:cNvPr id="19" name="Merge 18">
                <a:extLst>
                  <a:ext uri="{FF2B5EF4-FFF2-40B4-BE49-F238E27FC236}">
                    <a16:creationId xmlns:a16="http://schemas.microsoft.com/office/drawing/2014/main" id="{4FF02953-CAC6-29D3-9039-3C87A25EFD7C}"/>
                  </a:ext>
                </a:extLst>
              </p:cNvPr>
              <p:cNvSpPr>
                <a:spLocks noChangeAspect="1"/>
              </p:cNvSpPr>
              <p:nvPr/>
            </p:nvSpPr>
            <p:spPr>
              <a:xfrm>
                <a:off x="8449459"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727420" y="706552"/>
              <a:ext cx="11426458" cy="228793"/>
            </a:xfrm>
            <a:prstGeom prst="rect">
              <a:avLst/>
            </a:prstGeom>
            <a:noFill/>
            <a:ln>
              <a:noFill/>
            </a:ln>
          </p:spPr>
          <p:txBody>
            <a:bodyPr wrap="square" rtlCol="0">
              <a:spAutoFit/>
            </a:bodyPr>
            <a:lstStyle/>
            <a:p>
              <a:pPr algn="ctr"/>
              <a:r>
                <a:rPr lang="en-GB" sz="1100" b="1"/>
                <a:t>CHALLENGES</a:t>
              </a:r>
            </a:p>
          </p:txBody>
        </p:sp>
      </p:grpSp>
      <p:grpSp>
        <p:nvGrpSpPr>
          <p:cNvPr id="11" name="Group 10">
            <a:extLst>
              <a:ext uri="{FF2B5EF4-FFF2-40B4-BE49-F238E27FC236}">
                <a16:creationId xmlns:a16="http://schemas.microsoft.com/office/drawing/2014/main" id="{34CB1360-D7A7-1AD8-A99B-86F69F2EBED1}"/>
              </a:ext>
            </a:extLst>
          </p:cNvPr>
          <p:cNvGrpSpPr/>
          <p:nvPr/>
        </p:nvGrpSpPr>
        <p:grpSpPr>
          <a:xfrm>
            <a:off x="4857911" y="3760098"/>
            <a:ext cx="4569391" cy="2970132"/>
            <a:chOff x="6771353" y="3585471"/>
            <a:chExt cx="5145775" cy="2552671"/>
          </a:xfrm>
        </p:grpSpPr>
        <p:grpSp>
          <p:nvGrpSpPr>
            <p:cNvPr id="4" name="Group 3">
              <a:extLst>
                <a:ext uri="{FF2B5EF4-FFF2-40B4-BE49-F238E27FC236}">
                  <a16:creationId xmlns:a16="http://schemas.microsoft.com/office/drawing/2014/main" id="{C0D96BF5-A9AE-4C73-23A4-48EAF6125757}"/>
                </a:ext>
              </a:extLst>
            </p:cNvPr>
            <p:cNvGrpSpPr/>
            <p:nvPr/>
          </p:nvGrpSpPr>
          <p:grpSpPr>
            <a:xfrm>
              <a:off x="6843314" y="3847755"/>
              <a:ext cx="5073814" cy="2290387"/>
              <a:chOff x="6005214" y="2210340"/>
              <a:chExt cx="5073814" cy="2290387"/>
            </a:xfrm>
          </p:grpSpPr>
          <p:sp>
            <p:nvSpPr>
              <p:cNvPr id="5" name="Freeform 4">
                <a:extLst>
                  <a:ext uri="{FF2B5EF4-FFF2-40B4-BE49-F238E27FC236}">
                    <a16:creationId xmlns:a16="http://schemas.microsoft.com/office/drawing/2014/main" id="{2BAD16B8-5E03-5EB9-0527-7AD4E9FA6640}"/>
                  </a:ext>
                </a:extLst>
              </p:cNvPr>
              <p:cNvSpPr/>
              <p:nvPr/>
            </p:nvSpPr>
            <p:spPr>
              <a:xfrm>
                <a:off x="6005214" y="2441414"/>
                <a:ext cx="1295811"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X</a:t>
                </a:r>
              </a:p>
            </p:txBody>
          </p:sp>
          <p:sp>
            <p:nvSpPr>
              <p:cNvPr id="6" name="Rounded Rectangle 5">
                <a:extLst>
                  <a:ext uri="{FF2B5EF4-FFF2-40B4-BE49-F238E27FC236}">
                    <a16:creationId xmlns:a16="http://schemas.microsoft.com/office/drawing/2014/main" id="{1829BE4C-41B3-6630-A2B3-E0BF81A9E2B0}"/>
                  </a:ext>
                </a:extLst>
              </p:cNvPr>
              <p:cNvSpPr/>
              <p:nvPr/>
            </p:nvSpPr>
            <p:spPr>
              <a:xfrm>
                <a:off x="7189557" y="2210340"/>
                <a:ext cx="3889471" cy="1071726"/>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GB" sz="1100">
                    <a:solidFill>
                      <a:schemeClr val="tx1"/>
                    </a:solidFill>
                    <a:latin typeface="Gill Sans MT" panose="020B0502020104020203" pitchFamily="34" charset="77"/>
                  </a:rPr>
                  <a:t>X</a:t>
                </a:r>
              </a:p>
            </p:txBody>
          </p:sp>
          <p:sp>
            <p:nvSpPr>
              <p:cNvPr id="7" name="Freeform 6">
                <a:extLst>
                  <a:ext uri="{FF2B5EF4-FFF2-40B4-BE49-F238E27FC236}">
                    <a16:creationId xmlns:a16="http://schemas.microsoft.com/office/drawing/2014/main" id="{A82CAA84-99D6-DEFB-2198-40BE5BDED027}"/>
                  </a:ext>
                </a:extLst>
              </p:cNvPr>
              <p:cNvSpPr/>
              <p:nvPr/>
            </p:nvSpPr>
            <p:spPr>
              <a:xfrm>
                <a:off x="6021670" y="3657916"/>
                <a:ext cx="1279355" cy="609577"/>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marL="0" lvl="0" indent="0" algn="ctr" defTabSz="488950">
                  <a:lnSpc>
                    <a:spcPct val="90000"/>
                  </a:lnSpc>
                  <a:spcBef>
                    <a:spcPct val="0"/>
                  </a:spcBef>
                  <a:spcAft>
                    <a:spcPct val="35000"/>
                  </a:spcAft>
                  <a:buNone/>
                </a:pPr>
                <a:r>
                  <a:rPr lang="en-GB" sz="1100" kern="1200"/>
                  <a:t>X</a:t>
                </a:r>
              </a:p>
            </p:txBody>
          </p:sp>
          <p:sp>
            <p:nvSpPr>
              <p:cNvPr id="8" name="Rounded Rectangle 7">
                <a:extLst>
                  <a:ext uri="{FF2B5EF4-FFF2-40B4-BE49-F238E27FC236}">
                    <a16:creationId xmlns:a16="http://schemas.microsoft.com/office/drawing/2014/main" id="{AD63AEB9-EBC3-8683-C7B6-0E3594AC1CE5}"/>
                  </a:ext>
                </a:extLst>
              </p:cNvPr>
              <p:cNvSpPr/>
              <p:nvPr/>
            </p:nvSpPr>
            <p:spPr>
              <a:xfrm>
                <a:off x="7189556" y="3429000"/>
                <a:ext cx="3889471" cy="1071727"/>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n-GB" sz="1100">
                    <a:latin typeface="Gill Sans MT" panose="020B0502020104020203" pitchFamily="34" charset="77"/>
                  </a:rPr>
                  <a:t>X</a:t>
                </a:r>
              </a:p>
            </p:txBody>
          </p:sp>
        </p:grpSp>
        <p:sp>
          <p:nvSpPr>
            <p:cNvPr id="10" name="TextBox 9">
              <a:extLst>
                <a:ext uri="{FF2B5EF4-FFF2-40B4-BE49-F238E27FC236}">
                  <a16:creationId xmlns:a16="http://schemas.microsoft.com/office/drawing/2014/main" id="{48332C36-6183-020F-66DB-F46459F680F6}"/>
                </a:ext>
              </a:extLst>
            </p:cNvPr>
            <p:cNvSpPr txBox="1"/>
            <p:nvPr/>
          </p:nvSpPr>
          <p:spPr>
            <a:xfrm>
              <a:off x="6771353" y="3585471"/>
              <a:ext cx="5144210" cy="224840"/>
            </a:xfrm>
            <a:prstGeom prst="rect">
              <a:avLst/>
            </a:prstGeom>
            <a:noFill/>
          </p:spPr>
          <p:txBody>
            <a:bodyPr wrap="square" rtlCol="0">
              <a:spAutoFit/>
            </a:bodyPr>
            <a:lstStyle/>
            <a:p>
              <a:pPr algn="ctr"/>
              <a:r>
                <a:rPr lang="en-GB" sz="1100" b="1"/>
                <a:t>KEY MESSAGES / TAKEAWAYS</a:t>
              </a:r>
            </a:p>
          </p:txBody>
        </p:sp>
      </p:grpSp>
      <p:grpSp>
        <p:nvGrpSpPr>
          <p:cNvPr id="46" name="Group 45">
            <a:extLst>
              <a:ext uri="{FF2B5EF4-FFF2-40B4-BE49-F238E27FC236}">
                <a16:creationId xmlns:a16="http://schemas.microsoft.com/office/drawing/2014/main" id="{C66DF3F3-337D-4883-C70D-B50E88B9DD31}"/>
              </a:ext>
            </a:extLst>
          </p:cNvPr>
          <p:cNvGrpSpPr/>
          <p:nvPr/>
        </p:nvGrpSpPr>
        <p:grpSpPr>
          <a:xfrm>
            <a:off x="8883936" y="348679"/>
            <a:ext cx="3531752" cy="5776872"/>
            <a:chOff x="6167432" y="563143"/>
            <a:chExt cx="4063993" cy="4476690"/>
          </a:xfrm>
        </p:grpSpPr>
        <p:grpSp>
          <p:nvGrpSpPr>
            <p:cNvPr id="47" name="Group 46">
              <a:extLst>
                <a:ext uri="{FF2B5EF4-FFF2-40B4-BE49-F238E27FC236}">
                  <a16:creationId xmlns:a16="http://schemas.microsoft.com/office/drawing/2014/main" id="{E706B6B5-0379-97D8-1DA4-8957ED4D5F9A}"/>
                </a:ext>
              </a:extLst>
            </p:cNvPr>
            <p:cNvGrpSpPr/>
            <p:nvPr/>
          </p:nvGrpSpPr>
          <p:grpSpPr>
            <a:xfrm>
              <a:off x="6167432" y="612685"/>
              <a:ext cx="3816540" cy="4427148"/>
              <a:chOff x="5984409" y="619418"/>
              <a:chExt cx="2553536" cy="4547563"/>
            </a:xfrm>
          </p:grpSpPr>
          <p:sp>
            <p:nvSpPr>
              <p:cNvPr id="49" name="Circular Arrow 48">
                <a:extLst>
                  <a:ext uri="{FF2B5EF4-FFF2-40B4-BE49-F238E27FC236}">
                    <a16:creationId xmlns:a16="http://schemas.microsoft.com/office/drawing/2014/main" id="{EE9DB280-E651-FC74-4642-995CFA695CF3}"/>
                  </a:ext>
                </a:extLst>
              </p:cNvPr>
              <p:cNvSpPr/>
              <p:nvPr/>
            </p:nvSpPr>
            <p:spPr>
              <a:xfrm>
                <a:off x="6611235" y="619418"/>
                <a:ext cx="1926710"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0" name="Freeform 49">
                <a:extLst>
                  <a:ext uri="{FF2B5EF4-FFF2-40B4-BE49-F238E27FC236}">
                    <a16:creationId xmlns:a16="http://schemas.microsoft.com/office/drawing/2014/main" id="{2FEFB03D-2516-81D1-5BCE-93164BE8962D}"/>
                  </a:ext>
                </a:extLst>
              </p:cNvPr>
              <p:cNvSpPr/>
              <p:nvPr/>
            </p:nvSpPr>
            <p:spPr>
              <a:xfrm>
                <a:off x="7058006" y="1069287"/>
                <a:ext cx="1033168"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endParaRPr lang="en-GB" sz="1100" kern="1200">
                  <a:solidFill>
                    <a:schemeClr val="tx1"/>
                  </a:solidFill>
                </a:endParaRPr>
              </a:p>
            </p:txBody>
          </p:sp>
          <p:sp>
            <p:nvSpPr>
              <p:cNvPr id="51" name="Shape 50">
                <a:extLst>
                  <a:ext uri="{FF2B5EF4-FFF2-40B4-BE49-F238E27FC236}">
                    <a16:creationId xmlns:a16="http://schemas.microsoft.com/office/drawing/2014/main" id="{6AC748AD-F97B-10C7-609F-6DDAA1695E7C}"/>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2" name="Freeform 51">
                <a:extLst>
                  <a:ext uri="{FF2B5EF4-FFF2-40B4-BE49-F238E27FC236}">
                    <a16:creationId xmlns:a16="http://schemas.microsoft.com/office/drawing/2014/main" id="{B1EFBA50-5A5D-A545-4D43-D899073FB338}"/>
                  </a:ext>
                </a:extLst>
              </p:cNvPr>
              <p:cNvSpPr/>
              <p:nvPr/>
            </p:nvSpPr>
            <p:spPr>
              <a:xfrm>
                <a:off x="6401677" y="2420065"/>
                <a:ext cx="1327712"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endParaRPr lang="en-GB" sz="1100" kern="1200"/>
              </a:p>
            </p:txBody>
          </p:sp>
          <p:sp>
            <p:nvSpPr>
              <p:cNvPr id="53" name="Circular Arrow 52">
                <a:extLst>
                  <a:ext uri="{FF2B5EF4-FFF2-40B4-BE49-F238E27FC236}">
                    <a16:creationId xmlns:a16="http://schemas.microsoft.com/office/drawing/2014/main" id="{6FDE0819-98D0-3620-C250-65C490657205}"/>
                  </a:ext>
                </a:extLst>
              </p:cNvPr>
              <p:cNvSpPr/>
              <p:nvPr/>
            </p:nvSpPr>
            <p:spPr>
              <a:xfrm>
                <a:off x="6611235" y="3189325"/>
                <a:ext cx="1926710" cy="197765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4" name="Freeform 53">
                <a:extLst>
                  <a:ext uri="{FF2B5EF4-FFF2-40B4-BE49-F238E27FC236}">
                    <a16:creationId xmlns:a16="http://schemas.microsoft.com/office/drawing/2014/main" id="{6EE5716C-679F-915B-C1CF-9CCADEAF790D}"/>
                  </a:ext>
                </a:extLst>
              </p:cNvPr>
              <p:cNvSpPr/>
              <p:nvPr/>
            </p:nvSpPr>
            <p:spPr>
              <a:xfrm>
                <a:off x="6732804" y="3473742"/>
                <a:ext cx="1387873" cy="1526352"/>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endParaRPr lang="en-GB" sz="1100" kern="1200"/>
              </a:p>
            </p:txBody>
          </p:sp>
        </p:grpSp>
        <p:sp>
          <p:nvSpPr>
            <p:cNvPr id="48" name="TextBox 47">
              <a:extLst>
                <a:ext uri="{FF2B5EF4-FFF2-40B4-BE49-F238E27FC236}">
                  <a16:creationId xmlns:a16="http://schemas.microsoft.com/office/drawing/2014/main" id="{26D23DF0-ED82-B680-7152-89F546842ED8}"/>
                </a:ext>
              </a:extLst>
            </p:cNvPr>
            <p:cNvSpPr txBox="1"/>
            <p:nvPr/>
          </p:nvSpPr>
          <p:spPr>
            <a:xfrm>
              <a:off x="6414885" y="563143"/>
              <a:ext cx="3816540" cy="261610"/>
            </a:xfrm>
            <a:prstGeom prst="rect">
              <a:avLst/>
            </a:prstGeom>
            <a:noFill/>
          </p:spPr>
          <p:txBody>
            <a:bodyPr wrap="square" rtlCol="0">
              <a:spAutoFit/>
            </a:bodyPr>
            <a:lstStyle/>
            <a:p>
              <a:pPr algn="ctr"/>
              <a:r>
                <a:rPr lang="en-GB" sz="1100" b="1"/>
                <a:t>GROWTH AND/OR REPLICATION</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340578" y="2745146"/>
            <a:ext cx="5338443" cy="1407428"/>
            <a:chOff x="197331" y="2693579"/>
            <a:chExt cx="5338443" cy="1407428"/>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5338442" cy="1145035"/>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defRPr/>
              </a:pPr>
              <a:r>
                <a:rPr lang="en-GB" sz="1100" kern="100">
                  <a:solidFill>
                    <a:schemeClr val="tx1"/>
                  </a:solidFill>
                  <a:latin typeface="Gill Sans MT" panose="020B0502020104020203" pitchFamily="34" charset="77"/>
                  <a:ea typeface="Yu Gothic Light" panose="020B0300000000000000" pitchFamily="34" charset="-128"/>
                  <a:cs typeface="Times New Roman" panose="02020603050405020304" pitchFamily="18" charset="0"/>
                </a:rPr>
                <a:t>X</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97331" y="2693579"/>
              <a:ext cx="5338443"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2" name="Group 1">
            <a:extLst>
              <a:ext uri="{FF2B5EF4-FFF2-40B4-BE49-F238E27FC236}">
                <a16:creationId xmlns:a16="http://schemas.microsoft.com/office/drawing/2014/main" id="{32B7BA3C-B9E0-99FD-8699-63D5DAC19986}"/>
              </a:ext>
            </a:extLst>
          </p:cNvPr>
          <p:cNvGrpSpPr/>
          <p:nvPr/>
        </p:nvGrpSpPr>
        <p:grpSpPr>
          <a:xfrm>
            <a:off x="319317" y="3760098"/>
            <a:ext cx="4641441" cy="2893608"/>
            <a:chOff x="2153543" y="1818724"/>
            <a:chExt cx="5085312" cy="2885327"/>
          </a:xfrm>
        </p:grpSpPr>
        <p:sp>
          <p:nvSpPr>
            <p:cNvPr id="20" name="Freeform 19">
              <a:extLst>
                <a:ext uri="{FF2B5EF4-FFF2-40B4-BE49-F238E27FC236}">
                  <a16:creationId xmlns:a16="http://schemas.microsoft.com/office/drawing/2014/main" id="{A705A305-8D4D-BCD2-1F7E-660E55AF06E8}"/>
                </a:ext>
              </a:extLst>
            </p:cNvPr>
            <p:cNvSpPr/>
            <p:nvPr/>
          </p:nvSpPr>
          <p:spPr>
            <a:xfrm>
              <a:off x="3610994" y="2658384"/>
              <a:ext cx="2221038" cy="1333859"/>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9" name="Freeform 28">
              <a:extLst>
                <a:ext uri="{FF2B5EF4-FFF2-40B4-BE49-F238E27FC236}">
                  <a16:creationId xmlns:a16="http://schemas.microsoft.com/office/drawing/2014/main" id="{A8CCA578-35F3-9DB0-1CA5-8C0527213909}"/>
                </a:ext>
              </a:extLst>
            </p:cNvPr>
            <p:cNvSpPr/>
            <p:nvPr/>
          </p:nvSpPr>
          <p:spPr>
            <a:xfrm>
              <a:off x="3854628" y="1818724"/>
              <a:ext cx="1751393" cy="121309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marL="0" lvl="0" indent="0" algn="ctr" defTabSz="488950">
                <a:lnSpc>
                  <a:spcPct val="90000"/>
                </a:lnSpc>
                <a:spcBef>
                  <a:spcPct val="0"/>
                </a:spcBef>
                <a:spcAft>
                  <a:spcPct val="35000"/>
                </a:spcAft>
                <a:buNone/>
              </a:pP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4C05240B-5BCA-2FAF-2BE3-3C7FE535838C}"/>
                </a:ext>
              </a:extLst>
            </p:cNvPr>
            <p:cNvSpPr/>
            <p:nvPr/>
          </p:nvSpPr>
          <p:spPr>
            <a:xfrm>
              <a:off x="3335210" y="3559016"/>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324000" numCol="1" spcCol="1270" anchor="b" anchorCtr="0">
              <a:noAutofit/>
            </a:bodyPr>
            <a:lstStyle/>
            <a:p>
              <a:pPr marL="0" lvl="0" indent="0" algn="ctr" defTabSz="488950">
                <a:lnSpc>
                  <a:spcPct val="90000"/>
                </a:lnSpc>
                <a:spcBef>
                  <a:spcPct val="0"/>
                </a:spcBef>
                <a:spcAft>
                  <a:spcPct val="35000"/>
                </a:spcAft>
                <a:buNone/>
              </a:pPr>
              <a:endParaRPr lang="en-GB" sz="1100" b="1" kern="1200"/>
            </a:p>
          </p:txBody>
        </p:sp>
        <p:sp>
          <p:nvSpPr>
            <p:cNvPr id="31" name="Freeform 30">
              <a:extLst>
                <a:ext uri="{FF2B5EF4-FFF2-40B4-BE49-F238E27FC236}">
                  <a16:creationId xmlns:a16="http://schemas.microsoft.com/office/drawing/2014/main" id="{B360D652-D253-B3CD-3E2A-1B2BA037DB97}"/>
                </a:ext>
              </a:extLst>
            </p:cNvPr>
            <p:cNvSpPr/>
            <p:nvPr/>
          </p:nvSpPr>
          <p:spPr>
            <a:xfrm>
              <a:off x="5196794" y="2298724"/>
              <a:ext cx="2042061" cy="1072432"/>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420623" numCol="1" spcCol="1270" anchor="ctr" anchorCtr="0">
              <a:noAutofit/>
            </a:bodyPr>
            <a:lstStyle/>
            <a:p>
              <a:pPr marL="0" lvl="0" indent="0" algn="ctr" defTabSz="488950">
                <a:lnSpc>
                  <a:spcPct val="90000"/>
                </a:lnSpc>
                <a:spcBef>
                  <a:spcPct val="0"/>
                </a:spcBef>
                <a:spcAft>
                  <a:spcPct val="35000"/>
                </a:spcAft>
                <a:buNone/>
              </a:pP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32" name="Freeform 31">
              <a:extLst>
                <a:ext uri="{FF2B5EF4-FFF2-40B4-BE49-F238E27FC236}">
                  <a16:creationId xmlns:a16="http://schemas.microsoft.com/office/drawing/2014/main" id="{5CAD941B-E51F-E4CF-B669-9DD8202700E8}"/>
                </a:ext>
              </a:extLst>
            </p:cNvPr>
            <p:cNvSpPr/>
            <p:nvPr/>
          </p:nvSpPr>
          <p:spPr>
            <a:xfrm>
              <a:off x="2153543" y="2936804"/>
              <a:ext cx="1736152" cy="1213091"/>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endParaRPr lang="en-GB" sz="1100" b="1" kern="1200"/>
            </a:p>
          </p:txBody>
        </p:sp>
        <p:sp>
          <p:nvSpPr>
            <p:cNvPr id="33" name="Freeform 32">
              <a:extLst>
                <a:ext uri="{FF2B5EF4-FFF2-40B4-BE49-F238E27FC236}">
                  <a16:creationId xmlns:a16="http://schemas.microsoft.com/office/drawing/2014/main" id="{4CE50322-366D-BB1A-8EAC-E07E40D73B3D}"/>
                </a:ext>
              </a:extLst>
            </p:cNvPr>
            <p:cNvSpPr/>
            <p:nvPr/>
          </p:nvSpPr>
          <p:spPr>
            <a:xfrm>
              <a:off x="2435699" y="2189078"/>
              <a:ext cx="1751722" cy="114503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566927" rIns="266951" bIns="420623" numCol="1" spcCol="1270" anchor="ctr" anchorCtr="0">
              <a:noAutofit/>
            </a:bodyPr>
            <a:lstStyle/>
            <a:p>
              <a:pPr marL="0" lvl="0" indent="0" algn="ctr" defTabSz="488950">
                <a:lnSpc>
                  <a:spcPct val="90000"/>
                </a:lnSpc>
                <a:spcBef>
                  <a:spcPct val="0"/>
                </a:spcBef>
                <a:spcAft>
                  <a:spcPct val="35000"/>
                </a:spcAft>
                <a:buNone/>
              </a:pP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grpSp>
    </p:spTree>
    <p:extLst>
      <p:ext uri="{BB962C8B-B14F-4D97-AF65-F5344CB8AC3E}">
        <p14:creationId xmlns:p14="http://schemas.microsoft.com/office/powerpoint/2010/main" val="1776133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574323-E428-DE82-D5E8-6627C2E30F4A}"/>
              </a:ext>
            </a:extLst>
          </p:cNvPr>
          <p:cNvSpPr txBox="1"/>
          <p:nvPr/>
        </p:nvSpPr>
        <p:spPr>
          <a:xfrm>
            <a:off x="661852" y="496388"/>
            <a:ext cx="1262653" cy="369332"/>
          </a:xfrm>
          <a:prstGeom prst="rect">
            <a:avLst/>
          </a:prstGeom>
          <a:noFill/>
        </p:spPr>
        <p:txBody>
          <a:bodyPr wrap="none" rtlCol="0">
            <a:spAutoFit/>
          </a:bodyPr>
          <a:lstStyle/>
          <a:p>
            <a:r>
              <a:rPr lang="en-GB"/>
              <a:t>SANDBOX</a:t>
            </a:r>
          </a:p>
        </p:txBody>
      </p:sp>
    </p:spTree>
    <p:extLst>
      <p:ext uri="{BB962C8B-B14F-4D97-AF65-F5344CB8AC3E}">
        <p14:creationId xmlns:p14="http://schemas.microsoft.com/office/powerpoint/2010/main" val="1251515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3548E-89C9-772A-9FBC-CDCCB1B3797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7A1D1A7-3793-3365-3D4D-54731765EDDF}"/>
              </a:ext>
            </a:extLst>
          </p:cNvPr>
          <p:cNvGrpSpPr/>
          <p:nvPr/>
        </p:nvGrpSpPr>
        <p:grpSpPr>
          <a:xfrm>
            <a:off x="3301102" y="2022741"/>
            <a:ext cx="5589796" cy="2812517"/>
            <a:chOff x="2309451" y="1964678"/>
            <a:chExt cx="5891548" cy="2870479"/>
          </a:xfrm>
        </p:grpSpPr>
        <p:sp>
          <p:nvSpPr>
            <p:cNvPr id="3" name="Freeform 2">
              <a:extLst>
                <a:ext uri="{FF2B5EF4-FFF2-40B4-BE49-F238E27FC236}">
                  <a16:creationId xmlns:a16="http://schemas.microsoft.com/office/drawing/2014/main" id="{2A90F337-4329-E0C1-4923-FD3456349EFE}"/>
                </a:ext>
              </a:extLst>
            </p:cNvPr>
            <p:cNvSpPr/>
            <p:nvPr/>
          </p:nvSpPr>
          <p:spPr>
            <a:xfrm>
              <a:off x="3522406" y="2337938"/>
              <a:ext cx="3508314" cy="1731917"/>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396000"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4" name="Freeform 3">
              <a:extLst>
                <a:ext uri="{FF2B5EF4-FFF2-40B4-BE49-F238E27FC236}">
                  <a16:creationId xmlns:a16="http://schemas.microsoft.com/office/drawing/2014/main" id="{EE4358A2-03ED-BBD8-66F2-A022E8D2B5CC}"/>
                </a:ext>
              </a:extLst>
            </p:cNvPr>
            <p:cNvSpPr/>
            <p:nvPr/>
          </p:nvSpPr>
          <p:spPr>
            <a:xfrm>
              <a:off x="6497109" y="3450587"/>
              <a:ext cx="1703890" cy="73895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0" rIns="108000" bIns="0"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956B3047-E74A-1309-DD68-C578B896C77D}"/>
                </a:ext>
              </a:extLst>
            </p:cNvPr>
            <p:cNvSpPr/>
            <p:nvPr/>
          </p:nvSpPr>
          <p:spPr>
            <a:xfrm>
              <a:off x="5627083" y="3845022"/>
              <a:ext cx="1484419" cy="90464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60000" tIns="566927" rIns="266951" bIns="540000"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D512C75F-3D65-379B-4DAE-0000E3336AAE}"/>
                </a:ext>
              </a:extLst>
            </p:cNvPr>
            <p:cNvSpPr/>
            <p:nvPr/>
          </p:nvSpPr>
          <p:spPr>
            <a:xfrm>
              <a:off x="2836633" y="3510820"/>
              <a:ext cx="1335727" cy="801543"/>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432000" rIns="108000" bIns="420623"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43D0AB56-AE49-FDD6-4CBA-FB36F06B1C57}"/>
                </a:ext>
              </a:extLst>
            </p:cNvPr>
            <p:cNvSpPr/>
            <p:nvPr/>
          </p:nvSpPr>
          <p:spPr>
            <a:xfrm>
              <a:off x="4787270" y="3963225"/>
              <a:ext cx="1122280" cy="871932"/>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251999" rIns="216000" bIns="239663"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F8F56145-09DA-4862-A29C-1C6685324825}"/>
                </a:ext>
              </a:extLst>
            </p:cNvPr>
            <p:cNvSpPr/>
            <p:nvPr/>
          </p:nvSpPr>
          <p:spPr>
            <a:xfrm>
              <a:off x="3874268" y="3820067"/>
              <a:ext cx="1122280" cy="907798"/>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108000" bIns="239663"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9" name="Freeform 8">
              <a:extLst>
                <a:ext uri="{FF2B5EF4-FFF2-40B4-BE49-F238E27FC236}">
                  <a16:creationId xmlns:a16="http://schemas.microsoft.com/office/drawing/2014/main" id="{B37E9EFC-CC35-D7A4-7FA0-FFB85F0F3675}"/>
                </a:ext>
              </a:extLst>
            </p:cNvPr>
            <p:cNvSpPr/>
            <p:nvPr/>
          </p:nvSpPr>
          <p:spPr>
            <a:xfrm>
              <a:off x="2318967" y="2951850"/>
              <a:ext cx="1387866" cy="838859"/>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23024" rIns="216000" bIns="239663" numCol="1" spcCol="1270" anchor="ctr" anchorCtr="0">
              <a:noAutofit/>
            </a:bodyPr>
            <a:lstStyle/>
            <a:p>
              <a:pPr algn="ctr">
                <a:defRPr/>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A4ACFCC3-BBC9-30EE-4C0F-3EC0D3C470C1}"/>
                </a:ext>
              </a:extLst>
            </p:cNvPr>
            <p:cNvSpPr/>
            <p:nvPr/>
          </p:nvSpPr>
          <p:spPr>
            <a:xfrm>
              <a:off x="5488336" y="2120051"/>
              <a:ext cx="926586" cy="355618"/>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82703BCA-2632-A5B5-1D83-D94982A40F6F}"/>
                </a:ext>
              </a:extLst>
            </p:cNvPr>
            <p:cNvSpPr/>
            <p:nvPr/>
          </p:nvSpPr>
          <p:spPr>
            <a:xfrm>
              <a:off x="4967590" y="1964678"/>
              <a:ext cx="682598" cy="53011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468000" rIns="108000" bIns="420623" numCol="1" spcCol="1270" anchor="ctr" anchorCtr="0">
              <a:noAutofit/>
            </a:bodyPr>
            <a:lstStyle/>
            <a:p>
              <a:pPr algn="ctr">
                <a:defRPr/>
              </a:pPr>
              <a:endPar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C3634EDE-6F81-49B3-2F4F-CF092F8357D8}"/>
                </a:ext>
              </a:extLst>
            </p:cNvPr>
            <p:cNvSpPr/>
            <p:nvPr/>
          </p:nvSpPr>
          <p:spPr>
            <a:xfrm>
              <a:off x="6135284" y="2271245"/>
              <a:ext cx="851869" cy="355619"/>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C02CE760-5E5B-E3C2-2B2F-D3513AFA938D}"/>
                </a:ext>
              </a:extLst>
            </p:cNvPr>
            <p:cNvSpPr/>
            <p:nvPr/>
          </p:nvSpPr>
          <p:spPr>
            <a:xfrm>
              <a:off x="6528692" y="2537512"/>
              <a:ext cx="682087" cy="295545"/>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396000" rIns="180000" bIns="420623" numCol="1" spcCol="1270" anchor="ctr" anchorCtr="0">
              <a:noAutofit/>
            </a:bodyPr>
            <a:lstStyle/>
            <a:p>
              <a:pPr algn="r">
                <a:defRPr/>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2B85A126-5942-8A5C-BC45-B4954B185A2D}"/>
                </a:ext>
              </a:extLst>
            </p:cNvPr>
            <p:cNvSpPr/>
            <p:nvPr/>
          </p:nvSpPr>
          <p:spPr>
            <a:xfrm>
              <a:off x="4202288" y="2043913"/>
              <a:ext cx="929681" cy="43140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endParaRPr lang="en-GB" sz="1100" b="1" kern="100">
                <a:solidFill>
                  <a:schemeClr val="tx1"/>
                </a:solidFill>
                <a:latin typeface="Gill Sans MT" panose="020B0502020104020203" pitchFamily="34" charset="77"/>
                <a:ea typeface="Aptos" panose="020B00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0DF5D34D-6FF6-72F6-3567-45C948A61996}"/>
                </a:ext>
              </a:extLst>
            </p:cNvPr>
            <p:cNvSpPr/>
            <p:nvPr/>
          </p:nvSpPr>
          <p:spPr>
            <a:xfrm>
              <a:off x="3657391" y="2199503"/>
              <a:ext cx="851869" cy="431400"/>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a:defRPr/>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6" name="Freeform 15">
              <a:extLst>
                <a:ext uri="{FF2B5EF4-FFF2-40B4-BE49-F238E27FC236}">
                  <a16:creationId xmlns:a16="http://schemas.microsoft.com/office/drawing/2014/main" id="{FF29269E-A728-8609-2723-FD1A12A36BCD}"/>
                </a:ext>
              </a:extLst>
            </p:cNvPr>
            <p:cNvSpPr/>
            <p:nvPr/>
          </p:nvSpPr>
          <p:spPr>
            <a:xfrm>
              <a:off x="2309451" y="2175867"/>
              <a:ext cx="1598523" cy="930971"/>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000" tIns="468000" rIns="266951" bIns="420623" numCol="1" spcCol="1270" anchor="ctr" anchorCtr="0">
              <a:noAutofit/>
            </a:bodyPr>
            <a:lstStyle/>
            <a:p>
              <a:pPr algn="ctr" defTabSz="488950">
                <a:lnSpc>
                  <a:spcPct val="90000"/>
                </a:lnSpc>
                <a:spcBef>
                  <a:spcPct val="0"/>
                </a:spcBef>
                <a:spcAft>
                  <a:spcPct val="35000"/>
                </a:spcAft>
              </a:pPr>
              <a:endPar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grpSp>
      <p:sp>
        <p:nvSpPr>
          <p:cNvPr id="40" name="TextBox 39">
            <a:extLst>
              <a:ext uri="{FF2B5EF4-FFF2-40B4-BE49-F238E27FC236}">
                <a16:creationId xmlns:a16="http://schemas.microsoft.com/office/drawing/2014/main" id="{8BA84124-4DEB-0AC6-22C4-B807B0C53540}"/>
              </a:ext>
            </a:extLst>
          </p:cNvPr>
          <p:cNvSpPr txBox="1"/>
          <p:nvPr/>
        </p:nvSpPr>
        <p:spPr>
          <a:xfrm>
            <a:off x="661852" y="496388"/>
            <a:ext cx="2441246" cy="369332"/>
          </a:xfrm>
          <a:prstGeom prst="rect">
            <a:avLst/>
          </a:prstGeom>
          <a:noFill/>
        </p:spPr>
        <p:txBody>
          <a:bodyPr wrap="none" rtlCol="0">
            <a:spAutoFit/>
          </a:bodyPr>
          <a:lstStyle/>
          <a:p>
            <a:r>
              <a:rPr lang="en-GB"/>
              <a:t>Alternative Graphics (1)</a:t>
            </a:r>
          </a:p>
        </p:txBody>
      </p:sp>
    </p:spTree>
    <p:extLst>
      <p:ext uri="{BB962C8B-B14F-4D97-AF65-F5344CB8AC3E}">
        <p14:creationId xmlns:p14="http://schemas.microsoft.com/office/powerpoint/2010/main" val="35279430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96F654E-153B-E1AC-E60B-616081D60256}"/>
              </a:ext>
            </a:extLst>
          </p:cNvPr>
          <p:cNvGrpSpPr/>
          <p:nvPr/>
        </p:nvGrpSpPr>
        <p:grpSpPr>
          <a:xfrm>
            <a:off x="2886714" y="228027"/>
            <a:ext cx="3922916" cy="6156515"/>
            <a:chOff x="5469867" y="541889"/>
            <a:chExt cx="4514107" cy="4770888"/>
          </a:xfrm>
        </p:grpSpPr>
        <p:grpSp>
          <p:nvGrpSpPr>
            <p:cNvPr id="18" name="Group 17">
              <a:extLst>
                <a:ext uri="{FF2B5EF4-FFF2-40B4-BE49-F238E27FC236}">
                  <a16:creationId xmlns:a16="http://schemas.microsoft.com/office/drawing/2014/main" id="{66F70B4B-47E4-34CC-1F57-CFC25959CA90}"/>
                </a:ext>
              </a:extLst>
            </p:cNvPr>
            <p:cNvGrpSpPr/>
            <p:nvPr/>
          </p:nvGrpSpPr>
          <p:grpSpPr>
            <a:xfrm>
              <a:off x="5469867" y="612685"/>
              <a:ext cx="4514107" cy="4700092"/>
              <a:chOff x="5517688" y="619418"/>
              <a:chExt cx="3020258" cy="4827931"/>
            </a:xfrm>
          </p:grpSpPr>
          <p:sp>
            <p:nvSpPr>
              <p:cNvPr id="20" name="Circular Arrow 19">
                <a:extLst>
                  <a:ext uri="{FF2B5EF4-FFF2-40B4-BE49-F238E27FC236}">
                    <a16:creationId xmlns:a16="http://schemas.microsoft.com/office/drawing/2014/main" id="{DE37C211-FA9B-B587-7753-8BE2FF42B622}"/>
                  </a:ext>
                </a:extLst>
              </p:cNvPr>
              <p:cNvSpPr/>
              <p:nvPr/>
            </p:nvSpPr>
            <p:spPr>
              <a:xfrm>
                <a:off x="5794347" y="619418"/>
                <a:ext cx="2743599" cy="1977656"/>
              </a:xfrm>
              <a:prstGeom prst="circularArrow">
                <a:avLst>
                  <a:gd name="adj1" fmla="val 10980"/>
                  <a:gd name="adj2" fmla="val 1142322"/>
                  <a:gd name="adj3" fmla="val 4500000"/>
                  <a:gd name="adj4" fmla="val 13706041"/>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1" name="Freeform 20">
                <a:extLst>
                  <a:ext uri="{FF2B5EF4-FFF2-40B4-BE49-F238E27FC236}">
                    <a16:creationId xmlns:a16="http://schemas.microsoft.com/office/drawing/2014/main" id="{36C0DADB-CDA8-C609-9782-3409D78B4D08}"/>
                  </a:ext>
                </a:extLst>
              </p:cNvPr>
              <p:cNvSpPr/>
              <p:nvPr/>
            </p:nvSpPr>
            <p:spPr>
              <a:xfrm>
                <a:off x="5953842" y="1124251"/>
                <a:ext cx="2135290" cy="967988"/>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solidFill>
                    <a:schemeClr val="tx1"/>
                  </a:solidFill>
                </a:endParaRPr>
              </a:p>
            </p:txBody>
          </p:sp>
          <p:sp>
            <p:nvSpPr>
              <p:cNvPr id="22" name="Shape 21">
                <a:extLst>
                  <a:ext uri="{FF2B5EF4-FFF2-40B4-BE49-F238E27FC236}">
                    <a16:creationId xmlns:a16="http://schemas.microsoft.com/office/drawing/2014/main" id="{2E906C7B-5500-7F27-20C1-4F0963033613}"/>
                  </a:ext>
                </a:extLst>
              </p:cNvPr>
              <p:cNvSpPr/>
              <p:nvPr/>
            </p:nvSpPr>
            <p:spPr>
              <a:xfrm>
                <a:off x="5517688" y="2023489"/>
                <a:ext cx="2743599" cy="1977656"/>
              </a:xfrm>
              <a:prstGeom prst="leftCircularArrow">
                <a:avLst>
                  <a:gd name="adj1" fmla="val 10980"/>
                  <a:gd name="adj2" fmla="val 1142322"/>
                  <a:gd name="adj3" fmla="val 6300000"/>
                  <a:gd name="adj4" fmla="val 1715063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3" name="Freeform 22">
                <a:extLst>
                  <a:ext uri="{FF2B5EF4-FFF2-40B4-BE49-F238E27FC236}">
                    <a16:creationId xmlns:a16="http://schemas.microsoft.com/office/drawing/2014/main" id="{C0F7C950-39ED-A89D-1C89-8885D4C511D5}"/>
                  </a:ext>
                </a:extLst>
              </p:cNvPr>
              <p:cNvSpPr/>
              <p:nvPr/>
            </p:nvSpPr>
            <p:spPr>
              <a:xfrm>
                <a:off x="6208780" y="2480866"/>
                <a:ext cx="2267410" cy="9462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t>X</a:t>
                </a:r>
                <a:endParaRPr lang="en-GB" sz="1100" kern="1200"/>
              </a:p>
            </p:txBody>
          </p:sp>
          <p:sp>
            <p:nvSpPr>
              <p:cNvPr id="24" name="Circular Arrow 23">
                <a:extLst>
                  <a:ext uri="{FF2B5EF4-FFF2-40B4-BE49-F238E27FC236}">
                    <a16:creationId xmlns:a16="http://schemas.microsoft.com/office/drawing/2014/main" id="{FBECCBFB-FE39-F654-56A4-D7DE4164B4A7}"/>
                  </a:ext>
                </a:extLst>
              </p:cNvPr>
              <p:cNvSpPr/>
              <p:nvPr/>
            </p:nvSpPr>
            <p:spPr>
              <a:xfrm>
                <a:off x="5732591" y="3469693"/>
                <a:ext cx="2805355" cy="1977656"/>
              </a:xfrm>
              <a:prstGeom prst="circularArrow">
                <a:avLst>
                  <a:gd name="adj1" fmla="val 10980"/>
                  <a:gd name="adj2" fmla="val 1142322"/>
                  <a:gd name="adj3" fmla="val 4500000"/>
                  <a:gd name="adj4" fmla="val 15416646"/>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5" name="Freeform 24">
                <a:extLst>
                  <a:ext uri="{FF2B5EF4-FFF2-40B4-BE49-F238E27FC236}">
                    <a16:creationId xmlns:a16="http://schemas.microsoft.com/office/drawing/2014/main" id="{7634C74C-E158-BBAE-4E04-306E02052A2C}"/>
                  </a:ext>
                </a:extLst>
              </p:cNvPr>
              <p:cNvSpPr/>
              <p:nvPr/>
            </p:nvSpPr>
            <p:spPr>
              <a:xfrm>
                <a:off x="5732591" y="3783309"/>
                <a:ext cx="2231127" cy="1214886"/>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p>
            </p:txBody>
          </p:sp>
        </p:grpSp>
        <p:sp>
          <p:nvSpPr>
            <p:cNvPr id="19" name="TextBox 18">
              <a:extLst>
                <a:ext uri="{FF2B5EF4-FFF2-40B4-BE49-F238E27FC236}">
                  <a16:creationId xmlns:a16="http://schemas.microsoft.com/office/drawing/2014/main" id="{40BE7F7A-9128-B6DE-6372-0F6A4F6ACF42}"/>
                </a:ext>
              </a:extLst>
            </p:cNvPr>
            <p:cNvSpPr txBox="1"/>
            <p:nvPr/>
          </p:nvSpPr>
          <p:spPr>
            <a:xfrm>
              <a:off x="5680309" y="541889"/>
              <a:ext cx="4303665" cy="202730"/>
            </a:xfrm>
            <a:prstGeom prst="rect">
              <a:avLst/>
            </a:prstGeom>
            <a:noFill/>
          </p:spPr>
          <p:txBody>
            <a:bodyPr wrap="square" rtlCol="0">
              <a:spAutoFit/>
            </a:bodyPr>
            <a:lstStyle/>
            <a:p>
              <a:pPr algn="ctr"/>
              <a:r>
                <a:rPr lang="en-GB" sz="1100" b="1"/>
                <a:t>GROWTH AND/OR REPLICATION</a:t>
              </a:r>
            </a:p>
          </p:txBody>
        </p:sp>
      </p:grpSp>
      <p:grpSp>
        <p:nvGrpSpPr>
          <p:cNvPr id="26" name="Group 25">
            <a:extLst>
              <a:ext uri="{FF2B5EF4-FFF2-40B4-BE49-F238E27FC236}">
                <a16:creationId xmlns:a16="http://schemas.microsoft.com/office/drawing/2014/main" id="{FA6AB1E2-7575-0046-3C57-2093D285BC04}"/>
              </a:ext>
            </a:extLst>
          </p:cNvPr>
          <p:cNvGrpSpPr/>
          <p:nvPr/>
        </p:nvGrpSpPr>
        <p:grpSpPr>
          <a:xfrm>
            <a:off x="7358480" y="210609"/>
            <a:ext cx="4654876" cy="6206646"/>
            <a:chOff x="5307318" y="335126"/>
            <a:chExt cx="4654876" cy="6206646"/>
          </a:xfrm>
        </p:grpSpPr>
        <p:grpSp>
          <p:nvGrpSpPr>
            <p:cNvPr id="27" name="Group 26">
              <a:extLst>
                <a:ext uri="{FF2B5EF4-FFF2-40B4-BE49-F238E27FC236}">
                  <a16:creationId xmlns:a16="http://schemas.microsoft.com/office/drawing/2014/main" id="{1E9061BB-765C-4407-E398-7D6026FB71F4}"/>
                </a:ext>
              </a:extLst>
            </p:cNvPr>
            <p:cNvGrpSpPr/>
            <p:nvPr/>
          </p:nvGrpSpPr>
          <p:grpSpPr>
            <a:xfrm>
              <a:off x="5307319" y="335126"/>
              <a:ext cx="4654875" cy="4139394"/>
              <a:chOff x="2051816" y="552640"/>
              <a:chExt cx="5356372" cy="3207754"/>
            </a:xfrm>
          </p:grpSpPr>
          <p:grpSp>
            <p:nvGrpSpPr>
              <p:cNvPr id="33" name="Group 32">
                <a:extLst>
                  <a:ext uri="{FF2B5EF4-FFF2-40B4-BE49-F238E27FC236}">
                    <a16:creationId xmlns:a16="http://schemas.microsoft.com/office/drawing/2014/main" id="{ADB84E22-D0F4-872F-D433-0551DEAA448F}"/>
                  </a:ext>
                </a:extLst>
              </p:cNvPr>
              <p:cNvGrpSpPr/>
              <p:nvPr/>
            </p:nvGrpSpPr>
            <p:grpSpPr>
              <a:xfrm>
                <a:off x="2151780" y="689238"/>
                <a:ext cx="5256408" cy="3071156"/>
                <a:chOff x="3297653" y="698054"/>
                <a:chExt cx="3516909" cy="3154688"/>
              </a:xfrm>
            </p:grpSpPr>
            <p:sp>
              <p:nvSpPr>
                <p:cNvPr id="35" name="Circular Arrow 34">
                  <a:extLst>
                    <a:ext uri="{FF2B5EF4-FFF2-40B4-BE49-F238E27FC236}">
                      <a16:creationId xmlns:a16="http://schemas.microsoft.com/office/drawing/2014/main" id="{E1EA05C7-BAC4-1646-C641-32B39DA2105F}"/>
                    </a:ext>
                  </a:extLst>
                </p:cNvPr>
                <p:cNvSpPr/>
                <p:nvPr/>
              </p:nvSpPr>
              <p:spPr>
                <a:xfrm>
                  <a:off x="3297653" y="698054"/>
                  <a:ext cx="3516909" cy="131171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6" name="Freeform 35">
                  <a:extLst>
                    <a:ext uri="{FF2B5EF4-FFF2-40B4-BE49-F238E27FC236}">
                      <a16:creationId xmlns:a16="http://schemas.microsoft.com/office/drawing/2014/main" id="{CA9B5C44-6F1B-457B-D4CB-F24FFC31700E}"/>
                    </a:ext>
                  </a:extLst>
                </p:cNvPr>
                <p:cNvSpPr/>
                <p:nvPr/>
              </p:nvSpPr>
              <p:spPr>
                <a:xfrm>
                  <a:off x="3814395" y="947842"/>
                  <a:ext cx="2483428" cy="99960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kern="1200">
                      <a:solidFill>
                        <a:schemeClr val="tx1"/>
                      </a:solidFill>
                      <a:effectLst/>
                      <a:latin typeface="Gill Sans MT" panose="020B0502020104020203" pitchFamily="34" charset="77"/>
                      <a:ea typeface="Aptos" panose="020B0004020202020204" pitchFamily="34" charset="0"/>
                      <a:cs typeface="Arial" panose="020B0604020202020204" pitchFamily="34" charset="0"/>
                    </a:rPr>
                    <a:t>X</a:t>
                  </a:r>
                  <a:endParaRPr lang="en-GB" sz="1100" kern="1200">
                    <a:solidFill>
                      <a:schemeClr val="tx1"/>
                    </a:solidFill>
                  </a:endParaRPr>
                </a:p>
              </p:txBody>
            </p:sp>
            <p:sp>
              <p:nvSpPr>
                <p:cNvPr id="37" name="Shape 36">
                  <a:extLst>
                    <a:ext uri="{FF2B5EF4-FFF2-40B4-BE49-F238E27FC236}">
                      <a16:creationId xmlns:a16="http://schemas.microsoft.com/office/drawing/2014/main" id="{8ADC67F1-DDCB-5BC5-FB29-0D4D452BA72D}"/>
                    </a:ext>
                  </a:extLst>
                </p:cNvPr>
                <p:cNvSpPr/>
                <p:nvPr/>
              </p:nvSpPr>
              <p:spPr>
                <a:xfrm>
                  <a:off x="3339355" y="1648017"/>
                  <a:ext cx="2414065" cy="1288093"/>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8" name="Freeform 37">
                  <a:extLst>
                    <a:ext uri="{FF2B5EF4-FFF2-40B4-BE49-F238E27FC236}">
                      <a16:creationId xmlns:a16="http://schemas.microsoft.com/office/drawing/2014/main" id="{828BDAF8-C878-3F92-01B4-84CEC5CC58E1}"/>
                    </a:ext>
                  </a:extLst>
                </p:cNvPr>
                <p:cNvSpPr/>
                <p:nvPr/>
              </p:nvSpPr>
              <p:spPr>
                <a:xfrm>
                  <a:off x="3993170" y="1901902"/>
                  <a:ext cx="2125873" cy="83063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p>
              </p:txBody>
            </p:sp>
            <p:sp>
              <p:nvSpPr>
                <p:cNvPr id="39" name="Circular Arrow 38">
                  <a:extLst>
                    <a:ext uri="{FF2B5EF4-FFF2-40B4-BE49-F238E27FC236}">
                      <a16:creationId xmlns:a16="http://schemas.microsoft.com/office/drawing/2014/main" id="{AE344E92-2683-F0FB-B1CB-B22472CC75B9}"/>
                    </a:ext>
                  </a:extLst>
                </p:cNvPr>
                <p:cNvSpPr/>
                <p:nvPr/>
              </p:nvSpPr>
              <p:spPr>
                <a:xfrm>
                  <a:off x="3297653" y="2574355"/>
                  <a:ext cx="3516909" cy="1278387"/>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34" name="TextBox 33">
                <a:extLst>
                  <a:ext uri="{FF2B5EF4-FFF2-40B4-BE49-F238E27FC236}">
                    <a16:creationId xmlns:a16="http://schemas.microsoft.com/office/drawing/2014/main" id="{98181B85-BC30-58E2-2467-F7B3D7CC126A}"/>
                  </a:ext>
                </a:extLst>
              </p:cNvPr>
              <p:cNvSpPr txBox="1"/>
              <p:nvPr/>
            </p:nvSpPr>
            <p:spPr>
              <a:xfrm>
                <a:off x="2051816" y="552640"/>
                <a:ext cx="5234175" cy="202730"/>
              </a:xfrm>
              <a:prstGeom prst="rect">
                <a:avLst/>
              </a:prstGeom>
              <a:noFill/>
            </p:spPr>
            <p:txBody>
              <a:bodyPr wrap="square" rtlCol="0">
                <a:spAutoFit/>
              </a:bodyPr>
              <a:lstStyle/>
              <a:p>
                <a:pPr algn="ctr"/>
                <a:r>
                  <a:rPr lang="en-GB" sz="1100" b="1"/>
                  <a:t>GROWTH AND/OR REPLICATION</a:t>
                </a:r>
              </a:p>
            </p:txBody>
          </p:sp>
        </p:grpSp>
        <p:sp>
          <p:nvSpPr>
            <p:cNvPr id="28" name="Freeform 27">
              <a:extLst>
                <a:ext uri="{FF2B5EF4-FFF2-40B4-BE49-F238E27FC236}">
                  <a16:creationId xmlns:a16="http://schemas.microsoft.com/office/drawing/2014/main" id="{7F5A29F5-37C2-AECE-E60A-01BD64A5A8FB}"/>
                </a:ext>
              </a:extLst>
            </p:cNvPr>
            <p:cNvSpPr/>
            <p:nvPr/>
          </p:nvSpPr>
          <p:spPr>
            <a:xfrm>
              <a:off x="6065369" y="3134428"/>
              <a:ext cx="3225646"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p>
          </p:txBody>
        </p:sp>
        <p:sp>
          <p:nvSpPr>
            <p:cNvPr id="29" name="Freeform 28">
              <a:extLst>
                <a:ext uri="{FF2B5EF4-FFF2-40B4-BE49-F238E27FC236}">
                  <a16:creationId xmlns:a16="http://schemas.microsoft.com/office/drawing/2014/main" id="{AD62AD15-C8F6-A9A8-969E-716112C3E447}"/>
                </a:ext>
              </a:extLst>
            </p:cNvPr>
            <p:cNvSpPr/>
            <p:nvPr/>
          </p:nvSpPr>
          <p:spPr>
            <a:xfrm>
              <a:off x="6065369" y="4190907"/>
              <a:ext cx="2993435" cy="109557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p>
          </p:txBody>
        </p:sp>
        <p:sp>
          <p:nvSpPr>
            <p:cNvPr id="30" name="Freeform 29">
              <a:extLst>
                <a:ext uri="{FF2B5EF4-FFF2-40B4-BE49-F238E27FC236}">
                  <a16:creationId xmlns:a16="http://schemas.microsoft.com/office/drawing/2014/main" id="{798340DF-F777-4331-32C6-1EF54B0B1D6B}"/>
                </a:ext>
              </a:extLst>
            </p:cNvPr>
            <p:cNvSpPr/>
            <p:nvPr/>
          </p:nvSpPr>
          <p:spPr>
            <a:xfrm>
              <a:off x="5954367" y="5300423"/>
              <a:ext cx="3336648" cy="983161"/>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latin typeface="Gill Sans MT" panose="020B0502020104020203" pitchFamily="34" charset="77"/>
                  <a:cs typeface="Arial" panose="020B0604020202020204" pitchFamily="34" charset="0"/>
                </a:rPr>
                <a:t>X</a:t>
              </a:r>
              <a:endParaRPr lang="en-GB" sz="1100" kern="1200"/>
            </a:p>
          </p:txBody>
        </p:sp>
        <p:sp>
          <p:nvSpPr>
            <p:cNvPr id="31" name="Shape 30">
              <a:extLst>
                <a:ext uri="{FF2B5EF4-FFF2-40B4-BE49-F238E27FC236}">
                  <a16:creationId xmlns:a16="http://schemas.microsoft.com/office/drawing/2014/main" id="{F16144C0-49F5-15F1-52D8-CDEF842CDF2D}"/>
                </a:ext>
              </a:extLst>
            </p:cNvPr>
            <p:cNvSpPr/>
            <p:nvPr/>
          </p:nvSpPr>
          <p:spPr>
            <a:xfrm>
              <a:off x="5307318" y="4046881"/>
              <a:ext cx="3594612" cy="1383622"/>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2" name="Circular Arrow 31">
              <a:extLst>
                <a:ext uri="{FF2B5EF4-FFF2-40B4-BE49-F238E27FC236}">
                  <a16:creationId xmlns:a16="http://schemas.microsoft.com/office/drawing/2014/main" id="{6D37C9B8-B7E0-2A6A-9329-F887B19E2DF0}"/>
                </a:ext>
              </a:extLst>
            </p:cNvPr>
            <p:cNvSpPr/>
            <p:nvPr/>
          </p:nvSpPr>
          <p:spPr>
            <a:xfrm>
              <a:off x="5633885" y="4982754"/>
              <a:ext cx="4225594" cy="1559018"/>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40" name="TextBox 39">
            <a:extLst>
              <a:ext uri="{FF2B5EF4-FFF2-40B4-BE49-F238E27FC236}">
                <a16:creationId xmlns:a16="http://schemas.microsoft.com/office/drawing/2014/main" id="{9CAD83F4-4D80-D33A-818D-A6B6207748F6}"/>
              </a:ext>
            </a:extLst>
          </p:cNvPr>
          <p:cNvSpPr txBox="1"/>
          <p:nvPr/>
        </p:nvSpPr>
        <p:spPr>
          <a:xfrm>
            <a:off x="661852" y="496388"/>
            <a:ext cx="2441246" cy="369332"/>
          </a:xfrm>
          <a:prstGeom prst="rect">
            <a:avLst/>
          </a:prstGeom>
          <a:noFill/>
        </p:spPr>
        <p:txBody>
          <a:bodyPr wrap="none" rtlCol="0">
            <a:spAutoFit/>
          </a:bodyPr>
          <a:lstStyle/>
          <a:p>
            <a:r>
              <a:rPr lang="en-GB"/>
              <a:t>Alternative Graphics (2)</a:t>
            </a:r>
          </a:p>
        </p:txBody>
      </p:sp>
    </p:spTree>
    <p:extLst>
      <p:ext uri="{BB962C8B-B14F-4D97-AF65-F5344CB8AC3E}">
        <p14:creationId xmlns:p14="http://schemas.microsoft.com/office/powerpoint/2010/main" val="2765731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2D27C-71E7-42B6-63F2-6AC213F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6D3D0-CC88-139C-85A4-86C3D74650FB}"/>
              </a:ext>
            </a:extLst>
          </p:cNvPr>
          <p:cNvSpPr>
            <a:spLocks noGrp="1"/>
          </p:cNvSpPr>
          <p:nvPr>
            <p:ph type="title"/>
          </p:nvPr>
        </p:nvSpPr>
        <p:spPr/>
        <p:txBody>
          <a:bodyPr/>
          <a:lstStyle/>
          <a:p>
            <a:r>
              <a:rPr lang="en-GB"/>
              <a:t>You’ve reached the end of the deck!</a:t>
            </a:r>
            <a:br>
              <a:rPr lang="en-GB"/>
            </a:br>
            <a:r>
              <a:rPr lang="en-GB"/>
              <a:t>Return to…</a:t>
            </a:r>
          </a:p>
        </p:txBody>
      </p:sp>
      <p:sp>
        <p:nvSpPr>
          <p:cNvPr id="4" name="Oval 3">
            <a:hlinkClick r:id="rId3" action="ppaction://hlinksldjump"/>
            <a:extLst>
              <a:ext uri="{FF2B5EF4-FFF2-40B4-BE49-F238E27FC236}">
                <a16:creationId xmlns:a16="http://schemas.microsoft.com/office/drawing/2014/main" id="{4EBDFD65-D71D-3EE4-16A2-E1B469A129C9}"/>
              </a:ext>
            </a:extLst>
          </p:cNvPr>
          <p:cNvSpPr>
            <a:spLocks noChangeAspect="1"/>
          </p:cNvSpPr>
          <p:nvPr/>
        </p:nvSpPr>
        <p:spPr>
          <a:xfrm>
            <a:off x="2040673" y="2626114"/>
            <a:ext cx="2475571" cy="247557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CASE STUDIES</a:t>
            </a:r>
          </a:p>
        </p:txBody>
      </p:sp>
      <p:sp>
        <p:nvSpPr>
          <p:cNvPr id="5" name="Oval 4">
            <a:hlinkClick r:id="rId4" action="ppaction://hlinksldjump"/>
            <a:extLst>
              <a:ext uri="{FF2B5EF4-FFF2-40B4-BE49-F238E27FC236}">
                <a16:creationId xmlns:a16="http://schemas.microsoft.com/office/drawing/2014/main" id="{C9F64AAE-E5CD-DB43-047D-B004AAEEDE69}"/>
              </a:ext>
            </a:extLst>
          </p:cNvPr>
          <p:cNvSpPr>
            <a:spLocks noChangeAspect="1"/>
          </p:cNvSpPr>
          <p:nvPr/>
        </p:nvSpPr>
        <p:spPr>
          <a:xfrm>
            <a:off x="4858215" y="2626113"/>
            <a:ext cx="2475571" cy="247557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BUILDING A CASE STUDY</a:t>
            </a:r>
          </a:p>
        </p:txBody>
      </p:sp>
      <p:sp>
        <p:nvSpPr>
          <p:cNvPr id="6" name="Oval 5">
            <a:hlinkClick r:id="rId5" action="ppaction://hlinksldjump"/>
            <a:extLst>
              <a:ext uri="{FF2B5EF4-FFF2-40B4-BE49-F238E27FC236}">
                <a16:creationId xmlns:a16="http://schemas.microsoft.com/office/drawing/2014/main" id="{4AD12AFE-8458-05DB-7812-C56596AB411B}"/>
              </a:ext>
            </a:extLst>
          </p:cNvPr>
          <p:cNvSpPr>
            <a:spLocks noChangeAspect="1"/>
          </p:cNvSpPr>
          <p:nvPr/>
        </p:nvSpPr>
        <p:spPr>
          <a:xfrm>
            <a:off x="7675757" y="2626112"/>
            <a:ext cx="2475571" cy="247557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BLANK MODEL </a:t>
            </a:r>
          </a:p>
        </p:txBody>
      </p:sp>
      <p:sp>
        <p:nvSpPr>
          <p:cNvPr id="8" name="TextBox 7">
            <a:extLst>
              <a:ext uri="{FF2B5EF4-FFF2-40B4-BE49-F238E27FC236}">
                <a16:creationId xmlns:a16="http://schemas.microsoft.com/office/drawing/2014/main" id="{96BAE740-9643-F2B0-1DF0-1AD88A4769FC}"/>
              </a:ext>
            </a:extLst>
          </p:cNvPr>
          <p:cNvSpPr txBox="1"/>
          <p:nvPr/>
        </p:nvSpPr>
        <p:spPr>
          <a:xfrm>
            <a:off x="838200" y="1789068"/>
            <a:ext cx="7235283" cy="369332"/>
          </a:xfrm>
          <a:prstGeom prst="rect">
            <a:avLst/>
          </a:prstGeom>
          <a:noFill/>
        </p:spPr>
        <p:txBody>
          <a:bodyPr wrap="square" rtlCol="0">
            <a:spAutoFit/>
          </a:bodyPr>
          <a:lstStyle/>
          <a:p>
            <a:r>
              <a:rPr lang="en-GB"/>
              <a:t>These buttons will take you to each of the main sections of this deck…</a:t>
            </a:r>
          </a:p>
        </p:txBody>
      </p:sp>
      <p:grpSp>
        <p:nvGrpSpPr>
          <p:cNvPr id="3" name="Group 2">
            <a:extLst>
              <a:ext uri="{FF2B5EF4-FFF2-40B4-BE49-F238E27FC236}">
                <a16:creationId xmlns:a16="http://schemas.microsoft.com/office/drawing/2014/main" id="{1894878E-631A-8AE0-1161-040A1D191C4C}"/>
              </a:ext>
            </a:extLst>
          </p:cNvPr>
          <p:cNvGrpSpPr>
            <a:grpSpLocks noChangeAspect="1"/>
          </p:cNvGrpSpPr>
          <p:nvPr/>
        </p:nvGrpSpPr>
        <p:grpSpPr>
          <a:xfrm>
            <a:off x="146304" y="5663261"/>
            <a:ext cx="9613013" cy="1021003"/>
            <a:chOff x="1" y="6090708"/>
            <a:chExt cx="7224260" cy="767292"/>
          </a:xfrm>
        </p:grpSpPr>
        <p:pic>
          <p:nvPicPr>
            <p:cNvPr id="7" name="Picture 6">
              <a:extLst>
                <a:ext uri="{FF2B5EF4-FFF2-40B4-BE49-F238E27FC236}">
                  <a16:creationId xmlns:a16="http://schemas.microsoft.com/office/drawing/2014/main" id="{3AAA6C3E-FD2E-53E7-C17D-9EF46D32E4BF}"/>
                </a:ext>
              </a:extLst>
            </p:cNvPr>
            <p:cNvPicPr>
              <a:picLocks noChangeAspect="1"/>
            </p:cNvPicPr>
            <p:nvPr/>
          </p:nvPicPr>
          <p:blipFill rotWithShape="1">
            <a:blip r:embed="rId6"/>
            <a:srcRect r="7081"/>
            <a:stretch/>
          </p:blipFill>
          <p:spPr>
            <a:xfrm>
              <a:off x="1" y="6095970"/>
              <a:ext cx="3078563" cy="762030"/>
            </a:xfrm>
            <a:prstGeom prst="rect">
              <a:avLst/>
            </a:prstGeom>
            <a:ln>
              <a:noFill/>
            </a:ln>
          </p:spPr>
        </p:pic>
        <p:pic>
          <p:nvPicPr>
            <p:cNvPr id="9" name="Picture 8" descr="A black background with white text&#10;&#10;Description automatically generated">
              <a:extLst>
                <a:ext uri="{FF2B5EF4-FFF2-40B4-BE49-F238E27FC236}">
                  <a16:creationId xmlns:a16="http://schemas.microsoft.com/office/drawing/2014/main" id="{8FE79694-D076-4248-3620-86AFF9E92905}"/>
                </a:ext>
              </a:extLst>
            </p:cNvPr>
            <p:cNvPicPr>
              <a:picLocks noChangeAspect="1"/>
            </p:cNvPicPr>
            <p:nvPr/>
          </p:nvPicPr>
          <p:blipFill>
            <a:blip r:embed="rId7"/>
            <a:stretch>
              <a:fillRect/>
            </a:stretch>
          </p:blipFill>
          <p:spPr>
            <a:xfrm>
              <a:off x="5782799" y="6090708"/>
              <a:ext cx="1441462" cy="762030"/>
            </a:xfrm>
            <a:prstGeom prst="rect">
              <a:avLst/>
            </a:prstGeom>
            <a:ln>
              <a:noFill/>
            </a:ln>
          </p:spPr>
        </p:pic>
        <p:pic>
          <p:nvPicPr>
            <p:cNvPr id="10" name="Picture 9" descr="A black and white logo&#10;&#10;Description automatically generated">
              <a:extLst>
                <a:ext uri="{FF2B5EF4-FFF2-40B4-BE49-F238E27FC236}">
                  <a16:creationId xmlns:a16="http://schemas.microsoft.com/office/drawing/2014/main" id="{DE6A8412-5AC3-4F04-5DAA-D2299B8AF609}"/>
                </a:ext>
              </a:extLst>
            </p:cNvPr>
            <p:cNvPicPr>
              <a:picLocks noChangeAspect="1"/>
            </p:cNvPicPr>
            <p:nvPr/>
          </p:nvPicPr>
          <p:blipFill>
            <a:blip r:embed="rId8"/>
            <a:stretch>
              <a:fillRect/>
            </a:stretch>
          </p:blipFill>
          <p:spPr>
            <a:xfrm>
              <a:off x="4341337" y="6095970"/>
              <a:ext cx="1441462" cy="756768"/>
            </a:xfrm>
            <a:prstGeom prst="rect">
              <a:avLst/>
            </a:prstGeom>
            <a:ln>
              <a:noFill/>
            </a:ln>
          </p:spPr>
        </p:pic>
        <p:pic>
          <p:nvPicPr>
            <p:cNvPr id="11" name="Picture 10" descr="A logo for a company&#10;&#10;Description automatically generated">
              <a:extLst>
                <a:ext uri="{FF2B5EF4-FFF2-40B4-BE49-F238E27FC236}">
                  <a16:creationId xmlns:a16="http://schemas.microsoft.com/office/drawing/2014/main" id="{06E26813-9638-93C7-0633-79FA73228EA9}"/>
                </a:ext>
              </a:extLst>
            </p:cNvPr>
            <p:cNvPicPr>
              <a:picLocks noChangeAspect="1"/>
            </p:cNvPicPr>
            <p:nvPr/>
          </p:nvPicPr>
          <p:blipFill>
            <a:blip r:embed="rId9"/>
            <a:stretch>
              <a:fillRect/>
            </a:stretch>
          </p:blipFill>
          <p:spPr>
            <a:xfrm>
              <a:off x="3078564" y="6094422"/>
              <a:ext cx="1139952" cy="758316"/>
            </a:xfrm>
            <a:prstGeom prst="rect">
              <a:avLst/>
            </a:prstGeom>
            <a:ln>
              <a:noFill/>
            </a:ln>
          </p:spPr>
        </p:pic>
      </p:grpSp>
    </p:spTree>
    <p:extLst>
      <p:ext uri="{BB962C8B-B14F-4D97-AF65-F5344CB8AC3E}">
        <p14:creationId xmlns:p14="http://schemas.microsoft.com/office/powerpoint/2010/main" val="198956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AFF3-31D7-0EBC-48F8-562BA314F8A5}"/>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92BEAD54-4560-6EF1-24C5-317A9574D8F7}"/>
              </a:ext>
            </a:extLst>
          </p:cNvPr>
          <p:cNvGrpSpPr>
            <a:grpSpLocks noChangeAspect="1"/>
          </p:cNvGrpSpPr>
          <p:nvPr/>
        </p:nvGrpSpPr>
        <p:grpSpPr>
          <a:xfrm>
            <a:off x="4553414" y="2507181"/>
            <a:ext cx="2661060" cy="3723497"/>
            <a:chOff x="5484388" y="3063403"/>
            <a:chExt cx="1974376" cy="2762652"/>
          </a:xfrm>
        </p:grpSpPr>
        <p:pic>
          <p:nvPicPr>
            <p:cNvPr id="4" name="Picture 3" descr="A map of the united kingdom&#10;&#10;Description automatically generated">
              <a:extLst>
                <a:ext uri="{FF2B5EF4-FFF2-40B4-BE49-F238E27FC236}">
                  <a16:creationId xmlns:a16="http://schemas.microsoft.com/office/drawing/2014/main" id="{946EE23C-353E-DEE8-929B-91957DFFAF9C}"/>
                </a:ext>
              </a:extLst>
            </p:cNvPr>
            <p:cNvPicPr>
              <a:picLocks noChangeAspect="1"/>
            </p:cNvPicPr>
            <p:nvPr/>
          </p:nvPicPr>
          <p:blipFill rotWithShape="1">
            <a:blip r:embed="rId3"/>
            <a:srcRect l="2975" t="3228" r="6034" b="2073"/>
            <a:stretch/>
          </p:blipFill>
          <p:spPr>
            <a:xfrm>
              <a:off x="5484388" y="3063403"/>
              <a:ext cx="1974376" cy="2762652"/>
            </a:xfrm>
            <a:prstGeom prst="rect">
              <a:avLst/>
            </a:prstGeom>
          </p:spPr>
        </p:pic>
        <p:sp>
          <p:nvSpPr>
            <p:cNvPr id="45" name="Oval 44">
              <a:extLst>
                <a:ext uri="{FF2B5EF4-FFF2-40B4-BE49-F238E27FC236}">
                  <a16:creationId xmlns:a16="http://schemas.microsoft.com/office/drawing/2014/main" id="{861AC769-EE70-D5A2-DA62-DC699087E6BF}"/>
                </a:ext>
              </a:extLst>
            </p:cNvPr>
            <p:cNvSpPr>
              <a:spLocks noChangeAspect="1"/>
            </p:cNvSpPr>
            <p:nvPr/>
          </p:nvSpPr>
          <p:spPr>
            <a:xfrm>
              <a:off x="7080210" y="5296418"/>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pic>
        <p:nvPicPr>
          <p:cNvPr id="11" name="Picture 10" descr="A logo on a black background&#10;&#10;Description automatically generated">
            <a:extLst>
              <a:ext uri="{FF2B5EF4-FFF2-40B4-BE49-F238E27FC236}">
                <a16:creationId xmlns:a16="http://schemas.microsoft.com/office/drawing/2014/main" id="{BAC58E84-8344-E06A-E590-A33DC643EAB9}"/>
              </a:ext>
            </a:extLst>
          </p:cNvPr>
          <p:cNvPicPr>
            <a:picLocks noChangeAspect="1"/>
          </p:cNvPicPr>
          <p:nvPr/>
        </p:nvPicPr>
        <p:blipFill rotWithShape="1">
          <a:blip r:embed="rId4"/>
          <a:srcRect t="27545" b="27649"/>
          <a:stretch/>
        </p:blipFill>
        <p:spPr>
          <a:xfrm>
            <a:off x="8878528" y="5895196"/>
            <a:ext cx="3166945" cy="869134"/>
          </a:xfrm>
          <a:prstGeom prst="rect">
            <a:avLst/>
          </a:prstGeom>
        </p:spPr>
      </p:pic>
      <p:graphicFrame>
        <p:nvGraphicFramePr>
          <p:cNvPr id="26" name="Table 25">
            <a:extLst>
              <a:ext uri="{FF2B5EF4-FFF2-40B4-BE49-F238E27FC236}">
                <a16:creationId xmlns:a16="http://schemas.microsoft.com/office/drawing/2014/main" id="{371C19DD-2EF7-B5C2-3418-85EFB4701134}"/>
              </a:ext>
            </a:extLst>
          </p:cNvPr>
          <p:cNvGraphicFramePr>
            <a:graphicFrameLocks noGrp="1"/>
          </p:cNvGraphicFramePr>
          <p:nvPr>
            <p:extLst>
              <p:ext uri="{D42A27DB-BD31-4B8C-83A1-F6EECF244321}">
                <p14:modId xmlns:p14="http://schemas.microsoft.com/office/powerpoint/2010/main" val="39885076"/>
              </p:ext>
            </p:extLst>
          </p:nvPr>
        </p:nvGraphicFramePr>
        <p:xfrm>
          <a:off x="226865" y="4056143"/>
          <a:ext cx="3883581" cy="1112139"/>
        </p:xfrm>
        <a:graphic>
          <a:graphicData uri="http://schemas.openxmlformats.org/drawingml/2006/table">
            <a:tbl>
              <a:tblPr firstCol="1" bandRow="1">
                <a:tableStyleId>{21E4AEA4-8DFA-4A89-87EB-49C32662AFE0}</a:tableStyleId>
              </a:tblPr>
              <a:tblGrid>
                <a:gridCol w="2571224">
                  <a:extLst>
                    <a:ext uri="{9D8B030D-6E8A-4147-A177-3AD203B41FA5}">
                      <a16:colId xmlns:a16="http://schemas.microsoft.com/office/drawing/2014/main" val="509270666"/>
                    </a:ext>
                  </a:extLst>
                </a:gridCol>
                <a:gridCol w="1312357">
                  <a:extLst>
                    <a:ext uri="{9D8B030D-6E8A-4147-A177-3AD203B41FA5}">
                      <a16:colId xmlns:a16="http://schemas.microsoft.com/office/drawing/2014/main" val="134846423"/>
                    </a:ext>
                  </a:extLst>
                </a:gridCol>
              </a:tblGrid>
              <a:tr h="124239">
                <a:tc>
                  <a:txBody>
                    <a:bodyPr/>
                    <a:lstStyle/>
                    <a:p>
                      <a:pPr algn="l">
                        <a:lnSpc>
                          <a:spcPct val="115000"/>
                        </a:lnSpc>
                      </a:pPr>
                      <a:r>
                        <a:rPr lang="en-GB" sz="1100" b="1" kern="0">
                          <a:effectLst/>
                        </a:rPr>
                        <a:t>Number of Members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4</a:t>
                      </a:r>
                    </a:p>
                  </a:txBody>
                  <a:tcPr marL="68580" marR="68580" marT="0" marB="0"/>
                </a:tc>
                <a:extLst>
                  <a:ext uri="{0D108BD9-81ED-4DB2-BD59-A6C34878D82A}">
                    <a16:rowId xmlns:a16="http://schemas.microsoft.com/office/drawing/2014/main" val="1225261533"/>
                  </a:ext>
                </a:extLst>
              </a:tr>
              <a:tr h="215900">
                <a:tc>
                  <a:txBody>
                    <a:bodyPr/>
                    <a:lstStyle/>
                    <a:p>
                      <a:pPr algn="l">
                        <a:lnSpc>
                          <a:spcPct val="115000"/>
                        </a:lnSpc>
                      </a:pPr>
                      <a:r>
                        <a:rPr lang="en-GB" sz="1100" b="1" kern="0">
                          <a:effectLst/>
                        </a:rPr>
                        <a:t>Number of Employees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rPr>
                        <a:t>10 freelance collaborators</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6255637"/>
                  </a:ext>
                </a:extLst>
              </a:tr>
              <a:tr h="215900">
                <a:tc>
                  <a:txBody>
                    <a:bodyPr/>
                    <a:lstStyle/>
                    <a:p>
                      <a:pPr algn="l">
                        <a:lnSpc>
                          <a:spcPct val="115000"/>
                        </a:lnSpc>
                      </a:pPr>
                      <a:r>
                        <a:rPr lang="en-GB" sz="1100" b="1" kern="0">
                          <a:effectLst/>
                        </a:rPr>
                        <a:t>Number of Volunteers</a:t>
                      </a:r>
                      <a:endParaRPr lang="en-GB" sz="1100" b="1" kern="100">
                        <a:effectLst/>
                      </a:endParaRPr>
                    </a:p>
                    <a:p>
                      <a:pPr algn="l">
                        <a:lnSpc>
                          <a:spcPct val="115000"/>
                        </a:lnSpc>
                      </a:pPr>
                      <a:r>
                        <a:rPr lang="en-GB" sz="1100" b="1" kern="0">
                          <a:effectLst/>
                        </a:rPr>
                        <a:t> </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ctr">
                        <a:lnSpc>
                          <a:spcPct val="115000"/>
                        </a:lnSpc>
                      </a:pPr>
                      <a:r>
                        <a:rPr lang="en-GB" sz="1100" b="0" kern="0">
                          <a:solidFill>
                            <a:sysClr val="windowText" lastClr="000000"/>
                          </a:solidFill>
                          <a:effectLst/>
                        </a:rPr>
                        <a:t>0</a:t>
                      </a:r>
                      <a:endParaRPr lang="en-GB" sz="1100" b="0" kern="100">
                        <a:solidFill>
                          <a:sysClr val="windowText" lastClr="000000"/>
                        </a:solidFill>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2572104"/>
                  </a:ext>
                </a:extLst>
              </a:tr>
            </a:tbl>
          </a:graphicData>
        </a:graphic>
      </p:graphicFrame>
      <p:graphicFrame>
        <p:nvGraphicFramePr>
          <p:cNvPr id="28" name="Table 27">
            <a:extLst>
              <a:ext uri="{FF2B5EF4-FFF2-40B4-BE49-F238E27FC236}">
                <a16:creationId xmlns:a16="http://schemas.microsoft.com/office/drawing/2014/main" id="{4578052B-EBB4-AEBD-189F-CAE4CB4122D1}"/>
              </a:ext>
            </a:extLst>
          </p:cNvPr>
          <p:cNvGraphicFramePr>
            <a:graphicFrameLocks noGrp="1"/>
          </p:cNvGraphicFramePr>
          <p:nvPr/>
        </p:nvGraphicFramePr>
        <p:xfrm>
          <a:off x="226864" y="1507364"/>
          <a:ext cx="3883582" cy="748556"/>
        </p:xfrm>
        <a:graphic>
          <a:graphicData uri="http://schemas.openxmlformats.org/drawingml/2006/table">
            <a:tbl>
              <a:tblPr firstCol="1" bandRow="1">
                <a:tableStyleId>{21E4AEA4-8DFA-4A89-87EB-49C32662AFE0}</a:tableStyleId>
              </a:tblPr>
              <a:tblGrid>
                <a:gridCol w="1732367">
                  <a:extLst>
                    <a:ext uri="{9D8B030D-6E8A-4147-A177-3AD203B41FA5}">
                      <a16:colId xmlns:a16="http://schemas.microsoft.com/office/drawing/2014/main" val="3886642408"/>
                    </a:ext>
                  </a:extLst>
                </a:gridCol>
                <a:gridCol w="2151215">
                  <a:extLst>
                    <a:ext uri="{9D8B030D-6E8A-4147-A177-3AD203B41FA5}">
                      <a16:colId xmlns:a16="http://schemas.microsoft.com/office/drawing/2014/main" val="2864097317"/>
                    </a:ext>
                  </a:extLst>
                </a:gridCol>
              </a:tblGrid>
              <a:tr h="539149">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Registered Name</a:t>
                      </a:r>
                      <a:endParaRPr lang="en-GB" sz="1100" b="1" kern="100">
                        <a:effectLst/>
                      </a:endParaRPr>
                    </a:p>
                  </a:txBody>
                  <a:tcPr marL="68580" marR="68580" marT="0" marB="0"/>
                </a:tc>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Outlandish Co-operative Limited</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9127238"/>
                  </a:ext>
                </a:extLst>
              </a:tr>
              <a:tr h="209407">
                <a:tc>
                  <a:txBody>
                    <a:bodyPr/>
                    <a:lstStyle/>
                    <a:p>
                      <a:pPr algn="l">
                        <a:lnSpc>
                          <a:spcPct val="115000"/>
                        </a:lnSpc>
                      </a:pPr>
                      <a:r>
                        <a:rPr lang="en-GB" sz="1100" b="1" kern="0">
                          <a:effectLst/>
                        </a:rPr>
                        <a:t>Date of Incorporation</a:t>
                      </a: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rPr>
                        <a:t>19/04/2016 </a:t>
                      </a:r>
                    </a:p>
                  </a:txBody>
                  <a:tcPr marL="68580" marR="68580" marT="0" marB="0"/>
                </a:tc>
                <a:extLst>
                  <a:ext uri="{0D108BD9-81ED-4DB2-BD59-A6C34878D82A}">
                    <a16:rowId xmlns:a16="http://schemas.microsoft.com/office/drawing/2014/main" val="3051915865"/>
                  </a:ext>
                </a:extLst>
              </a:tr>
            </a:tbl>
          </a:graphicData>
        </a:graphic>
      </p:graphicFrame>
      <p:graphicFrame>
        <p:nvGraphicFramePr>
          <p:cNvPr id="30" name="Table 29">
            <a:extLst>
              <a:ext uri="{FF2B5EF4-FFF2-40B4-BE49-F238E27FC236}">
                <a16:creationId xmlns:a16="http://schemas.microsoft.com/office/drawing/2014/main" id="{655C0181-8936-F6FA-F673-D9CBDF767B6E}"/>
              </a:ext>
            </a:extLst>
          </p:cNvPr>
          <p:cNvGraphicFramePr>
            <a:graphicFrameLocks noGrp="1"/>
          </p:cNvGraphicFramePr>
          <p:nvPr/>
        </p:nvGraphicFramePr>
        <p:xfrm>
          <a:off x="226864" y="2603300"/>
          <a:ext cx="3883582" cy="1009083"/>
        </p:xfrm>
        <a:graphic>
          <a:graphicData uri="http://schemas.openxmlformats.org/drawingml/2006/table">
            <a:tbl>
              <a:tblPr firstCol="1" bandRow="1">
                <a:tableStyleId>{21E4AEA4-8DFA-4A89-87EB-49C32662AFE0}</a:tableStyleId>
              </a:tblPr>
              <a:tblGrid>
                <a:gridCol w="1727112">
                  <a:extLst>
                    <a:ext uri="{9D8B030D-6E8A-4147-A177-3AD203B41FA5}">
                      <a16:colId xmlns:a16="http://schemas.microsoft.com/office/drawing/2014/main" val="3423665598"/>
                    </a:ext>
                  </a:extLst>
                </a:gridCol>
                <a:gridCol w="2156470">
                  <a:extLst>
                    <a:ext uri="{9D8B030D-6E8A-4147-A177-3AD203B41FA5}">
                      <a16:colId xmlns:a16="http://schemas.microsoft.com/office/drawing/2014/main" val="1505332949"/>
                    </a:ext>
                  </a:extLst>
                </a:gridCol>
              </a:tblGrid>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Legal Form / Structure</a:t>
                      </a:r>
                      <a:endParaRPr lang="en-GB" sz="1100" b="1"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Society</a:t>
                      </a:r>
                    </a:p>
                  </a:txBody>
                  <a:tcPr marL="68580" marR="68580" marT="0" marB="0"/>
                </a:tc>
                <a:extLst>
                  <a:ext uri="{0D108BD9-81ED-4DB2-BD59-A6C34878D82A}">
                    <a16:rowId xmlns:a16="http://schemas.microsoft.com/office/drawing/2014/main" val="3902150422"/>
                  </a:ext>
                </a:extLst>
              </a:tr>
              <a:tr h="319185">
                <a:tc>
                  <a:txBody>
                    <a:bodyPr/>
                    <a:lstStyle/>
                    <a:p>
                      <a:pPr algn="just">
                        <a:lnSpc>
                          <a:spcPct val="115000"/>
                        </a:lnSpc>
                      </a:pPr>
                      <a:r>
                        <a:rPr lang="en-GB" sz="1100" b="1" kern="0">
                          <a:effectLst/>
                        </a:rPr>
                        <a:t>Ownership class</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Workers</a:t>
                      </a:r>
                    </a:p>
                  </a:txBody>
                  <a:tcPr marL="68580" marR="68580" marT="0" marB="0"/>
                </a:tc>
                <a:extLst>
                  <a:ext uri="{0D108BD9-81ED-4DB2-BD59-A6C34878D82A}">
                    <a16:rowId xmlns:a16="http://schemas.microsoft.com/office/drawing/2014/main" val="2237210206"/>
                  </a:ext>
                </a:extLst>
              </a:tr>
              <a:tr h="319185">
                <a:tc>
                  <a:txBody>
                    <a:bodyPr/>
                    <a:lstStyle/>
                    <a:p>
                      <a:pPr marL="0" marR="0" lvl="0" indent="0" algn="just" defTabSz="914418" rtl="0" eaLnBrk="1" fontAlgn="auto" latinLnBrk="0" hangingPunct="1">
                        <a:lnSpc>
                          <a:spcPct val="115000"/>
                        </a:lnSpc>
                        <a:spcBef>
                          <a:spcPts val="0"/>
                        </a:spcBef>
                        <a:spcAft>
                          <a:spcPts val="0"/>
                        </a:spcAft>
                        <a:buClrTx/>
                        <a:buSzTx/>
                        <a:buFontTx/>
                        <a:buNone/>
                        <a:tabLst/>
                        <a:defRPr/>
                      </a:pPr>
                      <a:r>
                        <a:rPr lang="en-GB" sz="1100" b="1" kern="0">
                          <a:effectLst/>
                        </a:rPr>
                        <a:t>Type</a:t>
                      </a:r>
                      <a:endParaRPr lang="en-GB" sz="1100" b="1" kern="100">
                        <a:effectLst/>
                      </a:endParaRPr>
                    </a:p>
                  </a:txBody>
                  <a:tcPr marL="68580" marR="68580" marT="0" marB="0"/>
                </a:tc>
                <a:tc>
                  <a:txBody>
                    <a:bodyPr/>
                    <a:lstStyle/>
                    <a:p>
                      <a:pPr algn="just">
                        <a:lnSpc>
                          <a:spcPct val="115000"/>
                        </a:lnSpc>
                      </a:pPr>
                      <a:r>
                        <a:rPr lang="en-GB" sz="1100" b="0" kern="100">
                          <a:effectLst/>
                          <a:latin typeface="Gill Sans MT" panose="020B0502020104020203" pitchFamily="34" charset="77"/>
                          <a:ea typeface="Aptos" panose="020B0004020202020204" pitchFamily="34" charset="0"/>
                          <a:cs typeface="Arial" panose="020B0604020202020204" pitchFamily="34" charset="0"/>
                        </a:rPr>
                        <a:t>Worker co-op</a:t>
                      </a:r>
                    </a:p>
                  </a:txBody>
                  <a:tcPr marL="68580" marR="68580" marT="0" marB="0"/>
                </a:tc>
                <a:extLst>
                  <a:ext uri="{0D108BD9-81ED-4DB2-BD59-A6C34878D82A}">
                    <a16:rowId xmlns:a16="http://schemas.microsoft.com/office/drawing/2014/main" val="2693828994"/>
                  </a:ext>
                </a:extLst>
              </a:tr>
            </a:tbl>
          </a:graphicData>
        </a:graphic>
      </p:graphicFrame>
      <p:graphicFrame>
        <p:nvGraphicFramePr>
          <p:cNvPr id="32" name="Table 31">
            <a:extLst>
              <a:ext uri="{FF2B5EF4-FFF2-40B4-BE49-F238E27FC236}">
                <a16:creationId xmlns:a16="http://schemas.microsoft.com/office/drawing/2014/main" id="{BED20AE2-A533-BED5-B06F-2C775A2445D6}"/>
              </a:ext>
            </a:extLst>
          </p:cNvPr>
          <p:cNvGraphicFramePr>
            <a:graphicFrameLocks noGrp="1"/>
          </p:cNvGraphicFramePr>
          <p:nvPr/>
        </p:nvGraphicFramePr>
        <p:xfrm>
          <a:off x="226866" y="5432280"/>
          <a:ext cx="3883580" cy="371200"/>
        </p:xfrm>
        <a:graphic>
          <a:graphicData uri="http://schemas.openxmlformats.org/drawingml/2006/table">
            <a:tbl>
              <a:tblPr firstCol="1" bandRow="1">
                <a:tableStyleId>{21E4AEA4-8DFA-4A89-87EB-49C32662AFE0}</a:tableStyleId>
              </a:tblPr>
              <a:tblGrid>
                <a:gridCol w="2558492">
                  <a:extLst>
                    <a:ext uri="{9D8B030D-6E8A-4147-A177-3AD203B41FA5}">
                      <a16:colId xmlns:a16="http://schemas.microsoft.com/office/drawing/2014/main" val="882425391"/>
                    </a:ext>
                  </a:extLst>
                </a:gridCol>
                <a:gridCol w="1325088">
                  <a:extLst>
                    <a:ext uri="{9D8B030D-6E8A-4147-A177-3AD203B41FA5}">
                      <a16:colId xmlns:a16="http://schemas.microsoft.com/office/drawing/2014/main" val="521636724"/>
                    </a:ext>
                  </a:extLst>
                </a:gridCol>
              </a:tblGrid>
              <a:tr h="371200">
                <a:tc>
                  <a:txBody>
                    <a:bodyPr/>
                    <a:lstStyle/>
                    <a:p>
                      <a:pPr algn="just">
                        <a:lnSpc>
                          <a:spcPct val="115000"/>
                        </a:lnSpc>
                      </a:pPr>
                      <a:r>
                        <a:rPr lang="en-GB" sz="1100" b="1" kern="0">
                          <a:effectLst/>
                        </a:rPr>
                        <a:t>Turnover (2022/23)</a:t>
                      </a:r>
                      <a:endParaRPr lang="en-GB" sz="1100" b="1" kern="100">
                        <a:effectLst/>
                      </a:endParaRPr>
                    </a:p>
                    <a:p>
                      <a:pPr algn="just">
                        <a:lnSpc>
                          <a:spcPct val="115000"/>
                        </a:lnSpc>
                      </a:pPr>
                      <a:r>
                        <a:rPr lang="en-GB" sz="1100" b="0" kern="0">
                          <a:effectLst/>
                        </a:rPr>
                        <a:t> </a:t>
                      </a:r>
                      <a:endParaRPr lang="en-GB" sz="1100" b="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tc>
                  <a:txBody>
                    <a:bodyPr/>
                    <a:lstStyle/>
                    <a:p>
                      <a:pPr marL="0" marR="0" indent="0" algn="ctr" defTabSz="914418" rtl="0" eaLnBrk="1" fontAlgn="auto" latinLnBrk="0" hangingPunct="1">
                        <a:lnSpc>
                          <a:spcPct val="115000"/>
                        </a:lnSpc>
                        <a:spcBef>
                          <a:spcPts val="0"/>
                        </a:spcBef>
                        <a:spcAft>
                          <a:spcPts val="0"/>
                        </a:spcAft>
                        <a:buClrTx/>
                        <a:buSzTx/>
                        <a:buFontTx/>
                        <a:buNone/>
                        <a:tabLst/>
                        <a:defRPr/>
                      </a:pPr>
                      <a:r>
                        <a:rPr lang="en-GB" sz="1100" b="0" kern="100">
                          <a:effectLst/>
                          <a:latin typeface="Gill Sans MT" panose="020B0502020104020203" pitchFamily="34" charset="77"/>
                          <a:ea typeface="Aptos" panose="020B0004020202020204" pitchFamily="34" charset="0"/>
                          <a:cs typeface="Arial" panose="020B0604020202020204" pitchFamily="34" charset="0"/>
                        </a:rPr>
                        <a:t>£1.2m</a:t>
                      </a:r>
                    </a:p>
                  </a:txBody>
                  <a:tcPr marL="68580" marR="68580" marT="0" marB="0"/>
                </a:tc>
                <a:extLst>
                  <a:ext uri="{0D108BD9-81ED-4DB2-BD59-A6C34878D82A}">
                    <a16:rowId xmlns:a16="http://schemas.microsoft.com/office/drawing/2014/main" val="3363145989"/>
                  </a:ext>
                </a:extLst>
              </a:tr>
            </a:tbl>
          </a:graphicData>
        </a:graphic>
      </p:graphicFrame>
      <p:graphicFrame>
        <p:nvGraphicFramePr>
          <p:cNvPr id="39" name="Table 38">
            <a:extLst>
              <a:ext uri="{FF2B5EF4-FFF2-40B4-BE49-F238E27FC236}">
                <a16:creationId xmlns:a16="http://schemas.microsoft.com/office/drawing/2014/main" id="{87D4A0B8-C881-9619-A020-7BD21EE474F9}"/>
              </a:ext>
            </a:extLst>
          </p:cNvPr>
          <p:cNvGraphicFramePr>
            <a:graphicFrameLocks noGrp="1"/>
          </p:cNvGraphicFramePr>
          <p:nvPr/>
        </p:nvGraphicFramePr>
        <p:xfrm>
          <a:off x="4341355" y="1512797"/>
          <a:ext cx="3085179" cy="743123"/>
        </p:xfrm>
        <a:graphic>
          <a:graphicData uri="http://schemas.openxmlformats.org/drawingml/2006/table">
            <a:tbl>
              <a:tblPr firstRow="1" bandRow="1">
                <a:tableStyleId>{21E4AEA4-8DFA-4A89-87EB-49C32662AFE0}</a:tableStyleId>
              </a:tblPr>
              <a:tblGrid>
                <a:gridCol w="3085179">
                  <a:extLst>
                    <a:ext uri="{9D8B030D-6E8A-4147-A177-3AD203B41FA5}">
                      <a16:colId xmlns:a16="http://schemas.microsoft.com/office/drawing/2014/main" val="977922186"/>
                    </a:ext>
                  </a:extLst>
                </a:gridCol>
              </a:tblGrid>
              <a:tr h="348724">
                <a:tc>
                  <a:txBody>
                    <a:bodyPr/>
                    <a:lstStyle/>
                    <a:p>
                      <a:pPr algn="just">
                        <a:lnSpc>
                          <a:spcPct val="115000"/>
                        </a:lnSpc>
                      </a:pPr>
                      <a:r>
                        <a:rPr lang="en-GB" sz="1100" b="1" kern="0">
                          <a:effectLst/>
                        </a:rPr>
                        <a:t>Location</a:t>
                      </a:r>
                      <a:endParaRPr lang="en-GB" sz="1100" b="1" kern="100">
                        <a:effectLst/>
                      </a:endParaRPr>
                    </a:p>
                  </a:txBody>
                  <a:tcPr marL="68580" marR="68580" marT="0" marB="0"/>
                </a:tc>
                <a:extLst>
                  <a:ext uri="{0D108BD9-81ED-4DB2-BD59-A6C34878D82A}">
                    <a16:rowId xmlns:a16="http://schemas.microsoft.com/office/drawing/2014/main" val="636267125"/>
                  </a:ext>
                </a:extLst>
              </a:tr>
              <a:tr h="394399">
                <a:tc>
                  <a:txBody>
                    <a:bodyPr/>
                    <a:lstStyle/>
                    <a:p>
                      <a:pPr>
                        <a:lnSpc>
                          <a:spcPct val="115000"/>
                        </a:lnSpc>
                      </a:pPr>
                      <a:r>
                        <a:rPr lang="en-GB" sz="1100" kern="0">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Islington, London, England</a:t>
                      </a:r>
                      <a:endParaRPr lang="en-GB" sz="1100" kern="100">
                        <a:effectLst/>
                        <a:latin typeface="Gill Sans MT" panose="020B0502020104020203" pitchFamily="34" charset="77"/>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72311016"/>
                  </a:ext>
                </a:extLst>
              </a:tr>
            </a:tbl>
          </a:graphicData>
        </a:graphic>
      </p:graphicFrame>
      <p:sp>
        <p:nvSpPr>
          <p:cNvPr id="46" name="Rounded Rectangle 45">
            <a:extLst>
              <a:ext uri="{FF2B5EF4-FFF2-40B4-BE49-F238E27FC236}">
                <a16:creationId xmlns:a16="http://schemas.microsoft.com/office/drawing/2014/main" id="{FA402F74-1CD9-4717-A93E-45B3A96BADCB}"/>
              </a:ext>
            </a:extLst>
          </p:cNvPr>
          <p:cNvSpPr/>
          <p:nvPr/>
        </p:nvSpPr>
        <p:spPr>
          <a:xfrm>
            <a:off x="7944262" y="1523100"/>
            <a:ext cx="4020872" cy="4374780"/>
          </a:xfrm>
          <a:prstGeom prst="roundRect">
            <a:avLst/>
          </a:prstGeom>
          <a:solidFill>
            <a:schemeClr val="accent1">
              <a:alpha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A workers cooperative in the tech sector building websites, data tools, and software – originally founded in 2011 then converted to a co-operative society in 2016</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Most clients are ‘somehow for good’, they work with trade unions, large charities, universities, and researchers</a:t>
            </a: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 along with</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 other progressive companies</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Currently have 4 members and about 10 collaborators (not employees) who are freelancers, collaborators who are on the journey to membership are referred to as ‘Outlanders’</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Predominantly based in London, but since the pandemic have become more and more remote/hybrid </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Use consent-based decision making, Sociocracy</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Don’t have a flat pay structure, instead use a 3:1 ratio, but it's much lower than that</a:t>
            </a:r>
          </a:p>
          <a:p>
            <a:pPr marL="171450" indent="-171450" algn="just">
              <a:lnSpc>
                <a:spcPct val="115000"/>
              </a:lnSpc>
              <a:buFont typeface="Wingdings" pitchFamily="2" charset="2"/>
              <a:buChar char="Ø"/>
            </a:pPr>
            <a:r>
              <a:rPr lang="en-GB" sz="1100" kern="100">
                <a:solidFill>
                  <a:srgbClr val="000000"/>
                </a:solidFill>
                <a:latin typeface="Gill Sans MT" panose="020B0502020104020203" pitchFamily="34" charset="77"/>
                <a:ea typeface="Aptos" panose="020B0004020202020204" pitchFamily="34" charset="0"/>
                <a:cs typeface="Arial" panose="020B0604020202020204" pitchFamily="34" charset="0"/>
              </a:rPr>
              <a:t>Key </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player in establishing and running </a:t>
            </a:r>
            <a:r>
              <a:rPr lang="en-GB" sz="1100" kern="100" err="1">
                <a:solidFill>
                  <a:srgbClr val="000000"/>
                </a:solidFill>
                <a:effectLst/>
                <a:latin typeface="Gill Sans MT" panose="020B0502020104020203" pitchFamily="34" charset="77"/>
                <a:ea typeface="Aptos" panose="020B0004020202020204" pitchFamily="34" charset="0"/>
                <a:cs typeface="Arial" panose="020B0604020202020204" pitchFamily="34" charset="0"/>
              </a:rPr>
              <a:t>CoTech</a:t>
            </a: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 a network of UK-based tech-focused workers co-ops</a:t>
            </a:r>
          </a:p>
          <a:p>
            <a:pPr marL="171450" lvl="0" indent="-171450" algn="just">
              <a:lnSpc>
                <a:spcPct val="115000"/>
              </a:lnSpc>
              <a:buFont typeface="Wingdings" pitchFamily="2" charset="2"/>
              <a:buChar char="Ø"/>
            </a:pPr>
            <a:r>
              <a:rPr lang="en-GB" sz="1100" kern="100">
                <a:solidFill>
                  <a:srgbClr val="000000"/>
                </a:solidFill>
                <a:effectLst/>
                <a:latin typeface="Gill Sans MT" panose="020B0502020104020203" pitchFamily="34" charset="77"/>
                <a:ea typeface="Aptos" panose="020B0004020202020204" pitchFamily="34" charset="0"/>
                <a:cs typeface="Arial" panose="020B0604020202020204" pitchFamily="34" charset="0"/>
              </a:rPr>
              <a:t>Established Space4 in 2017, a co-working and community space, as kind of a way of ‘doing the principle six thing’ in terms of reaching out and putting back into the community. </a:t>
            </a:r>
          </a:p>
        </p:txBody>
      </p:sp>
      <p:sp>
        <p:nvSpPr>
          <p:cNvPr id="3" name="TextBox 2">
            <a:extLst>
              <a:ext uri="{FF2B5EF4-FFF2-40B4-BE49-F238E27FC236}">
                <a16:creationId xmlns:a16="http://schemas.microsoft.com/office/drawing/2014/main" id="{F2CE49D4-C1D7-A9F5-8BCC-6607378EA4EE}"/>
              </a:ext>
            </a:extLst>
          </p:cNvPr>
          <p:cNvSpPr txBox="1"/>
          <p:nvPr/>
        </p:nvSpPr>
        <p:spPr>
          <a:xfrm>
            <a:off x="674931" y="1241212"/>
            <a:ext cx="2638540" cy="261610"/>
          </a:xfrm>
          <a:prstGeom prst="rect">
            <a:avLst/>
          </a:prstGeom>
          <a:noFill/>
        </p:spPr>
        <p:txBody>
          <a:bodyPr wrap="square" rtlCol="0">
            <a:spAutoFit/>
          </a:bodyPr>
          <a:lstStyle/>
          <a:p>
            <a:pPr algn="ctr"/>
            <a:r>
              <a:rPr lang="en-GB" sz="1100" b="1"/>
              <a:t>OVERVIEW</a:t>
            </a:r>
          </a:p>
        </p:txBody>
      </p:sp>
      <p:sp>
        <p:nvSpPr>
          <p:cNvPr id="5" name="TextBox 4">
            <a:extLst>
              <a:ext uri="{FF2B5EF4-FFF2-40B4-BE49-F238E27FC236}">
                <a16:creationId xmlns:a16="http://schemas.microsoft.com/office/drawing/2014/main" id="{5446A649-E0EF-E47C-D043-A2B83D902885}"/>
              </a:ext>
            </a:extLst>
          </p:cNvPr>
          <p:cNvSpPr txBox="1"/>
          <p:nvPr/>
        </p:nvSpPr>
        <p:spPr>
          <a:xfrm>
            <a:off x="8473734" y="1249520"/>
            <a:ext cx="2638540" cy="261610"/>
          </a:xfrm>
          <a:prstGeom prst="rect">
            <a:avLst/>
          </a:prstGeom>
          <a:noFill/>
        </p:spPr>
        <p:txBody>
          <a:bodyPr wrap="square" rtlCol="0">
            <a:spAutoFit/>
          </a:bodyPr>
          <a:lstStyle/>
          <a:p>
            <a:pPr algn="ctr"/>
            <a:r>
              <a:rPr lang="en-GB" sz="1100" b="1"/>
              <a:t>DESCRIPTION</a:t>
            </a:r>
          </a:p>
        </p:txBody>
      </p:sp>
      <p:sp>
        <p:nvSpPr>
          <p:cNvPr id="12" name="Rectangle 11">
            <a:extLst>
              <a:ext uri="{FF2B5EF4-FFF2-40B4-BE49-F238E27FC236}">
                <a16:creationId xmlns:a16="http://schemas.microsoft.com/office/drawing/2014/main" id="{4F34BFD6-4A8B-0C58-7A98-A6B2EF3FDF33}"/>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B6AB3ED6-CF21-B9BA-E95B-99A730CD2AEC}"/>
              </a:ext>
            </a:extLst>
          </p:cNvPr>
          <p:cNvSpPr>
            <a:spLocks noGrp="1"/>
          </p:cNvSpPr>
          <p:nvPr>
            <p:ph type="title"/>
          </p:nvPr>
        </p:nvSpPr>
        <p:spPr/>
        <p:txBody>
          <a:bodyPr>
            <a:noAutofit/>
          </a:bodyPr>
          <a:lstStyle/>
          <a:p>
            <a:r>
              <a:rPr lang="en-GB" sz="2400" b="1"/>
              <a:t>OUTLANDISH CO-OPERATIVE</a:t>
            </a:r>
            <a:endParaRPr lang="en-GB" sz="2400"/>
          </a:p>
        </p:txBody>
      </p:sp>
      <p:pic>
        <p:nvPicPr>
          <p:cNvPr id="2" name="Graphic 1" descr="Work from home Wi-Fi with solid fill">
            <a:hlinkClick r:id="rId5" action="ppaction://hlinksldjump"/>
            <a:extLst>
              <a:ext uri="{FF2B5EF4-FFF2-40B4-BE49-F238E27FC236}">
                <a16:creationId xmlns:a16="http://schemas.microsoft.com/office/drawing/2014/main" id="{A1E52A25-3B14-8B08-D225-6C0A414739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370417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1860BC7-6C89-95C7-75EA-062F6A52942F}"/>
              </a:ext>
            </a:extLst>
          </p:cNvPr>
          <p:cNvGrpSpPr/>
          <p:nvPr/>
        </p:nvGrpSpPr>
        <p:grpSpPr>
          <a:xfrm>
            <a:off x="152400" y="1867966"/>
            <a:ext cx="4498879" cy="4402113"/>
            <a:chOff x="328357" y="1957883"/>
            <a:chExt cx="4498879" cy="4260351"/>
          </a:xfrm>
        </p:grpSpPr>
        <p:sp>
          <p:nvSpPr>
            <p:cNvPr id="3" name="Rounded Rectangle 2">
              <a:extLst>
                <a:ext uri="{FF2B5EF4-FFF2-40B4-BE49-F238E27FC236}">
                  <a16:creationId xmlns:a16="http://schemas.microsoft.com/office/drawing/2014/main" id="{190F9443-0F18-050F-B800-E6E9C6728048}"/>
                </a:ext>
              </a:extLst>
            </p:cNvPr>
            <p:cNvSpPr/>
            <p:nvPr/>
          </p:nvSpPr>
          <p:spPr>
            <a:xfrm>
              <a:off x="328357" y="2201363"/>
              <a:ext cx="4498879" cy="4016871"/>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115000"/>
                </a:lnSpc>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ORIGINS: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G</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roup of three friends working in digital teams in the BBC.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rustrated by the bureaucracy, realised if they set up an agency they could supply tools to the BBC, would be better paid, and have more control over their work and lives.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Initially f</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ormed a limited liability partnership building digital tools.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F</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ounders were interested in politics and activism, so they started taking on more clients who shared similar interests, values, and missions. </a:t>
              </a:r>
            </a:p>
            <a:p>
              <a:pPr algn="just">
                <a:lnSpc>
                  <a:spcPct val="115000"/>
                </a:lnSpc>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lnSpc>
                  <a:spcPct val="115000"/>
                </a:lnSpc>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CO-OP:</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Founders didn't want to become bosses and didn’t want all the responsibility.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hey wanted to do the work and to work with people who were also trying to push themselves, who shared their vision, and who were up for participating</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so 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tarted investigating models, got some advice through Co-ops UK, eventually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Siôn</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Whellens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(Principle 6) supported their conversion to a co-op. </a:t>
              </a:r>
            </a:p>
            <a:p>
              <a:pPr algn="just">
                <a:lnSpc>
                  <a:spcPct val="115000"/>
                </a:lnSpc>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algn="just">
                <a:lnSpc>
                  <a:spcPct val="115000"/>
                </a:lnSpc>
              </a:pPr>
              <a:r>
                <a:rPr lang="en-GB" sz="1100" b="1"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PROCESS:</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ried to get everybody working for the company to join. Turned out that people had slightly different visions and some didn’t really “get it”.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T</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here was a phase of ironing-out some of the processes and politics in the beginning. </a:t>
              </a:r>
            </a:p>
          </p:txBody>
        </p:sp>
        <p:sp>
          <p:nvSpPr>
            <p:cNvPr id="8" name="TextBox 7">
              <a:extLst>
                <a:ext uri="{FF2B5EF4-FFF2-40B4-BE49-F238E27FC236}">
                  <a16:creationId xmlns:a16="http://schemas.microsoft.com/office/drawing/2014/main" id="{CFBD5992-15D6-9E1C-766E-350188A93843}"/>
                </a:ext>
              </a:extLst>
            </p:cNvPr>
            <p:cNvSpPr txBox="1"/>
            <p:nvPr/>
          </p:nvSpPr>
          <p:spPr>
            <a:xfrm>
              <a:off x="1052328" y="1957883"/>
              <a:ext cx="2595628" cy="261610"/>
            </a:xfrm>
            <a:prstGeom prst="rect">
              <a:avLst/>
            </a:prstGeom>
            <a:noFill/>
            <a:ln>
              <a:noFill/>
            </a:ln>
          </p:spPr>
          <p:txBody>
            <a:bodyPr wrap="square">
              <a:spAutoFit/>
            </a:bodyPr>
            <a:lstStyle/>
            <a:p>
              <a:pPr algn="ctr"/>
              <a:r>
                <a:rPr lang="en-GB" sz="1100" b="1" kern="100">
                  <a:effectLst/>
                  <a:latin typeface="Gill Sans MT" panose="020B0502020104020203" pitchFamily="34" charset="77"/>
                  <a:ea typeface="Aptos" panose="020B0004020202020204" pitchFamily="34" charset="0"/>
                  <a:cs typeface="Arial" panose="020B0604020202020204" pitchFamily="34" charset="0"/>
                </a:rPr>
                <a:t>BACKGROUND</a:t>
              </a:r>
              <a:endParaRPr lang="en-GB" sz="1100"/>
            </a:p>
          </p:txBody>
        </p:sp>
      </p:grpSp>
      <p:grpSp>
        <p:nvGrpSpPr>
          <p:cNvPr id="15" name="Group 14">
            <a:extLst>
              <a:ext uri="{FF2B5EF4-FFF2-40B4-BE49-F238E27FC236}">
                <a16:creationId xmlns:a16="http://schemas.microsoft.com/office/drawing/2014/main" id="{FE2578A1-09FC-6D95-1A80-31DA6FD99F6C}"/>
              </a:ext>
            </a:extLst>
          </p:cNvPr>
          <p:cNvGrpSpPr/>
          <p:nvPr/>
        </p:nvGrpSpPr>
        <p:grpSpPr>
          <a:xfrm>
            <a:off x="152400" y="127265"/>
            <a:ext cx="7028080" cy="2011016"/>
            <a:chOff x="243622" y="2442376"/>
            <a:chExt cx="7028080" cy="2011016"/>
          </a:xfrm>
        </p:grpSpPr>
        <p:grpSp>
          <p:nvGrpSpPr>
            <p:cNvPr id="17" name="Group 16">
              <a:extLst>
                <a:ext uri="{FF2B5EF4-FFF2-40B4-BE49-F238E27FC236}">
                  <a16:creationId xmlns:a16="http://schemas.microsoft.com/office/drawing/2014/main" id="{5687DB0F-F3B9-5CB0-A4CA-CEB5EC84447C}"/>
                </a:ext>
              </a:extLst>
            </p:cNvPr>
            <p:cNvGrpSpPr/>
            <p:nvPr/>
          </p:nvGrpSpPr>
          <p:grpSpPr>
            <a:xfrm>
              <a:off x="243622" y="2683935"/>
              <a:ext cx="7024755" cy="1097092"/>
              <a:chOff x="622884" y="2396068"/>
              <a:chExt cx="7024755" cy="1097092"/>
            </a:xfrm>
          </p:grpSpPr>
          <p:grpSp>
            <p:nvGrpSpPr>
              <p:cNvPr id="39" name="Group 38">
                <a:extLst>
                  <a:ext uri="{FF2B5EF4-FFF2-40B4-BE49-F238E27FC236}">
                    <a16:creationId xmlns:a16="http://schemas.microsoft.com/office/drawing/2014/main" id="{6B1790A5-9EA7-8963-598B-064D5A2A6945}"/>
                  </a:ext>
                </a:extLst>
              </p:cNvPr>
              <p:cNvGrpSpPr/>
              <p:nvPr/>
            </p:nvGrpSpPr>
            <p:grpSpPr>
              <a:xfrm>
                <a:off x="2967639" y="2396068"/>
                <a:ext cx="2340000" cy="1094400"/>
                <a:chOff x="3723620" y="2750863"/>
                <a:chExt cx="2340000" cy="1094400"/>
              </a:xfrm>
            </p:grpSpPr>
            <p:sp>
              <p:nvSpPr>
                <p:cNvPr id="63" name="Freeform 62">
                  <a:extLst>
                    <a:ext uri="{FF2B5EF4-FFF2-40B4-BE49-F238E27FC236}">
                      <a16:creationId xmlns:a16="http://schemas.microsoft.com/office/drawing/2014/main" id="{264AD300-B86F-3E42-E354-99DA5F0F111F}"/>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4" name="Rectangle 63">
                  <a:extLst>
                    <a:ext uri="{FF2B5EF4-FFF2-40B4-BE49-F238E27FC236}">
                      <a16:creationId xmlns:a16="http://schemas.microsoft.com/office/drawing/2014/main" id="{AFA707F3-30EB-02E5-4BF5-F0DCFCE2B46B}"/>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79F5996-E1AB-C007-D2EC-B3DFF775F523}"/>
                  </a:ext>
                </a:extLst>
              </p:cNvPr>
              <p:cNvGrpSpPr/>
              <p:nvPr/>
            </p:nvGrpSpPr>
            <p:grpSpPr>
              <a:xfrm>
                <a:off x="622884" y="2398760"/>
                <a:ext cx="2340000" cy="1094400"/>
                <a:chOff x="3723620" y="2750863"/>
                <a:chExt cx="2340000" cy="1094400"/>
              </a:xfrm>
            </p:grpSpPr>
            <p:sp>
              <p:nvSpPr>
                <p:cNvPr id="59" name="Freeform 58">
                  <a:extLst>
                    <a:ext uri="{FF2B5EF4-FFF2-40B4-BE49-F238E27FC236}">
                      <a16:creationId xmlns:a16="http://schemas.microsoft.com/office/drawing/2014/main" id="{81CABE54-E2A3-2EAE-3774-D20002B707DC}"/>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0" name="Rectangle 59">
                  <a:extLst>
                    <a:ext uri="{FF2B5EF4-FFF2-40B4-BE49-F238E27FC236}">
                      <a16:creationId xmlns:a16="http://schemas.microsoft.com/office/drawing/2014/main" id="{B362B1AE-7656-1A85-A3A0-E406EFE067E7}"/>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1482606-48B7-C2FC-D2B3-B899E25E60C8}"/>
                  </a:ext>
                </a:extLst>
              </p:cNvPr>
              <p:cNvGrpSpPr/>
              <p:nvPr/>
            </p:nvGrpSpPr>
            <p:grpSpPr>
              <a:xfrm>
                <a:off x="5307639" y="2396068"/>
                <a:ext cx="2340000" cy="1094400"/>
                <a:chOff x="3723620" y="2750863"/>
                <a:chExt cx="2340000" cy="1094400"/>
              </a:xfrm>
            </p:grpSpPr>
            <p:sp>
              <p:nvSpPr>
                <p:cNvPr id="53" name="Freeform 52">
                  <a:extLst>
                    <a:ext uri="{FF2B5EF4-FFF2-40B4-BE49-F238E27FC236}">
                      <a16:creationId xmlns:a16="http://schemas.microsoft.com/office/drawing/2014/main" id="{4EBE1249-65C3-65EE-E1B1-D28FB6838762}"/>
                    </a:ext>
                  </a:extLst>
                </p:cNvPr>
                <p:cNvSpPr/>
                <p:nvPr/>
              </p:nvSpPr>
              <p:spPr>
                <a:xfrm>
                  <a:off x="3723620" y="2750863"/>
                  <a:ext cx="2340000" cy="158400"/>
                </a:xfrm>
                <a:custGeom>
                  <a:avLst/>
                  <a:gdLst>
                    <a:gd name="connsiteX0" fmla="*/ 0 w 2340001"/>
                    <a:gd name="connsiteY0" fmla="*/ 0 h 167148"/>
                    <a:gd name="connsiteX1" fmla="*/ 2180807 w 2340001"/>
                    <a:gd name="connsiteY1" fmla="*/ 0 h 167148"/>
                    <a:gd name="connsiteX2" fmla="*/ 2180807 w 2340001"/>
                    <a:gd name="connsiteY2" fmla="*/ 383 h 167148"/>
                    <a:gd name="connsiteX3" fmla="*/ 2340001 w 2340001"/>
                    <a:gd name="connsiteY3" fmla="*/ 83575 h 167148"/>
                    <a:gd name="connsiteX4" fmla="*/ 2180807 w 2340001"/>
                    <a:gd name="connsiteY4" fmla="*/ 166765 h 167148"/>
                    <a:gd name="connsiteX5" fmla="*/ 2180807 w 2340001"/>
                    <a:gd name="connsiteY5" fmla="*/ 167147 h 167148"/>
                    <a:gd name="connsiteX6" fmla="*/ 2180076 w 2340001"/>
                    <a:gd name="connsiteY6" fmla="*/ 167147 h 167148"/>
                    <a:gd name="connsiteX7" fmla="*/ 2180075 w 2340001"/>
                    <a:gd name="connsiteY7" fmla="*/ 167148 h 167148"/>
                    <a:gd name="connsiteX8" fmla="*/ 2180075 w 2340001"/>
                    <a:gd name="connsiteY8" fmla="*/ 167147 h 167148"/>
                    <a:gd name="connsiteX9" fmla="*/ 0 w 2340001"/>
                    <a:gd name="connsiteY9" fmla="*/ 167147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1" h="167148">
                      <a:moveTo>
                        <a:pt x="0" y="0"/>
                      </a:moveTo>
                      <a:lnTo>
                        <a:pt x="2180807" y="0"/>
                      </a:lnTo>
                      <a:lnTo>
                        <a:pt x="2180807" y="383"/>
                      </a:lnTo>
                      <a:lnTo>
                        <a:pt x="2340001" y="83575"/>
                      </a:lnTo>
                      <a:lnTo>
                        <a:pt x="2180807" y="166765"/>
                      </a:lnTo>
                      <a:lnTo>
                        <a:pt x="2180807" y="167147"/>
                      </a:lnTo>
                      <a:lnTo>
                        <a:pt x="2180076" y="167147"/>
                      </a:lnTo>
                      <a:lnTo>
                        <a:pt x="2180075" y="167148"/>
                      </a:lnTo>
                      <a:lnTo>
                        <a:pt x="2180075" y="167147"/>
                      </a:lnTo>
                      <a:lnTo>
                        <a:pt x="0" y="16714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Rectangle 55">
                  <a:extLst>
                    <a:ext uri="{FF2B5EF4-FFF2-40B4-BE49-F238E27FC236}">
                      <a16:creationId xmlns:a16="http://schemas.microsoft.com/office/drawing/2014/main" id="{08228537-98C0-CCF1-B2A8-F6E31580914F}"/>
                    </a:ext>
                  </a:extLst>
                </p:cNvPr>
                <p:cNvSpPr/>
                <p:nvPr/>
              </p:nvSpPr>
              <p:spPr>
                <a:xfrm rot="5400000">
                  <a:off x="3334820" y="3298063"/>
                  <a:ext cx="936000" cy="158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D78DD193-0C6E-F9AB-24DD-77FBE66B54C4}"/>
                </a:ext>
              </a:extLst>
            </p:cNvPr>
            <p:cNvGrpSpPr/>
            <p:nvPr/>
          </p:nvGrpSpPr>
          <p:grpSpPr>
            <a:xfrm>
              <a:off x="437987" y="2442376"/>
              <a:ext cx="6833715" cy="2011016"/>
              <a:chOff x="328551" y="249940"/>
              <a:chExt cx="6833715" cy="2011016"/>
            </a:xfrm>
          </p:grpSpPr>
          <p:sp>
            <p:nvSpPr>
              <p:cNvPr id="31" name="TextBox 30">
                <a:extLst>
                  <a:ext uri="{FF2B5EF4-FFF2-40B4-BE49-F238E27FC236}">
                    <a16:creationId xmlns:a16="http://schemas.microsoft.com/office/drawing/2014/main" id="{EF8CAD1C-F7CB-1DA0-E359-531CE79DC5CF}"/>
                  </a:ext>
                </a:extLst>
              </p:cNvPr>
              <p:cNvSpPr txBox="1"/>
              <p:nvPr/>
            </p:nvSpPr>
            <p:spPr>
              <a:xfrm>
                <a:off x="2478941" y="249940"/>
                <a:ext cx="2638540" cy="261610"/>
              </a:xfrm>
              <a:prstGeom prst="rect">
                <a:avLst/>
              </a:prstGeom>
              <a:noFill/>
            </p:spPr>
            <p:txBody>
              <a:bodyPr wrap="square" rtlCol="0">
                <a:spAutoFit/>
              </a:bodyPr>
              <a:lstStyle/>
              <a:p>
                <a:pPr algn="ctr"/>
                <a:r>
                  <a:rPr lang="en-GB" sz="1100" b="1"/>
                  <a:t>KEY MILESTONES</a:t>
                </a:r>
              </a:p>
            </p:txBody>
          </p:sp>
          <p:grpSp>
            <p:nvGrpSpPr>
              <p:cNvPr id="33" name="Group 32">
                <a:extLst>
                  <a:ext uri="{FF2B5EF4-FFF2-40B4-BE49-F238E27FC236}">
                    <a16:creationId xmlns:a16="http://schemas.microsoft.com/office/drawing/2014/main" id="{573FFE2A-4E77-2EA2-3E39-3CEE8CE72914}"/>
                  </a:ext>
                </a:extLst>
              </p:cNvPr>
              <p:cNvGrpSpPr/>
              <p:nvPr/>
            </p:nvGrpSpPr>
            <p:grpSpPr>
              <a:xfrm>
                <a:off x="328551" y="658997"/>
                <a:ext cx="6833715" cy="1601959"/>
                <a:chOff x="1447581" y="5060383"/>
                <a:chExt cx="5420834" cy="1712986"/>
              </a:xfrm>
            </p:grpSpPr>
            <p:sp>
              <p:nvSpPr>
                <p:cNvPr id="34" name="Freeform 33">
                  <a:extLst>
                    <a:ext uri="{FF2B5EF4-FFF2-40B4-BE49-F238E27FC236}">
                      <a16:creationId xmlns:a16="http://schemas.microsoft.com/office/drawing/2014/main" id="{A99A4CA9-B340-D497-BB29-1518F9D8C50B}"/>
                    </a:ext>
                  </a:extLst>
                </p:cNvPr>
                <p:cNvSpPr/>
                <p:nvPr/>
              </p:nvSpPr>
              <p:spPr>
                <a:xfrm>
                  <a:off x="1447581" y="5060383"/>
                  <a:ext cx="1699498" cy="1693176"/>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Founding (2016)</a:t>
                  </a:r>
                  <a:endParaRPr lang="en-GB" sz="1100" b="1" kern="1200"/>
                </a:p>
                <a:p>
                  <a:pPr marL="171450" lvl="1" indent="-171450" algn="l" defTabSz="444500">
                    <a:spcBef>
                      <a:spcPct val="0"/>
                    </a:spcBef>
                    <a:spcAft>
                      <a:spcPct val="15000"/>
                    </a:spcAft>
                    <a:buFont typeface="Wingdings" pitchFamily="2" charset="2"/>
                    <a:buChar char="Ø"/>
                  </a:pPr>
                  <a:r>
                    <a:rPr lang="en-GB" sz="1100" kern="1200"/>
                    <a:t>Setting up the coop in 2016.</a:t>
                  </a:r>
                </a:p>
                <a:p>
                  <a:pPr marL="171450" lvl="1" indent="-171450" algn="l" defTabSz="444500">
                    <a:spcBef>
                      <a:spcPct val="0"/>
                    </a:spcBef>
                    <a:spcAft>
                      <a:spcPct val="15000"/>
                    </a:spcAft>
                    <a:buFont typeface="Wingdings" pitchFamily="2" charset="2"/>
                    <a:buChar char="Ø"/>
                  </a:pPr>
                  <a:r>
                    <a:rPr lang="en-GB" sz="1100" kern="1200"/>
                    <a:t>Setting up </a:t>
                  </a:r>
                  <a:r>
                    <a:rPr lang="en-GB" sz="1100" kern="1200" err="1"/>
                    <a:t>CoTech</a:t>
                  </a:r>
                  <a:r>
                    <a:rPr lang="en-GB" sz="1100" kern="1200"/>
                    <a:t> – helped root culture in cooperativism and helped meet a lot more people </a:t>
                  </a:r>
                </a:p>
              </p:txBody>
            </p:sp>
            <p:sp>
              <p:nvSpPr>
                <p:cNvPr id="35" name="Freeform 34">
                  <a:extLst>
                    <a:ext uri="{FF2B5EF4-FFF2-40B4-BE49-F238E27FC236}">
                      <a16:creationId xmlns:a16="http://schemas.microsoft.com/office/drawing/2014/main" id="{31773C11-AC9D-AFB8-D51B-6041A45E4B32}"/>
                    </a:ext>
                  </a:extLst>
                </p:cNvPr>
                <p:cNvSpPr/>
                <p:nvPr/>
              </p:nvSpPr>
              <p:spPr>
                <a:xfrm>
                  <a:off x="3307555" y="5060383"/>
                  <a:ext cx="1699498" cy="1698189"/>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a:t>Space4</a:t>
                  </a:r>
                  <a:endParaRPr lang="en-GB" sz="1100" b="1" kern="1200"/>
                </a:p>
                <a:p>
                  <a:pPr marL="171450" lvl="1" indent="-171450" algn="l" defTabSz="444500">
                    <a:spcBef>
                      <a:spcPct val="0"/>
                    </a:spcBef>
                    <a:spcAft>
                      <a:spcPct val="15000"/>
                    </a:spcAft>
                    <a:buFont typeface="Wingdings" pitchFamily="2" charset="2"/>
                    <a:buChar char="Ø"/>
                  </a:pPr>
                  <a:r>
                    <a:rPr lang="en-GB" sz="1100" kern="1200"/>
                    <a:t>Originally established in 2017, led to taking on a 10-year contract with Islington Council in 2019, worth £600,000 in rent over 10 years, probably worth a lot more in other ways</a:t>
                  </a:r>
                </a:p>
                <a:p>
                  <a:pPr marL="171450" lvl="1" indent="-171450" algn="l" defTabSz="444500">
                    <a:spcBef>
                      <a:spcPct val="0"/>
                    </a:spcBef>
                    <a:spcAft>
                      <a:spcPct val="15000"/>
                    </a:spcAft>
                    <a:buFont typeface="Wingdings" pitchFamily="2" charset="2"/>
                    <a:buChar char="Ø"/>
                  </a:pPr>
                  <a:endParaRPr lang="en-GB" sz="1100" kern="1200"/>
                </a:p>
              </p:txBody>
            </p:sp>
            <p:sp>
              <p:nvSpPr>
                <p:cNvPr id="36" name="Freeform 35">
                  <a:extLst>
                    <a:ext uri="{FF2B5EF4-FFF2-40B4-BE49-F238E27FC236}">
                      <a16:creationId xmlns:a16="http://schemas.microsoft.com/office/drawing/2014/main" id="{A724856E-F5B6-A460-CCFA-1CCA0F0B5892}"/>
                    </a:ext>
                  </a:extLst>
                </p:cNvPr>
                <p:cNvSpPr/>
                <p:nvPr/>
              </p:nvSpPr>
              <p:spPr>
                <a:xfrm>
                  <a:off x="5168917" y="5075181"/>
                  <a:ext cx="1699498" cy="1698188"/>
                </a:xfrm>
                <a:custGeom>
                  <a:avLst/>
                  <a:gdLst>
                    <a:gd name="connsiteX0" fmla="*/ 0 w 1699498"/>
                    <a:gd name="connsiteY0" fmla="*/ 0 h 1489710"/>
                    <a:gd name="connsiteX1" fmla="*/ 1699498 w 1699498"/>
                    <a:gd name="connsiteY1" fmla="*/ 0 h 1489710"/>
                    <a:gd name="connsiteX2" fmla="*/ 1699498 w 1699498"/>
                    <a:gd name="connsiteY2" fmla="*/ 1489710 h 1489710"/>
                    <a:gd name="connsiteX3" fmla="*/ 0 w 1699498"/>
                    <a:gd name="connsiteY3" fmla="*/ 1489710 h 1489710"/>
                    <a:gd name="connsiteX4" fmla="*/ 0 w 1699498"/>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8" h="1489710">
                      <a:moveTo>
                        <a:pt x="0" y="0"/>
                      </a:moveTo>
                      <a:lnTo>
                        <a:pt x="1699498" y="0"/>
                      </a:lnTo>
                      <a:lnTo>
                        <a:pt x="1699498" y="1489710"/>
                      </a:lnTo>
                      <a:lnTo>
                        <a:pt x="0" y="148971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spcBef>
                      <a:spcPct val="0"/>
                    </a:spcBef>
                    <a:spcAft>
                      <a:spcPct val="35000"/>
                    </a:spcAft>
                    <a:buNone/>
                  </a:pPr>
                  <a:r>
                    <a:rPr lang="en-GB" sz="1100" b="1" kern="1200"/>
                    <a:t>Major projects</a:t>
                  </a:r>
                </a:p>
                <a:p>
                  <a:pPr marL="171450" lvl="1" indent="-171450" algn="l" defTabSz="444500">
                    <a:spcBef>
                      <a:spcPct val="0"/>
                    </a:spcBef>
                    <a:spcAft>
                      <a:spcPct val="15000"/>
                    </a:spcAft>
                    <a:buFont typeface="Wingdings" pitchFamily="2" charset="2"/>
                    <a:buChar char="Ø"/>
                  </a:pPr>
                  <a:r>
                    <a:rPr lang="en-GB" sz="1100" kern="1200"/>
                    <a:t>Overthrowing a government – a piece of technology that was instrumental in changing the government in Papua New Guinea</a:t>
                  </a:r>
                </a:p>
                <a:p>
                  <a:pPr marL="171450" lvl="1" indent="-171450" algn="l" defTabSz="444500">
                    <a:spcBef>
                      <a:spcPct val="0"/>
                    </a:spcBef>
                    <a:spcAft>
                      <a:spcPct val="15000"/>
                    </a:spcAft>
                    <a:buFont typeface="Wingdings" pitchFamily="2" charset="2"/>
                    <a:buChar char="Ø"/>
                  </a:pPr>
                  <a:r>
                    <a:rPr lang="en-GB" sz="1100" kern="1200"/>
                    <a:t>School Cuts website – the campaign influenced many thousands of votes in the 2017 election</a:t>
                  </a:r>
                </a:p>
              </p:txBody>
            </p:sp>
          </p:grpSp>
        </p:grpSp>
      </p:grpSp>
      <p:grpSp>
        <p:nvGrpSpPr>
          <p:cNvPr id="124" name="Group 123">
            <a:extLst>
              <a:ext uri="{FF2B5EF4-FFF2-40B4-BE49-F238E27FC236}">
                <a16:creationId xmlns:a16="http://schemas.microsoft.com/office/drawing/2014/main" id="{322E6A1C-D734-B2BA-C7BA-A2D11AC57CFC}"/>
              </a:ext>
            </a:extLst>
          </p:cNvPr>
          <p:cNvGrpSpPr/>
          <p:nvPr/>
        </p:nvGrpSpPr>
        <p:grpSpPr>
          <a:xfrm>
            <a:off x="4752031" y="451668"/>
            <a:ext cx="7359529" cy="6208245"/>
            <a:chOff x="4752031" y="451668"/>
            <a:chExt cx="7359529" cy="6208245"/>
          </a:xfrm>
        </p:grpSpPr>
        <p:grpSp>
          <p:nvGrpSpPr>
            <p:cNvPr id="106" name="Group 105">
              <a:extLst>
                <a:ext uri="{FF2B5EF4-FFF2-40B4-BE49-F238E27FC236}">
                  <a16:creationId xmlns:a16="http://schemas.microsoft.com/office/drawing/2014/main" id="{48A12661-3369-633A-3994-25591436B2F6}"/>
                </a:ext>
              </a:extLst>
            </p:cNvPr>
            <p:cNvGrpSpPr/>
            <p:nvPr/>
          </p:nvGrpSpPr>
          <p:grpSpPr>
            <a:xfrm>
              <a:off x="4752031" y="695290"/>
              <a:ext cx="7359529" cy="5602957"/>
              <a:chOff x="1345371" y="708997"/>
              <a:chExt cx="7359529" cy="5602957"/>
            </a:xfrm>
          </p:grpSpPr>
          <p:sp>
            <p:nvSpPr>
              <p:cNvPr id="107" name="Hexagon 106">
                <a:extLst>
                  <a:ext uri="{FF2B5EF4-FFF2-40B4-BE49-F238E27FC236}">
                    <a16:creationId xmlns:a16="http://schemas.microsoft.com/office/drawing/2014/main" id="{8A12C455-AF04-8095-244E-76C6B901D4A9}"/>
                  </a:ext>
                </a:extLst>
              </p:cNvPr>
              <p:cNvSpPr>
                <a:spLocks/>
              </p:cNvSpPr>
              <p:nvPr/>
            </p:nvSpPr>
            <p:spPr>
              <a:xfrm>
                <a:off x="5512802" y="3918382"/>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Consent-based decision making, open to anybody in the circles, tends to be Members, Outlanders, and sometimes Collaborators</a:t>
                </a:r>
              </a:p>
            </p:txBody>
          </p:sp>
          <p:sp>
            <p:nvSpPr>
              <p:cNvPr id="108" name="Hexagon 107">
                <a:extLst>
                  <a:ext uri="{FF2B5EF4-FFF2-40B4-BE49-F238E27FC236}">
                    <a16:creationId xmlns:a16="http://schemas.microsoft.com/office/drawing/2014/main" id="{2DAC0058-E09A-F4B1-31E1-5F145814B579}"/>
                  </a:ext>
                </a:extLst>
              </p:cNvPr>
              <p:cNvSpPr>
                <a:spLocks/>
              </p:cNvSpPr>
              <p:nvPr/>
            </p:nvSpPr>
            <p:spPr>
              <a:xfrm>
                <a:off x="5535080" y="708997"/>
                <a:ext cx="1800856" cy="1610765"/>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All collaborators should be on a path to membership, so try and be as transparent with them as possible </a:t>
                </a:r>
              </a:p>
            </p:txBody>
          </p:sp>
          <p:sp>
            <p:nvSpPr>
              <p:cNvPr id="109" name="Hexagon 108">
                <a:extLst>
                  <a:ext uri="{FF2B5EF4-FFF2-40B4-BE49-F238E27FC236}">
                    <a16:creationId xmlns:a16="http://schemas.microsoft.com/office/drawing/2014/main" id="{CF5A3FAC-79AF-5986-288F-518113BBF466}"/>
                  </a:ext>
                </a:extLst>
              </p:cNvPr>
              <p:cNvSpPr>
                <a:spLocks/>
              </p:cNvSpPr>
              <p:nvPr/>
            </p:nvSpPr>
            <p:spPr>
              <a:xfrm>
                <a:off x="4130615" y="3109180"/>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Project Sponsor is a member, serves as client liaison, joins dots, ensures alignment, not a technical role</a:t>
                </a:r>
              </a:p>
            </p:txBody>
          </p:sp>
          <p:sp>
            <p:nvSpPr>
              <p:cNvPr id="110" name="Hexagon 109">
                <a:extLst>
                  <a:ext uri="{FF2B5EF4-FFF2-40B4-BE49-F238E27FC236}">
                    <a16:creationId xmlns:a16="http://schemas.microsoft.com/office/drawing/2014/main" id="{75E7F53D-0032-CAC7-21BA-A42C0648238C}"/>
                  </a:ext>
                </a:extLst>
              </p:cNvPr>
              <p:cNvSpPr>
                <a:spLocks/>
              </p:cNvSpPr>
              <p:nvPr/>
            </p:nvSpPr>
            <p:spPr>
              <a:xfrm>
                <a:off x="4112448" y="4701188"/>
                <a:ext cx="1800856" cy="1610766"/>
              </a:xfrm>
              <a:prstGeom prst="hexagon">
                <a:avLst/>
              </a:prstGeom>
              <a:solidFill>
                <a:schemeClr val="accent3">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Only restrict the most contentious, risky, or legally binding decisions to Members</a:t>
                </a:r>
              </a:p>
            </p:txBody>
          </p:sp>
          <p:sp>
            <p:nvSpPr>
              <p:cNvPr id="111" name="Hexagon 110">
                <a:extLst>
                  <a:ext uri="{FF2B5EF4-FFF2-40B4-BE49-F238E27FC236}">
                    <a16:creationId xmlns:a16="http://schemas.microsoft.com/office/drawing/2014/main" id="{8D98907D-4DA8-704C-467B-9E6494422CFC}"/>
                  </a:ext>
                </a:extLst>
              </p:cNvPr>
              <p:cNvSpPr>
                <a:spLocks/>
              </p:cNvSpPr>
              <p:nvPr/>
            </p:nvSpPr>
            <p:spPr>
              <a:xfrm>
                <a:off x="5524444" y="2319545"/>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Collaborators can apply to be an Outlander, not different legally but invited to take on more internal work and be part of members’ meetings </a:t>
                </a:r>
              </a:p>
            </p:txBody>
          </p:sp>
          <p:sp>
            <p:nvSpPr>
              <p:cNvPr id="112" name="Hexagon 111">
                <a:extLst>
                  <a:ext uri="{FF2B5EF4-FFF2-40B4-BE49-F238E27FC236}">
                    <a16:creationId xmlns:a16="http://schemas.microsoft.com/office/drawing/2014/main" id="{231BD0B4-F9E5-6A4B-808B-0F592024EAB9}"/>
                  </a:ext>
                </a:extLst>
              </p:cNvPr>
              <p:cNvSpPr>
                <a:spLocks noChangeAspect="1"/>
              </p:cNvSpPr>
              <p:nvPr/>
            </p:nvSpPr>
            <p:spPr>
              <a:xfrm>
                <a:off x="1351958" y="3062256"/>
                <a:ext cx="1800856" cy="1610765"/>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Circles: Members, Tech, Design, People, and Space 4, Project Managers, and others when needed</a:t>
                </a:r>
              </a:p>
            </p:txBody>
          </p:sp>
          <p:sp>
            <p:nvSpPr>
              <p:cNvPr id="113" name="Hexagon 112">
                <a:extLst>
                  <a:ext uri="{FF2B5EF4-FFF2-40B4-BE49-F238E27FC236}">
                    <a16:creationId xmlns:a16="http://schemas.microsoft.com/office/drawing/2014/main" id="{324B4C2F-9EE4-A26C-E7DF-42045A7740C2}"/>
                  </a:ext>
                </a:extLst>
              </p:cNvPr>
              <p:cNvSpPr>
                <a:spLocks noChangeAspect="1"/>
              </p:cNvSpPr>
              <p:nvPr/>
            </p:nvSpPr>
            <p:spPr>
              <a:xfrm>
                <a:off x="4140706" y="1506787"/>
                <a:ext cx="1800856" cy="1610766"/>
              </a:xfrm>
              <a:prstGeom prst="hexagon">
                <a:avLst/>
              </a:prstGeom>
              <a:solidFill>
                <a:schemeClr val="accent4">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Project teams, typically consist of Project Manager, Designer, Developer, and Project Sponsor </a:t>
                </a:r>
              </a:p>
            </p:txBody>
          </p:sp>
          <p:sp>
            <p:nvSpPr>
              <p:cNvPr id="114" name="Hexagon 113">
                <a:extLst>
                  <a:ext uri="{FF2B5EF4-FFF2-40B4-BE49-F238E27FC236}">
                    <a16:creationId xmlns:a16="http://schemas.microsoft.com/office/drawing/2014/main" id="{BAC34B8C-0671-D012-544D-A89FE29098D4}"/>
                  </a:ext>
                </a:extLst>
              </p:cNvPr>
              <p:cNvSpPr>
                <a:spLocks noChangeAspect="1"/>
              </p:cNvSpPr>
              <p:nvPr/>
            </p:nvSpPr>
            <p:spPr>
              <a:xfrm>
                <a:off x="2746332" y="2293034"/>
                <a:ext cx="1800856" cy="1610768"/>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Members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Circle meet weekly, deals with </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significant financial spend or risk, reputational risk, and other critical issues</a:t>
                </a:r>
              </a:p>
            </p:txBody>
          </p:sp>
          <p:sp>
            <p:nvSpPr>
              <p:cNvPr id="115" name="Hexagon 114">
                <a:extLst>
                  <a:ext uri="{FF2B5EF4-FFF2-40B4-BE49-F238E27FC236}">
                    <a16:creationId xmlns:a16="http://schemas.microsoft.com/office/drawing/2014/main" id="{7D99F15D-4EF8-CFE5-BA32-88F598F8E903}"/>
                  </a:ext>
                </a:extLst>
              </p:cNvPr>
              <p:cNvSpPr>
                <a:spLocks noChangeAspect="1"/>
              </p:cNvSpPr>
              <p:nvPr/>
            </p:nvSpPr>
            <p:spPr>
              <a:xfrm>
                <a:off x="1345371" y="4673021"/>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Responsible for internal and external work, all decisions which are specific to those circles are pushed out to them </a:t>
                </a:r>
              </a:p>
            </p:txBody>
          </p:sp>
          <p:sp>
            <p:nvSpPr>
              <p:cNvPr id="116" name="Hexagon 115">
                <a:extLst>
                  <a:ext uri="{FF2B5EF4-FFF2-40B4-BE49-F238E27FC236}">
                    <a16:creationId xmlns:a16="http://schemas.microsoft.com/office/drawing/2014/main" id="{888765FE-307E-D4B7-085F-EFF5478EE49B}"/>
                  </a:ext>
                </a:extLst>
              </p:cNvPr>
              <p:cNvSpPr>
                <a:spLocks noChangeAspect="1"/>
              </p:cNvSpPr>
              <p:nvPr/>
            </p:nvSpPr>
            <p:spPr>
              <a:xfrm>
                <a:off x="2733908" y="3884860"/>
                <a:ext cx="1800856" cy="1610766"/>
              </a:xfrm>
              <a:prstGeom prst="hexagon">
                <a:avLst/>
              </a:prstGeom>
              <a:solidFill>
                <a:schemeClr val="accent5">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Frequency of circle meetings varies depending on focus, size, and decisions to be made</a:t>
                </a:r>
              </a:p>
            </p:txBody>
          </p:sp>
          <p:sp>
            <p:nvSpPr>
              <p:cNvPr id="117" name="Hexagon 116">
                <a:extLst>
                  <a:ext uri="{FF2B5EF4-FFF2-40B4-BE49-F238E27FC236}">
                    <a16:creationId xmlns:a16="http://schemas.microsoft.com/office/drawing/2014/main" id="{D797B3A6-B139-3B79-B031-F4607CB91D4E}"/>
                  </a:ext>
                </a:extLst>
              </p:cNvPr>
              <p:cNvSpPr>
                <a:spLocks/>
              </p:cNvSpPr>
              <p:nvPr/>
            </p:nvSpPr>
            <p:spPr>
              <a:xfrm>
                <a:off x="6904044" y="3134660"/>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Outlanders can become Members after 1 year, they then become an employee and gain benefits as well as responsibilities</a:t>
                </a:r>
              </a:p>
            </p:txBody>
          </p:sp>
        </p:grpSp>
        <p:grpSp>
          <p:nvGrpSpPr>
            <p:cNvPr id="118" name="Group 117">
              <a:extLst>
                <a:ext uri="{FF2B5EF4-FFF2-40B4-BE49-F238E27FC236}">
                  <a16:creationId xmlns:a16="http://schemas.microsoft.com/office/drawing/2014/main" id="{6CD2BA58-3B1A-0924-990A-95A15B9699CB}"/>
                </a:ext>
              </a:extLst>
            </p:cNvPr>
            <p:cNvGrpSpPr/>
            <p:nvPr/>
          </p:nvGrpSpPr>
          <p:grpSpPr>
            <a:xfrm>
              <a:off x="5695240" y="451668"/>
              <a:ext cx="5724409" cy="6208245"/>
              <a:chOff x="303296" y="214037"/>
              <a:chExt cx="5724409" cy="6208245"/>
            </a:xfrm>
          </p:grpSpPr>
          <p:sp>
            <p:nvSpPr>
              <p:cNvPr id="119" name="TextBox 118">
                <a:extLst>
                  <a:ext uri="{FF2B5EF4-FFF2-40B4-BE49-F238E27FC236}">
                    <a16:creationId xmlns:a16="http://schemas.microsoft.com/office/drawing/2014/main" id="{28907CAB-DE65-A020-6551-079EB1B859E2}"/>
                  </a:ext>
                </a:extLst>
              </p:cNvPr>
              <p:cNvSpPr txBox="1"/>
              <p:nvPr/>
            </p:nvSpPr>
            <p:spPr>
              <a:xfrm>
                <a:off x="303296" y="6160672"/>
                <a:ext cx="1472400" cy="261610"/>
              </a:xfrm>
              <a:prstGeom prst="rect">
                <a:avLst/>
              </a:prstGeom>
              <a:solidFill>
                <a:schemeClr val="accent5">
                  <a:alpha val="35822"/>
                </a:schemeClr>
              </a:solidFill>
              <a:ln>
                <a:noFill/>
              </a:ln>
            </p:spPr>
            <p:txBody>
              <a:bodyPr wrap="square" rtlCol="0">
                <a:spAutoFit/>
              </a:bodyPr>
              <a:lstStyle/>
              <a:p>
                <a:pPr algn="ctr"/>
                <a:r>
                  <a:rPr lang="en-GB" sz="1100"/>
                  <a:t>STRUCTURE</a:t>
                </a:r>
              </a:p>
            </p:txBody>
          </p:sp>
          <p:sp>
            <p:nvSpPr>
              <p:cNvPr id="120" name="TextBox 119">
                <a:extLst>
                  <a:ext uri="{FF2B5EF4-FFF2-40B4-BE49-F238E27FC236}">
                    <a16:creationId xmlns:a16="http://schemas.microsoft.com/office/drawing/2014/main" id="{3629B181-2A0C-79C8-43F1-119328F9380A}"/>
                  </a:ext>
                </a:extLst>
              </p:cNvPr>
              <p:cNvSpPr txBox="1"/>
              <p:nvPr/>
            </p:nvSpPr>
            <p:spPr>
              <a:xfrm>
                <a:off x="3203888" y="6160236"/>
                <a:ext cx="1411067" cy="261610"/>
              </a:xfrm>
              <a:prstGeom prst="rect">
                <a:avLst/>
              </a:prstGeom>
              <a:solidFill>
                <a:schemeClr val="accent3">
                  <a:alpha val="35822"/>
                </a:schemeClr>
              </a:solidFill>
              <a:ln>
                <a:noFill/>
              </a:ln>
            </p:spPr>
            <p:txBody>
              <a:bodyPr wrap="square" rtlCol="0">
                <a:spAutoFit/>
              </a:bodyPr>
              <a:lstStyle/>
              <a:p>
                <a:pPr algn="ctr"/>
                <a:r>
                  <a:rPr lang="en-GB" sz="1100"/>
                  <a:t>DECISION-MAKING</a:t>
                </a:r>
              </a:p>
            </p:txBody>
          </p:sp>
          <p:sp>
            <p:nvSpPr>
              <p:cNvPr id="121" name="TextBox 120">
                <a:extLst>
                  <a:ext uri="{FF2B5EF4-FFF2-40B4-BE49-F238E27FC236}">
                    <a16:creationId xmlns:a16="http://schemas.microsoft.com/office/drawing/2014/main" id="{8A6E6E60-079D-755D-DE79-59B474F8AB88}"/>
                  </a:ext>
                </a:extLst>
              </p:cNvPr>
              <p:cNvSpPr txBox="1"/>
              <p:nvPr/>
            </p:nvSpPr>
            <p:spPr>
              <a:xfrm>
                <a:off x="2909744" y="214037"/>
                <a:ext cx="3117961" cy="245685"/>
              </a:xfrm>
              <a:prstGeom prst="rect">
                <a:avLst/>
              </a:prstGeom>
              <a:noFill/>
            </p:spPr>
            <p:txBody>
              <a:bodyPr wrap="square" rtlCol="0">
                <a:spAutoFit/>
              </a:bodyPr>
              <a:lstStyle/>
              <a:p>
                <a:pPr algn="ctr"/>
                <a:r>
                  <a:rPr lang="en-GB" sz="1100" b="1"/>
                  <a:t>KEY FEATURES</a:t>
                </a:r>
              </a:p>
            </p:txBody>
          </p:sp>
          <p:sp>
            <p:nvSpPr>
              <p:cNvPr id="122" name="TextBox 121">
                <a:extLst>
                  <a:ext uri="{FF2B5EF4-FFF2-40B4-BE49-F238E27FC236}">
                    <a16:creationId xmlns:a16="http://schemas.microsoft.com/office/drawing/2014/main" id="{DB0D721F-6E7D-AD15-C906-BEFEEC702F74}"/>
                  </a:ext>
                </a:extLst>
              </p:cNvPr>
              <p:cNvSpPr txBox="1"/>
              <p:nvPr/>
            </p:nvSpPr>
            <p:spPr>
              <a:xfrm>
                <a:off x="4682514" y="6160236"/>
                <a:ext cx="1170475" cy="261610"/>
              </a:xfrm>
              <a:prstGeom prst="rect">
                <a:avLst/>
              </a:prstGeom>
              <a:solidFill>
                <a:schemeClr val="accent1">
                  <a:alpha val="35822"/>
                </a:schemeClr>
              </a:solidFill>
              <a:ln>
                <a:noFill/>
              </a:ln>
            </p:spPr>
            <p:txBody>
              <a:bodyPr wrap="square" rtlCol="0">
                <a:spAutoFit/>
              </a:bodyPr>
              <a:lstStyle/>
              <a:p>
                <a:pPr algn="ctr"/>
                <a:r>
                  <a:rPr lang="en-GB" sz="1100"/>
                  <a:t>MEMBERSHIP</a:t>
                </a:r>
              </a:p>
            </p:txBody>
          </p:sp>
          <p:sp>
            <p:nvSpPr>
              <p:cNvPr id="123" name="TextBox 122">
                <a:extLst>
                  <a:ext uri="{FF2B5EF4-FFF2-40B4-BE49-F238E27FC236}">
                    <a16:creationId xmlns:a16="http://schemas.microsoft.com/office/drawing/2014/main" id="{9ACE951A-64D9-C60C-109C-8063A18E4723}"/>
                  </a:ext>
                </a:extLst>
              </p:cNvPr>
              <p:cNvSpPr txBox="1"/>
              <p:nvPr/>
            </p:nvSpPr>
            <p:spPr>
              <a:xfrm>
                <a:off x="1848926" y="6160236"/>
                <a:ext cx="1282435" cy="261610"/>
              </a:xfrm>
              <a:prstGeom prst="rect">
                <a:avLst/>
              </a:prstGeom>
              <a:solidFill>
                <a:schemeClr val="accent4">
                  <a:alpha val="35822"/>
                </a:schemeClr>
              </a:solidFill>
              <a:ln>
                <a:noFill/>
              </a:ln>
            </p:spPr>
            <p:txBody>
              <a:bodyPr wrap="square" rtlCol="0">
                <a:spAutoFit/>
              </a:bodyPr>
              <a:lstStyle/>
              <a:p>
                <a:pPr algn="ctr"/>
                <a:r>
                  <a:rPr lang="en-GB" sz="1100"/>
                  <a:t>OPERATIONS</a:t>
                </a:r>
              </a:p>
            </p:txBody>
          </p:sp>
        </p:grpSp>
      </p:grpSp>
      <p:sp>
        <p:nvSpPr>
          <p:cNvPr id="125" name="Hexagon 124">
            <a:extLst>
              <a:ext uri="{FF2B5EF4-FFF2-40B4-BE49-F238E27FC236}">
                <a16:creationId xmlns:a16="http://schemas.microsoft.com/office/drawing/2014/main" id="{940F0486-4D2F-494E-F29F-BF1B118868A9}"/>
              </a:ext>
            </a:extLst>
          </p:cNvPr>
          <p:cNvSpPr>
            <a:spLocks/>
          </p:cNvSpPr>
          <p:nvPr/>
        </p:nvSpPr>
        <p:spPr>
          <a:xfrm>
            <a:off x="10311772" y="1508922"/>
            <a:ext cx="1800856" cy="1610766"/>
          </a:xfrm>
          <a:prstGeom prst="hexagon">
            <a:avLst/>
          </a:prstGeom>
          <a:solidFill>
            <a:schemeClr val="accent1">
              <a:alpha val="35822"/>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Time to check,  </a:t>
            </a:r>
          </a:p>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A) You have skills which are sellable and you're going to be bringing in value </a:t>
            </a: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B) </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Y</a:t>
            </a: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ou've got the kind of right attitude</a:t>
            </a:r>
            <a:endParaRPr lang="en-GB" sz="1100"/>
          </a:p>
        </p:txBody>
      </p:sp>
      <p:sp>
        <p:nvSpPr>
          <p:cNvPr id="13" name="Rectangle 12">
            <a:extLst>
              <a:ext uri="{FF2B5EF4-FFF2-40B4-BE49-F238E27FC236}">
                <a16:creationId xmlns:a16="http://schemas.microsoft.com/office/drawing/2014/main" id="{63DA66BE-1E17-05B5-E6EB-2FD0588E79EC}"/>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Work from home Wi-Fi with solid fill">
            <a:hlinkClick r:id="rId3" action="ppaction://hlinksldjump"/>
            <a:extLst>
              <a:ext uri="{FF2B5EF4-FFF2-40B4-BE49-F238E27FC236}">
                <a16:creationId xmlns:a16="http://schemas.microsoft.com/office/drawing/2014/main" id="{CD2B3E9A-DD73-AD79-27DE-FBCBAEAF91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124190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19915A8-5759-4F59-3EF5-F4C90BC1FDF9}"/>
              </a:ext>
            </a:extLst>
          </p:cNvPr>
          <p:cNvGrpSpPr/>
          <p:nvPr/>
        </p:nvGrpSpPr>
        <p:grpSpPr>
          <a:xfrm>
            <a:off x="222427" y="193236"/>
            <a:ext cx="8088182" cy="2495128"/>
            <a:chOff x="621050" y="706552"/>
            <a:chExt cx="10086073" cy="2036649"/>
          </a:xfrm>
        </p:grpSpPr>
        <p:grpSp>
          <p:nvGrpSpPr>
            <p:cNvPr id="21" name="Group 20">
              <a:extLst>
                <a:ext uri="{FF2B5EF4-FFF2-40B4-BE49-F238E27FC236}">
                  <a16:creationId xmlns:a16="http://schemas.microsoft.com/office/drawing/2014/main" id="{08E0C2B7-3008-7BCB-A905-3A2FF6464A2C}"/>
                </a:ext>
              </a:extLst>
            </p:cNvPr>
            <p:cNvGrpSpPr/>
            <p:nvPr/>
          </p:nvGrpSpPr>
          <p:grpSpPr>
            <a:xfrm>
              <a:off x="645571" y="935346"/>
              <a:ext cx="10061550" cy="1807855"/>
              <a:chOff x="989094" y="3976195"/>
              <a:chExt cx="8558931" cy="2160382"/>
            </a:xfrm>
          </p:grpSpPr>
          <p:sp>
            <p:nvSpPr>
              <p:cNvPr id="9" name="Triangle 8">
                <a:extLst>
                  <a:ext uri="{FF2B5EF4-FFF2-40B4-BE49-F238E27FC236}">
                    <a16:creationId xmlns:a16="http://schemas.microsoft.com/office/drawing/2014/main" id="{F6A2E150-60C8-50E8-7DFD-4A580888B75D}"/>
                  </a:ext>
                </a:extLst>
              </p:cNvPr>
              <p:cNvSpPr>
                <a:spLocks noChangeAspect="1"/>
              </p:cNvSpPr>
              <p:nvPr/>
            </p:nvSpPr>
            <p:spPr>
              <a:xfrm>
                <a:off x="989094"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Becoming a co-op solved the founder-boss problem but required a mindset shift</a:t>
                </a:r>
              </a:p>
              <a:p>
                <a:pPr algn="ctr"/>
                <a:endParaRPr lang="en-GB" sz="1100">
                  <a:solidFill>
                    <a:schemeClr val="tx1"/>
                  </a:solidFill>
                </a:endParaRPr>
              </a:p>
            </p:txBody>
          </p:sp>
          <p:sp>
            <p:nvSpPr>
              <p:cNvPr id="13" name="Merge 12">
                <a:extLst>
                  <a:ext uri="{FF2B5EF4-FFF2-40B4-BE49-F238E27FC236}">
                    <a16:creationId xmlns:a16="http://schemas.microsoft.com/office/drawing/2014/main" id="{7BE40607-3832-03A0-1275-4014B9197594}"/>
                  </a:ext>
                </a:extLst>
              </p:cNvPr>
              <p:cNvSpPr>
                <a:spLocks noChangeAspect="1"/>
              </p:cNvSpPr>
              <p:nvPr/>
            </p:nvSpPr>
            <p:spPr>
              <a:xfrm>
                <a:off x="2058661" y="3976195"/>
                <a:ext cx="2159999" cy="2160382"/>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Member journey means it’s at least a year before you gain benefits and protections</a:t>
                </a:r>
              </a:p>
            </p:txBody>
          </p:sp>
          <p:sp>
            <p:nvSpPr>
              <p:cNvPr id="14" name="Triangle 13">
                <a:extLst>
                  <a:ext uri="{FF2B5EF4-FFF2-40B4-BE49-F238E27FC236}">
                    <a16:creationId xmlns:a16="http://schemas.microsoft.com/office/drawing/2014/main" id="{D175085E-FF00-7A76-B137-A956870C109F}"/>
                  </a:ext>
                </a:extLst>
              </p:cNvPr>
              <p:cNvSpPr>
                <a:spLocks noChangeAspect="1"/>
              </p:cNvSpPr>
              <p:nvPr/>
            </p:nvSpPr>
            <p:spPr>
              <a:xfrm>
                <a:off x="3128231"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Diversity – it’s a leap of faith and that’s harder for some (e.g., women in their 30s)</a:t>
                </a:r>
              </a:p>
              <a:p>
                <a:pPr algn="ctr"/>
                <a:endParaRPr lang="en-GB" sz="1100">
                  <a:solidFill>
                    <a:schemeClr val="tx1"/>
                  </a:solidFill>
                </a:endParaRPr>
              </a:p>
            </p:txBody>
          </p:sp>
          <p:sp>
            <p:nvSpPr>
              <p:cNvPr id="15" name="Merge 14">
                <a:extLst>
                  <a:ext uri="{FF2B5EF4-FFF2-40B4-BE49-F238E27FC236}">
                    <a16:creationId xmlns:a16="http://schemas.microsoft.com/office/drawing/2014/main" id="{D449D555-C227-3821-7270-EF380112F0E4}"/>
                  </a:ext>
                </a:extLst>
              </p:cNvPr>
              <p:cNvSpPr>
                <a:spLocks noChangeAspect="1"/>
              </p:cNvSpPr>
              <p:nvPr/>
            </p:nvSpPr>
            <p:spPr>
              <a:xfrm>
                <a:off x="4208232" y="3976577"/>
                <a:ext cx="2159999"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Diversity – complex tech makes it hard to be open to the younger or marginalised</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6" name="Triangle 15">
                <a:extLst>
                  <a:ext uri="{FF2B5EF4-FFF2-40B4-BE49-F238E27FC236}">
                    <a16:creationId xmlns:a16="http://schemas.microsoft.com/office/drawing/2014/main" id="{1AEAED9C-877B-6CBC-CB8F-0CD27174A146}"/>
                  </a:ext>
                </a:extLst>
              </p:cNvPr>
              <p:cNvSpPr>
                <a:spLocks noChangeAspect="1"/>
              </p:cNvSpPr>
              <p:nvPr/>
            </p:nvSpPr>
            <p:spPr>
              <a:xfrm>
                <a:off x="5288232"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Struggle to make membership attractive – more work, more responsibility, less money</a:t>
                </a:r>
              </a:p>
              <a:p>
                <a:pPr algn="ctr"/>
                <a:endParaRPr lang="en-GB" sz="1100">
                  <a:solidFill>
                    <a:schemeClr val="tx1"/>
                  </a:solidFill>
                </a:endParaRPr>
              </a:p>
              <a:p>
                <a:pPr algn="ctr"/>
                <a:endParaRPr lang="en-GB" sz="1100">
                  <a:solidFill>
                    <a:schemeClr val="tx1"/>
                  </a:solidFill>
                </a:endParaRPr>
              </a:p>
            </p:txBody>
          </p:sp>
          <p:sp>
            <p:nvSpPr>
              <p:cNvPr id="17" name="Merge 16">
                <a:extLst>
                  <a:ext uri="{FF2B5EF4-FFF2-40B4-BE49-F238E27FC236}">
                    <a16:creationId xmlns:a16="http://schemas.microsoft.com/office/drawing/2014/main" id="{81227DE6-CC50-7CE1-81C7-3D4A238E9471}"/>
                  </a:ext>
                </a:extLst>
              </p:cNvPr>
              <p:cNvSpPr>
                <a:spLocks noChangeAspect="1"/>
              </p:cNvSpPr>
              <p:nvPr/>
            </p:nvSpPr>
            <p:spPr>
              <a:xfrm>
                <a:off x="6308026" y="3976577"/>
                <a:ext cx="2160000" cy="2160000"/>
              </a:xfrm>
              <a:prstGeom prst="flowChartMerg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endPar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endParaRPr>
              </a:p>
              <a:p>
                <a:pPr lvl="0" algn="ctr">
                  <a:tabLst>
                    <a:tab pos="1084580" algn="l"/>
                  </a:tabLst>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Difficult to find funders who ‘get co-ops’ and fund a co-operative society, see it as another private business</a:t>
                </a:r>
                <a:endPar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endParaRPr>
              </a:p>
            </p:txBody>
          </p:sp>
          <p:sp>
            <p:nvSpPr>
              <p:cNvPr id="18" name="Triangle 17">
                <a:extLst>
                  <a:ext uri="{FF2B5EF4-FFF2-40B4-BE49-F238E27FC236}">
                    <a16:creationId xmlns:a16="http://schemas.microsoft.com/office/drawing/2014/main" id="{A18D085E-C279-DCE1-907F-162C83E8C551}"/>
                  </a:ext>
                </a:extLst>
              </p:cNvPr>
              <p:cNvSpPr>
                <a:spLocks noChangeAspect="1"/>
              </p:cNvSpPr>
              <p:nvPr/>
            </p:nvSpPr>
            <p:spPr>
              <a:xfrm>
                <a:off x="7388026" y="3976577"/>
                <a:ext cx="2159999" cy="2160000"/>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Remote working ‘default’ has impacted culture, decision-making, creativity, conflict, and ‘the buzz’</a:t>
                </a:r>
              </a:p>
              <a:p>
                <a:pPr algn="ctr"/>
                <a:endParaRPr lang="en-GB" sz="1100">
                  <a:solidFill>
                    <a:schemeClr val="tx1"/>
                  </a:solidFill>
                </a:endParaRPr>
              </a:p>
              <a:p>
                <a:pPr algn="ctr"/>
                <a:endParaRPr lang="en-GB" sz="1100">
                  <a:solidFill>
                    <a:schemeClr val="tx1"/>
                  </a:solidFill>
                </a:endParaRPr>
              </a:p>
              <a:p>
                <a:pPr algn="ctr"/>
                <a:endParaRPr lang="en-GB" sz="1100">
                  <a:solidFill>
                    <a:schemeClr val="tx1"/>
                  </a:solidFill>
                </a:endParaRPr>
              </a:p>
              <a:p>
                <a:pPr algn="ctr"/>
                <a:r>
                  <a:rPr lang="en-GB" sz="1100">
                    <a:solidFill>
                      <a:schemeClr val="tx1"/>
                    </a:solidFill>
                  </a:rPr>
                  <a:t> </a:t>
                </a:r>
              </a:p>
            </p:txBody>
          </p:sp>
        </p:grpSp>
        <p:sp>
          <p:nvSpPr>
            <p:cNvPr id="22" name="TextBox 21">
              <a:extLst>
                <a:ext uri="{FF2B5EF4-FFF2-40B4-BE49-F238E27FC236}">
                  <a16:creationId xmlns:a16="http://schemas.microsoft.com/office/drawing/2014/main" id="{CC698E4A-789D-A751-D1F9-0DEF6B5120C0}"/>
                </a:ext>
              </a:extLst>
            </p:cNvPr>
            <p:cNvSpPr txBox="1"/>
            <p:nvPr/>
          </p:nvSpPr>
          <p:spPr>
            <a:xfrm>
              <a:off x="621050" y="706552"/>
              <a:ext cx="10086073" cy="213539"/>
            </a:xfrm>
            <a:prstGeom prst="rect">
              <a:avLst/>
            </a:prstGeom>
            <a:noFill/>
            <a:ln>
              <a:noFill/>
            </a:ln>
          </p:spPr>
          <p:txBody>
            <a:bodyPr wrap="square" rtlCol="0">
              <a:spAutoFit/>
            </a:bodyPr>
            <a:lstStyle/>
            <a:p>
              <a:pPr algn="ctr"/>
              <a:r>
                <a:rPr lang="en-GB" sz="1100" b="1"/>
                <a:t>CHALLENGES</a:t>
              </a:r>
            </a:p>
          </p:txBody>
        </p:sp>
      </p:grpSp>
      <p:grpSp>
        <p:nvGrpSpPr>
          <p:cNvPr id="46" name="Group 45">
            <a:extLst>
              <a:ext uri="{FF2B5EF4-FFF2-40B4-BE49-F238E27FC236}">
                <a16:creationId xmlns:a16="http://schemas.microsoft.com/office/drawing/2014/main" id="{C66DF3F3-337D-4883-C70D-B50E88B9DD31}"/>
              </a:ext>
            </a:extLst>
          </p:cNvPr>
          <p:cNvGrpSpPr/>
          <p:nvPr/>
        </p:nvGrpSpPr>
        <p:grpSpPr>
          <a:xfrm>
            <a:off x="8594154" y="192553"/>
            <a:ext cx="3531753" cy="6386902"/>
            <a:chOff x="6167433" y="563143"/>
            <a:chExt cx="4063994" cy="4949422"/>
          </a:xfrm>
        </p:grpSpPr>
        <p:grpSp>
          <p:nvGrpSpPr>
            <p:cNvPr id="47" name="Group 46">
              <a:extLst>
                <a:ext uri="{FF2B5EF4-FFF2-40B4-BE49-F238E27FC236}">
                  <a16:creationId xmlns:a16="http://schemas.microsoft.com/office/drawing/2014/main" id="{E706B6B5-0379-97D8-1DA4-8957ED4D5F9A}"/>
                </a:ext>
              </a:extLst>
            </p:cNvPr>
            <p:cNvGrpSpPr/>
            <p:nvPr/>
          </p:nvGrpSpPr>
          <p:grpSpPr>
            <a:xfrm>
              <a:off x="6167433" y="612685"/>
              <a:ext cx="4063994" cy="4899880"/>
              <a:chOff x="5984409" y="619418"/>
              <a:chExt cx="2719100" cy="5033153"/>
            </a:xfrm>
          </p:grpSpPr>
          <p:sp>
            <p:nvSpPr>
              <p:cNvPr id="49" name="Circular Arrow 48">
                <a:extLst>
                  <a:ext uri="{FF2B5EF4-FFF2-40B4-BE49-F238E27FC236}">
                    <a16:creationId xmlns:a16="http://schemas.microsoft.com/office/drawing/2014/main" id="{EE9DB280-E651-FC74-4642-995CFA695CF3}"/>
                  </a:ext>
                </a:extLst>
              </p:cNvPr>
              <p:cNvSpPr/>
              <p:nvPr/>
            </p:nvSpPr>
            <p:spPr>
              <a:xfrm>
                <a:off x="6611235" y="619418"/>
                <a:ext cx="1926710" cy="197765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0" name="Freeform 49">
                <a:extLst>
                  <a:ext uri="{FF2B5EF4-FFF2-40B4-BE49-F238E27FC236}">
                    <a16:creationId xmlns:a16="http://schemas.microsoft.com/office/drawing/2014/main" id="{2FEFB03D-2516-81D1-5BCE-93164BE8962D}"/>
                  </a:ext>
                </a:extLst>
              </p:cNvPr>
              <p:cNvSpPr/>
              <p:nvPr/>
            </p:nvSpPr>
            <p:spPr>
              <a:xfrm>
                <a:off x="7107217" y="1076152"/>
                <a:ext cx="962464" cy="999604"/>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a:solidFill>
                      <a:schemeClr val="tx1"/>
                    </a:solidFill>
                  </a:rPr>
                  <a:t>R</a:t>
                </a:r>
                <a:r>
                  <a:rPr lang="en-GB" sz="1100" kern="1200">
                    <a:solidFill>
                      <a:schemeClr val="tx1"/>
                    </a:solidFill>
                  </a:rPr>
                  <a:t>eplication is probably easier to talk about – always been very transparent and open to sharing, including policies and other tools.</a:t>
                </a:r>
              </a:p>
            </p:txBody>
          </p:sp>
          <p:sp>
            <p:nvSpPr>
              <p:cNvPr id="51" name="Shape 50">
                <a:extLst>
                  <a:ext uri="{FF2B5EF4-FFF2-40B4-BE49-F238E27FC236}">
                    <a16:creationId xmlns:a16="http://schemas.microsoft.com/office/drawing/2014/main" id="{6AC748AD-F97B-10C7-609F-6DDAA1695E7C}"/>
                  </a:ext>
                </a:extLst>
              </p:cNvPr>
              <p:cNvSpPr/>
              <p:nvPr/>
            </p:nvSpPr>
            <p:spPr>
              <a:xfrm>
                <a:off x="5984409" y="1902004"/>
                <a:ext cx="1926710" cy="197765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2" name="Freeform 51">
                <a:extLst>
                  <a:ext uri="{FF2B5EF4-FFF2-40B4-BE49-F238E27FC236}">
                    <a16:creationId xmlns:a16="http://schemas.microsoft.com/office/drawing/2014/main" id="{B1EFBA50-5A5D-A545-4D43-D899073FB338}"/>
                  </a:ext>
                </a:extLst>
              </p:cNvPr>
              <p:cNvSpPr/>
              <p:nvPr/>
            </p:nvSpPr>
            <p:spPr>
              <a:xfrm>
                <a:off x="6470979" y="2418844"/>
                <a:ext cx="1719000" cy="938240"/>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algn="ctr" defTabSz="488950">
                  <a:lnSpc>
                    <a:spcPct val="90000"/>
                  </a:lnSpc>
                  <a:spcBef>
                    <a:spcPct val="0"/>
                  </a:spcBef>
                  <a:spcAft>
                    <a:spcPct val="35000"/>
                  </a:spcAft>
                </a:pPr>
                <a:r>
                  <a:rPr lang="en-GB" sz="1100"/>
                  <a:t>S</a:t>
                </a:r>
                <a:r>
                  <a:rPr lang="en-GB" sz="1100" kern="1200"/>
                  <a:t>omebody suggested ‘Outlandish in a box’, it’s a bit of a fallacy to say that you can just replicate a co-op because it is really the people who run it that ‘make it’. </a:t>
                </a:r>
              </a:p>
            </p:txBody>
          </p:sp>
          <p:sp>
            <p:nvSpPr>
              <p:cNvPr id="53" name="Circular Arrow 52">
                <a:extLst>
                  <a:ext uri="{FF2B5EF4-FFF2-40B4-BE49-F238E27FC236}">
                    <a16:creationId xmlns:a16="http://schemas.microsoft.com/office/drawing/2014/main" id="{6FDE0819-98D0-3620-C250-65C490657205}"/>
                  </a:ext>
                </a:extLst>
              </p:cNvPr>
              <p:cNvSpPr/>
              <p:nvPr/>
            </p:nvSpPr>
            <p:spPr>
              <a:xfrm>
                <a:off x="6611235" y="3189325"/>
                <a:ext cx="2092274" cy="2463246"/>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4" name="Freeform 53">
                <a:extLst>
                  <a:ext uri="{FF2B5EF4-FFF2-40B4-BE49-F238E27FC236}">
                    <a16:creationId xmlns:a16="http://schemas.microsoft.com/office/drawing/2014/main" id="{6EE5716C-679F-915B-C1CF-9CCADEAF790D}"/>
                  </a:ext>
                </a:extLst>
              </p:cNvPr>
              <p:cNvSpPr/>
              <p:nvPr/>
            </p:nvSpPr>
            <p:spPr>
              <a:xfrm>
                <a:off x="6672219" y="3641476"/>
                <a:ext cx="1489570" cy="1693239"/>
              </a:xfrm>
              <a:custGeom>
                <a:avLst/>
                <a:gdLst>
                  <a:gd name="connsiteX0" fmla="*/ 0 w 1140205"/>
                  <a:gd name="connsiteY0" fmla="*/ 0 h 570043"/>
                  <a:gd name="connsiteX1" fmla="*/ 1140205 w 1140205"/>
                  <a:gd name="connsiteY1" fmla="*/ 0 h 570043"/>
                  <a:gd name="connsiteX2" fmla="*/ 1140205 w 1140205"/>
                  <a:gd name="connsiteY2" fmla="*/ 570043 h 570043"/>
                  <a:gd name="connsiteX3" fmla="*/ 0 w 1140205"/>
                  <a:gd name="connsiteY3" fmla="*/ 570043 h 570043"/>
                  <a:gd name="connsiteX4" fmla="*/ 0 w 1140205"/>
                  <a:gd name="connsiteY4" fmla="*/ 0 h 57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05" h="570043">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Gill Sans MT" panose="020B0502020104020203" pitchFamily="34" charset="77"/>
                    <a:cs typeface="Arial" panose="020B0604020202020204" pitchFamily="34" charset="0"/>
                  </a:rPr>
                  <a:t>Members differ in how much they want to grow, never hundreds but </a:t>
                </a:r>
                <a:r>
                  <a:rPr lang="en-GB" sz="1100">
                    <a:solidFill>
                      <a:schemeClr val="tx1"/>
                    </a:solidFill>
                    <a:latin typeface="Gill Sans MT" panose="020B0502020104020203" pitchFamily="34" charset="77"/>
                    <a:cs typeface="Arial" panose="020B0604020202020204" pitchFamily="34" charset="0"/>
                  </a:rPr>
                  <a:t>20</a:t>
                </a:r>
                <a:r>
                  <a:rPr lang="en-GB" sz="1100" kern="1200">
                    <a:solidFill>
                      <a:schemeClr val="tx1"/>
                    </a:solidFill>
                    <a:latin typeface="Gill Sans MT" panose="020B0502020104020203" pitchFamily="34" charset="77"/>
                    <a:cs typeface="Arial" panose="020B0604020202020204" pitchFamily="34" charset="0"/>
                  </a:rPr>
                  <a:t>-50, yet it’s stayed around 10 members. People want that feeling of working for a small business – and growth poses challenges for participation, it leads to the question of specialisation and how that would change Outlandish.   </a:t>
                </a:r>
                <a:endParaRPr lang="en-GB" sz="1100" kern="1200"/>
              </a:p>
            </p:txBody>
          </p:sp>
        </p:grpSp>
        <p:sp>
          <p:nvSpPr>
            <p:cNvPr id="48" name="TextBox 47">
              <a:extLst>
                <a:ext uri="{FF2B5EF4-FFF2-40B4-BE49-F238E27FC236}">
                  <a16:creationId xmlns:a16="http://schemas.microsoft.com/office/drawing/2014/main" id="{26D23DF0-ED82-B680-7152-89F546842ED8}"/>
                </a:ext>
              </a:extLst>
            </p:cNvPr>
            <p:cNvSpPr txBox="1"/>
            <p:nvPr/>
          </p:nvSpPr>
          <p:spPr>
            <a:xfrm>
              <a:off x="6414885" y="563143"/>
              <a:ext cx="3816540" cy="261610"/>
            </a:xfrm>
            <a:prstGeom prst="rect">
              <a:avLst/>
            </a:prstGeom>
            <a:noFill/>
          </p:spPr>
          <p:txBody>
            <a:bodyPr wrap="square" rtlCol="0">
              <a:spAutoFit/>
            </a:bodyPr>
            <a:lstStyle/>
            <a:p>
              <a:pPr algn="ctr"/>
              <a:r>
                <a:rPr lang="en-GB" sz="1100" b="1"/>
                <a:t>GROWTH AND/OR REPLICATION</a:t>
              </a:r>
            </a:p>
          </p:txBody>
        </p:sp>
      </p:grpSp>
      <p:grpSp>
        <p:nvGrpSpPr>
          <p:cNvPr id="28" name="Group 27">
            <a:extLst>
              <a:ext uri="{FF2B5EF4-FFF2-40B4-BE49-F238E27FC236}">
                <a16:creationId xmlns:a16="http://schemas.microsoft.com/office/drawing/2014/main" id="{09D78B74-9C1A-DBAC-0D1B-A0A3CBAEA02B}"/>
              </a:ext>
            </a:extLst>
          </p:cNvPr>
          <p:cNvGrpSpPr/>
          <p:nvPr/>
        </p:nvGrpSpPr>
        <p:grpSpPr>
          <a:xfrm>
            <a:off x="382972" y="2790071"/>
            <a:ext cx="4855574" cy="1230218"/>
            <a:chOff x="197332" y="2693579"/>
            <a:chExt cx="3922968" cy="1407428"/>
          </a:xfrm>
        </p:grpSpPr>
        <p:sp>
          <p:nvSpPr>
            <p:cNvPr id="25" name="Rounded Rectangle 24">
              <a:extLst>
                <a:ext uri="{FF2B5EF4-FFF2-40B4-BE49-F238E27FC236}">
                  <a16:creationId xmlns:a16="http://schemas.microsoft.com/office/drawing/2014/main" id="{239379EB-D4E5-5424-3DAF-4874999E4810}"/>
                </a:ext>
              </a:extLst>
            </p:cNvPr>
            <p:cNvSpPr/>
            <p:nvPr/>
          </p:nvSpPr>
          <p:spPr>
            <a:xfrm>
              <a:off x="197332" y="2955972"/>
              <a:ext cx="3922967" cy="1145035"/>
            </a:xfrm>
            <a:prstGeom prst="roundRect">
              <a:avLst/>
            </a:prstGeom>
            <a:solidFill>
              <a:schemeClr val="accent3">
                <a:alpha val="355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endParaRPr>
            </a:p>
            <a:p>
              <a:pPr marL="171450" indent="-171450">
                <a:buFont typeface="Wingdings" pitchFamily="2" charset="2"/>
                <a:buChar char="Ø"/>
                <a:defRPr/>
              </a:pP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Co-ops UK provided initial port of call and ongoing touchpoint</a:t>
              </a:r>
            </a:p>
            <a:p>
              <a:pPr marL="171450" indent="-171450">
                <a:buFont typeface="Wingdings" pitchFamily="2" charset="2"/>
                <a:buChar char="Ø"/>
                <a:defRPr/>
              </a:pPr>
              <a:r>
                <a:rPr lang="en-GB" sz="1100" kern="100" err="1">
                  <a:solidFill>
                    <a:schemeClr val="tx1"/>
                  </a:solidFill>
                  <a:effectLst/>
                  <a:latin typeface="Gill Sans MT" panose="020B0502020104020203" pitchFamily="34" charset="77"/>
                  <a:ea typeface="Aptos" panose="020B0004020202020204" pitchFamily="34" charset="0"/>
                  <a:cs typeface="Arial" panose="020B0604020202020204" pitchFamily="34" charset="0"/>
                </a:rPr>
                <a:t>Si</a:t>
              </a: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ôn</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a:t>
              </a:r>
              <a:r>
                <a:rPr lang="en-GB" sz="1100" kern="100" err="1">
                  <a:solidFill>
                    <a:schemeClr val="tx1"/>
                  </a:solidFill>
                  <a:latin typeface="Gill Sans MT" panose="020B0502020104020203" pitchFamily="34" charset="77"/>
                  <a:ea typeface="Aptos" panose="020B0004020202020204" pitchFamily="34" charset="0"/>
                  <a:cs typeface="Arial" panose="020B0604020202020204" pitchFamily="34" charset="0"/>
                </a:rPr>
                <a:t>Whellens</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 (Principle 6) supported conversion to co-op </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Is</a:t>
              </a:r>
              <a:r>
                <a:rPr lang="en-GB" sz="1100" kern="100">
                  <a:solidFill>
                    <a:schemeClr val="tx1"/>
                  </a:solidFill>
                  <a:latin typeface="Gill Sans MT" panose="020B0502020104020203" pitchFamily="34" charset="77"/>
                  <a:ea typeface="Aptos" panose="020B0004020202020204" pitchFamily="34" charset="0"/>
                  <a:cs typeface="Arial" panose="020B0604020202020204" pitchFamily="34" charset="0"/>
                </a:rPr>
                <a:t>lington Council via 10-year rent agreement for new Space4 location</a:t>
              </a:r>
            </a:p>
            <a:p>
              <a:pPr marL="171450" indent="-171450">
                <a:buFont typeface="Wingdings" pitchFamily="2" charset="2"/>
                <a:buChar char="Ø"/>
                <a:defRPr/>
              </a:pPr>
              <a:r>
                <a:rPr lang="en-GB" sz="1100" kern="100">
                  <a:solidFill>
                    <a:schemeClr val="tx1"/>
                  </a:solidFill>
                  <a:effectLst/>
                  <a:latin typeface="Gill Sans MT" panose="020B0502020104020203" pitchFamily="34" charset="77"/>
                  <a:ea typeface="Aptos" panose="020B0004020202020204" pitchFamily="34" charset="0"/>
                  <a:cs typeface="Arial" panose="020B0604020202020204" pitchFamily="34" charset="0"/>
                </a:rPr>
                <a:t>Private philanthropic support</a:t>
              </a:r>
            </a:p>
            <a:p>
              <a:pPr algn="ctr"/>
              <a:endParaRPr lang="en-GB" sz="1100">
                <a:solidFill>
                  <a:schemeClr val="bg1"/>
                </a:solidFill>
              </a:endParaRPr>
            </a:p>
          </p:txBody>
        </p:sp>
        <p:sp>
          <p:nvSpPr>
            <p:cNvPr id="3" name="TextBox 2">
              <a:extLst>
                <a:ext uri="{FF2B5EF4-FFF2-40B4-BE49-F238E27FC236}">
                  <a16:creationId xmlns:a16="http://schemas.microsoft.com/office/drawing/2014/main" id="{DF16103B-C823-A68A-7265-ECDFEFAFAD9B}"/>
                </a:ext>
              </a:extLst>
            </p:cNvPr>
            <p:cNvSpPr txBox="1"/>
            <p:nvPr/>
          </p:nvSpPr>
          <p:spPr>
            <a:xfrm>
              <a:off x="197332" y="2693579"/>
              <a:ext cx="3922968" cy="261610"/>
            </a:xfrm>
            <a:prstGeom prst="rect">
              <a:avLst/>
            </a:prstGeom>
            <a:noFill/>
          </p:spPr>
          <p:txBody>
            <a:bodyPr wrap="square">
              <a:spAutoFit/>
            </a:bodyPr>
            <a:lstStyle/>
            <a:p>
              <a:pPr algn="ctr"/>
              <a:r>
                <a:rPr lang="en-GB" sz="1100" b="1" kern="100">
                  <a:solidFill>
                    <a:schemeClr val="tx1"/>
                  </a:solidFill>
                  <a:effectLst/>
                  <a:latin typeface="Gill Sans MT" panose="020B0502020104020203" pitchFamily="34" charset="77"/>
                  <a:ea typeface="Yu Gothic Light" panose="020B0300000000000000" pitchFamily="34" charset="-128"/>
                  <a:cs typeface="Times New Roman" panose="02020603050405020304" pitchFamily="18" charset="0"/>
                </a:rPr>
                <a:t>SUPPORT</a:t>
              </a:r>
              <a:endParaRPr lang="en-GB" sz="1100"/>
            </a:p>
          </p:txBody>
        </p:sp>
      </p:grpSp>
      <p:grpSp>
        <p:nvGrpSpPr>
          <p:cNvPr id="30" name="Group 29">
            <a:extLst>
              <a:ext uri="{FF2B5EF4-FFF2-40B4-BE49-F238E27FC236}">
                <a16:creationId xmlns:a16="http://schemas.microsoft.com/office/drawing/2014/main" id="{B6F5B5F9-150C-7A84-42FB-1717D1DF9C65}"/>
              </a:ext>
            </a:extLst>
          </p:cNvPr>
          <p:cNvGrpSpPr/>
          <p:nvPr/>
        </p:nvGrpSpPr>
        <p:grpSpPr>
          <a:xfrm>
            <a:off x="4898112" y="3407571"/>
            <a:ext cx="3935538" cy="3224981"/>
            <a:chOff x="4973372" y="2971010"/>
            <a:chExt cx="3935538" cy="3224981"/>
          </a:xfrm>
        </p:grpSpPr>
        <p:grpSp>
          <p:nvGrpSpPr>
            <p:cNvPr id="11" name="Group 10">
              <a:extLst>
                <a:ext uri="{FF2B5EF4-FFF2-40B4-BE49-F238E27FC236}">
                  <a16:creationId xmlns:a16="http://schemas.microsoft.com/office/drawing/2014/main" id="{34CB1360-D7A7-1AD8-A99B-86F69F2EBED1}"/>
                </a:ext>
              </a:extLst>
            </p:cNvPr>
            <p:cNvGrpSpPr/>
            <p:nvPr/>
          </p:nvGrpSpPr>
          <p:grpSpPr>
            <a:xfrm>
              <a:off x="4981840" y="2971010"/>
              <a:ext cx="3927070" cy="3224981"/>
              <a:chOff x="6869669" y="2724871"/>
              <a:chExt cx="4422433" cy="2771708"/>
            </a:xfrm>
          </p:grpSpPr>
          <p:sp>
            <p:nvSpPr>
              <p:cNvPr id="6" name="Rounded Rectangle 5">
                <a:extLst>
                  <a:ext uri="{FF2B5EF4-FFF2-40B4-BE49-F238E27FC236}">
                    <a16:creationId xmlns:a16="http://schemas.microsoft.com/office/drawing/2014/main" id="{1829BE4C-41B3-6630-A2B3-E0BF81A9E2B0}"/>
                  </a:ext>
                </a:extLst>
              </p:cNvPr>
              <p:cNvSpPr/>
              <p:nvPr/>
            </p:nvSpPr>
            <p:spPr>
              <a:xfrm>
                <a:off x="8029260" y="2972523"/>
                <a:ext cx="3262841" cy="2524056"/>
              </a:xfrm>
              <a:prstGeom prst="roundRect">
                <a:avLst/>
              </a:prstGeom>
              <a:solidFill>
                <a:schemeClr val="accent5">
                  <a:alpha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
                <a:r>
                  <a:rPr lang="en-GB" sz="1100">
                    <a:solidFill>
                      <a:schemeClr val="tx1"/>
                    </a:solidFill>
                    <a:latin typeface="Gill Sans MT" panose="020B0502020104020203" pitchFamily="34" charset="77"/>
                  </a:rPr>
                  <a:t>Forming the bond with Islington Council has been fantastic. Demonstrating that they can source more of their digital products locally has been great. While you can’t necessarily have a highly localised community wealth building model in London, because why shouldn’t they buy from neighbouring boroughs, trying to shorten those supply chains and, probably more importantly, make those supply chains more ethical and democratic is good. Most tech agencies don't feel rooted in their local community, so it is quite a special feeling to be engaged in the politics and working with the Council. </a:t>
                </a:r>
              </a:p>
            </p:txBody>
          </p:sp>
          <p:sp>
            <p:nvSpPr>
              <p:cNvPr id="10" name="TextBox 9">
                <a:extLst>
                  <a:ext uri="{FF2B5EF4-FFF2-40B4-BE49-F238E27FC236}">
                    <a16:creationId xmlns:a16="http://schemas.microsoft.com/office/drawing/2014/main" id="{48332C36-6183-020F-66DB-F46459F680F6}"/>
                  </a:ext>
                </a:extLst>
              </p:cNvPr>
              <p:cNvSpPr txBox="1"/>
              <p:nvPr/>
            </p:nvSpPr>
            <p:spPr>
              <a:xfrm>
                <a:off x="6869669" y="2724871"/>
                <a:ext cx="4422433" cy="224841"/>
              </a:xfrm>
              <a:prstGeom prst="rect">
                <a:avLst/>
              </a:prstGeom>
              <a:noFill/>
            </p:spPr>
            <p:txBody>
              <a:bodyPr wrap="square" rtlCol="0">
                <a:spAutoFit/>
              </a:bodyPr>
              <a:lstStyle/>
              <a:p>
                <a:pPr algn="ctr"/>
                <a:r>
                  <a:rPr lang="en-GB" sz="1100" b="1"/>
                  <a:t>KEY MESSAGES / TAKEAWAYS</a:t>
                </a:r>
              </a:p>
            </p:txBody>
          </p:sp>
        </p:grpSp>
        <p:sp>
          <p:nvSpPr>
            <p:cNvPr id="2" name="Freeform 1">
              <a:extLst>
                <a:ext uri="{FF2B5EF4-FFF2-40B4-BE49-F238E27FC236}">
                  <a16:creationId xmlns:a16="http://schemas.microsoft.com/office/drawing/2014/main" id="{AD5BD566-0AFB-BF0E-A819-814467A15CE4}"/>
                </a:ext>
              </a:extLst>
            </p:cNvPr>
            <p:cNvSpPr/>
            <p:nvPr/>
          </p:nvSpPr>
          <p:spPr>
            <a:xfrm>
              <a:off x="4973372" y="4370476"/>
              <a:ext cx="1150666" cy="709266"/>
            </a:xfrm>
            <a:custGeom>
              <a:avLst/>
              <a:gdLst>
                <a:gd name="connsiteX0" fmla="*/ 0 w 2519993"/>
                <a:gd name="connsiteY0" fmla="*/ 169756 h 1018518"/>
                <a:gd name="connsiteX1" fmla="*/ 169756 w 2519993"/>
                <a:gd name="connsiteY1" fmla="*/ 0 h 1018518"/>
                <a:gd name="connsiteX2" fmla="*/ 2350237 w 2519993"/>
                <a:gd name="connsiteY2" fmla="*/ 0 h 1018518"/>
                <a:gd name="connsiteX3" fmla="*/ 2519993 w 2519993"/>
                <a:gd name="connsiteY3" fmla="*/ 169756 h 1018518"/>
                <a:gd name="connsiteX4" fmla="*/ 2519993 w 2519993"/>
                <a:gd name="connsiteY4" fmla="*/ 848762 h 1018518"/>
                <a:gd name="connsiteX5" fmla="*/ 2350237 w 2519993"/>
                <a:gd name="connsiteY5" fmla="*/ 1018518 h 1018518"/>
                <a:gd name="connsiteX6" fmla="*/ 169756 w 2519993"/>
                <a:gd name="connsiteY6" fmla="*/ 1018518 h 1018518"/>
                <a:gd name="connsiteX7" fmla="*/ 0 w 2519993"/>
                <a:gd name="connsiteY7" fmla="*/ 848762 h 1018518"/>
                <a:gd name="connsiteX8" fmla="*/ 0 w 2519993"/>
                <a:gd name="connsiteY8" fmla="*/ 169756 h 10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3" h="1018518">
                  <a:moveTo>
                    <a:pt x="0" y="169756"/>
                  </a:moveTo>
                  <a:cubicBezTo>
                    <a:pt x="0" y="76002"/>
                    <a:pt x="76002" y="0"/>
                    <a:pt x="169756" y="0"/>
                  </a:cubicBezTo>
                  <a:lnTo>
                    <a:pt x="2350237" y="0"/>
                  </a:lnTo>
                  <a:cubicBezTo>
                    <a:pt x="2443991" y="0"/>
                    <a:pt x="2519993" y="76002"/>
                    <a:pt x="2519993" y="169756"/>
                  </a:cubicBezTo>
                  <a:lnTo>
                    <a:pt x="2519993" y="848762"/>
                  </a:lnTo>
                  <a:cubicBezTo>
                    <a:pt x="2519993" y="942516"/>
                    <a:pt x="2443991" y="1018518"/>
                    <a:pt x="2350237" y="1018518"/>
                  </a:cubicBezTo>
                  <a:lnTo>
                    <a:pt x="169756" y="1018518"/>
                  </a:lnTo>
                  <a:cubicBezTo>
                    <a:pt x="76002" y="1018518"/>
                    <a:pt x="0" y="942516"/>
                    <a:pt x="0" y="848762"/>
                  </a:cubicBezTo>
                  <a:lnTo>
                    <a:pt x="0" y="169756"/>
                  </a:lnTo>
                  <a:close/>
                </a:path>
              </a:pathLst>
            </a:custGeom>
            <a:solidFill>
              <a:schemeClr val="accent5">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30" tIns="70675" rIns="91630" bIns="70675" numCol="1" spcCol="1270" anchor="ctr" anchorCtr="0">
              <a:noAutofit/>
            </a:bodyPr>
            <a:lstStyle/>
            <a:p>
              <a:pPr algn="ctr" defTabSz="488950">
                <a:lnSpc>
                  <a:spcPct val="90000"/>
                </a:lnSpc>
                <a:spcBef>
                  <a:spcPct val="0"/>
                </a:spcBef>
                <a:spcAft>
                  <a:spcPct val="35000"/>
                </a:spcAft>
              </a:pPr>
              <a:r>
                <a:rPr lang="en-GB" sz="1100" kern="1200"/>
                <a:t>TO LOCAL AUTHORITIES</a:t>
              </a:r>
            </a:p>
          </p:txBody>
        </p:sp>
      </p:grpSp>
      <p:grpSp>
        <p:nvGrpSpPr>
          <p:cNvPr id="38" name="Group 37">
            <a:extLst>
              <a:ext uri="{FF2B5EF4-FFF2-40B4-BE49-F238E27FC236}">
                <a16:creationId xmlns:a16="http://schemas.microsoft.com/office/drawing/2014/main" id="{08B6F947-A3EA-78C7-2987-7E75B9B17FFB}"/>
              </a:ext>
            </a:extLst>
          </p:cNvPr>
          <p:cNvGrpSpPr/>
          <p:nvPr/>
        </p:nvGrpSpPr>
        <p:grpSpPr>
          <a:xfrm>
            <a:off x="477056" y="4195705"/>
            <a:ext cx="4244472" cy="2540166"/>
            <a:chOff x="488266" y="4178288"/>
            <a:chExt cx="4244472" cy="2540166"/>
          </a:xfrm>
        </p:grpSpPr>
        <p:grpSp>
          <p:nvGrpSpPr>
            <p:cNvPr id="12" name="Group 11">
              <a:extLst>
                <a:ext uri="{FF2B5EF4-FFF2-40B4-BE49-F238E27FC236}">
                  <a16:creationId xmlns:a16="http://schemas.microsoft.com/office/drawing/2014/main" id="{08A8DD1A-0AA0-50D2-99F2-E6981CA1CBE4}"/>
                </a:ext>
              </a:extLst>
            </p:cNvPr>
            <p:cNvGrpSpPr/>
            <p:nvPr/>
          </p:nvGrpSpPr>
          <p:grpSpPr>
            <a:xfrm>
              <a:off x="1255388" y="4178288"/>
              <a:ext cx="3430057" cy="1749638"/>
              <a:chOff x="1190043" y="3790289"/>
              <a:chExt cx="3287300" cy="1910663"/>
            </a:xfrm>
          </p:grpSpPr>
          <p:sp>
            <p:nvSpPr>
              <p:cNvPr id="24" name="Freeform 23">
                <a:extLst>
                  <a:ext uri="{FF2B5EF4-FFF2-40B4-BE49-F238E27FC236}">
                    <a16:creationId xmlns:a16="http://schemas.microsoft.com/office/drawing/2014/main" id="{A8552787-5A04-51A0-59C2-9554F3E10370}"/>
                  </a:ext>
                </a:extLst>
              </p:cNvPr>
              <p:cNvSpPr/>
              <p:nvPr/>
            </p:nvSpPr>
            <p:spPr>
              <a:xfrm>
                <a:off x="1190043" y="4244334"/>
                <a:ext cx="2128600" cy="1456618"/>
              </a:xfrm>
              <a:custGeom>
                <a:avLst/>
                <a:gdLst>
                  <a:gd name="connsiteX0" fmla="*/ 0 w 1912320"/>
                  <a:gd name="connsiteY0" fmla="*/ 728309 h 1456618"/>
                  <a:gd name="connsiteX1" fmla="*/ 956160 w 1912320"/>
                  <a:gd name="connsiteY1" fmla="*/ 0 h 1456618"/>
                  <a:gd name="connsiteX2" fmla="*/ 1912320 w 1912320"/>
                  <a:gd name="connsiteY2" fmla="*/ 728309 h 1456618"/>
                  <a:gd name="connsiteX3" fmla="*/ 956160 w 1912320"/>
                  <a:gd name="connsiteY3" fmla="*/ 1456618 h 1456618"/>
                  <a:gd name="connsiteX4" fmla="*/ 0 w 1912320"/>
                  <a:gd name="connsiteY4" fmla="*/ 728309 h 14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320" h="1456618">
                    <a:moveTo>
                      <a:pt x="0" y="728309"/>
                    </a:moveTo>
                    <a:cubicBezTo>
                      <a:pt x="0" y="326075"/>
                      <a:pt x="428087" y="0"/>
                      <a:pt x="956160" y="0"/>
                    </a:cubicBezTo>
                    <a:cubicBezTo>
                      <a:pt x="1484233" y="0"/>
                      <a:pt x="1912320" y="326075"/>
                      <a:pt x="1912320" y="728309"/>
                    </a:cubicBezTo>
                    <a:cubicBezTo>
                      <a:pt x="1912320" y="1130543"/>
                      <a:pt x="1484233" y="1456618"/>
                      <a:pt x="956160" y="1456618"/>
                    </a:cubicBezTo>
                    <a:cubicBezTo>
                      <a:pt x="428087" y="1456618"/>
                      <a:pt x="0" y="1130543"/>
                      <a:pt x="0" y="7283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4976" tIns="254908" rIns="254976" bIns="546232" numCol="1" spcCol="1270" anchor="ctr" anchorCtr="0">
                <a:noAutofit/>
              </a:bodyPr>
              <a:lstStyle/>
              <a:p>
                <a:pPr marL="0" lvl="0" indent="0" algn="ctr" defTabSz="488950">
                  <a:lnSpc>
                    <a:spcPct val="90000"/>
                  </a:lnSpc>
                  <a:spcBef>
                    <a:spcPct val="0"/>
                  </a:spcBef>
                  <a:spcAft>
                    <a:spcPct val="35000"/>
                  </a:spcAft>
                  <a:buNone/>
                </a:pPr>
                <a:r>
                  <a:rPr lang="en-GB" sz="1100" b="1" kern="1200">
                    <a:solidFill>
                      <a:schemeClr val="bg1"/>
                    </a:solidFill>
                  </a:rPr>
                  <a:t>RELATIONSHIPS</a:t>
                </a:r>
              </a:p>
            </p:txBody>
          </p:sp>
          <p:sp>
            <p:nvSpPr>
              <p:cNvPr id="27" name="Freeform 26">
                <a:extLst>
                  <a:ext uri="{FF2B5EF4-FFF2-40B4-BE49-F238E27FC236}">
                    <a16:creationId xmlns:a16="http://schemas.microsoft.com/office/drawing/2014/main" id="{BE34D5D4-49CD-E2C3-53A8-C5D9DA8B416F}"/>
                  </a:ext>
                </a:extLst>
              </p:cNvPr>
              <p:cNvSpPr/>
              <p:nvPr/>
            </p:nvSpPr>
            <p:spPr>
              <a:xfrm>
                <a:off x="2961691" y="3790289"/>
                <a:ext cx="1515652" cy="1250416"/>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a:effectLst/>
                    <a:latin typeface="Gill Sans MT" panose="020B0502020104020203" pitchFamily="34" charset="77"/>
                    <a:ea typeface="Aptos" panose="020B0004020202020204" pitchFamily="34" charset="0"/>
                    <a:cs typeface="Arial" panose="020B0604020202020204" pitchFamily="34" charset="0"/>
                  </a:rPr>
                  <a:t>Member of </a:t>
                </a:r>
                <a:r>
                  <a:rPr lang="en-GB" sz="1100" b="1" kern="1200">
                    <a:latin typeface="Gill Sans MT" panose="020B0502020104020203" pitchFamily="34" charset="77"/>
                    <a:ea typeface="Aptos" panose="020B0004020202020204" pitchFamily="34" charset="0"/>
                    <a:cs typeface="Arial" panose="020B0604020202020204" pitchFamily="34" charset="0"/>
                  </a:rPr>
                  <a:t>C</a:t>
                </a:r>
                <a:r>
                  <a:rPr lang="en-GB" sz="1100" b="1" kern="1200">
                    <a:effectLst/>
                    <a:latin typeface="Gill Sans MT" panose="020B0502020104020203" pitchFamily="34" charset="77"/>
                    <a:ea typeface="Aptos" panose="020B0004020202020204" pitchFamily="34" charset="0"/>
                    <a:cs typeface="Arial" panose="020B0604020202020204" pitchFamily="34" charset="0"/>
                  </a:rPr>
                  <a:t>o-ops UK</a:t>
                </a:r>
                <a:endParaRPr lang="en-GB" sz="1100" b="1" kern="1200"/>
              </a:p>
            </p:txBody>
          </p:sp>
        </p:grpSp>
        <p:sp>
          <p:nvSpPr>
            <p:cNvPr id="33" name="Freeform 32">
              <a:extLst>
                <a:ext uri="{FF2B5EF4-FFF2-40B4-BE49-F238E27FC236}">
                  <a16:creationId xmlns:a16="http://schemas.microsoft.com/office/drawing/2014/main" id="{FAAA9440-714A-FE79-0B6F-13263CDF8E81}"/>
                </a:ext>
              </a:extLst>
            </p:cNvPr>
            <p:cNvSpPr/>
            <p:nvPr/>
          </p:nvSpPr>
          <p:spPr>
            <a:xfrm>
              <a:off x="2923737" y="5160166"/>
              <a:ext cx="1809001" cy="877204"/>
            </a:xfrm>
            <a:custGeom>
              <a:avLst/>
              <a:gdLst>
                <a:gd name="connsiteX0" fmla="*/ 0 w 2834877"/>
                <a:gd name="connsiteY0" fmla="*/ 1097278 h 2194555"/>
                <a:gd name="connsiteX1" fmla="*/ 1417439 w 2834877"/>
                <a:gd name="connsiteY1" fmla="*/ 0 h 2194555"/>
                <a:gd name="connsiteX2" fmla="*/ 2834878 w 2834877"/>
                <a:gd name="connsiteY2" fmla="*/ 1097278 h 2194555"/>
                <a:gd name="connsiteX3" fmla="*/ 1417439 w 2834877"/>
                <a:gd name="connsiteY3" fmla="*/ 2194556 h 2194555"/>
                <a:gd name="connsiteX4" fmla="*/ 0 w 2834877"/>
                <a:gd name="connsiteY4" fmla="*/ 1097278 h 219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77" h="2194555">
                  <a:moveTo>
                    <a:pt x="0" y="1097278"/>
                  </a:moveTo>
                  <a:cubicBezTo>
                    <a:pt x="0" y="491268"/>
                    <a:pt x="634609" y="0"/>
                    <a:pt x="1417439" y="0"/>
                  </a:cubicBezTo>
                  <a:cubicBezTo>
                    <a:pt x="2200269" y="0"/>
                    <a:pt x="2834878" y="491268"/>
                    <a:pt x="2834878" y="1097278"/>
                  </a:cubicBezTo>
                  <a:cubicBezTo>
                    <a:pt x="2834878" y="1703288"/>
                    <a:pt x="2200269" y="2194556"/>
                    <a:pt x="1417439" y="2194556"/>
                  </a:cubicBezTo>
                  <a:cubicBezTo>
                    <a:pt x="634609" y="2194556"/>
                    <a:pt x="0" y="1703288"/>
                    <a:pt x="0" y="109727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67000" tIns="566927" rIns="266951" bIns="420623" numCol="1" spcCol="1270" anchor="ctr" anchorCtr="0">
              <a:noAutofit/>
            </a:bodyPr>
            <a:lstStyle/>
            <a:p>
              <a:pPr marL="0" lvl="0" indent="0" algn="ctr" defTabSz="488950">
                <a:lnSpc>
                  <a:spcPct val="90000"/>
                </a:lnSpc>
                <a:spcBef>
                  <a:spcPct val="0"/>
                </a:spcBef>
                <a:spcAft>
                  <a:spcPct val="35000"/>
                </a:spcAft>
                <a:buNone/>
              </a:pPr>
              <a:r>
                <a:rPr lang="en-GB" sz="1100" b="1">
                  <a:latin typeface="Gill Sans MT" panose="020B0502020104020203" pitchFamily="34" charset="77"/>
                  <a:ea typeface="Aptos" panose="020B0004020202020204" pitchFamily="34" charset="0"/>
                  <a:cs typeface="Arial" panose="020B0604020202020204" pitchFamily="34" charset="0"/>
                </a:rPr>
                <a:t>Islington Council</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sp>
          <p:nvSpPr>
            <p:cNvPr id="35" name="Freeform 34">
              <a:extLst>
                <a:ext uri="{FF2B5EF4-FFF2-40B4-BE49-F238E27FC236}">
                  <a16:creationId xmlns:a16="http://schemas.microsoft.com/office/drawing/2014/main" id="{C01ECE68-8945-A918-2D94-88C3506C1DD9}"/>
                </a:ext>
              </a:extLst>
            </p:cNvPr>
            <p:cNvSpPr/>
            <p:nvPr/>
          </p:nvSpPr>
          <p:spPr>
            <a:xfrm>
              <a:off x="488266" y="5338105"/>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463537" bIns="239663" numCol="1" spcCol="1270" anchor="ctr" anchorCtr="0">
              <a:noAutofit/>
            </a:bodyPr>
            <a:lstStyle/>
            <a:p>
              <a:pPr marL="0" lvl="0" indent="0" algn="ctr" defTabSz="488950">
                <a:lnSpc>
                  <a:spcPct val="90000"/>
                </a:lnSpc>
                <a:spcBef>
                  <a:spcPct val="0"/>
                </a:spcBef>
                <a:spcAft>
                  <a:spcPct val="35000"/>
                </a:spcAft>
                <a:buNone/>
              </a:pPr>
              <a:r>
                <a:rPr lang="en-GB" sz="1100" b="1" kern="1200" err="1">
                  <a:effectLst/>
                  <a:latin typeface="Gill Sans MT" panose="020B0502020104020203" pitchFamily="34" charset="77"/>
                  <a:ea typeface="Aptos" panose="020B0004020202020204" pitchFamily="34" charset="0"/>
                  <a:cs typeface="Arial" panose="020B0604020202020204" pitchFamily="34" charset="0"/>
                </a:rPr>
                <a:t>CoTech</a:t>
              </a:r>
              <a:endParaRPr lang="en-GB" sz="1100" b="1" kern="1200"/>
            </a:p>
          </p:txBody>
        </p:sp>
        <p:sp>
          <p:nvSpPr>
            <p:cNvPr id="37" name="Freeform 36">
              <a:extLst>
                <a:ext uri="{FF2B5EF4-FFF2-40B4-BE49-F238E27FC236}">
                  <a16:creationId xmlns:a16="http://schemas.microsoft.com/office/drawing/2014/main" id="{BEBE126A-7968-5757-EB88-79840B1CD47A}"/>
                </a:ext>
              </a:extLst>
            </p:cNvPr>
            <p:cNvSpPr/>
            <p:nvPr/>
          </p:nvSpPr>
          <p:spPr>
            <a:xfrm>
              <a:off x="1839355" y="5573419"/>
              <a:ext cx="1581472" cy="1145035"/>
            </a:xfrm>
            <a:custGeom>
              <a:avLst/>
              <a:gdLst>
                <a:gd name="connsiteX0" fmla="*/ 0 w 1515652"/>
                <a:gd name="connsiteY0" fmla="*/ 625208 h 1250416"/>
                <a:gd name="connsiteX1" fmla="*/ 757826 w 1515652"/>
                <a:gd name="connsiteY1" fmla="*/ 0 h 1250416"/>
                <a:gd name="connsiteX2" fmla="*/ 1515652 w 1515652"/>
                <a:gd name="connsiteY2" fmla="*/ 625208 h 1250416"/>
                <a:gd name="connsiteX3" fmla="*/ 757826 w 1515652"/>
                <a:gd name="connsiteY3" fmla="*/ 1250416 h 1250416"/>
                <a:gd name="connsiteX4" fmla="*/ 0 w 1515652"/>
                <a:gd name="connsiteY4" fmla="*/ 625208 h 12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652" h="1250416">
                  <a:moveTo>
                    <a:pt x="0" y="625208"/>
                  </a:moveTo>
                  <a:cubicBezTo>
                    <a:pt x="0" y="279915"/>
                    <a:pt x="339290" y="0"/>
                    <a:pt x="757826" y="0"/>
                  </a:cubicBezTo>
                  <a:cubicBezTo>
                    <a:pt x="1176362" y="0"/>
                    <a:pt x="1515652" y="279915"/>
                    <a:pt x="1515652" y="625208"/>
                  </a:cubicBezTo>
                  <a:cubicBezTo>
                    <a:pt x="1515652" y="970501"/>
                    <a:pt x="1176362" y="1250416"/>
                    <a:pt x="757826" y="1250416"/>
                  </a:cubicBezTo>
                  <a:cubicBezTo>
                    <a:pt x="339290" y="1250416"/>
                    <a:pt x="0" y="970501"/>
                    <a:pt x="0" y="625208"/>
                  </a:cubicBezTo>
                  <a:close/>
                </a:path>
              </a:pathLst>
            </a:custGeom>
            <a:solidFill>
              <a:schemeClr val="accent1">
                <a:alpha val="38608"/>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724" tIns="323024" rIns="288000" bIns="239663" numCol="1" spcCol="1270" anchor="ctr" anchorCtr="0">
              <a:noAutofit/>
            </a:bodyPr>
            <a:lstStyle/>
            <a:p>
              <a:pPr marL="0" lvl="0" indent="0" algn="ctr" defTabSz="488950">
                <a:lnSpc>
                  <a:spcPct val="90000"/>
                </a:lnSpc>
                <a:spcBef>
                  <a:spcPct val="0"/>
                </a:spcBef>
                <a:spcAft>
                  <a:spcPct val="35000"/>
                </a:spcAft>
                <a:buNone/>
              </a:pPr>
              <a:r>
                <a:rPr lang="en-GB" sz="1100" b="1">
                  <a:latin typeface="Gill Sans MT" panose="020B0502020104020203" pitchFamily="34" charset="77"/>
                  <a:ea typeface="Aptos" panose="020B0004020202020204" pitchFamily="34" charset="0"/>
                  <a:cs typeface="Arial" panose="020B0604020202020204" pitchFamily="34" charset="0"/>
                </a:rPr>
                <a:t>Trade Union Congress</a:t>
              </a:r>
              <a:endParaRPr lang="en-GB" sz="1100" b="1" kern="1200">
                <a:latin typeface="Gill Sans MT" panose="020B0502020104020203" pitchFamily="34" charset="77"/>
                <a:ea typeface="Aptos" panose="020B0004020202020204" pitchFamily="34" charset="0"/>
                <a:cs typeface="Arial" panose="020B0604020202020204" pitchFamily="34" charset="0"/>
              </a:endParaRPr>
            </a:p>
          </p:txBody>
        </p:sp>
      </p:grpSp>
      <p:sp>
        <p:nvSpPr>
          <p:cNvPr id="36" name="Rectangle 35">
            <a:extLst>
              <a:ext uri="{FF2B5EF4-FFF2-40B4-BE49-F238E27FC236}">
                <a16:creationId xmlns:a16="http://schemas.microsoft.com/office/drawing/2014/main" id="{38414EA5-155C-1804-4BC3-4E3B5874D6FD}"/>
              </a:ext>
            </a:extLst>
          </p:cNvPr>
          <p:cNvSpPr/>
          <p:nvPr/>
        </p:nvSpPr>
        <p:spPr>
          <a:xfrm>
            <a:off x="0" y="0"/>
            <a:ext cx="12192000" cy="68580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Work from home Wi-Fi with solid fill">
            <a:hlinkClick r:id="rId3" action="ppaction://hlinksldjump"/>
            <a:extLst>
              <a:ext uri="{FF2B5EF4-FFF2-40B4-BE49-F238E27FC236}">
                <a16:creationId xmlns:a16="http://schemas.microsoft.com/office/drawing/2014/main" id="{BCD91D6C-14E4-4DD2-D068-9CD6C9607C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5530" y="112885"/>
            <a:ext cx="219208" cy="219208"/>
          </a:xfrm>
          <a:prstGeom prst="rect">
            <a:avLst/>
          </a:prstGeom>
        </p:spPr>
      </p:pic>
    </p:spTree>
    <p:extLst>
      <p:ext uri="{BB962C8B-B14F-4D97-AF65-F5344CB8AC3E}">
        <p14:creationId xmlns:p14="http://schemas.microsoft.com/office/powerpoint/2010/main" val="28426214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44B6BD"/>
      </a:accent1>
      <a:accent2>
        <a:srgbClr val="E66C2D"/>
      </a:accent2>
      <a:accent3>
        <a:srgbClr val="AACE2E"/>
      </a:accent3>
      <a:accent4>
        <a:srgbClr val="4E90C4"/>
      </a:accent4>
      <a:accent5>
        <a:srgbClr val="935E94"/>
      </a:accent5>
      <a:accent6>
        <a:srgbClr val="F5B02A"/>
      </a:accent6>
      <a:hlink>
        <a:srgbClr val="E43A87"/>
      </a:hlink>
      <a:folHlink>
        <a:srgbClr val="96607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9371EF4-6CE3-7148-B423-3825ED57A00C}">
  <we:reference id="4567b711-9f2d-454d-b0d0-74708a29b461" version="1.0.0.0" store="EXCatalog" storeType="EXCatalog"/>
  <we:alternateReferences>
    <we:reference id="WA200001313" version="1.0.0.0" store="en-GB"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0</TotalTime>
  <Words>19677</Words>
  <Application>Microsoft Office PowerPoint</Application>
  <PresentationFormat>Widescreen</PresentationFormat>
  <Paragraphs>1728</Paragraphs>
  <Slides>64</Slides>
  <Notes>60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CCIN Co-operative Case Studies 2024</vt:lpstr>
      <vt:lpstr>Contents</vt:lpstr>
      <vt:lpstr>Case studies (with active links)</vt:lpstr>
      <vt:lpstr>CO-OPERATIVE NETWORK INFRASTRUCTURE</vt:lpstr>
      <vt:lpstr>PowerPoint Presentation</vt:lpstr>
      <vt:lpstr>PowerPoint Presentation</vt:lpstr>
      <vt:lpstr>OUTLANDISH CO-OPERATIVE</vt:lpstr>
      <vt:lpstr>PowerPoint Presentation</vt:lpstr>
      <vt:lpstr>PowerPoint Presentation</vt:lpstr>
      <vt:lpstr>DULAS</vt:lpstr>
      <vt:lpstr>PowerPoint Presentation</vt:lpstr>
      <vt:lpstr>PowerPoint Presentation</vt:lpstr>
      <vt:lpstr>SOUTH MANCHESTER CREDIT UNION</vt:lpstr>
      <vt:lpstr>PowerPoint Presentation</vt:lpstr>
      <vt:lpstr>PowerPoint Presentation</vt:lpstr>
      <vt:lpstr>EQUAL CARE CO-OP</vt:lpstr>
      <vt:lpstr>PowerPoint Presentation</vt:lpstr>
      <vt:lpstr>PowerPoint Presentation</vt:lpstr>
      <vt:lpstr>BELFAST CLEANING SOCIETY</vt:lpstr>
      <vt:lpstr>PowerPoint Presentation</vt:lpstr>
      <vt:lpstr>PowerPoint Presentation</vt:lpstr>
      <vt:lpstr>SUMA WHOLEFOODS</vt:lpstr>
      <vt:lpstr>PowerPoint Presentation</vt:lpstr>
      <vt:lpstr>PowerPoint Presentation</vt:lpstr>
      <vt:lpstr>ARLA FOODS</vt:lpstr>
      <vt:lpstr>PowerPoint Presentation</vt:lpstr>
      <vt:lpstr>PowerPoint Presentation</vt:lpstr>
      <vt:lpstr>EAST MARSH UNITED</vt:lpstr>
      <vt:lpstr>PowerPoint Presentation</vt:lpstr>
      <vt:lpstr>PowerPoint Presentation</vt:lpstr>
      <vt:lpstr>DELTA-T</vt:lpstr>
      <vt:lpstr>PowerPoint Presentation</vt:lpstr>
      <vt:lpstr>PowerPoint Presentation</vt:lpstr>
      <vt:lpstr>CÂR-Y-MÔR</vt:lpstr>
      <vt:lpstr>PowerPoint Presentation</vt:lpstr>
      <vt:lpstr>PowerPoint Presentation</vt:lpstr>
      <vt:lpstr>UNICORN GROCERY</vt:lpstr>
      <vt:lpstr>PowerPoint Presentation</vt:lpstr>
      <vt:lpstr>PowerPoint Presentation</vt:lpstr>
      <vt:lpstr>FOX &amp; GOOSE</vt:lpstr>
      <vt:lpstr>PowerPoint Presentation</vt:lpstr>
      <vt:lpstr>PowerPoint Presentation</vt:lpstr>
      <vt:lpstr>LILAC HOUSING CO-OP</vt:lpstr>
      <vt:lpstr>PowerPoint Presentation</vt:lpstr>
      <vt:lpstr>PowerPoint Presentation</vt:lpstr>
      <vt:lpstr>How to build your own case study…</vt:lpstr>
      <vt:lpstr>The data capture form and interview</vt:lpstr>
      <vt:lpstr>Headline information</vt:lpstr>
      <vt:lpstr>Interview questions (1)</vt:lpstr>
      <vt:lpstr>Interview questions (2)</vt:lpstr>
      <vt:lpstr>Interview questions (3)</vt:lpstr>
      <vt:lpstr>Interview questions (4)</vt:lpstr>
      <vt:lpstr>Interview questions (5)</vt:lpstr>
      <vt:lpstr>Working through the graphics (1)</vt:lpstr>
      <vt:lpstr>Working through the graphics (2)</vt:lpstr>
      <vt:lpstr>Working through the graphics (3)</vt:lpstr>
      <vt:lpstr>Model V2.2</vt:lpstr>
      <vt:lpstr>INSERT CO-OP NAME</vt:lpstr>
      <vt:lpstr>PowerPoint Presentation</vt:lpstr>
      <vt:lpstr>PowerPoint Presentation</vt:lpstr>
      <vt:lpstr>PowerPoint Presentation</vt:lpstr>
      <vt:lpstr>PowerPoint Presentation</vt:lpstr>
      <vt:lpstr>PowerPoint Presentation</vt:lpstr>
      <vt:lpstr>You’ve reached the end of the deck! Return to…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CCIN Co-operative Case Studies 2024 - Case Studies VX</dc:title>
  <dc:subject/>
  <dc:creator/>
  <cp:keywords/>
  <dc:description/>
  <cp:lastModifiedBy>Owen Powell (Public Administration and Policy)</cp:lastModifiedBy>
  <cp:revision>2</cp:revision>
  <dcterms:created xsi:type="dcterms:W3CDTF">2024-02-08T09:43:47Z</dcterms:created>
  <dcterms:modified xsi:type="dcterms:W3CDTF">2024-09-19T14:20:01Z</dcterms:modified>
  <cp:category/>
</cp:coreProperties>
</file>