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8"/>
  </p:notesMasterIdLst>
  <p:handoutMasterIdLst>
    <p:handoutMasterId r:id="rId19"/>
  </p:handoutMasterIdLst>
  <p:sldIdLst>
    <p:sldId id="354" r:id="rId5"/>
    <p:sldId id="349" r:id="rId6"/>
    <p:sldId id="350" r:id="rId7"/>
    <p:sldId id="351" r:id="rId8"/>
    <p:sldId id="352" r:id="rId9"/>
    <p:sldId id="353" r:id="rId10"/>
    <p:sldId id="356" r:id="rId11"/>
    <p:sldId id="359" r:id="rId12"/>
    <p:sldId id="360" r:id="rId13"/>
    <p:sldId id="361" r:id="rId14"/>
    <p:sldId id="363" r:id="rId15"/>
    <p:sldId id="364" r:id="rId16"/>
    <p:sldId id="365" r:id="rId17"/>
  </p:sldIdLst>
  <p:sldSz cx="9906000" cy="6858000" type="A4"/>
  <p:notesSz cx="6797675" cy="9926638"/>
  <p:kinsoku lang="ja-JP" invalStChars="、。，．・：；？！゛゜ヽヾゝゞ々ー’”）〕］｝〉》」』】°‰′″℃￠％ぁぃぅぇぉっゃゅょゎァィゥェォッャュョヮヵヶ!%),.:;?]}｡｣､･ｧｨｩｪｫｬｭｮｯｰﾞﾟ" invalEndChars="‘“（〔［｛〈《「『【￥＄$([\{｢￡"/>
  <p:defaultTextStyle>
    <a:defPPr>
      <a:defRPr lang="en-GB"/>
    </a:defPPr>
    <a:lvl1pPr algn="ctr" rtl="0" eaLnBrk="0" fontAlgn="base" hangingPunct="0">
      <a:spcBef>
        <a:spcPct val="0"/>
      </a:spcBef>
      <a:spcAft>
        <a:spcPct val="0"/>
      </a:spcAft>
      <a:defRPr b="1" kern="1200">
        <a:solidFill>
          <a:schemeClr val="tx1"/>
        </a:solidFill>
        <a:latin typeface="Arial Black" pitchFamily="34" charset="0"/>
        <a:ea typeface="+mn-ea"/>
        <a:cs typeface="+mn-cs"/>
      </a:defRPr>
    </a:lvl1pPr>
    <a:lvl2pPr marL="457200" algn="ctr" rtl="0" eaLnBrk="0" fontAlgn="base" hangingPunct="0">
      <a:spcBef>
        <a:spcPct val="0"/>
      </a:spcBef>
      <a:spcAft>
        <a:spcPct val="0"/>
      </a:spcAft>
      <a:defRPr b="1" kern="1200">
        <a:solidFill>
          <a:schemeClr val="tx1"/>
        </a:solidFill>
        <a:latin typeface="Arial Black" pitchFamily="34" charset="0"/>
        <a:ea typeface="+mn-ea"/>
        <a:cs typeface="+mn-cs"/>
      </a:defRPr>
    </a:lvl2pPr>
    <a:lvl3pPr marL="914400" algn="ctr" rtl="0" eaLnBrk="0" fontAlgn="base" hangingPunct="0">
      <a:spcBef>
        <a:spcPct val="0"/>
      </a:spcBef>
      <a:spcAft>
        <a:spcPct val="0"/>
      </a:spcAft>
      <a:defRPr b="1" kern="1200">
        <a:solidFill>
          <a:schemeClr val="tx1"/>
        </a:solidFill>
        <a:latin typeface="Arial Black" pitchFamily="34" charset="0"/>
        <a:ea typeface="+mn-ea"/>
        <a:cs typeface="+mn-cs"/>
      </a:defRPr>
    </a:lvl3pPr>
    <a:lvl4pPr marL="1371600" algn="ctr" rtl="0" eaLnBrk="0" fontAlgn="base" hangingPunct="0">
      <a:spcBef>
        <a:spcPct val="0"/>
      </a:spcBef>
      <a:spcAft>
        <a:spcPct val="0"/>
      </a:spcAft>
      <a:defRPr b="1" kern="1200">
        <a:solidFill>
          <a:schemeClr val="tx1"/>
        </a:solidFill>
        <a:latin typeface="Arial Black" pitchFamily="34" charset="0"/>
        <a:ea typeface="+mn-ea"/>
        <a:cs typeface="+mn-cs"/>
      </a:defRPr>
    </a:lvl4pPr>
    <a:lvl5pPr marL="1828800" algn="ctr" rtl="0" eaLnBrk="0" fontAlgn="base" hangingPunct="0">
      <a:spcBef>
        <a:spcPct val="0"/>
      </a:spcBef>
      <a:spcAft>
        <a:spcPct val="0"/>
      </a:spcAft>
      <a:defRPr b="1" kern="1200">
        <a:solidFill>
          <a:schemeClr val="tx1"/>
        </a:solidFill>
        <a:latin typeface="Arial Black" pitchFamily="34" charset="0"/>
        <a:ea typeface="+mn-ea"/>
        <a:cs typeface="+mn-cs"/>
      </a:defRPr>
    </a:lvl5pPr>
    <a:lvl6pPr marL="2286000" algn="l" defTabSz="914400" rtl="0" eaLnBrk="1" latinLnBrk="0" hangingPunct="1">
      <a:defRPr b="1" kern="1200">
        <a:solidFill>
          <a:schemeClr val="tx1"/>
        </a:solidFill>
        <a:latin typeface="Arial Black" pitchFamily="34" charset="0"/>
        <a:ea typeface="+mn-ea"/>
        <a:cs typeface="+mn-cs"/>
      </a:defRPr>
    </a:lvl6pPr>
    <a:lvl7pPr marL="2743200" algn="l" defTabSz="914400" rtl="0" eaLnBrk="1" latinLnBrk="0" hangingPunct="1">
      <a:defRPr b="1" kern="1200">
        <a:solidFill>
          <a:schemeClr val="tx1"/>
        </a:solidFill>
        <a:latin typeface="Arial Black" pitchFamily="34" charset="0"/>
        <a:ea typeface="+mn-ea"/>
        <a:cs typeface="+mn-cs"/>
      </a:defRPr>
    </a:lvl7pPr>
    <a:lvl8pPr marL="3200400" algn="l" defTabSz="914400" rtl="0" eaLnBrk="1" latinLnBrk="0" hangingPunct="1">
      <a:defRPr b="1" kern="1200">
        <a:solidFill>
          <a:schemeClr val="tx1"/>
        </a:solidFill>
        <a:latin typeface="Arial Black" pitchFamily="34" charset="0"/>
        <a:ea typeface="+mn-ea"/>
        <a:cs typeface="+mn-cs"/>
      </a:defRPr>
    </a:lvl8pPr>
    <a:lvl9pPr marL="3657600" algn="l" defTabSz="914400" rtl="0" eaLnBrk="1" latinLnBrk="0" hangingPunct="1">
      <a:defRPr b="1"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8348C"/>
    <a:srgbClr val="037C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034" autoAdjust="0"/>
  </p:normalViewPr>
  <p:slideViewPr>
    <p:cSldViewPr>
      <p:cViewPr varScale="1">
        <p:scale>
          <a:sx n="115" d="100"/>
          <a:sy n="115" d="100"/>
        </p:scale>
        <p:origin x="1552" y="192"/>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436" y="-420"/>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21013" y="9459913"/>
            <a:ext cx="757237"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55" tIns="44624" rIns="87655" bIns="44624">
            <a:spAutoFit/>
          </a:bodyPr>
          <a:lstStyle/>
          <a:p>
            <a:pPr defTabSz="871538">
              <a:lnSpc>
                <a:spcPct val="90000"/>
              </a:lnSpc>
            </a:pPr>
            <a:r>
              <a:rPr lang="en-GB" sz="1200" b="0">
                <a:latin typeface="Arial" charset="0"/>
              </a:rPr>
              <a:t>Page </a:t>
            </a:r>
            <a:fld id="{103A8BB9-8465-4C64-B5D3-E4D11203F67C}" type="slidenum">
              <a:rPr lang="en-GB" sz="1200" b="0">
                <a:latin typeface="Arial" charset="0"/>
              </a:rPr>
              <a:pPr defTabSz="871538">
                <a:lnSpc>
                  <a:spcPct val="90000"/>
                </a:lnSpc>
              </a:pPr>
              <a:t>‹#›</a:t>
            </a:fld>
            <a:endParaRPr lang="en-GB" sz="1200" b="0">
              <a:latin typeface="Arial" charset="0"/>
            </a:endParaRPr>
          </a:p>
        </p:txBody>
      </p:sp>
    </p:spTree>
    <p:extLst>
      <p:ext uri="{BB962C8B-B14F-4D97-AF65-F5344CB8AC3E}">
        <p14:creationId xmlns:p14="http://schemas.microsoft.com/office/powerpoint/2010/main" val="1163844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4875" y="4719638"/>
            <a:ext cx="498792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5" tIns="44624" rIns="90845" bIns="44624" numCol="1" anchor="t" anchorCtr="0" compatLnSpc="1">
            <a:prstTxWarp prst="textNoShape">
              <a:avLst/>
            </a:prstTxWarp>
          </a:bodyPr>
          <a:lstStyle/>
          <a:p>
            <a:pPr lvl="0"/>
            <a:r>
              <a:rPr lang="en-GB"/>
              <a:t>Body Text</a:t>
            </a:r>
          </a:p>
          <a:p>
            <a:pPr lvl="1"/>
            <a:r>
              <a:rPr lang="en-GB"/>
              <a:t>Second Level</a:t>
            </a:r>
          </a:p>
          <a:p>
            <a:pPr lvl="2"/>
            <a:r>
              <a:rPr lang="en-GB"/>
              <a:t>Third Level</a:t>
            </a:r>
          </a:p>
          <a:p>
            <a:pPr lvl="3"/>
            <a:r>
              <a:rPr lang="en-GB"/>
              <a:t>Fourth Level</a:t>
            </a:r>
          </a:p>
          <a:p>
            <a:pPr lvl="4"/>
            <a:r>
              <a:rPr lang="en-GB"/>
              <a:t>Fifth Level</a:t>
            </a:r>
          </a:p>
        </p:txBody>
      </p:sp>
      <p:sp>
        <p:nvSpPr>
          <p:cNvPr id="2051" name="Rectangle 3"/>
          <p:cNvSpPr>
            <a:spLocks noChangeArrowheads="1"/>
          </p:cNvSpPr>
          <p:nvPr/>
        </p:nvSpPr>
        <p:spPr bwMode="auto">
          <a:xfrm>
            <a:off x="3021013" y="9459913"/>
            <a:ext cx="75723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655" tIns="44624" rIns="87655" bIns="44624">
            <a:spAutoFit/>
          </a:bodyPr>
          <a:lstStyle/>
          <a:p>
            <a:pPr defTabSz="871538">
              <a:lnSpc>
                <a:spcPct val="90000"/>
              </a:lnSpc>
            </a:pPr>
            <a:r>
              <a:rPr lang="en-GB" sz="1200" b="0">
                <a:latin typeface="Arial" charset="0"/>
              </a:rPr>
              <a:t>Page </a:t>
            </a:r>
            <a:fld id="{52C0FE3E-B835-4892-8620-D8E4C15330F0}" type="slidenum">
              <a:rPr lang="en-GB" sz="1200" b="0">
                <a:latin typeface="Arial" charset="0"/>
              </a:rPr>
              <a:pPr defTabSz="871538">
                <a:lnSpc>
                  <a:spcPct val="90000"/>
                </a:lnSpc>
              </a:pPr>
              <a:t>‹#›</a:t>
            </a:fld>
            <a:endParaRPr lang="en-GB" sz="1200" b="0">
              <a:latin typeface="Arial" charset="0"/>
            </a:endParaRPr>
          </a:p>
        </p:txBody>
      </p:sp>
      <p:sp>
        <p:nvSpPr>
          <p:cNvPr id="2052" name="Rectangle 4"/>
          <p:cNvSpPr>
            <a:spLocks noGrp="1" noRot="1" noChangeAspect="1" noChangeArrowheads="1" noTextEdit="1"/>
          </p:cNvSpPr>
          <p:nvPr>
            <p:ph type="sldImg" idx="2"/>
          </p:nvPr>
        </p:nvSpPr>
        <p:spPr bwMode="auto">
          <a:xfrm>
            <a:off x="895350" y="871538"/>
            <a:ext cx="5010150" cy="3468687"/>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502217133"/>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106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360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008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382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346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621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390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470427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80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42950"/>
            <a:ext cx="1790700" cy="55054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71600" y="742950"/>
            <a:ext cx="5219700" cy="5505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734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27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Title 4">
            <a:extLst>
              <a:ext uri="{FF2B5EF4-FFF2-40B4-BE49-F238E27FC236}">
                <a16:creationId xmlns:a16="http://schemas.microsoft.com/office/drawing/2014/main" id="{C0BA2265-AE8A-49DD-B36A-FB221BF144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9840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1600" y="21336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21336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618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520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8738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44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191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575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1371600" y="74295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GB"/>
              <a:t>Slide Title</a:t>
            </a:r>
          </a:p>
        </p:txBody>
      </p:sp>
      <p:sp>
        <p:nvSpPr>
          <p:cNvPr id="1033" name="Rectangle 9"/>
          <p:cNvSpPr>
            <a:spLocks noGrp="1" noChangeArrowheads="1"/>
          </p:cNvSpPr>
          <p:nvPr>
            <p:ph type="body" idx="1"/>
          </p:nvPr>
        </p:nvSpPr>
        <p:spPr bwMode="auto">
          <a:xfrm>
            <a:off x="1371600" y="2133600"/>
            <a:ext cx="7162800" cy="331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GB" dirty="0"/>
              <a:t>Body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Rectangle 8"/>
          <p:cNvSpPr>
            <a:spLocks noChangeArrowheads="1"/>
          </p:cNvSpPr>
          <p:nvPr userDrawn="1"/>
        </p:nvSpPr>
        <p:spPr bwMode="auto">
          <a:xfrm>
            <a:off x="7761312" y="6381328"/>
            <a:ext cx="2160240" cy="27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200" b="0" dirty="0">
                <a:solidFill>
                  <a:srgbClr val="58348C"/>
                </a:solidFill>
                <a:latin typeface="Arial" charset="0"/>
              </a:rPr>
              <a:t>www.north-herts.gov.uk</a:t>
            </a:r>
          </a:p>
        </p:txBody>
      </p:sp>
      <p:pic>
        <p:nvPicPr>
          <p:cNvPr id="6" name="Picture 5" descr="Logo&#10;&#10;Description automatically generated with medium confidence">
            <a:extLst>
              <a:ext uri="{FF2B5EF4-FFF2-40B4-BE49-F238E27FC236}">
                <a16:creationId xmlns:a16="http://schemas.microsoft.com/office/drawing/2014/main" id="{1BE56564-A73E-47CF-B3FE-9CAD79AB07F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8464" y="6013716"/>
            <a:ext cx="1440160" cy="644367"/>
          </a:xfrm>
          <a:prstGeom prst="rect">
            <a:avLst/>
          </a:prstGeom>
        </p:spPr>
      </p:pic>
      <p:pic>
        <p:nvPicPr>
          <p:cNvPr id="8" name="Picture 7" descr="Shape&#10;&#10;Description automatically generated">
            <a:extLst>
              <a:ext uri="{FF2B5EF4-FFF2-40B4-BE49-F238E27FC236}">
                <a16:creationId xmlns:a16="http://schemas.microsoft.com/office/drawing/2014/main" id="{50935F66-43A5-45C2-91F7-F807004FD532}"/>
              </a:ext>
            </a:extLst>
          </p:cNvPr>
          <p:cNvPicPr>
            <a:picLocks noChangeAspect="1"/>
          </p:cNvPicPr>
          <p:nvPr userDrawn="1"/>
        </p:nvPicPr>
        <p:blipFill>
          <a:blip r:embed="rId14">
            <a:alphaModFix amt="7000"/>
            <a:extLst>
              <a:ext uri="{28A0092B-C50C-407E-A947-70E740481C1C}">
                <a14:useLocalDpi xmlns:a14="http://schemas.microsoft.com/office/drawing/2010/main" val="0"/>
              </a:ext>
            </a:extLst>
          </a:blip>
          <a:stretch>
            <a:fillRect/>
          </a:stretch>
        </p:blipFill>
        <p:spPr>
          <a:xfrm>
            <a:off x="-303584" y="-3676185"/>
            <a:ext cx="10675711" cy="100120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lnSpc>
          <a:spcPct val="90000"/>
        </a:lnSpc>
        <a:spcBef>
          <a:spcPct val="0"/>
        </a:spcBef>
        <a:spcAft>
          <a:spcPct val="0"/>
        </a:spcAft>
        <a:defRPr sz="3600" b="1" i="1">
          <a:solidFill>
            <a:schemeClr val="tx2"/>
          </a:solidFill>
          <a:latin typeface="+mj-lt"/>
          <a:ea typeface="+mj-ea"/>
          <a:cs typeface="+mj-cs"/>
        </a:defRPr>
      </a:lvl1pPr>
      <a:lvl2pPr algn="ctr" rtl="0" eaLnBrk="1" fontAlgn="base" hangingPunct="1">
        <a:lnSpc>
          <a:spcPct val="90000"/>
        </a:lnSpc>
        <a:spcBef>
          <a:spcPct val="0"/>
        </a:spcBef>
        <a:spcAft>
          <a:spcPct val="0"/>
        </a:spcAft>
        <a:defRPr sz="3600" b="1" i="1">
          <a:solidFill>
            <a:schemeClr val="tx2"/>
          </a:solidFill>
          <a:latin typeface="Book Antiqua" pitchFamily="18" charset="0"/>
        </a:defRPr>
      </a:lvl2pPr>
      <a:lvl3pPr algn="ctr" rtl="0" eaLnBrk="1" fontAlgn="base" hangingPunct="1">
        <a:lnSpc>
          <a:spcPct val="90000"/>
        </a:lnSpc>
        <a:spcBef>
          <a:spcPct val="0"/>
        </a:spcBef>
        <a:spcAft>
          <a:spcPct val="0"/>
        </a:spcAft>
        <a:defRPr sz="3600" b="1" i="1">
          <a:solidFill>
            <a:schemeClr val="tx2"/>
          </a:solidFill>
          <a:latin typeface="Book Antiqua" pitchFamily="18" charset="0"/>
        </a:defRPr>
      </a:lvl3pPr>
      <a:lvl4pPr algn="ctr" rtl="0" eaLnBrk="1" fontAlgn="base" hangingPunct="1">
        <a:lnSpc>
          <a:spcPct val="90000"/>
        </a:lnSpc>
        <a:spcBef>
          <a:spcPct val="0"/>
        </a:spcBef>
        <a:spcAft>
          <a:spcPct val="0"/>
        </a:spcAft>
        <a:defRPr sz="3600" b="1" i="1">
          <a:solidFill>
            <a:schemeClr val="tx2"/>
          </a:solidFill>
          <a:latin typeface="Book Antiqua" pitchFamily="18" charset="0"/>
        </a:defRPr>
      </a:lvl4pPr>
      <a:lvl5pPr algn="ctr" rtl="0" eaLnBrk="1" fontAlgn="base" hangingPunct="1">
        <a:lnSpc>
          <a:spcPct val="90000"/>
        </a:lnSpc>
        <a:spcBef>
          <a:spcPct val="0"/>
        </a:spcBef>
        <a:spcAft>
          <a:spcPct val="0"/>
        </a:spcAft>
        <a:defRPr sz="3600" b="1" i="1">
          <a:solidFill>
            <a:schemeClr val="tx2"/>
          </a:solidFill>
          <a:latin typeface="Book Antiqua" pitchFamily="18" charset="0"/>
        </a:defRPr>
      </a:lvl5pPr>
      <a:lvl6pPr marL="457200" algn="ctr" rtl="0" eaLnBrk="1" fontAlgn="base" hangingPunct="1">
        <a:lnSpc>
          <a:spcPct val="90000"/>
        </a:lnSpc>
        <a:spcBef>
          <a:spcPct val="0"/>
        </a:spcBef>
        <a:spcAft>
          <a:spcPct val="0"/>
        </a:spcAft>
        <a:defRPr sz="3600" b="1" i="1">
          <a:solidFill>
            <a:schemeClr val="tx2"/>
          </a:solidFill>
          <a:latin typeface="Book Antiqua" pitchFamily="18" charset="0"/>
        </a:defRPr>
      </a:lvl6pPr>
      <a:lvl7pPr marL="914400" algn="ctr" rtl="0" eaLnBrk="1" fontAlgn="base" hangingPunct="1">
        <a:lnSpc>
          <a:spcPct val="90000"/>
        </a:lnSpc>
        <a:spcBef>
          <a:spcPct val="0"/>
        </a:spcBef>
        <a:spcAft>
          <a:spcPct val="0"/>
        </a:spcAft>
        <a:defRPr sz="3600" b="1" i="1">
          <a:solidFill>
            <a:schemeClr val="tx2"/>
          </a:solidFill>
          <a:latin typeface="Book Antiqua" pitchFamily="18" charset="0"/>
        </a:defRPr>
      </a:lvl7pPr>
      <a:lvl8pPr marL="1371600" algn="ctr" rtl="0" eaLnBrk="1" fontAlgn="base" hangingPunct="1">
        <a:lnSpc>
          <a:spcPct val="90000"/>
        </a:lnSpc>
        <a:spcBef>
          <a:spcPct val="0"/>
        </a:spcBef>
        <a:spcAft>
          <a:spcPct val="0"/>
        </a:spcAft>
        <a:defRPr sz="3600" b="1" i="1">
          <a:solidFill>
            <a:schemeClr val="tx2"/>
          </a:solidFill>
          <a:latin typeface="Book Antiqua" pitchFamily="18" charset="0"/>
        </a:defRPr>
      </a:lvl8pPr>
      <a:lvl9pPr marL="1828800" algn="ctr" rtl="0" eaLnBrk="1" fontAlgn="base" hangingPunct="1">
        <a:lnSpc>
          <a:spcPct val="90000"/>
        </a:lnSpc>
        <a:spcBef>
          <a:spcPct val="0"/>
        </a:spcBef>
        <a:spcAft>
          <a:spcPct val="0"/>
        </a:spcAft>
        <a:defRPr sz="3600" b="1" i="1">
          <a:solidFill>
            <a:schemeClr val="tx2"/>
          </a:solidFill>
          <a:latin typeface="Book Antiqua" pitchFamily="18" charset="0"/>
        </a:defRPr>
      </a:lvl9pPr>
    </p:titleStyle>
    <p:bodyStyle>
      <a:lvl1pPr marL="285750" indent="-285750" algn="l" rtl="0" eaLnBrk="1" fontAlgn="base" hangingPunct="1">
        <a:lnSpc>
          <a:spcPct val="90000"/>
        </a:lnSpc>
        <a:spcBef>
          <a:spcPct val="30000"/>
        </a:spcBef>
        <a:spcAft>
          <a:spcPct val="0"/>
        </a:spcAft>
        <a:buClr>
          <a:schemeClr val="hlink"/>
        </a:buClr>
        <a:buSzPct val="75000"/>
        <a:buFont typeface="Monotype Sorts" pitchFamily="2" charset="2"/>
        <a:buChar char="n"/>
        <a:defRPr sz="2400">
          <a:solidFill>
            <a:schemeClr val="tx1"/>
          </a:solidFill>
          <a:latin typeface="+mn-lt"/>
          <a:ea typeface="+mn-ea"/>
          <a:cs typeface="+mn-cs"/>
        </a:defRPr>
      </a:lvl1pPr>
      <a:lvl2pPr marL="685800" indent="-228600" algn="l" rtl="0" eaLnBrk="1" fontAlgn="base" hangingPunct="1">
        <a:lnSpc>
          <a:spcPct val="90000"/>
        </a:lnSpc>
        <a:spcBef>
          <a:spcPct val="30000"/>
        </a:spcBef>
        <a:spcAft>
          <a:spcPct val="0"/>
        </a:spcAft>
        <a:buClr>
          <a:schemeClr val="accent2"/>
        </a:buClr>
        <a:buSzPct val="100000"/>
        <a:buChar char="–"/>
        <a:defRPr>
          <a:solidFill>
            <a:schemeClr val="tx1"/>
          </a:solidFill>
          <a:latin typeface="+mn-lt"/>
        </a:defRPr>
      </a:lvl2pPr>
      <a:lvl3pPr marL="1143000" indent="-228600" algn="l" rtl="0" eaLnBrk="1" fontAlgn="base" hangingPunct="1">
        <a:lnSpc>
          <a:spcPct val="90000"/>
        </a:lnSpc>
        <a:spcBef>
          <a:spcPct val="30000"/>
        </a:spcBef>
        <a:spcAft>
          <a:spcPct val="0"/>
        </a:spcAft>
        <a:buSzPct val="100000"/>
        <a:buChar char="»"/>
        <a:defRPr>
          <a:solidFill>
            <a:schemeClr val="tx1"/>
          </a:solidFill>
          <a:latin typeface="+mn-lt"/>
        </a:defRPr>
      </a:lvl3pPr>
      <a:lvl4pPr marL="1543050" indent="-171450" algn="l" rtl="0" eaLnBrk="1" fontAlgn="base" hangingPunct="1">
        <a:lnSpc>
          <a:spcPct val="90000"/>
        </a:lnSpc>
        <a:spcBef>
          <a:spcPct val="30000"/>
        </a:spcBef>
        <a:spcAft>
          <a:spcPct val="0"/>
        </a:spcAft>
        <a:buClr>
          <a:schemeClr val="hlink"/>
        </a:buClr>
        <a:buSzPct val="75000"/>
        <a:buFont typeface="Monotype Sorts" pitchFamily="2" charset="2"/>
        <a:buChar char="n"/>
        <a:defRPr sz="1400">
          <a:solidFill>
            <a:schemeClr val="tx1"/>
          </a:solidFill>
          <a:latin typeface="+mn-lt"/>
        </a:defRPr>
      </a:lvl4pPr>
      <a:lvl5pPr marL="2000250" indent="-171450" algn="l" rtl="0" eaLnBrk="1" fontAlgn="base" hangingPunct="1">
        <a:lnSpc>
          <a:spcPct val="90000"/>
        </a:lnSpc>
        <a:spcBef>
          <a:spcPct val="30000"/>
        </a:spcBef>
        <a:spcAft>
          <a:spcPct val="0"/>
        </a:spcAft>
        <a:buSzPct val="100000"/>
        <a:buChar char="–"/>
        <a:defRPr sz="1400">
          <a:solidFill>
            <a:schemeClr val="tx1"/>
          </a:solidFill>
          <a:latin typeface="+mn-lt"/>
        </a:defRPr>
      </a:lvl5pPr>
      <a:lvl6pPr marL="2457450" indent="-171450" algn="l" rtl="0" eaLnBrk="1" fontAlgn="base" hangingPunct="1">
        <a:lnSpc>
          <a:spcPct val="90000"/>
        </a:lnSpc>
        <a:spcBef>
          <a:spcPct val="30000"/>
        </a:spcBef>
        <a:spcAft>
          <a:spcPct val="0"/>
        </a:spcAft>
        <a:buSzPct val="100000"/>
        <a:buChar char="–"/>
        <a:defRPr sz="1400">
          <a:solidFill>
            <a:schemeClr val="tx1"/>
          </a:solidFill>
          <a:latin typeface="+mn-lt"/>
        </a:defRPr>
      </a:lvl6pPr>
      <a:lvl7pPr marL="2914650" indent="-171450" algn="l" rtl="0" eaLnBrk="1" fontAlgn="base" hangingPunct="1">
        <a:lnSpc>
          <a:spcPct val="90000"/>
        </a:lnSpc>
        <a:spcBef>
          <a:spcPct val="30000"/>
        </a:spcBef>
        <a:spcAft>
          <a:spcPct val="0"/>
        </a:spcAft>
        <a:buSzPct val="100000"/>
        <a:buChar char="–"/>
        <a:defRPr sz="1400">
          <a:solidFill>
            <a:schemeClr val="tx1"/>
          </a:solidFill>
          <a:latin typeface="+mn-lt"/>
        </a:defRPr>
      </a:lvl7pPr>
      <a:lvl8pPr marL="3371850" indent="-171450" algn="l" rtl="0" eaLnBrk="1" fontAlgn="base" hangingPunct="1">
        <a:lnSpc>
          <a:spcPct val="90000"/>
        </a:lnSpc>
        <a:spcBef>
          <a:spcPct val="30000"/>
        </a:spcBef>
        <a:spcAft>
          <a:spcPct val="0"/>
        </a:spcAft>
        <a:buSzPct val="100000"/>
        <a:buChar char="–"/>
        <a:defRPr sz="1400">
          <a:solidFill>
            <a:schemeClr val="tx1"/>
          </a:solidFill>
          <a:latin typeface="+mn-lt"/>
        </a:defRPr>
      </a:lvl8pPr>
      <a:lvl9pPr marL="3829050" indent="-171450" algn="l" rtl="0" eaLnBrk="1" fontAlgn="base" hangingPunct="1">
        <a:lnSpc>
          <a:spcPct val="90000"/>
        </a:lnSpc>
        <a:spcBef>
          <a:spcPct val="30000"/>
        </a:spcBef>
        <a:spcAft>
          <a:spcPct val="0"/>
        </a:spcAft>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ChangeArrowheads="1"/>
          </p:cNvSpPr>
          <p:nvPr/>
        </p:nvSpPr>
        <p:spPr bwMode="auto">
          <a:xfrm>
            <a:off x="403002" y="154361"/>
            <a:ext cx="9073007" cy="183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nSpc>
                <a:spcPct val="90000"/>
              </a:lnSpc>
            </a:pPr>
            <a:r>
              <a:rPr lang="en-GB" sz="3600" dirty="0">
                <a:solidFill>
                  <a:schemeClr val="hlink"/>
                </a:solidFill>
                <a:latin typeface="Arial" charset="0"/>
              </a:rPr>
              <a:t> </a:t>
            </a:r>
            <a:br>
              <a:rPr lang="en-GB" sz="3600" dirty="0">
                <a:solidFill>
                  <a:schemeClr val="hlink"/>
                </a:solidFill>
                <a:latin typeface="Arial" charset="0"/>
              </a:rPr>
            </a:br>
            <a:br>
              <a:rPr lang="en-GB" sz="3600" dirty="0">
                <a:solidFill>
                  <a:srgbClr val="58348C"/>
                </a:solidFill>
                <a:latin typeface="Arial" charset="0"/>
              </a:rPr>
            </a:br>
            <a:r>
              <a:rPr lang="en-GB" sz="3600" dirty="0">
                <a:solidFill>
                  <a:srgbClr val="58348C"/>
                </a:solidFill>
              </a:rPr>
              <a:t>Arts &amp; Culture for Social Cohesion</a:t>
            </a:r>
            <a:br>
              <a:rPr lang="en-GB" sz="3600" dirty="0">
                <a:solidFill>
                  <a:schemeClr val="hlink"/>
                </a:solidFill>
              </a:rPr>
            </a:br>
            <a:r>
              <a:rPr lang="en-GB" sz="2800" dirty="0">
                <a:solidFill>
                  <a:schemeClr val="bg2"/>
                </a:solidFill>
                <a:latin typeface="Arial" charset="0"/>
              </a:rPr>
              <a:t> </a:t>
            </a:r>
            <a:r>
              <a:rPr lang="en-GB" sz="2800" dirty="0">
                <a:latin typeface="Arial" charset="0"/>
              </a:rPr>
              <a:t>Cllr Alistair Willoughby,</a:t>
            </a:r>
          </a:p>
          <a:p>
            <a:pPr>
              <a:lnSpc>
                <a:spcPct val="90000"/>
              </a:lnSpc>
            </a:pPr>
            <a:r>
              <a:rPr lang="en-GB" sz="2800" dirty="0">
                <a:latin typeface="Arial" charset="0"/>
              </a:rPr>
              <a:t>North Hertfordshire Council’s</a:t>
            </a:r>
          </a:p>
          <a:p>
            <a:pPr>
              <a:lnSpc>
                <a:spcPct val="90000"/>
              </a:lnSpc>
            </a:pPr>
            <a:r>
              <a:rPr lang="en-GB" sz="2800" dirty="0">
                <a:latin typeface="Arial" charset="0"/>
              </a:rPr>
              <a:t>Executive Member for Community &amp; Partnerships</a:t>
            </a:r>
            <a:r>
              <a:rPr lang="en-GB" sz="3600" i="1" dirty="0">
                <a:solidFill>
                  <a:schemeClr val="hlink"/>
                </a:solidFill>
              </a:rPr>
              <a:t> </a:t>
            </a:r>
            <a:br>
              <a:rPr lang="en-GB" sz="3600" i="1" dirty="0">
                <a:solidFill>
                  <a:schemeClr val="hlink"/>
                </a:solidFill>
              </a:rPr>
            </a:br>
            <a:r>
              <a:rPr lang="en-GB" sz="3600" dirty="0">
                <a:solidFill>
                  <a:schemeClr val="hlink"/>
                </a:solidFill>
                <a:latin typeface="Arial" charset="0"/>
              </a:rPr>
              <a:t>           </a:t>
            </a:r>
            <a:r>
              <a:rPr lang="en-GB" sz="3600" i="1" dirty="0">
                <a:solidFill>
                  <a:schemeClr val="tx2"/>
                </a:solidFill>
                <a:latin typeface="Book Antiqua" pitchFamily="18" charset="0"/>
              </a:rPr>
              <a:t>		</a:t>
            </a:r>
          </a:p>
        </p:txBody>
      </p:sp>
      <p:sp>
        <p:nvSpPr>
          <p:cNvPr id="362499" name="Rectangle 3"/>
          <p:cNvSpPr>
            <a:spLocks noChangeArrowheads="1"/>
          </p:cNvSpPr>
          <p:nvPr/>
        </p:nvSpPr>
        <p:spPr bwMode="auto">
          <a:xfrm>
            <a:off x="200025" y="1916113"/>
            <a:ext cx="9478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 name="Picture 1">
            <a:extLst>
              <a:ext uri="{FF2B5EF4-FFF2-40B4-BE49-F238E27FC236}">
                <a16:creationId xmlns:a16="http://schemas.microsoft.com/office/drawing/2014/main" id="{A88D5965-DEE5-7EED-F5B8-26E63F1F669D}"/>
              </a:ext>
            </a:extLst>
          </p:cNvPr>
          <p:cNvPicPr>
            <a:picLocks noChangeAspect="1"/>
          </p:cNvPicPr>
          <p:nvPr/>
        </p:nvPicPr>
        <p:blipFill>
          <a:blip r:embed="rId3"/>
          <a:stretch>
            <a:fillRect/>
          </a:stretch>
        </p:blipFill>
        <p:spPr>
          <a:xfrm>
            <a:off x="2000672" y="2564904"/>
            <a:ext cx="5886551" cy="33123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151565" name="Text Box 13"/>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51566" name="Text Box 14"/>
          <p:cNvSpPr txBox="1">
            <a:spLocks noChangeArrowheads="1"/>
          </p:cNvSpPr>
          <p:nvPr/>
        </p:nvSpPr>
        <p:spPr bwMode="auto">
          <a:xfrm>
            <a:off x="575248" y="755993"/>
            <a:ext cx="89142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3200" dirty="0">
                <a:solidFill>
                  <a:srgbClr val="58348C"/>
                </a:solidFill>
              </a:rPr>
              <a:t>CCIN Values and principles</a:t>
            </a:r>
          </a:p>
        </p:txBody>
      </p:sp>
      <p:pic>
        <p:nvPicPr>
          <p:cNvPr id="2" name="Picture 1">
            <a:extLst>
              <a:ext uri="{FF2B5EF4-FFF2-40B4-BE49-F238E27FC236}">
                <a16:creationId xmlns:a16="http://schemas.microsoft.com/office/drawing/2014/main" id="{20C86018-6C76-CC33-5113-B95F71A04C68}"/>
              </a:ext>
            </a:extLst>
          </p:cNvPr>
          <p:cNvPicPr>
            <a:picLocks noChangeAspect="1"/>
          </p:cNvPicPr>
          <p:nvPr/>
        </p:nvPicPr>
        <p:blipFill>
          <a:blip r:embed="rId3"/>
          <a:stretch>
            <a:fillRect/>
          </a:stretch>
        </p:blipFill>
        <p:spPr>
          <a:xfrm>
            <a:off x="293767" y="1843232"/>
            <a:ext cx="9353672" cy="2804997"/>
          </a:xfrm>
          <a:prstGeom prst="rect">
            <a:avLst/>
          </a:prstGeom>
        </p:spPr>
      </p:pic>
    </p:spTree>
    <p:extLst>
      <p:ext uri="{BB962C8B-B14F-4D97-AF65-F5344CB8AC3E}">
        <p14:creationId xmlns:p14="http://schemas.microsoft.com/office/powerpoint/2010/main" val="89461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56357" name="Text Box 5"/>
          <p:cNvSpPr txBox="1">
            <a:spLocks noChangeArrowheads="1"/>
          </p:cNvSpPr>
          <p:nvPr/>
        </p:nvSpPr>
        <p:spPr bwMode="auto">
          <a:xfrm>
            <a:off x="776188" y="1556792"/>
            <a:ext cx="81375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accent2"/>
              </a:buClr>
              <a:buFont typeface="Wingdings" pitchFamily="2" charset="2"/>
              <a:buChar char="n"/>
            </a:pPr>
            <a:r>
              <a:rPr lang="en-GB" sz="2000" dirty="0">
                <a:latin typeface="Arial" charset="0"/>
              </a:rPr>
              <a:t>Social Partnership </a:t>
            </a:r>
            <a:r>
              <a:rPr lang="en-GB" sz="2000" b="0" dirty="0">
                <a:latin typeface="Arial" charset="0"/>
              </a:rPr>
              <a:t>– by demonstrating how the projects have improved social partnerships and bringing communities, groups, and organisations together.</a:t>
            </a:r>
          </a:p>
          <a:p>
            <a:pPr>
              <a:spcBef>
                <a:spcPct val="50000"/>
              </a:spcBef>
              <a:buClr>
                <a:schemeClr val="accent2"/>
              </a:buClr>
              <a:buFont typeface="Wingdings" pitchFamily="2" charset="2"/>
              <a:buChar char="n"/>
            </a:pPr>
            <a:r>
              <a:rPr lang="en-GB" sz="2000" dirty="0">
                <a:latin typeface="Arial" charset="0"/>
              </a:rPr>
              <a:t>Maximising Social Value </a:t>
            </a:r>
            <a:r>
              <a:rPr lang="en-GB" sz="2000" b="0" dirty="0">
                <a:latin typeface="Arial" charset="0"/>
              </a:rPr>
              <a:t>– by listening to communities, discovering more about diverse cultures, recognising distinctions between communities, and not making assumptions about what is needed or wanted.</a:t>
            </a:r>
          </a:p>
          <a:p>
            <a:pPr>
              <a:spcBef>
                <a:spcPct val="50000"/>
              </a:spcBef>
              <a:buClr>
                <a:schemeClr val="accent2"/>
              </a:buClr>
              <a:buFont typeface="Wingdings" pitchFamily="2" charset="2"/>
              <a:buChar char="n"/>
            </a:pPr>
            <a:r>
              <a:rPr lang="en-GB" sz="2000" dirty="0">
                <a:latin typeface="Arial" charset="0"/>
              </a:rPr>
              <a:t>Enterprise and social economy </a:t>
            </a:r>
            <a:r>
              <a:rPr lang="en-GB" sz="2000" b="0" dirty="0">
                <a:latin typeface="Arial" charset="0"/>
              </a:rPr>
              <a:t>– by providing cultural activities for the community to get involved in, which enables people to feel part of our towns or cities, whilst also encouraging use of retail and hospitality business.</a:t>
            </a:r>
          </a:p>
        </p:txBody>
      </p:sp>
      <p:sp>
        <p:nvSpPr>
          <p:cNvPr id="356358"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56359" name="Text Box 7"/>
          <p:cNvSpPr txBox="1">
            <a:spLocks noChangeArrowheads="1"/>
          </p:cNvSpPr>
          <p:nvPr/>
        </p:nvSpPr>
        <p:spPr bwMode="auto">
          <a:xfrm>
            <a:off x="920552" y="620688"/>
            <a:ext cx="78487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3200" dirty="0">
                <a:solidFill>
                  <a:srgbClr val="58348C"/>
                </a:solidFill>
              </a:rPr>
              <a:t>CCIN Values and principles</a:t>
            </a:r>
          </a:p>
        </p:txBody>
      </p:sp>
    </p:spTree>
    <p:extLst>
      <p:ext uri="{BB962C8B-B14F-4D97-AF65-F5344CB8AC3E}">
        <p14:creationId xmlns:p14="http://schemas.microsoft.com/office/powerpoint/2010/main" val="384716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56357" name="Text Box 5"/>
          <p:cNvSpPr txBox="1">
            <a:spLocks noChangeArrowheads="1"/>
          </p:cNvSpPr>
          <p:nvPr/>
        </p:nvSpPr>
        <p:spPr bwMode="auto">
          <a:xfrm>
            <a:off x="776188" y="1556792"/>
            <a:ext cx="8137525"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accent2"/>
              </a:buClr>
              <a:buFont typeface="Wingdings" pitchFamily="2" charset="2"/>
              <a:buChar char="n"/>
            </a:pPr>
            <a:r>
              <a:rPr lang="en-GB" sz="2000" dirty="0">
                <a:latin typeface="Arial" charset="0"/>
              </a:rPr>
              <a:t>Learning - </a:t>
            </a:r>
            <a:r>
              <a:rPr lang="en-GB" sz="2000" b="0" dirty="0">
                <a:latin typeface="Arial" charset="0"/>
              </a:rPr>
              <a:t>Arts, Heritage, and Culture should not be seen as passive. Make it an integral part of everyday life to enable people and our communities to have a sense of their place.</a:t>
            </a:r>
          </a:p>
          <a:p>
            <a:pPr>
              <a:spcBef>
                <a:spcPct val="50000"/>
              </a:spcBef>
              <a:buClr>
                <a:schemeClr val="accent2"/>
              </a:buClr>
              <a:buFont typeface="Wingdings" pitchFamily="2" charset="2"/>
              <a:buChar char="n"/>
            </a:pPr>
            <a:r>
              <a:rPr lang="en-GB" sz="2000" dirty="0">
                <a:latin typeface="Arial" charset="0"/>
              </a:rPr>
              <a:t>Demographic Engagement - </a:t>
            </a:r>
            <a:r>
              <a:rPr lang="en-GB" sz="2000" b="0" dirty="0">
                <a:latin typeface="Arial" charset="0"/>
              </a:rPr>
              <a:t>This development opportunity has enabled the authorities to better support the communities which they serve. Equally, the values and principles of the CCIN have enabled the local authorities taking part in the policy lab to better focus their delivery of services through coproduction, engagement, consultation and sharing of knowledge.</a:t>
            </a:r>
          </a:p>
        </p:txBody>
      </p:sp>
      <p:sp>
        <p:nvSpPr>
          <p:cNvPr id="356358"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56359" name="Text Box 7"/>
          <p:cNvSpPr txBox="1">
            <a:spLocks noChangeArrowheads="1"/>
          </p:cNvSpPr>
          <p:nvPr/>
        </p:nvSpPr>
        <p:spPr bwMode="auto">
          <a:xfrm>
            <a:off x="920552" y="620688"/>
            <a:ext cx="78487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3200" dirty="0">
                <a:solidFill>
                  <a:srgbClr val="58348C"/>
                </a:solidFill>
              </a:rPr>
              <a:t>CCIN Values and principles</a:t>
            </a:r>
          </a:p>
        </p:txBody>
      </p:sp>
    </p:spTree>
    <p:extLst>
      <p:ext uri="{BB962C8B-B14F-4D97-AF65-F5344CB8AC3E}">
        <p14:creationId xmlns:p14="http://schemas.microsoft.com/office/powerpoint/2010/main" val="101886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56357" name="Text Box 5"/>
          <p:cNvSpPr txBox="1">
            <a:spLocks noChangeArrowheads="1"/>
          </p:cNvSpPr>
          <p:nvPr/>
        </p:nvSpPr>
        <p:spPr bwMode="auto">
          <a:xfrm>
            <a:off x="776187" y="859432"/>
            <a:ext cx="813752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accent2"/>
              </a:buClr>
              <a:buFont typeface="Wingdings" pitchFamily="2" charset="2"/>
              <a:buChar char="n"/>
            </a:pPr>
            <a:r>
              <a:rPr lang="en-GB" sz="2000" dirty="0">
                <a:latin typeface="Arial" charset="0"/>
              </a:rPr>
              <a:t>Arts &amp; Culture are an integral part of every community</a:t>
            </a:r>
          </a:p>
          <a:p>
            <a:pPr>
              <a:spcBef>
                <a:spcPct val="50000"/>
              </a:spcBef>
              <a:buClr>
                <a:schemeClr val="accent2"/>
              </a:buClr>
              <a:buFont typeface="Wingdings" pitchFamily="2" charset="2"/>
              <a:buChar char="n"/>
            </a:pPr>
            <a:r>
              <a:rPr lang="en-GB" sz="2000" b="0" dirty="0">
                <a:latin typeface="Arial" charset="0"/>
              </a:rPr>
              <a:t>Bringing together the diverse groups that make up our communities allows the use of the arts as a vehicle to share culture and heritage and provide individuals with a sense of place and belonging.</a:t>
            </a:r>
          </a:p>
          <a:p>
            <a:pPr>
              <a:spcBef>
                <a:spcPct val="50000"/>
              </a:spcBef>
              <a:buClr>
                <a:schemeClr val="accent2"/>
              </a:buClr>
              <a:buFont typeface="Wingdings" pitchFamily="2" charset="2"/>
              <a:buChar char="n"/>
            </a:pPr>
            <a:r>
              <a:rPr lang="en-GB" sz="2000" b="0" dirty="0">
                <a:latin typeface="Arial" charset="0"/>
              </a:rPr>
              <a:t> It encourages cohesion within the community and enables groups to share their lived experiences with each other, to learn about each other’s differences and similarities</a:t>
            </a:r>
          </a:p>
          <a:p>
            <a:pPr>
              <a:spcBef>
                <a:spcPct val="50000"/>
              </a:spcBef>
              <a:buClr>
                <a:schemeClr val="accent2"/>
              </a:buClr>
              <a:buFont typeface="Wingdings" pitchFamily="2" charset="2"/>
              <a:buChar char="n"/>
            </a:pPr>
            <a:r>
              <a:rPr lang="en-GB" sz="2000" b="0" dirty="0">
                <a:latin typeface="Arial" charset="0"/>
              </a:rPr>
              <a:t>It helps to integrate those that might otherwise be socially isolated, or not engaging with the wider community</a:t>
            </a:r>
          </a:p>
          <a:p>
            <a:pPr>
              <a:spcBef>
                <a:spcPct val="50000"/>
              </a:spcBef>
              <a:buClr>
                <a:schemeClr val="accent2"/>
              </a:buClr>
              <a:buFont typeface="Wingdings" pitchFamily="2" charset="2"/>
              <a:buChar char="n"/>
            </a:pPr>
            <a:r>
              <a:rPr lang="en-GB" sz="2000" b="0" dirty="0">
                <a:latin typeface="Arial" charset="0"/>
              </a:rPr>
              <a:t>Bringing arts and culture events and activities into Town Centres encourages visitors in otherwise diminishing High Streets</a:t>
            </a:r>
          </a:p>
          <a:p>
            <a:pPr>
              <a:spcBef>
                <a:spcPct val="50000"/>
              </a:spcBef>
              <a:buClr>
                <a:schemeClr val="accent2"/>
              </a:buClr>
              <a:buFont typeface="Wingdings" pitchFamily="2" charset="2"/>
              <a:buChar char="n"/>
            </a:pPr>
            <a:r>
              <a:rPr lang="en-GB" sz="2000" b="0" dirty="0">
                <a:latin typeface="Arial" charset="0"/>
              </a:rPr>
              <a:t>The local councils, museums, businesses, creatives, and community must connect in order to develop a strong sense of belonging and social cohesion in our areas</a:t>
            </a:r>
          </a:p>
          <a:p>
            <a:pPr>
              <a:spcBef>
                <a:spcPct val="50000"/>
              </a:spcBef>
              <a:buClr>
                <a:schemeClr val="accent2"/>
              </a:buClr>
              <a:buFont typeface="Wingdings" pitchFamily="2" charset="2"/>
              <a:buChar char="n"/>
            </a:pPr>
            <a:endParaRPr lang="en-GB" sz="2000" b="0" dirty="0">
              <a:latin typeface="Arial" charset="0"/>
            </a:endParaRPr>
          </a:p>
        </p:txBody>
      </p:sp>
      <p:sp>
        <p:nvSpPr>
          <p:cNvPr id="356358"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56359" name="Text Box 7"/>
          <p:cNvSpPr txBox="1">
            <a:spLocks noChangeArrowheads="1"/>
          </p:cNvSpPr>
          <p:nvPr/>
        </p:nvSpPr>
        <p:spPr bwMode="auto">
          <a:xfrm>
            <a:off x="920551" y="251726"/>
            <a:ext cx="78487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3200" dirty="0">
                <a:solidFill>
                  <a:srgbClr val="58348C"/>
                </a:solidFill>
              </a:rPr>
              <a:t>Conclusion</a:t>
            </a:r>
          </a:p>
        </p:txBody>
      </p:sp>
    </p:spTree>
    <p:extLst>
      <p:ext uri="{BB962C8B-B14F-4D97-AF65-F5344CB8AC3E}">
        <p14:creationId xmlns:p14="http://schemas.microsoft.com/office/powerpoint/2010/main" val="116248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151565" name="Text Box 13"/>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51566" name="Text Box 14"/>
          <p:cNvSpPr txBox="1">
            <a:spLocks noChangeArrowheads="1"/>
          </p:cNvSpPr>
          <p:nvPr/>
        </p:nvSpPr>
        <p:spPr bwMode="auto">
          <a:xfrm>
            <a:off x="0" y="332656"/>
            <a:ext cx="990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3200" dirty="0">
                <a:solidFill>
                  <a:srgbClr val="58348C"/>
                </a:solidFill>
              </a:rPr>
              <a:t>Why Arts &amp; Culture</a:t>
            </a:r>
          </a:p>
        </p:txBody>
      </p:sp>
      <p:sp>
        <p:nvSpPr>
          <p:cNvPr id="151563" name="Text Box 11"/>
          <p:cNvSpPr txBox="1">
            <a:spLocks noChangeArrowheads="1"/>
          </p:cNvSpPr>
          <p:nvPr/>
        </p:nvSpPr>
        <p:spPr bwMode="auto">
          <a:xfrm>
            <a:off x="1352550" y="1124744"/>
            <a:ext cx="720085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bg2"/>
              </a:buClr>
              <a:buFont typeface="Wingdings" pitchFamily="2" charset="2"/>
              <a:buChar char="n"/>
            </a:pPr>
            <a:r>
              <a:rPr lang="en-GB" sz="2000" b="0" dirty="0">
                <a:latin typeface="Arial" charset="0"/>
              </a:rPr>
              <a:t>to demonstrate how culture and arts can be strong drivers of development, social cohesion, and change. </a:t>
            </a:r>
          </a:p>
          <a:p>
            <a:pPr>
              <a:spcBef>
                <a:spcPct val="50000"/>
              </a:spcBef>
              <a:buClr>
                <a:schemeClr val="bg2"/>
              </a:buClr>
              <a:buFont typeface="Wingdings" pitchFamily="2" charset="2"/>
              <a:buChar char="n"/>
            </a:pPr>
            <a:r>
              <a:rPr lang="en-GB" sz="2000" b="0" dirty="0">
                <a:latin typeface="Arial" charset="0"/>
              </a:rPr>
              <a:t>communities that have poor social cohesion also have poor involvement or access to civic participation, economic opportunity, and social engagement.</a:t>
            </a:r>
          </a:p>
          <a:p>
            <a:pPr>
              <a:spcBef>
                <a:spcPct val="50000"/>
              </a:spcBef>
              <a:buClr>
                <a:schemeClr val="bg2"/>
              </a:buClr>
              <a:buFont typeface="Wingdings" pitchFamily="2" charset="2"/>
              <a:buChar char="n"/>
            </a:pPr>
            <a:r>
              <a:rPr lang="en-GB" sz="2000" b="0" dirty="0">
                <a:latin typeface="Arial" charset="0"/>
              </a:rPr>
              <a:t>supporting the role of arts and culture in our communities we can build better and more meaningful social cohesion.</a:t>
            </a:r>
          </a:p>
          <a:p>
            <a:pPr>
              <a:spcBef>
                <a:spcPct val="50000"/>
              </a:spcBef>
              <a:buClr>
                <a:schemeClr val="bg2"/>
              </a:buClr>
              <a:buFont typeface="Wingdings" pitchFamily="2" charset="2"/>
              <a:buChar char="n"/>
            </a:pPr>
            <a:r>
              <a:rPr lang="en-GB" sz="2000" b="0" dirty="0">
                <a:latin typeface="Arial" charset="0"/>
              </a:rPr>
              <a:t>Cultural projects can be used to help to prevent conflicts within our communities and assist in resolving pre-existing conflict too.</a:t>
            </a:r>
          </a:p>
          <a:p>
            <a:pPr>
              <a:spcBef>
                <a:spcPct val="50000"/>
              </a:spcBef>
              <a:buClr>
                <a:schemeClr val="bg2"/>
              </a:buClr>
              <a:buFont typeface="Wingdings" pitchFamily="2" charset="2"/>
              <a:buChar char="n"/>
            </a:pPr>
            <a:endParaRPr lang="en-GB" sz="2000" b="0" dirty="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54309" name="Text Box 5"/>
          <p:cNvSpPr txBox="1">
            <a:spLocks noChangeArrowheads="1"/>
          </p:cNvSpPr>
          <p:nvPr/>
        </p:nvSpPr>
        <p:spPr bwMode="auto">
          <a:xfrm>
            <a:off x="884237" y="1552287"/>
            <a:ext cx="813752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accent2"/>
              </a:buClr>
              <a:buFont typeface="Wingdings" pitchFamily="2" charset="2"/>
              <a:buChar char="n"/>
            </a:pPr>
            <a:r>
              <a:rPr lang="en-GB" sz="2000" b="0" dirty="0">
                <a:latin typeface="Arial" charset="0"/>
              </a:rPr>
              <a:t>Art can communicate across language barriers, it empowers people, and it facilitates social cohesion, including among our refugees, migrants, and host communities, which creates a stronger wider community.</a:t>
            </a:r>
          </a:p>
          <a:p>
            <a:pPr>
              <a:spcBef>
                <a:spcPct val="50000"/>
              </a:spcBef>
              <a:buClr>
                <a:schemeClr val="accent2"/>
              </a:buClr>
              <a:buFont typeface="Wingdings" pitchFamily="2" charset="2"/>
              <a:buChar char="n"/>
            </a:pPr>
            <a:r>
              <a:rPr lang="en-GB" sz="2000" b="0" dirty="0">
                <a:latin typeface="Arial" charset="0"/>
              </a:rPr>
              <a:t>It prevents marginalisation of people based on their cultural identity, socio-economic status, age, and other factors.</a:t>
            </a:r>
          </a:p>
          <a:p>
            <a:pPr>
              <a:spcBef>
                <a:spcPct val="50000"/>
              </a:spcBef>
              <a:buClr>
                <a:schemeClr val="accent2"/>
              </a:buClr>
              <a:buFont typeface="Wingdings" pitchFamily="2" charset="2"/>
              <a:buChar char="n"/>
            </a:pPr>
            <a:r>
              <a:rPr lang="en-GB" sz="2000" b="0" dirty="0">
                <a:latin typeface="Arial" charset="0"/>
              </a:rPr>
              <a:t>By increasing cultural offerings in town centres, encourages more people into the area which increases footfall, and the time people spend in our retail, hospitality and leisure businesses as well as other high street amenities.</a:t>
            </a:r>
          </a:p>
        </p:txBody>
      </p:sp>
      <p:sp>
        <p:nvSpPr>
          <p:cNvPr id="354310"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54311" name="Text Box 7"/>
          <p:cNvSpPr txBox="1">
            <a:spLocks noChangeArrowheads="1"/>
          </p:cNvSpPr>
          <p:nvPr/>
        </p:nvSpPr>
        <p:spPr bwMode="auto">
          <a:xfrm>
            <a:off x="1352550" y="620688"/>
            <a:ext cx="741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dirty="0">
                <a:solidFill>
                  <a:srgbClr val="58348C"/>
                </a:solidFill>
              </a:rPr>
              <a:t>Why Arts &amp; Culture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56357" name="Text Box 5"/>
          <p:cNvSpPr txBox="1">
            <a:spLocks noChangeArrowheads="1"/>
          </p:cNvSpPr>
          <p:nvPr/>
        </p:nvSpPr>
        <p:spPr bwMode="auto">
          <a:xfrm>
            <a:off x="776188" y="1563687"/>
            <a:ext cx="81375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accent2"/>
              </a:buClr>
              <a:buFont typeface="Wingdings" pitchFamily="2" charset="2"/>
              <a:buChar char="n"/>
            </a:pPr>
            <a:r>
              <a:rPr lang="en-GB" sz="2000" b="0" dirty="0">
                <a:latin typeface="Arial" charset="0"/>
              </a:rPr>
              <a:t>Widen engagement with arts and culture offerings by developing an understanding of how to reach a broader range of the community.</a:t>
            </a:r>
          </a:p>
          <a:p>
            <a:pPr>
              <a:spcBef>
                <a:spcPct val="50000"/>
              </a:spcBef>
              <a:buClr>
                <a:schemeClr val="accent2"/>
              </a:buClr>
              <a:buFont typeface="Wingdings" pitchFamily="2" charset="2"/>
              <a:buChar char="n"/>
            </a:pPr>
            <a:r>
              <a:rPr lang="en-GB" sz="2000" b="0" dirty="0">
                <a:latin typeface="Arial" charset="0"/>
              </a:rPr>
              <a:t>Understand what other kinds of arts and culture events/activities we could offer.</a:t>
            </a:r>
          </a:p>
          <a:p>
            <a:pPr>
              <a:spcBef>
                <a:spcPct val="50000"/>
              </a:spcBef>
              <a:buClr>
                <a:schemeClr val="accent2"/>
              </a:buClr>
              <a:buFont typeface="Wingdings" pitchFamily="2" charset="2"/>
              <a:buChar char="n"/>
            </a:pPr>
            <a:r>
              <a:rPr lang="en-GB" sz="2000" b="0" dirty="0">
                <a:latin typeface="Arial" charset="0"/>
              </a:rPr>
              <a:t>Understand which groups and voices were missing and could be better represented within our arts and culture activities (for example, this could include more LGBTQ exhibitions, or history events related to a particular culture)</a:t>
            </a:r>
          </a:p>
        </p:txBody>
      </p:sp>
      <p:sp>
        <p:nvSpPr>
          <p:cNvPr id="356358"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56359" name="Text Box 7"/>
          <p:cNvSpPr txBox="1">
            <a:spLocks noChangeArrowheads="1"/>
          </p:cNvSpPr>
          <p:nvPr/>
        </p:nvSpPr>
        <p:spPr bwMode="auto">
          <a:xfrm>
            <a:off x="920552" y="620688"/>
            <a:ext cx="78487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3200" dirty="0">
                <a:solidFill>
                  <a:srgbClr val="58348C"/>
                </a:solidFill>
              </a:rPr>
              <a:t>The aim of our policy lab was 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58405" name="Text Box 5"/>
          <p:cNvSpPr txBox="1">
            <a:spLocks noChangeArrowheads="1"/>
          </p:cNvSpPr>
          <p:nvPr/>
        </p:nvSpPr>
        <p:spPr bwMode="auto">
          <a:xfrm>
            <a:off x="992188" y="2420938"/>
            <a:ext cx="8137525"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hlink"/>
              </a:buClr>
              <a:buFont typeface="Wingdings" pitchFamily="2" charset="2"/>
              <a:buChar char="n"/>
            </a:pPr>
            <a:endParaRPr lang="en-GB" b="0">
              <a:latin typeface="Arial" charset="0"/>
            </a:endParaRPr>
          </a:p>
          <a:p>
            <a:pPr>
              <a:spcBef>
                <a:spcPct val="50000"/>
              </a:spcBef>
              <a:buClr>
                <a:schemeClr val="hlink"/>
              </a:buClr>
              <a:buFont typeface="Wingdings" pitchFamily="2" charset="2"/>
              <a:buChar char="n"/>
            </a:pPr>
            <a:endParaRPr lang="en-GB" b="0">
              <a:latin typeface="Arial" charset="0"/>
            </a:endParaRPr>
          </a:p>
          <a:p>
            <a:pPr>
              <a:spcBef>
                <a:spcPct val="50000"/>
              </a:spcBef>
              <a:buClr>
                <a:schemeClr val="hlink"/>
              </a:buClr>
              <a:buFont typeface="Wingdings" pitchFamily="2" charset="2"/>
              <a:buChar char="n"/>
            </a:pPr>
            <a:endParaRPr lang="en-GB" b="0">
              <a:latin typeface="Arial" charset="0"/>
            </a:endParaRPr>
          </a:p>
          <a:p>
            <a:pPr>
              <a:spcBef>
                <a:spcPct val="50000"/>
              </a:spcBef>
              <a:buClr>
                <a:schemeClr val="hlink"/>
              </a:buClr>
              <a:buFont typeface="Wingdings" pitchFamily="2" charset="2"/>
              <a:buNone/>
            </a:pPr>
            <a:endParaRPr lang="en-GB">
              <a:latin typeface="Arial" charset="0"/>
            </a:endParaRPr>
          </a:p>
        </p:txBody>
      </p:sp>
      <p:sp>
        <p:nvSpPr>
          <p:cNvPr id="358406"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58407" name="Text Box 7"/>
          <p:cNvSpPr txBox="1">
            <a:spLocks noChangeArrowheads="1"/>
          </p:cNvSpPr>
          <p:nvPr/>
        </p:nvSpPr>
        <p:spPr bwMode="auto">
          <a:xfrm>
            <a:off x="1208608" y="475963"/>
            <a:ext cx="7416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dirty="0">
                <a:solidFill>
                  <a:srgbClr val="58348C"/>
                </a:solidFill>
              </a:rPr>
              <a:t>The CCIN Members</a:t>
            </a:r>
          </a:p>
          <a:p>
            <a:pPr>
              <a:spcBef>
                <a:spcPct val="50000"/>
              </a:spcBef>
            </a:pPr>
            <a:r>
              <a:rPr lang="en-GB" sz="3200" dirty="0">
                <a:solidFill>
                  <a:srgbClr val="58348C"/>
                </a:solidFill>
              </a:rPr>
              <a:t>working in partnership </a:t>
            </a:r>
          </a:p>
        </p:txBody>
      </p:sp>
      <p:pic>
        <p:nvPicPr>
          <p:cNvPr id="2" name="Picture 1">
            <a:extLst>
              <a:ext uri="{FF2B5EF4-FFF2-40B4-BE49-F238E27FC236}">
                <a16:creationId xmlns:a16="http://schemas.microsoft.com/office/drawing/2014/main" id="{996AC44E-C043-7DEE-BA89-0CBDB620C794}"/>
              </a:ext>
            </a:extLst>
          </p:cNvPr>
          <p:cNvPicPr>
            <a:picLocks noChangeAspect="1"/>
          </p:cNvPicPr>
          <p:nvPr/>
        </p:nvPicPr>
        <p:blipFill>
          <a:blip r:embed="rId3"/>
          <a:stretch>
            <a:fillRect/>
          </a:stretch>
        </p:blipFill>
        <p:spPr>
          <a:xfrm>
            <a:off x="1913880" y="1864261"/>
            <a:ext cx="6078239" cy="37249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60453" name="Text Box 5"/>
          <p:cNvSpPr txBox="1">
            <a:spLocks noChangeArrowheads="1"/>
          </p:cNvSpPr>
          <p:nvPr/>
        </p:nvSpPr>
        <p:spPr bwMode="auto">
          <a:xfrm>
            <a:off x="884237" y="980728"/>
            <a:ext cx="81375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50000"/>
              </a:spcBef>
              <a:buClr>
                <a:schemeClr val="hlink"/>
              </a:buClr>
            </a:pPr>
            <a:r>
              <a:rPr lang="en-GB" sz="2000" b="0" dirty="0">
                <a:latin typeface="Arial" charset="0"/>
              </a:rPr>
              <a:t>Their project centres around cultural activities during refugee week and celebrating the life of Betty Campbell. Betty Campbell was told that a working-class black girl could never succeed, and that her desire to become a teacher would face “insurmountable” problems. She is now immortalised in a statue in Cardiff; </a:t>
            </a:r>
            <a:r>
              <a:rPr lang="en-GB" sz="2000" b="0" dirty="0" err="1">
                <a:latin typeface="Arial" charset="0"/>
              </a:rPr>
              <a:t>Wales'</a:t>
            </a:r>
            <a:r>
              <a:rPr lang="en-GB" sz="2000" b="0" dirty="0">
                <a:latin typeface="Arial" charset="0"/>
              </a:rPr>
              <a:t> first black headteacher and responsible for putting Black culture and history on Cardiff's curriculum.</a:t>
            </a:r>
            <a:endParaRPr lang="en-GB" sz="2000" dirty="0">
              <a:latin typeface="Arial" charset="0"/>
            </a:endParaRPr>
          </a:p>
        </p:txBody>
      </p:sp>
      <p:sp>
        <p:nvSpPr>
          <p:cNvPr id="360454"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60455" name="Text Box 7"/>
          <p:cNvSpPr txBox="1">
            <a:spLocks noChangeArrowheads="1"/>
          </p:cNvSpPr>
          <p:nvPr/>
        </p:nvSpPr>
        <p:spPr bwMode="auto">
          <a:xfrm>
            <a:off x="1352550" y="404664"/>
            <a:ext cx="741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dirty="0">
                <a:solidFill>
                  <a:srgbClr val="58348C"/>
                </a:solidFill>
              </a:rPr>
              <a:t>Cardiff Council</a:t>
            </a:r>
          </a:p>
        </p:txBody>
      </p:sp>
      <p:pic>
        <p:nvPicPr>
          <p:cNvPr id="2" name="Picture 1">
            <a:extLst>
              <a:ext uri="{FF2B5EF4-FFF2-40B4-BE49-F238E27FC236}">
                <a16:creationId xmlns:a16="http://schemas.microsoft.com/office/drawing/2014/main" id="{016B8960-06FB-8870-8F32-6041F1760A0C}"/>
              </a:ext>
            </a:extLst>
          </p:cNvPr>
          <p:cNvPicPr>
            <a:picLocks noChangeAspect="1"/>
          </p:cNvPicPr>
          <p:nvPr/>
        </p:nvPicPr>
        <p:blipFill>
          <a:blip r:embed="rId3"/>
          <a:stretch>
            <a:fillRect/>
          </a:stretch>
        </p:blipFill>
        <p:spPr>
          <a:xfrm>
            <a:off x="2432720" y="2925655"/>
            <a:ext cx="5040560" cy="33365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60453" name="Text Box 5"/>
          <p:cNvSpPr txBox="1">
            <a:spLocks noChangeArrowheads="1"/>
          </p:cNvSpPr>
          <p:nvPr/>
        </p:nvSpPr>
        <p:spPr bwMode="auto">
          <a:xfrm>
            <a:off x="884237" y="1052736"/>
            <a:ext cx="813752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50000"/>
              </a:spcBef>
              <a:buClr>
                <a:schemeClr val="hlink"/>
              </a:buClr>
            </a:pPr>
            <a:r>
              <a:rPr lang="en-GB" sz="2000" b="0" dirty="0">
                <a:latin typeface="Arial" charset="0"/>
              </a:rPr>
              <a:t>focused on how our Arts &amp; Culture Network brings people and their creativity together and helps to increase the vibrancy of our town centres. It focuses on the ‘place festival’ in each of our main town centres and highlights our LGBTQ+ community coming together at North Herts Pride</a:t>
            </a:r>
            <a:endParaRPr lang="en-GB" sz="2000" dirty="0">
              <a:latin typeface="Arial" charset="0"/>
            </a:endParaRPr>
          </a:p>
        </p:txBody>
      </p:sp>
      <p:sp>
        <p:nvSpPr>
          <p:cNvPr id="360454"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60455" name="Text Box 7"/>
          <p:cNvSpPr txBox="1">
            <a:spLocks noChangeArrowheads="1"/>
          </p:cNvSpPr>
          <p:nvPr/>
        </p:nvSpPr>
        <p:spPr bwMode="auto">
          <a:xfrm>
            <a:off x="1136576" y="332656"/>
            <a:ext cx="741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dirty="0">
                <a:solidFill>
                  <a:srgbClr val="58348C"/>
                </a:solidFill>
              </a:rPr>
              <a:t>North Herts Council </a:t>
            </a:r>
          </a:p>
        </p:txBody>
      </p:sp>
      <p:pic>
        <p:nvPicPr>
          <p:cNvPr id="5" name="Picture 4" descr="A rainbow flag with black text">
            <a:extLst>
              <a:ext uri="{FF2B5EF4-FFF2-40B4-BE49-F238E27FC236}">
                <a16:creationId xmlns:a16="http://schemas.microsoft.com/office/drawing/2014/main" id="{36D87F65-6794-7FEB-ADCC-74B3387BA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232" y="2703696"/>
            <a:ext cx="5817096" cy="3272117"/>
          </a:xfrm>
          <a:prstGeom prst="rect">
            <a:avLst/>
          </a:prstGeom>
        </p:spPr>
      </p:pic>
    </p:spTree>
    <p:extLst>
      <p:ext uri="{BB962C8B-B14F-4D97-AF65-F5344CB8AC3E}">
        <p14:creationId xmlns:p14="http://schemas.microsoft.com/office/powerpoint/2010/main" val="21388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60453" name="Text Box 5"/>
          <p:cNvSpPr txBox="1">
            <a:spLocks noChangeArrowheads="1"/>
          </p:cNvSpPr>
          <p:nvPr/>
        </p:nvSpPr>
        <p:spPr bwMode="auto">
          <a:xfrm>
            <a:off x="884237" y="1052736"/>
            <a:ext cx="81375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50000"/>
              </a:spcBef>
              <a:buClr>
                <a:schemeClr val="hlink"/>
              </a:buClr>
            </a:pPr>
            <a:r>
              <a:rPr lang="en-GB" sz="2000" b="0" dirty="0">
                <a:latin typeface="Arial" charset="0"/>
              </a:rPr>
              <a:t>Outlines the benefits of their Linking Schools Programme and highlights an initiative to bring school children together from different communities to work on arts activities that encourage learning about each other, their differences, and similarities. </a:t>
            </a:r>
            <a:endParaRPr lang="en-GB" sz="2000" dirty="0">
              <a:latin typeface="Arial" charset="0"/>
            </a:endParaRPr>
          </a:p>
        </p:txBody>
      </p:sp>
      <p:sp>
        <p:nvSpPr>
          <p:cNvPr id="360454"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60455" name="Text Box 7"/>
          <p:cNvSpPr txBox="1">
            <a:spLocks noChangeArrowheads="1"/>
          </p:cNvSpPr>
          <p:nvPr/>
        </p:nvSpPr>
        <p:spPr bwMode="auto">
          <a:xfrm>
            <a:off x="1136576" y="332656"/>
            <a:ext cx="741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dirty="0">
                <a:solidFill>
                  <a:srgbClr val="58348C"/>
                </a:solidFill>
              </a:rPr>
              <a:t>Oldham Council </a:t>
            </a:r>
          </a:p>
        </p:txBody>
      </p:sp>
      <p:pic>
        <p:nvPicPr>
          <p:cNvPr id="4" name="Picture 3" descr="A group of children in a classroom">
            <a:extLst>
              <a:ext uri="{FF2B5EF4-FFF2-40B4-BE49-F238E27FC236}">
                <a16:creationId xmlns:a16="http://schemas.microsoft.com/office/drawing/2014/main" id="{951C1D48-A87E-B3E8-87D9-1D0BC5512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334" y="2636912"/>
            <a:ext cx="5837112" cy="3283376"/>
          </a:xfrm>
          <a:prstGeom prst="rect">
            <a:avLst/>
          </a:prstGeom>
        </p:spPr>
      </p:pic>
    </p:spTree>
    <p:extLst>
      <p:ext uri="{BB962C8B-B14F-4D97-AF65-F5344CB8AC3E}">
        <p14:creationId xmlns:p14="http://schemas.microsoft.com/office/powerpoint/2010/main" val="117169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2144713" y="1196975"/>
            <a:ext cx="5903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p>
        </p:txBody>
      </p:sp>
      <p:sp>
        <p:nvSpPr>
          <p:cNvPr id="360453" name="Text Box 5"/>
          <p:cNvSpPr txBox="1">
            <a:spLocks noChangeArrowheads="1"/>
          </p:cNvSpPr>
          <p:nvPr/>
        </p:nvSpPr>
        <p:spPr bwMode="auto">
          <a:xfrm>
            <a:off x="1136576" y="1355938"/>
            <a:ext cx="81375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5600" indent="-355600" algn="l">
              <a:defRPr sz="2400">
                <a:solidFill>
                  <a:schemeClr val="tx1"/>
                </a:solidFill>
                <a:latin typeface="Times New Roman" pitchFamily="18" charset="0"/>
              </a:defRPr>
            </a:lvl1pPr>
            <a:lvl2pPr marL="53498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indent="0">
              <a:spcBef>
                <a:spcPct val="50000"/>
              </a:spcBef>
              <a:buClr>
                <a:schemeClr val="hlink"/>
              </a:buClr>
            </a:pPr>
            <a:r>
              <a:rPr lang="en-GB" sz="2000" b="0" dirty="0">
                <a:latin typeface="Arial" charset="0"/>
              </a:rPr>
              <a:t>Presented their arts and heritage forum and the benefits of Stevenage Day and how it brings all elements of their multicultural communities together to encourage community cohesion and improving mental health.</a:t>
            </a:r>
            <a:endParaRPr lang="en-GB" sz="2000" dirty="0">
              <a:latin typeface="Arial" charset="0"/>
            </a:endParaRPr>
          </a:p>
        </p:txBody>
      </p:sp>
      <p:sp>
        <p:nvSpPr>
          <p:cNvPr id="360454" name="Text Box 6"/>
          <p:cNvSpPr txBox="1">
            <a:spLocks noChangeArrowheads="1"/>
          </p:cNvSpPr>
          <p:nvPr/>
        </p:nvSpPr>
        <p:spPr bwMode="auto">
          <a:xfrm>
            <a:off x="2073275" y="836613"/>
            <a:ext cx="6048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60455" name="Text Box 7"/>
          <p:cNvSpPr txBox="1">
            <a:spLocks noChangeArrowheads="1"/>
          </p:cNvSpPr>
          <p:nvPr/>
        </p:nvSpPr>
        <p:spPr bwMode="auto">
          <a:xfrm>
            <a:off x="1136576" y="572488"/>
            <a:ext cx="7416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3200" dirty="0">
                <a:solidFill>
                  <a:srgbClr val="58348C"/>
                </a:solidFill>
              </a:rPr>
              <a:t>Stevenage Council </a:t>
            </a:r>
          </a:p>
        </p:txBody>
      </p:sp>
      <p:pic>
        <p:nvPicPr>
          <p:cNvPr id="6" name="Picture 5" descr="A group of people in a theater">
            <a:extLst>
              <a:ext uri="{FF2B5EF4-FFF2-40B4-BE49-F238E27FC236}">
                <a16:creationId xmlns:a16="http://schemas.microsoft.com/office/drawing/2014/main" id="{1CFCB47A-370E-E721-336A-3A508D40A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133" y="2679377"/>
            <a:ext cx="5601072" cy="3150603"/>
          </a:xfrm>
          <a:prstGeom prst="rect">
            <a:avLst/>
          </a:prstGeom>
        </p:spPr>
      </p:pic>
    </p:spTree>
    <p:extLst>
      <p:ext uri="{BB962C8B-B14F-4D97-AF65-F5344CB8AC3E}">
        <p14:creationId xmlns:p14="http://schemas.microsoft.com/office/powerpoint/2010/main" val="1713832709"/>
      </p:ext>
    </p:extLst>
  </p:cSld>
  <p:clrMapOvr>
    <a:masterClrMapping/>
  </p:clrMapOvr>
</p:sld>
</file>

<file path=ppt/theme/theme1.xml><?xml version="1.0" encoding="utf-8"?>
<a:theme xmlns:a="http://schemas.openxmlformats.org/drawingml/2006/main" name="Lsaville on 'Nhdc\Data\Users' (H:)">
  <a:themeElements>
    <a:clrScheme name="">
      <a:dk1>
        <a:srgbClr val="000000"/>
      </a:dk1>
      <a:lt1>
        <a:srgbClr val="FFFFFF"/>
      </a:lt1>
      <a:dk2>
        <a:srgbClr val="000000"/>
      </a:dk2>
      <a:lt2>
        <a:srgbClr val="500093"/>
      </a:lt2>
      <a:accent1>
        <a:srgbClr val="7B00E4"/>
      </a:accent1>
      <a:accent2>
        <a:srgbClr val="7B00E4"/>
      </a:accent2>
      <a:accent3>
        <a:srgbClr val="FFFFFF"/>
      </a:accent3>
      <a:accent4>
        <a:srgbClr val="000000"/>
      </a:accent4>
      <a:accent5>
        <a:srgbClr val="BFAAEF"/>
      </a:accent5>
      <a:accent6>
        <a:srgbClr val="6F00CF"/>
      </a:accent6>
      <a:hlink>
        <a:srgbClr val="037C03"/>
      </a:hlink>
      <a:folHlink>
        <a:srgbClr val="919191"/>
      </a:folHlink>
    </a:clrScheme>
    <a:fontScheme name="Lsaville on 'Nhdc\Data\Users' (H:)">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Lsaville on 'Nhdc\Data\Users'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saville on 'Nhdc\Data\Users'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saville on 'Nhdc\Data\Users'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saville on 'Nhdc\Data\Users'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saville on 'Nhdc\Data\Users'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saville on 'Nhdc\Data\Users'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saville on 'Nhdc\Data\Users'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th Herts Council.pptx" id="{19FE99B6-9635-43EF-AD89-F0D791B6776D}" vid="{6CB587A2-964E-4F88-8D70-56DA2541D8D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FB39E7950CC84EA156501BA2275D6A" ma:contentTypeVersion="2" ma:contentTypeDescription="Create a new document." ma:contentTypeScope="" ma:versionID="4fb2f8169eb66af243b9945f659851a7">
  <xsd:schema xmlns:xsd="http://www.w3.org/2001/XMLSchema" xmlns:xs="http://www.w3.org/2001/XMLSchema" xmlns:p="http://schemas.microsoft.com/office/2006/metadata/properties" xmlns:ns2="a9d4991e-0598-4250-8b5c-91b27f2d55b7" targetNamespace="http://schemas.microsoft.com/office/2006/metadata/properties" ma:root="true" ma:fieldsID="c98aadc7c289c35f01ffdab3145ab891" ns2:_="">
    <xsd:import namespace="a9d4991e-0598-4250-8b5c-91b27f2d55b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4991e-0598-4250-8b5c-91b27f2d5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4D5657-AB1F-4994-8A5D-0B9CA625F541}">
  <ds:schemaRef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a9d4991e-0598-4250-8b5c-91b27f2d55b7"/>
  </ds:schemaRefs>
</ds:datastoreItem>
</file>

<file path=customXml/itemProps2.xml><?xml version="1.0" encoding="utf-8"?>
<ds:datastoreItem xmlns:ds="http://schemas.openxmlformats.org/officeDocument/2006/customXml" ds:itemID="{60DA37F4-5EAA-468D-9727-5E65305F8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4991e-0598-4250-8b5c-91b27f2d55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11A998-0FCE-454F-B175-B8584357CF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North Herts Council</Template>
  <TotalTime>335</TotalTime>
  <Pages>13</Pages>
  <Words>842</Words>
  <Application>Microsoft Macintosh PowerPoint</Application>
  <PresentationFormat>A4 Paper (210x297 mm)</PresentationFormat>
  <Paragraphs>43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Book Antiqua</vt:lpstr>
      <vt:lpstr>Monotype Sorts</vt:lpstr>
      <vt:lpstr>Wingdings</vt:lpstr>
      <vt:lpstr>Lsaville on 'Nhdc\Data\Users' (H:)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Herts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Corporate Design Guidelines</dc:subject>
  <dc:creator>Claire Morgan</dc:creator>
  <cp:keywords>Powerpoint presentation, slide template, NHDC powerpoint presentation, presentation template</cp:keywords>
  <cp:lastModifiedBy>Andrew Huckerby</cp:lastModifiedBy>
  <cp:revision>6</cp:revision>
  <cp:lastPrinted>1999-06-25T13:00:48Z</cp:lastPrinted>
  <dcterms:created xsi:type="dcterms:W3CDTF">2023-11-01T09:34:42Z</dcterms:created>
  <dcterms:modified xsi:type="dcterms:W3CDTF">2023-11-02T15:02:33Z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0x01010003FB39E7950CC84EA156501BA2275D6A</vt:lpwstr>
  </property>
</Properties>
</file>