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35"/>
  </p:notesMasterIdLst>
  <p:sldIdLst>
    <p:sldId id="257" r:id="rId8"/>
    <p:sldId id="277" r:id="rId9"/>
    <p:sldId id="258" r:id="rId10"/>
    <p:sldId id="259" r:id="rId11"/>
    <p:sldId id="260" r:id="rId12"/>
    <p:sldId id="261" r:id="rId13"/>
    <p:sldId id="262" r:id="rId14"/>
    <p:sldId id="278" r:id="rId15"/>
    <p:sldId id="279" r:id="rId16"/>
    <p:sldId id="280" r:id="rId17"/>
    <p:sldId id="281" r:id="rId18"/>
    <p:sldId id="282" r:id="rId19"/>
    <p:sldId id="283" r:id="rId20"/>
    <p:sldId id="256" r:id="rId21"/>
    <p:sldId id="263" r:id="rId22"/>
    <p:sldId id="264" r:id="rId23"/>
    <p:sldId id="265" r:id="rId24"/>
    <p:sldId id="266" r:id="rId25"/>
    <p:sldId id="267" r:id="rId26"/>
    <p:sldId id="268" r:id="rId27"/>
    <p:sldId id="269" r:id="rId28"/>
    <p:sldId id="270" r:id="rId29"/>
    <p:sldId id="271" r:id="rId30"/>
    <p:sldId id="272" r:id="rId31"/>
    <p:sldId id="273"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181350-87ED-4412-8922-5F9D19288CDE}">
          <p14:sldIdLst>
            <p14:sldId id="257"/>
          </p14:sldIdLst>
        </p14:section>
        <p14:section name="Kirklees - Jonathan" id="{9CF71E86-D7BB-4F70-9C21-CF058D115413}">
          <p14:sldIdLst>
            <p14:sldId id="277"/>
            <p14:sldId id="258"/>
            <p14:sldId id="259"/>
            <p14:sldId id="260"/>
            <p14:sldId id="261"/>
            <p14:sldId id="262"/>
          </p14:sldIdLst>
        </p14:section>
        <p14:section name="Gemma - Stevenage" id="{2554073D-113B-4B04-AE5F-8079651829AB}">
          <p14:sldIdLst>
            <p14:sldId id="278"/>
            <p14:sldId id="279"/>
            <p14:sldId id="280"/>
            <p14:sldId id="281"/>
            <p14:sldId id="282"/>
            <p14:sldId id="283"/>
          </p14:sldIdLst>
        </p14:section>
        <p14:section name="Gareth - CMS" id="{0AA52656-01F0-465F-831E-C27A664153DE}">
          <p14:sldIdLst>
            <p14:sldId id="256"/>
            <p14:sldId id="263"/>
            <p14:sldId id="264"/>
            <p14:sldId id="265"/>
            <p14:sldId id="266"/>
            <p14:sldId id="267"/>
            <p14:sldId id="268"/>
            <p14:sldId id="269"/>
            <p14:sldId id="270"/>
            <p14:sldId id="271"/>
            <p14:sldId id="272"/>
          </p14:sldIdLst>
        </p14:section>
        <p14:section name="James - Coops UK" id="{B93A4DAC-0157-4D38-A822-A8BF8BC2C5D2}">
          <p14:sldIdLst>
            <p14:sldId id="273"/>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00B60-AF67-4343-9356-32263CD8AB2B}" v="3" dt="2023-11-16T13:41:33.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9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Nunn" userId="decc1077-01e6-4667-a1e5-e4d2d81b579a" providerId="ADAL" clId="{CD200B60-AF67-4343-9356-32263CD8AB2B}"/>
    <pc:docChg chg="addSld delSld modSld">
      <pc:chgData name="Jonathan Nunn" userId="decc1077-01e6-4667-a1e5-e4d2d81b579a" providerId="ADAL" clId="{CD200B60-AF67-4343-9356-32263CD8AB2B}" dt="2023-11-16T13:41:33.898" v="2"/>
      <pc:docMkLst>
        <pc:docMk/>
      </pc:docMkLst>
      <pc:sldChg chg="add del">
        <pc:chgData name="Jonathan Nunn" userId="decc1077-01e6-4667-a1e5-e4d2d81b579a" providerId="ADAL" clId="{CD200B60-AF67-4343-9356-32263CD8AB2B}" dt="2023-11-16T13:41:33.898" v="2"/>
        <pc:sldMkLst>
          <pc:docMk/>
          <pc:sldMk cId="3725638390" sldId="284"/>
        </pc:sldMkLst>
      </pc:sldChg>
      <pc:sldChg chg="add del">
        <pc:chgData name="Jonathan Nunn" userId="decc1077-01e6-4667-a1e5-e4d2d81b579a" providerId="ADAL" clId="{CD200B60-AF67-4343-9356-32263CD8AB2B}" dt="2023-11-16T13:41:33.898" v="2"/>
        <pc:sldMkLst>
          <pc:docMk/>
          <pc:sldMk cId="1666540189" sldId="285"/>
        </pc:sldMkLst>
      </pc:sldChg>
    </pc:docChg>
  </pc:docChgLst>
  <pc:docChgLst>
    <pc:chgData name="Jonathan Nunn" userId="decc1077-01e6-4667-a1e5-e4d2d81b579a" providerId="ADAL" clId="{D1164E82-D64D-4DBB-92FE-2C43F2330F95}"/>
    <pc:docChg chg="delSld modSection">
      <pc:chgData name="Jonathan Nunn" userId="decc1077-01e6-4667-a1e5-e4d2d81b579a" providerId="ADAL" clId="{D1164E82-D64D-4DBB-92FE-2C43F2330F95}" dt="2023-10-31T11:54:55.335" v="1" actId="47"/>
      <pc:docMkLst>
        <pc:docMk/>
      </pc:docMkLst>
      <pc:sldChg chg="del">
        <pc:chgData name="Jonathan Nunn" userId="decc1077-01e6-4667-a1e5-e4d2d81b579a" providerId="ADAL" clId="{D1164E82-D64D-4DBB-92FE-2C43F2330F95}" dt="2023-10-31T11:54:54.335" v="0" actId="47"/>
        <pc:sldMkLst>
          <pc:docMk/>
          <pc:sldMk cId="790364708" sldId="275"/>
        </pc:sldMkLst>
      </pc:sldChg>
      <pc:sldChg chg="del">
        <pc:chgData name="Jonathan Nunn" userId="decc1077-01e6-4667-a1e5-e4d2d81b579a" providerId="ADAL" clId="{D1164E82-D64D-4DBB-92FE-2C43F2330F95}" dt="2023-10-31T11:54:55.335" v="1" actId="47"/>
        <pc:sldMkLst>
          <pc:docMk/>
          <pc:sldMk cId="2938584850" sldId="276"/>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36498-016B-41D6-951D-D77339570D5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197AA60E-C4D8-414A-BD7A-DF5787CD7C3C}">
      <dgm:prSet phldrT="[Text]"/>
      <dgm:spPr>
        <a:ln>
          <a:solidFill>
            <a:schemeClr val="tx2"/>
          </a:solidFill>
        </a:ln>
      </dgm:spPr>
      <dgm:t>
        <a:bodyPr/>
        <a:lstStyle/>
        <a:p>
          <a:r>
            <a:rPr lang="en-GB" dirty="0"/>
            <a:t>Coop </a:t>
          </a:r>
          <a:r>
            <a:rPr lang="en-GB" dirty="0" err="1"/>
            <a:t>Devt</a:t>
          </a:r>
          <a:r>
            <a:rPr lang="en-GB" dirty="0"/>
            <a:t> Toolkit Policy Lab</a:t>
          </a:r>
        </a:p>
      </dgm:t>
    </dgm:pt>
    <dgm:pt modelId="{AC68F04A-F186-430F-8FE3-F7F6B71BC080}" type="parTrans" cxnId="{E37C4A56-EF64-488D-8270-1E5F862AB4F9}">
      <dgm:prSet/>
      <dgm:spPr/>
      <dgm:t>
        <a:bodyPr/>
        <a:lstStyle/>
        <a:p>
          <a:endParaRPr lang="en-GB"/>
        </a:p>
      </dgm:t>
    </dgm:pt>
    <dgm:pt modelId="{F5E3801E-019B-4D89-A7D3-5C061E025043}" type="sibTrans" cxnId="{E37C4A56-EF64-488D-8270-1E5F862AB4F9}">
      <dgm:prSet/>
      <dgm:spPr/>
      <dgm:t>
        <a:bodyPr/>
        <a:lstStyle/>
        <a:p>
          <a:endParaRPr lang="en-GB"/>
        </a:p>
      </dgm:t>
    </dgm:pt>
    <dgm:pt modelId="{8E5A71E7-931D-4BC8-A6BB-CFBD27883713}">
      <dgm:prSet phldrT="[Text]"/>
      <dgm:spPr>
        <a:ln>
          <a:solidFill>
            <a:schemeClr val="tx2"/>
          </a:solidFill>
        </a:ln>
      </dgm:spPr>
      <dgm:t>
        <a:bodyPr/>
        <a:lstStyle/>
        <a:p>
          <a:r>
            <a:rPr lang="en-GB" dirty="0"/>
            <a:t>Coop Option Training</a:t>
          </a:r>
        </a:p>
      </dgm:t>
    </dgm:pt>
    <dgm:pt modelId="{2C1BC911-627F-4734-A81D-D57FE69769FB}" type="parTrans" cxnId="{D40DE261-3AE4-43E1-8357-0723343B4815}">
      <dgm:prSet/>
      <dgm:spPr/>
      <dgm:t>
        <a:bodyPr/>
        <a:lstStyle/>
        <a:p>
          <a:endParaRPr lang="en-GB"/>
        </a:p>
      </dgm:t>
    </dgm:pt>
    <dgm:pt modelId="{41A9985B-5271-491E-A53F-2BEC80BEA32B}" type="sibTrans" cxnId="{D40DE261-3AE4-43E1-8357-0723343B4815}">
      <dgm:prSet/>
      <dgm:spPr/>
      <dgm:t>
        <a:bodyPr/>
        <a:lstStyle/>
        <a:p>
          <a:endParaRPr lang="en-GB"/>
        </a:p>
      </dgm:t>
    </dgm:pt>
    <dgm:pt modelId="{631DC034-5612-4156-928A-745145EADF7B}">
      <dgm:prSet phldrT="[Text]"/>
      <dgm:spPr>
        <a:ln>
          <a:solidFill>
            <a:schemeClr val="tx2"/>
          </a:solidFill>
        </a:ln>
      </dgm:spPr>
      <dgm:t>
        <a:bodyPr/>
        <a:lstStyle/>
        <a:p>
          <a:r>
            <a:rPr lang="en-GB" dirty="0"/>
            <a:t>Alternative Business Models West Yorkshire</a:t>
          </a:r>
        </a:p>
      </dgm:t>
    </dgm:pt>
    <dgm:pt modelId="{06578129-A737-4488-A068-14AE3C405206}" type="parTrans" cxnId="{8F0930F0-49B4-40EF-B72C-00B5B85B37F0}">
      <dgm:prSet/>
      <dgm:spPr/>
      <dgm:t>
        <a:bodyPr/>
        <a:lstStyle/>
        <a:p>
          <a:endParaRPr lang="en-GB"/>
        </a:p>
      </dgm:t>
    </dgm:pt>
    <dgm:pt modelId="{7DF3EF36-2A5C-4E4F-8E2C-C19B2C04C8AE}" type="sibTrans" cxnId="{8F0930F0-49B4-40EF-B72C-00B5B85B37F0}">
      <dgm:prSet/>
      <dgm:spPr/>
      <dgm:t>
        <a:bodyPr/>
        <a:lstStyle/>
        <a:p>
          <a:endParaRPr lang="en-GB"/>
        </a:p>
      </dgm:t>
    </dgm:pt>
    <dgm:pt modelId="{165EE8F8-E587-4390-A0A2-00954FD890AC}">
      <dgm:prSet phldrT="[Text]"/>
      <dgm:spPr>
        <a:ln>
          <a:solidFill>
            <a:schemeClr val="tx2"/>
          </a:solidFill>
        </a:ln>
      </dgm:spPr>
      <dgm:t>
        <a:bodyPr/>
        <a:lstStyle/>
        <a:p>
          <a:r>
            <a:rPr lang="en-GB"/>
            <a:t>Practical support for coops</a:t>
          </a:r>
          <a:endParaRPr lang="en-GB" dirty="0"/>
        </a:p>
      </dgm:t>
    </dgm:pt>
    <dgm:pt modelId="{C31D4B4D-16F9-477F-814A-BDF3723FA3D5}" type="parTrans" cxnId="{04AFBFCB-470D-4BA2-BDA8-1EC552AACD5D}">
      <dgm:prSet/>
      <dgm:spPr/>
      <dgm:t>
        <a:bodyPr/>
        <a:lstStyle/>
        <a:p>
          <a:endParaRPr lang="en-GB"/>
        </a:p>
      </dgm:t>
    </dgm:pt>
    <dgm:pt modelId="{877DA265-9C16-49A0-A456-893E99311930}" type="sibTrans" cxnId="{04AFBFCB-470D-4BA2-BDA8-1EC552AACD5D}">
      <dgm:prSet/>
      <dgm:spPr/>
      <dgm:t>
        <a:bodyPr/>
        <a:lstStyle/>
        <a:p>
          <a:endParaRPr lang="en-GB"/>
        </a:p>
      </dgm:t>
    </dgm:pt>
    <dgm:pt modelId="{0CA19DBF-B94A-49CB-AC81-779BFE262F2F}" type="pres">
      <dgm:prSet presAssocID="{21936498-016B-41D6-951D-D77339570D56}" presName="Name0" presStyleCnt="0">
        <dgm:presLayoutVars>
          <dgm:chMax val="7"/>
          <dgm:chPref val="7"/>
          <dgm:dir/>
        </dgm:presLayoutVars>
      </dgm:prSet>
      <dgm:spPr/>
    </dgm:pt>
    <dgm:pt modelId="{29C9C08F-B1AA-4572-8C6F-9551DF59B9B8}" type="pres">
      <dgm:prSet presAssocID="{21936498-016B-41D6-951D-D77339570D56}" presName="Name1" presStyleCnt="0"/>
      <dgm:spPr/>
    </dgm:pt>
    <dgm:pt modelId="{D43E43C4-33F7-45D8-ACFA-3E9612182721}" type="pres">
      <dgm:prSet presAssocID="{21936498-016B-41D6-951D-D77339570D56}" presName="cycle" presStyleCnt="0"/>
      <dgm:spPr/>
    </dgm:pt>
    <dgm:pt modelId="{9598B5F9-0958-48BB-9718-7A3162F3AE18}" type="pres">
      <dgm:prSet presAssocID="{21936498-016B-41D6-951D-D77339570D56}" presName="srcNode" presStyleLbl="node1" presStyleIdx="0" presStyleCnt="4"/>
      <dgm:spPr/>
    </dgm:pt>
    <dgm:pt modelId="{032074E6-5B49-49AD-A1C0-9941EDE8A67A}" type="pres">
      <dgm:prSet presAssocID="{21936498-016B-41D6-951D-D77339570D56}" presName="conn" presStyleLbl="parChTrans1D2" presStyleIdx="0" presStyleCnt="1"/>
      <dgm:spPr/>
    </dgm:pt>
    <dgm:pt modelId="{6A86DEB3-CB0B-4242-A2A5-C460FB5C03FD}" type="pres">
      <dgm:prSet presAssocID="{21936498-016B-41D6-951D-D77339570D56}" presName="extraNode" presStyleLbl="node1" presStyleIdx="0" presStyleCnt="4"/>
      <dgm:spPr/>
    </dgm:pt>
    <dgm:pt modelId="{0D114FC9-527E-4685-BC41-41CA490BC9C8}" type="pres">
      <dgm:prSet presAssocID="{21936498-016B-41D6-951D-D77339570D56}" presName="dstNode" presStyleLbl="node1" presStyleIdx="0" presStyleCnt="4"/>
      <dgm:spPr/>
    </dgm:pt>
    <dgm:pt modelId="{48919C41-D03B-406F-80AC-5CF12D526B08}" type="pres">
      <dgm:prSet presAssocID="{197AA60E-C4D8-414A-BD7A-DF5787CD7C3C}" presName="text_1" presStyleLbl="node1" presStyleIdx="0" presStyleCnt="4">
        <dgm:presLayoutVars>
          <dgm:bulletEnabled val="1"/>
        </dgm:presLayoutVars>
      </dgm:prSet>
      <dgm:spPr/>
    </dgm:pt>
    <dgm:pt modelId="{D838C004-1785-4263-AEAF-3E87D7743649}" type="pres">
      <dgm:prSet presAssocID="{197AA60E-C4D8-414A-BD7A-DF5787CD7C3C}" presName="accent_1" presStyleCnt="0"/>
      <dgm:spPr/>
    </dgm:pt>
    <dgm:pt modelId="{FD58E9F1-C676-447C-AF4B-DF1C2A2ADAE0}" type="pres">
      <dgm:prSet presAssocID="{197AA60E-C4D8-414A-BD7A-DF5787CD7C3C}" presName="accentRepeatNode" presStyleLbl="solidFgAcc1" presStyleIdx="0" presStyleCnt="4"/>
      <dgm:spPr>
        <a:solidFill>
          <a:schemeClr val="bg1"/>
        </a:solidFill>
      </dgm:spPr>
    </dgm:pt>
    <dgm:pt modelId="{5D7EE351-1914-4CA8-8A9F-459A32D025C0}" type="pres">
      <dgm:prSet presAssocID="{8E5A71E7-931D-4BC8-A6BB-CFBD27883713}" presName="text_2" presStyleLbl="node1" presStyleIdx="1" presStyleCnt="4">
        <dgm:presLayoutVars>
          <dgm:bulletEnabled val="1"/>
        </dgm:presLayoutVars>
      </dgm:prSet>
      <dgm:spPr/>
    </dgm:pt>
    <dgm:pt modelId="{C32B8D06-7615-43D7-B767-B8557A362F73}" type="pres">
      <dgm:prSet presAssocID="{8E5A71E7-931D-4BC8-A6BB-CFBD27883713}" presName="accent_2" presStyleCnt="0"/>
      <dgm:spPr/>
    </dgm:pt>
    <dgm:pt modelId="{54F6317F-0DE6-4068-BF21-B54DCFBC1A78}" type="pres">
      <dgm:prSet presAssocID="{8E5A71E7-931D-4BC8-A6BB-CFBD27883713}" presName="accentRepeatNode" presStyleLbl="solidFgAcc1" presStyleIdx="1" presStyleCnt="4"/>
      <dgm:spPr>
        <a:solidFill>
          <a:schemeClr val="bg1"/>
        </a:solidFill>
      </dgm:spPr>
    </dgm:pt>
    <dgm:pt modelId="{7BD6F9B6-2917-47B8-8748-A2CE4D10B967}" type="pres">
      <dgm:prSet presAssocID="{631DC034-5612-4156-928A-745145EADF7B}" presName="text_3" presStyleLbl="node1" presStyleIdx="2" presStyleCnt="4">
        <dgm:presLayoutVars>
          <dgm:bulletEnabled val="1"/>
        </dgm:presLayoutVars>
      </dgm:prSet>
      <dgm:spPr/>
    </dgm:pt>
    <dgm:pt modelId="{53A534FF-E2DF-4E15-AF3B-55C49AF74BC4}" type="pres">
      <dgm:prSet presAssocID="{631DC034-5612-4156-928A-745145EADF7B}" presName="accent_3" presStyleCnt="0"/>
      <dgm:spPr/>
    </dgm:pt>
    <dgm:pt modelId="{A4470E05-5997-4C1E-B49D-822C5A6CFAFA}" type="pres">
      <dgm:prSet presAssocID="{631DC034-5612-4156-928A-745145EADF7B}" presName="accentRepeatNode" presStyleLbl="solidFgAcc1" presStyleIdx="2" presStyleCnt="4"/>
      <dgm:spPr>
        <a:solidFill>
          <a:schemeClr val="bg1"/>
        </a:solidFill>
      </dgm:spPr>
    </dgm:pt>
    <dgm:pt modelId="{871F836C-52B8-4A67-82CA-68577FBE1DDA}" type="pres">
      <dgm:prSet presAssocID="{165EE8F8-E587-4390-A0A2-00954FD890AC}" presName="text_4" presStyleLbl="node1" presStyleIdx="3" presStyleCnt="4">
        <dgm:presLayoutVars>
          <dgm:bulletEnabled val="1"/>
        </dgm:presLayoutVars>
      </dgm:prSet>
      <dgm:spPr/>
    </dgm:pt>
    <dgm:pt modelId="{3F956124-AA63-4C3E-A947-44AD377BC93A}" type="pres">
      <dgm:prSet presAssocID="{165EE8F8-E587-4390-A0A2-00954FD890AC}" presName="accent_4" presStyleCnt="0"/>
      <dgm:spPr/>
    </dgm:pt>
    <dgm:pt modelId="{3CC4F0DC-9118-4E7C-9772-3D810AF6AC3F}" type="pres">
      <dgm:prSet presAssocID="{165EE8F8-E587-4390-A0A2-00954FD890AC}" presName="accentRepeatNode" presStyleLbl="solidFgAcc1" presStyleIdx="3" presStyleCnt="4"/>
      <dgm:spPr>
        <a:solidFill>
          <a:schemeClr val="bg1"/>
        </a:solidFill>
      </dgm:spPr>
    </dgm:pt>
  </dgm:ptLst>
  <dgm:cxnLst>
    <dgm:cxn modelId="{D40DE261-3AE4-43E1-8357-0723343B4815}" srcId="{21936498-016B-41D6-951D-D77339570D56}" destId="{8E5A71E7-931D-4BC8-A6BB-CFBD27883713}" srcOrd="1" destOrd="0" parTransId="{2C1BC911-627F-4734-A81D-D57FE69769FB}" sibTransId="{41A9985B-5271-491E-A53F-2BEC80BEA32B}"/>
    <dgm:cxn modelId="{26D12467-6402-4DAD-924C-594C4FC09BDB}" type="presOf" srcId="{197AA60E-C4D8-414A-BD7A-DF5787CD7C3C}" destId="{48919C41-D03B-406F-80AC-5CF12D526B08}" srcOrd="0" destOrd="0" presId="urn:microsoft.com/office/officeart/2008/layout/VerticalCurvedList"/>
    <dgm:cxn modelId="{57C33575-63EA-4630-BB4F-E353327EF835}" type="presOf" srcId="{21936498-016B-41D6-951D-D77339570D56}" destId="{0CA19DBF-B94A-49CB-AC81-779BFE262F2F}" srcOrd="0" destOrd="0" presId="urn:microsoft.com/office/officeart/2008/layout/VerticalCurvedList"/>
    <dgm:cxn modelId="{E37C4A56-EF64-488D-8270-1E5F862AB4F9}" srcId="{21936498-016B-41D6-951D-D77339570D56}" destId="{197AA60E-C4D8-414A-BD7A-DF5787CD7C3C}" srcOrd="0" destOrd="0" parTransId="{AC68F04A-F186-430F-8FE3-F7F6B71BC080}" sibTransId="{F5E3801E-019B-4D89-A7D3-5C061E025043}"/>
    <dgm:cxn modelId="{A9D8349B-F052-43BA-B472-4CBEFBDC6CC3}" type="presOf" srcId="{165EE8F8-E587-4390-A0A2-00954FD890AC}" destId="{871F836C-52B8-4A67-82CA-68577FBE1DDA}" srcOrd="0" destOrd="0" presId="urn:microsoft.com/office/officeart/2008/layout/VerticalCurvedList"/>
    <dgm:cxn modelId="{76D2D4AA-5556-44E6-AFCD-851FCEEAE6B2}" type="presOf" srcId="{631DC034-5612-4156-928A-745145EADF7B}" destId="{7BD6F9B6-2917-47B8-8748-A2CE4D10B967}" srcOrd="0" destOrd="0" presId="urn:microsoft.com/office/officeart/2008/layout/VerticalCurvedList"/>
    <dgm:cxn modelId="{04AFBFCB-470D-4BA2-BDA8-1EC552AACD5D}" srcId="{21936498-016B-41D6-951D-D77339570D56}" destId="{165EE8F8-E587-4390-A0A2-00954FD890AC}" srcOrd="3" destOrd="0" parTransId="{C31D4B4D-16F9-477F-814A-BDF3723FA3D5}" sibTransId="{877DA265-9C16-49A0-A456-893E99311930}"/>
    <dgm:cxn modelId="{7691C0D0-D93D-4AAD-A13C-BDD84AC44AE2}" type="presOf" srcId="{8E5A71E7-931D-4BC8-A6BB-CFBD27883713}" destId="{5D7EE351-1914-4CA8-8A9F-459A32D025C0}" srcOrd="0" destOrd="0" presId="urn:microsoft.com/office/officeart/2008/layout/VerticalCurvedList"/>
    <dgm:cxn modelId="{352702E9-5AAB-46D6-8748-6927AE3EC169}" type="presOf" srcId="{F5E3801E-019B-4D89-A7D3-5C061E025043}" destId="{032074E6-5B49-49AD-A1C0-9941EDE8A67A}" srcOrd="0" destOrd="0" presId="urn:microsoft.com/office/officeart/2008/layout/VerticalCurvedList"/>
    <dgm:cxn modelId="{8F0930F0-49B4-40EF-B72C-00B5B85B37F0}" srcId="{21936498-016B-41D6-951D-D77339570D56}" destId="{631DC034-5612-4156-928A-745145EADF7B}" srcOrd="2" destOrd="0" parTransId="{06578129-A737-4488-A068-14AE3C405206}" sibTransId="{7DF3EF36-2A5C-4E4F-8E2C-C19B2C04C8AE}"/>
    <dgm:cxn modelId="{B3AC6D59-62D4-447E-B0A6-64CB0E0241CD}" type="presParOf" srcId="{0CA19DBF-B94A-49CB-AC81-779BFE262F2F}" destId="{29C9C08F-B1AA-4572-8C6F-9551DF59B9B8}" srcOrd="0" destOrd="0" presId="urn:microsoft.com/office/officeart/2008/layout/VerticalCurvedList"/>
    <dgm:cxn modelId="{D878322F-A9EE-4C85-8994-F33F59DE74B2}" type="presParOf" srcId="{29C9C08F-B1AA-4572-8C6F-9551DF59B9B8}" destId="{D43E43C4-33F7-45D8-ACFA-3E9612182721}" srcOrd="0" destOrd="0" presId="urn:microsoft.com/office/officeart/2008/layout/VerticalCurvedList"/>
    <dgm:cxn modelId="{0AC4B03E-A7B4-44BE-BE2E-C9249C783B61}" type="presParOf" srcId="{D43E43C4-33F7-45D8-ACFA-3E9612182721}" destId="{9598B5F9-0958-48BB-9718-7A3162F3AE18}" srcOrd="0" destOrd="0" presId="urn:microsoft.com/office/officeart/2008/layout/VerticalCurvedList"/>
    <dgm:cxn modelId="{481054BC-FD61-4B9A-9497-9D91BA24F433}" type="presParOf" srcId="{D43E43C4-33F7-45D8-ACFA-3E9612182721}" destId="{032074E6-5B49-49AD-A1C0-9941EDE8A67A}" srcOrd="1" destOrd="0" presId="urn:microsoft.com/office/officeart/2008/layout/VerticalCurvedList"/>
    <dgm:cxn modelId="{1FFEA0A5-EC80-4E66-A82B-8D5B194019E5}" type="presParOf" srcId="{D43E43C4-33F7-45D8-ACFA-3E9612182721}" destId="{6A86DEB3-CB0B-4242-A2A5-C460FB5C03FD}" srcOrd="2" destOrd="0" presId="urn:microsoft.com/office/officeart/2008/layout/VerticalCurvedList"/>
    <dgm:cxn modelId="{638221C7-9A57-4F2C-B428-DD40BE3325A5}" type="presParOf" srcId="{D43E43C4-33F7-45D8-ACFA-3E9612182721}" destId="{0D114FC9-527E-4685-BC41-41CA490BC9C8}" srcOrd="3" destOrd="0" presId="urn:microsoft.com/office/officeart/2008/layout/VerticalCurvedList"/>
    <dgm:cxn modelId="{CC2C41DF-29B8-4228-A8B0-7BFD82B87200}" type="presParOf" srcId="{29C9C08F-B1AA-4572-8C6F-9551DF59B9B8}" destId="{48919C41-D03B-406F-80AC-5CF12D526B08}" srcOrd="1" destOrd="0" presId="urn:microsoft.com/office/officeart/2008/layout/VerticalCurvedList"/>
    <dgm:cxn modelId="{80F75B83-16EF-4EDD-862A-88C09883380D}" type="presParOf" srcId="{29C9C08F-B1AA-4572-8C6F-9551DF59B9B8}" destId="{D838C004-1785-4263-AEAF-3E87D7743649}" srcOrd="2" destOrd="0" presId="urn:microsoft.com/office/officeart/2008/layout/VerticalCurvedList"/>
    <dgm:cxn modelId="{596BD85A-7855-48C4-AFEE-D8D89B28CEE8}" type="presParOf" srcId="{D838C004-1785-4263-AEAF-3E87D7743649}" destId="{FD58E9F1-C676-447C-AF4B-DF1C2A2ADAE0}" srcOrd="0" destOrd="0" presId="urn:microsoft.com/office/officeart/2008/layout/VerticalCurvedList"/>
    <dgm:cxn modelId="{6360FC31-3704-46CF-92AE-672D29FBB617}" type="presParOf" srcId="{29C9C08F-B1AA-4572-8C6F-9551DF59B9B8}" destId="{5D7EE351-1914-4CA8-8A9F-459A32D025C0}" srcOrd="3" destOrd="0" presId="urn:microsoft.com/office/officeart/2008/layout/VerticalCurvedList"/>
    <dgm:cxn modelId="{43441D90-F030-41DD-ADC3-54BC2899FAE5}" type="presParOf" srcId="{29C9C08F-B1AA-4572-8C6F-9551DF59B9B8}" destId="{C32B8D06-7615-43D7-B767-B8557A362F73}" srcOrd="4" destOrd="0" presId="urn:microsoft.com/office/officeart/2008/layout/VerticalCurvedList"/>
    <dgm:cxn modelId="{A4CC5FCB-765A-43C2-B571-7B44A4A9339A}" type="presParOf" srcId="{C32B8D06-7615-43D7-B767-B8557A362F73}" destId="{54F6317F-0DE6-4068-BF21-B54DCFBC1A78}" srcOrd="0" destOrd="0" presId="urn:microsoft.com/office/officeart/2008/layout/VerticalCurvedList"/>
    <dgm:cxn modelId="{71C82268-3675-495A-9001-E86EBA44A534}" type="presParOf" srcId="{29C9C08F-B1AA-4572-8C6F-9551DF59B9B8}" destId="{7BD6F9B6-2917-47B8-8748-A2CE4D10B967}" srcOrd="5" destOrd="0" presId="urn:microsoft.com/office/officeart/2008/layout/VerticalCurvedList"/>
    <dgm:cxn modelId="{76FC9AAD-FE8A-4314-AEAA-851D32D916C3}" type="presParOf" srcId="{29C9C08F-B1AA-4572-8C6F-9551DF59B9B8}" destId="{53A534FF-E2DF-4E15-AF3B-55C49AF74BC4}" srcOrd="6" destOrd="0" presId="urn:microsoft.com/office/officeart/2008/layout/VerticalCurvedList"/>
    <dgm:cxn modelId="{2EE7EA0A-552A-4EF7-8BD9-E4F3209514BC}" type="presParOf" srcId="{53A534FF-E2DF-4E15-AF3B-55C49AF74BC4}" destId="{A4470E05-5997-4C1E-B49D-822C5A6CFAFA}" srcOrd="0" destOrd="0" presId="urn:microsoft.com/office/officeart/2008/layout/VerticalCurvedList"/>
    <dgm:cxn modelId="{E2D627AC-913A-4636-A288-C49A8C129EAB}" type="presParOf" srcId="{29C9C08F-B1AA-4572-8C6F-9551DF59B9B8}" destId="{871F836C-52B8-4A67-82CA-68577FBE1DDA}" srcOrd="7" destOrd="0" presId="urn:microsoft.com/office/officeart/2008/layout/VerticalCurvedList"/>
    <dgm:cxn modelId="{367984FF-BCCE-4460-A3A9-171C8BCC7BFF}" type="presParOf" srcId="{29C9C08F-B1AA-4572-8C6F-9551DF59B9B8}" destId="{3F956124-AA63-4C3E-A947-44AD377BC93A}" srcOrd="8" destOrd="0" presId="urn:microsoft.com/office/officeart/2008/layout/VerticalCurvedList"/>
    <dgm:cxn modelId="{9E1B510F-EF41-4557-BBCB-03BC3DC9A74D}" type="presParOf" srcId="{3F956124-AA63-4C3E-A947-44AD377BC93A}" destId="{3CC4F0DC-9118-4E7C-9772-3D810AF6AC3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350FC-9196-470C-B6E0-9CC895D7773F}" type="doc">
      <dgm:prSet loTypeId="urn:microsoft.com/office/officeart/2005/8/layout/cycle4" loCatId="relationship" qsTypeId="urn:microsoft.com/office/officeart/2005/8/quickstyle/simple1" qsCatId="simple" csTypeId="urn:microsoft.com/office/officeart/2005/8/colors/colorful5" csCatId="colorful" phldr="1"/>
      <dgm:spPr/>
      <dgm:t>
        <a:bodyPr/>
        <a:lstStyle/>
        <a:p>
          <a:endParaRPr lang="en-GB"/>
        </a:p>
      </dgm:t>
    </dgm:pt>
    <dgm:pt modelId="{EF675BAE-7705-478D-B329-1FBA0DEE7676}">
      <dgm:prSet phldrT="[Text]" custT="1"/>
      <dgm:spPr>
        <a:solidFill>
          <a:srgbClr val="FFC000"/>
        </a:solidFill>
      </dgm:spPr>
      <dgm:t>
        <a:bodyPr/>
        <a:lstStyle/>
        <a:p>
          <a:r>
            <a:rPr lang="en-GB" sz="1600" dirty="0"/>
            <a:t>Voluntary Groups</a:t>
          </a:r>
        </a:p>
        <a:p>
          <a:r>
            <a:rPr lang="en-GB" sz="1300" dirty="0"/>
            <a:t>Sea Cadets &amp; Air Scouts</a:t>
          </a:r>
        </a:p>
      </dgm:t>
    </dgm:pt>
    <dgm:pt modelId="{688BCF7D-8729-4A27-9CB3-788780878563}" type="parTrans" cxnId="{93F63B2B-AEC8-46E4-90E5-F37EB99BE233}">
      <dgm:prSet/>
      <dgm:spPr/>
      <dgm:t>
        <a:bodyPr/>
        <a:lstStyle/>
        <a:p>
          <a:endParaRPr lang="en-GB"/>
        </a:p>
      </dgm:t>
    </dgm:pt>
    <dgm:pt modelId="{A73AA5F4-64B9-48D3-8C3B-368A251FB044}" type="sibTrans" cxnId="{93F63B2B-AEC8-46E4-90E5-F37EB99BE233}">
      <dgm:prSet/>
      <dgm:spPr/>
      <dgm:t>
        <a:bodyPr/>
        <a:lstStyle/>
        <a:p>
          <a:endParaRPr lang="en-GB"/>
        </a:p>
      </dgm:t>
    </dgm:pt>
    <dgm:pt modelId="{8BCEB272-0004-465D-9FCE-90C3089961F1}">
      <dgm:prSet phldrT="[Text]" custT="1"/>
      <dgm:spPr>
        <a:ln>
          <a:solidFill>
            <a:srgbClr val="FFFF00"/>
          </a:solidFill>
        </a:ln>
      </dgm:spPr>
      <dgm:t>
        <a:bodyPr/>
        <a:lstStyle/>
        <a:p>
          <a:endParaRPr lang="en-GB" sz="1100" dirty="0"/>
        </a:p>
      </dgm:t>
    </dgm:pt>
    <dgm:pt modelId="{92482856-CD5B-4602-A028-C8C824E61992}" type="parTrans" cxnId="{160A4E75-D37C-4B2F-BAC0-713CEDD2BAD2}">
      <dgm:prSet/>
      <dgm:spPr/>
      <dgm:t>
        <a:bodyPr/>
        <a:lstStyle/>
        <a:p>
          <a:endParaRPr lang="en-GB"/>
        </a:p>
      </dgm:t>
    </dgm:pt>
    <dgm:pt modelId="{1D5B50A3-507C-48B7-A743-81B00DEF9509}" type="sibTrans" cxnId="{160A4E75-D37C-4B2F-BAC0-713CEDD2BAD2}">
      <dgm:prSet/>
      <dgm:spPr/>
      <dgm:t>
        <a:bodyPr/>
        <a:lstStyle/>
        <a:p>
          <a:endParaRPr lang="en-GB"/>
        </a:p>
      </dgm:t>
    </dgm:pt>
    <dgm:pt modelId="{C5BFBA54-7C6A-480E-BE01-412E22102888}">
      <dgm:prSet phldrT="[Text]" custT="1"/>
      <dgm:spPr>
        <a:solidFill>
          <a:srgbClr val="FF0000"/>
        </a:solidFill>
      </dgm:spPr>
      <dgm:t>
        <a:bodyPr/>
        <a:lstStyle/>
        <a:p>
          <a:r>
            <a:rPr lang="en-GB" sz="1600" dirty="0"/>
            <a:t>Small Business</a:t>
          </a:r>
        </a:p>
        <a:p>
          <a:r>
            <a:rPr lang="en-GB" sz="1300" dirty="0"/>
            <a:t>Clare’s Little Bears</a:t>
          </a:r>
        </a:p>
      </dgm:t>
    </dgm:pt>
    <dgm:pt modelId="{569E57BC-3E57-4D35-BB29-B5DF7EB84AE5}" type="parTrans" cxnId="{E1DE00A5-313F-4216-B7B1-95F712296A06}">
      <dgm:prSet/>
      <dgm:spPr/>
      <dgm:t>
        <a:bodyPr/>
        <a:lstStyle/>
        <a:p>
          <a:endParaRPr lang="en-GB"/>
        </a:p>
      </dgm:t>
    </dgm:pt>
    <dgm:pt modelId="{4078363E-3F85-431E-9938-C9CCC0FFCEAB}" type="sibTrans" cxnId="{E1DE00A5-313F-4216-B7B1-95F712296A06}">
      <dgm:prSet/>
      <dgm:spPr/>
      <dgm:t>
        <a:bodyPr/>
        <a:lstStyle/>
        <a:p>
          <a:endParaRPr lang="en-GB"/>
        </a:p>
      </dgm:t>
    </dgm:pt>
    <dgm:pt modelId="{04B49527-AF2B-4EDC-860B-037C2E0BB0CF}">
      <dgm:prSet phldrT="[Text]" custT="1"/>
      <dgm:spPr>
        <a:ln>
          <a:solidFill>
            <a:srgbClr val="FF0000"/>
          </a:solidFill>
        </a:ln>
      </dgm:spPr>
      <dgm:t>
        <a:bodyPr/>
        <a:lstStyle/>
        <a:p>
          <a:r>
            <a:rPr lang="en-GB" sz="1400" dirty="0"/>
            <a:t>Hiring Pin Green site for 3 years.</a:t>
          </a:r>
        </a:p>
      </dgm:t>
    </dgm:pt>
    <dgm:pt modelId="{26146486-BFBC-4FA0-B917-4262E7AF4CC1}" type="parTrans" cxnId="{AC004F9B-59EF-4699-BB47-20035D2A739C}">
      <dgm:prSet/>
      <dgm:spPr/>
      <dgm:t>
        <a:bodyPr/>
        <a:lstStyle/>
        <a:p>
          <a:endParaRPr lang="en-GB"/>
        </a:p>
      </dgm:t>
    </dgm:pt>
    <dgm:pt modelId="{15D51A9F-F5AB-489C-9993-6DD6CCE21A6A}" type="sibTrans" cxnId="{AC004F9B-59EF-4699-BB47-20035D2A739C}">
      <dgm:prSet/>
      <dgm:spPr/>
      <dgm:t>
        <a:bodyPr/>
        <a:lstStyle/>
        <a:p>
          <a:endParaRPr lang="en-GB"/>
        </a:p>
      </dgm:t>
    </dgm:pt>
    <dgm:pt modelId="{F1D115F4-D3C9-4809-B4A3-7B28C194E529}">
      <dgm:prSet phldrT="[Text]" custT="1"/>
      <dgm:spPr>
        <a:solidFill>
          <a:schemeClr val="accent6">
            <a:lumMod val="40000"/>
            <a:lumOff val="60000"/>
          </a:schemeClr>
        </a:solidFill>
        <a:ln>
          <a:solidFill>
            <a:schemeClr val="accent6">
              <a:lumMod val="40000"/>
              <a:lumOff val="60000"/>
            </a:schemeClr>
          </a:solidFill>
        </a:ln>
      </dgm:spPr>
      <dgm:t>
        <a:bodyPr/>
        <a:lstStyle/>
        <a:p>
          <a:r>
            <a:rPr lang="en-GB" sz="1400" dirty="0"/>
            <a:t>Estates</a:t>
          </a:r>
        </a:p>
      </dgm:t>
    </dgm:pt>
    <dgm:pt modelId="{74E9C028-D556-4B79-A749-649E413CADE6}" type="parTrans" cxnId="{266D93EE-EAE7-4BD5-AE1D-E591034FB7A3}">
      <dgm:prSet/>
      <dgm:spPr/>
      <dgm:t>
        <a:bodyPr/>
        <a:lstStyle/>
        <a:p>
          <a:endParaRPr lang="en-GB"/>
        </a:p>
      </dgm:t>
    </dgm:pt>
    <dgm:pt modelId="{D3A2AF75-DDE0-438F-B4F3-0B8049026669}" type="sibTrans" cxnId="{266D93EE-EAE7-4BD5-AE1D-E591034FB7A3}">
      <dgm:prSet/>
      <dgm:spPr/>
      <dgm:t>
        <a:bodyPr/>
        <a:lstStyle/>
        <a:p>
          <a:endParaRPr lang="en-GB"/>
        </a:p>
      </dgm:t>
    </dgm:pt>
    <dgm:pt modelId="{C3B6DC9F-EE38-4885-B141-1DB2A4BA26C1}">
      <dgm:prSet phldrT="[Text]" custT="1"/>
      <dgm:spPr>
        <a:solidFill>
          <a:srgbClr val="B80088"/>
        </a:solidFill>
      </dgm:spPr>
      <dgm:t>
        <a:bodyPr/>
        <a:lstStyle/>
        <a:p>
          <a:r>
            <a:rPr lang="en-GB" sz="1200" dirty="0"/>
            <a:t>Housing Development</a:t>
          </a:r>
        </a:p>
      </dgm:t>
    </dgm:pt>
    <dgm:pt modelId="{C880D83A-BCF1-432F-B1C8-A88D465B3A31}" type="parTrans" cxnId="{34F48FE8-7D15-41FF-8E1F-505B12BFF17C}">
      <dgm:prSet/>
      <dgm:spPr/>
      <dgm:t>
        <a:bodyPr/>
        <a:lstStyle/>
        <a:p>
          <a:endParaRPr lang="en-GB"/>
        </a:p>
      </dgm:t>
    </dgm:pt>
    <dgm:pt modelId="{F3876084-C369-42BE-9480-674E53D879AE}" type="sibTrans" cxnId="{34F48FE8-7D15-41FF-8E1F-505B12BFF17C}">
      <dgm:prSet/>
      <dgm:spPr/>
      <dgm:t>
        <a:bodyPr/>
        <a:lstStyle/>
        <a:p>
          <a:endParaRPr lang="en-GB"/>
        </a:p>
      </dgm:t>
    </dgm:pt>
    <dgm:pt modelId="{FFA63DF3-E290-4BAF-B617-F27F81EBF5FE}">
      <dgm:prSet phldrT="[Text]" custT="1"/>
      <dgm:spPr>
        <a:ln>
          <a:solidFill>
            <a:srgbClr val="FFFF00"/>
          </a:solidFill>
        </a:ln>
      </dgm:spPr>
      <dgm:t>
        <a:bodyPr/>
        <a:lstStyle/>
        <a:p>
          <a:r>
            <a:rPr lang="en-GB" sz="1400" dirty="0"/>
            <a:t>Have been in buildings for 40+ years.</a:t>
          </a:r>
        </a:p>
      </dgm:t>
    </dgm:pt>
    <dgm:pt modelId="{A31CAC30-15E1-434E-951B-8729C7F4A242}" type="parTrans" cxnId="{12D82150-C4CE-4305-AE5F-A94DBE137DC8}">
      <dgm:prSet/>
      <dgm:spPr/>
      <dgm:t>
        <a:bodyPr/>
        <a:lstStyle/>
        <a:p>
          <a:endParaRPr lang="en-GB"/>
        </a:p>
      </dgm:t>
    </dgm:pt>
    <dgm:pt modelId="{530DF39B-55A3-4F72-A9D6-488D2D388425}" type="sibTrans" cxnId="{12D82150-C4CE-4305-AE5F-A94DBE137DC8}">
      <dgm:prSet/>
      <dgm:spPr/>
      <dgm:t>
        <a:bodyPr/>
        <a:lstStyle/>
        <a:p>
          <a:endParaRPr lang="en-GB"/>
        </a:p>
      </dgm:t>
    </dgm:pt>
    <dgm:pt modelId="{1C8BC868-D4A9-485D-8493-A62D45DE4E0E}">
      <dgm:prSet phldrT="[Text]" custT="1"/>
      <dgm:spPr>
        <a:ln>
          <a:solidFill>
            <a:srgbClr val="FFFF00"/>
          </a:solidFill>
        </a:ln>
      </dgm:spPr>
      <dgm:t>
        <a:bodyPr/>
        <a:lstStyle/>
        <a:p>
          <a:r>
            <a:rPr lang="en-GB" sz="1400" dirty="0"/>
            <a:t>Are not choosing to move, land sold for development.</a:t>
          </a:r>
        </a:p>
      </dgm:t>
    </dgm:pt>
    <dgm:pt modelId="{7684CC03-7511-4777-AC69-03A15FCD9D31}" type="parTrans" cxnId="{B8FCAAB0-0506-4FF3-8704-EAA419678CA2}">
      <dgm:prSet/>
      <dgm:spPr/>
      <dgm:t>
        <a:bodyPr/>
        <a:lstStyle/>
        <a:p>
          <a:endParaRPr lang="en-GB"/>
        </a:p>
      </dgm:t>
    </dgm:pt>
    <dgm:pt modelId="{BC900778-5CC6-44EA-A09E-0F643E97B14F}" type="sibTrans" cxnId="{B8FCAAB0-0506-4FF3-8704-EAA419678CA2}">
      <dgm:prSet/>
      <dgm:spPr/>
      <dgm:t>
        <a:bodyPr/>
        <a:lstStyle/>
        <a:p>
          <a:endParaRPr lang="en-GB"/>
        </a:p>
      </dgm:t>
    </dgm:pt>
    <dgm:pt modelId="{67720614-884F-46FB-A83B-FA8A195135CA}">
      <dgm:prSet phldrT="[Text]" custT="1"/>
      <dgm:spPr>
        <a:ln>
          <a:solidFill>
            <a:srgbClr val="FFFF00"/>
          </a:solidFill>
        </a:ln>
      </dgm:spPr>
      <dgm:t>
        <a:bodyPr/>
        <a:lstStyle/>
        <a:p>
          <a:r>
            <a:rPr lang="en-GB" sz="1400" dirty="0"/>
            <a:t>Volunteer run</a:t>
          </a:r>
        </a:p>
      </dgm:t>
    </dgm:pt>
    <dgm:pt modelId="{9E528D5F-85F9-49B8-B2A6-25F3B28DEDFC}" type="parTrans" cxnId="{B425AB2A-59D4-4D0E-855F-7A794BB334C1}">
      <dgm:prSet/>
      <dgm:spPr/>
      <dgm:t>
        <a:bodyPr/>
        <a:lstStyle/>
        <a:p>
          <a:endParaRPr lang="en-GB"/>
        </a:p>
      </dgm:t>
    </dgm:pt>
    <dgm:pt modelId="{CAA7872E-354C-4B6C-8AFF-43356E73098A}" type="sibTrans" cxnId="{B425AB2A-59D4-4D0E-855F-7A794BB334C1}">
      <dgm:prSet/>
      <dgm:spPr/>
      <dgm:t>
        <a:bodyPr/>
        <a:lstStyle/>
        <a:p>
          <a:endParaRPr lang="en-GB"/>
        </a:p>
      </dgm:t>
    </dgm:pt>
    <dgm:pt modelId="{BF14C734-CBAF-4A4C-8553-0B24A38FCAF7}">
      <dgm:prSet phldrT="[Text]" custT="1"/>
      <dgm:spPr>
        <a:ln>
          <a:solidFill>
            <a:srgbClr val="FF0000"/>
          </a:solidFill>
        </a:ln>
      </dgm:spPr>
      <dgm:t>
        <a:bodyPr/>
        <a:lstStyle/>
        <a:p>
          <a:r>
            <a:rPr lang="en-GB" sz="1400" dirty="0"/>
            <a:t>Operates forest school and pre school</a:t>
          </a:r>
        </a:p>
      </dgm:t>
    </dgm:pt>
    <dgm:pt modelId="{0C62ADE2-8131-4B44-83E6-1210804DA0EB}" type="parTrans" cxnId="{8F25A278-E0C9-4D46-9CEF-71E8B361DB8D}">
      <dgm:prSet/>
      <dgm:spPr/>
      <dgm:t>
        <a:bodyPr/>
        <a:lstStyle/>
        <a:p>
          <a:endParaRPr lang="en-GB"/>
        </a:p>
      </dgm:t>
    </dgm:pt>
    <dgm:pt modelId="{A02B0A89-E6FD-4E77-B741-2791AA65E5FD}" type="sibTrans" cxnId="{8F25A278-E0C9-4D46-9CEF-71E8B361DB8D}">
      <dgm:prSet/>
      <dgm:spPr/>
      <dgm:t>
        <a:bodyPr/>
        <a:lstStyle/>
        <a:p>
          <a:endParaRPr lang="en-GB"/>
        </a:p>
      </dgm:t>
    </dgm:pt>
    <dgm:pt modelId="{8BF3E6FC-BEA3-45DE-A8B9-7B8C77A5159A}">
      <dgm:prSet phldrT="[Text]" custT="1"/>
      <dgm:spPr>
        <a:ln>
          <a:solidFill>
            <a:srgbClr val="FF0000"/>
          </a:solidFill>
        </a:ln>
      </dgm:spPr>
      <dgm:t>
        <a:bodyPr/>
        <a:lstStyle/>
        <a:p>
          <a:r>
            <a:rPr lang="en-GB" sz="1400" dirty="0"/>
            <a:t>Looking to expand due to demand</a:t>
          </a:r>
        </a:p>
      </dgm:t>
    </dgm:pt>
    <dgm:pt modelId="{6B4DB071-AC90-4904-9571-898B9EB72DF3}" type="parTrans" cxnId="{D5EBE859-127D-4B64-8622-298B65D74FC4}">
      <dgm:prSet/>
      <dgm:spPr/>
      <dgm:t>
        <a:bodyPr/>
        <a:lstStyle/>
        <a:p>
          <a:endParaRPr lang="en-GB"/>
        </a:p>
      </dgm:t>
    </dgm:pt>
    <dgm:pt modelId="{93318EF2-1851-4EEE-B32B-E7A9F7F4FEC9}" type="sibTrans" cxnId="{D5EBE859-127D-4B64-8622-298B65D74FC4}">
      <dgm:prSet/>
      <dgm:spPr/>
      <dgm:t>
        <a:bodyPr/>
        <a:lstStyle/>
        <a:p>
          <a:endParaRPr lang="en-GB"/>
        </a:p>
      </dgm:t>
    </dgm:pt>
    <dgm:pt modelId="{504C5324-3D8A-42E9-AA0A-F8211BE566E3}">
      <dgm:prSet phldrT="[Text]" custT="1"/>
      <dgm:spPr/>
      <dgm:t>
        <a:bodyPr/>
        <a:lstStyle/>
        <a:p>
          <a:pPr marL="57150" lvl="1" indent="0" defTabSz="400050">
            <a:lnSpc>
              <a:spcPct val="90000"/>
            </a:lnSpc>
            <a:spcBef>
              <a:spcPct val="0"/>
            </a:spcBef>
            <a:spcAft>
              <a:spcPct val="15000"/>
            </a:spcAft>
          </a:pPr>
          <a:endParaRPr lang="en-GB" sz="1200" dirty="0"/>
        </a:p>
      </dgm:t>
    </dgm:pt>
    <dgm:pt modelId="{715AC4D1-03EA-46A0-AA60-4CA45CF06933}" type="parTrans" cxnId="{4616F6D3-9820-4DDA-B5D4-63B91B8B8BE3}">
      <dgm:prSet/>
      <dgm:spPr/>
      <dgm:t>
        <a:bodyPr/>
        <a:lstStyle/>
        <a:p>
          <a:endParaRPr lang="en-GB"/>
        </a:p>
      </dgm:t>
    </dgm:pt>
    <dgm:pt modelId="{7DD8F0CB-D45B-45E6-B575-FE6DA7756F28}" type="sibTrans" cxnId="{4616F6D3-9820-4DDA-B5D4-63B91B8B8BE3}">
      <dgm:prSet/>
      <dgm:spPr/>
      <dgm:t>
        <a:bodyPr/>
        <a:lstStyle/>
        <a:p>
          <a:endParaRPr lang="en-GB"/>
        </a:p>
      </dgm:t>
    </dgm:pt>
    <dgm:pt modelId="{E4C2EA61-7948-4E68-AA70-27D3AC206BF7}">
      <dgm:prSet phldrT="[Text]" custT="1"/>
      <dgm:spPr/>
      <dgm:t>
        <a:bodyPr/>
        <a:lstStyle/>
        <a:p>
          <a:pPr marL="57150" lvl="1" indent="0" defTabSz="400050">
            <a:lnSpc>
              <a:spcPct val="90000"/>
            </a:lnSpc>
            <a:spcBef>
              <a:spcPct val="0"/>
            </a:spcBef>
            <a:spcAft>
              <a:spcPct val="15000"/>
            </a:spcAft>
          </a:pPr>
          <a:r>
            <a:rPr lang="en-GB" sz="1200" dirty="0"/>
            <a:t>Play service closed to save on costs and building costs.</a:t>
          </a:r>
        </a:p>
      </dgm:t>
    </dgm:pt>
    <dgm:pt modelId="{180E7C2F-88CD-488A-9A8A-55F1C9ABCC46}" type="parTrans" cxnId="{AC7FC0FF-1BDC-4CCD-973A-92A825AB5A3D}">
      <dgm:prSet/>
      <dgm:spPr/>
      <dgm:t>
        <a:bodyPr/>
        <a:lstStyle/>
        <a:p>
          <a:endParaRPr lang="en-GB"/>
        </a:p>
      </dgm:t>
    </dgm:pt>
    <dgm:pt modelId="{E6559A1F-D46E-42A7-8096-CC664D61B7D1}" type="sibTrans" cxnId="{AC7FC0FF-1BDC-4CCD-973A-92A825AB5A3D}">
      <dgm:prSet/>
      <dgm:spPr/>
      <dgm:t>
        <a:bodyPr/>
        <a:lstStyle/>
        <a:p>
          <a:endParaRPr lang="en-GB"/>
        </a:p>
      </dgm:t>
    </dgm:pt>
    <dgm:pt modelId="{4DC6A3C0-30A5-4A8F-9FD9-5BA628616232}">
      <dgm:prSet phldrT="[Text]" custT="1"/>
      <dgm:spPr/>
      <dgm:t>
        <a:bodyPr/>
        <a:lstStyle/>
        <a:p>
          <a:pPr marL="57150" lvl="1" indent="0" defTabSz="400050">
            <a:lnSpc>
              <a:spcPct val="90000"/>
            </a:lnSpc>
            <a:spcBef>
              <a:spcPct val="0"/>
            </a:spcBef>
            <a:spcAft>
              <a:spcPct val="15000"/>
            </a:spcAft>
          </a:pPr>
          <a:r>
            <a:rPr lang="en-GB" sz="1200" dirty="0"/>
            <a:t>Need to achieve commercial rent for site.</a:t>
          </a:r>
        </a:p>
      </dgm:t>
    </dgm:pt>
    <dgm:pt modelId="{637AA95C-9B4C-49E6-BDA0-DCDEDF0FCDF3}" type="parTrans" cxnId="{2B9E1820-4209-4D78-8DF2-39BF6CFEAE8E}">
      <dgm:prSet/>
      <dgm:spPr/>
      <dgm:t>
        <a:bodyPr/>
        <a:lstStyle/>
        <a:p>
          <a:endParaRPr lang="en-GB"/>
        </a:p>
      </dgm:t>
    </dgm:pt>
    <dgm:pt modelId="{6C09D2BD-8C82-486A-9EE9-C665965239E5}" type="sibTrans" cxnId="{2B9E1820-4209-4D78-8DF2-39BF6CFEAE8E}">
      <dgm:prSet/>
      <dgm:spPr/>
      <dgm:t>
        <a:bodyPr/>
        <a:lstStyle/>
        <a:p>
          <a:endParaRPr lang="en-GB"/>
        </a:p>
      </dgm:t>
    </dgm:pt>
    <dgm:pt modelId="{28A0033C-09A4-47E9-8FEC-6380412E5EB8}">
      <dgm:prSet phldrT="[Text]" custT="1"/>
      <dgm:spPr/>
      <dgm:t>
        <a:bodyPr/>
        <a:lstStyle/>
        <a:p>
          <a:pPr marL="57150" lvl="1" indent="0" defTabSz="400050">
            <a:lnSpc>
              <a:spcPct val="90000"/>
            </a:lnSpc>
            <a:spcBef>
              <a:spcPct val="0"/>
            </a:spcBef>
            <a:spcAft>
              <a:spcPct val="15000"/>
            </a:spcAft>
          </a:pPr>
          <a:r>
            <a:rPr lang="en-GB" sz="1200" dirty="0"/>
            <a:t>Need to achieve 0 cost to SBC as soon as possible</a:t>
          </a:r>
        </a:p>
      </dgm:t>
    </dgm:pt>
    <dgm:pt modelId="{048589C3-5529-44EB-A5D4-64F99642A21A}" type="parTrans" cxnId="{6D3EC3A0-B76B-4454-B3E5-145A0D4C3147}">
      <dgm:prSet/>
      <dgm:spPr/>
      <dgm:t>
        <a:bodyPr/>
        <a:lstStyle/>
        <a:p>
          <a:endParaRPr lang="en-GB"/>
        </a:p>
      </dgm:t>
    </dgm:pt>
    <dgm:pt modelId="{21E9DF02-3AFC-49A7-B8ED-0A109EC13E33}" type="sibTrans" cxnId="{6D3EC3A0-B76B-4454-B3E5-145A0D4C3147}">
      <dgm:prSet/>
      <dgm:spPr/>
      <dgm:t>
        <a:bodyPr/>
        <a:lstStyle/>
        <a:p>
          <a:endParaRPr lang="en-GB"/>
        </a:p>
      </dgm:t>
    </dgm:pt>
    <dgm:pt modelId="{13BDC74A-1250-4FB3-AFC5-0A88E66C890D}">
      <dgm:prSet phldrT="[Text]" custT="1"/>
      <dgm:spPr>
        <a:ln>
          <a:solidFill>
            <a:srgbClr val="B80088"/>
          </a:solidFill>
        </a:ln>
      </dgm:spPr>
      <dgm:t>
        <a:bodyPr/>
        <a:lstStyle/>
        <a:p>
          <a:endParaRPr lang="en-GB" sz="1400" dirty="0"/>
        </a:p>
      </dgm:t>
    </dgm:pt>
    <dgm:pt modelId="{19C2C9F8-29D2-4E1C-A152-9F39E709FD2C}" type="sibTrans" cxnId="{A892E57F-0C16-4544-97AD-B2E661C9F407}">
      <dgm:prSet/>
      <dgm:spPr/>
      <dgm:t>
        <a:bodyPr/>
        <a:lstStyle/>
        <a:p>
          <a:endParaRPr lang="en-GB"/>
        </a:p>
      </dgm:t>
    </dgm:pt>
    <dgm:pt modelId="{1D9B8EB4-2001-4DBF-9D51-EB9266325B1C}" type="parTrans" cxnId="{A892E57F-0C16-4544-97AD-B2E661C9F407}">
      <dgm:prSet/>
      <dgm:spPr/>
      <dgm:t>
        <a:bodyPr/>
        <a:lstStyle/>
        <a:p>
          <a:endParaRPr lang="en-GB"/>
        </a:p>
      </dgm:t>
    </dgm:pt>
    <dgm:pt modelId="{ED594120-EC5F-410A-BD8C-4E2E027E71C2}">
      <dgm:prSet custT="1"/>
      <dgm:spPr/>
      <dgm:t>
        <a:bodyPr/>
        <a:lstStyle/>
        <a:p>
          <a:r>
            <a:rPr lang="en-GB" sz="1200" b="0" dirty="0"/>
            <a:t>Need to sell the land to pay for social housing development in area.</a:t>
          </a:r>
        </a:p>
      </dgm:t>
    </dgm:pt>
    <dgm:pt modelId="{1DCC3CEE-4AA2-4F72-98C4-A2AF824D9004}" type="parTrans" cxnId="{8B14C52D-9E48-4274-ADD3-C7F2EF2E2207}">
      <dgm:prSet/>
      <dgm:spPr/>
      <dgm:t>
        <a:bodyPr/>
        <a:lstStyle/>
        <a:p>
          <a:endParaRPr lang="en-GB"/>
        </a:p>
      </dgm:t>
    </dgm:pt>
    <dgm:pt modelId="{D75E2613-9A7E-4F62-B938-0C27861073AE}" type="sibTrans" cxnId="{8B14C52D-9E48-4274-ADD3-C7F2EF2E2207}">
      <dgm:prSet/>
      <dgm:spPr/>
      <dgm:t>
        <a:bodyPr/>
        <a:lstStyle/>
        <a:p>
          <a:endParaRPr lang="en-GB"/>
        </a:p>
      </dgm:t>
    </dgm:pt>
    <dgm:pt modelId="{9A94D8E9-754D-4188-B5F4-75CEAB3123CE}">
      <dgm:prSet custT="1"/>
      <dgm:spPr/>
      <dgm:t>
        <a:bodyPr/>
        <a:lstStyle/>
        <a:p>
          <a:r>
            <a:rPr lang="en-GB" sz="1200" b="0" dirty="0"/>
            <a:t>Existing buildings no longer fit for purpose</a:t>
          </a:r>
        </a:p>
      </dgm:t>
    </dgm:pt>
    <dgm:pt modelId="{B84E1F04-A172-44C2-8328-682BDAD268DA}" type="parTrans" cxnId="{40698AC9-92FF-4F52-87CF-72F6C3E54C23}">
      <dgm:prSet/>
      <dgm:spPr/>
      <dgm:t>
        <a:bodyPr/>
        <a:lstStyle/>
        <a:p>
          <a:endParaRPr lang="en-GB"/>
        </a:p>
      </dgm:t>
    </dgm:pt>
    <dgm:pt modelId="{863D4154-A1E9-4045-9C4B-774AA7BEB517}" type="sibTrans" cxnId="{40698AC9-92FF-4F52-87CF-72F6C3E54C23}">
      <dgm:prSet/>
      <dgm:spPr/>
      <dgm:t>
        <a:bodyPr/>
        <a:lstStyle/>
        <a:p>
          <a:endParaRPr lang="en-GB"/>
        </a:p>
      </dgm:t>
    </dgm:pt>
    <dgm:pt modelId="{0620D798-C46C-472B-8D79-E15EFE1C85D1}">
      <dgm:prSet custT="1"/>
      <dgm:spPr/>
      <dgm:t>
        <a:bodyPr/>
        <a:lstStyle/>
        <a:p>
          <a:r>
            <a:rPr lang="en-GB" sz="1200" b="0" dirty="0"/>
            <a:t>No lease held by either group.</a:t>
          </a:r>
        </a:p>
      </dgm:t>
    </dgm:pt>
    <dgm:pt modelId="{C3ACC815-4742-43FE-BB2E-9D237645FB4B}" type="parTrans" cxnId="{A716CF35-85FE-49F2-947F-306D9F682579}">
      <dgm:prSet/>
      <dgm:spPr/>
      <dgm:t>
        <a:bodyPr/>
        <a:lstStyle/>
        <a:p>
          <a:endParaRPr lang="en-GB"/>
        </a:p>
      </dgm:t>
    </dgm:pt>
    <dgm:pt modelId="{516A3739-96AB-4348-8E44-8ADFB93CACCC}" type="sibTrans" cxnId="{A716CF35-85FE-49F2-947F-306D9F682579}">
      <dgm:prSet/>
      <dgm:spPr/>
      <dgm:t>
        <a:bodyPr/>
        <a:lstStyle/>
        <a:p>
          <a:endParaRPr lang="en-GB"/>
        </a:p>
      </dgm:t>
    </dgm:pt>
    <dgm:pt modelId="{6363022F-4323-456C-BFC4-7948AB07CE5F}">
      <dgm:prSet custT="1"/>
      <dgm:spPr/>
      <dgm:t>
        <a:bodyPr/>
        <a:lstStyle/>
        <a:p>
          <a:endParaRPr lang="en-GB" sz="1400" dirty="0"/>
        </a:p>
      </dgm:t>
    </dgm:pt>
    <dgm:pt modelId="{8C0DACE4-7DAF-4C33-B8C0-C66F3B4B7CAB}" type="parTrans" cxnId="{CCFD34A5-9EEE-46DA-BBC9-D66024CE4AE1}">
      <dgm:prSet/>
      <dgm:spPr/>
      <dgm:t>
        <a:bodyPr/>
        <a:lstStyle/>
        <a:p>
          <a:endParaRPr lang="en-GB"/>
        </a:p>
      </dgm:t>
    </dgm:pt>
    <dgm:pt modelId="{78EADC7F-3411-454E-9CCC-F3B795142656}" type="sibTrans" cxnId="{CCFD34A5-9EEE-46DA-BBC9-D66024CE4AE1}">
      <dgm:prSet/>
      <dgm:spPr/>
      <dgm:t>
        <a:bodyPr/>
        <a:lstStyle/>
        <a:p>
          <a:endParaRPr lang="en-GB"/>
        </a:p>
      </dgm:t>
    </dgm:pt>
    <dgm:pt modelId="{73A6D205-E83E-4E13-9714-C42947E64D82}" type="pres">
      <dgm:prSet presAssocID="{B6A350FC-9196-470C-B6E0-9CC895D7773F}" presName="cycleMatrixDiagram" presStyleCnt="0">
        <dgm:presLayoutVars>
          <dgm:chMax val="1"/>
          <dgm:dir/>
          <dgm:animLvl val="lvl"/>
          <dgm:resizeHandles val="exact"/>
        </dgm:presLayoutVars>
      </dgm:prSet>
      <dgm:spPr/>
    </dgm:pt>
    <dgm:pt modelId="{8E4A14EB-61A9-4541-8737-E62921C1DB60}" type="pres">
      <dgm:prSet presAssocID="{B6A350FC-9196-470C-B6E0-9CC895D7773F}" presName="children" presStyleCnt="0"/>
      <dgm:spPr/>
    </dgm:pt>
    <dgm:pt modelId="{F2B849F4-83FA-4732-AF9A-17E922BCB32A}" type="pres">
      <dgm:prSet presAssocID="{B6A350FC-9196-470C-B6E0-9CC895D7773F}" presName="child1group" presStyleCnt="0"/>
      <dgm:spPr/>
    </dgm:pt>
    <dgm:pt modelId="{AF6D53DD-F716-45B2-A44B-C1B2C586D60C}" type="pres">
      <dgm:prSet presAssocID="{B6A350FC-9196-470C-B6E0-9CC895D7773F}" presName="child1" presStyleLbl="bgAcc1" presStyleIdx="0" presStyleCnt="4" custScaleX="180228" custScaleY="119495" custLinFactNeighborX="-34156" custLinFactNeighborY="39390"/>
      <dgm:spPr/>
    </dgm:pt>
    <dgm:pt modelId="{8F00D119-A138-486E-982F-C62F568694E1}" type="pres">
      <dgm:prSet presAssocID="{B6A350FC-9196-470C-B6E0-9CC895D7773F}" presName="child1Text" presStyleLbl="bgAcc1" presStyleIdx="0" presStyleCnt="4">
        <dgm:presLayoutVars>
          <dgm:bulletEnabled val="1"/>
        </dgm:presLayoutVars>
      </dgm:prSet>
      <dgm:spPr/>
    </dgm:pt>
    <dgm:pt modelId="{7495B5D7-9FEC-4245-AD70-85EA504C0FAC}" type="pres">
      <dgm:prSet presAssocID="{B6A350FC-9196-470C-B6E0-9CC895D7773F}" presName="child2group" presStyleCnt="0"/>
      <dgm:spPr/>
    </dgm:pt>
    <dgm:pt modelId="{50E622CA-D06C-4092-A5DE-C5884D2305E4}" type="pres">
      <dgm:prSet presAssocID="{B6A350FC-9196-470C-B6E0-9CC895D7773F}" presName="child2" presStyleLbl="bgAcc1" presStyleIdx="1" presStyleCnt="4" custScaleX="178407" custScaleY="106294" custLinFactNeighborX="41639" custLinFactNeighborY="47951"/>
      <dgm:spPr/>
    </dgm:pt>
    <dgm:pt modelId="{D7828343-3B44-421F-A848-64E9CCBD97A5}" type="pres">
      <dgm:prSet presAssocID="{B6A350FC-9196-470C-B6E0-9CC895D7773F}" presName="child2Text" presStyleLbl="bgAcc1" presStyleIdx="1" presStyleCnt="4">
        <dgm:presLayoutVars>
          <dgm:bulletEnabled val="1"/>
        </dgm:presLayoutVars>
      </dgm:prSet>
      <dgm:spPr/>
    </dgm:pt>
    <dgm:pt modelId="{A442B3E3-B5D3-4D62-8FEE-69FCC5F39F64}" type="pres">
      <dgm:prSet presAssocID="{B6A350FC-9196-470C-B6E0-9CC895D7773F}" presName="child3group" presStyleCnt="0"/>
      <dgm:spPr/>
    </dgm:pt>
    <dgm:pt modelId="{99227E41-EC1E-4B8D-9E4A-8F5AA9370582}" type="pres">
      <dgm:prSet presAssocID="{B6A350FC-9196-470C-B6E0-9CC895D7773F}" presName="child3" presStyleLbl="bgAcc1" presStyleIdx="2" presStyleCnt="4" custScaleX="186816" custScaleY="123113" custLinFactNeighborX="55314" custLinFactNeighborY="-32927"/>
      <dgm:spPr/>
    </dgm:pt>
    <dgm:pt modelId="{0466EB84-B1EF-4E9A-9BF1-2797F04F1E66}" type="pres">
      <dgm:prSet presAssocID="{B6A350FC-9196-470C-B6E0-9CC895D7773F}" presName="child3Text" presStyleLbl="bgAcc1" presStyleIdx="2" presStyleCnt="4">
        <dgm:presLayoutVars>
          <dgm:bulletEnabled val="1"/>
        </dgm:presLayoutVars>
      </dgm:prSet>
      <dgm:spPr/>
    </dgm:pt>
    <dgm:pt modelId="{27C13408-A0D4-410F-B334-47276B200500}" type="pres">
      <dgm:prSet presAssocID="{B6A350FC-9196-470C-B6E0-9CC895D7773F}" presName="child4group" presStyleCnt="0"/>
      <dgm:spPr/>
    </dgm:pt>
    <dgm:pt modelId="{CE9A7DFC-4C25-412A-98C5-6080B8661F5D}" type="pres">
      <dgm:prSet presAssocID="{B6A350FC-9196-470C-B6E0-9CC895D7773F}" presName="child4" presStyleLbl="bgAcc1" presStyleIdx="3" presStyleCnt="4" custScaleX="179547" custScaleY="133862" custLinFactNeighborX="-57645" custLinFactNeighborY="-29167"/>
      <dgm:spPr/>
    </dgm:pt>
    <dgm:pt modelId="{DA1921A1-86D7-4D22-B79B-4BC4582FADF1}" type="pres">
      <dgm:prSet presAssocID="{B6A350FC-9196-470C-B6E0-9CC895D7773F}" presName="child4Text" presStyleLbl="bgAcc1" presStyleIdx="3" presStyleCnt="4">
        <dgm:presLayoutVars>
          <dgm:bulletEnabled val="1"/>
        </dgm:presLayoutVars>
      </dgm:prSet>
      <dgm:spPr/>
    </dgm:pt>
    <dgm:pt modelId="{95F8AEB6-B9D1-4B0B-8CA3-DB3F7C4A8BA3}" type="pres">
      <dgm:prSet presAssocID="{B6A350FC-9196-470C-B6E0-9CC895D7773F}" presName="childPlaceholder" presStyleCnt="0"/>
      <dgm:spPr/>
    </dgm:pt>
    <dgm:pt modelId="{64F91A3A-2AFC-4BD2-8077-57C3565EF8AA}" type="pres">
      <dgm:prSet presAssocID="{B6A350FC-9196-470C-B6E0-9CC895D7773F}" presName="circle" presStyleCnt="0"/>
      <dgm:spPr/>
    </dgm:pt>
    <dgm:pt modelId="{B621B905-F410-4E82-90AF-A138CBD6A4DD}" type="pres">
      <dgm:prSet presAssocID="{B6A350FC-9196-470C-B6E0-9CC895D7773F}" presName="quadrant1" presStyleLbl="node1" presStyleIdx="0" presStyleCnt="4">
        <dgm:presLayoutVars>
          <dgm:chMax val="1"/>
          <dgm:bulletEnabled val="1"/>
        </dgm:presLayoutVars>
      </dgm:prSet>
      <dgm:spPr/>
    </dgm:pt>
    <dgm:pt modelId="{78D06095-0B10-4C36-9E1F-4F3B6150ED3B}" type="pres">
      <dgm:prSet presAssocID="{B6A350FC-9196-470C-B6E0-9CC895D7773F}" presName="quadrant2" presStyleLbl="node1" presStyleIdx="1" presStyleCnt="4">
        <dgm:presLayoutVars>
          <dgm:chMax val="1"/>
          <dgm:bulletEnabled val="1"/>
        </dgm:presLayoutVars>
      </dgm:prSet>
      <dgm:spPr/>
    </dgm:pt>
    <dgm:pt modelId="{C5CDFA6F-C436-4069-9172-9CAC0AF70CA6}" type="pres">
      <dgm:prSet presAssocID="{B6A350FC-9196-470C-B6E0-9CC895D7773F}" presName="quadrant3" presStyleLbl="node1" presStyleIdx="2" presStyleCnt="4" custScaleX="102835" custScaleY="93856">
        <dgm:presLayoutVars>
          <dgm:chMax val="1"/>
          <dgm:bulletEnabled val="1"/>
        </dgm:presLayoutVars>
      </dgm:prSet>
      <dgm:spPr/>
    </dgm:pt>
    <dgm:pt modelId="{9F55D6BF-A714-4EB4-B13E-9D809AAC7849}" type="pres">
      <dgm:prSet presAssocID="{B6A350FC-9196-470C-B6E0-9CC895D7773F}" presName="quadrant4" presStyleLbl="node1" presStyleIdx="3" presStyleCnt="4" custLinFactNeighborX="77" custLinFactNeighborY="-817">
        <dgm:presLayoutVars>
          <dgm:chMax val="1"/>
          <dgm:bulletEnabled val="1"/>
        </dgm:presLayoutVars>
      </dgm:prSet>
      <dgm:spPr/>
    </dgm:pt>
    <dgm:pt modelId="{FA70D539-3243-42DE-8462-EC7526BA92CE}" type="pres">
      <dgm:prSet presAssocID="{B6A350FC-9196-470C-B6E0-9CC895D7773F}" presName="quadrantPlaceholder" presStyleCnt="0"/>
      <dgm:spPr/>
    </dgm:pt>
    <dgm:pt modelId="{502C5740-54BB-416C-9256-85E5F1DC5D0A}" type="pres">
      <dgm:prSet presAssocID="{B6A350FC-9196-470C-B6E0-9CC895D7773F}" presName="center1" presStyleLbl="fgShp" presStyleIdx="0" presStyleCnt="2"/>
      <dgm:spPr/>
    </dgm:pt>
    <dgm:pt modelId="{AA110CAD-CCD8-4C46-96C6-86E00CFB41E3}" type="pres">
      <dgm:prSet presAssocID="{B6A350FC-9196-470C-B6E0-9CC895D7773F}" presName="center2" presStyleLbl="fgShp" presStyleIdx="1" presStyleCnt="2"/>
      <dgm:spPr/>
    </dgm:pt>
  </dgm:ptLst>
  <dgm:cxnLst>
    <dgm:cxn modelId="{D25BFB01-D4EB-46B0-BDB6-B48BE2DDEF2C}" type="presOf" srcId="{9A94D8E9-754D-4188-B5F4-75CEAB3123CE}" destId="{DA1921A1-86D7-4D22-B79B-4BC4582FADF1}" srcOrd="1" destOrd="1" presId="urn:microsoft.com/office/officeart/2005/8/layout/cycle4"/>
    <dgm:cxn modelId="{874D3E0C-2401-4D53-A382-C922B41E0136}" type="presOf" srcId="{E4C2EA61-7948-4E68-AA70-27D3AC206BF7}" destId="{0466EB84-B1EF-4E9A-9BF1-2797F04F1E66}" srcOrd="1" destOrd="0" presId="urn:microsoft.com/office/officeart/2005/8/layout/cycle4"/>
    <dgm:cxn modelId="{F2A21612-780C-4E50-800B-11559A43AA4C}" type="presOf" srcId="{C5BFBA54-7C6A-480E-BE01-412E22102888}" destId="{78D06095-0B10-4C36-9E1F-4F3B6150ED3B}" srcOrd="0" destOrd="0" presId="urn:microsoft.com/office/officeart/2005/8/layout/cycle4"/>
    <dgm:cxn modelId="{47569F17-5767-4B15-9442-2855EED9E9BF}" type="presOf" srcId="{67720614-884F-46FB-A83B-FA8A195135CA}" destId="{8F00D119-A138-486E-982F-C62F568694E1}" srcOrd="1" destOrd="3" presId="urn:microsoft.com/office/officeart/2005/8/layout/cycle4"/>
    <dgm:cxn modelId="{D0A3901A-A4DE-413B-8A95-FA9AA388508A}" type="presOf" srcId="{BF14C734-CBAF-4A4C-8553-0B24A38FCAF7}" destId="{D7828343-3B44-421F-A848-64E9CCBD97A5}" srcOrd="1" destOrd="1" presId="urn:microsoft.com/office/officeart/2005/8/layout/cycle4"/>
    <dgm:cxn modelId="{2B9E1820-4209-4D78-8DF2-39BF6CFEAE8E}" srcId="{F1D115F4-D3C9-4809-B4A3-7B28C194E529}" destId="{4DC6A3C0-30A5-4A8F-9FD9-5BA628616232}" srcOrd="1" destOrd="0" parTransId="{637AA95C-9B4C-49E6-BDA0-DCDEDF0FCDF3}" sibTransId="{6C09D2BD-8C82-486A-9EE9-C665965239E5}"/>
    <dgm:cxn modelId="{53C2E720-81E2-46E3-BB29-A17F5AC471B3}" type="presOf" srcId="{1C8BC868-D4A9-485D-8493-A62D45DE4E0E}" destId="{8F00D119-A138-486E-982F-C62F568694E1}" srcOrd="1" destOrd="2" presId="urn:microsoft.com/office/officeart/2005/8/layout/cycle4"/>
    <dgm:cxn modelId="{284D872A-6AB3-4E03-B45A-02053A5170F7}" type="presOf" srcId="{13BDC74A-1250-4FB3-AFC5-0A88E66C890D}" destId="{DA1921A1-86D7-4D22-B79B-4BC4582FADF1}" srcOrd="1" destOrd="3" presId="urn:microsoft.com/office/officeart/2005/8/layout/cycle4"/>
    <dgm:cxn modelId="{B425AB2A-59D4-4D0E-855F-7A794BB334C1}" srcId="{EF675BAE-7705-478D-B329-1FBA0DEE7676}" destId="{67720614-884F-46FB-A83B-FA8A195135CA}" srcOrd="3" destOrd="0" parTransId="{9E528D5F-85F9-49B8-B2A6-25F3B28DEDFC}" sibTransId="{CAA7872E-354C-4B6C-8AFF-43356E73098A}"/>
    <dgm:cxn modelId="{93F63B2B-AEC8-46E4-90E5-F37EB99BE233}" srcId="{B6A350FC-9196-470C-B6E0-9CC895D7773F}" destId="{EF675BAE-7705-478D-B329-1FBA0DEE7676}" srcOrd="0" destOrd="0" parTransId="{688BCF7D-8729-4A27-9CB3-788780878563}" sibTransId="{A73AA5F4-64B9-48D3-8C3B-368A251FB044}"/>
    <dgm:cxn modelId="{8DFFDB2C-4132-42C3-A725-D97D429C78D8}" type="presOf" srcId="{04B49527-AF2B-4EDC-860B-037C2E0BB0CF}" destId="{50E622CA-D06C-4092-A5DE-C5884D2305E4}" srcOrd="0" destOrd="0" presId="urn:microsoft.com/office/officeart/2005/8/layout/cycle4"/>
    <dgm:cxn modelId="{8B14C52D-9E48-4274-ADD3-C7F2EF2E2207}" srcId="{C3B6DC9F-EE38-4885-B141-1DB2A4BA26C1}" destId="{ED594120-EC5F-410A-BD8C-4E2E027E71C2}" srcOrd="0" destOrd="0" parTransId="{1DCC3CEE-4AA2-4F72-98C4-A2AF824D9004}" sibTransId="{D75E2613-9A7E-4F62-B938-0C27861073AE}"/>
    <dgm:cxn modelId="{A716CF35-85FE-49F2-947F-306D9F682579}" srcId="{C3B6DC9F-EE38-4885-B141-1DB2A4BA26C1}" destId="{0620D798-C46C-472B-8D79-E15EFE1C85D1}" srcOrd="2" destOrd="0" parTransId="{C3ACC815-4742-43FE-BB2E-9D237645FB4B}" sibTransId="{516A3739-96AB-4348-8E44-8ADFB93CACCC}"/>
    <dgm:cxn modelId="{2C93FA37-422C-48FC-9AD3-EE55A61CB5C3}" type="presOf" srcId="{8BF3E6FC-BEA3-45DE-A8B9-7B8C77A5159A}" destId="{50E622CA-D06C-4092-A5DE-C5884D2305E4}" srcOrd="0" destOrd="2" presId="urn:microsoft.com/office/officeart/2005/8/layout/cycle4"/>
    <dgm:cxn modelId="{86943A5F-6050-458F-AE80-77DBB703467B}" type="presOf" srcId="{FFA63DF3-E290-4BAF-B617-F27F81EBF5FE}" destId="{AF6D53DD-F716-45B2-A44B-C1B2C586D60C}" srcOrd="0" destOrd="1" presId="urn:microsoft.com/office/officeart/2005/8/layout/cycle4"/>
    <dgm:cxn modelId="{DB4AA663-D587-4BE0-A7B8-49F1039C61F7}" type="presOf" srcId="{F1D115F4-D3C9-4809-B4A3-7B28C194E529}" destId="{C5CDFA6F-C436-4069-9172-9CAC0AF70CA6}" srcOrd="0" destOrd="0" presId="urn:microsoft.com/office/officeart/2005/8/layout/cycle4"/>
    <dgm:cxn modelId="{68832365-140D-41A9-B52B-52D0D5DEA99F}" type="presOf" srcId="{0620D798-C46C-472B-8D79-E15EFE1C85D1}" destId="{DA1921A1-86D7-4D22-B79B-4BC4582FADF1}" srcOrd="1" destOrd="2" presId="urn:microsoft.com/office/officeart/2005/8/layout/cycle4"/>
    <dgm:cxn modelId="{BB13586A-3E05-4BD6-A395-1F11564C7404}" type="presOf" srcId="{6363022F-4323-456C-BFC4-7948AB07CE5F}" destId="{CE9A7DFC-4C25-412A-98C5-6080B8661F5D}" srcOrd="0" destOrd="4" presId="urn:microsoft.com/office/officeart/2005/8/layout/cycle4"/>
    <dgm:cxn modelId="{6E11B24B-0D82-461D-9661-8FA891EFB4B5}" type="presOf" srcId="{28A0033C-09A4-47E9-8FEC-6380412E5EB8}" destId="{0466EB84-B1EF-4E9A-9BF1-2797F04F1E66}" srcOrd="1" destOrd="2" presId="urn:microsoft.com/office/officeart/2005/8/layout/cycle4"/>
    <dgm:cxn modelId="{2141F44C-EDBA-4FF4-A0D4-C7CB41BF7BD1}" type="presOf" srcId="{FFA63DF3-E290-4BAF-B617-F27F81EBF5FE}" destId="{8F00D119-A138-486E-982F-C62F568694E1}" srcOrd="1" destOrd="1" presId="urn:microsoft.com/office/officeart/2005/8/layout/cycle4"/>
    <dgm:cxn modelId="{953A6D6F-D102-47AF-B3D9-079AC3D1ADB5}" type="presOf" srcId="{B6A350FC-9196-470C-B6E0-9CC895D7773F}" destId="{73A6D205-E83E-4E13-9714-C42947E64D82}" srcOrd="0" destOrd="0" presId="urn:microsoft.com/office/officeart/2005/8/layout/cycle4"/>
    <dgm:cxn modelId="{12D82150-C4CE-4305-AE5F-A94DBE137DC8}" srcId="{EF675BAE-7705-478D-B329-1FBA0DEE7676}" destId="{FFA63DF3-E290-4BAF-B617-F27F81EBF5FE}" srcOrd="1" destOrd="0" parTransId="{A31CAC30-15E1-434E-951B-8729C7F4A242}" sibTransId="{530DF39B-55A3-4F72-A9D6-488D2D388425}"/>
    <dgm:cxn modelId="{160A4E75-D37C-4B2F-BAC0-713CEDD2BAD2}" srcId="{EF675BAE-7705-478D-B329-1FBA0DEE7676}" destId="{8BCEB272-0004-465D-9FCE-90C3089961F1}" srcOrd="0" destOrd="0" parTransId="{92482856-CD5B-4602-A028-C8C824E61992}" sibTransId="{1D5B50A3-507C-48B7-A743-81B00DEF9509}"/>
    <dgm:cxn modelId="{D1BC1376-4348-4949-BC8A-7B90D4BC6F57}" type="presOf" srcId="{13BDC74A-1250-4FB3-AFC5-0A88E66C890D}" destId="{CE9A7DFC-4C25-412A-98C5-6080B8661F5D}" srcOrd="0" destOrd="3" presId="urn:microsoft.com/office/officeart/2005/8/layout/cycle4"/>
    <dgm:cxn modelId="{1AB56C57-1F09-4B9E-9CF9-118EBFC37658}" type="presOf" srcId="{8BF3E6FC-BEA3-45DE-A8B9-7B8C77A5159A}" destId="{D7828343-3B44-421F-A848-64E9CCBD97A5}" srcOrd="1" destOrd="2" presId="urn:microsoft.com/office/officeart/2005/8/layout/cycle4"/>
    <dgm:cxn modelId="{8F25A278-E0C9-4D46-9CEF-71E8B361DB8D}" srcId="{C5BFBA54-7C6A-480E-BE01-412E22102888}" destId="{BF14C734-CBAF-4A4C-8553-0B24A38FCAF7}" srcOrd="1" destOrd="0" parTransId="{0C62ADE2-8131-4B44-83E6-1210804DA0EB}" sibTransId="{A02B0A89-E6FD-4E77-B741-2791AA65E5FD}"/>
    <dgm:cxn modelId="{D5EBE859-127D-4B64-8622-298B65D74FC4}" srcId="{C5BFBA54-7C6A-480E-BE01-412E22102888}" destId="{8BF3E6FC-BEA3-45DE-A8B9-7B8C77A5159A}" srcOrd="2" destOrd="0" parTransId="{6B4DB071-AC90-4904-9571-898B9EB72DF3}" sibTransId="{93318EF2-1851-4EEE-B32B-E7A9F7F4FEC9}"/>
    <dgm:cxn modelId="{5DB3B87C-982C-45BA-AB83-624C2BD39031}" type="presOf" srcId="{28A0033C-09A4-47E9-8FEC-6380412E5EB8}" destId="{99227E41-EC1E-4B8D-9E4A-8F5AA9370582}" srcOrd="0" destOrd="2" presId="urn:microsoft.com/office/officeart/2005/8/layout/cycle4"/>
    <dgm:cxn modelId="{A892E57F-0C16-4544-97AD-B2E661C9F407}" srcId="{C3B6DC9F-EE38-4885-B141-1DB2A4BA26C1}" destId="{13BDC74A-1250-4FB3-AFC5-0A88E66C890D}" srcOrd="3" destOrd="0" parTransId="{1D9B8EB4-2001-4DBF-9D51-EB9266325B1C}" sibTransId="{19C2C9F8-29D2-4E1C-A152-9F39E709FD2C}"/>
    <dgm:cxn modelId="{24C24E80-04A9-4130-B14A-2C45763EF56D}" type="presOf" srcId="{67720614-884F-46FB-A83B-FA8A195135CA}" destId="{AF6D53DD-F716-45B2-A44B-C1B2C586D60C}" srcOrd="0" destOrd="3" presId="urn:microsoft.com/office/officeart/2005/8/layout/cycle4"/>
    <dgm:cxn modelId="{7D861698-FBC5-4D1E-9AD0-45EC5259270F}" type="presOf" srcId="{0620D798-C46C-472B-8D79-E15EFE1C85D1}" destId="{CE9A7DFC-4C25-412A-98C5-6080B8661F5D}" srcOrd="0" destOrd="2" presId="urn:microsoft.com/office/officeart/2005/8/layout/cycle4"/>
    <dgm:cxn modelId="{8D2E3699-DD0A-43C2-9300-63FA48C6C752}" type="presOf" srcId="{ED594120-EC5F-410A-BD8C-4E2E027E71C2}" destId="{CE9A7DFC-4C25-412A-98C5-6080B8661F5D}" srcOrd="0" destOrd="0" presId="urn:microsoft.com/office/officeart/2005/8/layout/cycle4"/>
    <dgm:cxn modelId="{88E05199-DC4C-40B3-ACA9-714C9AB46E56}" type="presOf" srcId="{BF14C734-CBAF-4A4C-8553-0B24A38FCAF7}" destId="{50E622CA-D06C-4092-A5DE-C5884D2305E4}" srcOrd="0" destOrd="1" presId="urn:microsoft.com/office/officeart/2005/8/layout/cycle4"/>
    <dgm:cxn modelId="{AC004F9B-59EF-4699-BB47-20035D2A739C}" srcId="{C5BFBA54-7C6A-480E-BE01-412E22102888}" destId="{04B49527-AF2B-4EDC-860B-037C2E0BB0CF}" srcOrd="0" destOrd="0" parTransId="{26146486-BFBC-4FA0-B917-4262E7AF4CC1}" sibTransId="{15D51A9F-F5AB-489C-9993-6DD6CCE21A6A}"/>
    <dgm:cxn modelId="{C033CE9D-8900-4B3A-87AE-06043F3FDC88}" type="presOf" srcId="{4DC6A3C0-30A5-4A8F-9FD9-5BA628616232}" destId="{99227E41-EC1E-4B8D-9E4A-8F5AA9370582}" srcOrd="0" destOrd="1" presId="urn:microsoft.com/office/officeart/2005/8/layout/cycle4"/>
    <dgm:cxn modelId="{D2843F9F-75DA-40C2-90AC-3C771AA0C0B7}" type="presOf" srcId="{504C5324-3D8A-42E9-AA0A-F8211BE566E3}" destId="{99227E41-EC1E-4B8D-9E4A-8F5AA9370582}" srcOrd="0" destOrd="3" presId="urn:microsoft.com/office/officeart/2005/8/layout/cycle4"/>
    <dgm:cxn modelId="{6D3EC3A0-B76B-4454-B3E5-145A0D4C3147}" srcId="{F1D115F4-D3C9-4809-B4A3-7B28C194E529}" destId="{28A0033C-09A4-47E9-8FEC-6380412E5EB8}" srcOrd="2" destOrd="0" parTransId="{048589C3-5529-44EB-A5D4-64F99642A21A}" sibTransId="{21E9DF02-3AFC-49A7-B8ED-0A109EC13E33}"/>
    <dgm:cxn modelId="{E1DE00A5-313F-4216-B7B1-95F712296A06}" srcId="{B6A350FC-9196-470C-B6E0-9CC895D7773F}" destId="{C5BFBA54-7C6A-480E-BE01-412E22102888}" srcOrd="1" destOrd="0" parTransId="{569E57BC-3E57-4D35-BB29-B5DF7EB84AE5}" sibTransId="{4078363E-3F85-431E-9938-C9CCC0FFCEAB}"/>
    <dgm:cxn modelId="{CCFD34A5-9EEE-46DA-BBC9-D66024CE4AE1}" srcId="{C3B6DC9F-EE38-4885-B141-1DB2A4BA26C1}" destId="{6363022F-4323-456C-BFC4-7948AB07CE5F}" srcOrd="4" destOrd="0" parTransId="{8C0DACE4-7DAF-4C33-B8C0-C66F3B4B7CAB}" sibTransId="{78EADC7F-3411-454E-9CCC-F3B795142656}"/>
    <dgm:cxn modelId="{B8FCAAB0-0506-4FF3-8704-EAA419678CA2}" srcId="{EF675BAE-7705-478D-B329-1FBA0DEE7676}" destId="{1C8BC868-D4A9-485D-8493-A62D45DE4E0E}" srcOrd="2" destOrd="0" parTransId="{7684CC03-7511-4777-AC69-03A15FCD9D31}" sibTransId="{BC900778-5CC6-44EA-A09E-0F643E97B14F}"/>
    <dgm:cxn modelId="{BEDC5DB1-6239-4210-AD49-4D61FDA8C58C}" type="presOf" srcId="{E4C2EA61-7948-4E68-AA70-27D3AC206BF7}" destId="{99227E41-EC1E-4B8D-9E4A-8F5AA9370582}" srcOrd="0" destOrd="0" presId="urn:microsoft.com/office/officeart/2005/8/layout/cycle4"/>
    <dgm:cxn modelId="{C19B49BB-4077-432B-9F14-A45B3694EDD9}" type="presOf" srcId="{1C8BC868-D4A9-485D-8493-A62D45DE4E0E}" destId="{AF6D53DD-F716-45B2-A44B-C1B2C586D60C}" srcOrd="0" destOrd="2" presId="urn:microsoft.com/office/officeart/2005/8/layout/cycle4"/>
    <dgm:cxn modelId="{40698AC9-92FF-4F52-87CF-72F6C3E54C23}" srcId="{C3B6DC9F-EE38-4885-B141-1DB2A4BA26C1}" destId="{9A94D8E9-754D-4188-B5F4-75CEAB3123CE}" srcOrd="1" destOrd="0" parTransId="{B84E1F04-A172-44C2-8328-682BDAD268DA}" sibTransId="{863D4154-A1E9-4045-9C4B-774AA7BEB517}"/>
    <dgm:cxn modelId="{0692A0CB-FD5D-4981-B4C8-2B46497BFFB4}" type="presOf" srcId="{504C5324-3D8A-42E9-AA0A-F8211BE566E3}" destId="{0466EB84-B1EF-4E9A-9BF1-2797F04F1E66}" srcOrd="1" destOrd="3" presId="urn:microsoft.com/office/officeart/2005/8/layout/cycle4"/>
    <dgm:cxn modelId="{8EA74BCD-A023-471B-A369-11355CF24289}" type="presOf" srcId="{4DC6A3C0-30A5-4A8F-9FD9-5BA628616232}" destId="{0466EB84-B1EF-4E9A-9BF1-2797F04F1E66}" srcOrd="1" destOrd="1" presId="urn:microsoft.com/office/officeart/2005/8/layout/cycle4"/>
    <dgm:cxn modelId="{12A78DCF-9B1F-45F6-A5E4-8B3911B36C8A}" type="presOf" srcId="{8BCEB272-0004-465D-9FCE-90C3089961F1}" destId="{AF6D53DD-F716-45B2-A44B-C1B2C586D60C}" srcOrd="0" destOrd="0" presId="urn:microsoft.com/office/officeart/2005/8/layout/cycle4"/>
    <dgm:cxn modelId="{7FFA98D3-4C52-4091-B920-D534FF5DE326}" type="presOf" srcId="{C3B6DC9F-EE38-4885-B141-1DB2A4BA26C1}" destId="{9F55D6BF-A714-4EB4-B13E-9D809AAC7849}" srcOrd="0" destOrd="0" presId="urn:microsoft.com/office/officeart/2005/8/layout/cycle4"/>
    <dgm:cxn modelId="{4616F6D3-9820-4DDA-B5D4-63B91B8B8BE3}" srcId="{F1D115F4-D3C9-4809-B4A3-7B28C194E529}" destId="{504C5324-3D8A-42E9-AA0A-F8211BE566E3}" srcOrd="3" destOrd="0" parTransId="{715AC4D1-03EA-46A0-AA60-4CA45CF06933}" sibTransId="{7DD8F0CB-D45B-45E6-B575-FE6DA7756F28}"/>
    <dgm:cxn modelId="{6EB954D7-B618-4760-B8EB-1483F5218276}" type="presOf" srcId="{04B49527-AF2B-4EDC-860B-037C2E0BB0CF}" destId="{D7828343-3B44-421F-A848-64E9CCBD97A5}" srcOrd="1" destOrd="0" presId="urn:microsoft.com/office/officeart/2005/8/layout/cycle4"/>
    <dgm:cxn modelId="{34F48FE8-7D15-41FF-8E1F-505B12BFF17C}" srcId="{B6A350FC-9196-470C-B6E0-9CC895D7773F}" destId="{C3B6DC9F-EE38-4885-B141-1DB2A4BA26C1}" srcOrd="3" destOrd="0" parTransId="{C880D83A-BCF1-432F-B1C8-A88D465B3A31}" sibTransId="{F3876084-C369-42BE-9480-674E53D879AE}"/>
    <dgm:cxn modelId="{4588D3EC-5865-4012-BC86-3C8C46A105A3}" type="presOf" srcId="{EF675BAE-7705-478D-B329-1FBA0DEE7676}" destId="{B621B905-F410-4E82-90AF-A138CBD6A4DD}" srcOrd="0" destOrd="0" presId="urn:microsoft.com/office/officeart/2005/8/layout/cycle4"/>
    <dgm:cxn modelId="{266D93EE-EAE7-4BD5-AE1D-E591034FB7A3}" srcId="{B6A350FC-9196-470C-B6E0-9CC895D7773F}" destId="{F1D115F4-D3C9-4809-B4A3-7B28C194E529}" srcOrd="2" destOrd="0" parTransId="{74E9C028-D556-4B79-A749-649E413CADE6}" sibTransId="{D3A2AF75-DDE0-438F-B4F3-0B8049026669}"/>
    <dgm:cxn modelId="{EC5CABEF-4E95-4FA0-9314-22AFE510060A}" type="presOf" srcId="{9A94D8E9-754D-4188-B5F4-75CEAB3123CE}" destId="{CE9A7DFC-4C25-412A-98C5-6080B8661F5D}" srcOrd="0" destOrd="1" presId="urn:microsoft.com/office/officeart/2005/8/layout/cycle4"/>
    <dgm:cxn modelId="{EE1F85F7-18F8-47C1-B80F-82233CD3018D}" type="presOf" srcId="{6363022F-4323-456C-BFC4-7948AB07CE5F}" destId="{DA1921A1-86D7-4D22-B79B-4BC4582FADF1}" srcOrd="1" destOrd="4" presId="urn:microsoft.com/office/officeart/2005/8/layout/cycle4"/>
    <dgm:cxn modelId="{49606EFB-8258-4825-88BC-034EF572D8B4}" type="presOf" srcId="{8BCEB272-0004-465D-9FCE-90C3089961F1}" destId="{8F00D119-A138-486E-982F-C62F568694E1}" srcOrd="1" destOrd="0" presId="urn:microsoft.com/office/officeart/2005/8/layout/cycle4"/>
    <dgm:cxn modelId="{E2A101FE-4C1B-4D58-8BD3-AC5BBD3B8801}" type="presOf" srcId="{ED594120-EC5F-410A-BD8C-4E2E027E71C2}" destId="{DA1921A1-86D7-4D22-B79B-4BC4582FADF1}" srcOrd="1" destOrd="0" presId="urn:microsoft.com/office/officeart/2005/8/layout/cycle4"/>
    <dgm:cxn modelId="{AC7FC0FF-1BDC-4CCD-973A-92A825AB5A3D}" srcId="{F1D115F4-D3C9-4809-B4A3-7B28C194E529}" destId="{E4C2EA61-7948-4E68-AA70-27D3AC206BF7}" srcOrd="0" destOrd="0" parTransId="{180E7C2F-88CD-488A-9A8A-55F1C9ABCC46}" sibTransId="{E6559A1F-D46E-42A7-8096-CC664D61B7D1}"/>
    <dgm:cxn modelId="{B350B36B-2351-4C6F-9576-DC06930FB63F}" type="presParOf" srcId="{73A6D205-E83E-4E13-9714-C42947E64D82}" destId="{8E4A14EB-61A9-4541-8737-E62921C1DB60}" srcOrd="0" destOrd="0" presId="urn:microsoft.com/office/officeart/2005/8/layout/cycle4"/>
    <dgm:cxn modelId="{A418277A-6274-4620-A255-B6C41AC1CEB2}" type="presParOf" srcId="{8E4A14EB-61A9-4541-8737-E62921C1DB60}" destId="{F2B849F4-83FA-4732-AF9A-17E922BCB32A}" srcOrd="0" destOrd="0" presId="urn:microsoft.com/office/officeart/2005/8/layout/cycle4"/>
    <dgm:cxn modelId="{C3D13CA9-3D72-4D2C-AD0C-449381941C30}" type="presParOf" srcId="{F2B849F4-83FA-4732-AF9A-17E922BCB32A}" destId="{AF6D53DD-F716-45B2-A44B-C1B2C586D60C}" srcOrd="0" destOrd="0" presId="urn:microsoft.com/office/officeart/2005/8/layout/cycle4"/>
    <dgm:cxn modelId="{B9047BEF-1419-409A-A1DC-B586BBA0ED51}" type="presParOf" srcId="{F2B849F4-83FA-4732-AF9A-17E922BCB32A}" destId="{8F00D119-A138-486E-982F-C62F568694E1}" srcOrd="1" destOrd="0" presId="urn:microsoft.com/office/officeart/2005/8/layout/cycle4"/>
    <dgm:cxn modelId="{A7462643-7348-4DB2-8BAF-D9DAB2CF5959}" type="presParOf" srcId="{8E4A14EB-61A9-4541-8737-E62921C1DB60}" destId="{7495B5D7-9FEC-4245-AD70-85EA504C0FAC}" srcOrd="1" destOrd="0" presId="urn:microsoft.com/office/officeart/2005/8/layout/cycle4"/>
    <dgm:cxn modelId="{0489C8FD-CCE2-4B0A-988E-DD764A7E1400}" type="presParOf" srcId="{7495B5D7-9FEC-4245-AD70-85EA504C0FAC}" destId="{50E622CA-D06C-4092-A5DE-C5884D2305E4}" srcOrd="0" destOrd="0" presId="urn:microsoft.com/office/officeart/2005/8/layout/cycle4"/>
    <dgm:cxn modelId="{11411FE6-B255-4B02-A44B-666F418AD64B}" type="presParOf" srcId="{7495B5D7-9FEC-4245-AD70-85EA504C0FAC}" destId="{D7828343-3B44-421F-A848-64E9CCBD97A5}" srcOrd="1" destOrd="0" presId="urn:microsoft.com/office/officeart/2005/8/layout/cycle4"/>
    <dgm:cxn modelId="{6795D2A9-6C12-4E26-ADFE-A68453D35261}" type="presParOf" srcId="{8E4A14EB-61A9-4541-8737-E62921C1DB60}" destId="{A442B3E3-B5D3-4D62-8FEE-69FCC5F39F64}" srcOrd="2" destOrd="0" presId="urn:microsoft.com/office/officeart/2005/8/layout/cycle4"/>
    <dgm:cxn modelId="{E0C6DA67-21A8-4E6E-AA09-A257FA9FE974}" type="presParOf" srcId="{A442B3E3-B5D3-4D62-8FEE-69FCC5F39F64}" destId="{99227E41-EC1E-4B8D-9E4A-8F5AA9370582}" srcOrd="0" destOrd="0" presId="urn:microsoft.com/office/officeart/2005/8/layout/cycle4"/>
    <dgm:cxn modelId="{025EB8A4-01BF-476D-B4B4-9D42A690E4BE}" type="presParOf" srcId="{A442B3E3-B5D3-4D62-8FEE-69FCC5F39F64}" destId="{0466EB84-B1EF-4E9A-9BF1-2797F04F1E66}" srcOrd="1" destOrd="0" presId="urn:microsoft.com/office/officeart/2005/8/layout/cycle4"/>
    <dgm:cxn modelId="{D284B12A-8FA1-4C48-ADFE-F30B53BB3286}" type="presParOf" srcId="{8E4A14EB-61A9-4541-8737-E62921C1DB60}" destId="{27C13408-A0D4-410F-B334-47276B200500}" srcOrd="3" destOrd="0" presId="urn:microsoft.com/office/officeart/2005/8/layout/cycle4"/>
    <dgm:cxn modelId="{0E3823E1-C28F-4A71-B8C9-5D7CEAE8224F}" type="presParOf" srcId="{27C13408-A0D4-410F-B334-47276B200500}" destId="{CE9A7DFC-4C25-412A-98C5-6080B8661F5D}" srcOrd="0" destOrd="0" presId="urn:microsoft.com/office/officeart/2005/8/layout/cycle4"/>
    <dgm:cxn modelId="{A169F56E-5CD5-46E8-B053-BF95605A69C8}" type="presParOf" srcId="{27C13408-A0D4-410F-B334-47276B200500}" destId="{DA1921A1-86D7-4D22-B79B-4BC4582FADF1}" srcOrd="1" destOrd="0" presId="urn:microsoft.com/office/officeart/2005/8/layout/cycle4"/>
    <dgm:cxn modelId="{252AFB2E-355B-43EA-83D7-B7F78DB86C5C}" type="presParOf" srcId="{8E4A14EB-61A9-4541-8737-E62921C1DB60}" destId="{95F8AEB6-B9D1-4B0B-8CA3-DB3F7C4A8BA3}" srcOrd="4" destOrd="0" presId="urn:microsoft.com/office/officeart/2005/8/layout/cycle4"/>
    <dgm:cxn modelId="{D75C3659-D99C-4295-A967-640DB27DA41D}" type="presParOf" srcId="{73A6D205-E83E-4E13-9714-C42947E64D82}" destId="{64F91A3A-2AFC-4BD2-8077-57C3565EF8AA}" srcOrd="1" destOrd="0" presId="urn:microsoft.com/office/officeart/2005/8/layout/cycle4"/>
    <dgm:cxn modelId="{4FD958EA-4240-482E-B5BF-D47C91E01EB5}" type="presParOf" srcId="{64F91A3A-2AFC-4BD2-8077-57C3565EF8AA}" destId="{B621B905-F410-4E82-90AF-A138CBD6A4DD}" srcOrd="0" destOrd="0" presId="urn:microsoft.com/office/officeart/2005/8/layout/cycle4"/>
    <dgm:cxn modelId="{3A35EC5F-A2DC-43D7-96A4-CE96558FE090}" type="presParOf" srcId="{64F91A3A-2AFC-4BD2-8077-57C3565EF8AA}" destId="{78D06095-0B10-4C36-9E1F-4F3B6150ED3B}" srcOrd="1" destOrd="0" presId="urn:microsoft.com/office/officeart/2005/8/layout/cycle4"/>
    <dgm:cxn modelId="{E7640197-56F2-4A4A-A333-6CCBBBDCFFC6}" type="presParOf" srcId="{64F91A3A-2AFC-4BD2-8077-57C3565EF8AA}" destId="{C5CDFA6F-C436-4069-9172-9CAC0AF70CA6}" srcOrd="2" destOrd="0" presId="urn:microsoft.com/office/officeart/2005/8/layout/cycle4"/>
    <dgm:cxn modelId="{B708E419-9429-47FA-8C5D-69202B92ECCA}" type="presParOf" srcId="{64F91A3A-2AFC-4BD2-8077-57C3565EF8AA}" destId="{9F55D6BF-A714-4EB4-B13E-9D809AAC7849}" srcOrd="3" destOrd="0" presId="urn:microsoft.com/office/officeart/2005/8/layout/cycle4"/>
    <dgm:cxn modelId="{4DD7A022-BF88-4200-8488-57F8BC9BC9B4}" type="presParOf" srcId="{64F91A3A-2AFC-4BD2-8077-57C3565EF8AA}" destId="{FA70D539-3243-42DE-8462-EC7526BA92CE}" srcOrd="4" destOrd="0" presId="urn:microsoft.com/office/officeart/2005/8/layout/cycle4"/>
    <dgm:cxn modelId="{D4C32D72-560B-4138-8676-612C951416BF}" type="presParOf" srcId="{73A6D205-E83E-4E13-9714-C42947E64D82}" destId="{502C5740-54BB-416C-9256-85E5F1DC5D0A}" srcOrd="2" destOrd="0" presId="urn:microsoft.com/office/officeart/2005/8/layout/cycle4"/>
    <dgm:cxn modelId="{91FC5AEF-7112-4511-B773-C0A96B6B5AF7}" type="presParOf" srcId="{73A6D205-E83E-4E13-9714-C42947E64D82}" destId="{AA110CAD-CCD8-4C46-96C6-86E00CFB41E3}"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361C24D-DA3E-4087-8936-90EC1AFD50C7}" type="doc">
      <dgm:prSet loTypeId="urn:microsoft.com/office/officeart/2005/8/layout/hProcess9" loCatId="process" qsTypeId="urn:microsoft.com/office/officeart/2005/8/quickstyle/simple1" qsCatId="simple" csTypeId="urn:microsoft.com/office/officeart/2005/8/colors/accent6_2" csCatId="accent6" phldr="1"/>
      <dgm:spPr/>
    </dgm:pt>
    <dgm:pt modelId="{142E6262-5989-480E-B0F7-1AA5AAA0D614}">
      <dgm:prSet phldrT="[Text]"/>
      <dgm:spPr>
        <a:solidFill>
          <a:srgbClr val="FFC000"/>
        </a:solidFill>
      </dgm:spPr>
      <dgm:t>
        <a:bodyPr/>
        <a:lstStyle/>
        <a:p>
          <a:r>
            <a:rPr lang="en-GB" b="1" dirty="0"/>
            <a:t>Year 1</a:t>
          </a:r>
        </a:p>
        <a:p>
          <a:r>
            <a:rPr lang="en-GB" b="1" dirty="0"/>
            <a:t>Unincorporated Association: learning to work together</a:t>
          </a:r>
        </a:p>
      </dgm:t>
    </dgm:pt>
    <dgm:pt modelId="{79DFF444-EB2A-42AF-91CB-69F2EE30B8BE}" type="parTrans" cxnId="{7D572CB7-0693-4301-94BD-FE7D6C1D0B26}">
      <dgm:prSet/>
      <dgm:spPr/>
      <dgm:t>
        <a:bodyPr/>
        <a:lstStyle/>
        <a:p>
          <a:endParaRPr lang="en-GB"/>
        </a:p>
      </dgm:t>
    </dgm:pt>
    <dgm:pt modelId="{7A0284C9-879F-4400-881F-05AFA6DCFF1A}" type="sibTrans" cxnId="{7D572CB7-0693-4301-94BD-FE7D6C1D0B26}">
      <dgm:prSet/>
      <dgm:spPr/>
      <dgm:t>
        <a:bodyPr/>
        <a:lstStyle/>
        <a:p>
          <a:endParaRPr lang="en-GB"/>
        </a:p>
      </dgm:t>
    </dgm:pt>
    <dgm:pt modelId="{6B467952-8900-4FB2-82BA-9CFD1F066F9F}">
      <dgm:prSet phldrT="[Text]"/>
      <dgm:spPr>
        <a:solidFill>
          <a:srgbClr val="92D050"/>
        </a:solidFill>
      </dgm:spPr>
      <dgm:t>
        <a:bodyPr/>
        <a:lstStyle/>
        <a:p>
          <a:r>
            <a:rPr lang="en-GB" b="1" dirty="0"/>
            <a:t>Year 2 </a:t>
          </a:r>
        </a:p>
        <a:p>
          <a:r>
            <a:rPr lang="en-GB" b="1" dirty="0"/>
            <a:t>Formalise into appropriate format</a:t>
          </a:r>
        </a:p>
      </dgm:t>
    </dgm:pt>
    <dgm:pt modelId="{7A2F75D0-390C-4E23-BC6E-4206922C7176}" type="parTrans" cxnId="{B758964C-149A-4F94-B3A8-933F4F3066B9}">
      <dgm:prSet/>
      <dgm:spPr/>
      <dgm:t>
        <a:bodyPr/>
        <a:lstStyle/>
        <a:p>
          <a:endParaRPr lang="en-GB"/>
        </a:p>
      </dgm:t>
    </dgm:pt>
    <dgm:pt modelId="{F15A479B-3CFE-41A2-A574-B130A3D8D04C}" type="sibTrans" cxnId="{B758964C-149A-4F94-B3A8-933F4F3066B9}">
      <dgm:prSet/>
      <dgm:spPr/>
      <dgm:t>
        <a:bodyPr/>
        <a:lstStyle/>
        <a:p>
          <a:endParaRPr lang="en-GB"/>
        </a:p>
      </dgm:t>
    </dgm:pt>
    <dgm:pt modelId="{58DB3AC0-6A74-487D-81F5-2659F1A28537}">
      <dgm:prSet phldrT="[Text]"/>
      <dgm:spPr>
        <a:solidFill>
          <a:srgbClr val="00B0F0"/>
        </a:solidFill>
      </dgm:spPr>
      <dgm:t>
        <a:bodyPr/>
        <a:lstStyle/>
        <a:p>
          <a:r>
            <a:rPr lang="en-GB" b="1" dirty="0"/>
            <a:t>Year 3 </a:t>
          </a:r>
        </a:p>
        <a:p>
          <a:r>
            <a:rPr lang="en-GB" b="1" dirty="0"/>
            <a:t>Long term funding for new build and lease extension.</a:t>
          </a:r>
        </a:p>
      </dgm:t>
    </dgm:pt>
    <dgm:pt modelId="{95E80157-A644-406D-9522-9C6E86055ED9}" type="parTrans" cxnId="{5669B8A1-3971-47C9-A350-630094707CB5}">
      <dgm:prSet/>
      <dgm:spPr/>
      <dgm:t>
        <a:bodyPr/>
        <a:lstStyle/>
        <a:p>
          <a:endParaRPr lang="en-GB"/>
        </a:p>
      </dgm:t>
    </dgm:pt>
    <dgm:pt modelId="{75666DBC-7DAC-4E51-A7E4-9364B54C0981}" type="sibTrans" cxnId="{5669B8A1-3971-47C9-A350-630094707CB5}">
      <dgm:prSet/>
      <dgm:spPr/>
      <dgm:t>
        <a:bodyPr/>
        <a:lstStyle/>
        <a:p>
          <a:endParaRPr lang="en-GB"/>
        </a:p>
      </dgm:t>
    </dgm:pt>
    <dgm:pt modelId="{F7C88910-2EBC-4F67-B5C4-BB93CBADF70E}" type="pres">
      <dgm:prSet presAssocID="{3361C24D-DA3E-4087-8936-90EC1AFD50C7}" presName="CompostProcess" presStyleCnt="0">
        <dgm:presLayoutVars>
          <dgm:dir/>
          <dgm:resizeHandles val="exact"/>
        </dgm:presLayoutVars>
      </dgm:prSet>
      <dgm:spPr/>
    </dgm:pt>
    <dgm:pt modelId="{615AFA46-6604-4B3F-9761-C8966EF57D6B}" type="pres">
      <dgm:prSet presAssocID="{3361C24D-DA3E-4087-8936-90EC1AFD50C7}" presName="arrow" presStyleLbl="bgShp" presStyleIdx="0" presStyleCnt="1"/>
      <dgm:spPr>
        <a:solidFill>
          <a:schemeClr val="accent2">
            <a:lumMod val="40000"/>
            <a:lumOff val="60000"/>
          </a:schemeClr>
        </a:solidFill>
      </dgm:spPr>
    </dgm:pt>
    <dgm:pt modelId="{B195766E-63BC-48A6-9A65-05888E322DB6}" type="pres">
      <dgm:prSet presAssocID="{3361C24D-DA3E-4087-8936-90EC1AFD50C7}" presName="linearProcess" presStyleCnt="0"/>
      <dgm:spPr/>
    </dgm:pt>
    <dgm:pt modelId="{12E61B6E-D1EE-442C-A863-2C7C721874B6}" type="pres">
      <dgm:prSet presAssocID="{142E6262-5989-480E-B0F7-1AA5AAA0D614}" presName="textNode" presStyleLbl="node1" presStyleIdx="0" presStyleCnt="3">
        <dgm:presLayoutVars>
          <dgm:bulletEnabled val="1"/>
        </dgm:presLayoutVars>
      </dgm:prSet>
      <dgm:spPr/>
    </dgm:pt>
    <dgm:pt modelId="{3376E0BF-035C-4DE3-9C0C-8204FA4AA4EF}" type="pres">
      <dgm:prSet presAssocID="{7A0284C9-879F-4400-881F-05AFA6DCFF1A}" presName="sibTrans" presStyleCnt="0"/>
      <dgm:spPr/>
    </dgm:pt>
    <dgm:pt modelId="{37C4C3D2-5F02-4966-9C7B-313ABDEC2A58}" type="pres">
      <dgm:prSet presAssocID="{6B467952-8900-4FB2-82BA-9CFD1F066F9F}" presName="textNode" presStyleLbl="node1" presStyleIdx="1" presStyleCnt="3">
        <dgm:presLayoutVars>
          <dgm:bulletEnabled val="1"/>
        </dgm:presLayoutVars>
      </dgm:prSet>
      <dgm:spPr/>
    </dgm:pt>
    <dgm:pt modelId="{3604872F-665D-4F71-BEB5-D055AA6AFAD7}" type="pres">
      <dgm:prSet presAssocID="{F15A479B-3CFE-41A2-A574-B130A3D8D04C}" presName="sibTrans" presStyleCnt="0"/>
      <dgm:spPr/>
    </dgm:pt>
    <dgm:pt modelId="{8CB98D76-FAF3-4351-9A28-0B195422B4AD}" type="pres">
      <dgm:prSet presAssocID="{58DB3AC0-6A74-487D-81F5-2659F1A28537}" presName="textNode" presStyleLbl="node1" presStyleIdx="2" presStyleCnt="3">
        <dgm:presLayoutVars>
          <dgm:bulletEnabled val="1"/>
        </dgm:presLayoutVars>
      </dgm:prSet>
      <dgm:spPr/>
    </dgm:pt>
  </dgm:ptLst>
  <dgm:cxnLst>
    <dgm:cxn modelId="{BCCF3E05-9360-4947-B893-D3FEBF9E955E}" type="presOf" srcId="{3361C24D-DA3E-4087-8936-90EC1AFD50C7}" destId="{F7C88910-2EBC-4F67-B5C4-BB93CBADF70E}" srcOrd="0" destOrd="0" presId="urn:microsoft.com/office/officeart/2005/8/layout/hProcess9"/>
    <dgm:cxn modelId="{B758964C-149A-4F94-B3A8-933F4F3066B9}" srcId="{3361C24D-DA3E-4087-8936-90EC1AFD50C7}" destId="{6B467952-8900-4FB2-82BA-9CFD1F066F9F}" srcOrd="1" destOrd="0" parTransId="{7A2F75D0-390C-4E23-BC6E-4206922C7176}" sibTransId="{F15A479B-3CFE-41A2-A574-B130A3D8D04C}"/>
    <dgm:cxn modelId="{D794A16D-7087-4C19-AAC6-4F4208072B68}" type="presOf" srcId="{58DB3AC0-6A74-487D-81F5-2659F1A28537}" destId="{8CB98D76-FAF3-4351-9A28-0B195422B4AD}" srcOrd="0" destOrd="0" presId="urn:microsoft.com/office/officeart/2005/8/layout/hProcess9"/>
    <dgm:cxn modelId="{7A820781-252F-4835-AC37-4983DF80D75F}" type="presOf" srcId="{142E6262-5989-480E-B0F7-1AA5AAA0D614}" destId="{12E61B6E-D1EE-442C-A863-2C7C721874B6}" srcOrd="0" destOrd="0" presId="urn:microsoft.com/office/officeart/2005/8/layout/hProcess9"/>
    <dgm:cxn modelId="{5669B8A1-3971-47C9-A350-630094707CB5}" srcId="{3361C24D-DA3E-4087-8936-90EC1AFD50C7}" destId="{58DB3AC0-6A74-487D-81F5-2659F1A28537}" srcOrd="2" destOrd="0" parTransId="{95E80157-A644-406D-9522-9C6E86055ED9}" sibTransId="{75666DBC-7DAC-4E51-A7E4-9364B54C0981}"/>
    <dgm:cxn modelId="{7D572CB7-0693-4301-94BD-FE7D6C1D0B26}" srcId="{3361C24D-DA3E-4087-8936-90EC1AFD50C7}" destId="{142E6262-5989-480E-B0F7-1AA5AAA0D614}" srcOrd="0" destOrd="0" parTransId="{79DFF444-EB2A-42AF-91CB-69F2EE30B8BE}" sibTransId="{7A0284C9-879F-4400-881F-05AFA6DCFF1A}"/>
    <dgm:cxn modelId="{99ADCFEB-1D0A-4AED-A319-5CF8D9882E6B}" type="presOf" srcId="{6B467952-8900-4FB2-82BA-9CFD1F066F9F}" destId="{37C4C3D2-5F02-4966-9C7B-313ABDEC2A58}" srcOrd="0" destOrd="0" presId="urn:microsoft.com/office/officeart/2005/8/layout/hProcess9"/>
    <dgm:cxn modelId="{9E247EFD-C390-46F5-B288-3DFEAEA3696A}" type="presParOf" srcId="{F7C88910-2EBC-4F67-B5C4-BB93CBADF70E}" destId="{615AFA46-6604-4B3F-9761-C8966EF57D6B}" srcOrd="0" destOrd="0" presId="urn:microsoft.com/office/officeart/2005/8/layout/hProcess9"/>
    <dgm:cxn modelId="{8BDA0DD9-2C7D-4D1E-85A8-ED0362CE1CDC}" type="presParOf" srcId="{F7C88910-2EBC-4F67-B5C4-BB93CBADF70E}" destId="{B195766E-63BC-48A6-9A65-05888E322DB6}" srcOrd="1" destOrd="0" presId="urn:microsoft.com/office/officeart/2005/8/layout/hProcess9"/>
    <dgm:cxn modelId="{C2A3C6FD-503D-43E0-97E0-C1485770C7B4}" type="presParOf" srcId="{B195766E-63BC-48A6-9A65-05888E322DB6}" destId="{12E61B6E-D1EE-442C-A863-2C7C721874B6}" srcOrd="0" destOrd="0" presId="urn:microsoft.com/office/officeart/2005/8/layout/hProcess9"/>
    <dgm:cxn modelId="{F2B7A854-10C2-4B94-998E-A6550F291747}" type="presParOf" srcId="{B195766E-63BC-48A6-9A65-05888E322DB6}" destId="{3376E0BF-035C-4DE3-9C0C-8204FA4AA4EF}" srcOrd="1" destOrd="0" presId="urn:microsoft.com/office/officeart/2005/8/layout/hProcess9"/>
    <dgm:cxn modelId="{1D2CCABD-3F8A-4482-8A8C-C00F602678A0}" type="presParOf" srcId="{B195766E-63BC-48A6-9A65-05888E322DB6}" destId="{37C4C3D2-5F02-4966-9C7B-313ABDEC2A58}" srcOrd="2" destOrd="0" presId="urn:microsoft.com/office/officeart/2005/8/layout/hProcess9"/>
    <dgm:cxn modelId="{406AF6CA-6494-4FCC-9A59-131E2E20BBD0}" type="presParOf" srcId="{B195766E-63BC-48A6-9A65-05888E322DB6}" destId="{3604872F-665D-4F71-BEB5-D055AA6AFAD7}" srcOrd="3" destOrd="0" presId="urn:microsoft.com/office/officeart/2005/8/layout/hProcess9"/>
    <dgm:cxn modelId="{0E573BAE-2442-4DF0-836F-19B5E1E78F38}" type="presParOf" srcId="{B195766E-63BC-48A6-9A65-05888E322DB6}" destId="{8CB98D76-FAF3-4351-9A28-0B195422B4A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29F8F14-6E2D-46B1-8179-E7053F85352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725E667-34A4-4604-AFC8-0C8579B4CAB7}">
      <dgm:prSet/>
      <dgm:spPr/>
      <dgm:t>
        <a:bodyPr/>
        <a:lstStyle/>
        <a:p>
          <a:pPr>
            <a:defRPr b="1"/>
          </a:pPr>
          <a:r>
            <a:rPr lang="en-US"/>
            <a:t>Methodology</a:t>
          </a:r>
        </a:p>
      </dgm:t>
    </dgm:pt>
    <dgm:pt modelId="{B377B783-A5C8-4E6F-ABAA-9A70525004BD}" type="parTrans" cxnId="{963D2C47-B7BC-471A-A028-8002A6ECBEC6}">
      <dgm:prSet/>
      <dgm:spPr/>
      <dgm:t>
        <a:bodyPr/>
        <a:lstStyle/>
        <a:p>
          <a:endParaRPr lang="en-US"/>
        </a:p>
      </dgm:t>
    </dgm:pt>
    <dgm:pt modelId="{3AC5258F-19EC-4B9C-9F08-47299E2CAFF1}" type="sibTrans" cxnId="{963D2C47-B7BC-471A-A028-8002A6ECBEC6}">
      <dgm:prSet/>
      <dgm:spPr/>
      <dgm:t>
        <a:bodyPr/>
        <a:lstStyle/>
        <a:p>
          <a:endParaRPr lang="en-US"/>
        </a:p>
      </dgm:t>
    </dgm:pt>
    <dgm:pt modelId="{DF076B7B-471D-4F7B-B51B-239E99209244}">
      <dgm:prSet/>
      <dgm:spPr/>
      <dgm:t>
        <a:bodyPr/>
        <a:lstStyle/>
        <a:p>
          <a:pPr>
            <a:defRPr b="1"/>
          </a:pPr>
          <a:r>
            <a:rPr lang="en-GB"/>
            <a:t>Conclusions</a:t>
          </a:r>
          <a:endParaRPr lang="en-US"/>
        </a:p>
      </dgm:t>
    </dgm:pt>
    <dgm:pt modelId="{0E5C3688-99C4-4BEF-9B3C-39584C53FCA9}" type="parTrans" cxnId="{744151F4-FEF6-4770-AD6C-D3BB0FCCE7D2}">
      <dgm:prSet/>
      <dgm:spPr/>
      <dgm:t>
        <a:bodyPr/>
        <a:lstStyle/>
        <a:p>
          <a:endParaRPr lang="en-US"/>
        </a:p>
      </dgm:t>
    </dgm:pt>
    <dgm:pt modelId="{B5B0A085-E842-4BA1-A323-E4A549ED5EBC}" type="sibTrans" cxnId="{744151F4-FEF6-4770-AD6C-D3BB0FCCE7D2}">
      <dgm:prSet/>
      <dgm:spPr/>
      <dgm:t>
        <a:bodyPr/>
        <a:lstStyle/>
        <a:p>
          <a:endParaRPr lang="en-US"/>
        </a:p>
      </dgm:t>
    </dgm:pt>
    <dgm:pt modelId="{7674DB5B-75AF-4BDF-AEB6-C75041D57FCF}">
      <dgm:prSet/>
      <dgm:spPr/>
      <dgm:t>
        <a:bodyPr/>
        <a:lstStyle/>
        <a:p>
          <a:pPr>
            <a:defRPr b="1"/>
          </a:pPr>
          <a:r>
            <a:rPr lang="en-GB"/>
            <a:t>Toolkit</a:t>
          </a:r>
          <a:endParaRPr lang="en-US"/>
        </a:p>
      </dgm:t>
    </dgm:pt>
    <dgm:pt modelId="{E6236CF9-A99B-422B-AAFF-DDD3E1985E65}" type="parTrans" cxnId="{4E63C182-0BDF-42EF-AB34-0DD02A72A541}">
      <dgm:prSet/>
      <dgm:spPr/>
      <dgm:t>
        <a:bodyPr/>
        <a:lstStyle/>
        <a:p>
          <a:endParaRPr lang="en-US"/>
        </a:p>
      </dgm:t>
    </dgm:pt>
    <dgm:pt modelId="{22422920-67C2-4669-B155-02FF2EC0D963}" type="sibTrans" cxnId="{4E63C182-0BDF-42EF-AB34-0DD02A72A541}">
      <dgm:prSet/>
      <dgm:spPr/>
      <dgm:t>
        <a:bodyPr/>
        <a:lstStyle/>
        <a:p>
          <a:endParaRPr lang="en-US"/>
        </a:p>
      </dgm:t>
    </dgm:pt>
    <dgm:pt modelId="{B5B52C0C-F775-4B45-B82A-4D6526A53292}">
      <dgm:prSet/>
      <dgm:spPr/>
      <dgm:t>
        <a:bodyPr/>
        <a:lstStyle/>
        <a:p>
          <a:r>
            <a:rPr lang="en-GB"/>
            <a:t>Refresher on co-operation</a:t>
          </a:r>
          <a:endParaRPr lang="en-US"/>
        </a:p>
      </dgm:t>
    </dgm:pt>
    <dgm:pt modelId="{F19C6A33-DE1E-481D-81C4-F454BD3540F8}" type="parTrans" cxnId="{FAFC562F-F2C7-4D90-8D09-A9C47458DBD4}">
      <dgm:prSet/>
      <dgm:spPr/>
      <dgm:t>
        <a:bodyPr/>
        <a:lstStyle/>
        <a:p>
          <a:endParaRPr lang="en-US"/>
        </a:p>
      </dgm:t>
    </dgm:pt>
    <dgm:pt modelId="{41F2FD81-8354-4B24-86E8-F5BACC79D550}" type="sibTrans" cxnId="{FAFC562F-F2C7-4D90-8D09-A9C47458DBD4}">
      <dgm:prSet/>
      <dgm:spPr/>
      <dgm:t>
        <a:bodyPr/>
        <a:lstStyle/>
        <a:p>
          <a:endParaRPr lang="en-US"/>
        </a:p>
      </dgm:t>
    </dgm:pt>
    <dgm:pt modelId="{DA8A9517-2408-49A4-8E29-4B1C6C8EA402}">
      <dgm:prSet/>
      <dgm:spPr/>
      <dgm:t>
        <a:bodyPr/>
        <a:lstStyle/>
        <a:p>
          <a:r>
            <a:rPr lang="en-GB"/>
            <a:t>Some simple actions </a:t>
          </a:r>
          <a:endParaRPr lang="en-US"/>
        </a:p>
      </dgm:t>
    </dgm:pt>
    <dgm:pt modelId="{1ED02077-D8F9-480E-857F-8AFEAD2A1723}" type="parTrans" cxnId="{76899F3B-BA96-492B-B76D-E5FC590AC8FC}">
      <dgm:prSet/>
      <dgm:spPr/>
      <dgm:t>
        <a:bodyPr/>
        <a:lstStyle/>
        <a:p>
          <a:endParaRPr lang="en-US"/>
        </a:p>
      </dgm:t>
    </dgm:pt>
    <dgm:pt modelId="{4F49B696-D146-4EB4-AE8C-ADFC05882E81}" type="sibTrans" cxnId="{76899F3B-BA96-492B-B76D-E5FC590AC8FC}">
      <dgm:prSet/>
      <dgm:spPr/>
      <dgm:t>
        <a:bodyPr/>
        <a:lstStyle/>
        <a:p>
          <a:endParaRPr lang="en-US"/>
        </a:p>
      </dgm:t>
    </dgm:pt>
    <dgm:pt modelId="{A7EF1382-775B-4631-8E94-592252867A45}">
      <dgm:prSet/>
      <dgm:spPr/>
      <dgm:t>
        <a:bodyPr/>
        <a:lstStyle/>
        <a:p>
          <a:r>
            <a:rPr lang="en-GB"/>
            <a:t>Co-operative approaches (pipeline)</a:t>
          </a:r>
          <a:endParaRPr lang="en-US"/>
        </a:p>
      </dgm:t>
    </dgm:pt>
    <dgm:pt modelId="{0674A6FF-0F48-44C3-A492-C7A0FC162283}" type="parTrans" cxnId="{03F60F67-CC02-4BA0-9DA8-1619F97FAB5F}">
      <dgm:prSet/>
      <dgm:spPr/>
      <dgm:t>
        <a:bodyPr/>
        <a:lstStyle/>
        <a:p>
          <a:endParaRPr lang="en-US"/>
        </a:p>
      </dgm:t>
    </dgm:pt>
    <dgm:pt modelId="{87A5A5D6-A4BF-49FF-BA82-1821BD267A5A}" type="sibTrans" cxnId="{03F60F67-CC02-4BA0-9DA8-1619F97FAB5F}">
      <dgm:prSet/>
      <dgm:spPr/>
      <dgm:t>
        <a:bodyPr/>
        <a:lstStyle/>
        <a:p>
          <a:endParaRPr lang="en-US"/>
        </a:p>
      </dgm:t>
    </dgm:pt>
    <dgm:pt modelId="{C94806F4-4E4E-4290-87B9-FE4843E5B572}">
      <dgm:prSet/>
      <dgm:spPr/>
      <dgm:t>
        <a:bodyPr/>
        <a:lstStyle/>
        <a:p>
          <a:r>
            <a:rPr lang="en-GB"/>
            <a:t>Development Pathway</a:t>
          </a:r>
          <a:endParaRPr lang="en-US"/>
        </a:p>
      </dgm:t>
    </dgm:pt>
    <dgm:pt modelId="{AB30B7F3-D5A3-4F72-B0B3-8EAE4F3C6E09}" type="parTrans" cxnId="{0C51BA7E-18A9-4728-98C8-96F466C3FE33}">
      <dgm:prSet/>
      <dgm:spPr/>
      <dgm:t>
        <a:bodyPr/>
        <a:lstStyle/>
        <a:p>
          <a:endParaRPr lang="en-US"/>
        </a:p>
      </dgm:t>
    </dgm:pt>
    <dgm:pt modelId="{7E6D97AB-FB44-4D03-ACBF-031383BC60E3}" type="sibTrans" cxnId="{0C51BA7E-18A9-4728-98C8-96F466C3FE33}">
      <dgm:prSet/>
      <dgm:spPr/>
      <dgm:t>
        <a:bodyPr/>
        <a:lstStyle/>
        <a:p>
          <a:endParaRPr lang="en-US"/>
        </a:p>
      </dgm:t>
    </dgm:pt>
    <dgm:pt modelId="{C330EC7A-9FD2-4927-87F7-5FDB74AC0F8A}" type="pres">
      <dgm:prSet presAssocID="{D29F8F14-6E2D-46B1-8179-E7053F85352E}" presName="root" presStyleCnt="0">
        <dgm:presLayoutVars>
          <dgm:dir/>
          <dgm:resizeHandles val="exact"/>
        </dgm:presLayoutVars>
      </dgm:prSet>
      <dgm:spPr/>
    </dgm:pt>
    <dgm:pt modelId="{7EA1EA38-E0CB-4F0D-8B46-731A83DD493B}" type="pres">
      <dgm:prSet presAssocID="{D725E667-34A4-4604-AFC8-0C8579B4CAB7}" presName="compNode" presStyleCnt="0"/>
      <dgm:spPr/>
    </dgm:pt>
    <dgm:pt modelId="{2A983B33-6104-4C61-9437-84C364A77F4B}" type="pres">
      <dgm:prSet presAssocID="{D725E667-34A4-4604-AFC8-0C8579B4CA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6EBDF20B-E27C-4FB3-8388-DDA2BF9DF321}" type="pres">
      <dgm:prSet presAssocID="{D725E667-34A4-4604-AFC8-0C8579B4CAB7}" presName="iconSpace" presStyleCnt="0"/>
      <dgm:spPr/>
    </dgm:pt>
    <dgm:pt modelId="{9D8C5BAF-0599-467E-9184-FF7499827DE7}" type="pres">
      <dgm:prSet presAssocID="{D725E667-34A4-4604-AFC8-0C8579B4CAB7}" presName="parTx" presStyleLbl="revTx" presStyleIdx="0" presStyleCnt="6">
        <dgm:presLayoutVars>
          <dgm:chMax val="0"/>
          <dgm:chPref val="0"/>
        </dgm:presLayoutVars>
      </dgm:prSet>
      <dgm:spPr/>
    </dgm:pt>
    <dgm:pt modelId="{47D3C662-295B-4C78-89DF-141F7DCB1C2D}" type="pres">
      <dgm:prSet presAssocID="{D725E667-34A4-4604-AFC8-0C8579B4CAB7}" presName="txSpace" presStyleCnt="0"/>
      <dgm:spPr/>
    </dgm:pt>
    <dgm:pt modelId="{DB6205F6-095F-4590-AE81-F58F1B839FD1}" type="pres">
      <dgm:prSet presAssocID="{D725E667-34A4-4604-AFC8-0C8579B4CAB7}" presName="desTx" presStyleLbl="revTx" presStyleIdx="1" presStyleCnt="6">
        <dgm:presLayoutVars/>
      </dgm:prSet>
      <dgm:spPr/>
    </dgm:pt>
    <dgm:pt modelId="{391DA52D-C9A3-4164-9089-B4F1C39CE9D9}" type="pres">
      <dgm:prSet presAssocID="{3AC5258F-19EC-4B9C-9F08-47299E2CAFF1}" presName="sibTrans" presStyleCnt="0"/>
      <dgm:spPr/>
    </dgm:pt>
    <dgm:pt modelId="{3C2D2B61-88B2-4528-88CB-560BE270CD46}" type="pres">
      <dgm:prSet presAssocID="{DF076B7B-471D-4F7B-B51B-239E99209244}" presName="compNode" presStyleCnt="0"/>
      <dgm:spPr/>
    </dgm:pt>
    <dgm:pt modelId="{99DEE0DD-763A-4AAD-AD7C-3E80F11ADEFE}" type="pres">
      <dgm:prSet presAssocID="{DF076B7B-471D-4F7B-B51B-239E9920924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DBA1997-7B72-4B71-B584-E758CCC68CA2}" type="pres">
      <dgm:prSet presAssocID="{DF076B7B-471D-4F7B-B51B-239E99209244}" presName="iconSpace" presStyleCnt="0"/>
      <dgm:spPr/>
    </dgm:pt>
    <dgm:pt modelId="{6DCCB009-E470-437E-A788-43F78CCBDF52}" type="pres">
      <dgm:prSet presAssocID="{DF076B7B-471D-4F7B-B51B-239E99209244}" presName="parTx" presStyleLbl="revTx" presStyleIdx="2" presStyleCnt="6">
        <dgm:presLayoutVars>
          <dgm:chMax val="0"/>
          <dgm:chPref val="0"/>
        </dgm:presLayoutVars>
      </dgm:prSet>
      <dgm:spPr/>
    </dgm:pt>
    <dgm:pt modelId="{E8D44188-50B8-4261-AAFE-7E3865902F72}" type="pres">
      <dgm:prSet presAssocID="{DF076B7B-471D-4F7B-B51B-239E99209244}" presName="txSpace" presStyleCnt="0"/>
      <dgm:spPr/>
    </dgm:pt>
    <dgm:pt modelId="{C5DB5EF5-1129-4A57-BCCB-91F1939056D3}" type="pres">
      <dgm:prSet presAssocID="{DF076B7B-471D-4F7B-B51B-239E99209244}" presName="desTx" presStyleLbl="revTx" presStyleIdx="3" presStyleCnt="6">
        <dgm:presLayoutVars/>
      </dgm:prSet>
      <dgm:spPr/>
    </dgm:pt>
    <dgm:pt modelId="{9BB7178C-6BBF-46F0-81FC-646F68172E9F}" type="pres">
      <dgm:prSet presAssocID="{B5B0A085-E842-4BA1-A323-E4A549ED5EBC}" presName="sibTrans" presStyleCnt="0"/>
      <dgm:spPr/>
    </dgm:pt>
    <dgm:pt modelId="{20AC1661-99F4-4799-AC59-427B55B5F4C8}" type="pres">
      <dgm:prSet presAssocID="{7674DB5B-75AF-4BDF-AEB6-C75041D57FCF}" presName="compNode" presStyleCnt="0"/>
      <dgm:spPr/>
    </dgm:pt>
    <dgm:pt modelId="{A79CA260-0C94-4CD7-8671-E8D8B86200D8}" type="pres">
      <dgm:prSet presAssocID="{7674DB5B-75AF-4BDF-AEB6-C75041D57F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01F285B8-EC87-4185-B555-531E5A924CED}" type="pres">
      <dgm:prSet presAssocID="{7674DB5B-75AF-4BDF-AEB6-C75041D57FCF}" presName="iconSpace" presStyleCnt="0"/>
      <dgm:spPr/>
    </dgm:pt>
    <dgm:pt modelId="{4A5EDC07-7248-4644-BCC1-AEFEB5FC74B2}" type="pres">
      <dgm:prSet presAssocID="{7674DB5B-75AF-4BDF-AEB6-C75041D57FCF}" presName="parTx" presStyleLbl="revTx" presStyleIdx="4" presStyleCnt="6">
        <dgm:presLayoutVars>
          <dgm:chMax val="0"/>
          <dgm:chPref val="0"/>
        </dgm:presLayoutVars>
      </dgm:prSet>
      <dgm:spPr/>
    </dgm:pt>
    <dgm:pt modelId="{83949D8E-209A-45B4-9CC5-5ACE4E027775}" type="pres">
      <dgm:prSet presAssocID="{7674DB5B-75AF-4BDF-AEB6-C75041D57FCF}" presName="txSpace" presStyleCnt="0"/>
      <dgm:spPr/>
    </dgm:pt>
    <dgm:pt modelId="{E92618BE-DCFF-4D97-ABFB-1919C819A203}" type="pres">
      <dgm:prSet presAssocID="{7674DB5B-75AF-4BDF-AEB6-C75041D57FCF}" presName="desTx" presStyleLbl="revTx" presStyleIdx="5" presStyleCnt="6">
        <dgm:presLayoutVars/>
      </dgm:prSet>
      <dgm:spPr/>
    </dgm:pt>
  </dgm:ptLst>
  <dgm:cxnLst>
    <dgm:cxn modelId="{0CB33A21-64DE-464C-809A-50139D50437D}" type="presOf" srcId="{DF076B7B-471D-4F7B-B51B-239E99209244}" destId="{6DCCB009-E470-437E-A788-43F78CCBDF52}" srcOrd="0" destOrd="0" presId="urn:microsoft.com/office/officeart/2018/2/layout/IconLabelDescriptionList"/>
    <dgm:cxn modelId="{6AC8AC21-6015-42FD-847E-8FCE466EA989}" type="presOf" srcId="{7674DB5B-75AF-4BDF-AEB6-C75041D57FCF}" destId="{4A5EDC07-7248-4644-BCC1-AEFEB5FC74B2}" srcOrd="0" destOrd="0" presId="urn:microsoft.com/office/officeart/2018/2/layout/IconLabelDescriptionList"/>
    <dgm:cxn modelId="{FAFC562F-F2C7-4D90-8D09-A9C47458DBD4}" srcId="{7674DB5B-75AF-4BDF-AEB6-C75041D57FCF}" destId="{B5B52C0C-F775-4B45-B82A-4D6526A53292}" srcOrd="0" destOrd="0" parTransId="{F19C6A33-DE1E-481D-81C4-F454BD3540F8}" sibTransId="{41F2FD81-8354-4B24-86E8-F5BACC79D550}"/>
    <dgm:cxn modelId="{4B57643B-17DF-44F2-866F-23095B692B85}" type="presOf" srcId="{D725E667-34A4-4604-AFC8-0C8579B4CAB7}" destId="{9D8C5BAF-0599-467E-9184-FF7499827DE7}" srcOrd="0" destOrd="0" presId="urn:microsoft.com/office/officeart/2018/2/layout/IconLabelDescriptionList"/>
    <dgm:cxn modelId="{76899F3B-BA96-492B-B76D-E5FC590AC8FC}" srcId="{7674DB5B-75AF-4BDF-AEB6-C75041D57FCF}" destId="{DA8A9517-2408-49A4-8E29-4B1C6C8EA402}" srcOrd="1" destOrd="0" parTransId="{1ED02077-D8F9-480E-857F-8AFEAD2A1723}" sibTransId="{4F49B696-D146-4EB4-AE8C-ADFC05882E81}"/>
    <dgm:cxn modelId="{03F60F67-CC02-4BA0-9DA8-1619F97FAB5F}" srcId="{7674DB5B-75AF-4BDF-AEB6-C75041D57FCF}" destId="{A7EF1382-775B-4631-8E94-592252867A45}" srcOrd="2" destOrd="0" parTransId="{0674A6FF-0F48-44C3-A492-C7A0FC162283}" sibTransId="{87A5A5D6-A4BF-49FF-BA82-1821BD267A5A}"/>
    <dgm:cxn modelId="{963D2C47-B7BC-471A-A028-8002A6ECBEC6}" srcId="{D29F8F14-6E2D-46B1-8179-E7053F85352E}" destId="{D725E667-34A4-4604-AFC8-0C8579B4CAB7}" srcOrd="0" destOrd="0" parTransId="{B377B783-A5C8-4E6F-ABAA-9A70525004BD}" sibTransId="{3AC5258F-19EC-4B9C-9F08-47299E2CAFF1}"/>
    <dgm:cxn modelId="{D9701D6A-F786-43CC-98FF-9BE1A14D5BF6}" type="presOf" srcId="{D29F8F14-6E2D-46B1-8179-E7053F85352E}" destId="{C330EC7A-9FD2-4927-87F7-5FDB74AC0F8A}" srcOrd="0" destOrd="0" presId="urn:microsoft.com/office/officeart/2018/2/layout/IconLabelDescriptionList"/>
    <dgm:cxn modelId="{0C51BA7E-18A9-4728-98C8-96F466C3FE33}" srcId="{7674DB5B-75AF-4BDF-AEB6-C75041D57FCF}" destId="{C94806F4-4E4E-4290-87B9-FE4843E5B572}" srcOrd="3" destOrd="0" parTransId="{AB30B7F3-D5A3-4F72-B0B3-8EAE4F3C6E09}" sibTransId="{7E6D97AB-FB44-4D03-ACBF-031383BC60E3}"/>
    <dgm:cxn modelId="{4E63C182-0BDF-42EF-AB34-0DD02A72A541}" srcId="{D29F8F14-6E2D-46B1-8179-E7053F85352E}" destId="{7674DB5B-75AF-4BDF-AEB6-C75041D57FCF}" srcOrd="2" destOrd="0" parTransId="{E6236CF9-A99B-422B-AAFF-DDD3E1985E65}" sibTransId="{22422920-67C2-4669-B155-02FF2EC0D963}"/>
    <dgm:cxn modelId="{C55F5094-AAE2-4717-874E-46B3DCD80F95}" type="presOf" srcId="{A7EF1382-775B-4631-8E94-592252867A45}" destId="{E92618BE-DCFF-4D97-ABFB-1919C819A203}" srcOrd="0" destOrd="2" presId="urn:microsoft.com/office/officeart/2018/2/layout/IconLabelDescriptionList"/>
    <dgm:cxn modelId="{7B6F609F-114B-4E9A-84E6-700CE73D8AF0}" type="presOf" srcId="{B5B52C0C-F775-4B45-B82A-4D6526A53292}" destId="{E92618BE-DCFF-4D97-ABFB-1919C819A203}" srcOrd="0" destOrd="0" presId="urn:microsoft.com/office/officeart/2018/2/layout/IconLabelDescriptionList"/>
    <dgm:cxn modelId="{D48A20DE-7016-484B-9E90-7BBD74CC8F6C}" type="presOf" srcId="{C94806F4-4E4E-4290-87B9-FE4843E5B572}" destId="{E92618BE-DCFF-4D97-ABFB-1919C819A203}" srcOrd="0" destOrd="3" presId="urn:microsoft.com/office/officeart/2018/2/layout/IconLabelDescriptionList"/>
    <dgm:cxn modelId="{3A7B74F0-CA10-420A-A530-1C90DA502F0F}" type="presOf" srcId="{DA8A9517-2408-49A4-8E29-4B1C6C8EA402}" destId="{E92618BE-DCFF-4D97-ABFB-1919C819A203}" srcOrd="0" destOrd="1" presId="urn:microsoft.com/office/officeart/2018/2/layout/IconLabelDescriptionList"/>
    <dgm:cxn modelId="{744151F4-FEF6-4770-AD6C-D3BB0FCCE7D2}" srcId="{D29F8F14-6E2D-46B1-8179-E7053F85352E}" destId="{DF076B7B-471D-4F7B-B51B-239E99209244}" srcOrd="1" destOrd="0" parTransId="{0E5C3688-99C4-4BEF-9B3C-39584C53FCA9}" sibTransId="{B5B0A085-E842-4BA1-A323-E4A549ED5EBC}"/>
    <dgm:cxn modelId="{048CCFEC-FBE0-49F1-BD78-5198277F2CD2}" type="presParOf" srcId="{C330EC7A-9FD2-4927-87F7-5FDB74AC0F8A}" destId="{7EA1EA38-E0CB-4F0D-8B46-731A83DD493B}" srcOrd="0" destOrd="0" presId="urn:microsoft.com/office/officeart/2018/2/layout/IconLabelDescriptionList"/>
    <dgm:cxn modelId="{0FCF184C-FD9D-4C4F-8D76-24DDDED60A9F}" type="presParOf" srcId="{7EA1EA38-E0CB-4F0D-8B46-731A83DD493B}" destId="{2A983B33-6104-4C61-9437-84C364A77F4B}" srcOrd="0" destOrd="0" presId="urn:microsoft.com/office/officeart/2018/2/layout/IconLabelDescriptionList"/>
    <dgm:cxn modelId="{9F58C837-9CC9-46B7-B814-7006CE00AB75}" type="presParOf" srcId="{7EA1EA38-E0CB-4F0D-8B46-731A83DD493B}" destId="{6EBDF20B-E27C-4FB3-8388-DDA2BF9DF321}" srcOrd="1" destOrd="0" presId="urn:microsoft.com/office/officeart/2018/2/layout/IconLabelDescriptionList"/>
    <dgm:cxn modelId="{514D5750-6B0B-42C3-BC7C-37EBA70C4E2A}" type="presParOf" srcId="{7EA1EA38-E0CB-4F0D-8B46-731A83DD493B}" destId="{9D8C5BAF-0599-467E-9184-FF7499827DE7}" srcOrd="2" destOrd="0" presId="urn:microsoft.com/office/officeart/2018/2/layout/IconLabelDescriptionList"/>
    <dgm:cxn modelId="{74570576-1DE3-444C-A0DD-40FD1272BF94}" type="presParOf" srcId="{7EA1EA38-E0CB-4F0D-8B46-731A83DD493B}" destId="{47D3C662-295B-4C78-89DF-141F7DCB1C2D}" srcOrd="3" destOrd="0" presId="urn:microsoft.com/office/officeart/2018/2/layout/IconLabelDescriptionList"/>
    <dgm:cxn modelId="{9B57700E-2381-410B-94A7-3BE4CBA1388C}" type="presParOf" srcId="{7EA1EA38-E0CB-4F0D-8B46-731A83DD493B}" destId="{DB6205F6-095F-4590-AE81-F58F1B839FD1}" srcOrd="4" destOrd="0" presId="urn:microsoft.com/office/officeart/2018/2/layout/IconLabelDescriptionList"/>
    <dgm:cxn modelId="{1DD8FFD6-C7CA-4608-BA84-786FE69E3A21}" type="presParOf" srcId="{C330EC7A-9FD2-4927-87F7-5FDB74AC0F8A}" destId="{391DA52D-C9A3-4164-9089-B4F1C39CE9D9}" srcOrd="1" destOrd="0" presId="urn:microsoft.com/office/officeart/2018/2/layout/IconLabelDescriptionList"/>
    <dgm:cxn modelId="{7EFD0CD6-FF8B-4F80-AFAE-3B0950D01B9B}" type="presParOf" srcId="{C330EC7A-9FD2-4927-87F7-5FDB74AC0F8A}" destId="{3C2D2B61-88B2-4528-88CB-560BE270CD46}" srcOrd="2" destOrd="0" presId="urn:microsoft.com/office/officeart/2018/2/layout/IconLabelDescriptionList"/>
    <dgm:cxn modelId="{11097C2C-AF70-4E35-9DEE-418479BD233C}" type="presParOf" srcId="{3C2D2B61-88B2-4528-88CB-560BE270CD46}" destId="{99DEE0DD-763A-4AAD-AD7C-3E80F11ADEFE}" srcOrd="0" destOrd="0" presId="urn:microsoft.com/office/officeart/2018/2/layout/IconLabelDescriptionList"/>
    <dgm:cxn modelId="{9B85EB85-8F6A-408A-B3A0-413960B16C75}" type="presParOf" srcId="{3C2D2B61-88B2-4528-88CB-560BE270CD46}" destId="{2DBA1997-7B72-4B71-B584-E758CCC68CA2}" srcOrd="1" destOrd="0" presId="urn:microsoft.com/office/officeart/2018/2/layout/IconLabelDescriptionList"/>
    <dgm:cxn modelId="{48326722-1372-442E-A918-7F90B3D543CB}" type="presParOf" srcId="{3C2D2B61-88B2-4528-88CB-560BE270CD46}" destId="{6DCCB009-E470-437E-A788-43F78CCBDF52}" srcOrd="2" destOrd="0" presId="urn:microsoft.com/office/officeart/2018/2/layout/IconLabelDescriptionList"/>
    <dgm:cxn modelId="{16BB75C8-16A7-419D-9E29-CB1BD42F0FAA}" type="presParOf" srcId="{3C2D2B61-88B2-4528-88CB-560BE270CD46}" destId="{E8D44188-50B8-4261-AAFE-7E3865902F72}" srcOrd="3" destOrd="0" presId="urn:microsoft.com/office/officeart/2018/2/layout/IconLabelDescriptionList"/>
    <dgm:cxn modelId="{E6F29A8A-30E4-46CE-9F0E-0B0B8DFA2A3C}" type="presParOf" srcId="{3C2D2B61-88B2-4528-88CB-560BE270CD46}" destId="{C5DB5EF5-1129-4A57-BCCB-91F1939056D3}" srcOrd="4" destOrd="0" presId="urn:microsoft.com/office/officeart/2018/2/layout/IconLabelDescriptionList"/>
    <dgm:cxn modelId="{AED49840-D3B7-4C06-84BF-10A54B038175}" type="presParOf" srcId="{C330EC7A-9FD2-4927-87F7-5FDB74AC0F8A}" destId="{9BB7178C-6BBF-46F0-81FC-646F68172E9F}" srcOrd="3" destOrd="0" presId="urn:microsoft.com/office/officeart/2018/2/layout/IconLabelDescriptionList"/>
    <dgm:cxn modelId="{1D498A3B-F63A-4682-A97C-B6FA4E4D27E4}" type="presParOf" srcId="{C330EC7A-9FD2-4927-87F7-5FDB74AC0F8A}" destId="{20AC1661-99F4-4799-AC59-427B55B5F4C8}" srcOrd="4" destOrd="0" presId="urn:microsoft.com/office/officeart/2018/2/layout/IconLabelDescriptionList"/>
    <dgm:cxn modelId="{CD5CE9EA-39F0-46C2-988C-C158357A5D01}" type="presParOf" srcId="{20AC1661-99F4-4799-AC59-427B55B5F4C8}" destId="{A79CA260-0C94-4CD7-8671-E8D8B86200D8}" srcOrd="0" destOrd="0" presId="urn:microsoft.com/office/officeart/2018/2/layout/IconLabelDescriptionList"/>
    <dgm:cxn modelId="{586ADCA1-EFAB-4DE6-A7AD-611FA9E74552}" type="presParOf" srcId="{20AC1661-99F4-4799-AC59-427B55B5F4C8}" destId="{01F285B8-EC87-4185-B555-531E5A924CED}" srcOrd="1" destOrd="0" presId="urn:microsoft.com/office/officeart/2018/2/layout/IconLabelDescriptionList"/>
    <dgm:cxn modelId="{F165B3C4-F8DF-42D0-BBC6-26EEF99EBF45}" type="presParOf" srcId="{20AC1661-99F4-4799-AC59-427B55B5F4C8}" destId="{4A5EDC07-7248-4644-BCC1-AEFEB5FC74B2}" srcOrd="2" destOrd="0" presId="urn:microsoft.com/office/officeart/2018/2/layout/IconLabelDescriptionList"/>
    <dgm:cxn modelId="{C3DD490F-55D9-4C0A-B19A-81DD62899910}" type="presParOf" srcId="{20AC1661-99F4-4799-AC59-427B55B5F4C8}" destId="{83949D8E-209A-45B4-9CC5-5ACE4E027775}" srcOrd="3" destOrd="0" presId="urn:microsoft.com/office/officeart/2018/2/layout/IconLabelDescriptionList"/>
    <dgm:cxn modelId="{CB2C65E7-0B31-411F-A364-3BC56891A60D}" type="presParOf" srcId="{20AC1661-99F4-4799-AC59-427B55B5F4C8}" destId="{E92618BE-DCFF-4D97-ABFB-1919C819A20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D8301-D227-44C8-A728-F56825032308}"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CB65B17-EEC9-4E4A-BE38-A801F1CCBEE7}">
      <dgm:prSet/>
      <dgm:spPr/>
      <dgm:t>
        <a:bodyPr/>
        <a:lstStyle/>
        <a:p>
          <a:pPr>
            <a:defRPr cap="all"/>
          </a:pPr>
          <a:r>
            <a:rPr lang="en-US"/>
            <a:t>Methodology</a:t>
          </a:r>
        </a:p>
      </dgm:t>
    </dgm:pt>
    <dgm:pt modelId="{D2F96D13-5764-45EB-9678-2909AD3221DE}" type="parTrans" cxnId="{C734A25B-7DF9-40CB-8685-D6203615DD68}">
      <dgm:prSet/>
      <dgm:spPr/>
      <dgm:t>
        <a:bodyPr/>
        <a:lstStyle/>
        <a:p>
          <a:endParaRPr lang="en-US"/>
        </a:p>
      </dgm:t>
    </dgm:pt>
    <dgm:pt modelId="{A9764039-D7D8-4E73-8681-18EDCC91B844}" type="sibTrans" cxnId="{C734A25B-7DF9-40CB-8685-D6203615DD68}">
      <dgm:prSet/>
      <dgm:spPr/>
      <dgm:t>
        <a:bodyPr/>
        <a:lstStyle/>
        <a:p>
          <a:endParaRPr lang="en-US"/>
        </a:p>
      </dgm:t>
    </dgm:pt>
    <dgm:pt modelId="{160D1950-84BF-41A6-ABEC-C8D89AEE85B8}">
      <dgm:prSet/>
      <dgm:spPr/>
      <dgm:t>
        <a:bodyPr/>
        <a:lstStyle/>
        <a:p>
          <a:pPr>
            <a:defRPr cap="all"/>
          </a:pPr>
          <a:r>
            <a:rPr lang="en-GB"/>
            <a:t>Findings</a:t>
          </a:r>
          <a:endParaRPr lang="en-US"/>
        </a:p>
      </dgm:t>
    </dgm:pt>
    <dgm:pt modelId="{8CE37253-8389-40AB-9B1E-B4E67C2C1064}" type="parTrans" cxnId="{06B172FB-82C9-4B0C-B870-2B21364AF2E4}">
      <dgm:prSet/>
      <dgm:spPr/>
      <dgm:t>
        <a:bodyPr/>
        <a:lstStyle/>
        <a:p>
          <a:endParaRPr lang="en-US"/>
        </a:p>
      </dgm:t>
    </dgm:pt>
    <dgm:pt modelId="{C3786C23-8684-4F6F-9706-59AB6176B1B5}" type="sibTrans" cxnId="{06B172FB-82C9-4B0C-B870-2B21364AF2E4}">
      <dgm:prSet/>
      <dgm:spPr/>
      <dgm:t>
        <a:bodyPr/>
        <a:lstStyle/>
        <a:p>
          <a:endParaRPr lang="en-US"/>
        </a:p>
      </dgm:t>
    </dgm:pt>
    <dgm:pt modelId="{3A17AB4A-F76E-44E1-A703-31EAD73A8BCD}">
      <dgm:prSet/>
      <dgm:spPr/>
      <dgm:t>
        <a:bodyPr/>
        <a:lstStyle/>
        <a:p>
          <a:pPr>
            <a:defRPr cap="all"/>
          </a:pPr>
          <a:r>
            <a:rPr lang="en-GB"/>
            <a:t>Framework</a:t>
          </a:r>
          <a:endParaRPr lang="en-US"/>
        </a:p>
      </dgm:t>
    </dgm:pt>
    <dgm:pt modelId="{7750FDC6-87FE-4B3B-B9CA-6FD458109823}" type="parTrans" cxnId="{65699A6F-8D03-4E64-9F95-94AEDB3EE3ED}">
      <dgm:prSet/>
      <dgm:spPr/>
      <dgm:t>
        <a:bodyPr/>
        <a:lstStyle/>
        <a:p>
          <a:endParaRPr lang="en-US"/>
        </a:p>
      </dgm:t>
    </dgm:pt>
    <dgm:pt modelId="{9533D99D-63C9-4A92-9773-5C07D55A6F39}" type="sibTrans" cxnId="{65699A6F-8D03-4E64-9F95-94AEDB3EE3ED}">
      <dgm:prSet/>
      <dgm:spPr/>
      <dgm:t>
        <a:bodyPr/>
        <a:lstStyle/>
        <a:p>
          <a:endParaRPr lang="en-US"/>
        </a:p>
      </dgm:t>
    </dgm:pt>
    <dgm:pt modelId="{D15C4B04-B5DE-44AE-81F3-BB0E198973A4}" type="pres">
      <dgm:prSet presAssocID="{00AD8301-D227-44C8-A728-F56825032308}" presName="root" presStyleCnt="0">
        <dgm:presLayoutVars>
          <dgm:dir/>
          <dgm:resizeHandles val="exact"/>
        </dgm:presLayoutVars>
      </dgm:prSet>
      <dgm:spPr/>
    </dgm:pt>
    <dgm:pt modelId="{233CE26C-B7E6-4FEE-919C-6A0A51E3789F}" type="pres">
      <dgm:prSet presAssocID="{0CB65B17-EEC9-4E4A-BE38-A801F1CCBEE7}" presName="compNode" presStyleCnt="0"/>
      <dgm:spPr/>
    </dgm:pt>
    <dgm:pt modelId="{3BBD50FC-02B7-41F4-A39A-DE4DB6038A84}" type="pres">
      <dgm:prSet presAssocID="{0CB65B17-EEC9-4E4A-BE38-A801F1CCBEE7}" presName="iconBgRect" presStyleLbl="bgShp" presStyleIdx="0" presStyleCnt="3"/>
      <dgm:spPr>
        <a:prstGeom prst="round2DiagRect">
          <a:avLst>
            <a:gd name="adj1" fmla="val 29727"/>
            <a:gd name="adj2" fmla="val 0"/>
          </a:avLst>
        </a:prstGeom>
      </dgm:spPr>
    </dgm:pt>
    <dgm:pt modelId="{F27DDB04-62B3-47AB-A9F4-F888978B173E}" type="pres">
      <dgm:prSet presAssocID="{0CB65B17-EEC9-4E4A-BE38-A801F1CCBE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5A5E9058-ADF7-4724-9529-3BE04DEFCAF1}" type="pres">
      <dgm:prSet presAssocID="{0CB65B17-EEC9-4E4A-BE38-A801F1CCBEE7}" presName="spaceRect" presStyleCnt="0"/>
      <dgm:spPr/>
    </dgm:pt>
    <dgm:pt modelId="{58796AE0-1F44-4E31-9F63-5E5570168941}" type="pres">
      <dgm:prSet presAssocID="{0CB65B17-EEC9-4E4A-BE38-A801F1CCBEE7}" presName="textRect" presStyleLbl="revTx" presStyleIdx="0" presStyleCnt="3">
        <dgm:presLayoutVars>
          <dgm:chMax val="1"/>
          <dgm:chPref val="1"/>
        </dgm:presLayoutVars>
      </dgm:prSet>
      <dgm:spPr/>
    </dgm:pt>
    <dgm:pt modelId="{D4EA3713-869C-4184-84AC-F79941C98F51}" type="pres">
      <dgm:prSet presAssocID="{A9764039-D7D8-4E73-8681-18EDCC91B844}" presName="sibTrans" presStyleCnt="0"/>
      <dgm:spPr/>
    </dgm:pt>
    <dgm:pt modelId="{1882CDB0-A7C2-4B4C-9A27-5B69C6C1E0B3}" type="pres">
      <dgm:prSet presAssocID="{160D1950-84BF-41A6-ABEC-C8D89AEE85B8}" presName="compNode" presStyleCnt="0"/>
      <dgm:spPr/>
    </dgm:pt>
    <dgm:pt modelId="{281A56F8-92E4-48B3-8891-FB4CA50CCDE5}" type="pres">
      <dgm:prSet presAssocID="{160D1950-84BF-41A6-ABEC-C8D89AEE85B8}" presName="iconBgRect" presStyleLbl="bgShp" presStyleIdx="1" presStyleCnt="3"/>
      <dgm:spPr>
        <a:prstGeom prst="round2DiagRect">
          <a:avLst>
            <a:gd name="adj1" fmla="val 29727"/>
            <a:gd name="adj2" fmla="val 0"/>
          </a:avLst>
        </a:prstGeom>
      </dgm:spPr>
    </dgm:pt>
    <dgm:pt modelId="{1ECB2FEF-8AD0-494F-BDAD-FE7BB99C7786}" type="pres">
      <dgm:prSet presAssocID="{160D1950-84BF-41A6-ABEC-C8D89AEE85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104A54A9-7116-439E-8CC0-1D8E63116F88}" type="pres">
      <dgm:prSet presAssocID="{160D1950-84BF-41A6-ABEC-C8D89AEE85B8}" presName="spaceRect" presStyleCnt="0"/>
      <dgm:spPr/>
    </dgm:pt>
    <dgm:pt modelId="{8B802409-116A-4ACD-A4BD-2167C4106548}" type="pres">
      <dgm:prSet presAssocID="{160D1950-84BF-41A6-ABEC-C8D89AEE85B8}" presName="textRect" presStyleLbl="revTx" presStyleIdx="1" presStyleCnt="3">
        <dgm:presLayoutVars>
          <dgm:chMax val="1"/>
          <dgm:chPref val="1"/>
        </dgm:presLayoutVars>
      </dgm:prSet>
      <dgm:spPr/>
    </dgm:pt>
    <dgm:pt modelId="{1AAF2323-4664-4BEF-A8F7-B5839FFB333B}" type="pres">
      <dgm:prSet presAssocID="{C3786C23-8684-4F6F-9706-59AB6176B1B5}" presName="sibTrans" presStyleCnt="0"/>
      <dgm:spPr/>
    </dgm:pt>
    <dgm:pt modelId="{E7517361-6532-42C4-8C1D-4EA63E43BFA1}" type="pres">
      <dgm:prSet presAssocID="{3A17AB4A-F76E-44E1-A703-31EAD73A8BCD}" presName="compNode" presStyleCnt="0"/>
      <dgm:spPr/>
    </dgm:pt>
    <dgm:pt modelId="{47C1B711-4BC9-4E26-9138-62262AD08C00}" type="pres">
      <dgm:prSet presAssocID="{3A17AB4A-F76E-44E1-A703-31EAD73A8BCD}" presName="iconBgRect" presStyleLbl="bgShp" presStyleIdx="2" presStyleCnt="3"/>
      <dgm:spPr>
        <a:prstGeom prst="round2DiagRect">
          <a:avLst>
            <a:gd name="adj1" fmla="val 29727"/>
            <a:gd name="adj2" fmla="val 0"/>
          </a:avLst>
        </a:prstGeom>
      </dgm:spPr>
    </dgm:pt>
    <dgm:pt modelId="{40FC8B34-6866-4FED-8A95-6B8B6AC4D221}" type="pres">
      <dgm:prSet presAssocID="{3A17AB4A-F76E-44E1-A703-31EAD73A8B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asInPod"/>
        </a:ext>
      </dgm:extLst>
    </dgm:pt>
    <dgm:pt modelId="{F2321F52-AA37-4E26-8B38-0AF86EB8B027}" type="pres">
      <dgm:prSet presAssocID="{3A17AB4A-F76E-44E1-A703-31EAD73A8BCD}" presName="spaceRect" presStyleCnt="0"/>
      <dgm:spPr/>
    </dgm:pt>
    <dgm:pt modelId="{C153F4CA-259C-412A-B411-1F21C5FF6BC1}" type="pres">
      <dgm:prSet presAssocID="{3A17AB4A-F76E-44E1-A703-31EAD73A8BCD}" presName="textRect" presStyleLbl="revTx" presStyleIdx="2" presStyleCnt="3">
        <dgm:presLayoutVars>
          <dgm:chMax val="1"/>
          <dgm:chPref val="1"/>
        </dgm:presLayoutVars>
      </dgm:prSet>
      <dgm:spPr/>
    </dgm:pt>
  </dgm:ptLst>
  <dgm:cxnLst>
    <dgm:cxn modelId="{7B24B319-D502-4C89-9DA3-9D7C868F897C}" type="presOf" srcId="{00AD8301-D227-44C8-A728-F56825032308}" destId="{D15C4B04-B5DE-44AE-81F3-BB0E198973A4}" srcOrd="0" destOrd="0" presId="urn:microsoft.com/office/officeart/2018/5/layout/IconLeafLabelList"/>
    <dgm:cxn modelId="{61DA5A24-B579-45D0-8E13-419C7F6D2F07}" type="presOf" srcId="{0CB65B17-EEC9-4E4A-BE38-A801F1CCBEE7}" destId="{58796AE0-1F44-4E31-9F63-5E5570168941}" srcOrd="0" destOrd="0" presId="urn:microsoft.com/office/officeart/2018/5/layout/IconLeafLabelList"/>
    <dgm:cxn modelId="{9B04B92E-15D6-4D94-A2DA-BFAFBE9E2FDD}" type="presOf" srcId="{160D1950-84BF-41A6-ABEC-C8D89AEE85B8}" destId="{8B802409-116A-4ACD-A4BD-2167C4106548}" srcOrd="0" destOrd="0" presId="urn:microsoft.com/office/officeart/2018/5/layout/IconLeafLabelList"/>
    <dgm:cxn modelId="{C734A25B-7DF9-40CB-8685-D6203615DD68}" srcId="{00AD8301-D227-44C8-A728-F56825032308}" destId="{0CB65B17-EEC9-4E4A-BE38-A801F1CCBEE7}" srcOrd="0" destOrd="0" parTransId="{D2F96D13-5764-45EB-9678-2909AD3221DE}" sibTransId="{A9764039-D7D8-4E73-8681-18EDCC91B844}"/>
    <dgm:cxn modelId="{4383C460-7951-400B-8F68-685D13B44D03}" type="presOf" srcId="{3A17AB4A-F76E-44E1-A703-31EAD73A8BCD}" destId="{C153F4CA-259C-412A-B411-1F21C5FF6BC1}" srcOrd="0" destOrd="0" presId="urn:microsoft.com/office/officeart/2018/5/layout/IconLeafLabelList"/>
    <dgm:cxn modelId="{65699A6F-8D03-4E64-9F95-94AEDB3EE3ED}" srcId="{00AD8301-D227-44C8-A728-F56825032308}" destId="{3A17AB4A-F76E-44E1-A703-31EAD73A8BCD}" srcOrd="2" destOrd="0" parTransId="{7750FDC6-87FE-4B3B-B9CA-6FD458109823}" sibTransId="{9533D99D-63C9-4A92-9773-5C07D55A6F39}"/>
    <dgm:cxn modelId="{06B172FB-82C9-4B0C-B870-2B21364AF2E4}" srcId="{00AD8301-D227-44C8-A728-F56825032308}" destId="{160D1950-84BF-41A6-ABEC-C8D89AEE85B8}" srcOrd="1" destOrd="0" parTransId="{8CE37253-8389-40AB-9B1E-B4E67C2C1064}" sibTransId="{C3786C23-8684-4F6F-9706-59AB6176B1B5}"/>
    <dgm:cxn modelId="{CBE3D602-61AC-4768-B4F2-38237A74F4C3}" type="presParOf" srcId="{D15C4B04-B5DE-44AE-81F3-BB0E198973A4}" destId="{233CE26C-B7E6-4FEE-919C-6A0A51E3789F}" srcOrd="0" destOrd="0" presId="urn:microsoft.com/office/officeart/2018/5/layout/IconLeafLabelList"/>
    <dgm:cxn modelId="{8260A236-A090-411A-9363-1AEBA1B7EF11}" type="presParOf" srcId="{233CE26C-B7E6-4FEE-919C-6A0A51E3789F}" destId="{3BBD50FC-02B7-41F4-A39A-DE4DB6038A84}" srcOrd="0" destOrd="0" presId="urn:microsoft.com/office/officeart/2018/5/layout/IconLeafLabelList"/>
    <dgm:cxn modelId="{8C5E1F9F-5AE8-4564-A9B5-E8FE9A0179BC}" type="presParOf" srcId="{233CE26C-B7E6-4FEE-919C-6A0A51E3789F}" destId="{F27DDB04-62B3-47AB-A9F4-F888978B173E}" srcOrd="1" destOrd="0" presId="urn:microsoft.com/office/officeart/2018/5/layout/IconLeafLabelList"/>
    <dgm:cxn modelId="{0BD7B60C-B4A0-4F47-8826-FCFF3C18AAA3}" type="presParOf" srcId="{233CE26C-B7E6-4FEE-919C-6A0A51E3789F}" destId="{5A5E9058-ADF7-4724-9529-3BE04DEFCAF1}" srcOrd="2" destOrd="0" presId="urn:microsoft.com/office/officeart/2018/5/layout/IconLeafLabelList"/>
    <dgm:cxn modelId="{272C0146-85F5-4A73-998C-8CBDACCF5625}" type="presParOf" srcId="{233CE26C-B7E6-4FEE-919C-6A0A51E3789F}" destId="{58796AE0-1F44-4E31-9F63-5E5570168941}" srcOrd="3" destOrd="0" presId="urn:microsoft.com/office/officeart/2018/5/layout/IconLeafLabelList"/>
    <dgm:cxn modelId="{868A9FAF-63B7-4F43-8046-7F6149D4FE54}" type="presParOf" srcId="{D15C4B04-B5DE-44AE-81F3-BB0E198973A4}" destId="{D4EA3713-869C-4184-84AC-F79941C98F51}" srcOrd="1" destOrd="0" presId="urn:microsoft.com/office/officeart/2018/5/layout/IconLeafLabelList"/>
    <dgm:cxn modelId="{941B0B8D-1C4E-4BCC-BD7B-824EEFAB23D7}" type="presParOf" srcId="{D15C4B04-B5DE-44AE-81F3-BB0E198973A4}" destId="{1882CDB0-A7C2-4B4C-9A27-5B69C6C1E0B3}" srcOrd="2" destOrd="0" presId="urn:microsoft.com/office/officeart/2018/5/layout/IconLeafLabelList"/>
    <dgm:cxn modelId="{8E8E56F5-ED7C-427B-92EE-0A05FFBAC689}" type="presParOf" srcId="{1882CDB0-A7C2-4B4C-9A27-5B69C6C1E0B3}" destId="{281A56F8-92E4-48B3-8891-FB4CA50CCDE5}" srcOrd="0" destOrd="0" presId="urn:microsoft.com/office/officeart/2018/5/layout/IconLeafLabelList"/>
    <dgm:cxn modelId="{C6FF949C-0939-45C3-A7AF-F8169F2745F9}" type="presParOf" srcId="{1882CDB0-A7C2-4B4C-9A27-5B69C6C1E0B3}" destId="{1ECB2FEF-8AD0-494F-BDAD-FE7BB99C7786}" srcOrd="1" destOrd="0" presId="urn:microsoft.com/office/officeart/2018/5/layout/IconLeafLabelList"/>
    <dgm:cxn modelId="{F646E5CB-2BFB-44F8-AEB1-3E0E45348D57}" type="presParOf" srcId="{1882CDB0-A7C2-4B4C-9A27-5B69C6C1E0B3}" destId="{104A54A9-7116-439E-8CC0-1D8E63116F88}" srcOrd="2" destOrd="0" presId="urn:microsoft.com/office/officeart/2018/5/layout/IconLeafLabelList"/>
    <dgm:cxn modelId="{3BBDDAF9-A117-424B-BDC8-EF236CFF5118}" type="presParOf" srcId="{1882CDB0-A7C2-4B4C-9A27-5B69C6C1E0B3}" destId="{8B802409-116A-4ACD-A4BD-2167C4106548}" srcOrd="3" destOrd="0" presId="urn:microsoft.com/office/officeart/2018/5/layout/IconLeafLabelList"/>
    <dgm:cxn modelId="{FF87A37C-D960-4B54-8A4C-B46F82AE16D6}" type="presParOf" srcId="{D15C4B04-B5DE-44AE-81F3-BB0E198973A4}" destId="{1AAF2323-4664-4BEF-A8F7-B5839FFB333B}" srcOrd="3" destOrd="0" presId="urn:microsoft.com/office/officeart/2018/5/layout/IconLeafLabelList"/>
    <dgm:cxn modelId="{55F984C8-5C94-45ED-840B-7B7D0569E680}" type="presParOf" srcId="{D15C4B04-B5DE-44AE-81F3-BB0E198973A4}" destId="{E7517361-6532-42C4-8C1D-4EA63E43BFA1}" srcOrd="4" destOrd="0" presId="urn:microsoft.com/office/officeart/2018/5/layout/IconLeafLabelList"/>
    <dgm:cxn modelId="{F9CB2B2E-F77D-41CE-A0D9-3F86AF008A89}" type="presParOf" srcId="{E7517361-6532-42C4-8C1D-4EA63E43BFA1}" destId="{47C1B711-4BC9-4E26-9138-62262AD08C00}" srcOrd="0" destOrd="0" presId="urn:microsoft.com/office/officeart/2018/5/layout/IconLeafLabelList"/>
    <dgm:cxn modelId="{FF489B8F-93FF-4D99-9A1C-77215B35B6C4}" type="presParOf" srcId="{E7517361-6532-42C4-8C1D-4EA63E43BFA1}" destId="{40FC8B34-6866-4FED-8A95-6B8B6AC4D221}" srcOrd="1" destOrd="0" presId="urn:microsoft.com/office/officeart/2018/5/layout/IconLeafLabelList"/>
    <dgm:cxn modelId="{554D41C1-3FCC-4815-8E3E-58D5DD71DB21}" type="presParOf" srcId="{E7517361-6532-42C4-8C1D-4EA63E43BFA1}" destId="{F2321F52-AA37-4E26-8B38-0AF86EB8B027}" srcOrd="2" destOrd="0" presId="urn:microsoft.com/office/officeart/2018/5/layout/IconLeafLabelList"/>
    <dgm:cxn modelId="{3998CBA4-7D1E-46E1-B31B-99C7820B96F3}" type="presParOf" srcId="{E7517361-6532-42C4-8C1D-4EA63E43BFA1}" destId="{C153F4CA-259C-412A-B411-1F21C5FF6BC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D1E2F-8A01-4AFD-AC9E-44DF8084F3E7}" type="doc">
      <dgm:prSet loTypeId="urn:microsoft.com/office/officeart/2005/8/layout/pyramid2" loCatId="pyramid" qsTypeId="urn:microsoft.com/office/officeart/2005/8/quickstyle/simple1" qsCatId="simple" csTypeId="urn:microsoft.com/office/officeart/2005/8/colors/accent1_2" csCatId="accent1" phldr="1"/>
      <dgm:spPr/>
    </dgm:pt>
    <dgm:pt modelId="{5D1EA48C-1CD0-44F2-8E1B-69DDA3BD67E5}">
      <dgm:prSet phldrT="[Text]"/>
      <dgm:spPr/>
      <dgm:t>
        <a:bodyPr/>
        <a:lstStyle/>
        <a:p>
          <a:r>
            <a:rPr lang="en-US" b="1" dirty="0"/>
            <a:t>Impact</a:t>
          </a:r>
          <a:endParaRPr lang="en-GB" b="1" dirty="0"/>
        </a:p>
      </dgm:t>
    </dgm:pt>
    <dgm:pt modelId="{E83FFF09-E9B8-449F-83F5-87071DBAC16F}" type="parTrans" cxnId="{13A2CFAB-768E-47BA-BB28-E4D61DEE7617}">
      <dgm:prSet/>
      <dgm:spPr/>
      <dgm:t>
        <a:bodyPr/>
        <a:lstStyle/>
        <a:p>
          <a:endParaRPr lang="en-GB"/>
        </a:p>
      </dgm:t>
    </dgm:pt>
    <dgm:pt modelId="{88BB43D8-6962-4BFB-B4AB-248931744DD9}" type="sibTrans" cxnId="{13A2CFAB-768E-47BA-BB28-E4D61DEE7617}">
      <dgm:prSet/>
      <dgm:spPr/>
      <dgm:t>
        <a:bodyPr/>
        <a:lstStyle/>
        <a:p>
          <a:endParaRPr lang="en-GB"/>
        </a:p>
      </dgm:t>
    </dgm:pt>
    <dgm:pt modelId="{7C6E9443-2DE2-4A10-8C8B-F8C135B55EFD}">
      <dgm:prSet phldrT="[Text]"/>
      <dgm:spPr/>
      <dgm:t>
        <a:bodyPr/>
        <a:lstStyle/>
        <a:p>
          <a:r>
            <a:rPr lang="en-US" b="1" dirty="0"/>
            <a:t>Outcomes</a:t>
          </a:r>
          <a:endParaRPr lang="en-GB" b="1" dirty="0"/>
        </a:p>
      </dgm:t>
    </dgm:pt>
    <dgm:pt modelId="{DE414821-A032-472C-82DF-994B1BD64730}" type="parTrans" cxnId="{AA9ED115-58D1-4F65-9BA6-8B0EB735DEEF}">
      <dgm:prSet/>
      <dgm:spPr/>
      <dgm:t>
        <a:bodyPr/>
        <a:lstStyle/>
        <a:p>
          <a:endParaRPr lang="en-GB"/>
        </a:p>
      </dgm:t>
    </dgm:pt>
    <dgm:pt modelId="{50DEC290-F93B-4D25-8AD9-7BB9566194E9}" type="sibTrans" cxnId="{AA9ED115-58D1-4F65-9BA6-8B0EB735DEEF}">
      <dgm:prSet/>
      <dgm:spPr/>
      <dgm:t>
        <a:bodyPr/>
        <a:lstStyle/>
        <a:p>
          <a:endParaRPr lang="en-GB"/>
        </a:p>
      </dgm:t>
    </dgm:pt>
    <dgm:pt modelId="{69D18F38-1220-4710-97B8-20BCD0A17F62}">
      <dgm:prSet phldrT="[Text]"/>
      <dgm:spPr/>
      <dgm:t>
        <a:bodyPr/>
        <a:lstStyle/>
        <a:p>
          <a:r>
            <a:rPr lang="en-US" b="1" dirty="0"/>
            <a:t>Outputs</a:t>
          </a:r>
          <a:endParaRPr lang="en-GB" b="1" dirty="0"/>
        </a:p>
      </dgm:t>
    </dgm:pt>
    <dgm:pt modelId="{D5CF2F7C-B7B4-4EAD-8F0B-913895D445B2}" type="parTrans" cxnId="{8D610538-F1BA-4EFA-B980-369CA1DC894B}">
      <dgm:prSet/>
      <dgm:spPr/>
      <dgm:t>
        <a:bodyPr/>
        <a:lstStyle/>
        <a:p>
          <a:endParaRPr lang="en-GB"/>
        </a:p>
      </dgm:t>
    </dgm:pt>
    <dgm:pt modelId="{67EA67C6-1797-4734-BFCC-C81BB8A3AF13}" type="sibTrans" cxnId="{8D610538-F1BA-4EFA-B980-369CA1DC894B}">
      <dgm:prSet/>
      <dgm:spPr/>
      <dgm:t>
        <a:bodyPr/>
        <a:lstStyle/>
        <a:p>
          <a:endParaRPr lang="en-GB"/>
        </a:p>
      </dgm:t>
    </dgm:pt>
    <dgm:pt modelId="{C156CDE5-0AAB-4218-8A28-DEB829CFD12C}" type="pres">
      <dgm:prSet presAssocID="{7F7D1E2F-8A01-4AFD-AC9E-44DF8084F3E7}" presName="compositeShape" presStyleCnt="0">
        <dgm:presLayoutVars>
          <dgm:dir/>
          <dgm:resizeHandles/>
        </dgm:presLayoutVars>
      </dgm:prSet>
      <dgm:spPr/>
    </dgm:pt>
    <dgm:pt modelId="{2277ADFB-611F-4E48-AADC-C99E28A048C8}" type="pres">
      <dgm:prSet presAssocID="{7F7D1E2F-8A01-4AFD-AC9E-44DF8084F3E7}" presName="pyramid" presStyleLbl="node1" presStyleIdx="0" presStyleCnt="1" custLinFactNeighborX="270" custLinFactNeighborY="13442"/>
      <dgm:spPr/>
    </dgm:pt>
    <dgm:pt modelId="{3370A8D2-FEB5-49B4-97E9-E0CFD5AE27B4}" type="pres">
      <dgm:prSet presAssocID="{7F7D1E2F-8A01-4AFD-AC9E-44DF8084F3E7}" presName="theList" presStyleCnt="0"/>
      <dgm:spPr/>
    </dgm:pt>
    <dgm:pt modelId="{2F1E809E-CA1C-44C2-9EDD-6D9EFFC419FD}" type="pres">
      <dgm:prSet presAssocID="{5D1EA48C-1CD0-44F2-8E1B-69DDA3BD67E5}" presName="aNode" presStyleLbl="fgAcc1" presStyleIdx="0" presStyleCnt="3">
        <dgm:presLayoutVars>
          <dgm:bulletEnabled val="1"/>
        </dgm:presLayoutVars>
      </dgm:prSet>
      <dgm:spPr/>
    </dgm:pt>
    <dgm:pt modelId="{B34C8C4C-B533-43EA-8EB6-6F9FDA2AD824}" type="pres">
      <dgm:prSet presAssocID="{5D1EA48C-1CD0-44F2-8E1B-69DDA3BD67E5}" presName="aSpace" presStyleCnt="0"/>
      <dgm:spPr/>
    </dgm:pt>
    <dgm:pt modelId="{1F9080F2-2D94-4E9A-926A-7E42E0E2605E}" type="pres">
      <dgm:prSet presAssocID="{7C6E9443-2DE2-4A10-8C8B-F8C135B55EFD}" presName="aNode" presStyleLbl="fgAcc1" presStyleIdx="1" presStyleCnt="3">
        <dgm:presLayoutVars>
          <dgm:bulletEnabled val="1"/>
        </dgm:presLayoutVars>
      </dgm:prSet>
      <dgm:spPr/>
    </dgm:pt>
    <dgm:pt modelId="{D5AC67A8-5EDE-4DCB-8716-713E51B3A777}" type="pres">
      <dgm:prSet presAssocID="{7C6E9443-2DE2-4A10-8C8B-F8C135B55EFD}" presName="aSpace" presStyleCnt="0"/>
      <dgm:spPr/>
    </dgm:pt>
    <dgm:pt modelId="{12BE5991-2BA1-408E-A382-D0F271CD8A87}" type="pres">
      <dgm:prSet presAssocID="{69D18F38-1220-4710-97B8-20BCD0A17F62}" presName="aNode" presStyleLbl="fgAcc1" presStyleIdx="2" presStyleCnt="3">
        <dgm:presLayoutVars>
          <dgm:bulletEnabled val="1"/>
        </dgm:presLayoutVars>
      </dgm:prSet>
      <dgm:spPr/>
    </dgm:pt>
    <dgm:pt modelId="{FE57B259-FE92-498F-80A0-B70A90B46CDB}" type="pres">
      <dgm:prSet presAssocID="{69D18F38-1220-4710-97B8-20BCD0A17F62}" presName="aSpace" presStyleCnt="0"/>
      <dgm:spPr/>
    </dgm:pt>
  </dgm:ptLst>
  <dgm:cxnLst>
    <dgm:cxn modelId="{AA9ED115-58D1-4F65-9BA6-8B0EB735DEEF}" srcId="{7F7D1E2F-8A01-4AFD-AC9E-44DF8084F3E7}" destId="{7C6E9443-2DE2-4A10-8C8B-F8C135B55EFD}" srcOrd="1" destOrd="0" parTransId="{DE414821-A032-472C-82DF-994B1BD64730}" sibTransId="{50DEC290-F93B-4D25-8AD9-7BB9566194E9}"/>
    <dgm:cxn modelId="{8D610538-F1BA-4EFA-B980-369CA1DC894B}" srcId="{7F7D1E2F-8A01-4AFD-AC9E-44DF8084F3E7}" destId="{69D18F38-1220-4710-97B8-20BCD0A17F62}" srcOrd="2" destOrd="0" parTransId="{D5CF2F7C-B7B4-4EAD-8F0B-913895D445B2}" sibTransId="{67EA67C6-1797-4734-BFCC-C81BB8A3AF13}"/>
    <dgm:cxn modelId="{F1611D73-47D6-481B-A600-27851F84069D}" type="presOf" srcId="{7C6E9443-2DE2-4A10-8C8B-F8C135B55EFD}" destId="{1F9080F2-2D94-4E9A-926A-7E42E0E2605E}" srcOrd="0" destOrd="0" presId="urn:microsoft.com/office/officeart/2005/8/layout/pyramid2"/>
    <dgm:cxn modelId="{3AD11954-0FFC-45B0-882F-5347B30916A2}" type="presOf" srcId="{69D18F38-1220-4710-97B8-20BCD0A17F62}" destId="{12BE5991-2BA1-408E-A382-D0F271CD8A87}" srcOrd="0" destOrd="0" presId="urn:microsoft.com/office/officeart/2005/8/layout/pyramid2"/>
    <dgm:cxn modelId="{13A2CFAB-768E-47BA-BB28-E4D61DEE7617}" srcId="{7F7D1E2F-8A01-4AFD-AC9E-44DF8084F3E7}" destId="{5D1EA48C-1CD0-44F2-8E1B-69DDA3BD67E5}" srcOrd="0" destOrd="0" parTransId="{E83FFF09-E9B8-449F-83F5-87071DBAC16F}" sibTransId="{88BB43D8-6962-4BFB-B4AB-248931744DD9}"/>
    <dgm:cxn modelId="{71A617B5-81C6-430E-ADB2-76F76B7A1948}" type="presOf" srcId="{7F7D1E2F-8A01-4AFD-AC9E-44DF8084F3E7}" destId="{C156CDE5-0AAB-4218-8A28-DEB829CFD12C}" srcOrd="0" destOrd="0" presId="urn:microsoft.com/office/officeart/2005/8/layout/pyramid2"/>
    <dgm:cxn modelId="{1ECF55B9-0C16-4A5F-A9A1-D3EF37341BEE}" type="presOf" srcId="{5D1EA48C-1CD0-44F2-8E1B-69DDA3BD67E5}" destId="{2F1E809E-CA1C-44C2-9EDD-6D9EFFC419FD}" srcOrd="0" destOrd="0" presId="urn:microsoft.com/office/officeart/2005/8/layout/pyramid2"/>
    <dgm:cxn modelId="{11520BA4-C330-4101-A116-AB25A70CA6B3}" type="presParOf" srcId="{C156CDE5-0AAB-4218-8A28-DEB829CFD12C}" destId="{2277ADFB-611F-4E48-AADC-C99E28A048C8}" srcOrd="0" destOrd="0" presId="urn:microsoft.com/office/officeart/2005/8/layout/pyramid2"/>
    <dgm:cxn modelId="{72810A74-9815-472C-8E4B-7A3664107A6A}" type="presParOf" srcId="{C156CDE5-0AAB-4218-8A28-DEB829CFD12C}" destId="{3370A8D2-FEB5-49B4-97E9-E0CFD5AE27B4}" srcOrd="1" destOrd="0" presId="urn:microsoft.com/office/officeart/2005/8/layout/pyramid2"/>
    <dgm:cxn modelId="{F4E1A109-D1B4-4694-83B2-691381E33DBB}" type="presParOf" srcId="{3370A8D2-FEB5-49B4-97E9-E0CFD5AE27B4}" destId="{2F1E809E-CA1C-44C2-9EDD-6D9EFFC419FD}" srcOrd="0" destOrd="0" presId="urn:microsoft.com/office/officeart/2005/8/layout/pyramid2"/>
    <dgm:cxn modelId="{1105BE21-23BD-4297-9E7D-159F86916035}" type="presParOf" srcId="{3370A8D2-FEB5-49B4-97E9-E0CFD5AE27B4}" destId="{B34C8C4C-B533-43EA-8EB6-6F9FDA2AD824}" srcOrd="1" destOrd="0" presId="urn:microsoft.com/office/officeart/2005/8/layout/pyramid2"/>
    <dgm:cxn modelId="{0D5DE41B-849D-48B8-8B6C-FB8DE4E98145}" type="presParOf" srcId="{3370A8D2-FEB5-49B4-97E9-E0CFD5AE27B4}" destId="{1F9080F2-2D94-4E9A-926A-7E42E0E2605E}" srcOrd="2" destOrd="0" presId="urn:microsoft.com/office/officeart/2005/8/layout/pyramid2"/>
    <dgm:cxn modelId="{8886E79D-D654-4D3D-A208-F0AED96B07D1}" type="presParOf" srcId="{3370A8D2-FEB5-49B4-97E9-E0CFD5AE27B4}" destId="{D5AC67A8-5EDE-4DCB-8716-713E51B3A777}" srcOrd="3" destOrd="0" presId="urn:microsoft.com/office/officeart/2005/8/layout/pyramid2"/>
    <dgm:cxn modelId="{6BE37303-6D1E-423A-80A5-31803DB98A31}" type="presParOf" srcId="{3370A8D2-FEB5-49B4-97E9-E0CFD5AE27B4}" destId="{12BE5991-2BA1-408E-A382-D0F271CD8A87}" srcOrd="4" destOrd="0" presId="urn:microsoft.com/office/officeart/2005/8/layout/pyramid2"/>
    <dgm:cxn modelId="{F73D4D98-3B51-46DC-ABBE-82FE800F2412}" type="presParOf" srcId="{3370A8D2-FEB5-49B4-97E9-E0CFD5AE27B4}" destId="{FE57B259-FE92-498F-80A0-B70A90B46CD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074E6-5B49-49AD-A1C0-9941EDE8A67A}">
      <dsp:nvSpPr>
        <dsp:cNvPr id="0" name=""/>
        <dsp:cNvSpPr/>
      </dsp:nvSpPr>
      <dsp:spPr>
        <a:xfrm>
          <a:off x="-4657154" y="-713958"/>
          <a:ext cx="5547440" cy="5547440"/>
        </a:xfrm>
        <a:prstGeom prst="blockArc">
          <a:avLst>
            <a:gd name="adj1" fmla="val 18900000"/>
            <a:gd name="adj2" fmla="val 2700000"/>
            <a:gd name="adj3" fmla="val 38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919C41-D03B-406F-80AC-5CF12D526B08}">
      <dsp:nvSpPr>
        <dsp:cNvPr id="0" name=""/>
        <dsp:cNvSpPr/>
      </dsp:nvSpPr>
      <dsp:spPr>
        <a:xfrm>
          <a:off x="466292" y="316709"/>
          <a:ext cx="6911212" cy="633747"/>
        </a:xfrm>
        <a:prstGeom prst="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3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Coop </a:t>
          </a:r>
          <a:r>
            <a:rPr lang="en-GB" sz="2600" kern="1200" dirty="0" err="1"/>
            <a:t>Devt</a:t>
          </a:r>
          <a:r>
            <a:rPr lang="en-GB" sz="2600" kern="1200" dirty="0"/>
            <a:t> Toolkit Policy Lab</a:t>
          </a:r>
        </a:p>
      </dsp:txBody>
      <dsp:txXfrm>
        <a:off x="466292" y="316709"/>
        <a:ext cx="6911212" cy="633747"/>
      </dsp:txXfrm>
    </dsp:sp>
    <dsp:sp modelId="{FD58E9F1-C676-447C-AF4B-DF1C2A2ADAE0}">
      <dsp:nvSpPr>
        <dsp:cNvPr id="0" name=""/>
        <dsp:cNvSpPr/>
      </dsp:nvSpPr>
      <dsp:spPr>
        <a:xfrm>
          <a:off x="70199" y="237490"/>
          <a:ext cx="792184" cy="792184"/>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EE351-1914-4CA8-8A9F-459A32D025C0}">
      <dsp:nvSpPr>
        <dsp:cNvPr id="0" name=""/>
        <dsp:cNvSpPr/>
      </dsp:nvSpPr>
      <dsp:spPr>
        <a:xfrm>
          <a:off x="829634" y="1267495"/>
          <a:ext cx="6547870" cy="633747"/>
        </a:xfrm>
        <a:prstGeom prst="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3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Coop Option Training</a:t>
          </a:r>
        </a:p>
      </dsp:txBody>
      <dsp:txXfrm>
        <a:off x="829634" y="1267495"/>
        <a:ext cx="6547870" cy="633747"/>
      </dsp:txXfrm>
    </dsp:sp>
    <dsp:sp modelId="{54F6317F-0DE6-4068-BF21-B54DCFBC1A78}">
      <dsp:nvSpPr>
        <dsp:cNvPr id="0" name=""/>
        <dsp:cNvSpPr/>
      </dsp:nvSpPr>
      <dsp:spPr>
        <a:xfrm>
          <a:off x="433541" y="1188276"/>
          <a:ext cx="792184" cy="792184"/>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6F9B6-2917-47B8-8748-A2CE4D10B967}">
      <dsp:nvSpPr>
        <dsp:cNvPr id="0" name=""/>
        <dsp:cNvSpPr/>
      </dsp:nvSpPr>
      <dsp:spPr>
        <a:xfrm>
          <a:off x="829634" y="2218281"/>
          <a:ext cx="6547870" cy="633747"/>
        </a:xfrm>
        <a:prstGeom prst="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3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dirty="0"/>
            <a:t>Alternative Business Models West Yorkshire</a:t>
          </a:r>
        </a:p>
      </dsp:txBody>
      <dsp:txXfrm>
        <a:off x="829634" y="2218281"/>
        <a:ext cx="6547870" cy="633747"/>
      </dsp:txXfrm>
    </dsp:sp>
    <dsp:sp modelId="{A4470E05-5997-4C1E-B49D-822C5A6CFAFA}">
      <dsp:nvSpPr>
        <dsp:cNvPr id="0" name=""/>
        <dsp:cNvSpPr/>
      </dsp:nvSpPr>
      <dsp:spPr>
        <a:xfrm>
          <a:off x="433541" y="2139062"/>
          <a:ext cx="792184" cy="792184"/>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1F836C-52B8-4A67-82CA-68577FBE1DDA}">
      <dsp:nvSpPr>
        <dsp:cNvPr id="0" name=""/>
        <dsp:cNvSpPr/>
      </dsp:nvSpPr>
      <dsp:spPr>
        <a:xfrm>
          <a:off x="466292" y="3169067"/>
          <a:ext cx="6911212" cy="633747"/>
        </a:xfrm>
        <a:prstGeom prst="rect">
          <a:avLst/>
        </a:prstGeom>
        <a:solidFill>
          <a:schemeClr val="dk2">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037" tIns="66040" rIns="66040" bIns="66040" numCol="1" spcCol="1270" anchor="ctr" anchorCtr="0">
          <a:noAutofit/>
        </a:bodyPr>
        <a:lstStyle/>
        <a:p>
          <a:pPr marL="0" lvl="0" indent="0" algn="l" defTabSz="1155700">
            <a:lnSpc>
              <a:spcPct val="90000"/>
            </a:lnSpc>
            <a:spcBef>
              <a:spcPct val="0"/>
            </a:spcBef>
            <a:spcAft>
              <a:spcPct val="35000"/>
            </a:spcAft>
            <a:buNone/>
          </a:pPr>
          <a:r>
            <a:rPr lang="en-GB" sz="2600" kern="1200"/>
            <a:t>Practical support for coops</a:t>
          </a:r>
          <a:endParaRPr lang="en-GB" sz="2600" kern="1200" dirty="0"/>
        </a:p>
      </dsp:txBody>
      <dsp:txXfrm>
        <a:off x="466292" y="3169067"/>
        <a:ext cx="6911212" cy="633747"/>
      </dsp:txXfrm>
    </dsp:sp>
    <dsp:sp modelId="{3CC4F0DC-9118-4E7C-9772-3D810AF6AC3F}">
      <dsp:nvSpPr>
        <dsp:cNvPr id="0" name=""/>
        <dsp:cNvSpPr/>
      </dsp:nvSpPr>
      <dsp:spPr>
        <a:xfrm>
          <a:off x="70199" y="3089848"/>
          <a:ext cx="792184" cy="792184"/>
        </a:xfrm>
        <a:prstGeom prst="ellipse">
          <a:avLst/>
        </a:prstGeom>
        <a:solidFill>
          <a:schemeClr val="bg1"/>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27E41-EC1E-4B8D-9E4A-8F5AA9370582}">
      <dsp:nvSpPr>
        <dsp:cNvPr id="0" name=""/>
        <dsp:cNvSpPr/>
      </dsp:nvSpPr>
      <dsp:spPr>
        <a:xfrm>
          <a:off x="6316788" y="2923258"/>
          <a:ext cx="5071931" cy="2165141"/>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171351"/>
              <a:satOff val="7464"/>
              <a:lumOff val="-35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57150" lvl="1" indent="0" algn="l" defTabSz="400050">
            <a:lnSpc>
              <a:spcPct val="90000"/>
            </a:lnSpc>
            <a:spcBef>
              <a:spcPct val="0"/>
            </a:spcBef>
            <a:spcAft>
              <a:spcPct val="15000"/>
            </a:spcAft>
            <a:buChar char="•"/>
          </a:pPr>
          <a:r>
            <a:rPr lang="en-GB" sz="1200" kern="1200" dirty="0"/>
            <a:t>Play service closed to save on costs and building costs.</a:t>
          </a:r>
        </a:p>
        <a:p>
          <a:pPr marL="57150" lvl="1" indent="0" algn="l" defTabSz="400050">
            <a:lnSpc>
              <a:spcPct val="90000"/>
            </a:lnSpc>
            <a:spcBef>
              <a:spcPct val="0"/>
            </a:spcBef>
            <a:spcAft>
              <a:spcPct val="15000"/>
            </a:spcAft>
            <a:buChar char="•"/>
          </a:pPr>
          <a:r>
            <a:rPr lang="en-GB" sz="1200" kern="1200" dirty="0"/>
            <a:t>Need to achieve commercial rent for site.</a:t>
          </a:r>
        </a:p>
        <a:p>
          <a:pPr marL="57150" lvl="1" indent="0" algn="l" defTabSz="400050">
            <a:lnSpc>
              <a:spcPct val="90000"/>
            </a:lnSpc>
            <a:spcBef>
              <a:spcPct val="0"/>
            </a:spcBef>
            <a:spcAft>
              <a:spcPct val="15000"/>
            </a:spcAft>
            <a:buChar char="•"/>
          </a:pPr>
          <a:r>
            <a:rPr lang="en-GB" sz="1200" kern="1200" dirty="0"/>
            <a:t>Need to achieve 0 cost to SBC as soon as possible</a:t>
          </a:r>
        </a:p>
        <a:p>
          <a:pPr marL="57150" lvl="1" indent="0" algn="l" defTabSz="400050">
            <a:lnSpc>
              <a:spcPct val="90000"/>
            </a:lnSpc>
            <a:spcBef>
              <a:spcPct val="0"/>
            </a:spcBef>
            <a:spcAft>
              <a:spcPct val="15000"/>
            </a:spcAft>
            <a:buChar char="•"/>
          </a:pPr>
          <a:endParaRPr lang="en-GB" sz="1200" kern="1200" dirty="0"/>
        </a:p>
      </dsp:txBody>
      <dsp:txXfrm>
        <a:off x="7885928" y="3512105"/>
        <a:ext cx="3455230" cy="1528734"/>
      </dsp:txXfrm>
    </dsp:sp>
    <dsp:sp modelId="{CE9A7DFC-4C25-412A-98C5-6080B8661F5D}">
      <dsp:nvSpPr>
        <dsp:cNvPr id="0" name=""/>
        <dsp:cNvSpPr/>
      </dsp:nvSpPr>
      <dsp:spPr>
        <a:xfrm>
          <a:off x="0" y="2894865"/>
          <a:ext cx="4874582" cy="235417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257026"/>
              <a:satOff val="11196"/>
              <a:lumOff val="-53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GB" sz="1200" b="0" kern="1200" dirty="0"/>
            <a:t>Need to sell the land to pay for social housing development in area.</a:t>
          </a:r>
        </a:p>
        <a:p>
          <a:pPr marL="114300" lvl="1" indent="-114300" algn="l" defTabSz="533400">
            <a:lnSpc>
              <a:spcPct val="90000"/>
            </a:lnSpc>
            <a:spcBef>
              <a:spcPct val="0"/>
            </a:spcBef>
            <a:spcAft>
              <a:spcPct val="15000"/>
            </a:spcAft>
            <a:buChar char="•"/>
          </a:pPr>
          <a:r>
            <a:rPr lang="en-GB" sz="1200" b="0" kern="1200" dirty="0"/>
            <a:t>Existing buildings no longer fit for purpose</a:t>
          </a:r>
        </a:p>
        <a:p>
          <a:pPr marL="114300" lvl="1" indent="-114300" algn="l" defTabSz="533400">
            <a:lnSpc>
              <a:spcPct val="90000"/>
            </a:lnSpc>
            <a:spcBef>
              <a:spcPct val="0"/>
            </a:spcBef>
            <a:spcAft>
              <a:spcPct val="15000"/>
            </a:spcAft>
            <a:buChar char="•"/>
          </a:pPr>
          <a:r>
            <a:rPr lang="en-GB" sz="1200" b="0" kern="1200" dirty="0"/>
            <a:t>No lease held by either group.</a:t>
          </a:r>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endParaRPr lang="en-GB" sz="1400" kern="1200" dirty="0"/>
        </a:p>
      </dsp:txBody>
      <dsp:txXfrm>
        <a:off x="51714" y="3535124"/>
        <a:ext cx="3308780" cy="1662206"/>
      </dsp:txXfrm>
    </dsp:sp>
    <dsp:sp modelId="{50E622CA-D06C-4092-A5DE-C5884D2305E4}">
      <dsp:nvSpPr>
        <dsp:cNvPr id="0" name=""/>
        <dsp:cNvSpPr/>
      </dsp:nvSpPr>
      <dsp:spPr>
        <a:xfrm>
          <a:off x="6545087" y="756367"/>
          <a:ext cx="4843632" cy="1869352"/>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a:t>Hiring Pin Green site for 3 years.</a:t>
          </a:r>
        </a:p>
        <a:p>
          <a:pPr marL="114300" lvl="1" indent="-114300" algn="l" defTabSz="622300">
            <a:lnSpc>
              <a:spcPct val="90000"/>
            </a:lnSpc>
            <a:spcBef>
              <a:spcPct val="0"/>
            </a:spcBef>
            <a:spcAft>
              <a:spcPct val="15000"/>
            </a:spcAft>
            <a:buChar char="•"/>
          </a:pPr>
          <a:r>
            <a:rPr lang="en-GB" sz="1400" kern="1200" dirty="0"/>
            <a:t>Operates forest school and pre school</a:t>
          </a:r>
        </a:p>
        <a:p>
          <a:pPr marL="114300" lvl="1" indent="-114300" algn="l" defTabSz="622300">
            <a:lnSpc>
              <a:spcPct val="90000"/>
            </a:lnSpc>
            <a:spcBef>
              <a:spcPct val="0"/>
            </a:spcBef>
            <a:spcAft>
              <a:spcPct val="15000"/>
            </a:spcAft>
            <a:buChar char="•"/>
          </a:pPr>
          <a:r>
            <a:rPr lang="en-GB" sz="1400" kern="1200" dirty="0"/>
            <a:t>Looking to expand due to demand</a:t>
          </a:r>
        </a:p>
      </dsp:txBody>
      <dsp:txXfrm>
        <a:off x="8039241" y="797431"/>
        <a:ext cx="3308414" cy="1319886"/>
      </dsp:txXfrm>
    </dsp:sp>
    <dsp:sp modelId="{AF6D53DD-F716-45B2-A44B-C1B2C586D60C}">
      <dsp:nvSpPr>
        <dsp:cNvPr id="0" name=""/>
        <dsp:cNvSpPr/>
      </dsp:nvSpPr>
      <dsp:spPr>
        <a:xfrm>
          <a:off x="60981" y="489727"/>
          <a:ext cx="4893071" cy="2101512"/>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GB" sz="1100" kern="1200" dirty="0"/>
        </a:p>
        <a:p>
          <a:pPr marL="114300" lvl="1" indent="-114300" algn="l" defTabSz="622300">
            <a:lnSpc>
              <a:spcPct val="90000"/>
            </a:lnSpc>
            <a:spcBef>
              <a:spcPct val="0"/>
            </a:spcBef>
            <a:spcAft>
              <a:spcPct val="15000"/>
            </a:spcAft>
            <a:buChar char="•"/>
          </a:pPr>
          <a:r>
            <a:rPr lang="en-GB" sz="1400" kern="1200" dirty="0"/>
            <a:t>Have been in buildings for 40+ years.</a:t>
          </a:r>
        </a:p>
        <a:p>
          <a:pPr marL="114300" lvl="1" indent="-114300" algn="l" defTabSz="622300">
            <a:lnSpc>
              <a:spcPct val="90000"/>
            </a:lnSpc>
            <a:spcBef>
              <a:spcPct val="0"/>
            </a:spcBef>
            <a:spcAft>
              <a:spcPct val="15000"/>
            </a:spcAft>
            <a:buChar char="•"/>
          </a:pPr>
          <a:r>
            <a:rPr lang="en-GB" sz="1400" kern="1200" dirty="0"/>
            <a:t>Are not choosing to move, land sold for development.</a:t>
          </a:r>
        </a:p>
        <a:p>
          <a:pPr marL="114300" lvl="1" indent="-114300" algn="l" defTabSz="622300">
            <a:lnSpc>
              <a:spcPct val="90000"/>
            </a:lnSpc>
            <a:spcBef>
              <a:spcPct val="0"/>
            </a:spcBef>
            <a:spcAft>
              <a:spcPct val="15000"/>
            </a:spcAft>
            <a:buChar char="•"/>
          </a:pPr>
          <a:r>
            <a:rPr lang="en-GB" sz="1400" kern="1200" dirty="0"/>
            <a:t>Volunteer run</a:t>
          </a:r>
        </a:p>
      </dsp:txBody>
      <dsp:txXfrm>
        <a:off x="107144" y="535890"/>
        <a:ext cx="3332824" cy="1483808"/>
      </dsp:txXfrm>
    </dsp:sp>
    <dsp:sp modelId="{B621B905-F410-4E82-90AF-A138CBD6A4DD}">
      <dsp:nvSpPr>
        <dsp:cNvPr id="0" name=""/>
        <dsp:cNvSpPr/>
      </dsp:nvSpPr>
      <dsp:spPr>
        <a:xfrm>
          <a:off x="3259712" y="344845"/>
          <a:ext cx="2379689" cy="2379689"/>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Voluntary Groups</a:t>
          </a:r>
        </a:p>
        <a:p>
          <a:pPr marL="0" lvl="0" indent="0" algn="ctr" defTabSz="711200">
            <a:lnSpc>
              <a:spcPct val="90000"/>
            </a:lnSpc>
            <a:spcBef>
              <a:spcPct val="0"/>
            </a:spcBef>
            <a:spcAft>
              <a:spcPct val="35000"/>
            </a:spcAft>
            <a:buNone/>
          </a:pPr>
          <a:r>
            <a:rPr lang="en-GB" sz="1300" kern="1200" dirty="0"/>
            <a:t>Sea Cadets &amp; Air Scouts</a:t>
          </a:r>
        </a:p>
      </dsp:txBody>
      <dsp:txXfrm>
        <a:off x="3956707" y="1041840"/>
        <a:ext cx="1682694" cy="1682694"/>
      </dsp:txXfrm>
    </dsp:sp>
    <dsp:sp modelId="{78D06095-0B10-4C36-9E1F-4F3B6150ED3B}">
      <dsp:nvSpPr>
        <dsp:cNvPr id="0" name=""/>
        <dsp:cNvSpPr/>
      </dsp:nvSpPr>
      <dsp:spPr>
        <a:xfrm rot="5400000">
          <a:off x="5749318" y="344845"/>
          <a:ext cx="2379689" cy="2379689"/>
        </a:xfrm>
        <a:prstGeom prst="pieWedg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Small Business</a:t>
          </a:r>
        </a:p>
        <a:p>
          <a:pPr marL="0" lvl="0" indent="0" algn="ctr" defTabSz="711200">
            <a:lnSpc>
              <a:spcPct val="90000"/>
            </a:lnSpc>
            <a:spcBef>
              <a:spcPct val="0"/>
            </a:spcBef>
            <a:spcAft>
              <a:spcPct val="35000"/>
            </a:spcAft>
            <a:buNone/>
          </a:pPr>
          <a:r>
            <a:rPr lang="en-GB" sz="1300" kern="1200" dirty="0"/>
            <a:t>Clare’s Little Bears</a:t>
          </a:r>
        </a:p>
      </dsp:txBody>
      <dsp:txXfrm rot="-5400000">
        <a:off x="5749318" y="1041840"/>
        <a:ext cx="1682694" cy="1682694"/>
      </dsp:txXfrm>
    </dsp:sp>
    <dsp:sp modelId="{C5CDFA6F-C436-4069-9172-9CAC0AF70CA6}">
      <dsp:nvSpPr>
        <dsp:cNvPr id="0" name=""/>
        <dsp:cNvSpPr/>
      </dsp:nvSpPr>
      <dsp:spPr>
        <a:xfrm rot="10800000">
          <a:off x="5715586" y="2907554"/>
          <a:ext cx="2447153" cy="2233481"/>
        </a:xfrm>
        <a:prstGeom prst="pieWedg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Estates</a:t>
          </a:r>
        </a:p>
      </dsp:txBody>
      <dsp:txXfrm rot="10800000">
        <a:off x="5715586" y="2907554"/>
        <a:ext cx="1730398" cy="1579310"/>
      </dsp:txXfrm>
    </dsp:sp>
    <dsp:sp modelId="{9F55D6BF-A714-4EB4-B13E-9D809AAC7849}">
      <dsp:nvSpPr>
        <dsp:cNvPr id="0" name=""/>
        <dsp:cNvSpPr/>
      </dsp:nvSpPr>
      <dsp:spPr>
        <a:xfrm rot="16200000">
          <a:off x="3261544" y="2815008"/>
          <a:ext cx="2379689" cy="2379689"/>
        </a:xfrm>
        <a:prstGeom prst="pieWedge">
          <a:avLst/>
        </a:prstGeom>
        <a:solidFill>
          <a:srgbClr val="B80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Housing Development</a:t>
          </a:r>
        </a:p>
      </dsp:txBody>
      <dsp:txXfrm rot="5400000">
        <a:off x="3958539" y="2815008"/>
        <a:ext cx="1682694" cy="1682694"/>
      </dsp:txXfrm>
    </dsp:sp>
    <dsp:sp modelId="{502C5740-54BB-416C-9256-85E5F1DC5D0A}">
      <dsp:nvSpPr>
        <dsp:cNvPr id="0" name=""/>
        <dsp:cNvSpPr/>
      </dsp:nvSpPr>
      <dsp:spPr>
        <a:xfrm>
          <a:off x="5283547" y="2284868"/>
          <a:ext cx="821624" cy="714456"/>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110CAD-CCD8-4C46-96C6-86E00CFB41E3}">
      <dsp:nvSpPr>
        <dsp:cNvPr id="0" name=""/>
        <dsp:cNvSpPr/>
      </dsp:nvSpPr>
      <dsp:spPr>
        <a:xfrm rot="10800000">
          <a:off x="5283547" y="2559659"/>
          <a:ext cx="821624" cy="714456"/>
        </a:xfrm>
        <a:prstGeom prst="circularArrow">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AFA46-6604-4B3F-9761-C8966EF57D6B}">
      <dsp:nvSpPr>
        <dsp:cNvPr id="0" name=""/>
        <dsp:cNvSpPr/>
      </dsp:nvSpPr>
      <dsp:spPr>
        <a:xfrm>
          <a:off x="822959" y="0"/>
          <a:ext cx="9326880" cy="4453467"/>
        </a:xfrm>
        <a:prstGeom prst="rightArrow">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12E61B6E-D1EE-442C-A863-2C7C721874B6}">
      <dsp:nvSpPr>
        <dsp:cNvPr id="0" name=""/>
        <dsp:cNvSpPr/>
      </dsp:nvSpPr>
      <dsp:spPr>
        <a:xfrm>
          <a:off x="11787" y="1336040"/>
          <a:ext cx="3531870" cy="178138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Year 1</a:t>
          </a:r>
        </a:p>
        <a:p>
          <a:pPr marL="0" lvl="0" indent="0" algn="ctr" defTabSz="1066800">
            <a:lnSpc>
              <a:spcPct val="90000"/>
            </a:lnSpc>
            <a:spcBef>
              <a:spcPct val="0"/>
            </a:spcBef>
            <a:spcAft>
              <a:spcPct val="35000"/>
            </a:spcAft>
            <a:buNone/>
          </a:pPr>
          <a:r>
            <a:rPr lang="en-GB" sz="2400" b="1" kern="1200" dirty="0"/>
            <a:t>Unincorporated Association: learning to work together</a:t>
          </a:r>
        </a:p>
      </dsp:txBody>
      <dsp:txXfrm>
        <a:off x="98747" y="1423000"/>
        <a:ext cx="3357950" cy="1607466"/>
      </dsp:txXfrm>
    </dsp:sp>
    <dsp:sp modelId="{37C4C3D2-5F02-4966-9C7B-313ABDEC2A58}">
      <dsp:nvSpPr>
        <dsp:cNvPr id="0" name=""/>
        <dsp:cNvSpPr/>
      </dsp:nvSpPr>
      <dsp:spPr>
        <a:xfrm>
          <a:off x="3720465" y="1336040"/>
          <a:ext cx="3531870" cy="1781386"/>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Year 2 </a:t>
          </a:r>
        </a:p>
        <a:p>
          <a:pPr marL="0" lvl="0" indent="0" algn="ctr" defTabSz="1066800">
            <a:lnSpc>
              <a:spcPct val="90000"/>
            </a:lnSpc>
            <a:spcBef>
              <a:spcPct val="0"/>
            </a:spcBef>
            <a:spcAft>
              <a:spcPct val="35000"/>
            </a:spcAft>
            <a:buNone/>
          </a:pPr>
          <a:r>
            <a:rPr lang="en-GB" sz="2400" b="1" kern="1200" dirty="0"/>
            <a:t>Formalise into appropriate format</a:t>
          </a:r>
        </a:p>
      </dsp:txBody>
      <dsp:txXfrm>
        <a:off x="3807425" y="1423000"/>
        <a:ext cx="3357950" cy="1607466"/>
      </dsp:txXfrm>
    </dsp:sp>
    <dsp:sp modelId="{8CB98D76-FAF3-4351-9A28-0B195422B4AD}">
      <dsp:nvSpPr>
        <dsp:cNvPr id="0" name=""/>
        <dsp:cNvSpPr/>
      </dsp:nvSpPr>
      <dsp:spPr>
        <a:xfrm>
          <a:off x="7429142" y="1336040"/>
          <a:ext cx="3531870" cy="1781386"/>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Year 3 </a:t>
          </a:r>
        </a:p>
        <a:p>
          <a:pPr marL="0" lvl="0" indent="0" algn="ctr" defTabSz="1066800">
            <a:lnSpc>
              <a:spcPct val="90000"/>
            </a:lnSpc>
            <a:spcBef>
              <a:spcPct val="0"/>
            </a:spcBef>
            <a:spcAft>
              <a:spcPct val="35000"/>
            </a:spcAft>
            <a:buNone/>
          </a:pPr>
          <a:r>
            <a:rPr lang="en-GB" sz="2400" b="1" kern="1200" dirty="0"/>
            <a:t>Long term funding for new build and lease extension.</a:t>
          </a:r>
        </a:p>
      </dsp:txBody>
      <dsp:txXfrm>
        <a:off x="7516102" y="1423000"/>
        <a:ext cx="3357950" cy="16074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83B33-6104-4C61-9437-84C364A77F4B}">
      <dsp:nvSpPr>
        <dsp:cNvPr id="0" name=""/>
        <dsp:cNvSpPr/>
      </dsp:nvSpPr>
      <dsp:spPr>
        <a:xfrm>
          <a:off x="393" y="683189"/>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C5BAF-0599-467E-9184-FF7499827DE7}">
      <dsp:nvSpPr>
        <dsp:cNvPr id="0" name=""/>
        <dsp:cNvSpPr/>
      </dsp:nvSpPr>
      <dsp:spPr>
        <a:xfrm>
          <a:off x="393" y="19101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Methodology</a:t>
          </a:r>
        </a:p>
      </dsp:txBody>
      <dsp:txXfrm>
        <a:off x="393" y="1910105"/>
        <a:ext cx="3138750" cy="470812"/>
      </dsp:txXfrm>
    </dsp:sp>
    <dsp:sp modelId="{DB6205F6-095F-4590-AE81-F58F1B839FD1}">
      <dsp:nvSpPr>
        <dsp:cNvPr id="0" name=""/>
        <dsp:cNvSpPr/>
      </dsp:nvSpPr>
      <dsp:spPr>
        <a:xfrm>
          <a:off x="393" y="2440617"/>
          <a:ext cx="3138750" cy="1227530"/>
        </a:xfrm>
        <a:prstGeom prst="rect">
          <a:avLst/>
        </a:prstGeom>
        <a:noFill/>
        <a:ln>
          <a:noFill/>
        </a:ln>
        <a:effectLst/>
      </dsp:spPr>
      <dsp:style>
        <a:lnRef idx="0">
          <a:scrgbClr r="0" g="0" b="0"/>
        </a:lnRef>
        <a:fillRef idx="0">
          <a:scrgbClr r="0" g="0" b="0"/>
        </a:fillRef>
        <a:effectRef idx="0">
          <a:scrgbClr r="0" g="0" b="0"/>
        </a:effectRef>
        <a:fontRef idx="minor"/>
      </dsp:style>
    </dsp:sp>
    <dsp:sp modelId="{99DEE0DD-763A-4AAD-AD7C-3E80F11ADEFE}">
      <dsp:nvSpPr>
        <dsp:cNvPr id="0" name=""/>
        <dsp:cNvSpPr/>
      </dsp:nvSpPr>
      <dsp:spPr>
        <a:xfrm>
          <a:off x="3688425" y="683189"/>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CCB009-E470-437E-A788-43F78CCBDF52}">
      <dsp:nvSpPr>
        <dsp:cNvPr id="0" name=""/>
        <dsp:cNvSpPr/>
      </dsp:nvSpPr>
      <dsp:spPr>
        <a:xfrm>
          <a:off x="3688425" y="19101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GB" sz="3300" kern="1200"/>
            <a:t>Conclusions</a:t>
          </a:r>
          <a:endParaRPr lang="en-US" sz="3300" kern="1200"/>
        </a:p>
      </dsp:txBody>
      <dsp:txXfrm>
        <a:off x="3688425" y="1910105"/>
        <a:ext cx="3138750" cy="470812"/>
      </dsp:txXfrm>
    </dsp:sp>
    <dsp:sp modelId="{C5DB5EF5-1129-4A57-BCCB-91F1939056D3}">
      <dsp:nvSpPr>
        <dsp:cNvPr id="0" name=""/>
        <dsp:cNvSpPr/>
      </dsp:nvSpPr>
      <dsp:spPr>
        <a:xfrm>
          <a:off x="3688425" y="2440617"/>
          <a:ext cx="3138750" cy="1227530"/>
        </a:xfrm>
        <a:prstGeom prst="rect">
          <a:avLst/>
        </a:prstGeom>
        <a:noFill/>
        <a:ln>
          <a:noFill/>
        </a:ln>
        <a:effectLst/>
      </dsp:spPr>
      <dsp:style>
        <a:lnRef idx="0">
          <a:scrgbClr r="0" g="0" b="0"/>
        </a:lnRef>
        <a:fillRef idx="0">
          <a:scrgbClr r="0" g="0" b="0"/>
        </a:fillRef>
        <a:effectRef idx="0">
          <a:scrgbClr r="0" g="0" b="0"/>
        </a:effectRef>
        <a:fontRef idx="minor"/>
      </dsp:style>
    </dsp:sp>
    <dsp:sp modelId="{A79CA260-0C94-4CD7-8671-E8D8B86200D8}">
      <dsp:nvSpPr>
        <dsp:cNvPr id="0" name=""/>
        <dsp:cNvSpPr/>
      </dsp:nvSpPr>
      <dsp:spPr>
        <a:xfrm>
          <a:off x="7376456" y="683189"/>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EDC07-7248-4644-BCC1-AEFEB5FC74B2}">
      <dsp:nvSpPr>
        <dsp:cNvPr id="0" name=""/>
        <dsp:cNvSpPr/>
      </dsp:nvSpPr>
      <dsp:spPr>
        <a:xfrm>
          <a:off x="7376456" y="191010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GB" sz="3300" kern="1200"/>
            <a:t>Toolkit</a:t>
          </a:r>
          <a:endParaRPr lang="en-US" sz="3300" kern="1200"/>
        </a:p>
      </dsp:txBody>
      <dsp:txXfrm>
        <a:off x="7376456" y="1910105"/>
        <a:ext cx="3138750" cy="470812"/>
      </dsp:txXfrm>
    </dsp:sp>
    <dsp:sp modelId="{E92618BE-DCFF-4D97-ABFB-1919C819A203}">
      <dsp:nvSpPr>
        <dsp:cNvPr id="0" name=""/>
        <dsp:cNvSpPr/>
      </dsp:nvSpPr>
      <dsp:spPr>
        <a:xfrm>
          <a:off x="7376456" y="2440617"/>
          <a:ext cx="3138750" cy="122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Refresher on co-operation</a:t>
          </a:r>
          <a:endParaRPr lang="en-US" sz="1700" kern="1200"/>
        </a:p>
        <a:p>
          <a:pPr marL="0" lvl="0" indent="0" algn="l" defTabSz="755650">
            <a:lnSpc>
              <a:spcPct val="90000"/>
            </a:lnSpc>
            <a:spcBef>
              <a:spcPct val="0"/>
            </a:spcBef>
            <a:spcAft>
              <a:spcPct val="35000"/>
            </a:spcAft>
            <a:buNone/>
          </a:pPr>
          <a:r>
            <a:rPr lang="en-GB" sz="1700" kern="1200"/>
            <a:t>Some simple actions </a:t>
          </a:r>
          <a:endParaRPr lang="en-US" sz="1700" kern="1200"/>
        </a:p>
        <a:p>
          <a:pPr marL="0" lvl="0" indent="0" algn="l" defTabSz="755650">
            <a:lnSpc>
              <a:spcPct val="90000"/>
            </a:lnSpc>
            <a:spcBef>
              <a:spcPct val="0"/>
            </a:spcBef>
            <a:spcAft>
              <a:spcPct val="35000"/>
            </a:spcAft>
            <a:buNone/>
          </a:pPr>
          <a:r>
            <a:rPr lang="en-GB" sz="1700" kern="1200"/>
            <a:t>Co-operative approaches (pipeline)</a:t>
          </a:r>
          <a:endParaRPr lang="en-US" sz="1700" kern="1200"/>
        </a:p>
        <a:p>
          <a:pPr marL="0" lvl="0" indent="0" algn="l" defTabSz="755650">
            <a:lnSpc>
              <a:spcPct val="90000"/>
            </a:lnSpc>
            <a:spcBef>
              <a:spcPct val="0"/>
            </a:spcBef>
            <a:spcAft>
              <a:spcPct val="35000"/>
            </a:spcAft>
            <a:buNone/>
          </a:pPr>
          <a:r>
            <a:rPr lang="en-GB" sz="1700" kern="1200"/>
            <a:t>Development Pathway</a:t>
          </a:r>
          <a:endParaRPr lang="en-US" sz="1700" kern="1200"/>
        </a:p>
      </dsp:txBody>
      <dsp:txXfrm>
        <a:off x="7376456" y="2440617"/>
        <a:ext cx="3138750" cy="1227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50FC-02B7-41F4-A39A-DE4DB6038A84}">
      <dsp:nvSpPr>
        <dsp:cNvPr id="0" name=""/>
        <dsp:cNvSpPr/>
      </dsp:nvSpPr>
      <dsp:spPr>
        <a:xfrm>
          <a:off x="679050" y="37693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DDB04-62B3-47AB-A9F4-F888978B173E}">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796AE0-1F44-4E31-9F63-5E5570168941}">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defRPr cap="all"/>
          </a:pPr>
          <a:r>
            <a:rPr lang="en-US" sz="3700" kern="1200"/>
            <a:t>Methodology</a:t>
          </a:r>
        </a:p>
      </dsp:txBody>
      <dsp:txXfrm>
        <a:off x="75768" y="2851938"/>
        <a:ext cx="3093750" cy="720000"/>
      </dsp:txXfrm>
    </dsp:sp>
    <dsp:sp modelId="{281A56F8-92E4-48B3-8891-FB4CA50CCDE5}">
      <dsp:nvSpPr>
        <dsp:cNvPr id="0" name=""/>
        <dsp:cNvSpPr/>
      </dsp:nvSpPr>
      <dsp:spPr>
        <a:xfrm>
          <a:off x="4314206" y="37693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B2FEF-8AD0-494F-BDAD-FE7BB99C7786}">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802409-116A-4ACD-A4BD-2167C4106548}">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defRPr cap="all"/>
          </a:pPr>
          <a:r>
            <a:rPr lang="en-GB" sz="3700" kern="1200"/>
            <a:t>Findings</a:t>
          </a:r>
          <a:endParaRPr lang="en-US" sz="3700" kern="1200"/>
        </a:p>
      </dsp:txBody>
      <dsp:txXfrm>
        <a:off x="3710925" y="2851938"/>
        <a:ext cx="3093750" cy="720000"/>
      </dsp:txXfrm>
    </dsp:sp>
    <dsp:sp modelId="{47C1B711-4BC9-4E26-9138-62262AD08C00}">
      <dsp:nvSpPr>
        <dsp:cNvPr id="0" name=""/>
        <dsp:cNvSpPr/>
      </dsp:nvSpPr>
      <dsp:spPr>
        <a:xfrm>
          <a:off x="7949362" y="37693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C8B34-6866-4FED-8A95-6B8B6AC4D221}">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3F4CA-259C-412A-B411-1F21C5FF6BC1}">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defRPr cap="all"/>
          </a:pPr>
          <a:r>
            <a:rPr lang="en-GB" sz="3700" kern="1200"/>
            <a:t>Framework</a:t>
          </a:r>
          <a:endParaRPr lang="en-US" sz="3700" kern="1200"/>
        </a:p>
      </dsp:txBody>
      <dsp:txXfrm>
        <a:off x="7346081" y="2851938"/>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7ADFB-611F-4E48-AADC-C99E28A048C8}">
      <dsp:nvSpPr>
        <dsp:cNvPr id="0" name=""/>
        <dsp:cNvSpPr/>
      </dsp:nvSpPr>
      <dsp:spPr>
        <a:xfrm>
          <a:off x="1386847" y="0"/>
          <a:ext cx="4988560" cy="498856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E809E-CA1C-44C2-9EDD-6D9EFFC419FD}">
      <dsp:nvSpPr>
        <dsp:cNvPr id="0" name=""/>
        <dsp:cNvSpPr/>
      </dsp:nvSpPr>
      <dsp:spPr>
        <a:xfrm>
          <a:off x="3867658" y="501535"/>
          <a:ext cx="3242564" cy="11808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t>Impact</a:t>
          </a:r>
          <a:endParaRPr lang="en-GB" sz="4100" b="1" kern="1200" dirty="0"/>
        </a:p>
      </dsp:txBody>
      <dsp:txXfrm>
        <a:off x="3925304" y="559181"/>
        <a:ext cx="3127272" cy="1065593"/>
      </dsp:txXfrm>
    </dsp:sp>
    <dsp:sp modelId="{1F9080F2-2D94-4E9A-926A-7E42E0E2605E}">
      <dsp:nvSpPr>
        <dsp:cNvPr id="0" name=""/>
        <dsp:cNvSpPr/>
      </dsp:nvSpPr>
      <dsp:spPr>
        <a:xfrm>
          <a:off x="3867658" y="1830031"/>
          <a:ext cx="3242564" cy="11808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t>Outcomes</a:t>
          </a:r>
          <a:endParaRPr lang="en-GB" sz="4100" b="1" kern="1200" dirty="0"/>
        </a:p>
      </dsp:txBody>
      <dsp:txXfrm>
        <a:off x="3925304" y="1887677"/>
        <a:ext cx="3127272" cy="1065593"/>
      </dsp:txXfrm>
    </dsp:sp>
    <dsp:sp modelId="{12BE5991-2BA1-408E-A382-D0F271CD8A87}">
      <dsp:nvSpPr>
        <dsp:cNvPr id="0" name=""/>
        <dsp:cNvSpPr/>
      </dsp:nvSpPr>
      <dsp:spPr>
        <a:xfrm>
          <a:off x="3867658" y="3158528"/>
          <a:ext cx="3242564" cy="118088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t>Outputs</a:t>
          </a:r>
          <a:endParaRPr lang="en-GB" sz="4100" b="1" kern="1200" dirty="0"/>
        </a:p>
      </dsp:txBody>
      <dsp:txXfrm>
        <a:off x="3925304" y="3216174"/>
        <a:ext cx="3127272" cy="10655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919F1B-070A-4DBA-ABED-942357B05CDD}"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290E7-11E5-498F-A143-F879C441938C}" type="slidenum">
              <a:rPr lang="en-GB" smtClean="0"/>
              <a:t>‹#›</a:t>
            </a:fld>
            <a:endParaRPr lang="en-GB"/>
          </a:p>
        </p:txBody>
      </p:sp>
    </p:spTree>
    <p:extLst>
      <p:ext uri="{BB962C8B-B14F-4D97-AF65-F5344CB8AC3E}">
        <p14:creationId xmlns:p14="http://schemas.microsoft.com/office/powerpoint/2010/main" val="3621258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t>Sea Cadets and Air Scouts Background</a:t>
            </a:r>
          </a:p>
          <a:p>
            <a:pPr marL="171450" lvl="0" indent="-171450">
              <a:buFont typeface="Arial" panose="020B0604020202020204" pitchFamily="34" charset="0"/>
              <a:buChar char="•"/>
            </a:pPr>
            <a:r>
              <a:rPr lang="en-GB" sz="1200" dirty="0"/>
              <a:t>Building adjacent to lakes.</a:t>
            </a:r>
          </a:p>
          <a:p>
            <a:pPr marL="171450" lvl="0" indent="-171450">
              <a:buFont typeface="Arial" panose="020B0604020202020204" pitchFamily="34" charset="0"/>
              <a:buChar char="•"/>
            </a:pPr>
            <a:r>
              <a:rPr lang="en-GB" sz="1200" dirty="0"/>
              <a:t>Highly militaristic structure</a:t>
            </a:r>
          </a:p>
          <a:p>
            <a:pPr marL="171450" lvl="0" indent="-171450">
              <a:buFont typeface="Arial" panose="020B0604020202020204" pitchFamily="34" charset="0"/>
              <a:buChar char="•"/>
            </a:pPr>
            <a:r>
              <a:rPr lang="en-GB" sz="1200" dirty="0"/>
              <a:t>Very insular</a:t>
            </a:r>
          </a:p>
          <a:p>
            <a:pPr marL="171450" lvl="0" indent="-171450">
              <a:buFont typeface="Arial" panose="020B0604020202020204" pitchFamily="34" charset="0"/>
              <a:buChar char="•"/>
            </a:pPr>
            <a:r>
              <a:rPr lang="en-GB" sz="1200" dirty="0"/>
              <a:t>Do not want to move</a:t>
            </a:r>
          </a:p>
          <a:p>
            <a:pPr marL="171450" lvl="0" indent="-171450">
              <a:buFont typeface="Arial" panose="020B0604020202020204" pitchFamily="34" charset="0"/>
              <a:buChar char="•"/>
            </a:pPr>
            <a:r>
              <a:rPr lang="en-GB" sz="1200" dirty="0"/>
              <a:t>Politically sensitive</a:t>
            </a:r>
          </a:p>
          <a:p>
            <a:pPr marL="171450" lvl="0" indent="-171450">
              <a:buFont typeface="Arial" panose="020B0604020202020204" pitchFamily="34" charset="0"/>
              <a:buChar char="•"/>
            </a:pPr>
            <a:endParaRPr lang="en-GB" sz="1200" dirty="0"/>
          </a:p>
          <a:p>
            <a:pPr marL="0" lvl="0" indent="0">
              <a:buFont typeface="Arial" panose="020B0604020202020204" pitchFamily="34" charset="0"/>
              <a:buNone/>
            </a:pPr>
            <a:r>
              <a:rPr lang="en-GB" sz="1200" b="1" dirty="0" err="1"/>
              <a:t>Clares</a:t>
            </a:r>
            <a:r>
              <a:rPr lang="en-GB" sz="1200" b="1" dirty="0"/>
              <a:t> little bears</a:t>
            </a:r>
          </a:p>
          <a:p>
            <a:pPr marL="0" lvl="0" indent="0">
              <a:buFont typeface="Arial" panose="020B0604020202020204" pitchFamily="34" charset="0"/>
              <a:buNone/>
            </a:pPr>
            <a:endParaRPr lang="en-GB" sz="1200" dirty="0"/>
          </a:p>
          <a:p>
            <a:pPr marL="0" lv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0AFE2-6F98-427F-BF94-EE44E14F4223}"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7423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939F9-07B6-4E79-B3DD-4D04A68FC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7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939F9-07B6-4E79-B3DD-4D04A68FC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17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Times New Roman" panose="02020603050405020304" pitchFamily="18" charset="0"/>
              </a:rPr>
              <a:t>All shapes and sizes not one size fits all</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Small step from cooperative working to cooperative formation</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 </a:t>
            </a:r>
            <a:endParaRPr lang="en-GB" sz="1200" dirty="0">
              <a:effectLst/>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Times New Roman" panose="02020603050405020304" pitchFamily="18" charset="0"/>
              </a:rPr>
              <a:t>There’s help - </a:t>
            </a:r>
            <a:r>
              <a:rPr lang="en-GB" sz="1200" dirty="0" err="1">
                <a:effectLst/>
                <a:latin typeface="Calibri" panose="020F0502020204030204" pitchFamily="34" charset="0"/>
                <a:ea typeface="Times New Roman" panose="02020603050405020304" pitchFamily="18" charset="0"/>
              </a:rPr>
              <a:t>nhscvs</a:t>
            </a:r>
            <a:r>
              <a:rPr lang="en-GB" sz="1200" dirty="0">
                <a:effectLst/>
                <a:latin typeface="Calibri" panose="020F0502020204030204" pitchFamily="34" charset="0"/>
                <a:ea typeface="Times New Roman" panose="02020603050405020304" pitchFamily="18" charset="0"/>
              </a:rPr>
              <a:t> co op </a:t>
            </a:r>
            <a:r>
              <a:rPr lang="en-GB" sz="1200" dirty="0" err="1">
                <a:effectLst/>
                <a:latin typeface="Calibri" panose="020F0502020204030204" pitchFamily="34" charset="0"/>
                <a:ea typeface="Times New Roman" panose="02020603050405020304" pitchFamily="18" charset="0"/>
              </a:rPr>
              <a:t>uk</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0AFE2-6F98-427F-BF94-EE44E14F4223}"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429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Exploring different formalisation models</a:t>
            </a:r>
          </a:p>
          <a:p>
            <a:r>
              <a:rPr lang="en-GB" sz="1800" dirty="0">
                <a:effectLst/>
                <a:latin typeface="Calibri" panose="020F0502020204030204" pitchFamily="34" charset="0"/>
                <a:ea typeface="Times New Roman" panose="02020603050405020304" pitchFamily="18" charset="0"/>
              </a:rPr>
              <a:t>Choice tool - what’s best fit</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Fair representation</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Trial and error, see how it goes and iron out the problems before bite the bullet, easier to see if everyone can work together than change legal structures if they cant.</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It’s not quick</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0AFE2-6F98-427F-BF94-EE44E14F4223}"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088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Someone who knows or training internal accountant</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Blinded by complexities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Trial and error doesn’t work here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0AFE2-6F98-427F-BF94-EE44E14F4223}"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8402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year lease</a:t>
            </a:r>
          </a:p>
          <a:p>
            <a:r>
              <a:rPr lang="en-GB" dirty="0"/>
              <a:t>Extension if show lease can be met and partnership working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50AFE2-6F98-427F-BF94-EE44E14F4223}"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843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776d32d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0776d32d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939F9-07B6-4E79-B3DD-4D04A68FC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63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939F9-07B6-4E79-B3DD-4D04A68FC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20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1939F9-07B6-4E79-B3DD-4D04A68FCE7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45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7D417E-CA96-B433-F299-FB79F4C3038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378" b="3766"/>
          <a:stretch/>
        </p:blipFill>
        <p:spPr>
          <a:xfrm>
            <a:off x="2206" y="11237"/>
            <a:ext cx="12189794" cy="6846763"/>
          </a:xfrm>
          <a:prstGeom prst="rect">
            <a:avLst/>
          </a:prstGeom>
        </p:spPr>
      </p:pic>
      <p:sp>
        <p:nvSpPr>
          <p:cNvPr id="2" name="Title 1">
            <a:extLst>
              <a:ext uri="{FF2B5EF4-FFF2-40B4-BE49-F238E27FC236}">
                <a16:creationId xmlns:a16="http://schemas.microsoft.com/office/drawing/2014/main" id="{82E77F25-88E6-6723-7267-3E03E3EB93AF}"/>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5BC9C7F-0B70-E5B7-AB48-794B9F4E03F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944325-AC30-EAA0-6717-DE3B3AB9772B}"/>
              </a:ext>
            </a:extLst>
          </p:cNvPr>
          <p:cNvSpPr>
            <a:spLocks noGrp="1"/>
          </p:cNvSpPr>
          <p:nvPr>
            <p:ph type="dt" sz="half" idx="10"/>
          </p:nvPr>
        </p:nvSpPr>
        <p:spPr>
          <a:xfrm>
            <a:off x="838200" y="6481638"/>
            <a:ext cx="2743200" cy="365125"/>
          </a:xfrm>
        </p:spPr>
        <p:txBody>
          <a:body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AB45C701-47B0-D349-4F9C-80EF4B12E6A6}"/>
              </a:ext>
            </a:extLst>
          </p:cNvPr>
          <p:cNvSpPr>
            <a:spLocks noGrp="1"/>
          </p:cNvSpPr>
          <p:nvPr>
            <p:ph type="ftr" sz="quarter" idx="11"/>
          </p:nvPr>
        </p:nvSpPr>
        <p:spPr>
          <a:xfrm>
            <a:off x="4038600" y="6481638"/>
            <a:ext cx="4114800" cy="365125"/>
          </a:xfrm>
        </p:spPr>
        <p:txBody>
          <a:bodyPr/>
          <a:lstStyle/>
          <a:p>
            <a:endParaRPr lang="en-GB"/>
          </a:p>
        </p:txBody>
      </p:sp>
      <p:sp>
        <p:nvSpPr>
          <p:cNvPr id="6" name="Slide Number Placeholder 5">
            <a:extLst>
              <a:ext uri="{FF2B5EF4-FFF2-40B4-BE49-F238E27FC236}">
                <a16:creationId xmlns:a16="http://schemas.microsoft.com/office/drawing/2014/main" id="{891BBDA0-7E26-6D7A-0522-DD7AD1A2E04E}"/>
              </a:ext>
            </a:extLst>
          </p:cNvPr>
          <p:cNvSpPr>
            <a:spLocks noGrp="1"/>
          </p:cNvSpPr>
          <p:nvPr>
            <p:ph type="sldNum" sz="quarter" idx="12"/>
          </p:nvPr>
        </p:nvSpPr>
        <p:spPr>
          <a:xfrm>
            <a:off x="8610600" y="6481638"/>
            <a:ext cx="2743200" cy="365125"/>
          </a:xfrm>
        </p:spPr>
        <p:txBody>
          <a:bodyPr/>
          <a:lstStyle/>
          <a:p>
            <a:fld id="{E1F07D53-F377-456E-B734-1D76C0C3B98E}" type="slidenum">
              <a:rPr lang="en-GB" smtClean="0"/>
              <a:t>‹#›</a:t>
            </a:fld>
            <a:endParaRPr lang="en-GB"/>
          </a:p>
        </p:txBody>
      </p:sp>
      <p:sp>
        <p:nvSpPr>
          <p:cNvPr id="9" name="Rectangle 8">
            <a:extLst>
              <a:ext uri="{FF2B5EF4-FFF2-40B4-BE49-F238E27FC236}">
                <a16:creationId xmlns:a16="http://schemas.microsoft.com/office/drawing/2014/main" id="{F1880A3C-9BFC-7D00-926C-D7246CBE671A}"/>
              </a:ext>
            </a:extLst>
          </p:cNvPr>
          <p:cNvSpPr/>
          <p:nvPr userDrawn="1"/>
        </p:nvSpPr>
        <p:spPr>
          <a:xfrm>
            <a:off x="0" y="0"/>
            <a:ext cx="12192000" cy="25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3CF9306-26D9-15DE-CDF9-3FDEBCA951B6}"/>
              </a:ext>
            </a:extLst>
          </p:cNvPr>
          <p:cNvPicPr>
            <a:picLocks noChangeAspect="1"/>
          </p:cNvPicPr>
          <p:nvPr userDrawn="1"/>
        </p:nvPicPr>
        <p:blipFill>
          <a:blip r:embed="rId3"/>
          <a:stretch>
            <a:fillRect/>
          </a:stretch>
        </p:blipFill>
        <p:spPr>
          <a:xfrm>
            <a:off x="399893" y="287953"/>
            <a:ext cx="2248214" cy="828791"/>
          </a:xfrm>
          <a:prstGeom prst="rect">
            <a:avLst/>
          </a:prstGeom>
        </p:spPr>
      </p:pic>
    </p:spTree>
    <p:extLst>
      <p:ext uri="{BB962C8B-B14F-4D97-AF65-F5344CB8AC3E}">
        <p14:creationId xmlns:p14="http://schemas.microsoft.com/office/powerpoint/2010/main" val="327660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0DD4-C58A-60CA-F935-D6E5CFF64B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7EC0A-569C-D447-4D54-D3B9BBFE01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69798C-B99E-E466-0195-6848CA5B8C65}"/>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D5B1E27A-D14F-7323-E4CA-3609F3485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29C86-015E-95AE-369D-65C1EFE443E6}"/>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965471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F9CE2-DA89-A9AD-D014-B695D467AC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D57AA8-2629-D730-00CC-96EB61D91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92881-91C3-353F-ECF9-C11217E54DF7}"/>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41405628-AA75-7459-F4E4-63BA264F07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274AA1-CB84-4A15-541B-78D61B2E42F2}"/>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5518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DBFF-9462-BFBA-C361-8D539B9684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5EC2B60-103E-E30E-E1A0-A43DFCF6FE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E67A86-A5ED-8274-B113-3AD01D7D34FD}"/>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16D5733C-78F3-8E30-4F0A-4B7862BD7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163FEF-61DA-4A0E-A8A4-E1A53C909F5C}"/>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71694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9943-A238-E01D-D7D9-CC31C75373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686A07-CCA3-3F9B-A434-5D0DBB3E41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90D67-887A-BE1A-F417-6B1FD941CEE6}"/>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0A733B3B-7B3E-516F-A5F6-9D7F6F336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CD01C-9394-02F6-D530-9F2202765675}"/>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2907537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8CD9-6FC8-FCE9-1F35-011676CBD6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C684B5-7D67-453F-EF48-E1414D92B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C3C60-D746-64C9-D5C8-27189445F05F}"/>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E971D27E-F5B3-81A4-1A63-B981702E0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A41FE-3A79-F93B-8E5B-44775AAF6815}"/>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3373182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85B7-D7B1-8AF5-FF95-3B9B206630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65C22-7BD5-4D53-2FB7-94AB522C5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E702B1-6EBE-BC9A-47C0-0C2F619013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894E23-7C9B-5496-12ED-EF75512050DA}"/>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6" name="Footer Placeholder 5">
            <a:extLst>
              <a:ext uri="{FF2B5EF4-FFF2-40B4-BE49-F238E27FC236}">
                <a16:creationId xmlns:a16="http://schemas.microsoft.com/office/drawing/2014/main" id="{2A83E59E-E0F3-14BB-FC7B-6BBEBC56A4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056B14-6DEC-2602-9F3C-BF615FDA4793}"/>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204868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60D0-E427-030B-7CA6-E124384090C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7E678-5C37-52E6-D12F-BC4BFB2DF4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0D4BB9-540A-766B-2451-AC128AAA12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B3DBEC-0DC2-D443-14A2-4CB99254E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02150-A954-14DB-11B4-5F326AD65E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53A8F1-C3FC-BBC1-1FC7-58839D53BF48}"/>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8" name="Footer Placeholder 7">
            <a:extLst>
              <a:ext uri="{FF2B5EF4-FFF2-40B4-BE49-F238E27FC236}">
                <a16:creationId xmlns:a16="http://schemas.microsoft.com/office/drawing/2014/main" id="{7A11CB3F-280B-6561-9070-800B3747C8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FD3C7F-28B6-B4F9-BCA2-C7D348340BFD}"/>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4240650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B402-B012-24D0-0079-48296BB3F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5437F2-5DB5-E426-EE44-4D432D5EBC26}"/>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4" name="Footer Placeholder 3">
            <a:extLst>
              <a:ext uri="{FF2B5EF4-FFF2-40B4-BE49-F238E27FC236}">
                <a16:creationId xmlns:a16="http://schemas.microsoft.com/office/drawing/2014/main" id="{6B5ED035-0EF1-DF3F-8553-0707D0BE3C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030C1A-307E-3755-EC0E-F485CD26CF54}"/>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41608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359BA-A12E-4411-F3D9-C560FC5E4B9E}"/>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3" name="Footer Placeholder 2">
            <a:extLst>
              <a:ext uri="{FF2B5EF4-FFF2-40B4-BE49-F238E27FC236}">
                <a16:creationId xmlns:a16="http://schemas.microsoft.com/office/drawing/2014/main" id="{A81AE7F4-4C98-C1F9-0EAE-41BD47EA1C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89F39F-6631-E87B-38CA-C29F3268D9C2}"/>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2208022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D612-C4D8-A2FE-4D3B-198E0E9F5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BD8386-5987-2C08-9D8A-FD90DC77B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C3669F-92D6-73C7-D8E9-789DD0089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2FB75-A8A2-B263-A3CC-AD2A70CA5237}"/>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6" name="Footer Placeholder 5">
            <a:extLst>
              <a:ext uri="{FF2B5EF4-FFF2-40B4-BE49-F238E27FC236}">
                <a16:creationId xmlns:a16="http://schemas.microsoft.com/office/drawing/2014/main" id="{B0AA6277-57F3-E7D2-521B-BEE2717F6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99F9CE-4D76-86BC-19A4-6D23FA057556}"/>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30618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514B-1654-A0EF-2B98-A4B404FE1B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BD9EB5-871C-C7F5-274D-A8E630053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0E5194-D2F1-47E1-6E9B-645D9E02653C}"/>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8E11FA67-FC7B-E8FA-C4B8-C91E783059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FBB3C2-931D-30CE-2430-75BCCC6E82FD}"/>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93625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DFB8-3FF0-6A26-B8B6-A2E20C757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323A89-D6AE-948B-CC90-0144787480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09805E-08B7-9B68-A4DF-081233586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F2FEA-2CE5-AC1D-75C4-581E0A773C4A}"/>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6" name="Footer Placeholder 5">
            <a:extLst>
              <a:ext uri="{FF2B5EF4-FFF2-40B4-BE49-F238E27FC236}">
                <a16:creationId xmlns:a16="http://schemas.microsoft.com/office/drawing/2014/main" id="{A1206104-5F94-EC73-9C09-E4AFAD4B19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BCACCC-B6A1-87B7-FB54-60836716F8E4}"/>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1162615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AE36-14D5-B07B-35DE-8B5ADB8A71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805D25-1AAB-0119-1921-DA29FB8E3E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E1C23-E335-F0B7-79B3-10C27FB5F7CD}"/>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AFD041D8-DCA4-AED4-527E-FC6B21233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B8BDE-A915-2497-7AF2-FFAED670C08A}"/>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75379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7AAA10-744D-178B-668A-4B11298360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61AF4B-5CC3-4E82-4CFE-111513C1F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DE0C0-A63A-D212-95FB-0EC24C8C009E}"/>
              </a:ext>
            </a:extLst>
          </p:cNvPr>
          <p:cNvSpPr>
            <a:spLocks noGrp="1"/>
          </p:cNvSpPr>
          <p:nvPr>
            <p:ph type="dt" sz="half" idx="10"/>
          </p:nvPr>
        </p:nvSpPr>
        <p:spPr/>
        <p:txBody>
          <a:body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E2CEB3CE-9C76-9226-9AC9-B9BD53ACA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0E226-E50B-DFA9-9DAD-15D583205359}"/>
              </a:ext>
            </a:extLst>
          </p:cNvPr>
          <p:cNvSpPr>
            <a:spLocks noGrp="1"/>
          </p:cNvSpPr>
          <p:nvPr>
            <p:ph type="sldNum" sz="quarter" idx="12"/>
          </p:nvPr>
        </p:nvSpPr>
        <p:spPr/>
        <p:txBody>
          <a:bodyPr/>
          <a:lstStyle/>
          <a:p>
            <a:fld id="{0A6EAFE4-6D90-4E8B-981D-5CAE739930D6}" type="slidenum">
              <a:rPr lang="en-GB" smtClean="0"/>
              <a:t>‹#›</a:t>
            </a:fld>
            <a:endParaRPr lang="en-GB"/>
          </a:p>
        </p:txBody>
      </p:sp>
    </p:spTree>
    <p:extLst>
      <p:ext uri="{BB962C8B-B14F-4D97-AF65-F5344CB8AC3E}">
        <p14:creationId xmlns:p14="http://schemas.microsoft.com/office/powerpoint/2010/main" val="3745741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59" name="Rectangle 19"/>
          <p:cNvSpPr>
            <a:spLocks noChangeArrowheads="1"/>
          </p:cNvSpPr>
          <p:nvPr/>
        </p:nvSpPr>
        <p:spPr bwMode="auto">
          <a:xfrm>
            <a:off x="0" y="6689727"/>
            <a:ext cx="12192000" cy="176213"/>
          </a:xfrm>
          <a:prstGeom prst="rect">
            <a:avLst/>
          </a:prstGeom>
          <a:solidFill>
            <a:srgbClr val="006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sp>
        <p:nvSpPr>
          <p:cNvPr id="10242" name="Rectangle 2"/>
          <p:cNvSpPr>
            <a:spLocks noGrp="1" noChangeArrowheads="1"/>
          </p:cNvSpPr>
          <p:nvPr>
            <p:ph type="ctrTitle"/>
          </p:nvPr>
        </p:nvSpPr>
        <p:spPr>
          <a:xfrm>
            <a:off x="914400" y="2130427"/>
            <a:ext cx="10363200" cy="938213"/>
          </a:xfrm>
        </p:spPr>
        <p:txBody>
          <a:bodyPr/>
          <a:lstStyle>
            <a:lvl1pPr>
              <a:defRPr sz="5467">
                <a:solidFill>
                  <a:srgbClr val="006929"/>
                </a:solidFill>
              </a:defRPr>
            </a:lvl1pPr>
          </a:lstStyle>
          <a:p>
            <a:pPr lvl="0"/>
            <a:r>
              <a:rPr lang="en-US" noProof="0"/>
              <a:t>Click to edit Master title style</a:t>
            </a:r>
            <a:endParaRPr lang="en-GB" noProof="0"/>
          </a:p>
        </p:txBody>
      </p:sp>
      <p:sp>
        <p:nvSpPr>
          <p:cNvPr id="10243" name="Rectangle 3"/>
          <p:cNvSpPr>
            <a:spLocks noGrp="1" noChangeArrowheads="1"/>
          </p:cNvSpPr>
          <p:nvPr>
            <p:ph type="subTitle" idx="1"/>
          </p:nvPr>
        </p:nvSpPr>
        <p:spPr>
          <a:xfrm>
            <a:off x="912284" y="3068640"/>
            <a:ext cx="8534400" cy="1081087"/>
          </a:xfrm>
        </p:spPr>
        <p:txBody>
          <a:bodyPr/>
          <a:lstStyle>
            <a:lvl1pPr marL="0" indent="0">
              <a:buFontTx/>
              <a:buNone/>
              <a:defRPr>
                <a:solidFill>
                  <a:srgbClr val="006929"/>
                </a:solidFill>
              </a:defRPr>
            </a:lvl1pPr>
          </a:lstStyle>
          <a:p>
            <a:pPr lvl="0"/>
            <a:r>
              <a:rPr lang="en-US" noProof="0"/>
              <a:t>Click to edit Master subtitle style</a:t>
            </a:r>
            <a:endParaRPr lang="en-GB" noProof="0"/>
          </a:p>
        </p:txBody>
      </p:sp>
      <p:sp>
        <p:nvSpPr>
          <p:cNvPr id="10256" name="Rectangle 16"/>
          <p:cNvSpPr>
            <a:spLocks noChangeArrowheads="1"/>
          </p:cNvSpPr>
          <p:nvPr/>
        </p:nvSpPr>
        <p:spPr bwMode="auto">
          <a:xfrm>
            <a:off x="0" y="3"/>
            <a:ext cx="12192000" cy="804863"/>
          </a:xfrm>
          <a:prstGeom prst="rect">
            <a:avLst/>
          </a:prstGeom>
          <a:solidFill>
            <a:srgbClr val="006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sp>
        <p:nvSpPr>
          <p:cNvPr id="10257" name="Rectangle 17"/>
          <p:cNvSpPr>
            <a:spLocks noChangeArrowheads="1"/>
          </p:cNvSpPr>
          <p:nvPr/>
        </p:nvSpPr>
        <p:spPr bwMode="auto">
          <a:xfrm>
            <a:off x="0" y="801689"/>
            <a:ext cx="12192000" cy="168275"/>
          </a:xfrm>
          <a:prstGeom prst="rect">
            <a:avLst/>
          </a:prstGeom>
          <a:solidFill>
            <a:srgbClr val="00A8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pic>
        <p:nvPicPr>
          <p:cNvPr id="8" name="Picture 20" descr="StevenageBC_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6723" y="5868637"/>
            <a:ext cx="1444923" cy="790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99" y="5906295"/>
            <a:ext cx="791267" cy="757925"/>
          </a:xfrm>
          <a:prstGeom prst="rect">
            <a:avLst/>
          </a:prstGeom>
        </p:spPr>
      </p:pic>
    </p:spTree>
    <p:extLst>
      <p:ext uri="{BB962C8B-B14F-4D97-AF65-F5344CB8AC3E}">
        <p14:creationId xmlns:p14="http://schemas.microsoft.com/office/powerpoint/2010/main" val="207831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3533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130542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4784" y="1169988"/>
            <a:ext cx="5384800" cy="4454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2784" y="1169988"/>
            <a:ext cx="5384800" cy="44545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947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614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1580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76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B0AE6-C02C-F16D-DD6A-BADCA27B18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CAE610-C53B-A804-4113-82C853F63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C3278-FFED-E822-85E2-851329FDAD0B}"/>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93E188C6-80F0-4D91-B100-876C3A712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18E8AB-8B30-8DD1-6903-854BF847F84C}"/>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574820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194156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157937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221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107952"/>
            <a:ext cx="2779184" cy="55165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0851" y="107952"/>
            <a:ext cx="8134349" cy="5516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8560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601249" y="1417311"/>
            <a:ext cx="8612325" cy="449497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body" idx="1"/>
          </p:nvPr>
        </p:nvSpPr>
        <p:spPr>
          <a:xfrm>
            <a:off x="601249" y="638175"/>
            <a:ext cx="8612325" cy="6016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b="1" i="0" u="none" cap="none">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3674235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601249" y="1417311"/>
            <a:ext cx="8612325" cy="449497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601249" y="638175"/>
            <a:ext cx="8612325" cy="6016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b="1" i="0" u="none" cap="none">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36361505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601249" y="1417311"/>
            <a:ext cx="8612325" cy="449497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601249" y="638175"/>
            <a:ext cx="8612325" cy="6016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b="1" i="0" u="none" cap="none">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369954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601249" y="1417311"/>
            <a:ext cx="8612325" cy="449497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txBox="1">
            <a:spLocks noGrp="1"/>
          </p:cNvSpPr>
          <p:nvPr>
            <p:ph type="body" idx="1"/>
          </p:nvPr>
        </p:nvSpPr>
        <p:spPr>
          <a:xfrm>
            <a:off x="601249" y="638175"/>
            <a:ext cx="8612325" cy="6016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sz="2800" b="1" i="0" u="none" cap="none">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extLst>
      <p:ext uri="{BB962C8B-B14F-4D97-AF65-F5344CB8AC3E}">
        <p14:creationId xmlns:p14="http://schemas.microsoft.com/office/powerpoint/2010/main" val="172226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71EB-F871-D797-AD6C-CC56637BE2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2A81C3-8EDE-A144-7EFA-89F31209B1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06FF0B-6990-EF17-6B46-8CC5DD1A4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839F4-AC92-653D-D702-3FE11B2E191C}"/>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6" name="Footer Placeholder 5">
            <a:extLst>
              <a:ext uri="{FF2B5EF4-FFF2-40B4-BE49-F238E27FC236}">
                <a16:creationId xmlns:a16="http://schemas.microsoft.com/office/drawing/2014/main" id="{84AB3DB7-D0AC-6150-B585-407FE159A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28EDB-6C0A-0275-5252-8E851429E4C1}"/>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6035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62301-217C-6073-DE5F-638EC9424B9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4B039-8669-8819-CC4A-231DC9426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3988F-450B-F647-E7EE-BE8EFA08D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3AD82-EFD5-A401-A2A8-D0D79D7CD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6B1D3-A857-DEFA-B44B-BA7F014602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2F1571-BE92-2B4C-C9CF-B7C7547B6E8C}"/>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8" name="Footer Placeholder 7">
            <a:extLst>
              <a:ext uri="{FF2B5EF4-FFF2-40B4-BE49-F238E27FC236}">
                <a16:creationId xmlns:a16="http://schemas.microsoft.com/office/drawing/2014/main" id="{C97184B8-D3EC-B835-857A-127EEC43C4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CA5EC5-947B-0C20-10CF-B443D183AE16}"/>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48038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1B03-5AFA-900A-2C09-2B0173FDE6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3CD71D-3F7C-6C3A-53FB-1ED9E1149CCA}"/>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4" name="Footer Placeholder 3">
            <a:extLst>
              <a:ext uri="{FF2B5EF4-FFF2-40B4-BE49-F238E27FC236}">
                <a16:creationId xmlns:a16="http://schemas.microsoft.com/office/drawing/2014/main" id="{E743773F-689C-9195-0841-2767FC9D66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7263EA-331B-4792-A699-31CA856567AE}"/>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172031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8C2F7-43A6-E48F-5984-2235659654A4}"/>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3" name="Footer Placeholder 2">
            <a:extLst>
              <a:ext uri="{FF2B5EF4-FFF2-40B4-BE49-F238E27FC236}">
                <a16:creationId xmlns:a16="http://schemas.microsoft.com/office/drawing/2014/main" id="{7FDB2C12-31FD-ABDA-06EC-63A4558482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B9E208-182B-75D6-2EE9-B5A01DF182C4}"/>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61591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91B5-EEEB-8ED1-1CCC-4C0CF2FDE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4B1BA8-5031-1D2F-93C3-568978CDE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8A2417-2023-7D4E-F1A2-C84F0720B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994E5-CCC9-00D4-ECC2-90354FC7FEC7}"/>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6" name="Footer Placeholder 5">
            <a:extLst>
              <a:ext uri="{FF2B5EF4-FFF2-40B4-BE49-F238E27FC236}">
                <a16:creationId xmlns:a16="http://schemas.microsoft.com/office/drawing/2014/main" id="{4F054881-BA3A-F20C-D16C-9DC378A06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17F288-55DA-77F2-2F15-6201651FFC24}"/>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288987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0B28-5FD7-D527-FB94-A7FE0C2CD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E42572-01D6-253B-6B74-71B894507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4CA91FE-6B1B-C338-0A88-1A351AADF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8B79A-A669-B889-C06E-C1E7B3DCDFB3}"/>
              </a:ext>
            </a:extLst>
          </p:cNvPr>
          <p:cNvSpPr>
            <a:spLocks noGrp="1"/>
          </p:cNvSpPr>
          <p:nvPr>
            <p:ph type="dt" sz="half" idx="10"/>
          </p:nvPr>
        </p:nvSpPr>
        <p:spPr/>
        <p:txBody>
          <a:bodyPr/>
          <a:lstStyle/>
          <a:p>
            <a:fld id="{487896C4-D804-4F20-8C63-733714DF2B65}" type="datetimeFigureOut">
              <a:rPr lang="en-GB" smtClean="0"/>
              <a:t>16/11/2023</a:t>
            </a:fld>
            <a:endParaRPr lang="en-GB"/>
          </a:p>
        </p:txBody>
      </p:sp>
      <p:sp>
        <p:nvSpPr>
          <p:cNvPr id="6" name="Footer Placeholder 5">
            <a:extLst>
              <a:ext uri="{FF2B5EF4-FFF2-40B4-BE49-F238E27FC236}">
                <a16:creationId xmlns:a16="http://schemas.microsoft.com/office/drawing/2014/main" id="{CC36E49C-0533-D5E9-BC49-425E82AD7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8F88DF-8364-EE71-4A3A-3C57EB79D29F}"/>
              </a:ext>
            </a:extLst>
          </p:cNvPr>
          <p:cNvSpPr>
            <a:spLocks noGrp="1"/>
          </p:cNvSpPr>
          <p:nvPr>
            <p:ph type="sldNum" sz="quarter" idx="12"/>
          </p:nvPr>
        </p:nvSpPr>
        <p:spPr/>
        <p:txBody>
          <a:bodyPr/>
          <a:lstStyle/>
          <a:p>
            <a:fld id="{E1F07D53-F377-456E-B734-1D76C0C3B98E}" type="slidenum">
              <a:rPr lang="en-GB" smtClean="0"/>
              <a:t>‹#›</a:t>
            </a:fld>
            <a:endParaRPr lang="en-GB"/>
          </a:p>
        </p:txBody>
      </p:sp>
    </p:spTree>
    <p:extLst>
      <p:ext uri="{BB962C8B-B14F-4D97-AF65-F5344CB8AC3E}">
        <p14:creationId xmlns:p14="http://schemas.microsoft.com/office/powerpoint/2010/main" val="347957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7.jp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C5AFB6-934E-4C23-5FA7-5E7D9631329D}"/>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5254" y="5037992"/>
            <a:ext cx="12186746" cy="1820008"/>
          </a:xfrm>
          <a:prstGeom prst="rect">
            <a:avLst/>
          </a:prstGeom>
        </p:spPr>
      </p:pic>
      <p:sp>
        <p:nvSpPr>
          <p:cNvPr id="2" name="Title Placeholder 1">
            <a:extLst>
              <a:ext uri="{FF2B5EF4-FFF2-40B4-BE49-F238E27FC236}">
                <a16:creationId xmlns:a16="http://schemas.microsoft.com/office/drawing/2014/main" id="{8607E576-8972-055D-9835-BAFF2084E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2EF4A-3E47-671B-C694-64FF0BF7FE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7B3E3-E23B-EF21-DBC8-9635AD3EF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896C4-D804-4F20-8C63-733714DF2B65}" type="datetimeFigureOut">
              <a:rPr lang="en-GB" smtClean="0"/>
              <a:t>16/11/2023</a:t>
            </a:fld>
            <a:endParaRPr lang="en-GB"/>
          </a:p>
        </p:txBody>
      </p:sp>
      <p:sp>
        <p:nvSpPr>
          <p:cNvPr id="5" name="Footer Placeholder 4">
            <a:extLst>
              <a:ext uri="{FF2B5EF4-FFF2-40B4-BE49-F238E27FC236}">
                <a16:creationId xmlns:a16="http://schemas.microsoft.com/office/drawing/2014/main" id="{0B647836-BF07-DB46-D2F7-C9D73E71F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C244A8-3877-35C8-71F3-AC16C3A31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07D53-F377-456E-B734-1D76C0C3B98E}" type="slidenum">
              <a:rPr lang="en-GB" smtClean="0"/>
              <a:t>‹#›</a:t>
            </a:fld>
            <a:endParaRPr lang="en-GB"/>
          </a:p>
        </p:txBody>
      </p:sp>
      <p:pic>
        <p:nvPicPr>
          <p:cNvPr id="8" name="Picture 7">
            <a:extLst>
              <a:ext uri="{FF2B5EF4-FFF2-40B4-BE49-F238E27FC236}">
                <a16:creationId xmlns:a16="http://schemas.microsoft.com/office/drawing/2014/main" id="{7FA3A27F-B971-EBA9-25DD-37829F37E20A}"/>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137013" y="136525"/>
            <a:ext cx="1776047" cy="562708"/>
          </a:xfrm>
          <a:prstGeom prst="rect">
            <a:avLst/>
          </a:prstGeom>
        </p:spPr>
      </p:pic>
    </p:spTree>
    <p:extLst>
      <p:ext uri="{BB962C8B-B14F-4D97-AF65-F5344CB8AC3E}">
        <p14:creationId xmlns:p14="http://schemas.microsoft.com/office/powerpoint/2010/main" val="399353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C3294-7CCD-F845-8918-916B7CAC3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5422FB-F3EE-2CFF-63E8-C36B486BC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2355B-EE2B-E630-D5EA-7B0F72AF5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4032DA-4CB1-40FB-BDEE-0B6E1877119C}" type="datetimeFigureOut">
              <a:rPr lang="en-GB" smtClean="0"/>
              <a:t>16/11/2023</a:t>
            </a:fld>
            <a:endParaRPr lang="en-GB"/>
          </a:p>
        </p:txBody>
      </p:sp>
      <p:sp>
        <p:nvSpPr>
          <p:cNvPr id="5" name="Footer Placeholder 4">
            <a:extLst>
              <a:ext uri="{FF2B5EF4-FFF2-40B4-BE49-F238E27FC236}">
                <a16:creationId xmlns:a16="http://schemas.microsoft.com/office/drawing/2014/main" id="{4F093C8B-393F-4B7E-B028-6D7FF9B74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826D6D-0A04-C058-F254-D27FC2D69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EAFE4-6D90-4E8B-981D-5CAE739930D6}" type="slidenum">
              <a:rPr lang="en-GB" smtClean="0"/>
              <a:t>‹#›</a:t>
            </a:fld>
            <a:endParaRPr lang="en-GB"/>
          </a:p>
        </p:txBody>
      </p:sp>
    </p:spTree>
    <p:extLst>
      <p:ext uri="{BB962C8B-B14F-4D97-AF65-F5344CB8AC3E}">
        <p14:creationId xmlns:p14="http://schemas.microsoft.com/office/powerpoint/2010/main" val="17947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 name="Rectangle 24"/>
          <p:cNvSpPr>
            <a:spLocks noChangeArrowheads="1"/>
          </p:cNvSpPr>
          <p:nvPr/>
        </p:nvSpPr>
        <p:spPr bwMode="auto">
          <a:xfrm>
            <a:off x="0" y="801689"/>
            <a:ext cx="12192000" cy="168275"/>
          </a:xfrm>
          <a:prstGeom prst="rect">
            <a:avLst/>
          </a:prstGeom>
          <a:solidFill>
            <a:srgbClr val="00A84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sp>
        <p:nvSpPr>
          <p:cNvPr id="1049" name="Rectangle 25"/>
          <p:cNvSpPr>
            <a:spLocks noChangeArrowheads="1"/>
          </p:cNvSpPr>
          <p:nvPr/>
        </p:nvSpPr>
        <p:spPr bwMode="auto">
          <a:xfrm>
            <a:off x="0" y="6689727"/>
            <a:ext cx="12192000" cy="176213"/>
          </a:xfrm>
          <a:prstGeom prst="rect">
            <a:avLst/>
          </a:prstGeom>
          <a:solidFill>
            <a:srgbClr val="006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sp>
        <p:nvSpPr>
          <p:cNvPr id="1027" name="Rectangle 3"/>
          <p:cNvSpPr>
            <a:spLocks noGrp="1" noChangeArrowheads="1"/>
          </p:cNvSpPr>
          <p:nvPr>
            <p:ph type="body" idx="1"/>
          </p:nvPr>
        </p:nvSpPr>
        <p:spPr bwMode="auto">
          <a:xfrm>
            <a:off x="594784" y="1169988"/>
            <a:ext cx="109728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B6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44" name="Rectangle 20"/>
          <p:cNvSpPr>
            <a:spLocks noChangeArrowheads="1"/>
          </p:cNvSpPr>
          <p:nvPr/>
        </p:nvSpPr>
        <p:spPr bwMode="auto">
          <a:xfrm>
            <a:off x="0" y="3"/>
            <a:ext cx="12192000" cy="804863"/>
          </a:xfrm>
          <a:prstGeom prst="rect">
            <a:avLst/>
          </a:prstGeom>
          <a:solidFill>
            <a:srgbClr val="006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p>
        </p:txBody>
      </p:sp>
      <p:sp>
        <p:nvSpPr>
          <p:cNvPr id="1026" name="Rectangle 2"/>
          <p:cNvSpPr>
            <a:spLocks noGrp="1" noChangeArrowheads="1"/>
          </p:cNvSpPr>
          <p:nvPr>
            <p:ph type="title"/>
          </p:nvPr>
        </p:nvSpPr>
        <p:spPr bwMode="auto">
          <a:xfrm>
            <a:off x="450855" y="107952"/>
            <a:ext cx="10985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8" name="Picture 20" descr="StevenageBC_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59762" y="5944545"/>
            <a:ext cx="1332237" cy="7290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2299" y="5906295"/>
            <a:ext cx="791267" cy="757925"/>
          </a:xfrm>
          <a:prstGeom prst="rect">
            <a:avLst/>
          </a:prstGeom>
        </p:spPr>
      </p:pic>
    </p:spTree>
    <p:extLst>
      <p:ext uri="{BB962C8B-B14F-4D97-AF65-F5344CB8AC3E}">
        <p14:creationId xmlns:p14="http://schemas.microsoft.com/office/powerpoint/2010/main" val="77023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800" b="1">
          <a:solidFill>
            <a:schemeClr val="bg1"/>
          </a:solidFill>
          <a:latin typeface="+mj-lt"/>
          <a:ea typeface="+mj-ea"/>
          <a:cs typeface="+mj-cs"/>
        </a:defRPr>
      </a:lvl1pPr>
      <a:lvl2pPr algn="l" rtl="0" eaLnBrk="1" fontAlgn="base" hangingPunct="1">
        <a:spcBef>
          <a:spcPct val="0"/>
        </a:spcBef>
        <a:spcAft>
          <a:spcPct val="0"/>
        </a:spcAft>
        <a:defRPr sz="4800" b="1">
          <a:solidFill>
            <a:schemeClr val="bg1"/>
          </a:solidFill>
          <a:latin typeface="Arial" charset="0"/>
        </a:defRPr>
      </a:lvl2pPr>
      <a:lvl3pPr algn="l" rtl="0" eaLnBrk="1" fontAlgn="base" hangingPunct="1">
        <a:spcBef>
          <a:spcPct val="0"/>
        </a:spcBef>
        <a:spcAft>
          <a:spcPct val="0"/>
        </a:spcAft>
        <a:defRPr sz="4800" b="1">
          <a:solidFill>
            <a:schemeClr val="bg1"/>
          </a:solidFill>
          <a:latin typeface="Arial" charset="0"/>
        </a:defRPr>
      </a:lvl3pPr>
      <a:lvl4pPr algn="l" rtl="0" eaLnBrk="1" fontAlgn="base" hangingPunct="1">
        <a:spcBef>
          <a:spcPct val="0"/>
        </a:spcBef>
        <a:spcAft>
          <a:spcPct val="0"/>
        </a:spcAft>
        <a:defRPr sz="4800" b="1">
          <a:solidFill>
            <a:schemeClr val="bg1"/>
          </a:solidFill>
          <a:latin typeface="Arial" charset="0"/>
        </a:defRPr>
      </a:lvl4pPr>
      <a:lvl5pPr algn="l" rtl="0" eaLnBrk="1" fontAlgn="base" hangingPunct="1">
        <a:spcBef>
          <a:spcPct val="0"/>
        </a:spcBef>
        <a:spcAft>
          <a:spcPct val="0"/>
        </a:spcAft>
        <a:defRPr sz="4800" b="1">
          <a:solidFill>
            <a:schemeClr val="bg1"/>
          </a:solidFill>
          <a:latin typeface="Arial" charset="0"/>
        </a:defRPr>
      </a:lvl5pPr>
      <a:lvl6pPr marL="609585" algn="l" rtl="0" eaLnBrk="1" fontAlgn="base" hangingPunct="1">
        <a:spcBef>
          <a:spcPct val="0"/>
        </a:spcBef>
        <a:spcAft>
          <a:spcPct val="0"/>
        </a:spcAft>
        <a:defRPr sz="4800" b="1">
          <a:solidFill>
            <a:schemeClr val="bg1"/>
          </a:solidFill>
          <a:latin typeface="Arial" charset="0"/>
        </a:defRPr>
      </a:lvl6pPr>
      <a:lvl7pPr marL="1219170" algn="l" rtl="0" eaLnBrk="1" fontAlgn="base" hangingPunct="1">
        <a:spcBef>
          <a:spcPct val="0"/>
        </a:spcBef>
        <a:spcAft>
          <a:spcPct val="0"/>
        </a:spcAft>
        <a:defRPr sz="4800" b="1">
          <a:solidFill>
            <a:schemeClr val="bg1"/>
          </a:solidFill>
          <a:latin typeface="Arial" charset="0"/>
        </a:defRPr>
      </a:lvl7pPr>
      <a:lvl8pPr marL="1828754" algn="l" rtl="0" eaLnBrk="1" fontAlgn="base" hangingPunct="1">
        <a:spcBef>
          <a:spcPct val="0"/>
        </a:spcBef>
        <a:spcAft>
          <a:spcPct val="0"/>
        </a:spcAft>
        <a:defRPr sz="4800" b="1">
          <a:solidFill>
            <a:schemeClr val="bg1"/>
          </a:solidFill>
          <a:latin typeface="Arial" charset="0"/>
        </a:defRPr>
      </a:lvl8pPr>
      <a:lvl9pPr marL="2438339" algn="l" rtl="0" eaLnBrk="1" fontAlgn="base" hangingPunct="1">
        <a:spcBef>
          <a:spcPct val="0"/>
        </a:spcBef>
        <a:spcAft>
          <a:spcPct val="0"/>
        </a:spcAft>
        <a:defRPr sz="4800" b="1">
          <a:solidFill>
            <a:schemeClr val="bg1"/>
          </a:solidFill>
          <a:latin typeface="Arial" charset="0"/>
        </a:defRPr>
      </a:lvl9pPr>
    </p:titleStyle>
    <p:bodyStyle>
      <a:lvl1pPr marL="457189" indent="-457189" algn="l" rtl="0" eaLnBrk="1" fontAlgn="base" hangingPunct="1">
        <a:spcBef>
          <a:spcPct val="20000"/>
        </a:spcBef>
        <a:spcAft>
          <a:spcPct val="15000"/>
        </a:spcAft>
        <a:buClr>
          <a:srgbClr val="006929"/>
        </a:buClr>
        <a:buSzPct val="120000"/>
        <a:buChar char="•"/>
        <a:defRPr sz="3467">
          <a:solidFill>
            <a:schemeClr val="tx1"/>
          </a:solidFill>
          <a:latin typeface="+mn-lt"/>
          <a:ea typeface="+mn-ea"/>
          <a:cs typeface="+mn-cs"/>
        </a:defRPr>
      </a:lvl1pPr>
      <a:lvl2pPr marL="990575" indent="-380990" algn="l" rtl="0" eaLnBrk="1" fontAlgn="base" hangingPunct="1">
        <a:spcBef>
          <a:spcPct val="20000"/>
        </a:spcBef>
        <a:spcAft>
          <a:spcPct val="15000"/>
        </a:spcAft>
        <a:buClr>
          <a:srgbClr val="006929"/>
        </a:buClr>
        <a:buSzPct val="120000"/>
        <a:buChar char="•"/>
        <a:defRPr sz="2933">
          <a:solidFill>
            <a:schemeClr val="tx1"/>
          </a:solidFill>
          <a:latin typeface="+mn-lt"/>
        </a:defRPr>
      </a:lvl2pPr>
      <a:lvl3pPr marL="1523962" indent="-304792" algn="l" rtl="0" eaLnBrk="1" fontAlgn="base" hangingPunct="1">
        <a:spcBef>
          <a:spcPct val="20000"/>
        </a:spcBef>
        <a:spcAft>
          <a:spcPct val="15000"/>
        </a:spcAft>
        <a:buClr>
          <a:srgbClr val="006929"/>
        </a:buClr>
        <a:buSzPct val="120000"/>
        <a:buChar char="•"/>
        <a:defRPr sz="2933">
          <a:solidFill>
            <a:schemeClr val="tx1"/>
          </a:solidFill>
          <a:latin typeface="+mn-lt"/>
        </a:defRPr>
      </a:lvl3pPr>
      <a:lvl4pPr marL="2133547" indent="-304792" algn="l" rtl="0" eaLnBrk="1" fontAlgn="base" hangingPunct="1">
        <a:spcBef>
          <a:spcPct val="20000"/>
        </a:spcBef>
        <a:spcAft>
          <a:spcPct val="15000"/>
        </a:spcAft>
        <a:buClr>
          <a:srgbClr val="006929"/>
        </a:buClr>
        <a:buSzPct val="120000"/>
        <a:buChar char="•"/>
        <a:defRPr sz="2933">
          <a:solidFill>
            <a:schemeClr val="tx1"/>
          </a:solidFill>
          <a:latin typeface="+mn-lt"/>
        </a:defRPr>
      </a:lvl4pPr>
      <a:lvl5pPr marL="2743131" indent="-304792" algn="l" rtl="0" eaLnBrk="1" fontAlgn="base" hangingPunct="1">
        <a:spcBef>
          <a:spcPct val="20000"/>
        </a:spcBef>
        <a:spcAft>
          <a:spcPct val="15000"/>
        </a:spcAft>
        <a:buClr>
          <a:srgbClr val="006929"/>
        </a:buClr>
        <a:buSzPct val="120000"/>
        <a:buChar char="•"/>
        <a:defRPr sz="2933">
          <a:solidFill>
            <a:schemeClr val="tx1"/>
          </a:solidFill>
          <a:latin typeface="+mn-lt"/>
        </a:defRPr>
      </a:lvl5pPr>
      <a:lvl6pPr marL="3352716" indent="-304792" algn="l" rtl="0" eaLnBrk="1" fontAlgn="base" hangingPunct="1">
        <a:spcBef>
          <a:spcPct val="20000"/>
        </a:spcBef>
        <a:spcAft>
          <a:spcPct val="15000"/>
        </a:spcAft>
        <a:buClr>
          <a:srgbClr val="006929"/>
        </a:buClr>
        <a:buSzPct val="120000"/>
        <a:buChar char="•"/>
        <a:defRPr sz="2933">
          <a:solidFill>
            <a:schemeClr val="tx1"/>
          </a:solidFill>
          <a:latin typeface="+mn-lt"/>
        </a:defRPr>
      </a:lvl6pPr>
      <a:lvl7pPr marL="3962301" indent="-304792" algn="l" rtl="0" eaLnBrk="1" fontAlgn="base" hangingPunct="1">
        <a:spcBef>
          <a:spcPct val="20000"/>
        </a:spcBef>
        <a:spcAft>
          <a:spcPct val="15000"/>
        </a:spcAft>
        <a:buClr>
          <a:srgbClr val="006929"/>
        </a:buClr>
        <a:buSzPct val="120000"/>
        <a:buChar char="•"/>
        <a:defRPr sz="2933">
          <a:solidFill>
            <a:schemeClr val="tx1"/>
          </a:solidFill>
          <a:latin typeface="+mn-lt"/>
        </a:defRPr>
      </a:lvl7pPr>
      <a:lvl8pPr marL="4571886" indent="-304792" algn="l" rtl="0" eaLnBrk="1" fontAlgn="base" hangingPunct="1">
        <a:spcBef>
          <a:spcPct val="20000"/>
        </a:spcBef>
        <a:spcAft>
          <a:spcPct val="15000"/>
        </a:spcAft>
        <a:buClr>
          <a:srgbClr val="006929"/>
        </a:buClr>
        <a:buSzPct val="120000"/>
        <a:buChar char="•"/>
        <a:defRPr sz="2933">
          <a:solidFill>
            <a:schemeClr val="tx1"/>
          </a:solidFill>
          <a:latin typeface="+mn-lt"/>
        </a:defRPr>
      </a:lvl8pPr>
      <a:lvl9pPr marL="5181470" indent="-304792" algn="l" rtl="0" eaLnBrk="1" fontAlgn="base" hangingPunct="1">
        <a:spcBef>
          <a:spcPct val="20000"/>
        </a:spcBef>
        <a:spcAft>
          <a:spcPct val="15000"/>
        </a:spcAft>
        <a:buClr>
          <a:srgbClr val="006929"/>
        </a:buClr>
        <a:buSzPct val="120000"/>
        <a:buChar char="•"/>
        <a:defRPr sz="29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5400"/>
              <a:buFont typeface="Arial"/>
              <a:buNone/>
              <a:defRPr sz="54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7"/>
          <p:cNvSpPr txBox="1">
            <a:spLocks noGrp="1"/>
          </p:cNvSpPr>
          <p:nvPr>
            <p:ph type="body" idx="1"/>
          </p:nvPr>
        </p:nvSpPr>
        <p:spPr>
          <a:xfrm>
            <a:off x="838200" y="1825625"/>
            <a:ext cx="8375374"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1558397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4965"/>
            <a:ext cx="7772400" cy="1655762"/>
          </a:xfrm>
        </p:spPr>
        <p:txBody>
          <a:bodyPr>
            <a:noAutofit/>
          </a:bodyPr>
          <a:lstStyle/>
          <a:p>
            <a:r>
              <a:rPr lang="en-GB" sz="3600" dirty="0"/>
              <a:t>Embedding genuine cooperative best practice across our councils and </a:t>
            </a:r>
            <a:br>
              <a:rPr lang="en-GB" sz="3600" dirty="0"/>
            </a:br>
            <a:r>
              <a:rPr lang="en-GB" sz="3600" dirty="0"/>
              <a:t>communities</a:t>
            </a:r>
          </a:p>
        </p:txBody>
      </p:sp>
      <p:sp>
        <p:nvSpPr>
          <p:cNvPr id="3" name="Subtitle 2"/>
          <p:cNvSpPr>
            <a:spLocks noGrp="1"/>
          </p:cNvSpPr>
          <p:nvPr>
            <p:ph type="subTitle" idx="1"/>
          </p:nvPr>
        </p:nvSpPr>
        <p:spPr>
          <a:xfrm>
            <a:off x="2667000" y="3319905"/>
            <a:ext cx="6858000" cy="1655762"/>
          </a:xfrm>
        </p:spPr>
        <p:txBody>
          <a:bodyPr>
            <a:normAutofit lnSpcReduction="10000"/>
          </a:bodyPr>
          <a:lstStyle/>
          <a:p>
            <a:r>
              <a:rPr lang="en-GB" dirty="0"/>
              <a:t>Jonathan Nunn – Kirklees Council</a:t>
            </a:r>
          </a:p>
          <a:p>
            <a:r>
              <a:rPr lang="en-GB" dirty="0"/>
              <a:t>Gemma Maret – Stevenage Council</a:t>
            </a:r>
          </a:p>
          <a:p>
            <a:r>
              <a:rPr lang="en-GB" dirty="0"/>
              <a:t>James Wright – Cooperatives UK</a:t>
            </a:r>
          </a:p>
          <a:p>
            <a:r>
              <a:rPr lang="en-GB" dirty="0"/>
              <a:t>Gareth Nash - CMS</a:t>
            </a:r>
          </a:p>
        </p:txBody>
      </p:sp>
    </p:spTree>
    <p:extLst>
      <p:ext uri="{BB962C8B-B14F-4D97-AF65-F5344CB8AC3E}">
        <p14:creationId xmlns:p14="http://schemas.microsoft.com/office/powerpoint/2010/main" val="38612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Co-operatives Deep Dive </a:t>
            </a:r>
          </a:p>
        </p:txBody>
      </p:sp>
      <p:grpSp>
        <p:nvGrpSpPr>
          <p:cNvPr id="10" name="Group 9">
            <a:extLst>
              <a:ext uri="{FF2B5EF4-FFF2-40B4-BE49-F238E27FC236}">
                <a16:creationId xmlns:a16="http://schemas.microsoft.com/office/drawing/2014/main" id="{1AADEA45-FDAA-2263-BEA3-98B225AE219C}"/>
              </a:ext>
            </a:extLst>
          </p:cNvPr>
          <p:cNvGrpSpPr/>
          <p:nvPr/>
        </p:nvGrpSpPr>
        <p:grpSpPr>
          <a:xfrm>
            <a:off x="488471" y="1793224"/>
            <a:ext cx="3005963" cy="3086045"/>
            <a:chOff x="435052" y="935464"/>
            <a:chExt cx="2254472" cy="2314534"/>
          </a:xfrm>
          <a:solidFill>
            <a:srgbClr val="FFC000"/>
          </a:solidFill>
        </p:grpSpPr>
        <p:sp>
          <p:nvSpPr>
            <p:cNvPr id="2" name="Teardrop 1">
              <a:extLst>
                <a:ext uri="{FF2B5EF4-FFF2-40B4-BE49-F238E27FC236}">
                  <a16:creationId xmlns:a16="http://schemas.microsoft.com/office/drawing/2014/main" id="{36BB4FDA-E268-AF7E-0502-5003CDFE1C4D}"/>
                </a:ext>
              </a:extLst>
            </p:cNvPr>
            <p:cNvSpPr/>
            <p:nvPr/>
          </p:nvSpPr>
          <p:spPr>
            <a:xfrm rot="4011998">
              <a:off x="405021" y="965495"/>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7" name="TextBox 6">
              <a:extLst>
                <a:ext uri="{FF2B5EF4-FFF2-40B4-BE49-F238E27FC236}">
                  <a16:creationId xmlns:a16="http://schemas.microsoft.com/office/drawing/2014/main" id="{D1CD84C5-9838-59C6-E80E-9641CA3C737B}"/>
                </a:ext>
              </a:extLst>
            </p:cNvPr>
            <p:cNvSpPr txBox="1"/>
            <p:nvPr/>
          </p:nvSpPr>
          <p:spPr>
            <a:xfrm>
              <a:off x="566734" y="1502979"/>
              <a:ext cx="1976769" cy="900247"/>
            </a:xfrm>
            <a:prstGeom prst="rect">
              <a:avLst/>
            </a:prstGeom>
            <a:grp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Formalisation options are all shapes and sizes</a:t>
              </a:r>
            </a:p>
          </p:txBody>
        </p:sp>
      </p:grpSp>
      <p:grpSp>
        <p:nvGrpSpPr>
          <p:cNvPr id="11" name="Group 10">
            <a:extLst>
              <a:ext uri="{FF2B5EF4-FFF2-40B4-BE49-F238E27FC236}">
                <a16:creationId xmlns:a16="http://schemas.microsoft.com/office/drawing/2014/main" id="{0B419C64-1D17-6E76-CAF4-76587FB4635A}"/>
              </a:ext>
            </a:extLst>
          </p:cNvPr>
          <p:cNvGrpSpPr/>
          <p:nvPr/>
        </p:nvGrpSpPr>
        <p:grpSpPr>
          <a:xfrm>
            <a:off x="4428668" y="1793225"/>
            <a:ext cx="3005963" cy="3086045"/>
            <a:chOff x="3196912" y="935463"/>
            <a:chExt cx="2254472" cy="2314534"/>
          </a:xfrm>
          <a:solidFill>
            <a:srgbClr val="FFFF00"/>
          </a:solidFill>
        </p:grpSpPr>
        <p:sp>
          <p:nvSpPr>
            <p:cNvPr id="5" name="Teardrop 4">
              <a:extLst>
                <a:ext uri="{FF2B5EF4-FFF2-40B4-BE49-F238E27FC236}">
                  <a16:creationId xmlns:a16="http://schemas.microsoft.com/office/drawing/2014/main" id="{F9C6DCDF-A166-4409-8935-97F314D1CC7E}"/>
                </a:ext>
              </a:extLst>
            </p:cNvPr>
            <p:cNvSpPr/>
            <p:nvPr/>
          </p:nvSpPr>
          <p:spPr>
            <a:xfrm rot="4011998">
              <a:off x="3166881" y="96549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8" name="TextBox 7">
              <a:extLst>
                <a:ext uri="{FF2B5EF4-FFF2-40B4-BE49-F238E27FC236}">
                  <a16:creationId xmlns:a16="http://schemas.microsoft.com/office/drawing/2014/main" id="{188B46AD-9322-6677-C2BF-6BD0C54D9710}"/>
                </a:ext>
              </a:extLst>
            </p:cNvPr>
            <p:cNvSpPr txBox="1"/>
            <p:nvPr/>
          </p:nvSpPr>
          <p:spPr>
            <a:xfrm>
              <a:off x="3446090" y="1354066"/>
              <a:ext cx="1859273" cy="1454244"/>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Small step from working </a:t>
              </a:r>
            </a:p>
            <a:p>
              <a:pPr defTabSz="1219170" fontAlgn="base">
                <a:spcBef>
                  <a:spcPct val="0"/>
                </a:spcBef>
                <a:spcAft>
                  <a:spcPct val="0"/>
                </a:spcAft>
              </a:pPr>
              <a:r>
                <a:rPr lang="en-GB" sz="2400" dirty="0">
                  <a:solidFill>
                    <a:srgbClr val="000000"/>
                  </a:solidFill>
                  <a:latin typeface="Arial" charset="0"/>
                </a:rPr>
                <a:t>co-operatively to forming a </a:t>
              </a:r>
            </a:p>
            <a:p>
              <a:pPr defTabSz="1219170" fontAlgn="base">
                <a:spcBef>
                  <a:spcPct val="0"/>
                </a:spcBef>
                <a:spcAft>
                  <a:spcPct val="0"/>
                </a:spcAft>
              </a:pPr>
              <a:r>
                <a:rPr lang="en-GB" sz="2400" dirty="0">
                  <a:solidFill>
                    <a:srgbClr val="000000"/>
                  </a:solidFill>
                  <a:latin typeface="Arial" charset="0"/>
                </a:rPr>
                <a:t>co-operative</a:t>
              </a:r>
            </a:p>
          </p:txBody>
        </p:sp>
      </p:grpSp>
      <p:grpSp>
        <p:nvGrpSpPr>
          <p:cNvPr id="12" name="Group 11">
            <a:extLst>
              <a:ext uri="{FF2B5EF4-FFF2-40B4-BE49-F238E27FC236}">
                <a16:creationId xmlns:a16="http://schemas.microsoft.com/office/drawing/2014/main" id="{089684AF-695C-EEE5-FAA7-EE22695DE2E3}"/>
              </a:ext>
            </a:extLst>
          </p:cNvPr>
          <p:cNvGrpSpPr/>
          <p:nvPr/>
        </p:nvGrpSpPr>
        <p:grpSpPr>
          <a:xfrm>
            <a:off x="8239320" y="1622442"/>
            <a:ext cx="3005963" cy="3086045"/>
            <a:chOff x="5958773" y="857673"/>
            <a:chExt cx="2254472" cy="2314534"/>
          </a:xfrm>
          <a:solidFill>
            <a:srgbClr val="92D050"/>
          </a:solidFill>
        </p:grpSpPr>
        <p:sp>
          <p:nvSpPr>
            <p:cNvPr id="6" name="Teardrop 5">
              <a:extLst>
                <a:ext uri="{FF2B5EF4-FFF2-40B4-BE49-F238E27FC236}">
                  <a16:creationId xmlns:a16="http://schemas.microsoft.com/office/drawing/2014/main" id="{A43C039E-696C-ABF2-D704-9D4A091FABE1}"/>
                </a:ext>
              </a:extLst>
            </p:cNvPr>
            <p:cNvSpPr/>
            <p:nvPr/>
          </p:nvSpPr>
          <p:spPr>
            <a:xfrm rot="4011998">
              <a:off x="5928742" y="88770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dirty="0">
                <a:solidFill>
                  <a:srgbClr val="FFFFFF"/>
                </a:solidFill>
                <a:latin typeface="Arial"/>
              </a:endParaRPr>
            </a:p>
          </p:txBody>
        </p:sp>
        <p:sp>
          <p:nvSpPr>
            <p:cNvPr id="9" name="TextBox 8">
              <a:extLst>
                <a:ext uri="{FF2B5EF4-FFF2-40B4-BE49-F238E27FC236}">
                  <a16:creationId xmlns:a16="http://schemas.microsoft.com/office/drawing/2014/main" id="{DD6FF9E9-5850-5362-EB85-FD6EE0884F26}"/>
                </a:ext>
              </a:extLst>
            </p:cNvPr>
            <p:cNvSpPr txBox="1"/>
            <p:nvPr/>
          </p:nvSpPr>
          <p:spPr>
            <a:xfrm>
              <a:off x="6159887" y="1773695"/>
              <a:ext cx="1976769" cy="346249"/>
            </a:xfrm>
            <a:prstGeom prst="rect">
              <a:avLst/>
            </a:prstGeom>
            <a:grp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You are not alone</a:t>
              </a:r>
            </a:p>
          </p:txBody>
        </p:sp>
      </p:grpSp>
    </p:spTree>
    <p:extLst>
      <p:ext uri="{BB962C8B-B14F-4D97-AF65-F5344CB8AC3E}">
        <p14:creationId xmlns:p14="http://schemas.microsoft.com/office/powerpoint/2010/main" val="71355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Legal Frameworks Deep Dive </a:t>
            </a:r>
          </a:p>
        </p:txBody>
      </p:sp>
      <p:grpSp>
        <p:nvGrpSpPr>
          <p:cNvPr id="10" name="Group 9">
            <a:extLst>
              <a:ext uri="{FF2B5EF4-FFF2-40B4-BE49-F238E27FC236}">
                <a16:creationId xmlns:a16="http://schemas.microsoft.com/office/drawing/2014/main" id="{1AADEA45-FDAA-2263-BEA3-98B225AE219C}"/>
              </a:ext>
            </a:extLst>
          </p:cNvPr>
          <p:cNvGrpSpPr/>
          <p:nvPr/>
        </p:nvGrpSpPr>
        <p:grpSpPr>
          <a:xfrm>
            <a:off x="488471" y="1793224"/>
            <a:ext cx="3133052" cy="3086045"/>
            <a:chOff x="435052" y="935464"/>
            <a:chExt cx="2349789" cy="2314534"/>
          </a:xfrm>
          <a:solidFill>
            <a:srgbClr val="FFC000"/>
          </a:solidFill>
        </p:grpSpPr>
        <p:sp>
          <p:nvSpPr>
            <p:cNvPr id="2" name="Teardrop 1">
              <a:extLst>
                <a:ext uri="{FF2B5EF4-FFF2-40B4-BE49-F238E27FC236}">
                  <a16:creationId xmlns:a16="http://schemas.microsoft.com/office/drawing/2014/main" id="{36BB4FDA-E268-AF7E-0502-5003CDFE1C4D}"/>
                </a:ext>
              </a:extLst>
            </p:cNvPr>
            <p:cNvSpPr/>
            <p:nvPr/>
          </p:nvSpPr>
          <p:spPr>
            <a:xfrm rot="4011998">
              <a:off x="405021" y="965495"/>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7" name="TextBox 6">
              <a:extLst>
                <a:ext uri="{FF2B5EF4-FFF2-40B4-BE49-F238E27FC236}">
                  <a16:creationId xmlns:a16="http://schemas.microsoft.com/office/drawing/2014/main" id="{D1CD84C5-9838-59C6-E80E-9641CA3C737B}"/>
                </a:ext>
              </a:extLst>
            </p:cNvPr>
            <p:cNvSpPr txBox="1"/>
            <p:nvPr/>
          </p:nvSpPr>
          <p:spPr>
            <a:xfrm>
              <a:off x="808072" y="1492566"/>
              <a:ext cx="1976769" cy="1177245"/>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Exploring different formalisation models</a:t>
              </a:r>
            </a:p>
          </p:txBody>
        </p:sp>
      </p:grpSp>
      <p:grpSp>
        <p:nvGrpSpPr>
          <p:cNvPr id="11" name="Group 10">
            <a:extLst>
              <a:ext uri="{FF2B5EF4-FFF2-40B4-BE49-F238E27FC236}">
                <a16:creationId xmlns:a16="http://schemas.microsoft.com/office/drawing/2014/main" id="{0B419C64-1D17-6E76-CAF4-76587FB4635A}"/>
              </a:ext>
            </a:extLst>
          </p:cNvPr>
          <p:cNvGrpSpPr/>
          <p:nvPr/>
        </p:nvGrpSpPr>
        <p:grpSpPr>
          <a:xfrm>
            <a:off x="4428668" y="1793224"/>
            <a:ext cx="3197120" cy="3086045"/>
            <a:chOff x="3196912" y="935463"/>
            <a:chExt cx="2397840" cy="2314534"/>
          </a:xfrm>
          <a:solidFill>
            <a:srgbClr val="FFFF00"/>
          </a:solidFill>
        </p:grpSpPr>
        <p:sp>
          <p:nvSpPr>
            <p:cNvPr id="5" name="Teardrop 4">
              <a:extLst>
                <a:ext uri="{FF2B5EF4-FFF2-40B4-BE49-F238E27FC236}">
                  <a16:creationId xmlns:a16="http://schemas.microsoft.com/office/drawing/2014/main" id="{F9C6DCDF-A166-4409-8935-97F314D1CC7E}"/>
                </a:ext>
              </a:extLst>
            </p:cNvPr>
            <p:cNvSpPr/>
            <p:nvPr/>
          </p:nvSpPr>
          <p:spPr>
            <a:xfrm rot="4011998">
              <a:off x="3166881" y="96549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8" name="TextBox 7">
              <a:extLst>
                <a:ext uri="{FF2B5EF4-FFF2-40B4-BE49-F238E27FC236}">
                  <a16:creationId xmlns:a16="http://schemas.microsoft.com/office/drawing/2014/main" id="{188B46AD-9322-6677-C2BF-6BD0C54D9710}"/>
                </a:ext>
              </a:extLst>
            </p:cNvPr>
            <p:cNvSpPr txBox="1"/>
            <p:nvPr/>
          </p:nvSpPr>
          <p:spPr>
            <a:xfrm>
              <a:off x="3342933" y="1641477"/>
              <a:ext cx="2251819" cy="623248"/>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Fair representation on boards</a:t>
              </a:r>
            </a:p>
          </p:txBody>
        </p:sp>
      </p:grpSp>
      <p:grpSp>
        <p:nvGrpSpPr>
          <p:cNvPr id="12" name="Group 11">
            <a:extLst>
              <a:ext uri="{FF2B5EF4-FFF2-40B4-BE49-F238E27FC236}">
                <a16:creationId xmlns:a16="http://schemas.microsoft.com/office/drawing/2014/main" id="{089684AF-695C-EEE5-FAA7-EE22695DE2E3}"/>
              </a:ext>
            </a:extLst>
          </p:cNvPr>
          <p:cNvGrpSpPr/>
          <p:nvPr/>
        </p:nvGrpSpPr>
        <p:grpSpPr>
          <a:xfrm>
            <a:off x="8239320" y="1622442"/>
            <a:ext cx="3005963" cy="3086045"/>
            <a:chOff x="5958773" y="857673"/>
            <a:chExt cx="2254472" cy="2314534"/>
          </a:xfrm>
          <a:solidFill>
            <a:srgbClr val="92D050"/>
          </a:solidFill>
        </p:grpSpPr>
        <p:sp>
          <p:nvSpPr>
            <p:cNvPr id="6" name="Teardrop 5">
              <a:extLst>
                <a:ext uri="{FF2B5EF4-FFF2-40B4-BE49-F238E27FC236}">
                  <a16:creationId xmlns:a16="http://schemas.microsoft.com/office/drawing/2014/main" id="{A43C039E-696C-ABF2-D704-9D4A091FABE1}"/>
                </a:ext>
              </a:extLst>
            </p:cNvPr>
            <p:cNvSpPr/>
            <p:nvPr/>
          </p:nvSpPr>
          <p:spPr>
            <a:xfrm rot="4011998">
              <a:off x="5928742" y="88770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dirty="0">
                <a:solidFill>
                  <a:srgbClr val="FFFFFF"/>
                </a:solidFill>
                <a:latin typeface="Arial"/>
              </a:endParaRPr>
            </a:p>
          </p:txBody>
        </p:sp>
        <p:sp>
          <p:nvSpPr>
            <p:cNvPr id="9" name="TextBox 8">
              <a:extLst>
                <a:ext uri="{FF2B5EF4-FFF2-40B4-BE49-F238E27FC236}">
                  <a16:creationId xmlns:a16="http://schemas.microsoft.com/office/drawing/2014/main" id="{DD6FF9E9-5850-5362-EB85-FD6EE0884F26}"/>
                </a:ext>
              </a:extLst>
            </p:cNvPr>
            <p:cNvSpPr txBox="1"/>
            <p:nvPr/>
          </p:nvSpPr>
          <p:spPr>
            <a:xfrm>
              <a:off x="6201953" y="1691774"/>
              <a:ext cx="1976769" cy="623248"/>
            </a:xfrm>
            <a:prstGeom prst="rect">
              <a:avLst/>
            </a:prstGeom>
            <a:grp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Try before you buy.</a:t>
              </a:r>
            </a:p>
          </p:txBody>
        </p:sp>
      </p:grpSp>
    </p:spTree>
    <p:extLst>
      <p:ext uri="{BB962C8B-B14F-4D97-AF65-F5344CB8AC3E}">
        <p14:creationId xmlns:p14="http://schemas.microsoft.com/office/powerpoint/2010/main" val="224533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Finance Deep Dive </a:t>
            </a:r>
          </a:p>
        </p:txBody>
      </p:sp>
      <p:grpSp>
        <p:nvGrpSpPr>
          <p:cNvPr id="10" name="Group 9">
            <a:extLst>
              <a:ext uri="{FF2B5EF4-FFF2-40B4-BE49-F238E27FC236}">
                <a16:creationId xmlns:a16="http://schemas.microsoft.com/office/drawing/2014/main" id="{1AADEA45-FDAA-2263-BEA3-98B225AE219C}"/>
              </a:ext>
            </a:extLst>
          </p:cNvPr>
          <p:cNvGrpSpPr/>
          <p:nvPr/>
        </p:nvGrpSpPr>
        <p:grpSpPr>
          <a:xfrm>
            <a:off x="488471" y="1793224"/>
            <a:ext cx="3005963" cy="3086045"/>
            <a:chOff x="435052" y="935464"/>
            <a:chExt cx="2254472" cy="2314534"/>
          </a:xfrm>
        </p:grpSpPr>
        <p:sp>
          <p:nvSpPr>
            <p:cNvPr id="2" name="Teardrop 1">
              <a:extLst>
                <a:ext uri="{FF2B5EF4-FFF2-40B4-BE49-F238E27FC236}">
                  <a16:creationId xmlns:a16="http://schemas.microsoft.com/office/drawing/2014/main" id="{36BB4FDA-E268-AF7E-0502-5003CDFE1C4D}"/>
                </a:ext>
              </a:extLst>
            </p:cNvPr>
            <p:cNvSpPr/>
            <p:nvPr/>
          </p:nvSpPr>
          <p:spPr>
            <a:xfrm rot="4011998">
              <a:off x="405021" y="965495"/>
              <a:ext cx="2314534" cy="2254472"/>
            </a:xfrm>
            <a:prstGeom prst="teardrop">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7" name="TextBox 6">
              <a:extLst>
                <a:ext uri="{FF2B5EF4-FFF2-40B4-BE49-F238E27FC236}">
                  <a16:creationId xmlns:a16="http://schemas.microsoft.com/office/drawing/2014/main" id="{D1CD84C5-9838-59C6-E80E-9641CA3C737B}"/>
                </a:ext>
              </a:extLst>
            </p:cNvPr>
            <p:cNvSpPr txBox="1"/>
            <p:nvPr/>
          </p:nvSpPr>
          <p:spPr>
            <a:xfrm>
              <a:off x="711260" y="1502979"/>
              <a:ext cx="1976769" cy="900247"/>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Financial obligations can be scary</a:t>
              </a:r>
            </a:p>
          </p:txBody>
        </p:sp>
      </p:grpSp>
      <p:grpSp>
        <p:nvGrpSpPr>
          <p:cNvPr id="11" name="Group 10">
            <a:extLst>
              <a:ext uri="{FF2B5EF4-FFF2-40B4-BE49-F238E27FC236}">
                <a16:creationId xmlns:a16="http://schemas.microsoft.com/office/drawing/2014/main" id="{0B419C64-1D17-6E76-CAF4-76587FB4635A}"/>
              </a:ext>
            </a:extLst>
          </p:cNvPr>
          <p:cNvGrpSpPr/>
          <p:nvPr/>
        </p:nvGrpSpPr>
        <p:grpSpPr>
          <a:xfrm>
            <a:off x="4428669" y="1793225"/>
            <a:ext cx="3334663" cy="3086046"/>
            <a:chOff x="3196912" y="935463"/>
            <a:chExt cx="2500997" cy="2314534"/>
          </a:xfrm>
          <a:solidFill>
            <a:srgbClr val="FFFF00"/>
          </a:solidFill>
        </p:grpSpPr>
        <p:sp>
          <p:nvSpPr>
            <p:cNvPr id="5" name="Teardrop 4">
              <a:extLst>
                <a:ext uri="{FF2B5EF4-FFF2-40B4-BE49-F238E27FC236}">
                  <a16:creationId xmlns:a16="http://schemas.microsoft.com/office/drawing/2014/main" id="{F9C6DCDF-A166-4409-8935-97F314D1CC7E}"/>
                </a:ext>
              </a:extLst>
            </p:cNvPr>
            <p:cNvSpPr/>
            <p:nvPr/>
          </p:nvSpPr>
          <p:spPr>
            <a:xfrm rot="4011998">
              <a:off x="3166881" y="96549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a:solidFill>
                  <a:srgbClr val="FFFFFF"/>
                </a:solidFill>
                <a:latin typeface="Arial"/>
              </a:endParaRPr>
            </a:p>
          </p:txBody>
        </p:sp>
        <p:sp>
          <p:nvSpPr>
            <p:cNvPr id="8" name="TextBox 7">
              <a:extLst>
                <a:ext uri="{FF2B5EF4-FFF2-40B4-BE49-F238E27FC236}">
                  <a16:creationId xmlns:a16="http://schemas.microsoft.com/office/drawing/2014/main" id="{188B46AD-9322-6677-C2BF-6BD0C54D9710}"/>
                </a:ext>
              </a:extLst>
            </p:cNvPr>
            <p:cNvSpPr txBox="1"/>
            <p:nvPr/>
          </p:nvSpPr>
          <p:spPr>
            <a:xfrm>
              <a:off x="3446090" y="1344918"/>
              <a:ext cx="2251819" cy="900247"/>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Someone who knows or training available for groups</a:t>
              </a:r>
            </a:p>
          </p:txBody>
        </p:sp>
      </p:grpSp>
      <p:grpSp>
        <p:nvGrpSpPr>
          <p:cNvPr id="12" name="Group 11">
            <a:extLst>
              <a:ext uri="{FF2B5EF4-FFF2-40B4-BE49-F238E27FC236}">
                <a16:creationId xmlns:a16="http://schemas.microsoft.com/office/drawing/2014/main" id="{089684AF-695C-EEE5-FAA7-EE22695DE2E3}"/>
              </a:ext>
            </a:extLst>
          </p:cNvPr>
          <p:cNvGrpSpPr/>
          <p:nvPr/>
        </p:nvGrpSpPr>
        <p:grpSpPr>
          <a:xfrm>
            <a:off x="8239321" y="1622442"/>
            <a:ext cx="3095932" cy="3086045"/>
            <a:chOff x="5958773" y="857673"/>
            <a:chExt cx="2321949" cy="2314534"/>
          </a:xfrm>
          <a:solidFill>
            <a:srgbClr val="92D050"/>
          </a:solidFill>
        </p:grpSpPr>
        <p:sp>
          <p:nvSpPr>
            <p:cNvPr id="6" name="Teardrop 5">
              <a:extLst>
                <a:ext uri="{FF2B5EF4-FFF2-40B4-BE49-F238E27FC236}">
                  <a16:creationId xmlns:a16="http://schemas.microsoft.com/office/drawing/2014/main" id="{A43C039E-696C-ABF2-D704-9D4A091FABE1}"/>
                </a:ext>
              </a:extLst>
            </p:cNvPr>
            <p:cNvSpPr/>
            <p:nvPr/>
          </p:nvSpPr>
          <p:spPr>
            <a:xfrm rot="4011998">
              <a:off x="5928742" y="887704"/>
              <a:ext cx="2314534" cy="2254472"/>
            </a:xfrm>
            <a:prstGeom prst="teardrop">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GB" sz="2400" dirty="0">
                <a:solidFill>
                  <a:srgbClr val="FFFFFF"/>
                </a:solidFill>
                <a:latin typeface="Arial"/>
              </a:endParaRPr>
            </a:p>
          </p:txBody>
        </p:sp>
        <p:sp>
          <p:nvSpPr>
            <p:cNvPr id="9" name="TextBox 8">
              <a:extLst>
                <a:ext uri="{FF2B5EF4-FFF2-40B4-BE49-F238E27FC236}">
                  <a16:creationId xmlns:a16="http://schemas.microsoft.com/office/drawing/2014/main" id="{DD6FF9E9-5850-5362-EB85-FD6EE0884F26}"/>
                </a:ext>
              </a:extLst>
            </p:cNvPr>
            <p:cNvSpPr txBox="1"/>
            <p:nvPr/>
          </p:nvSpPr>
          <p:spPr>
            <a:xfrm>
              <a:off x="6303953" y="1553275"/>
              <a:ext cx="1976769" cy="900247"/>
            </a:xfrm>
            <a:prstGeom prst="rect">
              <a:avLst/>
            </a:prstGeom>
            <a:noFill/>
          </p:spPr>
          <p:txBody>
            <a:bodyPr wrap="square" rtlCol="0">
              <a:spAutoFit/>
            </a:bodyPr>
            <a:lstStyle/>
            <a:p>
              <a:pPr defTabSz="1219170" fontAlgn="base">
                <a:spcBef>
                  <a:spcPct val="0"/>
                </a:spcBef>
                <a:spcAft>
                  <a:spcPct val="0"/>
                </a:spcAft>
              </a:pPr>
              <a:r>
                <a:rPr lang="en-GB" sz="2400" dirty="0">
                  <a:solidFill>
                    <a:srgbClr val="000000"/>
                  </a:solidFill>
                  <a:latin typeface="Arial" charset="0"/>
                </a:rPr>
                <a:t>Trial and error doesn’t work … ask for help.</a:t>
              </a:r>
            </a:p>
          </p:txBody>
        </p:sp>
      </p:grpSp>
    </p:spTree>
    <p:extLst>
      <p:ext uri="{BB962C8B-B14F-4D97-AF65-F5344CB8AC3E}">
        <p14:creationId xmlns:p14="http://schemas.microsoft.com/office/powerpoint/2010/main" val="365679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9886-26E6-60D1-4EBE-F68C75C2B202}"/>
              </a:ext>
            </a:extLst>
          </p:cNvPr>
          <p:cNvSpPr>
            <a:spLocks noGrp="1"/>
          </p:cNvSpPr>
          <p:nvPr>
            <p:ph type="title"/>
          </p:nvPr>
        </p:nvSpPr>
        <p:spPr/>
        <p:txBody>
          <a:bodyPr/>
          <a:lstStyle/>
          <a:p>
            <a:r>
              <a:rPr lang="en-GB" dirty="0"/>
              <a:t>Future Steps</a:t>
            </a:r>
          </a:p>
        </p:txBody>
      </p:sp>
      <p:graphicFrame>
        <p:nvGraphicFramePr>
          <p:cNvPr id="4" name="Content Placeholder 3">
            <a:extLst>
              <a:ext uri="{FF2B5EF4-FFF2-40B4-BE49-F238E27FC236}">
                <a16:creationId xmlns:a16="http://schemas.microsoft.com/office/drawing/2014/main" id="{D356EB10-E3D0-A28F-D0DB-30337949663A}"/>
              </a:ext>
            </a:extLst>
          </p:cNvPr>
          <p:cNvGraphicFramePr>
            <a:graphicFrameLocks noGrp="1"/>
          </p:cNvGraphicFramePr>
          <p:nvPr>
            <p:ph idx="1"/>
          </p:nvPr>
        </p:nvGraphicFramePr>
        <p:xfrm>
          <a:off x="594784" y="1170517"/>
          <a:ext cx="10972800" cy="4453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075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9B7A22-E947-F6BF-967E-1247089A2627}"/>
              </a:ext>
            </a:extLst>
          </p:cNvPr>
          <p:cNvSpPr>
            <a:spLocks noGrp="1"/>
          </p:cNvSpPr>
          <p:nvPr>
            <p:ph type="ctrTitle"/>
          </p:nvPr>
        </p:nvSpPr>
        <p:spPr>
          <a:xfrm>
            <a:off x="6590966" y="1114926"/>
            <a:ext cx="4805996" cy="1828299"/>
          </a:xfrm>
        </p:spPr>
        <p:txBody>
          <a:bodyPr anchor="t">
            <a:noAutofit/>
          </a:bodyPr>
          <a:lstStyle/>
          <a:p>
            <a:pPr algn="l"/>
            <a:r>
              <a:rPr lang="en-US" sz="6600" b="1" dirty="0">
                <a:solidFill>
                  <a:schemeClr val="tx2"/>
                </a:solidFill>
              </a:rPr>
              <a:t>TWO CCIN Policy Labs</a:t>
            </a:r>
            <a:endParaRPr lang="en-GB" sz="6600" b="1" dirty="0">
              <a:solidFill>
                <a:schemeClr val="tx2"/>
              </a:solidFill>
            </a:endParaRPr>
          </a:p>
        </p:txBody>
      </p:sp>
      <p:sp>
        <p:nvSpPr>
          <p:cNvPr id="3" name="Subtitle 2">
            <a:extLst>
              <a:ext uri="{FF2B5EF4-FFF2-40B4-BE49-F238E27FC236}">
                <a16:creationId xmlns:a16="http://schemas.microsoft.com/office/drawing/2014/main" id="{0ADCF7EC-FE6E-EE5C-D377-DA4055833D21}"/>
              </a:ext>
            </a:extLst>
          </p:cNvPr>
          <p:cNvSpPr>
            <a:spLocks noGrp="1"/>
          </p:cNvSpPr>
          <p:nvPr>
            <p:ph type="subTitle" idx="1"/>
          </p:nvPr>
        </p:nvSpPr>
        <p:spPr>
          <a:xfrm>
            <a:off x="6234422" y="3545305"/>
            <a:ext cx="5460273" cy="1965158"/>
          </a:xfrm>
        </p:spPr>
        <p:txBody>
          <a:bodyPr anchor="b">
            <a:noAutofit/>
          </a:bodyPr>
          <a:lstStyle/>
          <a:p>
            <a:pPr marL="457200" indent="-457200" algn="l">
              <a:buFont typeface="+mj-lt"/>
              <a:buAutoNum type="arabicPeriod"/>
            </a:pPr>
            <a:r>
              <a:rPr lang="en-US" dirty="0">
                <a:solidFill>
                  <a:schemeClr val="tx2"/>
                </a:solidFill>
              </a:rPr>
              <a:t>Barriers to Building a Co-operative Economy </a:t>
            </a:r>
          </a:p>
          <a:p>
            <a:pPr algn="l"/>
            <a:endParaRPr lang="en-US" dirty="0">
              <a:solidFill>
                <a:schemeClr val="tx2"/>
              </a:solidFill>
            </a:endParaRPr>
          </a:p>
          <a:p>
            <a:pPr marL="457200" indent="-457200" algn="l">
              <a:buFont typeface="+mj-lt"/>
              <a:buAutoNum type="arabicPeriod" startAt="2"/>
            </a:pPr>
            <a:r>
              <a:rPr lang="en-US" dirty="0">
                <a:solidFill>
                  <a:schemeClr val="tx2"/>
                </a:solidFill>
              </a:rPr>
              <a:t>A Co-operative </a:t>
            </a:r>
            <a:r>
              <a:rPr lang="en-US">
                <a:solidFill>
                  <a:schemeClr val="tx2"/>
                </a:solidFill>
              </a:rPr>
              <a:t>Development Framework</a:t>
            </a:r>
            <a:endParaRPr lang="en-GB" dirty="0">
              <a:solidFill>
                <a:schemeClr val="tx2"/>
              </a:solidFill>
            </a:endParaRPr>
          </a:p>
        </p:txBody>
      </p:sp>
      <p:pic>
        <p:nvPicPr>
          <p:cNvPr id="7" name="Graphic 6" descr="Checkmark">
            <a:extLst>
              <a:ext uri="{FF2B5EF4-FFF2-40B4-BE49-F238E27FC236}">
                <a16:creationId xmlns:a16="http://schemas.microsoft.com/office/drawing/2014/main" id="{85284B81-5D97-0979-F1E9-4D207725D1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0548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1" name="Freeform: Shape 20">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Rectangle 2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A8637D9-4B23-C045-821F-AFE2147410E8}"/>
              </a:ext>
            </a:extLst>
          </p:cNvPr>
          <p:cNvSpPr>
            <a:spLocks/>
          </p:cNvSpPr>
          <p:nvPr/>
        </p:nvSpPr>
        <p:spPr>
          <a:xfrm>
            <a:off x="1067009" y="643467"/>
            <a:ext cx="10057981" cy="1267877"/>
          </a:xfrm>
          <a:prstGeom prst="rect">
            <a:avLst/>
          </a:prstGeom>
        </p:spPr>
        <p:txBody>
          <a:bodyPr/>
          <a:lstStyle/>
          <a:p>
            <a:pPr marL="0" marR="0" lvl="0" indent="0" algn="l" defTabSz="868680" rtl="0" eaLnBrk="1" fontAlgn="auto" latinLnBrk="0" hangingPunct="1">
              <a:lnSpc>
                <a:spcPct val="100000"/>
              </a:lnSpc>
              <a:spcBef>
                <a:spcPts val="0"/>
              </a:spcBef>
              <a:spcAft>
                <a:spcPts val="600"/>
              </a:spcAft>
              <a:buClrTx/>
              <a:buSzTx/>
              <a:buFontTx/>
              <a:buNone/>
              <a:tabLst/>
              <a:defRPr/>
            </a:pPr>
            <a:br>
              <a:rPr kumimoji="0" lang="en-GB" sz="418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E00F2401-8021-DB7F-3AC6-91AEAEFB108F}"/>
              </a:ext>
            </a:extLst>
          </p:cNvPr>
          <p:cNvSpPr>
            <a:spLocks/>
          </p:cNvSpPr>
          <p:nvPr/>
        </p:nvSpPr>
        <p:spPr>
          <a:xfrm>
            <a:off x="1067009" y="1911344"/>
            <a:ext cx="4933330" cy="778946"/>
          </a:xfrm>
          <a:prstGeom prst="rect">
            <a:avLst/>
          </a:prstGeom>
        </p:spPr>
        <p:txBody>
          <a:bodyPr anchor="b"/>
          <a:lstStyle/>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1" i="0" u="none" strike="noStrike" kern="1200" cap="none" spc="0" normalizeH="0" baseline="0" noProof="0" dirty="0">
                <a:ln>
                  <a:noFill/>
                </a:ln>
                <a:solidFill>
                  <a:prstClr val="black"/>
                </a:solidFill>
                <a:effectLst/>
                <a:uLnTx/>
                <a:uFillTx/>
                <a:latin typeface="Calibri" panose="020F0502020204030204"/>
                <a:ea typeface="+mn-ea"/>
                <a:cs typeface="+mn-cs"/>
              </a:rPr>
              <a:t>Barriers to Building a Co-operative Economy</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FA78917-9D7C-87DC-E2C3-ACDD03058AC5}"/>
              </a:ext>
            </a:extLst>
          </p:cNvPr>
          <p:cNvSpPr>
            <a:spLocks/>
          </p:cNvSpPr>
          <p:nvPr/>
        </p:nvSpPr>
        <p:spPr>
          <a:xfrm>
            <a:off x="1088268" y="2690290"/>
            <a:ext cx="4933330" cy="3524242"/>
          </a:xfrm>
          <a:prstGeom prst="rect">
            <a:avLst/>
          </a:prstGeom>
        </p:spPr>
        <p:txBody>
          <a:bodyPr/>
          <a:lstStyle/>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Led by Oldham Council</a:t>
            </a:r>
          </a:p>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Delivery team</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Anthony Collins Solicitors</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Futures</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Networks</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and Mutual Solutions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F354CA4D-71C4-FDC2-350B-6CEBF7171B35}"/>
              </a:ext>
            </a:extLst>
          </p:cNvPr>
          <p:cNvSpPr>
            <a:spLocks/>
          </p:cNvSpPr>
          <p:nvPr/>
        </p:nvSpPr>
        <p:spPr>
          <a:xfrm>
            <a:off x="6167365" y="1902233"/>
            <a:ext cx="4957625" cy="788057"/>
          </a:xfrm>
          <a:prstGeom prst="rect">
            <a:avLst/>
          </a:prstGeom>
        </p:spPr>
        <p:txBody>
          <a:bodyPr anchor="b"/>
          <a:lstStyle/>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1" i="0" u="none" strike="noStrike" kern="1200" cap="none" spc="0" normalizeH="0" baseline="0" noProof="0" dirty="0">
                <a:ln>
                  <a:noFill/>
                </a:ln>
                <a:solidFill>
                  <a:prstClr val="black"/>
                </a:solidFill>
                <a:effectLst/>
                <a:uLnTx/>
                <a:uFillTx/>
                <a:latin typeface="Calibri" panose="020F0502020204030204"/>
                <a:ea typeface="+mn-ea"/>
                <a:cs typeface="+mn-cs"/>
              </a:rPr>
              <a:t>Co-operative Development Framework</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4596481-1BDA-D18D-BFFD-3C0E97318D34}"/>
              </a:ext>
            </a:extLst>
          </p:cNvPr>
          <p:cNvSpPr>
            <a:spLocks/>
          </p:cNvSpPr>
          <p:nvPr/>
        </p:nvSpPr>
        <p:spPr>
          <a:xfrm>
            <a:off x="6167365" y="2690290"/>
            <a:ext cx="4957625" cy="3524242"/>
          </a:xfrm>
          <a:prstGeom prst="rect">
            <a:avLst/>
          </a:prstGeom>
        </p:spPr>
        <p:txBody>
          <a:bodyPr/>
          <a:lstStyle/>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Led by Kirklees Council</a:t>
            </a:r>
          </a:p>
          <a:p>
            <a:pPr marL="0" marR="0" lvl="0"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Delivery team</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Futures</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Networks</a:t>
            </a:r>
          </a:p>
          <a:p>
            <a:pPr marL="434340" marR="0" lvl="1" indent="0" algn="l" defTabSz="868680" rtl="0" eaLnBrk="1" fontAlgn="auto" latinLnBrk="0" hangingPunct="1">
              <a:lnSpc>
                <a:spcPct val="100000"/>
              </a:lnSpc>
              <a:spcBef>
                <a:spcPts val="0"/>
              </a:spcBef>
              <a:spcAft>
                <a:spcPts val="600"/>
              </a:spcAft>
              <a:buClrTx/>
              <a:buSzTx/>
              <a:buFontTx/>
              <a:buNone/>
              <a:tabLst/>
              <a:defRPr/>
            </a:pPr>
            <a:r>
              <a:rPr kumimoji="0" lang="en-US" sz="1710" b="0" i="0" u="none" strike="noStrike" kern="1200" cap="none" spc="0" normalizeH="0" baseline="0" noProof="0">
                <a:ln>
                  <a:noFill/>
                </a:ln>
                <a:solidFill>
                  <a:prstClr val="black"/>
                </a:solidFill>
                <a:effectLst/>
                <a:uLnTx/>
                <a:uFillTx/>
                <a:latin typeface="Calibri" panose="020F0502020204030204"/>
                <a:ea typeface="+mn-ea"/>
                <a:cs typeface="+mn-cs"/>
              </a:rPr>
              <a:t>Co-operative and Mutual Solutions</a:t>
            </a:r>
            <a:endParaRPr kumimoji="0" lang="en-GB" sz="171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A09D33B-8983-3ACE-9B14-B762814441E6}"/>
              </a:ext>
            </a:extLst>
          </p:cNvPr>
          <p:cNvPicPr>
            <a:picLocks noChangeAspect="1"/>
          </p:cNvPicPr>
          <p:nvPr/>
        </p:nvPicPr>
        <p:blipFill>
          <a:blip r:embed="rId2"/>
          <a:stretch>
            <a:fillRect/>
          </a:stretch>
        </p:blipFill>
        <p:spPr>
          <a:xfrm>
            <a:off x="3185033" y="683265"/>
            <a:ext cx="5887946" cy="1267878"/>
          </a:xfrm>
          <a:prstGeom prst="rect">
            <a:avLst/>
          </a:prstGeom>
        </p:spPr>
      </p:pic>
    </p:spTree>
    <p:extLst>
      <p:ext uri="{BB962C8B-B14F-4D97-AF65-F5344CB8AC3E}">
        <p14:creationId xmlns:p14="http://schemas.microsoft.com/office/powerpoint/2010/main" val="13344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55DA70-4641-0E5C-5A16-80B83C1221D7}"/>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Barriers to Building a Co-operative Economy</a:t>
            </a:r>
            <a:endParaRPr lang="en-GB">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1B0E3A3A-A532-8012-A301-8E488C11FB16}"/>
              </a:ext>
            </a:extLst>
          </p:cNvPr>
          <p:cNvGraphicFramePr>
            <a:graphicFrameLocks noGrp="1"/>
          </p:cNvGraphicFramePr>
          <p:nvPr>
            <p:ph idx="1"/>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87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rotWithShape="1">
          <a:blip r:embed="rId3">
            <a:alphaModFix/>
          </a:blip>
          <a:srcRect/>
          <a:stretch/>
        </p:blipFill>
        <p:spPr>
          <a:xfrm>
            <a:off x="1275450" y="1"/>
            <a:ext cx="9641093" cy="6858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0B0BED-8D6A-1790-B21D-0E58E67B480F}"/>
              </a:ext>
            </a:extLst>
          </p:cNvPr>
          <p:cNvSpPr>
            <a:spLocks noGrp="1"/>
          </p:cNvSpPr>
          <p:nvPr>
            <p:ph type="title"/>
          </p:nvPr>
        </p:nvSpPr>
        <p:spPr>
          <a:xfrm>
            <a:off x="838200" y="365125"/>
            <a:ext cx="10515600" cy="1325563"/>
          </a:xfrm>
        </p:spPr>
        <p:txBody>
          <a:bodyPr>
            <a:normAutofit/>
          </a:bodyPr>
          <a:lstStyle/>
          <a:p>
            <a:r>
              <a:rPr lang="en-US" sz="5000" kern="1200">
                <a:latin typeface="+mn-lt"/>
                <a:ea typeface="+mn-ea"/>
                <a:cs typeface="+mn-cs"/>
              </a:rPr>
              <a:t>Co-operative Development Framework</a:t>
            </a:r>
            <a:endParaRPr lang="en-GB" sz="50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561FDFD-292D-4BAD-61CB-7757C04B350F}"/>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61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C446E3-3A0E-1C11-03B4-833F9B69890A}"/>
              </a:ext>
            </a:extLst>
          </p:cNvPr>
          <p:cNvPicPr>
            <a:picLocks noChangeAspect="1"/>
          </p:cNvPicPr>
          <p:nvPr/>
        </p:nvPicPr>
        <p:blipFill>
          <a:blip r:embed="rId2"/>
          <a:stretch>
            <a:fillRect/>
          </a:stretch>
        </p:blipFill>
        <p:spPr>
          <a:xfrm>
            <a:off x="2362200" y="0"/>
            <a:ext cx="7219949" cy="6858000"/>
          </a:xfrm>
          <a:prstGeom prst="rect">
            <a:avLst/>
          </a:prstGeom>
        </p:spPr>
      </p:pic>
    </p:spTree>
    <p:extLst>
      <p:ext uri="{BB962C8B-B14F-4D97-AF65-F5344CB8AC3E}">
        <p14:creationId xmlns:p14="http://schemas.microsoft.com/office/powerpoint/2010/main" val="396276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CBF2-7FC5-844F-4EE5-537D9509AC10}"/>
              </a:ext>
            </a:extLst>
          </p:cNvPr>
          <p:cNvSpPr>
            <a:spLocks noGrp="1"/>
          </p:cNvSpPr>
          <p:nvPr>
            <p:ph type="title"/>
          </p:nvPr>
        </p:nvSpPr>
        <p:spPr/>
        <p:txBody>
          <a:bodyPr>
            <a:normAutofit/>
          </a:bodyPr>
          <a:lstStyle/>
          <a:p>
            <a:r>
              <a:rPr lang="en-GB" sz="5400" dirty="0"/>
              <a:t>Cooperative Development in Kirklees</a:t>
            </a:r>
          </a:p>
        </p:txBody>
      </p:sp>
      <p:sp>
        <p:nvSpPr>
          <p:cNvPr id="3" name="Text Placeholder 2">
            <a:extLst>
              <a:ext uri="{FF2B5EF4-FFF2-40B4-BE49-F238E27FC236}">
                <a16:creationId xmlns:a16="http://schemas.microsoft.com/office/drawing/2014/main" id="{C24E2CF7-9545-E54A-60FF-FED4476C913A}"/>
              </a:ext>
            </a:extLst>
          </p:cNvPr>
          <p:cNvSpPr>
            <a:spLocks noGrp="1"/>
          </p:cNvSpPr>
          <p:nvPr>
            <p:ph type="body" idx="1"/>
          </p:nvPr>
        </p:nvSpPr>
        <p:spPr/>
        <p:txBody>
          <a:bodyPr/>
          <a:lstStyle/>
          <a:p>
            <a:r>
              <a:rPr lang="en-GB" dirty="0"/>
              <a:t>Jonathan Nunn – Kirklees Council</a:t>
            </a:r>
          </a:p>
        </p:txBody>
      </p:sp>
    </p:spTree>
    <p:extLst>
      <p:ext uri="{BB962C8B-B14F-4D97-AF65-F5344CB8AC3E}">
        <p14:creationId xmlns:p14="http://schemas.microsoft.com/office/powerpoint/2010/main" val="3842490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8D84-4C51-3C58-D198-E84C5CD8A368}"/>
              </a:ext>
            </a:extLst>
          </p:cNvPr>
          <p:cNvSpPr>
            <a:spLocks noGrp="1"/>
          </p:cNvSpPr>
          <p:nvPr>
            <p:ph type="ctrTitle"/>
          </p:nvPr>
        </p:nvSpPr>
        <p:spPr/>
        <p:txBody>
          <a:bodyPr/>
          <a:lstStyle/>
          <a:p>
            <a:r>
              <a:rPr lang="en-GB" dirty="0"/>
              <a:t>Tackling Barriers to Building a Cooperative Economy</a:t>
            </a:r>
          </a:p>
        </p:txBody>
      </p:sp>
      <p:sp>
        <p:nvSpPr>
          <p:cNvPr id="3" name="Subtitle 2">
            <a:extLst>
              <a:ext uri="{FF2B5EF4-FFF2-40B4-BE49-F238E27FC236}">
                <a16:creationId xmlns:a16="http://schemas.microsoft.com/office/drawing/2014/main" id="{B63F50CD-5C1E-9982-80BF-0D32EB04A107}"/>
              </a:ext>
            </a:extLst>
          </p:cNvPr>
          <p:cNvSpPr>
            <a:spLocks noGrp="1"/>
          </p:cNvSpPr>
          <p:nvPr>
            <p:ph type="subTitle" idx="1"/>
          </p:nvPr>
        </p:nvSpPr>
        <p:spPr/>
        <p:txBody>
          <a:bodyPr>
            <a:normAutofit lnSpcReduction="10000"/>
          </a:bodyPr>
          <a:lstStyle/>
          <a:p>
            <a:pPr algn="l"/>
            <a:r>
              <a:rPr lang="en-GB" dirty="0"/>
              <a:t>Gareth Nash – CMS</a:t>
            </a:r>
          </a:p>
          <a:p>
            <a:pPr algn="l"/>
            <a:r>
              <a:rPr lang="en-GB" dirty="0"/>
              <a:t>Cliff Mills – Anthony Collins Solicitors</a:t>
            </a:r>
          </a:p>
          <a:p>
            <a:pPr algn="l"/>
            <a:r>
              <a:rPr lang="en-GB" dirty="0"/>
              <a:t>Graham Mitchell – CBN </a:t>
            </a:r>
          </a:p>
          <a:p>
            <a:pPr algn="l"/>
            <a:r>
              <a:rPr lang="en-GB" dirty="0"/>
              <a:t>Jo White – Co-operative Futures</a:t>
            </a:r>
          </a:p>
        </p:txBody>
      </p:sp>
    </p:spTree>
    <p:extLst>
      <p:ext uri="{BB962C8B-B14F-4D97-AF65-F5344CB8AC3E}">
        <p14:creationId xmlns:p14="http://schemas.microsoft.com/office/powerpoint/2010/main" val="275243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2ED1-F813-39B5-A026-6BD9EBE3D58F}"/>
              </a:ext>
            </a:extLst>
          </p:cNvPr>
          <p:cNvSpPr>
            <a:spLocks noGrp="1"/>
          </p:cNvSpPr>
          <p:nvPr>
            <p:ph type="title"/>
          </p:nvPr>
        </p:nvSpPr>
        <p:spPr/>
        <p:txBody>
          <a:bodyPr/>
          <a:lstStyle/>
          <a:p>
            <a:r>
              <a:rPr lang="en-GB" b="1" dirty="0"/>
              <a:t>The Barriers to a coop economy</a:t>
            </a:r>
          </a:p>
        </p:txBody>
      </p:sp>
      <p:graphicFrame>
        <p:nvGraphicFramePr>
          <p:cNvPr id="4" name="Table 4">
            <a:extLst>
              <a:ext uri="{FF2B5EF4-FFF2-40B4-BE49-F238E27FC236}">
                <a16:creationId xmlns:a16="http://schemas.microsoft.com/office/drawing/2014/main" id="{130F88B8-D3AF-72A3-FB6B-9AAAB8D685E3}"/>
              </a:ext>
            </a:extLst>
          </p:cNvPr>
          <p:cNvGraphicFramePr>
            <a:graphicFrameLocks noGrp="1"/>
          </p:cNvGraphicFramePr>
          <p:nvPr>
            <p:ph idx="1"/>
          </p:nvPr>
        </p:nvGraphicFramePr>
        <p:xfrm>
          <a:off x="838200" y="1825625"/>
          <a:ext cx="10515600" cy="4541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60441628"/>
                    </a:ext>
                  </a:extLst>
                </a:gridCol>
                <a:gridCol w="5257800">
                  <a:extLst>
                    <a:ext uri="{9D8B030D-6E8A-4147-A177-3AD203B41FA5}">
                      <a16:colId xmlns:a16="http://schemas.microsoft.com/office/drawing/2014/main" val="3933975119"/>
                    </a:ext>
                  </a:extLst>
                </a:gridCol>
              </a:tblGrid>
              <a:tr h="370840">
                <a:tc>
                  <a:txBody>
                    <a:bodyPr/>
                    <a:lstStyle/>
                    <a:p>
                      <a:pPr algn="ctr"/>
                      <a:r>
                        <a:rPr lang="en-GB" sz="2400" dirty="0"/>
                        <a:t>Within Cooperation</a:t>
                      </a:r>
                    </a:p>
                  </a:txBody>
                  <a:tcPr marL="137160" marR="137160" marT="137160" marB="137160"/>
                </a:tc>
                <a:tc>
                  <a:txBody>
                    <a:bodyPr/>
                    <a:lstStyle/>
                    <a:p>
                      <a:pPr algn="ctr"/>
                      <a:r>
                        <a:rPr lang="en-GB" sz="2400" dirty="0"/>
                        <a:t>Beyond Cooperation</a:t>
                      </a:r>
                    </a:p>
                  </a:txBody>
                  <a:tcPr marL="137160" marR="137160" marT="137160" marB="137160"/>
                </a:tc>
                <a:extLst>
                  <a:ext uri="{0D108BD9-81ED-4DB2-BD59-A6C34878D82A}">
                    <a16:rowId xmlns:a16="http://schemas.microsoft.com/office/drawing/2014/main" val="11386019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Slow to recognise it’s about purpose, not structure; poor at expressing it</a:t>
                      </a:r>
                    </a:p>
                  </a:txBody>
                  <a:tcPr marL="137160" marR="137160" marT="137160" marB="1371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UK lacks the understanding, knowledge, institutions, customs and practices</a:t>
                      </a:r>
                    </a:p>
                  </a:txBody>
                  <a:tcPr marL="137160" marR="137160" marT="137160" marB="137160"/>
                </a:tc>
                <a:extLst>
                  <a:ext uri="{0D108BD9-81ED-4DB2-BD59-A6C34878D82A}">
                    <a16:rowId xmlns:a16="http://schemas.microsoft.com/office/drawing/2014/main" val="40923791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Reluctance to claim more appropriate purpose than private benefit</a:t>
                      </a:r>
                    </a:p>
                  </a:txBody>
                  <a:tcPr marL="137160" marR="137160" marT="137160" marB="1371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Blind faith in market-based approach</a:t>
                      </a:r>
                    </a:p>
                  </a:txBody>
                  <a:tcPr marL="137160" marR="137160" marT="137160" marB="137160"/>
                </a:tc>
                <a:extLst>
                  <a:ext uri="{0D108BD9-81ED-4DB2-BD59-A6C34878D82A}">
                    <a16:rowId xmlns:a16="http://schemas.microsoft.com/office/drawing/2014/main" val="902056497"/>
                  </a:ext>
                </a:extLst>
              </a:tr>
              <a:tr h="370840">
                <a:tc>
                  <a:txBody>
                    <a:bodyPr/>
                    <a:lstStyle/>
                    <a:p>
                      <a:r>
                        <a:rPr lang="en-GB" sz="2200" dirty="0"/>
                        <a:t>Flawed business development approach</a:t>
                      </a:r>
                    </a:p>
                    <a:p>
                      <a:pPr marL="285750" lvl="0" indent="-285750">
                        <a:buFont typeface="Arial" panose="020B0604020202020204" pitchFamily="34" charset="0"/>
                        <a:buChar char="•"/>
                      </a:pPr>
                      <a:r>
                        <a:rPr lang="en-GB" sz="1800" dirty="0"/>
                        <a:t>Search for capital</a:t>
                      </a:r>
                    </a:p>
                    <a:p>
                      <a:pPr marL="285750" lvl="0" indent="-285750">
                        <a:buFont typeface="Arial" panose="020B0604020202020204" pitchFamily="34" charset="0"/>
                        <a:buChar char="•"/>
                      </a:pPr>
                      <a:r>
                        <a:rPr lang="en-GB" sz="1800" dirty="0"/>
                        <a:t>Promotion of models or alternative structures</a:t>
                      </a:r>
                    </a:p>
                    <a:p>
                      <a:pPr marL="285750" lvl="0" indent="-285750">
                        <a:buFont typeface="Arial" panose="020B0604020202020204" pitchFamily="34" charset="0"/>
                        <a:buChar char="•"/>
                      </a:pPr>
                      <a:r>
                        <a:rPr lang="en-GB" sz="1800" dirty="0"/>
                        <a:t>Seeing change of structure as the goal</a:t>
                      </a:r>
                    </a:p>
                    <a:p>
                      <a:pPr marL="285750" lvl="0" indent="-285750">
                        <a:buFont typeface="Arial" panose="020B0604020202020204" pitchFamily="34" charset="0"/>
                        <a:buChar char="•"/>
                      </a:pPr>
                      <a:r>
                        <a:rPr lang="en-GB" sz="1800" dirty="0"/>
                        <a:t>Procurement focus</a:t>
                      </a:r>
                    </a:p>
                    <a:p>
                      <a:endParaRPr lang="en-GB" sz="2000" dirty="0"/>
                    </a:p>
                  </a:txBody>
                  <a:tcPr marL="137160" marR="137160" marT="137160" marB="137160"/>
                </a:tc>
                <a:tc>
                  <a:txBody>
                    <a:bodyPr/>
                    <a:lstStyle/>
                    <a:p>
                      <a:r>
                        <a:rPr lang="en-GB" sz="2200" dirty="0"/>
                        <a:t>Domination by investor-owned business, marginalisation of cooperation</a:t>
                      </a:r>
                    </a:p>
                  </a:txBody>
                  <a:tcPr marL="137160" marR="137160" marT="137160" marB="137160"/>
                </a:tc>
                <a:extLst>
                  <a:ext uri="{0D108BD9-81ED-4DB2-BD59-A6C34878D82A}">
                    <a16:rowId xmlns:a16="http://schemas.microsoft.com/office/drawing/2014/main" val="2948968725"/>
                  </a:ext>
                </a:extLst>
              </a:tr>
            </a:tbl>
          </a:graphicData>
        </a:graphic>
      </p:graphicFrame>
    </p:spTree>
    <p:extLst>
      <p:ext uri="{BB962C8B-B14F-4D97-AF65-F5344CB8AC3E}">
        <p14:creationId xmlns:p14="http://schemas.microsoft.com/office/powerpoint/2010/main" val="1650717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DD72-68F6-9AE7-A302-663C538C767A}"/>
              </a:ext>
            </a:extLst>
          </p:cNvPr>
          <p:cNvSpPr>
            <a:spLocks noGrp="1"/>
          </p:cNvSpPr>
          <p:nvPr>
            <p:ph type="title"/>
          </p:nvPr>
        </p:nvSpPr>
        <p:spPr/>
        <p:txBody>
          <a:bodyPr/>
          <a:lstStyle/>
          <a:p>
            <a:r>
              <a:rPr lang="en-GB" dirty="0"/>
              <a:t>Desktop analysis of best practice</a:t>
            </a:r>
          </a:p>
        </p:txBody>
      </p:sp>
      <p:sp>
        <p:nvSpPr>
          <p:cNvPr id="3" name="Content Placeholder 2">
            <a:extLst>
              <a:ext uri="{FF2B5EF4-FFF2-40B4-BE49-F238E27FC236}">
                <a16:creationId xmlns:a16="http://schemas.microsoft.com/office/drawing/2014/main" id="{5DE9AB8F-9D4D-C671-0498-F54DC6DC9F49}"/>
              </a:ext>
            </a:extLst>
          </p:cNvPr>
          <p:cNvSpPr>
            <a:spLocks noGrp="1"/>
          </p:cNvSpPr>
          <p:nvPr>
            <p:ph idx="1"/>
          </p:nvPr>
        </p:nvSpPr>
        <p:spPr/>
        <p:txBody>
          <a:bodyPr>
            <a:normAutofit/>
          </a:bodyPr>
          <a:lstStyle/>
          <a:p>
            <a:pPr marL="0" indent="0">
              <a:buNone/>
            </a:pPr>
            <a:r>
              <a:rPr lang="en-GB" b="1" dirty="0">
                <a:latin typeface="Calibri" panose="020F0502020204030204" pitchFamily="34" charset="0"/>
                <a:ea typeface="Arial" panose="020B0604020202020204" pitchFamily="34" charset="0"/>
              </a:rPr>
              <a:t>Some findings</a:t>
            </a:r>
          </a:p>
          <a:p>
            <a:r>
              <a:rPr lang="en-GB" sz="2200" dirty="0">
                <a:latin typeface="Calibri" panose="020F0502020204030204" pitchFamily="34" charset="0"/>
                <a:ea typeface="Arial" panose="020B0604020202020204" pitchFamily="34" charset="0"/>
              </a:rPr>
              <a:t>Hard to call it best practice</a:t>
            </a:r>
          </a:p>
          <a:p>
            <a:r>
              <a:rPr lang="en-GB" sz="2200" kern="0" dirty="0">
                <a:effectLst/>
                <a:latin typeface="Calibri" panose="020F0502020204030204" pitchFamily="34" charset="0"/>
                <a:ea typeface="Arial" panose="020B0604020202020204" pitchFamily="34" charset="0"/>
              </a:rPr>
              <a:t>National, regional and sectoral programmes can be effective </a:t>
            </a:r>
          </a:p>
          <a:p>
            <a:r>
              <a:rPr lang="en-GB" sz="2200" dirty="0">
                <a:effectLst/>
                <a:latin typeface="Calibri" panose="020F0502020204030204" pitchFamily="34" charset="0"/>
                <a:ea typeface="Arial" panose="020B0604020202020204" pitchFamily="34" charset="0"/>
              </a:rPr>
              <a:t>Local programmes ditto</a:t>
            </a:r>
          </a:p>
          <a:p>
            <a:r>
              <a:rPr lang="en-GB" sz="2200" dirty="0">
                <a:effectLst/>
                <a:ea typeface="Arial" panose="020B0604020202020204" pitchFamily="34" charset="0"/>
              </a:rPr>
              <a:t>Knowledge and expertise not evenly spread</a:t>
            </a:r>
            <a:endParaRPr lang="en-GB" sz="2200" dirty="0">
              <a:ea typeface="Arial" panose="020B0604020202020204" pitchFamily="34" charset="0"/>
            </a:endParaRPr>
          </a:p>
          <a:p>
            <a:pPr marL="0" indent="0">
              <a:buNone/>
            </a:pPr>
            <a:r>
              <a:rPr lang="en-GB" b="1" dirty="0">
                <a:latin typeface="Calibri" panose="020F0502020204030204" pitchFamily="34" charset="0"/>
                <a:ea typeface="Arial" panose="020B0604020202020204" pitchFamily="34" charset="0"/>
              </a:rPr>
              <a:t>Some reflections</a:t>
            </a:r>
            <a:endParaRPr lang="en-GB" sz="2000" b="1" dirty="0">
              <a:effectLst/>
              <a:latin typeface="Calibri" panose="020F0502020204030204" pitchFamily="34" charset="0"/>
              <a:ea typeface="Arial" panose="020B0604020202020204" pitchFamily="34" charset="0"/>
            </a:endParaRPr>
          </a:p>
          <a:p>
            <a:r>
              <a:rPr lang="en-GB" sz="2200" dirty="0">
                <a:latin typeface="Calibri" panose="020F0502020204030204" pitchFamily="34" charset="0"/>
                <a:ea typeface="Arial" panose="020B0604020202020204" pitchFamily="34" charset="0"/>
              </a:rPr>
              <a:t>O</a:t>
            </a:r>
            <a:r>
              <a:rPr lang="en-GB" sz="2200" dirty="0">
                <a:effectLst/>
                <a:latin typeface="Calibri" panose="020F0502020204030204" pitchFamily="34" charset="0"/>
                <a:ea typeface="Arial" panose="020B0604020202020204" pitchFamily="34" charset="0"/>
              </a:rPr>
              <a:t>pportunistic, and consequently fragmented and disjointed</a:t>
            </a:r>
          </a:p>
          <a:p>
            <a:r>
              <a:rPr lang="en-GB" sz="2200" dirty="0">
                <a:latin typeface="Calibri" panose="020F0502020204030204" pitchFamily="34" charset="0"/>
                <a:ea typeface="Arial" panose="020B0604020202020204" pitchFamily="34" charset="0"/>
              </a:rPr>
              <a:t>Step change not been achieved</a:t>
            </a:r>
          </a:p>
          <a:p>
            <a:r>
              <a:rPr lang="en-GB" sz="2200" dirty="0">
                <a:latin typeface="Calibri" panose="020F0502020204030204" pitchFamily="34" charset="0"/>
                <a:ea typeface="Arial" panose="020B0604020202020204" pitchFamily="34" charset="0"/>
              </a:rPr>
              <a:t>Some g</a:t>
            </a:r>
            <a:r>
              <a:rPr lang="en-GB" sz="2200" dirty="0">
                <a:effectLst/>
                <a:latin typeface="Calibri" panose="020F0502020204030204" pitchFamily="34" charset="0"/>
                <a:ea typeface="Arial" panose="020B0604020202020204" pitchFamily="34" charset="0"/>
              </a:rPr>
              <a:t>ood initiatives:</a:t>
            </a:r>
            <a:endParaRPr lang="en-GB" dirty="0"/>
          </a:p>
        </p:txBody>
      </p:sp>
    </p:spTree>
    <p:extLst>
      <p:ext uri="{BB962C8B-B14F-4D97-AF65-F5344CB8AC3E}">
        <p14:creationId xmlns:p14="http://schemas.microsoft.com/office/powerpoint/2010/main" val="624008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DD91-E197-31BB-F709-0E96E96BE0AC}"/>
              </a:ext>
            </a:extLst>
          </p:cNvPr>
          <p:cNvSpPr>
            <a:spLocks noGrp="1"/>
          </p:cNvSpPr>
          <p:nvPr>
            <p:ph type="title"/>
          </p:nvPr>
        </p:nvSpPr>
        <p:spPr/>
        <p:txBody>
          <a:bodyPr/>
          <a:lstStyle/>
          <a:p>
            <a:r>
              <a:rPr lang="en-GB" dirty="0"/>
              <a:t>Developing Cooperative Economies - NW</a:t>
            </a:r>
          </a:p>
        </p:txBody>
      </p:sp>
      <p:sp>
        <p:nvSpPr>
          <p:cNvPr id="3" name="Content Placeholder 2">
            <a:extLst>
              <a:ext uri="{FF2B5EF4-FFF2-40B4-BE49-F238E27FC236}">
                <a16:creationId xmlns:a16="http://schemas.microsoft.com/office/drawing/2014/main" id="{0D8FA573-88E0-CA5F-6D92-671FEED461E2}"/>
              </a:ext>
            </a:extLst>
          </p:cNvPr>
          <p:cNvSpPr>
            <a:spLocks noGrp="1"/>
          </p:cNvSpPr>
          <p:nvPr>
            <p:ph idx="1"/>
          </p:nvPr>
        </p:nvSpPr>
        <p:spPr/>
        <p:txBody>
          <a:bodyPr>
            <a:normAutofit/>
          </a:bodyPr>
          <a:lstStyle/>
          <a:p>
            <a:pPr marL="0" indent="0">
              <a:buNone/>
            </a:pPr>
            <a:r>
              <a:rPr lang="en-GB" b="1" kern="0" dirty="0">
                <a:latin typeface="Calibri" panose="020F0502020204030204" pitchFamily="34" charset="0"/>
              </a:rPr>
              <a:t>Some of the conclusions</a:t>
            </a:r>
          </a:p>
          <a:p>
            <a:r>
              <a:rPr lang="en-GB" sz="2200" dirty="0"/>
              <a:t>Only GMCA and Preston expressly support cooperatives</a:t>
            </a:r>
          </a:p>
          <a:p>
            <a:r>
              <a:rPr lang="en-GB" sz="2200" dirty="0"/>
              <a:t>Social enterprise support often alongside Voluntary, Community and Faith </a:t>
            </a:r>
          </a:p>
          <a:p>
            <a:r>
              <a:rPr lang="en-GB" sz="2200" dirty="0"/>
              <a:t>Community Wealth Building and plural ownership adopted by some</a:t>
            </a:r>
          </a:p>
          <a:p>
            <a:r>
              <a:rPr lang="en-GB" sz="2200" dirty="0"/>
              <a:t>Some coop hotspots: Alston, Lancaster</a:t>
            </a:r>
          </a:p>
          <a:p>
            <a:r>
              <a:rPr lang="en-GB" sz="2200" dirty="0"/>
              <a:t>Awareness of cooperation is fragmented</a:t>
            </a:r>
          </a:p>
          <a:p>
            <a:r>
              <a:rPr lang="en-GB" sz="2200" dirty="0"/>
              <a:t>Technical support and expertise geographically dispersed</a:t>
            </a:r>
          </a:p>
        </p:txBody>
      </p:sp>
    </p:spTree>
    <p:extLst>
      <p:ext uri="{BB962C8B-B14F-4D97-AF65-F5344CB8AC3E}">
        <p14:creationId xmlns:p14="http://schemas.microsoft.com/office/powerpoint/2010/main" val="100766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84AA-95DC-2C35-A5B9-29A2C06DFA9E}"/>
              </a:ext>
            </a:extLst>
          </p:cNvPr>
          <p:cNvSpPr>
            <a:spLocks noGrp="1"/>
          </p:cNvSpPr>
          <p:nvPr>
            <p:ph type="title"/>
          </p:nvPr>
        </p:nvSpPr>
        <p:spPr/>
        <p:txBody>
          <a:bodyPr/>
          <a:lstStyle/>
          <a:p>
            <a:r>
              <a:rPr lang="en-GB" dirty="0"/>
              <a:t>Toolkit</a:t>
            </a:r>
          </a:p>
        </p:txBody>
      </p:sp>
      <p:sp>
        <p:nvSpPr>
          <p:cNvPr id="3" name="Content Placeholder 2">
            <a:extLst>
              <a:ext uri="{FF2B5EF4-FFF2-40B4-BE49-F238E27FC236}">
                <a16:creationId xmlns:a16="http://schemas.microsoft.com/office/drawing/2014/main" id="{EF89FEC3-33CF-B6D3-4B0E-872F7169AA77}"/>
              </a:ext>
            </a:extLst>
          </p:cNvPr>
          <p:cNvSpPr>
            <a:spLocks noGrp="1"/>
          </p:cNvSpPr>
          <p:nvPr>
            <p:ph idx="1"/>
          </p:nvPr>
        </p:nvSpPr>
        <p:spPr/>
        <p:txBody>
          <a:bodyPr>
            <a:normAutofit lnSpcReduction="10000"/>
          </a:bodyPr>
          <a:lstStyle/>
          <a:p>
            <a:pPr marL="0" indent="0">
              <a:buNone/>
            </a:pPr>
            <a:r>
              <a:rPr lang="en-GB" b="1" dirty="0"/>
              <a:t>Pipeline document</a:t>
            </a:r>
          </a:p>
          <a:p>
            <a:r>
              <a:rPr lang="en-GB" sz="2200" dirty="0"/>
              <a:t>To identify fruitful areas</a:t>
            </a:r>
          </a:p>
          <a:p>
            <a:r>
              <a:rPr lang="en-GB" sz="2200" dirty="0"/>
              <a:t>Examples and support links</a:t>
            </a:r>
            <a:endParaRPr lang="en-GB" b="1" dirty="0"/>
          </a:p>
          <a:p>
            <a:pPr marL="0" indent="0">
              <a:buNone/>
            </a:pPr>
            <a:endParaRPr lang="en-GB" b="1" dirty="0"/>
          </a:p>
          <a:p>
            <a:pPr marL="0" indent="0">
              <a:buNone/>
            </a:pPr>
            <a:r>
              <a:rPr lang="en-GB" b="1" dirty="0"/>
              <a:t>Pathway development document</a:t>
            </a:r>
          </a:p>
          <a:p>
            <a:r>
              <a:rPr lang="en-GB" sz="2200" dirty="0"/>
              <a:t>Stages in developing new ventures</a:t>
            </a:r>
          </a:p>
          <a:p>
            <a:r>
              <a:rPr lang="en-GB" sz="2200" dirty="0"/>
              <a:t>What is involved and needed at each stage</a:t>
            </a:r>
          </a:p>
          <a:p>
            <a:r>
              <a:rPr lang="en-GB" sz="2200" dirty="0"/>
              <a:t>How a Council can support</a:t>
            </a:r>
          </a:p>
          <a:p>
            <a:pPr marL="0" indent="0">
              <a:buNone/>
            </a:pPr>
            <a:endParaRPr lang="en-GB" b="1" dirty="0"/>
          </a:p>
          <a:p>
            <a:pPr marL="0" indent="0">
              <a:buNone/>
            </a:pPr>
            <a:r>
              <a:rPr lang="en-GB" b="1" dirty="0"/>
              <a:t>Enabling Councils to optimise opportunities for development</a:t>
            </a:r>
          </a:p>
        </p:txBody>
      </p:sp>
    </p:spTree>
    <p:extLst>
      <p:ext uri="{BB962C8B-B14F-4D97-AF65-F5344CB8AC3E}">
        <p14:creationId xmlns:p14="http://schemas.microsoft.com/office/powerpoint/2010/main" val="410226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E09E-0D64-73E3-16D7-22A52F279817}"/>
              </a:ext>
            </a:extLst>
          </p:cNvPr>
          <p:cNvSpPr>
            <a:spLocks noGrp="1"/>
          </p:cNvSpPr>
          <p:nvPr>
            <p:ph type="title"/>
          </p:nvPr>
        </p:nvSpPr>
        <p:spPr/>
        <p:txBody>
          <a:bodyPr>
            <a:normAutofit/>
          </a:bodyPr>
          <a:lstStyle/>
          <a:p>
            <a:r>
              <a:rPr lang="en-GB" sz="5400" dirty="0"/>
              <a:t>The Evidence for Action</a:t>
            </a:r>
          </a:p>
        </p:txBody>
      </p:sp>
      <p:sp>
        <p:nvSpPr>
          <p:cNvPr id="3" name="Subtitle 2">
            <a:extLst>
              <a:ext uri="{FF2B5EF4-FFF2-40B4-BE49-F238E27FC236}">
                <a16:creationId xmlns:a16="http://schemas.microsoft.com/office/drawing/2014/main" id="{756FD9D2-E412-C1CA-193F-7D60DD37BA98}"/>
              </a:ext>
            </a:extLst>
          </p:cNvPr>
          <p:cNvSpPr>
            <a:spLocks noGrp="1"/>
          </p:cNvSpPr>
          <p:nvPr>
            <p:ph type="body" idx="1"/>
          </p:nvPr>
        </p:nvSpPr>
        <p:spPr/>
        <p:txBody>
          <a:bodyPr>
            <a:normAutofit/>
          </a:bodyPr>
          <a:lstStyle/>
          <a:p>
            <a:r>
              <a:rPr lang="en-GB" sz="3200" dirty="0"/>
              <a:t>James Wright – Cooperatives UK</a:t>
            </a:r>
          </a:p>
        </p:txBody>
      </p:sp>
    </p:spTree>
    <p:extLst>
      <p:ext uri="{BB962C8B-B14F-4D97-AF65-F5344CB8AC3E}">
        <p14:creationId xmlns:p14="http://schemas.microsoft.com/office/powerpoint/2010/main" val="339854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B4E3F18-2D95-BD8F-7000-9D844D7F7762}"/>
              </a:ext>
            </a:extLst>
          </p:cNvPr>
          <p:cNvGraphicFramePr/>
          <p:nvPr/>
        </p:nvGraphicFramePr>
        <p:xfrm>
          <a:off x="-1066800" y="1370336"/>
          <a:ext cx="8483600" cy="498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Chevron 2">
            <a:extLst>
              <a:ext uri="{FF2B5EF4-FFF2-40B4-BE49-F238E27FC236}">
                <a16:creationId xmlns:a16="http://schemas.microsoft.com/office/drawing/2014/main" id="{7D328C1B-CE47-2EF7-56E4-8BB5F733399B}"/>
              </a:ext>
            </a:extLst>
          </p:cNvPr>
          <p:cNvSpPr/>
          <p:nvPr/>
        </p:nvSpPr>
        <p:spPr>
          <a:xfrm rot="10800000">
            <a:off x="6096000" y="2083539"/>
            <a:ext cx="944880" cy="11684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4" name="Arrow: Chevron 3">
            <a:extLst>
              <a:ext uri="{FF2B5EF4-FFF2-40B4-BE49-F238E27FC236}">
                <a16:creationId xmlns:a16="http://schemas.microsoft.com/office/drawing/2014/main" id="{9FDD412F-44F5-BDCF-3678-7AC00CE110FA}"/>
              </a:ext>
            </a:extLst>
          </p:cNvPr>
          <p:cNvSpPr/>
          <p:nvPr/>
        </p:nvSpPr>
        <p:spPr>
          <a:xfrm rot="10800000">
            <a:off x="6096000" y="4221217"/>
            <a:ext cx="944880" cy="11684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6" name="Group 5">
            <a:extLst>
              <a:ext uri="{FF2B5EF4-FFF2-40B4-BE49-F238E27FC236}">
                <a16:creationId xmlns:a16="http://schemas.microsoft.com/office/drawing/2014/main" id="{4114BD30-340C-C70F-AA8C-209544077F30}"/>
              </a:ext>
            </a:extLst>
          </p:cNvPr>
          <p:cNvGrpSpPr/>
          <p:nvPr/>
        </p:nvGrpSpPr>
        <p:grpSpPr>
          <a:xfrm>
            <a:off x="7232608" y="846154"/>
            <a:ext cx="4766351" cy="2816283"/>
            <a:chOff x="5241036" y="1107444"/>
            <a:chExt cx="3673828" cy="894441"/>
          </a:xfrm>
        </p:grpSpPr>
        <p:sp>
          <p:nvSpPr>
            <p:cNvPr id="7" name="Rectangle: Rounded Corners 6">
              <a:extLst>
                <a:ext uri="{FF2B5EF4-FFF2-40B4-BE49-F238E27FC236}">
                  <a16:creationId xmlns:a16="http://schemas.microsoft.com/office/drawing/2014/main" id="{5D0BDC46-E763-502A-81FB-B3854047937D}"/>
                </a:ext>
              </a:extLst>
            </p:cNvPr>
            <p:cNvSpPr/>
            <p:nvPr/>
          </p:nvSpPr>
          <p:spPr>
            <a:xfrm>
              <a:off x="5241036" y="1107444"/>
              <a:ext cx="3673828" cy="89444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8" name="Rectangle: Rounded Corners 4">
              <a:extLst>
                <a:ext uri="{FF2B5EF4-FFF2-40B4-BE49-F238E27FC236}">
                  <a16:creationId xmlns:a16="http://schemas.microsoft.com/office/drawing/2014/main" id="{55C4341E-EEAB-AE29-98C2-02B42B5EF7AE}"/>
                </a:ext>
              </a:extLst>
            </p:cNvPr>
            <p:cNvSpPr txBox="1"/>
            <p:nvPr/>
          </p:nvSpPr>
          <p:spPr>
            <a:xfrm>
              <a:off x="5284318" y="1150726"/>
              <a:ext cx="3630546"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EO Knowledge </a:t>
              </a:r>
              <a:r>
                <a:rPr kumimoji="0" lang="en-US" sz="1600" b="1" i="0" u="none" strike="noStrike" kern="1200" cap="none" spc="0" normalizeH="0" baseline="0" noProof="0" dirty="0" err="1">
                  <a:ln>
                    <a:noFill/>
                  </a:ln>
                  <a:solidFill>
                    <a:srgbClr val="000000">
                      <a:hueOff val="0"/>
                      <a:satOff val="0"/>
                      <a:lumOff val="0"/>
                      <a:alphaOff val="0"/>
                    </a:srgbClr>
                  </a:solidFill>
                  <a:effectLst/>
                  <a:uLnTx/>
                  <a:uFillTx/>
                  <a:latin typeface="Arial"/>
                  <a:ea typeface="+mn-ea"/>
                  <a:cs typeface="+mn-cs"/>
                  <a:sym typeface="Arial"/>
                </a:rPr>
                <a:t>Programme</a:t>
              </a: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productivity, pay, decarbonization</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Co-operative and Mutuals Economy Report:</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resilience, propensity to create jobs </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Understanding the Community Shares Market: </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financial performance, resilience</a:t>
              </a:r>
              <a:endParaRPr kumimoji="0" lang="en-GB"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grpSp>
      <p:grpSp>
        <p:nvGrpSpPr>
          <p:cNvPr id="12" name="Group 11">
            <a:extLst>
              <a:ext uri="{FF2B5EF4-FFF2-40B4-BE49-F238E27FC236}">
                <a16:creationId xmlns:a16="http://schemas.microsoft.com/office/drawing/2014/main" id="{9CC3F17E-D4FF-376B-677B-FF36B5C15D9F}"/>
              </a:ext>
            </a:extLst>
          </p:cNvPr>
          <p:cNvGrpSpPr/>
          <p:nvPr/>
        </p:nvGrpSpPr>
        <p:grpSpPr>
          <a:xfrm>
            <a:off x="7232609" y="3799213"/>
            <a:ext cx="4766350" cy="3011560"/>
            <a:chOff x="5241036" y="1107444"/>
            <a:chExt cx="3242564" cy="886638"/>
          </a:xfrm>
        </p:grpSpPr>
        <p:sp>
          <p:nvSpPr>
            <p:cNvPr id="13" name="Rectangle: Rounded Corners 12">
              <a:extLst>
                <a:ext uri="{FF2B5EF4-FFF2-40B4-BE49-F238E27FC236}">
                  <a16:creationId xmlns:a16="http://schemas.microsoft.com/office/drawing/2014/main" id="{03BBA20E-4ACE-0A35-9A34-DC1D90B94116}"/>
                </a:ext>
              </a:extLst>
            </p:cNvPr>
            <p:cNvSpPr/>
            <p:nvPr/>
          </p:nvSpPr>
          <p:spPr>
            <a:xfrm>
              <a:off x="5241036" y="1107444"/>
              <a:ext cx="3242564" cy="88663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4" name="Rectangle: Rounded Corners 4">
              <a:extLst>
                <a:ext uri="{FF2B5EF4-FFF2-40B4-BE49-F238E27FC236}">
                  <a16:creationId xmlns:a16="http://schemas.microsoft.com/office/drawing/2014/main" id="{3F760005-23FD-C2BA-BEC8-885D2BBB9A22}"/>
                </a:ext>
              </a:extLst>
            </p:cNvPr>
            <p:cNvSpPr txBox="1"/>
            <p:nvPr/>
          </p:nvSpPr>
          <p:spPr>
            <a:xfrm>
              <a:off x="5284319" y="1150726"/>
              <a:ext cx="3156000" cy="800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GB" sz="3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grpSp>
      <p:sp>
        <p:nvSpPr>
          <p:cNvPr id="17" name="Rectangle: Rounded Corners 4">
            <a:extLst>
              <a:ext uri="{FF2B5EF4-FFF2-40B4-BE49-F238E27FC236}">
                <a16:creationId xmlns:a16="http://schemas.microsoft.com/office/drawing/2014/main" id="{FEF69E97-4B9C-A9F8-6D0D-4E21CE8FFE28}"/>
              </a:ext>
            </a:extLst>
          </p:cNvPr>
          <p:cNvSpPr txBox="1"/>
          <p:nvPr/>
        </p:nvSpPr>
        <p:spPr>
          <a:xfrm>
            <a:off x="7349637" y="3976518"/>
            <a:ext cx="4649322" cy="25191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Evaluations: </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Empowering Places, South Yorkshire Ownership Hub, Boosting Community Business London</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Communities doing it for themselves: </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supporting community investment in high IMD</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6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Co-operative and Mutuals Economy Report:</a:t>
            </a: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census data, trends, comparisons between nations and regions</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GB" sz="14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sp>
        <p:nvSpPr>
          <p:cNvPr id="21" name="TextBox 20">
            <a:extLst>
              <a:ext uri="{FF2B5EF4-FFF2-40B4-BE49-F238E27FC236}">
                <a16:creationId xmlns:a16="http://schemas.microsoft.com/office/drawing/2014/main" id="{E42F48E6-0348-7650-C742-B8050DCFCE06}"/>
              </a:ext>
            </a:extLst>
          </p:cNvPr>
          <p:cNvSpPr txBox="1"/>
          <p:nvPr/>
        </p:nvSpPr>
        <p:spPr>
          <a:xfrm>
            <a:off x="116842" y="-7441"/>
            <a:ext cx="1041907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000000"/>
                </a:solidFill>
                <a:effectLst/>
                <a:uLnTx/>
                <a:uFillTx/>
                <a:latin typeface="Arial"/>
                <a:cs typeface="Arial"/>
                <a:sym typeface="Arial"/>
              </a:rPr>
              <a:t>Evidence and data: what do we have?</a:t>
            </a:r>
            <a:endParaRPr kumimoji="0" lang="en-GB" sz="4400" b="1" i="0" u="none" strike="noStrike" kern="0" cap="none" spc="0" normalizeH="0" baseline="0" noProof="0" dirty="0">
              <a:ln>
                <a:noFill/>
              </a:ln>
              <a:solidFill>
                <a:srgbClr val="000000"/>
              </a:solidFill>
              <a:effectLst/>
              <a:uLnTx/>
              <a:uFillTx/>
              <a:latin typeface="Arial"/>
              <a:cs typeface="Arial"/>
              <a:sym typeface="Arial"/>
            </a:endParaRPr>
          </a:p>
        </p:txBody>
      </p:sp>
      <p:sp>
        <p:nvSpPr>
          <p:cNvPr id="10" name="Arrow: Chevron 9">
            <a:extLst>
              <a:ext uri="{FF2B5EF4-FFF2-40B4-BE49-F238E27FC236}">
                <a16:creationId xmlns:a16="http://schemas.microsoft.com/office/drawing/2014/main" id="{CE24A3D3-8B5B-9240-514E-A930E837C6B0}"/>
              </a:ext>
            </a:extLst>
          </p:cNvPr>
          <p:cNvSpPr/>
          <p:nvPr/>
        </p:nvSpPr>
        <p:spPr>
          <a:xfrm>
            <a:off x="1706881" y="2083539"/>
            <a:ext cx="472440" cy="527581"/>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11" name="Group 10">
            <a:extLst>
              <a:ext uri="{FF2B5EF4-FFF2-40B4-BE49-F238E27FC236}">
                <a16:creationId xmlns:a16="http://schemas.microsoft.com/office/drawing/2014/main" id="{93297165-4BB2-6BF0-738A-49BF7454CFE0}"/>
              </a:ext>
            </a:extLst>
          </p:cNvPr>
          <p:cNvGrpSpPr/>
          <p:nvPr/>
        </p:nvGrpSpPr>
        <p:grpSpPr>
          <a:xfrm>
            <a:off x="111158" y="939187"/>
            <a:ext cx="1595723" cy="2816283"/>
            <a:chOff x="5241036" y="1107444"/>
            <a:chExt cx="3673828" cy="894441"/>
          </a:xfrm>
        </p:grpSpPr>
        <p:sp>
          <p:nvSpPr>
            <p:cNvPr id="15" name="Rectangle: Rounded Corners 14">
              <a:extLst>
                <a:ext uri="{FF2B5EF4-FFF2-40B4-BE49-F238E27FC236}">
                  <a16:creationId xmlns:a16="http://schemas.microsoft.com/office/drawing/2014/main" id="{6FF7C53B-D803-BD84-4C4B-EBB9335A38B1}"/>
                </a:ext>
              </a:extLst>
            </p:cNvPr>
            <p:cNvSpPr/>
            <p:nvPr/>
          </p:nvSpPr>
          <p:spPr>
            <a:xfrm>
              <a:off x="5241036" y="1107444"/>
              <a:ext cx="3673828" cy="894441"/>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6" name="Rectangle: Rounded Corners 4">
              <a:extLst>
                <a:ext uri="{FF2B5EF4-FFF2-40B4-BE49-F238E27FC236}">
                  <a16:creationId xmlns:a16="http://schemas.microsoft.com/office/drawing/2014/main" id="{ED04A234-4DBD-EB20-D67E-09959DEF9566}"/>
                </a:ext>
              </a:extLst>
            </p:cNvPr>
            <p:cNvSpPr txBox="1"/>
            <p:nvPr/>
          </p:nvSpPr>
          <p:spPr>
            <a:xfrm>
              <a:off x="5284318" y="1150726"/>
              <a:ext cx="3630546" cy="7788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right KPIs?</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GVA? Firm births/deaths?</a:t>
              </a:r>
            </a:p>
            <a:p>
              <a:pPr marL="0" marR="0" lvl="0" indent="0" algn="l"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Fair pay? Inequalities? Wellbeing?</a:t>
              </a:r>
            </a:p>
          </p:txBody>
        </p:sp>
      </p:grpSp>
    </p:spTree>
    <p:extLst>
      <p:ext uri="{BB962C8B-B14F-4D97-AF65-F5344CB8AC3E}">
        <p14:creationId xmlns:p14="http://schemas.microsoft.com/office/powerpoint/2010/main" val="372563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CC3F17E-D4FF-376B-677B-FF36B5C15D9F}"/>
              </a:ext>
            </a:extLst>
          </p:cNvPr>
          <p:cNvGrpSpPr/>
          <p:nvPr/>
        </p:nvGrpSpPr>
        <p:grpSpPr>
          <a:xfrm>
            <a:off x="374980" y="1098160"/>
            <a:ext cx="5548299" cy="5566800"/>
            <a:chOff x="5241036" y="1107444"/>
            <a:chExt cx="3242564" cy="886638"/>
          </a:xfrm>
        </p:grpSpPr>
        <p:sp>
          <p:nvSpPr>
            <p:cNvPr id="13" name="Rectangle: Rounded Corners 12">
              <a:extLst>
                <a:ext uri="{FF2B5EF4-FFF2-40B4-BE49-F238E27FC236}">
                  <a16:creationId xmlns:a16="http://schemas.microsoft.com/office/drawing/2014/main" id="{03BBA20E-4ACE-0A35-9A34-DC1D90B94116}"/>
                </a:ext>
              </a:extLst>
            </p:cNvPr>
            <p:cNvSpPr/>
            <p:nvPr/>
          </p:nvSpPr>
          <p:spPr>
            <a:xfrm>
              <a:off x="5241036" y="1107444"/>
              <a:ext cx="3242564" cy="88663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4" name="Rectangle: Rounded Corners 4">
              <a:extLst>
                <a:ext uri="{FF2B5EF4-FFF2-40B4-BE49-F238E27FC236}">
                  <a16:creationId xmlns:a16="http://schemas.microsoft.com/office/drawing/2014/main" id="{3F760005-23FD-C2BA-BEC8-885D2BBB9A22}"/>
                </a:ext>
              </a:extLst>
            </p:cNvPr>
            <p:cNvSpPr txBox="1"/>
            <p:nvPr/>
          </p:nvSpPr>
          <p:spPr>
            <a:xfrm>
              <a:off x="5284319" y="1150726"/>
              <a:ext cx="3156000" cy="800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GB" sz="3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grpSp>
      <p:sp>
        <p:nvSpPr>
          <p:cNvPr id="5" name="TextBox 4">
            <a:extLst>
              <a:ext uri="{FF2B5EF4-FFF2-40B4-BE49-F238E27FC236}">
                <a16:creationId xmlns:a16="http://schemas.microsoft.com/office/drawing/2014/main" id="{5A509720-DB66-C0C0-CFBA-288910B56D6F}"/>
              </a:ext>
            </a:extLst>
          </p:cNvPr>
          <p:cNvSpPr txBox="1"/>
          <p:nvPr/>
        </p:nvSpPr>
        <p:spPr>
          <a:xfrm>
            <a:off x="116842" y="-7441"/>
            <a:ext cx="1041907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000000"/>
                </a:solidFill>
                <a:effectLst/>
                <a:uLnTx/>
                <a:uFillTx/>
                <a:latin typeface="Arial"/>
                <a:cs typeface="Arial"/>
                <a:sym typeface="Arial"/>
              </a:rPr>
              <a:t>Evidence and data: what’s missing?</a:t>
            </a:r>
            <a:endParaRPr kumimoji="0" lang="en-GB" sz="4400"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CC122586-0BA1-8A71-521A-663943A90738}"/>
              </a:ext>
            </a:extLst>
          </p:cNvPr>
          <p:cNvGrpSpPr/>
          <p:nvPr/>
        </p:nvGrpSpPr>
        <p:grpSpPr>
          <a:xfrm>
            <a:off x="6268723" y="1098160"/>
            <a:ext cx="5548299" cy="5566800"/>
            <a:chOff x="5241036" y="1107444"/>
            <a:chExt cx="3242564" cy="886638"/>
          </a:xfrm>
        </p:grpSpPr>
        <p:sp>
          <p:nvSpPr>
            <p:cNvPr id="10" name="Rectangle: Rounded Corners 9">
              <a:extLst>
                <a:ext uri="{FF2B5EF4-FFF2-40B4-BE49-F238E27FC236}">
                  <a16:creationId xmlns:a16="http://schemas.microsoft.com/office/drawing/2014/main" id="{4AF9DF40-B634-7EDB-689C-F8860ED53EAD}"/>
                </a:ext>
              </a:extLst>
            </p:cNvPr>
            <p:cNvSpPr/>
            <p:nvPr/>
          </p:nvSpPr>
          <p:spPr>
            <a:xfrm>
              <a:off x="5241036" y="1107444"/>
              <a:ext cx="3242564" cy="88663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1" name="Rectangle: Rounded Corners 4">
              <a:extLst>
                <a:ext uri="{FF2B5EF4-FFF2-40B4-BE49-F238E27FC236}">
                  <a16:creationId xmlns:a16="http://schemas.microsoft.com/office/drawing/2014/main" id="{3C09215C-6484-1AAA-341C-1DEE16F1A1B0}"/>
                </a:ext>
              </a:extLst>
            </p:cNvPr>
            <p:cNvSpPr txBox="1"/>
            <p:nvPr/>
          </p:nvSpPr>
          <p:spPr>
            <a:xfrm>
              <a:off x="5284319" y="1150726"/>
              <a:ext cx="3156000" cy="800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GB" sz="3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grpSp>
      <p:sp>
        <p:nvSpPr>
          <p:cNvPr id="15" name="Rectangle: Rounded Corners 4">
            <a:extLst>
              <a:ext uri="{FF2B5EF4-FFF2-40B4-BE49-F238E27FC236}">
                <a16:creationId xmlns:a16="http://schemas.microsoft.com/office/drawing/2014/main" id="{1B74CC54-E717-CBB6-C8D6-C8F09772F899}"/>
              </a:ext>
            </a:extLst>
          </p:cNvPr>
          <p:cNvSpPr txBox="1"/>
          <p:nvPr/>
        </p:nvSpPr>
        <p:spPr>
          <a:xfrm>
            <a:off x="7030720" y="1176171"/>
            <a:ext cx="4307840" cy="5410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Enablers</a:t>
            </a: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most effective ways of increasing understanding, interest in, and exploration of, co-operative options at critical junctures</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right balance between ‘pre-technical’ and ‘technical’ co-operative development</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most effective ways to supporting the financing of new and growing co-operatives, of different types </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most effective ways of helping existing co-operatives thrive and reach their potential </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GB" sz="20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p:txBody>
      </p:sp>
      <p:sp>
        <p:nvSpPr>
          <p:cNvPr id="16" name="Rectangle: Rounded Corners 4">
            <a:extLst>
              <a:ext uri="{FF2B5EF4-FFF2-40B4-BE49-F238E27FC236}">
                <a16:creationId xmlns:a16="http://schemas.microsoft.com/office/drawing/2014/main" id="{8F0258E2-766E-1CFF-53A8-2F72726C1666}"/>
              </a:ext>
            </a:extLst>
          </p:cNvPr>
          <p:cNvSpPr txBox="1"/>
          <p:nvPr/>
        </p:nvSpPr>
        <p:spPr>
          <a:xfrm>
            <a:off x="1026160" y="1256754"/>
            <a:ext cx="4175759" cy="51364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Impacts</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Performance and efficacy key types of co-operative (e.g. community, consumer, B2B)</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Local economic and social impacts of key types of co-operative</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distributive impacts of key types of co-operative </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The wellbeing impacts of key types of co-operative</a:t>
            </a: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endParaRPr>
          </a:p>
          <a:p>
            <a:pPr marL="0" marR="0" lvl="0" indent="0" algn="ctr" defTabSz="1689100" rtl="0" eaLnBrk="1" fontAlgn="auto" latinLnBrk="0" hangingPunct="1">
              <a:lnSpc>
                <a:spcPct val="90000"/>
              </a:lnSpc>
              <a:spcBef>
                <a:spcPct val="0"/>
              </a:spcBef>
              <a:spcAft>
                <a:spcPct val="35000"/>
              </a:spcAft>
              <a:buClr>
                <a:srgbClr val="000000"/>
              </a:buClr>
              <a:buSzTx/>
              <a:buFont typeface="Arial"/>
              <a:buNone/>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 </a:t>
            </a:r>
          </a:p>
        </p:txBody>
      </p:sp>
    </p:spTree>
    <p:extLst>
      <p:ext uri="{BB962C8B-B14F-4D97-AF65-F5344CB8AC3E}">
        <p14:creationId xmlns:p14="http://schemas.microsoft.com/office/powerpoint/2010/main" val="166654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Cooperative Development in Kirklees</a:t>
            </a:r>
          </a:p>
        </p:txBody>
      </p:sp>
      <p:graphicFrame>
        <p:nvGraphicFramePr>
          <p:cNvPr id="4" name="Content Placeholder 3">
            <a:extLst>
              <a:ext uri="{FF2B5EF4-FFF2-40B4-BE49-F238E27FC236}">
                <a16:creationId xmlns:a16="http://schemas.microsoft.com/office/drawing/2014/main" id="{D361092E-E770-2CDD-A200-D85F21027C98}"/>
              </a:ext>
            </a:extLst>
          </p:cNvPr>
          <p:cNvGraphicFramePr>
            <a:graphicFrameLocks noGrp="1"/>
          </p:cNvGraphicFramePr>
          <p:nvPr>
            <p:ph idx="1"/>
            <p:extLst>
              <p:ext uri="{D42A27DB-BD31-4B8C-83A1-F6EECF244321}">
                <p14:modId xmlns:p14="http://schemas.microsoft.com/office/powerpoint/2010/main" val="2541032249"/>
              </p:ext>
            </p:extLst>
          </p:nvPr>
        </p:nvGraphicFramePr>
        <p:xfrm>
          <a:off x="2379216" y="1393795"/>
          <a:ext cx="7433568" cy="4119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07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3A52-0C6C-E9AF-0BD7-4E96CBF31FD9}"/>
              </a:ext>
            </a:extLst>
          </p:cNvPr>
          <p:cNvSpPr>
            <a:spLocks noGrp="1"/>
          </p:cNvSpPr>
          <p:nvPr>
            <p:ph type="title"/>
          </p:nvPr>
        </p:nvSpPr>
        <p:spPr/>
        <p:txBody>
          <a:bodyPr/>
          <a:lstStyle/>
          <a:p>
            <a:r>
              <a:rPr lang="en-GB" dirty="0"/>
              <a:t>Coop Development Toolkit</a:t>
            </a:r>
          </a:p>
        </p:txBody>
      </p:sp>
      <p:sp>
        <p:nvSpPr>
          <p:cNvPr id="3" name="Content Placeholder 2">
            <a:extLst>
              <a:ext uri="{FF2B5EF4-FFF2-40B4-BE49-F238E27FC236}">
                <a16:creationId xmlns:a16="http://schemas.microsoft.com/office/drawing/2014/main" id="{230A6E5F-2911-C2A6-434A-F2443FEF1FFD}"/>
              </a:ext>
            </a:extLst>
          </p:cNvPr>
          <p:cNvSpPr>
            <a:spLocks noGrp="1"/>
          </p:cNvSpPr>
          <p:nvPr>
            <p:ph idx="1"/>
          </p:nvPr>
        </p:nvSpPr>
        <p:spPr/>
        <p:txBody>
          <a:bodyPr/>
          <a:lstStyle/>
          <a:p>
            <a:r>
              <a:rPr lang="en-GB" dirty="0"/>
              <a:t>Joint funded by CCIN and Power to Change</a:t>
            </a:r>
          </a:p>
          <a:p>
            <a:r>
              <a:rPr lang="en-GB" dirty="0"/>
              <a:t>Councils’ aspirations for more coops but lack of clarity on what to do</a:t>
            </a:r>
          </a:p>
          <a:p>
            <a:r>
              <a:rPr lang="en-GB" dirty="0"/>
              <a:t>Creation of a framework for action and development of tools</a:t>
            </a:r>
          </a:p>
          <a:p>
            <a:r>
              <a:rPr lang="en-GB" dirty="0"/>
              <a:t>Working with Coop Futures, CMS and Platform 6</a:t>
            </a:r>
          </a:p>
          <a:p>
            <a:r>
              <a:rPr lang="en-GB" dirty="0"/>
              <a:t>Greenwich, Kirklees, Oxford, South Ribble, Stevenage and Sunderland councils involved</a:t>
            </a:r>
          </a:p>
        </p:txBody>
      </p:sp>
    </p:spTree>
    <p:extLst>
      <p:ext uri="{BB962C8B-B14F-4D97-AF65-F5344CB8AC3E}">
        <p14:creationId xmlns:p14="http://schemas.microsoft.com/office/powerpoint/2010/main" val="291900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5819-C904-1401-964F-01A50CA4EB44}"/>
              </a:ext>
            </a:extLst>
          </p:cNvPr>
          <p:cNvSpPr>
            <a:spLocks noGrp="1"/>
          </p:cNvSpPr>
          <p:nvPr>
            <p:ph type="title"/>
          </p:nvPr>
        </p:nvSpPr>
        <p:spPr/>
        <p:txBody>
          <a:bodyPr/>
          <a:lstStyle/>
          <a:p>
            <a:r>
              <a:rPr lang="en-GB" dirty="0"/>
              <a:t>Coop Option Training</a:t>
            </a:r>
          </a:p>
        </p:txBody>
      </p:sp>
      <p:sp>
        <p:nvSpPr>
          <p:cNvPr id="3" name="Content Placeholder 2">
            <a:extLst>
              <a:ext uri="{FF2B5EF4-FFF2-40B4-BE49-F238E27FC236}">
                <a16:creationId xmlns:a16="http://schemas.microsoft.com/office/drawing/2014/main" id="{0F5BDE1E-9C6A-FAA9-8D98-DA5250D65A07}"/>
              </a:ext>
            </a:extLst>
          </p:cNvPr>
          <p:cNvSpPr>
            <a:spLocks noGrp="1"/>
          </p:cNvSpPr>
          <p:nvPr>
            <p:ph idx="1"/>
          </p:nvPr>
        </p:nvSpPr>
        <p:spPr/>
        <p:txBody>
          <a:bodyPr/>
          <a:lstStyle/>
          <a:p>
            <a:r>
              <a:rPr lang="en-GB" dirty="0"/>
              <a:t>Few council officers or business advisors understand coops and their benefits</a:t>
            </a:r>
          </a:p>
          <a:p>
            <a:r>
              <a:rPr lang="en-GB" dirty="0"/>
              <a:t>Course based on Barefoot Coop Advisor Training</a:t>
            </a:r>
          </a:p>
          <a:p>
            <a:r>
              <a:rPr lang="en-GB" dirty="0"/>
              <a:t>£10k CCIN Policy Lab funding</a:t>
            </a:r>
          </a:p>
          <a:p>
            <a:r>
              <a:rPr lang="en-GB" dirty="0"/>
              <a:t>Delivered by Stir to Action and Coop Culture</a:t>
            </a:r>
          </a:p>
          <a:p>
            <a:r>
              <a:rPr lang="en-GB" dirty="0"/>
              <a:t>Core module with optional deep dives on legal structures and finance</a:t>
            </a:r>
          </a:p>
          <a:p>
            <a:r>
              <a:rPr lang="en-GB" dirty="0"/>
              <a:t>Videos and resources available on the CCIN website</a:t>
            </a:r>
          </a:p>
        </p:txBody>
      </p:sp>
    </p:spTree>
    <p:extLst>
      <p:ext uri="{BB962C8B-B14F-4D97-AF65-F5344CB8AC3E}">
        <p14:creationId xmlns:p14="http://schemas.microsoft.com/office/powerpoint/2010/main" val="4192893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FED7-D1B1-4EFA-7DE4-56DBD7F6D309}"/>
              </a:ext>
            </a:extLst>
          </p:cNvPr>
          <p:cNvSpPr>
            <a:spLocks noGrp="1"/>
          </p:cNvSpPr>
          <p:nvPr>
            <p:ph type="title"/>
          </p:nvPr>
        </p:nvSpPr>
        <p:spPr/>
        <p:txBody>
          <a:bodyPr/>
          <a:lstStyle/>
          <a:p>
            <a:r>
              <a:rPr lang="en-GB" dirty="0"/>
              <a:t>Alternative Business West Yorkshire</a:t>
            </a:r>
          </a:p>
        </p:txBody>
      </p:sp>
      <p:sp>
        <p:nvSpPr>
          <p:cNvPr id="3" name="Content Placeholder 2">
            <a:extLst>
              <a:ext uri="{FF2B5EF4-FFF2-40B4-BE49-F238E27FC236}">
                <a16:creationId xmlns:a16="http://schemas.microsoft.com/office/drawing/2014/main" id="{D894BD5A-CD55-5ACD-7A07-47CC068B0766}"/>
              </a:ext>
            </a:extLst>
          </p:cNvPr>
          <p:cNvSpPr>
            <a:spLocks noGrp="1"/>
          </p:cNvSpPr>
          <p:nvPr>
            <p:ph idx="1"/>
          </p:nvPr>
        </p:nvSpPr>
        <p:spPr>
          <a:xfrm>
            <a:off x="2152650" y="1600996"/>
            <a:ext cx="7886700" cy="4169610"/>
          </a:xfrm>
        </p:spPr>
        <p:txBody>
          <a:bodyPr>
            <a:normAutofit fontScale="85000" lnSpcReduction="20000"/>
          </a:bodyPr>
          <a:lstStyle/>
          <a:p>
            <a:r>
              <a:rPr lang="en-GB" dirty="0"/>
              <a:t>£500k UK SPF funded project to promote coops and social enterprises until March 2025</a:t>
            </a:r>
          </a:p>
          <a:p>
            <a:r>
              <a:rPr lang="en-GB" dirty="0"/>
              <a:t>Led by TSL Kirklees with local and national partners </a:t>
            </a:r>
            <a:r>
              <a:rPr lang="en-GB" dirty="0" err="1"/>
              <a:t>inc</a:t>
            </a:r>
            <a:r>
              <a:rPr lang="en-GB" dirty="0"/>
              <a:t> Coops UK and School of Social Entrepreneurs</a:t>
            </a:r>
          </a:p>
          <a:p>
            <a:r>
              <a:rPr lang="en-GB" dirty="0"/>
              <a:t>The programme will consist of:</a:t>
            </a:r>
          </a:p>
          <a:p>
            <a:pPr lvl="1" fontAlgn="base"/>
            <a:r>
              <a:rPr lang="en-GB" b="1" dirty="0"/>
              <a:t>Awareness raising</a:t>
            </a:r>
            <a:r>
              <a:rPr lang="en-GB" dirty="0"/>
              <a:t> and outreach events with local communities</a:t>
            </a:r>
          </a:p>
          <a:p>
            <a:pPr lvl="1"/>
            <a:r>
              <a:rPr lang="en-GB" b="1" dirty="0"/>
              <a:t>Direct relational coaching support</a:t>
            </a:r>
            <a:r>
              <a:rPr lang="en-GB" dirty="0"/>
              <a:t> to start-up groups and existing co-ops</a:t>
            </a:r>
          </a:p>
          <a:p>
            <a:pPr lvl="1"/>
            <a:r>
              <a:rPr lang="en-GB" b="1" dirty="0"/>
              <a:t>Support to new-start ABM enterprises</a:t>
            </a:r>
            <a:r>
              <a:rPr lang="en-GB" dirty="0"/>
              <a:t> through a workshop programme including legal structure, social impact, governance, and access to finance</a:t>
            </a:r>
          </a:p>
          <a:p>
            <a:pPr lvl="1"/>
            <a:r>
              <a:rPr lang="en-GB" b="1" dirty="0"/>
              <a:t>Co-op/social enterprise ‘option’ training</a:t>
            </a:r>
            <a:r>
              <a:rPr lang="en-GB" dirty="0"/>
              <a:t> </a:t>
            </a:r>
          </a:p>
          <a:p>
            <a:pPr lvl="1"/>
            <a:r>
              <a:rPr lang="en-GB" b="1" dirty="0"/>
              <a:t>Co-operative and Social Enterprise scale-up pilots</a:t>
            </a:r>
            <a:r>
              <a:rPr lang="en-GB" dirty="0"/>
              <a:t> for a small group of high-potential West Yorkshire ABs</a:t>
            </a:r>
            <a:r>
              <a:rPr lang="en-GB" b="1" dirty="0"/>
              <a:t> </a:t>
            </a:r>
            <a:r>
              <a:rPr lang="en-GB" dirty="0"/>
              <a:t>  </a:t>
            </a:r>
          </a:p>
        </p:txBody>
      </p:sp>
    </p:spTree>
    <p:extLst>
      <p:ext uri="{BB962C8B-B14F-4D97-AF65-F5344CB8AC3E}">
        <p14:creationId xmlns:p14="http://schemas.microsoft.com/office/powerpoint/2010/main" val="326118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FD38-5183-D92E-C127-56066D811656}"/>
              </a:ext>
            </a:extLst>
          </p:cNvPr>
          <p:cNvSpPr>
            <a:spLocks noGrp="1"/>
          </p:cNvSpPr>
          <p:nvPr>
            <p:ph type="title"/>
          </p:nvPr>
        </p:nvSpPr>
        <p:spPr>
          <a:xfrm>
            <a:off x="838200" y="365126"/>
            <a:ext cx="10515600" cy="1105456"/>
          </a:xfrm>
        </p:spPr>
        <p:txBody>
          <a:bodyPr anchor="b">
            <a:normAutofit/>
          </a:bodyPr>
          <a:lstStyle/>
          <a:p>
            <a:r>
              <a:rPr lang="en-GB" dirty="0"/>
              <a:t>Practical Support for Coops in Kirklees</a:t>
            </a:r>
          </a:p>
        </p:txBody>
      </p:sp>
      <p:sp>
        <p:nvSpPr>
          <p:cNvPr id="3" name="Content Placeholder 2">
            <a:extLst>
              <a:ext uri="{FF2B5EF4-FFF2-40B4-BE49-F238E27FC236}">
                <a16:creationId xmlns:a16="http://schemas.microsoft.com/office/drawing/2014/main" id="{1EF12B1E-3B51-7E7B-5939-2501D222DF4F}"/>
              </a:ext>
            </a:extLst>
          </p:cNvPr>
          <p:cNvSpPr>
            <a:spLocks noGrp="1"/>
          </p:cNvSpPr>
          <p:nvPr>
            <p:ph sz="half" idx="1"/>
          </p:nvPr>
        </p:nvSpPr>
        <p:spPr>
          <a:xfrm>
            <a:off x="838200" y="1470582"/>
            <a:ext cx="5181600" cy="3755043"/>
          </a:xfrm>
        </p:spPr>
        <p:txBody>
          <a:bodyPr>
            <a:normAutofit fontScale="92500"/>
          </a:bodyPr>
          <a:lstStyle/>
          <a:p>
            <a:r>
              <a:rPr lang="en-GB" sz="2200" dirty="0"/>
              <a:t>Including coops and social enterprises in all advice and support</a:t>
            </a:r>
          </a:p>
          <a:p>
            <a:r>
              <a:rPr lang="en-GB" sz="2200" dirty="0"/>
              <a:t>Strong support for Community Asset Transfer</a:t>
            </a:r>
          </a:p>
          <a:p>
            <a:r>
              <a:rPr lang="en-GB" sz="2200" dirty="0"/>
              <a:t>Clear resources on Assets of Community Value</a:t>
            </a:r>
          </a:p>
          <a:p>
            <a:r>
              <a:rPr lang="en-GB" sz="2200" dirty="0"/>
              <a:t>Funding and staff secondment for Cooperative Care Colne Valley</a:t>
            </a:r>
          </a:p>
          <a:p>
            <a:r>
              <a:rPr lang="en-GB" sz="2200" dirty="0"/>
              <a:t>Funded part-time consultant to support the Dewsbury Arcade Group</a:t>
            </a:r>
          </a:p>
          <a:p>
            <a:r>
              <a:rPr lang="en-GB" sz="2200" dirty="0"/>
              <a:t>Supporting Alternative Business West Yorkshire</a:t>
            </a:r>
          </a:p>
        </p:txBody>
      </p:sp>
      <p:pic>
        <p:nvPicPr>
          <p:cNvPr id="7" name="Content Placeholder 6" descr="A long hallway with glass roof&#10;&#10;Description automatically generated with medium confidence">
            <a:extLst>
              <a:ext uri="{FF2B5EF4-FFF2-40B4-BE49-F238E27FC236}">
                <a16:creationId xmlns:a16="http://schemas.microsoft.com/office/drawing/2014/main" id="{4126BA0D-8E60-4D9B-8E1A-BD476C200CE2}"/>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7390" r="1" b="23959"/>
          <a:stretch/>
        </p:blipFill>
        <p:spPr>
          <a:xfrm>
            <a:off x="7233082" y="1470582"/>
            <a:ext cx="4120718" cy="3460444"/>
          </a:xfrm>
          <a:prstGeom prst="rect">
            <a:avLst/>
          </a:prstGeom>
          <a:noFill/>
        </p:spPr>
      </p:pic>
    </p:spTree>
    <p:extLst>
      <p:ext uri="{BB962C8B-B14F-4D97-AF65-F5344CB8AC3E}">
        <p14:creationId xmlns:p14="http://schemas.microsoft.com/office/powerpoint/2010/main" val="204801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1" y="2130427"/>
            <a:ext cx="9399129" cy="938213"/>
          </a:xfrm>
        </p:spPr>
        <p:txBody>
          <a:bodyPr/>
          <a:lstStyle/>
          <a:p>
            <a:r>
              <a:rPr lang="en-US" sz="3733" dirty="0"/>
              <a:t>Pin Green Partnership Agreement Team</a:t>
            </a:r>
          </a:p>
        </p:txBody>
      </p:sp>
      <p:sp>
        <p:nvSpPr>
          <p:cNvPr id="2051" name="Rectangle 3"/>
          <p:cNvSpPr>
            <a:spLocks noGrp="1" noChangeArrowheads="1"/>
          </p:cNvSpPr>
          <p:nvPr>
            <p:ph type="subTitle" idx="1"/>
          </p:nvPr>
        </p:nvSpPr>
        <p:spPr>
          <a:xfrm>
            <a:off x="912285" y="3068641"/>
            <a:ext cx="6159076" cy="1081087"/>
          </a:xfrm>
        </p:spPr>
        <p:txBody>
          <a:bodyPr/>
          <a:lstStyle/>
          <a:p>
            <a:r>
              <a:rPr lang="en-US" sz="3200" dirty="0"/>
              <a:t>A new community partnership</a:t>
            </a:r>
          </a:p>
        </p:txBody>
      </p:sp>
      <p:sp>
        <p:nvSpPr>
          <p:cNvPr id="2052" name="Text Box 4"/>
          <p:cNvSpPr txBox="1">
            <a:spLocks noChangeArrowheads="1"/>
          </p:cNvSpPr>
          <p:nvPr/>
        </p:nvSpPr>
        <p:spPr bwMode="auto">
          <a:xfrm>
            <a:off x="912285" y="4041501"/>
            <a:ext cx="4822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9170" fontAlgn="base">
              <a:spcBef>
                <a:spcPct val="50000"/>
              </a:spcBef>
              <a:spcAft>
                <a:spcPct val="0"/>
              </a:spcAft>
            </a:pPr>
            <a:r>
              <a:rPr lang="en-GB" sz="2400" dirty="0">
                <a:solidFill>
                  <a:srgbClr val="000000"/>
                </a:solidFill>
                <a:latin typeface="Arial" charset="0"/>
              </a:rPr>
              <a:t>Gemma Maret</a:t>
            </a:r>
          </a:p>
          <a:p>
            <a:pPr defTabSz="1219170" fontAlgn="base">
              <a:spcBef>
                <a:spcPct val="50000"/>
              </a:spcBef>
              <a:spcAft>
                <a:spcPct val="0"/>
              </a:spcAft>
            </a:pPr>
            <a:r>
              <a:rPr lang="en-GB" sz="2400" dirty="0">
                <a:solidFill>
                  <a:srgbClr val="000000"/>
                </a:solidFill>
                <a:latin typeface="Arial" charset="0"/>
              </a:rPr>
              <a:t>Neighbourhood Warden Manager </a:t>
            </a:r>
          </a:p>
        </p:txBody>
      </p:sp>
      <p:pic>
        <p:nvPicPr>
          <p:cNvPr id="2" name="Picture 1" descr="A group of people with their arms raised&#10;&#10;">
            <a:extLst>
              <a:ext uri="{FF2B5EF4-FFF2-40B4-BE49-F238E27FC236}">
                <a16:creationId xmlns:a16="http://schemas.microsoft.com/office/drawing/2014/main" id="{4399C4F1-B321-4CA4-75C8-0221EBB578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0235" y="3195076"/>
            <a:ext cx="2973295" cy="245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The project</a:t>
            </a:r>
          </a:p>
        </p:txBody>
      </p:sp>
      <p:graphicFrame>
        <p:nvGraphicFramePr>
          <p:cNvPr id="2" name="Diagram 1">
            <a:extLst>
              <a:ext uri="{FF2B5EF4-FFF2-40B4-BE49-F238E27FC236}">
                <a16:creationId xmlns:a16="http://schemas.microsoft.com/office/drawing/2014/main" id="{4DBBA8B2-0385-9ABA-FD2D-6E1A34FD7F24}"/>
              </a:ext>
            </a:extLst>
          </p:cNvPr>
          <p:cNvGraphicFramePr/>
          <p:nvPr/>
        </p:nvGraphicFramePr>
        <p:xfrm>
          <a:off x="401640" y="803278"/>
          <a:ext cx="11388720" cy="555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Kirklees Colours">
      <a:dk1>
        <a:srgbClr val="434343"/>
      </a:dk1>
      <a:lt1>
        <a:srgbClr val="FFFFFF"/>
      </a:lt1>
      <a:dk2>
        <a:srgbClr val="008296"/>
      </a:dk2>
      <a:lt2>
        <a:srgbClr val="FFE024"/>
      </a:lt2>
      <a:accent1>
        <a:srgbClr val="B8D137"/>
      </a:accent1>
      <a:accent2>
        <a:srgbClr val="E8822C"/>
      </a:accent2>
      <a:accent3>
        <a:srgbClr val="6C5FA5"/>
      </a:accent3>
      <a:accent4>
        <a:srgbClr val="DC3A71"/>
      </a:accent4>
      <a:accent5>
        <a:srgbClr val="E55049"/>
      </a:accent5>
      <a:accent6>
        <a:srgbClr val="4EAE46"/>
      </a:accent6>
      <a:hlink>
        <a:srgbClr val="008296"/>
      </a:hlink>
      <a:folHlink>
        <a:srgbClr val="3757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896C82-2012-43F0-9810-CC8577E4E316}" vid="{B46B3AD2-14FA-4131-B84A-45179F05499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BC_Master_Powerpoint_Template_Jan2014">
  <a:themeElements>
    <a:clrScheme name="CSBI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BI_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BI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BI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BI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BI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BI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BI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BI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BI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BI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BI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BI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BI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Large text – Core colour">
  <a:themeElements>
    <a:clrScheme name="Co-operatives UK">
      <a:dk1>
        <a:srgbClr val="000000"/>
      </a:dk1>
      <a:lt1>
        <a:srgbClr val="FFFFFF"/>
      </a:lt1>
      <a:dk2>
        <a:srgbClr val="D70F2C"/>
      </a:dk2>
      <a:lt2>
        <a:srgbClr val="E9EBDD"/>
      </a:lt2>
      <a:accent1>
        <a:srgbClr val="005D79"/>
      </a:accent1>
      <a:accent2>
        <a:srgbClr val="EE8302"/>
      </a:accent2>
      <a:accent3>
        <a:srgbClr val="3FB9BD"/>
      </a:accent3>
      <a:accent4>
        <a:srgbClr val="F4C500"/>
      </a:accent4>
      <a:accent5>
        <a:srgbClr val="CF0A4D"/>
      </a:accent5>
      <a:accent6>
        <a:srgbClr val="1E9986"/>
      </a:accent6>
      <a:hlink>
        <a:srgbClr val="EC6B69"/>
      </a:hlink>
      <a:folHlink>
        <a:srgbClr val="6619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fe0c34-8949-4b29-90e5-9490ea352566">
      <Terms xmlns="http://schemas.microsoft.com/office/infopath/2007/PartnerControls"/>
    </lcf76f155ced4ddcb4097134ff3c332f>
    <TaxCatchAll xmlns="7baaac24-1fc0-41e1-ae4b-787c043639e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2A9E9B579C794CBE7BA1DCEB77B968" ma:contentTypeVersion="15" ma:contentTypeDescription="Create a new document." ma:contentTypeScope="" ma:versionID="f391787f66edf94e96e9186d915d4039">
  <xsd:schema xmlns:xsd="http://www.w3.org/2001/XMLSchema" xmlns:xs="http://www.w3.org/2001/XMLSchema" xmlns:p="http://schemas.microsoft.com/office/2006/metadata/properties" xmlns:ns2="1dfe0c34-8949-4b29-90e5-9490ea352566" xmlns:ns3="7baaac24-1fc0-41e1-ae4b-787c043639e1" targetNamespace="http://schemas.microsoft.com/office/2006/metadata/properties" ma:root="true" ma:fieldsID="4d728867ce84a73f54b91e292557064a" ns2:_="" ns3:_="">
    <xsd:import namespace="1dfe0c34-8949-4b29-90e5-9490ea352566"/>
    <xsd:import namespace="7baaac24-1fc0-41e1-ae4b-787c043639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e0c34-8949-4b29-90e5-9490ea352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8f562e8-8378-467d-95cc-4e4c6e6528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aaac24-1fc0-41e1-ae4b-787c043639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15a34e3-03e7-4c1c-9db2-7cde762b88d5}" ma:internalName="TaxCatchAll" ma:showField="CatchAllData" ma:web="7baaac24-1fc0-41e1-ae4b-787c043639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8E748-6194-4CA8-946D-DDBEB418D503}">
  <ds:schemaRefs>
    <ds:schemaRef ds:uri="http://schemas.microsoft.com/office/2006/metadata/properties"/>
    <ds:schemaRef ds:uri="http://schemas.microsoft.com/office/infopath/2007/PartnerControls"/>
    <ds:schemaRef ds:uri="1dfe0c34-8949-4b29-90e5-9490ea352566"/>
    <ds:schemaRef ds:uri="7baaac24-1fc0-41e1-ae4b-787c043639e1"/>
  </ds:schemaRefs>
</ds:datastoreItem>
</file>

<file path=customXml/itemProps2.xml><?xml version="1.0" encoding="utf-8"?>
<ds:datastoreItem xmlns:ds="http://schemas.openxmlformats.org/officeDocument/2006/customXml" ds:itemID="{CAD1E7BE-FE0B-4F40-9229-F65766AD89B8}">
  <ds:schemaRefs>
    <ds:schemaRef ds:uri="http://schemas.microsoft.com/sharepoint/v3/contenttype/forms"/>
  </ds:schemaRefs>
</ds:datastoreItem>
</file>

<file path=customXml/itemProps3.xml><?xml version="1.0" encoding="utf-8"?>
<ds:datastoreItem xmlns:ds="http://schemas.openxmlformats.org/officeDocument/2006/customXml" ds:itemID="{8C1A0885-E412-4004-8C20-377202C5B3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e0c34-8949-4b29-90e5-9490ea352566"/>
    <ds:schemaRef ds:uri="7baaac24-1fc0-41e1-ae4b-787c04363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We're Kirklees 16-9</Template>
  <TotalTime>78</TotalTime>
  <Words>1256</Words>
  <Application>Microsoft Office PowerPoint</Application>
  <PresentationFormat>Widescreen</PresentationFormat>
  <Paragraphs>245</Paragraphs>
  <Slides>27</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Calibri Light</vt:lpstr>
      <vt:lpstr>Times New Roman</vt:lpstr>
      <vt:lpstr>Office Theme</vt:lpstr>
      <vt:lpstr>1_Office Theme</vt:lpstr>
      <vt:lpstr>SBC_Master_Powerpoint_Template_Jan2014</vt:lpstr>
      <vt:lpstr>Divider/Large text – Core colour</vt:lpstr>
      <vt:lpstr>Embedding genuine cooperative best practice across our councils and  communities</vt:lpstr>
      <vt:lpstr>Cooperative Development in Kirklees</vt:lpstr>
      <vt:lpstr>Cooperative Development in Kirklees</vt:lpstr>
      <vt:lpstr>Coop Development Toolkit</vt:lpstr>
      <vt:lpstr>Coop Option Training</vt:lpstr>
      <vt:lpstr>Alternative Business West Yorkshire</vt:lpstr>
      <vt:lpstr>Practical Support for Coops in Kirklees</vt:lpstr>
      <vt:lpstr>Pin Green Partnership Agreement Team</vt:lpstr>
      <vt:lpstr>The project</vt:lpstr>
      <vt:lpstr>Co-operatives Deep Dive </vt:lpstr>
      <vt:lpstr>Legal Frameworks Deep Dive </vt:lpstr>
      <vt:lpstr>Finance Deep Dive </vt:lpstr>
      <vt:lpstr>Future Steps</vt:lpstr>
      <vt:lpstr>TWO CCIN Policy Labs</vt:lpstr>
      <vt:lpstr>PowerPoint Presentation</vt:lpstr>
      <vt:lpstr>Barriers to Building a Co-operative Economy</vt:lpstr>
      <vt:lpstr>PowerPoint Presentation</vt:lpstr>
      <vt:lpstr>Co-operative Development Framework</vt:lpstr>
      <vt:lpstr>PowerPoint Presentation</vt:lpstr>
      <vt:lpstr>Tackling Barriers to Building a Cooperative Economy</vt:lpstr>
      <vt:lpstr>The Barriers to a coop economy</vt:lpstr>
      <vt:lpstr>Desktop analysis of best practice</vt:lpstr>
      <vt:lpstr>Developing Cooperative Economies - NW</vt:lpstr>
      <vt:lpstr>Toolkit</vt:lpstr>
      <vt:lpstr>The Evidence for Action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genuine cooperative best practice across our councils and  communities</dc:title>
  <dc:creator>Jonathan Nunn</dc:creator>
  <cp:lastModifiedBy>Jonathan Nunn</cp:lastModifiedBy>
  <cp:revision>1</cp:revision>
  <dcterms:created xsi:type="dcterms:W3CDTF">2023-10-31T10:37:48Z</dcterms:created>
  <dcterms:modified xsi:type="dcterms:W3CDTF">2023-11-16T13:41:39Z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2023-10-31T10:36:47Z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ActionId">
    <vt:lpwstr>7a02d3ac-b0c1-4834-a461-90726968dba8</vt:lpwstr>
  </property>
  <property fmtid="{D5CDD505-2E9C-101B-9397-08002B2CF9AE}" pid="8" name="MSIP_Label_22127eb8-1c2a-4c17-86cc-a5ba0926d1f9_ContentBits">
    <vt:lpwstr>0</vt:lpwstr>
  </property>
  <property fmtid="{D5CDD505-2E9C-101B-9397-08002B2CF9AE}" pid="9" name="ContentTypeId">
    <vt:lpwstr>0x010100DD2A9E9B579C794CBE7BA1DCEB77B968</vt:lpwstr>
  </property>
  <property fmtid="{D5CDD505-2E9C-101B-9397-08002B2CF9AE}" pid="10" name="MediaServiceImageTags">
    <vt:lpwstr/>
  </property>
</Properties>
</file>