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aleway"/>
      <p:regular r:id="rId39"/>
      <p:bold r:id="rId40"/>
      <p:italic r:id="rId41"/>
      <p:boldItalic r:id="rId42"/>
    </p:embeddedFont>
    <p:embeddedFont>
      <p:font typeface="Proxima Nova"/>
      <p:regular r:id="rId43"/>
      <p:bold r:id="rId44"/>
      <p:italic r:id="rId45"/>
      <p:boldItalic r:id="rId46"/>
    </p:embeddedFont>
    <p:embeddedFont>
      <p:font typeface="Inter"/>
      <p:regular r:id="rId47"/>
      <p:bold r:id="rId48"/>
    </p:embeddedFont>
    <p:embeddedFont>
      <p:font typeface="IBM Plex Serif Medium"/>
      <p:regular r:id="rId49"/>
      <p:bold r:id="rId50"/>
      <p:italic r:id="rId51"/>
      <p:boldItalic r:id="rId52"/>
    </p:embeddedFont>
    <p:embeddedFont>
      <p:font typeface="Raleway Medium"/>
      <p:regular r:id="rId53"/>
      <p:bold r:id="rId54"/>
      <p:italic r:id="rId55"/>
      <p:boldItalic r:id="rId56"/>
    </p:embeddedFont>
    <p:embeddedFont>
      <p:font typeface="Lexend"/>
      <p:regular r:id="rId57"/>
      <p:bold r:id="rId58"/>
    </p:embeddedFont>
    <p:embeddedFont>
      <p:font typeface="Alfa Slab One"/>
      <p:regular r:id="rId59"/>
    </p:embeddedFont>
    <p:embeddedFont>
      <p:font typeface="Lora Medium"/>
      <p:regular r:id="rId60"/>
      <p:bold r:id="rId61"/>
      <p:italic r:id="rId62"/>
      <p:boldItalic r:id="rId63"/>
    </p:embeddedFont>
    <p:embeddedFont>
      <p:font typeface="Inter SemiBold"/>
      <p:regular r:id="rId64"/>
      <p:bold r:id="rId65"/>
    </p:embeddedFont>
    <p:embeddedFont>
      <p:font typeface="Inter Light"/>
      <p:regular r:id="rId66"/>
      <p:bold r:id="rId67"/>
    </p:embeddedFont>
    <p:embeddedFont>
      <p:font typeface="Roboto"/>
      <p:regular r:id="rId68"/>
      <p:bold r:id="rId69"/>
      <p:italic r:id="rId70"/>
      <p:boldItalic r:id="rId71"/>
    </p:embeddedFont>
    <p:embeddedFont>
      <p:font typeface="Inter Medium"/>
      <p:regular r:id="rId72"/>
      <p:bold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fntdata"/><Relationship Id="rId42" Type="http://schemas.openxmlformats.org/officeDocument/2006/relationships/font" Target="fonts/Raleway-boldItalic.fntdata"/><Relationship Id="rId41" Type="http://schemas.openxmlformats.org/officeDocument/2006/relationships/font" Target="fonts/Raleway-italic.fntdata"/><Relationship Id="rId44" Type="http://schemas.openxmlformats.org/officeDocument/2006/relationships/font" Target="fonts/ProximaNova-bold.fntdata"/><Relationship Id="rId43" Type="http://schemas.openxmlformats.org/officeDocument/2006/relationships/font" Target="fonts/ProximaNova-regular.fntdata"/><Relationship Id="rId46" Type="http://schemas.openxmlformats.org/officeDocument/2006/relationships/font" Target="fonts/ProximaNova-boldItalic.fntdata"/><Relationship Id="rId45" Type="http://schemas.openxmlformats.org/officeDocument/2006/relationships/font" Target="fonts/ProximaNova-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bold.fntdata"/><Relationship Id="rId47" Type="http://schemas.openxmlformats.org/officeDocument/2006/relationships/font" Target="fonts/Inter-regular.fntdata"/><Relationship Id="rId49" Type="http://schemas.openxmlformats.org/officeDocument/2006/relationships/font" Target="fonts/IBMPlexSerif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InterMedium-bold.fntdata"/><Relationship Id="rId72" Type="http://schemas.openxmlformats.org/officeDocument/2006/relationships/font" Target="fonts/InterMedium-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aleway-regular.fntdata"/><Relationship Id="rId38" Type="http://schemas.openxmlformats.org/officeDocument/2006/relationships/slide" Target="slides/slide33.xml"/><Relationship Id="rId62" Type="http://schemas.openxmlformats.org/officeDocument/2006/relationships/font" Target="fonts/LoraMedium-italic.fntdata"/><Relationship Id="rId61" Type="http://schemas.openxmlformats.org/officeDocument/2006/relationships/font" Target="fonts/LoraMedium-bold.fntdata"/><Relationship Id="rId20" Type="http://schemas.openxmlformats.org/officeDocument/2006/relationships/slide" Target="slides/slide15.xml"/><Relationship Id="rId64" Type="http://schemas.openxmlformats.org/officeDocument/2006/relationships/font" Target="fonts/InterSemiBold-regular.fntdata"/><Relationship Id="rId63" Type="http://schemas.openxmlformats.org/officeDocument/2006/relationships/font" Target="fonts/LoraMedium-boldItalic.fntdata"/><Relationship Id="rId22" Type="http://schemas.openxmlformats.org/officeDocument/2006/relationships/slide" Target="slides/slide17.xml"/><Relationship Id="rId66" Type="http://schemas.openxmlformats.org/officeDocument/2006/relationships/font" Target="fonts/InterLight-regular.fntdata"/><Relationship Id="rId21" Type="http://schemas.openxmlformats.org/officeDocument/2006/relationships/slide" Target="slides/slide16.xml"/><Relationship Id="rId65" Type="http://schemas.openxmlformats.org/officeDocument/2006/relationships/font" Target="fonts/InterSemiBold-bold.fntdata"/><Relationship Id="rId24" Type="http://schemas.openxmlformats.org/officeDocument/2006/relationships/slide" Target="slides/slide19.xml"/><Relationship Id="rId68" Type="http://schemas.openxmlformats.org/officeDocument/2006/relationships/font" Target="fonts/Roboto-regular.fntdata"/><Relationship Id="rId23" Type="http://schemas.openxmlformats.org/officeDocument/2006/relationships/slide" Target="slides/slide18.xml"/><Relationship Id="rId67" Type="http://schemas.openxmlformats.org/officeDocument/2006/relationships/font" Target="fonts/InterLight-bold.fntdata"/><Relationship Id="rId60" Type="http://schemas.openxmlformats.org/officeDocument/2006/relationships/font" Target="fonts/LoraMedium-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BMPlexSerifMedium-italic.fntdata"/><Relationship Id="rId50" Type="http://schemas.openxmlformats.org/officeDocument/2006/relationships/font" Target="fonts/IBMPlexSerifMedium-bold.fntdata"/><Relationship Id="rId53" Type="http://schemas.openxmlformats.org/officeDocument/2006/relationships/font" Target="fonts/RalewayMedium-regular.fntdata"/><Relationship Id="rId52" Type="http://schemas.openxmlformats.org/officeDocument/2006/relationships/font" Target="fonts/IBMPlexSerifMedium-boldItalic.fntdata"/><Relationship Id="rId11" Type="http://schemas.openxmlformats.org/officeDocument/2006/relationships/slide" Target="slides/slide6.xml"/><Relationship Id="rId55" Type="http://schemas.openxmlformats.org/officeDocument/2006/relationships/font" Target="fonts/RalewayMedium-italic.fntdata"/><Relationship Id="rId10" Type="http://schemas.openxmlformats.org/officeDocument/2006/relationships/slide" Target="slides/slide5.xml"/><Relationship Id="rId54" Type="http://schemas.openxmlformats.org/officeDocument/2006/relationships/font" Target="fonts/RalewayMedium-bold.fntdata"/><Relationship Id="rId13" Type="http://schemas.openxmlformats.org/officeDocument/2006/relationships/slide" Target="slides/slide8.xml"/><Relationship Id="rId57" Type="http://schemas.openxmlformats.org/officeDocument/2006/relationships/font" Target="fonts/Lexend-regular.fntdata"/><Relationship Id="rId12" Type="http://schemas.openxmlformats.org/officeDocument/2006/relationships/slide" Target="slides/slide7.xml"/><Relationship Id="rId56" Type="http://schemas.openxmlformats.org/officeDocument/2006/relationships/font" Target="fonts/RalewayMedium-boldItalic.fntdata"/><Relationship Id="rId15" Type="http://schemas.openxmlformats.org/officeDocument/2006/relationships/slide" Target="slides/slide10.xml"/><Relationship Id="rId59" Type="http://schemas.openxmlformats.org/officeDocument/2006/relationships/font" Target="fonts/AlfaSlabOne-regular.fntdata"/><Relationship Id="rId14" Type="http://schemas.openxmlformats.org/officeDocument/2006/relationships/slide" Target="slides/slide9.xml"/><Relationship Id="rId58" Type="http://schemas.openxmlformats.org/officeDocument/2006/relationships/font" Target="fonts/Lexen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uidance/the-technology-code-of-practice" TargetMode="External"/><Relationship Id="rId3" Type="http://schemas.openxmlformats.org/officeDocument/2006/relationships/hyperlink" Target="https://bills.parliament.uk/bills/315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lanning.data.gov.uk/" TargetMode="External"/><Relationship Id="rId3" Type="http://schemas.openxmlformats.org/officeDocument/2006/relationships/hyperlink" Target="https://www.planx.uk/"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8fcd221ad6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8fcd221ad6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4ea88733c_1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94ea88733c_1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8fcd221ad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8fcd221ad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8fcd221ad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8fcd221ad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200">
                <a:solidFill>
                  <a:srgbClr val="202124"/>
                </a:solidFill>
                <a:highlight>
                  <a:srgbClr val="FFFFFF"/>
                </a:highlight>
              </a:rPr>
              <a:t>Explorers were the brave souls who knew nothing about the environment they were going into. Pioneers followed behind and figured out how to make the most of the environments they found themselves in. The settlers were those who figured out how to efficiently and effectively exploit the environment. The community is the place and the process whereby we can support the beginning of a thousand flowers to bloom </a:t>
            </a:r>
            <a:endParaRPr sz="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0c71b880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90c71b880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750">
                <a:solidFill>
                  <a:srgbClr val="1D1D1D"/>
                </a:solidFill>
                <a:highlight>
                  <a:schemeClr val="lt1"/>
                </a:highlight>
                <a:latin typeface="Roboto"/>
                <a:ea typeface="Roboto"/>
                <a:cs typeface="Roboto"/>
                <a:sym typeface="Roboto"/>
              </a:rPr>
              <a:t>Informed and underpinned by Agile Project management methodologies and Local Government Digital declaration</a:t>
            </a:r>
            <a:endParaRPr sz="750">
              <a:solidFill>
                <a:srgbClr val="1D1D1D"/>
              </a:solidFill>
              <a:highlight>
                <a:schemeClr val="lt1"/>
              </a:highlight>
              <a:latin typeface="Roboto"/>
              <a:ea typeface="Roboto"/>
              <a:cs typeface="Roboto"/>
              <a:sym typeface="Roboto"/>
            </a:endParaRPr>
          </a:p>
          <a:p>
            <a:pPr indent="0" lvl="0" marL="0" rtl="0" algn="l">
              <a:spcBef>
                <a:spcPts val="0"/>
              </a:spcBef>
              <a:spcAft>
                <a:spcPts val="0"/>
              </a:spcAft>
              <a:buNone/>
            </a:pPr>
            <a:r>
              <a:rPr lang="en-GB" sz="750">
                <a:solidFill>
                  <a:srgbClr val="1D1D1D"/>
                </a:solidFill>
                <a:highlight>
                  <a:schemeClr val="lt1"/>
                </a:highlight>
                <a:latin typeface="Roboto"/>
                <a:ea typeface="Roboto"/>
                <a:cs typeface="Roboto"/>
                <a:sym typeface="Roboto"/>
              </a:rPr>
              <a:t>We work in small product teams that take part in research, design and testing activities. Depending on their level of involvement councils may also prioritise the features that are built and help direct the overall strategy for ODP.</a:t>
            </a:r>
            <a:endParaRPr sz="750">
              <a:solidFill>
                <a:srgbClr val="1D1D1D"/>
              </a:solidFill>
              <a:highlight>
                <a:schemeClr val="lt1"/>
              </a:highlight>
              <a:latin typeface="Roboto"/>
              <a:ea typeface="Roboto"/>
              <a:cs typeface="Roboto"/>
              <a:sym typeface="Roboto"/>
            </a:endParaRPr>
          </a:p>
          <a:p>
            <a:pPr indent="0" lvl="0" marL="0" rtl="0" algn="l">
              <a:spcBef>
                <a:spcPts val="0"/>
              </a:spcBef>
              <a:spcAft>
                <a:spcPts val="0"/>
              </a:spcAft>
              <a:buNone/>
            </a:pPr>
            <a:r>
              <a:rPr lang="en-GB" sz="750">
                <a:solidFill>
                  <a:srgbClr val="1D1D1D"/>
                </a:solidFill>
                <a:highlight>
                  <a:schemeClr val="lt1"/>
                </a:highlight>
                <a:latin typeface="Roboto"/>
                <a:ea typeface="Roboto"/>
                <a:cs typeface="Roboto"/>
                <a:sym typeface="Roboto"/>
              </a:rPr>
              <a:t>Council partners are also responsible for the day-to-day running of the services in their local authorities.</a:t>
            </a:r>
            <a:endParaRPr sz="750">
              <a:solidFill>
                <a:srgbClr val="1D1D1D"/>
              </a:solidFill>
              <a:highlight>
                <a:schemeClr val="lt1"/>
              </a:highlight>
              <a:latin typeface="Roboto"/>
              <a:ea typeface="Roboto"/>
              <a:cs typeface="Roboto"/>
              <a:sym typeface="Roboto"/>
            </a:endParaRPr>
          </a:p>
          <a:p>
            <a:pPr indent="0" lvl="0" marL="0" rtl="0" algn="l">
              <a:spcBef>
                <a:spcPts val="0"/>
              </a:spcBef>
              <a:spcAft>
                <a:spcPts val="0"/>
              </a:spcAft>
              <a:buNone/>
            </a:pPr>
            <a:r>
              <a:rPr lang="en-GB" sz="750">
                <a:solidFill>
                  <a:srgbClr val="1D1D1D"/>
                </a:solidFill>
                <a:highlight>
                  <a:schemeClr val="lt1"/>
                </a:highlight>
                <a:latin typeface="Roboto"/>
                <a:ea typeface="Roboto"/>
                <a:cs typeface="Roboto"/>
                <a:sym typeface="Roboto"/>
              </a:rPr>
              <a:t>We use the collective wisdom of council officers with a deep knowledge of local planning so that our products better meet the needs of council planning teams.</a:t>
            </a:r>
            <a:endParaRPr sz="750">
              <a:solidFill>
                <a:srgbClr val="1D1D1D"/>
              </a:solidFill>
              <a:highlight>
                <a:schemeClr val="lt1"/>
              </a:highlight>
              <a:latin typeface="Roboto"/>
              <a:ea typeface="Roboto"/>
              <a:cs typeface="Roboto"/>
              <a:sym typeface="Roboto"/>
            </a:endParaRPr>
          </a:p>
          <a:p>
            <a:pPr indent="0" lvl="0" marL="0" rtl="0" algn="l">
              <a:spcBef>
                <a:spcPts val="0"/>
              </a:spcBef>
              <a:spcAft>
                <a:spcPts val="0"/>
              </a:spcAft>
              <a:buNone/>
            </a:pPr>
            <a:r>
              <a:rPr lang="en-GB" sz="750">
                <a:solidFill>
                  <a:srgbClr val="1D1D1D"/>
                </a:solidFill>
                <a:highlight>
                  <a:schemeClr val="lt1"/>
                </a:highlight>
                <a:latin typeface="Roboto"/>
                <a:ea typeface="Roboto"/>
                <a:cs typeface="Roboto"/>
                <a:sym typeface="Roboto"/>
              </a:rPr>
              <a:t>Our work is prioritised into two-week sprints and when we reach a milestone we test and release. In this way, we continuously improve our products. Some of our best thinking takes place in retrospective meetings - spaces for reflection that ensure we stay critical.</a:t>
            </a:r>
            <a:endParaRPr sz="750">
              <a:solidFill>
                <a:srgbClr val="1D1D1D"/>
              </a:solidFill>
              <a:highlight>
                <a:schemeClr val="lt1"/>
              </a:highlight>
              <a:latin typeface="Roboto"/>
              <a:ea typeface="Roboto"/>
              <a:cs typeface="Roboto"/>
              <a:sym typeface="Roboto"/>
            </a:endParaRPr>
          </a:p>
          <a:p>
            <a:pPr indent="0" lvl="0" marL="0" rtl="0" algn="l">
              <a:lnSpc>
                <a:spcPct val="120000"/>
              </a:lnSpc>
              <a:spcBef>
                <a:spcPts val="0"/>
              </a:spcBef>
              <a:spcAft>
                <a:spcPts val="0"/>
              </a:spcAft>
              <a:buNone/>
            </a:pPr>
            <a:r>
              <a:rPr lang="en-GB" sz="750">
                <a:solidFill>
                  <a:srgbClr val="1D1D1D"/>
                </a:solidFill>
                <a:highlight>
                  <a:schemeClr val="lt1"/>
                </a:highlight>
                <a:latin typeface="Roboto"/>
                <a:ea typeface="Roboto"/>
                <a:cs typeface="Roboto"/>
                <a:sym typeface="Roboto"/>
              </a:rPr>
              <a:t>Our services are designed to meet user needs, ensure security, and promote openness, all while adhering to </a:t>
            </a:r>
            <a:r>
              <a:rPr lang="en-GB" sz="750" u="sng">
                <a:solidFill>
                  <a:schemeClr val="hlink"/>
                </a:solidFill>
                <a:highlight>
                  <a:schemeClr val="lt1"/>
                </a:highlight>
                <a:latin typeface="Roboto"/>
                <a:ea typeface="Roboto"/>
                <a:cs typeface="Roboto"/>
                <a:sym typeface="Roboto"/>
                <a:hlinkClick r:id="rId2"/>
              </a:rPr>
              <a:t>modern technology standards</a:t>
            </a:r>
            <a:r>
              <a:rPr lang="en-GB" sz="750">
                <a:solidFill>
                  <a:srgbClr val="1D1D1D"/>
                </a:solidFill>
                <a:highlight>
                  <a:schemeClr val="lt1"/>
                </a:highlight>
                <a:latin typeface="Roboto"/>
                <a:ea typeface="Roboto"/>
                <a:cs typeface="Roboto"/>
                <a:sym typeface="Roboto"/>
              </a:rPr>
              <a:t>. We're creating flexible software with better access to underlying planning data, allowing information to move seamlessly and helping to automate routine processes.</a:t>
            </a:r>
            <a:endParaRPr sz="750">
              <a:solidFill>
                <a:srgbClr val="1D1D1D"/>
              </a:solidFill>
              <a:highlight>
                <a:schemeClr val="lt1"/>
              </a:highlight>
              <a:latin typeface="Roboto"/>
              <a:ea typeface="Roboto"/>
              <a:cs typeface="Roboto"/>
              <a:sym typeface="Roboto"/>
            </a:endParaRPr>
          </a:p>
          <a:p>
            <a:pPr indent="0" lvl="0" marL="0" rtl="0" algn="l">
              <a:lnSpc>
                <a:spcPct val="120000"/>
              </a:lnSpc>
              <a:spcBef>
                <a:spcPts val="0"/>
              </a:spcBef>
              <a:spcAft>
                <a:spcPts val="0"/>
              </a:spcAft>
              <a:buNone/>
            </a:pPr>
            <a:r>
              <a:rPr lang="en-GB" sz="750" u="sng">
                <a:solidFill>
                  <a:schemeClr val="hlink"/>
                </a:solidFill>
                <a:highlight>
                  <a:schemeClr val="lt1"/>
                </a:highlight>
                <a:latin typeface="Roboto"/>
                <a:ea typeface="Roboto"/>
                <a:cs typeface="Roboto"/>
                <a:sym typeface="Roboto"/>
                <a:hlinkClick r:id="rId3"/>
              </a:rPr>
              <a:t>Future legislation</a:t>
            </a:r>
            <a:r>
              <a:rPr lang="en-GB" sz="750">
                <a:solidFill>
                  <a:srgbClr val="1D1D1D"/>
                </a:solidFill>
                <a:highlight>
                  <a:schemeClr val="lt1"/>
                </a:highlight>
                <a:latin typeface="Roboto"/>
                <a:ea typeface="Roboto"/>
                <a:cs typeface="Roboto"/>
                <a:sym typeface="Roboto"/>
              </a:rPr>
              <a:t> seeks to encourage this move to more modular technology.</a:t>
            </a:r>
            <a:endParaRPr sz="750">
              <a:solidFill>
                <a:srgbClr val="1D1D1D"/>
              </a:solidFill>
              <a:highlight>
                <a:schemeClr val="lt1"/>
              </a:highlight>
              <a:latin typeface="Roboto"/>
              <a:ea typeface="Roboto"/>
              <a:cs typeface="Roboto"/>
              <a:sym typeface="Roboto"/>
            </a:endParaRPr>
          </a:p>
          <a:p>
            <a:pPr indent="0" lvl="0" marL="0" rtl="0" algn="l">
              <a:lnSpc>
                <a:spcPct val="120000"/>
              </a:lnSpc>
              <a:spcBef>
                <a:spcPts val="0"/>
              </a:spcBef>
              <a:spcAft>
                <a:spcPts val="0"/>
              </a:spcAft>
              <a:buClr>
                <a:schemeClr val="dk1"/>
              </a:buClr>
              <a:buSzPts val="1100"/>
              <a:buFont typeface="Arial"/>
              <a:buNone/>
            </a:pPr>
            <a:r>
              <a:rPr b="1" lang="en-GB" sz="700">
                <a:solidFill>
                  <a:srgbClr val="1D1D1D"/>
                </a:solidFill>
                <a:highlight>
                  <a:schemeClr val="lt1"/>
                </a:highlight>
              </a:rPr>
              <a:t>A combination of the above led ODP to be the 2023 Winner of Government Project delivery profession awards  for Change Project of the Year Award</a:t>
            </a:r>
            <a:endParaRPr sz="1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8fcd221ad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8fcd221ad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94ea88733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94ea88733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a233f5955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a233f5955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ea233f595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ea233f595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a233f5955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a233f5955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63e87139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963e87139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63e871394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963e871394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90c71b880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90c71b880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57">
                <a:solidFill>
                  <a:srgbClr val="1D1D1D"/>
                </a:solidFill>
                <a:highlight>
                  <a:schemeClr val="lt1"/>
                </a:highlight>
                <a:latin typeface="Roboto"/>
                <a:ea typeface="Roboto"/>
                <a:cs typeface="Roboto"/>
                <a:sym typeface="Roboto"/>
              </a:rPr>
              <a:t>On average, up to 50% of planning applications are invalid when a council receives them. Good quality data publishing to the </a:t>
            </a:r>
            <a:r>
              <a:rPr lang="en-GB" sz="857" u="sng">
                <a:solidFill>
                  <a:schemeClr val="hlink"/>
                </a:solidFill>
                <a:highlight>
                  <a:schemeClr val="lt1"/>
                </a:highlight>
                <a:latin typeface="Roboto"/>
                <a:ea typeface="Roboto"/>
                <a:cs typeface="Roboto"/>
                <a:sym typeface="Roboto"/>
                <a:hlinkClick r:id="rId2"/>
              </a:rPr>
              <a:t>National Planning Data Platform</a:t>
            </a:r>
            <a:r>
              <a:rPr lang="en-GB" sz="857">
                <a:solidFill>
                  <a:srgbClr val="1D1D1D"/>
                </a:solidFill>
                <a:highlight>
                  <a:schemeClr val="lt1"/>
                </a:highlight>
                <a:latin typeface="Roboto"/>
                <a:ea typeface="Roboto"/>
                <a:cs typeface="Roboto"/>
                <a:sym typeface="Roboto"/>
              </a:rPr>
              <a:t>, coupled with a submission service such as </a:t>
            </a:r>
            <a:r>
              <a:rPr lang="en-GB" sz="857" u="sng">
                <a:solidFill>
                  <a:schemeClr val="hlink"/>
                </a:solidFill>
                <a:highlight>
                  <a:schemeClr val="lt1"/>
                </a:highlight>
                <a:latin typeface="Roboto"/>
                <a:ea typeface="Roboto"/>
                <a:cs typeface="Roboto"/>
                <a:sym typeface="Roboto"/>
                <a:hlinkClick r:id="rId3"/>
              </a:rPr>
              <a:t>PlanX</a:t>
            </a:r>
            <a:r>
              <a:rPr lang="en-GB" sz="857">
                <a:solidFill>
                  <a:srgbClr val="1D1D1D"/>
                </a:solidFill>
                <a:highlight>
                  <a:schemeClr val="lt1"/>
                </a:highlight>
                <a:latin typeface="Roboto"/>
                <a:ea typeface="Roboto"/>
                <a:cs typeface="Roboto"/>
                <a:sym typeface="Roboto"/>
              </a:rPr>
              <a:t>, which helps applicants to make sense of planning rules relevant to their project, make it more likely that a planning application will be valid.</a:t>
            </a:r>
            <a:endParaRPr sz="857">
              <a:solidFill>
                <a:srgbClr val="1D1D1D"/>
              </a:solidFill>
              <a:highlight>
                <a:schemeClr val="lt1"/>
              </a:highlight>
              <a:latin typeface="Roboto"/>
              <a:ea typeface="Roboto"/>
              <a:cs typeface="Roboto"/>
              <a:sym typeface="Roboto"/>
            </a:endParaRPr>
          </a:p>
          <a:p>
            <a:pPr indent="0" lvl="0" marL="0" rtl="0" algn="l">
              <a:lnSpc>
                <a:spcPct val="150000"/>
              </a:lnSpc>
              <a:spcBef>
                <a:spcPts val="1700"/>
              </a:spcBef>
              <a:spcAft>
                <a:spcPts val="0"/>
              </a:spcAft>
              <a:buClr>
                <a:schemeClr val="dk1"/>
              </a:buClr>
              <a:buSzPts val="1100"/>
              <a:buFont typeface="Arial"/>
              <a:buNone/>
            </a:pPr>
            <a:r>
              <a:rPr lang="en-GB" sz="857">
                <a:solidFill>
                  <a:srgbClr val="1D1D1D"/>
                </a:solidFill>
                <a:highlight>
                  <a:schemeClr val="lt1"/>
                </a:highlight>
                <a:latin typeface="Roboto"/>
                <a:ea typeface="Roboto"/>
                <a:cs typeface="Roboto"/>
                <a:sym typeface="Roboto"/>
              </a:rPr>
              <a:t>Common errors related to the site location plan, the application form and planning fees can be reduced through services designed with the user experience in mind. For example, we estimate that PlanX can prevent as much as 71% of invalid planning applications. </a:t>
            </a:r>
            <a:endParaRPr sz="857">
              <a:solidFill>
                <a:srgbClr val="1D1D1D"/>
              </a:solidFill>
              <a:highlight>
                <a:schemeClr val="lt1"/>
              </a:highlight>
              <a:latin typeface="Roboto"/>
              <a:ea typeface="Roboto"/>
              <a:cs typeface="Roboto"/>
              <a:sym typeface="Roboto"/>
            </a:endParaRPr>
          </a:p>
          <a:p>
            <a:pPr indent="0" lvl="0" marL="0" rtl="0" algn="l">
              <a:lnSpc>
                <a:spcPct val="120000"/>
              </a:lnSpc>
              <a:spcBef>
                <a:spcPts val="1300"/>
              </a:spcBef>
              <a:spcAft>
                <a:spcPts val="0"/>
              </a:spcAft>
              <a:buClr>
                <a:schemeClr val="dk1"/>
              </a:buClr>
              <a:buSzPts val="1100"/>
              <a:buFont typeface="Arial"/>
              <a:buNone/>
            </a:pPr>
            <a:r>
              <a:rPr b="1" lang="en-GB" sz="507">
                <a:solidFill>
                  <a:srgbClr val="1D1D1D"/>
                </a:solidFill>
                <a:highlight>
                  <a:schemeClr val="lt1"/>
                </a:highlight>
              </a:rPr>
              <a:t>Continuous improvement, informed by evidence</a:t>
            </a:r>
            <a:endParaRPr b="1" sz="507">
              <a:solidFill>
                <a:srgbClr val="1D1D1D"/>
              </a:solidFill>
              <a:highlight>
                <a:schemeClr val="lt1"/>
              </a:highlight>
            </a:endParaRPr>
          </a:p>
          <a:p>
            <a:pPr indent="0" lvl="0" marL="0" rtl="0" algn="l">
              <a:lnSpc>
                <a:spcPct val="150000"/>
              </a:lnSpc>
              <a:spcBef>
                <a:spcPts val="1700"/>
              </a:spcBef>
              <a:spcAft>
                <a:spcPts val="0"/>
              </a:spcAft>
              <a:buClr>
                <a:schemeClr val="dk1"/>
              </a:buClr>
              <a:buSzPts val="1100"/>
              <a:buFont typeface="Arial"/>
              <a:buNone/>
            </a:pPr>
            <a:r>
              <a:rPr lang="en-GB" sz="857">
                <a:solidFill>
                  <a:srgbClr val="1D1D1D"/>
                </a:solidFill>
                <a:highlight>
                  <a:schemeClr val="lt1"/>
                </a:highlight>
                <a:latin typeface="Roboto"/>
                <a:ea typeface="Roboto"/>
                <a:cs typeface="Roboto"/>
                <a:sym typeface="Roboto"/>
              </a:rPr>
              <a:t>Good product development is led by evidence. All project partners contribute to an active metrics working group. We keep a close eye on the performance of services to understand where improvements can be made and to support the business case for adoption.</a:t>
            </a:r>
            <a:endParaRPr sz="857">
              <a:solidFill>
                <a:srgbClr val="1D1D1D"/>
              </a:solidFill>
              <a:highlight>
                <a:schemeClr val="lt1"/>
              </a:highlight>
              <a:latin typeface="Roboto"/>
              <a:ea typeface="Roboto"/>
              <a:cs typeface="Roboto"/>
              <a:sym typeface="Roboto"/>
            </a:endParaRPr>
          </a:p>
          <a:p>
            <a:pPr indent="0" lvl="0" marL="0" rtl="0" algn="l">
              <a:lnSpc>
                <a:spcPct val="150000"/>
              </a:lnSpc>
              <a:spcBef>
                <a:spcPts val="1700"/>
              </a:spcBef>
              <a:spcAft>
                <a:spcPts val="0"/>
              </a:spcAft>
              <a:buClr>
                <a:schemeClr val="dk1"/>
              </a:buClr>
              <a:buSzPts val="1100"/>
              <a:buFont typeface="Arial"/>
              <a:buNone/>
            </a:pPr>
            <a:r>
              <a:rPr lang="en-GB" sz="857">
                <a:solidFill>
                  <a:srgbClr val="1D1D1D"/>
                </a:solidFill>
                <a:highlight>
                  <a:schemeClr val="lt1"/>
                </a:highlight>
                <a:latin typeface="Roboto"/>
                <a:ea typeface="Roboto"/>
                <a:cs typeface="Roboto"/>
                <a:sym typeface="Roboto"/>
              </a:rPr>
              <a:t>All partners have benchmarked their data and we are collecting information about live services to test our assumptions. We aim to publish updates on what we are learning as we go, including the results from improvement projects with established software providers in the future.</a:t>
            </a:r>
            <a:endParaRPr sz="857">
              <a:solidFill>
                <a:srgbClr val="1D1D1D"/>
              </a:solidFill>
              <a:highlight>
                <a:schemeClr val="lt1"/>
              </a:highlight>
              <a:latin typeface="Roboto"/>
              <a:ea typeface="Roboto"/>
              <a:cs typeface="Roboto"/>
              <a:sym typeface="Roboto"/>
            </a:endParaRPr>
          </a:p>
          <a:p>
            <a:pPr indent="0" lvl="0" marL="0" rtl="0" algn="l">
              <a:lnSpc>
                <a:spcPct val="150000"/>
              </a:lnSpc>
              <a:spcBef>
                <a:spcPts val="1700"/>
              </a:spcBef>
              <a:spcAft>
                <a:spcPts val="0"/>
              </a:spcAft>
              <a:buClr>
                <a:schemeClr val="dk1"/>
              </a:buClr>
              <a:buSzPts val="1100"/>
              <a:buFont typeface="Arial"/>
              <a:buNone/>
            </a:pPr>
            <a:r>
              <a:rPr lang="en-GB" sz="857">
                <a:solidFill>
                  <a:srgbClr val="1D1D1D"/>
                </a:solidFill>
                <a:highlight>
                  <a:schemeClr val="lt1"/>
                </a:highlight>
                <a:latin typeface="Roboto"/>
                <a:ea typeface="Roboto"/>
                <a:cs typeface="Roboto"/>
                <a:sym typeface="Roboto"/>
              </a:rPr>
              <a:t>Our early results suggest that the time taken to validate an application is reduced by around 38% when validating a planning application using BOPS. PlanX is currently demonstrating a 20% reduction in the number of Lawful Development Certificate applications that are invalid on submission.</a:t>
            </a:r>
            <a:endParaRPr sz="857">
              <a:solidFill>
                <a:srgbClr val="1D1D1D"/>
              </a:solidFill>
              <a:highlight>
                <a:schemeClr val="lt1"/>
              </a:highlight>
              <a:latin typeface="Roboto"/>
              <a:ea typeface="Roboto"/>
              <a:cs typeface="Roboto"/>
              <a:sym typeface="Roboto"/>
            </a:endParaRPr>
          </a:p>
          <a:p>
            <a:pPr indent="0" lvl="0" marL="0" rtl="0" algn="l">
              <a:lnSpc>
                <a:spcPct val="150000"/>
              </a:lnSpc>
              <a:spcBef>
                <a:spcPts val="1700"/>
              </a:spcBef>
              <a:spcAft>
                <a:spcPts val="0"/>
              </a:spcAft>
              <a:buClr>
                <a:schemeClr val="dk1"/>
              </a:buClr>
              <a:buSzPts val="1100"/>
              <a:buFont typeface="Arial"/>
              <a:buNone/>
            </a:pPr>
            <a:r>
              <a:rPr lang="en-GB" sz="857">
                <a:solidFill>
                  <a:srgbClr val="1D1D1D"/>
                </a:solidFill>
                <a:highlight>
                  <a:schemeClr val="lt1"/>
                </a:highlight>
                <a:latin typeface="Roboto"/>
                <a:ea typeface="Roboto"/>
                <a:cs typeface="Roboto"/>
                <a:sym typeface="Roboto"/>
              </a:rPr>
              <a:t>We believe that with better online guidance and better-quality applications received, planning officers will spend less time working through minor issues, and can focus on higher-value planning work.</a:t>
            </a:r>
            <a:endParaRPr sz="857">
              <a:solidFill>
                <a:srgbClr val="1D1D1D"/>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
              <a:solidFill>
                <a:srgbClr val="666666"/>
              </a:solidFill>
              <a:latin typeface="Proxima Nova"/>
              <a:ea typeface="Proxima Nova"/>
              <a:cs typeface="Proxima Nova"/>
              <a:sym typeface="Proxima Nova"/>
            </a:endParaRPr>
          </a:p>
          <a:p>
            <a:pPr indent="0" lvl="0" marL="0" rtl="0" algn="l">
              <a:lnSpc>
                <a:spcPct val="115000"/>
              </a:lnSpc>
              <a:spcBef>
                <a:spcPts val="1200"/>
              </a:spcBef>
              <a:spcAft>
                <a:spcPts val="0"/>
              </a:spcAft>
              <a:buClr>
                <a:schemeClr val="dk1"/>
              </a:buClr>
              <a:buSzPts val="1100"/>
              <a:buFont typeface="Arial"/>
              <a:buNone/>
            </a:pPr>
            <a:r>
              <a:t/>
            </a:r>
            <a:endParaRPr sz="100">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sz="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3dd7b88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93dd7b88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592" lvl="0" marL="457200" rtl="0" algn="l">
              <a:lnSpc>
                <a:spcPct val="95000"/>
              </a:lnSpc>
              <a:spcBef>
                <a:spcPts val="0"/>
              </a:spcBef>
              <a:spcAft>
                <a:spcPts val="0"/>
              </a:spcAft>
              <a:buClr>
                <a:srgbClr val="666666"/>
              </a:buClr>
              <a:buSzPts val="1055"/>
              <a:buFont typeface="Proxima Nova"/>
              <a:buChar char="●"/>
            </a:pPr>
            <a:r>
              <a:rPr lang="en-GB" sz="1055">
                <a:solidFill>
                  <a:srgbClr val="666666"/>
                </a:solidFill>
                <a:latin typeface="Proxima Nova"/>
                <a:ea typeface="Proxima Nova"/>
                <a:cs typeface="Proxima Nova"/>
                <a:sym typeface="Proxima Nova"/>
              </a:rPr>
              <a:t>Better understanding of “what good looks like”</a:t>
            </a:r>
            <a:endParaRPr sz="1055">
              <a:solidFill>
                <a:srgbClr val="666666"/>
              </a:solidFill>
              <a:latin typeface="Proxima Nova"/>
              <a:ea typeface="Proxima Nova"/>
              <a:cs typeface="Proxima Nova"/>
              <a:sym typeface="Proxima Nova"/>
            </a:endParaRPr>
          </a:p>
          <a:p>
            <a:pPr indent="-295592" lvl="0" marL="457200" rtl="0" algn="l">
              <a:lnSpc>
                <a:spcPct val="95000"/>
              </a:lnSpc>
              <a:spcBef>
                <a:spcPts val="0"/>
              </a:spcBef>
              <a:spcAft>
                <a:spcPts val="0"/>
              </a:spcAft>
              <a:buClr>
                <a:srgbClr val="666666"/>
              </a:buClr>
              <a:buSzPts val="1055"/>
              <a:buFont typeface="Proxima Nova"/>
              <a:buChar char="●"/>
            </a:pPr>
            <a:r>
              <a:rPr lang="en-GB" sz="1055">
                <a:solidFill>
                  <a:srgbClr val="666666"/>
                </a:solidFill>
                <a:latin typeface="Proxima Nova"/>
                <a:ea typeface="Proxima Nova"/>
                <a:cs typeface="Proxima Nova"/>
                <a:sym typeface="Proxima Nova"/>
              </a:rPr>
              <a:t>Helped us to mitigate the challenge of “many problems and scarce resources” by identifying common problems and needs that we need to be addressed.  This can be by done by selecting our level of participation in developments from initiator/leader/active partner/product tester/keen watcher/interested adopter, etc</a:t>
            </a:r>
            <a:endParaRPr sz="1055">
              <a:solidFill>
                <a:srgbClr val="666666"/>
              </a:solidFill>
              <a:latin typeface="Proxima Nova"/>
              <a:ea typeface="Proxima Nova"/>
              <a:cs typeface="Proxima Nova"/>
              <a:sym typeface="Proxima Nova"/>
            </a:endParaRPr>
          </a:p>
          <a:p>
            <a:pPr indent="-295592" lvl="0" marL="457200" rtl="0" algn="l">
              <a:lnSpc>
                <a:spcPct val="95000"/>
              </a:lnSpc>
              <a:spcBef>
                <a:spcPts val="0"/>
              </a:spcBef>
              <a:spcAft>
                <a:spcPts val="0"/>
              </a:spcAft>
              <a:buClr>
                <a:srgbClr val="666666"/>
              </a:buClr>
              <a:buSzPts val="1055"/>
              <a:buFont typeface="Proxima Nova"/>
              <a:buChar char="●"/>
            </a:pPr>
            <a:r>
              <a:rPr lang="en-GB" sz="1055">
                <a:solidFill>
                  <a:srgbClr val="666666"/>
                </a:solidFill>
                <a:latin typeface="Proxima Nova"/>
                <a:ea typeface="Proxima Nova"/>
                <a:cs typeface="Proxima Nova"/>
                <a:sym typeface="Proxima Nova"/>
              </a:rPr>
              <a:t>Support and encouragement from ODP and DLUHC peers has expanded our ability to collaborate internally and externally as we more readily connect the dots e.g. data, software, planning, relationship management and funding</a:t>
            </a:r>
            <a:endParaRPr sz="1055">
              <a:solidFill>
                <a:srgbClr val="666666"/>
              </a:solidFill>
              <a:latin typeface="Proxima Nova"/>
              <a:ea typeface="Proxima Nova"/>
              <a:cs typeface="Proxima Nova"/>
              <a:sym typeface="Proxima Nova"/>
            </a:endParaRPr>
          </a:p>
          <a:p>
            <a:pPr indent="-295592" lvl="0" marL="457200" rtl="0" algn="l">
              <a:lnSpc>
                <a:spcPct val="95000"/>
              </a:lnSpc>
              <a:spcBef>
                <a:spcPts val="0"/>
              </a:spcBef>
              <a:spcAft>
                <a:spcPts val="0"/>
              </a:spcAft>
              <a:buClr>
                <a:srgbClr val="666666"/>
              </a:buClr>
              <a:buSzPts val="1055"/>
              <a:buFont typeface="Proxima Nova"/>
              <a:buChar char="●"/>
            </a:pPr>
            <a:r>
              <a:rPr lang="en-GB" sz="1055">
                <a:solidFill>
                  <a:srgbClr val="666666"/>
                </a:solidFill>
                <a:latin typeface="Proxima Nova"/>
                <a:ea typeface="Proxima Nova"/>
                <a:cs typeface="Proxima Nova"/>
                <a:sym typeface="Proxima Nova"/>
              </a:rPr>
              <a:t>Principles and ways of working have supported us to consciously focus our efforts on impact and effort, so that this is proportionate and delivers tangible benefits to our users </a:t>
            </a:r>
            <a:endParaRPr sz="1055">
              <a:solidFill>
                <a:srgbClr val="666666"/>
              </a:solidFill>
              <a:latin typeface="Proxima Nova"/>
              <a:ea typeface="Proxima Nova"/>
              <a:cs typeface="Proxima Nova"/>
              <a:sym typeface="Proxima Nova"/>
            </a:endParaRPr>
          </a:p>
          <a:p>
            <a:pPr indent="-295592" lvl="0" marL="457200" rtl="0" algn="l">
              <a:lnSpc>
                <a:spcPct val="95000"/>
              </a:lnSpc>
              <a:spcBef>
                <a:spcPts val="0"/>
              </a:spcBef>
              <a:spcAft>
                <a:spcPts val="0"/>
              </a:spcAft>
              <a:buClr>
                <a:srgbClr val="666666"/>
              </a:buClr>
              <a:buSzPts val="1055"/>
              <a:buFont typeface="Proxima Nova"/>
              <a:buChar char="●"/>
            </a:pPr>
            <a:r>
              <a:rPr lang="en-GB" sz="1055">
                <a:solidFill>
                  <a:srgbClr val="666666"/>
                </a:solidFill>
                <a:latin typeface="Proxima Nova"/>
                <a:ea typeface="Proxima Nova"/>
                <a:cs typeface="Proxima Nova"/>
                <a:sym typeface="Proxima Nova"/>
              </a:rPr>
              <a:t>Exposure to agile methodologies, the multi-disciplinary nature of the work and the benefits of this in relation to outputs/outcomes and the “feel good” factor for employees has led us to model this good practice and encouraged us adopt and deploy our learning to other areas. For example alongside a number of other LPA’s we have set up and established a national group of LPA’s who all use the same planning system - doing so has enabled us to list out collective needs and priorities so we can focus our energies on the things that matter to us and resolve these through sharing best practice or having a single voice/collective dialogue with the service provider.   </a:t>
            </a:r>
            <a:endParaRPr sz="1055">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sz="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8fcd221ad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8fcd221ad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fcd221ad6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8fcd221ad6_0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90c71b880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90c71b880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4ea88733c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4ea88733c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94ea88733c_1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94ea88733c_1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fcd221ad6_0_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8fcd221ad6_0_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8fcd221ad6_0_1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8fcd221ad6_0_1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8fcd221ad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8fcd221ad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90c71b880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90c71b880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Tailored to ODP</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8fcd221ad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8fcd221ad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8fcd221ad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8fcd221ad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8fcd221ad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8fcd221ad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fcd221ad6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8fcd221ad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Aaron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8fcd221ad6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8fcd221ad6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Aaron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963e87139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963e87139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fcd221ad6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fcd221ad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move </a:t>
            </a:r>
            <a:r>
              <a:rPr lang="en-GB"/>
              <a:t>towards a modular planning ecosystem where data standards are applied, systems are interoperable and data can be exchanged more freely but is still secure.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90c71b880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90c71b880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Screenshots of some of the products we are working on ….. IMAGE 1 Advice and guidance services FOIYPP (a novice can draw a red line boundary, answer a se</a:t>
            </a:r>
            <a:r>
              <a:rPr lang="en-GB"/>
              <a:t>ries</a:t>
            </a:r>
            <a:r>
              <a:rPr lang="en-GB"/>
              <a:t> of relevant questions they can receive information pertinent to the request - this tells them whether they need planning permission and what to do next) , IMAGE 2 application/submission service using Plan X (Plan X is GDS based tool that enables users to apply online for planning permission for a Lawful development Certificate (in future we anticipate that they will be able to apply for all types of planning permission) - shows the flow builder - partners can use this to collaborate and build their own services using this easy to use tool. For example we are </a:t>
            </a:r>
            <a:r>
              <a:rPr lang="en-GB"/>
              <a:t>prototyping</a:t>
            </a:r>
            <a:r>
              <a:rPr lang="en-GB"/>
              <a:t> a validation checklist which turns a 67 page doc into a comprehensive flow which will take a customer minutes to complete. IMAGE 3 A significant part of the project involves developing assessment services (Back Office Planning Systems commonly known as BOPS) - this enables planning officers to quickly determine (LDC) applications.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fcd221ad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8fcd221ad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bg>
      <p:bgPr>
        <a:solidFill>
          <a:srgbClr val="96F1C6"/>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738000" y="990575"/>
            <a:ext cx="5969700" cy="3774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Font typeface="Inter Medium"/>
              <a:buNone/>
              <a:defRPr sz="1500">
                <a:latin typeface="Inter Medium"/>
                <a:ea typeface="Inter Medium"/>
                <a:cs typeface="Inter Medium"/>
                <a:sym typeface="Inter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4" name="Google Shape;54;p13"/>
          <p:cNvSpPr txBox="1"/>
          <p:nvPr>
            <p:ph idx="1" type="subTitle"/>
          </p:nvPr>
        </p:nvSpPr>
        <p:spPr>
          <a:xfrm>
            <a:off x="783775" y="1545250"/>
            <a:ext cx="7380600" cy="2397600"/>
          </a:xfrm>
          <a:prstGeom prst="rect">
            <a:avLst/>
          </a:prstGeom>
        </p:spPr>
        <p:txBody>
          <a:bodyPr anchorCtr="0" anchor="t" bIns="0" lIns="0" spcFirstLastPara="1" rIns="0" wrap="square" tIns="0">
            <a:normAutofit/>
          </a:bodyPr>
          <a:lstStyle>
            <a:lvl1pPr lvl="0" rtl="0">
              <a:spcBef>
                <a:spcPts val="0"/>
              </a:spcBef>
              <a:spcAft>
                <a:spcPts val="0"/>
              </a:spcAft>
              <a:buSzPts val="3200"/>
              <a:buFont typeface="Inter SemiBold"/>
              <a:buNone/>
              <a:defRPr sz="3200">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5" name="Google Shape;55;p13"/>
          <p:cNvGrpSpPr/>
          <p:nvPr/>
        </p:nvGrpSpPr>
        <p:grpSpPr>
          <a:xfrm>
            <a:off x="-2250" y="4802389"/>
            <a:ext cx="9148500" cy="341113"/>
            <a:chOff x="-2250" y="4802389"/>
            <a:chExt cx="9148500" cy="341113"/>
          </a:xfrm>
        </p:grpSpPr>
        <p:grpSp>
          <p:nvGrpSpPr>
            <p:cNvPr id="56" name="Google Shape;56;p13"/>
            <p:cNvGrpSpPr/>
            <p:nvPr/>
          </p:nvGrpSpPr>
          <p:grpSpPr>
            <a:xfrm>
              <a:off x="2111481" y="4871037"/>
              <a:ext cx="528588" cy="203844"/>
              <a:chOff x="4404094" y="2135325"/>
              <a:chExt cx="3113004" cy="1201200"/>
            </a:xfrm>
          </p:grpSpPr>
          <p:pic>
            <p:nvPicPr>
              <p:cNvPr id="57" name="Google Shape;57;p13"/>
              <p:cNvPicPr preferRelativeResize="0"/>
              <p:nvPr/>
            </p:nvPicPr>
            <p:blipFill>
              <a:blip r:embed="rId2">
                <a:alphaModFix/>
              </a:blip>
              <a:stretch>
                <a:fillRect/>
              </a:stretch>
            </p:blipFill>
            <p:spPr>
              <a:xfrm>
                <a:off x="5886594" y="2871615"/>
                <a:ext cx="1485219" cy="464910"/>
              </a:xfrm>
              <a:prstGeom prst="rect">
                <a:avLst/>
              </a:prstGeom>
              <a:noFill/>
              <a:ln>
                <a:noFill/>
              </a:ln>
            </p:spPr>
          </p:pic>
          <p:pic>
            <p:nvPicPr>
              <p:cNvPr id="58" name="Google Shape;58;p13"/>
              <p:cNvPicPr preferRelativeResize="0"/>
              <p:nvPr/>
            </p:nvPicPr>
            <p:blipFill>
              <a:blip r:embed="rId3">
                <a:alphaModFix/>
              </a:blip>
              <a:stretch>
                <a:fillRect/>
              </a:stretch>
            </p:blipFill>
            <p:spPr>
              <a:xfrm>
                <a:off x="4404094" y="2135325"/>
                <a:ext cx="3113004" cy="621854"/>
              </a:xfrm>
              <a:prstGeom prst="rect">
                <a:avLst/>
              </a:prstGeom>
              <a:noFill/>
              <a:ln>
                <a:noFill/>
              </a:ln>
            </p:spPr>
          </p:pic>
        </p:grpSp>
        <p:sp>
          <p:nvSpPr>
            <p:cNvPr id="59" name="Google Shape;59;p13"/>
            <p:cNvSpPr txBox="1"/>
            <p:nvPr/>
          </p:nvSpPr>
          <p:spPr>
            <a:xfrm>
              <a:off x="2745213" y="4919125"/>
              <a:ext cx="30984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700">
                  <a:latin typeface="Lora Medium"/>
                  <a:ea typeface="Lora Medium"/>
                  <a:cs typeface="Lora Medium"/>
                  <a:sym typeface="Lora Medium"/>
                </a:rPr>
                <a:t>Open source publishing platform, created by councils, for councils</a:t>
              </a:r>
              <a:endParaRPr sz="700">
                <a:latin typeface="Lora Medium"/>
                <a:ea typeface="Lora Medium"/>
                <a:cs typeface="Lora Medium"/>
                <a:sym typeface="Lora Medium"/>
              </a:endParaRPr>
            </a:p>
          </p:txBody>
        </p:sp>
        <p:cxnSp>
          <p:nvCxnSpPr>
            <p:cNvPr id="60" name="Google Shape;60;p13"/>
            <p:cNvCxnSpPr/>
            <p:nvPr/>
          </p:nvCxnSpPr>
          <p:spPr>
            <a:xfrm>
              <a:off x="-2250" y="4802389"/>
              <a:ext cx="9148500" cy="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13"/>
            <p:cNvCxnSpPr/>
            <p:nvPr/>
          </p:nvCxnSpPr>
          <p:spPr>
            <a:xfrm>
              <a:off x="2762713" y="4802389"/>
              <a:ext cx="0" cy="341100"/>
            </a:xfrm>
            <a:prstGeom prst="straightConnector1">
              <a:avLst/>
            </a:prstGeom>
            <a:noFill/>
            <a:ln cap="flat" cmpd="sng" w="9525">
              <a:solidFill>
                <a:schemeClr val="dk2"/>
              </a:solidFill>
              <a:prstDash val="solid"/>
              <a:round/>
              <a:headEnd len="med" w="med" type="none"/>
              <a:tailEnd len="med" w="med" type="none"/>
            </a:ln>
          </p:spPr>
        </p:cxnSp>
        <p:cxnSp>
          <p:nvCxnSpPr>
            <p:cNvPr id="62" name="Google Shape;62;p13"/>
            <p:cNvCxnSpPr/>
            <p:nvPr/>
          </p:nvCxnSpPr>
          <p:spPr>
            <a:xfrm>
              <a:off x="5843588" y="4802389"/>
              <a:ext cx="0" cy="341100"/>
            </a:xfrm>
            <a:prstGeom prst="straightConnector1">
              <a:avLst/>
            </a:prstGeom>
            <a:noFill/>
            <a:ln cap="flat" cmpd="sng" w="9525">
              <a:solidFill>
                <a:schemeClr val="dk2"/>
              </a:solidFill>
              <a:prstDash val="solid"/>
              <a:round/>
              <a:headEnd len="med" w="med" type="none"/>
              <a:tailEnd len="med" w="med" type="none"/>
            </a:ln>
          </p:spPr>
        </p:cxnSp>
        <p:sp>
          <p:nvSpPr>
            <p:cNvPr id="63" name="Google Shape;63;p13"/>
            <p:cNvSpPr txBox="1"/>
            <p:nvPr/>
          </p:nvSpPr>
          <p:spPr>
            <a:xfrm>
              <a:off x="5843588" y="4919125"/>
              <a:ext cx="1319100" cy="107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700">
                  <a:solidFill>
                    <a:schemeClr val="dk1"/>
                  </a:solidFill>
                  <a:latin typeface="Inter SemiBold"/>
                  <a:ea typeface="Inter SemiBold"/>
                  <a:cs typeface="Inter SemiBold"/>
                  <a:sym typeface="Inter SemiBold"/>
                </a:rPr>
                <a:t>www.localgovdrupal.org</a:t>
              </a:r>
              <a:endParaRPr sz="700">
                <a:solidFill>
                  <a:schemeClr val="dk1"/>
                </a:solidFill>
                <a:latin typeface="Inter SemiBold"/>
                <a:ea typeface="Inter SemiBold"/>
                <a:cs typeface="Inter SemiBold"/>
                <a:sym typeface="Inter SemiBold"/>
              </a:endParaRPr>
            </a:p>
          </p:txBody>
        </p:sp>
        <p:cxnSp>
          <p:nvCxnSpPr>
            <p:cNvPr id="64" name="Google Shape;64;p13"/>
            <p:cNvCxnSpPr/>
            <p:nvPr/>
          </p:nvCxnSpPr>
          <p:spPr>
            <a:xfrm>
              <a:off x="7162763" y="4802401"/>
              <a:ext cx="0" cy="341100"/>
            </a:xfrm>
            <a:prstGeom prst="straightConnector1">
              <a:avLst/>
            </a:prstGeom>
            <a:noFill/>
            <a:ln cap="flat" cmpd="sng" w="9525">
              <a:solidFill>
                <a:schemeClr val="dk2"/>
              </a:solidFill>
              <a:prstDash val="solid"/>
              <a:round/>
              <a:headEnd len="med" w="med" type="none"/>
              <a:tailEnd len="med" w="med" type="none"/>
            </a:ln>
          </p:spPr>
        </p:cxnSp>
        <p:cxnSp>
          <p:nvCxnSpPr>
            <p:cNvPr id="65" name="Google Shape;65;p13"/>
            <p:cNvCxnSpPr/>
            <p:nvPr/>
          </p:nvCxnSpPr>
          <p:spPr>
            <a:xfrm>
              <a:off x="1981238" y="4802389"/>
              <a:ext cx="0" cy="3411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p:cSld name="BLANK_2">
    <p:bg>
      <p:bgPr>
        <a:solidFill>
          <a:srgbClr val="EEF1FC"/>
        </a:solidFill>
      </p:bgPr>
    </p:bg>
    <p:spTree>
      <p:nvGrpSpPr>
        <p:cNvPr id="66" name="Shape 6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ory slide">
  <p:cSld name="BLANK_2_5_1">
    <p:bg>
      <p:bgPr>
        <a:solidFill>
          <a:srgbClr val="A6E6F4"/>
        </a:solidFill>
      </p:bgPr>
    </p:bg>
    <p:spTree>
      <p:nvGrpSpPr>
        <p:cNvPr id="67" name="Shape 67"/>
        <p:cNvGrpSpPr/>
        <p:nvPr/>
      </p:nvGrpSpPr>
      <p:grpSpPr>
        <a:xfrm>
          <a:off x="0" y="0"/>
          <a:ext cx="0" cy="0"/>
          <a:chOff x="0" y="0"/>
          <a:chExt cx="0" cy="0"/>
        </a:xfrm>
      </p:grpSpPr>
      <p:grpSp>
        <p:nvGrpSpPr>
          <p:cNvPr id="68" name="Google Shape;68;p15"/>
          <p:cNvGrpSpPr/>
          <p:nvPr/>
        </p:nvGrpSpPr>
        <p:grpSpPr>
          <a:xfrm>
            <a:off x="-2250" y="4802389"/>
            <a:ext cx="9148500" cy="341113"/>
            <a:chOff x="-2250" y="4802389"/>
            <a:chExt cx="9148500" cy="341113"/>
          </a:xfrm>
        </p:grpSpPr>
        <p:grpSp>
          <p:nvGrpSpPr>
            <p:cNvPr id="69" name="Google Shape;69;p15"/>
            <p:cNvGrpSpPr/>
            <p:nvPr/>
          </p:nvGrpSpPr>
          <p:grpSpPr>
            <a:xfrm>
              <a:off x="2111481" y="4871037"/>
              <a:ext cx="528588" cy="203844"/>
              <a:chOff x="4404094" y="2135325"/>
              <a:chExt cx="3113004" cy="1201200"/>
            </a:xfrm>
          </p:grpSpPr>
          <p:pic>
            <p:nvPicPr>
              <p:cNvPr id="70" name="Google Shape;70;p15"/>
              <p:cNvPicPr preferRelativeResize="0"/>
              <p:nvPr/>
            </p:nvPicPr>
            <p:blipFill>
              <a:blip r:embed="rId2">
                <a:alphaModFix/>
              </a:blip>
              <a:stretch>
                <a:fillRect/>
              </a:stretch>
            </p:blipFill>
            <p:spPr>
              <a:xfrm>
                <a:off x="5886594" y="2871615"/>
                <a:ext cx="1485219" cy="464910"/>
              </a:xfrm>
              <a:prstGeom prst="rect">
                <a:avLst/>
              </a:prstGeom>
              <a:noFill/>
              <a:ln>
                <a:noFill/>
              </a:ln>
            </p:spPr>
          </p:pic>
          <p:pic>
            <p:nvPicPr>
              <p:cNvPr id="71" name="Google Shape;71;p15"/>
              <p:cNvPicPr preferRelativeResize="0"/>
              <p:nvPr/>
            </p:nvPicPr>
            <p:blipFill>
              <a:blip r:embed="rId3">
                <a:alphaModFix/>
              </a:blip>
              <a:stretch>
                <a:fillRect/>
              </a:stretch>
            </p:blipFill>
            <p:spPr>
              <a:xfrm>
                <a:off x="4404094" y="2135325"/>
                <a:ext cx="3113004" cy="621854"/>
              </a:xfrm>
              <a:prstGeom prst="rect">
                <a:avLst/>
              </a:prstGeom>
              <a:noFill/>
              <a:ln>
                <a:noFill/>
              </a:ln>
            </p:spPr>
          </p:pic>
        </p:grpSp>
        <p:sp>
          <p:nvSpPr>
            <p:cNvPr id="72" name="Google Shape;72;p15"/>
            <p:cNvSpPr txBox="1"/>
            <p:nvPr/>
          </p:nvSpPr>
          <p:spPr>
            <a:xfrm>
              <a:off x="2745213" y="4919125"/>
              <a:ext cx="30984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700">
                  <a:latin typeface="Lora Medium"/>
                  <a:ea typeface="Lora Medium"/>
                  <a:cs typeface="Lora Medium"/>
                  <a:sym typeface="Lora Medium"/>
                </a:rPr>
                <a:t>Open source publishing platform, created by councils, for councils</a:t>
              </a:r>
              <a:endParaRPr sz="700">
                <a:latin typeface="Lora Medium"/>
                <a:ea typeface="Lora Medium"/>
                <a:cs typeface="Lora Medium"/>
                <a:sym typeface="Lora Medium"/>
              </a:endParaRPr>
            </a:p>
          </p:txBody>
        </p:sp>
        <p:cxnSp>
          <p:nvCxnSpPr>
            <p:cNvPr id="73" name="Google Shape;73;p15"/>
            <p:cNvCxnSpPr/>
            <p:nvPr/>
          </p:nvCxnSpPr>
          <p:spPr>
            <a:xfrm>
              <a:off x="-2250" y="4802389"/>
              <a:ext cx="9148500" cy="0"/>
            </a:xfrm>
            <a:prstGeom prst="straightConnector1">
              <a:avLst/>
            </a:prstGeom>
            <a:noFill/>
            <a:ln cap="flat" cmpd="sng" w="9525">
              <a:solidFill>
                <a:schemeClr val="dk2"/>
              </a:solidFill>
              <a:prstDash val="solid"/>
              <a:round/>
              <a:headEnd len="med" w="med" type="none"/>
              <a:tailEnd len="med" w="med" type="none"/>
            </a:ln>
          </p:spPr>
        </p:cxnSp>
        <p:cxnSp>
          <p:nvCxnSpPr>
            <p:cNvPr id="74" name="Google Shape;74;p15"/>
            <p:cNvCxnSpPr/>
            <p:nvPr/>
          </p:nvCxnSpPr>
          <p:spPr>
            <a:xfrm>
              <a:off x="2762713" y="4802389"/>
              <a:ext cx="0" cy="341100"/>
            </a:xfrm>
            <a:prstGeom prst="straightConnector1">
              <a:avLst/>
            </a:prstGeom>
            <a:noFill/>
            <a:ln cap="flat" cmpd="sng" w="9525">
              <a:solidFill>
                <a:schemeClr val="dk2"/>
              </a:solidFill>
              <a:prstDash val="solid"/>
              <a:round/>
              <a:headEnd len="med" w="med" type="none"/>
              <a:tailEnd len="med" w="med" type="none"/>
            </a:ln>
          </p:spPr>
        </p:cxnSp>
        <p:cxnSp>
          <p:nvCxnSpPr>
            <p:cNvPr id="75" name="Google Shape;75;p15"/>
            <p:cNvCxnSpPr/>
            <p:nvPr/>
          </p:nvCxnSpPr>
          <p:spPr>
            <a:xfrm>
              <a:off x="5843588" y="4802389"/>
              <a:ext cx="0" cy="341100"/>
            </a:xfrm>
            <a:prstGeom prst="straightConnector1">
              <a:avLst/>
            </a:prstGeom>
            <a:noFill/>
            <a:ln cap="flat" cmpd="sng" w="9525">
              <a:solidFill>
                <a:schemeClr val="dk2"/>
              </a:solidFill>
              <a:prstDash val="solid"/>
              <a:round/>
              <a:headEnd len="med" w="med" type="none"/>
              <a:tailEnd len="med" w="med" type="none"/>
            </a:ln>
          </p:spPr>
        </p:cxnSp>
        <p:sp>
          <p:nvSpPr>
            <p:cNvPr id="76" name="Google Shape;76;p15"/>
            <p:cNvSpPr txBox="1"/>
            <p:nvPr/>
          </p:nvSpPr>
          <p:spPr>
            <a:xfrm>
              <a:off x="5843588" y="4919125"/>
              <a:ext cx="1319100" cy="107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700">
                  <a:solidFill>
                    <a:schemeClr val="dk1"/>
                  </a:solidFill>
                  <a:latin typeface="Inter SemiBold"/>
                  <a:ea typeface="Inter SemiBold"/>
                  <a:cs typeface="Inter SemiBold"/>
                  <a:sym typeface="Inter SemiBold"/>
                </a:rPr>
                <a:t>www.localgovdrupal.org</a:t>
              </a:r>
              <a:endParaRPr sz="700">
                <a:solidFill>
                  <a:schemeClr val="dk1"/>
                </a:solidFill>
                <a:latin typeface="Inter SemiBold"/>
                <a:ea typeface="Inter SemiBold"/>
                <a:cs typeface="Inter SemiBold"/>
                <a:sym typeface="Inter SemiBold"/>
              </a:endParaRPr>
            </a:p>
          </p:txBody>
        </p:sp>
        <p:cxnSp>
          <p:nvCxnSpPr>
            <p:cNvPr id="77" name="Google Shape;77;p15"/>
            <p:cNvCxnSpPr/>
            <p:nvPr/>
          </p:nvCxnSpPr>
          <p:spPr>
            <a:xfrm>
              <a:off x="7162763" y="4802401"/>
              <a:ext cx="0" cy="341100"/>
            </a:xfrm>
            <a:prstGeom prst="straightConnector1">
              <a:avLst/>
            </a:prstGeom>
            <a:noFill/>
            <a:ln cap="flat" cmpd="sng" w="9525">
              <a:solidFill>
                <a:schemeClr val="dk2"/>
              </a:solidFill>
              <a:prstDash val="solid"/>
              <a:round/>
              <a:headEnd len="med" w="med" type="none"/>
              <a:tailEnd len="med" w="med" type="none"/>
            </a:ln>
          </p:spPr>
        </p:cxnSp>
        <p:cxnSp>
          <p:nvCxnSpPr>
            <p:cNvPr id="78" name="Google Shape;78;p15"/>
            <p:cNvCxnSpPr/>
            <p:nvPr/>
          </p:nvCxnSpPr>
          <p:spPr>
            <a:xfrm>
              <a:off x="1981238" y="4802389"/>
              <a:ext cx="0" cy="3411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with subtitle">
  <p:cSld name="BLANK_1">
    <p:bg>
      <p:bgPr>
        <a:solidFill>
          <a:srgbClr val="EEF1FC"/>
        </a:solidFill>
      </p:bgPr>
    </p:bg>
    <p:spTree>
      <p:nvGrpSpPr>
        <p:cNvPr id="79" name="Shape 79"/>
        <p:cNvGrpSpPr/>
        <p:nvPr/>
      </p:nvGrpSpPr>
      <p:grpSpPr>
        <a:xfrm>
          <a:off x="0" y="0"/>
          <a:ext cx="0" cy="0"/>
          <a:chOff x="0" y="0"/>
          <a:chExt cx="0" cy="0"/>
        </a:xfrm>
      </p:grpSpPr>
      <p:sp>
        <p:nvSpPr>
          <p:cNvPr id="80" name="Google Shape;80;p16"/>
          <p:cNvSpPr txBox="1"/>
          <p:nvPr>
            <p:ph type="title"/>
          </p:nvPr>
        </p:nvSpPr>
        <p:spPr>
          <a:xfrm>
            <a:off x="738000" y="540000"/>
            <a:ext cx="5969700" cy="377400"/>
          </a:xfrm>
          <a:prstGeom prst="rect">
            <a:avLst/>
          </a:prstGeom>
        </p:spPr>
        <p:txBody>
          <a:bodyPr anchorCtr="0" anchor="t" bIns="0" lIns="0" spcFirstLastPara="1" rIns="0" wrap="square" tIns="0">
            <a:noAutofit/>
          </a:bodyPr>
          <a:lstStyle>
            <a:lvl1pPr lvl="0" rtl="0">
              <a:spcBef>
                <a:spcPts val="0"/>
              </a:spcBef>
              <a:spcAft>
                <a:spcPts val="0"/>
              </a:spcAft>
              <a:buSzPts val="2400"/>
              <a:buFont typeface="Inter SemiBold"/>
              <a:buNone/>
              <a:defRPr sz="2400">
                <a:latin typeface="Inter SemiBold"/>
                <a:ea typeface="Inter SemiBold"/>
                <a:cs typeface="Inter SemiBold"/>
                <a:sym typeface="Inter SemiBold"/>
              </a:defRPr>
            </a:lvl1pPr>
            <a:lvl2pPr lvl="1" rtl="0">
              <a:spcBef>
                <a:spcPts val="0"/>
              </a:spcBef>
              <a:spcAft>
                <a:spcPts val="0"/>
              </a:spcAft>
              <a:buSzPts val="3000"/>
              <a:buNone/>
              <a:defRPr>
                <a:latin typeface="Inter"/>
                <a:ea typeface="Inter"/>
                <a:cs typeface="Inter"/>
                <a:sym typeface="Inter"/>
              </a:defRPr>
            </a:lvl2pPr>
            <a:lvl3pPr lvl="2" rtl="0">
              <a:spcBef>
                <a:spcPts val="0"/>
              </a:spcBef>
              <a:spcAft>
                <a:spcPts val="0"/>
              </a:spcAft>
              <a:buSzPts val="3000"/>
              <a:buNone/>
              <a:defRPr>
                <a:latin typeface="Inter"/>
                <a:ea typeface="Inter"/>
                <a:cs typeface="Inter"/>
                <a:sym typeface="Inter"/>
              </a:defRPr>
            </a:lvl3pPr>
            <a:lvl4pPr lvl="3" rtl="0">
              <a:spcBef>
                <a:spcPts val="0"/>
              </a:spcBef>
              <a:spcAft>
                <a:spcPts val="0"/>
              </a:spcAft>
              <a:buSzPts val="3000"/>
              <a:buNone/>
              <a:defRPr>
                <a:latin typeface="Inter"/>
                <a:ea typeface="Inter"/>
                <a:cs typeface="Inter"/>
                <a:sym typeface="Inter"/>
              </a:defRPr>
            </a:lvl4pPr>
            <a:lvl5pPr lvl="4" rtl="0">
              <a:spcBef>
                <a:spcPts val="0"/>
              </a:spcBef>
              <a:spcAft>
                <a:spcPts val="0"/>
              </a:spcAft>
              <a:buSzPts val="3000"/>
              <a:buNone/>
              <a:defRPr>
                <a:latin typeface="Inter"/>
                <a:ea typeface="Inter"/>
                <a:cs typeface="Inter"/>
                <a:sym typeface="Inter"/>
              </a:defRPr>
            </a:lvl5pPr>
            <a:lvl6pPr lvl="5" rtl="0">
              <a:spcBef>
                <a:spcPts val="0"/>
              </a:spcBef>
              <a:spcAft>
                <a:spcPts val="0"/>
              </a:spcAft>
              <a:buSzPts val="3000"/>
              <a:buNone/>
              <a:defRPr>
                <a:latin typeface="Inter"/>
                <a:ea typeface="Inter"/>
                <a:cs typeface="Inter"/>
                <a:sym typeface="Inter"/>
              </a:defRPr>
            </a:lvl6pPr>
            <a:lvl7pPr lvl="6" rtl="0">
              <a:spcBef>
                <a:spcPts val="0"/>
              </a:spcBef>
              <a:spcAft>
                <a:spcPts val="0"/>
              </a:spcAft>
              <a:buSzPts val="3000"/>
              <a:buNone/>
              <a:defRPr>
                <a:latin typeface="Inter"/>
                <a:ea typeface="Inter"/>
                <a:cs typeface="Inter"/>
                <a:sym typeface="Inter"/>
              </a:defRPr>
            </a:lvl7pPr>
            <a:lvl8pPr lvl="7" rtl="0">
              <a:spcBef>
                <a:spcPts val="0"/>
              </a:spcBef>
              <a:spcAft>
                <a:spcPts val="0"/>
              </a:spcAft>
              <a:buSzPts val="3000"/>
              <a:buNone/>
              <a:defRPr>
                <a:latin typeface="Inter"/>
                <a:ea typeface="Inter"/>
                <a:cs typeface="Inter"/>
                <a:sym typeface="Inter"/>
              </a:defRPr>
            </a:lvl8pPr>
            <a:lvl9pPr lvl="8" rtl="0">
              <a:spcBef>
                <a:spcPts val="0"/>
              </a:spcBef>
              <a:spcAft>
                <a:spcPts val="0"/>
              </a:spcAft>
              <a:buSzPts val="3000"/>
              <a:buNone/>
              <a:defRPr>
                <a:latin typeface="Inter"/>
                <a:ea typeface="Inter"/>
                <a:cs typeface="Inter"/>
                <a:sym typeface="Inter"/>
              </a:defRPr>
            </a:lvl9pPr>
          </a:lstStyle>
          <a:p/>
        </p:txBody>
      </p:sp>
      <p:cxnSp>
        <p:nvCxnSpPr>
          <p:cNvPr id="81" name="Google Shape;81;p16"/>
          <p:cNvCxnSpPr/>
          <p:nvPr/>
        </p:nvCxnSpPr>
        <p:spPr>
          <a:xfrm>
            <a:off x="720000" y="1012875"/>
            <a:ext cx="7727100" cy="0"/>
          </a:xfrm>
          <a:prstGeom prst="straightConnector1">
            <a:avLst/>
          </a:prstGeom>
          <a:noFill/>
          <a:ln cap="flat" cmpd="sng" w="9525">
            <a:solidFill>
              <a:schemeClr val="dk1"/>
            </a:solidFill>
            <a:prstDash val="solid"/>
            <a:round/>
            <a:headEnd len="med" w="med" type="none"/>
            <a:tailEnd len="med" w="med" type="none"/>
          </a:ln>
        </p:spPr>
      </p:cxnSp>
      <p:sp>
        <p:nvSpPr>
          <p:cNvPr id="82" name="Google Shape;82;p16"/>
          <p:cNvSpPr txBox="1"/>
          <p:nvPr>
            <p:ph idx="1" type="subTitle"/>
          </p:nvPr>
        </p:nvSpPr>
        <p:spPr>
          <a:xfrm>
            <a:off x="738000" y="1180800"/>
            <a:ext cx="4242600" cy="377400"/>
          </a:xfrm>
          <a:prstGeom prst="rect">
            <a:avLst/>
          </a:prstGeom>
        </p:spPr>
        <p:txBody>
          <a:bodyPr anchorCtr="0" anchor="t" bIns="0" lIns="0" spcFirstLastPara="1" rIns="0" wrap="square" tIns="0">
            <a:noAutofit/>
          </a:bodyPr>
          <a:lstStyle>
            <a:lvl1pPr lvl="0" rtl="0">
              <a:spcBef>
                <a:spcPts val="0"/>
              </a:spcBef>
              <a:spcAft>
                <a:spcPts val="0"/>
              </a:spcAft>
              <a:buSzPts val="1600"/>
              <a:buFont typeface="Inter SemiBold"/>
              <a:buNone/>
              <a:defRPr sz="1600">
                <a:latin typeface="Inter SemiBold"/>
                <a:ea typeface="Inter SemiBold"/>
                <a:cs typeface="Inter SemiBold"/>
                <a:sym typeface="Inter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83" name="Google Shape;83;p16"/>
          <p:cNvGrpSpPr/>
          <p:nvPr/>
        </p:nvGrpSpPr>
        <p:grpSpPr>
          <a:xfrm>
            <a:off x="-2250" y="4802389"/>
            <a:ext cx="9148500" cy="341113"/>
            <a:chOff x="-2250" y="4802389"/>
            <a:chExt cx="9148500" cy="341113"/>
          </a:xfrm>
        </p:grpSpPr>
        <p:grpSp>
          <p:nvGrpSpPr>
            <p:cNvPr id="84" name="Google Shape;84;p16"/>
            <p:cNvGrpSpPr/>
            <p:nvPr/>
          </p:nvGrpSpPr>
          <p:grpSpPr>
            <a:xfrm>
              <a:off x="2111481" y="4871037"/>
              <a:ext cx="528588" cy="203844"/>
              <a:chOff x="4404094" y="2135325"/>
              <a:chExt cx="3113004" cy="1201200"/>
            </a:xfrm>
          </p:grpSpPr>
          <p:pic>
            <p:nvPicPr>
              <p:cNvPr id="85" name="Google Shape;85;p16"/>
              <p:cNvPicPr preferRelativeResize="0"/>
              <p:nvPr/>
            </p:nvPicPr>
            <p:blipFill>
              <a:blip r:embed="rId2">
                <a:alphaModFix/>
              </a:blip>
              <a:stretch>
                <a:fillRect/>
              </a:stretch>
            </p:blipFill>
            <p:spPr>
              <a:xfrm>
                <a:off x="5886594" y="2871615"/>
                <a:ext cx="1485219" cy="464910"/>
              </a:xfrm>
              <a:prstGeom prst="rect">
                <a:avLst/>
              </a:prstGeom>
              <a:noFill/>
              <a:ln>
                <a:noFill/>
              </a:ln>
            </p:spPr>
          </p:pic>
          <p:pic>
            <p:nvPicPr>
              <p:cNvPr id="86" name="Google Shape;86;p16"/>
              <p:cNvPicPr preferRelativeResize="0"/>
              <p:nvPr/>
            </p:nvPicPr>
            <p:blipFill>
              <a:blip r:embed="rId3">
                <a:alphaModFix/>
              </a:blip>
              <a:stretch>
                <a:fillRect/>
              </a:stretch>
            </p:blipFill>
            <p:spPr>
              <a:xfrm>
                <a:off x="4404094" y="2135325"/>
                <a:ext cx="3113004" cy="621854"/>
              </a:xfrm>
              <a:prstGeom prst="rect">
                <a:avLst/>
              </a:prstGeom>
              <a:noFill/>
              <a:ln>
                <a:noFill/>
              </a:ln>
            </p:spPr>
          </p:pic>
        </p:grpSp>
        <p:sp>
          <p:nvSpPr>
            <p:cNvPr id="87" name="Google Shape;87;p16"/>
            <p:cNvSpPr txBox="1"/>
            <p:nvPr/>
          </p:nvSpPr>
          <p:spPr>
            <a:xfrm>
              <a:off x="2745213" y="4919125"/>
              <a:ext cx="30984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700">
                  <a:latin typeface="Lora Medium"/>
                  <a:ea typeface="Lora Medium"/>
                  <a:cs typeface="Lora Medium"/>
                  <a:sym typeface="Lora Medium"/>
                </a:rPr>
                <a:t>Open source publishing platform, created by councils, for councils</a:t>
              </a:r>
              <a:endParaRPr sz="700">
                <a:latin typeface="Lora Medium"/>
                <a:ea typeface="Lora Medium"/>
                <a:cs typeface="Lora Medium"/>
                <a:sym typeface="Lora Medium"/>
              </a:endParaRPr>
            </a:p>
          </p:txBody>
        </p:sp>
        <p:cxnSp>
          <p:nvCxnSpPr>
            <p:cNvPr id="88" name="Google Shape;88;p16"/>
            <p:cNvCxnSpPr/>
            <p:nvPr/>
          </p:nvCxnSpPr>
          <p:spPr>
            <a:xfrm>
              <a:off x="-2250" y="4802389"/>
              <a:ext cx="9148500" cy="0"/>
            </a:xfrm>
            <a:prstGeom prst="straightConnector1">
              <a:avLst/>
            </a:prstGeom>
            <a:noFill/>
            <a:ln cap="flat" cmpd="sng" w="9525">
              <a:solidFill>
                <a:schemeClr val="dk2"/>
              </a:solidFill>
              <a:prstDash val="solid"/>
              <a:round/>
              <a:headEnd len="med" w="med" type="none"/>
              <a:tailEnd len="med" w="med" type="none"/>
            </a:ln>
          </p:spPr>
        </p:cxnSp>
        <p:cxnSp>
          <p:nvCxnSpPr>
            <p:cNvPr id="89" name="Google Shape;89;p16"/>
            <p:cNvCxnSpPr/>
            <p:nvPr/>
          </p:nvCxnSpPr>
          <p:spPr>
            <a:xfrm>
              <a:off x="2762713" y="4802389"/>
              <a:ext cx="0" cy="341100"/>
            </a:xfrm>
            <a:prstGeom prst="straightConnector1">
              <a:avLst/>
            </a:prstGeom>
            <a:noFill/>
            <a:ln cap="flat" cmpd="sng" w="9525">
              <a:solidFill>
                <a:schemeClr val="dk2"/>
              </a:solidFill>
              <a:prstDash val="solid"/>
              <a:round/>
              <a:headEnd len="med" w="med" type="none"/>
              <a:tailEnd len="med" w="med" type="none"/>
            </a:ln>
          </p:spPr>
        </p:cxnSp>
        <p:cxnSp>
          <p:nvCxnSpPr>
            <p:cNvPr id="90" name="Google Shape;90;p16"/>
            <p:cNvCxnSpPr/>
            <p:nvPr/>
          </p:nvCxnSpPr>
          <p:spPr>
            <a:xfrm>
              <a:off x="5843588" y="4802389"/>
              <a:ext cx="0" cy="341100"/>
            </a:xfrm>
            <a:prstGeom prst="straightConnector1">
              <a:avLst/>
            </a:prstGeom>
            <a:noFill/>
            <a:ln cap="flat" cmpd="sng" w="9525">
              <a:solidFill>
                <a:schemeClr val="dk2"/>
              </a:solidFill>
              <a:prstDash val="solid"/>
              <a:round/>
              <a:headEnd len="med" w="med" type="none"/>
              <a:tailEnd len="med" w="med" type="none"/>
            </a:ln>
          </p:spPr>
        </p:cxnSp>
        <p:sp>
          <p:nvSpPr>
            <p:cNvPr id="91" name="Google Shape;91;p16"/>
            <p:cNvSpPr txBox="1"/>
            <p:nvPr/>
          </p:nvSpPr>
          <p:spPr>
            <a:xfrm>
              <a:off x="5843588" y="4919125"/>
              <a:ext cx="1319100" cy="107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700">
                  <a:solidFill>
                    <a:schemeClr val="dk1"/>
                  </a:solidFill>
                  <a:latin typeface="Inter SemiBold"/>
                  <a:ea typeface="Inter SemiBold"/>
                  <a:cs typeface="Inter SemiBold"/>
                  <a:sym typeface="Inter SemiBold"/>
                </a:rPr>
                <a:t>www.localgovdrupal.org</a:t>
              </a:r>
              <a:endParaRPr sz="700">
                <a:solidFill>
                  <a:schemeClr val="dk1"/>
                </a:solidFill>
                <a:latin typeface="Inter SemiBold"/>
                <a:ea typeface="Inter SemiBold"/>
                <a:cs typeface="Inter SemiBold"/>
                <a:sym typeface="Inter SemiBold"/>
              </a:endParaRPr>
            </a:p>
          </p:txBody>
        </p:sp>
        <p:cxnSp>
          <p:nvCxnSpPr>
            <p:cNvPr id="92" name="Google Shape;92;p16"/>
            <p:cNvCxnSpPr/>
            <p:nvPr/>
          </p:nvCxnSpPr>
          <p:spPr>
            <a:xfrm>
              <a:off x="7162763" y="4802401"/>
              <a:ext cx="0" cy="341100"/>
            </a:xfrm>
            <a:prstGeom prst="straightConnector1">
              <a:avLst/>
            </a:prstGeom>
            <a:noFill/>
            <a:ln cap="flat" cmpd="sng" w="9525">
              <a:solidFill>
                <a:schemeClr val="dk2"/>
              </a:solidFill>
              <a:prstDash val="solid"/>
              <a:round/>
              <a:headEnd len="med" w="med" type="none"/>
              <a:tailEnd len="med" w="med" type="none"/>
            </a:ln>
          </p:spPr>
        </p:cxnSp>
        <p:cxnSp>
          <p:nvCxnSpPr>
            <p:cNvPr id="93" name="Google Shape;93;p16"/>
            <p:cNvCxnSpPr/>
            <p:nvPr/>
          </p:nvCxnSpPr>
          <p:spPr>
            <a:xfrm>
              <a:off x="1981238" y="4802389"/>
              <a:ext cx="0" cy="341100"/>
            </a:xfrm>
            <a:prstGeom prst="straightConnector1">
              <a:avLst/>
            </a:prstGeom>
            <a:noFill/>
            <a:ln cap="flat" cmpd="sng" w="9525">
              <a:solidFill>
                <a:schemeClr val="dk2"/>
              </a:solidFill>
              <a:prstDash val="solid"/>
              <a:round/>
              <a:headEnd len="med" w="med" type="none"/>
              <a:tailEnd len="med" w="med" type="none"/>
            </a:ln>
          </p:spPr>
        </p:cxnSp>
      </p:grpSp>
      <p:sp>
        <p:nvSpPr>
          <p:cNvPr id="94" name="Google Shape;94;p16"/>
          <p:cNvSpPr txBox="1"/>
          <p:nvPr>
            <p:ph idx="2" type="body"/>
          </p:nvPr>
        </p:nvSpPr>
        <p:spPr>
          <a:xfrm>
            <a:off x="738000" y="1726125"/>
            <a:ext cx="6887100" cy="2904900"/>
          </a:xfrm>
          <a:prstGeom prst="rect">
            <a:avLst/>
          </a:prstGeom>
        </p:spPr>
        <p:txBody>
          <a:bodyPr anchorCtr="0" anchor="t" bIns="0" lIns="0" spcFirstLastPara="1" rIns="0" wrap="square" tIns="0">
            <a:noAutofit/>
          </a:bodyPr>
          <a:lstStyle>
            <a:lvl1pPr indent="-304800" lvl="0" marL="457200" rtl="0">
              <a:lnSpc>
                <a:spcPct val="100000"/>
              </a:lnSpc>
              <a:spcBef>
                <a:spcPts val="0"/>
              </a:spcBef>
              <a:spcAft>
                <a:spcPts val="0"/>
              </a:spcAft>
              <a:buSzPts val="1200"/>
              <a:buChar char="➔"/>
              <a:defRPr sz="1500"/>
            </a:lvl1pPr>
            <a:lvl2pPr indent="-311150" lvl="1" marL="914400" rtl="0">
              <a:lnSpc>
                <a:spcPct val="100000"/>
              </a:lnSpc>
              <a:spcBef>
                <a:spcPts val="600"/>
              </a:spcBef>
              <a:spcAft>
                <a:spcPts val="0"/>
              </a:spcAft>
              <a:buSzPts val="1300"/>
              <a:buChar char="●"/>
              <a:defRPr sz="1500"/>
            </a:lvl2pPr>
            <a:lvl3pPr indent="-311150" lvl="2" marL="1371600" rtl="0">
              <a:lnSpc>
                <a:spcPct val="100000"/>
              </a:lnSpc>
              <a:spcBef>
                <a:spcPts val="600"/>
              </a:spcBef>
              <a:spcAft>
                <a:spcPts val="0"/>
              </a:spcAft>
              <a:buSzPts val="1300"/>
              <a:buChar char="○"/>
              <a:defRPr sz="1500"/>
            </a:lvl3pPr>
            <a:lvl4pPr indent="-311150" lvl="3" marL="1828800" rtl="0">
              <a:lnSpc>
                <a:spcPct val="100000"/>
              </a:lnSpc>
              <a:spcBef>
                <a:spcPts val="600"/>
              </a:spcBef>
              <a:spcAft>
                <a:spcPts val="0"/>
              </a:spcAft>
              <a:buSzPts val="1300"/>
              <a:buChar char="●"/>
              <a:defRPr sz="1500"/>
            </a:lvl4pPr>
            <a:lvl5pPr indent="-311150" lvl="4" marL="2286000" rtl="0">
              <a:lnSpc>
                <a:spcPct val="100000"/>
              </a:lnSpc>
              <a:spcBef>
                <a:spcPts val="600"/>
              </a:spcBef>
              <a:spcAft>
                <a:spcPts val="0"/>
              </a:spcAft>
              <a:buSzPts val="1300"/>
              <a:buChar char="○"/>
              <a:defRPr sz="1500"/>
            </a:lvl5pPr>
            <a:lvl6pPr indent="-311150" lvl="5" marL="2743200" rtl="0">
              <a:lnSpc>
                <a:spcPct val="100000"/>
              </a:lnSpc>
              <a:spcBef>
                <a:spcPts val="600"/>
              </a:spcBef>
              <a:spcAft>
                <a:spcPts val="0"/>
              </a:spcAft>
              <a:buSzPts val="1300"/>
              <a:buChar char="●"/>
              <a:defRPr sz="1500"/>
            </a:lvl6pPr>
            <a:lvl7pPr indent="-311150" lvl="6" marL="3200400" rtl="0">
              <a:lnSpc>
                <a:spcPct val="100000"/>
              </a:lnSpc>
              <a:spcBef>
                <a:spcPts val="600"/>
              </a:spcBef>
              <a:spcAft>
                <a:spcPts val="0"/>
              </a:spcAft>
              <a:buSzPts val="1300"/>
              <a:buChar char="○"/>
              <a:defRPr sz="1500"/>
            </a:lvl7pPr>
            <a:lvl8pPr indent="-311150" lvl="7" marL="3657600" rtl="0">
              <a:lnSpc>
                <a:spcPct val="100000"/>
              </a:lnSpc>
              <a:spcBef>
                <a:spcPts val="600"/>
              </a:spcBef>
              <a:spcAft>
                <a:spcPts val="0"/>
              </a:spcAft>
              <a:buSzPts val="1300"/>
              <a:buChar char="●"/>
              <a:defRPr sz="1500"/>
            </a:lvl8pPr>
            <a:lvl9pPr indent="-311150" lvl="8" marL="4114800" rtl="0">
              <a:lnSpc>
                <a:spcPct val="100000"/>
              </a:lnSpc>
              <a:spcBef>
                <a:spcPts val="600"/>
              </a:spcBef>
              <a:spcAft>
                <a:spcPts val="600"/>
              </a:spcAft>
              <a:buSzPts val="1300"/>
              <a:buChar char="○"/>
              <a:defRPr sz="15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0.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19.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localdigital.gov.uk/what-is-the-declaration/#:~:text=The%20Local%20Digital%20Declaration%20is%20a%20shared%20ambition,government%20departments%2C%20and%20outlines%20our%20goals%20and%20commitments." TargetMode="External"/><Relationship Id="rId4" Type="http://schemas.openxmlformats.org/officeDocument/2006/relationships/hyperlink" Target="https://www.gov.uk/guidance/the-technology-code-of-practice" TargetMode="External"/><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43.png"/><Relationship Id="rId7"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planning.data.gov.uk/" TargetMode="External"/><Relationship Id="rId4" Type="http://schemas.openxmlformats.org/officeDocument/2006/relationships/hyperlink" Target="https://www.planx.uk/" TargetMode="External"/><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53.png"/><Relationship Id="rId5"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47.png"/><Relationship Id="rId5" Type="http://schemas.openxmlformats.org/officeDocument/2006/relationships/image" Target="../media/image52.png"/><Relationship Id="rId6" Type="http://schemas.openxmlformats.org/officeDocument/2006/relationships/image" Target="../media/image48.png"/><Relationship Id="rId7" Type="http://schemas.openxmlformats.org/officeDocument/2006/relationships/image" Target="../media/image15.png"/><Relationship Id="rId8"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45.png"/><Relationship Id="rId5"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mailto:hello@localgovdrupal.org" TargetMode="External"/><Relationship Id="rId4" Type="http://schemas.openxmlformats.org/officeDocument/2006/relationships/hyperlink" Target="mailto:ODP@levellingup.gov.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A rising tide to lift all boats</a:t>
            </a:r>
            <a:endParaRPr/>
          </a:p>
        </p:txBody>
      </p:sp>
      <p:sp>
        <p:nvSpPr>
          <p:cNvPr id="100" name="Google Shape;100;p17"/>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GB"/>
              <a:t>H</a:t>
            </a:r>
            <a:r>
              <a:rPr lang="en-GB"/>
              <a:t>ow can councils enhance their impact and deliver user benefits through collaborative digital products?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26"/>
          <p:cNvSpPr txBox="1"/>
          <p:nvPr/>
        </p:nvSpPr>
        <p:spPr>
          <a:xfrm>
            <a:off x="328695" y="1924533"/>
            <a:ext cx="12615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3000">
                <a:solidFill>
                  <a:schemeClr val="dk1"/>
                </a:solidFill>
                <a:latin typeface="Inter SemiBold"/>
                <a:ea typeface="Inter SemiBold"/>
                <a:cs typeface="Inter SemiBold"/>
                <a:sym typeface="Inter SemiBold"/>
              </a:rPr>
              <a:t>2021</a:t>
            </a:r>
            <a:endParaRPr sz="3000">
              <a:solidFill>
                <a:schemeClr val="dk1"/>
              </a:solidFill>
              <a:latin typeface="Inter SemiBold"/>
              <a:ea typeface="Inter SemiBold"/>
              <a:cs typeface="Inter SemiBold"/>
              <a:sym typeface="Inter SemiBold"/>
            </a:endParaRPr>
          </a:p>
        </p:txBody>
      </p:sp>
      <p:sp>
        <p:nvSpPr>
          <p:cNvPr id="191" name="Google Shape;191;p26"/>
          <p:cNvSpPr txBox="1"/>
          <p:nvPr/>
        </p:nvSpPr>
        <p:spPr>
          <a:xfrm>
            <a:off x="2583347" y="1904122"/>
            <a:ext cx="45903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1800">
                <a:solidFill>
                  <a:schemeClr val="dk1"/>
                </a:solidFill>
                <a:latin typeface="Inter SemiBold"/>
                <a:ea typeface="Inter SemiBold"/>
                <a:cs typeface="Inter SemiBold"/>
                <a:sym typeface="Inter SemiBold"/>
              </a:rPr>
              <a:t>Beta </a:t>
            </a:r>
            <a:br>
              <a:rPr lang="en-GB" sz="3000">
                <a:solidFill>
                  <a:schemeClr val="dk1"/>
                </a:solidFill>
                <a:latin typeface="Inter SemiBold"/>
                <a:ea typeface="Inter SemiBold"/>
                <a:cs typeface="Inter SemiBold"/>
                <a:sym typeface="Inter SemiBold"/>
              </a:rPr>
            </a:br>
            <a:r>
              <a:rPr lang="en-GB" sz="1200">
                <a:solidFill>
                  <a:schemeClr val="dk1"/>
                </a:solidFill>
                <a:latin typeface="Inter SemiBold"/>
                <a:ea typeface="Inter SemiBold"/>
                <a:cs typeface="Inter SemiBold"/>
                <a:sym typeface="Inter SemiBold"/>
              </a:rPr>
              <a:t>£350k: Adding more features, scaling, business model</a:t>
            </a:r>
            <a:endParaRPr sz="1200">
              <a:solidFill>
                <a:schemeClr val="dk1"/>
              </a:solidFill>
              <a:latin typeface="Inter SemiBold"/>
              <a:ea typeface="Inter SemiBold"/>
              <a:cs typeface="Inter SemiBold"/>
              <a:sym typeface="Inter SemiBold"/>
            </a:endParaRPr>
          </a:p>
        </p:txBody>
      </p:sp>
      <p:sp>
        <p:nvSpPr>
          <p:cNvPr id="192" name="Google Shape;192;p26"/>
          <p:cNvSpPr txBox="1"/>
          <p:nvPr/>
        </p:nvSpPr>
        <p:spPr>
          <a:xfrm>
            <a:off x="328695" y="308880"/>
            <a:ext cx="12615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3000">
                <a:solidFill>
                  <a:schemeClr val="dk1"/>
                </a:solidFill>
                <a:latin typeface="Inter SemiBold"/>
                <a:ea typeface="Inter SemiBold"/>
                <a:cs typeface="Inter SemiBold"/>
                <a:sym typeface="Inter SemiBold"/>
              </a:rPr>
              <a:t>2019</a:t>
            </a:r>
            <a:endParaRPr sz="3000">
              <a:solidFill>
                <a:schemeClr val="dk1"/>
              </a:solidFill>
              <a:latin typeface="Inter SemiBold"/>
              <a:ea typeface="Inter SemiBold"/>
              <a:cs typeface="Inter SemiBold"/>
              <a:sym typeface="Inter SemiBold"/>
            </a:endParaRPr>
          </a:p>
        </p:txBody>
      </p:sp>
      <p:sp>
        <p:nvSpPr>
          <p:cNvPr id="193" name="Google Shape;193;p26"/>
          <p:cNvSpPr txBox="1"/>
          <p:nvPr/>
        </p:nvSpPr>
        <p:spPr>
          <a:xfrm>
            <a:off x="2583347" y="288464"/>
            <a:ext cx="45903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1800">
                <a:solidFill>
                  <a:schemeClr val="dk1"/>
                </a:solidFill>
                <a:latin typeface="Inter SemiBold"/>
                <a:ea typeface="Inter SemiBold"/>
                <a:cs typeface="Inter SemiBold"/>
                <a:sym typeface="Inter SemiBold"/>
              </a:rPr>
              <a:t>Discovery </a:t>
            </a:r>
            <a:br>
              <a:rPr lang="en-GB" sz="3000">
                <a:solidFill>
                  <a:schemeClr val="dk1"/>
                </a:solidFill>
                <a:latin typeface="Inter SemiBold"/>
                <a:ea typeface="Inter SemiBold"/>
                <a:cs typeface="Inter SemiBold"/>
                <a:sym typeface="Inter SemiBold"/>
              </a:rPr>
            </a:br>
            <a:r>
              <a:rPr lang="en-GB" sz="1200">
                <a:solidFill>
                  <a:schemeClr val="dk1"/>
                </a:solidFill>
                <a:latin typeface="Inter SemiBold"/>
                <a:ea typeface="Inter SemiBold"/>
                <a:cs typeface="Inter SemiBold"/>
                <a:sym typeface="Inter SemiBold"/>
              </a:rPr>
              <a:t>£75k:  Do councils want to share Drupal code? YES </a:t>
            </a:r>
            <a:endParaRPr sz="1200">
              <a:solidFill>
                <a:schemeClr val="dk1"/>
              </a:solidFill>
              <a:latin typeface="Inter SemiBold"/>
              <a:ea typeface="Inter SemiBold"/>
              <a:cs typeface="Inter SemiBold"/>
              <a:sym typeface="Inter SemiBold"/>
            </a:endParaRPr>
          </a:p>
        </p:txBody>
      </p:sp>
      <p:sp>
        <p:nvSpPr>
          <p:cNvPr id="194" name="Google Shape;194;p26"/>
          <p:cNvSpPr txBox="1"/>
          <p:nvPr/>
        </p:nvSpPr>
        <p:spPr>
          <a:xfrm>
            <a:off x="339345" y="1116709"/>
            <a:ext cx="13176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3000">
                <a:solidFill>
                  <a:schemeClr val="dk1"/>
                </a:solidFill>
                <a:latin typeface="Inter SemiBold"/>
                <a:ea typeface="Inter SemiBold"/>
                <a:cs typeface="Inter SemiBold"/>
                <a:sym typeface="Inter SemiBold"/>
              </a:rPr>
              <a:t>2020</a:t>
            </a:r>
            <a:endParaRPr sz="3000">
              <a:solidFill>
                <a:schemeClr val="dk1"/>
              </a:solidFill>
              <a:latin typeface="Inter SemiBold"/>
              <a:ea typeface="Inter SemiBold"/>
              <a:cs typeface="Inter SemiBold"/>
              <a:sym typeface="Inter SemiBold"/>
            </a:endParaRPr>
          </a:p>
        </p:txBody>
      </p:sp>
      <p:sp>
        <p:nvSpPr>
          <p:cNvPr id="195" name="Google Shape;195;p26"/>
          <p:cNvSpPr txBox="1"/>
          <p:nvPr/>
        </p:nvSpPr>
        <p:spPr>
          <a:xfrm>
            <a:off x="2583347" y="1087998"/>
            <a:ext cx="45903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1800">
                <a:solidFill>
                  <a:schemeClr val="dk1"/>
                </a:solidFill>
                <a:latin typeface="Inter SemiBold"/>
                <a:ea typeface="Inter SemiBold"/>
                <a:cs typeface="Inter SemiBold"/>
                <a:sym typeface="Inter SemiBold"/>
              </a:rPr>
              <a:t>Alpha</a:t>
            </a:r>
            <a:br>
              <a:rPr lang="en-GB" sz="3000">
                <a:solidFill>
                  <a:schemeClr val="dk1"/>
                </a:solidFill>
                <a:latin typeface="Inter SemiBold"/>
                <a:ea typeface="Inter SemiBold"/>
                <a:cs typeface="Inter SemiBold"/>
                <a:sym typeface="Inter SemiBold"/>
              </a:rPr>
            </a:br>
            <a:r>
              <a:rPr lang="en-GB" sz="1200">
                <a:solidFill>
                  <a:schemeClr val="dk1"/>
                </a:solidFill>
                <a:latin typeface="Inter SemiBold"/>
                <a:ea typeface="Inter SemiBold"/>
                <a:cs typeface="Inter SemiBold"/>
                <a:sym typeface="Inter SemiBold"/>
              </a:rPr>
              <a:t>£100k: Refactoring code, establishing governance</a:t>
            </a:r>
            <a:endParaRPr sz="1200">
              <a:solidFill>
                <a:schemeClr val="dk1"/>
              </a:solidFill>
              <a:latin typeface="Inter SemiBold"/>
              <a:ea typeface="Inter SemiBold"/>
              <a:cs typeface="Inter SemiBold"/>
              <a:sym typeface="Inter SemiBold"/>
            </a:endParaRPr>
          </a:p>
        </p:txBody>
      </p:sp>
      <p:sp>
        <p:nvSpPr>
          <p:cNvPr id="196" name="Google Shape;196;p26"/>
          <p:cNvSpPr txBox="1"/>
          <p:nvPr/>
        </p:nvSpPr>
        <p:spPr>
          <a:xfrm>
            <a:off x="328695" y="2740654"/>
            <a:ext cx="13389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3000">
                <a:solidFill>
                  <a:schemeClr val="dk1"/>
                </a:solidFill>
                <a:latin typeface="Inter SemiBold"/>
                <a:ea typeface="Inter SemiBold"/>
                <a:cs typeface="Inter SemiBold"/>
                <a:sym typeface="Inter SemiBold"/>
              </a:rPr>
              <a:t>2022</a:t>
            </a:r>
            <a:endParaRPr sz="3000">
              <a:solidFill>
                <a:schemeClr val="dk1"/>
              </a:solidFill>
              <a:latin typeface="Inter SemiBold"/>
              <a:ea typeface="Inter SemiBold"/>
              <a:cs typeface="Inter SemiBold"/>
              <a:sym typeface="Inter SemiBold"/>
            </a:endParaRPr>
          </a:p>
        </p:txBody>
      </p:sp>
      <p:sp>
        <p:nvSpPr>
          <p:cNvPr id="197" name="Google Shape;197;p26"/>
          <p:cNvSpPr txBox="1"/>
          <p:nvPr/>
        </p:nvSpPr>
        <p:spPr>
          <a:xfrm>
            <a:off x="2583347" y="2720241"/>
            <a:ext cx="47586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1800">
                <a:solidFill>
                  <a:schemeClr val="dk1"/>
                </a:solidFill>
                <a:latin typeface="Inter SemiBold"/>
                <a:ea typeface="Inter SemiBold"/>
                <a:cs typeface="Inter SemiBold"/>
                <a:sym typeface="Inter SemiBold"/>
              </a:rPr>
              <a:t>Microsites</a:t>
            </a:r>
            <a:br>
              <a:rPr lang="en-GB" sz="3000">
                <a:solidFill>
                  <a:schemeClr val="dk1"/>
                </a:solidFill>
                <a:latin typeface="Inter SemiBold"/>
                <a:ea typeface="Inter SemiBold"/>
                <a:cs typeface="Inter SemiBold"/>
                <a:sym typeface="Inter SemiBold"/>
              </a:rPr>
            </a:br>
            <a:r>
              <a:rPr lang="en-GB" sz="1200">
                <a:solidFill>
                  <a:schemeClr val="dk1"/>
                </a:solidFill>
                <a:latin typeface="Inter SemiBold"/>
                <a:ea typeface="Inter SemiBold"/>
                <a:cs typeface="Inter SemiBold"/>
                <a:sym typeface="Inter SemiBold"/>
              </a:rPr>
              <a:t>£200k: Tools for creating and maintaining a long tail of websites </a:t>
            </a:r>
            <a:endParaRPr sz="1200">
              <a:solidFill>
                <a:schemeClr val="dk1"/>
              </a:solidFill>
              <a:latin typeface="Inter SemiBold"/>
              <a:ea typeface="Inter SemiBold"/>
              <a:cs typeface="Inter SemiBold"/>
              <a:sym typeface="Inter SemiBold"/>
            </a:endParaRPr>
          </a:p>
        </p:txBody>
      </p:sp>
      <p:sp>
        <p:nvSpPr>
          <p:cNvPr id="198" name="Google Shape;198;p26"/>
          <p:cNvSpPr txBox="1"/>
          <p:nvPr/>
        </p:nvSpPr>
        <p:spPr>
          <a:xfrm>
            <a:off x="328695" y="4372906"/>
            <a:ext cx="13389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3000">
                <a:solidFill>
                  <a:schemeClr val="dk1"/>
                </a:solidFill>
                <a:latin typeface="Inter SemiBold"/>
                <a:ea typeface="Inter SemiBold"/>
                <a:cs typeface="Inter SemiBold"/>
                <a:sym typeface="Inter SemiBold"/>
              </a:rPr>
              <a:t>2023</a:t>
            </a:r>
            <a:endParaRPr sz="3000">
              <a:solidFill>
                <a:schemeClr val="dk1"/>
              </a:solidFill>
              <a:latin typeface="Inter SemiBold"/>
              <a:ea typeface="Inter SemiBold"/>
              <a:cs typeface="Inter SemiBold"/>
              <a:sym typeface="Inter SemiBold"/>
            </a:endParaRPr>
          </a:p>
        </p:txBody>
      </p:sp>
      <p:sp>
        <p:nvSpPr>
          <p:cNvPr id="199" name="Google Shape;199;p26"/>
          <p:cNvSpPr txBox="1"/>
          <p:nvPr/>
        </p:nvSpPr>
        <p:spPr>
          <a:xfrm>
            <a:off x="2583350" y="3443575"/>
            <a:ext cx="49473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1800">
                <a:solidFill>
                  <a:schemeClr val="dk1"/>
                </a:solidFill>
                <a:latin typeface="Inter SemiBold"/>
                <a:ea typeface="Inter SemiBold"/>
                <a:cs typeface="Inter SemiBold"/>
                <a:sym typeface="Inter SemiBold"/>
              </a:rPr>
              <a:t>Explore sustainability</a:t>
            </a:r>
            <a:br>
              <a:rPr lang="en-GB" sz="3000">
                <a:solidFill>
                  <a:schemeClr val="dk1"/>
                </a:solidFill>
                <a:latin typeface="Inter SemiBold"/>
                <a:ea typeface="Inter SemiBold"/>
                <a:cs typeface="Inter SemiBold"/>
                <a:sym typeface="Inter SemiBold"/>
              </a:rPr>
            </a:br>
            <a:r>
              <a:rPr lang="en-GB" sz="1200">
                <a:solidFill>
                  <a:schemeClr val="dk1"/>
                </a:solidFill>
                <a:latin typeface="Inter SemiBold"/>
                <a:ea typeface="Inter SemiBold"/>
                <a:cs typeface="Inter SemiBold"/>
                <a:sym typeface="Inter SemiBold"/>
              </a:rPr>
              <a:t>£200k: Business model and governance discovery</a:t>
            </a:r>
            <a:endParaRPr sz="1200">
              <a:solidFill>
                <a:schemeClr val="dk1"/>
              </a:solidFill>
              <a:latin typeface="Inter SemiBold"/>
              <a:ea typeface="Inter SemiBold"/>
              <a:cs typeface="Inter SemiBold"/>
              <a:sym typeface="Inter SemiBold"/>
            </a:endParaRPr>
          </a:p>
        </p:txBody>
      </p:sp>
      <p:pic>
        <p:nvPicPr>
          <p:cNvPr id="200" name="Google Shape;200;p26"/>
          <p:cNvPicPr preferRelativeResize="0"/>
          <p:nvPr/>
        </p:nvPicPr>
        <p:blipFill>
          <a:blip r:embed="rId3">
            <a:alphaModFix/>
          </a:blip>
          <a:stretch>
            <a:fillRect/>
          </a:stretch>
        </p:blipFill>
        <p:spPr>
          <a:xfrm>
            <a:off x="8362521" y="4372899"/>
            <a:ext cx="781479" cy="754225"/>
          </a:xfrm>
          <a:prstGeom prst="rect">
            <a:avLst/>
          </a:prstGeom>
          <a:noFill/>
          <a:ln>
            <a:noFill/>
          </a:ln>
        </p:spPr>
      </p:pic>
      <p:pic>
        <p:nvPicPr>
          <p:cNvPr id="201" name="Google Shape;201;p26"/>
          <p:cNvPicPr preferRelativeResize="0"/>
          <p:nvPr/>
        </p:nvPicPr>
        <p:blipFill rotWithShape="1">
          <a:blip r:embed="rId4">
            <a:alphaModFix/>
          </a:blip>
          <a:srcRect b="0" l="0" r="0" t="0"/>
          <a:stretch/>
        </p:blipFill>
        <p:spPr>
          <a:xfrm>
            <a:off x="1600225" y="1797133"/>
            <a:ext cx="745692" cy="745615"/>
          </a:xfrm>
          <a:prstGeom prst="rect">
            <a:avLst/>
          </a:prstGeom>
          <a:noFill/>
          <a:ln>
            <a:noFill/>
          </a:ln>
        </p:spPr>
      </p:pic>
      <p:pic>
        <p:nvPicPr>
          <p:cNvPr id="202" name="Google Shape;202;p26"/>
          <p:cNvPicPr preferRelativeResize="0"/>
          <p:nvPr/>
        </p:nvPicPr>
        <p:blipFill>
          <a:blip r:embed="rId5">
            <a:alphaModFix/>
          </a:blip>
          <a:stretch>
            <a:fillRect/>
          </a:stretch>
        </p:blipFill>
        <p:spPr>
          <a:xfrm>
            <a:off x="1600225" y="177555"/>
            <a:ext cx="745713" cy="745615"/>
          </a:xfrm>
          <a:prstGeom prst="rect">
            <a:avLst/>
          </a:prstGeom>
          <a:noFill/>
          <a:ln>
            <a:noFill/>
          </a:ln>
        </p:spPr>
      </p:pic>
      <p:pic>
        <p:nvPicPr>
          <p:cNvPr id="203" name="Google Shape;203;p26"/>
          <p:cNvPicPr preferRelativeResize="0"/>
          <p:nvPr/>
        </p:nvPicPr>
        <p:blipFill>
          <a:blip r:embed="rId6">
            <a:alphaModFix/>
          </a:blip>
          <a:stretch>
            <a:fillRect/>
          </a:stretch>
        </p:blipFill>
        <p:spPr>
          <a:xfrm>
            <a:off x="1600225" y="985376"/>
            <a:ext cx="745716" cy="745616"/>
          </a:xfrm>
          <a:prstGeom prst="rect">
            <a:avLst/>
          </a:prstGeom>
          <a:noFill/>
          <a:ln>
            <a:noFill/>
          </a:ln>
        </p:spPr>
      </p:pic>
      <p:pic>
        <p:nvPicPr>
          <p:cNvPr id="204" name="Google Shape;204;p26"/>
          <p:cNvPicPr preferRelativeResize="0"/>
          <p:nvPr/>
        </p:nvPicPr>
        <p:blipFill>
          <a:blip r:embed="rId7">
            <a:alphaModFix/>
          </a:blip>
          <a:stretch>
            <a:fillRect/>
          </a:stretch>
        </p:blipFill>
        <p:spPr>
          <a:xfrm>
            <a:off x="1600225" y="2609328"/>
            <a:ext cx="745713" cy="745615"/>
          </a:xfrm>
          <a:prstGeom prst="rect">
            <a:avLst/>
          </a:prstGeom>
          <a:noFill/>
          <a:ln>
            <a:noFill/>
          </a:ln>
        </p:spPr>
      </p:pic>
      <p:pic>
        <p:nvPicPr>
          <p:cNvPr id="205" name="Google Shape;205;p26"/>
          <p:cNvPicPr preferRelativeResize="0"/>
          <p:nvPr/>
        </p:nvPicPr>
        <p:blipFill>
          <a:blip r:embed="rId8">
            <a:alphaModFix/>
          </a:blip>
          <a:stretch>
            <a:fillRect/>
          </a:stretch>
        </p:blipFill>
        <p:spPr>
          <a:xfrm>
            <a:off x="1600244" y="3419989"/>
            <a:ext cx="745682" cy="745605"/>
          </a:xfrm>
          <a:prstGeom prst="rect">
            <a:avLst/>
          </a:prstGeom>
          <a:noFill/>
          <a:ln>
            <a:noFill/>
          </a:ln>
        </p:spPr>
      </p:pic>
      <p:pic>
        <p:nvPicPr>
          <p:cNvPr id="206" name="Google Shape;206;p26"/>
          <p:cNvPicPr preferRelativeResize="0"/>
          <p:nvPr/>
        </p:nvPicPr>
        <p:blipFill>
          <a:blip r:embed="rId9">
            <a:alphaModFix/>
          </a:blip>
          <a:stretch>
            <a:fillRect/>
          </a:stretch>
        </p:blipFill>
        <p:spPr>
          <a:xfrm>
            <a:off x="1618968" y="4246317"/>
            <a:ext cx="719280" cy="719606"/>
          </a:xfrm>
          <a:prstGeom prst="rect">
            <a:avLst/>
          </a:prstGeom>
          <a:noFill/>
          <a:ln>
            <a:noFill/>
          </a:ln>
        </p:spPr>
      </p:pic>
      <p:sp>
        <p:nvSpPr>
          <p:cNvPr id="207" name="Google Shape;207;p26"/>
          <p:cNvSpPr txBox="1"/>
          <p:nvPr/>
        </p:nvSpPr>
        <p:spPr>
          <a:xfrm>
            <a:off x="328695" y="3556779"/>
            <a:ext cx="13389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3000">
                <a:solidFill>
                  <a:schemeClr val="dk1"/>
                </a:solidFill>
                <a:latin typeface="Inter SemiBold"/>
                <a:ea typeface="Inter SemiBold"/>
                <a:cs typeface="Inter SemiBold"/>
                <a:sym typeface="Inter SemiBold"/>
              </a:rPr>
              <a:t>2022</a:t>
            </a:r>
            <a:endParaRPr sz="3000">
              <a:solidFill>
                <a:schemeClr val="dk1"/>
              </a:solidFill>
              <a:latin typeface="Inter SemiBold"/>
              <a:ea typeface="Inter SemiBold"/>
              <a:cs typeface="Inter SemiBold"/>
              <a:sym typeface="Inter SemiBold"/>
            </a:endParaRPr>
          </a:p>
        </p:txBody>
      </p:sp>
      <p:sp>
        <p:nvSpPr>
          <p:cNvPr id="208" name="Google Shape;208;p26"/>
          <p:cNvSpPr txBox="1"/>
          <p:nvPr/>
        </p:nvSpPr>
        <p:spPr>
          <a:xfrm>
            <a:off x="2583350" y="4352500"/>
            <a:ext cx="49473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sz="1800">
                <a:solidFill>
                  <a:schemeClr val="dk1"/>
                </a:solidFill>
                <a:latin typeface="Inter SemiBold"/>
                <a:ea typeface="Inter SemiBold"/>
                <a:cs typeface="Inter SemiBold"/>
                <a:sym typeface="Inter SemiBold"/>
              </a:rPr>
              <a:t>Self funded cooperative</a:t>
            </a:r>
            <a:br>
              <a:rPr lang="en-GB" sz="3000">
                <a:solidFill>
                  <a:schemeClr val="dk1"/>
                </a:solidFill>
                <a:latin typeface="Inter SemiBold"/>
                <a:ea typeface="Inter SemiBold"/>
                <a:cs typeface="Inter SemiBold"/>
                <a:sym typeface="Inter SemiBold"/>
              </a:rPr>
            </a:br>
            <a:r>
              <a:rPr lang="en-GB" sz="1200">
                <a:solidFill>
                  <a:schemeClr val="dk1"/>
                </a:solidFill>
                <a:latin typeface="Inter SemiBold"/>
                <a:ea typeface="Inter SemiBold"/>
                <a:cs typeface="Inter SemiBold"/>
                <a:sym typeface="Inter SemiBold"/>
              </a:rPr>
              <a:t>Open Digital Cooperative safeguards code and collaboration</a:t>
            </a:r>
            <a:endParaRPr sz="1200">
              <a:solidFill>
                <a:schemeClr val="dk1"/>
              </a:solidFill>
              <a:latin typeface="Inter SemiBold"/>
              <a:ea typeface="Inter SemiBold"/>
              <a:cs typeface="Inter SemiBold"/>
              <a:sym typeface="Inter SemiBold"/>
            </a:endParaRPr>
          </a:p>
        </p:txBody>
      </p:sp>
      <p:pic>
        <p:nvPicPr>
          <p:cNvPr id="209" name="Google Shape;209;p26"/>
          <p:cNvPicPr preferRelativeResize="0"/>
          <p:nvPr/>
        </p:nvPicPr>
        <p:blipFill>
          <a:blip r:embed="rId10">
            <a:alphaModFix/>
          </a:blip>
          <a:stretch>
            <a:fillRect/>
          </a:stretch>
        </p:blipFill>
        <p:spPr>
          <a:xfrm>
            <a:off x="7173650" y="106425"/>
            <a:ext cx="1864208" cy="719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Participating councils</a:t>
            </a:r>
            <a:endParaRPr/>
          </a:p>
        </p:txBody>
      </p:sp>
      <p:pic>
        <p:nvPicPr>
          <p:cNvPr id="215" name="Google Shape;215;p27"/>
          <p:cNvPicPr preferRelativeResize="0"/>
          <p:nvPr/>
        </p:nvPicPr>
        <p:blipFill>
          <a:blip r:embed="rId3">
            <a:alphaModFix/>
          </a:blip>
          <a:stretch>
            <a:fillRect/>
          </a:stretch>
        </p:blipFill>
        <p:spPr>
          <a:xfrm>
            <a:off x="5056525" y="901000"/>
            <a:ext cx="3775783" cy="3921300"/>
          </a:xfrm>
          <a:prstGeom prst="rect">
            <a:avLst/>
          </a:prstGeom>
          <a:noFill/>
          <a:ln>
            <a:noFill/>
          </a:ln>
        </p:spPr>
      </p:pic>
      <p:pic>
        <p:nvPicPr>
          <p:cNvPr id="216" name="Google Shape;216;p27"/>
          <p:cNvPicPr preferRelativeResize="0"/>
          <p:nvPr/>
        </p:nvPicPr>
        <p:blipFill>
          <a:blip r:embed="rId4">
            <a:alphaModFix/>
          </a:blip>
          <a:stretch>
            <a:fillRect/>
          </a:stretch>
        </p:blipFill>
        <p:spPr>
          <a:xfrm>
            <a:off x="884353" y="1545850"/>
            <a:ext cx="2631600" cy="2631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28"/>
          <p:cNvSpPr/>
          <p:nvPr/>
        </p:nvSpPr>
        <p:spPr>
          <a:xfrm>
            <a:off x="1094873" y="1424175"/>
            <a:ext cx="2703000" cy="2079900"/>
          </a:xfrm>
          <a:prstGeom prst="ellipse">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900">
                <a:solidFill>
                  <a:schemeClr val="dk1"/>
                </a:solidFill>
                <a:latin typeface="Inter"/>
                <a:ea typeface="Inter"/>
                <a:cs typeface="Inter"/>
                <a:sym typeface="Inter"/>
              </a:rPr>
              <a:t>Product Group</a:t>
            </a:r>
            <a:endParaRPr sz="900">
              <a:solidFill>
                <a:schemeClr val="dk1"/>
              </a:solidFill>
              <a:latin typeface="Inter"/>
              <a:ea typeface="Inter"/>
              <a:cs typeface="Inter"/>
              <a:sym typeface="Inter"/>
            </a:endParaRPr>
          </a:p>
          <a:p>
            <a:pPr indent="0" lvl="0" marL="0" rtl="0" algn="ctr">
              <a:spcBef>
                <a:spcPts val="0"/>
              </a:spcBef>
              <a:spcAft>
                <a:spcPts val="0"/>
              </a:spcAft>
              <a:buNone/>
            </a:pPr>
            <a:r>
              <a:rPr b="1" lang="en-GB" sz="1600">
                <a:solidFill>
                  <a:schemeClr val="dk1"/>
                </a:solidFill>
                <a:latin typeface="Inter"/>
                <a:ea typeface="Inter"/>
                <a:cs typeface="Inter"/>
                <a:sym typeface="Inter"/>
              </a:rPr>
              <a:t>What to build</a:t>
            </a:r>
            <a:endParaRPr sz="900">
              <a:solidFill>
                <a:schemeClr val="dk1"/>
              </a:solidFill>
              <a:latin typeface="Inter"/>
              <a:ea typeface="Inter"/>
              <a:cs typeface="Inter"/>
              <a:sym typeface="Inter"/>
            </a:endParaRPr>
          </a:p>
        </p:txBody>
      </p:sp>
      <p:sp>
        <p:nvSpPr>
          <p:cNvPr id="222" name="Google Shape;222;p28"/>
          <p:cNvSpPr/>
          <p:nvPr/>
        </p:nvSpPr>
        <p:spPr>
          <a:xfrm>
            <a:off x="3634605" y="1086975"/>
            <a:ext cx="1845900" cy="1420500"/>
          </a:xfrm>
          <a:prstGeom prst="ellipse">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Inter"/>
                <a:ea typeface="Inter"/>
                <a:cs typeface="Inter"/>
                <a:sym typeface="Inter"/>
              </a:rPr>
              <a:t>Subscribers Group</a:t>
            </a:r>
            <a:br>
              <a:rPr lang="en-GB" sz="900">
                <a:solidFill>
                  <a:schemeClr val="dk1"/>
                </a:solidFill>
                <a:latin typeface="Inter"/>
                <a:ea typeface="Inter"/>
                <a:cs typeface="Inter"/>
                <a:sym typeface="Inter"/>
              </a:rPr>
            </a:br>
            <a:r>
              <a:rPr b="1" lang="en-GB" sz="1600">
                <a:solidFill>
                  <a:schemeClr val="dk1"/>
                </a:solidFill>
                <a:latin typeface="Inter"/>
                <a:ea typeface="Inter"/>
                <a:cs typeface="Inter"/>
                <a:sym typeface="Inter"/>
              </a:rPr>
              <a:t>How to grow and stay happy</a:t>
            </a:r>
            <a:endParaRPr b="1" sz="1600">
              <a:solidFill>
                <a:schemeClr val="dk1"/>
              </a:solidFill>
              <a:latin typeface="Inter"/>
              <a:ea typeface="Inter"/>
              <a:cs typeface="Inter"/>
              <a:sym typeface="Inter"/>
            </a:endParaRPr>
          </a:p>
        </p:txBody>
      </p:sp>
      <p:sp>
        <p:nvSpPr>
          <p:cNvPr id="223" name="Google Shape;223;p28"/>
          <p:cNvSpPr/>
          <p:nvPr/>
        </p:nvSpPr>
        <p:spPr>
          <a:xfrm>
            <a:off x="7460110" y="3011431"/>
            <a:ext cx="1250400" cy="962400"/>
          </a:xfrm>
          <a:prstGeom prst="ellipse">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chemeClr val="dk1"/>
                </a:solidFill>
                <a:latin typeface="Inter"/>
                <a:ea typeface="Inter"/>
                <a:cs typeface="Inter"/>
                <a:sym typeface="Inter"/>
              </a:rPr>
              <a:t>Accessibility</a:t>
            </a:r>
            <a:endParaRPr b="1" sz="800">
              <a:solidFill>
                <a:schemeClr val="dk1"/>
              </a:solidFill>
              <a:latin typeface="Inter"/>
              <a:ea typeface="Inter"/>
              <a:cs typeface="Inter"/>
              <a:sym typeface="Inter"/>
            </a:endParaRPr>
          </a:p>
        </p:txBody>
      </p:sp>
      <p:sp>
        <p:nvSpPr>
          <p:cNvPr id="224" name="Google Shape;224;p28"/>
          <p:cNvSpPr/>
          <p:nvPr/>
        </p:nvSpPr>
        <p:spPr>
          <a:xfrm>
            <a:off x="5354226" y="1351525"/>
            <a:ext cx="2703000" cy="2079900"/>
          </a:xfrm>
          <a:prstGeom prst="ellipse">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Inter"/>
                <a:ea typeface="Inter"/>
                <a:cs typeface="Inter"/>
                <a:sym typeface="Inter"/>
              </a:rPr>
              <a:t>Technical Group</a:t>
            </a:r>
            <a:br>
              <a:rPr b="1" lang="en-GB" sz="1600">
                <a:solidFill>
                  <a:schemeClr val="dk1"/>
                </a:solidFill>
                <a:latin typeface="Inter"/>
                <a:ea typeface="Inter"/>
                <a:cs typeface="Inter"/>
                <a:sym typeface="Inter"/>
              </a:rPr>
            </a:br>
            <a:r>
              <a:rPr b="1" lang="en-GB" sz="1600">
                <a:solidFill>
                  <a:schemeClr val="dk1"/>
                </a:solidFill>
                <a:latin typeface="Inter"/>
                <a:ea typeface="Inter"/>
                <a:cs typeface="Inter"/>
                <a:sym typeface="Inter"/>
              </a:rPr>
              <a:t>How to build it</a:t>
            </a:r>
            <a:endParaRPr sz="900">
              <a:solidFill>
                <a:schemeClr val="dk1"/>
              </a:solidFill>
              <a:latin typeface="Inter"/>
              <a:ea typeface="Inter"/>
              <a:cs typeface="Inter"/>
              <a:sym typeface="Inter"/>
            </a:endParaRPr>
          </a:p>
        </p:txBody>
      </p:sp>
      <p:sp>
        <p:nvSpPr>
          <p:cNvPr id="225" name="Google Shape;22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000"/>
              </a:spcAft>
              <a:buClr>
                <a:schemeClr val="dk1"/>
              </a:buClr>
              <a:buSzPts val="990"/>
              <a:buFont typeface="Arial"/>
              <a:buNone/>
            </a:pPr>
            <a:r>
              <a:rPr lang="en-GB" sz="3200">
                <a:latin typeface="Inter SemiBold"/>
                <a:ea typeface="Inter SemiBold"/>
                <a:cs typeface="Inter SemiBold"/>
                <a:sym typeface="Inter SemiBold"/>
              </a:rPr>
              <a:t>Our evolution</a:t>
            </a:r>
            <a:endParaRPr sz="3200">
              <a:latin typeface="Inter SemiBold"/>
              <a:ea typeface="Inter SemiBold"/>
              <a:cs typeface="Inter SemiBold"/>
              <a:sym typeface="Inter SemiBold"/>
            </a:endParaRPr>
          </a:p>
        </p:txBody>
      </p:sp>
      <p:sp>
        <p:nvSpPr>
          <p:cNvPr id="226" name="Google Shape;226;p28"/>
          <p:cNvSpPr/>
          <p:nvPr/>
        </p:nvSpPr>
        <p:spPr>
          <a:xfrm>
            <a:off x="4509575" y="112485"/>
            <a:ext cx="1489200" cy="10836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Inter"/>
                <a:ea typeface="Inter"/>
                <a:cs typeface="Inter"/>
                <a:sym typeface="Inter"/>
              </a:rPr>
              <a:t>Core Team</a:t>
            </a:r>
            <a:endParaRPr b="1" sz="1200">
              <a:solidFill>
                <a:schemeClr val="dk1"/>
              </a:solidFill>
              <a:latin typeface="Inter"/>
              <a:ea typeface="Inter"/>
              <a:cs typeface="Inter"/>
              <a:sym typeface="Inter"/>
            </a:endParaRPr>
          </a:p>
        </p:txBody>
      </p:sp>
      <p:sp>
        <p:nvSpPr>
          <p:cNvPr id="227" name="Google Shape;227;p28"/>
          <p:cNvSpPr/>
          <p:nvPr/>
        </p:nvSpPr>
        <p:spPr>
          <a:xfrm>
            <a:off x="3414500" y="2595825"/>
            <a:ext cx="2407800" cy="1853100"/>
          </a:xfrm>
          <a:prstGeom prst="ellipse">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Inter"/>
                <a:ea typeface="Inter"/>
                <a:cs typeface="Inter"/>
                <a:sym typeface="Inter"/>
              </a:rPr>
              <a:t>Content Group</a:t>
            </a:r>
            <a:br>
              <a:rPr lang="en-GB" sz="900">
                <a:solidFill>
                  <a:schemeClr val="dk1"/>
                </a:solidFill>
                <a:latin typeface="Inter"/>
                <a:ea typeface="Inter"/>
                <a:cs typeface="Inter"/>
                <a:sym typeface="Inter"/>
              </a:rPr>
            </a:br>
            <a:r>
              <a:rPr b="1" lang="en-GB" sz="1600">
                <a:solidFill>
                  <a:schemeClr val="dk1"/>
                </a:solidFill>
                <a:latin typeface="Inter"/>
                <a:ea typeface="Inter"/>
                <a:cs typeface="Inter"/>
                <a:sym typeface="Inter"/>
              </a:rPr>
              <a:t>Direct input from council content designers</a:t>
            </a:r>
            <a:endParaRPr b="1" sz="1600">
              <a:solidFill>
                <a:schemeClr val="dk1"/>
              </a:solidFill>
              <a:latin typeface="Inter"/>
              <a:ea typeface="Inter"/>
              <a:cs typeface="Inter"/>
              <a:sym typeface="Inter"/>
            </a:endParaRPr>
          </a:p>
        </p:txBody>
      </p:sp>
      <p:sp>
        <p:nvSpPr>
          <p:cNvPr id="228" name="Google Shape;228;p28"/>
          <p:cNvSpPr/>
          <p:nvPr/>
        </p:nvSpPr>
        <p:spPr>
          <a:xfrm>
            <a:off x="1522185" y="3504081"/>
            <a:ext cx="1250400" cy="962400"/>
          </a:xfrm>
          <a:prstGeom prst="ellipse">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chemeClr val="dk1"/>
                </a:solidFill>
                <a:latin typeface="Inter"/>
                <a:ea typeface="Inter"/>
                <a:cs typeface="Inter"/>
                <a:sym typeface="Inter"/>
              </a:rPr>
              <a:t>Future working group</a:t>
            </a:r>
            <a:endParaRPr b="1" sz="800">
              <a:solidFill>
                <a:schemeClr val="dk1"/>
              </a:solidFill>
              <a:latin typeface="Inter"/>
              <a:ea typeface="Inter"/>
              <a:cs typeface="Inter"/>
              <a:sym typeface="Inter"/>
            </a:endParaRPr>
          </a:p>
        </p:txBody>
      </p:sp>
      <p:pic>
        <p:nvPicPr>
          <p:cNvPr id="229" name="Google Shape;229;p28"/>
          <p:cNvPicPr preferRelativeResize="0"/>
          <p:nvPr/>
        </p:nvPicPr>
        <p:blipFill>
          <a:blip r:embed="rId3">
            <a:alphaModFix/>
          </a:blip>
          <a:stretch>
            <a:fillRect/>
          </a:stretch>
        </p:blipFill>
        <p:spPr>
          <a:xfrm>
            <a:off x="3289549" y="212300"/>
            <a:ext cx="937775" cy="758875"/>
          </a:xfrm>
          <a:prstGeom prst="rect">
            <a:avLst/>
          </a:prstGeom>
          <a:noFill/>
          <a:ln>
            <a:noFill/>
          </a:ln>
        </p:spPr>
      </p:pic>
      <p:pic>
        <p:nvPicPr>
          <p:cNvPr id="230" name="Google Shape;230;p28"/>
          <p:cNvPicPr preferRelativeResize="0"/>
          <p:nvPr/>
        </p:nvPicPr>
        <p:blipFill>
          <a:blip r:embed="rId4">
            <a:alphaModFix/>
          </a:blip>
          <a:stretch>
            <a:fillRect/>
          </a:stretch>
        </p:blipFill>
        <p:spPr>
          <a:xfrm>
            <a:off x="7173650" y="106425"/>
            <a:ext cx="1864208" cy="719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9"/>
          <p:cNvSpPr txBox="1"/>
          <p:nvPr>
            <p:ph type="title"/>
          </p:nvPr>
        </p:nvSpPr>
        <p:spPr>
          <a:xfrm>
            <a:off x="311700" y="203450"/>
            <a:ext cx="6977400" cy="713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From explorers to communities</a:t>
            </a:r>
            <a:endParaRPr/>
          </a:p>
        </p:txBody>
      </p:sp>
      <p:pic>
        <p:nvPicPr>
          <p:cNvPr id="236" name="Google Shape;236;p29"/>
          <p:cNvPicPr preferRelativeResize="0"/>
          <p:nvPr/>
        </p:nvPicPr>
        <p:blipFill>
          <a:blip r:embed="rId3">
            <a:alphaModFix/>
          </a:blip>
          <a:stretch>
            <a:fillRect/>
          </a:stretch>
        </p:blipFill>
        <p:spPr>
          <a:xfrm>
            <a:off x="7004825" y="170500"/>
            <a:ext cx="1945000" cy="972500"/>
          </a:xfrm>
          <a:prstGeom prst="rect">
            <a:avLst/>
          </a:prstGeom>
          <a:noFill/>
          <a:ln>
            <a:noFill/>
          </a:ln>
        </p:spPr>
      </p:pic>
      <p:pic>
        <p:nvPicPr>
          <p:cNvPr id="237" name="Google Shape;237;p29"/>
          <p:cNvPicPr preferRelativeResize="0"/>
          <p:nvPr/>
        </p:nvPicPr>
        <p:blipFill>
          <a:blip r:embed="rId4">
            <a:alphaModFix/>
          </a:blip>
          <a:stretch>
            <a:fillRect/>
          </a:stretch>
        </p:blipFill>
        <p:spPr>
          <a:xfrm>
            <a:off x="482100" y="1168500"/>
            <a:ext cx="1085700" cy="1085700"/>
          </a:xfrm>
          <a:prstGeom prst="rect">
            <a:avLst/>
          </a:prstGeom>
          <a:noFill/>
          <a:ln>
            <a:noFill/>
          </a:ln>
        </p:spPr>
      </p:pic>
      <p:pic>
        <p:nvPicPr>
          <p:cNvPr id="238" name="Google Shape;238;p29"/>
          <p:cNvPicPr preferRelativeResize="0"/>
          <p:nvPr/>
        </p:nvPicPr>
        <p:blipFill>
          <a:blip r:embed="rId5">
            <a:alphaModFix/>
          </a:blip>
          <a:stretch>
            <a:fillRect/>
          </a:stretch>
        </p:blipFill>
        <p:spPr>
          <a:xfrm>
            <a:off x="7244775" y="1178250"/>
            <a:ext cx="1136700" cy="1136700"/>
          </a:xfrm>
          <a:prstGeom prst="rect">
            <a:avLst/>
          </a:prstGeom>
          <a:noFill/>
          <a:ln>
            <a:noFill/>
          </a:ln>
        </p:spPr>
      </p:pic>
      <p:pic>
        <p:nvPicPr>
          <p:cNvPr id="239" name="Google Shape;239;p29"/>
          <p:cNvPicPr preferRelativeResize="0"/>
          <p:nvPr/>
        </p:nvPicPr>
        <p:blipFill>
          <a:blip r:embed="rId6">
            <a:alphaModFix/>
          </a:blip>
          <a:stretch>
            <a:fillRect/>
          </a:stretch>
        </p:blipFill>
        <p:spPr>
          <a:xfrm>
            <a:off x="2984113" y="1178250"/>
            <a:ext cx="1136700" cy="1136700"/>
          </a:xfrm>
          <a:prstGeom prst="rect">
            <a:avLst/>
          </a:prstGeom>
          <a:noFill/>
          <a:ln>
            <a:noFill/>
          </a:ln>
        </p:spPr>
      </p:pic>
      <p:sp>
        <p:nvSpPr>
          <p:cNvPr id="240" name="Google Shape;240;p29"/>
          <p:cNvSpPr txBox="1"/>
          <p:nvPr/>
        </p:nvSpPr>
        <p:spPr>
          <a:xfrm>
            <a:off x="3002900" y="2292775"/>
            <a:ext cx="1136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Inter"/>
                <a:ea typeface="Inter"/>
                <a:cs typeface="Inter"/>
                <a:sym typeface="Inter"/>
              </a:rPr>
              <a:t>Pioneers 2022</a:t>
            </a:r>
            <a:endParaRPr b="1">
              <a:latin typeface="Inter"/>
              <a:ea typeface="Inter"/>
              <a:cs typeface="Inter"/>
              <a:sym typeface="Inter"/>
            </a:endParaRPr>
          </a:p>
        </p:txBody>
      </p:sp>
      <p:sp>
        <p:nvSpPr>
          <p:cNvPr id="241" name="Google Shape;241;p29"/>
          <p:cNvSpPr txBox="1"/>
          <p:nvPr/>
        </p:nvSpPr>
        <p:spPr>
          <a:xfrm>
            <a:off x="270749" y="2263950"/>
            <a:ext cx="1508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Inter"/>
                <a:ea typeface="Inter"/>
                <a:cs typeface="Inter"/>
                <a:sym typeface="Inter"/>
              </a:rPr>
              <a:t>Explorers </a:t>
            </a:r>
            <a:endParaRPr b="1">
              <a:latin typeface="Inter"/>
              <a:ea typeface="Inter"/>
              <a:cs typeface="Inter"/>
              <a:sym typeface="Inter"/>
            </a:endParaRPr>
          </a:p>
          <a:p>
            <a:pPr indent="0" lvl="0" marL="0" rtl="0" algn="ctr">
              <a:spcBef>
                <a:spcPts val="0"/>
              </a:spcBef>
              <a:spcAft>
                <a:spcPts val="0"/>
              </a:spcAft>
              <a:buNone/>
            </a:pPr>
            <a:r>
              <a:rPr b="1" lang="en-GB">
                <a:latin typeface="Inter"/>
                <a:ea typeface="Inter"/>
                <a:cs typeface="Inter"/>
                <a:sym typeface="Inter"/>
              </a:rPr>
              <a:t>2019</a:t>
            </a:r>
            <a:endParaRPr b="1">
              <a:latin typeface="Inter"/>
              <a:ea typeface="Inter"/>
              <a:cs typeface="Inter"/>
              <a:sym typeface="Inter"/>
            </a:endParaRPr>
          </a:p>
        </p:txBody>
      </p:sp>
      <p:sp>
        <p:nvSpPr>
          <p:cNvPr id="242" name="Google Shape;242;p29"/>
          <p:cNvSpPr txBox="1"/>
          <p:nvPr/>
        </p:nvSpPr>
        <p:spPr>
          <a:xfrm>
            <a:off x="5249688" y="2263950"/>
            <a:ext cx="888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Inter"/>
                <a:ea typeface="Inter"/>
                <a:cs typeface="Inter"/>
                <a:sym typeface="Inter"/>
              </a:rPr>
              <a:t>Settlers 2023</a:t>
            </a:r>
            <a:endParaRPr b="1">
              <a:latin typeface="Inter"/>
              <a:ea typeface="Inter"/>
              <a:cs typeface="Inter"/>
              <a:sym typeface="Inter"/>
            </a:endParaRPr>
          </a:p>
        </p:txBody>
      </p:sp>
      <p:sp>
        <p:nvSpPr>
          <p:cNvPr id="243" name="Google Shape;243;p29"/>
          <p:cNvSpPr txBox="1"/>
          <p:nvPr/>
        </p:nvSpPr>
        <p:spPr>
          <a:xfrm>
            <a:off x="7071550" y="2292775"/>
            <a:ext cx="142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Inter"/>
                <a:ea typeface="Inter"/>
                <a:cs typeface="Inter"/>
                <a:sym typeface="Inter"/>
              </a:rPr>
              <a:t>Communities 2024…</a:t>
            </a:r>
            <a:endParaRPr b="1">
              <a:latin typeface="Inter"/>
              <a:ea typeface="Inter"/>
              <a:cs typeface="Inter"/>
              <a:sym typeface="Inter"/>
            </a:endParaRPr>
          </a:p>
        </p:txBody>
      </p:sp>
      <p:pic>
        <p:nvPicPr>
          <p:cNvPr id="244" name="Google Shape;244;p29"/>
          <p:cNvPicPr preferRelativeResize="0"/>
          <p:nvPr/>
        </p:nvPicPr>
        <p:blipFill>
          <a:blip r:embed="rId7">
            <a:alphaModFix/>
          </a:blip>
          <a:stretch>
            <a:fillRect/>
          </a:stretch>
        </p:blipFill>
        <p:spPr>
          <a:xfrm>
            <a:off x="5114450" y="1143000"/>
            <a:ext cx="1136700" cy="1136700"/>
          </a:xfrm>
          <a:prstGeom prst="rect">
            <a:avLst/>
          </a:prstGeom>
          <a:noFill/>
          <a:ln>
            <a:noFill/>
          </a:ln>
        </p:spPr>
      </p:pic>
      <p:sp>
        <p:nvSpPr>
          <p:cNvPr id="245" name="Google Shape;245;p29"/>
          <p:cNvSpPr txBox="1"/>
          <p:nvPr/>
        </p:nvSpPr>
        <p:spPr>
          <a:xfrm>
            <a:off x="316425" y="2879550"/>
            <a:ext cx="1901400" cy="192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latin typeface="Inter"/>
                <a:ea typeface="Inter"/>
                <a:cs typeface="Inter"/>
                <a:sym typeface="Inter"/>
              </a:rPr>
              <a:t>Three councils, </a:t>
            </a:r>
            <a:endParaRPr sz="1300">
              <a:latin typeface="Inter"/>
              <a:ea typeface="Inter"/>
              <a:cs typeface="Inter"/>
              <a:sym typeface="Inter"/>
            </a:endParaRPr>
          </a:p>
          <a:p>
            <a:pPr indent="0" lvl="0" marL="0" rtl="0" algn="l">
              <a:spcBef>
                <a:spcPts val="0"/>
              </a:spcBef>
              <a:spcAft>
                <a:spcPts val="0"/>
              </a:spcAft>
              <a:buNone/>
            </a:pPr>
            <a:r>
              <a:rPr lang="en-GB" sz="1300">
                <a:latin typeface="Inter"/>
                <a:ea typeface="Inter"/>
                <a:cs typeface="Inter"/>
                <a:sym typeface="Inter"/>
              </a:rPr>
              <a:t>DLUHC,  two software providers </a:t>
            </a:r>
            <a:endParaRPr sz="1300">
              <a:latin typeface="Inter"/>
              <a:ea typeface="Inter"/>
              <a:cs typeface="Inter"/>
              <a:sym typeface="Inter"/>
            </a:endParaRPr>
          </a:p>
          <a:p>
            <a:pPr indent="0" lvl="0" marL="0" rtl="0" algn="l">
              <a:spcBef>
                <a:spcPts val="0"/>
              </a:spcBef>
              <a:spcAft>
                <a:spcPts val="0"/>
              </a:spcAft>
              <a:buNone/>
            </a:pPr>
            <a:r>
              <a:rPr lang="en-GB" sz="1300">
                <a:latin typeface="Inter"/>
                <a:ea typeface="Inter"/>
                <a:cs typeface="Inter"/>
                <a:sym typeface="Inter"/>
              </a:rPr>
              <a:t>under RIPA and BOPS - development and adoption of some guidance, </a:t>
            </a:r>
            <a:r>
              <a:rPr lang="en-GB" sz="1300">
                <a:latin typeface="Inter"/>
                <a:ea typeface="Inter"/>
                <a:cs typeface="Inter"/>
                <a:sym typeface="Inter"/>
              </a:rPr>
              <a:t>application</a:t>
            </a:r>
            <a:r>
              <a:rPr lang="en-GB" sz="1300">
                <a:latin typeface="Inter"/>
                <a:ea typeface="Inter"/>
                <a:cs typeface="Inter"/>
                <a:sym typeface="Inter"/>
              </a:rPr>
              <a:t> and assessment services.</a:t>
            </a:r>
            <a:r>
              <a:rPr lang="en-GB" sz="1300">
                <a:latin typeface="Proxima Nova"/>
                <a:ea typeface="Proxima Nova"/>
                <a:cs typeface="Proxima Nova"/>
                <a:sym typeface="Proxima Nova"/>
              </a:rPr>
              <a:t> </a:t>
            </a:r>
            <a:endParaRPr sz="1300">
              <a:latin typeface="Proxima Nova"/>
              <a:ea typeface="Proxima Nova"/>
              <a:cs typeface="Proxima Nova"/>
              <a:sym typeface="Proxima Nova"/>
            </a:endParaRPr>
          </a:p>
        </p:txBody>
      </p:sp>
      <p:sp>
        <p:nvSpPr>
          <p:cNvPr id="246" name="Google Shape;246;p29"/>
          <p:cNvSpPr txBox="1"/>
          <p:nvPr/>
        </p:nvSpPr>
        <p:spPr>
          <a:xfrm>
            <a:off x="2504588" y="2879550"/>
            <a:ext cx="22836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Inter"/>
                <a:ea typeface="Inter"/>
                <a:cs typeface="Inter"/>
                <a:sym typeface="Inter"/>
              </a:rPr>
              <a:t>Eight councils, </a:t>
            </a:r>
            <a:endParaRPr sz="1300">
              <a:latin typeface="Inter"/>
              <a:ea typeface="Inter"/>
              <a:cs typeface="Inter"/>
              <a:sym typeface="Inter"/>
            </a:endParaRPr>
          </a:p>
          <a:p>
            <a:pPr indent="0" lvl="0" marL="0" rtl="0" algn="l">
              <a:spcBef>
                <a:spcPts val="0"/>
              </a:spcBef>
              <a:spcAft>
                <a:spcPts val="0"/>
              </a:spcAft>
              <a:buNone/>
            </a:pPr>
            <a:r>
              <a:rPr lang="en-GB" sz="1300">
                <a:latin typeface="Inter"/>
                <a:ea typeface="Inter"/>
                <a:cs typeface="Inter"/>
                <a:sym typeface="Inter"/>
              </a:rPr>
              <a:t>two software providers,  DLUHC (under </a:t>
            </a:r>
            <a:endParaRPr sz="1300">
              <a:latin typeface="Inter"/>
              <a:ea typeface="Inter"/>
              <a:cs typeface="Inter"/>
              <a:sym typeface="Inter"/>
            </a:endParaRPr>
          </a:p>
          <a:p>
            <a:pPr indent="0" lvl="0" marL="0" rtl="0" algn="l">
              <a:spcBef>
                <a:spcPts val="0"/>
              </a:spcBef>
              <a:spcAft>
                <a:spcPts val="0"/>
              </a:spcAft>
              <a:buNone/>
            </a:pPr>
            <a:r>
              <a:rPr lang="en-GB" sz="1300">
                <a:latin typeface="Inter"/>
                <a:ea typeface="Inter"/>
                <a:cs typeface="Inter"/>
                <a:sym typeface="Inter"/>
              </a:rPr>
              <a:t>Open Digital Planning - ODP). Greater adoption of live services, with development and expansion of full services with integrations.</a:t>
            </a:r>
            <a:endParaRPr sz="1300">
              <a:latin typeface="Inter"/>
              <a:ea typeface="Inter"/>
              <a:cs typeface="Inter"/>
              <a:sym typeface="Inter"/>
            </a:endParaRPr>
          </a:p>
        </p:txBody>
      </p:sp>
      <p:sp>
        <p:nvSpPr>
          <p:cNvPr id="247" name="Google Shape;247;p29"/>
          <p:cNvSpPr txBox="1"/>
          <p:nvPr/>
        </p:nvSpPr>
        <p:spPr>
          <a:xfrm>
            <a:off x="5078300" y="2879550"/>
            <a:ext cx="19014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Inter"/>
                <a:ea typeface="Inter"/>
                <a:cs typeface="Inter"/>
                <a:sym typeface="Inter"/>
              </a:rPr>
              <a:t>27 councils, </a:t>
            </a:r>
            <a:endParaRPr sz="1300">
              <a:latin typeface="Inter"/>
              <a:ea typeface="Inter"/>
              <a:cs typeface="Inter"/>
              <a:sym typeface="Inter"/>
            </a:endParaRPr>
          </a:p>
          <a:p>
            <a:pPr indent="0" lvl="0" marL="0" rtl="0" algn="l">
              <a:spcBef>
                <a:spcPts val="0"/>
              </a:spcBef>
              <a:spcAft>
                <a:spcPts val="0"/>
              </a:spcAft>
              <a:buNone/>
            </a:pPr>
            <a:r>
              <a:rPr lang="en-GB" sz="1300">
                <a:latin typeface="Inter"/>
                <a:ea typeface="Inter"/>
                <a:cs typeface="Inter"/>
                <a:sym typeface="Inter"/>
              </a:rPr>
              <a:t>numerous software providers, DLUHC under ODP - adopting live services, developing new services, data standards and new integrations.</a:t>
            </a:r>
            <a:endParaRPr sz="1300">
              <a:latin typeface="Inter"/>
              <a:ea typeface="Inter"/>
              <a:cs typeface="Inter"/>
              <a:sym typeface="Inter"/>
            </a:endParaRPr>
          </a:p>
        </p:txBody>
      </p:sp>
      <p:sp>
        <p:nvSpPr>
          <p:cNvPr id="248" name="Google Shape;248;p29"/>
          <p:cNvSpPr txBox="1"/>
          <p:nvPr/>
        </p:nvSpPr>
        <p:spPr>
          <a:xfrm>
            <a:off x="7004825" y="4006825"/>
            <a:ext cx="21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49" name="Google Shape;249;p29"/>
          <p:cNvSpPr txBox="1"/>
          <p:nvPr/>
        </p:nvSpPr>
        <p:spPr>
          <a:xfrm>
            <a:off x="7071550" y="2908375"/>
            <a:ext cx="16908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Inter"/>
                <a:ea typeface="Inter"/>
                <a:cs typeface="Inter"/>
                <a:sym typeface="Inter"/>
              </a:rPr>
              <a:t>New funding round will lead to X amount of councils working together with software providers, ODP and Central Government</a:t>
            </a:r>
            <a:r>
              <a:rPr lang="en-GB" sz="1300">
                <a:latin typeface="Proxima Nova"/>
                <a:ea typeface="Proxima Nova"/>
                <a:cs typeface="Proxima Nova"/>
                <a:sym typeface="Proxima Nova"/>
              </a:rPr>
              <a:t> </a:t>
            </a:r>
            <a:endParaRPr sz="13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0"/>
          <p:cNvSpPr txBox="1"/>
          <p:nvPr>
            <p:ph type="title"/>
          </p:nvPr>
        </p:nvSpPr>
        <p:spPr>
          <a:xfrm>
            <a:off x="278850" y="231400"/>
            <a:ext cx="5480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we work</a:t>
            </a:r>
            <a:endParaRPr/>
          </a:p>
          <a:p>
            <a:pPr indent="0" lvl="0" marL="0" rtl="0" algn="l">
              <a:spcBef>
                <a:spcPts val="0"/>
              </a:spcBef>
              <a:spcAft>
                <a:spcPts val="0"/>
              </a:spcAft>
              <a:buNone/>
            </a:pPr>
            <a:r>
              <a:t/>
            </a:r>
            <a:endParaRPr sz="2888"/>
          </a:p>
        </p:txBody>
      </p:sp>
      <p:sp>
        <p:nvSpPr>
          <p:cNvPr id="255" name="Google Shape;255;p30"/>
          <p:cNvSpPr txBox="1"/>
          <p:nvPr>
            <p:ph idx="1" type="body"/>
          </p:nvPr>
        </p:nvSpPr>
        <p:spPr>
          <a:xfrm>
            <a:off x="344550" y="1143000"/>
            <a:ext cx="8454900" cy="3863700"/>
          </a:xfrm>
          <a:prstGeom prst="rect">
            <a:avLst/>
          </a:prstGeom>
        </p:spPr>
        <p:txBody>
          <a:bodyPr anchorCtr="0" anchor="t" bIns="91425" lIns="91425" spcFirstLastPara="1" rIns="91425" wrap="square" tIns="91425">
            <a:normAutofit fontScale="25000" lnSpcReduction="20000"/>
          </a:bodyPr>
          <a:lstStyle/>
          <a:p>
            <a:pPr indent="0" lvl="0" marL="0" rtl="0" algn="l">
              <a:lnSpc>
                <a:spcPct val="150000"/>
              </a:lnSpc>
              <a:spcBef>
                <a:spcPts val="1700"/>
              </a:spcBef>
              <a:spcAft>
                <a:spcPts val="0"/>
              </a:spcAft>
              <a:buNone/>
            </a:pPr>
            <a:r>
              <a:rPr lang="en-GB" sz="4800">
                <a:solidFill>
                  <a:srgbClr val="1D1D1D"/>
                </a:solidFill>
                <a:highlight>
                  <a:schemeClr val="lt1"/>
                </a:highlight>
                <a:latin typeface="Inter"/>
                <a:ea typeface="Inter"/>
                <a:cs typeface="Inter"/>
                <a:sym typeface="Inter"/>
              </a:rPr>
              <a:t>Informed and underpinned by Agile Project management methodologies and the </a:t>
            </a:r>
            <a:r>
              <a:rPr lang="en-GB" sz="4800" u="sng">
                <a:solidFill>
                  <a:schemeClr val="hlink"/>
                </a:solidFill>
                <a:highlight>
                  <a:schemeClr val="lt1"/>
                </a:highlight>
                <a:latin typeface="Inter"/>
                <a:ea typeface="Inter"/>
                <a:cs typeface="Inter"/>
                <a:sym typeface="Inter"/>
                <a:hlinkClick r:id="rId3"/>
              </a:rPr>
              <a:t>Local Government Digital declaration</a:t>
            </a:r>
            <a:r>
              <a:rPr lang="en-GB" sz="4800">
                <a:solidFill>
                  <a:srgbClr val="1D1D1D"/>
                </a:solidFill>
                <a:highlight>
                  <a:schemeClr val="lt1"/>
                </a:highlight>
                <a:latin typeface="Inter"/>
                <a:ea typeface="Inter"/>
                <a:cs typeface="Inter"/>
                <a:sym typeface="Inter"/>
              </a:rPr>
              <a:t>. </a:t>
            </a:r>
            <a:endParaRPr sz="4800">
              <a:solidFill>
                <a:srgbClr val="1D1D1D"/>
              </a:solidFill>
              <a:highlight>
                <a:schemeClr val="lt1"/>
              </a:highlight>
              <a:latin typeface="Inter"/>
              <a:ea typeface="Inter"/>
              <a:cs typeface="Inter"/>
              <a:sym typeface="Inter"/>
            </a:endParaRPr>
          </a:p>
          <a:p>
            <a:pPr indent="-304800" lvl="0" marL="457200" rtl="0" algn="l">
              <a:lnSpc>
                <a:spcPct val="150000"/>
              </a:lnSpc>
              <a:spcBef>
                <a:spcPts val="1700"/>
              </a:spcBef>
              <a:spcAft>
                <a:spcPts val="0"/>
              </a:spcAft>
              <a:buClr>
                <a:srgbClr val="1D1D1D"/>
              </a:buClr>
              <a:buSzPct val="100000"/>
              <a:buFont typeface="Inter"/>
              <a:buChar char="●"/>
            </a:pPr>
            <a:r>
              <a:rPr lang="en-GB" sz="4800">
                <a:solidFill>
                  <a:srgbClr val="1D1D1D"/>
                </a:solidFill>
                <a:highlight>
                  <a:schemeClr val="lt1"/>
                </a:highlight>
                <a:latin typeface="Inter"/>
                <a:ea typeface="Inter"/>
                <a:cs typeface="Inter"/>
                <a:sym typeface="Inter"/>
              </a:rPr>
              <a:t>We work in small product teams that take part in research, design and testing activities. Depending on their level of involvement councils may also prioritise the features that are built and help direct the overall strategy for ODP.</a:t>
            </a:r>
            <a:endParaRPr sz="4800">
              <a:solidFill>
                <a:srgbClr val="1D1D1D"/>
              </a:solidFill>
              <a:highlight>
                <a:schemeClr val="lt1"/>
              </a:highlight>
              <a:latin typeface="Inter"/>
              <a:ea typeface="Inter"/>
              <a:cs typeface="Inter"/>
              <a:sym typeface="Inter"/>
            </a:endParaRPr>
          </a:p>
          <a:p>
            <a:pPr indent="-304800" lvl="0" marL="457200" rtl="0" algn="l">
              <a:lnSpc>
                <a:spcPct val="150000"/>
              </a:lnSpc>
              <a:spcBef>
                <a:spcPts val="0"/>
              </a:spcBef>
              <a:spcAft>
                <a:spcPts val="0"/>
              </a:spcAft>
              <a:buClr>
                <a:srgbClr val="1D1D1D"/>
              </a:buClr>
              <a:buSzPct val="100000"/>
              <a:buFont typeface="Inter"/>
              <a:buChar char="●"/>
            </a:pPr>
            <a:r>
              <a:rPr lang="en-GB" sz="4800">
                <a:solidFill>
                  <a:srgbClr val="1D1D1D"/>
                </a:solidFill>
                <a:highlight>
                  <a:schemeClr val="lt1"/>
                </a:highlight>
                <a:latin typeface="Inter"/>
                <a:ea typeface="Inter"/>
                <a:cs typeface="Inter"/>
                <a:sym typeface="Inter"/>
              </a:rPr>
              <a:t>We use the collective wisdom of council officers with a deep knowledge of local planning so that our products better meet the needs of council planning teams.</a:t>
            </a:r>
            <a:endParaRPr sz="4800">
              <a:solidFill>
                <a:srgbClr val="1D1D1D"/>
              </a:solidFill>
              <a:highlight>
                <a:schemeClr val="lt1"/>
              </a:highlight>
              <a:latin typeface="Inter"/>
              <a:ea typeface="Inter"/>
              <a:cs typeface="Inter"/>
              <a:sym typeface="Inter"/>
            </a:endParaRPr>
          </a:p>
          <a:p>
            <a:pPr indent="-304800" lvl="0" marL="457200" rtl="0" algn="l">
              <a:lnSpc>
                <a:spcPct val="150000"/>
              </a:lnSpc>
              <a:spcBef>
                <a:spcPts val="0"/>
              </a:spcBef>
              <a:spcAft>
                <a:spcPts val="0"/>
              </a:spcAft>
              <a:buClr>
                <a:srgbClr val="1D1D1D"/>
              </a:buClr>
              <a:buSzPct val="100000"/>
              <a:buFont typeface="Inter"/>
              <a:buChar char="●"/>
            </a:pPr>
            <a:r>
              <a:rPr lang="en-GB" sz="4800">
                <a:solidFill>
                  <a:srgbClr val="1D1D1D"/>
                </a:solidFill>
                <a:highlight>
                  <a:schemeClr val="lt1"/>
                </a:highlight>
                <a:latin typeface="Inter"/>
                <a:ea typeface="Inter"/>
                <a:cs typeface="Inter"/>
                <a:sym typeface="Inter"/>
              </a:rPr>
              <a:t>Our work is prioritised into two-week sprints and when we reach a milestone we test and release. In this way, we continuously improve our products. Some of our best thinking takes place in retrospective meetings - spaces for reflection that ensure we stay critical.</a:t>
            </a:r>
            <a:endParaRPr sz="4800">
              <a:solidFill>
                <a:srgbClr val="1D1D1D"/>
              </a:solidFill>
              <a:highlight>
                <a:schemeClr val="lt1"/>
              </a:highlight>
              <a:latin typeface="Inter"/>
              <a:ea typeface="Inter"/>
              <a:cs typeface="Inter"/>
              <a:sym typeface="Inter"/>
            </a:endParaRPr>
          </a:p>
          <a:p>
            <a:pPr indent="-304800" lvl="0" marL="457200" rtl="0" algn="l">
              <a:lnSpc>
                <a:spcPct val="120000"/>
              </a:lnSpc>
              <a:spcBef>
                <a:spcPts val="0"/>
              </a:spcBef>
              <a:spcAft>
                <a:spcPts val="0"/>
              </a:spcAft>
              <a:buSzPct val="100000"/>
              <a:buFont typeface="Inter"/>
              <a:buChar char="●"/>
            </a:pPr>
            <a:r>
              <a:rPr lang="en-GB" sz="4800">
                <a:solidFill>
                  <a:srgbClr val="1D1D1D"/>
                </a:solidFill>
                <a:highlight>
                  <a:schemeClr val="lt1"/>
                </a:highlight>
                <a:latin typeface="Inter"/>
                <a:ea typeface="Inter"/>
                <a:cs typeface="Inter"/>
                <a:sym typeface="Inter"/>
              </a:rPr>
              <a:t>Our services are designed to meet user needs, ensure security, and promote openness, all while adhering to </a:t>
            </a:r>
            <a:r>
              <a:rPr lang="en-GB" sz="4800" u="sng">
                <a:solidFill>
                  <a:srgbClr val="2200CC"/>
                </a:solidFill>
                <a:highlight>
                  <a:schemeClr val="lt1"/>
                </a:highlight>
                <a:latin typeface="Inter"/>
                <a:ea typeface="Inter"/>
                <a:cs typeface="Inter"/>
                <a:sym typeface="Inter"/>
                <a:hlinkClick r:id="rId4">
                  <a:extLst>
                    <a:ext uri="{A12FA001-AC4F-418D-AE19-62706E023703}">
                      <ahyp:hlinkClr val="tx"/>
                    </a:ext>
                  </a:extLst>
                </a:hlinkClick>
              </a:rPr>
              <a:t>modern technology standards</a:t>
            </a:r>
            <a:r>
              <a:rPr lang="en-GB" sz="4800">
                <a:solidFill>
                  <a:srgbClr val="1D1D1D"/>
                </a:solidFill>
                <a:highlight>
                  <a:schemeClr val="lt1"/>
                </a:highlight>
                <a:latin typeface="Inter"/>
                <a:ea typeface="Inter"/>
                <a:cs typeface="Inter"/>
                <a:sym typeface="Inter"/>
              </a:rPr>
              <a:t>. We're creating flexible software with better access to underlying planning data, allowing information to move seamlessly and helping to automate routine processes.</a:t>
            </a:r>
            <a:endParaRPr sz="4800">
              <a:solidFill>
                <a:srgbClr val="1D1D1D"/>
              </a:solidFill>
              <a:highlight>
                <a:schemeClr val="lt1"/>
              </a:highlight>
              <a:latin typeface="Inter"/>
              <a:ea typeface="Inter"/>
              <a:cs typeface="Inter"/>
              <a:sym typeface="Inter"/>
            </a:endParaRPr>
          </a:p>
          <a:p>
            <a:pPr indent="0" lvl="0" marL="0" rtl="0" algn="l">
              <a:lnSpc>
                <a:spcPct val="150000"/>
              </a:lnSpc>
              <a:spcBef>
                <a:spcPts val="1700"/>
              </a:spcBef>
              <a:spcAft>
                <a:spcPts val="0"/>
              </a:spcAft>
              <a:buNone/>
            </a:pPr>
            <a:r>
              <a:rPr b="1" lang="en-GB" sz="4800">
                <a:solidFill>
                  <a:srgbClr val="1D1D1D"/>
                </a:solidFill>
                <a:highlight>
                  <a:srgbClr val="FFFFFF"/>
                </a:highlight>
                <a:latin typeface="Inter"/>
                <a:ea typeface="Inter"/>
                <a:cs typeface="Inter"/>
                <a:sym typeface="Inter"/>
              </a:rPr>
              <a:t>A combination of the above led ODP to be the 2023 Winner of Government Project delivery profession awards  for Digital Change Project of the Year Award</a:t>
            </a:r>
            <a:endParaRPr b="1" sz="4800">
              <a:solidFill>
                <a:srgbClr val="1D1D1D"/>
              </a:solidFill>
              <a:highlight>
                <a:srgbClr val="FFFFFF"/>
              </a:highlight>
              <a:latin typeface="Inter"/>
              <a:ea typeface="Inter"/>
              <a:cs typeface="Inter"/>
              <a:sym typeface="Inter"/>
            </a:endParaRPr>
          </a:p>
          <a:p>
            <a:pPr indent="0" lvl="0" marL="0" marR="0" rtl="0" algn="l">
              <a:lnSpc>
                <a:spcPct val="115000"/>
              </a:lnSpc>
              <a:spcBef>
                <a:spcPts val="0"/>
              </a:spcBef>
              <a:spcAft>
                <a:spcPts val="0"/>
              </a:spcAft>
              <a:buNone/>
            </a:pPr>
            <a:r>
              <a:t/>
            </a:r>
            <a:endParaRPr sz="3700">
              <a:solidFill>
                <a:srgbClr val="1D1D1D"/>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None/>
            </a:pPr>
            <a:r>
              <a:t/>
            </a:r>
            <a:endParaRPr sz="3400">
              <a:solidFill>
                <a:srgbClr val="000000"/>
              </a:solidFill>
              <a:highlight>
                <a:srgbClr val="FFFFFF"/>
              </a:highlight>
              <a:latin typeface="Arial"/>
              <a:ea typeface="Arial"/>
              <a:cs typeface="Arial"/>
              <a:sym typeface="Arial"/>
            </a:endParaRPr>
          </a:p>
          <a:p>
            <a:pPr indent="0" lvl="0" marL="0" rtl="0" algn="l">
              <a:lnSpc>
                <a:spcPct val="135000"/>
              </a:lnSpc>
              <a:spcBef>
                <a:spcPts val="2500"/>
              </a:spcBef>
              <a:spcAft>
                <a:spcPts val="0"/>
              </a:spcAft>
              <a:buNone/>
            </a:pPr>
            <a:r>
              <a:t/>
            </a:r>
            <a:endParaRPr sz="1650">
              <a:solidFill>
                <a:srgbClr val="1D1D1D"/>
              </a:solidFill>
              <a:highlight>
                <a:srgbClr val="FFFFFF"/>
              </a:highlight>
              <a:latin typeface="Roboto"/>
              <a:ea typeface="Roboto"/>
              <a:cs typeface="Roboto"/>
              <a:sym typeface="Roboto"/>
            </a:endParaRPr>
          </a:p>
          <a:p>
            <a:pPr indent="0" lvl="0" marL="0" rtl="0" algn="l">
              <a:spcBef>
                <a:spcPts val="1700"/>
              </a:spcBef>
              <a:spcAft>
                <a:spcPts val="0"/>
              </a:spcAft>
              <a:buNone/>
            </a:pPr>
            <a:r>
              <a:t/>
            </a:r>
            <a:endParaRPr sz="1650">
              <a:solidFill>
                <a:srgbClr val="1D1D1D"/>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sz="1650">
              <a:solidFill>
                <a:srgbClr val="1D1D1D"/>
              </a:solidFill>
              <a:highlight>
                <a:srgbClr val="FFFFFF"/>
              </a:highlight>
              <a:latin typeface="Roboto"/>
              <a:ea typeface="Roboto"/>
              <a:cs typeface="Roboto"/>
              <a:sym typeface="Roboto"/>
            </a:endParaRPr>
          </a:p>
          <a:p>
            <a:pPr indent="0" lvl="0" marL="0" rtl="0" algn="l">
              <a:spcBef>
                <a:spcPts val="1200"/>
              </a:spcBef>
              <a:spcAft>
                <a:spcPts val="1200"/>
              </a:spcAft>
              <a:buNone/>
            </a:pPr>
            <a:r>
              <a:t/>
            </a:r>
            <a:endParaRPr>
              <a:solidFill>
                <a:srgbClr val="000000"/>
              </a:solidFill>
              <a:highlight>
                <a:srgbClr val="FFFFFF"/>
              </a:highlight>
              <a:latin typeface="Arial"/>
              <a:ea typeface="Arial"/>
              <a:cs typeface="Arial"/>
              <a:sym typeface="Arial"/>
            </a:endParaRPr>
          </a:p>
        </p:txBody>
      </p:sp>
      <p:pic>
        <p:nvPicPr>
          <p:cNvPr id="256" name="Google Shape;256;p30"/>
          <p:cNvPicPr preferRelativeResize="0"/>
          <p:nvPr/>
        </p:nvPicPr>
        <p:blipFill>
          <a:blip r:embed="rId5">
            <a:alphaModFix/>
          </a:blip>
          <a:stretch>
            <a:fillRect/>
          </a:stretch>
        </p:blipFill>
        <p:spPr>
          <a:xfrm>
            <a:off x="7204875" y="130125"/>
            <a:ext cx="1812125" cy="90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1"/>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What impact have we had?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000"/>
              </a:spcAft>
              <a:buClr>
                <a:schemeClr val="dk1"/>
              </a:buClr>
              <a:buSzPts val="990"/>
              <a:buFont typeface="Arial"/>
              <a:buNone/>
            </a:pPr>
            <a:r>
              <a:rPr lang="en-GB" sz="3200">
                <a:latin typeface="Inter SemiBold"/>
                <a:ea typeface="Inter SemiBold"/>
                <a:cs typeface="Inter SemiBold"/>
                <a:sym typeface="Inter SemiBold"/>
              </a:rPr>
              <a:t>Council feedback</a:t>
            </a:r>
            <a:endParaRPr sz="3200">
              <a:latin typeface="Inter SemiBold"/>
              <a:ea typeface="Inter SemiBold"/>
              <a:cs typeface="Inter SemiBold"/>
              <a:sym typeface="Inter SemiBold"/>
            </a:endParaRPr>
          </a:p>
        </p:txBody>
      </p:sp>
      <p:pic>
        <p:nvPicPr>
          <p:cNvPr id="267" name="Google Shape;267;p32"/>
          <p:cNvPicPr preferRelativeResize="0"/>
          <p:nvPr/>
        </p:nvPicPr>
        <p:blipFill>
          <a:blip r:embed="rId3">
            <a:alphaModFix/>
          </a:blip>
          <a:stretch>
            <a:fillRect/>
          </a:stretch>
        </p:blipFill>
        <p:spPr>
          <a:xfrm>
            <a:off x="738000" y="2173788"/>
            <a:ext cx="4672550" cy="1021322"/>
          </a:xfrm>
          <a:prstGeom prst="rect">
            <a:avLst/>
          </a:prstGeom>
          <a:noFill/>
          <a:ln>
            <a:noFill/>
          </a:ln>
        </p:spPr>
      </p:pic>
      <p:pic>
        <p:nvPicPr>
          <p:cNvPr id="268" name="Google Shape;268;p32"/>
          <p:cNvPicPr preferRelativeResize="0"/>
          <p:nvPr/>
        </p:nvPicPr>
        <p:blipFill>
          <a:blip r:embed="rId4">
            <a:alphaModFix/>
          </a:blip>
          <a:stretch>
            <a:fillRect/>
          </a:stretch>
        </p:blipFill>
        <p:spPr>
          <a:xfrm>
            <a:off x="738000" y="1174975"/>
            <a:ext cx="4672550" cy="741258"/>
          </a:xfrm>
          <a:prstGeom prst="rect">
            <a:avLst/>
          </a:prstGeom>
          <a:noFill/>
          <a:ln>
            <a:noFill/>
          </a:ln>
        </p:spPr>
      </p:pic>
      <p:pic>
        <p:nvPicPr>
          <p:cNvPr id="269" name="Google Shape;269;p32"/>
          <p:cNvPicPr preferRelativeResize="0"/>
          <p:nvPr/>
        </p:nvPicPr>
        <p:blipFill>
          <a:blip r:embed="rId5">
            <a:alphaModFix/>
          </a:blip>
          <a:stretch>
            <a:fillRect/>
          </a:stretch>
        </p:blipFill>
        <p:spPr>
          <a:xfrm>
            <a:off x="738001" y="3452675"/>
            <a:ext cx="4672550" cy="1085157"/>
          </a:xfrm>
          <a:prstGeom prst="rect">
            <a:avLst/>
          </a:prstGeom>
          <a:noFill/>
          <a:ln>
            <a:noFill/>
          </a:ln>
        </p:spPr>
      </p:pic>
      <p:pic>
        <p:nvPicPr>
          <p:cNvPr id="270" name="Google Shape;270;p32"/>
          <p:cNvPicPr preferRelativeResize="0"/>
          <p:nvPr/>
        </p:nvPicPr>
        <p:blipFill>
          <a:blip r:embed="rId6">
            <a:alphaModFix/>
          </a:blip>
          <a:stretch>
            <a:fillRect/>
          </a:stretch>
        </p:blipFill>
        <p:spPr>
          <a:xfrm>
            <a:off x="5924200" y="2173800"/>
            <a:ext cx="2487750" cy="1485750"/>
          </a:xfrm>
          <a:prstGeom prst="rect">
            <a:avLst/>
          </a:prstGeom>
          <a:noFill/>
          <a:ln>
            <a:noFill/>
          </a:ln>
        </p:spPr>
      </p:pic>
      <p:pic>
        <p:nvPicPr>
          <p:cNvPr id="271" name="Google Shape;271;p32"/>
          <p:cNvPicPr preferRelativeResize="0"/>
          <p:nvPr/>
        </p:nvPicPr>
        <p:blipFill>
          <a:blip r:embed="rId7">
            <a:alphaModFix/>
          </a:blip>
          <a:stretch>
            <a:fillRect/>
          </a:stretch>
        </p:blipFill>
        <p:spPr>
          <a:xfrm>
            <a:off x="7173650" y="106425"/>
            <a:ext cx="1864208" cy="719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pic>
        <p:nvPicPr>
          <p:cNvPr id="276" name="Google Shape;276;p33"/>
          <p:cNvPicPr preferRelativeResize="0"/>
          <p:nvPr/>
        </p:nvPicPr>
        <p:blipFill>
          <a:blip r:embed="rId3">
            <a:alphaModFix/>
          </a:blip>
          <a:stretch>
            <a:fillRect/>
          </a:stretch>
        </p:blipFill>
        <p:spPr>
          <a:xfrm>
            <a:off x="457200" y="152400"/>
            <a:ext cx="3927284" cy="4838700"/>
          </a:xfrm>
          <a:prstGeom prst="rect">
            <a:avLst/>
          </a:prstGeom>
          <a:noFill/>
          <a:ln>
            <a:noFill/>
          </a:ln>
        </p:spPr>
      </p:pic>
      <p:pic>
        <p:nvPicPr>
          <p:cNvPr id="277" name="Google Shape;277;p33"/>
          <p:cNvPicPr preferRelativeResize="0"/>
          <p:nvPr/>
        </p:nvPicPr>
        <p:blipFill>
          <a:blip r:embed="rId4">
            <a:alphaModFix/>
          </a:blip>
          <a:stretch>
            <a:fillRect/>
          </a:stretch>
        </p:blipFill>
        <p:spPr>
          <a:xfrm>
            <a:off x="4536884" y="152400"/>
            <a:ext cx="4153077" cy="4838699"/>
          </a:xfrm>
          <a:prstGeom prst="rect">
            <a:avLst/>
          </a:prstGeom>
          <a:noFill/>
          <a:ln>
            <a:noFill/>
          </a:ln>
        </p:spPr>
      </p:pic>
      <p:pic>
        <p:nvPicPr>
          <p:cNvPr id="278" name="Google Shape;278;p33"/>
          <p:cNvPicPr preferRelativeResize="0"/>
          <p:nvPr/>
        </p:nvPicPr>
        <p:blipFill>
          <a:blip r:embed="rId5">
            <a:alphaModFix/>
          </a:blip>
          <a:stretch>
            <a:fillRect/>
          </a:stretch>
        </p:blipFill>
        <p:spPr>
          <a:xfrm>
            <a:off x="7173650" y="106425"/>
            <a:ext cx="1864208" cy="719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pic>
        <p:nvPicPr>
          <p:cNvPr id="283" name="Google Shape;283;p34"/>
          <p:cNvPicPr preferRelativeResize="0"/>
          <p:nvPr/>
        </p:nvPicPr>
        <p:blipFill>
          <a:blip r:embed="rId3">
            <a:alphaModFix/>
          </a:blip>
          <a:stretch>
            <a:fillRect/>
          </a:stretch>
        </p:blipFill>
        <p:spPr>
          <a:xfrm>
            <a:off x="0" y="-9525"/>
            <a:ext cx="914399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pic>
        <p:nvPicPr>
          <p:cNvPr id="288" name="Google Shape;288;p35"/>
          <p:cNvPicPr preferRelativeResize="0"/>
          <p:nvPr/>
        </p:nvPicPr>
        <p:blipFill>
          <a:blip r:embed="rId3">
            <a:alphaModFix/>
          </a:blip>
          <a:stretch>
            <a:fillRect/>
          </a:stretch>
        </p:blipFill>
        <p:spPr>
          <a:xfrm>
            <a:off x="0" y="11"/>
            <a:ext cx="9143981" cy="51434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780350" y="445025"/>
            <a:ext cx="805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Who we are</a:t>
            </a:r>
            <a:endParaRPr/>
          </a:p>
        </p:txBody>
      </p:sp>
      <p:sp>
        <p:nvSpPr>
          <p:cNvPr id="106" name="Google Shape;106;p18"/>
          <p:cNvSpPr txBox="1"/>
          <p:nvPr/>
        </p:nvSpPr>
        <p:spPr>
          <a:xfrm>
            <a:off x="780350" y="3308325"/>
            <a:ext cx="2084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Proxima Nova"/>
                <a:ea typeface="Proxima Nova"/>
                <a:cs typeface="Proxima Nova"/>
                <a:sym typeface="Proxima Nova"/>
              </a:rPr>
              <a:t>Aaron Hirtenstein</a:t>
            </a:r>
            <a:endParaRPr>
              <a:latin typeface="Proxima Nova"/>
              <a:ea typeface="Proxima Nova"/>
              <a:cs typeface="Proxima Nova"/>
              <a:sym typeface="Proxima Nova"/>
            </a:endParaRPr>
          </a:p>
          <a:p>
            <a:pPr indent="0" lvl="0" marL="0" rtl="0" algn="l">
              <a:spcBef>
                <a:spcPts val="0"/>
              </a:spcBef>
              <a:spcAft>
                <a:spcPts val="0"/>
              </a:spcAft>
              <a:buNone/>
            </a:pPr>
            <a:r>
              <a:rPr lang="en-GB">
                <a:latin typeface="Proxima Nova"/>
                <a:ea typeface="Proxima Nova"/>
                <a:cs typeface="Proxima Nova"/>
                <a:sym typeface="Proxima Nova"/>
              </a:rPr>
              <a:t>Community Lead LocalGov Drupal</a:t>
            </a:r>
            <a:endParaRPr>
              <a:latin typeface="Proxima Nova"/>
              <a:ea typeface="Proxima Nova"/>
              <a:cs typeface="Proxima Nova"/>
              <a:sym typeface="Proxima Nova"/>
            </a:endParaRPr>
          </a:p>
        </p:txBody>
      </p:sp>
      <p:pic>
        <p:nvPicPr>
          <p:cNvPr id="107" name="Google Shape;107;p18"/>
          <p:cNvPicPr preferRelativeResize="0"/>
          <p:nvPr/>
        </p:nvPicPr>
        <p:blipFill>
          <a:blip r:embed="rId3">
            <a:alphaModFix/>
          </a:blip>
          <a:stretch>
            <a:fillRect/>
          </a:stretch>
        </p:blipFill>
        <p:spPr>
          <a:xfrm>
            <a:off x="3575825" y="1172813"/>
            <a:ext cx="2124225" cy="2135500"/>
          </a:xfrm>
          <a:prstGeom prst="rect">
            <a:avLst/>
          </a:prstGeom>
          <a:noFill/>
          <a:ln>
            <a:noFill/>
          </a:ln>
        </p:spPr>
      </p:pic>
      <p:pic>
        <p:nvPicPr>
          <p:cNvPr id="108" name="Google Shape;108;p18"/>
          <p:cNvPicPr preferRelativeResize="0"/>
          <p:nvPr/>
        </p:nvPicPr>
        <p:blipFill>
          <a:blip r:embed="rId4">
            <a:alphaModFix/>
          </a:blip>
          <a:stretch>
            <a:fillRect/>
          </a:stretch>
        </p:blipFill>
        <p:spPr>
          <a:xfrm>
            <a:off x="780350" y="1172813"/>
            <a:ext cx="2329527" cy="2135501"/>
          </a:xfrm>
          <a:prstGeom prst="rect">
            <a:avLst/>
          </a:prstGeom>
          <a:noFill/>
          <a:ln>
            <a:noFill/>
          </a:ln>
        </p:spPr>
      </p:pic>
      <p:sp>
        <p:nvSpPr>
          <p:cNvPr id="109" name="Google Shape;109;p18"/>
          <p:cNvSpPr txBox="1"/>
          <p:nvPr/>
        </p:nvSpPr>
        <p:spPr>
          <a:xfrm>
            <a:off x="3579800" y="3308325"/>
            <a:ext cx="2084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Proxima Nova"/>
                <a:ea typeface="Proxima Nova"/>
                <a:cs typeface="Proxima Nova"/>
                <a:sym typeface="Proxima Nova"/>
              </a:rPr>
              <a:t>Michael Brown</a:t>
            </a:r>
            <a:endParaRPr>
              <a:latin typeface="Proxima Nova"/>
              <a:ea typeface="Proxima Nova"/>
              <a:cs typeface="Proxima Nova"/>
              <a:sym typeface="Proxima Nova"/>
            </a:endParaRPr>
          </a:p>
          <a:p>
            <a:pPr indent="0" lvl="0" marL="0" rtl="0" algn="l">
              <a:spcBef>
                <a:spcPts val="0"/>
              </a:spcBef>
              <a:spcAft>
                <a:spcPts val="0"/>
              </a:spcAft>
              <a:buNone/>
            </a:pPr>
            <a:r>
              <a:rPr lang="en-GB">
                <a:latin typeface="Proxima Nova"/>
                <a:ea typeface="Proxima Nova"/>
                <a:cs typeface="Proxima Nova"/>
                <a:sym typeface="Proxima Nova"/>
              </a:rPr>
              <a:t>Website Manager</a:t>
            </a:r>
            <a:endParaRPr>
              <a:latin typeface="Proxima Nova"/>
              <a:ea typeface="Proxima Nova"/>
              <a:cs typeface="Proxima Nova"/>
              <a:sym typeface="Proxima Nova"/>
            </a:endParaRPr>
          </a:p>
          <a:p>
            <a:pPr indent="0" lvl="0" marL="0" rtl="0" algn="l">
              <a:spcBef>
                <a:spcPts val="0"/>
              </a:spcBef>
              <a:spcAft>
                <a:spcPts val="0"/>
              </a:spcAft>
              <a:buNone/>
            </a:pPr>
            <a:r>
              <a:rPr lang="en-GB">
                <a:latin typeface="Proxima Nova"/>
                <a:ea typeface="Proxima Nova"/>
                <a:cs typeface="Proxima Nova"/>
                <a:sym typeface="Proxima Nova"/>
              </a:rPr>
              <a:t>Newcastle City Council</a:t>
            </a:r>
            <a:endParaRPr>
              <a:latin typeface="Proxima Nova"/>
              <a:ea typeface="Proxima Nova"/>
              <a:cs typeface="Proxima Nova"/>
              <a:sym typeface="Proxima Nova"/>
            </a:endParaRPr>
          </a:p>
        </p:txBody>
      </p:sp>
      <p:pic>
        <p:nvPicPr>
          <p:cNvPr id="110" name="Google Shape;110;p18"/>
          <p:cNvPicPr preferRelativeResize="0"/>
          <p:nvPr/>
        </p:nvPicPr>
        <p:blipFill>
          <a:blip r:embed="rId5">
            <a:alphaModFix/>
          </a:blip>
          <a:stretch>
            <a:fillRect/>
          </a:stretch>
        </p:blipFill>
        <p:spPr>
          <a:xfrm>
            <a:off x="6166000" y="1121963"/>
            <a:ext cx="2021582" cy="2186350"/>
          </a:xfrm>
          <a:prstGeom prst="rect">
            <a:avLst/>
          </a:prstGeom>
          <a:noFill/>
          <a:ln>
            <a:noFill/>
          </a:ln>
        </p:spPr>
      </p:pic>
      <p:sp>
        <p:nvSpPr>
          <p:cNvPr id="111" name="Google Shape;111;p18"/>
          <p:cNvSpPr txBox="1"/>
          <p:nvPr/>
        </p:nvSpPr>
        <p:spPr>
          <a:xfrm>
            <a:off x="6134425" y="3308325"/>
            <a:ext cx="202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Proxima Nova"/>
                <a:ea typeface="Proxima Nova"/>
                <a:cs typeface="Proxima Nova"/>
                <a:sym typeface="Proxima Nova"/>
              </a:rPr>
              <a:t>Duncan Miller</a:t>
            </a:r>
            <a:endParaRPr>
              <a:latin typeface="Proxima Nova"/>
              <a:ea typeface="Proxima Nova"/>
              <a:cs typeface="Proxima Nova"/>
              <a:sym typeface="Proxima Nova"/>
            </a:endParaRPr>
          </a:p>
          <a:p>
            <a:pPr indent="0" lvl="0" marL="0" rtl="0" algn="l">
              <a:spcBef>
                <a:spcPts val="0"/>
              </a:spcBef>
              <a:spcAft>
                <a:spcPts val="0"/>
              </a:spcAft>
              <a:buNone/>
            </a:pPr>
            <a:r>
              <a:rPr lang="en-GB">
                <a:latin typeface="Proxima Nova"/>
                <a:ea typeface="Proxima Nova"/>
                <a:cs typeface="Proxima Nova"/>
                <a:sym typeface="Proxima Nova"/>
              </a:rPr>
              <a:t>Service Improvement Lead (Planning)</a:t>
            </a:r>
            <a:endParaRPr>
              <a:latin typeface="Proxima Nova"/>
              <a:ea typeface="Proxima Nova"/>
              <a:cs typeface="Proxima Nova"/>
              <a:sym typeface="Proxima Nova"/>
            </a:endParaRPr>
          </a:p>
          <a:p>
            <a:pPr indent="0" lvl="0" marL="0" rtl="0" algn="l">
              <a:spcBef>
                <a:spcPts val="0"/>
              </a:spcBef>
              <a:spcAft>
                <a:spcPts val="0"/>
              </a:spcAft>
              <a:buNone/>
            </a:pPr>
            <a:r>
              <a:rPr lang="en-GB">
                <a:latin typeface="Proxima Nova"/>
                <a:ea typeface="Proxima Nova"/>
                <a:cs typeface="Proxima Nova"/>
                <a:sym typeface="Proxima Nova"/>
              </a:rPr>
              <a:t>Newcastle City Council</a:t>
            </a:r>
            <a:endParaRPr>
              <a:latin typeface="Proxima Nova"/>
              <a:ea typeface="Proxima Nova"/>
              <a:cs typeface="Proxima Nova"/>
              <a:sym typeface="Proxima Nova"/>
            </a:endParaRPr>
          </a:p>
        </p:txBody>
      </p:sp>
      <p:pic>
        <p:nvPicPr>
          <p:cNvPr id="112" name="Google Shape;112;p18"/>
          <p:cNvPicPr preferRelativeResize="0"/>
          <p:nvPr/>
        </p:nvPicPr>
        <p:blipFill>
          <a:blip r:embed="rId6">
            <a:alphaModFix/>
          </a:blip>
          <a:stretch>
            <a:fillRect/>
          </a:stretch>
        </p:blipFill>
        <p:spPr>
          <a:xfrm>
            <a:off x="6564475" y="4355020"/>
            <a:ext cx="1224600" cy="612300"/>
          </a:xfrm>
          <a:prstGeom prst="rect">
            <a:avLst/>
          </a:prstGeom>
          <a:noFill/>
          <a:ln>
            <a:noFill/>
          </a:ln>
        </p:spPr>
      </p:pic>
      <p:pic>
        <p:nvPicPr>
          <p:cNvPr id="113" name="Google Shape;113;p18"/>
          <p:cNvPicPr preferRelativeResize="0"/>
          <p:nvPr/>
        </p:nvPicPr>
        <p:blipFill rotWithShape="1">
          <a:blip r:embed="rId7">
            <a:alphaModFix/>
          </a:blip>
          <a:srcRect b="0" l="0" r="0" t="0"/>
          <a:stretch/>
        </p:blipFill>
        <p:spPr>
          <a:xfrm>
            <a:off x="1066622" y="4435950"/>
            <a:ext cx="1376552" cy="531375"/>
          </a:xfrm>
          <a:prstGeom prst="rect">
            <a:avLst/>
          </a:prstGeom>
          <a:noFill/>
          <a:ln>
            <a:noFill/>
          </a:ln>
        </p:spPr>
      </p:pic>
      <p:pic>
        <p:nvPicPr>
          <p:cNvPr id="114" name="Google Shape;114;p18"/>
          <p:cNvPicPr preferRelativeResize="0"/>
          <p:nvPr/>
        </p:nvPicPr>
        <p:blipFill rotWithShape="1">
          <a:blip r:embed="rId7">
            <a:alphaModFix/>
          </a:blip>
          <a:srcRect b="0" l="0" r="0" t="0"/>
          <a:stretch/>
        </p:blipFill>
        <p:spPr>
          <a:xfrm>
            <a:off x="3883722" y="4435950"/>
            <a:ext cx="1376552" cy="531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D1D"/>
        </a:solidFill>
      </p:bgPr>
    </p:bg>
    <p:spTree>
      <p:nvGrpSpPr>
        <p:cNvPr id="292" name="Shape 292"/>
        <p:cNvGrpSpPr/>
        <p:nvPr/>
      </p:nvGrpSpPr>
      <p:grpSpPr>
        <a:xfrm>
          <a:off x="0" y="0"/>
          <a:ext cx="0" cy="0"/>
          <a:chOff x="0" y="0"/>
          <a:chExt cx="0" cy="0"/>
        </a:xfrm>
      </p:grpSpPr>
      <p:pic>
        <p:nvPicPr>
          <p:cNvPr id="293" name="Google Shape;293;p36"/>
          <p:cNvPicPr preferRelativeResize="0"/>
          <p:nvPr/>
        </p:nvPicPr>
        <p:blipFill>
          <a:blip r:embed="rId3">
            <a:alphaModFix/>
          </a:blip>
          <a:stretch>
            <a:fillRect/>
          </a:stretch>
        </p:blipFill>
        <p:spPr>
          <a:xfrm>
            <a:off x="2744475" y="76375"/>
            <a:ext cx="2873375" cy="10042250"/>
          </a:xfrm>
          <a:prstGeom prst="rect">
            <a:avLst/>
          </a:prstGeom>
          <a:noFill/>
          <a:ln>
            <a:noFill/>
          </a:ln>
        </p:spPr>
      </p:pic>
      <p:pic>
        <p:nvPicPr>
          <p:cNvPr id="294" name="Google Shape;294;p36"/>
          <p:cNvPicPr preferRelativeResize="0"/>
          <p:nvPr/>
        </p:nvPicPr>
        <p:blipFill>
          <a:blip r:embed="rId3">
            <a:alphaModFix/>
          </a:blip>
          <a:stretch>
            <a:fillRect/>
          </a:stretch>
        </p:blipFill>
        <p:spPr>
          <a:xfrm>
            <a:off x="5907000" y="-4975125"/>
            <a:ext cx="2873375" cy="10042250"/>
          </a:xfrm>
          <a:prstGeom prst="rect">
            <a:avLst/>
          </a:prstGeom>
          <a:noFill/>
          <a:ln>
            <a:noFill/>
          </a:ln>
        </p:spPr>
      </p:pic>
      <p:sp>
        <p:nvSpPr>
          <p:cNvPr id="295" name="Google Shape;295;p36"/>
          <p:cNvSpPr txBox="1"/>
          <p:nvPr/>
        </p:nvSpPr>
        <p:spPr>
          <a:xfrm>
            <a:off x="238675" y="409150"/>
            <a:ext cx="2294100" cy="1892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3000">
                <a:solidFill>
                  <a:srgbClr val="00FF00"/>
                </a:solidFill>
                <a:latin typeface="Raleway"/>
                <a:ea typeface="Raleway"/>
                <a:cs typeface="Raleway"/>
                <a:sym typeface="Raleway"/>
              </a:rPr>
              <a:t>North East Community Forest</a:t>
            </a:r>
            <a:endParaRPr sz="3000">
              <a:solidFill>
                <a:srgbClr val="00FF00"/>
              </a:solidFill>
              <a:latin typeface="Raleway"/>
              <a:ea typeface="Raleway"/>
              <a:cs typeface="Raleway"/>
              <a:sym typeface="Raleway"/>
            </a:endParaRPr>
          </a:p>
          <a:p>
            <a:pPr indent="0" lvl="0" marL="0" rtl="0" algn="l">
              <a:lnSpc>
                <a:spcPct val="90000"/>
              </a:lnSpc>
              <a:spcBef>
                <a:spcPts val="1000"/>
              </a:spcBef>
              <a:spcAft>
                <a:spcPts val="1000"/>
              </a:spcAft>
              <a:buNone/>
            </a:pPr>
            <a:r>
              <a:rPr lang="en-GB" sz="1200">
                <a:solidFill>
                  <a:schemeClr val="lt1"/>
                </a:solidFill>
                <a:latin typeface="Raleway Medium"/>
                <a:ea typeface="Raleway Medium"/>
                <a:cs typeface="Raleway Medium"/>
                <a:sym typeface="Raleway Medium"/>
              </a:rPr>
              <a:t>A distinct identity, supporting a major cross-council project</a:t>
            </a:r>
            <a:endParaRPr sz="1200">
              <a:solidFill>
                <a:schemeClr val="lt1"/>
              </a:solidFill>
              <a:latin typeface="Raleway Medium"/>
              <a:ea typeface="Raleway Medium"/>
              <a:cs typeface="Raleway Medium"/>
              <a:sym typeface="Raleway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Our impact</a:t>
            </a:r>
            <a:endParaRPr/>
          </a:p>
        </p:txBody>
      </p:sp>
      <p:sp>
        <p:nvSpPr>
          <p:cNvPr id="301" name="Google Shape;301;p37"/>
          <p:cNvSpPr txBox="1"/>
          <p:nvPr>
            <p:ph idx="1" type="body"/>
          </p:nvPr>
        </p:nvSpPr>
        <p:spPr>
          <a:xfrm>
            <a:off x="311700" y="1017725"/>
            <a:ext cx="8520600" cy="3914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GB" sz="5607">
                <a:solidFill>
                  <a:srgbClr val="1D1D1D"/>
                </a:solidFill>
                <a:highlight>
                  <a:srgbClr val="FFFFFF"/>
                </a:highlight>
                <a:latin typeface="Inter"/>
                <a:ea typeface="Inter"/>
                <a:cs typeface="Inter"/>
                <a:sym typeface="Inter"/>
              </a:rPr>
              <a:t>Faster smarter services</a:t>
            </a:r>
            <a:endParaRPr sz="6107">
              <a:latin typeface="Inter"/>
              <a:ea typeface="Inter"/>
              <a:cs typeface="Inter"/>
              <a:sym typeface="Inter"/>
            </a:endParaRPr>
          </a:p>
          <a:p>
            <a:pPr indent="0" lvl="0" marL="0" rtl="0" algn="l">
              <a:lnSpc>
                <a:spcPct val="115000"/>
              </a:lnSpc>
              <a:spcBef>
                <a:spcPts val="1200"/>
              </a:spcBef>
              <a:spcAft>
                <a:spcPts val="0"/>
              </a:spcAft>
              <a:buNone/>
            </a:pPr>
            <a:r>
              <a:rPr lang="en-GB" sz="5157">
                <a:solidFill>
                  <a:srgbClr val="1D1D1D"/>
                </a:solidFill>
                <a:highlight>
                  <a:srgbClr val="FFFFFF"/>
                </a:highlight>
                <a:latin typeface="Inter"/>
                <a:ea typeface="Inter"/>
                <a:cs typeface="Inter"/>
                <a:sym typeface="Inter"/>
              </a:rPr>
              <a:t>On average, up to 50% of planning applications are invalid when a council receives them. Good quality data publishing to the </a:t>
            </a:r>
            <a:r>
              <a:rPr lang="en-GB" sz="5157" u="sng">
                <a:solidFill>
                  <a:srgbClr val="2200CC"/>
                </a:solidFill>
                <a:highlight>
                  <a:srgbClr val="FFFFFF"/>
                </a:highlight>
                <a:latin typeface="Inter"/>
                <a:ea typeface="Inter"/>
                <a:cs typeface="Inter"/>
                <a:sym typeface="Inter"/>
                <a:hlinkClick r:id="rId3">
                  <a:extLst>
                    <a:ext uri="{A12FA001-AC4F-418D-AE19-62706E023703}">
                      <ahyp:hlinkClr val="tx"/>
                    </a:ext>
                  </a:extLst>
                </a:hlinkClick>
              </a:rPr>
              <a:t>National Planning Data Platform</a:t>
            </a:r>
            <a:r>
              <a:rPr lang="en-GB" sz="5157">
                <a:solidFill>
                  <a:srgbClr val="1D1D1D"/>
                </a:solidFill>
                <a:highlight>
                  <a:srgbClr val="FFFFFF"/>
                </a:highlight>
                <a:latin typeface="Inter"/>
                <a:ea typeface="Inter"/>
                <a:cs typeface="Inter"/>
                <a:sym typeface="Inter"/>
              </a:rPr>
              <a:t>, coupled with a submission service such as </a:t>
            </a:r>
            <a:r>
              <a:rPr lang="en-GB" sz="5157" u="sng">
                <a:solidFill>
                  <a:srgbClr val="2200CC"/>
                </a:solidFill>
                <a:highlight>
                  <a:srgbClr val="FFFFFF"/>
                </a:highlight>
                <a:latin typeface="Inter"/>
                <a:ea typeface="Inter"/>
                <a:cs typeface="Inter"/>
                <a:sym typeface="Inter"/>
                <a:hlinkClick r:id="rId4">
                  <a:extLst>
                    <a:ext uri="{A12FA001-AC4F-418D-AE19-62706E023703}">
                      <ahyp:hlinkClr val="tx"/>
                    </a:ext>
                  </a:extLst>
                </a:hlinkClick>
              </a:rPr>
              <a:t>PlanX</a:t>
            </a:r>
            <a:r>
              <a:rPr lang="en-GB" sz="5157">
                <a:solidFill>
                  <a:srgbClr val="1D1D1D"/>
                </a:solidFill>
                <a:highlight>
                  <a:srgbClr val="FFFFFF"/>
                </a:highlight>
                <a:latin typeface="Inter"/>
                <a:ea typeface="Inter"/>
                <a:cs typeface="Inter"/>
                <a:sym typeface="Inter"/>
              </a:rPr>
              <a:t>, which helps applicants to make sense of planning rules relevant to their project, make it more likely that a planning application will be valid.</a:t>
            </a:r>
            <a:endParaRPr sz="5157">
              <a:solidFill>
                <a:srgbClr val="1D1D1D"/>
              </a:solidFill>
              <a:highlight>
                <a:srgbClr val="FFFFFF"/>
              </a:highlight>
              <a:latin typeface="Inter"/>
              <a:ea typeface="Inter"/>
              <a:cs typeface="Inter"/>
              <a:sym typeface="Inter"/>
            </a:endParaRPr>
          </a:p>
          <a:p>
            <a:pPr indent="0" lvl="0" marL="0" rtl="0" algn="l">
              <a:lnSpc>
                <a:spcPct val="115000"/>
              </a:lnSpc>
              <a:spcBef>
                <a:spcPts val="1700"/>
              </a:spcBef>
              <a:spcAft>
                <a:spcPts val="0"/>
              </a:spcAft>
              <a:buNone/>
            </a:pPr>
            <a:r>
              <a:rPr lang="en-GB" sz="5157">
                <a:solidFill>
                  <a:srgbClr val="1D1D1D"/>
                </a:solidFill>
                <a:highlight>
                  <a:srgbClr val="FFFFFF"/>
                </a:highlight>
                <a:latin typeface="Inter"/>
                <a:ea typeface="Inter"/>
                <a:cs typeface="Inter"/>
                <a:sym typeface="Inter"/>
              </a:rPr>
              <a:t>Reduction of errors making the chance of a “first time” valid submission higher - minimising bounce back,  saves time both for the customer and council</a:t>
            </a:r>
            <a:endParaRPr sz="5157">
              <a:solidFill>
                <a:srgbClr val="1D1D1D"/>
              </a:solidFill>
              <a:highlight>
                <a:srgbClr val="FFFFFF"/>
              </a:highlight>
              <a:latin typeface="Inter"/>
              <a:ea typeface="Inter"/>
              <a:cs typeface="Inter"/>
              <a:sym typeface="Inter"/>
            </a:endParaRPr>
          </a:p>
          <a:p>
            <a:pPr indent="0" lvl="0" marL="0" rtl="0" algn="l">
              <a:lnSpc>
                <a:spcPct val="120000"/>
              </a:lnSpc>
              <a:spcBef>
                <a:spcPts val="1300"/>
              </a:spcBef>
              <a:spcAft>
                <a:spcPts val="0"/>
              </a:spcAft>
              <a:buNone/>
            </a:pPr>
            <a:r>
              <a:rPr b="1" lang="en-GB" sz="5607">
                <a:solidFill>
                  <a:srgbClr val="1D1D1D"/>
                </a:solidFill>
                <a:highlight>
                  <a:srgbClr val="FFFFFF"/>
                </a:highlight>
                <a:latin typeface="Inter"/>
                <a:ea typeface="Inter"/>
                <a:cs typeface="Inter"/>
                <a:sym typeface="Inter"/>
              </a:rPr>
              <a:t>Continuous improvement, informed by evidence</a:t>
            </a:r>
            <a:endParaRPr b="1" sz="5607">
              <a:solidFill>
                <a:srgbClr val="1D1D1D"/>
              </a:solidFill>
              <a:highlight>
                <a:srgbClr val="FFFFFF"/>
              </a:highlight>
              <a:latin typeface="Inter"/>
              <a:ea typeface="Inter"/>
              <a:cs typeface="Inter"/>
              <a:sym typeface="Inter"/>
            </a:endParaRPr>
          </a:p>
          <a:p>
            <a:pPr indent="0" lvl="0" marL="0" rtl="0" algn="l">
              <a:lnSpc>
                <a:spcPct val="115000"/>
              </a:lnSpc>
              <a:spcBef>
                <a:spcPts val="1700"/>
              </a:spcBef>
              <a:spcAft>
                <a:spcPts val="0"/>
              </a:spcAft>
              <a:buNone/>
            </a:pPr>
            <a:r>
              <a:rPr lang="en-GB" sz="5157">
                <a:solidFill>
                  <a:srgbClr val="1D1D1D"/>
                </a:solidFill>
                <a:highlight>
                  <a:srgbClr val="FFFFFF"/>
                </a:highlight>
                <a:latin typeface="Inter"/>
                <a:ea typeface="Inter"/>
                <a:cs typeface="Inter"/>
                <a:sym typeface="Inter"/>
              </a:rPr>
              <a:t>Early results suggest that the time taken to validate an application is reduced by around 38% when validating a planning application using BOPS. PlanX is currently demonstrating a 20% reduction in the number of Lawful Development Certificate applications that are invalid on submission.</a:t>
            </a:r>
            <a:endParaRPr sz="5157">
              <a:solidFill>
                <a:srgbClr val="1D1D1D"/>
              </a:solidFill>
              <a:highlight>
                <a:srgbClr val="FFFFFF"/>
              </a:highlight>
              <a:latin typeface="Inter"/>
              <a:ea typeface="Inter"/>
              <a:cs typeface="Inter"/>
              <a:sym typeface="Inter"/>
            </a:endParaRPr>
          </a:p>
          <a:p>
            <a:pPr indent="0" lvl="0" marL="0" rtl="0" algn="l">
              <a:lnSpc>
                <a:spcPct val="115000"/>
              </a:lnSpc>
              <a:spcBef>
                <a:spcPts val="1700"/>
              </a:spcBef>
              <a:spcAft>
                <a:spcPts val="0"/>
              </a:spcAft>
              <a:buNone/>
            </a:pPr>
            <a:r>
              <a:rPr lang="en-GB" sz="5157">
                <a:solidFill>
                  <a:srgbClr val="1D1D1D"/>
                </a:solidFill>
                <a:highlight>
                  <a:srgbClr val="FFFFFF"/>
                </a:highlight>
                <a:latin typeface="Inter"/>
                <a:ea typeface="Inter"/>
                <a:cs typeface="Inter"/>
                <a:sym typeface="Inter"/>
              </a:rPr>
              <a:t>We believe that with better online guidance and better-quality applications received, planning officers will spend less time working through minor issues, and can focus on higher-value planning work.</a:t>
            </a:r>
            <a:endParaRPr sz="5157">
              <a:solidFill>
                <a:srgbClr val="1D1D1D"/>
              </a:solidFill>
              <a:highlight>
                <a:srgbClr val="FFFFFF"/>
              </a:highlight>
              <a:latin typeface="Inter"/>
              <a:ea typeface="Inter"/>
              <a:cs typeface="Inter"/>
              <a:sym typeface="Inter"/>
            </a:endParaRPr>
          </a:p>
          <a:p>
            <a:pPr indent="0" lvl="0" marL="0" rtl="0" algn="l">
              <a:lnSpc>
                <a:spcPct val="100000"/>
              </a:lnSpc>
              <a:spcBef>
                <a:spcPts val="0"/>
              </a:spcBef>
              <a:spcAft>
                <a:spcPts val="0"/>
              </a:spcAft>
              <a:buNone/>
            </a:pPr>
            <a:r>
              <a:t/>
            </a:r>
            <a:endParaRPr sz="3007">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302" name="Google Shape;302;p37"/>
          <p:cNvPicPr preferRelativeResize="0"/>
          <p:nvPr/>
        </p:nvPicPr>
        <p:blipFill>
          <a:blip r:embed="rId5">
            <a:alphaModFix/>
          </a:blip>
          <a:stretch>
            <a:fillRect/>
          </a:stretch>
        </p:blipFill>
        <p:spPr>
          <a:xfrm>
            <a:off x="6826925" y="140325"/>
            <a:ext cx="2005375" cy="1002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Local Perspective</a:t>
            </a:r>
            <a:endParaRPr/>
          </a:p>
          <a:p>
            <a:pPr indent="0" lvl="0" marL="0" rtl="0" algn="l">
              <a:spcBef>
                <a:spcPts val="0"/>
              </a:spcBef>
              <a:spcAft>
                <a:spcPts val="0"/>
              </a:spcAft>
              <a:buNone/>
            </a:pPr>
            <a:r>
              <a:t/>
            </a:r>
            <a:endParaRPr sz="2888">
              <a:solidFill>
                <a:srgbClr val="000000"/>
              </a:solidFill>
              <a:latin typeface="Lexend"/>
              <a:ea typeface="Lexend"/>
              <a:cs typeface="Lexend"/>
              <a:sym typeface="Lexend"/>
            </a:endParaRPr>
          </a:p>
        </p:txBody>
      </p:sp>
      <p:sp>
        <p:nvSpPr>
          <p:cNvPr id="308" name="Google Shape;308;p38"/>
          <p:cNvSpPr txBox="1"/>
          <p:nvPr>
            <p:ph idx="1" type="body"/>
          </p:nvPr>
        </p:nvSpPr>
        <p:spPr>
          <a:xfrm>
            <a:off x="443150" y="1558375"/>
            <a:ext cx="8520600" cy="3416400"/>
          </a:xfrm>
          <a:prstGeom prst="rect">
            <a:avLst/>
          </a:prstGeom>
        </p:spPr>
        <p:txBody>
          <a:bodyPr anchorCtr="0" anchor="t" bIns="91425" lIns="91425" spcFirstLastPara="1" rIns="91425" wrap="square" tIns="91425">
            <a:noAutofit/>
          </a:bodyPr>
          <a:lstStyle/>
          <a:p>
            <a:pPr indent="-314642" lvl="0" marL="457200" rtl="0" algn="l">
              <a:lnSpc>
                <a:spcPct val="115000"/>
              </a:lnSpc>
              <a:spcBef>
                <a:spcPts val="0"/>
              </a:spcBef>
              <a:spcAft>
                <a:spcPts val="0"/>
              </a:spcAft>
              <a:buClr>
                <a:srgbClr val="1D1D1D"/>
              </a:buClr>
              <a:buSzPts val="1355"/>
              <a:buFont typeface="Inter"/>
              <a:buChar char="●"/>
            </a:pPr>
            <a:r>
              <a:rPr lang="en-GB" sz="1355">
                <a:solidFill>
                  <a:srgbClr val="1D1D1D"/>
                </a:solidFill>
                <a:latin typeface="Inter"/>
                <a:ea typeface="Inter"/>
                <a:cs typeface="Inter"/>
                <a:sym typeface="Inter"/>
              </a:rPr>
              <a:t>Better understanding of “what good looks like”.</a:t>
            </a:r>
            <a:endParaRPr sz="1355">
              <a:solidFill>
                <a:srgbClr val="1D1D1D"/>
              </a:solidFill>
              <a:latin typeface="Inter"/>
              <a:ea typeface="Inter"/>
              <a:cs typeface="Inter"/>
              <a:sym typeface="Inter"/>
            </a:endParaRPr>
          </a:p>
          <a:p>
            <a:pPr indent="-314642" lvl="0" marL="457200" rtl="0" algn="l">
              <a:lnSpc>
                <a:spcPct val="115000"/>
              </a:lnSpc>
              <a:spcBef>
                <a:spcPts val="0"/>
              </a:spcBef>
              <a:spcAft>
                <a:spcPts val="0"/>
              </a:spcAft>
              <a:buClr>
                <a:srgbClr val="1D1D1D"/>
              </a:buClr>
              <a:buSzPts val="1355"/>
              <a:buFont typeface="Inter"/>
              <a:buChar char="●"/>
            </a:pPr>
            <a:r>
              <a:rPr lang="en-GB" sz="1355">
                <a:solidFill>
                  <a:srgbClr val="1D1D1D"/>
                </a:solidFill>
                <a:latin typeface="Inter"/>
                <a:ea typeface="Inter"/>
                <a:cs typeface="Inter"/>
                <a:sym typeface="Inter"/>
              </a:rPr>
              <a:t>Helped us to mitigate the challenge of “many problems, scarce resources” by identifying common problems and needs that we need to be addressed. This can be by done by selecting our level of participation in developments from initiator/leader/active partner/product tester/keen watcher/interested adopter, etc.</a:t>
            </a:r>
            <a:endParaRPr sz="1355">
              <a:solidFill>
                <a:srgbClr val="1D1D1D"/>
              </a:solidFill>
              <a:latin typeface="Inter"/>
              <a:ea typeface="Inter"/>
              <a:cs typeface="Inter"/>
              <a:sym typeface="Inter"/>
            </a:endParaRPr>
          </a:p>
          <a:p>
            <a:pPr indent="-314642" lvl="0" marL="457200" rtl="0" algn="l">
              <a:lnSpc>
                <a:spcPct val="115000"/>
              </a:lnSpc>
              <a:spcBef>
                <a:spcPts val="0"/>
              </a:spcBef>
              <a:spcAft>
                <a:spcPts val="0"/>
              </a:spcAft>
              <a:buClr>
                <a:srgbClr val="1D1D1D"/>
              </a:buClr>
              <a:buSzPts val="1355"/>
              <a:buFont typeface="Inter"/>
              <a:buChar char="●"/>
            </a:pPr>
            <a:r>
              <a:rPr lang="en-GB" sz="1355">
                <a:solidFill>
                  <a:srgbClr val="1D1D1D"/>
                </a:solidFill>
                <a:latin typeface="Inter"/>
                <a:ea typeface="Inter"/>
                <a:cs typeface="Inter"/>
                <a:sym typeface="Inter"/>
              </a:rPr>
              <a:t>Support and encouragement from ODP and DLUHC peers has e</a:t>
            </a:r>
            <a:r>
              <a:rPr lang="en-GB" sz="1355">
                <a:solidFill>
                  <a:srgbClr val="1D1D1D"/>
                </a:solidFill>
                <a:latin typeface="Inter"/>
                <a:ea typeface="Inter"/>
                <a:cs typeface="Inter"/>
                <a:sym typeface="Inter"/>
              </a:rPr>
              <a:t>xpanded our ability to collaborate internally and externally as we more readily connect the dots e.g. data, software, planning, relationship management and funding.</a:t>
            </a:r>
            <a:endParaRPr sz="1355">
              <a:solidFill>
                <a:srgbClr val="1D1D1D"/>
              </a:solidFill>
              <a:latin typeface="Inter"/>
              <a:ea typeface="Inter"/>
              <a:cs typeface="Inter"/>
              <a:sym typeface="Inter"/>
            </a:endParaRPr>
          </a:p>
          <a:p>
            <a:pPr indent="-314642" lvl="0" marL="457200" rtl="0" algn="l">
              <a:lnSpc>
                <a:spcPct val="115000"/>
              </a:lnSpc>
              <a:spcBef>
                <a:spcPts val="0"/>
              </a:spcBef>
              <a:spcAft>
                <a:spcPts val="0"/>
              </a:spcAft>
              <a:buClr>
                <a:srgbClr val="1D1D1D"/>
              </a:buClr>
              <a:buSzPts val="1355"/>
              <a:buFont typeface="Inter"/>
              <a:buChar char="●"/>
            </a:pPr>
            <a:r>
              <a:rPr lang="en-GB" sz="1355">
                <a:solidFill>
                  <a:srgbClr val="1D1D1D"/>
                </a:solidFill>
                <a:latin typeface="Inter"/>
                <a:ea typeface="Inter"/>
                <a:cs typeface="Inter"/>
                <a:sym typeface="Inter"/>
              </a:rPr>
              <a:t>Principles and ways of working have supported us to consciously focus our energies on impact and effort, so that this is proportionate and delivers tangible benefits to our users. </a:t>
            </a:r>
            <a:endParaRPr sz="1355">
              <a:solidFill>
                <a:srgbClr val="1D1D1D"/>
              </a:solidFill>
              <a:latin typeface="Inter"/>
              <a:ea typeface="Inter"/>
              <a:cs typeface="Inter"/>
              <a:sym typeface="Inter"/>
            </a:endParaRPr>
          </a:p>
          <a:p>
            <a:pPr indent="-314642" lvl="0" marL="457200" rtl="0" algn="l">
              <a:lnSpc>
                <a:spcPct val="115000"/>
              </a:lnSpc>
              <a:spcBef>
                <a:spcPts val="0"/>
              </a:spcBef>
              <a:spcAft>
                <a:spcPts val="0"/>
              </a:spcAft>
              <a:buClr>
                <a:srgbClr val="1D1D1D"/>
              </a:buClr>
              <a:buSzPts val="1355"/>
              <a:buFont typeface="Inter"/>
              <a:buChar char="●"/>
            </a:pPr>
            <a:r>
              <a:rPr lang="en-GB" sz="1355">
                <a:solidFill>
                  <a:srgbClr val="1D1D1D"/>
                </a:solidFill>
                <a:latin typeface="Inter"/>
                <a:ea typeface="Inter"/>
                <a:cs typeface="Inter"/>
                <a:sym typeface="Inter"/>
              </a:rPr>
              <a:t>Exposure to agile methodologies, the multi-disciplinary nature of the work and the </a:t>
            </a:r>
            <a:r>
              <a:rPr lang="en-GB" sz="1355">
                <a:solidFill>
                  <a:srgbClr val="1D1D1D"/>
                </a:solidFill>
                <a:latin typeface="Inter"/>
                <a:ea typeface="Inter"/>
                <a:cs typeface="Inter"/>
                <a:sym typeface="Inter"/>
              </a:rPr>
              <a:t>benefits</a:t>
            </a:r>
            <a:r>
              <a:rPr lang="en-GB" sz="1355">
                <a:solidFill>
                  <a:srgbClr val="1D1D1D"/>
                </a:solidFill>
                <a:latin typeface="Inter"/>
                <a:ea typeface="Inter"/>
                <a:cs typeface="Inter"/>
                <a:sym typeface="Inter"/>
              </a:rPr>
              <a:t> of this in relation to outputs/outcomes and the “feel</a:t>
            </a:r>
            <a:r>
              <a:rPr lang="en-GB" sz="1355">
                <a:solidFill>
                  <a:srgbClr val="1D1D1D"/>
                </a:solidFill>
                <a:latin typeface="Inter"/>
                <a:ea typeface="Inter"/>
                <a:cs typeface="Inter"/>
                <a:sym typeface="Inter"/>
              </a:rPr>
              <a:t> </a:t>
            </a:r>
            <a:r>
              <a:rPr lang="en-GB" sz="1355">
                <a:solidFill>
                  <a:srgbClr val="1D1D1D"/>
                </a:solidFill>
                <a:latin typeface="Inter"/>
                <a:ea typeface="Inter"/>
                <a:cs typeface="Inter"/>
                <a:sym typeface="Inter"/>
              </a:rPr>
              <a:t>good” factor for employees has led us to model this good practice and encouraged us adopt and deploy our learning to other areas. </a:t>
            </a:r>
            <a:endParaRPr sz="1355">
              <a:solidFill>
                <a:srgbClr val="1D1D1D"/>
              </a:solidFill>
              <a:latin typeface="Inter"/>
              <a:ea typeface="Inter"/>
              <a:cs typeface="Inter"/>
              <a:sym typeface="Inter"/>
            </a:endParaRPr>
          </a:p>
          <a:p>
            <a:pPr indent="0" lvl="0" marL="0" rtl="0" algn="l">
              <a:lnSpc>
                <a:spcPct val="95000"/>
              </a:lnSpc>
              <a:spcBef>
                <a:spcPts val="1200"/>
              </a:spcBef>
              <a:spcAft>
                <a:spcPts val="1200"/>
              </a:spcAft>
              <a:buSzPts val="523"/>
              <a:buNone/>
            </a:pPr>
            <a:r>
              <a:t/>
            </a:r>
            <a:endParaRPr sz="855"/>
          </a:p>
        </p:txBody>
      </p:sp>
      <p:pic>
        <p:nvPicPr>
          <p:cNvPr id="309" name="Google Shape;309;p38"/>
          <p:cNvPicPr preferRelativeResize="0"/>
          <p:nvPr/>
        </p:nvPicPr>
        <p:blipFill>
          <a:blip r:embed="rId3">
            <a:alphaModFix/>
          </a:blip>
          <a:stretch>
            <a:fillRect/>
          </a:stretch>
        </p:blipFill>
        <p:spPr>
          <a:xfrm>
            <a:off x="7117800" y="285750"/>
            <a:ext cx="1714500" cy="857250"/>
          </a:xfrm>
          <a:prstGeom prst="rect">
            <a:avLst/>
          </a:prstGeom>
          <a:noFill/>
          <a:ln>
            <a:noFill/>
          </a:ln>
        </p:spPr>
      </p:pic>
      <p:pic>
        <p:nvPicPr>
          <p:cNvPr id="310" name="Google Shape;310;p38"/>
          <p:cNvPicPr preferRelativeResize="0"/>
          <p:nvPr/>
        </p:nvPicPr>
        <p:blipFill>
          <a:blip r:embed="rId4">
            <a:alphaModFix/>
          </a:blip>
          <a:stretch>
            <a:fillRect/>
          </a:stretch>
        </p:blipFill>
        <p:spPr>
          <a:xfrm>
            <a:off x="4986425" y="516875"/>
            <a:ext cx="2001050" cy="500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9"/>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4320"/>
              <a:t>How can collaborative projects raise expectations of what is possible?</a:t>
            </a:r>
            <a:endParaRPr sz="432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19" name="Shape 319"/>
        <p:cNvGrpSpPr/>
        <p:nvPr/>
      </p:nvGrpSpPr>
      <p:grpSpPr>
        <a:xfrm>
          <a:off x="0" y="0"/>
          <a:ext cx="0" cy="0"/>
          <a:chOff x="0" y="0"/>
          <a:chExt cx="0" cy="0"/>
        </a:xfrm>
      </p:grpSpPr>
      <p:pic>
        <p:nvPicPr>
          <p:cNvPr id="320" name="Google Shape;320;p40"/>
          <p:cNvPicPr preferRelativeResize="0"/>
          <p:nvPr/>
        </p:nvPicPr>
        <p:blipFill>
          <a:blip r:embed="rId3">
            <a:alphaModFix/>
          </a:blip>
          <a:stretch>
            <a:fillRect/>
          </a:stretch>
        </p:blipFill>
        <p:spPr>
          <a:xfrm>
            <a:off x="2241850" y="1857650"/>
            <a:ext cx="4831425" cy="1177866"/>
          </a:xfrm>
          <a:prstGeom prst="rect">
            <a:avLst/>
          </a:prstGeom>
          <a:noFill/>
          <a:ln cap="flat" cmpd="sng" w="9525">
            <a:solidFill>
              <a:schemeClr val="lt2"/>
            </a:solidFill>
            <a:prstDash val="solid"/>
            <a:round/>
            <a:headEnd len="sm" w="sm" type="none"/>
            <a:tailEnd len="sm" w="sm" type="none"/>
          </a:ln>
        </p:spPr>
      </p:pic>
      <p:pic>
        <p:nvPicPr>
          <p:cNvPr id="321" name="Google Shape;321;p40"/>
          <p:cNvPicPr preferRelativeResize="0"/>
          <p:nvPr/>
        </p:nvPicPr>
        <p:blipFill>
          <a:blip r:embed="rId4">
            <a:alphaModFix/>
          </a:blip>
          <a:stretch>
            <a:fillRect/>
          </a:stretch>
        </p:blipFill>
        <p:spPr>
          <a:xfrm>
            <a:off x="2241850" y="3292426"/>
            <a:ext cx="4831424" cy="1131196"/>
          </a:xfrm>
          <a:prstGeom prst="rect">
            <a:avLst/>
          </a:prstGeom>
          <a:noFill/>
          <a:ln cap="flat" cmpd="sng" w="9525">
            <a:solidFill>
              <a:schemeClr val="lt2"/>
            </a:solidFill>
            <a:prstDash val="solid"/>
            <a:round/>
            <a:headEnd len="sm" w="sm" type="none"/>
            <a:tailEnd len="sm" w="sm" type="none"/>
          </a:ln>
        </p:spPr>
      </p:pic>
      <p:sp>
        <p:nvSpPr>
          <p:cNvPr id="322" name="Google Shape;322;p40"/>
          <p:cNvSpPr txBox="1"/>
          <p:nvPr/>
        </p:nvSpPr>
        <p:spPr>
          <a:xfrm>
            <a:off x="2241850" y="759325"/>
            <a:ext cx="6291000" cy="60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3200">
                <a:solidFill>
                  <a:schemeClr val="accent3"/>
                </a:solidFill>
                <a:latin typeface="Inter SemiBold"/>
                <a:ea typeface="Inter SemiBold"/>
                <a:cs typeface="Inter SemiBold"/>
                <a:sym typeface="Inter SemiBold"/>
              </a:rPr>
              <a:t>A</a:t>
            </a:r>
            <a:r>
              <a:rPr lang="en-GB" sz="3200">
                <a:solidFill>
                  <a:schemeClr val="accent3"/>
                </a:solidFill>
                <a:latin typeface="Inter SemiBold"/>
                <a:ea typeface="Inter SemiBold"/>
                <a:cs typeface="Inter SemiBold"/>
                <a:sym typeface="Inter SemiBold"/>
              </a:rPr>
              <a:t>ctively interested </a:t>
            </a:r>
            <a:br>
              <a:rPr lang="en-GB" sz="3200">
                <a:solidFill>
                  <a:schemeClr val="accent3"/>
                </a:solidFill>
                <a:latin typeface="Inter SemiBold"/>
                <a:ea typeface="Inter SemiBold"/>
                <a:cs typeface="Inter SemiBold"/>
                <a:sym typeface="Inter SemiBold"/>
              </a:rPr>
            </a:br>
            <a:r>
              <a:rPr lang="en-GB" sz="3200">
                <a:solidFill>
                  <a:schemeClr val="accent3"/>
                </a:solidFill>
                <a:latin typeface="Inter SemiBold"/>
                <a:ea typeface="Inter SemiBold"/>
                <a:cs typeface="Inter SemiBold"/>
                <a:sym typeface="Inter SemiBold"/>
              </a:rPr>
              <a:t>in common needs</a:t>
            </a:r>
            <a:endParaRPr sz="3200">
              <a:solidFill>
                <a:schemeClr val="accent3"/>
              </a:solidFill>
              <a:latin typeface="IBM Plex Serif Medium"/>
              <a:ea typeface="IBM Plex Serif Medium"/>
              <a:cs typeface="IBM Plex Serif Medium"/>
              <a:sym typeface="IBM Plex Serif Medium"/>
            </a:endParaRPr>
          </a:p>
        </p:txBody>
      </p:sp>
      <p:pic>
        <p:nvPicPr>
          <p:cNvPr id="323" name="Google Shape;323;p40"/>
          <p:cNvPicPr preferRelativeResize="0"/>
          <p:nvPr/>
        </p:nvPicPr>
        <p:blipFill>
          <a:blip r:embed="rId5">
            <a:alphaModFix/>
          </a:blip>
          <a:stretch>
            <a:fillRect/>
          </a:stretch>
        </p:blipFill>
        <p:spPr>
          <a:xfrm>
            <a:off x="7173650" y="106425"/>
            <a:ext cx="1864208" cy="719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7" name="Shape 327"/>
        <p:cNvGrpSpPr/>
        <p:nvPr/>
      </p:nvGrpSpPr>
      <p:grpSpPr>
        <a:xfrm>
          <a:off x="0" y="0"/>
          <a:ext cx="0" cy="0"/>
          <a:chOff x="0" y="0"/>
          <a:chExt cx="0" cy="0"/>
        </a:xfrm>
      </p:grpSpPr>
      <p:sp>
        <p:nvSpPr>
          <p:cNvPr id="328" name="Google Shape;328;p41"/>
          <p:cNvSpPr txBox="1"/>
          <p:nvPr/>
        </p:nvSpPr>
        <p:spPr>
          <a:xfrm>
            <a:off x="2185000" y="438725"/>
            <a:ext cx="6291000" cy="60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3200">
                <a:solidFill>
                  <a:schemeClr val="accent3"/>
                </a:solidFill>
                <a:latin typeface="Inter SemiBold"/>
                <a:ea typeface="Inter SemiBold"/>
                <a:cs typeface="Inter SemiBold"/>
                <a:sym typeface="Inter SemiBold"/>
              </a:rPr>
              <a:t>Actively interested </a:t>
            </a:r>
            <a:br>
              <a:rPr lang="en-GB" sz="3200">
                <a:solidFill>
                  <a:schemeClr val="accent3"/>
                </a:solidFill>
                <a:latin typeface="Inter SemiBold"/>
                <a:ea typeface="Inter SemiBold"/>
                <a:cs typeface="Inter SemiBold"/>
                <a:sym typeface="Inter SemiBold"/>
              </a:rPr>
            </a:br>
            <a:r>
              <a:rPr lang="en-GB" sz="3200">
                <a:solidFill>
                  <a:schemeClr val="accent3"/>
                </a:solidFill>
                <a:latin typeface="Inter SemiBold"/>
                <a:ea typeface="Inter SemiBold"/>
                <a:cs typeface="Inter SemiBold"/>
                <a:sym typeface="Inter SemiBold"/>
              </a:rPr>
              <a:t>in common needs</a:t>
            </a:r>
            <a:endParaRPr sz="3200">
              <a:solidFill>
                <a:schemeClr val="accent3"/>
              </a:solidFill>
              <a:latin typeface="IBM Plex Serif Medium"/>
              <a:ea typeface="IBM Plex Serif Medium"/>
              <a:cs typeface="IBM Plex Serif Medium"/>
              <a:sym typeface="IBM Plex Serif Medium"/>
            </a:endParaRPr>
          </a:p>
        </p:txBody>
      </p:sp>
      <p:pic>
        <p:nvPicPr>
          <p:cNvPr id="329" name="Google Shape;329;p41"/>
          <p:cNvPicPr preferRelativeResize="0"/>
          <p:nvPr/>
        </p:nvPicPr>
        <p:blipFill>
          <a:blip r:embed="rId3">
            <a:alphaModFix/>
          </a:blip>
          <a:stretch>
            <a:fillRect/>
          </a:stretch>
        </p:blipFill>
        <p:spPr>
          <a:xfrm>
            <a:off x="6801150" y="0"/>
            <a:ext cx="2286000" cy="1143000"/>
          </a:xfrm>
          <a:prstGeom prst="rect">
            <a:avLst/>
          </a:prstGeom>
          <a:noFill/>
          <a:ln>
            <a:noFill/>
          </a:ln>
        </p:spPr>
      </p:pic>
      <p:pic>
        <p:nvPicPr>
          <p:cNvPr id="330" name="Google Shape;330;p41"/>
          <p:cNvPicPr preferRelativeResize="0"/>
          <p:nvPr/>
        </p:nvPicPr>
        <p:blipFill rotWithShape="1">
          <a:blip r:embed="rId4">
            <a:alphaModFix/>
          </a:blip>
          <a:srcRect b="9579" l="11855" r="1668" t="27685"/>
          <a:stretch/>
        </p:blipFill>
        <p:spPr>
          <a:xfrm>
            <a:off x="1468600" y="1354575"/>
            <a:ext cx="5635675" cy="2298599"/>
          </a:xfrm>
          <a:prstGeom prst="rect">
            <a:avLst/>
          </a:prstGeom>
          <a:noFill/>
          <a:ln>
            <a:noFill/>
          </a:ln>
        </p:spPr>
      </p:pic>
      <p:sp>
        <p:nvSpPr>
          <p:cNvPr id="331" name="Google Shape;331;p41"/>
          <p:cNvSpPr txBox="1"/>
          <p:nvPr/>
        </p:nvSpPr>
        <p:spPr>
          <a:xfrm>
            <a:off x="1468600" y="3722650"/>
            <a:ext cx="5905800" cy="15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450">
                <a:solidFill>
                  <a:srgbClr val="1D1C1D"/>
                </a:solidFill>
                <a:highlight>
                  <a:srgbClr val="F8F8F8"/>
                </a:highlight>
              </a:rPr>
              <a:t>“</a:t>
            </a:r>
            <a:r>
              <a:rPr i="1" lang="en-GB" sz="1450">
                <a:solidFill>
                  <a:srgbClr val="1D1C1D"/>
                </a:solidFill>
                <a:highlight>
                  <a:srgbClr val="F8F8F8"/>
                </a:highlight>
              </a:rPr>
              <a:t>A huge benefit for Medway is collaborating with a great team with a </a:t>
            </a:r>
            <a:endParaRPr i="1" sz="1450">
              <a:solidFill>
                <a:srgbClr val="1D1C1D"/>
              </a:solidFill>
              <a:highlight>
                <a:srgbClr val="F8F8F8"/>
              </a:highlight>
            </a:endParaRPr>
          </a:p>
          <a:p>
            <a:pPr indent="0" lvl="0" marL="0" rtl="0" algn="l">
              <a:spcBef>
                <a:spcPts val="0"/>
              </a:spcBef>
              <a:spcAft>
                <a:spcPts val="0"/>
              </a:spcAft>
              <a:buNone/>
            </a:pPr>
            <a:r>
              <a:rPr i="1" lang="en-GB" sz="1450">
                <a:solidFill>
                  <a:srgbClr val="1D1C1D"/>
                </a:solidFill>
                <a:highlight>
                  <a:srgbClr val="F8F8F8"/>
                </a:highlight>
              </a:rPr>
              <a:t>vast range of skills, knowledge, and experience. We can share ideas</a:t>
            </a:r>
            <a:endParaRPr i="1" sz="1450">
              <a:solidFill>
                <a:srgbClr val="1D1C1D"/>
              </a:solidFill>
              <a:highlight>
                <a:srgbClr val="F8F8F8"/>
              </a:highlight>
            </a:endParaRPr>
          </a:p>
          <a:p>
            <a:pPr indent="0" lvl="0" marL="0" rtl="0" algn="l">
              <a:spcBef>
                <a:spcPts val="0"/>
              </a:spcBef>
              <a:spcAft>
                <a:spcPts val="0"/>
              </a:spcAft>
              <a:buNone/>
            </a:pPr>
            <a:r>
              <a:rPr i="1" lang="en-GB" sz="1450">
                <a:solidFill>
                  <a:srgbClr val="1D1C1D"/>
                </a:solidFill>
                <a:highlight>
                  <a:srgbClr val="F8F8F8"/>
                </a:highlight>
              </a:rPr>
              <a:t>and best practice in a friendly, open and transparent environment.” </a:t>
            </a:r>
            <a:endParaRPr i="1" sz="1450">
              <a:solidFill>
                <a:srgbClr val="1D1C1D"/>
              </a:solidFill>
              <a:highlight>
                <a:srgbClr val="F8F8F8"/>
              </a:highlight>
            </a:endParaRPr>
          </a:p>
          <a:p>
            <a:pPr indent="0" lvl="0" marL="0" rtl="0" algn="l">
              <a:spcBef>
                <a:spcPts val="0"/>
              </a:spcBef>
              <a:spcAft>
                <a:spcPts val="0"/>
              </a:spcAft>
              <a:buNone/>
            </a:pPr>
            <a:r>
              <a:rPr b="1" i="1" lang="en-GB" sz="1450">
                <a:solidFill>
                  <a:srgbClr val="1D1C1D"/>
                </a:solidFill>
                <a:highlight>
                  <a:srgbClr val="F8F8F8"/>
                </a:highlight>
              </a:rPr>
              <a:t>Lisa M, </a:t>
            </a:r>
            <a:r>
              <a:rPr b="1" lang="en-GB" sz="1450">
                <a:solidFill>
                  <a:srgbClr val="1D1C1D"/>
                </a:solidFill>
                <a:highlight>
                  <a:srgbClr val="F8F8F8"/>
                </a:highlight>
              </a:rPr>
              <a:t>Head of Business Development and Specialist Service, </a:t>
            </a:r>
            <a:endParaRPr b="1" sz="1450">
              <a:solidFill>
                <a:srgbClr val="1D1C1D"/>
              </a:solidFill>
              <a:highlight>
                <a:srgbClr val="F8F8F8"/>
              </a:highlight>
            </a:endParaRPr>
          </a:p>
          <a:p>
            <a:pPr indent="0" lvl="0" marL="0" rtl="0" algn="l">
              <a:spcBef>
                <a:spcPts val="0"/>
              </a:spcBef>
              <a:spcAft>
                <a:spcPts val="0"/>
              </a:spcAft>
              <a:buNone/>
            </a:pPr>
            <a:r>
              <a:rPr b="1" lang="en-GB" sz="1450">
                <a:solidFill>
                  <a:srgbClr val="1D1C1D"/>
                </a:solidFill>
                <a:highlight>
                  <a:srgbClr val="F8F8F8"/>
                </a:highlight>
              </a:rPr>
              <a:t>Medway </a:t>
            </a:r>
            <a:r>
              <a:rPr b="1" i="1" lang="en-GB" sz="1450">
                <a:solidFill>
                  <a:srgbClr val="1D1C1D"/>
                </a:solidFill>
                <a:highlight>
                  <a:srgbClr val="F8F8F8"/>
                </a:highlight>
              </a:rPr>
              <a:t>Council</a:t>
            </a:r>
            <a:endParaRPr b="1"/>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sp>
        <p:nvSpPr>
          <p:cNvPr id="336" name="Google Shape;336;p42"/>
          <p:cNvSpPr txBox="1"/>
          <p:nvPr>
            <p:ph type="title"/>
          </p:nvPr>
        </p:nvSpPr>
        <p:spPr>
          <a:xfrm>
            <a:off x="608450" y="351950"/>
            <a:ext cx="58815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000"/>
              </a:spcAft>
              <a:buClr>
                <a:schemeClr val="dk1"/>
              </a:buClr>
              <a:buSzPts val="990"/>
              <a:buFont typeface="Arial"/>
              <a:buNone/>
            </a:pPr>
            <a:r>
              <a:rPr lang="en-GB" sz="3200">
                <a:latin typeface="Inter SemiBold"/>
                <a:ea typeface="Inter SemiBold"/>
                <a:cs typeface="Inter SemiBold"/>
                <a:sym typeface="Inter SemiBold"/>
              </a:rPr>
              <a:t>A helpful community </a:t>
            </a:r>
            <a:endParaRPr sz="3200">
              <a:latin typeface="Inter SemiBold"/>
              <a:ea typeface="Inter SemiBold"/>
              <a:cs typeface="Inter SemiBold"/>
              <a:sym typeface="Inter SemiBold"/>
            </a:endParaRPr>
          </a:p>
        </p:txBody>
      </p:sp>
      <p:grpSp>
        <p:nvGrpSpPr>
          <p:cNvPr id="337" name="Google Shape;337;p42"/>
          <p:cNvGrpSpPr/>
          <p:nvPr/>
        </p:nvGrpSpPr>
        <p:grpSpPr>
          <a:xfrm>
            <a:off x="6524363" y="1558895"/>
            <a:ext cx="2218224" cy="2773255"/>
            <a:chOff x="738000" y="-104500"/>
            <a:chExt cx="5273951" cy="6592000"/>
          </a:xfrm>
        </p:grpSpPr>
        <p:pic>
          <p:nvPicPr>
            <p:cNvPr id="338" name="Google Shape;338;p42"/>
            <p:cNvPicPr preferRelativeResize="0"/>
            <p:nvPr/>
          </p:nvPicPr>
          <p:blipFill>
            <a:blip r:embed="rId3">
              <a:alphaModFix/>
            </a:blip>
            <a:stretch>
              <a:fillRect/>
            </a:stretch>
          </p:blipFill>
          <p:spPr>
            <a:xfrm>
              <a:off x="738000" y="-104500"/>
              <a:ext cx="5273945" cy="3921301"/>
            </a:xfrm>
            <a:prstGeom prst="rect">
              <a:avLst/>
            </a:prstGeom>
            <a:noFill/>
            <a:ln cap="flat" cmpd="sng" w="9525">
              <a:solidFill>
                <a:srgbClr val="D9D9D9"/>
              </a:solidFill>
              <a:prstDash val="solid"/>
              <a:round/>
              <a:headEnd len="sm" w="sm" type="none"/>
              <a:tailEnd len="sm" w="sm" type="none"/>
            </a:ln>
          </p:spPr>
        </p:pic>
        <p:pic>
          <p:nvPicPr>
            <p:cNvPr id="339" name="Google Shape;339;p42"/>
            <p:cNvPicPr preferRelativeResize="0"/>
            <p:nvPr/>
          </p:nvPicPr>
          <p:blipFill>
            <a:blip r:embed="rId4">
              <a:alphaModFix/>
            </a:blip>
            <a:stretch>
              <a:fillRect/>
            </a:stretch>
          </p:blipFill>
          <p:spPr>
            <a:xfrm>
              <a:off x="738000" y="3816804"/>
              <a:ext cx="5273951" cy="2670696"/>
            </a:xfrm>
            <a:prstGeom prst="rect">
              <a:avLst/>
            </a:prstGeom>
            <a:noFill/>
            <a:ln cap="flat" cmpd="sng" w="9525">
              <a:solidFill>
                <a:srgbClr val="D9D9D9"/>
              </a:solidFill>
              <a:prstDash val="solid"/>
              <a:round/>
              <a:headEnd len="sm" w="sm" type="none"/>
              <a:tailEnd len="sm" w="sm" type="none"/>
            </a:ln>
          </p:spPr>
        </p:pic>
      </p:grpSp>
      <p:pic>
        <p:nvPicPr>
          <p:cNvPr id="340" name="Google Shape;340;p42"/>
          <p:cNvPicPr preferRelativeResize="0"/>
          <p:nvPr/>
        </p:nvPicPr>
        <p:blipFill>
          <a:blip r:embed="rId5">
            <a:alphaModFix/>
          </a:blip>
          <a:stretch>
            <a:fillRect/>
          </a:stretch>
        </p:blipFill>
        <p:spPr>
          <a:xfrm>
            <a:off x="3827850" y="2630163"/>
            <a:ext cx="2280100" cy="1188325"/>
          </a:xfrm>
          <a:prstGeom prst="rect">
            <a:avLst/>
          </a:prstGeom>
          <a:noFill/>
          <a:ln cap="flat" cmpd="sng" w="9525">
            <a:solidFill>
              <a:srgbClr val="D9D9D9"/>
            </a:solidFill>
            <a:prstDash val="solid"/>
            <a:round/>
            <a:headEnd len="sm" w="sm" type="none"/>
            <a:tailEnd len="sm" w="sm" type="none"/>
          </a:ln>
        </p:spPr>
      </p:pic>
      <p:pic>
        <p:nvPicPr>
          <p:cNvPr id="341" name="Google Shape;341;p42"/>
          <p:cNvPicPr preferRelativeResize="0"/>
          <p:nvPr/>
        </p:nvPicPr>
        <p:blipFill>
          <a:blip r:embed="rId6">
            <a:alphaModFix/>
          </a:blip>
          <a:stretch>
            <a:fillRect/>
          </a:stretch>
        </p:blipFill>
        <p:spPr>
          <a:xfrm>
            <a:off x="289550" y="2432125"/>
            <a:ext cx="3121876" cy="1787749"/>
          </a:xfrm>
          <a:prstGeom prst="rect">
            <a:avLst/>
          </a:prstGeom>
          <a:noFill/>
          <a:ln cap="flat" cmpd="sng" w="9525">
            <a:solidFill>
              <a:srgbClr val="D9D9D9"/>
            </a:solidFill>
            <a:prstDash val="solid"/>
            <a:round/>
            <a:headEnd len="sm" w="sm" type="none"/>
            <a:tailEnd len="sm" w="sm" type="none"/>
          </a:ln>
        </p:spPr>
      </p:pic>
      <p:pic>
        <p:nvPicPr>
          <p:cNvPr id="342" name="Google Shape;342;p42"/>
          <p:cNvPicPr preferRelativeResize="0"/>
          <p:nvPr/>
        </p:nvPicPr>
        <p:blipFill>
          <a:blip r:embed="rId7">
            <a:alphaModFix/>
          </a:blip>
          <a:stretch>
            <a:fillRect/>
          </a:stretch>
        </p:blipFill>
        <p:spPr>
          <a:xfrm>
            <a:off x="7173650" y="106425"/>
            <a:ext cx="1864208" cy="719601"/>
          </a:xfrm>
          <a:prstGeom prst="rect">
            <a:avLst/>
          </a:prstGeom>
          <a:noFill/>
          <a:ln>
            <a:noFill/>
          </a:ln>
        </p:spPr>
      </p:pic>
      <p:pic>
        <p:nvPicPr>
          <p:cNvPr id="343" name="Google Shape;343;p42"/>
          <p:cNvPicPr preferRelativeResize="0"/>
          <p:nvPr/>
        </p:nvPicPr>
        <p:blipFill>
          <a:blip r:embed="rId8">
            <a:alphaModFix/>
          </a:blip>
          <a:stretch>
            <a:fillRect/>
          </a:stretch>
        </p:blipFill>
        <p:spPr>
          <a:xfrm>
            <a:off x="1151375" y="1196813"/>
            <a:ext cx="4504174" cy="96315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43"/>
          <p:cNvSpPr txBox="1"/>
          <p:nvPr>
            <p:ph type="title"/>
          </p:nvPr>
        </p:nvSpPr>
        <p:spPr>
          <a:xfrm>
            <a:off x="1565250" y="433375"/>
            <a:ext cx="60135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000"/>
              </a:spcAft>
              <a:buClr>
                <a:schemeClr val="dk1"/>
              </a:buClr>
              <a:buSzPts val="990"/>
              <a:buFont typeface="Arial"/>
              <a:buNone/>
            </a:pPr>
            <a:r>
              <a:rPr lang="en-GB" sz="3200">
                <a:latin typeface="Inter SemiBold"/>
                <a:ea typeface="Inter SemiBold"/>
                <a:cs typeface="Inter SemiBold"/>
                <a:sym typeface="Inter SemiBold"/>
              </a:rPr>
              <a:t>A collaborative community</a:t>
            </a:r>
            <a:endParaRPr sz="3200">
              <a:latin typeface="Inter SemiBold"/>
              <a:ea typeface="Inter SemiBold"/>
              <a:cs typeface="Inter SemiBold"/>
              <a:sym typeface="Inter SemiBold"/>
            </a:endParaRPr>
          </a:p>
        </p:txBody>
      </p:sp>
      <p:pic>
        <p:nvPicPr>
          <p:cNvPr id="349" name="Google Shape;349;p43"/>
          <p:cNvPicPr preferRelativeResize="0"/>
          <p:nvPr/>
        </p:nvPicPr>
        <p:blipFill>
          <a:blip r:embed="rId3">
            <a:alphaModFix/>
          </a:blip>
          <a:stretch>
            <a:fillRect/>
          </a:stretch>
        </p:blipFill>
        <p:spPr>
          <a:xfrm>
            <a:off x="738000" y="1270200"/>
            <a:ext cx="3926927" cy="3326776"/>
          </a:xfrm>
          <a:prstGeom prst="rect">
            <a:avLst/>
          </a:prstGeom>
          <a:noFill/>
          <a:ln cap="flat" cmpd="sng" w="9525">
            <a:solidFill>
              <a:srgbClr val="D9D9D9"/>
            </a:solidFill>
            <a:prstDash val="solid"/>
            <a:round/>
            <a:headEnd len="sm" w="sm" type="none"/>
            <a:tailEnd len="sm" w="sm" type="none"/>
          </a:ln>
        </p:spPr>
      </p:pic>
      <p:pic>
        <p:nvPicPr>
          <p:cNvPr id="350" name="Google Shape;350;p43"/>
          <p:cNvPicPr preferRelativeResize="0"/>
          <p:nvPr/>
        </p:nvPicPr>
        <p:blipFill>
          <a:blip r:embed="rId4">
            <a:alphaModFix/>
          </a:blip>
          <a:stretch>
            <a:fillRect/>
          </a:stretch>
        </p:blipFill>
        <p:spPr>
          <a:xfrm>
            <a:off x="5024250" y="1270200"/>
            <a:ext cx="2072741" cy="3326776"/>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44"/>
          <p:cNvSpPr txBox="1"/>
          <p:nvPr/>
        </p:nvSpPr>
        <p:spPr>
          <a:xfrm>
            <a:off x="1569375" y="759325"/>
            <a:ext cx="6963600" cy="60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3200">
                <a:solidFill>
                  <a:schemeClr val="accent3"/>
                </a:solidFill>
                <a:latin typeface="Inter SemiBold"/>
                <a:ea typeface="Inter SemiBold"/>
                <a:cs typeface="Inter SemiBold"/>
                <a:sym typeface="Inter SemiBold"/>
              </a:rPr>
              <a:t>A helpful community</a:t>
            </a:r>
            <a:endParaRPr sz="3200">
              <a:solidFill>
                <a:schemeClr val="accent3"/>
              </a:solidFill>
              <a:latin typeface="IBM Plex Serif Medium"/>
              <a:ea typeface="IBM Plex Serif Medium"/>
              <a:cs typeface="IBM Plex Serif Medium"/>
              <a:sym typeface="IBM Plex Serif Medium"/>
            </a:endParaRPr>
          </a:p>
        </p:txBody>
      </p:sp>
      <p:pic>
        <p:nvPicPr>
          <p:cNvPr id="356" name="Google Shape;356;p44"/>
          <p:cNvPicPr preferRelativeResize="0"/>
          <p:nvPr/>
        </p:nvPicPr>
        <p:blipFill>
          <a:blip r:embed="rId3">
            <a:alphaModFix/>
          </a:blip>
          <a:stretch>
            <a:fillRect/>
          </a:stretch>
        </p:blipFill>
        <p:spPr>
          <a:xfrm>
            <a:off x="6876200" y="233575"/>
            <a:ext cx="2021250" cy="1010625"/>
          </a:xfrm>
          <a:prstGeom prst="rect">
            <a:avLst/>
          </a:prstGeom>
          <a:noFill/>
          <a:ln>
            <a:noFill/>
          </a:ln>
        </p:spPr>
      </p:pic>
      <p:pic>
        <p:nvPicPr>
          <p:cNvPr id="357" name="Google Shape;357;p44"/>
          <p:cNvPicPr preferRelativeResize="0"/>
          <p:nvPr/>
        </p:nvPicPr>
        <p:blipFill>
          <a:blip r:embed="rId4">
            <a:alphaModFix/>
          </a:blip>
          <a:stretch>
            <a:fillRect/>
          </a:stretch>
        </p:blipFill>
        <p:spPr>
          <a:xfrm>
            <a:off x="800000" y="1676100"/>
            <a:ext cx="3946224" cy="3019574"/>
          </a:xfrm>
          <a:prstGeom prst="rect">
            <a:avLst/>
          </a:prstGeom>
          <a:noFill/>
          <a:ln>
            <a:noFill/>
          </a:ln>
        </p:spPr>
      </p:pic>
      <p:sp>
        <p:nvSpPr>
          <p:cNvPr id="358" name="Google Shape;358;p44"/>
          <p:cNvSpPr/>
          <p:nvPr/>
        </p:nvSpPr>
        <p:spPr>
          <a:xfrm>
            <a:off x="5821625" y="1868025"/>
            <a:ext cx="2622600" cy="2674200"/>
          </a:xfrm>
          <a:prstGeom prst="wedgeRectCallout">
            <a:avLst>
              <a:gd fmla="val -101028" name="adj1"/>
              <a:gd fmla="val -8852" name="adj2"/>
            </a:avLst>
          </a:prstGeom>
          <a:solidFill>
            <a:srgbClr val="F8F8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1D1C1D"/>
                </a:solidFill>
                <a:highlight>
                  <a:srgbClr val="F8F8F8"/>
                </a:highlight>
              </a:rPr>
              <a:t>Data Working Group and slack channel:</a:t>
            </a:r>
            <a:r>
              <a:rPr lang="en-GB" sz="1200">
                <a:solidFill>
                  <a:srgbClr val="1D1C1D"/>
                </a:solidFill>
                <a:highlight>
                  <a:srgbClr val="F8F8F8"/>
                </a:highlight>
              </a:rPr>
              <a:t> Barnet, Doncaster, Newcastle and Southwark who have signalled capacity within their GIS/data teams are working with the DLUHC Planning Data Team to create and test guidance, design and test new standards and plenty more. This is a group of expert data humans driving the future of planning data - absolutely fizzed for this working group to get going. </a:t>
            </a:r>
            <a:endParaRPr sz="1200"/>
          </a:p>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5"/>
          <p:cNvSpPr txBox="1"/>
          <p:nvPr/>
        </p:nvSpPr>
        <p:spPr>
          <a:xfrm>
            <a:off x="210050" y="152325"/>
            <a:ext cx="6963600" cy="150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3200">
                <a:solidFill>
                  <a:schemeClr val="accent3"/>
                </a:solidFill>
                <a:latin typeface="Inter SemiBold"/>
                <a:ea typeface="Inter SemiBold"/>
                <a:cs typeface="Inter SemiBold"/>
                <a:sym typeface="Inter SemiBold"/>
              </a:rPr>
              <a:t>We make collaboration with other councils straightforward, saving time and money</a:t>
            </a:r>
            <a:endParaRPr sz="3200">
              <a:solidFill>
                <a:schemeClr val="accent3"/>
              </a:solidFill>
              <a:latin typeface="IBM Plex Serif Medium"/>
              <a:ea typeface="IBM Plex Serif Medium"/>
              <a:cs typeface="IBM Plex Serif Medium"/>
              <a:sym typeface="IBM Plex Serif Medium"/>
            </a:endParaRPr>
          </a:p>
        </p:txBody>
      </p:sp>
      <p:pic>
        <p:nvPicPr>
          <p:cNvPr id="364" name="Google Shape;364;p45"/>
          <p:cNvPicPr preferRelativeResize="0"/>
          <p:nvPr/>
        </p:nvPicPr>
        <p:blipFill>
          <a:blip r:embed="rId3">
            <a:alphaModFix/>
          </a:blip>
          <a:stretch>
            <a:fillRect/>
          </a:stretch>
        </p:blipFill>
        <p:spPr>
          <a:xfrm>
            <a:off x="7173650" y="106425"/>
            <a:ext cx="1864208" cy="719601"/>
          </a:xfrm>
          <a:prstGeom prst="rect">
            <a:avLst/>
          </a:prstGeom>
          <a:noFill/>
          <a:ln>
            <a:noFill/>
          </a:ln>
        </p:spPr>
      </p:pic>
      <p:pic>
        <p:nvPicPr>
          <p:cNvPr id="365" name="Google Shape;365;p45"/>
          <p:cNvPicPr preferRelativeResize="0"/>
          <p:nvPr/>
        </p:nvPicPr>
        <p:blipFill>
          <a:blip r:embed="rId4">
            <a:alphaModFix/>
          </a:blip>
          <a:stretch>
            <a:fillRect/>
          </a:stretch>
        </p:blipFill>
        <p:spPr>
          <a:xfrm>
            <a:off x="3332775" y="1656525"/>
            <a:ext cx="6911201" cy="3685074"/>
          </a:xfrm>
          <a:prstGeom prst="rect">
            <a:avLst/>
          </a:prstGeom>
          <a:noFill/>
          <a:ln cap="flat" cmpd="sng" w="9525">
            <a:solidFill>
              <a:srgbClr val="D9D9D9"/>
            </a:solidFill>
            <a:prstDash val="solid"/>
            <a:round/>
            <a:headEnd len="sm" w="sm" type="none"/>
            <a:tailEnd len="sm" w="sm" type="none"/>
          </a:ln>
        </p:spPr>
      </p:pic>
      <p:sp>
        <p:nvSpPr>
          <p:cNvPr id="366" name="Google Shape;366;p45"/>
          <p:cNvSpPr txBox="1"/>
          <p:nvPr/>
        </p:nvSpPr>
        <p:spPr>
          <a:xfrm>
            <a:off x="210050" y="1656525"/>
            <a:ext cx="30000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lang="en-GB" sz="1800">
                <a:solidFill>
                  <a:schemeClr val="accent3"/>
                </a:solidFill>
                <a:latin typeface="Inter Medium"/>
                <a:ea typeface="Inter Medium"/>
                <a:cs typeface="Inter Medium"/>
                <a:sym typeface="Inter Medium"/>
              </a:rPr>
              <a:t>We work in the open encouraging councils, suppliers and the wider Drupal community to get involved</a:t>
            </a:r>
            <a:endParaRPr sz="1800">
              <a:solidFill>
                <a:schemeClr val="accent3"/>
              </a:solidFill>
              <a:latin typeface="Inter Medium"/>
              <a:ea typeface="Inter Medium"/>
              <a:cs typeface="Inter Medium"/>
              <a:sym typeface="Inter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4420"/>
              <a:t>What is LocalGov Drupal and Open Digital Planning?</a:t>
            </a:r>
            <a:endParaRPr sz="4420"/>
          </a:p>
        </p:txBody>
      </p:sp>
      <p:pic>
        <p:nvPicPr>
          <p:cNvPr id="120" name="Google Shape;120;p19"/>
          <p:cNvPicPr preferRelativeResize="0"/>
          <p:nvPr/>
        </p:nvPicPr>
        <p:blipFill>
          <a:blip r:embed="rId3">
            <a:alphaModFix/>
          </a:blip>
          <a:stretch>
            <a:fillRect/>
          </a:stretch>
        </p:blipFill>
        <p:spPr>
          <a:xfrm>
            <a:off x="6648025" y="159875"/>
            <a:ext cx="2286000" cy="1143000"/>
          </a:xfrm>
          <a:prstGeom prst="rect">
            <a:avLst/>
          </a:prstGeom>
          <a:noFill/>
          <a:ln>
            <a:noFill/>
          </a:ln>
        </p:spPr>
      </p:pic>
      <p:pic>
        <p:nvPicPr>
          <p:cNvPr id="121" name="Google Shape;121;p19"/>
          <p:cNvPicPr preferRelativeResize="0"/>
          <p:nvPr/>
        </p:nvPicPr>
        <p:blipFill>
          <a:blip r:embed="rId4">
            <a:alphaModFix/>
          </a:blip>
          <a:stretch>
            <a:fillRect/>
          </a:stretch>
        </p:blipFill>
        <p:spPr>
          <a:xfrm>
            <a:off x="311700" y="371575"/>
            <a:ext cx="1864208" cy="7196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46"/>
          <p:cNvSpPr txBox="1"/>
          <p:nvPr/>
        </p:nvSpPr>
        <p:spPr>
          <a:xfrm>
            <a:off x="136375" y="165725"/>
            <a:ext cx="6963600" cy="150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3200">
                <a:solidFill>
                  <a:schemeClr val="accent3"/>
                </a:solidFill>
                <a:latin typeface="Inter SemiBold"/>
                <a:ea typeface="Inter SemiBold"/>
                <a:cs typeface="Inter SemiBold"/>
                <a:sym typeface="Inter SemiBold"/>
              </a:rPr>
              <a:t>We make collaboration with other councils straightforward, saving time and money</a:t>
            </a:r>
            <a:endParaRPr sz="3200">
              <a:solidFill>
                <a:schemeClr val="accent3"/>
              </a:solidFill>
              <a:latin typeface="IBM Plex Serif Medium"/>
              <a:ea typeface="IBM Plex Serif Medium"/>
              <a:cs typeface="IBM Plex Serif Medium"/>
              <a:sym typeface="IBM Plex Serif Medium"/>
            </a:endParaRPr>
          </a:p>
        </p:txBody>
      </p:sp>
      <p:pic>
        <p:nvPicPr>
          <p:cNvPr id="372" name="Google Shape;372;p46"/>
          <p:cNvPicPr preferRelativeResize="0"/>
          <p:nvPr/>
        </p:nvPicPr>
        <p:blipFill>
          <a:blip r:embed="rId3">
            <a:alphaModFix/>
          </a:blip>
          <a:stretch>
            <a:fillRect/>
          </a:stretch>
        </p:blipFill>
        <p:spPr>
          <a:xfrm>
            <a:off x="7215300" y="165713"/>
            <a:ext cx="1732325" cy="866162"/>
          </a:xfrm>
          <a:prstGeom prst="rect">
            <a:avLst/>
          </a:prstGeom>
          <a:noFill/>
          <a:ln>
            <a:noFill/>
          </a:ln>
        </p:spPr>
      </p:pic>
      <p:pic>
        <p:nvPicPr>
          <p:cNvPr id="373" name="Google Shape;373;p46"/>
          <p:cNvPicPr preferRelativeResize="0"/>
          <p:nvPr/>
        </p:nvPicPr>
        <p:blipFill rotWithShape="1">
          <a:blip r:embed="rId4">
            <a:alphaModFix/>
          </a:blip>
          <a:srcRect b="15596" l="11338" r="1976" t="25988"/>
          <a:stretch/>
        </p:blipFill>
        <p:spPr>
          <a:xfrm>
            <a:off x="226550" y="2840450"/>
            <a:ext cx="4052499" cy="1701675"/>
          </a:xfrm>
          <a:prstGeom prst="rect">
            <a:avLst/>
          </a:prstGeom>
          <a:noFill/>
          <a:ln>
            <a:noFill/>
          </a:ln>
        </p:spPr>
      </p:pic>
      <p:pic>
        <p:nvPicPr>
          <p:cNvPr id="374" name="Google Shape;374;p46"/>
          <p:cNvPicPr preferRelativeResize="0"/>
          <p:nvPr/>
        </p:nvPicPr>
        <p:blipFill rotWithShape="1">
          <a:blip r:embed="rId5">
            <a:alphaModFix/>
          </a:blip>
          <a:srcRect b="22061" l="11960" r="2180" t="19263"/>
          <a:stretch/>
        </p:blipFill>
        <p:spPr>
          <a:xfrm>
            <a:off x="4371425" y="1491325"/>
            <a:ext cx="4576199" cy="1843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7"/>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Any questions?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8"/>
          <p:cNvSpPr txBox="1"/>
          <p:nvPr>
            <p:ph type="title"/>
          </p:nvPr>
        </p:nvSpPr>
        <p:spPr>
          <a:xfrm>
            <a:off x="311700" y="2480550"/>
            <a:ext cx="8114400" cy="2445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How could it be applied to other problems?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9"/>
          <p:cNvSpPr txBox="1"/>
          <p:nvPr>
            <p:ph type="title"/>
          </p:nvPr>
        </p:nvSpPr>
        <p:spPr>
          <a:xfrm>
            <a:off x="311700" y="2480550"/>
            <a:ext cx="8585700" cy="2445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Thank you!</a:t>
            </a:r>
            <a:endParaRPr/>
          </a:p>
          <a:p>
            <a:pPr indent="0" lvl="0" marL="0" rtl="0" algn="l">
              <a:spcBef>
                <a:spcPts val="0"/>
              </a:spcBef>
              <a:spcAft>
                <a:spcPts val="0"/>
              </a:spcAft>
              <a:buNone/>
            </a:pPr>
            <a:r>
              <a:rPr lang="en-GB" sz="5022"/>
              <a:t>LGD: </a:t>
            </a:r>
            <a:r>
              <a:rPr lang="en-GB" sz="5022" u="sng">
                <a:solidFill>
                  <a:schemeClr val="hlink"/>
                </a:solidFill>
                <a:hlinkClick r:id="rId3"/>
              </a:rPr>
              <a:t>hello@localgovdrupal.org</a:t>
            </a:r>
            <a:endParaRPr sz="5022"/>
          </a:p>
          <a:p>
            <a:pPr indent="0" lvl="0" marL="0" rtl="0" algn="l">
              <a:spcBef>
                <a:spcPts val="0"/>
              </a:spcBef>
              <a:spcAft>
                <a:spcPts val="0"/>
              </a:spcAft>
              <a:buNone/>
            </a:pPr>
            <a:r>
              <a:rPr lang="en-GB" sz="5022"/>
              <a:t>ODP: </a:t>
            </a:r>
            <a:r>
              <a:rPr lang="en-GB" sz="5022" u="sng">
                <a:solidFill>
                  <a:schemeClr val="hlink"/>
                </a:solidFill>
                <a:hlinkClick r:id="rId4"/>
              </a:rPr>
              <a:t>ODP@levellingup.gov.uk</a:t>
            </a:r>
            <a:r>
              <a:rPr lang="en-GB" sz="5022"/>
              <a:t> </a:t>
            </a:r>
            <a:endParaRPr sz="5022"/>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0"/>
          <p:cNvSpPr txBox="1"/>
          <p:nvPr/>
        </p:nvSpPr>
        <p:spPr>
          <a:xfrm>
            <a:off x="7625450" y="1370075"/>
            <a:ext cx="960600" cy="10278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b="1" lang="en-GB" sz="900">
                <a:solidFill>
                  <a:schemeClr val="dk1"/>
                </a:solidFill>
                <a:latin typeface="Inter"/>
                <a:ea typeface="Inter"/>
                <a:cs typeface="Inter"/>
                <a:sym typeface="Inter"/>
              </a:rPr>
              <a:t>Search</a:t>
            </a:r>
            <a:br>
              <a:rPr lang="en-GB" sz="900">
                <a:solidFill>
                  <a:schemeClr val="dk1"/>
                </a:solidFill>
                <a:latin typeface="Inter SemiBold"/>
                <a:ea typeface="Inter SemiBold"/>
                <a:cs typeface="Inter SemiBold"/>
                <a:sym typeface="Inter SemiBold"/>
              </a:rPr>
            </a:br>
            <a:r>
              <a:rPr lang="en-GB" sz="900">
                <a:solidFill>
                  <a:schemeClr val="dk1"/>
                </a:solidFill>
                <a:latin typeface="Inter Light"/>
                <a:ea typeface="Inter Light"/>
                <a:cs typeface="Inter Light"/>
                <a:sym typeface="Inter Light"/>
              </a:rPr>
              <a:t>(Waltham </a:t>
            </a:r>
            <a:br>
              <a:rPr lang="en-GB" sz="900">
                <a:solidFill>
                  <a:schemeClr val="dk1"/>
                </a:solidFill>
                <a:latin typeface="Inter Light"/>
                <a:ea typeface="Inter Light"/>
                <a:cs typeface="Inter Light"/>
                <a:sym typeface="Inter Light"/>
              </a:rPr>
            </a:br>
            <a:r>
              <a:rPr lang="en-GB" sz="900">
                <a:solidFill>
                  <a:schemeClr val="dk1"/>
                </a:solidFill>
                <a:latin typeface="Inter Light"/>
                <a:ea typeface="Inter Light"/>
                <a:cs typeface="Inter Light"/>
                <a:sym typeface="Inter Light"/>
              </a:rPr>
              <a:t>Forest)</a:t>
            </a:r>
            <a:endParaRPr sz="900">
              <a:solidFill>
                <a:schemeClr val="dk1"/>
              </a:solidFill>
              <a:latin typeface="Inter Light"/>
              <a:ea typeface="Inter Light"/>
              <a:cs typeface="Inter Light"/>
              <a:sym typeface="Inter Light"/>
            </a:endParaRPr>
          </a:p>
        </p:txBody>
      </p:sp>
      <p:sp>
        <p:nvSpPr>
          <p:cNvPr id="127" name="Google Shape;127;p20"/>
          <p:cNvSpPr txBox="1"/>
          <p:nvPr/>
        </p:nvSpPr>
        <p:spPr>
          <a:xfrm>
            <a:off x="8077250" y="2515175"/>
            <a:ext cx="960600" cy="1027800"/>
          </a:xfrm>
          <a:prstGeom prst="rect">
            <a:avLst/>
          </a:prstGeom>
          <a:noFill/>
          <a:ln cap="flat" cmpd="sng" w="28575">
            <a:solidFill>
              <a:schemeClr val="dk1"/>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b="1" lang="en-GB" sz="900">
                <a:solidFill>
                  <a:schemeClr val="dk1"/>
                </a:solidFill>
                <a:latin typeface="Inter"/>
                <a:ea typeface="Inter"/>
                <a:cs typeface="Inter"/>
                <a:sym typeface="Inter"/>
              </a:rPr>
              <a:t>Forms </a:t>
            </a:r>
            <a:br>
              <a:rPr lang="en-GB" sz="900">
                <a:solidFill>
                  <a:schemeClr val="dk1"/>
                </a:solidFill>
                <a:latin typeface="Inter SemiBold"/>
                <a:ea typeface="Inter SemiBold"/>
                <a:cs typeface="Inter SemiBold"/>
                <a:sym typeface="Inter SemiBold"/>
              </a:rPr>
            </a:br>
            <a:r>
              <a:rPr lang="en-GB" sz="900">
                <a:solidFill>
                  <a:schemeClr val="dk1"/>
                </a:solidFill>
                <a:latin typeface="Inter"/>
                <a:ea typeface="Inter"/>
                <a:cs typeface="Inter"/>
                <a:sym typeface="Inter"/>
              </a:rPr>
              <a:t>(Croydon)</a:t>
            </a:r>
            <a:endParaRPr sz="900">
              <a:solidFill>
                <a:schemeClr val="dk1"/>
              </a:solidFill>
              <a:latin typeface="Inter"/>
              <a:ea typeface="Inter"/>
              <a:cs typeface="Inter"/>
              <a:sym typeface="Inter"/>
            </a:endParaRPr>
          </a:p>
        </p:txBody>
      </p:sp>
      <p:sp>
        <p:nvSpPr>
          <p:cNvPr id="128" name="Google Shape;128;p20"/>
          <p:cNvSpPr txBox="1"/>
          <p:nvPr/>
        </p:nvSpPr>
        <p:spPr>
          <a:xfrm>
            <a:off x="7625450" y="3660275"/>
            <a:ext cx="960600" cy="1027800"/>
          </a:xfrm>
          <a:prstGeom prst="rect">
            <a:avLst/>
          </a:prstGeom>
          <a:noFill/>
          <a:ln cap="flat" cmpd="sng" w="28575">
            <a:solidFill>
              <a:schemeClr val="dk1"/>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b="1" lang="en-GB" sz="900">
                <a:solidFill>
                  <a:schemeClr val="dk1"/>
                </a:solidFill>
                <a:latin typeface="Inter"/>
                <a:ea typeface="Inter"/>
                <a:cs typeface="Inter"/>
                <a:sym typeface="Inter"/>
              </a:rPr>
              <a:t>HTML Publications</a:t>
            </a:r>
            <a:endParaRPr b="1" sz="900">
              <a:solidFill>
                <a:schemeClr val="dk1"/>
              </a:solidFill>
              <a:latin typeface="Inter"/>
              <a:ea typeface="Inter"/>
              <a:cs typeface="Inter"/>
              <a:sym typeface="Inter"/>
            </a:endParaRPr>
          </a:p>
          <a:p>
            <a:pPr indent="0" lvl="0" marL="0" rtl="0" algn="ctr">
              <a:spcBef>
                <a:spcPts val="0"/>
              </a:spcBef>
              <a:spcAft>
                <a:spcPts val="0"/>
              </a:spcAft>
              <a:buNone/>
            </a:pPr>
            <a:r>
              <a:rPr lang="en-GB" sz="900">
                <a:solidFill>
                  <a:schemeClr val="dk1"/>
                </a:solidFill>
                <a:latin typeface="Inter"/>
                <a:ea typeface="Inter"/>
                <a:cs typeface="Inter"/>
                <a:sym typeface="Inter"/>
              </a:rPr>
              <a:t>(Hammersmith &amp; Fulham)</a:t>
            </a:r>
            <a:endParaRPr sz="900">
              <a:solidFill>
                <a:schemeClr val="dk1"/>
              </a:solidFill>
              <a:latin typeface="Inter"/>
              <a:ea typeface="Inter"/>
              <a:cs typeface="Inter"/>
              <a:sym typeface="Inter"/>
            </a:endParaRPr>
          </a:p>
        </p:txBody>
      </p:sp>
      <p:grpSp>
        <p:nvGrpSpPr>
          <p:cNvPr id="129" name="Google Shape;129;p20"/>
          <p:cNvGrpSpPr/>
          <p:nvPr/>
        </p:nvGrpSpPr>
        <p:grpSpPr>
          <a:xfrm>
            <a:off x="2256875" y="4020275"/>
            <a:ext cx="4918800" cy="667800"/>
            <a:chOff x="2104475" y="4248875"/>
            <a:chExt cx="4918800" cy="667800"/>
          </a:xfrm>
        </p:grpSpPr>
        <p:sp>
          <p:nvSpPr>
            <p:cNvPr id="130" name="Google Shape;130;p20"/>
            <p:cNvSpPr txBox="1"/>
            <p:nvPr/>
          </p:nvSpPr>
          <p:spPr>
            <a:xfrm>
              <a:off x="2104475" y="4248875"/>
              <a:ext cx="4918800" cy="6678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t/>
              </a:r>
              <a:endParaRPr sz="900">
                <a:solidFill>
                  <a:schemeClr val="dk1"/>
                </a:solidFill>
                <a:latin typeface="Inter"/>
                <a:ea typeface="Inter"/>
                <a:cs typeface="Inter"/>
                <a:sym typeface="Inter"/>
              </a:endParaRPr>
            </a:p>
          </p:txBody>
        </p:sp>
        <p:pic>
          <p:nvPicPr>
            <p:cNvPr id="131" name="Google Shape;131;p20"/>
            <p:cNvPicPr preferRelativeResize="0"/>
            <p:nvPr/>
          </p:nvPicPr>
          <p:blipFill>
            <a:blip r:embed="rId3">
              <a:alphaModFix/>
            </a:blip>
            <a:stretch>
              <a:fillRect/>
            </a:stretch>
          </p:blipFill>
          <p:spPr>
            <a:xfrm>
              <a:off x="2354298" y="4333625"/>
              <a:ext cx="1910503" cy="475500"/>
            </a:xfrm>
            <a:prstGeom prst="rect">
              <a:avLst/>
            </a:prstGeom>
            <a:noFill/>
            <a:ln cap="flat" cmpd="sng" w="9525">
              <a:solidFill>
                <a:schemeClr val="lt1"/>
              </a:solidFill>
              <a:prstDash val="solid"/>
              <a:round/>
              <a:headEnd len="sm" w="sm" type="none"/>
              <a:tailEnd len="sm" w="sm" type="none"/>
            </a:ln>
          </p:spPr>
        </p:pic>
        <p:sp>
          <p:nvSpPr>
            <p:cNvPr id="132" name="Google Shape;132;p20"/>
            <p:cNvSpPr txBox="1"/>
            <p:nvPr/>
          </p:nvSpPr>
          <p:spPr>
            <a:xfrm>
              <a:off x="4454085" y="4409825"/>
              <a:ext cx="2045400" cy="341100"/>
            </a:xfrm>
            <a:prstGeom prst="rect">
              <a:avLst/>
            </a:prstGeom>
            <a:noFill/>
            <a:ln cap="flat" cmpd="sng" w="9525">
              <a:solidFill>
                <a:schemeClr val="lt1"/>
              </a:solidFill>
              <a:prstDash val="solid"/>
              <a:round/>
              <a:headEnd len="sm" w="sm" type="none"/>
              <a:tailEnd len="sm" w="sm" type="none"/>
            </a:ln>
          </p:spPr>
          <p:txBody>
            <a:bodyPr anchorCtr="0" anchor="ctr" bIns="18000" lIns="18000" spcFirstLastPara="1" rIns="18000" wrap="square" tIns="18000">
              <a:noAutofit/>
            </a:bodyPr>
            <a:lstStyle/>
            <a:p>
              <a:pPr indent="0" lvl="0" marL="0" rtl="0" algn="l">
                <a:spcBef>
                  <a:spcPts val="0"/>
                </a:spcBef>
                <a:spcAft>
                  <a:spcPts val="0"/>
                </a:spcAft>
                <a:buNone/>
              </a:pPr>
              <a:r>
                <a:rPr b="1" lang="en-GB" sz="1200">
                  <a:solidFill>
                    <a:schemeClr val="dk1"/>
                  </a:solidFill>
                  <a:latin typeface="Inter"/>
                  <a:ea typeface="Inter"/>
                  <a:cs typeface="Inter"/>
                  <a:sym typeface="Inter"/>
                </a:rPr>
                <a:t>8500 contributed modules</a:t>
              </a:r>
              <a:endParaRPr b="1" sz="1200">
                <a:solidFill>
                  <a:schemeClr val="dk1"/>
                </a:solidFill>
                <a:latin typeface="Inter"/>
                <a:ea typeface="Inter"/>
                <a:cs typeface="Inter"/>
                <a:sym typeface="Inter"/>
              </a:endParaRPr>
            </a:p>
            <a:p>
              <a:pPr indent="0" lvl="0" marL="0" rtl="0" algn="l">
                <a:spcBef>
                  <a:spcPts val="0"/>
                </a:spcBef>
                <a:spcAft>
                  <a:spcPts val="0"/>
                </a:spcAft>
                <a:buNone/>
              </a:pPr>
              <a:r>
                <a:rPr b="1" lang="en-GB" sz="1200">
                  <a:solidFill>
                    <a:schemeClr val="dk1"/>
                  </a:solidFill>
                  <a:latin typeface="Inter"/>
                  <a:ea typeface="Inter"/>
                  <a:cs typeface="Inter"/>
                  <a:sym typeface="Inter"/>
                </a:rPr>
                <a:t>4000 UK developers</a:t>
              </a:r>
              <a:endParaRPr b="1" sz="1200">
                <a:solidFill>
                  <a:schemeClr val="dk1"/>
                </a:solidFill>
                <a:latin typeface="Inter"/>
                <a:ea typeface="Inter"/>
                <a:cs typeface="Inter"/>
                <a:sym typeface="Inter"/>
              </a:endParaRPr>
            </a:p>
          </p:txBody>
        </p:sp>
      </p:grpSp>
      <p:sp>
        <p:nvSpPr>
          <p:cNvPr id="133" name="Google Shape;133;p20"/>
          <p:cNvSpPr txBox="1"/>
          <p:nvPr/>
        </p:nvSpPr>
        <p:spPr>
          <a:xfrm>
            <a:off x="2252675" y="3114726"/>
            <a:ext cx="4918800" cy="749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lt1"/>
                </a:solidFill>
                <a:latin typeface="Inter SemiBold"/>
                <a:ea typeface="Inter SemiBold"/>
                <a:cs typeface="Inter SemiBold"/>
                <a:sym typeface="Inter SemiBold"/>
              </a:rPr>
              <a:t>Drupal  core</a:t>
            </a:r>
            <a:endParaRPr sz="900">
              <a:solidFill>
                <a:schemeClr val="lt1"/>
              </a:solidFill>
              <a:latin typeface="Inter SemiBold"/>
              <a:ea typeface="Inter SemiBold"/>
              <a:cs typeface="Inter SemiBold"/>
              <a:sym typeface="Inter SemiBold"/>
            </a:endParaRPr>
          </a:p>
        </p:txBody>
      </p:sp>
      <p:grpSp>
        <p:nvGrpSpPr>
          <p:cNvPr id="134" name="Google Shape;134;p20"/>
          <p:cNvGrpSpPr/>
          <p:nvPr/>
        </p:nvGrpSpPr>
        <p:grpSpPr>
          <a:xfrm>
            <a:off x="2252675" y="423367"/>
            <a:ext cx="4922999" cy="2586252"/>
            <a:chOff x="2100275" y="575767"/>
            <a:chExt cx="4922999" cy="2586252"/>
          </a:xfrm>
        </p:grpSpPr>
        <p:sp>
          <p:nvSpPr>
            <p:cNvPr id="135" name="Google Shape;135;p20"/>
            <p:cNvSpPr txBox="1"/>
            <p:nvPr/>
          </p:nvSpPr>
          <p:spPr>
            <a:xfrm>
              <a:off x="2104474" y="2412619"/>
              <a:ext cx="4918800" cy="749400"/>
            </a:xfrm>
            <a:prstGeom prst="rect">
              <a:avLst/>
            </a:prstGeom>
            <a:solidFill>
              <a:srgbClr val="FFED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‘Service’ pages</a:t>
              </a:r>
              <a:endParaRPr sz="900">
                <a:solidFill>
                  <a:schemeClr val="dk1"/>
                </a:solidFill>
                <a:latin typeface="Inter SemiBold"/>
                <a:ea typeface="Inter SemiBold"/>
                <a:cs typeface="Inter SemiBold"/>
                <a:sym typeface="Inter SemiBold"/>
              </a:endParaRPr>
            </a:p>
          </p:txBody>
        </p:sp>
        <p:sp>
          <p:nvSpPr>
            <p:cNvPr id="136" name="Google Shape;136;p20"/>
            <p:cNvSpPr txBox="1"/>
            <p:nvPr/>
          </p:nvSpPr>
          <p:spPr>
            <a:xfrm>
              <a:off x="5490972" y="1404850"/>
              <a:ext cx="701100" cy="750300"/>
            </a:xfrm>
            <a:prstGeom prst="rect">
              <a:avLst/>
            </a:prstGeom>
            <a:solidFill>
              <a:srgbClr val="FF8262"/>
            </a:solidFill>
            <a:ln cap="flat" cmpd="sng" w="9525">
              <a:solidFill>
                <a:schemeClr val="lt2"/>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Directories</a:t>
              </a:r>
              <a:endParaRPr sz="900">
                <a:solidFill>
                  <a:schemeClr val="dk1"/>
                </a:solidFill>
                <a:latin typeface="Inter SemiBold"/>
                <a:ea typeface="Inter SemiBold"/>
                <a:cs typeface="Inter SemiBold"/>
                <a:sym typeface="Inter SemiBold"/>
              </a:endParaRPr>
            </a:p>
          </p:txBody>
        </p:sp>
        <p:sp>
          <p:nvSpPr>
            <p:cNvPr id="137" name="Google Shape;137;p20"/>
            <p:cNvSpPr txBox="1"/>
            <p:nvPr/>
          </p:nvSpPr>
          <p:spPr>
            <a:xfrm>
              <a:off x="2100375" y="900001"/>
              <a:ext cx="4918800" cy="341100"/>
            </a:xfrm>
            <a:prstGeom prst="rect">
              <a:avLst/>
            </a:prstGeom>
            <a:solidFill>
              <a:srgbClr val="FFB5A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Base theme</a:t>
              </a:r>
              <a:endParaRPr sz="900">
                <a:solidFill>
                  <a:schemeClr val="dk1"/>
                </a:solidFill>
                <a:latin typeface="Inter SemiBold"/>
                <a:ea typeface="Inter SemiBold"/>
                <a:cs typeface="Inter SemiBold"/>
                <a:sym typeface="Inter SemiBold"/>
              </a:endParaRPr>
            </a:p>
          </p:txBody>
        </p:sp>
        <p:sp>
          <p:nvSpPr>
            <p:cNvPr id="138" name="Google Shape;138;p20"/>
            <p:cNvSpPr txBox="1"/>
            <p:nvPr/>
          </p:nvSpPr>
          <p:spPr>
            <a:xfrm>
              <a:off x="3787382" y="1395900"/>
              <a:ext cx="701100" cy="750300"/>
            </a:xfrm>
            <a:prstGeom prst="rect">
              <a:avLst/>
            </a:prstGeom>
            <a:solidFill>
              <a:srgbClr val="AEBFFE"/>
            </a:solidFill>
            <a:ln cap="flat" cmpd="sng" w="9525">
              <a:solidFill>
                <a:schemeClr val="lt2"/>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Subsites</a:t>
              </a:r>
              <a:endParaRPr sz="900">
                <a:solidFill>
                  <a:schemeClr val="dk1"/>
                </a:solidFill>
                <a:latin typeface="Inter SemiBold"/>
                <a:ea typeface="Inter SemiBold"/>
                <a:cs typeface="Inter SemiBold"/>
                <a:sym typeface="Inter SemiBold"/>
              </a:endParaRPr>
            </a:p>
          </p:txBody>
        </p:sp>
        <p:sp>
          <p:nvSpPr>
            <p:cNvPr id="139" name="Google Shape;139;p20"/>
            <p:cNvSpPr txBox="1"/>
            <p:nvPr/>
          </p:nvSpPr>
          <p:spPr>
            <a:xfrm>
              <a:off x="4648652" y="1543948"/>
              <a:ext cx="701100" cy="750300"/>
            </a:xfrm>
            <a:prstGeom prst="rect">
              <a:avLst/>
            </a:prstGeom>
            <a:solidFill>
              <a:srgbClr val="A6E6F4"/>
            </a:solidFill>
            <a:ln cap="flat" cmpd="sng" w="9525">
              <a:solidFill>
                <a:schemeClr val="lt2"/>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Events</a:t>
              </a:r>
              <a:endParaRPr sz="900">
                <a:solidFill>
                  <a:schemeClr val="dk1"/>
                </a:solidFill>
                <a:latin typeface="Inter SemiBold"/>
                <a:ea typeface="Inter SemiBold"/>
                <a:cs typeface="Inter SemiBold"/>
                <a:sym typeface="Inter SemiBold"/>
              </a:endParaRPr>
            </a:p>
          </p:txBody>
        </p:sp>
        <p:sp>
          <p:nvSpPr>
            <p:cNvPr id="140" name="Google Shape;140;p20"/>
            <p:cNvSpPr txBox="1"/>
            <p:nvPr/>
          </p:nvSpPr>
          <p:spPr>
            <a:xfrm>
              <a:off x="2946168" y="1557250"/>
              <a:ext cx="701100" cy="750300"/>
            </a:xfrm>
            <a:prstGeom prst="rect">
              <a:avLst/>
            </a:prstGeom>
            <a:solidFill>
              <a:srgbClr val="FFEC90"/>
            </a:solidFill>
            <a:ln cap="flat" cmpd="sng" w="9525">
              <a:solidFill>
                <a:schemeClr val="lt2"/>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Step by </a:t>
              </a:r>
              <a:br>
                <a:rPr lang="en-GB" sz="900">
                  <a:solidFill>
                    <a:schemeClr val="dk1"/>
                  </a:solidFill>
                  <a:latin typeface="Inter SemiBold"/>
                  <a:ea typeface="Inter SemiBold"/>
                  <a:cs typeface="Inter SemiBold"/>
                  <a:sym typeface="Inter SemiBold"/>
                </a:rPr>
              </a:br>
              <a:r>
                <a:rPr lang="en-GB" sz="900">
                  <a:solidFill>
                    <a:schemeClr val="dk1"/>
                  </a:solidFill>
                  <a:latin typeface="Inter SemiBold"/>
                  <a:ea typeface="Inter SemiBold"/>
                  <a:cs typeface="Inter SemiBold"/>
                  <a:sym typeface="Inter SemiBold"/>
                </a:rPr>
                <a:t>step</a:t>
              </a:r>
              <a:endParaRPr sz="900">
                <a:solidFill>
                  <a:schemeClr val="dk1"/>
                </a:solidFill>
                <a:latin typeface="Inter SemiBold"/>
                <a:ea typeface="Inter SemiBold"/>
                <a:cs typeface="Inter SemiBold"/>
                <a:sym typeface="Inter SemiBold"/>
              </a:endParaRPr>
            </a:p>
          </p:txBody>
        </p:sp>
        <p:sp>
          <p:nvSpPr>
            <p:cNvPr id="141" name="Google Shape;141;p20"/>
            <p:cNvSpPr txBox="1"/>
            <p:nvPr/>
          </p:nvSpPr>
          <p:spPr>
            <a:xfrm>
              <a:off x="2100275" y="1356425"/>
              <a:ext cx="701100" cy="750300"/>
            </a:xfrm>
            <a:prstGeom prst="rect">
              <a:avLst/>
            </a:prstGeom>
            <a:solidFill>
              <a:srgbClr val="96F1C6"/>
            </a:solidFill>
            <a:ln cap="flat" cmpd="sng" w="9525">
              <a:solidFill>
                <a:schemeClr val="lt2"/>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Guides</a:t>
              </a:r>
              <a:endParaRPr sz="900">
                <a:solidFill>
                  <a:schemeClr val="dk1"/>
                </a:solidFill>
                <a:latin typeface="Inter SemiBold"/>
                <a:ea typeface="Inter SemiBold"/>
                <a:cs typeface="Inter SemiBold"/>
                <a:sym typeface="Inter SemiBold"/>
              </a:endParaRPr>
            </a:p>
          </p:txBody>
        </p:sp>
        <p:sp>
          <p:nvSpPr>
            <p:cNvPr id="142" name="Google Shape;142;p20"/>
            <p:cNvSpPr txBox="1"/>
            <p:nvPr/>
          </p:nvSpPr>
          <p:spPr>
            <a:xfrm>
              <a:off x="6318065" y="1557250"/>
              <a:ext cx="701100" cy="750300"/>
            </a:xfrm>
            <a:prstGeom prst="rect">
              <a:avLst/>
            </a:prstGeom>
            <a:solidFill>
              <a:srgbClr val="FF82E3"/>
            </a:solidFill>
            <a:ln cap="flat" cmpd="sng" w="9525">
              <a:solidFill>
                <a:schemeClr val="lt2"/>
              </a:solidFill>
              <a:prstDash val="solid"/>
              <a:round/>
              <a:headEnd len="sm" w="sm" type="none"/>
              <a:tailEnd len="sm" w="sm" type="none"/>
            </a:ln>
          </p:spPr>
          <p:txBody>
            <a:bodyPr anchorCtr="0" anchor="ctr" bIns="18000" lIns="18000" spcFirstLastPara="1" rIns="18000" wrap="square" tIns="18000">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News</a:t>
              </a:r>
              <a:endParaRPr sz="900">
                <a:solidFill>
                  <a:schemeClr val="dk1"/>
                </a:solidFill>
                <a:latin typeface="Inter SemiBold"/>
                <a:ea typeface="Inter SemiBold"/>
                <a:cs typeface="Inter SemiBold"/>
                <a:sym typeface="Inter SemiBold"/>
              </a:endParaRPr>
            </a:p>
          </p:txBody>
        </p:sp>
        <p:sp>
          <p:nvSpPr>
            <p:cNvPr id="143" name="Google Shape;143;p20"/>
            <p:cNvSpPr txBox="1"/>
            <p:nvPr/>
          </p:nvSpPr>
          <p:spPr>
            <a:xfrm>
              <a:off x="2100375" y="575767"/>
              <a:ext cx="4918800" cy="254400"/>
            </a:xfrm>
            <a:prstGeom prst="rect">
              <a:avLst/>
            </a:prstGeom>
            <a:solidFill>
              <a:srgbClr val="FCE5CD"/>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Inter SemiBold"/>
                  <a:ea typeface="Inter SemiBold"/>
                  <a:cs typeface="Inter SemiBold"/>
                  <a:sym typeface="Inter SemiBold"/>
                </a:rPr>
                <a:t>Child theme</a:t>
              </a:r>
              <a:endParaRPr sz="900">
                <a:solidFill>
                  <a:schemeClr val="dk1"/>
                </a:solidFill>
                <a:latin typeface="Inter SemiBold"/>
                <a:ea typeface="Inter SemiBold"/>
                <a:cs typeface="Inter SemiBold"/>
                <a:sym typeface="Inter SemiBold"/>
              </a:endParaRPr>
            </a:p>
          </p:txBody>
        </p:sp>
      </p:grpSp>
      <p:sp>
        <p:nvSpPr>
          <p:cNvPr id="144" name="Google Shape;144;p20"/>
          <p:cNvSpPr txBox="1"/>
          <p:nvPr>
            <p:ph idx="4294967295" type="title"/>
          </p:nvPr>
        </p:nvSpPr>
        <p:spPr>
          <a:xfrm>
            <a:off x="248300" y="423375"/>
            <a:ext cx="2004600" cy="3774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lang="en-GB"/>
              <a:t>LocalGov Drupal</a:t>
            </a:r>
            <a:endParaRPr/>
          </a:p>
          <a:p>
            <a:pPr indent="0" lvl="0" marL="0" rtl="0" algn="l">
              <a:lnSpc>
                <a:spcPct val="90000"/>
              </a:lnSpc>
              <a:spcBef>
                <a:spcPts val="1000"/>
              </a:spcBef>
              <a:spcAft>
                <a:spcPts val="0"/>
              </a:spcAft>
              <a:buClr>
                <a:schemeClr val="dk1"/>
              </a:buClr>
              <a:buSzPct val="78571"/>
              <a:buFont typeface="Arial"/>
              <a:buNone/>
            </a:pPr>
            <a:r>
              <a:rPr lang="en-GB" sz="1400">
                <a:latin typeface="Inter Medium"/>
                <a:ea typeface="Inter Medium"/>
                <a:cs typeface="Inter Medium"/>
                <a:sym typeface="Inter Medium"/>
              </a:rPr>
              <a:t>Modular open source publishing platform created by councils for councils</a:t>
            </a:r>
            <a:endParaRPr sz="1400">
              <a:latin typeface="Inter Medium"/>
              <a:ea typeface="Inter Medium"/>
              <a:cs typeface="Inter Medium"/>
              <a:sym typeface="Inter Medium"/>
            </a:endParaRPr>
          </a:p>
          <a:p>
            <a:pPr indent="0" lvl="0" marL="0" rtl="0" algn="l">
              <a:lnSpc>
                <a:spcPct val="90000"/>
              </a:lnSpc>
              <a:spcBef>
                <a:spcPts val="1000"/>
              </a:spcBef>
              <a:spcAft>
                <a:spcPts val="1000"/>
              </a:spcAft>
              <a:buNone/>
            </a:pPr>
            <a:r>
              <a:t/>
            </a:r>
            <a:endParaRPr/>
          </a:p>
        </p:txBody>
      </p:sp>
      <p:pic>
        <p:nvPicPr>
          <p:cNvPr id="145" name="Google Shape;145;p20"/>
          <p:cNvPicPr preferRelativeResize="0"/>
          <p:nvPr/>
        </p:nvPicPr>
        <p:blipFill>
          <a:blip r:embed="rId4">
            <a:alphaModFix/>
          </a:blip>
          <a:stretch>
            <a:fillRect/>
          </a:stretch>
        </p:blipFill>
        <p:spPr>
          <a:xfrm>
            <a:off x="7173650" y="106425"/>
            <a:ext cx="1864208" cy="719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9" name="Shape 149"/>
        <p:cNvGrpSpPr/>
        <p:nvPr/>
      </p:nvGrpSpPr>
      <p:grpSpPr>
        <a:xfrm>
          <a:off x="0" y="0"/>
          <a:ext cx="0" cy="0"/>
          <a:chOff x="0" y="0"/>
          <a:chExt cx="0" cy="0"/>
        </a:xfrm>
      </p:grpSpPr>
      <p:pic>
        <p:nvPicPr>
          <p:cNvPr id="150" name="Google Shape;150;p21"/>
          <p:cNvPicPr preferRelativeResize="0"/>
          <p:nvPr/>
        </p:nvPicPr>
        <p:blipFill rotWithShape="1">
          <a:blip r:embed="rId3">
            <a:alphaModFix/>
          </a:blip>
          <a:srcRect b="2104" l="0" r="0" t="0"/>
          <a:stretch/>
        </p:blipFill>
        <p:spPr>
          <a:xfrm>
            <a:off x="223050" y="233400"/>
            <a:ext cx="2827026" cy="4676700"/>
          </a:xfrm>
          <a:prstGeom prst="rect">
            <a:avLst/>
          </a:prstGeom>
          <a:noFill/>
          <a:ln>
            <a:noFill/>
          </a:ln>
        </p:spPr>
      </p:pic>
      <p:pic>
        <p:nvPicPr>
          <p:cNvPr id="151" name="Google Shape;151;p21"/>
          <p:cNvPicPr preferRelativeResize="0"/>
          <p:nvPr/>
        </p:nvPicPr>
        <p:blipFill rotWithShape="1">
          <a:blip r:embed="rId4">
            <a:alphaModFix/>
          </a:blip>
          <a:srcRect b="11886" l="8884" r="10425" t="0"/>
          <a:stretch/>
        </p:blipFill>
        <p:spPr>
          <a:xfrm>
            <a:off x="6173600" y="233400"/>
            <a:ext cx="2827025" cy="4676700"/>
          </a:xfrm>
          <a:prstGeom prst="rect">
            <a:avLst/>
          </a:prstGeom>
          <a:noFill/>
          <a:ln>
            <a:noFill/>
          </a:ln>
        </p:spPr>
      </p:pic>
      <p:pic>
        <p:nvPicPr>
          <p:cNvPr id="152" name="Google Shape;152;p21"/>
          <p:cNvPicPr preferRelativeResize="0"/>
          <p:nvPr/>
        </p:nvPicPr>
        <p:blipFill>
          <a:blip r:embed="rId5">
            <a:alphaModFix/>
          </a:blip>
          <a:stretch>
            <a:fillRect/>
          </a:stretch>
        </p:blipFill>
        <p:spPr>
          <a:xfrm>
            <a:off x="3198321" y="233398"/>
            <a:ext cx="2827026" cy="467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6" name="Shape 156"/>
        <p:cNvGrpSpPr/>
        <p:nvPr/>
      </p:nvGrpSpPr>
      <p:grpSpPr>
        <a:xfrm>
          <a:off x="0" y="0"/>
          <a:ext cx="0" cy="0"/>
          <a:chOff x="0" y="0"/>
          <a:chExt cx="0" cy="0"/>
        </a:xfrm>
      </p:grpSpPr>
      <p:sp>
        <p:nvSpPr>
          <p:cNvPr id="157" name="Google Shape;157;p22"/>
          <p:cNvSpPr txBox="1"/>
          <p:nvPr>
            <p:ph idx="4294967295" type="title"/>
          </p:nvPr>
        </p:nvSpPr>
        <p:spPr>
          <a:xfrm>
            <a:off x="94725" y="423375"/>
            <a:ext cx="2167800" cy="11202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lang="en-GB"/>
              <a:t>Microsites</a:t>
            </a:r>
            <a:endParaRPr/>
          </a:p>
          <a:p>
            <a:pPr indent="0" lvl="0" marL="0" rtl="0" algn="l">
              <a:lnSpc>
                <a:spcPct val="90000"/>
              </a:lnSpc>
              <a:spcBef>
                <a:spcPts val="1000"/>
              </a:spcBef>
              <a:spcAft>
                <a:spcPts val="1000"/>
              </a:spcAft>
              <a:buNone/>
            </a:pPr>
            <a:r>
              <a:rPr lang="en-GB" sz="1400">
                <a:latin typeface="Inter Medium"/>
                <a:ea typeface="Inter Medium"/>
                <a:cs typeface="Inter Medium"/>
                <a:sym typeface="Inter Medium"/>
              </a:rPr>
              <a:t>One install, make as many spin off sites as you like</a:t>
            </a:r>
            <a:endParaRPr sz="1400">
              <a:latin typeface="Inter Medium"/>
              <a:ea typeface="Inter Medium"/>
              <a:cs typeface="Inter Medium"/>
              <a:sym typeface="Inter Medium"/>
            </a:endParaRPr>
          </a:p>
        </p:txBody>
      </p:sp>
      <p:pic>
        <p:nvPicPr>
          <p:cNvPr id="158" name="Google Shape;158;p22"/>
          <p:cNvPicPr preferRelativeResize="0"/>
          <p:nvPr/>
        </p:nvPicPr>
        <p:blipFill>
          <a:blip r:embed="rId3">
            <a:alphaModFix/>
          </a:blip>
          <a:stretch>
            <a:fillRect/>
          </a:stretch>
        </p:blipFill>
        <p:spPr>
          <a:xfrm>
            <a:off x="6933151" y="336225"/>
            <a:ext cx="1927051" cy="3820544"/>
          </a:xfrm>
          <a:prstGeom prst="rect">
            <a:avLst/>
          </a:prstGeom>
          <a:noFill/>
          <a:ln>
            <a:noFill/>
          </a:ln>
        </p:spPr>
      </p:pic>
      <p:pic>
        <p:nvPicPr>
          <p:cNvPr id="159" name="Google Shape;159;p22"/>
          <p:cNvPicPr preferRelativeResize="0"/>
          <p:nvPr/>
        </p:nvPicPr>
        <p:blipFill>
          <a:blip r:embed="rId4">
            <a:alphaModFix/>
          </a:blip>
          <a:stretch>
            <a:fillRect/>
          </a:stretch>
        </p:blipFill>
        <p:spPr>
          <a:xfrm>
            <a:off x="4427251" y="336225"/>
            <a:ext cx="2167717" cy="3820549"/>
          </a:xfrm>
          <a:prstGeom prst="rect">
            <a:avLst/>
          </a:prstGeom>
          <a:noFill/>
          <a:ln>
            <a:noFill/>
          </a:ln>
        </p:spPr>
      </p:pic>
      <p:pic>
        <p:nvPicPr>
          <p:cNvPr id="160" name="Google Shape;160;p22"/>
          <p:cNvPicPr preferRelativeResize="0"/>
          <p:nvPr/>
        </p:nvPicPr>
        <p:blipFill>
          <a:blip r:embed="rId5">
            <a:alphaModFix/>
          </a:blip>
          <a:stretch>
            <a:fillRect/>
          </a:stretch>
        </p:blipFill>
        <p:spPr>
          <a:xfrm>
            <a:off x="2348863" y="336225"/>
            <a:ext cx="1699475" cy="3820549"/>
          </a:xfrm>
          <a:prstGeom prst="rect">
            <a:avLst/>
          </a:prstGeom>
          <a:noFill/>
          <a:ln>
            <a:noFill/>
          </a:ln>
        </p:spPr>
      </p:pic>
      <p:sp>
        <p:nvSpPr>
          <p:cNvPr id="161" name="Google Shape;161;p22"/>
          <p:cNvSpPr/>
          <p:nvPr/>
        </p:nvSpPr>
        <p:spPr>
          <a:xfrm>
            <a:off x="2348863" y="4358050"/>
            <a:ext cx="1699500" cy="40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142B59"/>
                </a:solidFill>
                <a:latin typeface="Inter Medium"/>
                <a:ea typeface="Inter Medium"/>
                <a:cs typeface="Inter Medium"/>
                <a:sym typeface="Inter Medium"/>
              </a:rPr>
              <a:t>Oxfordshire Jobs</a:t>
            </a:r>
            <a:endParaRPr>
              <a:solidFill>
                <a:srgbClr val="142B59"/>
              </a:solidFill>
              <a:latin typeface="Inter Medium"/>
              <a:ea typeface="Inter Medium"/>
              <a:cs typeface="Inter Medium"/>
              <a:sym typeface="Inter Medium"/>
            </a:endParaRPr>
          </a:p>
        </p:txBody>
      </p:sp>
      <p:sp>
        <p:nvSpPr>
          <p:cNvPr id="162" name="Google Shape;162;p22"/>
          <p:cNvSpPr/>
          <p:nvPr/>
        </p:nvSpPr>
        <p:spPr>
          <a:xfrm>
            <a:off x="4427213" y="4358050"/>
            <a:ext cx="2167800" cy="40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142B59"/>
                </a:solidFill>
                <a:latin typeface="Inter Medium"/>
                <a:ea typeface="Inter Medium"/>
                <a:cs typeface="Inter Medium"/>
                <a:sym typeface="Inter Medium"/>
              </a:rPr>
              <a:t>Invest Waltham Forest</a:t>
            </a:r>
            <a:endParaRPr>
              <a:solidFill>
                <a:srgbClr val="142B59"/>
              </a:solidFill>
              <a:latin typeface="Inter Medium"/>
              <a:ea typeface="Inter Medium"/>
              <a:cs typeface="Inter Medium"/>
              <a:sym typeface="Inter Medium"/>
            </a:endParaRPr>
          </a:p>
        </p:txBody>
      </p:sp>
      <p:sp>
        <p:nvSpPr>
          <p:cNvPr id="163" name="Google Shape;163;p22"/>
          <p:cNvSpPr/>
          <p:nvPr/>
        </p:nvSpPr>
        <p:spPr>
          <a:xfrm>
            <a:off x="6933075" y="4358050"/>
            <a:ext cx="1927200" cy="40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142B59"/>
                </a:solidFill>
                <a:latin typeface="Inter Medium"/>
                <a:ea typeface="Inter Medium"/>
                <a:cs typeface="Inter Medium"/>
                <a:sym typeface="Inter Medium"/>
              </a:rPr>
              <a:t>Haringey Feast</a:t>
            </a:r>
            <a:endParaRPr>
              <a:solidFill>
                <a:srgbClr val="142B59"/>
              </a:solidFill>
              <a:latin typeface="Inter Medium"/>
              <a:ea typeface="Inter Medium"/>
              <a:cs typeface="Inter Medium"/>
              <a:sym typeface="Inter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Open Digital Planning</a:t>
            </a:r>
            <a:endParaRPr/>
          </a:p>
        </p:txBody>
      </p:sp>
      <p:sp>
        <p:nvSpPr>
          <p:cNvPr id="169" name="Google Shape;169;p23"/>
          <p:cNvSpPr txBox="1"/>
          <p:nvPr>
            <p:ph idx="1" type="body"/>
          </p:nvPr>
        </p:nvSpPr>
        <p:spPr>
          <a:xfrm>
            <a:off x="1853900" y="1302875"/>
            <a:ext cx="6738000" cy="35205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GB" sz="5828">
                <a:solidFill>
                  <a:srgbClr val="1D1D1D"/>
                </a:solidFill>
                <a:highlight>
                  <a:srgbClr val="FFFFFF"/>
                </a:highlight>
                <a:latin typeface="Inter"/>
                <a:ea typeface="Inter"/>
                <a:cs typeface="Inter"/>
                <a:sym typeface="Inter"/>
              </a:rPr>
              <a:t>A community of forward thinking Local Planning Authorities working together to transform the planning system.</a:t>
            </a:r>
            <a:endParaRPr sz="5828">
              <a:solidFill>
                <a:srgbClr val="1D1D1D"/>
              </a:solidFill>
              <a:highlight>
                <a:srgbClr val="FFFFFF"/>
              </a:highlight>
              <a:latin typeface="Inter"/>
              <a:ea typeface="Inter"/>
              <a:cs typeface="Inter"/>
              <a:sym typeface="Inter"/>
            </a:endParaRPr>
          </a:p>
          <a:p>
            <a:pPr indent="0" lvl="0" marL="0" rtl="0" algn="l">
              <a:spcBef>
                <a:spcPts val="1200"/>
              </a:spcBef>
              <a:spcAft>
                <a:spcPts val="0"/>
              </a:spcAft>
              <a:buNone/>
            </a:pPr>
            <a:r>
              <a:rPr lang="en-GB" sz="5828">
                <a:solidFill>
                  <a:srgbClr val="1D1D1D"/>
                </a:solidFill>
                <a:highlight>
                  <a:srgbClr val="FFFFFF"/>
                </a:highlight>
                <a:latin typeface="Inter"/>
                <a:ea typeface="Inter"/>
                <a:cs typeface="Inter"/>
                <a:sym typeface="Inter"/>
              </a:rPr>
              <a:t>Faster, smarter and simpler local government planning services.</a:t>
            </a:r>
            <a:endParaRPr sz="5828">
              <a:solidFill>
                <a:srgbClr val="1D1D1D"/>
              </a:solidFill>
              <a:highlight>
                <a:srgbClr val="FFFFFF"/>
              </a:highlight>
              <a:latin typeface="Inter"/>
              <a:ea typeface="Inter"/>
              <a:cs typeface="Inter"/>
              <a:sym typeface="Inter"/>
            </a:endParaRPr>
          </a:p>
          <a:p>
            <a:pPr indent="0" lvl="0" marL="0" rtl="0" algn="l">
              <a:spcBef>
                <a:spcPts val="1200"/>
              </a:spcBef>
              <a:spcAft>
                <a:spcPts val="0"/>
              </a:spcAft>
              <a:buNone/>
            </a:pPr>
            <a:r>
              <a:rPr b="1" lang="en-GB" sz="5828">
                <a:solidFill>
                  <a:srgbClr val="1D1D1D"/>
                </a:solidFill>
                <a:highlight>
                  <a:srgbClr val="FFFFFF"/>
                </a:highlight>
                <a:latin typeface="Inter"/>
                <a:ea typeface="Inter"/>
                <a:cs typeface="Inter"/>
                <a:sym typeface="Inter"/>
              </a:rPr>
              <a:t>Our purpose</a:t>
            </a:r>
            <a:endParaRPr b="1" sz="5828">
              <a:solidFill>
                <a:srgbClr val="1D1D1D"/>
              </a:solidFill>
              <a:highlight>
                <a:srgbClr val="FFFFFF"/>
              </a:highlight>
              <a:latin typeface="Inter"/>
              <a:ea typeface="Inter"/>
              <a:cs typeface="Inter"/>
              <a:sym typeface="Inter"/>
            </a:endParaRPr>
          </a:p>
          <a:p>
            <a:pPr indent="0" lvl="0" marL="0" rtl="0" algn="l">
              <a:spcBef>
                <a:spcPts val="1200"/>
              </a:spcBef>
              <a:spcAft>
                <a:spcPts val="0"/>
              </a:spcAft>
              <a:buNone/>
            </a:pPr>
            <a:r>
              <a:rPr lang="en-GB" sz="5828">
                <a:solidFill>
                  <a:srgbClr val="1D1D1D"/>
                </a:solidFill>
                <a:highlight>
                  <a:srgbClr val="FFFFFF"/>
                </a:highlight>
                <a:latin typeface="Inter"/>
                <a:ea typeface="Inter"/>
                <a:cs typeface="Inter"/>
                <a:sym typeface="Inter"/>
              </a:rPr>
              <a:t>To transform planning from an </a:t>
            </a:r>
            <a:r>
              <a:rPr lang="en-GB" sz="5828">
                <a:solidFill>
                  <a:srgbClr val="1D1D1D"/>
                </a:solidFill>
                <a:highlight>
                  <a:srgbClr val="FFFFFF"/>
                </a:highlight>
                <a:latin typeface="Inter"/>
                <a:ea typeface="Inter"/>
                <a:cs typeface="Inter"/>
                <a:sym typeface="Inter"/>
              </a:rPr>
              <a:t>approach</a:t>
            </a:r>
            <a:r>
              <a:rPr lang="en-GB" sz="5828">
                <a:solidFill>
                  <a:srgbClr val="1D1D1D"/>
                </a:solidFill>
                <a:highlight>
                  <a:srgbClr val="FFFFFF"/>
                </a:highlight>
                <a:latin typeface="Inter"/>
                <a:ea typeface="Inter"/>
                <a:cs typeface="Inter"/>
                <a:sym typeface="Inter"/>
              </a:rPr>
              <a:t> reliant on documents and physical maps to a data-driven, digital system. We collaborate to share expertise and design better planning service to benefit everyone.  </a:t>
            </a:r>
            <a:endParaRPr sz="5828">
              <a:solidFill>
                <a:srgbClr val="1D1D1D"/>
              </a:solidFill>
              <a:highlight>
                <a:srgbClr val="FFFFFF"/>
              </a:highlight>
              <a:latin typeface="Inter"/>
              <a:ea typeface="Inter"/>
              <a:cs typeface="Inter"/>
              <a:sym typeface="Inter"/>
            </a:endParaRPr>
          </a:p>
          <a:p>
            <a:pPr indent="0" lvl="0" marL="0" rtl="0" algn="l">
              <a:spcBef>
                <a:spcPts val="1200"/>
              </a:spcBef>
              <a:spcAft>
                <a:spcPts val="0"/>
              </a:spcAft>
              <a:buNone/>
            </a:pPr>
            <a:r>
              <a:rPr lang="en-GB" sz="5828">
                <a:solidFill>
                  <a:srgbClr val="1D1D1D"/>
                </a:solidFill>
                <a:highlight>
                  <a:srgbClr val="FFFFFF"/>
                </a:highlight>
                <a:latin typeface="Inter"/>
                <a:ea typeface="Inter"/>
                <a:cs typeface="Inter"/>
                <a:sym typeface="Inter"/>
              </a:rPr>
              <a:t>Our goals:</a:t>
            </a:r>
            <a:endParaRPr sz="5828">
              <a:solidFill>
                <a:srgbClr val="1D1D1D"/>
              </a:solidFill>
              <a:highlight>
                <a:srgbClr val="FFFFFF"/>
              </a:highlight>
              <a:latin typeface="Inter"/>
              <a:ea typeface="Inter"/>
              <a:cs typeface="Inter"/>
              <a:sym typeface="Inter"/>
            </a:endParaRPr>
          </a:p>
          <a:p>
            <a:pPr indent="457200" lvl="0" marL="0" rtl="0" algn="l">
              <a:spcBef>
                <a:spcPts val="1200"/>
              </a:spcBef>
              <a:spcAft>
                <a:spcPts val="0"/>
              </a:spcAft>
              <a:buNone/>
            </a:pPr>
            <a:r>
              <a:rPr lang="en-GB" sz="5828">
                <a:solidFill>
                  <a:srgbClr val="1D1D1D"/>
                </a:solidFill>
                <a:highlight>
                  <a:srgbClr val="FFFFFF"/>
                </a:highlight>
                <a:latin typeface="Inter"/>
                <a:ea typeface="Inter"/>
                <a:cs typeface="Inter"/>
                <a:sym typeface="Inter"/>
              </a:rPr>
              <a:t>better equipped planning teams</a:t>
            </a:r>
            <a:endParaRPr sz="5828">
              <a:solidFill>
                <a:srgbClr val="1D1D1D"/>
              </a:solidFill>
              <a:highlight>
                <a:srgbClr val="FFFFFF"/>
              </a:highlight>
              <a:latin typeface="Inter"/>
              <a:ea typeface="Inter"/>
              <a:cs typeface="Inter"/>
              <a:sym typeface="Inter"/>
            </a:endParaRPr>
          </a:p>
          <a:p>
            <a:pPr indent="457200" lvl="0" marL="0" rtl="0" algn="l">
              <a:spcBef>
                <a:spcPts val="1200"/>
              </a:spcBef>
              <a:spcAft>
                <a:spcPts val="0"/>
              </a:spcAft>
              <a:buNone/>
            </a:pPr>
            <a:r>
              <a:rPr lang="en-GB" sz="5828">
                <a:solidFill>
                  <a:srgbClr val="1D1D1D"/>
                </a:solidFill>
                <a:highlight>
                  <a:srgbClr val="FFFFFF"/>
                </a:highlight>
                <a:latin typeface="Inter"/>
                <a:ea typeface="Inter"/>
                <a:cs typeface="Inter"/>
                <a:sym typeface="Inter"/>
              </a:rPr>
              <a:t>better served residents, applicants and planning professionals</a:t>
            </a:r>
            <a:endParaRPr sz="5828">
              <a:solidFill>
                <a:srgbClr val="1D1D1D"/>
              </a:solidFill>
              <a:highlight>
                <a:srgbClr val="FFFFFF"/>
              </a:highlight>
              <a:latin typeface="Inter"/>
              <a:ea typeface="Inter"/>
              <a:cs typeface="Inter"/>
              <a:sym typeface="Inter"/>
            </a:endParaRPr>
          </a:p>
          <a:p>
            <a:pPr indent="457200" lvl="0" marL="0" rtl="0" algn="l">
              <a:spcBef>
                <a:spcPts val="1200"/>
              </a:spcBef>
              <a:spcAft>
                <a:spcPts val="0"/>
              </a:spcAft>
              <a:buNone/>
            </a:pPr>
            <a:r>
              <a:rPr lang="en-GB" sz="5828">
                <a:solidFill>
                  <a:srgbClr val="1D1D1D"/>
                </a:solidFill>
                <a:highlight>
                  <a:srgbClr val="FFFFFF"/>
                </a:highlight>
                <a:latin typeface="Inter"/>
                <a:ea typeface="Inter"/>
                <a:cs typeface="Inter"/>
                <a:sym typeface="Inter"/>
              </a:rPr>
              <a:t>better </a:t>
            </a:r>
            <a:r>
              <a:rPr lang="en-GB" sz="5828">
                <a:solidFill>
                  <a:srgbClr val="1D1D1D"/>
                </a:solidFill>
                <a:highlight>
                  <a:srgbClr val="FFFFFF"/>
                </a:highlight>
                <a:latin typeface="Inter"/>
                <a:ea typeface="Inter"/>
                <a:cs typeface="Inter"/>
                <a:sym typeface="Inter"/>
              </a:rPr>
              <a:t>technology</a:t>
            </a:r>
            <a:r>
              <a:rPr lang="en-GB" sz="5828">
                <a:solidFill>
                  <a:srgbClr val="1D1D1D"/>
                </a:solidFill>
                <a:highlight>
                  <a:srgbClr val="FFFFFF"/>
                </a:highlight>
                <a:latin typeface="Inter"/>
                <a:ea typeface="Inter"/>
                <a:cs typeface="Inter"/>
                <a:sym typeface="Inter"/>
              </a:rPr>
              <a:t> to support faster planning </a:t>
            </a:r>
            <a:r>
              <a:rPr lang="en-GB" sz="5828">
                <a:solidFill>
                  <a:srgbClr val="1D1D1D"/>
                </a:solidFill>
                <a:highlight>
                  <a:srgbClr val="FFFFFF"/>
                </a:highlight>
                <a:latin typeface="Inter"/>
                <a:ea typeface="Inter"/>
                <a:cs typeface="Inter"/>
                <a:sym typeface="Inter"/>
              </a:rPr>
              <a:t>decisions</a:t>
            </a:r>
            <a:endParaRPr sz="5828">
              <a:solidFill>
                <a:srgbClr val="1D1D1D"/>
              </a:solidFill>
              <a:highlight>
                <a:srgbClr val="FFFFFF"/>
              </a:highlight>
              <a:latin typeface="Inter"/>
              <a:ea typeface="Inter"/>
              <a:cs typeface="Inter"/>
              <a:sym typeface="Inter"/>
            </a:endParaRPr>
          </a:p>
          <a:p>
            <a:pPr indent="0" lvl="0" marL="0" rtl="0" algn="l">
              <a:spcBef>
                <a:spcPts val="1200"/>
              </a:spcBef>
              <a:spcAft>
                <a:spcPts val="1200"/>
              </a:spcAft>
              <a:buNone/>
            </a:pPr>
            <a:r>
              <a:t/>
            </a:r>
            <a:endParaRPr sz="1600">
              <a:solidFill>
                <a:srgbClr val="1D1D1D"/>
              </a:solidFill>
              <a:highlight>
                <a:srgbClr val="FFFFFF"/>
              </a:highlight>
              <a:latin typeface="Roboto"/>
              <a:ea typeface="Roboto"/>
              <a:cs typeface="Roboto"/>
              <a:sym typeface="Roboto"/>
            </a:endParaRPr>
          </a:p>
        </p:txBody>
      </p:sp>
      <p:pic>
        <p:nvPicPr>
          <p:cNvPr id="170" name="Google Shape;170;p23"/>
          <p:cNvPicPr preferRelativeResize="0"/>
          <p:nvPr/>
        </p:nvPicPr>
        <p:blipFill>
          <a:blip r:embed="rId3">
            <a:alphaModFix/>
          </a:blip>
          <a:stretch>
            <a:fillRect/>
          </a:stretch>
        </p:blipFill>
        <p:spPr>
          <a:xfrm>
            <a:off x="6876200" y="225138"/>
            <a:ext cx="2024950" cy="1012475"/>
          </a:xfrm>
          <a:prstGeom prst="rect">
            <a:avLst/>
          </a:prstGeom>
          <a:noFill/>
          <a:ln>
            <a:noFill/>
          </a:ln>
        </p:spPr>
      </p:pic>
      <p:sp>
        <p:nvSpPr>
          <p:cNvPr id="171" name="Google Shape;171;p23"/>
          <p:cNvSpPr txBox="1"/>
          <p:nvPr/>
        </p:nvSpPr>
        <p:spPr>
          <a:xfrm>
            <a:off x="311700" y="1017725"/>
            <a:ext cx="1649100" cy="838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GB" sz="1250">
                <a:solidFill>
                  <a:schemeClr val="accent3"/>
                </a:solidFill>
                <a:highlight>
                  <a:srgbClr val="FFFFFF"/>
                </a:highlight>
                <a:latin typeface="Inter"/>
                <a:ea typeface="Inter"/>
                <a:cs typeface="Inter"/>
                <a:sym typeface="Inter"/>
              </a:rPr>
              <a:t>Planning services designed by planners</a:t>
            </a:r>
            <a:endParaRPr b="1" sz="1250">
              <a:solidFill>
                <a:schemeClr val="accent3"/>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Open Digital Planning</a:t>
            </a:r>
            <a:endParaRPr/>
          </a:p>
        </p:txBody>
      </p:sp>
      <p:pic>
        <p:nvPicPr>
          <p:cNvPr id="177" name="Google Shape;177;p24"/>
          <p:cNvPicPr preferRelativeResize="0"/>
          <p:nvPr/>
        </p:nvPicPr>
        <p:blipFill>
          <a:blip r:embed="rId3">
            <a:alphaModFix/>
          </a:blip>
          <a:stretch>
            <a:fillRect/>
          </a:stretch>
        </p:blipFill>
        <p:spPr>
          <a:xfrm>
            <a:off x="6892650" y="221038"/>
            <a:ext cx="2041375" cy="1020675"/>
          </a:xfrm>
          <a:prstGeom prst="rect">
            <a:avLst/>
          </a:prstGeom>
          <a:noFill/>
          <a:ln>
            <a:noFill/>
          </a:ln>
        </p:spPr>
      </p:pic>
      <p:pic>
        <p:nvPicPr>
          <p:cNvPr id="178" name="Google Shape;178;p24"/>
          <p:cNvPicPr preferRelativeResize="0"/>
          <p:nvPr/>
        </p:nvPicPr>
        <p:blipFill rotWithShape="1">
          <a:blip r:embed="rId4">
            <a:alphaModFix/>
          </a:blip>
          <a:srcRect b="0" l="34384" r="34365" t="0"/>
          <a:stretch/>
        </p:blipFill>
        <p:spPr>
          <a:xfrm>
            <a:off x="523100" y="1202650"/>
            <a:ext cx="1972326" cy="3649150"/>
          </a:xfrm>
          <a:prstGeom prst="rect">
            <a:avLst/>
          </a:prstGeom>
          <a:noFill/>
          <a:ln>
            <a:noFill/>
          </a:ln>
        </p:spPr>
      </p:pic>
      <p:pic>
        <p:nvPicPr>
          <p:cNvPr id="179" name="Google Shape;179;p24"/>
          <p:cNvPicPr preferRelativeResize="0"/>
          <p:nvPr/>
        </p:nvPicPr>
        <p:blipFill rotWithShape="1">
          <a:blip r:embed="rId5">
            <a:alphaModFix/>
          </a:blip>
          <a:srcRect b="20827" l="35202" r="36064" t="32188"/>
          <a:stretch/>
        </p:blipFill>
        <p:spPr>
          <a:xfrm>
            <a:off x="2730900" y="1476425"/>
            <a:ext cx="2627351" cy="2484225"/>
          </a:xfrm>
          <a:prstGeom prst="rect">
            <a:avLst/>
          </a:prstGeom>
          <a:noFill/>
          <a:ln>
            <a:noFill/>
          </a:ln>
        </p:spPr>
      </p:pic>
      <p:pic>
        <p:nvPicPr>
          <p:cNvPr id="180" name="Google Shape;180;p24"/>
          <p:cNvPicPr preferRelativeResize="0"/>
          <p:nvPr/>
        </p:nvPicPr>
        <p:blipFill rotWithShape="1">
          <a:blip r:embed="rId6">
            <a:alphaModFix/>
          </a:blip>
          <a:srcRect b="13224" l="27068" r="25815" t="22392"/>
          <a:stretch/>
        </p:blipFill>
        <p:spPr>
          <a:xfrm>
            <a:off x="5456375" y="1532150"/>
            <a:ext cx="3477652" cy="3312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txBox="1"/>
          <p:nvPr>
            <p:ph type="title"/>
          </p:nvPr>
        </p:nvSpPr>
        <p:spPr>
          <a:xfrm>
            <a:off x="311700" y="2480550"/>
            <a:ext cx="8114400" cy="2445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The journey (as a project and community)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