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354" r:id="rId5"/>
    <p:sldId id="349" r:id="rId6"/>
    <p:sldId id="350" r:id="rId7"/>
    <p:sldId id="351" r:id="rId8"/>
    <p:sldId id="352" r:id="rId9"/>
    <p:sldId id="353" r:id="rId10"/>
    <p:sldId id="355" r:id="rId11"/>
    <p:sldId id="356" r:id="rId12"/>
  </p:sldIdLst>
  <p:sldSz cx="9906000" cy="6858000" type="A4"/>
  <p:notesSz cx="6797675" cy="99266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8348C"/>
    <a:srgbClr val="037C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0" autoAdjust="0"/>
    <p:restoredTop sz="94660" autoAdjust="0"/>
  </p:normalViewPr>
  <p:slideViewPr>
    <p:cSldViewPr>
      <p:cViewPr varScale="1">
        <p:scale>
          <a:sx n="128" d="100"/>
          <a:sy n="128" d="100"/>
        </p:scale>
        <p:origin x="1368" y="184"/>
      </p:cViewPr>
      <p:guideLst>
        <p:guide orient="horz" pos="4319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-2436" y="-420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21013" y="9459913"/>
            <a:ext cx="757237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655" tIns="44624" rIns="87655" bIns="44624">
            <a:spAutoFit/>
          </a:bodyPr>
          <a:lstStyle/>
          <a:p>
            <a:pPr defTabSz="871538">
              <a:lnSpc>
                <a:spcPct val="90000"/>
              </a:lnSpc>
            </a:pPr>
            <a:r>
              <a:rPr lang="en-GB" sz="1200" b="0">
                <a:latin typeface="Arial" charset="0"/>
              </a:rPr>
              <a:t>Page </a:t>
            </a:r>
            <a:fld id="{103A8BB9-8465-4C64-B5D3-E4D11203F67C}" type="slidenum">
              <a:rPr lang="en-GB" sz="1200" b="0">
                <a:latin typeface="Arial" charset="0"/>
              </a:rPr>
              <a:pPr defTabSz="871538">
                <a:lnSpc>
                  <a:spcPct val="90000"/>
                </a:lnSpc>
              </a:pPr>
              <a:t>‹#›</a:t>
            </a:fld>
            <a:endParaRPr lang="en-GB" sz="12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8442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9638"/>
            <a:ext cx="4987925" cy="417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5" tIns="44624" rIns="90845" bIns="446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Body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21013" y="9459913"/>
            <a:ext cx="757237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655" tIns="44624" rIns="87655" bIns="44624">
            <a:spAutoFit/>
          </a:bodyPr>
          <a:lstStyle/>
          <a:p>
            <a:pPr defTabSz="871538">
              <a:lnSpc>
                <a:spcPct val="90000"/>
              </a:lnSpc>
            </a:pPr>
            <a:r>
              <a:rPr lang="en-GB" sz="1200" b="0">
                <a:latin typeface="Arial" charset="0"/>
              </a:rPr>
              <a:t>Page </a:t>
            </a:r>
            <a:fld id="{52C0FE3E-B835-4892-8620-D8E4C15330F0}" type="slidenum">
              <a:rPr lang="en-GB" sz="1200" b="0">
                <a:latin typeface="Arial" charset="0"/>
              </a:rPr>
              <a:pPr defTabSz="871538">
                <a:lnSpc>
                  <a:spcPct val="90000"/>
                </a:lnSpc>
              </a:pPr>
              <a:t>‹#›</a:t>
            </a:fld>
            <a:endParaRPr lang="en-GB" sz="1200" b="0">
              <a:latin typeface="Arial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871538"/>
            <a:ext cx="5010150" cy="3468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502217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0427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800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42950"/>
            <a:ext cx="1790700" cy="5505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742950"/>
            <a:ext cx="5219700" cy="5505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34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3273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0BA2265-AE8A-49DD-B36A-FB221BF14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402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1336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336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183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207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7387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4442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1910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575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42950"/>
            <a:ext cx="716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Slide Title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2133600"/>
            <a:ext cx="7162800" cy="3311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Body 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2" name="Rectangle 8"/>
          <p:cNvSpPr>
            <a:spLocks noChangeArrowheads="1"/>
          </p:cNvSpPr>
          <p:nvPr userDrawn="1"/>
        </p:nvSpPr>
        <p:spPr bwMode="auto">
          <a:xfrm>
            <a:off x="7761312" y="6381328"/>
            <a:ext cx="2160240" cy="27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sz="1200" b="0" dirty="0">
                <a:solidFill>
                  <a:srgbClr val="58348C"/>
                </a:solidFill>
                <a:latin typeface="Arial" charset="0"/>
              </a:rPr>
              <a:t>www.north-herts.gov.uk</a:t>
            </a:r>
          </a:p>
        </p:txBody>
      </p:sp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1BE56564-A73E-47CF-B3FE-9CAD79AB07F9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64" y="6013716"/>
            <a:ext cx="1440160" cy="644367"/>
          </a:xfrm>
          <a:prstGeom prst="rect">
            <a:avLst/>
          </a:prstGeom>
        </p:spPr>
      </p:pic>
      <p:pic>
        <p:nvPicPr>
          <p:cNvPr id="8" name="Picture 7" descr="Shape&#10;&#10;Description automatically generated">
            <a:extLst>
              <a:ext uri="{FF2B5EF4-FFF2-40B4-BE49-F238E27FC236}">
                <a16:creationId xmlns:a16="http://schemas.microsoft.com/office/drawing/2014/main" id="{50935F66-43A5-45C2-91F7-F807004FD53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3584" y="-3676185"/>
            <a:ext cx="10675711" cy="100120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Book Antiqua" pitchFamily="18" charset="0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Book Antiqua" pitchFamily="18" charset="0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Book Antiqua" pitchFamily="18" charset="0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Book Antiqua" pitchFamily="18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Book Antiqua" pitchFamily="18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Book Antiqua" pitchFamily="18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Book Antiqua" pitchFamily="18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Book Antiqua" pitchFamily="18" charset="0"/>
        </a:defRPr>
      </a:lvl9pPr>
    </p:titleStyle>
    <p:bodyStyle>
      <a:lvl1pPr marL="2857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75000"/>
        <a:buFont typeface="Monotype Sort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100000"/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</a:defRPr>
      </a:lvl3pPr>
      <a:lvl4pPr marL="15430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75000"/>
        <a:buFont typeface="Monotype Sorts" pitchFamily="2" charset="2"/>
        <a:buChar char="n"/>
        <a:defRPr sz="1400">
          <a:solidFill>
            <a:schemeClr val="tx1"/>
          </a:solidFill>
          <a:latin typeface="+mn-lt"/>
        </a:defRPr>
      </a:lvl4pPr>
      <a:lvl5pPr marL="20002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</a:defRPr>
      </a:lvl5pPr>
      <a:lvl6pPr marL="24574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</a:defRPr>
      </a:lvl6pPr>
      <a:lvl7pPr marL="29146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</a:defRPr>
      </a:lvl7pPr>
      <a:lvl8pPr marL="33718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</a:defRPr>
      </a:lvl8pPr>
      <a:lvl9pPr marL="38290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ChangeArrowheads="1"/>
          </p:cNvSpPr>
          <p:nvPr/>
        </p:nvSpPr>
        <p:spPr bwMode="auto">
          <a:xfrm>
            <a:off x="1208088" y="1556792"/>
            <a:ext cx="7416800" cy="216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>
              <a:lnSpc>
                <a:spcPct val="90000"/>
              </a:lnSpc>
            </a:pPr>
            <a:r>
              <a:rPr lang="en-GB" sz="3600" dirty="0">
                <a:solidFill>
                  <a:schemeClr val="hlink"/>
                </a:solidFill>
                <a:latin typeface="Arial" charset="0"/>
              </a:rPr>
              <a:t> </a:t>
            </a:r>
            <a:br>
              <a:rPr lang="en-GB" sz="3600" dirty="0">
                <a:solidFill>
                  <a:schemeClr val="hlink"/>
                </a:solidFill>
                <a:latin typeface="Arial" charset="0"/>
              </a:rPr>
            </a:br>
            <a:br>
              <a:rPr lang="en-GB" sz="3600" dirty="0">
                <a:solidFill>
                  <a:srgbClr val="58348C"/>
                </a:solidFill>
                <a:latin typeface="Arial" charset="0"/>
              </a:rPr>
            </a:br>
            <a:r>
              <a:rPr lang="en-GB" sz="3600" dirty="0">
                <a:solidFill>
                  <a:srgbClr val="58348C"/>
                </a:solidFill>
                <a:latin typeface="Arial" charset="0"/>
              </a:rPr>
              <a:t>CCIN Policy Lab</a:t>
            </a:r>
          </a:p>
          <a:p>
            <a:pPr>
              <a:lnSpc>
                <a:spcPct val="90000"/>
              </a:lnSpc>
            </a:pPr>
            <a:endParaRPr lang="en-GB" sz="3600" dirty="0">
              <a:solidFill>
                <a:srgbClr val="58348C"/>
              </a:solidFill>
            </a:endParaRPr>
          </a:p>
          <a:p>
            <a:pPr>
              <a:lnSpc>
                <a:spcPct val="90000"/>
              </a:lnSpc>
            </a:pPr>
            <a:endParaRPr lang="en-GB" sz="3600" dirty="0">
              <a:solidFill>
                <a:srgbClr val="58348C"/>
              </a:solidFill>
            </a:endParaRPr>
          </a:p>
          <a:p>
            <a:pPr>
              <a:lnSpc>
                <a:spcPct val="90000"/>
              </a:lnSpc>
            </a:pPr>
            <a:r>
              <a:rPr lang="en-GB" sz="3600" dirty="0">
                <a:solidFill>
                  <a:srgbClr val="58348C"/>
                </a:solidFill>
              </a:rPr>
              <a:t>Setting up an Arts &amp; Culture Network Toolkit</a:t>
            </a:r>
            <a:br>
              <a:rPr lang="en-GB" sz="3600" dirty="0">
                <a:solidFill>
                  <a:schemeClr val="hlink"/>
                </a:solidFill>
              </a:rPr>
            </a:br>
            <a:br>
              <a:rPr lang="en-GB" sz="3600" dirty="0">
                <a:solidFill>
                  <a:schemeClr val="hlink"/>
                </a:solidFill>
              </a:rPr>
            </a:br>
            <a:r>
              <a:rPr lang="en-GB" sz="2800" dirty="0">
                <a:solidFill>
                  <a:schemeClr val="bg2"/>
                </a:solidFill>
                <a:latin typeface="Arial" charset="0"/>
              </a:rPr>
              <a:t> </a:t>
            </a:r>
            <a:endParaRPr lang="en-GB" sz="2800" dirty="0">
              <a:latin typeface="Arial" charset="0"/>
            </a:endParaRPr>
          </a:p>
          <a:p>
            <a:pPr>
              <a:lnSpc>
                <a:spcPct val="90000"/>
              </a:lnSpc>
            </a:pPr>
            <a:br>
              <a:rPr lang="en-GB" sz="2800" i="1" dirty="0">
                <a:solidFill>
                  <a:schemeClr val="bg2"/>
                </a:solidFill>
              </a:rPr>
            </a:br>
            <a:r>
              <a:rPr lang="en-GB" sz="3600" i="1" dirty="0">
                <a:solidFill>
                  <a:schemeClr val="hlink"/>
                </a:solidFill>
              </a:rPr>
              <a:t> </a:t>
            </a:r>
            <a:br>
              <a:rPr lang="en-GB" sz="3600" i="1" dirty="0">
                <a:solidFill>
                  <a:schemeClr val="hlink"/>
                </a:solidFill>
              </a:rPr>
            </a:br>
            <a:r>
              <a:rPr lang="en-GB" sz="3600" dirty="0">
                <a:solidFill>
                  <a:schemeClr val="hlink"/>
                </a:solidFill>
                <a:latin typeface="Arial" charset="0"/>
              </a:rPr>
              <a:t>           </a:t>
            </a:r>
            <a:r>
              <a:rPr lang="en-GB" sz="3600" i="1" dirty="0">
                <a:solidFill>
                  <a:schemeClr val="tx2"/>
                </a:solidFill>
                <a:latin typeface="Book Antiqua" pitchFamily="18" charset="0"/>
              </a:rPr>
              <a:t>		</a:t>
            </a:r>
          </a:p>
        </p:txBody>
      </p:sp>
      <p:sp>
        <p:nvSpPr>
          <p:cNvPr id="362499" name="Rectangle 3"/>
          <p:cNvSpPr>
            <a:spLocks noChangeArrowheads="1"/>
          </p:cNvSpPr>
          <p:nvPr/>
        </p:nvSpPr>
        <p:spPr bwMode="auto">
          <a:xfrm>
            <a:off x="200025" y="1916113"/>
            <a:ext cx="94789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3" name="Picture 2" descr="A close-up of a logo&#10;&#10;Description automatically generated">
            <a:extLst>
              <a:ext uri="{FF2B5EF4-FFF2-40B4-BE49-F238E27FC236}">
                <a16:creationId xmlns:a16="http://schemas.microsoft.com/office/drawing/2014/main" id="{2F9A2C58-D0C4-E188-0F59-E115DA4F0F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904" y="6093296"/>
            <a:ext cx="2072680" cy="5648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2144713" y="1196975"/>
            <a:ext cx="59039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3600"/>
          </a:p>
        </p:txBody>
      </p:sp>
      <p:sp>
        <p:nvSpPr>
          <p:cNvPr id="151563" name="Text Box 11"/>
          <p:cNvSpPr txBox="1">
            <a:spLocks noChangeArrowheads="1"/>
          </p:cNvSpPr>
          <p:nvPr/>
        </p:nvSpPr>
        <p:spPr bwMode="auto">
          <a:xfrm>
            <a:off x="1352550" y="1988840"/>
            <a:ext cx="7200850" cy="372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55600" indent="-3556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3498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</a:rPr>
              <a:t>An Arts &amp; Culture Network Group allows participants to share ideas, information and resources.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</a:rPr>
              <a:t>It encourages partnership working and community cohesion.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</a:rPr>
              <a:t>It provides opportunities for partnerships and collaboration.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  <a:sym typeface="Wingdings" pitchFamily="2" charset="2"/>
              </a:rPr>
              <a:t>It brings together community, local businesses and public sector. 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  <a:sym typeface="Wingdings" pitchFamily="2" charset="2"/>
              </a:rPr>
              <a:t>It helps to develop vibrant town centres.</a:t>
            </a:r>
            <a:endParaRPr lang="en-GB" sz="2000" b="0" dirty="0">
              <a:latin typeface="Arial" charset="0"/>
            </a:endParaRP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None/>
            </a:pPr>
            <a:endParaRPr lang="en-GB" dirty="0">
              <a:latin typeface="Arial" charset="0"/>
            </a:endParaRPr>
          </a:p>
        </p:txBody>
      </p:sp>
      <p:sp>
        <p:nvSpPr>
          <p:cNvPr id="151565" name="Text Box 13"/>
          <p:cNvSpPr txBox="1">
            <a:spLocks noChangeArrowheads="1"/>
          </p:cNvSpPr>
          <p:nvPr/>
        </p:nvSpPr>
        <p:spPr bwMode="auto">
          <a:xfrm>
            <a:off x="2073275" y="836613"/>
            <a:ext cx="60483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51566" name="Text Box 14"/>
          <p:cNvSpPr txBox="1">
            <a:spLocks noChangeArrowheads="1"/>
          </p:cNvSpPr>
          <p:nvPr/>
        </p:nvSpPr>
        <p:spPr bwMode="auto">
          <a:xfrm>
            <a:off x="0" y="972017"/>
            <a:ext cx="9906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dirty="0">
                <a:solidFill>
                  <a:srgbClr val="58348C"/>
                </a:solidFill>
              </a:rPr>
              <a:t>Why set up an Arts &amp; Culture Network?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20B09C8-0E8A-01BD-CA1D-88AFD0A72F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6856" y="6021288"/>
            <a:ext cx="2072820" cy="56697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ChangeArrowheads="1"/>
          </p:cNvSpPr>
          <p:nvPr/>
        </p:nvSpPr>
        <p:spPr bwMode="auto">
          <a:xfrm>
            <a:off x="2144713" y="1196975"/>
            <a:ext cx="59039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3600"/>
          </a:p>
        </p:txBody>
      </p:sp>
      <p:sp>
        <p:nvSpPr>
          <p:cNvPr id="354309" name="Text Box 5"/>
          <p:cNvSpPr txBox="1">
            <a:spLocks noChangeArrowheads="1"/>
          </p:cNvSpPr>
          <p:nvPr/>
        </p:nvSpPr>
        <p:spPr bwMode="auto">
          <a:xfrm>
            <a:off x="992188" y="2420938"/>
            <a:ext cx="8137525" cy="210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3498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n"/>
            </a:pPr>
            <a:endParaRPr lang="en-GB" b="0" dirty="0">
              <a:latin typeface="Arial" charset="0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n"/>
            </a:pPr>
            <a:endParaRPr lang="en-GB" b="0" dirty="0">
              <a:latin typeface="Arial" charset="0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n"/>
            </a:pPr>
            <a:endParaRPr lang="en-GB" b="0" dirty="0">
              <a:latin typeface="Arial" charset="0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n-GB" dirty="0">
              <a:latin typeface="Arial" charset="0"/>
            </a:endParaRPr>
          </a:p>
        </p:txBody>
      </p:sp>
      <p:sp>
        <p:nvSpPr>
          <p:cNvPr id="354310" name="Text Box 6"/>
          <p:cNvSpPr txBox="1">
            <a:spLocks noChangeArrowheads="1"/>
          </p:cNvSpPr>
          <p:nvPr/>
        </p:nvSpPr>
        <p:spPr bwMode="auto">
          <a:xfrm>
            <a:off x="2073275" y="836613"/>
            <a:ext cx="60483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54311" name="Text Box 7"/>
          <p:cNvSpPr txBox="1">
            <a:spLocks noChangeArrowheads="1"/>
          </p:cNvSpPr>
          <p:nvPr/>
        </p:nvSpPr>
        <p:spPr bwMode="auto">
          <a:xfrm>
            <a:off x="992188" y="669683"/>
            <a:ext cx="7416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dirty="0">
                <a:solidFill>
                  <a:srgbClr val="58348C"/>
                </a:solidFill>
              </a:rPr>
              <a:t>Getting Creatives Involved</a:t>
            </a:r>
          </a:p>
        </p:txBody>
      </p:sp>
      <p:sp>
        <p:nvSpPr>
          <p:cNvPr id="4" name="Text Box 11">
            <a:extLst>
              <a:ext uri="{FF2B5EF4-FFF2-40B4-BE49-F238E27FC236}">
                <a16:creationId xmlns:a16="http://schemas.microsoft.com/office/drawing/2014/main" id="{656C18A2-4877-4EB6-E9CE-BD333028A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939" y="1584027"/>
            <a:ext cx="8137525" cy="3005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55600" indent="-3556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3498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</a:rPr>
              <a:t>Set up an initial virtual meeting inviting local artists, creatives and arts based community groups.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</a:rPr>
              <a:t>Formulate key points for discussion</a:t>
            </a:r>
          </a:p>
          <a:p>
            <a:pPr marL="877888" lvl="1" indent="-342900">
              <a:spcBef>
                <a:spcPct val="50000"/>
              </a:spcBef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can we encourage cross collaboration and mutual promotion?</a:t>
            </a:r>
          </a:p>
          <a:p>
            <a:pPr marL="901700" lvl="2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can this be achieved through collaborative working?</a:t>
            </a:r>
          </a:p>
          <a:p>
            <a:pPr marL="901700" lvl="2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can we reach underrepresented groups.</a:t>
            </a:r>
            <a:endParaRPr lang="en-GB" sz="2000" b="0" dirty="0">
              <a:latin typeface="Arial" charset="0"/>
            </a:endParaRP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None/>
            </a:pPr>
            <a:endParaRPr lang="en-GB" dirty="0">
              <a:latin typeface="Arial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E073DED-9C1B-9F48-CCC6-FF57E7F83F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6590" y="6069012"/>
            <a:ext cx="2072820" cy="56697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ChangeArrowheads="1"/>
          </p:cNvSpPr>
          <p:nvPr/>
        </p:nvSpPr>
        <p:spPr bwMode="auto">
          <a:xfrm>
            <a:off x="2144713" y="1196975"/>
            <a:ext cx="59039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3600"/>
          </a:p>
        </p:txBody>
      </p:sp>
      <p:sp>
        <p:nvSpPr>
          <p:cNvPr id="356357" name="Text Box 5"/>
          <p:cNvSpPr txBox="1">
            <a:spLocks noChangeArrowheads="1"/>
          </p:cNvSpPr>
          <p:nvPr/>
        </p:nvSpPr>
        <p:spPr bwMode="auto">
          <a:xfrm>
            <a:off x="1027906" y="2418716"/>
            <a:ext cx="8137525" cy="210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3498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n"/>
            </a:pPr>
            <a:endParaRPr lang="en-GB" b="0">
              <a:latin typeface="Arial" charset="0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n"/>
            </a:pPr>
            <a:endParaRPr lang="en-GB" b="0">
              <a:latin typeface="Arial" charset="0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n"/>
            </a:pPr>
            <a:endParaRPr lang="en-GB" b="0">
              <a:latin typeface="Arial" charset="0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n-GB">
              <a:latin typeface="Arial" charset="0"/>
            </a:endParaRPr>
          </a:p>
        </p:txBody>
      </p:sp>
      <p:sp>
        <p:nvSpPr>
          <p:cNvPr id="356358" name="Text Box 6"/>
          <p:cNvSpPr txBox="1">
            <a:spLocks noChangeArrowheads="1"/>
          </p:cNvSpPr>
          <p:nvPr/>
        </p:nvSpPr>
        <p:spPr bwMode="auto">
          <a:xfrm>
            <a:off x="2073275" y="836613"/>
            <a:ext cx="60483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56359" name="Text Box 7"/>
          <p:cNvSpPr txBox="1">
            <a:spLocks noChangeArrowheads="1"/>
          </p:cNvSpPr>
          <p:nvPr/>
        </p:nvSpPr>
        <p:spPr bwMode="auto">
          <a:xfrm>
            <a:off x="1352550" y="476672"/>
            <a:ext cx="7416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dirty="0">
                <a:solidFill>
                  <a:srgbClr val="58348C"/>
                </a:solidFill>
              </a:rPr>
              <a:t>Encouraging Networking and Partnerships</a:t>
            </a:r>
          </a:p>
        </p:txBody>
      </p:sp>
      <p:sp>
        <p:nvSpPr>
          <p:cNvPr id="5" name="Text Box 11">
            <a:extLst>
              <a:ext uri="{FF2B5EF4-FFF2-40B4-BE49-F238E27FC236}">
                <a16:creationId xmlns:a16="http://schemas.microsoft.com/office/drawing/2014/main" id="{2BFDEE5A-9833-A494-3E7E-633ECDD94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2550" y="1556792"/>
            <a:ext cx="7200850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55600" indent="-3556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3498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</a:rPr>
              <a:t>Co-ordinate a regular virtual forum e.g. every 6 weeks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</a:rPr>
              <a:t>Set a clear agenda for the meeting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</a:rPr>
              <a:t>Facilitate open discussion and encourage attendees to talk about their current and upcoming projects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</a:rPr>
              <a:t>Take clear notes and actions to keep a record of the meetings and to share with members of the Forum who may not have attended the meeting.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</a:rPr>
              <a:t>Give the forum its own identity and branding.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endParaRPr lang="en-GB" sz="2000" b="0" dirty="0">
              <a:latin typeface="Arial" charset="0"/>
            </a:endParaRP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None/>
            </a:pPr>
            <a:endParaRPr lang="en-GB" dirty="0">
              <a:latin typeface="Arial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EBA72B-295A-323D-723C-B8B7EF022A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0072" y="4725144"/>
            <a:ext cx="2487384" cy="139610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9057870-A7C3-40B0-8E52-E3509C0551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8864" y="6087620"/>
            <a:ext cx="2072820" cy="56697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ChangeArrowheads="1"/>
          </p:cNvSpPr>
          <p:nvPr/>
        </p:nvSpPr>
        <p:spPr bwMode="auto">
          <a:xfrm>
            <a:off x="2144713" y="1196975"/>
            <a:ext cx="59039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3600"/>
          </a:p>
        </p:txBody>
      </p:sp>
      <p:sp>
        <p:nvSpPr>
          <p:cNvPr id="358405" name="Text Box 5"/>
          <p:cNvSpPr txBox="1">
            <a:spLocks noChangeArrowheads="1"/>
          </p:cNvSpPr>
          <p:nvPr/>
        </p:nvSpPr>
        <p:spPr bwMode="auto">
          <a:xfrm>
            <a:off x="992188" y="2304742"/>
            <a:ext cx="8137525" cy="2708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3498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</a:rPr>
              <a:t>Set up a distribution list for the forum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  <a:sym typeface="Wingdings" pitchFamily="2" charset="2"/>
              </a:rPr>
              <a:t>To comply with GDPR Forum members need to agree to share their contact details with the group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  <a:sym typeface="Wingdings" pitchFamily="2" charset="2"/>
              </a:rPr>
              <a:t>The distribution list can only be used for information relevant to the group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  <a:sym typeface="Wingdings" pitchFamily="2" charset="2"/>
              </a:rPr>
              <a:t>If individuals do not wish to share details they can be blind copied into group emails but it will limit the information they receive.</a:t>
            </a:r>
            <a:endParaRPr lang="en-GB" sz="2000" b="0" dirty="0">
              <a:latin typeface="Arial" charset="0"/>
            </a:endParaRPr>
          </a:p>
        </p:txBody>
      </p:sp>
      <p:sp>
        <p:nvSpPr>
          <p:cNvPr id="358406" name="Text Box 6"/>
          <p:cNvSpPr txBox="1">
            <a:spLocks noChangeArrowheads="1"/>
          </p:cNvSpPr>
          <p:nvPr/>
        </p:nvSpPr>
        <p:spPr bwMode="auto">
          <a:xfrm>
            <a:off x="2073275" y="836613"/>
            <a:ext cx="60483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58407" name="Text Box 7"/>
          <p:cNvSpPr txBox="1">
            <a:spLocks noChangeArrowheads="1"/>
          </p:cNvSpPr>
          <p:nvPr/>
        </p:nvSpPr>
        <p:spPr bwMode="auto">
          <a:xfrm>
            <a:off x="1352550" y="767606"/>
            <a:ext cx="7416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dirty="0">
                <a:solidFill>
                  <a:srgbClr val="58348C"/>
                </a:solidFill>
              </a:rPr>
              <a:t>Communication between forum members.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11A18C-52D9-54A7-068D-4933391F32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8864" y="6060554"/>
            <a:ext cx="2072820" cy="56697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ChangeArrowheads="1"/>
          </p:cNvSpPr>
          <p:nvPr/>
        </p:nvSpPr>
        <p:spPr bwMode="auto">
          <a:xfrm>
            <a:off x="2144713" y="1196975"/>
            <a:ext cx="59039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3600"/>
          </a:p>
        </p:txBody>
      </p:sp>
      <p:sp>
        <p:nvSpPr>
          <p:cNvPr id="360453" name="Text Box 5"/>
          <p:cNvSpPr txBox="1">
            <a:spLocks noChangeArrowheads="1"/>
          </p:cNvSpPr>
          <p:nvPr/>
        </p:nvSpPr>
        <p:spPr bwMode="auto">
          <a:xfrm>
            <a:off x="992188" y="1916832"/>
            <a:ext cx="8137525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3498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b="0" dirty="0">
                <a:latin typeface="Arial" charset="0"/>
              </a:rPr>
              <a:t>Individual focused groups may form out of the forum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b="0" dirty="0">
                <a:latin typeface="Arial" charset="0"/>
                <a:sym typeface="Wingdings" pitchFamily="2" charset="2"/>
              </a:rPr>
              <a:t>These may be:</a:t>
            </a:r>
          </a:p>
          <a:p>
            <a:pPr marL="901700" lvl="2" indent="-342900">
              <a:spcBef>
                <a:spcPct val="50000"/>
              </a:spcBef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GB" b="0" dirty="0">
                <a:latin typeface="Arial" charset="0"/>
                <a:sym typeface="Wingdings" pitchFamily="2" charset="2"/>
              </a:rPr>
              <a:t>Geographically focused e.g. Hitchin Creatives</a:t>
            </a:r>
          </a:p>
          <a:p>
            <a:pPr marL="901700" lvl="2" indent="-342900">
              <a:spcBef>
                <a:spcPct val="50000"/>
              </a:spcBef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GB" b="0" dirty="0">
                <a:latin typeface="Arial" charset="0"/>
                <a:sym typeface="Wingdings" pitchFamily="2" charset="2"/>
              </a:rPr>
              <a:t>Demographically focused e.g. targeting ethnic minorities.</a:t>
            </a:r>
          </a:p>
          <a:p>
            <a:pPr marL="901700" lvl="2" indent="-342900">
              <a:spcBef>
                <a:spcPct val="50000"/>
              </a:spcBef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GB" b="0" dirty="0">
                <a:latin typeface="Arial" charset="0"/>
                <a:sym typeface="Wingdings" pitchFamily="2" charset="2"/>
              </a:rPr>
              <a:t>Discipline focused e.g. Performing arts, visual arts, community arts</a:t>
            </a:r>
            <a:endParaRPr lang="en-GB" b="0" dirty="0">
              <a:latin typeface="Arial" charset="0"/>
            </a:endParaRPr>
          </a:p>
        </p:txBody>
      </p:sp>
      <p:sp>
        <p:nvSpPr>
          <p:cNvPr id="360454" name="Text Box 6"/>
          <p:cNvSpPr txBox="1">
            <a:spLocks noChangeArrowheads="1"/>
          </p:cNvSpPr>
          <p:nvPr/>
        </p:nvSpPr>
        <p:spPr bwMode="auto">
          <a:xfrm>
            <a:off x="2073275" y="836613"/>
            <a:ext cx="60483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60455" name="Text Box 7"/>
          <p:cNvSpPr txBox="1">
            <a:spLocks noChangeArrowheads="1"/>
          </p:cNvSpPr>
          <p:nvPr/>
        </p:nvSpPr>
        <p:spPr bwMode="auto">
          <a:xfrm>
            <a:off x="1352550" y="620688"/>
            <a:ext cx="7416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dirty="0">
                <a:solidFill>
                  <a:srgbClr val="58348C"/>
                </a:solidFill>
              </a:rPr>
              <a:t>Forming and supporting focused groups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3C1E919-B25A-0098-3096-AB95810637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0872" y="6021387"/>
            <a:ext cx="2072820" cy="56697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>
            <a:extLst>
              <a:ext uri="{FF2B5EF4-FFF2-40B4-BE49-F238E27FC236}">
                <a16:creationId xmlns:a16="http://schemas.microsoft.com/office/drawing/2014/main" id="{1E25845F-252E-5228-7D22-1776BDB97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2550" y="476672"/>
            <a:ext cx="7416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dirty="0">
                <a:solidFill>
                  <a:srgbClr val="58348C"/>
                </a:solidFill>
              </a:rPr>
              <a:t>Benefits to the Authority</a:t>
            </a: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1707763D-8A46-F0CB-D218-3F7DB7EC9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4568" y="1484784"/>
            <a:ext cx="813752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3498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  <a:sym typeface="Wingdings" pitchFamily="2" charset="2"/>
              </a:rPr>
              <a:t>Effective use of officer time – it doesn’t take too much resource to  coordinate and facilitate meetings approximately every 6 weeks.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  <a:sym typeface="Wingdings" pitchFamily="2" charset="2"/>
              </a:rPr>
              <a:t>Effective use of Members’ time attending meetings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  <a:sym typeface="Wingdings" pitchFamily="2" charset="2"/>
              </a:rPr>
              <a:t>Facilitating the meetings can be shared between officers and Members</a:t>
            </a:r>
            <a:endParaRPr lang="en-GB" sz="2000" b="0" dirty="0">
              <a:latin typeface="Arial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48F390-40DB-9324-DCDF-649ADB1961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0872" y="5949280"/>
            <a:ext cx="2072820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447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>
            <a:extLst>
              <a:ext uri="{FF2B5EF4-FFF2-40B4-BE49-F238E27FC236}">
                <a16:creationId xmlns:a16="http://schemas.microsoft.com/office/drawing/2014/main" id="{AA78678B-0E38-C4B3-8D63-A67FC1CE8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2550" y="476672"/>
            <a:ext cx="7416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dirty="0">
                <a:solidFill>
                  <a:srgbClr val="58348C"/>
                </a:solidFill>
              </a:rPr>
              <a:t>Benefits to the Community</a:t>
            </a: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07ADC702-1A75-132B-9D89-7FAE51CDB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4568" y="1484784"/>
            <a:ext cx="8137525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3498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</a:rPr>
              <a:t>Simple but effective way of bringing creatives together to share ideas, resources and best practice.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</a:rPr>
              <a:t>Encouraging partnerships which result in joint initiatives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</a:rPr>
              <a:t>Brings communities together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</a:rPr>
              <a:t>Initiatives, projects and events bring footfall to town centres</a:t>
            </a:r>
          </a:p>
          <a:p>
            <a:pPr>
              <a:spcBef>
                <a:spcPct val="50000"/>
              </a:spcBef>
              <a:buClr>
                <a:schemeClr val="bg2"/>
              </a:buClr>
              <a:buFont typeface="Wingdings" pitchFamily="2" charset="2"/>
              <a:buChar char="n"/>
            </a:pPr>
            <a:r>
              <a:rPr lang="en-GB" sz="2000" b="0" dirty="0">
                <a:latin typeface="Arial" charset="0"/>
              </a:rPr>
              <a:t>Increased footfall and activity make for vibrant town centres that people want to visit.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E4214A-76F7-AEC3-1E19-E0C0C0A2A3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6590" y="6097839"/>
            <a:ext cx="2072820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80204"/>
      </p:ext>
    </p:extLst>
  </p:cSld>
  <p:clrMapOvr>
    <a:masterClrMapping/>
  </p:clrMapOvr>
</p:sld>
</file>

<file path=ppt/theme/theme1.xml><?xml version="1.0" encoding="utf-8"?>
<a:theme xmlns:a="http://schemas.openxmlformats.org/drawingml/2006/main" name="Lsaville on 'Nhdc\Data\Users' (H:)">
  <a:themeElements>
    <a:clrScheme name="">
      <a:dk1>
        <a:srgbClr val="000000"/>
      </a:dk1>
      <a:lt1>
        <a:srgbClr val="FFFFFF"/>
      </a:lt1>
      <a:dk2>
        <a:srgbClr val="000000"/>
      </a:dk2>
      <a:lt2>
        <a:srgbClr val="500093"/>
      </a:lt2>
      <a:accent1>
        <a:srgbClr val="7B00E4"/>
      </a:accent1>
      <a:accent2>
        <a:srgbClr val="7B00E4"/>
      </a:accent2>
      <a:accent3>
        <a:srgbClr val="FFFFFF"/>
      </a:accent3>
      <a:accent4>
        <a:srgbClr val="000000"/>
      </a:accent4>
      <a:accent5>
        <a:srgbClr val="BFAAEF"/>
      </a:accent5>
      <a:accent6>
        <a:srgbClr val="6F00CF"/>
      </a:accent6>
      <a:hlink>
        <a:srgbClr val="037C03"/>
      </a:hlink>
      <a:folHlink>
        <a:srgbClr val="919191"/>
      </a:folHlink>
    </a:clrScheme>
    <a:fontScheme name="Lsaville on 'Nhdc\Data\Users' (H:)">
      <a:majorFont>
        <a:latin typeface="Book Antiqu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Lsaville on 'Nhdc\Data\Users' (H: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saville on 'Nhdc\Data\Users' (H: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saville on 'Nhdc\Data\Users' (H: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saville on 'Nhdc\Data\Users' (H: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saville on 'Nhdc\Data\Users' (H: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saville on 'Nhdc\Data\Users' (H: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saville on 'Nhdc\Data\Users' (H: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orth Herts Council.pptx" id="{19FE99B6-9635-43EF-AD89-F0D791B6776D}" vid="{6CB587A2-964E-4F88-8D70-56DA2541D8D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FB39E7950CC84EA156501BA2275D6A" ma:contentTypeVersion="2" ma:contentTypeDescription="Create a new document." ma:contentTypeScope="" ma:versionID="4fb2f8169eb66af243b9945f659851a7">
  <xsd:schema xmlns:xsd="http://www.w3.org/2001/XMLSchema" xmlns:xs="http://www.w3.org/2001/XMLSchema" xmlns:p="http://schemas.microsoft.com/office/2006/metadata/properties" xmlns:ns2="a9d4991e-0598-4250-8b5c-91b27f2d55b7" targetNamespace="http://schemas.microsoft.com/office/2006/metadata/properties" ma:root="true" ma:fieldsID="c98aadc7c289c35f01ffdab3145ab891" ns2:_="">
    <xsd:import namespace="a9d4991e-0598-4250-8b5c-91b27f2d55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d4991e-0598-4250-8b5c-91b27f2d55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4D5657-AB1F-4994-8A5D-0B9CA625F54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0DA37F4-5EAA-468D-9727-5E65305F86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d4991e-0598-4250-8b5c-91b27f2d55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D11A998-0FCE-454F-B175-B8584357CF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North Herts Council</Template>
  <TotalTime>167</TotalTime>
  <Pages>13</Pages>
  <Words>426</Words>
  <Application>Microsoft Macintosh PowerPoint</Application>
  <PresentationFormat>A4 Paper (210x297 mm)</PresentationFormat>
  <Paragraphs>48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Book Antiqua</vt:lpstr>
      <vt:lpstr>Calibri</vt:lpstr>
      <vt:lpstr>Monotype Sorts</vt:lpstr>
      <vt:lpstr>Wingdings</vt:lpstr>
      <vt:lpstr>Lsaville on 'Nhdc\Data\Users' (H:)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North Herts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Corporate Design Guidelines</dc:subject>
  <dc:creator>Claire Morgan</dc:creator>
  <cp:keywords>Powerpoint presentation, slide template, NHDC powerpoint presentation, presentation template</cp:keywords>
  <cp:lastModifiedBy>Andrew Huckerby</cp:lastModifiedBy>
  <cp:revision>10</cp:revision>
  <cp:lastPrinted>1999-06-25T13:00:48Z</cp:lastPrinted>
  <dcterms:created xsi:type="dcterms:W3CDTF">2023-09-06T15:16:45Z</dcterms:created>
  <dcterms:modified xsi:type="dcterms:W3CDTF">2023-10-11T11:21:21Z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0x01010003FB39E7950CC84EA156501BA2275D6A</vt:lpwstr>
  </property>
</Properties>
</file>