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54" r:id="rId5"/>
    <p:sldId id="349" r:id="rId6"/>
    <p:sldId id="350" r:id="rId7"/>
    <p:sldId id="351" r:id="rId8"/>
    <p:sldId id="352" r:id="rId9"/>
    <p:sldId id="353" r:id="rId10"/>
    <p:sldId id="355" r:id="rId11"/>
    <p:sldId id="356" r:id="rId12"/>
  </p:sldIdLst>
  <p:sldSz cx="9906000" cy="6858000" type="A4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348C"/>
    <a:srgbClr val="037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1368" y="18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436" y="-42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21013" y="9459913"/>
            <a:ext cx="7572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655" tIns="44624" rIns="87655" bIns="44624">
            <a:spAutoFit/>
          </a:bodyPr>
          <a:lstStyle/>
          <a:p>
            <a:pPr defTabSz="871538">
              <a:lnSpc>
                <a:spcPct val="90000"/>
              </a:lnSpc>
            </a:pPr>
            <a:r>
              <a:rPr lang="en-GB" sz="1200" b="0">
                <a:latin typeface="Arial" charset="0"/>
              </a:rPr>
              <a:t>Page </a:t>
            </a:r>
            <a:fld id="{103A8BB9-8465-4C64-B5D3-E4D11203F67C}" type="slidenum">
              <a:rPr lang="en-GB" sz="1200" b="0">
                <a:latin typeface="Arial" charset="0"/>
              </a:rPr>
              <a:pPr defTabSz="871538">
                <a:lnSpc>
                  <a:spcPct val="90000"/>
                </a:lnSpc>
              </a:pPr>
              <a:t>‹#›</a:t>
            </a:fld>
            <a:endParaRPr lang="en-GB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4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9638"/>
            <a:ext cx="498792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5" tIns="44624" rIns="90845" bIns="44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21013" y="9459913"/>
            <a:ext cx="757237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655" tIns="44624" rIns="87655" bIns="44624">
            <a:spAutoFit/>
          </a:bodyPr>
          <a:lstStyle/>
          <a:p>
            <a:pPr defTabSz="871538">
              <a:lnSpc>
                <a:spcPct val="90000"/>
              </a:lnSpc>
            </a:pPr>
            <a:r>
              <a:rPr lang="en-GB" sz="1200" b="0">
                <a:latin typeface="Arial" charset="0"/>
              </a:rPr>
              <a:t>Page </a:t>
            </a:r>
            <a:fld id="{52C0FE3E-B835-4892-8620-D8E4C15330F0}" type="slidenum">
              <a:rPr lang="en-GB" sz="1200" b="0">
                <a:latin typeface="Arial" charset="0"/>
              </a:rPr>
              <a:pPr defTabSz="871538">
                <a:lnSpc>
                  <a:spcPct val="90000"/>
                </a:lnSpc>
              </a:pPr>
              <a:t>‹#›</a:t>
            </a:fld>
            <a:endParaRPr lang="en-GB" sz="1200" b="0">
              <a:latin typeface="Arial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871538"/>
            <a:ext cx="5010150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0221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42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42950"/>
            <a:ext cx="1790700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42950"/>
            <a:ext cx="5219700" cy="5505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4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27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BA2265-AE8A-49DD-B36A-FB221BF1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0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133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8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3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44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91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75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4295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133600"/>
            <a:ext cx="7162800" cy="3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Body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7761312" y="6381328"/>
            <a:ext cx="2160240" cy="27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0" dirty="0">
                <a:solidFill>
                  <a:srgbClr val="58348C"/>
                </a:solidFill>
                <a:latin typeface="Arial" charset="0"/>
              </a:rPr>
              <a:t>www.north-herts.gov.uk</a:t>
            </a:r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1BE56564-A73E-47CF-B3FE-9CAD79AB07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013716"/>
            <a:ext cx="1440160" cy="644367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50935F66-43A5-45C2-91F7-F807004FD53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584" y="-3676185"/>
            <a:ext cx="10675711" cy="100120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Book Antiqua" pitchFamily="18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1208088" y="1556792"/>
            <a:ext cx="74168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</a:pPr>
            <a:r>
              <a:rPr lang="en-GB" sz="3600" dirty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en-GB" sz="3600" dirty="0">
                <a:solidFill>
                  <a:schemeClr val="hlink"/>
                </a:solidFill>
                <a:latin typeface="Arial" charset="0"/>
              </a:rPr>
            </a:br>
            <a:br>
              <a:rPr lang="en-GB" sz="3600" dirty="0">
                <a:solidFill>
                  <a:srgbClr val="58348C"/>
                </a:solidFill>
                <a:latin typeface="Arial" charset="0"/>
              </a:rPr>
            </a:br>
            <a:r>
              <a:rPr lang="en-GB" sz="3600" dirty="0">
                <a:solidFill>
                  <a:srgbClr val="58348C"/>
                </a:solidFill>
                <a:latin typeface="Arial" charset="0"/>
              </a:rPr>
              <a:t>CCIN Policy Lab</a:t>
            </a:r>
          </a:p>
          <a:p>
            <a:pPr>
              <a:lnSpc>
                <a:spcPct val="90000"/>
              </a:lnSpc>
            </a:pPr>
            <a:endParaRPr lang="en-GB" sz="3600" dirty="0">
              <a:solidFill>
                <a:srgbClr val="58348C"/>
              </a:solidFill>
            </a:endParaRPr>
          </a:p>
          <a:p>
            <a:pPr>
              <a:lnSpc>
                <a:spcPct val="90000"/>
              </a:lnSpc>
            </a:pPr>
            <a:endParaRPr lang="en-GB" sz="3600" dirty="0">
              <a:solidFill>
                <a:srgbClr val="58348C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3600" dirty="0">
                <a:solidFill>
                  <a:srgbClr val="58348C"/>
                </a:solidFill>
              </a:rPr>
              <a:t>Setting up an Arts &amp; Culture Network Toolkit</a:t>
            </a:r>
            <a:br>
              <a:rPr lang="en-GB" sz="3600" dirty="0">
                <a:solidFill>
                  <a:schemeClr val="hlink"/>
                </a:solidFill>
              </a:rPr>
            </a:br>
            <a:br>
              <a:rPr lang="en-GB" sz="3600" dirty="0">
                <a:solidFill>
                  <a:schemeClr val="hlink"/>
                </a:solidFill>
              </a:rPr>
            </a:br>
            <a:r>
              <a:rPr lang="en-GB" sz="2800" dirty="0">
                <a:solidFill>
                  <a:schemeClr val="bg2"/>
                </a:solidFill>
                <a:latin typeface="Arial" charset="0"/>
              </a:rPr>
              <a:t> </a:t>
            </a:r>
            <a:endParaRPr lang="en-GB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br>
              <a:rPr lang="en-GB" sz="2800" i="1" dirty="0">
                <a:solidFill>
                  <a:schemeClr val="bg2"/>
                </a:solidFill>
              </a:rPr>
            </a:br>
            <a:r>
              <a:rPr lang="en-GB" sz="3600" i="1" dirty="0">
                <a:solidFill>
                  <a:schemeClr val="hlink"/>
                </a:solidFill>
              </a:rPr>
              <a:t> </a:t>
            </a:r>
            <a:br>
              <a:rPr lang="en-GB" sz="3600" i="1" dirty="0">
                <a:solidFill>
                  <a:schemeClr val="hlink"/>
                </a:solidFill>
              </a:rPr>
            </a:br>
            <a:r>
              <a:rPr lang="en-GB" sz="3600" dirty="0">
                <a:solidFill>
                  <a:schemeClr val="hlink"/>
                </a:solidFill>
                <a:latin typeface="Arial" charset="0"/>
              </a:rPr>
              <a:t>           </a:t>
            </a:r>
            <a:r>
              <a:rPr lang="en-GB" sz="3600" i="1" dirty="0">
                <a:solidFill>
                  <a:schemeClr val="tx2"/>
                </a:solidFill>
                <a:latin typeface="Book Antiqua" pitchFamily="18" charset="0"/>
              </a:rPr>
              <a:t>		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200025" y="1916113"/>
            <a:ext cx="947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2F9A2C58-D0C4-E188-0F59-E115DA4F0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04" y="6093296"/>
            <a:ext cx="2072680" cy="5648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2144713" y="11969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1352550" y="1988840"/>
            <a:ext cx="720085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An Arts &amp; Culture Network Group allows participants to share ideas, information and resources.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It encourages partnership working and community cohesion.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It provides opportunities for partnerships and collaboration.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It brings together community, local businesses and public sector. 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It helps to develop vibrant town centres.</a:t>
            </a:r>
            <a:endParaRPr lang="en-GB" sz="2000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endParaRPr lang="en-GB" dirty="0">
              <a:latin typeface="Arial" charset="0"/>
            </a:endParaRP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2073275" y="836613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0" y="972017"/>
            <a:ext cx="990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Why set up an Arts &amp; Culture Network?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0B09C8-0E8A-01BD-CA1D-88AFD0A72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856" y="6021288"/>
            <a:ext cx="2072820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2144713" y="11969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992188" y="2420938"/>
            <a:ext cx="8137525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GB" dirty="0">
              <a:latin typeface="Arial" charset="0"/>
            </a:endParaRP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2073275" y="836613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992188" y="669683"/>
            <a:ext cx="741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Getting Creatives Involved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656C18A2-4877-4EB6-E9CE-BD333028A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939" y="1584027"/>
            <a:ext cx="8137525" cy="300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Set up an initial virtual meeting inviting local artists, creatives and arts based community groups.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Formulate key points for discussion</a:t>
            </a:r>
          </a:p>
          <a:p>
            <a:pPr marL="877888" lvl="1" indent="-342900">
              <a:spcBef>
                <a:spcPct val="5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we encourage cross collaboration and mutual promotion?</a:t>
            </a:r>
          </a:p>
          <a:p>
            <a:pPr marL="90170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this be achieved through collaborative working?</a:t>
            </a:r>
          </a:p>
          <a:p>
            <a:pPr marL="90170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we reach underrepresented groups.</a:t>
            </a:r>
            <a:endParaRPr lang="en-GB" sz="2000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endParaRPr lang="en-GB" dirty="0">
              <a:latin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073DED-9C1B-9F48-CCC6-FF57E7F8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590" y="6069012"/>
            <a:ext cx="2072820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2144713" y="11969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1027906" y="2418716"/>
            <a:ext cx="8137525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endParaRPr lang="en-GB" b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GB">
              <a:latin typeface="Arial" charset="0"/>
            </a:endParaRPr>
          </a:p>
        </p:txBody>
      </p: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2073275" y="836613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6359" name="Text Box 7"/>
          <p:cNvSpPr txBox="1">
            <a:spLocks noChangeArrowheads="1"/>
          </p:cNvSpPr>
          <p:nvPr/>
        </p:nvSpPr>
        <p:spPr bwMode="auto">
          <a:xfrm>
            <a:off x="1352550" y="476672"/>
            <a:ext cx="741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Encouraging Networking and Partnerships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2BFDEE5A-9833-A494-3E7E-633ECDD94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1556792"/>
            <a:ext cx="720085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Co-ordinate a regular virtual forum e.g. every 6 weeks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Set a clear agenda for the meeting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Facilitate open discussion and encourage attendees to talk about their current and upcoming projects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Take clear notes and actions to keep a record of the meetings and to share with members of the Forum who may not have attended the meeting.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Give the forum its own identity and branding.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sz="2000" b="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endParaRPr lang="en-GB" dirty="0">
              <a:latin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EBA72B-295A-323D-723C-B8B7EF022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072" y="4725144"/>
            <a:ext cx="2487384" cy="13961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057870-A7C3-40B0-8E52-E3509C0551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864" y="6087620"/>
            <a:ext cx="2072820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ChangeArrowheads="1"/>
          </p:cNvSpPr>
          <p:nvPr/>
        </p:nvSpPr>
        <p:spPr bwMode="auto">
          <a:xfrm>
            <a:off x="2144713" y="11969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992188" y="2304742"/>
            <a:ext cx="8137525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Set up a distribution list for the forum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To comply with GDPR Forum members need to agree to share their contact details with the group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The distribution list can only be used for information relevant to the group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If individuals do not wish to share details they can be blind copied into group emails but it will limit the information they receive.</a:t>
            </a:r>
            <a:endParaRPr lang="en-GB" sz="2000" b="0" dirty="0">
              <a:latin typeface="Arial" charset="0"/>
            </a:endParaRP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2073275" y="836613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1352550" y="767606"/>
            <a:ext cx="741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Communication between forum members.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11A18C-52D9-54A7-068D-4933391F3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864" y="6060554"/>
            <a:ext cx="2072820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2144713" y="11969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992188" y="1916832"/>
            <a:ext cx="813752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latin typeface="Arial" charset="0"/>
              </a:rPr>
              <a:t>Individual focused groups may form out of the forum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latin typeface="Arial" charset="0"/>
                <a:sym typeface="Wingdings" pitchFamily="2" charset="2"/>
              </a:rPr>
              <a:t>These may be:</a:t>
            </a:r>
          </a:p>
          <a:p>
            <a:pPr marL="901700" lvl="2" indent="-342900">
              <a:spcBef>
                <a:spcPct val="5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b="0" dirty="0">
                <a:latin typeface="Arial" charset="0"/>
                <a:sym typeface="Wingdings" pitchFamily="2" charset="2"/>
              </a:rPr>
              <a:t>Geographically focused e.g. Hitchin Creatives</a:t>
            </a:r>
          </a:p>
          <a:p>
            <a:pPr marL="901700" lvl="2" indent="-342900">
              <a:spcBef>
                <a:spcPct val="5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b="0" dirty="0">
                <a:latin typeface="Arial" charset="0"/>
                <a:sym typeface="Wingdings" pitchFamily="2" charset="2"/>
              </a:rPr>
              <a:t>Demographically focused e.g. targeting ethnic minorities.</a:t>
            </a:r>
          </a:p>
          <a:p>
            <a:pPr marL="901700" lvl="2" indent="-342900">
              <a:spcBef>
                <a:spcPct val="5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b="0" dirty="0">
                <a:latin typeface="Arial" charset="0"/>
                <a:sym typeface="Wingdings" pitchFamily="2" charset="2"/>
              </a:rPr>
              <a:t>Discipline focused e.g. Performing arts, visual arts, community arts</a:t>
            </a:r>
            <a:endParaRPr lang="en-GB" b="0" dirty="0">
              <a:latin typeface="Arial" charset="0"/>
            </a:endParaRP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2073275" y="836613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1352550" y="620688"/>
            <a:ext cx="741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Forming and supporting focused groups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C1E919-B25A-0098-3096-AB9581063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872" y="6021387"/>
            <a:ext cx="2072820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1E25845F-252E-5228-7D22-1776BDB97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476672"/>
            <a:ext cx="741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Benefits to the Authority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1707763D-8A46-F0CB-D218-3F7DB7EC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68" y="1484784"/>
            <a:ext cx="81375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Effective use of officer time – it doesn’t take too much resource to  coordinate and facilitate meetings approximately every 6 weeks.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Effective use of Members’ time attending meetings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  <a:sym typeface="Wingdings" pitchFamily="2" charset="2"/>
              </a:rPr>
              <a:t>Facilitating the meetings can be shared between officers and Members</a:t>
            </a:r>
            <a:endParaRPr lang="en-GB" sz="2000" b="0" dirty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8F390-40DB-9324-DCDF-649ADB196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872" y="5949280"/>
            <a:ext cx="2072820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4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AA78678B-0E38-C4B3-8D63-A67FC1CE8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476672"/>
            <a:ext cx="741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rgbClr val="58348C"/>
                </a:solidFill>
              </a:rPr>
              <a:t>Benefits to the Community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7ADC702-1A75-132B-9D89-7FAE51CDB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68" y="1484784"/>
            <a:ext cx="8137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49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Simple but effective way of bringing creatives together to share ideas, resources and best practice.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Encouraging partnerships which result in joint initiatives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Brings communities together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Initiatives, projects and events bring footfall to town centres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000" b="0" dirty="0">
                <a:latin typeface="Arial" charset="0"/>
              </a:rPr>
              <a:t>Increased footfall and activity make for vibrant town centres that people want to visit.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E4214A-76F7-AEC3-1E19-E0C0C0A2A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590" y="6097839"/>
            <a:ext cx="2072820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80204"/>
      </p:ext>
    </p:extLst>
  </p:cSld>
  <p:clrMapOvr>
    <a:masterClrMapping/>
  </p:clrMapOvr>
</p:sld>
</file>

<file path=ppt/theme/theme1.xml><?xml version="1.0" encoding="utf-8"?>
<a:theme xmlns:a="http://schemas.openxmlformats.org/drawingml/2006/main" name="Lsaville on 'Nhdc\Data\Users' (H:)">
  <a:themeElements>
    <a:clrScheme name="">
      <a:dk1>
        <a:srgbClr val="000000"/>
      </a:dk1>
      <a:lt1>
        <a:srgbClr val="FFFFFF"/>
      </a:lt1>
      <a:dk2>
        <a:srgbClr val="000000"/>
      </a:dk2>
      <a:lt2>
        <a:srgbClr val="500093"/>
      </a:lt2>
      <a:accent1>
        <a:srgbClr val="7B00E4"/>
      </a:accent1>
      <a:accent2>
        <a:srgbClr val="7B00E4"/>
      </a:accent2>
      <a:accent3>
        <a:srgbClr val="FFFFFF"/>
      </a:accent3>
      <a:accent4>
        <a:srgbClr val="000000"/>
      </a:accent4>
      <a:accent5>
        <a:srgbClr val="BFAAEF"/>
      </a:accent5>
      <a:accent6>
        <a:srgbClr val="6F00CF"/>
      </a:accent6>
      <a:hlink>
        <a:srgbClr val="037C03"/>
      </a:hlink>
      <a:folHlink>
        <a:srgbClr val="919191"/>
      </a:folHlink>
    </a:clrScheme>
    <a:fontScheme name="Lsaville on 'Nhdc\Data\Users' (H:)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Lsaville on 'Nhdc\Data\Users' (H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aville on 'Nhdc\Data\Users' (H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saville on 'Nhdc\Data\Users' (H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aville on 'Nhdc\Data\Users' (H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aville on 'Nhdc\Data\Users' (H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aville on 'Nhdc\Data\Users' (H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aville on 'Nhdc\Data\Users' (H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rth Herts Council.pptx" id="{19FE99B6-9635-43EF-AD89-F0D791B6776D}" vid="{6CB587A2-964E-4F88-8D70-56DA2541D8D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FB39E7950CC84EA156501BA2275D6A" ma:contentTypeVersion="2" ma:contentTypeDescription="Create a new document." ma:contentTypeScope="" ma:versionID="4fb2f8169eb66af243b9945f659851a7">
  <xsd:schema xmlns:xsd="http://www.w3.org/2001/XMLSchema" xmlns:xs="http://www.w3.org/2001/XMLSchema" xmlns:p="http://schemas.microsoft.com/office/2006/metadata/properties" xmlns:ns2="a9d4991e-0598-4250-8b5c-91b27f2d55b7" targetNamespace="http://schemas.microsoft.com/office/2006/metadata/properties" ma:root="true" ma:fieldsID="c98aadc7c289c35f01ffdab3145ab891" ns2:_="">
    <xsd:import namespace="a9d4991e-0598-4250-8b5c-91b27f2d5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991e-0598-4250-8b5c-91b27f2d5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4D5657-AB1F-4994-8A5D-0B9CA625F54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DA37F4-5EAA-468D-9727-5E65305F8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4991e-0598-4250-8b5c-91b27f2d5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11A998-0FCE-454F-B175-B8584357CF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North Herts Council</Template>
  <TotalTime>167</TotalTime>
  <Pages>13</Pages>
  <Words>426</Words>
  <Application>Microsoft Macintosh PowerPoint</Application>
  <PresentationFormat>A4 Paper (210x297 mm)</PresentationFormat>
  <Paragraphs>48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Book Antiqua</vt:lpstr>
      <vt:lpstr>Calibri</vt:lpstr>
      <vt:lpstr>Monotype Sorts</vt:lpstr>
      <vt:lpstr>Wingdings</vt:lpstr>
      <vt:lpstr>Lsaville on 'Nhdc\Data\Users' (H:)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Herts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Corporate Design Guidelines</dc:subject>
  <dc:creator>Claire Morgan</dc:creator>
  <cp:keywords>Powerpoint presentation, slide template, NHDC powerpoint presentation, presentation template</cp:keywords>
  <cp:lastModifiedBy>Andrew Huckerby</cp:lastModifiedBy>
  <cp:revision>10</cp:revision>
  <cp:lastPrinted>1999-06-25T13:00:48Z</cp:lastPrinted>
  <dcterms:created xsi:type="dcterms:W3CDTF">2023-09-06T15:16:45Z</dcterms:created>
  <dcterms:modified xsi:type="dcterms:W3CDTF">2023-10-11T11:21:21Z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0x01010003FB39E7950CC84EA156501BA2275D6A</vt:lpwstr>
  </property>
</Properties>
</file>