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DM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DMSans-bold.fntdata"/><Relationship Id="rId41" Type="http://schemas.openxmlformats.org/officeDocument/2006/relationships/font" Target="fonts/DMSans-regular.fntdata"/><Relationship Id="rId22" Type="http://schemas.openxmlformats.org/officeDocument/2006/relationships/slide" Target="slides/slide17.xml"/><Relationship Id="rId44" Type="http://schemas.openxmlformats.org/officeDocument/2006/relationships/font" Target="fonts/DM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DM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554525a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554525a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0e82d15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0e82d15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0d37ba26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0d37ba26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0d37ba26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40d37ba26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0d37ba260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40d37ba260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205f202a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8205f202a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0d37ba26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40d37ba26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0d37ba260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40d37ba260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0e82d155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80e82d155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2ba951f72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2ba951f72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Worker | London | ex council nursery | Social prescribing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649fdd3c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649fdd3c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Multi-stakeholder - could have been consortium of enterprises but chose to involve councils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| Digital Services | Saving councils money &amp; ensuring </a:t>
            </a:r>
            <a:r>
              <a:rPr lang="en-GB">
                <a:solidFill>
                  <a:schemeClr val="dk1"/>
                </a:solidFill>
              </a:rPr>
              <a:t>citizens are able to access services | 34 councils participating acros Uk and Ireland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https://localgovdrupal.org/news/2022/new-era-localgov-drupal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554525a3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554525a3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0d591a3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80d591a3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40d37ba260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40d37ba26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621463f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621463f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40d37ba260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40d37ba260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2ba951f72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2ba951f72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Community co-operative | Investor members | Member benefit - preservation of asset of community value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2ba951f72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2ba951f72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Worker | Equal pay | sustainable livelihoods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2cba31b6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2cba31b6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Multi-stakeholder | Community Farm | Part of a GM ecosystem of ABMs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2cba31b68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2cba31b68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Multi-stakeholder | Quality care | Quality employment T&amp;Cs | Carried out community share offer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0d37ba260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40d37ba260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80d591a38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80d591a38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554525a3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554525a3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0d37ba260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40d37ba26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0d591a38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80d591a38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40d37ba26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40d37ba26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8205f202a5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8205f202a5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595df3b7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5595df3b7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5554525a3b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5554525a3b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554525a3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554525a3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554525a3b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554525a3b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c008f7f5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4c008f7f5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554525a3b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554525a3b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0d37ba26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0d37ba26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554525a3b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554525a3b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Relationship Id="rId4" Type="http://schemas.openxmlformats.org/officeDocument/2006/relationships/image" Target="../media/image2.png"/><Relationship Id="rId5" Type="http://schemas.openxmlformats.org/officeDocument/2006/relationships/image" Target="../media/image7.jpg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Relationship Id="rId4" Type="http://schemas.openxmlformats.org/officeDocument/2006/relationships/image" Target="../media/image34.jpg"/><Relationship Id="rId5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gif"/><Relationship Id="rId4" Type="http://schemas.openxmlformats.org/officeDocument/2006/relationships/image" Target="../media/image2.png"/><Relationship Id="rId5" Type="http://schemas.openxmlformats.org/officeDocument/2006/relationships/image" Target="../media/image7.jp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hyperlink" Target="https://jamboard.google.com/d/1ljobNFyrDGTlHMJxkVGmTn0DYYXHCpLKU6iOf3oI788/edit?usp=sharin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1C2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5125" y="737650"/>
            <a:ext cx="33337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/>
          <p:nvPr/>
        </p:nvSpPr>
        <p:spPr>
          <a:xfrm>
            <a:off x="4308550" y="191025"/>
            <a:ext cx="4255500" cy="4821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Voluntary Community and Social Enterprise (VCSE)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3873950" y="415175"/>
            <a:ext cx="2836200" cy="28362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Co-operative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5033875" y="882825"/>
            <a:ext cx="3432900" cy="34158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5183850" y="1292575"/>
            <a:ext cx="1748400" cy="17394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Community Business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2"/>
          <p:cNvCxnSpPr/>
          <p:nvPr/>
        </p:nvCxnSpPr>
        <p:spPr>
          <a:xfrm flipH="1">
            <a:off x="342365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22"/>
          <p:cNvCxnSpPr/>
          <p:nvPr/>
        </p:nvCxnSpPr>
        <p:spPr>
          <a:xfrm>
            <a:off x="2250" y="3834375"/>
            <a:ext cx="34329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p22"/>
          <p:cNvSpPr txBox="1"/>
          <p:nvPr/>
        </p:nvSpPr>
        <p:spPr>
          <a:xfrm>
            <a:off x="540300" y="445025"/>
            <a:ext cx="30186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does this fit together?</a:t>
            </a:r>
            <a:endParaRPr b="1" sz="28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6287425" y="391000"/>
            <a:ext cx="1902600" cy="19026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Charity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Incorporation</a:t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The process of formation and registration of a new legal person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3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9" name="Google Shape;159;p23"/>
          <p:cNvGrpSpPr/>
          <p:nvPr/>
        </p:nvGrpSpPr>
        <p:grpSpPr>
          <a:xfrm>
            <a:off x="335245" y="2584195"/>
            <a:ext cx="2078000" cy="2040400"/>
            <a:chOff x="1021045" y="1974595"/>
            <a:chExt cx="2078000" cy="2040400"/>
          </a:xfrm>
        </p:grpSpPr>
        <p:pic>
          <p:nvPicPr>
            <p:cNvPr id="160" name="Google Shape;160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1045" y="197459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57970" y="247589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29495" y="324544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1045" y="3139970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29495" y="197459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" name="Google Shape;165;p23"/>
          <p:cNvSpPr/>
          <p:nvPr/>
        </p:nvSpPr>
        <p:spPr>
          <a:xfrm>
            <a:off x="2489225" y="2837300"/>
            <a:ext cx="1509600" cy="47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Incorporation</a:t>
            </a:r>
            <a:endParaRPr/>
          </a:p>
        </p:txBody>
      </p:sp>
      <p:grpSp>
        <p:nvGrpSpPr>
          <p:cNvPr id="166" name="Google Shape;166;p23"/>
          <p:cNvGrpSpPr/>
          <p:nvPr/>
        </p:nvGrpSpPr>
        <p:grpSpPr>
          <a:xfrm>
            <a:off x="4331525" y="2160225"/>
            <a:ext cx="2487900" cy="2609100"/>
            <a:chOff x="5107775" y="1672575"/>
            <a:chExt cx="2487900" cy="2609100"/>
          </a:xfrm>
        </p:grpSpPr>
        <p:sp>
          <p:nvSpPr>
            <p:cNvPr id="167" name="Google Shape;167;p23"/>
            <p:cNvSpPr/>
            <p:nvPr/>
          </p:nvSpPr>
          <p:spPr>
            <a:xfrm>
              <a:off x="5107775" y="1672575"/>
              <a:ext cx="2487900" cy="26091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8" name="Google Shape;168;p23"/>
            <p:cNvGrpSpPr/>
            <p:nvPr/>
          </p:nvGrpSpPr>
          <p:grpSpPr>
            <a:xfrm>
              <a:off x="5319945" y="2033795"/>
              <a:ext cx="2078000" cy="2040400"/>
              <a:chOff x="1021045" y="1974595"/>
              <a:chExt cx="2078000" cy="2040400"/>
            </a:xfrm>
          </p:grpSpPr>
          <p:pic>
            <p:nvPicPr>
              <p:cNvPr id="169" name="Google Shape;169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021045" y="197459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57970" y="247589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Google Shape;171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29495" y="324544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021045" y="3139970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Google Shape;173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29495" y="197459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74" name="Google Shape;174;p23"/>
          <p:cNvSpPr/>
          <p:nvPr/>
        </p:nvSpPr>
        <p:spPr>
          <a:xfrm>
            <a:off x="4353550" y="1790800"/>
            <a:ext cx="2402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What’s wrong with being unincorporated?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Free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Easy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Less regulation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Can get a bank account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Can get grant funding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181" name="Google Shape;181;p24"/>
          <p:cNvGrpSpPr/>
          <p:nvPr/>
        </p:nvGrpSpPr>
        <p:grpSpPr>
          <a:xfrm>
            <a:off x="7155868" y="295210"/>
            <a:ext cx="1036091" cy="996735"/>
            <a:chOff x="1021045" y="1974595"/>
            <a:chExt cx="2078000" cy="2040400"/>
          </a:xfrm>
        </p:grpSpPr>
        <p:pic>
          <p:nvPicPr>
            <p:cNvPr id="182" name="Google Shape;18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21045" y="197459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57970" y="247589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29495" y="324544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21045" y="3139970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29495" y="1974595"/>
              <a:ext cx="769550" cy="769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No separate legal identity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Cannot enter into contracts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Cannot easily own assets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Unlimited personal liability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050" y="1446275"/>
            <a:ext cx="633100" cy="6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446275"/>
            <a:ext cx="633100" cy="6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311700" y="427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</a:t>
            </a:r>
            <a:r>
              <a:rPr lang="en-GB"/>
              <a:t>he pros and cons of incorporation?</a:t>
            </a:r>
            <a:endParaRPr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Limited Liability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More options for finance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Can more safely enter into contracts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Can own stuff collectively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Cost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More administration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Regulation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050" y="1446275"/>
            <a:ext cx="633100" cy="6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46275"/>
            <a:ext cx="633100" cy="633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25"/>
          <p:cNvGrpSpPr/>
          <p:nvPr/>
        </p:nvGrpSpPr>
        <p:grpSpPr>
          <a:xfrm>
            <a:off x="7712487" y="281320"/>
            <a:ext cx="1204641" cy="1263326"/>
            <a:chOff x="5107775" y="1672575"/>
            <a:chExt cx="2487900" cy="2609100"/>
          </a:xfrm>
        </p:grpSpPr>
        <p:sp>
          <p:nvSpPr>
            <p:cNvPr id="200" name="Google Shape;200;p25"/>
            <p:cNvSpPr/>
            <p:nvPr/>
          </p:nvSpPr>
          <p:spPr>
            <a:xfrm>
              <a:off x="5107775" y="1672575"/>
              <a:ext cx="2487900" cy="26091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1" name="Google Shape;201;p25"/>
            <p:cNvGrpSpPr/>
            <p:nvPr/>
          </p:nvGrpSpPr>
          <p:grpSpPr>
            <a:xfrm>
              <a:off x="5319945" y="2033795"/>
              <a:ext cx="2078000" cy="2040400"/>
              <a:chOff x="1021045" y="1974595"/>
              <a:chExt cx="2078000" cy="2040400"/>
            </a:xfrm>
          </p:grpSpPr>
          <p:pic>
            <p:nvPicPr>
              <p:cNvPr id="202" name="Google Shape;202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21045" y="197459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657970" y="247589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" name="Google Shape;204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329495" y="324544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21045" y="3139970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Google Shape;206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329495" y="1974595"/>
                <a:ext cx="769550" cy="769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07" name="Google Shape;207;p25"/>
          <p:cNvSpPr/>
          <p:nvPr/>
        </p:nvSpPr>
        <p:spPr>
          <a:xfrm>
            <a:off x="7722964" y="102400"/>
            <a:ext cx="1163100" cy="17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26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4" name="Google Shape;214;p26"/>
          <p:cNvSpPr txBox="1"/>
          <p:nvPr/>
        </p:nvSpPr>
        <p:spPr>
          <a:xfrm>
            <a:off x="48765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540300" y="115247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endParaRPr b="1" sz="1800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16" name="Google Shape;2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56"/>
            <a:ext cx="7336300" cy="4409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7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27"/>
          <p:cNvSpPr txBox="1"/>
          <p:nvPr/>
        </p:nvSpPr>
        <p:spPr>
          <a:xfrm>
            <a:off x="48765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540300" y="115247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endParaRPr b="1" sz="1800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56"/>
            <a:ext cx="7336300" cy="4409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08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0804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2700200" y="2921225"/>
            <a:ext cx="1421700" cy="14874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4668675" y="2954150"/>
            <a:ext cx="1421700" cy="14874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>
            <p:ph type="title"/>
          </p:nvPr>
        </p:nvSpPr>
        <p:spPr>
          <a:xfrm>
            <a:off x="311700" y="445025"/>
            <a:ext cx="863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65999"/>
              <a:buFont typeface="Arial"/>
              <a:buNone/>
            </a:pPr>
            <a:r>
              <a:rPr b="1" lang="en-GB" sz="1666"/>
              <a:t>OrganicLea</a:t>
            </a:r>
            <a:endParaRPr b="1" sz="1666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4736450" y="234350"/>
            <a:ext cx="13260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Update - now a CIC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88900"/>
            <a:ext cx="571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>
            <p:ph type="title"/>
          </p:nvPr>
        </p:nvSpPr>
        <p:spPr>
          <a:xfrm>
            <a:off x="311700" y="1939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Open Digital Co-op Limited</a:t>
            </a:r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31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4" name="Google Shape;254;p31"/>
          <p:cNvPicPr preferRelativeResize="0"/>
          <p:nvPr/>
        </p:nvPicPr>
        <p:blipFill rotWithShape="1">
          <a:blip r:embed="rId5">
            <a:alphaModFix/>
          </a:blip>
          <a:srcRect b="31520" l="0" r="0" t="0"/>
          <a:stretch/>
        </p:blipFill>
        <p:spPr>
          <a:xfrm>
            <a:off x="311700" y="2450700"/>
            <a:ext cx="5731476" cy="261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5150" y="3434150"/>
            <a:ext cx="9144000" cy="175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250" y="3966688"/>
            <a:ext cx="1113375" cy="11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00" y="4112125"/>
            <a:ext cx="1169425" cy="8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7500" y="4071456"/>
            <a:ext cx="4130975" cy="89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0150" y="1204475"/>
            <a:ext cx="2723700" cy="2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Charitable Company</a:t>
            </a:r>
            <a:endParaRPr/>
          </a:p>
        </p:txBody>
      </p:sp>
      <p:sp>
        <p:nvSpPr>
          <p:cNvPr id="260" name="Google Shape;26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0896" y="2542425"/>
            <a:ext cx="2953104" cy="260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200" y="445022"/>
            <a:ext cx="3341800" cy="209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00" y="1543872"/>
            <a:ext cx="5662574" cy="27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08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23" y="0"/>
            <a:ext cx="77683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 txBox="1"/>
          <p:nvPr>
            <p:ph type="title"/>
          </p:nvPr>
        </p:nvSpPr>
        <p:spPr>
          <a:xfrm>
            <a:off x="311700" y="445025"/>
            <a:ext cx="793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15 </a:t>
            </a:r>
            <a:r>
              <a:rPr lang="en-GB"/>
              <a:t>minute</a:t>
            </a:r>
            <a:r>
              <a:rPr lang="en-GB"/>
              <a:t> comfort break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5825"/>
            <a:ext cx="8839204" cy="368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25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-GB" sz="1700"/>
              <a:t>Suma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1700"/>
          </a:p>
        </p:txBody>
      </p:sp>
      <p:pic>
        <p:nvPicPr>
          <p:cNvPr id="292" name="Google Shape;2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1125"/>
            <a:ext cx="6759174" cy="45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37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Kindling Farm</a:t>
            </a:r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717605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38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Colne Valley Care</a:t>
            </a:r>
            <a:endParaRPr/>
          </a:p>
        </p:txBody>
      </p:sp>
      <p:sp>
        <p:nvSpPr>
          <p:cNvPr id="308" name="Google Shape;30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5" y="0"/>
            <a:ext cx="90203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325" y="730963"/>
            <a:ext cx="8839204" cy="368156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0"/>
          <p:cNvSpPr/>
          <p:nvPr/>
        </p:nvSpPr>
        <p:spPr>
          <a:xfrm>
            <a:off x="3494725" y="1917625"/>
            <a:ext cx="931800" cy="9438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CIO example - Glasgow Tool Library</a:t>
            </a:r>
            <a:endParaRPr/>
          </a:p>
        </p:txBody>
      </p:sp>
      <p:pic>
        <p:nvPicPr>
          <p:cNvPr id="321" name="Google Shape;3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2800"/>
            <a:ext cx="9144001" cy="444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5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" name="Google Shape;71;p15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Opening round</a:t>
            </a:r>
            <a:endParaRPr b="1" sz="2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40300" y="115247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Who are you?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Your organisation?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are you arriving today?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Pass to someone who hasn’t been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275" y="90475"/>
            <a:ext cx="805008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925" y="4454300"/>
            <a:ext cx="359424" cy="3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0825" y="4343850"/>
            <a:ext cx="359424" cy="3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0100" y="2883325"/>
            <a:ext cx="359424" cy="3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100" y="1781200"/>
            <a:ext cx="359424" cy="3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6650" y="4454300"/>
            <a:ext cx="359424" cy="3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200" y="4454300"/>
            <a:ext cx="359424" cy="3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1295" y="2960545"/>
            <a:ext cx="423776" cy="2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7270" y="2883320"/>
            <a:ext cx="423776" cy="2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6395" y="2983145"/>
            <a:ext cx="423776" cy="282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3"/>
          <p:cNvSpPr/>
          <p:nvPr/>
        </p:nvSpPr>
        <p:spPr>
          <a:xfrm>
            <a:off x="519725" y="2969000"/>
            <a:ext cx="1854900" cy="1845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CIC examples</a:t>
            </a:r>
            <a:endParaRPr/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50" y="116300"/>
            <a:ext cx="2895687" cy="20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8300" y="146150"/>
            <a:ext cx="4815901" cy="20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4675" y="2965825"/>
            <a:ext cx="4184669" cy="18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619" y="2965825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00" y="837475"/>
            <a:ext cx="6320451" cy="35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2851" y="583675"/>
            <a:ext cx="2771150" cy="425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work</a:t>
            </a:r>
            <a:endParaRPr/>
          </a:p>
        </p:txBody>
      </p:sp>
      <p:sp>
        <p:nvSpPr>
          <p:cNvPr id="357" name="Google Shape;357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How we work with groups to choose their legal form</a:t>
            </a:r>
            <a:endParaRPr/>
          </a:p>
        </p:txBody>
      </p:sp>
      <p:pic>
        <p:nvPicPr>
          <p:cNvPr id="358" name="Google Shape;3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150" y="1613575"/>
            <a:ext cx="6008974" cy="338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46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46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6" name="Google Shape;366;p46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Questions</a:t>
            </a:r>
            <a:endParaRPr b="1" sz="2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/>
          <p:nvPr/>
        </p:nvSpPr>
        <p:spPr>
          <a:xfrm>
            <a:off x="5150" y="3434150"/>
            <a:ext cx="9144000" cy="175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250" y="3966688"/>
            <a:ext cx="1113375" cy="11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00" y="4112125"/>
            <a:ext cx="1169425" cy="8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525" y="4079700"/>
            <a:ext cx="4092948" cy="8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0150" y="1204475"/>
            <a:ext cx="2723700" cy="2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5150" y="3434150"/>
            <a:ext cx="9144000" cy="175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5403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What we’ll cover today</a:t>
            </a:r>
            <a:endParaRPr b="1" sz="2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403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The difference between legal form and organisational type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The scope of legal forms used by co-operatives and community businesses in the UK?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The factors affecting the choice of legal form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Where do charities fit in?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81" name="Google Shape;81;p16"/>
          <p:cNvCxnSpPr/>
          <p:nvPr/>
        </p:nvCxnSpPr>
        <p:spPr>
          <a:xfrm>
            <a:off x="2250" y="3834375"/>
            <a:ext cx="91629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4308550" y="191025"/>
            <a:ext cx="4255500" cy="4821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Voluntary Community and Social Enterprise (VCSE)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3873950" y="415175"/>
            <a:ext cx="2836200" cy="28362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Co-operative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5033875" y="882825"/>
            <a:ext cx="3432900" cy="34158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5183850" y="1292575"/>
            <a:ext cx="1748400" cy="17394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Community Business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7"/>
          <p:cNvCxnSpPr/>
          <p:nvPr/>
        </p:nvCxnSpPr>
        <p:spPr>
          <a:xfrm flipH="1">
            <a:off x="342365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7"/>
          <p:cNvCxnSpPr/>
          <p:nvPr/>
        </p:nvCxnSpPr>
        <p:spPr>
          <a:xfrm>
            <a:off x="2250" y="3834375"/>
            <a:ext cx="34329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7"/>
          <p:cNvSpPr txBox="1"/>
          <p:nvPr/>
        </p:nvSpPr>
        <p:spPr>
          <a:xfrm>
            <a:off x="540300" y="445025"/>
            <a:ext cx="30186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How does this fit together?</a:t>
            </a:r>
            <a:endParaRPr b="1" sz="28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6287425" y="391000"/>
            <a:ext cx="1902600" cy="1902600"/>
          </a:xfrm>
          <a:prstGeom prst="ellipse">
            <a:avLst/>
          </a:prstGeom>
          <a:noFill/>
          <a:ln cap="flat" cmpd="sng" w="2857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Charity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833675" y="2279563"/>
            <a:ext cx="2649000" cy="409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Charity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" name="Google Shape;100;p18"/>
          <p:cNvSpPr/>
          <p:nvPr/>
        </p:nvSpPr>
        <p:spPr>
          <a:xfrm>
            <a:off x="3136475" y="3508550"/>
            <a:ext cx="5694900" cy="409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Co-operative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1183500" y="2690150"/>
            <a:ext cx="3388500" cy="409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Social enterprise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3136475" y="3099350"/>
            <a:ext cx="2649000" cy="409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Community</a:t>
            </a:r>
            <a:r>
              <a:rPr lang="en-GB">
                <a:latin typeface="DM Sans"/>
                <a:ea typeface="DM Sans"/>
                <a:cs typeface="DM Sans"/>
                <a:sym typeface="DM Sans"/>
              </a:rPr>
              <a:t> business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-227000" y="1862500"/>
            <a:ext cx="3280200" cy="4092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Conventional</a:t>
            </a:r>
            <a:r>
              <a:rPr lang="en-GB">
                <a:latin typeface="DM Sans"/>
                <a:ea typeface="DM Sans"/>
                <a:cs typeface="DM Sans"/>
                <a:sym typeface="DM Sans"/>
              </a:rPr>
              <a:t> business model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3053350" y="1854625"/>
            <a:ext cx="5859600" cy="409200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Alternative</a:t>
            </a:r>
            <a:r>
              <a:rPr lang="en-GB">
                <a:latin typeface="DM Sans"/>
                <a:ea typeface="DM Sans"/>
                <a:cs typeface="DM Sans"/>
                <a:sym typeface="DM Sans"/>
              </a:rPr>
              <a:t> business model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1396250" y="4538125"/>
            <a:ext cx="141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Democracy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06" name="Google Shape;106;p18"/>
          <p:cNvCxnSpPr/>
          <p:nvPr/>
        </p:nvCxnSpPr>
        <p:spPr>
          <a:xfrm>
            <a:off x="2763200" y="4787525"/>
            <a:ext cx="5625000" cy="0"/>
          </a:xfrm>
          <a:prstGeom prst="straightConnector1">
            <a:avLst/>
          </a:prstGeom>
          <a:noFill/>
          <a:ln cap="flat" cmpd="sng" w="7620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" name="Google Shape;107;p18"/>
          <p:cNvSpPr/>
          <p:nvPr/>
        </p:nvSpPr>
        <p:spPr>
          <a:xfrm>
            <a:off x="2565225" y="3919125"/>
            <a:ext cx="2048100" cy="409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Employee owned business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540300" y="445025"/>
            <a:ext cx="30186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Another way to look at this</a:t>
            </a:r>
            <a:endParaRPr b="1" sz="28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9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9"/>
          <p:cNvSpPr txBox="1"/>
          <p:nvPr/>
        </p:nvSpPr>
        <p:spPr>
          <a:xfrm>
            <a:off x="540300" y="445025"/>
            <a:ext cx="645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Common understanding</a:t>
            </a:r>
            <a:endParaRPr b="1" sz="2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540300" y="1152475"/>
            <a:ext cx="6346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In your groups: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List the different types of legal structure in the UK</a:t>
            </a:r>
            <a:endParaRPr sz="1800"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Link to JamBoard</a:t>
            </a:r>
            <a:r>
              <a:rPr b="1" lang="en-GB" sz="1800">
                <a:solidFill>
                  <a:srgbClr val="EF1C26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800">
              <a:solidFill>
                <a:srgbClr val="EF1C2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Legal form vs. organisational type</a:t>
            </a:r>
            <a:endParaRPr/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5721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Legal form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Company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Society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Partnership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etc.</a:t>
            </a:r>
            <a:endParaRPr b="1"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b="0" l="1490" r="-1490" t="0"/>
          <a:stretch/>
        </p:blipFill>
        <p:spPr>
          <a:xfrm>
            <a:off x="372350" y="1610750"/>
            <a:ext cx="2072532" cy="3198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3344875" y="1470538"/>
            <a:ext cx="2731875" cy="36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idx="2" type="body"/>
          </p:nvPr>
        </p:nvSpPr>
        <p:spPr>
          <a:xfrm>
            <a:off x="3439725" y="1152475"/>
            <a:ext cx="5392800" cy="3416400"/>
          </a:xfrm>
          <a:prstGeom prst="rect">
            <a:avLst/>
          </a:prstGeom>
          <a:effectLst>
            <a:outerShdw blurRad="428625" rotWithShape="0" algn="bl" dir="5400000" dist="19050">
              <a:schemeClr val="lt1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Organisational type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Co-operative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Social enterprise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Community business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Not for profit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B Corp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Land Trust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GB"/>
              <a:t>etc.</a:t>
            </a:r>
            <a:endParaRPr b="1"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20"/>
          <p:cNvCxnSpPr/>
          <p:nvPr/>
        </p:nvCxnSpPr>
        <p:spPr>
          <a:xfrm flipH="1">
            <a:off x="73363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5605150" y="375450"/>
            <a:ext cx="3408000" cy="354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6700" lvl="0" marL="352799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Established for charitable purposes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236700" lvl="0" marL="352799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Subject to charity law jurisdiction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236700" lvl="0" marL="352799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Tax benefits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236700" lvl="0" marL="352799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Restrictions on use of assets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236700" lvl="0" marL="352799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DM Sans"/>
              <a:buChar char="●"/>
            </a:pPr>
            <a:r>
              <a:rPr lang="en-GB">
                <a:solidFill>
                  <a:srgbClr val="1C1C1C"/>
                </a:solidFill>
                <a:latin typeface="DM Sans"/>
                <a:ea typeface="DM Sans"/>
                <a:cs typeface="DM Sans"/>
                <a:sym typeface="DM Sans"/>
              </a:rPr>
              <a:t>Restrictions on payments to people involved in the governance</a:t>
            </a:r>
            <a:endParaRPr>
              <a:solidFill>
                <a:srgbClr val="1C1C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0650" y="4139175"/>
            <a:ext cx="833125" cy="6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1"/>
          <p:cNvCxnSpPr/>
          <p:nvPr/>
        </p:nvCxnSpPr>
        <p:spPr>
          <a:xfrm flipH="1">
            <a:off x="5164100" y="-19475"/>
            <a:ext cx="5100" cy="517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21"/>
          <p:cNvSpPr txBox="1"/>
          <p:nvPr>
            <p:ph type="title"/>
          </p:nvPr>
        </p:nvSpPr>
        <p:spPr>
          <a:xfrm>
            <a:off x="356850" y="1967250"/>
            <a:ext cx="2185800" cy="120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Charity</a:t>
            </a:r>
            <a:endParaRPr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500" y="881125"/>
            <a:ext cx="2731875" cy="36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1742650" y="2861275"/>
            <a:ext cx="983400" cy="391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Charity</a:t>
            </a:r>
            <a:endParaRPr b="1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