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</p:sldIdLst>
  <p:sldSz cy="5143500" cx="9144000"/>
  <p:notesSz cx="6858000" cy="9144000"/>
  <p:embeddedFontLst>
    <p:embeddedFont>
      <p:font typeface="DM Sans"/>
      <p:regular r:id="rId50"/>
      <p:bold r:id="rId51"/>
      <p:italic r:id="rId52"/>
      <p:boldItalic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DMSans-bold.fntdata"/><Relationship Id="rId50" Type="http://schemas.openxmlformats.org/officeDocument/2006/relationships/font" Target="fonts/DMSans-regular.fntdata"/><Relationship Id="rId53" Type="http://schemas.openxmlformats.org/officeDocument/2006/relationships/font" Target="fonts/DMSans-boldItalic.fntdata"/><Relationship Id="rId52" Type="http://schemas.openxmlformats.org/officeDocument/2006/relationships/font" Target="fonts/DMSans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5554525a3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5554525a3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85d53ffaa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85d53ffaa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85d53ffaa3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85d53ffaa3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85d53ffaa3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85d53ffaa3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85d53ffaa3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85d53ffaa3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85d53ffaa3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85d53ffaa3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85d53ffaa3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85d53ffaa3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85d53ffaa3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85d53ffaa3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85d53ffaa3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85d53ffaa3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868618974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868618974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5621463f6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5621463f6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5554525a3b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5554525a3b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868618974d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868618974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868618974d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868618974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868618974d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868618974d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868618974d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868618974d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868618974d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868618974d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868618974d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868618974d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868618974d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2868618974d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868618974d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868618974d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2ba951f729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2ba951f729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868618974d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2868618974d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5554525a3b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5554525a3b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868618974d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2868618974d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868618974d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2868618974d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868618974d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2868618974d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868618974d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2868618974d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868618974d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2868618974d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868618974d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868618974d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868618974d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2868618974d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868618974d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2868618974d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868618974d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2868618974d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868618974d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2868618974d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5554525a3b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5554525a3b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868618974d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2868618974d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2868618974d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2868618974d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868618974d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2868618974d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5595df3b73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25595df3b7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25554525a3b_0_4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25554525a3b_0_4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5554525a3b_0_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5554525a3b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4c008f7f5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4c008f7f5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5554525a3b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5554525a3b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85d53ffaa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85d53ffaa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85d53ffaa3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85d53ffaa3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gif"/><Relationship Id="rId4" Type="http://schemas.openxmlformats.org/officeDocument/2006/relationships/image" Target="../media/image2.png"/><Relationship Id="rId5" Type="http://schemas.openxmlformats.org/officeDocument/2006/relationships/image" Target="../media/image7.jpg"/><Relationship Id="rId6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4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hyperlink" Target="https://miro.com/app/board/uXjVNfjHJCk=/?share_link_id=54541137654" TargetMode="External"/><Relationship Id="rId4" Type="http://schemas.openxmlformats.org/officeDocument/2006/relationships/hyperlink" Target="https://docs.google.com/document/d/1Ff_W6SeVgpiUMURtX-UTo6ZrFDVAGqj_KpqvXGOdtS8/edit?usp=drive_link" TargetMode="External"/><Relationship Id="rId5" Type="http://schemas.openxmlformats.org/officeDocument/2006/relationships/image" Target="../media/image13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.gif"/><Relationship Id="rId4" Type="http://schemas.openxmlformats.org/officeDocument/2006/relationships/image" Target="../media/image2.png"/><Relationship Id="rId5" Type="http://schemas.openxmlformats.org/officeDocument/2006/relationships/image" Target="../media/image7.jpg"/><Relationship Id="rId6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hyperlink" Target="https://jamboard.google.com/d/1scd6aL74mZecMdfQvr8qyw5v2EK8GbzDaF5pK24RyAo/edit?usp=sharing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1C26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5125" y="737650"/>
            <a:ext cx="3333750" cy="33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0650" y="4139175"/>
            <a:ext cx="833125" cy="697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p22"/>
          <p:cNvCxnSpPr/>
          <p:nvPr/>
        </p:nvCxnSpPr>
        <p:spPr>
          <a:xfrm flipH="1">
            <a:off x="7336300" y="-19475"/>
            <a:ext cx="5100" cy="51783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9" name="Google Shape;139;p22"/>
          <p:cNvSpPr txBox="1"/>
          <p:nvPr/>
        </p:nvSpPr>
        <p:spPr>
          <a:xfrm>
            <a:off x="540300" y="445025"/>
            <a:ext cx="6452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Types and Sources of Capital</a:t>
            </a:r>
            <a:endParaRPr b="1" sz="2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0" name="Google Shape;140;p22"/>
          <p:cNvSpPr txBox="1"/>
          <p:nvPr/>
        </p:nvSpPr>
        <p:spPr>
          <a:xfrm>
            <a:off x="540300" y="1152475"/>
            <a:ext cx="63468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Types of Capital</a:t>
            </a:r>
            <a:endParaRPr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●"/>
            </a:pPr>
            <a:r>
              <a:rPr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Debt – Money lent through a contractual relationship, may or may not be secured, may or may not attract interest, will have to be paid back, doesn’t confer membership.</a:t>
            </a:r>
            <a:endParaRPr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○"/>
            </a:pPr>
            <a:r>
              <a:rPr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Bonds /Loan stock /Debentures – money repaid at the end of the loan (maturation date)</a:t>
            </a:r>
            <a:endParaRPr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○"/>
            </a:pPr>
            <a:r>
              <a:rPr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Reducing balance loans – Money repaid monthly</a:t>
            </a:r>
            <a:endParaRPr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○"/>
            </a:pPr>
            <a:r>
              <a:rPr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Credit and Overdrafts – A flexible facility that enables you to owe up to a limit, can be paid down at any time.</a:t>
            </a:r>
            <a:endParaRPr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0650" y="4139175"/>
            <a:ext cx="833125" cy="697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6" name="Google Shape;146;p23"/>
          <p:cNvCxnSpPr/>
          <p:nvPr/>
        </p:nvCxnSpPr>
        <p:spPr>
          <a:xfrm flipH="1">
            <a:off x="7336300" y="-19475"/>
            <a:ext cx="5100" cy="51783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7" name="Google Shape;147;p23"/>
          <p:cNvSpPr txBox="1"/>
          <p:nvPr/>
        </p:nvSpPr>
        <p:spPr>
          <a:xfrm>
            <a:off x="540300" y="445025"/>
            <a:ext cx="6452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Types and Sources of Capital</a:t>
            </a:r>
            <a:endParaRPr b="1" sz="2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8" name="Google Shape;148;p23"/>
          <p:cNvSpPr txBox="1"/>
          <p:nvPr/>
        </p:nvSpPr>
        <p:spPr>
          <a:xfrm>
            <a:off x="540300" y="1152475"/>
            <a:ext cx="63468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Sources of capital</a:t>
            </a:r>
            <a:endParaRPr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●"/>
            </a:pPr>
            <a:r>
              <a:rPr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Equity</a:t>
            </a:r>
            <a:endParaRPr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○"/>
            </a:pPr>
            <a:r>
              <a:rPr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Share Capital</a:t>
            </a:r>
            <a:endParaRPr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2" marL="13716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■"/>
            </a:pPr>
            <a:r>
              <a:rPr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Existing members</a:t>
            </a:r>
            <a:endParaRPr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2" marL="13716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■"/>
            </a:pPr>
            <a:r>
              <a:rPr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a public share offer (community shares)</a:t>
            </a:r>
            <a:endParaRPr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○"/>
            </a:pPr>
            <a:r>
              <a:rPr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Retained earnings</a:t>
            </a:r>
            <a:endParaRPr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0650" y="4139175"/>
            <a:ext cx="833125" cy="697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4" name="Google Shape;154;p24"/>
          <p:cNvCxnSpPr/>
          <p:nvPr/>
        </p:nvCxnSpPr>
        <p:spPr>
          <a:xfrm flipH="1">
            <a:off x="7336300" y="-19475"/>
            <a:ext cx="5100" cy="51783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5" name="Google Shape;155;p24"/>
          <p:cNvSpPr txBox="1"/>
          <p:nvPr/>
        </p:nvSpPr>
        <p:spPr>
          <a:xfrm>
            <a:off x="540300" y="445025"/>
            <a:ext cx="6452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Types and Sources of Capital</a:t>
            </a:r>
            <a:endParaRPr b="1" sz="2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6" name="Google Shape;156;p24"/>
          <p:cNvSpPr txBox="1"/>
          <p:nvPr/>
        </p:nvSpPr>
        <p:spPr>
          <a:xfrm>
            <a:off x="540300" y="1152475"/>
            <a:ext cx="63468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Sources of capital</a:t>
            </a:r>
            <a:endParaRPr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●"/>
            </a:pPr>
            <a:r>
              <a:rPr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Debt</a:t>
            </a:r>
            <a:endParaRPr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○"/>
            </a:pPr>
            <a:r>
              <a:rPr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Loan stock offer/ Bond Issue/ Debentures</a:t>
            </a:r>
            <a:endParaRPr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2" marL="13716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■"/>
            </a:pPr>
            <a:r>
              <a:rPr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The public/ supporters/ members/ mature co-ops</a:t>
            </a:r>
            <a:endParaRPr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○"/>
            </a:pPr>
            <a:r>
              <a:rPr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Mortgage &amp; Bridging loans</a:t>
            </a:r>
            <a:endParaRPr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2" marL="13716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■"/>
            </a:pPr>
            <a:r>
              <a:rPr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Banks and ethical lenders https://www.goodfinance.org.uk/investors-advisors</a:t>
            </a:r>
            <a:endParaRPr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○"/>
            </a:pPr>
            <a:r>
              <a:rPr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Overdraft</a:t>
            </a:r>
            <a:endParaRPr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2" marL="13716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■"/>
            </a:pPr>
            <a:r>
              <a:rPr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Banks and ethical lenders</a:t>
            </a:r>
            <a:endParaRPr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○"/>
            </a:pPr>
            <a:r>
              <a:rPr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Credit</a:t>
            </a:r>
            <a:endParaRPr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2" marL="13716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■"/>
            </a:pPr>
            <a:r>
              <a:rPr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Suppliers</a:t>
            </a:r>
            <a:endParaRPr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0650" y="4139175"/>
            <a:ext cx="833125" cy="697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2" name="Google Shape;162;p25"/>
          <p:cNvCxnSpPr/>
          <p:nvPr/>
        </p:nvCxnSpPr>
        <p:spPr>
          <a:xfrm flipH="1">
            <a:off x="7336300" y="-19475"/>
            <a:ext cx="5100" cy="51783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3" name="Google Shape;163;p25"/>
          <p:cNvSpPr txBox="1"/>
          <p:nvPr/>
        </p:nvSpPr>
        <p:spPr>
          <a:xfrm>
            <a:off x="540300" y="445025"/>
            <a:ext cx="6452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Types and Sources of Capital</a:t>
            </a:r>
            <a:endParaRPr b="1" sz="2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4" name="Google Shape;164;p25"/>
          <p:cNvSpPr txBox="1"/>
          <p:nvPr/>
        </p:nvSpPr>
        <p:spPr>
          <a:xfrm>
            <a:off x="540300" y="1152475"/>
            <a:ext cx="63468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Sources of capital</a:t>
            </a:r>
            <a:endParaRPr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●"/>
            </a:pPr>
            <a:r>
              <a:rPr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Non-returnable</a:t>
            </a:r>
            <a:endParaRPr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○"/>
            </a:pPr>
            <a:r>
              <a:rPr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Grants</a:t>
            </a:r>
            <a:endParaRPr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2" marL="13716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■"/>
            </a:pPr>
            <a:r>
              <a:rPr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Grant giving bodies – Try infrastructure bodies, local voluntary service</a:t>
            </a:r>
            <a:endParaRPr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○"/>
            </a:pPr>
            <a:r>
              <a:rPr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Sponsorship</a:t>
            </a:r>
            <a:endParaRPr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2" marL="13716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■"/>
            </a:pPr>
            <a:r>
              <a:rPr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Local or mission aligned businesses</a:t>
            </a:r>
            <a:endParaRPr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○"/>
            </a:pPr>
            <a:r>
              <a:rPr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Donations</a:t>
            </a:r>
            <a:endParaRPr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2" marL="13716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■"/>
            </a:pPr>
            <a:r>
              <a:rPr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The public, crowd-funder, kick starter etc.</a:t>
            </a:r>
            <a:endParaRPr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0650" y="4139175"/>
            <a:ext cx="833125" cy="697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0" name="Google Shape;170;p26"/>
          <p:cNvCxnSpPr/>
          <p:nvPr/>
        </p:nvCxnSpPr>
        <p:spPr>
          <a:xfrm flipH="1">
            <a:off x="7336300" y="-19475"/>
            <a:ext cx="5100" cy="51783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1" name="Google Shape;171;p26"/>
          <p:cNvSpPr txBox="1"/>
          <p:nvPr/>
        </p:nvSpPr>
        <p:spPr>
          <a:xfrm>
            <a:off x="540300" y="445025"/>
            <a:ext cx="6452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Types and Sources of Capital</a:t>
            </a:r>
            <a:endParaRPr b="1" sz="2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2" name="Google Shape;172;p26"/>
          <p:cNvSpPr txBox="1"/>
          <p:nvPr/>
        </p:nvSpPr>
        <p:spPr>
          <a:xfrm>
            <a:off x="540300" y="1152475"/>
            <a:ext cx="63468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Cost of capital</a:t>
            </a:r>
            <a:endParaRPr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●"/>
            </a:pPr>
            <a:r>
              <a:rPr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Equity – You usually have to pay interest on shares</a:t>
            </a:r>
            <a:endParaRPr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●"/>
            </a:pPr>
            <a:r>
              <a:rPr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Debt – You have to pay interest on debt</a:t>
            </a:r>
            <a:endParaRPr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●"/>
            </a:pPr>
            <a:r>
              <a:rPr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Suppliers – You may be able to get interest free credit</a:t>
            </a:r>
            <a:endParaRPr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●"/>
            </a:pPr>
            <a:r>
              <a:rPr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Bridging loans/ overdraft – Overdrafts can be interest free, bridging loans usually attract interest</a:t>
            </a:r>
            <a:endParaRPr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●"/>
            </a:pPr>
            <a:r>
              <a:rPr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Grants - Free</a:t>
            </a:r>
            <a:endParaRPr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●"/>
            </a:pPr>
            <a:r>
              <a:rPr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Retained earnings - Free</a:t>
            </a:r>
            <a:endParaRPr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0650" y="4139175"/>
            <a:ext cx="833125" cy="697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8" name="Google Shape;178;p27"/>
          <p:cNvCxnSpPr/>
          <p:nvPr/>
        </p:nvCxnSpPr>
        <p:spPr>
          <a:xfrm flipH="1">
            <a:off x="7336300" y="-19475"/>
            <a:ext cx="5100" cy="51783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9" name="Google Shape;179;p27"/>
          <p:cNvSpPr txBox="1"/>
          <p:nvPr/>
        </p:nvSpPr>
        <p:spPr>
          <a:xfrm>
            <a:off x="540300" y="445025"/>
            <a:ext cx="6452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7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What is unique about Co-operative Finance</a:t>
            </a:r>
            <a:endParaRPr b="1" sz="2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80" name="Google Shape;180;p27"/>
          <p:cNvSpPr txBox="1"/>
          <p:nvPr/>
        </p:nvSpPr>
        <p:spPr>
          <a:xfrm>
            <a:off x="540300" y="1152475"/>
            <a:ext cx="63468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The Co-operative Difference………..</a:t>
            </a:r>
            <a:endParaRPr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“In Co-ops and Community Businesses capital is used to </a:t>
            </a:r>
            <a:r>
              <a:rPr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further</a:t>
            </a:r>
            <a:r>
              <a:rPr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 the aims of the co-op or community business rather than the business being used to generate return on capital”</a:t>
            </a:r>
            <a:endParaRPr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0650" y="4139175"/>
            <a:ext cx="833125" cy="697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6" name="Google Shape;186;p28"/>
          <p:cNvCxnSpPr/>
          <p:nvPr/>
        </p:nvCxnSpPr>
        <p:spPr>
          <a:xfrm flipH="1">
            <a:off x="7336300" y="-19475"/>
            <a:ext cx="5100" cy="51783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7" name="Google Shape;187;p28"/>
          <p:cNvSpPr txBox="1"/>
          <p:nvPr/>
        </p:nvSpPr>
        <p:spPr>
          <a:xfrm>
            <a:off x="540300" y="445025"/>
            <a:ext cx="6452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7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What is unique about Co-operative Finance</a:t>
            </a:r>
            <a:endParaRPr b="1" sz="2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88" name="Google Shape;188;p28"/>
          <p:cNvSpPr txBox="1"/>
          <p:nvPr/>
        </p:nvSpPr>
        <p:spPr>
          <a:xfrm>
            <a:off x="540300" y="1152475"/>
            <a:ext cx="63468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Restrictions</a:t>
            </a:r>
            <a:endParaRPr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●"/>
            </a:pPr>
            <a:r>
              <a:rPr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A limit to the return on </a:t>
            </a:r>
            <a:r>
              <a:rPr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capital</a:t>
            </a:r>
            <a:r>
              <a:rPr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 (interest or dividend)</a:t>
            </a:r>
            <a:endParaRPr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●"/>
            </a:pPr>
            <a:r>
              <a:rPr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They remain at par value (unless written down)</a:t>
            </a:r>
            <a:endParaRPr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●"/>
            </a:pPr>
            <a:r>
              <a:rPr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They do not </a:t>
            </a:r>
            <a:r>
              <a:rPr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imply</a:t>
            </a:r>
            <a:r>
              <a:rPr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 a share in the residual value of the co-op</a:t>
            </a:r>
            <a:endParaRPr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●"/>
            </a:pPr>
            <a:r>
              <a:rPr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They don’t carry votes in proportion to the amount of shares held</a:t>
            </a:r>
            <a:endParaRPr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0650" y="4139175"/>
            <a:ext cx="833125" cy="697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4" name="Google Shape;194;p29"/>
          <p:cNvCxnSpPr/>
          <p:nvPr/>
        </p:nvCxnSpPr>
        <p:spPr>
          <a:xfrm flipH="1">
            <a:off x="7336300" y="-19475"/>
            <a:ext cx="5100" cy="51783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5" name="Google Shape;195;p29"/>
          <p:cNvSpPr txBox="1"/>
          <p:nvPr/>
        </p:nvSpPr>
        <p:spPr>
          <a:xfrm>
            <a:off x="540300" y="445025"/>
            <a:ext cx="6452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7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What is unique about Co-operative Finance</a:t>
            </a:r>
            <a:endParaRPr b="1" sz="2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96" name="Google Shape;196;p29"/>
          <p:cNvSpPr txBox="1"/>
          <p:nvPr/>
        </p:nvSpPr>
        <p:spPr>
          <a:xfrm>
            <a:off x="540300" y="1152475"/>
            <a:ext cx="63468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Advantages</a:t>
            </a:r>
            <a:endParaRPr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●"/>
            </a:pPr>
            <a:r>
              <a:rPr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An additional type of share capital that is unique to </a:t>
            </a:r>
            <a:r>
              <a:rPr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Societies (Withdrawable Shares)</a:t>
            </a:r>
            <a:endParaRPr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●"/>
            </a:pPr>
            <a:r>
              <a:rPr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Exemptions from some of </a:t>
            </a:r>
            <a:r>
              <a:rPr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the</a:t>
            </a:r>
            <a:r>
              <a:rPr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 financial promotion regulations</a:t>
            </a:r>
            <a:endParaRPr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0650" y="4139175"/>
            <a:ext cx="833125" cy="697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2" name="Google Shape;202;p30"/>
          <p:cNvCxnSpPr/>
          <p:nvPr/>
        </p:nvCxnSpPr>
        <p:spPr>
          <a:xfrm flipH="1">
            <a:off x="7336300" y="-19475"/>
            <a:ext cx="5100" cy="51783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3" name="Google Shape;203;p30"/>
          <p:cNvSpPr txBox="1"/>
          <p:nvPr/>
        </p:nvSpPr>
        <p:spPr>
          <a:xfrm>
            <a:off x="540300" y="445025"/>
            <a:ext cx="6452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7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What is unique about Co-operative Finance</a:t>
            </a:r>
            <a:endParaRPr b="1" sz="2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4" name="Google Shape;204;p30"/>
          <p:cNvSpPr txBox="1"/>
          <p:nvPr/>
        </p:nvSpPr>
        <p:spPr>
          <a:xfrm>
            <a:off x="540300" y="1152475"/>
            <a:ext cx="63468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Withdrawable shares</a:t>
            </a:r>
            <a:endParaRPr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●"/>
            </a:pPr>
            <a:r>
              <a:rPr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An additional type of share capital that is unique to Societies</a:t>
            </a:r>
            <a:endParaRPr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●"/>
            </a:pPr>
            <a:r>
              <a:rPr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Can’t be bought and sold, but can be withdrawn if the society can afford to allow it.</a:t>
            </a:r>
            <a:endParaRPr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●"/>
            </a:pPr>
            <a:r>
              <a:rPr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Can attract interest (if the society can afford to pay it)</a:t>
            </a:r>
            <a:endParaRPr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●"/>
            </a:pPr>
            <a:r>
              <a:rPr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Maximum investment £100,000 (unless as </a:t>
            </a:r>
            <a:r>
              <a:rPr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society</a:t>
            </a:r>
            <a:r>
              <a:rPr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 is investing in another society)</a:t>
            </a:r>
            <a:endParaRPr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●"/>
            </a:pPr>
            <a:r>
              <a:rPr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Confers membership, but is based on the principle of OMOV</a:t>
            </a:r>
            <a:endParaRPr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●"/>
            </a:pPr>
            <a:r>
              <a:rPr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Exempt from the FSMA regulations.</a:t>
            </a:r>
            <a:endParaRPr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823" y="0"/>
            <a:ext cx="77683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1"/>
          <p:cNvSpPr txBox="1"/>
          <p:nvPr>
            <p:ph type="title"/>
          </p:nvPr>
        </p:nvSpPr>
        <p:spPr>
          <a:xfrm>
            <a:off x="311700" y="445025"/>
            <a:ext cx="7936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15 </a:t>
            </a:r>
            <a:r>
              <a:rPr lang="en-GB"/>
              <a:t>minute</a:t>
            </a:r>
            <a:r>
              <a:rPr lang="en-GB"/>
              <a:t> comfort break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/>
          <p:nvPr/>
        </p:nvSpPr>
        <p:spPr>
          <a:xfrm>
            <a:off x="5150" y="3434150"/>
            <a:ext cx="9144000" cy="175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9250" y="3966688"/>
            <a:ext cx="1113375" cy="111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8800" y="4112125"/>
            <a:ext cx="1169425" cy="82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87500" y="4071456"/>
            <a:ext cx="4130975" cy="895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10150" y="1204475"/>
            <a:ext cx="2723700" cy="228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0650" y="4139175"/>
            <a:ext cx="833125" cy="697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6" name="Google Shape;216;p32"/>
          <p:cNvCxnSpPr/>
          <p:nvPr/>
        </p:nvCxnSpPr>
        <p:spPr>
          <a:xfrm flipH="1">
            <a:off x="7336300" y="-19475"/>
            <a:ext cx="5100" cy="51783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7" name="Google Shape;217;p32"/>
          <p:cNvSpPr txBox="1"/>
          <p:nvPr/>
        </p:nvSpPr>
        <p:spPr>
          <a:xfrm>
            <a:off x="540300" y="445025"/>
            <a:ext cx="6452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What capital is available to what legal structure?</a:t>
            </a:r>
            <a:endParaRPr b="1" sz="2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8" name="Google Shape;218;p32"/>
          <p:cNvSpPr txBox="1"/>
          <p:nvPr/>
        </p:nvSpPr>
        <p:spPr>
          <a:xfrm>
            <a:off x="540300" y="1152475"/>
            <a:ext cx="63468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●"/>
            </a:pPr>
            <a:r>
              <a:rPr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Things we must consider:</a:t>
            </a:r>
            <a:endParaRPr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○"/>
            </a:pPr>
            <a:r>
              <a:rPr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Is the form of capital allowable to the structure?</a:t>
            </a:r>
            <a:endParaRPr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○"/>
            </a:pPr>
            <a:r>
              <a:rPr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Does the capital confer membership</a:t>
            </a:r>
            <a:endParaRPr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○"/>
            </a:pPr>
            <a:r>
              <a:rPr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Is the advertising of that capital to the public allowed under the Financial Services and Markets Act 2000?</a:t>
            </a:r>
            <a:endParaRPr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0650" y="4139175"/>
            <a:ext cx="833125" cy="697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4" name="Google Shape;224;p33"/>
          <p:cNvCxnSpPr/>
          <p:nvPr/>
        </p:nvCxnSpPr>
        <p:spPr>
          <a:xfrm flipH="1">
            <a:off x="7336300" y="-19475"/>
            <a:ext cx="5100" cy="51783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5" name="Google Shape;225;p33"/>
          <p:cNvSpPr txBox="1"/>
          <p:nvPr/>
        </p:nvSpPr>
        <p:spPr>
          <a:xfrm>
            <a:off x="540300" y="445025"/>
            <a:ext cx="6452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What capital is available to what legal structure?</a:t>
            </a:r>
            <a:endParaRPr b="1" sz="2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6" name="Google Shape;226;p33"/>
          <p:cNvSpPr txBox="1"/>
          <p:nvPr/>
        </p:nvSpPr>
        <p:spPr>
          <a:xfrm>
            <a:off x="540300" y="1152475"/>
            <a:ext cx="63468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Is the form of Capital allowed to the legal structure?</a:t>
            </a:r>
            <a:endParaRPr b="1"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●"/>
            </a:pPr>
            <a:r>
              <a:rPr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Equity</a:t>
            </a:r>
            <a:endParaRPr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○"/>
            </a:pPr>
            <a:r>
              <a:rPr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Withdrawable Shares – Unique to societies so only Co-op Societies and Bencoms</a:t>
            </a:r>
            <a:endParaRPr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○"/>
            </a:pPr>
            <a:r>
              <a:rPr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Transferable Shares -  Also allowed for societies, but is also an option for CIC’s and Companies Ltd by Shares. The main difference for our purposes is that in CIC’s and other companies, 1 share = 1 vote.</a:t>
            </a:r>
            <a:endParaRPr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0650" y="4139175"/>
            <a:ext cx="833125" cy="697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2" name="Google Shape;232;p34"/>
          <p:cNvCxnSpPr/>
          <p:nvPr/>
        </p:nvCxnSpPr>
        <p:spPr>
          <a:xfrm flipH="1">
            <a:off x="7336300" y="-19475"/>
            <a:ext cx="5100" cy="51783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3" name="Google Shape;233;p34"/>
          <p:cNvSpPr txBox="1"/>
          <p:nvPr/>
        </p:nvSpPr>
        <p:spPr>
          <a:xfrm>
            <a:off x="540300" y="445025"/>
            <a:ext cx="6452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What capital is available to what legal structure?</a:t>
            </a:r>
            <a:endParaRPr b="1" sz="2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34" name="Google Shape;234;p34"/>
          <p:cNvSpPr txBox="1"/>
          <p:nvPr/>
        </p:nvSpPr>
        <p:spPr>
          <a:xfrm>
            <a:off x="540300" y="1152475"/>
            <a:ext cx="63468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Is the form of Capital allowed to the legal structure?</a:t>
            </a:r>
            <a:endParaRPr b="1"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●"/>
            </a:pPr>
            <a:r>
              <a:rPr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Debt</a:t>
            </a:r>
            <a:endParaRPr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○"/>
            </a:pPr>
            <a:r>
              <a:rPr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Both reducing balance loan and loan stock/ bonds are available for all legal structures.</a:t>
            </a:r>
            <a:endParaRPr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0650" y="4139175"/>
            <a:ext cx="833125" cy="697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0" name="Google Shape;240;p35"/>
          <p:cNvCxnSpPr/>
          <p:nvPr/>
        </p:nvCxnSpPr>
        <p:spPr>
          <a:xfrm flipH="1">
            <a:off x="7336300" y="-19475"/>
            <a:ext cx="5100" cy="51783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1" name="Google Shape;241;p35"/>
          <p:cNvSpPr txBox="1"/>
          <p:nvPr/>
        </p:nvSpPr>
        <p:spPr>
          <a:xfrm>
            <a:off x="540300" y="445025"/>
            <a:ext cx="6452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What capital is available to what legal structure?</a:t>
            </a:r>
            <a:endParaRPr b="1" sz="2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42" name="Google Shape;242;p35"/>
          <p:cNvSpPr txBox="1"/>
          <p:nvPr/>
        </p:nvSpPr>
        <p:spPr>
          <a:xfrm>
            <a:off x="540300" y="1152475"/>
            <a:ext cx="63468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Does the form of capital confer membership?</a:t>
            </a:r>
            <a:endParaRPr b="1"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●"/>
            </a:pPr>
            <a:r>
              <a:rPr b="1"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Equity</a:t>
            </a:r>
            <a:endParaRPr b="1"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○"/>
            </a:pPr>
            <a:r>
              <a:rPr b="1"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If a co-op wanted to offer equity to outside investors then:</a:t>
            </a:r>
            <a:endParaRPr b="1"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2" marL="13716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■"/>
            </a:pPr>
            <a:r>
              <a:rPr b="1"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It must be a society (to prevent investors gaining control through a 1 share 1 vote mechanism)</a:t>
            </a:r>
            <a:endParaRPr b="1"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2" marL="13716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■"/>
            </a:pPr>
            <a:r>
              <a:rPr b="1"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It would need to be a multi-stakeholder co-op.</a:t>
            </a:r>
            <a:endParaRPr b="1"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0650" y="4139175"/>
            <a:ext cx="833125" cy="697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8" name="Google Shape;248;p36"/>
          <p:cNvCxnSpPr/>
          <p:nvPr/>
        </p:nvCxnSpPr>
        <p:spPr>
          <a:xfrm flipH="1">
            <a:off x="7336300" y="-19475"/>
            <a:ext cx="5100" cy="51783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9" name="Google Shape;249;p36"/>
          <p:cNvSpPr txBox="1"/>
          <p:nvPr/>
        </p:nvSpPr>
        <p:spPr>
          <a:xfrm>
            <a:off x="540300" y="445025"/>
            <a:ext cx="6452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What capital is available to what legal structure?</a:t>
            </a:r>
            <a:endParaRPr b="1" sz="2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50" name="Google Shape;250;p36"/>
          <p:cNvSpPr txBox="1"/>
          <p:nvPr/>
        </p:nvSpPr>
        <p:spPr>
          <a:xfrm>
            <a:off x="540300" y="1152475"/>
            <a:ext cx="63468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Does the form of capital confer membership?</a:t>
            </a:r>
            <a:endParaRPr b="1"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●"/>
            </a:pPr>
            <a:r>
              <a:rPr b="1"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Equity</a:t>
            </a:r>
            <a:endParaRPr b="1"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○"/>
            </a:pPr>
            <a:r>
              <a:rPr b="1"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This is a good form of capital for Bencom’s that can have a wider community membership.</a:t>
            </a:r>
            <a:endParaRPr b="1"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●"/>
            </a:pPr>
            <a:r>
              <a:rPr b="1"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Debt</a:t>
            </a:r>
            <a:endParaRPr b="1"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○"/>
            </a:pPr>
            <a:r>
              <a:rPr b="1"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Debt does not confer membership and so is available to all forms.</a:t>
            </a:r>
            <a:endParaRPr b="1"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0650" y="4139175"/>
            <a:ext cx="833125" cy="697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6" name="Google Shape;256;p37"/>
          <p:cNvCxnSpPr/>
          <p:nvPr/>
        </p:nvCxnSpPr>
        <p:spPr>
          <a:xfrm flipH="1">
            <a:off x="7336300" y="-19475"/>
            <a:ext cx="5100" cy="51783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7" name="Google Shape;257;p37"/>
          <p:cNvSpPr txBox="1"/>
          <p:nvPr/>
        </p:nvSpPr>
        <p:spPr>
          <a:xfrm>
            <a:off x="540300" y="445025"/>
            <a:ext cx="6452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What capital is available to what legal structure?</a:t>
            </a:r>
            <a:endParaRPr b="1" sz="2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58" name="Google Shape;258;p37"/>
          <p:cNvSpPr txBox="1"/>
          <p:nvPr/>
        </p:nvSpPr>
        <p:spPr>
          <a:xfrm>
            <a:off x="540300" y="1152475"/>
            <a:ext cx="63468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Is the advertising of that capital to the public allowed under the Financial Services and Markets Act 2000?</a:t>
            </a:r>
            <a:endParaRPr b="1"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1" marL="9144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○"/>
            </a:pPr>
            <a:r>
              <a:rPr b="1"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The FSMA 2000 and associated orders, regulate the advertising of financial instruments (including debt and equity) to the public.</a:t>
            </a:r>
            <a:endParaRPr b="1"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91440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0650" y="4139175"/>
            <a:ext cx="833125" cy="697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4" name="Google Shape;264;p38"/>
          <p:cNvCxnSpPr/>
          <p:nvPr/>
        </p:nvCxnSpPr>
        <p:spPr>
          <a:xfrm flipH="1">
            <a:off x="7336300" y="-19475"/>
            <a:ext cx="5100" cy="51783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5" name="Google Shape;265;p38"/>
          <p:cNvSpPr txBox="1"/>
          <p:nvPr/>
        </p:nvSpPr>
        <p:spPr>
          <a:xfrm>
            <a:off x="540300" y="445025"/>
            <a:ext cx="6452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What capital is available to what legal structure?</a:t>
            </a:r>
            <a:endParaRPr b="1" sz="2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66" name="Google Shape;266;p38"/>
          <p:cNvSpPr txBox="1"/>
          <p:nvPr/>
        </p:nvSpPr>
        <p:spPr>
          <a:xfrm>
            <a:off x="540300" y="1152475"/>
            <a:ext cx="63468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Is the advertising of that capital to the public allowed under the Financial Services and Markets Act 2000?</a:t>
            </a:r>
            <a:endParaRPr b="1"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1" marL="9144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○"/>
            </a:pPr>
            <a:r>
              <a:rPr b="1"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It is only the advertising to the public that is regulated by this, so advertising to existing members, supporters with a genuine interest in the performance of the organisation and high net worth individuals are not covered by this act.</a:t>
            </a:r>
            <a:endParaRPr b="1"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○"/>
            </a:pPr>
            <a:r>
              <a:rPr b="1"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Most public offerings are regulated with some exceptions</a:t>
            </a:r>
            <a:endParaRPr b="1"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9144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91440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0650" y="4139175"/>
            <a:ext cx="833125" cy="697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2" name="Google Shape;272;p39"/>
          <p:cNvCxnSpPr/>
          <p:nvPr/>
        </p:nvCxnSpPr>
        <p:spPr>
          <a:xfrm flipH="1">
            <a:off x="7336300" y="-19475"/>
            <a:ext cx="5100" cy="51783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3" name="Google Shape;273;p39"/>
          <p:cNvSpPr txBox="1"/>
          <p:nvPr/>
        </p:nvSpPr>
        <p:spPr>
          <a:xfrm>
            <a:off x="540300" y="445025"/>
            <a:ext cx="6452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What capital is available to what legal structure?</a:t>
            </a:r>
            <a:endParaRPr b="1" sz="2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74" name="Google Shape;274;p39"/>
          <p:cNvSpPr txBox="1"/>
          <p:nvPr/>
        </p:nvSpPr>
        <p:spPr>
          <a:xfrm>
            <a:off x="540300" y="1152475"/>
            <a:ext cx="63468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Is the advertising of that capital to the public allowed under the Financial Services and Markets Act 2000?</a:t>
            </a:r>
            <a:endParaRPr b="1"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●"/>
            </a:pPr>
            <a:r>
              <a:rPr b="1"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Equity</a:t>
            </a:r>
            <a:endParaRPr b="1"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○"/>
            </a:pPr>
            <a:r>
              <a:rPr b="1"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The advertising of Withdrawable shares by societies is exempt.</a:t>
            </a:r>
            <a:endParaRPr b="1"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●"/>
            </a:pPr>
            <a:r>
              <a:rPr b="1"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Debt</a:t>
            </a:r>
            <a:endParaRPr b="1"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○"/>
            </a:pPr>
            <a:r>
              <a:rPr b="1"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The advertising of loan stock or bonds by societies is exempt.</a:t>
            </a:r>
            <a:endParaRPr b="1"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9144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91440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81" name="Google Shape;28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2643"/>
            <a:ext cx="9144001" cy="4938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88" name="Google Shape;28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262" y="0"/>
            <a:ext cx="832147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0650" y="4139175"/>
            <a:ext cx="833125" cy="697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" name="Google Shape;69;p15"/>
          <p:cNvCxnSpPr/>
          <p:nvPr/>
        </p:nvCxnSpPr>
        <p:spPr>
          <a:xfrm flipH="1">
            <a:off x="7336300" y="-19475"/>
            <a:ext cx="5100" cy="51783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0" name="Google Shape;70;p15"/>
          <p:cNvCxnSpPr/>
          <p:nvPr/>
        </p:nvCxnSpPr>
        <p:spPr>
          <a:xfrm>
            <a:off x="2250" y="3834375"/>
            <a:ext cx="91629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1" name="Google Shape;71;p15"/>
          <p:cNvSpPr txBox="1"/>
          <p:nvPr/>
        </p:nvSpPr>
        <p:spPr>
          <a:xfrm>
            <a:off x="540300" y="445025"/>
            <a:ext cx="6452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Opening round</a:t>
            </a:r>
            <a:endParaRPr b="1" sz="2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540300" y="1152475"/>
            <a:ext cx="63468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Who are you?</a:t>
            </a:r>
            <a:endParaRPr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Your organisation?</a:t>
            </a:r>
            <a:endParaRPr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How are you arriving today?</a:t>
            </a:r>
            <a:endParaRPr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Pass to someone who hasn’t been</a:t>
            </a:r>
            <a:endParaRPr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95" name="Google Shape;29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225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02" name="Google Shape;30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243"/>
            <a:ext cx="9144000" cy="4644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1232" y="116507"/>
            <a:ext cx="1181887" cy="1035975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43"/>
          <p:cNvSpPr txBox="1"/>
          <p:nvPr/>
        </p:nvSpPr>
        <p:spPr>
          <a:xfrm>
            <a:off x="257850" y="4858500"/>
            <a:ext cx="781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Raised £409,000 of Comm Sahres in 2019 and a </a:t>
            </a:r>
            <a:r>
              <a:rPr lang="en-GB"/>
              <a:t>further</a:t>
            </a:r>
            <a:r>
              <a:rPr lang="en-GB"/>
              <a:t> £150,000 in 2022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11" name="Google Shape;31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1773"/>
            <a:ext cx="9143999" cy="4485045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44"/>
          <p:cNvSpPr txBox="1"/>
          <p:nvPr/>
        </p:nvSpPr>
        <p:spPr>
          <a:xfrm>
            <a:off x="27150" y="4478500"/>
            <a:ext cx="91440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Raised - £100,000 of loan-stock in 2003 to buy the store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45"/>
          <p:cNvSpPr txBox="1"/>
          <p:nvPr/>
        </p:nvSpPr>
        <p:spPr>
          <a:xfrm>
            <a:off x="27150" y="4478500"/>
            <a:ext cx="91440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Raised - £150,000 of loan-stock in 2022 to buy this house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0" name="Google Shape;32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12240"/>
            <a:ext cx="9143998" cy="2919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27" name="Google Shape;327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51587"/>
            <a:ext cx="9144000" cy="4440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0650" y="4139175"/>
            <a:ext cx="833125" cy="697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3" name="Google Shape;333;p47"/>
          <p:cNvCxnSpPr/>
          <p:nvPr/>
        </p:nvCxnSpPr>
        <p:spPr>
          <a:xfrm flipH="1">
            <a:off x="7336300" y="-19475"/>
            <a:ext cx="5100" cy="51783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4" name="Google Shape;334;p47"/>
          <p:cNvSpPr txBox="1"/>
          <p:nvPr/>
        </p:nvSpPr>
        <p:spPr>
          <a:xfrm>
            <a:off x="540300" y="445025"/>
            <a:ext cx="6452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7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What is the best type and source of capital?</a:t>
            </a:r>
            <a:endParaRPr b="1" sz="2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35" name="Google Shape;335;p47"/>
          <p:cNvSpPr txBox="1"/>
          <p:nvPr/>
        </p:nvSpPr>
        <p:spPr>
          <a:xfrm>
            <a:off x="540300" y="1152475"/>
            <a:ext cx="63468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●"/>
            </a:pPr>
            <a:r>
              <a:rPr b="1"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Who are the beneficiaries?</a:t>
            </a:r>
            <a:endParaRPr b="1"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○"/>
            </a:pPr>
            <a:r>
              <a:rPr b="1"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The more charitable/ the wider the beneficiaries, the more likely you are to be able to secure non-returnable capital or semi non-returnable capital</a:t>
            </a:r>
            <a:endParaRPr b="1"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●"/>
            </a:pPr>
            <a:r>
              <a:rPr b="1"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How profitable is the business?</a:t>
            </a:r>
            <a:endParaRPr b="1"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○"/>
            </a:pPr>
            <a:r>
              <a:rPr b="1"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The more the social returns and the less the financial returns the more likely you will need to secure non-returnable capital or semi non-returnable capital</a:t>
            </a:r>
            <a:endParaRPr b="1"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9144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91440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0650" y="4139175"/>
            <a:ext cx="833125" cy="697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1" name="Google Shape;341;p48"/>
          <p:cNvCxnSpPr/>
          <p:nvPr/>
        </p:nvCxnSpPr>
        <p:spPr>
          <a:xfrm flipH="1">
            <a:off x="7336300" y="-19475"/>
            <a:ext cx="5100" cy="51783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2" name="Google Shape;342;p48"/>
          <p:cNvSpPr txBox="1"/>
          <p:nvPr/>
        </p:nvSpPr>
        <p:spPr>
          <a:xfrm>
            <a:off x="540300" y="445025"/>
            <a:ext cx="6452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7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What is the best type and source of capital?</a:t>
            </a:r>
            <a:endParaRPr b="1" sz="2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43" name="Google Shape;343;p48"/>
          <p:cNvSpPr txBox="1"/>
          <p:nvPr/>
        </p:nvSpPr>
        <p:spPr>
          <a:xfrm>
            <a:off x="540300" y="1152475"/>
            <a:ext cx="63468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How is the current balance sheet?</a:t>
            </a:r>
            <a:endParaRPr b="1"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●"/>
            </a:pPr>
            <a:r>
              <a:rPr b="1"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Does the society already have too much debt?</a:t>
            </a:r>
            <a:endParaRPr b="1"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○"/>
            </a:pPr>
            <a:r>
              <a:rPr b="1"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(Check the Debt to Asset Ratio and EBIT to Interest Payable Ratio.)</a:t>
            </a:r>
            <a:endParaRPr b="1"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●"/>
            </a:pPr>
            <a:r>
              <a:rPr b="1"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Is the society over capitalised?</a:t>
            </a:r>
            <a:endParaRPr b="1"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○"/>
            </a:pPr>
            <a:r>
              <a:rPr b="1"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(Check the Debt to Equity Ratio)</a:t>
            </a:r>
            <a:endParaRPr b="1"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91440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0650" y="4139175"/>
            <a:ext cx="833125" cy="697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9" name="Google Shape;349;p49"/>
          <p:cNvCxnSpPr/>
          <p:nvPr/>
        </p:nvCxnSpPr>
        <p:spPr>
          <a:xfrm flipH="1">
            <a:off x="7336300" y="-19475"/>
            <a:ext cx="5100" cy="51783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0" name="Google Shape;350;p49"/>
          <p:cNvSpPr txBox="1"/>
          <p:nvPr/>
        </p:nvSpPr>
        <p:spPr>
          <a:xfrm>
            <a:off x="540300" y="445025"/>
            <a:ext cx="6452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7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What is the best type and source of capital?</a:t>
            </a:r>
            <a:endParaRPr b="1" sz="2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51" name="Google Shape;351;p49"/>
          <p:cNvSpPr txBox="1"/>
          <p:nvPr/>
        </p:nvSpPr>
        <p:spPr>
          <a:xfrm>
            <a:off x="540300" y="1152475"/>
            <a:ext cx="63468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●"/>
            </a:pPr>
            <a:r>
              <a:rPr b="1"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How open is the membership?</a:t>
            </a:r>
            <a:endParaRPr b="1"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○"/>
            </a:pPr>
            <a:r>
              <a:rPr b="1"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Closed membership means, that unless you have rich members, you will need debt.</a:t>
            </a:r>
            <a:endParaRPr b="1"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○"/>
            </a:pPr>
            <a:r>
              <a:rPr b="1"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Open membership means equity is an option.</a:t>
            </a:r>
            <a:endParaRPr b="1"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●"/>
            </a:pPr>
            <a:r>
              <a:rPr b="1"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How secure are you in your financial projections?</a:t>
            </a:r>
            <a:endParaRPr b="1"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○"/>
            </a:pPr>
            <a:r>
              <a:rPr b="1"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The less confident you are, the more risky taking on debt will be and the more likely you will need equity</a:t>
            </a:r>
            <a:endParaRPr b="1"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91440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0650" y="4139175"/>
            <a:ext cx="833125" cy="697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7" name="Google Shape;357;p50"/>
          <p:cNvCxnSpPr/>
          <p:nvPr/>
        </p:nvCxnSpPr>
        <p:spPr>
          <a:xfrm flipH="1">
            <a:off x="7336300" y="-19475"/>
            <a:ext cx="5100" cy="51783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8" name="Google Shape;358;p50"/>
          <p:cNvSpPr txBox="1"/>
          <p:nvPr/>
        </p:nvSpPr>
        <p:spPr>
          <a:xfrm>
            <a:off x="540300" y="445025"/>
            <a:ext cx="6452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7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What is the best type and source of capital?</a:t>
            </a:r>
            <a:endParaRPr b="1" sz="2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59" name="Google Shape;359;p50"/>
          <p:cNvSpPr txBox="1"/>
          <p:nvPr/>
        </p:nvSpPr>
        <p:spPr>
          <a:xfrm>
            <a:off x="540300" y="1152475"/>
            <a:ext cx="63468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●"/>
            </a:pPr>
            <a:r>
              <a:rPr b="1"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What is the capital for?</a:t>
            </a:r>
            <a:endParaRPr b="1"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○"/>
            </a:pPr>
            <a:r>
              <a:rPr b="1"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If a fixed asset you can consider secured debt/ unsecured debt and equity</a:t>
            </a:r>
            <a:endParaRPr b="1"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○"/>
            </a:pPr>
            <a:r>
              <a:rPr b="1"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If working capital – bridging loan, overdrafts and extended credit should be considered along with Equity.</a:t>
            </a:r>
            <a:endParaRPr b="1"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91440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0650" y="4139175"/>
            <a:ext cx="833125" cy="697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5" name="Google Shape;365;p51"/>
          <p:cNvCxnSpPr/>
          <p:nvPr/>
        </p:nvCxnSpPr>
        <p:spPr>
          <a:xfrm flipH="1">
            <a:off x="7336300" y="-19475"/>
            <a:ext cx="5100" cy="51783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6" name="Google Shape;366;p51"/>
          <p:cNvSpPr txBox="1"/>
          <p:nvPr/>
        </p:nvSpPr>
        <p:spPr>
          <a:xfrm>
            <a:off x="540300" y="445025"/>
            <a:ext cx="6452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7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What is the best type and source of capital?</a:t>
            </a:r>
            <a:endParaRPr b="1" sz="2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67" name="Google Shape;367;p51"/>
          <p:cNvSpPr txBox="1"/>
          <p:nvPr/>
        </p:nvSpPr>
        <p:spPr>
          <a:xfrm>
            <a:off x="540300" y="1152475"/>
            <a:ext cx="63468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What does the cash flow look like?</a:t>
            </a:r>
            <a:endParaRPr b="1"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●"/>
            </a:pPr>
            <a:r>
              <a:rPr b="1"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If the cash flow is tight then long term patient capital – Equity or Loan stock/ Bonds are good.</a:t>
            </a:r>
            <a:endParaRPr b="1"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●"/>
            </a:pPr>
            <a:r>
              <a:rPr b="1"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If the cash flow isn’t tight then reducing the cost of capital by a reducing balance loan could be better</a:t>
            </a:r>
            <a:endParaRPr b="1"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(obviously check the interest rate difference…….)</a:t>
            </a:r>
            <a:endParaRPr b="1"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/>
          <p:nvPr/>
        </p:nvSpPr>
        <p:spPr>
          <a:xfrm>
            <a:off x="5150" y="3434150"/>
            <a:ext cx="9144000" cy="175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0650" y="4139175"/>
            <a:ext cx="833125" cy="6974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5403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What we’ll cover today</a:t>
            </a:r>
            <a:endParaRPr b="1" sz="2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5403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What types and sources of capital are available to businesses in the UK?</a:t>
            </a:r>
            <a:endParaRPr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What is unique about co-ops and community business finance?</a:t>
            </a:r>
            <a:endParaRPr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What type of capital is available to what legal forms?</a:t>
            </a:r>
            <a:endParaRPr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How do we chose the best types and sources of finance?</a:t>
            </a:r>
            <a:endParaRPr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81" name="Google Shape;81;p16"/>
          <p:cNvCxnSpPr/>
          <p:nvPr/>
        </p:nvCxnSpPr>
        <p:spPr>
          <a:xfrm>
            <a:off x="2250" y="3834375"/>
            <a:ext cx="91629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0650" y="4139175"/>
            <a:ext cx="833125" cy="697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3" name="Google Shape;373;p52"/>
          <p:cNvCxnSpPr/>
          <p:nvPr/>
        </p:nvCxnSpPr>
        <p:spPr>
          <a:xfrm flipH="1">
            <a:off x="7336300" y="-19475"/>
            <a:ext cx="5100" cy="51783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4" name="Google Shape;374;p52"/>
          <p:cNvSpPr txBox="1"/>
          <p:nvPr/>
        </p:nvSpPr>
        <p:spPr>
          <a:xfrm>
            <a:off x="540300" y="445025"/>
            <a:ext cx="6452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7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What is the best type and source of capital?</a:t>
            </a:r>
            <a:endParaRPr b="1" sz="2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75" name="Google Shape;375;p52"/>
          <p:cNvSpPr txBox="1"/>
          <p:nvPr/>
        </p:nvSpPr>
        <p:spPr>
          <a:xfrm>
            <a:off x="540300" y="1152475"/>
            <a:ext cx="63468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●"/>
            </a:pPr>
            <a:r>
              <a:rPr b="1"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What legal form does the business have?</a:t>
            </a:r>
            <a:endParaRPr b="1"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○"/>
            </a:pPr>
            <a:r>
              <a:rPr b="1"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If a society it can advertise to the public</a:t>
            </a:r>
            <a:endParaRPr b="1"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○"/>
            </a:pPr>
            <a:r>
              <a:rPr b="1"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If a company it is more likely to have to go to institutions</a:t>
            </a:r>
            <a:endParaRPr b="1"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●"/>
            </a:pPr>
            <a:r>
              <a:rPr b="1"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Again what security does it have?</a:t>
            </a:r>
            <a:endParaRPr b="1"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○"/>
            </a:pPr>
            <a:r>
              <a:rPr b="1"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The less the security the more likely you will need to go to the public, or if institutional finance it will cost a lot more.</a:t>
            </a:r>
            <a:endParaRPr b="1"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Google Shape;380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0650" y="4139175"/>
            <a:ext cx="833125" cy="697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1" name="Google Shape;381;p53"/>
          <p:cNvCxnSpPr/>
          <p:nvPr/>
        </p:nvCxnSpPr>
        <p:spPr>
          <a:xfrm flipH="1">
            <a:off x="7336300" y="-19475"/>
            <a:ext cx="5100" cy="51783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2" name="Google Shape;382;p53"/>
          <p:cNvSpPr txBox="1"/>
          <p:nvPr/>
        </p:nvSpPr>
        <p:spPr>
          <a:xfrm>
            <a:off x="540300" y="445025"/>
            <a:ext cx="6452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7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What is the best type and source of capital?</a:t>
            </a:r>
            <a:endParaRPr b="1" sz="2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83" name="Google Shape;383;p53"/>
          <p:cNvSpPr txBox="1"/>
          <p:nvPr/>
        </p:nvSpPr>
        <p:spPr>
          <a:xfrm>
            <a:off x="540300" y="1152475"/>
            <a:ext cx="63468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●"/>
            </a:pPr>
            <a:r>
              <a:rPr b="1"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What social networks do the group have?</a:t>
            </a:r>
            <a:endParaRPr b="1"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●"/>
            </a:pPr>
            <a:r>
              <a:rPr b="1"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Is this an idea that is an easy sell to the public, with wider social benefits, innovative or disruptive?</a:t>
            </a:r>
            <a:endParaRPr b="1"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54"/>
          <p:cNvSpPr txBox="1"/>
          <p:nvPr>
            <p:ph idx="1" type="body"/>
          </p:nvPr>
        </p:nvSpPr>
        <p:spPr>
          <a:xfrm>
            <a:off x="311700" y="3484300"/>
            <a:ext cx="8520600" cy="10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https://miro.com/app/board/uXjVNfjHJCk=/?share_link_id=54541137654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4"/>
              </a:rPr>
              <a:t>https://docs.google.com/document/d/1Ff_W6SeVgpiUMURtX-UTo6ZrFDVAGqj_KpqvXGOdtS8/edit?usp=drive_link</a:t>
            </a:r>
            <a:endParaRPr/>
          </a:p>
        </p:txBody>
      </p:sp>
      <p:pic>
        <p:nvPicPr>
          <p:cNvPr id="390" name="Google Shape;390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-3"/>
            <a:ext cx="9144001" cy="34843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Google Shape;395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0650" y="4139175"/>
            <a:ext cx="833125" cy="697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6" name="Google Shape;396;p55"/>
          <p:cNvCxnSpPr/>
          <p:nvPr/>
        </p:nvCxnSpPr>
        <p:spPr>
          <a:xfrm flipH="1">
            <a:off x="7336300" y="-19475"/>
            <a:ext cx="5100" cy="51783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7" name="Google Shape;397;p55"/>
          <p:cNvCxnSpPr/>
          <p:nvPr/>
        </p:nvCxnSpPr>
        <p:spPr>
          <a:xfrm>
            <a:off x="2250" y="3834375"/>
            <a:ext cx="91629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8" name="Google Shape;398;p55"/>
          <p:cNvSpPr txBox="1"/>
          <p:nvPr/>
        </p:nvSpPr>
        <p:spPr>
          <a:xfrm>
            <a:off x="540300" y="445025"/>
            <a:ext cx="6452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Questions</a:t>
            </a:r>
            <a:endParaRPr b="1" sz="2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6"/>
          <p:cNvSpPr/>
          <p:nvPr/>
        </p:nvSpPr>
        <p:spPr>
          <a:xfrm>
            <a:off x="5150" y="3434150"/>
            <a:ext cx="9144000" cy="175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4" name="Google Shape;404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9250" y="3966688"/>
            <a:ext cx="1113375" cy="111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8800" y="4112125"/>
            <a:ext cx="1169425" cy="82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25525" y="4079700"/>
            <a:ext cx="4092948" cy="88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10150" y="1204475"/>
            <a:ext cx="2723700" cy="228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/>
          <p:nvPr/>
        </p:nvSpPr>
        <p:spPr>
          <a:xfrm>
            <a:off x="4308550" y="191025"/>
            <a:ext cx="4255500" cy="48219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1C1C1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DM Sans"/>
                <a:ea typeface="DM Sans"/>
                <a:cs typeface="DM Sans"/>
                <a:sym typeface="DM Sans"/>
              </a:rPr>
              <a:t>Voluntary Community and Social Enterprise (VCSE)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7" name="Google Shape;87;p17"/>
          <p:cNvSpPr/>
          <p:nvPr/>
        </p:nvSpPr>
        <p:spPr>
          <a:xfrm>
            <a:off x="3873950" y="415175"/>
            <a:ext cx="2836200" cy="2836200"/>
          </a:xfrm>
          <a:prstGeom prst="ellipse">
            <a:avLst/>
          </a:prstGeom>
          <a:noFill/>
          <a:ln cap="flat" cmpd="sng" w="28575">
            <a:solidFill>
              <a:srgbClr val="1C1C1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DM Sans"/>
                <a:ea typeface="DM Sans"/>
                <a:cs typeface="DM Sans"/>
                <a:sym typeface="DM Sans"/>
              </a:rPr>
              <a:t>Co-operative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8" name="Google Shape;88;p17"/>
          <p:cNvSpPr/>
          <p:nvPr/>
        </p:nvSpPr>
        <p:spPr>
          <a:xfrm>
            <a:off x="5033875" y="882825"/>
            <a:ext cx="3432900" cy="3415800"/>
          </a:xfrm>
          <a:prstGeom prst="ellipse">
            <a:avLst/>
          </a:prstGeom>
          <a:noFill/>
          <a:ln cap="flat" cmpd="sng" w="28575">
            <a:solidFill>
              <a:srgbClr val="1C1C1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DM Sans"/>
                <a:ea typeface="DM Sans"/>
                <a:cs typeface="DM Sans"/>
                <a:sym typeface="DM Sans"/>
              </a:rPr>
              <a:t>Social Enterprise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9" name="Google Shape;89;p17"/>
          <p:cNvSpPr/>
          <p:nvPr/>
        </p:nvSpPr>
        <p:spPr>
          <a:xfrm>
            <a:off x="5183850" y="1292575"/>
            <a:ext cx="1748400" cy="1739400"/>
          </a:xfrm>
          <a:prstGeom prst="ellipse">
            <a:avLst/>
          </a:prstGeom>
          <a:noFill/>
          <a:ln cap="flat" cmpd="sng" w="28575">
            <a:solidFill>
              <a:srgbClr val="1C1C1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DM Sans"/>
                <a:ea typeface="DM Sans"/>
                <a:cs typeface="DM Sans"/>
                <a:sym typeface="DM Sans"/>
              </a:rPr>
              <a:t>Community Business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100" y="4139175"/>
            <a:ext cx="833125" cy="697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" name="Google Shape;91;p17"/>
          <p:cNvCxnSpPr/>
          <p:nvPr/>
        </p:nvCxnSpPr>
        <p:spPr>
          <a:xfrm flipH="1">
            <a:off x="3423650" y="-19475"/>
            <a:ext cx="5100" cy="51783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2" name="Google Shape;92;p17"/>
          <p:cNvCxnSpPr/>
          <p:nvPr/>
        </p:nvCxnSpPr>
        <p:spPr>
          <a:xfrm>
            <a:off x="2250" y="3834375"/>
            <a:ext cx="34329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3" name="Google Shape;93;p17"/>
          <p:cNvSpPr txBox="1"/>
          <p:nvPr/>
        </p:nvSpPr>
        <p:spPr>
          <a:xfrm>
            <a:off x="540300" y="445025"/>
            <a:ext cx="3018600" cy="12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How does this fit together?</a:t>
            </a:r>
            <a:endParaRPr b="1" sz="28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4" name="Google Shape;94;p17"/>
          <p:cNvSpPr/>
          <p:nvPr/>
        </p:nvSpPr>
        <p:spPr>
          <a:xfrm>
            <a:off x="6287425" y="391000"/>
            <a:ext cx="1902600" cy="1902600"/>
          </a:xfrm>
          <a:prstGeom prst="ellipse">
            <a:avLst/>
          </a:prstGeom>
          <a:noFill/>
          <a:ln cap="flat" cmpd="sng" w="28575">
            <a:solidFill>
              <a:srgbClr val="1C1C1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DM Sans"/>
                <a:ea typeface="DM Sans"/>
                <a:cs typeface="DM Sans"/>
                <a:sym typeface="DM Sans"/>
              </a:rPr>
              <a:t>Charity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/>
          <p:nvPr/>
        </p:nvSpPr>
        <p:spPr>
          <a:xfrm>
            <a:off x="833675" y="2279563"/>
            <a:ext cx="2649000" cy="409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1C1C1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DM Sans"/>
                <a:ea typeface="DM Sans"/>
                <a:cs typeface="DM Sans"/>
                <a:sym typeface="DM Sans"/>
              </a:rPr>
              <a:t>Charity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0" name="Google Shape;100;p18"/>
          <p:cNvSpPr/>
          <p:nvPr/>
        </p:nvSpPr>
        <p:spPr>
          <a:xfrm>
            <a:off x="3136475" y="3508550"/>
            <a:ext cx="5694900" cy="409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1C1C1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DM Sans"/>
                <a:ea typeface="DM Sans"/>
                <a:cs typeface="DM Sans"/>
                <a:sym typeface="DM Sans"/>
              </a:rPr>
              <a:t>Co-operative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1" name="Google Shape;101;p18"/>
          <p:cNvSpPr/>
          <p:nvPr/>
        </p:nvSpPr>
        <p:spPr>
          <a:xfrm>
            <a:off x="1183500" y="2690150"/>
            <a:ext cx="3388500" cy="409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1C1C1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DM Sans"/>
                <a:ea typeface="DM Sans"/>
                <a:cs typeface="DM Sans"/>
                <a:sym typeface="DM Sans"/>
              </a:rPr>
              <a:t>Social enterprise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2" name="Google Shape;102;p18"/>
          <p:cNvSpPr/>
          <p:nvPr/>
        </p:nvSpPr>
        <p:spPr>
          <a:xfrm>
            <a:off x="3136475" y="3099350"/>
            <a:ext cx="2649000" cy="409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1C1C1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DM Sans"/>
                <a:ea typeface="DM Sans"/>
                <a:cs typeface="DM Sans"/>
                <a:sym typeface="DM Sans"/>
              </a:rPr>
              <a:t>Community</a:t>
            </a:r>
            <a:r>
              <a:rPr lang="en-GB">
                <a:latin typeface="DM Sans"/>
                <a:ea typeface="DM Sans"/>
                <a:cs typeface="DM Sans"/>
                <a:sym typeface="DM Sans"/>
              </a:rPr>
              <a:t> business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3" name="Google Shape;103;p18"/>
          <p:cNvSpPr/>
          <p:nvPr/>
        </p:nvSpPr>
        <p:spPr>
          <a:xfrm>
            <a:off x="-227000" y="1862500"/>
            <a:ext cx="3280200" cy="409200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9525">
            <a:solidFill>
              <a:srgbClr val="1C1C1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DM Sans"/>
                <a:ea typeface="DM Sans"/>
                <a:cs typeface="DM Sans"/>
                <a:sym typeface="DM Sans"/>
              </a:rPr>
              <a:t>Conventional</a:t>
            </a:r>
            <a:r>
              <a:rPr lang="en-GB">
                <a:latin typeface="DM Sans"/>
                <a:ea typeface="DM Sans"/>
                <a:cs typeface="DM Sans"/>
                <a:sym typeface="DM Sans"/>
              </a:rPr>
              <a:t> business model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4" name="Google Shape;104;p18"/>
          <p:cNvSpPr/>
          <p:nvPr/>
        </p:nvSpPr>
        <p:spPr>
          <a:xfrm>
            <a:off x="3053350" y="1854625"/>
            <a:ext cx="5859600" cy="409200"/>
          </a:xfrm>
          <a:prstGeom prst="roundRect">
            <a:avLst>
              <a:gd fmla="val 16667" name="adj"/>
            </a:avLst>
          </a:prstGeom>
          <a:solidFill>
            <a:srgbClr val="FF00FF"/>
          </a:solidFill>
          <a:ln cap="flat" cmpd="sng" w="9525">
            <a:solidFill>
              <a:srgbClr val="1C1C1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DM Sans"/>
                <a:ea typeface="DM Sans"/>
                <a:cs typeface="DM Sans"/>
                <a:sym typeface="DM Sans"/>
              </a:rPr>
              <a:t>Alternative</a:t>
            </a:r>
            <a:r>
              <a:rPr lang="en-GB">
                <a:latin typeface="DM Sans"/>
                <a:ea typeface="DM Sans"/>
                <a:cs typeface="DM Sans"/>
                <a:sym typeface="DM Sans"/>
              </a:rPr>
              <a:t> business model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5" name="Google Shape;105;p18"/>
          <p:cNvSpPr txBox="1"/>
          <p:nvPr/>
        </p:nvSpPr>
        <p:spPr>
          <a:xfrm>
            <a:off x="1396250" y="4538125"/>
            <a:ext cx="141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DM Sans"/>
                <a:ea typeface="DM Sans"/>
                <a:cs typeface="DM Sans"/>
                <a:sym typeface="DM Sans"/>
              </a:rPr>
              <a:t>Democracy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106" name="Google Shape;106;p18"/>
          <p:cNvCxnSpPr/>
          <p:nvPr/>
        </p:nvCxnSpPr>
        <p:spPr>
          <a:xfrm>
            <a:off x="2763200" y="4787525"/>
            <a:ext cx="5625000" cy="0"/>
          </a:xfrm>
          <a:prstGeom prst="straightConnector1">
            <a:avLst/>
          </a:prstGeom>
          <a:noFill/>
          <a:ln cap="flat" cmpd="sng" w="76200">
            <a:solidFill>
              <a:srgbClr val="1C1C1C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7" name="Google Shape;107;p18"/>
          <p:cNvSpPr/>
          <p:nvPr/>
        </p:nvSpPr>
        <p:spPr>
          <a:xfrm>
            <a:off x="2565225" y="3919125"/>
            <a:ext cx="2048100" cy="409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1C1C1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DM Sans"/>
                <a:ea typeface="DM Sans"/>
                <a:cs typeface="DM Sans"/>
                <a:sym typeface="DM Sans"/>
              </a:rPr>
              <a:t>Employee owned business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8" name="Google Shape;108;p18"/>
          <p:cNvSpPr txBox="1"/>
          <p:nvPr/>
        </p:nvSpPr>
        <p:spPr>
          <a:xfrm>
            <a:off x="540300" y="445025"/>
            <a:ext cx="3018600" cy="12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Another way to look at this</a:t>
            </a:r>
            <a:endParaRPr b="1" sz="28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0650" y="4139175"/>
            <a:ext cx="833125" cy="697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19"/>
          <p:cNvCxnSpPr/>
          <p:nvPr/>
        </p:nvCxnSpPr>
        <p:spPr>
          <a:xfrm flipH="1">
            <a:off x="7336300" y="-19475"/>
            <a:ext cx="5100" cy="51783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5" name="Google Shape;115;p19"/>
          <p:cNvSpPr txBox="1"/>
          <p:nvPr/>
        </p:nvSpPr>
        <p:spPr>
          <a:xfrm>
            <a:off x="540300" y="445025"/>
            <a:ext cx="6452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Common understanding</a:t>
            </a:r>
            <a:endParaRPr b="1" sz="2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540300" y="1152475"/>
            <a:ext cx="63468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In your groups:</a:t>
            </a:r>
            <a:endParaRPr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List the different types and sources of capital finance available to Business in the UK</a:t>
            </a:r>
            <a:endParaRPr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800" u="sng">
                <a:solidFill>
                  <a:schemeClr val="hlink"/>
                </a:solidFill>
                <a:latin typeface="DM Sans"/>
                <a:ea typeface="DM Sans"/>
                <a:cs typeface="DM Sans"/>
                <a:sym typeface="DM Sans"/>
                <a:hlinkClick r:id="rId4"/>
              </a:rPr>
              <a:t>Link to JamBoard</a:t>
            </a:r>
            <a:r>
              <a:rPr b="1" lang="en-GB" sz="1800">
                <a:solidFill>
                  <a:srgbClr val="EF1C26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b="1" sz="1800">
              <a:solidFill>
                <a:srgbClr val="EF1C26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0650" y="4139175"/>
            <a:ext cx="833125" cy="697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Google Shape;122;p20"/>
          <p:cNvCxnSpPr/>
          <p:nvPr/>
        </p:nvCxnSpPr>
        <p:spPr>
          <a:xfrm flipH="1">
            <a:off x="7336300" y="-19475"/>
            <a:ext cx="5100" cy="51783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3" name="Google Shape;123;p20"/>
          <p:cNvSpPr txBox="1"/>
          <p:nvPr/>
        </p:nvSpPr>
        <p:spPr>
          <a:xfrm>
            <a:off x="540300" y="445025"/>
            <a:ext cx="6452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Types and Sources of Capital</a:t>
            </a:r>
            <a:endParaRPr b="1" sz="2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4" name="Google Shape;124;p20"/>
          <p:cNvSpPr txBox="1"/>
          <p:nvPr/>
        </p:nvSpPr>
        <p:spPr>
          <a:xfrm>
            <a:off x="540300" y="1152475"/>
            <a:ext cx="63468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Types of Capital</a:t>
            </a:r>
            <a:endParaRPr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●"/>
            </a:pPr>
            <a:r>
              <a:rPr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Non-returnable capital e.g. Grants, Donations, Sponsorship</a:t>
            </a:r>
            <a:endParaRPr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○"/>
            </a:pPr>
            <a:r>
              <a:rPr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Work best if there are wider or charitable beneficiaries</a:t>
            </a:r>
            <a:endParaRPr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○"/>
            </a:pPr>
            <a:r>
              <a:rPr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If the financial return is not great, then you will need to look at theses.</a:t>
            </a:r>
            <a:endParaRPr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○"/>
            </a:pPr>
            <a:r>
              <a:rPr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Can you sell the idea to the public? Or is it best to go to institutions</a:t>
            </a:r>
            <a:endParaRPr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○"/>
            </a:pPr>
            <a:r>
              <a:rPr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Tax treatment is complex!!!</a:t>
            </a:r>
            <a:endParaRPr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○"/>
            </a:pPr>
            <a:r>
              <a:rPr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The accounting treatment of grants can affect the ability to repay finance..</a:t>
            </a:r>
            <a:endParaRPr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0650" y="4139175"/>
            <a:ext cx="833125" cy="697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" name="Google Shape;130;p21"/>
          <p:cNvCxnSpPr/>
          <p:nvPr/>
        </p:nvCxnSpPr>
        <p:spPr>
          <a:xfrm flipH="1">
            <a:off x="7336300" y="-19475"/>
            <a:ext cx="5100" cy="51783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1" name="Google Shape;131;p21"/>
          <p:cNvSpPr txBox="1"/>
          <p:nvPr/>
        </p:nvSpPr>
        <p:spPr>
          <a:xfrm>
            <a:off x="540300" y="445025"/>
            <a:ext cx="6452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Types and Sources of Capital</a:t>
            </a:r>
            <a:endParaRPr b="1" sz="2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2" name="Google Shape;132;p21"/>
          <p:cNvSpPr txBox="1"/>
          <p:nvPr/>
        </p:nvSpPr>
        <p:spPr>
          <a:xfrm>
            <a:off x="540300" y="1152475"/>
            <a:ext cx="63468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Types of Capital</a:t>
            </a:r>
            <a:endParaRPr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DM Sans"/>
              <a:buChar char="●"/>
            </a:pPr>
            <a:r>
              <a:rPr lang="en-GB" sz="1800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Equity – Share Capital invested at risk with no obligation to repay, with or without interest (but only if the co-op can afford to do so), confers membership rights.</a:t>
            </a:r>
            <a:endParaRPr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91440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