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1" r:id="rId5"/>
    <p:sldId id="264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FFCC00"/>
    <a:srgbClr val="E2524E"/>
    <a:srgbClr val="FD3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441" autoAdjust="0"/>
  </p:normalViewPr>
  <p:slideViewPr>
    <p:cSldViewPr snapToGrid="0">
      <p:cViewPr varScale="1">
        <p:scale>
          <a:sx n="58" d="100"/>
          <a:sy n="58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56E2-588A-432E-A374-24A264255D0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32671-36DD-4792-B857-7C7D5BDA3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8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32671-36DD-4792-B857-7C7D5BDA37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4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F4D309-F4BC-465F-9B10-23A2F412924E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10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Results form the survey back this up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BE4F2D-C122-4CBC-B227-11B7C1F1CF74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58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We know what our priorities are! They were</a:t>
            </a:r>
            <a:r>
              <a:rPr lang="en-GB" sz="1200" baseline="0" dirty="0"/>
              <a:t> developed with our Cabinet &amp; SMT are owned by our Cabinet &amp; SMT  and driven by our Cabinet &amp; SMT.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/>
              <a:t>We have finite resources and so have to ensure that we expending them on the right things. Very strong commitment and leadership from our Chief Executive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32671-36DD-4792-B857-7C7D5BDA37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9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4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9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0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4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4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6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2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53C7-0145-45F6-9A1F-9CCD0A5D057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4168"/>
            <a:ext cx="12192000" cy="5693833"/>
          </a:xfrm>
          <a:prstGeom prst="rect">
            <a:avLst/>
          </a:prstGeom>
          <a:solidFill>
            <a:srgbClr val="BA0C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8" y="-4233"/>
            <a:ext cx="4461933" cy="117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1601"/>
            <a:ext cx="9144000" cy="414751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Framework and ‘Golden Thread’ 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Jon Power</a:t>
            </a:r>
          </a:p>
        </p:txBody>
      </p:sp>
    </p:spTree>
    <p:extLst>
      <p:ext uri="{BB962C8B-B14F-4D97-AF65-F5344CB8AC3E}">
        <p14:creationId xmlns:p14="http://schemas.microsoft.com/office/powerpoint/2010/main" val="383969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BA0C2F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understand how my role contributes to the Council’s priorities”</a:t>
            </a:r>
          </a:p>
        </p:txBody>
      </p:sp>
      <p:sp>
        <p:nvSpPr>
          <p:cNvPr id="5" name="5-Point Star 4"/>
          <p:cNvSpPr/>
          <p:nvPr/>
        </p:nvSpPr>
        <p:spPr>
          <a:xfrm rot="582244">
            <a:off x="6884125" y="1768924"/>
            <a:ext cx="4519748" cy="3918857"/>
          </a:xfrm>
          <a:prstGeom prst="star5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2022 Employee Survey</a:t>
            </a:r>
          </a:p>
        </p:txBody>
      </p:sp>
      <p:sp>
        <p:nvSpPr>
          <p:cNvPr id="7" name="5-Point Star 6"/>
          <p:cNvSpPr/>
          <p:nvPr/>
        </p:nvSpPr>
        <p:spPr>
          <a:xfrm rot="21318703">
            <a:off x="1048617" y="1759024"/>
            <a:ext cx="4316985" cy="3918857"/>
          </a:xfrm>
          <a:prstGeom prst="star5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2020 Employee Survey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8351" y="6233584"/>
            <a:ext cx="11061700" cy="31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altLang="en-US" sz="2133" dirty="0">
                <a:latin typeface="Arial" panose="020B0604020202020204" pitchFamily="34" charset="0"/>
                <a:cs typeface="Arial" panose="020B0604020202020204" pitchFamily="34" charset="0"/>
              </a:rPr>
              <a:t>CCIN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8533" y="6355826"/>
            <a:ext cx="10800000" cy="2117"/>
          </a:xfrm>
          <a:prstGeom prst="line">
            <a:avLst/>
          </a:prstGeom>
          <a:ln w="38100" cap="flat" cmpd="sng" algn="ctr">
            <a:solidFill>
              <a:srgbClr val="AC243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5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4705">
            <a:off x="237435" y="1131964"/>
            <a:ext cx="6625711" cy="49266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8472">
            <a:off x="6044152" y="1075033"/>
            <a:ext cx="5878179" cy="390167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48000"/>
          </a:xfrm>
          <a:prstGeom prst="rect">
            <a:avLst/>
          </a:prstGeom>
          <a:solidFill>
            <a:srgbClr val="BA0C2F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strategic planning framework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8351" y="6233584"/>
            <a:ext cx="11061700" cy="31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altLang="en-US" sz="2133" dirty="0">
                <a:latin typeface="Arial" panose="020B0604020202020204" pitchFamily="34" charset="0"/>
                <a:cs typeface="Arial" panose="020B0604020202020204" pitchFamily="34" charset="0"/>
              </a:rPr>
              <a:t>CCIN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8533" y="6355826"/>
            <a:ext cx="10800000" cy="2117"/>
          </a:xfrm>
          <a:prstGeom prst="line">
            <a:avLst/>
          </a:prstGeom>
          <a:ln w="38100" cap="flat" cmpd="sng" algn="ctr">
            <a:solidFill>
              <a:srgbClr val="AC243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6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0"/>
          <p:cNvGrpSpPr>
            <a:grpSpLocks/>
          </p:cNvGrpSpPr>
          <p:nvPr/>
        </p:nvGrpSpPr>
        <p:grpSpPr bwMode="auto">
          <a:xfrm>
            <a:off x="6731000" y="1763184"/>
            <a:ext cx="5444067" cy="5094816"/>
            <a:chOff x="6885460" y="1903255"/>
            <a:chExt cx="5295653" cy="4954745"/>
          </a:xfrm>
        </p:grpSpPr>
        <p:pic>
          <p:nvPicPr>
            <p:cNvPr id="410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4" t="30585" r="354" b="3572"/>
            <a:stretch>
              <a:fillRect/>
            </a:stretch>
          </p:blipFill>
          <p:spPr bwMode="auto">
            <a:xfrm>
              <a:off x="6885460" y="5269940"/>
              <a:ext cx="3588773" cy="157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7206" y="4295770"/>
              <a:ext cx="1437027" cy="10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233" y="3172823"/>
              <a:ext cx="1706880" cy="113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460" y="1903255"/>
              <a:ext cx="3588773" cy="239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233" y="4297680"/>
              <a:ext cx="1706880" cy="256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233" y="1903256"/>
              <a:ext cx="1706880" cy="1267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/>
          <a:stretch>
            <a:fillRect/>
          </a:stretch>
        </p:blipFill>
        <p:spPr bwMode="auto">
          <a:xfrm>
            <a:off x="7969251" y="4220633"/>
            <a:ext cx="1253067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517"/>
            <a:ext cx="4030133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5" b="5348"/>
          <a:stretch>
            <a:fillRect/>
          </a:stretch>
        </p:blipFill>
        <p:spPr bwMode="auto">
          <a:xfrm>
            <a:off x="6453718" y="4218517"/>
            <a:ext cx="1540933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4" y="3122084"/>
            <a:ext cx="2781300" cy="206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4" y="1710267"/>
            <a:ext cx="276648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8" b="-612"/>
          <a:stretch>
            <a:fillRect/>
          </a:stretch>
        </p:blipFill>
        <p:spPr bwMode="auto">
          <a:xfrm>
            <a:off x="4030134" y="5141384"/>
            <a:ext cx="2781300" cy="171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5" b="38976"/>
          <a:stretch>
            <a:fillRect/>
          </a:stretch>
        </p:blipFill>
        <p:spPr bwMode="auto">
          <a:xfrm>
            <a:off x="0" y="-190499"/>
            <a:ext cx="12192000" cy="195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18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68351" y="6233584"/>
            <a:ext cx="11061700" cy="311149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r>
              <a:rPr lang="en-US" altLang="en-US" sz="2133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024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05367" y="635001"/>
            <a:ext cx="11061700" cy="844551"/>
          </a:xfrm>
        </p:spPr>
        <p:txBody>
          <a:bodyPr/>
          <a:lstStyle/>
          <a:p>
            <a:pPr algn="l" eaLnBrk="1" hangingPunct="1"/>
            <a:r>
              <a:rPr lang="en-US" altLang="en-US" sz="3733" b="1">
                <a:latin typeface="Arial" panose="020B0604020202020204" pitchFamily="34" charset="0"/>
                <a:cs typeface="Arial" panose="020B0604020202020204" pitchFamily="34" charset="0"/>
              </a:rPr>
              <a:t>Our values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8534" y="6388100"/>
            <a:ext cx="9478433" cy="2117"/>
          </a:xfrm>
          <a:prstGeom prst="line">
            <a:avLst/>
          </a:prstGeom>
          <a:ln w="38100" cap="flat" cmpd="sng" algn="ctr">
            <a:solidFill>
              <a:srgbClr val="AC243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5" name="Subtitle 2"/>
          <p:cNvSpPr txBox="1">
            <a:spLocks/>
          </p:cNvSpPr>
          <p:nvPr/>
        </p:nvSpPr>
        <p:spPr bwMode="auto">
          <a:xfrm>
            <a:off x="605367" y="1644651"/>
            <a:ext cx="11061700" cy="457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Insert Values poster</a:t>
            </a:r>
            <a:endParaRPr lang="en-GB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667" baseline="30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4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8287613" imgH="10286947" progId="AcroExch.Document.DC">
                  <p:embed/>
                </p:oleObj>
              </mc:Choice>
              <mc:Fallback>
                <p:oleObj name="Acrobat Document" r:id="rId2" imgW="18287613" imgH="10286947" progId="AcroExch.Document.DC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6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4000"/>
          </a:xfrm>
          <a:solidFill>
            <a:srgbClr val="BA0C2F"/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2" y="1061582"/>
            <a:ext cx="10515600" cy="4782169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Robust strategic framework</a:t>
            </a:r>
          </a:p>
          <a:p>
            <a:r>
              <a:rPr lang="en-GB" sz="3200" dirty="0"/>
              <a:t>Committed to evidence-led decision making</a:t>
            </a:r>
          </a:p>
          <a:p>
            <a:r>
              <a:rPr lang="en-GB" sz="3200" dirty="0"/>
              <a:t>Excellent insight and performance products</a:t>
            </a:r>
          </a:p>
          <a:p>
            <a:r>
              <a:rPr lang="en-GB" sz="3200" dirty="0"/>
              <a:t>Leadership &amp; ownership:</a:t>
            </a:r>
          </a:p>
          <a:p>
            <a:pPr lvl="1"/>
            <a:r>
              <a:rPr lang="en-GB" sz="2800" dirty="0"/>
              <a:t>Monthly SMT performance discussion informed by a “Priority Dashboard” </a:t>
            </a:r>
          </a:p>
          <a:p>
            <a:pPr lvl="1"/>
            <a:r>
              <a:rPr lang="en-GB" sz="2800" dirty="0"/>
              <a:t>Driven by exception reporting</a:t>
            </a:r>
          </a:p>
          <a:p>
            <a:pPr lvl="1"/>
            <a:r>
              <a:rPr lang="en-GB" sz="2800" dirty="0"/>
              <a:t>“Deep dive” into one or two specific issues</a:t>
            </a:r>
          </a:p>
          <a:p>
            <a:pPr lvl="1"/>
            <a:r>
              <a:rPr lang="en-GB" sz="2800" dirty="0"/>
              <a:t>Open, trusted conversation</a:t>
            </a:r>
          </a:p>
          <a:p>
            <a:pPr lvl="1"/>
            <a:r>
              <a:rPr lang="en-GB" sz="2800" dirty="0"/>
              <a:t>Collective responsibility to drive improvement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8351" y="6233584"/>
            <a:ext cx="11061700" cy="31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altLang="en-US" sz="2133" dirty="0">
                <a:latin typeface="Arial" panose="020B0604020202020204" pitchFamily="34" charset="0"/>
                <a:cs typeface="Arial" panose="020B0604020202020204" pitchFamily="34" charset="0"/>
              </a:rPr>
              <a:t>CCIN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8533" y="6355826"/>
            <a:ext cx="10800000" cy="2117"/>
          </a:xfrm>
          <a:prstGeom prst="line">
            <a:avLst/>
          </a:prstGeom>
          <a:ln w="38100" cap="flat" cmpd="sng" algn="ctr">
            <a:solidFill>
              <a:srgbClr val="AC243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6254</TotalTime>
  <Words>172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Acrobat Document</vt:lpstr>
      <vt:lpstr>   Performance Framework and ‘Golden Thread’   Jon Power</vt:lpstr>
      <vt:lpstr>“I understand how my role contributes to the Council’s priorities”</vt:lpstr>
      <vt:lpstr>PowerPoint Presentation</vt:lpstr>
      <vt:lpstr>PowerPoint Presentation</vt:lpstr>
      <vt:lpstr>Presentation title</vt:lpstr>
      <vt:lpstr>PowerPoint Presentation</vt:lpstr>
      <vt:lpstr>Performance Culture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10 Year Vision</dc:title>
  <dc:creator>Power, Jon</dc:creator>
  <cp:lastModifiedBy>Mahmuda Khanom</cp:lastModifiedBy>
  <cp:revision>94</cp:revision>
  <dcterms:created xsi:type="dcterms:W3CDTF">2022-02-11T12:09:12Z</dcterms:created>
  <dcterms:modified xsi:type="dcterms:W3CDTF">2023-03-31T14:46:49Z</dcterms:modified>
</cp:coreProperties>
</file>