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4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5143500" type="screen16x9"/>
  <p:notesSz cx="6858000" cy="9144000"/>
  <p:embeddedFontLst>
    <p:embeddedFont>
      <p:font typeface="DM Sans" pitchFamily="2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mar Rafiq" userId="S::umar.rafiq@kirklees.gov.uk::91971f0f-1ea1-4fd2-bcd8-cffdef7433af" providerId="AD" clId="Web-{99CCA6A6-2ED6-4607-8FAC-98D371E63B43}"/>
    <pc:docChg chg="mod">
      <pc:chgData name="Umar Rafiq" userId="S::umar.rafiq@kirklees.gov.uk::91971f0f-1ea1-4fd2-bcd8-cffdef7433af" providerId="AD" clId="Web-{99CCA6A6-2ED6-4607-8FAC-98D371E63B43}" dt="2023-07-31T11:25:07.533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554525a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554525a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554525a3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554525a3b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ba951f72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2ba951f72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554525a3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554525a3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554525a3b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554525a3b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5554525a3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5554525a3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554525a3b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554525a3b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c008f7f5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4c008f7f5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2ba951f72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2ba951f72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Community co-operative | Investor members | Member benefit - preservation of asset of community value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ba951f72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2ba951f72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Community co-operative | Investor members | Member benefit - combating climate change, green jobs creation.  Note a lot of community co-ops save assets such as pubs, shops, post offices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6c65e24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6c65e24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Householders | Manchester | member benefit - access to help, support professionals and cheaper materials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554525a3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554525a3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ba951f72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ba951f72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Worker | Equal pay | sustainable livelihoods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2ba951f72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2ba951f72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Worker | London | ex council nursery | Social prescribing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cba31b6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cba31b6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| Community Farm | Part of a GM ecosystem of ABMs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5649fdd3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5649fdd3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- could have been consortium of enterprises but chose to involve councils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| Digital Services | Saving councils money &amp; ensuring </a:t>
            </a:r>
            <a:r>
              <a:rPr lang="en-GB">
                <a:solidFill>
                  <a:schemeClr val="dk1"/>
                </a:solidFill>
              </a:rPr>
              <a:t>citizens are able to access services | 34 councils participating acros Uk and Ireland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https://localgovdrupal.org/news/2022/new-era-localgov-drupal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cba31b68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2cba31b68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| Quality care | Quality employment T&amp;Cs | Carried out community share offer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621463f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621463f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554525a3b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5554525a3b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28eb3c6ef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28eb3c6ef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554525a3b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5554525a3b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554525a3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5554525a3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554525a3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554525a3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5e8eafef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55e8eafef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554525a3b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554525a3b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554525a3b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5554525a3b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554525a3b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554525a3b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5554525a3b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5554525a3b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Tag team / relay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right contact?  Is there really a group?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5554525a3b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5554525a3b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554525a3b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554525a3b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5554525a3b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5554525a3b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5554525a3b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5554525a3b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649fdd3c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5649fdd3c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Wolves Lane| Organiclea obtained site then became a steward member alongside Ubele and other user groups rather than expand Organiclea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554525a3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554525a3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2cba31b68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2cba31b68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through the organisations here highlighting the sectors supported and the type of support available including: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Payment of development costs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Mentoring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Finance including match investment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5595df3b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5595df3b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5554525a3b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5554525a3b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5595df3b7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5595df3b7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5554525a3b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5554525a3b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554525a3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554525a3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649fdd3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649fdd3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8eb3c6ef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8eb3c6ef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554525a3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554525a3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554525a3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554525a3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amboard.google.com/d/12beZFz6oHSsyH0fKKoMxEQizi27s_5e4aVmsFoG6_-g/edit?usp=shari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maps/d/edit?mid=18G9VjAFm1_xTDHAHQigR51vnO25c2UU&amp;usp=sharing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google.com/maps/d/edit?mid=18G9VjAFm1_xTDHAHQigR51vnO25c2UU&amp;usp=shar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amboard.google.com/d/16uhjl-d7hLek6hAvg4DDLCDRWMPDIdv5eCpPAcE-k3Q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1C2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125" y="737650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" y="0"/>
            <a:ext cx="6242550" cy="3567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2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22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2"/>
          <p:cNvSpPr txBox="1"/>
          <p:nvPr/>
        </p:nvSpPr>
        <p:spPr>
          <a:xfrm>
            <a:off x="6468275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409275" y="3823988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 co-operative is a business or organisation that’s democratically owned and controlled by its members, to meet their shared needs. The members can be its customers, workers, residents, service users or suppliers.</a:t>
            </a:r>
            <a:endParaRPr sz="16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675"/>
          <a:stretch/>
        </p:blipFill>
        <p:spPr>
          <a:xfrm>
            <a:off x="0" y="0"/>
            <a:ext cx="73451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23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24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4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4"/>
          <p:cNvSpPr txBox="1"/>
          <p:nvPr/>
        </p:nvSpPr>
        <p:spPr>
          <a:xfrm>
            <a:off x="6468275" y="445025"/>
            <a:ext cx="2425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409275" y="3823988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GB" sz="16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An organisation that:</a:t>
            </a:r>
            <a:endParaRPr sz="16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DM Sans"/>
              <a:buChar char="●"/>
            </a:pPr>
            <a:r>
              <a:rPr lang="en-GB" sz="16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Trades for a social purpose</a:t>
            </a:r>
            <a:endParaRPr sz="16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DM Sans"/>
              <a:buChar char="●"/>
            </a:pPr>
            <a:r>
              <a:rPr lang="en-GB" sz="16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Principally reinvests any profit</a:t>
            </a:r>
            <a:endParaRPr sz="16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DM Sans"/>
              <a:buChar char="●"/>
            </a:pPr>
            <a:r>
              <a:rPr lang="en-GB" sz="16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Restricts the use of its assets to that social purpose</a:t>
            </a:r>
            <a:endParaRPr sz="16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50" y="445025"/>
            <a:ext cx="4388550" cy="19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37900" cy="32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l="7782" t="19729" r="7536" b="12399"/>
          <a:stretch/>
        </p:blipFill>
        <p:spPr>
          <a:xfrm>
            <a:off x="2250" y="2972661"/>
            <a:ext cx="9162900" cy="21708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5"/>
          <p:cNvCxnSpPr/>
          <p:nvPr/>
        </p:nvCxnSpPr>
        <p:spPr>
          <a:xfrm>
            <a:off x="2250" y="2972650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5"/>
          <p:cNvSpPr txBox="1"/>
          <p:nvPr/>
        </p:nvSpPr>
        <p:spPr>
          <a:xfrm>
            <a:off x="5086500" y="445025"/>
            <a:ext cx="2425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63" name="Google Shape;163;p25"/>
          <p:cNvCxnSpPr/>
          <p:nvPr/>
        </p:nvCxnSpPr>
        <p:spPr>
          <a:xfrm>
            <a:off x="4837900" y="-19475"/>
            <a:ext cx="0" cy="2981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 r="25132"/>
          <a:stretch/>
        </p:blipFill>
        <p:spPr>
          <a:xfrm>
            <a:off x="0" y="-34800"/>
            <a:ext cx="5169198" cy="51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5605150" y="375450"/>
            <a:ext cx="3408000" cy="3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Established for charitable purposes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Subject to charity law jurisdiction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Tax benefits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Restrictions on use of assets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Restrictions on payments to people involved in the governance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6"/>
          <p:cNvCxnSpPr/>
          <p:nvPr/>
        </p:nvCxnSpPr>
        <p:spPr>
          <a:xfrm flipH="1">
            <a:off x="51641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356850" y="1967250"/>
            <a:ext cx="21858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Charity</a:t>
            </a:r>
            <a:endParaRPr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>
            <a:off x="4308550" y="191025"/>
            <a:ext cx="4255500" cy="482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Voluntary Community and Social Enterprise (VCSE)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3873950" y="415175"/>
            <a:ext cx="2836200" cy="2836200"/>
          </a:xfrm>
          <a:prstGeom prst="ellipse">
            <a:avLst/>
          </a:prstGeom>
          <a:noFill/>
          <a:ln w="285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5033875" y="882825"/>
            <a:ext cx="3432900" cy="3415800"/>
          </a:xfrm>
          <a:prstGeom prst="ellipse">
            <a:avLst/>
          </a:prstGeom>
          <a:noFill/>
          <a:ln w="285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5183850" y="1292575"/>
            <a:ext cx="1748400" cy="1739400"/>
          </a:xfrm>
          <a:prstGeom prst="ellipse">
            <a:avLst/>
          </a:prstGeom>
          <a:noFill/>
          <a:ln w="285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7"/>
          <p:cNvCxnSpPr/>
          <p:nvPr/>
        </p:nvCxnSpPr>
        <p:spPr>
          <a:xfrm flipH="1">
            <a:off x="342365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27"/>
          <p:cNvCxnSpPr/>
          <p:nvPr/>
        </p:nvCxnSpPr>
        <p:spPr>
          <a:xfrm>
            <a:off x="2250" y="3834375"/>
            <a:ext cx="343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27"/>
          <p:cNvSpPr txBox="1"/>
          <p:nvPr/>
        </p:nvSpPr>
        <p:spPr>
          <a:xfrm>
            <a:off x="540300" y="445025"/>
            <a:ext cx="30186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does this fit together?</a:t>
            </a:r>
            <a:endParaRPr sz="28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6287425" y="391000"/>
            <a:ext cx="1902600" cy="1902600"/>
          </a:xfrm>
          <a:prstGeom prst="ellipse">
            <a:avLst/>
          </a:prstGeom>
          <a:noFill/>
          <a:ln w="285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Charity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833675" y="2279563"/>
            <a:ext cx="2649000" cy="40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Charity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3136475" y="3508550"/>
            <a:ext cx="5694900" cy="40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1183500" y="2690150"/>
            <a:ext cx="3388500" cy="40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3136475" y="3099350"/>
            <a:ext cx="2649000" cy="40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4" name="Google Shape;194;p28"/>
          <p:cNvSpPr/>
          <p:nvPr/>
        </p:nvSpPr>
        <p:spPr>
          <a:xfrm>
            <a:off x="159825" y="1862500"/>
            <a:ext cx="2893500" cy="409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Conventional business model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3053350" y="1854625"/>
            <a:ext cx="5859600" cy="4092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Alternative business model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1396250" y="4538125"/>
            <a:ext cx="14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Democracy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97" name="Google Shape;197;p28"/>
          <p:cNvCxnSpPr/>
          <p:nvPr/>
        </p:nvCxnSpPr>
        <p:spPr>
          <a:xfrm>
            <a:off x="2763200" y="4787525"/>
            <a:ext cx="5625000" cy="0"/>
          </a:xfrm>
          <a:prstGeom prst="straightConnector1">
            <a:avLst/>
          </a:prstGeom>
          <a:noFill/>
          <a:ln w="7620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28"/>
          <p:cNvSpPr/>
          <p:nvPr/>
        </p:nvSpPr>
        <p:spPr>
          <a:xfrm>
            <a:off x="2565225" y="3919125"/>
            <a:ext cx="2048100" cy="40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Employee owned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540300" y="445025"/>
            <a:ext cx="30186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Another way to look at this</a:t>
            </a:r>
            <a:endParaRPr sz="28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2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0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96656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2381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31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250" y="3966688"/>
            <a:ext cx="1113375" cy="11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800" y="4112125"/>
            <a:ext cx="1169425" cy="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500" y="4071456"/>
            <a:ext cx="4130975" cy="89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0150" y="1204475"/>
            <a:ext cx="2723700" cy="2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700" b="1"/>
              <a:t>Suma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endParaRPr sz="1700" b="1"/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1125"/>
            <a:ext cx="6759174" cy="45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32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63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65999"/>
              <a:buFont typeface="Arial"/>
              <a:buNone/>
            </a:pPr>
            <a:r>
              <a:rPr lang="en-GB" sz="1666" b="1"/>
              <a:t>OrganicLea</a:t>
            </a:r>
            <a:endParaRPr sz="1666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Kindling Farm</a:t>
            </a:r>
            <a:endParaRPr/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717605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34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88900"/>
            <a:ext cx="571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311700" y="193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 Digital Co-op Limited</a:t>
            </a:r>
            <a:endParaRPr/>
          </a:p>
        </p:txBody>
      </p:sp>
      <p:pic>
        <p:nvPicPr>
          <p:cNvPr id="250" name="Google Shape;25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5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35"/>
          <p:cNvPicPr preferRelativeResize="0"/>
          <p:nvPr/>
        </p:nvPicPr>
        <p:blipFill rotWithShape="1">
          <a:blip r:embed="rId5">
            <a:alphaModFix/>
          </a:blip>
          <a:srcRect b="31520"/>
          <a:stretch/>
        </p:blipFill>
        <p:spPr>
          <a:xfrm>
            <a:off x="311700" y="2450700"/>
            <a:ext cx="5731476" cy="261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Colne Valley Care</a:t>
            </a:r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5" y="0"/>
            <a:ext cx="90203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23" y="0"/>
            <a:ext cx="77683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93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Comfort break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8"/>
          <p:cNvPicPr preferRelativeResize="0"/>
          <p:nvPr/>
        </p:nvPicPr>
        <p:blipFill rotWithShape="1">
          <a:blip r:embed="rId3">
            <a:alphaModFix/>
          </a:blip>
          <a:srcRect l="9474" r="8214"/>
          <a:stretch/>
        </p:blipFill>
        <p:spPr>
          <a:xfrm>
            <a:off x="2250" y="0"/>
            <a:ext cx="9162899" cy="38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/>
        </p:nvSpPr>
        <p:spPr>
          <a:xfrm>
            <a:off x="540300" y="4091625"/>
            <a:ext cx="614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 bit of history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73" name="Google Shape;273;p38"/>
          <p:cNvCxnSpPr/>
          <p:nvPr/>
        </p:nvCxnSpPr>
        <p:spPr>
          <a:xfrm>
            <a:off x="2250" y="3831850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8"/>
          <p:cNvCxnSpPr/>
          <p:nvPr/>
        </p:nvCxnSpPr>
        <p:spPr>
          <a:xfrm>
            <a:off x="7336300" y="3842425"/>
            <a:ext cx="0" cy="1316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1970s/80s CDAs</a:t>
            </a:r>
            <a:endParaRPr/>
          </a:p>
        </p:txBody>
      </p:sp>
      <p:sp>
        <p:nvSpPr>
          <p:cNvPr id="280" name="Google Shape;28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 to 100 between 1977 and 1984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Half employed full-time staff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Worker co-ops 20 to 900 over same period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(include CDAs local to attendees)</a:t>
            </a:r>
            <a:endParaRPr/>
          </a:p>
        </p:txBody>
      </p:sp>
      <p:pic>
        <p:nvPicPr>
          <p:cNvPr id="281" name="Google Shape;281;p3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068" y="212450"/>
            <a:ext cx="1653499" cy="151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0"/>
          <p:cNvPicPr preferRelativeResize="0"/>
          <p:nvPr/>
        </p:nvPicPr>
        <p:blipFill rotWithShape="1">
          <a:blip r:embed="rId3">
            <a:alphaModFix/>
          </a:blip>
          <a:srcRect t="4617" b="21021"/>
          <a:stretch/>
        </p:blipFill>
        <p:spPr>
          <a:xfrm>
            <a:off x="0" y="-13200"/>
            <a:ext cx="6244800" cy="358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40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40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40"/>
          <p:cNvSpPr txBox="1"/>
          <p:nvPr/>
        </p:nvSpPr>
        <p:spPr>
          <a:xfrm>
            <a:off x="6468275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90s / 2000s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0"/>
          <p:cNvSpPr txBox="1">
            <a:spLocks noGrp="1"/>
          </p:cNvSpPr>
          <p:nvPr>
            <p:ph type="body" idx="4294967295"/>
          </p:nvPr>
        </p:nvSpPr>
        <p:spPr>
          <a:xfrm>
            <a:off x="6399800" y="1473600"/>
            <a:ext cx="2903700" cy="21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New legal forms - CIC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National Lottery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1"/>
          <p:cNvPicPr preferRelativeResize="0"/>
          <p:nvPr/>
        </p:nvPicPr>
        <p:blipFill rotWithShape="1">
          <a:blip r:embed="rId3">
            <a:alphaModFix/>
          </a:blip>
          <a:srcRect t="2976" b="10503"/>
          <a:stretch/>
        </p:blipFill>
        <p:spPr>
          <a:xfrm>
            <a:off x="0" y="-19475"/>
            <a:ext cx="6244800" cy="3599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41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41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41"/>
          <p:cNvSpPr txBox="1"/>
          <p:nvPr/>
        </p:nvSpPr>
        <p:spPr>
          <a:xfrm>
            <a:off x="6468275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Big Society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01" name="Google Shape;3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1"/>
          <p:cNvSpPr txBox="1">
            <a:spLocks noGrp="1"/>
          </p:cNvSpPr>
          <p:nvPr>
            <p:ph type="body" idx="4294967295"/>
          </p:nvPr>
        </p:nvSpPr>
        <p:spPr>
          <a:xfrm>
            <a:off x="6399800" y="1473600"/>
            <a:ext cx="2903700" cy="21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Investment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Impact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New support programmes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New capital funds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5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Opening round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Who are you?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Your organisation?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are you arriving today?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Pass to someone who hasn’t been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42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42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 bit of history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0" name="Google Shape;3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" y="-2075"/>
            <a:ext cx="34281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2"/>
          <p:cNvSpPr txBox="1"/>
          <p:nvPr/>
        </p:nvSpPr>
        <p:spPr>
          <a:xfrm>
            <a:off x="2995175" y="247950"/>
            <a:ext cx="4272000" cy="4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1980s 		| 100+ CDAs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1990/2000s | Social enterprise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2010s 		| The Big Society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l="14706" r="30583"/>
          <a:stretch/>
        </p:blipFill>
        <p:spPr>
          <a:xfrm>
            <a:off x="4931175" y="0"/>
            <a:ext cx="42128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3"/>
          <p:cNvSpPr txBox="1"/>
          <p:nvPr/>
        </p:nvSpPr>
        <p:spPr>
          <a:xfrm>
            <a:off x="540300" y="1017725"/>
            <a:ext cx="4369200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Austerity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Levelling Up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EU money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Landscape Recovery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Community Investment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Co-operation Town initiatives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New municipalism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CCIN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Alternatives in the gig economy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Platform co-operatives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Comprehensive review of co-operative legislation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 u="sng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18" name="Google Shape;318;p43"/>
          <p:cNvCxnSpPr/>
          <p:nvPr/>
        </p:nvCxnSpPr>
        <p:spPr>
          <a:xfrm flipH="1">
            <a:off x="4917788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43"/>
          <p:cNvSpPr txBox="1"/>
          <p:nvPr/>
        </p:nvSpPr>
        <p:spPr>
          <a:xfrm>
            <a:off x="5403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28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/>
        </p:nvSpPr>
        <p:spPr>
          <a:xfrm>
            <a:off x="540300" y="147672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The same: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Marketing/Business plan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Financial projections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What’s different: 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Group entrepreneur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More options around governance and legal form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Different options around finance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More options around support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Very different growth models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540300" y="445025"/>
            <a:ext cx="42567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>
                <a:latin typeface="DM Sans"/>
                <a:ea typeface="DM Sans"/>
                <a:cs typeface="DM Sans"/>
                <a:sym typeface="DM Sans"/>
              </a:rPr>
              <a:t>What does the support </a:t>
            </a:r>
            <a:endParaRPr sz="28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>
                <a:latin typeface="DM Sans"/>
                <a:ea typeface="DM Sans"/>
                <a:cs typeface="DM Sans"/>
                <a:sym typeface="DM Sans"/>
              </a:rPr>
              <a:t>of ABMs look like?</a:t>
            </a:r>
            <a:endParaRPr sz="28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6" name="Google Shape;3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44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45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45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5" name="Google Shape;335;p45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Group Entrepreneur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6" name="Google Shape;336;p45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Group work: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challenges or problems might you face working with a business being established or developed by a group rather than a sole entrepreneur?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1" u="sng">
                <a:solidFill>
                  <a:schemeClr val="hlink"/>
                </a:solidFill>
                <a:hlinkClick r:id="rId4"/>
              </a:rPr>
              <a:t>Link to JamBoard</a:t>
            </a:r>
            <a:endParaRPr sz="1800" b="1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475"/>
            <a:ext cx="5178300" cy="5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6"/>
          <p:cNvSpPr txBox="1">
            <a:spLocks noGrp="1"/>
          </p:cNvSpPr>
          <p:nvPr>
            <p:ph type="body" idx="1"/>
          </p:nvPr>
        </p:nvSpPr>
        <p:spPr>
          <a:xfrm>
            <a:off x="5605150" y="375450"/>
            <a:ext cx="3408000" cy="3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Share the load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Lack of capacity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More tortoise, less hare?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Often still need “leaders”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Does your contact have a mandate?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3" name="Google Shape;3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46"/>
          <p:cNvCxnSpPr/>
          <p:nvPr/>
        </p:nvCxnSpPr>
        <p:spPr>
          <a:xfrm flipH="1">
            <a:off x="51641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46"/>
          <p:cNvSpPr txBox="1"/>
          <p:nvPr/>
        </p:nvSpPr>
        <p:spPr>
          <a:xfrm>
            <a:off x="540300" y="445025"/>
            <a:ext cx="448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Group Entrepreneur</a:t>
            </a:r>
            <a:endParaRPr sz="2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b="2200"/>
          <a:stretch/>
        </p:blipFill>
        <p:spPr>
          <a:xfrm>
            <a:off x="0" y="-19475"/>
            <a:ext cx="7336299" cy="38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47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47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48"/>
          <p:cNvCxnSpPr/>
          <p:nvPr/>
        </p:nvCxnSpPr>
        <p:spPr>
          <a:xfrm>
            <a:off x="2250" y="3410250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0" name="Google Shape;360;p48"/>
          <p:cNvSpPr txBox="1">
            <a:spLocks noGrp="1"/>
          </p:cNvSpPr>
          <p:nvPr>
            <p:ph type="body" idx="4294967295"/>
          </p:nvPr>
        </p:nvSpPr>
        <p:spPr>
          <a:xfrm>
            <a:off x="517925" y="3532675"/>
            <a:ext cx="4796700" cy="16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Many legal forms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Many features and benefits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Can be quite complex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See separate workshop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1" name="Google Shape;361;p48"/>
          <p:cNvSpPr txBox="1"/>
          <p:nvPr/>
        </p:nvSpPr>
        <p:spPr>
          <a:xfrm>
            <a:off x="540300" y="2571750"/>
            <a:ext cx="490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Governance &amp; Legal Form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48"/>
          <p:cNvSpPr/>
          <p:nvPr/>
        </p:nvSpPr>
        <p:spPr>
          <a:xfrm>
            <a:off x="-5400" y="-6750"/>
            <a:ext cx="9162900" cy="3421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00" y="-6750"/>
            <a:ext cx="7307648" cy="3421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48"/>
          <p:cNvCxnSpPr/>
          <p:nvPr/>
        </p:nvCxnSpPr>
        <p:spPr>
          <a:xfrm>
            <a:off x="7302250" y="9125"/>
            <a:ext cx="34200" cy="5149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049"/>
            <a:ext cx="5794156" cy="384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49"/>
          <p:cNvCxnSpPr/>
          <p:nvPr/>
        </p:nvCxnSpPr>
        <p:spPr>
          <a:xfrm>
            <a:off x="5794138" y="-19475"/>
            <a:ext cx="0" cy="5174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Google Shape;371;p49"/>
          <p:cNvSpPr txBox="1"/>
          <p:nvPr/>
        </p:nvSpPr>
        <p:spPr>
          <a:xfrm>
            <a:off x="6091175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Finance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4294967295"/>
          </p:nvPr>
        </p:nvSpPr>
        <p:spPr>
          <a:xfrm>
            <a:off x="6091175" y="1026000"/>
            <a:ext cx="2780100" cy="21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Doesn’t automatically leverage ownership, control and dividend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Community investment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investment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Debt and Equity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73" name="Google Shape;3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9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9" name="Google Shape;379;p50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0" name="Google Shape;380;p50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50"/>
          <p:cNvSpPr txBox="1"/>
          <p:nvPr/>
        </p:nvSpPr>
        <p:spPr>
          <a:xfrm>
            <a:off x="6468275" y="445025"/>
            <a:ext cx="2425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Growth Model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2" name="Google Shape;382;p50"/>
          <p:cNvSpPr txBox="1"/>
          <p:nvPr/>
        </p:nvSpPr>
        <p:spPr>
          <a:xfrm>
            <a:off x="409275" y="3823988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Replication and federation rather than expansion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Co-operation rather than competition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3" name="Google Shape;3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0"/>
          <p:cNvSpPr/>
          <p:nvPr/>
        </p:nvSpPr>
        <p:spPr>
          <a:xfrm>
            <a:off x="2485458" y="31740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UK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5" name="Google Shape;385;p50"/>
          <p:cNvSpPr/>
          <p:nvPr/>
        </p:nvSpPr>
        <p:spPr>
          <a:xfrm>
            <a:off x="3992459" y="1425045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London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6" name="Google Shape;386;p50"/>
          <p:cNvSpPr/>
          <p:nvPr/>
        </p:nvSpPr>
        <p:spPr>
          <a:xfrm>
            <a:off x="978458" y="1425045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Yorkshire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7" name="Google Shape;387;p50"/>
          <p:cNvSpPr/>
          <p:nvPr/>
        </p:nvSpPr>
        <p:spPr>
          <a:xfrm>
            <a:off x="258925" y="273098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Calderdale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8" name="Google Shape;388;p50"/>
          <p:cNvSpPr/>
          <p:nvPr/>
        </p:nvSpPr>
        <p:spPr>
          <a:xfrm>
            <a:off x="1697991" y="273098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Leeds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9" name="Google Shape;389;p50"/>
          <p:cNvSpPr/>
          <p:nvPr/>
        </p:nvSpPr>
        <p:spPr>
          <a:xfrm>
            <a:off x="3272931" y="273098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Hackney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0" name="Google Shape;390;p50"/>
          <p:cNvSpPr/>
          <p:nvPr/>
        </p:nvSpPr>
        <p:spPr>
          <a:xfrm>
            <a:off x="4711998" y="273098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Equal Care Walthamstow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91" name="Google Shape;391;p50"/>
          <p:cNvCxnSpPr>
            <a:stCxn id="384" idx="2"/>
            <a:endCxn id="385" idx="0"/>
          </p:cNvCxnSpPr>
          <p:nvPr/>
        </p:nvCxnSpPr>
        <p:spPr>
          <a:xfrm rot="-5400000" flipH="1">
            <a:off x="3565758" y="343800"/>
            <a:ext cx="655500" cy="15069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2" name="Google Shape;392;p50"/>
          <p:cNvCxnSpPr>
            <a:stCxn id="386" idx="0"/>
            <a:endCxn id="384" idx="2"/>
          </p:cNvCxnSpPr>
          <p:nvPr/>
        </p:nvCxnSpPr>
        <p:spPr>
          <a:xfrm rot="-5400000">
            <a:off x="2058758" y="343845"/>
            <a:ext cx="655500" cy="15069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3" name="Google Shape;393;p50"/>
          <p:cNvCxnSpPr>
            <a:stCxn id="386" idx="2"/>
            <a:endCxn id="388" idx="0"/>
          </p:cNvCxnSpPr>
          <p:nvPr/>
        </p:nvCxnSpPr>
        <p:spPr>
          <a:xfrm rot="-5400000" flipH="1">
            <a:off x="1565858" y="1944345"/>
            <a:ext cx="853800" cy="719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50"/>
          <p:cNvCxnSpPr>
            <a:stCxn id="387" idx="0"/>
            <a:endCxn id="386" idx="2"/>
          </p:cNvCxnSpPr>
          <p:nvPr/>
        </p:nvCxnSpPr>
        <p:spPr>
          <a:xfrm rot="-5400000">
            <a:off x="846325" y="1944380"/>
            <a:ext cx="853800" cy="719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p50"/>
          <p:cNvCxnSpPr>
            <a:stCxn id="385" idx="2"/>
            <a:endCxn id="390" idx="0"/>
          </p:cNvCxnSpPr>
          <p:nvPr/>
        </p:nvCxnSpPr>
        <p:spPr>
          <a:xfrm rot="-5400000" flipH="1">
            <a:off x="4579859" y="1944345"/>
            <a:ext cx="853800" cy="719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6" name="Google Shape;396;p50"/>
          <p:cNvCxnSpPr>
            <a:stCxn id="389" idx="0"/>
            <a:endCxn id="385" idx="2"/>
          </p:cNvCxnSpPr>
          <p:nvPr/>
        </p:nvCxnSpPr>
        <p:spPr>
          <a:xfrm rot="-5400000">
            <a:off x="3860331" y="1944380"/>
            <a:ext cx="853800" cy="719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/>
          <p:nvPr/>
        </p:nvSpPr>
        <p:spPr>
          <a:xfrm>
            <a:off x="3220825" y="445025"/>
            <a:ext cx="2800500" cy="2702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Wolves Lane Consortium</a:t>
            </a:r>
            <a:endParaRPr sz="1300"/>
          </a:p>
        </p:txBody>
      </p:sp>
      <p:cxnSp>
        <p:nvCxnSpPr>
          <p:cNvPr id="402" name="Google Shape;402;p51"/>
          <p:cNvCxnSpPr/>
          <p:nvPr/>
        </p:nvCxnSpPr>
        <p:spPr>
          <a:xfrm>
            <a:off x="6244800" y="-19475"/>
            <a:ext cx="0" cy="3599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51"/>
          <p:cNvCxnSpPr/>
          <p:nvPr/>
        </p:nvCxnSpPr>
        <p:spPr>
          <a:xfrm>
            <a:off x="2250" y="356702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Google Shape;404;p51"/>
          <p:cNvSpPr txBox="1"/>
          <p:nvPr/>
        </p:nvSpPr>
        <p:spPr>
          <a:xfrm>
            <a:off x="6468275" y="445025"/>
            <a:ext cx="2425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Growth Model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5" name="Google Shape;405;p51"/>
          <p:cNvSpPr txBox="1"/>
          <p:nvPr/>
        </p:nvSpPr>
        <p:spPr>
          <a:xfrm>
            <a:off x="409275" y="3823988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Replication and federation rather than expansion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Co-operation rather than competition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06" name="Google Shape;4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1"/>
          <p:cNvSpPr/>
          <p:nvPr/>
        </p:nvSpPr>
        <p:spPr>
          <a:xfrm>
            <a:off x="3501475" y="1930375"/>
            <a:ext cx="978300" cy="4521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Organiclea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8" name="Google Shape;408;p51"/>
          <p:cNvSpPr/>
          <p:nvPr/>
        </p:nvSpPr>
        <p:spPr>
          <a:xfrm>
            <a:off x="433550" y="1930380"/>
            <a:ext cx="13092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Organiclea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09" name="Google Shape;409;p51"/>
          <p:cNvCxnSpPr>
            <a:stCxn id="408" idx="3"/>
            <a:endCxn id="407" idx="1"/>
          </p:cNvCxnSpPr>
          <p:nvPr/>
        </p:nvCxnSpPr>
        <p:spPr>
          <a:xfrm>
            <a:off x="1742750" y="2156430"/>
            <a:ext cx="175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51"/>
          <p:cNvSpPr/>
          <p:nvPr/>
        </p:nvSpPr>
        <p:spPr>
          <a:xfrm>
            <a:off x="4159477" y="1436300"/>
            <a:ext cx="978300" cy="4521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Ubele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4709627" y="1930375"/>
            <a:ext cx="9783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Black Rootz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2" name="Google Shape;412;p51"/>
          <p:cNvSpPr/>
          <p:nvPr/>
        </p:nvSpPr>
        <p:spPr>
          <a:xfrm>
            <a:off x="4204477" y="2424450"/>
            <a:ext cx="978300" cy="452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Occupiers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5403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we’ll cover today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403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do we mean by alternative business models (with examples)?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they compare and contrast to “conventional business models”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does developmental support to them differ?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support is available to them?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81" name="Google Shape;81;p16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975" y="726400"/>
            <a:ext cx="1743450" cy="12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225" y="1336063"/>
            <a:ext cx="3496424" cy="7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2"/>
          <p:cNvPicPr preferRelativeResize="0"/>
          <p:nvPr/>
        </p:nvPicPr>
        <p:blipFill rotWithShape="1">
          <a:blip r:embed="rId5">
            <a:alphaModFix/>
          </a:blip>
          <a:srcRect b="-25093"/>
          <a:stretch/>
        </p:blipFill>
        <p:spPr>
          <a:xfrm>
            <a:off x="6992400" y="3449675"/>
            <a:ext cx="1743452" cy="9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25" y="3399134"/>
            <a:ext cx="1884251" cy="10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220" y="2352362"/>
            <a:ext cx="2771325" cy="63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1975" y="2571750"/>
            <a:ext cx="2307438" cy="4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90363" y="3740475"/>
            <a:ext cx="1709899" cy="10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38744" y="2992344"/>
            <a:ext cx="4098554" cy="7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98220" y="4488600"/>
            <a:ext cx="1513602" cy="50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8800" y="4126684"/>
            <a:ext cx="1513600" cy="62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13336" y="1191838"/>
            <a:ext cx="1523954" cy="106867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Support Model (dynamic)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3"/>
          <p:cNvPicPr preferRelativeResize="0"/>
          <p:nvPr/>
        </p:nvPicPr>
        <p:blipFill rotWithShape="1">
          <a:blip r:embed="rId3">
            <a:alphaModFix/>
          </a:blip>
          <a:srcRect t="2922"/>
          <a:stretch/>
        </p:blipFill>
        <p:spPr>
          <a:xfrm>
            <a:off x="0" y="0"/>
            <a:ext cx="7336298" cy="381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53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53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Google Shape;437;p53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8" name="Google Shape;438;p53"/>
          <p:cNvSpPr txBox="1"/>
          <p:nvPr/>
        </p:nvSpPr>
        <p:spPr>
          <a:xfrm>
            <a:off x="234700" y="3934913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54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54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6" name="Google Shape;446;p54"/>
          <p:cNvPicPr preferRelativeResize="0"/>
          <p:nvPr/>
        </p:nvPicPr>
        <p:blipFill rotWithShape="1">
          <a:blip r:embed="rId4">
            <a:alphaModFix/>
          </a:blip>
          <a:srcRect l="15975" r="12895" b="7097"/>
          <a:stretch/>
        </p:blipFill>
        <p:spPr>
          <a:xfrm>
            <a:off x="287025" y="453300"/>
            <a:ext cx="3305225" cy="261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776" y="834601"/>
            <a:ext cx="2811050" cy="21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4"/>
          <p:cNvSpPr txBox="1"/>
          <p:nvPr/>
        </p:nvSpPr>
        <p:spPr>
          <a:xfrm>
            <a:off x="234700" y="3934913"/>
            <a:ext cx="71067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55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55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55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Questions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6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250" y="3966688"/>
            <a:ext cx="1113375" cy="11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800" y="4112125"/>
            <a:ext cx="1169425" cy="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525" y="4079700"/>
            <a:ext cx="4092948" cy="8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0150" y="1204475"/>
            <a:ext cx="2723700" cy="2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l="9245" r="8934"/>
          <a:stretch/>
        </p:blipFill>
        <p:spPr>
          <a:xfrm>
            <a:off x="5033100" y="-2075"/>
            <a:ext cx="41109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7"/>
          <p:cNvCxnSpPr/>
          <p:nvPr/>
        </p:nvCxnSpPr>
        <p:spPr>
          <a:xfrm flipH="1">
            <a:off x="50331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7"/>
          <p:cNvCxnSpPr/>
          <p:nvPr/>
        </p:nvCxnSpPr>
        <p:spPr>
          <a:xfrm>
            <a:off x="2250" y="3834375"/>
            <a:ext cx="5053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7"/>
          <p:cNvSpPr txBox="1"/>
          <p:nvPr/>
        </p:nvSpPr>
        <p:spPr>
          <a:xfrm>
            <a:off x="5403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latin typeface="DM Sans"/>
                <a:ea typeface="DM Sans"/>
                <a:cs typeface="DM Sans"/>
                <a:sym typeface="DM Sans"/>
              </a:rPr>
              <a:t>Who’s in the room?</a:t>
            </a:r>
            <a:endParaRPr sz="28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540300" y="1152475"/>
            <a:ext cx="41109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u="sng">
                <a:solidFill>
                  <a:srgbClr val="EF1C26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live map</a:t>
            </a:r>
            <a:endParaRPr sz="1800" b="1" u="sng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8"/>
          <p:cNvCxnSpPr/>
          <p:nvPr/>
        </p:nvCxnSpPr>
        <p:spPr>
          <a:xfrm flipH="1">
            <a:off x="50331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8"/>
          <p:cNvCxnSpPr/>
          <p:nvPr/>
        </p:nvCxnSpPr>
        <p:spPr>
          <a:xfrm>
            <a:off x="2250" y="3834375"/>
            <a:ext cx="5053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8"/>
          <p:cNvSpPr txBox="1"/>
          <p:nvPr/>
        </p:nvSpPr>
        <p:spPr>
          <a:xfrm>
            <a:off x="5403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latin typeface="DM Sans"/>
                <a:ea typeface="DM Sans"/>
                <a:cs typeface="DM Sans"/>
                <a:sym typeface="DM Sans"/>
              </a:rPr>
              <a:t>Who’s in the room?</a:t>
            </a:r>
            <a:endParaRPr sz="28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540300" y="1152475"/>
            <a:ext cx="41109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u="sng">
                <a:solidFill>
                  <a:srgbClr val="EF1C26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live map</a:t>
            </a:r>
            <a:endParaRPr sz="1800" b="1" u="sng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l="11276"/>
          <a:stretch/>
        </p:blipFill>
        <p:spPr>
          <a:xfrm>
            <a:off x="5055450" y="-19475"/>
            <a:ext cx="40885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l="8299" r="15277"/>
          <a:stretch/>
        </p:blipFill>
        <p:spPr>
          <a:xfrm>
            <a:off x="0" y="0"/>
            <a:ext cx="69880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56850" y="1967250"/>
            <a:ext cx="23559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would you describe your role?</a:t>
            </a:r>
            <a:endParaRPr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7057725" y="1473600"/>
            <a:ext cx="1955400" cy="21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Face-to-face business support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Policy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Other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/>
          <p:nvPr/>
        </p:nvCxnSpPr>
        <p:spPr>
          <a:xfrm flipH="1">
            <a:off x="6982925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r="43470"/>
          <a:stretch/>
        </p:blipFill>
        <p:spPr>
          <a:xfrm>
            <a:off x="0" y="0"/>
            <a:ext cx="5169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5605150" y="1473600"/>
            <a:ext cx="3408000" cy="21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Lots of experience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Moderate experience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Little to no experience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52799" lvl="0" indent="-23670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are alternative business models?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0"/>
          <p:cNvCxnSpPr/>
          <p:nvPr/>
        </p:nvCxnSpPr>
        <p:spPr>
          <a:xfrm flipH="1">
            <a:off x="51641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56850" y="1967250"/>
            <a:ext cx="21858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is your experience of ABMs?</a:t>
            </a:r>
            <a:endParaRPr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1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1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Common understanding</a:t>
            </a:r>
            <a:endParaRPr sz="2800" b="1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In your groups: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AutoNum type="arabicPeriod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List (using post-its) the key features of the following terms: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○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Co-operative 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○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○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Charity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○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AutoNum type="arabicPeriod"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Please add any other terms that you think might need defining in this context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Link to JamBoard</a:t>
            </a:r>
            <a:endParaRPr sz="1800" b="1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A9E9B579C794CBE7BA1DCEB77B968" ma:contentTypeVersion="15" ma:contentTypeDescription="Create a new document." ma:contentTypeScope="" ma:versionID="f391787f66edf94e96e9186d915d4039">
  <xsd:schema xmlns:xsd="http://www.w3.org/2001/XMLSchema" xmlns:xs="http://www.w3.org/2001/XMLSchema" xmlns:p="http://schemas.microsoft.com/office/2006/metadata/properties" xmlns:ns2="1dfe0c34-8949-4b29-90e5-9490ea352566" xmlns:ns3="7baaac24-1fc0-41e1-ae4b-787c043639e1" targetNamespace="http://schemas.microsoft.com/office/2006/metadata/properties" ma:root="true" ma:fieldsID="4d728867ce84a73f54b91e292557064a" ns2:_="" ns3:_="">
    <xsd:import namespace="1dfe0c34-8949-4b29-90e5-9490ea352566"/>
    <xsd:import namespace="7baaac24-1fc0-41e1-ae4b-787c043639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e0c34-8949-4b29-90e5-9490ea3525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8f562e8-8378-467d-95cc-4e4c6e652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aac24-1fc0-41e1-ae4b-787c043639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5a34e3-03e7-4c1c-9db2-7cde762b88d5}" ma:internalName="TaxCatchAll" ma:showField="CatchAllData" ma:web="7baaac24-1fc0-41e1-ae4b-787c043639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D86953-8E3A-4615-89CC-C87CD6DAB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fe0c34-8949-4b29-90e5-9490ea352566"/>
    <ds:schemaRef ds:uri="7baaac24-1fc0-41e1-ae4b-787c043639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910758-F7D6-4227-957C-4AE282F43B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44</Slides>
  <Notes>44</Notes>
  <HiddenSlides>8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would you describe your role?</vt:lpstr>
      <vt:lpstr>What is your experience of ABMs?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Suma </vt:lpstr>
      <vt:lpstr>OrganicLea </vt:lpstr>
      <vt:lpstr>Kindling Farm</vt:lpstr>
      <vt:lpstr>Open Digital Co-op Limited</vt:lpstr>
      <vt:lpstr>Colne Valley Care</vt:lpstr>
      <vt:lpstr>Comfort break</vt:lpstr>
      <vt:lpstr>PowerPoint Presentation</vt:lpstr>
      <vt:lpstr>1970s/80s CDAs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2023-07-31T11:25:08Z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127eb8-1c2a-4c17-86cc-a5ba0926d1f9_Enabled">
    <vt:lpwstr>true</vt:lpwstr>
  </property>
  <property fmtid="{D5CDD505-2E9C-101B-9397-08002B2CF9AE}" pid="3" name="MSIP_Label_22127eb8-1c2a-4c17-86cc-a5ba0926d1f9_SetDate">
    <vt:lpwstr>2023-07-31T11:25:07Z</vt:lpwstr>
  </property>
  <property fmtid="{D5CDD505-2E9C-101B-9397-08002B2CF9AE}" pid="4" name="MSIP_Label_22127eb8-1c2a-4c17-86cc-a5ba0926d1f9_Method">
    <vt:lpwstr>Standard</vt:lpwstr>
  </property>
  <property fmtid="{D5CDD505-2E9C-101B-9397-08002B2CF9AE}" pid="5" name="MSIP_Label_22127eb8-1c2a-4c17-86cc-a5ba0926d1f9_Name">
    <vt:lpwstr>22127eb8-1c2a-4c17-86cc-a5ba0926d1f9</vt:lpwstr>
  </property>
  <property fmtid="{D5CDD505-2E9C-101B-9397-08002B2CF9AE}" pid="6" name="MSIP_Label_22127eb8-1c2a-4c17-86cc-a5ba0926d1f9_SiteId">
    <vt:lpwstr>61d0734f-7fce-4063-b638-09ac5ad5a43f</vt:lpwstr>
  </property>
  <property fmtid="{D5CDD505-2E9C-101B-9397-08002B2CF9AE}" pid="7" name="MSIP_Label_22127eb8-1c2a-4c17-86cc-a5ba0926d1f9_ActionId">
    <vt:lpwstr>67687470-7eaf-4375-810b-c1b6a036946a</vt:lpwstr>
  </property>
  <property fmtid="{D5CDD505-2E9C-101B-9397-08002B2CF9AE}" pid="8" name="MSIP_Label_22127eb8-1c2a-4c17-86cc-a5ba0926d1f9_ContentBits">
    <vt:lpwstr>0</vt:lpwstr>
  </property>
</Properties>
</file>