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20"/>
  </p:notesMasterIdLst>
  <p:sldIdLst>
    <p:sldId id="276" r:id="rId5"/>
    <p:sldId id="842" r:id="rId6"/>
    <p:sldId id="259" r:id="rId7"/>
    <p:sldId id="845" r:id="rId8"/>
    <p:sldId id="868" r:id="rId9"/>
    <p:sldId id="830" r:id="rId10"/>
    <p:sldId id="846" r:id="rId11"/>
    <p:sldId id="858" r:id="rId12"/>
    <p:sldId id="848" r:id="rId13"/>
    <p:sldId id="860" r:id="rId14"/>
    <p:sldId id="861" r:id="rId15"/>
    <p:sldId id="869" r:id="rId16"/>
    <p:sldId id="870" r:id="rId17"/>
    <p:sldId id="871" r:id="rId18"/>
    <p:sldId id="872" r:id="rId19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B6A71B-9DF1-DF77-041D-084814E67C4F}" name="Julie Parker-Walton" initials="JP" userId="S::julie.parker-walton@sunderland.gov.uk::e826faa8-16c2-406e-b9ed-576f8978f3ac" providerId="AD"/>
  <p188:author id="{BDDA1880-8284-2C97-CFC6-8FA18489444F}" name="Louise Darby" initials="LD" userId="S::louise.darby@sunderland.gov.uk::913058c0-3ac4-4999-8a79-3ca9597b94e5" providerId="AD"/>
  <p188:author id="{D2089FA3-62FA-26B5-00EF-73EFF437C2B1}" name="Leah Codner" initials="LC" userId="S::Leah.Codner@sunderland.gov.uk::20ab435d-314b-49ed-96a1-e72772b908ba" providerId="AD"/>
  <p188:author id="{205AECC8-FB48-02D7-0A6C-0545AE3F1D59}" name="Tammy Smith" initials="TS" userId="S::tammy.smith@sunderland.gov.uk::a5cb6461-2748-4df9-9d49-cfdbda0861a2" providerId="AD"/>
  <p188:author id="{31A27DCF-1A39-6A1B-247C-BCE1B2D3D610}" name="Tammy Smith" initials="TS" userId="S::Tammy.Smith@sunderland.gov.uk::a5cb6461-2748-4df9-9d49-cfdbda0861a2" providerId="AD"/>
  <p188:author id="{4267CDE0-6FCF-A1CB-CBD1-A527A0398A1A}" name="Leah Codner" initials="LC" userId="S::leah.codner@sunderland.gov.uk::20ab435d-314b-49ed-96a1-e72772b908ba" providerId="AD"/>
  <p188:author id="{58753CF6-F399-4EF6-3E13-2A3497CA6F2F}" name="Helen Peverley" initials="HP" userId="S::Helen.Peverley@sunderland.gov.uk::622967a5-5997-46a0-86f9-fa97e4f51b8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tka Graham (Staff)" initials="YG(" lastIdx="17" clrIdx="0">
    <p:extLst>
      <p:ext uri="{19B8F6BF-5375-455C-9EA6-DF929625EA0E}">
        <p15:presenceInfo xmlns:p15="http://schemas.microsoft.com/office/powerpoint/2012/main" userId="S::ub0xnq@sunderland.ac.uk::ecb20810-8908-4cb2-bc1a-709bba68c6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67E"/>
    <a:srgbClr val="B17ED8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62069-FED4-4787-A62D-447EAEC8F5AE}" v="1" dt="2023-10-16T09:54:18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Peverley" userId="622967a5-5997-46a0-86f9-fa97e4f51b8c" providerId="ADAL" clId="{73E62069-FED4-4787-A62D-447EAEC8F5AE}"/>
    <pc:docChg chg="undo custSel delSld modSld sldOrd">
      <pc:chgData name="Helen Peverley" userId="622967a5-5997-46a0-86f9-fa97e4f51b8c" providerId="ADAL" clId="{73E62069-FED4-4787-A62D-447EAEC8F5AE}" dt="2023-10-16T10:15:03.507" v="494" actId="47"/>
      <pc:docMkLst>
        <pc:docMk/>
      </pc:docMkLst>
      <pc:sldChg chg="modSp mod">
        <pc:chgData name="Helen Peverley" userId="622967a5-5997-46a0-86f9-fa97e4f51b8c" providerId="ADAL" clId="{73E62069-FED4-4787-A62D-447EAEC8F5AE}" dt="2023-10-16T10:03:54.661" v="240" actId="207"/>
        <pc:sldMkLst>
          <pc:docMk/>
          <pc:sldMk cId="0" sldId="276"/>
        </pc:sldMkLst>
        <pc:spChg chg="mod">
          <ac:chgData name="Helen Peverley" userId="622967a5-5997-46a0-86f9-fa97e4f51b8c" providerId="ADAL" clId="{73E62069-FED4-4787-A62D-447EAEC8F5AE}" dt="2023-10-16T10:03:54.661" v="240" actId="207"/>
          <ac:spMkLst>
            <pc:docMk/>
            <pc:sldMk cId="0" sldId="276"/>
            <ac:spMk id="5" creationId="{24D9599A-335D-0647-7BFC-4CC675E187A4}"/>
          </ac:spMkLst>
        </pc:spChg>
        <pc:picChg chg="mod">
          <ac:chgData name="Helen Peverley" userId="622967a5-5997-46a0-86f9-fa97e4f51b8c" providerId="ADAL" clId="{73E62069-FED4-4787-A62D-447EAEC8F5AE}" dt="2023-10-16T10:01:57.752" v="187" actId="1076"/>
          <ac:picMkLst>
            <pc:docMk/>
            <pc:sldMk cId="0" sldId="276"/>
            <ac:picMk id="2" creationId="{2F7B5390-F2A8-EBDC-99E0-0A52DC7340DC}"/>
          </ac:picMkLst>
        </pc:picChg>
        <pc:picChg chg="mod">
          <ac:chgData name="Helen Peverley" userId="622967a5-5997-46a0-86f9-fa97e4f51b8c" providerId="ADAL" clId="{73E62069-FED4-4787-A62D-447EAEC8F5AE}" dt="2023-10-16T10:01:59.189" v="188" actId="1076"/>
          <ac:picMkLst>
            <pc:docMk/>
            <pc:sldMk cId="0" sldId="276"/>
            <ac:picMk id="3" creationId="{14695282-EE0B-4187-D32F-594FB6C75283}"/>
          </ac:picMkLst>
        </pc:picChg>
        <pc:picChg chg="mod">
          <ac:chgData name="Helen Peverley" userId="622967a5-5997-46a0-86f9-fa97e4f51b8c" providerId="ADAL" clId="{73E62069-FED4-4787-A62D-447EAEC8F5AE}" dt="2023-10-16T10:02:01.114" v="189" actId="1076"/>
          <ac:picMkLst>
            <pc:docMk/>
            <pc:sldMk cId="0" sldId="276"/>
            <ac:picMk id="4" creationId="{D8EA2B8C-BF79-E027-47E5-27F72A73FE6B}"/>
          </ac:picMkLst>
        </pc:picChg>
      </pc:sldChg>
      <pc:sldChg chg="del">
        <pc:chgData name="Helen Peverley" userId="622967a5-5997-46a0-86f9-fa97e4f51b8c" providerId="ADAL" clId="{73E62069-FED4-4787-A62D-447EAEC8F5AE}" dt="2023-10-16T10:15:03.507" v="494" actId="47"/>
        <pc:sldMkLst>
          <pc:docMk/>
          <pc:sldMk cId="3392018651" sldId="297"/>
        </pc:sldMkLst>
      </pc:sldChg>
      <pc:sldChg chg="del">
        <pc:chgData name="Helen Peverley" userId="622967a5-5997-46a0-86f9-fa97e4f51b8c" providerId="ADAL" clId="{73E62069-FED4-4787-A62D-447EAEC8F5AE}" dt="2023-10-16T10:14:59.311" v="490" actId="47"/>
        <pc:sldMkLst>
          <pc:docMk/>
          <pc:sldMk cId="940781100" sldId="326"/>
        </pc:sldMkLst>
      </pc:sldChg>
      <pc:sldChg chg="del">
        <pc:chgData name="Helen Peverley" userId="622967a5-5997-46a0-86f9-fa97e4f51b8c" providerId="ADAL" clId="{73E62069-FED4-4787-A62D-447EAEC8F5AE}" dt="2023-10-16T10:15:01.238" v="492" actId="47"/>
        <pc:sldMkLst>
          <pc:docMk/>
          <pc:sldMk cId="121869302" sldId="338"/>
        </pc:sldMkLst>
      </pc:sldChg>
      <pc:sldChg chg="del">
        <pc:chgData name="Helen Peverley" userId="622967a5-5997-46a0-86f9-fa97e4f51b8c" providerId="ADAL" clId="{73E62069-FED4-4787-A62D-447EAEC8F5AE}" dt="2023-10-16T10:15:00.244" v="491" actId="47"/>
        <pc:sldMkLst>
          <pc:docMk/>
          <pc:sldMk cId="1542618022" sldId="340"/>
        </pc:sldMkLst>
      </pc:sldChg>
      <pc:sldChg chg="del">
        <pc:chgData name="Helen Peverley" userId="622967a5-5997-46a0-86f9-fa97e4f51b8c" providerId="ADAL" clId="{73E62069-FED4-4787-A62D-447EAEC8F5AE}" dt="2023-10-16T10:15:02.158" v="493" actId="47"/>
        <pc:sldMkLst>
          <pc:docMk/>
          <pc:sldMk cId="1068140201" sldId="352"/>
        </pc:sldMkLst>
      </pc:sldChg>
      <pc:sldChg chg="ord">
        <pc:chgData name="Helen Peverley" userId="622967a5-5997-46a0-86f9-fa97e4f51b8c" providerId="ADAL" clId="{73E62069-FED4-4787-A62D-447EAEC8F5AE}" dt="2023-10-16T10:12:46.383" v="258"/>
        <pc:sldMkLst>
          <pc:docMk/>
          <pc:sldMk cId="1145836969" sldId="830"/>
        </pc:sldMkLst>
      </pc:sldChg>
      <pc:sldChg chg="modSp mod">
        <pc:chgData name="Helen Peverley" userId="622967a5-5997-46a0-86f9-fa97e4f51b8c" providerId="ADAL" clId="{73E62069-FED4-4787-A62D-447EAEC8F5AE}" dt="2023-10-16T10:12:38.303" v="256" actId="20577"/>
        <pc:sldMkLst>
          <pc:docMk/>
          <pc:sldMk cId="4200297" sldId="842"/>
        </pc:sldMkLst>
        <pc:spChg chg="mod">
          <ac:chgData name="Helen Peverley" userId="622967a5-5997-46a0-86f9-fa97e4f51b8c" providerId="ADAL" clId="{73E62069-FED4-4787-A62D-447EAEC8F5AE}" dt="2023-10-16T10:12:38.303" v="256" actId="20577"/>
          <ac:spMkLst>
            <pc:docMk/>
            <pc:sldMk cId="4200297" sldId="842"/>
            <ac:spMk id="3" creationId="{02196F90-DB12-7AF2-C552-E9E26FCC1939}"/>
          </ac:spMkLst>
        </pc:spChg>
      </pc:sldChg>
      <pc:sldChg chg="modSp mod">
        <pc:chgData name="Helen Peverley" userId="622967a5-5997-46a0-86f9-fa97e4f51b8c" providerId="ADAL" clId="{73E62069-FED4-4787-A62D-447EAEC8F5AE}" dt="2023-10-16T10:13:08.047" v="259" actId="2711"/>
        <pc:sldMkLst>
          <pc:docMk/>
          <pc:sldMk cId="1799044279" sldId="860"/>
        </pc:sldMkLst>
        <pc:spChg chg="mod">
          <ac:chgData name="Helen Peverley" userId="622967a5-5997-46a0-86f9-fa97e4f51b8c" providerId="ADAL" clId="{73E62069-FED4-4787-A62D-447EAEC8F5AE}" dt="2023-10-16T10:13:08.047" v="259" actId="2711"/>
          <ac:spMkLst>
            <pc:docMk/>
            <pc:sldMk cId="1799044279" sldId="860"/>
            <ac:spMk id="2" creationId="{58D5AAEA-D189-A564-CDFB-DD83987403F8}"/>
          </ac:spMkLst>
        </pc:spChg>
      </pc:sldChg>
      <pc:sldChg chg="modSp mod">
        <pc:chgData name="Helen Peverley" userId="622967a5-5997-46a0-86f9-fa97e4f51b8c" providerId="ADAL" clId="{73E62069-FED4-4787-A62D-447EAEC8F5AE}" dt="2023-10-16T10:14:56.980" v="489" actId="14100"/>
        <pc:sldMkLst>
          <pc:docMk/>
          <pc:sldMk cId="175222051" sldId="861"/>
        </pc:sldMkLst>
        <pc:spChg chg="mod">
          <ac:chgData name="Helen Peverley" userId="622967a5-5997-46a0-86f9-fa97e4f51b8c" providerId="ADAL" clId="{73E62069-FED4-4787-A62D-447EAEC8F5AE}" dt="2023-10-16T10:14:56.980" v="489" actId="14100"/>
          <ac:spMkLst>
            <pc:docMk/>
            <pc:sldMk cId="175222051" sldId="861"/>
            <ac:spMk id="5" creationId="{191C0FAB-D1B4-6459-3743-C207CD4EA336}"/>
          </ac:spMkLst>
        </pc:spChg>
      </pc:sldChg>
      <pc:sldChg chg="modSp mod">
        <pc:chgData name="Helen Peverley" userId="622967a5-5997-46a0-86f9-fa97e4f51b8c" providerId="ADAL" clId="{73E62069-FED4-4787-A62D-447EAEC8F5AE}" dt="2023-10-16T09:56:36.392" v="181" actId="255"/>
        <pc:sldMkLst>
          <pc:docMk/>
          <pc:sldMk cId="1777578143" sldId="869"/>
        </pc:sldMkLst>
        <pc:spChg chg="mod">
          <ac:chgData name="Helen Peverley" userId="622967a5-5997-46a0-86f9-fa97e4f51b8c" providerId="ADAL" clId="{73E62069-FED4-4787-A62D-447EAEC8F5AE}" dt="2023-10-16T09:56:36.392" v="181" actId="255"/>
          <ac:spMkLst>
            <pc:docMk/>
            <pc:sldMk cId="1777578143" sldId="869"/>
            <ac:spMk id="5" creationId="{24D9599A-335D-0647-7BFC-4CC675E187A4}"/>
          </ac:spMkLst>
        </pc:spChg>
      </pc:sldChg>
      <pc:sldChg chg="modSp mod">
        <pc:chgData name="Helen Peverley" userId="622967a5-5997-46a0-86f9-fa97e4f51b8c" providerId="ADAL" clId="{73E62069-FED4-4787-A62D-447EAEC8F5AE}" dt="2023-10-16T09:59:39.839" v="186" actId="14100"/>
        <pc:sldMkLst>
          <pc:docMk/>
          <pc:sldMk cId="3475777644" sldId="870"/>
        </pc:sldMkLst>
        <pc:spChg chg="mod">
          <ac:chgData name="Helen Peverley" userId="622967a5-5997-46a0-86f9-fa97e4f51b8c" providerId="ADAL" clId="{73E62069-FED4-4787-A62D-447EAEC8F5AE}" dt="2023-10-16T09:59:39.839" v="186" actId="14100"/>
          <ac:spMkLst>
            <pc:docMk/>
            <pc:sldMk cId="3475777644" sldId="870"/>
            <ac:spMk id="5" creationId="{24D9599A-335D-0647-7BFC-4CC675E187A4}"/>
          </ac:spMkLst>
        </pc:spChg>
      </pc:sldChg>
      <pc:sldChg chg="modSp mod">
        <pc:chgData name="Helen Peverley" userId="622967a5-5997-46a0-86f9-fa97e4f51b8c" providerId="ADAL" clId="{73E62069-FED4-4787-A62D-447EAEC8F5AE}" dt="2023-10-16T09:57:58.666" v="183" actId="20577"/>
        <pc:sldMkLst>
          <pc:docMk/>
          <pc:sldMk cId="2743341741" sldId="871"/>
        </pc:sldMkLst>
        <pc:spChg chg="mod">
          <ac:chgData name="Helen Peverley" userId="622967a5-5997-46a0-86f9-fa97e4f51b8c" providerId="ADAL" clId="{73E62069-FED4-4787-A62D-447EAEC8F5AE}" dt="2023-10-16T09:57:58.666" v="183" actId="20577"/>
          <ac:spMkLst>
            <pc:docMk/>
            <pc:sldMk cId="2743341741" sldId="871"/>
            <ac:spMk id="5" creationId="{24D9599A-335D-0647-7BFC-4CC675E187A4}"/>
          </ac:spMkLst>
        </pc:spChg>
      </pc:sldChg>
      <pc:sldChg chg="modSp mod">
        <pc:chgData name="Helen Peverley" userId="622967a5-5997-46a0-86f9-fa97e4f51b8c" providerId="ADAL" clId="{73E62069-FED4-4787-A62D-447EAEC8F5AE}" dt="2023-10-16T09:54:35.746" v="178" actId="20577"/>
        <pc:sldMkLst>
          <pc:docMk/>
          <pc:sldMk cId="1817670993" sldId="872"/>
        </pc:sldMkLst>
        <pc:spChg chg="mod">
          <ac:chgData name="Helen Peverley" userId="622967a5-5997-46a0-86f9-fa97e4f51b8c" providerId="ADAL" clId="{73E62069-FED4-4787-A62D-447EAEC8F5AE}" dt="2023-10-16T09:54:35.746" v="178" actId="20577"/>
          <ac:spMkLst>
            <pc:docMk/>
            <pc:sldMk cId="1817670993" sldId="872"/>
            <ac:spMk id="5" creationId="{24D9599A-335D-0647-7BFC-4CC675E187A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0CFB67-52BE-4550-99B5-4E89B1AFBF63}" type="doc">
      <dgm:prSet loTypeId="urn:microsoft.com/office/officeart/2005/8/layout/lProcess2" loCatId="list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B7EF73BD-65D8-4E19-B7D6-D92B52664A56}">
      <dgm:prSet phldrT="[Text]" custT="1"/>
      <dgm:spPr>
        <a:solidFill>
          <a:srgbClr val="B17ED8"/>
        </a:solidFill>
      </dgm:spPr>
      <dgm:t>
        <a:bodyPr/>
        <a:lstStyle/>
        <a:p>
          <a:r>
            <a:rPr lang="en-GB" sz="4000" b="1" kern="1200" dirty="0">
              <a:solidFill>
                <a:srgbClr val="002060"/>
              </a:solidFill>
              <a:latin typeface="+mn-lt"/>
              <a:ea typeface="+mj-ea"/>
              <a:cs typeface="Arial" panose="020B0604020202020204" pitchFamily="34" charset="0"/>
            </a:rPr>
            <a:t>Globa</a:t>
          </a:r>
          <a:r>
            <a:rPr lang="en-GB" sz="4000" b="1" kern="1200" dirty="0">
              <a:solidFill>
                <a:srgbClr val="002060"/>
              </a:solidFill>
              <a:latin typeface="+mn-lt"/>
            </a:rPr>
            <a:t>l</a:t>
          </a:r>
        </a:p>
      </dgm:t>
    </dgm:pt>
    <dgm:pt modelId="{0F25333E-5CBF-4A4C-9B5B-4998397F7E84}" type="parTrans" cxnId="{A85FB8FA-4910-4350-8F5F-EA7034542F67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B4B46463-4C5D-4BEB-B86D-041AA850C076}" type="sibTrans" cxnId="{A85FB8FA-4910-4350-8F5F-EA7034542F67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6EA53736-10BC-45A4-9D87-78130B166E7D}">
      <dgm:prSet phldrT="[Text]" custT="1"/>
      <dgm:spPr>
        <a:gradFill rotWithShape="0">
          <a:gsLst>
            <a:gs pos="0">
              <a:schemeClr val="bg1">
                <a:lumMod val="95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Carbon Reduction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War in Afghanistan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War in Ukraine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COVID19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Digital innovation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Ageing populations</a:t>
          </a:r>
        </a:p>
        <a:p>
          <a:pPr>
            <a:buNone/>
          </a:pPr>
          <a:r>
            <a:rPr lang="en-GB" sz="2000" b="1" dirty="0">
              <a:solidFill>
                <a:srgbClr val="002060"/>
              </a:solidFill>
              <a:latin typeface="+mj-lt"/>
            </a:rPr>
            <a:t>Digital revolution</a:t>
          </a:r>
        </a:p>
      </dgm:t>
    </dgm:pt>
    <dgm:pt modelId="{7B2D1F06-79DE-418B-8EE4-71422E0C1995}" type="parTrans" cxnId="{E3380DD0-9847-4A86-A21D-3C33FB684F22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24EC5946-A0F1-4BEB-A516-59332981E4FB}" type="sibTrans" cxnId="{E3380DD0-9847-4A86-A21D-3C33FB684F22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FAE11EC0-C99A-416A-8BC4-878977F13F51}">
      <dgm:prSet phldrT="[Text]" custT="1"/>
      <dgm:spPr>
        <a:solidFill>
          <a:srgbClr val="B17ED8"/>
        </a:solidFill>
      </dgm:spPr>
      <dgm:t>
        <a:bodyPr/>
        <a:lstStyle/>
        <a:p>
          <a:r>
            <a:rPr lang="en-GB" sz="4000" b="1" dirty="0">
              <a:solidFill>
                <a:srgbClr val="002060"/>
              </a:solidFill>
              <a:latin typeface="+mn-lt"/>
            </a:rPr>
            <a:t>National</a:t>
          </a:r>
        </a:p>
      </dgm:t>
    </dgm:pt>
    <dgm:pt modelId="{800EA778-398B-475F-A20D-37601141BE33}" type="parTrans" cxnId="{5A976FFC-E74A-4FF6-BA73-9C5EF7167AAE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D6C989F0-8B3F-4FBB-A8D8-125313BD3698}" type="sibTrans" cxnId="{5A976FFC-E74A-4FF6-BA73-9C5EF7167AAE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96E42405-FE57-417F-8843-9B708EFFB6D4}">
      <dgm:prSet phldrT="[Text]" custT="1"/>
      <dgm:spPr>
        <a:solidFill>
          <a:srgbClr val="B17ED8"/>
        </a:solidFill>
      </dgm:spPr>
      <dgm:t>
        <a:bodyPr/>
        <a:lstStyle/>
        <a:p>
          <a:r>
            <a:rPr lang="en-GB" sz="4000" b="1" dirty="0">
              <a:solidFill>
                <a:srgbClr val="002060"/>
              </a:solidFill>
              <a:latin typeface="+mn-lt"/>
            </a:rPr>
            <a:t>Local</a:t>
          </a:r>
        </a:p>
      </dgm:t>
    </dgm:pt>
    <dgm:pt modelId="{4428BED8-28D3-413B-BB0E-CA49B1863090}" type="parTrans" cxnId="{1635120C-374A-44AF-8CF0-378F1D305C7F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86ECE9E5-8610-41F5-AB6B-9A9F8CEF15AF}" type="sibTrans" cxnId="{1635120C-374A-44AF-8CF0-378F1D305C7F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201B78D7-E8EF-48E1-A3BC-D02FEB43C534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Fuel/food poverty and cost of living crisis</a:t>
          </a:r>
        </a:p>
      </dgm:t>
    </dgm:pt>
    <dgm:pt modelId="{FBAA81F8-509D-4ED7-B4C2-B8706053C506}" type="parTrans" cxnId="{FAC9110C-09C6-40B5-AD44-6D53E1B0B9D6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2A851224-E48A-49BB-96F5-A595ABC3805A}" type="sibTrans" cxnId="{FAC9110C-09C6-40B5-AD44-6D53E1B0B9D6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54BD4A3A-8691-422F-9536-94A5B0B19453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Integrated Care Transformation</a:t>
          </a:r>
        </a:p>
      </dgm:t>
    </dgm:pt>
    <dgm:pt modelId="{589548E6-5497-444C-9486-D00B42C37F99}" type="parTrans" cxnId="{4531799E-AD81-4B9C-BB26-270042C9F359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75B4ADAE-60BB-4013-8A68-1EB57664CA34}" type="sibTrans" cxnId="{4531799E-AD81-4B9C-BB26-270042C9F359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C2E3A0BB-43E6-4B92-BBA1-CB55AFFBCC9A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Social isolation and loneliness</a:t>
          </a:r>
        </a:p>
      </dgm:t>
    </dgm:pt>
    <dgm:pt modelId="{77B35F7F-ACE1-4F71-9733-03094CD5010A}" type="parTrans" cxnId="{8F7A970B-D7AF-4E33-AF9C-59AE2A601D12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183A7BE3-3969-458B-A1BB-07049C7030CD}" type="sibTrans" cxnId="{8F7A970B-D7AF-4E33-AF9C-59AE2A601D12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5192E267-1012-478F-9696-BDA7F64C8082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Digital divide and continued health inequalities</a:t>
          </a:r>
        </a:p>
      </dgm:t>
    </dgm:pt>
    <dgm:pt modelId="{5AED6CD9-6312-48B0-98AE-C54508C3041B}" type="parTrans" cxnId="{53DD3611-B8B4-435B-B7A6-3B5FB63BDA7C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F7C503E7-8E0C-4812-BAC8-374D01A696CC}" type="sibTrans" cxnId="{53DD3611-B8B4-435B-B7A6-3B5FB63BDA7C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D2983E73-0BDF-4912-A5CF-F9DE0A744F18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City Plan</a:t>
          </a:r>
        </a:p>
      </dgm:t>
    </dgm:pt>
    <dgm:pt modelId="{499D76E8-E1DA-42A4-8040-5EFB88B969F7}" type="parTrans" cxnId="{DE247F3D-A18D-4FC0-9949-5DCD07F6E3AE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FF9419B2-0B05-4E46-9617-91CC82858BE8}" type="sibTrans" cxnId="{DE247F3D-A18D-4FC0-9949-5DCD07F6E3AE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D5127CA8-1EC1-40DE-958C-15396C67338E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Partnerships and initiatives providing solutions </a:t>
          </a:r>
        </a:p>
        <a:p>
          <a:r>
            <a:rPr lang="en-GB" sz="1400" b="1" dirty="0">
              <a:solidFill>
                <a:srgbClr val="002060"/>
              </a:solidFill>
              <a:latin typeface="+mj-lt"/>
            </a:rPr>
            <a:t>Sunderland VCS Alliance</a:t>
          </a:r>
          <a:endParaRPr lang="en-GB" sz="1400" dirty="0">
            <a:solidFill>
              <a:srgbClr val="002060"/>
            </a:solidFill>
            <a:latin typeface="+mj-lt"/>
          </a:endParaRPr>
        </a:p>
      </dgm:t>
    </dgm:pt>
    <dgm:pt modelId="{B3930CA7-96CF-4FB3-8813-4159A42058D1}" type="parTrans" cxnId="{B7417E83-3448-4A4C-B832-2F75FDA31B21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3752675D-48EC-4824-BA0B-C27ACDED6480}" type="sibTrans" cxnId="{B7417E83-3448-4A4C-B832-2F75FDA31B21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7E6BD6BE-AE95-4929-8118-94FF0EE08F24}">
      <dgm:prSet custT="1"/>
      <dgm:spPr/>
      <dgm:t>
        <a:bodyPr/>
        <a:lstStyle/>
        <a:p>
          <a:r>
            <a:rPr lang="en-GB" sz="1400" b="1" dirty="0">
              <a:solidFill>
                <a:srgbClr val="002060"/>
              </a:solidFill>
              <a:latin typeface="+mj-lt"/>
            </a:rPr>
            <a:t>Local Grants</a:t>
          </a:r>
        </a:p>
        <a:p>
          <a:r>
            <a:rPr lang="en-GB" sz="1400" b="1" dirty="0">
              <a:solidFill>
                <a:srgbClr val="002060"/>
              </a:solidFill>
              <a:latin typeface="+mj-lt"/>
            </a:rPr>
            <a:t>Social Value </a:t>
          </a:r>
        </a:p>
      </dgm:t>
    </dgm:pt>
    <dgm:pt modelId="{409154AF-54CC-4154-9DB2-3AC6B280259E}" type="parTrans" cxnId="{717E5AC7-7A66-4E36-AC3C-43D728A83DE6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A4999A5B-27B1-4158-B9E4-3EFE598AE746}" type="sibTrans" cxnId="{717E5AC7-7A66-4E36-AC3C-43D728A83DE6}">
      <dgm:prSet/>
      <dgm:spPr/>
      <dgm:t>
        <a:bodyPr/>
        <a:lstStyle/>
        <a:p>
          <a:endParaRPr lang="en-GB">
            <a:latin typeface="+mj-lt"/>
          </a:endParaRPr>
        </a:p>
      </dgm:t>
    </dgm:pt>
    <dgm:pt modelId="{3703D1D9-C0B4-4DA6-B03E-837099A2E1D6}" type="pres">
      <dgm:prSet presAssocID="{390CFB67-52BE-4550-99B5-4E89B1AFBF63}" presName="theList" presStyleCnt="0">
        <dgm:presLayoutVars>
          <dgm:dir/>
          <dgm:animLvl val="lvl"/>
          <dgm:resizeHandles val="exact"/>
        </dgm:presLayoutVars>
      </dgm:prSet>
      <dgm:spPr/>
    </dgm:pt>
    <dgm:pt modelId="{BE2BFAC5-9E68-4797-8EEA-53BEA4D6D583}" type="pres">
      <dgm:prSet presAssocID="{B7EF73BD-65D8-4E19-B7D6-D92B52664A56}" presName="compNode" presStyleCnt="0"/>
      <dgm:spPr/>
    </dgm:pt>
    <dgm:pt modelId="{A97AB708-D63D-4E75-A3D0-2599D7BD9C14}" type="pres">
      <dgm:prSet presAssocID="{B7EF73BD-65D8-4E19-B7D6-D92B52664A56}" presName="aNode" presStyleLbl="bgShp" presStyleIdx="0" presStyleCnt="3" custLinFactNeighborX="-390" custLinFactNeighborY="8794"/>
      <dgm:spPr/>
    </dgm:pt>
    <dgm:pt modelId="{9D5793D0-BBAC-4140-94BE-A7F1826108C9}" type="pres">
      <dgm:prSet presAssocID="{B7EF73BD-65D8-4E19-B7D6-D92B52664A56}" presName="textNode" presStyleLbl="bgShp" presStyleIdx="0" presStyleCnt="3"/>
      <dgm:spPr/>
    </dgm:pt>
    <dgm:pt modelId="{BDB0FE0F-6FFA-4872-A50C-33A1AF3A19F9}" type="pres">
      <dgm:prSet presAssocID="{B7EF73BD-65D8-4E19-B7D6-D92B52664A56}" presName="compChildNode" presStyleCnt="0"/>
      <dgm:spPr/>
    </dgm:pt>
    <dgm:pt modelId="{2E8CE09E-4266-4ADC-9E78-13EF5C39F0CA}" type="pres">
      <dgm:prSet presAssocID="{B7EF73BD-65D8-4E19-B7D6-D92B52664A56}" presName="theInnerList" presStyleCnt="0"/>
      <dgm:spPr/>
    </dgm:pt>
    <dgm:pt modelId="{58E9A194-11DB-45BD-B4AB-487ED972AB15}" type="pres">
      <dgm:prSet presAssocID="{6EA53736-10BC-45A4-9D87-78130B166E7D}" presName="childNode" presStyleLbl="node1" presStyleIdx="0" presStyleCnt="8" custLinFactNeighborY="-3114">
        <dgm:presLayoutVars>
          <dgm:bulletEnabled val="1"/>
        </dgm:presLayoutVars>
      </dgm:prSet>
      <dgm:spPr/>
    </dgm:pt>
    <dgm:pt modelId="{206BD5A9-6F35-4521-A8CA-4A7A5019E267}" type="pres">
      <dgm:prSet presAssocID="{B7EF73BD-65D8-4E19-B7D6-D92B52664A56}" presName="aSpace" presStyleCnt="0"/>
      <dgm:spPr/>
    </dgm:pt>
    <dgm:pt modelId="{DCAFC7BF-CC41-497D-9695-F6C9FAC8AE74}" type="pres">
      <dgm:prSet presAssocID="{FAE11EC0-C99A-416A-8BC4-878977F13F51}" presName="compNode" presStyleCnt="0"/>
      <dgm:spPr/>
    </dgm:pt>
    <dgm:pt modelId="{0C09D162-6FED-4468-A550-10A8019F9583}" type="pres">
      <dgm:prSet presAssocID="{FAE11EC0-C99A-416A-8BC4-878977F13F51}" presName="aNode" presStyleLbl="bgShp" presStyleIdx="1" presStyleCnt="3"/>
      <dgm:spPr/>
    </dgm:pt>
    <dgm:pt modelId="{AF7F6E42-446B-4D6B-B480-D5FEAC5B04DC}" type="pres">
      <dgm:prSet presAssocID="{FAE11EC0-C99A-416A-8BC4-878977F13F51}" presName="textNode" presStyleLbl="bgShp" presStyleIdx="1" presStyleCnt="3"/>
      <dgm:spPr/>
    </dgm:pt>
    <dgm:pt modelId="{3EAD08A8-4F64-45F0-B673-042FDD4DF0E1}" type="pres">
      <dgm:prSet presAssocID="{FAE11EC0-C99A-416A-8BC4-878977F13F51}" presName="compChildNode" presStyleCnt="0"/>
      <dgm:spPr/>
    </dgm:pt>
    <dgm:pt modelId="{CB2991AF-B721-4870-9A54-F5083722766D}" type="pres">
      <dgm:prSet presAssocID="{FAE11EC0-C99A-416A-8BC4-878977F13F51}" presName="theInnerList" presStyleCnt="0"/>
      <dgm:spPr/>
    </dgm:pt>
    <dgm:pt modelId="{750A714C-4A3C-4989-BF11-3FEB73F261DF}" type="pres">
      <dgm:prSet presAssocID="{201B78D7-E8EF-48E1-A3BC-D02FEB43C534}" presName="childNode" presStyleLbl="node1" presStyleIdx="1" presStyleCnt="8">
        <dgm:presLayoutVars>
          <dgm:bulletEnabled val="1"/>
        </dgm:presLayoutVars>
      </dgm:prSet>
      <dgm:spPr/>
    </dgm:pt>
    <dgm:pt modelId="{621780B6-A0E3-41CA-8FAB-AA08E5B05D4A}" type="pres">
      <dgm:prSet presAssocID="{201B78D7-E8EF-48E1-A3BC-D02FEB43C534}" presName="aSpace2" presStyleCnt="0"/>
      <dgm:spPr/>
    </dgm:pt>
    <dgm:pt modelId="{FE92FD2E-B756-4AFD-A822-D426CECDF087}" type="pres">
      <dgm:prSet presAssocID="{54BD4A3A-8691-422F-9536-94A5B0B19453}" presName="childNode" presStyleLbl="node1" presStyleIdx="2" presStyleCnt="8">
        <dgm:presLayoutVars>
          <dgm:bulletEnabled val="1"/>
        </dgm:presLayoutVars>
      </dgm:prSet>
      <dgm:spPr/>
    </dgm:pt>
    <dgm:pt modelId="{A1EC8375-A364-4928-BDA8-DAB46C7B921B}" type="pres">
      <dgm:prSet presAssocID="{54BD4A3A-8691-422F-9536-94A5B0B19453}" presName="aSpace2" presStyleCnt="0"/>
      <dgm:spPr/>
    </dgm:pt>
    <dgm:pt modelId="{46ADAE5A-2429-4583-871F-FEA64FFB5DEE}" type="pres">
      <dgm:prSet presAssocID="{C2E3A0BB-43E6-4B92-BBA1-CB55AFFBCC9A}" presName="childNode" presStyleLbl="node1" presStyleIdx="3" presStyleCnt="8">
        <dgm:presLayoutVars>
          <dgm:bulletEnabled val="1"/>
        </dgm:presLayoutVars>
      </dgm:prSet>
      <dgm:spPr/>
    </dgm:pt>
    <dgm:pt modelId="{83CC79CB-C06C-4A89-A390-73DD4AE1EE5C}" type="pres">
      <dgm:prSet presAssocID="{C2E3A0BB-43E6-4B92-BBA1-CB55AFFBCC9A}" presName="aSpace2" presStyleCnt="0"/>
      <dgm:spPr/>
    </dgm:pt>
    <dgm:pt modelId="{A433FD70-AF32-4F6C-888F-BEE9EFF865B0}" type="pres">
      <dgm:prSet presAssocID="{5192E267-1012-478F-9696-BDA7F64C8082}" presName="childNode" presStyleLbl="node1" presStyleIdx="4" presStyleCnt="8">
        <dgm:presLayoutVars>
          <dgm:bulletEnabled val="1"/>
        </dgm:presLayoutVars>
      </dgm:prSet>
      <dgm:spPr/>
    </dgm:pt>
    <dgm:pt modelId="{9A062515-8C51-4CDA-A859-7C72FDF25263}" type="pres">
      <dgm:prSet presAssocID="{FAE11EC0-C99A-416A-8BC4-878977F13F51}" presName="aSpace" presStyleCnt="0"/>
      <dgm:spPr/>
    </dgm:pt>
    <dgm:pt modelId="{DA5D36DD-1510-4AA8-8975-431291BD735A}" type="pres">
      <dgm:prSet presAssocID="{96E42405-FE57-417F-8843-9B708EFFB6D4}" presName="compNode" presStyleCnt="0"/>
      <dgm:spPr/>
    </dgm:pt>
    <dgm:pt modelId="{06153E2C-E6B2-43A2-AFDE-18655F3D9022}" type="pres">
      <dgm:prSet presAssocID="{96E42405-FE57-417F-8843-9B708EFFB6D4}" presName="aNode" presStyleLbl="bgShp" presStyleIdx="2" presStyleCnt="3"/>
      <dgm:spPr/>
    </dgm:pt>
    <dgm:pt modelId="{E5DFBBA8-3591-419A-BAE2-5E8A7467B98F}" type="pres">
      <dgm:prSet presAssocID="{96E42405-FE57-417F-8843-9B708EFFB6D4}" presName="textNode" presStyleLbl="bgShp" presStyleIdx="2" presStyleCnt="3"/>
      <dgm:spPr/>
    </dgm:pt>
    <dgm:pt modelId="{04D331CD-C85B-408E-B416-CF51C1994DC0}" type="pres">
      <dgm:prSet presAssocID="{96E42405-FE57-417F-8843-9B708EFFB6D4}" presName="compChildNode" presStyleCnt="0"/>
      <dgm:spPr/>
    </dgm:pt>
    <dgm:pt modelId="{CA1FD572-79B5-4C50-B3CC-E123B471BB27}" type="pres">
      <dgm:prSet presAssocID="{96E42405-FE57-417F-8843-9B708EFFB6D4}" presName="theInnerList" presStyleCnt="0"/>
      <dgm:spPr/>
    </dgm:pt>
    <dgm:pt modelId="{CEFE3DDD-871C-4A29-8D75-2649E858AA46}" type="pres">
      <dgm:prSet presAssocID="{D2983E73-0BDF-4912-A5CF-F9DE0A744F18}" presName="childNode" presStyleLbl="node1" presStyleIdx="5" presStyleCnt="8">
        <dgm:presLayoutVars>
          <dgm:bulletEnabled val="1"/>
        </dgm:presLayoutVars>
      </dgm:prSet>
      <dgm:spPr/>
    </dgm:pt>
    <dgm:pt modelId="{B812D187-E7AD-4B21-AF93-9660C17C9C99}" type="pres">
      <dgm:prSet presAssocID="{D2983E73-0BDF-4912-A5CF-F9DE0A744F18}" presName="aSpace2" presStyleCnt="0"/>
      <dgm:spPr/>
    </dgm:pt>
    <dgm:pt modelId="{B3627694-43F6-42FE-832B-7DF807FC5D3F}" type="pres">
      <dgm:prSet presAssocID="{D5127CA8-1EC1-40DE-958C-15396C67338E}" presName="childNode" presStyleLbl="node1" presStyleIdx="6" presStyleCnt="8">
        <dgm:presLayoutVars>
          <dgm:bulletEnabled val="1"/>
        </dgm:presLayoutVars>
      </dgm:prSet>
      <dgm:spPr/>
    </dgm:pt>
    <dgm:pt modelId="{D9B1F18E-9890-49FC-8CE6-6341F5257522}" type="pres">
      <dgm:prSet presAssocID="{D5127CA8-1EC1-40DE-958C-15396C67338E}" presName="aSpace2" presStyleCnt="0"/>
      <dgm:spPr/>
    </dgm:pt>
    <dgm:pt modelId="{9305BB2C-404D-43CD-B791-132C298BA81C}" type="pres">
      <dgm:prSet presAssocID="{7E6BD6BE-AE95-4929-8118-94FF0EE08F24}" presName="childNode" presStyleLbl="node1" presStyleIdx="7" presStyleCnt="8">
        <dgm:presLayoutVars>
          <dgm:bulletEnabled val="1"/>
        </dgm:presLayoutVars>
      </dgm:prSet>
      <dgm:spPr/>
    </dgm:pt>
  </dgm:ptLst>
  <dgm:cxnLst>
    <dgm:cxn modelId="{8F7A970B-D7AF-4E33-AF9C-59AE2A601D12}" srcId="{FAE11EC0-C99A-416A-8BC4-878977F13F51}" destId="{C2E3A0BB-43E6-4B92-BBA1-CB55AFFBCC9A}" srcOrd="2" destOrd="0" parTransId="{77B35F7F-ACE1-4F71-9733-03094CD5010A}" sibTransId="{183A7BE3-3969-458B-A1BB-07049C7030CD}"/>
    <dgm:cxn modelId="{FAC9110C-09C6-40B5-AD44-6D53E1B0B9D6}" srcId="{FAE11EC0-C99A-416A-8BC4-878977F13F51}" destId="{201B78D7-E8EF-48E1-A3BC-D02FEB43C534}" srcOrd="0" destOrd="0" parTransId="{FBAA81F8-509D-4ED7-B4C2-B8706053C506}" sibTransId="{2A851224-E48A-49BB-96F5-A595ABC3805A}"/>
    <dgm:cxn modelId="{1635120C-374A-44AF-8CF0-378F1D305C7F}" srcId="{390CFB67-52BE-4550-99B5-4E89B1AFBF63}" destId="{96E42405-FE57-417F-8843-9B708EFFB6D4}" srcOrd="2" destOrd="0" parTransId="{4428BED8-28D3-413B-BB0E-CA49B1863090}" sibTransId="{86ECE9E5-8610-41F5-AB6B-9A9F8CEF15AF}"/>
    <dgm:cxn modelId="{53DD3611-B8B4-435B-B7A6-3B5FB63BDA7C}" srcId="{FAE11EC0-C99A-416A-8BC4-878977F13F51}" destId="{5192E267-1012-478F-9696-BDA7F64C8082}" srcOrd="3" destOrd="0" parTransId="{5AED6CD9-6312-48B0-98AE-C54508C3041B}" sibTransId="{F7C503E7-8E0C-4812-BAC8-374D01A696CC}"/>
    <dgm:cxn modelId="{DE247F3D-A18D-4FC0-9949-5DCD07F6E3AE}" srcId="{96E42405-FE57-417F-8843-9B708EFFB6D4}" destId="{D2983E73-0BDF-4912-A5CF-F9DE0A744F18}" srcOrd="0" destOrd="0" parTransId="{499D76E8-E1DA-42A4-8040-5EFB88B969F7}" sibTransId="{FF9419B2-0B05-4E46-9617-91CC82858BE8}"/>
    <dgm:cxn modelId="{42F11572-6A76-4D04-A160-D5E0D70BFE81}" type="presOf" srcId="{201B78D7-E8EF-48E1-A3BC-D02FEB43C534}" destId="{750A714C-4A3C-4989-BF11-3FEB73F261DF}" srcOrd="0" destOrd="0" presId="urn:microsoft.com/office/officeart/2005/8/layout/lProcess2"/>
    <dgm:cxn modelId="{B7417E83-3448-4A4C-B832-2F75FDA31B21}" srcId="{96E42405-FE57-417F-8843-9B708EFFB6D4}" destId="{D5127CA8-1EC1-40DE-958C-15396C67338E}" srcOrd="1" destOrd="0" parTransId="{B3930CA7-96CF-4FB3-8813-4159A42058D1}" sibTransId="{3752675D-48EC-4824-BA0B-C27ACDED6480}"/>
    <dgm:cxn modelId="{9F123189-B419-4F2E-8C52-EF3A885D4359}" type="presOf" srcId="{FAE11EC0-C99A-416A-8BC4-878977F13F51}" destId="{AF7F6E42-446B-4D6B-B480-D5FEAC5B04DC}" srcOrd="1" destOrd="0" presId="urn:microsoft.com/office/officeart/2005/8/layout/lProcess2"/>
    <dgm:cxn modelId="{8D7D9F8E-C8D6-4109-A13E-6CBBA0D9C48A}" type="presOf" srcId="{96E42405-FE57-417F-8843-9B708EFFB6D4}" destId="{E5DFBBA8-3591-419A-BAE2-5E8A7467B98F}" srcOrd="1" destOrd="0" presId="urn:microsoft.com/office/officeart/2005/8/layout/lProcess2"/>
    <dgm:cxn modelId="{ADDA0D91-F94B-4426-B102-B64E42961EB1}" type="presOf" srcId="{54BD4A3A-8691-422F-9536-94A5B0B19453}" destId="{FE92FD2E-B756-4AFD-A822-D426CECDF087}" srcOrd="0" destOrd="0" presId="urn:microsoft.com/office/officeart/2005/8/layout/lProcess2"/>
    <dgm:cxn modelId="{FEFC1D94-FD17-41C8-9D8C-DDFC12EDAF9E}" type="presOf" srcId="{D2983E73-0BDF-4912-A5CF-F9DE0A744F18}" destId="{CEFE3DDD-871C-4A29-8D75-2649E858AA46}" srcOrd="0" destOrd="0" presId="urn:microsoft.com/office/officeart/2005/8/layout/lProcess2"/>
    <dgm:cxn modelId="{25157A99-5420-45DF-820C-7EE38915265B}" type="presOf" srcId="{390CFB67-52BE-4550-99B5-4E89B1AFBF63}" destId="{3703D1D9-C0B4-4DA6-B03E-837099A2E1D6}" srcOrd="0" destOrd="0" presId="urn:microsoft.com/office/officeart/2005/8/layout/lProcess2"/>
    <dgm:cxn modelId="{4531799E-AD81-4B9C-BB26-270042C9F359}" srcId="{FAE11EC0-C99A-416A-8BC4-878977F13F51}" destId="{54BD4A3A-8691-422F-9536-94A5B0B19453}" srcOrd="1" destOrd="0" parTransId="{589548E6-5497-444C-9486-D00B42C37F99}" sibTransId="{75B4ADAE-60BB-4013-8A68-1EB57664CA34}"/>
    <dgm:cxn modelId="{166B179F-D986-4201-9407-95A6166CF9EC}" type="presOf" srcId="{FAE11EC0-C99A-416A-8BC4-878977F13F51}" destId="{0C09D162-6FED-4468-A550-10A8019F9583}" srcOrd="0" destOrd="0" presId="urn:microsoft.com/office/officeart/2005/8/layout/lProcess2"/>
    <dgm:cxn modelId="{6704F89F-688A-4E17-8EF4-9D83D636AA84}" type="presOf" srcId="{B7EF73BD-65D8-4E19-B7D6-D92B52664A56}" destId="{A97AB708-D63D-4E75-A3D0-2599D7BD9C14}" srcOrd="0" destOrd="0" presId="urn:microsoft.com/office/officeart/2005/8/layout/lProcess2"/>
    <dgm:cxn modelId="{701E26A6-8C91-4C3E-90F4-C2A92CD1DFED}" type="presOf" srcId="{6EA53736-10BC-45A4-9D87-78130B166E7D}" destId="{58E9A194-11DB-45BD-B4AB-487ED972AB15}" srcOrd="0" destOrd="0" presId="urn:microsoft.com/office/officeart/2005/8/layout/lProcess2"/>
    <dgm:cxn modelId="{F4D2EEB5-DB3B-4C2D-AB86-227EA681ABF8}" type="presOf" srcId="{7E6BD6BE-AE95-4929-8118-94FF0EE08F24}" destId="{9305BB2C-404D-43CD-B791-132C298BA81C}" srcOrd="0" destOrd="0" presId="urn:microsoft.com/office/officeart/2005/8/layout/lProcess2"/>
    <dgm:cxn modelId="{F65E84C2-571B-4027-BC62-7A5F0B106706}" type="presOf" srcId="{B7EF73BD-65D8-4E19-B7D6-D92B52664A56}" destId="{9D5793D0-BBAC-4140-94BE-A7F1826108C9}" srcOrd="1" destOrd="0" presId="urn:microsoft.com/office/officeart/2005/8/layout/lProcess2"/>
    <dgm:cxn modelId="{BEC59BC6-A44F-4EA1-AF30-95FA54EC13A0}" type="presOf" srcId="{96E42405-FE57-417F-8843-9B708EFFB6D4}" destId="{06153E2C-E6B2-43A2-AFDE-18655F3D9022}" srcOrd="0" destOrd="0" presId="urn:microsoft.com/office/officeart/2005/8/layout/lProcess2"/>
    <dgm:cxn modelId="{717E5AC7-7A66-4E36-AC3C-43D728A83DE6}" srcId="{96E42405-FE57-417F-8843-9B708EFFB6D4}" destId="{7E6BD6BE-AE95-4929-8118-94FF0EE08F24}" srcOrd="2" destOrd="0" parTransId="{409154AF-54CC-4154-9DB2-3AC6B280259E}" sibTransId="{A4999A5B-27B1-4158-B9E4-3EFE598AE746}"/>
    <dgm:cxn modelId="{665285C7-ADBC-46EB-8290-F40376681C72}" type="presOf" srcId="{5192E267-1012-478F-9696-BDA7F64C8082}" destId="{A433FD70-AF32-4F6C-888F-BEE9EFF865B0}" srcOrd="0" destOrd="0" presId="urn:microsoft.com/office/officeart/2005/8/layout/lProcess2"/>
    <dgm:cxn modelId="{E3380DD0-9847-4A86-A21D-3C33FB684F22}" srcId="{B7EF73BD-65D8-4E19-B7D6-D92B52664A56}" destId="{6EA53736-10BC-45A4-9D87-78130B166E7D}" srcOrd="0" destOrd="0" parTransId="{7B2D1F06-79DE-418B-8EE4-71422E0C1995}" sibTransId="{24EC5946-A0F1-4BEB-A516-59332981E4FB}"/>
    <dgm:cxn modelId="{1F5E0BF9-7FDA-4F03-9F7A-D5B64778A481}" type="presOf" srcId="{C2E3A0BB-43E6-4B92-BBA1-CB55AFFBCC9A}" destId="{46ADAE5A-2429-4583-871F-FEA64FFB5DEE}" srcOrd="0" destOrd="0" presId="urn:microsoft.com/office/officeart/2005/8/layout/lProcess2"/>
    <dgm:cxn modelId="{A85FB8FA-4910-4350-8F5F-EA7034542F67}" srcId="{390CFB67-52BE-4550-99B5-4E89B1AFBF63}" destId="{B7EF73BD-65D8-4E19-B7D6-D92B52664A56}" srcOrd="0" destOrd="0" parTransId="{0F25333E-5CBF-4A4C-9B5B-4998397F7E84}" sibTransId="{B4B46463-4C5D-4BEB-B86D-041AA850C076}"/>
    <dgm:cxn modelId="{5A976FFC-E74A-4FF6-BA73-9C5EF7167AAE}" srcId="{390CFB67-52BE-4550-99B5-4E89B1AFBF63}" destId="{FAE11EC0-C99A-416A-8BC4-878977F13F51}" srcOrd="1" destOrd="0" parTransId="{800EA778-398B-475F-A20D-37601141BE33}" sibTransId="{D6C989F0-8B3F-4FBB-A8D8-125313BD3698}"/>
    <dgm:cxn modelId="{FEE360FE-53E5-4668-A9BA-4164B6A9EDEC}" type="presOf" srcId="{D5127CA8-1EC1-40DE-958C-15396C67338E}" destId="{B3627694-43F6-42FE-832B-7DF807FC5D3F}" srcOrd="0" destOrd="0" presId="urn:microsoft.com/office/officeart/2005/8/layout/lProcess2"/>
    <dgm:cxn modelId="{68772E54-0B0A-4B2D-B6BD-16682C77D71D}" type="presParOf" srcId="{3703D1D9-C0B4-4DA6-B03E-837099A2E1D6}" destId="{BE2BFAC5-9E68-4797-8EEA-53BEA4D6D583}" srcOrd="0" destOrd="0" presId="urn:microsoft.com/office/officeart/2005/8/layout/lProcess2"/>
    <dgm:cxn modelId="{1589FC18-3B35-40A9-8FB5-DB500FD54565}" type="presParOf" srcId="{BE2BFAC5-9E68-4797-8EEA-53BEA4D6D583}" destId="{A97AB708-D63D-4E75-A3D0-2599D7BD9C14}" srcOrd="0" destOrd="0" presId="urn:microsoft.com/office/officeart/2005/8/layout/lProcess2"/>
    <dgm:cxn modelId="{AD46E970-BE9A-425D-8A79-2594554F7899}" type="presParOf" srcId="{BE2BFAC5-9E68-4797-8EEA-53BEA4D6D583}" destId="{9D5793D0-BBAC-4140-94BE-A7F1826108C9}" srcOrd="1" destOrd="0" presId="urn:microsoft.com/office/officeart/2005/8/layout/lProcess2"/>
    <dgm:cxn modelId="{EB10A7C9-3C57-4DB0-AF7E-4C639B6C0DD9}" type="presParOf" srcId="{BE2BFAC5-9E68-4797-8EEA-53BEA4D6D583}" destId="{BDB0FE0F-6FFA-4872-A50C-33A1AF3A19F9}" srcOrd="2" destOrd="0" presId="urn:microsoft.com/office/officeart/2005/8/layout/lProcess2"/>
    <dgm:cxn modelId="{269713D0-ED7D-4B94-B1BB-77D503F48C0A}" type="presParOf" srcId="{BDB0FE0F-6FFA-4872-A50C-33A1AF3A19F9}" destId="{2E8CE09E-4266-4ADC-9E78-13EF5C39F0CA}" srcOrd="0" destOrd="0" presId="urn:microsoft.com/office/officeart/2005/8/layout/lProcess2"/>
    <dgm:cxn modelId="{90474971-D7EC-48B5-8CAE-5970880E9BC4}" type="presParOf" srcId="{2E8CE09E-4266-4ADC-9E78-13EF5C39F0CA}" destId="{58E9A194-11DB-45BD-B4AB-487ED972AB15}" srcOrd="0" destOrd="0" presId="urn:microsoft.com/office/officeart/2005/8/layout/lProcess2"/>
    <dgm:cxn modelId="{05EE9106-4C4F-4A7B-8AA5-C7BAA1136530}" type="presParOf" srcId="{3703D1D9-C0B4-4DA6-B03E-837099A2E1D6}" destId="{206BD5A9-6F35-4521-A8CA-4A7A5019E267}" srcOrd="1" destOrd="0" presId="urn:microsoft.com/office/officeart/2005/8/layout/lProcess2"/>
    <dgm:cxn modelId="{7D32052C-C1D9-4BC7-AEB5-A5C6E79D5222}" type="presParOf" srcId="{3703D1D9-C0B4-4DA6-B03E-837099A2E1D6}" destId="{DCAFC7BF-CC41-497D-9695-F6C9FAC8AE74}" srcOrd="2" destOrd="0" presId="urn:microsoft.com/office/officeart/2005/8/layout/lProcess2"/>
    <dgm:cxn modelId="{B97B8F04-3093-4C98-B2D1-5593EA17E92A}" type="presParOf" srcId="{DCAFC7BF-CC41-497D-9695-F6C9FAC8AE74}" destId="{0C09D162-6FED-4468-A550-10A8019F9583}" srcOrd="0" destOrd="0" presId="urn:microsoft.com/office/officeart/2005/8/layout/lProcess2"/>
    <dgm:cxn modelId="{B4A5B80B-425E-4FE4-929D-8313DD37EB6C}" type="presParOf" srcId="{DCAFC7BF-CC41-497D-9695-F6C9FAC8AE74}" destId="{AF7F6E42-446B-4D6B-B480-D5FEAC5B04DC}" srcOrd="1" destOrd="0" presId="urn:microsoft.com/office/officeart/2005/8/layout/lProcess2"/>
    <dgm:cxn modelId="{B7AF2D46-6EAA-45CD-886F-0967A1614AF5}" type="presParOf" srcId="{DCAFC7BF-CC41-497D-9695-F6C9FAC8AE74}" destId="{3EAD08A8-4F64-45F0-B673-042FDD4DF0E1}" srcOrd="2" destOrd="0" presId="urn:microsoft.com/office/officeart/2005/8/layout/lProcess2"/>
    <dgm:cxn modelId="{27A04D9B-7FF0-4EFA-BA06-CD4B8DEB3841}" type="presParOf" srcId="{3EAD08A8-4F64-45F0-B673-042FDD4DF0E1}" destId="{CB2991AF-B721-4870-9A54-F5083722766D}" srcOrd="0" destOrd="0" presId="urn:microsoft.com/office/officeart/2005/8/layout/lProcess2"/>
    <dgm:cxn modelId="{713F37A7-A112-4CD7-9CAE-92B8C7F5733A}" type="presParOf" srcId="{CB2991AF-B721-4870-9A54-F5083722766D}" destId="{750A714C-4A3C-4989-BF11-3FEB73F261DF}" srcOrd="0" destOrd="0" presId="urn:microsoft.com/office/officeart/2005/8/layout/lProcess2"/>
    <dgm:cxn modelId="{32641B6A-495F-44C6-929F-E020E6E22319}" type="presParOf" srcId="{CB2991AF-B721-4870-9A54-F5083722766D}" destId="{621780B6-A0E3-41CA-8FAB-AA08E5B05D4A}" srcOrd="1" destOrd="0" presId="urn:microsoft.com/office/officeart/2005/8/layout/lProcess2"/>
    <dgm:cxn modelId="{F64C8F8A-22C5-4C69-8F34-9D7FF3714295}" type="presParOf" srcId="{CB2991AF-B721-4870-9A54-F5083722766D}" destId="{FE92FD2E-B756-4AFD-A822-D426CECDF087}" srcOrd="2" destOrd="0" presId="urn:microsoft.com/office/officeart/2005/8/layout/lProcess2"/>
    <dgm:cxn modelId="{DE9295DA-541A-4BC2-9AFF-F3BF5EF6E76A}" type="presParOf" srcId="{CB2991AF-B721-4870-9A54-F5083722766D}" destId="{A1EC8375-A364-4928-BDA8-DAB46C7B921B}" srcOrd="3" destOrd="0" presId="urn:microsoft.com/office/officeart/2005/8/layout/lProcess2"/>
    <dgm:cxn modelId="{A745EBB3-FBF2-41B9-8032-D6C8E4F055EE}" type="presParOf" srcId="{CB2991AF-B721-4870-9A54-F5083722766D}" destId="{46ADAE5A-2429-4583-871F-FEA64FFB5DEE}" srcOrd="4" destOrd="0" presId="urn:microsoft.com/office/officeart/2005/8/layout/lProcess2"/>
    <dgm:cxn modelId="{7BC22870-D13D-4BAF-AAEA-C82F565B39BE}" type="presParOf" srcId="{CB2991AF-B721-4870-9A54-F5083722766D}" destId="{83CC79CB-C06C-4A89-A390-73DD4AE1EE5C}" srcOrd="5" destOrd="0" presId="urn:microsoft.com/office/officeart/2005/8/layout/lProcess2"/>
    <dgm:cxn modelId="{4D706D23-3EC1-44AB-9B45-4D6983DAB6EC}" type="presParOf" srcId="{CB2991AF-B721-4870-9A54-F5083722766D}" destId="{A433FD70-AF32-4F6C-888F-BEE9EFF865B0}" srcOrd="6" destOrd="0" presId="urn:microsoft.com/office/officeart/2005/8/layout/lProcess2"/>
    <dgm:cxn modelId="{CF09FBB8-FA93-40EC-8D68-217819C7FECF}" type="presParOf" srcId="{3703D1D9-C0B4-4DA6-B03E-837099A2E1D6}" destId="{9A062515-8C51-4CDA-A859-7C72FDF25263}" srcOrd="3" destOrd="0" presId="urn:microsoft.com/office/officeart/2005/8/layout/lProcess2"/>
    <dgm:cxn modelId="{866DFEA6-495A-40D8-B2ED-8C5632C5F871}" type="presParOf" srcId="{3703D1D9-C0B4-4DA6-B03E-837099A2E1D6}" destId="{DA5D36DD-1510-4AA8-8975-431291BD735A}" srcOrd="4" destOrd="0" presId="urn:microsoft.com/office/officeart/2005/8/layout/lProcess2"/>
    <dgm:cxn modelId="{4EC6AE3A-E805-4C8D-900C-9A59585E574E}" type="presParOf" srcId="{DA5D36DD-1510-4AA8-8975-431291BD735A}" destId="{06153E2C-E6B2-43A2-AFDE-18655F3D9022}" srcOrd="0" destOrd="0" presId="urn:microsoft.com/office/officeart/2005/8/layout/lProcess2"/>
    <dgm:cxn modelId="{F176C7E3-E37C-4A96-968A-5108D39F01E4}" type="presParOf" srcId="{DA5D36DD-1510-4AA8-8975-431291BD735A}" destId="{E5DFBBA8-3591-419A-BAE2-5E8A7467B98F}" srcOrd="1" destOrd="0" presId="urn:microsoft.com/office/officeart/2005/8/layout/lProcess2"/>
    <dgm:cxn modelId="{4A2B2303-0655-4F62-9927-359666110D21}" type="presParOf" srcId="{DA5D36DD-1510-4AA8-8975-431291BD735A}" destId="{04D331CD-C85B-408E-B416-CF51C1994DC0}" srcOrd="2" destOrd="0" presId="urn:microsoft.com/office/officeart/2005/8/layout/lProcess2"/>
    <dgm:cxn modelId="{7FEA32E3-0EAA-4735-96CF-3A90C49AC793}" type="presParOf" srcId="{04D331CD-C85B-408E-B416-CF51C1994DC0}" destId="{CA1FD572-79B5-4C50-B3CC-E123B471BB27}" srcOrd="0" destOrd="0" presId="urn:microsoft.com/office/officeart/2005/8/layout/lProcess2"/>
    <dgm:cxn modelId="{2CC56450-35C6-4D27-BCED-0AA72F83C9E7}" type="presParOf" srcId="{CA1FD572-79B5-4C50-B3CC-E123B471BB27}" destId="{CEFE3DDD-871C-4A29-8D75-2649E858AA46}" srcOrd="0" destOrd="0" presId="urn:microsoft.com/office/officeart/2005/8/layout/lProcess2"/>
    <dgm:cxn modelId="{AA4AF41E-78F7-435F-923D-E5912AE38AD7}" type="presParOf" srcId="{CA1FD572-79B5-4C50-B3CC-E123B471BB27}" destId="{B812D187-E7AD-4B21-AF93-9660C17C9C99}" srcOrd="1" destOrd="0" presId="urn:microsoft.com/office/officeart/2005/8/layout/lProcess2"/>
    <dgm:cxn modelId="{48A82EFF-A276-419F-B630-716A42397FC3}" type="presParOf" srcId="{CA1FD572-79B5-4C50-B3CC-E123B471BB27}" destId="{B3627694-43F6-42FE-832B-7DF807FC5D3F}" srcOrd="2" destOrd="0" presId="urn:microsoft.com/office/officeart/2005/8/layout/lProcess2"/>
    <dgm:cxn modelId="{0BD20CFE-6683-451C-AC49-FF73CEF26971}" type="presParOf" srcId="{CA1FD572-79B5-4C50-B3CC-E123B471BB27}" destId="{D9B1F18E-9890-49FC-8CE6-6341F5257522}" srcOrd="3" destOrd="0" presId="urn:microsoft.com/office/officeart/2005/8/layout/lProcess2"/>
    <dgm:cxn modelId="{17C5B449-9627-4E94-AB7B-21E0D99CEEAB}" type="presParOf" srcId="{CA1FD572-79B5-4C50-B3CC-E123B471BB27}" destId="{9305BB2C-404D-43CD-B791-132C298BA81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AB708-D63D-4E75-A3D0-2599D7BD9C14}">
      <dsp:nvSpPr>
        <dsp:cNvPr id="0" name=""/>
        <dsp:cNvSpPr/>
      </dsp:nvSpPr>
      <dsp:spPr>
        <a:xfrm>
          <a:off x="0" y="0"/>
          <a:ext cx="2917263" cy="5023991"/>
        </a:xfrm>
        <a:prstGeom prst="roundRect">
          <a:avLst>
            <a:gd name="adj" fmla="val 10000"/>
          </a:avLst>
        </a:prstGeom>
        <a:solidFill>
          <a:srgbClr val="B17ED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solidFill>
                <a:srgbClr val="002060"/>
              </a:solidFill>
              <a:latin typeface="+mn-lt"/>
              <a:ea typeface="+mj-ea"/>
              <a:cs typeface="Arial" panose="020B0604020202020204" pitchFamily="34" charset="0"/>
            </a:rPr>
            <a:t>Globa</a:t>
          </a:r>
          <a:r>
            <a:rPr lang="en-GB" sz="4000" b="1" kern="1200" dirty="0">
              <a:solidFill>
                <a:srgbClr val="002060"/>
              </a:solidFill>
              <a:latin typeface="+mn-lt"/>
            </a:rPr>
            <a:t>l</a:t>
          </a:r>
        </a:p>
      </dsp:txBody>
      <dsp:txXfrm>
        <a:off x="0" y="0"/>
        <a:ext cx="2917263" cy="1507197"/>
      </dsp:txXfrm>
    </dsp:sp>
    <dsp:sp modelId="{58E9A194-11DB-45BD-B4AB-487ED972AB15}">
      <dsp:nvSpPr>
        <dsp:cNvPr id="0" name=""/>
        <dsp:cNvSpPr/>
      </dsp:nvSpPr>
      <dsp:spPr>
        <a:xfrm>
          <a:off x="292848" y="1405506"/>
          <a:ext cx="2333811" cy="32655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95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Carbon Reduction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War in Afghanistan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War in Ukraine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COVID19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Digital innovation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Ageing populations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002060"/>
              </a:solidFill>
              <a:latin typeface="+mj-lt"/>
            </a:rPr>
            <a:t>Digital revolution</a:t>
          </a:r>
        </a:p>
      </dsp:txBody>
      <dsp:txXfrm>
        <a:off x="361203" y="1473861"/>
        <a:ext cx="2197101" cy="3128884"/>
      </dsp:txXfrm>
    </dsp:sp>
    <dsp:sp modelId="{0C09D162-6FED-4468-A550-10A8019F9583}">
      <dsp:nvSpPr>
        <dsp:cNvPr id="0" name=""/>
        <dsp:cNvSpPr/>
      </dsp:nvSpPr>
      <dsp:spPr>
        <a:xfrm>
          <a:off x="3137180" y="0"/>
          <a:ext cx="2917263" cy="5023991"/>
        </a:xfrm>
        <a:prstGeom prst="roundRect">
          <a:avLst>
            <a:gd name="adj" fmla="val 10000"/>
          </a:avLst>
        </a:prstGeom>
        <a:solidFill>
          <a:srgbClr val="B17ED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solidFill>
                <a:srgbClr val="002060"/>
              </a:solidFill>
              <a:latin typeface="+mn-lt"/>
            </a:rPr>
            <a:t>National</a:t>
          </a:r>
        </a:p>
      </dsp:txBody>
      <dsp:txXfrm>
        <a:off x="3137180" y="0"/>
        <a:ext cx="2917263" cy="1507197"/>
      </dsp:txXfrm>
    </dsp:sp>
    <dsp:sp modelId="{750A714C-4A3C-4989-BF11-3FEB73F261DF}">
      <dsp:nvSpPr>
        <dsp:cNvPr id="0" name=""/>
        <dsp:cNvSpPr/>
      </dsp:nvSpPr>
      <dsp:spPr>
        <a:xfrm>
          <a:off x="3428906" y="1507320"/>
          <a:ext cx="2333811" cy="731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00623"/>
                <a:satOff val="-2451"/>
                <a:lumOff val="107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100623"/>
                <a:satOff val="-2451"/>
                <a:lumOff val="107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100623"/>
                <a:satOff val="-2451"/>
                <a:lumOff val="107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Fuel/food poverty and cost of living crisis</a:t>
          </a:r>
        </a:p>
      </dsp:txBody>
      <dsp:txXfrm>
        <a:off x="3450342" y="1528756"/>
        <a:ext cx="2290939" cy="689016"/>
      </dsp:txXfrm>
    </dsp:sp>
    <dsp:sp modelId="{FE92FD2E-B756-4AFD-A822-D426CECDF087}">
      <dsp:nvSpPr>
        <dsp:cNvPr id="0" name=""/>
        <dsp:cNvSpPr/>
      </dsp:nvSpPr>
      <dsp:spPr>
        <a:xfrm>
          <a:off x="3428906" y="2351807"/>
          <a:ext cx="2333811" cy="731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201247"/>
                <a:satOff val="-4901"/>
                <a:lumOff val="2144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201247"/>
                <a:satOff val="-4901"/>
                <a:lumOff val="2144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201247"/>
                <a:satOff val="-4901"/>
                <a:lumOff val="2144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Integrated Care Transformation</a:t>
          </a:r>
        </a:p>
      </dsp:txBody>
      <dsp:txXfrm>
        <a:off x="3450342" y="2373243"/>
        <a:ext cx="2290939" cy="689016"/>
      </dsp:txXfrm>
    </dsp:sp>
    <dsp:sp modelId="{46ADAE5A-2429-4583-871F-FEA64FFB5DEE}">
      <dsp:nvSpPr>
        <dsp:cNvPr id="0" name=""/>
        <dsp:cNvSpPr/>
      </dsp:nvSpPr>
      <dsp:spPr>
        <a:xfrm>
          <a:off x="3428906" y="3196294"/>
          <a:ext cx="2333811" cy="731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301870"/>
                <a:satOff val="-7352"/>
                <a:lumOff val="3217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301870"/>
                <a:satOff val="-7352"/>
                <a:lumOff val="3217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301870"/>
                <a:satOff val="-7352"/>
                <a:lumOff val="3217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Social isolation and loneliness</a:t>
          </a:r>
        </a:p>
      </dsp:txBody>
      <dsp:txXfrm>
        <a:off x="3450342" y="3217730"/>
        <a:ext cx="2290939" cy="689016"/>
      </dsp:txXfrm>
    </dsp:sp>
    <dsp:sp modelId="{A433FD70-AF32-4F6C-888F-BEE9EFF865B0}">
      <dsp:nvSpPr>
        <dsp:cNvPr id="0" name=""/>
        <dsp:cNvSpPr/>
      </dsp:nvSpPr>
      <dsp:spPr>
        <a:xfrm>
          <a:off x="3428906" y="4040781"/>
          <a:ext cx="2333811" cy="731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402493"/>
                <a:satOff val="-9802"/>
                <a:lumOff val="4289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402493"/>
                <a:satOff val="-9802"/>
                <a:lumOff val="4289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402493"/>
                <a:satOff val="-9802"/>
                <a:lumOff val="4289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Digital divide and continued health inequalities</a:t>
          </a:r>
        </a:p>
      </dsp:txBody>
      <dsp:txXfrm>
        <a:off x="3450342" y="4062217"/>
        <a:ext cx="2290939" cy="689016"/>
      </dsp:txXfrm>
    </dsp:sp>
    <dsp:sp modelId="{06153E2C-E6B2-43A2-AFDE-18655F3D9022}">
      <dsp:nvSpPr>
        <dsp:cNvPr id="0" name=""/>
        <dsp:cNvSpPr/>
      </dsp:nvSpPr>
      <dsp:spPr>
        <a:xfrm>
          <a:off x="6273239" y="0"/>
          <a:ext cx="2917263" cy="5023991"/>
        </a:xfrm>
        <a:prstGeom prst="roundRect">
          <a:avLst>
            <a:gd name="adj" fmla="val 10000"/>
          </a:avLst>
        </a:prstGeom>
        <a:solidFill>
          <a:srgbClr val="B17ED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solidFill>
                <a:srgbClr val="002060"/>
              </a:solidFill>
              <a:latin typeface="+mn-lt"/>
            </a:rPr>
            <a:t>Local</a:t>
          </a:r>
        </a:p>
      </dsp:txBody>
      <dsp:txXfrm>
        <a:off x="6273239" y="0"/>
        <a:ext cx="2917263" cy="1507197"/>
      </dsp:txXfrm>
    </dsp:sp>
    <dsp:sp modelId="{CEFE3DDD-871C-4A29-8D75-2649E858AA46}">
      <dsp:nvSpPr>
        <dsp:cNvPr id="0" name=""/>
        <dsp:cNvSpPr/>
      </dsp:nvSpPr>
      <dsp:spPr>
        <a:xfrm>
          <a:off x="6564965" y="1507626"/>
          <a:ext cx="2333811" cy="987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301870"/>
                <a:satOff val="-7352"/>
                <a:lumOff val="3217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301870"/>
                <a:satOff val="-7352"/>
                <a:lumOff val="3217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301870"/>
                <a:satOff val="-7352"/>
                <a:lumOff val="3217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City Plan</a:t>
          </a:r>
        </a:p>
      </dsp:txBody>
      <dsp:txXfrm>
        <a:off x="6593874" y="1536535"/>
        <a:ext cx="2275993" cy="929195"/>
      </dsp:txXfrm>
    </dsp:sp>
    <dsp:sp modelId="{B3627694-43F6-42FE-832B-7DF807FC5D3F}">
      <dsp:nvSpPr>
        <dsp:cNvPr id="0" name=""/>
        <dsp:cNvSpPr/>
      </dsp:nvSpPr>
      <dsp:spPr>
        <a:xfrm>
          <a:off x="6564965" y="2646488"/>
          <a:ext cx="2333811" cy="987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201247"/>
                <a:satOff val="-4901"/>
                <a:lumOff val="2144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201247"/>
                <a:satOff val="-4901"/>
                <a:lumOff val="2144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201247"/>
                <a:satOff val="-4901"/>
                <a:lumOff val="2144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Partnerships and initiatives providing solutions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Sunderland VCS Alliance</a:t>
          </a:r>
          <a:endParaRPr lang="en-GB" sz="1400" kern="1200" dirty="0">
            <a:solidFill>
              <a:srgbClr val="002060"/>
            </a:solidFill>
            <a:latin typeface="+mj-lt"/>
          </a:endParaRPr>
        </a:p>
      </dsp:txBody>
      <dsp:txXfrm>
        <a:off x="6593874" y="2675397"/>
        <a:ext cx="2275993" cy="929195"/>
      </dsp:txXfrm>
    </dsp:sp>
    <dsp:sp modelId="{9305BB2C-404D-43CD-B791-132C298BA81C}">
      <dsp:nvSpPr>
        <dsp:cNvPr id="0" name=""/>
        <dsp:cNvSpPr/>
      </dsp:nvSpPr>
      <dsp:spPr>
        <a:xfrm>
          <a:off x="6564965" y="3785349"/>
          <a:ext cx="2333811" cy="987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00623"/>
                <a:satOff val="-2451"/>
                <a:lumOff val="107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50000"/>
                <a:hueOff val="100623"/>
                <a:satOff val="-2451"/>
                <a:lumOff val="107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50000"/>
                <a:hueOff val="100623"/>
                <a:satOff val="-2451"/>
                <a:lumOff val="107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Local Grants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2060"/>
              </a:solidFill>
              <a:latin typeface="+mj-lt"/>
            </a:rPr>
            <a:t>Social Value </a:t>
          </a:r>
        </a:p>
      </dsp:txBody>
      <dsp:txXfrm>
        <a:off x="6593874" y="3814258"/>
        <a:ext cx="2275993" cy="929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A867016A-3CE6-4EEB-9AF1-D4B1A078CEC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B5666999-2A96-400C-8460-99160430E8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7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Helen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666999-2A96-400C-8460-99160430E88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5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3CFB6-BDA6-4765-808B-7F36C3DDE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EC935-EC27-45D3-A0C8-EFD37CBFA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DCE4F-A9B9-41F2-B915-9EB129CE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9F8F9-C3DD-4440-BFCE-463FDCE3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223CB-840E-454B-919C-6232A5B3A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19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2E933-448B-4846-83EE-C625C614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8D6BF-0F73-4BA9-A7B2-56C83566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AC295-6647-4E96-BFF8-EA29DE599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3691D-C6C3-4235-869E-E709CEC8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7933F-10DA-49CC-BE80-709D5D2AB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03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3CB518-0E89-41F6-ABCE-A8E265F64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F0603-F603-42A1-AEFA-E96B59574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DBA8F-1356-420A-8734-10660C87D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E8C10-91E0-4F43-8743-BB479AB5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1D1B4-AB62-4EAF-BBF8-D8EA3131F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123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copy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806" y="5855962"/>
            <a:ext cx="2026569" cy="59290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169731" y="5798790"/>
            <a:ext cx="1797532" cy="821319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109698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2651-6284-47B0-A2A5-43EB4479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04C09-68C9-451F-8C88-D8C03AB69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0ABC7-CB7C-4E8F-9525-406A75AE5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B878D-8BE9-422E-BD1A-04365D1A2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082BF-FF52-49CE-A9AE-771D7D5B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6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6BC9F-89E3-490A-B61A-B797B5E7B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23AC3-89C2-4DA2-B9A3-D4BE37F88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FDF59-056B-4D97-A102-83DCB1DFE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EDFDF-8237-4C52-9E33-ABFBC802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F4BA3-0798-417F-B7D3-014BED9F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8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7957B-E592-411B-AE18-9A4349EBE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4A9C0-8418-443B-AFD8-8AD434B1E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20834-3FF6-48DF-B719-BF67D1414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B8B22-2820-4138-A021-ED0D1035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7095-AD88-4742-BC95-7A8091E9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DFB5C-4C5C-4A20-A8E6-EB939BDA3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54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F7426-F5E4-476C-A0BF-1803D5CD9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9D1E0-7123-46D1-A189-8ED348C1C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4DC9D-EAAC-4DE5-A602-B30F7C367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4D363-B533-431F-8A33-05B7485E1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C809F-3480-4D22-88E6-CE684DFD4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6B0591-EBCB-4935-84DC-CB32A13DA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4D73B4-C1EE-4F6D-AA92-42E7DDD9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A3659-FD0F-48EE-AE98-B04DC8F3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85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E64E-9830-4CF3-84D2-E485AF680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0C24F-2B59-4AAA-ACFD-16B847DD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15336-C6ED-4FF1-90B0-76308468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49629-B22B-4EC4-BE3D-3C3E94D6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9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72B541-0E0D-4B8E-915E-7BCC65DC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A3E925-D303-4A73-B21F-1F46B912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01388-EB46-4EE1-8B57-0C270A4E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76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16005-CBD5-4EED-ABB5-3814220FF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4D2CF-3E9E-4AA0-A04D-AEC2041E6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4F168-B591-4866-8CA8-CA86F8C2B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DF008-D3E8-405C-A49F-D8BC7F247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F24F3-9A2E-4783-84A0-77A52101D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48892-17D1-4028-A9C3-4EEE9C99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7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A57CB-D9F0-4485-B99A-AFAA43FBC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CD1296-7698-4730-B393-E5576DE94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8228A-6D03-4F0B-800E-5C9313F5C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56BA2-19AA-4396-B3B5-26D4FFE1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4F97A-AB32-4793-9F77-29FF16328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46A5A-5C4C-4184-9FBE-F79C6151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1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7C77B-35D3-422F-A599-1AA9E059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BF680-365C-4896-9D57-E2479B27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E5A96-0BE2-497C-9000-6C9E0FD14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6A54E-5E42-455A-BC97-06CAF3C109DF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48E24-DC00-4D5C-8EEE-2FEDC8C1C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903A8-6D9A-43CB-A0B5-8DD4D71FE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CE337-4FFA-4C17-A155-0375663046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61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8EizBukS40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2F7B5390-F2A8-EBDC-99E0-0A52DC73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89" y="646689"/>
            <a:ext cx="3486637" cy="1400370"/>
          </a:xfrm>
          <a:prstGeom prst="rect">
            <a:avLst/>
          </a:prstGeom>
        </p:spPr>
      </p:pic>
      <p:pic>
        <p:nvPicPr>
          <p:cNvPr id="3" name="Picture 2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14695282-EE0B-4187-D32F-594FB6C75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369" y="348656"/>
            <a:ext cx="2743200" cy="1666875"/>
          </a:xfrm>
          <a:prstGeom prst="rect">
            <a:avLst/>
          </a:prstGeom>
        </p:spPr>
      </p:pic>
      <p:pic>
        <p:nvPicPr>
          <p:cNvPr id="4" name="Picture 3" descr="A picture containing text, font, graphics, white&#10;&#10;Description automatically generated">
            <a:extLst>
              <a:ext uri="{FF2B5EF4-FFF2-40B4-BE49-F238E27FC236}">
                <a16:creationId xmlns:a16="http://schemas.microsoft.com/office/drawing/2014/main" id="{D8EA2B8C-BF79-E027-47E5-27F72A73FE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404" y="463729"/>
            <a:ext cx="2239903" cy="1259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4D9599A-335D-0647-7BFC-4CC675E187A4}"/>
              </a:ext>
            </a:extLst>
          </p:cNvPr>
          <p:cNvSpPr txBox="1">
            <a:spLocks/>
          </p:cNvSpPr>
          <p:nvPr/>
        </p:nvSpPr>
        <p:spPr>
          <a:xfrm>
            <a:off x="510214" y="2326437"/>
            <a:ext cx="11171571" cy="9651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600" b="1" dirty="0">
                <a:latin typeface="+mn-lt"/>
              </a:rPr>
              <a:t>Working cooperatively within  Sunderland to support Links for Life in Sunderland</a:t>
            </a:r>
            <a:endParaRPr lang="en-GB" sz="6600" b="1" i="1" dirty="0">
              <a:latin typeface="+mn-lt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3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5AAEA-D189-A564-CDFB-DD83987403F8}"/>
              </a:ext>
            </a:extLst>
          </p:cNvPr>
          <p:cNvSpPr txBox="1">
            <a:spLocks/>
          </p:cNvSpPr>
          <p:nvPr/>
        </p:nvSpPr>
        <p:spPr>
          <a:xfrm>
            <a:off x="6530481" y="52526"/>
            <a:ext cx="5156101" cy="20525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300" b="1" dirty="0">
                <a:latin typeface="+mn-lt"/>
              </a:rPr>
              <a:t>Things for the sector to consider</a:t>
            </a:r>
          </a:p>
        </p:txBody>
      </p:sp>
      <p:sp>
        <p:nvSpPr>
          <p:cNvPr id="1029" name="Oval 103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ommunity clipart cartoon, Community cartoon Transparent FREE for ...">
            <a:extLst>
              <a:ext uri="{FF2B5EF4-FFF2-40B4-BE49-F238E27FC236}">
                <a16:creationId xmlns:a16="http://schemas.microsoft.com/office/drawing/2014/main" id="{465E314C-E378-74A1-1A5B-FEACCB0C84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" r="-8" b="2061"/>
          <a:stretch/>
        </p:blipFill>
        <p:spPr bwMode="auto"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3D9E0C-F9D1-5F1F-3232-72471D596F90}"/>
              </a:ext>
            </a:extLst>
          </p:cNvPr>
          <p:cNvSpPr txBox="1"/>
          <p:nvPr/>
        </p:nvSpPr>
        <p:spPr>
          <a:xfrm>
            <a:off x="6430060" y="2157573"/>
            <a:ext cx="5156102" cy="44156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b="1" dirty="0">
              <a:solidFill>
                <a:schemeClr val="tx1">
                  <a:alpha val="80000"/>
                </a:schemeClr>
              </a:solidFill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80000"/>
                  </a:schemeClr>
                </a:solidFill>
                <a:effectLst/>
              </a:rPr>
              <a:t>Digital access – could it be improved?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>
                    <a:alpha val="80000"/>
                  </a:schemeClr>
                </a:solidFill>
              </a:rPr>
              <a:t>Maximising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 use of space and ensuring income – potential to invite partners to deliver from spaces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Making your spaces accessible and welcoming for all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03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4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04427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4042301-7774-0A2C-3F71-876DD6332200}"/>
              </a:ext>
            </a:extLst>
          </p:cNvPr>
          <p:cNvSpPr txBox="1">
            <a:spLocks/>
          </p:cNvSpPr>
          <p:nvPr/>
        </p:nvSpPr>
        <p:spPr>
          <a:xfrm>
            <a:off x="369916" y="369455"/>
            <a:ext cx="11452168" cy="9882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Funding opportunities – we are reviewing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1C0FAB-D1B4-6459-3743-C207CD4EA336}"/>
              </a:ext>
            </a:extLst>
          </p:cNvPr>
          <p:cNvSpPr txBox="1"/>
          <p:nvPr/>
        </p:nvSpPr>
        <p:spPr>
          <a:xfrm>
            <a:off x="369915" y="1028972"/>
            <a:ext cx="11599477" cy="51706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Social Value – cash and in-kind – working with businesses and investors</a:t>
            </a:r>
          </a:p>
          <a:p>
            <a:endParaRPr lang="en-GB" sz="2400" b="1" dirty="0">
              <a:effectLst/>
              <a:ea typeface="Calibri" panose="020F0502020204030204" pitchFamily="34" charset="0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ea typeface="Calibri" panose="020F0502020204030204" pitchFamily="34" charset="0"/>
                <a:cs typeface="Times New Roman"/>
              </a:rPr>
              <a:t>City-wide funding applications to meet the needs identified</a:t>
            </a:r>
            <a:endParaRPr lang="en-GB" sz="2400" b="1" dirty="0">
              <a:effectLst/>
              <a:ea typeface="Calibri" panose="020F0502020204030204" pitchFamily="34" charset="0"/>
              <a:cs typeface="Times New Roman"/>
            </a:endParaRPr>
          </a:p>
          <a:p>
            <a:endParaRPr lang="en-GB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Contracts and commissioning – support from Council Procurement team </a:t>
            </a:r>
          </a:p>
          <a:p>
            <a:r>
              <a:rPr lang="en-GB" sz="2400" b="1" dirty="0">
                <a:ea typeface="Calibri" panose="020F0502020204030204" pitchFamily="34" charset="0"/>
                <a:cs typeface="Times New Roman"/>
              </a:rPr>
              <a:t> </a:t>
            </a:r>
            <a:endParaRPr lang="en-GB" sz="2400" b="1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/>
              </a:rPr>
              <a:t>Area Committee – Call for Projects (ongoing)</a:t>
            </a:r>
          </a:p>
          <a:p>
            <a:endParaRPr lang="en-GB" sz="2400" b="1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/>
              </a:rPr>
              <a:t>UK Shared Prosperity Funding </a:t>
            </a:r>
          </a:p>
          <a:p>
            <a:endParaRPr lang="en-GB" sz="2400" b="1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/>
              </a:rPr>
              <a:t>Supporting the sector to ensure they secure funds to deliver services – Real Living Wage, running costs and being paid for delivery (not just scrabbling for breadcrumbs!)</a:t>
            </a:r>
          </a:p>
          <a:p>
            <a:endParaRPr lang="en-GB" sz="2400" dirty="0">
              <a:cs typeface="Times New Roman"/>
            </a:endParaRPr>
          </a:p>
          <a:p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522205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2F7B5390-F2A8-EBDC-99E0-0A52DC73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89" y="309618"/>
            <a:ext cx="3486637" cy="1400370"/>
          </a:xfrm>
          <a:prstGeom prst="rect">
            <a:avLst/>
          </a:prstGeom>
        </p:spPr>
      </p:pic>
      <p:pic>
        <p:nvPicPr>
          <p:cNvPr id="4" name="Picture 3" descr="A picture containing text, font, graphics, white&#10;&#10;Description automatically generated">
            <a:extLst>
              <a:ext uri="{FF2B5EF4-FFF2-40B4-BE49-F238E27FC236}">
                <a16:creationId xmlns:a16="http://schemas.microsoft.com/office/drawing/2014/main" id="{D8EA2B8C-BF79-E027-47E5-27F72A73F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708" y="309617"/>
            <a:ext cx="2239903" cy="1259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4D9599A-335D-0647-7BFC-4CC675E187A4}"/>
              </a:ext>
            </a:extLst>
          </p:cNvPr>
          <p:cNvSpPr txBox="1">
            <a:spLocks/>
          </p:cNvSpPr>
          <p:nvPr/>
        </p:nvSpPr>
        <p:spPr>
          <a:xfrm>
            <a:off x="510214" y="1709988"/>
            <a:ext cx="11171571" cy="9651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000" b="1" dirty="0">
                <a:latin typeface="+mn-lt"/>
              </a:rPr>
              <a:t>Welcome Tracy</a:t>
            </a:r>
          </a:p>
          <a:p>
            <a:pPr algn="ctr"/>
            <a:endParaRPr lang="en-GB" sz="6000" b="1" dirty="0">
              <a:solidFill>
                <a:srgbClr val="7030A0"/>
              </a:solidFill>
              <a:latin typeface="+mn-lt"/>
            </a:endParaRPr>
          </a:p>
          <a:p>
            <a:pPr algn="ctr"/>
            <a:r>
              <a:rPr lang="en-GB" b="1" dirty="0">
                <a:latin typeface="+mn-lt"/>
              </a:rPr>
              <a:t>Tracy Hassan</a:t>
            </a:r>
          </a:p>
          <a:p>
            <a:pPr algn="ctr"/>
            <a:r>
              <a:rPr lang="en-GB" b="1" dirty="0">
                <a:latin typeface="+mn-lt"/>
              </a:rPr>
              <a:t>Sunderland Voluntary Sector Alliance Manager</a:t>
            </a:r>
          </a:p>
        </p:txBody>
      </p:sp>
    </p:spTree>
    <p:extLst>
      <p:ext uri="{BB962C8B-B14F-4D97-AF65-F5344CB8AC3E}">
        <p14:creationId xmlns:p14="http://schemas.microsoft.com/office/powerpoint/2010/main" val="177757814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2F7B5390-F2A8-EBDC-99E0-0A52DC73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89" y="309618"/>
            <a:ext cx="3486637" cy="1400370"/>
          </a:xfrm>
          <a:prstGeom prst="rect">
            <a:avLst/>
          </a:prstGeom>
        </p:spPr>
      </p:pic>
      <p:pic>
        <p:nvPicPr>
          <p:cNvPr id="4" name="Picture 3" descr="A picture containing text, font, graphics, white&#10;&#10;Description automatically generated">
            <a:extLst>
              <a:ext uri="{FF2B5EF4-FFF2-40B4-BE49-F238E27FC236}">
                <a16:creationId xmlns:a16="http://schemas.microsoft.com/office/drawing/2014/main" id="{D8EA2B8C-BF79-E027-47E5-27F72A73F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708" y="309617"/>
            <a:ext cx="2239903" cy="1259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4D9599A-335D-0647-7BFC-4CC675E187A4}"/>
              </a:ext>
            </a:extLst>
          </p:cNvPr>
          <p:cNvSpPr txBox="1">
            <a:spLocks/>
          </p:cNvSpPr>
          <p:nvPr/>
        </p:nvSpPr>
        <p:spPr>
          <a:xfrm>
            <a:off x="294389" y="1946294"/>
            <a:ext cx="11603222" cy="9651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How long have you worked with the Voluntary sector?</a:t>
            </a:r>
          </a:p>
          <a:p>
            <a:endParaRPr lang="en-GB" sz="3200" b="1" dirty="0"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What motivated you to want to lead the development of the Sunderland VCS Alliance?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1" dirty="0"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What are your aspirations for the future of the Alliance?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1" dirty="0">
              <a:latin typeface="+mn-lt"/>
            </a:endParaRPr>
          </a:p>
          <a:p>
            <a:endParaRPr lang="en-GB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577764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2F7B5390-F2A8-EBDC-99E0-0A52DC73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89" y="309618"/>
            <a:ext cx="3486637" cy="1400370"/>
          </a:xfrm>
          <a:prstGeom prst="rect">
            <a:avLst/>
          </a:prstGeom>
        </p:spPr>
      </p:pic>
      <p:pic>
        <p:nvPicPr>
          <p:cNvPr id="4" name="Picture 3" descr="A picture containing text, font, graphics, white&#10;&#10;Description automatically generated">
            <a:extLst>
              <a:ext uri="{FF2B5EF4-FFF2-40B4-BE49-F238E27FC236}">
                <a16:creationId xmlns:a16="http://schemas.microsoft.com/office/drawing/2014/main" id="{D8EA2B8C-BF79-E027-47E5-27F72A73F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708" y="309617"/>
            <a:ext cx="2239903" cy="1259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4D9599A-335D-0647-7BFC-4CC675E187A4}"/>
              </a:ext>
            </a:extLst>
          </p:cNvPr>
          <p:cNvSpPr txBox="1">
            <a:spLocks/>
          </p:cNvSpPr>
          <p:nvPr/>
        </p:nvSpPr>
        <p:spPr>
          <a:xfrm>
            <a:off x="294390" y="1709988"/>
            <a:ext cx="11305202" cy="9651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What have been some of the challenges for the voluntary sector to grow a community support programme, such as Links for Life?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1" dirty="0"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How did you work around this, and which actions helped the most?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1" dirty="0">
              <a:latin typeface="+mn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+mn-lt"/>
              </a:rPr>
              <a:t>Finally … with the benefit of hindsight would you do it all again?</a:t>
            </a:r>
          </a:p>
          <a:p>
            <a:endParaRPr lang="en-GB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334174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ogo for a company&#10;&#10;Description automatically generated with low confidence">
            <a:extLst>
              <a:ext uri="{FF2B5EF4-FFF2-40B4-BE49-F238E27FC236}">
                <a16:creationId xmlns:a16="http://schemas.microsoft.com/office/drawing/2014/main" id="{2F7B5390-F2A8-EBDC-99E0-0A52DC734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89" y="309618"/>
            <a:ext cx="3486637" cy="1400370"/>
          </a:xfrm>
          <a:prstGeom prst="rect">
            <a:avLst/>
          </a:prstGeom>
        </p:spPr>
      </p:pic>
      <p:pic>
        <p:nvPicPr>
          <p:cNvPr id="4" name="Picture 3" descr="A picture containing text, font, graphics, white&#10;&#10;Description automatically generated">
            <a:extLst>
              <a:ext uri="{FF2B5EF4-FFF2-40B4-BE49-F238E27FC236}">
                <a16:creationId xmlns:a16="http://schemas.microsoft.com/office/drawing/2014/main" id="{D8EA2B8C-BF79-E027-47E5-27F72A73F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708" y="309617"/>
            <a:ext cx="2239903" cy="12599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4D9599A-335D-0647-7BFC-4CC675E187A4}"/>
              </a:ext>
            </a:extLst>
          </p:cNvPr>
          <p:cNvSpPr txBox="1">
            <a:spLocks/>
          </p:cNvSpPr>
          <p:nvPr/>
        </p:nvSpPr>
        <p:spPr>
          <a:xfrm>
            <a:off x="510214" y="2946423"/>
            <a:ext cx="11171571" cy="9651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000" b="1" dirty="0">
                <a:latin typeface="+mn-lt"/>
              </a:rPr>
              <a:t>Any questions?</a:t>
            </a:r>
          </a:p>
          <a:p>
            <a:pPr algn="ctr"/>
            <a:endParaRPr lang="en-GB" sz="6000" b="1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767099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B4949-444B-7A11-012E-DF6BFD99C13A}"/>
              </a:ext>
            </a:extLst>
          </p:cNvPr>
          <p:cNvSpPr txBox="1">
            <a:spLocks/>
          </p:cNvSpPr>
          <p:nvPr/>
        </p:nvSpPr>
        <p:spPr>
          <a:xfrm>
            <a:off x="248635" y="167914"/>
            <a:ext cx="11452168" cy="9882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Agenda our workshop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196F90-DB12-7AF2-C552-E9E26FCC1939}"/>
              </a:ext>
            </a:extLst>
          </p:cNvPr>
          <p:cNvSpPr txBox="1"/>
          <p:nvPr/>
        </p:nvSpPr>
        <p:spPr>
          <a:xfrm>
            <a:off x="294020" y="1374556"/>
            <a:ext cx="11361398" cy="24622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Reflecting on last three years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Co-production of community support offer – Links for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ea typeface="Calibri" panose="020F0502020204030204" pitchFamily="34" charset="0"/>
                <a:cs typeface="Times New Roman"/>
              </a:rPr>
              <a:t>Funding sources and how we are supporting sustainability </a:t>
            </a: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 </a:t>
            </a:r>
            <a:endParaRPr lang="en-GB" sz="2800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cs typeface="Times New Roman"/>
              </a:rPr>
              <a:t>Working cooperatively with the Sunderland VS Alliance</a:t>
            </a:r>
          </a:p>
          <a:p>
            <a:endParaRPr lang="en-GB" sz="2400" dirty="0">
              <a:cs typeface="Times New Roman"/>
            </a:endParaRPr>
          </a:p>
          <a:p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029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CE924-617C-484A-8BAD-EE6D7E3CE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43" y="-97212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2060"/>
                </a:solidFill>
                <a:latin typeface="+mn-lt"/>
              </a:rPr>
              <a:t>Reflecting on the last few years</a:t>
            </a:r>
            <a:endParaRPr lang="en-GB" sz="4000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5B22E44-C625-4D5E-8892-9570A8EF96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6020096"/>
              </p:ext>
            </p:extLst>
          </p:nvPr>
        </p:nvGraphicFramePr>
        <p:xfrm>
          <a:off x="1500187" y="1680414"/>
          <a:ext cx="9191625" cy="5023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D6F54D-6F35-839A-9B80-AF5F22F64BA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9635" t="25020" r="51250" b="47239"/>
          <a:stretch/>
        </p:blipFill>
        <p:spPr>
          <a:xfrm>
            <a:off x="9203699" y="153594"/>
            <a:ext cx="2802959" cy="113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3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F06F8FA-F4C5-9C85-CDD5-3694F7BE93B7}"/>
              </a:ext>
            </a:extLst>
          </p:cNvPr>
          <p:cNvSpPr txBox="1">
            <a:spLocks/>
          </p:cNvSpPr>
          <p:nvPr/>
        </p:nvSpPr>
        <p:spPr>
          <a:xfrm>
            <a:off x="369916" y="369455"/>
            <a:ext cx="11452168" cy="98829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Learning from COVID hubs and warm &amp; welcome spaces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A2A077-BAE7-B572-676A-FE28BD2E9264}"/>
              </a:ext>
            </a:extLst>
          </p:cNvPr>
          <p:cNvSpPr txBox="1"/>
          <p:nvPr/>
        </p:nvSpPr>
        <p:spPr>
          <a:xfrm>
            <a:off x="369916" y="1357745"/>
            <a:ext cx="10232203" cy="48013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March 2020 – we’ve never been the same since!</a:t>
            </a:r>
          </a:p>
          <a:p>
            <a:endParaRPr lang="en-GB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Cost of living crisis – piling pressure on top of pressure – breaking point</a:t>
            </a:r>
            <a:br>
              <a:rPr lang="en-GB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Working together and extending service offer</a:t>
            </a:r>
            <a:br>
              <a:rPr lang="en-GB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b="1" dirty="0">
                <a:ea typeface="Calibri" panose="020F0502020204030204" pitchFamily="34" charset="0"/>
                <a:cs typeface="Times New Roman"/>
              </a:rPr>
              <a:t> </a:t>
            </a:r>
            <a:endParaRPr lang="en-GB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effectLst/>
                <a:ea typeface="Calibri" panose="020F0502020204030204" pitchFamily="34" charset="0"/>
                <a:cs typeface="Times New Roman"/>
              </a:rPr>
              <a:t>Reaching out to residents – moving to welcoming warm 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b="1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/>
              </a:rPr>
              <a:t>Short-term funding – but measuring impact </a:t>
            </a:r>
          </a:p>
          <a:p>
            <a:endParaRPr lang="en-GB" sz="2400" b="1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/>
              </a:rPr>
              <a:t>Community Buildings – state of repair</a:t>
            </a:r>
          </a:p>
          <a:p>
            <a:endParaRPr lang="en-GB" sz="2400" dirty="0">
              <a:cs typeface="Times New Roman"/>
            </a:endParaRPr>
          </a:p>
          <a:p>
            <a:endParaRPr lang="en-GB" dirty="0">
              <a:cs typeface="Calibri" panose="020F0502020204030204"/>
            </a:endParaRPr>
          </a:p>
        </p:txBody>
      </p:sp>
      <p:pic>
        <p:nvPicPr>
          <p:cNvPr id="2" name="Picture 1" descr="A purple sign with a heart and white text&#10;&#10;Description automatically generated with low confidence">
            <a:extLst>
              <a:ext uri="{FF2B5EF4-FFF2-40B4-BE49-F238E27FC236}">
                <a16:creationId xmlns:a16="http://schemas.microsoft.com/office/drawing/2014/main" id="{C421952C-07F0-C23A-A5E9-0FFE817C4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955" y="3969993"/>
            <a:ext cx="3654129" cy="182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6223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FEA8A87-41AF-ED6B-C0E1-9CB4FF2B6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92" y="1220906"/>
            <a:ext cx="4078277" cy="20391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C2CEA1-2573-305B-9571-85F103F8EFB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635" t="25020" r="51250" b="47239"/>
          <a:stretch/>
        </p:blipFill>
        <p:spPr>
          <a:xfrm>
            <a:off x="5144764" y="1718275"/>
            <a:ext cx="6410084" cy="3435509"/>
          </a:xfrm>
          <a:prstGeom prst="rect">
            <a:avLst/>
          </a:prstGeom>
        </p:spPr>
      </p:pic>
      <p:pic>
        <p:nvPicPr>
          <p:cNvPr id="7" name="Picture 6" descr="A purple sign with a heart and white text&#10;&#10;Description automatically generated with low confidence">
            <a:extLst>
              <a:ext uri="{FF2B5EF4-FFF2-40B4-BE49-F238E27FC236}">
                <a16:creationId xmlns:a16="http://schemas.microsoft.com/office/drawing/2014/main" id="{72D11B17-8DCB-3D33-5E40-744E4F7FA2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02" y="3922306"/>
            <a:ext cx="4202243" cy="210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22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90758-F7E7-4557-B245-F7F3A7025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135" y="1357745"/>
            <a:ext cx="11505169" cy="4298776"/>
          </a:xfrm>
        </p:spPr>
        <p:txBody>
          <a:bodyPr>
            <a:normAutofit/>
          </a:bodyPr>
          <a:lstStyle/>
          <a:p>
            <a:endParaRPr lang="en-GB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/>
          </a:p>
          <a:p>
            <a:pPr marL="0" indent="0">
              <a:buNone/>
            </a:pPr>
            <a:endParaRPr lang="en-GB" sz="2400"/>
          </a:p>
        </p:txBody>
      </p:sp>
      <p:pic>
        <p:nvPicPr>
          <p:cNvPr id="7" name="Picture 6" descr="A picture containing text, logo, circle, font&#10;&#10;Description automatically generated">
            <a:extLst>
              <a:ext uri="{FF2B5EF4-FFF2-40B4-BE49-F238E27FC236}">
                <a16:creationId xmlns:a16="http://schemas.microsoft.com/office/drawing/2014/main" id="{0F170FFB-B3F5-15AE-B815-52B7B01FD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88" y="254165"/>
            <a:ext cx="9452224" cy="6349669"/>
          </a:xfrm>
          <a:prstGeom prst="rect">
            <a:avLst/>
          </a:prstGeom>
        </p:spPr>
      </p:pic>
      <p:sp>
        <p:nvSpPr>
          <p:cNvPr id="2" name="Arrow: Left 1">
            <a:extLst>
              <a:ext uri="{FF2B5EF4-FFF2-40B4-BE49-F238E27FC236}">
                <a16:creationId xmlns:a16="http://schemas.microsoft.com/office/drawing/2014/main" id="{EE08D5CB-744E-3D9D-CC83-B789201C433E}"/>
              </a:ext>
            </a:extLst>
          </p:cNvPr>
          <p:cNvSpPr/>
          <p:nvPr/>
        </p:nvSpPr>
        <p:spPr>
          <a:xfrm rot="12707128">
            <a:off x="75854" y="1096641"/>
            <a:ext cx="4233582" cy="2404116"/>
          </a:xfrm>
          <a:prstGeom prst="leftArrow">
            <a:avLst/>
          </a:prstGeom>
          <a:solidFill>
            <a:srgbClr val="B17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83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DA60-711C-A110-AF10-09B13B052A2F}"/>
              </a:ext>
            </a:extLst>
          </p:cNvPr>
          <p:cNvSpPr txBox="1">
            <a:spLocks/>
          </p:cNvSpPr>
          <p:nvPr/>
        </p:nvSpPr>
        <p:spPr>
          <a:xfrm>
            <a:off x="369916" y="369455"/>
            <a:ext cx="11452168" cy="9882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>
                <a:latin typeface="+mn-lt"/>
              </a:rPr>
              <a:t>Why do residents access community support?</a:t>
            </a:r>
            <a:endParaRPr lang="en-GB" sz="4000" b="1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7C4E0C-F91C-4E4E-B236-430FE44E51B4}"/>
              </a:ext>
            </a:extLst>
          </p:cNvPr>
          <p:cNvSpPr txBox="1"/>
          <p:nvPr/>
        </p:nvSpPr>
        <p:spPr>
          <a:xfrm>
            <a:off x="369916" y="1357745"/>
            <a:ext cx="11357388" cy="48013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Why people approach community services ?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top three main reasons are Mental Health , Social Isolation , Weight Management but once meeting with VCS, residents often have a range of support needs</a:t>
            </a:r>
          </a:p>
          <a:p>
            <a:pPr lvl="0"/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How are people supported ? 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 - People's needs are met by a really diverse range of services to suit the person . Over the last 12 months the GP Alliance Social Prescribing team made 4000 onward referrals to over 300 community-based services across the city </a:t>
            </a:r>
          </a:p>
          <a:p>
            <a:pPr lvl="0"/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 makes a big difference 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– 66% of people's life satisfaction improved , 63% felt more worthwhile, 69% reported improved happiness and 57% reported </a:t>
            </a:r>
            <a:r>
              <a:rPr lang="en-GB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reduced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anxiety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2400" dirty="0">
              <a:cs typeface="Times New Roman"/>
            </a:endParaRPr>
          </a:p>
          <a:p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9613514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D7DA434-B632-58AE-A550-4A3950F0F10D}"/>
              </a:ext>
            </a:extLst>
          </p:cNvPr>
          <p:cNvSpPr txBox="1">
            <a:spLocks/>
          </p:cNvSpPr>
          <p:nvPr/>
        </p:nvSpPr>
        <p:spPr>
          <a:xfrm>
            <a:off x="234466" y="323239"/>
            <a:ext cx="11743315" cy="98829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+mn-lt"/>
              </a:rPr>
              <a:t>Links for Life – the Sunderland approach to social prescribing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CE9190-9C2C-9AEC-A1D8-F4E82A0AA066}"/>
              </a:ext>
            </a:extLst>
          </p:cNvPr>
          <p:cNvSpPr txBox="1"/>
          <p:nvPr/>
        </p:nvSpPr>
        <p:spPr>
          <a:xfrm>
            <a:off x="234466" y="944986"/>
            <a:ext cx="11856457" cy="461664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All organisations working together to ensure best outcome for the ‘resident’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Making sure access is simple - entr</a:t>
            </a:r>
            <a:r>
              <a:rPr lang="en-GB" sz="2800" dirty="0">
                <a:ea typeface="Calibri" panose="020F0502020204030204" pitchFamily="34" charset="0"/>
                <a:cs typeface="Times New Roman"/>
              </a:rPr>
              <a:t>y points - service provision – ongoing sustained engagement in community life</a:t>
            </a:r>
            <a:endParaRPr lang="en-GB" sz="2800" dirty="0">
              <a:effectLst/>
              <a:ea typeface="Calibri" panose="020F0502020204030204" pitchFamily="34" charset="0"/>
              <a:cs typeface="Times New Roman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ea typeface="Calibri" panose="020F0502020204030204" pitchFamily="34" charset="0"/>
                <a:cs typeface="Times New Roman"/>
              </a:rPr>
              <a:t>Links for Life identity developed – working on how we formally roll this out</a:t>
            </a: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Digital Platform development in progress to make sure everyone has the information they need</a:t>
            </a:r>
            <a:r>
              <a:rPr lang="en-GB" sz="2800" dirty="0">
                <a:ea typeface="Calibri" panose="020F0502020204030204" pitchFamily="34" charset="0"/>
                <a:cs typeface="Times New Roman"/>
              </a:rPr>
              <a:t> 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Charter development in partnership with VCS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ea typeface="Calibri" panose="020F0502020204030204" pitchFamily="34" charset="0"/>
                <a:cs typeface="Times New Roman"/>
              </a:rPr>
              <a:t>Looking for what works well and what we could do better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cs typeface="Times New Roman"/>
              </a:rPr>
              <a:t>Working towards full implementation of the model from April 2024</a:t>
            </a:r>
          </a:p>
          <a:p>
            <a:endParaRPr lang="en-GB" sz="2400" dirty="0">
              <a:cs typeface="Times New Roman"/>
            </a:endParaRPr>
          </a:p>
          <a:p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6584286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D66EB12-EE4D-D9D4-958E-C9265C2577C2}"/>
              </a:ext>
            </a:extLst>
          </p:cNvPr>
          <p:cNvSpPr txBox="1">
            <a:spLocks/>
          </p:cNvSpPr>
          <p:nvPr/>
        </p:nvSpPr>
        <p:spPr>
          <a:xfrm>
            <a:off x="897276" y="2005374"/>
            <a:ext cx="10726220" cy="2387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000" b="1" dirty="0">
                <a:solidFill>
                  <a:srgbClr val="7030A0"/>
                </a:solidFill>
                <a:latin typeface="+mn-lt"/>
              </a:rPr>
              <a:t>Links for Life – it’s already happening in our communities</a:t>
            </a:r>
          </a:p>
          <a:p>
            <a:pPr algn="ctr"/>
            <a:r>
              <a:rPr lang="en-GB" sz="1800" u="sng">
                <a:solidFill>
                  <a:srgbClr val="0563C1"/>
                </a:solidFill>
                <a:effectLst/>
                <a:latin typeface="Helvetica Light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https://youtu.be/h8EizBukS40</a:t>
            </a:r>
            <a:endParaRPr lang="en-GB" sz="6000" b="1" i="1" dirty="0">
              <a:latin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866675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261ec15-ee9c-4d32-8428-0a206e3177c9">
      <UserInfo>
        <DisplayName>Tammy Smith</DisplayName>
        <AccountId>20</AccountId>
        <AccountType/>
      </UserInfo>
      <UserInfo>
        <DisplayName>Julie Parker-Walton</DisplayName>
        <AccountId>21</AccountId>
        <AccountType/>
      </UserInfo>
      <UserInfo>
        <DisplayName>Helen Peverley</DisplayName>
        <AccountId>10</AccountId>
        <AccountType/>
      </UserInfo>
      <UserInfo>
        <DisplayName>Gerry Taylor</DisplayName>
        <AccountId>25</AccountId>
        <AccountType/>
      </UserInfo>
      <UserInfo>
        <DisplayName>Catherine Reed</DisplayName>
        <AccountId>30</AccountId>
        <AccountType/>
      </UserInfo>
      <UserInfo>
        <DisplayName>Louise Darby</DisplayName>
        <AccountId>33</AccountId>
        <AccountType/>
      </UserInfo>
      <UserInfo>
        <DisplayName>Jennifer Green</DisplayName>
        <AccountId>37</AccountId>
        <AccountType/>
      </UserInfo>
      <UserInfo>
        <DisplayName>Sandra Mitchell</DisplayName>
        <AccountId>39</AccountId>
        <AccountType/>
      </UserInfo>
      <UserInfo>
        <DisplayName>Graham Scanlon</DisplayName>
        <AccountId>40</AccountId>
        <AccountType/>
      </UserInfo>
      <UserInfo>
        <DisplayName>Graham King</DisplayName>
        <AccountId>41</AccountId>
        <AccountType/>
      </UserInfo>
      <UserInfo>
        <DisplayName>Leah Codner</DisplayName>
        <AccountId>46</AccountId>
        <AccountType/>
      </UserInfo>
      <UserInfo>
        <DisplayName>DAVISON, Penny (NHS SUNDERLAND CCG)</DisplayName>
        <AccountId>48</AccountId>
        <AccountType/>
      </UserInfo>
      <UserInfo>
        <DisplayName>Jayne Hopkins</DisplayName>
        <AccountId>73</AccountId>
        <AccountType/>
      </UserInfo>
      <UserInfo>
        <DisplayName>Allison Patterson</DisplayName>
        <AccountId>15</AccountId>
        <AccountType/>
      </UserInfo>
      <UserInfo>
        <DisplayName>Tracy Hassan</DisplayName>
        <AccountId>18</AccountId>
        <AccountType/>
      </UserInfo>
      <UserInfo>
        <DisplayName>Lucy Nicholson</DisplayName>
        <AccountId>106</AccountId>
        <AccountType/>
      </UserInfo>
      <UserInfo>
        <DisplayName>Alison Aisbitt</DisplayName>
        <AccountId>109</AccountId>
        <AccountType/>
      </UserInfo>
      <UserInfo>
        <DisplayName>Robyn Bullock</DisplayName>
        <AccountId>115</AccountId>
        <AccountType/>
      </UserInfo>
    </SharedWithUsers>
    <TaxCatchAll xmlns="b261ec15-ee9c-4d32-8428-0a206e3177c9" xsi:nil="true"/>
    <lcf76f155ced4ddcb4097134ff3c332f xmlns="74ec87cc-c5f0-4e1e-a4f4-2ab8d565b2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37F431472C7547966CE0365CAA17D4" ma:contentTypeVersion="13" ma:contentTypeDescription="Create a new document." ma:contentTypeScope="" ma:versionID="46de2f3fc8864f1e537a95ba406d14a0">
  <xsd:schema xmlns:xsd="http://www.w3.org/2001/XMLSchema" xmlns:xs="http://www.w3.org/2001/XMLSchema" xmlns:p="http://schemas.microsoft.com/office/2006/metadata/properties" xmlns:ns2="74ec87cc-c5f0-4e1e-a4f4-2ab8d565b227" xmlns:ns3="b261ec15-ee9c-4d32-8428-0a206e3177c9" targetNamespace="http://schemas.microsoft.com/office/2006/metadata/properties" ma:root="true" ma:fieldsID="e71594ff0f7f4551a6282bc1841cb0a4" ns2:_="" ns3:_="">
    <xsd:import namespace="74ec87cc-c5f0-4e1e-a4f4-2ab8d565b227"/>
    <xsd:import namespace="b261ec15-ee9c-4d32-8428-0a206e3177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c87cc-c5f0-4e1e-a4f4-2ab8d565b2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6d91010-7741-4787-973f-69774252c9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1ec15-ee9c-4d32-8428-0a206e3177c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741fbb9-9b4c-4e08-974c-3effa723800e}" ma:internalName="TaxCatchAll" ma:showField="CatchAllData" ma:web="b261ec15-ee9c-4d32-8428-0a206e3177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2BBB71-2C28-4D12-9580-0764F50468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B7BAD3-1B49-4A6F-AFE1-FADEB2231F4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4ec87cc-c5f0-4e1e-a4f4-2ab8d565b227"/>
    <ds:schemaRef ds:uri="http://purl.org/dc/elements/1.1/"/>
    <ds:schemaRef ds:uri="http://schemas.microsoft.com/office/2006/metadata/properties"/>
    <ds:schemaRef ds:uri="b261ec15-ee9c-4d32-8428-0a206e3177c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21A0AB-77F2-40DB-92E6-FC214F4354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ec87cc-c5f0-4e1e-a4f4-2ab8d565b227"/>
    <ds:schemaRef ds:uri="b261ec15-ee9c-4d32-8428-0a206e3177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2327</TotalTime>
  <Words>616</Words>
  <Application>Microsoft Office PowerPoint</Application>
  <PresentationFormat>Widescreen</PresentationFormat>
  <Paragraphs>89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Helvetica Light</vt:lpstr>
      <vt:lpstr>Symbol</vt:lpstr>
      <vt:lpstr>Office Theme</vt:lpstr>
      <vt:lpstr>PowerPoint Presentation</vt:lpstr>
      <vt:lpstr>PowerPoint Presentation</vt:lpstr>
      <vt:lpstr>Reflecting on the last few years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Sunderland – Growing Community Wealth</dc:title>
  <dc:creator>Helen Peverley</dc:creator>
  <cp:lastModifiedBy>Helen Peverley</cp:lastModifiedBy>
  <cp:revision>7</cp:revision>
  <cp:lastPrinted>2023-02-07T10:36:45Z</cp:lastPrinted>
  <dcterms:created xsi:type="dcterms:W3CDTF">2020-10-02T14:21:59Z</dcterms:created>
  <dcterms:modified xsi:type="dcterms:W3CDTF">2023-10-16T10:15:08Z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0x010100B137F431472C7547966CE0365CAA17D4</vt:lpwstr>
  </property>
</Properties>
</file>