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826" r:id="rId2"/>
    <p:sldId id="840" r:id="rId3"/>
    <p:sldId id="842" r:id="rId4"/>
    <p:sldId id="814" r:id="rId5"/>
    <p:sldId id="816" r:id="rId6"/>
    <p:sldId id="790" r:id="rId7"/>
    <p:sldId id="742" r:id="rId8"/>
    <p:sldId id="721" r:id="rId9"/>
    <p:sldId id="831" r:id="rId10"/>
    <p:sldId id="825" r:id="rId11"/>
    <p:sldId id="802" r:id="rId12"/>
    <p:sldId id="801" r:id="rId13"/>
    <p:sldId id="766" r:id="rId14"/>
    <p:sldId id="792" r:id="rId15"/>
    <p:sldId id="761" r:id="rId16"/>
    <p:sldId id="767" r:id="rId17"/>
    <p:sldId id="828" r:id="rId18"/>
    <p:sldId id="832" r:id="rId19"/>
    <p:sldId id="823" r:id="rId20"/>
    <p:sldId id="835" r:id="rId21"/>
    <p:sldId id="795" r:id="rId22"/>
    <p:sldId id="778" r:id="rId23"/>
    <p:sldId id="514" r:id="rId24"/>
    <p:sldId id="834" r:id="rId25"/>
    <p:sldId id="787" r:id="rId26"/>
    <p:sldId id="813" r:id="rId27"/>
    <p:sldId id="290" r:id="rId28"/>
    <p:sldId id="844" r:id="rId29"/>
    <p:sldId id="838" r:id="rId30"/>
    <p:sldId id="839" r:id="rId31"/>
  </p:sldIdLst>
  <p:sldSz cx="9144000" cy="5143500" type="screen16x9"/>
  <p:notesSz cx="10018713" cy="688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FFCC00"/>
    <a:srgbClr val="000099"/>
    <a:srgbClr val="0000CC"/>
    <a:srgbClr val="8F2380"/>
    <a:srgbClr val="FF2549"/>
    <a:srgbClr val="007033"/>
    <a:srgbClr val="C33A1F"/>
    <a:srgbClr val="003635"/>
    <a:srgbClr val="D63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0909" autoAdjust="0"/>
  </p:normalViewPr>
  <p:slideViewPr>
    <p:cSldViewPr snapToGrid="0">
      <p:cViewPr varScale="1">
        <p:scale>
          <a:sx n="107" d="100"/>
          <a:sy n="107" d="100"/>
        </p:scale>
        <p:origin x="78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06" y="48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41443" cy="345525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8" y="1"/>
            <a:ext cx="4341443" cy="345525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C8D18E60-4300-4729-A0D7-6AB984C3922D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164"/>
            <a:ext cx="8014970" cy="2711589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541051"/>
            <a:ext cx="4341443" cy="34552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8" y="6541051"/>
            <a:ext cx="4341443" cy="34552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7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3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5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9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8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6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79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4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72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3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72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0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72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7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20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82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52" indent="-2285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92" indent="-2285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33" indent="-2285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74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15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5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9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26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127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52" indent="-2285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92" indent="-2285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33" indent="-2285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74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15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56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97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27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3603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40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6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07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8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4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7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1871" y="3443287"/>
            <a:ext cx="8014970" cy="27115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9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949" y="2949676"/>
            <a:ext cx="7388941" cy="124624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949" y="4195917"/>
            <a:ext cx="7382308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08692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71600"/>
            <a:ext cx="8246070" cy="340687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56" y="318046"/>
            <a:ext cx="654101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1069258"/>
            <a:ext cx="6563033" cy="3619239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95" y="41175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5965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32049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5965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32049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Autofit/>
          </a:bodyPr>
          <a:lstStyle/>
          <a:p>
            <a:r>
              <a:rPr lang="en-GB" sz="6600" b="1" dirty="0"/>
              <a:t>Building a Financial Heart in our Communities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FE88-F2C5-3F3F-7BF3-187225FF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848D2B-9AD8-7653-B879-8A82C7616E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3" b="21463"/>
          <a:stretch/>
        </p:blipFill>
        <p:spPr>
          <a:xfrm>
            <a:off x="1556014" y="1557338"/>
            <a:ext cx="6223000" cy="35004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69FE1-2C03-C717-AACC-F89E8B120B6C}"/>
              </a:ext>
            </a:extLst>
          </p:cNvPr>
          <p:cNvSpPr txBox="1"/>
          <p:nvPr/>
        </p:nvSpPr>
        <p:spPr>
          <a:xfrm>
            <a:off x="3626952" y="471665"/>
            <a:ext cx="538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Inequality Between Regions</a:t>
            </a:r>
          </a:p>
        </p:txBody>
      </p:sp>
    </p:spTree>
    <p:extLst>
      <p:ext uri="{BB962C8B-B14F-4D97-AF65-F5344CB8AC3E}">
        <p14:creationId xmlns:p14="http://schemas.microsoft.com/office/powerpoint/2010/main" val="24045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AB1-F77D-27BE-FF4D-1B4DF795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British Businesses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DFB78-5625-2740-881C-957B4ADB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5763"/>
            <a:ext cx="8039100" cy="36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DD80CE5B-F90C-FBD4-B517-F7F3E6F29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4" y="1444822"/>
            <a:ext cx="8372475" cy="3620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3A138-278D-2384-4025-A052D0E1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the SMEs?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5F5F67A0-60A3-9B52-A11C-B9AA936C1F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85761" y="1444822"/>
            <a:ext cx="8379620" cy="36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EF67-43BF-7D94-45BA-7C0D7023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Inequality Between Regions Widening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03042DF-2928-0AEB-9702-1250E6580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687" y="1628775"/>
            <a:ext cx="8324625" cy="31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509F-451E-9ED8-A0CA-5EBBD255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452012"/>
            <a:ext cx="8229600" cy="857250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The Value of SMEs Directors Homes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103C5-EF39-1C63-3CC7-92B8723D5C0B}"/>
              </a:ext>
            </a:extLst>
          </p:cNvPr>
          <p:cNvSpPr txBox="1"/>
          <p:nvPr/>
        </p:nvSpPr>
        <p:spPr>
          <a:xfrm>
            <a:off x="319314" y="1849735"/>
            <a:ext cx="7961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83838"/>
                </a:solidFill>
                <a:effectLst/>
                <a:latin typeface="Roboto"/>
              </a:rPr>
              <a:t>“ Small business owners worldwide use their personal assets, and often their house, to back loans to their firms.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457C5-5D7A-7DAD-9152-58A92F161F10}"/>
              </a:ext>
            </a:extLst>
          </p:cNvPr>
          <p:cNvSpPr txBox="1"/>
          <p:nvPr/>
        </p:nvSpPr>
        <p:spPr>
          <a:xfrm>
            <a:off x="319314" y="2764580"/>
            <a:ext cx="82876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83838"/>
                </a:solidFill>
                <a:effectLst/>
                <a:latin typeface="Roboto"/>
              </a:rPr>
              <a:t>In the UK, just under half of new loans to firms with less than 250 employees are financed this way. </a:t>
            </a:r>
            <a:r>
              <a:rPr lang="en-GB" b="0" i="0" dirty="0">
                <a:solidFill>
                  <a:srgbClr val="383838"/>
                </a:solidFill>
                <a:effectLst/>
                <a:highlight>
                  <a:srgbClr val="FFFF00"/>
                </a:highlight>
                <a:latin typeface="Roboto"/>
              </a:rPr>
              <a:t>Of course, this makes a minor mockery of the limited liability that firms are supposed to enjoy</a:t>
            </a:r>
            <a:r>
              <a:rPr lang="en-GB" b="0" i="0" dirty="0">
                <a:solidFill>
                  <a:srgbClr val="383838"/>
                </a:solidFill>
                <a:effectLst/>
                <a:latin typeface="Roboto"/>
              </a:rPr>
              <a:t>. Yet, small firms are often opaque, reliant on a few key people, and lack their own tangible assets or steady cash flows to pledge to lenders. So personal housing wealth, which is a simple asset to borrow against, ends up greasing the financial wheels of smaller enterprises”.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7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E5F7-2E93-994F-EA8C-AF245857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Inequality Within 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8A124-3BF7-DCAB-D474-023D7E5B0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22" y="1406633"/>
            <a:ext cx="5894756" cy="36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EF67-43BF-7D94-45BA-7C0D7023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Inequality Within Widening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2B6D-3742-DF4C-02B5-6B5E3E5A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DD033-1E88-9E8A-4F33-A3FD23EA5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1802606"/>
            <a:ext cx="7508081" cy="29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rmAutofit/>
          </a:bodyPr>
          <a:lstStyle/>
          <a:p>
            <a:r>
              <a:rPr lang="en-US" sz="5400" dirty="0"/>
              <a:t>Banks are the Financial Heart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532C9-583B-46C6-986A-6DF7D170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96" y="1449643"/>
            <a:ext cx="4193977" cy="3010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25D1F-1CD4-46BD-877B-2F44D3E9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530" y="1445685"/>
            <a:ext cx="4230663" cy="301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A9F87-B65F-4157-8BBA-AA42B451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357" y="1449643"/>
            <a:ext cx="4273836" cy="2918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9409B1-7D5B-44EA-97F4-DF8A9BFD8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85" y="1430396"/>
            <a:ext cx="4351759" cy="3002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5378666-B0C7-41A2-AE00-53B2BD21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are the Financial Heart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E08CCB-C78D-46AA-8E4D-A52F0483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658" y="1445685"/>
            <a:ext cx="8246070" cy="34068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Owns all the non-cash money</a:t>
            </a:r>
          </a:p>
          <a:p>
            <a:r>
              <a:rPr lang="en-US" dirty="0"/>
              <a:t>Controls the Payment System</a:t>
            </a:r>
          </a:p>
          <a:p>
            <a:r>
              <a:rPr lang="en-US" dirty="0"/>
              <a:t>Decides Who Gets Loans</a:t>
            </a:r>
          </a:p>
          <a:p>
            <a:r>
              <a:rPr lang="en-US" dirty="0"/>
              <a:t>Decides Where Gets Loans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17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How to Get Your Own Bank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9EFF29"/>
                </a:solidFill>
              </a:rPr>
              <a:t>Money</a:t>
            </a:r>
            <a:r>
              <a:rPr lang="en-GB" sz="6600" b="1" dirty="0"/>
              <a:t> Makes the World Go Round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20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378666-B0C7-41A2-AE00-53B2BD21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Get Your Own Bank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E08CCB-C78D-46AA-8E4D-A52F0483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You’ve Got to Want To</a:t>
            </a:r>
          </a:p>
          <a:p>
            <a:r>
              <a:rPr lang="en-US" sz="3600" dirty="0"/>
              <a:t>Know What Sort of Bank</a:t>
            </a:r>
          </a:p>
          <a:p>
            <a:r>
              <a:rPr lang="en-US" sz="3600" dirty="0"/>
              <a:t>Find the Right People</a:t>
            </a:r>
          </a:p>
          <a:p>
            <a:r>
              <a:rPr lang="en-US" sz="3600" dirty="0"/>
              <a:t>Create all the Plans &amp; Technology Needed</a:t>
            </a:r>
          </a:p>
          <a:p>
            <a:r>
              <a:rPr lang="en-US" sz="3600" dirty="0"/>
              <a:t>Raise the Money</a:t>
            </a:r>
          </a:p>
          <a:p>
            <a:r>
              <a:rPr lang="en-US" sz="3600" dirty="0"/>
              <a:t>Get Permission from the Bank of England</a:t>
            </a:r>
          </a:p>
          <a:p>
            <a:r>
              <a:rPr lang="en-US" sz="3600" dirty="0"/>
              <a:t>Be Useful</a:t>
            </a:r>
          </a:p>
          <a:p>
            <a:r>
              <a:rPr lang="en-US" sz="3600" dirty="0"/>
              <a:t>Earn Mutual Trust Day after Day after Day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1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8177-C991-E2B0-5B80-B139EE6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Our Sort of Bank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A117F-A188-9F3D-6E03-27B7A3A1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19" y="1577418"/>
            <a:ext cx="2772162" cy="2848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D99B2-6247-B495-59A9-9177B80EF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" y="3642837"/>
            <a:ext cx="2125980" cy="103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D1675-8C54-691F-8651-46969A4D0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79" y="1967245"/>
            <a:ext cx="2125979" cy="103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B27597-C999-F7BA-0848-B0F859873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141" y="1959610"/>
            <a:ext cx="2125980" cy="1040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9400E-14F1-3401-5462-E5615C82B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760" y="3642837"/>
            <a:ext cx="212598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F696-5504-893C-DA10-FB96F258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F2A29-0751-F1C9-20DA-0726E010A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59" y="1412558"/>
            <a:ext cx="3924081" cy="3524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D079A-370A-0C9B-3898-9C5D8C94D4D4}"/>
              </a:ext>
            </a:extLst>
          </p:cNvPr>
          <p:cNvSpPr txBox="1"/>
          <p:nvPr/>
        </p:nvSpPr>
        <p:spPr>
          <a:xfrm>
            <a:off x="817756" y="3954965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Aligned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C7C6B-3D3F-4BD1-2A9C-706C43B65D28}"/>
              </a:ext>
            </a:extLst>
          </p:cNvPr>
          <p:cNvSpPr txBox="1"/>
          <p:nvPr/>
        </p:nvSpPr>
        <p:spPr>
          <a:xfrm>
            <a:off x="6713034" y="3278459"/>
            <a:ext cx="2124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Benevolent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A8059-5537-BAFC-3399-E4429755E986}"/>
              </a:ext>
            </a:extLst>
          </p:cNvPr>
          <p:cNvSpPr txBox="1"/>
          <p:nvPr/>
        </p:nvSpPr>
        <p:spPr>
          <a:xfrm>
            <a:off x="5386724" y="1801512"/>
            <a:ext cx="2083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Competent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9ECDB-82AD-5288-2EA5-D7D7CAFE4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2422434"/>
            <a:ext cx="1893430" cy="18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758C9C0-F624-4CA2-8889-5124ABED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517" y="1627730"/>
            <a:ext cx="1229169" cy="191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48" name="Group 2047"/>
          <p:cNvGrpSpPr/>
          <p:nvPr/>
        </p:nvGrpSpPr>
        <p:grpSpPr>
          <a:xfrm>
            <a:off x="3266224" y="1603297"/>
            <a:ext cx="1226474" cy="1890000"/>
            <a:chOff x="7873140" y="2166012"/>
            <a:chExt cx="1620000" cy="2520000"/>
          </a:xfrm>
        </p:grpSpPr>
        <p:sp>
          <p:nvSpPr>
            <p:cNvPr id="21" name="Rectangle 20"/>
            <p:cNvSpPr/>
            <p:nvPr/>
          </p:nvSpPr>
          <p:spPr>
            <a:xfrm>
              <a:off x="7873140" y="2166012"/>
              <a:ext cx="1620000" cy="25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pic>
          <p:nvPicPr>
            <p:cNvPr id="2052" name="Picture 4" descr="icon-smartphone-tablet | AET Holding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440" y="2477947"/>
              <a:ext cx="801538" cy="80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Popplet for Work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114" y="3680877"/>
              <a:ext cx="1069428" cy="763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3173622" y="1351778"/>
            <a:ext cx="1432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Digital channels</a:t>
            </a:r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3256119" y="3640222"/>
            <a:ext cx="1209822" cy="1164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/>
              <a:t>Web, mobile, tablet fully integrated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4517" y="1627729"/>
            <a:ext cx="1203056" cy="18722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359910" y="1359256"/>
            <a:ext cx="1725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Safe deposit box</a:t>
            </a:r>
          </a:p>
        </p:txBody>
      </p:sp>
      <p:sp>
        <p:nvSpPr>
          <p:cNvPr id="38" name="Content Placeholder 6"/>
          <p:cNvSpPr txBox="1">
            <a:spLocks/>
          </p:cNvSpPr>
          <p:nvPr/>
        </p:nvSpPr>
        <p:spPr>
          <a:xfrm>
            <a:off x="4520235" y="3664201"/>
            <a:ext cx="1203056" cy="1164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/>
              <a:t>Automated safe deposit box 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93738" y="4607552"/>
            <a:ext cx="184731" cy="280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2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Being Useful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095" y="1584541"/>
            <a:ext cx="1256184" cy="188885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927873" y="1596240"/>
            <a:ext cx="1226473" cy="1890000"/>
            <a:chOff x="5743575" y="2154588"/>
            <a:chExt cx="1620000" cy="252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43575" y="2154588"/>
              <a:ext cx="1620000" cy="252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867804" y="2289882"/>
              <a:ext cx="1393151" cy="529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Title 12"/>
            <p:cNvSpPr txBox="1">
              <a:spLocks/>
            </p:cNvSpPr>
            <p:nvPr/>
          </p:nvSpPr>
          <p:spPr>
            <a:xfrm>
              <a:off x="5892606" y="2289521"/>
              <a:ext cx="1190331" cy="47373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 anchor="ctr">
              <a:normAutofit fontScale="77500" lnSpcReduction="20000"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baseline="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endPara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onsolas" panose="020B0609020204030204" pitchFamily="49" charset="0"/>
              </a:endParaRPr>
            </a:p>
            <a:p>
              <a:pPr marL="171450" indent="-1714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cs typeface="Consolas" panose="020B0609020204030204" pitchFamily="49" charset="0"/>
                </a:rPr>
                <a:t>   </a:t>
              </a:r>
              <a:r>
                <a:rPr lang="en-GB" sz="1050" dirty="0">
                  <a:solidFill>
                    <a:srgbClr val="8F2380"/>
                  </a:solidFill>
                  <a:latin typeface="Script MT Bold" panose="03040602040607080904" pitchFamily="66" charset="0"/>
                </a:rPr>
                <a:t>Your </a:t>
              </a:r>
              <a:r>
                <a:rPr lang="en-GB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cs typeface="Consolas" panose="020B0609020204030204" pitchFamily="49" charset="0"/>
                </a:rPr>
                <a:t>Bank</a:t>
              </a:r>
            </a:p>
          </p:txBody>
        </p:sp>
      </p:grpSp>
      <p:sp>
        <p:nvSpPr>
          <p:cNvPr id="31" name="Content Placeholder 6"/>
          <p:cNvSpPr>
            <a:spLocks noGrp="1"/>
          </p:cNvSpPr>
          <p:nvPr>
            <p:ph idx="1"/>
          </p:nvPr>
        </p:nvSpPr>
        <p:spPr>
          <a:xfrm>
            <a:off x="1855482" y="3648510"/>
            <a:ext cx="1298864" cy="1177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200" dirty="0">
                <a:solidFill>
                  <a:schemeClr val="tx1"/>
                </a:solidFill>
              </a:rPr>
              <a:t>Transactional Banking</a:t>
            </a:r>
          </a:p>
          <a:p>
            <a:pPr marL="0" indent="0" algn="ctr">
              <a:buNone/>
            </a:pPr>
            <a:r>
              <a:rPr lang="en-GB" sz="1200" dirty="0">
                <a:solidFill>
                  <a:schemeClr val="tx1"/>
                </a:solidFill>
              </a:rPr>
              <a:t>Call centre video link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538" y="1343490"/>
            <a:ext cx="1976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Staffed branches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49760" y="1347642"/>
            <a:ext cx="1147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Bank Pods</a:t>
            </a:r>
          </a:p>
        </p:txBody>
      </p:sp>
      <p:sp>
        <p:nvSpPr>
          <p:cNvPr id="36" name="Content Placeholder 6"/>
          <p:cNvSpPr txBox="1">
            <a:spLocks/>
          </p:cNvSpPr>
          <p:nvPr/>
        </p:nvSpPr>
        <p:spPr>
          <a:xfrm>
            <a:off x="413833" y="3654919"/>
            <a:ext cx="1421177" cy="1164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/>
              <a:t>Local Branch director </a:t>
            </a:r>
          </a:p>
          <a:p>
            <a:pPr marL="0" indent="0" algn="ctr">
              <a:buNone/>
            </a:pPr>
            <a:r>
              <a:rPr lang="en-GB" sz="1200" dirty="0"/>
              <a:t>Local knowledge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3291" y="1367544"/>
            <a:ext cx="1609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Current accounts</a:t>
            </a:r>
          </a:p>
        </p:txBody>
      </p:sp>
      <p:sp>
        <p:nvSpPr>
          <p:cNvPr id="41" name="Content Placeholder 6"/>
          <p:cNvSpPr txBox="1">
            <a:spLocks/>
          </p:cNvSpPr>
          <p:nvPr/>
        </p:nvSpPr>
        <p:spPr>
          <a:xfrm>
            <a:off x="5831879" y="3664202"/>
            <a:ext cx="1384249" cy="11002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/>
              <a:t>Simple &amp; transparent charges: £5 personal, £10 business pcm</a:t>
            </a:r>
          </a:p>
        </p:txBody>
      </p:sp>
      <p:grpSp>
        <p:nvGrpSpPr>
          <p:cNvPr id="2050" name="Group 2049"/>
          <p:cNvGrpSpPr/>
          <p:nvPr/>
        </p:nvGrpSpPr>
        <p:grpSpPr>
          <a:xfrm>
            <a:off x="5847645" y="1623463"/>
            <a:ext cx="1384248" cy="1912733"/>
            <a:chOff x="9805142" y="2161458"/>
            <a:chExt cx="1824388" cy="255600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9805142" y="2161458"/>
              <a:ext cx="1824388" cy="2556000"/>
              <a:chOff x="9690841" y="1990008"/>
              <a:chExt cx="2026733" cy="283948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90841" y="1990008"/>
                <a:ext cx="2026733" cy="28394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90844" y="2172573"/>
                <a:ext cx="1891556" cy="10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9963150" y="2150514"/>
                <a:ext cx="1476375" cy="1393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75" b="1" dirty="0">
                    <a:solidFill>
                      <a:schemeClr val="tx1"/>
                    </a:solidFill>
                    <a:latin typeface="Gill Sans MT" panose="020B0502020104020203" pitchFamily="34" charset="0"/>
                    <a:cs typeface="Aharoni" panose="02010803020104030203" pitchFamily="2" charset="-79"/>
                  </a:rPr>
                  <a:t> </a:t>
                </a:r>
                <a:r>
                  <a:rPr lang="en-GB" sz="800" dirty="0">
                    <a:solidFill>
                      <a:srgbClr val="8F2380"/>
                    </a:solidFill>
                    <a:latin typeface="Script MT Bold" panose="03040602040607080904" pitchFamily="66" charset="0"/>
                  </a:rPr>
                  <a:t>Your </a:t>
                </a:r>
                <a:r>
                  <a:rPr lang="en-GB" sz="675" b="1" dirty="0">
                    <a:solidFill>
                      <a:schemeClr val="tx1"/>
                    </a:solidFill>
                    <a:latin typeface="Gill Sans MT" panose="020B0502020104020203" pitchFamily="34" charset="0"/>
                    <a:cs typeface="Aharoni" panose="02010803020104030203" pitchFamily="2" charset="-79"/>
                  </a:rPr>
                  <a:t>BANK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9908576" y="2172573"/>
              <a:ext cx="1620000" cy="2520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C633CFA0-A26D-44D2-9ACC-E013D99D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C9E73012-DF33-4B63-BBBE-0678AAE38265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66EA99-1DE0-4642-AEFC-E6529D962A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8093" y="1575989"/>
            <a:ext cx="717167" cy="5191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087612-D27B-4920-85B8-A06BFC9D20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1560" y="1612209"/>
            <a:ext cx="667137" cy="4829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B4D742-C6BC-472A-8A42-698702347E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886" y="1625645"/>
            <a:ext cx="648577" cy="4695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CF0791-095A-451F-9399-DDF39431C0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378" y="1607638"/>
            <a:ext cx="673449" cy="4875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6A125F5-4128-49D3-97B0-53F7716BF16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924" y="1589255"/>
            <a:ext cx="698843" cy="50592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09B8F8-A38B-4A80-B6FB-DB550B4A2304}"/>
              </a:ext>
            </a:extLst>
          </p:cNvPr>
          <p:cNvSpPr txBox="1"/>
          <p:nvPr/>
        </p:nvSpPr>
        <p:spPr>
          <a:xfrm>
            <a:off x="7102537" y="1361574"/>
            <a:ext cx="1609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Local Payments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BE896C-D2DB-49FC-AA89-FC4705EA8A2C}"/>
              </a:ext>
            </a:extLst>
          </p:cNvPr>
          <p:cNvSpPr txBox="1"/>
          <p:nvPr/>
        </p:nvSpPr>
        <p:spPr>
          <a:xfrm>
            <a:off x="7398109" y="3664201"/>
            <a:ext cx="1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QR Based</a:t>
            </a:r>
          </a:p>
          <a:p>
            <a:pPr algn="ctr"/>
            <a:r>
              <a:rPr lang="en-GB" sz="1200" dirty="0"/>
              <a:t>Local Payments</a:t>
            </a:r>
          </a:p>
        </p:txBody>
      </p:sp>
    </p:spTree>
    <p:extLst>
      <p:ext uri="{BB962C8B-B14F-4D97-AF65-F5344CB8AC3E}">
        <p14:creationId xmlns:p14="http://schemas.microsoft.com/office/powerpoint/2010/main" val="32267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28EF-5819-C618-E4EB-8892E045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7472362" cy="871538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Create Plans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65435-0192-C587-A9AC-6EA09BD8A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1386" y="1447005"/>
            <a:ext cx="3273677" cy="32736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CFD6C-52D5-A1BA-DD70-31AD71EC9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365499" cy="351829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/>
              <a:t>Dr Gemma Bone Dodds</a:t>
            </a:r>
          </a:p>
          <a:p>
            <a:r>
              <a:rPr lang="en-GB" b="0" i="0" dirty="0">
                <a:effectLst/>
                <a:latin typeface="-apple-system"/>
              </a:rPr>
              <a:t>Director of Insights and Policy at Scottish National Investment Bank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1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1A8C-AD7A-A416-1087-AC4BAAF9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Plans -Bank in a Box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D690AE-602A-53BC-B702-053DCF415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6117" y="4406298"/>
            <a:ext cx="1816765" cy="713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8FE243-C959-BCCF-1812-C2F6A3254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22" y="4404274"/>
            <a:ext cx="1816765" cy="713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B508E-A2A2-7194-D86D-F23B3B958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235" y="4404274"/>
            <a:ext cx="1816765" cy="713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3A1FF-E6D9-B87A-A494-6BB6127E8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04" y="3680118"/>
            <a:ext cx="1816765" cy="713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B83D3-25B8-21A3-8871-B2737AEFF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757" y="3680114"/>
            <a:ext cx="1816765" cy="713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A707EB-B110-3423-DA92-FC03BDB0C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112" y="3680114"/>
            <a:ext cx="1816765" cy="7132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5FE163-8B84-04D7-045F-E655D41AE8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9747" y="3680120"/>
            <a:ext cx="1816765" cy="713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91D53-F446-3CD2-57F2-A75055BA7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4828" y="2948823"/>
            <a:ext cx="1816765" cy="713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0CB8F5-2B8E-CCAC-CF4A-8F0BC2014A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5881" y="2948827"/>
            <a:ext cx="1816765" cy="71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A4F36-B915-5824-0905-EBEAC45DF0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4228" y="2948825"/>
            <a:ext cx="1816765" cy="713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F055B4-59E6-8A18-3B9C-3EF43C9B5A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9234" y="2224672"/>
            <a:ext cx="1816765" cy="713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F4BD1F-C212-FE9B-8DC6-4165763A3E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8032" y="2222101"/>
            <a:ext cx="1816765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81271E-73AF-5CB0-B02F-572393DCD4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78" y="4411413"/>
            <a:ext cx="1816765" cy="713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34DAF4-2FB2-A84B-ACA0-D81428CAA9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7211" y="4408774"/>
            <a:ext cx="181676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3790950" y="2193131"/>
            <a:ext cx="1570435" cy="1729979"/>
          </a:xfrm>
          <a:custGeom>
            <a:avLst/>
            <a:gdLst>
              <a:gd name="T0" fmla="*/ 1129970 w 1690"/>
              <a:gd name="T1" fmla="*/ 250237 h 1862"/>
              <a:gd name="T2" fmla="*/ 1159706 w 1690"/>
              <a:gd name="T3" fmla="*/ 180864 h 1862"/>
              <a:gd name="T4" fmla="*/ 1226612 w 1690"/>
              <a:gd name="T5" fmla="*/ 104059 h 1862"/>
              <a:gd name="T6" fmla="*/ 1186964 w 1690"/>
              <a:gd name="T7" fmla="*/ 37164 h 1862"/>
              <a:gd name="T8" fmla="*/ 1025893 w 1690"/>
              <a:gd name="T9" fmla="*/ 0 h 1862"/>
              <a:gd name="T10" fmla="*/ 882169 w 1690"/>
              <a:gd name="T11" fmla="*/ 66895 h 1862"/>
              <a:gd name="T12" fmla="*/ 879691 w 1690"/>
              <a:gd name="T13" fmla="*/ 138745 h 1862"/>
              <a:gd name="T14" fmla="*/ 963943 w 1690"/>
              <a:gd name="T15" fmla="*/ 213073 h 1862"/>
              <a:gd name="T16" fmla="*/ 936685 w 1690"/>
              <a:gd name="T17" fmla="*/ 277490 h 1862"/>
              <a:gd name="T18" fmla="*/ 332052 w 1690"/>
              <a:gd name="T19" fmla="*/ 636741 h 1862"/>
              <a:gd name="T20" fmla="*/ 262668 w 1690"/>
              <a:gd name="T21" fmla="*/ 626831 h 1862"/>
              <a:gd name="T22" fmla="*/ 242844 w 1690"/>
              <a:gd name="T23" fmla="*/ 515339 h 1862"/>
              <a:gd name="T24" fmla="*/ 175938 w 1690"/>
              <a:gd name="T25" fmla="*/ 480653 h 1862"/>
              <a:gd name="T26" fmla="*/ 49560 w 1690"/>
              <a:gd name="T27" fmla="*/ 572324 h 1862"/>
              <a:gd name="T28" fmla="*/ 0 w 1690"/>
              <a:gd name="T29" fmla="*/ 730890 h 1862"/>
              <a:gd name="T30" fmla="*/ 37170 w 1690"/>
              <a:gd name="T31" fmla="*/ 797785 h 1862"/>
              <a:gd name="T32" fmla="*/ 138768 w 1690"/>
              <a:gd name="T33" fmla="*/ 777964 h 1862"/>
              <a:gd name="T34" fmla="*/ 213108 w 1690"/>
              <a:gd name="T35" fmla="*/ 787874 h 1862"/>
              <a:gd name="T36" fmla="*/ 220542 w 1690"/>
              <a:gd name="T37" fmla="*/ 1427093 h 1862"/>
              <a:gd name="T38" fmla="*/ 213108 w 1690"/>
              <a:gd name="T39" fmla="*/ 1531152 h 1862"/>
              <a:gd name="T40" fmla="*/ 128856 w 1690"/>
              <a:gd name="T41" fmla="*/ 1523719 h 1862"/>
              <a:gd name="T42" fmla="*/ 44604 w 1690"/>
              <a:gd name="T43" fmla="*/ 1513809 h 1862"/>
              <a:gd name="T44" fmla="*/ 7434 w 1690"/>
              <a:gd name="T45" fmla="*/ 1612912 h 1862"/>
              <a:gd name="T46" fmla="*/ 74340 w 1690"/>
              <a:gd name="T47" fmla="*/ 1764045 h 1862"/>
              <a:gd name="T48" fmla="*/ 198240 w 1690"/>
              <a:gd name="T49" fmla="*/ 1833418 h 1862"/>
              <a:gd name="T50" fmla="*/ 252756 w 1690"/>
              <a:gd name="T51" fmla="*/ 1786344 h 1862"/>
              <a:gd name="T52" fmla="*/ 280014 w 1690"/>
              <a:gd name="T53" fmla="*/ 1677330 h 1862"/>
              <a:gd name="T54" fmla="*/ 366745 w 1690"/>
              <a:gd name="T55" fmla="*/ 1694673 h 1862"/>
              <a:gd name="T56" fmla="*/ 949075 w 1690"/>
              <a:gd name="T57" fmla="*/ 2036580 h 1862"/>
              <a:gd name="T58" fmla="*/ 961465 w 1690"/>
              <a:gd name="T59" fmla="*/ 2103475 h 1862"/>
              <a:gd name="T60" fmla="*/ 874735 w 1690"/>
              <a:gd name="T61" fmla="*/ 2177803 h 1862"/>
              <a:gd name="T62" fmla="*/ 889603 w 1690"/>
              <a:gd name="T63" fmla="*/ 2252131 h 1862"/>
              <a:gd name="T64" fmla="*/ 1048196 w 1690"/>
              <a:gd name="T65" fmla="*/ 2306638 h 1862"/>
              <a:gd name="T66" fmla="*/ 1196876 w 1690"/>
              <a:gd name="T67" fmla="*/ 2262041 h 1862"/>
              <a:gd name="T68" fmla="*/ 1226612 w 1690"/>
              <a:gd name="T69" fmla="*/ 2187714 h 1862"/>
              <a:gd name="T70" fmla="*/ 1142360 w 1690"/>
              <a:gd name="T71" fmla="*/ 2110908 h 1862"/>
              <a:gd name="T72" fmla="*/ 1137404 w 1690"/>
              <a:gd name="T73" fmla="*/ 2046491 h 1862"/>
              <a:gd name="T74" fmla="*/ 1717256 w 1690"/>
              <a:gd name="T75" fmla="*/ 1709538 h 1862"/>
              <a:gd name="T76" fmla="*/ 1803987 w 1690"/>
              <a:gd name="T77" fmla="*/ 1672374 h 1862"/>
              <a:gd name="T78" fmla="*/ 1838679 w 1690"/>
              <a:gd name="T79" fmla="*/ 1771478 h 1862"/>
              <a:gd name="T80" fmla="*/ 1883283 w 1690"/>
              <a:gd name="T81" fmla="*/ 1833418 h 1862"/>
              <a:gd name="T82" fmla="*/ 1999749 w 1690"/>
              <a:gd name="T83" fmla="*/ 1788821 h 1862"/>
              <a:gd name="T84" fmla="*/ 2081523 w 1690"/>
              <a:gd name="T85" fmla="*/ 1647599 h 1862"/>
              <a:gd name="T86" fmla="*/ 2061699 w 1690"/>
              <a:gd name="T87" fmla="*/ 1526197 h 1862"/>
              <a:gd name="T88" fmla="*/ 1984881 w 1690"/>
              <a:gd name="T89" fmla="*/ 1516286 h 1862"/>
              <a:gd name="T90" fmla="*/ 1883283 w 1690"/>
              <a:gd name="T91" fmla="*/ 1536107 h 1862"/>
              <a:gd name="T92" fmla="*/ 1870893 w 1690"/>
              <a:gd name="T93" fmla="*/ 1441958 h 1862"/>
              <a:gd name="T94" fmla="*/ 1873371 w 1690"/>
              <a:gd name="T95" fmla="*/ 785397 h 1862"/>
              <a:gd name="T96" fmla="*/ 1935321 w 1690"/>
              <a:gd name="T97" fmla="*/ 758143 h 1862"/>
              <a:gd name="T98" fmla="*/ 2041875 w 1690"/>
              <a:gd name="T99" fmla="*/ 792829 h 1862"/>
              <a:gd name="T100" fmla="*/ 2091435 w 1690"/>
              <a:gd name="T101" fmla="*/ 730890 h 1862"/>
              <a:gd name="T102" fmla="*/ 2056743 w 1690"/>
              <a:gd name="T103" fmla="*/ 579756 h 1862"/>
              <a:gd name="T104" fmla="*/ 1927887 w 1690"/>
              <a:gd name="T105" fmla="*/ 468265 h 1862"/>
              <a:gd name="T106" fmla="*/ 1856025 w 1690"/>
              <a:gd name="T107" fmla="*/ 495518 h 1862"/>
              <a:gd name="T108" fmla="*/ 1836201 w 1690"/>
              <a:gd name="T109" fmla="*/ 604532 h 1862"/>
              <a:gd name="T110" fmla="*/ 1774251 w 1690"/>
              <a:gd name="T111" fmla="*/ 631786 h 18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A1C6F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3814167" y="3897288"/>
            <a:ext cx="1515665" cy="1288256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EF43A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988940" y="3403045"/>
            <a:ext cx="1501378" cy="1503760"/>
          </a:xfrm>
          <a:custGeom>
            <a:avLst/>
            <a:gdLst>
              <a:gd name="T0" fmla="*/ 1682237 w 1616"/>
              <a:gd name="T1" fmla="*/ 1724956 h 1618"/>
              <a:gd name="T2" fmla="*/ 1729310 w 1616"/>
              <a:gd name="T3" fmla="*/ 1732391 h 1618"/>
              <a:gd name="T4" fmla="*/ 1751607 w 1616"/>
              <a:gd name="T5" fmla="*/ 1799307 h 1618"/>
              <a:gd name="T6" fmla="*/ 1773905 w 1616"/>
              <a:gd name="T7" fmla="*/ 1868702 h 1618"/>
              <a:gd name="T8" fmla="*/ 1823455 w 1616"/>
              <a:gd name="T9" fmla="*/ 1886051 h 1618"/>
              <a:gd name="T10" fmla="*/ 1912646 w 1616"/>
              <a:gd name="T11" fmla="*/ 1838961 h 1618"/>
              <a:gd name="T12" fmla="*/ 1977062 w 1616"/>
              <a:gd name="T13" fmla="*/ 1754696 h 1618"/>
              <a:gd name="T14" fmla="*/ 1999359 w 1616"/>
              <a:gd name="T15" fmla="*/ 1623342 h 1618"/>
              <a:gd name="T16" fmla="*/ 1964674 w 1616"/>
              <a:gd name="T17" fmla="*/ 1568817 h 1618"/>
              <a:gd name="T18" fmla="*/ 1917601 w 1616"/>
              <a:gd name="T19" fmla="*/ 1561382 h 1618"/>
              <a:gd name="T20" fmla="*/ 1833366 w 1616"/>
              <a:gd name="T21" fmla="*/ 1596080 h 1618"/>
              <a:gd name="T22" fmla="*/ 1788770 w 1616"/>
              <a:gd name="T23" fmla="*/ 1578731 h 1618"/>
              <a:gd name="T24" fmla="*/ 1788770 w 1616"/>
              <a:gd name="T25" fmla="*/ 1484552 h 1618"/>
              <a:gd name="T26" fmla="*/ 1811068 w 1616"/>
              <a:gd name="T27" fmla="*/ 859999 h 1618"/>
              <a:gd name="T28" fmla="*/ 1726832 w 1616"/>
              <a:gd name="T29" fmla="*/ 810432 h 1618"/>
              <a:gd name="T30" fmla="*/ 1689669 w 1616"/>
              <a:gd name="T31" fmla="*/ 840172 h 1618"/>
              <a:gd name="T32" fmla="*/ 1677282 w 1616"/>
              <a:gd name="T33" fmla="*/ 931873 h 1618"/>
              <a:gd name="T34" fmla="*/ 1647551 w 1616"/>
              <a:gd name="T35" fmla="*/ 969048 h 1618"/>
              <a:gd name="T36" fmla="*/ 1583136 w 1616"/>
              <a:gd name="T37" fmla="*/ 971527 h 1618"/>
              <a:gd name="T38" fmla="*/ 1481558 w 1616"/>
              <a:gd name="T39" fmla="*/ 887262 h 1618"/>
              <a:gd name="T40" fmla="*/ 1439440 w 1616"/>
              <a:gd name="T41" fmla="*/ 790605 h 1618"/>
              <a:gd name="T42" fmla="*/ 1441917 w 1616"/>
              <a:gd name="T43" fmla="*/ 688991 h 1618"/>
              <a:gd name="T44" fmla="*/ 1484035 w 1616"/>
              <a:gd name="T45" fmla="*/ 654293 h 1618"/>
              <a:gd name="T46" fmla="*/ 1553406 w 1616"/>
              <a:gd name="T47" fmla="*/ 669164 h 1618"/>
              <a:gd name="T48" fmla="*/ 1625254 w 1616"/>
              <a:gd name="T49" fmla="*/ 684034 h 1618"/>
              <a:gd name="T50" fmla="*/ 1654984 w 1616"/>
              <a:gd name="T51" fmla="*/ 646858 h 1618"/>
              <a:gd name="T52" fmla="*/ 1484035 w 1616"/>
              <a:gd name="T53" fmla="*/ 294928 h 1618"/>
              <a:gd name="T54" fmla="*/ 1117362 w 1616"/>
              <a:gd name="T55" fmla="*/ 285014 h 1618"/>
              <a:gd name="T56" fmla="*/ 1109929 w 1616"/>
              <a:gd name="T57" fmla="*/ 280057 h 1618"/>
              <a:gd name="T58" fmla="*/ 1102497 w 1616"/>
              <a:gd name="T59" fmla="*/ 277579 h 1618"/>
              <a:gd name="T60" fmla="*/ 1097542 w 1616"/>
              <a:gd name="T61" fmla="*/ 272622 h 1618"/>
              <a:gd name="T62" fmla="*/ 1090109 w 1616"/>
              <a:gd name="T63" fmla="*/ 267666 h 1618"/>
              <a:gd name="T64" fmla="*/ 1085154 w 1616"/>
              <a:gd name="T65" fmla="*/ 262709 h 1618"/>
              <a:gd name="T66" fmla="*/ 1082677 w 1616"/>
              <a:gd name="T67" fmla="*/ 257752 h 1618"/>
              <a:gd name="T68" fmla="*/ 1080199 w 1616"/>
              <a:gd name="T69" fmla="*/ 255274 h 1618"/>
              <a:gd name="T70" fmla="*/ 1075244 w 1616"/>
              <a:gd name="T71" fmla="*/ 247838 h 1618"/>
              <a:gd name="T72" fmla="*/ 1075244 w 1616"/>
              <a:gd name="T73" fmla="*/ 240403 h 1618"/>
              <a:gd name="T74" fmla="*/ 1075244 w 1616"/>
              <a:gd name="T75" fmla="*/ 240403 h 1618"/>
              <a:gd name="T76" fmla="*/ 1107452 w 1616"/>
              <a:gd name="T77" fmla="*/ 183400 h 1618"/>
              <a:gd name="T78" fmla="*/ 1169390 w 1616"/>
              <a:gd name="T79" fmla="*/ 131354 h 1618"/>
              <a:gd name="T80" fmla="*/ 1169390 w 1616"/>
              <a:gd name="T81" fmla="*/ 79308 h 1618"/>
              <a:gd name="T82" fmla="*/ 1107452 w 1616"/>
              <a:gd name="T83" fmla="*/ 22305 h 1618"/>
              <a:gd name="T84" fmla="*/ 995963 w 1616"/>
              <a:gd name="T85" fmla="*/ 0 h 1618"/>
              <a:gd name="T86" fmla="*/ 859700 w 1616"/>
              <a:gd name="T87" fmla="*/ 37176 h 1618"/>
              <a:gd name="T88" fmla="*/ 820059 w 1616"/>
              <a:gd name="T89" fmla="*/ 91700 h 1618"/>
              <a:gd name="T90" fmla="*/ 827492 w 1616"/>
              <a:gd name="T91" fmla="*/ 141268 h 1618"/>
              <a:gd name="T92" fmla="*/ 901818 w 1616"/>
              <a:gd name="T93" fmla="*/ 195792 h 1618"/>
              <a:gd name="T94" fmla="*/ 916683 w 1616"/>
              <a:gd name="T95" fmla="*/ 240403 h 1618"/>
              <a:gd name="T96" fmla="*/ 916683 w 1616"/>
              <a:gd name="T97" fmla="*/ 240403 h 1618"/>
              <a:gd name="T98" fmla="*/ 916683 w 1616"/>
              <a:gd name="T99" fmla="*/ 250317 h 1618"/>
              <a:gd name="T100" fmla="*/ 914205 w 1616"/>
              <a:gd name="T101" fmla="*/ 255274 h 1618"/>
              <a:gd name="T102" fmla="*/ 909250 w 1616"/>
              <a:gd name="T103" fmla="*/ 260230 h 1618"/>
              <a:gd name="T104" fmla="*/ 906773 w 1616"/>
              <a:gd name="T105" fmla="*/ 262709 h 1618"/>
              <a:gd name="T106" fmla="*/ 899340 w 1616"/>
              <a:gd name="T107" fmla="*/ 270144 h 1618"/>
              <a:gd name="T108" fmla="*/ 894385 w 1616"/>
              <a:gd name="T109" fmla="*/ 272622 h 1618"/>
              <a:gd name="T110" fmla="*/ 886953 w 1616"/>
              <a:gd name="T111" fmla="*/ 277579 h 1618"/>
              <a:gd name="T112" fmla="*/ 881997 w 1616"/>
              <a:gd name="T113" fmla="*/ 280057 h 1618"/>
              <a:gd name="T114" fmla="*/ 874565 w 1616"/>
              <a:gd name="T115" fmla="*/ 285014 h 1618"/>
              <a:gd name="T116" fmla="*/ 0 w 1616"/>
              <a:gd name="T117" fmla="*/ 1147492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50EC2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2296904" y="1361272"/>
            <a:ext cx="1497806" cy="1288256"/>
          </a:xfrm>
          <a:custGeom>
            <a:avLst/>
            <a:gdLst>
              <a:gd name="T0" fmla="*/ 859783 w 1612"/>
              <a:gd name="T1" fmla="*/ 1712718 h 1386"/>
              <a:gd name="T2" fmla="*/ 879605 w 1612"/>
              <a:gd name="T3" fmla="*/ 1705282 h 1386"/>
              <a:gd name="T4" fmla="*/ 884561 w 1612"/>
              <a:gd name="T5" fmla="*/ 1702803 h 1386"/>
              <a:gd name="T6" fmla="*/ 891994 w 1612"/>
              <a:gd name="T7" fmla="*/ 1697846 h 1386"/>
              <a:gd name="T8" fmla="*/ 896949 w 1612"/>
              <a:gd name="T9" fmla="*/ 1695368 h 1386"/>
              <a:gd name="T10" fmla="*/ 904383 w 1612"/>
              <a:gd name="T11" fmla="*/ 1687932 h 1386"/>
              <a:gd name="T12" fmla="*/ 909338 w 1612"/>
              <a:gd name="T13" fmla="*/ 1685453 h 1386"/>
              <a:gd name="T14" fmla="*/ 911816 w 1612"/>
              <a:gd name="T15" fmla="*/ 1678017 h 1386"/>
              <a:gd name="T16" fmla="*/ 914294 w 1612"/>
              <a:gd name="T17" fmla="*/ 1675539 h 1386"/>
              <a:gd name="T18" fmla="*/ 916771 w 1612"/>
              <a:gd name="T19" fmla="*/ 1668103 h 1386"/>
              <a:gd name="T20" fmla="*/ 916771 w 1612"/>
              <a:gd name="T21" fmla="*/ 1663146 h 1386"/>
              <a:gd name="T22" fmla="*/ 887038 w 1612"/>
              <a:gd name="T23" fmla="*/ 1606138 h 1386"/>
              <a:gd name="T24" fmla="*/ 822617 w 1612"/>
              <a:gd name="T25" fmla="*/ 1554087 h 1386"/>
              <a:gd name="T26" fmla="*/ 817661 w 1612"/>
              <a:gd name="T27" fmla="*/ 1526822 h 1386"/>
              <a:gd name="T28" fmla="*/ 837483 w 1612"/>
              <a:gd name="T29" fmla="*/ 1479729 h 1386"/>
              <a:gd name="T30" fmla="*/ 944027 w 1612"/>
              <a:gd name="T31" fmla="*/ 1427678 h 1386"/>
              <a:gd name="T32" fmla="*/ 1048093 w 1612"/>
              <a:gd name="T33" fmla="*/ 1427678 h 1386"/>
              <a:gd name="T34" fmla="*/ 1154636 w 1612"/>
              <a:gd name="T35" fmla="*/ 1479729 h 1386"/>
              <a:gd name="T36" fmla="*/ 1174458 w 1612"/>
              <a:gd name="T37" fmla="*/ 1526822 h 1386"/>
              <a:gd name="T38" fmla="*/ 1169503 w 1612"/>
              <a:gd name="T39" fmla="*/ 1554087 h 1386"/>
              <a:gd name="T40" fmla="*/ 1107559 w 1612"/>
              <a:gd name="T41" fmla="*/ 1606138 h 1386"/>
              <a:gd name="T42" fmla="*/ 1075348 w 1612"/>
              <a:gd name="T43" fmla="*/ 1663146 h 1386"/>
              <a:gd name="T44" fmla="*/ 1075348 w 1612"/>
              <a:gd name="T45" fmla="*/ 1668103 h 1386"/>
              <a:gd name="T46" fmla="*/ 1077826 w 1612"/>
              <a:gd name="T47" fmla="*/ 1675539 h 1386"/>
              <a:gd name="T48" fmla="*/ 1080304 w 1612"/>
              <a:gd name="T49" fmla="*/ 1678017 h 1386"/>
              <a:gd name="T50" fmla="*/ 1085259 w 1612"/>
              <a:gd name="T51" fmla="*/ 1685453 h 1386"/>
              <a:gd name="T52" fmla="*/ 1087737 w 1612"/>
              <a:gd name="T53" fmla="*/ 1687932 h 1386"/>
              <a:gd name="T54" fmla="*/ 1095170 w 1612"/>
              <a:gd name="T55" fmla="*/ 1695368 h 1386"/>
              <a:gd name="T56" fmla="*/ 1100126 w 1612"/>
              <a:gd name="T57" fmla="*/ 1697846 h 1386"/>
              <a:gd name="T58" fmla="*/ 1107559 w 1612"/>
              <a:gd name="T59" fmla="*/ 1702803 h 1386"/>
              <a:gd name="T60" fmla="*/ 1112514 w 1612"/>
              <a:gd name="T61" fmla="*/ 1705282 h 1386"/>
              <a:gd name="T62" fmla="*/ 1132337 w 1612"/>
              <a:gd name="T63" fmla="*/ 1712718 h 1386"/>
              <a:gd name="T64" fmla="*/ 1637800 w 1612"/>
              <a:gd name="T65" fmla="*/ 1452464 h 1386"/>
              <a:gd name="T66" fmla="*/ 1642755 w 1612"/>
              <a:gd name="T67" fmla="*/ 1368191 h 1386"/>
              <a:gd name="T68" fmla="*/ 1603111 w 1612"/>
              <a:gd name="T69" fmla="*/ 1338448 h 1386"/>
              <a:gd name="T70" fmla="*/ 1526300 w 1612"/>
              <a:gd name="T71" fmla="*/ 1368191 h 1386"/>
              <a:gd name="T72" fmla="*/ 1461879 w 1612"/>
              <a:gd name="T73" fmla="*/ 1365713 h 1386"/>
              <a:gd name="T74" fmla="*/ 1429668 w 1612"/>
              <a:gd name="T75" fmla="*/ 1326055 h 1386"/>
              <a:gd name="T76" fmla="*/ 1439579 w 1612"/>
              <a:gd name="T77" fmla="*/ 1207082 h 1386"/>
              <a:gd name="T78" fmla="*/ 1491612 w 1612"/>
              <a:gd name="T79" fmla="*/ 1117852 h 1386"/>
              <a:gd name="T80" fmla="*/ 1588245 w 1612"/>
              <a:gd name="T81" fmla="*/ 1050930 h 1386"/>
              <a:gd name="T82" fmla="*/ 1640277 w 1612"/>
              <a:gd name="T83" fmla="*/ 1058365 h 1386"/>
              <a:gd name="T84" fmla="*/ 1672488 w 1612"/>
              <a:gd name="T85" fmla="*/ 1115373 h 1386"/>
              <a:gd name="T86" fmla="*/ 1687355 w 1612"/>
              <a:gd name="T87" fmla="*/ 1194689 h 1386"/>
              <a:gd name="T88" fmla="*/ 1731955 w 1612"/>
              <a:gd name="T89" fmla="*/ 1214518 h 1386"/>
              <a:gd name="T90" fmla="*/ 1979731 w 1612"/>
              <a:gd name="T91" fmla="*/ 862555 h 1386"/>
              <a:gd name="T92" fmla="*/ 1774077 w 1612"/>
              <a:gd name="T93" fmla="*/ 473414 h 1386"/>
              <a:gd name="T94" fmla="*/ 1791421 w 1612"/>
              <a:gd name="T95" fmla="*/ 423842 h 1386"/>
              <a:gd name="T96" fmla="*/ 1858320 w 1612"/>
              <a:gd name="T97" fmla="*/ 421363 h 1386"/>
              <a:gd name="T98" fmla="*/ 1935131 w 1612"/>
              <a:gd name="T99" fmla="*/ 451107 h 1386"/>
              <a:gd name="T100" fmla="*/ 1977253 w 1612"/>
              <a:gd name="T101" fmla="*/ 428799 h 1386"/>
              <a:gd name="T102" fmla="*/ 1997075 w 1612"/>
              <a:gd name="T103" fmla="*/ 366834 h 1386"/>
              <a:gd name="T104" fmla="*/ 1959909 w 1612"/>
              <a:gd name="T105" fmla="*/ 245382 h 1386"/>
              <a:gd name="T106" fmla="*/ 1858320 w 1612"/>
              <a:gd name="T107" fmla="*/ 143759 h 1386"/>
              <a:gd name="T108" fmla="*/ 1793899 w 1612"/>
              <a:gd name="T109" fmla="*/ 136323 h 1386"/>
              <a:gd name="T110" fmla="*/ 1754254 w 1612"/>
              <a:gd name="T111" fmla="*/ 171024 h 1386"/>
              <a:gd name="T112" fmla="*/ 1749299 w 1612"/>
              <a:gd name="T113" fmla="*/ 225553 h 1386"/>
              <a:gd name="T114" fmla="*/ 1724521 w 1612"/>
              <a:gd name="T115" fmla="*/ 289997 h 1386"/>
              <a:gd name="T116" fmla="*/ 1684877 w 1612"/>
              <a:gd name="T117" fmla="*/ 297433 h 1386"/>
              <a:gd name="T118" fmla="*/ 495552 w 1612"/>
              <a:gd name="T119" fmla="*/ 0 h 13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2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2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2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2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8"/>
                </a:lnTo>
                <a:lnTo>
                  <a:pt x="876" y="1360"/>
                </a:lnTo>
                <a:lnTo>
                  <a:pt x="878" y="1362"/>
                </a:lnTo>
                <a:lnTo>
                  <a:pt x="880" y="1364"/>
                </a:lnTo>
                <a:lnTo>
                  <a:pt x="882" y="1366"/>
                </a:lnTo>
                <a:lnTo>
                  <a:pt x="884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90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6" y="1374"/>
                </a:lnTo>
                <a:lnTo>
                  <a:pt x="898" y="1376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20B7E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5492441" y="3513177"/>
            <a:ext cx="1485900" cy="1283494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FB80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787379" y="645706"/>
            <a:ext cx="1520428" cy="1288256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438DE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5726886" y="1289834"/>
            <a:ext cx="1485900" cy="1508522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BFB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03574" y="890141"/>
            <a:ext cx="11368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Augmented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Video 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Conference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32299" y="1767915"/>
            <a:ext cx="1136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Augmented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808423" y="4075391"/>
            <a:ext cx="92525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Robotics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029334" y="1715388"/>
            <a:ext cx="111761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Cloud Core</a:t>
            </a:r>
          </a:p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Banking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223140" y="4088302"/>
            <a:ext cx="10791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Biometrics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285982" y="4450411"/>
            <a:ext cx="5693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APIs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15991" y="2721621"/>
            <a:ext cx="93464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CSBA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Pilot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Bank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68235-262E-18A1-B689-65A16023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Technologies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6" grpId="0"/>
      <p:bldP spid="30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3790950" y="2193131"/>
            <a:ext cx="1570435" cy="1729979"/>
          </a:xfrm>
          <a:custGeom>
            <a:avLst/>
            <a:gdLst>
              <a:gd name="T0" fmla="*/ 1129970 w 1690"/>
              <a:gd name="T1" fmla="*/ 250237 h 1862"/>
              <a:gd name="T2" fmla="*/ 1159706 w 1690"/>
              <a:gd name="T3" fmla="*/ 180864 h 1862"/>
              <a:gd name="T4" fmla="*/ 1226612 w 1690"/>
              <a:gd name="T5" fmla="*/ 104059 h 1862"/>
              <a:gd name="T6" fmla="*/ 1186964 w 1690"/>
              <a:gd name="T7" fmla="*/ 37164 h 1862"/>
              <a:gd name="T8" fmla="*/ 1025893 w 1690"/>
              <a:gd name="T9" fmla="*/ 0 h 1862"/>
              <a:gd name="T10" fmla="*/ 882169 w 1690"/>
              <a:gd name="T11" fmla="*/ 66895 h 1862"/>
              <a:gd name="T12" fmla="*/ 879691 w 1690"/>
              <a:gd name="T13" fmla="*/ 138745 h 1862"/>
              <a:gd name="T14" fmla="*/ 963943 w 1690"/>
              <a:gd name="T15" fmla="*/ 213073 h 1862"/>
              <a:gd name="T16" fmla="*/ 936685 w 1690"/>
              <a:gd name="T17" fmla="*/ 277490 h 1862"/>
              <a:gd name="T18" fmla="*/ 332052 w 1690"/>
              <a:gd name="T19" fmla="*/ 636741 h 1862"/>
              <a:gd name="T20" fmla="*/ 262668 w 1690"/>
              <a:gd name="T21" fmla="*/ 626831 h 1862"/>
              <a:gd name="T22" fmla="*/ 242844 w 1690"/>
              <a:gd name="T23" fmla="*/ 515339 h 1862"/>
              <a:gd name="T24" fmla="*/ 175938 w 1690"/>
              <a:gd name="T25" fmla="*/ 480653 h 1862"/>
              <a:gd name="T26" fmla="*/ 49560 w 1690"/>
              <a:gd name="T27" fmla="*/ 572324 h 1862"/>
              <a:gd name="T28" fmla="*/ 0 w 1690"/>
              <a:gd name="T29" fmla="*/ 730890 h 1862"/>
              <a:gd name="T30" fmla="*/ 37170 w 1690"/>
              <a:gd name="T31" fmla="*/ 797785 h 1862"/>
              <a:gd name="T32" fmla="*/ 138768 w 1690"/>
              <a:gd name="T33" fmla="*/ 777964 h 1862"/>
              <a:gd name="T34" fmla="*/ 213108 w 1690"/>
              <a:gd name="T35" fmla="*/ 787874 h 1862"/>
              <a:gd name="T36" fmla="*/ 220542 w 1690"/>
              <a:gd name="T37" fmla="*/ 1427093 h 1862"/>
              <a:gd name="T38" fmla="*/ 213108 w 1690"/>
              <a:gd name="T39" fmla="*/ 1531152 h 1862"/>
              <a:gd name="T40" fmla="*/ 128856 w 1690"/>
              <a:gd name="T41" fmla="*/ 1523719 h 1862"/>
              <a:gd name="T42" fmla="*/ 44604 w 1690"/>
              <a:gd name="T43" fmla="*/ 1513809 h 1862"/>
              <a:gd name="T44" fmla="*/ 7434 w 1690"/>
              <a:gd name="T45" fmla="*/ 1612912 h 1862"/>
              <a:gd name="T46" fmla="*/ 74340 w 1690"/>
              <a:gd name="T47" fmla="*/ 1764045 h 1862"/>
              <a:gd name="T48" fmla="*/ 198240 w 1690"/>
              <a:gd name="T49" fmla="*/ 1833418 h 1862"/>
              <a:gd name="T50" fmla="*/ 252756 w 1690"/>
              <a:gd name="T51" fmla="*/ 1786344 h 1862"/>
              <a:gd name="T52" fmla="*/ 280014 w 1690"/>
              <a:gd name="T53" fmla="*/ 1677330 h 1862"/>
              <a:gd name="T54" fmla="*/ 366745 w 1690"/>
              <a:gd name="T55" fmla="*/ 1694673 h 1862"/>
              <a:gd name="T56" fmla="*/ 949075 w 1690"/>
              <a:gd name="T57" fmla="*/ 2036580 h 1862"/>
              <a:gd name="T58" fmla="*/ 961465 w 1690"/>
              <a:gd name="T59" fmla="*/ 2103475 h 1862"/>
              <a:gd name="T60" fmla="*/ 874735 w 1690"/>
              <a:gd name="T61" fmla="*/ 2177803 h 1862"/>
              <a:gd name="T62" fmla="*/ 889603 w 1690"/>
              <a:gd name="T63" fmla="*/ 2252131 h 1862"/>
              <a:gd name="T64" fmla="*/ 1048196 w 1690"/>
              <a:gd name="T65" fmla="*/ 2306638 h 1862"/>
              <a:gd name="T66" fmla="*/ 1196876 w 1690"/>
              <a:gd name="T67" fmla="*/ 2262041 h 1862"/>
              <a:gd name="T68" fmla="*/ 1226612 w 1690"/>
              <a:gd name="T69" fmla="*/ 2187714 h 1862"/>
              <a:gd name="T70" fmla="*/ 1142360 w 1690"/>
              <a:gd name="T71" fmla="*/ 2110908 h 1862"/>
              <a:gd name="T72" fmla="*/ 1137404 w 1690"/>
              <a:gd name="T73" fmla="*/ 2046491 h 1862"/>
              <a:gd name="T74" fmla="*/ 1717256 w 1690"/>
              <a:gd name="T75" fmla="*/ 1709538 h 1862"/>
              <a:gd name="T76" fmla="*/ 1803987 w 1690"/>
              <a:gd name="T77" fmla="*/ 1672374 h 1862"/>
              <a:gd name="T78" fmla="*/ 1838679 w 1690"/>
              <a:gd name="T79" fmla="*/ 1771478 h 1862"/>
              <a:gd name="T80" fmla="*/ 1883283 w 1690"/>
              <a:gd name="T81" fmla="*/ 1833418 h 1862"/>
              <a:gd name="T82" fmla="*/ 1999749 w 1690"/>
              <a:gd name="T83" fmla="*/ 1788821 h 1862"/>
              <a:gd name="T84" fmla="*/ 2081523 w 1690"/>
              <a:gd name="T85" fmla="*/ 1647599 h 1862"/>
              <a:gd name="T86" fmla="*/ 2061699 w 1690"/>
              <a:gd name="T87" fmla="*/ 1526197 h 1862"/>
              <a:gd name="T88" fmla="*/ 1984881 w 1690"/>
              <a:gd name="T89" fmla="*/ 1516286 h 1862"/>
              <a:gd name="T90" fmla="*/ 1883283 w 1690"/>
              <a:gd name="T91" fmla="*/ 1536107 h 1862"/>
              <a:gd name="T92" fmla="*/ 1870893 w 1690"/>
              <a:gd name="T93" fmla="*/ 1441958 h 1862"/>
              <a:gd name="T94" fmla="*/ 1873371 w 1690"/>
              <a:gd name="T95" fmla="*/ 785397 h 1862"/>
              <a:gd name="T96" fmla="*/ 1935321 w 1690"/>
              <a:gd name="T97" fmla="*/ 758143 h 1862"/>
              <a:gd name="T98" fmla="*/ 2041875 w 1690"/>
              <a:gd name="T99" fmla="*/ 792829 h 1862"/>
              <a:gd name="T100" fmla="*/ 2091435 w 1690"/>
              <a:gd name="T101" fmla="*/ 730890 h 1862"/>
              <a:gd name="T102" fmla="*/ 2056743 w 1690"/>
              <a:gd name="T103" fmla="*/ 579756 h 1862"/>
              <a:gd name="T104" fmla="*/ 1927887 w 1690"/>
              <a:gd name="T105" fmla="*/ 468265 h 1862"/>
              <a:gd name="T106" fmla="*/ 1856025 w 1690"/>
              <a:gd name="T107" fmla="*/ 495518 h 1862"/>
              <a:gd name="T108" fmla="*/ 1836201 w 1690"/>
              <a:gd name="T109" fmla="*/ 604532 h 1862"/>
              <a:gd name="T110" fmla="*/ 1774251 w 1690"/>
              <a:gd name="T111" fmla="*/ 631786 h 18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A1C6F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3825479" y="3696892"/>
            <a:ext cx="1515665" cy="1288256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EF43A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715816" y="2833688"/>
            <a:ext cx="1501378" cy="1503760"/>
          </a:xfrm>
          <a:custGeom>
            <a:avLst/>
            <a:gdLst>
              <a:gd name="T0" fmla="*/ 1682237 w 1616"/>
              <a:gd name="T1" fmla="*/ 1724956 h 1618"/>
              <a:gd name="T2" fmla="*/ 1729310 w 1616"/>
              <a:gd name="T3" fmla="*/ 1732391 h 1618"/>
              <a:gd name="T4" fmla="*/ 1751607 w 1616"/>
              <a:gd name="T5" fmla="*/ 1799307 h 1618"/>
              <a:gd name="T6" fmla="*/ 1773905 w 1616"/>
              <a:gd name="T7" fmla="*/ 1868702 h 1618"/>
              <a:gd name="T8" fmla="*/ 1823455 w 1616"/>
              <a:gd name="T9" fmla="*/ 1886051 h 1618"/>
              <a:gd name="T10" fmla="*/ 1912646 w 1616"/>
              <a:gd name="T11" fmla="*/ 1838961 h 1618"/>
              <a:gd name="T12" fmla="*/ 1977062 w 1616"/>
              <a:gd name="T13" fmla="*/ 1754696 h 1618"/>
              <a:gd name="T14" fmla="*/ 1999359 w 1616"/>
              <a:gd name="T15" fmla="*/ 1623342 h 1618"/>
              <a:gd name="T16" fmla="*/ 1964674 w 1616"/>
              <a:gd name="T17" fmla="*/ 1568817 h 1618"/>
              <a:gd name="T18" fmla="*/ 1917601 w 1616"/>
              <a:gd name="T19" fmla="*/ 1561382 h 1618"/>
              <a:gd name="T20" fmla="*/ 1833366 w 1616"/>
              <a:gd name="T21" fmla="*/ 1596080 h 1618"/>
              <a:gd name="T22" fmla="*/ 1788770 w 1616"/>
              <a:gd name="T23" fmla="*/ 1578731 h 1618"/>
              <a:gd name="T24" fmla="*/ 1788770 w 1616"/>
              <a:gd name="T25" fmla="*/ 1484552 h 1618"/>
              <a:gd name="T26" fmla="*/ 1811068 w 1616"/>
              <a:gd name="T27" fmla="*/ 859999 h 1618"/>
              <a:gd name="T28" fmla="*/ 1726832 w 1616"/>
              <a:gd name="T29" fmla="*/ 810432 h 1618"/>
              <a:gd name="T30" fmla="*/ 1689669 w 1616"/>
              <a:gd name="T31" fmla="*/ 840172 h 1618"/>
              <a:gd name="T32" fmla="*/ 1677282 w 1616"/>
              <a:gd name="T33" fmla="*/ 931873 h 1618"/>
              <a:gd name="T34" fmla="*/ 1647551 w 1616"/>
              <a:gd name="T35" fmla="*/ 969048 h 1618"/>
              <a:gd name="T36" fmla="*/ 1583136 w 1616"/>
              <a:gd name="T37" fmla="*/ 971527 h 1618"/>
              <a:gd name="T38" fmla="*/ 1481558 w 1616"/>
              <a:gd name="T39" fmla="*/ 887262 h 1618"/>
              <a:gd name="T40" fmla="*/ 1439440 w 1616"/>
              <a:gd name="T41" fmla="*/ 790605 h 1618"/>
              <a:gd name="T42" fmla="*/ 1441917 w 1616"/>
              <a:gd name="T43" fmla="*/ 688991 h 1618"/>
              <a:gd name="T44" fmla="*/ 1484035 w 1616"/>
              <a:gd name="T45" fmla="*/ 654293 h 1618"/>
              <a:gd name="T46" fmla="*/ 1553406 w 1616"/>
              <a:gd name="T47" fmla="*/ 669164 h 1618"/>
              <a:gd name="T48" fmla="*/ 1625254 w 1616"/>
              <a:gd name="T49" fmla="*/ 684034 h 1618"/>
              <a:gd name="T50" fmla="*/ 1654984 w 1616"/>
              <a:gd name="T51" fmla="*/ 646858 h 1618"/>
              <a:gd name="T52" fmla="*/ 1484035 w 1616"/>
              <a:gd name="T53" fmla="*/ 294928 h 1618"/>
              <a:gd name="T54" fmla="*/ 1117362 w 1616"/>
              <a:gd name="T55" fmla="*/ 285014 h 1618"/>
              <a:gd name="T56" fmla="*/ 1109929 w 1616"/>
              <a:gd name="T57" fmla="*/ 280057 h 1618"/>
              <a:gd name="T58" fmla="*/ 1102497 w 1616"/>
              <a:gd name="T59" fmla="*/ 277579 h 1618"/>
              <a:gd name="T60" fmla="*/ 1097542 w 1616"/>
              <a:gd name="T61" fmla="*/ 272622 h 1618"/>
              <a:gd name="T62" fmla="*/ 1090109 w 1616"/>
              <a:gd name="T63" fmla="*/ 267666 h 1618"/>
              <a:gd name="T64" fmla="*/ 1085154 w 1616"/>
              <a:gd name="T65" fmla="*/ 262709 h 1618"/>
              <a:gd name="T66" fmla="*/ 1082677 w 1616"/>
              <a:gd name="T67" fmla="*/ 257752 h 1618"/>
              <a:gd name="T68" fmla="*/ 1080199 w 1616"/>
              <a:gd name="T69" fmla="*/ 255274 h 1618"/>
              <a:gd name="T70" fmla="*/ 1075244 w 1616"/>
              <a:gd name="T71" fmla="*/ 247838 h 1618"/>
              <a:gd name="T72" fmla="*/ 1075244 w 1616"/>
              <a:gd name="T73" fmla="*/ 240403 h 1618"/>
              <a:gd name="T74" fmla="*/ 1075244 w 1616"/>
              <a:gd name="T75" fmla="*/ 240403 h 1618"/>
              <a:gd name="T76" fmla="*/ 1107452 w 1616"/>
              <a:gd name="T77" fmla="*/ 183400 h 1618"/>
              <a:gd name="T78" fmla="*/ 1169390 w 1616"/>
              <a:gd name="T79" fmla="*/ 131354 h 1618"/>
              <a:gd name="T80" fmla="*/ 1169390 w 1616"/>
              <a:gd name="T81" fmla="*/ 79308 h 1618"/>
              <a:gd name="T82" fmla="*/ 1107452 w 1616"/>
              <a:gd name="T83" fmla="*/ 22305 h 1618"/>
              <a:gd name="T84" fmla="*/ 995963 w 1616"/>
              <a:gd name="T85" fmla="*/ 0 h 1618"/>
              <a:gd name="T86" fmla="*/ 859700 w 1616"/>
              <a:gd name="T87" fmla="*/ 37176 h 1618"/>
              <a:gd name="T88" fmla="*/ 820059 w 1616"/>
              <a:gd name="T89" fmla="*/ 91700 h 1618"/>
              <a:gd name="T90" fmla="*/ 827492 w 1616"/>
              <a:gd name="T91" fmla="*/ 141268 h 1618"/>
              <a:gd name="T92" fmla="*/ 901818 w 1616"/>
              <a:gd name="T93" fmla="*/ 195792 h 1618"/>
              <a:gd name="T94" fmla="*/ 916683 w 1616"/>
              <a:gd name="T95" fmla="*/ 240403 h 1618"/>
              <a:gd name="T96" fmla="*/ 916683 w 1616"/>
              <a:gd name="T97" fmla="*/ 240403 h 1618"/>
              <a:gd name="T98" fmla="*/ 916683 w 1616"/>
              <a:gd name="T99" fmla="*/ 250317 h 1618"/>
              <a:gd name="T100" fmla="*/ 914205 w 1616"/>
              <a:gd name="T101" fmla="*/ 255274 h 1618"/>
              <a:gd name="T102" fmla="*/ 909250 w 1616"/>
              <a:gd name="T103" fmla="*/ 260230 h 1618"/>
              <a:gd name="T104" fmla="*/ 906773 w 1616"/>
              <a:gd name="T105" fmla="*/ 262709 h 1618"/>
              <a:gd name="T106" fmla="*/ 899340 w 1616"/>
              <a:gd name="T107" fmla="*/ 270144 h 1618"/>
              <a:gd name="T108" fmla="*/ 894385 w 1616"/>
              <a:gd name="T109" fmla="*/ 272622 h 1618"/>
              <a:gd name="T110" fmla="*/ 886953 w 1616"/>
              <a:gd name="T111" fmla="*/ 277579 h 1618"/>
              <a:gd name="T112" fmla="*/ 881997 w 1616"/>
              <a:gd name="T113" fmla="*/ 280057 h 1618"/>
              <a:gd name="T114" fmla="*/ 874565 w 1616"/>
              <a:gd name="T115" fmla="*/ 285014 h 1618"/>
              <a:gd name="T116" fmla="*/ 0 w 1616"/>
              <a:gd name="T117" fmla="*/ 1147492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50EC2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2715817" y="1770460"/>
            <a:ext cx="1497806" cy="1288256"/>
          </a:xfrm>
          <a:custGeom>
            <a:avLst/>
            <a:gdLst>
              <a:gd name="T0" fmla="*/ 859783 w 1612"/>
              <a:gd name="T1" fmla="*/ 1712718 h 1386"/>
              <a:gd name="T2" fmla="*/ 879605 w 1612"/>
              <a:gd name="T3" fmla="*/ 1705282 h 1386"/>
              <a:gd name="T4" fmla="*/ 884561 w 1612"/>
              <a:gd name="T5" fmla="*/ 1702803 h 1386"/>
              <a:gd name="T6" fmla="*/ 891994 w 1612"/>
              <a:gd name="T7" fmla="*/ 1697846 h 1386"/>
              <a:gd name="T8" fmla="*/ 896949 w 1612"/>
              <a:gd name="T9" fmla="*/ 1695368 h 1386"/>
              <a:gd name="T10" fmla="*/ 904383 w 1612"/>
              <a:gd name="T11" fmla="*/ 1687932 h 1386"/>
              <a:gd name="T12" fmla="*/ 909338 w 1612"/>
              <a:gd name="T13" fmla="*/ 1685453 h 1386"/>
              <a:gd name="T14" fmla="*/ 911816 w 1612"/>
              <a:gd name="T15" fmla="*/ 1678017 h 1386"/>
              <a:gd name="T16" fmla="*/ 914294 w 1612"/>
              <a:gd name="T17" fmla="*/ 1675539 h 1386"/>
              <a:gd name="T18" fmla="*/ 916771 w 1612"/>
              <a:gd name="T19" fmla="*/ 1668103 h 1386"/>
              <a:gd name="T20" fmla="*/ 916771 w 1612"/>
              <a:gd name="T21" fmla="*/ 1663146 h 1386"/>
              <a:gd name="T22" fmla="*/ 887038 w 1612"/>
              <a:gd name="T23" fmla="*/ 1606138 h 1386"/>
              <a:gd name="T24" fmla="*/ 822617 w 1612"/>
              <a:gd name="T25" fmla="*/ 1554087 h 1386"/>
              <a:gd name="T26" fmla="*/ 817661 w 1612"/>
              <a:gd name="T27" fmla="*/ 1526822 h 1386"/>
              <a:gd name="T28" fmla="*/ 837483 w 1612"/>
              <a:gd name="T29" fmla="*/ 1479729 h 1386"/>
              <a:gd name="T30" fmla="*/ 944027 w 1612"/>
              <a:gd name="T31" fmla="*/ 1427678 h 1386"/>
              <a:gd name="T32" fmla="*/ 1048093 w 1612"/>
              <a:gd name="T33" fmla="*/ 1427678 h 1386"/>
              <a:gd name="T34" fmla="*/ 1154636 w 1612"/>
              <a:gd name="T35" fmla="*/ 1479729 h 1386"/>
              <a:gd name="T36" fmla="*/ 1174458 w 1612"/>
              <a:gd name="T37" fmla="*/ 1526822 h 1386"/>
              <a:gd name="T38" fmla="*/ 1169503 w 1612"/>
              <a:gd name="T39" fmla="*/ 1554087 h 1386"/>
              <a:gd name="T40" fmla="*/ 1107559 w 1612"/>
              <a:gd name="T41" fmla="*/ 1606138 h 1386"/>
              <a:gd name="T42" fmla="*/ 1075348 w 1612"/>
              <a:gd name="T43" fmla="*/ 1663146 h 1386"/>
              <a:gd name="T44" fmla="*/ 1075348 w 1612"/>
              <a:gd name="T45" fmla="*/ 1668103 h 1386"/>
              <a:gd name="T46" fmla="*/ 1077826 w 1612"/>
              <a:gd name="T47" fmla="*/ 1675539 h 1386"/>
              <a:gd name="T48" fmla="*/ 1080304 w 1612"/>
              <a:gd name="T49" fmla="*/ 1678017 h 1386"/>
              <a:gd name="T50" fmla="*/ 1085259 w 1612"/>
              <a:gd name="T51" fmla="*/ 1685453 h 1386"/>
              <a:gd name="T52" fmla="*/ 1087737 w 1612"/>
              <a:gd name="T53" fmla="*/ 1687932 h 1386"/>
              <a:gd name="T54" fmla="*/ 1095170 w 1612"/>
              <a:gd name="T55" fmla="*/ 1695368 h 1386"/>
              <a:gd name="T56" fmla="*/ 1100126 w 1612"/>
              <a:gd name="T57" fmla="*/ 1697846 h 1386"/>
              <a:gd name="T58" fmla="*/ 1107559 w 1612"/>
              <a:gd name="T59" fmla="*/ 1702803 h 1386"/>
              <a:gd name="T60" fmla="*/ 1112514 w 1612"/>
              <a:gd name="T61" fmla="*/ 1705282 h 1386"/>
              <a:gd name="T62" fmla="*/ 1132337 w 1612"/>
              <a:gd name="T63" fmla="*/ 1712718 h 1386"/>
              <a:gd name="T64" fmla="*/ 1637800 w 1612"/>
              <a:gd name="T65" fmla="*/ 1452464 h 1386"/>
              <a:gd name="T66" fmla="*/ 1642755 w 1612"/>
              <a:gd name="T67" fmla="*/ 1368191 h 1386"/>
              <a:gd name="T68" fmla="*/ 1603111 w 1612"/>
              <a:gd name="T69" fmla="*/ 1338448 h 1386"/>
              <a:gd name="T70" fmla="*/ 1526300 w 1612"/>
              <a:gd name="T71" fmla="*/ 1368191 h 1386"/>
              <a:gd name="T72" fmla="*/ 1461879 w 1612"/>
              <a:gd name="T73" fmla="*/ 1365713 h 1386"/>
              <a:gd name="T74" fmla="*/ 1429668 w 1612"/>
              <a:gd name="T75" fmla="*/ 1326055 h 1386"/>
              <a:gd name="T76" fmla="*/ 1439579 w 1612"/>
              <a:gd name="T77" fmla="*/ 1207082 h 1386"/>
              <a:gd name="T78" fmla="*/ 1491612 w 1612"/>
              <a:gd name="T79" fmla="*/ 1117852 h 1386"/>
              <a:gd name="T80" fmla="*/ 1588245 w 1612"/>
              <a:gd name="T81" fmla="*/ 1050930 h 1386"/>
              <a:gd name="T82" fmla="*/ 1640277 w 1612"/>
              <a:gd name="T83" fmla="*/ 1058365 h 1386"/>
              <a:gd name="T84" fmla="*/ 1672488 w 1612"/>
              <a:gd name="T85" fmla="*/ 1115373 h 1386"/>
              <a:gd name="T86" fmla="*/ 1687355 w 1612"/>
              <a:gd name="T87" fmla="*/ 1194689 h 1386"/>
              <a:gd name="T88" fmla="*/ 1731955 w 1612"/>
              <a:gd name="T89" fmla="*/ 1214518 h 1386"/>
              <a:gd name="T90" fmla="*/ 1979731 w 1612"/>
              <a:gd name="T91" fmla="*/ 862555 h 1386"/>
              <a:gd name="T92" fmla="*/ 1774077 w 1612"/>
              <a:gd name="T93" fmla="*/ 473414 h 1386"/>
              <a:gd name="T94" fmla="*/ 1791421 w 1612"/>
              <a:gd name="T95" fmla="*/ 423842 h 1386"/>
              <a:gd name="T96" fmla="*/ 1858320 w 1612"/>
              <a:gd name="T97" fmla="*/ 421363 h 1386"/>
              <a:gd name="T98" fmla="*/ 1935131 w 1612"/>
              <a:gd name="T99" fmla="*/ 451107 h 1386"/>
              <a:gd name="T100" fmla="*/ 1977253 w 1612"/>
              <a:gd name="T101" fmla="*/ 428799 h 1386"/>
              <a:gd name="T102" fmla="*/ 1997075 w 1612"/>
              <a:gd name="T103" fmla="*/ 366834 h 1386"/>
              <a:gd name="T104" fmla="*/ 1959909 w 1612"/>
              <a:gd name="T105" fmla="*/ 245382 h 1386"/>
              <a:gd name="T106" fmla="*/ 1858320 w 1612"/>
              <a:gd name="T107" fmla="*/ 143759 h 1386"/>
              <a:gd name="T108" fmla="*/ 1793899 w 1612"/>
              <a:gd name="T109" fmla="*/ 136323 h 1386"/>
              <a:gd name="T110" fmla="*/ 1754254 w 1612"/>
              <a:gd name="T111" fmla="*/ 171024 h 1386"/>
              <a:gd name="T112" fmla="*/ 1749299 w 1612"/>
              <a:gd name="T113" fmla="*/ 225553 h 1386"/>
              <a:gd name="T114" fmla="*/ 1724521 w 1612"/>
              <a:gd name="T115" fmla="*/ 289997 h 1386"/>
              <a:gd name="T116" fmla="*/ 1684877 w 1612"/>
              <a:gd name="T117" fmla="*/ 297433 h 1386"/>
              <a:gd name="T118" fmla="*/ 495552 w 1612"/>
              <a:gd name="T119" fmla="*/ 0 h 13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2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2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2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2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8"/>
                </a:lnTo>
                <a:lnTo>
                  <a:pt x="876" y="1360"/>
                </a:lnTo>
                <a:lnTo>
                  <a:pt x="878" y="1362"/>
                </a:lnTo>
                <a:lnTo>
                  <a:pt x="880" y="1364"/>
                </a:lnTo>
                <a:lnTo>
                  <a:pt x="882" y="1366"/>
                </a:lnTo>
                <a:lnTo>
                  <a:pt x="884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90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6" y="1374"/>
                </a:lnTo>
                <a:lnTo>
                  <a:pt x="898" y="1376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20B7E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4941094" y="3053954"/>
            <a:ext cx="1485900" cy="1283494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FB80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830241" y="1131094"/>
            <a:ext cx="1520428" cy="1288256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438DE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4941094" y="1770460"/>
            <a:ext cx="1485900" cy="1508522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BFB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16511" y="1246213"/>
            <a:ext cx="11368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Augmented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Video 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Conference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905854" y="2252663"/>
            <a:ext cx="1136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Augmented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307807" y="3549253"/>
            <a:ext cx="92525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Robotics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07807" y="2252662"/>
            <a:ext cx="111761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Cloud Core</a:t>
            </a:r>
          </a:p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Banking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928937" y="3549253"/>
            <a:ext cx="10791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Biometrics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310390" y="4226802"/>
            <a:ext cx="5693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000000"/>
                </a:solidFill>
              </a:rPr>
              <a:t>APIs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15991" y="2721621"/>
            <a:ext cx="93464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CSBA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Pilot</a:t>
            </a:r>
          </a:p>
          <a:p>
            <a:pPr algn="ctr" eaLnBrk="1" hangingPunct="1"/>
            <a:r>
              <a:rPr lang="en-GB" altLang="en-US" sz="1350" b="1" dirty="0">
                <a:solidFill>
                  <a:srgbClr val="000000"/>
                </a:solidFill>
              </a:rPr>
              <a:t>Bank</a:t>
            </a:r>
          </a:p>
        </p:txBody>
      </p:sp>
      <p:sp>
        <p:nvSpPr>
          <p:cNvPr id="308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Core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8931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8408-158B-F7BB-DA35-57C0217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 Two Routes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A9041-DCA7-A6A3-6AA4-DDD0BF441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45B15-A52A-D46F-F8E6-FAD9C5B2D1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You Get Exactly What you Want</a:t>
            </a:r>
          </a:p>
          <a:p>
            <a:pPr algn="l"/>
            <a:r>
              <a:rPr lang="en-GB" dirty="0"/>
              <a:t>You Have to Find the Right People</a:t>
            </a:r>
          </a:p>
          <a:p>
            <a:pPr algn="l"/>
            <a:r>
              <a:rPr lang="en-GB" dirty="0"/>
              <a:t>You Have to Convince the Bank of England</a:t>
            </a:r>
          </a:p>
          <a:p>
            <a:pPr algn="l"/>
            <a:r>
              <a:rPr lang="en-GB" dirty="0"/>
              <a:t>It takes 2 yrs. and £28m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A801E-47A3-C17D-40D5-ADFD9F8E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Conversion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D7A18-C760-6B24-E759-07195A209A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You Have a Legacy Culture and IT Systems</a:t>
            </a:r>
          </a:p>
          <a:p>
            <a:pPr algn="l"/>
            <a:r>
              <a:rPr lang="en-GB" dirty="0"/>
              <a:t>You Have to Find the Right Institution</a:t>
            </a:r>
          </a:p>
          <a:p>
            <a:pPr algn="l"/>
            <a:r>
              <a:rPr lang="en-GB" dirty="0"/>
              <a:t>You Have to Convince the Bank of England</a:t>
            </a:r>
          </a:p>
          <a:p>
            <a:pPr algn="l"/>
            <a:r>
              <a:rPr lang="en-GB" dirty="0"/>
              <a:t>It takes 18 months and £23m</a:t>
            </a:r>
          </a:p>
        </p:txBody>
      </p:sp>
    </p:spTree>
    <p:extLst>
      <p:ext uri="{BB962C8B-B14F-4D97-AF65-F5344CB8AC3E}">
        <p14:creationId xmlns:p14="http://schemas.microsoft.com/office/powerpoint/2010/main" val="306347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F017-D1A5-448E-B143-F426BBAC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You Get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B289-2CBA-6F66-88AE-71BFC0E0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Bank Based In, Working for &amp; Accountable to the NE and nowhere else</a:t>
            </a:r>
          </a:p>
          <a:p>
            <a:r>
              <a:rPr lang="en-GB" dirty="0"/>
              <a:t>Key Decision Makers Across the NE</a:t>
            </a:r>
          </a:p>
          <a:p>
            <a:r>
              <a:rPr lang="en-GB" dirty="0"/>
              <a:t>Wider Financial Inclusion</a:t>
            </a:r>
          </a:p>
          <a:p>
            <a:r>
              <a:rPr lang="en-GB" dirty="0"/>
              <a:t>A Useful, Inclusive Anchor Institution</a:t>
            </a:r>
          </a:p>
          <a:p>
            <a:r>
              <a:rPr lang="en-GB" dirty="0"/>
              <a:t>£400m of Local Deposits Into Local Loans</a:t>
            </a:r>
          </a:p>
          <a:p>
            <a:r>
              <a:rPr lang="en-GB" dirty="0"/>
              <a:t>A Bank the Knows its SMEs</a:t>
            </a:r>
          </a:p>
          <a:p>
            <a:r>
              <a:rPr lang="en-GB" dirty="0"/>
              <a:t>Approximately 90 FT Jobs</a:t>
            </a:r>
          </a:p>
          <a:p>
            <a:r>
              <a:rPr lang="en-GB" dirty="0"/>
              <a:t>A Key Component of Community Wealth</a:t>
            </a:r>
          </a:p>
          <a:p>
            <a:r>
              <a:rPr lang="en-GB" dirty="0"/>
              <a:t>A Financial Heart for th</a:t>
            </a:r>
            <a:r>
              <a:rPr lang="en-GB" i="1" dirty="0"/>
              <a:t>e </a:t>
            </a:r>
            <a:r>
              <a:rPr lang="en-GB" dirty="0"/>
              <a:t>North East</a:t>
            </a:r>
          </a:p>
        </p:txBody>
      </p:sp>
    </p:spTree>
    <p:extLst>
      <p:ext uri="{BB962C8B-B14F-4D97-AF65-F5344CB8AC3E}">
        <p14:creationId xmlns:p14="http://schemas.microsoft.com/office/powerpoint/2010/main" val="543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CC00"/>
                </a:solidFill>
              </a:rPr>
              <a:t>Banks</a:t>
            </a:r>
            <a:r>
              <a:rPr lang="en-GB" sz="6600" b="1" dirty="0"/>
              <a:t> Makes the </a:t>
            </a:r>
            <a:r>
              <a:rPr lang="en-GB" sz="6600" b="1" dirty="0">
                <a:solidFill>
                  <a:srgbClr val="9EFF29"/>
                </a:solidFill>
              </a:rPr>
              <a:t>Money</a:t>
            </a:r>
            <a:r>
              <a:rPr lang="en-GB" sz="6600" b="1" dirty="0"/>
              <a:t> Go Round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1132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Building a Financial Heart for the North East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CA25-D071-5EFA-2A45-C3A7A4FF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Another New Bank?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EB4D5-DB32-56E5-D1D1-FF5F47E8F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92" y="1321594"/>
            <a:ext cx="9079416" cy="38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68" y="1794014"/>
            <a:ext cx="8930148" cy="17880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Customer Owned North East Retail Bank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1A34-BC71-21A3-D33C-199FF0FA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We’re Odd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97731-253A-CD00-3273-B30D20EA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847" y="2013342"/>
            <a:ext cx="4296305" cy="229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378666-B0C7-41A2-AE00-53B2BD21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Financial Heart for the North East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E08CCB-C78D-46AA-8E4D-A52F0483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Talent and Equality of Opportunity</a:t>
            </a:r>
          </a:p>
          <a:p>
            <a:r>
              <a:rPr lang="en-US" sz="3600" dirty="0"/>
              <a:t>Banks are the Financial Heart</a:t>
            </a:r>
          </a:p>
          <a:p>
            <a:r>
              <a:rPr lang="en-US" sz="3600" dirty="0"/>
              <a:t>How to Get your Own Bank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6" y="1794014"/>
            <a:ext cx="8350513" cy="1788015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Talent &amp; Equality of Opportunity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778" y="4218034"/>
            <a:ext cx="6950307" cy="730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378666-B0C7-41A2-AE00-53B2BD21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Equality of Opportunity for What?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E08CCB-C78D-46AA-8E4D-A52F0483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400" dirty="0"/>
              <a:t>A Living Income</a:t>
            </a:r>
          </a:p>
          <a:p>
            <a:r>
              <a:rPr lang="en-US" sz="4400" dirty="0"/>
              <a:t>Somewhere Decent to Live</a:t>
            </a:r>
          </a:p>
          <a:p>
            <a:r>
              <a:rPr lang="en-US" sz="4400" dirty="0"/>
              <a:t>Financial Security</a:t>
            </a:r>
          </a:p>
          <a:p>
            <a:r>
              <a:rPr lang="en-US" sz="4400" dirty="0"/>
              <a:t>Here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0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On-screen Show (16:9)</PresentationFormat>
  <Paragraphs>159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Calibri</vt:lpstr>
      <vt:lpstr>Gill Sans MT</vt:lpstr>
      <vt:lpstr>Roboto</vt:lpstr>
      <vt:lpstr>Script MT Bold</vt:lpstr>
      <vt:lpstr>Office Theme</vt:lpstr>
      <vt:lpstr>Building a Financial Heart in our Communities</vt:lpstr>
      <vt:lpstr>Money Makes the World Go Round</vt:lpstr>
      <vt:lpstr>Banks Makes the Money Go Round</vt:lpstr>
      <vt:lpstr>Another New Bank?</vt:lpstr>
      <vt:lpstr>Customer Owned North East Retail Bank</vt:lpstr>
      <vt:lpstr>We’re Odd</vt:lpstr>
      <vt:lpstr>Building a Financial Heart for the North East</vt:lpstr>
      <vt:lpstr>Talent &amp; Equality of Opportunity</vt:lpstr>
      <vt:lpstr>Equality of Opportunity for What?</vt:lpstr>
      <vt:lpstr>PowerPoint Presentation</vt:lpstr>
      <vt:lpstr>British Businesses</vt:lpstr>
      <vt:lpstr>Where are the SMEs?</vt:lpstr>
      <vt:lpstr>Inequality Between Regions Widening</vt:lpstr>
      <vt:lpstr>The Value of SMEs Directors Homes Matters</vt:lpstr>
      <vt:lpstr>Inequality Within Regions</vt:lpstr>
      <vt:lpstr>Inequality Within Widening</vt:lpstr>
      <vt:lpstr>Banks are the Financial Heart</vt:lpstr>
      <vt:lpstr>Banks are the Financial Heart</vt:lpstr>
      <vt:lpstr>How to Get Your Own Bank</vt:lpstr>
      <vt:lpstr>How to Get Your Own Bank</vt:lpstr>
      <vt:lpstr>Our Sort of Bank</vt:lpstr>
      <vt:lpstr>Trust</vt:lpstr>
      <vt:lpstr>Being Useful</vt:lpstr>
      <vt:lpstr>Create Plans</vt:lpstr>
      <vt:lpstr>Create Plans -Bank in a Box</vt:lpstr>
      <vt:lpstr>Core Technologies</vt:lpstr>
      <vt:lpstr>Core Technologies</vt:lpstr>
      <vt:lpstr>There Are Two Routes</vt:lpstr>
      <vt:lpstr>What Do You Get ?</vt:lpstr>
      <vt:lpstr>Building a Financial Heart for the North East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2023-11-09T09:06:40Z</dcterms:modified>
</cp:coreProperties>
</file>