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359" r:id="rId2"/>
    <p:sldId id="387" r:id="rId3"/>
    <p:sldId id="498" r:id="rId4"/>
    <p:sldId id="481" r:id="rId5"/>
    <p:sldId id="482" r:id="rId6"/>
    <p:sldId id="388" r:id="rId7"/>
    <p:sldId id="486" r:id="rId8"/>
    <p:sldId id="478" r:id="rId9"/>
    <p:sldId id="477" r:id="rId10"/>
    <p:sldId id="490" r:id="rId11"/>
    <p:sldId id="489" r:id="rId12"/>
    <p:sldId id="491" r:id="rId13"/>
    <p:sldId id="492" r:id="rId14"/>
    <p:sldId id="493" r:id="rId15"/>
    <p:sldId id="494" r:id="rId16"/>
    <p:sldId id="495" r:id="rId17"/>
    <p:sldId id="497" r:id="rId18"/>
    <p:sldId id="479" r:id="rId19"/>
    <p:sldId id="500" r:id="rId20"/>
    <p:sldId id="488" r:id="rId21"/>
    <p:sldId id="496" r:id="rId22"/>
    <p:sldId id="499" r:id="rId23"/>
    <p:sldId id="501" r:id="rId2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5680DB-7537-45E3-8E60-D470DDD2B2E6}" v="4" dt="2022-12-05T22:53:30.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2" d="100"/>
          <a:sy n="62" d="100"/>
        </p:scale>
        <p:origin x="10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ina Medwecka" userId="e22970fd-0a00-423c-a97e-d7ab3d0a3e2f" providerId="ADAL" clId="{7C5680DB-7537-45E3-8E60-D470DDD2B2E6}"/>
    <pc:docChg chg="undo custSel addSld delSld modSld sldOrd">
      <pc:chgData name="Karolina Medwecka" userId="e22970fd-0a00-423c-a97e-d7ab3d0a3e2f" providerId="ADAL" clId="{7C5680DB-7537-45E3-8E60-D470DDD2B2E6}" dt="2022-12-06T11:04:59.098" v="1052" actId="20577"/>
      <pc:docMkLst>
        <pc:docMk/>
      </pc:docMkLst>
      <pc:sldChg chg="del">
        <pc:chgData name="Karolina Medwecka" userId="e22970fd-0a00-423c-a97e-d7ab3d0a3e2f" providerId="ADAL" clId="{7C5680DB-7537-45E3-8E60-D470DDD2B2E6}" dt="2022-12-05T21:39:39.628" v="131" actId="47"/>
        <pc:sldMkLst>
          <pc:docMk/>
          <pc:sldMk cId="2509462406" sldId="260"/>
        </pc:sldMkLst>
      </pc:sldChg>
      <pc:sldChg chg="del">
        <pc:chgData name="Karolina Medwecka" userId="e22970fd-0a00-423c-a97e-d7ab3d0a3e2f" providerId="ADAL" clId="{7C5680DB-7537-45E3-8E60-D470DDD2B2E6}" dt="2022-12-05T22:34:48.195" v="538" actId="47"/>
        <pc:sldMkLst>
          <pc:docMk/>
          <pc:sldMk cId="1025968895" sldId="274"/>
        </pc:sldMkLst>
      </pc:sldChg>
      <pc:sldChg chg="modSp mod">
        <pc:chgData name="Karolina Medwecka" userId="e22970fd-0a00-423c-a97e-d7ab3d0a3e2f" providerId="ADAL" clId="{7C5680DB-7537-45E3-8E60-D470DDD2B2E6}" dt="2022-12-05T22:43:35.515" v="614" actId="404"/>
        <pc:sldMkLst>
          <pc:docMk/>
          <pc:sldMk cId="3542938279" sldId="359"/>
        </pc:sldMkLst>
        <pc:spChg chg="mod">
          <ac:chgData name="Karolina Medwecka" userId="e22970fd-0a00-423c-a97e-d7ab3d0a3e2f" providerId="ADAL" clId="{7C5680DB-7537-45E3-8E60-D470DDD2B2E6}" dt="2022-12-05T22:43:23.245" v="607" actId="1076"/>
          <ac:spMkLst>
            <pc:docMk/>
            <pc:sldMk cId="3542938279" sldId="359"/>
            <ac:spMk id="2" creationId="{00000000-0000-0000-0000-000000000000}"/>
          </ac:spMkLst>
        </pc:spChg>
        <pc:spChg chg="mod">
          <ac:chgData name="Karolina Medwecka" userId="e22970fd-0a00-423c-a97e-d7ab3d0a3e2f" providerId="ADAL" clId="{7C5680DB-7537-45E3-8E60-D470DDD2B2E6}" dt="2022-12-05T22:43:35.515" v="614" actId="404"/>
          <ac:spMkLst>
            <pc:docMk/>
            <pc:sldMk cId="3542938279" sldId="359"/>
            <ac:spMk id="3" creationId="{00000000-0000-0000-0000-000000000000}"/>
          </ac:spMkLst>
        </pc:spChg>
      </pc:sldChg>
      <pc:sldChg chg="modSp mod">
        <pc:chgData name="Karolina Medwecka" userId="e22970fd-0a00-423c-a97e-d7ab3d0a3e2f" providerId="ADAL" clId="{7C5680DB-7537-45E3-8E60-D470DDD2B2E6}" dt="2022-12-05T23:13:37.524" v="1011" actId="20577"/>
        <pc:sldMkLst>
          <pc:docMk/>
          <pc:sldMk cId="1591791820" sldId="387"/>
        </pc:sldMkLst>
        <pc:spChg chg="mod">
          <ac:chgData name="Karolina Medwecka" userId="e22970fd-0a00-423c-a97e-d7ab3d0a3e2f" providerId="ADAL" clId="{7C5680DB-7537-45E3-8E60-D470DDD2B2E6}" dt="2022-12-05T23:13:37.524" v="1011" actId="20577"/>
          <ac:spMkLst>
            <pc:docMk/>
            <pc:sldMk cId="1591791820" sldId="387"/>
            <ac:spMk id="2" creationId="{F1EDEC50-AFF1-4C68-B5A6-FEE081BA702E}"/>
          </ac:spMkLst>
        </pc:spChg>
        <pc:spChg chg="mod">
          <ac:chgData name="Karolina Medwecka" userId="e22970fd-0a00-423c-a97e-d7ab3d0a3e2f" providerId="ADAL" clId="{7C5680DB-7537-45E3-8E60-D470DDD2B2E6}" dt="2022-12-05T23:13:04.176" v="984" actId="113"/>
          <ac:spMkLst>
            <pc:docMk/>
            <pc:sldMk cId="1591791820" sldId="387"/>
            <ac:spMk id="3" creationId="{E5FF5F0E-8D66-4871-B679-F6718F146F18}"/>
          </ac:spMkLst>
        </pc:spChg>
      </pc:sldChg>
      <pc:sldChg chg="modSp mod">
        <pc:chgData name="Karolina Medwecka" userId="e22970fd-0a00-423c-a97e-d7ab3d0a3e2f" providerId="ADAL" clId="{7C5680DB-7537-45E3-8E60-D470DDD2B2E6}" dt="2022-12-06T11:04:59.098" v="1052" actId="20577"/>
        <pc:sldMkLst>
          <pc:docMk/>
          <pc:sldMk cId="4154911311" sldId="388"/>
        </pc:sldMkLst>
        <pc:spChg chg="mod">
          <ac:chgData name="Karolina Medwecka" userId="e22970fd-0a00-423c-a97e-d7ab3d0a3e2f" providerId="ADAL" clId="{7C5680DB-7537-45E3-8E60-D470DDD2B2E6}" dt="2022-12-06T11:04:59.098" v="1052" actId="20577"/>
          <ac:spMkLst>
            <pc:docMk/>
            <pc:sldMk cId="4154911311" sldId="388"/>
            <ac:spMk id="2" creationId="{29829AC3-5546-49AB-AC18-D8C0D9C070D8}"/>
          </ac:spMkLst>
        </pc:spChg>
        <pc:spChg chg="mod">
          <ac:chgData name="Karolina Medwecka" userId="e22970fd-0a00-423c-a97e-d7ab3d0a3e2f" providerId="ADAL" clId="{7C5680DB-7537-45E3-8E60-D470DDD2B2E6}" dt="2022-12-05T23:06:48.260" v="983" actId="113"/>
          <ac:spMkLst>
            <pc:docMk/>
            <pc:sldMk cId="4154911311" sldId="388"/>
            <ac:spMk id="3" creationId="{931CF416-537E-4911-A2A3-EC6987E06C91}"/>
          </ac:spMkLst>
        </pc:spChg>
      </pc:sldChg>
      <pc:sldChg chg="modSp mod">
        <pc:chgData name="Karolina Medwecka" userId="e22970fd-0a00-423c-a97e-d7ab3d0a3e2f" providerId="ADAL" clId="{7C5680DB-7537-45E3-8E60-D470DDD2B2E6}" dt="2022-12-05T23:05:30.520" v="973" actId="113"/>
        <pc:sldMkLst>
          <pc:docMk/>
          <pc:sldMk cId="877198530" sldId="477"/>
        </pc:sldMkLst>
        <pc:spChg chg="mod">
          <ac:chgData name="Karolina Medwecka" userId="e22970fd-0a00-423c-a97e-d7ab3d0a3e2f" providerId="ADAL" clId="{7C5680DB-7537-45E3-8E60-D470DDD2B2E6}" dt="2022-12-05T23:05:30.520" v="973" actId="113"/>
          <ac:spMkLst>
            <pc:docMk/>
            <pc:sldMk cId="877198530" sldId="477"/>
            <ac:spMk id="2" creationId="{F7009B75-C52C-4E46-B234-E2F4E475D116}"/>
          </ac:spMkLst>
        </pc:spChg>
      </pc:sldChg>
      <pc:sldChg chg="modSp mod ord">
        <pc:chgData name="Karolina Medwecka" userId="e22970fd-0a00-423c-a97e-d7ab3d0a3e2f" providerId="ADAL" clId="{7C5680DB-7537-45E3-8E60-D470DDD2B2E6}" dt="2022-12-05T23:15:42.686" v="1024" actId="403"/>
        <pc:sldMkLst>
          <pc:docMk/>
          <pc:sldMk cId="1201328845" sldId="478"/>
        </pc:sldMkLst>
        <pc:spChg chg="mod">
          <ac:chgData name="Karolina Medwecka" userId="e22970fd-0a00-423c-a97e-d7ab3d0a3e2f" providerId="ADAL" clId="{7C5680DB-7537-45E3-8E60-D470DDD2B2E6}" dt="2022-12-05T23:15:38.056" v="1023" actId="113"/>
          <ac:spMkLst>
            <pc:docMk/>
            <pc:sldMk cId="1201328845" sldId="478"/>
            <ac:spMk id="2" creationId="{F7009B75-C52C-4E46-B234-E2F4E475D116}"/>
          </ac:spMkLst>
        </pc:spChg>
        <pc:spChg chg="mod">
          <ac:chgData name="Karolina Medwecka" userId="e22970fd-0a00-423c-a97e-d7ab3d0a3e2f" providerId="ADAL" clId="{7C5680DB-7537-45E3-8E60-D470DDD2B2E6}" dt="2022-12-05T23:15:42.686" v="1024" actId="403"/>
          <ac:spMkLst>
            <pc:docMk/>
            <pc:sldMk cId="1201328845" sldId="478"/>
            <ac:spMk id="3" creationId="{2558121D-3676-4CF4-92AB-92D23DA35236}"/>
          </ac:spMkLst>
        </pc:spChg>
      </pc:sldChg>
      <pc:sldChg chg="delSp modSp mod ord">
        <pc:chgData name="Karolina Medwecka" userId="e22970fd-0a00-423c-a97e-d7ab3d0a3e2f" providerId="ADAL" clId="{7C5680DB-7537-45E3-8E60-D470DDD2B2E6}" dt="2022-12-05T23:19:45.167" v="1049" actId="478"/>
        <pc:sldMkLst>
          <pc:docMk/>
          <pc:sldMk cId="3247529067" sldId="479"/>
        </pc:sldMkLst>
        <pc:spChg chg="mod">
          <ac:chgData name="Karolina Medwecka" userId="e22970fd-0a00-423c-a97e-d7ab3d0a3e2f" providerId="ADAL" clId="{7C5680DB-7537-45E3-8E60-D470DDD2B2E6}" dt="2022-12-05T23:02:13.895" v="921" actId="113"/>
          <ac:spMkLst>
            <pc:docMk/>
            <pc:sldMk cId="3247529067" sldId="479"/>
            <ac:spMk id="2" creationId="{F7009B75-C52C-4E46-B234-E2F4E475D116}"/>
          </ac:spMkLst>
        </pc:spChg>
        <pc:spChg chg="mod">
          <ac:chgData name="Karolina Medwecka" userId="e22970fd-0a00-423c-a97e-d7ab3d0a3e2f" providerId="ADAL" clId="{7C5680DB-7537-45E3-8E60-D470DDD2B2E6}" dt="2022-12-05T22:57:20.846" v="800" actId="404"/>
          <ac:spMkLst>
            <pc:docMk/>
            <pc:sldMk cId="3247529067" sldId="479"/>
            <ac:spMk id="3" creationId="{2558121D-3676-4CF4-92AB-92D23DA35236}"/>
          </ac:spMkLst>
        </pc:spChg>
        <pc:spChg chg="del">
          <ac:chgData name="Karolina Medwecka" userId="e22970fd-0a00-423c-a97e-d7ab3d0a3e2f" providerId="ADAL" clId="{7C5680DB-7537-45E3-8E60-D470DDD2B2E6}" dt="2022-12-05T22:55:51.318" v="747" actId="478"/>
          <ac:spMkLst>
            <pc:docMk/>
            <pc:sldMk cId="3247529067" sldId="479"/>
            <ac:spMk id="4" creationId="{3B7AC269-ED44-4F39-9EE4-2B7FB596515C}"/>
          </ac:spMkLst>
        </pc:spChg>
        <pc:spChg chg="mod">
          <ac:chgData name="Karolina Medwecka" userId="e22970fd-0a00-423c-a97e-d7ab3d0a3e2f" providerId="ADAL" clId="{7C5680DB-7537-45E3-8E60-D470DDD2B2E6}" dt="2022-12-05T22:56:05.791" v="748" actId="14100"/>
          <ac:spMkLst>
            <pc:docMk/>
            <pc:sldMk cId="3247529067" sldId="479"/>
            <ac:spMk id="5" creationId="{B0343814-D0EC-4A33-9608-CF6BE6D8FEB3}"/>
          </ac:spMkLst>
        </pc:spChg>
        <pc:spChg chg="mod">
          <ac:chgData name="Karolina Medwecka" userId="e22970fd-0a00-423c-a97e-d7ab3d0a3e2f" providerId="ADAL" clId="{7C5680DB-7537-45E3-8E60-D470DDD2B2E6}" dt="2022-12-05T22:56:29.123" v="764" actId="1076"/>
          <ac:spMkLst>
            <pc:docMk/>
            <pc:sldMk cId="3247529067" sldId="479"/>
            <ac:spMk id="9" creationId="{2C1A5904-1C9D-48FF-8D6B-65C1FB1F1A93}"/>
          </ac:spMkLst>
        </pc:spChg>
        <pc:spChg chg="mod">
          <ac:chgData name="Karolina Medwecka" userId="e22970fd-0a00-423c-a97e-d7ab3d0a3e2f" providerId="ADAL" clId="{7C5680DB-7537-45E3-8E60-D470DDD2B2E6}" dt="2022-12-05T22:56:14.954" v="762" actId="1038"/>
          <ac:spMkLst>
            <pc:docMk/>
            <pc:sldMk cId="3247529067" sldId="479"/>
            <ac:spMk id="10" creationId="{F7B09B3B-01D3-4D54-8299-B675FD3F6F61}"/>
          </ac:spMkLst>
        </pc:spChg>
        <pc:spChg chg="mod">
          <ac:chgData name="Karolina Medwecka" userId="e22970fd-0a00-423c-a97e-d7ab3d0a3e2f" providerId="ADAL" clId="{7C5680DB-7537-45E3-8E60-D470DDD2B2E6}" dt="2022-12-05T23:18:18.900" v="1037" actId="1076"/>
          <ac:spMkLst>
            <pc:docMk/>
            <pc:sldMk cId="3247529067" sldId="479"/>
            <ac:spMk id="13" creationId="{406E7939-92B0-481E-8FBC-D196EDC2F0F3}"/>
          </ac:spMkLst>
        </pc:spChg>
        <pc:spChg chg="mod">
          <ac:chgData name="Karolina Medwecka" userId="e22970fd-0a00-423c-a97e-d7ab3d0a3e2f" providerId="ADAL" clId="{7C5680DB-7537-45E3-8E60-D470DDD2B2E6}" dt="2022-12-05T23:18:46.318" v="1044" actId="1076"/>
          <ac:spMkLst>
            <pc:docMk/>
            <pc:sldMk cId="3247529067" sldId="479"/>
            <ac:spMk id="14" creationId="{3D7FF4D0-FAA0-4DA4-A350-9E773B736C5A}"/>
          </ac:spMkLst>
        </pc:spChg>
        <pc:spChg chg="mod">
          <ac:chgData name="Karolina Medwecka" userId="e22970fd-0a00-423c-a97e-d7ab3d0a3e2f" providerId="ADAL" clId="{7C5680DB-7537-45E3-8E60-D470DDD2B2E6}" dt="2022-12-05T23:18:49.950" v="1045" actId="1076"/>
          <ac:spMkLst>
            <pc:docMk/>
            <pc:sldMk cId="3247529067" sldId="479"/>
            <ac:spMk id="15" creationId="{0F662247-DA7B-4988-A237-850DBAF356E4}"/>
          </ac:spMkLst>
        </pc:spChg>
        <pc:spChg chg="mod">
          <ac:chgData name="Karolina Medwecka" userId="e22970fd-0a00-423c-a97e-d7ab3d0a3e2f" providerId="ADAL" clId="{7C5680DB-7537-45E3-8E60-D470DDD2B2E6}" dt="2022-12-05T23:19:22.877" v="1048" actId="1076"/>
          <ac:spMkLst>
            <pc:docMk/>
            <pc:sldMk cId="3247529067" sldId="479"/>
            <ac:spMk id="19" creationId="{D6E5C717-9741-45E6-8A15-E1A726DED53F}"/>
          </ac:spMkLst>
        </pc:spChg>
        <pc:picChg chg="del">
          <ac:chgData name="Karolina Medwecka" userId="e22970fd-0a00-423c-a97e-d7ab3d0a3e2f" providerId="ADAL" clId="{7C5680DB-7537-45E3-8E60-D470DDD2B2E6}" dt="2022-12-05T23:19:45.167" v="1049" actId="478"/>
          <ac:picMkLst>
            <pc:docMk/>
            <pc:sldMk cId="3247529067" sldId="479"/>
            <ac:picMk id="16" creationId="{D1DBFAF6-F429-43DE-AEE4-00E55C7F1E98}"/>
          </ac:picMkLst>
        </pc:picChg>
      </pc:sldChg>
      <pc:sldChg chg="modSp mod">
        <pc:chgData name="Karolina Medwecka" userId="e22970fd-0a00-423c-a97e-d7ab3d0a3e2f" providerId="ADAL" clId="{7C5680DB-7537-45E3-8E60-D470DDD2B2E6}" dt="2022-12-05T23:14:20.823" v="1012" actId="207"/>
        <pc:sldMkLst>
          <pc:docMk/>
          <pc:sldMk cId="2304221881" sldId="481"/>
        </pc:sldMkLst>
        <pc:spChg chg="mod">
          <ac:chgData name="Karolina Medwecka" userId="e22970fd-0a00-423c-a97e-d7ab3d0a3e2f" providerId="ADAL" clId="{7C5680DB-7537-45E3-8E60-D470DDD2B2E6}" dt="2022-12-05T23:14:20.823" v="1012" actId="207"/>
          <ac:spMkLst>
            <pc:docMk/>
            <pc:sldMk cId="2304221881" sldId="481"/>
            <ac:spMk id="8" creationId="{4FD76B77-3ED0-4814-B2FB-7962CEE80014}"/>
          </ac:spMkLst>
        </pc:spChg>
        <pc:spChg chg="mod">
          <ac:chgData name="Karolina Medwecka" userId="e22970fd-0a00-423c-a97e-d7ab3d0a3e2f" providerId="ADAL" clId="{7C5680DB-7537-45E3-8E60-D470DDD2B2E6}" dt="2022-12-05T22:29:44.011" v="530" actId="113"/>
          <ac:spMkLst>
            <pc:docMk/>
            <pc:sldMk cId="2304221881" sldId="481"/>
            <ac:spMk id="9" creationId="{CA7CA2B4-7AB8-4769-9BB9-87B988D8A1C1}"/>
          </ac:spMkLst>
        </pc:spChg>
      </pc:sldChg>
      <pc:sldChg chg="del">
        <pc:chgData name="Karolina Medwecka" userId="e22970fd-0a00-423c-a97e-d7ab3d0a3e2f" providerId="ADAL" clId="{7C5680DB-7537-45E3-8E60-D470DDD2B2E6}" dt="2022-12-05T22:34:49.903" v="539" actId="47"/>
        <pc:sldMkLst>
          <pc:docMk/>
          <pc:sldMk cId="590820301" sldId="485"/>
        </pc:sldMkLst>
      </pc:sldChg>
      <pc:sldChg chg="addSp delSp modSp mod ord">
        <pc:chgData name="Karolina Medwecka" userId="e22970fd-0a00-423c-a97e-d7ab3d0a3e2f" providerId="ADAL" clId="{7C5680DB-7537-45E3-8E60-D470DDD2B2E6}" dt="2022-12-05T23:06:39.408" v="982" actId="403"/>
        <pc:sldMkLst>
          <pc:docMk/>
          <pc:sldMk cId="1351603212" sldId="486"/>
        </pc:sldMkLst>
        <pc:spChg chg="del">
          <ac:chgData name="Karolina Medwecka" userId="e22970fd-0a00-423c-a97e-d7ab3d0a3e2f" providerId="ADAL" clId="{7C5680DB-7537-45E3-8E60-D470DDD2B2E6}" dt="2022-12-05T23:06:12.737" v="978" actId="478"/>
          <ac:spMkLst>
            <pc:docMk/>
            <pc:sldMk cId="1351603212" sldId="486"/>
            <ac:spMk id="2" creationId="{F7009B75-C52C-4E46-B234-E2F4E475D116}"/>
          </ac:spMkLst>
        </pc:spChg>
        <pc:spChg chg="add del mod">
          <ac:chgData name="Karolina Medwecka" userId="e22970fd-0a00-423c-a97e-d7ab3d0a3e2f" providerId="ADAL" clId="{7C5680DB-7537-45E3-8E60-D470DDD2B2E6}" dt="2022-12-05T23:06:16.349" v="979" actId="478"/>
          <ac:spMkLst>
            <pc:docMk/>
            <pc:sldMk cId="1351603212" sldId="486"/>
            <ac:spMk id="4" creationId="{B23F9D2A-587A-417D-8F1C-5B5A83B7F512}"/>
          </ac:spMkLst>
        </pc:spChg>
        <pc:spChg chg="mod">
          <ac:chgData name="Karolina Medwecka" userId="e22970fd-0a00-423c-a97e-d7ab3d0a3e2f" providerId="ADAL" clId="{7C5680DB-7537-45E3-8E60-D470DDD2B2E6}" dt="2022-12-05T23:06:39.408" v="982" actId="403"/>
          <ac:spMkLst>
            <pc:docMk/>
            <pc:sldMk cId="1351603212" sldId="486"/>
            <ac:spMk id="5" creationId="{F95E4B6A-5613-4C9B-BC69-330DEDE41DE4}"/>
          </ac:spMkLst>
        </pc:spChg>
      </pc:sldChg>
      <pc:sldChg chg="del">
        <pc:chgData name="Karolina Medwecka" userId="e22970fd-0a00-423c-a97e-d7ab3d0a3e2f" providerId="ADAL" clId="{7C5680DB-7537-45E3-8E60-D470DDD2B2E6}" dt="2022-12-05T22:27:57.623" v="528" actId="47"/>
        <pc:sldMkLst>
          <pc:docMk/>
          <pc:sldMk cId="1023594447" sldId="487"/>
        </pc:sldMkLst>
      </pc:sldChg>
      <pc:sldChg chg="addSp modSp mod ord">
        <pc:chgData name="Karolina Medwecka" userId="e22970fd-0a00-423c-a97e-d7ab3d0a3e2f" providerId="ADAL" clId="{7C5680DB-7537-45E3-8E60-D470DDD2B2E6}" dt="2022-12-05T23:02:04.655" v="919" actId="113"/>
        <pc:sldMkLst>
          <pc:docMk/>
          <pc:sldMk cId="3873570878" sldId="488"/>
        </pc:sldMkLst>
        <pc:spChg chg="add mod">
          <ac:chgData name="Karolina Medwecka" userId="e22970fd-0a00-423c-a97e-d7ab3d0a3e2f" providerId="ADAL" clId="{7C5680DB-7537-45E3-8E60-D470DDD2B2E6}" dt="2022-12-05T23:02:04.655" v="919" actId="113"/>
          <ac:spMkLst>
            <pc:docMk/>
            <pc:sldMk cId="3873570878" sldId="488"/>
            <ac:spMk id="6" creationId="{C8E48C19-01B6-4EA7-AA88-5FCC2E497856}"/>
          </ac:spMkLst>
        </pc:spChg>
        <pc:spChg chg="mod">
          <ac:chgData name="Karolina Medwecka" userId="e22970fd-0a00-423c-a97e-d7ab3d0a3e2f" providerId="ADAL" clId="{7C5680DB-7537-45E3-8E60-D470DDD2B2E6}" dt="2022-12-05T22:51:17.744" v="677" actId="1076"/>
          <ac:spMkLst>
            <pc:docMk/>
            <pc:sldMk cId="3873570878" sldId="488"/>
            <ac:spMk id="10" creationId="{A178441A-874C-48F9-8A44-2FAAC0DC813A}"/>
          </ac:spMkLst>
        </pc:spChg>
        <pc:spChg chg="mod">
          <ac:chgData name="Karolina Medwecka" userId="e22970fd-0a00-423c-a97e-d7ab3d0a3e2f" providerId="ADAL" clId="{7C5680DB-7537-45E3-8E60-D470DDD2B2E6}" dt="2022-12-05T22:52:40.102" v="700" actId="1076"/>
          <ac:spMkLst>
            <pc:docMk/>
            <pc:sldMk cId="3873570878" sldId="488"/>
            <ac:spMk id="13" creationId="{664CF485-16D1-4901-8196-E044003F8D4A}"/>
          </ac:spMkLst>
        </pc:spChg>
        <pc:picChg chg="mod">
          <ac:chgData name="Karolina Medwecka" userId="e22970fd-0a00-423c-a97e-d7ab3d0a3e2f" providerId="ADAL" clId="{7C5680DB-7537-45E3-8E60-D470DDD2B2E6}" dt="2022-12-05T22:36:41.854" v="551" actId="1076"/>
          <ac:picMkLst>
            <pc:docMk/>
            <pc:sldMk cId="3873570878" sldId="488"/>
            <ac:picMk id="12" creationId="{B85B9609-B3C3-4715-8B10-BA9010E261A9}"/>
          </ac:picMkLst>
        </pc:picChg>
      </pc:sldChg>
      <pc:sldChg chg="modSp mod">
        <pc:chgData name="Karolina Medwecka" userId="e22970fd-0a00-423c-a97e-d7ab3d0a3e2f" providerId="ADAL" clId="{7C5680DB-7537-45E3-8E60-D470DDD2B2E6}" dt="2022-12-05T23:05:10.351" v="969" actId="113"/>
        <pc:sldMkLst>
          <pc:docMk/>
          <pc:sldMk cId="3204901350" sldId="490"/>
        </pc:sldMkLst>
        <pc:spChg chg="mod">
          <ac:chgData name="Karolina Medwecka" userId="e22970fd-0a00-423c-a97e-d7ab3d0a3e2f" providerId="ADAL" clId="{7C5680DB-7537-45E3-8E60-D470DDD2B2E6}" dt="2022-12-05T23:05:10.351" v="969" actId="113"/>
          <ac:spMkLst>
            <pc:docMk/>
            <pc:sldMk cId="3204901350" sldId="490"/>
            <ac:spMk id="2" creationId="{E313B007-6928-407D-B1A3-1962E7D8D922}"/>
          </ac:spMkLst>
        </pc:spChg>
        <pc:picChg chg="mod modCrop">
          <ac:chgData name="Karolina Medwecka" userId="e22970fd-0a00-423c-a97e-d7ab3d0a3e2f" providerId="ADAL" clId="{7C5680DB-7537-45E3-8E60-D470DDD2B2E6}" dt="2022-12-05T22:47:44.632" v="672" actId="732"/>
          <ac:picMkLst>
            <pc:docMk/>
            <pc:sldMk cId="3204901350" sldId="490"/>
            <ac:picMk id="8" creationId="{375C6B40-3C2D-41F5-86C4-7D8C817E5B1D}"/>
          </ac:picMkLst>
        </pc:picChg>
      </pc:sldChg>
      <pc:sldChg chg="modSp mod">
        <pc:chgData name="Karolina Medwecka" userId="e22970fd-0a00-423c-a97e-d7ab3d0a3e2f" providerId="ADAL" clId="{7C5680DB-7537-45E3-8E60-D470DDD2B2E6}" dt="2022-12-05T23:05:15.032" v="970" actId="113"/>
        <pc:sldMkLst>
          <pc:docMk/>
          <pc:sldMk cId="2131527499" sldId="491"/>
        </pc:sldMkLst>
        <pc:spChg chg="mod">
          <ac:chgData name="Karolina Medwecka" userId="e22970fd-0a00-423c-a97e-d7ab3d0a3e2f" providerId="ADAL" clId="{7C5680DB-7537-45E3-8E60-D470DDD2B2E6}" dt="2022-12-05T23:05:15.032" v="970" actId="113"/>
          <ac:spMkLst>
            <pc:docMk/>
            <pc:sldMk cId="2131527499" sldId="491"/>
            <ac:spMk id="2" creationId="{0CBAEC90-017B-469F-854F-BBF68FA40751}"/>
          </ac:spMkLst>
        </pc:spChg>
        <pc:spChg chg="mod">
          <ac:chgData name="Karolina Medwecka" userId="e22970fd-0a00-423c-a97e-d7ab3d0a3e2f" providerId="ADAL" clId="{7C5680DB-7537-45E3-8E60-D470DDD2B2E6}" dt="2022-12-05T22:39:50.568" v="581" actId="20577"/>
          <ac:spMkLst>
            <pc:docMk/>
            <pc:sldMk cId="2131527499" sldId="491"/>
            <ac:spMk id="5" creationId="{80272F6A-99AC-4BAF-BB96-F979E6B04EF8}"/>
          </ac:spMkLst>
        </pc:spChg>
      </pc:sldChg>
      <pc:sldChg chg="modSp mod">
        <pc:chgData name="Karolina Medwecka" userId="e22970fd-0a00-423c-a97e-d7ab3d0a3e2f" providerId="ADAL" clId="{7C5680DB-7537-45E3-8E60-D470DDD2B2E6}" dt="2022-12-05T23:05:19.201" v="971" actId="113"/>
        <pc:sldMkLst>
          <pc:docMk/>
          <pc:sldMk cId="404377032" sldId="492"/>
        </pc:sldMkLst>
        <pc:spChg chg="mod">
          <ac:chgData name="Karolina Medwecka" userId="e22970fd-0a00-423c-a97e-d7ab3d0a3e2f" providerId="ADAL" clId="{7C5680DB-7537-45E3-8E60-D470DDD2B2E6}" dt="2022-12-05T23:05:19.201" v="971" actId="113"/>
          <ac:spMkLst>
            <pc:docMk/>
            <pc:sldMk cId="404377032" sldId="492"/>
            <ac:spMk id="2" creationId="{8E6A69C8-F51C-48C1-B835-1181EA5FF33D}"/>
          </ac:spMkLst>
        </pc:spChg>
      </pc:sldChg>
      <pc:sldChg chg="modSp mod">
        <pc:chgData name="Karolina Medwecka" userId="e22970fd-0a00-423c-a97e-d7ab3d0a3e2f" providerId="ADAL" clId="{7C5680DB-7537-45E3-8E60-D470DDD2B2E6}" dt="2022-12-05T23:05:23.493" v="972" actId="113"/>
        <pc:sldMkLst>
          <pc:docMk/>
          <pc:sldMk cId="3676695954" sldId="493"/>
        </pc:sldMkLst>
        <pc:spChg chg="mod">
          <ac:chgData name="Karolina Medwecka" userId="e22970fd-0a00-423c-a97e-d7ab3d0a3e2f" providerId="ADAL" clId="{7C5680DB-7537-45E3-8E60-D470DDD2B2E6}" dt="2022-12-05T23:05:23.493" v="972" actId="113"/>
          <ac:spMkLst>
            <pc:docMk/>
            <pc:sldMk cId="3676695954" sldId="493"/>
            <ac:spMk id="2" creationId="{455996DF-5FB1-45C2-A23A-B2B3E06CDC48}"/>
          </ac:spMkLst>
        </pc:spChg>
      </pc:sldChg>
      <pc:sldChg chg="modSp mod">
        <pc:chgData name="Karolina Medwecka" userId="e22970fd-0a00-423c-a97e-d7ab3d0a3e2f" providerId="ADAL" clId="{7C5680DB-7537-45E3-8E60-D470DDD2B2E6}" dt="2022-12-05T23:02:29.587" v="923" actId="113"/>
        <pc:sldMkLst>
          <pc:docMk/>
          <pc:sldMk cId="4113962920" sldId="494"/>
        </pc:sldMkLst>
        <pc:spChg chg="mod">
          <ac:chgData name="Karolina Medwecka" userId="e22970fd-0a00-423c-a97e-d7ab3d0a3e2f" providerId="ADAL" clId="{7C5680DB-7537-45E3-8E60-D470DDD2B2E6}" dt="2022-12-05T23:02:29.587" v="923" actId="113"/>
          <ac:spMkLst>
            <pc:docMk/>
            <pc:sldMk cId="4113962920" sldId="494"/>
            <ac:spMk id="2" creationId="{71A9009E-030A-47D2-99C7-3733C96B9B4B}"/>
          </ac:spMkLst>
        </pc:spChg>
      </pc:sldChg>
      <pc:sldChg chg="modSp mod">
        <pc:chgData name="Karolina Medwecka" userId="e22970fd-0a00-423c-a97e-d7ab3d0a3e2f" providerId="ADAL" clId="{7C5680DB-7537-45E3-8E60-D470DDD2B2E6}" dt="2022-12-05T23:02:23.674" v="922" actId="113"/>
        <pc:sldMkLst>
          <pc:docMk/>
          <pc:sldMk cId="3762848430" sldId="495"/>
        </pc:sldMkLst>
        <pc:spChg chg="mod">
          <ac:chgData name="Karolina Medwecka" userId="e22970fd-0a00-423c-a97e-d7ab3d0a3e2f" providerId="ADAL" clId="{7C5680DB-7537-45E3-8E60-D470DDD2B2E6}" dt="2022-12-05T23:02:23.674" v="922" actId="113"/>
          <ac:spMkLst>
            <pc:docMk/>
            <pc:sldMk cId="3762848430" sldId="495"/>
            <ac:spMk id="2" creationId="{139F5242-981E-4333-99F0-275A7BEB0479}"/>
          </ac:spMkLst>
        </pc:spChg>
      </pc:sldChg>
      <pc:sldChg chg="modSp mod ord">
        <pc:chgData name="Karolina Medwecka" userId="e22970fd-0a00-423c-a97e-d7ab3d0a3e2f" providerId="ADAL" clId="{7C5680DB-7537-45E3-8E60-D470DDD2B2E6}" dt="2022-12-05T23:04:29.464" v="964" actId="27636"/>
        <pc:sldMkLst>
          <pc:docMk/>
          <pc:sldMk cId="2182656240" sldId="496"/>
        </pc:sldMkLst>
        <pc:spChg chg="mod">
          <ac:chgData name="Karolina Medwecka" userId="e22970fd-0a00-423c-a97e-d7ab3d0a3e2f" providerId="ADAL" clId="{7C5680DB-7537-45E3-8E60-D470DDD2B2E6}" dt="2022-12-05T23:03:40.148" v="929" actId="20577"/>
          <ac:spMkLst>
            <pc:docMk/>
            <pc:sldMk cId="2182656240" sldId="496"/>
            <ac:spMk id="2" creationId="{97F11F04-54A4-4613-9DB7-2F7FCE4F01B7}"/>
          </ac:spMkLst>
        </pc:spChg>
        <pc:spChg chg="mod">
          <ac:chgData name="Karolina Medwecka" userId="e22970fd-0a00-423c-a97e-d7ab3d0a3e2f" providerId="ADAL" clId="{7C5680DB-7537-45E3-8E60-D470DDD2B2E6}" dt="2022-12-05T23:04:29.464" v="964" actId="27636"/>
          <ac:spMkLst>
            <pc:docMk/>
            <pc:sldMk cId="2182656240" sldId="496"/>
            <ac:spMk id="5" creationId="{E0611AD7-C36F-4756-A91C-890A08B758EB}"/>
          </ac:spMkLst>
        </pc:spChg>
      </pc:sldChg>
      <pc:sldChg chg="modSp mod ord">
        <pc:chgData name="Karolina Medwecka" userId="e22970fd-0a00-423c-a97e-d7ab3d0a3e2f" providerId="ADAL" clId="{7C5680DB-7537-45E3-8E60-D470DDD2B2E6}" dt="2022-12-05T23:17:31.468" v="1033" actId="113"/>
        <pc:sldMkLst>
          <pc:docMk/>
          <pc:sldMk cId="1495134167" sldId="497"/>
        </pc:sldMkLst>
        <pc:spChg chg="mod">
          <ac:chgData name="Karolina Medwecka" userId="e22970fd-0a00-423c-a97e-d7ab3d0a3e2f" providerId="ADAL" clId="{7C5680DB-7537-45E3-8E60-D470DDD2B2E6}" dt="2022-12-05T23:16:48.161" v="1028" actId="113"/>
          <ac:spMkLst>
            <pc:docMk/>
            <pc:sldMk cId="1495134167" sldId="497"/>
            <ac:spMk id="3" creationId="{9095852F-B993-4D96-933B-6008893760CA}"/>
          </ac:spMkLst>
        </pc:spChg>
        <pc:spChg chg="mod">
          <ac:chgData name="Karolina Medwecka" userId="e22970fd-0a00-423c-a97e-d7ab3d0a3e2f" providerId="ADAL" clId="{7C5680DB-7537-45E3-8E60-D470DDD2B2E6}" dt="2022-12-05T23:17:22.426" v="1032" actId="113"/>
          <ac:spMkLst>
            <pc:docMk/>
            <pc:sldMk cId="1495134167" sldId="497"/>
            <ac:spMk id="4" creationId="{B915D013-4E69-48A2-A48F-C269A6159C1A}"/>
          </ac:spMkLst>
        </pc:spChg>
        <pc:spChg chg="mod">
          <ac:chgData name="Karolina Medwecka" userId="e22970fd-0a00-423c-a97e-d7ab3d0a3e2f" providerId="ADAL" clId="{7C5680DB-7537-45E3-8E60-D470DDD2B2E6}" dt="2022-12-05T23:17:31.468" v="1033" actId="113"/>
          <ac:spMkLst>
            <pc:docMk/>
            <pc:sldMk cId="1495134167" sldId="497"/>
            <ac:spMk id="5" creationId="{B7D85F6C-8747-4108-9AF8-3FD1709046DE}"/>
          </ac:spMkLst>
        </pc:spChg>
        <pc:spChg chg="mod">
          <ac:chgData name="Karolina Medwecka" userId="e22970fd-0a00-423c-a97e-d7ab3d0a3e2f" providerId="ADAL" clId="{7C5680DB-7537-45E3-8E60-D470DDD2B2E6}" dt="2022-12-05T23:17:09.499" v="1030" actId="113"/>
          <ac:spMkLst>
            <pc:docMk/>
            <pc:sldMk cId="1495134167" sldId="497"/>
            <ac:spMk id="6" creationId="{C9C392C8-08B4-4F4F-9BC0-91D4C79A81F2}"/>
          </ac:spMkLst>
        </pc:spChg>
      </pc:sldChg>
      <pc:sldChg chg="del">
        <pc:chgData name="Karolina Medwecka" userId="e22970fd-0a00-423c-a97e-d7ab3d0a3e2f" providerId="ADAL" clId="{7C5680DB-7537-45E3-8E60-D470DDD2B2E6}" dt="2022-12-05T21:28:25.449" v="0" actId="47"/>
        <pc:sldMkLst>
          <pc:docMk/>
          <pc:sldMk cId="1680816223" sldId="498"/>
        </pc:sldMkLst>
      </pc:sldChg>
      <pc:sldChg chg="addSp modSp new mod">
        <pc:chgData name="Karolina Medwecka" userId="e22970fd-0a00-423c-a97e-d7ab3d0a3e2f" providerId="ADAL" clId="{7C5680DB-7537-45E3-8E60-D470DDD2B2E6}" dt="2022-12-05T22:26:31.409" v="527" actId="113"/>
        <pc:sldMkLst>
          <pc:docMk/>
          <pc:sldMk cId="4097233219" sldId="498"/>
        </pc:sldMkLst>
        <pc:spChg chg="mod">
          <ac:chgData name="Karolina Medwecka" userId="e22970fd-0a00-423c-a97e-d7ab3d0a3e2f" providerId="ADAL" clId="{7C5680DB-7537-45E3-8E60-D470DDD2B2E6}" dt="2022-12-05T22:26:31.409" v="527" actId="113"/>
          <ac:spMkLst>
            <pc:docMk/>
            <pc:sldMk cId="4097233219" sldId="498"/>
            <ac:spMk id="2" creationId="{174A7ECE-14C5-4AAA-B9DF-A295C1AEF6EB}"/>
          </ac:spMkLst>
        </pc:spChg>
        <pc:spChg chg="mod">
          <ac:chgData name="Karolina Medwecka" userId="e22970fd-0a00-423c-a97e-d7ab3d0a3e2f" providerId="ADAL" clId="{7C5680DB-7537-45E3-8E60-D470DDD2B2E6}" dt="2022-12-05T22:25:20.132" v="526" actId="27636"/>
          <ac:spMkLst>
            <pc:docMk/>
            <pc:sldMk cId="4097233219" sldId="498"/>
            <ac:spMk id="3" creationId="{9521BD99-01C7-4AB8-A843-5FE1AB1CD3D2}"/>
          </ac:spMkLst>
        </pc:spChg>
        <pc:picChg chg="add mod">
          <ac:chgData name="Karolina Medwecka" userId="e22970fd-0a00-423c-a97e-d7ab3d0a3e2f" providerId="ADAL" clId="{7C5680DB-7537-45E3-8E60-D470DDD2B2E6}" dt="2022-12-05T22:22:06.957" v="434" actId="1076"/>
          <ac:picMkLst>
            <pc:docMk/>
            <pc:sldMk cId="4097233219" sldId="498"/>
            <ac:picMk id="5" creationId="{0957C446-2970-41BF-A399-9CF00223BC5E}"/>
          </ac:picMkLst>
        </pc:picChg>
      </pc:sldChg>
      <pc:sldChg chg="addSp modSp new mod ord">
        <pc:chgData name="Karolina Medwecka" userId="e22970fd-0a00-423c-a97e-d7ab3d0a3e2f" providerId="ADAL" clId="{7C5680DB-7537-45E3-8E60-D470DDD2B2E6}" dt="2022-12-05T23:03:58.206" v="957" actId="20577"/>
        <pc:sldMkLst>
          <pc:docMk/>
          <pc:sldMk cId="3196714885" sldId="499"/>
        </pc:sldMkLst>
        <pc:spChg chg="mod">
          <ac:chgData name="Karolina Medwecka" userId="e22970fd-0a00-423c-a97e-d7ab3d0a3e2f" providerId="ADAL" clId="{7C5680DB-7537-45E3-8E60-D470DDD2B2E6}" dt="2022-12-05T23:03:58.206" v="957" actId="20577"/>
          <ac:spMkLst>
            <pc:docMk/>
            <pc:sldMk cId="3196714885" sldId="499"/>
            <ac:spMk id="2" creationId="{E7A51685-4C42-4D39-8E68-81B6D8FD37E6}"/>
          </ac:spMkLst>
        </pc:spChg>
        <pc:spChg chg="add mod">
          <ac:chgData name="Karolina Medwecka" userId="e22970fd-0a00-423c-a97e-d7ab3d0a3e2f" providerId="ADAL" clId="{7C5680DB-7537-45E3-8E60-D470DDD2B2E6}" dt="2022-12-05T22:59:14.803" v="847" actId="14100"/>
          <ac:spMkLst>
            <pc:docMk/>
            <pc:sldMk cId="3196714885" sldId="499"/>
            <ac:spMk id="4" creationId="{8A7D4A53-FB1A-4189-BEC0-28B1738DFF0A}"/>
          </ac:spMkLst>
        </pc:spChg>
      </pc:sldChg>
      <pc:sldChg chg="modSp add mod ord">
        <pc:chgData name="Karolina Medwecka" userId="e22970fd-0a00-423c-a97e-d7ab3d0a3e2f" providerId="ADAL" clId="{7C5680DB-7537-45E3-8E60-D470DDD2B2E6}" dt="2022-12-05T23:04:48.832" v="967" actId="20577"/>
        <pc:sldMkLst>
          <pc:docMk/>
          <pc:sldMk cId="677671178" sldId="500"/>
        </pc:sldMkLst>
        <pc:spChg chg="mod">
          <ac:chgData name="Karolina Medwecka" userId="e22970fd-0a00-423c-a97e-d7ab3d0a3e2f" providerId="ADAL" clId="{7C5680DB-7537-45E3-8E60-D470DDD2B2E6}" dt="2022-12-05T23:02:09.570" v="920" actId="113"/>
          <ac:spMkLst>
            <pc:docMk/>
            <pc:sldMk cId="677671178" sldId="500"/>
            <ac:spMk id="2" creationId="{E7A51685-4C42-4D39-8E68-81B6D8FD37E6}"/>
          </ac:spMkLst>
        </pc:spChg>
        <pc:spChg chg="mod">
          <ac:chgData name="Karolina Medwecka" userId="e22970fd-0a00-423c-a97e-d7ab3d0a3e2f" providerId="ADAL" clId="{7C5680DB-7537-45E3-8E60-D470DDD2B2E6}" dt="2022-12-05T23:04:48.832" v="967" actId="20577"/>
          <ac:spMkLst>
            <pc:docMk/>
            <pc:sldMk cId="677671178" sldId="500"/>
            <ac:spMk id="4" creationId="{8A7D4A53-FB1A-4189-BEC0-28B1738DFF0A}"/>
          </ac:spMkLst>
        </pc:spChg>
      </pc:sldChg>
      <pc:sldChg chg="delSp modSp add mod">
        <pc:chgData name="Karolina Medwecka" userId="e22970fd-0a00-423c-a97e-d7ab3d0a3e2f" providerId="ADAL" clId="{7C5680DB-7537-45E3-8E60-D470DDD2B2E6}" dt="2022-12-05T22:53:43.221" v="722"/>
        <pc:sldMkLst>
          <pc:docMk/>
          <pc:sldMk cId="507707247" sldId="501"/>
        </pc:sldMkLst>
        <pc:spChg chg="mod">
          <ac:chgData name="Karolina Medwecka" userId="e22970fd-0a00-423c-a97e-d7ab3d0a3e2f" providerId="ADAL" clId="{7C5680DB-7537-45E3-8E60-D470DDD2B2E6}" dt="2022-12-05T22:53:42.715" v="720" actId="1076"/>
          <ac:spMkLst>
            <pc:docMk/>
            <pc:sldMk cId="507707247" sldId="501"/>
            <ac:spMk id="2" creationId="{E7A51685-4C42-4D39-8E68-81B6D8FD37E6}"/>
          </ac:spMkLst>
        </pc:spChg>
        <pc:spChg chg="del mod">
          <ac:chgData name="Karolina Medwecka" userId="e22970fd-0a00-423c-a97e-d7ab3d0a3e2f" providerId="ADAL" clId="{7C5680DB-7537-45E3-8E60-D470DDD2B2E6}" dt="2022-12-05T22:53:43.221" v="722"/>
          <ac:spMkLst>
            <pc:docMk/>
            <pc:sldMk cId="507707247" sldId="501"/>
            <ac:spMk id="4" creationId="{8A7D4A53-FB1A-4189-BEC0-28B1738DFF0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5D66F983-B1C6-431B-96C8-5C9C2D8AE9B5}" type="datetimeFigureOut">
              <a:rPr lang="en-GB" smtClean="0"/>
              <a:t>05/12/2022</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2FDA07F7-87CC-420B-8C9E-26654EB2B488}" type="slidenum">
              <a:rPr lang="en-GB" smtClean="0"/>
              <a:t>‹#›</a:t>
            </a:fld>
            <a:endParaRPr lang="en-GB"/>
          </a:p>
        </p:txBody>
      </p:sp>
    </p:spTree>
    <p:extLst>
      <p:ext uri="{BB962C8B-B14F-4D97-AF65-F5344CB8AC3E}">
        <p14:creationId xmlns:p14="http://schemas.microsoft.com/office/powerpoint/2010/main" val="2799568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5CA6C923-BCA6-42A0-8E1E-CAA32D432C68}" type="datetimeFigureOut">
              <a:rPr lang="en-GB" smtClean="0"/>
              <a:t>05/12/2022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1084F391-6692-4D9C-9133-E7B4353A9220}" type="slidenum">
              <a:rPr lang="en-GB" smtClean="0"/>
              <a:t>‹#›</a:t>
            </a:fld>
            <a:endParaRPr lang="en-GB"/>
          </a:p>
        </p:txBody>
      </p:sp>
    </p:spTree>
    <p:extLst>
      <p:ext uri="{BB962C8B-B14F-4D97-AF65-F5344CB8AC3E}">
        <p14:creationId xmlns:p14="http://schemas.microsoft.com/office/powerpoint/2010/main" val="4005533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D9D0D04-5B15-41E5-B884-17CA3451F171}" type="slidenum">
              <a:rPr lang="en-GB" smtClean="0"/>
              <a:t>1</a:t>
            </a:fld>
            <a:endParaRPr lang="en-GB"/>
          </a:p>
        </p:txBody>
      </p:sp>
    </p:spTree>
    <p:extLst>
      <p:ext uri="{BB962C8B-B14F-4D97-AF65-F5344CB8AC3E}">
        <p14:creationId xmlns:p14="http://schemas.microsoft.com/office/powerpoint/2010/main" val="2414060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0D4EE-B628-44DD-8CC5-6530B50312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9963AF-6FFE-48D7-AC41-2F72F0B32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9B0EDA7-7B73-45FD-8B2C-8E14EFCA4E95}"/>
              </a:ext>
            </a:extLst>
          </p:cNvPr>
          <p:cNvSpPr>
            <a:spLocks noGrp="1"/>
          </p:cNvSpPr>
          <p:nvPr>
            <p:ph type="dt" sz="half" idx="10"/>
          </p:nvPr>
        </p:nvSpPr>
        <p:spPr/>
        <p:txBody>
          <a:bodyPr/>
          <a:lstStyle/>
          <a:p>
            <a:fld id="{B6F1B708-F358-473E-86B8-6195C863DBEB}" type="datetimeFigureOut">
              <a:rPr lang="en-GB" smtClean="0"/>
              <a:t>05/12/2022</a:t>
            </a:fld>
            <a:endParaRPr lang="en-GB"/>
          </a:p>
        </p:txBody>
      </p:sp>
      <p:sp>
        <p:nvSpPr>
          <p:cNvPr id="5" name="Footer Placeholder 4">
            <a:extLst>
              <a:ext uri="{FF2B5EF4-FFF2-40B4-BE49-F238E27FC236}">
                <a16:creationId xmlns:a16="http://schemas.microsoft.com/office/drawing/2014/main" id="{4257ECC2-F951-4C56-A4CB-4460C8BF2B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8BE974-C9EA-4BC0-99D9-2400EF3B2898}"/>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2951848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25FEF-52A2-4F4A-84CA-47FCF872318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1CDED7-2B8D-45FA-BA60-BEE786C5D9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F0932E-323A-4AA0-AEA5-95F461F97EAC}"/>
              </a:ext>
            </a:extLst>
          </p:cNvPr>
          <p:cNvSpPr>
            <a:spLocks noGrp="1"/>
          </p:cNvSpPr>
          <p:nvPr>
            <p:ph type="dt" sz="half" idx="10"/>
          </p:nvPr>
        </p:nvSpPr>
        <p:spPr/>
        <p:txBody>
          <a:bodyPr/>
          <a:lstStyle/>
          <a:p>
            <a:fld id="{B6F1B708-F358-473E-86B8-6195C863DBEB}" type="datetimeFigureOut">
              <a:rPr lang="en-GB" smtClean="0"/>
              <a:t>05/12/2022</a:t>
            </a:fld>
            <a:endParaRPr lang="en-GB"/>
          </a:p>
        </p:txBody>
      </p:sp>
      <p:sp>
        <p:nvSpPr>
          <p:cNvPr id="5" name="Footer Placeholder 4">
            <a:extLst>
              <a:ext uri="{FF2B5EF4-FFF2-40B4-BE49-F238E27FC236}">
                <a16:creationId xmlns:a16="http://schemas.microsoft.com/office/drawing/2014/main" id="{26BE4595-63A9-436A-B2AB-464F92BCD3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A9E7DD-1434-4F0A-9D37-6FCAC6DE5A20}"/>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133051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265B37-0B8D-4731-B963-960702004F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9E77BA-8403-4784-9336-F83E9EC2D2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5B7934-518C-420E-999D-117308D1086B}"/>
              </a:ext>
            </a:extLst>
          </p:cNvPr>
          <p:cNvSpPr>
            <a:spLocks noGrp="1"/>
          </p:cNvSpPr>
          <p:nvPr>
            <p:ph type="dt" sz="half" idx="10"/>
          </p:nvPr>
        </p:nvSpPr>
        <p:spPr/>
        <p:txBody>
          <a:bodyPr/>
          <a:lstStyle/>
          <a:p>
            <a:fld id="{B6F1B708-F358-473E-86B8-6195C863DBEB}" type="datetimeFigureOut">
              <a:rPr lang="en-GB" smtClean="0"/>
              <a:t>05/12/2022</a:t>
            </a:fld>
            <a:endParaRPr lang="en-GB"/>
          </a:p>
        </p:txBody>
      </p:sp>
      <p:sp>
        <p:nvSpPr>
          <p:cNvPr id="5" name="Footer Placeholder 4">
            <a:extLst>
              <a:ext uri="{FF2B5EF4-FFF2-40B4-BE49-F238E27FC236}">
                <a16:creationId xmlns:a16="http://schemas.microsoft.com/office/drawing/2014/main" id="{164F2B0E-8B74-4A9A-BB00-5175175C1A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9A7B5D-99F2-4167-99D2-C390F9EDAA2B}"/>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409487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B1CF-5AE5-45F5-BD2A-43BDC87BE7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5EBB66-0F35-41A4-BD16-BB13E55486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81B09B-DF28-44F4-B14F-24F0D76DFBA0}"/>
              </a:ext>
            </a:extLst>
          </p:cNvPr>
          <p:cNvSpPr>
            <a:spLocks noGrp="1"/>
          </p:cNvSpPr>
          <p:nvPr>
            <p:ph type="dt" sz="half" idx="10"/>
          </p:nvPr>
        </p:nvSpPr>
        <p:spPr/>
        <p:txBody>
          <a:bodyPr/>
          <a:lstStyle/>
          <a:p>
            <a:fld id="{B6F1B708-F358-473E-86B8-6195C863DBEB}" type="datetimeFigureOut">
              <a:rPr lang="en-GB" smtClean="0"/>
              <a:t>05/12/2022</a:t>
            </a:fld>
            <a:endParaRPr lang="en-GB"/>
          </a:p>
        </p:txBody>
      </p:sp>
      <p:sp>
        <p:nvSpPr>
          <p:cNvPr id="5" name="Footer Placeholder 4">
            <a:extLst>
              <a:ext uri="{FF2B5EF4-FFF2-40B4-BE49-F238E27FC236}">
                <a16:creationId xmlns:a16="http://schemas.microsoft.com/office/drawing/2014/main" id="{BAD0A3BB-F35C-4352-85F2-164BAB2DBB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0689B-917E-4874-875E-80A228DB4D77}"/>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995875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4F23-AE3E-4C0A-AB52-457377E935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881C23-E58A-4DF2-B958-489A586706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902B12-1E6C-4EAC-9359-73AB4A9729C9}"/>
              </a:ext>
            </a:extLst>
          </p:cNvPr>
          <p:cNvSpPr>
            <a:spLocks noGrp="1"/>
          </p:cNvSpPr>
          <p:nvPr>
            <p:ph type="dt" sz="half" idx="10"/>
          </p:nvPr>
        </p:nvSpPr>
        <p:spPr/>
        <p:txBody>
          <a:bodyPr/>
          <a:lstStyle/>
          <a:p>
            <a:fld id="{B6F1B708-F358-473E-86B8-6195C863DBEB}" type="datetimeFigureOut">
              <a:rPr lang="en-GB" smtClean="0"/>
              <a:t>05/12/2022</a:t>
            </a:fld>
            <a:endParaRPr lang="en-GB"/>
          </a:p>
        </p:txBody>
      </p:sp>
      <p:sp>
        <p:nvSpPr>
          <p:cNvPr id="5" name="Footer Placeholder 4">
            <a:extLst>
              <a:ext uri="{FF2B5EF4-FFF2-40B4-BE49-F238E27FC236}">
                <a16:creationId xmlns:a16="http://schemas.microsoft.com/office/drawing/2014/main" id="{79388AE2-C34D-40B7-A446-2D166D7D7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7BB372-57D1-4019-AA31-52B3B122EED9}"/>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2617476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A4061-7B0D-4470-A279-02022ADB0D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BC72D5-DBA5-413A-AC36-B26F596AE1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608DA7-CB9C-4537-A093-A1FCD9DCFB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F9A8234-6C0D-42B2-A45A-36BB4F599D73}"/>
              </a:ext>
            </a:extLst>
          </p:cNvPr>
          <p:cNvSpPr>
            <a:spLocks noGrp="1"/>
          </p:cNvSpPr>
          <p:nvPr>
            <p:ph type="dt" sz="half" idx="10"/>
          </p:nvPr>
        </p:nvSpPr>
        <p:spPr/>
        <p:txBody>
          <a:bodyPr/>
          <a:lstStyle/>
          <a:p>
            <a:fld id="{B6F1B708-F358-473E-86B8-6195C863DBEB}" type="datetimeFigureOut">
              <a:rPr lang="en-GB" smtClean="0"/>
              <a:t>05/12/2022</a:t>
            </a:fld>
            <a:endParaRPr lang="en-GB"/>
          </a:p>
        </p:txBody>
      </p:sp>
      <p:sp>
        <p:nvSpPr>
          <p:cNvPr id="6" name="Footer Placeholder 5">
            <a:extLst>
              <a:ext uri="{FF2B5EF4-FFF2-40B4-BE49-F238E27FC236}">
                <a16:creationId xmlns:a16="http://schemas.microsoft.com/office/drawing/2014/main" id="{54E2122C-D3D7-409D-998C-E0B9273050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F4AB82-8AC7-4068-B70C-2668F9B5F6F6}"/>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113417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55DD-168D-4EC5-92FC-40F6FF3842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52306C-7A09-40FB-989F-5A37E6B1D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1DDC7A-44E5-4F83-9BDC-00149477A5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CD2E5F-0371-4000-879E-A8EA4E77A3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E56672-4801-4A47-8286-170F4F7405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9294B32-856F-40EA-A408-874DA17A15FC}"/>
              </a:ext>
            </a:extLst>
          </p:cNvPr>
          <p:cNvSpPr>
            <a:spLocks noGrp="1"/>
          </p:cNvSpPr>
          <p:nvPr>
            <p:ph type="dt" sz="half" idx="10"/>
          </p:nvPr>
        </p:nvSpPr>
        <p:spPr/>
        <p:txBody>
          <a:bodyPr/>
          <a:lstStyle/>
          <a:p>
            <a:fld id="{B6F1B708-F358-473E-86B8-6195C863DBEB}" type="datetimeFigureOut">
              <a:rPr lang="en-GB" smtClean="0"/>
              <a:t>05/12/2022</a:t>
            </a:fld>
            <a:endParaRPr lang="en-GB"/>
          </a:p>
        </p:txBody>
      </p:sp>
      <p:sp>
        <p:nvSpPr>
          <p:cNvPr id="8" name="Footer Placeholder 7">
            <a:extLst>
              <a:ext uri="{FF2B5EF4-FFF2-40B4-BE49-F238E27FC236}">
                <a16:creationId xmlns:a16="http://schemas.microsoft.com/office/drawing/2014/main" id="{1D4D70C0-A175-4045-9203-5C1BE97F43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D90EB8-F56F-4230-BC50-1ECAF66748EC}"/>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18072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BED6-481B-4F4C-A744-85F8B00924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CF4AA2-D2E1-402F-8818-3028D3EF0EC6}"/>
              </a:ext>
            </a:extLst>
          </p:cNvPr>
          <p:cNvSpPr>
            <a:spLocks noGrp="1"/>
          </p:cNvSpPr>
          <p:nvPr>
            <p:ph type="dt" sz="half" idx="10"/>
          </p:nvPr>
        </p:nvSpPr>
        <p:spPr/>
        <p:txBody>
          <a:bodyPr/>
          <a:lstStyle/>
          <a:p>
            <a:fld id="{B6F1B708-F358-473E-86B8-6195C863DBEB}" type="datetimeFigureOut">
              <a:rPr lang="en-GB" smtClean="0"/>
              <a:t>05/12/2022</a:t>
            </a:fld>
            <a:endParaRPr lang="en-GB"/>
          </a:p>
        </p:txBody>
      </p:sp>
      <p:sp>
        <p:nvSpPr>
          <p:cNvPr id="4" name="Footer Placeholder 3">
            <a:extLst>
              <a:ext uri="{FF2B5EF4-FFF2-40B4-BE49-F238E27FC236}">
                <a16:creationId xmlns:a16="http://schemas.microsoft.com/office/drawing/2014/main" id="{288DED48-37D4-4191-8A64-5C8E25606A6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8A314D7-6D0D-47D4-A0DB-6C4F08AE1E43}"/>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3147982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F1C9F4-7730-4515-BAE8-740500822DAA}"/>
              </a:ext>
            </a:extLst>
          </p:cNvPr>
          <p:cNvSpPr>
            <a:spLocks noGrp="1"/>
          </p:cNvSpPr>
          <p:nvPr>
            <p:ph type="dt" sz="half" idx="10"/>
          </p:nvPr>
        </p:nvSpPr>
        <p:spPr/>
        <p:txBody>
          <a:bodyPr/>
          <a:lstStyle/>
          <a:p>
            <a:fld id="{B6F1B708-F358-473E-86B8-6195C863DBEB}" type="datetimeFigureOut">
              <a:rPr lang="en-GB" smtClean="0"/>
              <a:t>05/12/2022</a:t>
            </a:fld>
            <a:endParaRPr lang="en-GB"/>
          </a:p>
        </p:txBody>
      </p:sp>
      <p:sp>
        <p:nvSpPr>
          <p:cNvPr id="3" name="Footer Placeholder 2">
            <a:extLst>
              <a:ext uri="{FF2B5EF4-FFF2-40B4-BE49-F238E27FC236}">
                <a16:creationId xmlns:a16="http://schemas.microsoft.com/office/drawing/2014/main" id="{0C9878F7-DDAC-4F7F-9324-5961947A05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87BE8D-38DF-4ADE-AF10-CC09287B186B}"/>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2605185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E6BC-0776-4CC9-814C-9DFE2EB9A8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D6074D-C311-412C-83B0-DE2ED5F5F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D8F744C-FEA8-4B84-9D1A-FD722FE43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61378D-6CAE-4D25-A3D3-8E3AB2B24648}"/>
              </a:ext>
            </a:extLst>
          </p:cNvPr>
          <p:cNvSpPr>
            <a:spLocks noGrp="1"/>
          </p:cNvSpPr>
          <p:nvPr>
            <p:ph type="dt" sz="half" idx="10"/>
          </p:nvPr>
        </p:nvSpPr>
        <p:spPr/>
        <p:txBody>
          <a:bodyPr/>
          <a:lstStyle/>
          <a:p>
            <a:fld id="{B6F1B708-F358-473E-86B8-6195C863DBEB}" type="datetimeFigureOut">
              <a:rPr lang="en-GB" smtClean="0"/>
              <a:t>05/12/2022</a:t>
            </a:fld>
            <a:endParaRPr lang="en-GB"/>
          </a:p>
        </p:txBody>
      </p:sp>
      <p:sp>
        <p:nvSpPr>
          <p:cNvPr id="6" name="Footer Placeholder 5">
            <a:extLst>
              <a:ext uri="{FF2B5EF4-FFF2-40B4-BE49-F238E27FC236}">
                <a16:creationId xmlns:a16="http://schemas.microsoft.com/office/drawing/2014/main" id="{3B42094E-FE5A-41C4-B0A6-1A05178FF3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ED091C-D8E1-4AD2-BA1D-566367AC8140}"/>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1902592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CB11-74BB-420E-8D1C-8C898EAFF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6239D3-B0EC-4CB8-A3AF-A4D81612AC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F9DE95-2002-4A1B-BE69-CE77E8038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E4515D-7A74-4C30-8189-B30BB945687F}"/>
              </a:ext>
            </a:extLst>
          </p:cNvPr>
          <p:cNvSpPr>
            <a:spLocks noGrp="1"/>
          </p:cNvSpPr>
          <p:nvPr>
            <p:ph type="dt" sz="half" idx="10"/>
          </p:nvPr>
        </p:nvSpPr>
        <p:spPr/>
        <p:txBody>
          <a:bodyPr/>
          <a:lstStyle/>
          <a:p>
            <a:fld id="{B6F1B708-F358-473E-86B8-6195C863DBEB}" type="datetimeFigureOut">
              <a:rPr lang="en-GB" smtClean="0"/>
              <a:t>05/12/2022</a:t>
            </a:fld>
            <a:endParaRPr lang="en-GB"/>
          </a:p>
        </p:txBody>
      </p:sp>
      <p:sp>
        <p:nvSpPr>
          <p:cNvPr id="6" name="Footer Placeholder 5">
            <a:extLst>
              <a:ext uri="{FF2B5EF4-FFF2-40B4-BE49-F238E27FC236}">
                <a16:creationId xmlns:a16="http://schemas.microsoft.com/office/drawing/2014/main" id="{B3B0425C-A4E0-484B-8345-CE53C6FD81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455BD4-483E-429C-AC3A-A93252BE1442}"/>
              </a:ext>
            </a:extLst>
          </p:cNvPr>
          <p:cNvSpPr>
            <a:spLocks noGrp="1"/>
          </p:cNvSpPr>
          <p:nvPr>
            <p:ph type="sldNum" sz="quarter" idx="12"/>
          </p:nvPr>
        </p:nvSpPr>
        <p:spPr/>
        <p:txBody>
          <a:bodyPr/>
          <a:lstStyle/>
          <a:p>
            <a:fld id="{80F6CFBB-FC6F-4783-B3D3-CEC640D3DA74}" type="slidenum">
              <a:rPr lang="en-GB" smtClean="0"/>
              <a:t>‹#›</a:t>
            </a:fld>
            <a:endParaRPr lang="en-GB"/>
          </a:p>
        </p:txBody>
      </p:sp>
    </p:spTree>
    <p:extLst>
      <p:ext uri="{BB962C8B-B14F-4D97-AF65-F5344CB8AC3E}">
        <p14:creationId xmlns:p14="http://schemas.microsoft.com/office/powerpoint/2010/main" val="1469790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BD7C1F-E033-407D-B5D8-EBDAD66438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B9CDD-3732-4FD2-A1EC-1015C0B9FA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D874C-ECF7-4313-8C68-E4ED145247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1B708-F358-473E-86B8-6195C863DBEB}" type="datetimeFigureOut">
              <a:rPr lang="en-GB" smtClean="0"/>
              <a:t>05/12/2022</a:t>
            </a:fld>
            <a:endParaRPr lang="en-GB"/>
          </a:p>
        </p:txBody>
      </p:sp>
      <p:sp>
        <p:nvSpPr>
          <p:cNvPr id="5" name="Footer Placeholder 4">
            <a:extLst>
              <a:ext uri="{FF2B5EF4-FFF2-40B4-BE49-F238E27FC236}">
                <a16:creationId xmlns:a16="http://schemas.microsoft.com/office/drawing/2014/main" id="{E190F000-D5C2-4E6E-83FA-FB2CD238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68251EC-4DF3-4822-B5DD-7D9F98A9BF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6CFBB-FC6F-4783-B3D3-CEC640D3DA74}" type="slidenum">
              <a:rPr lang="en-GB" smtClean="0"/>
              <a:t>‹#›</a:t>
            </a:fld>
            <a:endParaRPr lang="en-GB"/>
          </a:p>
        </p:txBody>
      </p:sp>
    </p:spTree>
    <p:extLst>
      <p:ext uri="{BB962C8B-B14F-4D97-AF65-F5344CB8AC3E}">
        <p14:creationId xmlns:p14="http://schemas.microsoft.com/office/powerpoint/2010/main" val="3136945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hyperlink" Target="https://changespaces.wixsite.com/changespac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commoning.city/co-cities-experimentations/co-city/" TargetMode="External"/><Relationship Id="rId2" Type="http://schemas.openxmlformats.org/officeDocument/2006/relationships/hyperlink" Target="http://www.evgoh.com/" TargetMode="Externa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86681" y="4919200"/>
            <a:ext cx="8508715" cy="854878"/>
          </a:xfrm>
        </p:spPr>
        <p:txBody>
          <a:bodyPr/>
          <a:lstStyle/>
          <a:p>
            <a:pPr marL="0" indent="0">
              <a:buNone/>
            </a:pPr>
            <a:r>
              <a:rPr lang="en-GB" dirty="0">
                <a:solidFill>
                  <a:schemeClr val="bg2">
                    <a:lumMod val="50000"/>
                  </a:schemeClr>
                </a:solidFill>
              </a:rPr>
              <a:t>Karolina Medwecka-</a:t>
            </a:r>
            <a:r>
              <a:rPr lang="en-GB" dirty="0" err="1">
                <a:solidFill>
                  <a:schemeClr val="bg2">
                    <a:lumMod val="50000"/>
                  </a:schemeClr>
                </a:solidFill>
              </a:rPr>
              <a:t>Piasecka</a:t>
            </a:r>
            <a:r>
              <a:rPr lang="en-GB" dirty="0">
                <a:solidFill>
                  <a:schemeClr val="bg2">
                    <a:lumMod val="50000"/>
                  </a:schemeClr>
                </a:solidFill>
              </a:rPr>
              <a:t>, Birmingham City Council</a:t>
            </a:r>
          </a:p>
        </p:txBody>
      </p:sp>
      <p:sp>
        <p:nvSpPr>
          <p:cNvPr id="3" name="Title 2"/>
          <p:cNvSpPr>
            <a:spLocks noGrp="1"/>
          </p:cNvSpPr>
          <p:nvPr>
            <p:ph type="title"/>
          </p:nvPr>
        </p:nvSpPr>
        <p:spPr>
          <a:xfrm>
            <a:off x="2073668" y="714022"/>
            <a:ext cx="8229600" cy="3384376"/>
          </a:xfrm>
        </p:spPr>
        <p:txBody>
          <a:bodyPr>
            <a:normAutofit/>
          </a:bodyPr>
          <a:lstStyle/>
          <a:p>
            <a:pPr algn="ctr"/>
            <a:r>
              <a:rPr lang="en-GB" b="1" kern="0" dirty="0">
                <a:latin typeface="Calibri Light" panose="020F0302020204030204" pitchFamily="34" charset="0"/>
                <a:ea typeface="Times New Roman" panose="02020603050405020304" pitchFamily="18" charset="0"/>
                <a:cs typeface="Times New Roman" panose="02020603050405020304" pitchFamily="18" charset="0"/>
              </a:rPr>
              <a:t>Community Economic Development Plans as a tool for fostering co-operative working between councils and the community</a:t>
            </a:r>
            <a:br>
              <a:rPr lang="en-GB"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br>
            <a:r>
              <a:rPr lang="en-GB" sz="28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Policy Lab 2021-2022</a:t>
            </a:r>
            <a:endParaRPr lang="en-GB" dirty="0"/>
          </a:p>
        </p:txBody>
      </p:sp>
      <p:pic>
        <p:nvPicPr>
          <p:cNvPr id="4" name="Picture 3" descr="Text&#10;&#10;Description automatically generated with medium confidence">
            <a:extLst>
              <a:ext uri="{FF2B5EF4-FFF2-40B4-BE49-F238E27FC236}">
                <a16:creationId xmlns:a16="http://schemas.microsoft.com/office/drawing/2014/main" id="{437A29E1-65A1-4621-8033-ABAAE18845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00" y="5504689"/>
            <a:ext cx="4629150" cy="1005205"/>
          </a:xfrm>
          <a:prstGeom prst="rect">
            <a:avLst/>
          </a:prstGeom>
          <a:noFill/>
          <a:ln>
            <a:noFill/>
          </a:ln>
        </p:spPr>
      </p:pic>
    </p:spTree>
    <p:extLst>
      <p:ext uri="{BB962C8B-B14F-4D97-AF65-F5344CB8AC3E}">
        <p14:creationId xmlns:p14="http://schemas.microsoft.com/office/powerpoint/2010/main" val="3542938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B007-6928-407D-B1A3-1962E7D8D922}"/>
              </a:ext>
            </a:extLst>
          </p:cNvPr>
          <p:cNvSpPr>
            <a:spLocks noGrp="1"/>
          </p:cNvSpPr>
          <p:nvPr>
            <p:ph type="title"/>
          </p:nvPr>
        </p:nvSpPr>
        <p:spPr/>
        <p:txBody>
          <a:bodyPr/>
          <a:lstStyle/>
          <a:p>
            <a:r>
              <a:rPr lang="en-GB" dirty="0"/>
              <a:t>Community</a:t>
            </a:r>
            <a:r>
              <a:rPr lang="en-GB" b="1" dirty="0"/>
              <a:t> </a:t>
            </a:r>
            <a:r>
              <a:rPr lang="en-GB" dirty="0"/>
              <a:t>Economic Development Plans - </a:t>
            </a:r>
            <a:r>
              <a:rPr lang="en-GB" dirty="0" err="1"/>
              <a:t>EatMakePlay</a:t>
            </a:r>
            <a:endParaRPr lang="en-GB" dirty="0"/>
          </a:p>
        </p:txBody>
      </p:sp>
      <p:sp>
        <p:nvSpPr>
          <p:cNvPr id="4" name="Rectangle 3">
            <a:extLst>
              <a:ext uri="{FF2B5EF4-FFF2-40B4-BE49-F238E27FC236}">
                <a16:creationId xmlns:a16="http://schemas.microsoft.com/office/drawing/2014/main" id="{706A4F09-F973-423A-A6DB-7483DBA03C93}"/>
              </a:ext>
            </a:extLst>
          </p:cNvPr>
          <p:cNvSpPr/>
          <p:nvPr/>
        </p:nvSpPr>
        <p:spPr>
          <a:xfrm>
            <a:off x="747066" y="1939390"/>
            <a:ext cx="4951985" cy="4708981"/>
          </a:xfrm>
          <a:prstGeom prst="rect">
            <a:avLst/>
          </a:prstGeom>
        </p:spPr>
        <p:txBody>
          <a:bodyPr wrap="square">
            <a:spAutoFit/>
          </a:bodyPr>
          <a:lstStyle/>
          <a:p>
            <a:r>
              <a:rPr lang="en-GB" sz="2000" dirty="0">
                <a:ea typeface="Calibri" panose="020F0502020204030204" pitchFamily="34" charset="0"/>
              </a:rPr>
              <a:t>“Eat Make Play was to provide everyday opportunities for the people of Ladywood to connect through sharing, learning, making, and doing together, involving activities around practical skills like food preparation, growing, art, crafts, sewing and DIY and also social activities and events which cost nothing to attend. We have an emphasis on making good use of resources, sharing, and improving our environment while reducing waste. Our project aims to benefit all of the residents of Ladywood working with them to shape the programme </a:t>
            </a:r>
            <a:r>
              <a:rPr lang="en-GB" sz="2000" dirty="0"/>
              <a:t>and development of the organisation to meet the needs and aspirations of our community.”</a:t>
            </a:r>
          </a:p>
        </p:txBody>
      </p:sp>
      <p:pic>
        <p:nvPicPr>
          <p:cNvPr id="8" name="Picture 7">
            <a:extLst>
              <a:ext uri="{FF2B5EF4-FFF2-40B4-BE49-F238E27FC236}">
                <a16:creationId xmlns:a16="http://schemas.microsoft.com/office/drawing/2014/main" id="{375C6B40-3C2D-41F5-86C4-7D8C817E5B1D}"/>
              </a:ext>
            </a:extLst>
          </p:cNvPr>
          <p:cNvPicPr>
            <a:picLocks noChangeAspect="1"/>
          </p:cNvPicPr>
          <p:nvPr/>
        </p:nvPicPr>
        <p:blipFill rotWithShape="1">
          <a:blip r:embed="rId2">
            <a:extLst>
              <a:ext uri="{28A0092B-C50C-407E-A947-70E740481C1C}">
                <a14:useLocalDpi xmlns:a14="http://schemas.microsoft.com/office/drawing/2010/main" val="0"/>
              </a:ext>
            </a:extLst>
          </a:blip>
          <a:srcRect l="10082"/>
          <a:stretch/>
        </p:blipFill>
        <p:spPr>
          <a:xfrm>
            <a:off x="6492951" y="1937751"/>
            <a:ext cx="5373382" cy="3361442"/>
          </a:xfrm>
          <a:prstGeom prst="rect">
            <a:avLst/>
          </a:prstGeom>
        </p:spPr>
      </p:pic>
      <p:pic>
        <p:nvPicPr>
          <p:cNvPr id="3" name="Picture 2" descr="Text, shape&#10;&#10;Description automatically generated with medium confidence">
            <a:extLst>
              <a:ext uri="{FF2B5EF4-FFF2-40B4-BE49-F238E27FC236}">
                <a16:creationId xmlns:a16="http://schemas.microsoft.com/office/drawing/2014/main" id="{18CEC487-DDA9-4F10-AC77-A50141B13B3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6870" y="4437480"/>
            <a:ext cx="1455420" cy="1455420"/>
          </a:xfrm>
          <a:prstGeom prst="rect">
            <a:avLst/>
          </a:prstGeom>
          <a:noFill/>
          <a:ln>
            <a:noFill/>
          </a:ln>
        </p:spPr>
      </p:pic>
    </p:spTree>
    <p:extLst>
      <p:ext uri="{BB962C8B-B14F-4D97-AF65-F5344CB8AC3E}">
        <p14:creationId xmlns:p14="http://schemas.microsoft.com/office/powerpoint/2010/main" val="3204901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834502" y="365125"/>
            <a:ext cx="10519298" cy="1325563"/>
          </a:xfrm>
        </p:spPr>
        <p:txBody>
          <a:bodyPr/>
          <a:lstStyle/>
          <a:p>
            <a:r>
              <a:rPr lang="en-GB" b="1" dirty="0"/>
              <a:t>Community Economic Development Plans – ChangeSpaces</a:t>
            </a:r>
          </a:p>
        </p:txBody>
      </p:sp>
      <p:pic>
        <p:nvPicPr>
          <p:cNvPr id="5" name="Picture 4">
            <a:extLst>
              <a:ext uri="{FF2B5EF4-FFF2-40B4-BE49-F238E27FC236}">
                <a16:creationId xmlns:a16="http://schemas.microsoft.com/office/drawing/2014/main" id="{B4AC940F-6410-42C0-9E9F-7FC5C31E9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9082" y="1646378"/>
            <a:ext cx="6417149" cy="3045902"/>
          </a:xfrm>
          <a:prstGeom prst="rect">
            <a:avLst/>
          </a:prstGeom>
        </p:spPr>
      </p:pic>
      <p:pic>
        <p:nvPicPr>
          <p:cNvPr id="8" name="Picture 7" descr="May be an image of text that says &quot;CHANGE SMETHWICK SPACES&quot;">
            <a:extLst>
              <a:ext uri="{FF2B5EF4-FFF2-40B4-BE49-F238E27FC236}">
                <a16:creationId xmlns:a16="http://schemas.microsoft.com/office/drawing/2014/main" id="{DCB6101A-01A6-4D0D-B2CE-AE85457EE93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3464" y="4085804"/>
            <a:ext cx="1596390" cy="1626235"/>
          </a:xfrm>
          <a:prstGeom prst="rect">
            <a:avLst/>
          </a:prstGeom>
          <a:noFill/>
          <a:ln>
            <a:noFill/>
          </a:ln>
        </p:spPr>
      </p:pic>
      <p:sp>
        <p:nvSpPr>
          <p:cNvPr id="9" name="Rectangle 8">
            <a:extLst>
              <a:ext uri="{FF2B5EF4-FFF2-40B4-BE49-F238E27FC236}">
                <a16:creationId xmlns:a16="http://schemas.microsoft.com/office/drawing/2014/main" id="{D1E540FE-8147-42A9-AFD4-DC6D5DDA6D5C}"/>
              </a:ext>
            </a:extLst>
          </p:cNvPr>
          <p:cNvSpPr/>
          <p:nvPr/>
        </p:nvSpPr>
        <p:spPr>
          <a:xfrm>
            <a:off x="692696" y="2101433"/>
            <a:ext cx="3499160" cy="3785652"/>
          </a:xfrm>
          <a:prstGeom prst="rect">
            <a:avLst/>
          </a:prstGeom>
        </p:spPr>
        <p:txBody>
          <a:bodyPr wrap="square">
            <a:spAutoFit/>
          </a:bodyPr>
          <a:lstStyle/>
          <a:p>
            <a:r>
              <a:rPr lang="en-GB" sz="2400" dirty="0">
                <a:latin typeface="Calibri" panose="020F0502020204030204" pitchFamily="34" charset="0"/>
                <a:ea typeface="Calibri" panose="020F0502020204030204" pitchFamily="34" charset="0"/>
                <a:cs typeface="Times New Roman" panose="02020603050405020304" pitchFamily="18" charset="0"/>
              </a:rPr>
              <a:t>In early 2020, </a:t>
            </a:r>
            <a:r>
              <a:rPr lang="en-GB"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Smethwick ChangeSpaces</a:t>
            </a:r>
            <a:r>
              <a:rPr lang="en-GB" sz="2400" dirty="0">
                <a:latin typeface="Calibri" panose="020F0502020204030204" pitchFamily="34" charset="0"/>
                <a:ea typeface="Calibri" panose="020F0502020204030204" pitchFamily="34" charset="0"/>
                <a:cs typeface="Times New Roman" panose="02020603050405020304" pitchFamily="18" charset="0"/>
              </a:rPr>
              <a:t> was launched. This was a co-working office based in the old vestry chapel of Holy Trinity Church previously known mostly of their foodbank (one of the busiest in West Midlands)</a:t>
            </a:r>
            <a:endParaRPr lang="en-GB" sz="2400" dirty="0"/>
          </a:p>
        </p:txBody>
      </p:sp>
      <p:pic>
        <p:nvPicPr>
          <p:cNvPr id="11" name="Picture 10" descr="Logo, company name&#10;&#10;Description automatically generated">
            <a:extLst>
              <a:ext uri="{FF2B5EF4-FFF2-40B4-BE49-F238E27FC236}">
                <a16:creationId xmlns:a16="http://schemas.microsoft.com/office/drawing/2014/main" id="{90048A14-792E-4DD1-BA21-48693D560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856" y="5304626"/>
            <a:ext cx="2342508" cy="1188249"/>
          </a:xfrm>
          <a:prstGeom prst="rect">
            <a:avLst/>
          </a:prstGeom>
        </p:spPr>
      </p:pic>
      <p:pic>
        <p:nvPicPr>
          <p:cNvPr id="13" name="Picture 12" descr="A picture containing person, building, outdoor&#10;&#10;Description automatically generated">
            <a:extLst>
              <a:ext uri="{FF2B5EF4-FFF2-40B4-BE49-F238E27FC236}">
                <a16:creationId xmlns:a16="http://schemas.microsoft.com/office/drawing/2014/main" id="{9B327231-C427-4B86-A662-039DA3771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1590" y="4696596"/>
            <a:ext cx="2881874" cy="2161404"/>
          </a:xfrm>
          <a:prstGeom prst="rect">
            <a:avLst/>
          </a:prstGeom>
        </p:spPr>
      </p:pic>
      <p:sp>
        <p:nvSpPr>
          <p:cNvPr id="14" name="Arrow: Right 13">
            <a:extLst>
              <a:ext uri="{FF2B5EF4-FFF2-40B4-BE49-F238E27FC236}">
                <a16:creationId xmlns:a16="http://schemas.microsoft.com/office/drawing/2014/main" id="{402E7A3A-E956-4108-B66B-E6911C60BCE7}"/>
              </a:ext>
            </a:extLst>
          </p:cNvPr>
          <p:cNvSpPr/>
          <p:nvPr/>
        </p:nvSpPr>
        <p:spPr>
          <a:xfrm>
            <a:off x="6534364" y="5712039"/>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Text&#10;&#10;Description automatically generated with medium confidence">
            <a:extLst>
              <a:ext uri="{FF2B5EF4-FFF2-40B4-BE49-F238E27FC236}">
                <a16:creationId xmlns:a16="http://schemas.microsoft.com/office/drawing/2014/main" id="{0CC3B4F7-B1F7-4849-A8AD-32AECDDF051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2742298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EC90-017B-469F-854F-BBF68FA40751}"/>
              </a:ext>
            </a:extLst>
          </p:cNvPr>
          <p:cNvSpPr>
            <a:spLocks noGrp="1"/>
          </p:cNvSpPr>
          <p:nvPr>
            <p:ph type="title"/>
          </p:nvPr>
        </p:nvSpPr>
        <p:spPr/>
        <p:txBody>
          <a:bodyPr/>
          <a:lstStyle/>
          <a:p>
            <a:r>
              <a:rPr lang="en-GB" dirty="0"/>
              <a:t>Community Economic Development Plans –</a:t>
            </a:r>
            <a:r>
              <a:rPr lang="en-US" dirty="0"/>
              <a:t>Soho and </a:t>
            </a:r>
            <a:r>
              <a:rPr lang="en-US" dirty="0" err="1"/>
              <a:t>Jewellery</a:t>
            </a:r>
            <a:r>
              <a:rPr lang="en-US" dirty="0"/>
              <a:t> Quarter</a:t>
            </a:r>
            <a:endParaRPr lang="en-GB" dirty="0"/>
          </a:p>
        </p:txBody>
      </p:sp>
      <p:sp>
        <p:nvSpPr>
          <p:cNvPr id="5" name="Content Placeholder 4">
            <a:extLst>
              <a:ext uri="{FF2B5EF4-FFF2-40B4-BE49-F238E27FC236}">
                <a16:creationId xmlns:a16="http://schemas.microsoft.com/office/drawing/2014/main" id="{80272F6A-99AC-4BAF-BB96-F979E6B04EF8}"/>
              </a:ext>
            </a:extLst>
          </p:cNvPr>
          <p:cNvSpPr>
            <a:spLocks noGrp="1"/>
          </p:cNvSpPr>
          <p:nvPr>
            <p:ph sz="half" idx="2"/>
          </p:nvPr>
        </p:nvSpPr>
        <p:spPr>
          <a:xfrm>
            <a:off x="839788" y="1690688"/>
            <a:ext cx="5157787" cy="4498975"/>
          </a:xfrm>
        </p:spPr>
        <p:txBody>
          <a:bodyPr/>
          <a:lstStyle/>
          <a:p>
            <a:pPr marL="0" indent="0">
              <a:buNone/>
            </a:pP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buNone/>
            </a:pPr>
            <a:r>
              <a:rPr lang="en-GB" sz="2400" dirty="0">
                <a:ea typeface="Calibri" panose="020F0502020204030204" pitchFamily="34" charset="0"/>
                <a:cs typeface="Times New Roman" panose="02020603050405020304" pitchFamily="18" charset="0"/>
              </a:rPr>
              <a:t>T</a:t>
            </a:r>
            <a:r>
              <a:rPr lang="en-GB" sz="2400" dirty="0">
                <a:effectLst/>
                <a:ea typeface="Calibri" panose="020F0502020204030204" pitchFamily="34" charset="0"/>
                <a:cs typeface="Times New Roman" panose="02020603050405020304" pitchFamily="18" charset="0"/>
              </a:rPr>
              <a:t>wo main areas of work: </a:t>
            </a:r>
          </a:p>
          <a:p>
            <a:pPr marL="457200" indent="-457200">
              <a:buAutoNum type="alphaLcParenR"/>
            </a:pPr>
            <a:r>
              <a:rPr lang="en-GB" sz="2400" dirty="0">
                <a:effectLst/>
                <a:ea typeface="Calibri" panose="020F0502020204030204" pitchFamily="34" charset="0"/>
                <a:cs typeface="Times New Roman" panose="02020603050405020304" pitchFamily="18" charset="0"/>
              </a:rPr>
              <a:t>Maximising benefits from Anchor Institutions &amp; supply chains </a:t>
            </a:r>
          </a:p>
          <a:p>
            <a:pPr marL="457200" indent="-457200">
              <a:buAutoNum type="alphaLcParenR"/>
            </a:pPr>
            <a:r>
              <a:rPr lang="en-GB" sz="2400" dirty="0">
                <a:effectLst/>
                <a:ea typeface="Calibri" panose="020F0502020204030204" pitchFamily="34" charset="0"/>
                <a:cs typeface="Times New Roman" panose="02020603050405020304" pitchFamily="18" charset="0"/>
              </a:rPr>
              <a:t>Enterprise spaces, maker spaces and marketplaces</a:t>
            </a:r>
            <a:endParaRPr lang="en-GB" sz="2400" dirty="0"/>
          </a:p>
        </p:txBody>
      </p:sp>
      <p:pic>
        <p:nvPicPr>
          <p:cNvPr id="3" name="Picture 2" descr="Soho 1st CDT - Home | Facebook">
            <a:extLst>
              <a:ext uri="{FF2B5EF4-FFF2-40B4-BE49-F238E27FC236}">
                <a16:creationId xmlns:a16="http://schemas.microsoft.com/office/drawing/2014/main" id="{DD9FFE4E-B4D9-41C9-8794-EB76AA09DD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72310" y="2287125"/>
            <a:ext cx="3567129" cy="2283749"/>
          </a:xfrm>
          <a:prstGeom prst="rect">
            <a:avLst/>
          </a:prstGeom>
          <a:noFill/>
        </p:spPr>
      </p:pic>
      <p:pic>
        <p:nvPicPr>
          <p:cNvPr id="8" name="Picture 7" descr="Text&#10;&#10;Description automatically generated with medium confidence">
            <a:extLst>
              <a:ext uri="{FF2B5EF4-FFF2-40B4-BE49-F238E27FC236}">
                <a16:creationId xmlns:a16="http://schemas.microsoft.com/office/drawing/2014/main" id="{6ACF3E6B-AC93-4E2B-9E5F-3DC75DA504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2131527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A69C8-F51C-48C1-B835-1181EA5FF33D}"/>
              </a:ext>
            </a:extLst>
          </p:cNvPr>
          <p:cNvSpPr>
            <a:spLocks noGrp="1"/>
          </p:cNvSpPr>
          <p:nvPr>
            <p:ph type="title"/>
          </p:nvPr>
        </p:nvSpPr>
        <p:spPr/>
        <p:txBody>
          <a:bodyPr/>
          <a:lstStyle/>
          <a:p>
            <a:r>
              <a:rPr lang="en-GB" dirty="0"/>
              <a:t>Community Economic Development Plans - </a:t>
            </a:r>
            <a:r>
              <a:rPr lang="en-US" dirty="0"/>
              <a:t>Power of Three</a:t>
            </a:r>
            <a:endParaRPr lang="en-GB" dirty="0"/>
          </a:p>
        </p:txBody>
      </p:sp>
      <p:sp>
        <p:nvSpPr>
          <p:cNvPr id="4" name="Content Placeholder 3">
            <a:extLst>
              <a:ext uri="{FF2B5EF4-FFF2-40B4-BE49-F238E27FC236}">
                <a16:creationId xmlns:a16="http://schemas.microsoft.com/office/drawing/2014/main" id="{A82B9ED6-0EEB-4BDE-8A28-F10CDAD219E7}"/>
              </a:ext>
            </a:extLst>
          </p:cNvPr>
          <p:cNvSpPr>
            <a:spLocks noGrp="1"/>
          </p:cNvSpPr>
          <p:nvPr>
            <p:ph sz="half" idx="2"/>
          </p:nvPr>
        </p:nvSpPr>
        <p:spPr>
          <a:xfrm>
            <a:off x="513863" y="1919335"/>
            <a:ext cx="5986525" cy="4378970"/>
          </a:xfrm>
        </p:spPr>
        <p:txBody>
          <a:bodyPr>
            <a:noAutofit/>
          </a:bodyPr>
          <a:lstStyle/>
          <a:p>
            <a:pPr marL="0" indent="0" algn="l">
              <a:buNone/>
            </a:pPr>
            <a:r>
              <a:rPr lang="en-US" sz="2400" b="0" i="0" u="none" strike="noStrike" baseline="0" dirty="0"/>
              <a:t>“The top priorities of the first phase remain: reputation, leadership, transport, flexible care, community assets, housing, education and skills, and local businesses; but rather than seeing them as distinct issues to be tackled just from within the ward, the revised plan sees them as part of a richer tapestry of concerns that are on the agenda of the local authorities, the Health Commissioners, the Local Economic Partnership, elected officials, the University, social housing providers, providers of primary, secondary and tertiary education.”</a:t>
            </a:r>
            <a:endParaRPr lang="en-GB" sz="2400" dirty="0"/>
          </a:p>
        </p:txBody>
      </p:sp>
      <p:pic>
        <p:nvPicPr>
          <p:cNvPr id="8" name="Content Placeholder 7" descr="Graphical user interface, application&#10;&#10;Description automatically generated">
            <a:extLst>
              <a:ext uri="{FF2B5EF4-FFF2-40B4-BE49-F238E27FC236}">
                <a16:creationId xmlns:a16="http://schemas.microsoft.com/office/drawing/2014/main" id="{EA2D1677-2469-4BDA-BA71-06389318D70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930711" y="1919335"/>
            <a:ext cx="4651014" cy="3146196"/>
          </a:xfrm>
        </p:spPr>
      </p:pic>
    </p:spTree>
    <p:extLst>
      <p:ext uri="{BB962C8B-B14F-4D97-AF65-F5344CB8AC3E}">
        <p14:creationId xmlns:p14="http://schemas.microsoft.com/office/powerpoint/2010/main" val="404377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96DF-5FB1-45C2-A23A-B2B3E06CDC48}"/>
              </a:ext>
            </a:extLst>
          </p:cNvPr>
          <p:cNvSpPr>
            <a:spLocks noGrp="1"/>
          </p:cNvSpPr>
          <p:nvPr>
            <p:ph type="title"/>
          </p:nvPr>
        </p:nvSpPr>
        <p:spPr/>
        <p:txBody>
          <a:bodyPr/>
          <a:lstStyle/>
          <a:p>
            <a:r>
              <a:rPr lang="en-GB" dirty="0"/>
              <a:t>Community Economic Development Plans – </a:t>
            </a:r>
            <a:r>
              <a:rPr lang="en-US" dirty="0"/>
              <a:t>We Love SE25</a:t>
            </a:r>
            <a:endParaRPr lang="en-GB" dirty="0"/>
          </a:p>
        </p:txBody>
      </p:sp>
      <p:sp>
        <p:nvSpPr>
          <p:cNvPr id="4" name="Content Placeholder 3">
            <a:extLst>
              <a:ext uri="{FF2B5EF4-FFF2-40B4-BE49-F238E27FC236}">
                <a16:creationId xmlns:a16="http://schemas.microsoft.com/office/drawing/2014/main" id="{6D634F35-03EE-4ECD-B8E0-A0DF9EA03991}"/>
              </a:ext>
            </a:extLst>
          </p:cNvPr>
          <p:cNvSpPr>
            <a:spLocks noGrp="1"/>
          </p:cNvSpPr>
          <p:nvPr>
            <p:ph sz="half" idx="2"/>
          </p:nvPr>
        </p:nvSpPr>
        <p:spPr>
          <a:xfrm>
            <a:off x="839788" y="1690688"/>
            <a:ext cx="5157787" cy="4498975"/>
          </a:xfrm>
        </p:spPr>
        <p:txBody>
          <a:bodyPr/>
          <a:lstStyle/>
          <a:p>
            <a:pPr marL="0" indent="0">
              <a:buNone/>
            </a:pPr>
            <a:r>
              <a:rPr lang="en-US" sz="2400" dirty="0" err="1">
                <a:effectLst/>
              </a:rPr>
              <a:t>Socco</a:t>
            </a:r>
            <a:r>
              <a:rPr lang="en-US" sz="2400" dirty="0">
                <a:effectLst/>
              </a:rPr>
              <a:t> </a:t>
            </a:r>
            <a:r>
              <a:rPr lang="en-US" sz="2400" dirty="0" err="1">
                <a:effectLst/>
              </a:rPr>
              <a:t>Cheta</a:t>
            </a:r>
            <a:r>
              <a:rPr lang="en-US" sz="2400" dirty="0">
                <a:effectLst/>
              </a:rPr>
              <a:t> Community Hub CIC successfully bid to run and renovate the </a:t>
            </a:r>
            <a:r>
              <a:rPr lang="en-US" sz="2400" dirty="0" err="1">
                <a:effectLst/>
              </a:rPr>
              <a:t>Socco</a:t>
            </a:r>
            <a:r>
              <a:rPr lang="en-US" sz="2400" dirty="0">
                <a:effectLst/>
              </a:rPr>
              <a:t> </a:t>
            </a:r>
            <a:r>
              <a:rPr lang="en-US" sz="2400" dirty="0" err="1">
                <a:effectLst/>
              </a:rPr>
              <a:t>Cheta</a:t>
            </a:r>
            <a:r>
              <a:rPr lang="en-US" sz="2400" dirty="0">
                <a:effectLst/>
              </a:rPr>
              <a:t> building owned by Croydon Council</a:t>
            </a:r>
          </a:p>
          <a:p>
            <a:pPr marL="0" indent="0">
              <a:buNone/>
            </a:pPr>
            <a:r>
              <a:rPr lang="en-US" sz="2400" dirty="0">
                <a:effectLst/>
              </a:rPr>
              <a:t>The hub has three key aims that have been developed with the community:</a:t>
            </a:r>
          </a:p>
          <a:p>
            <a:pPr>
              <a:buFont typeface="Arial" panose="020B0604020202020204" pitchFamily="34" charset="0"/>
              <a:buChar char="•"/>
            </a:pPr>
            <a:r>
              <a:rPr lang="en-US" sz="2400" dirty="0">
                <a:effectLst/>
              </a:rPr>
              <a:t>Everyone has a place and can take part</a:t>
            </a:r>
          </a:p>
          <a:p>
            <a:pPr>
              <a:buFont typeface="Arial" panose="020B0604020202020204" pitchFamily="34" charset="0"/>
              <a:buChar char="•"/>
            </a:pPr>
            <a:r>
              <a:rPr lang="en-US" sz="2400" dirty="0">
                <a:effectLst/>
              </a:rPr>
              <a:t>To bring the community together </a:t>
            </a:r>
          </a:p>
          <a:p>
            <a:pPr>
              <a:buFont typeface="Arial" panose="020B0604020202020204" pitchFamily="34" charset="0"/>
              <a:buChar char="•"/>
            </a:pPr>
            <a:r>
              <a:rPr lang="en-US" sz="2400" dirty="0">
                <a:effectLst/>
              </a:rPr>
              <a:t>To support people in their lives and to make positive life choices </a:t>
            </a:r>
          </a:p>
          <a:p>
            <a:pPr marL="0" indent="0">
              <a:buNone/>
            </a:pPr>
            <a:endParaRPr lang="en-GB" dirty="0"/>
          </a:p>
        </p:txBody>
      </p:sp>
      <p:pic>
        <p:nvPicPr>
          <p:cNvPr id="11" name="Content Placeholder 10" descr="A picture containing text, building, road, outdoor&#10;&#10;Description automatically generated">
            <a:extLst>
              <a:ext uri="{FF2B5EF4-FFF2-40B4-BE49-F238E27FC236}">
                <a16:creationId xmlns:a16="http://schemas.microsoft.com/office/drawing/2014/main" id="{2EA94E96-FFAA-4E1A-B44E-FFCC9776C46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741762" y="2109459"/>
            <a:ext cx="4610450" cy="3073634"/>
          </a:xfrm>
        </p:spPr>
      </p:pic>
      <p:pic>
        <p:nvPicPr>
          <p:cNvPr id="12" name="Picture 11" descr="Text&#10;&#10;Description automatically generated with medium confidence">
            <a:extLst>
              <a:ext uri="{FF2B5EF4-FFF2-40B4-BE49-F238E27FC236}">
                <a16:creationId xmlns:a16="http://schemas.microsoft.com/office/drawing/2014/main" id="{4E374554-8364-4784-B94D-71590ED2C9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3676695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009E-030A-47D2-99C7-3733C96B9B4B}"/>
              </a:ext>
            </a:extLst>
          </p:cNvPr>
          <p:cNvSpPr>
            <a:spLocks noGrp="1"/>
          </p:cNvSpPr>
          <p:nvPr>
            <p:ph type="title"/>
          </p:nvPr>
        </p:nvSpPr>
        <p:spPr/>
        <p:txBody>
          <a:bodyPr/>
          <a:lstStyle/>
          <a:p>
            <a:r>
              <a:rPr lang="en-US" dirty="0"/>
              <a:t>Community Wealth Building – </a:t>
            </a:r>
            <a:br>
              <a:rPr lang="en-US" dirty="0"/>
            </a:br>
            <a:r>
              <a:rPr lang="en-US" dirty="0"/>
              <a:t>Sunderland City Council </a:t>
            </a:r>
            <a:endParaRPr lang="en-GB" dirty="0"/>
          </a:p>
        </p:txBody>
      </p:sp>
      <p:sp>
        <p:nvSpPr>
          <p:cNvPr id="4" name="Content Placeholder 3">
            <a:extLst>
              <a:ext uri="{FF2B5EF4-FFF2-40B4-BE49-F238E27FC236}">
                <a16:creationId xmlns:a16="http://schemas.microsoft.com/office/drawing/2014/main" id="{0907F1AE-8080-44B1-9AC5-B1A54A701678}"/>
              </a:ext>
            </a:extLst>
          </p:cNvPr>
          <p:cNvSpPr>
            <a:spLocks noGrp="1"/>
          </p:cNvSpPr>
          <p:nvPr>
            <p:ph sz="half" idx="1"/>
          </p:nvPr>
        </p:nvSpPr>
        <p:spPr/>
        <p:txBody>
          <a:bodyPr/>
          <a:lstStyle/>
          <a:p>
            <a:pPr marL="0" indent="0">
              <a:buNone/>
            </a:pPr>
            <a:r>
              <a:rPr lang="en-US" dirty="0" err="1">
                <a:effectLst/>
                <a:ea typeface="Calibri" panose="020F0502020204030204" pitchFamily="34" charset="0"/>
                <a:cs typeface="Times New Roman" panose="02020603050405020304" pitchFamily="18" charset="0"/>
              </a:rPr>
              <a:t>Elemore</a:t>
            </a:r>
            <a:r>
              <a:rPr lang="en-US" dirty="0">
                <a:effectLst/>
                <a:ea typeface="Calibri" panose="020F0502020204030204" pitchFamily="34" charset="0"/>
                <a:cs typeface="Times New Roman" panose="02020603050405020304" pitchFamily="18" charset="0"/>
              </a:rPr>
              <a:t> Green Space, a former golf course which closed 7 years ago is being repurposed.</a:t>
            </a:r>
          </a:p>
          <a:p>
            <a:pPr marL="0" indent="0">
              <a:buNone/>
            </a:pPr>
            <a:r>
              <a:rPr lang="en-US" dirty="0">
                <a:effectLst/>
                <a:ea typeface="Calibri" panose="020F0502020204030204" pitchFamily="34" charset="0"/>
                <a:cs typeface="Times New Roman" panose="02020603050405020304" pitchFamily="18" charset="0"/>
              </a:rPr>
              <a:t> Sunderland City Council </a:t>
            </a:r>
            <a:r>
              <a:rPr lang="en-GB" dirty="0">
                <a:effectLst/>
                <a:ea typeface="Calibri" panose="020F0502020204030204" pitchFamily="34" charset="0"/>
                <a:cs typeface="Times New Roman" panose="02020603050405020304" pitchFamily="18" charset="0"/>
              </a:rPr>
              <a:t>are now committed to developing the site and supporting the creation of a social enterprise, that will coordinate the running and activities held within the site.</a:t>
            </a:r>
          </a:p>
          <a:p>
            <a:pPr marL="0" indent="0">
              <a:buNone/>
            </a:pPr>
            <a:endParaRPr lang="en-GB" dirty="0"/>
          </a:p>
        </p:txBody>
      </p:sp>
      <p:pic>
        <p:nvPicPr>
          <p:cNvPr id="3" name="Picture 2" descr="Text&#10;&#10;Description automatically generated with medium confidence">
            <a:extLst>
              <a:ext uri="{FF2B5EF4-FFF2-40B4-BE49-F238E27FC236}">
                <a16:creationId xmlns:a16="http://schemas.microsoft.com/office/drawing/2014/main" id="{B00BDBA1-0CD4-4FBF-963F-BD91785016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pic>
        <p:nvPicPr>
          <p:cNvPr id="6" name="Picture 5" descr="No photo description available.">
            <a:extLst>
              <a:ext uri="{FF2B5EF4-FFF2-40B4-BE49-F238E27FC236}">
                <a16:creationId xmlns:a16="http://schemas.microsoft.com/office/drawing/2014/main" id="{84FF9C34-F460-43D3-A7BC-232E2BD8CB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2621" y="1553330"/>
            <a:ext cx="1948098" cy="1948098"/>
          </a:xfrm>
          <a:prstGeom prst="rect">
            <a:avLst/>
          </a:prstGeom>
          <a:noFill/>
          <a:ln>
            <a:noFill/>
          </a:ln>
        </p:spPr>
      </p:pic>
      <p:pic>
        <p:nvPicPr>
          <p:cNvPr id="7" name="Picture 6" descr="A sign on the side of a road&#10;&#10;Description automatically generated with medium confidence">
            <a:extLst>
              <a:ext uri="{FF2B5EF4-FFF2-40B4-BE49-F238E27FC236}">
                <a16:creationId xmlns:a16="http://schemas.microsoft.com/office/drawing/2014/main" id="{38A870CB-709B-4052-848A-DEA020D493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5187" y="4116969"/>
            <a:ext cx="2612390" cy="1466850"/>
          </a:xfrm>
          <a:prstGeom prst="rect">
            <a:avLst/>
          </a:prstGeom>
          <a:noFill/>
          <a:ln>
            <a:noFill/>
          </a:ln>
        </p:spPr>
      </p:pic>
    </p:spTree>
    <p:extLst>
      <p:ext uri="{BB962C8B-B14F-4D97-AF65-F5344CB8AC3E}">
        <p14:creationId xmlns:p14="http://schemas.microsoft.com/office/powerpoint/2010/main" val="4113962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5242-981E-4333-99F0-275A7BEB0479}"/>
              </a:ext>
            </a:extLst>
          </p:cNvPr>
          <p:cNvSpPr>
            <a:spLocks noGrp="1"/>
          </p:cNvSpPr>
          <p:nvPr>
            <p:ph type="title"/>
          </p:nvPr>
        </p:nvSpPr>
        <p:spPr/>
        <p:txBody>
          <a:bodyPr/>
          <a:lstStyle/>
          <a:p>
            <a:r>
              <a:rPr lang="en-US" dirty="0"/>
              <a:t>Regeneration and Devolution - Milton Keynes </a:t>
            </a:r>
            <a:endParaRPr lang="en-GB" dirty="0"/>
          </a:p>
        </p:txBody>
      </p:sp>
      <p:sp>
        <p:nvSpPr>
          <p:cNvPr id="4" name="Content Placeholder 3">
            <a:extLst>
              <a:ext uri="{FF2B5EF4-FFF2-40B4-BE49-F238E27FC236}">
                <a16:creationId xmlns:a16="http://schemas.microsoft.com/office/drawing/2014/main" id="{A01CCE2C-3AEF-47E5-99A5-8817812DDDD2}"/>
              </a:ext>
            </a:extLst>
          </p:cNvPr>
          <p:cNvSpPr>
            <a:spLocks noGrp="1"/>
          </p:cNvSpPr>
          <p:nvPr>
            <p:ph sz="half" idx="1"/>
          </p:nvPr>
        </p:nvSpPr>
        <p:spPr/>
        <p:txBody>
          <a:bodyPr>
            <a:normAutofit/>
          </a:bodyPr>
          <a:lstStyle/>
          <a:p>
            <a:pPr marL="0" indent="0">
              <a:buNone/>
            </a:pPr>
            <a:r>
              <a:rPr lang="en-GB" sz="2400" i="1" dirty="0">
                <a:effectLst/>
                <a:ea typeface="Calibri" panose="020F0502020204030204" pitchFamily="34" charset="0"/>
                <a:cs typeface="Times New Roman" panose="02020603050405020304" pitchFamily="18" charset="0"/>
              </a:rPr>
              <a:t>‘The community-led regeneration and estate renewal programme is an opportunity for residents to work with the Council and its partners to improve the lives of local people.’</a:t>
            </a:r>
          </a:p>
          <a:p>
            <a:pPr marL="0" indent="0">
              <a:buNone/>
            </a:pPr>
            <a:endParaRPr lang="en-GB" sz="2400" i="1" dirty="0">
              <a:cs typeface="Times New Roman" panose="02020603050405020304" pitchFamily="18" charset="0"/>
            </a:endParaRPr>
          </a:p>
          <a:p>
            <a:pPr marL="0" indent="0">
              <a:buNone/>
            </a:pPr>
            <a:r>
              <a:rPr lang="en-GB" sz="2400" dirty="0">
                <a:effectLst/>
                <a:ea typeface="Calibri" panose="020F0502020204030204" pitchFamily="34" charset="0"/>
                <a:cs typeface="Times New Roman" panose="02020603050405020304" pitchFamily="18" charset="0"/>
              </a:rPr>
              <a:t>Milton Keynes Council are pioneering the devolution of some services to Parish and Town Councils. </a:t>
            </a:r>
            <a:endParaRPr lang="en-GB" sz="2400" dirty="0"/>
          </a:p>
        </p:txBody>
      </p:sp>
      <p:pic>
        <p:nvPicPr>
          <p:cNvPr id="3" name="Picture 2" descr="Text&#10;&#10;Description automatically generated with medium confidence">
            <a:extLst>
              <a:ext uri="{FF2B5EF4-FFF2-40B4-BE49-F238E27FC236}">
                <a16:creationId xmlns:a16="http://schemas.microsoft.com/office/drawing/2014/main" id="{A0515A6A-1104-42A2-9D68-5767CEE145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pic>
        <p:nvPicPr>
          <p:cNvPr id="8" name="Picture 7">
            <a:extLst>
              <a:ext uri="{FF2B5EF4-FFF2-40B4-BE49-F238E27FC236}">
                <a16:creationId xmlns:a16="http://schemas.microsoft.com/office/drawing/2014/main" id="{F17BE8FA-7831-4CA3-AA63-BDA155370F4E}"/>
              </a:ext>
            </a:extLst>
          </p:cNvPr>
          <p:cNvPicPr>
            <a:picLocks noChangeAspect="1"/>
          </p:cNvPicPr>
          <p:nvPr/>
        </p:nvPicPr>
        <p:blipFill>
          <a:blip r:embed="rId3"/>
          <a:stretch>
            <a:fillRect/>
          </a:stretch>
        </p:blipFill>
        <p:spPr>
          <a:xfrm>
            <a:off x="7039566" y="1840385"/>
            <a:ext cx="2334655" cy="3277692"/>
          </a:xfrm>
          <a:prstGeom prst="rect">
            <a:avLst/>
          </a:prstGeom>
        </p:spPr>
      </p:pic>
      <p:pic>
        <p:nvPicPr>
          <p:cNvPr id="10" name="Picture 9">
            <a:extLst>
              <a:ext uri="{FF2B5EF4-FFF2-40B4-BE49-F238E27FC236}">
                <a16:creationId xmlns:a16="http://schemas.microsoft.com/office/drawing/2014/main" id="{B9E921FE-5C00-4964-ACC5-28CB13F6C57D}"/>
              </a:ext>
            </a:extLst>
          </p:cNvPr>
          <p:cNvPicPr>
            <a:picLocks noChangeAspect="1"/>
          </p:cNvPicPr>
          <p:nvPr/>
        </p:nvPicPr>
        <p:blipFill rotWithShape="1">
          <a:blip r:embed="rId4"/>
          <a:srcRect r="3135"/>
          <a:stretch/>
        </p:blipFill>
        <p:spPr>
          <a:xfrm>
            <a:off x="9585677" y="3064624"/>
            <a:ext cx="2265310" cy="3191347"/>
          </a:xfrm>
          <a:prstGeom prst="rect">
            <a:avLst/>
          </a:prstGeom>
        </p:spPr>
      </p:pic>
    </p:spTree>
    <p:extLst>
      <p:ext uri="{BB962C8B-B14F-4D97-AF65-F5344CB8AC3E}">
        <p14:creationId xmlns:p14="http://schemas.microsoft.com/office/powerpoint/2010/main" val="3762848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9095852F-B993-4D96-933B-6008893760CA}"/>
              </a:ext>
            </a:extLst>
          </p:cNvPr>
          <p:cNvSpPr/>
          <p:nvPr/>
        </p:nvSpPr>
        <p:spPr>
          <a:xfrm>
            <a:off x="7109716" y="2537718"/>
            <a:ext cx="4274049" cy="3677346"/>
          </a:xfrm>
          <a:prstGeom prst="wedgeEllipseCallout">
            <a:avLst/>
          </a:prstGeom>
          <a:solidFill>
            <a:schemeClr val="accent6">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100"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“The most important thing is </a:t>
            </a:r>
            <a:r>
              <a:rPr lang="en-GB" sz="1100" b="1"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time</a:t>
            </a:r>
            <a:r>
              <a:rPr lang="en-GB" sz="1100"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 it takes a lot of investment in time to build up trust, work out the dynamics of relationships, and actually start to write the plan.” </a:t>
            </a:r>
            <a:endParaRPr lang="en-GB" sz="1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100" b="1" i="1"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Dawn Barnes, The Venture</a:t>
            </a:r>
            <a:endParaRPr lang="en-GB" sz="1100" dirty="0">
              <a:effectLst/>
              <a:ea typeface="Calibri" panose="020F0502020204030204" pitchFamily="34"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B915D013-4E69-48A2-A48F-C269A6159C1A}"/>
              </a:ext>
            </a:extLst>
          </p:cNvPr>
          <p:cNvSpPr/>
          <p:nvPr/>
        </p:nvSpPr>
        <p:spPr>
          <a:xfrm>
            <a:off x="5656247" y="82193"/>
            <a:ext cx="4332227" cy="3080893"/>
          </a:xfrm>
          <a:prstGeom prst="wedgeEllipseCallout">
            <a:avLst/>
          </a:prstGeom>
          <a:solidFill>
            <a:schemeClr val="accent6">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100"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“Going through </a:t>
            </a:r>
            <a:r>
              <a:rPr lang="en-GB" sz="1100" b="1"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the process was more </a:t>
            </a:r>
            <a:r>
              <a:rPr lang="en-GB" sz="1100"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useful than the outcomes of the process itself.” </a:t>
            </a:r>
            <a:endParaRPr lang="en-GB" sz="1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100" b="1" i="1"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Gareth Brown, Smethwick</a:t>
            </a:r>
            <a:r>
              <a:rPr lang="en-GB" sz="1100" i="1"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100" i="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CAN </a:t>
            </a:r>
            <a:endParaRPr lang="en-GB"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5" name="Speech Bubble: Oval 4">
            <a:extLst>
              <a:ext uri="{FF2B5EF4-FFF2-40B4-BE49-F238E27FC236}">
                <a16:creationId xmlns:a16="http://schemas.microsoft.com/office/drawing/2014/main" id="{B7D85F6C-8747-4108-9AF8-3FD1709046DE}"/>
              </a:ext>
            </a:extLst>
          </p:cNvPr>
          <p:cNvSpPr/>
          <p:nvPr/>
        </p:nvSpPr>
        <p:spPr>
          <a:xfrm>
            <a:off x="349321" y="348106"/>
            <a:ext cx="4332227" cy="3080893"/>
          </a:xfrm>
          <a:prstGeom prst="wedgeEllipseCallout">
            <a:avLst>
              <a:gd name="adj1" fmla="val -30518"/>
              <a:gd name="adj2" fmla="val 55248"/>
            </a:avLst>
          </a:prstGeom>
          <a:solidFill>
            <a:schemeClr val="accent6">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100"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“In terms of successes, the CEDP has galvanised people and given them the confidence to believe that they can affect change.”</a:t>
            </a:r>
            <a:endParaRPr lang="en-GB" sz="1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100" b="1"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Karolina Medwecka,</a:t>
            </a:r>
            <a:r>
              <a:rPr lang="en-GB" sz="900" b="1"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 </a:t>
            </a:r>
            <a:r>
              <a:rPr lang="en-GB" sz="1100" b="1"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Birmingham City Council </a:t>
            </a:r>
            <a:endParaRPr lang="en-GB"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effectLst/>
                <a:ea typeface="Calibri" panose="020F0502020204030204" pitchFamily="34" charset="0"/>
                <a:cs typeface="Times New Roman" panose="02020603050405020304" pitchFamily="18" charset="0"/>
              </a:rPr>
              <a:t> </a:t>
            </a:r>
            <a:endParaRPr lang="en-GB" sz="1100" dirty="0">
              <a:effectLst/>
              <a:ea typeface="Calibri" panose="020F0502020204030204" pitchFamily="34" charset="0"/>
              <a:cs typeface="Times New Roman" panose="02020603050405020304" pitchFamily="18" charset="0"/>
            </a:endParaRPr>
          </a:p>
        </p:txBody>
      </p:sp>
      <p:sp>
        <p:nvSpPr>
          <p:cNvPr id="6" name="Speech Bubble: Oval 5">
            <a:extLst>
              <a:ext uri="{FF2B5EF4-FFF2-40B4-BE49-F238E27FC236}">
                <a16:creationId xmlns:a16="http://schemas.microsoft.com/office/drawing/2014/main" id="{C9C392C8-08B4-4F4F-9BC0-91D4C79A81F2}"/>
              </a:ext>
            </a:extLst>
          </p:cNvPr>
          <p:cNvSpPr/>
          <p:nvPr/>
        </p:nvSpPr>
        <p:spPr>
          <a:xfrm>
            <a:off x="2515434" y="2655245"/>
            <a:ext cx="4820314" cy="3080892"/>
          </a:xfrm>
          <a:prstGeom prst="wedgeEllipseCallout">
            <a:avLst/>
          </a:prstGeom>
          <a:solidFill>
            <a:schemeClr val="accent6">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100"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“It has created a </a:t>
            </a:r>
            <a:r>
              <a:rPr lang="en-GB" sz="1100" b="1"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framework and a forum </a:t>
            </a:r>
            <a:r>
              <a:rPr lang="en-GB" sz="1100"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for things to be progressed and discussions about where we can make a difference.” </a:t>
            </a:r>
            <a:endParaRPr lang="en-GB" sz="1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100" b="1" i="1" dirty="0">
                <a:solidFill>
                  <a:srgbClr val="7030A0"/>
                </a:solidFill>
                <a:effectLst/>
                <a:latin typeface="Century Gothic" panose="020B0502020202020204" pitchFamily="34" charset="0"/>
                <a:ea typeface="Calibri" panose="020F0502020204030204" pitchFamily="34" charset="0"/>
                <a:cs typeface="Open Sans" panose="020B0606030504020204" pitchFamily="34" charset="0"/>
              </a:rPr>
              <a:t>Cllr Clive Fraser, Croydon Council</a:t>
            </a:r>
            <a:endParaRPr lang="en-GB" sz="11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100" b="1" dirty="0">
                <a:solidFill>
                  <a:srgbClr val="FF33CC"/>
                </a:solidFill>
                <a:effectLst/>
                <a:latin typeface="Century Gothic" panose="020B0502020202020204" pitchFamily="34" charset="0"/>
                <a:ea typeface="Calibri" panose="020F0502020204030204" pitchFamily="34" charset="0"/>
                <a:cs typeface="Open Sans" panose="020B0606030504020204" pitchFamily="34" charset="0"/>
              </a:rPr>
              <a:t> </a:t>
            </a:r>
            <a:endParaRPr lang="en-GB" sz="1100" dirty="0">
              <a:effectLst/>
              <a:ea typeface="Calibri" panose="020F0502020204030204" pitchFamily="34" charset="0"/>
              <a:cs typeface="Times New Roman" panose="02020603050405020304" pitchFamily="18" charset="0"/>
            </a:endParaRPr>
          </a:p>
        </p:txBody>
      </p:sp>
      <p:pic>
        <p:nvPicPr>
          <p:cNvPr id="7" name="Picture 6" descr="Text&#10;&#10;Description automatically generated with medium confidence">
            <a:extLst>
              <a:ext uri="{FF2B5EF4-FFF2-40B4-BE49-F238E27FC236}">
                <a16:creationId xmlns:a16="http://schemas.microsoft.com/office/drawing/2014/main" id="{A1F029FF-FECD-4D0F-A7F7-44FDB06FB38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1495134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0343814-D0EC-4A33-9608-CF6BE6D8FEB3}"/>
              </a:ext>
            </a:extLst>
          </p:cNvPr>
          <p:cNvSpPr/>
          <p:nvPr/>
        </p:nvSpPr>
        <p:spPr>
          <a:xfrm flipH="1" flipV="1">
            <a:off x="557100" y="2229483"/>
            <a:ext cx="5936166" cy="2366517"/>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2C1A5904-1C9D-48FF-8D6B-65C1FB1F1A93}"/>
              </a:ext>
            </a:extLst>
          </p:cNvPr>
          <p:cNvSpPr/>
          <p:nvPr/>
        </p:nvSpPr>
        <p:spPr>
          <a:xfrm flipH="1" flipV="1">
            <a:off x="4962417" y="2229483"/>
            <a:ext cx="6637108" cy="2466925"/>
          </a:xfrm>
          <a:prstGeom prst="ellipse">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834502" y="365125"/>
            <a:ext cx="10519298" cy="1325563"/>
          </a:xfrm>
        </p:spPr>
        <p:txBody>
          <a:bodyPr/>
          <a:lstStyle/>
          <a:p>
            <a:r>
              <a:rPr lang="en-GB" dirty="0"/>
              <a:t>CED and the art of trust</a:t>
            </a:r>
          </a:p>
        </p:txBody>
      </p:sp>
      <p:sp>
        <p:nvSpPr>
          <p:cNvPr id="3" name="Rectangle 2">
            <a:extLst>
              <a:ext uri="{FF2B5EF4-FFF2-40B4-BE49-F238E27FC236}">
                <a16:creationId xmlns:a16="http://schemas.microsoft.com/office/drawing/2014/main" id="{2558121D-3676-4CF4-92AB-92D23DA35236}"/>
              </a:ext>
            </a:extLst>
          </p:cNvPr>
          <p:cNvSpPr/>
          <p:nvPr/>
        </p:nvSpPr>
        <p:spPr>
          <a:xfrm>
            <a:off x="1734492" y="2679907"/>
            <a:ext cx="3227925" cy="1908215"/>
          </a:xfrm>
          <a:prstGeom prst="rect">
            <a:avLst/>
          </a:prstGeom>
        </p:spPr>
        <p:txBody>
          <a:bodyPr wrap="square">
            <a:spAutoFit/>
          </a:bodyPr>
          <a:lstStyle/>
          <a:p>
            <a:r>
              <a:rPr lang="en-GB" sz="2000" dirty="0">
                <a:latin typeface="Calibri" panose="020F0502020204030204" pitchFamily="34" charset="0"/>
                <a:cs typeface="Times New Roman" panose="02020603050405020304" pitchFamily="18" charset="0"/>
              </a:rPr>
              <a:t>Community engagement through arts, events, etc.</a:t>
            </a:r>
          </a:p>
          <a:p>
            <a:r>
              <a:rPr lang="en-GB" sz="2000" dirty="0">
                <a:latin typeface="Calibri" panose="020F0502020204030204" pitchFamily="34" charset="0"/>
                <a:cs typeface="Times New Roman" panose="02020603050405020304" pitchFamily="18" charset="0"/>
              </a:rPr>
              <a:t>Community Research</a:t>
            </a:r>
          </a:p>
          <a:p>
            <a:r>
              <a:rPr lang="en-GB" sz="2000" dirty="0">
                <a:latin typeface="Calibri" panose="020F0502020204030204" pitchFamily="34" charset="0"/>
                <a:cs typeface="Times New Roman" panose="02020603050405020304" pitchFamily="18" charset="0"/>
              </a:rPr>
              <a:t>Community organising</a:t>
            </a:r>
          </a:p>
          <a:p>
            <a:r>
              <a:rPr lang="en-GB" sz="2000" dirty="0">
                <a:latin typeface="Calibri" panose="020F0502020204030204" pitchFamily="34" charset="0"/>
                <a:cs typeface="Times New Roman" panose="02020603050405020304" pitchFamily="18" charset="0"/>
              </a:rPr>
              <a:t>Local procurement/spend</a:t>
            </a:r>
          </a:p>
          <a:p>
            <a:endParaRPr lang="en-GB" dirty="0"/>
          </a:p>
        </p:txBody>
      </p:sp>
      <p:sp>
        <p:nvSpPr>
          <p:cNvPr id="8" name="Rectangle 7">
            <a:extLst>
              <a:ext uri="{FF2B5EF4-FFF2-40B4-BE49-F238E27FC236}">
                <a16:creationId xmlns:a16="http://schemas.microsoft.com/office/drawing/2014/main" id="{72D3CB45-049E-44C6-91A3-B36B383F641A}"/>
              </a:ext>
            </a:extLst>
          </p:cNvPr>
          <p:cNvSpPr/>
          <p:nvPr/>
        </p:nvSpPr>
        <p:spPr>
          <a:xfrm>
            <a:off x="6579545" y="2368660"/>
            <a:ext cx="3470956" cy="2800767"/>
          </a:xfrm>
          <a:prstGeom prst="rect">
            <a:avLst/>
          </a:prstGeom>
        </p:spPr>
        <p:txBody>
          <a:bodyPr wrap="square">
            <a:spAutoFit/>
          </a:bodyPr>
          <a:lstStyle/>
          <a:p>
            <a:r>
              <a:rPr lang="en-GB" sz="2000" dirty="0">
                <a:latin typeface="Calibri" panose="020F0502020204030204" pitchFamily="34" charset="0"/>
                <a:cs typeface="Times New Roman" panose="02020603050405020304" pitchFamily="18" charset="0"/>
              </a:rPr>
              <a:t>Community organisation</a:t>
            </a:r>
          </a:p>
          <a:p>
            <a:r>
              <a:rPr lang="en-GB" sz="2000" dirty="0">
                <a:latin typeface="Calibri" panose="020F0502020204030204" pitchFamily="34" charset="0"/>
                <a:cs typeface="Times New Roman" panose="02020603050405020304" pitchFamily="18" charset="0"/>
              </a:rPr>
              <a:t>Neighbourhood Forum</a:t>
            </a:r>
          </a:p>
          <a:p>
            <a:r>
              <a:rPr lang="en-GB" sz="2000" dirty="0">
                <a:latin typeface="Calibri" panose="020F0502020204030204" pitchFamily="34" charset="0"/>
                <a:cs typeface="Times New Roman" panose="02020603050405020304" pitchFamily="18" charset="0"/>
              </a:rPr>
              <a:t>Community Development Trust</a:t>
            </a:r>
          </a:p>
          <a:p>
            <a:r>
              <a:rPr lang="en-GB" sz="2000" dirty="0">
                <a:latin typeface="Calibri" panose="020F0502020204030204" pitchFamily="34" charset="0"/>
                <a:cs typeface="Times New Roman" panose="02020603050405020304" pitchFamily="18" charset="0"/>
              </a:rPr>
              <a:t>Community Land Trust</a:t>
            </a:r>
          </a:p>
          <a:p>
            <a:r>
              <a:rPr lang="en-GB" sz="2000" dirty="0">
                <a:latin typeface="Calibri" panose="020F0502020204030204" pitchFamily="34" charset="0"/>
                <a:cs typeface="Times New Roman" panose="02020603050405020304" pitchFamily="18" charset="0"/>
              </a:rPr>
              <a:t>Neighbourhood Planning  </a:t>
            </a:r>
          </a:p>
          <a:p>
            <a:r>
              <a:rPr lang="en-GB" sz="2000" dirty="0">
                <a:latin typeface="Calibri" panose="020F0502020204030204" pitchFamily="34" charset="0"/>
                <a:cs typeface="Times New Roman" panose="02020603050405020304" pitchFamily="18" charset="0"/>
              </a:rPr>
              <a:t>Community owned business i.e. community energy, housing</a:t>
            </a:r>
          </a:p>
          <a:p>
            <a:endParaRPr lang="en-GB" dirty="0">
              <a:latin typeface="Calibri" panose="020F0502020204030204" pitchFamily="34" charset="0"/>
              <a:cs typeface="Times New Roman" panose="02020603050405020304" pitchFamily="18" charset="0"/>
            </a:endParaRPr>
          </a:p>
          <a:p>
            <a:endParaRPr lang="en-GB" dirty="0"/>
          </a:p>
        </p:txBody>
      </p:sp>
      <p:sp>
        <p:nvSpPr>
          <p:cNvPr id="10" name="TextBox 9">
            <a:extLst>
              <a:ext uri="{FF2B5EF4-FFF2-40B4-BE49-F238E27FC236}">
                <a16:creationId xmlns:a16="http://schemas.microsoft.com/office/drawing/2014/main" id="{F7B09B3B-01D3-4D54-8299-B675FD3F6F61}"/>
              </a:ext>
            </a:extLst>
          </p:cNvPr>
          <p:cNvSpPr txBox="1"/>
          <p:nvPr/>
        </p:nvSpPr>
        <p:spPr>
          <a:xfrm flipH="1">
            <a:off x="5421721" y="3235637"/>
            <a:ext cx="807538" cy="400110"/>
          </a:xfrm>
          <a:prstGeom prst="rect">
            <a:avLst/>
          </a:prstGeom>
          <a:noFill/>
        </p:spPr>
        <p:txBody>
          <a:bodyPr wrap="square" rtlCol="0">
            <a:spAutoFit/>
          </a:bodyPr>
          <a:lstStyle/>
          <a:p>
            <a:r>
              <a:rPr lang="en-GB" sz="2000" dirty="0"/>
              <a:t>CED</a:t>
            </a:r>
          </a:p>
        </p:txBody>
      </p:sp>
      <p:cxnSp>
        <p:nvCxnSpPr>
          <p:cNvPr id="12" name="Straight Arrow Connector 11">
            <a:extLst>
              <a:ext uri="{FF2B5EF4-FFF2-40B4-BE49-F238E27FC236}">
                <a16:creationId xmlns:a16="http://schemas.microsoft.com/office/drawing/2014/main" id="{880924A1-EF85-41C7-BCBC-BF024A21C979}"/>
              </a:ext>
            </a:extLst>
          </p:cNvPr>
          <p:cNvCxnSpPr/>
          <p:nvPr/>
        </p:nvCxnSpPr>
        <p:spPr>
          <a:xfrm>
            <a:off x="1695236" y="5260369"/>
            <a:ext cx="9020710"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6E7939-92B0-481E-8FBC-D196EDC2F0F3}"/>
              </a:ext>
            </a:extLst>
          </p:cNvPr>
          <p:cNvSpPr txBox="1"/>
          <p:nvPr/>
        </p:nvSpPr>
        <p:spPr>
          <a:xfrm>
            <a:off x="538677" y="4952318"/>
            <a:ext cx="1107483" cy="523220"/>
          </a:xfrm>
          <a:prstGeom prst="rect">
            <a:avLst/>
          </a:prstGeom>
          <a:noFill/>
        </p:spPr>
        <p:txBody>
          <a:bodyPr wrap="none" rtlCol="0">
            <a:spAutoFit/>
          </a:bodyPr>
          <a:lstStyle/>
          <a:p>
            <a:r>
              <a:rPr lang="en-GB" sz="2800" dirty="0">
                <a:solidFill>
                  <a:srgbClr val="FF0000"/>
                </a:solidFill>
              </a:rPr>
              <a:t>Power</a:t>
            </a:r>
          </a:p>
        </p:txBody>
      </p:sp>
      <p:sp>
        <p:nvSpPr>
          <p:cNvPr id="14" name="TextBox 13">
            <a:extLst>
              <a:ext uri="{FF2B5EF4-FFF2-40B4-BE49-F238E27FC236}">
                <a16:creationId xmlns:a16="http://schemas.microsoft.com/office/drawing/2014/main" id="{3D7FF4D0-FAA0-4DA4-A350-9E773B736C5A}"/>
              </a:ext>
            </a:extLst>
          </p:cNvPr>
          <p:cNvSpPr txBox="1"/>
          <p:nvPr/>
        </p:nvSpPr>
        <p:spPr>
          <a:xfrm>
            <a:off x="1414395" y="5351312"/>
            <a:ext cx="2314223" cy="584775"/>
          </a:xfrm>
          <a:prstGeom prst="rect">
            <a:avLst/>
          </a:prstGeom>
          <a:noFill/>
        </p:spPr>
        <p:txBody>
          <a:bodyPr wrap="none" rtlCol="0">
            <a:spAutoFit/>
          </a:bodyPr>
          <a:lstStyle/>
          <a:p>
            <a:r>
              <a:rPr lang="en-GB" sz="3200" dirty="0"/>
              <a:t>Public sector</a:t>
            </a:r>
          </a:p>
        </p:txBody>
      </p:sp>
      <p:sp>
        <p:nvSpPr>
          <p:cNvPr id="15" name="TextBox 14">
            <a:extLst>
              <a:ext uri="{FF2B5EF4-FFF2-40B4-BE49-F238E27FC236}">
                <a16:creationId xmlns:a16="http://schemas.microsoft.com/office/drawing/2014/main" id="{0F662247-DA7B-4988-A237-850DBAF356E4}"/>
              </a:ext>
            </a:extLst>
          </p:cNvPr>
          <p:cNvSpPr txBox="1"/>
          <p:nvPr/>
        </p:nvSpPr>
        <p:spPr>
          <a:xfrm>
            <a:off x="9713050" y="5382537"/>
            <a:ext cx="2129109" cy="584775"/>
          </a:xfrm>
          <a:prstGeom prst="rect">
            <a:avLst/>
          </a:prstGeom>
          <a:noFill/>
        </p:spPr>
        <p:txBody>
          <a:bodyPr wrap="none" rtlCol="0">
            <a:spAutoFit/>
          </a:bodyPr>
          <a:lstStyle/>
          <a:p>
            <a:r>
              <a:rPr lang="en-GB" sz="3200" dirty="0"/>
              <a:t>Community</a:t>
            </a:r>
          </a:p>
        </p:txBody>
      </p:sp>
      <p:cxnSp>
        <p:nvCxnSpPr>
          <p:cNvPr id="18" name="Connector: Elbow 17">
            <a:extLst>
              <a:ext uri="{FF2B5EF4-FFF2-40B4-BE49-F238E27FC236}">
                <a16:creationId xmlns:a16="http://schemas.microsoft.com/office/drawing/2014/main" id="{4374163B-442D-42FB-83DA-1084D5F53402}"/>
              </a:ext>
            </a:extLst>
          </p:cNvPr>
          <p:cNvCxnSpPr>
            <a:cxnSpLocks/>
          </p:cNvCxnSpPr>
          <p:nvPr/>
        </p:nvCxnSpPr>
        <p:spPr>
          <a:xfrm>
            <a:off x="5506948" y="5536648"/>
            <a:ext cx="5166068" cy="563067"/>
          </a:xfrm>
          <a:prstGeom prst="bentConnector3">
            <a:avLst>
              <a:gd name="adj1" fmla="val 82"/>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E5C717-9741-45E6-8A15-E1A726DED53F}"/>
              </a:ext>
            </a:extLst>
          </p:cNvPr>
          <p:cNvSpPr txBox="1"/>
          <p:nvPr/>
        </p:nvSpPr>
        <p:spPr>
          <a:xfrm>
            <a:off x="6780854" y="6209227"/>
            <a:ext cx="3682355" cy="461665"/>
          </a:xfrm>
          <a:prstGeom prst="rect">
            <a:avLst/>
          </a:prstGeom>
          <a:noFill/>
        </p:spPr>
        <p:txBody>
          <a:bodyPr wrap="none" rtlCol="0">
            <a:spAutoFit/>
          </a:bodyPr>
          <a:lstStyle/>
          <a:p>
            <a:r>
              <a:rPr lang="en-GB" sz="2400" dirty="0">
                <a:solidFill>
                  <a:schemeClr val="accent1"/>
                </a:solidFill>
              </a:rPr>
              <a:t>Community Wealth Building</a:t>
            </a:r>
          </a:p>
        </p:txBody>
      </p:sp>
    </p:spTree>
    <p:extLst>
      <p:ext uri="{BB962C8B-B14F-4D97-AF65-F5344CB8AC3E}">
        <p14:creationId xmlns:p14="http://schemas.microsoft.com/office/powerpoint/2010/main" val="3247529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5-4C42-4D39-8E68-81B6D8FD37E6}"/>
              </a:ext>
            </a:extLst>
          </p:cNvPr>
          <p:cNvSpPr>
            <a:spLocks noGrp="1"/>
          </p:cNvSpPr>
          <p:nvPr>
            <p:ph type="title"/>
          </p:nvPr>
        </p:nvSpPr>
        <p:spPr/>
        <p:txBody>
          <a:bodyPr/>
          <a:lstStyle/>
          <a:p>
            <a:r>
              <a:rPr lang="en-GB" dirty="0"/>
              <a:t>Learning 1: enabling policies</a:t>
            </a:r>
          </a:p>
        </p:txBody>
      </p:sp>
      <p:sp>
        <p:nvSpPr>
          <p:cNvPr id="4" name="TextBox 3">
            <a:extLst>
              <a:ext uri="{FF2B5EF4-FFF2-40B4-BE49-F238E27FC236}">
                <a16:creationId xmlns:a16="http://schemas.microsoft.com/office/drawing/2014/main" id="{8A7D4A53-FB1A-4189-BEC0-28B1738DFF0A}"/>
              </a:ext>
            </a:extLst>
          </p:cNvPr>
          <p:cNvSpPr txBox="1"/>
          <p:nvPr/>
        </p:nvSpPr>
        <p:spPr>
          <a:xfrm>
            <a:off x="1777429" y="2554405"/>
            <a:ext cx="8116584" cy="2246769"/>
          </a:xfrm>
          <a:prstGeom prst="rect">
            <a:avLst/>
          </a:prstGeom>
          <a:noFill/>
        </p:spPr>
        <p:txBody>
          <a:bodyPr wrap="square">
            <a:spAutoFit/>
          </a:bodyPr>
          <a:lstStyle/>
          <a:p>
            <a:r>
              <a:rPr lang="en-GB" sz="2800" dirty="0">
                <a:effectLst/>
                <a:ea typeface="Calibri" panose="020F0502020204030204" pitchFamily="34" charset="0"/>
                <a:cs typeface="Times New Roman" panose="02020603050405020304" pitchFamily="18" charset="0"/>
              </a:rPr>
              <a:t>Community economic development planning compliments other activities that Local Authorities are undertaking. It is a powerful tool for change but can only perform this function if it is embedded within wider policies, strategies, and plans.</a:t>
            </a:r>
          </a:p>
        </p:txBody>
      </p:sp>
    </p:spTree>
    <p:extLst>
      <p:ext uri="{BB962C8B-B14F-4D97-AF65-F5344CB8AC3E}">
        <p14:creationId xmlns:p14="http://schemas.microsoft.com/office/powerpoint/2010/main" val="677671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EDEC50-AFF1-4C68-B5A6-FEE081BA702E}"/>
              </a:ext>
            </a:extLst>
          </p:cNvPr>
          <p:cNvSpPr>
            <a:spLocks noGrp="1"/>
          </p:cNvSpPr>
          <p:nvPr>
            <p:ph idx="1"/>
          </p:nvPr>
        </p:nvSpPr>
        <p:spPr>
          <a:xfrm>
            <a:off x="910119" y="1558497"/>
            <a:ext cx="10515600" cy="4351338"/>
          </a:xfrm>
        </p:spPr>
        <p:txBody>
          <a:bodyPr>
            <a:normAutofit/>
          </a:bodyPr>
          <a:lstStyle/>
          <a:p>
            <a:r>
              <a:rPr lang="en-US" dirty="0">
                <a:solidFill>
                  <a:srgbClr val="000000"/>
                </a:solidFill>
                <a:latin typeface="Calibri" panose="020F0502020204030204" pitchFamily="34" charset="0"/>
              </a:rPr>
              <a:t>Explore how can councils effectively </a:t>
            </a:r>
            <a:r>
              <a:rPr lang="en-US" dirty="0" err="1">
                <a:solidFill>
                  <a:srgbClr val="000000"/>
                </a:solidFill>
                <a:latin typeface="Calibri" panose="020F0502020204030204" pitchFamily="34" charset="0"/>
              </a:rPr>
              <a:t>utilise</a:t>
            </a:r>
            <a:r>
              <a:rPr lang="en-US" dirty="0">
                <a:solidFill>
                  <a:srgbClr val="000000"/>
                </a:solidFill>
                <a:latin typeface="Calibri" panose="020F0502020204030204" pitchFamily="34" charset="0"/>
              </a:rPr>
              <a:t> Community Economic Development Planning?</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Demonstrate best practice for Councils in developing and implementing CEDPs</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Report produced to assist CCIN member councils in working with and empowering local communities to create CEDPs  - 10 case studies </a:t>
            </a:r>
            <a:r>
              <a:rPr lang="en-US" dirty="0" err="1">
                <a:solidFill>
                  <a:srgbClr val="000000"/>
                </a:solidFill>
                <a:latin typeface="Calibri" panose="020F0502020204030204" pitchFamily="34" charset="0"/>
              </a:rPr>
              <a:t>analysed</a:t>
            </a:r>
            <a:endParaRPr lang="en-US" dirty="0">
              <a:solidFill>
                <a:srgbClr val="000000"/>
              </a:solidFill>
              <a:latin typeface="Calibri" panose="020F0502020204030204" pitchFamily="34" charset="0"/>
            </a:endParaRPr>
          </a:p>
        </p:txBody>
      </p:sp>
      <p:sp>
        <p:nvSpPr>
          <p:cNvPr id="3" name="Title 2">
            <a:extLst>
              <a:ext uri="{FF2B5EF4-FFF2-40B4-BE49-F238E27FC236}">
                <a16:creationId xmlns:a16="http://schemas.microsoft.com/office/drawing/2014/main" id="{E5FF5F0E-8D66-4871-B679-F6718F146F18}"/>
              </a:ext>
            </a:extLst>
          </p:cNvPr>
          <p:cNvSpPr>
            <a:spLocks noGrp="1"/>
          </p:cNvSpPr>
          <p:nvPr>
            <p:ph type="title"/>
          </p:nvPr>
        </p:nvSpPr>
        <p:spPr/>
        <p:txBody>
          <a:bodyPr/>
          <a:lstStyle/>
          <a:p>
            <a:r>
              <a:rPr lang="en-US" dirty="0"/>
              <a:t>Why did we set up the Policy Lab</a:t>
            </a:r>
            <a:endParaRPr lang="en-GB" dirty="0"/>
          </a:p>
        </p:txBody>
      </p:sp>
      <p:pic>
        <p:nvPicPr>
          <p:cNvPr id="4" name="Picture 3" descr="Text&#10;&#10;Description automatically generated with medium confidence">
            <a:extLst>
              <a:ext uri="{FF2B5EF4-FFF2-40B4-BE49-F238E27FC236}">
                <a16:creationId xmlns:a16="http://schemas.microsoft.com/office/drawing/2014/main" id="{FB96A7FF-C820-4FF7-9EFC-F14DF8A41D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159179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network formed by white dots">
            <a:extLst>
              <a:ext uri="{FF2B5EF4-FFF2-40B4-BE49-F238E27FC236}">
                <a16:creationId xmlns:a16="http://schemas.microsoft.com/office/drawing/2014/main" id="{B85B9609-B3C3-4715-8B10-BA9010E26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573" y="0"/>
            <a:ext cx="8896447" cy="6858000"/>
          </a:xfrm>
          <a:prstGeom prst="rect">
            <a:avLst/>
          </a:prstGeom>
        </p:spPr>
      </p:pic>
      <p:sp>
        <p:nvSpPr>
          <p:cNvPr id="10" name="Rectangle 9">
            <a:extLst>
              <a:ext uri="{FF2B5EF4-FFF2-40B4-BE49-F238E27FC236}">
                <a16:creationId xmlns:a16="http://schemas.microsoft.com/office/drawing/2014/main" id="{A178441A-874C-48F9-8A44-2FAAC0DC813A}"/>
              </a:ext>
            </a:extLst>
          </p:cNvPr>
          <p:cNvSpPr/>
          <p:nvPr/>
        </p:nvSpPr>
        <p:spPr>
          <a:xfrm>
            <a:off x="693585" y="3992086"/>
            <a:ext cx="4714866" cy="1731243"/>
          </a:xfrm>
          <a:prstGeom prst="rect">
            <a:avLst/>
          </a:prstGeom>
        </p:spPr>
        <p:txBody>
          <a:bodyPr wrap="square">
            <a:spAutoFit/>
          </a:bodyPr>
          <a:lstStyle/>
          <a:p>
            <a:endParaRPr lang="en-GB" sz="1050" dirty="0">
              <a:solidFill>
                <a:srgbClr val="000000"/>
              </a:solidFill>
              <a:latin typeface="Calibri" panose="020F0502020204030204" pitchFamily="34" charset="0"/>
            </a:endParaRPr>
          </a:p>
          <a:p>
            <a:endParaRPr lang="en-GB" sz="1200" dirty="0">
              <a:latin typeface="Calibri" panose="020F0502020204030204" pitchFamily="34" charset="0"/>
            </a:endParaRPr>
          </a:p>
          <a:p>
            <a:r>
              <a:rPr lang="en-GB" sz="2800" dirty="0">
                <a:latin typeface="Calibri" panose="020F0502020204030204" pitchFamily="34" charset="0"/>
              </a:rPr>
              <a:t>The community is a complex system =&gt; a </a:t>
            </a:r>
            <a:r>
              <a:rPr lang="en-GB" sz="2800" b="1" dirty="0">
                <a:latin typeface="Calibri" panose="020F0502020204030204" pitchFamily="34" charset="0"/>
              </a:rPr>
              <a:t>systems thinking </a:t>
            </a:r>
            <a:r>
              <a:rPr lang="en-GB" sz="2800" dirty="0">
                <a:latin typeface="Calibri" panose="020F0502020204030204" pitchFamily="34" charset="0"/>
              </a:rPr>
              <a:t>approach is required</a:t>
            </a:r>
          </a:p>
        </p:txBody>
      </p:sp>
      <p:sp>
        <p:nvSpPr>
          <p:cNvPr id="13" name="Rectangle 12">
            <a:extLst>
              <a:ext uri="{FF2B5EF4-FFF2-40B4-BE49-F238E27FC236}">
                <a16:creationId xmlns:a16="http://schemas.microsoft.com/office/drawing/2014/main" id="{664CF485-16D1-4901-8196-E044003F8D4A}"/>
              </a:ext>
            </a:extLst>
          </p:cNvPr>
          <p:cNvSpPr/>
          <p:nvPr/>
        </p:nvSpPr>
        <p:spPr>
          <a:xfrm>
            <a:off x="649955" y="1261590"/>
            <a:ext cx="5403236" cy="2369880"/>
          </a:xfrm>
          <a:prstGeom prst="rect">
            <a:avLst/>
          </a:prstGeom>
        </p:spPr>
        <p:txBody>
          <a:bodyPr wrap="square">
            <a:spAutoFit/>
          </a:bodyPr>
          <a:lstStyle/>
          <a:p>
            <a:endParaRPr lang="en-GB" sz="800" dirty="0">
              <a:solidFill>
                <a:srgbClr val="000000"/>
              </a:solidFill>
              <a:latin typeface="Calibri" panose="020F0502020204030204" pitchFamily="34" charset="0"/>
            </a:endParaRPr>
          </a:p>
          <a:p>
            <a:r>
              <a:rPr lang="en-GB" sz="2800" dirty="0">
                <a:effectLst/>
                <a:ea typeface="Calibri" panose="020F0502020204030204" pitchFamily="34" charset="0"/>
                <a:cs typeface="Times New Roman" panose="02020603050405020304" pitchFamily="18" charset="0"/>
              </a:rPr>
              <a:t>Local Authority support in community economic development planning can enable systems change to take place, rather than small scale activities.</a:t>
            </a:r>
          </a:p>
        </p:txBody>
      </p:sp>
      <p:pic>
        <p:nvPicPr>
          <p:cNvPr id="5" name="Picture 4" descr="Text&#10;&#10;Description automatically generated with medium confidence">
            <a:extLst>
              <a:ext uri="{FF2B5EF4-FFF2-40B4-BE49-F238E27FC236}">
                <a16:creationId xmlns:a16="http://schemas.microsoft.com/office/drawing/2014/main" id="{FE27BFD8-B434-4612-A169-D711FE65CF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
        <p:nvSpPr>
          <p:cNvPr id="6" name="Title 1">
            <a:extLst>
              <a:ext uri="{FF2B5EF4-FFF2-40B4-BE49-F238E27FC236}">
                <a16:creationId xmlns:a16="http://schemas.microsoft.com/office/drawing/2014/main" id="{C8E48C19-01B6-4EA7-AA88-5FCC2E497856}"/>
              </a:ext>
            </a:extLst>
          </p:cNvPr>
          <p:cNvSpPr>
            <a:spLocks noGrp="1"/>
          </p:cNvSpPr>
          <p:nvPr>
            <p:ph type="title"/>
          </p:nvPr>
        </p:nvSpPr>
        <p:spPr>
          <a:xfrm>
            <a:off x="447782" y="42686"/>
            <a:ext cx="10515600" cy="1325563"/>
          </a:xfrm>
        </p:spPr>
        <p:txBody>
          <a:bodyPr/>
          <a:lstStyle/>
          <a:p>
            <a:r>
              <a:rPr lang="en-US" dirty="0"/>
              <a:t>Learning 2: system thinking</a:t>
            </a:r>
            <a:endParaRPr lang="en-GB" dirty="0"/>
          </a:p>
        </p:txBody>
      </p:sp>
    </p:spTree>
    <p:extLst>
      <p:ext uri="{BB962C8B-B14F-4D97-AF65-F5344CB8AC3E}">
        <p14:creationId xmlns:p14="http://schemas.microsoft.com/office/powerpoint/2010/main" val="3873570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1F04-54A4-4613-9DB7-2F7FCE4F01B7}"/>
              </a:ext>
            </a:extLst>
          </p:cNvPr>
          <p:cNvSpPr>
            <a:spLocks noGrp="1"/>
          </p:cNvSpPr>
          <p:nvPr>
            <p:ph type="title"/>
          </p:nvPr>
        </p:nvSpPr>
        <p:spPr/>
        <p:txBody>
          <a:bodyPr/>
          <a:lstStyle/>
          <a:p>
            <a:r>
              <a:rPr lang="en-US" dirty="0"/>
              <a:t>Learning 3: trust</a:t>
            </a:r>
            <a:endParaRPr lang="en-GB" dirty="0"/>
          </a:p>
        </p:txBody>
      </p:sp>
      <p:sp>
        <p:nvSpPr>
          <p:cNvPr id="5" name="Content Placeholder 4">
            <a:extLst>
              <a:ext uri="{FF2B5EF4-FFF2-40B4-BE49-F238E27FC236}">
                <a16:creationId xmlns:a16="http://schemas.microsoft.com/office/drawing/2014/main" id="{E0611AD7-C36F-4756-A91C-890A08B758EB}"/>
              </a:ext>
            </a:extLst>
          </p:cNvPr>
          <p:cNvSpPr>
            <a:spLocks noGrp="1"/>
          </p:cNvSpPr>
          <p:nvPr>
            <p:ph idx="1"/>
          </p:nvPr>
        </p:nvSpPr>
        <p:spPr>
          <a:xfrm>
            <a:off x="1952090" y="2059243"/>
            <a:ext cx="8681663" cy="2091517"/>
          </a:xfrm>
        </p:spPr>
        <p:txBody>
          <a:bodyPr>
            <a:normAutofit fontScale="92500" lnSpcReduction="10000"/>
          </a:bodyPr>
          <a:lstStyle/>
          <a:p>
            <a:pPr marL="0" indent="0">
              <a:buNone/>
            </a:pPr>
            <a:r>
              <a:rPr lang="en-GB" sz="3300" dirty="0">
                <a:effectLst/>
                <a:ea typeface="Calibri" panose="020F0502020204030204" pitchFamily="34" charset="0"/>
                <a:cs typeface="Times New Roman" panose="02020603050405020304" pitchFamily="18" charset="0"/>
              </a:rPr>
              <a:t>The knowledge of what is needed within a community is known by the people and organisations within those communities themselves and so they best understand what those areas need to be able to reach their full potential and thrive.</a:t>
            </a:r>
          </a:p>
          <a:p>
            <a:endParaRPr lang="en-GB" dirty="0"/>
          </a:p>
        </p:txBody>
      </p:sp>
      <p:pic>
        <p:nvPicPr>
          <p:cNvPr id="6" name="Picture 5" descr="Text&#10;&#10;Description automatically generated with medium confidence">
            <a:extLst>
              <a:ext uri="{FF2B5EF4-FFF2-40B4-BE49-F238E27FC236}">
                <a16:creationId xmlns:a16="http://schemas.microsoft.com/office/drawing/2014/main" id="{8A10CCD5-2C65-4839-A72C-F71EC80810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2182656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5-4C42-4D39-8E68-81B6D8FD37E6}"/>
              </a:ext>
            </a:extLst>
          </p:cNvPr>
          <p:cNvSpPr>
            <a:spLocks noGrp="1"/>
          </p:cNvSpPr>
          <p:nvPr>
            <p:ph type="title"/>
          </p:nvPr>
        </p:nvSpPr>
        <p:spPr/>
        <p:txBody>
          <a:bodyPr/>
          <a:lstStyle/>
          <a:p>
            <a:r>
              <a:rPr lang="en-GB" dirty="0"/>
              <a:t>Learning 4: support the development of skills</a:t>
            </a:r>
          </a:p>
        </p:txBody>
      </p:sp>
      <p:sp>
        <p:nvSpPr>
          <p:cNvPr id="4" name="TextBox 3">
            <a:extLst>
              <a:ext uri="{FF2B5EF4-FFF2-40B4-BE49-F238E27FC236}">
                <a16:creationId xmlns:a16="http://schemas.microsoft.com/office/drawing/2014/main" id="{8A7D4A53-FB1A-4189-BEC0-28B1738DFF0A}"/>
              </a:ext>
            </a:extLst>
          </p:cNvPr>
          <p:cNvSpPr txBox="1"/>
          <p:nvPr/>
        </p:nvSpPr>
        <p:spPr>
          <a:xfrm>
            <a:off x="1417834" y="2393880"/>
            <a:ext cx="8763856" cy="2677656"/>
          </a:xfrm>
          <a:prstGeom prst="rect">
            <a:avLst/>
          </a:prstGeom>
          <a:noFill/>
        </p:spPr>
        <p:txBody>
          <a:bodyPr wrap="square">
            <a:spAutoFit/>
          </a:bodyPr>
          <a:lstStyle/>
          <a:p>
            <a:r>
              <a:rPr lang="en-GB" sz="2800" dirty="0">
                <a:effectLst/>
                <a:ea typeface="Calibri" panose="020F0502020204030204" pitchFamily="34" charset="0"/>
                <a:cs typeface="Times New Roman" panose="02020603050405020304" pitchFamily="18" charset="0"/>
              </a:rPr>
              <a:t>The support provided in developing the plans provides communities with the skills and confidence to take a lead in continued community economic development planning. This has led to a change in the way communities engage with Local Authorities, they are better placed to advocate for themselves and enable constructive conversations.</a:t>
            </a:r>
          </a:p>
        </p:txBody>
      </p:sp>
    </p:spTree>
    <p:extLst>
      <p:ext uri="{BB962C8B-B14F-4D97-AF65-F5344CB8AC3E}">
        <p14:creationId xmlns:p14="http://schemas.microsoft.com/office/powerpoint/2010/main" val="3196714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5-4C42-4D39-8E68-81B6D8FD37E6}"/>
              </a:ext>
            </a:extLst>
          </p:cNvPr>
          <p:cNvSpPr>
            <a:spLocks noGrp="1"/>
          </p:cNvSpPr>
          <p:nvPr>
            <p:ph type="title"/>
          </p:nvPr>
        </p:nvSpPr>
        <p:spPr>
          <a:xfrm>
            <a:off x="6934200" y="4084370"/>
            <a:ext cx="10515600" cy="1325563"/>
          </a:xfrm>
        </p:spPr>
        <p:txBody>
          <a:bodyPr/>
          <a:lstStyle/>
          <a:p>
            <a:r>
              <a:rPr lang="en-GB" dirty="0"/>
              <a:t>Thank you!</a:t>
            </a:r>
          </a:p>
        </p:txBody>
      </p:sp>
    </p:spTree>
    <p:extLst>
      <p:ext uri="{BB962C8B-B14F-4D97-AF65-F5344CB8AC3E}">
        <p14:creationId xmlns:p14="http://schemas.microsoft.com/office/powerpoint/2010/main" val="507707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7ECE-14C5-4AAA-B9DF-A295C1AEF6EB}"/>
              </a:ext>
            </a:extLst>
          </p:cNvPr>
          <p:cNvSpPr>
            <a:spLocks noGrp="1"/>
          </p:cNvSpPr>
          <p:nvPr>
            <p:ph type="title"/>
          </p:nvPr>
        </p:nvSpPr>
        <p:spPr/>
        <p:txBody>
          <a:bodyPr/>
          <a:lstStyle/>
          <a:p>
            <a:r>
              <a:rPr lang="en-GB" b="1" dirty="0"/>
              <a:t>Who did we work with</a:t>
            </a:r>
          </a:p>
        </p:txBody>
      </p:sp>
      <p:sp>
        <p:nvSpPr>
          <p:cNvPr id="3" name="Content Placeholder 2">
            <a:extLst>
              <a:ext uri="{FF2B5EF4-FFF2-40B4-BE49-F238E27FC236}">
                <a16:creationId xmlns:a16="http://schemas.microsoft.com/office/drawing/2014/main" id="{9521BD99-01C7-4AB8-A843-5FE1AB1CD3D2}"/>
              </a:ext>
            </a:extLst>
          </p:cNvPr>
          <p:cNvSpPr>
            <a:spLocks noGrp="1"/>
          </p:cNvSpPr>
          <p:nvPr>
            <p:ph idx="1"/>
          </p:nvPr>
        </p:nvSpPr>
        <p:spPr>
          <a:xfrm>
            <a:off x="838201" y="1825625"/>
            <a:ext cx="5716711" cy="4351338"/>
          </a:xfrm>
        </p:spPr>
        <p:txBody>
          <a:bodyPr>
            <a:normAutofit fontScale="92500" lnSpcReduction="10000"/>
          </a:bodyPr>
          <a:lstStyle/>
          <a:p>
            <a:pPr marL="342900" lvl="0" indent="-342900">
              <a:lnSpc>
                <a:spcPct val="150000"/>
              </a:lnSpc>
              <a:buFont typeface="Arial" panose="020B0604020202020204" pitchFamily="34" charset="0"/>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Gloucester City Council Labour Group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Arial" panose="020B0604020202020204" pitchFamily="34" charset="0"/>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Croydon Counci</a:t>
            </a:r>
            <a:r>
              <a:rPr lang="en-GB" sz="2000" dirty="0">
                <a:latin typeface="Arial" panose="020B0604020202020204" pitchFamily="34" charset="0"/>
                <a:ea typeface="Calibri" panose="020F0502020204030204" pitchFamily="34" charset="0"/>
                <a:cs typeface="Times New Roman" panose="02020603050405020304" pitchFamily="18" charset="0"/>
              </a:rPr>
              <a:t>l</a:t>
            </a:r>
            <a:r>
              <a:rPr lang="en-GB" sz="2000" dirty="0">
                <a:effectLst/>
                <a:latin typeface="Arial" panose="020B0604020202020204" pitchFamily="34"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Arial" panose="020B0604020202020204" pitchFamily="34" charset="0"/>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Milton Keynes Council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Arial" panose="020B0604020202020204" pitchFamily="34" charset="0"/>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Sunderland Council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Arial" panose="020B0604020202020204" pitchFamily="34" charset="0"/>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colleagues at the Co-operative Futures</a:t>
            </a:r>
          </a:p>
          <a:p>
            <a:pPr marL="342900" indent="-342900">
              <a:lnSpc>
                <a:spcPct val="150000"/>
              </a:lnSpc>
              <a:spcAft>
                <a:spcPts val="1000"/>
              </a:spcAft>
              <a:buFont typeface="Arial" panose="020B0604020202020204" pitchFamily="34" charset="0"/>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West Midlands partners (BCC, WMCA, GBSLEP, CLES, </a:t>
            </a:r>
            <a:r>
              <a:rPr lang="en-GB" sz="2200" dirty="0">
                <a:solidFill>
                  <a:srgbClr val="333333"/>
                </a:solidFill>
                <a:effectLst/>
                <a:latin typeface="Arial" panose="020B0604020202020204" pitchFamily="34" charset="0"/>
                <a:ea typeface="Times New Roman" panose="02020603050405020304" pitchFamily="18" charset="0"/>
              </a:rPr>
              <a:t>Development in Social Enterprise CIC</a:t>
            </a:r>
            <a:r>
              <a:rPr lang="en-GB" sz="2000" dirty="0">
                <a:effectLst/>
                <a:latin typeface="Arial" panose="020B0604020202020204" pitchFamily="34" charset="0"/>
                <a:ea typeface="Calibri" panose="020F0502020204030204" pitchFamily="34" charset="0"/>
                <a:cs typeface="Times New Roman" panose="02020603050405020304" pitchFamily="18" charset="0"/>
              </a:rPr>
              <a:t>)</a:t>
            </a:r>
          </a:p>
          <a:p>
            <a:pPr marL="342900" lvl="0" indent="-342900">
              <a:lnSpc>
                <a:spcPct val="150000"/>
              </a:lnSpc>
              <a:spcAft>
                <a:spcPts val="1000"/>
              </a:spcAft>
              <a:buFont typeface="Arial" panose="020B0604020202020204" pitchFamily="34" charset="0"/>
              <a:buChar cha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Picture 4" descr="Icon, map&#10;&#10;Description automatically generated">
            <a:extLst>
              <a:ext uri="{FF2B5EF4-FFF2-40B4-BE49-F238E27FC236}">
                <a16:creationId xmlns:a16="http://schemas.microsoft.com/office/drawing/2014/main" id="{0957C446-2970-41BF-A399-9CF00223B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741" y="114847"/>
            <a:ext cx="4851364" cy="6299532"/>
          </a:xfrm>
          <a:prstGeom prst="rect">
            <a:avLst/>
          </a:prstGeom>
        </p:spPr>
      </p:pic>
    </p:spTree>
    <p:extLst>
      <p:ext uri="{BB962C8B-B14F-4D97-AF65-F5344CB8AC3E}">
        <p14:creationId xmlns:p14="http://schemas.microsoft.com/office/powerpoint/2010/main" val="40972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1235194" y="794609"/>
            <a:ext cx="10519298" cy="1325563"/>
          </a:xfrm>
        </p:spPr>
        <p:txBody>
          <a:bodyPr/>
          <a:lstStyle/>
          <a:p>
            <a:r>
              <a:rPr lang="en-GB" b="1" dirty="0"/>
              <a:t>What is community economic development?</a:t>
            </a:r>
          </a:p>
        </p:txBody>
      </p:sp>
      <p:sp>
        <p:nvSpPr>
          <p:cNvPr id="4" name="TextBox 3">
            <a:extLst>
              <a:ext uri="{FF2B5EF4-FFF2-40B4-BE49-F238E27FC236}">
                <a16:creationId xmlns:a16="http://schemas.microsoft.com/office/drawing/2014/main" id="{3B7AC269-ED44-4F39-9EE4-2B7FB596515C}"/>
              </a:ext>
            </a:extLst>
          </p:cNvPr>
          <p:cNvSpPr txBox="1"/>
          <p:nvPr/>
        </p:nvSpPr>
        <p:spPr>
          <a:xfrm>
            <a:off x="261937" y="611888"/>
            <a:ext cx="11668125" cy="646331"/>
          </a:xfrm>
          <a:prstGeom prst="rect">
            <a:avLst/>
          </a:prstGeom>
          <a:noFill/>
        </p:spPr>
        <p:txBody>
          <a:bodyPr wrap="square" rtlCol="0">
            <a:spAutoFit/>
          </a:bodyPr>
          <a:lstStyle/>
          <a:p>
            <a:pPr marL="742950" indent="-742950">
              <a:buFont typeface="Arial" panose="020B0604020202020204" pitchFamily="34" charset="0"/>
              <a:buChar char="•"/>
            </a:pPr>
            <a:endParaRPr lang="en-GB" sz="3600" dirty="0">
              <a:highlight>
                <a:srgbClr val="FFFF00"/>
              </a:highlight>
            </a:endParaRPr>
          </a:p>
        </p:txBody>
      </p:sp>
      <p:sp>
        <p:nvSpPr>
          <p:cNvPr id="8" name="Title 1">
            <a:extLst>
              <a:ext uri="{FF2B5EF4-FFF2-40B4-BE49-F238E27FC236}">
                <a16:creationId xmlns:a16="http://schemas.microsoft.com/office/drawing/2014/main" id="{4FD76B77-3ED0-4814-B2FB-7962CEE80014}"/>
              </a:ext>
            </a:extLst>
          </p:cNvPr>
          <p:cNvSpPr txBox="1">
            <a:spLocks/>
          </p:cNvSpPr>
          <p:nvPr/>
        </p:nvSpPr>
        <p:spPr>
          <a:xfrm>
            <a:off x="2925748" y="1816112"/>
            <a:ext cx="105192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2">
                    <a:lumMod val="50000"/>
                  </a:schemeClr>
                </a:solidFill>
              </a:rPr>
              <a:t>Depending whom you ask!</a:t>
            </a:r>
          </a:p>
        </p:txBody>
      </p:sp>
      <p:sp>
        <p:nvSpPr>
          <p:cNvPr id="9" name="Rectangle 8">
            <a:extLst>
              <a:ext uri="{FF2B5EF4-FFF2-40B4-BE49-F238E27FC236}">
                <a16:creationId xmlns:a16="http://schemas.microsoft.com/office/drawing/2014/main" id="{CA7CA2B4-7AB8-4769-9BB9-87B988D8A1C1}"/>
              </a:ext>
            </a:extLst>
          </p:cNvPr>
          <p:cNvSpPr/>
          <p:nvPr/>
        </p:nvSpPr>
        <p:spPr>
          <a:xfrm>
            <a:off x="1010093" y="2853552"/>
            <a:ext cx="10403038" cy="2215991"/>
          </a:xfrm>
          <a:prstGeom prst="rect">
            <a:avLst/>
          </a:prstGeom>
        </p:spPr>
        <p:txBody>
          <a:bodyPr wrap="square">
            <a:spAutoFit/>
          </a:bodyPr>
          <a:lstStyle/>
          <a:p>
            <a:endParaRPr lang="en-GB" dirty="0"/>
          </a:p>
          <a:p>
            <a:r>
              <a:rPr lang="en-GB" sz="2400" dirty="0"/>
              <a:t>(Phillips and Pittman) “Most practitioners think of community [economic] development as an outcome – physical, social, and economic </a:t>
            </a:r>
            <a:r>
              <a:rPr lang="en-GB" sz="2400" b="1" dirty="0"/>
              <a:t>improvement in a community </a:t>
            </a:r>
          </a:p>
          <a:p>
            <a:r>
              <a:rPr lang="en-GB" sz="2400" dirty="0"/>
              <a:t>while most academics think of community [economic] development as </a:t>
            </a:r>
            <a:r>
              <a:rPr lang="en-GB" sz="2400" b="1" dirty="0"/>
              <a:t>a process </a:t>
            </a:r>
            <a:r>
              <a:rPr lang="en-GB" sz="2400" dirty="0"/>
              <a:t>– the ability of communities to act collectively and enhancing the ability to do so.” </a:t>
            </a:r>
          </a:p>
        </p:txBody>
      </p:sp>
      <p:pic>
        <p:nvPicPr>
          <p:cNvPr id="6" name="Picture 5" descr="Text&#10;&#10;Description automatically generated with medium confidence">
            <a:extLst>
              <a:ext uri="{FF2B5EF4-FFF2-40B4-BE49-F238E27FC236}">
                <a16:creationId xmlns:a16="http://schemas.microsoft.com/office/drawing/2014/main" id="{488DE384-758A-47A5-BFF1-878C7F801A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2304221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372334" y="20600"/>
            <a:ext cx="10519298" cy="1325563"/>
          </a:xfrm>
        </p:spPr>
        <p:txBody>
          <a:bodyPr/>
          <a:lstStyle/>
          <a:p>
            <a:r>
              <a:rPr lang="en-GB" b="1" dirty="0"/>
              <a:t>Attempts at definition:</a:t>
            </a:r>
          </a:p>
        </p:txBody>
      </p:sp>
      <p:sp>
        <p:nvSpPr>
          <p:cNvPr id="4" name="TextBox 3">
            <a:extLst>
              <a:ext uri="{FF2B5EF4-FFF2-40B4-BE49-F238E27FC236}">
                <a16:creationId xmlns:a16="http://schemas.microsoft.com/office/drawing/2014/main" id="{3B7AC269-ED44-4F39-9EE4-2B7FB596515C}"/>
              </a:ext>
            </a:extLst>
          </p:cNvPr>
          <p:cNvSpPr txBox="1"/>
          <p:nvPr/>
        </p:nvSpPr>
        <p:spPr>
          <a:xfrm>
            <a:off x="154924" y="445151"/>
            <a:ext cx="11668125" cy="646331"/>
          </a:xfrm>
          <a:prstGeom prst="rect">
            <a:avLst/>
          </a:prstGeom>
          <a:noFill/>
        </p:spPr>
        <p:txBody>
          <a:bodyPr wrap="square" rtlCol="0">
            <a:spAutoFit/>
          </a:bodyPr>
          <a:lstStyle/>
          <a:p>
            <a:pPr marL="742950" indent="-742950">
              <a:buFont typeface="Arial" panose="020B0604020202020204" pitchFamily="34" charset="0"/>
              <a:buChar char="•"/>
            </a:pPr>
            <a:endParaRPr lang="en-GB" sz="3600" dirty="0">
              <a:highlight>
                <a:srgbClr val="FFFF00"/>
              </a:highlight>
            </a:endParaRPr>
          </a:p>
        </p:txBody>
      </p:sp>
      <p:sp>
        <p:nvSpPr>
          <p:cNvPr id="9" name="Rectangle 8">
            <a:extLst>
              <a:ext uri="{FF2B5EF4-FFF2-40B4-BE49-F238E27FC236}">
                <a16:creationId xmlns:a16="http://schemas.microsoft.com/office/drawing/2014/main" id="{CA7CA2B4-7AB8-4769-9BB9-87B988D8A1C1}"/>
              </a:ext>
            </a:extLst>
          </p:cNvPr>
          <p:cNvSpPr/>
          <p:nvPr/>
        </p:nvSpPr>
        <p:spPr>
          <a:xfrm>
            <a:off x="454658" y="1346163"/>
            <a:ext cx="5456406" cy="4401205"/>
          </a:xfrm>
          <a:prstGeom prst="rect">
            <a:avLst/>
          </a:prstGeom>
        </p:spPr>
        <p:txBody>
          <a:bodyPr wrap="square">
            <a:spAutoFit/>
          </a:bodyPr>
          <a:lstStyle/>
          <a:p>
            <a:r>
              <a:rPr lang="en-GB" sz="2000" dirty="0"/>
              <a:t>(Green and Haines) “Democratic </a:t>
            </a:r>
            <a:r>
              <a:rPr lang="en-GB" sz="2000" b="1" dirty="0"/>
              <a:t>efforts to build assets</a:t>
            </a:r>
            <a:r>
              <a:rPr lang="en-GB" sz="2000" dirty="0"/>
              <a:t> that increase the capacity of residents to improve the quality of life in their locality.” </a:t>
            </a:r>
          </a:p>
          <a:p>
            <a:endParaRPr lang="en-GB" sz="2000" dirty="0"/>
          </a:p>
          <a:p>
            <a:r>
              <a:rPr lang="en-GB" sz="2000" dirty="0"/>
              <a:t>(Cawley) "...a deliberate, democratic, </a:t>
            </a:r>
            <a:r>
              <a:rPr lang="en-GB" sz="2000" b="1" dirty="0"/>
              <a:t>developmental activity </a:t>
            </a:r>
            <a:r>
              <a:rPr lang="en-GB" sz="2000" dirty="0"/>
              <a:t>focusing on an existing social (/economic) and geographical grouping of people who participate in the solution of common problems for a common good." </a:t>
            </a:r>
          </a:p>
          <a:p>
            <a:endParaRPr lang="en-GB" sz="2000" dirty="0"/>
          </a:p>
          <a:p>
            <a:r>
              <a:rPr lang="en-GB" sz="2000" dirty="0"/>
              <a:t>(Darby and Morris) "...an educational approach which would raise levels of local awareness and increase the confidence and </a:t>
            </a:r>
            <a:r>
              <a:rPr lang="en-GB" sz="2000" b="1" dirty="0"/>
              <a:t>ability of community groups to identify and tackle their own problems</a:t>
            </a:r>
            <a:r>
              <a:rPr lang="en-GB" sz="2000" dirty="0"/>
              <a:t>. </a:t>
            </a:r>
            <a:endParaRPr lang="en-GB" sz="2800" dirty="0"/>
          </a:p>
        </p:txBody>
      </p:sp>
      <p:pic>
        <p:nvPicPr>
          <p:cNvPr id="5" name="Picture 4" descr="Text&#10;&#10;Description automatically generated with medium confidence">
            <a:extLst>
              <a:ext uri="{FF2B5EF4-FFF2-40B4-BE49-F238E27FC236}">
                <a16:creationId xmlns:a16="http://schemas.microsoft.com/office/drawing/2014/main" id="{22267560-33A1-4C02-9837-BA7FB73265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
        <p:nvSpPr>
          <p:cNvPr id="3" name="Rectangle 2">
            <a:extLst>
              <a:ext uri="{FF2B5EF4-FFF2-40B4-BE49-F238E27FC236}">
                <a16:creationId xmlns:a16="http://schemas.microsoft.com/office/drawing/2014/main" id="{C7AB5FF8-97F9-46FC-937D-D444EFD981B4}"/>
              </a:ext>
            </a:extLst>
          </p:cNvPr>
          <p:cNvSpPr/>
          <p:nvPr/>
        </p:nvSpPr>
        <p:spPr>
          <a:xfrm>
            <a:off x="5911064" y="1383044"/>
            <a:ext cx="6096000" cy="4093428"/>
          </a:xfrm>
          <a:prstGeom prst="rect">
            <a:avLst/>
          </a:prstGeom>
        </p:spPr>
        <p:txBody>
          <a:bodyPr>
            <a:spAutoFit/>
          </a:bodyPr>
          <a:lstStyle/>
          <a:p>
            <a:r>
              <a:rPr lang="en-GB" sz="2000" dirty="0"/>
              <a:t>(Dunbar) "...a series of </a:t>
            </a:r>
            <a:r>
              <a:rPr lang="en-GB" sz="2000" b="1" dirty="0"/>
              <a:t>community improvements </a:t>
            </a:r>
            <a:r>
              <a:rPr lang="en-GB" sz="2000" dirty="0"/>
              <a:t>which take place </a:t>
            </a:r>
            <a:r>
              <a:rPr lang="en-GB" sz="2000" b="1" dirty="0"/>
              <a:t>over time </a:t>
            </a:r>
            <a:r>
              <a:rPr lang="en-GB" sz="2000" dirty="0"/>
              <a:t>as a result of the common efforts of various groups of people. Each successive improvement is a discrete unit of community development. It meets a human want or need." </a:t>
            </a:r>
          </a:p>
          <a:p>
            <a:endParaRPr lang="en-GB" sz="2000" dirty="0"/>
          </a:p>
          <a:p>
            <a:r>
              <a:rPr lang="en-GB" sz="2000" dirty="0"/>
              <a:t>(</a:t>
            </a:r>
            <a:r>
              <a:rPr lang="en-GB" sz="2000" dirty="0" err="1"/>
              <a:t>Huie</a:t>
            </a:r>
            <a:r>
              <a:rPr lang="en-GB" sz="2000" dirty="0"/>
              <a:t>) "...the process of </a:t>
            </a:r>
            <a:r>
              <a:rPr lang="en-GB" sz="2000" b="1" dirty="0"/>
              <a:t>local decision-making </a:t>
            </a:r>
            <a:r>
              <a:rPr lang="en-GB" sz="2000" dirty="0"/>
              <a:t>and the development of programs designed to make their community a better place to live and work.“ </a:t>
            </a:r>
          </a:p>
          <a:p>
            <a:endParaRPr lang="en-GB" sz="2000" dirty="0"/>
          </a:p>
          <a:p>
            <a:r>
              <a:rPr lang="en-GB" sz="2000" dirty="0"/>
              <a:t>(Long) "...an </a:t>
            </a:r>
            <a:r>
              <a:rPr lang="en-GB" sz="2000" b="1" dirty="0"/>
              <a:t>educational process </a:t>
            </a:r>
            <a:r>
              <a:rPr lang="en-GB" sz="2000" dirty="0"/>
              <a:t>designed to help adults in a community solve their problems by group decision making and group action.“ </a:t>
            </a:r>
            <a:endParaRPr lang="en-GB" sz="3600" dirty="0"/>
          </a:p>
        </p:txBody>
      </p:sp>
    </p:spTree>
    <p:extLst>
      <p:ext uri="{BB962C8B-B14F-4D97-AF65-F5344CB8AC3E}">
        <p14:creationId xmlns:p14="http://schemas.microsoft.com/office/powerpoint/2010/main" val="4091845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829AC3-5546-49AB-AC18-D8C0D9C070D8}"/>
              </a:ext>
            </a:extLst>
          </p:cNvPr>
          <p:cNvSpPr>
            <a:spLocks noGrp="1"/>
          </p:cNvSpPr>
          <p:nvPr>
            <p:ph idx="1"/>
          </p:nvPr>
        </p:nvSpPr>
        <p:spPr/>
        <p:txBody>
          <a:bodyPr>
            <a:normAutofit lnSpcReduction="10000"/>
          </a:bodyPr>
          <a:lstStyle/>
          <a:p>
            <a:pPr>
              <a:defRPr/>
            </a:pPr>
            <a:r>
              <a:rPr lang="en-US" sz="2400" b="1" dirty="0">
                <a:solidFill>
                  <a:srgbClr val="000000"/>
                </a:solidFill>
                <a:latin typeface="Calibri" panose="020F0502020204030204"/>
              </a:rPr>
              <a:t>The overall focus is the economy. </a:t>
            </a:r>
            <a:r>
              <a:rPr lang="en-US" sz="2400" dirty="0">
                <a:solidFill>
                  <a:srgbClr val="000000"/>
                </a:solidFill>
                <a:latin typeface="Calibri" panose="020F0502020204030204"/>
              </a:rPr>
              <a:t>CED is all about </a:t>
            </a:r>
            <a:r>
              <a:rPr lang="en-US" sz="2400" u="sng" dirty="0">
                <a:solidFill>
                  <a:srgbClr val="000000"/>
                </a:solidFill>
                <a:latin typeface="Calibri" panose="020F0502020204030204"/>
              </a:rPr>
              <a:t>re-shaping</a:t>
            </a:r>
            <a:r>
              <a:rPr lang="en-US" sz="2400" dirty="0">
                <a:solidFill>
                  <a:srgbClr val="000000"/>
                </a:solidFill>
                <a:latin typeface="Calibri" panose="020F0502020204030204"/>
              </a:rPr>
              <a:t> the underlying economic system in a place, rather than working on improving people’s capacity to live well within the existing environment </a:t>
            </a:r>
          </a:p>
          <a:p>
            <a:pPr>
              <a:defRPr/>
            </a:pPr>
            <a:r>
              <a:rPr lang="en-US" sz="2400" b="1" dirty="0">
                <a:solidFill>
                  <a:srgbClr val="000000"/>
                </a:solidFill>
                <a:latin typeface="Calibri" panose="020F0502020204030204"/>
              </a:rPr>
              <a:t>The economy is a means to an end, not an end in itself. </a:t>
            </a:r>
            <a:r>
              <a:rPr lang="en-US" sz="2400" dirty="0">
                <a:solidFill>
                  <a:srgbClr val="000000"/>
                </a:solidFill>
                <a:latin typeface="Calibri" panose="020F0502020204030204"/>
              </a:rPr>
              <a:t>Rather than </a:t>
            </a:r>
            <a:r>
              <a:rPr lang="en-US" sz="2400" dirty="0" err="1">
                <a:solidFill>
                  <a:srgbClr val="000000"/>
                </a:solidFill>
                <a:latin typeface="Calibri" panose="020F0502020204030204"/>
              </a:rPr>
              <a:t>emphasising</a:t>
            </a:r>
            <a:r>
              <a:rPr lang="en-US" sz="2400" dirty="0">
                <a:solidFill>
                  <a:srgbClr val="000000"/>
                </a:solidFill>
                <a:latin typeface="Calibri" panose="020F0502020204030204"/>
              </a:rPr>
              <a:t> economic growth as the end goal of local economic development, a CED approach is </a:t>
            </a:r>
            <a:r>
              <a:rPr lang="en-US" sz="2400">
                <a:solidFill>
                  <a:srgbClr val="000000"/>
                </a:solidFill>
                <a:latin typeface="Calibri" panose="020F0502020204030204"/>
              </a:rPr>
              <a:t>interested in economic </a:t>
            </a:r>
            <a:r>
              <a:rPr lang="en-US" sz="2400" dirty="0">
                <a:solidFill>
                  <a:srgbClr val="000000"/>
                </a:solidFill>
                <a:latin typeface="Calibri" panose="020F0502020204030204"/>
              </a:rPr>
              <a:t>development which generates human wellbeing within environmental limits, at a community level </a:t>
            </a:r>
          </a:p>
          <a:p>
            <a:pPr>
              <a:defRPr/>
            </a:pPr>
            <a:r>
              <a:rPr lang="en-US" sz="2400" b="1" dirty="0">
                <a:solidFill>
                  <a:srgbClr val="000000"/>
                </a:solidFill>
                <a:latin typeface="Calibri" panose="020F0502020204030204"/>
              </a:rPr>
              <a:t>It is led by the community. </a:t>
            </a:r>
            <a:r>
              <a:rPr lang="en-US" sz="2400" dirty="0">
                <a:solidFill>
                  <a:srgbClr val="000000"/>
                </a:solidFill>
                <a:latin typeface="Calibri" panose="020F0502020204030204"/>
              </a:rPr>
              <a:t>In CED, the power to drive the change rests within the community of residents, local businesses, local service providers, community groups and voluntary sector organisations with a direct stake in the economic health of that area </a:t>
            </a:r>
          </a:p>
          <a:p>
            <a:pPr marL="0" indent="0" algn="r">
              <a:buNone/>
            </a:pPr>
            <a:r>
              <a:rPr lang="en-GB" sz="1600" dirty="0"/>
              <a:t>Co-operatives UK – Community Economic Development – Lessons from two years action research </a:t>
            </a:r>
          </a:p>
          <a:p>
            <a:pPr marL="0" indent="0" algn="r">
              <a:buNone/>
            </a:pPr>
            <a:r>
              <a:rPr lang="en-GB" sz="1600" dirty="0"/>
              <a:t>ran from April 2015 to May 2017</a:t>
            </a:r>
          </a:p>
        </p:txBody>
      </p:sp>
      <p:sp>
        <p:nvSpPr>
          <p:cNvPr id="3" name="Title 2">
            <a:extLst>
              <a:ext uri="{FF2B5EF4-FFF2-40B4-BE49-F238E27FC236}">
                <a16:creationId xmlns:a16="http://schemas.microsoft.com/office/drawing/2014/main" id="{931CF416-537E-4911-A2A3-EC6987E06C91}"/>
              </a:ext>
            </a:extLst>
          </p:cNvPr>
          <p:cNvSpPr>
            <a:spLocks noGrp="1"/>
          </p:cNvSpPr>
          <p:nvPr>
            <p:ph type="title"/>
          </p:nvPr>
        </p:nvSpPr>
        <p:spPr/>
        <p:txBody>
          <a:bodyPr>
            <a:normAutofit/>
          </a:bodyPr>
          <a:lstStyle/>
          <a:p>
            <a:r>
              <a:rPr lang="en-US" dirty="0"/>
              <a:t>The definition we used:</a:t>
            </a:r>
            <a:endParaRPr lang="en-GB" dirty="0"/>
          </a:p>
        </p:txBody>
      </p:sp>
      <p:pic>
        <p:nvPicPr>
          <p:cNvPr id="4" name="Picture 3" descr="Text&#10;&#10;Description automatically generated with medium confidence">
            <a:extLst>
              <a:ext uri="{FF2B5EF4-FFF2-40B4-BE49-F238E27FC236}">
                <a16:creationId xmlns:a16="http://schemas.microsoft.com/office/drawing/2014/main" id="{8D1E1D7B-2D5F-4811-BBF8-C89353BC92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4154911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5E4B6A-5613-4C9B-BC69-330DEDE41DE4}"/>
              </a:ext>
            </a:extLst>
          </p:cNvPr>
          <p:cNvSpPr/>
          <p:nvPr/>
        </p:nvSpPr>
        <p:spPr>
          <a:xfrm>
            <a:off x="1185423" y="1380462"/>
            <a:ext cx="10085328" cy="4385816"/>
          </a:xfrm>
          <a:prstGeom prst="rect">
            <a:avLst/>
          </a:prstGeom>
        </p:spPr>
        <p:txBody>
          <a:bodyPr wrap="square">
            <a:spAutoFit/>
          </a:bodyPr>
          <a:lstStyle/>
          <a:p>
            <a:endParaRPr lang="en-GB" sz="1100" dirty="0">
              <a:solidFill>
                <a:srgbClr val="000000"/>
              </a:solidFill>
              <a:latin typeface="Calibri" panose="020F0502020204030204" pitchFamily="34" charset="0"/>
            </a:endParaRPr>
          </a:p>
          <a:p>
            <a:pPr algn="ctr"/>
            <a:r>
              <a:rPr lang="en-GB" sz="2400" dirty="0">
                <a:latin typeface="Calibri" panose="020F0502020204030204" pitchFamily="34" charset="0"/>
              </a:rPr>
              <a:t>Growth implies </a:t>
            </a:r>
            <a:r>
              <a:rPr lang="en-GB" sz="2400" i="1" dirty="0">
                <a:latin typeface="Calibri" panose="020F0502020204030204" pitchFamily="34" charset="0"/>
              </a:rPr>
              <a:t>quantitative </a:t>
            </a:r>
            <a:r>
              <a:rPr lang="en-GB" sz="2400" dirty="0">
                <a:latin typeface="Calibri" panose="020F0502020204030204" pitchFamily="34" charset="0"/>
              </a:rPr>
              <a:t>change, development emphasizes </a:t>
            </a:r>
            <a:r>
              <a:rPr lang="en-GB" sz="2400" i="1" dirty="0">
                <a:latin typeface="Calibri" panose="020F0502020204030204" pitchFamily="34" charset="0"/>
              </a:rPr>
              <a:t>qualitative </a:t>
            </a:r>
            <a:r>
              <a:rPr lang="en-GB" sz="2400" dirty="0">
                <a:latin typeface="Calibri" panose="020F0502020204030204" pitchFamily="34" charset="0"/>
              </a:rPr>
              <a:t>improvements. </a:t>
            </a:r>
          </a:p>
          <a:p>
            <a:endParaRPr lang="en-GB" sz="2400" b="1" dirty="0">
              <a:latin typeface="Calibri" panose="020F0502020204030204" pitchFamily="34" charset="0"/>
            </a:endParaRPr>
          </a:p>
          <a:p>
            <a:pPr algn="ctr"/>
            <a:r>
              <a:rPr lang="en-GB" sz="2800" b="1" dirty="0">
                <a:latin typeface="Calibri" panose="020F0502020204030204" pitchFamily="34" charset="0"/>
              </a:rPr>
              <a:t>Growth vs Development </a:t>
            </a:r>
          </a:p>
          <a:p>
            <a:pPr algn="ctr"/>
            <a:endParaRPr lang="en-GB" sz="2400" dirty="0">
              <a:latin typeface="Calibri" panose="020F0502020204030204" pitchFamily="34" charset="0"/>
            </a:endParaRPr>
          </a:p>
          <a:p>
            <a:pPr algn="ctr"/>
            <a:r>
              <a:rPr lang="en-GB" sz="2400" dirty="0">
                <a:latin typeface="Calibri" panose="020F0502020204030204" pitchFamily="34" charset="0"/>
              </a:rPr>
              <a:t>Growth means more of the same … more jobs, more income, etc. </a:t>
            </a:r>
          </a:p>
          <a:p>
            <a:pPr algn="ctr"/>
            <a:r>
              <a:rPr lang="en-GB" sz="2400" dirty="0">
                <a:latin typeface="Calibri" panose="020F0502020204030204" pitchFamily="34" charset="0"/>
              </a:rPr>
              <a:t>Development means using resources to enhance human welfare </a:t>
            </a:r>
          </a:p>
          <a:p>
            <a:pPr algn="ctr"/>
            <a:r>
              <a:rPr lang="en-GB" sz="2400" dirty="0">
                <a:latin typeface="Calibri" panose="020F0502020204030204" pitchFamily="34" charset="0"/>
              </a:rPr>
              <a:t>Development can include growth, but not necessarily vice versa </a:t>
            </a:r>
          </a:p>
          <a:p>
            <a:endParaRPr lang="en-GB" sz="2400" b="1" dirty="0">
              <a:latin typeface="Calibri" panose="020F0502020204030204" pitchFamily="34" charset="0"/>
            </a:endParaRPr>
          </a:p>
          <a:p>
            <a:endParaRPr lang="en-GB" sz="2400" b="1" dirty="0">
              <a:latin typeface="Calibri" panose="020F0502020204030204" pitchFamily="34" charset="0"/>
            </a:endParaRPr>
          </a:p>
          <a:p>
            <a:pPr algn="ctr"/>
            <a:r>
              <a:rPr lang="en-GB" sz="2400" i="1" dirty="0">
                <a:latin typeface="Calibri" panose="020F0502020204030204" pitchFamily="34" charset="0"/>
              </a:rPr>
              <a:t>Doughnut Economics (Kate Raworth)</a:t>
            </a:r>
          </a:p>
        </p:txBody>
      </p:sp>
      <p:pic>
        <p:nvPicPr>
          <p:cNvPr id="6" name="Picture 5" descr="Text&#10;&#10;Description automatically generated with medium confidence">
            <a:extLst>
              <a:ext uri="{FF2B5EF4-FFF2-40B4-BE49-F238E27FC236}">
                <a16:creationId xmlns:a16="http://schemas.microsoft.com/office/drawing/2014/main" id="{81FFF15F-9DC9-4D5C-AD7E-0FF648870B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1351603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618744" y="115467"/>
            <a:ext cx="10519298" cy="1325563"/>
          </a:xfrm>
        </p:spPr>
        <p:txBody>
          <a:bodyPr/>
          <a:lstStyle/>
          <a:p>
            <a:r>
              <a:rPr lang="en-GB" dirty="0"/>
              <a:t>Community Economic Development Plans</a:t>
            </a:r>
          </a:p>
        </p:txBody>
      </p:sp>
      <p:sp>
        <p:nvSpPr>
          <p:cNvPr id="4" name="TextBox 3">
            <a:extLst>
              <a:ext uri="{FF2B5EF4-FFF2-40B4-BE49-F238E27FC236}">
                <a16:creationId xmlns:a16="http://schemas.microsoft.com/office/drawing/2014/main" id="{3B7AC269-ED44-4F39-9EE4-2B7FB596515C}"/>
              </a:ext>
            </a:extLst>
          </p:cNvPr>
          <p:cNvSpPr txBox="1"/>
          <p:nvPr/>
        </p:nvSpPr>
        <p:spPr>
          <a:xfrm>
            <a:off x="314325" y="1524000"/>
            <a:ext cx="11668125" cy="646331"/>
          </a:xfrm>
          <a:prstGeom prst="rect">
            <a:avLst/>
          </a:prstGeom>
          <a:noFill/>
        </p:spPr>
        <p:txBody>
          <a:bodyPr wrap="square" rtlCol="0">
            <a:spAutoFit/>
          </a:bodyPr>
          <a:lstStyle/>
          <a:p>
            <a:pPr marL="742950" indent="-742950">
              <a:buFont typeface="Arial" panose="020B0604020202020204" pitchFamily="34" charset="0"/>
              <a:buChar char="•"/>
            </a:pPr>
            <a:endParaRPr lang="en-GB" sz="3600" dirty="0">
              <a:highlight>
                <a:srgbClr val="FFFF00"/>
              </a:highlight>
            </a:endParaRPr>
          </a:p>
        </p:txBody>
      </p:sp>
      <p:sp>
        <p:nvSpPr>
          <p:cNvPr id="3" name="Rectangle 2">
            <a:extLst>
              <a:ext uri="{FF2B5EF4-FFF2-40B4-BE49-F238E27FC236}">
                <a16:creationId xmlns:a16="http://schemas.microsoft.com/office/drawing/2014/main" id="{2558121D-3676-4CF4-92AB-92D23DA35236}"/>
              </a:ext>
            </a:extLst>
          </p:cNvPr>
          <p:cNvSpPr/>
          <p:nvPr/>
        </p:nvSpPr>
        <p:spPr>
          <a:xfrm>
            <a:off x="1287737" y="882841"/>
            <a:ext cx="10191963" cy="5232202"/>
          </a:xfrm>
          <a:prstGeom prst="rect">
            <a:avLst/>
          </a:prstGeom>
        </p:spPr>
        <p:txBody>
          <a:bodyPr wrap="square">
            <a:spAutoFit/>
          </a:bodyPr>
          <a:lstStyle/>
          <a:p>
            <a:r>
              <a:rPr lang="en-GB" sz="2400" dirty="0">
                <a:latin typeface="Calibri" panose="020F0502020204030204" pitchFamily="34" charset="0"/>
                <a:cs typeface="Times New Roman" panose="02020603050405020304" pitchFamily="18" charset="0"/>
              </a:rPr>
              <a:t>									</a:t>
            </a:r>
            <a:r>
              <a:rPr lang="en-GB" sz="2800" dirty="0">
                <a:latin typeface="Calibri" panose="020F0502020204030204" pitchFamily="34" charset="0"/>
                <a:cs typeface="Times New Roman" panose="02020603050405020304" pitchFamily="18" charset="0"/>
              </a:rPr>
              <a:t>can test</a:t>
            </a:r>
            <a:r>
              <a:rPr lang="en-GB" sz="2400" dirty="0">
                <a:latin typeface="Calibri" panose="020F0502020204030204" pitchFamily="34" charset="0"/>
                <a:cs typeface="Times New Roman" panose="02020603050405020304" pitchFamily="18" charset="0"/>
              </a:rPr>
              <a:t>:</a:t>
            </a:r>
          </a:p>
          <a:p>
            <a:endParaRPr lang="en-GB" sz="2400" dirty="0">
              <a:latin typeface="Calibri" panose="020F0502020204030204" pitchFamily="34" charset="0"/>
              <a:cs typeface="Times New Roman" panose="02020603050405020304" pitchFamily="18" charset="0"/>
            </a:endParaRPr>
          </a:p>
          <a:p>
            <a:pPr marL="342900" indent="-342900">
              <a:buFontTx/>
              <a:buChar char="-"/>
            </a:pPr>
            <a:r>
              <a:rPr lang="en-GB" sz="2400" dirty="0">
                <a:latin typeface="Calibri" panose="020F0502020204030204" pitchFamily="34" charset="0"/>
                <a:cs typeface="Times New Roman" panose="02020603050405020304" pitchFamily="18" charset="0"/>
              </a:rPr>
              <a:t>Where the real appetite/readiness capacity is?</a:t>
            </a:r>
          </a:p>
          <a:p>
            <a:pPr marL="342900" indent="-342900">
              <a:buFontTx/>
              <a:buChar char="-"/>
            </a:pPr>
            <a:r>
              <a:rPr lang="en-GB" sz="2400" dirty="0">
                <a:latin typeface="Calibri" panose="020F0502020204030204" pitchFamily="34" charset="0"/>
                <a:cs typeface="Times New Roman" panose="02020603050405020304" pitchFamily="18" charset="0"/>
              </a:rPr>
              <a:t>What the parameters are – is it possible at all? Is political support achievable?</a:t>
            </a:r>
          </a:p>
          <a:p>
            <a:pPr marL="342900" indent="-342900">
              <a:buFontTx/>
              <a:buChar char="-"/>
            </a:pPr>
            <a:r>
              <a:rPr lang="en-GB" sz="2400" dirty="0">
                <a:latin typeface="Calibri" panose="020F0502020204030204" pitchFamily="34" charset="0"/>
                <a:cs typeface="Times New Roman" panose="02020603050405020304" pitchFamily="18" charset="0"/>
              </a:rPr>
              <a:t>What’s seen as a value (i.e. community empowerment may be difficult to embrace in power struggle scenarios) </a:t>
            </a:r>
          </a:p>
          <a:p>
            <a:pPr marL="342900" indent="-342900">
              <a:buFontTx/>
              <a:buChar char="-"/>
            </a:pPr>
            <a:r>
              <a:rPr lang="en-GB" sz="2400" dirty="0">
                <a:latin typeface="Calibri" panose="020F0502020204030204" pitchFamily="34" charset="0"/>
                <a:cs typeface="Times New Roman" panose="02020603050405020304" pitchFamily="18" charset="0"/>
              </a:rPr>
              <a:t>Assess transferability of examples – </a:t>
            </a:r>
            <a:r>
              <a:rPr lang="en-GB" sz="2400" dirty="0"/>
              <a:t>Heart of Hastings (local people using a co-op model to own and control commercial property for local economic benefit), </a:t>
            </a:r>
            <a:r>
              <a:rPr lang="en-GB" sz="2400" dirty="0" err="1"/>
              <a:t>Collyhurst</a:t>
            </a:r>
            <a:r>
              <a:rPr lang="en-GB" sz="2400" dirty="0"/>
              <a:t> Big Local (seeking to disrupt top-down regeneration, gain control and unlock more opportunities for local people, focusing on local entrepreneurship and social enterprise),</a:t>
            </a:r>
            <a:r>
              <a:rPr lang="en-GB" sz="2400" dirty="0">
                <a:latin typeface="Calibri" panose="020F0502020204030204" pitchFamily="34" charset="0"/>
                <a:cs typeface="Times New Roman" panose="02020603050405020304" pitchFamily="18" charset="0"/>
              </a:rPr>
              <a:t> US (Cleveland Ohio cooperative model </a:t>
            </a:r>
            <a:r>
              <a:rPr lang="en-GB" sz="2400" dirty="0">
                <a:latin typeface="Calibri" panose="020F0502020204030204" pitchFamily="34" charset="0"/>
                <a:cs typeface="Times New Roman" panose="02020603050405020304" pitchFamily="18" charset="0"/>
                <a:hlinkClick r:id="rId2"/>
              </a:rPr>
              <a:t>http://www.evgoh.com/</a:t>
            </a:r>
            <a:r>
              <a:rPr lang="en-GB" sz="2400" dirty="0">
                <a:latin typeface="Calibri" panose="020F0502020204030204" pitchFamily="34" charset="0"/>
                <a:cs typeface="Times New Roman" panose="02020603050405020304" pitchFamily="18" charset="0"/>
              </a:rPr>
              <a:t> ), Italy (Turin see CO4Cities </a:t>
            </a:r>
            <a:r>
              <a:rPr lang="en-GB" sz="2400" dirty="0">
                <a:latin typeface="Calibri" panose="020F0502020204030204" pitchFamily="34" charset="0"/>
                <a:cs typeface="Times New Roman" panose="02020603050405020304" pitchFamily="18" charset="0"/>
                <a:hlinkClick r:id="rId3"/>
              </a:rPr>
              <a:t>http://commoning.city/co-cities-experimentations/co-city/</a:t>
            </a:r>
            <a:r>
              <a:rPr lang="en-GB" sz="2400" dirty="0">
                <a:latin typeface="Calibri" panose="020F0502020204030204" pitchFamily="34" charset="0"/>
                <a:cs typeface="Times New Roman" panose="02020603050405020304" pitchFamily="18" charset="0"/>
              </a:rPr>
              <a:t>)</a:t>
            </a:r>
            <a:r>
              <a:rPr lang="en-GB" sz="2400" dirty="0"/>
              <a:t>. </a:t>
            </a:r>
            <a:endParaRPr lang="en-GB" sz="2400" dirty="0">
              <a:latin typeface="Calibri" panose="020F0502020204030204" pitchFamily="34" charset="0"/>
              <a:cs typeface="Times New Roman" panose="02020603050405020304" pitchFamily="18" charset="0"/>
            </a:endParaRPr>
          </a:p>
          <a:p>
            <a:endParaRPr lang="en-GB" dirty="0"/>
          </a:p>
        </p:txBody>
      </p:sp>
      <p:pic>
        <p:nvPicPr>
          <p:cNvPr id="6" name="Picture 5" descr="Text&#10;&#10;Description automatically generated with medium confidence">
            <a:extLst>
              <a:ext uri="{FF2B5EF4-FFF2-40B4-BE49-F238E27FC236}">
                <a16:creationId xmlns:a16="http://schemas.microsoft.com/office/drawing/2014/main" id="{9F1F865A-1C63-44E2-A725-A0F29EBEBC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1201328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9B75-C52C-4E46-B234-E2F4E475D116}"/>
              </a:ext>
            </a:extLst>
          </p:cNvPr>
          <p:cNvSpPr>
            <a:spLocks noGrp="1"/>
          </p:cNvSpPr>
          <p:nvPr>
            <p:ph type="title"/>
          </p:nvPr>
        </p:nvSpPr>
        <p:spPr>
          <a:xfrm>
            <a:off x="834502" y="492162"/>
            <a:ext cx="11122781" cy="1325563"/>
          </a:xfrm>
        </p:spPr>
        <p:txBody>
          <a:bodyPr/>
          <a:lstStyle/>
          <a:p>
            <a:r>
              <a:rPr lang="en-GB" dirty="0"/>
              <a:t>Community Economic Development Plans – Playing Field by the Reservoir</a:t>
            </a:r>
          </a:p>
        </p:txBody>
      </p:sp>
      <p:sp>
        <p:nvSpPr>
          <p:cNvPr id="3" name="Rectangle 2">
            <a:extLst>
              <a:ext uri="{FF2B5EF4-FFF2-40B4-BE49-F238E27FC236}">
                <a16:creationId xmlns:a16="http://schemas.microsoft.com/office/drawing/2014/main" id="{A19C513B-E72D-4B78-846D-4F5630861CE8}"/>
              </a:ext>
            </a:extLst>
          </p:cNvPr>
          <p:cNvSpPr>
            <a:spLocks noChangeArrowheads="1"/>
          </p:cNvSpPr>
          <p:nvPr/>
        </p:nvSpPr>
        <p:spPr bwMode="auto">
          <a:xfrm>
            <a:off x="138223" y="241359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2" descr="Birmingham Settlement Community Building – axis design architects">
            <a:extLst>
              <a:ext uri="{FF2B5EF4-FFF2-40B4-BE49-F238E27FC236}">
                <a16:creationId xmlns:a16="http://schemas.microsoft.com/office/drawing/2014/main" id="{8D75947E-7CD7-4335-BA4E-65C3AB886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504" y="1852849"/>
            <a:ext cx="5610300" cy="24386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A94E078-CB97-43C2-9742-F618C9CBF639}"/>
              </a:ext>
            </a:extLst>
          </p:cNvPr>
          <p:cNvSpPr>
            <a:spLocks noChangeArrowheads="1"/>
          </p:cNvSpPr>
          <p:nvPr/>
        </p:nvSpPr>
        <p:spPr bwMode="auto">
          <a:xfrm>
            <a:off x="1086870" y="2349378"/>
            <a:ext cx="4690631"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2400" b="0" i="0" u="none" strike="noStrike" cap="none" normalizeH="0" baseline="0" dirty="0">
                <a:ln>
                  <a:noFill/>
                </a:ln>
                <a:solidFill>
                  <a:srgbClr val="833C0B"/>
                </a:solidFill>
                <a:effectLst/>
                <a:latin typeface="Open Sans"/>
                <a:ea typeface="Calibri" panose="020F0502020204030204" pitchFamily="34" charset="0"/>
                <a:cs typeface="Times New Roman" panose="02020603050405020304" pitchFamily="18" charset="0"/>
              </a:rPr>
              <a:t>Our vision is to create a secure space that will host a programme of wellbeing activities and provide access to shelter and to make the field a much more flexible space and enable the community to access it on a more ongoing basis.</a:t>
            </a:r>
            <a:r>
              <a:rPr kumimoji="0" lang="en-GB" altLang="en-US" sz="2400" b="0" i="0" u="none" strike="noStrike" cap="none" normalizeH="0" baseline="0" dirty="0">
                <a:ln>
                  <a:noFill/>
                </a:ln>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GB" altLang="en-US" sz="3600" b="0" i="0" u="none" strike="noStrike" cap="none" normalizeH="0" baseline="0" dirty="0">
              <a:ln>
                <a:noFill/>
              </a:ln>
              <a:solidFill>
                <a:schemeClr val="tx1"/>
              </a:solidFill>
              <a:effectLst/>
              <a:latin typeface="Arial" panose="020B0604020202020204" pitchFamily="34" charset="0"/>
            </a:endParaRPr>
          </a:p>
        </p:txBody>
      </p:sp>
      <p:pic>
        <p:nvPicPr>
          <p:cNvPr id="10" name="Picture 9" descr="A picture containing grass, tree, outdoor, person&#10;&#10;Description automatically generated">
            <a:extLst>
              <a:ext uri="{FF2B5EF4-FFF2-40B4-BE49-F238E27FC236}">
                <a16:creationId xmlns:a16="http://schemas.microsoft.com/office/drawing/2014/main" id="{FD7A401B-EF0B-4796-86AB-D854BDF7E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504" y="4402157"/>
            <a:ext cx="5610300" cy="230423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9CB80229-1255-413D-B3E0-F110E6E780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300" y="6002049"/>
            <a:ext cx="2338718" cy="507845"/>
          </a:xfrm>
          <a:prstGeom prst="rect">
            <a:avLst/>
          </a:prstGeom>
          <a:noFill/>
          <a:ln>
            <a:noFill/>
          </a:ln>
        </p:spPr>
      </p:pic>
    </p:spTree>
    <p:extLst>
      <p:ext uri="{BB962C8B-B14F-4D97-AF65-F5344CB8AC3E}">
        <p14:creationId xmlns:p14="http://schemas.microsoft.com/office/powerpoint/2010/main" val="877198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17379</TotalTime>
  <Words>1640</Words>
  <Application>Microsoft Office PowerPoint</Application>
  <PresentationFormat>Widescreen</PresentationFormat>
  <Paragraphs>122</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Century Gothic</vt:lpstr>
      <vt:lpstr>Open Sans</vt:lpstr>
      <vt:lpstr>Office Theme</vt:lpstr>
      <vt:lpstr>Community Economic Development Plans as a tool for fostering co-operative working between councils and the community Policy Lab 2021-2022</vt:lpstr>
      <vt:lpstr>Why did we set up the Policy Lab</vt:lpstr>
      <vt:lpstr>Who did we work with</vt:lpstr>
      <vt:lpstr>What is community economic development?</vt:lpstr>
      <vt:lpstr>Attempts at definition:</vt:lpstr>
      <vt:lpstr>The definition we used:</vt:lpstr>
      <vt:lpstr>PowerPoint Presentation</vt:lpstr>
      <vt:lpstr>Community Economic Development Plans</vt:lpstr>
      <vt:lpstr>Community Economic Development Plans – Playing Field by the Reservoir</vt:lpstr>
      <vt:lpstr>Community Economic Development Plans - EatMakePlay</vt:lpstr>
      <vt:lpstr>Community Economic Development Plans – ChangeSpaces</vt:lpstr>
      <vt:lpstr>Community Economic Development Plans –Soho and Jewellery Quarter</vt:lpstr>
      <vt:lpstr>Community Economic Development Plans - Power of Three</vt:lpstr>
      <vt:lpstr>Community Economic Development Plans – We Love SE25</vt:lpstr>
      <vt:lpstr>Community Wealth Building –  Sunderland City Council </vt:lpstr>
      <vt:lpstr>Regeneration and Devolution - Milton Keynes </vt:lpstr>
      <vt:lpstr>PowerPoint Presentation</vt:lpstr>
      <vt:lpstr>CED and the art of trust</vt:lpstr>
      <vt:lpstr>Learning 1: enabling policies</vt:lpstr>
      <vt:lpstr>Learning 2: system thinking</vt:lpstr>
      <vt:lpstr>Learning 3: trust</vt:lpstr>
      <vt:lpstr>Learning 4: support the development of skills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Spend Analysis and Public Procurement</dc:title>
  <dc:creator>Matthew Baqueriza-Jackson</dc:creator>
  <cp:lastModifiedBy>Karolina Medwecka</cp:lastModifiedBy>
  <cp:revision>145</cp:revision>
  <cp:lastPrinted>2019-02-20T10:30:38Z</cp:lastPrinted>
  <dcterms:created xsi:type="dcterms:W3CDTF">2018-09-19T11:42:58Z</dcterms:created>
  <dcterms:modified xsi:type="dcterms:W3CDTF">2022-12-06T11:05:09Z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