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812" r:id="rId3"/>
    <p:sldId id="269" r:id="rId4"/>
    <p:sldId id="271" r:id="rId5"/>
    <p:sldId id="704" r:id="rId6"/>
    <p:sldId id="705" r:id="rId7"/>
    <p:sldId id="706" r:id="rId8"/>
    <p:sldId id="708" r:id="rId9"/>
    <p:sldId id="813" r:id="rId10"/>
    <p:sldId id="270" r:id="rId11"/>
    <p:sldId id="816" r:id="rId12"/>
    <p:sldId id="258" r:id="rId13"/>
    <p:sldId id="259" r:id="rId14"/>
    <p:sldId id="260" r:id="rId15"/>
    <p:sldId id="261" r:id="rId16"/>
    <p:sldId id="8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EA2C3-EA3C-CF49-9B55-14BC60193ED3}" v="101" dt="2022-11-17T21:36:54.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858F2-BA32-4620-ACEC-CD919F4A78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3F27B-14B7-49F3-B93C-4C75830CA4F0}">
      <dgm:prSet/>
      <dgm:spPr/>
      <dgm:t>
        <a:bodyPr/>
        <a:lstStyle/>
        <a:p>
          <a:pPr>
            <a:lnSpc>
              <a:spcPct val="100000"/>
            </a:lnSpc>
          </a:pPr>
          <a:r>
            <a:rPr lang="en-GB" dirty="0"/>
            <a:t>Member led projects to find co-operative policy solutions to the challenges facing local government.  </a:t>
          </a:r>
          <a:br>
            <a:rPr lang="en-GB" dirty="0"/>
          </a:br>
          <a:r>
            <a:rPr lang="en-GB" dirty="0"/>
            <a:t>Open to all ideas, the more innovative the better!</a:t>
          </a:r>
          <a:endParaRPr lang="en-US" dirty="0"/>
        </a:p>
      </dgm:t>
    </dgm:pt>
    <dgm:pt modelId="{B03DF71C-7EEF-4AA5-BB51-0823B3491015}" type="parTrans" cxnId="{E6E38E9B-FFBC-49F5-AF12-5F8D8068F8D1}">
      <dgm:prSet/>
      <dgm:spPr/>
      <dgm:t>
        <a:bodyPr/>
        <a:lstStyle/>
        <a:p>
          <a:endParaRPr lang="en-US"/>
        </a:p>
      </dgm:t>
    </dgm:pt>
    <dgm:pt modelId="{FD982321-FFD6-4B45-B56C-7004A8AE7BFE}" type="sibTrans" cxnId="{E6E38E9B-FFBC-49F5-AF12-5F8D8068F8D1}">
      <dgm:prSet/>
      <dgm:spPr/>
      <dgm:t>
        <a:bodyPr/>
        <a:lstStyle/>
        <a:p>
          <a:endParaRPr lang="en-US"/>
        </a:p>
      </dgm:t>
    </dgm:pt>
    <dgm:pt modelId="{38709FE4-114F-4A65-AAA4-0622045B3376}">
      <dgm:prSet/>
      <dgm:spPr/>
      <dgm:t>
        <a:bodyPr/>
        <a:lstStyle/>
        <a:p>
          <a:pPr>
            <a:lnSpc>
              <a:spcPct val="100000"/>
            </a:lnSpc>
          </a:pPr>
          <a:r>
            <a:rPr lang="en-GB" dirty="0"/>
            <a:t>Policy Labs - </a:t>
          </a:r>
          <a:r>
            <a:rPr lang="en-GB" b="0" i="0" dirty="0"/>
            <a:t>more significant collaborative pieces of work that CCIN members work on together and eligible for between £10,000 - £20,000 of funding.</a:t>
          </a:r>
          <a:endParaRPr lang="en-US" dirty="0"/>
        </a:p>
      </dgm:t>
    </dgm:pt>
    <dgm:pt modelId="{43B0ADD3-62D1-48D9-BB33-BC2513EAF8A6}" type="parTrans" cxnId="{4B976168-7D11-433B-814C-BC9308DD048A}">
      <dgm:prSet/>
      <dgm:spPr/>
      <dgm:t>
        <a:bodyPr/>
        <a:lstStyle/>
        <a:p>
          <a:endParaRPr lang="en-US"/>
        </a:p>
      </dgm:t>
    </dgm:pt>
    <dgm:pt modelId="{1B97CB84-25FA-4F86-997E-4690684C3FC5}" type="sibTrans" cxnId="{4B976168-7D11-433B-814C-BC9308DD048A}">
      <dgm:prSet/>
      <dgm:spPr/>
      <dgm:t>
        <a:bodyPr/>
        <a:lstStyle/>
        <a:p>
          <a:endParaRPr lang="en-US"/>
        </a:p>
      </dgm:t>
    </dgm:pt>
    <dgm:pt modelId="{3DD57A16-6675-7F4B-9A68-7A6A40E226CA}">
      <dgm:prSet/>
      <dgm:spPr/>
      <dgm:t>
        <a:bodyPr/>
        <a:lstStyle/>
        <a:p>
          <a:pPr>
            <a:lnSpc>
              <a:spcPct val="100000"/>
            </a:lnSpc>
          </a:pPr>
          <a:r>
            <a:rPr lang="en-GB" dirty="0"/>
            <a:t>Policy Prototypes - </a:t>
          </a:r>
          <a:r>
            <a:rPr lang="en-GB" b="0" i="0" dirty="0"/>
            <a:t>smaller projects delivered in a locality on behalf of the Network and eligible for up to £2,000 of funding.</a:t>
          </a:r>
          <a:endParaRPr lang="en-GB" dirty="0"/>
        </a:p>
      </dgm:t>
    </dgm:pt>
    <dgm:pt modelId="{61DDE6A2-F8DA-C542-B76E-407CE7D37177}" type="parTrans" cxnId="{AB5CFA4E-6056-3E49-BB75-8FDED75139BF}">
      <dgm:prSet/>
      <dgm:spPr/>
      <dgm:t>
        <a:bodyPr/>
        <a:lstStyle/>
        <a:p>
          <a:endParaRPr lang="en-GB"/>
        </a:p>
      </dgm:t>
    </dgm:pt>
    <dgm:pt modelId="{919B985C-7888-FA47-8F35-23801A51E163}" type="sibTrans" cxnId="{AB5CFA4E-6056-3E49-BB75-8FDED75139BF}">
      <dgm:prSet/>
      <dgm:spPr/>
      <dgm:t>
        <a:bodyPr/>
        <a:lstStyle/>
        <a:p>
          <a:endParaRPr lang="en-GB"/>
        </a:p>
      </dgm:t>
    </dgm:pt>
    <dgm:pt modelId="{84BDF528-3273-4E99-8D2E-D39BA0B7BAE1}" type="pres">
      <dgm:prSet presAssocID="{99E858F2-BA32-4620-ACEC-CD919F4A781F}" presName="root" presStyleCnt="0">
        <dgm:presLayoutVars>
          <dgm:dir/>
          <dgm:resizeHandles val="exact"/>
        </dgm:presLayoutVars>
      </dgm:prSet>
      <dgm:spPr/>
    </dgm:pt>
    <dgm:pt modelId="{F66890F3-D6CD-404D-AC8A-5FAEA92515B1}" type="pres">
      <dgm:prSet presAssocID="{9603F27B-14B7-49F3-B93C-4C75830CA4F0}" presName="compNode" presStyleCnt="0"/>
      <dgm:spPr/>
    </dgm:pt>
    <dgm:pt modelId="{5EDB2701-FB1B-48D3-95E1-5744B2BEE174}" type="pres">
      <dgm:prSet presAssocID="{9603F27B-14B7-49F3-B93C-4C75830CA4F0}" presName="bgRect" presStyleLbl="bgShp" presStyleIdx="0" presStyleCnt="3"/>
      <dgm:spPr/>
    </dgm:pt>
    <dgm:pt modelId="{D1D582B7-16D1-4A7F-A23C-B2BBF89E4666}" type="pres">
      <dgm:prSet presAssocID="{9603F27B-14B7-49F3-B93C-4C75830CA4F0}"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nboarding"/>
        </a:ext>
      </dgm:extLst>
    </dgm:pt>
    <dgm:pt modelId="{8917B601-06E8-4A2C-A02E-B3CEB9BE942E}" type="pres">
      <dgm:prSet presAssocID="{9603F27B-14B7-49F3-B93C-4C75830CA4F0}" presName="spaceRect" presStyleCnt="0"/>
      <dgm:spPr/>
    </dgm:pt>
    <dgm:pt modelId="{C2067D37-6EF0-4EF0-834E-E6B6AFC4717E}" type="pres">
      <dgm:prSet presAssocID="{9603F27B-14B7-49F3-B93C-4C75830CA4F0}" presName="parTx" presStyleLbl="revTx" presStyleIdx="0" presStyleCnt="3">
        <dgm:presLayoutVars>
          <dgm:chMax val="0"/>
          <dgm:chPref val="0"/>
        </dgm:presLayoutVars>
      </dgm:prSet>
      <dgm:spPr/>
    </dgm:pt>
    <dgm:pt modelId="{137268DE-F7C3-46BA-80D5-4F391E137608}" type="pres">
      <dgm:prSet presAssocID="{FD982321-FFD6-4B45-B56C-7004A8AE7BFE}" presName="sibTrans" presStyleCnt="0"/>
      <dgm:spPr/>
    </dgm:pt>
    <dgm:pt modelId="{518C386F-088A-45AB-B601-492B3C658EA6}" type="pres">
      <dgm:prSet presAssocID="{38709FE4-114F-4A65-AAA4-0622045B3376}" presName="compNode" presStyleCnt="0"/>
      <dgm:spPr/>
    </dgm:pt>
    <dgm:pt modelId="{C7FBC6F2-C4A4-471D-8719-573EB68611CC}" type="pres">
      <dgm:prSet presAssocID="{38709FE4-114F-4A65-AAA4-0622045B3376}" presName="bgRect" presStyleLbl="bgShp" presStyleIdx="1" presStyleCnt="3"/>
      <dgm:spPr/>
    </dgm:pt>
    <dgm:pt modelId="{34336EB9-FD2C-4777-84A1-2B4422F5D5B5}" type="pres">
      <dgm:prSet presAssocID="{38709FE4-114F-4A65-AAA4-0622045B33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7A3723A1-D1A9-456F-BFC5-508EE68C66D5}" type="pres">
      <dgm:prSet presAssocID="{38709FE4-114F-4A65-AAA4-0622045B3376}" presName="spaceRect" presStyleCnt="0"/>
      <dgm:spPr/>
    </dgm:pt>
    <dgm:pt modelId="{F0EC92EF-818B-4318-906C-F3D2431DF91F}" type="pres">
      <dgm:prSet presAssocID="{38709FE4-114F-4A65-AAA4-0622045B3376}" presName="parTx" presStyleLbl="revTx" presStyleIdx="1" presStyleCnt="3">
        <dgm:presLayoutVars>
          <dgm:chMax val="0"/>
          <dgm:chPref val="0"/>
        </dgm:presLayoutVars>
      </dgm:prSet>
      <dgm:spPr/>
    </dgm:pt>
    <dgm:pt modelId="{B28876E9-D89F-F745-BC55-3AE658E1B7E7}" type="pres">
      <dgm:prSet presAssocID="{1B97CB84-25FA-4F86-997E-4690684C3FC5}" presName="sibTrans" presStyleCnt="0"/>
      <dgm:spPr/>
    </dgm:pt>
    <dgm:pt modelId="{789DA15A-579F-7F40-B319-32AF0486B14C}" type="pres">
      <dgm:prSet presAssocID="{3DD57A16-6675-7F4B-9A68-7A6A40E226CA}" presName="compNode" presStyleCnt="0"/>
      <dgm:spPr/>
    </dgm:pt>
    <dgm:pt modelId="{B36A8692-124E-5342-918D-9D835E04EE17}" type="pres">
      <dgm:prSet presAssocID="{3DD57A16-6675-7F4B-9A68-7A6A40E226CA}" presName="bgRect" presStyleLbl="bgShp" presStyleIdx="2" presStyleCnt="3"/>
      <dgm:spPr/>
    </dgm:pt>
    <dgm:pt modelId="{06753C9A-961D-254D-A0D4-AB0C1130FBEC}" type="pres">
      <dgm:prSet presAssocID="{3DD57A16-6675-7F4B-9A68-7A6A40E226CA}"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BC957F3F-0F11-D14D-9533-76EAE44634E6}" type="pres">
      <dgm:prSet presAssocID="{3DD57A16-6675-7F4B-9A68-7A6A40E226CA}" presName="spaceRect" presStyleCnt="0"/>
      <dgm:spPr/>
    </dgm:pt>
    <dgm:pt modelId="{BE11E4CA-2AC9-BD4B-97BA-1AA36A64C92B}" type="pres">
      <dgm:prSet presAssocID="{3DD57A16-6675-7F4B-9A68-7A6A40E226CA}" presName="parTx" presStyleLbl="revTx" presStyleIdx="2" presStyleCnt="3">
        <dgm:presLayoutVars>
          <dgm:chMax val="0"/>
          <dgm:chPref val="0"/>
        </dgm:presLayoutVars>
      </dgm:prSet>
      <dgm:spPr/>
    </dgm:pt>
  </dgm:ptLst>
  <dgm:cxnLst>
    <dgm:cxn modelId="{1D4F820E-5E33-1E41-813E-B2F92E972D69}" type="presOf" srcId="{3DD57A16-6675-7F4B-9A68-7A6A40E226CA}" destId="{BE11E4CA-2AC9-BD4B-97BA-1AA36A64C92B}" srcOrd="0" destOrd="0" presId="urn:microsoft.com/office/officeart/2018/2/layout/IconVerticalSolidList"/>
    <dgm:cxn modelId="{BD998230-A22D-7347-BD1D-2F8EB39E5CE4}" type="presOf" srcId="{9603F27B-14B7-49F3-B93C-4C75830CA4F0}" destId="{C2067D37-6EF0-4EF0-834E-E6B6AFC4717E}" srcOrd="0" destOrd="0" presId="urn:microsoft.com/office/officeart/2018/2/layout/IconVerticalSolidList"/>
    <dgm:cxn modelId="{465B1A40-CC67-E749-A027-2B4C78E57BB8}" type="presOf" srcId="{38709FE4-114F-4A65-AAA4-0622045B3376}" destId="{F0EC92EF-818B-4318-906C-F3D2431DF91F}" srcOrd="0" destOrd="0" presId="urn:microsoft.com/office/officeart/2018/2/layout/IconVerticalSolidList"/>
    <dgm:cxn modelId="{AB5CFA4E-6056-3E49-BB75-8FDED75139BF}" srcId="{99E858F2-BA32-4620-ACEC-CD919F4A781F}" destId="{3DD57A16-6675-7F4B-9A68-7A6A40E226CA}" srcOrd="2" destOrd="0" parTransId="{61DDE6A2-F8DA-C542-B76E-407CE7D37177}" sibTransId="{919B985C-7888-FA47-8F35-23801A51E163}"/>
    <dgm:cxn modelId="{4B976168-7D11-433B-814C-BC9308DD048A}" srcId="{99E858F2-BA32-4620-ACEC-CD919F4A781F}" destId="{38709FE4-114F-4A65-AAA4-0622045B3376}" srcOrd="1" destOrd="0" parTransId="{43B0ADD3-62D1-48D9-BB33-BC2513EAF8A6}" sibTransId="{1B97CB84-25FA-4F86-997E-4690684C3FC5}"/>
    <dgm:cxn modelId="{34DEF68E-71D0-4DCD-B90A-C7B7C359E3F7}" type="presOf" srcId="{99E858F2-BA32-4620-ACEC-CD919F4A781F}" destId="{84BDF528-3273-4E99-8D2E-D39BA0B7BAE1}" srcOrd="0" destOrd="0" presId="urn:microsoft.com/office/officeart/2018/2/layout/IconVerticalSolidList"/>
    <dgm:cxn modelId="{E6E38E9B-FFBC-49F5-AF12-5F8D8068F8D1}" srcId="{99E858F2-BA32-4620-ACEC-CD919F4A781F}" destId="{9603F27B-14B7-49F3-B93C-4C75830CA4F0}" srcOrd="0" destOrd="0" parTransId="{B03DF71C-7EEF-4AA5-BB51-0823B3491015}" sibTransId="{FD982321-FFD6-4B45-B56C-7004A8AE7BFE}"/>
    <dgm:cxn modelId="{67AFF371-9BD1-1240-A070-C791CFA4C928}" type="presParOf" srcId="{84BDF528-3273-4E99-8D2E-D39BA0B7BAE1}" destId="{F66890F3-D6CD-404D-AC8A-5FAEA92515B1}" srcOrd="0" destOrd="0" presId="urn:microsoft.com/office/officeart/2018/2/layout/IconVerticalSolidList"/>
    <dgm:cxn modelId="{41AEAE34-E894-9B41-BFED-4784B571F8D3}" type="presParOf" srcId="{F66890F3-D6CD-404D-AC8A-5FAEA92515B1}" destId="{5EDB2701-FB1B-48D3-95E1-5744B2BEE174}" srcOrd="0" destOrd="0" presId="urn:microsoft.com/office/officeart/2018/2/layout/IconVerticalSolidList"/>
    <dgm:cxn modelId="{938EED3C-C989-154D-9894-6A96B61FA7DE}" type="presParOf" srcId="{F66890F3-D6CD-404D-AC8A-5FAEA92515B1}" destId="{D1D582B7-16D1-4A7F-A23C-B2BBF89E4666}" srcOrd="1" destOrd="0" presId="urn:microsoft.com/office/officeart/2018/2/layout/IconVerticalSolidList"/>
    <dgm:cxn modelId="{21EEA896-5EF4-0545-8EAA-20ED6B8B2184}" type="presParOf" srcId="{F66890F3-D6CD-404D-AC8A-5FAEA92515B1}" destId="{8917B601-06E8-4A2C-A02E-B3CEB9BE942E}" srcOrd="2" destOrd="0" presId="urn:microsoft.com/office/officeart/2018/2/layout/IconVerticalSolidList"/>
    <dgm:cxn modelId="{C6016340-78F9-774B-95F8-343A0D6785F5}" type="presParOf" srcId="{F66890F3-D6CD-404D-AC8A-5FAEA92515B1}" destId="{C2067D37-6EF0-4EF0-834E-E6B6AFC4717E}" srcOrd="3" destOrd="0" presId="urn:microsoft.com/office/officeart/2018/2/layout/IconVerticalSolidList"/>
    <dgm:cxn modelId="{E7F83A1C-23FA-8B4A-98EC-AF49DE2648E9}" type="presParOf" srcId="{84BDF528-3273-4E99-8D2E-D39BA0B7BAE1}" destId="{137268DE-F7C3-46BA-80D5-4F391E137608}" srcOrd="1" destOrd="0" presId="urn:microsoft.com/office/officeart/2018/2/layout/IconVerticalSolidList"/>
    <dgm:cxn modelId="{20FAF0CD-1EBB-D04A-8E21-BDA410CDD3CA}" type="presParOf" srcId="{84BDF528-3273-4E99-8D2E-D39BA0B7BAE1}" destId="{518C386F-088A-45AB-B601-492B3C658EA6}" srcOrd="2" destOrd="0" presId="urn:microsoft.com/office/officeart/2018/2/layout/IconVerticalSolidList"/>
    <dgm:cxn modelId="{87BA7578-AF72-8F49-A492-7BD62F9795AA}" type="presParOf" srcId="{518C386F-088A-45AB-B601-492B3C658EA6}" destId="{C7FBC6F2-C4A4-471D-8719-573EB68611CC}" srcOrd="0" destOrd="0" presId="urn:microsoft.com/office/officeart/2018/2/layout/IconVerticalSolidList"/>
    <dgm:cxn modelId="{9C63FD5C-C9FB-3D42-96F4-4BBEDD45BEB0}" type="presParOf" srcId="{518C386F-088A-45AB-B601-492B3C658EA6}" destId="{34336EB9-FD2C-4777-84A1-2B4422F5D5B5}" srcOrd="1" destOrd="0" presId="urn:microsoft.com/office/officeart/2018/2/layout/IconVerticalSolidList"/>
    <dgm:cxn modelId="{EFF22838-A8A9-324C-8B9C-9A50601929E1}" type="presParOf" srcId="{518C386F-088A-45AB-B601-492B3C658EA6}" destId="{7A3723A1-D1A9-456F-BFC5-508EE68C66D5}" srcOrd="2" destOrd="0" presId="urn:microsoft.com/office/officeart/2018/2/layout/IconVerticalSolidList"/>
    <dgm:cxn modelId="{81C08106-C5D0-5944-B300-DC4AC2C0002F}" type="presParOf" srcId="{518C386F-088A-45AB-B601-492B3C658EA6}" destId="{F0EC92EF-818B-4318-906C-F3D2431DF91F}" srcOrd="3" destOrd="0" presId="urn:microsoft.com/office/officeart/2018/2/layout/IconVerticalSolidList"/>
    <dgm:cxn modelId="{AF6E8408-B544-0D45-9B67-0B0A22834DDE}" type="presParOf" srcId="{84BDF528-3273-4E99-8D2E-D39BA0B7BAE1}" destId="{B28876E9-D89F-F745-BC55-3AE658E1B7E7}" srcOrd="3" destOrd="0" presId="urn:microsoft.com/office/officeart/2018/2/layout/IconVerticalSolidList"/>
    <dgm:cxn modelId="{73BBD7BF-1EC6-5549-8ECD-8A1CE731CE54}" type="presParOf" srcId="{84BDF528-3273-4E99-8D2E-D39BA0B7BAE1}" destId="{789DA15A-579F-7F40-B319-32AF0486B14C}" srcOrd="4" destOrd="0" presId="urn:microsoft.com/office/officeart/2018/2/layout/IconVerticalSolidList"/>
    <dgm:cxn modelId="{910F9749-7F1F-F74E-B23F-203496911970}" type="presParOf" srcId="{789DA15A-579F-7F40-B319-32AF0486B14C}" destId="{B36A8692-124E-5342-918D-9D835E04EE17}" srcOrd="0" destOrd="0" presId="urn:microsoft.com/office/officeart/2018/2/layout/IconVerticalSolidList"/>
    <dgm:cxn modelId="{ABD77AC4-81FE-B343-A5FE-93B6EB7FDA9C}" type="presParOf" srcId="{789DA15A-579F-7F40-B319-32AF0486B14C}" destId="{06753C9A-961D-254D-A0D4-AB0C1130FBEC}" srcOrd="1" destOrd="0" presId="urn:microsoft.com/office/officeart/2018/2/layout/IconVerticalSolidList"/>
    <dgm:cxn modelId="{29365068-CEA1-F34F-9766-3473C712D4D0}" type="presParOf" srcId="{789DA15A-579F-7F40-B319-32AF0486B14C}" destId="{BC957F3F-0F11-D14D-9533-76EAE44634E6}" srcOrd="2" destOrd="0" presId="urn:microsoft.com/office/officeart/2018/2/layout/IconVerticalSolidList"/>
    <dgm:cxn modelId="{18B00007-1B25-0948-923D-4325406AED4E}" type="presParOf" srcId="{789DA15A-579F-7F40-B319-32AF0486B14C}" destId="{BE11E4CA-2AC9-BD4B-97BA-1AA36A64C9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87D01-36B7-4435-933E-62E46A6DC0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3D4E2-B409-422D-A87C-B4C3F7AFFA33}">
      <dgm:prSet/>
      <dgm:spPr/>
      <dgm:t>
        <a:bodyPr/>
        <a:lstStyle/>
        <a:p>
          <a:r>
            <a:rPr lang="en-GB"/>
            <a:t>Policy Labs – </a:t>
          </a:r>
          <a:endParaRPr lang="en-US"/>
        </a:p>
      </dgm:t>
    </dgm:pt>
    <dgm:pt modelId="{FBC454B8-61E6-4C1C-8475-F957C85976F8}" type="parTrans" cxnId="{14691067-221F-491F-AEFA-8EFA0D2ABA62}">
      <dgm:prSet/>
      <dgm:spPr/>
      <dgm:t>
        <a:bodyPr/>
        <a:lstStyle/>
        <a:p>
          <a:endParaRPr lang="en-US"/>
        </a:p>
      </dgm:t>
    </dgm:pt>
    <dgm:pt modelId="{4C956D60-8346-4046-B8C6-53AD198E1C4C}" type="sibTrans" cxnId="{14691067-221F-491F-AEFA-8EFA0D2ABA62}">
      <dgm:prSet/>
      <dgm:spPr/>
      <dgm:t>
        <a:bodyPr/>
        <a:lstStyle/>
        <a:p>
          <a:endParaRPr lang="en-US"/>
        </a:p>
      </dgm:t>
    </dgm:pt>
    <dgm:pt modelId="{3915868E-AD7D-409B-AF19-D68655C6F06A}">
      <dgm:prSet/>
      <dgm:spPr/>
      <dgm:t>
        <a:bodyPr/>
        <a:lstStyle/>
        <a:p>
          <a:r>
            <a:rPr lang="en-GB" dirty="0"/>
            <a:t>£60k total budget</a:t>
          </a:r>
          <a:endParaRPr lang="en-US" dirty="0"/>
        </a:p>
      </dgm:t>
    </dgm:pt>
    <dgm:pt modelId="{5FBCA1B8-DA7B-41BB-8C51-E889C265313A}" type="parTrans" cxnId="{807DFBF3-BE20-488B-9B18-7254497F6B7B}">
      <dgm:prSet/>
      <dgm:spPr/>
      <dgm:t>
        <a:bodyPr/>
        <a:lstStyle/>
        <a:p>
          <a:endParaRPr lang="en-US"/>
        </a:p>
      </dgm:t>
    </dgm:pt>
    <dgm:pt modelId="{F8941662-950C-4679-A9BF-EECFB54D9382}" type="sibTrans" cxnId="{807DFBF3-BE20-488B-9B18-7254497F6B7B}">
      <dgm:prSet/>
      <dgm:spPr/>
      <dgm:t>
        <a:bodyPr/>
        <a:lstStyle/>
        <a:p>
          <a:endParaRPr lang="en-US"/>
        </a:p>
      </dgm:t>
    </dgm:pt>
    <dgm:pt modelId="{EB11ECB5-FE71-4EAB-8145-91A2CC3FF9B8}">
      <dgm:prSet/>
      <dgm:spPr/>
      <dgm:t>
        <a:bodyPr/>
        <a:lstStyle/>
        <a:p>
          <a:r>
            <a:rPr lang="en-US" dirty="0"/>
            <a:t>Max Bid of £20k per project</a:t>
          </a:r>
        </a:p>
      </dgm:t>
    </dgm:pt>
    <dgm:pt modelId="{E1335BBB-4CD4-42DF-9773-4572548FF681}" type="parTrans" cxnId="{9A8D8D01-9369-4B11-9AB4-FA9ADF4A90DA}">
      <dgm:prSet/>
      <dgm:spPr/>
      <dgm:t>
        <a:bodyPr/>
        <a:lstStyle/>
        <a:p>
          <a:endParaRPr lang="en-US"/>
        </a:p>
      </dgm:t>
    </dgm:pt>
    <dgm:pt modelId="{8C354814-58DE-46C4-B48A-BAB2E39F723E}" type="sibTrans" cxnId="{9A8D8D01-9369-4B11-9AB4-FA9ADF4A90DA}">
      <dgm:prSet/>
      <dgm:spPr/>
      <dgm:t>
        <a:bodyPr/>
        <a:lstStyle/>
        <a:p>
          <a:endParaRPr lang="en-US"/>
        </a:p>
      </dgm:t>
    </dgm:pt>
    <dgm:pt modelId="{50D9FC19-0E8B-4395-90B8-F7BC82D07F93}">
      <dgm:prSet/>
      <dgm:spPr/>
      <dgm:t>
        <a:bodyPr/>
        <a:lstStyle/>
        <a:p>
          <a:r>
            <a:rPr lang="en-GB"/>
            <a:t>Policy Prototypes – </a:t>
          </a:r>
          <a:endParaRPr lang="en-US"/>
        </a:p>
      </dgm:t>
    </dgm:pt>
    <dgm:pt modelId="{0FB9451A-C307-491D-B2C9-70D23BEC9404}" type="parTrans" cxnId="{15EE0F8F-0862-4EF2-BE13-BC189C60D61A}">
      <dgm:prSet/>
      <dgm:spPr/>
      <dgm:t>
        <a:bodyPr/>
        <a:lstStyle/>
        <a:p>
          <a:endParaRPr lang="en-US"/>
        </a:p>
      </dgm:t>
    </dgm:pt>
    <dgm:pt modelId="{00273A61-5592-4363-8C36-F979C96130C9}" type="sibTrans" cxnId="{15EE0F8F-0862-4EF2-BE13-BC189C60D61A}">
      <dgm:prSet/>
      <dgm:spPr/>
      <dgm:t>
        <a:bodyPr/>
        <a:lstStyle/>
        <a:p>
          <a:endParaRPr lang="en-US"/>
        </a:p>
      </dgm:t>
    </dgm:pt>
    <dgm:pt modelId="{3A73AECC-2161-4A7B-AB75-FA6E005A2A7B}">
      <dgm:prSet/>
      <dgm:spPr/>
      <dgm:t>
        <a:bodyPr/>
        <a:lstStyle/>
        <a:p>
          <a:r>
            <a:rPr lang="en-GB" dirty="0"/>
            <a:t>£15k total budget</a:t>
          </a:r>
          <a:endParaRPr lang="en-US" dirty="0"/>
        </a:p>
      </dgm:t>
    </dgm:pt>
    <dgm:pt modelId="{3FD086E4-57E3-43D4-8FFD-1DA70B0A58B0}" type="parTrans" cxnId="{8997D868-17A9-4C51-9918-0505D797DB3B}">
      <dgm:prSet/>
      <dgm:spPr/>
      <dgm:t>
        <a:bodyPr/>
        <a:lstStyle/>
        <a:p>
          <a:endParaRPr lang="en-US"/>
        </a:p>
      </dgm:t>
    </dgm:pt>
    <dgm:pt modelId="{494CBA49-A925-43AC-B1A9-E0362497B808}" type="sibTrans" cxnId="{8997D868-17A9-4C51-9918-0505D797DB3B}">
      <dgm:prSet/>
      <dgm:spPr/>
      <dgm:t>
        <a:bodyPr/>
        <a:lstStyle/>
        <a:p>
          <a:endParaRPr lang="en-US"/>
        </a:p>
      </dgm:t>
    </dgm:pt>
    <dgm:pt modelId="{62C9E943-73FF-47BC-B86C-20864D983C15}">
      <dgm:prSet/>
      <dgm:spPr/>
      <dgm:t>
        <a:bodyPr/>
        <a:lstStyle/>
        <a:p>
          <a:r>
            <a:rPr lang="en-US" dirty="0"/>
            <a:t>Max Bid of £2k per project</a:t>
          </a:r>
        </a:p>
      </dgm:t>
    </dgm:pt>
    <dgm:pt modelId="{9E71213E-26CE-4FD2-A10B-ADFFA3627A18}" type="parTrans" cxnId="{B559181E-7F9E-4E0C-9789-18C7B38CA18A}">
      <dgm:prSet/>
      <dgm:spPr/>
      <dgm:t>
        <a:bodyPr/>
        <a:lstStyle/>
        <a:p>
          <a:endParaRPr lang="en-US"/>
        </a:p>
      </dgm:t>
    </dgm:pt>
    <dgm:pt modelId="{2A5D07E9-5D23-4A6C-B5F3-3A83FDC542A1}" type="sibTrans" cxnId="{B559181E-7F9E-4E0C-9789-18C7B38CA18A}">
      <dgm:prSet/>
      <dgm:spPr/>
      <dgm:t>
        <a:bodyPr/>
        <a:lstStyle/>
        <a:p>
          <a:endParaRPr lang="en-US"/>
        </a:p>
      </dgm:t>
    </dgm:pt>
    <dgm:pt modelId="{2B05DC73-4AE4-704B-8E99-3A24B3CB6280}">
      <dgm:prSet/>
      <dgm:spPr/>
      <dgm:t>
        <a:bodyPr/>
        <a:lstStyle/>
        <a:p>
          <a:r>
            <a:rPr lang="en-GB" dirty="0"/>
            <a:t>24 months to deliver</a:t>
          </a:r>
          <a:endParaRPr lang="en-US" dirty="0"/>
        </a:p>
      </dgm:t>
    </dgm:pt>
    <dgm:pt modelId="{0F9778EE-0603-384C-A276-E59E72D606F5}" type="parTrans" cxnId="{750A7E9A-B783-0C43-A497-7E82C8FBBF45}">
      <dgm:prSet/>
      <dgm:spPr/>
      <dgm:t>
        <a:bodyPr/>
        <a:lstStyle/>
        <a:p>
          <a:endParaRPr lang="en-GB"/>
        </a:p>
      </dgm:t>
    </dgm:pt>
    <dgm:pt modelId="{2F2D458B-A404-1848-ADC3-4914D0F31EA5}" type="sibTrans" cxnId="{750A7E9A-B783-0C43-A497-7E82C8FBBF45}">
      <dgm:prSet/>
      <dgm:spPr/>
      <dgm:t>
        <a:bodyPr/>
        <a:lstStyle/>
        <a:p>
          <a:endParaRPr lang="en-GB"/>
        </a:p>
      </dgm:t>
    </dgm:pt>
    <dgm:pt modelId="{BA2652B2-688D-7C43-BF13-7BD982CBCE9B}">
      <dgm:prSet/>
      <dgm:spPr/>
      <dgm:t>
        <a:bodyPr/>
        <a:lstStyle/>
        <a:p>
          <a:r>
            <a:rPr lang="en-GB" dirty="0"/>
            <a:t>9 months to deliver</a:t>
          </a:r>
          <a:endParaRPr lang="en-US" dirty="0"/>
        </a:p>
      </dgm:t>
    </dgm:pt>
    <dgm:pt modelId="{876C6A20-0407-C940-9ECA-1ACBD49A0B56}" type="parTrans" cxnId="{ACA6E63F-19BC-D242-9259-5F80BD4AA9D8}">
      <dgm:prSet/>
      <dgm:spPr/>
      <dgm:t>
        <a:bodyPr/>
        <a:lstStyle/>
        <a:p>
          <a:endParaRPr lang="en-GB"/>
        </a:p>
      </dgm:t>
    </dgm:pt>
    <dgm:pt modelId="{FD197C2A-8D90-1742-A27D-E79352E8DB4A}" type="sibTrans" cxnId="{ACA6E63F-19BC-D242-9259-5F80BD4AA9D8}">
      <dgm:prSet/>
      <dgm:spPr/>
      <dgm:t>
        <a:bodyPr/>
        <a:lstStyle/>
        <a:p>
          <a:endParaRPr lang="en-GB"/>
        </a:p>
      </dgm:t>
    </dgm:pt>
    <dgm:pt modelId="{27786461-2DF9-224B-A5EC-D48F59911795}" type="pres">
      <dgm:prSet presAssocID="{30987D01-36B7-4435-933E-62E46A6DC063}" presName="linear" presStyleCnt="0">
        <dgm:presLayoutVars>
          <dgm:animLvl val="lvl"/>
          <dgm:resizeHandles val="exact"/>
        </dgm:presLayoutVars>
      </dgm:prSet>
      <dgm:spPr/>
    </dgm:pt>
    <dgm:pt modelId="{02D731AA-1FA6-1A47-98B8-AC5CA5F3950F}" type="pres">
      <dgm:prSet presAssocID="{28C3D4E2-B409-422D-A87C-B4C3F7AFFA33}" presName="parentText" presStyleLbl="node1" presStyleIdx="0" presStyleCnt="2">
        <dgm:presLayoutVars>
          <dgm:chMax val="0"/>
          <dgm:bulletEnabled val="1"/>
        </dgm:presLayoutVars>
      </dgm:prSet>
      <dgm:spPr/>
    </dgm:pt>
    <dgm:pt modelId="{7E372C3C-B981-8E4D-AAA2-60C72955B956}" type="pres">
      <dgm:prSet presAssocID="{28C3D4E2-B409-422D-A87C-B4C3F7AFFA33}" presName="childText" presStyleLbl="revTx" presStyleIdx="0" presStyleCnt="2">
        <dgm:presLayoutVars>
          <dgm:bulletEnabled val="1"/>
        </dgm:presLayoutVars>
      </dgm:prSet>
      <dgm:spPr/>
    </dgm:pt>
    <dgm:pt modelId="{E7F694A0-9129-0542-ACAD-5B00D73324F7}" type="pres">
      <dgm:prSet presAssocID="{50D9FC19-0E8B-4395-90B8-F7BC82D07F93}" presName="parentText" presStyleLbl="node1" presStyleIdx="1" presStyleCnt="2">
        <dgm:presLayoutVars>
          <dgm:chMax val="0"/>
          <dgm:bulletEnabled val="1"/>
        </dgm:presLayoutVars>
      </dgm:prSet>
      <dgm:spPr/>
    </dgm:pt>
    <dgm:pt modelId="{4D04C661-470F-2E43-ACE0-AF7DA7DF4233}" type="pres">
      <dgm:prSet presAssocID="{50D9FC19-0E8B-4395-90B8-F7BC82D07F93}" presName="childText" presStyleLbl="revTx" presStyleIdx="1" presStyleCnt="2">
        <dgm:presLayoutVars>
          <dgm:bulletEnabled val="1"/>
        </dgm:presLayoutVars>
      </dgm:prSet>
      <dgm:spPr/>
    </dgm:pt>
  </dgm:ptLst>
  <dgm:cxnLst>
    <dgm:cxn modelId="{9A8D8D01-9369-4B11-9AB4-FA9ADF4A90DA}" srcId="{28C3D4E2-B409-422D-A87C-B4C3F7AFFA33}" destId="{EB11ECB5-FE71-4EAB-8145-91A2CC3FF9B8}" srcOrd="1" destOrd="0" parTransId="{E1335BBB-4CD4-42DF-9773-4572548FF681}" sibTransId="{8C354814-58DE-46C4-B48A-BAB2E39F723E}"/>
    <dgm:cxn modelId="{B559181E-7F9E-4E0C-9789-18C7B38CA18A}" srcId="{50D9FC19-0E8B-4395-90B8-F7BC82D07F93}" destId="{62C9E943-73FF-47BC-B86C-20864D983C15}" srcOrd="1" destOrd="0" parTransId="{9E71213E-26CE-4FD2-A10B-ADFFA3627A18}" sibTransId="{2A5D07E9-5D23-4A6C-B5F3-3A83FDC542A1}"/>
    <dgm:cxn modelId="{FBF6AF1E-E4DE-484B-B3DB-6E736F657BEA}" type="presOf" srcId="{2B05DC73-4AE4-704B-8E99-3A24B3CB6280}" destId="{7E372C3C-B981-8E4D-AAA2-60C72955B956}" srcOrd="0" destOrd="2" presId="urn:microsoft.com/office/officeart/2005/8/layout/vList2"/>
    <dgm:cxn modelId="{ACA6E63F-19BC-D242-9259-5F80BD4AA9D8}" srcId="{50D9FC19-0E8B-4395-90B8-F7BC82D07F93}" destId="{BA2652B2-688D-7C43-BF13-7BD982CBCE9B}" srcOrd="2" destOrd="0" parTransId="{876C6A20-0407-C940-9ECA-1ACBD49A0B56}" sibTransId="{FD197C2A-8D90-1742-A27D-E79352E8DB4A}"/>
    <dgm:cxn modelId="{0CEBF13F-CEB2-AD49-A850-725003822B93}" type="presOf" srcId="{50D9FC19-0E8B-4395-90B8-F7BC82D07F93}" destId="{E7F694A0-9129-0542-ACAD-5B00D73324F7}" srcOrd="0" destOrd="0" presId="urn:microsoft.com/office/officeart/2005/8/layout/vList2"/>
    <dgm:cxn modelId="{5922D65F-6B54-274E-91A3-B630D9BDA052}" type="presOf" srcId="{62C9E943-73FF-47BC-B86C-20864D983C15}" destId="{4D04C661-470F-2E43-ACE0-AF7DA7DF4233}" srcOrd="0" destOrd="1" presId="urn:microsoft.com/office/officeart/2005/8/layout/vList2"/>
    <dgm:cxn modelId="{14691067-221F-491F-AEFA-8EFA0D2ABA62}" srcId="{30987D01-36B7-4435-933E-62E46A6DC063}" destId="{28C3D4E2-B409-422D-A87C-B4C3F7AFFA33}" srcOrd="0" destOrd="0" parTransId="{FBC454B8-61E6-4C1C-8475-F957C85976F8}" sibTransId="{4C956D60-8346-4046-B8C6-53AD198E1C4C}"/>
    <dgm:cxn modelId="{8997D868-17A9-4C51-9918-0505D797DB3B}" srcId="{50D9FC19-0E8B-4395-90B8-F7BC82D07F93}" destId="{3A73AECC-2161-4A7B-AB75-FA6E005A2A7B}" srcOrd="0" destOrd="0" parTransId="{3FD086E4-57E3-43D4-8FFD-1DA70B0A58B0}" sibTransId="{494CBA49-A925-43AC-B1A9-E0362497B808}"/>
    <dgm:cxn modelId="{51A93E70-3F7B-ED43-B22B-F0F73AAC4AD1}" type="presOf" srcId="{BA2652B2-688D-7C43-BF13-7BD982CBCE9B}" destId="{4D04C661-470F-2E43-ACE0-AF7DA7DF4233}" srcOrd="0" destOrd="2" presId="urn:microsoft.com/office/officeart/2005/8/layout/vList2"/>
    <dgm:cxn modelId="{6A11467A-9133-2F45-B3D8-2243DC6E5C60}" type="presOf" srcId="{EB11ECB5-FE71-4EAB-8145-91A2CC3FF9B8}" destId="{7E372C3C-B981-8E4D-AAA2-60C72955B956}" srcOrd="0" destOrd="1" presId="urn:microsoft.com/office/officeart/2005/8/layout/vList2"/>
    <dgm:cxn modelId="{31FB4C7D-7B6C-F24D-A0EB-26E170BAD01F}" type="presOf" srcId="{28C3D4E2-B409-422D-A87C-B4C3F7AFFA33}" destId="{02D731AA-1FA6-1A47-98B8-AC5CA5F3950F}" srcOrd="0" destOrd="0" presId="urn:microsoft.com/office/officeart/2005/8/layout/vList2"/>
    <dgm:cxn modelId="{15EE0F8F-0862-4EF2-BE13-BC189C60D61A}" srcId="{30987D01-36B7-4435-933E-62E46A6DC063}" destId="{50D9FC19-0E8B-4395-90B8-F7BC82D07F93}" srcOrd="1" destOrd="0" parTransId="{0FB9451A-C307-491D-B2C9-70D23BEC9404}" sibTransId="{00273A61-5592-4363-8C36-F979C96130C9}"/>
    <dgm:cxn modelId="{750A7E9A-B783-0C43-A497-7E82C8FBBF45}" srcId="{28C3D4E2-B409-422D-A87C-B4C3F7AFFA33}" destId="{2B05DC73-4AE4-704B-8E99-3A24B3CB6280}" srcOrd="2" destOrd="0" parTransId="{0F9778EE-0603-384C-A276-E59E72D606F5}" sibTransId="{2F2D458B-A404-1848-ADC3-4914D0F31EA5}"/>
    <dgm:cxn modelId="{4A8E37D4-32F5-7A48-8139-CF06193323EE}" type="presOf" srcId="{3A73AECC-2161-4A7B-AB75-FA6E005A2A7B}" destId="{4D04C661-470F-2E43-ACE0-AF7DA7DF4233}" srcOrd="0" destOrd="0" presId="urn:microsoft.com/office/officeart/2005/8/layout/vList2"/>
    <dgm:cxn modelId="{8CCA67E9-94E7-3A43-A015-28F5E9650411}" type="presOf" srcId="{3915868E-AD7D-409B-AF19-D68655C6F06A}" destId="{7E372C3C-B981-8E4D-AAA2-60C72955B956}" srcOrd="0" destOrd="0" presId="urn:microsoft.com/office/officeart/2005/8/layout/vList2"/>
    <dgm:cxn modelId="{807DFBF3-BE20-488B-9B18-7254497F6B7B}" srcId="{28C3D4E2-B409-422D-A87C-B4C3F7AFFA33}" destId="{3915868E-AD7D-409B-AF19-D68655C6F06A}" srcOrd="0" destOrd="0" parTransId="{5FBCA1B8-DA7B-41BB-8C51-E889C265313A}" sibTransId="{F8941662-950C-4679-A9BF-EECFB54D9382}"/>
    <dgm:cxn modelId="{711883F6-58CC-694B-BCB6-F31598D2E26A}" type="presOf" srcId="{30987D01-36B7-4435-933E-62E46A6DC063}" destId="{27786461-2DF9-224B-A5EC-D48F59911795}" srcOrd="0" destOrd="0" presId="urn:microsoft.com/office/officeart/2005/8/layout/vList2"/>
    <dgm:cxn modelId="{CDF00150-39D6-B345-AA54-97D7248CED11}" type="presParOf" srcId="{27786461-2DF9-224B-A5EC-D48F59911795}" destId="{02D731AA-1FA6-1A47-98B8-AC5CA5F3950F}" srcOrd="0" destOrd="0" presId="urn:microsoft.com/office/officeart/2005/8/layout/vList2"/>
    <dgm:cxn modelId="{4A465250-233C-294D-973D-C03E293A6B74}" type="presParOf" srcId="{27786461-2DF9-224B-A5EC-D48F59911795}" destId="{7E372C3C-B981-8E4D-AAA2-60C72955B956}" srcOrd="1" destOrd="0" presId="urn:microsoft.com/office/officeart/2005/8/layout/vList2"/>
    <dgm:cxn modelId="{58291FCE-04DF-7745-A31E-378467F6AACC}" type="presParOf" srcId="{27786461-2DF9-224B-A5EC-D48F59911795}" destId="{E7F694A0-9129-0542-ACAD-5B00D73324F7}" srcOrd="2" destOrd="0" presId="urn:microsoft.com/office/officeart/2005/8/layout/vList2"/>
    <dgm:cxn modelId="{4256D4FC-D1E4-C34A-B9C8-C1E0A0CC6AD7}" type="presParOf" srcId="{27786461-2DF9-224B-A5EC-D48F59911795}" destId="{4D04C661-470F-2E43-ACE0-AF7DA7DF423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3C355-3E4B-F646-B564-71A5CDE8E009}"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GB"/>
        </a:p>
      </dgm:t>
    </dgm:pt>
    <dgm:pt modelId="{204B24F9-CA5B-C74E-9D68-63D26442FD76}">
      <dgm:prSet phldrT="[Text]"/>
      <dgm:spPr>
        <a:solidFill>
          <a:schemeClr val="accent6">
            <a:lumMod val="75000"/>
          </a:schemeClr>
        </a:solidFill>
      </dgm:spPr>
      <dgm:t>
        <a:bodyPr/>
        <a:lstStyle/>
        <a:p>
          <a:r>
            <a:rPr lang="en-GB" dirty="0"/>
            <a:t>In a Policy Lab already suggested</a:t>
          </a:r>
        </a:p>
      </dgm:t>
    </dgm:pt>
    <dgm:pt modelId="{8FAA98F5-2489-FC49-ADC7-C4665523D246}" type="parTrans" cxnId="{CC3EA829-F841-CB4A-A5C3-BA4502171CF7}">
      <dgm:prSet/>
      <dgm:spPr/>
      <dgm:t>
        <a:bodyPr/>
        <a:lstStyle/>
        <a:p>
          <a:endParaRPr lang="en-GB"/>
        </a:p>
      </dgm:t>
    </dgm:pt>
    <dgm:pt modelId="{4436DE9C-03CE-1A48-A8FA-62683CCB8C79}" type="sibTrans" cxnId="{CC3EA829-F841-CB4A-A5C3-BA4502171CF7}">
      <dgm:prSet/>
      <dgm:spPr/>
      <dgm:t>
        <a:bodyPr/>
        <a:lstStyle/>
        <a:p>
          <a:endParaRPr lang="en-GB"/>
        </a:p>
      </dgm:t>
    </dgm:pt>
    <dgm:pt modelId="{DB9E3F74-DE51-404D-B4EC-139A133CFFA8}">
      <dgm:prSet phldrT="[Text]"/>
      <dgm:spPr>
        <a:solidFill>
          <a:schemeClr val="accent6">
            <a:lumMod val="40000"/>
            <a:lumOff val="60000"/>
            <a:alpha val="90000"/>
          </a:schemeClr>
        </a:solidFill>
      </dgm:spPr>
      <dgm:t>
        <a:bodyPr/>
        <a:lstStyle/>
        <a:p>
          <a:r>
            <a:rPr lang="en-GB" dirty="0"/>
            <a:t>Add to Spreadsheet</a:t>
          </a:r>
        </a:p>
      </dgm:t>
    </dgm:pt>
    <dgm:pt modelId="{87F97FCC-781D-474E-9023-5AFE81FE582A}" type="parTrans" cxnId="{AF0ED6A8-C6A1-E14E-88A5-D616F8E2E746}">
      <dgm:prSet/>
      <dgm:spPr/>
      <dgm:t>
        <a:bodyPr/>
        <a:lstStyle/>
        <a:p>
          <a:endParaRPr lang="en-GB"/>
        </a:p>
      </dgm:t>
    </dgm:pt>
    <dgm:pt modelId="{2AEFA27B-CAC7-D144-AEF9-EC4347BE78C0}" type="sibTrans" cxnId="{AF0ED6A8-C6A1-E14E-88A5-D616F8E2E746}">
      <dgm:prSet/>
      <dgm:spPr/>
      <dgm:t>
        <a:bodyPr/>
        <a:lstStyle/>
        <a:p>
          <a:endParaRPr lang="en-GB"/>
        </a:p>
      </dgm:t>
    </dgm:pt>
    <dgm:pt modelId="{31B291C0-DE39-6746-A426-D47D0DDF6750}">
      <dgm:prSet phldrT="[Text]"/>
      <dgm:spPr>
        <a:solidFill>
          <a:srgbClr val="7030A0"/>
        </a:solidFill>
      </dgm:spPr>
      <dgm:t>
        <a:bodyPr/>
        <a:lstStyle/>
        <a:p>
          <a:r>
            <a:rPr lang="en-GB" dirty="0"/>
            <a:t>Suggest a new theme for a Policy Lab</a:t>
          </a:r>
        </a:p>
      </dgm:t>
    </dgm:pt>
    <dgm:pt modelId="{0E027E0A-66DD-A54C-8081-DE3275CB1E1B}" type="parTrans" cxnId="{C008D0C9-E1F1-5C46-A35A-C5E7E85A1849}">
      <dgm:prSet/>
      <dgm:spPr/>
      <dgm:t>
        <a:bodyPr/>
        <a:lstStyle/>
        <a:p>
          <a:endParaRPr lang="en-GB"/>
        </a:p>
      </dgm:t>
    </dgm:pt>
    <dgm:pt modelId="{C4AF44EC-579B-1B4C-8C38-F9AE5538D7C9}" type="sibTrans" cxnId="{C008D0C9-E1F1-5C46-A35A-C5E7E85A1849}">
      <dgm:prSet/>
      <dgm:spPr/>
      <dgm:t>
        <a:bodyPr/>
        <a:lstStyle/>
        <a:p>
          <a:endParaRPr lang="en-GB"/>
        </a:p>
      </dgm:t>
    </dgm:pt>
    <dgm:pt modelId="{87002A5E-BCCE-2A4F-B99E-25EA2D19EC6A}">
      <dgm:prSet phldrT="[Text]"/>
      <dgm:spPr>
        <a:solidFill>
          <a:srgbClr val="7030A0">
            <a:alpha val="31875"/>
          </a:srgbClr>
        </a:solidFill>
      </dgm:spPr>
      <dgm:t>
        <a:bodyPr/>
        <a:lstStyle/>
        <a:p>
          <a:r>
            <a:rPr lang="en-GB" dirty="0"/>
            <a:t>Use form to submit EOI</a:t>
          </a:r>
        </a:p>
      </dgm:t>
    </dgm:pt>
    <dgm:pt modelId="{9962F738-1D81-B84E-9861-8C12571AA52E}" type="parTrans" cxnId="{E606192C-2322-9F41-A66D-163422C85EAF}">
      <dgm:prSet/>
      <dgm:spPr/>
      <dgm:t>
        <a:bodyPr/>
        <a:lstStyle/>
        <a:p>
          <a:endParaRPr lang="en-GB"/>
        </a:p>
      </dgm:t>
    </dgm:pt>
    <dgm:pt modelId="{3237EB89-D6D1-794A-A1A8-D8AFEAEA461B}" type="sibTrans" cxnId="{E606192C-2322-9F41-A66D-163422C85EAF}">
      <dgm:prSet/>
      <dgm:spPr/>
      <dgm:t>
        <a:bodyPr/>
        <a:lstStyle/>
        <a:p>
          <a:endParaRPr lang="en-GB"/>
        </a:p>
      </dgm:t>
    </dgm:pt>
    <dgm:pt modelId="{245DFF10-A679-FD43-ACD1-E5EEE457F637}">
      <dgm:prSet phldrT="[Text]"/>
      <dgm:spPr>
        <a:solidFill>
          <a:srgbClr val="FF0000"/>
        </a:solidFill>
      </dgm:spPr>
      <dgm:t>
        <a:bodyPr/>
        <a:lstStyle/>
        <a:p>
          <a:r>
            <a:rPr lang="en-GB" dirty="0"/>
            <a:t>Deliver a Policy Prototype</a:t>
          </a:r>
        </a:p>
      </dgm:t>
    </dgm:pt>
    <dgm:pt modelId="{BFC22511-6B2C-704E-89DE-858E2F01E899}" type="parTrans" cxnId="{3E1DED89-966F-D64D-8E3A-3513A9F9AB11}">
      <dgm:prSet/>
      <dgm:spPr/>
      <dgm:t>
        <a:bodyPr/>
        <a:lstStyle/>
        <a:p>
          <a:endParaRPr lang="en-GB"/>
        </a:p>
      </dgm:t>
    </dgm:pt>
    <dgm:pt modelId="{74D6A4D5-3A3A-894D-9C75-4C6AEA43529D}" type="sibTrans" cxnId="{3E1DED89-966F-D64D-8E3A-3513A9F9AB11}">
      <dgm:prSet/>
      <dgm:spPr/>
      <dgm:t>
        <a:bodyPr/>
        <a:lstStyle/>
        <a:p>
          <a:endParaRPr lang="en-GB"/>
        </a:p>
      </dgm:t>
    </dgm:pt>
    <dgm:pt modelId="{7FB52495-B41A-694C-839D-2B0D137A78AB}">
      <dgm:prSet phldrT="[Text]"/>
      <dgm:spPr>
        <a:solidFill>
          <a:srgbClr val="FF0000">
            <a:alpha val="52000"/>
          </a:srgbClr>
        </a:solidFill>
      </dgm:spPr>
      <dgm:t>
        <a:bodyPr/>
        <a:lstStyle/>
        <a:p>
          <a:r>
            <a:rPr lang="en-GB" dirty="0"/>
            <a:t>Use Form to submit EOI</a:t>
          </a:r>
        </a:p>
      </dgm:t>
    </dgm:pt>
    <dgm:pt modelId="{D2AAE071-E302-164C-BEA4-DB26CAB36266}" type="parTrans" cxnId="{70D4819B-8C5E-F34F-8449-F3ECE86A78C5}">
      <dgm:prSet/>
      <dgm:spPr/>
      <dgm:t>
        <a:bodyPr/>
        <a:lstStyle/>
        <a:p>
          <a:endParaRPr lang="en-GB"/>
        </a:p>
      </dgm:t>
    </dgm:pt>
    <dgm:pt modelId="{BE659305-F113-C145-B512-56AAF18D95D6}" type="sibTrans" cxnId="{70D4819B-8C5E-F34F-8449-F3ECE86A78C5}">
      <dgm:prSet/>
      <dgm:spPr/>
      <dgm:t>
        <a:bodyPr/>
        <a:lstStyle/>
        <a:p>
          <a:endParaRPr lang="en-GB"/>
        </a:p>
      </dgm:t>
    </dgm:pt>
    <dgm:pt modelId="{02B93A95-10B5-1C44-92C1-5040F88BFFDD}">
      <dgm:prSet phldrT="[Text]"/>
      <dgm:spPr>
        <a:solidFill>
          <a:srgbClr val="7030A0">
            <a:alpha val="30123"/>
          </a:srgbClr>
        </a:solidFill>
      </dgm:spPr>
      <dgm:t>
        <a:bodyPr/>
        <a:lstStyle/>
        <a:p>
          <a:r>
            <a:rPr lang="en-GB" dirty="0"/>
            <a:t>Use form to Submit EOI</a:t>
          </a:r>
        </a:p>
      </dgm:t>
    </dgm:pt>
    <dgm:pt modelId="{6A38630D-EA4E-0F40-85EA-04DF950ADA02}" type="parTrans" cxnId="{D6CC5DC4-6CC9-9647-84D3-0999F2538227}">
      <dgm:prSet/>
      <dgm:spPr/>
      <dgm:t>
        <a:bodyPr/>
        <a:lstStyle/>
        <a:p>
          <a:endParaRPr lang="en-GB"/>
        </a:p>
      </dgm:t>
    </dgm:pt>
    <dgm:pt modelId="{5E41B778-A378-784C-BA96-3E5BA3987C1A}" type="sibTrans" cxnId="{D6CC5DC4-6CC9-9647-84D3-0999F2538227}">
      <dgm:prSet/>
      <dgm:spPr/>
      <dgm:t>
        <a:bodyPr/>
        <a:lstStyle/>
        <a:p>
          <a:endParaRPr lang="en-GB"/>
        </a:p>
      </dgm:t>
    </dgm:pt>
    <dgm:pt modelId="{74592CFE-E1AA-B54E-AAD1-CBD6B45A86EF}" type="pres">
      <dgm:prSet presAssocID="{E4B3C355-3E4B-F646-B564-71A5CDE8E009}" presName="Name0" presStyleCnt="0">
        <dgm:presLayoutVars>
          <dgm:chPref val="3"/>
          <dgm:dir/>
          <dgm:animLvl val="lvl"/>
          <dgm:resizeHandles/>
        </dgm:presLayoutVars>
      </dgm:prSet>
      <dgm:spPr/>
    </dgm:pt>
    <dgm:pt modelId="{F538FFA6-0810-DB47-A835-77DFBBD880ED}" type="pres">
      <dgm:prSet presAssocID="{204B24F9-CA5B-C74E-9D68-63D26442FD76}" presName="horFlow" presStyleCnt="0"/>
      <dgm:spPr/>
    </dgm:pt>
    <dgm:pt modelId="{F4D3C543-9A00-C648-8A43-8D8CC2979D06}" type="pres">
      <dgm:prSet presAssocID="{204B24F9-CA5B-C74E-9D68-63D26442FD76}" presName="bigChev" presStyleLbl="node1" presStyleIdx="0" presStyleCnt="3"/>
      <dgm:spPr/>
    </dgm:pt>
    <dgm:pt modelId="{3F9D207C-3921-B24A-B8DF-CDE6184B4926}" type="pres">
      <dgm:prSet presAssocID="{87F97FCC-781D-474E-9023-5AFE81FE582A}" presName="parTrans" presStyleCnt="0"/>
      <dgm:spPr/>
    </dgm:pt>
    <dgm:pt modelId="{6942430D-D0A8-2245-863C-C87B3EFDF687}" type="pres">
      <dgm:prSet presAssocID="{DB9E3F74-DE51-404D-B4EC-139A133CFFA8}" presName="node" presStyleLbl="alignAccFollowNode1" presStyleIdx="0" presStyleCnt="4">
        <dgm:presLayoutVars>
          <dgm:bulletEnabled val="1"/>
        </dgm:presLayoutVars>
      </dgm:prSet>
      <dgm:spPr/>
    </dgm:pt>
    <dgm:pt modelId="{0B07BB3D-4174-1C4A-9D0C-0E58CA16A48F}" type="pres">
      <dgm:prSet presAssocID="{2AEFA27B-CAC7-D144-AEF9-EC4347BE78C0}" presName="sibTrans" presStyleCnt="0"/>
      <dgm:spPr/>
    </dgm:pt>
    <dgm:pt modelId="{37604218-0829-B243-A7A6-881643358A31}" type="pres">
      <dgm:prSet presAssocID="{02B93A95-10B5-1C44-92C1-5040F88BFFDD}" presName="node" presStyleLbl="alignAccFollowNode1" presStyleIdx="1" presStyleCnt="4">
        <dgm:presLayoutVars>
          <dgm:bulletEnabled val="1"/>
        </dgm:presLayoutVars>
      </dgm:prSet>
      <dgm:spPr/>
    </dgm:pt>
    <dgm:pt modelId="{C5CF8BCB-1F7B-734E-9184-0B0E8E1DD80C}" type="pres">
      <dgm:prSet presAssocID="{204B24F9-CA5B-C74E-9D68-63D26442FD76}" presName="vSp" presStyleCnt="0"/>
      <dgm:spPr/>
    </dgm:pt>
    <dgm:pt modelId="{A758BD27-D1DE-0F4A-8149-61D44FE13CD8}" type="pres">
      <dgm:prSet presAssocID="{31B291C0-DE39-6746-A426-D47D0DDF6750}" presName="horFlow" presStyleCnt="0"/>
      <dgm:spPr/>
    </dgm:pt>
    <dgm:pt modelId="{775C2353-3E15-4C42-871E-F632146E7607}" type="pres">
      <dgm:prSet presAssocID="{31B291C0-DE39-6746-A426-D47D0DDF6750}" presName="bigChev" presStyleLbl="node1" presStyleIdx="1" presStyleCnt="3"/>
      <dgm:spPr/>
    </dgm:pt>
    <dgm:pt modelId="{537584E8-B348-B343-8C9E-9152AE4B2010}" type="pres">
      <dgm:prSet presAssocID="{9962F738-1D81-B84E-9861-8C12571AA52E}" presName="parTrans" presStyleCnt="0"/>
      <dgm:spPr/>
    </dgm:pt>
    <dgm:pt modelId="{DD33B081-1AFB-5D4A-910C-65F25F9D1244}" type="pres">
      <dgm:prSet presAssocID="{87002A5E-BCCE-2A4F-B99E-25EA2D19EC6A}" presName="node" presStyleLbl="alignAccFollowNode1" presStyleIdx="2" presStyleCnt="4">
        <dgm:presLayoutVars>
          <dgm:bulletEnabled val="1"/>
        </dgm:presLayoutVars>
      </dgm:prSet>
      <dgm:spPr/>
    </dgm:pt>
    <dgm:pt modelId="{3623627A-BBB9-8C4E-B377-AC60446B7475}" type="pres">
      <dgm:prSet presAssocID="{31B291C0-DE39-6746-A426-D47D0DDF6750}" presName="vSp" presStyleCnt="0"/>
      <dgm:spPr/>
    </dgm:pt>
    <dgm:pt modelId="{BA986FFE-CF05-8B4D-883C-5A0F6A7EE34A}" type="pres">
      <dgm:prSet presAssocID="{245DFF10-A679-FD43-ACD1-E5EEE457F637}" presName="horFlow" presStyleCnt="0"/>
      <dgm:spPr/>
    </dgm:pt>
    <dgm:pt modelId="{38B61886-EF3F-B749-828F-77F87DF6DA28}" type="pres">
      <dgm:prSet presAssocID="{245DFF10-A679-FD43-ACD1-E5EEE457F637}" presName="bigChev" presStyleLbl="node1" presStyleIdx="2" presStyleCnt="3"/>
      <dgm:spPr/>
    </dgm:pt>
    <dgm:pt modelId="{C52C2815-F708-2849-BDCF-9C8250D5D334}" type="pres">
      <dgm:prSet presAssocID="{D2AAE071-E302-164C-BEA4-DB26CAB36266}" presName="parTrans" presStyleCnt="0"/>
      <dgm:spPr/>
    </dgm:pt>
    <dgm:pt modelId="{7A7E4E21-16AB-9F47-A07C-B640EA062DE1}" type="pres">
      <dgm:prSet presAssocID="{7FB52495-B41A-694C-839D-2B0D137A78AB}" presName="node" presStyleLbl="alignAccFollowNode1" presStyleIdx="3" presStyleCnt="4">
        <dgm:presLayoutVars>
          <dgm:bulletEnabled val="1"/>
        </dgm:presLayoutVars>
      </dgm:prSet>
      <dgm:spPr/>
    </dgm:pt>
  </dgm:ptLst>
  <dgm:cxnLst>
    <dgm:cxn modelId="{CC3EA829-F841-CB4A-A5C3-BA4502171CF7}" srcId="{E4B3C355-3E4B-F646-B564-71A5CDE8E009}" destId="{204B24F9-CA5B-C74E-9D68-63D26442FD76}" srcOrd="0" destOrd="0" parTransId="{8FAA98F5-2489-FC49-ADC7-C4665523D246}" sibTransId="{4436DE9C-03CE-1A48-A8FA-62683CCB8C79}"/>
    <dgm:cxn modelId="{E606192C-2322-9F41-A66D-163422C85EAF}" srcId="{31B291C0-DE39-6746-A426-D47D0DDF6750}" destId="{87002A5E-BCCE-2A4F-B99E-25EA2D19EC6A}" srcOrd="0" destOrd="0" parTransId="{9962F738-1D81-B84E-9861-8C12571AA52E}" sibTransId="{3237EB89-D6D1-794A-A1A8-D8AFEAEA461B}"/>
    <dgm:cxn modelId="{3E1DED89-966F-D64D-8E3A-3513A9F9AB11}" srcId="{E4B3C355-3E4B-F646-B564-71A5CDE8E009}" destId="{245DFF10-A679-FD43-ACD1-E5EEE457F637}" srcOrd="2" destOrd="0" parTransId="{BFC22511-6B2C-704E-89DE-858E2F01E899}" sibTransId="{74D6A4D5-3A3A-894D-9C75-4C6AEA43529D}"/>
    <dgm:cxn modelId="{5FF5EC96-FA36-4C4E-82B7-973E30187B03}" type="presOf" srcId="{87002A5E-BCCE-2A4F-B99E-25EA2D19EC6A}" destId="{DD33B081-1AFB-5D4A-910C-65F25F9D1244}" srcOrd="0" destOrd="0" presId="urn:microsoft.com/office/officeart/2005/8/layout/lProcess3"/>
    <dgm:cxn modelId="{70D4819B-8C5E-F34F-8449-F3ECE86A78C5}" srcId="{245DFF10-A679-FD43-ACD1-E5EEE457F637}" destId="{7FB52495-B41A-694C-839D-2B0D137A78AB}" srcOrd="0" destOrd="0" parTransId="{D2AAE071-E302-164C-BEA4-DB26CAB36266}" sibTransId="{BE659305-F113-C145-B512-56AAF18D95D6}"/>
    <dgm:cxn modelId="{AF0ED6A8-C6A1-E14E-88A5-D616F8E2E746}" srcId="{204B24F9-CA5B-C74E-9D68-63D26442FD76}" destId="{DB9E3F74-DE51-404D-B4EC-139A133CFFA8}" srcOrd="0" destOrd="0" parTransId="{87F97FCC-781D-474E-9023-5AFE81FE582A}" sibTransId="{2AEFA27B-CAC7-D144-AEF9-EC4347BE78C0}"/>
    <dgm:cxn modelId="{98970ABF-CD29-B645-942E-74576373DE7A}" type="presOf" srcId="{31B291C0-DE39-6746-A426-D47D0DDF6750}" destId="{775C2353-3E15-4C42-871E-F632146E7607}" srcOrd="0" destOrd="0" presId="urn:microsoft.com/office/officeart/2005/8/layout/lProcess3"/>
    <dgm:cxn modelId="{D6CC5DC4-6CC9-9647-84D3-0999F2538227}" srcId="{204B24F9-CA5B-C74E-9D68-63D26442FD76}" destId="{02B93A95-10B5-1C44-92C1-5040F88BFFDD}" srcOrd="1" destOrd="0" parTransId="{6A38630D-EA4E-0F40-85EA-04DF950ADA02}" sibTransId="{5E41B778-A378-784C-BA96-3E5BA3987C1A}"/>
    <dgm:cxn modelId="{A5917EC6-BD85-A246-BB3E-9FE6A56A7C06}" type="presOf" srcId="{E4B3C355-3E4B-F646-B564-71A5CDE8E009}" destId="{74592CFE-E1AA-B54E-AAD1-CBD6B45A86EF}" srcOrd="0" destOrd="0" presId="urn:microsoft.com/office/officeart/2005/8/layout/lProcess3"/>
    <dgm:cxn modelId="{C008D0C9-E1F1-5C46-A35A-C5E7E85A1849}" srcId="{E4B3C355-3E4B-F646-B564-71A5CDE8E009}" destId="{31B291C0-DE39-6746-A426-D47D0DDF6750}" srcOrd="1" destOrd="0" parTransId="{0E027E0A-66DD-A54C-8081-DE3275CB1E1B}" sibTransId="{C4AF44EC-579B-1B4C-8C38-F9AE5538D7C9}"/>
    <dgm:cxn modelId="{10E579D8-69F4-0A4D-BB91-3D03865AAF9A}" type="presOf" srcId="{7FB52495-B41A-694C-839D-2B0D137A78AB}" destId="{7A7E4E21-16AB-9F47-A07C-B640EA062DE1}" srcOrd="0" destOrd="0" presId="urn:microsoft.com/office/officeart/2005/8/layout/lProcess3"/>
    <dgm:cxn modelId="{0954B3EA-46F0-574C-A3EF-B96723D19114}" type="presOf" srcId="{DB9E3F74-DE51-404D-B4EC-139A133CFFA8}" destId="{6942430D-D0A8-2245-863C-C87B3EFDF687}" srcOrd="0" destOrd="0" presId="urn:microsoft.com/office/officeart/2005/8/layout/lProcess3"/>
    <dgm:cxn modelId="{6A8FE7EF-DD7E-C343-80F4-8A8046584FEB}" type="presOf" srcId="{245DFF10-A679-FD43-ACD1-E5EEE457F637}" destId="{38B61886-EF3F-B749-828F-77F87DF6DA28}" srcOrd="0" destOrd="0" presId="urn:microsoft.com/office/officeart/2005/8/layout/lProcess3"/>
    <dgm:cxn modelId="{DAF232F5-22D7-F14A-888A-EAD51B5B0F74}" type="presOf" srcId="{204B24F9-CA5B-C74E-9D68-63D26442FD76}" destId="{F4D3C543-9A00-C648-8A43-8D8CC2979D06}" srcOrd="0" destOrd="0" presId="urn:microsoft.com/office/officeart/2005/8/layout/lProcess3"/>
    <dgm:cxn modelId="{190341FA-D96B-EE42-8525-131EC7E60865}" type="presOf" srcId="{02B93A95-10B5-1C44-92C1-5040F88BFFDD}" destId="{37604218-0829-B243-A7A6-881643358A31}" srcOrd="0" destOrd="0" presId="urn:microsoft.com/office/officeart/2005/8/layout/lProcess3"/>
    <dgm:cxn modelId="{735529FC-0F03-8E4E-95E6-89FE6B380390}" type="presParOf" srcId="{74592CFE-E1AA-B54E-AAD1-CBD6B45A86EF}" destId="{F538FFA6-0810-DB47-A835-77DFBBD880ED}" srcOrd="0" destOrd="0" presId="urn:microsoft.com/office/officeart/2005/8/layout/lProcess3"/>
    <dgm:cxn modelId="{748B847B-7DBB-2545-9915-B3CB6B85FE03}" type="presParOf" srcId="{F538FFA6-0810-DB47-A835-77DFBBD880ED}" destId="{F4D3C543-9A00-C648-8A43-8D8CC2979D06}" srcOrd="0" destOrd="0" presId="urn:microsoft.com/office/officeart/2005/8/layout/lProcess3"/>
    <dgm:cxn modelId="{FA06C872-7CDE-B946-A2FC-49A8DE03B12C}" type="presParOf" srcId="{F538FFA6-0810-DB47-A835-77DFBBD880ED}" destId="{3F9D207C-3921-B24A-B8DF-CDE6184B4926}" srcOrd="1" destOrd="0" presId="urn:microsoft.com/office/officeart/2005/8/layout/lProcess3"/>
    <dgm:cxn modelId="{262AD32D-E66A-734E-9E02-6D4111EB159E}" type="presParOf" srcId="{F538FFA6-0810-DB47-A835-77DFBBD880ED}" destId="{6942430D-D0A8-2245-863C-C87B3EFDF687}" srcOrd="2" destOrd="0" presId="urn:microsoft.com/office/officeart/2005/8/layout/lProcess3"/>
    <dgm:cxn modelId="{240BBEBC-EC6B-4748-8FAE-E4E82C40772E}" type="presParOf" srcId="{F538FFA6-0810-DB47-A835-77DFBBD880ED}" destId="{0B07BB3D-4174-1C4A-9D0C-0E58CA16A48F}" srcOrd="3" destOrd="0" presId="urn:microsoft.com/office/officeart/2005/8/layout/lProcess3"/>
    <dgm:cxn modelId="{111CFBB7-D556-9247-B39E-B1921B8FFB0F}" type="presParOf" srcId="{F538FFA6-0810-DB47-A835-77DFBBD880ED}" destId="{37604218-0829-B243-A7A6-881643358A31}" srcOrd="4" destOrd="0" presId="urn:microsoft.com/office/officeart/2005/8/layout/lProcess3"/>
    <dgm:cxn modelId="{2976E620-E9F3-DB40-9C9D-B98EADF4A6C9}" type="presParOf" srcId="{74592CFE-E1AA-B54E-AAD1-CBD6B45A86EF}" destId="{C5CF8BCB-1F7B-734E-9184-0B0E8E1DD80C}" srcOrd="1" destOrd="0" presId="urn:microsoft.com/office/officeart/2005/8/layout/lProcess3"/>
    <dgm:cxn modelId="{16DF2F4C-68EF-9E45-AE64-BB4756FA6C6E}" type="presParOf" srcId="{74592CFE-E1AA-B54E-AAD1-CBD6B45A86EF}" destId="{A758BD27-D1DE-0F4A-8149-61D44FE13CD8}" srcOrd="2" destOrd="0" presId="urn:microsoft.com/office/officeart/2005/8/layout/lProcess3"/>
    <dgm:cxn modelId="{23B1F70F-8636-6C4B-A29E-01C9958EAE81}" type="presParOf" srcId="{A758BD27-D1DE-0F4A-8149-61D44FE13CD8}" destId="{775C2353-3E15-4C42-871E-F632146E7607}" srcOrd="0" destOrd="0" presId="urn:microsoft.com/office/officeart/2005/8/layout/lProcess3"/>
    <dgm:cxn modelId="{93000FE9-B30E-254D-A9E4-06562E1C7AA1}" type="presParOf" srcId="{A758BD27-D1DE-0F4A-8149-61D44FE13CD8}" destId="{537584E8-B348-B343-8C9E-9152AE4B2010}" srcOrd="1" destOrd="0" presId="urn:microsoft.com/office/officeart/2005/8/layout/lProcess3"/>
    <dgm:cxn modelId="{4BEF495D-CA4F-CF4F-A340-7909C65BFC0E}" type="presParOf" srcId="{A758BD27-D1DE-0F4A-8149-61D44FE13CD8}" destId="{DD33B081-1AFB-5D4A-910C-65F25F9D1244}" srcOrd="2" destOrd="0" presId="urn:microsoft.com/office/officeart/2005/8/layout/lProcess3"/>
    <dgm:cxn modelId="{94C8F19A-59BB-9D47-9BA8-D31A6E834684}" type="presParOf" srcId="{74592CFE-E1AA-B54E-AAD1-CBD6B45A86EF}" destId="{3623627A-BBB9-8C4E-B377-AC60446B7475}" srcOrd="3" destOrd="0" presId="urn:microsoft.com/office/officeart/2005/8/layout/lProcess3"/>
    <dgm:cxn modelId="{98374ACD-30F7-B744-9CF8-233089743DB8}" type="presParOf" srcId="{74592CFE-E1AA-B54E-AAD1-CBD6B45A86EF}" destId="{BA986FFE-CF05-8B4D-883C-5A0F6A7EE34A}" srcOrd="4" destOrd="0" presId="urn:microsoft.com/office/officeart/2005/8/layout/lProcess3"/>
    <dgm:cxn modelId="{FBE92206-3A48-7944-A604-729F1A1BD36A}" type="presParOf" srcId="{BA986FFE-CF05-8B4D-883C-5A0F6A7EE34A}" destId="{38B61886-EF3F-B749-828F-77F87DF6DA28}" srcOrd="0" destOrd="0" presId="urn:microsoft.com/office/officeart/2005/8/layout/lProcess3"/>
    <dgm:cxn modelId="{38AFF616-B4DE-1347-A29D-F496CDF302CB}" type="presParOf" srcId="{BA986FFE-CF05-8B4D-883C-5A0F6A7EE34A}" destId="{C52C2815-F708-2849-BDCF-9C8250D5D334}" srcOrd="1" destOrd="0" presId="urn:microsoft.com/office/officeart/2005/8/layout/lProcess3"/>
    <dgm:cxn modelId="{DA51A787-A8E6-7644-B521-595ECA8ACC02}" type="presParOf" srcId="{BA986FFE-CF05-8B4D-883C-5A0F6A7EE34A}" destId="{7A7E4E21-16AB-9F47-A07C-B640EA062DE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2701-FB1B-48D3-95E1-5744B2BEE174}">
      <dsp:nvSpPr>
        <dsp:cNvPr id="0" name=""/>
        <dsp:cNvSpPr/>
      </dsp:nvSpPr>
      <dsp:spPr>
        <a:xfrm>
          <a:off x="0" y="466"/>
          <a:ext cx="9680368" cy="1091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582B7-16D1-4A7F-A23C-B2BBF89E4666}">
      <dsp:nvSpPr>
        <dsp:cNvPr id="0" name=""/>
        <dsp:cNvSpPr/>
      </dsp:nvSpPr>
      <dsp:spPr>
        <a:xfrm>
          <a:off x="330220" y="246084"/>
          <a:ext cx="600400" cy="6004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67D37-6EF0-4EF0-834E-E6B6AFC4717E}">
      <dsp:nvSpPr>
        <dsp:cNvPr id="0" name=""/>
        <dsp:cNvSpPr/>
      </dsp:nvSpPr>
      <dsp:spPr>
        <a:xfrm>
          <a:off x="1260841" y="466"/>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t>Member led projects to find co-operative policy solutions to the challenges facing local government.  </a:t>
          </a:r>
          <a:br>
            <a:rPr lang="en-GB" sz="1800" kern="1200" dirty="0"/>
          </a:br>
          <a:r>
            <a:rPr lang="en-GB" sz="1800" kern="1200" dirty="0"/>
            <a:t>Open to all ideas, the more innovative the better!</a:t>
          </a:r>
          <a:endParaRPr lang="en-US" sz="1800" kern="1200" dirty="0"/>
        </a:p>
      </dsp:txBody>
      <dsp:txXfrm>
        <a:off x="1260841" y="466"/>
        <a:ext cx="8419526" cy="1091637"/>
      </dsp:txXfrm>
    </dsp:sp>
    <dsp:sp modelId="{C7FBC6F2-C4A4-471D-8719-573EB68611CC}">
      <dsp:nvSpPr>
        <dsp:cNvPr id="0" name=""/>
        <dsp:cNvSpPr/>
      </dsp:nvSpPr>
      <dsp:spPr>
        <a:xfrm>
          <a:off x="0" y="1365013"/>
          <a:ext cx="9680368" cy="1091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36EB9-FD2C-4777-84A1-2B4422F5D5B5}">
      <dsp:nvSpPr>
        <dsp:cNvPr id="0" name=""/>
        <dsp:cNvSpPr/>
      </dsp:nvSpPr>
      <dsp:spPr>
        <a:xfrm>
          <a:off x="330220" y="1610632"/>
          <a:ext cx="600400" cy="600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C92EF-818B-4318-906C-F3D2431DF91F}">
      <dsp:nvSpPr>
        <dsp:cNvPr id="0" name=""/>
        <dsp:cNvSpPr/>
      </dsp:nvSpPr>
      <dsp:spPr>
        <a:xfrm>
          <a:off x="1260841" y="1365013"/>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t>Policy Labs - </a:t>
          </a:r>
          <a:r>
            <a:rPr lang="en-GB" sz="1800" b="0" i="0" kern="1200" dirty="0"/>
            <a:t>more significant collaborative pieces of work that CCIN members work on together and eligible for between £10,000 - £20,000 of funding.</a:t>
          </a:r>
          <a:endParaRPr lang="en-US" sz="1800" kern="1200" dirty="0"/>
        </a:p>
      </dsp:txBody>
      <dsp:txXfrm>
        <a:off x="1260841" y="1365013"/>
        <a:ext cx="8419526" cy="1091637"/>
      </dsp:txXfrm>
    </dsp:sp>
    <dsp:sp modelId="{B36A8692-124E-5342-918D-9D835E04EE17}">
      <dsp:nvSpPr>
        <dsp:cNvPr id="0" name=""/>
        <dsp:cNvSpPr/>
      </dsp:nvSpPr>
      <dsp:spPr>
        <a:xfrm>
          <a:off x="0" y="2729560"/>
          <a:ext cx="9680368" cy="10916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53C9A-961D-254D-A0D4-AB0C1130FBEC}">
      <dsp:nvSpPr>
        <dsp:cNvPr id="0" name=""/>
        <dsp:cNvSpPr/>
      </dsp:nvSpPr>
      <dsp:spPr>
        <a:xfrm>
          <a:off x="330220" y="2975179"/>
          <a:ext cx="600400" cy="60040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1E4CA-2AC9-BD4B-97BA-1AA36A64C92B}">
      <dsp:nvSpPr>
        <dsp:cNvPr id="0" name=""/>
        <dsp:cNvSpPr/>
      </dsp:nvSpPr>
      <dsp:spPr>
        <a:xfrm>
          <a:off x="1260841" y="2729560"/>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t>Policy Prototypes - </a:t>
          </a:r>
          <a:r>
            <a:rPr lang="en-GB" sz="1800" b="0" i="0" kern="1200" dirty="0"/>
            <a:t>smaller projects delivered in a locality on behalf of the Network and eligible for up to £2,000 of funding.</a:t>
          </a:r>
          <a:endParaRPr lang="en-GB" sz="1800" kern="1200" dirty="0"/>
        </a:p>
      </dsp:txBody>
      <dsp:txXfrm>
        <a:off x="1260841" y="2729560"/>
        <a:ext cx="8419526" cy="109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31AA-1FA6-1A47-98B8-AC5CA5F3950F}">
      <dsp:nvSpPr>
        <dsp:cNvPr id="0" name=""/>
        <dsp:cNvSpPr/>
      </dsp:nvSpPr>
      <dsp:spPr>
        <a:xfrm>
          <a:off x="0" y="17964"/>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Policy Labs – </a:t>
          </a:r>
          <a:endParaRPr lang="en-US" sz="3300" kern="1200"/>
        </a:p>
      </dsp:txBody>
      <dsp:txXfrm>
        <a:off x="38638" y="56602"/>
        <a:ext cx="10438324" cy="714229"/>
      </dsp:txXfrm>
    </dsp:sp>
    <dsp:sp modelId="{7E372C3C-B981-8E4D-AAA2-60C72955B956}">
      <dsp:nvSpPr>
        <dsp:cNvPr id="0" name=""/>
        <dsp:cNvSpPr/>
      </dsp:nvSpPr>
      <dsp:spPr>
        <a:xfrm>
          <a:off x="0" y="809469"/>
          <a:ext cx="10515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dirty="0"/>
            <a:t>£60k total budget</a:t>
          </a:r>
          <a:endParaRPr lang="en-US" sz="2600" kern="1200" dirty="0"/>
        </a:p>
        <a:p>
          <a:pPr marL="228600" lvl="1" indent="-228600" algn="l" defTabSz="1155700">
            <a:lnSpc>
              <a:spcPct val="90000"/>
            </a:lnSpc>
            <a:spcBef>
              <a:spcPct val="0"/>
            </a:spcBef>
            <a:spcAft>
              <a:spcPct val="20000"/>
            </a:spcAft>
            <a:buChar char="•"/>
          </a:pPr>
          <a:r>
            <a:rPr lang="en-US" sz="2600" kern="1200" dirty="0"/>
            <a:t>Max Bid of £20k per project</a:t>
          </a:r>
        </a:p>
        <a:p>
          <a:pPr marL="228600" lvl="1" indent="-228600" algn="l" defTabSz="1155700">
            <a:lnSpc>
              <a:spcPct val="90000"/>
            </a:lnSpc>
            <a:spcBef>
              <a:spcPct val="0"/>
            </a:spcBef>
            <a:spcAft>
              <a:spcPct val="20000"/>
            </a:spcAft>
            <a:buChar char="•"/>
          </a:pPr>
          <a:r>
            <a:rPr lang="en-GB" sz="2600" kern="1200" dirty="0"/>
            <a:t>24 months to deliver</a:t>
          </a:r>
          <a:endParaRPr lang="en-US" sz="2600" kern="1200" dirty="0"/>
        </a:p>
      </dsp:txBody>
      <dsp:txXfrm>
        <a:off x="0" y="809469"/>
        <a:ext cx="10515600" cy="1366200"/>
      </dsp:txXfrm>
    </dsp:sp>
    <dsp:sp modelId="{E7F694A0-9129-0542-ACAD-5B00D73324F7}">
      <dsp:nvSpPr>
        <dsp:cNvPr id="0" name=""/>
        <dsp:cNvSpPr/>
      </dsp:nvSpPr>
      <dsp:spPr>
        <a:xfrm>
          <a:off x="0" y="2175669"/>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Policy Prototypes – </a:t>
          </a:r>
          <a:endParaRPr lang="en-US" sz="3300" kern="1200"/>
        </a:p>
      </dsp:txBody>
      <dsp:txXfrm>
        <a:off x="38638" y="2214307"/>
        <a:ext cx="10438324" cy="714229"/>
      </dsp:txXfrm>
    </dsp:sp>
    <dsp:sp modelId="{4D04C661-470F-2E43-ACE0-AF7DA7DF4233}">
      <dsp:nvSpPr>
        <dsp:cNvPr id="0" name=""/>
        <dsp:cNvSpPr/>
      </dsp:nvSpPr>
      <dsp:spPr>
        <a:xfrm>
          <a:off x="0" y="2967174"/>
          <a:ext cx="10515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dirty="0"/>
            <a:t>£15k total budget</a:t>
          </a:r>
          <a:endParaRPr lang="en-US" sz="2600" kern="1200" dirty="0"/>
        </a:p>
        <a:p>
          <a:pPr marL="228600" lvl="1" indent="-228600" algn="l" defTabSz="1155700">
            <a:lnSpc>
              <a:spcPct val="90000"/>
            </a:lnSpc>
            <a:spcBef>
              <a:spcPct val="0"/>
            </a:spcBef>
            <a:spcAft>
              <a:spcPct val="20000"/>
            </a:spcAft>
            <a:buChar char="•"/>
          </a:pPr>
          <a:r>
            <a:rPr lang="en-US" sz="2600" kern="1200" dirty="0"/>
            <a:t>Max Bid of £2k per project</a:t>
          </a:r>
        </a:p>
        <a:p>
          <a:pPr marL="228600" lvl="1" indent="-228600" algn="l" defTabSz="1155700">
            <a:lnSpc>
              <a:spcPct val="90000"/>
            </a:lnSpc>
            <a:spcBef>
              <a:spcPct val="0"/>
            </a:spcBef>
            <a:spcAft>
              <a:spcPct val="20000"/>
            </a:spcAft>
            <a:buChar char="•"/>
          </a:pPr>
          <a:r>
            <a:rPr lang="en-GB" sz="2600" kern="1200" dirty="0"/>
            <a:t>9 months to deliver</a:t>
          </a:r>
          <a:endParaRPr lang="en-US" sz="2600" kern="1200" dirty="0"/>
        </a:p>
      </dsp:txBody>
      <dsp:txXfrm>
        <a:off x="0" y="2967174"/>
        <a:ext cx="10515600" cy="136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3C543-9A00-C648-8A43-8D8CC2979D06}">
      <dsp:nvSpPr>
        <dsp:cNvPr id="0" name=""/>
        <dsp:cNvSpPr/>
      </dsp:nvSpPr>
      <dsp:spPr>
        <a:xfrm>
          <a:off x="1254594" y="364"/>
          <a:ext cx="3316932" cy="132677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In a Policy Lab already suggested</a:t>
          </a:r>
        </a:p>
      </dsp:txBody>
      <dsp:txXfrm>
        <a:off x="1917980" y="364"/>
        <a:ext cx="1990160" cy="1326772"/>
      </dsp:txXfrm>
    </dsp:sp>
    <dsp:sp modelId="{6942430D-D0A8-2245-863C-C87B3EFDF687}">
      <dsp:nvSpPr>
        <dsp:cNvPr id="0" name=""/>
        <dsp:cNvSpPr/>
      </dsp:nvSpPr>
      <dsp:spPr>
        <a:xfrm>
          <a:off x="4140325" y="113140"/>
          <a:ext cx="2753053" cy="1101221"/>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Add to Spreadsheet</a:t>
          </a:r>
        </a:p>
      </dsp:txBody>
      <dsp:txXfrm>
        <a:off x="4690936" y="113140"/>
        <a:ext cx="1651832" cy="1101221"/>
      </dsp:txXfrm>
    </dsp:sp>
    <dsp:sp modelId="{37604218-0829-B243-A7A6-881643358A31}">
      <dsp:nvSpPr>
        <dsp:cNvPr id="0" name=""/>
        <dsp:cNvSpPr/>
      </dsp:nvSpPr>
      <dsp:spPr>
        <a:xfrm>
          <a:off x="6507951" y="113140"/>
          <a:ext cx="2753053" cy="1101221"/>
        </a:xfrm>
        <a:prstGeom prst="chevron">
          <a:avLst/>
        </a:prstGeom>
        <a:solidFill>
          <a:srgbClr val="7030A0">
            <a:alpha val="30123"/>
          </a:srgb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7058562" y="113140"/>
        <a:ext cx="1651832" cy="1101221"/>
      </dsp:txXfrm>
    </dsp:sp>
    <dsp:sp modelId="{775C2353-3E15-4C42-871E-F632146E7607}">
      <dsp:nvSpPr>
        <dsp:cNvPr id="0" name=""/>
        <dsp:cNvSpPr/>
      </dsp:nvSpPr>
      <dsp:spPr>
        <a:xfrm>
          <a:off x="1254594" y="1512885"/>
          <a:ext cx="3316932" cy="1326772"/>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Suggest a new theme for a Policy Lab</a:t>
          </a:r>
        </a:p>
      </dsp:txBody>
      <dsp:txXfrm>
        <a:off x="1917980" y="1512885"/>
        <a:ext cx="1990160" cy="1326772"/>
      </dsp:txXfrm>
    </dsp:sp>
    <dsp:sp modelId="{DD33B081-1AFB-5D4A-910C-65F25F9D1244}">
      <dsp:nvSpPr>
        <dsp:cNvPr id="0" name=""/>
        <dsp:cNvSpPr/>
      </dsp:nvSpPr>
      <dsp:spPr>
        <a:xfrm>
          <a:off x="4140325" y="1625661"/>
          <a:ext cx="2753053" cy="1101221"/>
        </a:xfrm>
        <a:prstGeom prst="chevron">
          <a:avLst/>
        </a:prstGeom>
        <a:solidFill>
          <a:srgbClr val="7030A0">
            <a:alpha val="31875"/>
          </a:srgb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4690936" y="1625661"/>
        <a:ext cx="1651832" cy="1101221"/>
      </dsp:txXfrm>
    </dsp:sp>
    <dsp:sp modelId="{38B61886-EF3F-B749-828F-77F87DF6DA28}">
      <dsp:nvSpPr>
        <dsp:cNvPr id="0" name=""/>
        <dsp:cNvSpPr/>
      </dsp:nvSpPr>
      <dsp:spPr>
        <a:xfrm>
          <a:off x="1254594" y="3025406"/>
          <a:ext cx="3316932" cy="13267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Deliver a Policy Prototype</a:t>
          </a:r>
        </a:p>
      </dsp:txBody>
      <dsp:txXfrm>
        <a:off x="1917980" y="3025406"/>
        <a:ext cx="1990160" cy="1326772"/>
      </dsp:txXfrm>
    </dsp:sp>
    <dsp:sp modelId="{7A7E4E21-16AB-9F47-A07C-B640EA062DE1}">
      <dsp:nvSpPr>
        <dsp:cNvPr id="0" name=""/>
        <dsp:cNvSpPr/>
      </dsp:nvSpPr>
      <dsp:spPr>
        <a:xfrm>
          <a:off x="4140325" y="3138182"/>
          <a:ext cx="2753053" cy="1101221"/>
        </a:xfrm>
        <a:prstGeom prst="chevron">
          <a:avLst/>
        </a:prstGeom>
        <a:solidFill>
          <a:srgbClr val="FF0000">
            <a:alpha val="52000"/>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4690936" y="3138182"/>
        <a:ext cx="1651832" cy="11012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83F4-F432-0C46-8F34-FB827A2CE0D0}" type="datetimeFigureOut">
              <a:rPr lang="en-US" smtClean="0"/>
              <a:t>11/21/22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E1DF-81FA-FD48-A990-DAA1656191A6}" type="slidenum">
              <a:rPr lang="en-US" smtClean="0"/>
              <a:t>‹#›</a:t>
            </a:fld>
            <a:endParaRPr lang="en-US"/>
          </a:p>
        </p:txBody>
      </p:sp>
    </p:spTree>
    <p:extLst>
      <p:ext uri="{BB962C8B-B14F-4D97-AF65-F5344CB8AC3E}">
        <p14:creationId xmlns:p14="http://schemas.microsoft.com/office/powerpoint/2010/main" val="176351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3714-7447-E04E-A3B1-0A07A3ABEB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8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0E1DF-81FA-FD48-A990-DAA1656191A6}" type="slidenum">
              <a:rPr lang="en-US" smtClean="0"/>
              <a:t>13</a:t>
            </a:fld>
            <a:endParaRPr lang="en-US"/>
          </a:p>
        </p:txBody>
      </p:sp>
    </p:spTree>
    <p:extLst>
      <p:ext uri="{BB962C8B-B14F-4D97-AF65-F5344CB8AC3E}">
        <p14:creationId xmlns:p14="http://schemas.microsoft.com/office/powerpoint/2010/main" val="35760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shorter process than the last round as we will not be straddling the election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3714-7447-E04E-A3B1-0A07A3ABEB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3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5CA4-5971-BC47-87E5-7DD6C66A45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8F1923D-A74B-3E4B-A976-72B535D20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D703D22-30BA-5E49-B885-AD1365862FFA}"/>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F9DC30ED-7B20-CB4A-B986-C4FEB6C6A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8F457-0200-6A47-9A94-6DE185B687D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1248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4D10-6FB2-9143-B7D5-6B7F8676AC4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96273B-6E4E-2945-A0D5-07F1D6F964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7A02E5-0EB9-1548-862A-28A7C25E4DCA}"/>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A90457B4-5F1E-7147-9BFB-D202E4162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5CB66-C735-BD4E-BE27-7C518999E0E8}"/>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066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E603D-536B-C94E-8445-B8D0B251AC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FF55D3-C072-A444-9A23-2A89F5C824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94BAA8-F77C-D249-992D-7DBA550E1902}"/>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E739CE5F-6798-1E45-ABA9-1FA53F6E5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EA91E-DB74-4C4E-9BA2-8F22FCCC2BF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23846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FA81-B62D-4F4C-96B0-620F8159CA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3E13231-DE9D-A448-8DD0-740F08E90B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63EF86-92B6-F845-88C3-BA6C285BB05C}"/>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5F2F5D40-289C-BC41-B860-F7EC58E7E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E245A-018A-E24A-82C3-7F3FA7C1118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00197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B62D-6513-CB49-A56F-EB2749398C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3E60EDF-A16C-9140-B75D-D9D7C4F9B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DFAA15-C804-8A46-89C7-69C1D7103CB8}"/>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C576361F-9FDE-D944-A8F5-9EB4E6ECF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CF72C-0DCD-0041-A410-0258DB12955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4042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321C-5056-FF4F-B8B3-A6D275E847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6E048A-9CBD-FF4A-BA9B-79CE2B4634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FE37C2-57A0-4B47-BE99-41F92AE60D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AE68CFB-7033-9A47-B3F2-C312025CB6F4}"/>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6" name="Footer Placeholder 5">
            <a:extLst>
              <a:ext uri="{FF2B5EF4-FFF2-40B4-BE49-F238E27FC236}">
                <a16:creationId xmlns:a16="http://schemas.microsoft.com/office/drawing/2014/main" id="{EE811818-5A69-4244-A8BD-9C64945BA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C264A1-E1DA-F447-ABEC-17478D1E23D7}"/>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97303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BAD1-1400-EA4F-AE78-8A2A68E6FB1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372248-875F-4F42-B0A6-67422DA2B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6E0B2E-5A46-FD47-B8FC-BC0ADF6EC5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33139A-46B7-3542-8FAF-CF1431389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088307-DEA0-554E-85D7-E0C0FD1539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A0ABBE-27E7-B34B-9916-70B98CFA5CA8}"/>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8" name="Footer Placeholder 7">
            <a:extLst>
              <a:ext uri="{FF2B5EF4-FFF2-40B4-BE49-F238E27FC236}">
                <a16:creationId xmlns:a16="http://schemas.microsoft.com/office/drawing/2014/main" id="{B8FBE381-426B-C547-9E20-CE20367B6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7CBE44-2C88-4C41-B7E2-3DAFF92BD2AB}"/>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142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0F65-A6C8-5948-A367-704EF4CCE38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40BAB44-22A1-9A43-8F3F-7FB41CFD9774}"/>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4" name="Footer Placeholder 3">
            <a:extLst>
              <a:ext uri="{FF2B5EF4-FFF2-40B4-BE49-F238E27FC236}">
                <a16:creationId xmlns:a16="http://schemas.microsoft.com/office/drawing/2014/main" id="{863A2186-6D32-EF44-A3B1-CC2769CB20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5B2027-D58E-414F-8AE4-DBCA15635AD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190712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F681-95A2-BB4D-95F5-DBD8CE5299B3}"/>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3" name="Footer Placeholder 2">
            <a:extLst>
              <a:ext uri="{FF2B5EF4-FFF2-40B4-BE49-F238E27FC236}">
                <a16:creationId xmlns:a16="http://schemas.microsoft.com/office/drawing/2014/main" id="{F3225C0D-3902-EF4B-A8D9-DFEF880234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5E7C90-21C7-E747-9805-2685035AA13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79047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41E2-8E0C-EE4A-A2F5-4D48A9BFE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1D1803E-E988-A84D-ABD7-DF9FEBC81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AE194E-F6AB-D646-B4D1-BED51305F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8791-9CE3-8340-AF83-BE251ACA5D94}"/>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6" name="Footer Placeholder 5">
            <a:extLst>
              <a:ext uri="{FF2B5EF4-FFF2-40B4-BE49-F238E27FC236}">
                <a16:creationId xmlns:a16="http://schemas.microsoft.com/office/drawing/2014/main" id="{930F8844-4DD8-F247-8884-751DBC394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0067BE-AA63-7647-B240-6FEEE84913A6}"/>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502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8AD4-DE21-694A-BC60-6549E4CD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42844A1-75C8-E54B-9977-9527D26C8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AA3DB1-D181-8B4C-AAAA-88CC1CFEE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A02BEB-FC46-D64A-9541-4A09C8507404}"/>
              </a:ext>
            </a:extLst>
          </p:cNvPr>
          <p:cNvSpPr>
            <a:spLocks noGrp="1"/>
          </p:cNvSpPr>
          <p:nvPr>
            <p:ph type="dt" sz="half" idx="10"/>
          </p:nvPr>
        </p:nvSpPr>
        <p:spPr/>
        <p:txBody>
          <a:bodyPr/>
          <a:lstStyle/>
          <a:p>
            <a:fld id="{3CEA02A8-1E04-6049-A247-6B0017C24346}" type="datetimeFigureOut">
              <a:rPr lang="en-GB" smtClean="0"/>
              <a:t>21/11/2022</a:t>
            </a:fld>
            <a:endParaRPr lang="en-GB"/>
          </a:p>
        </p:txBody>
      </p:sp>
      <p:sp>
        <p:nvSpPr>
          <p:cNvPr id="6" name="Footer Placeholder 5">
            <a:extLst>
              <a:ext uri="{FF2B5EF4-FFF2-40B4-BE49-F238E27FC236}">
                <a16:creationId xmlns:a16="http://schemas.microsoft.com/office/drawing/2014/main" id="{3FA6A8D0-C7B9-8348-BBCC-2B41C7B32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1FE37-5F55-3C4E-AFB3-5D4E5E30D413}"/>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30481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6712C-7291-4A4E-A6F9-467628490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A420F1-2A4E-094B-883E-68779CDB2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73ED57-77A3-F246-A734-88A5E2105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A02A8-1E04-6049-A247-6B0017C24346}" type="datetimeFigureOut">
              <a:rPr lang="en-GB" smtClean="0"/>
              <a:t>21/11/2022</a:t>
            </a:fld>
            <a:endParaRPr lang="en-GB"/>
          </a:p>
        </p:txBody>
      </p:sp>
      <p:sp>
        <p:nvSpPr>
          <p:cNvPr id="5" name="Footer Placeholder 4">
            <a:extLst>
              <a:ext uri="{FF2B5EF4-FFF2-40B4-BE49-F238E27FC236}">
                <a16:creationId xmlns:a16="http://schemas.microsoft.com/office/drawing/2014/main" id="{AB34519E-F910-6D45-BB11-397FDE7F5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2B76E-76FE-1A4D-BB7A-81C828FD4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58FAC-F4E6-6148-A87B-614AF73C514D}" type="slidenum">
              <a:rPr lang="en-GB" smtClean="0"/>
              <a:t>‹#›</a:t>
            </a:fld>
            <a:endParaRPr lang="en-GB"/>
          </a:p>
        </p:txBody>
      </p:sp>
    </p:spTree>
    <p:extLst>
      <p:ext uri="{BB962C8B-B14F-4D97-AF65-F5344CB8AC3E}">
        <p14:creationId xmlns:p14="http://schemas.microsoft.com/office/powerpoint/2010/main" val="33436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netorg260617-my.sharepoint.com/:x:/g/personal/contact_andrewrhuckerby_com/Ec6-pxkVFyxOhhoRUYxg4R0BfxaB6sgcSzmQrNhkAMmYVw?e=CAmwf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orms.office.com/Pages/ShareFormPage.aspx?id=4TaLU8_uGkya6JWgRi_vvL-3lUjIXY1CskWoSdKQtRFURFg1QjUxQjVKVjVMMkM2SEZKMk5LV1FRSC4u&amp;sharetoken=eUPBPJGp2yH974b4Rrx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orms.office.com/Pages/ShareFormPage.aspx?id=4TaLU8_uGkya6JWgRi_vvL-3lUjIXY1CskWoSdKQtRFURFhUU0M2SlJNN0k3TkNDM1pGVlZOVE9CMS4u&amp;sharetoken=ZV6R1a9PBowtoesD3p7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8AE67F-7F91-4748-B727-55B67810908B}"/>
              </a:ext>
            </a:extLst>
          </p:cNvPr>
          <p:cNvSpPr>
            <a:spLocks noGrp="1"/>
          </p:cNvSpPr>
          <p:nvPr>
            <p:ph type="ctrTitle"/>
          </p:nvPr>
        </p:nvSpPr>
        <p:spPr>
          <a:xfrm>
            <a:off x="638881" y="390525"/>
            <a:ext cx="10909640" cy="1510301"/>
          </a:xfrm>
        </p:spPr>
        <p:txBody>
          <a:bodyPr anchor="ctr">
            <a:normAutofit/>
          </a:bodyPr>
          <a:lstStyle/>
          <a:p>
            <a:r>
              <a:rPr lang="en-GB" sz="5100" dirty="0">
                <a:solidFill>
                  <a:srgbClr val="FFFFFF"/>
                </a:solidFill>
              </a:rPr>
              <a:t>Policy Labs and Policy Prototypes 2023</a:t>
            </a:r>
          </a:p>
        </p:txBody>
      </p:sp>
      <p:sp>
        <p:nvSpPr>
          <p:cNvPr id="3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62635B5F-B525-D244-8188-FEB407E8E41C}"/>
              </a:ext>
            </a:extLst>
          </p:cNvPr>
          <p:cNvPicPr>
            <a:picLocks noChangeAspect="1"/>
          </p:cNvPicPr>
          <p:nvPr/>
        </p:nvPicPr>
        <p:blipFill>
          <a:blip r:embed="rId2"/>
          <a:stretch>
            <a:fillRect/>
          </a:stretch>
        </p:blipFill>
        <p:spPr>
          <a:xfrm>
            <a:off x="1035177" y="3476421"/>
            <a:ext cx="10118598" cy="2200795"/>
          </a:xfrm>
          <a:prstGeom prst="rect">
            <a:avLst/>
          </a:prstGeom>
        </p:spPr>
      </p:pic>
      <p:sp>
        <p:nvSpPr>
          <p:cNvPr id="5" name="Subtitle 4">
            <a:extLst>
              <a:ext uri="{FF2B5EF4-FFF2-40B4-BE49-F238E27FC236}">
                <a16:creationId xmlns:a16="http://schemas.microsoft.com/office/drawing/2014/main" id="{76D782BA-16FF-F649-B2A6-5C7A1A1270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922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957FCF-0BCE-9648-BF6A-1578703BC2C4}"/>
              </a:ext>
            </a:extLst>
          </p:cNvPr>
          <p:cNvSpPr>
            <a:spLocks noGrp="1"/>
          </p:cNvSpPr>
          <p:nvPr>
            <p:ph type="ctrTitle"/>
          </p:nvPr>
        </p:nvSpPr>
        <p:spPr>
          <a:xfrm>
            <a:off x="1848465" y="3298722"/>
            <a:ext cx="8495070" cy="1784402"/>
          </a:xfrm>
        </p:spPr>
        <p:txBody>
          <a:bodyPr anchor="b">
            <a:normAutofit/>
          </a:bodyPr>
          <a:lstStyle/>
          <a:p>
            <a:r>
              <a:rPr lang="en-GB" dirty="0">
                <a:solidFill>
                  <a:srgbClr val="FFFFFF"/>
                </a:solidFill>
              </a:rPr>
              <a:t>Bids</a:t>
            </a:r>
          </a:p>
        </p:txBody>
      </p:sp>
      <p:sp>
        <p:nvSpPr>
          <p:cNvPr id="6" name="Subtitle 5">
            <a:extLst>
              <a:ext uri="{FF2B5EF4-FFF2-40B4-BE49-F238E27FC236}">
                <a16:creationId xmlns:a16="http://schemas.microsoft.com/office/drawing/2014/main" id="{0983267E-7B6A-1E45-BF4F-65F94498E33E}"/>
              </a:ext>
            </a:extLst>
          </p:cNvPr>
          <p:cNvSpPr>
            <a:spLocks noGrp="1"/>
          </p:cNvSpPr>
          <p:nvPr>
            <p:ph type="subTitle" idx="1"/>
          </p:nvPr>
        </p:nvSpPr>
        <p:spPr>
          <a:xfrm>
            <a:off x="1848465" y="5258851"/>
            <a:ext cx="8495070" cy="904005"/>
          </a:xfrm>
        </p:spPr>
        <p:txBody>
          <a:bodyPr>
            <a:normAutofit/>
          </a:bodyPr>
          <a:lstStyle/>
          <a:p>
            <a:r>
              <a:rPr lang="en-GB" dirty="0">
                <a:solidFill>
                  <a:schemeClr val="bg1"/>
                </a:solidFill>
              </a:rPr>
              <a:t>Expressions of Interest (Bids) are requested from members to contribute to Policy Labs and Policy Prototypes 2023</a:t>
            </a:r>
          </a:p>
          <a:p>
            <a:endParaRPr lang="en-GB" dirty="0">
              <a:solidFill>
                <a:srgbClr val="FFFFFF"/>
              </a:solidFill>
            </a:endParaRPr>
          </a:p>
        </p:txBody>
      </p:sp>
      <p:sp>
        <p:nvSpPr>
          <p:cNvPr id="15" name="Oval 14">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119" descr="Thought bubble">
            <a:extLst>
              <a:ext uri="{FF2B5EF4-FFF2-40B4-BE49-F238E27FC236}">
                <a16:creationId xmlns:a16="http://schemas.microsoft.com/office/drawing/2014/main" id="{8FB7AA3F-8205-4C48-B609-D3210BC264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48891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E7A925-02EB-4CEC-01ED-3BBA15B6754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Get involved in 2023</a:t>
            </a:r>
          </a:p>
        </p:txBody>
      </p:sp>
      <p:sp>
        <p:nvSpPr>
          <p:cNvPr id="3" name="Content Placeholder 2">
            <a:extLst>
              <a:ext uri="{FF2B5EF4-FFF2-40B4-BE49-F238E27FC236}">
                <a16:creationId xmlns:a16="http://schemas.microsoft.com/office/drawing/2014/main" id="{F4EDECE8-45BB-1A3C-9EEB-6B60040D9FD7}"/>
              </a:ext>
            </a:extLst>
          </p:cNvPr>
          <p:cNvSpPr>
            <a:spLocks noGrp="1"/>
          </p:cNvSpPr>
          <p:nvPr>
            <p:ph idx="1"/>
          </p:nvPr>
        </p:nvSpPr>
        <p:spPr>
          <a:xfrm>
            <a:off x="795338" y="4092320"/>
            <a:ext cx="10601325" cy="1144884"/>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There is no limit to the number of Policy Labs you are engaged in BUT you can only lead on one</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87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42896-8909-1643-91F0-5A8E65BF7A29}"/>
              </a:ext>
            </a:extLst>
          </p:cNvPr>
          <p:cNvSpPr>
            <a:spLocks noGrp="1"/>
          </p:cNvSpPr>
          <p:nvPr>
            <p:ph type="title"/>
          </p:nvPr>
        </p:nvSpPr>
        <p:spPr>
          <a:xfrm>
            <a:off x="838200" y="557188"/>
            <a:ext cx="10515600" cy="1133499"/>
          </a:xfrm>
        </p:spPr>
        <p:txBody>
          <a:bodyPr>
            <a:noAutofit/>
          </a:bodyPr>
          <a:lstStyle/>
          <a:p>
            <a:pPr algn="ctr"/>
            <a:r>
              <a:rPr lang="en-GB" dirty="0"/>
              <a:t>3 ways to get involved</a:t>
            </a:r>
          </a:p>
        </p:txBody>
      </p:sp>
      <p:graphicFrame>
        <p:nvGraphicFramePr>
          <p:cNvPr id="4" name="Content Placeholder 3">
            <a:extLst>
              <a:ext uri="{FF2B5EF4-FFF2-40B4-BE49-F238E27FC236}">
                <a16:creationId xmlns:a16="http://schemas.microsoft.com/office/drawing/2014/main" id="{DB437843-9C1B-5F4A-89AB-62BB62C9F548}"/>
              </a:ext>
            </a:extLst>
          </p:cNvPr>
          <p:cNvGraphicFramePr>
            <a:graphicFrameLocks noGrp="1"/>
          </p:cNvGraphicFramePr>
          <p:nvPr>
            <p:ph idx="1"/>
            <p:extLst>
              <p:ext uri="{D42A27DB-BD31-4B8C-83A1-F6EECF244321}">
                <p14:modId xmlns:p14="http://schemas.microsoft.com/office/powerpoint/2010/main" val="367105056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27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52E5-8CB4-3944-BA6A-27562B2795AB}"/>
              </a:ext>
            </a:extLst>
          </p:cNvPr>
          <p:cNvSpPr>
            <a:spLocks noGrp="1"/>
          </p:cNvSpPr>
          <p:nvPr>
            <p:ph type="title"/>
          </p:nvPr>
        </p:nvSpPr>
        <p:spPr/>
        <p:txBody>
          <a:bodyPr/>
          <a:lstStyle/>
          <a:p>
            <a:r>
              <a:rPr lang="en-GB" b="1" dirty="0"/>
              <a:t>Declare interest in one of the draft Policy Lab themes or suggest your own</a:t>
            </a:r>
          </a:p>
        </p:txBody>
      </p:sp>
      <p:sp>
        <p:nvSpPr>
          <p:cNvPr id="3" name="Content Placeholder 2">
            <a:extLst>
              <a:ext uri="{FF2B5EF4-FFF2-40B4-BE49-F238E27FC236}">
                <a16:creationId xmlns:a16="http://schemas.microsoft.com/office/drawing/2014/main" id="{B7322546-E67E-9D47-B780-AE085D3B3C36}"/>
              </a:ext>
            </a:extLst>
          </p:cNvPr>
          <p:cNvSpPr>
            <a:spLocks noGrp="1"/>
          </p:cNvSpPr>
          <p:nvPr>
            <p:ph idx="1"/>
          </p:nvPr>
        </p:nvSpPr>
        <p:spPr/>
        <p:txBody>
          <a:bodyPr/>
          <a:lstStyle/>
          <a:p>
            <a:pPr marL="514350" indent="-514350">
              <a:buFont typeface="+mj-lt"/>
              <a:buAutoNum type="arabicPeriod"/>
            </a:pPr>
            <a:r>
              <a:rPr lang="en-GB" dirty="0"/>
              <a:t>Go to link on spreadsheet –</a:t>
            </a:r>
          </a:p>
          <a:p>
            <a:pPr marL="514350" indent="-514350">
              <a:buFont typeface="+mj-lt"/>
              <a:buAutoNum type="arabicPeriod"/>
            </a:pPr>
            <a:r>
              <a:rPr lang="en-GB" dirty="0"/>
              <a:t>Identify your organisation</a:t>
            </a:r>
          </a:p>
          <a:p>
            <a:pPr marL="514350" indent="-514350">
              <a:buFont typeface="+mj-lt"/>
              <a:buAutoNum type="arabicPeriod"/>
            </a:pPr>
            <a:r>
              <a:rPr lang="en-GB" dirty="0"/>
              <a:t>Identify Draft Theme or Themes that you wish to engage with &amp; whether you want to be the project Lead</a:t>
            </a:r>
          </a:p>
          <a:p>
            <a:pPr marL="514350" indent="-514350">
              <a:buFont typeface="+mj-lt"/>
              <a:buAutoNum type="arabicPeriod"/>
            </a:pPr>
            <a:r>
              <a:rPr lang="en-GB" dirty="0"/>
              <a:t>Add Lead Officer or Councillor against the theme for your organisation</a:t>
            </a:r>
          </a:p>
          <a:p>
            <a:pPr marL="514350" indent="-514350">
              <a:buFont typeface="+mj-lt"/>
              <a:buAutoNum type="arabicPeriod"/>
            </a:pPr>
            <a:r>
              <a:rPr lang="en-GB" dirty="0"/>
              <a:t>Add Contact Email to the spreadsheet entry</a:t>
            </a:r>
          </a:p>
          <a:p>
            <a:pPr marL="514350" indent="-514350">
              <a:buFont typeface="+mj-lt"/>
              <a:buAutoNum type="arabicPeriod"/>
            </a:pPr>
            <a:r>
              <a:rPr lang="en-GB" dirty="0"/>
              <a:t>Exit</a:t>
            </a:r>
          </a:p>
        </p:txBody>
      </p:sp>
      <p:sp>
        <p:nvSpPr>
          <p:cNvPr id="5" name="TextBox 4">
            <a:hlinkClick r:id="rId3"/>
            <a:extLst>
              <a:ext uri="{FF2B5EF4-FFF2-40B4-BE49-F238E27FC236}">
                <a16:creationId xmlns:a16="http://schemas.microsoft.com/office/drawing/2014/main" id="{D6140D47-495E-2F4F-9E11-E562AD068368}"/>
              </a:ext>
            </a:extLst>
          </p:cNvPr>
          <p:cNvSpPr txBox="1"/>
          <p:nvPr/>
        </p:nvSpPr>
        <p:spPr>
          <a:xfrm>
            <a:off x="5597611" y="1825625"/>
            <a:ext cx="2483708" cy="369332"/>
          </a:xfrm>
          <a:prstGeom prst="rect">
            <a:avLst/>
          </a:prstGeom>
          <a:solidFill>
            <a:schemeClr val="accent6">
              <a:lumMod val="75000"/>
              <a:alpha val="39498"/>
            </a:scheme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226021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F963-83C2-2648-AE63-E23C01B3A2C4}"/>
              </a:ext>
            </a:extLst>
          </p:cNvPr>
          <p:cNvSpPr>
            <a:spLocks noGrp="1"/>
          </p:cNvSpPr>
          <p:nvPr>
            <p:ph type="title"/>
          </p:nvPr>
        </p:nvSpPr>
        <p:spPr/>
        <p:txBody>
          <a:bodyPr/>
          <a:lstStyle/>
          <a:p>
            <a:r>
              <a:rPr lang="en-GB" b="1" dirty="0"/>
              <a:t>Declare Interest in a new Policy Lab</a:t>
            </a:r>
          </a:p>
        </p:txBody>
      </p:sp>
      <p:sp>
        <p:nvSpPr>
          <p:cNvPr id="3" name="Content Placeholder 2">
            <a:extLst>
              <a:ext uri="{FF2B5EF4-FFF2-40B4-BE49-F238E27FC236}">
                <a16:creationId xmlns:a16="http://schemas.microsoft.com/office/drawing/2014/main" id="{1DCFAF8F-FD41-4747-8D59-1D0ADFFCD240}"/>
              </a:ext>
            </a:extLst>
          </p:cNvPr>
          <p:cNvSpPr>
            <a:spLocks noGrp="1"/>
          </p:cNvSpPr>
          <p:nvPr>
            <p:ph idx="1"/>
          </p:nvPr>
        </p:nvSpPr>
        <p:spPr>
          <a:xfrm>
            <a:off x="677562" y="2540557"/>
            <a:ext cx="10515600" cy="4351338"/>
          </a:xfrm>
        </p:spPr>
        <p:txBody>
          <a:bodyPr/>
          <a:lstStyle/>
          <a:p>
            <a:pPr marL="514350" indent="-514350">
              <a:buFont typeface="+mj-lt"/>
              <a:buAutoNum type="arabicPeriod"/>
            </a:pPr>
            <a:r>
              <a:rPr lang="en-GB" dirty="0"/>
              <a:t>Complete and Submit Form using this Link – </a:t>
            </a:r>
          </a:p>
          <a:p>
            <a:pPr marL="514350" indent="-514350">
              <a:buFont typeface="+mj-lt"/>
              <a:buAutoNum type="arabicPeriod"/>
            </a:pPr>
            <a:r>
              <a:rPr lang="en-GB" dirty="0"/>
              <a:t>Exit</a:t>
            </a:r>
          </a:p>
          <a:p>
            <a:pPr marL="514350" indent="-514350">
              <a:buFont typeface="+mj-lt"/>
              <a:buAutoNum type="arabicPeriod"/>
            </a:pPr>
            <a:endParaRPr lang="en-GB" dirty="0"/>
          </a:p>
          <a:p>
            <a:pPr marL="0" indent="0">
              <a:buNone/>
            </a:pPr>
            <a:r>
              <a:rPr lang="en-GB" dirty="0"/>
              <a:t>The Additional Theme or Themes will be added to the Draft Themes Spreadsheet along with your contact name and email.</a:t>
            </a:r>
          </a:p>
          <a:p>
            <a:pPr marL="514350" indent="-514350">
              <a:buFont typeface="+mj-lt"/>
              <a:buAutoNum type="arabicPeriod"/>
            </a:pPr>
            <a:endParaRPr lang="en-GB" dirty="0"/>
          </a:p>
        </p:txBody>
      </p:sp>
      <p:sp>
        <p:nvSpPr>
          <p:cNvPr id="4" name="TextBox 3">
            <a:hlinkClick r:id="rId2"/>
            <a:extLst>
              <a:ext uri="{FF2B5EF4-FFF2-40B4-BE49-F238E27FC236}">
                <a16:creationId xmlns:a16="http://schemas.microsoft.com/office/drawing/2014/main" id="{0BEF465E-3B13-FF43-B02A-10853D9DD610}"/>
              </a:ext>
            </a:extLst>
          </p:cNvPr>
          <p:cNvSpPr txBox="1"/>
          <p:nvPr/>
        </p:nvSpPr>
        <p:spPr>
          <a:xfrm>
            <a:off x="7809471" y="2540557"/>
            <a:ext cx="2483708" cy="369332"/>
          </a:xfrm>
          <a:prstGeom prst="rect">
            <a:avLst/>
          </a:prstGeom>
          <a:solidFill>
            <a:srgbClr val="7030A0">
              <a:alpha val="40000"/>
            </a:srgb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129203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F963-83C2-2648-AE63-E23C01B3A2C4}"/>
              </a:ext>
            </a:extLst>
          </p:cNvPr>
          <p:cNvSpPr>
            <a:spLocks noGrp="1"/>
          </p:cNvSpPr>
          <p:nvPr>
            <p:ph type="title"/>
          </p:nvPr>
        </p:nvSpPr>
        <p:spPr/>
        <p:txBody>
          <a:bodyPr/>
          <a:lstStyle/>
          <a:p>
            <a:r>
              <a:rPr lang="en-GB" b="1" dirty="0"/>
              <a:t>Submit an application to deliver a Policy Prototype</a:t>
            </a:r>
          </a:p>
        </p:txBody>
      </p:sp>
      <p:sp>
        <p:nvSpPr>
          <p:cNvPr id="3" name="Content Placeholder 2">
            <a:extLst>
              <a:ext uri="{FF2B5EF4-FFF2-40B4-BE49-F238E27FC236}">
                <a16:creationId xmlns:a16="http://schemas.microsoft.com/office/drawing/2014/main" id="{1DCFAF8F-FD41-4747-8D59-1D0ADFFCD240}"/>
              </a:ext>
            </a:extLst>
          </p:cNvPr>
          <p:cNvSpPr>
            <a:spLocks noGrp="1"/>
          </p:cNvSpPr>
          <p:nvPr>
            <p:ph idx="1"/>
          </p:nvPr>
        </p:nvSpPr>
        <p:spPr>
          <a:xfrm>
            <a:off x="838200" y="2540557"/>
            <a:ext cx="10515600" cy="4351338"/>
          </a:xfrm>
        </p:spPr>
        <p:txBody>
          <a:bodyPr/>
          <a:lstStyle/>
          <a:p>
            <a:pPr marL="514350" indent="-514350">
              <a:buFont typeface="+mj-lt"/>
              <a:buAutoNum type="arabicPeriod"/>
            </a:pPr>
            <a:r>
              <a:rPr lang="en-GB" dirty="0"/>
              <a:t>Complete and Submit Form using this Link – </a:t>
            </a:r>
          </a:p>
          <a:p>
            <a:pPr marL="514350" indent="-514350">
              <a:buFont typeface="+mj-lt"/>
              <a:buAutoNum type="arabicPeriod"/>
            </a:pPr>
            <a:r>
              <a:rPr lang="en-GB" dirty="0"/>
              <a:t>Exit</a:t>
            </a:r>
          </a:p>
          <a:p>
            <a:pPr marL="0" indent="0">
              <a:buNone/>
            </a:pPr>
            <a:endParaRPr lang="en-GB" dirty="0"/>
          </a:p>
          <a:p>
            <a:pPr marL="0" indent="0">
              <a:buNone/>
            </a:pPr>
            <a:r>
              <a:rPr lang="en-GB" dirty="0"/>
              <a:t>Your interest will be collated with all other EOI’s</a:t>
            </a:r>
          </a:p>
        </p:txBody>
      </p:sp>
      <p:sp>
        <p:nvSpPr>
          <p:cNvPr id="4" name="TextBox 3">
            <a:hlinkClick r:id="rId2"/>
            <a:extLst>
              <a:ext uri="{FF2B5EF4-FFF2-40B4-BE49-F238E27FC236}">
                <a16:creationId xmlns:a16="http://schemas.microsoft.com/office/drawing/2014/main" id="{0BEF465E-3B13-FF43-B02A-10853D9DD610}"/>
              </a:ext>
            </a:extLst>
          </p:cNvPr>
          <p:cNvSpPr txBox="1"/>
          <p:nvPr/>
        </p:nvSpPr>
        <p:spPr>
          <a:xfrm>
            <a:off x="7871255" y="2540557"/>
            <a:ext cx="2483708" cy="369332"/>
          </a:xfrm>
          <a:prstGeom prst="rect">
            <a:avLst/>
          </a:prstGeom>
          <a:solidFill>
            <a:srgbClr val="FF0000">
              <a:alpha val="40000"/>
            </a:srgb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72361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0434DB-B8F1-B247-A463-C78957FF81D3}"/>
              </a:ext>
            </a:extLst>
          </p:cNvPr>
          <p:cNvSpPr>
            <a:spLocks noGrp="1"/>
          </p:cNvSpPr>
          <p:nvPr>
            <p:ph type="title"/>
          </p:nvPr>
        </p:nvSpPr>
        <p:spPr>
          <a:xfrm>
            <a:off x="524741" y="620392"/>
            <a:ext cx="3808268" cy="5504688"/>
          </a:xfrm>
        </p:spPr>
        <p:txBody>
          <a:bodyPr vert="horz" lIns="91440" tIns="45720" rIns="91440" bIns="45720" rtlCol="0">
            <a:normAutofit/>
          </a:bodyPr>
          <a:lstStyle/>
          <a:p>
            <a:r>
              <a:rPr lang="en-US" sz="6000" kern="1200">
                <a:solidFill>
                  <a:schemeClr val="bg1"/>
                </a:solidFill>
                <a:latin typeface="+mj-lt"/>
                <a:ea typeface="+mj-ea"/>
                <a:cs typeface="+mj-cs"/>
              </a:rPr>
              <a:t>Timetable for 2023</a:t>
            </a:r>
          </a:p>
        </p:txBody>
      </p:sp>
      <p:graphicFrame>
        <p:nvGraphicFramePr>
          <p:cNvPr id="4" name="Table 4">
            <a:extLst>
              <a:ext uri="{FF2B5EF4-FFF2-40B4-BE49-F238E27FC236}">
                <a16:creationId xmlns:a16="http://schemas.microsoft.com/office/drawing/2014/main" id="{619DDE97-86D0-4549-BABF-0EB0DADC4577}"/>
              </a:ext>
            </a:extLst>
          </p:cNvPr>
          <p:cNvGraphicFramePr>
            <a:graphicFrameLocks noGrp="1"/>
          </p:cNvGraphicFramePr>
          <p:nvPr>
            <p:ph idx="1"/>
          </p:nvPr>
        </p:nvGraphicFramePr>
        <p:xfrm>
          <a:off x="5468389" y="740582"/>
          <a:ext cx="6263640" cy="5264310"/>
        </p:xfrm>
        <a:graphic>
          <a:graphicData uri="http://schemas.openxmlformats.org/drawingml/2006/table">
            <a:tbl>
              <a:tblPr firstRow="1" bandRow="1">
                <a:tableStyleId>{8EC20E35-A176-4012-BC5E-935CFFF8708E}</a:tableStyleId>
              </a:tblPr>
              <a:tblGrid>
                <a:gridCol w="1788938">
                  <a:extLst>
                    <a:ext uri="{9D8B030D-6E8A-4147-A177-3AD203B41FA5}">
                      <a16:colId xmlns:a16="http://schemas.microsoft.com/office/drawing/2014/main" val="1926166325"/>
                    </a:ext>
                  </a:extLst>
                </a:gridCol>
                <a:gridCol w="4474702">
                  <a:extLst>
                    <a:ext uri="{9D8B030D-6E8A-4147-A177-3AD203B41FA5}">
                      <a16:colId xmlns:a16="http://schemas.microsoft.com/office/drawing/2014/main" val="834849084"/>
                    </a:ext>
                  </a:extLst>
                </a:gridCol>
              </a:tblGrid>
              <a:tr h="655663">
                <a:tc>
                  <a:txBody>
                    <a:bodyPr/>
                    <a:lstStyle/>
                    <a:p>
                      <a:r>
                        <a:rPr lang="en-GB" sz="2900"/>
                        <a:t>Date</a:t>
                      </a:r>
                    </a:p>
                  </a:txBody>
                  <a:tcPr marL="174210" marR="174210" marT="87105" marB="87105">
                    <a:solidFill>
                      <a:schemeClr val="accent2"/>
                    </a:solidFill>
                  </a:tcPr>
                </a:tc>
                <a:tc>
                  <a:txBody>
                    <a:bodyPr/>
                    <a:lstStyle/>
                    <a:p>
                      <a:endParaRPr lang="en-GB" sz="2900"/>
                    </a:p>
                  </a:txBody>
                  <a:tcPr marL="174210" marR="174210" marT="87105" marB="87105">
                    <a:solidFill>
                      <a:schemeClr val="accent2"/>
                    </a:solidFill>
                  </a:tcPr>
                </a:tc>
                <a:extLst>
                  <a:ext uri="{0D108BD9-81ED-4DB2-BD59-A6C34878D82A}">
                    <a16:rowId xmlns:a16="http://schemas.microsoft.com/office/drawing/2014/main" val="1335145920"/>
                  </a:ext>
                </a:extLst>
              </a:tr>
              <a:tr h="655663">
                <a:tc>
                  <a:txBody>
                    <a:bodyPr/>
                    <a:lstStyle/>
                    <a:p>
                      <a:r>
                        <a:rPr lang="en-GB" sz="2900"/>
                        <a:t>24 Nov</a:t>
                      </a:r>
                    </a:p>
                  </a:txBody>
                  <a:tcPr marL="174210" marR="174210" marT="87105" marB="87105"/>
                </a:tc>
                <a:tc>
                  <a:txBody>
                    <a:bodyPr/>
                    <a:lstStyle/>
                    <a:p>
                      <a:r>
                        <a:rPr lang="en-GB" sz="2900" dirty="0"/>
                        <a:t>Launch</a:t>
                      </a:r>
                    </a:p>
                  </a:txBody>
                  <a:tcPr marL="174210" marR="174210" marT="87105" marB="87105"/>
                </a:tc>
                <a:extLst>
                  <a:ext uri="{0D108BD9-81ED-4DB2-BD59-A6C34878D82A}">
                    <a16:rowId xmlns:a16="http://schemas.microsoft.com/office/drawing/2014/main" val="3312652250"/>
                  </a:ext>
                </a:extLst>
              </a:tr>
              <a:tr h="1099107">
                <a:tc>
                  <a:txBody>
                    <a:bodyPr/>
                    <a:lstStyle/>
                    <a:p>
                      <a:r>
                        <a:rPr lang="en-GB" sz="2900"/>
                        <a:t>28 Feb</a:t>
                      </a:r>
                    </a:p>
                  </a:txBody>
                  <a:tcPr marL="174210" marR="174210" marT="87105" marB="87105"/>
                </a:tc>
                <a:tc>
                  <a:txBody>
                    <a:bodyPr/>
                    <a:lstStyle/>
                    <a:p>
                      <a:r>
                        <a:rPr lang="en-GB" sz="2900"/>
                        <a:t>Closing date for submission of all Bids</a:t>
                      </a:r>
                    </a:p>
                  </a:txBody>
                  <a:tcPr marL="174210" marR="174210" marT="87105" marB="87105"/>
                </a:tc>
                <a:extLst>
                  <a:ext uri="{0D108BD9-81ED-4DB2-BD59-A6C34878D82A}">
                    <a16:rowId xmlns:a16="http://schemas.microsoft.com/office/drawing/2014/main" val="3267637514"/>
                  </a:ext>
                </a:extLst>
              </a:tr>
              <a:tr h="655663">
                <a:tc>
                  <a:txBody>
                    <a:bodyPr/>
                    <a:lstStyle/>
                    <a:p>
                      <a:r>
                        <a:rPr lang="en-GB" sz="2900"/>
                        <a:t>6 March</a:t>
                      </a:r>
                    </a:p>
                  </a:txBody>
                  <a:tcPr marL="174210" marR="174210" marT="87105" marB="87105"/>
                </a:tc>
                <a:tc>
                  <a:txBody>
                    <a:bodyPr/>
                    <a:lstStyle/>
                    <a:p>
                      <a:r>
                        <a:rPr lang="en-GB" sz="2900"/>
                        <a:t>V&amp;P Board consider Bids</a:t>
                      </a:r>
                    </a:p>
                  </a:txBody>
                  <a:tcPr marL="174210" marR="174210" marT="87105" marB="87105"/>
                </a:tc>
                <a:extLst>
                  <a:ext uri="{0D108BD9-81ED-4DB2-BD59-A6C34878D82A}">
                    <a16:rowId xmlns:a16="http://schemas.microsoft.com/office/drawing/2014/main" val="517454610"/>
                  </a:ext>
                </a:extLst>
              </a:tr>
              <a:tr h="1099107">
                <a:tc>
                  <a:txBody>
                    <a:bodyPr/>
                    <a:lstStyle/>
                    <a:p>
                      <a:r>
                        <a:rPr lang="en-GB" sz="2900"/>
                        <a:t>13 March</a:t>
                      </a:r>
                    </a:p>
                  </a:txBody>
                  <a:tcPr marL="174210" marR="174210" marT="87105" marB="87105"/>
                </a:tc>
                <a:tc>
                  <a:txBody>
                    <a:bodyPr/>
                    <a:lstStyle/>
                    <a:p>
                      <a:r>
                        <a:rPr lang="en-GB" sz="2900"/>
                        <a:t>EOC consider EOIs/Bids</a:t>
                      </a:r>
                    </a:p>
                  </a:txBody>
                  <a:tcPr marL="174210" marR="174210" marT="87105" marB="87105"/>
                </a:tc>
                <a:extLst>
                  <a:ext uri="{0D108BD9-81ED-4DB2-BD59-A6C34878D82A}">
                    <a16:rowId xmlns:a16="http://schemas.microsoft.com/office/drawing/2014/main" val="2630933199"/>
                  </a:ext>
                </a:extLst>
              </a:tr>
              <a:tr h="1099107">
                <a:tc>
                  <a:txBody>
                    <a:bodyPr/>
                    <a:lstStyle/>
                    <a:p>
                      <a:r>
                        <a:rPr lang="en-GB" sz="2900"/>
                        <a:t>31 March</a:t>
                      </a:r>
                    </a:p>
                  </a:txBody>
                  <a:tcPr marL="174210" marR="174210" marT="87105" marB="87105"/>
                </a:tc>
                <a:tc>
                  <a:txBody>
                    <a:bodyPr/>
                    <a:lstStyle/>
                    <a:p>
                      <a:r>
                        <a:rPr lang="en-GB" sz="2900" dirty="0"/>
                        <a:t>Contracts awarded/work starts</a:t>
                      </a:r>
                    </a:p>
                  </a:txBody>
                  <a:tcPr marL="174210" marR="174210" marT="87105" marB="87105"/>
                </a:tc>
                <a:extLst>
                  <a:ext uri="{0D108BD9-81ED-4DB2-BD59-A6C34878D82A}">
                    <a16:rowId xmlns:a16="http://schemas.microsoft.com/office/drawing/2014/main" val="2393893919"/>
                  </a:ext>
                </a:extLst>
              </a:tr>
            </a:tbl>
          </a:graphicData>
        </a:graphic>
      </p:graphicFrame>
    </p:spTree>
    <p:extLst>
      <p:ext uri="{BB962C8B-B14F-4D97-AF65-F5344CB8AC3E}">
        <p14:creationId xmlns:p14="http://schemas.microsoft.com/office/powerpoint/2010/main" val="47039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C37D-76B1-E94A-AA6A-652AFD3CB411}"/>
              </a:ext>
            </a:extLst>
          </p:cNvPr>
          <p:cNvSpPr>
            <a:spLocks noGrp="1"/>
          </p:cNvSpPr>
          <p:nvPr>
            <p:ph type="title"/>
          </p:nvPr>
        </p:nvSpPr>
        <p:spPr>
          <a:xfrm>
            <a:off x="2126754" y="1021742"/>
            <a:ext cx="7938496" cy="960064"/>
          </a:xfrm>
        </p:spPr>
        <p:txBody>
          <a:bodyPr>
            <a:normAutofit fontScale="90000"/>
          </a:bodyPr>
          <a:lstStyle/>
          <a:p>
            <a:r>
              <a:rPr lang="en-US" dirty="0">
                <a:solidFill>
                  <a:schemeClr val="tx1"/>
                </a:solidFill>
              </a:rPr>
              <a:t>CCIN Policy Lab &amp; Prototype funded projects</a:t>
            </a:r>
          </a:p>
        </p:txBody>
      </p:sp>
      <p:graphicFrame>
        <p:nvGraphicFramePr>
          <p:cNvPr id="37" name="Content Placeholder 2">
            <a:extLst>
              <a:ext uri="{FF2B5EF4-FFF2-40B4-BE49-F238E27FC236}">
                <a16:creationId xmlns:a16="http://schemas.microsoft.com/office/drawing/2014/main" id="{B2916F26-78F6-41BA-984C-CB2BE8C05A16}"/>
              </a:ext>
            </a:extLst>
          </p:cNvPr>
          <p:cNvGraphicFramePr>
            <a:graphicFrameLocks noGrp="1"/>
          </p:cNvGraphicFramePr>
          <p:nvPr>
            <p:ph idx="1"/>
          </p:nvPr>
        </p:nvGraphicFramePr>
        <p:xfrm>
          <a:off x="1255817" y="2112825"/>
          <a:ext cx="9680368" cy="382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F292F-196F-884B-9FB0-AC6F6BD122D6}"/>
              </a:ext>
            </a:extLst>
          </p:cNvPr>
          <p:cNvSpPr>
            <a:spLocks noGrp="1"/>
          </p:cNvSpPr>
          <p:nvPr>
            <p:ph type="ctrTitle"/>
          </p:nvPr>
        </p:nvSpPr>
        <p:spPr>
          <a:xfrm>
            <a:off x="1848465" y="3298722"/>
            <a:ext cx="8495070" cy="1784402"/>
          </a:xfrm>
        </p:spPr>
        <p:txBody>
          <a:bodyPr anchor="b">
            <a:normAutofit/>
          </a:bodyPr>
          <a:lstStyle/>
          <a:p>
            <a:r>
              <a:rPr lang="en-GB" sz="4200" dirty="0">
                <a:solidFill>
                  <a:srgbClr val="FFFFFF"/>
                </a:solidFill>
              </a:rPr>
              <a:t>Introducing the Process for Policy Labs and Policy Prototype Bids in 2023</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lay Outline">
            <a:extLst>
              <a:ext uri="{FF2B5EF4-FFF2-40B4-BE49-F238E27FC236}">
                <a16:creationId xmlns:a16="http://schemas.microsoft.com/office/drawing/2014/main" id="{F4757CEE-3846-4199-9394-2A6F0B9301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36443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0913-7D5B-744B-ABAF-73258F4CB45E}"/>
              </a:ext>
            </a:extLst>
          </p:cNvPr>
          <p:cNvSpPr>
            <a:spLocks noGrp="1"/>
          </p:cNvSpPr>
          <p:nvPr>
            <p:ph type="title"/>
          </p:nvPr>
        </p:nvSpPr>
        <p:spPr/>
        <p:txBody>
          <a:bodyPr/>
          <a:lstStyle/>
          <a:p>
            <a:r>
              <a:rPr lang="en-GB" dirty="0"/>
              <a:t>Key points of 2023 process</a:t>
            </a:r>
          </a:p>
        </p:txBody>
      </p:sp>
      <p:graphicFrame>
        <p:nvGraphicFramePr>
          <p:cNvPr id="5" name="Content Placeholder 2">
            <a:extLst>
              <a:ext uri="{FF2B5EF4-FFF2-40B4-BE49-F238E27FC236}">
                <a16:creationId xmlns:a16="http://schemas.microsoft.com/office/drawing/2014/main" id="{4CC15C02-9043-4CD2-A777-E2D713074E23}"/>
              </a:ext>
            </a:extLst>
          </p:cNvPr>
          <p:cNvGraphicFramePr>
            <a:graphicFrameLocks noGrp="1"/>
          </p:cNvGraphicFramePr>
          <p:nvPr>
            <p:ph idx="1"/>
            <p:extLst>
              <p:ext uri="{D42A27DB-BD31-4B8C-83A1-F6EECF244321}">
                <p14:modId xmlns:p14="http://schemas.microsoft.com/office/powerpoint/2010/main" val="14144518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32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A941FD-0BBB-A24F-9686-A6297602DA22}"/>
              </a:ext>
            </a:extLst>
          </p:cNvPr>
          <p:cNvSpPr>
            <a:spLocks noGrp="1"/>
          </p:cNvSpPr>
          <p:nvPr>
            <p:ph type="title"/>
          </p:nvPr>
        </p:nvSpPr>
        <p:spPr>
          <a:xfrm>
            <a:off x="686834" y="1153572"/>
            <a:ext cx="3200400" cy="4461163"/>
          </a:xfrm>
        </p:spPr>
        <p:txBody>
          <a:bodyPr>
            <a:normAutofit/>
          </a:bodyPr>
          <a:lstStyle/>
          <a:p>
            <a:r>
              <a:rPr lang="en-GB" b="1">
                <a:solidFill>
                  <a:srgbClr val="FFFFFF"/>
                </a:solidFill>
              </a:rPr>
              <a:t>1. Covid-19 Recovery</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4F01C9-44EB-9B46-9B0B-5749C065F3CD}"/>
              </a:ext>
            </a:extLst>
          </p:cNvPr>
          <p:cNvSpPr>
            <a:spLocks noGrp="1"/>
          </p:cNvSpPr>
          <p:nvPr>
            <p:ph idx="1"/>
          </p:nvPr>
        </p:nvSpPr>
        <p:spPr>
          <a:xfrm>
            <a:off x="4447308" y="591344"/>
            <a:ext cx="6906491" cy="5585619"/>
          </a:xfrm>
        </p:spPr>
        <p:txBody>
          <a:bodyPr anchor="ctr">
            <a:normAutofit/>
          </a:bodyPr>
          <a:lstStyle/>
          <a:p>
            <a:pPr marL="0" indent="0">
              <a:buNone/>
            </a:pPr>
            <a:r>
              <a:rPr lang="en-GB" b="1" dirty="0"/>
              <a:t>Covid-19 Recovery</a:t>
            </a:r>
            <a:endParaRPr lang="en-GB" dirty="0"/>
          </a:p>
          <a:p>
            <a:pPr marL="0" indent="0">
              <a:buNone/>
            </a:pPr>
            <a:r>
              <a:rPr lang="en-GB" dirty="0"/>
              <a:t>Though Covid-19 Recovery was a thematic area in 2021, this is still a topic that all local authorities are wrestling with. </a:t>
            </a:r>
          </a:p>
          <a:p>
            <a:pPr marL="0" indent="0">
              <a:buNone/>
            </a:pPr>
            <a:r>
              <a:rPr lang="en-GB" dirty="0"/>
              <a:t>We would like to fund projects that involve local communities in co-designing co-operative initiatives that would help our members and their communities to recover from the impacts of the pandemic. </a:t>
            </a:r>
          </a:p>
          <a:p>
            <a:pPr marL="0" indent="0">
              <a:buNone/>
            </a:pPr>
            <a:endParaRPr lang="en-GB" dirty="0"/>
          </a:p>
        </p:txBody>
      </p:sp>
    </p:spTree>
    <p:extLst>
      <p:ext uri="{BB962C8B-B14F-4D97-AF65-F5344CB8AC3E}">
        <p14:creationId xmlns:p14="http://schemas.microsoft.com/office/powerpoint/2010/main" val="80987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6A4FE-21DE-C545-9964-DDB4FB3E7286}"/>
              </a:ext>
            </a:extLst>
          </p:cNvPr>
          <p:cNvSpPr>
            <a:spLocks noGrp="1"/>
          </p:cNvSpPr>
          <p:nvPr>
            <p:ph type="title"/>
          </p:nvPr>
        </p:nvSpPr>
        <p:spPr>
          <a:xfrm>
            <a:off x="686833" y="1153572"/>
            <a:ext cx="3309433" cy="4461163"/>
          </a:xfrm>
        </p:spPr>
        <p:txBody>
          <a:bodyPr>
            <a:normAutofit/>
          </a:bodyPr>
          <a:lstStyle/>
          <a:p>
            <a:r>
              <a:rPr lang="en-GB" dirty="0">
                <a:solidFill>
                  <a:srgbClr val="FFFFFF"/>
                </a:solidFill>
              </a:rPr>
              <a:t>2.</a:t>
            </a:r>
            <a:r>
              <a:rPr lang="en-GB" b="1" dirty="0">
                <a:solidFill>
                  <a:srgbClr val="FFFFFF"/>
                </a:solidFill>
              </a:rPr>
              <a:t> Sharing Data with 3</a:t>
            </a:r>
            <a:r>
              <a:rPr lang="en-GB" b="1" baseline="30000" dirty="0">
                <a:solidFill>
                  <a:srgbClr val="FFFFFF"/>
                </a:solidFill>
              </a:rPr>
              <a:t>rd</a:t>
            </a:r>
            <a:r>
              <a:rPr lang="en-GB" b="1" dirty="0">
                <a:solidFill>
                  <a:srgbClr val="FFFFFF"/>
                </a:solidFill>
              </a:rPr>
              <a:t> Sector Organisations</a:t>
            </a:r>
            <a:r>
              <a:rPr lang="en-GB"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F9B14E-081F-6749-8B6B-193ECF12ADDF}"/>
              </a:ext>
            </a:extLst>
          </p:cNvPr>
          <p:cNvSpPr>
            <a:spLocks noGrp="1"/>
          </p:cNvSpPr>
          <p:nvPr>
            <p:ph idx="1"/>
          </p:nvPr>
        </p:nvSpPr>
        <p:spPr>
          <a:xfrm>
            <a:off x="4447308" y="591344"/>
            <a:ext cx="6906491" cy="5585619"/>
          </a:xfrm>
        </p:spPr>
        <p:txBody>
          <a:bodyPr anchor="ctr">
            <a:normAutofit/>
          </a:bodyPr>
          <a:lstStyle/>
          <a:p>
            <a:pPr marL="0" indent="0">
              <a:buNone/>
            </a:pPr>
            <a:r>
              <a:rPr lang="en-GB" sz="2600"/>
              <a:t>Following the pandemic, many local authorities are thinking about how they can better support their local VCSFE sector, including through the development of investment strategies. </a:t>
            </a:r>
          </a:p>
          <a:p>
            <a:pPr marL="0" indent="0">
              <a:buNone/>
            </a:pPr>
            <a:r>
              <a:rPr lang="en-GB" sz="2600"/>
              <a:t>However, key to this approach is how we work with the VCFSE sector, for example, through sharing data and intelligence about local communities. </a:t>
            </a:r>
          </a:p>
          <a:p>
            <a:pPr marL="0" indent="0">
              <a:buNone/>
            </a:pPr>
            <a:r>
              <a:rPr lang="en-GB" sz="2600"/>
              <a:t>We would like to fund projects that aim to promote greater collaboration between local authorities and the VCFSE sector, with models of co-operation that can be replicated across the Network. </a:t>
            </a:r>
          </a:p>
        </p:txBody>
      </p:sp>
    </p:spTree>
    <p:extLst>
      <p:ext uri="{BB962C8B-B14F-4D97-AF65-F5344CB8AC3E}">
        <p14:creationId xmlns:p14="http://schemas.microsoft.com/office/powerpoint/2010/main" val="128007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DD26D7-B3EB-1747-B939-7069550DEE20}"/>
              </a:ext>
            </a:extLst>
          </p:cNvPr>
          <p:cNvSpPr>
            <a:spLocks noGrp="1"/>
          </p:cNvSpPr>
          <p:nvPr>
            <p:ph type="title"/>
          </p:nvPr>
        </p:nvSpPr>
        <p:spPr>
          <a:xfrm>
            <a:off x="686834" y="1153572"/>
            <a:ext cx="3200400" cy="4461163"/>
          </a:xfrm>
        </p:spPr>
        <p:txBody>
          <a:bodyPr>
            <a:normAutofit/>
          </a:bodyPr>
          <a:lstStyle/>
          <a:p>
            <a:r>
              <a:rPr lang="en-GB">
                <a:solidFill>
                  <a:srgbClr val="FFFFFF"/>
                </a:solidFill>
              </a:rPr>
              <a:t>3. </a:t>
            </a:r>
            <a:r>
              <a:rPr lang="en-GB" b="1">
                <a:solidFill>
                  <a:srgbClr val="FFFFFF"/>
                </a:solidFill>
              </a:rPr>
              <a:t>Tackling Inequality</a:t>
            </a:r>
            <a:r>
              <a:rPr lang="en-GB">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E4A60CC-54E4-F740-B1F2-421FBEB48DFB}"/>
              </a:ext>
            </a:extLst>
          </p:cNvPr>
          <p:cNvSpPr>
            <a:spLocks noGrp="1"/>
          </p:cNvSpPr>
          <p:nvPr>
            <p:ph idx="1"/>
          </p:nvPr>
        </p:nvSpPr>
        <p:spPr>
          <a:xfrm>
            <a:off x="4447308" y="591344"/>
            <a:ext cx="6906491" cy="5585619"/>
          </a:xfrm>
        </p:spPr>
        <p:txBody>
          <a:bodyPr anchor="ctr">
            <a:normAutofit/>
          </a:bodyPr>
          <a:lstStyle/>
          <a:p>
            <a:pPr marL="0" indent="0">
              <a:buNone/>
            </a:pPr>
            <a:r>
              <a:rPr lang="en-GB" dirty="0"/>
              <a:t>Many CCIN councils represent areas and communities suffering with high levels of inequality and deprivation (9 of the top 30 councils listed in the Multiple Indices of Deprivation are CCIN members). </a:t>
            </a:r>
          </a:p>
          <a:p>
            <a:pPr marL="0" indent="0">
              <a:buNone/>
            </a:pPr>
            <a:r>
              <a:rPr lang="en-GB" dirty="0"/>
              <a:t>We would like to fund projects that aim to develop partnership projects to tackle poverty and inequality, helping our members to </a:t>
            </a:r>
            <a:r>
              <a:rPr lang="en-GB" i="1" dirty="0"/>
              <a:t>build back fairer</a:t>
            </a:r>
            <a:r>
              <a:rPr lang="en-GB" dirty="0"/>
              <a:t> from the pandemic. </a:t>
            </a:r>
          </a:p>
        </p:txBody>
      </p:sp>
    </p:spTree>
    <p:extLst>
      <p:ext uri="{BB962C8B-B14F-4D97-AF65-F5344CB8AC3E}">
        <p14:creationId xmlns:p14="http://schemas.microsoft.com/office/powerpoint/2010/main" val="20813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DB5146-237B-E94A-BD87-6481AD95E889}"/>
              </a:ext>
            </a:extLst>
          </p:cNvPr>
          <p:cNvSpPr>
            <a:spLocks noGrp="1"/>
          </p:cNvSpPr>
          <p:nvPr>
            <p:ph type="title"/>
          </p:nvPr>
        </p:nvSpPr>
        <p:spPr>
          <a:xfrm>
            <a:off x="246886" y="1077372"/>
            <a:ext cx="3673499" cy="4461163"/>
          </a:xfrm>
        </p:spPr>
        <p:txBody>
          <a:bodyPr>
            <a:normAutofit/>
          </a:bodyPr>
          <a:lstStyle/>
          <a:p>
            <a:r>
              <a:rPr lang="en-GB" dirty="0">
                <a:solidFill>
                  <a:srgbClr val="FFFFFF"/>
                </a:solidFill>
              </a:rPr>
              <a:t>4. </a:t>
            </a:r>
            <a:r>
              <a:rPr lang="en-GB" b="1" dirty="0">
                <a:solidFill>
                  <a:srgbClr val="FFFFFF"/>
                </a:solidFill>
              </a:rPr>
              <a:t>Co-operative Approaches to Levelling-up</a:t>
            </a:r>
            <a:r>
              <a:rPr lang="en-GB"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916368-F9A4-E448-8F94-14F0DC66B272}"/>
              </a:ext>
            </a:extLst>
          </p:cNvPr>
          <p:cNvSpPr>
            <a:spLocks noGrp="1"/>
          </p:cNvSpPr>
          <p:nvPr>
            <p:ph idx="1"/>
          </p:nvPr>
        </p:nvSpPr>
        <p:spPr>
          <a:xfrm>
            <a:off x="4447308" y="591344"/>
            <a:ext cx="6906491" cy="5585619"/>
          </a:xfrm>
        </p:spPr>
        <p:txBody>
          <a:bodyPr anchor="ctr">
            <a:normAutofit/>
          </a:bodyPr>
          <a:lstStyle/>
          <a:p>
            <a:pPr marL="0" indent="0">
              <a:buNone/>
            </a:pPr>
            <a:r>
              <a:rPr lang="en-GB" dirty="0"/>
              <a:t>The levelling-up agenda is gaining momentum across the country, with many local authorities considering how they can access funding to support their town centres, create jobs, and grow their local economies. </a:t>
            </a:r>
          </a:p>
          <a:p>
            <a:pPr marL="0" indent="0">
              <a:buNone/>
            </a:pPr>
            <a:r>
              <a:rPr lang="en-GB" dirty="0"/>
              <a:t>We would like to fund projects that take a co-operative approach to levelling-up, considering how we can encourage good economic growth, that benefits everyone in our communities. </a:t>
            </a:r>
          </a:p>
        </p:txBody>
      </p:sp>
    </p:spTree>
    <p:extLst>
      <p:ext uri="{BB962C8B-B14F-4D97-AF65-F5344CB8AC3E}">
        <p14:creationId xmlns:p14="http://schemas.microsoft.com/office/powerpoint/2010/main" val="327429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DB5146-237B-E94A-BD87-6481AD95E889}"/>
              </a:ext>
            </a:extLst>
          </p:cNvPr>
          <p:cNvSpPr>
            <a:spLocks noGrp="1"/>
          </p:cNvSpPr>
          <p:nvPr>
            <p:ph type="title"/>
          </p:nvPr>
        </p:nvSpPr>
        <p:spPr>
          <a:xfrm>
            <a:off x="956826" y="1112969"/>
            <a:ext cx="3937298" cy="4166010"/>
          </a:xfrm>
        </p:spPr>
        <p:txBody>
          <a:bodyPr>
            <a:normAutofit/>
          </a:bodyPr>
          <a:lstStyle/>
          <a:p>
            <a:r>
              <a:rPr lang="en-GB" b="1" dirty="0">
                <a:solidFill>
                  <a:srgbClr val="FFFFFF"/>
                </a:solidFill>
              </a:rPr>
              <a:t>We want to hear your ideas</a:t>
            </a:r>
            <a:endParaRPr lang="en-GB" dirty="0">
              <a:solidFill>
                <a:srgbClr val="FFFFFF"/>
              </a:solidFill>
            </a:endParaRPr>
          </a:p>
        </p:txBody>
      </p:sp>
      <p:sp>
        <p:nvSpPr>
          <p:cNvPr id="17"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37916368-F9A4-E448-8F94-14F0DC66B272}"/>
              </a:ext>
            </a:extLst>
          </p:cNvPr>
          <p:cNvSpPr>
            <a:spLocks noGrp="1"/>
          </p:cNvSpPr>
          <p:nvPr>
            <p:ph idx="1"/>
          </p:nvPr>
        </p:nvSpPr>
        <p:spPr>
          <a:xfrm>
            <a:off x="6096000" y="820880"/>
            <a:ext cx="5257799" cy="4889350"/>
          </a:xfrm>
        </p:spPr>
        <p:txBody>
          <a:bodyPr anchor="t">
            <a:normAutofit/>
          </a:bodyPr>
          <a:lstStyle/>
          <a:p>
            <a:pPr marL="0" indent="0">
              <a:buNone/>
            </a:pPr>
            <a:endParaRPr lang="en-GB" dirty="0"/>
          </a:p>
        </p:txBody>
      </p:sp>
      <p:sp>
        <p:nvSpPr>
          <p:cNvPr id="24"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xplosion 2 3">
            <a:extLst>
              <a:ext uri="{FF2B5EF4-FFF2-40B4-BE49-F238E27FC236}">
                <a16:creationId xmlns:a16="http://schemas.microsoft.com/office/drawing/2014/main" id="{A836F13E-AF1E-F24F-9B36-642F059DB958}"/>
              </a:ext>
            </a:extLst>
          </p:cNvPr>
          <p:cNvSpPr/>
          <p:nvPr/>
        </p:nvSpPr>
        <p:spPr>
          <a:xfrm>
            <a:off x="6478292" y="1011046"/>
            <a:ext cx="4570902" cy="43698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30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717</Words>
  <Application>Microsoft Macintosh PowerPoint</Application>
  <PresentationFormat>Widescreen</PresentationFormat>
  <Paragraphs>78</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Policy Labs and Policy Prototypes 2023</vt:lpstr>
      <vt:lpstr>CCIN Policy Lab &amp; Prototype funded projects</vt:lpstr>
      <vt:lpstr>Introducing the Process for Policy Labs and Policy Prototype Bids in 2023</vt:lpstr>
      <vt:lpstr>Key points of 2023 process</vt:lpstr>
      <vt:lpstr>1. Covid-19 Recovery</vt:lpstr>
      <vt:lpstr>2. Sharing Data with 3rd Sector Organisations </vt:lpstr>
      <vt:lpstr>3. Tackling Inequality </vt:lpstr>
      <vt:lpstr>4. Co-operative Approaches to Levelling-up </vt:lpstr>
      <vt:lpstr>We want to hear your ideas</vt:lpstr>
      <vt:lpstr>Bids</vt:lpstr>
      <vt:lpstr>Get involved in 2023</vt:lpstr>
      <vt:lpstr>3 ways to get involved</vt:lpstr>
      <vt:lpstr>Declare interest in one of the draft Policy Lab themes or suggest your own</vt:lpstr>
      <vt:lpstr>Declare Interest in a new Policy Lab</vt:lpstr>
      <vt:lpstr>Submit an application to deliver a Policy Prototype</vt:lpstr>
      <vt:lpstr>Timetable for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Labs and Policy Prototypes 2022</dc:title>
  <dc:creator>andrewhuckerby</dc:creator>
  <cp:lastModifiedBy>andrewhuckerby</cp:lastModifiedBy>
  <cp:revision>5</cp:revision>
  <dcterms:created xsi:type="dcterms:W3CDTF">2022-02-07T16:15:25Z</dcterms:created>
  <dcterms:modified xsi:type="dcterms:W3CDTF">2022-11-21T11:08:28Z</dcterms:modified>
</cp:coreProperties>
</file>