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71" r:id="rId4"/>
    <p:sldId id="260" r:id="rId5"/>
    <p:sldId id="261" r:id="rId6"/>
    <p:sldId id="265" r:id="rId7"/>
    <p:sldId id="266" r:id="rId8"/>
    <p:sldId id="277" r:id="rId9"/>
    <p:sldId id="267" r:id="rId10"/>
    <p:sldId id="269" r:id="rId11"/>
    <p:sldId id="258" r:id="rId12"/>
    <p:sldId id="257" r:id="rId13"/>
    <p:sldId id="272" r:id="rId14"/>
    <p:sldId id="259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727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274F-855D-43F7-A094-CE57CC5AD147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6AEE53-3747-473D-9C86-CCA2B02634AC}">
      <dgm:prSet phldrT="[Text]" custT="1"/>
      <dgm:spPr/>
      <dgm:t>
        <a:bodyPr/>
        <a:lstStyle/>
        <a:p>
          <a:r>
            <a:rPr lang="en-GB" sz="2000" dirty="0" smtClean="0"/>
            <a:t>Embedding cooperative culture</a:t>
          </a:r>
          <a:endParaRPr lang="en-GB" sz="2000" dirty="0"/>
        </a:p>
      </dgm:t>
    </dgm:pt>
    <dgm:pt modelId="{E79183E7-7F9C-4A74-A824-8B0E74DA1C6A}" type="parTrans" cxnId="{C6D650BE-0394-4398-822A-9D7A79DF6134}">
      <dgm:prSet/>
      <dgm:spPr/>
      <dgm:t>
        <a:bodyPr/>
        <a:lstStyle/>
        <a:p>
          <a:endParaRPr lang="en-GB" sz="1800"/>
        </a:p>
      </dgm:t>
    </dgm:pt>
    <dgm:pt modelId="{1ECAAB2C-7CA1-494A-989B-72D9116AC11F}" type="sibTrans" cxnId="{C6D650BE-0394-4398-822A-9D7A79DF6134}">
      <dgm:prSet/>
      <dgm:spPr/>
      <dgm:t>
        <a:bodyPr/>
        <a:lstStyle/>
        <a:p>
          <a:endParaRPr lang="en-GB" sz="1800"/>
        </a:p>
      </dgm:t>
    </dgm:pt>
    <dgm:pt modelId="{F6C0B9F6-5FCD-480B-A898-BBEEBED337F6}">
      <dgm:prSet phldrT="[Text]" custT="1"/>
      <dgm:spPr/>
      <dgm:t>
        <a:bodyPr/>
        <a:lstStyle/>
        <a:p>
          <a:r>
            <a:rPr lang="en-GB" sz="2000" dirty="0" smtClean="0"/>
            <a:t>University courses</a:t>
          </a:r>
          <a:endParaRPr lang="en-GB" sz="2000" dirty="0"/>
        </a:p>
      </dgm:t>
    </dgm:pt>
    <dgm:pt modelId="{003443FA-C0C2-464A-9A11-F63787D0AAC5}" type="parTrans" cxnId="{072B8BE0-11E6-4B69-9940-ECC0D6AD8503}">
      <dgm:prSet/>
      <dgm:spPr/>
      <dgm:t>
        <a:bodyPr/>
        <a:lstStyle/>
        <a:p>
          <a:endParaRPr lang="en-GB" sz="1800"/>
        </a:p>
      </dgm:t>
    </dgm:pt>
    <dgm:pt modelId="{E084C792-7CF7-4303-8D08-EDE6F3283768}" type="sibTrans" cxnId="{072B8BE0-11E6-4B69-9940-ECC0D6AD8503}">
      <dgm:prSet/>
      <dgm:spPr/>
      <dgm:t>
        <a:bodyPr/>
        <a:lstStyle/>
        <a:p>
          <a:endParaRPr lang="en-GB" sz="1800"/>
        </a:p>
      </dgm:t>
    </dgm:pt>
    <dgm:pt modelId="{CCDDAD5D-2523-44D5-A1AA-A3B43A12BFA1}">
      <dgm:prSet phldrT="[Text]" custT="1"/>
      <dgm:spPr/>
      <dgm:t>
        <a:bodyPr/>
        <a:lstStyle/>
        <a:p>
          <a:r>
            <a:rPr lang="en-GB" sz="2000" dirty="0" smtClean="0"/>
            <a:t>Finance and Investment</a:t>
          </a:r>
          <a:endParaRPr lang="en-GB" sz="2000" dirty="0"/>
        </a:p>
      </dgm:t>
    </dgm:pt>
    <dgm:pt modelId="{D6D1D6DA-1655-4F19-9BF8-19B3A46F93EA}" type="parTrans" cxnId="{9B498E4E-2FF4-4A96-A8F3-80F282745DFA}">
      <dgm:prSet/>
      <dgm:spPr/>
      <dgm:t>
        <a:bodyPr/>
        <a:lstStyle/>
        <a:p>
          <a:endParaRPr lang="en-GB" sz="1800"/>
        </a:p>
      </dgm:t>
    </dgm:pt>
    <dgm:pt modelId="{4508C8C9-0C50-4EB9-B082-2637DC02AA5C}" type="sibTrans" cxnId="{9B498E4E-2FF4-4A96-A8F3-80F282745DFA}">
      <dgm:prSet/>
      <dgm:spPr/>
      <dgm:t>
        <a:bodyPr/>
        <a:lstStyle/>
        <a:p>
          <a:endParaRPr lang="en-GB" sz="1800"/>
        </a:p>
      </dgm:t>
    </dgm:pt>
    <dgm:pt modelId="{39DBB403-F421-474D-ACCF-9DB2258117DE}">
      <dgm:prSet phldrT="[Text]" custT="1"/>
      <dgm:spPr/>
      <dgm:t>
        <a:bodyPr/>
        <a:lstStyle/>
        <a:p>
          <a:r>
            <a:rPr lang="en-GB" sz="2000" dirty="0" smtClean="0"/>
            <a:t>Public Loans</a:t>
          </a:r>
          <a:endParaRPr lang="en-GB" sz="2000" dirty="0"/>
        </a:p>
      </dgm:t>
    </dgm:pt>
    <dgm:pt modelId="{841D070C-C4FB-448A-9325-F615CA984A86}" type="parTrans" cxnId="{11952EAA-EF9B-4ADE-9CCA-47B89FEB3F6D}">
      <dgm:prSet/>
      <dgm:spPr/>
      <dgm:t>
        <a:bodyPr/>
        <a:lstStyle/>
        <a:p>
          <a:endParaRPr lang="en-GB" sz="1800"/>
        </a:p>
      </dgm:t>
    </dgm:pt>
    <dgm:pt modelId="{02567BA5-96A6-4D7E-B9C9-070003294601}" type="sibTrans" cxnId="{11952EAA-EF9B-4ADE-9CCA-47B89FEB3F6D}">
      <dgm:prSet/>
      <dgm:spPr/>
      <dgm:t>
        <a:bodyPr/>
        <a:lstStyle/>
        <a:p>
          <a:endParaRPr lang="en-GB" sz="1800"/>
        </a:p>
      </dgm:t>
    </dgm:pt>
    <dgm:pt modelId="{000F5D69-56FC-4A4A-99D3-B04173663064}">
      <dgm:prSet phldrT="[Text]" custT="1"/>
      <dgm:spPr/>
      <dgm:t>
        <a:bodyPr/>
        <a:lstStyle/>
        <a:p>
          <a:r>
            <a:rPr lang="en-GB" sz="2000" dirty="0" smtClean="0"/>
            <a:t>Pension funds</a:t>
          </a:r>
          <a:endParaRPr lang="en-GB" sz="2000" dirty="0"/>
        </a:p>
      </dgm:t>
    </dgm:pt>
    <dgm:pt modelId="{8609FC6B-4A0D-4E88-B548-E5761550C743}" type="parTrans" cxnId="{104D83F8-5C8B-421B-80AB-52952E77EA92}">
      <dgm:prSet/>
      <dgm:spPr/>
      <dgm:t>
        <a:bodyPr/>
        <a:lstStyle/>
        <a:p>
          <a:endParaRPr lang="en-GB" sz="1800"/>
        </a:p>
      </dgm:t>
    </dgm:pt>
    <dgm:pt modelId="{D5DDF5E0-8EBA-475E-8E3D-BBBFA32E952C}" type="sibTrans" cxnId="{104D83F8-5C8B-421B-80AB-52952E77EA92}">
      <dgm:prSet/>
      <dgm:spPr/>
      <dgm:t>
        <a:bodyPr/>
        <a:lstStyle/>
        <a:p>
          <a:endParaRPr lang="en-GB" sz="1800"/>
        </a:p>
      </dgm:t>
    </dgm:pt>
    <dgm:pt modelId="{45F2AA44-63DD-44ED-BF07-81E7F40A0FC3}">
      <dgm:prSet phldrT="[Text]" custT="1"/>
      <dgm:spPr/>
      <dgm:t>
        <a:bodyPr/>
        <a:lstStyle/>
        <a:p>
          <a:r>
            <a:rPr lang="en-GB" sz="2000" dirty="0" smtClean="0"/>
            <a:t>Policy Support</a:t>
          </a:r>
        </a:p>
      </dgm:t>
    </dgm:pt>
    <dgm:pt modelId="{673BF121-139E-4C5D-AB43-9C4EC237FC9D}" type="parTrans" cxnId="{5943F71A-9A68-4F98-8465-3F254BC31430}">
      <dgm:prSet/>
      <dgm:spPr/>
      <dgm:t>
        <a:bodyPr/>
        <a:lstStyle/>
        <a:p>
          <a:endParaRPr lang="en-GB" sz="1800"/>
        </a:p>
      </dgm:t>
    </dgm:pt>
    <dgm:pt modelId="{141DD40D-6E15-4838-A18A-AFA59B53A7C7}" type="sibTrans" cxnId="{5943F71A-9A68-4F98-8465-3F254BC31430}">
      <dgm:prSet/>
      <dgm:spPr/>
      <dgm:t>
        <a:bodyPr/>
        <a:lstStyle/>
        <a:p>
          <a:endParaRPr lang="en-GB" sz="1800"/>
        </a:p>
      </dgm:t>
    </dgm:pt>
    <dgm:pt modelId="{75EFE0EB-0607-4251-B4B7-29EC8E10CA15}">
      <dgm:prSet phldrT="[Text]" custT="1"/>
      <dgm:spPr/>
      <dgm:t>
        <a:bodyPr/>
        <a:lstStyle/>
        <a:p>
          <a:r>
            <a:rPr lang="en-GB" sz="2000" dirty="0" smtClean="0"/>
            <a:t>Entrepreneurship training</a:t>
          </a:r>
          <a:endParaRPr lang="en-GB" sz="2000" dirty="0"/>
        </a:p>
      </dgm:t>
    </dgm:pt>
    <dgm:pt modelId="{F4C6B39E-0A15-4166-AC37-43D96C63A6D8}" type="parTrans" cxnId="{6C022F11-117E-42B2-B1C3-77AE9E9BC412}">
      <dgm:prSet/>
      <dgm:spPr/>
      <dgm:t>
        <a:bodyPr/>
        <a:lstStyle/>
        <a:p>
          <a:endParaRPr lang="en-GB" sz="1800"/>
        </a:p>
      </dgm:t>
    </dgm:pt>
    <dgm:pt modelId="{BCE009AA-D91A-47B2-A03F-B35EA56535BA}" type="sibTrans" cxnId="{6C022F11-117E-42B2-B1C3-77AE9E9BC412}">
      <dgm:prSet/>
      <dgm:spPr/>
      <dgm:t>
        <a:bodyPr/>
        <a:lstStyle/>
        <a:p>
          <a:endParaRPr lang="en-GB" sz="1800"/>
        </a:p>
      </dgm:t>
    </dgm:pt>
    <dgm:pt modelId="{CCF234D0-5342-4605-A833-9841FD185D91}">
      <dgm:prSet phldrT="[Text]" custT="1"/>
      <dgm:spPr/>
      <dgm:t>
        <a:bodyPr/>
        <a:lstStyle/>
        <a:p>
          <a:r>
            <a:rPr lang="en-GB" sz="2000" dirty="0" smtClean="0"/>
            <a:t>Communication campaigns</a:t>
          </a:r>
          <a:endParaRPr lang="en-GB" sz="2000" dirty="0"/>
        </a:p>
      </dgm:t>
    </dgm:pt>
    <dgm:pt modelId="{4240BB56-E0B6-4D3F-B989-A651639E4B31}" type="parTrans" cxnId="{E101B8D7-5655-4CC8-A285-0E16B1A7A3D2}">
      <dgm:prSet/>
      <dgm:spPr/>
      <dgm:t>
        <a:bodyPr/>
        <a:lstStyle/>
        <a:p>
          <a:endParaRPr lang="en-GB" sz="1800"/>
        </a:p>
      </dgm:t>
    </dgm:pt>
    <dgm:pt modelId="{874F1B7B-C349-4C62-BDC0-2B8826ADD4B9}" type="sibTrans" cxnId="{E101B8D7-5655-4CC8-A285-0E16B1A7A3D2}">
      <dgm:prSet/>
      <dgm:spPr/>
      <dgm:t>
        <a:bodyPr/>
        <a:lstStyle/>
        <a:p>
          <a:endParaRPr lang="en-GB" sz="1800"/>
        </a:p>
      </dgm:t>
    </dgm:pt>
    <dgm:pt modelId="{1B9A96B1-8C7D-4229-98D5-A64438CF68F7}">
      <dgm:prSet phldrT="[Text]" custT="1"/>
      <dgm:spPr/>
      <dgm:t>
        <a:bodyPr/>
        <a:lstStyle/>
        <a:p>
          <a:r>
            <a:rPr lang="en-GB" sz="2000" dirty="0" smtClean="0"/>
            <a:t>Coop Development Agencies</a:t>
          </a:r>
          <a:endParaRPr lang="en-GB" sz="2000" dirty="0"/>
        </a:p>
      </dgm:t>
    </dgm:pt>
    <dgm:pt modelId="{30B1E53F-50B8-48CF-B972-0E18EB685A96}" type="parTrans" cxnId="{F85A424B-4286-4458-9741-F792F1547E12}">
      <dgm:prSet/>
      <dgm:spPr/>
      <dgm:t>
        <a:bodyPr/>
        <a:lstStyle/>
        <a:p>
          <a:endParaRPr lang="en-GB" sz="1800"/>
        </a:p>
      </dgm:t>
    </dgm:pt>
    <dgm:pt modelId="{3AB6A56F-13BF-42A0-9DBB-57BB3E62464E}" type="sibTrans" cxnId="{F85A424B-4286-4458-9741-F792F1547E12}">
      <dgm:prSet/>
      <dgm:spPr/>
      <dgm:t>
        <a:bodyPr/>
        <a:lstStyle/>
        <a:p>
          <a:endParaRPr lang="en-GB" sz="1800"/>
        </a:p>
      </dgm:t>
    </dgm:pt>
    <dgm:pt modelId="{ACE37F16-97BF-4AFA-9C43-F0AA2E358A84}">
      <dgm:prSet phldrT="[Text]" custT="1"/>
      <dgm:spPr/>
      <dgm:t>
        <a:bodyPr/>
        <a:lstStyle/>
        <a:p>
          <a:r>
            <a:rPr lang="en-GB" sz="2000" dirty="0" smtClean="0"/>
            <a:t>Mutual Banks</a:t>
          </a:r>
          <a:endParaRPr lang="en-GB" sz="2000" dirty="0"/>
        </a:p>
      </dgm:t>
    </dgm:pt>
    <dgm:pt modelId="{D7440E1E-25F4-499C-B7B2-4F80BAB024DC}" type="parTrans" cxnId="{50562879-E4BD-4051-9FF5-E2B869C0EAEF}">
      <dgm:prSet/>
      <dgm:spPr/>
      <dgm:t>
        <a:bodyPr/>
        <a:lstStyle/>
        <a:p>
          <a:endParaRPr lang="en-GB" sz="1800"/>
        </a:p>
      </dgm:t>
    </dgm:pt>
    <dgm:pt modelId="{745334E8-C2E5-4140-BBC1-F6B8C3CA6641}" type="sibTrans" cxnId="{50562879-E4BD-4051-9FF5-E2B869C0EAEF}">
      <dgm:prSet/>
      <dgm:spPr/>
      <dgm:t>
        <a:bodyPr/>
        <a:lstStyle/>
        <a:p>
          <a:endParaRPr lang="en-GB" sz="1800"/>
        </a:p>
      </dgm:t>
    </dgm:pt>
    <dgm:pt modelId="{D0C679A3-8FFD-4A26-B0D0-18155A49A71D}">
      <dgm:prSet phldrT="[Text]" custT="1"/>
      <dgm:spPr/>
      <dgm:t>
        <a:bodyPr/>
        <a:lstStyle/>
        <a:p>
          <a:r>
            <a:rPr lang="en-GB" sz="2000" dirty="0" smtClean="0"/>
            <a:t>Community Impact Bonds</a:t>
          </a:r>
          <a:endParaRPr lang="en-GB" sz="2000" dirty="0"/>
        </a:p>
      </dgm:t>
    </dgm:pt>
    <dgm:pt modelId="{C7120C2B-F140-4B35-83C5-08C150A4ABE1}" type="parTrans" cxnId="{923B71B7-1BCE-4E09-A6A1-30C6353FA753}">
      <dgm:prSet/>
      <dgm:spPr/>
      <dgm:t>
        <a:bodyPr/>
        <a:lstStyle/>
        <a:p>
          <a:endParaRPr lang="en-GB" sz="1800"/>
        </a:p>
      </dgm:t>
    </dgm:pt>
    <dgm:pt modelId="{2AFCC408-A2FD-467C-90D3-E0543D1D275B}" type="sibTrans" cxnId="{923B71B7-1BCE-4E09-A6A1-30C6353FA753}">
      <dgm:prSet/>
      <dgm:spPr/>
      <dgm:t>
        <a:bodyPr/>
        <a:lstStyle/>
        <a:p>
          <a:endParaRPr lang="en-GB" sz="1800"/>
        </a:p>
      </dgm:t>
    </dgm:pt>
    <dgm:pt modelId="{486BC91C-80DE-41DB-9026-30DE6428C3FC}">
      <dgm:prSet phldrT="[Text]" custT="1"/>
      <dgm:spPr/>
      <dgm:t>
        <a:bodyPr/>
        <a:lstStyle/>
        <a:p>
          <a:r>
            <a:rPr lang="en-GB" sz="2000" dirty="0" smtClean="0"/>
            <a:t>Freight consolidation</a:t>
          </a:r>
          <a:endParaRPr lang="en-GB" sz="2000" dirty="0"/>
        </a:p>
      </dgm:t>
    </dgm:pt>
    <dgm:pt modelId="{C8344917-9A9E-4C8D-ACD1-3D1DFDDCC66B}" type="parTrans" cxnId="{5F7C73AC-1445-4B66-A42D-74F5624E75C4}">
      <dgm:prSet/>
      <dgm:spPr/>
      <dgm:t>
        <a:bodyPr/>
        <a:lstStyle/>
        <a:p>
          <a:endParaRPr lang="en-GB" sz="1800"/>
        </a:p>
      </dgm:t>
    </dgm:pt>
    <dgm:pt modelId="{B674FDA5-6B20-4011-B233-6CCE39B74796}" type="sibTrans" cxnId="{5F7C73AC-1445-4B66-A42D-74F5624E75C4}">
      <dgm:prSet/>
      <dgm:spPr/>
      <dgm:t>
        <a:bodyPr/>
        <a:lstStyle/>
        <a:p>
          <a:endParaRPr lang="en-GB" sz="1800"/>
        </a:p>
      </dgm:t>
    </dgm:pt>
    <dgm:pt modelId="{8BCD3008-C66A-4A3A-BF91-1AF648DF0CFB}">
      <dgm:prSet phldrT="[Text]" custT="1"/>
      <dgm:spPr/>
      <dgm:t>
        <a:bodyPr/>
        <a:lstStyle/>
        <a:p>
          <a:r>
            <a:rPr lang="en-GB" sz="2000" dirty="0" smtClean="0"/>
            <a:t>Engage and incentivise emerging growth sectors</a:t>
          </a:r>
        </a:p>
      </dgm:t>
    </dgm:pt>
    <dgm:pt modelId="{1675A4C1-0FC3-42BC-9C70-4DBF1A5D72B5}" type="parTrans" cxnId="{391F9EE8-52D0-4C52-B913-D63907EA5BD7}">
      <dgm:prSet/>
      <dgm:spPr/>
      <dgm:t>
        <a:bodyPr/>
        <a:lstStyle/>
        <a:p>
          <a:endParaRPr lang="en-GB" sz="1800"/>
        </a:p>
      </dgm:t>
    </dgm:pt>
    <dgm:pt modelId="{14C2279F-8CAF-4B88-A980-1ED8F0E77F4A}" type="sibTrans" cxnId="{391F9EE8-52D0-4C52-B913-D63907EA5BD7}">
      <dgm:prSet/>
      <dgm:spPr/>
      <dgm:t>
        <a:bodyPr/>
        <a:lstStyle/>
        <a:p>
          <a:endParaRPr lang="en-GB" sz="1800"/>
        </a:p>
      </dgm:t>
    </dgm:pt>
    <dgm:pt modelId="{1DFDE686-C020-415A-9DFF-408F1593B326}">
      <dgm:prSet phldrT="[Text]" custT="1"/>
      <dgm:spPr/>
      <dgm:t>
        <a:bodyPr/>
        <a:lstStyle/>
        <a:p>
          <a:r>
            <a:rPr lang="en-GB" sz="2000" dirty="0" smtClean="0"/>
            <a:t>Tilt procurement assessments to coop strengths</a:t>
          </a:r>
        </a:p>
      </dgm:t>
    </dgm:pt>
    <dgm:pt modelId="{8470CB45-E0F5-49BE-8A1C-A20008F01921}" type="parTrans" cxnId="{DEC53AB9-A304-4081-8ED1-8D38CF673AA4}">
      <dgm:prSet/>
      <dgm:spPr/>
      <dgm:t>
        <a:bodyPr/>
        <a:lstStyle/>
        <a:p>
          <a:endParaRPr lang="en-GB" sz="1800"/>
        </a:p>
      </dgm:t>
    </dgm:pt>
    <dgm:pt modelId="{EDC81A1E-69B8-4E58-82DF-19C70D4A33D7}" type="sibTrans" cxnId="{DEC53AB9-A304-4081-8ED1-8D38CF673AA4}">
      <dgm:prSet/>
      <dgm:spPr/>
      <dgm:t>
        <a:bodyPr/>
        <a:lstStyle/>
        <a:p>
          <a:endParaRPr lang="en-GB" sz="1800"/>
        </a:p>
      </dgm:t>
    </dgm:pt>
    <dgm:pt modelId="{C9D957AE-FA13-4F6A-8BA0-01173E1F5D73}">
      <dgm:prSet phldrT="[Text]" custT="1"/>
      <dgm:spPr/>
      <dgm:t>
        <a:bodyPr/>
        <a:lstStyle/>
        <a:p>
          <a:r>
            <a:rPr lang="en-GB" sz="2000" dirty="0" smtClean="0"/>
            <a:t>Commitment to reserving contracts</a:t>
          </a:r>
          <a:endParaRPr lang="en-GB" sz="2000" dirty="0"/>
        </a:p>
      </dgm:t>
    </dgm:pt>
    <dgm:pt modelId="{0AAFDBBC-87F3-4169-94ED-C0F43D283398}" type="parTrans" cxnId="{7E24B7CD-D08F-4F2A-A882-68066154F691}">
      <dgm:prSet/>
      <dgm:spPr/>
      <dgm:t>
        <a:bodyPr/>
        <a:lstStyle/>
        <a:p>
          <a:endParaRPr lang="en-GB" sz="1800"/>
        </a:p>
      </dgm:t>
    </dgm:pt>
    <dgm:pt modelId="{1E1177DD-7537-4940-916F-DAB31F224253}" type="sibTrans" cxnId="{7E24B7CD-D08F-4F2A-A882-68066154F691}">
      <dgm:prSet/>
      <dgm:spPr/>
      <dgm:t>
        <a:bodyPr/>
        <a:lstStyle/>
        <a:p>
          <a:endParaRPr lang="en-GB" sz="1800"/>
        </a:p>
      </dgm:t>
    </dgm:pt>
    <dgm:pt modelId="{E55285A3-A081-49BD-92FB-E2274B629401}">
      <dgm:prSet phldrT="[Text]" custT="1"/>
      <dgm:spPr/>
      <dgm:t>
        <a:bodyPr/>
        <a:lstStyle/>
        <a:p>
          <a:r>
            <a:rPr lang="en-GB" sz="2000" dirty="0" smtClean="0"/>
            <a:t>Business rates exemptions for social purpose</a:t>
          </a:r>
          <a:endParaRPr lang="en-GB" sz="2000" dirty="0"/>
        </a:p>
      </dgm:t>
    </dgm:pt>
    <dgm:pt modelId="{4611AEA0-3672-425E-B4CA-A0DFAA47B1D9}" type="parTrans" cxnId="{C60FECBD-740A-47A3-9544-FB225469B9C5}">
      <dgm:prSet/>
      <dgm:spPr/>
      <dgm:t>
        <a:bodyPr/>
        <a:lstStyle/>
        <a:p>
          <a:endParaRPr lang="en-GB" sz="1800"/>
        </a:p>
      </dgm:t>
    </dgm:pt>
    <dgm:pt modelId="{03E5C11C-102C-441A-A9CE-5CB0BF07CAB2}" type="sibTrans" cxnId="{C60FECBD-740A-47A3-9544-FB225469B9C5}">
      <dgm:prSet/>
      <dgm:spPr/>
      <dgm:t>
        <a:bodyPr/>
        <a:lstStyle/>
        <a:p>
          <a:endParaRPr lang="en-GB" sz="1800"/>
        </a:p>
      </dgm:t>
    </dgm:pt>
    <dgm:pt modelId="{3E7052F0-6A81-41CD-A40F-EEBD33BF6026}">
      <dgm:prSet phldrT="[Text]" custT="1"/>
      <dgm:spPr/>
      <dgm:t>
        <a:bodyPr/>
        <a:lstStyle/>
        <a:p>
          <a:r>
            <a:rPr lang="en-GB" sz="2000" dirty="0" smtClean="0"/>
            <a:t>Retrofit</a:t>
          </a:r>
          <a:endParaRPr lang="en-GB" sz="2000" dirty="0"/>
        </a:p>
      </dgm:t>
    </dgm:pt>
    <dgm:pt modelId="{732FD1F3-5164-42AA-A321-652BD82D2B3C}" type="parTrans" cxnId="{3573B82A-2801-410F-9160-65545D93F0C0}">
      <dgm:prSet/>
      <dgm:spPr/>
      <dgm:t>
        <a:bodyPr/>
        <a:lstStyle/>
        <a:p>
          <a:endParaRPr lang="en-GB" sz="1800"/>
        </a:p>
      </dgm:t>
    </dgm:pt>
    <dgm:pt modelId="{B4B11551-620B-401D-8126-6EAB35BFD884}" type="sibTrans" cxnId="{3573B82A-2801-410F-9160-65545D93F0C0}">
      <dgm:prSet/>
      <dgm:spPr/>
      <dgm:t>
        <a:bodyPr/>
        <a:lstStyle/>
        <a:p>
          <a:endParaRPr lang="en-GB" sz="1800"/>
        </a:p>
      </dgm:t>
    </dgm:pt>
    <dgm:pt modelId="{13E06B88-AA4C-437E-832C-82DBA286AA0A}">
      <dgm:prSet phldrT="[Text]" custT="1"/>
      <dgm:spPr/>
      <dgm:t>
        <a:bodyPr/>
        <a:lstStyle/>
        <a:p>
          <a:r>
            <a:rPr lang="en-GB" sz="2000" dirty="0" smtClean="0"/>
            <a:t>Renewable Energy</a:t>
          </a:r>
          <a:endParaRPr lang="en-GB" sz="2000" dirty="0"/>
        </a:p>
      </dgm:t>
    </dgm:pt>
    <dgm:pt modelId="{A05BB6C7-C697-41A9-95E4-3EAFB929A1A0}" type="parTrans" cxnId="{C8FB88E0-F046-47E3-B9BE-57A8DD2F54AF}">
      <dgm:prSet/>
      <dgm:spPr/>
      <dgm:t>
        <a:bodyPr/>
        <a:lstStyle/>
        <a:p>
          <a:endParaRPr lang="en-GB" sz="1800"/>
        </a:p>
      </dgm:t>
    </dgm:pt>
    <dgm:pt modelId="{5CC45331-B182-4013-B6C0-60E8ABFB19C5}" type="sibTrans" cxnId="{C8FB88E0-F046-47E3-B9BE-57A8DD2F54AF}">
      <dgm:prSet/>
      <dgm:spPr/>
      <dgm:t>
        <a:bodyPr/>
        <a:lstStyle/>
        <a:p>
          <a:endParaRPr lang="en-GB" sz="1800"/>
        </a:p>
      </dgm:t>
    </dgm:pt>
    <dgm:pt modelId="{35959DAF-53EC-4140-B078-7675A129C019}">
      <dgm:prSet phldrT="[Text]" custT="1"/>
      <dgm:spPr/>
      <dgm:t>
        <a:bodyPr/>
        <a:lstStyle/>
        <a:p>
          <a:r>
            <a:rPr lang="en-GB" sz="2000" dirty="0" smtClean="0"/>
            <a:t>Electric Vehicle Manufacture</a:t>
          </a:r>
          <a:endParaRPr lang="en-GB" sz="2000" dirty="0"/>
        </a:p>
      </dgm:t>
    </dgm:pt>
    <dgm:pt modelId="{40B22C3D-5C84-4118-AE8A-68D9F5C653C9}" type="parTrans" cxnId="{72627606-2B92-4D49-A342-17CC0A9BC5F0}">
      <dgm:prSet/>
      <dgm:spPr/>
      <dgm:t>
        <a:bodyPr/>
        <a:lstStyle/>
        <a:p>
          <a:endParaRPr lang="en-GB" sz="1800"/>
        </a:p>
      </dgm:t>
    </dgm:pt>
    <dgm:pt modelId="{A83173E2-AB42-4B4B-8EA2-D1A3F000C1E2}" type="sibTrans" cxnId="{72627606-2B92-4D49-A342-17CC0A9BC5F0}">
      <dgm:prSet/>
      <dgm:spPr/>
      <dgm:t>
        <a:bodyPr/>
        <a:lstStyle/>
        <a:p>
          <a:endParaRPr lang="en-GB" sz="1800"/>
        </a:p>
      </dgm:t>
    </dgm:pt>
    <dgm:pt modelId="{5DA56C65-A0F3-42D6-AEC4-7C3643FC820A}">
      <dgm:prSet phldrT="[Text]" custT="1"/>
      <dgm:spPr/>
      <dgm:t>
        <a:bodyPr/>
        <a:lstStyle/>
        <a:p>
          <a:r>
            <a:rPr lang="en-GB" sz="2000" dirty="0" smtClean="0"/>
            <a:t>Lobby for creation of mutual banks and tax incentives</a:t>
          </a:r>
          <a:endParaRPr lang="en-GB" sz="2000" dirty="0"/>
        </a:p>
      </dgm:t>
    </dgm:pt>
    <dgm:pt modelId="{7534AE5C-66BE-4E70-8387-3E62DF14CE04}" type="parTrans" cxnId="{4E53053D-269D-41B4-8396-2E06787BE95D}">
      <dgm:prSet/>
      <dgm:spPr/>
      <dgm:t>
        <a:bodyPr/>
        <a:lstStyle/>
        <a:p>
          <a:endParaRPr lang="en-GB"/>
        </a:p>
      </dgm:t>
    </dgm:pt>
    <dgm:pt modelId="{B38F5FB2-38F7-475C-8D2C-C66DCB33BA1B}" type="sibTrans" cxnId="{4E53053D-269D-41B4-8396-2E06787BE95D}">
      <dgm:prSet/>
      <dgm:spPr/>
      <dgm:t>
        <a:bodyPr/>
        <a:lstStyle/>
        <a:p>
          <a:endParaRPr lang="en-GB"/>
        </a:p>
      </dgm:t>
    </dgm:pt>
    <dgm:pt modelId="{6EC208D0-9150-4E70-BBC7-B74EFFC1FB26}">
      <dgm:prSet phldrT="[Text]" custT="1"/>
      <dgm:spPr/>
      <dgm:t>
        <a:bodyPr/>
        <a:lstStyle/>
        <a:p>
          <a:endParaRPr lang="en-GB" sz="2000" dirty="0"/>
        </a:p>
      </dgm:t>
    </dgm:pt>
    <dgm:pt modelId="{36C668FB-2299-4F27-97C2-6533B0C3DE30}" type="parTrans" cxnId="{7AC60E8F-60F1-413B-8080-7ED307B027CC}">
      <dgm:prSet/>
      <dgm:spPr/>
      <dgm:t>
        <a:bodyPr/>
        <a:lstStyle/>
        <a:p>
          <a:endParaRPr lang="en-GB"/>
        </a:p>
      </dgm:t>
    </dgm:pt>
    <dgm:pt modelId="{0713F7A8-B068-4A64-9C37-2220D558A8E8}" type="sibTrans" cxnId="{7AC60E8F-60F1-413B-8080-7ED307B027CC}">
      <dgm:prSet/>
      <dgm:spPr/>
      <dgm:t>
        <a:bodyPr/>
        <a:lstStyle/>
        <a:p>
          <a:endParaRPr lang="en-GB"/>
        </a:p>
      </dgm:t>
    </dgm:pt>
    <dgm:pt modelId="{5D4B5292-6B64-4E7A-B94D-E22CEF0AC920}" type="pres">
      <dgm:prSet presAssocID="{5408274F-855D-43F7-A094-CE57CC5AD147}" presName="Name0" presStyleCnt="0">
        <dgm:presLayoutVars>
          <dgm:dir/>
          <dgm:animLvl val="lvl"/>
          <dgm:resizeHandles val="exact"/>
        </dgm:presLayoutVars>
      </dgm:prSet>
      <dgm:spPr/>
    </dgm:pt>
    <dgm:pt modelId="{355E59B3-689D-432B-91F3-2EF38220AF24}" type="pres">
      <dgm:prSet presAssocID="{296AEE53-3747-473D-9C86-CCA2B02634AC}" presName="composite" presStyleCnt="0"/>
      <dgm:spPr/>
    </dgm:pt>
    <dgm:pt modelId="{F3A00E0C-704E-41AA-B8AB-80E97658E1E3}" type="pres">
      <dgm:prSet presAssocID="{296AEE53-3747-473D-9C86-CCA2B02634A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B15B982-A986-40F5-8608-B2B056801ECE}" type="pres">
      <dgm:prSet presAssocID="{296AEE53-3747-473D-9C86-CCA2B02634A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87F0C5-60F3-4AF2-845F-EA4653B21A5E}" type="pres">
      <dgm:prSet presAssocID="{1ECAAB2C-7CA1-494A-989B-72D9116AC11F}" presName="space" presStyleCnt="0"/>
      <dgm:spPr/>
    </dgm:pt>
    <dgm:pt modelId="{577C65AE-96E4-42A3-B3CE-9777ADA3E0F5}" type="pres">
      <dgm:prSet presAssocID="{CCDDAD5D-2523-44D5-A1AA-A3B43A12BFA1}" presName="composite" presStyleCnt="0"/>
      <dgm:spPr/>
    </dgm:pt>
    <dgm:pt modelId="{8724C6A7-A5FA-4520-85F3-31E010E8BB11}" type="pres">
      <dgm:prSet presAssocID="{CCDDAD5D-2523-44D5-A1AA-A3B43A12BF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9EFAA46-D2C5-4B69-8991-757EDE5127FB}" type="pres">
      <dgm:prSet presAssocID="{CCDDAD5D-2523-44D5-A1AA-A3B43A12BFA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680E2-EBBD-47E6-8CE5-70731D0CF889}" type="pres">
      <dgm:prSet presAssocID="{4508C8C9-0C50-4EB9-B082-2637DC02AA5C}" presName="space" presStyleCnt="0"/>
      <dgm:spPr/>
    </dgm:pt>
    <dgm:pt modelId="{A939CD16-CFF1-4ED7-BDC6-93CA7D6B4D7C}" type="pres">
      <dgm:prSet presAssocID="{45F2AA44-63DD-44ED-BF07-81E7F40A0FC3}" presName="composite" presStyleCnt="0"/>
      <dgm:spPr/>
    </dgm:pt>
    <dgm:pt modelId="{D73E90C7-8E20-4BCD-9270-410757558DFC}" type="pres">
      <dgm:prSet presAssocID="{45F2AA44-63DD-44ED-BF07-81E7F40A0FC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B70C4-1570-4478-91B6-348C1F6967C2}" type="pres">
      <dgm:prSet presAssocID="{45F2AA44-63DD-44ED-BF07-81E7F40A0FC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28E52-3C53-42B0-B485-36145452A056}" type="pres">
      <dgm:prSet presAssocID="{141DD40D-6E15-4838-A18A-AFA59B53A7C7}" presName="space" presStyleCnt="0"/>
      <dgm:spPr/>
    </dgm:pt>
    <dgm:pt modelId="{95FAD4E7-27A5-4014-9A64-6B8DD58600C3}" type="pres">
      <dgm:prSet presAssocID="{8BCD3008-C66A-4A3A-BF91-1AF648DF0CFB}" presName="composite" presStyleCnt="0"/>
      <dgm:spPr/>
    </dgm:pt>
    <dgm:pt modelId="{501344A1-4C3C-4561-B2C9-FD41CAC03129}" type="pres">
      <dgm:prSet presAssocID="{8BCD3008-C66A-4A3A-BF91-1AF648DF0CF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EECC8-8DA2-45A4-A88E-D9B691A216D5}" type="pres">
      <dgm:prSet presAssocID="{8BCD3008-C66A-4A3A-BF91-1AF648DF0CF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022F11-117E-42B2-B1C3-77AE9E9BC412}" srcId="{296AEE53-3747-473D-9C86-CCA2B02634AC}" destId="{75EFE0EB-0607-4251-B4B7-29EC8E10CA15}" srcOrd="1" destOrd="0" parTransId="{F4C6B39E-0A15-4166-AC37-43D96C63A6D8}" sibTransId="{BCE009AA-D91A-47B2-A03F-B35EA56535BA}"/>
    <dgm:cxn modelId="{02E3EEBC-1D93-45A1-B47C-0EF9E37F7343}" type="presOf" srcId="{C9D957AE-FA13-4F6A-8BA0-01173E1F5D73}" destId="{B4AB70C4-1570-4478-91B6-348C1F6967C2}" srcOrd="0" destOrd="1" presId="urn:microsoft.com/office/officeart/2005/8/layout/hList1"/>
    <dgm:cxn modelId="{02A59C8E-0164-4C4B-9A19-BE90E0F46B46}" type="presOf" srcId="{39DBB403-F421-474D-ACCF-9DB2258117DE}" destId="{89EFAA46-D2C5-4B69-8991-757EDE5127FB}" srcOrd="0" destOrd="0" presId="urn:microsoft.com/office/officeart/2005/8/layout/hList1"/>
    <dgm:cxn modelId="{FACD6167-6B2D-4213-9229-49F366B46ECA}" type="presOf" srcId="{45F2AA44-63DD-44ED-BF07-81E7F40A0FC3}" destId="{D73E90C7-8E20-4BCD-9270-410757558DFC}" srcOrd="0" destOrd="0" presId="urn:microsoft.com/office/officeart/2005/8/layout/hList1"/>
    <dgm:cxn modelId="{B750A5E9-EC49-46A9-B366-67A3D6FBE051}" type="presOf" srcId="{296AEE53-3747-473D-9C86-CCA2B02634AC}" destId="{F3A00E0C-704E-41AA-B8AB-80E97658E1E3}" srcOrd="0" destOrd="0" presId="urn:microsoft.com/office/officeart/2005/8/layout/hList1"/>
    <dgm:cxn modelId="{3E21F2F9-11CA-4C08-8607-C42435F43547}" type="presOf" srcId="{5408274F-855D-43F7-A094-CE57CC5AD147}" destId="{5D4B5292-6B64-4E7A-B94D-E22CEF0AC920}" srcOrd="0" destOrd="0" presId="urn:microsoft.com/office/officeart/2005/8/layout/hList1"/>
    <dgm:cxn modelId="{4E53053D-269D-41B4-8396-2E06787BE95D}" srcId="{45F2AA44-63DD-44ED-BF07-81E7F40A0FC3}" destId="{5DA56C65-A0F3-42D6-AEC4-7C3643FC820A}" srcOrd="3" destOrd="0" parTransId="{7534AE5C-66BE-4E70-8387-3E62DF14CE04}" sibTransId="{B38F5FB2-38F7-475C-8D2C-C66DCB33BA1B}"/>
    <dgm:cxn modelId="{104D83F8-5C8B-421B-80AB-52952E77EA92}" srcId="{CCDDAD5D-2523-44D5-A1AA-A3B43A12BFA1}" destId="{000F5D69-56FC-4A4A-99D3-B04173663064}" srcOrd="1" destOrd="0" parTransId="{8609FC6B-4A0D-4E88-B548-E5761550C743}" sibTransId="{D5DDF5E0-8EBA-475E-8E3D-BBBFA32E952C}"/>
    <dgm:cxn modelId="{352E9340-D507-4C1D-801D-B9C9E89173A0}" type="presOf" srcId="{8BCD3008-C66A-4A3A-BF91-1AF648DF0CFB}" destId="{501344A1-4C3C-4561-B2C9-FD41CAC03129}" srcOrd="0" destOrd="0" presId="urn:microsoft.com/office/officeart/2005/8/layout/hList1"/>
    <dgm:cxn modelId="{7E24B7CD-D08F-4F2A-A882-68066154F691}" srcId="{45F2AA44-63DD-44ED-BF07-81E7F40A0FC3}" destId="{C9D957AE-FA13-4F6A-8BA0-01173E1F5D73}" srcOrd="1" destOrd="0" parTransId="{0AAFDBBC-87F3-4169-94ED-C0F43D283398}" sibTransId="{1E1177DD-7537-4940-916F-DAB31F224253}"/>
    <dgm:cxn modelId="{3573B82A-2801-410F-9160-65545D93F0C0}" srcId="{8BCD3008-C66A-4A3A-BF91-1AF648DF0CFB}" destId="{3E7052F0-6A81-41CD-A40F-EEBD33BF6026}" srcOrd="0" destOrd="0" parTransId="{732FD1F3-5164-42AA-A321-652BD82D2B3C}" sibTransId="{B4B11551-620B-401D-8126-6EAB35BFD884}"/>
    <dgm:cxn modelId="{27463AA0-68EB-4503-8489-DA315780CCBC}" type="presOf" srcId="{000F5D69-56FC-4A4A-99D3-B04173663064}" destId="{89EFAA46-D2C5-4B69-8991-757EDE5127FB}" srcOrd="0" destOrd="1" presId="urn:microsoft.com/office/officeart/2005/8/layout/hList1"/>
    <dgm:cxn modelId="{F0149976-1A39-4E3A-BFFE-55C18C41DD9A}" type="presOf" srcId="{3E7052F0-6A81-41CD-A40F-EEBD33BF6026}" destId="{1B3EECC8-8DA2-45A4-A88E-D9B691A216D5}" srcOrd="0" destOrd="0" presId="urn:microsoft.com/office/officeart/2005/8/layout/hList1"/>
    <dgm:cxn modelId="{16BA7071-E15C-412C-8DD3-CD2127590E28}" type="presOf" srcId="{1DFDE686-C020-415A-9DFF-408F1593B326}" destId="{B4AB70C4-1570-4478-91B6-348C1F6967C2}" srcOrd="0" destOrd="0" presId="urn:microsoft.com/office/officeart/2005/8/layout/hList1"/>
    <dgm:cxn modelId="{E101B8D7-5655-4CC8-A285-0E16B1A7A3D2}" srcId="{296AEE53-3747-473D-9C86-CCA2B02634AC}" destId="{CCF234D0-5342-4605-A833-9841FD185D91}" srcOrd="2" destOrd="0" parTransId="{4240BB56-E0B6-4D3F-B989-A651639E4B31}" sibTransId="{874F1B7B-C349-4C62-BDC0-2B8826ADD4B9}"/>
    <dgm:cxn modelId="{D9E47F6C-C927-4E16-9A02-D9244D544EC7}" type="presOf" srcId="{35959DAF-53EC-4140-B078-7675A129C019}" destId="{1B3EECC8-8DA2-45A4-A88E-D9B691A216D5}" srcOrd="0" destOrd="2" presId="urn:microsoft.com/office/officeart/2005/8/layout/hList1"/>
    <dgm:cxn modelId="{BC37B4AC-CD99-4340-B876-5D9C4BD3785C}" type="presOf" srcId="{6EC208D0-9150-4E70-BBC7-B74EFFC1FB26}" destId="{89EFAA46-D2C5-4B69-8991-757EDE5127FB}" srcOrd="0" destOrd="4" presId="urn:microsoft.com/office/officeart/2005/8/layout/hList1"/>
    <dgm:cxn modelId="{0FCC23EB-499C-4311-BD1F-E9B24EDC5E5C}" type="presOf" srcId="{CCF234D0-5342-4605-A833-9841FD185D91}" destId="{FB15B982-A986-40F5-8608-B2B056801ECE}" srcOrd="0" destOrd="2" presId="urn:microsoft.com/office/officeart/2005/8/layout/hList1"/>
    <dgm:cxn modelId="{DEC53AB9-A304-4081-8ED1-8D38CF673AA4}" srcId="{45F2AA44-63DD-44ED-BF07-81E7F40A0FC3}" destId="{1DFDE686-C020-415A-9DFF-408F1593B326}" srcOrd="0" destOrd="0" parTransId="{8470CB45-E0F5-49BE-8A1C-A20008F01921}" sibTransId="{EDC81A1E-69B8-4E58-82DF-19C70D4A33D7}"/>
    <dgm:cxn modelId="{F85A424B-4286-4458-9741-F792F1547E12}" srcId="{296AEE53-3747-473D-9C86-CCA2B02634AC}" destId="{1B9A96B1-8C7D-4229-98D5-A64438CF68F7}" srcOrd="3" destOrd="0" parTransId="{30B1E53F-50B8-48CF-B972-0E18EB685A96}" sibTransId="{3AB6A56F-13BF-42A0-9DBB-57BB3E62464E}"/>
    <dgm:cxn modelId="{11952EAA-EF9B-4ADE-9CCA-47B89FEB3F6D}" srcId="{CCDDAD5D-2523-44D5-A1AA-A3B43A12BFA1}" destId="{39DBB403-F421-474D-ACCF-9DB2258117DE}" srcOrd="0" destOrd="0" parTransId="{841D070C-C4FB-448A-9325-F615CA984A86}" sibTransId="{02567BA5-96A6-4D7E-B9C9-070003294601}"/>
    <dgm:cxn modelId="{5F2830DB-B98D-4048-A4C3-DDDEF4946DC3}" type="presOf" srcId="{75EFE0EB-0607-4251-B4B7-29EC8E10CA15}" destId="{FB15B982-A986-40F5-8608-B2B056801ECE}" srcOrd="0" destOrd="1" presId="urn:microsoft.com/office/officeart/2005/8/layout/hList1"/>
    <dgm:cxn modelId="{426E5755-E7AF-4A2A-9270-EF6E1F8EF6B3}" type="presOf" srcId="{486BC91C-80DE-41DB-9026-30DE6428C3FC}" destId="{1B3EECC8-8DA2-45A4-A88E-D9B691A216D5}" srcOrd="0" destOrd="3" presId="urn:microsoft.com/office/officeart/2005/8/layout/hList1"/>
    <dgm:cxn modelId="{4D454DD7-604B-408B-A606-30732DECDF0F}" type="presOf" srcId="{E55285A3-A081-49BD-92FB-E2274B629401}" destId="{B4AB70C4-1570-4478-91B6-348C1F6967C2}" srcOrd="0" destOrd="2" presId="urn:microsoft.com/office/officeart/2005/8/layout/hList1"/>
    <dgm:cxn modelId="{5943F71A-9A68-4F98-8465-3F254BC31430}" srcId="{5408274F-855D-43F7-A094-CE57CC5AD147}" destId="{45F2AA44-63DD-44ED-BF07-81E7F40A0FC3}" srcOrd="2" destOrd="0" parTransId="{673BF121-139E-4C5D-AB43-9C4EC237FC9D}" sibTransId="{141DD40D-6E15-4838-A18A-AFA59B53A7C7}"/>
    <dgm:cxn modelId="{C8FB88E0-F046-47E3-B9BE-57A8DD2F54AF}" srcId="{8BCD3008-C66A-4A3A-BF91-1AF648DF0CFB}" destId="{13E06B88-AA4C-437E-832C-82DBA286AA0A}" srcOrd="1" destOrd="0" parTransId="{A05BB6C7-C697-41A9-95E4-3EAFB929A1A0}" sibTransId="{5CC45331-B182-4013-B6C0-60E8ABFB19C5}"/>
    <dgm:cxn modelId="{7AC60E8F-60F1-413B-8080-7ED307B027CC}" srcId="{CCDDAD5D-2523-44D5-A1AA-A3B43A12BFA1}" destId="{6EC208D0-9150-4E70-BBC7-B74EFFC1FB26}" srcOrd="4" destOrd="0" parTransId="{36C668FB-2299-4F27-97C2-6533B0C3DE30}" sibTransId="{0713F7A8-B068-4A64-9C37-2220D558A8E8}"/>
    <dgm:cxn modelId="{6F8C94A8-E42C-4441-85D7-B1AD834A3B59}" type="presOf" srcId="{CCDDAD5D-2523-44D5-A1AA-A3B43A12BFA1}" destId="{8724C6A7-A5FA-4520-85F3-31E010E8BB11}" srcOrd="0" destOrd="0" presId="urn:microsoft.com/office/officeart/2005/8/layout/hList1"/>
    <dgm:cxn modelId="{B62CAD16-C437-41BC-A5D9-4225CA0E3E8B}" type="presOf" srcId="{ACE37F16-97BF-4AFA-9C43-F0AA2E358A84}" destId="{89EFAA46-D2C5-4B69-8991-757EDE5127FB}" srcOrd="0" destOrd="2" presId="urn:microsoft.com/office/officeart/2005/8/layout/hList1"/>
    <dgm:cxn modelId="{247B35D1-D243-4293-9027-46AF2381C31C}" type="presOf" srcId="{5DA56C65-A0F3-42D6-AEC4-7C3643FC820A}" destId="{B4AB70C4-1570-4478-91B6-348C1F6967C2}" srcOrd="0" destOrd="3" presId="urn:microsoft.com/office/officeart/2005/8/layout/hList1"/>
    <dgm:cxn modelId="{CD8016B4-E984-444E-986F-23D93A92696B}" type="presOf" srcId="{13E06B88-AA4C-437E-832C-82DBA286AA0A}" destId="{1B3EECC8-8DA2-45A4-A88E-D9B691A216D5}" srcOrd="0" destOrd="1" presId="urn:microsoft.com/office/officeart/2005/8/layout/hList1"/>
    <dgm:cxn modelId="{923B71B7-1BCE-4E09-A6A1-30C6353FA753}" srcId="{CCDDAD5D-2523-44D5-A1AA-A3B43A12BFA1}" destId="{D0C679A3-8FFD-4A26-B0D0-18155A49A71D}" srcOrd="3" destOrd="0" parTransId="{C7120C2B-F140-4B35-83C5-08C150A4ABE1}" sibTransId="{2AFCC408-A2FD-467C-90D3-E0543D1D275B}"/>
    <dgm:cxn modelId="{9B498E4E-2FF4-4A96-A8F3-80F282745DFA}" srcId="{5408274F-855D-43F7-A094-CE57CC5AD147}" destId="{CCDDAD5D-2523-44D5-A1AA-A3B43A12BFA1}" srcOrd="1" destOrd="0" parTransId="{D6D1D6DA-1655-4F19-9BF8-19B3A46F93EA}" sibTransId="{4508C8C9-0C50-4EB9-B082-2637DC02AA5C}"/>
    <dgm:cxn modelId="{A39EC5BE-C302-4859-9E76-86C3B5BC7836}" type="presOf" srcId="{1B9A96B1-8C7D-4229-98D5-A64438CF68F7}" destId="{FB15B982-A986-40F5-8608-B2B056801ECE}" srcOrd="0" destOrd="3" presId="urn:microsoft.com/office/officeart/2005/8/layout/hList1"/>
    <dgm:cxn modelId="{72627606-2B92-4D49-A342-17CC0A9BC5F0}" srcId="{8BCD3008-C66A-4A3A-BF91-1AF648DF0CFB}" destId="{35959DAF-53EC-4140-B078-7675A129C019}" srcOrd="2" destOrd="0" parTransId="{40B22C3D-5C84-4118-AE8A-68D9F5C653C9}" sibTransId="{A83173E2-AB42-4B4B-8EA2-D1A3F000C1E2}"/>
    <dgm:cxn modelId="{391F9EE8-52D0-4C52-B913-D63907EA5BD7}" srcId="{5408274F-855D-43F7-A094-CE57CC5AD147}" destId="{8BCD3008-C66A-4A3A-BF91-1AF648DF0CFB}" srcOrd="3" destOrd="0" parTransId="{1675A4C1-0FC3-42BC-9C70-4DBF1A5D72B5}" sibTransId="{14C2279F-8CAF-4B88-A980-1ED8F0E77F4A}"/>
    <dgm:cxn modelId="{072B8BE0-11E6-4B69-9940-ECC0D6AD8503}" srcId="{296AEE53-3747-473D-9C86-CCA2B02634AC}" destId="{F6C0B9F6-5FCD-480B-A898-BBEEBED337F6}" srcOrd="0" destOrd="0" parTransId="{003443FA-C0C2-464A-9A11-F63787D0AAC5}" sibTransId="{E084C792-7CF7-4303-8D08-EDE6F3283768}"/>
    <dgm:cxn modelId="{22AE6B43-D156-41D4-854A-0B2FCDC45932}" type="presOf" srcId="{D0C679A3-8FFD-4A26-B0D0-18155A49A71D}" destId="{89EFAA46-D2C5-4B69-8991-757EDE5127FB}" srcOrd="0" destOrd="3" presId="urn:microsoft.com/office/officeart/2005/8/layout/hList1"/>
    <dgm:cxn modelId="{C6D650BE-0394-4398-822A-9D7A79DF6134}" srcId="{5408274F-855D-43F7-A094-CE57CC5AD147}" destId="{296AEE53-3747-473D-9C86-CCA2B02634AC}" srcOrd="0" destOrd="0" parTransId="{E79183E7-7F9C-4A74-A824-8B0E74DA1C6A}" sibTransId="{1ECAAB2C-7CA1-494A-989B-72D9116AC11F}"/>
    <dgm:cxn modelId="{5F7C73AC-1445-4B66-A42D-74F5624E75C4}" srcId="{8BCD3008-C66A-4A3A-BF91-1AF648DF0CFB}" destId="{486BC91C-80DE-41DB-9026-30DE6428C3FC}" srcOrd="3" destOrd="0" parTransId="{C8344917-9A9E-4C8D-ACD1-3D1DFDDCC66B}" sibTransId="{B674FDA5-6B20-4011-B233-6CCE39B74796}"/>
    <dgm:cxn modelId="{50562879-E4BD-4051-9FF5-E2B869C0EAEF}" srcId="{CCDDAD5D-2523-44D5-A1AA-A3B43A12BFA1}" destId="{ACE37F16-97BF-4AFA-9C43-F0AA2E358A84}" srcOrd="2" destOrd="0" parTransId="{D7440E1E-25F4-499C-B7B2-4F80BAB024DC}" sibTransId="{745334E8-C2E5-4140-BBC1-F6B8C3CA6641}"/>
    <dgm:cxn modelId="{5642E511-FD2B-40D6-93E5-DEF6119B0FBB}" type="presOf" srcId="{F6C0B9F6-5FCD-480B-A898-BBEEBED337F6}" destId="{FB15B982-A986-40F5-8608-B2B056801ECE}" srcOrd="0" destOrd="0" presId="urn:microsoft.com/office/officeart/2005/8/layout/hList1"/>
    <dgm:cxn modelId="{C60FECBD-740A-47A3-9544-FB225469B9C5}" srcId="{45F2AA44-63DD-44ED-BF07-81E7F40A0FC3}" destId="{E55285A3-A081-49BD-92FB-E2274B629401}" srcOrd="2" destOrd="0" parTransId="{4611AEA0-3672-425E-B4CA-A0DFAA47B1D9}" sibTransId="{03E5C11C-102C-441A-A9CE-5CB0BF07CAB2}"/>
    <dgm:cxn modelId="{816CF825-382C-431D-92DA-BD45AD547DA3}" type="presParOf" srcId="{5D4B5292-6B64-4E7A-B94D-E22CEF0AC920}" destId="{355E59B3-689D-432B-91F3-2EF38220AF24}" srcOrd="0" destOrd="0" presId="urn:microsoft.com/office/officeart/2005/8/layout/hList1"/>
    <dgm:cxn modelId="{2210D6D8-D058-41E7-82EE-CAE471377EF5}" type="presParOf" srcId="{355E59B3-689D-432B-91F3-2EF38220AF24}" destId="{F3A00E0C-704E-41AA-B8AB-80E97658E1E3}" srcOrd="0" destOrd="0" presId="urn:microsoft.com/office/officeart/2005/8/layout/hList1"/>
    <dgm:cxn modelId="{ACD1BFA0-FC8C-46E5-A3E3-3AFB68BF07FF}" type="presParOf" srcId="{355E59B3-689D-432B-91F3-2EF38220AF24}" destId="{FB15B982-A986-40F5-8608-B2B056801ECE}" srcOrd="1" destOrd="0" presId="urn:microsoft.com/office/officeart/2005/8/layout/hList1"/>
    <dgm:cxn modelId="{1C08F725-B616-4942-9533-AC43394730E2}" type="presParOf" srcId="{5D4B5292-6B64-4E7A-B94D-E22CEF0AC920}" destId="{4787F0C5-60F3-4AF2-845F-EA4653B21A5E}" srcOrd="1" destOrd="0" presId="urn:microsoft.com/office/officeart/2005/8/layout/hList1"/>
    <dgm:cxn modelId="{B4237B48-9504-405D-AF41-6AE59087A281}" type="presParOf" srcId="{5D4B5292-6B64-4E7A-B94D-E22CEF0AC920}" destId="{577C65AE-96E4-42A3-B3CE-9777ADA3E0F5}" srcOrd="2" destOrd="0" presId="urn:microsoft.com/office/officeart/2005/8/layout/hList1"/>
    <dgm:cxn modelId="{EAE99C47-490C-4F3F-83D5-E6F7ED147706}" type="presParOf" srcId="{577C65AE-96E4-42A3-B3CE-9777ADA3E0F5}" destId="{8724C6A7-A5FA-4520-85F3-31E010E8BB11}" srcOrd="0" destOrd="0" presId="urn:microsoft.com/office/officeart/2005/8/layout/hList1"/>
    <dgm:cxn modelId="{9592CFF9-7EDE-4B45-8D6E-181E61BEB8AC}" type="presParOf" srcId="{577C65AE-96E4-42A3-B3CE-9777ADA3E0F5}" destId="{89EFAA46-D2C5-4B69-8991-757EDE5127FB}" srcOrd="1" destOrd="0" presId="urn:microsoft.com/office/officeart/2005/8/layout/hList1"/>
    <dgm:cxn modelId="{74C7265D-F93F-4C83-B2CC-C8EBDD676412}" type="presParOf" srcId="{5D4B5292-6B64-4E7A-B94D-E22CEF0AC920}" destId="{170680E2-EBBD-47E6-8CE5-70731D0CF889}" srcOrd="3" destOrd="0" presId="urn:microsoft.com/office/officeart/2005/8/layout/hList1"/>
    <dgm:cxn modelId="{7BD5DB6D-F89B-4E5D-B512-B71E7B5C14C4}" type="presParOf" srcId="{5D4B5292-6B64-4E7A-B94D-E22CEF0AC920}" destId="{A939CD16-CFF1-4ED7-BDC6-93CA7D6B4D7C}" srcOrd="4" destOrd="0" presId="urn:microsoft.com/office/officeart/2005/8/layout/hList1"/>
    <dgm:cxn modelId="{D1279233-05E0-4143-A7EB-447DF16495CF}" type="presParOf" srcId="{A939CD16-CFF1-4ED7-BDC6-93CA7D6B4D7C}" destId="{D73E90C7-8E20-4BCD-9270-410757558DFC}" srcOrd="0" destOrd="0" presId="urn:microsoft.com/office/officeart/2005/8/layout/hList1"/>
    <dgm:cxn modelId="{F4BFFD1D-906F-4F8A-9380-A963835337A1}" type="presParOf" srcId="{A939CD16-CFF1-4ED7-BDC6-93CA7D6B4D7C}" destId="{B4AB70C4-1570-4478-91B6-348C1F6967C2}" srcOrd="1" destOrd="0" presId="urn:microsoft.com/office/officeart/2005/8/layout/hList1"/>
    <dgm:cxn modelId="{29F87ECE-D9DF-4DB8-A78F-D67082D7A49D}" type="presParOf" srcId="{5D4B5292-6B64-4E7A-B94D-E22CEF0AC920}" destId="{99828E52-3C53-42B0-B485-36145452A056}" srcOrd="5" destOrd="0" presId="urn:microsoft.com/office/officeart/2005/8/layout/hList1"/>
    <dgm:cxn modelId="{420B81A4-DB3E-4E98-876E-6E16E4AE7204}" type="presParOf" srcId="{5D4B5292-6B64-4E7A-B94D-E22CEF0AC920}" destId="{95FAD4E7-27A5-4014-9A64-6B8DD58600C3}" srcOrd="6" destOrd="0" presId="urn:microsoft.com/office/officeart/2005/8/layout/hList1"/>
    <dgm:cxn modelId="{E683E952-DA79-4EF3-A9DE-1F710AD2BE19}" type="presParOf" srcId="{95FAD4E7-27A5-4014-9A64-6B8DD58600C3}" destId="{501344A1-4C3C-4561-B2C9-FD41CAC03129}" srcOrd="0" destOrd="0" presId="urn:microsoft.com/office/officeart/2005/8/layout/hList1"/>
    <dgm:cxn modelId="{C8495CA7-054B-45BC-A6D9-64B5D50F8BC5}" type="presParOf" srcId="{95FAD4E7-27A5-4014-9A64-6B8DD58600C3}" destId="{1B3EECC8-8DA2-45A4-A88E-D9B691A216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00E0C-704E-41AA-B8AB-80E97658E1E3}">
      <dsp:nvSpPr>
        <dsp:cNvPr id="0" name=""/>
        <dsp:cNvSpPr/>
      </dsp:nvSpPr>
      <dsp:spPr>
        <a:xfrm>
          <a:off x="4309" y="72265"/>
          <a:ext cx="2591107" cy="1036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Embedding cooperative culture</a:t>
          </a:r>
          <a:endParaRPr lang="en-GB" sz="2000" kern="1200" dirty="0"/>
        </a:p>
      </dsp:txBody>
      <dsp:txXfrm>
        <a:off x="4309" y="72265"/>
        <a:ext cx="2591107" cy="1036443"/>
      </dsp:txXfrm>
    </dsp:sp>
    <dsp:sp modelId="{FB15B982-A986-40F5-8608-B2B056801ECE}">
      <dsp:nvSpPr>
        <dsp:cNvPr id="0" name=""/>
        <dsp:cNvSpPr/>
      </dsp:nvSpPr>
      <dsp:spPr>
        <a:xfrm>
          <a:off x="4309" y="1108708"/>
          <a:ext cx="259110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University courses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Entrepreneurship training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Communication campaigns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Coop Development Agencies</a:t>
          </a:r>
          <a:endParaRPr lang="en-GB" sz="2000" kern="1200" dirty="0"/>
        </a:p>
      </dsp:txBody>
      <dsp:txXfrm>
        <a:off x="4309" y="1108708"/>
        <a:ext cx="2591107" cy="3479287"/>
      </dsp:txXfrm>
    </dsp:sp>
    <dsp:sp modelId="{8724C6A7-A5FA-4520-85F3-31E010E8BB11}">
      <dsp:nvSpPr>
        <dsp:cNvPr id="0" name=""/>
        <dsp:cNvSpPr/>
      </dsp:nvSpPr>
      <dsp:spPr>
        <a:xfrm>
          <a:off x="2958172" y="72265"/>
          <a:ext cx="2591107" cy="1036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Finance and Investment</a:t>
          </a:r>
          <a:endParaRPr lang="en-GB" sz="2000" kern="1200" dirty="0"/>
        </a:p>
      </dsp:txBody>
      <dsp:txXfrm>
        <a:off x="2958172" y="72265"/>
        <a:ext cx="2591107" cy="1036443"/>
      </dsp:txXfrm>
    </dsp:sp>
    <dsp:sp modelId="{89EFAA46-D2C5-4B69-8991-757EDE5127FB}">
      <dsp:nvSpPr>
        <dsp:cNvPr id="0" name=""/>
        <dsp:cNvSpPr/>
      </dsp:nvSpPr>
      <dsp:spPr>
        <a:xfrm>
          <a:off x="2958172" y="1108708"/>
          <a:ext cx="259110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Public Loans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Pension funds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Mutual Banks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Community Impact Bonds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</dsp:txBody>
      <dsp:txXfrm>
        <a:off x="2958172" y="1108708"/>
        <a:ext cx="2591107" cy="3479287"/>
      </dsp:txXfrm>
    </dsp:sp>
    <dsp:sp modelId="{D73E90C7-8E20-4BCD-9270-410757558DFC}">
      <dsp:nvSpPr>
        <dsp:cNvPr id="0" name=""/>
        <dsp:cNvSpPr/>
      </dsp:nvSpPr>
      <dsp:spPr>
        <a:xfrm>
          <a:off x="5912035" y="72265"/>
          <a:ext cx="2591107" cy="1036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Policy Support</a:t>
          </a:r>
        </a:p>
      </dsp:txBody>
      <dsp:txXfrm>
        <a:off x="5912035" y="72265"/>
        <a:ext cx="2591107" cy="1036443"/>
      </dsp:txXfrm>
    </dsp:sp>
    <dsp:sp modelId="{B4AB70C4-1570-4478-91B6-348C1F6967C2}">
      <dsp:nvSpPr>
        <dsp:cNvPr id="0" name=""/>
        <dsp:cNvSpPr/>
      </dsp:nvSpPr>
      <dsp:spPr>
        <a:xfrm>
          <a:off x="5912035" y="1108708"/>
          <a:ext cx="259110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Tilt procurement assessments to coop strengths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Commitment to reserving contracts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Business rates exemptions for social purpose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Lobby for creation of mutual banks and tax incentives</a:t>
          </a:r>
          <a:endParaRPr lang="en-GB" sz="2000" kern="1200" dirty="0"/>
        </a:p>
      </dsp:txBody>
      <dsp:txXfrm>
        <a:off x="5912035" y="1108708"/>
        <a:ext cx="2591107" cy="3479287"/>
      </dsp:txXfrm>
    </dsp:sp>
    <dsp:sp modelId="{501344A1-4C3C-4561-B2C9-FD41CAC03129}">
      <dsp:nvSpPr>
        <dsp:cNvPr id="0" name=""/>
        <dsp:cNvSpPr/>
      </dsp:nvSpPr>
      <dsp:spPr>
        <a:xfrm>
          <a:off x="8865897" y="72265"/>
          <a:ext cx="2591107" cy="1036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Engage and incentivise emerging growth sectors</a:t>
          </a:r>
        </a:p>
      </dsp:txBody>
      <dsp:txXfrm>
        <a:off x="8865897" y="72265"/>
        <a:ext cx="2591107" cy="1036443"/>
      </dsp:txXfrm>
    </dsp:sp>
    <dsp:sp modelId="{1B3EECC8-8DA2-45A4-A88E-D9B691A216D5}">
      <dsp:nvSpPr>
        <dsp:cNvPr id="0" name=""/>
        <dsp:cNvSpPr/>
      </dsp:nvSpPr>
      <dsp:spPr>
        <a:xfrm>
          <a:off x="8865897" y="1108708"/>
          <a:ext cx="259110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Retrofit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Renewable Energy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Electric Vehicle Manufacture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Freight consolidation</a:t>
          </a:r>
          <a:endParaRPr lang="en-GB" sz="2000" kern="1200" dirty="0"/>
        </a:p>
      </dsp:txBody>
      <dsp:txXfrm>
        <a:off x="8865897" y="1108708"/>
        <a:ext cx="2591107" cy="347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21E63-62DD-4B38-9DCB-2102C6D4F55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FD73D-4C45-4B57-A39C-76BEA1991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my vantage point,</a:t>
            </a:r>
            <a:r>
              <a:rPr lang="en-GB" baseline="0" dirty="0" smtClean="0"/>
              <a:t> c</a:t>
            </a:r>
            <a:r>
              <a:rPr lang="en-GB" dirty="0" smtClean="0"/>
              <a:t>ooperatives haven’t (re)entered mainstream economic development</a:t>
            </a:r>
            <a:r>
              <a:rPr lang="en-GB" baseline="0" dirty="0" smtClean="0"/>
              <a:t> discourse in much of the UK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Those of us looking to promote the function of coops in our local economies often meet a wide range of prejudices ranging from inefficiency to perception of </a:t>
            </a:r>
            <a:r>
              <a:rPr lang="en-GB" baseline="0" dirty="0" err="1" smtClean="0"/>
              <a:t>cooperativsm</a:t>
            </a:r>
            <a:r>
              <a:rPr lang="en-GB" baseline="0" dirty="0" smtClean="0"/>
              <a:t> as a ‘lifestyle choice’</a:t>
            </a:r>
          </a:p>
          <a:p>
            <a:endParaRPr lang="en-GB" baseline="0" dirty="0" smtClean="0"/>
          </a:p>
          <a:p>
            <a:pPr marL="0" indent="0">
              <a:buFontTx/>
              <a:buNone/>
            </a:pPr>
            <a:r>
              <a:rPr lang="en-GB" dirty="0" smtClean="0"/>
              <a:t>Mondragon directly counters</a:t>
            </a:r>
            <a:r>
              <a:rPr lang="en-GB" baseline="0" dirty="0" smtClean="0"/>
              <a:t> these perceptions: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- Capitalist managerial discipline, with socialist distribution of profits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3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Economic security</a:t>
            </a:r>
          </a:p>
          <a:p>
            <a:pPr lvl="1"/>
            <a:r>
              <a:rPr lang="en-GB" dirty="0" smtClean="0"/>
              <a:t>Jobs – lowest unemployment in region</a:t>
            </a:r>
          </a:p>
          <a:p>
            <a:pPr lvl="1"/>
            <a:r>
              <a:rPr lang="en-GB" dirty="0" smtClean="0"/>
              <a:t>Wages – 1:7 ratio between lowest and highest earners </a:t>
            </a:r>
          </a:p>
          <a:p>
            <a:pPr lvl="2"/>
            <a:r>
              <a:rPr lang="en-GB" dirty="0" smtClean="0"/>
              <a:t>Compared to average of 1:105 for IBEX corporations</a:t>
            </a:r>
          </a:p>
          <a:p>
            <a:pPr lvl="1"/>
            <a:r>
              <a:rPr lang="en-GB" dirty="0" smtClean="0"/>
              <a:t>Capital growth – pension and healthcare</a:t>
            </a:r>
            <a:r>
              <a:rPr lang="en-GB" baseline="0" dirty="0" smtClean="0"/>
              <a:t> </a:t>
            </a:r>
            <a:r>
              <a:rPr lang="en-GB" dirty="0" smtClean="0"/>
              <a:t>provided through </a:t>
            </a:r>
            <a:r>
              <a:rPr lang="en-GB" dirty="0" err="1" smtClean="0"/>
              <a:t>Lagun</a:t>
            </a:r>
            <a:r>
              <a:rPr lang="en-GB" dirty="0" smtClean="0"/>
              <a:t> </a:t>
            </a:r>
            <a:r>
              <a:rPr lang="en-GB" dirty="0" err="1" smtClean="0"/>
              <a:t>Aro</a:t>
            </a:r>
            <a:endParaRPr lang="en-GB" dirty="0" smtClean="0"/>
          </a:p>
          <a:p>
            <a:pPr lvl="1"/>
            <a:r>
              <a:rPr lang="en-GB" dirty="0" smtClean="0"/>
              <a:t>Redeployment and retraining</a:t>
            </a:r>
          </a:p>
          <a:p>
            <a:r>
              <a:rPr lang="en-GB" dirty="0" smtClean="0"/>
              <a:t>Resilience </a:t>
            </a:r>
          </a:p>
          <a:p>
            <a:pPr lvl="1"/>
            <a:r>
              <a:rPr lang="en-GB" dirty="0" smtClean="0"/>
              <a:t>Redundancies</a:t>
            </a:r>
            <a:r>
              <a:rPr lang="en-GB" baseline="0" dirty="0" smtClean="0"/>
              <a:t> very rare, coops rarely </a:t>
            </a:r>
            <a:r>
              <a:rPr lang="en-GB" dirty="0" smtClean="0"/>
              <a:t>close despite recent financial crises in Spain and globally</a:t>
            </a:r>
          </a:p>
          <a:p>
            <a:pPr lvl="1"/>
            <a:r>
              <a:rPr lang="en-GB" dirty="0" smtClean="0"/>
              <a:t>Ability to reduce wages, redeploy workers or cross-subsidise from profitable coops</a:t>
            </a:r>
          </a:p>
          <a:p>
            <a:r>
              <a:rPr lang="en-GB" dirty="0" smtClean="0"/>
              <a:t>Reduced inequality</a:t>
            </a:r>
          </a:p>
          <a:p>
            <a:pPr lvl="1"/>
            <a:r>
              <a:rPr lang="en-GB" dirty="0" smtClean="0"/>
              <a:t>Large middle – few extremes of wealth (Spirit Level) </a:t>
            </a:r>
          </a:p>
          <a:p>
            <a:pPr lvl="1"/>
            <a:r>
              <a:rPr lang="en-GB" dirty="0" smtClean="0"/>
              <a:t>0.24 on Gini Index – comparable to Norway and Finland but without high taxation</a:t>
            </a:r>
          </a:p>
          <a:p>
            <a:pPr lvl="2"/>
            <a:r>
              <a:rPr lang="en-GB" dirty="0" smtClean="0"/>
              <a:t>Key determinant of health and wellbeing – mental health</a:t>
            </a:r>
          </a:p>
          <a:p>
            <a:pPr lvl="1"/>
            <a:r>
              <a:rPr lang="en-GB" dirty="0" smtClean="0"/>
              <a:t>Limited studies to demonstrate wider wellbeing impact of Mondragon at local level</a:t>
            </a:r>
          </a:p>
          <a:p>
            <a:r>
              <a:rPr lang="en-GB" dirty="0" smtClean="0"/>
              <a:t>Greater agency</a:t>
            </a:r>
          </a:p>
          <a:p>
            <a:pPr lvl="1"/>
            <a:r>
              <a:rPr lang="en-GB" dirty="0" smtClean="0"/>
              <a:t>Participation in decision making</a:t>
            </a:r>
          </a:p>
          <a:p>
            <a:pPr lvl="1"/>
            <a:r>
              <a:rPr lang="en-GB" dirty="0" smtClean="0"/>
              <a:t>Direct capital stake in company’s success</a:t>
            </a:r>
          </a:p>
          <a:p>
            <a:pPr lvl="1"/>
            <a:r>
              <a:rPr lang="en-GB" dirty="0" smtClean="0"/>
              <a:t>Development of management and negotiation skills through social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8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20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Founding father of Mondragon – radical priest moved to Mondragon in 1941, assigned</a:t>
            </a:r>
            <a:r>
              <a:rPr lang="en-GB" baseline="0" dirty="0" smtClean="0"/>
              <a:t> to supporting young people within Union </a:t>
            </a:r>
            <a:r>
              <a:rPr lang="en-GB" baseline="0" dirty="0" err="1" smtClean="0"/>
              <a:t>Cerrajera</a:t>
            </a:r>
            <a:r>
              <a:rPr lang="en-GB" baseline="0" dirty="0" smtClean="0"/>
              <a:t>. Developed technical college to train skilled workers, then with graduates </a:t>
            </a:r>
            <a:r>
              <a:rPr lang="en-GB" dirty="0" smtClean="0"/>
              <a:t>set up first coop ULGOR in 1956 manufacturing.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2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Can’t replicate the conditions of post civil war Spain but could build on current gaps: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Embedding cooperative culture – university courses, entrepreneurship training, communication campaigns, Coop Development Agency</a:t>
            </a:r>
          </a:p>
          <a:p>
            <a:pPr lvl="1"/>
            <a:r>
              <a:rPr lang="en-GB" dirty="0" smtClean="0"/>
              <a:t>Finance and Investment – public loans, pension fund investments, mutual banks, Community Impact Bonds</a:t>
            </a:r>
          </a:p>
          <a:p>
            <a:pPr lvl="1"/>
            <a:r>
              <a:rPr lang="en-GB" dirty="0" smtClean="0"/>
              <a:t>Policy support – procurement against key cooperative benefits, reserve contracts, business rates exemptions for social purpose</a:t>
            </a:r>
          </a:p>
          <a:p>
            <a:pPr lvl="1"/>
            <a:r>
              <a:rPr lang="en-GB" dirty="0" smtClean="0"/>
              <a:t>Engage and Incentivise future growth sectors – e.g. Freight Consolidation, Retrofit, Renewable Energy, Electric Vehicle Manufacture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Future Policy labs – cooperative toolkits, procurement frameworks 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95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Study</a:t>
            </a:r>
            <a:r>
              <a:rPr lang="en-GB" baseline="0" dirty="0" smtClean="0"/>
              <a:t> visit took delegation of 12 (councillors and officers) and Nicola to town of </a:t>
            </a:r>
            <a:r>
              <a:rPr lang="en-GB" baseline="0" dirty="0" err="1" smtClean="0"/>
              <a:t>Arrasate</a:t>
            </a:r>
            <a:r>
              <a:rPr lang="en-GB" baseline="0" dirty="0" smtClean="0"/>
              <a:t> to visit the Mondragon cooperative corporation and included sessions at:</a:t>
            </a:r>
          </a:p>
          <a:p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dirty="0" err="1" smtClean="0"/>
              <a:t>Otalora</a:t>
            </a:r>
            <a:r>
              <a:rPr lang="en-GB" dirty="0" smtClean="0"/>
              <a:t> - Management Development centre</a:t>
            </a:r>
          </a:p>
          <a:p>
            <a:pPr marL="171450" indent="-171450">
              <a:buFontTx/>
              <a:buChar char="-"/>
            </a:pPr>
            <a:r>
              <a:rPr lang="en-GB" dirty="0" err="1" smtClean="0"/>
              <a:t>Fagor</a:t>
            </a:r>
            <a:r>
              <a:rPr lang="en-GB" dirty="0" smtClean="0"/>
              <a:t> - Industrial Cooperative</a:t>
            </a:r>
          </a:p>
          <a:p>
            <a:pPr marL="171450" indent="-171450">
              <a:buFontTx/>
              <a:buChar char="-"/>
            </a:pPr>
            <a:r>
              <a:rPr lang="en-GB" dirty="0" err="1" smtClean="0"/>
              <a:t>Ikerlan</a:t>
            </a:r>
            <a:r>
              <a:rPr lang="en-GB" dirty="0" smtClean="0"/>
              <a:t> – technology R&amp;D centre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Mondragon</a:t>
            </a:r>
            <a:r>
              <a:rPr lang="en-GB" baseline="0" dirty="0" smtClean="0"/>
              <a:t> University</a:t>
            </a:r>
          </a:p>
          <a:p>
            <a:pPr marL="0" indent="0">
              <a:buFontTx/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0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Fundamentals </a:t>
            </a:r>
          </a:p>
          <a:p>
            <a:r>
              <a:rPr lang="en-GB" dirty="0" smtClean="0"/>
              <a:t>Scale</a:t>
            </a:r>
          </a:p>
          <a:p>
            <a:r>
              <a:rPr lang="en-GB" dirty="0" smtClean="0"/>
              <a:t>Global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Range from high tech manufacturing to retail</a:t>
            </a:r>
            <a:r>
              <a:rPr lang="en-GB" baseline="0" dirty="0" smtClean="0"/>
              <a:t> and distribution</a:t>
            </a:r>
          </a:p>
          <a:p>
            <a:endParaRPr lang="en-GB" baseline="0" dirty="0" smtClean="0"/>
          </a:p>
          <a:p>
            <a:r>
              <a:rPr lang="en-GB" dirty="0" err="1" smtClean="0"/>
              <a:t>Eroski</a:t>
            </a:r>
            <a:r>
              <a:rPr lang="en-GB" dirty="0" smtClean="0"/>
              <a:t> Supermarket chain - One</a:t>
            </a:r>
            <a:r>
              <a:rPr lang="en-GB" baseline="0" dirty="0" smtClean="0"/>
              <a:t> of the largest in Spain. Multi-stakeholder model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Region’s second largest  financial institution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Cooperative university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Cooperative R&amp;D centre - </a:t>
            </a:r>
            <a:r>
              <a:rPr lang="en-GB" baseline="0" dirty="0" err="1" smtClean="0"/>
              <a:t>Ikerlan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2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Core principles</a:t>
            </a:r>
          </a:p>
          <a:p>
            <a:r>
              <a:rPr lang="en-GB" dirty="0" smtClean="0"/>
              <a:t>1 member 1 vote</a:t>
            </a:r>
          </a:p>
          <a:p>
            <a:r>
              <a:rPr lang="en-GB" dirty="0" smtClean="0"/>
              <a:t>1:7 wage ratio across members</a:t>
            </a:r>
          </a:p>
          <a:p>
            <a:endParaRPr lang="en-GB" dirty="0" smtClean="0"/>
          </a:p>
          <a:p>
            <a:r>
              <a:rPr lang="en-GB" dirty="0" smtClean="0"/>
              <a:t>Members buy an equal share in the company with voting rights on key decisions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26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Membership bought through 16000 euro investment in cooperative – paid back through salary sacrifice over 2 years.</a:t>
            </a:r>
          </a:p>
          <a:p>
            <a:r>
              <a:rPr lang="en-GB" baseline="0" dirty="0" smtClean="0"/>
              <a:t>16000 euros earns interest from profits but not returnable until member leaves the company</a:t>
            </a:r>
          </a:p>
          <a:p>
            <a:r>
              <a:rPr lang="en-GB" baseline="0" dirty="0" smtClean="0"/>
              <a:t>Provides pool of capital for capital investment for firms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Profits pooled and reallocated to investment, aid, members, non-members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Members have a capital stake in the company and benefit long term from its successes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8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 of each</a:t>
            </a:r>
            <a:r>
              <a:rPr lang="en-GB" baseline="0" dirty="0" smtClean="0"/>
              <a:t> cooperative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Representative rather than direct democracy in decision making – reduces ‘transaction costs’ commonly found in coops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Compulsory service</a:t>
            </a:r>
          </a:p>
          <a:p>
            <a:endParaRPr lang="en-GB" dirty="0" smtClean="0"/>
          </a:p>
          <a:p>
            <a:r>
              <a:rPr lang="en-GB" dirty="0" smtClean="0"/>
              <a:t>General Assembly – elects the governing council – meets once a year</a:t>
            </a:r>
          </a:p>
          <a:p>
            <a:endParaRPr lang="en-GB" dirty="0" smtClean="0"/>
          </a:p>
          <a:p>
            <a:r>
              <a:rPr lang="en-GB" dirty="0" smtClean="0"/>
              <a:t>Governing council</a:t>
            </a:r>
            <a:r>
              <a:rPr lang="en-GB" baseline="0" dirty="0" smtClean="0"/>
              <a:t> chooses the management team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General assembly/social council can vote to remove managers</a:t>
            </a:r>
          </a:p>
          <a:p>
            <a:endParaRPr lang="en-GB" dirty="0" smtClean="0"/>
          </a:p>
          <a:p>
            <a:r>
              <a:rPr lang="en-GB" dirty="0" smtClean="0"/>
              <a:t>Social council represents worker interests</a:t>
            </a:r>
            <a:r>
              <a:rPr lang="en-GB" baseline="0" dirty="0" smtClean="0"/>
              <a:t> to governing council and management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6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endParaRPr lang="en-GB" dirty="0" smtClean="0"/>
          </a:p>
          <a:p>
            <a:r>
              <a:rPr lang="en-GB" dirty="0" smtClean="0"/>
              <a:t>Congress and general council elected by members</a:t>
            </a:r>
          </a:p>
          <a:p>
            <a:endParaRPr lang="en-GB" dirty="0" smtClean="0"/>
          </a:p>
          <a:p>
            <a:r>
              <a:rPr lang="en-GB" dirty="0" smtClean="0"/>
              <a:t>Members not directly involved in managerial</a:t>
            </a:r>
            <a:r>
              <a:rPr lang="en-GB" baseline="0" dirty="0" smtClean="0"/>
              <a:t> decision </a:t>
            </a:r>
            <a:r>
              <a:rPr lang="en-GB" dirty="0" smtClean="0"/>
              <a:t>making</a:t>
            </a:r>
            <a:r>
              <a:rPr lang="en-GB" baseline="0" dirty="0" smtClean="0"/>
              <a:t> but decisions are transparent and accountable (members can vote out managers)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Members have capital stake in the fortunes of the business and recognise need for difficult decisions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Tensions exist: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Pressure on wage ratios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Large number of non-members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Offshore production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Challenges recruiting specialisms</a:t>
            </a:r>
          </a:p>
          <a:p>
            <a:endParaRPr lang="en-GB" baseline="0" dirty="0" smtClean="0"/>
          </a:p>
          <a:p>
            <a:r>
              <a:rPr lang="en-GB" dirty="0" smtClean="0"/>
              <a:t>Not a utopia – “It’s a</a:t>
            </a:r>
            <a:r>
              <a:rPr lang="en-GB" baseline="0" dirty="0" smtClean="0"/>
              <a:t> system for creating good jobs”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5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Inefficient – highly effective management and continuous improvement embedded. remains globally competitive. Employee engagement and direct stake reduces some of the need for management controls</a:t>
            </a:r>
          </a:p>
          <a:p>
            <a:r>
              <a:rPr lang="en-GB" dirty="0" smtClean="0"/>
              <a:t>Small – individual coops often small but benefit from scale of overarching structure. </a:t>
            </a:r>
          </a:p>
          <a:p>
            <a:r>
              <a:rPr lang="en-GB" dirty="0" smtClean="0"/>
              <a:t>Unable to innovate – embedded R&amp;D, continuous improvement of structures and practices</a:t>
            </a:r>
          </a:p>
          <a:p>
            <a:r>
              <a:rPr lang="en-GB" dirty="0" smtClean="0"/>
              <a:t>Slow to exploit opportunity – draws on financial muscle and business acumen within group</a:t>
            </a:r>
          </a:p>
          <a:p>
            <a:r>
              <a:rPr lang="en-GB" dirty="0" smtClean="0"/>
              <a:t>Can’t attract </a:t>
            </a:r>
            <a:r>
              <a:rPr lang="en-GB" i="1" dirty="0" smtClean="0"/>
              <a:t>talent – </a:t>
            </a:r>
            <a:r>
              <a:rPr lang="en-GB" dirty="0" smtClean="0"/>
              <a:t>grow your own, </a:t>
            </a:r>
            <a:r>
              <a:rPr lang="en-GB" dirty="0" err="1" smtClean="0"/>
              <a:t>Ikerlan</a:t>
            </a:r>
            <a:r>
              <a:rPr lang="en-GB" dirty="0" smtClean="0"/>
              <a:t> research centre, University, loosened wage ratios for short term contractors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FD73D-4C45-4B57-A39C-76BEA19919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9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6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0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6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1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1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9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AD58-B702-46BD-BE3D-617E74447386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75F5-9F96-44D3-B5B6-DC0E66F04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ssen.org/2015/06/30/interview-mondragon-corporation-a-manufacturer-of-equality/" TargetMode="External"/><Relationship Id="rId2" Type="http://schemas.openxmlformats.org/officeDocument/2006/relationships/hyperlink" Target="https://www.bloomberg.com/news/features/2022-06-30/worker-owned-business-model-in-spain-is-keeping-inequality-in-chec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ademia.edu/20082162/Mondragon_in_five_points_advantages_and_challenges_of_worker_cooperatives" TargetMode="External"/><Relationship Id="rId4" Type="http://schemas.openxmlformats.org/officeDocument/2006/relationships/hyperlink" Target="https://blogs.lse.ac.uk/usappblog/2014/08/23/a-genuine-economic-democracy-would-provide-the-efficiency-of-the-market-system-without-the-associated-injust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CCIN Policy Lab - Mondragon Study Visit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526" y="32120"/>
            <a:ext cx="2240474" cy="1440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23" y="3838294"/>
            <a:ext cx="4382477" cy="2466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9" y="199774"/>
            <a:ext cx="3825572" cy="1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Mondragon </a:t>
            </a:r>
            <a:r>
              <a:rPr lang="en-GB" dirty="0" smtClean="0"/>
              <a:t>structure </a:t>
            </a:r>
            <a:r>
              <a:rPr lang="en-GB" dirty="0" smtClean="0"/>
              <a:t>avoids </a:t>
            </a:r>
            <a:r>
              <a:rPr lang="en-GB" dirty="0" smtClean="0"/>
              <a:t>commonly perceived ‘problems with coops</a:t>
            </a:r>
            <a:r>
              <a:rPr lang="en-GB" dirty="0" smtClean="0"/>
              <a:t>’	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4" y="1866378"/>
            <a:ext cx="7828432" cy="35862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17941"/>
          </a:xfrm>
        </p:spPr>
        <p:txBody>
          <a:bodyPr>
            <a:normAutofit/>
          </a:bodyPr>
          <a:lstStyle/>
          <a:p>
            <a:r>
              <a:rPr lang="en-GB" dirty="0" smtClean="0"/>
              <a:t>Inefficient</a:t>
            </a:r>
          </a:p>
          <a:p>
            <a:r>
              <a:rPr lang="en-GB" dirty="0" smtClean="0"/>
              <a:t>Small</a:t>
            </a:r>
          </a:p>
          <a:p>
            <a:r>
              <a:rPr lang="en-GB" dirty="0" smtClean="0"/>
              <a:t>Unable </a:t>
            </a:r>
            <a:r>
              <a:rPr lang="en-GB" dirty="0" smtClean="0"/>
              <a:t>to innovate </a:t>
            </a:r>
            <a:endParaRPr lang="en-GB" dirty="0" smtClean="0"/>
          </a:p>
          <a:p>
            <a:r>
              <a:rPr lang="en-GB" dirty="0" smtClean="0"/>
              <a:t>Slow </a:t>
            </a:r>
            <a:r>
              <a:rPr lang="en-GB" dirty="0" smtClean="0"/>
              <a:t>to exploit opportunity </a:t>
            </a:r>
            <a:endParaRPr lang="en-GB" dirty="0" smtClean="0"/>
          </a:p>
          <a:p>
            <a:r>
              <a:rPr lang="en-GB" dirty="0" smtClean="0"/>
              <a:t>Can’t </a:t>
            </a:r>
            <a:r>
              <a:rPr lang="en-GB" dirty="0" smtClean="0"/>
              <a:t>attract </a:t>
            </a:r>
            <a:r>
              <a:rPr lang="en-GB" dirty="0" smtClean="0"/>
              <a:t>talent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916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Socio-Economic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929" y="4280726"/>
            <a:ext cx="5419071" cy="2170178"/>
          </a:xfrm>
        </p:spPr>
        <p:txBody>
          <a:bodyPr>
            <a:normAutofit/>
          </a:bodyPr>
          <a:lstStyle/>
          <a:p>
            <a:r>
              <a:rPr lang="en-GB" dirty="0" smtClean="0"/>
              <a:t>Economic security</a:t>
            </a:r>
          </a:p>
          <a:p>
            <a:r>
              <a:rPr lang="en-GB" dirty="0" smtClean="0"/>
              <a:t>Resilience </a:t>
            </a:r>
          </a:p>
          <a:p>
            <a:r>
              <a:rPr lang="en-GB" dirty="0" smtClean="0"/>
              <a:t>Reduced </a:t>
            </a:r>
            <a:r>
              <a:rPr lang="en-GB" dirty="0" smtClean="0"/>
              <a:t>inequality</a:t>
            </a:r>
          </a:p>
          <a:p>
            <a:r>
              <a:rPr lang="en-GB" dirty="0" smtClean="0"/>
              <a:t>Greater </a:t>
            </a:r>
            <a:r>
              <a:rPr lang="en-GB" dirty="0" smtClean="0"/>
              <a:t>agency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991604" y="739036"/>
            <a:ext cx="42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04" y="739035"/>
            <a:ext cx="4171166" cy="2780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998" y="3707704"/>
            <a:ext cx="4000062" cy="3000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998" y="1754402"/>
            <a:ext cx="5952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“The objective of the cooperative is not to produce rich people, it’s to produce rich societies. We don’t have a lot of rich people — or not very rich — but on the other hand, we also don’t have poor people.” Igor </a:t>
            </a:r>
            <a:r>
              <a:rPr lang="en-US" sz="2400" dirty="0" err="1"/>
              <a:t>Herrarte</a:t>
            </a:r>
            <a:r>
              <a:rPr lang="en-US" sz="2400" dirty="0"/>
              <a:t>, </a:t>
            </a:r>
            <a:r>
              <a:rPr lang="en-US" sz="2400" dirty="0" smtClean="0"/>
              <a:t>Engineer, Mondragon </a:t>
            </a:r>
            <a:r>
              <a:rPr lang="en-US" sz="2400" dirty="0"/>
              <a:t>Assembly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51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830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Globally competitive and innovative whilst being more equal and equitable</a:t>
            </a:r>
          </a:p>
          <a:p>
            <a:r>
              <a:rPr lang="en-GB" dirty="0" smtClean="0"/>
              <a:t>Contrasts with other ‘economic success stories’ - Silicon </a:t>
            </a:r>
            <a:r>
              <a:rPr lang="en-GB" dirty="0" smtClean="0"/>
              <a:t>V</a:t>
            </a:r>
            <a:r>
              <a:rPr lang="en-GB" dirty="0" smtClean="0"/>
              <a:t>alley</a:t>
            </a:r>
          </a:p>
          <a:p>
            <a:r>
              <a:rPr lang="en-GB" dirty="0" smtClean="0"/>
              <a:t>Prerequisites to success at scale:</a:t>
            </a:r>
            <a:endParaRPr lang="en-GB" dirty="0" smtClean="0"/>
          </a:p>
          <a:p>
            <a:pPr lvl="1"/>
            <a:r>
              <a:rPr lang="en-GB" dirty="0" smtClean="0"/>
              <a:t>Culture of </a:t>
            </a:r>
            <a:r>
              <a:rPr lang="en-GB" dirty="0" err="1" smtClean="0"/>
              <a:t>cooperativism</a:t>
            </a:r>
            <a:endParaRPr lang="en-GB" dirty="0" smtClean="0"/>
          </a:p>
          <a:p>
            <a:pPr lvl="1"/>
            <a:r>
              <a:rPr lang="en-GB" dirty="0" smtClean="0"/>
              <a:t>Education and training</a:t>
            </a:r>
            <a:endParaRPr lang="en-GB" dirty="0" smtClean="0"/>
          </a:p>
          <a:p>
            <a:pPr lvl="1"/>
            <a:r>
              <a:rPr lang="en-GB" dirty="0" smtClean="0"/>
              <a:t>Innovation and flexibility</a:t>
            </a:r>
            <a:endParaRPr lang="en-GB" dirty="0" smtClean="0"/>
          </a:p>
          <a:p>
            <a:pPr lvl="1"/>
            <a:r>
              <a:rPr lang="en-GB" dirty="0" smtClean="0"/>
              <a:t>Financial independence</a:t>
            </a:r>
          </a:p>
          <a:p>
            <a:pPr lvl="1"/>
            <a:r>
              <a:rPr lang="en-GB" dirty="0" smtClean="0"/>
              <a:t>National </a:t>
            </a:r>
            <a:r>
              <a:rPr lang="en-GB" dirty="0" smtClean="0"/>
              <a:t>and local policy support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971" y="1541472"/>
            <a:ext cx="6332769" cy="523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312" y="515582"/>
            <a:ext cx="3550085" cy="9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 Jose Maria </a:t>
            </a:r>
            <a:r>
              <a:rPr lang="en-GB" dirty="0" err="1" smtClean="0"/>
              <a:t>Arrizmendarrieta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199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“There can be no cooperation without co-operators. People do not normally become co-operators spontaneously, they have to be taught – the soil may be fertile but it has to be cultivated”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977" y="1690688"/>
            <a:ext cx="2718399" cy="38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Cultivating local soils…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12323065"/>
              </p:ext>
            </p:extLst>
          </p:nvPr>
        </p:nvGraphicFramePr>
        <p:xfrm>
          <a:off x="563671" y="1478072"/>
          <a:ext cx="11461315" cy="466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3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104" y="1392538"/>
            <a:ext cx="8549030" cy="49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 Mondragon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Press</a:t>
            </a:r>
            <a:endParaRPr lang="en-GB" dirty="0"/>
          </a:p>
          <a:p>
            <a:pPr lvl="1"/>
            <a:r>
              <a:rPr lang="en-US" dirty="0">
                <a:hlinkClick r:id="rId2"/>
              </a:rPr>
              <a:t>https://www.theguardian.com/world/2013/mar/07/mondragon-spains-giant-cooperative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</a:t>
            </a:r>
            <a:r>
              <a:rPr lang="en-US" dirty="0" smtClean="0">
                <a:hlinkClick r:id="rId2"/>
              </a:rPr>
              <a:t>ttps</a:t>
            </a:r>
            <a:r>
              <a:rPr lang="en-US" dirty="0">
                <a:hlinkClick r:id="rId2"/>
              </a:rPr>
              <a:t>://www.bloomberg.com/news/features/2022-06-30/worker-owned-business-model-in-spain-is-keeping-inequality-in-check</a:t>
            </a:r>
            <a:r>
              <a:rPr lang="en-US" dirty="0"/>
              <a:t> 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https://ussen.org/2015/06/30/interview-mondragon-corporation-a-manufacturer-of-equality/</a:t>
            </a:r>
            <a:endParaRPr lang="en-GB" dirty="0"/>
          </a:p>
          <a:p>
            <a:r>
              <a:rPr lang="en-GB" dirty="0"/>
              <a:t>Academia</a:t>
            </a:r>
          </a:p>
          <a:p>
            <a:pPr lvl="1"/>
            <a:r>
              <a:rPr lang="en-GB" dirty="0">
                <a:hlinkClick r:id="rId4"/>
              </a:rPr>
              <a:t>h</a:t>
            </a:r>
            <a:r>
              <a:rPr lang="en-GB" dirty="0" smtClean="0">
                <a:hlinkClick r:id="rId4"/>
              </a:rPr>
              <a:t>ttps</a:t>
            </a:r>
            <a:r>
              <a:rPr lang="en-GB" dirty="0">
                <a:hlinkClick r:id="rId4"/>
              </a:rPr>
              <a:t>://blogs.lse.ac.uk/usappblog/2014/08/23/a-genuine-economic-democracy-would-provide-the-efficiency-of-the-market-system-without-the-associated-injustice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</a:p>
          <a:p>
            <a:pPr lvl="1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www.academia.edu/20082162/Mondragon_in_five_points_advantages_and_challenges_of_worker_cooperatives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7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Cooperatives in popular imagination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0947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Inefficient</a:t>
            </a:r>
          </a:p>
          <a:p>
            <a:r>
              <a:rPr lang="en-GB" dirty="0" smtClean="0"/>
              <a:t>Small</a:t>
            </a:r>
          </a:p>
          <a:p>
            <a:r>
              <a:rPr lang="en-GB" dirty="0" smtClean="0"/>
              <a:t>Unable to innovate</a:t>
            </a:r>
          </a:p>
          <a:p>
            <a:r>
              <a:rPr lang="en-GB" dirty="0" smtClean="0"/>
              <a:t>Slow to exploit opportunity</a:t>
            </a:r>
          </a:p>
          <a:p>
            <a:r>
              <a:rPr lang="en-GB" dirty="0" smtClean="0"/>
              <a:t>Can’t attract talent</a:t>
            </a:r>
          </a:p>
          <a:p>
            <a:endParaRPr lang="en-GB" dirty="0" smtClean="0"/>
          </a:p>
          <a:p>
            <a:r>
              <a:rPr lang="en-GB" dirty="0" smtClean="0"/>
              <a:t>“Maybe you think cooperatives are about some freaky people doing some nice things together?” Ander </a:t>
            </a:r>
            <a:r>
              <a:rPr lang="en-GB" dirty="0" err="1" smtClean="0"/>
              <a:t>Extebaria</a:t>
            </a:r>
            <a:r>
              <a:rPr lang="en-GB" dirty="0" smtClean="0"/>
              <a:t>, </a:t>
            </a:r>
            <a:r>
              <a:rPr lang="en-GB" dirty="0" err="1" smtClean="0"/>
              <a:t>Arrasate</a:t>
            </a:r>
            <a:endParaRPr lang="en-GB" dirty="0"/>
          </a:p>
          <a:p>
            <a:r>
              <a:rPr lang="en-GB" dirty="0" smtClean="0"/>
              <a:t>Limits the </a:t>
            </a:r>
            <a:r>
              <a:rPr lang="en-GB" dirty="0" smtClean="0"/>
              <a:t>potential for </a:t>
            </a:r>
            <a:r>
              <a:rPr lang="en-GB" dirty="0" smtClean="0"/>
              <a:t>cooperatives </a:t>
            </a:r>
            <a:r>
              <a:rPr lang="en-GB" dirty="0" smtClean="0"/>
              <a:t>in the economic mainstream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41" y="1334468"/>
            <a:ext cx="4469258" cy="300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46" y="3623094"/>
            <a:ext cx="4454206" cy="29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Photo at </a:t>
            </a:r>
            <a:r>
              <a:rPr lang="en-GB" dirty="0" err="1" smtClean="0"/>
              <a:t>fagor</a:t>
            </a:r>
            <a:endParaRPr lang="en-GB" dirty="0"/>
          </a:p>
        </p:txBody>
      </p:sp>
      <p:pic>
        <p:nvPicPr>
          <p:cNvPr id="1026" name="1733AD63-88D8-4DED-AA63-73250BD0EE68" descr="PHOTO-2022-10-31-15-46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34" y="0"/>
            <a:ext cx="12385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5" y="148305"/>
            <a:ext cx="11659610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9" y="125443"/>
            <a:ext cx="11781541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7" y="125443"/>
            <a:ext cx="11827265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8" y="133064"/>
            <a:ext cx="11812024" cy="65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8" y="186409"/>
            <a:ext cx="11583404" cy="6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0" y="182598"/>
            <a:ext cx="11773920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1068</Words>
  <Application>Microsoft Office PowerPoint</Application>
  <PresentationFormat>Widescreen</PresentationFormat>
  <Paragraphs>179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CCIN Policy Lab - Mondragon Study Visit</vt:lpstr>
      <vt:lpstr>Cooperatives in popular imagination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Mondragon structure avoids commonly perceived ‘problems with coops’ </vt:lpstr>
      <vt:lpstr>Socio-Economic Impact</vt:lpstr>
      <vt:lpstr>Take home messages</vt:lpstr>
      <vt:lpstr>Don Jose Maria Arrizmendarrieta</vt:lpstr>
      <vt:lpstr>Cultivating local soils…</vt:lpstr>
      <vt:lpstr>Discussion</vt:lpstr>
      <vt:lpstr>Further reading Mondragon</vt:lpstr>
    </vt:vector>
  </TitlesOfParts>
  <Company>Oxford City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Mondragon Study Visit</dc:title>
  <dc:creator>GROVE-WHITE Simon</dc:creator>
  <cp:lastModifiedBy>GROVE-WHITE Simon</cp:lastModifiedBy>
  <cp:revision>54</cp:revision>
  <dcterms:created xsi:type="dcterms:W3CDTF">2022-10-28T10:36:18Z</dcterms:created>
  <dcterms:modified xsi:type="dcterms:W3CDTF">2022-11-01T13:47:58Z</dcterms:modified>
</cp:coreProperties>
</file>