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60" r:id="rId3"/>
    <p:sldMasterId id="2147483672" r:id="rId4"/>
    <p:sldMasterId id="2147483684" r:id="rId5"/>
    <p:sldMasterId id="2147483696" r:id="rId6"/>
  </p:sldMasterIdLst>
  <p:notesMasterIdLst>
    <p:notesMasterId r:id="rId83"/>
  </p:notesMasterIdLst>
  <p:handoutMasterIdLst>
    <p:handoutMasterId r:id="rId84"/>
  </p:handoutMasterIdLst>
  <p:sldIdLst>
    <p:sldId id="796" r:id="rId7"/>
    <p:sldId id="783" r:id="rId8"/>
    <p:sldId id="819" r:id="rId9"/>
    <p:sldId id="799" r:id="rId10"/>
    <p:sldId id="821" r:id="rId11"/>
    <p:sldId id="833" r:id="rId12"/>
    <p:sldId id="827" r:id="rId13"/>
    <p:sldId id="818" r:id="rId14"/>
    <p:sldId id="815" r:id="rId15"/>
    <p:sldId id="789" r:id="rId16"/>
    <p:sldId id="808" r:id="rId17"/>
    <p:sldId id="271" r:id="rId18"/>
    <p:sldId id="785" r:id="rId19"/>
    <p:sldId id="809" r:id="rId20"/>
    <p:sldId id="832" r:id="rId21"/>
    <p:sldId id="810" r:id="rId22"/>
    <p:sldId id="840" r:id="rId23"/>
    <p:sldId id="811" r:id="rId24"/>
    <p:sldId id="835" r:id="rId25"/>
    <p:sldId id="836" r:id="rId26"/>
    <p:sldId id="258" r:id="rId27"/>
    <p:sldId id="259" r:id="rId28"/>
    <p:sldId id="260" r:id="rId29"/>
    <p:sldId id="261" r:id="rId30"/>
    <p:sldId id="262" r:id="rId31"/>
    <p:sldId id="263" r:id="rId32"/>
    <p:sldId id="264" r:id="rId33"/>
    <p:sldId id="265" r:id="rId34"/>
    <p:sldId id="266" r:id="rId35"/>
    <p:sldId id="267" r:id="rId36"/>
    <p:sldId id="812" r:id="rId37"/>
    <p:sldId id="256" r:id="rId38"/>
    <p:sldId id="272" r:id="rId39"/>
    <p:sldId id="273" r:id="rId40"/>
    <p:sldId id="843" r:id="rId41"/>
    <p:sldId id="844" r:id="rId42"/>
    <p:sldId id="845" r:id="rId43"/>
    <p:sldId id="846" r:id="rId44"/>
    <p:sldId id="847" r:id="rId45"/>
    <p:sldId id="848" r:id="rId46"/>
    <p:sldId id="849" r:id="rId47"/>
    <p:sldId id="850" r:id="rId48"/>
    <p:sldId id="268" r:id="rId49"/>
    <p:sldId id="813" r:id="rId50"/>
    <p:sldId id="299" r:id="rId51"/>
    <p:sldId id="320" r:id="rId52"/>
    <p:sldId id="325" r:id="rId53"/>
    <p:sldId id="322" r:id="rId54"/>
    <p:sldId id="324" r:id="rId55"/>
    <p:sldId id="323" r:id="rId56"/>
    <p:sldId id="838" r:id="rId57"/>
    <p:sldId id="793" r:id="rId58"/>
    <p:sldId id="791" r:id="rId59"/>
    <p:sldId id="792" r:id="rId60"/>
    <p:sldId id="794" r:id="rId61"/>
    <p:sldId id="826" r:id="rId62"/>
    <p:sldId id="784" r:id="rId63"/>
    <p:sldId id="829" r:id="rId64"/>
    <p:sldId id="837" r:id="rId65"/>
    <p:sldId id="801" r:id="rId66"/>
    <p:sldId id="851" r:id="rId67"/>
    <p:sldId id="802" r:id="rId68"/>
    <p:sldId id="814" r:id="rId69"/>
    <p:sldId id="841" r:id="rId70"/>
    <p:sldId id="822" r:id="rId71"/>
    <p:sldId id="828" r:id="rId72"/>
    <p:sldId id="823" r:id="rId73"/>
    <p:sldId id="852" r:id="rId74"/>
    <p:sldId id="853" r:id="rId75"/>
    <p:sldId id="854" r:id="rId76"/>
    <p:sldId id="855" r:id="rId77"/>
    <p:sldId id="856" r:id="rId78"/>
    <p:sldId id="857" r:id="rId79"/>
    <p:sldId id="816" r:id="rId80"/>
    <p:sldId id="825" r:id="rId81"/>
    <p:sldId id="803" r:id="rId82"/>
  </p:sldIdLst>
  <p:sldSz cx="12192000" cy="6858000"/>
  <p:notesSz cx="6858000" cy="9144000"/>
  <p:custShowLst>
    <p:custShow name="Custom Show 1" id="0">
      <p:sldLst/>
    </p:custShow>
  </p:custShowLst>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58A"/>
    <a:srgbClr val="009AD7"/>
    <a:srgbClr val="B2D235"/>
    <a:srgbClr val="695EA7"/>
    <a:srgbClr val="0688CD"/>
    <a:srgbClr val="F6851F"/>
    <a:srgbClr val="FCBB11"/>
    <a:srgbClr val="E32D91"/>
    <a:srgbClr val="FFC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36C90-76B9-D24A-BC72-2F2F07DC930E}" v="59" dt="2022-11-21T13:12:06.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95782"/>
  </p:normalViewPr>
  <p:slideViewPr>
    <p:cSldViewPr snapToGrid="0">
      <p:cViewPr varScale="1">
        <p:scale>
          <a:sx n="122" d="100"/>
          <a:sy n="122" d="100"/>
        </p:scale>
        <p:origin x="888" y="20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BBD6FB-78B6-6E4F-B1AC-FED011D30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ECC7B-6611-6C41-A0D7-A33F35FFA2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110F-7C5F-3347-AF3F-867BB4EB422B}" type="datetimeFigureOut">
              <a:rPr lang="en-US" smtClean="0"/>
              <a:t>11/28/22</a:t>
            </a:fld>
            <a:endParaRPr lang="en-US"/>
          </a:p>
        </p:txBody>
      </p:sp>
      <p:sp>
        <p:nvSpPr>
          <p:cNvPr id="4" name="Footer Placeholder 3">
            <a:extLst>
              <a:ext uri="{FF2B5EF4-FFF2-40B4-BE49-F238E27FC236}">
                <a16:creationId xmlns:a16="http://schemas.microsoft.com/office/drawing/2014/main" id="{823C6DE4-9C09-0647-AE33-75221F959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7F3280-9268-BF48-9EB9-2B35719D8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9F6E88-6C53-9D43-BF26-086C37BB3EC8}" type="slidenum">
              <a:rPr lang="en-US" smtClean="0"/>
              <a:t>‹#›</a:t>
            </a:fld>
            <a:endParaRPr lang="en-US"/>
          </a:p>
        </p:txBody>
      </p:sp>
    </p:spTree>
    <p:extLst>
      <p:ext uri="{BB962C8B-B14F-4D97-AF65-F5344CB8AC3E}">
        <p14:creationId xmlns:p14="http://schemas.microsoft.com/office/powerpoint/2010/main" val="384404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F3570-7151-9640-AD3A-E840F4C23E7C}"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0CAAF-0372-5244-8D0C-6880BE9D0D1C}" type="slidenum">
              <a:rPr lang="en-US" smtClean="0"/>
              <a:t>‹#›</a:t>
            </a:fld>
            <a:endParaRPr lang="en-US"/>
          </a:p>
        </p:txBody>
      </p:sp>
    </p:spTree>
    <p:extLst>
      <p:ext uri="{BB962C8B-B14F-4D97-AF65-F5344CB8AC3E}">
        <p14:creationId xmlns:p14="http://schemas.microsoft.com/office/powerpoint/2010/main" val="259133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0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There are eight areas of work to highlight that form part of our inclusive economy approach: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821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 Kirklees we have great potential to drive local economic benefits with a direct budget of £330m and influence over £1bn of spend.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just signed off a new Procurement Strategy that puts social value and inclusive procurement at its heart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But also a new Social Value Policy that goes well beyond procurement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We’re applying this in our major projects including the £210m Huddersfield Cultural Heart town centre redevelopment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Our social value approach means these investments will transform the job market for our residents, as well as the appearance of our town centres.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That said we’re still on a journey and have much more to do.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69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Good local employment is key.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We’re working hard to be an inclusive employer and an employer of choice for our residents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introduced name blind recruitment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and guaranteed interview schemes for care leavers and veterans, as well as those with disabilities.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While Project Search has supported young interns with learning disabilities and autism to secure permanent employment with 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launched virtual work experience focused at schools in areas of high deprivation,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become an intermediary for the Government's Kickstart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and created the Kirklees Apprenticeships for All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Council is also closely involved in development of the West Yorkshire Mayor’s Fair Work Charter.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81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Asset transfers play an important role in securing community assets for the future and empowering community organisations.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now transferred 23 assets including community centres, libraries, civic halls and green spaces protecting them from new austerity measures.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fontAlgn="ct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also used assets in Huddersfield town centre to house the Temporary Contemporary initiative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Providing space - in partnership with the University of Huddersfield and others - for local creatives to perform and exhibit.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4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Tackling poverty has always been a key element of our inclusive economy approach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began forming a tackling poverty partnership shortly before COVID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One of its key initiatives was to develop a food aid network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When COVID hit this happened in a matter of days bringing together food banks and smaller food aid groups to share good practice and resources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Other initiatives provide access to white goods and furniture, school uniform and much more.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44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To ensure our VCSE sector is sustainable for the future, we’ve co-developed the Kirklees VCSE Investment Strategy which commits to: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Invest to build trust and transparency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Invest in whoever is best placed to provide the service or support and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Invest to increase VCSE capacity, resilience and sustainability.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We’re also committed to supporting the development of cooperatives and social enterprises in Kirklees.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We’ve partnered with our third sector to run a Social Enterprise Competition.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Our Adult Social Care service supported the creation of Cooperative Care Colne Valley – now a CCIN member.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The council is refurbishing the Dewsbury Arcade and supporting a local community group to take on its management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which will make it the first community run shopping centre in the country.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As well as leading the Cooperative Development Toolkit Policy Lab,</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fontAlgn="ctr">
              <a:buSzPts val="1000"/>
              <a:buFont typeface="Symbol" panose="05050102010706020507" pitchFamily="18" charset="2"/>
              <a:buChar char=""/>
              <a:tabLst>
                <a:tab pos="914400" algn="l"/>
              </a:tabLs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following the Mondragon study visit we’re investigating the potential for worker coops as a solution to the succession challenges faced by many of our 15,000 SMEs.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232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are committed to reaching net zero as a council by 2030, and as a district by 2038.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But this transformation mustn’t be allowed to have negative impacts on those already disadvantaged.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worked with Leeds University to promote circular economy approaches that are better for our planet, but also create entry level jobs.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Our Abbey Road retrofit programme is transforming our council housing stock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into highly energy efficient homes while also developing local skills.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Cycling is a fantastic way to get about, but not everyone can afford a new bike.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supported local social enterprise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StreetBikes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to offer repair workshops around the borough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and run a half term pop up shop in one of our town centre assets.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 all of our housing growth projects we’re focused on maximising the number of affordable homes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and making them as sustainable as possible so they are cheap, comfortable places to live.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We’re working in partnership with Keepmoat Homes to develop 319 homes on land the council owns in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Soothill</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Batley, including 65 affordable homes and 15 first homes scheme plots with the first homes completed next spring.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We’re also developing 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Passivhaus</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pilot of 100 homes for social housing.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While in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Fernside</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ten 2-bed bungalows are being built using off site construction. targeting older people who are under occupying family homes.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2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have to drive forward everything we’re doing based on the views of our residents.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We’ve carried out 27 Place Standard engagement exercises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involving over 10,000 people to understand their views of their communities.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Our latest Currently Living in Kirklees – or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CLiK</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 survey was conducted in partnership with local anchor organisations.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This shared evidence base compliments national statistics and answers questions that are important to us locally.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Community Champions is another example; recruited by our VCS Community Anchors they engage with local people on important issues such as fighting myths about the COVID vaccine or to understand digital exclusion.</a:t>
            </a:r>
          </a:p>
          <a:p>
            <a:pPr marL="342900" lvl="0" indent="-342900" fontAlgn="ctr">
              <a:buSzPts val="1000"/>
              <a:buFont typeface="Symbol" panose="05050102010706020507" pitchFamily="18" charset="2"/>
              <a:buChar char=""/>
              <a:tabLst>
                <a:tab pos="4572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 head into the winter months,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cost of living crisis will be felt even more harshly.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Kirklees we will continue to support our foodbanks, our affordable food schemes, and our warm spaces will welcome residents in.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this is a short-term response.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avoid a repeat of this next winter, we need significant government support.</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in the meantime, we’ll continue progressing our inclusive economy agenda.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We’re proud of what we’ve achieved but we’re eager to do more.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proof of our achievements will be to hear and see residents reach their full potential in Kirklees.</a:t>
            </a:r>
          </a:p>
          <a:p>
            <a:pPr marL="342900" lvl="0" indent="-342900" fontAlgn="ctr">
              <a:buSzPts val="1000"/>
              <a:buFont typeface="Symbol" panose="05050102010706020507" pitchFamily="18" charset="2"/>
              <a:buChar char=""/>
              <a:tabLst>
                <a:tab pos="4572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69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32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dirty="0">
                <a:effectLst/>
                <a:latin typeface="Calibri" panose="020F0502020204030204" pitchFamily="34" charset="0"/>
                <a:ea typeface="Times New Roman" panose="02020603050405020304" pitchFamily="18" charset="0"/>
              </a:rPr>
              <a:t>CUK OVERVIEW:</a:t>
            </a:r>
          </a:p>
          <a:p>
            <a:pPr marL="171450" lvl="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950 members and the voice for a network of 7000+ co-ops</a:t>
            </a:r>
          </a:p>
          <a:p>
            <a:pPr marL="171450" lvl="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Expert advice</a:t>
            </a:r>
          </a:p>
          <a:p>
            <a:pPr marL="171450" lvl="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Co-op development and business support programmes</a:t>
            </a:r>
          </a:p>
          <a:p>
            <a:pPr marL="171450" lvl="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Policy</a:t>
            </a:r>
          </a:p>
          <a:p>
            <a:pPr marL="171450" lvl="0" indent="-171450">
              <a:buFont typeface="Arial" panose="020B0604020202020204" pitchFamily="34" charset="0"/>
              <a:buChar char="•"/>
            </a:pPr>
            <a:r>
              <a:rPr lang="en-GB" sz="1200" dirty="0">
                <a:effectLst/>
                <a:latin typeface="Calibri" panose="020F0502020204030204" pitchFamily="34" charset="0"/>
                <a:ea typeface="Times New Roman" panose="02020603050405020304" pitchFamily="18" charset="0"/>
              </a:rPr>
              <a:t>Innovation</a:t>
            </a:r>
          </a:p>
          <a:p>
            <a:pPr marL="0" lvl="0" indent="0">
              <a:buFont typeface="Calibri" panose="020F0502020204030204" pitchFamily="34" charset="0"/>
              <a:buNone/>
            </a:pPr>
            <a:endParaRPr lang="en-GB" sz="1200" dirty="0">
              <a:effectLst/>
              <a:latin typeface="Calibri" panose="020F0502020204030204" pitchFamily="34" charset="0"/>
              <a:ea typeface="Times New Roman" panose="02020603050405020304" pitchFamily="18" charset="0"/>
            </a:endParaRPr>
          </a:p>
          <a:p>
            <a:pPr marL="0" lvl="0" indent="0">
              <a:buFont typeface="Calibri" panose="020F0502020204030204" pitchFamily="34" charset="0"/>
              <a:buNone/>
            </a:pPr>
            <a:r>
              <a:rPr lang="en-GB" sz="1200" dirty="0">
                <a:effectLst/>
                <a:latin typeface="Calibri" panose="020F0502020204030204" pitchFamily="34" charset="0"/>
                <a:ea typeface="Times New Roman" panose="02020603050405020304" pitchFamily="18" charset="0"/>
              </a:rPr>
              <a:t>NEXT SLIDE: WHY CO-OPS – £40bn and resilience stats</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95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a:t>
            </a:r>
            <a:r>
              <a:rPr lang="en-GB" baseline="0" dirty="0"/>
              <a:t> of all, I’d like to welcome you all to Telford &amp; Wrekin.  Before I talk about our response to the cost of living crisis, I’d like to give</a:t>
            </a:r>
            <a:r>
              <a:rPr lang="en-GB" dirty="0"/>
              <a:t> some background about how the cost of living crisis is affecting our borough.</a:t>
            </a:r>
            <a:endParaRPr lang="en-GB" baseline="0" dirty="0"/>
          </a:p>
          <a:p>
            <a:endParaRPr lang="en-GB" dirty="0"/>
          </a:p>
          <a:p>
            <a:r>
              <a:rPr lang="en-GB" baseline="0" dirty="0"/>
              <a:t>Whilst</a:t>
            </a:r>
            <a:r>
              <a:rPr lang="en-GB" dirty="0"/>
              <a:t> Telford &amp; Wrekin is a thriving, attractive place, with a growing population and reputation, it is also a borough of contrasts, with social, economic and health inequalities that we are working hard to address. </a:t>
            </a:r>
          </a:p>
          <a:p>
            <a:endParaRPr lang="en-GB" dirty="0"/>
          </a:p>
          <a:p>
            <a:r>
              <a:rPr lang="en-GB" dirty="0"/>
              <a:t>We have nearly twice the national average of  households with an annual income below £20,000, and so we know that our community will be particularly badly hit by the cost of living crisis.  In some areas, more than 50% of households are in this position, as shown by the darker colours on the map on the right.  in fact, the venue we are in today is located in the ward with the highest percentage of low income households.   </a:t>
            </a:r>
          </a:p>
          <a:p>
            <a:endParaRPr lang="en-GB" baseline="0" dirty="0"/>
          </a:p>
          <a:p>
            <a:r>
              <a:rPr lang="en-GB" dirty="0"/>
              <a:t>But this crisis is not just affecting those on the lowest incomes.  Two thirds of our households, some 52,000, have an annual income under £40,000, well below what the Joseph Rowntree Foundation have said is needed for a minimum acceptable standard of living.  </a:t>
            </a:r>
            <a:endParaRPr lang="en-GB" baseline="0" dirty="0"/>
          </a:p>
          <a:p>
            <a:endParaRPr lang="en-GB" dirty="0"/>
          </a:p>
          <a:p>
            <a:r>
              <a:rPr lang="en-GB" baseline="0" dirty="0"/>
              <a:t>And we are already seeing the impact locally.</a:t>
            </a:r>
            <a:r>
              <a:rPr lang="en-GB" dirty="0"/>
              <a:t>  T</a:t>
            </a:r>
            <a:r>
              <a:rPr lang="en-GB" baseline="0" dirty="0"/>
              <a:t>o</a:t>
            </a:r>
            <a:r>
              <a:rPr lang="en-GB" dirty="0"/>
              <a:t> give just a few examples</a:t>
            </a:r>
            <a:r>
              <a:rPr lang="en-GB" baseline="0" dirty="0"/>
              <a:t>:</a:t>
            </a:r>
          </a:p>
          <a:p>
            <a:pPr marL="171450" indent="-171450">
              <a:buFont typeface="Arial" panose="020B0604020202020204" pitchFamily="34" charset="0"/>
              <a:buChar char="•"/>
            </a:pPr>
            <a:r>
              <a:rPr lang="en-GB" baseline="0" dirty="0"/>
              <a:t>More than a 100% increase in applications for emergency welfare assistance</a:t>
            </a:r>
          </a:p>
          <a:p>
            <a:pPr marL="171450" indent="-171450">
              <a:buFont typeface="Arial" panose="020B0604020202020204" pitchFamily="34" charset="0"/>
              <a:buChar char="•"/>
            </a:pPr>
            <a:r>
              <a:rPr lang="en-GB" dirty="0"/>
              <a:t>More food parcels given out by August 2022 than in the whole of the 2021</a:t>
            </a:r>
          </a:p>
          <a:p>
            <a:pPr marL="171450" indent="-171450">
              <a:buFont typeface="Arial" panose="020B0604020202020204" pitchFamily="34" charset="0"/>
              <a:buChar char="•"/>
            </a:pPr>
            <a:r>
              <a:rPr lang="en-GB" dirty="0"/>
              <a:t>Citizens advice dealing with a 160% increase in demand for help with energy costs</a:t>
            </a:r>
          </a:p>
          <a:p>
            <a:pPr marL="171450" indent="-171450">
              <a:buFont typeface="Arial" panose="020B0604020202020204" pitchFamily="34" charset="0"/>
              <a:buChar char="•"/>
            </a:pPr>
            <a:endParaRPr lang="en-GB" baseline="0" dirty="0"/>
          </a:p>
          <a:p>
            <a:endParaRPr lang="en-GB" dirty="0"/>
          </a:p>
          <a:p>
            <a:r>
              <a:rPr lang="en-GB" dirty="0"/>
              <a:t>  </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we can’t solve this crisis without action from the Government, we, as Cooperative Councils can play a vital role in reducing the worst impacts at a local level.  At Telford &amp; Wrekin Council, we are committed to protect, care and invest to create a better borough.  Working cooperatively to reduce inequalities has been at the heart of our work for more than a decade, and has enabled us to quickly mobilise additional support throughout the many unprecedented challenges we have faced, including the </a:t>
            </a:r>
            <a:r>
              <a:rPr lang="en-GB" dirty="0" err="1"/>
              <a:t>Covid</a:t>
            </a:r>
            <a:r>
              <a:rPr lang="en-GB" dirty="0"/>
              <a:t> pandemic, flooding, and now the cost of living crisis.</a:t>
            </a:r>
          </a:p>
          <a:p>
            <a:endParaRPr lang="en-GB" dirty="0"/>
          </a:p>
          <a:p>
            <a:r>
              <a:rPr lang="en-GB" dirty="0"/>
              <a:t>We published our cost of living strategy last month, which has 4 key elements, as set out on the slide.  The strategy sets out an extensive package of existing support, as well as additional help to be delivered over the next 6-12 months.  Today, I’m going to focus on the 2</a:t>
            </a:r>
            <a:r>
              <a:rPr lang="en-GB" baseline="30000" dirty="0"/>
              <a:t>nd</a:t>
            </a:r>
            <a:r>
              <a:rPr lang="en-GB" dirty="0"/>
              <a:t> element, and share some examples of cooperative working in action in Telford &amp; Wrekin.  </a:t>
            </a:r>
          </a:p>
          <a:p>
            <a:endParaRPr lang="en-GB" dirty="0"/>
          </a:p>
          <a:p>
            <a:r>
              <a:rPr lang="en-GB" dirty="0"/>
              <a:t>However, I just want to first touch on the direct support the Council is providing.  We are investing £5.8 million of our own resources into our cost of living package, funding everything from a 2 year Council Tax freeze to the ‘every little helps’ things like free swimming for everyone under 25, and much more.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4C6D-1805-46C7-9D48-C383F601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6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strategy also includes our 12 Asks of Government, and it’s positive that a couple of these have already moved forward, however most of our asks remain.  Linked to this, the Council has also just passed a motion to declare a cost of living emergency.   I would urge you all to do the same, if you haven’t already, so that we can collectively lobby the Government to work with us on long-term solutions to poverty and inequality.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4C6D-1805-46C7-9D48-C383F601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0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earlier that being a Cooperative Council meant that we already had the relationships in place at the start of the </a:t>
            </a:r>
            <a:r>
              <a:rPr lang="en-GB" dirty="0" err="1"/>
              <a:t>Covid</a:t>
            </a:r>
            <a:r>
              <a:rPr lang="en-GB" dirty="0"/>
              <a:t> pandemic to step up support very quickly.  As the pandemic continued, our focus was not only on recovery, but also on building a lasting legacy to the amazing work done by the community.  </a:t>
            </a:r>
          </a:p>
          <a:p>
            <a:endParaRPr lang="en-GB" dirty="0"/>
          </a:p>
          <a:p>
            <a:r>
              <a:rPr lang="en-GB" dirty="0"/>
              <a:t>A good example of this is help with food, which is once again a struggle for many families.  Working with a range of community groups during the pandemic, we extended existing foodbank provision, and supplemented this with additional support, including a borough-wide breakfast box scheme, and a winter coat project.  </a:t>
            </a:r>
          </a:p>
          <a:p>
            <a:endParaRPr lang="en-GB" dirty="0"/>
          </a:p>
          <a:p>
            <a:r>
              <a:rPr lang="en-GB" dirty="0"/>
              <a:t>It was clear that we needed to find a way to sustain and grow this, and so we have put in place 3-year partnership agreements with the two organisations shown on the slide who over the last 6 months between them have provided 160,000 meals, as well as the other support listed.</a:t>
            </a:r>
          </a:p>
          <a:p>
            <a:endParaRPr lang="en-GB" dirty="0"/>
          </a:p>
          <a:p>
            <a:r>
              <a:rPr lang="en-GB" dirty="0"/>
              <a:t>Whilst we continue to part fund this provision, this is gradually being stepped down, as the organisations source other funding, and build up their volunteer capacity.  A great example is </a:t>
            </a:r>
            <a:r>
              <a:rPr lang="en-GB" dirty="0" err="1"/>
              <a:t>Sania</a:t>
            </a:r>
            <a:r>
              <a:rPr lang="en-GB" dirty="0"/>
              <a:t>, pictured on the slide.  </a:t>
            </a:r>
            <a:r>
              <a:rPr lang="en-GB" dirty="0" err="1"/>
              <a:t>Sania</a:t>
            </a:r>
            <a:r>
              <a:rPr lang="en-GB" dirty="0"/>
              <a:t>, a Sudanese refugee, benefited from breakfast boxes when she first came to Telford.  </a:t>
            </a:r>
            <a:r>
              <a:rPr lang="en-GB" dirty="0" err="1"/>
              <a:t>Sania</a:t>
            </a:r>
            <a:r>
              <a:rPr lang="en-GB" dirty="0"/>
              <a:t> has gone on to become a volunteer for the Interfaith Council, preparing food parcels, which is also helping to learn English.</a:t>
            </a:r>
          </a:p>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4C6D-1805-46C7-9D48-C383F601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029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great legacy of our work during the pandemic has been stronger relationships with local community centres.  This has enabled us to quickly put in place a new community cost of living grant scheme.</a:t>
            </a:r>
          </a:p>
          <a:p>
            <a:endParaRPr lang="en-GB" dirty="0"/>
          </a:p>
          <a:p>
            <a:r>
              <a:rPr lang="en-GB" dirty="0"/>
              <a:t>Voluntary and community groups and Town &amp; Parish Councils have been encouraged to apply for grants of up to £5,000 to provide warm, welcoming spaces with hot food, activities, and signposting to cost of living support until the end of March.  We have deliberately chosen not to call these warm banks in order to prevent any stigma.  </a:t>
            </a:r>
          </a:p>
          <a:p>
            <a:endParaRPr lang="en-GB" dirty="0"/>
          </a:p>
          <a:p>
            <a:r>
              <a:rPr lang="en-GB" dirty="0"/>
              <a:t>We have had an amazing response, resulting in a number of centres already up and running, with a further 27 opening by the end of the month, giving coverage across the borough.  Many applicants had also secured additional match funding, a win-win situation where organisations are able to help more residents, whilst also benefiting from extra help towards their own running costs.  There is something for everyone, from film afternoons to youth activities, and more targeted offers, such as for families with disabled children and people with substance misuse issues.</a:t>
            </a:r>
          </a:p>
          <a:p>
            <a:endParaRPr lang="en-GB" dirty="0"/>
          </a:p>
          <a:p>
            <a:r>
              <a:rPr lang="en-GB" dirty="0"/>
              <a:t>Where we received more than one application for a particular area, we have connected organisations together to co-ordinate their provision, for example covering different days or targeting different age groups.  We have also worked in partnership with Citizens Advice to align their new enhanced outreach offer with these community hubs.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4C6D-1805-46C7-9D48-C383F601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04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I want to highlight how we are supporting people with their energy costs, working in partnership with Marches Energy Agency to deliver the Telford Energy Advice service, covering everything from accessing grants to switching suppliers.</a:t>
            </a:r>
          </a:p>
          <a:p>
            <a:endParaRPr lang="en-GB" dirty="0"/>
          </a:p>
          <a:p>
            <a:r>
              <a:rPr lang="en-GB" dirty="0"/>
              <a:t>Given the urgency of the situation, we decided that we couldn’t solely rely on Government funded grant schemes to help our residents.  Existing schemes such as the local authority delivery scheme simply do not benefit enough households quickly enough.</a:t>
            </a:r>
          </a:p>
          <a:p>
            <a:endParaRPr lang="en-GB" dirty="0"/>
          </a:p>
          <a:p>
            <a:r>
              <a:rPr lang="en-GB" dirty="0"/>
              <a:t>We considered a range of shorter-term options, including warm packs with blankets, gloves etc.  However, we were keen to address the cause of the issue and not the symptoms and so we are rolling out two alternative schemes.</a:t>
            </a:r>
          </a:p>
          <a:p>
            <a:endParaRPr lang="en-GB" dirty="0"/>
          </a:p>
          <a:p>
            <a:r>
              <a:rPr lang="en-GB" dirty="0"/>
              <a:t>The first is fitting LED light bulbs in the homes of those on low incomes, leading to an immediate saving on electricity bills of up to 10%.  We are delivering this in partnership with two organisations: Shropshire Fire and Rescue Service and Wrekin Housing Group, the largest registered social landlord in the borough.  The Fire Service are fitting bulbs at the same time as smoke alarms, and are also signposting residents to other support, including the warm spaces.  We are also investing our own climate change funding to install loft insulation in at least 500 properties by the end of March, via referrals from Telford Energy Advice to target those in greatest need, and using local installers.</a:t>
            </a:r>
          </a:p>
          <a:p>
            <a:endParaRPr lang="en-GB" dirty="0"/>
          </a:p>
          <a:p>
            <a:r>
              <a:rPr lang="en-GB" dirty="0"/>
              <a:t>I hope that these examples have given you an insight into our approach and we would be happy to share our strategy more widely.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A4C6D-1805-46C7-9D48-C383F601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56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Ajaz – Introduce self – Inclusive economy champion, successful</a:t>
            </a:r>
            <a:r>
              <a:rPr lang="en-GB" sz="1200" kern="1200" baseline="0" dirty="0">
                <a:solidFill>
                  <a:schemeClr val="tx1"/>
                </a:solidFill>
                <a:effectLst/>
                <a:latin typeface="+mn-lt"/>
                <a:ea typeface="+mn-ea"/>
                <a:cs typeface="+mn-cs"/>
              </a:rPr>
              <a:t> small business owner, labour and cooperative party member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Firstly want to thank you the CCIN for funding these exploratory pieces of work. Being able to take risks and try new things is something that local government has struggled to do over recent years and without flexible funding like this, we might struggle to commit resources to explore and innovate around these ambitions.  </a:t>
            </a:r>
          </a:p>
          <a:p>
            <a:r>
              <a:rPr lang="en-GB" sz="1200" kern="1200" dirty="0">
                <a:solidFill>
                  <a:schemeClr val="tx1"/>
                </a:solidFill>
                <a:effectLst/>
                <a:latin typeface="+mn-lt"/>
                <a:ea typeface="+mn-ea"/>
                <a:cs typeface="+mn-cs"/>
              </a:rPr>
              <a:t>The policy lab has spun out a number of exciting developments in Oxford and we’re excited by what this means for the council’s ambition to build a truly Inclusive local Economy.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 going to introduce the policy lab report then hand over to Simon to talk in a bit more detail about the work he’s been involved in within Oxford. Then we’ll discuss the things we’re doing as a result of the work started by the policy lab….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91D98-F410-4F27-B29A-EE97B34909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44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Policy lab covered three different councils at different stages of cooperative development and with different strategic priorities. Steer and input was also provided by Preston and the Development Cooperative in an advisory capacity…</a:t>
            </a:r>
          </a:p>
          <a:p>
            <a:r>
              <a:rPr lang="en-GB" sz="1200" kern="1200" dirty="0">
                <a:solidFill>
                  <a:schemeClr val="tx1"/>
                </a:solidFill>
                <a:effectLst/>
                <a:latin typeface="+mn-lt"/>
                <a:ea typeface="+mn-ea"/>
                <a:cs typeface="+mn-cs"/>
              </a:rPr>
              <a:t>Each council pursued its own path but the case studies highlight a number of the challenges and opportunities for growing locally owned and shared ownership organisations in the economic development space.</a:t>
            </a:r>
          </a:p>
          <a:p>
            <a:endParaRPr lang="en-GB" dirty="0"/>
          </a:p>
          <a:p>
            <a:r>
              <a:rPr lang="en-GB" sz="1200" kern="1200" dirty="0">
                <a:solidFill>
                  <a:schemeClr val="tx1"/>
                </a:solidFill>
                <a:effectLst/>
                <a:latin typeface="+mn-lt"/>
                <a:ea typeface="+mn-ea"/>
                <a:cs typeface="+mn-cs"/>
              </a:rPr>
              <a:t>All case studies were looking to find ways to leverage public spend to support the growth of cooperatives in the area:</a:t>
            </a:r>
          </a:p>
          <a:p>
            <a:pPr lvl="0"/>
            <a:r>
              <a:rPr lang="en-GB" sz="1200" kern="1200" dirty="0">
                <a:solidFill>
                  <a:schemeClr val="tx1"/>
                </a:solidFill>
                <a:effectLst/>
                <a:latin typeface="+mn-lt"/>
                <a:ea typeface="+mn-ea"/>
                <a:cs typeface="+mn-cs"/>
              </a:rPr>
              <a:t>Stevenage were looking to understand the potential to grow cooperatives within the area through their cooperative procurement strategy. </a:t>
            </a:r>
          </a:p>
          <a:p>
            <a:pPr lvl="0"/>
            <a:r>
              <a:rPr lang="en-GB" sz="1200" kern="1200" dirty="0">
                <a:solidFill>
                  <a:schemeClr val="tx1"/>
                </a:solidFill>
                <a:effectLst/>
                <a:latin typeface="+mn-lt"/>
                <a:ea typeface="+mn-ea"/>
                <a:cs typeface="+mn-cs"/>
              </a:rPr>
              <a:t>Oxford developed a map of coops and community businesses in the areas of the city targeted by its Owned by Oxford Project, a grassroots-led community wealth building pilot. </a:t>
            </a:r>
          </a:p>
          <a:p>
            <a:pPr lvl="0"/>
            <a:r>
              <a:rPr lang="en-GB" sz="1200" kern="1200" dirty="0">
                <a:solidFill>
                  <a:schemeClr val="tx1"/>
                </a:solidFill>
                <a:effectLst/>
                <a:latin typeface="+mn-lt"/>
                <a:ea typeface="+mn-ea"/>
                <a:cs typeface="+mn-cs"/>
              </a:rPr>
              <a:t>Torbay also</a:t>
            </a:r>
            <a:r>
              <a:rPr lang="en-GB" sz="1200" kern="1200" baseline="0" dirty="0">
                <a:solidFill>
                  <a:schemeClr val="tx1"/>
                </a:solidFill>
                <a:effectLst/>
                <a:latin typeface="+mn-lt"/>
                <a:ea typeface="+mn-ea"/>
                <a:cs typeface="+mn-cs"/>
              </a:rPr>
              <a:t> looked at the baseline cooperative activity within their area and </a:t>
            </a:r>
            <a:r>
              <a:rPr lang="en-GB" sz="1200" kern="1200" dirty="0">
                <a:solidFill>
                  <a:schemeClr val="tx1"/>
                </a:solidFill>
                <a:effectLst/>
                <a:latin typeface="+mn-lt"/>
                <a:ea typeface="+mn-ea"/>
                <a:cs typeface="+mn-cs"/>
              </a:rPr>
              <a:t>explored the potential to grow cooperative approaches within the social care sector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Stevenage’s research identified that the number of cooperatives is low in the local area but identified scope to grow it in particular sectors. </a:t>
            </a:r>
          </a:p>
          <a:p>
            <a:r>
              <a:rPr lang="en-GB" sz="1200" kern="1200" dirty="0">
                <a:solidFill>
                  <a:schemeClr val="tx1"/>
                </a:solidFill>
                <a:effectLst/>
                <a:latin typeface="+mn-lt"/>
                <a:ea typeface="+mn-ea"/>
                <a:cs typeface="+mn-cs"/>
              </a:rPr>
              <a:t>Oxford found that although the city contains a relatively high number of cooperatives, they tend to cluster in small geographical areas and are a distinct network of likeminded people. </a:t>
            </a:r>
          </a:p>
          <a:p>
            <a:r>
              <a:rPr lang="en-GB" sz="1200" kern="1200" dirty="0">
                <a:solidFill>
                  <a:schemeClr val="tx1"/>
                </a:solidFill>
                <a:effectLst/>
                <a:latin typeface="+mn-lt"/>
                <a:ea typeface="+mn-ea"/>
                <a:cs typeface="+mn-cs"/>
              </a:rPr>
              <a:t>They weren’t present in the target areas of the Owned by Oxford project which formed the core of the case study.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91D98-F410-4F27-B29A-EE97B34909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425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dccbd7d82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dccbd7d82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7098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5d73061c7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5d73061c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591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LATCH (Leeds Action to Create Homes) </a:t>
            </a:r>
            <a:r>
              <a:rPr lang="en-GB" dirty="0"/>
              <a:t>is turning derelict houses into homes and transforming lives. </a:t>
            </a:r>
          </a:p>
          <a:p>
            <a:pPr marL="181240" indent="-181240" fontAlgn="base">
              <a:buFontTx/>
              <a:buChar char="-"/>
            </a:pPr>
            <a:r>
              <a:rPr lang="en-GB" sz="1200" dirty="0"/>
              <a:t>The properties provide supported housing for people who are homeless or in housing need and are ready to make a positive change in their lives – and they’re safe to live there until they’re ready to move on, making space for new people who are in need. </a:t>
            </a:r>
          </a:p>
          <a:p>
            <a:pPr marL="181240" indent="-181240" fontAlgn="base">
              <a:buFontTx/>
              <a:buChar char="-"/>
            </a:pPr>
            <a:r>
              <a:rPr lang="en-GB" sz="1200" dirty="0"/>
              <a:t>Renovation work is done by Latch staff and volunteers. Some have building trade experience already, while others learn new skills as they work on site. </a:t>
            </a:r>
          </a:p>
          <a:p>
            <a:endParaRPr lang="en-GB" i="1" dirty="0"/>
          </a:p>
          <a:p>
            <a:r>
              <a:rPr lang="en-GB" b="1" i="0" dirty="0"/>
              <a:t>Wythenshawe AFC</a:t>
            </a:r>
          </a:p>
          <a:p>
            <a:r>
              <a:rPr lang="en-GB" sz="1200" dirty="0"/>
              <a:t>The fan owned club has raised almost £100,000 to support its clubhouse extension, junior pitch drainage, car park improvements and other infrastructure developments at its </a:t>
            </a:r>
            <a:r>
              <a:rPr lang="en-GB" sz="1200" dirty="0" err="1"/>
              <a:t>Hollyhedge</a:t>
            </a:r>
            <a:r>
              <a:rPr lang="en-GB" sz="1200" dirty="0"/>
              <a:t> Community Stadium. </a:t>
            </a:r>
          </a:p>
          <a:p>
            <a:endParaRPr lang="en-GB" b="0" i="0" dirty="0"/>
          </a:p>
          <a:p>
            <a:r>
              <a:rPr lang="en-GB" b="1" i="0" dirty="0"/>
              <a:t>Lowther Arms, Cumbria</a:t>
            </a:r>
          </a:p>
          <a:p>
            <a:r>
              <a:rPr lang="en-GB" sz="1200" dirty="0"/>
              <a:t>Local people from a Cumbrian parish raised the funds to keep their local pub going – and preserve a cherished focal point for their community.</a:t>
            </a:r>
            <a:endParaRPr lang="en-GB" b="0" i="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3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91D98-F410-4F27-B29A-EE97B34909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92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AJAZ - Next steps</a:t>
            </a:r>
          </a:p>
          <a:p>
            <a:endParaRPr lang="en-GB" dirty="0"/>
          </a:p>
          <a:p>
            <a:r>
              <a:rPr lang="en-GB" dirty="0"/>
              <a:t>As</a:t>
            </a:r>
            <a:r>
              <a:rPr lang="en-GB" baseline="0" dirty="0"/>
              <a:t> we’ve progressed we’ve refined our approach and tried to address gaps and integrate the learnings from the pilot with networks and partners including Economic Growth Steering Board, Oxfordshire Inclusive Economy Partnership and others</a:t>
            </a:r>
          </a:p>
          <a:p>
            <a:endParaRPr lang="en-GB" baseline="0" dirty="0"/>
          </a:p>
          <a:p>
            <a:r>
              <a:rPr lang="en-GB" baseline="0" dirty="0"/>
              <a:t>To address the gap in appropriate business support, Coop Futures we now have a coop development worker, working closely with the Owned by Oxford project and providing coop development support for new and existing initiatives</a:t>
            </a:r>
          </a:p>
          <a:p>
            <a:endParaRPr lang="en-GB" baseline="0" dirty="0"/>
          </a:p>
          <a:p>
            <a:r>
              <a:rPr lang="en-GB" baseline="0" dirty="0"/>
              <a:t>They’re already building links with the likes of Oxford Brookes Business School, giving the entrepreneurs of tomorrow more opportunities to engage with these models.</a:t>
            </a:r>
          </a:p>
          <a:p>
            <a:endParaRPr lang="en-GB" baseline="0" dirty="0"/>
          </a:p>
          <a:p>
            <a:r>
              <a:rPr lang="en-GB" baseline="0" dirty="0"/>
              <a:t>And the Council are leading conversations with wider stakeholders including the LEP, Oxford Innovation, and other Economic Growth Board Partners to get these models better understood and embedded in mainstream business support settings – Mondragon has provided a helpful case study to show that coops can be innovative and world leading – which is where many in Oxford like to see themselves!</a:t>
            </a:r>
          </a:p>
          <a:p>
            <a:endParaRPr lang="en-GB" baseline="0" dirty="0"/>
          </a:p>
          <a:p>
            <a:r>
              <a:rPr lang="en-GB" baseline="0" dirty="0"/>
              <a:t>We’re also reaching out to Donut Economics Action Lab, who have developed fantastic materials on the importance of businesses becoming ‘distributive by design’</a:t>
            </a:r>
          </a:p>
          <a:p>
            <a:endParaRPr lang="en-GB" dirty="0"/>
          </a:p>
          <a:p>
            <a:r>
              <a:rPr lang="en-GB" dirty="0"/>
              <a:t>And we’re developing a further CCIN</a:t>
            </a:r>
            <a:r>
              <a:rPr lang="en-GB" baseline="0" dirty="0"/>
              <a:t> funded prototype which we think can better recognise the benefits of cooperatives in our assessments of social value when tendering</a:t>
            </a:r>
          </a:p>
          <a:p>
            <a:endParaRPr lang="en-GB" baseline="0" dirty="0"/>
          </a:p>
          <a:p>
            <a:r>
              <a:rPr lang="en-GB" dirty="0"/>
              <a:t>Finally, we’ve taken on board the learning from the mapping pilot, and are looking at developing something that works over a wider</a:t>
            </a:r>
            <a:r>
              <a:rPr lang="en-GB" baseline="0" dirty="0"/>
              <a:t> area, leveraging the scale of interest in our inclusive economy partnership</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91D98-F410-4F27-B29A-EE97B34909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86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BANK FUNDED through current Hive programme</a:t>
            </a:r>
          </a:p>
          <a:p>
            <a:endParaRPr lang="en-US" b="1" dirty="0"/>
          </a:p>
          <a:p>
            <a:r>
              <a:rPr lang="en-US" b="1" dirty="0"/>
              <a:t>BLACK IMAGE: </a:t>
            </a:r>
            <a:r>
              <a:rPr lang="en-US" dirty="0"/>
              <a:t>Tweet about peer mentoring between People Powered Retrofit (Manchester) and Loco Home Retrofit (Glasgow) funded through The Hive.</a:t>
            </a:r>
          </a:p>
          <a:p>
            <a:endParaRPr lang="en-US" dirty="0"/>
          </a:p>
          <a:p>
            <a:r>
              <a:rPr lang="en-GB" b="1" dirty="0"/>
              <a:t>Whitfield Surgery </a:t>
            </a:r>
            <a:r>
              <a:rPr lang="en-US" b="1" dirty="0"/>
              <a:t>GP, Dundee:</a:t>
            </a:r>
            <a:r>
              <a:rPr lang="en-US" dirty="0"/>
              <a:t> </a:t>
            </a:r>
            <a:r>
              <a:rPr lang="en-GB" dirty="0"/>
              <a:t>When the lead GP retired at the Whitfield Surgery in Dundee, the local health board took over and kept it going using locum and salaried doctors. It wasn’t the ideal way to run a healthcare service. It’s now </a:t>
            </a:r>
            <a:r>
              <a:rPr lang="en-GB" b="1" dirty="0"/>
              <a:t>breaking new ground with pioneering initiatives and a co-operative ethos. </a:t>
            </a:r>
          </a:p>
          <a:p>
            <a:endParaRPr lang="en-GB" b="1" dirty="0"/>
          </a:p>
          <a:p>
            <a:r>
              <a:rPr lang="en-GB" b="1" dirty="0"/>
              <a:t>MUSIC VENUE TRUST: </a:t>
            </a:r>
            <a:r>
              <a:rPr lang="en-GB" dirty="0"/>
              <a:t>Local gig venues up and down the country look set to guarantee live music for years to come, thanks to an exciting community share offer that’s been made possible with help from The Hive.</a:t>
            </a:r>
          </a:p>
          <a:p>
            <a:endParaRPr lang="en-GB" b="1" dirty="0"/>
          </a:p>
          <a:p>
            <a:r>
              <a:rPr lang="en-US" b="1" dirty="0"/>
              <a:t>FELT NOWT COMEDY: </a:t>
            </a:r>
            <a:r>
              <a:rPr lang="en-GB" dirty="0"/>
              <a:t>Formed by a group of comedians who came together virtually during lockdown, Felt Nowt Productions is a co-op working to create a thriving comedy scene in the North East of England.</a:t>
            </a:r>
          </a:p>
          <a:p>
            <a:endParaRPr lang="en-GB" dirty="0"/>
          </a:p>
          <a:p>
            <a:r>
              <a:rPr lang="en-GB" b="1" dirty="0"/>
              <a:t>LACADA BREWERT: </a:t>
            </a:r>
            <a:r>
              <a:rPr lang="en-GB" dirty="0"/>
              <a:t>A member-owned producer of craft ales in Portrush, Northern Ireland, the </a:t>
            </a:r>
            <a:r>
              <a:rPr lang="en-GB" dirty="0" err="1"/>
              <a:t>Lacada</a:t>
            </a:r>
            <a:r>
              <a:rPr lang="en-GB" dirty="0"/>
              <a:t> Brewery is a much-loved local business with a sense of community.</a:t>
            </a:r>
          </a:p>
          <a:p>
            <a:endParaRPr lang="en-GB" dirty="0"/>
          </a:p>
          <a:p>
            <a:endParaRPr lang="en-US"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08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Platform co-ops are emerging in sectors where providers and receivers of services are feeling let down by current public or private services. Often in platform co-ops both the workers and the receivers of a service are members of the co-op (multistakeholder co-ops). As a result, the business and the platform is built for and by the all the stakeholders. </a:t>
            </a:r>
          </a:p>
          <a:p>
            <a:endParaRPr lang="en-GB" dirty="0"/>
          </a:p>
          <a:p>
            <a:r>
              <a:rPr lang="en-GB" b="1" dirty="0"/>
              <a:t>We are running another tech accelerator for emerging digital businesses in 2023, It’s a 10 week accelerator giving people setting up a new platform all the tools they need to set up and launch in the best way. Applications will be open by the new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61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r>
              <a:rPr lang="en-GB" sz="1200" b="0" dirty="0">
                <a:effectLst/>
                <a:latin typeface="+mn-lt"/>
                <a:ea typeface="Calibri" panose="020F0502020204030204" pitchFamily="34" charset="0"/>
                <a:cs typeface="Calibri" panose="020F0502020204030204" pitchFamily="34" charset="0"/>
              </a:rPr>
              <a:t>SYMCA are interested in the OH from a CWB perspective, as a way of keeping business ownership and profits local.</a:t>
            </a:r>
          </a:p>
          <a:p>
            <a:pPr>
              <a:lnSpc>
                <a:spcPct val="105000"/>
              </a:lnSpc>
            </a:pPr>
            <a:r>
              <a:rPr lang="en-GB" sz="1200" b="0" dirty="0">
                <a:effectLst/>
                <a:latin typeface="+mn-lt"/>
                <a:ea typeface="Calibri" panose="020F0502020204030204" pitchFamily="34" charset="0"/>
                <a:cs typeface="Calibri" panose="020F0502020204030204" pitchFamily="34" charset="0"/>
              </a:rPr>
              <a:t>We’re working in SY to do 2 main activities:</a:t>
            </a:r>
          </a:p>
          <a:p>
            <a:pPr marL="228600" indent="-228600">
              <a:lnSpc>
                <a:spcPct val="105000"/>
              </a:lnSpc>
              <a:buAutoNum type="arabicPeriod"/>
            </a:pPr>
            <a:r>
              <a:rPr lang="en-GB" sz="1200" b="0" dirty="0">
                <a:effectLst/>
                <a:latin typeface="+mn-lt"/>
                <a:ea typeface="Calibri" panose="020F0502020204030204" pitchFamily="34" charset="0"/>
                <a:cs typeface="Calibri" panose="020F0502020204030204" pitchFamily="34" charset="0"/>
              </a:rPr>
              <a:t>Raising awareness of employee and worker ownership with entrepreneurs and business owners</a:t>
            </a:r>
          </a:p>
          <a:p>
            <a:pPr marL="228600" indent="-228600">
              <a:lnSpc>
                <a:spcPct val="105000"/>
              </a:lnSpc>
              <a:buAutoNum type="arabicPeriod"/>
            </a:pPr>
            <a:r>
              <a:rPr lang="en-GB" sz="1200" b="0" dirty="0">
                <a:effectLst/>
                <a:latin typeface="+mn-lt"/>
                <a:ea typeface="Calibri" panose="020F0502020204030204" pitchFamily="34" charset="0"/>
                <a:cs typeface="Calibri" panose="020F0502020204030204" pitchFamily="34" charset="0"/>
              </a:rPr>
              <a:t>Developing the business support infrastructure so that local advisors and support programmes understand and are able to assist both worker coops and EOBs, and know where to signpost people to more specialist sources of support</a:t>
            </a:r>
            <a:endParaRPr lang="en-GB" sz="1200" b="0" dirty="0">
              <a:effectLst/>
              <a:latin typeface="+mn-lt"/>
              <a:ea typeface="Calibri" panose="020F0502020204030204" pitchFamily="34" charset="0"/>
            </a:endParaRPr>
          </a:p>
          <a:p>
            <a:endParaRPr lang="en-GB" sz="1200" dirty="0">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55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613F0-2C4E-E043-A7F8-1B34F86FB0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86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Good morning, everyone.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Thank you, Baroness Taylor, for this opportunity to talk about our work in Kirklees that we’re so proud of.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61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For those that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Kirklees is a district of 433,000 people at the heart of the north.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It’s the 12</a:t>
            </a:r>
            <a:r>
              <a:rPr lang="en-GB" sz="1800" baseline="30000" dirty="0">
                <a:effectLst/>
                <a:latin typeface="Calibri" panose="020F0502020204030204" pitchFamily="34" charset="0"/>
                <a:ea typeface="Times New Roman" panose="02020603050405020304" pitchFamily="18" charset="0"/>
                <a:cs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most populous local authority area in England.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have vibrant town centres that reflect the diversity of our communities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And further out we have villages steeped in local history.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Kirklees is a brilliant place to live, work, and study.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But we face economic challenges.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Even before the current cost of living crisis,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36% of children in Kirklees were living in poverty.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That’s why we’ve been pursuing an inclusive economy in Kirklees since 2018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ED29-EA82-4406-8D95-9BD6F9F8836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88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2C3EC-B341-264E-B33C-C251E512DFB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2854783" y="537368"/>
            <a:ext cx="7788007" cy="1325563"/>
          </a:xfrm>
        </p:spPr>
        <p:txBody>
          <a:bodyPr>
            <a:normAutofit/>
          </a:bodyPr>
          <a:lstStyle>
            <a:lvl1pPr>
              <a:defRPr sz="4000" b="0" i="0">
                <a:latin typeface="AvantGarde Md BT Medium" panose="020B0602020202020204" pitchFamily="34" charset="0"/>
              </a:defRPr>
            </a:lvl1pPr>
          </a:lstStyle>
          <a:p>
            <a:r>
              <a:rPr lang="en-GB" dirty="0"/>
              <a:t>Click to edit Master title style</a:t>
            </a:r>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2175641" y="2290244"/>
            <a:ext cx="9146293"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206843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dirty="0"/>
              <a:t>Click icon to add chart</a:t>
            </a:r>
          </a:p>
        </p:txBody>
      </p:sp>
    </p:spTree>
    <p:extLst>
      <p:ext uri="{BB962C8B-B14F-4D97-AF65-F5344CB8AC3E}">
        <p14:creationId xmlns:p14="http://schemas.microsoft.com/office/powerpoint/2010/main" val="273410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138DF1-1990-4828-9AFE-93C609567E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2" y="1"/>
            <a:ext cx="12189057" cy="6859569"/>
          </a:xfrm>
          <a:prstGeom prst="rect">
            <a:avLst/>
          </a:prstGeom>
        </p:spPr>
      </p:pic>
      <p:sp>
        <p:nvSpPr>
          <p:cNvPr id="2" name="Title 1"/>
          <p:cNvSpPr>
            <a:spLocks noGrp="1"/>
          </p:cNvSpPr>
          <p:nvPr>
            <p:ph type="ctrTitle"/>
          </p:nvPr>
        </p:nvSpPr>
        <p:spPr>
          <a:xfrm>
            <a:off x="914400" y="1604965"/>
            <a:ext cx="10363200" cy="2387600"/>
          </a:xfrm>
        </p:spPr>
        <p:txBody>
          <a:bodyPr anchor="b" anchorCtr="0"/>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4084640"/>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C4109F-6EBD-49CA-B4AE-4797D97206A3}"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22843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4109F-6EBD-49CA-B4AE-4797D97206A3}"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2624120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C4109F-6EBD-49CA-B4AE-4797D97206A3}"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184742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600995"/>
            <a:ext cx="5181600" cy="4575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00995"/>
            <a:ext cx="5181600" cy="4575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C4109F-6EBD-49CA-B4AE-4797D97206A3}"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3188928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C4109F-6EBD-49CA-B4AE-4797D97206A3}" type="datetimeFigureOut">
              <a:rPr lang="en-GB" smtClean="0"/>
              <a:t>28/11/2022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73366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C4109F-6EBD-49CA-B4AE-4797D97206A3}" type="datetimeFigureOut">
              <a:rPr lang="en-GB" smtClean="0"/>
              <a:t>28/11/2022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299499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C4109F-6EBD-49CA-B4AE-4797D97206A3}" type="datetimeFigureOut">
              <a:rPr lang="en-GB" smtClean="0"/>
              <a:t>28/11/2022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837622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C4109F-6EBD-49CA-B4AE-4797D97206A3}"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3465161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C4109F-6EBD-49CA-B4AE-4797D97206A3}"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209916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DC7DD-2D43-ED45-8490-89A8DB8E4066}"/>
              </a:ext>
            </a:extLst>
          </p:cNvPr>
          <p:cNvSpPr/>
          <p:nvPr userDrawn="1"/>
        </p:nvSpPr>
        <p:spPr>
          <a:xfrm>
            <a:off x="-1" y="0"/>
            <a:ext cx="2604656" cy="253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9CE02837-6D55-624A-A5A2-19E30611AC98}"/>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Tree>
    <p:custDataLst>
      <p:tags r:id="rId1"/>
    </p:custDataLst>
    <p:extLst>
      <p:ext uri="{BB962C8B-B14F-4D97-AF65-F5344CB8AC3E}">
        <p14:creationId xmlns:p14="http://schemas.microsoft.com/office/powerpoint/2010/main" val="668409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4109F-6EBD-49CA-B4AE-4797D97206A3}"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3466318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4109F-6EBD-49CA-B4AE-4797D97206A3}"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773A7C-7FBF-42CC-BA74-9977AE049E3A}" type="slidenum">
              <a:rPr lang="en-GB" smtClean="0"/>
              <a:t>‹#›</a:t>
            </a:fld>
            <a:endParaRPr lang="en-GB"/>
          </a:p>
        </p:txBody>
      </p:sp>
    </p:spTree>
    <p:extLst>
      <p:ext uri="{BB962C8B-B14F-4D97-AF65-F5344CB8AC3E}">
        <p14:creationId xmlns:p14="http://schemas.microsoft.com/office/powerpoint/2010/main" val="2506456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1B40-9E12-FA83-CBFB-6F887D624A8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6B97CC7-EBF3-5C75-9F5A-3F296B688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FCCC04F-0AA1-F060-E32D-5BC5BB3ED3E6}"/>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C08D1111-6804-2B78-9DC4-F09BAB4864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444546-D129-3F32-C79C-F8B4EACF9F80}"/>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2836351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66C9-EB02-764C-0DD0-0AC0CEFE30A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F939AE-8BBE-D967-6B6A-0C2D539763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027E68-C5A0-B096-CD52-5CABF3AF3036}"/>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62FCFA46-8373-03A2-8EF1-18D26EE69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B2913-D0AD-D75B-EA20-09B333B9B62E}"/>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2651302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03A0-57BC-35CD-3427-11104F0DFF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B42C640-25BC-E69A-B59E-0C087D0BA7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A76124-83E9-9160-C490-7C67C68B5AF0}"/>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2F30D538-1513-7B05-5F8F-8DA142EDCC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F7FAB-D543-5A28-FBD3-190FCEF8FB63}"/>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383468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735DE-57B6-8B20-4B47-7EC27A9CCE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CC0AB0A-AC99-EF81-1912-142D6A2AD7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88ECCE8-9260-C9D7-EE50-4915E17574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92723E6-20B0-6B82-75D5-7F548B59D2FC}"/>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6" name="Footer Placeholder 5">
            <a:extLst>
              <a:ext uri="{FF2B5EF4-FFF2-40B4-BE49-F238E27FC236}">
                <a16:creationId xmlns:a16="http://schemas.microsoft.com/office/drawing/2014/main" id="{B1128953-699A-47E1-829C-2C952735F7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97FEDC-DDE6-06E2-39FB-D74E8ABB43C2}"/>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137465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DC4D-1DEF-A725-DB80-51525FC9826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F5A9C62-A4ED-23A6-4FC8-53F4CE6D29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6B3A19-FDC1-1F8E-C538-A976135EF7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928AD8-EE1C-2E98-321F-055A9DB1B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34228C-F0A3-5A4A-8487-5D6ECBC7ED8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92D94F1-5B2D-527E-2DC5-357A4FA23040}"/>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8" name="Footer Placeholder 7">
            <a:extLst>
              <a:ext uri="{FF2B5EF4-FFF2-40B4-BE49-F238E27FC236}">
                <a16:creationId xmlns:a16="http://schemas.microsoft.com/office/drawing/2014/main" id="{FF1F8B6A-6657-46ED-53FE-AC79EFEA54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1A2ACE-632F-40A4-3681-BE22BAE397FD}"/>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3916138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C431-E1D6-7E9D-1294-8C451443DC7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6FCFA5C-52BD-50E8-B70A-0DF9004A3F0A}"/>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4" name="Footer Placeholder 3">
            <a:extLst>
              <a:ext uri="{FF2B5EF4-FFF2-40B4-BE49-F238E27FC236}">
                <a16:creationId xmlns:a16="http://schemas.microsoft.com/office/drawing/2014/main" id="{F7382980-C50E-8F58-96A4-A3DE3C45A0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EAE0F3-2C9A-0F7D-E148-9467696A27B3}"/>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2226979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15B2E-5C97-B9B0-231A-E4B72844F67C}"/>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3" name="Footer Placeholder 2">
            <a:extLst>
              <a:ext uri="{FF2B5EF4-FFF2-40B4-BE49-F238E27FC236}">
                <a16:creationId xmlns:a16="http://schemas.microsoft.com/office/drawing/2014/main" id="{035EA000-3C1F-8248-CC1B-3E04761644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94AD90-22A0-5289-1F5D-488B68A00CD9}"/>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3288109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8F09-E384-3719-4475-894CECB4BF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068B172-881A-7665-E34B-6516508870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B2F05DF-5D29-BAFA-61AF-D8102BD86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96648D-B132-528F-85F8-D4E8D335B044}"/>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6" name="Footer Placeholder 5">
            <a:extLst>
              <a:ext uri="{FF2B5EF4-FFF2-40B4-BE49-F238E27FC236}">
                <a16:creationId xmlns:a16="http://schemas.microsoft.com/office/drawing/2014/main" id="{3737B232-DD27-1972-CAC4-B919860D32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6C426D-47F1-83E2-8E28-F944E368DE92}"/>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4095293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64729D-39A6-FA42-AC93-96E5EBE95DA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17" name="Rectangle 16">
            <a:extLst>
              <a:ext uri="{FF2B5EF4-FFF2-40B4-BE49-F238E27FC236}">
                <a16:creationId xmlns:a16="http://schemas.microsoft.com/office/drawing/2014/main" id="{B06B9507-D487-EB4A-A996-CEF8CDE3C3AB}"/>
              </a:ext>
            </a:extLst>
          </p:cNvPr>
          <p:cNvSpPr/>
          <p:nvPr userDrawn="1"/>
        </p:nvSpPr>
        <p:spPr>
          <a:xfrm>
            <a:off x="-1" y="-1"/>
            <a:ext cx="2604656" cy="260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315518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6EAE-2B43-DE61-8694-AFD66096B2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69A3979-2B03-2264-65ED-4239E3D884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478BB9-5F8F-5589-1B75-CEE2117CD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28BCD1-69C9-7455-0384-3F8DDA91A539}"/>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6" name="Footer Placeholder 5">
            <a:extLst>
              <a:ext uri="{FF2B5EF4-FFF2-40B4-BE49-F238E27FC236}">
                <a16:creationId xmlns:a16="http://schemas.microsoft.com/office/drawing/2014/main" id="{D8B4EDFD-6EC7-C1B2-2847-9014640B46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20CDD9-5651-5355-D721-31C44FE2BD16}"/>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2165623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A02C8-9F15-2955-7584-2E790C03378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E5ED25E-ECF3-556A-8DC2-9176F34A67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320A11-C108-7BA6-8CEC-5CF17119EE8A}"/>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5D36B790-365D-AACB-1DE6-A0155B2F15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EBFD14-7A6D-5525-A86C-12DE9BC5C1FC}"/>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190669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72FDC-95C4-8857-E5C3-4A0156666A5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18C238E-0E2D-5434-66FD-5EF44640B0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0BAB389-7470-63D8-9FD4-74698EC330FF}"/>
              </a:ext>
            </a:extLst>
          </p:cNvPr>
          <p:cNvSpPr>
            <a:spLocks noGrp="1"/>
          </p:cNvSpPr>
          <p:nvPr>
            <p:ph type="dt" sz="half" idx="10"/>
          </p:nvPr>
        </p:nvSpPr>
        <p:spPr/>
        <p:txBody>
          <a:body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22AC0A16-B5F0-A1FC-922E-7C054ABE32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CCBE63-C924-992F-B6F7-FDFE49AA7F06}"/>
              </a:ext>
            </a:extLst>
          </p:cNvPr>
          <p:cNvSpPr>
            <a:spLocks noGrp="1"/>
          </p:cNvSpPr>
          <p:nvPr>
            <p:ph type="sldNum" sz="quarter" idx="12"/>
          </p:nvPr>
        </p:nvSpPr>
        <p:spPr/>
        <p:txBody>
          <a:bodyPr/>
          <a:lstStyle/>
          <a:p>
            <a:fld id="{6BF44DB1-0CDB-5144-87AB-316AD9CE2368}" type="slidenum">
              <a:rPr lang="en-GB" smtClean="0"/>
              <a:t>‹#›</a:t>
            </a:fld>
            <a:endParaRPr lang="en-GB"/>
          </a:p>
        </p:txBody>
      </p:sp>
    </p:spTree>
    <p:extLst>
      <p:ext uri="{BB962C8B-B14F-4D97-AF65-F5344CB8AC3E}">
        <p14:creationId xmlns:p14="http://schemas.microsoft.com/office/powerpoint/2010/main" val="1644597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4114800" y="5618747"/>
            <a:ext cx="8077200" cy="49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p:cNvCxnSpPr/>
          <p:nvPr userDrawn="1"/>
        </p:nvCxnSpPr>
        <p:spPr>
          <a:xfrm flipH="1">
            <a:off x="-12000" y="5945378"/>
            <a:ext cx="12204000" cy="0"/>
          </a:xfrm>
          <a:prstGeom prst="line">
            <a:avLst/>
          </a:prstGeom>
          <a:ln w="38100">
            <a:solidFill>
              <a:srgbClr val="B71234"/>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873125"/>
            <a:ext cx="12192000" cy="5072253"/>
          </a:xfrm>
          <a:prstGeom prst="rect">
            <a:avLst/>
          </a:prstGeom>
          <a:solidFill>
            <a:srgbClr val="BA0C2F"/>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Title 1"/>
          <p:cNvSpPr>
            <a:spLocks noGrp="1" noChangeArrowheads="1"/>
          </p:cNvSpPr>
          <p:nvPr>
            <p:ph type="ctrTitle"/>
          </p:nvPr>
        </p:nvSpPr>
        <p:spPr>
          <a:xfrm>
            <a:off x="2044313" y="2374595"/>
            <a:ext cx="7673975" cy="708025"/>
          </a:xfrm>
        </p:spPr>
        <p:txBody>
          <a:bodyPr/>
          <a:lstStyle/>
          <a:p>
            <a:pPr marL="7938" algn="l" eaLnBrk="1" hangingPunct="1"/>
            <a:r>
              <a:rPr lang="en-US" altLang="en-US" dirty="0">
                <a:solidFill>
                  <a:schemeClr val="bg1"/>
                </a:solidFill>
                <a:latin typeface="Arial" panose="020B0604020202020204" pitchFamily="34" charset="0"/>
                <a:cs typeface="Arial" panose="020B0604020202020204" pitchFamily="34" charset="0"/>
              </a:rPr>
              <a:t>Presentation title</a:t>
            </a:r>
          </a:p>
        </p:txBody>
      </p:sp>
      <p:sp>
        <p:nvSpPr>
          <p:cNvPr id="13" name="Subtitle 2"/>
          <p:cNvSpPr>
            <a:spLocks noGrp="1" noChangeArrowheads="1"/>
          </p:cNvSpPr>
          <p:nvPr>
            <p:ph type="subTitle" idx="1"/>
          </p:nvPr>
        </p:nvSpPr>
        <p:spPr>
          <a:xfrm>
            <a:off x="2001142" y="3528556"/>
            <a:ext cx="6800850" cy="1317625"/>
          </a:xfrm>
        </p:spPr>
        <p:txBody>
          <a:bodyPr/>
          <a:lstStyle/>
          <a:p>
            <a:pPr algn="l" eaLnBrk="1" hangingPunct="1"/>
            <a:r>
              <a:rPr lang="en-US" altLang="en-US" sz="2400">
                <a:solidFill>
                  <a:schemeClr val="bg1"/>
                </a:solidFill>
                <a:latin typeface="Arial" panose="020B0604020202020204" pitchFamily="34" charset="0"/>
                <a:cs typeface="Arial" panose="020B0604020202020204" pitchFamily="34" charset="0"/>
              </a:rPr>
              <a:t>Presentation description</a:t>
            </a:r>
          </a:p>
          <a:p>
            <a:pPr algn="l" eaLnBrk="1" hangingPunct="1"/>
            <a:r>
              <a:rPr lang="en-US" altLang="en-US" sz="2400">
                <a:solidFill>
                  <a:schemeClr val="bg1"/>
                </a:solidFill>
                <a:latin typeface="Arial" panose="020B0604020202020204" pitchFamily="34" charset="0"/>
                <a:cs typeface="Arial" panose="020B0604020202020204" pitchFamily="34" charset="0"/>
              </a:rPr>
              <a:t>and author details</a:t>
            </a:r>
          </a:p>
        </p:txBody>
      </p:sp>
    </p:spTree>
    <p:extLst>
      <p:ext uri="{BB962C8B-B14F-4D97-AF65-F5344CB8AC3E}">
        <p14:creationId xmlns:p14="http://schemas.microsoft.com/office/powerpoint/2010/main" val="2375811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Segoe UI Semilight" panose="020B0402040204020203" pitchFamily="34" charset="0"/>
                <a:cs typeface="Segoe UI Semilight" panose="020B0402040204020203"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426550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762904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274788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1823475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95136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862248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EEDCB6-E6C3-6347-984B-7DF7D7ACA8E5}"/>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16" name="Rectangle 15">
            <a:extLst>
              <a:ext uri="{FF2B5EF4-FFF2-40B4-BE49-F238E27FC236}">
                <a16:creationId xmlns:a16="http://schemas.microsoft.com/office/drawing/2014/main" id="{976D7377-506D-A346-91B2-382264B31FF3}"/>
              </a:ext>
            </a:extLst>
          </p:cNvPr>
          <p:cNvSpPr/>
          <p:nvPr userDrawn="1"/>
        </p:nvSpPr>
        <p:spPr>
          <a:xfrm>
            <a:off x="-1" y="0"/>
            <a:ext cx="2678546"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custDataLst>
      <p:tags r:id="rId1"/>
    </p:custDataLst>
    <p:extLst>
      <p:ext uri="{BB962C8B-B14F-4D97-AF65-F5344CB8AC3E}">
        <p14:creationId xmlns:p14="http://schemas.microsoft.com/office/powerpoint/2010/main" val="1096255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074150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3229906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1326258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39C1D9-A911-4F23-A9BC-B93E974AB5F9}" type="datetimeFigureOut">
              <a:rPr lang="en-GB" smtClean="0"/>
              <a:t>28/11/2022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3EAD874-BEB2-43A5-89BC-92E9ADDA87E9}" type="slidenum">
              <a:rPr lang="en-GB" smtClean="0"/>
              <a:t>‹#›</a:t>
            </a:fld>
            <a:endParaRPr lang="en-GB" dirty="0"/>
          </a:p>
        </p:txBody>
      </p:sp>
    </p:spTree>
    <p:extLst>
      <p:ext uri="{BB962C8B-B14F-4D97-AF65-F5344CB8AC3E}">
        <p14:creationId xmlns:p14="http://schemas.microsoft.com/office/powerpoint/2010/main" val="4009743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2137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3918274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3952157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7AF2D8-0242-4662-9FCB-710CAB27BCEC}"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1527477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7AF2D8-0242-4662-9FCB-710CAB27BCEC}" type="datetimeFigureOut">
              <a:rPr lang="en-GB" smtClean="0"/>
              <a:t>28/11/2022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993946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7AF2D8-0242-4662-9FCB-710CAB27BCEC}" type="datetimeFigureOut">
              <a:rPr lang="en-GB" smtClean="0"/>
              <a:t>28/11/2022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375543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F8B3C-76E8-8F45-A802-FC33B4B2E31D}"/>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A6C84F16-81A0-7244-8032-D2FB43AED49C}"/>
              </a:ext>
            </a:extLst>
          </p:cNvPr>
          <p:cNvSpPr/>
          <p:nvPr userDrawn="1"/>
        </p:nvSpPr>
        <p:spPr>
          <a:xfrm>
            <a:off x="-1" y="-1"/>
            <a:ext cx="2623128" cy="291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custDataLst>
      <p:tags r:id="rId1"/>
    </p:custDataLst>
    <p:extLst>
      <p:ext uri="{BB962C8B-B14F-4D97-AF65-F5344CB8AC3E}">
        <p14:creationId xmlns:p14="http://schemas.microsoft.com/office/powerpoint/2010/main" val="4094499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AF2D8-0242-4662-9FCB-710CAB27BCEC}" type="datetimeFigureOut">
              <a:rPr lang="en-GB" smtClean="0"/>
              <a:t>28/11/2022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4120593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AF2D8-0242-4662-9FCB-710CAB27BCEC}"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4184921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AF2D8-0242-4662-9FCB-710CAB27BCEC}"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995135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AF2D8-0242-4662-9FCB-710CAB27BCEC}" type="datetimeFigureOut">
              <a:rPr lang="en-GB" smtClean="0"/>
              <a:t>28/11/2022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1881811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60969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23938204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632074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1759518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1867378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4094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93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7AF2D8-0242-4662-9FCB-710CAB27BCEC}" type="datetimeFigureOut">
              <a:rPr lang="en-GB" smtClean="0"/>
              <a:t>28/11/2022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DE45F1-8591-46DF-921C-79F939B00F6C}" type="slidenum">
              <a:rPr lang="en-GB" smtClean="0"/>
              <a:t>‹#›</a:t>
            </a:fld>
            <a:endParaRPr lang="en-GB"/>
          </a:p>
        </p:txBody>
      </p:sp>
    </p:spTree>
    <p:extLst>
      <p:ext uri="{BB962C8B-B14F-4D97-AF65-F5344CB8AC3E}">
        <p14:creationId xmlns:p14="http://schemas.microsoft.com/office/powerpoint/2010/main" val="3701666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0500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838199" y="964681"/>
            <a:ext cx="9803367" cy="1325563"/>
          </a:xfrm>
        </p:spPr>
        <p:txBody>
          <a:bodyPr>
            <a:normAutofit/>
          </a:bodyPr>
          <a:lstStyle>
            <a:lvl1pPr>
              <a:defRPr sz="4000" b="0" i="0">
                <a:latin typeface="AvantGarde Md BT Medium" panose="020B0602020202020204" pitchFamily="34" charset="0"/>
              </a:defRPr>
            </a:lvl1pPr>
          </a:lstStyle>
          <a:p>
            <a:r>
              <a:rPr lang="en-GB"/>
              <a:t>Click to edit Master title style</a:t>
            </a:r>
            <a:endParaRPr lang="en-GB" dirty="0"/>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838199" y="2290244"/>
            <a:ext cx="10483735"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65991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dirty="0"/>
              <a:t>Click icon to add picture</a:t>
            </a: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6440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extLst>
      <p:ext uri="{BB962C8B-B14F-4D97-AF65-F5344CB8AC3E}">
        <p14:creationId xmlns:p14="http://schemas.microsoft.com/office/powerpoint/2010/main" val="22011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image" Target="../media/image4.jpg"/><Relationship Id="rId4" Type="http://schemas.openxmlformats.org/officeDocument/2006/relationships/slideLayout" Target="../slideLayouts/slideLayout9.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3184373" y="616348"/>
            <a:ext cx="6249317"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2181858" y="2285413"/>
            <a:ext cx="915649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grpSp>
        <p:nvGrpSpPr>
          <p:cNvPr id="5" name="Group 4">
            <a:extLst>
              <a:ext uri="{FF2B5EF4-FFF2-40B4-BE49-F238E27FC236}">
                <a16:creationId xmlns:a16="http://schemas.microsoft.com/office/drawing/2014/main" id="{2A277C57-5310-4C08-A939-BD4759D278C0}"/>
              </a:ext>
            </a:extLst>
          </p:cNvPr>
          <p:cNvGrpSpPr/>
          <p:nvPr userDrawn="1"/>
        </p:nvGrpSpPr>
        <p:grpSpPr>
          <a:xfrm>
            <a:off x="156146" y="6261887"/>
            <a:ext cx="11941591" cy="503079"/>
            <a:chOff x="257489" y="6374741"/>
            <a:chExt cx="11941591" cy="503079"/>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8" cstate="hqprint">
              <a:duotone>
                <a:prstClr val="black"/>
                <a:schemeClr val="tx1">
                  <a:tint val="45000"/>
                  <a:satMod val="400000"/>
                </a:schemeClr>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20" name="TextBox 19">
              <a:extLst>
                <a:ext uri="{FF2B5EF4-FFF2-40B4-BE49-F238E27FC236}">
                  <a16:creationId xmlns:a16="http://schemas.microsoft.com/office/drawing/2014/main" id="{8B9DEEFD-F2EC-E549-B52C-E28BA5F19066}"/>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pic>
        <p:nvPicPr>
          <p:cNvPr id="18" name="Picture 17">
            <a:extLst>
              <a:ext uri="{FF2B5EF4-FFF2-40B4-BE49-F238E27FC236}">
                <a16:creationId xmlns:a16="http://schemas.microsoft.com/office/drawing/2014/main" id="{66874990-00D5-46E2-B4F2-27CA461E9785}"/>
              </a:ext>
            </a:extLst>
          </p:cNvPr>
          <p:cNvPicPr>
            <a:picLocks noChangeAspect="1"/>
          </p:cNvPicPr>
          <p:nvPr userDrawn="1"/>
        </p:nvPicPr>
        <p:blipFill>
          <a:blip r:embed="rId11"/>
          <a:stretch>
            <a:fillRect/>
          </a:stretch>
        </p:blipFill>
        <p:spPr>
          <a:xfrm>
            <a:off x="126629" y="95536"/>
            <a:ext cx="2367189" cy="2367189"/>
          </a:xfrm>
          <a:prstGeom prst="rect">
            <a:avLst/>
          </a:prstGeom>
        </p:spPr>
      </p:pic>
    </p:spTree>
    <p:custDataLst>
      <p:tags r:id="rId7"/>
    </p:custDataLst>
    <p:extLst>
      <p:ext uri="{BB962C8B-B14F-4D97-AF65-F5344CB8AC3E}">
        <p14:creationId xmlns:p14="http://schemas.microsoft.com/office/powerpoint/2010/main" val="380427644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853647" y="959850"/>
            <a:ext cx="7115702"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822754" y="2285413"/>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7" cstate="hq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24870" y="6403733"/>
            <a:ext cx="1777901" cy="403470"/>
          </a:xfrm>
          <a:prstGeom prst="rect">
            <a:avLst/>
          </a:prstGeom>
        </p:spPr>
      </p:pic>
      <p:pic>
        <p:nvPicPr>
          <p:cNvPr id="6" name="Picture 5" descr="CCIN logo">
            <a:extLst>
              <a:ext uri="{FF2B5EF4-FFF2-40B4-BE49-F238E27FC236}">
                <a16:creationId xmlns:a16="http://schemas.microsoft.com/office/drawing/2014/main" id="{88E18996-BA7C-4741-9D42-DE543ACF87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12084" y="43573"/>
            <a:ext cx="4437412" cy="955848"/>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61D7EE9D-F7CF-A34E-920A-19136FB7507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24710" r="3547" b="22194"/>
          <a:stretch/>
        </p:blipFill>
        <p:spPr>
          <a:xfrm>
            <a:off x="0" y="-6179"/>
            <a:ext cx="2396842" cy="1312792"/>
          </a:xfrm>
          <a:prstGeom prst="rect">
            <a:avLst/>
          </a:prstGeom>
        </p:spPr>
      </p:pic>
    </p:spTree>
    <p:extLst>
      <p:ext uri="{BB962C8B-B14F-4D97-AF65-F5344CB8AC3E}">
        <p14:creationId xmlns:p14="http://schemas.microsoft.com/office/powerpoint/2010/main" val="115493054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750FE7-68D8-4561-B68B-DFDBEA1F34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06" y="0"/>
            <a:ext cx="12186269" cy="6858000"/>
          </a:xfrm>
          <a:prstGeom prst="rect">
            <a:avLst/>
          </a:prstGeom>
        </p:spPr>
      </p:pic>
      <p:sp>
        <p:nvSpPr>
          <p:cNvPr id="2" name="Title Placeholder 1"/>
          <p:cNvSpPr>
            <a:spLocks noGrp="1"/>
          </p:cNvSpPr>
          <p:nvPr>
            <p:ph type="title"/>
          </p:nvPr>
        </p:nvSpPr>
        <p:spPr>
          <a:xfrm>
            <a:off x="838200" y="275433"/>
            <a:ext cx="10515600"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600995"/>
            <a:ext cx="10515600" cy="45759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4109F-6EBD-49CA-B4AE-4797D97206A3}" type="datetimeFigureOut">
              <a:rPr lang="en-GB" smtClean="0"/>
              <a:t>28/11/2022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73A7C-7FBF-42CC-BA74-9977AE049E3A}" type="slidenum">
              <a:rPr lang="en-GB" smtClean="0"/>
              <a:t>‹#›</a:t>
            </a:fld>
            <a:endParaRPr lang="en-GB"/>
          </a:p>
        </p:txBody>
      </p:sp>
    </p:spTree>
    <p:extLst>
      <p:ext uri="{BB962C8B-B14F-4D97-AF65-F5344CB8AC3E}">
        <p14:creationId xmlns:p14="http://schemas.microsoft.com/office/powerpoint/2010/main" val="3225177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4400" kern="1200">
          <a:solidFill>
            <a:srgbClr val="00809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D60D0-D4FE-CE18-5975-36D4DF784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F19E09A-FE8B-21B8-607E-51503BDD70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0C91F5-5F87-E628-F607-443D76751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A33B7-C2E4-9945-A2A2-D851CB028416}" type="datetimeFigureOut">
              <a:rPr lang="en-GB" smtClean="0"/>
              <a:t>28/11/2022</a:t>
            </a:fld>
            <a:endParaRPr lang="en-GB"/>
          </a:p>
        </p:txBody>
      </p:sp>
      <p:sp>
        <p:nvSpPr>
          <p:cNvPr id="5" name="Footer Placeholder 4">
            <a:extLst>
              <a:ext uri="{FF2B5EF4-FFF2-40B4-BE49-F238E27FC236}">
                <a16:creationId xmlns:a16="http://schemas.microsoft.com/office/drawing/2014/main" id="{676A365B-660B-E143-2826-2E9542B58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65D87E-9E31-3356-CD3B-AF6E566596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44DB1-0CDB-5144-87AB-316AD9CE2368}" type="slidenum">
              <a:rPr lang="en-GB" smtClean="0"/>
              <a:t>‹#›</a:t>
            </a:fld>
            <a:endParaRPr lang="en-GB"/>
          </a:p>
        </p:txBody>
      </p:sp>
    </p:spTree>
    <p:extLst>
      <p:ext uri="{BB962C8B-B14F-4D97-AF65-F5344CB8AC3E}">
        <p14:creationId xmlns:p14="http://schemas.microsoft.com/office/powerpoint/2010/main" val="20884576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68000" cy="900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51848" y="1320657"/>
            <a:ext cx="10515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C1D9-A911-4F23-A9BC-B93E974AB5F9}" type="datetimeFigureOut">
              <a:rPr lang="en-GB" smtClean="0"/>
              <a:t>28/11/2022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AD874-BEB2-43A5-89BC-92E9ADDA87E9}" type="slidenum">
              <a:rPr lang="en-GB" smtClean="0"/>
              <a:t>‹#›</a:t>
            </a:fld>
            <a:endParaRPr lang="en-GB" dirty="0"/>
          </a:p>
        </p:txBody>
      </p:sp>
      <p:cxnSp>
        <p:nvCxnSpPr>
          <p:cNvPr id="8" name="Straight Connector 7"/>
          <p:cNvCxnSpPr/>
          <p:nvPr userDrawn="1"/>
        </p:nvCxnSpPr>
        <p:spPr>
          <a:xfrm flipH="1">
            <a:off x="-14450" y="6075646"/>
            <a:ext cx="9481835" cy="13353"/>
          </a:xfrm>
          <a:prstGeom prst="line">
            <a:avLst/>
          </a:prstGeom>
          <a:ln w="38100">
            <a:solidFill>
              <a:srgbClr val="B7123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53149" y="-829182"/>
            <a:ext cx="0" cy="720000"/>
          </a:xfrm>
          <a:prstGeom prst="line">
            <a:avLst/>
          </a:prstGeom>
          <a:ln>
            <a:solidFill>
              <a:srgbClr val="40404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1819543" y="-840556"/>
            <a:ext cx="0" cy="720000"/>
          </a:xfrm>
          <a:prstGeom prst="line">
            <a:avLst/>
          </a:prstGeom>
          <a:ln>
            <a:solidFill>
              <a:srgbClr val="404040"/>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p:cNvSpPr/>
          <p:nvPr userDrawn="1"/>
        </p:nvSpPr>
        <p:spPr>
          <a:xfrm>
            <a:off x="12364263" y="-504968"/>
            <a:ext cx="108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dirty="0">
                <a:solidFill>
                  <a:srgbClr val="404040"/>
                </a:solidFill>
              </a:rPr>
              <a:t>No text/image beyond line</a:t>
            </a:r>
          </a:p>
        </p:txBody>
      </p:sp>
      <p:cxnSp>
        <p:nvCxnSpPr>
          <p:cNvPr id="31" name="Straight Connector 30"/>
          <p:cNvCxnSpPr/>
          <p:nvPr userDrawn="1"/>
        </p:nvCxnSpPr>
        <p:spPr>
          <a:xfrm>
            <a:off x="11821818" y="6953534"/>
            <a:ext cx="0" cy="720000"/>
          </a:xfrm>
          <a:prstGeom prst="line">
            <a:avLst/>
          </a:prstGeom>
          <a:ln>
            <a:solidFill>
              <a:srgbClr val="40404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359973" y="6956865"/>
            <a:ext cx="0" cy="720000"/>
          </a:xfrm>
          <a:prstGeom prst="line">
            <a:avLst/>
          </a:prstGeom>
          <a:ln>
            <a:solidFill>
              <a:srgbClr val="40404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914399" y="900752"/>
            <a:ext cx="72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rot="10800000">
            <a:off x="12353930" y="903026"/>
            <a:ext cx="72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rot="10800000">
            <a:off x="12328909" y="5914029"/>
            <a:ext cx="72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939419" y="5911756"/>
            <a:ext cx="72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Rectangle 45"/>
          <p:cNvSpPr/>
          <p:nvPr userDrawn="1"/>
        </p:nvSpPr>
        <p:spPr>
          <a:xfrm>
            <a:off x="12339242" y="6962632"/>
            <a:ext cx="108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dirty="0">
                <a:solidFill>
                  <a:srgbClr val="404040"/>
                </a:solidFill>
              </a:rPr>
              <a:t>No text/image beyond line</a:t>
            </a:r>
          </a:p>
        </p:txBody>
      </p:sp>
      <p:sp>
        <p:nvSpPr>
          <p:cNvPr id="47" name="Rectangle 46"/>
          <p:cNvSpPr/>
          <p:nvPr userDrawn="1"/>
        </p:nvSpPr>
        <p:spPr>
          <a:xfrm>
            <a:off x="-1322167" y="-489046"/>
            <a:ext cx="108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dirty="0">
                <a:solidFill>
                  <a:srgbClr val="404040"/>
                </a:solidFill>
              </a:rPr>
              <a:t>No text/image beyond line</a:t>
            </a:r>
          </a:p>
        </p:txBody>
      </p:sp>
      <p:sp>
        <p:nvSpPr>
          <p:cNvPr id="48" name="Rectangle 47"/>
          <p:cNvSpPr/>
          <p:nvPr userDrawn="1"/>
        </p:nvSpPr>
        <p:spPr>
          <a:xfrm>
            <a:off x="-1308519" y="7017223"/>
            <a:ext cx="108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200" dirty="0">
                <a:solidFill>
                  <a:srgbClr val="404040"/>
                </a:solidFill>
              </a:rPr>
              <a:t>No text/image beyond line</a:t>
            </a:r>
          </a:p>
        </p:txBody>
      </p:sp>
      <p:sp>
        <p:nvSpPr>
          <p:cNvPr id="50" name="Rectangle 49"/>
          <p:cNvSpPr/>
          <p:nvPr userDrawn="1"/>
        </p:nvSpPr>
        <p:spPr>
          <a:xfrm>
            <a:off x="8755405" y="5966144"/>
            <a:ext cx="3436595"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200" baseline="0" dirty="0">
                <a:solidFill>
                  <a:srgbClr val="404040"/>
                </a:solidFill>
                <a:latin typeface="Segoe UI Semilight" panose="020B0402040204020203" pitchFamily="34" charset="0"/>
                <a:cs typeface="Segoe UI Semilight" panose="020B0402040204020203" pitchFamily="34" charset="0"/>
              </a:rPr>
              <a:t>Cost of Living </a:t>
            </a:r>
          </a:p>
        </p:txBody>
      </p:sp>
      <p:pic>
        <p:nvPicPr>
          <p:cNvPr id="22" name="Picture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73093" y="6075646"/>
            <a:ext cx="33464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49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600"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77AF2D8-0242-4662-9FCB-710CAB27BCEC}" type="datetimeFigureOut">
              <a:rPr lang="en-GB" smtClean="0"/>
              <a:t>28/11/2022</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1DE45F1-8591-46DF-921C-79F939B00F6C}" type="slidenum">
              <a:rPr lang="en-GB" smtClean="0"/>
              <a:t>‹#›</a:t>
            </a:fld>
            <a:endParaRPr lang="en-GB"/>
          </a:p>
        </p:txBody>
      </p:sp>
    </p:spTree>
    <p:extLst>
      <p:ext uri="{BB962C8B-B14F-4D97-AF65-F5344CB8AC3E}">
        <p14:creationId xmlns:p14="http://schemas.microsoft.com/office/powerpoint/2010/main" val="27281240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MobileRedirect.html?action=OpenReport&amp;groupObjectId=8b71e5ee-4a9b-46bb-a6cb-9c248da6b43b&amp;reportObjectId=5c6bb27e-776e-4c78-ad4a-0d17a6b84e92&amp;ctid=4722a5fd-21fa-41a9-802e-abdd4cd1f0c8&amp;reportPage=ReportSectionfd141334a0be51eba535&amp;pbi_source=copyvisualimage"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2.jp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hyperlink" Target="https://ownedbyoxford.org.uk/" TargetMode="External"/><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338277" y="797511"/>
            <a:ext cx="5491021" cy="4524315"/>
          </a:xfrm>
          <a:prstGeom prst="rect">
            <a:avLst/>
          </a:prstGeom>
          <a:noFill/>
        </p:spPr>
        <p:txBody>
          <a:bodyPr wrap="square" rtlCol="0">
            <a:spAutoFit/>
          </a:bodyPr>
          <a:lstStyle/>
          <a:p>
            <a:r>
              <a:rPr lang="en-US" sz="7200" dirty="0"/>
              <a:t>Welcome Conference starts at 1000</a:t>
            </a:r>
          </a:p>
        </p:txBody>
      </p:sp>
      <p:sp>
        <p:nvSpPr>
          <p:cNvPr id="3" name="TextBox 2">
            <a:extLst>
              <a:ext uri="{FF2B5EF4-FFF2-40B4-BE49-F238E27FC236}">
                <a16:creationId xmlns:a16="http://schemas.microsoft.com/office/drawing/2014/main" id="{B2055073-AA82-26AF-CB50-8AE4EC713C48}"/>
              </a:ext>
            </a:extLst>
          </p:cNvPr>
          <p:cNvSpPr txBox="1"/>
          <p:nvPr/>
        </p:nvSpPr>
        <p:spPr>
          <a:xfrm>
            <a:off x="338277" y="5535293"/>
            <a:ext cx="4416136" cy="369332"/>
          </a:xfrm>
          <a:prstGeom prst="rect">
            <a:avLst/>
          </a:prstGeom>
          <a:noFill/>
        </p:spPr>
        <p:txBody>
          <a:bodyPr wrap="square" rtlCol="0">
            <a:spAutoFit/>
          </a:bodyPr>
          <a:lstStyle/>
          <a:p>
            <a:r>
              <a:rPr lang="en-US" dirty="0"/>
              <a:t>Wi-Fi Code is TICUK</a:t>
            </a:r>
          </a:p>
        </p:txBody>
      </p:sp>
    </p:spTree>
    <p:extLst>
      <p:ext uri="{BB962C8B-B14F-4D97-AF65-F5344CB8AC3E}">
        <p14:creationId xmlns:p14="http://schemas.microsoft.com/office/powerpoint/2010/main" val="17289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275933" y="2459504"/>
            <a:ext cx="5678058" cy="2554545"/>
          </a:xfrm>
          <a:prstGeom prst="rect">
            <a:avLst/>
          </a:prstGeom>
          <a:noFill/>
        </p:spPr>
        <p:txBody>
          <a:bodyPr wrap="square" rtlCol="0">
            <a:spAutoFit/>
          </a:bodyPr>
          <a:lstStyle/>
          <a:p>
            <a:r>
              <a:rPr lang="en-US" sz="4000" b="1" dirty="0"/>
              <a:t>Plenary 1</a:t>
            </a:r>
          </a:p>
          <a:p>
            <a:endParaRPr lang="en-US" sz="4000" b="1" dirty="0"/>
          </a:p>
          <a:p>
            <a:r>
              <a:rPr lang="en-US" sz="4000" b="1" dirty="0"/>
              <a:t>Cooperative Economies in Action</a:t>
            </a:r>
          </a:p>
        </p:txBody>
      </p:sp>
    </p:spTree>
    <p:extLst>
      <p:ext uri="{BB962C8B-B14F-4D97-AF65-F5344CB8AC3E}">
        <p14:creationId xmlns:p14="http://schemas.microsoft.com/office/powerpoint/2010/main" val="283696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12531"/>
            <a:ext cx="8477497" cy="936795"/>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Baroness Taylor of Stevenage</a:t>
            </a:r>
            <a:endParaRPr kumimoji="0" lang="en-GB" sz="36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65000"/>
                    <a:lumOff val="35000"/>
                  </a:srgbClr>
                </a:solidFill>
                <a:effectLst/>
                <a:uLnTx/>
                <a:uFillTx/>
                <a:latin typeface="Gotham Rounded Medium"/>
                <a:ea typeface="+mn-ea"/>
                <a:cs typeface="Calibri" panose="020F0502020204030204" pitchFamily="34" charset="0"/>
              </a:rPr>
              <a:t>Chair of CCIN</a:t>
            </a:r>
            <a:br>
              <a:rPr kumimoji="0" lang="en-US" sz="3600" b="0" i="0" u="none" strike="noStrike" kern="1200" cap="none" spc="0" normalizeH="0" baseline="0" noProof="0" dirty="0">
                <a:ln>
                  <a:noFill/>
                </a:ln>
                <a:solidFill>
                  <a:srgbClr val="000000">
                    <a:lumMod val="65000"/>
                    <a:lumOff val="35000"/>
                  </a:srgbClr>
                </a:solidFill>
                <a:effectLst/>
                <a:uLnTx/>
                <a:uFillTx/>
                <a:latin typeface="Gotham Rounded Medium"/>
                <a:ea typeface="+mn-ea"/>
                <a:cs typeface="Calibri" panose="020F0502020204030204" pitchFamily="34" charset="0"/>
              </a:rPr>
            </a:br>
            <a:r>
              <a:rPr kumimoji="0" lang="en-US" sz="3600" b="0" i="0" u="none" strike="noStrike" kern="1200" cap="none" spc="0" normalizeH="0" baseline="0" noProof="0" dirty="0">
                <a:ln>
                  <a:noFill/>
                </a:ln>
                <a:solidFill>
                  <a:srgbClr val="000000">
                    <a:lumMod val="65000"/>
                    <a:lumOff val="35000"/>
                  </a:srgbClr>
                </a:solidFill>
                <a:effectLst/>
                <a:uLnTx/>
                <a:uFillTx/>
                <a:latin typeface="Gotham Rounded Medium"/>
                <a:ea typeface="+mn-ea"/>
                <a:cs typeface="Calibri" panose="020F0502020204030204" pitchFamily="34" charset="0"/>
              </a:rPr>
              <a:t>Leader of Stevenage Borough Council</a:t>
            </a:r>
            <a:endParaRPr kumimoji="0" lang="en-GB" sz="3200" b="0" i="0" u="none" strike="noStrike" kern="1200" cap="none" spc="0" normalizeH="0" baseline="0" noProof="0" dirty="0">
              <a:ln>
                <a:noFill/>
              </a:ln>
              <a:solidFill>
                <a:srgbClr val="000000">
                  <a:lumMod val="65000"/>
                  <a:lumOff val="35000"/>
                </a:srgbClr>
              </a:solidFill>
              <a:effectLst/>
              <a:uLnTx/>
              <a:uFillTx/>
              <a:latin typeface="Gotham Rounded Medium"/>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Book"/>
                <a:ea typeface="+mn-ea"/>
                <a:cs typeface="Calibri" panose="020F0502020204030204" pitchFamily="34" charset="0"/>
              </a:rPr>
              <a:t>@SharonStevenage</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Book"/>
              <a:ea typeface="+mn-ea"/>
              <a:cs typeface="Calibri" panose="020F0502020204030204" pitchFamily="34" charset="0"/>
            </a:endParaRPr>
          </a:p>
        </p:txBody>
      </p:sp>
      <p:sp>
        <p:nvSpPr>
          <p:cNvPr id="7" name="Oval 6">
            <a:extLst>
              <a:ext uri="{FF2B5EF4-FFF2-40B4-BE49-F238E27FC236}">
                <a16:creationId xmlns:a16="http://schemas.microsoft.com/office/drawing/2014/main" id="{22CBD61F-3D76-802C-8425-6BD568EC5C3C}"/>
              </a:ext>
            </a:extLst>
          </p:cNvPr>
          <p:cNvSpPr/>
          <p:nvPr/>
        </p:nvSpPr>
        <p:spPr>
          <a:xfrm>
            <a:off x="451685" y="2216036"/>
            <a:ext cx="2300020" cy="2102817"/>
          </a:xfrm>
          <a:prstGeom prst="ellipse">
            <a:avLst/>
          </a:prstGeom>
          <a:blipFill dpi="0" rotWithShape="1">
            <a:blip r:embed="rId2">
              <a:extLst>
                <a:ext uri="{28A0092B-C50C-407E-A947-70E740481C1C}">
                  <a14:useLocalDpi xmlns:a14="http://schemas.microsoft.com/office/drawing/2010/main" val="0"/>
                </a:ext>
              </a:extLst>
            </a:blip>
            <a:srcRect/>
            <a:stretch>
              <a:fillRect t="-12698" b="-2261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142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FCA314-D138-674D-8189-120B07B1DF2A}"/>
              </a:ext>
            </a:extLst>
          </p:cNvPr>
          <p:cNvSpPr txBox="1"/>
          <p:nvPr/>
        </p:nvSpPr>
        <p:spPr>
          <a:xfrm>
            <a:off x="302494" y="2025908"/>
            <a:ext cx="1158701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Paul Foster – </a:t>
            </a:r>
            <a:r>
              <a:rPr lang="en-GB" sz="2800" dirty="0">
                <a:solidFill>
                  <a:srgbClr val="000000">
                    <a:lumMod val="85000"/>
                    <a:lumOff val="15000"/>
                  </a:srgbClr>
                </a:solidFill>
                <a:cs typeface="Calibri" panose="020F0502020204030204" pitchFamily="34" charset="0"/>
              </a:rPr>
              <a:t>Leader, South Ribble Borough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Mark Hooper – </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Project Lead, Banc Cambria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Derek Walker – </a:t>
            </a:r>
            <a:r>
              <a:rPr lang="en-GB" sz="2800" dirty="0">
                <a:solidFill>
                  <a:srgbClr val="000000">
                    <a:lumMod val="85000"/>
                    <a:lumOff val="15000"/>
                  </a:srgbClr>
                </a:solidFill>
                <a:cs typeface="Calibri" panose="020F0502020204030204" pitchFamily="34" charset="0"/>
              </a:rPr>
              <a:t>CEO, Cwmpas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Rose Marley – </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CEO, Co-operatives UK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Shabir Pandor – </a:t>
            </a:r>
            <a:r>
              <a:rPr lang="en-GB" sz="2800" dirty="0">
                <a:solidFill>
                  <a:srgbClr val="000000">
                    <a:lumMod val="85000"/>
                    <a:lumOff val="15000"/>
                  </a:srgbClr>
                </a:solidFill>
                <a:cs typeface="Calibri" panose="020F0502020204030204" pitchFamily="34" charset="0"/>
              </a:rPr>
              <a:t>Leader, Kirklees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Cllr Lee Carter – </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Cabinet Member </a:t>
            </a:r>
            <a:r>
              <a:rPr lang="en-GB" sz="2800" dirty="0">
                <a:solidFill>
                  <a:srgbClr val="000000">
                    <a:lumMod val="85000"/>
                    <a:lumOff val="15000"/>
                  </a:srgbClr>
                </a:solidFill>
                <a:cs typeface="Calibri" panose="020F0502020204030204" pitchFamily="34" charset="0"/>
              </a:rPr>
              <a:t>for Neighbourhood Services,           Regeneration &amp; the High Street, Telford &amp; Wrekin Council</a:t>
            </a:r>
            <a:endPar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br>
            <a:endPar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822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Councillor Paul Foster</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South Ribble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l="270" t="-3667" r="-270" b="-47961"/>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1" y="3162392"/>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@SRLabourLeader | @SouthRibbleBC</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4C4FE00F-64E9-A529-99D8-3DCB44918181}"/>
              </a:ext>
            </a:extLst>
          </p:cNvPr>
          <p:cNvSpPr txBox="1"/>
          <p:nvPr/>
        </p:nvSpPr>
        <p:spPr>
          <a:xfrm>
            <a:off x="3170711" y="4488825"/>
            <a:ext cx="7942665" cy="1077218"/>
          </a:xfrm>
          <a:prstGeom prst="rect">
            <a:avLst/>
          </a:prstGeom>
          <a:noFill/>
        </p:spPr>
        <p:txBody>
          <a:bodyPr wrap="square" rtlCol="0">
            <a:spAutoFit/>
          </a:bodyPr>
          <a:lstStyle/>
          <a:p>
            <a:r>
              <a:rPr lang="en-US" sz="3200" b="1" dirty="0">
                <a:latin typeface="+mj-lt"/>
              </a:rPr>
              <a:t>Lessons from Mondragon – </a:t>
            </a:r>
            <a:br>
              <a:rPr lang="en-US" sz="3200" b="1" dirty="0">
                <a:latin typeface="+mj-lt"/>
              </a:rPr>
            </a:br>
            <a:r>
              <a:rPr lang="en-US" sz="3200" b="1" dirty="0">
                <a:latin typeface="+mj-lt"/>
              </a:rPr>
              <a:t>Building a Coop Economy in the UK</a:t>
            </a:r>
          </a:p>
        </p:txBody>
      </p:sp>
    </p:spTree>
    <p:extLst>
      <p:ext uri="{BB962C8B-B14F-4D97-AF65-F5344CB8AC3E}">
        <p14:creationId xmlns:p14="http://schemas.microsoft.com/office/powerpoint/2010/main" val="223670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1" y="2082843"/>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Mark Hooper</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918345"/>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Project Lead, Banc Cambria</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3" y="3182433"/>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@markjhooper | @banccambria</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70711" y="4305597"/>
            <a:ext cx="8562109" cy="707886"/>
          </a:xfrm>
          <a:prstGeom prst="rect">
            <a:avLst/>
          </a:prstGeom>
          <a:noFill/>
        </p:spPr>
        <p:txBody>
          <a:bodyPr wrap="square" rtlCol="0">
            <a:spAutoFit/>
          </a:bodyPr>
          <a:lstStyle/>
          <a:p>
            <a:r>
              <a:rPr lang="en-US" sz="4000" b="1" dirty="0">
                <a:latin typeface="+mj-lt"/>
              </a:rPr>
              <a:t>Community Bank for Wales</a:t>
            </a:r>
          </a:p>
        </p:txBody>
      </p:sp>
    </p:spTree>
    <p:extLst>
      <p:ext uri="{BB962C8B-B14F-4D97-AF65-F5344CB8AC3E}">
        <p14:creationId xmlns:p14="http://schemas.microsoft.com/office/powerpoint/2010/main" val="397164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F53B90AC-047C-843C-BB62-A30A782C7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74987"/>
            <a:ext cx="12416307" cy="4183601"/>
          </a:xfrm>
          <a:prstGeom prst="rect">
            <a:avLst/>
          </a:prstGeom>
        </p:spPr>
      </p:pic>
    </p:spTree>
    <p:extLst>
      <p:ext uri="{BB962C8B-B14F-4D97-AF65-F5344CB8AC3E}">
        <p14:creationId xmlns:p14="http://schemas.microsoft.com/office/powerpoint/2010/main" val="2188456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Derek Walker</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CEO, Cwmpas</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b="-46852"/>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1" y="2706654"/>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@derekwalker_ | @Cwmpas_coop</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70711" y="4305597"/>
            <a:ext cx="8562109" cy="1323439"/>
          </a:xfrm>
          <a:prstGeom prst="rect">
            <a:avLst/>
          </a:prstGeom>
          <a:noFill/>
        </p:spPr>
        <p:txBody>
          <a:bodyPr wrap="square" rtlCol="0">
            <a:spAutoFit/>
          </a:bodyPr>
          <a:lstStyle/>
          <a:p>
            <a:r>
              <a:rPr lang="en-US" sz="4000" b="1" dirty="0">
                <a:latin typeface="+mj-lt"/>
              </a:rPr>
              <a:t>Community-Led Housing</a:t>
            </a:r>
            <a:br>
              <a:rPr lang="en-US" sz="4000" b="1" dirty="0">
                <a:latin typeface="+mj-lt"/>
              </a:rPr>
            </a:br>
            <a:r>
              <a:rPr lang="en-US" sz="4000" b="1" dirty="0">
                <a:latin typeface="+mj-lt"/>
              </a:rPr>
              <a:t>Communities Creating Homes</a:t>
            </a:r>
          </a:p>
        </p:txBody>
      </p:sp>
    </p:spTree>
    <p:extLst>
      <p:ext uri="{BB962C8B-B14F-4D97-AF65-F5344CB8AC3E}">
        <p14:creationId xmlns:p14="http://schemas.microsoft.com/office/powerpoint/2010/main" val="4000284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wmpas Home - Cwmpas">
            <a:extLst>
              <a:ext uri="{FF2B5EF4-FFF2-40B4-BE49-F238E27FC236}">
                <a16:creationId xmlns:a16="http://schemas.microsoft.com/office/drawing/2014/main" id="{71FB1347-50ED-D1E8-678D-707B4BF04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99" y="2581442"/>
            <a:ext cx="8543379" cy="169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1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Rose Marley</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CEO, Co-operatives UK</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1" y="2706654"/>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@rosemarley1 | @CooperativesUK</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70711" y="4305597"/>
            <a:ext cx="8562109" cy="1323439"/>
          </a:xfrm>
          <a:prstGeom prst="rect">
            <a:avLst/>
          </a:prstGeom>
          <a:noFill/>
        </p:spPr>
        <p:txBody>
          <a:bodyPr wrap="square" rtlCol="0">
            <a:spAutoFit/>
          </a:bodyPr>
          <a:lstStyle/>
          <a:p>
            <a:r>
              <a:rPr lang="en-US" sz="4000" b="1" dirty="0">
                <a:latin typeface="+mj-lt"/>
              </a:rPr>
              <a:t>Cooperative Development Opportunities in the UK</a:t>
            </a:r>
          </a:p>
        </p:txBody>
      </p:sp>
    </p:spTree>
    <p:extLst>
      <p:ext uri="{BB962C8B-B14F-4D97-AF65-F5344CB8AC3E}">
        <p14:creationId xmlns:p14="http://schemas.microsoft.com/office/powerpoint/2010/main" val="3084496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05046A6-3795-3C5D-F601-B98FB4A77A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566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12531"/>
            <a:ext cx="8477497" cy="936795"/>
          </a:xfrm>
          <a:prstGeom prst="rect">
            <a:avLst/>
          </a:prstGeom>
          <a:noFill/>
        </p:spPr>
        <p:txBody>
          <a:bodyPr wrap="square" rtlCol="0">
            <a:spAutoFit/>
          </a:bodyPr>
          <a:lstStyle/>
          <a:p>
            <a:pPr>
              <a:lnSpc>
                <a:spcPts val="7500"/>
              </a:lnSpc>
            </a:pPr>
            <a:r>
              <a:rPr lang="en-GB" sz="4000" b="1" dirty="0">
                <a:solidFill>
                  <a:schemeClr val="tx1">
                    <a:lumMod val="85000"/>
                    <a:lumOff val="15000"/>
                  </a:schemeClr>
                </a:solidFill>
                <a:latin typeface="+mj-lt"/>
              </a:rPr>
              <a:t>Baroness Taylor of Stevenage</a:t>
            </a:r>
            <a:endParaRPr lang="en-GB" sz="36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200329"/>
          </a:xfrm>
          <a:prstGeom prst="rect">
            <a:avLst/>
          </a:prstGeom>
          <a:noFill/>
        </p:spPr>
        <p:txBody>
          <a:bodyPr wrap="square" rtlCol="0">
            <a:spAutoFit/>
          </a:bodyPr>
          <a:lstStyle/>
          <a:p>
            <a:r>
              <a:rPr lang="en-US" sz="3600" dirty="0">
                <a:solidFill>
                  <a:schemeClr val="tx1">
                    <a:lumMod val="65000"/>
                    <a:lumOff val="35000"/>
                  </a:schemeClr>
                </a:solidFill>
                <a:latin typeface="+mj-lt"/>
                <a:cs typeface="Calibri" panose="020F0502020204030204" pitchFamily="34" charset="0"/>
              </a:rPr>
              <a:t>Chair of CCIN</a:t>
            </a:r>
            <a:br>
              <a:rPr lang="en-US" sz="3600" dirty="0">
                <a:solidFill>
                  <a:schemeClr val="tx1">
                    <a:lumMod val="65000"/>
                    <a:lumOff val="35000"/>
                  </a:schemeClr>
                </a:solidFill>
                <a:latin typeface="+mj-lt"/>
                <a:cs typeface="Calibri" panose="020F0502020204030204" pitchFamily="34" charset="0"/>
              </a:rPr>
            </a:br>
            <a:r>
              <a:rPr lang="en-US" sz="3600" dirty="0">
                <a:solidFill>
                  <a:schemeClr val="tx1">
                    <a:lumMod val="65000"/>
                    <a:lumOff val="35000"/>
                  </a:schemeClr>
                </a:solidFill>
                <a:latin typeface="+mj-lt"/>
                <a:cs typeface="Calibri" panose="020F0502020204030204" pitchFamily="34" charset="0"/>
              </a:rPr>
              <a:t>Leader of Stevenage Borough Council</a:t>
            </a:r>
            <a:endParaRPr lang="en-GB" sz="3200" dirty="0">
              <a:solidFill>
                <a:schemeClr val="tx1">
                  <a:lumMod val="65000"/>
                  <a:lumOff val="35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cs typeface="Calibri" panose="020F0502020204030204" pitchFamily="34" charset="0"/>
              </a:rPr>
              <a:t>@SharonStevenage</a:t>
            </a:r>
            <a:endParaRPr lang="en-GB" sz="3600" dirty="0">
              <a:solidFill>
                <a:schemeClr val="tx1">
                  <a:lumMod val="50000"/>
                  <a:lumOff val="50000"/>
                </a:schemeClr>
              </a:solidFill>
              <a:cs typeface="Calibri" panose="020F0502020204030204" pitchFamily="34" charset="0"/>
            </a:endParaRPr>
          </a:p>
        </p:txBody>
      </p:sp>
      <p:sp>
        <p:nvSpPr>
          <p:cNvPr id="7" name="Oval 6">
            <a:extLst>
              <a:ext uri="{FF2B5EF4-FFF2-40B4-BE49-F238E27FC236}">
                <a16:creationId xmlns:a16="http://schemas.microsoft.com/office/drawing/2014/main" id="{22CBD61F-3D76-802C-8425-6BD568EC5C3C}"/>
              </a:ext>
            </a:extLst>
          </p:cNvPr>
          <p:cNvSpPr/>
          <p:nvPr/>
        </p:nvSpPr>
        <p:spPr>
          <a:xfrm>
            <a:off x="451685" y="2216036"/>
            <a:ext cx="2300020" cy="2102817"/>
          </a:xfrm>
          <a:prstGeom prst="ellipse">
            <a:avLst/>
          </a:prstGeom>
          <a:blipFill dpi="0" rotWithShape="1">
            <a:blip r:embed="rId2">
              <a:extLst>
                <a:ext uri="{28A0092B-C50C-407E-A947-70E740481C1C}">
                  <a14:useLocalDpi xmlns:a14="http://schemas.microsoft.com/office/drawing/2010/main" val="0"/>
                </a:ext>
              </a:extLst>
            </a:blip>
            <a:srcRect/>
            <a:stretch>
              <a:fillRect t="-12698" b="-2261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8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466A34A-BB30-8C9A-D604-6F6A53370C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2593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E740167-8479-CB4D-3767-C26BCC53EE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18905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C984A0C-C8AD-BE0B-4B53-3BF27A5956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83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E2B1A01-1A1A-99D4-B0F6-C853501BDF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5470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B08CE8B2-36FE-1E15-A26C-9AB736EE5E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158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44C8354-17F9-DFD7-5854-2CFA332EB3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758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A7EAE53-9208-372C-63EF-1091F6C2B9F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6412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22C9657-1D32-7094-39A0-0AFD4975B7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9295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meeting&#10;&#10;Description automatically generated with medium confidence">
            <a:extLst>
              <a:ext uri="{FF2B5EF4-FFF2-40B4-BE49-F238E27FC236}">
                <a16:creationId xmlns:a16="http://schemas.microsoft.com/office/drawing/2014/main" id="{D954E992-FE5A-57D6-DB56-821837B5BFB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177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8A10029-478B-8038-4706-7A748DC194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933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4910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Richard Overton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3246133"/>
            <a:ext cx="9021287" cy="1323439"/>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Deputy Leader of the Council &amp; Cabinet Member for Housing, Enforcement and Transport</a:t>
            </a:r>
            <a:br>
              <a:rPr lang="en-US" sz="2800" dirty="0">
                <a:solidFill>
                  <a:schemeClr val="tx1">
                    <a:lumMod val="65000"/>
                    <a:lumOff val="35000"/>
                  </a:schemeClr>
                </a:solidFill>
                <a:cs typeface="Calibri" panose="020F0502020204030204" pitchFamily="34" charset="0"/>
              </a:rPr>
            </a:br>
            <a:endParaRPr lang="en-GB" sz="2400" dirty="0">
              <a:solidFill>
                <a:schemeClr val="tx1">
                  <a:lumMod val="65000"/>
                  <a:lumOff val="35000"/>
                </a:schemeClr>
              </a:solidFill>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3" y="4156627"/>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@TelfordWrekin</a:t>
            </a:r>
            <a:endParaRPr lang="en-GB" sz="3600" dirty="0">
              <a:solidFill>
                <a:schemeClr val="tx1">
                  <a:lumMod val="50000"/>
                  <a:lumOff val="50000"/>
                </a:schemeClr>
              </a:solidFill>
              <a:latin typeface="+mj-lt"/>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2"/>
            <a:ext cx="2278693" cy="2118286"/>
          </a:xfrm>
          <a:prstGeom prst="ellipse">
            <a:avLst/>
          </a:prstGeom>
          <a:blipFill dpi="0" rotWithShape="1">
            <a:blip r:embed="rId2">
              <a:extLst>
                <a:ext uri="{28A0092B-C50C-407E-A947-70E740481C1C}">
                  <a14:useLocalDpi xmlns:a14="http://schemas.microsoft.com/office/drawing/2010/main" val="0"/>
                </a:ext>
              </a:extLst>
            </a:blip>
            <a:srcRect/>
            <a:stretch>
              <a:fillRect b="-2271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241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EEFA565-12C1-9573-1BB1-A5DCFE7D5CE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413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2772570" y="1112670"/>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Shabir Pandor</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2772570" y="2107397"/>
            <a:ext cx="9021287" cy="954107"/>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Leader, Kirklees Council</a:t>
            </a:r>
            <a:br>
              <a:rPr lang="en-US" sz="2800" dirty="0">
                <a:solidFill>
                  <a:schemeClr val="tx1">
                    <a:lumMod val="65000"/>
                    <a:lumOff val="35000"/>
                  </a:schemeClr>
                </a:solidFill>
                <a:cs typeface="Calibri" panose="020F0502020204030204" pitchFamily="34" charset="0"/>
              </a:rPr>
            </a:br>
            <a:r>
              <a:rPr lang="en-US" sz="2800" dirty="0">
                <a:solidFill>
                  <a:schemeClr val="tx1">
                    <a:lumMod val="65000"/>
                    <a:lumOff val="35000"/>
                  </a:schemeClr>
                </a:solidFill>
                <a:cs typeface="Calibri" panose="020F0502020204030204" pitchFamily="34" charset="0"/>
              </a:rPr>
              <a:t>Executive Oversight Committee Member, CCIN</a:t>
            </a:r>
            <a:endParaRPr lang="en-GB" sz="28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2767996" y="2669182"/>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@cllrSPandor | @KirkleesCouncil</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2676836" y="4590957"/>
            <a:ext cx="9580912" cy="1323439"/>
          </a:xfrm>
          <a:prstGeom prst="rect">
            <a:avLst/>
          </a:prstGeom>
          <a:noFill/>
        </p:spPr>
        <p:txBody>
          <a:bodyPr wrap="square" rtlCol="0">
            <a:spAutoFit/>
          </a:bodyPr>
          <a:lstStyle/>
          <a:p>
            <a:r>
              <a:rPr lang="en-US" sz="4000" b="1" dirty="0">
                <a:latin typeface="+mj-lt"/>
              </a:rPr>
              <a:t>The Kirklees Approach to developing a Cooperative Economy</a:t>
            </a:r>
          </a:p>
        </p:txBody>
      </p:sp>
    </p:spTree>
    <p:extLst>
      <p:ext uri="{BB962C8B-B14F-4D97-AF65-F5344CB8AC3E}">
        <p14:creationId xmlns:p14="http://schemas.microsoft.com/office/powerpoint/2010/main" val="117924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Growing an Inclusive Economy in Kirklees</a:t>
            </a:r>
            <a:br>
              <a:rPr lang="en-GB" dirty="0"/>
            </a:br>
            <a:r>
              <a:rPr lang="en-GB" sz="3600" dirty="0"/>
              <a:t>Cllr Shabir Pandor, Leader of Kirklees Council</a:t>
            </a:r>
            <a:endParaRPr lang="en-GB" dirty="0"/>
          </a:p>
        </p:txBody>
      </p:sp>
      <p:sp>
        <p:nvSpPr>
          <p:cNvPr id="3" name="Subtitle 2"/>
          <p:cNvSpPr>
            <a:spLocks noGrp="1"/>
          </p:cNvSpPr>
          <p:nvPr>
            <p:ph type="subTitle" idx="1"/>
          </p:nvPr>
        </p:nvSpPr>
        <p:spPr/>
        <p:txBody>
          <a:bodyPr/>
          <a:lstStyle/>
          <a:p>
            <a:r>
              <a:rPr lang="en-GB" dirty="0"/>
              <a:t>CCIN Conference 2022</a:t>
            </a:r>
          </a:p>
          <a:p>
            <a:r>
              <a:rPr lang="en-GB" dirty="0"/>
              <a:t>Co-operative Economies in Action</a:t>
            </a:r>
          </a:p>
        </p:txBody>
      </p:sp>
    </p:spTree>
    <p:extLst>
      <p:ext uri="{BB962C8B-B14F-4D97-AF65-F5344CB8AC3E}">
        <p14:creationId xmlns:p14="http://schemas.microsoft.com/office/powerpoint/2010/main" val="38612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Kirklees</a:t>
            </a:r>
          </a:p>
        </p:txBody>
      </p:sp>
      <p:sp>
        <p:nvSpPr>
          <p:cNvPr id="3" name="Content Placeholder 2"/>
          <p:cNvSpPr>
            <a:spLocks noGrp="1"/>
          </p:cNvSpPr>
          <p:nvPr>
            <p:ph sz="half" idx="1"/>
          </p:nvPr>
        </p:nvSpPr>
        <p:spPr/>
        <p:txBody>
          <a:bodyPr>
            <a:normAutofit/>
          </a:bodyPr>
          <a:lstStyle/>
          <a:p>
            <a:pPr marL="342900" indent="-342900">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Population of 433,000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Vibrant town centres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Historic villages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Times New Roman" panose="02020603050405020304" pitchFamily="18" charset="0"/>
              </a:rPr>
              <a:t>36% of children living in poverty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4000" dirty="0"/>
          </a:p>
        </p:txBody>
      </p:sp>
      <p:pic>
        <p:nvPicPr>
          <p:cNvPr id="9" name="Content Placeholder 8">
            <a:extLst>
              <a:ext uri="{FF2B5EF4-FFF2-40B4-BE49-F238E27FC236}">
                <a16:creationId xmlns:a16="http://schemas.microsoft.com/office/drawing/2014/main" id="{99C97B30-77B9-0E8F-C5E9-C9E629B9AD6C}"/>
              </a:ext>
            </a:extLst>
          </p:cNvPr>
          <p:cNvPicPr>
            <a:picLocks noGrp="1" noChangeAspect="1"/>
          </p:cNvPicPr>
          <p:nvPr>
            <p:ph sz="half" idx="2"/>
          </p:nvPr>
        </p:nvPicPr>
        <p:blipFill>
          <a:blip r:embed="rId3"/>
          <a:stretch>
            <a:fillRect/>
          </a:stretch>
        </p:blipFill>
        <p:spPr>
          <a:xfrm>
            <a:off x="6393102" y="1600996"/>
            <a:ext cx="3291997" cy="3677725"/>
          </a:xfrm>
        </p:spPr>
      </p:pic>
    </p:spTree>
    <p:extLst>
      <p:ext uri="{BB962C8B-B14F-4D97-AF65-F5344CB8AC3E}">
        <p14:creationId xmlns:p14="http://schemas.microsoft.com/office/powerpoint/2010/main" val="1102771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D5E1-CF8C-D1B8-15BF-6EE839E3B81B}"/>
              </a:ext>
            </a:extLst>
          </p:cNvPr>
          <p:cNvSpPr>
            <a:spLocks noGrp="1"/>
          </p:cNvSpPr>
          <p:nvPr>
            <p:ph type="title"/>
          </p:nvPr>
        </p:nvSpPr>
        <p:spPr/>
        <p:txBody>
          <a:bodyPr/>
          <a:lstStyle/>
          <a:p>
            <a:r>
              <a:rPr lang="en-GB" dirty="0">
                <a:solidFill>
                  <a:schemeClr val="bg1"/>
                </a:solidFill>
              </a:rPr>
              <a:t>Inclusive Economies </a:t>
            </a:r>
            <a:br>
              <a:rPr lang="en-GB" dirty="0">
                <a:solidFill>
                  <a:schemeClr val="bg1"/>
                </a:solidFill>
              </a:rPr>
            </a:br>
            <a:r>
              <a:rPr lang="en-GB" dirty="0">
                <a:solidFill>
                  <a:schemeClr val="bg1"/>
                </a:solidFill>
              </a:rPr>
              <a:t>in Kirklees</a:t>
            </a:r>
          </a:p>
        </p:txBody>
      </p:sp>
      <p:grpSp>
        <p:nvGrpSpPr>
          <p:cNvPr id="5" name="Group 4">
            <a:extLst>
              <a:ext uri="{FF2B5EF4-FFF2-40B4-BE49-F238E27FC236}">
                <a16:creationId xmlns:a16="http://schemas.microsoft.com/office/drawing/2014/main" id="{A2E4BAA0-A6BF-F042-361E-019C60ECE743}"/>
              </a:ext>
            </a:extLst>
          </p:cNvPr>
          <p:cNvGrpSpPr>
            <a:grpSpLocks noChangeAspect="1"/>
          </p:cNvGrpSpPr>
          <p:nvPr/>
        </p:nvGrpSpPr>
        <p:grpSpPr>
          <a:xfrm>
            <a:off x="3252592" y="335073"/>
            <a:ext cx="5686816" cy="5686814"/>
            <a:chOff x="2090716" y="947716"/>
            <a:chExt cx="4962567" cy="4962567"/>
          </a:xfrm>
        </p:grpSpPr>
        <p:sp>
          <p:nvSpPr>
            <p:cNvPr id="6" name="Freeform: Shape 5">
              <a:extLst>
                <a:ext uri="{FF2B5EF4-FFF2-40B4-BE49-F238E27FC236}">
                  <a16:creationId xmlns:a16="http://schemas.microsoft.com/office/drawing/2014/main" id="{B05359AE-C74C-8CA1-FE25-A6397E57E22B}"/>
                </a:ext>
              </a:extLst>
            </p:cNvPr>
            <p:cNvSpPr/>
            <p:nvPr/>
          </p:nvSpPr>
          <p:spPr>
            <a:xfrm>
              <a:off x="3111528" y="1991638"/>
              <a:ext cx="2920944" cy="2874722"/>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8858" tIns="168858" rIns="168858" bIns="168858" numCol="1" spcCol="1270" anchor="ctr" anchorCtr="0">
              <a:noAutofit/>
            </a:bodyPr>
            <a:lstStyle/>
            <a:p>
              <a:pPr algn="ctr" defTabSz="1244600">
                <a:lnSpc>
                  <a:spcPct val="90000"/>
                </a:lnSpc>
                <a:spcBef>
                  <a:spcPct val="0"/>
                </a:spcBef>
                <a:spcAft>
                  <a:spcPct val="35000"/>
                </a:spcAft>
              </a:pPr>
              <a:r>
                <a:rPr lang="en-GB" sz="3600" dirty="0">
                  <a:solidFill>
                    <a:prstClr val="black"/>
                  </a:solidFill>
                  <a:latin typeface="Calibri" panose="020F0502020204030204"/>
                </a:rPr>
                <a:t>Kirklees Inclusive Economy</a:t>
              </a:r>
            </a:p>
          </p:txBody>
        </p:sp>
        <p:sp>
          <p:nvSpPr>
            <p:cNvPr id="22" name="Freeform: Shape 21">
              <a:extLst>
                <a:ext uri="{FF2B5EF4-FFF2-40B4-BE49-F238E27FC236}">
                  <a16:creationId xmlns:a16="http://schemas.microsoft.com/office/drawing/2014/main" id="{3F225DF5-0100-B3F0-437D-A08B09587BD0}"/>
                </a:ext>
              </a:extLst>
            </p:cNvPr>
            <p:cNvSpPr/>
            <p:nvPr/>
          </p:nvSpPr>
          <p:spPr>
            <a:xfrm>
              <a:off x="2604937" y="1461937"/>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Understanding local impact</a:t>
              </a:r>
            </a:p>
          </p:txBody>
        </p:sp>
        <p:sp>
          <p:nvSpPr>
            <p:cNvPr id="20" name="Freeform: Shape 19">
              <a:extLst>
                <a:ext uri="{FF2B5EF4-FFF2-40B4-BE49-F238E27FC236}">
                  <a16:creationId xmlns:a16="http://schemas.microsoft.com/office/drawing/2014/main" id="{E88BC756-B3FC-AA46-9F21-38155D44164B}"/>
                </a:ext>
              </a:extLst>
            </p:cNvPr>
            <p:cNvSpPr/>
            <p:nvPr/>
          </p:nvSpPr>
          <p:spPr>
            <a:xfrm>
              <a:off x="2090716" y="2703375"/>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Housing</a:t>
              </a:r>
            </a:p>
          </p:txBody>
        </p:sp>
        <p:sp>
          <p:nvSpPr>
            <p:cNvPr id="18" name="Freeform: Shape 17">
              <a:extLst>
                <a:ext uri="{FF2B5EF4-FFF2-40B4-BE49-F238E27FC236}">
                  <a16:creationId xmlns:a16="http://schemas.microsoft.com/office/drawing/2014/main" id="{6CFA1287-9CBE-8D14-64E2-6397AEB12D67}"/>
                </a:ext>
              </a:extLst>
            </p:cNvPr>
            <p:cNvSpPr/>
            <p:nvPr/>
          </p:nvSpPr>
          <p:spPr>
            <a:xfrm>
              <a:off x="2604937" y="3944814"/>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Just transition</a:t>
              </a:r>
              <a:endParaRPr lang="en-GB"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6FF6209B-7423-E116-900B-A6CAC3A2BF81}"/>
                </a:ext>
              </a:extLst>
            </p:cNvPr>
            <p:cNvSpPr/>
            <p:nvPr/>
          </p:nvSpPr>
          <p:spPr>
            <a:xfrm>
              <a:off x="3846376" y="4459035"/>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Grassroots</a:t>
              </a:r>
            </a:p>
          </p:txBody>
        </p:sp>
        <p:sp>
          <p:nvSpPr>
            <p:cNvPr id="14" name="Freeform: Shape 13">
              <a:extLst>
                <a:ext uri="{FF2B5EF4-FFF2-40B4-BE49-F238E27FC236}">
                  <a16:creationId xmlns:a16="http://schemas.microsoft.com/office/drawing/2014/main" id="{297F27DB-AA90-6A93-F877-7125B1803A3B}"/>
                </a:ext>
              </a:extLst>
            </p:cNvPr>
            <p:cNvSpPr/>
            <p:nvPr/>
          </p:nvSpPr>
          <p:spPr>
            <a:xfrm>
              <a:off x="5087814" y="3944814"/>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a:solidFill>
                    <a:prstClr val="white"/>
                  </a:solidFill>
                  <a:latin typeface="Calibri" panose="020F0502020204030204"/>
                </a:rPr>
                <a:t>Tackling poverty</a:t>
              </a:r>
            </a:p>
          </p:txBody>
        </p:sp>
        <p:sp>
          <p:nvSpPr>
            <p:cNvPr id="12" name="Freeform: Shape 11">
              <a:extLst>
                <a:ext uri="{FF2B5EF4-FFF2-40B4-BE49-F238E27FC236}">
                  <a16:creationId xmlns:a16="http://schemas.microsoft.com/office/drawing/2014/main" id="{DF90A85A-E716-4336-6A5A-14CF7CC025BC}"/>
                </a:ext>
              </a:extLst>
            </p:cNvPr>
            <p:cNvSpPr/>
            <p:nvPr/>
          </p:nvSpPr>
          <p:spPr>
            <a:xfrm>
              <a:off x="5602035" y="2703375"/>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a:solidFill>
                    <a:prstClr val="white"/>
                  </a:solidFill>
                  <a:latin typeface="Calibri" panose="020F0502020204030204"/>
                </a:rPr>
                <a:t>Assets</a:t>
              </a:r>
            </a:p>
          </p:txBody>
        </p:sp>
        <p:sp>
          <p:nvSpPr>
            <p:cNvPr id="10" name="Freeform: Shape 9">
              <a:extLst>
                <a:ext uri="{FF2B5EF4-FFF2-40B4-BE49-F238E27FC236}">
                  <a16:creationId xmlns:a16="http://schemas.microsoft.com/office/drawing/2014/main" id="{85DA7D13-168B-FA5F-9722-D0B957811CDC}"/>
                </a:ext>
              </a:extLst>
            </p:cNvPr>
            <p:cNvSpPr/>
            <p:nvPr/>
          </p:nvSpPr>
          <p:spPr>
            <a:xfrm>
              <a:off x="5087814" y="1461937"/>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Good employment</a:t>
              </a:r>
            </a:p>
          </p:txBody>
        </p:sp>
        <p:sp>
          <p:nvSpPr>
            <p:cNvPr id="8" name="Freeform: Shape 7">
              <a:extLst>
                <a:ext uri="{FF2B5EF4-FFF2-40B4-BE49-F238E27FC236}">
                  <a16:creationId xmlns:a16="http://schemas.microsoft.com/office/drawing/2014/main" id="{9D2CCF5E-4EB3-F6E7-1C8C-68CB97251D91}"/>
                </a:ext>
              </a:extLst>
            </p:cNvPr>
            <p:cNvSpPr/>
            <p:nvPr/>
          </p:nvSpPr>
          <p:spPr>
            <a:xfrm>
              <a:off x="3846376" y="947716"/>
              <a:ext cx="1451248" cy="1451248"/>
            </a:xfrm>
            <a:custGeom>
              <a:avLst/>
              <a:gdLst>
                <a:gd name="connsiteX0" fmla="*/ 0 w 1031627"/>
                <a:gd name="connsiteY0" fmla="*/ 515814 h 1031627"/>
                <a:gd name="connsiteX1" fmla="*/ 515814 w 1031627"/>
                <a:gd name="connsiteY1" fmla="*/ 0 h 1031627"/>
                <a:gd name="connsiteX2" fmla="*/ 1031628 w 1031627"/>
                <a:gd name="connsiteY2" fmla="*/ 515814 h 1031627"/>
                <a:gd name="connsiteX3" fmla="*/ 515814 w 1031627"/>
                <a:gd name="connsiteY3" fmla="*/ 1031628 h 1031627"/>
                <a:gd name="connsiteX4" fmla="*/ 0 w 1031627"/>
                <a:gd name="connsiteY4" fmla="*/ 515814 h 1031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627" h="1031627">
                  <a:moveTo>
                    <a:pt x="0" y="515814"/>
                  </a:moveTo>
                  <a:cubicBezTo>
                    <a:pt x="0" y="230938"/>
                    <a:pt x="230938" y="0"/>
                    <a:pt x="515814" y="0"/>
                  </a:cubicBezTo>
                  <a:cubicBezTo>
                    <a:pt x="800690" y="0"/>
                    <a:pt x="1031628" y="230938"/>
                    <a:pt x="1031628" y="515814"/>
                  </a:cubicBezTo>
                  <a:cubicBezTo>
                    <a:pt x="1031628" y="800690"/>
                    <a:pt x="800690" y="1031628"/>
                    <a:pt x="515814" y="1031628"/>
                  </a:cubicBezTo>
                  <a:cubicBezTo>
                    <a:pt x="230938" y="1031628"/>
                    <a:pt x="0" y="800690"/>
                    <a:pt x="0" y="515814"/>
                  </a:cubicBezTo>
                  <a:close/>
                </a:path>
              </a:pathLst>
            </a:custGeom>
            <a:solidFill>
              <a:schemeClr val="accent1">
                <a:hueOff val="0"/>
                <a:satOff val="0"/>
                <a:lumOff val="0"/>
                <a:alpha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r>
                <a:rPr lang="en-GB" sz="2000" dirty="0">
                  <a:solidFill>
                    <a:prstClr val="white"/>
                  </a:solidFill>
                  <a:latin typeface="Calibri" panose="020F0502020204030204"/>
                </a:rPr>
                <a:t>Spend for local impact</a:t>
              </a:r>
            </a:p>
          </p:txBody>
        </p:sp>
      </p:grpSp>
    </p:spTree>
    <p:extLst>
      <p:ext uri="{BB962C8B-B14F-4D97-AF65-F5344CB8AC3E}">
        <p14:creationId xmlns:p14="http://schemas.microsoft.com/office/powerpoint/2010/main" val="331536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0616-F769-CD70-B9DC-BF830809377A}"/>
              </a:ext>
            </a:extLst>
          </p:cNvPr>
          <p:cNvSpPr>
            <a:spLocks noGrp="1"/>
          </p:cNvSpPr>
          <p:nvPr>
            <p:ph type="title"/>
          </p:nvPr>
        </p:nvSpPr>
        <p:spPr>
          <a:xfrm>
            <a:off x="6296085" y="1396193"/>
            <a:ext cx="2680842" cy="747433"/>
          </a:xfrm>
        </p:spPr>
        <p:txBody>
          <a:bodyPr anchor="ctr">
            <a:normAutofit fontScale="90000"/>
          </a:bodyPr>
          <a:lstStyle/>
          <a:p>
            <a:r>
              <a:rPr lang="en-GB" kern="1200">
                <a:effectLst/>
              </a:rPr>
              <a:t>Spend for local impact</a:t>
            </a:r>
          </a:p>
        </p:txBody>
      </p:sp>
      <p:pic>
        <p:nvPicPr>
          <p:cNvPr id="6" name="Content Placeholder 5" descr="Aerial view of a city&#10;&#10;Description automatically generated with low confidence">
            <a:extLst>
              <a:ext uri="{FF2B5EF4-FFF2-40B4-BE49-F238E27FC236}">
                <a16:creationId xmlns:a16="http://schemas.microsoft.com/office/drawing/2014/main" id="{F9039955-3A10-71A3-D410-9D3399631A4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425" t="10250" r="30497" b="1403"/>
          <a:stretch/>
        </p:blipFill>
        <p:spPr>
          <a:xfrm>
            <a:off x="2152650" y="1354857"/>
            <a:ext cx="3886200" cy="4042766"/>
          </a:xfrm>
          <a:noFill/>
        </p:spPr>
      </p:pic>
      <p:sp>
        <p:nvSpPr>
          <p:cNvPr id="3" name="Content Placeholder 2">
            <a:extLst>
              <a:ext uri="{FF2B5EF4-FFF2-40B4-BE49-F238E27FC236}">
                <a16:creationId xmlns:a16="http://schemas.microsoft.com/office/drawing/2014/main" id="{3F9E2E5E-7413-9E49-ACBE-A1ECE9D97A5A}"/>
              </a:ext>
            </a:extLst>
          </p:cNvPr>
          <p:cNvSpPr>
            <a:spLocks noGrp="1"/>
          </p:cNvSpPr>
          <p:nvPr>
            <p:ph sz="half" idx="2"/>
          </p:nvPr>
        </p:nvSpPr>
        <p:spPr>
          <a:xfrm>
            <a:off x="6153152" y="2523563"/>
            <a:ext cx="3886200" cy="3407263"/>
          </a:xfrm>
        </p:spPr>
        <p:txBody>
          <a:bodyPr>
            <a:normAutofit/>
          </a:bodyPr>
          <a:lstStyle/>
          <a:p>
            <a:r>
              <a:rPr lang="en-GB" sz="2400" dirty="0"/>
              <a:t>Direct budget of £330m</a:t>
            </a:r>
          </a:p>
          <a:p>
            <a:r>
              <a:rPr lang="en-GB" sz="2400" dirty="0"/>
              <a:t>Influence over £1bn of spend</a:t>
            </a:r>
          </a:p>
          <a:p>
            <a:r>
              <a:rPr lang="en-GB" sz="2400" dirty="0"/>
              <a:t>New Procurement Strategy</a:t>
            </a:r>
          </a:p>
          <a:p>
            <a:r>
              <a:rPr lang="en-GB" sz="2400" dirty="0"/>
              <a:t>New Social Value Policy</a:t>
            </a:r>
          </a:p>
          <a:p>
            <a:r>
              <a:rPr lang="en-GB" sz="2400" dirty="0"/>
              <a:t>SV approach in £210m Huddersfield Cultural Heart</a:t>
            </a:r>
          </a:p>
          <a:p>
            <a:endParaRPr lang="en-GB" sz="2400" dirty="0"/>
          </a:p>
        </p:txBody>
      </p:sp>
    </p:spTree>
    <p:extLst>
      <p:ext uri="{BB962C8B-B14F-4D97-AF65-F5344CB8AC3E}">
        <p14:creationId xmlns:p14="http://schemas.microsoft.com/office/powerpoint/2010/main" val="594760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04C7-740E-4314-2D60-304C8974CF37}"/>
              </a:ext>
            </a:extLst>
          </p:cNvPr>
          <p:cNvSpPr>
            <a:spLocks noGrp="1"/>
          </p:cNvSpPr>
          <p:nvPr>
            <p:ph type="title"/>
          </p:nvPr>
        </p:nvSpPr>
        <p:spPr/>
        <p:txBody>
          <a:bodyPr/>
          <a:lstStyle/>
          <a:p>
            <a:r>
              <a:rPr lang="en-GB" sz="2400" dirty="0"/>
              <a:t>Good employment</a:t>
            </a:r>
            <a:endParaRPr lang="en-GB" dirty="0"/>
          </a:p>
        </p:txBody>
      </p:sp>
      <p:sp>
        <p:nvSpPr>
          <p:cNvPr id="3" name="Content Placeholder 2">
            <a:extLst>
              <a:ext uri="{FF2B5EF4-FFF2-40B4-BE49-F238E27FC236}">
                <a16:creationId xmlns:a16="http://schemas.microsoft.com/office/drawing/2014/main" id="{9C5A8B04-C98A-66B7-E4F7-B6DE530896BA}"/>
              </a:ext>
            </a:extLst>
          </p:cNvPr>
          <p:cNvSpPr>
            <a:spLocks noGrp="1"/>
          </p:cNvSpPr>
          <p:nvPr>
            <p:ph sz="half" idx="1"/>
          </p:nvPr>
        </p:nvSpPr>
        <p:spPr/>
        <p:txBody>
          <a:bodyPr>
            <a:normAutofit fontScale="92500" lnSpcReduction="10000"/>
          </a:bodyPr>
          <a:lstStyle/>
          <a:p>
            <a:r>
              <a:rPr lang="en-GB" dirty="0"/>
              <a:t>Inclusive employer and employer of choice</a:t>
            </a:r>
          </a:p>
          <a:p>
            <a:r>
              <a:rPr lang="en-GB" dirty="0"/>
              <a:t>Name blind recruitment</a:t>
            </a:r>
          </a:p>
          <a:p>
            <a:r>
              <a:rPr lang="en-GB" dirty="0"/>
              <a:t>Guaranteed interview schemes</a:t>
            </a:r>
          </a:p>
          <a:p>
            <a:r>
              <a:rPr lang="en-GB" dirty="0"/>
              <a:t>Project Search</a:t>
            </a:r>
          </a:p>
          <a:p>
            <a:r>
              <a:rPr lang="en-GB" dirty="0"/>
              <a:t>Virtual work experience for targeted schools</a:t>
            </a:r>
          </a:p>
          <a:p>
            <a:r>
              <a:rPr lang="en-GB" dirty="0"/>
              <a:t>Kickstart intermediary</a:t>
            </a:r>
          </a:p>
          <a:p>
            <a:r>
              <a:rPr lang="en-GB" dirty="0"/>
              <a:t>Kirklees Apprenticeships for All</a:t>
            </a:r>
          </a:p>
          <a:p>
            <a:r>
              <a:rPr lang="en-GB" dirty="0"/>
              <a:t>West Yorkshire Mayor’s Fair Work Charter</a:t>
            </a:r>
          </a:p>
        </p:txBody>
      </p:sp>
      <p:pic>
        <p:nvPicPr>
          <p:cNvPr id="6" name="Content Placeholder 5" descr="A person sitting next to another person&#10;&#10;Description automatically generated with low confidence">
            <a:extLst>
              <a:ext uri="{FF2B5EF4-FFF2-40B4-BE49-F238E27FC236}">
                <a16:creationId xmlns:a16="http://schemas.microsoft.com/office/drawing/2014/main" id="{CC0F1C41-BC1B-8777-3BC5-BB8A4EDEA49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059"/>
          <a:stretch/>
        </p:blipFill>
        <p:spPr>
          <a:xfrm>
            <a:off x="6296085" y="2549848"/>
            <a:ext cx="3743265" cy="2701507"/>
          </a:xfrm>
        </p:spPr>
      </p:pic>
    </p:spTree>
    <p:extLst>
      <p:ext uri="{BB962C8B-B14F-4D97-AF65-F5344CB8AC3E}">
        <p14:creationId xmlns:p14="http://schemas.microsoft.com/office/powerpoint/2010/main" val="2271697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765A6-9837-CFB6-3904-D7585B0D4344}"/>
              </a:ext>
            </a:extLst>
          </p:cNvPr>
          <p:cNvSpPr>
            <a:spLocks noGrp="1"/>
          </p:cNvSpPr>
          <p:nvPr>
            <p:ph type="title"/>
          </p:nvPr>
        </p:nvSpPr>
        <p:spPr/>
        <p:txBody>
          <a:bodyPr/>
          <a:lstStyle/>
          <a:p>
            <a:r>
              <a:rPr lang="en-GB" sz="3600" dirty="0"/>
              <a:t>Assets</a:t>
            </a:r>
            <a:endParaRPr lang="en-GB" sz="1600" dirty="0"/>
          </a:p>
        </p:txBody>
      </p:sp>
      <p:sp>
        <p:nvSpPr>
          <p:cNvPr id="3" name="Content Placeholder 2">
            <a:extLst>
              <a:ext uri="{FF2B5EF4-FFF2-40B4-BE49-F238E27FC236}">
                <a16:creationId xmlns:a16="http://schemas.microsoft.com/office/drawing/2014/main" id="{C1FED8B0-8BE7-14A2-2E6F-A131ED762A43}"/>
              </a:ext>
            </a:extLst>
          </p:cNvPr>
          <p:cNvSpPr>
            <a:spLocks noGrp="1"/>
          </p:cNvSpPr>
          <p:nvPr>
            <p:ph sz="half" idx="1"/>
          </p:nvPr>
        </p:nvSpPr>
        <p:spPr>
          <a:xfrm>
            <a:off x="2152650" y="2390043"/>
            <a:ext cx="3886200" cy="3540782"/>
          </a:xfrm>
        </p:spPr>
        <p:txBody>
          <a:bodyPr>
            <a:normAutofit fontScale="92500"/>
          </a:bodyPr>
          <a:lstStyle/>
          <a:p>
            <a:r>
              <a:rPr lang="en-GB" dirty="0"/>
              <a:t>Asset transfers since 2010</a:t>
            </a:r>
          </a:p>
          <a:p>
            <a:r>
              <a:rPr lang="en-GB" dirty="0"/>
              <a:t>23 assets transferred</a:t>
            </a:r>
          </a:p>
          <a:p>
            <a:r>
              <a:rPr lang="en-GB" dirty="0"/>
              <a:t>Flexible use of assets in town centres</a:t>
            </a:r>
          </a:p>
          <a:p>
            <a:r>
              <a:rPr lang="en-GB" dirty="0"/>
              <a:t>Temporary Contemporary initiative supporting local creatives</a:t>
            </a:r>
          </a:p>
        </p:txBody>
      </p:sp>
      <p:pic>
        <p:nvPicPr>
          <p:cNvPr id="7" name="Content Placeholder 6" descr="A room with a table and chairs&#10;&#10;Description automatically generated with low confidence">
            <a:extLst>
              <a:ext uri="{FF2B5EF4-FFF2-40B4-BE49-F238E27FC236}">
                <a16:creationId xmlns:a16="http://schemas.microsoft.com/office/drawing/2014/main" id="{66ACFAEC-1916-A57F-E2D0-8F67A3C8A5E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3152" y="2390043"/>
            <a:ext cx="3886200" cy="2914650"/>
          </a:xfrm>
        </p:spPr>
      </p:pic>
    </p:spTree>
    <p:extLst>
      <p:ext uri="{BB962C8B-B14F-4D97-AF65-F5344CB8AC3E}">
        <p14:creationId xmlns:p14="http://schemas.microsoft.com/office/powerpoint/2010/main" val="3418497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403B-4A17-36B8-0347-51F1A92A138B}"/>
              </a:ext>
            </a:extLst>
          </p:cNvPr>
          <p:cNvSpPr>
            <a:spLocks noGrp="1"/>
          </p:cNvSpPr>
          <p:nvPr>
            <p:ph type="title"/>
          </p:nvPr>
        </p:nvSpPr>
        <p:spPr>
          <a:xfrm>
            <a:off x="6296085" y="1396193"/>
            <a:ext cx="2680842" cy="747433"/>
          </a:xfrm>
        </p:spPr>
        <p:txBody>
          <a:bodyPr anchor="ctr">
            <a:normAutofit fontScale="90000"/>
          </a:bodyPr>
          <a:lstStyle/>
          <a:p>
            <a:r>
              <a:rPr lang="en-GB" kern="1200">
                <a:effectLst/>
              </a:rPr>
              <a:t>Tackling poverty</a:t>
            </a:r>
            <a:endParaRPr lang="en-GB"/>
          </a:p>
        </p:txBody>
      </p:sp>
      <p:pic>
        <p:nvPicPr>
          <p:cNvPr id="9" name="Content Placeholder 8" descr="A picture containing person, outdoor, standing, container&#10;&#10;Description automatically generated">
            <a:extLst>
              <a:ext uri="{FF2B5EF4-FFF2-40B4-BE49-F238E27FC236}">
                <a16:creationId xmlns:a16="http://schemas.microsoft.com/office/drawing/2014/main" id="{04D2B4AE-39D9-CACE-E765-B6EB42BCB8E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1402"/>
          <a:stretch/>
        </p:blipFill>
        <p:spPr>
          <a:xfrm>
            <a:off x="2152650" y="1354857"/>
            <a:ext cx="3886200" cy="4575968"/>
          </a:xfrm>
          <a:noFill/>
        </p:spPr>
      </p:pic>
      <p:sp>
        <p:nvSpPr>
          <p:cNvPr id="4" name="Content Placeholder 3">
            <a:extLst>
              <a:ext uri="{FF2B5EF4-FFF2-40B4-BE49-F238E27FC236}">
                <a16:creationId xmlns:a16="http://schemas.microsoft.com/office/drawing/2014/main" id="{3FB0021D-99CF-9341-42F6-A291637943B1}"/>
              </a:ext>
            </a:extLst>
          </p:cNvPr>
          <p:cNvSpPr>
            <a:spLocks noGrp="1"/>
          </p:cNvSpPr>
          <p:nvPr>
            <p:ph sz="half" idx="2"/>
          </p:nvPr>
        </p:nvSpPr>
        <p:spPr>
          <a:xfrm>
            <a:off x="6153152" y="2523563"/>
            <a:ext cx="3886200" cy="3407263"/>
          </a:xfrm>
        </p:spPr>
        <p:txBody>
          <a:bodyPr>
            <a:normAutofit/>
          </a:bodyPr>
          <a:lstStyle/>
          <a:p>
            <a:r>
              <a:rPr lang="en-GB" sz="2600"/>
              <a:t>Formation of Tackling Poverty Partnership</a:t>
            </a:r>
          </a:p>
          <a:p>
            <a:r>
              <a:rPr lang="en-GB" sz="2600"/>
              <a:t>Development of Food Aid Network</a:t>
            </a:r>
          </a:p>
          <a:p>
            <a:r>
              <a:rPr lang="en-GB" sz="2600"/>
              <a:t>Access to white goods and furniture, school uniform and more through VCS partners</a:t>
            </a:r>
          </a:p>
          <a:p>
            <a:endParaRPr lang="en-GB" sz="2600"/>
          </a:p>
        </p:txBody>
      </p:sp>
    </p:spTree>
    <p:extLst>
      <p:ext uri="{BB962C8B-B14F-4D97-AF65-F5344CB8AC3E}">
        <p14:creationId xmlns:p14="http://schemas.microsoft.com/office/powerpoint/2010/main" val="965460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1383-DBCD-1E45-A38E-DFB9E25F6C38}"/>
              </a:ext>
            </a:extLst>
          </p:cNvPr>
          <p:cNvSpPr>
            <a:spLocks noGrp="1"/>
          </p:cNvSpPr>
          <p:nvPr>
            <p:ph type="title"/>
          </p:nvPr>
        </p:nvSpPr>
        <p:spPr/>
        <p:txBody>
          <a:bodyPr/>
          <a:lstStyle/>
          <a:p>
            <a:r>
              <a:rPr lang="en-GB" sz="3600" dirty="0"/>
              <a:t>Grassroots</a:t>
            </a:r>
            <a:endParaRPr lang="en-GB" sz="1600" dirty="0"/>
          </a:p>
        </p:txBody>
      </p:sp>
      <p:sp>
        <p:nvSpPr>
          <p:cNvPr id="4" name="Content Placeholder 3">
            <a:extLst>
              <a:ext uri="{FF2B5EF4-FFF2-40B4-BE49-F238E27FC236}">
                <a16:creationId xmlns:a16="http://schemas.microsoft.com/office/drawing/2014/main" id="{C84EC412-5054-9797-A16C-6CA4E6510519}"/>
              </a:ext>
            </a:extLst>
          </p:cNvPr>
          <p:cNvSpPr>
            <a:spLocks noGrp="1"/>
          </p:cNvSpPr>
          <p:nvPr>
            <p:ph sz="half" idx="1"/>
          </p:nvPr>
        </p:nvSpPr>
        <p:spPr>
          <a:xfrm>
            <a:off x="2152650" y="1396192"/>
            <a:ext cx="3886200" cy="4534633"/>
          </a:xfrm>
        </p:spPr>
        <p:txBody>
          <a:bodyPr>
            <a:normAutofit fontScale="92500" lnSpcReduction="20000"/>
          </a:bodyPr>
          <a:lstStyle/>
          <a:p>
            <a:r>
              <a:rPr lang="pt-BR" dirty="0"/>
              <a:t>Co-developed VCSE Investment Strategy</a:t>
            </a:r>
          </a:p>
          <a:p>
            <a:r>
              <a:rPr lang="en-GB" dirty="0"/>
              <a:t>Supporting cooperative and social enterprise development</a:t>
            </a:r>
          </a:p>
          <a:p>
            <a:pPr lvl="1"/>
            <a:r>
              <a:rPr lang="en-GB" dirty="0"/>
              <a:t>Social Enterprise Competition</a:t>
            </a:r>
          </a:p>
          <a:p>
            <a:pPr lvl="1"/>
            <a:r>
              <a:rPr lang="en-GB" dirty="0"/>
              <a:t>Cooperative Care Colne Valley</a:t>
            </a:r>
          </a:p>
          <a:p>
            <a:pPr lvl="1"/>
            <a:r>
              <a:rPr lang="en-GB" dirty="0"/>
              <a:t>Community run Dewsbury Arcade</a:t>
            </a:r>
          </a:p>
          <a:p>
            <a:pPr lvl="1"/>
            <a:r>
              <a:rPr lang="en-GB" dirty="0"/>
              <a:t>Cooperative Development Toolkit Policy Lab</a:t>
            </a:r>
          </a:p>
          <a:p>
            <a:pPr lvl="1"/>
            <a:r>
              <a:rPr lang="en-GB" dirty="0"/>
              <a:t>Worker coops for SME business succession</a:t>
            </a:r>
          </a:p>
          <a:p>
            <a:endParaRPr lang="en-GB" dirty="0"/>
          </a:p>
        </p:txBody>
      </p:sp>
      <p:pic>
        <p:nvPicPr>
          <p:cNvPr id="13" name="Content Placeholder 12" descr="A picture containing people, several&#10;&#10;Description automatically generated">
            <a:extLst>
              <a:ext uri="{FF2B5EF4-FFF2-40B4-BE49-F238E27FC236}">
                <a16:creationId xmlns:a16="http://schemas.microsoft.com/office/drawing/2014/main" id="{68B0DD4E-7D84-1935-00AC-94C7197CD1D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7345"/>
          <a:stretch/>
        </p:blipFill>
        <p:spPr>
          <a:xfrm>
            <a:off x="6198048" y="2525566"/>
            <a:ext cx="4289382" cy="2908058"/>
          </a:xfrm>
        </p:spPr>
      </p:pic>
    </p:spTree>
    <p:extLst>
      <p:ext uri="{BB962C8B-B14F-4D97-AF65-F5344CB8AC3E}">
        <p14:creationId xmlns:p14="http://schemas.microsoft.com/office/powerpoint/2010/main" val="101754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49106"/>
          </a:xfrm>
          <a:prstGeom prst="rect">
            <a:avLst/>
          </a:prstGeom>
          <a:noFill/>
        </p:spPr>
        <p:txBody>
          <a:bodyPr wrap="square" rtlCol="0">
            <a:spAutoFit/>
          </a:bodyPr>
          <a:lstStyle/>
          <a:p>
            <a:pPr>
              <a:lnSpc>
                <a:spcPts val="7500"/>
              </a:lnSpc>
            </a:pPr>
            <a:r>
              <a:rPr lang="en-GB" sz="4000" b="1" dirty="0">
                <a:solidFill>
                  <a:schemeClr val="tx1">
                    <a:lumMod val="85000"/>
                    <a:lumOff val="15000"/>
                  </a:schemeClr>
                </a:solidFill>
                <a:latin typeface="+mj-lt"/>
              </a:rPr>
              <a:t>Cllr Shaun Davies</a:t>
            </a:r>
            <a:endParaRPr lang="en-GB" sz="36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3" y="2761792"/>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of the Council</a:t>
            </a:r>
            <a:endParaRPr lang="en-GB" sz="3200" dirty="0">
              <a:solidFill>
                <a:schemeClr val="tx1">
                  <a:lumMod val="65000"/>
                  <a:lumOff val="35000"/>
                </a:schemeClr>
              </a:solidFill>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3" y="3285012"/>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@CllrShaunDavies | @TelfordWrekin</a:t>
            </a:r>
            <a:endParaRPr lang="en-GB" sz="3600" dirty="0">
              <a:solidFill>
                <a:schemeClr val="tx1">
                  <a:lumMod val="50000"/>
                  <a:lumOff val="50000"/>
                </a:schemeClr>
              </a:solidFill>
              <a:latin typeface="+mj-lt"/>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A88368E-6FB2-F4CC-455F-C7ACD264FE06}"/>
              </a:ext>
            </a:extLst>
          </p:cNvPr>
          <p:cNvSpPr txBox="1"/>
          <p:nvPr/>
        </p:nvSpPr>
        <p:spPr>
          <a:xfrm>
            <a:off x="3170712" y="4743809"/>
            <a:ext cx="7969827" cy="769441"/>
          </a:xfrm>
          <a:prstGeom prst="rect">
            <a:avLst/>
          </a:prstGeom>
          <a:noFill/>
        </p:spPr>
        <p:txBody>
          <a:bodyPr wrap="square" rtlCol="0">
            <a:spAutoFit/>
          </a:bodyPr>
          <a:lstStyle/>
          <a:p>
            <a:r>
              <a:rPr lang="en-US" sz="4400" b="1" dirty="0"/>
              <a:t>Welcome to Telford</a:t>
            </a:r>
          </a:p>
        </p:txBody>
      </p:sp>
    </p:spTree>
    <p:extLst>
      <p:ext uri="{BB962C8B-B14F-4D97-AF65-F5344CB8AC3E}">
        <p14:creationId xmlns:p14="http://schemas.microsoft.com/office/powerpoint/2010/main" val="2938235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EF9E9-D532-F01B-9067-AEBF29481E5A}"/>
              </a:ext>
            </a:extLst>
          </p:cNvPr>
          <p:cNvSpPr>
            <a:spLocks noGrp="1"/>
          </p:cNvSpPr>
          <p:nvPr>
            <p:ph type="title"/>
          </p:nvPr>
        </p:nvSpPr>
        <p:spPr>
          <a:xfrm>
            <a:off x="6296085" y="1396193"/>
            <a:ext cx="2680842" cy="747433"/>
          </a:xfrm>
        </p:spPr>
        <p:txBody>
          <a:bodyPr anchor="ctr">
            <a:normAutofit fontScale="90000"/>
          </a:bodyPr>
          <a:lstStyle/>
          <a:p>
            <a:r>
              <a:rPr lang="en-GB" kern="1200">
                <a:effectLst/>
              </a:rPr>
              <a:t>Just transition</a:t>
            </a:r>
            <a:endParaRPr lang="en-GB"/>
          </a:p>
        </p:txBody>
      </p:sp>
      <p:pic>
        <p:nvPicPr>
          <p:cNvPr id="13" name="Content Placeholder 12" descr="A picture containing building, person, standing&#10;&#10;Description automatically generated">
            <a:extLst>
              <a:ext uri="{FF2B5EF4-FFF2-40B4-BE49-F238E27FC236}">
                <a16:creationId xmlns:a16="http://schemas.microsoft.com/office/drawing/2014/main" id="{87782A89-9B3D-DE3F-1BC7-E2387EC5D3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409" t="10250" r="23896" b="-538"/>
          <a:stretch/>
        </p:blipFill>
        <p:spPr>
          <a:xfrm>
            <a:off x="2152650" y="1354858"/>
            <a:ext cx="3886200" cy="4131543"/>
          </a:xfrm>
          <a:noFill/>
        </p:spPr>
      </p:pic>
      <p:sp>
        <p:nvSpPr>
          <p:cNvPr id="4" name="Content Placeholder 3">
            <a:extLst>
              <a:ext uri="{FF2B5EF4-FFF2-40B4-BE49-F238E27FC236}">
                <a16:creationId xmlns:a16="http://schemas.microsoft.com/office/drawing/2014/main" id="{BF52BF82-D87C-46EC-26C8-91B8B5AF06DD}"/>
              </a:ext>
            </a:extLst>
          </p:cNvPr>
          <p:cNvSpPr>
            <a:spLocks noGrp="1"/>
          </p:cNvSpPr>
          <p:nvPr>
            <p:ph sz="half" idx="2"/>
          </p:nvPr>
        </p:nvSpPr>
        <p:spPr>
          <a:xfrm>
            <a:off x="6153152" y="2283864"/>
            <a:ext cx="3886200" cy="3407263"/>
          </a:xfrm>
        </p:spPr>
        <p:txBody>
          <a:bodyPr>
            <a:normAutofit/>
          </a:bodyPr>
          <a:lstStyle/>
          <a:p>
            <a:r>
              <a:rPr lang="en-GB" sz="1800" dirty="0"/>
              <a:t>Council net zero by 2030, </a:t>
            </a:r>
            <a:br>
              <a:rPr lang="en-GB" sz="1800" dirty="0"/>
            </a:br>
            <a:r>
              <a:rPr lang="en-GB" sz="1800" dirty="0"/>
              <a:t>district by 2038</a:t>
            </a:r>
          </a:p>
          <a:p>
            <a:r>
              <a:rPr lang="en-GB" sz="1800" dirty="0"/>
              <a:t>Avoiding negative impacts on those already disadvantaged</a:t>
            </a:r>
          </a:p>
          <a:p>
            <a:r>
              <a:rPr lang="en-GB" sz="1800" dirty="0"/>
              <a:t>Promoting circular economy with Leeds University</a:t>
            </a:r>
          </a:p>
          <a:p>
            <a:r>
              <a:rPr lang="en-GB" sz="1800" dirty="0"/>
              <a:t>Abbey Road retrofit programme for highly energy efficient council housing and local skills</a:t>
            </a:r>
          </a:p>
          <a:p>
            <a:r>
              <a:rPr lang="en-GB" sz="1800" dirty="0" err="1"/>
              <a:t>StreetBikes</a:t>
            </a:r>
            <a:r>
              <a:rPr lang="en-GB" sz="1800" dirty="0"/>
              <a:t> CIC cycle repair workshops and pop up shop</a:t>
            </a:r>
          </a:p>
          <a:p>
            <a:endParaRPr lang="en-GB" sz="1800" dirty="0"/>
          </a:p>
        </p:txBody>
      </p:sp>
    </p:spTree>
    <p:extLst>
      <p:ext uri="{BB962C8B-B14F-4D97-AF65-F5344CB8AC3E}">
        <p14:creationId xmlns:p14="http://schemas.microsoft.com/office/powerpoint/2010/main" val="2194861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D183-19CC-C8C4-5DC2-D04D87DF65AF}"/>
              </a:ext>
            </a:extLst>
          </p:cNvPr>
          <p:cNvSpPr>
            <a:spLocks noGrp="1"/>
          </p:cNvSpPr>
          <p:nvPr>
            <p:ph type="title"/>
          </p:nvPr>
        </p:nvSpPr>
        <p:spPr/>
        <p:txBody>
          <a:bodyPr/>
          <a:lstStyle/>
          <a:p>
            <a:r>
              <a:rPr lang="en-GB" dirty="0"/>
              <a:t>Housing</a:t>
            </a:r>
          </a:p>
        </p:txBody>
      </p:sp>
      <p:sp>
        <p:nvSpPr>
          <p:cNvPr id="4" name="Content Placeholder 3">
            <a:extLst>
              <a:ext uri="{FF2B5EF4-FFF2-40B4-BE49-F238E27FC236}">
                <a16:creationId xmlns:a16="http://schemas.microsoft.com/office/drawing/2014/main" id="{B8988CD0-ACB1-FF3D-B8E5-B1A0413254B0}"/>
              </a:ext>
            </a:extLst>
          </p:cNvPr>
          <p:cNvSpPr>
            <a:spLocks noGrp="1"/>
          </p:cNvSpPr>
          <p:nvPr>
            <p:ph sz="half" idx="1"/>
          </p:nvPr>
        </p:nvSpPr>
        <p:spPr>
          <a:xfrm>
            <a:off x="2152650" y="2276773"/>
            <a:ext cx="3886200" cy="3654052"/>
          </a:xfrm>
        </p:spPr>
        <p:txBody>
          <a:bodyPr>
            <a:normAutofit fontScale="92500"/>
          </a:bodyPr>
          <a:lstStyle/>
          <a:p>
            <a:r>
              <a:rPr lang="en-GB" sz="2000" dirty="0"/>
              <a:t>Affordable and sustainable homes</a:t>
            </a:r>
          </a:p>
          <a:p>
            <a:r>
              <a:rPr lang="en-GB" sz="2000" dirty="0" err="1"/>
              <a:t>Soothill</a:t>
            </a:r>
            <a:r>
              <a:rPr lang="en-GB" sz="2000" dirty="0"/>
              <a:t>, Batley</a:t>
            </a:r>
          </a:p>
          <a:p>
            <a:pPr marL="541338" lvl="1"/>
            <a:r>
              <a:rPr lang="en-GB" sz="1800" dirty="0"/>
              <a:t>Partnership with Keepmoat Homes </a:t>
            </a:r>
          </a:p>
          <a:p>
            <a:pPr marL="541338" lvl="1"/>
            <a:r>
              <a:rPr lang="en-GB" sz="1800" dirty="0"/>
              <a:t>319 homes on council land </a:t>
            </a:r>
          </a:p>
          <a:p>
            <a:pPr marL="541338" lvl="1"/>
            <a:r>
              <a:rPr lang="en-GB" sz="1800" dirty="0"/>
              <a:t>65 affordable homes 15 first homes</a:t>
            </a:r>
          </a:p>
          <a:p>
            <a:r>
              <a:rPr lang="en-GB" sz="2000" dirty="0"/>
              <a:t>100 home </a:t>
            </a:r>
            <a:r>
              <a:rPr lang="en-GB" sz="2000" dirty="0" err="1"/>
              <a:t>Passivhaus</a:t>
            </a:r>
            <a:r>
              <a:rPr lang="en-GB" sz="2000" dirty="0"/>
              <a:t> social housing pilot</a:t>
            </a:r>
          </a:p>
          <a:p>
            <a:r>
              <a:rPr lang="en-GB" sz="2000" dirty="0"/>
              <a:t>Ten 2-bed bungalows in </a:t>
            </a:r>
            <a:r>
              <a:rPr lang="en-GB" sz="2000" dirty="0" err="1"/>
              <a:t>Fernside</a:t>
            </a:r>
            <a:r>
              <a:rPr lang="en-GB" sz="2000" dirty="0"/>
              <a:t> for older people under occupying family homes</a:t>
            </a:r>
          </a:p>
          <a:p>
            <a:endParaRPr lang="en-GB" sz="2000" dirty="0"/>
          </a:p>
        </p:txBody>
      </p:sp>
      <p:pic>
        <p:nvPicPr>
          <p:cNvPr id="9" name="Content Placeholder 8" descr="A picture containing grass, sky, outdoor, house&#10;&#10;Description automatically generated">
            <a:extLst>
              <a:ext uri="{FF2B5EF4-FFF2-40B4-BE49-F238E27FC236}">
                <a16:creationId xmlns:a16="http://schemas.microsoft.com/office/drawing/2014/main" id="{AAC0C99C-1D38-A500-58A2-E9DA3368E51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0757" b="25488"/>
          <a:stretch/>
        </p:blipFill>
        <p:spPr>
          <a:xfrm>
            <a:off x="6296086" y="2276773"/>
            <a:ext cx="3743265" cy="3073276"/>
          </a:xfrm>
        </p:spPr>
      </p:pic>
    </p:spTree>
    <p:extLst>
      <p:ext uri="{BB962C8B-B14F-4D97-AF65-F5344CB8AC3E}">
        <p14:creationId xmlns:p14="http://schemas.microsoft.com/office/powerpoint/2010/main" val="337298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BCA2-4F96-AAC2-70BF-149659C8317F}"/>
              </a:ext>
            </a:extLst>
          </p:cNvPr>
          <p:cNvSpPr>
            <a:spLocks noGrp="1"/>
          </p:cNvSpPr>
          <p:nvPr>
            <p:ph type="title"/>
          </p:nvPr>
        </p:nvSpPr>
        <p:spPr/>
        <p:txBody>
          <a:bodyPr/>
          <a:lstStyle/>
          <a:p>
            <a:r>
              <a:rPr lang="en-GB" kern="1200" dirty="0">
                <a:solidFill>
                  <a:srgbClr val="008093"/>
                </a:solidFill>
                <a:effectLst/>
                <a:latin typeface="+mj-lt"/>
                <a:ea typeface="+mj-ea"/>
                <a:cs typeface="+mj-cs"/>
              </a:rPr>
              <a:t>Understanding local</a:t>
            </a:r>
            <a:br>
              <a:rPr lang="en-GB" kern="1200" dirty="0">
                <a:solidFill>
                  <a:srgbClr val="008093"/>
                </a:solidFill>
                <a:effectLst/>
                <a:latin typeface="+mj-lt"/>
                <a:ea typeface="+mj-ea"/>
                <a:cs typeface="+mj-cs"/>
              </a:rPr>
            </a:br>
            <a:r>
              <a:rPr lang="en-GB" kern="1200" dirty="0">
                <a:solidFill>
                  <a:srgbClr val="008093"/>
                </a:solidFill>
                <a:effectLst/>
                <a:latin typeface="+mj-lt"/>
                <a:ea typeface="+mj-ea"/>
                <a:cs typeface="+mj-cs"/>
              </a:rPr>
              <a:t> impact</a:t>
            </a:r>
            <a:endParaRPr lang="en-GB" sz="1050" dirty="0"/>
          </a:p>
        </p:txBody>
      </p:sp>
      <p:pic>
        <p:nvPicPr>
          <p:cNvPr id="7" name="Content Placeholder 6" descr="A picture containing text, sign&#10;&#10;Description automatically generated">
            <a:extLst>
              <a:ext uri="{FF2B5EF4-FFF2-40B4-BE49-F238E27FC236}">
                <a16:creationId xmlns:a16="http://schemas.microsoft.com/office/drawing/2014/main" id="{2EA1BA17-FB53-9F57-F0D6-F002394448B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952" r="7896"/>
          <a:stretch/>
        </p:blipFill>
        <p:spPr>
          <a:xfrm>
            <a:off x="2381568" y="1396193"/>
            <a:ext cx="3334672" cy="4010309"/>
          </a:xfrm>
        </p:spPr>
      </p:pic>
      <p:sp>
        <p:nvSpPr>
          <p:cNvPr id="5" name="Content Placeholder 4">
            <a:extLst>
              <a:ext uri="{FF2B5EF4-FFF2-40B4-BE49-F238E27FC236}">
                <a16:creationId xmlns:a16="http://schemas.microsoft.com/office/drawing/2014/main" id="{72BB8223-516E-3D31-1262-606DD9D2A86A}"/>
              </a:ext>
            </a:extLst>
          </p:cNvPr>
          <p:cNvSpPr>
            <a:spLocks noGrp="1"/>
          </p:cNvSpPr>
          <p:nvPr>
            <p:ph sz="half" idx="2"/>
          </p:nvPr>
        </p:nvSpPr>
        <p:spPr/>
        <p:txBody>
          <a:bodyPr/>
          <a:lstStyle/>
          <a:p>
            <a:r>
              <a:rPr lang="en-GB" dirty="0"/>
              <a:t>&gt;10,000 people engaged through Place Standard exercises</a:t>
            </a:r>
          </a:p>
          <a:p>
            <a:r>
              <a:rPr lang="en-GB" dirty="0"/>
              <a:t>Currently Living in Kirklees survey in partnership</a:t>
            </a:r>
          </a:p>
          <a:p>
            <a:r>
              <a:rPr lang="en-GB" dirty="0"/>
              <a:t>Community Champions</a:t>
            </a:r>
          </a:p>
        </p:txBody>
      </p:sp>
    </p:spTree>
    <p:extLst>
      <p:ext uri="{BB962C8B-B14F-4D97-AF65-F5344CB8AC3E}">
        <p14:creationId xmlns:p14="http://schemas.microsoft.com/office/powerpoint/2010/main" val="3481155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E8A42-8B8F-A369-5E09-ABBD5C05A319}"/>
              </a:ext>
            </a:extLst>
          </p:cNvPr>
          <p:cNvSpPr>
            <a:spLocks noGrp="1"/>
          </p:cNvSpPr>
          <p:nvPr>
            <p:ph type="title"/>
          </p:nvPr>
        </p:nvSpPr>
        <p:spPr/>
        <p:txBody>
          <a:bodyPr/>
          <a:lstStyle/>
          <a:p>
            <a:r>
              <a:rPr lang="en-GB" dirty="0"/>
              <a:t>Thank you!</a:t>
            </a:r>
          </a:p>
        </p:txBody>
      </p:sp>
      <p:sp>
        <p:nvSpPr>
          <p:cNvPr id="5" name="Text Placeholder 4">
            <a:extLst>
              <a:ext uri="{FF2B5EF4-FFF2-40B4-BE49-F238E27FC236}">
                <a16:creationId xmlns:a16="http://schemas.microsoft.com/office/drawing/2014/main" id="{A7DBC1A1-9167-0EAE-F86E-11DA20099965}"/>
              </a:ext>
            </a:extLst>
          </p:cNvPr>
          <p:cNvSpPr>
            <a:spLocks noGrp="1"/>
          </p:cNvSpPr>
          <p:nvPr>
            <p:ph type="body" idx="1"/>
          </p:nvPr>
        </p:nvSpPr>
        <p:spPr/>
        <p:txBody>
          <a:bodyPr/>
          <a:lstStyle/>
          <a:p>
            <a:r>
              <a:rPr lang="en-GB" dirty="0"/>
              <a:t>Cllr Shabir Pandor</a:t>
            </a:r>
          </a:p>
          <a:p>
            <a:r>
              <a:rPr lang="en-GB" dirty="0"/>
              <a:t>Leader of the Council, Kirklees Council</a:t>
            </a:r>
          </a:p>
        </p:txBody>
      </p:sp>
    </p:spTree>
    <p:extLst>
      <p:ext uri="{BB962C8B-B14F-4D97-AF65-F5344CB8AC3E}">
        <p14:creationId xmlns:p14="http://schemas.microsoft.com/office/powerpoint/2010/main" val="561400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2772570" y="155936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Lee Carter</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2772570" y="2388279"/>
            <a:ext cx="9346692" cy="1200329"/>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Cabinet Member for Neighbourhood Services, Regeneration &amp; the High Street</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b="-33536"/>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2772570" y="3400426"/>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@TelfordWrekin</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2772570" y="4552711"/>
            <a:ext cx="8562109" cy="1323439"/>
          </a:xfrm>
          <a:prstGeom prst="rect">
            <a:avLst/>
          </a:prstGeom>
          <a:noFill/>
        </p:spPr>
        <p:txBody>
          <a:bodyPr wrap="square" rtlCol="0">
            <a:spAutoFit/>
          </a:bodyPr>
          <a:lstStyle/>
          <a:p>
            <a:r>
              <a:rPr lang="en-US" sz="4000" b="1" dirty="0">
                <a:latin typeface="+mj-lt"/>
              </a:rPr>
              <a:t>A Cooperative Council response to the cost-of-living crisis</a:t>
            </a:r>
          </a:p>
        </p:txBody>
      </p:sp>
    </p:spTree>
    <p:extLst>
      <p:ext uri="{BB962C8B-B14F-4D97-AF65-F5344CB8AC3E}">
        <p14:creationId xmlns:p14="http://schemas.microsoft.com/office/powerpoint/2010/main" val="2738529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C00000"/>
                </a:solidFill>
                <a:latin typeface="Arial" panose="020B0604020202020204" pitchFamily="34" charset="0"/>
                <a:cs typeface="Arial" panose="020B0604020202020204" pitchFamily="34" charset="0"/>
              </a:rPr>
              <a:t>Impact of the cost of living crisis in Telford &amp; Wrekin</a:t>
            </a:r>
          </a:p>
        </p:txBody>
      </p:sp>
      <p:sp>
        <p:nvSpPr>
          <p:cNvPr id="3" name="Content Placeholder 2"/>
          <p:cNvSpPr>
            <a:spLocks noGrp="1"/>
          </p:cNvSpPr>
          <p:nvPr>
            <p:ph sz="half" idx="1"/>
          </p:nvPr>
        </p:nvSpPr>
        <p:spPr>
          <a:xfrm>
            <a:off x="902400" y="1435395"/>
            <a:ext cx="5181600" cy="4380061"/>
          </a:xfrm>
        </p:spPr>
        <p:txBody>
          <a:bodyPr>
            <a:normAutofit/>
          </a:bodyPr>
          <a:lstStyle/>
          <a:p>
            <a:pPr>
              <a:buFont typeface="Wingdings" panose="05000000000000000000" pitchFamily="2" charset="2"/>
              <a:buChar char="§"/>
            </a:pPr>
            <a:r>
              <a:rPr lang="en-GB" dirty="0"/>
              <a:t>Telford &amp; Wrekin population - &gt;185,000 and rapidly growing</a:t>
            </a:r>
          </a:p>
          <a:p>
            <a:pPr>
              <a:buFont typeface="Wingdings" panose="05000000000000000000" pitchFamily="2" charset="2"/>
              <a:buChar char="§"/>
            </a:pPr>
            <a:r>
              <a:rPr lang="en-GB" dirty="0"/>
              <a:t>More than a third of households have an annual income under £20,000</a:t>
            </a:r>
          </a:p>
          <a:p>
            <a:pPr>
              <a:buFont typeface="Wingdings" panose="05000000000000000000" pitchFamily="2" charset="2"/>
              <a:buChar char="§"/>
            </a:pPr>
            <a:r>
              <a:rPr lang="en-GB" dirty="0"/>
              <a:t>1 in 5 children living in poverty</a:t>
            </a:r>
          </a:p>
          <a:p>
            <a:pPr>
              <a:buFont typeface="Wingdings" panose="05000000000000000000" pitchFamily="2" charset="2"/>
              <a:buChar char="§"/>
            </a:pPr>
            <a:r>
              <a:rPr lang="en-GB" dirty="0"/>
              <a:t>Significant increase in demand for services since April 2022</a:t>
            </a:r>
          </a:p>
        </p:txBody>
      </p:sp>
      <p:pic>
        <p:nvPicPr>
          <p:cNvPr id="9" name="Content Placeholder 8" descr="C:\Users\sshepo\AppData\Local\Microsoft\Windows\INetCache\Content.MSO\1C10A652.tmp">
            <a:hlinkClick r:id="rId3"/>
          </p:cNvPr>
          <p:cNvPicPr>
            <a:picLocks noGrp="1"/>
          </p:cNvPicPr>
          <p:nvPr>
            <p:ph sz="half" idx="2"/>
          </p:nvPr>
        </p:nvPicPr>
        <p:blipFill rotWithShape="1">
          <a:blip r:embed="rId4">
            <a:extLst>
              <a:ext uri="{28A0092B-C50C-407E-A947-70E740481C1C}">
                <a14:useLocalDpi xmlns:a14="http://schemas.microsoft.com/office/drawing/2010/main" val="0"/>
              </a:ext>
            </a:extLst>
          </a:blip>
          <a:srcRect t="17036"/>
          <a:stretch/>
        </p:blipFill>
        <p:spPr bwMode="auto">
          <a:xfrm>
            <a:off x="7030875" y="1219569"/>
            <a:ext cx="4017141" cy="4351338"/>
          </a:xfrm>
          <a:prstGeom prst="rect">
            <a:avLst/>
          </a:prstGeom>
          <a:noFill/>
          <a:ln>
            <a:noFill/>
          </a:ln>
        </p:spPr>
      </p:pic>
    </p:spTree>
    <p:extLst>
      <p:ext uri="{BB962C8B-B14F-4D97-AF65-F5344CB8AC3E}">
        <p14:creationId xmlns:p14="http://schemas.microsoft.com/office/powerpoint/2010/main" val="3187474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C00000"/>
                </a:solidFill>
                <a:latin typeface="Arial" panose="020B0604020202020204" pitchFamily="34" charset="0"/>
                <a:cs typeface="Arial" panose="020B0604020202020204" pitchFamily="34" charset="0"/>
              </a:rPr>
              <a:t>Our Cooperative Council response</a:t>
            </a:r>
          </a:p>
        </p:txBody>
      </p:sp>
      <p:sp>
        <p:nvSpPr>
          <p:cNvPr id="3" name="Content Placeholder 2"/>
          <p:cNvSpPr>
            <a:spLocks noGrp="1"/>
          </p:cNvSpPr>
          <p:nvPr>
            <p:ph sz="half" idx="1"/>
          </p:nvPr>
        </p:nvSpPr>
        <p:spPr>
          <a:xfrm>
            <a:off x="838200" y="1380226"/>
            <a:ext cx="5181600" cy="4796737"/>
          </a:xfrm>
        </p:spPr>
        <p:txBody>
          <a:bodyPr>
            <a:normAutofit/>
          </a:bodyPr>
          <a:lstStyle/>
          <a:p>
            <a:pPr>
              <a:buFont typeface="Wingdings" panose="05000000000000000000" pitchFamily="2" charset="2"/>
              <a:buChar char="§"/>
            </a:pPr>
            <a:r>
              <a:rPr lang="en-GB" dirty="0"/>
              <a:t>Cost of living strategy:</a:t>
            </a:r>
          </a:p>
          <a:p>
            <a:pPr lvl="1">
              <a:buFont typeface="Wingdings" panose="05000000000000000000" pitchFamily="2" charset="2"/>
              <a:buChar char="ü"/>
            </a:pPr>
            <a:r>
              <a:rPr lang="en-GB" dirty="0"/>
              <a:t>Directly providing targeted support to those most affected</a:t>
            </a:r>
          </a:p>
          <a:p>
            <a:pPr lvl="1">
              <a:buFont typeface="Wingdings" panose="05000000000000000000" pitchFamily="2" charset="2"/>
              <a:buChar char="ü"/>
            </a:pPr>
            <a:r>
              <a:rPr lang="en-GB" dirty="0"/>
              <a:t>Working in partnership to coordinate support locally</a:t>
            </a:r>
          </a:p>
          <a:p>
            <a:pPr lvl="1">
              <a:buFont typeface="Wingdings" panose="05000000000000000000" pitchFamily="2" charset="2"/>
              <a:buChar char="ü"/>
            </a:pPr>
            <a:r>
              <a:rPr lang="en-GB" dirty="0"/>
              <a:t>Raising awareness of support available</a:t>
            </a:r>
          </a:p>
          <a:p>
            <a:pPr lvl="1">
              <a:buFont typeface="Wingdings" panose="05000000000000000000" pitchFamily="2" charset="2"/>
              <a:buChar char="ü"/>
            </a:pPr>
            <a:r>
              <a:rPr lang="en-GB" dirty="0"/>
              <a:t>Making the case to Government for sustained investment</a:t>
            </a:r>
          </a:p>
          <a:p>
            <a:pPr>
              <a:buFont typeface="Wingdings" panose="05000000000000000000" pitchFamily="2" charset="2"/>
              <a:buChar char="§"/>
            </a:pPr>
            <a:r>
              <a:rPr lang="en-GB" dirty="0"/>
              <a:t>Extensive package of support with significant local funding</a:t>
            </a:r>
          </a:p>
          <a:p>
            <a:pPr marL="0" indent="0">
              <a:buNone/>
            </a:pPr>
            <a:endParaRPr lang="en-GB" dirty="0"/>
          </a:p>
          <a:p>
            <a:pPr>
              <a:buFont typeface="Wingdings" panose="05000000000000000000" pitchFamily="2" charset="2"/>
              <a:buChar char="§"/>
            </a:pPr>
            <a:endParaRPr lang="en-GB" dirty="0"/>
          </a:p>
          <a:p>
            <a:pPr marL="0" indent="0">
              <a:buNone/>
            </a:pPr>
            <a:endParaRPr lang="en-GB" dirty="0"/>
          </a:p>
          <a:p>
            <a:pPr marL="0" indent="0">
              <a:buNone/>
            </a:pPr>
            <a:endParaRPr lang="en-GB" dirty="0"/>
          </a:p>
        </p:txBody>
      </p:sp>
      <p:pic>
        <p:nvPicPr>
          <p:cNvPr id="5" name="Content Placeholder 4"/>
          <p:cNvPicPr>
            <a:picLocks noGrp="1" noChangeAspect="1"/>
          </p:cNvPicPr>
          <p:nvPr>
            <p:ph sz="half" idx="2"/>
          </p:nvPr>
        </p:nvPicPr>
        <p:blipFill>
          <a:blip r:embed="rId3"/>
          <a:stretch>
            <a:fillRect/>
          </a:stretch>
        </p:blipFill>
        <p:spPr>
          <a:xfrm>
            <a:off x="6084000" y="1825625"/>
            <a:ext cx="5181600" cy="3650872"/>
          </a:xfrm>
          <a:prstGeom prst="rect">
            <a:avLst/>
          </a:prstGeom>
        </p:spPr>
      </p:pic>
    </p:spTree>
    <p:extLst>
      <p:ext uri="{BB962C8B-B14F-4D97-AF65-F5344CB8AC3E}">
        <p14:creationId xmlns:p14="http://schemas.microsoft.com/office/powerpoint/2010/main" val="2047105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C00000"/>
                </a:solidFill>
                <a:latin typeface="Arial" panose="020B0604020202020204" pitchFamily="34" charset="0"/>
                <a:cs typeface="Arial" panose="020B0604020202020204" pitchFamily="34" charset="0"/>
              </a:rPr>
              <a:t>12 Asks of Government</a:t>
            </a:r>
          </a:p>
        </p:txBody>
      </p:sp>
      <p:sp>
        <p:nvSpPr>
          <p:cNvPr id="3" name="Content Placeholder 2"/>
          <p:cNvSpPr>
            <a:spLocks noGrp="1"/>
          </p:cNvSpPr>
          <p:nvPr>
            <p:ph idx="1"/>
          </p:nvPr>
        </p:nvSpPr>
        <p:spPr/>
        <p:txBody>
          <a:bodyPr>
            <a:normAutofit/>
          </a:bodyPr>
          <a:lstStyle/>
          <a:p>
            <a:pPr marL="0" indent="0">
              <a:buNone/>
            </a:pPr>
            <a:endParaRPr lang="en-GB" dirty="0"/>
          </a:p>
          <a:p>
            <a:pPr>
              <a:buFont typeface="Wingdings" panose="05000000000000000000" pitchFamily="2" charset="2"/>
              <a:buChar char="§"/>
            </a:pPr>
            <a:endParaRPr lang="en-GB" dirty="0"/>
          </a:p>
          <a:p>
            <a:pPr marL="0" indent="0">
              <a:buNone/>
            </a:pPr>
            <a:endParaRPr lang="en-GB" dirty="0"/>
          </a:p>
          <a:p>
            <a:pPr marL="0" indent="0">
              <a:buNone/>
            </a:pPr>
            <a:endParaRPr lang="en-GB" dirty="0"/>
          </a:p>
        </p:txBody>
      </p:sp>
      <p:pic>
        <p:nvPicPr>
          <p:cNvPr id="6" name="Picture 5"/>
          <p:cNvPicPr>
            <a:picLocks noChangeAspect="1"/>
          </p:cNvPicPr>
          <p:nvPr/>
        </p:nvPicPr>
        <p:blipFill>
          <a:blip r:embed="rId3"/>
          <a:stretch>
            <a:fillRect/>
          </a:stretch>
        </p:blipFill>
        <p:spPr>
          <a:xfrm>
            <a:off x="1708030" y="687697"/>
            <a:ext cx="7599871" cy="5312261"/>
          </a:xfrm>
          <a:prstGeom prst="rect">
            <a:avLst/>
          </a:prstGeom>
        </p:spPr>
      </p:pic>
    </p:spTree>
    <p:extLst>
      <p:ext uri="{BB962C8B-B14F-4D97-AF65-F5344CB8AC3E}">
        <p14:creationId xmlns:p14="http://schemas.microsoft.com/office/powerpoint/2010/main" val="3976201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C00000"/>
                </a:solidFill>
                <a:latin typeface="Arial" panose="020B0604020202020204" pitchFamily="34" charset="0"/>
                <a:cs typeface="Arial" panose="020B0604020202020204" pitchFamily="34" charset="0"/>
              </a:rPr>
              <a:t>Cooperative working in action – help with food and other essentials</a:t>
            </a:r>
          </a:p>
        </p:txBody>
      </p:sp>
      <p:sp>
        <p:nvSpPr>
          <p:cNvPr id="3" name="Content Placeholder 2"/>
          <p:cNvSpPr>
            <a:spLocks noGrp="1"/>
          </p:cNvSpPr>
          <p:nvPr>
            <p:ph sz="half" idx="1"/>
          </p:nvPr>
        </p:nvSpPr>
        <p:spPr>
          <a:xfrm>
            <a:off x="852554" y="1328467"/>
            <a:ext cx="5181600" cy="4351338"/>
          </a:xfrm>
        </p:spPr>
        <p:txBody>
          <a:bodyPr>
            <a:normAutofit lnSpcReduction="10000"/>
          </a:bodyPr>
          <a:lstStyle/>
          <a:p>
            <a:pPr>
              <a:buFont typeface="Wingdings" panose="05000000000000000000" pitchFamily="2" charset="2"/>
              <a:buChar char="§"/>
            </a:pPr>
            <a:r>
              <a:rPr lang="en-GB" sz="3200" dirty="0"/>
              <a:t>3-year partnership agreements delivering:</a:t>
            </a:r>
          </a:p>
          <a:p>
            <a:pPr lvl="1">
              <a:buFont typeface="Wingdings" panose="05000000000000000000" pitchFamily="2" charset="2"/>
              <a:buChar char="ü"/>
            </a:pPr>
            <a:r>
              <a:rPr lang="en-GB" sz="2800" dirty="0"/>
              <a:t>7 day a week foodbank provision, including cultural and special dietary needs</a:t>
            </a:r>
          </a:p>
          <a:p>
            <a:pPr lvl="1">
              <a:buFont typeface="Wingdings" panose="05000000000000000000" pitchFamily="2" charset="2"/>
              <a:buChar char="ü"/>
            </a:pPr>
            <a:r>
              <a:rPr lang="en-GB" sz="2800" dirty="0"/>
              <a:t>Breakfast boxes</a:t>
            </a:r>
          </a:p>
          <a:p>
            <a:pPr lvl="1">
              <a:buFont typeface="Wingdings" panose="05000000000000000000" pitchFamily="2" charset="2"/>
              <a:buChar char="ü"/>
            </a:pPr>
            <a:r>
              <a:rPr lang="en-GB" sz="2800" dirty="0"/>
              <a:t>Baby and toddler bank</a:t>
            </a:r>
          </a:p>
          <a:p>
            <a:pPr lvl="1">
              <a:buFont typeface="Wingdings" panose="05000000000000000000" pitchFamily="2" charset="2"/>
              <a:buChar char="ü"/>
            </a:pPr>
            <a:r>
              <a:rPr lang="en-GB" sz="2800" dirty="0"/>
              <a:t>School uniform, coats and shoes</a:t>
            </a:r>
          </a:p>
          <a:p>
            <a:pPr lvl="1">
              <a:buFont typeface="Wingdings" panose="05000000000000000000" pitchFamily="2" charset="2"/>
              <a:buChar char="ü"/>
            </a:pPr>
            <a:r>
              <a:rPr lang="en-GB" sz="2800" dirty="0"/>
              <a:t>Refugee support</a:t>
            </a:r>
          </a:p>
          <a:p>
            <a:pPr marL="457200" lvl="1" indent="0">
              <a:buNone/>
            </a:pPr>
            <a:endParaRPr lang="en-GB" dirty="0"/>
          </a:p>
          <a:p>
            <a:pPr marL="0" indent="0">
              <a:buNone/>
            </a:pPr>
            <a:endParaRPr lang="en-GB" dirty="0"/>
          </a:p>
          <a:p>
            <a:pPr marL="0" indent="0">
              <a:buNone/>
            </a:pPr>
            <a:endParaRPr lang="en-GB" dirty="0"/>
          </a:p>
        </p:txBody>
      </p:sp>
      <p:pic>
        <p:nvPicPr>
          <p:cNvPr id="2050" name="Picture 2" descr="Volunteering – a lifeline for family from war-torn Sud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154734" y="3338621"/>
            <a:ext cx="3414818" cy="20488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0.wp.com/telfordcrisissupport.org.uk/wp-content/uploads/2022/01/Volunteer1.jpg?resize=1170%2C1560&amp;ss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7526" y="701749"/>
            <a:ext cx="2317926" cy="30905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09494" y="701748"/>
            <a:ext cx="1802921" cy="626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Telford Crisis Support</a:t>
            </a:r>
          </a:p>
        </p:txBody>
      </p:sp>
      <p:sp>
        <p:nvSpPr>
          <p:cNvPr id="6" name="Rectangle 5"/>
          <p:cNvSpPr/>
          <p:nvPr/>
        </p:nvSpPr>
        <p:spPr>
          <a:xfrm>
            <a:off x="10541479" y="3105509"/>
            <a:ext cx="1500996" cy="1130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Telford and Wrekin Interfaith Council</a:t>
            </a:r>
          </a:p>
        </p:txBody>
      </p:sp>
    </p:spTree>
    <p:extLst>
      <p:ext uri="{BB962C8B-B14F-4D97-AF65-F5344CB8AC3E}">
        <p14:creationId xmlns:p14="http://schemas.microsoft.com/office/powerpoint/2010/main" val="1722083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C00000"/>
                </a:solidFill>
                <a:latin typeface="Arial" panose="020B0604020202020204" pitchFamily="34" charset="0"/>
                <a:cs typeface="Arial" panose="020B0604020202020204" pitchFamily="34" charset="0"/>
              </a:rPr>
              <a:t>Cooperative working in action – cost of living grants</a:t>
            </a: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
            </a:pPr>
            <a:r>
              <a:rPr lang="en-GB" dirty="0"/>
              <a:t>Grants for local community centres to provide food and activities </a:t>
            </a:r>
          </a:p>
          <a:p>
            <a:pPr>
              <a:buFont typeface="Wingdings" panose="05000000000000000000" pitchFamily="2" charset="2"/>
              <a:buChar char="§"/>
            </a:pPr>
            <a:r>
              <a:rPr lang="en-GB" dirty="0"/>
              <a:t>Provision across the borough from the end of November</a:t>
            </a:r>
          </a:p>
          <a:p>
            <a:pPr>
              <a:buFont typeface="Wingdings" panose="05000000000000000000" pitchFamily="2" charset="2"/>
              <a:buChar char="§"/>
            </a:pPr>
            <a:r>
              <a:rPr lang="en-GB" dirty="0"/>
              <a:t>Match funding providing added value</a:t>
            </a:r>
          </a:p>
          <a:p>
            <a:pPr>
              <a:buFont typeface="Wingdings" panose="05000000000000000000" pitchFamily="2" charset="2"/>
              <a:buChar char="§"/>
            </a:pPr>
            <a:r>
              <a:rPr lang="en-GB" dirty="0"/>
              <a:t>Council helping to co-ordinate local offers</a:t>
            </a:r>
          </a:p>
          <a:p>
            <a:pPr>
              <a:buFont typeface="Wingdings" panose="05000000000000000000" pitchFamily="2" charset="2"/>
              <a:buChar char="§"/>
            </a:pPr>
            <a:endParaRPr lang="en-GB" dirty="0"/>
          </a:p>
          <a:p>
            <a:pPr>
              <a:buFont typeface="Wingdings" panose="05000000000000000000" pitchFamily="2" charset="2"/>
              <a:buChar char="§"/>
            </a:pPr>
            <a:endParaRPr lang="en-GB" dirty="0"/>
          </a:p>
          <a:p>
            <a:pPr marL="0" indent="0">
              <a:buNone/>
            </a:pPr>
            <a:endParaRPr lang="en-GB" dirty="0"/>
          </a:p>
        </p:txBody>
      </p:sp>
      <p:pic>
        <p:nvPicPr>
          <p:cNvPr id="4098" name="Picture 2" descr="May be an image of 1 person and text that says &quot;1111111 1 Anstice WINTER WARM Tuesdays Tuesdays-Fridays (from 1st November) 2pm-5pm Drop-in to The Anstice Café for a FREE bowl of soup or stew, bread roll, hot or cold drink and a warm, welcoming space. Anstice Community Trust Charity No. 1162626 Anstice, Anstice Square, Madeley, Û Telford, BD&quot;"/>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479516" y="1368425"/>
            <a:ext cx="307733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92243" y="900000"/>
            <a:ext cx="2320504" cy="1178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Anstice</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Community Trust have received a grant  for </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their Winter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Warm-Up</a:t>
            </a:r>
          </a:p>
        </p:txBody>
      </p:sp>
    </p:spTree>
    <p:extLst>
      <p:ext uri="{BB962C8B-B14F-4D97-AF65-F5344CB8AC3E}">
        <p14:creationId xmlns:p14="http://schemas.microsoft.com/office/powerpoint/2010/main" val="90554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BC85848D-7813-E1A6-CBC4-0C93DD957550}"/>
              </a:ext>
            </a:extLst>
          </p:cNvPr>
          <p:cNvSpPr>
            <a:spLocks noGrp="1"/>
          </p:cNvSpPr>
          <p:nvPr>
            <p:ph type="media" sz="quarter" idx="13"/>
          </p:nvPr>
        </p:nvSpPr>
        <p:spPr/>
      </p:sp>
    </p:spTree>
    <p:extLst>
      <p:ext uri="{BB962C8B-B14F-4D97-AF65-F5344CB8AC3E}">
        <p14:creationId xmlns:p14="http://schemas.microsoft.com/office/powerpoint/2010/main" val="2963604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C00000"/>
                </a:solidFill>
                <a:latin typeface="Arial" panose="020B0604020202020204" pitchFamily="34" charset="0"/>
                <a:cs typeface="Arial" panose="020B0604020202020204" pitchFamily="34" charset="0"/>
              </a:rPr>
              <a:t>Cooperative working in action – support with energy costs</a:t>
            </a: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
            </a:pPr>
            <a:r>
              <a:rPr lang="en-GB" dirty="0"/>
              <a:t>Free impartial advice through Telford Energy Advice (TEA) partnership </a:t>
            </a:r>
          </a:p>
          <a:p>
            <a:pPr>
              <a:buFont typeface="Wingdings" panose="05000000000000000000" pitchFamily="2" charset="2"/>
              <a:buChar char="§"/>
            </a:pPr>
            <a:r>
              <a:rPr lang="en-GB" dirty="0"/>
              <a:t>Fitting LED bulbs for those most in need through trusted partners</a:t>
            </a:r>
          </a:p>
          <a:p>
            <a:pPr>
              <a:buFont typeface="Wingdings" panose="05000000000000000000" pitchFamily="2" charset="2"/>
              <a:buChar char="§"/>
            </a:pPr>
            <a:r>
              <a:rPr lang="en-GB" dirty="0"/>
              <a:t>Investing in loft insulation to supplement Government schemes</a:t>
            </a:r>
          </a:p>
          <a:p>
            <a:pPr>
              <a:buFont typeface="Wingdings" panose="05000000000000000000" pitchFamily="2" charset="2"/>
              <a:buChar char="§"/>
            </a:pP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a:p>
            <a:pPr marL="0" indent="0">
              <a:buNone/>
            </a:pPr>
            <a:endParaRPr lang="en-GB" dirty="0"/>
          </a:p>
        </p:txBody>
      </p:sp>
      <p:pic>
        <p:nvPicPr>
          <p:cNvPr id="3074" name="Picture 2" descr="THE ENERGY CRISI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84422" y="857406"/>
            <a:ext cx="3482052" cy="491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50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3" name="TextBox 2">
            <a:extLst>
              <a:ext uri="{FF2B5EF4-FFF2-40B4-BE49-F238E27FC236}">
                <a16:creationId xmlns:a16="http://schemas.microsoft.com/office/drawing/2014/main" id="{EFB2895A-CE23-77BB-B00A-3CEF0D70D98A}"/>
              </a:ext>
            </a:extLst>
          </p:cNvPr>
          <p:cNvSpPr txBox="1"/>
          <p:nvPr/>
        </p:nvSpPr>
        <p:spPr>
          <a:xfrm>
            <a:off x="775855" y="1756872"/>
            <a:ext cx="532014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Gotham Rounded Book"/>
                <a:ea typeface="+mn-ea"/>
                <a:cs typeface="+mn-cs"/>
              </a:rPr>
              <a:t>Q &amp; A</a:t>
            </a:r>
          </a:p>
        </p:txBody>
      </p:sp>
      <p:sp>
        <p:nvSpPr>
          <p:cNvPr id="6" name="TextBox 5">
            <a:extLst>
              <a:ext uri="{FF2B5EF4-FFF2-40B4-BE49-F238E27FC236}">
                <a16:creationId xmlns:a16="http://schemas.microsoft.com/office/drawing/2014/main" id="{9BFEFD26-1E36-729C-D90D-593983004BBD}"/>
              </a:ext>
            </a:extLst>
          </p:cNvPr>
          <p:cNvSpPr txBox="1"/>
          <p:nvPr/>
        </p:nvSpPr>
        <p:spPr>
          <a:xfrm>
            <a:off x="1018309" y="4268963"/>
            <a:ext cx="4000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tham Rounded Book"/>
                <a:ea typeface="+mn-ea"/>
                <a:cs typeface="+mn-cs"/>
              </a:rPr>
              <a:t>Please raise your hand &amp; we’ll bring you a mic</a:t>
            </a:r>
          </a:p>
        </p:txBody>
      </p:sp>
    </p:spTree>
    <p:extLst>
      <p:ext uri="{BB962C8B-B14F-4D97-AF65-F5344CB8AC3E}">
        <p14:creationId xmlns:p14="http://schemas.microsoft.com/office/powerpoint/2010/main" val="3209327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337807" y="1194955"/>
            <a:ext cx="5491021" cy="769441"/>
          </a:xfrm>
          <a:prstGeom prst="rect">
            <a:avLst/>
          </a:prstGeom>
          <a:noFill/>
        </p:spPr>
        <p:txBody>
          <a:bodyPr wrap="square" rtlCol="0">
            <a:spAutoFit/>
          </a:bodyPr>
          <a:lstStyle/>
          <a:p>
            <a:r>
              <a:rPr lang="en-US" sz="4400" dirty="0"/>
              <a:t>1145 Break</a:t>
            </a:r>
          </a:p>
        </p:txBody>
      </p:sp>
      <p:sp>
        <p:nvSpPr>
          <p:cNvPr id="3" name="TextBox 2">
            <a:extLst>
              <a:ext uri="{FF2B5EF4-FFF2-40B4-BE49-F238E27FC236}">
                <a16:creationId xmlns:a16="http://schemas.microsoft.com/office/drawing/2014/main" id="{EFB2895A-CE23-77BB-B00A-3CEF0D70D98A}"/>
              </a:ext>
            </a:extLst>
          </p:cNvPr>
          <p:cNvSpPr txBox="1"/>
          <p:nvPr/>
        </p:nvSpPr>
        <p:spPr>
          <a:xfrm>
            <a:off x="337807" y="2536190"/>
            <a:ext cx="5320145" cy="1200329"/>
          </a:xfrm>
          <a:prstGeom prst="rect">
            <a:avLst/>
          </a:prstGeom>
          <a:noFill/>
        </p:spPr>
        <p:txBody>
          <a:bodyPr wrap="square" rtlCol="0">
            <a:spAutoFit/>
          </a:bodyPr>
          <a:lstStyle/>
          <a:p>
            <a:r>
              <a:rPr lang="en-US" sz="3600" dirty="0"/>
              <a:t>Grab yourself a drink and visit the exhibition</a:t>
            </a:r>
          </a:p>
        </p:txBody>
      </p:sp>
      <p:sp>
        <p:nvSpPr>
          <p:cNvPr id="5" name="TextBox 4">
            <a:extLst>
              <a:ext uri="{FF2B5EF4-FFF2-40B4-BE49-F238E27FC236}">
                <a16:creationId xmlns:a16="http://schemas.microsoft.com/office/drawing/2014/main" id="{A1B0563D-7090-1314-9149-3EFF77DC3DDE}"/>
              </a:ext>
            </a:extLst>
          </p:cNvPr>
          <p:cNvSpPr txBox="1"/>
          <p:nvPr/>
        </p:nvSpPr>
        <p:spPr>
          <a:xfrm>
            <a:off x="337808" y="4308313"/>
            <a:ext cx="5491021" cy="1446550"/>
          </a:xfrm>
          <a:prstGeom prst="rect">
            <a:avLst/>
          </a:prstGeom>
          <a:noFill/>
        </p:spPr>
        <p:txBody>
          <a:bodyPr wrap="square" rtlCol="0">
            <a:spAutoFit/>
          </a:bodyPr>
          <a:lstStyle/>
          <a:p>
            <a:r>
              <a:rPr lang="en-US" sz="4400" dirty="0"/>
              <a:t>1205 – 1250</a:t>
            </a:r>
            <a:br>
              <a:rPr lang="en-US" sz="4400" dirty="0"/>
            </a:br>
            <a:r>
              <a:rPr lang="en-US" sz="4400" dirty="0"/>
              <a:t>Breakout session 1</a:t>
            </a:r>
          </a:p>
        </p:txBody>
      </p:sp>
    </p:spTree>
    <p:extLst>
      <p:ext uri="{BB962C8B-B14F-4D97-AF65-F5344CB8AC3E}">
        <p14:creationId xmlns:p14="http://schemas.microsoft.com/office/powerpoint/2010/main" val="1820443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7" name="TextBox 6">
            <a:extLst>
              <a:ext uri="{FF2B5EF4-FFF2-40B4-BE49-F238E27FC236}">
                <a16:creationId xmlns:a16="http://schemas.microsoft.com/office/drawing/2014/main" id="{E0DDAE2D-548A-1E51-896D-4A2C87E5890E}"/>
              </a:ext>
            </a:extLst>
          </p:cNvPr>
          <p:cNvSpPr txBox="1"/>
          <p:nvPr/>
        </p:nvSpPr>
        <p:spPr>
          <a:xfrm>
            <a:off x="400624" y="1361208"/>
            <a:ext cx="5491021" cy="2123658"/>
          </a:xfrm>
          <a:prstGeom prst="rect">
            <a:avLst/>
          </a:prstGeom>
          <a:noFill/>
        </p:spPr>
        <p:txBody>
          <a:bodyPr wrap="square" rtlCol="0">
            <a:spAutoFit/>
          </a:bodyPr>
          <a:lstStyle/>
          <a:p>
            <a:r>
              <a:rPr lang="en-US" sz="4400" dirty="0"/>
              <a:t>1250 – 1340 Networking lunch &amp; visit exhibitions</a:t>
            </a:r>
          </a:p>
        </p:txBody>
      </p:sp>
      <p:sp>
        <p:nvSpPr>
          <p:cNvPr id="8" name="TextBox 7">
            <a:extLst>
              <a:ext uri="{FF2B5EF4-FFF2-40B4-BE49-F238E27FC236}">
                <a16:creationId xmlns:a16="http://schemas.microsoft.com/office/drawing/2014/main" id="{496C8994-ED80-EC97-A693-C4DAEFE3F391}"/>
              </a:ext>
            </a:extLst>
          </p:cNvPr>
          <p:cNvSpPr txBox="1"/>
          <p:nvPr/>
        </p:nvSpPr>
        <p:spPr>
          <a:xfrm>
            <a:off x="400623" y="4246417"/>
            <a:ext cx="5491021" cy="1446550"/>
          </a:xfrm>
          <a:prstGeom prst="rect">
            <a:avLst/>
          </a:prstGeom>
          <a:noFill/>
        </p:spPr>
        <p:txBody>
          <a:bodyPr wrap="square" rtlCol="0">
            <a:spAutoFit/>
          </a:bodyPr>
          <a:lstStyle/>
          <a:p>
            <a:r>
              <a:rPr lang="en-US" sz="4400" dirty="0"/>
              <a:t>1340 - 1430</a:t>
            </a:r>
            <a:br>
              <a:rPr lang="en-US" sz="4400" dirty="0"/>
            </a:br>
            <a:r>
              <a:rPr lang="en-US" sz="4400" dirty="0"/>
              <a:t>Breakout session 2</a:t>
            </a:r>
          </a:p>
        </p:txBody>
      </p:sp>
    </p:spTree>
    <p:extLst>
      <p:ext uri="{BB962C8B-B14F-4D97-AF65-F5344CB8AC3E}">
        <p14:creationId xmlns:p14="http://schemas.microsoft.com/office/powerpoint/2010/main" val="1574611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0669416-3F1D-66D5-2367-FC6757DA5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5" y="271316"/>
            <a:ext cx="11762510" cy="5946169"/>
          </a:xfrm>
          <a:prstGeom prst="rect">
            <a:avLst/>
          </a:prstGeom>
        </p:spPr>
      </p:pic>
    </p:spTree>
    <p:extLst>
      <p:ext uri="{BB962C8B-B14F-4D97-AF65-F5344CB8AC3E}">
        <p14:creationId xmlns:p14="http://schemas.microsoft.com/office/powerpoint/2010/main" val="181957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930561" y="2795154"/>
            <a:ext cx="4420758" cy="1446550"/>
          </a:xfrm>
          <a:prstGeom prst="rect">
            <a:avLst/>
          </a:prstGeom>
          <a:noFill/>
        </p:spPr>
        <p:txBody>
          <a:bodyPr wrap="square" rtlCol="0">
            <a:spAutoFit/>
          </a:bodyPr>
          <a:lstStyle/>
          <a:p>
            <a:r>
              <a:rPr lang="en-US" sz="8800" dirty="0"/>
              <a:t>Awards</a:t>
            </a:r>
          </a:p>
        </p:txBody>
      </p:sp>
    </p:spTree>
    <p:extLst>
      <p:ext uri="{BB962C8B-B14F-4D97-AF65-F5344CB8AC3E}">
        <p14:creationId xmlns:p14="http://schemas.microsoft.com/office/powerpoint/2010/main" val="301000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220BE809-FB24-E03E-4686-FD3F1FFB1911}"/>
              </a:ext>
            </a:extLst>
          </p:cNvPr>
          <p:cNvSpPr>
            <a:spLocks noGrp="1"/>
          </p:cNvSpPr>
          <p:nvPr>
            <p:ph type="media" sz="quarter" idx="13"/>
          </p:nvPr>
        </p:nvSpPr>
        <p:spPr/>
      </p:sp>
    </p:spTree>
    <p:extLst>
      <p:ext uri="{BB962C8B-B14F-4D97-AF65-F5344CB8AC3E}">
        <p14:creationId xmlns:p14="http://schemas.microsoft.com/office/powerpoint/2010/main" val="2981866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1" y="2772919"/>
            <a:ext cx="8533059" cy="924484"/>
          </a:xfrm>
          <a:prstGeom prst="rect">
            <a:avLst/>
          </a:prstGeom>
          <a:noFill/>
        </p:spPr>
        <p:txBody>
          <a:bodyPr wrap="square" rtlCol="0">
            <a:spAutoFit/>
          </a:bodyPr>
          <a:lstStyle/>
          <a:p>
            <a:pPr>
              <a:lnSpc>
                <a:spcPts val="7500"/>
              </a:lnSpc>
            </a:pPr>
            <a:r>
              <a:rPr lang="en-GB" sz="3600" b="1" dirty="0">
                <a:solidFill>
                  <a:schemeClr val="tx1">
                    <a:lumMod val="85000"/>
                    <a:lumOff val="15000"/>
                  </a:schemeClr>
                </a:solidFill>
                <a:latin typeface="+mj-lt"/>
              </a:rPr>
              <a:t>Baroness Bennett of Manor Castle</a:t>
            </a:r>
            <a:endParaRPr lang="en-GB" sz="32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1" y="3622839"/>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Green Party Peer</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404298" y="2294463"/>
            <a:ext cx="2307730" cy="2163237"/>
          </a:xfrm>
          <a:prstGeom prst="ellipse">
            <a:avLst/>
          </a:prstGeom>
          <a:blipFill dpi="0" rotWithShape="1">
            <a:blip r:embed="rId2">
              <a:extLst>
                <a:ext uri="{28A0092B-C50C-407E-A947-70E740481C1C}">
                  <a14:useLocalDpi xmlns:a14="http://schemas.microsoft.com/office/drawing/2010/main" val="0"/>
                </a:ext>
              </a:extLst>
            </a:blip>
            <a:srcRect/>
            <a:stretch>
              <a:fillRect t="-3378" b="-33128"/>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4706550"/>
            <a:ext cx="3105397" cy="924484"/>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@natalieben</a:t>
            </a: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2858086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12531"/>
            <a:ext cx="8477497" cy="936795"/>
          </a:xfrm>
          <a:prstGeom prst="rect">
            <a:avLst/>
          </a:prstGeom>
          <a:noFill/>
        </p:spPr>
        <p:txBody>
          <a:bodyPr wrap="square" rtlCol="0">
            <a:spAutoFit/>
          </a:bodyPr>
          <a:lstStyle/>
          <a:p>
            <a:pPr>
              <a:lnSpc>
                <a:spcPts val="7500"/>
              </a:lnSpc>
            </a:pPr>
            <a:r>
              <a:rPr lang="en-GB" sz="4000" b="1" dirty="0">
                <a:solidFill>
                  <a:schemeClr val="tx1">
                    <a:lumMod val="85000"/>
                    <a:lumOff val="15000"/>
                  </a:schemeClr>
                </a:solidFill>
                <a:latin typeface="+mj-lt"/>
              </a:rPr>
              <a:t>Baroness Taylor of Stevenage</a:t>
            </a:r>
            <a:endParaRPr lang="en-GB" sz="36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200329"/>
          </a:xfrm>
          <a:prstGeom prst="rect">
            <a:avLst/>
          </a:prstGeom>
          <a:noFill/>
        </p:spPr>
        <p:txBody>
          <a:bodyPr wrap="square" rtlCol="0">
            <a:spAutoFit/>
          </a:bodyPr>
          <a:lstStyle/>
          <a:p>
            <a:r>
              <a:rPr lang="en-US" sz="3600" dirty="0">
                <a:solidFill>
                  <a:schemeClr val="tx1">
                    <a:lumMod val="65000"/>
                    <a:lumOff val="35000"/>
                  </a:schemeClr>
                </a:solidFill>
                <a:latin typeface="+mj-lt"/>
                <a:cs typeface="Calibri" panose="020F0502020204030204" pitchFamily="34" charset="0"/>
              </a:rPr>
              <a:t>Chair of CCIN</a:t>
            </a:r>
            <a:br>
              <a:rPr lang="en-US" sz="3600" dirty="0">
                <a:solidFill>
                  <a:schemeClr val="tx1">
                    <a:lumMod val="65000"/>
                    <a:lumOff val="35000"/>
                  </a:schemeClr>
                </a:solidFill>
                <a:latin typeface="+mj-lt"/>
                <a:cs typeface="Calibri" panose="020F0502020204030204" pitchFamily="34" charset="0"/>
              </a:rPr>
            </a:br>
            <a:r>
              <a:rPr lang="en-US" sz="3600" dirty="0">
                <a:solidFill>
                  <a:schemeClr val="tx1">
                    <a:lumMod val="65000"/>
                    <a:lumOff val="35000"/>
                  </a:schemeClr>
                </a:solidFill>
                <a:latin typeface="+mj-lt"/>
                <a:cs typeface="Calibri" panose="020F0502020204030204" pitchFamily="34" charset="0"/>
              </a:rPr>
              <a:t>Leader of Stevenage Borough Council</a:t>
            </a:r>
            <a:endParaRPr lang="en-GB" sz="3200" dirty="0">
              <a:solidFill>
                <a:schemeClr val="tx1">
                  <a:lumMod val="65000"/>
                  <a:lumOff val="35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cs typeface="Calibri" panose="020F0502020204030204" pitchFamily="34" charset="0"/>
              </a:rPr>
              <a:t>@SharonStevenage</a:t>
            </a:r>
            <a:endParaRPr lang="en-GB" sz="3600" dirty="0">
              <a:solidFill>
                <a:schemeClr val="tx1">
                  <a:lumMod val="50000"/>
                  <a:lumOff val="50000"/>
                </a:schemeClr>
              </a:solidFill>
              <a:cs typeface="Calibri" panose="020F0502020204030204" pitchFamily="34" charset="0"/>
            </a:endParaRPr>
          </a:p>
        </p:txBody>
      </p:sp>
      <p:sp>
        <p:nvSpPr>
          <p:cNvPr id="7" name="Oval 6">
            <a:extLst>
              <a:ext uri="{FF2B5EF4-FFF2-40B4-BE49-F238E27FC236}">
                <a16:creationId xmlns:a16="http://schemas.microsoft.com/office/drawing/2014/main" id="{22CBD61F-3D76-802C-8425-6BD568EC5C3C}"/>
              </a:ext>
            </a:extLst>
          </p:cNvPr>
          <p:cNvSpPr/>
          <p:nvPr/>
        </p:nvSpPr>
        <p:spPr>
          <a:xfrm>
            <a:off x="451685" y="2216036"/>
            <a:ext cx="2300020" cy="2102817"/>
          </a:xfrm>
          <a:prstGeom prst="ellipse">
            <a:avLst/>
          </a:prstGeom>
          <a:blipFill dpi="0" rotWithShape="1">
            <a:blip r:embed="rId2">
              <a:extLst>
                <a:ext uri="{28A0092B-C50C-407E-A947-70E740481C1C}">
                  <a14:useLocalDpi xmlns:a14="http://schemas.microsoft.com/office/drawing/2010/main" val="0"/>
                </a:ext>
              </a:extLst>
            </a:blip>
            <a:srcRect/>
            <a:stretch>
              <a:fillRect t="-12698" b="-2261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476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3" name="TextBox 2">
            <a:extLst>
              <a:ext uri="{FF2B5EF4-FFF2-40B4-BE49-F238E27FC236}">
                <a16:creationId xmlns:a16="http://schemas.microsoft.com/office/drawing/2014/main" id="{EFB2895A-CE23-77BB-B00A-3CEF0D70D98A}"/>
              </a:ext>
            </a:extLst>
          </p:cNvPr>
          <p:cNvSpPr txBox="1"/>
          <p:nvPr/>
        </p:nvSpPr>
        <p:spPr>
          <a:xfrm>
            <a:off x="775855" y="1756872"/>
            <a:ext cx="5320145" cy="1862048"/>
          </a:xfrm>
          <a:prstGeom prst="rect">
            <a:avLst/>
          </a:prstGeom>
          <a:noFill/>
        </p:spPr>
        <p:txBody>
          <a:bodyPr wrap="square" rtlCol="0">
            <a:spAutoFit/>
          </a:bodyPr>
          <a:lstStyle/>
          <a:p>
            <a:r>
              <a:rPr lang="en-US" sz="11500" dirty="0"/>
              <a:t>Q &amp; A</a:t>
            </a:r>
          </a:p>
        </p:txBody>
      </p:sp>
      <p:sp>
        <p:nvSpPr>
          <p:cNvPr id="6" name="TextBox 5">
            <a:extLst>
              <a:ext uri="{FF2B5EF4-FFF2-40B4-BE49-F238E27FC236}">
                <a16:creationId xmlns:a16="http://schemas.microsoft.com/office/drawing/2014/main" id="{9BFEFD26-1E36-729C-D90D-593983004BBD}"/>
              </a:ext>
            </a:extLst>
          </p:cNvPr>
          <p:cNvSpPr txBox="1"/>
          <p:nvPr/>
        </p:nvSpPr>
        <p:spPr>
          <a:xfrm>
            <a:off x="1018309" y="4268963"/>
            <a:ext cx="4000500" cy="646331"/>
          </a:xfrm>
          <a:prstGeom prst="rect">
            <a:avLst/>
          </a:prstGeom>
          <a:noFill/>
        </p:spPr>
        <p:txBody>
          <a:bodyPr wrap="square" rtlCol="0">
            <a:spAutoFit/>
          </a:bodyPr>
          <a:lstStyle/>
          <a:p>
            <a:r>
              <a:rPr lang="en-US" dirty="0"/>
              <a:t>Please raise your hand &amp; we’ll bring you a mic</a:t>
            </a:r>
          </a:p>
        </p:txBody>
      </p:sp>
    </p:spTree>
    <p:extLst>
      <p:ext uri="{BB962C8B-B14F-4D97-AF65-F5344CB8AC3E}">
        <p14:creationId xmlns:p14="http://schemas.microsoft.com/office/powerpoint/2010/main" val="58232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12531"/>
            <a:ext cx="8477497" cy="936795"/>
          </a:xfrm>
          <a:prstGeom prst="rect">
            <a:avLst/>
          </a:prstGeom>
          <a:noFill/>
        </p:spPr>
        <p:txBody>
          <a:bodyPr wrap="square" rtlCol="0">
            <a:spAutoFit/>
          </a:bodyPr>
          <a:lstStyle/>
          <a:p>
            <a:pPr>
              <a:lnSpc>
                <a:spcPts val="7500"/>
              </a:lnSpc>
            </a:pPr>
            <a:r>
              <a:rPr lang="en-GB" sz="4000" b="1" dirty="0">
                <a:solidFill>
                  <a:schemeClr val="tx1">
                    <a:lumMod val="85000"/>
                    <a:lumOff val="15000"/>
                  </a:schemeClr>
                </a:solidFill>
                <a:latin typeface="+mj-lt"/>
              </a:rPr>
              <a:t>Baroness Taylor of Stevenage</a:t>
            </a:r>
            <a:endParaRPr lang="en-GB" sz="36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200329"/>
          </a:xfrm>
          <a:prstGeom prst="rect">
            <a:avLst/>
          </a:prstGeom>
          <a:noFill/>
        </p:spPr>
        <p:txBody>
          <a:bodyPr wrap="square" rtlCol="0">
            <a:spAutoFit/>
          </a:bodyPr>
          <a:lstStyle/>
          <a:p>
            <a:r>
              <a:rPr lang="en-US" sz="3600" dirty="0">
                <a:solidFill>
                  <a:schemeClr val="tx1">
                    <a:lumMod val="65000"/>
                    <a:lumOff val="35000"/>
                  </a:schemeClr>
                </a:solidFill>
                <a:latin typeface="+mj-lt"/>
                <a:cs typeface="Calibri" panose="020F0502020204030204" pitchFamily="34" charset="0"/>
              </a:rPr>
              <a:t>Chair of CCIN</a:t>
            </a:r>
            <a:br>
              <a:rPr lang="en-US" sz="3600" dirty="0">
                <a:solidFill>
                  <a:schemeClr val="tx1">
                    <a:lumMod val="65000"/>
                    <a:lumOff val="35000"/>
                  </a:schemeClr>
                </a:solidFill>
                <a:latin typeface="+mj-lt"/>
                <a:cs typeface="Calibri" panose="020F0502020204030204" pitchFamily="34" charset="0"/>
              </a:rPr>
            </a:br>
            <a:r>
              <a:rPr lang="en-US" sz="3600" dirty="0">
                <a:solidFill>
                  <a:schemeClr val="tx1">
                    <a:lumMod val="65000"/>
                    <a:lumOff val="35000"/>
                  </a:schemeClr>
                </a:solidFill>
                <a:latin typeface="+mj-lt"/>
                <a:cs typeface="Calibri" panose="020F0502020204030204" pitchFamily="34" charset="0"/>
              </a:rPr>
              <a:t>Leader of Stevenage Borough Council</a:t>
            </a:r>
            <a:endParaRPr lang="en-GB" sz="3200" dirty="0">
              <a:solidFill>
                <a:schemeClr val="tx1">
                  <a:lumMod val="65000"/>
                  <a:lumOff val="35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cs typeface="Calibri" panose="020F0502020204030204" pitchFamily="34" charset="0"/>
              </a:rPr>
              <a:t>@SharonStevenage</a:t>
            </a:r>
            <a:endParaRPr lang="en-GB" sz="3600" dirty="0">
              <a:solidFill>
                <a:schemeClr val="tx1">
                  <a:lumMod val="50000"/>
                  <a:lumOff val="50000"/>
                </a:schemeClr>
              </a:solidFill>
              <a:cs typeface="Calibri" panose="020F0502020204030204" pitchFamily="34" charset="0"/>
            </a:endParaRPr>
          </a:p>
        </p:txBody>
      </p:sp>
      <p:sp>
        <p:nvSpPr>
          <p:cNvPr id="7" name="Oval 6">
            <a:extLst>
              <a:ext uri="{FF2B5EF4-FFF2-40B4-BE49-F238E27FC236}">
                <a16:creationId xmlns:a16="http://schemas.microsoft.com/office/drawing/2014/main" id="{22CBD61F-3D76-802C-8425-6BD568EC5C3C}"/>
              </a:ext>
            </a:extLst>
          </p:cNvPr>
          <p:cNvSpPr/>
          <p:nvPr/>
        </p:nvSpPr>
        <p:spPr>
          <a:xfrm>
            <a:off x="451685" y="2216036"/>
            <a:ext cx="2300020" cy="2102817"/>
          </a:xfrm>
          <a:prstGeom prst="ellipse">
            <a:avLst/>
          </a:prstGeom>
          <a:blipFill dpi="0" rotWithShape="1">
            <a:blip r:embed="rId2">
              <a:extLst>
                <a:ext uri="{28A0092B-C50C-407E-A947-70E740481C1C}">
                  <a14:useLocalDpi xmlns:a14="http://schemas.microsoft.com/office/drawing/2010/main" val="0"/>
                </a:ext>
              </a:extLst>
            </a:blip>
            <a:srcRect/>
            <a:stretch>
              <a:fillRect t="-12698" b="-2261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507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286324" y="1536174"/>
            <a:ext cx="5678058" cy="3785652"/>
          </a:xfrm>
          <a:prstGeom prst="rect">
            <a:avLst/>
          </a:prstGeom>
          <a:noFill/>
        </p:spPr>
        <p:txBody>
          <a:bodyPr wrap="square" rtlCol="0">
            <a:spAutoFit/>
          </a:bodyPr>
          <a:lstStyle/>
          <a:p>
            <a:r>
              <a:rPr lang="en-US" sz="4000" b="1" dirty="0"/>
              <a:t>Plenary 2</a:t>
            </a:r>
          </a:p>
          <a:p>
            <a:r>
              <a:rPr lang="en-US" sz="4000" b="1" dirty="0"/>
              <a:t>Report Launches</a:t>
            </a:r>
            <a:br>
              <a:rPr lang="en-US" sz="4000" b="1" dirty="0"/>
            </a:br>
            <a:br>
              <a:rPr lang="en-US" sz="4000" b="1" dirty="0"/>
            </a:br>
            <a:r>
              <a:rPr lang="en-US" sz="4000" b="1" dirty="0"/>
              <a:t>Developing the Cooperative Economy</a:t>
            </a:r>
          </a:p>
        </p:txBody>
      </p:sp>
    </p:spTree>
    <p:extLst>
      <p:ext uri="{BB962C8B-B14F-4D97-AF65-F5344CB8AC3E}">
        <p14:creationId xmlns:p14="http://schemas.microsoft.com/office/powerpoint/2010/main" val="3152443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Councillor Louise Gittins</a:t>
            </a:r>
            <a:endPar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Leader, Cheshire West &amp; Chester Council</a:t>
            </a:r>
            <a:b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b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Executive Oversight Committee Member, CCIN</a:t>
            </a:r>
            <a:endParaRPr kumimoji="0" lang="en-GB" sz="24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rPr>
              <a:t>@Weezegee | @Go_cheshirewest</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b="-1691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55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FCA314-D138-674D-8189-120B07B1DF2A}"/>
              </a:ext>
            </a:extLst>
          </p:cNvPr>
          <p:cNvSpPr txBox="1"/>
          <p:nvPr/>
        </p:nvSpPr>
        <p:spPr>
          <a:xfrm>
            <a:off x="302494" y="2025908"/>
            <a:ext cx="1158701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John Cotton – </a:t>
            </a:r>
            <a:r>
              <a:rPr lang="en-GB" sz="2800" dirty="0">
                <a:solidFill>
                  <a:srgbClr val="000000">
                    <a:lumMod val="85000"/>
                    <a:lumOff val="15000"/>
                  </a:srgbClr>
                </a:solidFill>
                <a:cs typeface="Calibri" panose="020F0502020204030204" pitchFamily="34" charset="0"/>
              </a:rPr>
              <a:t>Cabinet Member for Social Justice, Community Safety &amp; Equalities, Birmingham City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Cllr Sue Woodward – </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Leader, Burntwood Town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Ajaz Rehman – </a:t>
            </a:r>
            <a:r>
              <a:rPr lang="en-GB" sz="2800" dirty="0">
                <a:solidFill>
                  <a:srgbClr val="000000">
                    <a:lumMod val="85000"/>
                    <a:lumOff val="15000"/>
                  </a:srgbClr>
                </a:solidFill>
                <a:cs typeface="Calibri" panose="020F0502020204030204" pitchFamily="34" charset="0"/>
              </a:rPr>
              <a:t>Inclusive Economy Champion &amp; </a:t>
            </a:r>
            <a:r>
              <a:rPr lang="en-GB" sz="2800" b="1" dirty="0">
                <a:solidFill>
                  <a:srgbClr val="000000">
                    <a:lumMod val="85000"/>
                    <a:lumOff val="15000"/>
                  </a:srgbClr>
                </a:solidFill>
                <a:cs typeface="Calibri" panose="020F0502020204030204" pitchFamily="34" charset="0"/>
              </a:rPr>
              <a:t>Simon Grove-White</a:t>
            </a:r>
            <a:r>
              <a:rPr lang="en-GB" sz="2800" dirty="0">
                <a:solidFill>
                  <a:srgbClr val="000000">
                    <a:lumMod val="85000"/>
                    <a:lumOff val="15000"/>
                  </a:srgbClr>
                </a:solidFill>
                <a:cs typeface="Calibri" panose="020F0502020204030204" pitchFamily="34" charset="0"/>
              </a:rPr>
              <a:t> – Principal Economic Development Officer – Community Wealth Building, Oxford City Council</a:t>
            </a:r>
            <a:endPar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br>
            <a:endPar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0849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097909" y="1322570"/>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John Cotton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097909" y="2285206"/>
            <a:ext cx="9021287" cy="1754326"/>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Cabinet Member for Social Justice, Community Safety and Equalities Birmingham City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097909" y="3789943"/>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@cllrJohnCotton | @BhamCityCouncil</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097909" y="4882549"/>
            <a:ext cx="8562109" cy="1323439"/>
          </a:xfrm>
          <a:prstGeom prst="rect">
            <a:avLst/>
          </a:prstGeom>
          <a:noFill/>
        </p:spPr>
        <p:txBody>
          <a:bodyPr wrap="square" rtlCol="0">
            <a:spAutoFit/>
          </a:bodyPr>
          <a:lstStyle/>
          <a:p>
            <a:r>
              <a:rPr lang="en-US" sz="4000" b="1" dirty="0">
                <a:latin typeface="+mj-lt"/>
              </a:rPr>
              <a:t>Community Economic Development Plans</a:t>
            </a:r>
          </a:p>
        </p:txBody>
      </p:sp>
    </p:spTree>
    <p:extLst>
      <p:ext uri="{BB962C8B-B14F-4D97-AF65-F5344CB8AC3E}">
        <p14:creationId xmlns:p14="http://schemas.microsoft.com/office/powerpoint/2010/main" val="35021093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461C62C-30C0-EA88-97A5-82FB5A0DC103}"/>
              </a:ext>
            </a:extLst>
          </p:cNvPr>
          <p:cNvPicPr>
            <a:picLocks noChangeAspect="1"/>
          </p:cNvPicPr>
          <p:nvPr/>
        </p:nvPicPr>
        <p:blipFill rotWithShape="1">
          <a:blip r:embed="rId2">
            <a:extLst>
              <a:ext uri="{28A0092B-C50C-407E-A947-70E740481C1C}">
                <a14:useLocalDpi xmlns:a14="http://schemas.microsoft.com/office/drawing/2010/main" val="0"/>
              </a:ext>
            </a:extLst>
          </a:blip>
          <a:srcRect l="7292" t="582"/>
          <a:stretch/>
        </p:blipFill>
        <p:spPr>
          <a:xfrm>
            <a:off x="3272589" y="0"/>
            <a:ext cx="5354053" cy="6292516"/>
          </a:xfrm>
          <a:prstGeom prst="rect">
            <a:avLst/>
          </a:prstGeom>
        </p:spPr>
      </p:pic>
      <p:sp>
        <p:nvSpPr>
          <p:cNvPr id="4" name="Rectangle 3">
            <a:extLst>
              <a:ext uri="{FF2B5EF4-FFF2-40B4-BE49-F238E27FC236}">
                <a16:creationId xmlns:a16="http://schemas.microsoft.com/office/drawing/2014/main" id="{F6F8FF4A-C649-19FA-0BFD-4BF98F70CA31}"/>
              </a:ext>
            </a:extLst>
          </p:cNvPr>
          <p:cNvSpPr/>
          <p:nvPr/>
        </p:nvSpPr>
        <p:spPr>
          <a:xfrm>
            <a:off x="0" y="0"/>
            <a:ext cx="2574758" cy="143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90204C-9E61-5AA4-001F-331A7A03FC91}"/>
              </a:ext>
            </a:extLst>
          </p:cNvPr>
          <p:cNvSpPr/>
          <p:nvPr/>
        </p:nvSpPr>
        <p:spPr>
          <a:xfrm>
            <a:off x="8626642" y="120316"/>
            <a:ext cx="3565358" cy="116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14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Sue Woodward</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Burntwood Town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1" y="2706654"/>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@SueWoodward | @BurntwoodTC</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70711" y="4305597"/>
            <a:ext cx="8562109" cy="707886"/>
          </a:xfrm>
          <a:prstGeom prst="rect">
            <a:avLst/>
          </a:prstGeom>
          <a:noFill/>
        </p:spPr>
        <p:txBody>
          <a:bodyPr wrap="square" rtlCol="0">
            <a:spAutoFit/>
          </a:bodyPr>
          <a:lstStyle/>
          <a:p>
            <a:r>
              <a:rPr lang="en-US" sz="4000" b="1" dirty="0">
                <a:latin typeface="+mj-lt"/>
              </a:rPr>
              <a:t>Cooperation at the Grassroots</a:t>
            </a:r>
          </a:p>
        </p:txBody>
      </p:sp>
    </p:spTree>
    <p:extLst>
      <p:ext uri="{BB962C8B-B14F-4D97-AF65-F5344CB8AC3E}">
        <p14:creationId xmlns:p14="http://schemas.microsoft.com/office/powerpoint/2010/main" val="3831452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220BE809-FB24-E03E-4686-FD3F1FFB1911}"/>
              </a:ext>
            </a:extLst>
          </p:cNvPr>
          <p:cNvSpPr>
            <a:spLocks noGrp="1"/>
          </p:cNvSpPr>
          <p:nvPr>
            <p:ph type="media" sz="quarter" idx="13"/>
          </p:nvPr>
        </p:nvSpPr>
        <p:spPr/>
      </p:sp>
    </p:spTree>
    <p:extLst>
      <p:ext uri="{BB962C8B-B14F-4D97-AF65-F5344CB8AC3E}">
        <p14:creationId xmlns:p14="http://schemas.microsoft.com/office/powerpoint/2010/main" val="2186414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57368" y="12921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Ajaz Rehman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089735"/>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Inclusive Economy Champion</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1105310" y="1576690"/>
            <a:ext cx="1749097" cy="164724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84053" y="2280941"/>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@AjazRehman2 | @OxfordCity</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99476" y="5112979"/>
            <a:ext cx="8562109" cy="1323439"/>
          </a:xfrm>
          <a:prstGeom prst="rect">
            <a:avLst/>
          </a:prstGeom>
          <a:noFill/>
        </p:spPr>
        <p:txBody>
          <a:bodyPr wrap="square" rtlCol="0">
            <a:spAutoFit/>
          </a:bodyPr>
          <a:lstStyle/>
          <a:p>
            <a:r>
              <a:rPr lang="en-US" sz="4000" b="1" dirty="0">
                <a:latin typeface="+mj-lt"/>
              </a:rPr>
              <a:t>Growing an inclusive Cooperative Economy</a:t>
            </a:r>
          </a:p>
        </p:txBody>
      </p:sp>
      <p:sp>
        <p:nvSpPr>
          <p:cNvPr id="20" name="Oval 19">
            <a:extLst>
              <a:ext uri="{FF2B5EF4-FFF2-40B4-BE49-F238E27FC236}">
                <a16:creationId xmlns:a16="http://schemas.microsoft.com/office/drawing/2014/main" id="{B4442343-2F51-567E-0E6C-EDD6B3E8A0F2}"/>
              </a:ext>
            </a:extLst>
          </p:cNvPr>
          <p:cNvSpPr/>
          <p:nvPr/>
        </p:nvSpPr>
        <p:spPr>
          <a:xfrm>
            <a:off x="943000" y="3425646"/>
            <a:ext cx="1964831" cy="164724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9761729-2083-5F2B-DFDC-5921D1A28605}"/>
              </a:ext>
            </a:extLst>
          </p:cNvPr>
          <p:cNvSpPr txBox="1"/>
          <p:nvPr/>
        </p:nvSpPr>
        <p:spPr>
          <a:xfrm>
            <a:off x="3157368" y="3425646"/>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Simon Grove-White</a:t>
            </a:r>
            <a:endParaRPr lang="en-GB" sz="4000" b="1" dirty="0">
              <a:solidFill>
                <a:schemeClr val="tx1">
                  <a:lumMod val="85000"/>
                  <a:lumOff val="15000"/>
                </a:schemeClr>
              </a:solidFill>
              <a:latin typeface="+mj-lt"/>
            </a:endParaRPr>
          </a:p>
        </p:txBody>
      </p:sp>
      <p:sp>
        <p:nvSpPr>
          <p:cNvPr id="22" name="TextBox 21">
            <a:extLst>
              <a:ext uri="{FF2B5EF4-FFF2-40B4-BE49-F238E27FC236}">
                <a16:creationId xmlns:a16="http://schemas.microsoft.com/office/drawing/2014/main" id="{8B99EDE5-F67F-BF3C-37C1-06B98CB6ADDB}"/>
              </a:ext>
            </a:extLst>
          </p:cNvPr>
          <p:cNvSpPr txBox="1"/>
          <p:nvPr/>
        </p:nvSpPr>
        <p:spPr>
          <a:xfrm>
            <a:off x="3170710" y="4109159"/>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Principal Economic Devt Officer</a:t>
            </a:r>
            <a:endParaRPr lang="en-GB" sz="3200" dirty="0">
              <a:solidFill>
                <a:schemeClr val="tx1">
                  <a:lumMod val="65000"/>
                  <a:lumOff val="35000"/>
                </a:schemeClr>
              </a:solidFill>
              <a:cs typeface="Calibri" panose="020F0502020204030204" pitchFamily="34" charset="0"/>
            </a:endParaRPr>
          </a:p>
        </p:txBody>
      </p:sp>
    </p:spTree>
    <p:extLst>
      <p:ext uri="{BB962C8B-B14F-4D97-AF65-F5344CB8AC3E}">
        <p14:creationId xmlns:p14="http://schemas.microsoft.com/office/powerpoint/2010/main" val="2397412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3"/>
          <a:stretch>
            <a:fillRect/>
          </a:stretch>
        </p:blipFill>
        <p:spPr>
          <a:xfrm>
            <a:off x="0" y="-38100"/>
            <a:ext cx="12142149" cy="6886272"/>
          </a:xfrm>
          <a:prstGeom prst="rect">
            <a:avLst/>
          </a:prstGeom>
        </p:spPr>
      </p:pic>
      <p:pic>
        <p:nvPicPr>
          <p:cNvPr id="8" name="Picture 7"/>
          <p:cNvPicPr>
            <a:picLocks noChangeAspect="1"/>
          </p:cNvPicPr>
          <p:nvPr/>
        </p:nvPicPr>
        <p:blipFill>
          <a:blip r:embed="rId3"/>
          <a:stretch>
            <a:fillRect/>
          </a:stretch>
        </p:blipFill>
        <p:spPr>
          <a:xfrm>
            <a:off x="62551" y="-40972"/>
            <a:ext cx="12142149" cy="6886272"/>
          </a:xfrm>
          <a:prstGeom prst="rect">
            <a:avLst/>
          </a:prstGeom>
        </p:spPr>
      </p:pic>
    </p:spTree>
    <p:extLst>
      <p:ext uri="{BB962C8B-B14F-4D97-AF65-F5344CB8AC3E}">
        <p14:creationId xmlns:p14="http://schemas.microsoft.com/office/powerpoint/2010/main" val="2084853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64088" y="220611"/>
            <a:ext cx="5189862" cy="3192991"/>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idx="1"/>
          </p:nvPr>
        </p:nvSpPr>
        <p:spPr/>
        <p:txBody>
          <a:bodyPr>
            <a:normAutofit/>
          </a:bodyPr>
          <a:lstStyle/>
          <a:p>
            <a:pPr marL="0" indent="0">
              <a:buNone/>
            </a:pPr>
            <a:endParaRPr lang="en-GB" dirty="0"/>
          </a:p>
          <a:p>
            <a:endParaRPr lang="en-GB" dirty="0"/>
          </a:p>
        </p:txBody>
      </p:sp>
      <p:pic>
        <p:nvPicPr>
          <p:cNvPr id="6" name="Picture 5"/>
          <p:cNvPicPr>
            <a:picLocks noChangeAspect="1"/>
          </p:cNvPicPr>
          <p:nvPr/>
        </p:nvPicPr>
        <p:blipFill>
          <a:blip r:embed="rId4"/>
          <a:stretch>
            <a:fillRect/>
          </a:stretch>
        </p:blipFill>
        <p:spPr>
          <a:xfrm>
            <a:off x="8807423" y="2268462"/>
            <a:ext cx="3097381" cy="436779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2871329" y="220611"/>
            <a:ext cx="2401077" cy="327874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a:stretch>
            <a:fillRect/>
          </a:stretch>
        </p:blipFill>
        <p:spPr>
          <a:xfrm>
            <a:off x="1937983" y="2874762"/>
            <a:ext cx="2503889" cy="354102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7"/>
          <a:stretch>
            <a:fillRect/>
          </a:stretch>
        </p:blipFill>
        <p:spPr>
          <a:xfrm>
            <a:off x="4311623" y="3413602"/>
            <a:ext cx="4495800" cy="33413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312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Steve Reed OBE, MP</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200329"/>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Shadow Secretary of State for Justice</a:t>
            </a:r>
            <a:br>
              <a:rPr lang="en-US" sz="3600" dirty="0">
                <a:solidFill>
                  <a:schemeClr val="tx1">
                    <a:lumMod val="65000"/>
                    <a:lumOff val="35000"/>
                  </a:schemeClr>
                </a:solidFill>
                <a:cs typeface="Calibri" panose="020F0502020204030204" pitchFamily="34" charset="0"/>
              </a:rPr>
            </a:br>
            <a:r>
              <a:rPr lang="en-US" sz="3600" dirty="0">
                <a:solidFill>
                  <a:schemeClr val="tx1">
                    <a:lumMod val="65000"/>
                    <a:lumOff val="35000"/>
                  </a:schemeClr>
                </a:solidFill>
                <a:cs typeface="Calibri" panose="020F0502020204030204" pitchFamily="34" charset="0"/>
              </a:rPr>
              <a:t>Vice President of the CCIN</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404298" y="2294463"/>
            <a:ext cx="2307730" cy="2163237"/>
          </a:xfrm>
          <a:prstGeom prst="ellipse">
            <a:avLst/>
          </a:prstGeom>
          <a:blipFill dpi="0" rotWithShape="1">
            <a:blip r:embed="rId2">
              <a:extLst>
                <a:ext uri="{28A0092B-C50C-407E-A947-70E740481C1C}">
                  <a14:useLocalDpi xmlns:a14="http://schemas.microsoft.com/office/drawing/2010/main" val="0"/>
                </a:ext>
              </a:extLst>
            </a:blip>
            <a:srcRect/>
            <a:stretch>
              <a:fillRect l="-57783" t="-17103" r="-49533" b="-30337"/>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@SteveReed</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266541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GB" dirty="0"/>
              <a:t>Owned by Oxford – Case study</a:t>
            </a:r>
            <a:endParaRPr dirty="0"/>
          </a:p>
        </p:txBody>
      </p:sp>
      <p:sp>
        <p:nvSpPr>
          <p:cNvPr id="194" name="Google Shape;194;p35"/>
          <p:cNvSpPr txBox="1">
            <a:spLocks noGrp="1"/>
          </p:cNvSpPr>
          <p:nvPr>
            <p:ph type="body" idx="1"/>
          </p:nvPr>
        </p:nvSpPr>
        <p:spPr>
          <a:xfrm>
            <a:off x="1206501" y="1356967"/>
            <a:ext cx="6946900" cy="4660204"/>
          </a:xfrm>
          <a:prstGeom prst="rect">
            <a:avLst/>
          </a:prstGeom>
        </p:spPr>
        <p:txBody>
          <a:bodyPr spcFirstLastPara="1" vert="horz" wrap="square" lIns="121900" tIns="121900" rIns="121900" bIns="121900" rtlCol="0" anchor="t" anchorCtr="0">
            <a:normAutofit/>
          </a:bodyPr>
          <a:lstStyle/>
          <a:p>
            <a:pPr>
              <a:lnSpc>
                <a:spcPct val="120000"/>
              </a:lnSpc>
            </a:pPr>
            <a:r>
              <a:rPr lang="en-GB" dirty="0"/>
              <a:t>Growing locally-led, community-owned businesses</a:t>
            </a:r>
            <a:endParaRPr dirty="0"/>
          </a:p>
          <a:p>
            <a:pPr>
              <a:lnSpc>
                <a:spcPct val="120000"/>
              </a:lnSpc>
              <a:spcBef>
                <a:spcPts val="1867"/>
              </a:spcBef>
            </a:pPr>
            <a:r>
              <a:rPr lang="en-GB" dirty="0"/>
              <a:t>Integrating strengths-based, community economic development with the purchasing power and assets of larger organisations</a:t>
            </a:r>
            <a:endParaRPr dirty="0"/>
          </a:p>
          <a:p>
            <a:pPr>
              <a:lnSpc>
                <a:spcPct val="120000"/>
              </a:lnSpc>
              <a:spcBef>
                <a:spcPts val="1867"/>
              </a:spcBef>
            </a:pPr>
            <a:r>
              <a:rPr lang="en-GB" dirty="0"/>
              <a:t>Place-based, city-wide with a focus on Blackbird Leys, Barton, Rose Hill and Littlemore</a:t>
            </a:r>
            <a:endParaRPr dirty="0"/>
          </a:p>
          <a:p>
            <a:pPr>
              <a:lnSpc>
                <a:spcPct val="100000"/>
              </a:lnSpc>
              <a:spcBef>
                <a:spcPts val="1867"/>
              </a:spcBef>
              <a:spcAft>
                <a:spcPts val="1600"/>
              </a:spcAft>
            </a:pPr>
            <a:r>
              <a:rPr lang="en-GB" dirty="0">
                <a:hlinkClick r:id="rId3"/>
              </a:rPr>
              <a:t>https://ownedbyoxford.org.uk/</a:t>
            </a:r>
            <a:r>
              <a:rPr lang="en-GB" dirty="0"/>
              <a:t> </a:t>
            </a:r>
            <a:endParaRPr dirty="0"/>
          </a:p>
        </p:txBody>
      </p:sp>
      <p:pic>
        <p:nvPicPr>
          <p:cNvPr id="4" name="Picture 3"/>
          <p:cNvPicPr>
            <a:picLocks noChangeAspect="1"/>
          </p:cNvPicPr>
          <p:nvPr/>
        </p:nvPicPr>
        <p:blipFill>
          <a:blip r:embed="rId4"/>
          <a:stretch>
            <a:fillRect/>
          </a:stretch>
        </p:blipFill>
        <p:spPr>
          <a:xfrm>
            <a:off x="7914118" y="1445867"/>
            <a:ext cx="4137757" cy="3515412"/>
          </a:xfrm>
          <a:prstGeom prst="rect">
            <a:avLst/>
          </a:prstGeom>
          <a:ln>
            <a:noFill/>
          </a:ln>
          <a:effectLst>
            <a:outerShdw blurRad="190500" algn="tl" rotWithShape="0">
              <a:srgbClr val="000000">
                <a:alpha val="70000"/>
              </a:srgbClr>
            </a:outerShdw>
          </a:effectLst>
        </p:spPr>
      </p:pic>
      <p:pic>
        <p:nvPicPr>
          <p:cNvPr id="5" name="Google Shape;201;p36"/>
          <p:cNvPicPr preferRelativeResize="0"/>
          <p:nvPr/>
        </p:nvPicPr>
        <p:blipFill rotWithShape="1">
          <a:blip r:embed="rId5">
            <a:alphaModFix/>
          </a:blip>
          <a:srcRect/>
          <a:stretch/>
        </p:blipFill>
        <p:spPr>
          <a:xfrm>
            <a:off x="3064604" y="5884581"/>
            <a:ext cx="7730396" cy="896189"/>
          </a:xfrm>
          <a:prstGeom prst="rect">
            <a:avLst/>
          </a:prstGeom>
          <a:ln>
            <a:noFill/>
          </a:ln>
          <a:effectLst>
            <a:outerShdw blurRad="190500" algn="tl" rotWithShape="0">
              <a:srgbClr val="000000">
                <a:alpha val="70000"/>
              </a:srgbClr>
            </a:outerShdw>
          </a:effectLst>
        </p:spPr>
      </p:pic>
      <p:pic>
        <p:nvPicPr>
          <p:cNvPr id="6" name="Google Shape;202;p36"/>
          <p:cNvPicPr preferRelativeResize="0"/>
          <p:nvPr/>
        </p:nvPicPr>
        <p:blipFill rotWithShape="1">
          <a:blip r:embed="rId6">
            <a:alphaModFix/>
          </a:blip>
          <a:srcRect/>
          <a:stretch/>
        </p:blipFill>
        <p:spPr>
          <a:xfrm>
            <a:off x="10274698" y="5884581"/>
            <a:ext cx="812003" cy="896189"/>
          </a:xfrm>
          <a:prstGeom prst="rect">
            <a:avLst/>
          </a:prstGeom>
          <a:noFill/>
          <a:ln>
            <a:noFill/>
          </a:ln>
        </p:spPr>
      </p:pic>
    </p:spTree>
    <p:extLst>
      <p:ext uri="{BB962C8B-B14F-4D97-AF65-F5344CB8AC3E}">
        <p14:creationId xmlns:p14="http://schemas.microsoft.com/office/powerpoint/2010/main" val="25874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1" end="1"/>
                                            </p:txEl>
                                          </p:spTgt>
                                        </p:tgtEl>
                                        <p:attrNameLst>
                                          <p:attrName>style.visibility</p:attrName>
                                        </p:attrNameLst>
                                      </p:cBhvr>
                                      <p:to>
                                        <p:strVal val="visible"/>
                                      </p:to>
                                    </p:set>
                                    <p:animEffect transition="in" filter="fade">
                                      <p:cBhvr>
                                        <p:cTn id="12" dur="1000"/>
                                        <p:tgtEl>
                                          <p:spTgt spid="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2" end="2"/>
                                            </p:txEl>
                                          </p:spTgt>
                                        </p:tgtEl>
                                        <p:attrNameLst>
                                          <p:attrName>style.visibility</p:attrName>
                                        </p:attrNameLst>
                                      </p:cBhvr>
                                      <p:to>
                                        <p:strVal val="visible"/>
                                      </p:to>
                                    </p:set>
                                    <p:animEffect transition="in" filter="fade">
                                      <p:cBhvr>
                                        <p:cTn id="17" dur="1000"/>
                                        <p:tgtEl>
                                          <p:spTgt spid="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3" end="3"/>
                                            </p:txEl>
                                          </p:spTgt>
                                        </p:tgtEl>
                                        <p:attrNameLst>
                                          <p:attrName>style.visibility</p:attrName>
                                        </p:attrNameLst>
                                      </p:cBhvr>
                                      <p:to>
                                        <p:strVal val="visible"/>
                                      </p:to>
                                    </p:set>
                                    <p:animEffect transition="in" filter="fade">
                                      <p:cBhvr>
                                        <p:cTn id="22" dur="1000"/>
                                        <p:tgtEl>
                                          <p:spTgt spid="1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 y="0"/>
            <a:ext cx="13202817" cy="6858000"/>
          </a:xfrm>
          <a:prstGeom prst="rect">
            <a:avLst/>
          </a:prstGeom>
        </p:spPr>
      </p:pic>
    </p:spTree>
    <p:extLst>
      <p:ext uri="{BB962C8B-B14F-4D97-AF65-F5344CB8AC3E}">
        <p14:creationId xmlns:p14="http://schemas.microsoft.com/office/powerpoint/2010/main" val="2915655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00" y="593367"/>
            <a:ext cx="11360800" cy="763600"/>
          </a:xfrm>
        </p:spPr>
        <p:txBody>
          <a:bodyPr>
            <a:normAutofit fontScale="90000"/>
          </a:bodyPr>
          <a:lstStyle/>
          <a:p>
            <a:r>
              <a:rPr lang="en-GB" dirty="0"/>
              <a:t>Key findings</a:t>
            </a:r>
          </a:p>
        </p:txBody>
      </p:sp>
      <p:sp>
        <p:nvSpPr>
          <p:cNvPr id="3" name="Text Placeholder 2"/>
          <p:cNvSpPr>
            <a:spLocks noGrp="1"/>
          </p:cNvSpPr>
          <p:nvPr>
            <p:ph type="body" idx="1"/>
          </p:nvPr>
        </p:nvSpPr>
        <p:spPr>
          <a:xfrm>
            <a:off x="1584000" y="1650932"/>
            <a:ext cx="6288592" cy="4889567"/>
          </a:xfrm>
        </p:spPr>
        <p:txBody>
          <a:bodyPr>
            <a:normAutofit/>
          </a:bodyPr>
          <a:lstStyle/>
          <a:p>
            <a:r>
              <a:rPr lang="en-GB" dirty="0"/>
              <a:t>Mapping/directories need scale to be useful to commissioners</a:t>
            </a:r>
          </a:p>
          <a:p>
            <a:r>
              <a:rPr lang="en-GB" dirty="0"/>
              <a:t>Low awareness of coops among target demographics</a:t>
            </a:r>
          </a:p>
          <a:p>
            <a:r>
              <a:rPr lang="en-GB" dirty="0"/>
              <a:t>Many not accessing mainstream business support either</a:t>
            </a:r>
          </a:p>
          <a:p>
            <a:r>
              <a:rPr lang="en-GB" dirty="0"/>
              <a:t>Need to embed understanding of value of cooperatives within anchor organisations</a:t>
            </a:r>
          </a:p>
          <a:p>
            <a:r>
              <a:rPr lang="en-GB" dirty="0"/>
              <a:t>Procurement needs long term strategic approach</a:t>
            </a:r>
          </a:p>
          <a:p>
            <a:r>
              <a:rPr lang="en-GB" dirty="0"/>
              <a:t>Use of reserve contracts and innovation partnerships</a:t>
            </a:r>
          </a:p>
          <a:p>
            <a:endParaRPr lang="en-GB" dirty="0"/>
          </a:p>
          <a:p>
            <a:endParaRPr lang="en-GB" dirty="0"/>
          </a:p>
        </p:txBody>
      </p:sp>
      <p:pic>
        <p:nvPicPr>
          <p:cNvPr id="7" name="Picture 6"/>
          <p:cNvPicPr>
            <a:picLocks noChangeAspect="1"/>
          </p:cNvPicPr>
          <p:nvPr/>
        </p:nvPicPr>
        <p:blipFill>
          <a:blip r:embed="rId3"/>
          <a:stretch>
            <a:fillRect/>
          </a:stretch>
        </p:blipFill>
        <p:spPr>
          <a:xfrm>
            <a:off x="8003092" y="1356967"/>
            <a:ext cx="3773308" cy="4641984"/>
          </a:xfrm>
          <a:prstGeom prst="rect">
            <a:avLst/>
          </a:prstGeom>
        </p:spPr>
      </p:pic>
    </p:spTree>
    <p:extLst>
      <p:ext uri="{BB962C8B-B14F-4D97-AF65-F5344CB8AC3E}">
        <p14:creationId xmlns:p14="http://schemas.microsoft.com/office/powerpoint/2010/main" val="4082511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500" y="596054"/>
            <a:ext cx="11360800" cy="763600"/>
          </a:xfrm>
        </p:spPr>
        <p:txBody>
          <a:bodyPr>
            <a:normAutofit fontScale="90000"/>
          </a:bodyPr>
          <a:lstStyle/>
          <a:p>
            <a:r>
              <a:rPr lang="en-GB" dirty="0"/>
              <a:t>Building on the learning</a:t>
            </a:r>
          </a:p>
        </p:txBody>
      </p:sp>
      <p:sp>
        <p:nvSpPr>
          <p:cNvPr id="3" name="Text Placeholder 2"/>
          <p:cNvSpPr>
            <a:spLocks noGrp="1"/>
          </p:cNvSpPr>
          <p:nvPr>
            <p:ph type="body" idx="1"/>
          </p:nvPr>
        </p:nvSpPr>
        <p:spPr>
          <a:xfrm>
            <a:off x="1651000" y="1825927"/>
            <a:ext cx="6781800" cy="4555200"/>
          </a:xfrm>
        </p:spPr>
        <p:txBody>
          <a:bodyPr>
            <a:normAutofit/>
          </a:bodyPr>
          <a:lstStyle/>
          <a:p>
            <a:r>
              <a:rPr lang="en-GB" dirty="0"/>
              <a:t>Invested ARG funding in local Coop Development Agency</a:t>
            </a:r>
          </a:p>
          <a:p>
            <a:r>
              <a:rPr lang="en-GB" dirty="0"/>
              <a:t>Coop Social Value for TOMs – CCIN Prototype</a:t>
            </a:r>
          </a:p>
          <a:p>
            <a:r>
              <a:rPr lang="en-GB" dirty="0"/>
              <a:t>Mainstream channels – LEPs, universities, start-up networks</a:t>
            </a:r>
          </a:p>
          <a:p>
            <a:r>
              <a:rPr lang="en-GB" dirty="0"/>
              <a:t>Closer working with Donut Economics Action Lab – toolkit for business</a:t>
            </a:r>
          </a:p>
          <a:p>
            <a:r>
              <a:rPr lang="en-GB" dirty="0"/>
              <a:t>Inclusive Economy Fund or Regional Bank</a:t>
            </a:r>
          </a:p>
          <a:p>
            <a:r>
              <a:rPr lang="en-GB" dirty="0"/>
              <a:t>Oxfordshire-wide supplier directory</a:t>
            </a:r>
          </a:p>
        </p:txBody>
      </p:sp>
      <p:pic>
        <p:nvPicPr>
          <p:cNvPr id="4" name="Picture 3"/>
          <p:cNvPicPr>
            <a:picLocks noChangeAspect="1"/>
          </p:cNvPicPr>
          <p:nvPr/>
        </p:nvPicPr>
        <p:blipFill>
          <a:blip r:embed="rId3"/>
          <a:stretch>
            <a:fillRect/>
          </a:stretch>
        </p:blipFill>
        <p:spPr>
          <a:xfrm>
            <a:off x="9048448" y="3334181"/>
            <a:ext cx="2279952" cy="1196975"/>
          </a:xfrm>
          <a:prstGeom prst="rect">
            <a:avLst/>
          </a:prstGeom>
        </p:spPr>
      </p:pic>
      <p:pic>
        <p:nvPicPr>
          <p:cNvPr id="5" name="Picture 4"/>
          <p:cNvPicPr>
            <a:picLocks noChangeAspect="1"/>
          </p:cNvPicPr>
          <p:nvPr/>
        </p:nvPicPr>
        <p:blipFill>
          <a:blip r:embed="rId4"/>
          <a:stretch>
            <a:fillRect/>
          </a:stretch>
        </p:blipFill>
        <p:spPr>
          <a:xfrm>
            <a:off x="9590497" y="4700102"/>
            <a:ext cx="2319189" cy="1102395"/>
          </a:xfrm>
          <a:prstGeom prst="rect">
            <a:avLst/>
          </a:prstGeom>
        </p:spPr>
      </p:pic>
      <p:pic>
        <p:nvPicPr>
          <p:cNvPr id="8" name="Picture 7"/>
          <p:cNvPicPr>
            <a:picLocks noChangeAspect="1"/>
          </p:cNvPicPr>
          <p:nvPr/>
        </p:nvPicPr>
        <p:blipFill>
          <a:blip r:embed="rId5"/>
          <a:stretch>
            <a:fillRect/>
          </a:stretch>
        </p:blipFill>
        <p:spPr>
          <a:xfrm>
            <a:off x="8188142" y="6010346"/>
            <a:ext cx="2430254" cy="520054"/>
          </a:xfrm>
          <a:prstGeom prst="rect">
            <a:avLst/>
          </a:prstGeom>
        </p:spPr>
      </p:pic>
      <p:pic>
        <p:nvPicPr>
          <p:cNvPr id="9" name="Picture 8"/>
          <p:cNvPicPr>
            <a:picLocks noChangeAspect="1"/>
          </p:cNvPicPr>
          <p:nvPr/>
        </p:nvPicPr>
        <p:blipFill>
          <a:blip r:embed="rId6"/>
          <a:stretch>
            <a:fillRect/>
          </a:stretch>
        </p:blipFill>
        <p:spPr>
          <a:xfrm>
            <a:off x="8988448" y="1053282"/>
            <a:ext cx="3063505" cy="480102"/>
          </a:xfrm>
          <a:prstGeom prst="rect">
            <a:avLst/>
          </a:prstGeom>
        </p:spPr>
      </p:pic>
      <p:pic>
        <p:nvPicPr>
          <p:cNvPr id="10" name="Picture 9"/>
          <p:cNvPicPr>
            <a:picLocks noChangeAspect="1"/>
          </p:cNvPicPr>
          <p:nvPr/>
        </p:nvPicPr>
        <p:blipFill>
          <a:blip r:embed="rId7"/>
          <a:stretch>
            <a:fillRect/>
          </a:stretch>
        </p:blipFill>
        <p:spPr>
          <a:xfrm>
            <a:off x="10026193" y="1740172"/>
            <a:ext cx="1806097" cy="1425063"/>
          </a:xfrm>
          <a:prstGeom prst="rect">
            <a:avLst/>
          </a:prstGeom>
        </p:spPr>
      </p:pic>
    </p:spTree>
    <p:extLst>
      <p:ext uri="{BB962C8B-B14F-4D97-AF65-F5344CB8AC3E}">
        <p14:creationId xmlns:p14="http://schemas.microsoft.com/office/powerpoint/2010/main" val="2572299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3" name="TextBox 2">
            <a:extLst>
              <a:ext uri="{FF2B5EF4-FFF2-40B4-BE49-F238E27FC236}">
                <a16:creationId xmlns:a16="http://schemas.microsoft.com/office/drawing/2014/main" id="{EFB2895A-CE23-77BB-B00A-3CEF0D70D98A}"/>
              </a:ext>
            </a:extLst>
          </p:cNvPr>
          <p:cNvSpPr txBox="1"/>
          <p:nvPr/>
        </p:nvSpPr>
        <p:spPr>
          <a:xfrm>
            <a:off x="337807" y="2536190"/>
            <a:ext cx="5320145" cy="1862048"/>
          </a:xfrm>
          <a:prstGeom prst="rect">
            <a:avLst/>
          </a:prstGeom>
          <a:noFill/>
        </p:spPr>
        <p:txBody>
          <a:bodyPr wrap="square" rtlCol="0">
            <a:spAutoFit/>
          </a:bodyPr>
          <a:lstStyle/>
          <a:p>
            <a:r>
              <a:rPr lang="en-US" sz="11500" dirty="0"/>
              <a:t>Q &amp; A</a:t>
            </a:r>
          </a:p>
        </p:txBody>
      </p:sp>
    </p:spTree>
    <p:extLst>
      <p:ext uri="{BB962C8B-B14F-4D97-AF65-F5344CB8AC3E}">
        <p14:creationId xmlns:p14="http://schemas.microsoft.com/office/powerpoint/2010/main" val="42774370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Paul Watling</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1754326"/>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Cabinet Member for Safer &amp; Stronger Communities – Telford &amp; Wrekin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b="-1566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84053" y="3874129"/>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@TelfordWrekin</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
        <p:nvSpPr>
          <p:cNvPr id="18" name="TextBox 17">
            <a:extLst>
              <a:ext uri="{FF2B5EF4-FFF2-40B4-BE49-F238E27FC236}">
                <a16:creationId xmlns:a16="http://schemas.microsoft.com/office/drawing/2014/main" id="{B0069177-1C1D-DE53-CF77-329DE2A9F07C}"/>
              </a:ext>
            </a:extLst>
          </p:cNvPr>
          <p:cNvSpPr txBox="1"/>
          <p:nvPr/>
        </p:nvSpPr>
        <p:spPr>
          <a:xfrm>
            <a:off x="3184054" y="5259792"/>
            <a:ext cx="8562109" cy="707886"/>
          </a:xfrm>
          <a:prstGeom prst="rect">
            <a:avLst/>
          </a:prstGeom>
          <a:noFill/>
        </p:spPr>
        <p:txBody>
          <a:bodyPr wrap="square" rtlCol="0">
            <a:spAutoFit/>
          </a:bodyPr>
          <a:lstStyle/>
          <a:p>
            <a:r>
              <a:rPr lang="en-US" sz="4000" b="1" dirty="0">
                <a:latin typeface="+mj-lt"/>
              </a:rPr>
              <a:t>Thanks and Close</a:t>
            </a:r>
          </a:p>
        </p:txBody>
      </p:sp>
    </p:spTree>
    <p:extLst>
      <p:ext uri="{BB962C8B-B14F-4D97-AF65-F5344CB8AC3E}">
        <p14:creationId xmlns:p14="http://schemas.microsoft.com/office/powerpoint/2010/main" val="7689178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4" name="TextBox 3">
            <a:extLst>
              <a:ext uri="{FF2B5EF4-FFF2-40B4-BE49-F238E27FC236}">
                <a16:creationId xmlns:a16="http://schemas.microsoft.com/office/drawing/2014/main" id="{5C43FB62-3B59-D6FC-AA37-3C547C5CBF5E}"/>
              </a:ext>
            </a:extLst>
          </p:cNvPr>
          <p:cNvSpPr txBox="1"/>
          <p:nvPr/>
        </p:nvSpPr>
        <p:spPr>
          <a:xfrm>
            <a:off x="1096817" y="875225"/>
            <a:ext cx="4420758" cy="4524315"/>
          </a:xfrm>
          <a:prstGeom prst="rect">
            <a:avLst/>
          </a:prstGeom>
          <a:noFill/>
        </p:spPr>
        <p:txBody>
          <a:bodyPr wrap="square" rtlCol="0">
            <a:spAutoFit/>
          </a:bodyPr>
          <a:lstStyle/>
          <a:p>
            <a:r>
              <a:rPr lang="en-US" sz="7200" dirty="0"/>
              <a:t>Have a safe journey home</a:t>
            </a:r>
          </a:p>
        </p:txBody>
      </p:sp>
    </p:spTree>
    <p:extLst>
      <p:ext uri="{BB962C8B-B14F-4D97-AF65-F5344CB8AC3E}">
        <p14:creationId xmlns:p14="http://schemas.microsoft.com/office/powerpoint/2010/main" val="243335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Councillor Louise Gittins</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954107"/>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Leader, Cheshire West &amp; Chester Council</a:t>
            </a:r>
            <a:br>
              <a:rPr lang="en-US" sz="2800" dirty="0">
                <a:solidFill>
                  <a:schemeClr val="tx1">
                    <a:lumMod val="65000"/>
                    <a:lumOff val="35000"/>
                  </a:schemeClr>
                </a:solidFill>
                <a:cs typeface="Calibri" panose="020F0502020204030204" pitchFamily="34" charset="0"/>
              </a:rPr>
            </a:br>
            <a:r>
              <a:rPr lang="en-US" sz="2800" dirty="0">
                <a:solidFill>
                  <a:schemeClr val="tx1">
                    <a:lumMod val="65000"/>
                    <a:lumOff val="35000"/>
                  </a:schemeClr>
                </a:solidFill>
                <a:cs typeface="Calibri" panose="020F0502020204030204" pitchFamily="34" charset="0"/>
              </a:rPr>
              <a:t>Executive Oversight Committee Member, CCIN</a:t>
            </a:r>
            <a:endParaRPr lang="en-GB" sz="2400" dirty="0">
              <a:solidFill>
                <a:schemeClr val="tx1">
                  <a:lumMod val="65000"/>
                  <a:lumOff val="35000"/>
                </a:schemeClr>
              </a:solidFill>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@Weezegee | @Go_cheshirewest</a:t>
            </a:r>
            <a:endParaRPr lang="en-GB" sz="3600" dirty="0">
              <a:solidFill>
                <a:schemeClr val="tx1">
                  <a:lumMod val="50000"/>
                  <a:lumOff val="50000"/>
                </a:schemeClr>
              </a:solidFill>
              <a:latin typeface="+mj-lt"/>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b="-1691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1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10;&#10;Description automatically generated">
            <a:extLst>
              <a:ext uri="{FF2B5EF4-FFF2-40B4-BE49-F238E27FC236}">
                <a16:creationId xmlns:a16="http://schemas.microsoft.com/office/drawing/2014/main" id="{B0FF5461-057C-D90C-9C94-A8B80A012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78" y="0"/>
            <a:ext cx="6110222" cy="6858000"/>
          </a:xfrm>
          <a:prstGeom prst="rect">
            <a:avLst/>
          </a:prstGeom>
        </p:spPr>
      </p:pic>
      <p:sp>
        <p:nvSpPr>
          <p:cNvPr id="3" name="TextBox 2">
            <a:extLst>
              <a:ext uri="{FF2B5EF4-FFF2-40B4-BE49-F238E27FC236}">
                <a16:creationId xmlns:a16="http://schemas.microsoft.com/office/drawing/2014/main" id="{EFB2895A-CE23-77BB-B00A-3CEF0D70D98A}"/>
              </a:ext>
            </a:extLst>
          </p:cNvPr>
          <p:cNvSpPr txBox="1"/>
          <p:nvPr/>
        </p:nvSpPr>
        <p:spPr>
          <a:xfrm>
            <a:off x="775855" y="1756872"/>
            <a:ext cx="5320145" cy="1862048"/>
          </a:xfrm>
          <a:prstGeom prst="rect">
            <a:avLst/>
          </a:prstGeom>
          <a:noFill/>
        </p:spPr>
        <p:txBody>
          <a:bodyPr wrap="square" rtlCol="0">
            <a:spAutoFit/>
          </a:bodyPr>
          <a:lstStyle/>
          <a:p>
            <a:r>
              <a:rPr lang="en-US" sz="11500" dirty="0"/>
              <a:t>Q &amp; A</a:t>
            </a:r>
          </a:p>
        </p:txBody>
      </p:sp>
      <p:sp>
        <p:nvSpPr>
          <p:cNvPr id="6" name="TextBox 5">
            <a:extLst>
              <a:ext uri="{FF2B5EF4-FFF2-40B4-BE49-F238E27FC236}">
                <a16:creationId xmlns:a16="http://schemas.microsoft.com/office/drawing/2014/main" id="{9BFEFD26-1E36-729C-D90D-593983004BBD}"/>
              </a:ext>
            </a:extLst>
          </p:cNvPr>
          <p:cNvSpPr txBox="1"/>
          <p:nvPr/>
        </p:nvSpPr>
        <p:spPr>
          <a:xfrm>
            <a:off x="1018309" y="4268963"/>
            <a:ext cx="4000500" cy="646331"/>
          </a:xfrm>
          <a:prstGeom prst="rect">
            <a:avLst/>
          </a:prstGeom>
          <a:noFill/>
        </p:spPr>
        <p:txBody>
          <a:bodyPr wrap="square" rtlCol="0">
            <a:spAutoFit/>
          </a:bodyPr>
          <a:lstStyle/>
          <a:p>
            <a:r>
              <a:rPr lang="en-US" dirty="0"/>
              <a:t>Please raise your hand &amp; we’ll bring you a mic</a:t>
            </a:r>
          </a:p>
        </p:txBody>
      </p:sp>
    </p:spTree>
    <p:extLst>
      <p:ext uri="{BB962C8B-B14F-4D97-AF65-F5344CB8AC3E}">
        <p14:creationId xmlns:p14="http://schemas.microsoft.com/office/powerpoint/2010/main" val="3929346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1Ml0qny"/>
  <p:tag name="ARTICULATE_PROJECT_OPEN" val="0"/>
  <p:tag name="ARTICULATE_SLIDE_COUNT" val="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2.xml><?xml version="1.0" encoding="utf-8"?>
<a:theme xmlns:a="http://schemas.openxmlformats.org/drawingml/2006/main" name="1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3.xml><?xml version="1.0" encoding="utf-8"?>
<a:theme xmlns:a="http://schemas.openxmlformats.org/drawingml/2006/main" name="2_Office Theme">
  <a:themeElements>
    <a:clrScheme name="We're Kirklees">
      <a:dk1>
        <a:sysClr val="windowText" lastClr="000000"/>
      </a:dk1>
      <a:lt1>
        <a:sysClr val="window" lastClr="FFFFFF"/>
      </a:lt1>
      <a:dk2>
        <a:srgbClr val="58595B"/>
      </a:dk2>
      <a:lt2>
        <a:srgbClr val="E7E6E6"/>
      </a:lt2>
      <a:accent1>
        <a:srgbClr val="0082A3"/>
      </a:accent1>
      <a:accent2>
        <a:srgbClr val="FFDD00"/>
      </a:accent2>
      <a:accent3>
        <a:srgbClr val="F18E00"/>
      </a:accent3>
      <a:accent4>
        <a:srgbClr val="BFD730"/>
      </a:accent4>
      <a:accent5>
        <a:srgbClr val="0082A3"/>
      </a:accent5>
      <a:accent6>
        <a:srgbClr val="7B1272"/>
      </a:accent6>
      <a:hlink>
        <a:srgbClr val="5BAC26"/>
      </a:hlink>
      <a:folHlink>
        <a:srgbClr val="0082A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re Kirklees EXTERNAL.potx" id="{2F355348-1706-4611-AEC6-04306F287EAF}" vid="{B3DF5C9D-1EB2-444C-B077-FCFC68246EDF}"/>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2">
      <a:dk1>
        <a:sysClr val="windowText" lastClr="000000"/>
      </a:dk1>
      <a:lt1>
        <a:sysClr val="window" lastClr="FFFFFF"/>
      </a:lt1>
      <a:dk2>
        <a:srgbClr val="C30045"/>
      </a:dk2>
      <a:lt2>
        <a:srgbClr val="0098C3"/>
      </a:lt2>
      <a:accent1>
        <a:srgbClr val="018A80"/>
      </a:accent1>
      <a:accent2>
        <a:srgbClr val="01B8AA"/>
      </a:accent2>
      <a:accent3>
        <a:srgbClr val="FFA100"/>
      </a:accent3>
      <a:accent4>
        <a:srgbClr val="0065BD"/>
      </a:accent4>
      <a:accent5>
        <a:srgbClr val="B71234"/>
      </a:accent5>
      <a:accent6>
        <a:srgbClr val="58A618"/>
      </a:accent6>
      <a:hlink>
        <a:srgbClr val="005B82"/>
      </a:hlink>
      <a:folHlink>
        <a:srgbClr val="005B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1872</TotalTime>
  <Words>5171</Words>
  <Application>Microsoft Macintosh PowerPoint</Application>
  <PresentationFormat>Widescreen</PresentationFormat>
  <Paragraphs>486</Paragraphs>
  <Slides>76</Slides>
  <Notes>31</Notes>
  <HiddenSlides>0</HiddenSlides>
  <MMClips>0</MMClips>
  <ScaleCrop>false</ScaleCrop>
  <HeadingPairs>
    <vt:vector size="8" baseType="variant">
      <vt:variant>
        <vt:lpstr>Fonts Used</vt:lpstr>
      </vt:variant>
      <vt:variant>
        <vt:i4>11</vt:i4>
      </vt:variant>
      <vt:variant>
        <vt:lpstr>Theme</vt:lpstr>
      </vt:variant>
      <vt:variant>
        <vt:i4>6</vt:i4>
      </vt:variant>
      <vt:variant>
        <vt:lpstr>Slide Titles</vt:lpstr>
      </vt:variant>
      <vt:variant>
        <vt:i4>76</vt:i4>
      </vt:variant>
      <vt:variant>
        <vt:lpstr>Custom Shows</vt:lpstr>
      </vt:variant>
      <vt:variant>
        <vt:i4>1</vt:i4>
      </vt:variant>
    </vt:vector>
  </HeadingPairs>
  <TitlesOfParts>
    <vt:vector size="94" baseType="lpstr">
      <vt:lpstr>Arial</vt:lpstr>
      <vt:lpstr>AvantGarde Bk BT Book</vt:lpstr>
      <vt:lpstr>AvantGarde Md BT Medium</vt:lpstr>
      <vt:lpstr>Calibri</vt:lpstr>
      <vt:lpstr>Calibri Light</vt:lpstr>
      <vt:lpstr>Corbel</vt:lpstr>
      <vt:lpstr>Gotham Rounded Book</vt:lpstr>
      <vt:lpstr>Gotham Rounded Medium</vt:lpstr>
      <vt:lpstr>Segoe UI Semilight</vt:lpstr>
      <vt:lpstr>Symbol</vt:lpstr>
      <vt:lpstr>Wingdings</vt:lpstr>
      <vt:lpstr>Office Theme</vt:lpstr>
      <vt:lpstr>1_Office Theme</vt:lpstr>
      <vt:lpstr>2_Office Theme</vt:lpstr>
      <vt:lpstr>3_Office Theme</vt:lpstr>
      <vt:lpstr>4_Office Theme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an Inclusive Economy in Kirklees Cllr Shabir Pandor, Leader of Kirklees Council</vt:lpstr>
      <vt:lpstr>About Kirklees</vt:lpstr>
      <vt:lpstr>Inclusive Economies  in Kirklees</vt:lpstr>
      <vt:lpstr>Spend for local impact</vt:lpstr>
      <vt:lpstr>Good employment</vt:lpstr>
      <vt:lpstr>Assets</vt:lpstr>
      <vt:lpstr>Tackling poverty</vt:lpstr>
      <vt:lpstr>Grassroots</vt:lpstr>
      <vt:lpstr>Just transition</vt:lpstr>
      <vt:lpstr>Housing</vt:lpstr>
      <vt:lpstr>Understanding local  impact</vt:lpstr>
      <vt:lpstr>Thank you!</vt:lpstr>
      <vt:lpstr>PowerPoint Presentation</vt:lpstr>
      <vt:lpstr>Impact of the cost of living crisis in Telford &amp; Wrekin</vt:lpstr>
      <vt:lpstr>Our Cooperative Council response</vt:lpstr>
      <vt:lpstr>12 Asks of Government</vt:lpstr>
      <vt:lpstr>Cooperative working in action – help with food and other essentials</vt:lpstr>
      <vt:lpstr>Cooperative working in action – cost of living grants</vt:lpstr>
      <vt:lpstr>Cooperative working in action – support with energy costs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Owned by Oxford – Case study</vt:lpstr>
      <vt:lpstr>PowerPoint Presentation</vt:lpstr>
      <vt:lpstr>Key findings</vt:lpstr>
      <vt:lpstr>Building on the learning</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(delete when understood)</dc:title>
  <dc:creator>Nicola Huckerby</dc:creator>
  <cp:lastModifiedBy>andrewhuckerby</cp:lastModifiedBy>
  <cp:revision>12</cp:revision>
  <dcterms:created xsi:type="dcterms:W3CDTF">2020-10-01T16:29:27Z</dcterms:created>
  <dcterms:modified xsi:type="dcterms:W3CDTF">2022-11-28T13:22:19Z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12AA352E-2992-4CC5-927D-A0A9AFDCCE7A</vt:lpwstr>
  </property>
  <property fmtid="{D5CDD505-2E9C-101B-9397-08002B2CF9AE}" pid="3" name="ArticulatePath">
    <vt:lpwstr>https://coopsuk-my.sharepoint.com/personal/ed_bremner_co-op_ac_uk/Documents/CCIN/AGM-2022/templates/Wednesday Slide Deck</vt:lpwstr>
  </property>
</Properties>
</file>