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84" r:id="rId3"/>
    <p:sldMasterId id="2147483696" r:id="rId4"/>
    <p:sldMasterId id="2147483708" r:id="rId5"/>
    <p:sldMasterId id="2147483720" r:id="rId6"/>
  </p:sldMasterIdLst>
  <p:notesMasterIdLst>
    <p:notesMasterId r:id="rId30"/>
  </p:notesMasterIdLst>
  <p:sldIdLst>
    <p:sldId id="283" r:id="rId7"/>
    <p:sldId id="284" r:id="rId8"/>
    <p:sldId id="285" r:id="rId9"/>
    <p:sldId id="286" r:id="rId10"/>
    <p:sldId id="287" r:id="rId11"/>
    <p:sldId id="288" r:id="rId12"/>
    <p:sldId id="289" r:id="rId13"/>
    <p:sldId id="290" r:id="rId14"/>
    <p:sldId id="291" r:id="rId15"/>
    <p:sldId id="292" r:id="rId16"/>
    <p:sldId id="256" r:id="rId17"/>
    <p:sldId id="265" r:id="rId18"/>
    <p:sldId id="268" r:id="rId19"/>
    <p:sldId id="269" r:id="rId20"/>
    <p:sldId id="272" r:id="rId21"/>
    <p:sldId id="281" r:id="rId22"/>
    <p:sldId id="301" r:id="rId23"/>
    <p:sldId id="300" r:id="rId24"/>
    <p:sldId id="294" r:id="rId25"/>
    <p:sldId id="295" r:id="rId26"/>
    <p:sldId id="296" r:id="rId27"/>
    <p:sldId id="297" r:id="rId28"/>
    <p:sldId id="298" r:id="rId29"/>
  </p:sldIdLst>
  <p:sldSz cx="9144000" cy="5143500" type="screen16x9"/>
  <p:notesSz cx="6858000" cy="9144000"/>
  <p:embeddedFontLst>
    <p:embeddedFont>
      <p:font typeface="Alfa Slab One" pitchFamily="2" charset="77"/>
      <p:regular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Proxima Nova" panose="02000506030000020004" pitchFamily="2" charset="0"/>
      <p:regular r:id="rId38"/>
      <p:bold r:id="rId39"/>
      <p:italic r:id="rId40"/>
      <p:boldItalic r:id="rId41"/>
    </p:embeddedFont>
    <p:embeddedFont>
      <p:font typeface="Roboto" panose="02000000000000000000" pitchFamily="2" charset="0"/>
      <p:regular r:id="rId42"/>
      <p:bold r:id="rId43"/>
      <p:italic r:id="rId44"/>
      <p:boldItalic r:id="rId45"/>
    </p:embeddedFont>
    <p:embeddedFont>
      <p:font typeface="Rockwell" panose="02060603020205020403" pitchFamily="18" charset="77"/>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4.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49" Type="http://schemas.openxmlformats.org/officeDocument/2006/relationships/font" Target="fonts/font19.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9E858F2-BA32-4620-ACEC-CD919F4A781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603F27B-14B7-49F3-B93C-4C75830CA4F0}">
      <dgm:prSet/>
      <dgm:spPr/>
      <dgm:t>
        <a:bodyPr/>
        <a:lstStyle/>
        <a:p>
          <a:pPr>
            <a:lnSpc>
              <a:spcPct val="100000"/>
            </a:lnSpc>
          </a:pPr>
          <a:r>
            <a:rPr lang="en-GB" dirty="0"/>
            <a:t>Member led projects to find co-operative policy solutions to the challenges facing local government.  </a:t>
          </a:r>
          <a:br>
            <a:rPr lang="en-GB" dirty="0"/>
          </a:br>
          <a:r>
            <a:rPr lang="en-GB" dirty="0"/>
            <a:t>Open to all ideas, the more innovative the better!</a:t>
          </a:r>
          <a:endParaRPr lang="en-US" dirty="0"/>
        </a:p>
      </dgm:t>
    </dgm:pt>
    <dgm:pt modelId="{B03DF71C-7EEF-4AA5-BB51-0823B3491015}" type="parTrans" cxnId="{E6E38E9B-FFBC-49F5-AF12-5F8D8068F8D1}">
      <dgm:prSet/>
      <dgm:spPr/>
      <dgm:t>
        <a:bodyPr/>
        <a:lstStyle/>
        <a:p>
          <a:endParaRPr lang="en-US"/>
        </a:p>
      </dgm:t>
    </dgm:pt>
    <dgm:pt modelId="{FD982321-FFD6-4B45-B56C-7004A8AE7BFE}" type="sibTrans" cxnId="{E6E38E9B-FFBC-49F5-AF12-5F8D8068F8D1}">
      <dgm:prSet/>
      <dgm:spPr/>
      <dgm:t>
        <a:bodyPr/>
        <a:lstStyle/>
        <a:p>
          <a:endParaRPr lang="en-US"/>
        </a:p>
      </dgm:t>
    </dgm:pt>
    <dgm:pt modelId="{38709FE4-114F-4A65-AAA4-0622045B3376}">
      <dgm:prSet/>
      <dgm:spPr/>
      <dgm:t>
        <a:bodyPr/>
        <a:lstStyle/>
        <a:p>
          <a:pPr>
            <a:lnSpc>
              <a:spcPct val="100000"/>
            </a:lnSpc>
          </a:pPr>
          <a:r>
            <a:rPr lang="en-GB" dirty="0"/>
            <a:t>Policy Labs - </a:t>
          </a:r>
          <a:r>
            <a:rPr lang="en-GB" b="0" i="0" dirty="0"/>
            <a:t>more significant collaborative pieces of work that CCIN members work on together and eligible for up to £10,000 of funding.</a:t>
          </a:r>
          <a:endParaRPr lang="en-US" dirty="0"/>
        </a:p>
      </dgm:t>
    </dgm:pt>
    <dgm:pt modelId="{43B0ADD3-62D1-48D9-BB33-BC2513EAF8A6}" type="parTrans" cxnId="{4B976168-7D11-433B-814C-BC9308DD048A}">
      <dgm:prSet/>
      <dgm:spPr/>
      <dgm:t>
        <a:bodyPr/>
        <a:lstStyle/>
        <a:p>
          <a:endParaRPr lang="en-US"/>
        </a:p>
      </dgm:t>
    </dgm:pt>
    <dgm:pt modelId="{1B97CB84-25FA-4F86-997E-4690684C3FC5}" type="sibTrans" cxnId="{4B976168-7D11-433B-814C-BC9308DD048A}">
      <dgm:prSet/>
      <dgm:spPr/>
      <dgm:t>
        <a:bodyPr/>
        <a:lstStyle/>
        <a:p>
          <a:endParaRPr lang="en-US"/>
        </a:p>
      </dgm:t>
    </dgm:pt>
    <dgm:pt modelId="{3DD57A16-6675-7F4B-9A68-7A6A40E226CA}">
      <dgm:prSet/>
      <dgm:spPr/>
      <dgm:t>
        <a:bodyPr/>
        <a:lstStyle/>
        <a:p>
          <a:pPr>
            <a:lnSpc>
              <a:spcPct val="100000"/>
            </a:lnSpc>
          </a:pPr>
          <a:r>
            <a:rPr lang="en-GB" dirty="0"/>
            <a:t>Policy Prototypes - </a:t>
          </a:r>
          <a:r>
            <a:rPr lang="en-GB" b="0" i="0" dirty="0"/>
            <a:t>smaller projects delivered in a locality on behalf of the Network and eligible for up to £1,500 of funding.</a:t>
          </a:r>
          <a:endParaRPr lang="en-GB" dirty="0"/>
        </a:p>
      </dgm:t>
    </dgm:pt>
    <dgm:pt modelId="{61DDE6A2-F8DA-C542-B76E-407CE7D37177}" type="parTrans" cxnId="{AB5CFA4E-6056-3E49-BB75-8FDED75139BF}">
      <dgm:prSet/>
      <dgm:spPr/>
      <dgm:t>
        <a:bodyPr/>
        <a:lstStyle/>
        <a:p>
          <a:endParaRPr lang="en-GB"/>
        </a:p>
      </dgm:t>
    </dgm:pt>
    <dgm:pt modelId="{919B985C-7888-FA47-8F35-23801A51E163}" type="sibTrans" cxnId="{AB5CFA4E-6056-3E49-BB75-8FDED75139BF}">
      <dgm:prSet/>
      <dgm:spPr/>
      <dgm:t>
        <a:bodyPr/>
        <a:lstStyle/>
        <a:p>
          <a:endParaRPr lang="en-GB"/>
        </a:p>
      </dgm:t>
    </dgm:pt>
    <dgm:pt modelId="{84BDF528-3273-4E99-8D2E-D39BA0B7BAE1}" type="pres">
      <dgm:prSet presAssocID="{99E858F2-BA32-4620-ACEC-CD919F4A781F}" presName="root" presStyleCnt="0">
        <dgm:presLayoutVars>
          <dgm:dir/>
          <dgm:resizeHandles val="exact"/>
        </dgm:presLayoutVars>
      </dgm:prSet>
      <dgm:spPr/>
    </dgm:pt>
    <dgm:pt modelId="{F66890F3-D6CD-404D-AC8A-5FAEA92515B1}" type="pres">
      <dgm:prSet presAssocID="{9603F27B-14B7-49F3-B93C-4C75830CA4F0}" presName="compNode" presStyleCnt="0"/>
      <dgm:spPr/>
    </dgm:pt>
    <dgm:pt modelId="{5EDB2701-FB1B-48D3-95E1-5744B2BEE174}" type="pres">
      <dgm:prSet presAssocID="{9603F27B-14B7-49F3-B93C-4C75830CA4F0}" presName="bgRect" presStyleLbl="bgShp" presStyleIdx="0" presStyleCnt="3"/>
      <dgm:spPr/>
    </dgm:pt>
    <dgm:pt modelId="{D1D582B7-16D1-4A7F-A23C-B2BBF89E4666}" type="pres">
      <dgm:prSet presAssocID="{9603F27B-14B7-49F3-B93C-4C75830CA4F0}"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nboarding"/>
        </a:ext>
      </dgm:extLst>
    </dgm:pt>
    <dgm:pt modelId="{8917B601-06E8-4A2C-A02E-B3CEB9BE942E}" type="pres">
      <dgm:prSet presAssocID="{9603F27B-14B7-49F3-B93C-4C75830CA4F0}" presName="spaceRect" presStyleCnt="0"/>
      <dgm:spPr/>
    </dgm:pt>
    <dgm:pt modelId="{C2067D37-6EF0-4EF0-834E-E6B6AFC4717E}" type="pres">
      <dgm:prSet presAssocID="{9603F27B-14B7-49F3-B93C-4C75830CA4F0}" presName="parTx" presStyleLbl="revTx" presStyleIdx="0" presStyleCnt="3">
        <dgm:presLayoutVars>
          <dgm:chMax val="0"/>
          <dgm:chPref val="0"/>
        </dgm:presLayoutVars>
      </dgm:prSet>
      <dgm:spPr/>
    </dgm:pt>
    <dgm:pt modelId="{137268DE-F7C3-46BA-80D5-4F391E137608}" type="pres">
      <dgm:prSet presAssocID="{FD982321-FFD6-4B45-B56C-7004A8AE7BFE}" presName="sibTrans" presStyleCnt="0"/>
      <dgm:spPr/>
    </dgm:pt>
    <dgm:pt modelId="{789DA15A-579F-7F40-B319-32AF0486B14C}" type="pres">
      <dgm:prSet presAssocID="{3DD57A16-6675-7F4B-9A68-7A6A40E226CA}" presName="compNode" presStyleCnt="0"/>
      <dgm:spPr/>
    </dgm:pt>
    <dgm:pt modelId="{B36A8692-124E-5342-918D-9D835E04EE17}" type="pres">
      <dgm:prSet presAssocID="{3DD57A16-6675-7F4B-9A68-7A6A40E226CA}" presName="bgRect" presStyleLbl="bgShp" presStyleIdx="1" presStyleCnt="3"/>
      <dgm:spPr/>
    </dgm:pt>
    <dgm:pt modelId="{06753C9A-961D-254D-A0D4-AB0C1130FBEC}" type="pres">
      <dgm:prSet presAssocID="{3DD57A16-6675-7F4B-9A68-7A6A40E226CA}"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BC957F3F-0F11-D14D-9533-76EAE44634E6}" type="pres">
      <dgm:prSet presAssocID="{3DD57A16-6675-7F4B-9A68-7A6A40E226CA}" presName="spaceRect" presStyleCnt="0"/>
      <dgm:spPr/>
    </dgm:pt>
    <dgm:pt modelId="{BE11E4CA-2AC9-BD4B-97BA-1AA36A64C92B}" type="pres">
      <dgm:prSet presAssocID="{3DD57A16-6675-7F4B-9A68-7A6A40E226CA}" presName="parTx" presStyleLbl="revTx" presStyleIdx="1" presStyleCnt="3">
        <dgm:presLayoutVars>
          <dgm:chMax val="0"/>
          <dgm:chPref val="0"/>
        </dgm:presLayoutVars>
      </dgm:prSet>
      <dgm:spPr/>
    </dgm:pt>
    <dgm:pt modelId="{316BF34B-E9B0-824F-97F0-086A5B797129}" type="pres">
      <dgm:prSet presAssocID="{919B985C-7888-FA47-8F35-23801A51E163}" presName="sibTrans" presStyleCnt="0"/>
      <dgm:spPr/>
    </dgm:pt>
    <dgm:pt modelId="{518C386F-088A-45AB-B601-492B3C658EA6}" type="pres">
      <dgm:prSet presAssocID="{38709FE4-114F-4A65-AAA4-0622045B3376}" presName="compNode" presStyleCnt="0"/>
      <dgm:spPr/>
    </dgm:pt>
    <dgm:pt modelId="{C7FBC6F2-C4A4-471D-8719-573EB68611CC}" type="pres">
      <dgm:prSet presAssocID="{38709FE4-114F-4A65-AAA4-0622045B3376}" presName="bgRect" presStyleLbl="bgShp" presStyleIdx="2" presStyleCnt="3"/>
      <dgm:spPr>
        <a:effectLst>
          <a:glow rad="1066800">
            <a:schemeClr val="accent1">
              <a:alpha val="40000"/>
            </a:schemeClr>
          </a:glow>
        </a:effectLst>
      </dgm:spPr>
    </dgm:pt>
    <dgm:pt modelId="{34336EB9-FD2C-4777-84A1-2B4422F5D5B5}" type="pres">
      <dgm:prSet presAssocID="{38709FE4-114F-4A65-AAA4-0622045B33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lth"/>
        </a:ext>
      </dgm:extLst>
    </dgm:pt>
    <dgm:pt modelId="{7A3723A1-D1A9-456F-BFC5-508EE68C66D5}" type="pres">
      <dgm:prSet presAssocID="{38709FE4-114F-4A65-AAA4-0622045B3376}" presName="spaceRect" presStyleCnt="0"/>
      <dgm:spPr/>
    </dgm:pt>
    <dgm:pt modelId="{F0EC92EF-818B-4318-906C-F3D2431DF91F}" type="pres">
      <dgm:prSet presAssocID="{38709FE4-114F-4A65-AAA4-0622045B3376}" presName="parTx" presStyleLbl="revTx" presStyleIdx="2" presStyleCnt="3">
        <dgm:presLayoutVars>
          <dgm:chMax val="0"/>
          <dgm:chPref val="0"/>
        </dgm:presLayoutVars>
      </dgm:prSet>
      <dgm:spPr/>
    </dgm:pt>
  </dgm:ptLst>
  <dgm:cxnLst>
    <dgm:cxn modelId="{B572DC30-98E3-407E-83B4-B45896A8D17C}" type="presOf" srcId="{3DD57A16-6675-7F4B-9A68-7A6A40E226CA}" destId="{BE11E4CA-2AC9-BD4B-97BA-1AA36A64C92B}" srcOrd="0" destOrd="0" presId="urn:microsoft.com/office/officeart/2018/2/layout/IconVerticalSolidList"/>
    <dgm:cxn modelId="{AB5CFA4E-6056-3E49-BB75-8FDED75139BF}" srcId="{99E858F2-BA32-4620-ACEC-CD919F4A781F}" destId="{3DD57A16-6675-7F4B-9A68-7A6A40E226CA}" srcOrd="1" destOrd="0" parTransId="{61DDE6A2-F8DA-C542-B76E-407CE7D37177}" sibTransId="{919B985C-7888-FA47-8F35-23801A51E163}"/>
    <dgm:cxn modelId="{4B976168-7D11-433B-814C-BC9308DD048A}" srcId="{99E858F2-BA32-4620-ACEC-CD919F4A781F}" destId="{38709FE4-114F-4A65-AAA4-0622045B3376}" srcOrd="2" destOrd="0" parTransId="{43B0ADD3-62D1-48D9-BB33-BC2513EAF8A6}" sibTransId="{1B97CB84-25FA-4F86-997E-4690684C3FC5}"/>
    <dgm:cxn modelId="{E6E38E9B-FFBC-49F5-AF12-5F8D8068F8D1}" srcId="{99E858F2-BA32-4620-ACEC-CD919F4A781F}" destId="{9603F27B-14B7-49F3-B93C-4C75830CA4F0}" srcOrd="0" destOrd="0" parTransId="{B03DF71C-7EEF-4AA5-BB51-0823B3491015}" sibTransId="{FD982321-FFD6-4B45-B56C-7004A8AE7BFE}"/>
    <dgm:cxn modelId="{3D56B4B9-2673-40F7-B3AC-C4AD69F986B2}" type="presOf" srcId="{38709FE4-114F-4A65-AAA4-0622045B3376}" destId="{F0EC92EF-818B-4318-906C-F3D2431DF91F}" srcOrd="0" destOrd="0" presId="urn:microsoft.com/office/officeart/2018/2/layout/IconVerticalSolidList"/>
    <dgm:cxn modelId="{98CD1CBB-EAF7-4758-8990-C95426B3A06C}" type="presOf" srcId="{9603F27B-14B7-49F3-B93C-4C75830CA4F0}" destId="{C2067D37-6EF0-4EF0-834E-E6B6AFC4717E}" srcOrd="0" destOrd="0" presId="urn:microsoft.com/office/officeart/2018/2/layout/IconVerticalSolidList"/>
    <dgm:cxn modelId="{3AE3A1F4-3923-40C9-B6EF-3054951EF99C}" type="presOf" srcId="{99E858F2-BA32-4620-ACEC-CD919F4A781F}" destId="{84BDF528-3273-4E99-8D2E-D39BA0B7BAE1}" srcOrd="0" destOrd="0" presId="urn:microsoft.com/office/officeart/2018/2/layout/IconVerticalSolidList"/>
    <dgm:cxn modelId="{0745475D-9C42-4E58-9F74-6C309ACFAAA9}" type="presParOf" srcId="{84BDF528-3273-4E99-8D2E-D39BA0B7BAE1}" destId="{F66890F3-D6CD-404D-AC8A-5FAEA92515B1}" srcOrd="0" destOrd="0" presId="urn:microsoft.com/office/officeart/2018/2/layout/IconVerticalSolidList"/>
    <dgm:cxn modelId="{135CB4C9-E11C-4560-A627-B6D2D59E36BD}" type="presParOf" srcId="{F66890F3-D6CD-404D-AC8A-5FAEA92515B1}" destId="{5EDB2701-FB1B-48D3-95E1-5744B2BEE174}" srcOrd="0" destOrd="0" presId="urn:microsoft.com/office/officeart/2018/2/layout/IconVerticalSolidList"/>
    <dgm:cxn modelId="{E5D39B09-CDF8-47D2-83FD-96BF3646E095}" type="presParOf" srcId="{F66890F3-D6CD-404D-AC8A-5FAEA92515B1}" destId="{D1D582B7-16D1-4A7F-A23C-B2BBF89E4666}" srcOrd="1" destOrd="0" presId="urn:microsoft.com/office/officeart/2018/2/layout/IconVerticalSolidList"/>
    <dgm:cxn modelId="{F23C3F27-62F5-49ED-A4D8-C34E6234A149}" type="presParOf" srcId="{F66890F3-D6CD-404D-AC8A-5FAEA92515B1}" destId="{8917B601-06E8-4A2C-A02E-B3CEB9BE942E}" srcOrd="2" destOrd="0" presId="urn:microsoft.com/office/officeart/2018/2/layout/IconVerticalSolidList"/>
    <dgm:cxn modelId="{523C92F5-96B2-474F-A4AE-79B9313C6060}" type="presParOf" srcId="{F66890F3-D6CD-404D-AC8A-5FAEA92515B1}" destId="{C2067D37-6EF0-4EF0-834E-E6B6AFC4717E}" srcOrd="3" destOrd="0" presId="urn:microsoft.com/office/officeart/2018/2/layout/IconVerticalSolidList"/>
    <dgm:cxn modelId="{8C604E57-FD74-463C-B78A-4651F0B91A99}" type="presParOf" srcId="{84BDF528-3273-4E99-8D2E-D39BA0B7BAE1}" destId="{137268DE-F7C3-46BA-80D5-4F391E137608}" srcOrd="1" destOrd="0" presId="urn:microsoft.com/office/officeart/2018/2/layout/IconVerticalSolidList"/>
    <dgm:cxn modelId="{BFF25967-1B4E-49C9-A0FF-1D0C670F343F}" type="presParOf" srcId="{84BDF528-3273-4E99-8D2E-D39BA0B7BAE1}" destId="{789DA15A-579F-7F40-B319-32AF0486B14C}" srcOrd="2" destOrd="0" presId="urn:microsoft.com/office/officeart/2018/2/layout/IconVerticalSolidList"/>
    <dgm:cxn modelId="{64FDD913-ED3B-480F-9437-63960748E373}" type="presParOf" srcId="{789DA15A-579F-7F40-B319-32AF0486B14C}" destId="{B36A8692-124E-5342-918D-9D835E04EE17}" srcOrd="0" destOrd="0" presId="urn:microsoft.com/office/officeart/2018/2/layout/IconVerticalSolidList"/>
    <dgm:cxn modelId="{71C01697-CAFA-4A4A-8C06-E1A3400E57B7}" type="presParOf" srcId="{789DA15A-579F-7F40-B319-32AF0486B14C}" destId="{06753C9A-961D-254D-A0D4-AB0C1130FBEC}" srcOrd="1" destOrd="0" presId="urn:microsoft.com/office/officeart/2018/2/layout/IconVerticalSolidList"/>
    <dgm:cxn modelId="{4BC88177-A683-466E-BBD6-276A1E265221}" type="presParOf" srcId="{789DA15A-579F-7F40-B319-32AF0486B14C}" destId="{BC957F3F-0F11-D14D-9533-76EAE44634E6}" srcOrd="2" destOrd="0" presId="urn:microsoft.com/office/officeart/2018/2/layout/IconVerticalSolidList"/>
    <dgm:cxn modelId="{A6CE04EC-DA9A-4E89-B889-659741F05CD9}" type="presParOf" srcId="{789DA15A-579F-7F40-B319-32AF0486B14C}" destId="{BE11E4CA-2AC9-BD4B-97BA-1AA36A64C92B}" srcOrd="3" destOrd="0" presId="urn:microsoft.com/office/officeart/2018/2/layout/IconVerticalSolidList"/>
    <dgm:cxn modelId="{C44CB615-0890-4FF4-9EC8-74DC79D91190}" type="presParOf" srcId="{84BDF528-3273-4E99-8D2E-D39BA0B7BAE1}" destId="{316BF34B-E9B0-824F-97F0-086A5B797129}" srcOrd="3" destOrd="0" presId="urn:microsoft.com/office/officeart/2018/2/layout/IconVerticalSolidList"/>
    <dgm:cxn modelId="{356FF531-C0ED-4A08-A169-D462F5FB5151}" type="presParOf" srcId="{84BDF528-3273-4E99-8D2E-D39BA0B7BAE1}" destId="{518C386F-088A-45AB-B601-492B3C658EA6}" srcOrd="4" destOrd="0" presId="urn:microsoft.com/office/officeart/2018/2/layout/IconVerticalSolidList"/>
    <dgm:cxn modelId="{29439BFE-58FF-47B4-BBCD-533A40282AAA}" type="presParOf" srcId="{518C386F-088A-45AB-B601-492B3C658EA6}" destId="{C7FBC6F2-C4A4-471D-8719-573EB68611CC}" srcOrd="0" destOrd="0" presId="urn:microsoft.com/office/officeart/2018/2/layout/IconVerticalSolidList"/>
    <dgm:cxn modelId="{D2B0529C-5883-4C30-B382-5A0D0DF38155}" type="presParOf" srcId="{518C386F-088A-45AB-B601-492B3C658EA6}" destId="{34336EB9-FD2C-4777-84A1-2B4422F5D5B5}" srcOrd="1" destOrd="0" presId="urn:microsoft.com/office/officeart/2018/2/layout/IconVerticalSolidList"/>
    <dgm:cxn modelId="{7EFFFCDA-8E39-46F2-86C4-44D09004FA76}" type="presParOf" srcId="{518C386F-088A-45AB-B601-492B3C658EA6}" destId="{7A3723A1-D1A9-456F-BFC5-508EE68C66D5}" srcOrd="2" destOrd="0" presId="urn:microsoft.com/office/officeart/2018/2/layout/IconVerticalSolidList"/>
    <dgm:cxn modelId="{22842741-4BEA-41C1-BA66-0B9BBD83A128}" type="presParOf" srcId="{518C386F-088A-45AB-B601-492B3C658EA6}" destId="{F0EC92EF-818B-4318-906C-F3D2431DF91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B2701-FB1B-48D3-95E1-5744B2BEE174}">
      <dsp:nvSpPr>
        <dsp:cNvPr id="0" name=""/>
        <dsp:cNvSpPr/>
      </dsp:nvSpPr>
      <dsp:spPr>
        <a:xfrm>
          <a:off x="0" y="349"/>
          <a:ext cx="7260276" cy="8187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D582B7-16D1-4A7F-A23C-B2BBF89E4666}">
      <dsp:nvSpPr>
        <dsp:cNvPr id="0" name=""/>
        <dsp:cNvSpPr/>
      </dsp:nvSpPr>
      <dsp:spPr>
        <a:xfrm>
          <a:off x="247665" y="184563"/>
          <a:ext cx="450300" cy="45030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067D37-6EF0-4EF0-834E-E6B6AFC4717E}">
      <dsp:nvSpPr>
        <dsp:cNvPr id="0" name=""/>
        <dsp:cNvSpPr/>
      </dsp:nvSpPr>
      <dsp:spPr>
        <a:xfrm>
          <a:off x="945631" y="349"/>
          <a:ext cx="6314644" cy="818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49" tIns="86649" rIns="86649" bIns="86649" numCol="1" spcCol="1270" anchor="ctr" anchorCtr="0">
          <a:noAutofit/>
        </a:bodyPr>
        <a:lstStyle/>
        <a:p>
          <a:pPr marL="0" lvl="0" indent="0" algn="l" defTabSz="622300">
            <a:lnSpc>
              <a:spcPct val="100000"/>
            </a:lnSpc>
            <a:spcBef>
              <a:spcPct val="0"/>
            </a:spcBef>
            <a:spcAft>
              <a:spcPct val="35000"/>
            </a:spcAft>
            <a:buNone/>
          </a:pPr>
          <a:r>
            <a:rPr lang="en-GB" sz="1400" kern="1200" dirty="0"/>
            <a:t>Member led projects to find co-operative policy solutions to the challenges facing local government.  </a:t>
          </a:r>
          <a:br>
            <a:rPr lang="en-GB" sz="1400" kern="1200" dirty="0"/>
          </a:br>
          <a:r>
            <a:rPr lang="en-GB" sz="1400" kern="1200" dirty="0"/>
            <a:t>Open to all ideas, the more innovative the better!</a:t>
          </a:r>
          <a:endParaRPr lang="en-US" sz="1400" kern="1200" dirty="0"/>
        </a:p>
      </dsp:txBody>
      <dsp:txXfrm>
        <a:off x="945631" y="349"/>
        <a:ext cx="6314644" cy="818728"/>
      </dsp:txXfrm>
    </dsp:sp>
    <dsp:sp modelId="{B36A8692-124E-5342-918D-9D835E04EE17}">
      <dsp:nvSpPr>
        <dsp:cNvPr id="0" name=""/>
        <dsp:cNvSpPr/>
      </dsp:nvSpPr>
      <dsp:spPr>
        <a:xfrm>
          <a:off x="0" y="1023760"/>
          <a:ext cx="7260276" cy="8187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53C9A-961D-254D-A0D4-AB0C1130FBEC}">
      <dsp:nvSpPr>
        <dsp:cNvPr id="0" name=""/>
        <dsp:cNvSpPr/>
      </dsp:nvSpPr>
      <dsp:spPr>
        <a:xfrm>
          <a:off x="247665" y="1207974"/>
          <a:ext cx="450300" cy="45030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11E4CA-2AC9-BD4B-97BA-1AA36A64C92B}">
      <dsp:nvSpPr>
        <dsp:cNvPr id="0" name=""/>
        <dsp:cNvSpPr/>
      </dsp:nvSpPr>
      <dsp:spPr>
        <a:xfrm>
          <a:off x="945631" y="1023760"/>
          <a:ext cx="6314644" cy="818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49" tIns="86649" rIns="86649" bIns="86649" numCol="1" spcCol="1270" anchor="ctr" anchorCtr="0">
          <a:noAutofit/>
        </a:bodyPr>
        <a:lstStyle/>
        <a:p>
          <a:pPr marL="0" lvl="0" indent="0" algn="l" defTabSz="622300">
            <a:lnSpc>
              <a:spcPct val="100000"/>
            </a:lnSpc>
            <a:spcBef>
              <a:spcPct val="0"/>
            </a:spcBef>
            <a:spcAft>
              <a:spcPct val="35000"/>
            </a:spcAft>
            <a:buNone/>
          </a:pPr>
          <a:r>
            <a:rPr lang="en-GB" sz="1400" kern="1200" dirty="0"/>
            <a:t>Policy Prototypes - </a:t>
          </a:r>
          <a:r>
            <a:rPr lang="en-GB" sz="1400" b="0" i="0" kern="1200" dirty="0"/>
            <a:t>smaller projects delivered in a locality on behalf of the Network and eligible for up to £1,500 of funding.</a:t>
          </a:r>
          <a:endParaRPr lang="en-GB" sz="1400" kern="1200" dirty="0"/>
        </a:p>
      </dsp:txBody>
      <dsp:txXfrm>
        <a:off x="945631" y="1023760"/>
        <a:ext cx="6314644" cy="818728"/>
      </dsp:txXfrm>
    </dsp:sp>
    <dsp:sp modelId="{C7FBC6F2-C4A4-471D-8719-573EB68611CC}">
      <dsp:nvSpPr>
        <dsp:cNvPr id="0" name=""/>
        <dsp:cNvSpPr/>
      </dsp:nvSpPr>
      <dsp:spPr>
        <a:xfrm>
          <a:off x="0" y="2047170"/>
          <a:ext cx="7260276" cy="818728"/>
        </a:xfrm>
        <a:prstGeom prst="roundRect">
          <a:avLst>
            <a:gd name="adj" fmla="val 10000"/>
          </a:avLst>
        </a:prstGeom>
        <a:solidFill>
          <a:schemeClr val="accent4">
            <a:hueOff val="0"/>
            <a:satOff val="0"/>
            <a:lumOff val="0"/>
            <a:alphaOff val="0"/>
          </a:schemeClr>
        </a:solidFill>
        <a:ln>
          <a:noFill/>
        </a:ln>
        <a:effectLst>
          <a:glow rad="1066800">
            <a:schemeClr val="accent1">
              <a:alpha val="40000"/>
            </a:schemeClr>
          </a:glow>
        </a:effectLst>
      </dsp:spPr>
      <dsp:style>
        <a:lnRef idx="0">
          <a:scrgbClr r="0" g="0" b="0"/>
        </a:lnRef>
        <a:fillRef idx="1">
          <a:scrgbClr r="0" g="0" b="0"/>
        </a:fillRef>
        <a:effectRef idx="0">
          <a:scrgbClr r="0" g="0" b="0"/>
        </a:effectRef>
        <a:fontRef idx="minor"/>
      </dsp:style>
    </dsp:sp>
    <dsp:sp modelId="{34336EB9-FD2C-4777-84A1-2B4422F5D5B5}">
      <dsp:nvSpPr>
        <dsp:cNvPr id="0" name=""/>
        <dsp:cNvSpPr/>
      </dsp:nvSpPr>
      <dsp:spPr>
        <a:xfrm>
          <a:off x="247665" y="2231384"/>
          <a:ext cx="450300" cy="4503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EC92EF-818B-4318-906C-F3D2431DF91F}">
      <dsp:nvSpPr>
        <dsp:cNvPr id="0" name=""/>
        <dsp:cNvSpPr/>
      </dsp:nvSpPr>
      <dsp:spPr>
        <a:xfrm>
          <a:off x="945631" y="2047170"/>
          <a:ext cx="6314644" cy="818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49" tIns="86649" rIns="86649" bIns="86649" numCol="1" spcCol="1270" anchor="ctr" anchorCtr="0">
          <a:noAutofit/>
        </a:bodyPr>
        <a:lstStyle/>
        <a:p>
          <a:pPr marL="0" lvl="0" indent="0" algn="l" defTabSz="622300">
            <a:lnSpc>
              <a:spcPct val="100000"/>
            </a:lnSpc>
            <a:spcBef>
              <a:spcPct val="0"/>
            </a:spcBef>
            <a:spcAft>
              <a:spcPct val="35000"/>
            </a:spcAft>
            <a:buNone/>
          </a:pPr>
          <a:r>
            <a:rPr lang="en-GB" sz="1400" kern="1200" dirty="0"/>
            <a:t>Policy Labs - </a:t>
          </a:r>
          <a:r>
            <a:rPr lang="en-GB" sz="1400" b="0" i="0" kern="1200" dirty="0"/>
            <a:t>more significant collaborative pieces of work that CCIN members work on together and eligible for up to £10,000 of funding.</a:t>
          </a:r>
          <a:endParaRPr lang="en-US" sz="1400" kern="1200" dirty="0"/>
        </a:p>
      </dsp:txBody>
      <dsp:txXfrm>
        <a:off x="945631" y="2047170"/>
        <a:ext cx="6314644" cy="8187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223661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a:defRPr/>
            </a:pPr>
            <a:fld id="{A2973714-7447-E04E-A3B1-0A07A3ABEBE2}" type="slidenum">
              <a:rPr lang="en-US" smtClean="0">
                <a:solidFill>
                  <a:prstClr val="black"/>
                </a:solidFill>
                <a:latin typeface="Calibri" panose="020F0502020204030204"/>
              </a:rPr>
              <a:pPr>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267148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e5d73061c7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1" name="Google Shape;211;ge5d73061c7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7704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5d73061c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e5d73061c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04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5d73061c7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e5d73061c7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48776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5d73061c7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e5d73061c7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2009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Anna</a:t>
            </a:r>
            <a:endParaRPr/>
          </a:p>
        </p:txBody>
      </p:sp>
    </p:spTree>
    <p:extLst>
      <p:ext uri="{BB962C8B-B14F-4D97-AF65-F5344CB8AC3E}">
        <p14:creationId xmlns:p14="http://schemas.microsoft.com/office/powerpoint/2010/main" val="2132577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defTabSz="457200">
              <a:defRPr/>
            </a:pPr>
            <a:fld id="{E3F02DF9-F568-4784-AA66-1341F5CAFDBD}" type="slidenum">
              <a:rPr lang="en-GB" smtClean="0">
                <a:solidFill>
                  <a:prstClr val="black"/>
                </a:solidFill>
                <a:latin typeface="Calibri" panose="020F0502020204030204"/>
              </a:rPr>
              <a:pPr defTabSz="457200">
                <a:defRPr/>
              </a:pPr>
              <a:t>23</a:t>
            </a:fld>
            <a:endParaRPr lang="en-GB">
              <a:solidFill>
                <a:prstClr val="black"/>
              </a:solidFill>
              <a:latin typeface="Calibri" panose="020F0502020204030204"/>
            </a:endParaRPr>
          </a:p>
        </p:txBody>
      </p:sp>
    </p:spTree>
    <p:extLst>
      <p:ext uri="{BB962C8B-B14F-4D97-AF65-F5344CB8AC3E}">
        <p14:creationId xmlns:p14="http://schemas.microsoft.com/office/powerpoint/2010/main" val="406065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a:defRPr/>
            </a:pPr>
            <a:fld id="{A2973714-7447-E04E-A3B1-0A07A3ABEBE2}" type="slidenum">
              <a:rPr lang="en-US" smtClean="0">
                <a:solidFill>
                  <a:prstClr val="black"/>
                </a:solidFill>
                <a:latin typeface="Calibri" panose="020F0502020204030204"/>
              </a:rPr>
              <a:pPr>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423405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400550"/>
            <a:ext cx="5486400" cy="2862769"/>
          </a:xfrm>
        </p:spPr>
        <p:txBody>
          <a:bodyPr/>
          <a:lstStyle/>
          <a:p>
            <a:endParaRPr lang="en-GB" dirty="0"/>
          </a:p>
        </p:txBody>
      </p:sp>
    </p:spTree>
    <p:extLst>
      <p:ext uri="{BB962C8B-B14F-4D97-AF65-F5344CB8AC3E}">
        <p14:creationId xmlns:p14="http://schemas.microsoft.com/office/powerpoint/2010/main" val="42645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400550"/>
            <a:ext cx="5486400" cy="2862769"/>
          </a:xfrm>
        </p:spPr>
        <p:txBody>
          <a:bodyPr/>
          <a:lstStyle/>
          <a:p>
            <a:endParaRPr lang="en-GB" dirty="0"/>
          </a:p>
        </p:txBody>
      </p:sp>
    </p:spTree>
    <p:extLst>
      <p:ext uri="{BB962C8B-B14F-4D97-AF65-F5344CB8AC3E}">
        <p14:creationId xmlns:p14="http://schemas.microsoft.com/office/powerpoint/2010/main" val="30698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400550"/>
            <a:ext cx="5486400" cy="2862769"/>
          </a:xfrm>
        </p:spPr>
        <p:txBody>
          <a:bodyPr/>
          <a:lstStyle/>
          <a:p>
            <a:endParaRPr lang="en-GB" dirty="0"/>
          </a:p>
        </p:txBody>
      </p:sp>
    </p:spTree>
    <p:extLst>
      <p:ext uri="{BB962C8B-B14F-4D97-AF65-F5344CB8AC3E}">
        <p14:creationId xmlns:p14="http://schemas.microsoft.com/office/powerpoint/2010/main" val="3311155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400550"/>
            <a:ext cx="5486400" cy="2862769"/>
          </a:xfrm>
        </p:spPr>
        <p:txBody>
          <a:bodyPr/>
          <a:lstStyle/>
          <a:p>
            <a:endParaRPr lang="en-GB" dirty="0"/>
          </a:p>
        </p:txBody>
      </p:sp>
    </p:spTree>
    <p:extLst>
      <p:ext uri="{BB962C8B-B14F-4D97-AF65-F5344CB8AC3E}">
        <p14:creationId xmlns:p14="http://schemas.microsoft.com/office/powerpoint/2010/main" val="334227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400550"/>
            <a:ext cx="5486400" cy="2862769"/>
          </a:xfrm>
        </p:spPr>
        <p:txBody>
          <a:bodyPr/>
          <a:lstStyle/>
          <a:p>
            <a:endParaRPr lang="en-GB" dirty="0"/>
          </a:p>
        </p:txBody>
      </p:sp>
    </p:spTree>
    <p:extLst>
      <p:ext uri="{BB962C8B-B14F-4D97-AF65-F5344CB8AC3E}">
        <p14:creationId xmlns:p14="http://schemas.microsoft.com/office/powerpoint/2010/main" val="96871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Anna</a:t>
            </a:r>
            <a:endParaRPr/>
          </a:p>
        </p:txBody>
      </p:sp>
    </p:spTree>
    <p:extLst>
      <p:ext uri="{BB962C8B-B14F-4D97-AF65-F5344CB8AC3E}">
        <p14:creationId xmlns:p14="http://schemas.microsoft.com/office/powerpoint/2010/main" val="2516784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ddccbd7d82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ddccbd7d82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112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4" name="Google Shape;54;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5" name="Google Shape;55;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247255" y="-44532"/>
            <a:ext cx="9386888" cy="5192849"/>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251970" y="889863"/>
            <a:ext cx="6636259" cy="3358450"/>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19428" y="1556628"/>
            <a:ext cx="6509936" cy="1311547"/>
          </a:xfrm>
        </p:spPr>
        <p:txBody>
          <a:bodyPr bIns="0" anchor="b">
            <a:normAutofit/>
          </a:bodyPr>
          <a:lstStyle>
            <a:lvl1pPr algn="ctr">
              <a:lnSpc>
                <a:spcPct val="80000"/>
              </a:lnSpc>
              <a:defRPr sz="405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19428" y="2929700"/>
            <a:ext cx="6505070" cy="991940"/>
          </a:xfrm>
        </p:spPr>
        <p:txBody>
          <a:bodyPr tIns="0">
            <a:normAutofit/>
          </a:bodyPr>
          <a:lstStyle>
            <a:lvl1pPr marL="0" indent="0" algn="ctr">
              <a:lnSpc>
                <a:spcPct val="100000"/>
              </a:lnSpc>
              <a:buNone/>
              <a:defRPr sz="1350" b="0">
                <a:solidFill>
                  <a:srgbClr val="FFFEFF"/>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03504" y="240030"/>
            <a:ext cx="2743200" cy="240030"/>
          </a:xfrm>
        </p:spPr>
        <p:txBody>
          <a:bodyPr vert="horz" lIns="91440" tIns="45720" rIns="91440" bIns="45720" rtlCol="0" anchor="ctr"/>
          <a:lstStyle>
            <a:lvl1pPr>
              <a:defRPr lang="en-US"/>
            </a:lvl1pPr>
          </a:lstStyle>
          <a:p>
            <a:fld id="{88E43B39-F5C2-884B-A5B3-92C96073988E}" type="datetimeFigureOut">
              <a:rPr lang="en-US" smtClean="0">
                <a:solidFill>
                  <a:prstClr val="black">
                    <a:tint val="75000"/>
                  </a:prstClr>
                </a:solidFill>
              </a:rPr>
              <a:pPr/>
              <a:t>2/22/22</a:t>
            </a:fld>
            <a:endParaRPr>
              <a:solidFill>
                <a:prstClr val="black">
                  <a:tint val="75000"/>
                </a:prstClr>
              </a:solidFill>
            </a:endParaRPr>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852410"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645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313135" y="0"/>
            <a:ext cx="9438086" cy="5139929"/>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600108" y="1274692"/>
            <a:ext cx="2755857" cy="2602816"/>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4234" cy="184233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3838836" y="602389"/>
            <a:ext cx="4711405" cy="3936467"/>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245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247255" y="-44532"/>
            <a:ext cx="9386888" cy="5192849"/>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2444659" y="889863"/>
            <a:ext cx="4249609" cy="3358450"/>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508162" y="1556047"/>
            <a:ext cx="4117668" cy="1267043"/>
          </a:xfrm>
        </p:spPr>
        <p:txBody>
          <a:bodyPr bIns="0" anchor="b">
            <a:normAutofit/>
          </a:bodyPr>
          <a:lstStyle>
            <a:lvl1pPr algn="ctr">
              <a:defRPr sz="33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508162" y="2885138"/>
            <a:ext cx="4117667" cy="1037828"/>
          </a:xfrm>
        </p:spPr>
        <p:txBody>
          <a:bodyPr tIns="0">
            <a:normAutofit/>
          </a:bodyPr>
          <a:lstStyle>
            <a:lvl1pPr marL="0" indent="0" algn="ctr">
              <a:buNone/>
              <a:defRPr sz="1350">
                <a:solidFill>
                  <a:srgbClr val="FFFEFF"/>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852410"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513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313135" y="0"/>
            <a:ext cx="9438086" cy="5139929"/>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00108" y="1274692"/>
            <a:ext cx="2755857" cy="2602816"/>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0" y="1754752"/>
            <a:ext cx="2625621" cy="1852549"/>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840659" y="602391"/>
            <a:ext cx="4702193" cy="1786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38835" y="2754121"/>
            <a:ext cx="4704017" cy="17876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6" name="Footer Placeholder 5"/>
          <p:cNvSpPr>
            <a:spLocks noGrp="1"/>
          </p:cNvSpPr>
          <p:nvPr>
            <p:ph type="ftr" sz="quarter" idx="11"/>
          </p:nvPr>
        </p:nvSpPr>
        <p:spPr>
          <a:xfrm>
            <a:off x="603504" y="4670298"/>
            <a:ext cx="7941564" cy="240030"/>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7852410"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580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313135" y="0"/>
            <a:ext cx="9438086" cy="5139929"/>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600108" y="1274692"/>
            <a:ext cx="2755857" cy="2602816"/>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1" y="1772937"/>
            <a:ext cx="2625621" cy="1845373"/>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43853" y="602389"/>
            <a:ext cx="4698816" cy="51435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843979" y="1116739"/>
            <a:ext cx="4698263" cy="1272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38989" y="2749415"/>
            <a:ext cx="4698311" cy="51435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38835" y="3263765"/>
            <a:ext cx="4699191" cy="12780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8" name="Footer Placeholder 7"/>
          <p:cNvSpPr>
            <a:spLocks noGrp="1"/>
          </p:cNvSpPr>
          <p:nvPr>
            <p:ph type="ftr" sz="quarter" idx="11"/>
          </p:nvPr>
        </p:nvSpPr>
        <p:spPr>
          <a:xfrm>
            <a:off x="603504" y="4670298"/>
            <a:ext cx="7941564" cy="240030"/>
          </a:xfr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7852410"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482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313135" y="0"/>
            <a:ext cx="9438086" cy="5139929"/>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600108" y="1274692"/>
            <a:ext cx="2755857" cy="2602816"/>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5897" cy="184233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991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3" name="Footer Placeholder 2"/>
          <p:cNvSpPr>
            <a:spLocks noGrp="1"/>
          </p:cNvSpPr>
          <p:nvPr>
            <p:ph type="ftr" sz="quarter" idx="11"/>
          </p:nvPr>
        </p:nvSpPr>
        <p:spPr>
          <a:xfrm>
            <a:off x="603504" y="4670298"/>
            <a:ext cx="7941564" cy="240030"/>
          </a:xfr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7852410"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0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313135" y="0"/>
            <a:ext cx="9438086" cy="5139929"/>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600108" y="1274692"/>
            <a:ext cx="2755857" cy="2602816"/>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4019"/>
            <a:ext cx="2625898" cy="917474"/>
          </a:xfrm>
        </p:spPr>
        <p:txBody>
          <a:bodyPr bIns="0" anchor="b">
            <a:noAutofit/>
          </a:bodyPr>
          <a:lstStyle>
            <a:lvl1pPr algn="ctr">
              <a:defRPr sz="24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3832488" y="602107"/>
            <a:ext cx="4706276" cy="393745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6474" y="2685140"/>
            <a:ext cx="2625898" cy="915873"/>
          </a:xfrm>
        </p:spPr>
        <p:txBody>
          <a:bodyPr/>
          <a:lstStyle>
            <a:lvl1pPr marL="0" indent="0" algn="ctr">
              <a:buNone/>
              <a:defRPr sz="12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24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247255" y="-44532"/>
            <a:ext cx="9386888" cy="5192849"/>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604002" y="1273749"/>
            <a:ext cx="4456155" cy="2602816"/>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7632" y="0"/>
            <a:ext cx="3486368" cy="51435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664082" y="1770191"/>
            <a:ext cx="4332485" cy="883524"/>
          </a:xfrm>
        </p:spPr>
        <p:txBody>
          <a:bodyPr bIns="0" anchor="b">
            <a:normAutofit/>
          </a:bodyPr>
          <a:lstStyle>
            <a:lvl1pPr>
              <a:defRPr sz="27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64082" y="2658759"/>
            <a:ext cx="4332485" cy="955649"/>
          </a:xfrm>
        </p:spPr>
        <p:txBody>
          <a:bodyPr>
            <a:normAutofit/>
          </a:bodyPr>
          <a:lstStyle>
            <a:lvl1pPr marL="0" indent="0" algn="ctr">
              <a:buNone/>
              <a:defRPr sz="135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6" name="Footer Placeholder 5"/>
          <p:cNvSpPr>
            <a:spLocks noGrp="1"/>
          </p:cNvSpPr>
          <p:nvPr>
            <p:ph type="ftr" sz="quarter" idx="11"/>
          </p:nvPr>
        </p:nvSpPr>
        <p:spPr>
          <a:xfrm>
            <a:off x="603505" y="4670298"/>
            <a:ext cx="4456652" cy="240030"/>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4371283"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64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313135" y="0"/>
            <a:ext cx="9438086" cy="5139929"/>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600108" y="1274692"/>
            <a:ext cx="2755857" cy="2602816"/>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5897" cy="184233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832488" y="596039"/>
            <a:ext cx="4706276" cy="39428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68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9438086" cy="5139929"/>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5789211" y="1274692"/>
            <a:ext cx="2755857" cy="2602816"/>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855578" y="1762444"/>
            <a:ext cx="2625896" cy="184233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2060" y="598834"/>
            <a:ext cx="4701467" cy="39429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p:cNvSpPr>
            <a:spLocks noGrp="1"/>
          </p:cNvSpPr>
          <p:nvPr>
            <p:ph type="ftr" sz="quarter" idx="11"/>
          </p:nvPr>
        </p:nvSpPr>
        <p:spPr>
          <a:xfrm>
            <a:off x="603504" y="4670298"/>
            <a:ext cx="7941564" cy="240030"/>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852410"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935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247254" y="-44532"/>
            <a:ext cx="9386888" cy="5192849"/>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251971" y="889864"/>
            <a:ext cx="6636259" cy="3358450"/>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19428" y="1556630"/>
            <a:ext cx="6509936" cy="1311547"/>
          </a:xfrm>
        </p:spPr>
        <p:txBody>
          <a:bodyPr bIns="0" anchor="b">
            <a:normAutofit/>
          </a:bodyPr>
          <a:lstStyle>
            <a:lvl1pPr algn="ctr">
              <a:lnSpc>
                <a:spcPct val="80000"/>
              </a:lnSpc>
              <a:defRPr sz="3707" spc="-10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19429" y="2929702"/>
            <a:ext cx="6505070" cy="991940"/>
          </a:xfrm>
        </p:spPr>
        <p:txBody>
          <a:bodyPr tIns="0">
            <a:normAutofit/>
          </a:bodyPr>
          <a:lstStyle>
            <a:lvl1pPr marL="0" indent="0" algn="ctr">
              <a:lnSpc>
                <a:spcPct val="100000"/>
              </a:lnSpc>
              <a:buNone/>
              <a:defRPr sz="1236" b="0">
                <a:solidFill>
                  <a:srgbClr val="FFFEFF"/>
                </a:solidFill>
              </a:defRPr>
            </a:lvl1pPr>
            <a:lvl2pPr marL="313856" indent="0" algn="ctr">
              <a:buNone/>
              <a:defRPr sz="1236"/>
            </a:lvl2pPr>
            <a:lvl3pPr marL="627713" indent="0" algn="ctr">
              <a:buNone/>
              <a:defRPr sz="1236"/>
            </a:lvl3pPr>
            <a:lvl4pPr marL="941569" indent="0" algn="ctr">
              <a:buNone/>
              <a:defRPr sz="1098"/>
            </a:lvl4pPr>
            <a:lvl5pPr marL="1255426" indent="0" algn="ctr">
              <a:buNone/>
              <a:defRPr sz="1098"/>
            </a:lvl5pPr>
            <a:lvl6pPr marL="1569282" indent="0" algn="ctr">
              <a:buNone/>
              <a:defRPr sz="1098"/>
            </a:lvl6pPr>
            <a:lvl7pPr marL="1883138" indent="0" algn="ctr">
              <a:buNone/>
              <a:defRPr sz="1098"/>
            </a:lvl7pPr>
            <a:lvl8pPr marL="2196995" indent="0" algn="ctr">
              <a:buNone/>
              <a:defRPr sz="1098"/>
            </a:lvl8pPr>
            <a:lvl9pPr marL="2510851" indent="0" algn="ctr">
              <a:buNone/>
              <a:defRPr sz="1098"/>
            </a:lvl9pPr>
          </a:lstStyle>
          <a:p>
            <a:r>
              <a:rPr lang="en-US"/>
              <a:t>Click to edit Master subtitle style</a:t>
            </a:r>
            <a:endParaRPr lang="en-US" dirty="0"/>
          </a:p>
        </p:txBody>
      </p:sp>
      <p:sp>
        <p:nvSpPr>
          <p:cNvPr id="4" name="Date Placeholder 3"/>
          <p:cNvSpPr>
            <a:spLocks noGrp="1"/>
          </p:cNvSpPr>
          <p:nvPr>
            <p:ph type="dt" sz="half" idx="10"/>
          </p:nvPr>
        </p:nvSpPr>
        <p:spPr>
          <a:xfrm>
            <a:off x="603504" y="240030"/>
            <a:ext cx="2743200" cy="240030"/>
          </a:xfrm>
        </p:spPr>
        <p:txBody>
          <a:bodyPr vert="horz" lIns="91440" tIns="45720" rIns="91440" bIns="45720" rtlCol="0" anchor="ctr"/>
          <a:lstStyle>
            <a:lvl1pPr>
              <a:defRPr lang="en-US"/>
            </a:lvl1pPr>
          </a:lstStyle>
          <a:p>
            <a:fld id="{88E43B39-F5C2-884B-A5B3-92C96073988E}" type="datetimeFigureOut">
              <a:rPr lang="en-US" smtClean="0">
                <a:solidFill>
                  <a:prstClr val="black">
                    <a:tint val="75000"/>
                  </a:prstClr>
                </a:solidFill>
              </a:rPr>
              <a:pPr/>
              <a:t>2/22/22</a:t>
            </a:fld>
            <a:endParaRPr>
              <a:solidFill>
                <a:prstClr val="black">
                  <a:tint val="75000"/>
                </a:prstClr>
              </a:solidFill>
            </a:endParaRPr>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852411"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69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313135" y="0"/>
            <a:ext cx="9438086" cy="5139929"/>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600108" y="1274692"/>
            <a:ext cx="2755857" cy="2602816"/>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4234" cy="184233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3838836" y="602389"/>
            <a:ext cx="4711405" cy="3936467"/>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377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247254" y="-44532"/>
            <a:ext cx="9386888" cy="5192849"/>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2444659" y="889864"/>
            <a:ext cx="4249609" cy="3358450"/>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508162" y="1556047"/>
            <a:ext cx="4117668" cy="1267043"/>
          </a:xfrm>
        </p:spPr>
        <p:txBody>
          <a:bodyPr bIns="0" anchor="b">
            <a:normAutofit/>
          </a:bodyPr>
          <a:lstStyle>
            <a:lvl1pPr algn="ctr">
              <a:defRPr sz="302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508163" y="2885138"/>
            <a:ext cx="4117667" cy="1037828"/>
          </a:xfrm>
        </p:spPr>
        <p:txBody>
          <a:bodyPr tIns="0">
            <a:normAutofit/>
          </a:bodyPr>
          <a:lstStyle>
            <a:lvl1pPr marL="0" indent="0" algn="ctr">
              <a:buNone/>
              <a:defRPr sz="1236">
                <a:solidFill>
                  <a:srgbClr val="FFFEFF"/>
                </a:solidFill>
              </a:defRPr>
            </a:lvl1pPr>
            <a:lvl2pPr marL="313856" indent="0">
              <a:buNone/>
              <a:defRPr sz="1236">
                <a:solidFill>
                  <a:schemeClr val="tx1">
                    <a:tint val="75000"/>
                  </a:schemeClr>
                </a:solidFill>
              </a:defRPr>
            </a:lvl2pPr>
            <a:lvl3pPr marL="627713" indent="0">
              <a:buNone/>
              <a:defRPr sz="1236">
                <a:solidFill>
                  <a:schemeClr val="tx1">
                    <a:tint val="75000"/>
                  </a:schemeClr>
                </a:solidFill>
              </a:defRPr>
            </a:lvl3pPr>
            <a:lvl4pPr marL="941569" indent="0">
              <a:buNone/>
              <a:defRPr sz="1098">
                <a:solidFill>
                  <a:schemeClr val="tx1">
                    <a:tint val="75000"/>
                  </a:schemeClr>
                </a:solidFill>
              </a:defRPr>
            </a:lvl4pPr>
            <a:lvl5pPr marL="1255426" indent="0">
              <a:buNone/>
              <a:defRPr sz="1098">
                <a:solidFill>
                  <a:schemeClr val="tx1">
                    <a:tint val="75000"/>
                  </a:schemeClr>
                </a:solidFill>
              </a:defRPr>
            </a:lvl5pPr>
            <a:lvl6pPr marL="1569282" indent="0">
              <a:buNone/>
              <a:defRPr sz="1098">
                <a:solidFill>
                  <a:schemeClr val="tx1">
                    <a:tint val="75000"/>
                  </a:schemeClr>
                </a:solidFill>
              </a:defRPr>
            </a:lvl6pPr>
            <a:lvl7pPr marL="1883138" indent="0">
              <a:buNone/>
              <a:defRPr sz="1098">
                <a:solidFill>
                  <a:schemeClr val="tx1">
                    <a:tint val="75000"/>
                  </a:schemeClr>
                </a:solidFill>
              </a:defRPr>
            </a:lvl7pPr>
            <a:lvl8pPr marL="2196995" indent="0">
              <a:buNone/>
              <a:defRPr sz="1098">
                <a:solidFill>
                  <a:schemeClr val="tx1">
                    <a:tint val="75000"/>
                  </a:schemeClr>
                </a:solidFill>
              </a:defRPr>
            </a:lvl8pPr>
            <a:lvl9pPr marL="2510851" indent="0">
              <a:buNone/>
              <a:defRPr sz="10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852411"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218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313135" y="0"/>
            <a:ext cx="9438086" cy="5139929"/>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00108" y="1274692"/>
            <a:ext cx="2755857" cy="2602816"/>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0" y="1754754"/>
            <a:ext cx="2625621" cy="1852549"/>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840659" y="602392"/>
            <a:ext cx="4702193" cy="1786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38835" y="2754121"/>
            <a:ext cx="4704017" cy="17876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6" name="Footer Placeholder 5"/>
          <p:cNvSpPr>
            <a:spLocks noGrp="1"/>
          </p:cNvSpPr>
          <p:nvPr>
            <p:ph type="ftr" sz="quarter" idx="11"/>
          </p:nvPr>
        </p:nvSpPr>
        <p:spPr>
          <a:xfrm>
            <a:off x="603504" y="4670298"/>
            <a:ext cx="7941564" cy="240030"/>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7852411"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569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313135" y="0"/>
            <a:ext cx="9438086" cy="5139929"/>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600108" y="1274692"/>
            <a:ext cx="2755857" cy="2602816"/>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1" y="1772938"/>
            <a:ext cx="2625621" cy="1845373"/>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43853" y="602389"/>
            <a:ext cx="4698816" cy="514350"/>
          </a:xfrm>
        </p:spPr>
        <p:txBody>
          <a:bodyPr anchor="ctr">
            <a:noAutofit/>
          </a:bodyPr>
          <a:lstStyle>
            <a:lvl1pPr marL="0" indent="0" algn="l">
              <a:lnSpc>
                <a:spcPct val="100000"/>
              </a:lnSpc>
              <a:buNone/>
              <a:defRPr sz="1511" b="0" cap="all" baseline="0">
                <a:solidFill>
                  <a:schemeClr val="accent1"/>
                </a:solidFill>
              </a:defRPr>
            </a:lvl1pPr>
            <a:lvl2pPr marL="313856" indent="0">
              <a:buNone/>
              <a:defRPr sz="1373" b="1"/>
            </a:lvl2pPr>
            <a:lvl3pPr marL="627713" indent="0">
              <a:buNone/>
              <a:defRPr sz="1236" b="1"/>
            </a:lvl3pPr>
            <a:lvl4pPr marL="941569" indent="0">
              <a:buNone/>
              <a:defRPr sz="1098" b="1"/>
            </a:lvl4pPr>
            <a:lvl5pPr marL="1255426" indent="0">
              <a:buNone/>
              <a:defRPr sz="1098" b="1"/>
            </a:lvl5pPr>
            <a:lvl6pPr marL="1569282" indent="0">
              <a:buNone/>
              <a:defRPr sz="1098" b="1"/>
            </a:lvl6pPr>
            <a:lvl7pPr marL="1883138" indent="0">
              <a:buNone/>
              <a:defRPr sz="1098" b="1"/>
            </a:lvl7pPr>
            <a:lvl8pPr marL="2196995" indent="0">
              <a:buNone/>
              <a:defRPr sz="1098" b="1"/>
            </a:lvl8pPr>
            <a:lvl9pPr marL="2510851" indent="0">
              <a:buNone/>
              <a:defRPr sz="1098" b="1"/>
            </a:lvl9pPr>
          </a:lstStyle>
          <a:p>
            <a:pPr lvl="0"/>
            <a:r>
              <a:rPr lang="en-US"/>
              <a:t>Edit Master text styles</a:t>
            </a:r>
          </a:p>
        </p:txBody>
      </p:sp>
      <p:sp>
        <p:nvSpPr>
          <p:cNvPr id="4" name="Content Placeholder 3"/>
          <p:cNvSpPr>
            <a:spLocks noGrp="1"/>
          </p:cNvSpPr>
          <p:nvPr>
            <p:ph sz="half" idx="2"/>
          </p:nvPr>
        </p:nvSpPr>
        <p:spPr>
          <a:xfrm>
            <a:off x="3843979" y="1116741"/>
            <a:ext cx="4698263" cy="1272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38989" y="2749415"/>
            <a:ext cx="4698311" cy="514350"/>
          </a:xfrm>
        </p:spPr>
        <p:txBody>
          <a:bodyPr anchor="ctr">
            <a:noAutofit/>
          </a:bodyPr>
          <a:lstStyle>
            <a:lvl1pPr marL="0" indent="0" algn="l">
              <a:lnSpc>
                <a:spcPct val="100000"/>
              </a:lnSpc>
              <a:buNone/>
              <a:defRPr sz="1511" b="0" cap="all" baseline="0">
                <a:solidFill>
                  <a:schemeClr val="accent1"/>
                </a:solidFill>
              </a:defRPr>
            </a:lvl1pPr>
            <a:lvl2pPr marL="313856" indent="0">
              <a:buNone/>
              <a:defRPr sz="1373" b="1"/>
            </a:lvl2pPr>
            <a:lvl3pPr marL="627713" indent="0">
              <a:buNone/>
              <a:defRPr sz="1236" b="1"/>
            </a:lvl3pPr>
            <a:lvl4pPr marL="941569" indent="0">
              <a:buNone/>
              <a:defRPr sz="1098" b="1"/>
            </a:lvl4pPr>
            <a:lvl5pPr marL="1255426" indent="0">
              <a:buNone/>
              <a:defRPr sz="1098" b="1"/>
            </a:lvl5pPr>
            <a:lvl6pPr marL="1569282" indent="0">
              <a:buNone/>
              <a:defRPr sz="1098" b="1"/>
            </a:lvl6pPr>
            <a:lvl7pPr marL="1883138" indent="0">
              <a:buNone/>
              <a:defRPr sz="1098" b="1"/>
            </a:lvl7pPr>
            <a:lvl8pPr marL="2196995" indent="0">
              <a:buNone/>
              <a:defRPr sz="1098" b="1"/>
            </a:lvl8pPr>
            <a:lvl9pPr marL="2510851" indent="0">
              <a:buNone/>
              <a:defRPr sz="1098" b="1"/>
            </a:lvl9pPr>
          </a:lstStyle>
          <a:p>
            <a:pPr lvl="0"/>
            <a:r>
              <a:rPr lang="en-US"/>
              <a:t>Edit Master text styles</a:t>
            </a:r>
          </a:p>
        </p:txBody>
      </p:sp>
      <p:sp>
        <p:nvSpPr>
          <p:cNvPr id="6" name="Content Placeholder 5"/>
          <p:cNvSpPr>
            <a:spLocks noGrp="1"/>
          </p:cNvSpPr>
          <p:nvPr>
            <p:ph sz="quarter" idx="4"/>
          </p:nvPr>
        </p:nvSpPr>
        <p:spPr>
          <a:xfrm>
            <a:off x="3838835" y="3263765"/>
            <a:ext cx="4699191" cy="12780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8" name="Footer Placeholder 7"/>
          <p:cNvSpPr>
            <a:spLocks noGrp="1"/>
          </p:cNvSpPr>
          <p:nvPr>
            <p:ph type="ftr" sz="quarter" idx="11"/>
          </p:nvPr>
        </p:nvSpPr>
        <p:spPr>
          <a:xfrm>
            <a:off x="603504" y="4670298"/>
            <a:ext cx="7941564" cy="240030"/>
          </a:xfr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7852411"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957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313135" y="0"/>
            <a:ext cx="9438086" cy="5139929"/>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600108" y="1274692"/>
            <a:ext cx="2755857" cy="2602816"/>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5897" cy="184233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100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3" name="Footer Placeholder 2"/>
          <p:cNvSpPr>
            <a:spLocks noGrp="1"/>
          </p:cNvSpPr>
          <p:nvPr>
            <p:ph type="ftr" sz="quarter" idx="11"/>
          </p:nvPr>
        </p:nvSpPr>
        <p:spPr>
          <a:xfrm>
            <a:off x="603504" y="4670298"/>
            <a:ext cx="7941564" cy="240030"/>
          </a:xfr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7852411"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04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313135" y="0"/>
            <a:ext cx="9438086" cy="5139929"/>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600108" y="1274692"/>
            <a:ext cx="2755857" cy="2602816"/>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4019"/>
            <a:ext cx="2625898" cy="917474"/>
          </a:xfrm>
        </p:spPr>
        <p:txBody>
          <a:bodyPr bIns="0" anchor="b">
            <a:noAutofit/>
          </a:bodyPr>
          <a:lstStyle>
            <a:lvl1pPr algn="ctr">
              <a:defRPr sz="2197">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3832489" y="602107"/>
            <a:ext cx="4706276" cy="393745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6474" y="2685140"/>
            <a:ext cx="2625898" cy="915873"/>
          </a:xfrm>
        </p:spPr>
        <p:txBody>
          <a:bodyPr/>
          <a:lstStyle>
            <a:lvl1pPr marL="0" indent="0" algn="ctr">
              <a:buNone/>
              <a:defRPr sz="1098">
                <a:solidFill>
                  <a:srgbClr val="FFFEFF"/>
                </a:solidFill>
              </a:defRPr>
            </a:lvl1pPr>
            <a:lvl2pPr marL="313856" indent="0">
              <a:buNone/>
              <a:defRPr sz="961"/>
            </a:lvl2pPr>
            <a:lvl3pPr marL="627713" indent="0">
              <a:buNone/>
              <a:defRPr sz="824"/>
            </a:lvl3pPr>
            <a:lvl4pPr marL="941569" indent="0">
              <a:buNone/>
              <a:defRPr sz="686"/>
            </a:lvl4pPr>
            <a:lvl5pPr marL="1255426" indent="0">
              <a:buNone/>
              <a:defRPr sz="686"/>
            </a:lvl5pPr>
            <a:lvl6pPr marL="1569282" indent="0">
              <a:buNone/>
              <a:defRPr sz="686"/>
            </a:lvl6pPr>
            <a:lvl7pPr marL="1883138" indent="0">
              <a:buNone/>
              <a:defRPr sz="686"/>
            </a:lvl7pPr>
            <a:lvl8pPr marL="2196995" indent="0">
              <a:buNone/>
              <a:defRPr sz="686"/>
            </a:lvl8pPr>
            <a:lvl9pPr marL="2510851" indent="0">
              <a:buNone/>
              <a:defRPr sz="686"/>
            </a:lvl9pPr>
          </a:lstStyle>
          <a:p>
            <a:pPr lvl="0"/>
            <a:r>
              <a:rPr lang="en-US"/>
              <a:t>Edit Master text styles</a:t>
            </a:r>
          </a:p>
        </p:txBody>
      </p:sp>
      <p:sp>
        <p:nvSpPr>
          <p:cNvPr id="5" name="Date Placeholder 4"/>
          <p:cNvSpPr>
            <a:spLocks noGrp="1"/>
          </p:cNvSpPr>
          <p:nvPr>
            <p:ph type="dt" sz="half" idx="10"/>
          </p:nvPr>
        </p:nvSpPr>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163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247254" y="-44532"/>
            <a:ext cx="9386888" cy="5192849"/>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604002" y="1273750"/>
            <a:ext cx="4456155" cy="2602816"/>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7632" y="0"/>
            <a:ext cx="3486368" cy="5143500"/>
          </a:xfrm>
          <a:solidFill>
            <a:schemeClr val="bg1">
              <a:lumMod val="65000"/>
              <a:lumOff val="35000"/>
            </a:schemeClr>
          </a:solidFill>
          <a:ln w="9525" cap="sq">
            <a:noFill/>
            <a:miter lim="800000"/>
          </a:ln>
          <a:effectLst/>
        </p:spPr>
        <p:txBody>
          <a:bodyPr anchor="t"/>
          <a:lstStyle>
            <a:lvl1pPr marL="0" indent="0" algn="ctr">
              <a:buNone/>
              <a:defRPr sz="2197"/>
            </a:lvl1pPr>
            <a:lvl2pPr marL="313856" indent="0">
              <a:buNone/>
              <a:defRPr sz="1922"/>
            </a:lvl2pPr>
            <a:lvl3pPr marL="627713" indent="0">
              <a:buNone/>
              <a:defRPr sz="1648"/>
            </a:lvl3pPr>
            <a:lvl4pPr marL="941569" indent="0">
              <a:buNone/>
              <a:defRPr sz="1373"/>
            </a:lvl4pPr>
            <a:lvl5pPr marL="1255426" indent="0">
              <a:buNone/>
              <a:defRPr sz="1373"/>
            </a:lvl5pPr>
            <a:lvl6pPr marL="1569282" indent="0">
              <a:buNone/>
              <a:defRPr sz="1373"/>
            </a:lvl6pPr>
            <a:lvl7pPr marL="1883138" indent="0">
              <a:buNone/>
              <a:defRPr sz="1373"/>
            </a:lvl7pPr>
            <a:lvl8pPr marL="2196995" indent="0">
              <a:buNone/>
              <a:defRPr sz="1373"/>
            </a:lvl8pPr>
            <a:lvl9pPr marL="2510851" indent="0">
              <a:buNone/>
              <a:defRPr sz="1373"/>
            </a:lvl9pPr>
          </a:lstStyle>
          <a:p>
            <a:r>
              <a:rPr lang="en-US"/>
              <a:t>Click icon to add picture</a:t>
            </a:r>
            <a:endParaRPr lang="en-US" dirty="0"/>
          </a:p>
        </p:txBody>
      </p:sp>
      <p:sp>
        <p:nvSpPr>
          <p:cNvPr id="2" name="Title 1"/>
          <p:cNvSpPr>
            <a:spLocks noGrp="1"/>
          </p:cNvSpPr>
          <p:nvPr>
            <p:ph type="title"/>
          </p:nvPr>
        </p:nvSpPr>
        <p:spPr>
          <a:xfrm>
            <a:off x="664083" y="1770191"/>
            <a:ext cx="4332485" cy="883524"/>
          </a:xfrm>
        </p:spPr>
        <p:txBody>
          <a:bodyPr bIns="0" anchor="b">
            <a:normAutofit/>
          </a:bodyPr>
          <a:lstStyle>
            <a:lvl1pPr>
              <a:defRPr sz="2471">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64083" y="2658759"/>
            <a:ext cx="4332485" cy="955649"/>
          </a:xfrm>
        </p:spPr>
        <p:txBody>
          <a:bodyPr>
            <a:normAutofit/>
          </a:bodyPr>
          <a:lstStyle>
            <a:lvl1pPr marL="0" indent="0" algn="ctr">
              <a:buNone/>
              <a:defRPr sz="1236">
                <a:solidFill>
                  <a:srgbClr val="FFFEFF"/>
                </a:solidFill>
              </a:defRPr>
            </a:lvl1pPr>
            <a:lvl2pPr marL="313856" indent="0">
              <a:buNone/>
              <a:defRPr sz="961"/>
            </a:lvl2pPr>
            <a:lvl3pPr marL="627713" indent="0">
              <a:buNone/>
              <a:defRPr sz="824"/>
            </a:lvl3pPr>
            <a:lvl4pPr marL="941569" indent="0">
              <a:buNone/>
              <a:defRPr sz="686"/>
            </a:lvl4pPr>
            <a:lvl5pPr marL="1255426" indent="0">
              <a:buNone/>
              <a:defRPr sz="686"/>
            </a:lvl5pPr>
            <a:lvl6pPr marL="1569282" indent="0">
              <a:buNone/>
              <a:defRPr sz="686"/>
            </a:lvl6pPr>
            <a:lvl7pPr marL="1883138" indent="0">
              <a:buNone/>
              <a:defRPr sz="686"/>
            </a:lvl7pPr>
            <a:lvl8pPr marL="2196995" indent="0">
              <a:buNone/>
              <a:defRPr sz="686"/>
            </a:lvl8pPr>
            <a:lvl9pPr marL="2510851" indent="0">
              <a:buNone/>
              <a:defRPr sz="686"/>
            </a:lvl9pPr>
          </a:lstStyle>
          <a:p>
            <a:pPr lvl="0"/>
            <a:r>
              <a:rPr lang="en-US"/>
              <a:t>Edit Master text styles</a:t>
            </a:r>
          </a:p>
        </p:txBody>
      </p:sp>
      <p:sp>
        <p:nvSpPr>
          <p:cNvPr id="5" name="Date Placeholder 4"/>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6" name="Footer Placeholder 5"/>
          <p:cNvSpPr>
            <a:spLocks noGrp="1"/>
          </p:cNvSpPr>
          <p:nvPr>
            <p:ph type="ftr" sz="quarter" idx="11"/>
          </p:nvPr>
        </p:nvSpPr>
        <p:spPr>
          <a:xfrm>
            <a:off x="603505" y="4670298"/>
            <a:ext cx="4456652" cy="240030"/>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4371284"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319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313135" y="0"/>
            <a:ext cx="9438086" cy="5139929"/>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600108" y="1274692"/>
            <a:ext cx="2755857" cy="2602816"/>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6"/>
            <a:ext cx="2625897" cy="184233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832489" y="596039"/>
            <a:ext cx="4706276" cy="39428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025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9438086" cy="5139929"/>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5789211" y="1274692"/>
            <a:ext cx="2755857" cy="2602816"/>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855579" y="1762444"/>
            <a:ext cx="2625896" cy="184233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2060" y="598835"/>
            <a:ext cx="4701467" cy="39429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p:cNvSpPr>
            <a:spLocks noGrp="1"/>
          </p:cNvSpPr>
          <p:nvPr>
            <p:ph type="ftr" sz="quarter" idx="11"/>
          </p:nvPr>
        </p:nvSpPr>
        <p:spPr>
          <a:xfrm>
            <a:off x="603504" y="4670298"/>
            <a:ext cx="7941564" cy="240030"/>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852411"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760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C25B1-87A8-7C40-9AFC-E0327BE1A90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B1874FC-8C32-CE4A-AC3A-2970135A93F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E6E14BD-F29C-BC4D-944D-09DFDD95CF81}"/>
              </a:ext>
            </a:extLst>
          </p:cNvPr>
          <p:cNvSpPr>
            <a:spLocks noGrp="1"/>
          </p:cNvSpPr>
          <p:nvPr>
            <p:ph type="dt" sz="half" idx="10"/>
          </p:nvPr>
        </p:nvSpPr>
        <p:spPr/>
        <p:txBody>
          <a:bodyPr/>
          <a:lstStyle/>
          <a:p>
            <a:fld id="{1BB9F5F2-4FE5-8B40-ABC3-B88F417DB2F7}"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0B757FB-D81C-754A-9BA0-DEC4E0A9A76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433E116-7A7E-374F-B4C4-8FF7182BAF1A}"/>
              </a:ext>
            </a:extLst>
          </p:cNvPr>
          <p:cNvSpPr>
            <a:spLocks noGrp="1"/>
          </p:cNvSpPr>
          <p:nvPr>
            <p:ph type="sldNum" sz="quarter" idx="12"/>
          </p:nvPr>
        </p:nvSpPr>
        <p:spPr/>
        <p:txBody>
          <a:bodyPr/>
          <a:lstStyle/>
          <a:p>
            <a:fld id="{562BB74D-F63D-3D46-AA46-DFF846ED7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4736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F977-AAF4-7E46-9115-A8D9EBA512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C7CEA-E382-DE47-A6B1-1C43975711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5A51D-78C1-F84F-91B7-8EB00C1B8892}"/>
              </a:ext>
            </a:extLst>
          </p:cNvPr>
          <p:cNvSpPr>
            <a:spLocks noGrp="1"/>
          </p:cNvSpPr>
          <p:nvPr>
            <p:ph type="dt" sz="half" idx="10"/>
          </p:nvPr>
        </p:nvSpPr>
        <p:spPr/>
        <p:txBody>
          <a:bodyPr/>
          <a:lstStyle/>
          <a:p>
            <a:fld id="{1BB9F5F2-4FE5-8B40-ABC3-B88F417DB2F7}"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3E94BBA-BC21-CC43-BAEA-1AF3892050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3A9467F-B347-624E-8C96-ACCF1A808692}"/>
              </a:ext>
            </a:extLst>
          </p:cNvPr>
          <p:cNvSpPr>
            <a:spLocks noGrp="1"/>
          </p:cNvSpPr>
          <p:nvPr>
            <p:ph type="sldNum" sz="quarter" idx="12"/>
          </p:nvPr>
        </p:nvSpPr>
        <p:spPr/>
        <p:txBody>
          <a:bodyPr/>
          <a:lstStyle/>
          <a:p>
            <a:fld id="{562BB74D-F63D-3D46-AA46-DFF846ED7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8744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5221-FD3A-4745-9764-DE773508565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3CAA46F-B50D-6247-826F-6BFED5D9543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6FD395-8F3F-6746-8EC0-4F51BD3685F2}"/>
              </a:ext>
            </a:extLst>
          </p:cNvPr>
          <p:cNvSpPr>
            <a:spLocks noGrp="1"/>
          </p:cNvSpPr>
          <p:nvPr>
            <p:ph type="dt" sz="half" idx="10"/>
          </p:nvPr>
        </p:nvSpPr>
        <p:spPr/>
        <p:txBody>
          <a:bodyPr/>
          <a:lstStyle/>
          <a:p>
            <a:fld id="{1BB9F5F2-4FE5-8B40-ABC3-B88F417DB2F7}"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8DD50E3-1277-BD41-A15E-2DF17F2F085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4064F3-2E5A-4648-B013-64B5366D297B}"/>
              </a:ext>
            </a:extLst>
          </p:cNvPr>
          <p:cNvSpPr>
            <a:spLocks noGrp="1"/>
          </p:cNvSpPr>
          <p:nvPr>
            <p:ph type="sldNum" sz="quarter" idx="12"/>
          </p:nvPr>
        </p:nvSpPr>
        <p:spPr/>
        <p:txBody>
          <a:bodyPr/>
          <a:lstStyle/>
          <a:p>
            <a:fld id="{562BB74D-F63D-3D46-AA46-DFF846ED7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243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2563-D898-4D44-B886-04FCAC9E8B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8A9C06-C5ED-1B44-8AC7-1625DE508EC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39510D-9485-D141-AA73-6EDE74C3566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9F4590-6208-2F47-89BF-9E7F68DD2535}"/>
              </a:ext>
            </a:extLst>
          </p:cNvPr>
          <p:cNvSpPr>
            <a:spLocks noGrp="1"/>
          </p:cNvSpPr>
          <p:nvPr>
            <p:ph type="dt" sz="half" idx="10"/>
          </p:nvPr>
        </p:nvSpPr>
        <p:spPr/>
        <p:txBody>
          <a:bodyPr/>
          <a:lstStyle/>
          <a:p>
            <a:fld id="{1BB9F5F2-4FE5-8B40-ABC3-B88F417DB2F7}" type="datetimeFigureOut">
              <a:rPr lang="en-US" smtClean="0">
                <a:solidFill>
                  <a:prstClr val="black">
                    <a:tint val="75000"/>
                  </a:prstClr>
                </a:solidFill>
              </a:rPr>
              <a:pPr/>
              <a:t>2/22/22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8F8BAED-BE57-7C4B-95C7-55701CAA174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0A98162-1F06-EE45-ABFF-E309C01AB1F9}"/>
              </a:ext>
            </a:extLst>
          </p:cNvPr>
          <p:cNvSpPr>
            <a:spLocks noGrp="1"/>
          </p:cNvSpPr>
          <p:nvPr>
            <p:ph type="sldNum" sz="quarter" idx="12"/>
          </p:nvPr>
        </p:nvSpPr>
        <p:spPr/>
        <p:txBody>
          <a:bodyPr/>
          <a:lstStyle/>
          <a:p>
            <a:fld id="{562BB74D-F63D-3D46-AA46-DFF846ED7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549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4B42E-86D5-7E41-908A-20A21D71BE1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7DEDDF-A608-4847-A677-C4522EFA5BF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C3B57B2-CA57-C14F-A98D-B4772C876A7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7E608C-5CCD-8A4D-8C14-1F7F9EE9701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84911B-C9E2-D744-9DBE-492B4CDB6E0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AC922E-820B-FC4E-9BD8-200E1CB5A2AA}"/>
              </a:ext>
            </a:extLst>
          </p:cNvPr>
          <p:cNvSpPr>
            <a:spLocks noGrp="1"/>
          </p:cNvSpPr>
          <p:nvPr>
            <p:ph type="dt" sz="half" idx="10"/>
          </p:nvPr>
        </p:nvSpPr>
        <p:spPr/>
        <p:txBody>
          <a:bodyPr/>
          <a:lstStyle/>
          <a:p>
            <a:fld id="{1BB9F5F2-4FE5-8B40-ABC3-B88F417DB2F7}" type="datetimeFigureOut">
              <a:rPr lang="en-US" smtClean="0">
                <a:solidFill>
                  <a:prstClr val="black">
                    <a:tint val="75000"/>
                  </a:prstClr>
                </a:solidFill>
              </a:rPr>
              <a:pPr/>
              <a:t>2/22/22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6520F79-C1A4-B249-8BBD-406498D2F71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6BF3B99-E42E-3143-A336-3C2E330A754D}"/>
              </a:ext>
            </a:extLst>
          </p:cNvPr>
          <p:cNvSpPr>
            <a:spLocks noGrp="1"/>
          </p:cNvSpPr>
          <p:nvPr>
            <p:ph type="sldNum" sz="quarter" idx="12"/>
          </p:nvPr>
        </p:nvSpPr>
        <p:spPr/>
        <p:txBody>
          <a:bodyPr/>
          <a:lstStyle/>
          <a:p>
            <a:fld id="{562BB74D-F63D-3D46-AA46-DFF846ED7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857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20BE-DE94-B34D-BFE3-E21CFA9FEC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800091-BD96-964D-A24E-7E2F44698D2F}"/>
              </a:ext>
            </a:extLst>
          </p:cNvPr>
          <p:cNvSpPr>
            <a:spLocks noGrp="1"/>
          </p:cNvSpPr>
          <p:nvPr>
            <p:ph type="dt" sz="half" idx="10"/>
          </p:nvPr>
        </p:nvSpPr>
        <p:spPr/>
        <p:txBody>
          <a:bodyPr/>
          <a:lstStyle/>
          <a:p>
            <a:fld id="{1BB9F5F2-4FE5-8B40-ABC3-B88F417DB2F7}" type="datetimeFigureOut">
              <a:rPr lang="en-US" smtClean="0">
                <a:solidFill>
                  <a:prstClr val="black">
                    <a:tint val="75000"/>
                  </a:prstClr>
                </a:solidFill>
              </a:rPr>
              <a:pPr/>
              <a:t>2/22/22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0C6CF7E9-FB48-D348-B25E-8ED72C792027}"/>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AE73890-67AC-BE47-A602-9DC1669C29FE}"/>
              </a:ext>
            </a:extLst>
          </p:cNvPr>
          <p:cNvSpPr>
            <a:spLocks noGrp="1"/>
          </p:cNvSpPr>
          <p:nvPr>
            <p:ph type="sldNum" sz="quarter" idx="12"/>
          </p:nvPr>
        </p:nvSpPr>
        <p:spPr/>
        <p:txBody>
          <a:bodyPr/>
          <a:lstStyle/>
          <a:p>
            <a:fld id="{562BB74D-F63D-3D46-AA46-DFF846ED7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54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BC84AB-452C-5E4A-936B-0F8D44AF19EC}"/>
              </a:ext>
            </a:extLst>
          </p:cNvPr>
          <p:cNvSpPr>
            <a:spLocks noGrp="1"/>
          </p:cNvSpPr>
          <p:nvPr>
            <p:ph type="dt" sz="half" idx="10"/>
          </p:nvPr>
        </p:nvSpPr>
        <p:spPr/>
        <p:txBody>
          <a:bodyPr/>
          <a:lstStyle/>
          <a:p>
            <a:fld id="{1BB9F5F2-4FE5-8B40-ABC3-B88F417DB2F7}" type="datetimeFigureOut">
              <a:rPr lang="en-US" smtClean="0">
                <a:solidFill>
                  <a:prstClr val="black">
                    <a:tint val="75000"/>
                  </a:prstClr>
                </a:solidFill>
              </a:rPr>
              <a:pPr/>
              <a:t>2/22/22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01AD6A8-1C25-7D4F-84B9-6BF02B61D65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BBF5A6DA-2588-2B4A-960B-C0218531C59E}"/>
              </a:ext>
            </a:extLst>
          </p:cNvPr>
          <p:cNvSpPr>
            <a:spLocks noGrp="1"/>
          </p:cNvSpPr>
          <p:nvPr>
            <p:ph type="sldNum" sz="quarter" idx="12"/>
          </p:nvPr>
        </p:nvSpPr>
        <p:spPr/>
        <p:txBody>
          <a:bodyPr/>
          <a:lstStyle/>
          <a:p>
            <a:fld id="{562BB74D-F63D-3D46-AA46-DFF846ED7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34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8D65-A8AB-B44A-BAF4-FDE62500140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E09B73F-F914-9F49-86F4-C90125DB10F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724703-8BA5-384F-92B7-42DD09F9776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37622F8-C4AD-3443-8887-9371557A022D}"/>
              </a:ext>
            </a:extLst>
          </p:cNvPr>
          <p:cNvSpPr>
            <a:spLocks noGrp="1"/>
          </p:cNvSpPr>
          <p:nvPr>
            <p:ph type="dt" sz="half" idx="10"/>
          </p:nvPr>
        </p:nvSpPr>
        <p:spPr/>
        <p:txBody>
          <a:bodyPr/>
          <a:lstStyle/>
          <a:p>
            <a:fld id="{1BB9F5F2-4FE5-8B40-ABC3-B88F417DB2F7}" type="datetimeFigureOut">
              <a:rPr lang="en-US" smtClean="0">
                <a:solidFill>
                  <a:prstClr val="black">
                    <a:tint val="75000"/>
                  </a:prstClr>
                </a:solidFill>
              </a:rPr>
              <a:pPr/>
              <a:t>2/22/22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86A9D11-908A-604E-BD58-EC46DFD3652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59E6726-5DA7-AF49-AF3A-67BE7D69754D}"/>
              </a:ext>
            </a:extLst>
          </p:cNvPr>
          <p:cNvSpPr>
            <a:spLocks noGrp="1"/>
          </p:cNvSpPr>
          <p:nvPr>
            <p:ph type="sldNum" sz="quarter" idx="12"/>
          </p:nvPr>
        </p:nvSpPr>
        <p:spPr/>
        <p:txBody>
          <a:bodyPr/>
          <a:lstStyle/>
          <a:p>
            <a:fld id="{562BB74D-F63D-3D46-AA46-DFF846ED7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309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808F-72B9-7049-84FF-22D5073692B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45E4EBD-C1AB-CF4B-88F8-DED0B7187FB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BFDE056-0107-0448-9ABE-39DEB6156C1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900704-DFD8-6249-9B4F-B5EC454D5C4D}"/>
              </a:ext>
            </a:extLst>
          </p:cNvPr>
          <p:cNvSpPr>
            <a:spLocks noGrp="1"/>
          </p:cNvSpPr>
          <p:nvPr>
            <p:ph type="dt" sz="half" idx="10"/>
          </p:nvPr>
        </p:nvSpPr>
        <p:spPr/>
        <p:txBody>
          <a:bodyPr/>
          <a:lstStyle/>
          <a:p>
            <a:fld id="{1BB9F5F2-4FE5-8B40-ABC3-B88F417DB2F7}" type="datetimeFigureOut">
              <a:rPr lang="en-US" smtClean="0">
                <a:solidFill>
                  <a:prstClr val="black">
                    <a:tint val="75000"/>
                  </a:prstClr>
                </a:solidFill>
              </a:rPr>
              <a:pPr/>
              <a:t>2/22/22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D0061AA-CD3A-2844-BC7B-6750DD4D8F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2F16B14-7D25-9248-898A-F0324315EDCB}"/>
              </a:ext>
            </a:extLst>
          </p:cNvPr>
          <p:cNvSpPr>
            <a:spLocks noGrp="1"/>
          </p:cNvSpPr>
          <p:nvPr>
            <p:ph type="sldNum" sz="quarter" idx="12"/>
          </p:nvPr>
        </p:nvSpPr>
        <p:spPr/>
        <p:txBody>
          <a:bodyPr/>
          <a:lstStyle/>
          <a:p>
            <a:fld id="{562BB74D-F63D-3D46-AA46-DFF846ED7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303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6B74-C83B-C446-8F98-B7FA2FA3E7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AEF5BF-4E2E-0C47-8138-10408C322E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BA404-E1B3-2040-B79F-0A3FFCF5E070}"/>
              </a:ext>
            </a:extLst>
          </p:cNvPr>
          <p:cNvSpPr>
            <a:spLocks noGrp="1"/>
          </p:cNvSpPr>
          <p:nvPr>
            <p:ph type="dt" sz="half" idx="10"/>
          </p:nvPr>
        </p:nvSpPr>
        <p:spPr/>
        <p:txBody>
          <a:bodyPr/>
          <a:lstStyle/>
          <a:p>
            <a:fld id="{1BB9F5F2-4FE5-8B40-ABC3-B88F417DB2F7}"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B014EC7-E2DD-F149-A257-E4886CB62D5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45CD605-EBCB-654D-B22F-C4BFB0B1FC5D}"/>
              </a:ext>
            </a:extLst>
          </p:cNvPr>
          <p:cNvSpPr>
            <a:spLocks noGrp="1"/>
          </p:cNvSpPr>
          <p:nvPr>
            <p:ph type="sldNum" sz="quarter" idx="12"/>
          </p:nvPr>
        </p:nvSpPr>
        <p:spPr/>
        <p:txBody>
          <a:bodyPr/>
          <a:lstStyle/>
          <a:p>
            <a:fld id="{562BB74D-F63D-3D46-AA46-DFF846ED7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085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532E69-62E6-2041-BB2E-C554024BC6FF}"/>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66CA3A-1A13-5940-A906-CB465814471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637AC-E96B-914A-AAAF-07C8FD1EA7B7}"/>
              </a:ext>
            </a:extLst>
          </p:cNvPr>
          <p:cNvSpPr>
            <a:spLocks noGrp="1"/>
          </p:cNvSpPr>
          <p:nvPr>
            <p:ph type="dt" sz="half" idx="10"/>
          </p:nvPr>
        </p:nvSpPr>
        <p:spPr/>
        <p:txBody>
          <a:bodyPr/>
          <a:lstStyle/>
          <a:p>
            <a:fld id="{1BB9F5F2-4FE5-8B40-ABC3-B88F417DB2F7}"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868BFC1-21B1-034B-B5A8-02A77C458FB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D0F3EC-5482-7541-8567-C829ECFDDD89}"/>
              </a:ext>
            </a:extLst>
          </p:cNvPr>
          <p:cNvSpPr>
            <a:spLocks noGrp="1"/>
          </p:cNvSpPr>
          <p:nvPr>
            <p:ph type="sldNum" sz="quarter" idx="12"/>
          </p:nvPr>
        </p:nvSpPr>
        <p:spPr/>
        <p:txBody>
          <a:bodyPr/>
          <a:lstStyle/>
          <a:p>
            <a:fld id="{562BB74D-F63D-3D46-AA46-DFF846ED7D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017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247255" y="-44532"/>
            <a:ext cx="9386888" cy="5192849"/>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251970" y="889863"/>
            <a:ext cx="6636259" cy="3358450"/>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19428" y="1556628"/>
            <a:ext cx="6509936" cy="1311547"/>
          </a:xfrm>
        </p:spPr>
        <p:txBody>
          <a:bodyPr bIns="0" anchor="b">
            <a:normAutofit/>
          </a:bodyPr>
          <a:lstStyle>
            <a:lvl1pPr algn="ctr">
              <a:lnSpc>
                <a:spcPct val="80000"/>
              </a:lnSpc>
              <a:defRPr sz="405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19428" y="2929700"/>
            <a:ext cx="6505070" cy="991940"/>
          </a:xfrm>
        </p:spPr>
        <p:txBody>
          <a:bodyPr tIns="0">
            <a:normAutofit/>
          </a:bodyPr>
          <a:lstStyle>
            <a:lvl1pPr marL="0" indent="0" algn="ctr">
              <a:lnSpc>
                <a:spcPct val="100000"/>
              </a:lnSpc>
              <a:buNone/>
              <a:defRPr sz="1350" b="0">
                <a:solidFill>
                  <a:srgbClr val="FFFEFF"/>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03504" y="240030"/>
            <a:ext cx="2743200" cy="240030"/>
          </a:xfrm>
        </p:spPr>
        <p:txBody>
          <a:bodyPr vert="horz" lIns="91440" tIns="45720" rIns="91440" bIns="45720" rtlCol="0" anchor="ctr"/>
          <a:lstStyle>
            <a:lvl1pPr>
              <a:defRPr lang="en-US"/>
            </a:lvl1pPr>
          </a:lstStyle>
          <a:p>
            <a:fld id="{88E43B39-F5C2-884B-A5B3-92C96073988E}" type="datetimeFigureOut">
              <a:rPr lang="en-US" smtClean="0">
                <a:solidFill>
                  <a:prstClr val="black">
                    <a:tint val="75000"/>
                  </a:prstClr>
                </a:solidFill>
              </a:rPr>
              <a:pPr/>
              <a:t>2/22/22</a:t>
            </a:fld>
            <a:endParaRPr>
              <a:solidFill>
                <a:prstClr val="black">
                  <a:tint val="75000"/>
                </a:prstClr>
              </a:solidFill>
            </a:endParaRPr>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852410"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617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313135" y="0"/>
            <a:ext cx="9438086" cy="5139929"/>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600108" y="1274692"/>
            <a:ext cx="2755857" cy="2602816"/>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4234" cy="184233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3838836" y="602389"/>
            <a:ext cx="4711405" cy="3936467"/>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3903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247255" y="-44532"/>
            <a:ext cx="9386888" cy="5192849"/>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2444659" y="889863"/>
            <a:ext cx="4249609" cy="3358450"/>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508162" y="1556047"/>
            <a:ext cx="4117668" cy="1267043"/>
          </a:xfrm>
        </p:spPr>
        <p:txBody>
          <a:bodyPr bIns="0" anchor="b">
            <a:normAutofit/>
          </a:bodyPr>
          <a:lstStyle>
            <a:lvl1pPr algn="ctr">
              <a:defRPr sz="33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508162" y="2885138"/>
            <a:ext cx="4117667" cy="1037828"/>
          </a:xfrm>
        </p:spPr>
        <p:txBody>
          <a:bodyPr tIns="0">
            <a:normAutofit/>
          </a:bodyPr>
          <a:lstStyle>
            <a:lvl1pPr marL="0" indent="0" algn="ctr">
              <a:buNone/>
              <a:defRPr sz="1350">
                <a:solidFill>
                  <a:srgbClr val="FFFEFF"/>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852410"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193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313135" y="0"/>
            <a:ext cx="9438086" cy="5139929"/>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00108" y="1274692"/>
            <a:ext cx="2755857" cy="2602816"/>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0" y="1754752"/>
            <a:ext cx="2625621" cy="1852549"/>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840659" y="602391"/>
            <a:ext cx="4702193" cy="1786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38835" y="2754121"/>
            <a:ext cx="4704017" cy="17876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6" name="Footer Placeholder 5"/>
          <p:cNvSpPr>
            <a:spLocks noGrp="1"/>
          </p:cNvSpPr>
          <p:nvPr>
            <p:ph type="ftr" sz="quarter" idx="11"/>
          </p:nvPr>
        </p:nvSpPr>
        <p:spPr>
          <a:xfrm>
            <a:off x="603504" y="4670298"/>
            <a:ext cx="7941564" cy="240030"/>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7852410"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3007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313135" y="0"/>
            <a:ext cx="9438086" cy="5139929"/>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600108" y="1274692"/>
            <a:ext cx="2755857" cy="2602816"/>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1" y="1772937"/>
            <a:ext cx="2625621" cy="1845373"/>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43853" y="602389"/>
            <a:ext cx="4698816" cy="51435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843979" y="1116739"/>
            <a:ext cx="4698263" cy="1272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38989" y="2749415"/>
            <a:ext cx="4698311" cy="51435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38835" y="3263765"/>
            <a:ext cx="4699191" cy="12780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8" name="Footer Placeholder 7"/>
          <p:cNvSpPr>
            <a:spLocks noGrp="1"/>
          </p:cNvSpPr>
          <p:nvPr>
            <p:ph type="ftr" sz="quarter" idx="11"/>
          </p:nvPr>
        </p:nvSpPr>
        <p:spPr>
          <a:xfrm>
            <a:off x="603504" y="4670298"/>
            <a:ext cx="7941564" cy="240030"/>
          </a:xfr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7852410"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98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313135" y="0"/>
            <a:ext cx="9438086" cy="5139929"/>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600108" y="1274692"/>
            <a:ext cx="2755857" cy="2602816"/>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5897" cy="184233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4644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3" name="Footer Placeholder 2"/>
          <p:cNvSpPr>
            <a:spLocks noGrp="1"/>
          </p:cNvSpPr>
          <p:nvPr>
            <p:ph type="ftr" sz="quarter" idx="11"/>
          </p:nvPr>
        </p:nvSpPr>
        <p:spPr>
          <a:xfrm>
            <a:off x="603504" y="4670298"/>
            <a:ext cx="7941564" cy="240030"/>
          </a:xfr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7852410"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323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313135" y="0"/>
            <a:ext cx="9438086" cy="5139929"/>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600108" y="1274692"/>
            <a:ext cx="2755857" cy="2602816"/>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4019"/>
            <a:ext cx="2625898" cy="917474"/>
          </a:xfrm>
        </p:spPr>
        <p:txBody>
          <a:bodyPr bIns="0" anchor="b">
            <a:noAutofit/>
          </a:bodyPr>
          <a:lstStyle>
            <a:lvl1pPr algn="ctr">
              <a:defRPr sz="24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3832488" y="602107"/>
            <a:ext cx="4706276" cy="393745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6474" y="2685140"/>
            <a:ext cx="2625898" cy="915873"/>
          </a:xfrm>
        </p:spPr>
        <p:txBody>
          <a:bodyPr/>
          <a:lstStyle>
            <a:lvl1pPr marL="0" indent="0" algn="ctr">
              <a:buNone/>
              <a:defRPr sz="12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258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247255" y="-44532"/>
            <a:ext cx="9386888" cy="5192849"/>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604002" y="1273749"/>
            <a:ext cx="4456155" cy="2602816"/>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7632" y="0"/>
            <a:ext cx="3486368" cy="51435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664082" y="1770191"/>
            <a:ext cx="4332485" cy="883524"/>
          </a:xfrm>
        </p:spPr>
        <p:txBody>
          <a:bodyPr bIns="0" anchor="b">
            <a:normAutofit/>
          </a:bodyPr>
          <a:lstStyle>
            <a:lvl1pPr>
              <a:defRPr sz="27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64082" y="2658759"/>
            <a:ext cx="4332485" cy="955649"/>
          </a:xfrm>
        </p:spPr>
        <p:txBody>
          <a:bodyPr>
            <a:normAutofit/>
          </a:bodyPr>
          <a:lstStyle>
            <a:lvl1pPr marL="0" indent="0" algn="ctr">
              <a:buNone/>
              <a:defRPr sz="135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6" name="Footer Placeholder 5"/>
          <p:cNvSpPr>
            <a:spLocks noGrp="1"/>
          </p:cNvSpPr>
          <p:nvPr>
            <p:ph type="ftr" sz="quarter" idx="11"/>
          </p:nvPr>
        </p:nvSpPr>
        <p:spPr>
          <a:xfrm>
            <a:off x="603505" y="4670298"/>
            <a:ext cx="4456652" cy="240030"/>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4371283"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3258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313135" y="0"/>
            <a:ext cx="9438086" cy="5139929"/>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600108" y="1274692"/>
            <a:ext cx="2755857" cy="2602816"/>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5897" cy="184233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832488" y="596039"/>
            <a:ext cx="4706276" cy="39428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82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9438086" cy="5139929"/>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5789211" y="1274692"/>
            <a:ext cx="2755857" cy="2602816"/>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855578" y="1762444"/>
            <a:ext cx="2625896" cy="184233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2060" y="598834"/>
            <a:ext cx="4701467" cy="39429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p:cNvSpPr>
            <a:spLocks noGrp="1"/>
          </p:cNvSpPr>
          <p:nvPr>
            <p:ph type="ftr" sz="quarter" idx="11"/>
          </p:nvPr>
        </p:nvSpPr>
        <p:spPr>
          <a:xfrm>
            <a:off x="603504" y="4670298"/>
            <a:ext cx="7941564" cy="240030"/>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852410"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2177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247255" y="-44532"/>
            <a:ext cx="9386888" cy="5192849"/>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251971" y="889864"/>
            <a:ext cx="6636259" cy="3358450"/>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19428" y="1556630"/>
            <a:ext cx="6509936" cy="1311547"/>
          </a:xfrm>
        </p:spPr>
        <p:txBody>
          <a:bodyPr bIns="0" anchor="b">
            <a:normAutofit/>
          </a:bodyPr>
          <a:lstStyle>
            <a:lvl1pPr algn="ctr">
              <a:lnSpc>
                <a:spcPct val="80000"/>
              </a:lnSpc>
              <a:defRPr sz="3038" spc="-85">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19428" y="2929702"/>
            <a:ext cx="6505070" cy="991940"/>
          </a:xfrm>
        </p:spPr>
        <p:txBody>
          <a:bodyPr tIns="0">
            <a:normAutofit/>
          </a:bodyPr>
          <a:lstStyle>
            <a:lvl1pPr marL="0" indent="0" algn="ctr">
              <a:lnSpc>
                <a:spcPct val="100000"/>
              </a:lnSpc>
              <a:buNone/>
              <a:defRPr sz="1013" b="0">
                <a:solidFill>
                  <a:srgbClr val="FFFEFF"/>
                </a:solidFill>
              </a:defRPr>
            </a:lvl1pPr>
            <a:lvl2pPr marL="257175" indent="0" algn="ctr">
              <a:buNone/>
              <a:defRPr sz="1013"/>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603504" y="240030"/>
            <a:ext cx="2743200" cy="240030"/>
          </a:xfrm>
        </p:spPr>
        <p:txBody>
          <a:bodyPr vert="horz" lIns="91440" tIns="45720" rIns="91440" bIns="45720" rtlCol="0" anchor="ctr"/>
          <a:lstStyle>
            <a:lvl1pPr>
              <a:defRPr lang="en-US"/>
            </a:lvl1pPr>
          </a:lstStyle>
          <a:p>
            <a:fld id="{88E43B39-F5C2-884B-A5B3-92C96073988E}" type="datetimeFigureOut">
              <a:rPr lang="en-US" smtClean="0">
                <a:solidFill>
                  <a:prstClr val="black">
                    <a:tint val="75000"/>
                  </a:prstClr>
                </a:solidFill>
              </a:rPr>
              <a:pPr/>
              <a:t>2/22/22</a:t>
            </a:fld>
            <a:endParaRPr>
              <a:solidFill>
                <a:prstClr val="black">
                  <a:tint val="75000"/>
                </a:prstClr>
              </a:solidFill>
            </a:endParaRPr>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852410"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335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313135" y="0"/>
            <a:ext cx="9438086" cy="5139929"/>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600109" y="1274692"/>
            <a:ext cx="2755857" cy="2602816"/>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5" y="1762444"/>
            <a:ext cx="2624234" cy="184233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3838837" y="602389"/>
            <a:ext cx="4711405" cy="3936467"/>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282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247255" y="-44532"/>
            <a:ext cx="9386888" cy="5192849"/>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2444660" y="889864"/>
            <a:ext cx="4249609" cy="3358450"/>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508162" y="1556047"/>
            <a:ext cx="4117668" cy="1267043"/>
          </a:xfrm>
        </p:spPr>
        <p:txBody>
          <a:bodyPr bIns="0" anchor="b">
            <a:normAutofit/>
          </a:bodyPr>
          <a:lstStyle>
            <a:lvl1pPr algn="ctr">
              <a:defRPr sz="2475">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508163" y="2885138"/>
            <a:ext cx="4117667" cy="1037828"/>
          </a:xfrm>
        </p:spPr>
        <p:txBody>
          <a:bodyPr tIns="0">
            <a:normAutofit/>
          </a:bodyPr>
          <a:lstStyle>
            <a:lvl1pPr marL="0" indent="0" algn="ctr">
              <a:buNone/>
              <a:defRPr sz="1013">
                <a:solidFill>
                  <a:srgbClr val="FFFEFF"/>
                </a:solidFill>
              </a:defRPr>
            </a:lvl1pPr>
            <a:lvl2pPr marL="257175" indent="0">
              <a:buNone/>
              <a:defRPr sz="1013">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852410"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2651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313135" y="0"/>
            <a:ext cx="9438086" cy="5139929"/>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00109" y="1274692"/>
            <a:ext cx="2755857" cy="2602816"/>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1" y="1754754"/>
            <a:ext cx="2625621" cy="1852549"/>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840660" y="602392"/>
            <a:ext cx="4702193" cy="1786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38836" y="2754121"/>
            <a:ext cx="4704017" cy="17876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6" name="Footer Placeholder 5"/>
          <p:cNvSpPr>
            <a:spLocks noGrp="1"/>
          </p:cNvSpPr>
          <p:nvPr>
            <p:ph type="ftr" sz="quarter" idx="11"/>
          </p:nvPr>
        </p:nvSpPr>
        <p:spPr>
          <a:xfrm>
            <a:off x="603504" y="4670298"/>
            <a:ext cx="7941564" cy="240030"/>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7852410"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51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313135" y="0"/>
            <a:ext cx="9438086" cy="5139929"/>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600109" y="1274692"/>
            <a:ext cx="2755857" cy="2602816"/>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2" y="1772938"/>
            <a:ext cx="2625621" cy="1845373"/>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43853" y="602389"/>
            <a:ext cx="4698816" cy="514350"/>
          </a:xfrm>
        </p:spPr>
        <p:txBody>
          <a:bodyPr anchor="ctr">
            <a:noAutofit/>
          </a:bodyPr>
          <a:lstStyle>
            <a:lvl1pPr marL="0" indent="0" algn="l">
              <a:lnSpc>
                <a:spcPct val="100000"/>
              </a:lnSpc>
              <a:buNone/>
              <a:defRPr sz="1238" b="0" cap="all" baseline="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3843980" y="1116741"/>
            <a:ext cx="4698263" cy="1272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38989" y="2749415"/>
            <a:ext cx="4698311" cy="514350"/>
          </a:xfrm>
        </p:spPr>
        <p:txBody>
          <a:bodyPr anchor="ctr">
            <a:noAutofit/>
          </a:bodyPr>
          <a:lstStyle>
            <a:lvl1pPr marL="0" indent="0" algn="l">
              <a:lnSpc>
                <a:spcPct val="100000"/>
              </a:lnSpc>
              <a:buNone/>
              <a:defRPr sz="1238" b="0" cap="all" baseline="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838835" y="3263765"/>
            <a:ext cx="4699191" cy="12780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8" name="Footer Placeholder 7"/>
          <p:cNvSpPr>
            <a:spLocks noGrp="1"/>
          </p:cNvSpPr>
          <p:nvPr>
            <p:ph type="ftr" sz="quarter" idx="11"/>
          </p:nvPr>
        </p:nvSpPr>
        <p:spPr>
          <a:xfrm>
            <a:off x="603504" y="4670298"/>
            <a:ext cx="7941564" cy="240030"/>
          </a:xfr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7852410"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8637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313135" y="0"/>
            <a:ext cx="9438086" cy="5139929"/>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600109" y="1274692"/>
            <a:ext cx="2755857" cy="2602816"/>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5" y="1762444"/>
            <a:ext cx="2625897" cy="184233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6977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3" name="Footer Placeholder 2"/>
          <p:cNvSpPr>
            <a:spLocks noGrp="1"/>
          </p:cNvSpPr>
          <p:nvPr>
            <p:ph type="ftr" sz="quarter" idx="11"/>
          </p:nvPr>
        </p:nvSpPr>
        <p:spPr>
          <a:xfrm>
            <a:off x="603504" y="4670298"/>
            <a:ext cx="7941564" cy="240030"/>
          </a:xfr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7852410"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5561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313135" y="0"/>
            <a:ext cx="9438086" cy="5139929"/>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600109" y="1274692"/>
            <a:ext cx="2755857" cy="2602816"/>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4019"/>
            <a:ext cx="2625898" cy="917474"/>
          </a:xfrm>
        </p:spPr>
        <p:txBody>
          <a:bodyPr bIns="0" anchor="b">
            <a:noAutofit/>
          </a:bodyPr>
          <a:lstStyle>
            <a:lvl1pPr algn="ctr">
              <a:defRPr sz="18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3832489" y="602107"/>
            <a:ext cx="4706276" cy="393745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6474" y="2685140"/>
            <a:ext cx="2625898" cy="915873"/>
          </a:xfrm>
        </p:spPr>
        <p:txBody>
          <a:bodyPr/>
          <a:lstStyle>
            <a:lvl1pPr marL="0" indent="0" algn="ctr">
              <a:buNone/>
              <a:defRPr sz="900">
                <a:solidFill>
                  <a:srgbClr val="FFFEFF"/>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4771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247255" y="-44532"/>
            <a:ext cx="9386888" cy="5192849"/>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604003" y="1273750"/>
            <a:ext cx="4456155" cy="2602816"/>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7632" y="0"/>
            <a:ext cx="3486368" cy="5143500"/>
          </a:xfrm>
          <a:solidFill>
            <a:schemeClr val="bg1">
              <a:lumMod val="65000"/>
              <a:lumOff val="35000"/>
            </a:schemeClr>
          </a:solidFill>
          <a:ln w="9525" cap="sq">
            <a:noFill/>
            <a:miter lim="800000"/>
          </a:ln>
          <a:effectLst/>
        </p:spPr>
        <p:txBody>
          <a:bodyPr anchor="t"/>
          <a:lstStyle>
            <a:lvl1pPr marL="0" indent="0" algn="ctr">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2" name="Title 1"/>
          <p:cNvSpPr>
            <a:spLocks noGrp="1"/>
          </p:cNvSpPr>
          <p:nvPr>
            <p:ph type="title"/>
          </p:nvPr>
        </p:nvSpPr>
        <p:spPr>
          <a:xfrm>
            <a:off x="664083" y="1770191"/>
            <a:ext cx="4332485" cy="883524"/>
          </a:xfrm>
        </p:spPr>
        <p:txBody>
          <a:bodyPr bIns="0" anchor="b">
            <a:normAutofit/>
          </a:bodyPr>
          <a:lstStyle>
            <a:lvl1pPr>
              <a:defRPr sz="2025">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64083" y="2658759"/>
            <a:ext cx="4332485" cy="955649"/>
          </a:xfrm>
        </p:spPr>
        <p:txBody>
          <a:bodyPr>
            <a:normAutofit/>
          </a:bodyPr>
          <a:lstStyle>
            <a:lvl1pPr marL="0" indent="0" algn="ctr">
              <a:buNone/>
              <a:defRPr sz="1013">
                <a:solidFill>
                  <a:srgbClr val="FFFEFF"/>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6" name="Footer Placeholder 5"/>
          <p:cNvSpPr>
            <a:spLocks noGrp="1"/>
          </p:cNvSpPr>
          <p:nvPr>
            <p:ph type="ftr" sz="quarter" idx="11"/>
          </p:nvPr>
        </p:nvSpPr>
        <p:spPr>
          <a:xfrm>
            <a:off x="603505" y="4670298"/>
            <a:ext cx="4456652" cy="240030"/>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4371283"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4046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313135" y="0"/>
            <a:ext cx="9438086" cy="5139929"/>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600109" y="1274692"/>
            <a:ext cx="2755857" cy="2602816"/>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5" y="1762446"/>
            <a:ext cx="2625897" cy="184233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832489" y="596039"/>
            <a:ext cx="4706276" cy="39428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9434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1" y="0"/>
            <a:ext cx="9438086" cy="5139929"/>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5789212" y="1274692"/>
            <a:ext cx="2755857" cy="2602816"/>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855578" y="1762444"/>
            <a:ext cx="2625896" cy="184233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2061" y="598835"/>
            <a:ext cx="4701467" cy="39429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3504" y="240030"/>
            <a:ext cx="2743200" cy="240030"/>
          </a:xfrm>
        </p:spPr>
        <p:txBody>
          <a:bodyPr/>
          <a:lstStyle/>
          <a:p>
            <a:fld id="{88E43B39-F5C2-884B-A5B3-92C96073988E}" type="datetimeFigureOut">
              <a:rPr lang="en-US" smtClean="0">
                <a:solidFill>
                  <a:prstClr val="black">
                    <a:tint val="75000"/>
                  </a:prstClr>
                </a:solidFill>
              </a:rPr>
              <a:pPr/>
              <a:t>2/22/22</a:t>
            </a:fld>
            <a:endParaRPr lang="en-US">
              <a:solidFill>
                <a:prstClr val="black">
                  <a:tint val="75000"/>
                </a:prstClr>
              </a:solidFill>
            </a:endParaRPr>
          </a:p>
        </p:txBody>
      </p:sp>
      <p:sp>
        <p:nvSpPr>
          <p:cNvPr id="5" name="Footer Placeholder 4"/>
          <p:cNvSpPr>
            <a:spLocks noGrp="1"/>
          </p:cNvSpPr>
          <p:nvPr>
            <p:ph type="ftr" sz="quarter" idx="11"/>
          </p:nvPr>
        </p:nvSpPr>
        <p:spPr>
          <a:xfrm>
            <a:off x="603504" y="4670298"/>
            <a:ext cx="7941564" cy="240030"/>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852410" y="240030"/>
            <a:ext cx="685800" cy="240030"/>
          </a:xfrm>
        </p:spPr>
        <p:txBody>
          <a:bodyPr/>
          <a:lstStyle/>
          <a:p>
            <a:fld id="{0AAFCAD5-737F-1041-986A-4339545F0C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12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1" y="1768794"/>
            <a:ext cx="2624000" cy="1842364"/>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76237" y="596039"/>
            <a:ext cx="4462527" cy="39428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03504" y="240030"/>
            <a:ext cx="2743200" cy="240030"/>
          </a:xfrm>
          <a:prstGeom prst="rect">
            <a:avLst/>
          </a:prstGeom>
        </p:spPr>
        <p:txBody>
          <a:bodyPr vert="horz" lIns="91440" tIns="45720" rIns="91440" bIns="45720" rtlCol="0" anchor="ctr"/>
          <a:lstStyle>
            <a:lvl1pPr algn="l">
              <a:defRPr sz="750">
                <a:solidFill>
                  <a:schemeClr val="tx1">
                    <a:tint val="75000"/>
                  </a:schemeClr>
                </a:solidFill>
              </a:defRPr>
            </a:lvl1pPr>
          </a:lstStyle>
          <a:p>
            <a:pPr>
              <a:buClrTx/>
              <a:buFontTx/>
              <a:buNone/>
            </a:pPr>
            <a:fld id="{88E43B39-F5C2-884B-A5B3-92C96073988E}" type="datetimeFigureOut">
              <a:rPr lang="en-US" kern="1200" smtClean="0">
                <a:solidFill>
                  <a:prstClr val="black">
                    <a:tint val="75000"/>
                  </a:prstClr>
                </a:solidFill>
                <a:latin typeface="Rockwell" panose="02060603020205020403"/>
                <a:ea typeface="+mn-ea"/>
                <a:cs typeface="+mn-cs"/>
              </a:rPr>
              <a:pPr>
                <a:buClrTx/>
                <a:buFontTx/>
                <a:buNone/>
              </a:pPr>
              <a:t>2/22/22</a:t>
            </a:fld>
            <a:endParaRPr lang="en-US" kern="1200">
              <a:solidFill>
                <a:prstClr val="black">
                  <a:tint val="75000"/>
                </a:prstClr>
              </a:solidFill>
              <a:latin typeface="Rockwell" panose="02060603020205020403"/>
              <a:ea typeface="+mn-ea"/>
              <a:cs typeface="+mn-cs"/>
            </a:endParaRPr>
          </a:p>
        </p:txBody>
      </p:sp>
      <p:sp>
        <p:nvSpPr>
          <p:cNvPr id="5" name="Footer Placeholder 4"/>
          <p:cNvSpPr>
            <a:spLocks noGrp="1"/>
          </p:cNvSpPr>
          <p:nvPr>
            <p:ph type="ftr" sz="quarter" idx="3"/>
          </p:nvPr>
        </p:nvSpPr>
        <p:spPr>
          <a:xfrm>
            <a:off x="603504" y="4670298"/>
            <a:ext cx="7941564" cy="240030"/>
          </a:xfrm>
          <a:prstGeom prst="rect">
            <a:avLst/>
          </a:prstGeom>
        </p:spPr>
        <p:txBody>
          <a:bodyPr vert="horz" lIns="91440" tIns="45720" rIns="91440" bIns="45720" rtlCol="0" anchor="ctr"/>
          <a:lstStyle>
            <a:lvl1pPr algn="r">
              <a:defRPr sz="750">
                <a:solidFill>
                  <a:schemeClr val="tx1">
                    <a:tint val="75000"/>
                  </a:schemeClr>
                </a:solidFill>
              </a:defRPr>
            </a:lvl1pPr>
          </a:lstStyle>
          <a:p>
            <a:pPr>
              <a:buClrTx/>
              <a:buFontTx/>
              <a:buNone/>
            </a:pPr>
            <a:endParaRPr lang="en-US" kern="1200">
              <a:solidFill>
                <a:prstClr val="black">
                  <a:tint val="75000"/>
                </a:prstClr>
              </a:solidFill>
              <a:latin typeface="Rockwell" panose="02060603020205020403"/>
              <a:ea typeface="+mn-ea"/>
              <a:cs typeface="+mn-cs"/>
            </a:endParaRPr>
          </a:p>
        </p:txBody>
      </p:sp>
      <p:sp>
        <p:nvSpPr>
          <p:cNvPr id="6" name="Slide Number Placeholder 5"/>
          <p:cNvSpPr>
            <a:spLocks noGrp="1"/>
          </p:cNvSpPr>
          <p:nvPr>
            <p:ph type="sldNum" sz="quarter" idx="4"/>
          </p:nvPr>
        </p:nvSpPr>
        <p:spPr>
          <a:xfrm>
            <a:off x="7852410" y="240030"/>
            <a:ext cx="685800" cy="240030"/>
          </a:xfrm>
          <a:prstGeom prst="rect">
            <a:avLst/>
          </a:prstGeom>
        </p:spPr>
        <p:txBody>
          <a:bodyPr vert="horz" lIns="91440" tIns="45720" rIns="91440" bIns="45720" rtlCol="0" anchor="ctr"/>
          <a:lstStyle>
            <a:lvl1pPr algn="r">
              <a:defRPr sz="750">
                <a:solidFill>
                  <a:schemeClr val="tx1">
                    <a:tint val="75000"/>
                  </a:schemeClr>
                </a:solidFill>
              </a:defRPr>
            </a:lvl1pPr>
          </a:lstStyle>
          <a:p>
            <a:pPr>
              <a:buClrTx/>
              <a:buFontTx/>
              <a:buNone/>
            </a:pPr>
            <a:fld id="{0AAFCAD5-737F-1041-986A-4339545F0C11}" type="slidenum">
              <a:rPr lang="en-US" kern="1200" smtClean="0">
                <a:solidFill>
                  <a:prstClr val="black">
                    <a:tint val="75000"/>
                  </a:prstClr>
                </a:solidFill>
                <a:latin typeface="Rockwell" panose="02060603020205020403"/>
                <a:ea typeface="+mn-ea"/>
                <a:cs typeface="+mn-cs"/>
              </a:rPr>
              <a:pPr>
                <a:buClrTx/>
                <a:buFontTx/>
                <a:buNone/>
              </a:pPr>
              <a:t>‹#›</a:t>
            </a:fld>
            <a:endParaRPr lang="en-US" kern="1200">
              <a:solidFill>
                <a:prstClr val="black">
                  <a:tint val="75000"/>
                </a:prstClr>
              </a:solidFill>
              <a:latin typeface="Rockwell" panose="02060603020205020403"/>
              <a:ea typeface="+mn-ea"/>
              <a:cs typeface="+mn-cs"/>
            </a:endParaRPr>
          </a:p>
        </p:txBody>
      </p:sp>
    </p:spTree>
    <p:extLst>
      <p:ext uri="{BB962C8B-B14F-4D97-AF65-F5344CB8AC3E}">
        <p14:creationId xmlns:p14="http://schemas.microsoft.com/office/powerpoint/2010/main" val="26116721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lnSpc>
          <a:spcPct val="85000"/>
        </a:lnSpc>
        <a:spcBef>
          <a:spcPct val="0"/>
        </a:spcBef>
        <a:buNone/>
        <a:defRPr sz="30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05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2" y="1768795"/>
            <a:ext cx="2624000" cy="1842364"/>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76237" y="596039"/>
            <a:ext cx="4462527" cy="39428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03504" y="240030"/>
            <a:ext cx="2743200" cy="240030"/>
          </a:xfrm>
          <a:prstGeom prst="rect">
            <a:avLst/>
          </a:prstGeom>
        </p:spPr>
        <p:txBody>
          <a:bodyPr vert="horz" lIns="91440" tIns="45720" rIns="91440" bIns="45720" rtlCol="0" anchor="ctr"/>
          <a:lstStyle>
            <a:lvl1pPr algn="l">
              <a:defRPr sz="686">
                <a:solidFill>
                  <a:schemeClr val="tx1">
                    <a:tint val="75000"/>
                  </a:schemeClr>
                </a:solidFill>
              </a:defRPr>
            </a:lvl1pPr>
          </a:lstStyle>
          <a:p>
            <a:pPr>
              <a:buClrTx/>
              <a:buFontTx/>
              <a:buNone/>
            </a:pPr>
            <a:fld id="{88E43B39-F5C2-884B-A5B3-92C96073988E}" type="datetimeFigureOut">
              <a:rPr lang="en-US" kern="1200" smtClean="0">
                <a:solidFill>
                  <a:prstClr val="black">
                    <a:tint val="75000"/>
                  </a:prstClr>
                </a:solidFill>
                <a:latin typeface="Rockwell" panose="02060603020205020403"/>
                <a:ea typeface="+mn-ea"/>
                <a:cs typeface="+mn-cs"/>
              </a:rPr>
              <a:pPr>
                <a:buClrTx/>
                <a:buFontTx/>
                <a:buNone/>
              </a:pPr>
              <a:t>2/22/22</a:t>
            </a:fld>
            <a:endParaRPr lang="en-US" kern="1200">
              <a:solidFill>
                <a:prstClr val="black">
                  <a:tint val="75000"/>
                </a:prstClr>
              </a:solidFill>
              <a:latin typeface="Rockwell" panose="02060603020205020403"/>
              <a:ea typeface="+mn-ea"/>
              <a:cs typeface="+mn-cs"/>
            </a:endParaRPr>
          </a:p>
        </p:txBody>
      </p:sp>
      <p:sp>
        <p:nvSpPr>
          <p:cNvPr id="5" name="Footer Placeholder 4"/>
          <p:cNvSpPr>
            <a:spLocks noGrp="1"/>
          </p:cNvSpPr>
          <p:nvPr>
            <p:ph type="ftr" sz="quarter" idx="3"/>
          </p:nvPr>
        </p:nvSpPr>
        <p:spPr>
          <a:xfrm>
            <a:off x="603504" y="4670298"/>
            <a:ext cx="7941564" cy="240030"/>
          </a:xfrm>
          <a:prstGeom prst="rect">
            <a:avLst/>
          </a:prstGeom>
        </p:spPr>
        <p:txBody>
          <a:bodyPr vert="horz" lIns="91440" tIns="45720" rIns="91440" bIns="45720" rtlCol="0" anchor="ctr"/>
          <a:lstStyle>
            <a:lvl1pPr algn="r">
              <a:defRPr sz="686">
                <a:solidFill>
                  <a:schemeClr val="tx1">
                    <a:tint val="75000"/>
                  </a:schemeClr>
                </a:solidFill>
              </a:defRPr>
            </a:lvl1pPr>
          </a:lstStyle>
          <a:p>
            <a:pPr>
              <a:buClrTx/>
              <a:buFontTx/>
              <a:buNone/>
            </a:pPr>
            <a:endParaRPr lang="en-US" kern="1200">
              <a:solidFill>
                <a:prstClr val="black">
                  <a:tint val="75000"/>
                </a:prstClr>
              </a:solidFill>
              <a:latin typeface="Rockwell" panose="02060603020205020403"/>
              <a:ea typeface="+mn-ea"/>
              <a:cs typeface="+mn-cs"/>
            </a:endParaRPr>
          </a:p>
        </p:txBody>
      </p:sp>
      <p:sp>
        <p:nvSpPr>
          <p:cNvPr id="6" name="Slide Number Placeholder 5"/>
          <p:cNvSpPr>
            <a:spLocks noGrp="1"/>
          </p:cNvSpPr>
          <p:nvPr>
            <p:ph type="sldNum" sz="quarter" idx="4"/>
          </p:nvPr>
        </p:nvSpPr>
        <p:spPr>
          <a:xfrm>
            <a:off x="7852411" y="240030"/>
            <a:ext cx="685800" cy="240030"/>
          </a:xfrm>
          <a:prstGeom prst="rect">
            <a:avLst/>
          </a:prstGeom>
        </p:spPr>
        <p:txBody>
          <a:bodyPr vert="horz" lIns="91440" tIns="45720" rIns="91440" bIns="45720" rtlCol="0" anchor="ctr"/>
          <a:lstStyle>
            <a:lvl1pPr algn="r">
              <a:defRPr sz="686">
                <a:solidFill>
                  <a:schemeClr val="tx1">
                    <a:tint val="75000"/>
                  </a:schemeClr>
                </a:solidFill>
              </a:defRPr>
            </a:lvl1pPr>
          </a:lstStyle>
          <a:p>
            <a:pPr>
              <a:buClrTx/>
              <a:buFontTx/>
              <a:buNone/>
            </a:pPr>
            <a:fld id="{0AAFCAD5-737F-1041-986A-4339545F0C11}" type="slidenum">
              <a:rPr lang="en-US" kern="1200" smtClean="0">
                <a:solidFill>
                  <a:prstClr val="black">
                    <a:tint val="75000"/>
                  </a:prstClr>
                </a:solidFill>
                <a:latin typeface="Rockwell" panose="02060603020205020403"/>
                <a:ea typeface="+mn-ea"/>
                <a:cs typeface="+mn-cs"/>
              </a:rPr>
              <a:pPr>
                <a:buClrTx/>
                <a:buFontTx/>
                <a:buNone/>
              </a:pPr>
              <a:t>‹#›</a:t>
            </a:fld>
            <a:endParaRPr lang="en-US" kern="1200">
              <a:solidFill>
                <a:prstClr val="black">
                  <a:tint val="75000"/>
                </a:prstClr>
              </a:solidFill>
              <a:latin typeface="Rockwell" panose="02060603020205020403"/>
              <a:ea typeface="+mn-ea"/>
              <a:cs typeface="+mn-cs"/>
            </a:endParaRPr>
          </a:p>
        </p:txBody>
      </p:sp>
    </p:spTree>
    <p:extLst>
      <p:ext uri="{BB962C8B-B14F-4D97-AF65-F5344CB8AC3E}">
        <p14:creationId xmlns:p14="http://schemas.microsoft.com/office/powerpoint/2010/main" val="21738062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27713" rtl="0" eaLnBrk="1" latinLnBrk="0" hangingPunct="1">
        <a:lnSpc>
          <a:spcPct val="85000"/>
        </a:lnSpc>
        <a:spcBef>
          <a:spcPct val="0"/>
        </a:spcBef>
        <a:buNone/>
        <a:defRPr sz="2746" b="0" i="0" kern="1200" cap="none" spc="-103">
          <a:solidFill>
            <a:schemeClr val="tx1"/>
          </a:solidFill>
          <a:effectLst/>
          <a:latin typeface="+mj-lt"/>
          <a:ea typeface="+mj-ea"/>
          <a:cs typeface="+mj-cs"/>
        </a:defRPr>
      </a:lvl1pPr>
    </p:titleStyle>
    <p:bodyStyle>
      <a:lvl1pPr marL="156929" indent="-156929" algn="l" defTabSz="627713" rtl="0" eaLnBrk="1" latinLnBrk="0" hangingPunct="1">
        <a:lnSpc>
          <a:spcPct val="120000"/>
        </a:lnSpc>
        <a:spcBef>
          <a:spcPts val="686"/>
        </a:spcBef>
        <a:buClr>
          <a:schemeClr val="accent1"/>
        </a:buClr>
        <a:buSzPct val="110000"/>
        <a:buFont typeface="Wingdings" panose="05000000000000000000" pitchFamily="2" charset="2"/>
        <a:buChar char="§"/>
        <a:defRPr sz="1236" kern="1200">
          <a:solidFill>
            <a:schemeClr val="tx1"/>
          </a:solidFill>
          <a:effectLst/>
          <a:latin typeface="+mn-lt"/>
          <a:ea typeface="+mn-ea"/>
          <a:cs typeface="+mn-cs"/>
        </a:defRPr>
      </a:lvl1pPr>
      <a:lvl2pPr marL="470785" indent="-156929" algn="l" defTabSz="627713" rtl="0" eaLnBrk="1" latinLnBrk="0" hangingPunct="1">
        <a:lnSpc>
          <a:spcPct val="120000"/>
        </a:lnSpc>
        <a:spcBef>
          <a:spcPts val="344"/>
        </a:spcBef>
        <a:buClr>
          <a:schemeClr val="accent1"/>
        </a:buClr>
        <a:buSzPct val="110000"/>
        <a:buFont typeface="Wingdings" panose="05000000000000000000" pitchFamily="2" charset="2"/>
        <a:buChar char="§"/>
        <a:defRPr sz="1098" kern="1200">
          <a:solidFill>
            <a:schemeClr val="tx1"/>
          </a:solidFill>
          <a:effectLst/>
          <a:latin typeface="+mn-lt"/>
          <a:ea typeface="+mn-ea"/>
          <a:cs typeface="+mn-cs"/>
        </a:defRPr>
      </a:lvl2pPr>
      <a:lvl3pPr marL="784641" indent="-156929" algn="l" defTabSz="627713" rtl="0" eaLnBrk="1" latinLnBrk="0" hangingPunct="1">
        <a:lnSpc>
          <a:spcPct val="120000"/>
        </a:lnSpc>
        <a:spcBef>
          <a:spcPts val="344"/>
        </a:spcBef>
        <a:buClr>
          <a:schemeClr val="accent1"/>
        </a:buClr>
        <a:buSzPct val="110000"/>
        <a:buFont typeface="Wingdings" panose="05000000000000000000" pitchFamily="2" charset="2"/>
        <a:buChar char="§"/>
        <a:defRPr sz="961" kern="1200">
          <a:solidFill>
            <a:schemeClr val="tx1"/>
          </a:solidFill>
          <a:effectLst/>
          <a:latin typeface="+mn-lt"/>
          <a:ea typeface="+mn-ea"/>
          <a:cs typeface="+mn-cs"/>
        </a:defRPr>
      </a:lvl3pPr>
      <a:lvl4pPr marL="1098497" indent="-156929" algn="l" defTabSz="627713" rtl="0" eaLnBrk="1" latinLnBrk="0" hangingPunct="1">
        <a:lnSpc>
          <a:spcPct val="120000"/>
        </a:lnSpc>
        <a:spcBef>
          <a:spcPts val="344"/>
        </a:spcBef>
        <a:buClr>
          <a:schemeClr val="accent1"/>
        </a:buClr>
        <a:buSzPct val="110000"/>
        <a:buFont typeface="Wingdings" panose="05000000000000000000" pitchFamily="2" charset="2"/>
        <a:buChar char="§"/>
        <a:defRPr sz="824" kern="1200">
          <a:solidFill>
            <a:schemeClr val="tx1"/>
          </a:solidFill>
          <a:effectLst/>
          <a:latin typeface="+mn-lt"/>
          <a:ea typeface="+mn-ea"/>
          <a:cs typeface="+mn-cs"/>
        </a:defRPr>
      </a:lvl4pPr>
      <a:lvl5pPr marL="1412354" indent="-156929" algn="l" defTabSz="627713" rtl="0" eaLnBrk="1" latinLnBrk="0" hangingPunct="1">
        <a:lnSpc>
          <a:spcPct val="120000"/>
        </a:lnSpc>
        <a:spcBef>
          <a:spcPts val="344"/>
        </a:spcBef>
        <a:buClr>
          <a:schemeClr val="accent1"/>
        </a:buClr>
        <a:buSzPct val="110000"/>
        <a:buFont typeface="Wingdings" panose="05000000000000000000" pitchFamily="2" charset="2"/>
        <a:buChar char="§"/>
        <a:defRPr sz="824" kern="1200">
          <a:solidFill>
            <a:schemeClr val="tx1"/>
          </a:solidFill>
          <a:effectLst/>
          <a:latin typeface="+mn-lt"/>
          <a:ea typeface="+mn-ea"/>
          <a:cs typeface="+mn-cs"/>
        </a:defRPr>
      </a:lvl5pPr>
      <a:lvl6pPr marL="1726210" indent="-156929" algn="l" defTabSz="627713" rtl="0" eaLnBrk="1" latinLnBrk="0" hangingPunct="1">
        <a:lnSpc>
          <a:spcPct val="120000"/>
        </a:lnSpc>
        <a:spcBef>
          <a:spcPts val="344"/>
        </a:spcBef>
        <a:buClr>
          <a:schemeClr val="accent1"/>
        </a:buClr>
        <a:buSzPct val="110000"/>
        <a:buFont typeface="Wingdings" panose="05000000000000000000" pitchFamily="2" charset="2"/>
        <a:buChar char="§"/>
        <a:defRPr sz="824" kern="1200">
          <a:solidFill>
            <a:schemeClr val="tx1"/>
          </a:solidFill>
          <a:effectLst/>
          <a:latin typeface="+mn-lt"/>
          <a:ea typeface="+mn-ea"/>
          <a:cs typeface="+mn-cs"/>
        </a:defRPr>
      </a:lvl6pPr>
      <a:lvl7pPr marL="2040067" indent="-156929" algn="l" defTabSz="627713" rtl="0" eaLnBrk="1" latinLnBrk="0" hangingPunct="1">
        <a:lnSpc>
          <a:spcPct val="120000"/>
        </a:lnSpc>
        <a:spcBef>
          <a:spcPts val="344"/>
        </a:spcBef>
        <a:buClr>
          <a:schemeClr val="accent1"/>
        </a:buClr>
        <a:buSzPct val="110000"/>
        <a:buFont typeface="Wingdings" panose="05000000000000000000" pitchFamily="2" charset="2"/>
        <a:buChar char="§"/>
        <a:defRPr sz="824" kern="1200">
          <a:solidFill>
            <a:schemeClr val="tx1"/>
          </a:solidFill>
          <a:effectLst/>
          <a:latin typeface="+mn-lt"/>
          <a:ea typeface="+mn-ea"/>
          <a:cs typeface="+mn-cs"/>
        </a:defRPr>
      </a:lvl7pPr>
      <a:lvl8pPr marL="2353923" indent="-156929" algn="l" defTabSz="627713" rtl="0" eaLnBrk="1" latinLnBrk="0" hangingPunct="1">
        <a:lnSpc>
          <a:spcPct val="120000"/>
        </a:lnSpc>
        <a:spcBef>
          <a:spcPts val="344"/>
        </a:spcBef>
        <a:buClr>
          <a:schemeClr val="accent1"/>
        </a:buClr>
        <a:buSzPct val="110000"/>
        <a:buFont typeface="Wingdings" panose="05000000000000000000" pitchFamily="2" charset="2"/>
        <a:buChar char="§"/>
        <a:defRPr sz="824" kern="1200">
          <a:solidFill>
            <a:schemeClr val="tx1"/>
          </a:solidFill>
          <a:effectLst/>
          <a:latin typeface="+mn-lt"/>
          <a:ea typeface="+mn-ea"/>
          <a:cs typeface="+mn-cs"/>
        </a:defRPr>
      </a:lvl8pPr>
      <a:lvl9pPr marL="2667779" indent="-156929" algn="l" defTabSz="627713" rtl="0" eaLnBrk="1" latinLnBrk="0" hangingPunct="1">
        <a:lnSpc>
          <a:spcPct val="120000"/>
        </a:lnSpc>
        <a:spcBef>
          <a:spcPts val="344"/>
        </a:spcBef>
        <a:buClr>
          <a:schemeClr val="accent1"/>
        </a:buClr>
        <a:buSzPct val="110000"/>
        <a:buFont typeface="Wingdings" panose="05000000000000000000" pitchFamily="2" charset="2"/>
        <a:buChar char="§"/>
        <a:defRPr sz="824" kern="1200">
          <a:solidFill>
            <a:schemeClr val="tx1"/>
          </a:solidFill>
          <a:effectLst/>
          <a:latin typeface="+mn-lt"/>
          <a:ea typeface="+mn-ea"/>
          <a:cs typeface="+mn-cs"/>
        </a:defRPr>
      </a:lvl9pPr>
    </p:bodyStyle>
    <p:otherStyle>
      <a:defPPr>
        <a:defRPr lang="en-US"/>
      </a:defPPr>
      <a:lvl1pPr marL="0" algn="l" defTabSz="627713" rtl="0" eaLnBrk="1" latinLnBrk="0" hangingPunct="1">
        <a:defRPr sz="1236" kern="1200">
          <a:solidFill>
            <a:schemeClr val="tx1"/>
          </a:solidFill>
          <a:latin typeface="+mn-lt"/>
          <a:ea typeface="+mn-ea"/>
          <a:cs typeface="+mn-cs"/>
        </a:defRPr>
      </a:lvl1pPr>
      <a:lvl2pPr marL="313856" algn="l" defTabSz="627713" rtl="0" eaLnBrk="1" latinLnBrk="0" hangingPunct="1">
        <a:defRPr sz="1236" kern="1200">
          <a:solidFill>
            <a:schemeClr val="tx1"/>
          </a:solidFill>
          <a:latin typeface="+mn-lt"/>
          <a:ea typeface="+mn-ea"/>
          <a:cs typeface="+mn-cs"/>
        </a:defRPr>
      </a:lvl2pPr>
      <a:lvl3pPr marL="627713" algn="l" defTabSz="627713" rtl="0" eaLnBrk="1" latinLnBrk="0" hangingPunct="1">
        <a:defRPr sz="1236" kern="1200">
          <a:solidFill>
            <a:schemeClr val="tx1"/>
          </a:solidFill>
          <a:latin typeface="+mn-lt"/>
          <a:ea typeface="+mn-ea"/>
          <a:cs typeface="+mn-cs"/>
        </a:defRPr>
      </a:lvl3pPr>
      <a:lvl4pPr marL="941569" algn="l" defTabSz="627713" rtl="0" eaLnBrk="1" latinLnBrk="0" hangingPunct="1">
        <a:defRPr sz="1236" kern="1200">
          <a:solidFill>
            <a:schemeClr val="tx1"/>
          </a:solidFill>
          <a:latin typeface="+mn-lt"/>
          <a:ea typeface="+mn-ea"/>
          <a:cs typeface="+mn-cs"/>
        </a:defRPr>
      </a:lvl4pPr>
      <a:lvl5pPr marL="1255426" algn="l" defTabSz="627713" rtl="0" eaLnBrk="1" latinLnBrk="0" hangingPunct="1">
        <a:defRPr sz="1236" kern="1200">
          <a:solidFill>
            <a:schemeClr val="tx1"/>
          </a:solidFill>
          <a:latin typeface="+mn-lt"/>
          <a:ea typeface="+mn-ea"/>
          <a:cs typeface="+mn-cs"/>
        </a:defRPr>
      </a:lvl5pPr>
      <a:lvl6pPr marL="1569282" algn="l" defTabSz="627713" rtl="0" eaLnBrk="1" latinLnBrk="0" hangingPunct="1">
        <a:defRPr sz="1236" kern="1200">
          <a:solidFill>
            <a:schemeClr val="tx1"/>
          </a:solidFill>
          <a:latin typeface="+mn-lt"/>
          <a:ea typeface="+mn-ea"/>
          <a:cs typeface="+mn-cs"/>
        </a:defRPr>
      </a:lvl6pPr>
      <a:lvl7pPr marL="1883138" algn="l" defTabSz="627713" rtl="0" eaLnBrk="1" latinLnBrk="0" hangingPunct="1">
        <a:defRPr sz="1236" kern="1200">
          <a:solidFill>
            <a:schemeClr val="tx1"/>
          </a:solidFill>
          <a:latin typeface="+mn-lt"/>
          <a:ea typeface="+mn-ea"/>
          <a:cs typeface="+mn-cs"/>
        </a:defRPr>
      </a:lvl7pPr>
      <a:lvl8pPr marL="2196995" algn="l" defTabSz="627713" rtl="0" eaLnBrk="1" latinLnBrk="0" hangingPunct="1">
        <a:defRPr sz="1236" kern="1200">
          <a:solidFill>
            <a:schemeClr val="tx1"/>
          </a:solidFill>
          <a:latin typeface="+mn-lt"/>
          <a:ea typeface="+mn-ea"/>
          <a:cs typeface="+mn-cs"/>
        </a:defRPr>
      </a:lvl8pPr>
      <a:lvl9pPr marL="2510851" algn="l" defTabSz="627713" rtl="0" eaLnBrk="1" latinLnBrk="0" hangingPunct="1">
        <a:defRPr sz="12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2F96C0-B1E6-5E4E-8624-9E5455C9459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C33688-D321-7E41-91C2-447BE20DDC1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9A668-F7E5-AF45-B684-24A49D9DF75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1BB9F5F2-4FE5-8B40-ABC3-B88F417DB2F7}" type="datetimeFigureOut">
              <a:rPr lang="en-US" kern="1200" smtClean="0">
                <a:solidFill>
                  <a:prstClr val="black">
                    <a:tint val="75000"/>
                  </a:prstClr>
                </a:solidFill>
                <a:latin typeface="Calibri" panose="020F0502020204030204"/>
                <a:ea typeface="+mn-ea"/>
                <a:cs typeface="+mn-cs"/>
              </a:rPr>
              <a:pPr>
                <a:buClrTx/>
                <a:buFontTx/>
                <a:buNone/>
              </a:pPr>
              <a:t>2/22/22</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C8758BFD-81F4-B844-B07B-F179A007702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63CF126-790A-C14E-9DD9-3A3230BA4DF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562BB74D-F63D-3D46-AA46-DFF846ED7D4F}" type="slidenum">
              <a:rPr lang="en-US" kern="1200" smtClean="0">
                <a:solidFill>
                  <a:prstClr val="black">
                    <a:tint val="75000"/>
                  </a:prstClr>
                </a:solidFill>
                <a:latin typeface="Calibri" panose="020F0502020204030204"/>
                <a:ea typeface="+mn-ea"/>
                <a:cs typeface="+mn-cs"/>
              </a:rPr>
              <a:pPr>
                <a:buClrTx/>
                <a:buFontTx/>
                <a:buNone/>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308888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1" y="1768794"/>
            <a:ext cx="2624000" cy="1842364"/>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76237" y="596039"/>
            <a:ext cx="4462527" cy="39428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03504" y="240030"/>
            <a:ext cx="2743200" cy="240030"/>
          </a:xfrm>
          <a:prstGeom prst="rect">
            <a:avLst/>
          </a:prstGeom>
        </p:spPr>
        <p:txBody>
          <a:bodyPr vert="horz" lIns="91440" tIns="45720" rIns="91440" bIns="45720" rtlCol="0" anchor="ctr"/>
          <a:lstStyle>
            <a:lvl1pPr algn="l">
              <a:defRPr sz="750">
                <a:solidFill>
                  <a:schemeClr val="tx1">
                    <a:tint val="75000"/>
                  </a:schemeClr>
                </a:solidFill>
              </a:defRPr>
            </a:lvl1pPr>
          </a:lstStyle>
          <a:p>
            <a:pPr>
              <a:buClrTx/>
              <a:buFontTx/>
              <a:buNone/>
            </a:pPr>
            <a:fld id="{88E43B39-F5C2-884B-A5B3-92C96073988E}" type="datetimeFigureOut">
              <a:rPr lang="en-US" kern="1200" smtClean="0">
                <a:solidFill>
                  <a:prstClr val="black">
                    <a:tint val="75000"/>
                  </a:prstClr>
                </a:solidFill>
                <a:latin typeface="Rockwell" panose="02060603020205020403"/>
                <a:ea typeface="+mn-ea"/>
                <a:cs typeface="+mn-cs"/>
              </a:rPr>
              <a:pPr>
                <a:buClrTx/>
                <a:buFontTx/>
                <a:buNone/>
              </a:pPr>
              <a:t>2/22/22</a:t>
            </a:fld>
            <a:endParaRPr lang="en-US" kern="1200">
              <a:solidFill>
                <a:prstClr val="black">
                  <a:tint val="75000"/>
                </a:prstClr>
              </a:solidFill>
              <a:latin typeface="Rockwell" panose="02060603020205020403"/>
              <a:ea typeface="+mn-ea"/>
              <a:cs typeface="+mn-cs"/>
            </a:endParaRPr>
          </a:p>
        </p:txBody>
      </p:sp>
      <p:sp>
        <p:nvSpPr>
          <p:cNvPr id="5" name="Footer Placeholder 4"/>
          <p:cNvSpPr>
            <a:spLocks noGrp="1"/>
          </p:cNvSpPr>
          <p:nvPr>
            <p:ph type="ftr" sz="quarter" idx="3"/>
          </p:nvPr>
        </p:nvSpPr>
        <p:spPr>
          <a:xfrm>
            <a:off x="603504" y="4670298"/>
            <a:ext cx="7941564" cy="240030"/>
          </a:xfrm>
          <a:prstGeom prst="rect">
            <a:avLst/>
          </a:prstGeom>
        </p:spPr>
        <p:txBody>
          <a:bodyPr vert="horz" lIns="91440" tIns="45720" rIns="91440" bIns="45720" rtlCol="0" anchor="ctr"/>
          <a:lstStyle>
            <a:lvl1pPr algn="r">
              <a:defRPr sz="750">
                <a:solidFill>
                  <a:schemeClr val="tx1">
                    <a:tint val="75000"/>
                  </a:schemeClr>
                </a:solidFill>
              </a:defRPr>
            </a:lvl1pPr>
          </a:lstStyle>
          <a:p>
            <a:pPr>
              <a:buClrTx/>
              <a:buFontTx/>
              <a:buNone/>
            </a:pPr>
            <a:endParaRPr lang="en-US" kern="1200">
              <a:solidFill>
                <a:prstClr val="black">
                  <a:tint val="75000"/>
                </a:prstClr>
              </a:solidFill>
              <a:latin typeface="Rockwell" panose="02060603020205020403"/>
              <a:ea typeface="+mn-ea"/>
              <a:cs typeface="+mn-cs"/>
            </a:endParaRPr>
          </a:p>
        </p:txBody>
      </p:sp>
      <p:sp>
        <p:nvSpPr>
          <p:cNvPr id="6" name="Slide Number Placeholder 5"/>
          <p:cNvSpPr>
            <a:spLocks noGrp="1"/>
          </p:cNvSpPr>
          <p:nvPr>
            <p:ph type="sldNum" sz="quarter" idx="4"/>
          </p:nvPr>
        </p:nvSpPr>
        <p:spPr>
          <a:xfrm>
            <a:off x="7852410" y="240030"/>
            <a:ext cx="685800" cy="240030"/>
          </a:xfrm>
          <a:prstGeom prst="rect">
            <a:avLst/>
          </a:prstGeom>
        </p:spPr>
        <p:txBody>
          <a:bodyPr vert="horz" lIns="91440" tIns="45720" rIns="91440" bIns="45720" rtlCol="0" anchor="ctr"/>
          <a:lstStyle>
            <a:lvl1pPr algn="r">
              <a:defRPr sz="750">
                <a:solidFill>
                  <a:schemeClr val="tx1">
                    <a:tint val="75000"/>
                  </a:schemeClr>
                </a:solidFill>
              </a:defRPr>
            </a:lvl1pPr>
          </a:lstStyle>
          <a:p>
            <a:pPr>
              <a:buClrTx/>
              <a:buFontTx/>
              <a:buNone/>
            </a:pPr>
            <a:fld id="{0AAFCAD5-737F-1041-986A-4339545F0C11}" type="slidenum">
              <a:rPr lang="en-US" kern="1200" smtClean="0">
                <a:solidFill>
                  <a:prstClr val="black">
                    <a:tint val="75000"/>
                  </a:prstClr>
                </a:solidFill>
                <a:latin typeface="Rockwell" panose="02060603020205020403"/>
                <a:ea typeface="+mn-ea"/>
                <a:cs typeface="+mn-cs"/>
              </a:rPr>
              <a:pPr>
                <a:buClrTx/>
                <a:buFontTx/>
                <a:buNone/>
              </a:pPr>
              <a:t>‹#›</a:t>
            </a:fld>
            <a:endParaRPr lang="en-US" kern="1200">
              <a:solidFill>
                <a:prstClr val="black">
                  <a:tint val="75000"/>
                </a:prstClr>
              </a:solidFill>
              <a:latin typeface="Rockwell" panose="02060603020205020403"/>
              <a:ea typeface="+mn-ea"/>
              <a:cs typeface="+mn-cs"/>
            </a:endParaRPr>
          </a:p>
        </p:txBody>
      </p:sp>
    </p:spTree>
    <p:extLst>
      <p:ext uri="{BB962C8B-B14F-4D97-AF65-F5344CB8AC3E}">
        <p14:creationId xmlns:p14="http://schemas.microsoft.com/office/powerpoint/2010/main" val="32111050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685800" rtl="0" eaLnBrk="1" latinLnBrk="0" hangingPunct="1">
        <a:lnSpc>
          <a:spcPct val="85000"/>
        </a:lnSpc>
        <a:spcBef>
          <a:spcPct val="0"/>
        </a:spcBef>
        <a:buNone/>
        <a:defRPr sz="30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05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1" y="1768795"/>
            <a:ext cx="2624000" cy="1842364"/>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76237" y="596039"/>
            <a:ext cx="4462527" cy="39428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03504" y="240030"/>
            <a:ext cx="2743200" cy="240030"/>
          </a:xfrm>
          <a:prstGeom prst="rect">
            <a:avLst/>
          </a:prstGeom>
        </p:spPr>
        <p:txBody>
          <a:bodyPr vert="horz" lIns="91440" tIns="45720" rIns="91440" bIns="45720" rtlCol="0" anchor="ctr"/>
          <a:lstStyle>
            <a:lvl1pPr algn="l">
              <a:defRPr sz="563">
                <a:solidFill>
                  <a:schemeClr val="tx1">
                    <a:tint val="75000"/>
                  </a:schemeClr>
                </a:solidFill>
              </a:defRPr>
            </a:lvl1pPr>
          </a:lstStyle>
          <a:p>
            <a:pPr>
              <a:buClrTx/>
              <a:buFontTx/>
              <a:buNone/>
            </a:pPr>
            <a:fld id="{88E43B39-F5C2-884B-A5B3-92C96073988E}" type="datetimeFigureOut">
              <a:rPr lang="en-US" kern="1200" smtClean="0">
                <a:solidFill>
                  <a:prstClr val="black">
                    <a:tint val="75000"/>
                  </a:prstClr>
                </a:solidFill>
                <a:latin typeface="Rockwell" panose="02060603020205020403"/>
                <a:ea typeface="+mn-ea"/>
                <a:cs typeface="+mn-cs"/>
              </a:rPr>
              <a:pPr>
                <a:buClrTx/>
                <a:buFontTx/>
                <a:buNone/>
              </a:pPr>
              <a:t>2/22/22</a:t>
            </a:fld>
            <a:endParaRPr lang="en-US" kern="1200">
              <a:solidFill>
                <a:prstClr val="black">
                  <a:tint val="75000"/>
                </a:prstClr>
              </a:solidFill>
              <a:latin typeface="Rockwell" panose="02060603020205020403"/>
              <a:ea typeface="+mn-ea"/>
              <a:cs typeface="+mn-cs"/>
            </a:endParaRPr>
          </a:p>
        </p:txBody>
      </p:sp>
      <p:sp>
        <p:nvSpPr>
          <p:cNvPr id="5" name="Footer Placeholder 4"/>
          <p:cNvSpPr>
            <a:spLocks noGrp="1"/>
          </p:cNvSpPr>
          <p:nvPr>
            <p:ph type="ftr" sz="quarter" idx="3"/>
          </p:nvPr>
        </p:nvSpPr>
        <p:spPr>
          <a:xfrm>
            <a:off x="603504" y="4670298"/>
            <a:ext cx="7941564" cy="240030"/>
          </a:xfrm>
          <a:prstGeom prst="rect">
            <a:avLst/>
          </a:prstGeom>
        </p:spPr>
        <p:txBody>
          <a:bodyPr vert="horz" lIns="91440" tIns="45720" rIns="91440" bIns="45720" rtlCol="0" anchor="ctr"/>
          <a:lstStyle>
            <a:lvl1pPr algn="r">
              <a:defRPr sz="563">
                <a:solidFill>
                  <a:schemeClr val="tx1">
                    <a:tint val="75000"/>
                  </a:schemeClr>
                </a:solidFill>
              </a:defRPr>
            </a:lvl1pPr>
          </a:lstStyle>
          <a:p>
            <a:pPr>
              <a:buClrTx/>
              <a:buFontTx/>
              <a:buNone/>
            </a:pPr>
            <a:endParaRPr lang="en-US" kern="1200">
              <a:solidFill>
                <a:prstClr val="black">
                  <a:tint val="75000"/>
                </a:prstClr>
              </a:solidFill>
              <a:latin typeface="Rockwell" panose="02060603020205020403"/>
              <a:ea typeface="+mn-ea"/>
              <a:cs typeface="+mn-cs"/>
            </a:endParaRPr>
          </a:p>
        </p:txBody>
      </p:sp>
      <p:sp>
        <p:nvSpPr>
          <p:cNvPr id="6" name="Slide Number Placeholder 5"/>
          <p:cNvSpPr>
            <a:spLocks noGrp="1"/>
          </p:cNvSpPr>
          <p:nvPr>
            <p:ph type="sldNum" sz="quarter" idx="4"/>
          </p:nvPr>
        </p:nvSpPr>
        <p:spPr>
          <a:xfrm>
            <a:off x="7852410" y="240030"/>
            <a:ext cx="685800" cy="240030"/>
          </a:xfrm>
          <a:prstGeom prst="rect">
            <a:avLst/>
          </a:prstGeom>
        </p:spPr>
        <p:txBody>
          <a:bodyPr vert="horz" lIns="91440" tIns="45720" rIns="91440" bIns="45720" rtlCol="0" anchor="ctr"/>
          <a:lstStyle>
            <a:lvl1pPr algn="r">
              <a:defRPr sz="563">
                <a:solidFill>
                  <a:schemeClr val="tx1">
                    <a:tint val="75000"/>
                  </a:schemeClr>
                </a:solidFill>
              </a:defRPr>
            </a:lvl1pPr>
          </a:lstStyle>
          <a:p>
            <a:pPr>
              <a:buClrTx/>
              <a:buFontTx/>
              <a:buNone/>
            </a:pPr>
            <a:fld id="{0AAFCAD5-737F-1041-986A-4339545F0C11}" type="slidenum">
              <a:rPr lang="en-US" kern="1200" smtClean="0">
                <a:solidFill>
                  <a:prstClr val="black">
                    <a:tint val="75000"/>
                  </a:prstClr>
                </a:solidFill>
                <a:latin typeface="Rockwell" panose="02060603020205020403"/>
                <a:ea typeface="+mn-ea"/>
                <a:cs typeface="+mn-cs"/>
              </a:rPr>
              <a:pPr>
                <a:buClrTx/>
                <a:buFontTx/>
                <a:buNone/>
              </a:pPr>
              <a:t>‹#›</a:t>
            </a:fld>
            <a:endParaRPr lang="en-US" kern="1200">
              <a:solidFill>
                <a:prstClr val="black">
                  <a:tint val="75000"/>
                </a:prstClr>
              </a:solidFill>
              <a:latin typeface="Rockwell" panose="02060603020205020403"/>
              <a:ea typeface="+mn-ea"/>
              <a:cs typeface="+mn-cs"/>
            </a:endParaRPr>
          </a:p>
        </p:txBody>
      </p:sp>
    </p:spTree>
    <p:extLst>
      <p:ext uri="{BB962C8B-B14F-4D97-AF65-F5344CB8AC3E}">
        <p14:creationId xmlns:p14="http://schemas.microsoft.com/office/powerpoint/2010/main" val="35489826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514350" rtl="0" eaLnBrk="1" latinLnBrk="0" hangingPunct="1">
        <a:lnSpc>
          <a:spcPct val="85000"/>
        </a:lnSpc>
        <a:spcBef>
          <a:spcPct val="0"/>
        </a:spcBef>
        <a:buNone/>
        <a:defRPr sz="2250" b="0" i="0" kern="1200" cap="none" spc="-85">
          <a:solidFill>
            <a:schemeClr val="tx1"/>
          </a:solidFill>
          <a:effectLst/>
          <a:latin typeface="+mj-lt"/>
          <a:ea typeface="+mj-ea"/>
          <a:cs typeface="+mj-cs"/>
        </a:defRPr>
      </a:lvl1pPr>
    </p:titleStyle>
    <p:bodyStyle>
      <a:lvl1pPr marL="128588" indent="-128588" algn="l" defTabSz="514350" rtl="0" eaLnBrk="1" latinLnBrk="0" hangingPunct="1">
        <a:lnSpc>
          <a:spcPct val="120000"/>
        </a:lnSpc>
        <a:spcBef>
          <a:spcPts val="563"/>
        </a:spcBef>
        <a:buClr>
          <a:schemeClr val="accent1"/>
        </a:buClr>
        <a:buSzPct val="110000"/>
        <a:buFont typeface="Wingdings" panose="05000000000000000000" pitchFamily="2" charset="2"/>
        <a:buChar char="§"/>
        <a:defRPr sz="1013" kern="1200">
          <a:solidFill>
            <a:schemeClr val="tx1"/>
          </a:solidFill>
          <a:effectLst/>
          <a:latin typeface="+mn-lt"/>
          <a:ea typeface="+mn-ea"/>
          <a:cs typeface="+mn-cs"/>
        </a:defRPr>
      </a:lvl1pPr>
      <a:lvl2pPr marL="385763" indent="-128588" algn="l" defTabSz="514350" rtl="0" eaLnBrk="1" latinLnBrk="0" hangingPunct="1">
        <a:lnSpc>
          <a:spcPct val="120000"/>
        </a:lnSpc>
        <a:spcBef>
          <a:spcPts val="281"/>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2pPr>
      <a:lvl3pPr marL="642938" indent="-128588" algn="l" defTabSz="514350" rtl="0" eaLnBrk="1" latinLnBrk="0" hangingPunct="1">
        <a:lnSpc>
          <a:spcPct val="120000"/>
        </a:lnSpc>
        <a:spcBef>
          <a:spcPts val="281"/>
        </a:spcBef>
        <a:buClr>
          <a:schemeClr val="accent1"/>
        </a:buClr>
        <a:buSzPct val="110000"/>
        <a:buFont typeface="Wingdings" panose="05000000000000000000" pitchFamily="2" charset="2"/>
        <a:buChar char="§"/>
        <a:defRPr sz="788" kern="1200">
          <a:solidFill>
            <a:schemeClr val="tx1"/>
          </a:solidFill>
          <a:effectLst/>
          <a:latin typeface="+mn-lt"/>
          <a:ea typeface="+mn-ea"/>
          <a:cs typeface="+mn-cs"/>
        </a:defRPr>
      </a:lvl3pPr>
      <a:lvl4pPr marL="900113" indent="-128588" algn="l" defTabSz="514350" rtl="0" eaLnBrk="1" latinLnBrk="0" hangingPunct="1">
        <a:lnSpc>
          <a:spcPct val="120000"/>
        </a:lnSpc>
        <a:spcBef>
          <a:spcPts val="281"/>
        </a:spcBef>
        <a:buClr>
          <a:schemeClr val="accent1"/>
        </a:buClr>
        <a:buSzPct val="110000"/>
        <a:buFont typeface="Wingdings" panose="05000000000000000000" pitchFamily="2" charset="2"/>
        <a:buChar char="§"/>
        <a:defRPr sz="675" kern="1200">
          <a:solidFill>
            <a:schemeClr val="tx1"/>
          </a:solidFill>
          <a:effectLst/>
          <a:latin typeface="+mn-lt"/>
          <a:ea typeface="+mn-ea"/>
          <a:cs typeface="+mn-cs"/>
        </a:defRPr>
      </a:lvl4pPr>
      <a:lvl5pPr marL="1157288" indent="-128588" algn="l" defTabSz="514350" rtl="0" eaLnBrk="1" latinLnBrk="0" hangingPunct="1">
        <a:lnSpc>
          <a:spcPct val="120000"/>
        </a:lnSpc>
        <a:spcBef>
          <a:spcPts val="281"/>
        </a:spcBef>
        <a:buClr>
          <a:schemeClr val="accent1"/>
        </a:buClr>
        <a:buSzPct val="110000"/>
        <a:buFont typeface="Wingdings" panose="05000000000000000000" pitchFamily="2" charset="2"/>
        <a:buChar char="§"/>
        <a:defRPr sz="675" kern="1200">
          <a:solidFill>
            <a:schemeClr val="tx1"/>
          </a:solidFill>
          <a:effectLst/>
          <a:latin typeface="+mn-lt"/>
          <a:ea typeface="+mn-ea"/>
          <a:cs typeface="+mn-cs"/>
        </a:defRPr>
      </a:lvl5pPr>
      <a:lvl6pPr marL="1414463" indent="-128588" algn="l" defTabSz="514350" rtl="0" eaLnBrk="1" latinLnBrk="0" hangingPunct="1">
        <a:lnSpc>
          <a:spcPct val="120000"/>
        </a:lnSpc>
        <a:spcBef>
          <a:spcPts val="281"/>
        </a:spcBef>
        <a:buClr>
          <a:schemeClr val="accent1"/>
        </a:buClr>
        <a:buSzPct val="110000"/>
        <a:buFont typeface="Wingdings" panose="05000000000000000000" pitchFamily="2" charset="2"/>
        <a:buChar char="§"/>
        <a:defRPr sz="675" kern="1200">
          <a:solidFill>
            <a:schemeClr val="tx1"/>
          </a:solidFill>
          <a:effectLst/>
          <a:latin typeface="+mn-lt"/>
          <a:ea typeface="+mn-ea"/>
          <a:cs typeface="+mn-cs"/>
        </a:defRPr>
      </a:lvl6pPr>
      <a:lvl7pPr marL="1671638" indent="-128588" algn="l" defTabSz="514350" rtl="0" eaLnBrk="1" latinLnBrk="0" hangingPunct="1">
        <a:lnSpc>
          <a:spcPct val="120000"/>
        </a:lnSpc>
        <a:spcBef>
          <a:spcPts val="281"/>
        </a:spcBef>
        <a:buClr>
          <a:schemeClr val="accent1"/>
        </a:buClr>
        <a:buSzPct val="110000"/>
        <a:buFont typeface="Wingdings" panose="05000000000000000000" pitchFamily="2" charset="2"/>
        <a:buChar char="§"/>
        <a:defRPr sz="675" kern="1200">
          <a:solidFill>
            <a:schemeClr val="tx1"/>
          </a:solidFill>
          <a:effectLst/>
          <a:latin typeface="+mn-lt"/>
          <a:ea typeface="+mn-ea"/>
          <a:cs typeface="+mn-cs"/>
        </a:defRPr>
      </a:lvl7pPr>
      <a:lvl8pPr marL="1928813" indent="-128588" algn="l" defTabSz="514350" rtl="0" eaLnBrk="1" latinLnBrk="0" hangingPunct="1">
        <a:lnSpc>
          <a:spcPct val="120000"/>
        </a:lnSpc>
        <a:spcBef>
          <a:spcPts val="281"/>
        </a:spcBef>
        <a:buClr>
          <a:schemeClr val="accent1"/>
        </a:buClr>
        <a:buSzPct val="110000"/>
        <a:buFont typeface="Wingdings" panose="05000000000000000000" pitchFamily="2" charset="2"/>
        <a:buChar char="§"/>
        <a:defRPr sz="675" kern="1200">
          <a:solidFill>
            <a:schemeClr val="tx1"/>
          </a:solidFill>
          <a:effectLst/>
          <a:latin typeface="+mn-lt"/>
          <a:ea typeface="+mn-ea"/>
          <a:cs typeface="+mn-cs"/>
        </a:defRPr>
      </a:lvl8pPr>
      <a:lvl9pPr marL="2185988" indent="-128588" algn="l" defTabSz="514350" rtl="0" eaLnBrk="1" latinLnBrk="0" hangingPunct="1">
        <a:lnSpc>
          <a:spcPct val="120000"/>
        </a:lnSpc>
        <a:spcBef>
          <a:spcPts val="281"/>
        </a:spcBef>
        <a:buClr>
          <a:schemeClr val="accent1"/>
        </a:buClr>
        <a:buSzPct val="110000"/>
        <a:buFont typeface="Wingdings" panose="05000000000000000000" pitchFamily="2" charset="2"/>
        <a:buChar char="§"/>
        <a:defRPr sz="675" kern="1200">
          <a:solidFill>
            <a:schemeClr val="tx1"/>
          </a:solidFill>
          <a:effectLst/>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Sgrove-white@oxford.gov.uk" TargetMode="External"/><Relationship Id="rId2" Type="http://schemas.openxmlformats.org/officeDocument/2006/relationships/hyperlink" Target="https://www.cagoxfordshire.org.uk/owned-by-oxford" TargetMode="External"/><Relationship Id="rId1" Type="http://schemas.openxmlformats.org/officeDocument/2006/relationships/slideLayout" Target="../slideLayouts/slideLayout3.xml"/><Relationship Id="rId4" Type="http://schemas.openxmlformats.org/officeDocument/2006/relationships/hyperlink" Target="mailto:Anna@cagoxfordshire.org.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8.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D67F88-06B5-4439-911D-C951F8110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grpSp>
        <p:nvGrpSpPr>
          <p:cNvPr id="12" name="Group 11">
            <a:extLst>
              <a:ext uri="{FF2B5EF4-FFF2-40B4-BE49-F238E27FC236}">
                <a16:creationId xmlns:a16="http://schemas.microsoft.com/office/drawing/2014/main" id="{4485C171-EE3D-4AE2-9706-A1AF2C5C70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44532"/>
            <a:ext cx="9386888" cy="5192849"/>
            <a:chOff x="-329674" y="-51881"/>
            <a:chExt cx="12515851" cy="6923798"/>
          </a:xfrm>
        </p:grpSpPr>
        <p:sp>
          <p:nvSpPr>
            <p:cNvPr id="13" name="Freeform 5">
              <a:extLst>
                <a:ext uri="{FF2B5EF4-FFF2-40B4-BE49-F238E27FC236}">
                  <a16:creationId xmlns:a16="http://schemas.microsoft.com/office/drawing/2014/main" id="{2811AFD4-570F-4E20-8614-2746F420F2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sp>
          <p:nvSpPr>
            <p:cNvPr id="14" name="Freeform 6">
              <a:extLst>
                <a:ext uri="{FF2B5EF4-FFF2-40B4-BE49-F238E27FC236}">
                  <a16:creationId xmlns:a16="http://schemas.microsoft.com/office/drawing/2014/main" id="{E368594D-7575-410B-98B6-199DBA9960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sp>
          <p:nvSpPr>
            <p:cNvPr id="15" name="Freeform 7">
              <a:extLst>
                <a:ext uri="{FF2B5EF4-FFF2-40B4-BE49-F238E27FC236}">
                  <a16:creationId xmlns:a16="http://schemas.microsoft.com/office/drawing/2014/main" id="{F5932F78-FFAA-4915-BD6F-2464F6833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sp>
          <p:nvSpPr>
            <p:cNvPr id="16" name="Freeform 8">
              <a:extLst>
                <a:ext uri="{FF2B5EF4-FFF2-40B4-BE49-F238E27FC236}">
                  <a16:creationId xmlns:a16="http://schemas.microsoft.com/office/drawing/2014/main" id="{CB23AD77-8497-4678-ADD7-946F9A042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sp>
          <p:nvSpPr>
            <p:cNvPr id="17" name="Freeform 9">
              <a:extLst>
                <a:ext uri="{FF2B5EF4-FFF2-40B4-BE49-F238E27FC236}">
                  <a16:creationId xmlns:a16="http://schemas.microsoft.com/office/drawing/2014/main" id="{54B95D13-24A3-4500-818B-AE0DF1B5A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sp>
          <p:nvSpPr>
            <p:cNvPr id="18" name="Freeform 10">
              <a:extLst>
                <a:ext uri="{FF2B5EF4-FFF2-40B4-BE49-F238E27FC236}">
                  <a16:creationId xmlns:a16="http://schemas.microsoft.com/office/drawing/2014/main" id="{305ADAE1-E66F-469E-A78B-32EAAC314F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sp>
          <p:nvSpPr>
            <p:cNvPr id="19" name="Freeform 11">
              <a:extLst>
                <a:ext uri="{FF2B5EF4-FFF2-40B4-BE49-F238E27FC236}">
                  <a16:creationId xmlns:a16="http://schemas.microsoft.com/office/drawing/2014/main" id="{BDC65350-934E-4180-B680-685DCE9822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sp>
          <p:nvSpPr>
            <p:cNvPr id="20" name="Freeform 12">
              <a:extLst>
                <a:ext uri="{FF2B5EF4-FFF2-40B4-BE49-F238E27FC236}">
                  <a16:creationId xmlns:a16="http://schemas.microsoft.com/office/drawing/2014/main" id="{3B8C9579-965B-43C5-9B97-C56EC1F6DD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sp>
          <p:nvSpPr>
            <p:cNvPr id="21" name="Freeform 13">
              <a:extLst>
                <a:ext uri="{FF2B5EF4-FFF2-40B4-BE49-F238E27FC236}">
                  <a16:creationId xmlns:a16="http://schemas.microsoft.com/office/drawing/2014/main" id="{DA91F3E3-E203-422F-889B-A681E96772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sp>
          <p:nvSpPr>
            <p:cNvPr id="22" name="Freeform 14">
              <a:extLst>
                <a:ext uri="{FF2B5EF4-FFF2-40B4-BE49-F238E27FC236}">
                  <a16:creationId xmlns:a16="http://schemas.microsoft.com/office/drawing/2014/main" id="{3A890787-66CC-412E-96B6-BC549AD7D0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sp>
          <p:nvSpPr>
            <p:cNvPr id="23" name="Freeform 15">
              <a:extLst>
                <a:ext uri="{FF2B5EF4-FFF2-40B4-BE49-F238E27FC236}">
                  <a16:creationId xmlns:a16="http://schemas.microsoft.com/office/drawing/2014/main" id="{A007286B-E55F-480C-AC20-06C86D29BB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sp>
          <p:nvSpPr>
            <p:cNvPr id="24" name="Freeform 16">
              <a:extLst>
                <a:ext uri="{FF2B5EF4-FFF2-40B4-BE49-F238E27FC236}">
                  <a16:creationId xmlns:a16="http://schemas.microsoft.com/office/drawing/2014/main" id="{C43576BF-BBE6-41CD-93B1-B3C20AB63C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sp>
          <p:nvSpPr>
            <p:cNvPr id="25" name="Freeform 17">
              <a:extLst>
                <a:ext uri="{FF2B5EF4-FFF2-40B4-BE49-F238E27FC236}">
                  <a16:creationId xmlns:a16="http://schemas.microsoft.com/office/drawing/2014/main" id="{09D9E482-40E0-41A7-B23A-14E83B8E0B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sp>
          <p:nvSpPr>
            <p:cNvPr id="26" name="Freeform 18">
              <a:extLst>
                <a:ext uri="{FF2B5EF4-FFF2-40B4-BE49-F238E27FC236}">
                  <a16:creationId xmlns:a16="http://schemas.microsoft.com/office/drawing/2014/main" id="{D7C35843-0262-4F1E-8AA4-36506961A3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sp>
          <p:nvSpPr>
            <p:cNvPr id="27" name="Freeform 19">
              <a:extLst>
                <a:ext uri="{FF2B5EF4-FFF2-40B4-BE49-F238E27FC236}">
                  <a16:creationId xmlns:a16="http://schemas.microsoft.com/office/drawing/2014/main" id="{CAD98B67-C8AA-4A33-BCAF-95A6093A75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sp>
          <p:nvSpPr>
            <p:cNvPr id="28" name="Freeform 20">
              <a:extLst>
                <a:ext uri="{FF2B5EF4-FFF2-40B4-BE49-F238E27FC236}">
                  <a16:creationId xmlns:a16="http://schemas.microsoft.com/office/drawing/2014/main" id="{8AE9E93F-CE06-490F-8938-6F52DCF11B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sp>
          <p:nvSpPr>
            <p:cNvPr id="29" name="Freeform 21">
              <a:extLst>
                <a:ext uri="{FF2B5EF4-FFF2-40B4-BE49-F238E27FC236}">
                  <a16:creationId xmlns:a16="http://schemas.microsoft.com/office/drawing/2014/main" id="{FA2E943A-2193-4980-8887-DAB643B747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sp>
          <p:nvSpPr>
            <p:cNvPr id="30" name="Freeform 22">
              <a:extLst>
                <a:ext uri="{FF2B5EF4-FFF2-40B4-BE49-F238E27FC236}">
                  <a16:creationId xmlns:a16="http://schemas.microsoft.com/office/drawing/2014/main" id="{FD69D4F6-DCBA-4E51-A057-646AA21FBD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sp>
          <p:nvSpPr>
            <p:cNvPr id="31" name="Freeform 23">
              <a:extLst>
                <a:ext uri="{FF2B5EF4-FFF2-40B4-BE49-F238E27FC236}">
                  <a16:creationId xmlns:a16="http://schemas.microsoft.com/office/drawing/2014/main" id="{EA3C6C68-0C4D-4DC4-A11B-771D4E1667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buClrTx/>
                <a:buFontTx/>
                <a:buNone/>
                <a:defRPr/>
              </a:pPr>
              <a:endParaRPr lang="en-US" sz="1350" kern="1200">
                <a:solidFill>
                  <a:prstClr val="black"/>
                </a:solidFill>
                <a:latin typeface="Rockwell" panose="02060603020205020403"/>
                <a:ea typeface="+mn-ea"/>
                <a:cs typeface="+mn-cs"/>
              </a:endParaRPr>
            </a:p>
          </p:txBody>
        </p:sp>
      </p:grpSp>
      <p:grpSp>
        <p:nvGrpSpPr>
          <p:cNvPr id="33" name="Group 32">
            <a:extLst>
              <a:ext uri="{FF2B5EF4-FFF2-40B4-BE49-F238E27FC236}">
                <a16:creationId xmlns:a16="http://schemas.microsoft.com/office/drawing/2014/main" id="{2048E233-6FC2-4C8B-9D58-7BF905F207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1970" y="2919856"/>
            <a:ext cx="6634250" cy="1328456"/>
            <a:chOff x="1669293" y="3893141"/>
            <a:chExt cx="8845667" cy="1771275"/>
          </a:xfrm>
        </p:grpSpPr>
        <p:sp>
          <p:nvSpPr>
            <p:cNvPr id="34" name="Isosceles Triangle 39">
              <a:extLst>
                <a:ext uri="{FF2B5EF4-FFF2-40B4-BE49-F238E27FC236}">
                  <a16:creationId xmlns:a16="http://schemas.microsoft.com/office/drawing/2014/main" id="{6A59D772-1582-4EE9-AF73-CFA39DD55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sp>
          <p:nvSpPr>
            <p:cNvPr id="35" name="Rectangle 34">
              <a:extLst>
                <a:ext uri="{FF2B5EF4-FFF2-40B4-BE49-F238E27FC236}">
                  <a16:creationId xmlns:a16="http://schemas.microsoft.com/office/drawing/2014/main" id="{A9DAD954-26FF-4096-BC50-57B67D49E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grpSp>
      <p:sp>
        <p:nvSpPr>
          <p:cNvPr id="4" name="Title 3"/>
          <p:cNvSpPr>
            <a:spLocks noGrp="1"/>
          </p:cNvSpPr>
          <p:nvPr>
            <p:ph type="ctrTitle"/>
          </p:nvPr>
        </p:nvSpPr>
        <p:spPr>
          <a:xfrm>
            <a:off x="1319428" y="2985178"/>
            <a:ext cx="6504221" cy="545811"/>
          </a:xfrm>
        </p:spPr>
        <p:txBody>
          <a:bodyPr>
            <a:normAutofit fontScale="90000"/>
          </a:bodyPr>
          <a:lstStyle/>
          <a:p>
            <a:br>
              <a:rPr lang="en-GB" sz="1425"/>
            </a:br>
            <a:endParaRPr lang="en-GB" sz="1425"/>
          </a:p>
        </p:txBody>
      </p:sp>
      <p:sp>
        <p:nvSpPr>
          <p:cNvPr id="5" name="Text Placeholder 4"/>
          <p:cNvSpPr>
            <a:spLocks noGrp="1"/>
          </p:cNvSpPr>
          <p:nvPr>
            <p:ph type="subTitle" idx="1"/>
          </p:nvPr>
        </p:nvSpPr>
        <p:spPr>
          <a:xfrm>
            <a:off x="1319428" y="2985177"/>
            <a:ext cx="6505070" cy="937790"/>
          </a:xfrm>
        </p:spPr>
        <p:txBody>
          <a:bodyPr>
            <a:normAutofit fontScale="92500"/>
          </a:bodyPr>
          <a:lstStyle/>
          <a:p>
            <a:pPr lvl="0">
              <a:lnSpc>
                <a:spcPct val="90000"/>
              </a:lnSpc>
            </a:pPr>
            <a:r>
              <a:rPr lang="en-GB" sz="2400" dirty="0">
                <a:latin typeface="+mj-lt"/>
              </a:rPr>
              <a:t>Growing an Inclusive Cooperative Economy Policy Lab </a:t>
            </a:r>
          </a:p>
          <a:p>
            <a:pPr lvl="0">
              <a:lnSpc>
                <a:spcPct val="90000"/>
              </a:lnSpc>
            </a:pPr>
            <a:r>
              <a:rPr lang="en-GB" sz="2400" dirty="0">
                <a:latin typeface="+mj-lt"/>
              </a:rPr>
              <a:t>April 21-22</a:t>
            </a:r>
          </a:p>
          <a:p>
            <a:pPr>
              <a:lnSpc>
                <a:spcPct val="90000"/>
              </a:lnSpc>
            </a:pPr>
            <a:endParaRPr lang="en-GB" sz="375" dirty="0"/>
          </a:p>
        </p:txBody>
      </p:sp>
      <p:sp>
        <p:nvSpPr>
          <p:cNvPr id="37" name="Rectangle 36">
            <a:extLst>
              <a:ext uri="{FF2B5EF4-FFF2-40B4-BE49-F238E27FC236}">
                <a16:creationId xmlns:a16="http://schemas.microsoft.com/office/drawing/2014/main" id="{9FBE1E17-25A4-4959-ACBC-0A2C39D6E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1024" y="884667"/>
            <a:ext cx="6638053" cy="1966084"/>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defRPr/>
            </a:pPr>
            <a:endParaRPr lang="en-US" sz="1350" kern="1200">
              <a:solidFill>
                <a:prstClr val="white"/>
              </a:solidFill>
            </a:endParaRPr>
          </a:p>
        </p:txBody>
      </p:sp>
      <p:pic>
        <p:nvPicPr>
          <p:cNvPr id="3" name="Picture 2" descr="A close up of a logo&#10;&#10;Description automatically generated">
            <a:extLst>
              <a:ext uri="{FF2B5EF4-FFF2-40B4-BE49-F238E27FC236}">
                <a16:creationId xmlns:a16="http://schemas.microsoft.com/office/drawing/2014/main" id="{CDE4B8EB-C58E-6845-86B0-EB5A4D7D3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291" y="1178853"/>
            <a:ext cx="6385112" cy="1388762"/>
          </a:xfrm>
          <a:prstGeom prst="rect">
            <a:avLst/>
          </a:prstGeom>
          <a:ln w="12700">
            <a:noFill/>
          </a:ln>
        </p:spPr>
      </p:pic>
      <p:pic>
        <p:nvPicPr>
          <p:cNvPr id="32" name="Picture 31" descr="A picture containing clipart&#10;&#10;Description automatically generated">
            <a:extLst>
              <a:ext uri="{FF2B5EF4-FFF2-40B4-BE49-F238E27FC236}">
                <a16:creationId xmlns:a16="http://schemas.microsoft.com/office/drawing/2014/main" id="{7DEF56A8-3CA0-3B4F-B1D2-3965358FF884}"/>
              </a:ext>
            </a:extLst>
          </p:cNvPr>
          <p:cNvPicPr>
            <a:picLocks noChangeAspect="1"/>
          </p:cNvPicPr>
          <p:nvPr/>
        </p:nvPicPr>
        <p:blipFill>
          <a:blip r:embed="rId4"/>
          <a:stretch>
            <a:fillRect/>
          </a:stretch>
        </p:blipFill>
        <p:spPr>
          <a:xfrm>
            <a:off x="2939516" y="4277749"/>
            <a:ext cx="3400355" cy="771662"/>
          </a:xfrm>
          <a:prstGeom prst="rect">
            <a:avLst/>
          </a:prstGeom>
        </p:spPr>
      </p:pic>
    </p:spTree>
    <p:extLst>
      <p:ext uri="{BB962C8B-B14F-4D97-AF65-F5344CB8AC3E}">
        <p14:creationId xmlns:p14="http://schemas.microsoft.com/office/powerpoint/2010/main" val="1287913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a:t>
            </a:r>
            <a:br>
              <a:rPr lang="en-GB" dirty="0"/>
            </a:br>
            <a:br>
              <a:rPr lang="en-GB" dirty="0"/>
            </a:br>
            <a:r>
              <a:rPr lang="en-GB" sz="2100" dirty="0">
                <a:latin typeface="+mn-lt"/>
                <a:ea typeface="+mn-ea"/>
                <a:cs typeface="+mn-cs"/>
              </a:rPr>
              <a:t>Oxford</a:t>
            </a:r>
          </a:p>
        </p:txBody>
      </p:sp>
      <p:pic>
        <p:nvPicPr>
          <p:cNvPr id="5" name="Content Placeholder 4"/>
          <p:cNvPicPr>
            <a:picLocks noGrp="1" noChangeAspect="1"/>
          </p:cNvPicPr>
          <p:nvPr>
            <p:ph idx="1"/>
          </p:nvPr>
        </p:nvPicPr>
        <p:blipFill rotWithShape="1">
          <a:blip r:embed="rId2"/>
          <a:srcRect l="4625" t="37428" r="27490" b="7715"/>
          <a:stretch/>
        </p:blipFill>
        <p:spPr>
          <a:xfrm>
            <a:off x="3609639" y="733312"/>
            <a:ext cx="5230738" cy="3381488"/>
          </a:xfrm>
          <a:prstGeom prst="rect">
            <a:avLst/>
          </a:prstGeom>
        </p:spPr>
      </p:pic>
      <p:sp>
        <p:nvSpPr>
          <p:cNvPr id="4" name="Text Placeholder 3"/>
          <p:cNvSpPr>
            <a:spLocks noGrp="1"/>
          </p:cNvSpPr>
          <p:nvPr>
            <p:ph type="body" sz="half" idx="2"/>
          </p:nvPr>
        </p:nvSpPr>
        <p:spPr/>
        <p:txBody>
          <a:bodyPr>
            <a:normAutofit fontScale="85000" lnSpcReduction="20000"/>
          </a:bodyPr>
          <a:lstStyle/>
          <a:p>
            <a:r>
              <a:rPr lang="en-GB" sz="2100" dirty="0"/>
              <a:t>Oxfordshire Inclusive Economy Partnership </a:t>
            </a:r>
          </a:p>
        </p:txBody>
      </p:sp>
    </p:spTree>
    <p:extLst>
      <p:ext uri="{BB962C8B-B14F-4D97-AF65-F5344CB8AC3E}">
        <p14:creationId xmlns:p14="http://schemas.microsoft.com/office/powerpoint/2010/main" val="22538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250">
                <a:solidFill>
                  <a:srgbClr val="3C4043"/>
                </a:solidFill>
                <a:highlight>
                  <a:srgbClr val="FFFFFF"/>
                </a:highlight>
                <a:latin typeface="Roboto"/>
                <a:ea typeface="Roboto"/>
                <a:cs typeface="Roboto"/>
                <a:sym typeface="Roboto"/>
              </a:rPr>
              <a:t>Webinar 21st July 2021 </a:t>
            </a:r>
            <a:endParaRPr sz="2250">
              <a:solidFill>
                <a:srgbClr val="3C4043"/>
              </a:solidFill>
              <a:highlight>
                <a:srgbClr val="FFFFFF"/>
              </a:highlight>
              <a:latin typeface="Roboto"/>
              <a:ea typeface="Roboto"/>
              <a:cs typeface="Roboto"/>
              <a:sym typeface="Roboto"/>
            </a:endParaRPr>
          </a:p>
          <a:p>
            <a:pPr marL="0" lvl="0" indent="0" algn="ctr" rtl="0">
              <a:spcBef>
                <a:spcPts val="0"/>
              </a:spcBef>
              <a:spcAft>
                <a:spcPts val="0"/>
              </a:spcAft>
              <a:buNone/>
            </a:pPr>
            <a:endParaRPr sz="1750" b="1">
              <a:solidFill>
                <a:srgbClr val="3C4043"/>
              </a:solidFill>
              <a:highlight>
                <a:srgbClr val="FFFFFF"/>
              </a:highlight>
              <a:latin typeface="Roboto"/>
              <a:ea typeface="Roboto"/>
              <a:cs typeface="Roboto"/>
              <a:sym typeface="Roboto"/>
            </a:endParaRPr>
          </a:p>
        </p:txBody>
      </p:sp>
      <p:pic>
        <p:nvPicPr>
          <p:cNvPr id="138" name="Google Shape;138;p26"/>
          <p:cNvPicPr preferRelativeResize="0"/>
          <p:nvPr/>
        </p:nvPicPr>
        <p:blipFill>
          <a:blip r:embed="rId3">
            <a:alphaModFix/>
          </a:blip>
          <a:stretch>
            <a:fillRect/>
          </a:stretch>
        </p:blipFill>
        <p:spPr>
          <a:xfrm>
            <a:off x="1847850" y="1262063"/>
            <a:ext cx="5448300" cy="2619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Owned by Oxford - the approach</a:t>
            </a:r>
            <a:endParaRPr/>
          </a:p>
        </p:txBody>
      </p:sp>
      <p:sp>
        <p:nvSpPr>
          <p:cNvPr id="194" name="Google Shape;194;p35"/>
          <p:cNvSpPr txBox="1">
            <a:spLocks noGrp="1"/>
          </p:cNvSpPr>
          <p:nvPr>
            <p:ph type="body" idx="1"/>
          </p:nvPr>
        </p:nvSpPr>
        <p:spPr>
          <a:xfrm>
            <a:off x="311701" y="1152474"/>
            <a:ext cx="5848468" cy="3495153"/>
          </a:xfrm>
          <a:prstGeom prst="rect">
            <a:avLst/>
          </a:prstGeom>
        </p:spPr>
        <p:txBody>
          <a:bodyPr spcFirstLastPara="1" wrap="square" lIns="91425" tIns="91425" rIns="91425" bIns="91425" anchor="t" anchorCtr="0">
            <a:normAutofit fontScale="92500" lnSpcReduction="20000"/>
          </a:bodyPr>
          <a:lstStyle/>
          <a:p>
            <a:pPr marL="457200" lvl="0" indent="-342900" algn="l" rtl="0">
              <a:lnSpc>
                <a:spcPct val="120000"/>
              </a:lnSpc>
              <a:spcBef>
                <a:spcPts val="0"/>
              </a:spcBef>
              <a:spcAft>
                <a:spcPts val="0"/>
              </a:spcAft>
              <a:buSzPts val="1800"/>
              <a:buChar char="●"/>
            </a:pPr>
            <a:r>
              <a:rPr lang="en-GB" dirty="0"/>
              <a:t>Growing locally-led, community-owned businesses</a:t>
            </a:r>
            <a:endParaRPr dirty="0"/>
          </a:p>
          <a:p>
            <a:pPr marL="457200" lvl="0" indent="-342900" algn="l" rtl="0">
              <a:lnSpc>
                <a:spcPct val="120000"/>
              </a:lnSpc>
              <a:spcBef>
                <a:spcPts val="1400"/>
              </a:spcBef>
              <a:spcAft>
                <a:spcPts val="0"/>
              </a:spcAft>
              <a:buSzPts val="1800"/>
              <a:buChar char="●"/>
            </a:pPr>
            <a:r>
              <a:rPr lang="en-GB" dirty="0"/>
              <a:t>Integrating strengths-based, community economic development with the purchasing power and assets of larger organisations</a:t>
            </a:r>
            <a:endParaRPr dirty="0"/>
          </a:p>
          <a:p>
            <a:pPr marL="457200" lvl="0" indent="-342900" algn="l" rtl="0">
              <a:lnSpc>
                <a:spcPct val="120000"/>
              </a:lnSpc>
              <a:spcBef>
                <a:spcPts val="1400"/>
              </a:spcBef>
              <a:spcAft>
                <a:spcPts val="0"/>
              </a:spcAft>
              <a:buSzPts val="1800"/>
              <a:buChar char="●"/>
            </a:pPr>
            <a:r>
              <a:rPr lang="en-GB" dirty="0"/>
              <a:t>A commitment to authentic community engagement</a:t>
            </a:r>
            <a:endParaRPr dirty="0"/>
          </a:p>
          <a:p>
            <a:pPr marL="457200" lvl="0" indent="-342900" algn="l" rtl="0">
              <a:lnSpc>
                <a:spcPct val="120000"/>
              </a:lnSpc>
              <a:spcBef>
                <a:spcPts val="1400"/>
              </a:spcBef>
              <a:spcAft>
                <a:spcPts val="0"/>
              </a:spcAft>
              <a:buSzPts val="1800"/>
              <a:buChar char="●"/>
            </a:pPr>
            <a:r>
              <a:rPr lang="en-GB" dirty="0"/>
              <a:t>Place-based, city-wide with a focus on Blackbird Leys, Rose Hill and Littlemore</a:t>
            </a:r>
            <a:endParaRPr dirty="0"/>
          </a:p>
          <a:p>
            <a:pPr marL="457200" lvl="0" indent="-342900" algn="l" rtl="0">
              <a:lnSpc>
                <a:spcPct val="100000"/>
              </a:lnSpc>
              <a:spcBef>
                <a:spcPts val="1400"/>
              </a:spcBef>
              <a:spcAft>
                <a:spcPts val="1200"/>
              </a:spcAft>
              <a:buSzPts val="1800"/>
              <a:buChar char="●"/>
            </a:pPr>
            <a:r>
              <a:rPr lang="en-GB" dirty="0"/>
              <a:t>Ambition to share our learning widely and to cement a partnership that can be scaled for lasting impact</a:t>
            </a:r>
          </a:p>
          <a:p>
            <a:pPr marL="457200" lvl="0" indent="-342900" algn="l" rtl="0">
              <a:lnSpc>
                <a:spcPct val="100000"/>
              </a:lnSpc>
              <a:spcBef>
                <a:spcPts val="1400"/>
              </a:spcBef>
              <a:spcAft>
                <a:spcPts val="1200"/>
              </a:spcAft>
              <a:buSzPts val="1800"/>
              <a:buChar char="●"/>
            </a:pPr>
            <a:endParaRPr dirty="0"/>
          </a:p>
        </p:txBody>
      </p:sp>
      <p:pic>
        <p:nvPicPr>
          <p:cNvPr id="4" name="Picture 3"/>
          <p:cNvPicPr>
            <a:picLocks noChangeAspect="1"/>
          </p:cNvPicPr>
          <p:nvPr/>
        </p:nvPicPr>
        <p:blipFill>
          <a:blip r:embed="rId3"/>
          <a:stretch>
            <a:fillRect/>
          </a:stretch>
        </p:blipFill>
        <p:spPr>
          <a:xfrm>
            <a:off x="6040682" y="1382110"/>
            <a:ext cx="3103318" cy="2636559"/>
          </a:xfrm>
          <a:prstGeom prst="rect">
            <a:avLst/>
          </a:prstGeom>
        </p:spPr>
      </p:pic>
      <p:pic>
        <p:nvPicPr>
          <p:cNvPr id="5" name="Google Shape;201;p36"/>
          <p:cNvPicPr preferRelativeResize="0"/>
          <p:nvPr/>
        </p:nvPicPr>
        <p:blipFill rotWithShape="1">
          <a:blip r:embed="rId4">
            <a:alphaModFix/>
          </a:blip>
          <a:srcRect/>
          <a:stretch/>
        </p:blipFill>
        <p:spPr>
          <a:xfrm>
            <a:off x="826374" y="4442998"/>
            <a:ext cx="5797797" cy="672142"/>
          </a:xfrm>
          <a:prstGeom prst="rect">
            <a:avLst/>
          </a:prstGeom>
          <a:noFill/>
          <a:ln>
            <a:noFill/>
          </a:ln>
        </p:spPr>
      </p:pic>
      <p:pic>
        <p:nvPicPr>
          <p:cNvPr id="6" name="Google Shape;202;p36"/>
          <p:cNvPicPr preferRelativeResize="0"/>
          <p:nvPr/>
        </p:nvPicPr>
        <p:blipFill rotWithShape="1">
          <a:blip r:embed="rId5">
            <a:alphaModFix/>
          </a:blip>
          <a:srcRect/>
          <a:stretch/>
        </p:blipFill>
        <p:spPr>
          <a:xfrm>
            <a:off x="6366343" y="4432375"/>
            <a:ext cx="616997" cy="6933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animEffect transition="in" filter="fade">
                                      <p:cBhvr>
                                        <p:cTn id="7" dur="1000"/>
                                        <p:tgtEl>
                                          <p:spTgt spid="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xEl>
                                              <p:pRg st="1" end="1"/>
                                            </p:txEl>
                                          </p:spTgt>
                                        </p:tgtEl>
                                        <p:attrNameLst>
                                          <p:attrName>style.visibility</p:attrName>
                                        </p:attrNameLst>
                                      </p:cBhvr>
                                      <p:to>
                                        <p:strVal val="visible"/>
                                      </p:to>
                                    </p:set>
                                    <p:animEffect transition="in" filter="fade">
                                      <p:cBhvr>
                                        <p:cTn id="12" dur="1000"/>
                                        <p:tgtEl>
                                          <p:spTgt spid="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xEl>
                                              <p:pRg st="2" end="2"/>
                                            </p:txEl>
                                          </p:spTgt>
                                        </p:tgtEl>
                                        <p:attrNameLst>
                                          <p:attrName>style.visibility</p:attrName>
                                        </p:attrNameLst>
                                      </p:cBhvr>
                                      <p:to>
                                        <p:strVal val="visible"/>
                                      </p:to>
                                    </p:set>
                                    <p:animEffect transition="in" filter="fade">
                                      <p:cBhvr>
                                        <p:cTn id="17" dur="1000"/>
                                        <p:tgtEl>
                                          <p:spTgt spid="1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
                                            <p:txEl>
                                              <p:pRg st="3" end="3"/>
                                            </p:txEl>
                                          </p:spTgt>
                                        </p:tgtEl>
                                        <p:attrNameLst>
                                          <p:attrName>style.visibility</p:attrName>
                                        </p:attrNameLst>
                                      </p:cBhvr>
                                      <p:to>
                                        <p:strVal val="visible"/>
                                      </p:to>
                                    </p:set>
                                    <p:animEffect transition="in" filter="fade">
                                      <p:cBhvr>
                                        <p:cTn id="22" dur="1000"/>
                                        <p:tgtEl>
                                          <p:spTgt spid="1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
                                            <p:txEl>
                                              <p:pRg st="4" end="4"/>
                                            </p:txEl>
                                          </p:spTgt>
                                        </p:tgtEl>
                                        <p:attrNameLst>
                                          <p:attrName>style.visibility</p:attrName>
                                        </p:attrNameLst>
                                      </p:cBhvr>
                                      <p:to>
                                        <p:strVal val="visible"/>
                                      </p:to>
                                    </p:set>
                                    <p:animEffect transition="in" filter="fade">
                                      <p:cBhvr>
                                        <p:cTn id="27" dur="1000"/>
                                        <p:tgtEl>
                                          <p:spTgt spid="1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None/>
            </a:pPr>
            <a:r>
              <a:rPr lang="en-GB" dirty="0"/>
              <a:t>what we’re doing</a:t>
            </a:r>
            <a:endParaRPr sz="1100" dirty="0"/>
          </a:p>
        </p:txBody>
      </p:sp>
      <p:grpSp>
        <p:nvGrpSpPr>
          <p:cNvPr id="214" name="Google Shape;214;p38"/>
          <p:cNvGrpSpPr/>
          <p:nvPr/>
        </p:nvGrpSpPr>
        <p:grpSpPr>
          <a:xfrm>
            <a:off x="629612" y="1369219"/>
            <a:ext cx="7884774" cy="2357392"/>
            <a:chOff x="1283" y="0"/>
            <a:chExt cx="10513032" cy="3143190"/>
          </a:xfrm>
        </p:grpSpPr>
        <p:sp>
          <p:nvSpPr>
            <p:cNvPr id="215" name="Google Shape;215;p38"/>
            <p:cNvSpPr/>
            <p:nvPr/>
          </p:nvSpPr>
          <p:spPr>
            <a:xfrm>
              <a:off x="1283" y="0"/>
              <a:ext cx="3337470" cy="3143190"/>
            </a:xfrm>
            <a:prstGeom prst="roundRect">
              <a:avLst>
                <a:gd name="adj" fmla="val 10000"/>
              </a:avLst>
            </a:prstGeom>
            <a:solidFill>
              <a:srgbClr val="CFDEEF"/>
            </a:solidFill>
            <a:ln w="9525" cap="flat" cmpd="sng">
              <a:solidFill>
                <a:srgbClr val="599BD5"/>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Alfa Slab One" panose="020B0604020202020204" charset="0"/>
              </a:endParaRPr>
            </a:p>
          </p:txBody>
        </p:sp>
        <p:sp>
          <p:nvSpPr>
            <p:cNvPr id="216" name="Google Shape;216;p38"/>
            <p:cNvSpPr txBox="1"/>
            <p:nvPr/>
          </p:nvSpPr>
          <p:spPr>
            <a:xfrm>
              <a:off x="1283" y="0"/>
              <a:ext cx="3337470" cy="942957"/>
            </a:xfrm>
            <a:prstGeom prst="rect">
              <a:avLst/>
            </a:prstGeom>
            <a:noFill/>
            <a:ln>
              <a:noFill/>
            </a:ln>
          </p:spPr>
          <p:txBody>
            <a:bodyPr spcFirstLastPara="1" wrap="square" lIns="62850" tIns="62850" rIns="62850" bIns="62850" anchor="ctr" anchorCtr="0">
              <a:noAutofit/>
            </a:bodyPr>
            <a:lstStyle/>
            <a:p>
              <a:pPr marL="0" marR="0" lvl="0" indent="0" algn="ctr" rtl="0">
                <a:lnSpc>
                  <a:spcPct val="90000"/>
                </a:lnSpc>
                <a:spcBef>
                  <a:spcPts val="0"/>
                </a:spcBef>
                <a:spcAft>
                  <a:spcPts val="0"/>
                </a:spcAft>
                <a:buNone/>
              </a:pPr>
              <a:r>
                <a:rPr lang="en-GB" b="0" i="0" u="none" strike="noStrike" cap="none" dirty="0">
                  <a:solidFill>
                    <a:schemeClr val="dk1"/>
                  </a:solidFill>
                  <a:latin typeface="Alfa Slab One" panose="020B0604020202020204" charset="0"/>
                  <a:ea typeface="Calibri"/>
                  <a:cs typeface="Calibri"/>
                  <a:sym typeface="Calibri"/>
                </a:rPr>
                <a:t>1. Mapping and Community Research</a:t>
              </a:r>
              <a:endParaRPr b="0" i="0" u="none" strike="noStrike" cap="none" dirty="0">
                <a:solidFill>
                  <a:schemeClr val="dk1"/>
                </a:solidFill>
                <a:latin typeface="Alfa Slab One" panose="020B0604020202020204" charset="0"/>
                <a:ea typeface="Calibri"/>
                <a:cs typeface="Calibri"/>
                <a:sym typeface="Calibri"/>
              </a:endParaRPr>
            </a:p>
          </p:txBody>
        </p:sp>
        <p:sp>
          <p:nvSpPr>
            <p:cNvPr id="217" name="Google Shape;217;p38"/>
            <p:cNvSpPr/>
            <p:nvPr/>
          </p:nvSpPr>
          <p:spPr>
            <a:xfrm>
              <a:off x="335030" y="943033"/>
              <a:ext cx="2669976" cy="457895"/>
            </a:xfrm>
            <a:prstGeom prst="roundRect">
              <a:avLst>
                <a:gd name="adj" fmla="val 10000"/>
              </a:avLst>
            </a:prstGeom>
            <a:solidFill>
              <a:srgbClr val="599BD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Alfa Slab One" panose="020B0604020202020204" charset="0"/>
              </a:endParaRPr>
            </a:p>
          </p:txBody>
        </p:sp>
        <p:sp>
          <p:nvSpPr>
            <p:cNvPr id="218" name="Google Shape;218;p38"/>
            <p:cNvSpPr txBox="1"/>
            <p:nvPr/>
          </p:nvSpPr>
          <p:spPr>
            <a:xfrm>
              <a:off x="348441" y="956444"/>
              <a:ext cx="2643154" cy="431073"/>
            </a:xfrm>
            <a:prstGeom prst="rect">
              <a:avLst/>
            </a:prstGeom>
            <a:noFill/>
            <a:ln>
              <a:noFill/>
            </a:ln>
          </p:spPr>
          <p:txBody>
            <a:bodyPr spcFirstLastPara="1" wrap="square" lIns="22850" tIns="17150" rIns="22850" bIns="17150" anchor="ctr" anchorCtr="0">
              <a:noAutofit/>
            </a:bodyPr>
            <a:lstStyle/>
            <a:p>
              <a:pPr marL="0" marR="0" lvl="0" indent="0" algn="ctr" rtl="0">
                <a:lnSpc>
                  <a:spcPct val="90000"/>
                </a:lnSpc>
                <a:spcBef>
                  <a:spcPts val="0"/>
                </a:spcBef>
                <a:spcAft>
                  <a:spcPts val="0"/>
                </a:spcAft>
                <a:buNone/>
              </a:pPr>
              <a:r>
                <a:rPr lang="en-GB" sz="700" b="0" i="0" u="none" strike="noStrike" cap="none">
                  <a:solidFill>
                    <a:schemeClr val="lt1"/>
                  </a:solidFill>
                  <a:latin typeface="Alfa Slab One" panose="020B0604020202020204" charset="0"/>
                  <a:ea typeface="Calibri"/>
                  <a:cs typeface="Calibri"/>
                  <a:sym typeface="Calibri"/>
                </a:rPr>
                <a:t>Strength based community asset mapping</a:t>
              </a:r>
              <a:endParaRPr sz="700" b="0" i="0" u="none" strike="noStrike" cap="none">
                <a:solidFill>
                  <a:schemeClr val="lt1"/>
                </a:solidFill>
                <a:latin typeface="Alfa Slab One" panose="020B0604020202020204" charset="0"/>
                <a:ea typeface="Calibri"/>
                <a:cs typeface="Calibri"/>
                <a:sym typeface="Calibri"/>
              </a:endParaRPr>
            </a:p>
          </p:txBody>
        </p:sp>
        <p:sp>
          <p:nvSpPr>
            <p:cNvPr id="219" name="Google Shape;219;p38"/>
            <p:cNvSpPr/>
            <p:nvPr/>
          </p:nvSpPr>
          <p:spPr>
            <a:xfrm>
              <a:off x="335030" y="1471375"/>
              <a:ext cx="2669976" cy="457895"/>
            </a:xfrm>
            <a:prstGeom prst="roundRect">
              <a:avLst>
                <a:gd name="adj" fmla="val 10000"/>
              </a:avLst>
            </a:prstGeom>
            <a:solidFill>
              <a:srgbClr val="599BD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Alfa Slab One" panose="020B0604020202020204" charset="0"/>
              </a:endParaRPr>
            </a:p>
          </p:txBody>
        </p:sp>
        <p:sp>
          <p:nvSpPr>
            <p:cNvPr id="220" name="Google Shape;220;p38"/>
            <p:cNvSpPr txBox="1"/>
            <p:nvPr/>
          </p:nvSpPr>
          <p:spPr>
            <a:xfrm>
              <a:off x="348441" y="1484786"/>
              <a:ext cx="2643154" cy="431073"/>
            </a:xfrm>
            <a:prstGeom prst="rect">
              <a:avLst/>
            </a:prstGeom>
            <a:noFill/>
            <a:ln>
              <a:noFill/>
            </a:ln>
          </p:spPr>
          <p:txBody>
            <a:bodyPr spcFirstLastPara="1" wrap="square" lIns="22850" tIns="17150" rIns="22850" bIns="17150" anchor="ctr" anchorCtr="0">
              <a:noAutofit/>
            </a:bodyPr>
            <a:lstStyle/>
            <a:p>
              <a:pPr marL="0" marR="0" lvl="0" indent="0" algn="ctr" rtl="0">
                <a:lnSpc>
                  <a:spcPct val="90000"/>
                </a:lnSpc>
                <a:spcBef>
                  <a:spcPts val="0"/>
                </a:spcBef>
                <a:spcAft>
                  <a:spcPts val="0"/>
                </a:spcAft>
                <a:buNone/>
              </a:pPr>
              <a:r>
                <a:rPr lang="en-GB" sz="700" b="0" i="0" u="none" strike="noStrike" cap="none">
                  <a:solidFill>
                    <a:schemeClr val="lt1"/>
                  </a:solidFill>
                  <a:latin typeface="Alfa Slab One" panose="020B0604020202020204" charset="0"/>
                  <a:ea typeface="Calibri"/>
                  <a:cs typeface="Calibri"/>
                  <a:sym typeface="Calibri"/>
                </a:rPr>
                <a:t>Open Source web tools</a:t>
              </a:r>
              <a:endParaRPr sz="700" b="0" i="0" u="none" strike="noStrike" cap="none">
                <a:solidFill>
                  <a:schemeClr val="lt1"/>
                </a:solidFill>
                <a:latin typeface="Alfa Slab One" panose="020B0604020202020204" charset="0"/>
                <a:ea typeface="Calibri"/>
                <a:cs typeface="Calibri"/>
                <a:sym typeface="Calibri"/>
              </a:endParaRPr>
            </a:p>
          </p:txBody>
        </p:sp>
        <p:sp>
          <p:nvSpPr>
            <p:cNvPr id="221" name="Google Shape;221;p38"/>
            <p:cNvSpPr/>
            <p:nvPr/>
          </p:nvSpPr>
          <p:spPr>
            <a:xfrm>
              <a:off x="335030" y="1999716"/>
              <a:ext cx="2669976" cy="457895"/>
            </a:xfrm>
            <a:prstGeom prst="roundRect">
              <a:avLst>
                <a:gd name="adj" fmla="val 10000"/>
              </a:avLst>
            </a:prstGeom>
            <a:solidFill>
              <a:srgbClr val="599BD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Alfa Slab One" panose="020B0604020202020204" charset="0"/>
              </a:endParaRPr>
            </a:p>
          </p:txBody>
        </p:sp>
        <p:sp>
          <p:nvSpPr>
            <p:cNvPr id="222" name="Google Shape;222;p38"/>
            <p:cNvSpPr txBox="1"/>
            <p:nvPr/>
          </p:nvSpPr>
          <p:spPr>
            <a:xfrm>
              <a:off x="348441" y="2013127"/>
              <a:ext cx="2643154" cy="431073"/>
            </a:xfrm>
            <a:prstGeom prst="rect">
              <a:avLst/>
            </a:prstGeom>
            <a:noFill/>
            <a:ln>
              <a:noFill/>
            </a:ln>
          </p:spPr>
          <p:txBody>
            <a:bodyPr spcFirstLastPara="1" wrap="square" lIns="22850" tIns="17150" rIns="22850" bIns="17150" anchor="ctr" anchorCtr="0">
              <a:noAutofit/>
            </a:bodyPr>
            <a:lstStyle/>
            <a:p>
              <a:pPr marL="0" marR="0" lvl="0" indent="0" algn="ctr" rtl="0">
                <a:lnSpc>
                  <a:spcPct val="90000"/>
                </a:lnSpc>
                <a:spcBef>
                  <a:spcPts val="0"/>
                </a:spcBef>
                <a:spcAft>
                  <a:spcPts val="0"/>
                </a:spcAft>
                <a:buNone/>
              </a:pPr>
              <a:r>
                <a:rPr lang="en-GB" sz="700" b="0" i="0" u="none" strike="noStrike" cap="none">
                  <a:solidFill>
                    <a:schemeClr val="lt1"/>
                  </a:solidFill>
                  <a:latin typeface="Alfa Slab One" panose="020B0604020202020204" charset="0"/>
                  <a:ea typeface="Calibri"/>
                  <a:cs typeface="Calibri"/>
                  <a:sym typeface="Calibri"/>
                </a:rPr>
                <a:t>Assessment of Community strengths and opportunities</a:t>
              </a:r>
              <a:endParaRPr sz="700" b="0" i="0" u="none" strike="noStrike" cap="none">
                <a:solidFill>
                  <a:schemeClr val="lt1"/>
                </a:solidFill>
                <a:latin typeface="Alfa Slab One" panose="020B0604020202020204" charset="0"/>
                <a:ea typeface="Calibri"/>
                <a:cs typeface="Calibri"/>
                <a:sym typeface="Calibri"/>
              </a:endParaRPr>
            </a:p>
          </p:txBody>
        </p:sp>
        <p:sp>
          <p:nvSpPr>
            <p:cNvPr id="223" name="Google Shape;223;p38"/>
            <p:cNvSpPr/>
            <p:nvPr/>
          </p:nvSpPr>
          <p:spPr>
            <a:xfrm>
              <a:off x="335030" y="2528057"/>
              <a:ext cx="2669976" cy="457895"/>
            </a:xfrm>
            <a:prstGeom prst="roundRect">
              <a:avLst>
                <a:gd name="adj" fmla="val 10000"/>
              </a:avLst>
            </a:prstGeom>
            <a:solidFill>
              <a:srgbClr val="599BD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Alfa Slab One" panose="020B0604020202020204" charset="0"/>
              </a:endParaRPr>
            </a:p>
          </p:txBody>
        </p:sp>
        <p:sp>
          <p:nvSpPr>
            <p:cNvPr id="224" name="Google Shape;224;p38"/>
            <p:cNvSpPr txBox="1"/>
            <p:nvPr/>
          </p:nvSpPr>
          <p:spPr>
            <a:xfrm>
              <a:off x="348441" y="2541468"/>
              <a:ext cx="2643154" cy="431073"/>
            </a:xfrm>
            <a:prstGeom prst="rect">
              <a:avLst/>
            </a:prstGeom>
            <a:noFill/>
            <a:ln>
              <a:noFill/>
            </a:ln>
          </p:spPr>
          <p:txBody>
            <a:bodyPr spcFirstLastPara="1" wrap="square" lIns="22850" tIns="17150" rIns="22850" bIns="17150" anchor="ctr" anchorCtr="0">
              <a:noAutofit/>
            </a:bodyPr>
            <a:lstStyle/>
            <a:p>
              <a:pPr marL="0" marR="0" lvl="0" indent="0" algn="ctr" rtl="0">
                <a:lnSpc>
                  <a:spcPct val="90000"/>
                </a:lnSpc>
                <a:spcBef>
                  <a:spcPts val="0"/>
                </a:spcBef>
                <a:spcAft>
                  <a:spcPts val="0"/>
                </a:spcAft>
                <a:buNone/>
              </a:pPr>
              <a:r>
                <a:rPr lang="en-GB" sz="700" b="0" i="0" u="none" strike="noStrike" cap="none">
                  <a:solidFill>
                    <a:schemeClr val="lt1"/>
                  </a:solidFill>
                  <a:latin typeface="Alfa Slab One" panose="020B0604020202020204" charset="0"/>
                  <a:ea typeface="Calibri"/>
                  <a:cs typeface="Calibri"/>
                  <a:sym typeface="Calibri"/>
                </a:rPr>
                <a:t>Blogs and asset mapping toolkit</a:t>
              </a:r>
              <a:endParaRPr sz="700" b="0" i="0" u="none" strike="noStrike" cap="none">
                <a:solidFill>
                  <a:schemeClr val="lt1"/>
                </a:solidFill>
                <a:latin typeface="Alfa Slab One" panose="020B0604020202020204" charset="0"/>
                <a:ea typeface="Calibri"/>
                <a:cs typeface="Calibri"/>
                <a:sym typeface="Calibri"/>
              </a:endParaRPr>
            </a:p>
          </p:txBody>
        </p:sp>
        <p:sp>
          <p:nvSpPr>
            <p:cNvPr id="225" name="Google Shape;225;p38"/>
            <p:cNvSpPr/>
            <p:nvPr/>
          </p:nvSpPr>
          <p:spPr>
            <a:xfrm>
              <a:off x="3589064" y="0"/>
              <a:ext cx="3337470" cy="3143190"/>
            </a:xfrm>
            <a:prstGeom prst="roundRect">
              <a:avLst>
                <a:gd name="adj" fmla="val 10000"/>
              </a:avLst>
            </a:prstGeom>
            <a:solidFill>
              <a:srgbClr val="CFDEEF"/>
            </a:solidFill>
            <a:ln w="9525" cap="flat" cmpd="sng">
              <a:solidFill>
                <a:srgbClr val="599BD5"/>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Alfa Slab One" panose="020B0604020202020204" charset="0"/>
              </a:endParaRPr>
            </a:p>
          </p:txBody>
        </p:sp>
        <p:sp>
          <p:nvSpPr>
            <p:cNvPr id="226" name="Google Shape;226;p38"/>
            <p:cNvSpPr txBox="1"/>
            <p:nvPr/>
          </p:nvSpPr>
          <p:spPr>
            <a:xfrm>
              <a:off x="3589064" y="0"/>
              <a:ext cx="3337470" cy="942957"/>
            </a:xfrm>
            <a:prstGeom prst="rect">
              <a:avLst/>
            </a:prstGeom>
            <a:noFill/>
            <a:ln>
              <a:noFill/>
            </a:ln>
          </p:spPr>
          <p:txBody>
            <a:bodyPr spcFirstLastPara="1" wrap="square" lIns="62850" tIns="62850" rIns="62850" bIns="62850" anchor="ctr" anchorCtr="0">
              <a:noAutofit/>
            </a:bodyPr>
            <a:lstStyle/>
            <a:p>
              <a:pPr marL="0" marR="0" lvl="0" indent="0" algn="ctr" rtl="0">
                <a:lnSpc>
                  <a:spcPct val="90000"/>
                </a:lnSpc>
                <a:spcBef>
                  <a:spcPts val="0"/>
                </a:spcBef>
                <a:spcAft>
                  <a:spcPts val="0"/>
                </a:spcAft>
                <a:buNone/>
              </a:pPr>
              <a:r>
                <a:rPr lang="en-GB" b="0" i="0" u="none" strike="noStrike" cap="none">
                  <a:solidFill>
                    <a:schemeClr val="dk1"/>
                  </a:solidFill>
                  <a:latin typeface="Alfa Slab One" panose="020B0604020202020204" charset="0"/>
                  <a:ea typeface="Calibri"/>
                  <a:cs typeface="Calibri"/>
                  <a:sym typeface="Calibri"/>
                </a:rPr>
                <a:t>2. Embedding CWB practice in anchor organisations</a:t>
              </a:r>
              <a:endParaRPr b="0" i="0" u="none" strike="noStrike" cap="none">
                <a:solidFill>
                  <a:schemeClr val="dk1"/>
                </a:solidFill>
                <a:latin typeface="Alfa Slab One" panose="020B0604020202020204" charset="0"/>
                <a:ea typeface="Calibri"/>
                <a:cs typeface="Calibri"/>
                <a:sym typeface="Calibri"/>
              </a:endParaRPr>
            </a:p>
          </p:txBody>
        </p:sp>
        <p:sp>
          <p:nvSpPr>
            <p:cNvPr id="227" name="Google Shape;227;p38"/>
            <p:cNvSpPr/>
            <p:nvPr/>
          </p:nvSpPr>
          <p:spPr>
            <a:xfrm>
              <a:off x="3922811" y="943033"/>
              <a:ext cx="2669976" cy="457895"/>
            </a:xfrm>
            <a:prstGeom prst="roundRect">
              <a:avLst>
                <a:gd name="adj" fmla="val 10000"/>
              </a:avLst>
            </a:prstGeom>
            <a:solidFill>
              <a:srgbClr val="599BD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Alfa Slab One" panose="020B0604020202020204" charset="0"/>
              </a:endParaRPr>
            </a:p>
          </p:txBody>
        </p:sp>
        <p:sp>
          <p:nvSpPr>
            <p:cNvPr id="228" name="Google Shape;228;p38"/>
            <p:cNvSpPr txBox="1"/>
            <p:nvPr/>
          </p:nvSpPr>
          <p:spPr>
            <a:xfrm>
              <a:off x="3936222" y="956444"/>
              <a:ext cx="2643154" cy="431073"/>
            </a:xfrm>
            <a:prstGeom prst="rect">
              <a:avLst/>
            </a:prstGeom>
            <a:noFill/>
            <a:ln>
              <a:noFill/>
            </a:ln>
          </p:spPr>
          <p:txBody>
            <a:bodyPr spcFirstLastPara="1" wrap="square" lIns="22850" tIns="17150" rIns="22850" bIns="17150" anchor="ctr" anchorCtr="0">
              <a:noAutofit/>
            </a:bodyPr>
            <a:lstStyle/>
            <a:p>
              <a:pPr marL="0" marR="0" lvl="0" indent="0" algn="ctr" rtl="0">
                <a:lnSpc>
                  <a:spcPct val="90000"/>
                </a:lnSpc>
                <a:spcBef>
                  <a:spcPts val="0"/>
                </a:spcBef>
                <a:spcAft>
                  <a:spcPts val="0"/>
                </a:spcAft>
                <a:buNone/>
              </a:pPr>
              <a:r>
                <a:rPr lang="en-GB" sz="700" b="0" i="0" u="none" strike="noStrike" cap="none">
                  <a:solidFill>
                    <a:schemeClr val="lt1"/>
                  </a:solidFill>
                  <a:latin typeface="Alfa Slab One" panose="020B0604020202020204" charset="0"/>
                  <a:ea typeface="Calibri"/>
                  <a:cs typeface="Calibri"/>
                  <a:sym typeface="Calibri"/>
                </a:rPr>
                <a:t>Expanding network of anchors</a:t>
              </a:r>
              <a:endParaRPr sz="1000">
                <a:latin typeface="Alfa Slab One" panose="020B0604020202020204" charset="0"/>
              </a:endParaRPr>
            </a:p>
          </p:txBody>
        </p:sp>
        <p:sp>
          <p:nvSpPr>
            <p:cNvPr id="229" name="Google Shape;229;p38"/>
            <p:cNvSpPr/>
            <p:nvPr/>
          </p:nvSpPr>
          <p:spPr>
            <a:xfrm>
              <a:off x="3922811" y="1471375"/>
              <a:ext cx="2669976" cy="457895"/>
            </a:xfrm>
            <a:prstGeom prst="roundRect">
              <a:avLst>
                <a:gd name="adj" fmla="val 10000"/>
              </a:avLst>
            </a:prstGeom>
            <a:solidFill>
              <a:srgbClr val="599BD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Alfa Slab One" panose="020B0604020202020204" charset="0"/>
              </a:endParaRPr>
            </a:p>
          </p:txBody>
        </p:sp>
        <p:sp>
          <p:nvSpPr>
            <p:cNvPr id="230" name="Google Shape;230;p38"/>
            <p:cNvSpPr txBox="1"/>
            <p:nvPr/>
          </p:nvSpPr>
          <p:spPr>
            <a:xfrm>
              <a:off x="3936222" y="1484786"/>
              <a:ext cx="2643154" cy="431073"/>
            </a:xfrm>
            <a:prstGeom prst="rect">
              <a:avLst/>
            </a:prstGeom>
            <a:noFill/>
            <a:ln>
              <a:noFill/>
            </a:ln>
          </p:spPr>
          <p:txBody>
            <a:bodyPr spcFirstLastPara="1" wrap="square" lIns="22850" tIns="17150" rIns="22850" bIns="17150" anchor="ctr" anchorCtr="0">
              <a:noAutofit/>
            </a:bodyPr>
            <a:lstStyle/>
            <a:p>
              <a:pPr marL="0" marR="0" lvl="0" indent="0" algn="ctr" rtl="0">
                <a:lnSpc>
                  <a:spcPct val="90000"/>
                </a:lnSpc>
                <a:spcBef>
                  <a:spcPts val="0"/>
                </a:spcBef>
                <a:spcAft>
                  <a:spcPts val="0"/>
                </a:spcAft>
                <a:buNone/>
              </a:pPr>
              <a:r>
                <a:rPr lang="en-GB" sz="700" b="0" i="0" u="none" strike="noStrike" cap="none">
                  <a:solidFill>
                    <a:schemeClr val="lt1"/>
                  </a:solidFill>
                  <a:latin typeface="Alfa Slab One" panose="020B0604020202020204" charset="0"/>
                  <a:ea typeface="Calibri"/>
                  <a:cs typeface="Calibri"/>
                  <a:sym typeface="Calibri"/>
                </a:rPr>
                <a:t>Complementary strategy and policies</a:t>
              </a:r>
              <a:endParaRPr sz="700" b="0" i="0" u="none" strike="noStrike" cap="none">
                <a:solidFill>
                  <a:schemeClr val="lt1"/>
                </a:solidFill>
                <a:latin typeface="Alfa Slab One" panose="020B0604020202020204" charset="0"/>
                <a:ea typeface="Calibri"/>
                <a:cs typeface="Calibri"/>
                <a:sym typeface="Calibri"/>
              </a:endParaRPr>
            </a:p>
          </p:txBody>
        </p:sp>
        <p:sp>
          <p:nvSpPr>
            <p:cNvPr id="231" name="Google Shape;231;p38"/>
            <p:cNvSpPr/>
            <p:nvPr/>
          </p:nvSpPr>
          <p:spPr>
            <a:xfrm>
              <a:off x="3922811" y="1999716"/>
              <a:ext cx="2669976" cy="457895"/>
            </a:xfrm>
            <a:prstGeom prst="roundRect">
              <a:avLst>
                <a:gd name="adj" fmla="val 10000"/>
              </a:avLst>
            </a:prstGeom>
            <a:solidFill>
              <a:srgbClr val="599BD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Alfa Slab One" panose="020B0604020202020204" charset="0"/>
              </a:endParaRPr>
            </a:p>
          </p:txBody>
        </p:sp>
        <p:sp>
          <p:nvSpPr>
            <p:cNvPr id="232" name="Google Shape;232;p38"/>
            <p:cNvSpPr txBox="1"/>
            <p:nvPr/>
          </p:nvSpPr>
          <p:spPr>
            <a:xfrm>
              <a:off x="3936222" y="2013127"/>
              <a:ext cx="2643154" cy="431073"/>
            </a:xfrm>
            <a:prstGeom prst="rect">
              <a:avLst/>
            </a:prstGeom>
            <a:noFill/>
            <a:ln>
              <a:noFill/>
            </a:ln>
          </p:spPr>
          <p:txBody>
            <a:bodyPr spcFirstLastPara="1" wrap="square" lIns="22850" tIns="17150" rIns="22850" bIns="17150" anchor="ctr" anchorCtr="0">
              <a:noAutofit/>
            </a:bodyPr>
            <a:lstStyle/>
            <a:p>
              <a:pPr marL="0" marR="0" lvl="0" indent="0" algn="ctr" rtl="0">
                <a:lnSpc>
                  <a:spcPct val="90000"/>
                </a:lnSpc>
                <a:spcBef>
                  <a:spcPts val="0"/>
                </a:spcBef>
                <a:spcAft>
                  <a:spcPts val="0"/>
                </a:spcAft>
                <a:buNone/>
              </a:pPr>
              <a:r>
                <a:rPr lang="en-GB" sz="700" b="0" i="0" u="none" strike="noStrike" cap="none">
                  <a:solidFill>
                    <a:schemeClr val="lt1"/>
                  </a:solidFill>
                  <a:latin typeface="Alfa Slab One" panose="020B0604020202020204" charset="0"/>
                  <a:ea typeface="Calibri"/>
                  <a:cs typeface="Calibri"/>
                  <a:sym typeface="Calibri"/>
                </a:rPr>
                <a:t>Toolkits for commissioners</a:t>
              </a:r>
              <a:endParaRPr sz="1000">
                <a:latin typeface="Alfa Slab One" panose="020B0604020202020204" charset="0"/>
              </a:endParaRPr>
            </a:p>
          </p:txBody>
        </p:sp>
        <p:sp>
          <p:nvSpPr>
            <p:cNvPr id="233" name="Google Shape;233;p38"/>
            <p:cNvSpPr/>
            <p:nvPr/>
          </p:nvSpPr>
          <p:spPr>
            <a:xfrm>
              <a:off x="3922811" y="2528057"/>
              <a:ext cx="2669976" cy="457895"/>
            </a:xfrm>
            <a:prstGeom prst="roundRect">
              <a:avLst>
                <a:gd name="adj" fmla="val 10000"/>
              </a:avLst>
            </a:prstGeom>
            <a:solidFill>
              <a:srgbClr val="599BD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Alfa Slab One" panose="020B0604020202020204" charset="0"/>
              </a:endParaRPr>
            </a:p>
          </p:txBody>
        </p:sp>
        <p:sp>
          <p:nvSpPr>
            <p:cNvPr id="234" name="Google Shape;234;p38"/>
            <p:cNvSpPr txBox="1"/>
            <p:nvPr/>
          </p:nvSpPr>
          <p:spPr>
            <a:xfrm>
              <a:off x="3936222" y="2541468"/>
              <a:ext cx="2643154" cy="431073"/>
            </a:xfrm>
            <a:prstGeom prst="rect">
              <a:avLst/>
            </a:prstGeom>
            <a:noFill/>
            <a:ln>
              <a:noFill/>
            </a:ln>
          </p:spPr>
          <p:txBody>
            <a:bodyPr spcFirstLastPara="1" wrap="square" lIns="22850" tIns="17150" rIns="22850" bIns="17150" anchor="ctr" anchorCtr="0">
              <a:noAutofit/>
            </a:bodyPr>
            <a:lstStyle/>
            <a:p>
              <a:pPr marL="0" marR="0" lvl="0" indent="0" algn="ctr" rtl="0">
                <a:lnSpc>
                  <a:spcPct val="90000"/>
                </a:lnSpc>
                <a:spcBef>
                  <a:spcPts val="0"/>
                </a:spcBef>
                <a:spcAft>
                  <a:spcPts val="0"/>
                </a:spcAft>
                <a:buNone/>
              </a:pPr>
              <a:r>
                <a:rPr lang="en-GB" sz="700" b="0" i="0" u="none" strike="noStrike" cap="none">
                  <a:solidFill>
                    <a:schemeClr val="lt1"/>
                  </a:solidFill>
                  <a:latin typeface="Alfa Slab One" panose="020B0604020202020204" charset="0"/>
                  <a:ea typeface="Calibri"/>
                  <a:cs typeface="Calibri"/>
                  <a:sym typeface="Calibri"/>
                </a:rPr>
                <a:t>Identifying procurement and asset opportunities </a:t>
              </a:r>
              <a:endParaRPr sz="1000">
                <a:latin typeface="Alfa Slab One" panose="020B0604020202020204" charset="0"/>
              </a:endParaRPr>
            </a:p>
          </p:txBody>
        </p:sp>
        <p:sp>
          <p:nvSpPr>
            <p:cNvPr id="235" name="Google Shape;235;p38"/>
            <p:cNvSpPr/>
            <p:nvPr/>
          </p:nvSpPr>
          <p:spPr>
            <a:xfrm>
              <a:off x="7176845" y="0"/>
              <a:ext cx="3337470" cy="3143190"/>
            </a:xfrm>
            <a:prstGeom prst="roundRect">
              <a:avLst>
                <a:gd name="adj" fmla="val 10000"/>
              </a:avLst>
            </a:prstGeom>
            <a:solidFill>
              <a:srgbClr val="CFDEEF"/>
            </a:solidFill>
            <a:ln w="9525" cap="flat" cmpd="sng">
              <a:solidFill>
                <a:srgbClr val="599BD5"/>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Alfa Slab One" panose="020B0604020202020204" charset="0"/>
              </a:endParaRPr>
            </a:p>
          </p:txBody>
        </p:sp>
        <p:sp>
          <p:nvSpPr>
            <p:cNvPr id="236" name="Google Shape;236;p38"/>
            <p:cNvSpPr txBox="1"/>
            <p:nvPr/>
          </p:nvSpPr>
          <p:spPr>
            <a:xfrm>
              <a:off x="7176845" y="0"/>
              <a:ext cx="3337470" cy="942957"/>
            </a:xfrm>
            <a:prstGeom prst="rect">
              <a:avLst/>
            </a:prstGeom>
            <a:noFill/>
            <a:ln>
              <a:noFill/>
            </a:ln>
          </p:spPr>
          <p:txBody>
            <a:bodyPr spcFirstLastPara="1" wrap="square" lIns="62850" tIns="62850" rIns="62850" bIns="62850" anchor="ctr" anchorCtr="0">
              <a:noAutofit/>
            </a:bodyPr>
            <a:lstStyle/>
            <a:p>
              <a:pPr marL="0" marR="0" lvl="0" indent="0" algn="ctr" rtl="0">
                <a:lnSpc>
                  <a:spcPct val="90000"/>
                </a:lnSpc>
                <a:spcBef>
                  <a:spcPts val="0"/>
                </a:spcBef>
                <a:spcAft>
                  <a:spcPts val="0"/>
                </a:spcAft>
                <a:buNone/>
              </a:pPr>
              <a:r>
                <a:rPr lang="en-GB" b="0" i="0" u="none" strike="noStrike" cap="none">
                  <a:solidFill>
                    <a:schemeClr val="dk1"/>
                  </a:solidFill>
                  <a:latin typeface="Alfa Slab One" panose="020B0604020202020204" charset="0"/>
                  <a:ea typeface="Calibri"/>
                  <a:cs typeface="Calibri"/>
                  <a:sym typeface="Calibri"/>
                </a:rPr>
                <a:t>3. Locally targeted programme of support </a:t>
              </a:r>
              <a:endParaRPr b="0" i="0" u="none" strike="noStrike" cap="none">
                <a:solidFill>
                  <a:schemeClr val="dk1"/>
                </a:solidFill>
                <a:latin typeface="Alfa Slab One" panose="020B0604020202020204" charset="0"/>
                <a:ea typeface="Calibri"/>
                <a:cs typeface="Calibri"/>
                <a:sym typeface="Calibri"/>
              </a:endParaRPr>
            </a:p>
          </p:txBody>
        </p:sp>
        <p:sp>
          <p:nvSpPr>
            <p:cNvPr id="237" name="Google Shape;237;p38"/>
            <p:cNvSpPr/>
            <p:nvPr/>
          </p:nvSpPr>
          <p:spPr>
            <a:xfrm>
              <a:off x="7510592" y="943225"/>
              <a:ext cx="2669976" cy="617510"/>
            </a:xfrm>
            <a:prstGeom prst="roundRect">
              <a:avLst>
                <a:gd name="adj" fmla="val 10000"/>
              </a:avLst>
            </a:prstGeom>
            <a:solidFill>
              <a:srgbClr val="599BD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Alfa Slab One" panose="020B0604020202020204" charset="0"/>
              </a:endParaRPr>
            </a:p>
          </p:txBody>
        </p:sp>
        <p:sp>
          <p:nvSpPr>
            <p:cNvPr id="238" name="Google Shape;238;p38"/>
            <p:cNvSpPr txBox="1"/>
            <p:nvPr/>
          </p:nvSpPr>
          <p:spPr>
            <a:xfrm>
              <a:off x="7528678" y="961311"/>
              <a:ext cx="2633804" cy="581338"/>
            </a:xfrm>
            <a:prstGeom prst="rect">
              <a:avLst/>
            </a:prstGeom>
            <a:noFill/>
            <a:ln>
              <a:noFill/>
            </a:ln>
          </p:spPr>
          <p:txBody>
            <a:bodyPr spcFirstLastPara="1" wrap="square" lIns="22850" tIns="17150" rIns="22850" bIns="17150" anchor="ctr" anchorCtr="0">
              <a:noAutofit/>
            </a:bodyPr>
            <a:lstStyle/>
            <a:p>
              <a:pPr marL="0" marR="0" lvl="0" indent="0" algn="ctr" rtl="0">
                <a:lnSpc>
                  <a:spcPct val="90000"/>
                </a:lnSpc>
                <a:spcBef>
                  <a:spcPts val="0"/>
                </a:spcBef>
                <a:spcAft>
                  <a:spcPts val="0"/>
                </a:spcAft>
                <a:buNone/>
              </a:pPr>
              <a:r>
                <a:rPr lang="en-GB" sz="700" b="0" i="0" u="none" strike="noStrike" cap="none">
                  <a:solidFill>
                    <a:schemeClr val="lt1"/>
                  </a:solidFill>
                  <a:latin typeface="Alfa Slab One" panose="020B0604020202020204" charset="0"/>
                  <a:ea typeface="Calibri"/>
                  <a:cs typeface="Calibri"/>
                  <a:sym typeface="Calibri"/>
                </a:rPr>
                <a:t>Training democratic business champions and mentors </a:t>
              </a:r>
              <a:endParaRPr sz="700" b="0" i="0" u="none" strike="noStrike" cap="none">
                <a:solidFill>
                  <a:schemeClr val="lt1"/>
                </a:solidFill>
                <a:latin typeface="Alfa Slab One" panose="020B0604020202020204" charset="0"/>
                <a:ea typeface="Calibri"/>
                <a:cs typeface="Calibri"/>
                <a:sym typeface="Calibri"/>
              </a:endParaRPr>
            </a:p>
          </p:txBody>
        </p:sp>
        <p:sp>
          <p:nvSpPr>
            <p:cNvPr id="239" name="Google Shape;239;p38"/>
            <p:cNvSpPr/>
            <p:nvPr/>
          </p:nvSpPr>
          <p:spPr>
            <a:xfrm>
              <a:off x="7510592" y="1655738"/>
              <a:ext cx="2669976" cy="617510"/>
            </a:xfrm>
            <a:prstGeom prst="roundRect">
              <a:avLst>
                <a:gd name="adj" fmla="val 10000"/>
              </a:avLst>
            </a:prstGeom>
            <a:solidFill>
              <a:srgbClr val="599BD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Alfa Slab One" panose="020B0604020202020204" charset="0"/>
              </a:endParaRPr>
            </a:p>
          </p:txBody>
        </p:sp>
        <p:sp>
          <p:nvSpPr>
            <p:cNvPr id="240" name="Google Shape;240;p38"/>
            <p:cNvSpPr txBox="1"/>
            <p:nvPr/>
          </p:nvSpPr>
          <p:spPr>
            <a:xfrm>
              <a:off x="7528678" y="1673824"/>
              <a:ext cx="2633804" cy="581338"/>
            </a:xfrm>
            <a:prstGeom prst="rect">
              <a:avLst/>
            </a:prstGeom>
            <a:noFill/>
            <a:ln>
              <a:noFill/>
            </a:ln>
          </p:spPr>
          <p:txBody>
            <a:bodyPr spcFirstLastPara="1" wrap="square" lIns="22850" tIns="17150" rIns="22850" bIns="17150" anchor="ctr" anchorCtr="0">
              <a:noAutofit/>
            </a:bodyPr>
            <a:lstStyle/>
            <a:p>
              <a:pPr marL="0" marR="0" lvl="0" indent="0" algn="ctr" rtl="0">
                <a:lnSpc>
                  <a:spcPct val="90000"/>
                </a:lnSpc>
                <a:spcBef>
                  <a:spcPts val="0"/>
                </a:spcBef>
                <a:spcAft>
                  <a:spcPts val="0"/>
                </a:spcAft>
                <a:buNone/>
              </a:pPr>
              <a:r>
                <a:rPr lang="en-GB" sz="700" b="0" i="0" u="none" strike="noStrike" cap="none">
                  <a:solidFill>
                    <a:schemeClr val="lt1"/>
                  </a:solidFill>
                  <a:latin typeface="Alfa Slab One" panose="020B0604020202020204" charset="0"/>
                  <a:ea typeface="Calibri"/>
                  <a:cs typeface="Calibri"/>
                  <a:sym typeface="Calibri"/>
                </a:rPr>
                <a:t>Supporting early stage organisations through mentoring, training and small grants scheme</a:t>
              </a:r>
              <a:endParaRPr sz="700" b="0" i="0" u="none" strike="noStrike" cap="none">
                <a:solidFill>
                  <a:schemeClr val="lt1"/>
                </a:solidFill>
                <a:latin typeface="Alfa Slab One" panose="020B0604020202020204" charset="0"/>
                <a:ea typeface="Calibri"/>
                <a:cs typeface="Calibri"/>
                <a:sym typeface="Calibri"/>
              </a:endParaRPr>
            </a:p>
          </p:txBody>
        </p:sp>
        <p:sp>
          <p:nvSpPr>
            <p:cNvPr id="241" name="Google Shape;241;p38"/>
            <p:cNvSpPr/>
            <p:nvPr/>
          </p:nvSpPr>
          <p:spPr>
            <a:xfrm>
              <a:off x="7510592" y="2368250"/>
              <a:ext cx="2669976" cy="617510"/>
            </a:xfrm>
            <a:prstGeom prst="roundRect">
              <a:avLst>
                <a:gd name="adj" fmla="val 10000"/>
              </a:avLst>
            </a:prstGeom>
            <a:solidFill>
              <a:srgbClr val="599BD5"/>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Alfa Slab One" panose="020B0604020202020204" charset="0"/>
              </a:endParaRPr>
            </a:p>
          </p:txBody>
        </p:sp>
        <p:sp>
          <p:nvSpPr>
            <p:cNvPr id="242" name="Google Shape;242;p38"/>
            <p:cNvSpPr txBox="1"/>
            <p:nvPr/>
          </p:nvSpPr>
          <p:spPr>
            <a:xfrm>
              <a:off x="7528678" y="2386336"/>
              <a:ext cx="2633804" cy="581338"/>
            </a:xfrm>
            <a:prstGeom prst="rect">
              <a:avLst/>
            </a:prstGeom>
            <a:noFill/>
            <a:ln>
              <a:noFill/>
            </a:ln>
          </p:spPr>
          <p:txBody>
            <a:bodyPr spcFirstLastPara="1" wrap="square" lIns="22850" tIns="17150" rIns="22850" bIns="17150" anchor="ctr" anchorCtr="0">
              <a:noAutofit/>
            </a:bodyPr>
            <a:lstStyle/>
            <a:p>
              <a:pPr marL="0" marR="0" lvl="0" indent="0" algn="ctr" rtl="0">
                <a:lnSpc>
                  <a:spcPct val="90000"/>
                </a:lnSpc>
                <a:spcBef>
                  <a:spcPts val="0"/>
                </a:spcBef>
                <a:spcAft>
                  <a:spcPts val="0"/>
                </a:spcAft>
                <a:buNone/>
              </a:pPr>
              <a:r>
                <a:rPr lang="en-GB" sz="700" b="0" i="0" u="none" strike="noStrike" cap="none">
                  <a:solidFill>
                    <a:schemeClr val="lt1"/>
                  </a:solidFill>
                  <a:latin typeface="Alfa Slab One" panose="020B0604020202020204" charset="0"/>
                  <a:ea typeface="Calibri"/>
                  <a:cs typeface="Calibri"/>
                  <a:sym typeface="Calibri"/>
                </a:rPr>
                <a:t>Support and toolkits for businesses seeking space acquisition</a:t>
              </a:r>
              <a:endParaRPr sz="700" b="0" i="0" u="none" strike="noStrike" cap="none">
                <a:solidFill>
                  <a:schemeClr val="lt1"/>
                </a:solidFill>
                <a:latin typeface="Alfa Slab One" panose="020B0604020202020204" charset="0"/>
                <a:ea typeface="Calibri"/>
                <a:cs typeface="Calibri"/>
                <a:sym typeface="Calibri"/>
              </a:endParaRPr>
            </a:p>
          </p:txBody>
        </p:sp>
      </p:grpSp>
      <p:grpSp>
        <p:nvGrpSpPr>
          <p:cNvPr id="243" name="Google Shape;243;p38"/>
          <p:cNvGrpSpPr/>
          <p:nvPr/>
        </p:nvGrpSpPr>
        <p:grpSpPr>
          <a:xfrm>
            <a:off x="628650" y="4321834"/>
            <a:ext cx="7886700" cy="553067"/>
            <a:chOff x="1283" y="0"/>
            <a:chExt cx="3357106" cy="3143190"/>
          </a:xfrm>
        </p:grpSpPr>
        <p:sp>
          <p:nvSpPr>
            <p:cNvPr id="244" name="Google Shape;244;p38"/>
            <p:cNvSpPr/>
            <p:nvPr/>
          </p:nvSpPr>
          <p:spPr>
            <a:xfrm>
              <a:off x="1283" y="0"/>
              <a:ext cx="3337470" cy="3143190"/>
            </a:xfrm>
            <a:prstGeom prst="roundRect">
              <a:avLst>
                <a:gd name="adj" fmla="val 10000"/>
              </a:avLst>
            </a:prstGeom>
            <a:solidFill>
              <a:srgbClr val="CFDEEF"/>
            </a:solidFill>
            <a:ln w="9525" cap="flat" cmpd="sng">
              <a:solidFill>
                <a:srgbClr val="599BD5"/>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Alfa Slab One" panose="020B0604020202020204" charset="0"/>
              </a:endParaRPr>
            </a:p>
          </p:txBody>
        </p:sp>
        <p:sp>
          <p:nvSpPr>
            <p:cNvPr id="245" name="Google Shape;245;p38"/>
            <p:cNvSpPr/>
            <p:nvPr/>
          </p:nvSpPr>
          <p:spPr>
            <a:xfrm>
              <a:off x="20919" y="1100112"/>
              <a:ext cx="3337470" cy="942957"/>
            </a:xfrm>
            <a:prstGeom prst="rect">
              <a:avLst/>
            </a:prstGeom>
            <a:noFill/>
            <a:ln>
              <a:noFill/>
            </a:ln>
          </p:spPr>
          <p:txBody>
            <a:bodyPr spcFirstLastPara="1" wrap="square" lIns="74300" tIns="74300" rIns="74300" bIns="74300" anchor="ctr" anchorCtr="0">
              <a:noAutofit/>
            </a:bodyPr>
            <a:lstStyle/>
            <a:p>
              <a:pPr marL="0" marR="0" lvl="0" indent="0" algn="ctr" rtl="0">
                <a:lnSpc>
                  <a:spcPct val="90000"/>
                </a:lnSpc>
                <a:spcBef>
                  <a:spcPts val="0"/>
                </a:spcBef>
                <a:spcAft>
                  <a:spcPts val="0"/>
                </a:spcAft>
                <a:buNone/>
              </a:pPr>
              <a:r>
                <a:rPr lang="en-GB" sz="1600" b="0" i="0" u="none" strike="noStrike" cap="none">
                  <a:solidFill>
                    <a:schemeClr val="dk1"/>
                  </a:solidFill>
                  <a:latin typeface="Alfa Slab One" panose="020B0604020202020204" charset="0"/>
                  <a:ea typeface="Calibri"/>
                  <a:cs typeface="Calibri"/>
                  <a:sym typeface="Calibri"/>
                </a:rPr>
                <a:t>Growing community enterprise and cooperative sector in target areas </a:t>
              </a:r>
              <a:endParaRPr sz="1600" b="0" i="0" u="none" strike="noStrike" cap="none">
                <a:solidFill>
                  <a:schemeClr val="dk1"/>
                </a:solidFill>
                <a:latin typeface="Alfa Slab One" panose="020B0604020202020204" charset="0"/>
                <a:ea typeface="Calibri"/>
                <a:cs typeface="Calibri"/>
                <a:sym typeface="Calibri"/>
              </a:endParaRPr>
            </a:p>
          </p:txBody>
        </p:sp>
      </p:grpSp>
      <p:sp>
        <p:nvSpPr>
          <p:cNvPr id="246" name="Google Shape;246;p38"/>
          <p:cNvSpPr/>
          <p:nvPr/>
        </p:nvSpPr>
        <p:spPr>
          <a:xfrm>
            <a:off x="1209855" y="3784709"/>
            <a:ext cx="1229264" cy="479027"/>
          </a:xfrm>
          <a:prstGeom prst="downArrow">
            <a:avLst>
              <a:gd name="adj1" fmla="val 50000"/>
              <a:gd name="adj2" fmla="val 5535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b="0" i="0" u="none" strike="noStrike" cap="none">
              <a:solidFill>
                <a:schemeClr val="lt1"/>
              </a:solidFill>
              <a:latin typeface="Alfa Slab One" panose="020B0604020202020204" charset="0"/>
              <a:ea typeface="Calibri"/>
              <a:cs typeface="Calibri"/>
              <a:sym typeface="Calibri"/>
            </a:endParaRPr>
          </a:p>
        </p:txBody>
      </p:sp>
      <p:sp>
        <p:nvSpPr>
          <p:cNvPr id="247" name="Google Shape;247;p38"/>
          <p:cNvSpPr/>
          <p:nvPr/>
        </p:nvSpPr>
        <p:spPr>
          <a:xfrm>
            <a:off x="3957367" y="3784708"/>
            <a:ext cx="1229264" cy="479027"/>
          </a:xfrm>
          <a:prstGeom prst="downArrow">
            <a:avLst>
              <a:gd name="adj1" fmla="val 50000"/>
              <a:gd name="adj2" fmla="val 5535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b="0" i="0" u="none" strike="noStrike" cap="none">
              <a:solidFill>
                <a:schemeClr val="lt1"/>
              </a:solidFill>
              <a:latin typeface="Alfa Slab One" panose="020B0604020202020204" charset="0"/>
              <a:ea typeface="Calibri"/>
              <a:cs typeface="Calibri"/>
              <a:sym typeface="Calibri"/>
            </a:endParaRPr>
          </a:p>
        </p:txBody>
      </p:sp>
      <p:sp>
        <p:nvSpPr>
          <p:cNvPr id="248" name="Google Shape;248;p38"/>
          <p:cNvSpPr/>
          <p:nvPr/>
        </p:nvSpPr>
        <p:spPr>
          <a:xfrm>
            <a:off x="6704880" y="3784708"/>
            <a:ext cx="1229264" cy="479027"/>
          </a:xfrm>
          <a:prstGeom prst="downArrow">
            <a:avLst>
              <a:gd name="adj1" fmla="val 50000"/>
              <a:gd name="adj2" fmla="val 5535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100" b="0" i="0" u="none" strike="noStrike" cap="none">
              <a:solidFill>
                <a:schemeClr val="lt1"/>
              </a:solidFill>
              <a:latin typeface="Alfa Slab One" panose="020B0604020202020204" charset="0"/>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dirty="0"/>
              <a:t>Mapping the local inclusive/ cooperative economy</a:t>
            </a:r>
            <a:endParaRPr dirty="0">
              <a:solidFill>
                <a:srgbClr val="222222"/>
              </a:solidFill>
            </a:endParaRPr>
          </a:p>
          <a:p>
            <a:pPr marL="0" lvl="0" indent="0" algn="l" rtl="0">
              <a:spcBef>
                <a:spcPts val="0"/>
              </a:spcBef>
              <a:spcAft>
                <a:spcPts val="0"/>
              </a:spcAft>
              <a:buNone/>
            </a:pPr>
            <a:endParaRPr sz="3700" dirty="0">
              <a:solidFill>
                <a:srgbClr val="222222"/>
              </a:solidFill>
            </a:endParaRPr>
          </a:p>
          <a:p>
            <a:pPr marL="0" lvl="0" indent="0" algn="l" rtl="0">
              <a:spcBef>
                <a:spcPts val="0"/>
              </a:spcBef>
              <a:spcAft>
                <a:spcPts val="0"/>
              </a:spcAft>
              <a:buNone/>
            </a:pPr>
            <a:endParaRPr sz="3700" dirty="0">
              <a:solidFill>
                <a:srgbClr val="22222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Mapping Community Wealth</a:t>
            </a:r>
            <a:endParaRPr dirty="0"/>
          </a:p>
        </p:txBody>
      </p:sp>
      <p:sp>
        <p:nvSpPr>
          <p:cNvPr id="269" name="Google Shape;269;p42"/>
          <p:cNvSpPr txBox="1">
            <a:spLocks noGrp="1"/>
          </p:cNvSpPr>
          <p:nvPr>
            <p:ph type="body" idx="1"/>
          </p:nvPr>
        </p:nvSpPr>
        <p:spPr>
          <a:xfrm>
            <a:off x="311700" y="1152474"/>
            <a:ext cx="4170923" cy="3942039"/>
          </a:xfrm>
          <a:prstGeom prst="rect">
            <a:avLst/>
          </a:prstGeom>
        </p:spPr>
        <p:txBody>
          <a:bodyPr spcFirstLastPara="1" wrap="square" lIns="91425" tIns="91425" rIns="91425" bIns="91425" anchor="t" anchorCtr="0">
            <a:normAutofit fontScale="77500" lnSpcReduction="20000"/>
          </a:bodyPr>
          <a:lstStyle/>
          <a:p>
            <a:pPr>
              <a:lnSpc>
                <a:spcPct val="200000"/>
              </a:lnSpc>
            </a:pPr>
            <a:r>
              <a:rPr lang="en-GB" dirty="0"/>
              <a:t>Purpose:</a:t>
            </a:r>
          </a:p>
          <a:p>
            <a:pPr lvl="1">
              <a:lnSpc>
                <a:spcPct val="200000"/>
              </a:lnSpc>
            </a:pPr>
            <a:r>
              <a:rPr lang="en-GB" dirty="0"/>
              <a:t>Make purposeful community activity more visible to anchors</a:t>
            </a:r>
          </a:p>
          <a:p>
            <a:pPr lvl="1">
              <a:lnSpc>
                <a:spcPct val="200000"/>
              </a:lnSpc>
            </a:pPr>
            <a:r>
              <a:rPr lang="en-GB" dirty="0"/>
              <a:t>Support the  development of solidarity networks through linking likeminded organisations</a:t>
            </a:r>
          </a:p>
          <a:p>
            <a:pPr lvl="1">
              <a:lnSpc>
                <a:spcPct val="200000"/>
              </a:lnSpc>
            </a:pPr>
            <a:r>
              <a:rPr lang="en-GB" dirty="0"/>
              <a:t>Provide a supplier directory for small spend limits </a:t>
            </a:r>
          </a:p>
          <a:p>
            <a:pPr marL="457200" lvl="0" indent="-342900" algn="l" rtl="0">
              <a:lnSpc>
                <a:spcPct val="200000"/>
              </a:lnSpc>
              <a:spcBef>
                <a:spcPts val="0"/>
              </a:spcBef>
              <a:spcAft>
                <a:spcPts val="0"/>
              </a:spcAft>
              <a:buSzPts val="1800"/>
              <a:buChar char="●"/>
            </a:pPr>
            <a:r>
              <a:rPr lang="en-GB" dirty="0"/>
              <a:t>Combines data from public sources (e.g. </a:t>
            </a:r>
            <a:r>
              <a:rPr lang="en-GB" dirty="0" err="1"/>
              <a:t>dotcoop</a:t>
            </a:r>
            <a:r>
              <a:rPr lang="en-GB" dirty="0"/>
              <a:t>) with inputs from local </a:t>
            </a:r>
            <a:r>
              <a:rPr lang="en-GB" dirty="0" err="1"/>
              <a:t>Airtable</a:t>
            </a:r>
            <a:r>
              <a:rPr lang="en-GB" dirty="0"/>
              <a:t> CRM </a:t>
            </a:r>
          </a:p>
          <a:p>
            <a:pPr marL="457200" lvl="0" indent="-342900" algn="l" rtl="0">
              <a:lnSpc>
                <a:spcPct val="200000"/>
              </a:lnSpc>
              <a:spcBef>
                <a:spcPts val="0"/>
              </a:spcBef>
              <a:spcAft>
                <a:spcPts val="0"/>
              </a:spcAft>
              <a:buSzPts val="1800"/>
              <a:buChar char="●"/>
            </a:pPr>
            <a:r>
              <a:rPr lang="en-GB" dirty="0"/>
              <a:t>Open source tools can be adapted  to other geographies</a:t>
            </a:r>
          </a:p>
        </p:txBody>
      </p:sp>
      <p:pic>
        <p:nvPicPr>
          <p:cNvPr id="4" name="Picture 3"/>
          <p:cNvPicPr>
            <a:picLocks noChangeAspect="1"/>
          </p:cNvPicPr>
          <p:nvPr/>
        </p:nvPicPr>
        <p:blipFill>
          <a:blip r:embed="rId3"/>
          <a:stretch>
            <a:fillRect/>
          </a:stretch>
        </p:blipFill>
        <p:spPr>
          <a:xfrm>
            <a:off x="4572000" y="1468731"/>
            <a:ext cx="4362950" cy="2512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Effect transition="in" filter="fade">
                                      <p:cBhvr>
                                        <p:cTn id="7" dur="1000"/>
                                        <p:tgtEl>
                                          <p:spTgt spid="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9">
                                            <p:txEl>
                                              <p:pRg st="1" end="1"/>
                                            </p:txEl>
                                          </p:spTgt>
                                        </p:tgtEl>
                                        <p:attrNameLst>
                                          <p:attrName>style.visibility</p:attrName>
                                        </p:attrNameLst>
                                      </p:cBhvr>
                                      <p:to>
                                        <p:strVal val="visible"/>
                                      </p:to>
                                    </p:set>
                                    <p:animEffect transition="in" filter="fade">
                                      <p:cBhvr>
                                        <p:cTn id="12" dur="1000"/>
                                        <p:tgtEl>
                                          <p:spTgt spid="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xEl>
                                              <p:pRg st="2" end="2"/>
                                            </p:txEl>
                                          </p:spTgt>
                                        </p:tgtEl>
                                        <p:attrNameLst>
                                          <p:attrName>style.visibility</p:attrName>
                                        </p:attrNameLst>
                                      </p:cBhvr>
                                      <p:to>
                                        <p:strVal val="visible"/>
                                      </p:to>
                                    </p:set>
                                    <p:animEffect transition="in" filter="fade">
                                      <p:cBhvr>
                                        <p:cTn id="17" dur="1000"/>
                                        <p:tgtEl>
                                          <p:spTgt spid="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9">
                                            <p:txEl>
                                              <p:pRg st="3" end="3"/>
                                            </p:txEl>
                                          </p:spTgt>
                                        </p:tgtEl>
                                        <p:attrNameLst>
                                          <p:attrName>style.visibility</p:attrName>
                                        </p:attrNameLst>
                                      </p:cBhvr>
                                      <p:to>
                                        <p:strVal val="visible"/>
                                      </p:to>
                                    </p:set>
                                    <p:animEffect transition="in" filter="fade">
                                      <p:cBhvr>
                                        <p:cTn id="22" dur="1000"/>
                                        <p:tgtEl>
                                          <p:spTgt spid="2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9">
                                            <p:txEl>
                                              <p:pRg st="4" end="4"/>
                                            </p:txEl>
                                          </p:spTgt>
                                        </p:tgtEl>
                                        <p:attrNameLst>
                                          <p:attrName>style.visibility</p:attrName>
                                        </p:attrNameLst>
                                      </p:cBhvr>
                                      <p:to>
                                        <p:strVal val="visible"/>
                                      </p:to>
                                    </p:set>
                                    <p:animEffect transition="in" filter="fade">
                                      <p:cBhvr>
                                        <p:cTn id="27" dur="1000"/>
                                        <p:tgtEl>
                                          <p:spTgt spid="2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9">
                                            <p:txEl>
                                              <p:pRg st="5" end="5"/>
                                            </p:txEl>
                                          </p:spTgt>
                                        </p:tgtEl>
                                        <p:attrNameLst>
                                          <p:attrName>style.visibility</p:attrName>
                                        </p:attrNameLst>
                                      </p:cBhvr>
                                      <p:to>
                                        <p:strVal val="visible"/>
                                      </p:to>
                                    </p:set>
                                    <p:animEffect transition="in" filter="fade">
                                      <p:cBhvr>
                                        <p:cTn id="32" dur="1000"/>
                                        <p:tgtEl>
                                          <p:spTgt spid="2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Growing Coop Economy: Challenges and opportunities</a:t>
            </a:r>
            <a:endParaRPr dirty="0"/>
          </a:p>
        </p:txBody>
      </p:sp>
      <p:sp>
        <p:nvSpPr>
          <p:cNvPr id="269" name="Google Shape;269;p42"/>
          <p:cNvSpPr txBox="1">
            <a:spLocks noGrp="1"/>
          </p:cNvSpPr>
          <p:nvPr>
            <p:ph type="body" idx="1"/>
          </p:nvPr>
        </p:nvSpPr>
        <p:spPr>
          <a:xfrm>
            <a:off x="311700" y="1361287"/>
            <a:ext cx="8520600" cy="3207588"/>
          </a:xfrm>
          <a:prstGeom prst="rect">
            <a:avLst/>
          </a:prstGeom>
        </p:spPr>
        <p:txBody>
          <a:bodyPr spcFirstLastPara="1" wrap="square" lIns="91425" tIns="91425" rIns="91425" bIns="91425" anchor="t" anchorCtr="0">
            <a:normAutofit fontScale="85000" lnSpcReduction="10000"/>
          </a:bodyPr>
          <a:lstStyle/>
          <a:p>
            <a:pPr marL="457200" lvl="0" indent="-342900" algn="l" rtl="0">
              <a:lnSpc>
                <a:spcPct val="200000"/>
              </a:lnSpc>
              <a:spcBef>
                <a:spcPts val="0"/>
              </a:spcBef>
              <a:spcAft>
                <a:spcPts val="0"/>
              </a:spcAft>
              <a:buSzPts val="1800"/>
              <a:buChar char="●"/>
            </a:pPr>
            <a:r>
              <a:rPr lang="en-GB" dirty="0"/>
              <a:t>No existing touch point for ‘coop-curious’ early stage organisations</a:t>
            </a:r>
          </a:p>
          <a:p>
            <a:pPr>
              <a:lnSpc>
                <a:spcPct val="200000"/>
              </a:lnSpc>
            </a:pPr>
            <a:r>
              <a:rPr lang="en-GB" dirty="0"/>
              <a:t>Strong Social Enterprise support sector</a:t>
            </a:r>
          </a:p>
          <a:p>
            <a:pPr>
              <a:lnSpc>
                <a:spcPct val="200000"/>
              </a:lnSpc>
            </a:pPr>
            <a:r>
              <a:rPr lang="en-GB" dirty="0" err="1"/>
              <a:t>Microgrant</a:t>
            </a:r>
            <a:r>
              <a:rPr lang="en-GB" dirty="0"/>
              <a:t> process to support orgs with ‘intention to become democratic’</a:t>
            </a:r>
          </a:p>
          <a:p>
            <a:pPr>
              <a:lnSpc>
                <a:spcPct val="200000"/>
              </a:lnSpc>
            </a:pPr>
            <a:r>
              <a:rPr lang="en-GB" dirty="0"/>
              <a:t>Coordinating different scales – establishing the ‘food chain’</a:t>
            </a:r>
          </a:p>
          <a:p>
            <a:pPr>
              <a:lnSpc>
                <a:spcPct val="200000"/>
              </a:lnSpc>
            </a:pPr>
            <a:r>
              <a:rPr lang="en-GB" dirty="0"/>
              <a:t>Inclusive Economy Partnership </a:t>
            </a:r>
          </a:p>
          <a:p>
            <a:pPr lvl="1">
              <a:lnSpc>
                <a:spcPct val="200000"/>
              </a:lnSpc>
            </a:pPr>
            <a:r>
              <a:rPr lang="en-GB" dirty="0"/>
              <a:t>Setting anchor ambitions around cooperative and social enterprise economy</a:t>
            </a:r>
          </a:p>
          <a:p>
            <a:pPr lvl="1">
              <a:lnSpc>
                <a:spcPct val="200000"/>
              </a:lnSpc>
            </a:pPr>
            <a:r>
              <a:rPr lang="en-GB" dirty="0"/>
              <a:t>Procurement pipeline mapping identifying future incubation opportunities e.g. retrofit, cleaning</a:t>
            </a:r>
          </a:p>
          <a:p>
            <a:pPr marL="596900" lvl="1" indent="0">
              <a:lnSpc>
                <a:spcPct val="200000"/>
              </a:lnSpc>
              <a:buNone/>
            </a:pPr>
            <a:endParaRPr dirty="0"/>
          </a:p>
        </p:txBody>
      </p:sp>
    </p:spTree>
    <p:extLst>
      <p:ext uri="{BB962C8B-B14F-4D97-AF65-F5344CB8AC3E}">
        <p14:creationId xmlns:p14="http://schemas.microsoft.com/office/powerpoint/2010/main" val="256444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Effect transition="in" filter="fade">
                                      <p:cBhvr>
                                        <p:cTn id="7" dur="1000"/>
                                        <p:tgtEl>
                                          <p:spTgt spid="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9">
                                            <p:txEl>
                                              <p:pRg st="1" end="1"/>
                                            </p:txEl>
                                          </p:spTgt>
                                        </p:tgtEl>
                                        <p:attrNameLst>
                                          <p:attrName>style.visibility</p:attrName>
                                        </p:attrNameLst>
                                      </p:cBhvr>
                                      <p:to>
                                        <p:strVal val="visible"/>
                                      </p:to>
                                    </p:set>
                                    <p:animEffect transition="in" filter="fade">
                                      <p:cBhvr>
                                        <p:cTn id="12" dur="1000"/>
                                        <p:tgtEl>
                                          <p:spTgt spid="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xEl>
                                              <p:pRg st="2" end="2"/>
                                            </p:txEl>
                                          </p:spTgt>
                                        </p:tgtEl>
                                        <p:attrNameLst>
                                          <p:attrName>style.visibility</p:attrName>
                                        </p:attrNameLst>
                                      </p:cBhvr>
                                      <p:to>
                                        <p:strVal val="visible"/>
                                      </p:to>
                                    </p:set>
                                    <p:animEffect transition="in" filter="fade">
                                      <p:cBhvr>
                                        <p:cTn id="17" dur="1000"/>
                                        <p:tgtEl>
                                          <p:spTgt spid="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9">
                                            <p:txEl>
                                              <p:pRg st="3" end="3"/>
                                            </p:txEl>
                                          </p:spTgt>
                                        </p:tgtEl>
                                        <p:attrNameLst>
                                          <p:attrName>style.visibility</p:attrName>
                                        </p:attrNameLst>
                                      </p:cBhvr>
                                      <p:to>
                                        <p:strVal val="visible"/>
                                      </p:to>
                                    </p:set>
                                    <p:animEffect transition="in" filter="fade">
                                      <p:cBhvr>
                                        <p:cTn id="22" dur="1000"/>
                                        <p:tgtEl>
                                          <p:spTgt spid="2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9">
                                            <p:txEl>
                                              <p:pRg st="4" end="4"/>
                                            </p:txEl>
                                          </p:spTgt>
                                        </p:tgtEl>
                                        <p:attrNameLst>
                                          <p:attrName>style.visibility</p:attrName>
                                        </p:attrNameLst>
                                      </p:cBhvr>
                                      <p:to>
                                        <p:strVal val="visible"/>
                                      </p:to>
                                    </p:set>
                                    <p:animEffect transition="in" filter="fade">
                                      <p:cBhvr>
                                        <p:cTn id="27" dur="1000"/>
                                        <p:tgtEl>
                                          <p:spTgt spid="2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9">
                                            <p:txEl>
                                              <p:pRg st="5" end="5"/>
                                            </p:txEl>
                                          </p:spTgt>
                                        </p:tgtEl>
                                        <p:attrNameLst>
                                          <p:attrName>style.visibility</p:attrName>
                                        </p:attrNameLst>
                                      </p:cBhvr>
                                      <p:to>
                                        <p:strVal val="visible"/>
                                      </p:to>
                                    </p:set>
                                    <p:animEffect transition="in" filter="fade">
                                      <p:cBhvr>
                                        <p:cTn id="32" dur="1000"/>
                                        <p:tgtEl>
                                          <p:spTgt spid="26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9">
                                            <p:txEl>
                                              <p:pRg st="6" end="6"/>
                                            </p:txEl>
                                          </p:spTgt>
                                        </p:tgtEl>
                                        <p:attrNameLst>
                                          <p:attrName>style.visibility</p:attrName>
                                        </p:attrNameLst>
                                      </p:cBhvr>
                                      <p:to>
                                        <p:strVal val="visible"/>
                                      </p:to>
                                    </p:set>
                                    <p:animEffect transition="in" filter="fade">
                                      <p:cBhvr>
                                        <p:cTn id="37" dur="1000"/>
                                        <p:tgtEl>
                                          <p:spTgt spid="26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For more info…</a:t>
            </a:r>
          </a:p>
        </p:txBody>
      </p:sp>
      <p:sp>
        <p:nvSpPr>
          <p:cNvPr id="3" name="Text Placeholder 2"/>
          <p:cNvSpPr>
            <a:spLocks noGrp="1"/>
          </p:cNvSpPr>
          <p:nvPr>
            <p:ph type="body" idx="1"/>
          </p:nvPr>
        </p:nvSpPr>
        <p:spPr/>
        <p:txBody>
          <a:bodyPr/>
          <a:lstStyle/>
          <a:p>
            <a:r>
              <a:rPr lang="en-GB" dirty="0"/>
              <a:t>Map and grants launching soon on </a:t>
            </a:r>
            <a:r>
              <a:rPr lang="en-GB" dirty="0">
                <a:hlinkClick r:id="rId2"/>
              </a:rPr>
              <a:t>https://www.cagoxfordshire.org.uk/owned-by-oxford</a:t>
            </a:r>
            <a:r>
              <a:rPr lang="en-GB" dirty="0"/>
              <a:t> </a:t>
            </a:r>
          </a:p>
          <a:p>
            <a:endParaRPr lang="en-GB" dirty="0"/>
          </a:p>
          <a:p>
            <a:r>
              <a:rPr lang="en-GB" dirty="0"/>
              <a:t>Contact Simon (</a:t>
            </a:r>
            <a:r>
              <a:rPr lang="en-GB" dirty="0">
                <a:hlinkClick r:id="rId3"/>
              </a:rPr>
              <a:t>Sgrove-white@oxford.gov.uk</a:t>
            </a:r>
            <a:r>
              <a:rPr lang="en-GB" dirty="0"/>
              <a:t>) or Anna (</a:t>
            </a:r>
            <a:r>
              <a:rPr lang="en-GB" dirty="0">
                <a:hlinkClick r:id="rId4"/>
              </a:rPr>
              <a:t>Anna@cagoxfordshire.org.uk</a:t>
            </a:r>
            <a:r>
              <a:rPr lang="en-GB" dirty="0"/>
              <a:t>) for more info on the project</a:t>
            </a:r>
          </a:p>
          <a:p>
            <a:endParaRPr lang="en-GB" dirty="0"/>
          </a:p>
        </p:txBody>
      </p:sp>
    </p:spTree>
    <p:extLst>
      <p:ext uri="{BB962C8B-B14F-4D97-AF65-F5344CB8AC3E}">
        <p14:creationId xmlns:p14="http://schemas.microsoft.com/office/powerpoint/2010/main" val="146515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250">
                <a:solidFill>
                  <a:srgbClr val="3C4043"/>
                </a:solidFill>
                <a:highlight>
                  <a:srgbClr val="FFFFFF"/>
                </a:highlight>
                <a:latin typeface="Roboto"/>
                <a:ea typeface="Roboto"/>
                <a:cs typeface="Roboto"/>
                <a:sym typeface="Roboto"/>
              </a:rPr>
              <a:t>Webinar 21st July 2021 </a:t>
            </a:r>
            <a:endParaRPr sz="2250">
              <a:solidFill>
                <a:srgbClr val="3C4043"/>
              </a:solidFill>
              <a:highlight>
                <a:srgbClr val="FFFFFF"/>
              </a:highlight>
              <a:latin typeface="Roboto"/>
              <a:ea typeface="Roboto"/>
              <a:cs typeface="Roboto"/>
              <a:sym typeface="Roboto"/>
            </a:endParaRPr>
          </a:p>
          <a:p>
            <a:pPr marL="0" lvl="0" indent="0" algn="ctr" rtl="0">
              <a:spcBef>
                <a:spcPts val="0"/>
              </a:spcBef>
              <a:spcAft>
                <a:spcPts val="0"/>
              </a:spcAft>
              <a:buNone/>
            </a:pPr>
            <a:endParaRPr sz="1750" b="1">
              <a:solidFill>
                <a:srgbClr val="3C4043"/>
              </a:solidFill>
              <a:highlight>
                <a:srgbClr val="FFFFFF"/>
              </a:highlight>
              <a:latin typeface="Roboto"/>
              <a:ea typeface="Roboto"/>
              <a:cs typeface="Roboto"/>
              <a:sym typeface="Roboto"/>
            </a:endParaRPr>
          </a:p>
        </p:txBody>
      </p:sp>
      <p:pic>
        <p:nvPicPr>
          <p:cNvPr id="138" name="Google Shape;138;p26"/>
          <p:cNvPicPr preferRelativeResize="0"/>
          <p:nvPr/>
        </p:nvPicPr>
        <p:blipFill>
          <a:blip r:embed="rId3">
            <a:alphaModFix/>
          </a:blip>
          <a:stretch>
            <a:fillRect/>
          </a:stretch>
        </p:blipFill>
        <p:spPr>
          <a:xfrm>
            <a:off x="1847850" y="1262063"/>
            <a:ext cx="5448300" cy="2619375"/>
          </a:xfrm>
          <a:prstGeom prst="rect">
            <a:avLst/>
          </a:prstGeom>
          <a:noFill/>
          <a:ln>
            <a:noFill/>
          </a:ln>
        </p:spPr>
      </p:pic>
    </p:spTree>
    <p:extLst>
      <p:ext uri="{BB962C8B-B14F-4D97-AF65-F5344CB8AC3E}">
        <p14:creationId xmlns:p14="http://schemas.microsoft.com/office/powerpoint/2010/main" val="233761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a:t>
            </a:r>
            <a:br>
              <a:rPr lang="en-GB" dirty="0"/>
            </a:br>
            <a:br>
              <a:rPr lang="en-GB" dirty="0"/>
            </a:br>
            <a:r>
              <a:rPr lang="en-GB" sz="2100" dirty="0">
                <a:latin typeface="+mn-lt"/>
                <a:ea typeface="+mn-ea"/>
                <a:cs typeface="+mn-cs"/>
              </a:rPr>
              <a:t>Torbay</a:t>
            </a:r>
          </a:p>
        </p:txBody>
      </p:sp>
      <p:pic>
        <p:nvPicPr>
          <p:cNvPr id="5" name="Content Placeholder 4">
            <a:extLst>
              <a:ext uri="{FF2B5EF4-FFF2-40B4-BE49-F238E27FC236}">
                <a16:creationId xmlns:a16="http://schemas.microsoft.com/office/drawing/2014/main" id="{66BBADF7-FC45-4A69-ADE1-092D01477CA2}"/>
              </a:ext>
            </a:extLst>
          </p:cNvPr>
          <p:cNvPicPr>
            <a:picLocks noGrp="1" noChangeAspect="1"/>
          </p:cNvPicPr>
          <p:nvPr>
            <p:ph idx="1"/>
          </p:nvPr>
        </p:nvPicPr>
        <p:blipFill>
          <a:blip r:embed="rId2"/>
          <a:stretch>
            <a:fillRect/>
          </a:stretch>
        </p:blipFill>
        <p:spPr>
          <a:xfrm>
            <a:off x="3558401" y="1351292"/>
            <a:ext cx="5086371" cy="2440916"/>
          </a:xfrm>
          <a:prstGeom prst="rect">
            <a:avLst/>
          </a:prstGeom>
        </p:spPr>
      </p:pic>
      <p:sp>
        <p:nvSpPr>
          <p:cNvPr id="4" name="Text Placeholder 3"/>
          <p:cNvSpPr>
            <a:spLocks noGrp="1"/>
          </p:cNvSpPr>
          <p:nvPr>
            <p:ph type="body" sz="half" idx="2"/>
          </p:nvPr>
        </p:nvSpPr>
        <p:spPr/>
        <p:txBody>
          <a:bodyPr>
            <a:normAutofit fontScale="92500"/>
          </a:bodyPr>
          <a:lstStyle/>
          <a:p>
            <a:r>
              <a:rPr lang="en-GB" sz="2100" dirty="0"/>
              <a:t>Community Wealth Building Approach</a:t>
            </a:r>
          </a:p>
        </p:txBody>
      </p:sp>
    </p:spTree>
    <p:extLst>
      <p:ext uri="{BB962C8B-B14F-4D97-AF65-F5344CB8AC3E}">
        <p14:creationId xmlns:p14="http://schemas.microsoft.com/office/powerpoint/2010/main" val="367128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9">
            <a:extLst>
              <a:ext uri="{FF2B5EF4-FFF2-40B4-BE49-F238E27FC236}">
                <a16:creationId xmlns:a16="http://schemas.microsoft.com/office/drawing/2014/main" id="{21331AC4-B1A0-4627-B7C9-95A05C6CD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404" y="217914"/>
            <a:ext cx="8368986" cy="4707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7713">
              <a:buClrTx/>
              <a:defRPr/>
            </a:pPr>
            <a:endParaRPr lang="en-US" sz="1236" kern="1200">
              <a:solidFill>
                <a:prstClr val="white"/>
              </a:solidFill>
            </a:endParaRPr>
          </a:p>
        </p:txBody>
      </p:sp>
      <p:grpSp>
        <p:nvGrpSpPr>
          <p:cNvPr id="36" name="Group 11">
            <a:extLst>
              <a:ext uri="{FF2B5EF4-FFF2-40B4-BE49-F238E27FC236}">
                <a16:creationId xmlns:a16="http://schemas.microsoft.com/office/drawing/2014/main" id="{5E4D8A22-46CE-4EBE-8DBD-AB4CF6E9BF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801" y="217914"/>
            <a:ext cx="8638362" cy="4704404"/>
            <a:chOff x="-417513" y="0"/>
            <a:chExt cx="12584114" cy="6853238"/>
          </a:xfrm>
        </p:grpSpPr>
        <p:sp>
          <p:nvSpPr>
            <p:cNvPr id="13" name="Freeform 5">
              <a:extLst>
                <a:ext uri="{FF2B5EF4-FFF2-40B4-BE49-F238E27FC236}">
                  <a16:creationId xmlns:a16="http://schemas.microsoft.com/office/drawing/2014/main" id="{1479A08C-A93A-45DC-AEF7-63855A74C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14" name="Freeform 6">
              <a:extLst>
                <a:ext uri="{FF2B5EF4-FFF2-40B4-BE49-F238E27FC236}">
                  <a16:creationId xmlns:a16="http://schemas.microsoft.com/office/drawing/2014/main" id="{8542C76B-30E9-465B-8849-FB9354BED1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15" name="Freeform 7">
              <a:extLst>
                <a:ext uri="{FF2B5EF4-FFF2-40B4-BE49-F238E27FC236}">
                  <a16:creationId xmlns:a16="http://schemas.microsoft.com/office/drawing/2014/main" id="{0EB6D4E8-9B0E-424A-804B-06065EA87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16" name="Freeform 8">
              <a:extLst>
                <a:ext uri="{FF2B5EF4-FFF2-40B4-BE49-F238E27FC236}">
                  <a16:creationId xmlns:a16="http://schemas.microsoft.com/office/drawing/2014/main" id="{0CDEFB8B-F4EC-4591-9608-132B08EDC5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17" name="Freeform 9">
              <a:extLst>
                <a:ext uri="{FF2B5EF4-FFF2-40B4-BE49-F238E27FC236}">
                  <a16:creationId xmlns:a16="http://schemas.microsoft.com/office/drawing/2014/main" id="{80D92B71-BB0A-4E5C-BF79-E27228D150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18" name="Freeform 10">
              <a:extLst>
                <a:ext uri="{FF2B5EF4-FFF2-40B4-BE49-F238E27FC236}">
                  <a16:creationId xmlns:a16="http://schemas.microsoft.com/office/drawing/2014/main" id="{B9113154-4CBD-4CD6-BAB5-FFEA2724C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19" name="Freeform 11">
              <a:extLst>
                <a:ext uri="{FF2B5EF4-FFF2-40B4-BE49-F238E27FC236}">
                  <a16:creationId xmlns:a16="http://schemas.microsoft.com/office/drawing/2014/main" id="{4EEC5A2D-013C-41E8-8A01-28A1C62E93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20" name="Freeform 12">
              <a:extLst>
                <a:ext uri="{FF2B5EF4-FFF2-40B4-BE49-F238E27FC236}">
                  <a16:creationId xmlns:a16="http://schemas.microsoft.com/office/drawing/2014/main" id="{95408E9F-8928-45F7-9D18-800C5A9F82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21" name="Freeform 13">
              <a:extLst>
                <a:ext uri="{FF2B5EF4-FFF2-40B4-BE49-F238E27FC236}">
                  <a16:creationId xmlns:a16="http://schemas.microsoft.com/office/drawing/2014/main" id="{752ABBED-5F8C-47E4-A11E-69BB0E512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22" name="Freeform 14">
              <a:extLst>
                <a:ext uri="{FF2B5EF4-FFF2-40B4-BE49-F238E27FC236}">
                  <a16:creationId xmlns:a16="http://schemas.microsoft.com/office/drawing/2014/main" id="{048EEA6B-C380-4396-B922-4DB7DBCB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23" name="Freeform 15">
              <a:extLst>
                <a:ext uri="{FF2B5EF4-FFF2-40B4-BE49-F238E27FC236}">
                  <a16:creationId xmlns:a16="http://schemas.microsoft.com/office/drawing/2014/main" id="{1D1A353F-36F1-4BA2-904D-D90FA1338A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24" name="Freeform 16">
              <a:extLst>
                <a:ext uri="{FF2B5EF4-FFF2-40B4-BE49-F238E27FC236}">
                  <a16:creationId xmlns:a16="http://schemas.microsoft.com/office/drawing/2014/main" id="{860AA00A-0E51-41CC-A952-1E13D75847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25" name="Freeform 17">
              <a:extLst>
                <a:ext uri="{FF2B5EF4-FFF2-40B4-BE49-F238E27FC236}">
                  <a16:creationId xmlns:a16="http://schemas.microsoft.com/office/drawing/2014/main" id="{2DC0BA30-2C7D-46B2-B808-831FEBE20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26" name="Freeform 18">
              <a:extLst>
                <a:ext uri="{FF2B5EF4-FFF2-40B4-BE49-F238E27FC236}">
                  <a16:creationId xmlns:a16="http://schemas.microsoft.com/office/drawing/2014/main" id="{08BEC50E-A9C1-4E74-ABE2-B205E476C0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27" name="Freeform 19">
              <a:extLst>
                <a:ext uri="{FF2B5EF4-FFF2-40B4-BE49-F238E27FC236}">
                  <a16:creationId xmlns:a16="http://schemas.microsoft.com/office/drawing/2014/main" id="{58459F76-F434-4BDB-B86C-5969972934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28" name="Freeform 20">
              <a:extLst>
                <a:ext uri="{FF2B5EF4-FFF2-40B4-BE49-F238E27FC236}">
                  <a16:creationId xmlns:a16="http://schemas.microsoft.com/office/drawing/2014/main" id="{27FE7C25-5F4B-47CF-8BD6-011016565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29" name="Freeform 21">
              <a:extLst>
                <a:ext uri="{FF2B5EF4-FFF2-40B4-BE49-F238E27FC236}">
                  <a16:creationId xmlns:a16="http://schemas.microsoft.com/office/drawing/2014/main" id="{44B031CB-48DB-4D21-94A5-D142A268C3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30" name="Freeform 22">
              <a:extLst>
                <a:ext uri="{FF2B5EF4-FFF2-40B4-BE49-F238E27FC236}">
                  <a16:creationId xmlns:a16="http://schemas.microsoft.com/office/drawing/2014/main" id="{21F60125-8FB9-4362-AE52-574C6A8E4B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31" name="Freeform 23">
              <a:extLst>
                <a:ext uri="{FF2B5EF4-FFF2-40B4-BE49-F238E27FC236}">
                  <a16:creationId xmlns:a16="http://schemas.microsoft.com/office/drawing/2014/main" id="{83863DF3-81E1-4B27-AA1F-51A1D9194D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32" name="Freeform 24">
              <a:extLst>
                <a:ext uri="{FF2B5EF4-FFF2-40B4-BE49-F238E27FC236}">
                  <a16:creationId xmlns:a16="http://schemas.microsoft.com/office/drawing/2014/main" id="{1E9F0B37-792A-4120-8BB7-26EFAA9DAE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sp>
          <p:nvSpPr>
            <p:cNvPr id="33" name="Freeform 25">
              <a:extLst>
                <a:ext uri="{FF2B5EF4-FFF2-40B4-BE49-F238E27FC236}">
                  <a16:creationId xmlns:a16="http://schemas.microsoft.com/office/drawing/2014/main" id="{51DB02BB-7093-4681-BBA3-7C4316C1B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769" tIns="31385" rIns="62769" bIns="31385" numCol="1" anchor="t" anchorCtr="0" compatLnSpc="1">
              <a:prstTxWarp prst="textNoShape">
                <a:avLst/>
              </a:prstTxWarp>
            </a:bodyPr>
            <a:lstStyle/>
            <a:p>
              <a:pPr defTabSz="627713">
                <a:buClrTx/>
                <a:defRPr/>
              </a:pPr>
              <a:endParaRPr lang="en-US" sz="1236" kern="1200">
                <a:solidFill>
                  <a:prstClr val="black"/>
                </a:solidFill>
                <a:latin typeface="Rockwell" panose="02060603020205020403"/>
                <a:ea typeface="+mn-ea"/>
                <a:cs typeface="+mn-cs"/>
              </a:endParaRPr>
            </a:p>
          </p:txBody>
        </p:sp>
      </p:grpSp>
      <p:sp>
        <p:nvSpPr>
          <p:cNvPr id="2" name="Title 1">
            <a:extLst>
              <a:ext uri="{FF2B5EF4-FFF2-40B4-BE49-F238E27FC236}">
                <a16:creationId xmlns:a16="http://schemas.microsoft.com/office/drawing/2014/main" id="{A16CC37D-76B1-E94A-AA6A-652AFD3CB411}"/>
              </a:ext>
            </a:extLst>
          </p:cNvPr>
          <p:cNvSpPr>
            <a:spLocks noGrp="1"/>
          </p:cNvSpPr>
          <p:nvPr>
            <p:ph type="title"/>
          </p:nvPr>
        </p:nvSpPr>
        <p:spPr>
          <a:xfrm>
            <a:off x="1595066" y="766307"/>
            <a:ext cx="5953872" cy="720048"/>
          </a:xfrm>
        </p:spPr>
        <p:txBody>
          <a:bodyPr>
            <a:normAutofit fontScale="90000"/>
          </a:bodyPr>
          <a:lstStyle/>
          <a:p>
            <a:r>
              <a:rPr lang="en-US" sz="2700" b="1" dirty="0">
                <a:solidFill>
                  <a:prstClr val="black"/>
                </a:solidFill>
                <a:latin typeface="Calibri Light" panose="020F0302020204030204"/>
                <a:ea typeface="+mn-ea"/>
                <a:cs typeface="+mn-cs"/>
              </a:rPr>
              <a:t>CCIN Policy Lab projects</a:t>
            </a:r>
          </a:p>
        </p:txBody>
      </p:sp>
      <p:graphicFrame>
        <p:nvGraphicFramePr>
          <p:cNvPr id="37" name="Content Placeholder 2">
            <a:extLst>
              <a:ext uri="{FF2B5EF4-FFF2-40B4-BE49-F238E27FC236}">
                <a16:creationId xmlns:a16="http://schemas.microsoft.com/office/drawing/2014/main" id="{B2916F26-78F6-41BA-984C-CB2BE8C05A16}"/>
              </a:ext>
            </a:extLst>
          </p:cNvPr>
          <p:cNvGraphicFramePr>
            <a:graphicFrameLocks noGrp="1"/>
          </p:cNvGraphicFramePr>
          <p:nvPr>
            <p:ph idx="1"/>
          </p:nvPr>
        </p:nvGraphicFramePr>
        <p:xfrm>
          <a:off x="941863" y="1584619"/>
          <a:ext cx="7260276" cy="2866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0619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a:t>
            </a:r>
            <a:br>
              <a:rPr lang="en-GB" dirty="0"/>
            </a:br>
            <a:br>
              <a:rPr lang="en-GB" dirty="0"/>
            </a:br>
            <a:r>
              <a:rPr lang="en-GB" sz="2100" dirty="0">
                <a:latin typeface="+mn-lt"/>
                <a:ea typeface="+mn-ea"/>
                <a:cs typeface="+mn-cs"/>
              </a:rPr>
              <a:t>Torbay</a:t>
            </a:r>
          </a:p>
        </p:txBody>
      </p:sp>
      <p:sp>
        <p:nvSpPr>
          <p:cNvPr id="3" name="Content Placeholder 2"/>
          <p:cNvSpPr>
            <a:spLocks noGrp="1"/>
          </p:cNvSpPr>
          <p:nvPr>
            <p:ph idx="1"/>
          </p:nvPr>
        </p:nvSpPr>
        <p:spPr/>
        <p:txBody>
          <a:bodyPr/>
          <a:lstStyle/>
          <a:p>
            <a:pPr marL="0" indent="0">
              <a:buClr>
                <a:srgbClr val="F3960F"/>
              </a:buClr>
              <a:buNone/>
              <a:defRPr/>
            </a:pPr>
            <a:r>
              <a:rPr lang="en-GB" sz="1050" b="1" dirty="0">
                <a:solidFill>
                  <a:prstClr val="black"/>
                </a:solidFill>
                <a:latin typeface="Rockwell" panose="02060603020205020403"/>
              </a:rPr>
              <a:t>Aim of project</a:t>
            </a:r>
            <a:endParaRPr lang="en-GB" sz="1050" dirty="0">
              <a:solidFill>
                <a:prstClr val="black"/>
              </a:solidFill>
              <a:latin typeface="Rockwell" panose="02060603020205020403"/>
            </a:endParaRPr>
          </a:p>
          <a:p>
            <a:pPr>
              <a:buClr>
                <a:srgbClr val="F3960F"/>
              </a:buClr>
              <a:defRPr/>
            </a:pPr>
            <a:r>
              <a:rPr lang="en-GB" sz="1050" dirty="0">
                <a:solidFill>
                  <a:prstClr val="black"/>
                </a:solidFill>
                <a:latin typeface="Rockwell" panose="02060603020205020403"/>
              </a:rPr>
              <a:t>To develop a Social Care Workers Co-operative</a:t>
            </a:r>
          </a:p>
          <a:p>
            <a:pPr marL="0" indent="0">
              <a:buClr>
                <a:srgbClr val="F3960F"/>
              </a:buClr>
              <a:buNone/>
              <a:defRPr/>
            </a:pPr>
            <a:r>
              <a:rPr lang="en-GB" sz="1050" b="1" dirty="0">
                <a:solidFill>
                  <a:prstClr val="black"/>
                </a:solidFill>
                <a:latin typeface="Rockwell" panose="02060603020205020403"/>
              </a:rPr>
              <a:t>Outputs:</a:t>
            </a:r>
            <a:endParaRPr lang="en-GB" sz="1050" dirty="0">
              <a:solidFill>
                <a:prstClr val="black"/>
              </a:solidFill>
              <a:latin typeface="Rockwell" panose="02060603020205020403"/>
            </a:endParaRPr>
          </a:p>
          <a:p>
            <a:pPr>
              <a:buClr>
                <a:srgbClr val="F3960F"/>
              </a:buClr>
              <a:defRPr/>
            </a:pPr>
            <a:r>
              <a:rPr lang="en-GB" sz="1050" dirty="0">
                <a:solidFill>
                  <a:prstClr val="black"/>
                </a:solidFill>
                <a:latin typeface="Rockwell" panose="02060603020205020403"/>
              </a:rPr>
              <a:t>An Options Analysis to recommend an appropriate model</a:t>
            </a:r>
          </a:p>
          <a:p>
            <a:pPr>
              <a:buClr>
                <a:srgbClr val="F3960F"/>
              </a:buClr>
              <a:defRPr/>
            </a:pPr>
            <a:r>
              <a:rPr lang="en-GB" sz="1050" dirty="0">
                <a:solidFill>
                  <a:prstClr val="black"/>
                </a:solidFill>
                <a:latin typeface="Rockwell" panose="02060603020205020403"/>
              </a:rPr>
              <a:t>To pilot</a:t>
            </a:r>
            <a:r>
              <a:rPr lang="en-GB" sz="1050" b="1" dirty="0">
                <a:solidFill>
                  <a:prstClr val="black"/>
                </a:solidFill>
                <a:latin typeface="Rockwell" panose="02060603020205020403"/>
              </a:rPr>
              <a:t> the recommended model as part of a ‘Growing an Inclusive Cooperative Economy’ Policy Lab</a:t>
            </a:r>
            <a:r>
              <a:rPr lang="en-GB" sz="1050" dirty="0">
                <a:solidFill>
                  <a:prstClr val="black"/>
                </a:solidFill>
                <a:latin typeface="Rockwell" panose="02060603020205020403"/>
              </a:rPr>
              <a:t> on behalf of the </a:t>
            </a:r>
            <a:r>
              <a:rPr lang="en-GB" sz="1050" b="1" dirty="0">
                <a:solidFill>
                  <a:prstClr val="black"/>
                </a:solidFill>
                <a:latin typeface="Rockwell" panose="02060603020205020403"/>
              </a:rPr>
              <a:t>Cooperative Councils Innovation Network (CCIN)</a:t>
            </a:r>
            <a:r>
              <a:rPr lang="en-GB" sz="1050" dirty="0">
                <a:solidFill>
                  <a:prstClr val="black"/>
                </a:solidFill>
                <a:latin typeface="Rockwell" panose="02060603020205020403"/>
              </a:rPr>
              <a:t> </a:t>
            </a:r>
          </a:p>
          <a:p>
            <a:endParaRPr lang="en-GB" dirty="0"/>
          </a:p>
        </p:txBody>
      </p:sp>
      <p:sp>
        <p:nvSpPr>
          <p:cNvPr id="4" name="Text Placeholder 3"/>
          <p:cNvSpPr>
            <a:spLocks noGrp="1"/>
          </p:cNvSpPr>
          <p:nvPr>
            <p:ph type="body" sz="half" idx="2"/>
          </p:nvPr>
        </p:nvSpPr>
        <p:spPr/>
        <p:txBody>
          <a:bodyPr>
            <a:normAutofit/>
          </a:bodyPr>
          <a:lstStyle/>
          <a:p>
            <a:r>
              <a:rPr lang="en-GB" sz="2100" dirty="0"/>
              <a:t>Test &amp; Learn Pilot </a:t>
            </a:r>
          </a:p>
        </p:txBody>
      </p:sp>
    </p:spTree>
    <p:extLst>
      <p:ext uri="{BB962C8B-B14F-4D97-AF65-F5344CB8AC3E}">
        <p14:creationId xmlns:p14="http://schemas.microsoft.com/office/powerpoint/2010/main" val="1144986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a:t>
            </a:r>
            <a:br>
              <a:rPr lang="en-GB" dirty="0"/>
            </a:br>
            <a:br>
              <a:rPr lang="en-GB" dirty="0"/>
            </a:br>
            <a:r>
              <a:rPr lang="en-GB" sz="2100" dirty="0">
                <a:latin typeface="+mn-lt"/>
                <a:ea typeface="+mn-ea"/>
                <a:cs typeface="+mn-cs"/>
              </a:rPr>
              <a:t>Torbay</a:t>
            </a:r>
          </a:p>
        </p:txBody>
      </p:sp>
      <p:sp>
        <p:nvSpPr>
          <p:cNvPr id="3" name="Content Placeholder 2"/>
          <p:cNvSpPr>
            <a:spLocks noGrp="1"/>
          </p:cNvSpPr>
          <p:nvPr>
            <p:ph idx="1"/>
          </p:nvPr>
        </p:nvSpPr>
        <p:spPr>
          <a:xfrm>
            <a:off x="3832488" y="1174349"/>
            <a:ext cx="4706276" cy="3937455"/>
          </a:xfrm>
        </p:spPr>
        <p:txBody>
          <a:bodyPr>
            <a:normAutofit fontScale="92500"/>
          </a:bodyPr>
          <a:lstStyle/>
          <a:p>
            <a:pPr marL="0" indent="0">
              <a:buNone/>
            </a:pPr>
            <a:r>
              <a:rPr lang="en-GB" dirty="0"/>
              <a:t>The Windmill Centre, Torquay</a:t>
            </a:r>
          </a:p>
          <a:p>
            <a:pPr algn="l">
              <a:buFont typeface="Arial" panose="020B0604020202020204" pitchFamily="34" charset="0"/>
              <a:buChar char="•"/>
            </a:pPr>
            <a:r>
              <a:rPr lang="en-GB" b="0" i="0" dirty="0">
                <a:solidFill>
                  <a:srgbClr val="5E5E5E"/>
                </a:solidFill>
                <a:effectLst/>
                <a:latin typeface="Arial" panose="020B0604020202020204" pitchFamily="34" charset="0"/>
              </a:rPr>
              <a:t>Personal Assistant Project - independent support workers register</a:t>
            </a:r>
          </a:p>
          <a:p>
            <a:pPr marL="0" indent="0">
              <a:buNone/>
            </a:pPr>
            <a:r>
              <a:rPr lang="en-GB" b="1" dirty="0">
                <a:solidFill>
                  <a:srgbClr val="5E5E5E"/>
                </a:solidFill>
                <a:latin typeface="Arial" panose="020B0604020202020204" pitchFamily="34" charset="0"/>
              </a:rPr>
              <a:t>Challenge</a:t>
            </a:r>
          </a:p>
          <a:p>
            <a:pPr algn="l">
              <a:buFont typeface="Arial" panose="020B0604020202020204" pitchFamily="34" charset="0"/>
              <a:buChar char="•"/>
            </a:pPr>
            <a:r>
              <a:rPr lang="en-GB" b="0" i="0" dirty="0">
                <a:solidFill>
                  <a:srgbClr val="5E5E5E"/>
                </a:solidFill>
                <a:effectLst/>
                <a:latin typeface="Arial" panose="020B0604020202020204" pitchFamily="34" charset="0"/>
              </a:rPr>
              <a:t>Health and social care sector in Torbay – 25% of employment</a:t>
            </a:r>
          </a:p>
          <a:p>
            <a:pPr algn="l">
              <a:buFont typeface="Arial" panose="020B0604020202020204" pitchFamily="34" charset="0"/>
              <a:buChar char="•"/>
            </a:pPr>
            <a:r>
              <a:rPr lang="en-GB" b="0" i="0" dirty="0">
                <a:solidFill>
                  <a:srgbClr val="5E5E5E"/>
                </a:solidFill>
                <a:effectLst/>
                <a:latin typeface="Arial" panose="020B0604020202020204" pitchFamily="34" charset="0"/>
              </a:rPr>
              <a:t>Rate of turnover of staff within the social care is around 31%</a:t>
            </a:r>
          </a:p>
          <a:p>
            <a:pPr algn="l">
              <a:buFont typeface="Arial" panose="020B0604020202020204" pitchFamily="34" charset="0"/>
              <a:buChar char="•"/>
            </a:pPr>
            <a:r>
              <a:rPr lang="en-GB" dirty="0">
                <a:solidFill>
                  <a:srgbClr val="5E5E5E"/>
                </a:solidFill>
                <a:latin typeface="Arial" panose="020B0604020202020204" pitchFamily="34" charset="0"/>
              </a:rPr>
              <a:t>P</a:t>
            </a:r>
            <a:r>
              <a:rPr lang="en-GB" b="0" i="0" dirty="0">
                <a:solidFill>
                  <a:srgbClr val="5E5E5E"/>
                </a:solidFill>
                <a:effectLst/>
                <a:latin typeface="Arial" panose="020B0604020202020204" pitchFamily="34" charset="0"/>
              </a:rPr>
              <a:t>erceived low status, pay, training and in-work support affect recruitment and retention in sector</a:t>
            </a:r>
          </a:p>
          <a:p>
            <a:pPr algn="l">
              <a:buFont typeface="Arial" panose="020B0604020202020204" pitchFamily="34" charset="0"/>
              <a:buChar char="•"/>
            </a:pPr>
            <a:r>
              <a:rPr lang="en-GB" b="0" i="0" dirty="0">
                <a:solidFill>
                  <a:srgbClr val="5E5E5E"/>
                </a:solidFill>
                <a:effectLst/>
                <a:latin typeface="Arial" panose="020B0604020202020204" pitchFamily="34" charset="0"/>
              </a:rPr>
              <a:t>Difficult to attract and retain staff that have the right skills and values.</a:t>
            </a:r>
          </a:p>
          <a:p>
            <a:pPr algn="l">
              <a:buFont typeface="Arial" panose="020B0604020202020204" pitchFamily="34" charset="0"/>
              <a:buChar char="•"/>
            </a:pPr>
            <a:r>
              <a:rPr lang="en-GB" b="0" i="0" dirty="0">
                <a:solidFill>
                  <a:srgbClr val="5E5E5E"/>
                </a:solidFill>
                <a:effectLst/>
                <a:latin typeface="Arial" panose="020B0604020202020204" pitchFamily="34" charset="0"/>
              </a:rPr>
              <a:t>The challenge is exasperated by an  ageing population</a:t>
            </a:r>
          </a:p>
          <a:p>
            <a:pPr algn="l">
              <a:buFont typeface="Arial" panose="020B0604020202020204" pitchFamily="34" charset="0"/>
              <a:buChar char="•"/>
            </a:pPr>
            <a:r>
              <a:rPr lang="en-GB" b="0" i="0" dirty="0">
                <a:solidFill>
                  <a:srgbClr val="5E5E5E"/>
                </a:solidFill>
                <a:effectLst/>
                <a:latin typeface="Arial" panose="020B0604020202020204" pitchFamily="34" charset="0"/>
              </a:rPr>
              <a:t>Pay and terms of employment within the social care sector need to be addressed.</a:t>
            </a:r>
          </a:p>
          <a:p>
            <a:endParaRPr lang="en-GB" dirty="0"/>
          </a:p>
        </p:txBody>
      </p:sp>
      <p:sp>
        <p:nvSpPr>
          <p:cNvPr id="4" name="Text Placeholder 3"/>
          <p:cNvSpPr>
            <a:spLocks noGrp="1"/>
          </p:cNvSpPr>
          <p:nvPr>
            <p:ph type="body" sz="half" idx="2"/>
          </p:nvPr>
        </p:nvSpPr>
        <p:spPr/>
        <p:txBody>
          <a:bodyPr>
            <a:normAutofit/>
          </a:bodyPr>
          <a:lstStyle/>
          <a:p>
            <a:r>
              <a:rPr lang="en-GB" sz="2100" dirty="0"/>
              <a:t>Care Partner </a:t>
            </a:r>
          </a:p>
        </p:txBody>
      </p:sp>
      <p:pic>
        <p:nvPicPr>
          <p:cNvPr id="8" name="Picture 7">
            <a:extLst>
              <a:ext uri="{FF2B5EF4-FFF2-40B4-BE49-F238E27FC236}">
                <a16:creationId xmlns:a16="http://schemas.microsoft.com/office/drawing/2014/main" id="{2D8EEBDE-A89D-44CC-AC48-658DC704CD8D}"/>
              </a:ext>
            </a:extLst>
          </p:cNvPr>
          <p:cNvPicPr>
            <a:picLocks noChangeAspect="1"/>
          </p:cNvPicPr>
          <p:nvPr/>
        </p:nvPicPr>
        <p:blipFill>
          <a:blip r:embed="rId2"/>
          <a:stretch>
            <a:fillRect/>
          </a:stretch>
        </p:blipFill>
        <p:spPr>
          <a:xfrm>
            <a:off x="7777595" y="360058"/>
            <a:ext cx="954611" cy="904928"/>
          </a:xfrm>
          <a:prstGeom prst="rect">
            <a:avLst/>
          </a:prstGeom>
        </p:spPr>
      </p:pic>
    </p:spTree>
    <p:extLst>
      <p:ext uri="{BB962C8B-B14F-4D97-AF65-F5344CB8AC3E}">
        <p14:creationId xmlns:p14="http://schemas.microsoft.com/office/powerpoint/2010/main" val="4291674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Shared Learning</a:t>
            </a:r>
          </a:p>
        </p:txBody>
      </p:sp>
      <p:sp>
        <p:nvSpPr>
          <p:cNvPr id="3" name="Text Placeholder 2"/>
          <p:cNvSpPr>
            <a:spLocks noGrp="1"/>
          </p:cNvSpPr>
          <p:nvPr>
            <p:ph type="body" idx="1"/>
          </p:nvPr>
        </p:nvSpPr>
        <p:spPr>
          <a:xfrm>
            <a:off x="3843979" y="1214195"/>
            <a:ext cx="4698816" cy="514350"/>
          </a:xfrm>
        </p:spPr>
        <p:txBody>
          <a:bodyPr/>
          <a:lstStyle/>
          <a:p>
            <a:r>
              <a:rPr lang="en-GB" dirty="0"/>
              <a:t>Discussion Prompt 1:</a:t>
            </a:r>
          </a:p>
        </p:txBody>
      </p:sp>
      <p:sp>
        <p:nvSpPr>
          <p:cNvPr id="4" name="Content Placeholder 3"/>
          <p:cNvSpPr>
            <a:spLocks noGrp="1"/>
          </p:cNvSpPr>
          <p:nvPr>
            <p:ph sz="half" idx="2"/>
          </p:nvPr>
        </p:nvSpPr>
        <p:spPr>
          <a:xfrm>
            <a:off x="3844532" y="1623792"/>
            <a:ext cx="4698263" cy="1272640"/>
          </a:xfrm>
        </p:spPr>
        <p:txBody>
          <a:bodyPr/>
          <a:lstStyle/>
          <a:p>
            <a:r>
              <a:rPr lang="en-GB" dirty="0"/>
              <a:t>What are the barriers to developing an Inclusive Co-operative Economy in your Council/Area of work? </a:t>
            </a:r>
          </a:p>
        </p:txBody>
      </p:sp>
      <p:sp>
        <p:nvSpPr>
          <p:cNvPr id="5" name="Text Placeholder 4"/>
          <p:cNvSpPr>
            <a:spLocks noGrp="1"/>
          </p:cNvSpPr>
          <p:nvPr>
            <p:ph type="body" sz="quarter" idx="3"/>
          </p:nvPr>
        </p:nvSpPr>
        <p:spPr/>
        <p:txBody>
          <a:bodyPr/>
          <a:lstStyle/>
          <a:p>
            <a:r>
              <a:rPr lang="en-GB" dirty="0"/>
              <a:t>Discussion Prompt 2:</a:t>
            </a:r>
          </a:p>
        </p:txBody>
      </p:sp>
      <p:sp>
        <p:nvSpPr>
          <p:cNvPr id="6" name="Content Placeholder 5"/>
          <p:cNvSpPr>
            <a:spLocks noGrp="1"/>
          </p:cNvSpPr>
          <p:nvPr>
            <p:ph sz="quarter" idx="4"/>
          </p:nvPr>
        </p:nvSpPr>
        <p:spPr/>
        <p:txBody>
          <a:bodyPr/>
          <a:lstStyle/>
          <a:p>
            <a:r>
              <a:rPr lang="en-GB" dirty="0"/>
              <a:t>What are the opportunities or solutions you’ve found to develop an Inclusive Co-operative Economy in your Council/Area of work? </a:t>
            </a:r>
          </a:p>
          <a:p>
            <a:endParaRPr lang="en-GB" dirty="0"/>
          </a:p>
        </p:txBody>
      </p:sp>
    </p:spTree>
    <p:extLst>
      <p:ext uri="{BB962C8B-B14F-4D97-AF65-F5344CB8AC3E}">
        <p14:creationId xmlns:p14="http://schemas.microsoft.com/office/powerpoint/2010/main" val="2794370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6">
            <a:extLst>
              <a:ext uri="{FF2B5EF4-FFF2-40B4-BE49-F238E27FC236}">
                <a16:creationId xmlns:a16="http://schemas.microsoft.com/office/drawing/2014/main" id="{D23DBD25-4DE5-4474-ABAC-876F02E2C3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7559" y="609540"/>
            <a:ext cx="7040166" cy="3894637"/>
            <a:chOff x="-329674" y="-51881"/>
            <a:chExt cx="12515851" cy="6923798"/>
          </a:xfrm>
        </p:grpSpPr>
        <p:sp>
          <p:nvSpPr>
            <p:cNvPr id="18" name="Freeform 5">
              <a:extLst>
                <a:ext uri="{FF2B5EF4-FFF2-40B4-BE49-F238E27FC236}">
                  <a16:creationId xmlns:a16="http://schemas.microsoft.com/office/drawing/2014/main" id="{0490DB8B-A269-4D94-8F62-2FF196C4E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6">
              <a:extLst>
                <a:ext uri="{FF2B5EF4-FFF2-40B4-BE49-F238E27FC236}">
                  <a16:creationId xmlns:a16="http://schemas.microsoft.com/office/drawing/2014/main" id="{ACFDA9DC-24D3-458A-9513-AEFFBCA5D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7">
              <a:extLst>
                <a:ext uri="{FF2B5EF4-FFF2-40B4-BE49-F238E27FC236}">
                  <a16:creationId xmlns:a16="http://schemas.microsoft.com/office/drawing/2014/main" id="{89CA3768-C36B-4643-948F-AA721D927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8">
              <a:extLst>
                <a:ext uri="{FF2B5EF4-FFF2-40B4-BE49-F238E27FC236}">
                  <a16:creationId xmlns:a16="http://schemas.microsoft.com/office/drawing/2014/main" id="{10AEB0B0-817C-4B9E-9D91-83A548F6D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9">
              <a:extLst>
                <a:ext uri="{FF2B5EF4-FFF2-40B4-BE49-F238E27FC236}">
                  <a16:creationId xmlns:a16="http://schemas.microsoft.com/office/drawing/2014/main" id="{880BF64C-42F6-4826-AE71-CF63C0D67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0">
              <a:extLst>
                <a:ext uri="{FF2B5EF4-FFF2-40B4-BE49-F238E27FC236}">
                  <a16:creationId xmlns:a16="http://schemas.microsoft.com/office/drawing/2014/main" id="{CCD757CF-5745-4A9F-87E5-35E87A908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1">
              <a:extLst>
                <a:ext uri="{FF2B5EF4-FFF2-40B4-BE49-F238E27FC236}">
                  <a16:creationId xmlns:a16="http://schemas.microsoft.com/office/drawing/2014/main" id="{CA16F7BC-DD40-46C2-94AF-A71159640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2">
              <a:extLst>
                <a:ext uri="{FF2B5EF4-FFF2-40B4-BE49-F238E27FC236}">
                  <a16:creationId xmlns:a16="http://schemas.microsoft.com/office/drawing/2014/main" id="{0D8C08FB-A8E6-485E-849B-2D3084461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3">
              <a:extLst>
                <a:ext uri="{FF2B5EF4-FFF2-40B4-BE49-F238E27FC236}">
                  <a16:creationId xmlns:a16="http://schemas.microsoft.com/office/drawing/2014/main" id="{F543209E-45BA-4016-8DAC-4A4A8D1485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14">
              <a:extLst>
                <a:ext uri="{FF2B5EF4-FFF2-40B4-BE49-F238E27FC236}">
                  <a16:creationId xmlns:a16="http://schemas.microsoft.com/office/drawing/2014/main" id="{DB0AD156-BA2B-4BBB-85AB-252C01414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15">
              <a:extLst>
                <a:ext uri="{FF2B5EF4-FFF2-40B4-BE49-F238E27FC236}">
                  <a16:creationId xmlns:a16="http://schemas.microsoft.com/office/drawing/2014/main" id="{46154192-816A-4C68-9CC4-94FB9EA8A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16">
              <a:extLst>
                <a:ext uri="{FF2B5EF4-FFF2-40B4-BE49-F238E27FC236}">
                  <a16:creationId xmlns:a16="http://schemas.microsoft.com/office/drawing/2014/main" id="{CA1B768D-72B3-4BFE-814C-F5A79566E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17">
              <a:extLst>
                <a:ext uri="{FF2B5EF4-FFF2-40B4-BE49-F238E27FC236}">
                  <a16:creationId xmlns:a16="http://schemas.microsoft.com/office/drawing/2014/main" id="{E07FFCD3-00C8-4F17-A9F8-1F659EF06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8">
              <a:extLst>
                <a:ext uri="{FF2B5EF4-FFF2-40B4-BE49-F238E27FC236}">
                  <a16:creationId xmlns:a16="http://schemas.microsoft.com/office/drawing/2014/main" id="{9C021085-154C-489B-AEF1-3220751D9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9">
              <a:extLst>
                <a:ext uri="{FF2B5EF4-FFF2-40B4-BE49-F238E27FC236}">
                  <a16:creationId xmlns:a16="http://schemas.microsoft.com/office/drawing/2014/main" id="{B3B13C67-34A2-4ADB-B487-34474B82F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0">
              <a:extLst>
                <a:ext uri="{FF2B5EF4-FFF2-40B4-BE49-F238E27FC236}">
                  <a16:creationId xmlns:a16="http://schemas.microsoft.com/office/drawing/2014/main" id="{97FE9E1A-4B2A-4890-9AEC-F6ACB5055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1">
              <a:extLst>
                <a:ext uri="{FF2B5EF4-FFF2-40B4-BE49-F238E27FC236}">
                  <a16:creationId xmlns:a16="http://schemas.microsoft.com/office/drawing/2014/main" id="{A5169302-B82D-4CE0-A2A9-728FD7D28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2">
              <a:extLst>
                <a:ext uri="{FF2B5EF4-FFF2-40B4-BE49-F238E27FC236}">
                  <a16:creationId xmlns:a16="http://schemas.microsoft.com/office/drawing/2014/main" id="{00BE7C4F-F05D-409D-97B6-414D43BD26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23">
              <a:extLst>
                <a:ext uri="{FF2B5EF4-FFF2-40B4-BE49-F238E27FC236}">
                  <a16:creationId xmlns:a16="http://schemas.microsoft.com/office/drawing/2014/main" id="{C4C5FC76-01A8-4BE8-859D-87D8A8123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5" name="Group 37">
            <a:extLst>
              <a:ext uri="{FF2B5EF4-FFF2-40B4-BE49-F238E27FC236}">
                <a16:creationId xmlns:a16="http://schemas.microsoft.com/office/drawing/2014/main" id="{166DCE5C-FEB9-4498-8BB6-E39761B2B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1979" y="1310335"/>
            <a:ext cx="4977194" cy="2518838"/>
            <a:chOff x="1669293" y="1186483"/>
            <a:chExt cx="8848345" cy="4477933"/>
          </a:xfrm>
        </p:grpSpPr>
        <p:sp>
          <p:nvSpPr>
            <p:cNvPr id="39" name="Rectangle 38">
              <a:extLst>
                <a:ext uri="{FF2B5EF4-FFF2-40B4-BE49-F238E27FC236}">
                  <a16:creationId xmlns:a16="http://schemas.microsoft.com/office/drawing/2014/main" id="{3B38936E-6788-4AFF-9702-EBBF31E2DF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a:extLst>
                <a:ext uri="{FF2B5EF4-FFF2-40B4-BE49-F238E27FC236}">
                  <a16:creationId xmlns:a16="http://schemas.microsoft.com/office/drawing/2014/main" id="{4CD770B8-A148-4859-9FCC-6DB3DD2C7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B42B8398-A5FD-482E-9083-58E00DDB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6" name="Rectangle 42">
            <a:extLst>
              <a:ext uri="{FF2B5EF4-FFF2-40B4-BE49-F238E27FC236}">
                <a16:creationId xmlns:a16="http://schemas.microsoft.com/office/drawing/2014/main" id="{0F878CA6-4958-4A17-B964-B2B9E29DA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2" y="642938"/>
            <a:ext cx="6857828" cy="3857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buClrTx/>
            </a:pPr>
            <a:endParaRPr lang="en-US" sz="1013" kern="1200">
              <a:solidFill>
                <a:prstClr val="white"/>
              </a:solidFill>
            </a:endParaRPr>
          </a:p>
        </p:txBody>
      </p:sp>
      <p:grpSp>
        <p:nvGrpSpPr>
          <p:cNvPr id="37" name="Group 44">
            <a:extLst>
              <a:ext uri="{FF2B5EF4-FFF2-40B4-BE49-F238E27FC236}">
                <a16:creationId xmlns:a16="http://schemas.microsoft.com/office/drawing/2014/main" id="{00B9BA0D-B523-4D01-89DB-382ED56410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7559" y="609540"/>
            <a:ext cx="7040166" cy="3894637"/>
            <a:chOff x="-329674" y="-51881"/>
            <a:chExt cx="12515851" cy="6923798"/>
          </a:xfrm>
        </p:grpSpPr>
        <p:sp>
          <p:nvSpPr>
            <p:cNvPr id="46" name="Freeform 5">
              <a:extLst>
                <a:ext uri="{FF2B5EF4-FFF2-40B4-BE49-F238E27FC236}">
                  <a16:creationId xmlns:a16="http://schemas.microsoft.com/office/drawing/2014/main" id="{864D0202-E952-4859-A42C-C7B5982FA8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sp>
          <p:nvSpPr>
            <p:cNvPr id="47" name="Freeform 6">
              <a:extLst>
                <a:ext uri="{FF2B5EF4-FFF2-40B4-BE49-F238E27FC236}">
                  <a16:creationId xmlns:a16="http://schemas.microsoft.com/office/drawing/2014/main" id="{B1E8FDA1-2AFC-4EC1-813D-F2EA1D2317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sp>
          <p:nvSpPr>
            <p:cNvPr id="48" name="Freeform 7">
              <a:extLst>
                <a:ext uri="{FF2B5EF4-FFF2-40B4-BE49-F238E27FC236}">
                  <a16:creationId xmlns:a16="http://schemas.microsoft.com/office/drawing/2014/main" id="{7E617465-8532-44AE-8704-AB53CC0C9D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sp>
          <p:nvSpPr>
            <p:cNvPr id="49" name="Freeform 8">
              <a:extLst>
                <a:ext uri="{FF2B5EF4-FFF2-40B4-BE49-F238E27FC236}">
                  <a16:creationId xmlns:a16="http://schemas.microsoft.com/office/drawing/2014/main" id="{D7D80F38-8F8B-4ACD-8379-DAB6B46FA4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sp>
          <p:nvSpPr>
            <p:cNvPr id="50" name="Freeform 9">
              <a:extLst>
                <a:ext uri="{FF2B5EF4-FFF2-40B4-BE49-F238E27FC236}">
                  <a16:creationId xmlns:a16="http://schemas.microsoft.com/office/drawing/2014/main" id="{878AD909-B194-4F1C-943F-7DF02450A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sp>
          <p:nvSpPr>
            <p:cNvPr id="51" name="Freeform 10">
              <a:extLst>
                <a:ext uri="{FF2B5EF4-FFF2-40B4-BE49-F238E27FC236}">
                  <a16:creationId xmlns:a16="http://schemas.microsoft.com/office/drawing/2014/main" id="{A17F1E0C-FE80-459B-B3F2-F13090669D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sp>
          <p:nvSpPr>
            <p:cNvPr id="52" name="Freeform 11">
              <a:extLst>
                <a:ext uri="{FF2B5EF4-FFF2-40B4-BE49-F238E27FC236}">
                  <a16:creationId xmlns:a16="http://schemas.microsoft.com/office/drawing/2014/main" id="{83EEDC52-24F8-4D00-AAF9-0AD011B08D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sp>
          <p:nvSpPr>
            <p:cNvPr id="53" name="Freeform 12">
              <a:extLst>
                <a:ext uri="{FF2B5EF4-FFF2-40B4-BE49-F238E27FC236}">
                  <a16:creationId xmlns:a16="http://schemas.microsoft.com/office/drawing/2014/main" id="{CCFC5418-7268-4651-B6DE-684F8558E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sp>
          <p:nvSpPr>
            <p:cNvPr id="54" name="Freeform 13">
              <a:extLst>
                <a:ext uri="{FF2B5EF4-FFF2-40B4-BE49-F238E27FC236}">
                  <a16:creationId xmlns:a16="http://schemas.microsoft.com/office/drawing/2014/main" id="{FE3CAD07-63F0-491A-8784-64C198001C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sp>
          <p:nvSpPr>
            <p:cNvPr id="55" name="Freeform 14">
              <a:extLst>
                <a:ext uri="{FF2B5EF4-FFF2-40B4-BE49-F238E27FC236}">
                  <a16:creationId xmlns:a16="http://schemas.microsoft.com/office/drawing/2014/main" id="{5334ED8A-BAF3-4BE1-BD99-DE9BC308E0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sp>
          <p:nvSpPr>
            <p:cNvPr id="56" name="Freeform 15">
              <a:extLst>
                <a:ext uri="{FF2B5EF4-FFF2-40B4-BE49-F238E27FC236}">
                  <a16:creationId xmlns:a16="http://schemas.microsoft.com/office/drawing/2014/main" id="{DF372AC2-BC8B-4FB8-8D04-4803F267E1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sp>
          <p:nvSpPr>
            <p:cNvPr id="57" name="Freeform 16">
              <a:extLst>
                <a:ext uri="{FF2B5EF4-FFF2-40B4-BE49-F238E27FC236}">
                  <a16:creationId xmlns:a16="http://schemas.microsoft.com/office/drawing/2014/main" id="{AB00CFCE-ED3B-4EA4-A14D-110E01DAFA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sp>
          <p:nvSpPr>
            <p:cNvPr id="58" name="Freeform 17">
              <a:extLst>
                <a:ext uri="{FF2B5EF4-FFF2-40B4-BE49-F238E27FC236}">
                  <a16:creationId xmlns:a16="http://schemas.microsoft.com/office/drawing/2014/main" id="{6AC82364-C8B4-4393-9B61-2CB47E80F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sp>
          <p:nvSpPr>
            <p:cNvPr id="59" name="Freeform 18">
              <a:extLst>
                <a:ext uri="{FF2B5EF4-FFF2-40B4-BE49-F238E27FC236}">
                  <a16:creationId xmlns:a16="http://schemas.microsoft.com/office/drawing/2014/main" id="{5DBB6BBE-F2BA-4350-BD51-7BAB12C8DA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sp>
          <p:nvSpPr>
            <p:cNvPr id="60" name="Freeform 19">
              <a:extLst>
                <a:ext uri="{FF2B5EF4-FFF2-40B4-BE49-F238E27FC236}">
                  <a16:creationId xmlns:a16="http://schemas.microsoft.com/office/drawing/2014/main" id="{9EFAF9B6-64F6-4027-AF70-01657584C3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sp>
          <p:nvSpPr>
            <p:cNvPr id="61" name="Freeform 20">
              <a:extLst>
                <a:ext uri="{FF2B5EF4-FFF2-40B4-BE49-F238E27FC236}">
                  <a16:creationId xmlns:a16="http://schemas.microsoft.com/office/drawing/2014/main" id="{44E7F5C9-7891-4DFB-88BE-17DFDE2F1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sp>
          <p:nvSpPr>
            <p:cNvPr id="62" name="Freeform 21">
              <a:extLst>
                <a:ext uri="{FF2B5EF4-FFF2-40B4-BE49-F238E27FC236}">
                  <a16:creationId xmlns:a16="http://schemas.microsoft.com/office/drawing/2014/main" id="{E009C9DB-30CF-4C4E-B0A7-453C71C57C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sp>
          <p:nvSpPr>
            <p:cNvPr id="63" name="Freeform 22">
              <a:extLst>
                <a:ext uri="{FF2B5EF4-FFF2-40B4-BE49-F238E27FC236}">
                  <a16:creationId xmlns:a16="http://schemas.microsoft.com/office/drawing/2014/main" id="{464BFF38-CC00-4AA7-B76B-E26B32AB20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sp>
          <p:nvSpPr>
            <p:cNvPr id="64" name="Freeform 23">
              <a:extLst>
                <a:ext uri="{FF2B5EF4-FFF2-40B4-BE49-F238E27FC236}">
                  <a16:creationId xmlns:a16="http://schemas.microsoft.com/office/drawing/2014/main" id="{8A9431CE-2C5E-4CAA-9FD8-5ACC4F723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514350">
                <a:buClrTx/>
              </a:pPr>
              <a:endParaRPr lang="en-US" sz="1013" kern="1200">
                <a:solidFill>
                  <a:prstClr val="black"/>
                </a:solidFill>
                <a:latin typeface="Rockwell" panose="02060603020205020403"/>
                <a:ea typeface="+mn-ea"/>
                <a:cs typeface="+mn-cs"/>
              </a:endParaRPr>
            </a:p>
          </p:txBody>
        </p:sp>
      </p:grpSp>
      <p:grpSp>
        <p:nvGrpSpPr>
          <p:cNvPr id="42" name="Group 65">
            <a:extLst>
              <a:ext uri="{FF2B5EF4-FFF2-40B4-BE49-F238E27FC236}">
                <a16:creationId xmlns:a16="http://schemas.microsoft.com/office/drawing/2014/main" id="{67856AD1-B072-4D26-88F5-5AB2C9DCBF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1977" y="2832830"/>
            <a:ext cx="4975688" cy="996342"/>
            <a:chOff x="1669293" y="3893141"/>
            <a:chExt cx="8845667" cy="1771275"/>
          </a:xfrm>
        </p:grpSpPr>
        <p:sp>
          <p:nvSpPr>
            <p:cNvPr id="67" name="Isosceles Triangle 39">
              <a:extLst>
                <a:ext uri="{FF2B5EF4-FFF2-40B4-BE49-F238E27FC236}">
                  <a16:creationId xmlns:a16="http://schemas.microsoft.com/office/drawing/2014/main" id="{DB3EE4C1-BB0F-4418-A5D5-15A080E3E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buClrTx/>
              </a:pPr>
              <a:endParaRPr lang="en-US" sz="1013" kern="1200">
                <a:solidFill>
                  <a:prstClr val="white"/>
                </a:solidFill>
              </a:endParaRPr>
            </a:p>
          </p:txBody>
        </p:sp>
        <p:sp>
          <p:nvSpPr>
            <p:cNvPr id="68" name="Rectangle 67">
              <a:extLst>
                <a:ext uri="{FF2B5EF4-FFF2-40B4-BE49-F238E27FC236}">
                  <a16:creationId xmlns:a16="http://schemas.microsoft.com/office/drawing/2014/main" id="{3307B25F-18D5-46E6-B1DE-0730C3FE9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buClrTx/>
              </a:pPr>
              <a:endParaRPr lang="en-US" sz="1013" kern="1200">
                <a:solidFill>
                  <a:prstClr val="white"/>
                </a:solidFill>
              </a:endParaRPr>
            </a:p>
          </p:txBody>
        </p:sp>
      </p:grpSp>
      <p:sp>
        <p:nvSpPr>
          <p:cNvPr id="44" name="Rectangle 69">
            <a:extLst>
              <a:ext uri="{FF2B5EF4-FFF2-40B4-BE49-F238E27FC236}">
                <a16:creationId xmlns:a16="http://schemas.microsoft.com/office/drawing/2014/main" id="{4B7CF581-A11B-4ECC-97ED-64E26BA3E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80767" y="1303761"/>
            <a:ext cx="4973173" cy="14809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257175">
              <a:buClrTx/>
            </a:pPr>
            <a:endParaRPr lang="en-US" sz="1013">
              <a:solidFill>
                <a:prstClr val="white"/>
              </a:solidFill>
            </a:endParaRPr>
          </a:p>
        </p:txBody>
      </p:sp>
      <p:pic>
        <p:nvPicPr>
          <p:cNvPr id="8" name="Picture 7">
            <a:extLst>
              <a:ext uri="{FF2B5EF4-FFF2-40B4-BE49-F238E27FC236}">
                <a16:creationId xmlns:a16="http://schemas.microsoft.com/office/drawing/2014/main" id="{F37D76D4-7799-E54F-B90F-E6A2341F634D}"/>
              </a:ext>
            </a:extLst>
          </p:cNvPr>
          <p:cNvPicPr>
            <a:picLocks noChangeAspect="1"/>
          </p:cNvPicPr>
          <p:nvPr/>
        </p:nvPicPr>
        <p:blipFill>
          <a:blip r:embed="rId3"/>
          <a:stretch>
            <a:fillRect/>
          </a:stretch>
        </p:blipFill>
        <p:spPr>
          <a:xfrm>
            <a:off x="2568002" y="1422934"/>
            <a:ext cx="4222030" cy="1256054"/>
          </a:xfrm>
          <a:prstGeom prst="rect">
            <a:avLst/>
          </a:prstGeom>
          <a:ln w="12700">
            <a:noFill/>
          </a:ln>
        </p:spPr>
      </p:pic>
      <p:sp>
        <p:nvSpPr>
          <p:cNvPr id="4" name="Title 3"/>
          <p:cNvSpPr>
            <a:spLocks noGrp="1"/>
          </p:cNvSpPr>
          <p:nvPr>
            <p:ph type="title"/>
          </p:nvPr>
        </p:nvSpPr>
        <p:spPr>
          <a:xfrm>
            <a:off x="2132572" y="2881821"/>
            <a:ext cx="4878166" cy="562070"/>
          </a:xfrm>
        </p:spPr>
        <p:txBody>
          <a:bodyPr vert="horz" lIns="128588" tIns="128588" rIns="128588" bIns="0" rtlCol="0" anchor="b">
            <a:normAutofit fontScale="90000"/>
          </a:bodyPr>
          <a:lstStyle/>
          <a:p>
            <a:pPr>
              <a:lnSpc>
                <a:spcPct val="80000"/>
              </a:lnSpc>
            </a:pPr>
            <a:br>
              <a:rPr lang="en-US" sz="563" dirty="0"/>
            </a:br>
            <a:br>
              <a:rPr lang="en-US" sz="563" dirty="0"/>
            </a:br>
            <a:br>
              <a:rPr lang="en-US" sz="563" dirty="0"/>
            </a:br>
            <a:br>
              <a:rPr lang="en-US" sz="563" dirty="0"/>
            </a:br>
            <a:br>
              <a:rPr lang="en-US" sz="563" dirty="0"/>
            </a:br>
            <a:r>
              <a:rPr lang="en-US" sz="3769" dirty="0"/>
              <a:t>Thank you</a:t>
            </a:r>
            <a:br>
              <a:rPr lang="en-US" sz="563" dirty="0"/>
            </a:br>
            <a:endParaRPr lang="en-US" sz="563" dirty="0"/>
          </a:p>
        </p:txBody>
      </p:sp>
      <p:sp>
        <p:nvSpPr>
          <p:cNvPr id="5" name="Text Placeholder 4"/>
          <p:cNvSpPr>
            <a:spLocks noGrp="1"/>
          </p:cNvSpPr>
          <p:nvPr>
            <p:ph type="body" idx="1"/>
          </p:nvPr>
        </p:nvSpPr>
        <p:spPr>
          <a:xfrm>
            <a:off x="2132571" y="3291181"/>
            <a:ext cx="4878803" cy="293983"/>
          </a:xfrm>
        </p:spPr>
        <p:txBody>
          <a:bodyPr vert="horz" lIns="51435" tIns="0" rIns="51435" bIns="25718" rtlCol="0">
            <a:normAutofit/>
          </a:bodyPr>
          <a:lstStyle/>
          <a:p>
            <a:pPr>
              <a:lnSpc>
                <a:spcPct val="100000"/>
              </a:lnSpc>
            </a:pPr>
            <a:r>
              <a:rPr lang="en-US" sz="900"/>
              <a:t>              </a:t>
            </a:r>
          </a:p>
        </p:txBody>
      </p:sp>
      <p:pic>
        <p:nvPicPr>
          <p:cNvPr id="3" name="Picture 2" descr="Icon&#10;&#10;Description automatically generated">
            <a:extLst>
              <a:ext uri="{FF2B5EF4-FFF2-40B4-BE49-F238E27FC236}">
                <a16:creationId xmlns:a16="http://schemas.microsoft.com/office/drawing/2014/main" id="{D347BAD3-FAD6-E143-A378-C79F3C986A19}"/>
              </a:ext>
            </a:extLst>
          </p:cNvPr>
          <p:cNvPicPr>
            <a:picLocks noChangeAspect="1"/>
          </p:cNvPicPr>
          <p:nvPr/>
        </p:nvPicPr>
        <p:blipFill>
          <a:blip r:embed="rId4"/>
          <a:stretch>
            <a:fillRect/>
          </a:stretch>
        </p:blipFill>
        <p:spPr>
          <a:xfrm>
            <a:off x="3011239" y="3983013"/>
            <a:ext cx="3124200" cy="581025"/>
          </a:xfrm>
          <a:prstGeom prst="rect">
            <a:avLst/>
          </a:prstGeom>
        </p:spPr>
      </p:pic>
    </p:spTree>
    <p:extLst>
      <p:ext uri="{BB962C8B-B14F-4D97-AF65-F5344CB8AC3E}">
        <p14:creationId xmlns:p14="http://schemas.microsoft.com/office/powerpoint/2010/main" val="1105111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a:blip r:embed="rId3"/>
          <a:stretch>
            <a:fillRect/>
          </a:stretch>
        </p:blipFill>
        <p:spPr>
          <a:xfrm>
            <a:off x="3924484" y="2046011"/>
            <a:ext cx="1609232" cy="1231895"/>
          </a:xfrm>
          <a:prstGeom prst="rect">
            <a:avLst/>
          </a:prstGeom>
        </p:spPr>
      </p:pic>
      <p:sp>
        <p:nvSpPr>
          <p:cNvPr id="6" name="TextBox 5"/>
          <p:cNvSpPr txBox="1"/>
          <p:nvPr/>
        </p:nvSpPr>
        <p:spPr>
          <a:xfrm>
            <a:off x="324365" y="608377"/>
            <a:ext cx="8282811" cy="923330"/>
          </a:xfrm>
          <a:prstGeom prst="rect">
            <a:avLst/>
          </a:prstGeom>
          <a:noFill/>
        </p:spPr>
        <p:txBody>
          <a:bodyPr wrap="square" rtlCol="0">
            <a:spAutoFit/>
          </a:bodyPr>
          <a:lstStyle/>
          <a:p>
            <a:pPr algn="ctr">
              <a:buClrTx/>
              <a:buFontTx/>
              <a:buNone/>
              <a:defRPr/>
            </a:pPr>
            <a:r>
              <a:rPr lang="en-US" sz="2700" b="1" kern="1200" dirty="0">
                <a:solidFill>
                  <a:prstClr val="black"/>
                </a:solidFill>
                <a:latin typeface="Calibri Light" panose="020F0302020204030204"/>
                <a:ea typeface="+mn-ea"/>
                <a:cs typeface="+mn-cs"/>
              </a:rPr>
              <a:t>Growing an Inclusive Cooperative Economy Policy Lab-</a:t>
            </a:r>
          </a:p>
          <a:p>
            <a:pPr algn="ctr">
              <a:buClrTx/>
              <a:buFontTx/>
              <a:buNone/>
              <a:defRPr/>
            </a:pPr>
            <a:r>
              <a:rPr lang="en-US" sz="2700" b="1" kern="1200" dirty="0">
                <a:solidFill>
                  <a:prstClr val="black"/>
                </a:solidFill>
                <a:latin typeface="Calibri Light" panose="020F0302020204030204"/>
                <a:ea typeface="+mn-ea"/>
                <a:cs typeface="+mn-cs"/>
              </a:rPr>
              <a:t>Working Group Members </a:t>
            </a:r>
          </a:p>
        </p:txBody>
      </p:sp>
      <p:pic>
        <p:nvPicPr>
          <p:cNvPr id="8" name="Picture 7">
            <a:extLst>
              <a:ext uri="{FF2B5EF4-FFF2-40B4-BE49-F238E27FC236}">
                <a16:creationId xmlns:a16="http://schemas.microsoft.com/office/drawing/2014/main" id="{A2B53CA1-3852-B744-990D-2DC857860807}"/>
              </a:ext>
            </a:extLst>
          </p:cNvPr>
          <p:cNvPicPr>
            <a:picLocks noChangeAspect="1"/>
          </p:cNvPicPr>
          <p:nvPr/>
        </p:nvPicPr>
        <p:blipFill>
          <a:blip r:embed="rId4"/>
          <a:stretch>
            <a:fillRect/>
          </a:stretch>
        </p:blipFill>
        <p:spPr>
          <a:xfrm>
            <a:off x="2009456" y="2335398"/>
            <a:ext cx="1621231" cy="661037"/>
          </a:xfrm>
          <a:prstGeom prst="rect">
            <a:avLst/>
          </a:prstGeom>
        </p:spPr>
      </p:pic>
      <p:pic>
        <p:nvPicPr>
          <p:cNvPr id="5" name="Picture 4" descr="A close up of a logo&#10;&#10;Description automatically generated">
            <a:extLst>
              <a:ext uri="{FF2B5EF4-FFF2-40B4-BE49-F238E27FC236}">
                <a16:creationId xmlns:a16="http://schemas.microsoft.com/office/drawing/2014/main" id="{A1BFBAFF-3E6E-E841-B837-CA66DC8CD631}"/>
              </a:ext>
            </a:extLst>
          </p:cNvPr>
          <p:cNvPicPr>
            <a:picLocks noChangeAspect="1"/>
          </p:cNvPicPr>
          <p:nvPr/>
        </p:nvPicPr>
        <p:blipFill>
          <a:blip r:embed="rId5"/>
          <a:stretch>
            <a:fillRect/>
          </a:stretch>
        </p:blipFill>
        <p:spPr>
          <a:xfrm>
            <a:off x="238640" y="56219"/>
            <a:ext cx="1975331" cy="425499"/>
          </a:xfrm>
          <a:prstGeom prst="rect">
            <a:avLst/>
          </a:prstGeom>
        </p:spPr>
      </p:pic>
      <p:pic>
        <p:nvPicPr>
          <p:cNvPr id="21" name="Picture 20" descr="A picture containing food&#10;&#10;Description automatically generated">
            <a:extLst>
              <a:ext uri="{FF2B5EF4-FFF2-40B4-BE49-F238E27FC236}">
                <a16:creationId xmlns:a16="http://schemas.microsoft.com/office/drawing/2014/main" id="{10771549-919C-5443-ABF3-305BC71DD589}"/>
              </a:ext>
            </a:extLst>
          </p:cNvPr>
          <p:cNvPicPr>
            <a:picLocks noChangeAspect="1"/>
          </p:cNvPicPr>
          <p:nvPr/>
        </p:nvPicPr>
        <p:blipFill>
          <a:blip r:embed="rId6"/>
          <a:stretch>
            <a:fillRect/>
          </a:stretch>
        </p:blipFill>
        <p:spPr>
          <a:xfrm>
            <a:off x="593614" y="2294999"/>
            <a:ext cx="1113388" cy="741834"/>
          </a:xfrm>
          <a:prstGeom prst="rect">
            <a:avLst/>
          </a:prstGeom>
        </p:spPr>
      </p:pic>
      <p:pic>
        <p:nvPicPr>
          <p:cNvPr id="22" name="Picture 21" descr="A close up of a logo&#10;&#10;Description automatically generated">
            <a:extLst>
              <a:ext uri="{FF2B5EF4-FFF2-40B4-BE49-F238E27FC236}">
                <a16:creationId xmlns:a16="http://schemas.microsoft.com/office/drawing/2014/main" id="{B97761EE-6AB0-4547-91D0-86D34E9D27A0}"/>
              </a:ext>
            </a:extLst>
          </p:cNvPr>
          <p:cNvPicPr>
            <a:picLocks noChangeAspect="1"/>
          </p:cNvPicPr>
          <p:nvPr/>
        </p:nvPicPr>
        <p:blipFill>
          <a:blip r:embed="rId7"/>
          <a:stretch>
            <a:fillRect/>
          </a:stretch>
        </p:blipFill>
        <p:spPr>
          <a:xfrm>
            <a:off x="5741384" y="2296271"/>
            <a:ext cx="2311295" cy="700164"/>
          </a:xfrm>
          <a:prstGeom prst="rect">
            <a:avLst/>
          </a:prstGeom>
        </p:spPr>
      </p:pic>
      <p:sp>
        <p:nvSpPr>
          <p:cNvPr id="29" name="Rectangle 28"/>
          <p:cNvSpPr/>
          <p:nvPr/>
        </p:nvSpPr>
        <p:spPr>
          <a:xfrm>
            <a:off x="593614" y="3277906"/>
            <a:ext cx="1548181" cy="507831"/>
          </a:xfrm>
          <a:prstGeom prst="rect">
            <a:avLst/>
          </a:prstGeom>
        </p:spPr>
        <p:txBody>
          <a:bodyPr wrap="none">
            <a:spAutoFit/>
          </a:bodyPr>
          <a:lstStyle/>
          <a:p>
            <a:pPr>
              <a:buClrTx/>
              <a:buFontTx/>
              <a:buNone/>
            </a:pPr>
            <a:r>
              <a:rPr lang="en-GB" sz="2700" kern="1200" dirty="0">
                <a:solidFill>
                  <a:prstClr val="black"/>
                </a:solidFill>
                <a:latin typeface="Calibri Light" panose="020F0302020204030204"/>
                <a:ea typeface="+mn-ea"/>
                <a:cs typeface="+mn-cs"/>
              </a:rPr>
              <a:t>1 Affiliate</a:t>
            </a:r>
            <a:r>
              <a:rPr lang="en-GB" sz="1350" kern="1200" dirty="0">
                <a:solidFill>
                  <a:prstClr val="black"/>
                </a:solidFill>
                <a:latin typeface="Calibri" panose="020F0502020204030204"/>
                <a:ea typeface="+mn-ea"/>
                <a:cs typeface="+mn-cs"/>
              </a:rPr>
              <a:t> </a:t>
            </a:r>
          </a:p>
        </p:txBody>
      </p:sp>
      <p:sp>
        <p:nvSpPr>
          <p:cNvPr id="35" name="Rectangle 34"/>
          <p:cNvSpPr/>
          <p:nvPr/>
        </p:nvSpPr>
        <p:spPr>
          <a:xfrm>
            <a:off x="643280" y="1756025"/>
            <a:ext cx="1638590" cy="507831"/>
          </a:xfrm>
          <a:prstGeom prst="rect">
            <a:avLst/>
          </a:prstGeom>
        </p:spPr>
        <p:txBody>
          <a:bodyPr wrap="none">
            <a:spAutoFit/>
          </a:bodyPr>
          <a:lstStyle/>
          <a:p>
            <a:pPr>
              <a:buClrTx/>
              <a:buFontTx/>
              <a:buNone/>
            </a:pPr>
            <a:r>
              <a:rPr lang="en-US" sz="2700" kern="1200" dirty="0">
                <a:solidFill>
                  <a:prstClr val="black"/>
                </a:solidFill>
                <a:latin typeface="Calibri Light" panose="020F0302020204030204"/>
                <a:ea typeface="+mn-ea"/>
                <a:cs typeface="+mn-cs"/>
              </a:rPr>
              <a:t>4 Councils</a:t>
            </a:r>
            <a:r>
              <a:rPr lang="en-US" sz="1350" kern="1200" dirty="0">
                <a:solidFill>
                  <a:prstClr val="black"/>
                </a:solidFill>
                <a:latin typeface="Calibri Light" panose="020F0302020204030204"/>
                <a:ea typeface="+mn-ea"/>
                <a:cs typeface="+mn-cs"/>
              </a:rPr>
              <a:t> </a:t>
            </a:r>
            <a:endParaRPr lang="en-GB" sz="1350" kern="1200" dirty="0">
              <a:solidFill>
                <a:prstClr val="black"/>
              </a:solidFill>
              <a:latin typeface="Calibri" panose="020F0502020204030204"/>
              <a:ea typeface="+mn-ea"/>
              <a:cs typeface="+mn-cs"/>
            </a:endParaRPr>
          </a:p>
        </p:txBody>
      </p:sp>
      <p:pic>
        <p:nvPicPr>
          <p:cNvPr id="37" name="Picture 36"/>
          <p:cNvPicPr>
            <a:picLocks noChangeAspect="1"/>
          </p:cNvPicPr>
          <p:nvPr/>
        </p:nvPicPr>
        <p:blipFill>
          <a:blip r:embed="rId8"/>
          <a:stretch>
            <a:fillRect/>
          </a:stretch>
        </p:blipFill>
        <p:spPr>
          <a:xfrm>
            <a:off x="690404" y="3887484"/>
            <a:ext cx="2808203" cy="372965"/>
          </a:xfrm>
          <a:prstGeom prst="rect">
            <a:avLst/>
          </a:prstGeom>
        </p:spPr>
      </p:pic>
    </p:spTree>
    <p:extLst>
      <p:ext uri="{BB962C8B-B14F-4D97-AF65-F5344CB8AC3E}">
        <p14:creationId xmlns:p14="http://schemas.microsoft.com/office/powerpoint/2010/main" val="2831472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a:blip r:embed="rId3"/>
          <a:stretch>
            <a:fillRect/>
          </a:stretch>
        </p:blipFill>
        <p:spPr>
          <a:xfrm>
            <a:off x="421689" y="2497637"/>
            <a:ext cx="1609232" cy="1231895"/>
          </a:xfrm>
          <a:prstGeom prst="rect">
            <a:avLst/>
          </a:prstGeom>
        </p:spPr>
      </p:pic>
      <p:sp>
        <p:nvSpPr>
          <p:cNvPr id="6" name="TextBox 5"/>
          <p:cNvSpPr txBox="1"/>
          <p:nvPr/>
        </p:nvSpPr>
        <p:spPr>
          <a:xfrm>
            <a:off x="324365" y="608377"/>
            <a:ext cx="8282811" cy="923330"/>
          </a:xfrm>
          <a:prstGeom prst="rect">
            <a:avLst/>
          </a:prstGeom>
          <a:noFill/>
        </p:spPr>
        <p:txBody>
          <a:bodyPr wrap="square" rtlCol="0">
            <a:spAutoFit/>
          </a:bodyPr>
          <a:lstStyle/>
          <a:p>
            <a:pPr algn="ctr">
              <a:buClrTx/>
              <a:buFontTx/>
              <a:buNone/>
              <a:defRPr/>
            </a:pPr>
            <a:r>
              <a:rPr lang="en-US" sz="2700" b="1" kern="1200" dirty="0">
                <a:solidFill>
                  <a:prstClr val="black"/>
                </a:solidFill>
                <a:latin typeface="Calibri Light" panose="020F0302020204030204"/>
                <a:ea typeface="+mn-ea"/>
                <a:cs typeface="+mn-cs"/>
              </a:rPr>
              <a:t>Growing an Inclusive Cooperative Economy Policy Lab-</a:t>
            </a:r>
          </a:p>
          <a:p>
            <a:pPr algn="ctr">
              <a:buClrTx/>
              <a:buFontTx/>
              <a:buNone/>
              <a:defRPr/>
            </a:pPr>
            <a:r>
              <a:rPr lang="en-US" sz="2700" b="1" kern="1200" dirty="0">
                <a:solidFill>
                  <a:prstClr val="black"/>
                </a:solidFill>
                <a:latin typeface="Calibri Light" panose="020F0302020204030204"/>
                <a:ea typeface="+mn-ea"/>
                <a:cs typeface="+mn-cs"/>
              </a:rPr>
              <a:t>Roles &amp; Responsibilities</a:t>
            </a:r>
          </a:p>
        </p:txBody>
      </p:sp>
      <p:pic>
        <p:nvPicPr>
          <p:cNvPr id="8" name="Picture 7">
            <a:extLst>
              <a:ext uri="{FF2B5EF4-FFF2-40B4-BE49-F238E27FC236}">
                <a16:creationId xmlns:a16="http://schemas.microsoft.com/office/drawing/2014/main" id="{A2B53CA1-3852-B744-990D-2DC857860807}"/>
              </a:ext>
            </a:extLst>
          </p:cNvPr>
          <p:cNvPicPr>
            <a:picLocks noChangeAspect="1"/>
          </p:cNvPicPr>
          <p:nvPr/>
        </p:nvPicPr>
        <p:blipFill>
          <a:blip r:embed="rId4"/>
          <a:stretch>
            <a:fillRect/>
          </a:stretch>
        </p:blipFill>
        <p:spPr>
          <a:xfrm>
            <a:off x="592740" y="3743448"/>
            <a:ext cx="1621231" cy="661037"/>
          </a:xfrm>
          <a:prstGeom prst="rect">
            <a:avLst/>
          </a:prstGeom>
        </p:spPr>
      </p:pic>
      <p:pic>
        <p:nvPicPr>
          <p:cNvPr id="5" name="Picture 4" descr="A close up of a logo&#10;&#10;Description automatically generated">
            <a:extLst>
              <a:ext uri="{FF2B5EF4-FFF2-40B4-BE49-F238E27FC236}">
                <a16:creationId xmlns:a16="http://schemas.microsoft.com/office/drawing/2014/main" id="{A1BFBAFF-3E6E-E841-B837-CA66DC8CD631}"/>
              </a:ext>
            </a:extLst>
          </p:cNvPr>
          <p:cNvPicPr>
            <a:picLocks noChangeAspect="1"/>
          </p:cNvPicPr>
          <p:nvPr/>
        </p:nvPicPr>
        <p:blipFill>
          <a:blip r:embed="rId5"/>
          <a:stretch>
            <a:fillRect/>
          </a:stretch>
        </p:blipFill>
        <p:spPr>
          <a:xfrm>
            <a:off x="238640" y="56219"/>
            <a:ext cx="1975331" cy="425499"/>
          </a:xfrm>
          <a:prstGeom prst="rect">
            <a:avLst/>
          </a:prstGeom>
        </p:spPr>
      </p:pic>
      <p:pic>
        <p:nvPicPr>
          <p:cNvPr id="21" name="Picture 20" descr="A picture containing food&#10;&#10;Description automatically generated">
            <a:extLst>
              <a:ext uri="{FF2B5EF4-FFF2-40B4-BE49-F238E27FC236}">
                <a16:creationId xmlns:a16="http://schemas.microsoft.com/office/drawing/2014/main" id="{10771549-919C-5443-ABF3-305BC71DD589}"/>
              </a:ext>
            </a:extLst>
          </p:cNvPr>
          <p:cNvPicPr>
            <a:picLocks noChangeAspect="1"/>
          </p:cNvPicPr>
          <p:nvPr/>
        </p:nvPicPr>
        <p:blipFill>
          <a:blip r:embed="rId6"/>
          <a:stretch>
            <a:fillRect/>
          </a:stretch>
        </p:blipFill>
        <p:spPr>
          <a:xfrm>
            <a:off x="592740" y="2024258"/>
            <a:ext cx="1113388" cy="741834"/>
          </a:xfrm>
          <a:prstGeom prst="rect">
            <a:avLst/>
          </a:prstGeom>
        </p:spPr>
      </p:pic>
      <p:pic>
        <p:nvPicPr>
          <p:cNvPr id="22" name="Picture 21" descr="A close up of a logo&#10;&#10;Description automatically generated">
            <a:extLst>
              <a:ext uri="{FF2B5EF4-FFF2-40B4-BE49-F238E27FC236}">
                <a16:creationId xmlns:a16="http://schemas.microsoft.com/office/drawing/2014/main" id="{B97761EE-6AB0-4547-91D0-86D34E9D27A0}"/>
              </a:ext>
            </a:extLst>
          </p:cNvPr>
          <p:cNvPicPr>
            <a:picLocks noChangeAspect="1"/>
          </p:cNvPicPr>
          <p:nvPr/>
        </p:nvPicPr>
        <p:blipFill>
          <a:blip r:embed="rId7"/>
          <a:stretch>
            <a:fillRect/>
          </a:stretch>
        </p:blipFill>
        <p:spPr>
          <a:xfrm>
            <a:off x="2620994" y="2907387"/>
            <a:ext cx="2311295" cy="700164"/>
          </a:xfrm>
          <a:prstGeom prst="rect">
            <a:avLst/>
          </a:prstGeom>
        </p:spPr>
      </p:pic>
      <p:sp>
        <p:nvSpPr>
          <p:cNvPr id="29" name="Rectangle 28"/>
          <p:cNvSpPr/>
          <p:nvPr/>
        </p:nvSpPr>
        <p:spPr>
          <a:xfrm>
            <a:off x="5142455" y="1467152"/>
            <a:ext cx="818237" cy="507831"/>
          </a:xfrm>
          <a:prstGeom prst="rect">
            <a:avLst/>
          </a:prstGeom>
        </p:spPr>
        <p:txBody>
          <a:bodyPr wrap="none">
            <a:spAutoFit/>
          </a:bodyPr>
          <a:lstStyle/>
          <a:p>
            <a:pPr>
              <a:buClrTx/>
              <a:buFontTx/>
              <a:buNone/>
            </a:pPr>
            <a:r>
              <a:rPr lang="en-GB" sz="2700" b="1" kern="1200" dirty="0">
                <a:solidFill>
                  <a:prstClr val="black"/>
                </a:solidFill>
                <a:latin typeface="Calibri Light" panose="020F0302020204030204"/>
                <a:ea typeface="+mn-ea"/>
                <a:cs typeface="+mn-cs"/>
              </a:rPr>
              <a:t>Role</a:t>
            </a:r>
            <a:r>
              <a:rPr lang="en-GB" sz="1350" kern="1200" dirty="0">
                <a:solidFill>
                  <a:prstClr val="black"/>
                </a:solidFill>
                <a:latin typeface="Calibri" panose="020F0502020204030204"/>
                <a:ea typeface="+mn-ea"/>
                <a:cs typeface="+mn-cs"/>
              </a:rPr>
              <a:t> </a:t>
            </a:r>
          </a:p>
        </p:txBody>
      </p:sp>
      <p:sp>
        <p:nvSpPr>
          <p:cNvPr id="35" name="Rectangle 34"/>
          <p:cNvSpPr/>
          <p:nvPr/>
        </p:nvSpPr>
        <p:spPr>
          <a:xfrm>
            <a:off x="513849" y="1494929"/>
            <a:ext cx="1447832" cy="507831"/>
          </a:xfrm>
          <a:prstGeom prst="rect">
            <a:avLst/>
          </a:prstGeom>
        </p:spPr>
        <p:txBody>
          <a:bodyPr wrap="none">
            <a:spAutoFit/>
          </a:bodyPr>
          <a:lstStyle/>
          <a:p>
            <a:pPr>
              <a:buClrTx/>
              <a:buFontTx/>
              <a:buNone/>
            </a:pPr>
            <a:r>
              <a:rPr lang="en-US" sz="2700" b="1" kern="1200" dirty="0">
                <a:solidFill>
                  <a:prstClr val="black"/>
                </a:solidFill>
                <a:latin typeface="Calibri Light" panose="020F0302020204030204"/>
                <a:ea typeface="+mn-ea"/>
                <a:cs typeface="+mn-cs"/>
              </a:rPr>
              <a:t>Member</a:t>
            </a:r>
            <a:r>
              <a:rPr lang="en-US" sz="1350" b="1" kern="1200" dirty="0">
                <a:solidFill>
                  <a:prstClr val="black"/>
                </a:solidFill>
                <a:latin typeface="Calibri Light" panose="020F0302020204030204"/>
                <a:ea typeface="+mn-ea"/>
                <a:cs typeface="+mn-cs"/>
              </a:rPr>
              <a:t>  </a:t>
            </a:r>
            <a:endParaRPr lang="en-GB" sz="1350" b="1" kern="1200" dirty="0">
              <a:solidFill>
                <a:prstClr val="black"/>
              </a:solidFill>
              <a:latin typeface="Calibri" panose="020F0502020204030204"/>
              <a:ea typeface="+mn-ea"/>
              <a:cs typeface="+mn-cs"/>
            </a:endParaRPr>
          </a:p>
        </p:txBody>
      </p:sp>
      <p:pic>
        <p:nvPicPr>
          <p:cNvPr id="37" name="Picture 36"/>
          <p:cNvPicPr>
            <a:picLocks noChangeAspect="1"/>
          </p:cNvPicPr>
          <p:nvPr/>
        </p:nvPicPr>
        <p:blipFill>
          <a:blip r:embed="rId8"/>
          <a:stretch>
            <a:fillRect/>
          </a:stretch>
        </p:blipFill>
        <p:spPr>
          <a:xfrm>
            <a:off x="2334252" y="3919736"/>
            <a:ext cx="2808203" cy="372965"/>
          </a:xfrm>
          <a:prstGeom prst="rect">
            <a:avLst/>
          </a:prstGeom>
        </p:spPr>
      </p:pic>
      <p:sp>
        <p:nvSpPr>
          <p:cNvPr id="12" name="Rectangle 11"/>
          <p:cNvSpPr/>
          <p:nvPr/>
        </p:nvSpPr>
        <p:spPr>
          <a:xfrm>
            <a:off x="5142455" y="2227980"/>
            <a:ext cx="3467359" cy="507831"/>
          </a:xfrm>
          <a:prstGeom prst="rect">
            <a:avLst/>
          </a:prstGeom>
        </p:spPr>
        <p:txBody>
          <a:bodyPr wrap="none">
            <a:spAutoFit/>
          </a:bodyPr>
          <a:lstStyle/>
          <a:p>
            <a:pPr>
              <a:buClrTx/>
              <a:buFontTx/>
              <a:buNone/>
            </a:pPr>
            <a:r>
              <a:rPr lang="en-GB" sz="2700" kern="1200" dirty="0">
                <a:solidFill>
                  <a:prstClr val="black"/>
                </a:solidFill>
                <a:latin typeface="Calibri Light" panose="020F0302020204030204"/>
                <a:ea typeface="+mn-ea"/>
                <a:cs typeface="+mn-cs"/>
              </a:rPr>
              <a:t>Lead, Test &amp; Learn Pilot</a:t>
            </a:r>
            <a:r>
              <a:rPr lang="en-GB" sz="1350" kern="1200" dirty="0">
                <a:solidFill>
                  <a:prstClr val="black"/>
                </a:solidFill>
                <a:latin typeface="Calibri" panose="020F0502020204030204"/>
                <a:ea typeface="+mn-ea"/>
                <a:cs typeface="+mn-cs"/>
              </a:rPr>
              <a:t> </a:t>
            </a:r>
          </a:p>
        </p:txBody>
      </p:sp>
      <p:sp>
        <p:nvSpPr>
          <p:cNvPr id="13" name="Rectangle 12"/>
          <p:cNvSpPr/>
          <p:nvPr/>
        </p:nvSpPr>
        <p:spPr>
          <a:xfrm>
            <a:off x="5142455" y="2988808"/>
            <a:ext cx="3983463" cy="507831"/>
          </a:xfrm>
          <a:prstGeom prst="rect">
            <a:avLst/>
          </a:prstGeom>
        </p:spPr>
        <p:txBody>
          <a:bodyPr wrap="none">
            <a:spAutoFit/>
          </a:bodyPr>
          <a:lstStyle/>
          <a:p>
            <a:pPr>
              <a:buClrTx/>
              <a:buFontTx/>
              <a:buNone/>
            </a:pPr>
            <a:r>
              <a:rPr lang="en-GB" sz="2700" kern="1200" dirty="0">
                <a:solidFill>
                  <a:prstClr val="black"/>
                </a:solidFill>
                <a:latin typeface="Calibri Light" panose="020F0302020204030204"/>
                <a:ea typeface="+mn-ea"/>
                <a:cs typeface="+mn-cs"/>
              </a:rPr>
              <a:t>Member, Test &amp; Learn Pilot</a:t>
            </a:r>
            <a:r>
              <a:rPr lang="en-GB" sz="1350" kern="1200" dirty="0">
                <a:solidFill>
                  <a:prstClr val="black"/>
                </a:solidFill>
                <a:latin typeface="Calibri" panose="020F0502020204030204"/>
                <a:ea typeface="+mn-ea"/>
                <a:cs typeface="+mn-cs"/>
              </a:rPr>
              <a:t> </a:t>
            </a:r>
          </a:p>
        </p:txBody>
      </p:sp>
      <p:sp>
        <p:nvSpPr>
          <p:cNvPr id="14" name="Rectangle 13"/>
          <p:cNvSpPr/>
          <p:nvPr/>
        </p:nvSpPr>
        <p:spPr>
          <a:xfrm>
            <a:off x="5142455" y="3841489"/>
            <a:ext cx="2790892" cy="507831"/>
          </a:xfrm>
          <a:prstGeom prst="rect">
            <a:avLst/>
          </a:prstGeom>
        </p:spPr>
        <p:txBody>
          <a:bodyPr wrap="none">
            <a:spAutoFit/>
          </a:bodyPr>
          <a:lstStyle/>
          <a:p>
            <a:pPr>
              <a:buClrTx/>
              <a:buFontTx/>
              <a:buNone/>
            </a:pPr>
            <a:r>
              <a:rPr lang="en-GB" sz="2700" kern="1200" dirty="0">
                <a:solidFill>
                  <a:prstClr val="black"/>
                </a:solidFill>
                <a:latin typeface="Calibri Light" panose="020F0302020204030204"/>
                <a:ea typeface="+mn-ea"/>
                <a:cs typeface="+mn-cs"/>
              </a:rPr>
              <a:t>Advisory Members</a:t>
            </a:r>
            <a:endParaRPr lang="en-GB" sz="135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688836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4365" y="608377"/>
            <a:ext cx="8282811" cy="923330"/>
          </a:xfrm>
          <a:prstGeom prst="rect">
            <a:avLst/>
          </a:prstGeom>
          <a:noFill/>
        </p:spPr>
        <p:txBody>
          <a:bodyPr wrap="square" rtlCol="0">
            <a:spAutoFit/>
          </a:bodyPr>
          <a:lstStyle/>
          <a:p>
            <a:pPr algn="ctr">
              <a:buClrTx/>
              <a:buFontTx/>
              <a:buNone/>
              <a:defRPr/>
            </a:pPr>
            <a:r>
              <a:rPr lang="en-US" sz="2700" b="1" kern="1200" dirty="0">
                <a:solidFill>
                  <a:prstClr val="black"/>
                </a:solidFill>
                <a:latin typeface="Calibri Light" panose="020F0302020204030204"/>
                <a:ea typeface="+mn-ea"/>
                <a:cs typeface="+mn-cs"/>
              </a:rPr>
              <a:t>Growing an Inclusive Cooperative Economy Policy Lab-</a:t>
            </a:r>
          </a:p>
          <a:p>
            <a:pPr algn="ctr">
              <a:buClrTx/>
              <a:buFontTx/>
              <a:buNone/>
              <a:defRPr/>
            </a:pPr>
            <a:r>
              <a:rPr lang="en-US" sz="2700" b="1" kern="1200" dirty="0">
                <a:solidFill>
                  <a:prstClr val="black"/>
                </a:solidFill>
                <a:latin typeface="Calibri Light" panose="020F0302020204030204"/>
                <a:ea typeface="+mn-ea"/>
                <a:cs typeface="+mn-cs"/>
              </a:rPr>
              <a:t>Brief </a:t>
            </a:r>
          </a:p>
        </p:txBody>
      </p:sp>
      <p:pic>
        <p:nvPicPr>
          <p:cNvPr id="5" name="Picture 4" descr="A close up of a logo&#10;&#10;Description automatically generated">
            <a:extLst>
              <a:ext uri="{FF2B5EF4-FFF2-40B4-BE49-F238E27FC236}">
                <a16:creationId xmlns:a16="http://schemas.microsoft.com/office/drawing/2014/main" id="{A1BFBAFF-3E6E-E841-B837-CA66DC8CD631}"/>
              </a:ext>
            </a:extLst>
          </p:cNvPr>
          <p:cNvPicPr>
            <a:picLocks noChangeAspect="1"/>
          </p:cNvPicPr>
          <p:nvPr/>
        </p:nvPicPr>
        <p:blipFill>
          <a:blip r:embed="rId3"/>
          <a:stretch>
            <a:fillRect/>
          </a:stretch>
        </p:blipFill>
        <p:spPr>
          <a:xfrm>
            <a:off x="238640" y="56219"/>
            <a:ext cx="1975331" cy="425499"/>
          </a:xfrm>
          <a:prstGeom prst="rect">
            <a:avLst/>
          </a:prstGeom>
        </p:spPr>
      </p:pic>
      <p:graphicFrame>
        <p:nvGraphicFramePr>
          <p:cNvPr id="3" name="Table 2"/>
          <p:cNvGraphicFramePr>
            <a:graphicFrameLocks noGrp="1"/>
          </p:cNvGraphicFramePr>
          <p:nvPr/>
        </p:nvGraphicFramePr>
        <p:xfrm>
          <a:off x="556707" y="1508625"/>
          <a:ext cx="8050469" cy="2902773"/>
        </p:xfrm>
        <a:graphic>
          <a:graphicData uri="http://schemas.openxmlformats.org/drawingml/2006/table">
            <a:tbl>
              <a:tblPr firstRow="1" bandRow="1">
                <a:tableStyleId>{5C22544A-7EE6-4342-B048-85BDC9FD1C3A}</a:tableStyleId>
              </a:tblPr>
              <a:tblGrid>
                <a:gridCol w="1609418">
                  <a:extLst>
                    <a:ext uri="{9D8B030D-6E8A-4147-A177-3AD203B41FA5}">
                      <a16:colId xmlns:a16="http://schemas.microsoft.com/office/drawing/2014/main" val="20000"/>
                    </a:ext>
                  </a:extLst>
                </a:gridCol>
                <a:gridCol w="3403910">
                  <a:extLst>
                    <a:ext uri="{9D8B030D-6E8A-4147-A177-3AD203B41FA5}">
                      <a16:colId xmlns:a16="http://schemas.microsoft.com/office/drawing/2014/main" val="20001"/>
                    </a:ext>
                  </a:extLst>
                </a:gridCol>
                <a:gridCol w="543622">
                  <a:extLst>
                    <a:ext uri="{9D8B030D-6E8A-4147-A177-3AD203B41FA5}">
                      <a16:colId xmlns:a16="http://schemas.microsoft.com/office/drawing/2014/main" val="20002"/>
                    </a:ext>
                  </a:extLst>
                </a:gridCol>
                <a:gridCol w="535252">
                  <a:extLst>
                    <a:ext uri="{9D8B030D-6E8A-4147-A177-3AD203B41FA5}">
                      <a16:colId xmlns:a16="http://schemas.microsoft.com/office/drawing/2014/main" val="20003"/>
                    </a:ext>
                  </a:extLst>
                </a:gridCol>
                <a:gridCol w="1958267">
                  <a:extLst>
                    <a:ext uri="{9D8B030D-6E8A-4147-A177-3AD203B41FA5}">
                      <a16:colId xmlns:a16="http://schemas.microsoft.com/office/drawing/2014/main" val="20004"/>
                    </a:ext>
                  </a:extLst>
                </a:gridCol>
              </a:tblGrid>
              <a:tr h="111797">
                <a:tc>
                  <a:txBody>
                    <a:bodyPr/>
                    <a:lstStyle/>
                    <a:p>
                      <a:pPr>
                        <a:lnSpc>
                          <a:spcPct val="107000"/>
                        </a:lnSpc>
                        <a:spcAft>
                          <a:spcPts val="0"/>
                        </a:spcAft>
                      </a:pPr>
                      <a:r>
                        <a:rPr lang="en-GB" sz="600" dirty="0">
                          <a:effectLst/>
                        </a:rPr>
                        <a:t>Task</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600">
                          <a:effectLst/>
                        </a:rPr>
                        <a:t>Description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600">
                          <a:effectLst/>
                        </a:rPr>
                        <a:t>Start</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600" dirty="0">
                          <a:effectLst/>
                        </a:rPr>
                        <a:t>End</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600">
                          <a:effectLst/>
                        </a:rPr>
                        <a:t>Owner</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extLst>
                  <a:ext uri="{0D108BD9-81ED-4DB2-BD59-A6C34878D82A}">
                    <a16:rowId xmlns:a16="http://schemas.microsoft.com/office/drawing/2014/main" val="10000"/>
                  </a:ext>
                </a:extLst>
              </a:tr>
              <a:tr h="394698">
                <a:tc>
                  <a:txBody>
                    <a:bodyPr/>
                    <a:lstStyle/>
                    <a:p>
                      <a:pPr>
                        <a:lnSpc>
                          <a:spcPct val="107000"/>
                        </a:lnSpc>
                        <a:spcAft>
                          <a:spcPts val="0"/>
                        </a:spcAft>
                      </a:pPr>
                      <a:r>
                        <a:rPr lang="en-GB" sz="800">
                          <a:effectLst/>
                        </a:rPr>
                        <a:t>Collate Case Studies, learning and place based approaches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dirty="0">
                          <a:effectLst/>
                        </a:rPr>
                        <a:t>Each of the Partner CCIN members and Affiliate Member commit to attend a bi-monthly working group meeting to share learning and case studies. OCC as Lead reaches out to other CCIN members for good examples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Mar 21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Apr</a:t>
                      </a:r>
                    </a:p>
                    <a:p>
                      <a:pPr>
                        <a:lnSpc>
                          <a:spcPct val="107000"/>
                        </a:lnSpc>
                        <a:spcAft>
                          <a:spcPts val="0"/>
                        </a:spcAft>
                      </a:pPr>
                      <a:r>
                        <a:rPr lang="en-GB" sz="800">
                          <a:effectLst/>
                        </a:rPr>
                        <a:t>21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Oxford City Council to facilitate, partners contribute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extLst>
                  <a:ext uri="{0D108BD9-81ED-4DB2-BD59-A6C34878D82A}">
                    <a16:rowId xmlns:a16="http://schemas.microsoft.com/office/drawing/2014/main" val="10001"/>
                  </a:ext>
                </a:extLst>
              </a:tr>
              <a:tr h="385191">
                <a:tc>
                  <a:txBody>
                    <a:bodyPr/>
                    <a:lstStyle/>
                    <a:p>
                      <a:pPr>
                        <a:lnSpc>
                          <a:spcPct val="107000"/>
                        </a:lnSpc>
                        <a:spcAft>
                          <a:spcPts val="0"/>
                        </a:spcAft>
                      </a:pPr>
                      <a:r>
                        <a:rPr lang="en-GB" sz="800">
                          <a:effectLst/>
                        </a:rPr>
                        <a:t>Analyse collated approaches and shortlist tools and case studies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Analysis of approaches and agree shortlist of developed tools to test. Once tried and tested these tools will be shared and promoted in the Toolkit at the end of Policy Lab project.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May 21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May 21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Oxford City Council to facilitate, partners contribute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extLst>
                  <a:ext uri="{0D108BD9-81ED-4DB2-BD59-A6C34878D82A}">
                    <a16:rowId xmlns:a16="http://schemas.microsoft.com/office/drawing/2014/main" val="10002"/>
                  </a:ext>
                </a:extLst>
              </a:tr>
              <a:tr h="256794">
                <a:tc>
                  <a:txBody>
                    <a:bodyPr/>
                    <a:lstStyle/>
                    <a:p>
                      <a:pPr>
                        <a:lnSpc>
                          <a:spcPct val="107000"/>
                        </a:lnSpc>
                        <a:spcAft>
                          <a:spcPts val="0"/>
                        </a:spcAft>
                      </a:pPr>
                      <a:r>
                        <a:rPr lang="en-GB" sz="800">
                          <a:effectLst/>
                        </a:rPr>
                        <a:t>Milestone 1: Delivery of Test and Learn Pilots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Pilots tested in 3 areas, delivery phase; 6 months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June  21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Nov   21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Oxford/Torbay/Stevenage partners to agree and test pilot tools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extLst>
                  <a:ext uri="{0D108BD9-81ED-4DB2-BD59-A6C34878D82A}">
                    <a16:rowId xmlns:a16="http://schemas.microsoft.com/office/drawing/2014/main" val="10003"/>
                  </a:ext>
                </a:extLst>
              </a:tr>
              <a:tr h="256794">
                <a:tc>
                  <a:txBody>
                    <a:bodyPr/>
                    <a:lstStyle/>
                    <a:p>
                      <a:pPr>
                        <a:lnSpc>
                          <a:spcPct val="107000"/>
                        </a:lnSpc>
                        <a:spcAft>
                          <a:spcPts val="0"/>
                        </a:spcAft>
                      </a:pPr>
                      <a:r>
                        <a:rPr lang="en-GB" sz="800">
                          <a:effectLst/>
                        </a:rPr>
                        <a:t>Plan workshops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Develop the design of the workshops including the audience and content.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Nov 21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Nov  21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Oxford City Council to lead, partners contribute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extLst>
                  <a:ext uri="{0D108BD9-81ED-4DB2-BD59-A6C34878D82A}">
                    <a16:rowId xmlns:a16="http://schemas.microsoft.com/office/drawing/2014/main" val="10004"/>
                  </a:ext>
                </a:extLst>
              </a:tr>
              <a:tr h="256794">
                <a:tc>
                  <a:txBody>
                    <a:bodyPr/>
                    <a:lstStyle/>
                    <a:p>
                      <a:pPr>
                        <a:lnSpc>
                          <a:spcPct val="107000"/>
                        </a:lnSpc>
                        <a:spcAft>
                          <a:spcPts val="0"/>
                        </a:spcAft>
                      </a:pPr>
                      <a:r>
                        <a:rPr lang="en-GB" sz="800">
                          <a:effectLst/>
                        </a:rPr>
                        <a:t>Milestone 2: Workshops Delivery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solidFill>
                      <a:srgbClr val="FFFF00"/>
                    </a:solidFill>
                  </a:tcPr>
                </a:tc>
                <a:tc>
                  <a:txBody>
                    <a:bodyPr/>
                    <a:lstStyle/>
                    <a:p>
                      <a:pPr>
                        <a:lnSpc>
                          <a:spcPct val="107000"/>
                        </a:lnSpc>
                        <a:spcAft>
                          <a:spcPts val="0"/>
                        </a:spcAft>
                      </a:pPr>
                      <a:r>
                        <a:rPr lang="en-GB" sz="800" dirty="0">
                          <a:effectLst/>
                        </a:rPr>
                        <a:t>Delivery of the workshops as designed.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solidFill>
                      <a:srgbClr val="FFFF00"/>
                    </a:solidFill>
                  </a:tcPr>
                </a:tc>
                <a:tc>
                  <a:txBody>
                    <a:bodyPr/>
                    <a:lstStyle/>
                    <a:p>
                      <a:pPr>
                        <a:lnSpc>
                          <a:spcPct val="107000"/>
                        </a:lnSpc>
                        <a:spcAft>
                          <a:spcPts val="0"/>
                        </a:spcAft>
                      </a:pPr>
                      <a:r>
                        <a:rPr lang="en-GB" sz="800">
                          <a:effectLst/>
                        </a:rPr>
                        <a:t>Dec 21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solidFill>
                      <a:srgbClr val="FFFF00"/>
                    </a:solidFill>
                  </a:tcPr>
                </a:tc>
                <a:tc>
                  <a:txBody>
                    <a:bodyPr/>
                    <a:lstStyle/>
                    <a:p>
                      <a:pPr>
                        <a:lnSpc>
                          <a:spcPct val="107000"/>
                        </a:lnSpc>
                        <a:spcAft>
                          <a:spcPts val="0"/>
                        </a:spcAft>
                      </a:pPr>
                      <a:r>
                        <a:rPr lang="en-GB" sz="800">
                          <a:effectLst/>
                        </a:rPr>
                        <a:t>Jan 22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solidFill>
                      <a:srgbClr val="FFFF00"/>
                    </a:solidFill>
                  </a:tcPr>
                </a:tc>
                <a:tc>
                  <a:txBody>
                    <a:bodyPr/>
                    <a:lstStyle/>
                    <a:p>
                      <a:pPr>
                        <a:lnSpc>
                          <a:spcPct val="107000"/>
                        </a:lnSpc>
                        <a:spcAft>
                          <a:spcPts val="0"/>
                        </a:spcAft>
                      </a:pPr>
                      <a:r>
                        <a:rPr lang="en-GB" sz="800" dirty="0">
                          <a:effectLst/>
                        </a:rPr>
                        <a:t>Oxford City Council to lead, partners contribute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solidFill>
                      <a:srgbClr val="FFFF00"/>
                    </a:solidFill>
                  </a:tcPr>
                </a:tc>
                <a:extLst>
                  <a:ext uri="{0D108BD9-81ED-4DB2-BD59-A6C34878D82A}">
                    <a16:rowId xmlns:a16="http://schemas.microsoft.com/office/drawing/2014/main" val="10005"/>
                  </a:ext>
                </a:extLst>
              </a:tr>
              <a:tr h="256794">
                <a:tc>
                  <a:txBody>
                    <a:bodyPr/>
                    <a:lstStyle/>
                    <a:p>
                      <a:pPr>
                        <a:lnSpc>
                          <a:spcPct val="107000"/>
                        </a:lnSpc>
                        <a:spcAft>
                          <a:spcPts val="0"/>
                        </a:spcAft>
                      </a:pPr>
                      <a:r>
                        <a:rPr lang="en-GB" sz="800">
                          <a:effectLst/>
                        </a:rPr>
                        <a:t>Develop toolkit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solidFill>
                      <a:srgbClr val="FFFF00"/>
                    </a:solidFill>
                  </a:tcPr>
                </a:tc>
                <a:tc>
                  <a:txBody>
                    <a:bodyPr/>
                    <a:lstStyle/>
                    <a:p>
                      <a:pPr>
                        <a:lnSpc>
                          <a:spcPct val="107000"/>
                        </a:lnSpc>
                        <a:spcAft>
                          <a:spcPts val="0"/>
                        </a:spcAft>
                      </a:pPr>
                      <a:r>
                        <a:rPr lang="en-GB" sz="800">
                          <a:effectLst/>
                        </a:rPr>
                        <a:t>Collate all contributions into a toolkit that supports councils to replicate and transfer learning from the test and learn pilots.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solidFill>
                      <a:srgbClr val="FFFF00"/>
                    </a:solidFill>
                  </a:tcPr>
                </a:tc>
                <a:tc>
                  <a:txBody>
                    <a:bodyPr/>
                    <a:lstStyle/>
                    <a:p>
                      <a:pPr>
                        <a:lnSpc>
                          <a:spcPct val="107000"/>
                        </a:lnSpc>
                        <a:spcAft>
                          <a:spcPts val="0"/>
                        </a:spcAft>
                      </a:pPr>
                      <a:r>
                        <a:rPr lang="en-GB" sz="800">
                          <a:effectLst/>
                        </a:rPr>
                        <a:t>Dec 21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solidFill>
                      <a:srgbClr val="FFFF00"/>
                    </a:solidFill>
                  </a:tcPr>
                </a:tc>
                <a:tc>
                  <a:txBody>
                    <a:bodyPr/>
                    <a:lstStyle/>
                    <a:p>
                      <a:pPr>
                        <a:lnSpc>
                          <a:spcPct val="107000"/>
                        </a:lnSpc>
                        <a:spcAft>
                          <a:spcPts val="0"/>
                        </a:spcAft>
                      </a:pPr>
                      <a:r>
                        <a:rPr lang="en-GB" sz="800">
                          <a:effectLst/>
                        </a:rPr>
                        <a:t>Jan  22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solidFill>
                      <a:srgbClr val="FFFF00"/>
                    </a:solidFill>
                  </a:tcPr>
                </a:tc>
                <a:tc>
                  <a:txBody>
                    <a:bodyPr/>
                    <a:lstStyle/>
                    <a:p>
                      <a:pPr>
                        <a:lnSpc>
                          <a:spcPct val="107000"/>
                        </a:lnSpc>
                        <a:spcAft>
                          <a:spcPts val="0"/>
                        </a:spcAft>
                      </a:pPr>
                      <a:r>
                        <a:rPr lang="en-GB" sz="800" dirty="0">
                          <a:effectLst/>
                        </a:rPr>
                        <a:t>Oxford City Council to lead, partners contribute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solidFill>
                      <a:srgbClr val="FFFF00"/>
                    </a:solidFill>
                  </a:tcPr>
                </a:tc>
                <a:extLst>
                  <a:ext uri="{0D108BD9-81ED-4DB2-BD59-A6C34878D82A}">
                    <a16:rowId xmlns:a16="http://schemas.microsoft.com/office/drawing/2014/main" val="10006"/>
                  </a:ext>
                </a:extLst>
              </a:tr>
              <a:tr h="328588">
                <a:tc>
                  <a:txBody>
                    <a:bodyPr/>
                    <a:lstStyle/>
                    <a:p>
                      <a:pPr>
                        <a:lnSpc>
                          <a:spcPct val="107000"/>
                        </a:lnSpc>
                        <a:spcAft>
                          <a:spcPts val="0"/>
                        </a:spcAft>
                      </a:pPr>
                      <a:r>
                        <a:rPr lang="en-GB" sz="800" dirty="0">
                          <a:effectLst/>
                        </a:rPr>
                        <a:t>Write Report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Drafting of a report describing the intentions, process and outcomes of this project to accompany the toolkit.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Jan 22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Feb 22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Oxford City Council to lead, partners contribute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extLst>
                  <a:ext uri="{0D108BD9-81ED-4DB2-BD59-A6C34878D82A}">
                    <a16:rowId xmlns:a16="http://schemas.microsoft.com/office/drawing/2014/main" val="10007"/>
                  </a:ext>
                </a:extLst>
              </a:tr>
              <a:tr h="304383">
                <a:tc>
                  <a:txBody>
                    <a:bodyPr/>
                    <a:lstStyle/>
                    <a:p>
                      <a:pPr>
                        <a:lnSpc>
                          <a:spcPct val="107000"/>
                        </a:lnSpc>
                        <a:spcAft>
                          <a:spcPts val="0"/>
                        </a:spcAft>
                      </a:pPr>
                      <a:r>
                        <a:rPr lang="en-GB" sz="800" dirty="0">
                          <a:effectLst/>
                        </a:rPr>
                        <a:t>Develop comms plan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Development of a communications plan to promote the toolkit and report to member and non-member councils, community groups and audiences.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Jan 22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Jan 22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Oxford City Council to lead, partners contribute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extLst>
                  <a:ext uri="{0D108BD9-81ED-4DB2-BD59-A6C34878D82A}">
                    <a16:rowId xmlns:a16="http://schemas.microsoft.com/office/drawing/2014/main" val="10008"/>
                  </a:ext>
                </a:extLst>
              </a:tr>
              <a:tr h="328588">
                <a:tc>
                  <a:txBody>
                    <a:bodyPr/>
                    <a:lstStyle/>
                    <a:p>
                      <a:pPr>
                        <a:lnSpc>
                          <a:spcPct val="107000"/>
                        </a:lnSpc>
                        <a:spcAft>
                          <a:spcPts val="0"/>
                        </a:spcAft>
                      </a:pPr>
                      <a:r>
                        <a:rPr lang="en-GB" sz="800">
                          <a:effectLst/>
                        </a:rPr>
                        <a:t>Milestone 3: Publish and promote Toolkit and Report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Implementation of the comms plan to coincide with the publication of the report and toolkit.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March 22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a:effectLst/>
                        </a:rPr>
                        <a:t>March 22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tc>
                  <a:txBody>
                    <a:bodyPr/>
                    <a:lstStyle/>
                    <a:p>
                      <a:pPr>
                        <a:lnSpc>
                          <a:spcPct val="107000"/>
                        </a:lnSpc>
                        <a:spcAft>
                          <a:spcPts val="0"/>
                        </a:spcAft>
                      </a:pPr>
                      <a:r>
                        <a:rPr lang="en-GB" sz="800" dirty="0">
                          <a:effectLst/>
                        </a:rPr>
                        <a:t>Oxford City Council to lead, partners contribute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591" marR="41591"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9558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4365" y="608377"/>
            <a:ext cx="8282811" cy="923330"/>
          </a:xfrm>
          <a:prstGeom prst="rect">
            <a:avLst/>
          </a:prstGeom>
          <a:noFill/>
        </p:spPr>
        <p:txBody>
          <a:bodyPr wrap="square" rtlCol="0">
            <a:spAutoFit/>
          </a:bodyPr>
          <a:lstStyle/>
          <a:p>
            <a:pPr algn="ctr">
              <a:buClrTx/>
              <a:buFontTx/>
              <a:buNone/>
              <a:defRPr/>
            </a:pPr>
            <a:r>
              <a:rPr lang="en-US" sz="2700" b="1" kern="1200" dirty="0">
                <a:solidFill>
                  <a:prstClr val="black"/>
                </a:solidFill>
                <a:latin typeface="Calibri Light" panose="020F0302020204030204"/>
                <a:ea typeface="+mn-ea"/>
                <a:cs typeface="+mn-cs"/>
              </a:rPr>
              <a:t>Growing an Inclusive Cooperative Economy Policy Lab-</a:t>
            </a:r>
          </a:p>
          <a:p>
            <a:pPr algn="ctr">
              <a:buClrTx/>
              <a:buFontTx/>
              <a:buNone/>
              <a:defRPr/>
            </a:pPr>
            <a:r>
              <a:rPr lang="en-US" sz="2700" b="1" kern="1200" dirty="0">
                <a:solidFill>
                  <a:prstClr val="black"/>
                </a:solidFill>
                <a:latin typeface="Calibri Light" panose="020F0302020204030204"/>
                <a:ea typeface="+mn-ea"/>
                <a:cs typeface="+mn-cs"/>
              </a:rPr>
              <a:t>Risks/Challenges  </a:t>
            </a:r>
          </a:p>
        </p:txBody>
      </p:sp>
      <p:pic>
        <p:nvPicPr>
          <p:cNvPr id="5" name="Picture 4" descr="A close up of a logo&#10;&#10;Description automatically generated">
            <a:extLst>
              <a:ext uri="{FF2B5EF4-FFF2-40B4-BE49-F238E27FC236}">
                <a16:creationId xmlns:a16="http://schemas.microsoft.com/office/drawing/2014/main" id="{A1BFBAFF-3E6E-E841-B837-CA66DC8CD631}"/>
              </a:ext>
            </a:extLst>
          </p:cNvPr>
          <p:cNvPicPr>
            <a:picLocks noChangeAspect="1"/>
          </p:cNvPicPr>
          <p:nvPr/>
        </p:nvPicPr>
        <p:blipFill>
          <a:blip r:embed="rId3"/>
          <a:stretch>
            <a:fillRect/>
          </a:stretch>
        </p:blipFill>
        <p:spPr>
          <a:xfrm>
            <a:off x="238640" y="56219"/>
            <a:ext cx="1975331" cy="425499"/>
          </a:xfrm>
          <a:prstGeom prst="rect">
            <a:avLst/>
          </a:prstGeom>
        </p:spPr>
      </p:pic>
      <p:graphicFrame>
        <p:nvGraphicFramePr>
          <p:cNvPr id="2" name="Table 1"/>
          <p:cNvGraphicFramePr>
            <a:graphicFrameLocks noGrp="1"/>
          </p:cNvGraphicFramePr>
          <p:nvPr/>
        </p:nvGraphicFramePr>
        <p:xfrm>
          <a:off x="324365" y="1635284"/>
          <a:ext cx="8282813" cy="2168970"/>
        </p:xfrm>
        <a:graphic>
          <a:graphicData uri="http://schemas.openxmlformats.org/drawingml/2006/table">
            <a:tbl>
              <a:tblPr firstRow="1" bandRow="1"/>
              <a:tblGrid>
                <a:gridCol w="1248545">
                  <a:extLst>
                    <a:ext uri="{9D8B030D-6E8A-4147-A177-3AD203B41FA5}">
                      <a16:colId xmlns:a16="http://schemas.microsoft.com/office/drawing/2014/main" val="20000"/>
                    </a:ext>
                  </a:extLst>
                </a:gridCol>
                <a:gridCol w="3302962">
                  <a:extLst>
                    <a:ext uri="{9D8B030D-6E8A-4147-A177-3AD203B41FA5}">
                      <a16:colId xmlns:a16="http://schemas.microsoft.com/office/drawing/2014/main" val="20001"/>
                    </a:ext>
                  </a:extLst>
                </a:gridCol>
                <a:gridCol w="3731306">
                  <a:extLst>
                    <a:ext uri="{9D8B030D-6E8A-4147-A177-3AD203B41FA5}">
                      <a16:colId xmlns:a16="http://schemas.microsoft.com/office/drawing/2014/main" val="20002"/>
                    </a:ext>
                  </a:extLst>
                </a:gridCol>
              </a:tblGrid>
              <a:tr h="195692">
                <a:tc>
                  <a:txBody>
                    <a:bodyPr/>
                    <a:lstStyle/>
                    <a:p>
                      <a:pPr>
                        <a:lnSpc>
                          <a:spcPct val="107000"/>
                        </a:lnSpc>
                        <a:spcAft>
                          <a:spcPts val="0"/>
                        </a:spcAft>
                      </a:pPr>
                      <a:r>
                        <a:rPr lang="en-GB"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Potential Risk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nSpc>
                          <a:spcPct val="107000"/>
                        </a:lnSpc>
                        <a:spcAft>
                          <a:spcPts val="0"/>
                        </a:spcAft>
                      </a:pPr>
                      <a:r>
                        <a:rPr lang="en-GB"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Description of Risk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nSpc>
                          <a:spcPct val="107000"/>
                        </a:lnSpc>
                        <a:spcAft>
                          <a:spcPts val="0"/>
                        </a:spcAft>
                      </a:pPr>
                      <a:r>
                        <a:rPr lang="en-GB"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Proposed Mitigation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1027271">
                <a:tc>
                  <a:txBody>
                    <a:bodyPr/>
                    <a:lstStyle/>
                    <a:p>
                      <a:pPr>
                        <a:lnSpc>
                          <a:spcPct val="107000"/>
                        </a:lnSpc>
                        <a:spcAft>
                          <a:spcPts val="0"/>
                        </a:spcAft>
                      </a:pPr>
                      <a:r>
                        <a:rPr lang="en-GB"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COVID-19 Impacts: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145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Despite the national announcement of the roadmap to emerge from Lockdown it is expected that continued risks to delivery caused by the stop-start nature of lockdown and isolation measures will continue and will affect the project at stages throughout esp. on timescales projected here.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nSpc>
                          <a:spcPct val="107000"/>
                        </a:lnSpc>
                        <a:spcAft>
                          <a:spcPts val="0"/>
                        </a:spcAft>
                      </a:pPr>
                      <a:r>
                        <a:rPr lang="en-GB"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focus on delivery of workshops and test and learn pilots online via zoom, teams and equivalent media will therefore be assumed with live face to face interaction locally hoped for where appropriate/required but not expected.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1"/>
                  </a:ext>
                </a:extLst>
              </a:tr>
              <a:tr h="856060">
                <a:tc>
                  <a:txBody>
                    <a:bodyPr/>
                    <a:lstStyle/>
                    <a:p>
                      <a:pPr>
                        <a:lnSpc>
                          <a:spcPct val="107000"/>
                        </a:lnSpc>
                        <a:spcAft>
                          <a:spcPts val="0"/>
                        </a:spcAft>
                      </a:pPr>
                      <a:r>
                        <a:rPr lang="en-GB"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Diversion of resource: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145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Diversion of constrained resources to support recovery activities and delivery of potential upcoming national programmes. This could result in the programme for the pilot being pushed back.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nSpc>
                          <a:spcPct val="107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Each Local Authority or Partner to appoint an officer or lead to designate time to the project.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example In Oxford of this will be both the lead officer and also support from our newly appointed Community Wealth Building Officer.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2420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4365" y="608377"/>
            <a:ext cx="8282811" cy="923330"/>
          </a:xfrm>
          <a:prstGeom prst="rect">
            <a:avLst/>
          </a:prstGeom>
          <a:noFill/>
        </p:spPr>
        <p:txBody>
          <a:bodyPr wrap="square" rtlCol="0">
            <a:spAutoFit/>
          </a:bodyPr>
          <a:lstStyle/>
          <a:p>
            <a:pPr algn="ctr">
              <a:buClrTx/>
              <a:buFontTx/>
              <a:buNone/>
              <a:defRPr/>
            </a:pPr>
            <a:r>
              <a:rPr lang="en-US" sz="2700" b="1" kern="1200" dirty="0">
                <a:solidFill>
                  <a:prstClr val="black"/>
                </a:solidFill>
                <a:latin typeface="Calibri Light" panose="020F0302020204030204"/>
                <a:ea typeface="+mn-ea"/>
                <a:cs typeface="+mn-cs"/>
              </a:rPr>
              <a:t>Growing an Inclusive Cooperative Economy Policy Lab-</a:t>
            </a:r>
          </a:p>
          <a:p>
            <a:pPr algn="ctr">
              <a:buClrTx/>
              <a:buFontTx/>
              <a:buNone/>
              <a:defRPr/>
            </a:pPr>
            <a:r>
              <a:rPr lang="en-US" sz="2700" b="1" kern="1200" dirty="0">
                <a:solidFill>
                  <a:prstClr val="black"/>
                </a:solidFill>
                <a:latin typeface="Calibri Light" panose="020F0302020204030204"/>
                <a:ea typeface="+mn-ea"/>
                <a:cs typeface="+mn-cs"/>
              </a:rPr>
              <a:t>Progress to Date </a:t>
            </a:r>
          </a:p>
        </p:txBody>
      </p:sp>
      <p:pic>
        <p:nvPicPr>
          <p:cNvPr id="5" name="Picture 4" descr="A close up of a logo&#10;&#10;Description automatically generated">
            <a:extLst>
              <a:ext uri="{FF2B5EF4-FFF2-40B4-BE49-F238E27FC236}">
                <a16:creationId xmlns:a16="http://schemas.microsoft.com/office/drawing/2014/main" id="{A1BFBAFF-3E6E-E841-B837-CA66DC8CD631}"/>
              </a:ext>
            </a:extLst>
          </p:cNvPr>
          <p:cNvPicPr>
            <a:picLocks noChangeAspect="1"/>
          </p:cNvPicPr>
          <p:nvPr/>
        </p:nvPicPr>
        <p:blipFill>
          <a:blip r:embed="rId3"/>
          <a:stretch>
            <a:fillRect/>
          </a:stretch>
        </p:blipFill>
        <p:spPr>
          <a:xfrm>
            <a:off x="238640" y="56219"/>
            <a:ext cx="1975331" cy="425499"/>
          </a:xfrm>
          <a:prstGeom prst="rect">
            <a:avLst/>
          </a:prstGeom>
        </p:spPr>
      </p:pic>
      <p:sp>
        <p:nvSpPr>
          <p:cNvPr id="7" name="Rectangle 6"/>
          <p:cNvSpPr/>
          <p:nvPr/>
        </p:nvSpPr>
        <p:spPr>
          <a:xfrm>
            <a:off x="224173" y="1562599"/>
            <a:ext cx="4025269" cy="507831"/>
          </a:xfrm>
          <a:prstGeom prst="rect">
            <a:avLst/>
          </a:prstGeom>
        </p:spPr>
        <p:txBody>
          <a:bodyPr wrap="none">
            <a:spAutoFit/>
          </a:bodyPr>
          <a:lstStyle/>
          <a:p>
            <a:pPr algn="ctr">
              <a:buClrTx/>
              <a:buFontTx/>
              <a:buNone/>
            </a:pPr>
            <a:r>
              <a:rPr lang="en-GB" sz="1350" b="1" kern="1200" dirty="0">
                <a:solidFill>
                  <a:prstClr val="black"/>
                </a:solidFill>
                <a:latin typeface="Calibri" panose="020F0502020204030204"/>
                <a:ea typeface="+mn-ea"/>
                <a:cs typeface="+mn-cs"/>
              </a:rPr>
              <a:t>Launch of Oxfordshire Inclusive Economy Partnership </a:t>
            </a:r>
          </a:p>
          <a:p>
            <a:pPr algn="ctr">
              <a:buClrTx/>
              <a:buFontTx/>
              <a:buNone/>
            </a:pPr>
            <a:r>
              <a:rPr lang="en-GB" sz="1350" kern="1200" dirty="0">
                <a:solidFill>
                  <a:prstClr val="black"/>
                </a:solidFill>
                <a:latin typeface="Calibri" panose="020F0502020204030204"/>
                <a:ea typeface="+mn-ea"/>
                <a:cs typeface="+mn-cs"/>
              </a:rPr>
              <a:t>April 2021</a:t>
            </a:r>
          </a:p>
        </p:txBody>
      </p:sp>
      <p:sp>
        <p:nvSpPr>
          <p:cNvPr id="8" name="Rectangle 7"/>
          <p:cNvSpPr/>
          <p:nvPr/>
        </p:nvSpPr>
        <p:spPr>
          <a:xfrm>
            <a:off x="6571899" y="1577862"/>
            <a:ext cx="2218429" cy="507831"/>
          </a:xfrm>
          <a:prstGeom prst="rect">
            <a:avLst/>
          </a:prstGeom>
        </p:spPr>
        <p:txBody>
          <a:bodyPr wrap="none">
            <a:spAutoFit/>
          </a:bodyPr>
          <a:lstStyle/>
          <a:p>
            <a:pPr algn="ctr">
              <a:buClrTx/>
              <a:buFontTx/>
              <a:buNone/>
            </a:pPr>
            <a:r>
              <a:rPr lang="en-GB" sz="1350" b="1" kern="1200" dirty="0">
                <a:solidFill>
                  <a:prstClr val="black"/>
                </a:solidFill>
                <a:latin typeface="Calibri" panose="020F0502020204030204"/>
                <a:ea typeface="+mn-ea"/>
                <a:cs typeface="+mn-cs"/>
              </a:rPr>
              <a:t>Launch of Owned by Oxford </a:t>
            </a:r>
          </a:p>
          <a:p>
            <a:pPr algn="ctr">
              <a:buClrTx/>
              <a:buFontTx/>
              <a:buNone/>
            </a:pPr>
            <a:r>
              <a:rPr lang="en-GB" sz="1350" kern="1200" dirty="0">
                <a:solidFill>
                  <a:prstClr val="black"/>
                </a:solidFill>
                <a:latin typeface="Calibri" panose="020F0502020204030204"/>
                <a:ea typeface="+mn-ea"/>
                <a:cs typeface="+mn-cs"/>
              </a:rPr>
              <a:t>June 2021</a:t>
            </a:r>
          </a:p>
        </p:txBody>
      </p:sp>
      <p:sp>
        <p:nvSpPr>
          <p:cNvPr id="9" name="Rectangle 8"/>
          <p:cNvSpPr/>
          <p:nvPr/>
        </p:nvSpPr>
        <p:spPr>
          <a:xfrm>
            <a:off x="3506269" y="1943412"/>
            <a:ext cx="3249929" cy="507831"/>
          </a:xfrm>
          <a:prstGeom prst="rect">
            <a:avLst/>
          </a:prstGeom>
        </p:spPr>
        <p:txBody>
          <a:bodyPr wrap="none">
            <a:spAutoFit/>
          </a:bodyPr>
          <a:lstStyle/>
          <a:p>
            <a:pPr algn="ctr">
              <a:buClrTx/>
              <a:buFontTx/>
              <a:buNone/>
            </a:pPr>
            <a:r>
              <a:rPr lang="en-GB" sz="1350" b="1" kern="1200" dirty="0">
                <a:solidFill>
                  <a:prstClr val="black"/>
                </a:solidFill>
                <a:latin typeface="Calibri" panose="020F0502020204030204"/>
                <a:ea typeface="+mn-ea"/>
                <a:cs typeface="+mn-cs"/>
              </a:rPr>
              <a:t>Launch of Social Value &amp; Procurement WG </a:t>
            </a:r>
          </a:p>
          <a:p>
            <a:pPr algn="ctr">
              <a:buClrTx/>
              <a:buFontTx/>
              <a:buNone/>
            </a:pPr>
            <a:r>
              <a:rPr lang="en-GB" sz="1350" kern="1200" dirty="0">
                <a:solidFill>
                  <a:prstClr val="black"/>
                </a:solidFill>
                <a:latin typeface="Calibri" panose="020F0502020204030204"/>
                <a:ea typeface="+mn-ea"/>
                <a:cs typeface="+mn-cs"/>
              </a:rPr>
              <a:t>May 2021</a:t>
            </a:r>
          </a:p>
        </p:txBody>
      </p:sp>
      <p:sp>
        <p:nvSpPr>
          <p:cNvPr id="10" name="Rectangle 9"/>
          <p:cNvSpPr/>
          <p:nvPr/>
        </p:nvSpPr>
        <p:spPr>
          <a:xfrm>
            <a:off x="761202" y="2108045"/>
            <a:ext cx="2478435" cy="507831"/>
          </a:xfrm>
          <a:prstGeom prst="rect">
            <a:avLst/>
          </a:prstGeom>
        </p:spPr>
        <p:txBody>
          <a:bodyPr wrap="none">
            <a:spAutoFit/>
          </a:bodyPr>
          <a:lstStyle/>
          <a:p>
            <a:pPr algn="ctr">
              <a:buClrTx/>
              <a:buFontTx/>
              <a:buNone/>
            </a:pPr>
            <a:r>
              <a:rPr lang="en-GB" sz="1350" b="1" kern="1200" dirty="0">
                <a:solidFill>
                  <a:prstClr val="black"/>
                </a:solidFill>
                <a:latin typeface="Calibri" panose="020F0502020204030204"/>
                <a:ea typeface="+mn-ea"/>
                <a:cs typeface="+mn-cs"/>
              </a:rPr>
              <a:t>Draft Inclusive Economy Charter</a:t>
            </a:r>
          </a:p>
          <a:p>
            <a:pPr algn="ctr">
              <a:buClrTx/>
              <a:buFontTx/>
              <a:buNone/>
            </a:pPr>
            <a:r>
              <a:rPr lang="en-GB" sz="1350" kern="1200" dirty="0">
                <a:solidFill>
                  <a:prstClr val="black"/>
                </a:solidFill>
                <a:latin typeface="Calibri" panose="020F0502020204030204"/>
                <a:ea typeface="+mn-ea"/>
                <a:cs typeface="+mn-cs"/>
              </a:rPr>
              <a:t>June 2021 (Revised Jan 22)</a:t>
            </a:r>
          </a:p>
        </p:txBody>
      </p:sp>
      <p:sp>
        <p:nvSpPr>
          <p:cNvPr id="11" name="Rectangle 10"/>
          <p:cNvSpPr/>
          <p:nvPr/>
        </p:nvSpPr>
        <p:spPr>
          <a:xfrm>
            <a:off x="1851091" y="2653492"/>
            <a:ext cx="3473708" cy="507831"/>
          </a:xfrm>
          <a:prstGeom prst="rect">
            <a:avLst/>
          </a:prstGeom>
        </p:spPr>
        <p:txBody>
          <a:bodyPr wrap="none">
            <a:spAutoFit/>
          </a:bodyPr>
          <a:lstStyle/>
          <a:p>
            <a:pPr algn="ctr">
              <a:buClrTx/>
              <a:buFontTx/>
              <a:buNone/>
            </a:pPr>
            <a:r>
              <a:rPr lang="en-GB" sz="1350" b="1" kern="1200" dirty="0">
                <a:solidFill>
                  <a:prstClr val="black"/>
                </a:solidFill>
                <a:latin typeface="Calibri" panose="020F0502020204030204"/>
                <a:ea typeface="+mn-ea"/>
                <a:cs typeface="+mn-cs"/>
              </a:rPr>
              <a:t>Draft Social Value Directory Test &amp; Learn Pilot </a:t>
            </a:r>
          </a:p>
          <a:p>
            <a:pPr algn="ctr">
              <a:buClrTx/>
              <a:buFontTx/>
              <a:buNone/>
            </a:pPr>
            <a:r>
              <a:rPr lang="en-GB" sz="1350" kern="1200" dirty="0">
                <a:solidFill>
                  <a:prstClr val="black"/>
                </a:solidFill>
                <a:latin typeface="Calibri" panose="020F0502020204030204"/>
                <a:ea typeface="+mn-ea"/>
                <a:cs typeface="+mn-cs"/>
              </a:rPr>
              <a:t>July 2021</a:t>
            </a:r>
          </a:p>
        </p:txBody>
      </p:sp>
      <p:sp>
        <p:nvSpPr>
          <p:cNvPr id="12" name="Rectangle 11"/>
          <p:cNvSpPr/>
          <p:nvPr/>
        </p:nvSpPr>
        <p:spPr>
          <a:xfrm>
            <a:off x="5550488" y="2255023"/>
            <a:ext cx="3531544" cy="507831"/>
          </a:xfrm>
          <a:prstGeom prst="rect">
            <a:avLst/>
          </a:prstGeom>
        </p:spPr>
        <p:txBody>
          <a:bodyPr wrap="none">
            <a:spAutoFit/>
          </a:bodyPr>
          <a:lstStyle/>
          <a:p>
            <a:pPr algn="ctr">
              <a:buClrTx/>
              <a:buFontTx/>
              <a:buNone/>
            </a:pPr>
            <a:endParaRPr lang="en-GB" sz="1350" b="1" kern="1200" dirty="0">
              <a:solidFill>
                <a:prstClr val="black"/>
              </a:solidFill>
              <a:latin typeface="Calibri" panose="020F0502020204030204"/>
              <a:ea typeface="+mn-ea"/>
              <a:cs typeface="+mn-cs"/>
            </a:endParaRPr>
          </a:p>
          <a:p>
            <a:pPr algn="ctr">
              <a:buClrTx/>
              <a:buFontTx/>
              <a:buNone/>
            </a:pPr>
            <a:r>
              <a:rPr lang="en-GB" sz="1350" b="1" kern="1200" dirty="0">
                <a:solidFill>
                  <a:prstClr val="black"/>
                </a:solidFill>
                <a:latin typeface="Calibri" panose="020F0502020204030204"/>
                <a:ea typeface="+mn-ea"/>
                <a:cs typeface="+mn-cs"/>
              </a:rPr>
              <a:t>Owned By Oxford Mapping </a:t>
            </a:r>
            <a:r>
              <a:rPr lang="en-GB" sz="1350" kern="1200" dirty="0">
                <a:solidFill>
                  <a:prstClr val="black"/>
                </a:solidFill>
                <a:latin typeface="Calibri" panose="020F0502020204030204"/>
                <a:ea typeface="+mn-ea"/>
                <a:cs typeface="+mn-cs"/>
              </a:rPr>
              <a:t>April 2021 onwards</a:t>
            </a:r>
          </a:p>
        </p:txBody>
      </p:sp>
      <p:sp>
        <p:nvSpPr>
          <p:cNvPr id="13" name="Rectangle 12"/>
          <p:cNvSpPr/>
          <p:nvPr/>
        </p:nvSpPr>
        <p:spPr>
          <a:xfrm>
            <a:off x="4093738" y="3259636"/>
            <a:ext cx="2539798" cy="507831"/>
          </a:xfrm>
          <a:prstGeom prst="rect">
            <a:avLst/>
          </a:prstGeom>
        </p:spPr>
        <p:txBody>
          <a:bodyPr wrap="none">
            <a:spAutoFit/>
          </a:bodyPr>
          <a:lstStyle/>
          <a:p>
            <a:pPr>
              <a:buClrTx/>
              <a:buFontTx/>
              <a:buNone/>
            </a:pPr>
            <a:r>
              <a:rPr lang="en-GB" sz="1350" b="1" kern="1200" dirty="0">
                <a:solidFill>
                  <a:prstClr val="black"/>
                </a:solidFill>
                <a:latin typeface="Calibri" panose="020F0502020204030204"/>
                <a:ea typeface="+mn-ea"/>
                <a:cs typeface="+mn-cs"/>
              </a:rPr>
              <a:t>Torbay Test &amp; Learn Pilot Launch </a:t>
            </a:r>
          </a:p>
          <a:p>
            <a:pPr algn="ctr">
              <a:buClrTx/>
              <a:buFontTx/>
              <a:buNone/>
            </a:pPr>
            <a:r>
              <a:rPr lang="en-GB" sz="1350" kern="1200" dirty="0">
                <a:solidFill>
                  <a:prstClr val="black"/>
                </a:solidFill>
                <a:latin typeface="Calibri" panose="020F0502020204030204"/>
                <a:ea typeface="+mn-ea"/>
                <a:cs typeface="+mn-cs"/>
              </a:rPr>
              <a:t>June 2021 onwards</a:t>
            </a:r>
          </a:p>
        </p:txBody>
      </p:sp>
      <p:sp>
        <p:nvSpPr>
          <p:cNvPr id="14" name="Rectangle 13"/>
          <p:cNvSpPr/>
          <p:nvPr/>
        </p:nvSpPr>
        <p:spPr>
          <a:xfrm>
            <a:off x="1576546" y="3744385"/>
            <a:ext cx="2795124" cy="507831"/>
          </a:xfrm>
          <a:prstGeom prst="rect">
            <a:avLst/>
          </a:prstGeom>
        </p:spPr>
        <p:txBody>
          <a:bodyPr wrap="none">
            <a:spAutoFit/>
          </a:bodyPr>
          <a:lstStyle/>
          <a:p>
            <a:pPr>
              <a:buClrTx/>
              <a:buFontTx/>
              <a:buNone/>
            </a:pPr>
            <a:r>
              <a:rPr lang="en-GB" sz="1350" b="1" kern="1200" dirty="0">
                <a:solidFill>
                  <a:prstClr val="black"/>
                </a:solidFill>
                <a:latin typeface="Calibri" panose="020F0502020204030204"/>
                <a:ea typeface="+mn-ea"/>
                <a:cs typeface="+mn-cs"/>
              </a:rPr>
              <a:t>Stevenage Test &amp; Learn Pilot Launch </a:t>
            </a:r>
          </a:p>
          <a:p>
            <a:pPr algn="ctr">
              <a:buClrTx/>
              <a:buFontTx/>
              <a:buNone/>
            </a:pPr>
            <a:r>
              <a:rPr lang="en-GB" sz="1350" kern="1200" dirty="0">
                <a:solidFill>
                  <a:prstClr val="black"/>
                </a:solidFill>
                <a:latin typeface="Calibri" panose="020F0502020204030204"/>
                <a:ea typeface="+mn-ea"/>
                <a:cs typeface="+mn-cs"/>
              </a:rPr>
              <a:t>June 2021 onwards</a:t>
            </a:r>
          </a:p>
        </p:txBody>
      </p:sp>
      <p:sp>
        <p:nvSpPr>
          <p:cNvPr id="15" name="Rectangle 14"/>
          <p:cNvSpPr/>
          <p:nvPr/>
        </p:nvSpPr>
        <p:spPr>
          <a:xfrm>
            <a:off x="474574" y="3077542"/>
            <a:ext cx="2874634" cy="507831"/>
          </a:xfrm>
          <a:prstGeom prst="rect">
            <a:avLst/>
          </a:prstGeom>
        </p:spPr>
        <p:txBody>
          <a:bodyPr wrap="none">
            <a:spAutoFit/>
          </a:bodyPr>
          <a:lstStyle/>
          <a:p>
            <a:pPr algn="ctr">
              <a:buClrTx/>
              <a:buFontTx/>
              <a:buNone/>
            </a:pPr>
            <a:r>
              <a:rPr lang="en-GB" sz="1350" b="1" kern="1200" dirty="0">
                <a:solidFill>
                  <a:prstClr val="black"/>
                </a:solidFill>
                <a:latin typeface="Calibri" panose="020F0502020204030204"/>
                <a:ea typeface="+mn-ea"/>
                <a:cs typeface="+mn-cs"/>
              </a:rPr>
              <a:t>Inclusive Economy Event </a:t>
            </a:r>
          </a:p>
          <a:p>
            <a:pPr algn="ctr">
              <a:buClrTx/>
              <a:buFontTx/>
              <a:buNone/>
            </a:pPr>
            <a:r>
              <a:rPr lang="en-GB" sz="1350" kern="1200" dirty="0">
                <a:solidFill>
                  <a:prstClr val="black"/>
                </a:solidFill>
                <a:latin typeface="Calibri" panose="020F0502020204030204"/>
                <a:ea typeface="+mn-ea"/>
                <a:cs typeface="+mn-cs"/>
              </a:rPr>
              <a:t>Dec 2021 (Rescheduled due to CV-19) </a:t>
            </a:r>
          </a:p>
        </p:txBody>
      </p:sp>
      <p:sp>
        <p:nvSpPr>
          <p:cNvPr id="17" name="Rectangle 16"/>
          <p:cNvSpPr/>
          <p:nvPr/>
        </p:nvSpPr>
        <p:spPr>
          <a:xfrm>
            <a:off x="6537147" y="3744384"/>
            <a:ext cx="2253181" cy="507831"/>
          </a:xfrm>
          <a:prstGeom prst="rect">
            <a:avLst/>
          </a:prstGeom>
        </p:spPr>
        <p:txBody>
          <a:bodyPr wrap="none">
            <a:spAutoFit/>
          </a:bodyPr>
          <a:lstStyle/>
          <a:p>
            <a:pPr algn="ctr">
              <a:buClrTx/>
              <a:buFontTx/>
              <a:buNone/>
            </a:pPr>
            <a:r>
              <a:rPr lang="en-GB" sz="1350" b="1" kern="1200" dirty="0">
                <a:solidFill>
                  <a:prstClr val="black"/>
                </a:solidFill>
                <a:latin typeface="Calibri" panose="020F0502020204030204"/>
                <a:ea typeface="+mn-ea"/>
                <a:cs typeface="+mn-cs"/>
              </a:rPr>
              <a:t>Meanwhile In Oxfordshire-</a:t>
            </a:r>
          </a:p>
          <a:p>
            <a:pPr algn="ctr">
              <a:buClrTx/>
              <a:buFontTx/>
              <a:buNone/>
            </a:pPr>
            <a:r>
              <a:rPr lang="en-GB" sz="1350" kern="1200" dirty="0">
                <a:solidFill>
                  <a:prstClr val="black"/>
                </a:solidFill>
                <a:latin typeface="Calibri" panose="020F0502020204030204"/>
                <a:ea typeface="+mn-ea"/>
                <a:cs typeface="+mn-cs"/>
              </a:rPr>
              <a:t>Community Asset Utilisation  </a:t>
            </a:r>
          </a:p>
        </p:txBody>
      </p:sp>
    </p:spTree>
    <p:extLst>
      <p:ext uri="{BB962C8B-B14F-4D97-AF65-F5344CB8AC3E}">
        <p14:creationId xmlns:p14="http://schemas.microsoft.com/office/powerpoint/2010/main" val="235769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a:t>
            </a:r>
            <a:br>
              <a:rPr lang="en-GB" dirty="0"/>
            </a:br>
            <a:br>
              <a:rPr lang="en-GB" dirty="0"/>
            </a:br>
            <a:r>
              <a:rPr lang="en-GB" sz="2100" dirty="0">
                <a:latin typeface="+mn-lt"/>
                <a:ea typeface="+mn-ea"/>
                <a:cs typeface="+mn-cs"/>
              </a:rPr>
              <a:t>Oxford</a:t>
            </a:r>
          </a:p>
        </p:txBody>
      </p:sp>
      <p:sp>
        <p:nvSpPr>
          <p:cNvPr id="3" name="Content Placeholder 2"/>
          <p:cNvSpPr>
            <a:spLocks noGrp="1"/>
          </p:cNvSpPr>
          <p:nvPr>
            <p:ph idx="1"/>
          </p:nvPr>
        </p:nvSpPr>
        <p:spPr/>
        <p:txBody>
          <a:bodyPr>
            <a:noAutofit/>
          </a:bodyPr>
          <a:lstStyle/>
          <a:p>
            <a:pPr marL="0" indent="0">
              <a:buNone/>
            </a:pPr>
            <a:r>
              <a:rPr lang="en-GB" sz="1050" b="1" dirty="0"/>
              <a:t>Aim of project</a:t>
            </a:r>
            <a:endParaRPr lang="en-GB" sz="1050" dirty="0"/>
          </a:p>
          <a:p>
            <a:r>
              <a:rPr lang="en-GB" sz="1050" b="1" dirty="0"/>
              <a:t>To create a directory of purposeful businesses delivering in Oxford’s areas of deprivation that can be disseminated to procurement teams in local authority, anchor institutions and large employers in order to prioritise their tenders to promote social value, community wealth building and inclusive growth. </a:t>
            </a:r>
            <a:endParaRPr lang="en-GB" sz="1050" dirty="0"/>
          </a:p>
          <a:p>
            <a:pPr marL="0" indent="0">
              <a:buNone/>
            </a:pPr>
            <a:r>
              <a:rPr lang="en-GB" sz="1050" b="1" dirty="0"/>
              <a:t>Outputs:</a:t>
            </a:r>
            <a:endParaRPr lang="en-GB" sz="1050" dirty="0"/>
          </a:p>
          <a:p>
            <a:pPr lvl="0"/>
            <a:r>
              <a:rPr lang="en-GB" sz="1050" dirty="0"/>
              <a:t>To produce a </a:t>
            </a:r>
            <a:r>
              <a:rPr lang="en-GB" sz="1050" b="1" dirty="0"/>
              <a:t>‘Social Value Suppliers’ directory </a:t>
            </a:r>
            <a:endParaRPr lang="en-GB" sz="1050" dirty="0"/>
          </a:p>
          <a:p>
            <a:pPr lvl="0"/>
            <a:r>
              <a:rPr lang="en-GB" sz="1050" dirty="0"/>
              <a:t>To </a:t>
            </a:r>
            <a:r>
              <a:rPr lang="en-GB" sz="1050" b="1" dirty="0"/>
              <a:t>disseminate the directory to procurement teams in target anchor institutions</a:t>
            </a:r>
            <a:r>
              <a:rPr lang="en-GB" sz="1050" dirty="0"/>
              <a:t>, including large employers, local authorities </a:t>
            </a:r>
          </a:p>
          <a:p>
            <a:pPr lvl="0"/>
            <a:r>
              <a:rPr lang="en-GB" sz="1050" dirty="0"/>
              <a:t>To </a:t>
            </a:r>
            <a:r>
              <a:rPr lang="en-GB" sz="1050" b="1" dirty="0"/>
              <a:t>create the directory as a pilot, ‘early intervention’ on behalf of the Oxfordshire Inclusive Economy Partnership’s Social Value and Procurement Task and Finish Group </a:t>
            </a:r>
            <a:endParaRPr lang="en-GB" sz="1050" dirty="0"/>
          </a:p>
          <a:p>
            <a:pPr lvl="0"/>
            <a:r>
              <a:rPr lang="en-GB" sz="1050" dirty="0"/>
              <a:t>To </a:t>
            </a:r>
            <a:r>
              <a:rPr lang="en-GB" sz="1050" b="1" dirty="0"/>
              <a:t>trial the directory as a ‘test/learn’ pilot as part of a ‘Growing an Inclusive Cooperative Economy’ Policy Lab</a:t>
            </a:r>
            <a:r>
              <a:rPr lang="en-GB" sz="1050" dirty="0"/>
              <a:t> on behalf of the </a:t>
            </a:r>
            <a:r>
              <a:rPr lang="en-GB" sz="1050" b="1" dirty="0"/>
              <a:t>Cooperative Councils Innovation Network (CCIN)</a:t>
            </a:r>
            <a:r>
              <a:rPr lang="en-GB" sz="1050" dirty="0"/>
              <a:t> </a:t>
            </a:r>
          </a:p>
        </p:txBody>
      </p:sp>
      <p:sp>
        <p:nvSpPr>
          <p:cNvPr id="4" name="Text Placeholder 3"/>
          <p:cNvSpPr>
            <a:spLocks noGrp="1"/>
          </p:cNvSpPr>
          <p:nvPr>
            <p:ph type="body" sz="half" idx="2"/>
          </p:nvPr>
        </p:nvSpPr>
        <p:spPr/>
        <p:txBody>
          <a:bodyPr>
            <a:normAutofit/>
          </a:bodyPr>
          <a:lstStyle/>
          <a:p>
            <a:r>
              <a:rPr lang="en-GB" sz="2100" dirty="0"/>
              <a:t>Test &amp; Learn Pilot </a:t>
            </a:r>
          </a:p>
        </p:txBody>
      </p:sp>
    </p:spTree>
    <p:extLst>
      <p:ext uri="{BB962C8B-B14F-4D97-AF65-F5344CB8AC3E}">
        <p14:creationId xmlns:p14="http://schemas.microsoft.com/office/powerpoint/2010/main" val="800520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a:t>
            </a:r>
            <a:br>
              <a:rPr lang="en-GB" dirty="0"/>
            </a:br>
            <a:br>
              <a:rPr lang="en-GB" dirty="0"/>
            </a:br>
            <a:r>
              <a:rPr lang="en-GB" sz="2100" dirty="0">
                <a:latin typeface="+mn-lt"/>
                <a:ea typeface="+mn-ea"/>
                <a:cs typeface="+mn-cs"/>
              </a:rPr>
              <a:t>Oxford</a:t>
            </a:r>
          </a:p>
        </p:txBody>
      </p:sp>
      <p:sp>
        <p:nvSpPr>
          <p:cNvPr id="3" name="Content Placeholder 2"/>
          <p:cNvSpPr>
            <a:spLocks noGrp="1"/>
          </p:cNvSpPr>
          <p:nvPr>
            <p:ph idx="1"/>
          </p:nvPr>
        </p:nvSpPr>
        <p:spPr/>
        <p:txBody>
          <a:bodyPr>
            <a:normAutofit fontScale="77500" lnSpcReduction="20000"/>
          </a:bodyPr>
          <a:lstStyle/>
          <a:p>
            <a:r>
              <a:rPr lang="en-GB" dirty="0"/>
              <a:t>The Oxfordshire Inclusive Economy Partnership brings together over a hundred organisations - employers, business, education, community groups and local government.</a:t>
            </a:r>
          </a:p>
          <a:p>
            <a:r>
              <a:rPr lang="en-GB" dirty="0"/>
              <a:t>We are working together because Oxford is the second most unequal place in the UK, in terms of income, housing affordability and life expectancy.  Education attainment is below average affecting all generations. These problems extend across the whole of Oxfordshire.   </a:t>
            </a:r>
          </a:p>
          <a:p>
            <a:r>
              <a:rPr lang="en-GB" dirty="0"/>
              <a:t>We are working to create opportunities for all people in Oxfordshire, making use of everyone’s potential, so that we can all benefit from Oxfordshire’s success.  Our aim is to create an environment and communities that can adapt to change, a region that is resilient in the face of shocks in the economy and a workforce that responds to different needs and different kinds of work in the future.</a:t>
            </a:r>
          </a:p>
          <a:p>
            <a:r>
              <a:rPr lang="en-GB" dirty="0"/>
              <a:t>We are a county-wide group, working to share knowledge, expertise and resources to address some of our greatest challenges.  This is not a short-term initiative, but a long-term endeavour.  Our vision is an Oxfordshire that creates opportunities and benefits for all communities and people within our region.</a:t>
            </a:r>
          </a:p>
        </p:txBody>
      </p:sp>
      <p:sp>
        <p:nvSpPr>
          <p:cNvPr id="4" name="Text Placeholder 3"/>
          <p:cNvSpPr>
            <a:spLocks noGrp="1"/>
          </p:cNvSpPr>
          <p:nvPr>
            <p:ph type="body" sz="half" idx="2"/>
          </p:nvPr>
        </p:nvSpPr>
        <p:spPr/>
        <p:txBody>
          <a:bodyPr>
            <a:normAutofit fontScale="85000" lnSpcReduction="20000"/>
          </a:bodyPr>
          <a:lstStyle/>
          <a:p>
            <a:r>
              <a:rPr lang="en-GB" sz="2100" dirty="0"/>
              <a:t>Oxfordshire Inclusive Economy Partnership </a:t>
            </a:r>
          </a:p>
        </p:txBody>
      </p:sp>
    </p:spTree>
    <p:extLst>
      <p:ext uri="{BB962C8B-B14F-4D97-AF65-F5344CB8AC3E}">
        <p14:creationId xmlns:p14="http://schemas.microsoft.com/office/powerpoint/2010/main" val="1511450222"/>
      </p:ext>
    </p:extLst>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3.xml><?xml version="1.0" encoding="utf-8"?>
<a:theme xmlns:a="http://schemas.openxmlformats.org/drawingml/2006/main" name="2_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6.xml><?xml version="1.0" encoding="utf-8"?>
<a:theme xmlns:a="http://schemas.openxmlformats.org/drawingml/2006/main" name="3_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4328</TotalTime>
  <Words>1714</Words>
  <Application>Microsoft Macintosh PowerPoint</Application>
  <PresentationFormat>On-screen Show (16:9)</PresentationFormat>
  <Paragraphs>198</Paragraphs>
  <Slides>23</Slides>
  <Notes>15</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23</vt:i4>
      </vt:variant>
    </vt:vector>
  </HeadingPairs>
  <TitlesOfParts>
    <vt:vector size="37" baseType="lpstr">
      <vt:lpstr>Calibri</vt:lpstr>
      <vt:lpstr>Rockwell</vt:lpstr>
      <vt:lpstr>Proxima Nova</vt:lpstr>
      <vt:lpstr>Arial</vt:lpstr>
      <vt:lpstr>Wingdings</vt:lpstr>
      <vt:lpstr>Calibri Light</vt:lpstr>
      <vt:lpstr>Alfa Slab One</vt:lpstr>
      <vt:lpstr>Roboto</vt:lpstr>
      <vt:lpstr>Gameday</vt:lpstr>
      <vt:lpstr>Atlas</vt:lpstr>
      <vt:lpstr>2_Atlas</vt:lpstr>
      <vt:lpstr>Office Theme</vt:lpstr>
      <vt:lpstr>1_Atlas</vt:lpstr>
      <vt:lpstr>3_Atlas</vt:lpstr>
      <vt:lpstr> </vt:lpstr>
      <vt:lpstr>CCIN Policy Lab projects</vt:lpstr>
      <vt:lpstr>PowerPoint Presentation</vt:lpstr>
      <vt:lpstr>PowerPoint Presentation</vt:lpstr>
      <vt:lpstr>PowerPoint Presentation</vt:lpstr>
      <vt:lpstr>PowerPoint Presentation</vt:lpstr>
      <vt:lpstr>PowerPoint Presentation</vt:lpstr>
      <vt:lpstr>Case Study:  Oxford</vt:lpstr>
      <vt:lpstr>Case Study:  Oxford</vt:lpstr>
      <vt:lpstr>Case Study:  Oxford</vt:lpstr>
      <vt:lpstr>PowerPoint Presentation</vt:lpstr>
      <vt:lpstr>Owned by Oxford - the approach</vt:lpstr>
      <vt:lpstr>what we’re doing</vt:lpstr>
      <vt:lpstr>Mapping the local inclusive/ cooperative economy  </vt:lpstr>
      <vt:lpstr>Mapping Community Wealth</vt:lpstr>
      <vt:lpstr>Growing Coop Economy: Challenges and opportunities</vt:lpstr>
      <vt:lpstr>For more info…</vt:lpstr>
      <vt:lpstr>PowerPoint Presentation</vt:lpstr>
      <vt:lpstr>Case Study:  Torbay</vt:lpstr>
      <vt:lpstr>Case Study:  Torbay</vt:lpstr>
      <vt:lpstr>Case Study:  Torbay</vt:lpstr>
      <vt:lpstr>Shared Learning</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GROVE-WHITE Simon</dc:creator>
  <cp:lastModifiedBy>Nicola Huckerby</cp:lastModifiedBy>
  <cp:revision>18</cp:revision>
  <dcterms:modified xsi:type="dcterms:W3CDTF">2022-02-22T11:21:11Z</dcterms:modified>
</cp:coreProperties>
</file>