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98" r:id="rId6"/>
    <p:sldId id="284" r:id="rId7"/>
    <p:sldId id="301" r:id="rId8"/>
    <p:sldId id="296" r:id="rId9"/>
    <p:sldId id="285" r:id="rId10"/>
    <p:sldId id="300" r:id="rId11"/>
    <p:sldId id="288" r:id="rId12"/>
    <p:sldId id="299" r:id="rId13"/>
    <p:sldId id="297" r:id="rId14"/>
    <p:sldId id="286" r:id="rId15"/>
    <p:sldId id="287" r:id="rId16"/>
    <p:sldId id="30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A4"/>
    <a:srgbClr val="2C0437"/>
    <a:srgbClr val="4431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71156" autoAdjust="0"/>
  </p:normalViewPr>
  <p:slideViewPr>
    <p:cSldViewPr snapToGrid="0" snapToObjects="1">
      <p:cViewPr varScale="1">
        <p:scale>
          <a:sx n="89" d="100"/>
          <a:sy n="89" d="100"/>
        </p:scale>
        <p:origin x="273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A0F08-A791-47F1-81B4-9F39D6C7D643}" type="datetimeFigureOut">
              <a:rPr lang="en-GB" smtClean="0"/>
              <a:t>16/02/2022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11FD6-6BF6-4D55-A0E7-A8BF41FFF626}" type="slidenum">
              <a:rPr lang="en-GB" smtClean="0"/>
              <a:t>‹#›</a:t>
            </a:fld>
            <a:endParaRPr lang="en-GB"/>
          </a:p>
        </p:txBody>
      </p:sp>
    </p:spTree>
    <p:extLst>
      <p:ext uri="{BB962C8B-B14F-4D97-AF65-F5344CB8AC3E}">
        <p14:creationId xmlns:p14="http://schemas.microsoft.com/office/powerpoint/2010/main" val="317550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endParaRPr lang="en-GB" dirty="0"/>
          </a:p>
          <a:p>
            <a:r>
              <a:rPr lang="en-GB" dirty="0"/>
              <a:t>Recognise the irony of talking about digital exclusion at an on-line conference but also that without the ability to meet virtually this conference probably would not have happened.</a:t>
            </a:r>
          </a:p>
          <a:p>
            <a:endParaRPr lang="en-GB" dirty="0"/>
          </a:p>
          <a:p>
            <a:r>
              <a:rPr lang="en-GB" dirty="0"/>
              <a:t>The importance of digital access has been growing for years, with calls for broadband to be designated as an essential utility</a:t>
            </a:r>
          </a:p>
          <a:p>
            <a:r>
              <a:rPr lang="en-GB" dirty="0"/>
              <a:t>The COVID-19 pandemic has highlighted the importance of digital access, but also the gap between the haves and the have nots</a:t>
            </a:r>
          </a:p>
          <a:p>
            <a:endParaRPr lang="en-GB" dirty="0"/>
          </a:p>
        </p:txBody>
      </p:sp>
      <p:sp>
        <p:nvSpPr>
          <p:cNvPr id="4" name="Slide Number Placeholder 3"/>
          <p:cNvSpPr>
            <a:spLocks noGrp="1"/>
          </p:cNvSpPr>
          <p:nvPr>
            <p:ph type="sldNum" sz="quarter" idx="5"/>
          </p:nvPr>
        </p:nvSpPr>
        <p:spPr/>
        <p:txBody>
          <a:bodyPr/>
          <a:lstStyle/>
          <a:p>
            <a:fld id="{43011FD6-6BF6-4D55-A0E7-A8BF41FFF626}" type="slidenum">
              <a:rPr lang="en-GB" smtClean="0"/>
              <a:t>1</a:t>
            </a:fld>
            <a:endParaRPr lang="en-GB"/>
          </a:p>
        </p:txBody>
      </p:sp>
    </p:spTree>
    <p:extLst>
      <p:ext uri="{BB962C8B-B14F-4D97-AF65-F5344CB8AC3E}">
        <p14:creationId xmlns:p14="http://schemas.microsoft.com/office/powerpoint/2010/main" val="239928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F97B102-9DA7-4CB1-BD94-EFDDDF55314C}"/>
              </a:ext>
            </a:extLst>
          </p:cNvPr>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Different contributors developed different approach to provide access to devices and data and these are explored in the report, with links provided to further information. </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cs typeface="Times New Roman" panose="02020603050405020304" pitchFamily="18" charset="0"/>
              </a:rPr>
              <a:t>One key route is libraries, with Cheshire West and Chester providing 120 computers across 22 libraries.  Including </a:t>
            </a:r>
            <a:r>
              <a:rPr lang="en-GB" sz="1800" dirty="0" err="1">
                <a:effectLst/>
                <a:latin typeface="Arial" panose="020B0604020202020204" pitchFamily="34" charset="0"/>
                <a:cs typeface="Times New Roman" panose="02020603050405020304" pitchFamily="18" charset="0"/>
              </a:rPr>
              <a:t>Storyhouse</a:t>
            </a:r>
            <a:r>
              <a:rPr lang="en-GB" sz="1800" dirty="0">
                <a:effectLst/>
                <a:latin typeface="Arial" panose="020B0604020202020204" pitchFamily="34" charset="0"/>
                <a:cs typeface="Times New Roman" panose="02020603050405020304" pitchFamily="18" charset="0"/>
              </a:rPr>
              <a:t> in Chester which has the longest opening hours of any UK public library and is open </a:t>
            </a:r>
            <a:r>
              <a:rPr lang="en-GB" sz="1800" dirty="0" err="1">
                <a:effectLst/>
                <a:latin typeface="Arial" panose="020B0604020202020204" pitchFamily="34" charset="0"/>
                <a:cs typeface="Times New Roman" panose="02020603050405020304" pitchFamily="18" charset="0"/>
              </a:rPr>
              <a:t>til</a:t>
            </a:r>
            <a:r>
              <a:rPr lang="en-GB" sz="1800" dirty="0">
                <a:effectLst/>
                <a:latin typeface="Arial" panose="020B0604020202020204" pitchFamily="34" charset="0"/>
                <a:cs typeface="Times New Roman" panose="02020603050405020304" pitchFamily="18" charset="0"/>
              </a:rPr>
              <a:t> 11pm every day.  </a:t>
            </a:r>
          </a:p>
          <a:p>
            <a:pPr>
              <a:lnSpc>
                <a:spcPct val="107000"/>
              </a:lnSpc>
              <a:spcAft>
                <a:spcPts val="800"/>
              </a:spcAft>
            </a:pPr>
            <a:endParaRPr lang="en-GB" sz="1800" dirty="0">
              <a:effectLst/>
              <a:latin typeface="Arial" panose="020B060402020202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cs typeface="Times New Roman" panose="02020603050405020304" pitchFamily="18" charset="0"/>
              </a:rPr>
              <a:t>Many authorities are working within their partnerships to collect and recycle unused digital devices – either through lending schemes or low-cost purchase schemes.  Lending schemes aren’t just for those who cannot afford equipment, but are a chance for people to ‘try before they buy’ and understand the potential benefits of being online</a:t>
            </a:r>
            <a:endParaRPr lang="en-GB" dirty="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All contributors recognised the importance of their local digital exclusion partnership in taking forward this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Reflected under each outcome with different partners supporting consultation, training and device lending.  As in so many areas, good partnerships are 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This experience is not explored in depth in the report but the toolkit does include the terms of reference of a number of different partnerships.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3011FD6-6BF6-4D55-A0E7-A8BF41FFF626}" type="slidenum">
              <a:rPr lang="en-GB" smtClean="0"/>
              <a:t>11</a:t>
            </a:fld>
            <a:endParaRPr lang="en-GB"/>
          </a:p>
        </p:txBody>
      </p:sp>
    </p:spTree>
    <p:extLst>
      <p:ext uri="{BB962C8B-B14F-4D97-AF65-F5344CB8AC3E}">
        <p14:creationId xmlns:p14="http://schemas.microsoft.com/office/powerpoint/2010/main" val="1859774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Borrow, build on and re-share</a:t>
            </a:r>
          </a:p>
        </p:txBody>
      </p:sp>
      <p:sp>
        <p:nvSpPr>
          <p:cNvPr id="4" name="Slide Number Placeholder 3"/>
          <p:cNvSpPr>
            <a:spLocks noGrp="1"/>
          </p:cNvSpPr>
          <p:nvPr>
            <p:ph type="sldNum" sz="quarter" idx="5"/>
          </p:nvPr>
        </p:nvSpPr>
        <p:spPr/>
        <p:txBody>
          <a:bodyPr/>
          <a:lstStyle/>
          <a:p>
            <a:fld id="{43011FD6-6BF6-4D55-A0E7-A8BF41FFF626}" type="slidenum">
              <a:rPr lang="en-GB" smtClean="0"/>
              <a:t>12</a:t>
            </a:fld>
            <a:endParaRPr lang="en-GB"/>
          </a:p>
        </p:txBody>
      </p:sp>
    </p:spTree>
    <p:extLst>
      <p:ext uri="{BB962C8B-B14F-4D97-AF65-F5344CB8AC3E}">
        <p14:creationId xmlns:p14="http://schemas.microsoft.com/office/powerpoint/2010/main" val="3052305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Clear benefits to the way that all the Councils involved have worked together on this policy lab</a:t>
            </a:r>
          </a:p>
          <a:p>
            <a:r>
              <a:rPr lang="en-GB" dirty="0"/>
              <a:t>Very much a cooperative approach</a:t>
            </a:r>
          </a:p>
          <a:p>
            <a:r>
              <a:rPr lang="en-GB" dirty="0"/>
              <a:t>Really positive experience and we are all continuing to share learning and developments </a:t>
            </a:r>
          </a:p>
        </p:txBody>
      </p:sp>
      <p:sp>
        <p:nvSpPr>
          <p:cNvPr id="4" name="Slide Number Placeholder 3"/>
          <p:cNvSpPr>
            <a:spLocks noGrp="1"/>
          </p:cNvSpPr>
          <p:nvPr>
            <p:ph type="sldNum" sz="quarter" idx="5"/>
          </p:nvPr>
        </p:nvSpPr>
        <p:spPr/>
        <p:txBody>
          <a:bodyPr/>
          <a:lstStyle/>
          <a:p>
            <a:fld id="{43011FD6-6BF6-4D55-A0E7-A8BF41FFF626}" type="slidenum">
              <a:rPr lang="en-GB" smtClean="0"/>
              <a:t>13</a:t>
            </a:fld>
            <a:endParaRPr lang="en-GB"/>
          </a:p>
        </p:txBody>
      </p:sp>
    </p:spTree>
    <p:extLst>
      <p:ext uri="{BB962C8B-B14F-4D97-AF65-F5344CB8AC3E}">
        <p14:creationId xmlns:p14="http://schemas.microsoft.com/office/powerpoint/2010/main" val="32186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I’m sure we all recognise a screen like this</a:t>
            </a:r>
          </a:p>
          <a:p>
            <a:r>
              <a:rPr lang="en-GB" dirty="0"/>
              <a:t>Virtual meetings are something that have gone from novelty to norm over the past couple of year</a:t>
            </a:r>
          </a:p>
          <a:p>
            <a:pPr marL="171450" indent="-171450">
              <a:buFont typeface="Arial" panose="020B0604020202020204" pitchFamily="34" charset="0"/>
              <a:buChar char="•"/>
            </a:pPr>
            <a:r>
              <a:rPr lang="en-GB" dirty="0"/>
              <a:t>Working on line – working from home where possible (this pic is a recent meeting of the Cheshire and Merseyside Marmot Community Advisory Board) </a:t>
            </a:r>
          </a:p>
          <a:p>
            <a:pPr marL="171450" indent="-171450">
              <a:buFont typeface="Arial" panose="020B0604020202020204" pitchFamily="34" charset="0"/>
              <a:buChar char="•"/>
            </a:pPr>
            <a:r>
              <a:rPr lang="en-GB" dirty="0"/>
              <a:t>Learning on line - Schools closing to pupils who are not either the children of key workers or who are vulnerable</a:t>
            </a:r>
          </a:p>
          <a:p>
            <a:pPr marL="171450" indent="-171450">
              <a:buFont typeface="Arial" panose="020B0604020202020204" pitchFamily="34" charset="0"/>
              <a:buChar char="•"/>
            </a:pPr>
            <a:r>
              <a:rPr lang="en-GB" dirty="0"/>
              <a:t>Socialising on line - Family and friends socialising on line</a:t>
            </a:r>
          </a:p>
          <a:p>
            <a:endParaRPr lang="en-GB" dirty="0"/>
          </a:p>
          <a:p>
            <a:r>
              <a:rPr lang="en-GB" dirty="0"/>
              <a:t>Digital access was increasingly vital before the pandemic.  COVID19 has highlighted that fact</a:t>
            </a:r>
          </a:p>
        </p:txBody>
      </p:sp>
      <p:sp>
        <p:nvSpPr>
          <p:cNvPr id="4" name="Slide Number Placeholder 3"/>
          <p:cNvSpPr>
            <a:spLocks noGrp="1"/>
          </p:cNvSpPr>
          <p:nvPr>
            <p:ph type="sldNum" sz="quarter" idx="5"/>
          </p:nvPr>
        </p:nvSpPr>
        <p:spPr/>
        <p:txBody>
          <a:bodyPr/>
          <a:lstStyle/>
          <a:p>
            <a:fld id="{43011FD6-6BF6-4D55-A0E7-A8BF41FFF626}" type="slidenum">
              <a:rPr lang="en-GB" smtClean="0"/>
              <a:t>2</a:t>
            </a:fld>
            <a:endParaRPr lang="en-GB"/>
          </a:p>
        </p:txBody>
      </p:sp>
    </p:spTree>
    <p:extLst>
      <p:ext uri="{BB962C8B-B14F-4D97-AF65-F5344CB8AC3E}">
        <p14:creationId xmlns:p14="http://schemas.microsoft.com/office/powerpoint/2010/main" val="144456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digital divide is the gap between those who can confidently and conveniently do what they need to do on-line and those who can’t</a:t>
            </a:r>
          </a:p>
          <a:p>
            <a:endParaRPr lang="en-GB" dirty="0"/>
          </a:p>
          <a:p>
            <a:r>
              <a:rPr lang="en-GB" dirty="0"/>
              <a:t>This Policy Lab focused on understanding that gap </a:t>
            </a:r>
          </a:p>
          <a:p>
            <a:pPr marL="171450" indent="-171450">
              <a:buFont typeface="Arial" panose="020B0604020202020204" pitchFamily="34" charset="0"/>
              <a:buChar char="•"/>
            </a:pPr>
            <a:r>
              <a:rPr lang="en-GB" dirty="0"/>
              <a:t>Who is excluded</a:t>
            </a:r>
          </a:p>
          <a:p>
            <a:pPr marL="171450" indent="-171450">
              <a:buFont typeface="Arial" panose="020B0604020202020204" pitchFamily="34" charset="0"/>
              <a:buChar char="•"/>
            </a:pPr>
            <a:r>
              <a:rPr lang="en-GB" dirty="0"/>
              <a:t>Where they are</a:t>
            </a:r>
          </a:p>
          <a:p>
            <a:pPr marL="171450" indent="-171450">
              <a:buFont typeface="Arial" panose="020B0604020202020204" pitchFamily="34" charset="0"/>
              <a:buChar char="•"/>
            </a:pPr>
            <a:r>
              <a:rPr lang="en-GB" dirty="0"/>
              <a:t>The specific barriers to them being confidently on line</a:t>
            </a:r>
          </a:p>
          <a:p>
            <a:pPr marL="171450" indent="-171450">
              <a:buFont typeface="Arial" panose="020B0604020202020204" pitchFamily="34" charset="0"/>
              <a:buChar char="•"/>
            </a:pPr>
            <a:r>
              <a:rPr lang="en-GB" dirty="0"/>
              <a:t>The intervention that can be taken, and targeted towards those people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3011FD6-6BF6-4D55-A0E7-A8BF41FFF626}" type="slidenum">
              <a:rPr lang="en-GB" smtClean="0"/>
              <a:t>3</a:t>
            </a:fld>
            <a:endParaRPr lang="en-GB"/>
          </a:p>
        </p:txBody>
      </p:sp>
    </p:spTree>
    <p:extLst>
      <p:ext uri="{BB962C8B-B14F-4D97-AF65-F5344CB8AC3E}">
        <p14:creationId xmlns:p14="http://schemas.microsoft.com/office/powerpoint/2010/main" val="396804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Important not to think of this as an absolute – it’s not binary </a:t>
            </a:r>
          </a:p>
          <a:p>
            <a:pPr marL="0" indent="0">
              <a:buFont typeface="Arial" panose="020B0604020202020204" pitchFamily="34" charset="0"/>
              <a:buNone/>
            </a:pPr>
            <a:r>
              <a:rPr lang="en-GB" dirty="0"/>
              <a:t>The same people can be digitally enabled in some circumstances but not others – able to attend a zoom meeting but not complete an online form</a:t>
            </a:r>
          </a:p>
          <a:p>
            <a:pPr marL="0" indent="0">
              <a:buFont typeface="Arial" panose="020B0604020202020204" pitchFamily="34" charset="0"/>
              <a:buNone/>
            </a:pPr>
            <a:r>
              <a:rPr lang="en-GB" dirty="0"/>
              <a:t>Many of us are comfortable being on-line, but would need support to set up a device, an internet connection or a new router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Equally, circumstances can change.</a:t>
            </a:r>
          </a:p>
          <a:p>
            <a:pPr marL="0" indent="0">
              <a:buFont typeface="Arial" panose="020B0604020202020204" pitchFamily="34" charset="0"/>
              <a:buNone/>
            </a:pPr>
            <a:r>
              <a:rPr lang="en-GB" dirty="0"/>
              <a:t>Dropping – breaking – your one internet ready device could be a disaster</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43011FD6-6BF6-4D55-A0E7-A8BF41FFF626}" type="slidenum">
              <a:rPr lang="en-GB" smtClean="0"/>
              <a:t>4</a:t>
            </a:fld>
            <a:endParaRPr lang="en-GB"/>
          </a:p>
        </p:txBody>
      </p:sp>
    </p:spTree>
    <p:extLst>
      <p:ext uri="{BB962C8B-B14F-4D97-AF65-F5344CB8AC3E}">
        <p14:creationId xmlns:p14="http://schemas.microsoft.com/office/powerpoint/2010/main" val="98345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collaborative process</a:t>
            </a:r>
          </a:p>
          <a:p>
            <a:r>
              <a:rPr lang="en-GB" dirty="0"/>
              <a:t>Eight authorities working to understand and tackle digital exclusion in their local area</a:t>
            </a:r>
          </a:p>
          <a:p>
            <a:r>
              <a:rPr lang="en-GB" dirty="0"/>
              <a:t>All at different stages</a:t>
            </a:r>
          </a:p>
          <a:p>
            <a:r>
              <a:rPr lang="en-GB" dirty="0"/>
              <a:t>Shared learning, been a really positive experience working together</a:t>
            </a:r>
          </a:p>
          <a:p>
            <a:endParaRPr lang="en-GB" dirty="0"/>
          </a:p>
          <a:p>
            <a:r>
              <a:rPr lang="en-GB" dirty="0"/>
              <a:t>Developed a useful, practical toolkit to help authorities and organisations looking to understand and tackle digital exclusion in their area</a:t>
            </a:r>
          </a:p>
        </p:txBody>
      </p:sp>
      <p:sp>
        <p:nvSpPr>
          <p:cNvPr id="4" name="Slide Number Placeholder 3"/>
          <p:cNvSpPr>
            <a:spLocks noGrp="1"/>
          </p:cNvSpPr>
          <p:nvPr>
            <p:ph type="sldNum" sz="quarter" idx="5"/>
          </p:nvPr>
        </p:nvSpPr>
        <p:spPr/>
        <p:txBody>
          <a:bodyPr/>
          <a:lstStyle/>
          <a:p>
            <a:fld id="{43011FD6-6BF6-4D55-A0E7-A8BF41FFF626}" type="slidenum">
              <a:rPr lang="en-GB" smtClean="0"/>
              <a:t>5</a:t>
            </a:fld>
            <a:endParaRPr lang="en-GB"/>
          </a:p>
        </p:txBody>
      </p:sp>
    </p:spTree>
    <p:extLst>
      <p:ext uri="{BB962C8B-B14F-4D97-AF65-F5344CB8AC3E}">
        <p14:creationId xmlns:p14="http://schemas.microsoft.com/office/powerpoint/2010/main" val="231307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single national data set on digital exclusion</a:t>
            </a:r>
          </a:p>
          <a:p>
            <a:r>
              <a:rPr lang="en-GB" dirty="0"/>
              <a:t>Lots of pieces of information and we’re all working to understand them</a:t>
            </a:r>
          </a:p>
          <a:p>
            <a:endParaRPr lang="en-GB" dirty="0"/>
          </a:p>
          <a:p>
            <a:r>
              <a:rPr lang="en-GB" b="1" dirty="0"/>
              <a:t>Digital exclusion risk index</a:t>
            </a:r>
          </a:p>
          <a:p>
            <a:r>
              <a:rPr lang="en-GB" dirty="0"/>
              <a:t>Developed by the Greater Manchester Combined Authority – Do it once for everyone</a:t>
            </a:r>
          </a:p>
          <a:p>
            <a:r>
              <a:rPr lang="en-GB" dirty="0"/>
              <a:t>New tool covering every LSOA in England and Wales, and every data zone in Scotland</a:t>
            </a:r>
          </a:p>
          <a:p>
            <a:r>
              <a:rPr lang="en-GB" dirty="0"/>
              <a:t>Uses demography, access to broadband and deprivation data </a:t>
            </a:r>
          </a:p>
          <a:p>
            <a:endParaRPr lang="en-GB" dirty="0"/>
          </a:p>
          <a:p>
            <a:r>
              <a:rPr lang="en-GB" dirty="0"/>
              <a:t>Gives a likelihood – risk – of households being excluded</a:t>
            </a:r>
          </a:p>
          <a:p>
            <a:r>
              <a:rPr lang="en-GB" dirty="0"/>
              <a:t>Fabulous, free tool and the obvious place to start when considering local digital exclusion issues</a:t>
            </a:r>
          </a:p>
          <a:p>
            <a:r>
              <a:rPr lang="en-GB" dirty="0"/>
              <a:t>Dive down to wards and LSOA – lower super output areas (a standard geographic tool for reporting small area statistics)</a:t>
            </a:r>
          </a:p>
          <a:p>
            <a:endParaRPr lang="en-GB" dirty="0"/>
          </a:p>
          <a:p>
            <a:r>
              <a:rPr lang="en-GB" dirty="0"/>
              <a:t>Also a range of other national data sets that can be interrogated that are explored in the report</a:t>
            </a:r>
          </a:p>
          <a:p>
            <a:endParaRPr lang="en-GB" dirty="0"/>
          </a:p>
          <a:p>
            <a:r>
              <a:rPr lang="en-GB" dirty="0"/>
              <a:t>There is no single recognised data on this, but there is a lot of useful information, and the toolkit helps you recognise where to start</a:t>
            </a:r>
          </a:p>
        </p:txBody>
      </p:sp>
      <p:sp>
        <p:nvSpPr>
          <p:cNvPr id="4" name="Slide Number Placeholder 3"/>
          <p:cNvSpPr>
            <a:spLocks noGrp="1"/>
          </p:cNvSpPr>
          <p:nvPr>
            <p:ph type="sldNum" sz="quarter" idx="5"/>
          </p:nvPr>
        </p:nvSpPr>
        <p:spPr/>
        <p:txBody>
          <a:bodyPr/>
          <a:lstStyle/>
          <a:p>
            <a:fld id="{43011FD6-6BF6-4D55-A0E7-A8BF41FFF626}" type="slidenum">
              <a:rPr lang="en-GB" smtClean="0"/>
              <a:t>6</a:t>
            </a:fld>
            <a:endParaRPr lang="en-GB"/>
          </a:p>
        </p:txBody>
      </p:sp>
    </p:spTree>
    <p:extLst>
      <p:ext uri="{BB962C8B-B14F-4D97-AF65-F5344CB8AC3E}">
        <p14:creationId xmlns:p14="http://schemas.microsoft.com/office/powerpoint/2010/main" val="3392696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All authorities highlighted importance of undertaking local qualitative surveys to better understand exclusion.  Examples of questionnaires are included in the report for authorities to borrow from, along with a discussion of approaches taken and their usefulness.</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Local data gathering in Cheshire West found that the most common reasons people are not online are</a:t>
            </a:r>
          </a:p>
          <a:p>
            <a:pPr marL="2857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They’re simply not interested in what it has to offer</a:t>
            </a:r>
          </a:p>
          <a:p>
            <a:pPr marL="2857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They don’t know how to go about it</a:t>
            </a:r>
          </a:p>
          <a:p>
            <a:pPr marL="285750" indent="-285750">
              <a:lnSpc>
                <a:spcPct val="107000"/>
              </a:lnSpc>
              <a:spcAft>
                <a:spcPts val="80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They’re concerned about their security on-line and all the stories </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Alongside these top three, there are those who are financially excluded - people not having an appropriate device, or access to data to get online – and those who are excluded due to infrastructure – the place that they live not being adequately served by broadband connections.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011FD6-6BF6-4D55-A0E7-A8BF41FFF626}" type="slidenum">
              <a:rPr lang="en-GB" smtClean="0"/>
              <a:t>7</a:t>
            </a:fld>
            <a:endParaRPr lang="en-GB"/>
          </a:p>
        </p:txBody>
      </p:sp>
    </p:spTree>
    <p:extLst>
      <p:ext uri="{BB962C8B-B14F-4D97-AF65-F5344CB8AC3E}">
        <p14:creationId xmlns:p14="http://schemas.microsoft.com/office/powerpoint/2010/main" val="112984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always a danger when talking about data of forgetting that we’re really talking about people</a:t>
            </a:r>
          </a:p>
          <a:p>
            <a:endParaRPr lang="en-GB" dirty="0"/>
          </a:p>
          <a:p>
            <a:r>
              <a:rPr lang="en-GB" dirty="0"/>
              <a:t>Gus is a hugely engaged local volunteer but also felt isolated during lockdown</a:t>
            </a:r>
          </a:p>
          <a:p>
            <a:r>
              <a:rPr lang="en-GB" dirty="0"/>
              <a:t>Chairs boards, member of the Poverty Truth Advisory Board</a:t>
            </a:r>
          </a:p>
          <a:p>
            <a:r>
              <a:rPr lang="en-GB" dirty="0"/>
              <a:t>One of the more digitally literate members and already owned a device – some others need more support to get online</a:t>
            </a:r>
          </a:p>
          <a:p>
            <a:endParaRPr lang="en-GB" dirty="0"/>
          </a:p>
          <a:p>
            <a:r>
              <a:rPr lang="en-GB" dirty="0"/>
              <a:t>Attend the digital buddies club – an intergenerational project bringing people together local students and older people to share their digital skills, help each other and reduce social isolation, run by a local social enterprise but hosted by the </a:t>
            </a:r>
            <a:r>
              <a:rPr lang="en-GB" dirty="0" err="1"/>
              <a:t>Storyhouse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3011FD6-6BF6-4D55-A0E7-A8BF41FFF626}" type="slidenum">
              <a:rPr lang="en-GB" smtClean="0"/>
              <a:t>8</a:t>
            </a:fld>
            <a:endParaRPr lang="en-GB"/>
          </a:p>
        </p:txBody>
      </p:sp>
    </p:spTree>
    <p:extLst>
      <p:ext uri="{BB962C8B-B14F-4D97-AF65-F5344CB8AC3E}">
        <p14:creationId xmlns:p14="http://schemas.microsoft.com/office/powerpoint/2010/main" val="358703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teaching of digital skills was the area of work most impacted on by the pandemic – both in terms of how to teach someone to use the internet virtually but also capacity issues as new clients on furlough look for more advanced courses.  The report sets out useful approaches to advertising courses but this is an areas that could benefit from further 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This work also highlights good practice such as a ‘what’s in the box’ telephone call to explain to people how to charge, turn on and connect a device. As well as follow up calls to ensure devices are being used and not just sitting on a shelf.</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3011FD6-6BF6-4D55-A0E7-A8BF41FFF626}" type="slidenum">
              <a:rPr lang="en-GB" smtClean="0"/>
              <a:t>9</a:t>
            </a:fld>
            <a:endParaRPr lang="en-GB"/>
          </a:p>
        </p:txBody>
      </p:sp>
    </p:spTree>
    <p:extLst>
      <p:ext uri="{BB962C8B-B14F-4D97-AF65-F5344CB8AC3E}">
        <p14:creationId xmlns:p14="http://schemas.microsoft.com/office/powerpoint/2010/main" val="1686974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0084"/>
            <a:ext cx="7772400" cy="1105908"/>
          </a:xfrm>
        </p:spPr>
        <p:txBody>
          <a:bodyPr/>
          <a:lstStyle>
            <a:lvl1pPr>
              <a:defRPr b="1">
                <a:solidFill>
                  <a:srgbClr val="443183"/>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767382"/>
            <a:ext cx="6400800" cy="704864"/>
          </a:xfrm>
        </p:spPr>
        <p:txBody>
          <a:bodyPr/>
          <a:lstStyle>
            <a:lvl1pPr marL="0" indent="0" algn="ctr">
              <a:buNone/>
              <a:defRPr>
                <a:solidFill>
                  <a:srgbClr val="2C04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279532" y="6410624"/>
            <a:ext cx="2311268" cy="447376"/>
          </a:xfrm>
        </p:spPr>
        <p:txBody>
          <a:bodyPr/>
          <a:lstStyle/>
          <a:p>
            <a:fld id="{E291487F-3E94-624C-AACF-918D367D8E40}" type="datetimeFigureOut">
              <a:rPr lang="en-US" smtClean="0"/>
              <a:t>2/16/22</a:t>
            </a:fld>
            <a:endParaRPr lang="en-US"/>
          </a:p>
        </p:txBody>
      </p:sp>
      <p:sp>
        <p:nvSpPr>
          <p:cNvPr id="5" name="Footer Placeholder 4"/>
          <p:cNvSpPr>
            <a:spLocks noGrp="1"/>
          </p:cNvSpPr>
          <p:nvPr>
            <p:ph type="ftr" sz="quarter" idx="11"/>
          </p:nvPr>
        </p:nvSpPr>
        <p:spPr>
          <a:xfrm>
            <a:off x="3124200" y="6410624"/>
            <a:ext cx="2895600" cy="447376"/>
          </a:xfrm>
        </p:spPr>
        <p:txBody>
          <a:bodyPr/>
          <a:lstStyle/>
          <a:p>
            <a:endParaRPr lang="en-US" dirty="0"/>
          </a:p>
        </p:txBody>
      </p:sp>
      <p:sp>
        <p:nvSpPr>
          <p:cNvPr id="6" name="Slide Number Placeholder 5"/>
          <p:cNvSpPr>
            <a:spLocks noGrp="1"/>
          </p:cNvSpPr>
          <p:nvPr>
            <p:ph type="sldNum" sz="quarter" idx="12"/>
          </p:nvPr>
        </p:nvSpPr>
        <p:spPr>
          <a:xfrm>
            <a:off x="6553199" y="6356350"/>
            <a:ext cx="2476861" cy="501650"/>
          </a:xfrm>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8947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291487F-3E94-624C-AACF-918D367D8E40}"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149747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291487F-3E94-624C-AACF-918D367D8E40}"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47267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291487F-3E94-624C-AACF-918D367D8E40}"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308754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91487F-3E94-624C-AACF-918D367D8E40}"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404877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928057"/>
            <a:ext cx="4038600" cy="41981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928057"/>
            <a:ext cx="4038600" cy="41981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291487F-3E94-624C-AACF-918D367D8E40}"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71055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9280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56781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92805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56781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291487F-3E94-624C-AACF-918D367D8E40}" type="datetimeFigureOut">
              <a:rPr lang="en-US" smtClean="0"/>
              <a:t>2/16/22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280703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291487F-3E94-624C-AACF-918D367D8E40}" type="datetimeFigureOut">
              <a:rPr lang="en-US" smtClean="0"/>
              <a:t>2/16/22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356072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1487F-3E94-624C-AACF-918D367D8E40}" type="datetimeFigureOut">
              <a:rPr lang="en-US" smtClean="0"/>
              <a:t>2/16/22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171159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0429"/>
            <a:ext cx="3008313" cy="1162050"/>
          </a:xfr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575050" y="1420429"/>
            <a:ext cx="5111750" cy="47057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82479"/>
            <a:ext cx="3008313" cy="35436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E291487F-3E94-624C-AACF-918D367D8E40}"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38327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1063373"/>
            <a:ext cx="5486400" cy="36642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291487F-3E94-624C-AACF-918D367D8E40}"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97228-B4EB-B940-A3C3-872F09561223}" type="slidenum">
              <a:rPr lang="en-US" smtClean="0"/>
              <a:t>‹#›</a:t>
            </a:fld>
            <a:endParaRPr lang="en-US"/>
          </a:p>
        </p:txBody>
      </p:sp>
    </p:spTree>
    <p:extLst>
      <p:ext uri="{BB962C8B-B14F-4D97-AF65-F5344CB8AC3E}">
        <p14:creationId xmlns:p14="http://schemas.microsoft.com/office/powerpoint/2010/main" val="235128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112" y="785057"/>
            <a:ext cx="7173688"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2175359"/>
            <a:ext cx="8229600" cy="39508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8432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1487F-3E94-624C-AACF-918D367D8E40}" type="datetimeFigureOut">
              <a:rPr lang="en-US" smtClean="0"/>
              <a:t>2/16/22</a:t>
            </a:fld>
            <a:endParaRPr lang="en-US"/>
          </a:p>
        </p:txBody>
      </p:sp>
      <p:sp>
        <p:nvSpPr>
          <p:cNvPr id="5" name="Footer Placeholder 4"/>
          <p:cNvSpPr>
            <a:spLocks noGrp="1"/>
          </p:cNvSpPr>
          <p:nvPr>
            <p:ph type="ftr" sz="quarter" idx="3"/>
          </p:nvPr>
        </p:nvSpPr>
        <p:spPr>
          <a:xfrm>
            <a:off x="1373347" y="6356350"/>
            <a:ext cx="27041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93495" y="6356350"/>
            <a:ext cx="17683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97228-B4EB-B940-A3C3-872F09561223}" type="slidenum">
              <a:rPr lang="en-US" smtClean="0"/>
              <a:t>‹#›</a:t>
            </a:fld>
            <a:endParaRPr lang="en-US"/>
          </a:p>
        </p:txBody>
      </p:sp>
    </p:spTree>
    <p:extLst>
      <p:ext uri="{BB962C8B-B14F-4D97-AF65-F5344CB8AC3E}">
        <p14:creationId xmlns:p14="http://schemas.microsoft.com/office/powerpoint/2010/main" val="240475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44318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184" y="3587965"/>
            <a:ext cx="7772400" cy="1105908"/>
          </a:xfrm>
        </p:spPr>
        <p:txBody>
          <a:bodyPr>
            <a:normAutofit fontScale="90000"/>
          </a:bodyPr>
          <a:lstStyle/>
          <a:p>
            <a:br>
              <a:rPr lang="en-GB" b="1" dirty="0">
                <a:solidFill>
                  <a:srgbClr val="FF0000"/>
                </a:solidFill>
              </a:rPr>
            </a:br>
            <a:br>
              <a:rPr lang="en-GB" b="1" dirty="0">
                <a:solidFill>
                  <a:srgbClr val="FF0000"/>
                </a:solidFill>
              </a:rPr>
            </a:br>
            <a:br>
              <a:rPr lang="en-GB" sz="4800" b="1" dirty="0"/>
            </a:br>
            <a:r>
              <a:rPr lang="en-GB" sz="3600" b="1" dirty="0"/>
              <a:t>Councillor Louse Gittins</a:t>
            </a:r>
            <a:br>
              <a:rPr lang="en-GB" sz="3600" b="1" dirty="0"/>
            </a:br>
            <a:r>
              <a:rPr lang="en-GB" sz="3600" b="1" dirty="0"/>
              <a:t>Leader of Cheshire West and Chester Council</a:t>
            </a:r>
            <a:br>
              <a:rPr lang="en-GB" sz="6600" b="1" dirty="0"/>
            </a:br>
            <a:br>
              <a:rPr lang="en-GB" sz="6600" b="1" dirty="0"/>
            </a:br>
            <a:br>
              <a:rPr lang="en-GB" b="1" dirty="0">
                <a:solidFill>
                  <a:srgbClr val="FF0000"/>
                </a:solidFill>
              </a:rPr>
            </a:br>
            <a:endParaRPr lang="en-GB" b="1"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B15641-7AAB-6A45-A297-BD23812BC70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1">
            <a:extLst>
              <a:ext uri="{FF2B5EF4-FFF2-40B4-BE49-F238E27FC236}">
                <a16:creationId xmlns:a16="http://schemas.microsoft.com/office/drawing/2014/main" id="{D56FEFB5-2C43-4CD8-98AC-45C06813260B}"/>
              </a:ext>
            </a:extLst>
          </p:cNvPr>
          <p:cNvSpPr txBox="1">
            <a:spLocks/>
          </p:cNvSpPr>
          <p:nvPr/>
        </p:nvSpPr>
        <p:spPr>
          <a:xfrm>
            <a:off x="1485896" y="2194590"/>
            <a:ext cx="7173688"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rgbClr val="443183"/>
                </a:solidFill>
                <a:latin typeface="+mj-lt"/>
                <a:ea typeface="+mj-ea"/>
                <a:cs typeface="+mj-cs"/>
              </a:defRPr>
            </a:lvl1pPr>
          </a:lstStyle>
          <a:p>
            <a:r>
              <a:rPr lang="en-GB" sz="4800" dirty="0"/>
              <a:t>Understanding the Digital Divide</a:t>
            </a:r>
          </a:p>
        </p:txBody>
      </p:sp>
      <p:pic>
        <p:nvPicPr>
          <p:cNvPr id="6" name="Picture 5" descr="Text&#10;&#10;Description automatically generated with medium confidence">
            <a:extLst>
              <a:ext uri="{FF2B5EF4-FFF2-40B4-BE49-F238E27FC236}">
                <a16:creationId xmlns:a16="http://schemas.microsoft.com/office/drawing/2014/main" id="{E3FD68EF-AD37-4AB6-B418-C06FAB79B080}"/>
              </a:ext>
            </a:extLst>
          </p:cNvPr>
          <p:cNvPicPr>
            <a:picLocks noChangeAspect="1"/>
          </p:cNvPicPr>
          <p:nvPr/>
        </p:nvPicPr>
        <p:blipFill>
          <a:blip r:embed="rId3"/>
          <a:stretch>
            <a:fillRect/>
          </a:stretch>
        </p:blipFill>
        <p:spPr>
          <a:xfrm>
            <a:off x="751159" y="4789929"/>
            <a:ext cx="3820841" cy="828000"/>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ECB39ECC-7AAA-4F7B-9AB2-BC2A6B789446}"/>
              </a:ext>
            </a:extLst>
          </p:cNvPr>
          <p:cNvPicPr>
            <a:picLocks noChangeAspect="1"/>
          </p:cNvPicPr>
          <p:nvPr/>
        </p:nvPicPr>
        <p:blipFill>
          <a:blip r:embed="rId4"/>
          <a:stretch>
            <a:fillRect/>
          </a:stretch>
        </p:blipFill>
        <p:spPr>
          <a:xfrm>
            <a:off x="4663675" y="4789929"/>
            <a:ext cx="3995909" cy="936000"/>
          </a:xfrm>
          <a:prstGeom prst="rect">
            <a:avLst/>
          </a:prstGeom>
        </p:spPr>
      </p:pic>
    </p:spTree>
    <p:extLst>
      <p:ext uri="{BB962C8B-B14F-4D97-AF65-F5344CB8AC3E}">
        <p14:creationId xmlns:p14="http://schemas.microsoft.com/office/powerpoint/2010/main" val="126769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29302-A07D-4C4D-8970-185A3A7EB155}"/>
              </a:ext>
            </a:extLst>
          </p:cNvPr>
          <p:cNvSpPr>
            <a:spLocks noGrp="1"/>
          </p:cNvSpPr>
          <p:nvPr>
            <p:ph type="title"/>
          </p:nvPr>
        </p:nvSpPr>
        <p:spPr/>
        <p:txBody>
          <a:bodyPr>
            <a:normAutofit/>
          </a:bodyPr>
          <a:lstStyle/>
          <a:p>
            <a:r>
              <a:rPr lang="en-GB" dirty="0"/>
              <a:t>Access to Devices and Data</a:t>
            </a:r>
          </a:p>
        </p:txBody>
      </p:sp>
      <p:sp>
        <p:nvSpPr>
          <p:cNvPr id="3" name="Content Placeholder 2">
            <a:extLst>
              <a:ext uri="{FF2B5EF4-FFF2-40B4-BE49-F238E27FC236}">
                <a16:creationId xmlns:a16="http://schemas.microsoft.com/office/drawing/2014/main" id="{18BA1B1F-5D4D-4C54-A136-A49AC6036204}"/>
              </a:ext>
            </a:extLst>
          </p:cNvPr>
          <p:cNvSpPr>
            <a:spLocks noGrp="1"/>
          </p:cNvSpPr>
          <p:nvPr>
            <p:ph idx="1"/>
          </p:nvPr>
        </p:nvSpPr>
        <p:spPr>
          <a:xfrm>
            <a:off x="328889" y="2175359"/>
            <a:ext cx="3787254" cy="3950804"/>
          </a:xfrm>
        </p:spPr>
        <p:txBody>
          <a:bodyPr>
            <a:normAutofit/>
          </a:bodyPr>
          <a:lstStyle/>
          <a:p>
            <a:r>
              <a:rPr lang="en-GB" dirty="0"/>
              <a:t>Libraries and community centres</a:t>
            </a:r>
          </a:p>
          <a:p>
            <a:r>
              <a:rPr lang="en-GB" dirty="0"/>
              <a:t>Device lending libraries</a:t>
            </a:r>
          </a:p>
          <a:p>
            <a:r>
              <a:rPr lang="en-GB" dirty="0"/>
              <a:t>Low cost purchase schemes</a:t>
            </a:r>
          </a:p>
          <a:p>
            <a:endParaRPr lang="en-GB" dirty="0"/>
          </a:p>
        </p:txBody>
      </p:sp>
      <p:pic>
        <p:nvPicPr>
          <p:cNvPr id="6" name="Picture 5">
            <a:extLst>
              <a:ext uri="{FF2B5EF4-FFF2-40B4-BE49-F238E27FC236}">
                <a16:creationId xmlns:a16="http://schemas.microsoft.com/office/drawing/2014/main" id="{F4A0E133-9E77-45DB-A277-FC587EEFEA00}"/>
              </a:ext>
            </a:extLst>
          </p:cNvPr>
          <p:cNvPicPr>
            <a:picLocks noChangeAspect="1"/>
          </p:cNvPicPr>
          <p:nvPr/>
        </p:nvPicPr>
        <p:blipFill>
          <a:blip r:embed="rId3"/>
          <a:stretch>
            <a:fillRect/>
          </a:stretch>
        </p:blipFill>
        <p:spPr>
          <a:xfrm>
            <a:off x="4116143" y="2060812"/>
            <a:ext cx="4903212" cy="3551861"/>
          </a:xfrm>
          <a:prstGeom prst="rect">
            <a:avLst/>
          </a:prstGeom>
        </p:spPr>
      </p:pic>
    </p:spTree>
    <p:extLst>
      <p:ext uri="{BB962C8B-B14F-4D97-AF65-F5344CB8AC3E}">
        <p14:creationId xmlns:p14="http://schemas.microsoft.com/office/powerpoint/2010/main" val="248648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0FC1-E4B3-4CE3-8146-80926237A9D0}"/>
              </a:ext>
            </a:extLst>
          </p:cNvPr>
          <p:cNvSpPr>
            <a:spLocks noGrp="1"/>
          </p:cNvSpPr>
          <p:nvPr>
            <p:ph type="title"/>
          </p:nvPr>
        </p:nvSpPr>
        <p:spPr/>
        <p:txBody>
          <a:bodyPr/>
          <a:lstStyle/>
          <a:p>
            <a:r>
              <a:rPr lang="en-GB" dirty="0"/>
              <a:t>Digital Inclusion Partnerships</a:t>
            </a:r>
          </a:p>
        </p:txBody>
      </p:sp>
      <p:pic>
        <p:nvPicPr>
          <p:cNvPr id="5" name="Content Placeholder 4">
            <a:extLst>
              <a:ext uri="{FF2B5EF4-FFF2-40B4-BE49-F238E27FC236}">
                <a16:creationId xmlns:a16="http://schemas.microsoft.com/office/drawing/2014/main" id="{F969804E-43A9-414D-A3AC-6D7ECC8D3C98}"/>
              </a:ext>
            </a:extLst>
          </p:cNvPr>
          <p:cNvPicPr>
            <a:picLocks noGrp="1" noChangeAspect="1"/>
          </p:cNvPicPr>
          <p:nvPr>
            <p:ph idx="1"/>
          </p:nvPr>
        </p:nvPicPr>
        <p:blipFill>
          <a:blip r:embed="rId3"/>
          <a:stretch>
            <a:fillRect/>
          </a:stretch>
        </p:blipFill>
        <p:spPr>
          <a:xfrm>
            <a:off x="1513112" y="2049512"/>
            <a:ext cx="6006242" cy="3416644"/>
          </a:xfrm>
        </p:spPr>
      </p:pic>
    </p:spTree>
    <p:extLst>
      <p:ext uri="{BB962C8B-B14F-4D97-AF65-F5344CB8AC3E}">
        <p14:creationId xmlns:p14="http://schemas.microsoft.com/office/powerpoint/2010/main" val="330712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DC810598-57F6-4E37-B625-782626E3D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404" y="785058"/>
            <a:ext cx="3836810" cy="32178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40D45C-023C-45D7-A61C-082F2E2A9F49}"/>
              </a:ext>
            </a:extLst>
          </p:cNvPr>
          <p:cNvSpPr>
            <a:spLocks noGrp="1"/>
          </p:cNvSpPr>
          <p:nvPr>
            <p:ph type="title"/>
          </p:nvPr>
        </p:nvSpPr>
        <p:spPr>
          <a:xfrm>
            <a:off x="1513112" y="785057"/>
            <a:ext cx="3836810" cy="1143000"/>
          </a:xfrm>
        </p:spPr>
        <p:txBody>
          <a:bodyPr/>
          <a:lstStyle/>
          <a:p>
            <a:r>
              <a:rPr lang="en-GB" dirty="0"/>
              <a:t>Toolkit</a:t>
            </a:r>
          </a:p>
        </p:txBody>
      </p:sp>
      <p:sp>
        <p:nvSpPr>
          <p:cNvPr id="3" name="Content Placeholder 2">
            <a:extLst>
              <a:ext uri="{FF2B5EF4-FFF2-40B4-BE49-F238E27FC236}">
                <a16:creationId xmlns:a16="http://schemas.microsoft.com/office/drawing/2014/main" id="{8985503B-ADCE-440B-9B52-FD853E7A9507}"/>
              </a:ext>
            </a:extLst>
          </p:cNvPr>
          <p:cNvSpPr>
            <a:spLocks noGrp="1"/>
          </p:cNvSpPr>
          <p:nvPr>
            <p:ph idx="1"/>
          </p:nvPr>
        </p:nvSpPr>
        <p:spPr>
          <a:xfrm>
            <a:off x="457200" y="2175359"/>
            <a:ext cx="6202907" cy="3950804"/>
          </a:xfrm>
        </p:spPr>
        <p:txBody>
          <a:bodyPr>
            <a:normAutofit/>
          </a:bodyPr>
          <a:lstStyle/>
          <a:p>
            <a:r>
              <a:rPr lang="en-GB" dirty="0"/>
              <a:t>National Data Sources</a:t>
            </a:r>
          </a:p>
          <a:p>
            <a:r>
              <a:rPr lang="en-GB" dirty="0"/>
              <a:t>Digital Exclusion Risk Index</a:t>
            </a:r>
          </a:p>
          <a:p>
            <a:r>
              <a:rPr lang="en-GB" dirty="0"/>
              <a:t>Residents Survey Questions</a:t>
            </a:r>
          </a:p>
          <a:p>
            <a:r>
              <a:rPr lang="en-GB" dirty="0"/>
              <a:t>Device Lending Process and Forms</a:t>
            </a:r>
          </a:p>
          <a:p>
            <a:r>
              <a:rPr lang="en-GB" dirty="0"/>
              <a:t>Digital Inclusion Partnership </a:t>
            </a:r>
            <a:r>
              <a:rPr lang="en-GB" dirty="0" err="1"/>
              <a:t>ToRs</a:t>
            </a:r>
            <a:endParaRPr lang="en-GB" dirty="0"/>
          </a:p>
          <a:p>
            <a:r>
              <a:rPr lang="en-GB" dirty="0"/>
              <a:t>Signposting other toolkits</a:t>
            </a:r>
          </a:p>
          <a:p>
            <a:endParaRPr lang="en-GB" dirty="0"/>
          </a:p>
        </p:txBody>
      </p:sp>
    </p:spTree>
    <p:extLst>
      <p:ext uri="{BB962C8B-B14F-4D97-AF65-F5344CB8AC3E}">
        <p14:creationId xmlns:p14="http://schemas.microsoft.com/office/powerpoint/2010/main" val="2546448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3016-6057-4AE1-9071-019DF5268341}"/>
              </a:ext>
            </a:extLst>
          </p:cNvPr>
          <p:cNvSpPr>
            <a:spLocks noGrp="1"/>
          </p:cNvSpPr>
          <p:nvPr>
            <p:ph type="title"/>
          </p:nvPr>
        </p:nvSpPr>
        <p:spPr/>
        <p:txBody>
          <a:bodyPr/>
          <a:lstStyle/>
          <a:p>
            <a:r>
              <a:rPr lang="en-GB" dirty="0"/>
              <a:t>The Cooperative Difference</a:t>
            </a:r>
          </a:p>
        </p:txBody>
      </p:sp>
      <p:pic>
        <p:nvPicPr>
          <p:cNvPr id="4" name="Picture 3">
            <a:extLst>
              <a:ext uri="{FF2B5EF4-FFF2-40B4-BE49-F238E27FC236}">
                <a16:creationId xmlns:a16="http://schemas.microsoft.com/office/drawing/2014/main" id="{0BB5F799-A264-49D9-A5C3-07067C25D411}"/>
              </a:ext>
            </a:extLst>
          </p:cNvPr>
          <p:cNvPicPr/>
          <p:nvPr/>
        </p:nvPicPr>
        <p:blipFill>
          <a:blip r:embed="rId3"/>
          <a:stretch>
            <a:fillRect/>
          </a:stretch>
        </p:blipFill>
        <p:spPr>
          <a:xfrm>
            <a:off x="450056" y="2328862"/>
            <a:ext cx="8243887" cy="3343275"/>
          </a:xfrm>
          <a:prstGeom prst="rect">
            <a:avLst/>
          </a:prstGeom>
        </p:spPr>
      </p:pic>
    </p:spTree>
    <p:extLst>
      <p:ext uri="{BB962C8B-B14F-4D97-AF65-F5344CB8AC3E}">
        <p14:creationId xmlns:p14="http://schemas.microsoft.com/office/powerpoint/2010/main" val="53958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6713-890E-45C4-AC80-3255C7ED6AE9}"/>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A2B7139F-EEAD-4EA4-A719-90DF80731092}"/>
              </a:ext>
            </a:extLst>
          </p:cNvPr>
          <p:cNvPicPr>
            <a:picLocks noGrp="1" noChangeAspect="1"/>
          </p:cNvPicPr>
          <p:nvPr>
            <p:ph idx="1"/>
          </p:nvPr>
        </p:nvPicPr>
        <p:blipFill rotWithShape="1">
          <a:blip r:embed="rId3"/>
          <a:srcRect t="10413" b="6054"/>
          <a:stretch/>
        </p:blipFill>
        <p:spPr>
          <a:xfrm>
            <a:off x="214312" y="0"/>
            <a:ext cx="8715375" cy="6877294"/>
          </a:xfrm>
          <a:prstGeom prst="rect">
            <a:avLst/>
          </a:prstGeom>
        </p:spPr>
      </p:pic>
    </p:spTree>
    <p:extLst>
      <p:ext uri="{BB962C8B-B14F-4D97-AF65-F5344CB8AC3E}">
        <p14:creationId xmlns:p14="http://schemas.microsoft.com/office/powerpoint/2010/main" val="41722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6FBA-9C7B-48D3-B156-6EAE261B580D}"/>
              </a:ext>
            </a:extLst>
          </p:cNvPr>
          <p:cNvSpPr>
            <a:spLocks noGrp="1"/>
          </p:cNvSpPr>
          <p:nvPr>
            <p:ph type="title"/>
          </p:nvPr>
        </p:nvSpPr>
        <p:spPr>
          <a:xfrm>
            <a:off x="1390282" y="93047"/>
            <a:ext cx="7173688" cy="1143000"/>
          </a:xfrm>
        </p:spPr>
        <p:txBody>
          <a:bodyPr>
            <a:normAutofit/>
          </a:bodyPr>
          <a:lstStyle/>
          <a:p>
            <a:r>
              <a:rPr lang="en-GB" dirty="0"/>
              <a:t>The Digital Divide</a:t>
            </a:r>
          </a:p>
        </p:txBody>
      </p:sp>
      <p:sp>
        <p:nvSpPr>
          <p:cNvPr id="3" name="Content Placeholder 2">
            <a:extLst>
              <a:ext uri="{FF2B5EF4-FFF2-40B4-BE49-F238E27FC236}">
                <a16:creationId xmlns:a16="http://schemas.microsoft.com/office/drawing/2014/main" id="{15173D91-73DE-4090-B234-D1C983002099}"/>
              </a:ext>
            </a:extLst>
          </p:cNvPr>
          <p:cNvSpPr>
            <a:spLocks noGrp="1"/>
          </p:cNvSpPr>
          <p:nvPr>
            <p:ph idx="1"/>
          </p:nvPr>
        </p:nvSpPr>
        <p:spPr>
          <a:xfrm>
            <a:off x="423081" y="3354694"/>
            <a:ext cx="8325133" cy="3301075"/>
          </a:xfrm>
        </p:spPr>
        <p:txBody>
          <a:bodyPr>
            <a:normAutofit/>
          </a:bodyPr>
          <a:lstStyle/>
          <a:p>
            <a:pPr marL="0" indent="0">
              <a:lnSpc>
                <a:spcPct val="107000"/>
              </a:lnSpc>
              <a:spcAft>
                <a:spcPts val="800"/>
              </a:spcAft>
              <a:buNone/>
            </a:pPr>
            <a:r>
              <a:rPr lang="en-GB" sz="2800" dirty="0">
                <a:effectLst/>
                <a:latin typeface="Arial" panose="020B0604020202020204" pitchFamily="34" charset="0"/>
                <a:ea typeface="Calibri" panose="020F0502020204030204" pitchFamily="34" charset="0"/>
                <a:cs typeface="Arial" panose="020B0604020202020204" pitchFamily="34" charset="0"/>
              </a:rPr>
              <a:t>Build a more robust understanding of:</a:t>
            </a:r>
          </a:p>
          <a:p>
            <a:pPr lvl="1" indent="-342900">
              <a:lnSpc>
                <a:spcPct val="107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who is experiencing digital exclusion;</a:t>
            </a:r>
          </a:p>
          <a:p>
            <a:pPr lvl="1" indent="-342900">
              <a:lnSpc>
                <a:spcPct val="107000"/>
              </a:lnSpc>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where they are;</a:t>
            </a:r>
          </a:p>
          <a:p>
            <a:pPr lvl="1" indent="-342900">
              <a:lnSpc>
                <a:spcPct val="107000"/>
              </a:lnSpc>
              <a:spcAft>
                <a:spcPts val="800"/>
              </a:spcAft>
              <a:buFont typeface="Symbol" panose="05050102010706020507" pitchFamily="18" charset="2"/>
              <a:buChar char=""/>
            </a:pPr>
            <a:r>
              <a:rPr lang="en-GB" sz="2400" dirty="0">
                <a:latin typeface="Arial" panose="020B0604020202020204" pitchFamily="34" charset="0"/>
                <a:cs typeface="Arial" panose="020B0604020202020204" pitchFamily="34" charset="0"/>
              </a:rPr>
              <a:t>what their barriers are to accessing services and social contact online; and</a:t>
            </a:r>
          </a:p>
          <a:p>
            <a:pPr lvl="1" indent="-342900">
              <a:lnSpc>
                <a:spcPct val="107000"/>
              </a:lnSpc>
              <a:spcAft>
                <a:spcPts val="800"/>
              </a:spcAft>
              <a:buFont typeface="Symbol" panose="05050102010706020507" pitchFamily="18" charset="2"/>
              <a:buChar char=""/>
            </a:pPr>
            <a:r>
              <a:rPr lang="en-GB" sz="2400" dirty="0">
                <a:latin typeface="Arial" panose="020B0604020202020204" pitchFamily="34" charset="0"/>
                <a:cs typeface="Arial" panose="020B0604020202020204" pitchFamily="34" charset="0"/>
              </a:rPr>
              <a:t>interventions to address those barriers</a:t>
            </a:r>
          </a:p>
        </p:txBody>
      </p:sp>
      <p:pic>
        <p:nvPicPr>
          <p:cNvPr id="5" name="Picture 4">
            <a:extLst>
              <a:ext uri="{FF2B5EF4-FFF2-40B4-BE49-F238E27FC236}">
                <a16:creationId xmlns:a16="http://schemas.microsoft.com/office/drawing/2014/main" id="{A87445EC-D983-4731-93F3-DAF3704E4122}"/>
              </a:ext>
            </a:extLst>
          </p:cNvPr>
          <p:cNvPicPr>
            <a:picLocks noChangeAspect="1"/>
          </p:cNvPicPr>
          <p:nvPr/>
        </p:nvPicPr>
        <p:blipFill>
          <a:blip r:embed="rId3"/>
          <a:stretch>
            <a:fillRect/>
          </a:stretch>
        </p:blipFill>
        <p:spPr>
          <a:xfrm>
            <a:off x="3365772" y="1135358"/>
            <a:ext cx="2796192" cy="2080001"/>
          </a:xfrm>
          <a:prstGeom prst="rect">
            <a:avLst/>
          </a:prstGeom>
        </p:spPr>
      </p:pic>
    </p:spTree>
    <p:extLst>
      <p:ext uri="{BB962C8B-B14F-4D97-AF65-F5344CB8AC3E}">
        <p14:creationId xmlns:p14="http://schemas.microsoft.com/office/powerpoint/2010/main" val="177650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804B-5E22-4515-A1F6-1D3B22B16921}"/>
              </a:ext>
            </a:extLst>
          </p:cNvPr>
          <p:cNvSpPr>
            <a:spLocks noGrp="1"/>
          </p:cNvSpPr>
          <p:nvPr>
            <p:ph type="title"/>
          </p:nvPr>
        </p:nvSpPr>
        <p:spPr/>
        <p:txBody>
          <a:bodyPr/>
          <a:lstStyle/>
          <a:p>
            <a:r>
              <a:rPr lang="en-GB" dirty="0"/>
              <a:t>The Digital Divide</a:t>
            </a:r>
          </a:p>
        </p:txBody>
      </p:sp>
      <p:pic>
        <p:nvPicPr>
          <p:cNvPr id="5" name="Picture 4">
            <a:extLst>
              <a:ext uri="{FF2B5EF4-FFF2-40B4-BE49-F238E27FC236}">
                <a16:creationId xmlns:a16="http://schemas.microsoft.com/office/drawing/2014/main" id="{F1FE6EA5-EADC-4F4E-AE66-04163C7B41F4}"/>
              </a:ext>
            </a:extLst>
          </p:cNvPr>
          <p:cNvPicPr>
            <a:picLocks noChangeAspect="1"/>
          </p:cNvPicPr>
          <p:nvPr/>
        </p:nvPicPr>
        <p:blipFill>
          <a:blip r:embed="rId3"/>
          <a:stretch>
            <a:fillRect/>
          </a:stretch>
        </p:blipFill>
        <p:spPr>
          <a:xfrm>
            <a:off x="3028870" y="2074936"/>
            <a:ext cx="3086259" cy="3581584"/>
          </a:xfrm>
          <a:prstGeom prst="rect">
            <a:avLst/>
          </a:prstGeom>
        </p:spPr>
      </p:pic>
    </p:spTree>
    <p:extLst>
      <p:ext uri="{BB962C8B-B14F-4D97-AF65-F5344CB8AC3E}">
        <p14:creationId xmlns:p14="http://schemas.microsoft.com/office/powerpoint/2010/main" val="12261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1C16-C827-43C4-BA04-9D91A112A1E3}"/>
              </a:ext>
            </a:extLst>
          </p:cNvPr>
          <p:cNvSpPr>
            <a:spLocks noGrp="1"/>
          </p:cNvSpPr>
          <p:nvPr>
            <p:ph type="title"/>
          </p:nvPr>
        </p:nvSpPr>
        <p:spPr>
          <a:xfrm>
            <a:off x="1981199" y="298035"/>
            <a:ext cx="6010275" cy="1143000"/>
          </a:xfrm>
        </p:spPr>
        <p:txBody>
          <a:bodyPr/>
          <a:lstStyle/>
          <a:p>
            <a:r>
              <a:rPr lang="en-GB" dirty="0"/>
              <a:t>Cooperative Partners</a:t>
            </a:r>
          </a:p>
        </p:txBody>
      </p:sp>
      <p:pic>
        <p:nvPicPr>
          <p:cNvPr id="5" name="Picture 4">
            <a:extLst>
              <a:ext uri="{FF2B5EF4-FFF2-40B4-BE49-F238E27FC236}">
                <a16:creationId xmlns:a16="http://schemas.microsoft.com/office/drawing/2014/main" id="{3EF639E1-D5CA-483C-9A27-5D0CD4F3E3B8}"/>
              </a:ext>
            </a:extLst>
          </p:cNvPr>
          <p:cNvPicPr>
            <a:picLocks noChangeAspect="1"/>
          </p:cNvPicPr>
          <p:nvPr/>
        </p:nvPicPr>
        <p:blipFill>
          <a:blip r:embed="rId3"/>
          <a:stretch>
            <a:fillRect/>
          </a:stretch>
        </p:blipFill>
        <p:spPr>
          <a:xfrm>
            <a:off x="3543813" y="1083553"/>
            <a:ext cx="1657426" cy="1902194"/>
          </a:xfrm>
          <a:prstGeom prst="rect">
            <a:avLst/>
          </a:prstGeom>
        </p:spPr>
      </p:pic>
      <p:pic>
        <p:nvPicPr>
          <p:cNvPr id="9" name="Picture 8">
            <a:extLst>
              <a:ext uri="{FF2B5EF4-FFF2-40B4-BE49-F238E27FC236}">
                <a16:creationId xmlns:a16="http://schemas.microsoft.com/office/drawing/2014/main" id="{5DC80818-824E-493B-9EE8-F30EC241816A}"/>
              </a:ext>
            </a:extLst>
          </p:cNvPr>
          <p:cNvPicPr>
            <a:picLocks noChangeAspect="1"/>
          </p:cNvPicPr>
          <p:nvPr/>
        </p:nvPicPr>
        <p:blipFill>
          <a:blip r:embed="rId4"/>
          <a:stretch>
            <a:fillRect/>
          </a:stretch>
        </p:blipFill>
        <p:spPr>
          <a:xfrm>
            <a:off x="6395281" y="3682046"/>
            <a:ext cx="2548807" cy="928688"/>
          </a:xfrm>
          <a:prstGeom prst="rect">
            <a:avLst/>
          </a:prstGeom>
        </p:spPr>
      </p:pic>
      <p:pic>
        <p:nvPicPr>
          <p:cNvPr id="11" name="Picture 10">
            <a:extLst>
              <a:ext uri="{FF2B5EF4-FFF2-40B4-BE49-F238E27FC236}">
                <a16:creationId xmlns:a16="http://schemas.microsoft.com/office/drawing/2014/main" id="{F4506B6C-CFC7-4F26-A43E-8F8FF8277C8B}"/>
              </a:ext>
            </a:extLst>
          </p:cNvPr>
          <p:cNvPicPr>
            <a:picLocks noChangeAspect="1"/>
          </p:cNvPicPr>
          <p:nvPr/>
        </p:nvPicPr>
        <p:blipFill>
          <a:blip r:embed="rId5"/>
          <a:stretch>
            <a:fillRect/>
          </a:stretch>
        </p:blipFill>
        <p:spPr>
          <a:xfrm>
            <a:off x="831638" y="5426330"/>
            <a:ext cx="3425364" cy="1035927"/>
          </a:xfrm>
          <a:prstGeom prst="rect">
            <a:avLst/>
          </a:prstGeom>
        </p:spPr>
      </p:pic>
      <p:pic>
        <p:nvPicPr>
          <p:cNvPr id="13" name="Picture 12">
            <a:extLst>
              <a:ext uri="{FF2B5EF4-FFF2-40B4-BE49-F238E27FC236}">
                <a16:creationId xmlns:a16="http://schemas.microsoft.com/office/drawing/2014/main" id="{46ACB99D-7903-44E2-A0D0-12A6E71B2AC6}"/>
              </a:ext>
            </a:extLst>
          </p:cNvPr>
          <p:cNvPicPr>
            <a:picLocks noChangeAspect="1"/>
          </p:cNvPicPr>
          <p:nvPr/>
        </p:nvPicPr>
        <p:blipFill>
          <a:blip r:embed="rId6"/>
          <a:stretch>
            <a:fillRect/>
          </a:stretch>
        </p:blipFill>
        <p:spPr>
          <a:xfrm>
            <a:off x="5607787" y="2296188"/>
            <a:ext cx="2952902" cy="882695"/>
          </a:xfrm>
          <a:prstGeom prst="rect">
            <a:avLst/>
          </a:prstGeom>
        </p:spPr>
      </p:pic>
      <p:pic>
        <p:nvPicPr>
          <p:cNvPr id="15" name="Picture 14">
            <a:extLst>
              <a:ext uri="{FF2B5EF4-FFF2-40B4-BE49-F238E27FC236}">
                <a16:creationId xmlns:a16="http://schemas.microsoft.com/office/drawing/2014/main" id="{D6DDD494-AC58-479A-AE75-A11F1367CC4B}"/>
              </a:ext>
            </a:extLst>
          </p:cNvPr>
          <p:cNvPicPr>
            <a:picLocks noChangeAspect="1"/>
          </p:cNvPicPr>
          <p:nvPr/>
        </p:nvPicPr>
        <p:blipFill>
          <a:blip r:embed="rId7"/>
          <a:stretch>
            <a:fillRect/>
          </a:stretch>
        </p:blipFill>
        <p:spPr>
          <a:xfrm>
            <a:off x="5458601" y="4916733"/>
            <a:ext cx="2254366" cy="1727289"/>
          </a:xfrm>
          <a:prstGeom prst="rect">
            <a:avLst/>
          </a:prstGeom>
        </p:spPr>
      </p:pic>
      <p:pic>
        <p:nvPicPr>
          <p:cNvPr id="17" name="Picture 16">
            <a:extLst>
              <a:ext uri="{FF2B5EF4-FFF2-40B4-BE49-F238E27FC236}">
                <a16:creationId xmlns:a16="http://schemas.microsoft.com/office/drawing/2014/main" id="{84CAF74C-5C54-4828-A93B-D09AB042A210}"/>
              </a:ext>
            </a:extLst>
          </p:cNvPr>
          <p:cNvPicPr>
            <a:picLocks noChangeAspect="1"/>
          </p:cNvPicPr>
          <p:nvPr/>
        </p:nvPicPr>
        <p:blipFill>
          <a:blip r:embed="rId8"/>
          <a:stretch>
            <a:fillRect/>
          </a:stretch>
        </p:blipFill>
        <p:spPr>
          <a:xfrm>
            <a:off x="237171" y="3361072"/>
            <a:ext cx="2125618" cy="1629329"/>
          </a:xfrm>
          <a:prstGeom prst="rect">
            <a:avLst/>
          </a:prstGeom>
        </p:spPr>
      </p:pic>
      <p:pic>
        <p:nvPicPr>
          <p:cNvPr id="19" name="Picture 18">
            <a:extLst>
              <a:ext uri="{FF2B5EF4-FFF2-40B4-BE49-F238E27FC236}">
                <a16:creationId xmlns:a16="http://schemas.microsoft.com/office/drawing/2014/main" id="{2AF214D2-9471-4EC5-A8A1-27FBF911316E}"/>
              </a:ext>
            </a:extLst>
          </p:cNvPr>
          <p:cNvPicPr>
            <a:picLocks noChangeAspect="1"/>
          </p:cNvPicPr>
          <p:nvPr/>
        </p:nvPicPr>
        <p:blipFill>
          <a:blip r:embed="rId9"/>
          <a:stretch>
            <a:fillRect/>
          </a:stretch>
        </p:blipFill>
        <p:spPr>
          <a:xfrm>
            <a:off x="917519" y="1812860"/>
            <a:ext cx="2127359" cy="1276416"/>
          </a:xfrm>
          <a:prstGeom prst="rect">
            <a:avLst/>
          </a:prstGeom>
        </p:spPr>
      </p:pic>
      <p:pic>
        <p:nvPicPr>
          <p:cNvPr id="20" name="Picture 19">
            <a:extLst>
              <a:ext uri="{FF2B5EF4-FFF2-40B4-BE49-F238E27FC236}">
                <a16:creationId xmlns:a16="http://schemas.microsoft.com/office/drawing/2014/main" id="{18CB1B3E-577C-46CB-9FF7-E4B476F10E8F}"/>
              </a:ext>
            </a:extLst>
          </p:cNvPr>
          <p:cNvPicPr>
            <a:picLocks noChangeAspect="1"/>
          </p:cNvPicPr>
          <p:nvPr/>
        </p:nvPicPr>
        <p:blipFill>
          <a:blip r:embed="rId10"/>
          <a:stretch>
            <a:fillRect/>
          </a:stretch>
        </p:blipFill>
        <p:spPr>
          <a:xfrm>
            <a:off x="2830454" y="3421676"/>
            <a:ext cx="3386138" cy="928688"/>
          </a:xfrm>
          <a:prstGeom prst="rect">
            <a:avLst/>
          </a:prstGeom>
        </p:spPr>
      </p:pic>
    </p:spTree>
    <p:extLst>
      <p:ext uri="{BB962C8B-B14F-4D97-AF65-F5344CB8AC3E}">
        <p14:creationId xmlns:p14="http://schemas.microsoft.com/office/powerpoint/2010/main" val="329373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6FBA-9C7B-48D3-B156-6EAE261B580D}"/>
              </a:ext>
            </a:extLst>
          </p:cNvPr>
          <p:cNvSpPr>
            <a:spLocks noGrp="1"/>
          </p:cNvSpPr>
          <p:nvPr>
            <p:ph type="title"/>
          </p:nvPr>
        </p:nvSpPr>
        <p:spPr>
          <a:xfrm>
            <a:off x="1888726" y="99257"/>
            <a:ext cx="7173688" cy="1143000"/>
          </a:xfrm>
        </p:spPr>
        <p:txBody>
          <a:bodyPr>
            <a:normAutofit/>
          </a:bodyPr>
          <a:lstStyle/>
          <a:p>
            <a:r>
              <a:rPr lang="en-GB" dirty="0"/>
              <a:t>Digital Exclusion Risk Index</a:t>
            </a:r>
          </a:p>
        </p:txBody>
      </p:sp>
      <p:pic>
        <p:nvPicPr>
          <p:cNvPr id="5" name="Picture 4">
            <a:extLst>
              <a:ext uri="{FF2B5EF4-FFF2-40B4-BE49-F238E27FC236}">
                <a16:creationId xmlns:a16="http://schemas.microsoft.com/office/drawing/2014/main" id="{E1773082-7621-468C-8AAD-2C494C38EE8B}"/>
              </a:ext>
            </a:extLst>
          </p:cNvPr>
          <p:cNvPicPr>
            <a:picLocks noChangeAspect="1"/>
          </p:cNvPicPr>
          <p:nvPr/>
        </p:nvPicPr>
        <p:blipFill>
          <a:blip r:embed="rId3"/>
          <a:stretch>
            <a:fillRect/>
          </a:stretch>
        </p:blipFill>
        <p:spPr>
          <a:xfrm>
            <a:off x="-60082" y="1242257"/>
            <a:ext cx="9204082" cy="5720404"/>
          </a:xfrm>
          <a:prstGeom prst="rect">
            <a:avLst/>
          </a:prstGeom>
        </p:spPr>
      </p:pic>
    </p:spTree>
    <p:extLst>
      <p:ext uri="{BB962C8B-B14F-4D97-AF65-F5344CB8AC3E}">
        <p14:creationId xmlns:p14="http://schemas.microsoft.com/office/powerpoint/2010/main" val="200420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6FBA-9C7B-48D3-B156-6EAE261B580D}"/>
              </a:ext>
            </a:extLst>
          </p:cNvPr>
          <p:cNvSpPr>
            <a:spLocks noGrp="1"/>
          </p:cNvSpPr>
          <p:nvPr>
            <p:ph type="title"/>
          </p:nvPr>
        </p:nvSpPr>
        <p:spPr>
          <a:xfrm>
            <a:off x="1390282" y="338706"/>
            <a:ext cx="7173688" cy="1143000"/>
          </a:xfrm>
        </p:spPr>
        <p:txBody>
          <a:bodyPr>
            <a:normAutofit/>
          </a:bodyPr>
          <a:lstStyle/>
          <a:p>
            <a:r>
              <a:rPr lang="en-GB" dirty="0"/>
              <a:t>Developing Local Intelligence</a:t>
            </a:r>
          </a:p>
        </p:txBody>
      </p:sp>
      <p:sp>
        <p:nvSpPr>
          <p:cNvPr id="3" name="Content Placeholder 2">
            <a:extLst>
              <a:ext uri="{FF2B5EF4-FFF2-40B4-BE49-F238E27FC236}">
                <a16:creationId xmlns:a16="http://schemas.microsoft.com/office/drawing/2014/main" id="{15173D91-73DE-4090-B234-D1C983002099}"/>
              </a:ext>
            </a:extLst>
          </p:cNvPr>
          <p:cNvSpPr>
            <a:spLocks noGrp="1"/>
          </p:cNvSpPr>
          <p:nvPr>
            <p:ph idx="1"/>
          </p:nvPr>
        </p:nvSpPr>
        <p:spPr>
          <a:xfrm>
            <a:off x="457200" y="1514901"/>
            <a:ext cx="8106770" cy="4611261"/>
          </a:xfrm>
        </p:spPr>
        <p:txBody>
          <a:bodyPr>
            <a:normAutofit/>
          </a:bodyPr>
          <a:lstStyle/>
          <a:p>
            <a:pPr marL="0" lvl="0" indent="0">
              <a:buNone/>
            </a:pPr>
            <a:r>
              <a:rPr lang="en-GB" dirty="0"/>
              <a:t>The three most common reasons given in Cheshire West and Chester</a:t>
            </a:r>
          </a:p>
          <a:p>
            <a:pPr marL="0" lvl="0" indent="0">
              <a:buNone/>
            </a:pPr>
            <a:endParaRPr lang="en-GB" dirty="0"/>
          </a:p>
          <a:p>
            <a:pPr>
              <a:lnSpc>
                <a:spcPct val="107000"/>
              </a:lnSpc>
            </a:pPr>
            <a:r>
              <a:rPr lang="en-GB" dirty="0">
                <a:effectLst/>
                <a:ea typeface="Calibri" panose="020F0502020204030204" pitchFamily="34" charset="0"/>
                <a:cs typeface="Times New Roman" panose="02020603050405020304" pitchFamily="18" charset="0"/>
              </a:rPr>
              <a:t>no interest in the internet</a:t>
            </a:r>
          </a:p>
          <a:p>
            <a:pPr>
              <a:lnSpc>
                <a:spcPct val="107000"/>
              </a:lnSpc>
            </a:pPr>
            <a:r>
              <a:rPr lang="en-GB" dirty="0">
                <a:effectLst/>
                <a:ea typeface="Calibri" panose="020F0502020204030204" pitchFamily="34" charset="0"/>
                <a:cs typeface="Times New Roman" panose="02020603050405020304" pitchFamily="18" charset="0"/>
              </a:rPr>
              <a:t>do not have the skills to use internet</a:t>
            </a:r>
          </a:p>
          <a:p>
            <a:pPr>
              <a:lnSpc>
                <a:spcPct val="107000"/>
              </a:lnSpc>
              <a:spcAft>
                <a:spcPts val="800"/>
              </a:spcAft>
            </a:pPr>
            <a:r>
              <a:rPr lang="en-GB" dirty="0">
                <a:effectLst/>
                <a:ea typeface="Calibri" panose="020F0502020204030204" pitchFamily="34" charset="0"/>
                <a:cs typeface="Times New Roman" panose="02020603050405020304" pitchFamily="18" charset="0"/>
              </a:rPr>
              <a:t>concerns about privacy/security</a:t>
            </a:r>
          </a:p>
          <a:p>
            <a:pPr marL="0" lvl="0" indent="0">
              <a:buNone/>
            </a:pPr>
            <a:endParaRPr lang="en-GB" dirty="0"/>
          </a:p>
        </p:txBody>
      </p:sp>
    </p:spTree>
    <p:extLst>
      <p:ext uri="{BB962C8B-B14F-4D97-AF65-F5344CB8AC3E}">
        <p14:creationId xmlns:p14="http://schemas.microsoft.com/office/powerpoint/2010/main" val="127257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E32E-8A9B-4254-8C69-7E4B6C731FE4}"/>
              </a:ext>
            </a:extLst>
          </p:cNvPr>
          <p:cNvSpPr>
            <a:spLocks noGrp="1"/>
          </p:cNvSpPr>
          <p:nvPr>
            <p:ph type="title"/>
          </p:nvPr>
        </p:nvSpPr>
        <p:spPr>
          <a:xfrm>
            <a:off x="-437196" y="1356557"/>
            <a:ext cx="7173688" cy="1143000"/>
          </a:xfrm>
        </p:spPr>
        <p:txBody>
          <a:bodyPr/>
          <a:lstStyle/>
          <a:p>
            <a:r>
              <a:rPr lang="en-GB" dirty="0"/>
              <a:t>Data means people</a:t>
            </a:r>
          </a:p>
        </p:txBody>
      </p:sp>
      <p:sp>
        <p:nvSpPr>
          <p:cNvPr id="3" name="Content Placeholder 2">
            <a:extLst>
              <a:ext uri="{FF2B5EF4-FFF2-40B4-BE49-F238E27FC236}">
                <a16:creationId xmlns:a16="http://schemas.microsoft.com/office/drawing/2014/main" id="{F5C92BEE-76AC-438A-A985-34DA2CD1F74E}"/>
              </a:ext>
            </a:extLst>
          </p:cNvPr>
          <p:cNvSpPr>
            <a:spLocks noGrp="1"/>
          </p:cNvSpPr>
          <p:nvPr>
            <p:ph idx="1"/>
          </p:nvPr>
        </p:nvSpPr>
        <p:spPr>
          <a:xfrm>
            <a:off x="457200" y="2743200"/>
            <a:ext cx="8229600" cy="3382963"/>
          </a:xfrm>
        </p:spPr>
        <p:txBody>
          <a:bodyPr>
            <a:normAutofit lnSpcReduction="10000"/>
          </a:bodyPr>
          <a:lstStyle/>
          <a:p>
            <a:r>
              <a:rPr lang="en-GB" dirty="0"/>
              <a:t>Gus Cairns</a:t>
            </a:r>
          </a:p>
          <a:p>
            <a:r>
              <a:rPr lang="en-GB" dirty="0"/>
              <a:t>Local volunteer</a:t>
            </a:r>
          </a:p>
          <a:p>
            <a:r>
              <a:rPr lang="en-GB" dirty="0"/>
              <a:t>Isolated during lockdown</a:t>
            </a:r>
          </a:p>
          <a:p>
            <a:r>
              <a:rPr lang="en-GB" dirty="0"/>
              <a:t>Digitally literate, but new to zoom</a:t>
            </a:r>
          </a:p>
          <a:p>
            <a:r>
              <a:rPr lang="en-GB" dirty="0"/>
              <a:t>Completed 42 online courses in </a:t>
            </a:r>
            <a:r>
              <a:rPr lang="en-GB"/>
              <a:t>6 months</a:t>
            </a:r>
            <a:endParaRPr lang="en-GB" dirty="0"/>
          </a:p>
          <a:p>
            <a:r>
              <a:rPr lang="en-GB" dirty="0"/>
              <a:t>Attends the digital buddies club at </a:t>
            </a:r>
            <a:r>
              <a:rPr lang="en-GB" dirty="0" err="1"/>
              <a:t>Storyhouse</a:t>
            </a:r>
            <a:endParaRPr lang="en-GB" dirty="0"/>
          </a:p>
        </p:txBody>
      </p:sp>
      <p:pic>
        <p:nvPicPr>
          <p:cNvPr id="6" name="Picture 5">
            <a:extLst>
              <a:ext uri="{FF2B5EF4-FFF2-40B4-BE49-F238E27FC236}">
                <a16:creationId xmlns:a16="http://schemas.microsoft.com/office/drawing/2014/main" id="{A1795FF4-AC5D-476A-B501-454034770565}"/>
              </a:ext>
            </a:extLst>
          </p:cNvPr>
          <p:cNvPicPr>
            <a:picLocks noChangeAspect="1"/>
          </p:cNvPicPr>
          <p:nvPr/>
        </p:nvPicPr>
        <p:blipFill>
          <a:blip r:embed="rId3"/>
          <a:stretch>
            <a:fillRect/>
          </a:stretch>
        </p:blipFill>
        <p:spPr>
          <a:xfrm>
            <a:off x="5855743" y="731837"/>
            <a:ext cx="3095235" cy="3095235"/>
          </a:xfrm>
          <a:prstGeom prst="rect">
            <a:avLst/>
          </a:prstGeom>
        </p:spPr>
      </p:pic>
    </p:spTree>
    <p:extLst>
      <p:ext uri="{BB962C8B-B14F-4D97-AF65-F5344CB8AC3E}">
        <p14:creationId xmlns:p14="http://schemas.microsoft.com/office/powerpoint/2010/main" val="147525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6FBA-9C7B-48D3-B156-6EAE261B580D}"/>
              </a:ext>
            </a:extLst>
          </p:cNvPr>
          <p:cNvSpPr>
            <a:spLocks noGrp="1"/>
          </p:cNvSpPr>
          <p:nvPr>
            <p:ph type="title"/>
          </p:nvPr>
        </p:nvSpPr>
        <p:spPr>
          <a:xfrm>
            <a:off x="1390282" y="93047"/>
            <a:ext cx="7173688" cy="1143000"/>
          </a:xfrm>
        </p:spPr>
        <p:txBody>
          <a:bodyPr>
            <a:normAutofit/>
          </a:bodyPr>
          <a:lstStyle/>
          <a:p>
            <a:r>
              <a:rPr lang="en-GB" dirty="0"/>
              <a:t>Digital Skills Courses</a:t>
            </a:r>
          </a:p>
        </p:txBody>
      </p:sp>
      <p:sp>
        <p:nvSpPr>
          <p:cNvPr id="3" name="Content Placeholder 2">
            <a:extLst>
              <a:ext uri="{FF2B5EF4-FFF2-40B4-BE49-F238E27FC236}">
                <a16:creationId xmlns:a16="http://schemas.microsoft.com/office/drawing/2014/main" id="{15173D91-73DE-4090-B234-D1C983002099}"/>
              </a:ext>
            </a:extLst>
          </p:cNvPr>
          <p:cNvSpPr>
            <a:spLocks noGrp="1"/>
          </p:cNvSpPr>
          <p:nvPr>
            <p:ph idx="1"/>
          </p:nvPr>
        </p:nvSpPr>
        <p:spPr>
          <a:xfrm>
            <a:off x="457200" y="1678675"/>
            <a:ext cx="3855493" cy="4447487"/>
          </a:xfrm>
        </p:spPr>
        <p:txBody>
          <a:bodyPr>
            <a:normAutofit/>
          </a:bodyPr>
          <a:lstStyle/>
          <a:p>
            <a:pPr lvl="0"/>
            <a:r>
              <a:rPr lang="en-GB" dirty="0"/>
              <a:t>How to talk people through getting on line</a:t>
            </a:r>
          </a:p>
          <a:p>
            <a:pPr lvl="0"/>
            <a:r>
              <a:rPr lang="en-GB" dirty="0"/>
              <a:t>How to learn online skills online?</a:t>
            </a:r>
          </a:p>
          <a:p>
            <a:pPr lvl="0"/>
            <a:r>
              <a:rPr lang="en-GB" dirty="0"/>
              <a:t>‘What’s in the box?’ Telephone call</a:t>
            </a:r>
          </a:p>
          <a:p>
            <a:pPr lvl="0"/>
            <a:endParaRPr lang="en-GB" dirty="0"/>
          </a:p>
        </p:txBody>
      </p:sp>
      <p:pic>
        <p:nvPicPr>
          <p:cNvPr id="6" name="Picture 5">
            <a:extLst>
              <a:ext uri="{FF2B5EF4-FFF2-40B4-BE49-F238E27FC236}">
                <a16:creationId xmlns:a16="http://schemas.microsoft.com/office/drawing/2014/main" id="{29869981-7F0B-4BAF-AA1D-5D8D00078727}"/>
              </a:ext>
            </a:extLst>
          </p:cNvPr>
          <p:cNvPicPr>
            <a:picLocks noChangeAspect="1"/>
          </p:cNvPicPr>
          <p:nvPr/>
        </p:nvPicPr>
        <p:blipFill>
          <a:blip r:embed="rId3"/>
          <a:stretch>
            <a:fillRect/>
          </a:stretch>
        </p:blipFill>
        <p:spPr>
          <a:xfrm>
            <a:off x="4510585" y="1678675"/>
            <a:ext cx="4572000" cy="3542382"/>
          </a:xfrm>
          <a:prstGeom prst="rect">
            <a:avLst/>
          </a:prstGeom>
        </p:spPr>
      </p:pic>
    </p:spTree>
    <p:extLst>
      <p:ext uri="{BB962C8B-B14F-4D97-AF65-F5344CB8AC3E}">
        <p14:creationId xmlns:p14="http://schemas.microsoft.com/office/powerpoint/2010/main" val="298737078"/>
      </p:ext>
    </p:extLst>
  </p:cSld>
  <p:clrMapOvr>
    <a:masterClrMapping/>
  </p:clrMapOvr>
</p:sld>
</file>

<file path=ppt/theme/theme1.xml><?xml version="1.0" encoding="utf-8"?>
<a:theme xmlns:a="http://schemas.openxmlformats.org/drawingml/2006/main" name="Office Theme">
  <a:themeElements>
    <a:clrScheme name="Custom 1">
      <a:dk1>
        <a:srgbClr val="2C0437"/>
      </a:dk1>
      <a:lt1>
        <a:sysClr val="window" lastClr="FFFFFF"/>
      </a:lt1>
      <a:dk2>
        <a:srgbClr val="2C0437"/>
      </a:dk2>
      <a:lt2>
        <a:srgbClr val="FEFEFE"/>
      </a:lt2>
      <a:accent1>
        <a:srgbClr val="D9002E"/>
      </a:accent1>
      <a:accent2>
        <a:srgbClr val="E96906"/>
      </a:accent2>
      <a:accent3>
        <a:srgbClr val="C6D109"/>
      </a:accent3>
      <a:accent4>
        <a:srgbClr val="5B107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B598F339E4724DA91C04C9B7D48A91" ma:contentTypeVersion="13" ma:contentTypeDescription="Create a new document." ma:contentTypeScope="" ma:versionID="7391e91f509cab30616027df41df42f9">
  <xsd:schema xmlns:xsd="http://www.w3.org/2001/XMLSchema" xmlns:xs="http://www.w3.org/2001/XMLSchema" xmlns:p="http://schemas.microsoft.com/office/2006/metadata/properties" xmlns:ns3="0806c312-38b9-4eec-b799-f52e9c614f43" xmlns:ns4="aa76c969-56e4-4801-ad46-37ff07b2a3f0" targetNamespace="http://schemas.microsoft.com/office/2006/metadata/properties" ma:root="true" ma:fieldsID="1c61a64e7bb3a871a7db72092a82fde9" ns3:_="" ns4:_="">
    <xsd:import namespace="0806c312-38b9-4eec-b799-f52e9c614f43"/>
    <xsd:import namespace="aa76c969-56e4-4801-ad46-37ff07b2a3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6c312-38b9-4eec-b799-f52e9c614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76c969-56e4-4801-ad46-37ff07b2a3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53B8CB-76A3-4118-9737-1F95B315B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06c312-38b9-4eec-b799-f52e9c614f43"/>
    <ds:schemaRef ds:uri="aa76c969-56e4-4801-ad46-37ff07b2a3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91C180-6748-4FD9-8091-DBD458ED6CC2}">
  <ds:schemaRefs>
    <ds:schemaRef ds:uri="http://purl.org/dc/terms/"/>
    <ds:schemaRef ds:uri="http://purl.org/dc/elements/1.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aa76c969-56e4-4801-ad46-37ff07b2a3f0"/>
    <ds:schemaRef ds:uri="0806c312-38b9-4eec-b799-f52e9c614f43"/>
    <ds:schemaRef ds:uri="http://purl.org/dc/dcmitype/"/>
  </ds:schemaRefs>
</ds:datastoreItem>
</file>

<file path=customXml/itemProps3.xml><?xml version="1.0" encoding="utf-8"?>
<ds:datastoreItem xmlns:ds="http://schemas.openxmlformats.org/officeDocument/2006/customXml" ds:itemID="{32907B32-660E-4459-B3EE-D08574919A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12987</TotalTime>
  <Words>1323</Words>
  <Application>Microsoft Macintosh PowerPoint</Application>
  <PresentationFormat>On-screen Show (4:3)</PresentationFormat>
  <Paragraphs>134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Symbol</vt:lpstr>
      <vt:lpstr>Office Theme</vt:lpstr>
      <vt:lpstr>   Councillor Louse Gittins Leader of Cheshire West and Chester Council   </vt:lpstr>
      <vt:lpstr>PowerPoint Presentation</vt:lpstr>
      <vt:lpstr>The Digital Divide</vt:lpstr>
      <vt:lpstr>The Digital Divide</vt:lpstr>
      <vt:lpstr>Cooperative Partners</vt:lpstr>
      <vt:lpstr>Digital Exclusion Risk Index</vt:lpstr>
      <vt:lpstr>Developing Local Intelligence</vt:lpstr>
      <vt:lpstr>Data means people</vt:lpstr>
      <vt:lpstr>Digital Skills Courses</vt:lpstr>
      <vt:lpstr>Access to Devices and Data</vt:lpstr>
      <vt:lpstr>Digital Inclusion Partnerships</vt:lpstr>
      <vt:lpstr>Toolkit</vt:lpstr>
      <vt:lpstr>The Cooperative Difference</vt:lpstr>
    </vt:vector>
  </TitlesOfParts>
  <Company>Cheshire West and Chester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your part corporate ppt template</dc:title>
  <dc:creator>Chris Hughes</dc:creator>
  <cp:lastModifiedBy>andrewhuckerby</cp:lastModifiedBy>
  <cp:revision>212</cp:revision>
  <dcterms:created xsi:type="dcterms:W3CDTF">2020-02-12T10:50:38Z</dcterms:created>
  <dcterms:modified xsi:type="dcterms:W3CDTF">2022-02-16T11:13:17Z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Keywords">
    <vt:lpwstr>724;#Communications and media|f5abb869-2753-4d67-9db9-b3b2287e1225</vt:lpwstr>
  </property>
  <property fmtid="{D5CDD505-2E9C-101B-9397-08002B2CF9AE}" pid="3" name="LGCRSClassification">
    <vt:lpwstr/>
  </property>
  <property fmtid="{D5CDD505-2E9C-101B-9397-08002B2CF9AE}" pid="4" name="ContentTypeId">
    <vt:lpwstr>0x01010097B598F339E4724DA91C04C9B7D48A91</vt:lpwstr>
  </property>
</Properties>
</file>