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7"/>
  </p:handoutMasterIdLst>
  <p:sldIdLst>
    <p:sldId id="257" r:id="rId2"/>
    <p:sldId id="258" r:id="rId3"/>
    <p:sldId id="263" r:id="rId4"/>
    <p:sldId id="264" r:id="rId5"/>
    <p:sldId id="265" r:id="rId6"/>
  </p:sldIdLst>
  <p:sldSz cx="12192000" cy="6858000"/>
  <p:notesSz cx="6858000" cy="9144000"/>
  <p:custShowLst>
    <p:custShow name="Custom Show 1" id="0">
      <p:sldLst/>
    </p:custShow>
  </p:custShowLst>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851F"/>
    <a:srgbClr val="EB058A"/>
    <a:srgbClr val="009AD7"/>
    <a:srgbClr val="B2D235"/>
    <a:srgbClr val="695EA7"/>
    <a:srgbClr val="0688CD"/>
    <a:srgbClr val="FCBB11"/>
    <a:srgbClr val="E32D91"/>
    <a:srgbClr val="FFC000"/>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96314"/>
  </p:normalViewPr>
  <p:slideViewPr>
    <p:cSldViewPr snapToGrid="0">
      <p:cViewPr varScale="1">
        <p:scale>
          <a:sx n="78" d="100"/>
          <a:sy n="78" d="100"/>
        </p:scale>
        <p:origin x="826" y="72"/>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BBD6FB-78B6-6E4F-B1AC-FED011D305F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22ECC7B-6611-6C41-A0D7-A33F35FFA2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2C110F-7C5F-3347-AF3F-867BB4EB422B}" type="datetimeFigureOut">
              <a:rPr lang="en-US" smtClean="0"/>
              <a:t>2/14/2022</a:t>
            </a:fld>
            <a:endParaRPr lang="en-US"/>
          </a:p>
        </p:txBody>
      </p:sp>
      <p:sp>
        <p:nvSpPr>
          <p:cNvPr id="4" name="Footer Placeholder 3">
            <a:extLst>
              <a:ext uri="{FF2B5EF4-FFF2-40B4-BE49-F238E27FC236}">
                <a16:creationId xmlns:a16="http://schemas.microsoft.com/office/drawing/2014/main" id="{823C6DE4-9C09-0647-AE33-75221F95968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A7F3280-9268-BF48-9EB9-2B35719D89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39F6E88-6C53-9D43-BF26-086C37BB3EC8}" type="slidenum">
              <a:rPr lang="en-US" smtClean="0"/>
              <a:t>‹#›</a:t>
            </a:fld>
            <a:endParaRPr lang="en-US"/>
          </a:p>
        </p:txBody>
      </p:sp>
    </p:spTree>
    <p:extLst>
      <p:ext uri="{BB962C8B-B14F-4D97-AF65-F5344CB8AC3E}">
        <p14:creationId xmlns:p14="http://schemas.microsoft.com/office/powerpoint/2010/main" val="384404044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96E7E-6155-46AA-8CCE-752A384F9E4C}"/>
              </a:ext>
            </a:extLst>
          </p:cNvPr>
          <p:cNvSpPr>
            <a:spLocks noGrp="1"/>
          </p:cNvSpPr>
          <p:nvPr>
            <p:ph type="title"/>
          </p:nvPr>
        </p:nvSpPr>
        <p:spPr>
          <a:xfrm>
            <a:off x="2676373" y="634821"/>
            <a:ext cx="8804427" cy="1325563"/>
          </a:xfrm>
        </p:spPr>
        <p:txBody>
          <a:bodyPr>
            <a:noAutofit/>
          </a:bodyPr>
          <a:lstStyle>
            <a:lvl1pPr>
              <a:defRPr sz="5400" b="1"/>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8B0C242-3725-4D64-8D15-50B2570A2534}"/>
              </a:ext>
            </a:extLst>
          </p:cNvPr>
          <p:cNvSpPr>
            <a:spLocks noGrp="1"/>
          </p:cNvSpPr>
          <p:nvPr>
            <p:ph idx="1"/>
          </p:nvPr>
        </p:nvSpPr>
        <p:spPr>
          <a:xfrm>
            <a:off x="2676373" y="2377776"/>
            <a:ext cx="9156495"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custDataLst>
      <p:tags r:id="rId1"/>
    </p:custDataLst>
    <p:extLst>
      <p:ext uri="{BB962C8B-B14F-4D97-AF65-F5344CB8AC3E}">
        <p14:creationId xmlns:p14="http://schemas.microsoft.com/office/powerpoint/2010/main" val="1020800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F5A0C-DC8B-439D-BB3B-573AC7C58E20}"/>
              </a:ext>
            </a:extLst>
          </p:cNvPr>
          <p:cNvSpPr>
            <a:spLocks noGrp="1"/>
          </p:cNvSpPr>
          <p:nvPr>
            <p:ph type="title"/>
          </p:nvPr>
        </p:nvSpPr>
        <p:spPr>
          <a:xfrm>
            <a:off x="2325391" y="2103437"/>
            <a:ext cx="8416500" cy="1325563"/>
          </a:xfrm>
        </p:spPr>
        <p:txBody>
          <a:bodyPr>
            <a:noAutofit/>
          </a:bodyPr>
          <a:lstStyle>
            <a:lvl1pPr algn="ctr">
              <a:defRPr sz="6000" b="1">
                <a:solidFill>
                  <a:schemeClr val="tx1"/>
                </a:solidFill>
                <a:latin typeface="AvantGarde Md BT Medium"/>
              </a:defRPr>
            </a:lvl1pPr>
          </a:lstStyle>
          <a:p>
            <a:r>
              <a:rPr lang="en-US" dirty="0"/>
              <a:t>Click to edit Master title style</a:t>
            </a:r>
            <a:endParaRPr lang="en-GB" dirty="0"/>
          </a:p>
        </p:txBody>
      </p:sp>
      <p:sp>
        <p:nvSpPr>
          <p:cNvPr id="6" name="Text Placeholder 5">
            <a:extLst>
              <a:ext uri="{FF2B5EF4-FFF2-40B4-BE49-F238E27FC236}">
                <a16:creationId xmlns:a16="http://schemas.microsoft.com/office/drawing/2014/main" id="{257B8E3B-111E-4F04-8DF8-1E2257E54B48}"/>
              </a:ext>
            </a:extLst>
          </p:cNvPr>
          <p:cNvSpPr>
            <a:spLocks noGrp="1"/>
          </p:cNvSpPr>
          <p:nvPr>
            <p:ph type="body" sz="quarter" idx="10" hasCustomPrompt="1"/>
          </p:nvPr>
        </p:nvSpPr>
        <p:spPr>
          <a:xfrm>
            <a:off x="3057958" y="3876821"/>
            <a:ext cx="6769100" cy="516514"/>
          </a:xfrm>
        </p:spPr>
        <p:txBody>
          <a:bodyPr>
            <a:noAutofit/>
          </a:bodyPr>
          <a:lstStyle>
            <a:lvl1pPr marL="0" indent="0" algn="ctr">
              <a:buNone/>
              <a:defRPr sz="3600">
                <a:solidFill>
                  <a:schemeClr val="bg1">
                    <a:lumMod val="50000"/>
                  </a:schemeClr>
                </a:solidFill>
              </a:defRPr>
            </a:lvl1pPr>
            <a:lvl2pPr marL="457189" indent="0">
              <a:buNone/>
              <a:defRPr/>
            </a:lvl2pPr>
            <a:lvl3pPr marL="914377" indent="0">
              <a:buNone/>
              <a:defRPr/>
            </a:lvl3pPr>
            <a:lvl4pPr marL="1371566" indent="0">
              <a:buNone/>
              <a:defRPr/>
            </a:lvl4pPr>
            <a:lvl5pPr marL="1828755" indent="0">
              <a:buNone/>
              <a:defRPr/>
            </a:lvl5pPr>
          </a:lstStyle>
          <a:p>
            <a:pPr lvl="0"/>
            <a:r>
              <a:rPr lang="en-US" dirty="0"/>
              <a:t>Click to edit  Details / names </a:t>
            </a:r>
            <a:r>
              <a:rPr lang="en-US" dirty="0" err="1"/>
              <a:t>etc</a:t>
            </a:r>
            <a:endParaRPr lang="en-US" dirty="0"/>
          </a:p>
        </p:txBody>
      </p:sp>
      <p:sp>
        <p:nvSpPr>
          <p:cNvPr id="8" name="Text Placeholder 7">
            <a:extLst>
              <a:ext uri="{FF2B5EF4-FFF2-40B4-BE49-F238E27FC236}">
                <a16:creationId xmlns:a16="http://schemas.microsoft.com/office/drawing/2014/main" id="{72782808-179A-4721-B546-DB570A25D31C}"/>
              </a:ext>
            </a:extLst>
          </p:cNvPr>
          <p:cNvSpPr>
            <a:spLocks noGrp="1"/>
          </p:cNvSpPr>
          <p:nvPr>
            <p:ph type="body" sz="quarter" idx="11" hasCustomPrompt="1"/>
          </p:nvPr>
        </p:nvSpPr>
        <p:spPr>
          <a:xfrm>
            <a:off x="5052724" y="4841156"/>
            <a:ext cx="3333750" cy="590550"/>
          </a:xfrm>
        </p:spPr>
        <p:txBody>
          <a:bodyPr>
            <a:normAutofit/>
          </a:bodyPr>
          <a:lstStyle>
            <a:lvl1pPr marL="0" indent="0" algn="ctr">
              <a:buNone/>
              <a:defRPr sz="2400">
                <a:solidFill>
                  <a:schemeClr val="bg1">
                    <a:lumMod val="50000"/>
                  </a:schemeClr>
                </a:solidFill>
              </a:defRPr>
            </a:lvl1pPr>
          </a:lstStyle>
          <a:p>
            <a:pPr lvl="0"/>
            <a:r>
              <a:rPr lang="en-US" dirty="0"/>
              <a:t>Small print</a:t>
            </a:r>
            <a:endParaRPr lang="en-GB" dirty="0"/>
          </a:p>
        </p:txBody>
      </p:sp>
    </p:spTree>
    <p:custDataLst>
      <p:tags r:id="rId1"/>
    </p:custDataLst>
    <p:extLst>
      <p:ext uri="{BB962C8B-B14F-4D97-AF65-F5344CB8AC3E}">
        <p14:creationId xmlns:p14="http://schemas.microsoft.com/office/powerpoint/2010/main" val="3333834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BFDC7DD-2D43-ED45-8490-89A8DB8E4066}"/>
              </a:ext>
            </a:extLst>
          </p:cNvPr>
          <p:cNvSpPr/>
          <p:nvPr userDrawn="1"/>
        </p:nvSpPr>
        <p:spPr>
          <a:xfrm>
            <a:off x="-1" y="0"/>
            <a:ext cx="2604656" cy="25307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sp>
        <p:nvSpPr>
          <p:cNvPr id="3" name="Rectangle 2">
            <a:extLst>
              <a:ext uri="{FF2B5EF4-FFF2-40B4-BE49-F238E27FC236}">
                <a16:creationId xmlns:a16="http://schemas.microsoft.com/office/drawing/2014/main" id="{9CE02837-6D55-624A-A5A2-19E30611AC98}"/>
              </a:ext>
            </a:extLst>
          </p:cNvPr>
          <p:cNvSpPr/>
          <p:nvPr userDrawn="1"/>
        </p:nvSpPr>
        <p:spPr>
          <a:xfrm>
            <a:off x="8799614" y="0"/>
            <a:ext cx="3479472" cy="2400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spTree>
    <p:custDataLst>
      <p:tags r:id="rId1"/>
    </p:custDataLst>
    <p:extLst>
      <p:ext uri="{BB962C8B-B14F-4D97-AF65-F5344CB8AC3E}">
        <p14:creationId xmlns:p14="http://schemas.microsoft.com/office/powerpoint/2010/main" val="668409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with Pictu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D64729D-39A6-FA42-AC93-96E5EBE95DA7}"/>
              </a:ext>
            </a:extLst>
          </p:cNvPr>
          <p:cNvSpPr/>
          <p:nvPr userDrawn="1"/>
        </p:nvSpPr>
        <p:spPr>
          <a:xfrm>
            <a:off x="8799614" y="0"/>
            <a:ext cx="3479472" cy="2400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sp>
        <p:nvSpPr>
          <p:cNvPr id="21" name="Picture Placeholder 20">
            <a:extLst>
              <a:ext uri="{FF2B5EF4-FFF2-40B4-BE49-F238E27FC236}">
                <a16:creationId xmlns:a16="http://schemas.microsoft.com/office/drawing/2014/main" id="{B50DC4F9-144B-4B72-A5CC-2FECCD7FA670}"/>
              </a:ext>
            </a:extLst>
          </p:cNvPr>
          <p:cNvSpPr>
            <a:spLocks noGrp="1"/>
          </p:cNvSpPr>
          <p:nvPr>
            <p:ph type="pic" sz="quarter" idx="13"/>
          </p:nvPr>
        </p:nvSpPr>
        <p:spPr>
          <a:xfrm>
            <a:off x="5544475" y="1405842"/>
            <a:ext cx="4387851" cy="4389438"/>
          </a:xfrm>
          <a:prstGeom prst="rect">
            <a:avLst/>
          </a:prstGeom>
        </p:spPr>
        <p:txBody>
          <a:bodyPr/>
          <a:lstStyle>
            <a:lvl1pPr>
              <a:defRPr b="0" i="0">
                <a:latin typeface="AvantGarde Bk BT Book" panose="020B0402020202020204" pitchFamily="34" charset="0"/>
              </a:defRPr>
            </a:lvl1pPr>
          </a:lstStyle>
          <a:p>
            <a:r>
              <a:rPr lang="en-GB"/>
              <a:t>Click icon to add picture</a:t>
            </a:r>
            <a:endParaRPr lang="en-GB" dirty="0"/>
          </a:p>
        </p:txBody>
      </p:sp>
      <p:sp>
        <p:nvSpPr>
          <p:cNvPr id="17" name="Rectangle 16">
            <a:extLst>
              <a:ext uri="{FF2B5EF4-FFF2-40B4-BE49-F238E27FC236}">
                <a16:creationId xmlns:a16="http://schemas.microsoft.com/office/drawing/2014/main" id="{B06B9507-D487-EB4A-A996-CEF8CDE3C3AB}"/>
              </a:ext>
            </a:extLst>
          </p:cNvPr>
          <p:cNvSpPr/>
          <p:nvPr userDrawn="1"/>
        </p:nvSpPr>
        <p:spPr>
          <a:xfrm>
            <a:off x="-1" y="-1"/>
            <a:ext cx="2604656" cy="260465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sp>
        <p:nvSpPr>
          <p:cNvPr id="23" name="Text Placeholder 22">
            <a:extLst>
              <a:ext uri="{FF2B5EF4-FFF2-40B4-BE49-F238E27FC236}">
                <a16:creationId xmlns:a16="http://schemas.microsoft.com/office/drawing/2014/main" id="{C3BAA3F1-84BF-4687-A6AC-A0306B76BC05}"/>
              </a:ext>
            </a:extLst>
          </p:cNvPr>
          <p:cNvSpPr>
            <a:spLocks noGrp="1"/>
          </p:cNvSpPr>
          <p:nvPr>
            <p:ph type="body" sz="quarter" idx="14"/>
          </p:nvPr>
        </p:nvSpPr>
        <p:spPr>
          <a:xfrm>
            <a:off x="646456" y="1405842"/>
            <a:ext cx="4775200" cy="4389438"/>
          </a:xfrm>
          <a:prstGeom prst="rect">
            <a:avLst/>
          </a:prstGeom>
        </p:spPr>
        <p:txBody>
          <a:bodyPr/>
          <a:lstStyle>
            <a:lvl1pPr>
              <a:defRPr b="0" i="0">
                <a:latin typeface="AvantGarde Bk BT Book" panose="020B0402020202020204" pitchFamily="34" charset="0"/>
              </a:defRPr>
            </a:lvl1pPr>
            <a:lvl2pPr>
              <a:defRPr b="0" i="0">
                <a:latin typeface="AvantGarde Bk BT Book" panose="020B0402020202020204" pitchFamily="34" charset="0"/>
              </a:defRPr>
            </a:lvl2pPr>
            <a:lvl3pPr>
              <a:defRPr b="0" i="0">
                <a:latin typeface="AvantGarde Bk BT Book" panose="020B0402020202020204" pitchFamily="34" charset="0"/>
              </a:defRPr>
            </a:lvl3pPr>
            <a:lvl4pPr>
              <a:defRPr b="0" i="0">
                <a:latin typeface="AvantGarde Bk BT Book" panose="020B0402020202020204" pitchFamily="34" charset="0"/>
              </a:defRPr>
            </a:lvl4pPr>
            <a:lvl5pPr>
              <a:defRPr b="0" i="0">
                <a:latin typeface="AvantGarde Bk BT Book" panose="020B0402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Tree>
    <p:custDataLst>
      <p:tags r:id="rId1"/>
    </p:custDataLst>
    <p:extLst>
      <p:ext uri="{BB962C8B-B14F-4D97-AF65-F5344CB8AC3E}">
        <p14:creationId xmlns:p14="http://schemas.microsoft.com/office/powerpoint/2010/main" val="1315518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EEDCB6-E6C3-6347-984B-7DF7D7ACA8E5}"/>
              </a:ext>
            </a:extLst>
          </p:cNvPr>
          <p:cNvSpPr/>
          <p:nvPr userDrawn="1"/>
        </p:nvSpPr>
        <p:spPr>
          <a:xfrm>
            <a:off x="8799614" y="0"/>
            <a:ext cx="3479472" cy="2400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sp>
        <p:nvSpPr>
          <p:cNvPr id="16" name="Rectangle 15">
            <a:extLst>
              <a:ext uri="{FF2B5EF4-FFF2-40B4-BE49-F238E27FC236}">
                <a16:creationId xmlns:a16="http://schemas.microsoft.com/office/drawing/2014/main" id="{976D7377-506D-A346-91B2-382264B31FF3}"/>
              </a:ext>
            </a:extLst>
          </p:cNvPr>
          <p:cNvSpPr/>
          <p:nvPr userDrawn="1"/>
        </p:nvSpPr>
        <p:spPr>
          <a:xfrm>
            <a:off x="-1" y="0"/>
            <a:ext cx="2678546" cy="2540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sp>
        <p:nvSpPr>
          <p:cNvPr id="20" name="Media Placeholder 19">
            <a:extLst>
              <a:ext uri="{FF2B5EF4-FFF2-40B4-BE49-F238E27FC236}">
                <a16:creationId xmlns:a16="http://schemas.microsoft.com/office/drawing/2014/main" id="{E47C4242-B9D8-4E58-B600-A0C2A6482E9F}"/>
              </a:ext>
            </a:extLst>
          </p:cNvPr>
          <p:cNvSpPr>
            <a:spLocks noGrp="1"/>
          </p:cNvSpPr>
          <p:nvPr>
            <p:ph type="media" sz="quarter" idx="13" hasCustomPrompt="1"/>
          </p:nvPr>
        </p:nvSpPr>
        <p:spPr>
          <a:xfrm>
            <a:off x="2128840" y="1507100"/>
            <a:ext cx="7729537" cy="4081462"/>
          </a:xfrm>
          <a:prstGeom prst="rect">
            <a:avLst/>
          </a:prstGeom>
        </p:spPr>
        <p:txBody>
          <a:bodyPr/>
          <a:lstStyle>
            <a:lvl1pPr marL="0" indent="0">
              <a:buNone/>
              <a:defRPr b="0" i="0">
                <a:latin typeface="AvantGarde Bk BT Book" panose="020B0402020202020204" pitchFamily="34" charset="0"/>
              </a:defRPr>
            </a:lvl1pPr>
          </a:lstStyle>
          <a:p>
            <a:r>
              <a:rPr lang="en-US" dirty="0"/>
              <a:t>Video/Media</a:t>
            </a:r>
          </a:p>
        </p:txBody>
      </p:sp>
    </p:spTree>
    <p:custDataLst>
      <p:tags r:id="rId1"/>
    </p:custDataLst>
    <p:extLst>
      <p:ext uri="{BB962C8B-B14F-4D97-AF65-F5344CB8AC3E}">
        <p14:creationId xmlns:p14="http://schemas.microsoft.com/office/powerpoint/2010/main" val="109625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CFF8B3C-76E8-8F45-A802-FC33B4B2E31D}"/>
              </a:ext>
            </a:extLst>
          </p:cNvPr>
          <p:cNvSpPr/>
          <p:nvPr userDrawn="1"/>
        </p:nvSpPr>
        <p:spPr>
          <a:xfrm>
            <a:off x="8799614" y="0"/>
            <a:ext cx="3479472" cy="2400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sp>
        <p:nvSpPr>
          <p:cNvPr id="3" name="Rectangle 2">
            <a:extLst>
              <a:ext uri="{FF2B5EF4-FFF2-40B4-BE49-F238E27FC236}">
                <a16:creationId xmlns:a16="http://schemas.microsoft.com/office/drawing/2014/main" id="{A6C84F16-81A0-7244-8032-D2FB43AED49C}"/>
              </a:ext>
            </a:extLst>
          </p:cNvPr>
          <p:cNvSpPr/>
          <p:nvPr userDrawn="1"/>
        </p:nvSpPr>
        <p:spPr>
          <a:xfrm>
            <a:off x="-1" y="-1"/>
            <a:ext cx="2623128" cy="29186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sp>
        <p:nvSpPr>
          <p:cNvPr id="4" name="Chart Placeholder 3">
            <a:extLst>
              <a:ext uri="{FF2B5EF4-FFF2-40B4-BE49-F238E27FC236}">
                <a16:creationId xmlns:a16="http://schemas.microsoft.com/office/drawing/2014/main" id="{42907452-02F5-442E-9B48-DD7385A3F0B7}"/>
              </a:ext>
            </a:extLst>
          </p:cNvPr>
          <p:cNvSpPr>
            <a:spLocks noGrp="1"/>
          </p:cNvSpPr>
          <p:nvPr>
            <p:ph type="chart" sz="quarter" idx="10"/>
          </p:nvPr>
        </p:nvSpPr>
        <p:spPr>
          <a:xfrm>
            <a:off x="1103578" y="1174186"/>
            <a:ext cx="10407535" cy="5578216"/>
          </a:xfrm>
          <a:prstGeom prst="rect">
            <a:avLst/>
          </a:prstGeom>
        </p:spPr>
        <p:txBody>
          <a:bodyPr/>
          <a:lstStyle>
            <a:lvl1pPr>
              <a:defRPr b="0" i="0">
                <a:latin typeface="AvantGarde Bk BT Book" panose="020B0402020202020204" pitchFamily="34" charset="0"/>
              </a:defRPr>
            </a:lvl1pPr>
          </a:lstStyle>
          <a:p>
            <a:r>
              <a:rPr lang="en-GB"/>
              <a:t>Click icon to add chart</a:t>
            </a:r>
            <a:endParaRPr lang="en-GB" dirty="0"/>
          </a:p>
        </p:txBody>
      </p:sp>
    </p:spTree>
    <p:custDataLst>
      <p:tags r:id="rId1"/>
    </p:custDataLst>
    <p:extLst>
      <p:ext uri="{BB962C8B-B14F-4D97-AF65-F5344CB8AC3E}">
        <p14:creationId xmlns:p14="http://schemas.microsoft.com/office/powerpoint/2010/main" val="409449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B22C3EC-B341-264E-B33C-C251E512DFB7}"/>
              </a:ext>
            </a:extLst>
          </p:cNvPr>
          <p:cNvSpPr/>
          <p:nvPr userDrawn="1"/>
        </p:nvSpPr>
        <p:spPr>
          <a:xfrm>
            <a:off x="8799614" y="0"/>
            <a:ext cx="3479472" cy="2400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sp>
        <p:nvSpPr>
          <p:cNvPr id="2" name="Title 1">
            <a:extLst>
              <a:ext uri="{FF2B5EF4-FFF2-40B4-BE49-F238E27FC236}">
                <a16:creationId xmlns:a16="http://schemas.microsoft.com/office/drawing/2014/main" id="{5B04E0AE-0E1D-4DF8-BF2C-9D44C1FD061D}"/>
              </a:ext>
            </a:extLst>
          </p:cNvPr>
          <p:cNvSpPr>
            <a:spLocks noGrp="1"/>
          </p:cNvSpPr>
          <p:nvPr>
            <p:ph type="title"/>
          </p:nvPr>
        </p:nvSpPr>
        <p:spPr>
          <a:xfrm>
            <a:off x="2854783" y="537368"/>
            <a:ext cx="7788007" cy="1325563"/>
          </a:xfrm>
        </p:spPr>
        <p:txBody>
          <a:bodyPr>
            <a:normAutofit/>
          </a:bodyPr>
          <a:lstStyle>
            <a:lvl1pPr>
              <a:defRPr sz="4000" b="0" i="0">
                <a:latin typeface="AvantGarde Md BT Medium" panose="020B0602020202020204" pitchFamily="34" charset="0"/>
              </a:defRPr>
            </a:lvl1pPr>
          </a:lstStyle>
          <a:p>
            <a:r>
              <a:rPr lang="en-GB" dirty="0"/>
              <a:t>Click to edit Master title style</a:t>
            </a:r>
          </a:p>
        </p:txBody>
      </p:sp>
      <p:sp>
        <p:nvSpPr>
          <p:cNvPr id="22" name="Text Placeholder 21">
            <a:extLst>
              <a:ext uri="{FF2B5EF4-FFF2-40B4-BE49-F238E27FC236}">
                <a16:creationId xmlns:a16="http://schemas.microsoft.com/office/drawing/2014/main" id="{24A42401-413D-48C4-BCD7-1D5B14EA4A62}"/>
              </a:ext>
            </a:extLst>
          </p:cNvPr>
          <p:cNvSpPr>
            <a:spLocks noGrp="1"/>
          </p:cNvSpPr>
          <p:nvPr>
            <p:ph type="body" sz="quarter" idx="13"/>
          </p:nvPr>
        </p:nvSpPr>
        <p:spPr>
          <a:xfrm>
            <a:off x="2175641" y="2290244"/>
            <a:ext cx="9146293" cy="3765550"/>
          </a:xfrm>
          <a:prstGeom prst="rect">
            <a:avLst/>
          </a:prstGeom>
        </p:spPr>
        <p:txBody>
          <a:bodyPr/>
          <a:lstStyle>
            <a:lvl1pPr>
              <a:defRPr b="0" i="0">
                <a:latin typeface="AvantGarde Bk BT Book" panose="020B0402020202020204" pitchFamily="34" charset="0"/>
              </a:defRPr>
            </a:lvl1pPr>
            <a:lvl2pPr>
              <a:defRPr b="0" i="0">
                <a:latin typeface="AvantGarde Bk BT Book" panose="020B0402020202020204" pitchFamily="34" charset="0"/>
              </a:defRPr>
            </a:lvl2pPr>
            <a:lvl3pPr>
              <a:defRPr b="0" i="0">
                <a:latin typeface="AvantGarde Bk BT Book" panose="020B0402020202020204" pitchFamily="34" charset="0"/>
              </a:defRPr>
            </a:lvl3pPr>
            <a:lvl4pPr>
              <a:defRPr b="0" i="0">
                <a:latin typeface="AvantGarde Bk BT Book" panose="020B0402020202020204" pitchFamily="34" charset="0"/>
              </a:defRPr>
            </a:lvl4pPr>
            <a:lvl5pPr>
              <a:defRPr b="0" i="0">
                <a:latin typeface="AvantGarde Bk BT Book" panose="020B0402020202020204"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pic>
        <p:nvPicPr>
          <p:cNvPr id="6" name="Picture 5" descr="Logo&#10;&#10;Description automatically generated with low confidence">
            <a:extLst>
              <a:ext uri="{FF2B5EF4-FFF2-40B4-BE49-F238E27FC236}">
                <a16:creationId xmlns:a16="http://schemas.microsoft.com/office/drawing/2014/main" id="{3070E4FD-EE1F-4489-8D14-8A6D8D150C03}"/>
              </a:ext>
            </a:extLst>
          </p:cNvPr>
          <p:cNvPicPr>
            <a:picLocks noChangeAspect="1"/>
          </p:cNvPicPr>
          <p:nvPr userDrawn="1"/>
        </p:nvPicPr>
        <p:blipFill>
          <a:blip r:embed="rId3"/>
          <a:stretch>
            <a:fillRect/>
          </a:stretch>
        </p:blipFill>
        <p:spPr>
          <a:xfrm>
            <a:off x="9065543" y="207112"/>
            <a:ext cx="2889422" cy="629062"/>
          </a:xfrm>
          <a:prstGeom prst="rect">
            <a:avLst/>
          </a:prstGeom>
        </p:spPr>
      </p:pic>
    </p:spTree>
    <p:custDataLst>
      <p:tags r:id="rId1"/>
    </p:custDataLst>
    <p:extLst>
      <p:ext uri="{BB962C8B-B14F-4D97-AF65-F5344CB8AC3E}">
        <p14:creationId xmlns:p14="http://schemas.microsoft.com/office/powerpoint/2010/main" val="2068435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3.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microsoft.com/office/2007/relationships/hdphoto" Target="../media/hdphoto1.wdp"/><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ags" Target="../tags/tag2.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578830-3039-4036-A1D3-D88E193B68FD}"/>
              </a:ext>
            </a:extLst>
          </p:cNvPr>
          <p:cNvSpPr>
            <a:spLocks noGrp="1"/>
          </p:cNvSpPr>
          <p:nvPr>
            <p:ph type="title"/>
          </p:nvPr>
        </p:nvSpPr>
        <p:spPr>
          <a:xfrm>
            <a:off x="3184373" y="616348"/>
            <a:ext cx="6249317" cy="1325563"/>
          </a:xfrm>
          <a:prstGeom prst="rect">
            <a:avLst/>
          </a:prstGeom>
        </p:spPr>
        <p:txBody>
          <a:bodyPr vert="horz" lIns="91440" tIns="45720" rIns="91440" bIns="45720" rtlCol="0" anchor="ctr">
            <a:normAutofit/>
          </a:bodyPr>
          <a:lstStyle/>
          <a:p>
            <a:r>
              <a:rPr lang="en-GB" dirty="0"/>
              <a:t>Click to edit Master title style</a:t>
            </a:r>
          </a:p>
        </p:txBody>
      </p:sp>
      <p:sp>
        <p:nvSpPr>
          <p:cNvPr id="3" name="Text Placeholder 2">
            <a:extLst>
              <a:ext uri="{FF2B5EF4-FFF2-40B4-BE49-F238E27FC236}">
                <a16:creationId xmlns:a16="http://schemas.microsoft.com/office/drawing/2014/main" id="{D7D42826-45F3-48B7-987A-81179F3C0C42}"/>
              </a:ext>
            </a:extLst>
          </p:cNvPr>
          <p:cNvSpPr>
            <a:spLocks noGrp="1"/>
          </p:cNvSpPr>
          <p:nvPr>
            <p:ph type="body" idx="1"/>
          </p:nvPr>
        </p:nvSpPr>
        <p:spPr>
          <a:xfrm>
            <a:off x="2181858" y="2285413"/>
            <a:ext cx="9156495"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Rectangle 3">
            <a:extLst>
              <a:ext uri="{FF2B5EF4-FFF2-40B4-BE49-F238E27FC236}">
                <a16:creationId xmlns:a16="http://schemas.microsoft.com/office/drawing/2014/main" id="{A116A846-0A63-D844-9045-C3D503F97C21}"/>
              </a:ext>
            </a:extLst>
          </p:cNvPr>
          <p:cNvSpPr/>
          <p:nvPr userDrawn="1"/>
        </p:nvSpPr>
        <p:spPr>
          <a:xfrm>
            <a:off x="9491281" y="1383957"/>
            <a:ext cx="1074711" cy="3542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vantGarde Bk BT Book" panose="020B0402020202020204" pitchFamily="34" charset="0"/>
            </a:endParaRPr>
          </a:p>
        </p:txBody>
      </p:sp>
      <p:grpSp>
        <p:nvGrpSpPr>
          <p:cNvPr id="5" name="Group 4">
            <a:extLst>
              <a:ext uri="{FF2B5EF4-FFF2-40B4-BE49-F238E27FC236}">
                <a16:creationId xmlns:a16="http://schemas.microsoft.com/office/drawing/2014/main" id="{2A277C57-5310-4C08-A939-BD4759D278C0}"/>
              </a:ext>
            </a:extLst>
          </p:cNvPr>
          <p:cNvGrpSpPr/>
          <p:nvPr userDrawn="1"/>
        </p:nvGrpSpPr>
        <p:grpSpPr>
          <a:xfrm>
            <a:off x="156146" y="6261887"/>
            <a:ext cx="11941591" cy="503079"/>
            <a:chOff x="257489" y="6374741"/>
            <a:chExt cx="11941591" cy="503079"/>
          </a:xfrm>
        </p:grpSpPr>
        <p:sp>
          <p:nvSpPr>
            <p:cNvPr id="34" name="Rectangle 33">
              <a:extLst>
                <a:ext uri="{FF2B5EF4-FFF2-40B4-BE49-F238E27FC236}">
                  <a16:creationId xmlns:a16="http://schemas.microsoft.com/office/drawing/2014/main" id="{B4F60128-2D92-944B-8D2C-E4F64A82ECFE}"/>
                </a:ext>
              </a:extLst>
            </p:cNvPr>
            <p:cNvSpPr/>
            <p:nvPr userDrawn="1"/>
          </p:nvSpPr>
          <p:spPr>
            <a:xfrm>
              <a:off x="8999605" y="6482967"/>
              <a:ext cx="491676" cy="394853"/>
            </a:xfrm>
            <a:prstGeom prst="rect">
              <a:avLst/>
            </a:prstGeom>
            <a:solidFill>
              <a:srgbClr val="B2D2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b="0" i="0" dirty="0">
                <a:latin typeface="AvantGarde Bk BT Book" panose="020B0402020202020204" pitchFamily="34" charset="0"/>
              </a:endParaRPr>
            </a:p>
          </p:txBody>
        </p:sp>
        <p:sp>
          <p:nvSpPr>
            <p:cNvPr id="9" name="Rectangle 8">
              <a:extLst>
                <a:ext uri="{FF2B5EF4-FFF2-40B4-BE49-F238E27FC236}">
                  <a16:creationId xmlns:a16="http://schemas.microsoft.com/office/drawing/2014/main" id="{9664DB5A-5277-4447-9279-0CCCDBDD79E1}"/>
                </a:ext>
              </a:extLst>
            </p:cNvPr>
            <p:cNvSpPr/>
            <p:nvPr userDrawn="1"/>
          </p:nvSpPr>
          <p:spPr>
            <a:xfrm>
              <a:off x="11710851" y="6482967"/>
              <a:ext cx="488229" cy="394853"/>
            </a:xfrm>
            <a:prstGeom prst="rect">
              <a:avLst/>
            </a:prstGeom>
            <a:solidFill>
              <a:srgbClr val="EB0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b="0" i="0" dirty="0">
                <a:latin typeface="AvantGarde Bk BT Book" panose="020B0402020202020204" pitchFamily="34" charset="0"/>
              </a:endParaRPr>
            </a:p>
          </p:txBody>
        </p:sp>
        <p:sp>
          <p:nvSpPr>
            <p:cNvPr id="30" name="Rectangle 29">
              <a:extLst>
                <a:ext uri="{FF2B5EF4-FFF2-40B4-BE49-F238E27FC236}">
                  <a16:creationId xmlns:a16="http://schemas.microsoft.com/office/drawing/2014/main" id="{D3D91A8D-7F03-7944-91DC-01C258CFD455}"/>
                </a:ext>
              </a:extLst>
            </p:cNvPr>
            <p:cNvSpPr/>
            <p:nvPr userDrawn="1"/>
          </p:nvSpPr>
          <p:spPr>
            <a:xfrm>
              <a:off x="11178870" y="6482967"/>
              <a:ext cx="488229" cy="394853"/>
            </a:xfrm>
            <a:prstGeom prst="rect">
              <a:avLst/>
            </a:prstGeom>
            <a:solidFill>
              <a:srgbClr val="FCBB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b="0" i="0" dirty="0">
                <a:latin typeface="AvantGarde Bk BT Book" panose="020B0402020202020204" pitchFamily="34" charset="0"/>
              </a:endParaRPr>
            </a:p>
          </p:txBody>
        </p:sp>
        <p:sp>
          <p:nvSpPr>
            <p:cNvPr id="31" name="Rectangle 30">
              <a:extLst>
                <a:ext uri="{FF2B5EF4-FFF2-40B4-BE49-F238E27FC236}">
                  <a16:creationId xmlns:a16="http://schemas.microsoft.com/office/drawing/2014/main" id="{E65B0B0F-91DA-E74E-8858-603EF8F351EF}"/>
                </a:ext>
              </a:extLst>
            </p:cNvPr>
            <p:cNvSpPr/>
            <p:nvPr userDrawn="1"/>
          </p:nvSpPr>
          <p:spPr>
            <a:xfrm>
              <a:off x="10632227" y="6482967"/>
              <a:ext cx="488229" cy="394853"/>
            </a:xfrm>
            <a:prstGeom prst="rect">
              <a:avLst/>
            </a:prstGeom>
            <a:solidFill>
              <a:srgbClr val="F685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b="0" i="0" dirty="0">
                <a:latin typeface="AvantGarde Bk BT Book" panose="020B0402020202020204" pitchFamily="34" charset="0"/>
              </a:endParaRPr>
            </a:p>
          </p:txBody>
        </p:sp>
        <p:sp>
          <p:nvSpPr>
            <p:cNvPr id="32" name="Rectangle 31">
              <a:extLst>
                <a:ext uri="{FF2B5EF4-FFF2-40B4-BE49-F238E27FC236}">
                  <a16:creationId xmlns:a16="http://schemas.microsoft.com/office/drawing/2014/main" id="{249C7915-68DD-424D-A03D-AFBC856CCD05}"/>
                </a:ext>
              </a:extLst>
            </p:cNvPr>
            <p:cNvSpPr/>
            <p:nvPr userDrawn="1"/>
          </p:nvSpPr>
          <p:spPr>
            <a:xfrm>
              <a:off x="10077763" y="6482967"/>
              <a:ext cx="488229" cy="394853"/>
            </a:xfrm>
            <a:prstGeom prst="rect">
              <a:avLst/>
            </a:prstGeom>
            <a:solidFill>
              <a:srgbClr val="0688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b="0" i="0" dirty="0">
                <a:latin typeface="AvantGarde Bk BT Book" panose="020B0402020202020204" pitchFamily="34" charset="0"/>
              </a:endParaRPr>
            </a:p>
          </p:txBody>
        </p:sp>
        <p:sp>
          <p:nvSpPr>
            <p:cNvPr id="33" name="Rectangle 32">
              <a:extLst>
                <a:ext uri="{FF2B5EF4-FFF2-40B4-BE49-F238E27FC236}">
                  <a16:creationId xmlns:a16="http://schemas.microsoft.com/office/drawing/2014/main" id="{BE15938A-57BF-3C46-A9E4-AF8ABACC129F}"/>
                </a:ext>
              </a:extLst>
            </p:cNvPr>
            <p:cNvSpPr/>
            <p:nvPr userDrawn="1"/>
          </p:nvSpPr>
          <p:spPr>
            <a:xfrm>
              <a:off x="9535033" y="6482967"/>
              <a:ext cx="488229" cy="394853"/>
            </a:xfrm>
            <a:prstGeom prst="rect">
              <a:avLst/>
            </a:prstGeom>
            <a:solidFill>
              <a:srgbClr val="695E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b="0" i="0" dirty="0">
                <a:latin typeface="AvantGarde Bk BT Book" panose="020B0402020202020204" pitchFamily="34" charset="0"/>
              </a:endParaRPr>
            </a:p>
          </p:txBody>
        </p:sp>
        <p:sp>
          <p:nvSpPr>
            <p:cNvPr id="60" name="Rectangle 59">
              <a:extLst>
                <a:ext uri="{FF2B5EF4-FFF2-40B4-BE49-F238E27FC236}">
                  <a16:creationId xmlns:a16="http://schemas.microsoft.com/office/drawing/2014/main" id="{05BBDB7C-522B-D241-9B44-8D350E55B7B9}"/>
                </a:ext>
              </a:extLst>
            </p:cNvPr>
            <p:cNvSpPr/>
            <p:nvPr userDrawn="1"/>
          </p:nvSpPr>
          <p:spPr>
            <a:xfrm>
              <a:off x="8435161" y="6482967"/>
              <a:ext cx="488229" cy="394853"/>
            </a:xfrm>
            <a:prstGeom prst="rect">
              <a:avLst/>
            </a:prstGeom>
            <a:solidFill>
              <a:srgbClr val="EB0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b="0" i="0" dirty="0">
                <a:latin typeface="AvantGarde Bk BT Book" panose="020B0402020202020204" pitchFamily="34" charset="0"/>
              </a:endParaRPr>
            </a:p>
          </p:txBody>
        </p:sp>
        <p:pic>
          <p:nvPicPr>
            <p:cNvPr id="56" name="Picture 8" descr="Image result for twitter white icon">
              <a:extLst>
                <a:ext uri="{FF2B5EF4-FFF2-40B4-BE49-F238E27FC236}">
                  <a16:creationId xmlns:a16="http://schemas.microsoft.com/office/drawing/2014/main" id="{EEFB9B6F-3D73-0B4A-BFB1-F317205C2D48}"/>
                </a:ext>
              </a:extLst>
            </p:cNvPr>
            <p:cNvPicPr>
              <a:picLocks noChangeAspect="1" noChangeArrowheads="1"/>
            </p:cNvPicPr>
            <p:nvPr userDrawn="1"/>
          </p:nvPicPr>
          <p:blipFill>
            <a:blip r:embed="rId10" cstate="hqprint">
              <a:duotone>
                <a:prstClr val="black"/>
                <a:schemeClr val="tx1">
                  <a:tint val="45000"/>
                  <a:satMod val="400000"/>
                </a:schemeClr>
              </a:duotone>
              <a:extLst>
                <a:ext uri="{BEBA8EAE-BF5A-486C-A8C5-ECC9F3942E4B}">
                  <a14:imgProps xmlns:a14="http://schemas.microsoft.com/office/drawing/2010/main">
                    <a14:imgLayer r:embed="rId11">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257489" y="6454687"/>
              <a:ext cx="307777" cy="307777"/>
            </a:xfrm>
            <a:prstGeom prst="rect">
              <a:avLst/>
            </a:prstGeom>
            <a:noFill/>
            <a:extLst>
              <a:ext uri="{909E8E84-426E-40DD-AFC4-6F175D3DCCD1}">
                <a14:hiddenFill xmlns:a14="http://schemas.microsoft.com/office/drawing/2010/main">
                  <a:solidFill>
                    <a:srgbClr val="FFFFFF"/>
                  </a:solidFill>
                </a14:hiddenFill>
              </a:ext>
            </a:extLst>
          </p:spPr>
        </p:pic>
        <p:sp>
          <p:nvSpPr>
            <p:cNvPr id="54" name="TextBox 53">
              <a:extLst>
                <a:ext uri="{FF2B5EF4-FFF2-40B4-BE49-F238E27FC236}">
                  <a16:creationId xmlns:a16="http://schemas.microsoft.com/office/drawing/2014/main" id="{20FD8BE9-0AD6-5044-B648-57E1CDDE7C8D}"/>
                </a:ext>
              </a:extLst>
            </p:cNvPr>
            <p:cNvSpPr txBox="1"/>
            <p:nvPr userDrawn="1"/>
          </p:nvSpPr>
          <p:spPr>
            <a:xfrm>
              <a:off x="516331" y="6451580"/>
              <a:ext cx="1644143" cy="307777"/>
            </a:xfrm>
            <a:prstGeom prst="rect">
              <a:avLst/>
            </a:prstGeom>
            <a:noFill/>
          </p:spPr>
          <p:txBody>
            <a:bodyPr wrap="square" rtlCol="0">
              <a:spAutoFit/>
            </a:bodyPr>
            <a:lstStyle/>
            <a:p>
              <a:r>
                <a:rPr lang="en-US" sz="1400" b="0" i="0" dirty="0">
                  <a:solidFill>
                    <a:schemeClr val="tx1">
                      <a:lumMod val="75000"/>
                      <a:lumOff val="25000"/>
                    </a:schemeClr>
                  </a:solidFill>
                  <a:latin typeface="AvantGarde Bk BT Book" panose="020B0402020202020204" pitchFamily="34" charset="0"/>
                </a:rPr>
                <a:t>CoopInnovation</a:t>
              </a:r>
              <a:endParaRPr lang="en-GB" sz="1400" b="0" i="0" dirty="0">
                <a:solidFill>
                  <a:schemeClr val="tx1">
                    <a:lumMod val="75000"/>
                    <a:lumOff val="25000"/>
                  </a:schemeClr>
                </a:solidFill>
                <a:latin typeface="AvantGarde Bk BT Book" panose="020B0402020202020204" pitchFamily="34" charset="0"/>
              </a:endParaRPr>
            </a:p>
          </p:txBody>
        </p:sp>
        <p:sp>
          <p:nvSpPr>
            <p:cNvPr id="20" name="TextBox 19">
              <a:extLst>
                <a:ext uri="{FF2B5EF4-FFF2-40B4-BE49-F238E27FC236}">
                  <a16:creationId xmlns:a16="http://schemas.microsoft.com/office/drawing/2014/main" id="{8B9DEEFD-F2EC-E549-B52C-E28BA5F19066}"/>
                </a:ext>
              </a:extLst>
            </p:cNvPr>
            <p:cNvSpPr txBox="1"/>
            <p:nvPr userDrawn="1"/>
          </p:nvSpPr>
          <p:spPr>
            <a:xfrm>
              <a:off x="1932496" y="6451299"/>
              <a:ext cx="1008668" cy="307777"/>
            </a:xfrm>
            <a:prstGeom prst="rect">
              <a:avLst/>
            </a:prstGeom>
            <a:noFill/>
          </p:spPr>
          <p:txBody>
            <a:bodyPr wrap="square" rtlCol="0">
              <a:spAutoFit/>
            </a:bodyPr>
            <a:lstStyle/>
            <a:p>
              <a:r>
                <a:rPr lang="en-US" sz="1400" b="0" i="0" dirty="0">
                  <a:solidFill>
                    <a:schemeClr val="tx1">
                      <a:lumMod val="75000"/>
                      <a:lumOff val="25000"/>
                    </a:schemeClr>
                  </a:solidFill>
                  <a:latin typeface="AvantGarde Bk BT Book" panose="020B0402020202020204" pitchFamily="34" charset="0"/>
                </a:rPr>
                <a:t>#CCIN2022</a:t>
              </a:r>
              <a:endParaRPr lang="en-GB" sz="1400" b="0" i="0" dirty="0">
                <a:solidFill>
                  <a:schemeClr val="tx1">
                    <a:lumMod val="75000"/>
                    <a:lumOff val="25000"/>
                  </a:schemeClr>
                </a:solidFill>
                <a:latin typeface="AvantGarde Bk BT Book" panose="020B0402020202020204" pitchFamily="34" charset="0"/>
              </a:endParaRPr>
            </a:p>
          </p:txBody>
        </p:sp>
        <p:pic>
          <p:nvPicPr>
            <p:cNvPr id="8" name="Picture 7" descr="A picture containing drawing&#10;&#10;Description automatically generated">
              <a:extLst>
                <a:ext uri="{FF2B5EF4-FFF2-40B4-BE49-F238E27FC236}">
                  <a16:creationId xmlns:a16="http://schemas.microsoft.com/office/drawing/2014/main" id="{91094338-6184-FD44-99BD-6658B4BA6C5B}"/>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973250" y="6374741"/>
              <a:ext cx="1777901" cy="403470"/>
            </a:xfrm>
            <a:prstGeom prst="rect">
              <a:avLst/>
            </a:prstGeom>
          </p:spPr>
        </p:pic>
      </p:grpSp>
      <p:pic>
        <p:nvPicPr>
          <p:cNvPr id="18" name="Picture 17">
            <a:extLst>
              <a:ext uri="{FF2B5EF4-FFF2-40B4-BE49-F238E27FC236}">
                <a16:creationId xmlns:a16="http://schemas.microsoft.com/office/drawing/2014/main" id="{66874990-00D5-46E2-B4F2-27CA461E9785}"/>
              </a:ext>
            </a:extLst>
          </p:cNvPr>
          <p:cNvPicPr>
            <a:picLocks noChangeAspect="1"/>
          </p:cNvPicPr>
          <p:nvPr userDrawn="1"/>
        </p:nvPicPr>
        <p:blipFill>
          <a:blip r:embed="rId13"/>
          <a:stretch>
            <a:fillRect/>
          </a:stretch>
        </p:blipFill>
        <p:spPr>
          <a:xfrm>
            <a:off x="126629" y="95536"/>
            <a:ext cx="2367189" cy="2367189"/>
          </a:xfrm>
          <a:prstGeom prst="rect">
            <a:avLst/>
          </a:prstGeom>
        </p:spPr>
      </p:pic>
      <p:pic>
        <p:nvPicPr>
          <p:cNvPr id="19" name="Picture 18" descr="Logo&#10;&#10;Description automatically generated with low confidence">
            <a:extLst>
              <a:ext uri="{FF2B5EF4-FFF2-40B4-BE49-F238E27FC236}">
                <a16:creationId xmlns:a16="http://schemas.microsoft.com/office/drawing/2014/main" id="{B379D5F1-23B8-4B9B-B2F1-48A817C0A278}"/>
              </a:ext>
            </a:extLst>
          </p:cNvPr>
          <p:cNvPicPr>
            <a:picLocks noChangeAspect="1"/>
          </p:cNvPicPr>
          <p:nvPr userDrawn="1"/>
        </p:nvPicPr>
        <p:blipFill>
          <a:blip r:embed="rId14"/>
          <a:stretch>
            <a:fillRect/>
          </a:stretch>
        </p:blipFill>
        <p:spPr>
          <a:xfrm>
            <a:off x="9065543" y="207112"/>
            <a:ext cx="2889422" cy="629062"/>
          </a:xfrm>
          <a:prstGeom prst="rect">
            <a:avLst/>
          </a:prstGeom>
        </p:spPr>
      </p:pic>
    </p:spTree>
    <p:custDataLst>
      <p:tags r:id="rId9"/>
    </p:custDataLst>
    <p:extLst>
      <p:ext uri="{BB962C8B-B14F-4D97-AF65-F5344CB8AC3E}">
        <p14:creationId xmlns:p14="http://schemas.microsoft.com/office/powerpoint/2010/main" val="3804276443"/>
      </p:ext>
    </p:extLst>
  </p:cSld>
  <p:clrMap bg1="lt1" tx1="dk1" bg2="lt2" tx2="dk2" accent1="accent1" accent2="accent2" accent3="accent3" accent4="accent4" accent5="accent5" accent6="accent6" hlink="hlink" folHlink="folHlink"/>
  <p:sldLayoutIdLst>
    <p:sldLayoutId id="2147483655" r:id="rId1"/>
    <p:sldLayoutId id="2147483654" r:id="rId2"/>
    <p:sldLayoutId id="2147483649" r:id="rId3"/>
    <p:sldLayoutId id="2147483651" r:id="rId4"/>
    <p:sldLayoutId id="2147483652" r:id="rId5"/>
    <p:sldLayoutId id="2147483653" r:id="rId6"/>
    <p:sldLayoutId id="2147483650" r:id="rId7"/>
  </p:sldLayoutIdLst>
  <p:txStyles>
    <p:titleStyle>
      <a:lvl1pPr algn="l" defTabSz="914377" rtl="0" eaLnBrk="1" latinLnBrk="0" hangingPunct="1">
        <a:lnSpc>
          <a:spcPct val="90000"/>
        </a:lnSpc>
        <a:spcBef>
          <a:spcPct val="0"/>
        </a:spcBef>
        <a:buNone/>
        <a:defRPr sz="3600" b="0" i="0" kern="1200">
          <a:solidFill>
            <a:schemeClr val="tx1"/>
          </a:solidFill>
          <a:latin typeface="AvantGarde Md BT Medium" panose="020B0602020202020204" pitchFamily="34" charset="0"/>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b="0" i="0" kern="1200">
          <a:solidFill>
            <a:schemeClr val="tx1"/>
          </a:solidFill>
          <a:latin typeface="AvantGarde Bk BT Book" panose="020B0402020202020204" pitchFamily="34" charset="0"/>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b="0" i="0" kern="1200">
          <a:solidFill>
            <a:schemeClr val="tx1"/>
          </a:solidFill>
          <a:latin typeface="AvantGarde Bk BT Book" panose="020B0402020202020204" pitchFamily="34" charset="0"/>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b="0" i="0" kern="1200">
          <a:solidFill>
            <a:schemeClr val="tx1"/>
          </a:solidFill>
          <a:latin typeface="AvantGarde Bk BT Book" panose="020B0402020202020204" pitchFamily="34" charset="0"/>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AvantGarde Bk BT Book" panose="020B0402020202020204" pitchFamily="34" charset="0"/>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AvantGarde Bk BT Book" panose="020B0402020202020204" pitchFamily="34" charset="0"/>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3959-67B4-4DB8-AD1D-BD15CAD44B10}"/>
              </a:ext>
            </a:extLst>
          </p:cNvPr>
          <p:cNvSpPr>
            <a:spLocks noGrp="1"/>
          </p:cNvSpPr>
          <p:nvPr>
            <p:ph type="title"/>
          </p:nvPr>
        </p:nvSpPr>
        <p:spPr/>
        <p:txBody>
          <a:bodyPr/>
          <a:lstStyle/>
          <a:p>
            <a:r>
              <a:rPr lang="en-GB" dirty="0"/>
              <a:t>The Co-operative Difference in Care</a:t>
            </a:r>
          </a:p>
        </p:txBody>
      </p:sp>
      <p:sp>
        <p:nvSpPr>
          <p:cNvPr id="3" name="Text Placeholder 2">
            <a:extLst>
              <a:ext uri="{FF2B5EF4-FFF2-40B4-BE49-F238E27FC236}">
                <a16:creationId xmlns:a16="http://schemas.microsoft.com/office/drawing/2014/main" id="{A4345A02-D77E-4870-9A28-7C71533974CC}"/>
              </a:ext>
            </a:extLst>
          </p:cNvPr>
          <p:cNvSpPr>
            <a:spLocks noGrp="1"/>
          </p:cNvSpPr>
          <p:nvPr>
            <p:ph type="body" sz="quarter" idx="10"/>
          </p:nvPr>
        </p:nvSpPr>
        <p:spPr/>
        <p:txBody>
          <a:bodyPr/>
          <a:lstStyle/>
          <a:p>
            <a:r>
              <a:rPr lang="en-GB" dirty="0">
                <a:solidFill>
                  <a:schemeClr val="tx1"/>
                </a:solidFill>
              </a:rPr>
              <a:t>Maggie Kenney – Peopletoo</a:t>
            </a:r>
          </a:p>
        </p:txBody>
      </p:sp>
      <p:sp>
        <p:nvSpPr>
          <p:cNvPr id="4" name="Text Placeholder 3">
            <a:extLst>
              <a:ext uri="{FF2B5EF4-FFF2-40B4-BE49-F238E27FC236}">
                <a16:creationId xmlns:a16="http://schemas.microsoft.com/office/drawing/2014/main" id="{85E96F12-AD85-4CB4-81C5-E5C249D8447C}"/>
              </a:ext>
            </a:extLst>
          </p:cNvPr>
          <p:cNvSpPr>
            <a:spLocks noGrp="1"/>
          </p:cNvSpPr>
          <p:nvPr>
            <p:ph type="body" sz="quarter" idx="11"/>
          </p:nvPr>
        </p:nvSpPr>
        <p:spPr>
          <a:xfrm>
            <a:off x="4974066" y="4841156"/>
            <a:ext cx="3333750" cy="590550"/>
          </a:xfrm>
        </p:spPr>
        <p:txBody>
          <a:bodyPr>
            <a:normAutofit fontScale="77500" lnSpcReduction="20000"/>
          </a:bodyPr>
          <a:lstStyle/>
          <a:p>
            <a:r>
              <a:rPr lang="en-GB" dirty="0">
                <a:solidFill>
                  <a:schemeClr val="tx1"/>
                </a:solidFill>
              </a:rPr>
              <a:t>Co-operative Councils’ Innovation Network Conference</a:t>
            </a:r>
          </a:p>
        </p:txBody>
      </p:sp>
    </p:spTree>
    <p:custDataLst>
      <p:tags r:id="rId1"/>
    </p:custDataLst>
    <p:extLst>
      <p:ext uri="{BB962C8B-B14F-4D97-AF65-F5344CB8AC3E}">
        <p14:creationId xmlns:p14="http://schemas.microsoft.com/office/powerpoint/2010/main" val="3960526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86603-26F4-493B-A4D2-158881066D90}"/>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FEEFB3F8-02BB-44F4-BA1C-F376E70E9BE6}"/>
              </a:ext>
            </a:extLst>
          </p:cNvPr>
          <p:cNvSpPr>
            <a:spLocks noGrp="1"/>
          </p:cNvSpPr>
          <p:nvPr>
            <p:ph idx="1"/>
          </p:nvPr>
        </p:nvSpPr>
        <p:spPr>
          <a:xfrm>
            <a:off x="681704" y="2362942"/>
            <a:ext cx="11121668" cy="4351338"/>
          </a:xfrm>
        </p:spPr>
        <p:txBody>
          <a:bodyPr>
            <a:normAutofit/>
          </a:bodyPr>
          <a:lstStyle/>
          <a:p>
            <a:pPr marL="285750" indent="-285750" fontAlgn="base">
              <a:lnSpc>
                <a:spcPct val="100000"/>
              </a:lnSpc>
            </a:pPr>
            <a:r>
              <a:rPr lang="en-GB" sz="1650" dirty="0">
                <a:effectLst/>
                <a:ea typeface="Arial" panose="020B0604020202020204" pitchFamily="34" charset="0"/>
              </a:rPr>
              <a:t>The Co-operative Councils Innovation Network (CCIN) took the decision in 2020 to use their innovation funding differently. The health and social care crisis brought the need to develop creative co-operative solutions to the forefront.  </a:t>
            </a:r>
            <a:endParaRPr lang="en-GB" sz="1650" dirty="0">
              <a:ea typeface="Arial" panose="020B0604020202020204" pitchFamily="34" charset="0"/>
            </a:endParaRPr>
          </a:p>
          <a:p>
            <a:pPr marL="285750" indent="-285750" fontAlgn="base">
              <a:lnSpc>
                <a:spcPct val="100000"/>
              </a:lnSpc>
            </a:pPr>
            <a:r>
              <a:rPr lang="en-GB" sz="1650" dirty="0">
                <a:effectLst/>
                <a:ea typeface="Arial" panose="020B0604020202020204" pitchFamily="34" charset="0"/>
              </a:rPr>
              <a:t>Member councils were offered the opportunity across 2020/21 to bid for funding to deliver Policy Prototypes. The aim to demonstrate how the principles set out by the CCIN can support the development of solutions to local challenges across social care as well as the wider well-being of communities.</a:t>
            </a:r>
          </a:p>
          <a:p>
            <a:pPr marL="285750" indent="-285750">
              <a:lnSpc>
                <a:spcPct val="100000"/>
              </a:lnSpc>
            </a:pPr>
            <a:r>
              <a:rPr lang="en-GB" sz="1650" dirty="0">
                <a:effectLst/>
                <a:ea typeface="Arial" panose="020B0604020202020204" pitchFamily="34" charset="0"/>
                <a:cs typeface="Calibri" panose="020F0502020204030204" pitchFamily="34" charset="0"/>
              </a:rPr>
              <a:t>Peopletoo were commissioned by the CCIN to analyse the findings of the 15 Health and Social Care Policy Prototypes funded by the Network. </a:t>
            </a:r>
          </a:p>
          <a:p>
            <a:pPr marL="285750" indent="-285750">
              <a:lnSpc>
                <a:spcPct val="100000"/>
              </a:lnSpc>
            </a:pPr>
            <a:r>
              <a:rPr lang="en-GB" sz="1650" dirty="0">
                <a:effectLst/>
                <a:ea typeface="Arial" panose="020B0604020202020204" pitchFamily="34" charset="0"/>
                <a:cs typeface="Calibri" panose="020F0502020204030204" pitchFamily="34" charset="0"/>
              </a:rPr>
              <a:t>Using the </a:t>
            </a:r>
            <a:r>
              <a:rPr lang="en-GB" sz="1650" dirty="0">
                <a:cs typeface="Calibri" panose="020F0502020204030204" pitchFamily="34" charset="0"/>
              </a:rPr>
              <a:t>policy prototypes we ask what difference the co-operative approach makes to the provision of care, support and preventative services in communities. </a:t>
            </a:r>
          </a:p>
          <a:p>
            <a:pPr marL="285750" indent="-285750">
              <a:lnSpc>
                <a:spcPct val="100000"/>
              </a:lnSpc>
            </a:pPr>
            <a:r>
              <a:rPr lang="en-GB" sz="1650" dirty="0">
                <a:cs typeface="Calibri" panose="020F0502020204030204" pitchFamily="34" charset="0"/>
              </a:rPr>
              <a:t>In addition to answering the above,  the prototypes have been used as case studies to demonstrate the application of the Co-operative Values and Principles. </a:t>
            </a:r>
          </a:p>
          <a:p>
            <a:pPr marL="285750" indent="-285750">
              <a:lnSpc>
                <a:spcPct val="100000"/>
              </a:lnSpc>
            </a:pPr>
            <a:r>
              <a:rPr lang="en-GB" sz="1650" dirty="0">
                <a:cs typeface="Calibri" panose="020F0502020204030204" pitchFamily="34" charset="0"/>
              </a:rPr>
              <a:t>Co-operatives offer a real solution to the current care crisis, and this report aims to highlight this as well as give some key points of learning along with actions to ensure that Co-operatives moving forward can form a critical part of the solution. </a:t>
            </a:r>
          </a:p>
        </p:txBody>
      </p:sp>
    </p:spTree>
    <p:custDataLst>
      <p:tags r:id="rId1"/>
    </p:custDataLst>
    <p:extLst>
      <p:ext uri="{BB962C8B-B14F-4D97-AF65-F5344CB8AC3E}">
        <p14:creationId xmlns:p14="http://schemas.microsoft.com/office/powerpoint/2010/main" val="176480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86603-26F4-493B-A4D2-158881066D90}"/>
              </a:ext>
            </a:extLst>
          </p:cNvPr>
          <p:cNvSpPr>
            <a:spLocks noGrp="1"/>
          </p:cNvSpPr>
          <p:nvPr>
            <p:ph type="title"/>
          </p:nvPr>
        </p:nvSpPr>
        <p:spPr/>
        <p:txBody>
          <a:bodyPr/>
          <a:lstStyle/>
          <a:p>
            <a:r>
              <a:rPr lang="en-GB" dirty="0"/>
              <a:t>Key Findings</a:t>
            </a:r>
          </a:p>
        </p:txBody>
      </p:sp>
      <p:sp>
        <p:nvSpPr>
          <p:cNvPr id="3" name="Content Placeholder 2">
            <a:extLst>
              <a:ext uri="{FF2B5EF4-FFF2-40B4-BE49-F238E27FC236}">
                <a16:creationId xmlns:a16="http://schemas.microsoft.com/office/drawing/2014/main" id="{FEEFB3F8-02BB-44F4-BA1C-F376E70E9BE6}"/>
              </a:ext>
            </a:extLst>
          </p:cNvPr>
          <p:cNvSpPr>
            <a:spLocks noGrp="1"/>
          </p:cNvSpPr>
          <p:nvPr>
            <p:ph idx="1"/>
          </p:nvPr>
        </p:nvSpPr>
        <p:spPr>
          <a:xfrm>
            <a:off x="737419" y="2506662"/>
            <a:ext cx="11307097" cy="4351338"/>
          </a:xfrm>
        </p:spPr>
        <p:txBody>
          <a:bodyPr>
            <a:normAutofit/>
          </a:bodyPr>
          <a:lstStyle/>
          <a:p>
            <a:pPr>
              <a:lnSpc>
                <a:spcPct val="100000"/>
              </a:lnSpc>
              <a:spcAft>
                <a:spcPts val="800"/>
              </a:spcAft>
            </a:pPr>
            <a:r>
              <a:rPr lang="en-GB" sz="1700" dirty="0">
                <a:effectLst/>
                <a:latin typeface="AvantGarde Bk BT Book" panose="020B0402020202020204"/>
                <a:ea typeface="Arial" panose="020B0604020202020204" pitchFamily="34" charset="0"/>
              </a:rPr>
              <a:t>Co-operative Values</a:t>
            </a:r>
            <a:r>
              <a:rPr lang="en-GB" sz="1700" spc="-45" dirty="0">
                <a:effectLst/>
                <a:latin typeface="AvantGarde Bk BT Book" panose="020B0402020202020204"/>
                <a:ea typeface="Arial" panose="020B0604020202020204" pitchFamily="34" charset="0"/>
              </a:rPr>
              <a:t> </a:t>
            </a:r>
            <a:r>
              <a:rPr lang="en-GB" sz="1700" dirty="0">
                <a:effectLst/>
                <a:latin typeface="AvantGarde Bk BT Book" panose="020B0402020202020204"/>
                <a:ea typeface="Arial" panose="020B0604020202020204" pitchFamily="34" charset="0"/>
              </a:rPr>
              <a:t>and</a:t>
            </a:r>
            <a:r>
              <a:rPr lang="en-GB" sz="1700" spc="-35" dirty="0">
                <a:effectLst/>
                <a:latin typeface="AvantGarde Bk BT Book" panose="020B0402020202020204"/>
                <a:ea typeface="Arial" panose="020B0604020202020204" pitchFamily="34" charset="0"/>
              </a:rPr>
              <a:t> </a:t>
            </a:r>
            <a:r>
              <a:rPr lang="en-GB" sz="1700" dirty="0">
                <a:effectLst/>
                <a:latin typeface="AvantGarde Bk BT Book" panose="020B0402020202020204"/>
                <a:ea typeface="Arial" panose="020B0604020202020204" pitchFamily="34" charset="0"/>
              </a:rPr>
              <a:t>Principles do not work in isolation, and all of the case studies showed evidence of </a:t>
            </a:r>
            <a:r>
              <a:rPr lang="en-GB" sz="1700">
                <a:effectLst/>
                <a:latin typeface="AvantGarde Bk BT Book" panose="020B0402020202020204"/>
                <a:ea typeface="Arial" panose="020B0604020202020204" pitchFamily="34" charset="0"/>
              </a:rPr>
              <a:t>meeting</a:t>
            </a:r>
            <a:r>
              <a:rPr lang="en-GB" sz="1700" spc="-50">
                <a:effectLst/>
                <a:latin typeface="AvantGarde Bk BT Book" panose="020B0402020202020204"/>
                <a:ea typeface="Arial" panose="020B0604020202020204" pitchFamily="34" charset="0"/>
              </a:rPr>
              <a:t> </a:t>
            </a:r>
            <a:r>
              <a:rPr lang="en-GB" sz="1700">
                <a:effectLst/>
                <a:latin typeface="AvantGarde Bk BT Book" panose="020B0402020202020204"/>
                <a:ea typeface="Arial" panose="020B0604020202020204" pitchFamily="34" charset="0"/>
              </a:rPr>
              <a:t>multiple.</a:t>
            </a:r>
            <a:r>
              <a:rPr lang="en-GB" sz="1700" spc="-40">
                <a:effectLst/>
                <a:latin typeface="AvantGarde Bk BT Book" panose="020B0402020202020204"/>
                <a:ea typeface="Arial" panose="020B0604020202020204" pitchFamily="34" charset="0"/>
              </a:rPr>
              <a:t> </a:t>
            </a:r>
            <a:endParaRPr lang="en-GB" sz="1700" spc="-40" dirty="0">
              <a:effectLst/>
              <a:latin typeface="AvantGarde Bk BT Book" panose="020B0402020202020204"/>
              <a:ea typeface="Arial" panose="020B0604020202020204" pitchFamily="34" charset="0"/>
            </a:endParaRPr>
          </a:p>
          <a:p>
            <a:pPr>
              <a:lnSpc>
                <a:spcPct val="100000"/>
              </a:lnSpc>
              <a:spcAft>
                <a:spcPts val="800"/>
              </a:spcAft>
            </a:pPr>
            <a:r>
              <a:rPr lang="en-GB" sz="1700" dirty="0">
                <a:effectLst/>
                <a:latin typeface="AvantGarde Bk BT Book" panose="020B0402020202020204"/>
                <a:ea typeface="Calibri" panose="020F0502020204030204" pitchFamily="34" charset="0"/>
                <a:cs typeface="Times New Roman" panose="02020603050405020304" pitchFamily="18" charset="0"/>
              </a:rPr>
              <a:t>Many of the </a:t>
            </a:r>
            <a:r>
              <a:rPr lang="en-GB" sz="1700" dirty="0">
                <a:latin typeface="AvantGarde Bk BT Book" panose="020B0402020202020204"/>
                <a:ea typeface="Calibri" panose="020F0502020204030204" pitchFamily="34" charset="0"/>
                <a:cs typeface="Times New Roman" panose="02020603050405020304" pitchFamily="18" charset="0"/>
              </a:rPr>
              <a:t>Prototypes </a:t>
            </a:r>
            <a:r>
              <a:rPr lang="en-GB" sz="1700" dirty="0">
                <a:effectLst/>
                <a:latin typeface="AvantGarde Bk BT Book" panose="020B0402020202020204"/>
                <a:ea typeface="Calibri" panose="020F0502020204030204" pitchFamily="34" charset="0"/>
                <a:cs typeface="Times New Roman" panose="02020603050405020304" pitchFamily="18" charset="0"/>
              </a:rPr>
              <a:t>have worked directly with the community or used the funding to expand pre-existing community schemes. Co-production has been a key feature of the projects.</a:t>
            </a:r>
          </a:p>
          <a:p>
            <a:pPr>
              <a:lnSpc>
                <a:spcPct val="100000"/>
              </a:lnSpc>
              <a:spcAft>
                <a:spcPts val="800"/>
              </a:spcAft>
            </a:pPr>
            <a:r>
              <a:rPr lang="en-GB" sz="1700" dirty="0">
                <a:effectLst/>
                <a:latin typeface="AvantGarde Bk BT Book" panose="020B0402020202020204"/>
                <a:ea typeface="Calibri" panose="020F0502020204030204" pitchFamily="34" charset="0"/>
                <a:cs typeface="Times New Roman" panose="02020603050405020304" pitchFamily="18" charset="0"/>
              </a:rPr>
              <a:t>The </a:t>
            </a:r>
            <a:r>
              <a:rPr lang="en-GB" sz="1700" dirty="0">
                <a:latin typeface="AvantGarde Bk BT Book" panose="020B0402020202020204"/>
                <a:cs typeface="Times New Roman" panose="02020603050405020304" pitchFamily="18" charset="0"/>
              </a:rPr>
              <a:t>Prototypes evidenced a positive impact on both members and communities. For example: </a:t>
            </a:r>
          </a:p>
          <a:p>
            <a:pPr marL="685782" lvl="2">
              <a:lnSpc>
                <a:spcPct val="100000"/>
              </a:lnSpc>
              <a:spcBef>
                <a:spcPts val="1000"/>
              </a:spcBef>
              <a:spcAft>
                <a:spcPts val="800"/>
              </a:spcAft>
            </a:pPr>
            <a:r>
              <a:rPr lang="en-GB" sz="1700" dirty="0">
                <a:latin typeface="AvantGarde Bk BT Book" panose="020B0402020202020204"/>
                <a:cs typeface="Times New Roman" panose="02020603050405020304" pitchFamily="18" charset="0"/>
              </a:rPr>
              <a:t>Improved the mental wellbeing of young people with a reduction in feelings of social isolation </a:t>
            </a:r>
          </a:p>
          <a:p>
            <a:pPr marL="685782" lvl="2">
              <a:lnSpc>
                <a:spcPct val="100000"/>
              </a:lnSpc>
              <a:spcBef>
                <a:spcPts val="1000"/>
              </a:spcBef>
              <a:spcAft>
                <a:spcPts val="800"/>
              </a:spcAft>
            </a:pPr>
            <a:r>
              <a:rPr lang="en-GB" sz="1700" dirty="0">
                <a:latin typeface="AvantGarde Bk BT Book" panose="020B0402020202020204"/>
                <a:cs typeface="Times New Roman" panose="02020603050405020304" pitchFamily="18" charset="0"/>
              </a:rPr>
              <a:t>Reduced demand for healthcare services</a:t>
            </a:r>
          </a:p>
          <a:p>
            <a:pPr marL="685782" lvl="2">
              <a:lnSpc>
                <a:spcPct val="100000"/>
              </a:lnSpc>
              <a:spcBef>
                <a:spcPts val="1000"/>
              </a:spcBef>
              <a:spcAft>
                <a:spcPts val="800"/>
              </a:spcAft>
            </a:pPr>
            <a:r>
              <a:rPr lang="en-GB" sz="1700" dirty="0">
                <a:latin typeface="AvantGarde Bk BT Book" panose="020B0402020202020204"/>
                <a:cs typeface="Times New Roman" panose="02020603050405020304" pitchFamily="18" charset="0"/>
              </a:rPr>
              <a:t>Maximised social value </a:t>
            </a:r>
          </a:p>
          <a:p>
            <a:pPr>
              <a:lnSpc>
                <a:spcPct val="100000"/>
              </a:lnSpc>
              <a:spcAft>
                <a:spcPts val="800"/>
              </a:spcAft>
            </a:pPr>
            <a:r>
              <a:rPr lang="en-GB" sz="1700" dirty="0">
                <a:latin typeface="AvantGarde Bk BT Book" panose="020B0402020202020204"/>
                <a:cs typeface="Times New Roman" panose="02020603050405020304" pitchFamily="18" charset="0"/>
              </a:rPr>
              <a:t>The </a:t>
            </a:r>
            <a:r>
              <a:rPr lang="en-GB" sz="1700" dirty="0" err="1">
                <a:latin typeface="AvantGarde Bk BT Book" panose="020B0402020202020204"/>
                <a:cs typeface="Times New Roman" panose="02020603050405020304" pitchFamily="18" charset="0"/>
              </a:rPr>
              <a:t>Protoypes</a:t>
            </a:r>
            <a:r>
              <a:rPr lang="en-GB" sz="1700" dirty="0">
                <a:latin typeface="AvantGarde Bk BT Book" panose="020B0402020202020204"/>
                <a:cs typeface="Times New Roman" panose="02020603050405020304" pitchFamily="18" charset="0"/>
              </a:rPr>
              <a:t> have highlighted the need for market management and commissioning that focuses on supporting the establishment and growth of care and support services that are based within the communities they support.</a:t>
            </a:r>
          </a:p>
          <a:p>
            <a:endParaRPr lang="en-GB" dirty="0"/>
          </a:p>
        </p:txBody>
      </p:sp>
    </p:spTree>
    <p:custDataLst>
      <p:tags r:id="rId1"/>
    </p:custDataLst>
    <p:extLst>
      <p:ext uri="{BB962C8B-B14F-4D97-AF65-F5344CB8AC3E}">
        <p14:creationId xmlns:p14="http://schemas.microsoft.com/office/powerpoint/2010/main" val="2870253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86603-26F4-493B-A4D2-158881066D90}"/>
              </a:ext>
            </a:extLst>
          </p:cNvPr>
          <p:cNvSpPr>
            <a:spLocks noGrp="1"/>
          </p:cNvSpPr>
          <p:nvPr>
            <p:ph type="title"/>
          </p:nvPr>
        </p:nvSpPr>
        <p:spPr/>
        <p:txBody>
          <a:bodyPr/>
          <a:lstStyle/>
          <a:p>
            <a:r>
              <a:rPr lang="en-US" dirty="0"/>
              <a:t>Learning to Take Forward </a:t>
            </a:r>
            <a:endParaRPr lang="en-GB" dirty="0"/>
          </a:p>
        </p:txBody>
      </p:sp>
      <p:sp>
        <p:nvSpPr>
          <p:cNvPr id="3" name="Content Placeholder 2">
            <a:extLst>
              <a:ext uri="{FF2B5EF4-FFF2-40B4-BE49-F238E27FC236}">
                <a16:creationId xmlns:a16="http://schemas.microsoft.com/office/drawing/2014/main" id="{FEEFB3F8-02BB-44F4-BA1C-F376E70E9BE6}"/>
              </a:ext>
            </a:extLst>
          </p:cNvPr>
          <p:cNvSpPr>
            <a:spLocks noGrp="1"/>
          </p:cNvSpPr>
          <p:nvPr>
            <p:ph idx="1"/>
          </p:nvPr>
        </p:nvSpPr>
        <p:spPr>
          <a:xfrm>
            <a:off x="589935" y="2377776"/>
            <a:ext cx="11242933" cy="4351338"/>
          </a:xfrm>
        </p:spPr>
        <p:txBody>
          <a:bodyPr>
            <a:normAutofit/>
          </a:bodyPr>
          <a:lstStyle/>
          <a:p>
            <a:pPr marL="285750" indent="-285750"/>
            <a:endParaRPr lang="en-GB" sz="2800" dirty="0">
              <a:effectLst/>
              <a:ea typeface="Georgia" panose="02040502050405020303" pitchFamily="18" charset="0"/>
            </a:endParaRPr>
          </a:p>
          <a:p>
            <a:pPr marL="285750" indent="-285750">
              <a:lnSpc>
                <a:spcPct val="100000"/>
              </a:lnSpc>
              <a:spcAft>
                <a:spcPts val="800"/>
              </a:spcAft>
            </a:pPr>
            <a:r>
              <a:rPr lang="en-GB" sz="1800" dirty="0">
                <a:effectLst/>
                <a:ea typeface="Arial" panose="020B0604020202020204" pitchFamily="34" charset="0"/>
              </a:rPr>
              <a:t>The wide variety work of undertaken by the projects, places a spotlight on how</a:t>
            </a:r>
            <a:r>
              <a:rPr lang="en-GB" sz="1800" spc="-40" dirty="0">
                <a:effectLst/>
                <a:ea typeface="Arial" panose="020B0604020202020204" pitchFamily="34" charset="0"/>
              </a:rPr>
              <a:t> </a:t>
            </a:r>
            <a:r>
              <a:rPr lang="en-GB" sz="1800" dirty="0">
                <a:effectLst/>
                <a:ea typeface="Arial" panose="020B0604020202020204" pitchFamily="34" charset="0"/>
              </a:rPr>
              <a:t>the</a:t>
            </a:r>
            <a:r>
              <a:rPr lang="en-GB" sz="1800" spc="-35" dirty="0">
                <a:effectLst/>
                <a:ea typeface="Arial" panose="020B0604020202020204" pitchFamily="34" charset="0"/>
              </a:rPr>
              <a:t> </a:t>
            </a:r>
            <a:r>
              <a:rPr lang="en-GB" sz="1800" dirty="0">
                <a:effectLst/>
                <a:ea typeface="Arial" panose="020B0604020202020204" pitchFamily="34" charset="0"/>
              </a:rPr>
              <a:t>co-operative</a:t>
            </a:r>
            <a:r>
              <a:rPr lang="en-GB" sz="1800" spc="-35" dirty="0">
                <a:effectLst/>
                <a:ea typeface="Arial" panose="020B0604020202020204" pitchFamily="34" charset="0"/>
              </a:rPr>
              <a:t> </a:t>
            </a:r>
            <a:r>
              <a:rPr lang="en-GB" sz="1800" dirty="0">
                <a:effectLst/>
                <a:ea typeface="Arial" panose="020B0604020202020204" pitchFamily="34" charset="0"/>
              </a:rPr>
              <a:t>principles</a:t>
            </a:r>
            <a:r>
              <a:rPr lang="en-GB" sz="1800" spc="-35" dirty="0">
                <a:effectLst/>
                <a:ea typeface="Arial" panose="020B0604020202020204" pitchFamily="34" charset="0"/>
              </a:rPr>
              <a:t> </a:t>
            </a:r>
            <a:r>
              <a:rPr lang="en-GB" sz="1800" dirty="0">
                <a:effectLst/>
                <a:ea typeface="Arial" panose="020B0604020202020204" pitchFamily="34" charset="0"/>
              </a:rPr>
              <a:t>can</a:t>
            </a:r>
            <a:r>
              <a:rPr lang="en-GB" sz="1800" spc="-45" dirty="0">
                <a:effectLst/>
                <a:ea typeface="Arial" panose="020B0604020202020204" pitchFamily="34" charset="0"/>
              </a:rPr>
              <a:t> </a:t>
            </a:r>
            <a:r>
              <a:rPr lang="en-GB" sz="1800" dirty="0">
                <a:effectLst/>
                <a:ea typeface="Arial" panose="020B0604020202020204" pitchFamily="34" charset="0"/>
              </a:rPr>
              <a:t>be applied to create new and effective ways of working, to help support communities and become part of a solution to the care crisis. </a:t>
            </a:r>
          </a:p>
          <a:p>
            <a:pPr marL="285750" indent="-285750">
              <a:lnSpc>
                <a:spcPct val="100000"/>
              </a:lnSpc>
              <a:spcAft>
                <a:spcPts val="800"/>
              </a:spcAft>
            </a:pPr>
            <a:r>
              <a:rPr lang="en-GB" sz="1800" dirty="0">
                <a:effectLst/>
                <a:ea typeface="Georgia" panose="02040502050405020303" pitchFamily="18" charset="0"/>
                <a:cs typeface="Times New Roman" panose="02020603050405020304" pitchFamily="18" charset="0"/>
              </a:rPr>
              <a:t>The barriers faced in developing, scaling, and sustaining care-based co-operatives in the UK are largely infrastructure and market-management related. Compared to Japan or Canada, there is significantly more power in the hands of local authorities in the current arrangements, both in statutory responsibility and funding. </a:t>
            </a:r>
          </a:p>
          <a:p>
            <a:pPr marL="285750" indent="-285750">
              <a:lnSpc>
                <a:spcPct val="100000"/>
              </a:lnSpc>
              <a:spcAft>
                <a:spcPts val="800"/>
              </a:spcAft>
            </a:pPr>
            <a:r>
              <a:rPr lang="en-GB" sz="1800" dirty="0">
                <a:effectLst/>
                <a:ea typeface="Arial" panose="020B0604020202020204" pitchFamily="34" charset="0"/>
              </a:rPr>
              <a:t>This report highlights the significant amount of learning that can be taken from the prototypes, the global and local contexts, along with academic research. This learning can be translated into some practical key actions that Local Government can adopt immediately.</a:t>
            </a:r>
          </a:p>
          <a:p>
            <a:endParaRPr lang="en-GB" dirty="0"/>
          </a:p>
        </p:txBody>
      </p:sp>
      <p:sp>
        <p:nvSpPr>
          <p:cNvPr id="4" name="docshape25">
            <a:extLst>
              <a:ext uri="{FF2B5EF4-FFF2-40B4-BE49-F238E27FC236}">
                <a16:creationId xmlns:a16="http://schemas.microsoft.com/office/drawing/2014/main" id="{04EC2B82-F080-43A9-A33C-90FF2467D4A3}"/>
              </a:ext>
            </a:extLst>
          </p:cNvPr>
          <p:cNvSpPr txBox="1">
            <a:spLocks noChangeArrowheads="1"/>
          </p:cNvSpPr>
          <p:nvPr/>
        </p:nvSpPr>
        <p:spPr bwMode="auto">
          <a:xfrm>
            <a:off x="2797638" y="1709781"/>
            <a:ext cx="8804427" cy="918598"/>
          </a:xfrm>
          <a:prstGeom prst="rect">
            <a:avLst/>
          </a:prstGeom>
          <a:solidFill>
            <a:srgbClr val="F6851F"/>
          </a:solidFill>
          <a:ln>
            <a:noFill/>
          </a:ln>
          <a:scene3d>
            <a:camera prst="orthographicFront"/>
            <a:lightRig rig="threePt" dir="t"/>
          </a:scene3d>
          <a:sp3d>
            <a:bevelT/>
          </a:sp3d>
        </p:spPr>
        <p:txBody>
          <a:bodyPr rot="0" vert="horz" wrap="square" lIns="0" tIns="0" rIns="0" bIns="0" anchor="t" anchorCtr="0" upright="1">
            <a:noAutofit/>
          </a:bodyPr>
          <a:lstStyle/>
          <a:p>
            <a:pPr marL="104140" marR="71755">
              <a:lnSpc>
                <a:spcPct val="150000"/>
              </a:lnSpc>
              <a:spcBef>
                <a:spcPts val="475"/>
              </a:spcBef>
              <a:spcAft>
                <a:spcPts val="0"/>
              </a:spcAft>
            </a:pPr>
            <a:r>
              <a:rPr lang="en-GB" sz="1600" b="1" i="1" dirty="0">
                <a:solidFill>
                  <a:srgbClr val="FFFFFF"/>
                </a:solidFill>
                <a:effectLst/>
                <a:latin typeface="Arial" panose="020B0604020202020204" pitchFamily="34" charset="0"/>
                <a:ea typeface="Arial" panose="020B0604020202020204" pitchFamily="34" charset="0"/>
              </a:rPr>
              <a:t>Innovation</a:t>
            </a:r>
            <a:r>
              <a:rPr lang="en-GB" sz="1600" b="1" i="1" spc="-60" dirty="0">
                <a:solidFill>
                  <a:srgbClr val="FFFFFF"/>
                </a:solidFill>
                <a:effectLst/>
                <a:latin typeface="Arial" panose="020B0604020202020204" pitchFamily="34" charset="0"/>
                <a:ea typeface="Arial" panose="020B0604020202020204" pitchFamily="34" charset="0"/>
              </a:rPr>
              <a:t> </a:t>
            </a:r>
            <a:r>
              <a:rPr lang="en-GB" sz="1600" b="1" i="1" dirty="0">
                <a:solidFill>
                  <a:srgbClr val="FFFFFF"/>
                </a:solidFill>
                <a:effectLst/>
                <a:latin typeface="Arial" panose="020B0604020202020204" pitchFamily="34" charset="0"/>
                <a:ea typeface="Arial" panose="020B0604020202020204" pitchFamily="34" charset="0"/>
              </a:rPr>
              <a:t>is</a:t>
            </a:r>
            <a:r>
              <a:rPr lang="en-GB" sz="1600" b="1" i="1" spc="-45" dirty="0">
                <a:solidFill>
                  <a:srgbClr val="FFFFFF"/>
                </a:solidFill>
                <a:effectLst/>
                <a:latin typeface="Arial" panose="020B0604020202020204" pitchFamily="34" charset="0"/>
                <a:ea typeface="Arial" panose="020B0604020202020204" pitchFamily="34" charset="0"/>
              </a:rPr>
              <a:t> </a:t>
            </a:r>
            <a:r>
              <a:rPr lang="en-GB" sz="1600" b="1" i="1" dirty="0">
                <a:solidFill>
                  <a:srgbClr val="FFFFFF"/>
                </a:solidFill>
                <a:effectLst/>
                <a:latin typeface="Arial" panose="020B0604020202020204" pitchFamily="34" charset="0"/>
                <a:ea typeface="Arial" panose="020B0604020202020204" pitchFamily="34" charset="0"/>
              </a:rPr>
              <a:t>needed</a:t>
            </a:r>
            <a:r>
              <a:rPr lang="en-GB" sz="1600" b="1" i="1" spc="-50" dirty="0">
                <a:solidFill>
                  <a:srgbClr val="FFFFFF"/>
                </a:solidFill>
                <a:effectLst/>
                <a:latin typeface="Arial" panose="020B0604020202020204" pitchFamily="34" charset="0"/>
                <a:ea typeface="Arial" panose="020B0604020202020204" pitchFamily="34" charset="0"/>
              </a:rPr>
              <a:t> </a:t>
            </a:r>
            <a:r>
              <a:rPr lang="en-GB" sz="1600" b="1" i="1" dirty="0">
                <a:solidFill>
                  <a:srgbClr val="FFFFFF"/>
                </a:solidFill>
                <a:effectLst/>
                <a:latin typeface="Arial" panose="020B0604020202020204" pitchFamily="34" charset="0"/>
                <a:ea typeface="Arial" panose="020B0604020202020204" pitchFamily="34" charset="0"/>
              </a:rPr>
              <a:t>not</a:t>
            </a:r>
            <a:r>
              <a:rPr lang="en-GB" sz="1600" b="1" i="1" spc="-55" dirty="0">
                <a:solidFill>
                  <a:srgbClr val="FFFFFF"/>
                </a:solidFill>
                <a:effectLst/>
                <a:latin typeface="Arial" panose="020B0604020202020204" pitchFamily="34" charset="0"/>
                <a:ea typeface="Arial" panose="020B0604020202020204" pitchFamily="34" charset="0"/>
              </a:rPr>
              <a:t> </a:t>
            </a:r>
            <a:r>
              <a:rPr lang="en-GB" sz="1600" b="1" i="1" dirty="0">
                <a:solidFill>
                  <a:srgbClr val="FFFFFF"/>
                </a:solidFill>
                <a:effectLst/>
                <a:latin typeface="Arial" panose="020B0604020202020204" pitchFamily="34" charset="0"/>
                <a:ea typeface="Arial" panose="020B0604020202020204" pitchFamily="34" charset="0"/>
              </a:rPr>
              <a:t>only in how we deliver social care, but in how we support the growth and development of communities to support the most vulnerable.</a:t>
            </a:r>
            <a:endParaRPr lang="en-GB" sz="1100" dirty="0">
              <a:effectLst/>
              <a:latin typeface="Arial" panose="020B0604020202020204" pitchFamily="34" charset="0"/>
              <a:ea typeface="Arial" panose="020B0604020202020204" pitchFamily="34" charset="0"/>
            </a:endParaRPr>
          </a:p>
        </p:txBody>
      </p:sp>
    </p:spTree>
    <p:custDataLst>
      <p:tags r:id="rId1"/>
    </p:custDataLst>
    <p:extLst>
      <p:ext uri="{BB962C8B-B14F-4D97-AF65-F5344CB8AC3E}">
        <p14:creationId xmlns:p14="http://schemas.microsoft.com/office/powerpoint/2010/main" val="2121006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BD14748-6070-4097-A2C6-29BA04D9E64B}"/>
              </a:ext>
            </a:extLst>
          </p:cNvPr>
          <p:cNvSpPr>
            <a:spLocks noGrp="1"/>
          </p:cNvSpPr>
          <p:nvPr>
            <p:ph type="title"/>
          </p:nvPr>
        </p:nvSpPr>
        <p:spPr/>
        <p:txBody>
          <a:bodyPr/>
          <a:lstStyle/>
          <a:p>
            <a:r>
              <a:rPr lang="en-GB" dirty="0"/>
              <a:t>Next Steps </a:t>
            </a:r>
          </a:p>
        </p:txBody>
      </p:sp>
      <p:sp>
        <p:nvSpPr>
          <p:cNvPr id="6" name="Content Placeholder 5">
            <a:extLst>
              <a:ext uri="{FF2B5EF4-FFF2-40B4-BE49-F238E27FC236}">
                <a16:creationId xmlns:a16="http://schemas.microsoft.com/office/drawing/2014/main" id="{650C4F56-C2DB-4223-A114-0F34DA5F58DC}"/>
              </a:ext>
            </a:extLst>
          </p:cNvPr>
          <p:cNvSpPr>
            <a:spLocks noGrp="1"/>
          </p:cNvSpPr>
          <p:nvPr>
            <p:ph idx="1"/>
          </p:nvPr>
        </p:nvSpPr>
        <p:spPr>
          <a:xfrm>
            <a:off x="386043" y="2485367"/>
            <a:ext cx="11419913" cy="4351338"/>
          </a:xfrm>
        </p:spPr>
        <p:txBody>
          <a:bodyPr>
            <a:normAutofit/>
          </a:bodyPr>
          <a:lstStyle/>
          <a:p>
            <a:pPr marL="685800" marR="154305" indent="-457200">
              <a:lnSpc>
                <a:spcPct val="120000"/>
              </a:lnSpc>
              <a:spcAft>
                <a:spcPts val="800"/>
              </a:spcAft>
            </a:pPr>
            <a:r>
              <a:rPr lang="en-US" sz="1800" dirty="0">
                <a:effectLst/>
                <a:latin typeface="AvantGarde Bk BT Book" panose="020B0402020202020204"/>
                <a:ea typeface="Arial" panose="020B0604020202020204" pitchFamily="34" charset="0"/>
              </a:rPr>
              <a:t>It is crucial that this report is used by CCIN  Members to highlight to Central Government that Co-operatives are a vital part of the solution to the care crisis this country is facing.</a:t>
            </a:r>
          </a:p>
          <a:p>
            <a:pPr marL="685800" marR="154305" indent="-457200">
              <a:lnSpc>
                <a:spcPct val="120000"/>
              </a:lnSpc>
              <a:spcAft>
                <a:spcPts val="800"/>
              </a:spcAft>
            </a:pPr>
            <a:r>
              <a:rPr lang="en-US" sz="1800" dirty="0">
                <a:effectLst/>
                <a:latin typeface="AvantGarde Bk BT Book" panose="020B0402020202020204"/>
                <a:ea typeface="Arial" panose="020B0604020202020204" pitchFamily="34" charset="0"/>
              </a:rPr>
              <a:t>There needs to increased recognition from Central Government as to the importance of preventative work in managing the demand local authorities face across social care, and the critical role that co-operatives can play in supporting this.</a:t>
            </a:r>
          </a:p>
          <a:p>
            <a:pPr marL="685800" marR="154305" indent="-457200">
              <a:lnSpc>
                <a:spcPct val="120000"/>
              </a:lnSpc>
              <a:spcAft>
                <a:spcPts val="800"/>
              </a:spcAft>
            </a:pPr>
            <a:r>
              <a:rPr lang="en-US" sz="1800" dirty="0">
                <a:effectLst/>
                <a:latin typeface="AvantGarde Bk BT Book" panose="020B0402020202020204"/>
                <a:ea typeface="Arial" panose="020B0604020202020204" pitchFamily="34" charset="0"/>
              </a:rPr>
              <a:t>A vital role that is within the hands of local government is how it commissions. We would strongly recommend that commissioning functions within local government consider co-operatives values and principles in the tendering and awarding of work, and that local authority services consider embedding the co-operative values and principles in the delivery of services they provide.</a:t>
            </a:r>
          </a:p>
          <a:p>
            <a:pPr marL="685800" marR="154305" indent="-457200">
              <a:lnSpc>
                <a:spcPct val="150000"/>
              </a:lnSpc>
              <a:spcAft>
                <a:spcPts val="0"/>
              </a:spcAft>
              <a:buClr>
                <a:srgbClr val="85BE3D"/>
              </a:buClr>
            </a:pPr>
            <a:endParaRPr lang="en-GB" sz="1900" dirty="0">
              <a:effectLst/>
              <a:latin typeface="+mj-lt"/>
              <a:ea typeface="Arial" panose="020B0604020202020204" pitchFamily="34" charset="0"/>
            </a:endParaRPr>
          </a:p>
        </p:txBody>
      </p:sp>
      <p:sp>
        <p:nvSpPr>
          <p:cNvPr id="7" name="docshape28">
            <a:extLst>
              <a:ext uri="{FF2B5EF4-FFF2-40B4-BE49-F238E27FC236}">
                <a16:creationId xmlns:a16="http://schemas.microsoft.com/office/drawing/2014/main" id="{D3FB6944-1278-45C2-A648-142D91C39ED9}"/>
              </a:ext>
            </a:extLst>
          </p:cNvPr>
          <p:cNvSpPr txBox="1">
            <a:spLocks noChangeArrowheads="1"/>
          </p:cNvSpPr>
          <p:nvPr/>
        </p:nvSpPr>
        <p:spPr bwMode="auto">
          <a:xfrm>
            <a:off x="2783955" y="1612151"/>
            <a:ext cx="8804427" cy="786920"/>
          </a:xfrm>
          <a:prstGeom prst="rect">
            <a:avLst/>
          </a:prstGeom>
          <a:solidFill>
            <a:schemeClr val="accent1">
              <a:lumMod val="75000"/>
            </a:schemeClr>
          </a:solidFill>
          <a:ln w="6096">
            <a:solidFill>
              <a:srgbClr val="000000"/>
            </a:solidFill>
            <a:miter lim="800000"/>
            <a:headEnd/>
            <a:tailEnd/>
          </a:ln>
          <a:scene3d>
            <a:camera prst="orthographicFront"/>
            <a:lightRig rig="threePt" dir="t"/>
          </a:scene3d>
          <a:sp3d>
            <a:bevelT/>
          </a:sp3d>
        </p:spPr>
        <p:txBody>
          <a:bodyPr rot="0" vert="horz" wrap="square" lIns="0" tIns="0" rIns="0" bIns="0" anchor="t" anchorCtr="0" upright="1">
            <a:noAutofit/>
          </a:bodyPr>
          <a:lstStyle/>
          <a:p>
            <a:pPr marL="68580" marR="102870">
              <a:lnSpc>
                <a:spcPct val="150000"/>
              </a:lnSpc>
              <a:spcBef>
                <a:spcPts val="95"/>
              </a:spcBef>
              <a:spcAft>
                <a:spcPts val="0"/>
              </a:spcAft>
            </a:pPr>
            <a:r>
              <a:rPr lang="en-GB" sz="1400" b="1" i="1" dirty="0">
                <a:solidFill>
                  <a:srgbClr val="FFFFFF"/>
                </a:solidFill>
                <a:effectLst/>
                <a:latin typeface="Arial" panose="020B0604020202020204" pitchFamily="34" charset="0"/>
                <a:ea typeface="Arial" panose="020B0604020202020204" pitchFamily="34" charset="0"/>
              </a:rPr>
              <a:t>There needs to be increased recognition by Central government </a:t>
            </a:r>
            <a:r>
              <a:rPr lang="en-GB" sz="1400" b="1" i="1" spc="-10" dirty="0">
                <a:solidFill>
                  <a:srgbClr val="FFFFFF"/>
                </a:solidFill>
                <a:effectLst/>
                <a:latin typeface="Arial" panose="020B0604020202020204" pitchFamily="34" charset="0"/>
                <a:ea typeface="Arial" panose="020B0604020202020204" pitchFamily="34" charset="0"/>
              </a:rPr>
              <a:t>regarding the work of co-operatives around prevention and well-being and the importance of using the co-operative principles</a:t>
            </a:r>
            <a:endParaRPr lang="en-GB" sz="1400" dirty="0">
              <a:effectLst/>
              <a:latin typeface="Arial" panose="020B0604020202020204" pitchFamily="34" charset="0"/>
              <a:ea typeface="Arial" panose="020B0604020202020204" pitchFamily="34" charset="0"/>
            </a:endParaRPr>
          </a:p>
        </p:txBody>
      </p:sp>
    </p:spTree>
    <p:custDataLst>
      <p:tags r:id="rId1"/>
    </p:custDataLst>
    <p:extLst>
      <p:ext uri="{BB962C8B-B14F-4D97-AF65-F5344CB8AC3E}">
        <p14:creationId xmlns:p14="http://schemas.microsoft.com/office/powerpoint/2010/main" val="39722466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g1Ml0qny"/>
  <p:tag name="ARTICULATE_PROJECT_OPEN" val="0"/>
  <p:tag name="ARTICULATE_SLIDE_COUNT" val="2"/>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8">
      <a:dk1>
        <a:srgbClr val="000000"/>
      </a:dk1>
      <a:lt1>
        <a:srgbClr val="FFFFFF"/>
      </a:lt1>
      <a:dk2>
        <a:srgbClr val="047882"/>
      </a:dk2>
      <a:lt2>
        <a:srgbClr val="DFE3E5"/>
      </a:lt2>
      <a:accent1>
        <a:srgbClr val="1CADE4"/>
      </a:accent1>
      <a:accent2>
        <a:srgbClr val="0A7C87"/>
      </a:accent2>
      <a:accent3>
        <a:srgbClr val="27CED7"/>
      </a:accent3>
      <a:accent4>
        <a:srgbClr val="42BA97"/>
      </a:accent4>
      <a:accent5>
        <a:srgbClr val="3E8853"/>
      </a:accent5>
      <a:accent6>
        <a:srgbClr val="62A39F"/>
      </a:accent6>
      <a:hlink>
        <a:srgbClr val="6EAC1C"/>
      </a:hlink>
      <a:folHlink>
        <a:srgbClr val="B26B02"/>
      </a:folHlink>
    </a:clrScheme>
    <a:fontScheme name="Co-operative College">
      <a:majorFont>
        <a:latin typeface="Gotham Rounded Medium"/>
        <a:ea typeface=""/>
        <a:cs typeface=""/>
      </a:majorFont>
      <a:minorFont>
        <a:latin typeface="Gotham Rounded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lide Template with Instructions" id="{E1360A4B-6238-0849-9419-A62D9E4216A7}" vid="{B6897B65-AECE-DB49-AD27-97E389FCD1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681</Words>
  <Application>Microsoft Office PowerPoint</Application>
  <PresentationFormat>Widescreen</PresentationFormat>
  <Paragraphs>29</Paragraphs>
  <Slides>5</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Slide Titles</vt:lpstr>
      </vt:variant>
      <vt:variant>
        <vt:i4>5</vt:i4>
      </vt:variant>
      <vt:variant>
        <vt:lpstr>Custom Shows</vt:lpstr>
      </vt:variant>
      <vt:variant>
        <vt:i4>1</vt:i4>
      </vt:variant>
    </vt:vector>
  </HeadingPairs>
  <TitlesOfParts>
    <vt:vector size="12" baseType="lpstr">
      <vt:lpstr>Arial</vt:lpstr>
      <vt:lpstr>AvantGarde Bk BT Book</vt:lpstr>
      <vt:lpstr>AvantGarde Md BT Medium</vt:lpstr>
      <vt:lpstr>Calibri</vt:lpstr>
      <vt:lpstr>Gotham Rounded Medium</vt:lpstr>
      <vt:lpstr>Office Theme</vt:lpstr>
      <vt:lpstr>The Co-operative Difference in Care</vt:lpstr>
      <vt:lpstr>Summary</vt:lpstr>
      <vt:lpstr>Key Findings</vt:lpstr>
      <vt:lpstr>Learning to Take Forward </vt:lpstr>
      <vt:lpstr>Next Steps </vt:lpstr>
      <vt:lpstr>Custom Show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 (delete when understood)</dc:title>
  <dc:creator>Nicola Huckerby</dc:creator>
  <cp:lastModifiedBy>Maggie Kenney</cp:lastModifiedBy>
  <cp:revision>7</cp:revision>
  <dcterms:created xsi:type="dcterms:W3CDTF">2020-10-01T16:29:27Z</dcterms:created>
  <dcterms:modified xsi:type="dcterms:W3CDTF">2022-02-14T13:06:34Z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12AA352E-2992-4CC5-927D-A0A9AFDCCE7A</vt:lpwstr>
  </property>
  <property fmtid="{D5CDD505-2E9C-101B-9397-08002B2CF9AE}" pid="3" name="ArticulatePath">
    <vt:lpwstr>https://coopsuk-my.sharepoint.com/personal/ed_bremner_co-op_ac_uk/Documents/CCIN/AGM-2022/templates/Wednesday Slide Deck</vt:lpwstr>
  </property>
</Properties>
</file>