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359" r:id="rId2"/>
    <p:sldId id="387" r:id="rId3"/>
    <p:sldId id="479" r:id="rId4"/>
    <p:sldId id="478" r:id="rId5"/>
    <p:sldId id="481" r:id="rId6"/>
    <p:sldId id="482" r:id="rId7"/>
    <p:sldId id="388" r:id="rId8"/>
    <p:sldId id="486" r:id="rId9"/>
    <p:sldId id="485" r:id="rId10"/>
    <p:sldId id="260" r:id="rId11"/>
    <p:sldId id="274" r:id="rId12"/>
    <p:sldId id="487" r:id="rId13"/>
    <p:sldId id="488" r:id="rId14"/>
    <p:sldId id="477" r:id="rId15"/>
    <p:sldId id="490" r:id="rId16"/>
    <p:sldId id="489" r:id="rId17"/>
    <p:sldId id="491" r:id="rId18"/>
    <p:sldId id="492" r:id="rId19"/>
    <p:sldId id="493" r:id="rId20"/>
    <p:sldId id="497" r:id="rId21"/>
    <p:sldId id="494" r:id="rId22"/>
    <p:sldId id="495" r:id="rId23"/>
    <p:sldId id="496" r:id="rId24"/>
    <p:sldId id="498" r:id="rId25"/>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85384F-A4CD-41FF-9DE3-AD76A31D5799}" v="5" dt="2022-02-15T00:07:14.1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94"/>
  </p:normalViewPr>
  <p:slideViewPr>
    <p:cSldViewPr snapToGrid="0">
      <p:cViewPr varScale="1">
        <p:scale>
          <a:sx n="121" d="100"/>
          <a:sy n="121" d="100"/>
        </p:scale>
        <p:origin x="7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637C97-449B-43F6-B9B1-05A822766155}" type="doc">
      <dgm:prSet loTypeId="urn:microsoft.com/office/officeart/2005/8/layout/hProcess9" loCatId="process" qsTypeId="urn:microsoft.com/office/officeart/2005/8/quickstyle/simple1" qsCatId="simple" csTypeId="urn:microsoft.com/office/officeart/2005/8/colors/accent1_2" csCatId="accent1" phldr="1"/>
      <dgm:spPr/>
    </dgm:pt>
    <dgm:pt modelId="{594DFA1E-BD0A-4EA7-8F6F-74AE9EEC3855}">
      <dgm:prSet phldrT="[Text]"/>
      <dgm:spPr>
        <a:solidFill>
          <a:srgbClr val="AE309C"/>
        </a:solidFill>
      </dgm:spPr>
      <dgm:t>
        <a:bodyPr/>
        <a:lstStyle/>
        <a:p>
          <a:r>
            <a:rPr lang="en-GB" b="1" dirty="0">
              <a:latin typeface="Trebuchet MS" panose="020B0603020202020204" pitchFamily="34" charset="0"/>
            </a:rPr>
            <a:t>Living within environmental limits</a:t>
          </a:r>
        </a:p>
      </dgm:t>
    </dgm:pt>
    <dgm:pt modelId="{5EB16680-5C63-411A-B138-4AF86DAAA357}" type="parTrans" cxnId="{DC7778D3-6DBD-4646-8F88-284CAD58A52D}">
      <dgm:prSet/>
      <dgm:spPr/>
      <dgm:t>
        <a:bodyPr/>
        <a:lstStyle/>
        <a:p>
          <a:endParaRPr lang="en-GB"/>
        </a:p>
      </dgm:t>
    </dgm:pt>
    <dgm:pt modelId="{5BDE5011-B50B-47B6-B561-7915E6AF0CD0}" type="sibTrans" cxnId="{DC7778D3-6DBD-4646-8F88-284CAD58A52D}">
      <dgm:prSet/>
      <dgm:spPr/>
      <dgm:t>
        <a:bodyPr/>
        <a:lstStyle/>
        <a:p>
          <a:endParaRPr lang="en-GB"/>
        </a:p>
      </dgm:t>
    </dgm:pt>
    <dgm:pt modelId="{8C90168E-FDF0-4DF1-9FFB-58F88BB3A48B}">
      <dgm:prSet phldrT="[Text]" custT="1"/>
      <dgm:spPr>
        <a:solidFill>
          <a:srgbClr val="1E97A3"/>
        </a:solidFill>
        <a:ln>
          <a:solidFill>
            <a:srgbClr val="AE309C"/>
          </a:solidFill>
        </a:ln>
      </dgm:spPr>
      <dgm:t>
        <a:bodyPr/>
        <a:lstStyle/>
        <a:p>
          <a:pPr algn="l"/>
          <a:r>
            <a:rPr lang="en-GB" sz="2000" dirty="0">
              <a:latin typeface="Arial" pitchFamily="34" charset="0"/>
              <a:cs typeface="Arial" pitchFamily="34" charset="0"/>
            </a:rPr>
            <a:t>- </a:t>
          </a:r>
          <a:r>
            <a:rPr lang="en-GB" sz="2000" dirty="0">
              <a:latin typeface="Trebuchet MS" panose="020B0603020202020204" pitchFamily="34" charset="0"/>
              <a:cs typeface="Arial" pitchFamily="34" charset="0"/>
            </a:rPr>
            <a:t>Resources </a:t>
          </a:r>
        </a:p>
        <a:p>
          <a:pPr algn="l"/>
          <a:r>
            <a:rPr lang="en-GB" sz="2000" dirty="0">
              <a:latin typeface="Trebuchet MS" panose="020B0603020202020204" pitchFamily="34" charset="0"/>
              <a:cs typeface="Arial" pitchFamily="34" charset="0"/>
            </a:rPr>
            <a:t>- Money /investment</a:t>
          </a:r>
        </a:p>
        <a:p>
          <a:pPr algn="l"/>
          <a:r>
            <a:rPr lang="en-GB" sz="2000" dirty="0">
              <a:latin typeface="Trebuchet MS" panose="020B0603020202020204" pitchFamily="34" charset="0"/>
              <a:cs typeface="Arial" pitchFamily="34" charset="0"/>
            </a:rPr>
            <a:t>- Decision-making</a:t>
          </a:r>
        </a:p>
        <a:p>
          <a:pPr algn="l"/>
          <a:r>
            <a:rPr lang="en-GB" sz="2000" dirty="0">
              <a:latin typeface="Trebuchet MS" panose="020B0603020202020204" pitchFamily="34" charset="0"/>
              <a:cs typeface="Arial" pitchFamily="34" charset="0"/>
            </a:rPr>
            <a:t>- Institutions </a:t>
          </a:r>
        </a:p>
        <a:p>
          <a:pPr algn="l"/>
          <a:r>
            <a:rPr lang="en-GB" sz="2000" dirty="0">
              <a:latin typeface="Trebuchet MS" panose="020B0603020202020204" pitchFamily="34" charset="0"/>
              <a:cs typeface="Arial" pitchFamily="34" charset="0"/>
            </a:rPr>
            <a:t>Economic activity at a scale to maximise social, environmental benefits. </a:t>
          </a:r>
        </a:p>
      </dgm:t>
    </dgm:pt>
    <dgm:pt modelId="{15B51FE3-9E4B-4812-BEEB-F9773FB01BBB}" type="parTrans" cxnId="{FD558AC1-B845-4EBE-834C-EFAFB3423CCC}">
      <dgm:prSet/>
      <dgm:spPr/>
      <dgm:t>
        <a:bodyPr/>
        <a:lstStyle/>
        <a:p>
          <a:endParaRPr lang="en-GB"/>
        </a:p>
      </dgm:t>
    </dgm:pt>
    <dgm:pt modelId="{0BF4AB25-B7F2-4306-8C89-F7128B123EA6}" type="sibTrans" cxnId="{FD558AC1-B845-4EBE-834C-EFAFB3423CCC}">
      <dgm:prSet/>
      <dgm:spPr/>
      <dgm:t>
        <a:bodyPr/>
        <a:lstStyle/>
        <a:p>
          <a:endParaRPr lang="en-GB"/>
        </a:p>
      </dgm:t>
    </dgm:pt>
    <dgm:pt modelId="{A26846A8-8801-49B3-B884-3D08449426A2}">
      <dgm:prSet phldrT="[Text]"/>
      <dgm:spPr>
        <a:solidFill>
          <a:srgbClr val="AE309C"/>
        </a:solidFill>
      </dgm:spPr>
      <dgm:t>
        <a:bodyPr/>
        <a:lstStyle/>
        <a:p>
          <a:r>
            <a:rPr lang="en-GB" b="1" dirty="0"/>
            <a:t>Well-being</a:t>
          </a:r>
        </a:p>
      </dgm:t>
    </dgm:pt>
    <dgm:pt modelId="{102291DA-31D5-448D-B02A-40F7CC8B26DA}" type="parTrans" cxnId="{BD4A7DE3-5005-4309-AD9D-6A410DAE3E09}">
      <dgm:prSet/>
      <dgm:spPr/>
      <dgm:t>
        <a:bodyPr/>
        <a:lstStyle/>
        <a:p>
          <a:endParaRPr lang="en-GB"/>
        </a:p>
      </dgm:t>
    </dgm:pt>
    <dgm:pt modelId="{A8589D53-63A2-4C3D-97EC-10EBB26EEE39}" type="sibTrans" cxnId="{BD4A7DE3-5005-4309-AD9D-6A410DAE3E09}">
      <dgm:prSet/>
      <dgm:spPr/>
      <dgm:t>
        <a:bodyPr/>
        <a:lstStyle/>
        <a:p>
          <a:endParaRPr lang="en-GB"/>
        </a:p>
      </dgm:t>
    </dgm:pt>
    <dgm:pt modelId="{8A6F7CA9-CE1D-48F9-A98E-F0655DC0B8E5}" type="pres">
      <dgm:prSet presAssocID="{D3637C97-449B-43F6-B9B1-05A822766155}" presName="CompostProcess" presStyleCnt="0">
        <dgm:presLayoutVars>
          <dgm:dir/>
          <dgm:resizeHandles val="exact"/>
        </dgm:presLayoutVars>
      </dgm:prSet>
      <dgm:spPr/>
    </dgm:pt>
    <dgm:pt modelId="{C6D7C979-B67C-4D04-9C2D-485C82FE7219}" type="pres">
      <dgm:prSet presAssocID="{D3637C97-449B-43F6-B9B1-05A822766155}" presName="arrow" presStyleLbl="bgShp" presStyleIdx="0" presStyleCnt="1"/>
      <dgm:spPr/>
    </dgm:pt>
    <dgm:pt modelId="{E7BF3674-8862-4912-850D-AB0B7B45AFF1}" type="pres">
      <dgm:prSet presAssocID="{D3637C97-449B-43F6-B9B1-05A822766155}" presName="linearProcess" presStyleCnt="0"/>
      <dgm:spPr/>
    </dgm:pt>
    <dgm:pt modelId="{A30F2B64-828D-4595-A294-40F369707CDA}" type="pres">
      <dgm:prSet presAssocID="{594DFA1E-BD0A-4EA7-8F6F-74AE9EEC3855}" presName="textNode" presStyleLbl="node1" presStyleIdx="0" presStyleCnt="3">
        <dgm:presLayoutVars>
          <dgm:bulletEnabled val="1"/>
        </dgm:presLayoutVars>
      </dgm:prSet>
      <dgm:spPr/>
    </dgm:pt>
    <dgm:pt modelId="{B2D01980-0092-413C-B551-265C9892C3E3}" type="pres">
      <dgm:prSet presAssocID="{5BDE5011-B50B-47B6-B561-7915E6AF0CD0}" presName="sibTrans" presStyleCnt="0"/>
      <dgm:spPr/>
    </dgm:pt>
    <dgm:pt modelId="{82B36C23-89E2-4614-A4D4-82DC15364F7C}" type="pres">
      <dgm:prSet presAssocID="{8C90168E-FDF0-4DF1-9FFB-58F88BB3A48B}" presName="textNode" presStyleLbl="node1" presStyleIdx="1" presStyleCnt="3" custScaleX="108605" custScaleY="182729">
        <dgm:presLayoutVars>
          <dgm:bulletEnabled val="1"/>
        </dgm:presLayoutVars>
      </dgm:prSet>
      <dgm:spPr/>
    </dgm:pt>
    <dgm:pt modelId="{6518C56A-3BD3-4588-8534-82CC62228BBD}" type="pres">
      <dgm:prSet presAssocID="{0BF4AB25-B7F2-4306-8C89-F7128B123EA6}" presName="sibTrans" presStyleCnt="0"/>
      <dgm:spPr/>
    </dgm:pt>
    <dgm:pt modelId="{C9A61C69-E647-4426-A1CE-2DDD2436B625}" type="pres">
      <dgm:prSet presAssocID="{A26846A8-8801-49B3-B884-3D08449426A2}" presName="textNode" presStyleLbl="node1" presStyleIdx="2" presStyleCnt="3" custLinFactX="2511" custLinFactNeighborX="100000" custLinFactNeighborY="2152">
        <dgm:presLayoutVars>
          <dgm:bulletEnabled val="1"/>
        </dgm:presLayoutVars>
      </dgm:prSet>
      <dgm:spPr/>
    </dgm:pt>
  </dgm:ptLst>
  <dgm:cxnLst>
    <dgm:cxn modelId="{C9BE432C-5F6C-48CA-B305-48113CEC83BC}" type="presOf" srcId="{8C90168E-FDF0-4DF1-9FFB-58F88BB3A48B}" destId="{82B36C23-89E2-4614-A4D4-82DC15364F7C}" srcOrd="0" destOrd="0" presId="urn:microsoft.com/office/officeart/2005/8/layout/hProcess9"/>
    <dgm:cxn modelId="{B88CDF52-2482-46FF-BABE-88E6D4E71969}" type="presOf" srcId="{A26846A8-8801-49B3-B884-3D08449426A2}" destId="{C9A61C69-E647-4426-A1CE-2DDD2436B625}" srcOrd="0" destOrd="0" presId="urn:microsoft.com/office/officeart/2005/8/layout/hProcess9"/>
    <dgm:cxn modelId="{F1DEE353-FDA0-4677-BBC0-92EBF8A6D093}" type="presOf" srcId="{594DFA1E-BD0A-4EA7-8F6F-74AE9EEC3855}" destId="{A30F2B64-828D-4595-A294-40F369707CDA}" srcOrd="0" destOrd="0" presId="urn:microsoft.com/office/officeart/2005/8/layout/hProcess9"/>
    <dgm:cxn modelId="{445CB490-16F9-4751-AE3E-A338E600F65B}" type="presOf" srcId="{D3637C97-449B-43F6-B9B1-05A822766155}" destId="{8A6F7CA9-CE1D-48F9-A98E-F0655DC0B8E5}" srcOrd="0" destOrd="0" presId="urn:microsoft.com/office/officeart/2005/8/layout/hProcess9"/>
    <dgm:cxn modelId="{FD558AC1-B845-4EBE-834C-EFAFB3423CCC}" srcId="{D3637C97-449B-43F6-B9B1-05A822766155}" destId="{8C90168E-FDF0-4DF1-9FFB-58F88BB3A48B}" srcOrd="1" destOrd="0" parTransId="{15B51FE3-9E4B-4812-BEEB-F9773FB01BBB}" sibTransId="{0BF4AB25-B7F2-4306-8C89-F7128B123EA6}"/>
    <dgm:cxn modelId="{DC7778D3-6DBD-4646-8F88-284CAD58A52D}" srcId="{D3637C97-449B-43F6-B9B1-05A822766155}" destId="{594DFA1E-BD0A-4EA7-8F6F-74AE9EEC3855}" srcOrd="0" destOrd="0" parTransId="{5EB16680-5C63-411A-B138-4AF86DAAA357}" sibTransId="{5BDE5011-B50B-47B6-B561-7915E6AF0CD0}"/>
    <dgm:cxn modelId="{BD4A7DE3-5005-4309-AD9D-6A410DAE3E09}" srcId="{D3637C97-449B-43F6-B9B1-05A822766155}" destId="{A26846A8-8801-49B3-B884-3D08449426A2}" srcOrd="2" destOrd="0" parTransId="{102291DA-31D5-448D-B02A-40F7CC8B26DA}" sibTransId="{A8589D53-63A2-4C3D-97EC-10EBB26EEE39}"/>
    <dgm:cxn modelId="{0C80D6C9-13A6-40EE-A3D7-61BC7CB5715F}" type="presParOf" srcId="{8A6F7CA9-CE1D-48F9-A98E-F0655DC0B8E5}" destId="{C6D7C979-B67C-4D04-9C2D-485C82FE7219}" srcOrd="0" destOrd="0" presId="urn:microsoft.com/office/officeart/2005/8/layout/hProcess9"/>
    <dgm:cxn modelId="{9AEA7034-ABD1-4017-8031-DB47330FA3FA}" type="presParOf" srcId="{8A6F7CA9-CE1D-48F9-A98E-F0655DC0B8E5}" destId="{E7BF3674-8862-4912-850D-AB0B7B45AFF1}" srcOrd="1" destOrd="0" presId="urn:microsoft.com/office/officeart/2005/8/layout/hProcess9"/>
    <dgm:cxn modelId="{9F988D0F-F01C-43DE-A15D-FB4291E55C52}" type="presParOf" srcId="{E7BF3674-8862-4912-850D-AB0B7B45AFF1}" destId="{A30F2B64-828D-4595-A294-40F369707CDA}" srcOrd="0" destOrd="0" presId="urn:microsoft.com/office/officeart/2005/8/layout/hProcess9"/>
    <dgm:cxn modelId="{3B94A022-3CCA-47D0-A21F-87058FBB6AEF}" type="presParOf" srcId="{E7BF3674-8862-4912-850D-AB0B7B45AFF1}" destId="{B2D01980-0092-413C-B551-265C9892C3E3}" srcOrd="1" destOrd="0" presId="urn:microsoft.com/office/officeart/2005/8/layout/hProcess9"/>
    <dgm:cxn modelId="{7208A6A9-DDC9-4E84-B84D-99FEC24B4AD0}" type="presParOf" srcId="{E7BF3674-8862-4912-850D-AB0B7B45AFF1}" destId="{82B36C23-89E2-4614-A4D4-82DC15364F7C}" srcOrd="2" destOrd="0" presId="urn:microsoft.com/office/officeart/2005/8/layout/hProcess9"/>
    <dgm:cxn modelId="{8CD3CEA6-7ED9-4C83-BAF3-B859043D1A94}" type="presParOf" srcId="{E7BF3674-8862-4912-850D-AB0B7B45AFF1}" destId="{6518C56A-3BD3-4588-8534-82CC62228BBD}" srcOrd="3" destOrd="0" presId="urn:microsoft.com/office/officeart/2005/8/layout/hProcess9"/>
    <dgm:cxn modelId="{F0A5AF4B-837E-424A-ABE7-704A5D950F3D}" type="presParOf" srcId="{E7BF3674-8862-4912-850D-AB0B7B45AFF1}" destId="{C9A61C69-E647-4426-A1CE-2DDD2436B625}"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F34F74-FEE9-47F9-B36E-8FD20AAE37A0}"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C598C29A-9A4F-45AA-844C-21736ABF584C}">
      <dgm:prSet phldrT="[Text]" custT="1"/>
      <dgm:spPr>
        <a:solidFill>
          <a:srgbClr val="AE309C"/>
        </a:solidFill>
      </dgm:spPr>
      <dgm:t>
        <a:bodyPr/>
        <a:lstStyle/>
        <a:p>
          <a:r>
            <a:rPr lang="en-GB" sz="2700" dirty="0">
              <a:latin typeface="Trebuchet MS" panose="020B0603020202020204" pitchFamily="34" charset="0"/>
              <a:cs typeface="Arial" pitchFamily="34" charset="0"/>
            </a:rPr>
            <a:t>Strong Local Economy</a:t>
          </a:r>
        </a:p>
        <a:p>
          <a:r>
            <a:rPr lang="en-GB" sz="2400" dirty="0">
              <a:latin typeface="Trebuchet MS" panose="020B0603020202020204" pitchFamily="34" charset="0"/>
              <a:cs typeface="Arial" pitchFamily="34" charset="0"/>
            </a:rPr>
            <a:t>High levels of well-being for all within ecological</a:t>
          </a:r>
          <a:r>
            <a:rPr lang="en-GB" sz="2400" dirty="0">
              <a:latin typeface="Trebuchet MS" panose="020B0603020202020204" pitchFamily="34" charset="0"/>
            </a:rPr>
            <a:t> limits</a:t>
          </a:r>
          <a:endParaRPr lang="en-US" sz="2400" dirty="0">
            <a:latin typeface="Trebuchet MS" panose="020B0603020202020204" pitchFamily="34" charset="0"/>
          </a:endParaRPr>
        </a:p>
      </dgm:t>
    </dgm:pt>
    <dgm:pt modelId="{A67D1F9B-AD4C-4743-BB9B-BFCC214327D1}" type="parTrans" cxnId="{E58868B2-410D-4817-AEC5-062DFA7B11F6}">
      <dgm:prSet/>
      <dgm:spPr/>
      <dgm:t>
        <a:bodyPr/>
        <a:lstStyle/>
        <a:p>
          <a:endParaRPr lang="en-US"/>
        </a:p>
      </dgm:t>
    </dgm:pt>
    <dgm:pt modelId="{B6700AEF-9641-4490-B7B0-98339A0476B3}" type="sibTrans" cxnId="{E58868B2-410D-4817-AEC5-062DFA7B11F6}">
      <dgm:prSet/>
      <dgm:spPr/>
      <dgm:t>
        <a:bodyPr/>
        <a:lstStyle/>
        <a:p>
          <a:endParaRPr lang="en-US"/>
        </a:p>
      </dgm:t>
    </dgm:pt>
    <dgm:pt modelId="{A2FAD347-E3DC-4139-957C-A7AF11F5BA37}">
      <dgm:prSet phldrT="[Text]" custT="1"/>
      <dgm:spPr>
        <a:solidFill>
          <a:schemeClr val="tx2">
            <a:lumMod val="20000"/>
            <a:lumOff val="80000"/>
            <a:alpha val="50000"/>
          </a:schemeClr>
        </a:solidFill>
      </dgm:spPr>
      <dgm:t>
        <a:bodyPr/>
        <a:lstStyle/>
        <a:p>
          <a:r>
            <a:rPr lang="en-GB" sz="2400" dirty="0">
              <a:solidFill>
                <a:schemeClr val="tx1"/>
              </a:solidFill>
              <a:latin typeface="Trebuchet MS" panose="020B0603020202020204" pitchFamily="34" charset="0"/>
              <a:cs typeface="Arial" pitchFamily="34" charset="0"/>
            </a:rPr>
            <a:t>Positive local economic outcomes</a:t>
          </a:r>
        </a:p>
        <a:p>
          <a:r>
            <a:rPr lang="en-GB" sz="1800" dirty="0">
              <a:solidFill>
                <a:schemeClr val="tx1"/>
              </a:solidFill>
              <a:latin typeface="Trebuchet MS" panose="020B0603020202020204" pitchFamily="34" charset="0"/>
              <a:cs typeface="Arial" pitchFamily="34" charset="0"/>
            </a:rPr>
            <a:t>Promoting a diverse, low carbon economy with equitably shared returns</a:t>
          </a:r>
          <a:endParaRPr lang="en-US" sz="1800" dirty="0">
            <a:solidFill>
              <a:schemeClr val="tx1"/>
            </a:solidFill>
            <a:latin typeface="Trebuchet MS" panose="020B0603020202020204" pitchFamily="34" charset="0"/>
            <a:cs typeface="Arial" pitchFamily="34" charset="0"/>
          </a:endParaRPr>
        </a:p>
      </dgm:t>
    </dgm:pt>
    <dgm:pt modelId="{62DDE699-217D-4938-8025-A31FBFE8DDB6}" type="parTrans" cxnId="{A12047A1-2422-497A-8530-85558A469D04}">
      <dgm:prSet/>
      <dgm:spPr/>
      <dgm:t>
        <a:bodyPr/>
        <a:lstStyle/>
        <a:p>
          <a:endParaRPr lang="en-US"/>
        </a:p>
      </dgm:t>
    </dgm:pt>
    <dgm:pt modelId="{96F35B42-F49E-4904-B90A-0BF4DFC416C3}" type="sibTrans" cxnId="{A12047A1-2422-497A-8530-85558A469D04}">
      <dgm:prSet/>
      <dgm:spPr/>
      <dgm:t>
        <a:bodyPr/>
        <a:lstStyle/>
        <a:p>
          <a:endParaRPr lang="en-US"/>
        </a:p>
      </dgm:t>
    </dgm:pt>
    <dgm:pt modelId="{7F028611-B2BD-4B94-9F42-2477A694288C}">
      <dgm:prSet phldrT="[Text]" custT="1"/>
      <dgm:spPr>
        <a:solidFill>
          <a:schemeClr val="tx2">
            <a:lumMod val="20000"/>
            <a:lumOff val="80000"/>
            <a:alpha val="50000"/>
          </a:schemeClr>
        </a:solidFill>
      </dgm:spPr>
      <dgm:t>
        <a:bodyPr/>
        <a:lstStyle/>
        <a:p>
          <a:endParaRPr lang="en-GB" sz="2400" dirty="0">
            <a:solidFill>
              <a:schemeClr val="tx1"/>
            </a:solidFill>
            <a:latin typeface="Trebuchet MS" panose="020B0603020202020204" pitchFamily="34" charset="0"/>
            <a:cs typeface="Arial" pitchFamily="34" charset="0"/>
          </a:endParaRPr>
        </a:p>
        <a:p>
          <a:r>
            <a:rPr lang="en-GB" sz="2400" dirty="0">
              <a:solidFill>
                <a:schemeClr val="tx1"/>
              </a:solidFill>
              <a:latin typeface="Trebuchet MS" panose="020B0603020202020204" pitchFamily="34" charset="0"/>
              <a:cs typeface="Arial" pitchFamily="34" charset="0"/>
            </a:rPr>
            <a:t>Positive social outcomes</a:t>
          </a:r>
        </a:p>
        <a:p>
          <a:r>
            <a:rPr lang="en-GB" sz="1800" dirty="0">
              <a:solidFill>
                <a:schemeClr val="tx1"/>
              </a:solidFill>
              <a:latin typeface="Trebuchet MS" panose="020B0603020202020204" pitchFamily="34" charset="0"/>
              <a:cs typeface="Arial" pitchFamily="34" charset="0"/>
            </a:rPr>
            <a:t>Promoting a fair, equal society, supporting high levels of well-being</a:t>
          </a:r>
        </a:p>
        <a:p>
          <a:endParaRPr lang="en-US" sz="2000" dirty="0">
            <a:solidFill>
              <a:schemeClr val="tx1"/>
            </a:solidFill>
            <a:latin typeface="Trebuchet MS" panose="020B0603020202020204" pitchFamily="34" charset="0"/>
            <a:cs typeface="Arial" pitchFamily="34" charset="0"/>
          </a:endParaRPr>
        </a:p>
      </dgm:t>
    </dgm:pt>
    <dgm:pt modelId="{E1C39796-D0CD-4793-ABB5-E8048CE28CE2}" type="parTrans" cxnId="{DDC4DF78-5C37-4D8B-9247-791241212044}">
      <dgm:prSet/>
      <dgm:spPr/>
      <dgm:t>
        <a:bodyPr/>
        <a:lstStyle/>
        <a:p>
          <a:endParaRPr lang="en-US"/>
        </a:p>
      </dgm:t>
    </dgm:pt>
    <dgm:pt modelId="{6B75A03A-A44A-4E9B-BD94-9CA9794231F6}" type="sibTrans" cxnId="{DDC4DF78-5C37-4D8B-9247-791241212044}">
      <dgm:prSet/>
      <dgm:spPr/>
      <dgm:t>
        <a:bodyPr/>
        <a:lstStyle/>
        <a:p>
          <a:endParaRPr lang="en-US"/>
        </a:p>
      </dgm:t>
    </dgm:pt>
    <dgm:pt modelId="{2721D77F-3334-4868-950A-3555F07B27C4}">
      <dgm:prSet phldrT="[Text]" custT="1"/>
      <dgm:spPr>
        <a:solidFill>
          <a:schemeClr val="tx2">
            <a:lumMod val="20000"/>
            <a:lumOff val="80000"/>
            <a:alpha val="50000"/>
          </a:schemeClr>
        </a:solidFill>
      </dgm:spPr>
      <dgm:t>
        <a:bodyPr/>
        <a:lstStyle/>
        <a:p>
          <a:r>
            <a:rPr lang="en-GB" sz="2400" dirty="0">
              <a:solidFill>
                <a:schemeClr val="tx1"/>
              </a:solidFill>
              <a:latin typeface="Trebuchet MS" panose="020B0603020202020204" pitchFamily="34" charset="0"/>
              <a:cs typeface="Arial" pitchFamily="34" charset="0"/>
            </a:rPr>
            <a:t>Positive environmental  outcomes</a:t>
          </a:r>
        </a:p>
        <a:p>
          <a:r>
            <a:rPr lang="en-GB" sz="1800" dirty="0">
              <a:solidFill>
                <a:schemeClr val="tx1"/>
              </a:solidFill>
              <a:latin typeface="Trebuchet MS" panose="020B0603020202020204" pitchFamily="34" charset="0"/>
              <a:cs typeface="Arial" pitchFamily="34" charset="0"/>
            </a:rPr>
            <a:t>Safeguarding natural resources, living within ecological limits </a:t>
          </a:r>
          <a:endParaRPr lang="en-US" sz="1800" dirty="0">
            <a:solidFill>
              <a:schemeClr val="tx1"/>
            </a:solidFill>
            <a:latin typeface="Trebuchet MS" panose="020B0603020202020204" pitchFamily="34" charset="0"/>
            <a:cs typeface="Arial" pitchFamily="34" charset="0"/>
          </a:endParaRPr>
        </a:p>
      </dgm:t>
    </dgm:pt>
    <dgm:pt modelId="{828782EA-B406-4352-A5B1-51425320AAF4}" type="parTrans" cxnId="{8D2E8214-A278-425D-A069-6B90CC89083C}">
      <dgm:prSet/>
      <dgm:spPr/>
      <dgm:t>
        <a:bodyPr/>
        <a:lstStyle/>
        <a:p>
          <a:endParaRPr lang="en-US"/>
        </a:p>
      </dgm:t>
    </dgm:pt>
    <dgm:pt modelId="{F5A427C3-8392-4A77-98ED-4C16C1344B66}" type="sibTrans" cxnId="{8D2E8214-A278-425D-A069-6B90CC89083C}">
      <dgm:prSet/>
      <dgm:spPr/>
      <dgm:t>
        <a:bodyPr/>
        <a:lstStyle/>
        <a:p>
          <a:endParaRPr lang="en-US"/>
        </a:p>
      </dgm:t>
    </dgm:pt>
    <dgm:pt modelId="{FCC43324-D7A0-4C4E-88D9-9CD95951F5FF}">
      <dgm:prSet phldrT="[Text]" custT="1"/>
      <dgm:spPr/>
      <dgm:t>
        <a:bodyPr/>
        <a:lstStyle/>
        <a:p>
          <a:endParaRPr lang="en-US" sz="2400" dirty="0">
            <a:latin typeface="Arial" pitchFamily="34" charset="0"/>
            <a:cs typeface="Arial" pitchFamily="34" charset="0"/>
          </a:endParaRPr>
        </a:p>
      </dgm:t>
    </dgm:pt>
    <dgm:pt modelId="{90595C87-1D8B-4452-9BF5-3B1917D0731A}" type="parTrans" cxnId="{E5E2FA01-7725-4DA7-89A0-703C3F7DA381}">
      <dgm:prSet/>
      <dgm:spPr/>
      <dgm:t>
        <a:bodyPr/>
        <a:lstStyle/>
        <a:p>
          <a:endParaRPr lang="en-US"/>
        </a:p>
      </dgm:t>
    </dgm:pt>
    <dgm:pt modelId="{327DDE5E-A26C-4433-9D94-A2796777FC48}" type="sibTrans" cxnId="{E5E2FA01-7725-4DA7-89A0-703C3F7DA381}">
      <dgm:prSet/>
      <dgm:spPr/>
      <dgm:t>
        <a:bodyPr/>
        <a:lstStyle/>
        <a:p>
          <a:endParaRPr lang="en-US"/>
        </a:p>
      </dgm:t>
    </dgm:pt>
    <dgm:pt modelId="{B3BD8D14-DCAF-4E89-A9FE-B0F7AA4C7CE1}" type="pres">
      <dgm:prSet presAssocID="{C1F34F74-FEE9-47F9-B36E-8FD20AAE37A0}" presName="composite" presStyleCnt="0">
        <dgm:presLayoutVars>
          <dgm:chMax val="1"/>
          <dgm:dir/>
          <dgm:resizeHandles val="exact"/>
        </dgm:presLayoutVars>
      </dgm:prSet>
      <dgm:spPr/>
    </dgm:pt>
    <dgm:pt modelId="{B223267C-2B5D-425F-9D31-60AAB0316680}" type="pres">
      <dgm:prSet presAssocID="{C598C29A-9A4F-45AA-844C-21736ABF584C}" presName="roof" presStyleLbl="dkBgShp" presStyleIdx="0" presStyleCnt="2" custLinFactNeighborX="126" custLinFactNeighborY="5291"/>
      <dgm:spPr/>
    </dgm:pt>
    <dgm:pt modelId="{AD719CA6-34AE-4487-B907-DD4959EE5094}" type="pres">
      <dgm:prSet presAssocID="{C598C29A-9A4F-45AA-844C-21736ABF584C}" presName="pillars" presStyleCnt="0"/>
      <dgm:spPr/>
    </dgm:pt>
    <dgm:pt modelId="{DB338024-DDD5-4D02-AFBD-BE5432CA128A}" type="pres">
      <dgm:prSet presAssocID="{C598C29A-9A4F-45AA-844C-21736ABF584C}" presName="pillar1" presStyleLbl="node1" presStyleIdx="0" presStyleCnt="3" custScaleY="81910" custLinFactNeighborX="608" custLinFactNeighborY="-6274">
        <dgm:presLayoutVars>
          <dgm:bulletEnabled val="1"/>
        </dgm:presLayoutVars>
      </dgm:prSet>
      <dgm:spPr/>
    </dgm:pt>
    <dgm:pt modelId="{ABCC2429-CCBD-4B9D-A87C-53A426804127}" type="pres">
      <dgm:prSet presAssocID="{7F028611-B2BD-4B94-9F42-2477A694288C}" presName="pillarX" presStyleLbl="node1" presStyleIdx="1" presStyleCnt="3" custScaleY="81910" custLinFactNeighborY="-6274">
        <dgm:presLayoutVars>
          <dgm:bulletEnabled val="1"/>
        </dgm:presLayoutVars>
      </dgm:prSet>
      <dgm:spPr/>
    </dgm:pt>
    <dgm:pt modelId="{04EC8446-512B-4079-8135-405309F51E86}" type="pres">
      <dgm:prSet presAssocID="{2721D77F-3334-4868-950A-3555F07B27C4}" presName="pillarX" presStyleLbl="node1" presStyleIdx="2" presStyleCnt="3" custScaleY="81910" custLinFactNeighborY="-6274">
        <dgm:presLayoutVars>
          <dgm:bulletEnabled val="1"/>
        </dgm:presLayoutVars>
      </dgm:prSet>
      <dgm:spPr/>
    </dgm:pt>
    <dgm:pt modelId="{8B884C0D-2BBC-40C8-8768-7B941484809E}" type="pres">
      <dgm:prSet presAssocID="{C598C29A-9A4F-45AA-844C-21736ABF584C}" presName="base" presStyleLbl="dkBgShp" presStyleIdx="1" presStyleCnt="2" custLinFactY="-49433" custLinFactNeighborY="-100000"/>
      <dgm:spPr>
        <a:solidFill>
          <a:srgbClr val="AE309C"/>
        </a:solidFill>
      </dgm:spPr>
    </dgm:pt>
  </dgm:ptLst>
  <dgm:cxnLst>
    <dgm:cxn modelId="{E5E2FA01-7725-4DA7-89A0-703C3F7DA381}" srcId="{C1F34F74-FEE9-47F9-B36E-8FD20AAE37A0}" destId="{FCC43324-D7A0-4C4E-88D9-9CD95951F5FF}" srcOrd="1" destOrd="0" parTransId="{90595C87-1D8B-4452-9BF5-3B1917D0731A}" sibTransId="{327DDE5E-A26C-4433-9D94-A2796777FC48}"/>
    <dgm:cxn modelId="{8D2E8214-A278-425D-A069-6B90CC89083C}" srcId="{C598C29A-9A4F-45AA-844C-21736ABF584C}" destId="{2721D77F-3334-4868-950A-3555F07B27C4}" srcOrd="2" destOrd="0" parTransId="{828782EA-B406-4352-A5B1-51425320AAF4}" sibTransId="{F5A427C3-8392-4A77-98ED-4C16C1344B66}"/>
    <dgm:cxn modelId="{EDBAA53D-0DD8-4EC1-B599-76BFF8A169AD}" type="presOf" srcId="{2721D77F-3334-4868-950A-3555F07B27C4}" destId="{04EC8446-512B-4079-8135-405309F51E86}" srcOrd="0" destOrd="0" presId="urn:microsoft.com/office/officeart/2005/8/layout/hList3"/>
    <dgm:cxn modelId="{FBA94664-2FE0-4241-B6BD-4686927F4323}" type="presOf" srcId="{7F028611-B2BD-4B94-9F42-2477A694288C}" destId="{ABCC2429-CCBD-4B9D-A87C-53A426804127}" srcOrd="0" destOrd="0" presId="urn:microsoft.com/office/officeart/2005/8/layout/hList3"/>
    <dgm:cxn modelId="{DDC4DF78-5C37-4D8B-9247-791241212044}" srcId="{C598C29A-9A4F-45AA-844C-21736ABF584C}" destId="{7F028611-B2BD-4B94-9F42-2477A694288C}" srcOrd="1" destOrd="0" parTransId="{E1C39796-D0CD-4793-ABB5-E8048CE28CE2}" sibTransId="{6B75A03A-A44A-4E9B-BD94-9CA9794231F6}"/>
    <dgm:cxn modelId="{A12047A1-2422-497A-8530-85558A469D04}" srcId="{C598C29A-9A4F-45AA-844C-21736ABF584C}" destId="{A2FAD347-E3DC-4139-957C-A7AF11F5BA37}" srcOrd="0" destOrd="0" parTransId="{62DDE699-217D-4938-8025-A31FBFE8DDB6}" sibTransId="{96F35B42-F49E-4904-B90A-0BF4DFC416C3}"/>
    <dgm:cxn modelId="{E58868B2-410D-4817-AEC5-062DFA7B11F6}" srcId="{C1F34F74-FEE9-47F9-B36E-8FD20AAE37A0}" destId="{C598C29A-9A4F-45AA-844C-21736ABF584C}" srcOrd="0" destOrd="0" parTransId="{A67D1F9B-AD4C-4743-BB9B-BFCC214327D1}" sibTransId="{B6700AEF-9641-4490-B7B0-98339A0476B3}"/>
    <dgm:cxn modelId="{EA38E8DF-A16E-41EB-BBC4-FAF620037046}" type="presOf" srcId="{A2FAD347-E3DC-4139-957C-A7AF11F5BA37}" destId="{DB338024-DDD5-4D02-AFBD-BE5432CA128A}" srcOrd="0" destOrd="0" presId="urn:microsoft.com/office/officeart/2005/8/layout/hList3"/>
    <dgm:cxn modelId="{16E39BE4-6C6E-4EF1-A4E8-40421055E957}" type="presOf" srcId="{C598C29A-9A4F-45AA-844C-21736ABF584C}" destId="{B223267C-2B5D-425F-9D31-60AAB0316680}" srcOrd="0" destOrd="0" presId="urn:microsoft.com/office/officeart/2005/8/layout/hList3"/>
    <dgm:cxn modelId="{384F74FB-E700-4990-A83A-3CA27987BBBD}" type="presOf" srcId="{C1F34F74-FEE9-47F9-B36E-8FD20AAE37A0}" destId="{B3BD8D14-DCAF-4E89-A9FE-B0F7AA4C7CE1}" srcOrd="0" destOrd="0" presId="urn:microsoft.com/office/officeart/2005/8/layout/hList3"/>
    <dgm:cxn modelId="{E3857AC5-6888-4926-84CC-5C2F24594ECE}" type="presParOf" srcId="{B3BD8D14-DCAF-4E89-A9FE-B0F7AA4C7CE1}" destId="{B223267C-2B5D-425F-9D31-60AAB0316680}" srcOrd="0" destOrd="0" presId="urn:microsoft.com/office/officeart/2005/8/layout/hList3"/>
    <dgm:cxn modelId="{B27E11FE-B774-4A99-9226-C3018DDAFDDB}" type="presParOf" srcId="{B3BD8D14-DCAF-4E89-A9FE-B0F7AA4C7CE1}" destId="{AD719CA6-34AE-4487-B907-DD4959EE5094}" srcOrd="1" destOrd="0" presId="urn:microsoft.com/office/officeart/2005/8/layout/hList3"/>
    <dgm:cxn modelId="{CCB84D87-5C89-4282-94C6-6F5AAA677790}" type="presParOf" srcId="{AD719CA6-34AE-4487-B907-DD4959EE5094}" destId="{DB338024-DDD5-4D02-AFBD-BE5432CA128A}" srcOrd="0" destOrd="0" presId="urn:microsoft.com/office/officeart/2005/8/layout/hList3"/>
    <dgm:cxn modelId="{E4EA84E4-6B50-47B3-9E99-6824FF761B3C}" type="presParOf" srcId="{AD719CA6-34AE-4487-B907-DD4959EE5094}" destId="{ABCC2429-CCBD-4B9D-A87C-53A426804127}" srcOrd="1" destOrd="0" presId="urn:microsoft.com/office/officeart/2005/8/layout/hList3"/>
    <dgm:cxn modelId="{42870544-E3C6-4FBE-A647-F1D96011BE55}" type="presParOf" srcId="{AD719CA6-34AE-4487-B907-DD4959EE5094}" destId="{04EC8446-512B-4079-8135-405309F51E86}" srcOrd="2" destOrd="0" presId="urn:microsoft.com/office/officeart/2005/8/layout/hList3"/>
    <dgm:cxn modelId="{FD21B485-4A2C-4251-9B62-9E91C956B003}" type="presParOf" srcId="{B3BD8D14-DCAF-4E89-A9FE-B0F7AA4C7CE1}" destId="{8B884C0D-2BBC-40C8-8768-7B941484809E}"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7C979-B67C-4D04-9C2D-485C82FE7219}">
      <dsp:nvSpPr>
        <dsp:cNvPr id="0" name=""/>
        <dsp:cNvSpPr/>
      </dsp:nvSpPr>
      <dsp:spPr>
        <a:xfrm>
          <a:off x="617219" y="0"/>
          <a:ext cx="6995160" cy="45259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F2B64-828D-4595-A294-40F369707CDA}">
      <dsp:nvSpPr>
        <dsp:cNvPr id="0" name=""/>
        <dsp:cNvSpPr/>
      </dsp:nvSpPr>
      <dsp:spPr>
        <a:xfrm>
          <a:off x="5135" y="1357788"/>
          <a:ext cx="2579786" cy="1810385"/>
        </a:xfrm>
        <a:prstGeom prst="roundRect">
          <a:avLst/>
        </a:prstGeom>
        <a:solidFill>
          <a:srgbClr val="AE30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dirty="0">
              <a:latin typeface="Trebuchet MS" panose="020B0603020202020204" pitchFamily="34" charset="0"/>
            </a:rPr>
            <a:t>Living within environmental limits</a:t>
          </a:r>
        </a:p>
      </dsp:txBody>
      <dsp:txXfrm>
        <a:off x="93511" y="1446164"/>
        <a:ext cx="2403034" cy="1633633"/>
      </dsp:txXfrm>
    </dsp:sp>
    <dsp:sp modelId="{82B36C23-89E2-4614-A4D4-82DC15364F7C}">
      <dsp:nvSpPr>
        <dsp:cNvPr id="0" name=""/>
        <dsp:cNvSpPr/>
      </dsp:nvSpPr>
      <dsp:spPr>
        <a:xfrm>
          <a:off x="2713911" y="608932"/>
          <a:ext cx="2801777" cy="3308098"/>
        </a:xfrm>
        <a:prstGeom prst="roundRect">
          <a:avLst/>
        </a:prstGeom>
        <a:solidFill>
          <a:srgbClr val="1E97A3"/>
        </a:solidFill>
        <a:ln w="12700" cap="flat" cmpd="sng" algn="ctr">
          <a:solidFill>
            <a:srgbClr val="AE30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Arial" pitchFamily="34" charset="0"/>
              <a:cs typeface="Arial" pitchFamily="34" charset="0"/>
            </a:rPr>
            <a:t>- </a:t>
          </a:r>
          <a:r>
            <a:rPr lang="en-GB" sz="2000" kern="1200" dirty="0">
              <a:latin typeface="Trebuchet MS" panose="020B0603020202020204" pitchFamily="34" charset="0"/>
              <a:cs typeface="Arial" pitchFamily="34" charset="0"/>
            </a:rPr>
            <a:t>Resources </a:t>
          </a:r>
        </a:p>
        <a:p>
          <a:pPr marL="0" lvl="0" indent="0" algn="l" defTabSz="889000">
            <a:lnSpc>
              <a:spcPct val="90000"/>
            </a:lnSpc>
            <a:spcBef>
              <a:spcPct val="0"/>
            </a:spcBef>
            <a:spcAft>
              <a:spcPct val="35000"/>
            </a:spcAft>
            <a:buNone/>
          </a:pPr>
          <a:r>
            <a:rPr lang="en-GB" sz="2000" kern="1200" dirty="0">
              <a:latin typeface="Trebuchet MS" panose="020B0603020202020204" pitchFamily="34" charset="0"/>
              <a:cs typeface="Arial" pitchFamily="34" charset="0"/>
            </a:rPr>
            <a:t>- Money /investment</a:t>
          </a:r>
        </a:p>
        <a:p>
          <a:pPr marL="0" lvl="0" indent="0" algn="l" defTabSz="889000">
            <a:lnSpc>
              <a:spcPct val="90000"/>
            </a:lnSpc>
            <a:spcBef>
              <a:spcPct val="0"/>
            </a:spcBef>
            <a:spcAft>
              <a:spcPct val="35000"/>
            </a:spcAft>
            <a:buNone/>
          </a:pPr>
          <a:r>
            <a:rPr lang="en-GB" sz="2000" kern="1200" dirty="0">
              <a:latin typeface="Trebuchet MS" panose="020B0603020202020204" pitchFamily="34" charset="0"/>
              <a:cs typeface="Arial" pitchFamily="34" charset="0"/>
            </a:rPr>
            <a:t>- Decision-making</a:t>
          </a:r>
        </a:p>
        <a:p>
          <a:pPr marL="0" lvl="0" indent="0" algn="l" defTabSz="889000">
            <a:lnSpc>
              <a:spcPct val="90000"/>
            </a:lnSpc>
            <a:spcBef>
              <a:spcPct val="0"/>
            </a:spcBef>
            <a:spcAft>
              <a:spcPct val="35000"/>
            </a:spcAft>
            <a:buNone/>
          </a:pPr>
          <a:r>
            <a:rPr lang="en-GB" sz="2000" kern="1200" dirty="0">
              <a:latin typeface="Trebuchet MS" panose="020B0603020202020204" pitchFamily="34" charset="0"/>
              <a:cs typeface="Arial" pitchFamily="34" charset="0"/>
            </a:rPr>
            <a:t>- Institutions </a:t>
          </a:r>
        </a:p>
        <a:p>
          <a:pPr marL="0" lvl="0" indent="0" algn="l" defTabSz="889000">
            <a:lnSpc>
              <a:spcPct val="90000"/>
            </a:lnSpc>
            <a:spcBef>
              <a:spcPct val="0"/>
            </a:spcBef>
            <a:spcAft>
              <a:spcPct val="35000"/>
            </a:spcAft>
            <a:buNone/>
          </a:pPr>
          <a:r>
            <a:rPr lang="en-GB" sz="2000" kern="1200" dirty="0">
              <a:latin typeface="Trebuchet MS" panose="020B0603020202020204" pitchFamily="34" charset="0"/>
              <a:cs typeface="Arial" pitchFamily="34" charset="0"/>
            </a:rPr>
            <a:t>Economic activity at a scale to maximise social, environmental benefits. </a:t>
          </a:r>
        </a:p>
      </dsp:txBody>
      <dsp:txXfrm>
        <a:off x="2850682" y="745703"/>
        <a:ext cx="2528235" cy="3034556"/>
      </dsp:txXfrm>
    </dsp:sp>
    <dsp:sp modelId="{C9A61C69-E647-4426-A1CE-2DDD2436B625}">
      <dsp:nvSpPr>
        <dsp:cNvPr id="0" name=""/>
        <dsp:cNvSpPr/>
      </dsp:nvSpPr>
      <dsp:spPr>
        <a:xfrm>
          <a:off x="5649813" y="1396748"/>
          <a:ext cx="2579786" cy="1810385"/>
        </a:xfrm>
        <a:prstGeom prst="roundRect">
          <a:avLst/>
        </a:prstGeom>
        <a:solidFill>
          <a:srgbClr val="AE30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dirty="0"/>
            <a:t>Well-being</a:t>
          </a:r>
        </a:p>
      </dsp:txBody>
      <dsp:txXfrm>
        <a:off x="5738189" y="1485124"/>
        <a:ext cx="2403034" cy="1633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3267C-2B5D-425F-9D31-60AAB0316680}">
      <dsp:nvSpPr>
        <dsp:cNvPr id="0" name=""/>
        <dsp:cNvSpPr/>
      </dsp:nvSpPr>
      <dsp:spPr>
        <a:xfrm>
          <a:off x="0" y="72007"/>
          <a:ext cx="8229600" cy="1360951"/>
        </a:xfrm>
        <a:prstGeom prst="rect">
          <a:avLst/>
        </a:prstGeom>
        <a:solidFill>
          <a:srgbClr val="AE309C"/>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Trebuchet MS" panose="020B0603020202020204" pitchFamily="34" charset="0"/>
              <a:cs typeface="Arial" pitchFamily="34" charset="0"/>
            </a:rPr>
            <a:t>Strong Local Economy</a:t>
          </a:r>
        </a:p>
        <a:p>
          <a:pPr marL="0" lvl="0" indent="0" algn="ctr" defTabSz="1200150">
            <a:lnSpc>
              <a:spcPct val="90000"/>
            </a:lnSpc>
            <a:spcBef>
              <a:spcPct val="0"/>
            </a:spcBef>
            <a:spcAft>
              <a:spcPct val="35000"/>
            </a:spcAft>
            <a:buNone/>
          </a:pPr>
          <a:r>
            <a:rPr lang="en-GB" sz="2400" kern="1200" dirty="0">
              <a:latin typeface="Trebuchet MS" panose="020B0603020202020204" pitchFamily="34" charset="0"/>
              <a:cs typeface="Arial" pitchFamily="34" charset="0"/>
            </a:rPr>
            <a:t>High levels of well-being for all within ecological</a:t>
          </a:r>
          <a:r>
            <a:rPr lang="en-GB" sz="2400" kern="1200" dirty="0">
              <a:latin typeface="Trebuchet MS" panose="020B0603020202020204" pitchFamily="34" charset="0"/>
            </a:rPr>
            <a:t> limits</a:t>
          </a:r>
          <a:endParaRPr lang="en-US" sz="2400" kern="1200" dirty="0">
            <a:latin typeface="Trebuchet MS" panose="020B0603020202020204" pitchFamily="34" charset="0"/>
          </a:endParaRPr>
        </a:p>
      </dsp:txBody>
      <dsp:txXfrm>
        <a:off x="0" y="72007"/>
        <a:ext cx="8229600" cy="1360951"/>
      </dsp:txXfrm>
    </dsp:sp>
    <dsp:sp modelId="{DB338024-DDD5-4D02-AFBD-BE5432CA128A}">
      <dsp:nvSpPr>
        <dsp:cNvPr id="0" name=""/>
        <dsp:cNvSpPr/>
      </dsp:nvSpPr>
      <dsp:spPr>
        <a:xfrm>
          <a:off x="20680" y="1440146"/>
          <a:ext cx="2740521" cy="2340985"/>
        </a:xfrm>
        <a:prstGeom prst="rect">
          <a:avLst/>
        </a:prstGeom>
        <a:solidFill>
          <a:schemeClr val="tx2">
            <a:lumMod val="20000"/>
            <a:lumOff val="8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latin typeface="Trebuchet MS" panose="020B0603020202020204" pitchFamily="34" charset="0"/>
              <a:cs typeface="Arial" pitchFamily="34" charset="0"/>
            </a:rPr>
            <a:t>Positive local economic outcomes</a:t>
          </a:r>
        </a:p>
        <a:p>
          <a:pPr marL="0" lvl="0" indent="0" algn="ctr" defTabSz="1066800">
            <a:lnSpc>
              <a:spcPct val="90000"/>
            </a:lnSpc>
            <a:spcBef>
              <a:spcPct val="0"/>
            </a:spcBef>
            <a:spcAft>
              <a:spcPct val="35000"/>
            </a:spcAft>
            <a:buNone/>
          </a:pPr>
          <a:r>
            <a:rPr lang="en-GB" sz="1800" kern="1200" dirty="0">
              <a:solidFill>
                <a:schemeClr val="tx1"/>
              </a:solidFill>
              <a:latin typeface="Trebuchet MS" panose="020B0603020202020204" pitchFamily="34" charset="0"/>
              <a:cs typeface="Arial" pitchFamily="34" charset="0"/>
            </a:rPr>
            <a:t>Promoting a diverse, low carbon economy with equitably shared returns</a:t>
          </a:r>
          <a:endParaRPr lang="en-US" sz="1800" kern="1200" dirty="0">
            <a:solidFill>
              <a:schemeClr val="tx1"/>
            </a:solidFill>
            <a:latin typeface="Trebuchet MS" panose="020B0603020202020204" pitchFamily="34" charset="0"/>
            <a:cs typeface="Arial" pitchFamily="34" charset="0"/>
          </a:endParaRPr>
        </a:p>
      </dsp:txBody>
      <dsp:txXfrm>
        <a:off x="20680" y="1440146"/>
        <a:ext cx="2740521" cy="2340985"/>
      </dsp:txXfrm>
    </dsp:sp>
    <dsp:sp modelId="{ABCC2429-CCBD-4B9D-A87C-53A426804127}">
      <dsp:nvSpPr>
        <dsp:cNvPr id="0" name=""/>
        <dsp:cNvSpPr/>
      </dsp:nvSpPr>
      <dsp:spPr>
        <a:xfrm>
          <a:off x="2744539" y="1440146"/>
          <a:ext cx="2740521" cy="2340985"/>
        </a:xfrm>
        <a:prstGeom prst="rect">
          <a:avLst/>
        </a:prstGeom>
        <a:solidFill>
          <a:schemeClr val="tx2">
            <a:lumMod val="20000"/>
            <a:lumOff val="8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kern="1200" dirty="0">
            <a:solidFill>
              <a:schemeClr val="tx1"/>
            </a:solidFill>
            <a:latin typeface="Trebuchet MS" panose="020B0603020202020204" pitchFamily="34" charset="0"/>
            <a:cs typeface="Arial" pitchFamily="34" charset="0"/>
          </a:endParaRPr>
        </a:p>
        <a:p>
          <a:pPr marL="0" lvl="0" indent="0" algn="ctr" defTabSz="1066800">
            <a:lnSpc>
              <a:spcPct val="90000"/>
            </a:lnSpc>
            <a:spcBef>
              <a:spcPct val="0"/>
            </a:spcBef>
            <a:spcAft>
              <a:spcPct val="35000"/>
            </a:spcAft>
            <a:buNone/>
          </a:pPr>
          <a:r>
            <a:rPr lang="en-GB" sz="2400" kern="1200" dirty="0">
              <a:solidFill>
                <a:schemeClr val="tx1"/>
              </a:solidFill>
              <a:latin typeface="Trebuchet MS" panose="020B0603020202020204" pitchFamily="34" charset="0"/>
              <a:cs typeface="Arial" pitchFamily="34" charset="0"/>
            </a:rPr>
            <a:t>Positive social outcomes</a:t>
          </a:r>
        </a:p>
        <a:p>
          <a:pPr marL="0" lvl="0" indent="0" algn="ctr" defTabSz="1066800">
            <a:lnSpc>
              <a:spcPct val="90000"/>
            </a:lnSpc>
            <a:spcBef>
              <a:spcPct val="0"/>
            </a:spcBef>
            <a:spcAft>
              <a:spcPct val="35000"/>
            </a:spcAft>
            <a:buNone/>
          </a:pPr>
          <a:r>
            <a:rPr lang="en-GB" sz="1800" kern="1200" dirty="0">
              <a:solidFill>
                <a:schemeClr val="tx1"/>
              </a:solidFill>
              <a:latin typeface="Trebuchet MS" panose="020B0603020202020204" pitchFamily="34" charset="0"/>
              <a:cs typeface="Arial" pitchFamily="34" charset="0"/>
            </a:rPr>
            <a:t>Promoting a fair, equal society, supporting high levels of well-being</a:t>
          </a:r>
        </a:p>
        <a:p>
          <a:pPr marL="0" lvl="0" indent="0" algn="ctr" defTabSz="1066800">
            <a:lnSpc>
              <a:spcPct val="90000"/>
            </a:lnSpc>
            <a:spcBef>
              <a:spcPct val="0"/>
            </a:spcBef>
            <a:spcAft>
              <a:spcPct val="35000"/>
            </a:spcAft>
            <a:buNone/>
          </a:pPr>
          <a:endParaRPr lang="en-US" sz="2000" kern="1200" dirty="0">
            <a:solidFill>
              <a:schemeClr val="tx1"/>
            </a:solidFill>
            <a:latin typeface="Trebuchet MS" panose="020B0603020202020204" pitchFamily="34" charset="0"/>
            <a:cs typeface="Arial" pitchFamily="34" charset="0"/>
          </a:endParaRPr>
        </a:p>
      </dsp:txBody>
      <dsp:txXfrm>
        <a:off x="2744539" y="1440146"/>
        <a:ext cx="2740521" cy="2340985"/>
      </dsp:txXfrm>
    </dsp:sp>
    <dsp:sp modelId="{04EC8446-512B-4079-8135-405309F51E86}">
      <dsp:nvSpPr>
        <dsp:cNvPr id="0" name=""/>
        <dsp:cNvSpPr/>
      </dsp:nvSpPr>
      <dsp:spPr>
        <a:xfrm>
          <a:off x="5485060" y="1440146"/>
          <a:ext cx="2740521" cy="2340985"/>
        </a:xfrm>
        <a:prstGeom prst="rect">
          <a:avLst/>
        </a:prstGeom>
        <a:solidFill>
          <a:schemeClr val="tx2">
            <a:lumMod val="20000"/>
            <a:lumOff val="8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latin typeface="Trebuchet MS" panose="020B0603020202020204" pitchFamily="34" charset="0"/>
              <a:cs typeface="Arial" pitchFamily="34" charset="0"/>
            </a:rPr>
            <a:t>Positive environmental  outcomes</a:t>
          </a:r>
        </a:p>
        <a:p>
          <a:pPr marL="0" lvl="0" indent="0" algn="ctr" defTabSz="1066800">
            <a:lnSpc>
              <a:spcPct val="90000"/>
            </a:lnSpc>
            <a:spcBef>
              <a:spcPct val="0"/>
            </a:spcBef>
            <a:spcAft>
              <a:spcPct val="35000"/>
            </a:spcAft>
            <a:buNone/>
          </a:pPr>
          <a:r>
            <a:rPr lang="en-GB" sz="1800" kern="1200" dirty="0">
              <a:solidFill>
                <a:schemeClr val="tx1"/>
              </a:solidFill>
              <a:latin typeface="Trebuchet MS" panose="020B0603020202020204" pitchFamily="34" charset="0"/>
              <a:cs typeface="Arial" pitchFamily="34" charset="0"/>
            </a:rPr>
            <a:t>Safeguarding natural resources, living within ecological limits </a:t>
          </a:r>
          <a:endParaRPr lang="en-US" sz="1800" kern="1200" dirty="0">
            <a:solidFill>
              <a:schemeClr val="tx1"/>
            </a:solidFill>
            <a:latin typeface="Trebuchet MS" panose="020B0603020202020204" pitchFamily="34" charset="0"/>
            <a:cs typeface="Arial" pitchFamily="34" charset="0"/>
          </a:endParaRPr>
        </a:p>
      </dsp:txBody>
      <dsp:txXfrm>
        <a:off x="5485060" y="1440146"/>
        <a:ext cx="2740521" cy="2340985"/>
      </dsp:txXfrm>
    </dsp:sp>
    <dsp:sp modelId="{8B884C0D-2BBC-40C8-8768-7B941484809E}">
      <dsp:nvSpPr>
        <dsp:cNvPr id="0" name=""/>
        <dsp:cNvSpPr/>
      </dsp:nvSpPr>
      <dsp:spPr>
        <a:xfrm>
          <a:off x="0" y="3744416"/>
          <a:ext cx="8229600" cy="317555"/>
        </a:xfrm>
        <a:prstGeom prst="rect">
          <a:avLst/>
        </a:prstGeom>
        <a:solidFill>
          <a:srgbClr val="AE309C"/>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5D66F983-B1C6-431B-96C8-5C9C2D8AE9B5}" type="datetimeFigureOut">
              <a:rPr lang="en-GB" smtClean="0"/>
              <a:t>16/02/2022</a:t>
            </a:fld>
            <a:endParaRPr lang="en-GB"/>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2FDA07F7-87CC-420B-8C9E-26654EB2B488}" type="slidenum">
              <a:rPr lang="en-GB" smtClean="0"/>
              <a:t>‹#›</a:t>
            </a:fld>
            <a:endParaRPr lang="en-GB"/>
          </a:p>
        </p:txBody>
      </p:sp>
    </p:spTree>
    <p:extLst>
      <p:ext uri="{BB962C8B-B14F-4D97-AF65-F5344CB8AC3E}">
        <p14:creationId xmlns:p14="http://schemas.microsoft.com/office/powerpoint/2010/main" val="27995687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5CA6C923-BCA6-42A0-8E1E-CAA32D432C68}" type="datetimeFigureOut">
              <a:rPr lang="en-GB" smtClean="0"/>
              <a:t>16/02/2022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1084F391-6692-4D9C-9133-E7B4353A9220}" type="slidenum">
              <a:rPr lang="en-GB" smtClean="0"/>
              <a:t>‹#›</a:t>
            </a:fld>
            <a:endParaRPr lang="en-GB"/>
          </a:p>
        </p:txBody>
      </p:sp>
    </p:spTree>
    <p:extLst>
      <p:ext uri="{BB962C8B-B14F-4D97-AF65-F5344CB8AC3E}">
        <p14:creationId xmlns:p14="http://schemas.microsoft.com/office/powerpoint/2010/main" val="4005533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D9D0D04-5B15-41E5-B884-17CA3451F171}" type="slidenum">
              <a:rPr lang="en-GB" smtClean="0"/>
              <a:t>1</a:t>
            </a:fld>
            <a:endParaRPr lang="en-GB"/>
          </a:p>
        </p:txBody>
      </p:sp>
    </p:spTree>
    <p:extLst>
      <p:ext uri="{BB962C8B-B14F-4D97-AF65-F5344CB8AC3E}">
        <p14:creationId xmlns:p14="http://schemas.microsoft.com/office/powerpoint/2010/main" val="2414060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are to strengthen the economy – we have to be clear on the overall goal  - what outcomes are we trying to support with the plan at the outset</a:t>
            </a:r>
          </a:p>
          <a:p>
            <a:endParaRPr lang="en-GB" dirty="0"/>
          </a:p>
          <a:p>
            <a:r>
              <a:rPr lang="en-GB" dirty="0"/>
              <a:t>It is not enough to talk about supporting the economy to grow – this is not an end in itself – the economy is a means to an end</a:t>
            </a:r>
          </a:p>
          <a:p>
            <a:endParaRPr lang="en-GB" dirty="0"/>
          </a:p>
          <a:p>
            <a:r>
              <a:rPr lang="en-GB" dirty="0"/>
              <a:t>The purpose of an economy should be to support high levels of well-being for all, and be organised to ensure we live within our environmental limits</a:t>
            </a:r>
          </a:p>
          <a:p>
            <a:endParaRPr lang="en-GB" dirty="0"/>
          </a:p>
          <a:p>
            <a:r>
              <a:rPr lang="en-GB" dirty="0"/>
              <a:t>When we  talk about strengthening the local economy under Community Economic Development we mean:</a:t>
            </a:r>
          </a:p>
          <a:p>
            <a:endParaRPr lang="en-GB" dirty="0"/>
          </a:p>
          <a:p>
            <a:r>
              <a:rPr lang="en-GB" dirty="0"/>
              <a:t>Making decisions about how resources, money and investment is made, the institutions (including  businesses, financial institutions, community enterprises) we create and the decision-making processes – we are aiming to create economic activity at a scale to </a:t>
            </a:r>
            <a:r>
              <a:rPr lang="en-GB" dirty="0" err="1"/>
              <a:t>maxmise</a:t>
            </a:r>
            <a:r>
              <a:rPr lang="en-GB" dirty="0"/>
              <a:t> the positive social and environmental benefits.</a:t>
            </a:r>
          </a:p>
        </p:txBody>
      </p:sp>
      <p:sp>
        <p:nvSpPr>
          <p:cNvPr id="4" name="Slide Number Placeholder 3"/>
          <p:cNvSpPr>
            <a:spLocks noGrp="1"/>
          </p:cNvSpPr>
          <p:nvPr>
            <p:ph type="sldNum" sz="quarter" idx="10"/>
          </p:nvPr>
        </p:nvSpPr>
        <p:spPr/>
        <p:txBody>
          <a:bodyPr/>
          <a:lstStyle/>
          <a:p>
            <a:fld id="{9754F376-D9C2-4D8B-A1F1-C7BD0EBED21A}" type="slidenum">
              <a:rPr lang="en-GB" smtClean="0"/>
              <a:pPr/>
              <a:t>10</a:t>
            </a:fld>
            <a:endParaRPr lang="en-GB" dirty="0"/>
          </a:p>
        </p:txBody>
      </p:sp>
    </p:spTree>
    <p:extLst>
      <p:ext uri="{BB962C8B-B14F-4D97-AF65-F5344CB8AC3E}">
        <p14:creationId xmlns:p14="http://schemas.microsoft.com/office/powerpoint/2010/main" val="3621997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(Slide option1 or)</a:t>
            </a:r>
          </a:p>
          <a:p>
            <a:endParaRPr lang="en-GB" dirty="0"/>
          </a:p>
          <a:p>
            <a:r>
              <a:rPr lang="en-GB" dirty="0"/>
              <a:t>A strong local economy supports positive social</a:t>
            </a:r>
            <a:r>
              <a:rPr lang="en-GB" baseline="0" dirty="0"/>
              <a:t> and environmental outcomes</a:t>
            </a:r>
            <a:endParaRPr lang="en-GB" dirty="0"/>
          </a:p>
          <a:p>
            <a:endParaRPr lang="en-GB" dirty="0"/>
          </a:p>
          <a:p>
            <a:r>
              <a:rPr lang="en-GB" dirty="0"/>
              <a:t>We understand</a:t>
            </a:r>
            <a:r>
              <a:rPr lang="en-GB" baseline="0" dirty="0"/>
              <a:t> this to be across a t</a:t>
            </a:r>
            <a:r>
              <a:rPr lang="en-GB" dirty="0"/>
              <a:t>riple bottom line – positive local</a:t>
            </a:r>
            <a:r>
              <a:rPr lang="en-GB" baseline="0" dirty="0"/>
              <a:t> economic, social and environmental outcomes</a:t>
            </a:r>
          </a:p>
          <a:p>
            <a:endParaRPr lang="en-GB" baseline="0" dirty="0"/>
          </a:p>
          <a:p>
            <a:r>
              <a:rPr lang="en-GB" dirty="0"/>
              <a:t>This has implications</a:t>
            </a:r>
            <a:r>
              <a:rPr lang="en-GB" baseline="0" dirty="0"/>
              <a:t> – how we judge success </a:t>
            </a:r>
          </a:p>
          <a:p>
            <a:endParaRPr lang="en-GB" baseline="0" dirty="0"/>
          </a:p>
          <a:p>
            <a:r>
              <a:rPr lang="en-GB" baseline="0" dirty="0"/>
              <a:t>We recognise a strong local economy by a number of characteristics</a:t>
            </a:r>
            <a:endParaRPr lang="en-GB" dirty="0"/>
          </a:p>
          <a:p>
            <a:endParaRPr lang="en-GB" dirty="0"/>
          </a:p>
          <a:p>
            <a:r>
              <a:rPr lang="en-GB" baseline="0" dirty="0"/>
              <a:t>Economic: </a:t>
            </a:r>
            <a:r>
              <a:rPr lang="en-GB" dirty="0"/>
              <a:t>diversity, distinctiveness, balance, appropriate</a:t>
            </a:r>
            <a:r>
              <a:rPr lang="en-GB" baseline="0" dirty="0"/>
              <a:t> scale.  Importantly a strong local economy should support good jobs.</a:t>
            </a:r>
          </a:p>
          <a:p>
            <a:endParaRPr lang="en-GB" baseline="0" dirty="0"/>
          </a:p>
          <a:p>
            <a:pPr>
              <a:buFont typeface="Arial" charset="0"/>
              <a:buChar char="•"/>
              <a:defRPr/>
            </a:pPr>
            <a:r>
              <a:rPr lang="en-GB" baseline="0" dirty="0"/>
              <a:t>Good jobs =  </a:t>
            </a:r>
          </a:p>
          <a:p>
            <a:pPr>
              <a:buFont typeface="Arial" charset="0"/>
              <a:buChar char="•"/>
              <a:defRPr/>
            </a:pPr>
            <a:r>
              <a:rPr lang="en-GB" sz="1200" dirty="0">
                <a:latin typeface="Arial" pitchFamily="34" charset="0"/>
                <a:cs typeface="Arial" pitchFamily="34" charset="0"/>
              </a:rPr>
              <a:t>Provides a </a:t>
            </a:r>
            <a:r>
              <a:rPr lang="en-GB" sz="1200" dirty="0">
                <a:solidFill>
                  <a:schemeClr val="accent1">
                    <a:lumMod val="75000"/>
                  </a:schemeClr>
                </a:solidFill>
                <a:latin typeface="Arial" pitchFamily="34" charset="0"/>
                <a:cs typeface="Arial" pitchFamily="34" charset="0"/>
              </a:rPr>
              <a:t>decent income </a:t>
            </a:r>
            <a:r>
              <a:rPr lang="en-GB" sz="1200" dirty="0">
                <a:latin typeface="Arial" pitchFamily="34" charset="0"/>
                <a:cs typeface="Arial" pitchFamily="34" charset="0"/>
              </a:rPr>
              <a:t>– enough to participate actively in society, and pursue a fulfilling life</a:t>
            </a:r>
          </a:p>
          <a:p>
            <a:pPr>
              <a:buFont typeface="Arial" charset="0"/>
              <a:buChar char="•"/>
              <a:defRPr/>
            </a:pPr>
            <a:r>
              <a:rPr lang="en-GB" sz="1200" dirty="0">
                <a:solidFill>
                  <a:schemeClr val="accent1">
                    <a:lumMod val="75000"/>
                  </a:schemeClr>
                </a:solidFill>
                <a:latin typeface="Arial" pitchFamily="34" charset="0"/>
                <a:cs typeface="Arial" pitchFamily="34" charset="0"/>
              </a:rPr>
              <a:t>Job satisfaction </a:t>
            </a:r>
            <a:r>
              <a:rPr lang="en-GB" sz="1200" dirty="0">
                <a:latin typeface="Arial" pitchFamily="34" charset="0"/>
                <a:cs typeface="Arial" pitchFamily="34" charset="0"/>
              </a:rPr>
              <a:t>and opportunity for career progression</a:t>
            </a:r>
          </a:p>
          <a:p>
            <a:pPr>
              <a:buFont typeface="Arial" charset="0"/>
              <a:buChar char="•"/>
              <a:defRPr/>
            </a:pPr>
            <a:r>
              <a:rPr lang="en-GB" sz="1200" dirty="0">
                <a:latin typeface="Arial" pitchFamily="34" charset="0"/>
                <a:cs typeface="Arial" pitchFamily="34" charset="0"/>
              </a:rPr>
              <a:t>Secure, with </a:t>
            </a:r>
            <a:r>
              <a:rPr lang="en-GB" sz="1200" dirty="0">
                <a:solidFill>
                  <a:schemeClr val="accent1">
                    <a:lumMod val="75000"/>
                  </a:schemeClr>
                </a:solidFill>
                <a:latin typeface="Arial" pitchFamily="34" charset="0"/>
                <a:cs typeface="Arial" pitchFamily="34" charset="0"/>
              </a:rPr>
              <a:t>reasonable working hours</a:t>
            </a:r>
          </a:p>
          <a:p>
            <a:pPr>
              <a:buFont typeface="Arial" charset="0"/>
              <a:buChar char="•"/>
              <a:defRPr/>
            </a:pPr>
            <a:r>
              <a:rPr lang="en-GB" sz="1200" dirty="0">
                <a:latin typeface="Arial" pitchFamily="34" charset="0"/>
                <a:cs typeface="Arial" pitchFamily="34" charset="0"/>
              </a:rPr>
              <a:t>Does not threaten </a:t>
            </a:r>
            <a:r>
              <a:rPr lang="en-GB" sz="1200" dirty="0">
                <a:solidFill>
                  <a:schemeClr val="accent1">
                    <a:lumMod val="75000"/>
                  </a:schemeClr>
                </a:solidFill>
                <a:latin typeface="Arial" pitchFamily="34" charset="0"/>
                <a:cs typeface="Arial" pitchFamily="34" charset="0"/>
              </a:rPr>
              <a:t>environmental sustainability</a:t>
            </a:r>
          </a:p>
          <a:p>
            <a:endParaRPr lang="en-GB" baseline="0" dirty="0"/>
          </a:p>
          <a:p>
            <a:endParaRPr lang="en-GB" baseline="0" dirty="0"/>
          </a:p>
          <a:p>
            <a:r>
              <a:rPr lang="en-GB" baseline="0" dirty="0"/>
              <a:t>Reducing environmental impact – opens up new economic opportunities</a:t>
            </a:r>
          </a:p>
          <a:p>
            <a:r>
              <a:rPr lang="en-GB" dirty="0"/>
              <a:t>Environmental transformation of infrastructure – designed around accessibility </a:t>
            </a:r>
            <a:r>
              <a:rPr lang="en-GB" baseline="0" dirty="0"/>
              <a:t>to cheap fossil fuels</a:t>
            </a:r>
            <a:endParaRPr lang="en-GB" dirty="0"/>
          </a:p>
          <a:p>
            <a:endParaRPr lang="en-GB" dirty="0"/>
          </a:p>
          <a:p>
            <a:r>
              <a:rPr lang="en-GB" dirty="0"/>
              <a:t>- Declining availability of fossil fuels – opens up new opportunities for local renewables, more localised food systems, transport and waste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 Increasing</a:t>
            </a:r>
            <a:r>
              <a:rPr lang="en-GB" baseline="0" dirty="0">
                <a:latin typeface="Arial" panose="020B0604020202020204" pitchFamily="34" charset="0"/>
                <a:cs typeface="Arial" panose="020B0604020202020204" pitchFamily="34" charset="0"/>
              </a:rPr>
              <a:t> resource efficiency means – keeping r</a:t>
            </a:r>
            <a:r>
              <a:rPr lang="en-GB" dirty="0">
                <a:latin typeface="Arial" panose="020B0604020202020204" pitchFamily="34" charset="0"/>
                <a:cs typeface="Arial" panose="020B0604020202020204" pitchFamily="34" charset="0"/>
              </a:rPr>
              <a:t>esources in use for as long as possible, extract the maximum value from them whilst in use (circular economy).</a:t>
            </a:r>
          </a:p>
          <a:p>
            <a:endParaRPr lang="en-GB" dirty="0"/>
          </a:p>
        </p:txBody>
      </p:sp>
      <p:sp>
        <p:nvSpPr>
          <p:cNvPr id="4" name="Slide Number Placeholder 3"/>
          <p:cNvSpPr>
            <a:spLocks noGrp="1"/>
          </p:cNvSpPr>
          <p:nvPr>
            <p:ph type="sldNum" sz="quarter" idx="10"/>
          </p:nvPr>
        </p:nvSpPr>
        <p:spPr/>
        <p:txBody>
          <a:bodyPr/>
          <a:lstStyle/>
          <a:p>
            <a:pPr>
              <a:defRPr/>
            </a:pPr>
            <a:fld id="{5F009919-FB35-4C99-A5F3-624FF5226D44}" type="slidenum">
              <a:rPr lang="en-GB" smtClean="0">
                <a:solidFill>
                  <a:prstClr val="black"/>
                </a:solidFill>
              </a:rPr>
              <a:pPr>
                <a:defRPr/>
              </a:pPr>
              <a:t>11</a:t>
            </a:fld>
            <a:endParaRPr lang="en-GB">
              <a:solidFill>
                <a:prstClr val="black"/>
              </a:solidFill>
            </a:endParaRPr>
          </a:p>
        </p:txBody>
      </p:sp>
    </p:spTree>
    <p:extLst>
      <p:ext uri="{BB962C8B-B14F-4D97-AF65-F5344CB8AC3E}">
        <p14:creationId xmlns:p14="http://schemas.microsoft.com/office/powerpoint/2010/main" val="3277331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0D4EE-B628-44DD-8CC5-6530B50312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89963AF-6FFE-48D7-AC41-2F72F0B32B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9B0EDA7-7B73-45FD-8B2C-8E14EFCA4E95}"/>
              </a:ext>
            </a:extLst>
          </p:cNvPr>
          <p:cNvSpPr>
            <a:spLocks noGrp="1"/>
          </p:cNvSpPr>
          <p:nvPr>
            <p:ph type="dt" sz="half" idx="10"/>
          </p:nvPr>
        </p:nvSpPr>
        <p:spPr/>
        <p:txBody>
          <a:bodyPr/>
          <a:lstStyle/>
          <a:p>
            <a:fld id="{B6F1B708-F358-473E-86B8-6195C863DBEB}" type="datetimeFigureOut">
              <a:rPr lang="en-GB" smtClean="0"/>
              <a:t>16/02/2022</a:t>
            </a:fld>
            <a:endParaRPr lang="en-GB"/>
          </a:p>
        </p:txBody>
      </p:sp>
      <p:sp>
        <p:nvSpPr>
          <p:cNvPr id="5" name="Footer Placeholder 4">
            <a:extLst>
              <a:ext uri="{FF2B5EF4-FFF2-40B4-BE49-F238E27FC236}">
                <a16:creationId xmlns:a16="http://schemas.microsoft.com/office/drawing/2014/main" id="{4257ECC2-F951-4C56-A4CB-4460C8BF2B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8BE974-C9EA-4BC0-99D9-2400EF3B2898}"/>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2951848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25FEF-52A2-4F4A-84CA-47FCF872318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1CDED7-2B8D-45FA-BA60-BEE786C5D9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F0932E-323A-4AA0-AEA5-95F461F97EAC}"/>
              </a:ext>
            </a:extLst>
          </p:cNvPr>
          <p:cNvSpPr>
            <a:spLocks noGrp="1"/>
          </p:cNvSpPr>
          <p:nvPr>
            <p:ph type="dt" sz="half" idx="10"/>
          </p:nvPr>
        </p:nvSpPr>
        <p:spPr/>
        <p:txBody>
          <a:bodyPr/>
          <a:lstStyle/>
          <a:p>
            <a:fld id="{B6F1B708-F358-473E-86B8-6195C863DBEB}" type="datetimeFigureOut">
              <a:rPr lang="en-GB" smtClean="0"/>
              <a:t>16/02/2022</a:t>
            </a:fld>
            <a:endParaRPr lang="en-GB"/>
          </a:p>
        </p:txBody>
      </p:sp>
      <p:sp>
        <p:nvSpPr>
          <p:cNvPr id="5" name="Footer Placeholder 4">
            <a:extLst>
              <a:ext uri="{FF2B5EF4-FFF2-40B4-BE49-F238E27FC236}">
                <a16:creationId xmlns:a16="http://schemas.microsoft.com/office/drawing/2014/main" id="{26BE4595-63A9-436A-B2AB-464F92BCD3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A9E7DD-1434-4F0A-9D37-6FCAC6DE5A20}"/>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133051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265B37-0B8D-4731-B963-960702004F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9E77BA-8403-4784-9336-F83E9EC2D2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5B7934-518C-420E-999D-117308D1086B}"/>
              </a:ext>
            </a:extLst>
          </p:cNvPr>
          <p:cNvSpPr>
            <a:spLocks noGrp="1"/>
          </p:cNvSpPr>
          <p:nvPr>
            <p:ph type="dt" sz="half" idx="10"/>
          </p:nvPr>
        </p:nvSpPr>
        <p:spPr/>
        <p:txBody>
          <a:bodyPr/>
          <a:lstStyle/>
          <a:p>
            <a:fld id="{B6F1B708-F358-473E-86B8-6195C863DBEB}" type="datetimeFigureOut">
              <a:rPr lang="en-GB" smtClean="0"/>
              <a:t>16/02/2022</a:t>
            </a:fld>
            <a:endParaRPr lang="en-GB"/>
          </a:p>
        </p:txBody>
      </p:sp>
      <p:sp>
        <p:nvSpPr>
          <p:cNvPr id="5" name="Footer Placeholder 4">
            <a:extLst>
              <a:ext uri="{FF2B5EF4-FFF2-40B4-BE49-F238E27FC236}">
                <a16:creationId xmlns:a16="http://schemas.microsoft.com/office/drawing/2014/main" id="{164F2B0E-8B74-4A9A-BB00-5175175C1A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9A7B5D-99F2-4167-99D2-C390F9EDAA2B}"/>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4094872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B1CF-5AE5-45F5-BD2A-43BDC87BE7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5EBB66-0F35-41A4-BD16-BB13E55486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81B09B-DF28-44F4-B14F-24F0D76DFBA0}"/>
              </a:ext>
            </a:extLst>
          </p:cNvPr>
          <p:cNvSpPr>
            <a:spLocks noGrp="1"/>
          </p:cNvSpPr>
          <p:nvPr>
            <p:ph type="dt" sz="half" idx="10"/>
          </p:nvPr>
        </p:nvSpPr>
        <p:spPr/>
        <p:txBody>
          <a:bodyPr/>
          <a:lstStyle/>
          <a:p>
            <a:fld id="{B6F1B708-F358-473E-86B8-6195C863DBEB}" type="datetimeFigureOut">
              <a:rPr lang="en-GB" smtClean="0"/>
              <a:t>16/02/2022</a:t>
            </a:fld>
            <a:endParaRPr lang="en-GB"/>
          </a:p>
        </p:txBody>
      </p:sp>
      <p:sp>
        <p:nvSpPr>
          <p:cNvPr id="5" name="Footer Placeholder 4">
            <a:extLst>
              <a:ext uri="{FF2B5EF4-FFF2-40B4-BE49-F238E27FC236}">
                <a16:creationId xmlns:a16="http://schemas.microsoft.com/office/drawing/2014/main" id="{BAD0A3BB-F35C-4352-85F2-164BAB2DBB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80689B-917E-4874-875E-80A228DB4D77}"/>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995875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B4F23-AE3E-4C0A-AB52-457377E935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881C23-E58A-4DF2-B958-489A586706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902B12-1E6C-4EAC-9359-73AB4A9729C9}"/>
              </a:ext>
            </a:extLst>
          </p:cNvPr>
          <p:cNvSpPr>
            <a:spLocks noGrp="1"/>
          </p:cNvSpPr>
          <p:nvPr>
            <p:ph type="dt" sz="half" idx="10"/>
          </p:nvPr>
        </p:nvSpPr>
        <p:spPr/>
        <p:txBody>
          <a:bodyPr/>
          <a:lstStyle/>
          <a:p>
            <a:fld id="{B6F1B708-F358-473E-86B8-6195C863DBEB}" type="datetimeFigureOut">
              <a:rPr lang="en-GB" smtClean="0"/>
              <a:t>16/02/2022</a:t>
            </a:fld>
            <a:endParaRPr lang="en-GB"/>
          </a:p>
        </p:txBody>
      </p:sp>
      <p:sp>
        <p:nvSpPr>
          <p:cNvPr id="5" name="Footer Placeholder 4">
            <a:extLst>
              <a:ext uri="{FF2B5EF4-FFF2-40B4-BE49-F238E27FC236}">
                <a16:creationId xmlns:a16="http://schemas.microsoft.com/office/drawing/2014/main" id="{79388AE2-C34D-40B7-A446-2D166D7D7A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7BB372-57D1-4019-AA31-52B3B122EED9}"/>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2617476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A4061-7B0D-4470-A279-02022ADB0D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BC72D5-DBA5-413A-AC36-B26F596AE16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608DA7-CB9C-4537-A093-A1FCD9DCFB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F9A8234-6C0D-42B2-A45A-36BB4F599D73}"/>
              </a:ext>
            </a:extLst>
          </p:cNvPr>
          <p:cNvSpPr>
            <a:spLocks noGrp="1"/>
          </p:cNvSpPr>
          <p:nvPr>
            <p:ph type="dt" sz="half" idx="10"/>
          </p:nvPr>
        </p:nvSpPr>
        <p:spPr/>
        <p:txBody>
          <a:bodyPr/>
          <a:lstStyle/>
          <a:p>
            <a:fld id="{B6F1B708-F358-473E-86B8-6195C863DBEB}" type="datetimeFigureOut">
              <a:rPr lang="en-GB" smtClean="0"/>
              <a:t>16/02/2022</a:t>
            </a:fld>
            <a:endParaRPr lang="en-GB"/>
          </a:p>
        </p:txBody>
      </p:sp>
      <p:sp>
        <p:nvSpPr>
          <p:cNvPr id="6" name="Footer Placeholder 5">
            <a:extLst>
              <a:ext uri="{FF2B5EF4-FFF2-40B4-BE49-F238E27FC236}">
                <a16:creationId xmlns:a16="http://schemas.microsoft.com/office/drawing/2014/main" id="{54E2122C-D3D7-409D-998C-E0B9273050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F4AB82-8AC7-4068-B70C-2668F9B5F6F6}"/>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1134175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855DD-168D-4EC5-92FC-40F6FF3842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52306C-7A09-40FB-989F-5A37E6B1DE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01DDC7A-44E5-4F83-9BDC-00149477A50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CD2E5F-0371-4000-879E-A8EA4E77A3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E56672-4801-4A47-8286-170F4F74057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9294B32-856F-40EA-A408-874DA17A15FC}"/>
              </a:ext>
            </a:extLst>
          </p:cNvPr>
          <p:cNvSpPr>
            <a:spLocks noGrp="1"/>
          </p:cNvSpPr>
          <p:nvPr>
            <p:ph type="dt" sz="half" idx="10"/>
          </p:nvPr>
        </p:nvSpPr>
        <p:spPr/>
        <p:txBody>
          <a:bodyPr/>
          <a:lstStyle/>
          <a:p>
            <a:fld id="{B6F1B708-F358-473E-86B8-6195C863DBEB}" type="datetimeFigureOut">
              <a:rPr lang="en-GB" smtClean="0"/>
              <a:t>16/02/2022</a:t>
            </a:fld>
            <a:endParaRPr lang="en-GB"/>
          </a:p>
        </p:txBody>
      </p:sp>
      <p:sp>
        <p:nvSpPr>
          <p:cNvPr id="8" name="Footer Placeholder 7">
            <a:extLst>
              <a:ext uri="{FF2B5EF4-FFF2-40B4-BE49-F238E27FC236}">
                <a16:creationId xmlns:a16="http://schemas.microsoft.com/office/drawing/2014/main" id="{1D4D70C0-A175-4045-9203-5C1BE97F437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D90EB8-F56F-4230-BC50-1ECAF66748EC}"/>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18072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2BED6-481B-4F4C-A744-85F8B00924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1CF4AA2-D2E1-402F-8818-3028D3EF0EC6}"/>
              </a:ext>
            </a:extLst>
          </p:cNvPr>
          <p:cNvSpPr>
            <a:spLocks noGrp="1"/>
          </p:cNvSpPr>
          <p:nvPr>
            <p:ph type="dt" sz="half" idx="10"/>
          </p:nvPr>
        </p:nvSpPr>
        <p:spPr/>
        <p:txBody>
          <a:bodyPr/>
          <a:lstStyle/>
          <a:p>
            <a:fld id="{B6F1B708-F358-473E-86B8-6195C863DBEB}" type="datetimeFigureOut">
              <a:rPr lang="en-GB" smtClean="0"/>
              <a:t>16/02/2022</a:t>
            </a:fld>
            <a:endParaRPr lang="en-GB"/>
          </a:p>
        </p:txBody>
      </p:sp>
      <p:sp>
        <p:nvSpPr>
          <p:cNvPr id="4" name="Footer Placeholder 3">
            <a:extLst>
              <a:ext uri="{FF2B5EF4-FFF2-40B4-BE49-F238E27FC236}">
                <a16:creationId xmlns:a16="http://schemas.microsoft.com/office/drawing/2014/main" id="{288DED48-37D4-4191-8A64-5C8E25606A6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8A314D7-6D0D-47D4-A0DB-6C4F08AE1E43}"/>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3147982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F1C9F4-7730-4515-BAE8-740500822DAA}"/>
              </a:ext>
            </a:extLst>
          </p:cNvPr>
          <p:cNvSpPr>
            <a:spLocks noGrp="1"/>
          </p:cNvSpPr>
          <p:nvPr>
            <p:ph type="dt" sz="half" idx="10"/>
          </p:nvPr>
        </p:nvSpPr>
        <p:spPr/>
        <p:txBody>
          <a:bodyPr/>
          <a:lstStyle/>
          <a:p>
            <a:fld id="{B6F1B708-F358-473E-86B8-6195C863DBEB}" type="datetimeFigureOut">
              <a:rPr lang="en-GB" smtClean="0"/>
              <a:t>16/02/2022</a:t>
            </a:fld>
            <a:endParaRPr lang="en-GB"/>
          </a:p>
        </p:txBody>
      </p:sp>
      <p:sp>
        <p:nvSpPr>
          <p:cNvPr id="3" name="Footer Placeholder 2">
            <a:extLst>
              <a:ext uri="{FF2B5EF4-FFF2-40B4-BE49-F238E27FC236}">
                <a16:creationId xmlns:a16="http://schemas.microsoft.com/office/drawing/2014/main" id="{0C9878F7-DDAC-4F7F-9324-5961947A050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87BE8D-38DF-4ADE-AF10-CC09287B186B}"/>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2605185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E6BC-0776-4CC9-814C-9DFE2EB9A8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D6074D-C311-412C-83B0-DE2ED5F5F7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D8F744C-FEA8-4B84-9D1A-FD722FE43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61378D-6CAE-4D25-A3D3-8E3AB2B24648}"/>
              </a:ext>
            </a:extLst>
          </p:cNvPr>
          <p:cNvSpPr>
            <a:spLocks noGrp="1"/>
          </p:cNvSpPr>
          <p:nvPr>
            <p:ph type="dt" sz="half" idx="10"/>
          </p:nvPr>
        </p:nvSpPr>
        <p:spPr/>
        <p:txBody>
          <a:bodyPr/>
          <a:lstStyle/>
          <a:p>
            <a:fld id="{B6F1B708-F358-473E-86B8-6195C863DBEB}" type="datetimeFigureOut">
              <a:rPr lang="en-GB" smtClean="0"/>
              <a:t>16/02/2022</a:t>
            </a:fld>
            <a:endParaRPr lang="en-GB"/>
          </a:p>
        </p:txBody>
      </p:sp>
      <p:sp>
        <p:nvSpPr>
          <p:cNvPr id="6" name="Footer Placeholder 5">
            <a:extLst>
              <a:ext uri="{FF2B5EF4-FFF2-40B4-BE49-F238E27FC236}">
                <a16:creationId xmlns:a16="http://schemas.microsoft.com/office/drawing/2014/main" id="{3B42094E-FE5A-41C4-B0A6-1A05178FF3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ED091C-D8E1-4AD2-BA1D-566367AC8140}"/>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1902592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CB11-74BB-420E-8D1C-8C898EAFF9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6239D3-B0EC-4CB8-A3AF-A4D81612AC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0F9DE95-2002-4A1B-BE69-CE77E8038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E4515D-7A74-4C30-8189-B30BB945687F}"/>
              </a:ext>
            </a:extLst>
          </p:cNvPr>
          <p:cNvSpPr>
            <a:spLocks noGrp="1"/>
          </p:cNvSpPr>
          <p:nvPr>
            <p:ph type="dt" sz="half" idx="10"/>
          </p:nvPr>
        </p:nvSpPr>
        <p:spPr/>
        <p:txBody>
          <a:bodyPr/>
          <a:lstStyle/>
          <a:p>
            <a:fld id="{B6F1B708-F358-473E-86B8-6195C863DBEB}" type="datetimeFigureOut">
              <a:rPr lang="en-GB" smtClean="0"/>
              <a:t>16/02/2022</a:t>
            </a:fld>
            <a:endParaRPr lang="en-GB"/>
          </a:p>
        </p:txBody>
      </p:sp>
      <p:sp>
        <p:nvSpPr>
          <p:cNvPr id="6" name="Footer Placeholder 5">
            <a:extLst>
              <a:ext uri="{FF2B5EF4-FFF2-40B4-BE49-F238E27FC236}">
                <a16:creationId xmlns:a16="http://schemas.microsoft.com/office/drawing/2014/main" id="{B3B0425C-A4E0-484B-8345-CE53C6FD81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455BD4-483E-429C-AC3A-A93252BE1442}"/>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1469790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BD7C1F-E033-407D-B5D8-EBDAD66438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4B9CDD-3732-4FD2-A1EC-1015C0B9FA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D874C-ECF7-4313-8C68-E4ED145247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1B708-F358-473E-86B8-6195C863DBEB}" type="datetimeFigureOut">
              <a:rPr lang="en-GB" smtClean="0"/>
              <a:t>16/02/2022</a:t>
            </a:fld>
            <a:endParaRPr lang="en-GB"/>
          </a:p>
        </p:txBody>
      </p:sp>
      <p:sp>
        <p:nvSpPr>
          <p:cNvPr id="5" name="Footer Placeholder 4">
            <a:extLst>
              <a:ext uri="{FF2B5EF4-FFF2-40B4-BE49-F238E27FC236}">
                <a16:creationId xmlns:a16="http://schemas.microsoft.com/office/drawing/2014/main" id="{E190F000-D5C2-4E6E-83FA-FB2CD2388E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68251EC-4DF3-4822-B5DD-7D9F98A9BF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6CFBB-FC6F-4783-B3D3-CEC640D3DA74}" type="slidenum">
              <a:rPr lang="en-GB" smtClean="0"/>
              <a:t>‹#›</a:t>
            </a:fld>
            <a:endParaRPr lang="en-GB"/>
          </a:p>
        </p:txBody>
      </p:sp>
    </p:spTree>
    <p:extLst>
      <p:ext uri="{BB962C8B-B14F-4D97-AF65-F5344CB8AC3E}">
        <p14:creationId xmlns:p14="http://schemas.microsoft.com/office/powerpoint/2010/main" val="3136945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hyperlink" Target="https://changespaces.wixsite.com/changespace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commoning.city/co-cities-experimentations/co-city/" TargetMode="External"/><Relationship Id="rId2" Type="http://schemas.openxmlformats.org/officeDocument/2006/relationships/hyperlink" Target="http://www.evgoh.com/" TargetMode="Externa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3789041"/>
            <a:ext cx="8229600" cy="2218251"/>
          </a:xfrm>
        </p:spPr>
        <p:txBody>
          <a:bodyPr/>
          <a:lstStyle/>
          <a:p>
            <a:pPr marL="109728" indent="0" algn="ctr">
              <a:buNone/>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109728" indent="0" algn="ctr">
              <a:buNone/>
            </a:pPr>
            <a:r>
              <a:rPr lang="en-GB" sz="2400" dirty="0">
                <a:latin typeface="Calibri" panose="020F0502020204030204" pitchFamily="34" charset="0"/>
                <a:ea typeface="Calibri" panose="020F0502020204030204" pitchFamily="34" charset="0"/>
                <a:cs typeface="Times New Roman" panose="02020603050405020304" pitchFamily="18" charset="0"/>
              </a:rPr>
              <a:t>Birmingham City Council, Gloucester City Council Labour Group, Croydon Council, Milton Keynes Council, Sunderland City Council and Co-operative Futures</a:t>
            </a:r>
          </a:p>
          <a:p>
            <a:endParaRPr lang="en-GB" dirty="0"/>
          </a:p>
        </p:txBody>
      </p:sp>
      <p:sp>
        <p:nvSpPr>
          <p:cNvPr id="3" name="Title 2"/>
          <p:cNvSpPr>
            <a:spLocks noGrp="1"/>
          </p:cNvSpPr>
          <p:nvPr>
            <p:ph type="title"/>
          </p:nvPr>
        </p:nvSpPr>
        <p:spPr>
          <a:xfrm>
            <a:off x="1981200" y="404664"/>
            <a:ext cx="8229600" cy="3384376"/>
          </a:xfrm>
        </p:spPr>
        <p:txBody>
          <a:bodyPr>
            <a:normAutofit/>
          </a:bodyPr>
          <a:lstStyle/>
          <a:p>
            <a:pPr algn="ctr"/>
            <a:r>
              <a:rPr lang="en-GB" b="1" kern="0" dirty="0">
                <a:latin typeface="Calibri Light" panose="020F0302020204030204" pitchFamily="34" charset="0"/>
                <a:ea typeface="Times New Roman" panose="02020603050405020304" pitchFamily="18" charset="0"/>
                <a:cs typeface="Times New Roman" panose="02020603050405020304" pitchFamily="18" charset="0"/>
              </a:rPr>
              <a:t>Community Economic Development Plans as a tool for fostering co-operative working between councils and the community</a:t>
            </a:r>
            <a:br>
              <a:rPr lang="en-GB"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br>
            <a:endParaRPr lang="en-GB" dirty="0"/>
          </a:p>
        </p:txBody>
      </p:sp>
      <p:pic>
        <p:nvPicPr>
          <p:cNvPr id="4" name="Picture 3" descr="Text&#10;&#10;Description automatically generated with medium confidence">
            <a:extLst>
              <a:ext uri="{FF2B5EF4-FFF2-40B4-BE49-F238E27FC236}">
                <a16:creationId xmlns:a16="http://schemas.microsoft.com/office/drawing/2014/main" id="{437A29E1-65A1-4621-8033-ABAAE18845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300" y="5504689"/>
            <a:ext cx="4629150" cy="1005205"/>
          </a:xfrm>
          <a:prstGeom prst="rect">
            <a:avLst/>
          </a:prstGeom>
          <a:noFill/>
          <a:ln>
            <a:noFill/>
          </a:ln>
        </p:spPr>
      </p:pic>
    </p:spTree>
    <p:extLst>
      <p:ext uri="{BB962C8B-B14F-4D97-AF65-F5344CB8AC3E}">
        <p14:creationId xmlns:p14="http://schemas.microsoft.com/office/powerpoint/2010/main" val="3542938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nvGraphicFramePr>
        <p:xfrm>
          <a:off x="2133600" y="17526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7A64C975-92A2-441E-AE16-63DFA3367D6B}"/>
              </a:ext>
            </a:extLst>
          </p:cNvPr>
          <p:cNvSpPr>
            <a:spLocks noGrp="1"/>
          </p:cNvSpPr>
          <p:nvPr>
            <p:ph type="title"/>
          </p:nvPr>
        </p:nvSpPr>
        <p:spPr/>
        <p:txBody>
          <a:bodyPr/>
          <a:lstStyle/>
          <a:p>
            <a:r>
              <a:rPr lang="en-US" b="1" dirty="0"/>
              <a:t>The Goal:</a:t>
            </a:r>
            <a:endParaRPr lang="en-GB" b="1" dirty="0"/>
          </a:p>
        </p:txBody>
      </p:sp>
      <p:pic>
        <p:nvPicPr>
          <p:cNvPr id="7" name="Picture 6" descr="Text&#10;&#10;Description automatically generated with medium confidence">
            <a:extLst>
              <a:ext uri="{FF2B5EF4-FFF2-40B4-BE49-F238E27FC236}">
                <a16:creationId xmlns:a16="http://schemas.microsoft.com/office/drawing/2014/main" id="{73CCAEF7-063F-4572-A2A2-30208D4E6AC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2509462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2258888" y="260648"/>
          <a:ext cx="8229600"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Table 2"/>
          <p:cNvGraphicFramePr>
            <a:graphicFrameLocks noGrp="1"/>
          </p:cNvGraphicFramePr>
          <p:nvPr/>
        </p:nvGraphicFramePr>
        <p:xfrm>
          <a:off x="2279576" y="4293096"/>
          <a:ext cx="8208912" cy="2225040"/>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70840">
                <a:tc>
                  <a:txBody>
                    <a:bodyPr/>
                    <a:lstStyle/>
                    <a:p>
                      <a:pPr marL="285750" indent="-285750">
                        <a:buFont typeface="Arial" panose="020B0604020202020204" pitchFamily="34" charset="0"/>
                        <a:buChar char="•"/>
                        <a:defRPr/>
                      </a:pPr>
                      <a:r>
                        <a:rPr lang="en-GB" sz="1400" b="0" dirty="0">
                          <a:solidFill>
                            <a:schemeClr val="tx1"/>
                          </a:solidFill>
                          <a:latin typeface="Trebuchet MS" panose="020B0603020202020204" pitchFamily="34" charset="0"/>
                          <a:cs typeface="Arial" pitchFamily="34" charset="0"/>
                        </a:rPr>
                        <a:t>Distinctive identity </a:t>
                      </a:r>
                    </a:p>
                    <a:p>
                      <a:pPr marL="285750" indent="-285750">
                        <a:buFont typeface="Arial" panose="020B0604020202020204" pitchFamily="34" charset="0"/>
                        <a:buChar char="•"/>
                        <a:defRPr/>
                      </a:pPr>
                      <a:r>
                        <a:rPr lang="en-GB" sz="1400" b="0" dirty="0">
                          <a:solidFill>
                            <a:schemeClr val="tx1"/>
                          </a:solidFill>
                          <a:latin typeface="Trebuchet MS" panose="020B0603020202020204" pitchFamily="34" charset="0"/>
                          <a:cs typeface="Arial" pitchFamily="34" charset="0"/>
                        </a:rPr>
                        <a:t>Good jobs</a:t>
                      </a:r>
                    </a:p>
                    <a:p>
                      <a:pPr marL="285750" indent="-285750">
                        <a:buFont typeface="Arial" panose="020B0604020202020204" pitchFamily="34" charset="0"/>
                        <a:buChar char="•"/>
                        <a:defRPr/>
                      </a:pPr>
                      <a:r>
                        <a:rPr lang="en-GB" sz="1400" b="0" dirty="0">
                          <a:solidFill>
                            <a:schemeClr val="tx1"/>
                          </a:solidFill>
                          <a:latin typeface="Trebuchet MS" panose="020B0603020202020204" pitchFamily="34" charset="0"/>
                          <a:cs typeface="Arial" pitchFamily="34" charset="0"/>
                        </a:rPr>
                        <a:t>Strong local multiplier</a:t>
                      </a:r>
                    </a:p>
                    <a:p>
                      <a:pPr marL="285750" indent="-285750">
                        <a:buFont typeface="Arial" panose="020B0604020202020204" pitchFamily="34" charset="0"/>
                        <a:buChar char="•"/>
                        <a:defRPr/>
                      </a:pPr>
                      <a:r>
                        <a:rPr lang="en-GB" sz="1400" b="0" dirty="0">
                          <a:solidFill>
                            <a:schemeClr val="tx1"/>
                          </a:solidFill>
                          <a:latin typeface="Trebuchet MS" panose="020B0603020202020204" pitchFamily="34" charset="0"/>
                          <a:cs typeface="Arial" pitchFamily="34" charset="0"/>
                        </a:rPr>
                        <a:t>Diversity of sectors &amp; ownership</a:t>
                      </a:r>
                    </a:p>
                    <a:p>
                      <a:pPr marL="285750" indent="-285750">
                        <a:buFont typeface="Arial" panose="020B0604020202020204" pitchFamily="34" charset="0"/>
                        <a:buChar char="•"/>
                        <a:defRPr/>
                      </a:pPr>
                      <a:r>
                        <a:rPr lang="en-GB" sz="1400" b="0" dirty="0">
                          <a:solidFill>
                            <a:schemeClr val="tx1"/>
                          </a:solidFill>
                          <a:latin typeface="Trebuchet MS" panose="020B0603020202020204" pitchFamily="34" charset="0"/>
                          <a:cs typeface="Arial" pitchFamily="34" charset="0"/>
                        </a:rPr>
                        <a:t>A balanced regional economy </a:t>
                      </a:r>
                    </a:p>
                    <a:p>
                      <a:pPr marL="285750" indent="-285750">
                        <a:buFont typeface="Arial" panose="020B0604020202020204" pitchFamily="34" charset="0"/>
                        <a:buChar char="•"/>
                        <a:defRPr/>
                      </a:pPr>
                      <a:r>
                        <a:rPr lang="en-GB" sz="1400" b="0" dirty="0">
                          <a:solidFill>
                            <a:schemeClr val="tx1"/>
                          </a:solidFill>
                          <a:latin typeface="Trebuchet MS" panose="020B0603020202020204" pitchFamily="34" charset="0"/>
                          <a:cs typeface="Arial" pitchFamily="34" charset="0"/>
                        </a:rPr>
                        <a:t>Appropriate scale of production of goods and services</a:t>
                      </a:r>
                    </a:p>
                  </a:txBody>
                  <a:tcPr>
                    <a:solidFill>
                      <a:schemeClr val="tx2">
                        <a:lumMod val="20000"/>
                        <a:lumOff val="80000"/>
                        <a:alpha val="50000"/>
                      </a:schemeClr>
                    </a:solidFill>
                  </a:tcPr>
                </a:tc>
                <a:tc>
                  <a:txBody>
                    <a:bodyPr/>
                    <a:lstStyle/>
                    <a:p>
                      <a:pPr marL="285750" indent="-285750">
                        <a:buFont typeface="Arial" panose="020B0604020202020204" pitchFamily="34" charset="0"/>
                        <a:buChar char="•"/>
                      </a:pPr>
                      <a:r>
                        <a:rPr lang="en-GB" sz="1400" b="0" dirty="0">
                          <a:solidFill>
                            <a:schemeClr val="tx1"/>
                          </a:solidFill>
                          <a:latin typeface="Trebuchet MS" panose="020B0603020202020204" pitchFamily="34" charset="0"/>
                          <a:cs typeface="Arial" pitchFamily="34" charset="0"/>
                        </a:rPr>
                        <a:t>Well-being</a:t>
                      </a:r>
                    </a:p>
                    <a:p>
                      <a:pPr marL="285750" indent="-285750">
                        <a:buFont typeface="Arial" panose="020B0604020202020204" pitchFamily="34" charset="0"/>
                        <a:buChar char="•"/>
                      </a:pPr>
                      <a:r>
                        <a:rPr lang="en-GB" sz="1400" b="0" dirty="0">
                          <a:solidFill>
                            <a:schemeClr val="tx1"/>
                          </a:solidFill>
                          <a:latin typeface="Trebuchet MS" panose="020B0603020202020204" pitchFamily="34" charset="0"/>
                          <a:cs typeface="Arial" pitchFamily="34" charset="0"/>
                        </a:rPr>
                        <a:t>Shared ownership</a:t>
                      </a:r>
                      <a:r>
                        <a:rPr lang="en-GB" sz="1400" b="0" baseline="0" dirty="0">
                          <a:solidFill>
                            <a:schemeClr val="tx1"/>
                          </a:solidFill>
                          <a:latin typeface="Trebuchet MS" panose="020B0603020202020204" pitchFamily="34" charset="0"/>
                          <a:cs typeface="Arial" pitchFamily="34" charset="0"/>
                        </a:rPr>
                        <a:t> &amp; control over key economic resources </a:t>
                      </a:r>
                    </a:p>
                    <a:p>
                      <a:pPr marL="285750" indent="-285750">
                        <a:buFont typeface="Arial" panose="020B0604020202020204" pitchFamily="34" charset="0"/>
                        <a:buChar char="•"/>
                      </a:pPr>
                      <a:r>
                        <a:rPr lang="en-GB" sz="1400" b="0" baseline="0" dirty="0">
                          <a:solidFill>
                            <a:schemeClr val="tx1"/>
                          </a:solidFill>
                          <a:latin typeface="Trebuchet MS" panose="020B0603020202020204" pitchFamily="34" charset="0"/>
                          <a:cs typeface="Arial" pitchFamily="34" charset="0"/>
                        </a:rPr>
                        <a:t>Ability to effect change</a:t>
                      </a:r>
                    </a:p>
                    <a:p>
                      <a:pPr marL="285750" indent="-285750">
                        <a:buFont typeface="Arial" panose="020B0604020202020204" pitchFamily="34" charset="0"/>
                        <a:buChar char="•"/>
                      </a:pPr>
                      <a:r>
                        <a:rPr lang="en-GB" sz="1400" b="0" baseline="0" dirty="0">
                          <a:solidFill>
                            <a:schemeClr val="tx1"/>
                          </a:solidFill>
                          <a:latin typeface="Trebuchet MS" panose="020B0603020202020204" pitchFamily="34" charset="0"/>
                          <a:cs typeface="Arial" pitchFamily="34" charset="0"/>
                        </a:rPr>
                        <a:t>Equality</a:t>
                      </a:r>
                    </a:p>
                    <a:p>
                      <a:pPr marL="285750" indent="-285750">
                        <a:buFont typeface="Arial" panose="020B0604020202020204" pitchFamily="34" charset="0"/>
                        <a:buChar char="•"/>
                      </a:pPr>
                      <a:r>
                        <a:rPr lang="en-GB" sz="1400" b="0" baseline="0" dirty="0">
                          <a:solidFill>
                            <a:schemeClr val="tx1"/>
                          </a:solidFill>
                          <a:latin typeface="Trebuchet MS" panose="020B0603020202020204" pitchFamily="34" charset="0"/>
                          <a:cs typeface="Arial" pitchFamily="34" charset="0"/>
                        </a:rPr>
                        <a:t>Interdependence – degree of linkage / collaboration</a:t>
                      </a:r>
                      <a:endParaRPr lang="en-GB" sz="1400" b="0" dirty="0">
                        <a:solidFill>
                          <a:schemeClr val="tx1"/>
                        </a:solidFill>
                        <a:latin typeface="Trebuchet MS" panose="020B0603020202020204" pitchFamily="34" charset="0"/>
                        <a:cs typeface="Arial" pitchFamily="34" charset="0"/>
                      </a:endParaRPr>
                    </a:p>
                    <a:p>
                      <a:endParaRPr lang="en-GB" sz="1400" b="0" dirty="0">
                        <a:solidFill>
                          <a:schemeClr val="tx1"/>
                        </a:solidFill>
                        <a:latin typeface="Trebuchet MS" panose="020B0603020202020204" pitchFamily="34" charset="0"/>
                        <a:cs typeface="Arial" pitchFamily="34" charset="0"/>
                      </a:endParaRPr>
                    </a:p>
                  </a:txBody>
                  <a:tcPr>
                    <a:solidFill>
                      <a:schemeClr val="tx2">
                        <a:lumMod val="20000"/>
                        <a:lumOff val="80000"/>
                        <a:alpha val="50000"/>
                      </a:schemeClr>
                    </a:solidFill>
                  </a:tcPr>
                </a:tc>
                <a:tc>
                  <a:txBody>
                    <a:bodyPr/>
                    <a:lstStyle/>
                    <a:p>
                      <a:pPr marL="285750" indent="-285750">
                        <a:buFont typeface="Arial" panose="020B0604020202020204" pitchFamily="34" charset="0"/>
                        <a:buChar char="•"/>
                      </a:pPr>
                      <a:r>
                        <a:rPr lang="en-GB" sz="1400" b="0" dirty="0">
                          <a:solidFill>
                            <a:schemeClr val="tx1"/>
                          </a:solidFill>
                          <a:latin typeface="Trebuchet MS" panose="020B0603020202020204" pitchFamily="34" charset="0"/>
                          <a:cs typeface="Arial" pitchFamily="34" charset="0"/>
                        </a:rPr>
                        <a:t>Ecology &amp; biodiversity</a:t>
                      </a:r>
                    </a:p>
                    <a:p>
                      <a:pPr marL="285750" indent="-285750">
                        <a:buFont typeface="Arial" panose="020B0604020202020204" pitchFamily="34" charset="0"/>
                        <a:buChar char="•"/>
                      </a:pPr>
                      <a:r>
                        <a:rPr lang="en-GB" sz="1400" b="0" dirty="0">
                          <a:solidFill>
                            <a:schemeClr val="tx1"/>
                          </a:solidFill>
                          <a:latin typeface="Trebuchet MS" panose="020B0603020202020204" pitchFamily="34" charset="0"/>
                          <a:cs typeface="Arial" pitchFamily="34" charset="0"/>
                        </a:rPr>
                        <a:t>Efficient resource use</a:t>
                      </a:r>
                    </a:p>
                    <a:p>
                      <a:pPr marL="285750" indent="-285750">
                        <a:buFont typeface="Arial" panose="020B0604020202020204" pitchFamily="34" charset="0"/>
                        <a:buChar char="•"/>
                      </a:pPr>
                      <a:r>
                        <a:rPr lang="en-GB" sz="1400" b="0" dirty="0">
                          <a:solidFill>
                            <a:schemeClr val="tx1"/>
                          </a:solidFill>
                          <a:latin typeface="Trebuchet MS" panose="020B0603020202020204" pitchFamily="34" charset="0"/>
                          <a:cs typeface="Arial" pitchFamily="34" charset="0"/>
                        </a:rPr>
                        <a:t>Adaptation to climate change</a:t>
                      </a:r>
                    </a:p>
                  </a:txBody>
                  <a:tcPr>
                    <a:solidFill>
                      <a:schemeClr val="tx2">
                        <a:lumMod val="20000"/>
                        <a:lumOff val="80000"/>
                        <a:alpha val="50000"/>
                      </a:schemeClr>
                    </a:solidFill>
                  </a:tcPr>
                </a:tc>
                <a:extLst>
                  <a:ext uri="{0D108BD9-81ED-4DB2-BD59-A6C34878D82A}">
                    <a16:rowId xmlns:a16="http://schemas.microsoft.com/office/drawing/2014/main" val="10000"/>
                  </a:ext>
                </a:extLst>
              </a:tr>
            </a:tbl>
          </a:graphicData>
        </a:graphic>
      </p:graphicFrame>
      <p:sp>
        <p:nvSpPr>
          <p:cNvPr id="2" name="TextBox 1"/>
          <p:cNvSpPr txBox="1"/>
          <p:nvPr/>
        </p:nvSpPr>
        <p:spPr>
          <a:xfrm>
            <a:off x="5447928" y="3933056"/>
            <a:ext cx="1872208" cy="369332"/>
          </a:xfrm>
          <a:prstGeom prst="rect">
            <a:avLst/>
          </a:prstGeom>
          <a:noFill/>
        </p:spPr>
        <p:txBody>
          <a:bodyPr wrap="square" rtlCol="0">
            <a:spAutoFit/>
          </a:bodyPr>
          <a:lstStyle/>
          <a:p>
            <a:r>
              <a:rPr lang="en-GB" dirty="0">
                <a:solidFill>
                  <a:prstClr val="white"/>
                </a:solidFill>
                <a:latin typeface="Trebuchet MS" panose="020B0603020202020204" pitchFamily="34" charset="0"/>
                <a:cs typeface="Arial" pitchFamily="34" charset="0"/>
              </a:rPr>
              <a:t>Characteristics</a:t>
            </a:r>
          </a:p>
        </p:txBody>
      </p:sp>
      <p:pic>
        <p:nvPicPr>
          <p:cNvPr id="6" name="Picture 5" descr="Text&#10;&#10;Description automatically generated with medium confidence">
            <a:extLst>
              <a:ext uri="{FF2B5EF4-FFF2-40B4-BE49-F238E27FC236}">
                <a16:creationId xmlns:a16="http://schemas.microsoft.com/office/drawing/2014/main" id="{82FE1356-9BC1-4DA4-A085-0345D84EF89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748" y="6183352"/>
            <a:ext cx="2338718" cy="507845"/>
          </a:xfrm>
          <a:prstGeom prst="rect">
            <a:avLst/>
          </a:prstGeom>
          <a:noFill/>
          <a:ln>
            <a:noFill/>
          </a:ln>
        </p:spPr>
      </p:pic>
    </p:spTree>
    <p:extLst>
      <p:ext uri="{BB962C8B-B14F-4D97-AF65-F5344CB8AC3E}">
        <p14:creationId xmlns:p14="http://schemas.microsoft.com/office/powerpoint/2010/main" val="1025968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diagram&#10;&#10;Description automatically generated">
            <a:extLst>
              <a:ext uri="{FF2B5EF4-FFF2-40B4-BE49-F238E27FC236}">
                <a16:creationId xmlns:a16="http://schemas.microsoft.com/office/drawing/2014/main" id="{884AA9E6-7D17-4664-8035-7A4EB772C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512" y="199320"/>
            <a:ext cx="6250476" cy="5264856"/>
          </a:xfrm>
          <a:prstGeom prst="rect">
            <a:avLst/>
          </a:prstGeom>
        </p:spPr>
      </p:pic>
      <p:sp>
        <p:nvSpPr>
          <p:cNvPr id="8" name="Rectangle 7">
            <a:extLst>
              <a:ext uri="{FF2B5EF4-FFF2-40B4-BE49-F238E27FC236}">
                <a16:creationId xmlns:a16="http://schemas.microsoft.com/office/drawing/2014/main" id="{D7E8F03B-E98A-4C0C-9C7C-E8BBF4ACC004}"/>
              </a:ext>
            </a:extLst>
          </p:cNvPr>
          <p:cNvSpPr/>
          <p:nvPr/>
        </p:nvSpPr>
        <p:spPr>
          <a:xfrm>
            <a:off x="3295650" y="5464175"/>
            <a:ext cx="6096000" cy="1107996"/>
          </a:xfrm>
          <a:prstGeom prst="rect">
            <a:avLst/>
          </a:prstGeom>
        </p:spPr>
        <p:txBody>
          <a:bodyPr>
            <a:spAutoFit/>
          </a:bodyPr>
          <a:lstStyle/>
          <a:p>
            <a:endParaRPr lang="en-GB" sz="1200" dirty="0">
              <a:solidFill>
                <a:srgbClr val="000000"/>
              </a:solidFill>
              <a:latin typeface="Calibri" panose="020F0502020204030204" pitchFamily="34" charset="0"/>
            </a:endParaRPr>
          </a:p>
          <a:p>
            <a:r>
              <a:rPr lang="en-GB" b="1" dirty="0">
                <a:latin typeface="Calibri" panose="020F0502020204030204" pitchFamily="34" charset="0"/>
              </a:rPr>
              <a:t>In the end we aim to help the community make more informed decision: information is research based knowledge and making the decision is the process. </a:t>
            </a:r>
            <a:endParaRPr lang="en-GB" dirty="0"/>
          </a:p>
        </p:txBody>
      </p:sp>
      <p:sp>
        <p:nvSpPr>
          <p:cNvPr id="9" name="Rectangle 8">
            <a:extLst>
              <a:ext uri="{FF2B5EF4-FFF2-40B4-BE49-F238E27FC236}">
                <a16:creationId xmlns:a16="http://schemas.microsoft.com/office/drawing/2014/main" id="{38FE6851-6C0B-4E96-BB82-4BFE06BE5EB0}"/>
              </a:ext>
            </a:extLst>
          </p:cNvPr>
          <p:cNvSpPr/>
          <p:nvPr/>
        </p:nvSpPr>
        <p:spPr>
          <a:xfrm>
            <a:off x="9519153" y="1089898"/>
            <a:ext cx="2204648" cy="3046988"/>
          </a:xfrm>
          <a:prstGeom prst="rect">
            <a:avLst/>
          </a:prstGeom>
        </p:spPr>
        <p:txBody>
          <a:bodyPr wrap="square">
            <a:spAutoFit/>
          </a:bodyPr>
          <a:lstStyle/>
          <a:p>
            <a:endParaRPr lang="en-GB" sz="1200" dirty="0">
              <a:solidFill>
                <a:srgbClr val="000000"/>
              </a:solidFill>
              <a:latin typeface="Calibri" panose="020F0502020204030204" pitchFamily="34" charset="0"/>
            </a:endParaRPr>
          </a:p>
          <a:p>
            <a:r>
              <a:rPr lang="en-GB" b="1" dirty="0">
                <a:latin typeface="Calibri" panose="020F0502020204030204" pitchFamily="34" charset="0"/>
              </a:rPr>
              <a:t>There must be a balance between the process of community economic development and the quality of the content of the educational programming. </a:t>
            </a:r>
            <a:endParaRPr lang="en-GB" dirty="0"/>
          </a:p>
        </p:txBody>
      </p:sp>
      <p:pic>
        <p:nvPicPr>
          <p:cNvPr id="5" name="Picture 4" descr="Text&#10;&#10;Description automatically generated with medium confidence">
            <a:extLst>
              <a:ext uri="{FF2B5EF4-FFF2-40B4-BE49-F238E27FC236}">
                <a16:creationId xmlns:a16="http://schemas.microsoft.com/office/drawing/2014/main" id="{FEB6992D-8612-4E22-973C-4CBE943B50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1023594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network formed by white dots">
            <a:extLst>
              <a:ext uri="{FF2B5EF4-FFF2-40B4-BE49-F238E27FC236}">
                <a16:creationId xmlns:a16="http://schemas.microsoft.com/office/drawing/2014/main" id="{B85B9609-B3C3-4715-8B10-BA9010E26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5553" y="0"/>
            <a:ext cx="8896447" cy="6858000"/>
          </a:xfrm>
          <a:prstGeom prst="rect">
            <a:avLst/>
          </a:prstGeom>
        </p:spPr>
      </p:pic>
      <p:sp>
        <p:nvSpPr>
          <p:cNvPr id="10" name="Rectangle 9">
            <a:extLst>
              <a:ext uri="{FF2B5EF4-FFF2-40B4-BE49-F238E27FC236}">
                <a16:creationId xmlns:a16="http://schemas.microsoft.com/office/drawing/2014/main" id="{A178441A-874C-48F9-8A44-2FAAC0DC813A}"/>
              </a:ext>
            </a:extLst>
          </p:cNvPr>
          <p:cNvSpPr/>
          <p:nvPr/>
        </p:nvSpPr>
        <p:spPr>
          <a:xfrm>
            <a:off x="576325" y="611888"/>
            <a:ext cx="4312257" cy="2162130"/>
          </a:xfrm>
          <a:prstGeom prst="rect">
            <a:avLst/>
          </a:prstGeom>
        </p:spPr>
        <p:txBody>
          <a:bodyPr wrap="square">
            <a:spAutoFit/>
          </a:bodyPr>
          <a:lstStyle/>
          <a:p>
            <a:endParaRPr lang="en-GB" sz="1050" dirty="0">
              <a:solidFill>
                <a:srgbClr val="000000"/>
              </a:solidFill>
              <a:latin typeface="Calibri" panose="020F0502020204030204" pitchFamily="34" charset="0"/>
            </a:endParaRPr>
          </a:p>
          <a:p>
            <a:endParaRPr lang="en-GB" sz="1200" dirty="0">
              <a:latin typeface="Calibri" panose="020F0502020204030204" pitchFamily="34" charset="0"/>
            </a:endParaRPr>
          </a:p>
          <a:p>
            <a:r>
              <a:rPr lang="en-GB" sz="2800" dirty="0">
                <a:latin typeface="Calibri" panose="020F0502020204030204" pitchFamily="34" charset="0"/>
              </a:rPr>
              <a:t>The community is a complex system and a </a:t>
            </a:r>
            <a:r>
              <a:rPr lang="en-GB" sz="2800" b="1" dirty="0">
                <a:latin typeface="Calibri" panose="020F0502020204030204" pitchFamily="34" charset="0"/>
              </a:rPr>
              <a:t>systems thinking </a:t>
            </a:r>
            <a:r>
              <a:rPr lang="en-GB" sz="2800" dirty="0">
                <a:latin typeface="Calibri" panose="020F0502020204030204" pitchFamily="34" charset="0"/>
              </a:rPr>
              <a:t>approach is required.</a:t>
            </a:r>
          </a:p>
        </p:txBody>
      </p:sp>
      <p:sp>
        <p:nvSpPr>
          <p:cNvPr id="13" name="Rectangle 12">
            <a:extLst>
              <a:ext uri="{FF2B5EF4-FFF2-40B4-BE49-F238E27FC236}">
                <a16:creationId xmlns:a16="http://schemas.microsoft.com/office/drawing/2014/main" id="{664CF485-16D1-4901-8196-E044003F8D4A}"/>
              </a:ext>
            </a:extLst>
          </p:cNvPr>
          <p:cNvSpPr/>
          <p:nvPr/>
        </p:nvSpPr>
        <p:spPr>
          <a:xfrm>
            <a:off x="576325" y="3429000"/>
            <a:ext cx="6096000" cy="1508105"/>
          </a:xfrm>
          <a:prstGeom prst="rect">
            <a:avLst/>
          </a:prstGeom>
        </p:spPr>
        <p:txBody>
          <a:bodyPr>
            <a:spAutoFit/>
          </a:bodyPr>
          <a:lstStyle/>
          <a:p>
            <a:endParaRPr lang="en-GB" sz="800" dirty="0">
              <a:solidFill>
                <a:srgbClr val="000000"/>
              </a:solidFill>
              <a:latin typeface="Calibri" panose="020F0502020204030204" pitchFamily="34" charset="0"/>
            </a:endParaRPr>
          </a:p>
          <a:p>
            <a:r>
              <a:rPr lang="en-GB" sz="2800" dirty="0">
                <a:solidFill>
                  <a:srgbClr val="FF0000"/>
                </a:solidFill>
                <a:latin typeface="Calibri" panose="020F0502020204030204" pitchFamily="34" charset="0"/>
              </a:rPr>
              <a:t>Its impossible to work on the whole puzzle at once, you need to focus on parts but keep the whole puzzle in mind. </a:t>
            </a:r>
            <a:endParaRPr lang="en-GB" sz="2800" dirty="0">
              <a:solidFill>
                <a:srgbClr val="FF0000"/>
              </a:solidFill>
            </a:endParaRPr>
          </a:p>
        </p:txBody>
      </p:sp>
      <p:pic>
        <p:nvPicPr>
          <p:cNvPr id="5" name="Picture 4" descr="Text&#10;&#10;Description automatically generated with medium confidence">
            <a:extLst>
              <a:ext uri="{FF2B5EF4-FFF2-40B4-BE49-F238E27FC236}">
                <a16:creationId xmlns:a16="http://schemas.microsoft.com/office/drawing/2014/main" id="{FE27BFD8-B434-4612-A169-D711FE65CF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3873570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9B75-C52C-4E46-B234-E2F4E475D116}"/>
              </a:ext>
            </a:extLst>
          </p:cNvPr>
          <p:cNvSpPr>
            <a:spLocks noGrp="1"/>
          </p:cNvSpPr>
          <p:nvPr>
            <p:ph type="title"/>
          </p:nvPr>
        </p:nvSpPr>
        <p:spPr>
          <a:xfrm>
            <a:off x="834502" y="492162"/>
            <a:ext cx="11122781" cy="1325563"/>
          </a:xfrm>
        </p:spPr>
        <p:txBody>
          <a:bodyPr/>
          <a:lstStyle/>
          <a:p>
            <a:r>
              <a:rPr lang="en-GB" b="1" dirty="0"/>
              <a:t>Community Economic Development Plans – Playing Field by the Reservoir</a:t>
            </a:r>
          </a:p>
        </p:txBody>
      </p:sp>
      <p:sp>
        <p:nvSpPr>
          <p:cNvPr id="3" name="Rectangle 2">
            <a:extLst>
              <a:ext uri="{FF2B5EF4-FFF2-40B4-BE49-F238E27FC236}">
                <a16:creationId xmlns:a16="http://schemas.microsoft.com/office/drawing/2014/main" id="{A19C513B-E72D-4B78-846D-4F5630861CE8}"/>
              </a:ext>
            </a:extLst>
          </p:cNvPr>
          <p:cNvSpPr>
            <a:spLocks noChangeArrowheads="1"/>
          </p:cNvSpPr>
          <p:nvPr/>
        </p:nvSpPr>
        <p:spPr bwMode="auto">
          <a:xfrm>
            <a:off x="138223" y="241359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49" name="Picture 2" descr="Birmingham Settlement Community Building – axis design architects">
            <a:extLst>
              <a:ext uri="{FF2B5EF4-FFF2-40B4-BE49-F238E27FC236}">
                <a16:creationId xmlns:a16="http://schemas.microsoft.com/office/drawing/2014/main" id="{8D75947E-7CD7-4335-BA4E-65C3AB886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504" y="1852849"/>
            <a:ext cx="5610300" cy="24386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8A94E078-CB97-43C2-9742-F618C9CBF639}"/>
              </a:ext>
            </a:extLst>
          </p:cNvPr>
          <p:cNvSpPr>
            <a:spLocks noChangeArrowheads="1"/>
          </p:cNvSpPr>
          <p:nvPr/>
        </p:nvSpPr>
        <p:spPr bwMode="auto">
          <a:xfrm>
            <a:off x="1086870" y="2349378"/>
            <a:ext cx="4690631"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a:ln>
                  <a:noFill/>
                </a:ln>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en-US" sz="2400" b="0" i="0" u="none" strike="noStrike" cap="none" normalizeH="0" baseline="0" dirty="0">
                <a:ln>
                  <a:noFill/>
                </a:ln>
                <a:solidFill>
                  <a:srgbClr val="833C0B"/>
                </a:solidFill>
                <a:effectLst/>
                <a:latin typeface="Open Sans"/>
                <a:ea typeface="Calibri" panose="020F0502020204030204" pitchFamily="34" charset="0"/>
                <a:cs typeface="Times New Roman" panose="02020603050405020304" pitchFamily="18" charset="0"/>
              </a:rPr>
              <a:t>Our vision is to create a secure space that will host a programme of wellbeing activities and provide access to shelter and to make the field a much more flexible space and enable the community to access it on a more ongoing basis.</a:t>
            </a:r>
            <a:r>
              <a:rPr kumimoji="0" lang="en-GB" altLang="en-US" sz="2400" b="0" i="0" u="none" strike="noStrike" cap="none" normalizeH="0" baseline="0" dirty="0">
                <a:ln>
                  <a:noFill/>
                </a:ln>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GB" altLang="en-US" sz="3600" b="0" i="0" u="none" strike="noStrike" cap="none" normalizeH="0" baseline="0" dirty="0">
              <a:ln>
                <a:noFill/>
              </a:ln>
              <a:solidFill>
                <a:schemeClr val="tx1"/>
              </a:solidFill>
              <a:effectLst/>
              <a:latin typeface="Arial" panose="020B0604020202020204" pitchFamily="34" charset="0"/>
            </a:endParaRPr>
          </a:p>
        </p:txBody>
      </p:sp>
      <p:pic>
        <p:nvPicPr>
          <p:cNvPr id="10" name="Picture 9" descr="A picture containing grass, tree, outdoor, person&#10;&#10;Description automatically generated">
            <a:extLst>
              <a:ext uri="{FF2B5EF4-FFF2-40B4-BE49-F238E27FC236}">
                <a16:creationId xmlns:a16="http://schemas.microsoft.com/office/drawing/2014/main" id="{FD7A401B-EF0B-4796-86AB-D854BDF7E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504" y="4402157"/>
            <a:ext cx="5610300" cy="230423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9CB80229-1255-413D-B3E0-F110E6E780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877198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3B007-6928-407D-B1A3-1962E7D8D922}"/>
              </a:ext>
            </a:extLst>
          </p:cNvPr>
          <p:cNvSpPr>
            <a:spLocks noGrp="1"/>
          </p:cNvSpPr>
          <p:nvPr>
            <p:ph type="title"/>
          </p:nvPr>
        </p:nvSpPr>
        <p:spPr/>
        <p:txBody>
          <a:bodyPr/>
          <a:lstStyle/>
          <a:p>
            <a:r>
              <a:rPr lang="en-GB" b="1" dirty="0"/>
              <a:t>Community Economic Development Plans - </a:t>
            </a:r>
            <a:r>
              <a:rPr lang="en-GB" b="1" dirty="0" err="1"/>
              <a:t>EatMakePlay</a:t>
            </a:r>
            <a:endParaRPr lang="en-GB" dirty="0"/>
          </a:p>
        </p:txBody>
      </p:sp>
      <p:sp>
        <p:nvSpPr>
          <p:cNvPr id="4" name="Rectangle 3">
            <a:extLst>
              <a:ext uri="{FF2B5EF4-FFF2-40B4-BE49-F238E27FC236}">
                <a16:creationId xmlns:a16="http://schemas.microsoft.com/office/drawing/2014/main" id="{706A4F09-F973-423A-A6DB-7483DBA03C93}"/>
              </a:ext>
            </a:extLst>
          </p:cNvPr>
          <p:cNvSpPr/>
          <p:nvPr/>
        </p:nvSpPr>
        <p:spPr>
          <a:xfrm>
            <a:off x="747066" y="1939390"/>
            <a:ext cx="4951985" cy="4708981"/>
          </a:xfrm>
          <a:prstGeom prst="rect">
            <a:avLst/>
          </a:prstGeom>
        </p:spPr>
        <p:txBody>
          <a:bodyPr wrap="square">
            <a:spAutoFit/>
          </a:bodyPr>
          <a:lstStyle/>
          <a:p>
            <a:r>
              <a:rPr lang="en-GB" sz="2000" dirty="0">
                <a:ea typeface="Calibri" panose="020F0502020204030204" pitchFamily="34" charset="0"/>
              </a:rPr>
              <a:t>“Eat Make Play was to provide everyday opportunities for the people of Ladywood to connect through sharing, learning, making, and doing together, involving activities around practical skills like food preparation, growing, art, crafts, sewing and DIY and also social activities and events which cost nothing to attend. We have an emphasis on making good use of resources, sharing, and improving our environment while reducing waste. Our project aims to benefit all of the residents of Ladywood working with them to shape the programme </a:t>
            </a:r>
            <a:r>
              <a:rPr lang="en-GB" sz="2000" dirty="0"/>
              <a:t>and development of the organisation to meet the needs and aspirations of our community.”</a:t>
            </a:r>
          </a:p>
        </p:txBody>
      </p:sp>
      <p:pic>
        <p:nvPicPr>
          <p:cNvPr id="8" name="Picture 7">
            <a:extLst>
              <a:ext uri="{FF2B5EF4-FFF2-40B4-BE49-F238E27FC236}">
                <a16:creationId xmlns:a16="http://schemas.microsoft.com/office/drawing/2014/main" id="{375C6B40-3C2D-41F5-86C4-7D8C817E5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0436" y="1937751"/>
            <a:ext cx="5975897" cy="3361442"/>
          </a:xfrm>
          <a:prstGeom prst="rect">
            <a:avLst/>
          </a:prstGeom>
        </p:spPr>
      </p:pic>
      <p:pic>
        <p:nvPicPr>
          <p:cNvPr id="3" name="Picture 2" descr="Text, shape&#10;&#10;Description automatically generated with medium confidence">
            <a:extLst>
              <a:ext uri="{FF2B5EF4-FFF2-40B4-BE49-F238E27FC236}">
                <a16:creationId xmlns:a16="http://schemas.microsoft.com/office/drawing/2014/main" id="{18CEC487-DDA9-4F10-AC77-A50141B13B3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6870" y="4437480"/>
            <a:ext cx="1455420" cy="1455420"/>
          </a:xfrm>
          <a:prstGeom prst="rect">
            <a:avLst/>
          </a:prstGeom>
          <a:noFill/>
          <a:ln>
            <a:noFill/>
          </a:ln>
        </p:spPr>
      </p:pic>
    </p:spTree>
    <p:extLst>
      <p:ext uri="{BB962C8B-B14F-4D97-AF65-F5344CB8AC3E}">
        <p14:creationId xmlns:p14="http://schemas.microsoft.com/office/powerpoint/2010/main" val="3204901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9B75-C52C-4E46-B234-E2F4E475D116}"/>
              </a:ext>
            </a:extLst>
          </p:cNvPr>
          <p:cNvSpPr>
            <a:spLocks noGrp="1"/>
          </p:cNvSpPr>
          <p:nvPr>
            <p:ph type="title"/>
          </p:nvPr>
        </p:nvSpPr>
        <p:spPr>
          <a:xfrm>
            <a:off x="834502" y="365125"/>
            <a:ext cx="10519298" cy="1325563"/>
          </a:xfrm>
        </p:spPr>
        <p:txBody>
          <a:bodyPr/>
          <a:lstStyle/>
          <a:p>
            <a:r>
              <a:rPr lang="en-GB" b="1" dirty="0"/>
              <a:t>Community Economic Development Plans – ChangeSpaces</a:t>
            </a:r>
          </a:p>
        </p:txBody>
      </p:sp>
      <p:pic>
        <p:nvPicPr>
          <p:cNvPr id="5" name="Picture 4">
            <a:extLst>
              <a:ext uri="{FF2B5EF4-FFF2-40B4-BE49-F238E27FC236}">
                <a16:creationId xmlns:a16="http://schemas.microsoft.com/office/drawing/2014/main" id="{B4AC940F-6410-42C0-9E9F-7FC5C31E9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9082" y="1646378"/>
            <a:ext cx="6417149" cy="3045902"/>
          </a:xfrm>
          <a:prstGeom prst="rect">
            <a:avLst/>
          </a:prstGeom>
        </p:spPr>
      </p:pic>
      <p:pic>
        <p:nvPicPr>
          <p:cNvPr id="8" name="Picture 7" descr="May be an image of text that says &quot;CHANGE SMETHWICK SPACES&quot;">
            <a:extLst>
              <a:ext uri="{FF2B5EF4-FFF2-40B4-BE49-F238E27FC236}">
                <a16:creationId xmlns:a16="http://schemas.microsoft.com/office/drawing/2014/main" id="{DCB6101A-01A6-4D0D-B2CE-AE85457EE93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3464" y="4085804"/>
            <a:ext cx="1596390" cy="1626235"/>
          </a:xfrm>
          <a:prstGeom prst="rect">
            <a:avLst/>
          </a:prstGeom>
          <a:noFill/>
          <a:ln>
            <a:noFill/>
          </a:ln>
        </p:spPr>
      </p:pic>
      <p:sp>
        <p:nvSpPr>
          <p:cNvPr id="9" name="Rectangle 8">
            <a:extLst>
              <a:ext uri="{FF2B5EF4-FFF2-40B4-BE49-F238E27FC236}">
                <a16:creationId xmlns:a16="http://schemas.microsoft.com/office/drawing/2014/main" id="{D1E540FE-8147-42A9-AFD4-DC6D5DDA6D5C}"/>
              </a:ext>
            </a:extLst>
          </p:cNvPr>
          <p:cNvSpPr/>
          <p:nvPr/>
        </p:nvSpPr>
        <p:spPr>
          <a:xfrm>
            <a:off x="692696" y="2101433"/>
            <a:ext cx="3499160" cy="3785652"/>
          </a:xfrm>
          <a:prstGeom prst="rect">
            <a:avLst/>
          </a:prstGeom>
        </p:spPr>
        <p:txBody>
          <a:bodyPr wrap="square">
            <a:spAutoFit/>
          </a:bodyPr>
          <a:lstStyle/>
          <a:p>
            <a:r>
              <a:rPr lang="en-GB" sz="2400" dirty="0">
                <a:latin typeface="Calibri" panose="020F0502020204030204" pitchFamily="34" charset="0"/>
                <a:ea typeface="Calibri" panose="020F0502020204030204" pitchFamily="34" charset="0"/>
                <a:cs typeface="Times New Roman" panose="02020603050405020304" pitchFamily="18" charset="0"/>
              </a:rPr>
              <a:t>In early 2020, </a:t>
            </a:r>
            <a:r>
              <a:rPr lang="en-GB"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Smethwick ChangeSpaces</a:t>
            </a:r>
            <a:r>
              <a:rPr lang="en-GB" sz="2400" dirty="0">
                <a:latin typeface="Calibri" panose="020F0502020204030204" pitchFamily="34" charset="0"/>
                <a:ea typeface="Calibri" panose="020F0502020204030204" pitchFamily="34" charset="0"/>
                <a:cs typeface="Times New Roman" panose="02020603050405020304" pitchFamily="18" charset="0"/>
              </a:rPr>
              <a:t> was launched. This was a co-working office based in the old vestry chapel of Holy Trinity Church previously known mostly of their foodbank (one of the busiest in West Midlands)</a:t>
            </a:r>
            <a:endParaRPr lang="en-GB" sz="2400" dirty="0"/>
          </a:p>
        </p:txBody>
      </p:sp>
      <p:pic>
        <p:nvPicPr>
          <p:cNvPr id="11" name="Picture 10" descr="Logo, company name&#10;&#10;Description automatically generated">
            <a:extLst>
              <a:ext uri="{FF2B5EF4-FFF2-40B4-BE49-F238E27FC236}">
                <a16:creationId xmlns:a16="http://schemas.microsoft.com/office/drawing/2014/main" id="{90048A14-792E-4DD1-BA21-48693D560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856" y="5304626"/>
            <a:ext cx="2342508" cy="1188249"/>
          </a:xfrm>
          <a:prstGeom prst="rect">
            <a:avLst/>
          </a:prstGeom>
        </p:spPr>
      </p:pic>
      <p:pic>
        <p:nvPicPr>
          <p:cNvPr id="13" name="Picture 12" descr="A picture containing person, building, outdoor&#10;&#10;Description automatically generated">
            <a:extLst>
              <a:ext uri="{FF2B5EF4-FFF2-40B4-BE49-F238E27FC236}">
                <a16:creationId xmlns:a16="http://schemas.microsoft.com/office/drawing/2014/main" id="{9B327231-C427-4B86-A662-039DA37710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1590" y="4696596"/>
            <a:ext cx="2881874" cy="2161404"/>
          </a:xfrm>
          <a:prstGeom prst="rect">
            <a:avLst/>
          </a:prstGeom>
        </p:spPr>
      </p:pic>
      <p:sp>
        <p:nvSpPr>
          <p:cNvPr id="14" name="Arrow: Right 13">
            <a:extLst>
              <a:ext uri="{FF2B5EF4-FFF2-40B4-BE49-F238E27FC236}">
                <a16:creationId xmlns:a16="http://schemas.microsoft.com/office/drawing/2014/main" id="{402E7A3A-E956-4108-B66B-E6911C60BCE7}"/>
              </a:ext>
            </a:extLst>
          </p:cNvPr>
          <p:cNvSpPr/>
          <p:nvPr/>
        </p:nvSpPr>
        <p:spPr>
          <a:xfrm>
            <a:off x="6534364" y="5712039"/>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Text&#10;&#10;Description automatically generated with medium confidence">
            <a:extLst>
              <a:ext uri="{FF2B5EF4-FFF2-40B4-BE49-F238E27FC236}">
                <a16:creationId xmlns:a16="http://schemas.microsoft.com/office/drawing/2014/main" id="{0CC3B4F7-B1F7-4849-A8AD-32AECDDF051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2742298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AEC90-017B-469F-854F-BBF68FA40751}"/>
              </a:ext>
            </a:extLst>
          </p:cNvPr>
          <p:cNvSpPr>
            <a:spLocks noGrp="1"/>
          </p:cNvSpPr>
          <p:nvPr>
            <p:ph type="title"/>
          </p:nvPr>
        </p:nvSpPr>
        <p:spPr/>
        <p:txBody>
          <a:bodyPr/>
          <a:lstStyle/>
          <a:p>
            <a:r>
              <a:rPr lang="en-GB" b="1" dirty="0"/>
              <a:t>Community Economic Development Plans –</a:t>
            </a:r>
            <a:r>
              <a:rPr lang="en-US" b="1" dirty="0"/>
              <a:t>Soho and </a:t>
            </a:r>
            <a:r>
              <a:rPr lang="en-US" b="1" dirty="0" err="1"/>
              <a:t>Jewellery</a:t>
            </a:r>
            <a:r>
              <a:rPr lang="en-US" b="1" dirty="0"/>
              <a:t> Quarter</a:t>
            </a:r>
            <a:endParaRPr lang="en-GB" b="1" dirty="0"/>
          </a:p>
        </p:txBody>
      </p:sp>
      <p:sp>
        <p:nvSpPr>
          <p:cNvPr id="5" name="Content Placeholder 4">
            <a:extLst>
              <a:ext uri="{FF2B5EF4-FFF2-40B4-BE49-F238E27FC236}">
                <a16:creationId xmlns:a16="http://schemas.microsoft.com/office/drawing/2014/main" id="{80272F6A-99AC-4BAF-BB96-F979E6B04EF8}"/>
              </a:ext>
            </a:extLst>
          </p:cNvPr>
          <p:cNvSpPr>
            <a:spLocks noGrp="1"/>
          </p:cNvSpPr>
          <p:nvPr>
            <p:ph sz="half" idx="2"/>
          </p:nvPr>
        </p:nvSpPr>
        <p:spPr>
          <a:xfrm>
            <a:off x="839788" y="1690688"/>
            <a:ext cx="5157787" cy="4498975"/>
          </a:xfrm>
        </p:spPr>
        <p:txBody>
          <a:bodyPr/>
          <a:lstStyle/>
          <a:p>
            <a:pPr marL="0" indent="0">
              <a:buNone/>
            </a:pP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buNone/>
            </a:pPr>
            <a:r>
              <a:rPr lang="en-GB" sz="2400" dirty="0">
                <a:ea typeface="Calibri" panose="020F0502020204030204" pitchFamily="34" charset="0"/>
                <a:cs typeface="Times New Roman" panose="02020603050405020304" pitchFamily="18" charset="0"/>
              </a:rPr>
              <a:t>T</a:t>
            </a:r>
            <a:r>
              <a:rPr lang="en-GB" sz="2400" dirty="0">
                <a:effectLst/>
                <a:ea typeface="Calibri" panose="020F0502020204030204" pitchFamily="34" charset="0"/>
                <a:cs typeface="Times New Roman" panose="02020603050405020304" pitchFamily="18" charset="0"/>
              </a:rPr>
              <a:t>wo main areas of work: </a:t>
            </a:r>
          </a:p>
          <a:p>
            <a:pPr marL="457200" indent="-457200">
              <a:buAutoNum type="alphaLcParenR"/>
            </a:pPr>
            <a:r>
              <a:rPr lang="en-GB" sz="2400" dirty="0">
                <a:effectLst/>
                <a:ea typeface="Calibri" panose="020F0502020204030204" pitchFamily="34" charset="0"/>
                <a:cs typeface="Times New Roman" panose="02020603050405020304" pitchFamily="18" charset="0"/>
              </a:rPr>
              <a:t>Maximising benefits from Anchor Institutions &amp; supply chains </a:t>
            </a:r>
          </a:p>
          <a:p>
            <a:pPr marL="457200" indent="-457200">
              <a:buAutoNum type="alphaLcParenR"/>
            </a:pPr>
            <a:r>
              <a:rPr lang="en-GB" sz="2400" dirty="0">
                <a:effectLst/>
                <a:ea typeface="Calibri" panose="020F0502020204030204" pitchFamily="34" charset="0"/>
                <a:cs typeface="Times New Roman" panose="02020603050405020304" pitchFamily="18" charset="0"/>
              </a:rPr>
              <a:t>b) Enterprise spaces and marketplaces</a:t>
            </a:r>
            <a:endParaRPr lang="en-GB" sz="2400" dirty="0"/>
          </a:p>
        </p:txBody>
      </p:sp>
      <p:pic>
        <p:nvPicPr>
          <p:cNvPr id="3" name="Picture 2" descr="Soho 1st CDT - Home | Facebook">
            <a:extLst>
              <a:ext uri="{FF2B5EF4-FFF2-40B4-BE49-F238E27FC236}">
                <a16:creationId xmlns:a16="http://schemas.microsoft.com/office/drawing/2014/main" id="{DD9FFE4E-B4D9-41C9-8794-EB76AA09DD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72310" y="2287125"/>
            <a:ext cx="3567129" cy="2283749"/>
          </a:xfrm>
          <a:prstGeom prst="rect">
            <a:avLst/>
          </a:prstGeom>
          <a:noFill/>
        </p:spPr>
      </p:pic>
      <p:pic>
        <p:nvPicPr>
          <p:cNvPr id="8" name="Picture 7" descr="Text&#10;&#10;Description automatically generated with medium confidence">
            <a:extLst>
              <a:ext uri="{FF2B5EF4-FFF2-40B4-BE49-F238E27FC236}">
                <a16:creationId xmlns:a16="http://schemas.microsoft.com/office/drawing/2014/main" id="{6ACF3E6B-AC93-4E2B-9E5F-3DC75DA504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2131527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A69C8-F51C-48C1-B835-1181EA5FF33D}"/>
              </a:ext>
            </a:extLst>
          </p:cNvPr>
          <p:cNvSpPr>
            <a:spLocks noGrp="1"/>
          </p:cNvSpPr>
          <p:nvPr>
            <p:ph type="title"/>
          </p:nvPr>
        </p:nvSpPr>
        <p:spPr/>
        <p:txBody>
          <a:bodyPr/>
          <a:lstStyle/>
          <a:p>
            <a:r>
              <a:rPr lang="en-GB" b="1" dirty="0"/>
              <a:t>Community Economic Development Plans - </a:t>
            </a:r>
            <a:r>
              <a:rPr lang="en-US" b="1" dirty="0"/>
              <a:t>Power of Three</a:t>
            </a:r>
            <a:endParaRPr lang="en-GB" b="1" dirty="0"/>
          </a:p>
        </p:txBody>
      </p:sp>
      <p:sp>
        <p:nvSpPr>
          <p:cNvPr id="4" name="Content Placeholder 3">
            <a:extLst>
              <a:ext uri="{FF2B5EF4-FFF2-40B4-BE49-F238E27FC236}">
                <a16:creationId xmlns:a16="http://schemas.microsoft.com/office/drawing/2014/main" id="{A82B9ED6-0EEB-4BDE-8A28-F10CDAD219E7}"/>
              </a:ext>
            </a:extLst>
          </p:cNvPr>
          <p:cNvSpPr>
            <a:spLocks noGrp="1"/>
          </p:cNvSpPr>
          <p:nvPr>
            <p:ph sz="half" idx="2"/>
          </p:nvPr>
        </p:nvSpPr>
        <p:spPr>
          <a:xfrm>
            <a:off x="513863" y="1919335"/>
            <a:ext cx="5986525" cy="4378970"/>
          </a:xfrm>
        </p:spPr>
        <p:txBody>
          <a:bodyPr>
            <a:noAutofit/>
          </a:bodyPr>
          <a:lstStyle/>
          <a:p>
            <a:pPr marL="0" indent="0" algn="l">
              <a:buNone/>
            </a:pPr>
            <a:r>
              <a:rPr lang="en-US" sz="2400" b="0" i="0" u="none" strike="noStrike" baseline="0" dirty="0"/>
              <a:t>“The top priorities of the first phase remain: reputation, leadership, transport, flexible care, community assets, housing, education and skills, and local businesses; but rather than seeing them as distinct issues to be tackled just from within the ward, the revised plan sees them as part of a richer tapestry of concerns that are on the agenda of the local authorities, the Health Commissioners, the Local Economic Partnership, elected officials, the University, social housing providers, providers of primary, secondary and tertiary education.”</a:t>
            </a:r>
            <a:endParaRPr lang="en-GB" sz="2400" dirty="0"/>
          </a:p>
        </p:txBody>
      </p:sp>
      <p:pic>
        <p:nvPicPr>
          <p:cNvPr id="8" name="Content Placeholder 7" descr="Graphical user interface, application&#10;&#10;Description automatically generated">
            <a:extLst>
              <a:ext uri="{FF2B5EF4-FFF2-40B4-BE49-F238E27FC236}">
                <a16:creationId xmlns:a16="http://schemas.microsoft.com/office/drawing/2014/main" id="{EA2D1677-2469-4BDA-BA71-06389318D70E}"/>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930711" y="1919335"/>
            <a:ext cx="4651014" cy="3146196"/>
          </a:xfrm>
        </p:spPr>
      </p:pic>
    </p:spTree>
    <p:extLst>
      <p:ext uri="{BB962C8B-B14F-4D97-AF65-F5344CB8AC3E}">
        <p14:creationId xmlns:p14="http://schemas.microsoft.com/office/powerpoint/2010/main" val="404377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996DF-5FB1-45C2-A23A-B2B3E06CDC48}"/>
              </a:ext>
            </a:extLst>
          </p:cNvPr>
          <p:cNvSpPr>
            <a:spLocks noGrp="1"/>
          </p:cNvSpPr>
          <p:nvPr>
            <p:ph type="title"/>
          </p:nvPr>
        </p:nvSpPr>
        <p:spPr/>
        <p:txBody>
          <a:bodyPr/>
          <a:lstStyle/>
          <a:p>
            <a:r>
              <a:rPr lang="en-GB" b="1" dirty="0"/>
              <a:t>Community Economic Development Plans – </a:t>
            </a:r>
            <a:r>
              <a:rPr lang="en-US" b="1" dirty="0"/>
              <a:t>We Love SE25</a:t>
            </a:r>
            <a:endParaRPr lang="en-GB" b="1" dirty="0"/>
          </a:p>
        </p:txBody>
      </p:sp>
      <p:sp>
        <p:nvSpPr>
          <p:cNvPr id="4" name="Content Placeholder 3">
            <a:extLst>
              <a:ext uri="{FF2B5EF4-FFF2-40B4-BE49-F238E27FC236}">
                <a16:creationId xmlns:a16="http://schemas.microsoft.com/office/drawing/2014/main" id="{6D634F35-03EE-4ECD-B8E0-A0DF9EA03991}"/>
              </a:ext>
            </a:extLst>
          </p:cNvPr>
          <p:cNvSpPr>
            <a:spLocks noGrp="1"/>
          </p:cNvSpPr>
          <p:nvPr>
            <p:ph sz="half" idx="2"/>
          </p:nvPr>
        </p:nvSpPr>
        <p:spPr>
          <a:xfrm>
            <a:off x="839788" y="1690688"/>
            <a:ext cx="5157787" cy="4498975"/>
          </a:xfrm>
        </p:spPr>
        <p:txBody>
          <a:bodyPr/>
          <a:lstStyle/>
          <a:p>
            <a:pPr marL="0" indent="0">
              <a:buNone/>
            </a:pPr>
            <a:r>
              <a:rPr lang="en-US" sz="2400" dirty="0" err="1">
                <a:effectLst/>
              </a:rPr>
              <a:t>Socco</a:t>
            </a:r>
            <a:r>
              <a:rPr lang="en-US" sz="2400" dirty="0">
                <a:effectLst/>
              </a:rPr>
              <a:t> </a:t>
            </a:r>
            <a:r>
              <a:rPr lang="en-US" sz="2400" dirty="0" err="1">
                <a:effectLst/>
              </a:rPr>
              <a:t>Cheta</a:t>
            </a:r>
            <a:r>
              <a:rPr lang="en-US" sz="2400" dirty="0">
                <a:effectLst/>
              </a:rPr>
              <a:t> Community Hub CIC successfully bid to run and renovate the </a:t>
            </a:r>
            <a:r>
              <a:rPr lang="en-US" sz="2400" dirty="0" err="1">
                <a:effectLst/>
              </a:rPr>
              <a:t>Socco</a:t>
            </a:r>
            <a:r>
              <a:rPr lang="en-US" sz="2400" dirty="0">
                <a:effectLst/>
              </a:rPr>
              <a:t> </a:t>
            </a:r>
            <a:r>
              <a:rPr lang="en-US" sz="2400" dirty="0" err="1">
                <a:effectLst/>
              </a:rPr>
              <a:t>Cheta</a:t>
            </a:r>
            <a:r>
              <a:rPr lang="en-US" sz="2400" dirty="0">
                <a:effectLst/>
              </a:rPr>
              <a:t> building owned by Croydon Council</a:t>
            </a:r>
          </a:p>
          <a:p>
            <a:pPr marL="0" indent="0">
              <a:buNone/>
            </a:pPr>
            <a:r>
              <a:rPr lang="en-US" sz="2400" dirty="0">
                <a:effectLst/>
              </a:rPr>
              <a:t>The hub has three key aims that have been developed with the community:</a:t>
            </a:r>
          </a:p>
          <a:p>
            <a:pPr>
              <a:buFont typeface="Arial" panose="020B0604020202020204" pitchFamily="34" charset="0"/>
              <a:buChar char="•"/>
            </a:pPr>
            <a:r>
              <a:rPr lang="en-US" sz="2400" dirty="0">
                <a:effectLst/>
              </a:rPr>
              <a:t>Everyone has a place and can take part</a:t>
            </a:r>
          </a:p>
          <a:p>
            <a:pPr>
              <a:buFont typeface="Arial" panose="020B0604020202020204" pitchFamily="34" charset="0"/>
              <a:buChar char="•"/>
            </a:pPr>
            <a:r>
              <a:rPr lang="en-US" sz="2400" dirty="0">
                <a:effectLst/>
              </a:rPr>
              <a:t>To bring the community together </a:t>
            </a:r>
          </a:p>
          <a:p>
            <a:pPr>
              <a:buFont typeface="Arial" panose="020B0604020202020204" pitchFamily="34" charset="0"/>
              <a:buChar char="•"/>
            </a:pPr>
            <a:r>
              <a:rPr lang="en-US" sz="2400" dirty="0">
                <a:effectLst/>
              </a:rPr>
              <a:t>To support people in their lives and to make positive life choices </a:t>
            </a:r>
          </a:p>
          <a:p>
            <a:pPr marL="0" indent="0">
              <a:buNone/>
            </a:pPr>
            <a:endParaRPr lang="en-GB" dirty="0"/>
          </a:p>
        </p:txBody>
      </p:sp>
      <p:pic>
        <p:nvPicPr>
          <p:cNvPr id="11" name="Content Placeholder 10" descr="A picture containing text, building, road, outdoor&#10;&#10;Description automatically generated">
            <a:extLst>
              <a:ext uri="{FF2B5EF4-FFF2-40B4-BE49-F238E27FC236}">
                <a16:creationId xmlns:a16="http://schemas.microsoft.com/office/drawing/2014/main" id="{2EA94E96-FFAA-4E1A-B44E-FFCC9776C46E}"/>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741762" y="2109459"/>
            <a:ext cx="4610450" cy="3073634"/>
          </a:xfrm>
        </p:spPr>
      </p:pic>
      <p:pic>
        <p:nvPicPr>
          <p:cNvPr id="12" name="Picture 11" descr="Text&#10;&#10;Description automatically generated with medium confidence">
            <a:extLst>
              <a:ext uri="{FF2B5EF4-FFF2-40B4-BE49-F238E27FC236}">
                <a16:creationId xmlns:a16="http://schemas.microsoft.com/office/drawing/2014/main" id="{4E374554-8364-4784-B94D-71590ED2C9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3676695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EDEC50-AFF1-4C68-B5A6-FEE081BA702E}"/>
              </a:ext>
            </a:extLst>
          </p:cNvPr>
          <p:cNvSpPr>
            <a:spLocks noGrp="1"/>
          </p:cNvSpPr>
          <p:nvPr>
            <p:ph idx="1"/>
          </p:nvPr>
        </p:nvSpPr>
        <p:spPr>
          <a:xfrm>
            <a:off x="910119" y="1558497"/>
            <a:ext cx="10515600" cy="4351338"/>
          </a:xfrm>
        </p:spPr>
        <p:txBody>
          <a:bodyPr/>
          <a:lstStyle/>
          <a:p>
            <a:r>
              <a:rPr lang="en-US" dirty="0">
                <a:solidFill>
                  <a:srgbClr val="000000"/>
                </a:solidFill>
                <a:latin typeface="Calibri" panose="020F0502020204030204" pitchFamily="34" charset="0"/>
              </a:rPr>
              <a:t>Explore how can councils effectively </a:t>
            </a:r>
            <a:r>
              <a:rPr lang="en-US" dirty="0" err="1">
                <a:solidFill>
                  <a:srgbClr val="000000"/>
                </a:solidFill>
                <a:latin typeface="Calibri" panose="020F0502020204030204" pitchFamily="34" charset="0"/>
              </a:rPr>
              <a:t>utilise</a:t>
            </a:r>
            <a:r>
              <a:rPr lang="en-US" dirty="0">
                <a:solidFill>
                  <a:srgbClr val="000000"/>
                </a:solidFill>
                <a:latin typeface="Calibri" panose="020F0502020204030204" pitchFamily="34" charset="0"/>
              </a:rPr>
              <a:t> Community Economic Development Planning. </a:t>
            </a:r>
          </a:p>
          <a:p>
            <a:r>
              <a:rPr lang="en-US" dirty="0">
                <a:solidFill>
                  <a:srgbClr val="000000"/>
                </a:solidFill>
                <a:latin typeface="Calibri" panose="020F0502020204030204" pitchFamily="34" charset="0"/>
              </a:rPr>
              <a:t>Demonstrate best practice for Councils in developing and implementing CEDPs.</a:t>
            </a:r>
          </a:p>
          <a:p>
            <a:r>
              <a:rPr lang="en-US" dirty="0">
                <a:solidFill>
                  <a:srgbClr val="000000"/>
                </a:solidFill>
                <a:latin typeface="Calibri" panose="020F0502020204030204" pitchFamily="34" charset="0"/>
              </a:rPr>
              <a:t>A report and framework will be produced to assist CCIN member councils in working with and empowering local communities to create CEDPs.  </a:t>
            </a:r>
          </a:p>
          <a:p>
            <a:r>
              <a:rPr lang="en-US" dirty="0">
                <a:solidFill>
                  <a:srgbClr val="000000"/>
                </a:solidFill>
                <a:latin typeface="Calibri" panose="020F0502020204030204" pitchFamily="34" charset="0"/>
              </a:rPr>
              <a:t>To compile learning from the UIA funded project Unlocking Social and Economic Innovation Together (USE-IT) and compare it with learning from other places in the UK</a:t>
            </a:r>
            <a:endParaRPr lang="en-GB" dirty="0"/>
          </a:p>
        </p:txBody>
      </p:sp>
      <p:sp>
        <p:nvSpPr>
          <p:cNvPr id="3" name="Title 2">
            <a:extLst>
              <a:ext uri="{FF2B5EF4-FFF2-40B4-BE49-F238E27FC236}">
                <a16:creationId xmlns:a16="http://schemas.microsoft.com/office/drawing/2014/main" id="{E5FF5F0E-8D66-4871-B679-F6718F146F18}"/>
              </a:ext>
            </a:extLst>
          </p:cNvPr>
          <p:cNvSpPr>
            <a:spLocks noGrp="1"/>
          </p:cNvSpPr>
          <p:nvPr>
            <p:ph type="title"/>
          </p:nvPr>
        </p:nvSpPr>
        <p:spPr/>
        <p:txBody>
          <a:bodyPr/>
          <a:lstStyle/>
          <a:p>
            <a:r>
              <a:rPr lang="en-US" b="1" dirty="0"/>
              <a:t>The Policy Lab</a:t>
            </a:r>
            <a:endParaRPr lang="en-GB" b="1" dirty="0"/>
          </a:p>
        </p:txBody>
      </p:sp>
      <p:pic>
        <p:nvPicPr>
          <p:cNvPr id="4" name="Picture 3" descr="Text&#10;&#10;Description automatically generated with medium confidence">
            <a:extLst>
              <a:ext uri="{FF2B5EF4-FFF2-40B4-BE49-F238E27FC236}">
                <a16:creationId xmlns:a16="http://schemas.microsoft.com/office/drawing/2014/main" id="{FB96A7FF-C820-4FF7-9EFC-F14DF8A41D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159179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2">
            <a:extLst>
              <a:ext uri="{FF2B5EF4-FFF2-40B4-BE49-F238E27FC236}">
                <a16:creationId xmlns:a16="http://schemas.microsoft.com/office/drawing/2014/main" id="{9095852F-B993-4D96-933B-6008893760CA}"/>
              </a:ext>
            </a:extLst>
          </p:cNvPr>
          <p:cNvSpPr/>
          <p:nvPr/>
        </p:nvSpPr>
        <p:spPr>
          <a:xfrm>
            <a:off x="7720489" y="3557588"/>
            <a:ext cx="2840990" cy="2657475"/>
          </a:xfrm>
          <a:prstGeom prst="wedgeEllipseCallout">
            <a:avLst/>
          </a:prstGeom>
          <a:solidFill>
            <a:schemeClr val="accent6">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100" b="1">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“The most important thing is time; it takes a lot of investment in time to build up trust, work out the dynamics of relationships, and actually start to write the plan.” </a:t>
            </a:r>
            <a:endParaRPr lang="en-GB" sz="1100">
              <a:effectLst/>
              <a:ea typeface="Calibri" panose="020F0502020204030204" pitchFamily="34" charset="0"/>
              <a:cs typeface="Times New Roman" panose="02020603050405020304" pitchFamily="18" charset="0"/>
            </a:endParaRPr>
          </a:p>
          <a:p>
            <a:pPr>
              <a:lnSpc>
                <a:spcPct val="107000"/>
              </a:lnSpc>
              <a:spcAft>
                <a:spcPts val="800"/>
              </a:spcAft>
            </a:pPr>
            <a:r>
              <a:rPr lang="en-GB" sz="1100" b="1" i="1">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Dawn Barnes, The Venture</a:t>
            </a:r>
            <a:endParaRPr lang="en-GB" sz="1100">
              <a:effectLst/>
              <a:ea typeface="Calibri" panose="020F0502020204030204" pitchFamily="34" charset="0"/>
              <a:cs typeface="Times New Roman" panose="02020603050405020304" pitchFamily="18" charset="0"/>
            </a:endParaRPr>
          </a:p>
        </p:txBody>
      </p:sp>
      <p:sp>
        <p:nvSpPr>
          <p:cNvPr id="4" name="Speech Bubble: Oval 3">
            <a:extLst>
              <a:ext uri="{FF2B5EF4-FFF2-40B4-BE49-F238E27FC236}">
                <a16:creationId xmlns:a16="http://schemas.microsoft.com/office/drawing/2014/main" id="{B915D013-4E69-48A2-A48F-C269A6159C1A}"/>
              </a:ext>
            </a:extLst>
          </p:cNvPr>
          <p:cNvSpPr/>
          <p:nvPr/>
        </p:nvSpPr>
        <p:spPr>
          <a:xfrm>
            <a:off x="7073824" y="669956"/>
            <a:ext cx="2914650" cy="2027881"/>
          </a:xfrm>
          <a:prstGeom prst="wedgeEllipseCallout">
            <a:avLst/>
          </a:prstGeom>
          <a:solidFill>
            <a:schemeClr val="accent6">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100" b="1"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“Going through the process was more useful than the outcomes of the process itself.” </a:t>
            </a:r>
            <a:endParaRPr lang="en-GB" sz="11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100" b="1" i="1"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Gareth Brown, Smethwick</a:t>
            </a:r>
            <a:r>
              <a:rPr lang="en-GB" sz="1100" i="1"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100" i="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CAN </a:t>
            </a:r>
            <a:endParaRPr lang="en-GB"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n-US" sz="1100" dirty="0">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5" name="Speech Bubble: Oval 4">
            <a:extLst>
              <a:ext uri="{FF2B5EF4-FFF2-40B4-BE49-F238E27FC236}">
                <a16:creationId xmlns:a16="http://schemas.microsoft.com/office/drawing/2014/main" id="{B7D85F6C-8747-4108-9AF8-3FD1709046DE}"/>
              </a:ext>
            </a:extLst>
          </p:cNvPr>
          <p:cNvSpPr/>
          <p:nvPr/>
        </p:nvSpPr>
        <p:spPr>
          <a:xfrm>
            <a:off x="908128" y="515809"/>
            <a:ext cx="2752725" cy="2495550"/>
          </a:xfrm>
          <a:prstGeom prst="wedgeEllipseCallout">
            <a:avLst>
              <a:gd name="adj1" fmla="val -30518"/>
              <a:gd name="adj2" fmla="val 55248"/>
            </a:avLst>
          </a:prstGeom>
          <a:solidFill>
            <a:schemeClr val="accent6">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100" b="1">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“In terms of successes, the CEDP has galvanised people and given them the confidence to believe that they can affect change.”</a:t>
            </a:r>
            <a:endParaRPr lang="en-GB" sz="1100">
              <a:effectLst/>
              <a:ea typeface="Calibri" panose="020F0502020204030204" pitchFamily="34" charset="0"/>
              <a:cs typeface="Times New Roman" panose="02020603050405020304" pitchFamily="18" charset="0"/>
            </a:endParaRPr>
          </a:p>
          <a:p>
            <a:pPr>
              <a:lnSpc>
                <a:spcPct val="107000"/>
              </a:lnSpc>
              <a:spcAft>
                <a:spcPts val="800"/>
              </a:spcAft>
            </a:pPr>
            <a:r>
              <a:rPr lang="en-GB" sz="1100" b="1">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Karolina Medwecka,</a:t>
            </a:r>
            <a:r>
              <a:rPr lang="en-GB" sz="900" b="1">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 </a:t>
            </a:r>
            <a:r>
              <a:rPr lang="en-GB" sz="1100" b="1">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Birmingham City Council </a:t>
            </a:r>
            <a:endParaRPr lang="en-GB" sz="1100">
              <a:effectLst/>
              <a:ea typeface="Calibri" panose="020F0502020204030204" pitchFamily="34" charset="0"/>
              <a:cs typeface="Times New Roman" panose="02020603050405020304" pitchFamily="18" charset="0"/>
            </a:endParaRPr>
          </a:p>
          <a:p>
            <a:pPr algn="ctr">
              <a:lnSpc>
                <a:spcPct val="107000"/>
              </a:lnSpc>
              <a:spcAft>
                <a:spcPts val="800"/>
              </a:spcAft>
            </a:pPr>
            <a:r>
              <a:rPr lang="en-US" sz="1100">
                <a:effectLst/>
                <a:ea typeface="Calibri" panose="020F0502020204030204" pitchFamily="34" charset="0"/>
                <a:cs typeface="Times New Roman" panose="02020603050405020304" pitchFamily="18" charset="0"/>
              </a:rPr>
              <a:t> </a:t>
            </a:r>
            <a:endParaRPr lang="en-GB" sz="1100">
              <a:effectLst/>
              <a:ea typeface="Calibri" panose="020F0502020204030204" pitchFamily="34" charset="0"/>
              <a:cs typeface="Times New Roman" panose="02020603050405020304" pitchFamily="18" charset="0"/>
            </a:endParaRPr>
          </a:p>
        </p:txBody>
      </p:sp>
      <p:sp>
        <p:nvSpPr>
          <p:cNvPr id="6" name="Speech Bubble: Oval 5">
            <a:extLst>
              <a:ext uri="{FF2B5EF4-FFF2-40B4-BE49-F238E27FC236}">
                <a16:creationId xmlns:a16="http://schemas.microsoft.com/office/drawing/2014/main" id="{C9C392C8-08B4-4F4F-9BC0-91D4C79A81F2}"/>
              </a:ext>
            </a:extLst>
          </p:cNvPr>
          <p:cNvSpPr/>
          <p:nvPr/>
        </p:nvSpPr>
        <p:spPr>
          <a:xfrm>
            <a:off x="2777490" y="3204785"/>
            <a:ext cx="3318510" cy="2366398"/>
          </a:xfrm>
          <a:prstGeom prst="wedgeEllipseCallout">
            <a:avLst/>
          </a:prstGeom>
          <a:solidFill>
            <a:schemeClr val="accent6">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100" b="1">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“It has created a framework and a forum for things to be progressed and discussions about where we can make a difference.” </a:t>
            </a:r>
            <a:endParaRPr lang="en-GB" sz="1100">
              <a:effectLst/>
              <a:ea typeface="Calibri" panose="020F0502020204030204" pitchFamily="34" charset="0"/>
              <a:cs typeface="Times New Roman" panose="02020603050405020304" pitchFamily="18" charset="0"/>
            </a:endParaRPr>
          </a:p>
          <a:p>
            <a:pPr>
              <a:lnSpc>
                <a:spcPct val="107000"/>
              </a:lnSpc>
              <a:spcAft>
                <a:spcPts val="800"/>
              </a:spcAft>
            </a:pPr>
            <a:r>
              <a:rPr lang="en-GB" sz="1100" b="1" i="1">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Cllr Clive Fraser, Croydon Council</a:t>
            </a:r>
            <a:endParaRPr lang="en-GB" sz="1100">
              <a:effectLst/>
              <a:ea typeface="Calibri" panose="020F0502020204030204" pitchFamily="34" charset="0"/>
              <a:cs typeface="Times New Roman" panose="02020603050405020304" pitchFamily="18" charset="0"/>
            </a:endParaRPr>
          </a:p>
          <a:p>
            <a:pPr>
              <a:lnSpc>
                <a:spcPct val="107000"/>
              </a:lnSpc>
              <a:spcAft>
                <a:spcPts val="800"/>
              </a:spcAft>
            </a:pPr>
            <a:r>
              <a:rPr lang="en-GB" sz="1100" b="1">
                <a:solidFill>
                  <a:srgbClr val="FF33CC"/>
                </a:solidFill>
                <a:effectLst/>
                <a:latin typeface="Century Gothic" panose="020B0502020202020204" pitchFamily="34" charset="0"/>
                <a:ea typeface="Calibri" panose="020F0502020204030204" pitchFamily="34" charset="0"/>
                <a:cs typeface="Open Sans" panose="020B0606030504020204" pitchFamily="34" charset="0"/>
              </a:rPr>
              <a:t> </a:t>
            </a:r>
            <a:endParaRPr lang="en-GB" sz="1100">
              <a:effectLst/>
              <a:ea typeface="Calibri" panose="020F0502020204030204" pitchFamily="34" charset="0"/>
              <a:cs typeface="Times New Roman" panose="02020603050405020304" pitchFamily="18" charset="0"/>
            </a:endParaRPr>
          </a:p>
        </p:txBody>
      </p:sp>
      <p:pic>
        <p:nvPicPr>
          <p:cNvPr id="7" name="Picture 6" descr="Text&#10;&#10;Description automatically generated with medium confidence">
            <a:extLst>
              <a:ext uri="{FF2B5EF4-FFF2-40B4-BE49-F238E27FC236}">
                <a16:creationId xmlns:a16="http://schemas.microsoft.com/office/drawing/2014/main" id="{A1F029FF-FECD-4D0F-A7F7-44FDB06FB38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1495134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009E-030A-47D2-99C7-3733C96B9B4B}"/>
              </a:ext>
            </a:extLst>
          </p:cNvPr>
          <p:cNvSpPr>
            <a:spLocks noGrp="1"/>
          </p:cNvSpPr>
          <p:nvPr>
            <p:ph type="title"/>
          </p:nvPr>
        </p:nvSpPr>
        <p:spPr/>
        <p:txBody>
          <a:bodyPr/>
          <a:lstStyle/>
          <a:p>
            <a:r>
              <a:rPr lang="en-US" b="1" dirty="0"/>
              <a:t>Community Wealth Building – </a:t>
            </a:r>
            <a:br>
              <a:rPr lang="en-US" b="1" dirty="0"/>
            </a:br>
            <a:r>
              <a:rPr lang="en-US" b="1" dirty="0"/>
              <a:t>Sunderland City Council </a:t>
            </a:r>
            <a:endParaRPr lang="en-GB" b="1" dirty="0"/>
          </a:p>
        </p:txBody>
      </p:sp>
      <p:sp>
        <p:nvSpPr>
          <p:cNvPr id="4" name="Content Placeholder 3">
            <a:extLst>
              <a:ext uri="{FF2B5EF4-FFF2-40B4-BE49-F238E27FC236}">
                <a16:creationId xmlns:a16="http://schemas.microsoft.com/office/drawing/2014/main" id="{0907F1AE-8080-44B1-9AC5-B1A54A701678}"/>
              </a:ext>
            </a:extLst>
          </p:cNvPr>
          <p:cNvSpPr>
            <a:spLocks noGrp="1"/>
          </p:cNvSpPr>
          <p:nvPr>
            <p:ph sz="half" idx="1"/>
          </p:nvPr>
        </p:nvSpPr>
        <p:spPr/>
        <p:txBody>
          <a:bodyPr/>
          <a:lstStyle/>
          <a:p>
            <a:pPr marL="0" indent="0">
              <a:buNone/>
            </a:pPr>
            <a:r>
              <a:rPr lang="en-US" dirty="0" err="1">
                <a:effectLst/>
                <a:ea typeface="Calibri" panose="020F0502020204030204" pitchFamily="34" charset="0"/>
                <a:cs typeface="Times New Roman" panose="02020603050405020304" pitchFamily="18" charset="0"/>
              </a:rPr>
              <a:t>Elemore</a:t>
            </a:r>
            <a:r>
              <a:rPr lang="en-US" dirty="0">
                <a:effectLst/>
                <a:ea typeface="Calibri" panose="020F0502020204030204" pitchFamily="34" charset="0"/>
                <a:cs typeface="Times New Roman" panose="02020603050405020304" pitchFamily="18" charset="0"/>
              </a:rPr>
              <a:t> Green Space, a former golf course which closed 7 years ago is being repurposed.</a:t>
            </a:r>
          </a:p>
          <a:p>
            <a:pPr marL="0" indent="0">
              <a:buNone/>
            </a:pPr>
            <a:r>
              <a:rPr lang="en-US" dirty="0">
                <a:effectLst/>
                <a:ea typeface="Calibri" panose="020F0502020204030204" pitchFamily="34" charset="0"/>
                <a:cs typeface="Times New Roman" panose="02020603050405020304" pitchFamily="18" charset="0"/>
              </a:rPr>
              <a:t> Sunderland City Council </a:t>
            </a:r>
            <a:r>
              <a:rPr lang="en-GB" dirty="0">
                <a:effectLst/>
                <a:ea typeface="Calibri" panose="020F0502020204030204" pitchFamily="34" charset="0"/>
                <a:cs typeface="Times New Roman" panose="02020603050405020304" pitchFamily="18" charset="0"/>
              </a:rPr>
              <a:t>are now committed to developing the site and supporting the creation of a social enterprise, that will coordinate the running and activities held within the site.</a:t>
            </a:r>
          </a:p>
          <a:p>
            <a:pPr marL="0" indent="0">
              <a:buNone/>
            </a:pPr>
            <a:endParaRPr lang="en-GB" dirty="0"/>
          </a:p>
        </p:txBody>
      </p:sp>
      <p:pic>
        <p:nvPicPr>
          <p:cNvPr id="3" name="Picture 2" descr="Text&#10;&#10;Description automatically generated with medium confidence">
            <a:extLst>
              <a:ext uri="{FF2B5EF4-FFF2-40B4-BE49-F238E27FC236}">
                <a16:creationId xmlns:a16="http://schemas.microsoft.com/office/drawing/2014/main" id="{B00BDBA1-0CD4-4FBF-963F-BD917850169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pic>
        <p:nvPicPr>
          <p:cNvPr id="6" name="Picture 5" descr="No photo description available.">
            <a:extLst>
              <a:ext uri="{FF2B5EF4-FFF2-40B4-BE49-F238E27FC236}">
                <a16:creationId xmlns:a16="http://schemas.microsoft.com/office/drawing/2014/main" id="{84FF9C34-F460-43D3-A7BC-232E2BD8CB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2621" y="1553330"/>
            <a:ext cx="1948098" cy="1948098"/>
          </a:xfrm>
          <a:prstGeom prst="rect">
            <a:avLst/>
          </a:prstGeom>
          <a:noFill/>
          <a:ln>
            <a:noFill/>
          </a:ln>
        </p:spPr>
      </p:pic>
      <p:pic>
        <p:nvPicPr>
          <p:cNvPr id="7" name="Picture 6" descr="A sign on the side of a road&#10;&#10;Description automatically generated with medium confidence">
            <a:extLst>
              <a:ext uri="{FF2B5EF4-FFF2-40B4-BE49-F238E27FC236}">
                <a16:creationId xmlns:a16="http://schemas.microsoft.com/office/drawing/2014/main" id="{38A870CB-709B-4052-848A-DEA020D493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5187" y="4116969"/>
            <a:ext cx="2612390" cy="1466850"/>
          </a:xfrm>
          <a:prstGeom prst="rect">
            <a:avLst/>
          </a:prstGeom>
          <a:noFill/>
          <a:ln>
            <a:noFill/>
          </a:ln>
        </p:spPr>
      </p:pic>
    </p:spTree>
    <p:extLst>
      <p:ext uri="{BB962C8B-B14F-4D97-AF65-F5344CB8AC3E}">
        <p14:creationId xmlns:p14="http://schemas.microsoft.com/office/powerpoint/2010/main" val="4113962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5242-981E-4333-99F0-275A7BEB0479}"/>
              </a:ext>
            </a:extLst>
          </p:cNvPr>
          <p:cNvSpPr>
            <a:spLocks noGrp="1"/>
          </p:cNvSpPr>
          <p:nvPr>
            <p:ph type="title"/>
          </p:nvPr>
        </p:nvSpPr>
        <p:spPr/>
        <p:txBody>
          <a:bodyPr/>
          <a:lstStyle/>
          <a:p>
            <a:r>
              <a:rPr lang="en-US" b="1" dirty="0"/>
              <a:t>Regeneration and Devolution - Milton Keynes </a:t>
            </a:r>
            <a:endParaRPr lang="en-GB" b="1" dirty="0"/>
          </a:p>
        </p:txBody>
      </p:sp>
      <p:sp>
        <p:nvSpPr>
          <p:cNvPr id="4" name="Content Placeholder 3">
            <a:extLst>
              <a:ext uri="{FF2B5EF4-FFF2-40B4-BE49-F238E27FC236}">
                <a16:creationId xmlns:a16="http://schemas.microsoft.com/office/drawing/2014/main" id="{A01CCE2C-3AEF-47E5-99A5-8817812DDDD2}"/>
              </a:ext>
            </a:extLst>
          </p:cNvPr>
          <p:cNvSpPr>
            <a:spLocks noGrp="1"/>
          </p:cNvSpPr>
          <p:nvPr>
            <p:ph sz="half" idx="1"/>
          </p:nvPr>
        </p:nvSpPr>
        <p:spPr/>
        <p:txBody>
          <a:bodyPr>
            <a:normAutofit/>
          </a:bodyPr>
          <a:lstStyle/>
          <a:p>
            <a:pPr marL="0" indent="0">
              <a:buNone/>
            </a:pPr>
            <a:r>
              <a:rPr lang="en-GB" sz="2400" i="1" dirty="0">
                <a:effectLst/>
                <a:ea typeface="Calibri" panose="020F0502020204030204" pitchFamily="34" charset="0"/>
                <a:cs typeface="Times New Roman" panose="02020603050405020304" pitchFamily="18" charset="0"/>
              </a:rPr>
              <a:t>‘The community-led regeneration and estate renewal programme is an opportunity for residents to work with the Council and its partners to improve the lives of local people.’</a:t>
            </a:r>
          </a:p>
          <a:p>
            <a:pPr marL="0" indent="0">
              <a:buNone/>
            </a:pPr>
            <a:endParaRPr lang="en-GB" sz="2400" i="1" dirty="0">
              <a:cs typeface="Times New Roman" panose="02020603050405020304" pitchFamily="18" charset="0"/>
            </a:endParaRPr>
          </a:p>
          <a:p>
            <a:pPr marL="0" indent="0">
              <a:buNone/>
            </a:pPr>
            <a:r>
              <a:rPr lang="en-GB" sz="2400" dirty="0">
                <a:effectLst/>
                <a:ea typeface="Calibri" panose="020F0502020204030204" pitchFamily="34" charset="0"/>
                <a:cs typeface="Times New Roman" panose="02020603050405020304" pitchFamily="18" charset="0"/>
              </a:rPr>
              <a:t>Milton Keynes Council are pioneering the devolution of some services to Parish and Town Councils. </a:t>
            </a:r>
            <a:endParaRPr lang="en-GB" sz="2400" dirty="0"/>
          </a:p>
        </p:txBody>
      </p:sp>
      <p:pic>
        <p:nvPicPr>
          <p:cNvPr id="3" name="Picture 2" descr="Text&#10;&#10;Description automatically generated with medium confidence">
            <a:extLst>
              <a:ext uri="{FF2B5EF4-FFF2-40B4-BE49-F238E27FC236}">
                <a16:creationId xmlns:a16="http://schemas.microsoft.com/office/drawing/2014/main" id="{A0515A6A-1104-42A2-9D68-5767CEE145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pic>
        <p:nvPicPr>
          <p:cNvPr id="8" name="Picture 7">
            <a:extLst>
              <a:ext uri="{FF2B5EF4-FFF2-40B4-BE49-F238E27FC236}">
                <a16:creationId xmlns:a16="http://schemas.microsoft.com/office/drawing/2014/main" id="{F17BE8FA-7831-4CA3-AA63-BDA155370F4E}"/>
              </a:ext>
            </a:extLst>
          </p:cNvPr>
          <p:cNvPicPr>
            <a:picLocks noChangeAspect="1"/>
          </p:cNvPicPr>
          <p:nvPr/>
        </p:nvPicPr>
        <p:blipFill>
          <a:blip r:embed="rId3"/>
          <a:stretch>
            <a:fillRect/>
          </a:stretch>
        </p:blipFill>
        <p:spPr>
          <a:xfrm>
            <a:off x="7039566" y="1840385"/>
            <a:ext cx="2334655" cy="3277692"/>
          </a:xfrm>
          <a:prstGeom prst="rect">
            <a:avLst/>
          </a:prstGeom>
        </p:spPr>
      </p:pic>
      <p:pic>
        <p:nvPicPr>
          <p:cNvPr id="10" name="Picture 9">
            <a:extLst>
              <a:ext uri="{FF2B5EF4-FFF2-40B4-BE49-F238E27FC236}">
                <a16:creationId xmlns:a16="http://schemas.microsoft.com/office/drawing/2014/main" id="{B9E921FE-5C00-4964-ACC5-28CB13F6C57D}"/>
              </a:ext>
            </a:extLst>
          </p:cNvPr>
          <p:cNvPicPr>
            <a:picLocks noChangeAspect="1"/>
          </p:cNvPicPr>
          <p:nvPr/>
        </p:nvPicPr>
        <p:blipFill rotWithShape="1">
          <a:blip r:embed="rId4"/>
          <a:srcRect r="3135"/>
          <a:stretch/>
        </p:blipFill>
        <p:spPr>
          <a:xfrm>
            <a:off x="9585677" y="3064624"/>
            <a:ext cx="2265310" cy="3191347"/>
          </a:xfrm>
          <a:prstGeom prst="rect">
            <a:avLst/>
          </a:prstGeom>
        </p:spPr>
      </p:pic>
    </p:spTree>
    <p:extLst>
      <p:ext uri="{BB962C8B-B14F-4D97-AF65-F5344CB8AC3E}">
        <p14:creationId xmlns:p14="http://schemas.microsoft.com/office/powerpoint/2010/main" val="376284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1F04-54A4-4613-9DB7-2F7FCE4F01B7}"/>
              </a:ext>
            </a:extLst>
          </p:cNvPr>
          <p:cNvSpPr>
            <a:spLocks noGrp="1"/>
          </p:cNvSpPr>
          <p:nvPr>
            <p:ph type="title"/>
          </p:nvPr>
        </p:nvSpPr>
        <p:spPr/>
        <p:txBody>
          <a:bodyPr/>
          <a:lstStyle/>
          <a:p>
            <a:r>
              <a:rPr lang="en-US" b="1" dirty="0"/>
              <a:t>Learnings</a:t>
            </a:r>
            <a:r>
              <a:rPr lang="en-US" dirty="0"/>
              <a:t>:</a:t>
            </a:r>
            <a:endParaRPr lang="en-GB" dirty="0"/>
          </a:p>
        </p:txBody>
      </p:sp>
      <p:sp>
        <p:nvSpPr>
          <p:cNvPr id="5" name="Content Placeholder 4">
            <a:extLst>
              <a:ext uri="{FF2B5EF4-FFF2-40B4-BE49-F238E27FC236}">
                <a16:creationId xmlns:a16="http://schemas.microsoft.com/office/drawing/2014/main" id="{E0611AD7-C36F-4756-A91C-890A08B758EB}"/>
              </a:ext>
            </a:extLst>
          </p:cNvPr>
          <p:cNvSpPr>
            <a:spLocks noGrp="1"/>
          </p:cNvSpPr>
          <p:nvPr>
            <p:ph idx="1"/>
          </p:nvPr>
        </p:nvSpPr>
        <p:spPr/>
        <p:txBody>
          <a:bodyPr>
            <a:normAutofit fontScale="92500" lnSpcReduction="10000"/>
          </a:bodyPr>
          <a:lstStyle/>
          <a:p>
            <a:r>
              <a:rPr lang="en-GB" sz="2400" dirty="0">
                <a:effectLst/>
                <a:ea typeface="Calibri" panose="020F0502020204030204" pitchFamily="34" charset="0"/>
                <a:cs typeface="Times New Roman" panose="02020603050405020304" pitchFamily="18" charset="0"/>
              </a:rPr>
              <a:t>The knowledge of what is needed within a community is known by the people and organisations within those communities themselves and so they best understand what those areas need to be able to reach their full potential and thrive.</a:t>
            </a:r>
          </a:p>
          <a:p>
            <a:r>
              <a:rPr lang="en-GB" sz="2400" dirty="0">
                <a:effectLst/>
                <a:ea typeface="Calibri" panose="020F0502020204030204" pitchFamily="34" charset="0"/>
                <a:cs typeface="Times New Roman" panose="02020603050405020304" pitchFamily="18" charset="0"/>
              </a:rPr>
              <a:t>The support provided in developing the plans provides communities with the skills and confidence to take a lead in continued community economic development planning. This has led to a change in the way communities engage with Local Authorities, they are better placed to advocate for themselves and enable constructive conversations.</a:t>
            </a:r>
          </a:p>
          <a:p>
            <a:r>
              <a:rPr lang="en-GB" sz="2400" dirty="0">
                <a:effectLst/>
                <a:ea typeface="Calibri" panose="020F0502020204030204" pitchFamily="34" charset="0"/>
                <a:cs typeface="Times New Roman" panose="02020603050405020304" pitchFamily="18" charset="0"/>
              </a:rPr>
              <a:t>Local Authority support in community economic development planning can enable systems change to take place, rather than small scale activities.</a:t>
            </a:r>
          </a:p>
          <a:p>
            <a:r>
              <a:rPr lang="en-GB" sz="2400" dirty="0">
                <a:effectLst/>
                <a:ea typeface="Calibri" panose="020F0502020204030204" pitchFamily="34" charset="0"/>
                <a:cs typeface="Times New Roman" panose="02020603050405020304" pitchFamily="18" charset="0"/>
              </a:rPr>
              <a:t>Community economic development planning compliments other activities that Local Authorities are undertaking. Community economic development planning is a powerful tool for change but can only perform this function if it is embedded within wider policies, strategies, and plans.</a:t>
            </a:r>
          </a:p>
          <a:p>
            <a:endParaRPr lang="en-GB" dirty="0"/>
          </a:p>
        </p:txBody>
      </p:sp>
      <p:pic>
        <p:nvPicPr>
          <p:cNvPr id="6" name="Picture 5" descr="Text&#10;&#10;Description automatically generated with medium confidence">
            <a:extLst>
              <a:ext uri="{FF2B5EF4-FFF2-40B4-BE49-F238E27FC236}">
                <a16:creationId xmlns:a16="http://schemas.microsoft.com/office/drawing/2014/main" id="{8A10CCD5-2C65-4839-A72C-F71EC80810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2182656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1F04-54A4-4613-9DB7-2F7FCE4F01B7}"/>
              </a:ext>
            </a:extLst>
          </p:cNvPr>
          <p:cNvSpPr>
            <a:spLocks noGrp="1"/>
          </p:cNvSpPr>
          <p:nvPr>
            <p:ph type="title"/>
          </p:nvPr>
        </p:nvSpPr>
        <p:spPr/>
        <p:txBody>
          <a:bodyPr/>
          <a:lstStyle/>
          <a:p>
            <a:r>
              <a:rPr lang="en-US" b="1" dirty="0"/>
              <a:t>Elements of successful community economic development planning</a:t>
            </a:r>
            <a:endParaRPr lang="en-GB" dirty="0"/>
          </a:p>
        </p:txBody>
      </p:sp>
      <p:pic>
        <p:nvPicPr>
          <p:cNvPr id="4" name="Content Placeholder 3" descr="A picture containing clipart&#10;&#10;Description automatically generated">
            <a:extLst>
              <a:ext uri="{FF2B5EF4-FFF2-40B4-BE49-F238E27FC236}">
                <a16:creationId xmlns:a16="http://schemas.microsoft.com/office/drawing/2014/main" id="{3029ADAF-FA0B-4E2E-B563-12D5F1E0A4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7918" y="2208400"/>
            <a:ext cx="3886200" cy="1171575"/>
          </a:xfrm>
        </p:spPr>
      </p:pic>
      <p:pic>
        <p:nvPicPr>
          <p:cNvPr id="6" name="Picture 5" descr="Text&#10;&#10;Description automatically generated with medium confidence">
            <a:extLst>
              <a:ext uri="{FF2B5EF4-FFF2-40B4-BE49-F238E27FC236}">
                <a16:creationId xmlns:a16="http://schemas.microsoft.com/office/drawing/2014/main" id="{8A10CCD5-2C65-4839-A72C-F71EC80810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pic>
        <p:nvPicPr>
          <p:cNvPr id="1026" name="Picture 2" descr="Clip Art Resources for LibreOffice | What the Tech Am I Doing?">
            <a:extLst>
              <a:ext uri="{FF2B5EF4-FFF2-40B4-BE49-F238E27FC236}">
                <a16:creationId xmlns:a16="http://schemas.microsoft.com/office/drawing/2014/main" id="{6F7D318B-3C5E-4A20-9E45-31140A04A5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4693" y="1804149"/>
            <a:ext cx="2090080" cy="1980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FFB8507-CD5E-4D88-B5C5-58DF585A7D30}"/>
              </a:ext>
            </a:extLst>
          </p:cNvPr>
          <p:cNvPicPr>
            <a:picLocks noChangeAspect="1"/>
          </p:cNvPicPr>
          <p:nvPr/>
        </p:nvPicPr>
        <p:blipFill>
          <a:blip r:embed="rId5"/>
          <a:stretch>
            <a:fillRect/>
          </a:stretch>
        </p:blipFill>
        <p:spPr>
          <a:xfrm>
            <a:off x="3204690" y="3624212"/>
            <a:ext cx="2143125" cy="2133600"/>
          </a:xfrm>
          <a:prstGeom prst="rect">
            <a:avLst/>
          </a:prstGeom>
        </p:spPr>
      </p:pic>
      <p:pic>
        <p:nvPicPr>
          <p:cNvPr id="8" name="Picture 7">
            <a:extLst>
              <a:ext uri="{FF2B5EF4-FFF2-40B4-BE49-F238E27FC236}">
                <a16:creationId xmlns:a16="http://schemas.microsoft.com/office/drawing/2014/main" id="{28983838-669C-4E2D-80E9-8877828562D8}"/>
              </a:ext>
            </a:extLst>
          </p:cNvPr>
          <p:cNvPicPr>
            <a:picLocks noChangeAspect="1"/>
          </p:cNvPicPr>
          <p:nvPr/>
        </p:nvPicPr>
        <p:blipFill>
          <a:blip r:embed="rId6"/>
          <a:stretch>
            <a:fillRect/>
          </a:stretch>
        </p:blipFill>
        <p:spPr>
          <a:xfrm>
            <a:off x="6271552" y="4077973"/>
            <a:ext cx="2600325" cy="1762125"/>
          </a:xfrm>
          <a:prstGeom prst="rect">
            <a:avLst/>
          </a:prstGeom>
        </p:spPr>
      </p:pic>
    </p:spTree>
    <p:extLst>
      <p:ext uri="{BB962C8B-B14F-4D97-AF65-F5344CB8AC3E}">
        <p14:creationId xmlns:p14="http://schemas.microsoft.com/office/powerpoint/2010/main" val="1680816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0343814-D0EC-4A33-9608-CF6BE6D8FEB3}"/>
              </a:ext>
            </a:extLst>
          </p:cNvPr>
          <p:cNvSpPr/>
          <p:nvPr/>
        </p:nvSpPr>
        <p:spPr>
          <a:xfrm flipH="1" flipV="1">
            <a:off x="557101" y="2229484"/>
            <a:ext cx="5847187" cy="2170501"/>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2C1A5904-1C9D-48FF-8D6B-65C1FB1F1A93}"/>
              </a:ext>
            </a:extLst>
          </p:cNvPr>
          <p:cNvSpPr/>
          <p:nvPr/>
        </p:nvSpPr>
        <p:spPr>
          <a:xfrm flipH="1" flipV="1">
            <a:off x="4962417" y="2229482"/>
            <a:ext cx="6637108" cy="2466925"/>
          </a:xfrm>
          <a:prstGeom prst="ellipse">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7009B75-C52C-4E46-B234-E2F4E475D116}"/>
              </a:ext>
            </a:extLst>
          </p:cNvPr>
          <p:cNvSpPr>
            <a:spLocks noGrp="1"/>
          </p:cNvSpPr>
          <p:nvPr>
            <p:ph type="title"/>
          </p:nvPr>
        </p:nvSpPr>
        <p:spPr>
          <a:xfrm>
            <a:off x="834502" y="365125"/>
            <a:ext cx="10519298" cy="1325563"/>
          </a:xfrm>
        </p:spPr>
        <p:txBody>
          <a:bodyPr/>
          <a:lstStyle/>
          <a:p>
            <a:r>
              <a:rPr lang="en-GB" b="1" dirty="0"/>
              <a:t>How do you build social capital in places with none?</a:t>
            </a:r>
          </a:p>
        </p:txBody>
      </p:sp>
      <p:sp>
        <p:nvSpPr>
          <p:cNvPr id="4" name="TextBox 3">
            <a:extLst>
              <a:ext uri="{FF2B5EF4-FFF2-40B4-BE49-F238E27FC236}">
                <a16:creationId xmlns:a16="http://schemas.microsoft.com/office/drawing/2014/main" id="{3B7AC269-ED44-4F39-9EE4-2B7FB596515C}"/>
              </a:ext>
            </a:extLst>
          </p:cNvPr>
          <p:cNvSpPr txBox="1"/>
          <p:nvPr/>
        </p:nvSpPr>
        <p:spPr>
          <a:xfrm>
            <a:off x="314325" y="1524000"/>
            <a:ext cx="11668125" cy="646331"/>
          </a:xfrm>
          <a:prstGeom prst="rect">
            <a:avLst/>
          </a:prstGeom>
          <a:noFill/>
        </p:spPr>
        <p:txBody>
          <a:bodyPr wrap="square" rtlCol="0">
            <a:spAutoFit/>
          </a:bodyPr>
          <a:lstStyle/>
          <a:p>
            <a:pPr marL="742950" indent="-742950">
              <a:buFont typeface="Arial" panose="020B0604020202020204" pitchFamily="34" charset="0"/>
              <a:buChar char="•"/>
            </a:pPr>
            <a:endParaRPr lang="en-GB" sz="3600" dirty="0">
              <a:highlight>
                <a:srgbClr val="FFFF00"/>
              </a:highlight>
            </a:endParaRPr>
          </a:p>
        </p:txBody>
      </p:sp>
      <p:sp>
        <p:nvSpPr>
          <p:cNvPr id="3" name="Rectangle 2">
            <a:extLst>
              <a:ext uri="{FF2B5EF4-FFF2-40B4-BE49-F238E27FC236}">
                <a16:creationId xmlns:a16="http://schemas.microsoft.com/office/drawing/2014/main" id="{2558121D-3676-4CF4-92AB-92D23DA35236}"/>
              </a:ext>
            </a:extLst>
          </p:cNvPr>
          <p:cNvSpPr/>
          <p:nvPr/>
        </p:nvSpPr>
        <p:spPr>
          <a:xfrm>
            <a:off x="1904946" y="2645659"/>
            <a:ext cx="2979504" cy="1877437"/>
          </a:xfrm>
          <a:prstGeom prst="rect">
            <a:avLst/>
          </a:prstGeom>
        </p:spPr>
        <p:txBody>
          <a:bodyPr wrap="square">
            <a:spAutoFit/>
          </a:bodyPr>
          <a:lstStyle/>
          <a:p>
            <a:r>
              <a:rPr lang="en-GB" sz="2000" dirty="0">
                <a:latin typeface="Calibri" panose="020F0502020204030204" pitchFamily="34" charset="0"/>
                <a:cs typeface="Times New Roman" panose="02020603050405020304" pitchFamily="18" charset="0"/>
              </a:rPr>
              <a:t>Community engagement through arts, events, etc.</a:t>
            </a:r>
          </a:p>
          <a:p>
            <a:r>
              <a:rPr lang="en-GB" sz="2000" dirty="0">
                <a:latin typeface="Calibri" panose="020F0502020204030204" pitchFamily="34" charset="0"/>
                <a:cs typeface="Times New Roman" panose="02020603050405020304" pitchFamily="18" charset="0"/>
              </a:rPr>
              <a:t>Community Research</a:t>
            </a:r>
          </a:p>
          <a:p>
            <a:r>
              <a:rPr lang="en-GB" sz="2000" dirty="0">
                <a:latin typeface="Calibri" panose="020F0502020204030204" pitchFamily="34" charset="0"/>
                <a:cs typeface="Times New Roman" panose="02020603050405020304" pitchFamily="18" charset="0"/>
              </a:rPr>
              <a:t>Community organising</a:t>
            </a:r>
          </a:p>
          <a:p>
            <a:endParaRPr lang="en-GB" dirty="0">
              <a:latin typeface="Calibri" panose="020F0502020204030204" pitchFamily="34" charset="0"/>
              <a:cs typeface="Times New Roman" panose="02020603050405020304" pitchFamily="18" charset="0"/>
            </a:endParaRPr>
          </a:p>
          <a:p>
            <a:endParaRPr lang="en-GB" dirty="0"/>
          </a:p>
        </p:txBody>
      </p:sp>
      <p:sp>
        <p:nvSpPr>
          <p:cNvPr id="8" name="Rectangle 7">
            <a:extLst>
              <a:ext uri="{FF2B5EF4-FFF2-40B4-BE49-F238E27FC236}">
                <a16:creationId xmlns:a16="http://schemas.microsoft.com/office/drawing/2014/main" id="{72D3CB45-049E-44C6-91A3-B36B383F641A}"/>
              </a:ext>
            </a:extLst>
          </p:cNvPr>
          <p:cNvSpPr/>
          <p:nvPr/>
        </p:nvSpPr>
        <p:spPr>
          <a:xfrm>
            <a:off x="6579545" y="2368660"/>
            <a:ext cx="3470956" cy="2800767"/>
          </a:xfrm>
          <a:prstGeom prst="rect">
            <a:avLst/>
          </a:prstGeom>
        </p:spPr>
        <p:txBody>
          <a:bodyPr wrap="square">
            <a:spAutoFit/>
          </a:bodyPr>
          <a:lstStyle/>
          <a:p>
            <a:r>
              <a:rPr lang="en-GB" sz="2000" dirty="0">
                <a:latin typeface="Calibri" panose="020F0502020204030204" pitchFamily="34" charset="0"/>
                <a:cs typeface="Times New Roman" panose="02020603050405020304" pitchFamily="18" charset="0"/>
              </a:rPr>
              <a:t>Community organisation</a:t>
            </a:r>
          </a:p>
          <a:p>
            <a:r>
              <a:rPr lang="en-GB" sz="2000" dirty="0">
                <a:latin typeface="Calibri" panose="020F0502020204030204" pitchFamily="34" charset="0"/>
                <a:cs typeface="Times New Roman" panose="02020603050405020304" pitchFamily="18" charset="0"/>
              </a:rPr>
              <a:t>Neighbourhood Forum</a:t>
            </a:r>
          </a:p>
          <a:p>
            <a:r>
              <a:rPr lang="en-GB" sz="2000" dirty="0">
                <a:latin typeface="Calibri" panose="020F0502020204030204" pitchFamily="34" charset="0"/>
                <a:cs typeface="Times New Roman" panose="02020603050405020304" pitchFamily="18" charset="0"/>
              </a:rPr>
              <a:t>Community Development Trust</a:t>
            </a:r>
          </a:p>
          <a:p>
            <a:r>
              <a:rPr lang="en-GB" sz="2000" dirty="0">
                <a:latin typeface="Calibri" panose="020F0502020204030204" pitchFamily="34" charset="0"/>
                <a:cs typeface="Times New Roman" panose="02020603050405020304" pitchFamily="18" charset="0"/>
              </a:rPr>
              <a:t>Community Land Trust</a:t>
            </a:r>
          </a:p>
          <a:p>
            <a:r>
              <a:rPr lang="en-GB" sz="2000" dirty="0">
                <a:latin typeface="Calibri" panose="020F0502020204030204" pitchFamily="34" charset="0"/>
                <a:cs typeface="Times New Roman" panose="02020603050405020304" pitchFamily="18" charset="0"/>
              </a:rPr>
              <a:t>Neighbourhood Planning  </a:t>
            </a:r>
          </a:p>
          <a:p>
            <a:r>
              <a:rPr lang="en-GB" sz="2000" dirty="0">
                <a:latin typeface="Calibri" panose="020F0502020204030204" pitchFamily="34" charset="0"/>
                <a:cs typeface="Times New Roman" panose="02020603050405020304" pitchFamily="18" charset="0"/>
              </a:rPr>
              <a:t>Community owned business i.e. community energy, housing</a:t>
            </a:r>
          </a:p>
          <a:p>
            <a:endParaRPr lang="en-GB" dirty="0">
              <a:latin typeface="Calibri" panose="020F0502020204030204" pitchFamily="34" charset="0"/>
              <a:cs typeface="Times New Roman" panose="02020603050405020304" pitchFamily="18" charset="0"/>
            </a:endParaRPr>
          </a:p>
          <a:p>
            <a:endParaRPr lang="en-GB" dirty="0"/>
          </a:p>
        </p:txBody>
      </p:sp>
      <p:sp>
        <p:nvSpPr>
          <p:cNvPr id="10" name="TextBox 9">
            <a:extLst>
              <a:ext uri="{FF2B5EF4-FFF2-40B4-BE49-F238E27FC236}">
                <a16:creationId xmlns:a16="http://schemas.microsoft.com/office/drawing/2014/main" id="{F7B09B3B-01D3-4D54-8299-B675FD3F6F61}"/>
              </a:ext>
            </a:extLst>
          </p:cNvPr>
          <p:cNvSpPr txBox="1"/>
          <p:nvPr/>
        </p:nvSpPr>
        <p:spPr>
          <a:xfrm flipH="1">
            <a:off x="5329255" y="3184267"/>
            <a:ext cx="807538" cy="400110"/>
          </a:xfrm>
          <a:prstGeom prst="rect">
            <a:avLst/>
          </a:prstGeom>
          <a:noFill/>
        </p:spPr>
        <p:txBody>
          <a:bodyPr wrap="square" rtlCol="0">
            <a:spAutoFit/>
          </a:bodyPr>
          <a:lstStyle/>
          <a:p>
            <a:r>
              <a:rPr lang="en-GB" sz="2000" dirty="0"/>
              <a:t>CEDP</a:t>
            </a:r>
          </a:p>
        </p:txBody>
      </p:sp>
      <p:cxnSp>
        <p:nvCxnSpPr>
          <p:cNvPr id="12" name="Straight Arrow Connector 11">
            <a:extLst>
              <a:ext uri="{FF2B5EF4-FFF2-40B4-BE49-F238E27FC236}">
                <a16:creationId xmlns:a16="http://schemas.microsoft.com/office/drawing/2014/main" id="{880924A1-EF85-41C7-BCBC-BF024A21C979}"/>
              </a:ext>
            </a:extLst>
          </p:cNvPr>
          <p:cNvCxnSpPr/>
          <p:nvPr/>
        </p:nvCxnSpPr>
        <p:spPr>
          <a:xfrm>
            <a:off x="1695236" y="5260369"/>
            <a:ext cx="902071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06E7939-92B0-481E-8FBC-D196EDC2F0F3}"/>
              </a:ext>
            </a:extLst>
          </p:cNvPr>
          <p:cNvSpPr txBox="1"/>
          <p:nvPr/>
        </p:nvSpPr>
        <p:spPr>
          <a:xfrm>
            <a:off x="878299" y="5051082"/>
            <a:ext cx="778226" cy="369332"/>
          </a:xfrm>
          <a:prstGeom prst="rect">
            <a:avLst/>
          </a:prstGeom>
          <a:noFill/>
        </p:spPr>
        <p:txBody>
          <a:bodyPr wrap="none" rtlCol="0">
            <a:spAutoFit/>
          </a:bodyPr>
          <a:lstStyle/>
          <a:p>
            <a:r>
              <a:rPr lang="en-GB" dirty="0">
                <a:solidFill>
                  <a:srgbClr val="FF0000"/>
                </a:solidFill>
              </a:rPr>
              <a:t>Power</a:t>
            </a:r>
          </a:p>
        </p:txBody>
      </p:sp>
      <p:sp>
        <p:nvSpPr>
          <p:cNvPr id="14" name="TextBox 13">
            <a:extLst>
              <a:ext uri="{FF2B5EF4-FFF2-40B4-BE49-F238E27FC236}">
                <a16:creationId xmlns:a16="http://schemas.microsoft.com/office/drawing/2014/main" id="{3D7FF4D0-FAA0-4DA4-A350-9E773B736C5A}"/>
              </a:ext>
            </a:extLst>
          </p:cNvPr>
          <p:cNvSpPr txBox="1"/>
          <p:nvPr/>
        </p:nvSpPr>
        <p:spPr>
          <a:xfrm>
            <a:off x="1404120" y="5407442"/>
            <a:ext cx="1519070" cy="400110"/>
          </a:xfrm>
          <a:prstGeom prst="rect">
            <a:avLst/>
          </a:prstGeom>
          <a:noFill/>
        </p:spPr>
        <p:txBody>
          <a:bodyPr wrap="none" rtlCol="0">
            <a:spAutoFit/>
          </a:bodyPr>
          <a:lstStyle/>
          <a:p>
            <a:r>
              <a:rPr lang="en-GB" sz="2000" dirty="0"/>
              <a:t>Public sector</a:t>
            </a:r>
          </a:p>
        </p:txBody>
      </p:sp>
      <p:sp>
        <p:nvSpPr>
          <p:cNvPr id="15" name="TextBox 14">
            <a:extLst>
              <a:ext uri="{FF2B5EF4-FFF2-40B4-BE49-F238E27FC236}">
                <a16:creationId xmlns:a16="http://schemas.microsoft.com/office/drawing/2014/main" id="{0F662247-DA7B-4988-A237-850DBAF356E4}"/>
              </a:ext>
            </a:extLst>
          </p:cNvPr>
          <p:cNvSpPr txBox="1"/>
          <p:nvPr/>
        </p:nvSpPr>
        <p:spPr>
          <a:xfrm>
            <a:off x="9741524" y="5463738"/>
            <a:ext cx="1396536" cy="400110"/>
          </a:xfrm>
          <a:prstGeom prst="rect">
            <a:avLst/>
          </a:prstGeom>
          <a:noFill/>
        </p:spPr>
        <p:txBody>
          <a:bodyPr wrap="none" rtlCol="0">
            <a:spAutoFit/>
          </a:bodyPr>
          <a:lstStyle/>
          <a:p>
            <a:r>
              <a:rPr lang="en-GB" sz="2000" dirty="0"/>
              <a:t>Community</a:t>
            </a:r>
          </a:p>
        </p:txBody>
      </p:sp>
      <p:cxnSp>
        <p:nvCxnSpPr>
          <p:cNvPr id="18" name="Connector: Elbow 17">
            <a:extLst>
              <a:ext uri="{FF2B5EF4-FFF2-40B4-BE49-F238E27FC236}">
                <a16:creationId xmlns:a16="http://schemas.microsoft.com/office/drawing/2014/main" id="{4374163B-442D-42FB-83DA-1084D5F53402}"/>
              </a:ext>
            </a:extLst>
          </p:cNvPr>
          <p:cNvCxnSpPr>
            <a:cxnSpLocks/>
          </p:cNvCxnSpPr>
          <p:nvPr/>
        </p:nvCxnSpPr>
        <p:spPr>
          <a:xfrm>
            <a:off x="5506948" y="5536648"/>
            <a:ext cx="5166068" cy="563067"/>
          </a:xfrm>
          <a:prstGeom prst="bentConnector3">
            <a:avLst>
              <a:gd name="adj1" fmla="val 82"/>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6E5C717-9741-45E6-8A15-E1A726DED53F}"/>
              </a:ext>
            </a:extLst>
          </p:cNvPr>
          <p:cNvSpPr txBox="1"/>
          <p:nvPr/>
        </p:nvSpPr>
        <p:spPr>
          <a:xfrm>
            <a:off x="6996611" y="6226140"/>
            <a:ext cx="2814745" cy="369332"/>
          </a:xfrm>
          <a:prstGeom prst="rect">
            <a:avLst/>
          </a:prstGeom>
          <a:noFill/>
        </p:spPr>
        <p:txBody>
          <a:bodyPr wrap="none" rtlCol="0">
            <a:spAutoFit/>
          </a:bodyPr>
          <a:lstStyle/>
          <a:p>
            <a:r>
              <a:rPr lang="en-GB" dirty="0">
                <a:solidFill>
                  <a:schemeClr val="accent1"/>
                </a:solidFill>
              </a:rPr>
              <a:t>Community Wealth Building</a:t>
            </a:r>
          </a:p>
        </p:txBody>
      </p:sp>
      <p:pic>
        <p:nvPicPr>
          <p:cNvPr id="16" name="Picture 15" descr="Text&#10;&#10;Description automatically generated with medium confidence">
            <a:extLst>
              <a:ext uri="{FF2B5EF4-FFF2-40B4-BE49-F238E27FC236}">
                <a16:creationId xmlns:a16="http://schemas.microsoft.com/office/drawing/2014/main" id="{D1DBFAF6-F429-43DE-AEE4-00E55C7F1E9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3247529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9B75-C52C-4E46-B234-E2F4E475D116}"/>
              </a:ext>
            </a:extLst>
          </p:cNvPr>
          <p:cNvSpPr>
            <a:spLocks noGrp="1"/>
          </p:cNvSpPr>
          <p:nvPr>
            <p:ph type="title"/>
          </p:nvPr>
        </p:nvSpPr>
        <p:spPr>
          <a:xfrm>
            <a:off x="618744" y="115467"/>
            <a:ext cx="10519298" cy="1325563"/>
          </a:xfrm>
        </p:spPr>
        <p:txBody>
          <a:bodyPr/>
          <a:lstStyle/>
          <a:p>
            <a:r>
              <a:rPr lang="en-GB" b="1" dirty="0"/>
              <a:t>Community Economic Development Plans</a:t>
            </a:r>
          </a:p>
        </p:txBody>
      </p:sp>
      <p:sp>
        <p:nvSpPr>
          <p:cNvPr id="4" name="TextBox 3">
            <a:extLst>
              <a:ext uri="{FF2B5EF4-FFF2-40B4-BE49-F238E27FC236}">
                <a16:creationId xmlns:a16="http://schemas.microsoft.com/office/drawing/2014/main" id="{3B7AC269-ED44-4F39-9EE4-2B7FB596515C}"/>
              </a:ext>
            </a:extLst>
          </p:cNvPr>
          <p:cNvSpPr txBox="1"/>
          <p:nvPr/>
        </p:nvSpPr>
        <p:spPr>
          <a:xfrm>
            <a:off x="314325" y="1524000"/>
            <a:ext cx="11668125" cy="646331"/>
          </a:xfrm>
          <a:prstGeom prst="rect">
            <a:avLst/>
          </a:prstGeom>
          <a:noFill/>
        </p:spPr>
        <p:txBody>
          <a:bodyPr wrap="square" rtlCol="0">
            <a:spAutoFit/>
          </a:bodyPr>
          <a:lstStyle/>
          <a:p>
            <a:pPr marL="742950" indent="-742950">
              <a:buFont typeface="Arial" panose="020B0604020202020204" pitchFamily="34" charset="0"/>
              <a:buChar char="•"/>
            </a:pPr>
            <a:endParaRPr lang="en-GB" sz="3600" dirty="0">
              <a:highlight>
                <a:srgbClr val="FFFF00"/>
              </a:highlight>
            </a:endParaRPr>
          </a:p>
        </p:txBody>
      </p:sp>
      <p:sp>
        <p:nvSpPr>
          <p:cNvPr id="3" name="Rectangle 2">
            <a:extLst>
              <a:ext uri="{FF2B5EF4-FFF2-40B4-BE49-F238E27FC236}">
                <a16:creationId xmlns:a16="http://schemas.microsoft.com/office/drawing/2014/main" id="{2558121D-3676-4CF4-92AB-92D23DA35236}"/>
              </a:ext>
            </a:extLst>
          </p:cNvPr>
          <p:cNvSpPr/>
          <p:nvPr/>
        </p:nvSpPr>
        <p:spPr>
          <a:xfrm>
            <a:off x="1287737" y="882841"/>
            <a:ext cx="10191963" cy="5170646"/>
          </a:xfrm>
          <a:prstGeom prst="rect">
            <a:avLst/>
          </a:prstGeom>
        </p:spPr>
        <p:txBody>
          <a:bodyPr wrap="square">
            <a:spAutoFit/>
          </a:bodyPr>
          <a:lstStyle/>
          <a:p>
            <a:r>
              <a:rPr lang="en-GB" sz="2400" dirty="0">
                <a:latin typeface="Calibri" panose="020F0502020204030204" pitchFamily="34" charset="0"/>
                <a:cs typeface="Times New Roman" panose="02020603050405020304" pitchFamily="18" charset="0"/>
              </a:rPr>
              <a:t>                                                                                                 are a tool that can test:</a:t>
            </a:r>
          </a:p>
          <a:p>
            <a:endParaRPr lang="en-GB" sz="2400" dirty="0">
              <a:latin typeface="Calibri" panose="020F0502020204030204" pitchFamily="34" charset="0"/>
              <a:cs typeface="Times New Roman" panose="02020603050405020304" pitchFamily="18" charset="0"/>
            </a:endParaRPr>
          </a:p>
          <a:p>
            <a:pPr marL="342900" indent="-342900">
              <a:buFontTx/>
              <a:buChar char="-"/>
            </a:pPr>
            <a:r>
              <a:rPr lang="en-GB" sz="2400" dirty="0">
                <a:latin typeface="Calibri" panose="020F0502020204030204" pitchFamily="34" charset="0"/>
                <a:cs typeface="Times New Roman" panose="02020603050405020304" pitchFamily="18" charset="0"/>
              </a:rPr>
              <a:t>Where the real appetite/readiness capacity is?</a:t>
            </a:r>
          </a:p>
          <a:p>
            <a:pPr marL="342900" indent="-342900">
              <a:buFontTx/>
              <a:buChar char="-"/>
            </a:pPr>
            <a:r>
              <a:rPr lang="en-GB" sz="2400" dirty="0">
                <a:latin typeface="Calibri" panose="020F0502020204030204" pitchFamily="34" charset="0"/>
                <a:cs typeface="Times New Roman" panose="02020603050405020304" pitchFamily="18" charset="0"/>
              </a:rPr>
              <a:t>What the parameters are – is it possible at all? Is political support achievable?</a:t>
            </a:r>
          </a:p>
          <a:p>
            <a:pPr marL="342900" indent="-342900">
              <a:buFontTx/>
              <a:buChar char="-"/>
            </a:pPr>
            <a:r>
              <a:rPr lang="en-GB" sz="2400" dirty="0">
                <a:latin typeface="Calibri" panose="020F0502020204030204" pitchFamily="34" charset="0"/>
                <a:cs typeface="Times New Roman" panose="02020603050405020304" pitchFamily="18" charset="0"/>
              </a:rPr>
              <a:t>What’s seen as a value (i.e. community empowerment may be difficult to embrace for young democracies scared by Communism) </a:t>
            </a:r>
          </a:p>
          <a:p>
            <a:pPr marL="342900" indent="-342900">
              <a:buFontTx/>
              <a:buChar char="-"/>
            </a:pPr>
            <a:r>
              <a:rPr lang="en-GB" sz="2400" dirty="0">
                <a:latin typeface="Calibri" panose="020F0502020204030204" pitchFamily="34" charset="0"/>
                <a:cs typeface="Times New Roman" panose="02020603050405020304" pitchFamily="18" charset="0"/>
              </a:rPr>
              <a:t>Assess transferability of examples – </a:t>
            </a:r>
            <a:r>
              <a:rPr lang="en-GB" sz="2400" dirty="0"/>
              <a:t>Heart of Hastings (local people using a co-op model to own and control commercial property for local economic benefit), </a:t>
            </a:r>
            <a:r>
              <a:rPr lang="en-GB" sz="2400" dirty="0" err="1"/>
              <a:t>Collyhurst</a:t>
            </a:r>
            <a:r>
              <a:rPr lang="en-GB" sz="2400" dirty="0"/>
              <a:t> Big Local (seeking to disrupt top-down regeneration, gain control and unlock more opportunities for local people, focusing on local entrepreneurship and social enterprise),</a:t>
            </a:r>
            <a:r>
              <a:rPr lang="en-GB" sz="2400" dirty="0">
                <a:latin typeface="Calibri" panose="020F0502020204030204" pitchFamily="34" charset="0"/>
                <a:cs typeface="Times New Roman" panose="02020603050405020304" pitchFamily="18" charset="0"/>
              </a:rPr>
              <a:t> US (Cleveland Ohio cooperative model </a:t>
            </a:r>
            <a:r>
              <a:rPr lang="en-GB" sz="2400" dirty="0">
                <a:latin typeface="Calibri" panose="020F0502020204030204" pitchFamily="34" charset="0"/>
                <a:cs typeface="Times New Roman" panose="02020603050405020304" pitchFamily="18" charset="0"/>
                <a:hlinkClick r:id="rId2"/>
              </a:rPr>
              <a:t>http://www.evgoh.com/</a:t>
            </a:r>
            <a:r>
              <a:rPr lang="en-GB" sz="2400" dirty="0">
                <a:latin typeface="Calibri" panose="020F0502020204030204" pitchFamily="34" charset="0"/>
                <a:cs typeface="Times New Roman" panose="02020603050405020304" pitchFamily="18" charset="0"/>
              </a:rPr>
              <a:t> ), Italy (Turin see CO4Cities </a:t>
            </a:r>
            <a:r>
              <a:rPr lang="en-GB" sz="2400" dirty="0">
                <a:latin typeface="Calibri" panose="020F0502020204030204" pitchFamily="34" charset="0"/>
                <a:cs typeface="Times New Roman" panose="02020603050405020304" pitchFamily="18" charset="0"/>
                <a:hlinkClick r:id="rId3"/>
              </a:rPr>
              <a:t>http://commoning.city/co-cities-experimentations/co-city/</a:t>
            </a:r>
            <a:r>
              <a:rPr lang="en-GB" sz="2400" dirty="0">
                <a:latin typeface="Calibri" panose="020F0502020204030204" pitchFamily="34" charset="0"/>
                <a:cs typeface="Times New Roman" panose="02020603050405020304" pitchFamily="18" charset="0"/>
              </a:rPr>
              <a:t>)</a:t>
            </a:r>
            <a:r>
              <a:rPr lang="en-GB" sz="2400" dirty="0"/>
              <a:t>. </a:t>
            </a:r>
            <a:endParaRPr lang="en-GB" sz="2400" dirty="0">
              <a:latin typeface="Calibri" panose="020F0502020204030204" pitchFamily="34" charset="0"/>
              <a:cs typeface="Times New Roman" panose="02020603050405020304" pitchFamily="18" charset="0"/>
            </a:endParaRPr>
          </a:p>
          <a:p>
            <a:endParaRPr lang="en-GB" dirty="0"/>
          </a:p>
        </p:txBody>
      </p:sp>
      <p:pic>
        <p:nvPicPr>
          <p:cNvPr id="6" name="Picture 5" descr="Text&#10;&#10;Description automatically generated with medium confidence">
            <a:extLst>
              <a:ext uri="{FF2B5EF4-FFF2-40B4-BE49-F238E27FC236}">
                <a16:creationId xmlns:a16="http://schemas.microsoft.com/office/drawing/2014/main" id="{9F1F865A-1C63-44E2-A725-A0F29EBEBC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1201328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9B75-C52C-4E46-B234-E2F4E475D116}"/>
              </a:ext>
            </a:extLst>
          </p:cNvPr>
          <p:cNvSpPr>
            <a:spLocks noGrp="1"/>
          </p:cNvSpPr>
          <p:nvPr>
            <p:ph type="title"/>
          </p:nvPr>
        </p:nvSpPr>
        <p:spPr>
          <a:xfrm>
            <a:off x="1235194" y="794609"/>
            <a:ext cx="10519298" cy="1325563"/>
          </a:xfrm>
        </p:spPr>
        <p:txBody>
          <a:bodyPr/>
          <a:lstStyle/>
          <a:p>
            <a:r>
              <a:rPr lang="en-GB" b="1" dirty="0"/>
              <a:t>What is community economic development?</a:t>
            </a:r>
          </a:p>
        </p:txBody>
      </p:sp>
      <p:sp>
        <p:nvSpPr>
          <p:cNvPr id="4" name="TextBox 3">
            <a:extLst>
              <a:ext uri="{FF2B5EF4-FFF2-40B4-BE49-F238E27FC236}">
                <a16:creationId xmlns:a16="http://schemas.microsoft.com/office/drawing/2014/main" id="{3B7AC269-ED44-4F39-9EE4-2B7FB596515C}"/>
              </a:ext>
            </a:extLst>
          </p:cNvPr>
          <p:cNvSpPr txBox="1"/>
          <p:nvPr/>
        </p:nvSpPr>
        <p:spPr>
          <a:xfrm>
            <a:off x="261937" y="611888"/>
            <a:ext cx="11668125" cy="646331"/>
          </a:xfrm>
          <a:prstGeom prst="rect">
            <a:avLst/>
          </a:prstGeom>
          <a:noFill/>
        </p:spPr>
        <p:txBody>
          <a:bodyPr wrap="square" rtlCol="0">
            <a:spAutoFit/>
          </a:bodyPr>
          <a:lstStyle/>
          <a:p>
            <a:pPr marL="742950" indent="-742950">
              <a:buFont typeface="Arial" panose="020B0604020202020204" pitchFamily="34" charset="0"/>
              <a:buChar char="•"/>
            </a:pPr>
            <a:endParaRPr lang="en-GB" sz="3600" dirty="0">
              <a:highlight>
                <a:srgbClr val="FFFF00"/>
              </a:highlight>
            </a:endParaRPr>
          </a:p>
        </p:txBody>
      </p:sp>
      <p:sp>
        <p:nvSpPr>
          <p:cNvPr id="8" name="Title 1">
            <a:extLst>
              <a:ext uri="{FF2B5EF4-FFF2-40B4-BE49-F238E27FC236}">
                <a16:creationId xmlns:a16="http://schemas.microsoft.com/office/drawing/2014/main" id="{4FD76B77-3ED0-4814-B2FB-7962CEE80014}"/>
              </a:ext>
            </a:extLst>
          </p:cNvPr>
          <p:cNvSpPr txBox="1">
            <a:spLocks/>
          </p:cNvSpPr>
          <p:nvPr/>
        </p:nvSpPr>
        <p:spPr>
          <a:xfrm>
            <a:off x="2925748" y="1816112"/>
            <a:ext cx="105192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FF0000"/>
                </a:solidFill>
              </a:rPr>
              <a:t>Depending whom you ask!</a:t>
            </a:r>
          </a:p>
        </p:txBody>
      </p:sp>
      <p:sp>
        <p:nvSpPr>
          <p:cNvPr id="9" name="Rectangle 8">
            <a:extLst>
              <a:ext uri="{FF2B5EF4-FFF2-40B4-BE49-F238E27FC236}">
                <a16:creationId xmlns:a16="http://schemas.microsoft.com/office/drawing/2014/main" id="{CA7CA2B4-7AB8-4769-9BB9-87B988D8A1C1}"/>
              </a:ext>
            </a:extLst>
          </p:cNvPr>
          <p:cNvSpPr/>
          <p:nvPr/>
        </p:nvSpPr>
        <p:spPr>
          <a:xfrm>
            <a:off x="1010093" y="2853552"/>
            <a:ext cx="10403038" cy="2215991"/>
          </a:xfrm>
          <a:prstGeom prst="rect">
            <a:avLst/>
          </a:prstGeom>
        </p:spPr>
        <p:txBody>
          <a:bodyPr wrap="square">
            <a:spAutoFit/>
          </a:bodyPr>
          <a:lstStyle/>
          <a:p>
            <a:endParaRPr lang="en-GB" dirty="0"/>
          </a:p>
          <a:p>
            <a:r>
              <a:rPr lang="en-GB" sz="2400" dirty="0"/>
              <a:t>(Phillips and Pittman) “Most practitioners think of community [economic] development as an outcome – physical, social, and economic improvement in a community </a:t>
            </a:r>
          </a:p>
          <a:p>
            <a:r>
              <a:rPr lang="en-GB" sz="2400" dirty="0"/>
              <a:t>while most academics think of community [economic] development as a process – the ability of communities to act collectively and enhancing the ability to do so.” </a:t>
            </a:r>
          </a:p>
        </p:txBody>
      </p:sp>
      <p:pic>
        <p:nvPicPr>
          <p:cNvPr id="6" name="Picture 5" descr="Text&#10;&#10;Description automatically generated with medium confidence">
            <a:extLst>
              <a:ext uri="{FF2B5EF4-FFF2-40B4-BE49-F238E27FC236}">
                <a16:creationId xmlns:a16="http://schemas.microsoft.com/office/drawing/2014/main" id="{488DE384-758A-47A5-BFF1-878C7F801A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2304221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9B75-C52C-4E46-B234-E2F4E475D116}"/>
              </a:ext>
            </a:extLst>
          </p:cNvPr>
          <p:cNvSpPr>
            <a:spLocks noGrp="1"/>
          </p:cNvSpPr>
          <p:nvPr>
            <p:ph type="title"/>
          </p:nvPr>
        </p:nvSpPr>
        <p:spPr>
          <a:xfrm>
            <a:off x="372334" y="20600"/>
            <a:ext cx="10519298" cy="1325563"/>
          </a:xfrm>
        </p:spPr>
        <p:txBody>
          <a:bodyPr/>
          <a:lstStyle/>
          <a:p>
            <a:r>
              <a:rPr lang="en-GB" b="1" dirty="0"/>
              <a:t>Attempts at definition:</a:t>
            </a:r>
          </a:p>
        </p:txBody>
      </p:sp>
      <p:sp>
        <p:nvSpPr>
          <p:cNvPr id="4" name="TextBox 3">
            <a:extLst>
              <a:ext uri="{FF2B5EF4-FFF2-40B4-BE49-F238E27FC236}">
                <a16:creationId xmlns:a16="http://schemas.microsoft.com/office/drawing/2014/main" id="{3B7AC269-ED44-4F39-9EE4-2B7FB596515C}"/>
              </a:ext>
            </a:extLst>
          </p:cNvPr>
          <p:cNvSpPr txBox="1"/>
          <p:nvPr/>
        </p:nvSpPr>
        <p:spPr>
          <a:xfrm>
            <a:off x="154924" y="445151"/>
            <a:ext cx="11668125" cy="646331"/>
          </a:xfrm>
          <a:prstGeom prst="rect">
            <a:avLst/>
          </a:prstGeom>
          <a:noFill/>
        </p:spPr>
        <p:txBody>
          <a:bodyPr wrap="square" rtlCol="0">
            <a:spAutoFit/>
          </a:bodyPr>
          <a:lstStyle/>
          <a:p>
            <a:pPr marL="742950" indent="-742950">
              <a:buFont typeface="Arial" panose="020B0604020202020204" pitchFamily="34" charset="0"/>
              <a:buChar char="•"/>
            </a:pPr>
            <a:endParaRPr lang="en-GB" sz="3600" dirty="0">
              <a:highlight>
                <a:srgbClr val="FFFF00"/>
              </a:highlight>
            </a:endParaRPr>
          </a:p>
        </p:txBody>
      </p:sp>
      <p:sp>
        <p:nvSpPr>
          <p:cNvPr id="9" name="Rectangle 8">
            <a:extLst>
              <a:ext uri="{FF2B5EF4-FFF2-40B4-BE49-F238E27FC236}">
                <a16:creationId xmlns:a16="http://schemas.microsoft.com/office/drawing/2014/main" id="{CA7CA2B4-7AB8-4769-9BB9-87B988D8A1C1}"/>
              </a:ext>
            </a:extLst>
          </p:cNvPr>
          <p:cNvSpPr/>
          <p:nvPr/>
        </p:nvSpPr>
        <p:spPr>
          <a:xfrm>
            <a:off x="454658" y="1346163"/>
            <a:ext cx="5456406" cy="4401205"/>
          </a:xfrm>
          <a:prstGeom prst="rect">
            <a:avLst/>
          </a:prstGeom>
        </p:spPr>
        <p:txBody>
          <a:bodyPr wrap="square">
            <a:spAutoFit/>
          </a:bodyPr>
          <a:lstStyle/>
          <a:p>
            <a:r>
              <a:rPr lang="en-GB" sz="2000" dirty="0"/>
              <a:t>(Green and Haines) “Democratic </a:t>
            </a:r>
            <a:r>
              <a:rPr lang="en-GB" sz="2000" b="1" dirty="0"/>
              <a:t>efforts to build assets</a:t>
            </a:r>
            <a:r>
              <a:rPr lang="en-GB" sz="2000" dirty="0"/>
              <a:t> that increase the capacity of residents to improve the quality of life in their locality.” </a:t>
            </a:r>
          </a:p>
          <a:p>
            <a:endParaRPr lang="en-GB" sz="2000" dirty="0"/>
          </a:p>
          <a:p>
            <a:r>
              <a:rPr lang="en-GB" sz="2000" dirty="0"/>
              <a:t>(Cawley) "...a deliberate, democratic, </a:t>
            </a:r>
            <a:r>
              <a:rPr lang="en-GB" sz="2000" b="1" dirty="0"/>
              <a:t>developmental activity </a:t>
            </a:r>
            <a:r>
              <a:rPr lang="en-GB" sz="2000" dirty="0"/>
              <a:t>focusing on an existing social (/economic) and geographical grouping of people who participate in the solution of common problems for a common good." </a:t>
            </a:r>
          </a:p>
          <a:p>
            <a:endParaRPr lang="en-GB" sz="2000" dirty="0"/>
          </a:p>
          <a:p>
            <a:r>
              <a:rPr lang="en-GB" sz="2000" dirty="0"/>
              <a:t>(Darby and Morris) "...an educational approach which would raise levels of local awareness and increase the confidence and </a:t>
            </a:r>
            <a:r>
              <a:rPr lang="en-GB" sz="2000" b="1" dirty="0"/>
              <a:t>ability of community groups to identify and tackle their own problems</a:t>
            </a:r>
            <a:r>
              <a:rPr lang="en-GB" sz="2000" dirty="0"/>
              <a:t>. </a:t>
            </a:r>
            <a:endParaRPr lang="en-GB" sz="2800" dirty="0"/>
          </a:p>
        </p:txBody>
      </p:sp>
      <p:pic>
        <p:nvPicPr>
          <p:cNvPr id="5" name="Picture 4" descr="Text&#10;&#10;Description automatically generated with medium confidence">
            <a:extLst>
              <a:ext uri="{FF2B5EF4-FFF2-40B4-BE49-F238E27FC236}">
                <a16:creationId xmlns:a16="http://schemas.microsoft.com/office/drawing/2014/main" id="{22267560-33A1-4C02-9837-BA7FB73265A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
        <p:nvSpPr>
          <p:cNvPr id="3" name="Rectangle 2">
            <a:extLst>
              <a:ext uri="{FF2B5EF4-FFF2-40B4-BE49-F238E27FC236}">
                <a16:creationId xmlns:a16="http://schemas.microsoft.com/office/drawing/2014/main" id="{C7AB5FF8-97F9-46FC-937D-D444EFD981B4}"/>
              </a:ext>
            </a:extLst>
          </p:cNvPr>
          <p:cNvSpPr/>
          <p:nvPr/>
        </p:nvSpPr>
        <p:spPr>
          <a:xfrm>
            <a:off x="5911064" y="1383044"/>
            <a:ext cx="6096000" cy="4093428"/>
          </a:xfrm>
          <a:prstGeom prst="rect">
            <a:avLst/>
          </a:prstGeom>
        </p:spPr>
        <p:txBody>
          <a:bodyPr>
            <a:spAutoFit/>
          </a:bodyPr>
          <a:lstStyle/>
          <a:p>
            <a:r>
              <a:rPr lang="en-GB" sz="2000" dirty="0"/>
              <a:t>(Dunbar) "...a series of </a:t>
            </a:r>
            <a:r>
              <a:rPr lang="en-GB" sz="2000" b="1" dirty="0"/>
              <a:t>community improvements </a:t>
            </a:r>
            <a:r>
              <a:rPr lang="en-GB" sz="2000" dirty="0"/>
              <a:t>which take place </a:t>
            </a:r>
            <a:r>
              <a:rPr lang="en-GB" sz="2000" b="1" dirty="0"/>
              <a:t>over time </a:t>
            </a:r>
            <a:r>
              <a:rPr lang="en-GB" sz="2000" dirty="0"/>
              <a:t>as a result of the common efforts of various groups of people. Each successive improvement is a discrete unit of community development. It meets a human want or need." </a:t>
            </a:r>
          </a:p>
          <a:p>
            <a:endParaRPr lang="en-GB" sz="2000" dirty="0"/>
          </a:p>
          <a:p>
            <a:r>
              <a:rPr lang="en-GB" sz="2000" dirty="0"/>
              <a:t>(</a:t>
            </a:r>
            <a:r>
              <a:rPr lang="en-GB" sz="2000" dirty="0" err="1"/>
              <a:t>Huie</a:t>
            </a:r>
            <a:r>
              <a:rPr lang="en-GB" sz="2000" dirty="0"/>
              <a:t>) "...the process of </a:t>
            </a:r>
            <a:r>
              <a:rPr lang="en-GB" sz="2000" b="1" dirty="0"/>
              <a:t>local decision-making </a:t>
            </a:r>
            <a:r>
              <a:rPr lang="en-GB" sz="2000" dirty="0"/>
              <a:t>and the development of programs designed to make their community a better place to live and work.“ </a:t>
            </a:r>
          </a:p>
          <a:p>
            <a:endParaRPr lang="en-GB" sz="2000" dirty="0"/>
          </a:p>
          <a:p>
            <a:r>
              <a:rPr lang="en-GB" sz="2000" dirty="0"/>
              <a:t>(Long) "...an </a:t>
            </a:r>
            <a:r>
              <a:rPr lang="en-GB" sz="2000" b="1" dirty="0"/>
              <a:t>educational process </a:t>
            </a:r>
            <a:r>
              <a:rPr lang="en-GB" sz="2000" dirty="0"/>
              <a:t>designed to help adults in a community solve their problems by group decision making and group action.“ </a:t>
            </a:r>
            <a:endParaRPr lang="en-GB" sz="3600" dirty="0"/>
          </a:p>
        </p:txBody>
      </p:sp>
    </p:spTree>
    <p:extLst>
      <p:ext uri="{BB962C8B-B14F-4D97-AF65-F5344CB8AC3E}">
        <p14:creationId xmlns:p14="http://schemas.microsoft.com/office/powerpoint/2010/main" val="4091845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829AC3-5546-49AB-AC18-D8C0D9C070D8}"/>
              </a:ext>
            </a:extLst>
          </p:cNvPr>
          <p:cNvSpPr>
            <a:spLocks noGrp="1"/>
          </p:cNvSpPr>
          <p:nvPr>
            <p:ph idx="1"/>
          </p:nvPr>
        </p:nvSpPr>
        <p:spPr/>
        <p:txBody>
          <a:bodyPr>
            <a:normAutofit lnSpcReduction="10000"/>
          </a:bodyPr>
          <a:lstStyle/>
          <a:p>
            <a:pPr>
              <a:defRPr/>
            </a:pPr>
            <a:r>
              <a:rPr lang="en-US" sz="2400" b="1" dirty="0">
                <a:solidFill>
                  <a:srgbClr val="000000"/>
                </a:solidFill>
                <a:latin typeface="Calibri" panose="020F0502020204030204"/>
              </a:rPr>
              <a:t>The overall focus is the economy. </a:t>
            </a:r>
            <a:r>
              <a:rPr lang="en-US" sz="2400" dirty="0">
                <a:solidFill>
                  <a:srgbClr val="000000"/>
                </a:solidFill>
                <a:latin typeface="Calibri" panose="020F0502020204030204"/>
              </a:rPr>
              <a:t>CED is all about </a:t>
            </a:r>
            <a:r>
              <a:rPr lang="en-US" sz="2400" u="sng" dirty="0">
                <a:solidFill>
                  <a:srgbClr val="000000"/>
                </a:solidFill>
                <a:latin typeface="Calibri" panose="020F0502020204030204"/>
              </a:rPr>
              <a:t>re-shaping</a:t>
            </a:r>
            <a:r>
              <a:rPr lang="en-US" sz="2400" dirty="0">
                <a:solidFill>
                  <a:srgbClr val="000000"/>
                </a:solidFill>
                <a:latin typeface="Calibri" panose="020F0502020204030204"/>
              </a:rPr>
              <a:t> the underlying economic system in a place, rather than working on improving people’s capacity to live well within the existing environment </a:t>
            </a:r>
          </a:p>
          <a:p>
            <a:pPr>
              <a:defRPr/>
            </a:pPr>
            <a:r>
              <a:rPr lang="en-US" sz="2400" b="1" dirty="0">
                <a:solidFill>
                  <a:srgbClr val="000000"/>
                </a:solidFill>
                <a:latin typeface="Calibri" panose="020F0502020204030204"/>
              </a:rPr>
              <a:t>The economy is a means to an end, not an end in itself. </a:t>
            </a:r>
            <a:r>
              <a:rPr lang="en-US" sz="2400" dirty="0">
                <a:solidFill>
                  <a:srgbClr val="000000"/>
                </a:solidFill>
                <a:latin typeface="Calibri" panose="020F0502020204030204"/>
              </a:rPr>
              <a:t>Rather than </a:t>
            </a:r>
            <a:r>
              <a:rPr lang="en-US" sz="2400" dirty="0" err="1">
                <a:solidFill>
                  <a:srgbClr val="000000"/>
                </a:solidFill>
                <a:latin typeface="Calibri" panose="020F0502020204030204"/>
              </a:rPr>
              <a:t>emphasising</a:t>
            </a:r>
            <a:r>
              <a:rPr lang="en-US" sz="2400" dirty="0">
                <a:solidFill>
                  <a:srgbClr val="000000"/>
                </a:solidFill>
                <a:latin typeface="Calibri" panose="020F0502020204030204"/>
              </a:rPr>
              <a:t> economic growth as the end goal of local economic development, a CED approach is interested economic development which generates human wellbeing within environmental limits, at a community level </a:t>
            </a:r>
          </a:p>
          <a:p>
            <a:pPr>
              <a:defRPr/>
            </a:pPr>
            <a:r>
              <a:rPr lang="en-US" sz="2400" b="1" dirty="0">
                <a:solidFill>
                  <a:srgbClr val="000000"/>
                </a:solidFill>
                <a:latin typeface="Calibri" panose="020F0502020204030204"/>
              </a:rPr>
              <a:t>It is led by the community. </a:t>
            </a:r>
            <a:r>
              <a:rPr lang="en-US" sz="2400" dirty="0">
                <a:solidFill>
                  <a:srgbClr val="000000"/>
                </a:solidFill>
                <a:latin typeface="Calibri" panose="020F0502020204030204"/>
              </a:rPr>
              <a:t>In CED, the power to drive the change rests within the community of residents, local businesses, local service providers, community groups and voluntary sector organisations with a direct stake in the economic health of that area </a:t>
            </a:r>
          </a:p>
          <a:p>
            <a:pPr marL="0" indent="0" algn="r">
              <a:buNone/>
            </a:pPr>
            <a:r>
              <a:rPr lang="en-GB" sz="1600" dirty="0"/>
              <a:t>Co-operatives UK – Community Economic Development – Lessons from two years action research </a:t>
            </a:r>
          </a:p>
          <a:p>
            <a:pPr marL="0" indent="0" algn="r">
              <a:buNone/>
            </a:pPr>
            <a:r>
              <a:rPr lang="en-GB" sz="1600" dirty="0"/>
              <a:t>ran from April 2015 to May 2017</a:t>
            </a:r>
          </a:p>
        </p:txBody>
      </p:sp>
      <p:sp>
        <p:nvSpPr>
          <p:cNvPr id="3" name="Title 2">
            <a:extLst>
              <a:ext uri="{FF2B5EF4-FFF2-40B4-BE49-F238E27FC236}">
                <a16:creationId xmlns:a16="http://schemas.microsoft.com/office/drawing/2014/main" id="{931CF416-537E-4911-A2A3-EC6987E06C91}"/>
              </a:ext>
            </a:extLst>
          </p:cNvPr>
          <p:cNvSpPr>
            <a:spLocks noGrp="1"/>
          </p:cNvSpPr>
          <p:nvPr>
            <p:ph type="title"/>
          </p:nvPr>
        </p:nvSpPr>
        <p:spPr/>
        <p:txBody>
          <a:bodyPr>
            <a:normAutofit/>
          </a:bodyPr>
          <a:lstStyle/>
          <a:p>
            <a:r>
              <a:rPr lang="en-US" b="1" dirty="0"/>
              <a:t>The definition we used:</a:t>
            </a:r>
            <a:endParaRPr lang="en-GB" b="1" dirty="0"/>
          </a:p>
        </p:txBody>
      </p:sp>
      <p:pic>
        <p:nvPicPr>
          <p:cNvPr id="4" name="Picture 3" descr="Text&#10;&#10;Description automatically generated with medium confidence">
            <a:extLst>
              <a:ext uri="{FF2B5EF4-FFF2-40B4-BE49-F238E27FC236}">
                <a16:creationId xmlns:a16="http://schemas.microsoft.com/office/drawing/2014/main" id="{8D1E1D7B-2D5F-4811-BBF8-C89353BC92C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4154911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9B75-C52C-4E46-B234-E2F4E475D116}"/>
              </a:ext>
            </a:extLst>
          </p:cNvPr>
          <p:cNvSpPr>
            <a:spLocks noGrp="1"/>
          </p:cNvSpPr>
          <p:nvPr>
            <p:ph type="title"/>
          </p:nvPr>
        </p:nvSpPr>
        <p:spPr>
          <a:xfrm>
            <a:off x="400565" y="277760"/>
            <a:ext cx="10519298" cy="1325563"/>
          </a:xfrm>
        </p:spPr>
        <p:txBody>
          <a:bodyPr/>
          <a:lstStyle/>
          <a:p>
            <a:r>
              <a:rPr lang="en-GB" b="1" dirty="0"/>
              <a:t>Some background:</a:t>
            </a:r>
          </a:p>
        </p:txBody>
      </p:sp>
      <p:sp>
        <p:nvSpPr>
          <p:cNvPr id="5" name="Rectangle 4">
            <a:extLst>
              <a:ext uri="{FF2B5EF4-FFF2-40B4-BE49-F238E27FC236}">
                <a16:creationId xmlns:a16="http://schemas.microsoft.com/office/drawing/2014/main" id="{F95E4B6A-5613-4C9B-BC69-330DEDE41DE4}"/>
              </a:ext>
            </a:extLst>
          </p:cNvPr>
          <p:cNvSpPr/>
          <p:nvPr/>
        </p:nvSpPr>
        <p:spPr>
          <a:xfrm>
            <a:off x="466232" y="1339366"/>
            <a:ext cx="9503596" cy="4324261"/>
          </a:xfrm>
          <a:prstGeom prst="rect">
            <a:avLst/>
          </a:prstGeom>
        </p:spPr>
        <p:txBody>
          <a:bodyPr wrap="square">
            <a:spAutoFit/>
          </a:bodyPr>
          <a:lstStyle/>
          <a:p>
            <a:endParaRPr lang="en-GB" sz="1100" dirty="0">
              <a:solidFill>
                <a:srgbClr val="000000"/>
              </a:solidFill>
              <a:latin typeface="Calibri" panose="020F0502020204030204" pitchFamily="34" charset="0"/>
            </a:endParaRPr>
          </a:p>
          <a:p>
            <a:r>
              <a:rPr lang="en-GB" sz="2400" b="1" dirty="0">
                <a:latin typeface="Calibri" panose="020F0502020204030204" pitchFamily="34" charset="0"/>
              </a:rPr>
              <a:t>Growth implies </a:t>
            </a:r>
            <a:r>
              <a:rPr lang="en-GB" sz="2400" b="1" i="1" dirty="0">
                <a:latin typeface="Calibri" panose="020F0502020204030204" pitchFamily="34" charset="0"/>
              </a:rPr>
              <a:t>quantitative </a:t>
            </a:r>
            <a:r>
              <a:rPr lang="en-GB" sz="2400" b="1" dirty="0">
                <a:latin typeface="Calibri" panose="020F0502020204030204" pitchFamily="34" charset="0"/>
              </a:rPr>
              <a:t>change, development emphasizes </a:t>
            </a:r>
            <a:r>
              <a:rPr lang="en-GB" sz="2400" b="1" i="1" dirty="0">
                <a:latin typeface="Calibri" panose="020F0502020204030204" pitchFamily="34" charset="0"/>
              </a:rPr>
              <a:t>qualitative </a:t>
            </a:r>
            <a:r>
              <a:rPr lang="en-GB" sz="2400" b="1" dirty="0">
                <a:latin typeface="Calibri" panose="020F0502020204030204" pitchFamily="34" charset="0"/>
              </a:rPr>
              <a:t>improvements. </a:t>
            </a:r>
          </a:p>
          <a:p>
            <a:endParaRPr lang="en-GB" sz="2400" b="1" dirty="0">
              <a:latin typeface="Calibri" panose="020F0502020204030204" pitchFamily="34" charset="0"/>
            </a:endParaRPr>
          </a:p>
          <a:p>
            <a:pPr algn="ctr"/>
            <a:r>
              <a:rPr lang="en-GB" sz="2400" b="1" dirty="0">
                <a:latin typeface="Calibri" panose="020F0502020204030204" pitchFamily="34" charset="0"/>
              </a:rPr>
              <a:t>Growth vs Development </a:t>
            </a:r>
          </a:p>
          <a:p>
            <a:pPr algn="ctr"/>
            <a:endParaRPr lang="en-GB" sz="2400" dirty="0">
              <a:latin typeface="Calibri" panose="020F0502020204030204" pitchFamily="34" charset="0"/>
            </a:endParaRPr>
          </a:p>
          <a:p>
            <a:r>
              <a:rPr lang="en-GB" sz="2400" b="1" dirty="0">
                <a:latin typeface="Calibri" panose="020F0502020204030204" pitchFamily="34" charset="0"/>
              </a:rPr>
              <a:t>Growth means more of the same … more jobs, more income, etc. </a:t>
            </a:r>
            <a:endParaRPr lang="en-GB" sz="2400" dirty="0">
              <a:latin typeface="Calibri" panose="020F0502020204030204" pitchFamily="34" charset="0"/>
            </a:endParaRPr>
          </a:p>
          <a:p>
            <a:r>
              <a:rPr lang="en-GB" sz="2400" b="1" dirty="0">
                <a:latin typeface="Calibri" panose="020F0502020204030204" pitchFamily="34" charset="0"/>
              </a:rPr>
              <a:t>Development means using resources to enhance human welfare </a:t>
            </a:r>
            <a:endParaRPr lang="en-GB" sz="2400" dirty="0">
              <a:latin typeface="Calibri" panose="020F0502020204030204" pitchFamily="34" charset="0"/>
            </a:endParaRPr>
          </a:p>
          <a:p>
            <a:r>
              <a:rPr lang="en-GB" sz="2400" b="1" dirty="0">
                <a:latin typeface="Calibri" panose="020F0502020204030204" pitchFamily="34" charset="0"/>
              </a:rPr>
              <a:t>Development can include growth, but not necessarily vice versa </a:t>
            </a:r>
          </a:p>
          <a:p>
            <a:endParaRPr lang="en-GB" sz="2400" b="1" dirty="0">
              <a:latin typeface="Calibri" panose="020F0502020204030204" pitchFamily="34" charset="0"/>
            </a:endParaRPr>
          </a:p>
          <a:p>
            <a:endParaRPr lang="en-GB" sz="2400" b="1" dirty="0">
              <a:latin typeface="Calibri" panose="020F0502020204030204" pitchFamily="34" charset="0"/>
            </a:endParaRPr>
          </a:p>
          <a:p>
            <a:pPr algn="ctr"/>
            <a:r>
              <a:rPr lang="en-GB" sz="2400" b="1" dirty="0">
                <a:latin typeface="Calibri" panose="020F0502020204030204" pitchFamily="34" charset="0"/>
              </a:rPr>
              <a:t>Doughnut Economics (Kate Raworth)</a:t>
            </a:r>
            <a:endParaRPr lang="en-GB" sz="2400" dirty="0">
              <a:latin typeface="Calibri" panose="020F0502020204030204" pitchFamily="34" charset="0"/>
            </a:endParaRPr>
          </a:p>
        </p:txBody>
      </p:sp>
      <p:pic>
        <p:nvPicPr>
          <p:cNvPr id="6" name="Picture 5" descr="Text&#10;&#10;Description automatically generated with medium confidence">
            <a:extLst>
              <a:ext uri="{FF2B5EF4-FFF2-40B4-BE49-F238E27FC236}">
                <a16:creationId xmlns:a16="http://schemas.microsoft.com/office/drawing/2014/main" id="{81FFF15F-9DC9-4D5C-AD7E-0FF648870BD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1351603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10;&#10;Description automatically generated">
            <a:extLst>
              <a:ext uri="{FF2B5EF4-FFF2-40B4-BE49-F238E27FC236}">
                <a16:creationId xmlns:a16="http://schemas.microsoft.com/office/drawing/2014/main" id="{C45A2744-CF71-4345-9489-385776340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1093" y="1730543"/>
            <a:ext cx="4688367" cy="4602413"/>
          </a:xfrm>
          <a:prstGeom prst="rect">
            <a:avLst/>
          </a:prstGeom>
        </p:spPr>
      </p:pic>
      <p:sp>
        <p:nvSpPr>
          <p:cNvPr id="5" name="Rectangle 4">
            <a:extLst>
              <a:ext uri="{FF2B5EF4-FFF2-40B4-BE49-F238E27FC236}">
                <a16:creationId xmlns:a16="http://schemas.microsoft.com/office/drawing/2014/main" id="{12320F35-399D-41BE-9A94-0FC7322002C1}"/>
              </a:ext>
            </a:extLst>
          </p:cNvPr>
          <p:cNvSpPr/>
          <p:nvPr/>
        </p:nvSpPr>
        <p:spPr>
          <a:xfrm>
            <a:off x="2345077" y="791883"/>
            <a:ext cx="9737331" cy="646331"/>
          </a:xfrm>
          <a:prstGeom prst="rect">
            <a:avLst/>
          </a:prstGeom>
        </p:spPr>
        <p:txBody>
          <a:bodyPr wrap="square">
            <a:spAutoFit/>
          </a:bodyPr>
          <a:lstStyle/>
          <a:p>
            <a:endParaRPr lang="en-GB" sz="1200" dirty="0">
              <a:solidFill>
                <a:srgbClr val="000000"/>
              </a:solidFill>
              <a:latin typeface="Calibri" panose="020F0502020204030204" pitchFamily="34" charset="0"/>
            </a:endParaRPr>
          </a:p>
          <a:p>
            <a:r>
              <a:rPr lang="en-GB" sz="2400" b="1" dirty="0">
                <a:latin typeface="Calibri" panose="020F0502020204030204" pitchFamily="34" charset="0"/>
              </a:rPr>
              <a:t>A “Triple Bottom Line” Approach? </a:t>
            </a:r>
            <a:r>
              <a:rPr lang="en-GB" sz="2400" b="1" dirty="0">
                <a:latin typeface="Calibri" panose="020F0502020204030204" pitchFamily="34" charset="0"/>
                <a:sym typeface="Wingdings" panose="05000000000000000000" pitchFamily="2" charset="2"/>
              </a:rPr>
              <a:t> Doughnut Economics (Kate Raworth)</a:t>
            </a:r>
            <a:endParaRPr lang="en-GB" sz="2400" dirty="0"/>
          </a:p>
        </p:txBody>
      </p:sp>
      <p:sp useBgFill="1">
        <p:nvSpPr>
          <p:cNvPr id="8" name="Oval 7">
            <a:extLst>
              <a:ext uri="{FF2B5EF4-FFF2-40B4-BE49-F238E27FC236}">
                <a16:creationId xmlns:a16="http://schemas.microsoft.com/office/drawing/2014/main" id="{2D014CE1-9821-4E87-8748-3DBA15F20F76}"/>
              </a:ext>
            </a:extLst>
          </p:cNvPr>
          <p:cNvSpPr/>
          <p:nvPr/>
        </p:nvSpPr>
        <p:spPr>
          <a:xfrm>
            <a:off x="2004318" y="2101921"/>
            <a:ext cx="2549704" cy="2649020"/>
          </a:xfrm>
          <a:prstGeom prst="ellipse">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a:p>
            <a:r>
              <a:rPr lang="en-GB"/>
              <a:t>Economics </a:t>
            </a:r>
          </a:p>
        </p:txBody>
      </p:sp>
      <p:sp>
        <p:nvSpPr>
          <p:cNvPr id="9" name="Oval 8">
            <a:extLst>
              <a:ext uri="{FF2B5EF4-FFF2-40B4-BE49-F238E27FC236}">
                <a16:creationId xmlns:a16="http://schemas.microsoft.com/office/drawing/2014/main" id="{71A79377-245F-42F2-9919-BF5A2E46E6C4}"/>
              </a:ext>
            </a:extLst>
          </p:cNvPr>
          <p:cNvSpPr/>
          <p:nvPr/>
        </p:nvSpPr>
        <p:spPr>
          <a:xfrm>
            <a:off x="3070262" y="3342795"/>
            <a:ext cx="2815118" cy="2649019"/>
          </a:xfrm>
          <a:prstGeom prst="ellipse">
            <a:avLst/>
          </a:prstGeom>
          <a:no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B1ADCBD-9D6F-484F-B52B-CCE6CA4B52FF}"/>
              </a:ext>
            </a:extLst>
          </p:cNvPr>
          <p:cNvSpPr/>
          <p:nvPr/>
        </p:nvSpPr>
        <p:spPr>
          <a:xfrm>
            <a:off x="4118226" y="2104490"/>
            <a:ext cx="2549704" cy="2476611"/>
          </a:xfrm>
          <a:prstGeom prst="ellipse">
            <a:avLst/>
          </a:prstGeom>
          <a:noFill/>
          <a:ln w="762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7F5E838-405A-494C-89B4-C9E157705601}"/>
              </a:ext>
            </a:extLst>
          </p:cNvPr>
          <p:cNvSpPr/>
          <p:nvPr/>
        </p:nvSpPr>
        <p:spPr>
          <a:xfrm>
            <a:off x="236068" y="1474828"/>
            <a:ext cx="2159285" cy="1384995"/>
          </a:xfrm>
          <a:prstGeom prst="rect">
            <a:avLst/>
          </a:prstGeom>
        </p:spPr>
        <p:txBody>
          <a:bodyPr wrap="square">
            <a:spAutoFit/>
          </a:bodyPr>
          <a:lstStyle/>
          <a:p>
            <a:endParaRPr lang="en-GB" sz="1200" dirty="0">
              <a:solidFill>
                <a:srgbClr val="000000"/>
              </a:solidFill>
              <a:latin typeface="Calibri" panose="020F0502020204030204" pitchFamily="34" charset="0"/>
            </a:endParaRPr>
          </a:p>
          <a:p>
            <a:r>
              <a:rPr lang="en-GB" sz="2400" b="1" dirty="0">
                <a:latin typeface="Calibri" panose="020F0502020204030204" pitchFamily="34" charset="0"/>
              </a:rPr>
              <a:t>Community Economic Development </a:t>
            </a:r>
            <a:endParaRPr lang="en-GB" sz="2400" dirty="0"/>
          </a:p>
        </p:txBody>
      </p:sp>
      <p:cxnSp>
        <p:nvCxnSpPr>
          <p:cNvPr id="14" name="Straight Arrow Connector 13">
            <a:extLst>
              <a:ext uri="{FF2B5EF4-FFF2-40B4-BE49-F238E27FC236}">
                <a16:creationId xmlns:a16="http://schemas.microsoft.com/office/drawing/2014/main" id="{F26AFB7E-5273-4991-A95E-F1E295A94ED2}"/>
              </a:ext>
            </a:extLst>
          </p:cNvPr>
          <p:cNvCxnSpPr>
            <a:cxnSpLocks/>
          </p:cNvCxnSpPr>
          <p:nvPr/>
        </p:nvCxnSpPr>
        <p:spPr>
          <a:xfrm>
            <a:off x="1513509" y="3053963"/>
            <a:ext cx="2809164" cy="54142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337C3B8-6CF6-42A4-8421-7AA1A954F8CD}"/>
              </a:ext>
            </a:extLst>
          </p:cNvPr>
          <p:cNvSpPr/>
          <p:nvPr/>
        </p:nvSpPr>
        <p:spPr>
          <a:xfrm>
            <a:off x="2345077" y="2499562"/>
            <a:ext cx="6096000" cy="553998"/>
          </a:xfrm>
          <a:prstGeom prst="rect">
            <a:avLst/>
          </a:prstGeom>
        </p:spPr>
        <p:txBody>
          <a:bodyPr>
            <a:spAutoFit/>
          </a:bodyPr>
          <a:lstStyle/>
          <a:p>
            <a:endParaRPr lang="en-GB" sz="1200" dirty="0">
              <a:solidFill>
                <a:srgbClr val="FF0000"/>
              </a:solidFill>
              <a:latin typeface="Calibri" panose="020F0502020204030204" pitchFamily="34" charset="0"/>
            </a:endParaRPr>
          </a:p>
          <a:p>
            <a:r>
              <a:rPr lang="en-GB" dirty="0">
                <a:solidFill>
                  <a:srgbClr val="FF0000"/>
                </a:solidFill>
                <a:latin typeface="Calibri" panose="020F0502020204030204" pitchFamily="34" charset="0"/>
              </a:rPr>
              <a:t>Economics </a:t>
            </a:r>
            <a:endParaRPr lang="en-GB" dirty="0">
              <a:solidFill>
                <a:srgbClr val="FF0000"/>
              </a:solidFill>
            </a:endParaRPr>
          </a:p>
        </p:txBody>
      </p:sp>
      <p:sp>
        <p:nvSpPr>
          <p:cNvPr id="16" name="Rectangle 15">
            <a:extLst>
              <a:ext uri="{FF2B5EF4-FFF2-40B4-BE49-F238E27FC236}">
                <a16:creationId xmlns:a16="http://schemas.microsoft.com/office/drawing/2014/main" id="{E4014976-E0AF-4168-B3DE-3FDD5C3EB3BC}"/>
              </a:ext>
            </a:extLst>
          </p:cNvPr>
          <p:cNvSpPr/>
          <p:nvPr/>
        </p:nvSpPr>
        <p:spPr>
          <a:xfrm>
            <a:off x="4894355" y="2596718"/>
            <a:ext cx="6096000" cy="553998"/>
          </a:xfrm>
          <a:prstGeom prst="rect">
            <a:avLst/>
          </a:prstGeom>
        </p:spPr>
        <p:txBody>
          <a:bodyPr>
            <a:spAutoFit/>
          </a:bodyPr>
          <a:lstStyle/>
          <a:p>
            <a:endParaRPr lang="en-GB" sz="1200" dirty="0">
              <a:solidFill>
                <a:schemeClr val="accent1"/>
              </a:solidFill>
              <a:latin typeface="Calibri" panose="020F0502020204030204" pitchFamily="34" charset="0"/>
            </a:endParaRPr>
          </a:p>
          <a:p>
            <a:r>
              <a:rPr lang="en-GB" dirty="0">
                <a:solidFill>
                  <a:schemeClr val="accent1"/>
                </a:solidFill>
                <a:latin typeface="Calibri" panose="020F0502020204030204" pitchFamily="34" charset="0"/>
              </a:rPr>
              <a:t>Community </a:t>
            </a:r>
            <a:endParaRPr lang="en-GB" dirty="0">
              <a:solidFill>
                <a:schemeClr val="accent1"/>
              </a:solidFill>
            </a:endParaRPr>
          </a:p>
        </p:txBody>
      </p:sp>
      <p:sp>
        <p:nvSpPr>
          <p:cNvPr id="17" name="Rectangle 16">
            <a:extLst>
              <a:ext uri="{FF2B5EF4-FFF2-40B4-BE49-F238E27FC236}">
                <a16:creationId xmlns:a16="http://schemas.microsoft.com/office/drawing/2014/main" id="{F68268CF-31AD-4C8F-AB44-920B82C1047E}"/>
              </a:ext>
            </a:extLst>
          </p:cNvPr>
          <p:cNvSpPr/>
          <p:nvPr/>
        </p:nvSpPr>
        <p:spPr>
          <a:xfrm>
            <a:off x="3903324" y="4654328"/>
            <a:ext cx="6096000" cy="553998"/>
          </a:xfrm>
          <a:prstGeom prst="rect">
            <a:avLst/>
          </a:prstGeom>
        </p:spPr>
        <p:txBody>
          <a:bodyPr>
            <a:spAutoFit/>
          </a:bodyPr>
          <a:lstStyle/>
          <a:p>
            <a:endParaRPr lang="en-GB" sz="1200" dirty="0">
              <a:solidFill>
                <a:srgbClr val="00B050"/>
              </a:solidFill>
              <a:latin typeface="Calibri" panose="020F0502020204030204" pitchFamily="34" charset="0"/>
            </a:endParaRPr>
          </a:p>
          <a:p>
            <a:r>
              <a:rPr lang="en-GB" dirty="0">
                <a:solidFill>
                  <a:srgbClr val="00B050"/>
                </a:solidFill>
                <a:latin typeface="Calibri" panose="020F0502020204030204" pitchFamily="34" charset="0"/>
              </a:rPr>
              <a:t>Environment </a:t>
            </a:r>
            <a:endParaRPr lang="en-GB" dirty="0">
              <a:solidFill>
                <a:srgbClr val="00B050"/>
              </a:solidFill>
            </a:endParaRPr>
          </a:p>
        </p:txBody>
      </p:sp>
      <p:pic>
        <p:nvPicPr>
          <p:cNvPr id="11" name="Picture 10" descr="Text&#10;&#10;Description automatically generated with medium confidence">
            <a:extLst>
              <a:ext uri="{FF2B5EF4-FFF2-40B4-BE49-F238E27FC236}">
                <a16:creationId xmlns:a16="http://schemas.microsoft.com/office/drawing/2014/main" id="{5093FC3A-AD92-4007-A6EF-121E75FFE17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590820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16528</TotalTime>
  <Words>2202</Words>
  <Application>Microsoft Macintosh PowerPoint</Application>
  <PresentationFormat>Widescreen</PresentationFormat>
  <Paragraphs>197</Paragraphs>
  <Slides>24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Century Gothic</vt:lpstr>
      <vt:lpstr>Open Sans</vt:lpstr>
      <vt:lpstr>Trebuchet MS</vt:lpstr>
      <vt:lpstr>Office Theme</vt:lpstr>
      <vt:lpstr>Community Economic Development Plans as a tool for fostering co-operative working between councils and the community </vt:lpstr>
      <vt:lpstr>The Policy Lab</vt:lpstr>
      <vt:lpstr>How do you build social capital in places with none?</vt:lpstr>
      <vt:lpstr>Community Economic Development Plans</vt:lpstr>
      <vt:lpstr>What is community economic development?</vt:lpstr>
      <vt:lpstr>Attempts at definition:</vt:lpstr>
      <vt:lpstr>The definition we used:</vt:lpstr>
      <vt:lpstr>Some background:</vt:lpstr>
      <vt:lpstr>PowerPoint Presentation</vt:lpstr>
      <vt:lpstr>The Goal:</vt:lpstr>
      <vt:lpstr>PowerPoint Presentation</vt:lpstr>
      <vt:lpstr>PowerPoint Presentation</vt:lpstr>
      <vt:lpstr>PowerPoint Presentation</vt:lpstr>
      <vt:lpstr>Community Economic Development Plans – Playing Field by the Reservoir</vt:lpstr>
      <vt:lpstr>Community Economic Development Plans - EatMakePlay</vt:lpstr>
      <vt:lpstr>Community Economic Development Plans – ChangeSpaces</vt:lpstr>
      <vt:lpstr>Community Economic Development Plans –Soho and Jewellery Quarter</vt:lpstr>
      <vt:lpstr>Community Economic Development Plans - Power of Three</vt:lpstr>
      <vt:lpstr>Community Economic Development Plans – We Love SE25</vt:lpstr>
      <vt:lpstr>PowerPoint Presentation</vt:lpstr>
      <vt:lpstr>Community Wealth Building –  Sunderland City Council </vt:lpstr>
      <vt:lpstr>Regeneration and Devolution - Milton Keynes </vt:lpstr>
      <vt:lpstr>Learnings:</vt:lpstr>
      <vt:lpstr>Elements of successful community economic development planning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Spend Analysis and Public Procurement</dc:title>
  <dc:creator>Matthew Baqueriza-Jackson</dc:creator>
  <cp:lastModifiedBy>andrewhuckerby</cp:lastModifiedBy>
  <cp:revision>145</cp:revision>
  <cp:lastPrinted>2019-02-20T10:30:38Z</cp:lastPrinted>
  <dcterms:created xsi:type="dcterms:W3CDTF">2018-09-19T11:42:58Z</dcterms:created>
  <dcterms:modified xsi:type="dcterms:W3CDTF">2022-02-16T14:54:28Z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