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16.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307" r:id="rId3"/>
    <p:sldId id="316" r:id="rId4"/>
    <p:sldId id="344" r:id="rId5"/>
    <p:sldId id="322" r:id="rId6"/>
    <p:sldId id="339" r:id="rId7"/>
    <p:sldId id="340" r:id="rId8"/>
    <p:sldId id="348" r:id="rId9"/>
    <p:sldId id="349" r:id="rId10"/>
    <p:sldId id="350" r:id="rId11"/>
    <p:sldId id="351" r:id="rId12"/>
    <p:sldId id="347" r:id="rId13"/>
    <p:sldId id="320" r:id="rId14"/>
    <p:sldId id="346" r:id="rId15"/>
    <p:sldId id="265" r:id="rId16"/>
    <p:sldId id="278"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9FD4"/>
    <a:srgbClr val="572A79"/>
    <a:srgbClr val="592975"/>
    <a:srgbClr val="000000"/>
    <a:srgbClr val="855CA0"/>
    <a:srgbClr val="649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11"/>
    <p:restoredTop sz="85323"/>
  </p:normalViewPr>
  <p:slideViewPr>
    <p:cSldViewPr snapToGrid="0">
      <p:cViewPr varScale="1">
        <p:scale>
          <a:sx n="114" d="100"/>
          <a:sy n="114" d="100"/>
        </p:scale>
        <p:origin x="1992"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lvl="0" indent="0">
              <a:buNone/>
            </a:pPr>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76335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lvl="0" indent="0">
              <a:buNone/>
            </a:pPr>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480796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lvl="0" indent="0">
              <a:buNone/>
            </a:pPr>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571282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765239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663433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13609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dirty="0">
                <a:solidFill>
                  <a:schemeClr val="accent1">
                    <a:lumMod val="75000"/>
                  </a:schemeClr>
                </a:solidFill>
                <a:latin typeface="Avenir Book" panose="02000503020000020003" pitchFamily="2" charset="0"/>
              </a:rPr>
              <a:t>Purpose</a:t>
            </a:r>
            <a:br>
              <a:rPr lang="en-GB" sz="1100" b="0" i="1" dirty="0">
                <a:solidFill>
                  <a:schemeClr val="accent1">
                    <a:lumMod val="75000"/>
                  </a:schemeClr>
                </a:solidFill>
                <a:latin typeface="Avenir Book" panose="02000503020000020003" pitchFamily="2" charset="0"/>
              </a:rPr>
            </a:br>
            <a:r>
              <a:rPr lang="en-GB" sz="1100" b="0" i="1" dirty="0">
                <a:solidFill>
                  <a:schemeClr val="accent1">
                    <a:lumMod val="75000"/>
                  </a:schemeClr>
                </a:solidFill>
                <a:latin typeface="Avenir Book" panose="02000503020000020003" pitchFamily="2" charset="0"/>
              </a:rPr>
              <a:t>“To collate the climate plans of member councils and their constituent initiatives to consider the role cooperative values and principles have played in the development of these plans and initiatives and opportunities to strengthen this in their further development and implementation.”</a:t>
            </a:r>
            <a:endParaRPr lang="en-US" dirty="0"/>
          </a:p>
        </p:txBody>
      </p:sp>
    </p:spTree>
    <p:extLst>
      <p:ext uri="{BB962C8B-B14F-4D97-AF65-F5344CB8AC3E}">
        <p14:creationId xmlns:p14="http://schemas.microsoft.com/office/powerpoint/2010/main" val="3035660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1100" b="0" i="0" u="none" strike="noStrike" cap="none" dirty="0" err="1">
                <a:solidFill>
                  <a:srgbClr val="000000"/>
                </a:solidFill>
                <a:effectLst/>
                <a:latin typeface="Arial"/>
                <a:ea typeface="Arial"/>
                <a:cs typeface="Arial"/>
                <a:sym typeface="Arial"/>
              </a:rPr>
              <a:t>CWaC</a:t>
            </a:r>
            <a:r>
              <a:rPr lang="en-GB" sz="1100" b="0" i="0" u="none" strike="noStrike" cap="none" dirty="0">
                <a:solidFill>
                  <a:srgbClr val="000000"/>
                </a:solidFill>
                <a:effectLst/>
                <a:latin typeface="Arial"/>
                <a:ea typeface="Arial"/>
                <a:cs typeface="Arial"/>
                <a:sym typeface="Arial"/>
              </a:rPr>
              <a:t>, Kirklees, Newcastle CC, Oldham, Preston CC, Rochdale BC, South Tyneside MBC, Sunderland CC, Tameside</a:t>
            </a:r>
            <a:r>
              <a:rPr lang="en-GB" dirty="0"/>
              <a:t> MBC and </a:t>
            </a:r>
            <a:r>
              <a:rPr lang="en-GB" sz="1100" b="0" i="0" u="none" strike="noStrike" cap="none" dirty="0">
                <a:solidFill>
                  <a:srgbClr val="000000"/>
                </a:solidFill>
                <a:effectLst/>
                <a:latin typeface="Arial"/>
                <a:ea typeface="Arial"/>
                <a:cs typeface="Arial"/>
                <a:sym typeface="Arial"/>
              </a:rPr>
              <a:t>Telford &amp; Wrekin</a:t>
            </a:r>
            <a:r>
              <a:rPr lang="en-GB" dirty="0"/>
              <a:t> </a:t>
            </a:r>
            <a:endParaRPr dirty="0"/>
          </a:p>
        </p:txBody>
      </p:sp>
    </p:spTree>
    <p:extLst>
      <p:ext uri="{BB962C8B-B14F-4D97-AF65-F5344CB8AC3E}">
        <p14:creationId xmlns:p14="http://schemas.microsoft.com/office/powerpoint/2010/main" val="134712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611715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69400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t>We have reached out to 9 councils, asking them to provide additional information via a survey for approx. 30 case studies. Most of these speak clearly to the 5 first values. Value no. 7 is represented in several of the other values and we will cover value 8 and 9 in the final section of the report as an area of further exploration and opportunity. </a:t>
            </a:r>
            <a:endParaRPr dirty="0"/>
          </a:p>
        </p:txBody>
      </p:sp>
    </p:spTree>
    <p:extLst>
      <p:ext uri="{BB962C8B-B14F-4D97-AF65-F5344CB8AC3E}">
        <p14:creationId xmlns:p14="http://schemas.microsoft.com/office/powerpoint/2010/main" val="3610715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lvl="0" indent="0">
              <a:buNone/>
            </a:pPr>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31265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lvl="0" indent="0">
              <a:buNone/>
            </a:pPr>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111727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lvl="0" indent="0">
              <a:buNone/>
            </a:pPr>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11896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830392" y="1191256"/>
            <a:ext cx="745763" cy="45826"/>
            <a:chOff x="4580561" y="2589004"/>
            <a:chExt cx="1064464" cy="25200"/>
          </a:xfrm>
        </p:grpSpPr>
        <p:sp>
          <p:nvSpPr>
            <p:cNvPr id="12" name="Shape 12"/>
            <p:cNvSpPr/>
            <p:nvPr/>
          </p:nvSpPr>
          <p:spPr>
            <a:xfrm rot="-5400000">
              <a:off x="5366325" y="2335504"/>
              <a:ext cx="25200" cy="532200"/>
            </a:xfrm>
            <a:prstGeom prst="rect">
              <a:avLst/>
            </a:prstGeom>
            <a:solidFill>
              <a:srgbClr val="59297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4836311" y="2333254"/>
              <a:ext cx="25200" cy="536700"/>
            </a:xfrm>
            <a:prstGeom prst="rect">
              <a:avLst/>
            </a:prstGeom>
            <a:solidFill>
              <a:srgbClr val="BE9FD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Shape 15"/>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Shape 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Shape 8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D7C4-55EA-9C45-B141-731B0D1DB34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A518B05-C96B-414C-B19B-D63879CCD98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7A39339-E760-9B4D-B71A-4694E675755D}"/>
              </a:ext>
            </a:extLst>
          </p:cNvPr>
          <p:cNvSpPr>
            <a:spLocks noGrp="1"/>
          </p:cNvSpPr>
          <p:nvPr>
            <p:ph type="dt" sz="half" idx="10"/>
          </p:nvPr>
        </p:nvSpPr>
        <p:spPr/>
        <p:txBody>
          <a:bodyPr/>
          <a:lstStyle/>
          <a:p>
            <a:fld id="{B9E2E368-D03B-8141-A0C7-3B5CB822F4E4}" type="datetimeFigureOut">
              <a:rPr lang="en-GB" smtClean="0"/>
              <a:t>09/08/2021</a:t>
            </a:fld>
            <a:endParaRPr lang="en-GB"/>
          </a:p>
        </p:txBody>
      </p:sp>
      <p:sp>
        <p:nvSpPr>
          <p:cNvPr id="5" name="Footer Placeholder 4">
            <a:extLst>
              <a:ext uri="{FF2B5EF4-FFF2-40B4-BE49-F238E27FC236}">
                <a16:creationId xmlns:a16="http://schemas.microsoft.com/office/drawing/2014/main" id="{F679C4FE-D0CE-FA41-943A-7D0122E409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C13DC9-C2CC-6549-B71F-894C78F7FE09}"/>
              </a:ext>
            </a:extLst>
          </p:cNvPr>
          <p:cNvSpPr>
            <a:spLocks noGrp="1"/>
          </p:cNvSpPr>
          <p:nvPr>
            <p:ph type="sldNum" sz="quarter" idx="12"/>
          </p:nvPr>
        </p:nvSpPr>
        <p:spPr/>
        <p:txBody>
          <a:bodyPr/>
          <a:lstStyle/>
          <a:p>
            <a:fld id="{B638FC7E-F7DC-7543-A1C5-F778A2BF5AE7}" type="slidenum">
              <a:rPr lang="en-GB" smtClean="0"/>
              <a:t>‹#›</a:t>
            </a:fld>
            <a:endParaRPr lang="en-GB"/>
          </a:p>
        </p:txBody>
      </p:sp>
    </p:spTree>
    <p:extLst>
      <p:ext uri="{BB962C8B-B14F-4D97-AF65-F5344CB8AC3E}">
        <p14:creationId xmlns:p14="http://schemas.microsoft.com/office/powerpoint/2010/main" val="1862546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592975"/>
        </a:solidFill>
        <a:effectLst/>
      </p:bgPr>
    </p:bg>
    <p:spTree>
      <p:nvGrpSpPr>
        <p:cNvPr id="1" name="Shape 17"/>
        <p:cNvGrpSpPr/>
        <p:nvPr/>
      </p:nvGrpSpPr>
      <p:grpSpPr>
        <a:xfrm>
          <a:off x="0" y="0"/>
          <a:ext cx="0" cy="0"/>
          <a:chOff x="0" y="0"/>
          <a:chExt cx="0" cy="0"/>
        </a:xfrm>
      </p:grpSpPr>
      <p:grpSp>
        <p:nvGrpSpPr>
          <p:cNvPr id="18" name="Shape 18"/>
          <p:cNvGrpSpPr/>
          <p:nvPr/>
        </p:nvGrpSpPr>
        <p:grpSpPr>
          <a:xfrm>
            <a:off x="830392" y="1191256"/>
            <a:ext cx="745763" cy="45826"/>
            <a:chOff x="4580561" y="2589004"/>
            <a:chExt cx="1064464" cy="25200"/>
          </a:xfrm>
        </p:grpSpPr>
        <p:sp>
          <p:nvSpPr>
            <p:cNvPr id="19" name="Shape 19"/>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1" name="Shape 21"/>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Shape 2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Shape 2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5" name="Shape 25"/>
          <p:cNvGrpSpPr/>
          <p:nvPr/>
        </p:nvGrpSpPr>
        <p:grpSpPr>
          <a:xfrm>
            <a:off x="830392" y="1191256"/>
            <a:ext cx="745763" cy="45826"/>
            <a:chOff x="4580561" y="2589004"/>
            <a:chExt cx="1064464" cy="25200"/>
          </a:xfrm>
        </p:grpSpPr>
        <p:sp>
          <p:nvSpPr>
            <p:cNvPr id="26" name="Shape 26"/>
            <p:cNvSpPr/>
            <p:nvPr/>
          </p:nvSpPr>
          <p:spPr>
            <a:xfrm rot="-5400000">
              <a:off x="5366325" y="2335504"/>
              <a:ext cx="25200" cy="532200"/>
            </a:xfrm>
            <a:prstGeom prst="rect">
              <a:avLst/>
            </a:prstGeom>
            <a:solidFill>
              <a:srgbClr val="59297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5400000">
              <a:off x="4836311" y="2333254"/>
              <a:ext cx="25200" cy="536700"/>
            </a:xfrm>
            <a:prstGeom prst="rect">
              <a:avLst/>
            </a:prstGeom>
            <a:solidFill>
              <a:srgbClr val="BE9FD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8" name="Shape 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Shape 2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Shape 3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Shape 32"/>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 name="Shape 33"/>
          <p:cNvGrpSpPr/>
          <p:nvPr/>
        </p:nvGrpSpPr>
        <p:grpSpPr>
          <a:xfrm>
            <a:off x="830392" y="1191256"/>
            <a:ext cx="745763" cy="45826"/>
            <a:chOff x="4580561" y="2589004"/>
            <a:chExt cx="1064464" cy="25200"/>
          </a:xfrm>
        </p:grpSpPr>
        <p:sp>
          <p:nvSpPr>
            <p:cNvPr id="34" name="Shape 34"/>
            <p:cNvSpPr/>
            <p:nvPr/>
          </p:nvSpPr>
          <p:spPr>
            <a:xfrm rot="-5400000">
              <a:off x="5366325" y="2335504"/>
              <a:ext cx="25200" cy="532200"/>
            </a:xfrm>
            <a:prstGeom prst="rect">
              <a:avLst/>
            </a:prstGeom>
            <a:solidFill>
              <a:srgbClr val="59297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5" name="Shape 35"/>
            <p:cNvSpPr/>
            <p:nvPr/>
          </p:nvSpPr>
          <p:spPr>
            <a:xfrm rot="-5400000">
              <a:off x="4836311" y="2333254"/>
              <a:ext cx="25200" cy="536700"/>
            </a:xfrm>
            <a:prstGeom prst="rect">
              <a:avLst/>
            </a:prstGeom>
            <a:solidFill>
              <a:srgbClr val="BE9FD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36" name="Shape 3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Shape 37"/>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Shape 38"/>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Shape 3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Shape 41"/>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2" name="Shape 42"/>
          <p:cNvGrpSpPr/>
          <p:nvPr/>
        </p:nvGrpSpPr>
        <p:grpSpPr>
          <a:xfrm>
            <a:off x="830392" y="1191256"/>
            <a:ext cx="745763" cy="45826"/>
            <a:chOff x="4580561" y="2589004"/>
            <a:chExt cx="1064464" cy="25200"/>
          </a:xfrm>
        </p:grpSpPr>
        <p:sp>
          <p:nvSpPr>
            <p:cNvPr id="43" name="Shape 43"/>
            <p:cNvSpPr/>
            <p:nvPr/>
          </p:nvSpPr>
          <p:spPr>
            <a:xfrm rot="-5400000">
              <a:off x="5366325" y="2335504"/>
              <a:ext cx="25200" cy="532200"/>
            </a:xfrm>
            <a:prstGeom prst="rect">
              <a:avLst/>
            </a:prstGeom>
            <a:solidFill>
              <a:srgbClr val="59297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rot="-5400000">
              <a:off x="4836311" y="2333254"/>
              <a:ext cx="25200" cy="536700"/>
            </a:xfrm>
            <a:prstGeom prst="rect">
              <a:avLst/>
            </a:prstGeom>
            <a:solidFill>
              <a:srgbClr val="BE9FD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 name="Shape 4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Shape 4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Shape 48"/>
          <p:cNvSpPr/>
          <p:nvPr/>
        </p:nvSpPr>
        <p:spPr>
          <a:xfrm>
            <a:off x="0" y="0"/>
            <a:ext cx="9144000" cy="487800"/>
          </a:xfrm>
          <a:prstGeom prst="rect">
            <a:avLst/>
          </a:prstGeom>
          <a:solidFill>
            <a:srgbClr val="F3D9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9" name="Shape 49"/>
          <p:cNvGrpSpPr/>
          <p:nvPr/>
        </p:nvGrpSpPr>
        <p:grpSpPr>
          <a:xfrm>
            <a:off x="830392" y="1191256"/>
            <a:ext cx="745763" cy="45826"/>
            <a:chOff x="4580561" y="2589004"/>
            <a:chExt cx="1064464" cy="25200"/>
          </a:xfrm>
        </p:grpSpPr>
        <p:sp>
          <p:nvSpPr>
            <p:cNvPr id="50" name="Shape 50"/>
            <p:cNvSpPr/>
            <p:nvPr/>
          </p:nvSpPr>
          <p:spPr>
            <a:xfrm rot="-5400000">
              <a:off x="5366325" y="2335504"/>
              <a:ext cx="25200" cy="532200"/>
            </a:xfrm>
            <a:prstGeom prst="rect">
              <a:avLst/>
            </a:prstGeom>
            <a:solidFill>
              <a:srgbClr val="DABAE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rot="-5400000">
              <a:off x="4836311" y="2333254"/>
              <a:ext cx="25200" cy="536700"/>
            </a:xfrm>
            <a:prstGeom prst="rect">
              <a:avLst/>
            </a:prstGeom>
            <a:solidFill>
              <a:srgbClr val="834BA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Shape 52"/>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Shape 53"/>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Shape 5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BE9FD4"/>
        </a:solidFill>
        <a:effectLst/>
      </p:bgPr>
    </p:bg>
    <p:spTree>
      <p:nvGrpSpPr>
        <p:cNvPr id="1" name="Shape 55"/>
        <p:cNvGrpSpPr/>
        <p:nvPr/>
      </p:nvGrpSpPr>
      <p:grpSpPr>
        <a:xfrm>
          <a:off x="0" y="0"/>
          <a:ext cx="0" cy="0"/>
          <a:chOff x="0" y="0"/>
          <a:chExt cx="0" cy="0"/>
        </a:xfrm>
      </p:grpSpPr>
      <p:grpSp>
        <p:nvGrpSpPr>
          <p:cNvPr id="56" name="Shape 56"/>
          <p:cNvGrpSpPr/>
          <p:nvPr/>
        </p:nvGrpSpPr>
        <p:grpSpPr>
          <a:xfrm>
            <a:off x="830392" y="4169130"/>
            <a:ext cx="745763" cy="45826"/>
            <a:chOff x="4580561" y="2589004"/>
            <a:chExt cx="1064464" cy="25200"/>
          </a:xfrm>
        </p:grpSpPr>
        <p:sp>
          <p:nvSpPr>
            <p:cNvPr id="57" name="Shape 57"/>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9" name="Shape 59"/>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Shape 6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Shape 62"/>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3" name="Shape 63"/>
          <p:cNvGrpSpPr/>
          <p:nvPr/>
        </p:nvGrpSpPr>
        <p:grpSpPr>
          <a:xfrm>
            <a:off x="830392" y="1191256"/>
            <a:ext cx="745763" cy="45826"/>
            <a:chOff x="4580561" y="2589004"/>
            <a:chExt cx="1064464" cy="25200"/>
          </a:xfrm>
        </p:grpSpPr>
        <p:sp>
          <p:nvSpPr>
            <p:cNvPr id="64" name="Shape 64"/>
            <p:cNvSpPr/>
            <p:nvPr/>
          </p:nvSpPr>
          <p:spPr>
            <a:xfrm rot="-5400000">
              <a:off x="5366325" y="2335504"/>
              <a:ext cx="25200" cy="532200"/>
            </a:xfrm>
            <a:prstGeom prst="rect">
              <a:avLst/>
            </a:prstGeom>
            <a:solidFill>
              <a:srgbClr val="59297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65" name="Shape 65"/>
            <p:cNvSpPr/>
            <p:nvPr/>
          </p:nvSpPr>
          <p:spPr>
            <a:xfrm rot="-5400000">
              <a:off x="4836311" y="2333254"/>
              <a:ext cx="25200" cy="536700"/>
            </a:xfrm>
            <a:prstGeom prst="rect">
              <a:avLst/>
            </a:prstGeom>
            <a:solidFill>
              <a:srgbClr val="BE9FD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6" name="Shape 66"/>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Shape 67"/>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Shape 68"/>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Shape 6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Shape 7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Shape 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72A79"/>
        </a:solidFill>
        <a:effectLst/>
      </p:bgPr>
    </p:bg>
    <p:spTree>
      <p:nvGrpSpPr>
        <p:cNvPr id="1" name="Shape 85"/>
        <p:cNvGrpSpPr/>
        <p:nvPr/>
      </p:nvGrpSpPr>
      <p:grpSpPr>
        <a:xfrm>
          <a:off x="0" y="0"/>
          <a:ext cx="0" cy="0"/>
          <a:chOff x="0" y="0"/>
          <a:chExt cx="0" cy="0"/>
        </a:xfrm>
      </p:grpSpPr>
      <p:sp>
        <p:nvSpPr>
          <p:cNvPr id="88" name="Shape 88"/>
          <p:cNvSpPr txBox="1"/>
          <p:nvPr/>
        </p:nvSpPr>
        <p:spPr>
          <a:xfrm>
            <a:off x="333516" y="807757"/>
            <a:ext cx="8729167" cy="1745613"/>
          </a:xfrm>
          <a:prstGeom prst="rect">
            <a:avLst/>
          </a:prstGeom>
          <a:noFill/>
          <a:ln>
            <a:noFill/>
          </a:ln>
        </p:spPr>
        <p:txBody>
          <a:bodyPr spcFirstLastPara="1" wrap="square" lIns="91425" tIns="91425" rIns="91425" bIns="91425" anchor="t" anchorCtr="0">
            <a:noAutofit/>
          </a:bodyPr>
          <a:lstStyle/>
          <a:p>
            <a:pPr lvl="0"/>
            <a:r>
              <a:rPr lang="en-GB" sz="3200" b="1" dirty="0">
                <a:solidFill>
                  <a:schemeClr val="bg1"/>
                </a:solidFill>
                <a:latin typeface="Avenir Book" charset="0"/>
                <a:ea typeface="Avenir Book" charset="0"/>
                <a:cs typeface="Avenir Book" charset="0"/>
              </a:rPr>
              <a:t>Support to the CCIN Green Recovery, </a:t>
            </a:r>
            <a:br>
              <a:rPr lang="en-GB" sz="3200" b="1" dirty="0">
                <a:solidFill>
                  <a:schemeClr val="bg1"/>
                </a:solidFill>
                <a:latin typeface="Avenir Book" charset="0"/>
                <a:ea typeface="Avenir Book" charset="0"/>
                <a:cs typeface="Avenir Book" charset="0"/>
              </a:rPr>
            </a:br>
            <a:r>
              <a:rPr lang="en-GB" sz="3200" b="1" dirty="0">
                <a:solidFill>
                  <a:schemeClr val="bg1"/>
                </a:solidFill>
                <a:latin typeface="Avenir Book" charset="0"/>
                <a:ea typeface="Avenir Book" charset="0"/>
                <a:cs typeface="Avenir Book" charset="0"/>
              </a:rPr>
              <a:t>Climate Change and Carbon Reduction </a:t>
            </a:r>
            <a:br>
              <a:rPr lang="en-GB" sz="3200" b="1" dirty="0">
                <a:solidFill>
                  <a:schemeClr val="bg1"/>
                </a:solidFill>
                <a:latin typeface="Avenir Book" charset="0"/>
                <a:ea typeface="Avenir Book" charset="0"/>
                <a:cs typeface="Avenir Book" charset="0"/>
              </a:rPr>
            </a:br>
            <a:r>
              <a:rPr lang="en-GB" sz="3200" b="1" dirty="0">
                <a:solidFill>
                  <a:schemeClr val="bg1"/>
                </a:solidFill>
                <a:latin typeface="Avenir Book" charset="0"/>
                <a:ea typeface="Avenir Book" charset="0"/>
                <a:cs typeface="Avenir Book" charset="0"/>
              </a:rPr>
              <a:t>Policy Lab</a:t>
            </a:r>
          </a:p>
          <a:p>
            <a:pPr lvl="0"/>
            <a:endParaRPr lang="en-GB" sz="3200" b="1" dirty="0">
              <a:solidFill>
                <a:schemeClr val="bg1"/>
              </a:solidFill>
              <a:latin typeface="Avenir Book" charset="0"/>
              <a:ea typeface="Avenir Book" charset="0"/>
              <a:cs typeface="Avenir Book" charset="0"/>
            </a:endParaRPr>
          </a:p>
          <a:p>
            <a:pPr lvl="0"/>
            <a:r>
              <a:rPr lang="en-GB" sz="2800" i="1" dirty="0">
                <a:solidFill>
                  <a:schemeClr val="bg1"/>
                </a:solidFill>
                <a:latin typeface="Avenir Book" charset="0"/>
                <a:ea typeface="Avenir Book" charset="0"/>
                <a:cs typeface="Avenir Book" charset="0"/>
              </a:rPr>
              <a:t>Update to Steering Group</a:t>
            </a:r>
            <a:endParaRPr lang="en-GB" sz="4400" i="1" dirty="0">
              <a:solidFill>
                <a:schemeClr val="bg1"/>
              </a:solidFill>
              <a:latin typeface="Avenir Book" charset="0"/>
              <a:ea typeface="Avenir Book" charset="0"/>
              <a:cs typeface="Avenir Book" charset="0"/>
            </a:endParaRPr>
          </a:p>
          <a:p>
            <a:pPr lvl="0"/>
            <a:endParaRPr lang="en-GB" sz="4000" b="1" dirty="0">
              <a:solidFill>
                <a:schemeClr val="bg1"/>
              </a:solidFill>
              <a:latin typeface="Avenir Book" charset="0"/>
              <a:ea typeface="Avenir Book" charset="0"/>
              <a:cs typeface="Avenir Book" charset="0"/>
            </a:endParaRPr>
          </a:p>
          <a:p>
            <a:pPr lvl="0"/>
            <a:endParaRPr sz="4000" b="1" dirty="0">
              <a:solidFill>
                <a:schemeClr val="bg1"/>
              </a:solidFill>
              <a:latin typeface="Avenir Book" charset="0"/>
              <a:ea typeface="Avenir Book" charset="0"/>
              <a:cs typeface="Avenir Book" charset="0"/>
            </a:endParaRPr>
          </a:p>
        </p:txBody>
      </p:sp>
      <p:sp>
        <p:nvSpPr>
          <p:cNvPr id="5" name="Shape 88">
            <a:extLst>
              <a:ext uri="{FF2B5EF4-FFF2-40B4-BE49-F238E27FC236}">
                <a16:creationId xmlns:a16="http://schemas.microsoft.com/office/drawing/2014/main" id="{341E13FD-B73F-0B4D-A269-2BD090CA6A74}"/>
              </a:ext>
            </a:extLst>
          </p:cNvPr>
          <p:cNvSpPr txBox="1"/>
          <p:nvPr/>
        </p:nvSpPr>
        <p:spPr>
          <a:xfrm>
            <a:off x="414832" y="3982971"/>
            <a:ext cx="7503977" cy="1745613"/>
          </a:xfrm>
          <a:prstGeom prst="rect">
            <a:avLst/>
          </a:prstGeom>
          <a:noFill/>
          <a:ln>
            <a:noFill/>
          </a:ln>
        </p:spPr>
        <p:txBody>
          <a:bodyPr spcFirstLastPara="1" wrap="square" lIns="91425" tIns="91425" rIns="91425" bIns="91425" anchor="t" anchorCtr="0">
            <a:noAutofit/>
          </a:bodyPr>
          <a:lstStyle/>
          <a:p>
            <a:pPr lvl="0"/>
            <a:r>
              <a:rPr lang="en-GB" sz="2000" dirty="0">
                <a:solidFill>
                  <a:schemeClr val="bg1"/>
                </a:solidFill>
                <a:latin typeface="Avenir Book" charset="0"/>
                <a:ea typeface="Avenir Book" charset="0"/>
                <a:cs typeface="Avenir Book" charset="0"/>
              </a:rPr>
              <a:t>Fanny Olsson &amp; Elle Dodd</a:t>
            </a:r>
          </a:p>
          <a:p>
            <a:pPr lvl="0"/>
            <a:r>
              <a:rPr lang="en-GB" sz="2000" dirty="0">
                <a:solidFill>
                  <a:schemeClr val="bg1"/>
                </a:solidFill>
                <a:latin typeface="Avenir Book" charset="0"/>
                <a:ea typeface="Avenir Book" charset="0"/>
                <a:cs typeface="Avenir Book" charset="0"/>
              </a:rPr>
              <a:t>August 2021 </a:t>
            </a:r>
          </a:p>
        </p:txBody>
      </p:sp>
      <p:pic>
        <p:nvPicPr>
          <p:cNvPr id="8" name="Shape 95">
            <a:extLst>
              <a:ext uri="{FF2B5EF4-FFF2-40B4-BE49-F238E27FC236}">
                <a16:creationId xmlns:a16="http://schemas.microsoft.com/office/drawing/2014/main" id="{E23F084E-1F33-1B49-A311-233F9D45664A}"/>
              </a:ext>
            </a:extLst>
          </p:cNvPr>
          <p:cNvPicPr preferRelativeResize="0"/>
          <p:nvPr/>
        </p:nvPicPr>
        <p:blipFill>
          <a:blip r:embed="rId3">
            <a:alphaModFix/>
          </a:blip>
          <a:stretch>
            <a:fillRect/>
          </a:stretch>
        </p:blipFill>
        <p:spPr>
          <a:xfrm>
            <a:off x="7583557" y="4687480"/>
            <a:ext cx="1426023" cy="3365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Shape 103">
            <a:extLst>
              <a:ext uri="{FF2B5EF4-FFF2-40B4-BE49-F238E27FC236}">
                <a16:creationId xmlns:a16="http://schemas.microsoft.com/office/drawing/2014/main" id="{4C5D873D-C756-434E-8E01-91983F3A9269}"/>
              </a:ext>
            </a:extLst>
          </p:cNvPr>
          <p:cNvPicPr preferRelativeResize="0"/>
          <p:nvPr/>
        </p:nvPicPr>
        <p:blipFill>
          <a:blip r:embed="rId3">
            <a:alphaModFix/>
          </a:blip>
          <a:stretch>
            <a:fillRect/>
          </a:stretch>
        </p:blipFill>
        <p:spPr>
          <a:xfrm>
            <a:off x="8239156" y="4839650"/>
            <a:ext cx="770424" cy="184425"/>
          </a:xfrm>
          <a:prstGeom prst="rect">
            <a:avLst/>
          </a:prstGeom>
          <a:noFill/>
          <a:ln>
            <a:noFill/>
          </a:ln>
        </p:spPr>
      </p:pic>
      <p:sp>
        <p:nvSpPr>
          <p:cNvPr id="11" name="Rectangle 10">
            <a:extLst>
              <a:ext uri="{FF2B5EF4-FFF2-40B4-BE49-F238E27FC236}">
                <a16:creationId xmlns:a16="http://schemas.microsoft.com/office/drawing/2014/main" id="{639EAF5B-17D4-EE4B-B329-733F17E70E85}"/>
              </a:ext>
            </a:extLst>
          </p:cNvPr>
          <p:cNvSpPr/>
          <p:nvPr/>
        </p:nvSpPr>
        <p:spPr>
          <a:xfrm>
            <a:off x="145253" y="264938"/>
            <a:ext cx="6500497" cy="646331"/>
          </a:xfrm>
          <a:prstGeom prst="rect">
            <a:avLst/>
          </a:prstGeom>
          <a:noFill/>
        </p:spPr>
        <p:txBody>
          <a:bodyPr wrap="none">
            <a:spAutoFit/>
          </a:bodyPr>
          <a:lstStyle/>
          <a:p>
            <a:r>
              <a:rPr lang="en-GB" sz="3600" b="1" dirty="0">
                <a:solidFill>
                  <a:srgbClr val="592975"/>
                </a:solidFill>
                <a:latin typeface="Avenir Book" charset="0"/>
              </a:rPr>
              <a:t>Enterprise and social economy</a:t>
            </a:r>
          </a:p>
        </p:txBody>
      </p:sp>
      <p:graphicFrame>
        <p:nvGraphicFramePr>
          <p:cNvPr id="2" name="Table 1">
            <a:extLst>
              <a:ext uri="{FF2B5EF4-FFF2-40B4-BE49-F238E27FC236}">
                <a16:creationId xmlns:a16="http://schemas.microsoft.com/office/drawing/2014/main" id="{F5C98C4C-B7C0-C749-93B7-507A9131F36B}"/>
              </a:ext>
            </a:extLst>
          </p:cNvPr>
          <p:cNvGraphicFramePr>
            <a:graphicFrameLocks noGrp="1"/>
          </p:cNvGraphicFramePr>
          <p:nvPr>
            <p:extLst>
              <p:ext uri="{D42A27DB-BD31-4B8C-83A1-F6EECF244321}">
                <p14:modId xmlns:p14="http://schemas.microsoft.com/office/powerpoint/2010/main" val="2894861010"/>
              </p:ext>
            </p:extLst>
          </p:nvPr>
        </p:nvGraphicFramePr>
        <p:xfrm>
          <a:off x="235742" y="1033808"/>
          <a:ext cx="8773838" cy="3820528"/>
        </p:xfrm>
        <a:graphic>
          <a:graphicData uri="http://schemas.openxmlformats.org/drawingml/2006/table">
            <a:tbl>
              <a:tblPr>
                <a:tableStyleId>{5C22544A-7EE6-4342-B048-85BDC9FD1C3A}</a:tableStyleId>
              </a:tblPr>
              <a:tblGrid>
                <a:gridCol w="2040319">
                  <a:extLst>
                    <a:ext uri="{9D8B030D-6E8A-4147-A177-3AD203B41FA5}">
                      <a16:colId xmlns:a16="http://schemas.microsoft.com/office/drawing/2014/main" val="3411120741"/>
                    </a:ext>
                  </a:extLst>
                </a:gridCol>
                <a:gridCol w="6733519">
                  <a:extLst>
                    <a:ext uri="{9D8B030D-6E8A-4147-A177-3AD203B41FA5}">
                      <a16:colId xmlns:a16="http://schemas.microsoft.com/office/drawing/2014/main" val="1131147494"/>
                    </a:ext>
                  </a:extLst>
                </a:gridCol>
              </a:tblGrid>
              <a:tr h="516814">
                <a:tc rowSpan="2">
                  <a:txBody>
                    <a:bodyPr/>
                    <a:lstStyle/>
                    <a:p>
                      <a:pPr algn="l" fontAlgn="t"/>
                      <a:r>
                        <a:rPr lang="en-GB" sz="1200" b="1" u="none" strike="noStrike" dirty="0">
                          <a:solidFill>
                            <a:schemeClr val="accent1"/>
                          </a:solidFill>
                          <a:effectLst/>
                          <a:latin typeface="Avenir Book" panose="02000503020000020003" pitchFamily="2" charset="0"/>
                        </a:rPr>
                        <a:t>Kirklees</a:t>
                      </a:r>
                      <a:endParaRPr lang="en-GB" sz="1200" b="1" i="0" u="none" strike="noStrike" dirty="0">
                        <a:solidFill>
                          <a:schemeClr val="accent1"/>
                        </a:solidFill>
                        <a:effectLst/>
                        <a:latin typeface="Avenir Book" panose="02000503020000020003" pitchFamily="2" charset="0"/>
                      </a:endParaRPr>
                    </a:p>
                  </a:txBody>
                  <a:tcPr marL="0" marR="0" marT="0" marB="0" anchor="ctr"/>
                </a:tc>
                <a:tc>
                  <a:txBody>
                    <a:bodyPr/>
                    <a:lstStyle/>
                    <a:p>
                      <a:pPr algn="l" fontAlgn="t"/>
                      <a:r>
                        <a:rPr lang="en-GB" sz="1200" u="none" strike="noStrike" dirty="0">
                          <a:solidFill>
                            <a:schemeClr val="accent1"/>
                          </a:solidFill>
                          <a:effectLst/>
                          <a:latin typeface="Avenir Book" panose="02000503020000020003" pitchFamily="2" charset="0"/>
                        </a:rPr>
                        <a:t>Collaboration with the WYCA to promote behaviour change funding they have to engage with businesses, linking them with our Economic Resilience team who host a web platform called Kirklees Business Hub, for the benefit of increased promotion and engagement with businesses in Active Travel offers.</a:t>
                      </a:r>
                    </a:p>
                  </a:txBody>
                  <a:tcPr marL="0" marR="0" marT="0" marB="0" anchor="ctr"/>
                </a:tc>
                <a:extLst>
                  <a:ext uri="{0D108BD9-81ED-4DB2-BD59-A6C34878D82A}">
                    <a16:rowId xmlns:a16="http://schemas.microsoft.com/office/drawing/2014/main" val="2813995402"/>
                  </a:ext>
                </a:extLst>
              </a:tr>
              <a:tr h="258407">
                <a:tc vMerge="1">
                  <a:txBody>
                    <a:bodyPr/>
                    <a:lstStyle/>
                    <a:p>
                      <a:pPr algn="l" fontAlgn="t"/>
                      <a:endParaRPr lang="en-GB" sz="1200" b="1" i="0" u="none" strike="noStrike" dirty="0">
                        <a:solidFill>
                          <a:schemeClr val="accent1"/>
                        </a:solidFill>
                        <a:effectLst/>
                        <a:latin typeface="Avenir Book" panose="02000503020000020003" pitchFamily="2" charset="0"/>
                      </a:endParaRPr>
                    </a:p>
                  </a:txBody>
                  <a:tcPr marL="0" marR="0" marT="0" marB="0">
                    <a:solidFill>
                      <a:schemeClr val="bg2">
                        <a:lumMod val="10000"/>
                        <a:lumOff val="90000"/>
                      </a:schemeClr>
                    </a:solidFill>
                  </a:tcPr>
                </a:tc>
                <a:tc>
                  <a:txBody>
                    <a:bodyPr/>
                    <a:lstStyle/>
                    <a:p>
                      <a:pPr algn="l" fontAlgn="t"/>
                      <a:r>
                        <a:rPr lang="en-GB" sz="1200" u="none" strike="noStrike" dirty="0">
                          <a:solidFill>
                            <a:schemeClr val="accent1"/>
                          </a:solidFill>
                          <a:effectLst/>
                          <a:latin typeface="Avenir Book" panose="02000503020000020003" pitchFamily="2" charset="0"/>
                        </a:rPr>
                        <a:t>Collaboration with School re cycle and scooter parking. We found a local fabricator who produced some designs and built the racks at a discount. The council helped promote and match funded the monies raised.</a:t>
                      </a:r>
                    </a:p>
                  </a:txBody>
                  <a:tcPr marL="0" marR="0" marT="0" marB="0" anchor="ctr">
                    <a:solidFill>
                      <a:schemeClr val="bg2">
                        <a:lumMod val="10000"/>
                        <a:lumOff val="90000"/>
                      </a:schemeClr>
                    </a:solidFill>
                  </a:tcPr>
                </a:tc>
                <a:extLst>
                  <a:ext uri="{0D108BD9-81ED-4DB2-BD59-A6C34878D82A}">
                    <a16:rowId xmlns:a16="http://schemas.microsoft.com/office/drawing/2014/main" val="26401181"/>
                  </a:ext>
                </a:extLst>
              </a:tr>
              <a:tr h="258407">
                <a:tc rowSpan="2">
                  <a:txBody>
                    <a:bodyPr/>
                    <a:lstStyle/>
                    <a:p>
                      <a:pPr algn="l" fontAlgn="t"/>
                      <a:r>
                        <a:rPr lang="en-GB" sz="1200" b="1" u="none" strike="noStrike" dirty="0">
                          <a:solidFill>
                            <a:schemeClr val="accent1"/>
                          </a:solidFill>
                          <a:effectLst/>
                          <a:latin typeface="Avenir Book" panose="02000503020000020003" pitchFamily="2" charset="0"/>
                        </a:rPr>
                        <a:t>Birmingham</a:t>
                      </a:r>
                      <a:endParaRPr lang="en-GB" sz="1200" b="1" i="0" u="none" strike="noStrike" dirty="0">
                        <a:solidFill>
                          <a:schemeClr val="accent1"/>
                        </a:solidFill>
                        <a:effectLst/>
                        <a:latin typeface="Avenir Book" panose="02000503020000020003" pitchFamily="2" charset="0"/>
                      </a:endParaRPr>
                    </a:p>
                  </a:txBody>
                  <a:tcPr marL="0" marR="0" marT="0" marB="0" anchor="ctr"/>
                </a:tc>
                <a:tc>
                  <a:txBody>
                    <a:bodyPr/>
                    <a:lstStyle/>
                    <a:p>
                      <a:pPr algn="l" fontAlgn="t"/>
                      <a:r>
                        <a:rPr lang="en-GB" sz="1200" u="none" strike="noStrike" dirty="0" err="1">
                          <a:solidFill>
                            <a:schemeClr val="accent1"/>
                          </a:solidFill>
                          <a:effectLst/>
                          <a:latin typeface="Avenir Book" panose="02000503020000020003" pitchFamily="2" charset="0"/>
                        </a:rPr>
                        <a:t>eCargo</a:t>
                      </a:r>
                      <a:r>
                        <a:rPr lang="en-GB" sz="1200" u="none" strike="noStrike" dirty="0">
                          <a:solidFill>
                            <a:schemeClr val="accent1"/>
                          </a:solidFill>
                          <a:effectLst/>
                          <a:latin typeface="Avenir Book" panose="02000503020000020003" pitchFamily="2" charset="0"/>
                        </a:rPr>
                        <a:t> scheme - training of partners has been key to allowing </a:t>
                      </a:r>
                      <a:r>
                        <a:rPr lang="en-GB" sz="1200" u="none" strike="noStrike" dirty="0" err="1">
                          <a:solidFill>
                            <a:schemeClr val="accent1"/>
                          </a:solidFill>
                          <a:effectLst/>
                          <a:latin typeface="Avenir Book" panose="02000503020000020003" pitchFamily="2" charset="0"/>
                        </a:rPr>
                        <a:t>eCargo</a:t>
                      </a:r>
                      <a:r>
                        <a:rPr lang="en-GB" sz="1200" u="none" strike="noStrike" dirty="0">
                          <a:solidFill>
                            <a:schemeClr val="accent1"/>
                          </a:solidFill>
                          <a:effectLst/>
                          <a:latin typeface="Avenir Book" panose="02000503020000020003" pitchFamily="2" charset="0"/>
                        </a:rPr>
                        <a:t> bikes project to be community led</a:t>
                      </a:r>
                    </a:p>
                  </a:txBody>
                  <a:tcPr marL="0" marR="0" marT="0" marB="0" anchor="ctr"/>
                </a:tc>
                <a:extLst>
                  <a:ext uri="{0D108BD9-81ED-4DB2-BD59-A6C34878D82A}">
                    <a16:rowId xmlns:a16="http://schemas.microsoft.com/office/drawing/2014/main" val="905866645"/>
                  </a:ext>
                </a:extLst>
              </a:tr>
              <a:tr h="258407">
                <a:tc vMerge="1">
                  <a:txBody>
                    <a:bodyPr/>
                    <a:lstStyle/>
                    <a:p>
                      <a:pPr algn="l" fontAlgn="t"/>
                      <a:endParaRPr lang="en-GB" sz="1200" b="1" i="0" u="none" strike="noStrike" dirty="0">
                        <a:solidFill>
                          <a:schemeClr val="accent1"/>
                        </a:solidFill>
                        <a:effectLst/>
                        <a:latin typeface="Avenir Book" panose="02000503020000020003" pitchFamily="2" charset="0"/>
                      </a:endParaRPr>
                    </a:p>
                  </a:txBody>
                  <a:tcPr marL="0" marR="0" marT="0" marB="0"/>
                </a:tc>
                <a:tc>
                  <a:txBody>
                    <a:bodyPr/>
                    <a:lstStyle/>
                    <a:p>
                      <a:pPr algn="l" fontAlgn="t"/>
                      <a:r>
                        <a:rPr lang="en-GB" sz="1200" u="none" strike="noStrike" dirty="0" err="1">
                          <a:solidFill>
                            <a:schemeClr val="accent1"/>
                          </a:solidFill>
                          <a:effectLst/>
                          <a:latin typeface="Avenir Book" panose="02000503020000020003" pitchFamily="2" charset="0"/>
                        </a:rPr>
                        <a:t>eBike</a:t>
                      </a:r>
                      <a:r>
                        <a:rPr lang="en-GB" sz="1200" u="none" strike="noStrike" dirty="0">
                          <a:solidFill>
                            <a:schemeClr val="accent1"/>
                          </a:solidFill>
                          <a:effectLst/>
                          <a:latin typeface="Avenir Book" panose="02000503020000020003" pitchFamily="2" charset="0"/>
                        </a:rPr>
                        <a:t> Brum - community-led cycling activities. Active Wellbeing Society - cycling on prescription. Funding bid</a:t>
                      </a:r>
                    </a:p>
                  </a:txBody>
                  <a:tcPr marL="0" marR="0" marT="0" marB="0" anchor="ctr"/>
                </a:tc>
                <a:extLst>
                  <a:ext uri="{0D108BD9-81ED-4DB2-BD59-A6C34878D82A}">
                    <a16:rowId xmlns:a16="http://schemas.microsoft.com/office/drawing/2014/main" val="1405642721"/>
                  </a:ext>
                </a:extLst>
              </a:tr>
              <a:tr h="516814">
                <a:tc>
                  <a:txBody>
                    <a:bodyPr/>
                    <a:lstStyle/>
                    <a:p>
                      <a:pPr algn="l" fontAlgn="t"/>
                      <a:r>
                        <a:rPr lang="en-GB" sz="1200" b="1" u="none" strike="noStrike" dirty="0">
                          <a:solidFill>
                            <a:schemeClr val="accent1"/>
                          </a:solidFill>
                          <a:effectLst/>
                          <a:latin typeface="Avenir Book" panose="02000503020000020003" pitchFamily="2" charset="0"/>
                        </a:rPr>
                        <a:t>Telford and Wrekin</a:t>
                      </a:r>
                      <a:endParaRPr lang="en-GB" sz="1200" b="1" i="0" u="none" strike="noStrike" dirty="0">
                        <a:solidFill>
                          <a:schemeClr val="accent1"/>
                        </a:solidFill>
                        <a:effectLst/>
                        <a:latin typeface="Avenir Book" panose="02000503020000020003" pitchFamily="2" charset="0"/>
                      </a:endParaRPr>
                    </a:p>
                  </a:txBody>
                  <a:tcPr marL="0" marR="0" marT="0" marB="0" anchor="ctr"/>
                </a:tc>
                <a:tc>
                  <a:txBody>
                    <a:bodyPr/>
                    <a:lstStyle/>
                    <a:p>
                      <a:pPr algn="l" fontAlgn="t"/>
                      <a:r>
                        <a:rPr lang="en-GB" sz="1200" u="none" strike="noStrike" dirty="0">
                          <a:solidFill>
                            <a:schemeClr val="accent1"/>
                          </a:solidFill>
                          <a:effectLst/>
                          <a:latin typeface="Avenir Book" panose="02000503020000020003" pitchFamily="2" charset="0"/>
                        </a:rPr>
                        <a:t>Solar in the Sky looking to place panels on roofs of businesses. Council role when in planning. Group also closely involved in local climate partnership</a:t>
                      </a:r>
                    </a:p>
                  </a:txBody>
                  <a:tcPr marL="0" marR="0" marT="0" marB="0" anchor="ctr"/>
                </a:tc>
                <a:extLst>
                  <a:ext uri="{0D108BD9-81ED-4DB2-BD59-A6C34878D82A}">
                    <a16:rowId xmlns:a16="http://schemas.microsoft.com/office/drawing/2014/main" val="3661168462"/>
                  </a:ext>
                </a:extLst>
              </a:tr>
              <a:tr h="516814">
                <a:tc rowSpan="2">
                  <a:txBody>
                    <a:bodyPr/>
                    <a:lstStyle/>
                    <a:p>
                      <a:pPr algn="l" fontAlgn="t"/>
                      <a:r>
                        <a:rPr lang="en-GB" sz="1200" b="1" u="none" strike="noStrike" dirty="0">
                          <a:solidFill>
                            <a:schemeClr val="accent1"/>
                          </a:solidFill>
                          <a:effectLst/>
                          <a:latin typeface="Avenir Book" panose="02000503020000020003" pitchFamily="2" charset="0"/>
                        </a:rPr>
                        <a:t>Oldham</a:t>
                      </a:r>
                      <a:endParaRPr lang="en-GB" sz="1200" b="1" i="0" u="none" strike="noStrike" dirty="0">
                        <a:solidFill>
                          <a:schemeClr val="accent1"/>
                        </a:solidFill>
                        <a:effectLst/>
                        <a:latin typeface="Avenir Book" panose="02000503020000020003" pitchFamily="2" charset="0"/>
                      </a:endParaRPr>
                    </a:p>
                  </a:txBody>
                  <a:tcPr marL="0" marR="0" marT="0" marB="0" anchor="ctr"/>
                </a:tc>
                <a:tc>
                  <a:txBody>
                    <a:bodyPr/>
                    <a:lstStyle/>
                    <a:p>
                      <a:pPr algn="l" fontAlgn="t"/>
                      <a:r>
                        <a:rPr lang="en-GB" sz="1200" u="none" strike="noStrike" dirty="0">
                          <a:solidFill>
                            <a:schemeClr val="accent1"/>
                          </a:solidFill>
                          <a:effectLst/>
                          <a:latin typeface="Avenir Book" panose="02000503020000020003" pitchFamily="2" charset="0"/>
                        </a:rPr>
                        <a:t>Bulky Bob, social enterprise. Employs individuals with barriers to work, </a:t>
                      </a:r>
                      <a:r>
                        <a:rPr lang="en-GB" sz="1200" u="none" strike="noStrike" dirty="0" err="1">
                          <a:solidFill>
                            <a:schemeClr val="accent1"/>
                          </a:solidFill>
                          <a:effectLst/>
                          <a:latin typeface="Avenir Book" panose="02000503020000020003" pitchFamily="2" charset="0"/>
                        </a:rPr>
                        <a:t>e.g</a:t>
                      </a:r>
                      <a:r>
                        <a:rPr lang="en-GB" sz="1200" u="none" strike="noStrike" dirty="0">
                          <a:solidFill>
                            <a:schemeClr val="accent1"/>
                          </a:solidFill>
                          <a:effectLst/>
                          <a:latin typeface="Avenir Book" panose="02000503020000020003" pitchFamily="2" charset="0"/>
                        </a:rPr>
                        <a:t> people with special educational needs</a:t>
                      </a:r>
                    </a:p>
                  </a:txBody>
                  <a:tcPr marL="0" marR="0" marT="0" marB="0" anchor="ctr"/>
                </a:tc>
                <a:extLst>
                  <a:ext uri="{0D108BD9-81ED-4DB2-BD59-A6C34878D82A}">
                    <a16:rowId xmlns:a16="http://schemas.microsoft.com/office/drawing/2014/main" val="2416882549"/>
                  </a:ext>
                </a:extLst>
              </a:tr>
              <a:tr h="775220">
                <a:tc vMerge="1">
                  <a:txBody>
                    <a:bodyPr/>
                    <a:lstStyle/>
                    <a:p>
                      <a:pPr algn="l" fontAlgn="t"/>
                      <a:endParaRPr lang="en-GB" sz="1200" b="1" i="0" u="none" strike="noStrike" dirty="0">
                        <a:solidFill>
                          <a:schemeClr val="accent1"/>
                        </a:solidFill>
                        <a:effectLst/>
                        <a:latin typeface="Avenir Book" panose="02000503020000020003" pitchFamily="2" charset="0"/>
                      </a:endParaRPr>
                    </a:p>
                  </a:txBody>
                  <a:tcPr marL="0" marR="0" marT="0" marB="0" anchor="ctr"/>
                </a:tc>
                <a:tc>
                  <a:txBody>
                    <a:bodyPr/>
                    <a:lstStyle/>
                    <a:p>
                      <a:pPr algn="l" fontAlgn="t"/>
                      <a:r>
                        <a:rPr lang="en-GB" sz="1200" u="none" strike="noStrike" dirty="0">
                          <a:solidFill>
                            <a:schemeClr val="accent1"/>
                          </a:solidFill>
                          <a:effectLst/>
                          <a:latin typeface="Avenir Book" panose="02000503020000020003" pitchFamily="2" charset="0"/>
                        </a:rPr>
                        <a:t>Community Hydro Scheme. Council has played a role in providing technical expertise and awareness of/ accessing grants then promoting what they're doing. Would like to extend that to lower income areas.</a:t>
                      </a:r>
                    </a:p>
                  </a:txBody>
                  <a:tcPr marL="0" marR="0" marT="0" marB="0" anchor="ctr"/>
                </a:tc>
                <a:extLst>
                  <a:ext uri="{0D108BD9-81ED-4DB2-BD59-A6C34878D82A}">
                    <a16:rowId xmlns:a16="http://schemas.microsoft.com/office/drawing/2014/main" val="3916331892"/>
                  </a:ext>
                </a:extLst>
              </a:tr>
            </a:tbl>
          </a:graphicData>
        </a:graphic>
      </p:graphicFrame>
    </p:spTree>
    <p:extLst>
      <p:ext uri="{BB962C8B-B14F-4D97-AF65-F5344CB8AC3E}">
        <p14:creationId xmlns:p14="http://schemas.microsoft.com/office/powerpoint/2010/main" val="266755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Shape 103">
            <a:extLst>
              <a:ext uri="{FF2B5EF4-FFF2-40B4-BE49-F238E27FC236}">
                <a16:creationId xmlns:a16="http://schemas.microsoft.com/office/drawing/2014/main" id="{4C5D873D-C756-434E-8E01-91983F3A9269}"/>
              </a:ext>
            </a:extLst>
          </p:cNvPr>
          <p:cNvPicPr preferRelativeResize="0"/>
          <p:nvPr/>
        </p:nvPicPr>
        <p:blipFill>
          <a:blip r:embed="rId3">
            <a:alphaModFix/>
          </a:blip>
          <a:stretch>
            <a:fillRect/>
          </a:stretch>
        </p:blipFill>
        <p:spPr>
          <a:xfrm>
            <a:off x="8239156" y="4839650"/>
            <a:ext cx="770424" cy="184425"/>
          </a:xfrm>
          <a:prstGeom prst="rect">
            <a:avLst/>
          </a:prstGeom>
          <a:noFill/>
          <a:ln>
            <a:noFill/>
          </a:ln>
        </p:spPr>
      </p:pic>
      <p:sp>
        <p:nvSpPr>
          <p:cNvPr id="11" name="Rectangle 10">
            <a:extLst>
              <a:ext uri="{FF2B5EF4-FFF2-40B4-BE49-F238E27FC236}">
                <a16:creationId xmlns:a16="http://schemas.microsoft.com/office/drawing/2014/main" id="{639EAF5B-17D4-EE4B-B329-733F17E70E85}"/>
              </a:ext>
            </a:extLst>
          </p:cNvPr>
          <p:cNvSpPr/>
          <p:nvPr/>
        </p:nvSpPr>
        <p:spPr>
          <a:xfrm>
            <a:off x="145253" y="264938"/>
            <a:ext cx="5020926" cy="646331"/>
          </a:xfrm>
          <a:prstGeom prst="rect">
            <a:avLst/>
          </a:prstGeom>
          <a:noFill/>
        </p:spPr>
        <p:txBody>
          <a:bodyPr wrap="none">
            <a:spAutoFit/>
          </a:bodyPr>
          <a:lstStyle/>
          <a:p>
            <a:r>
              <a:rPr lang="en-GB" sz="3600" b="1" dirty="0">
                <a:solidFill>
                  <a:srgbClr val="592975"/>
                </a:solidFill>
                <a:latin typeface="Avenir Book" charset="0"/>
              </a:rPr>
              <a:t>Maximising social value</a:t>
            </a:r>
          </a:p>
        </p:txBody>
      </p:sp>
      <p:graphicFrame>
        <p:nvGraphicFramePr>
          <p:cNvPr id="2" name="Table 1">
            <a:extLst>
              <a:ext uri="{FF2B5EF4-FFF2-40B4-BE49-F238E27FC236}">
                <a16:creationId xmlns:a16="http://schemas.microsoft.com/office/drawing/2014/main" id="{F5C98C4C-B7C0-C749-93B7-507A9131F36B}"/>
              </a:ext>
            </a:extLst>
          </p:cNvPr>
          <p:cNvGraphicFramePr>
            <a:graphicFrameLocks noGrp="1"/>
          </p:cNvGraphicFramePr>
          <p:nvPr>
            <p:extLst>
              <p:ext uri="{D42A27DB-BD31-4B8C-83A1-F6EECF244321}">
                <p14:modId xmlns:p14="http://schemas.microsoft.com/office/powerpoint/2010/main" val="505808046"/>
              </p:ext>
            </p:extLst>
          </p:nvPr>
        </p:nvGraphicFramePr>
        <p:xfrm>
          <a:off x="235742" y="1818379"/>
          <a:ext cx="8773838" cy="2635847"/>
        </p:xfrm>
        <a:graphic>
          <a:graphicData uri="http://schemas.openxmlformats.org/drawingml/2006/table">
            <a:tbl>
              <a:tblPr>
                <a:tableStyleId>{5C22544A-7EE6-4342-B048-85BDC9FD1C3A}</a:tableStyleId>
              </a:tblPr>
              <a:tblGrid>
                <a:gridCol w="2040319">
                  <a:extLst>
                    <a:ext uri="{9D8B030D-6E8A-4147-A177-3AD203B41FA5}">
                      <a16:colId xmlns:a16="http://schemas.microsoft.com/office/drawing/2014/main" val="3411120741"/>
                    </a:ext>
                  </a:extLst>
                </a:gridCol>
                <a:gridCol w="6733519">
                  <a:extLst>
                    <a:ext uri="{9D8B030D-6E8A-4147-A177-3AD203B41FA5}">
                      <a16:colId xmlns:a16="http://schemas.microsoft.com/office/drawing/2014/main" val="1131147494"/>
                    </a:ext>
                  </a:extLst>
                </a:gridCol>
              </a:tblGrid>
              <a:tr h="258407">
                <a:tc>
                  <a:txBody>
                    <a:bodyPr/>
                    <a:lstStyle/>
                    <a:p>
                      <a:pPr marR="0" algn="l" rtl="0" fontAlgn="t">
                        <a:lnSpc>
                          <a:spcPct val="100000"/>
                        </a:lnSpc>
                        <a:spcBef>
                          <a:spcPts val="0"/>
                        </a:spcBef>
                        <a:spcAft>
                          <a:spcPts val="0"/>
                        </a:spcAft>
                        <a:buClr>
                          <a:srgbClr val="000000"/>
                        </a:buClr>
                        <a:buFont typeface="Arial"/>
                      </a:pPr>
                      <a:r>
                        <a:rPr lang="en-GB" sz="1200" b="1" i="0" u="none" strike="noStrike" cap="none" dirty="0">
                          <a:solidFill>
                            <a:schemeClr val="accent1"/>
                          </a:solidFill>
                          <a:effectLst/>
                          <a:latin typeface="Avenir Book" panose="02000503020000020003" pitchFamily="2" charset="0"/>
                          <a:ea typeface="+mn-ea"/>
                          <a:cs typeface="+mn-cs"/>
                          <a:sym typeface="Arial"/>
                        </a:rPr>
                        <a:t>Birmingham</a:t>
                      </a:r>
                    </a:p>
                  </a:txBody>
                  <a:tcPr marL="0" marR="0" marT="0" marB="0" anchor="ctr"/>
                </a:tc>
                <a:tc>
                  <a:txBody>
                    <a:bodyPr/>
                    <a:lstStyle/>
                    <a:p>
                      <a:pPr marR="0" algn="l" rtl="0" fontAlgn="t">
                        <a:lnSpc>
                          <a:spcPct val="100000"/>
                        </a:lnSpc>
                        <a:spcBef>
                          <a:spcPts val="0"/>
                        </a:spcBef>
                        <a:spcAft>
                          <a:spcPts val="0"/>
                        </a:spcAft>
                        <a:buClr>
                          <a:srgbClr val="000000"/>
                        </a:buClr>
                        <a:buFont typeface="Arial"/>
                      </a:pPr>
                      <a:r>
                        <a:rPr lang="en-GB" sz="1200" b="0" i="0" u="none" strike="noStrike" cap="none" dirty="0">
                          <a:solidFill>
                            <a:schemeClr val="accent1"/>
                          </a:solidFill>
                          <a:effectLst/>
                          <a:latin typeface="Avenir Book" panose="02000503020000020003" pitchFamily="2" charset="0"/>
                          <a:ea typeface="+mn-ea"/>
                          <a:cs typeface="+mn-cs"/>
                          <a:sym typeface="Arial"/>
                        </a:rPr>
                        <a:t>Business Charter, incorporates social values leading to Veolia supplying Education. Apprenticeships. Community grants. Educational material. Importance of leveraging commitments from major providers.</a:t>
                      </a:r>
                    </a:p>
                  </a:txBody>
                  <a:tcPr marL="0" marR="0" marT="0" marB="0" anchor="ctr"/>
                </a:tc>
                <a:extLst>
                  <a:ext uri="{0D108BD9-81ED-4DB2-BD59-A6C34878D82A}">
                    <a16:rowId xmlns:a16="http://schemas.microsoft.com/office/drawing/2014/main" val="2393594675"/>
                  </a:ext>
                </a:extLst>
              </a:tr>
              <a:tr h="258407">
                <a:tc>
                  <a:txBody>
                    <a:bodyPr/>
                    <a:lstStyle/>
                    <a:p>
                      <a:pPr marR="0" algn="l" rtl="0" fontAlgn="t">
                        <a:lnSpc>
                          <a:spcPct val="100000"/>
                        </a:lnSpc>
                        <a:spcBef>
                          <a:spcPts val="0"/>
                        </a:spcBef>
                        <a:spcAft>
                          <a:spcPts val="0"/>
                        </a:spcAft>
                        <a:buClr>
                          <a:srgbClr val="000000"/>
                        </a:buClr>
                        <a:buFont typeface="Arial"/>
                      </a:pPr>
                      <a:r>
                        <a:rPr lang="en-GB" sz="1200" b="1" i="0" u="none" strike="noStrike" cap="none" dirty="0">
                          <a:solidFill>
                            <a:schemeClr val="accent1"/>
                          </a:solidFill>
                          <a:effectLst/>
                          <a:latin typeface="Avenir Book" panose="02000503020000020003" pitchFamily="2" charset="0"/>
                          <a:ea typeface="+mn-ea"/>
                          <a:cs typeface="+mn-cs"/>
                          <a:sym typeface="Arial"/>
                        </a:rPr>
                        <a:t>Kirklees</a:t>
                      </a:r>
                    </a:p>
                  </a:txBody>
                  <a:tcPr marL="0" marR="0" marT="0" marB="0" anchor="ctr"/>
                </a:tc>
                <a:tc>
                  <a:txBody>
                    <a:bodyPr/>
                    <a:lstStyle/>
                    <a:p>
                      <a:pPr marR="0" algn="l" rtl="0" fontAlgn="t">
                        <a:lnSpc>
                          <a:spcPct val="100000"/>
                        </a:lnSpc>
                        <a:spcBef>
                          <a:spcPts val="0"/>
                        </a:spcBef>
                        <a:spcAft>
                          <a:spcPts val="0"/>
                        </a:spcAft>
                        <a:buClr>
                          <a:srgbClr val="000000"/>
                        </a:buClr>
                        <a:buFont typeface="Arial"/>
                      </a:pPr>
                      <a:r>
                        <a:rPr lang="en-GB" sz="1200" b="0" i="0" u="none" strike="noStrike" cap="none" dirty="0">
                          <a:solidFill>
                            <a:schemeClr val="accent1"/>
                          </a:solidFill>
                          <a:effectLst/>
                          <a:latin typeface="Avenir Book" panose="02000503020000020003" pitchFamily="2" charset="0"/>
                          <a:ea typeface="+mn-ea"/>
                          <a:cs typeface="+mn-cs"/>
                          <a:sym typeface="Arial"/>
                        </a:rPr>
                        <a:t>Promoted circular economy approaches to local manufacturers through a series of webinars and support in partnership with Leeds Uni and lining businesses up for support through combined authority funding. Response was reasonable from local businesses, through the first phase. CE is not a very familiar concept for many but other do like Camira (ocean recycled fabric) or use bigger policies like IKEA. Can share questionnaire, slides - worked with Leeds Uni</a:t>
                      </a:r>
                    </a:p>
                  </a:txBody>
                  <a:tcPr marL="0" marR="0" marT="0" marB="0" anchor="ctr"/>
                </a:tc>
                <a:extLst>
                  <a:ext uri="{0D108BD9-81ED-4DB2-BD59-A6C34878D82A}">
                    <a16:rowId xmlns:a16="http://schemas.microsoft.com/office/drawing/2014/main" val="905866645"/>
                  </a:ext>
                </a:extLst>
              </a:tr>
              <a:tr h="258407">
                <a:tc>
                  <a:txBody>
                    <a:bodyPr/>
                    <a:lstStyle/>
                    <a:p>
                      <a:pPr marR="0" algn="l" rtl="0" fontAlgn="t">
                        <a:lnSpc>
                          <a:spcPct val="100000"/>
                        </a:lnSpc>
                        <a:spcBef>
                          <a:spcPts val="0"/>
                        </a:spcBef>
                        <a:spcAft>
                          <a:spcPts val="0"/>
                        </a:spcAft>
                        <a:buClr>
                          <a:srgbClr val="000000"/>
                        </a:buClr>
                        <a:buFont typeface="Arial"/>
                      </a:pPr>
                      <a:r>
                        <a:rPr lang="en-GB" sz="1200" b="1" i="0" u="none" strike="noStrike" cap="none">
                          <a:solidFill>
                            <a:schemeClr val="accent1"/>
                          </a:solidFill>
                          <a:effectLst/>
                          <a:latin typeface="Avenir Book" panose="02000503020000020003" pitchFamily="2" charset="0"/>
                          <a:ea typeface="+mn-ea"/>
                          <a:cs typeface="+mn-cs"/>
                          <a:sym typeface="Arial"/>
                        </a:rPr>
                        <a:t>Preston</a:t>
                      </a:r>
                      <a:endParaRPr lang="en-GB" sz="1200" b="1" i="0" u="none" strike="noStrike" cap="none" dirty="0">
                        <a:solidFill>
                          <a:schemeClr val="accent1"/>
                        </a:solidFill>
                        <a:effectLst/>
                        <a:latin typeface="Avenir Book" panose="02000503020000020003" pitchFamily="2" charset="0"/>
                        <a:ea typeface="+mn-ea"/>
                        <a:cs typeface="+mn-cs"/>
                        <a:sym typeface="Arial"/>
                      </a:endParaRPr>
                    </a:p>
                  </a:txBody>
                  <a:tcPr marL="0" marR="0" marT="0" marB="0" anchor="ctr"/>
                </a:tc>
                <a:tc>
                  <a:txBody>
                    <a:bodyPr/>
                    <a:lstStyle/>
                    <a:p>
                      <a:pPr marR="0" algn="l" rtl="0" fontAlgn="t">
                        <a:lnSpc>
                          <a:spcPct val="100000"/>
                        </a:lnSpc>
                        <a:spcBef>
                          <a:spcPts val="0"/>
                        </a:spcBef>
                        <a:spcAft>
                          <a:spcPts val="0"/>
                        </a:spcAft>
                        <a:buClr>
                          <a:srgbClr val="000000"/>
                        </a:buClr>
                        <a:buFont typeface="Arial"/>
                      </a:pPr>
                      <a:r>
                        <a:rPr lang="en-GB" sz="1200" b="0" i="0" u="none" strike="noStrike" cap="none" dirty="0">
                          <a:solidFill>
                            <a:schemeClr val="accent1"/>
                          </a:solidFill>
                          <a:effectLst/>
                          <a:latin typeface="Avenir Book" panose="02000503020000020003" pitchFamily="2" charset="0"/>
                          <a:ea typeface="+mn-ea"/>
                          <a:cs typeface="+mn-cs"/>
                          <a:sym typeface="Arial"/>
                        </a:rPr>
                        <a:t>Collaborative approach to climate emergency declaration and social value procurement work</a:t>
                      </a:r>
                    </a:p>
                  </a:txBody>
                  <a:tcPr marL="0" marR="0" marT="0" marB="0" anchor="ctr"/>
                </a:tc>
                <a:extLst>
                  <a:ext uri="{0D108BD9-81ED-4DB2-BD59-A6C34878D82A}">
                    <a16:rowId xmlns:a16="http://schemas.microsoft.com/office/drawing/2014/main" val="1405642721"/>
                  </a:ext>
                </a:extLst>
              </a:tr>
              <a:tr h="516814">
                <a:tc>
                  <a:txBody>
                    <a:bodyPr/>
                    <a:lstStyle/>
                    <a:p>
                      <a:pPr marR="0" algn="l" rtl="0" fontAlgn="t">
                        <a:lnSpc>
                          <a:spcPct val="100000"/>
                        </a:lnSpc>
                        <a:spcBef>
                          <a:spcPts val="0"/>
                        </a:spcBef>
                        <a:spcAft>
                          <a:spcPts val="0"/>
                        </a:spcAft>
                        <a:buClr>
                          <a:srgbClr val="000000"/>
                        </a:buClr>
                        <a:buFont typeface="Arial"/>
                      </a:pPr>
                      <a:r>
                        <a:rPr lang="en-GB" sz="1200" b="1" i="0" u="none" strike="noStrike" cap="none" dirty="0">
                          <a:solidFill>
                            <a:schemeClr val="accent1"/>
                          </a:solidFill>
                          <a:effectLst/>
                          <a:latin typeface="Avenir Book" panose="02000503020000020003" pitchFamily="2" charset="0"/>
                          <a:ea typeface="+mn-ea"/>
                          <a:cs typeface="+mn-cs"/>
                          <a:sym typeface="Arial"/>
                        </a:rPr>
                        <a:t>Telford and Wrekin</a:t>
                      </a:r>
                    </a:p>
                  </a:txBody>
                  <a:tcPr marL="0" marR="0" marT="0" marB="0" anchor="ctr"/>
                </a:tc>
                <a:tc>
                  <a:txBody>
                    <a:bodyPr/>
                    <a:lstStyle/>
                    <a:p>
                      <a:pPr marR="0" algn="l" rtl="0" fontAlgn="t">
                        <a:lnSpc>
                          <a:spcPct val="100000"/>
                        </a:lnSpc>
                        <a:spcBef>
                          <a:spcPts val="0"/>
                        </a:spcBef>
                        <a:spcAft>
                          <a:spcPts val="0"/>
                        </a:spcAft>
                        <a:buClr>
                          <a:srgbClr val="000000"/>
                        </a:buClr>
                        <a:buFont typeface="Arial"/>
                      </a:pPr>
                      <a:r>
                        <a:rPr lang="en-GB" sz="1200" b="0" i="0" u="none" strike="noStrike" cap="none" dirty="0">
                          <a:solidFill>
                            <a:schemeClr val="accent1"/>
                          </a:solidFill>
                          <a:effectLst/>
                          <a:latin typeface="Avenir Book" panose="02000503020000020003" pitchFamily="2" charset="0"/>
                          <a:ea typeface="+mn-ea"/>
                          <a:cs typeface="+mn-cs"/>
                          <a:sym typeface="Arial"/>
                        </a:rPr>
                        <a:t>Veolia run an educational workshop programme for school children and groups. E.g. Junior Street Champion prog. KS1 &amp; KS2. In conjunction with community participation team. Target of 50 schools within contract year. Prog of 10 workshops. Veolia have developed online workshop that can be delivered by them or by teachers. And school eco committees. Litter picks and helping schools think about how they are reducing their waste.</a:t>
                      </a:r>
                    </a:p>
                  </a:txBody>
                  <a:tcPr marL="0" marR="0" marT="0" marB="0" anchor="ctr"/>
                </a:tc>
                <a:extLst>
                  <a:ext uri="{0D108BD9-81ED-4DB2-BD59-A6C34878D82A}">
                    <a16:rowId xmlns:a16="http://schemas.microsoft.com/office/drawing/2014/main" val="3661168462"/>
                  </a:ext>
                </a:extLst>
              </a:tr>
            </a:tbl>
          </a:graphicData>
        </a:graphic>
      </p:graphicFrame>
    </p:spTree>
    <p:extLst>
      <p:ext uri="{BB962C8B-B14F-4D97-AF65-F5344CB8AC3E}">
        <p14:creationId xmlns:p14="http://schemas.microsoft.com/office/powerpoint/2010/main" val="2599077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Shape 103">
            <a:extLst>
              <a:ext uri="{FF2B5EF4-FFF2-40B4-BE49-F238E27FC236}">
                <a16:creationId xmlns:a16="http://schemas.microsoft.com/office/drawing/2014/main" id="{4C5D873D-C756-434E-8E01-91983F3A9269}"/>
              </a:ext>
            </a:extLst>
          </p:cNvPr>
          <p:cNvPicPr preferRelativeResize="0"/>
          <p:nvPr/>
        </p:nvPicPr>
        <p:blipFill>
          <a:blip r:embed="rId3">
            <a:alphaModFix/>
          </a:blip>
          <a:stretch>
            <a:fillRect/>
          </a:stretch>
        </p:blipFill>
        <p:spPr>
          <a:xfrm>
            <a:off x="8239156" y="4839650"/>
            <a:ext cx="770424" cy="184425"/>
          </a:xfrm>
          <a:prstGeom prst="rect">
            <a:avLst/>
          </a:prstGeom>
          <a:noFill/>
          <a:ln>
            <a:noFill/>
          </a:ln>
        </p:spPr>
      </p:pic>
      <p:sp>
        <p:nvSpPr>
          <p:cNvPr id="11" name="Rectangle 10">
            <a:extLst>
              <a:ext uri="{FF2B5EF4-FFF2-40B4-BE49-F238E27FC236}">
                <a16:creationId xmlns:a16="http://schemas.microsoft.com/office/drawing/2014/main" id="{639EAF5B-17D4-EE4B-B329-733F17E70E85}"/>
              </a:ext>
            </a:extLst>
          </p:cNvPr>
          <p:cNvSpPr/>
          <p:nvPr/>
        </p:nvSpPr>
        <p:spPr>
          <a:xfrm>
            <a:off x="145253" y="264938"/>
            <a:ext cx="5883342" cy="1200329"/>
          </a:xfrm>
          <a:prstGeom prst="rect">
            <a:avLst/>
          </a:prstGeom>
          <a:noFill/>
        </p:spPr>
        <p:txBody>
          <a:bodyPr wrap="none">
            <a:spAutoFit/>
          </a:bodyPr>
          <a:lstStyle/>
          <a:p>
            <a:r>
              <a:rPr lang="en-GB" sz="3600" b="1" dirty="0">
                <a:solidFill>
                  <a:srgbClr val="592975"/>
                </a:solidFill>
                <a:latin typeface="Avenir Book" charset="0"/>
              </a:rPr>
              <a:t>Community leadership and </a:t>
            </a:r>
          </a:p>
          <a:p>
            <a:r>
              <a:rPr lang="en-GB" sz="3600" b="1" dirty="0">
                <a:solidFill>
                  <a:srgbClr val="592975"/>
                </a:solidFill>
                <a:latin typeface="Avenir Book" charset="0"/>
              </a:rPr>
              <a:t>a new role for councillors</a:t>
            </a:r>
          </a:p>
        </p:txBody>
      </p:sp>
      <p:sp>
        <p:nvSpPr>
          <p:cNvPr id="3" name="Rectangle 2">
            <a:extLst>
              <a:ext uri="{FF2B5EF4-FFF2-40B4-BE49-F238E27FC236}">
                <a16:creationId xmlns:a16="http://schemas.microsoft.com/office/drawing/2014/main" id="{B3CFDD10-4A41-034B-8686-542D2DEDA457}"/>
              </a:ext>
            </a:extLst>
          </p:cNvPr>
          <p:cNvSpPr/>
          <p:nvPr/>
        </p:nvSpPr>
        <p:spPr>
          <a:xfrm>
            <a:off x="191692" y="2289768"/>
            <a:ext cx="8047463" cy="1028743"/>
          </a:xfrm>
          <a:prstGeom prst="rect">
            <a:avLst/>
          </a:prstGeom>
        </p:spPr>
        <p:txBody>
          <a:bodyPr wrap="square">
            <a:spAutoFit/>
          </a:bodyPr>
          <a:lstStyle/>
          <a:p>
            <a:pPr>
              <a:lnSpc>
                <a:spcPct val="114000"/>
              </a:lnSpc>
            </a:pPr>
            <a:r>
              <a:rPr lang="en-GB" sz="1800" dirty="0">
                <a:solidFill>
                  <a:schemeClr val="accent1">
                    <a:lumMod val="75000"/>
                  </a:schemeClr>
                </a:solidFill>
                <a:latin typeface="Avenir Book" panose="02000503020000020003" pitchFamily="2" charset="0"/>
                <a:sym typeface="Raleway"/>
              </a:rPr>
              <a:t>Can you give an example of where your Council or Councillors has been a platform for helping the community to combat climate change, for example as community connectors, brokers and leaders?</a:t>
            </a:r>
            <a:endParaRPr lang="en-US" sz="1800" dirty="0">
              <a:solidFill>
                <a:schemeClr val="accent1">
                  <a:lumMod val="75000"/>
                </a:schemeClr>
              </a:solidFill>
              <a:latin typeface="Avenir Book" panose="02000503020000020003" pitchFamily="2" charset="0"/>
              <a:sym typeface="Raleway"/>
            </a:endParaRPr>
          </a:p>
        </p:txBody>
      </p:sp>
    </p:spTree>
    <p:extLst>
      <p:ext uri="{BB962C8B-B14F-4D97-AF65-F5344CB8AC3E}">
        <p14:creationId xmlns:p14="http://schemas.microsoft.com/office/powerpoint/2010/main" val="277461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idx="4294967295"/>
          </p:nvPr>
        </p:nvSpPr>
        <p:spPr>
          <a:xfrm>
            <a:off x="289968" y="215210"/>
            <a:ext cx="8246100" cy="558802"/>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GB" sz="2500" dirty="0">
                <a:solidFill>
                  <a:srgbClr val="592975"/>
                </a:solidFill>
                <a:latin typeface="Avenir Book" charset="0"/>
                <a:sym typeface="Arial"/>
              </a:rPr>
              <a:t>Survey questions</a:t>
            </a:r>
            <a:endParaRPr sz="2500" dirty="0">
              <a:solidFill>
                <a:srgbClr val="592975"/>
              </a:solidFill>
              <a:latin typeface="Avenir Book" charset="0"/>
              <a:sym typeface="Arial"/>
            </a:endParaRPr>
          </a:p>
        </p:txBody>
      </p:sp>
      <p:sp>
        <p:nvSpPr>
          <p:cNvPr id="9" name="Shape 81">
            <a:extLst>
              <a:ext uri="{FF2B5EF4-FFF2-40B4-BE49-F238E27FC236}">
                <a16:creationId xmlns:a16="http://schemas.microsoft.com/office/drawing/2014/main" id="{3C74F2EC-BA1E-8F41-9FEF-1BC5797DA427}"/>
              </a:ext>
            </a:extLst>
          </p:cNvPr>
          <p:cNvSpPr txBox="1">
            <a:spLocks/>
          </p:cNvSpPr>
          <p:nvPr/>
        </p:nvSpPr>
        <p:spPr>
          <a:xfrm>
            <a:off x="289968" y="774012"/>
            <a:ext cx="8516101" cy="39094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pPr>
              <a:buClr>
                <a:schemeClr val="accent1">
                  <a:lumMod val="75000"/>
                </a:schemeClr>
              </a:buClr>
              <a:buSzPct val="120000"/>
            </a:pPr>
            <a:endParaRPr lang="en-GB" sz="1400" dirty="0">
              <a:solidFill>
                <a:schemeClr val="accent1"/>
              </a:solidFill>
              <a:latin typeface="Avenir Book" charset="0"/>
              <a:ea typeface="+mn-ea"/>
              <a:cs typeface="+mn-cs"/>
              <a:sym typeface="Arial"/>
            </a:endParaRPr>
          </a:p>
          <a:p>
            <a:pPr>
              <a:buClr>
                <a:schemeClr val="accent1">
                  <a:lumMod val="75000"/>
                </a:schemeClr>
              </a:buClr>
              <a:buSzPct val="120000"/>
            </a:pPr>
            <a:r>
              <a:rPr lang="en-GB" sz="1400" dirty="0">
                <a:solidFill>
                  <a:schemeClr val="accent1"/>
                </a:solidFill>
                <a:latin typeface="Avenir Book" charset="0"/>
                <a:ea typeface="+mn-ea"/>
                <a:cs typeface="+mn-cs"/>
                <a:sym typeface="Arial"/>
              </a:rPr>
              <a:t>Which Local Authority is this case study from? </a:t>
            </a:r>
          </a:p>
          <a:p>
            <a:pPr>
              <a:buClr>
                <a:schemeClr val="accent1">
                  <a:lumMod val="75000"/>
                </a:schemeClr>
              </a:buClr>
              <a:buSzPct val="120000"/>
            </a:pPr>
            <a:endParaRPr lang="en-GB" sz="1400" b="0" dirty="0">
              <a:solidFill>
                <a:schemeClr val="accent1"/>
              </a:solidFill>
              <a:latin typeface="Avenir Book" charset="0"/>
              <a:ea typeface="+mn-ea"/>
              <a:cs typeface="+mn-cs"/>
              <a:sym typeface="Arial"/>
            </a:endParaRPr>
          </a:p>
          <a:p>
            <a:pPr>
              <a:buClr>
                <a:schemeClr val="accent1">
                  <a:lumMod val="75000"/>
                </a:schemeClr>
              </a:buClr>
            </a:pPr>
            <a:r>
              <a:rPr lang="en-GB" sz="1400" dirty="0">
                <a:solidFill>
                  <a:schemeClr val="accent1"/>
                </a:solidFill>
                <a:latin typeface="Avenir Book" charset="0"/>
                <a:ea typeface="+mn-ea"/>
                <a:cs typeface="+mn-cs"/>
                <a:sym typeface="Arial"/>
              </a:rPr>
              <a:t>What was the aim or purpose of the work? </a:t>
            </a:r>
          </a:p>
          <a:p>
            <a:pPr>
              <a:buClr>
                <a:schemeClr val="accent1">
                  <a:lumMod val="75000"/>
                </a:schemeClr>
              </a:buClr>
            </a:pPr>
            <a:endParaRPr lang="en-GB" sz="1400" b="0" dirty="0">
              <a:solidFill>
                <a:schemeClr val="accent1"/>
              </a:solidFill>
              <a:latin typeface="Avenir Book" charset="0"/>
              <a:ea typeface="+mn-ea"/>
              <a:cs typeface="+mn-cs"/>
              <a:sym typeface="Arial"/>
            </a:endParaRPr>
          </a:p>
          <a:p>
            <a:pPr>
              <a:buClr>
                <a:schemeClr val="accent1">
                  <a:lumMod val="75000"/>
                </a:schemeClr>
              </a:buClr>
            </a:pPr>
            <a:r>
              <a:rPr lang="en-GB" sz="1400" dirty="0">
                <a:solidFill>
                  <a:schemeClr val="accent1"/>
                </a:solidFill>
                <a:latin typeface="Avenir Book" charset="0"/>
                <a:ea typeface="+mn-ea"/>
                <a:cs typeface="+mn-cs"/>
                <a:sym typeface="Arial"/>
              </a:rPr>
              <a:t>What did the Council do? </a:t>
            </a:r>
          </a:p>
          <a:p>
            <a:pPr>
              <a:buClr>
                <a:schemeClr val="accent1">
                  <a:lumMod val="75000"/>
                </a:schemeClr>
              </a:buClr>
            </a:pPr>
            <a:r>
              <a:rPr lang="en-GB" sz="1400" b="0" i="1" dirty="0">
                <a:solidFill>
                  <a:schemeClr val="accent1"/>
                </a:solidFill>
                <a:latin typeface="Avenir Book" charset="0"/>
                <a:ea typeface="+mn-ea"/>
                <a:cs typeface="+mn-cs"/>
                <a:sym typeface="Arial"/>
              </a:rPr>
              <a:t>Please provide an overview of the councils role/s and actions.</a:t>
            </a:r>
          </a:p>
          <a:p>
            <a:pPr>
              <a:buClr>
                <a:schemeClr val="accent1">
                  <a:lumMod val="75000"/>
                </a:schemeClr>
              </a:buClr>
            </a:pPr>
            <a:endParaRPr lang="en-GB" sz="1400" b="0" dirty="0">
              <a:solidFill>
                <a:schemeClr val="accent1"/>
              </a:solidFill>
              <a:latin typeface="Avenir Book" charset="0"/>
              <a:ea typeface="+mn-ea"/>
              <a:cs typeface="+mn-cs"/>
              <a:sym typeface="Arial"/>
            </a:endParaRPr>
          </a:p>
          <a:p>
            <a:pPr>
              <a:buClr>
                <a:schemeClr val="accent1">
                  <a:lumMod val="75000"/>
                </a:schemeClr>
              </a:buClr>
            </a:pPr>
            <a:r>
              <a:rPr lang="en-GB" sz="1400" dirty="0">
                <a:solidFill>
                  <a:schemeClr val="accent1"/>
                </a:solidFill>
                <a:latin typeface="Avenir Book" charset="0"/>
                <a:ea typeface="+mn-ea"/>
                <a:cs typeface="+mn-cs"/>
              </a:rPr>
              <a:t>What was the outcome? </a:t>
            </a:r>
          </a:p>
          <a:p>
            <a:pPr>
              <a:buClr>
                <a:schemeClr val="accent1">
                  <a:lumMod val="75000"/>
                </a:schemeClr>
              </a:buClr>
            </a:pPr>
            <a:r>
              <a:rPr lang="en-GB" sz="1400" b="0" i="1" dirty="0">
                <a:solidFill>
                  <a:schemeClr val="accent1"/>
                </a:solidFill>
                <a:latin typeface="Avenir Book" charset="0"/>
                <a:ea typeface="+mn-ea"/>
                <a:cs typeface="+mn-cs"/>
              </a:rPr>
              <a:t>Please explain what the work has achieved, and the benefits it has brought.</a:t>
            </a:r>
          </a:p>
          <a:p>
            <a:pPr>
              <a:buClr>
                <a:schemeClr val="accent1">
                  <a:lumMod val="75000"/>
                </a:schemeClr>
              </a:buClr>
            </a:pPr>
            <a:endParaRPr lang="en-GB" sz="1400" b="0" dirty="0">
              <a:solidFill>
                <a:schemeClr val="accent1"/>
              </a:solidFill>
              <a:latin typeface="Avenir Book" charset="0"/>
              <a:ea typeface="+mn-ea"/>
              <a:cs typeface="+mn-cs"/>
            </a:endParaRPr>
          </a:p>
          <a:p>
            <a:pPr>
              <a:buClr>
                <a:schemeClr val="accent1">
                  <a:lumMod val="75000"/>
                </a:schemeClr>
              </a:buClr>
            </a:pPr>
            <a:r>
              <a:rPr lang="en-GB" sz="1400" dirty="0">
                <a:solidFill>
                  <a:schemeClr val="accent1"/>
                </a:solidFill>
                <a:latin typeface="Avenir Book" charset="0"/>
                <a:ea typeface="+mn-ea"/>
                <a:cs typeface="+mn-cs"/>
              </a:rPr>
              <a:t>What happen to make it a success?</a:t>
            </a:r>
          </a:p>
          <a:p>
            <a:pPr>
              <a:buClr>
                <a:schemeClr val="accent1">
                  <a:lumMod val="75000"/>
                </a:schemeClr>
              </a:buClr>
            </a:pPr>
            <a:r>
              <a:rPr lang="en-GB" sz="1400" b="0" i="1" dirty="0">
                <a:solidFill>
                  <a:schemeClr val="accent1"/>
                </a:solidFill>
                <a:latin typeface="Avenir Book" charset="0"/>
                <a:ea typeface="+mn-ea"/>
                <a:cs typeface="+mn-cs"/>
              </a:rPr>
              <a:t>Please provide a few examples of specific things that the council or its partners did and why they made a difference</a:t>
            </a:r>
            <a:r>
              <a:rPr lang="en-GB" sz="1400" b="0" dirty="0">
                <a:solidFill>
                  <a:schemeClr val="accent1"/>
                </a:solidFill>
                <a:latin typeface="Avenir Book" charset="0"/>
                <a:ea typeface="+mn-ea"/>
                <a:cs typeface="+mn-cs"/>
              </a:rPr>
              <a:t>.</a:t>
            </a:r>
          </a:p>
          <a:p>
            <a:pPr>
              <a:buClr>
                <a:schemeClr val="accent1">
                  <a:lumMod val="75000"/>
                </a:schemeClr>
              </a:buClr>
            </a:pPr>
            <a:endParaRPr lang="en-GB" sz="1400" b="0" dirty="0">
              <a:solidFill>
                <a:schemeClr val="accent1"/>
              </a:solidFill>
              <a:latin typeface="Avenir Book" charset="0"/>
              <a:ea typeface="+mn-ea"/>
              <a:cs typeface="+mn-cs"/>
            </a:endParaRPr>
          </a:p>
          <a:p>
            <a:pPr>
              <a:buClr>
                <a:schemeClr val="accent1">
                  <a:lumMod val="75000"/>
                </a:schemeClr>
              </a:buClr>
            </a:pPr>
            <a:r>
              <a:rPr lang="en-GB" sz="1400" dirty="0">
                <a:solidFill>
                  <a:schemeClr val="accent1"/>
                </a:solidFill>
                <a:latin typeface="Avenir Book" charset="0"/>
                <a:ea typeface="+mn-ea"/>
                <a:cs typeface="+mn-cs"/>
              </a:rPr>
              <a:t>Which of these co-operative values does it most relate to? </a:t>
            </a:r>
          </a:p>
          <a:p>
            <a:pPr>
              <a:buClr>
                <a:schemeClr val="accent1">
                  <a:lumMod val="75000"/>
                </a:schemeClr>
              </a:buClr>
            </a:pPr>
            <a:endParaRPr lang="en-GB" sz="1400" b="0" dirty="0">
              <a:solidFill>
                <a:schemeClr val="accent1"/>
              </a:solidFill>
              <a:latin typeface="Avenir Book" charset="0"/>
              <a:ea typeface="+mn-ea"/>
              <a:cs typeface="+mn-cs"/>
            </a:endParaRPr>
          </a:p>
          <a:p>
            <a:pPr>
              <a:buClr>
                <a:schemeClr val="accent1">
                  <a:lumMod val="75000"/>
                </a:schemeClr>
              </a:buClr>
            </a:pPr>
            <a:r>
              <a:rPr lang="en-GB" sz="1400" dirty="0">
                <a:solidFill>
                  <a:schemeClr val="accent1"/>
                </a:solidFill>
                <a:latin typeface="Avenir Book" charset="0"/>
                <a:ea typeface="+mn-ea"/>
                <a:cs typeface="+mn-cs"/>
              </a:rPr>
              <a:t>Please explain why you think it relates to that value</a:t>
            </a:r>
          </a:p>
          <a:p>
            <a:pPr>
              <a:buClr>
                <a:schemeClr val="accent1">
                  <a:lumMod val="75000"/>
                </a:schemeClr>
              </a:buClr>
            </a:pPr>
            <a:br>
              <a:rPr lang="en-GB" sz="1400" b="0" dirty="0">
                <a:solidFill>
                  <a:schemeClr val="accent1"/>
                </a:solidFill>
                <a:latin typeface="Avenir Book" charset="0"/>
                <a:ea typeface="+mn-ea"/>
                <a:cs typeface="+mn-cs"/>
              </a:rPr>
            </a:br>
            <a:br>
              <a:rPr lang="en-GB" sz="1400" b="0" dirty="0">
                <a:solidFill>
                  <a:schemeClr val="accent1"/>
                </a:solidFill>
                <a:latin typeface="Avenir Book" charset="0"/>
                <a:ea typeface="+mn-ea"/>
                <a:cs typeface="+mn-cs"/>
              </a:rPr>
            </a:br>
            <a:br>
              <a:rPr lang="en-GB" sz="1400" b="0" dirty="0">
                <a:solidFill>
                  <a:schemeClr val="accent1"/>
                </a:solidFill>
                <a:latin typeface="Avenir Book" charset="0"/>
                <a:ea typeface="+mn-ea"/>
                <a:cs typeface="+mn-cs"/>
              </a:rPr>
            </a:br>
            <a:br>
              <a:rPr lang="en-GB" sz="1600" b="0" dirty="0">
                <a:solidFill>
                  <a:schemeClr val="accent1">
                    <a:lumMod val="75000"/>
                  </a:schemeClr>
                </a:solidFill>
                <a:latin typeface="Avenir Book" panose="02000503020000020003" pitchFamily="2" charset="0"/>
              </a:rPr>
            </a:br>
            <a:br>
              <a:rPr lang="en-GB" sz="1600" b="0" dirty="0">
                <a:latin typeface="Avenir Book" panose="02000503020000020003" pitchFamily="2" charset="0"/>
              </a:rPr>
            </a:br>
            <a:br>
              <a:rPr lang="en-GB" sz="1600" b="0" dirty="0">
                <a:latin typeface="Avenir Book" panose="02000503020000020003" pitchFamily="2" charset="0"/>
              </a:rPr>
            </a:br>
            <a:br>
              <a:rPr lang="en-GB" sz="1600" b="0" dirty="0">
                <a:latin typeface="Avenir Book" panose="02000503020000020003" pitchFamily="2" charset="0"/>
              </a:rPr>
            </a:br>
            <a:endParaRPr lang="en-GB" sz="1600" b="0" dirty="0">
              <a:latin typeface="Avenir Book" panose="02000503020000020003" pitchFamily="2" charset="0"/>
            </a:endParaRPr>
          </a:p>
        </p:txBody>
      </p:sp>
    </p:spTree>
    <p:extLst>
      <p:ext uri="{BB962C8B-B14F-4D97-AF65-F5344CB8AC3E}">
        <p14:creationId xmlns:p14="http://schemas.microsoft.com/office/powerpoint/2010/main" val="280966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idx="4294967295"/>
          </p:nvPr>
        </p:nvSpPr>
        <p:spPr>
          <a:xfrm>
            <a:off x="289968" y="215210"/>
            <a:ext cx="8246100" cy="558802"/>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GB" sz="2500" dirty="0">
                <a:solidFill>
                  <a:srgbClr val="592975"/>
                </a:solidFill>
                <a:latin typeface="Avenir Book" charset="0"/>
                <a:sym typeface="Arial"/>
              </a:rPr>
              <a:t>Next steps</a:t>
            </a:r>
            <a:endParaRPr sz="2500" dirty="0">
              <a:solidFill>
                <a:srgbClr val="592975"/>
              </a:solidFill>
              <a:latin typeface="Avenir Book" charset="0"/>
              <a:sym typeface="Arial"/>
            </a:endParaRPr>
          </a:p>
        </p:txBody>
      </p:sp>
      <p:sp>
        <p:nvSpPr>
          <p:cNvPr id="9" name="Shape 81">
            <a:extLst>
              <a:ext uri="{FF2B5EF4-FFF2-40B4-BE49-F238E27FC236}">
                <a16:creationId xmlns:a16="http://schemas.microsoft.com/office/drawing/2014/main" id="{3C74F2EC-BA1E-8F41-9FEF-1BC5797DA427}"/>
              </a:ext>
            </a:extLst>
          </p:cNvPr>
          <p:cNvSpPr txBox="1">
            <a:spLocks/>
          </p:cNvSpPr>
          <p:nvPr/>
        </p:nvSpPr>
        <p:spPr>
          <a:xfrm>
            <a:off x="289968" y="774012"/>
            <a:ext cx="8516101" cy="39094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pPr>
              <a:buClr>
                <a:schemeClr val="accent1">
                  <a:lumMod val="75000"/>
                </a:schemeClr>
              </a:buClr>
            </a:pPr>
            <a:br>
              <a:rPr lang="en-GB" sz="1400" b="0" dirty="0">
                <a:solidFill>
                  <a:schemeClr val="accent1"/>
                </a:solidFill>
                <a:latin typeface="Avenir Book" charset="0"/>
                <a:ea typeface="+mn-ea"/>
                <a:cs typeface="+mn-cs"/>
              </a:rPr>
            </a:br>
            <a:br>
              <a:rPr lang="en-GB" sz="1400" b="0" dirty="0">
                <a:solidFill>
                  <a:schemeClr val="accent1"/>
                </a:solidFill>
                <a:latin typeface="Avenir Book" charset="0"/>
                <a:ea typeface="+mn-ea"/>
                <a:cs typeface="+mn-cs"/>
              </a:rPr>
            </a:br>
            <a:br>
              <a:rPr lang="en-GB" sz="1400" b="0" dirty="0">
                <a:solidFill>
                  <a:schemeClr val="accent1"/>
                </a:solidFill>
                <a:latin typeface="Avenir Book" charset="0"/>
                <a:ea typeface="+mn-ea"/>
                <a:cs typeface="+mn-cs"/>
              </a:rPr>
            </a:br>
            <a:br>
              <a:rPr lang="en-GB" sz="1600" b="0" dirty="0">
                <a:solidFill>
                  <a:schemeClr val="accent1">
                    <a:lumMod val="75000"/>
                  </a:schemeClr>
                </a:solidFill>
                <a:latin typeface="Avenir Book" panose="02000503020000020003" pitchFamily="2" charset="0"/>
              </a:rPr>
            </a:br>
            <a:br>
              <a:rPr lang="en-GB" sz="1600" b="0" dirty="0">
                <a:latin typeface="Avenir Book" panose="02000503020000020003" pitchFamily="2" charset="0"/>
              </a:rPr>
            </a:br>
            <a:br>
              <a:rPr lang="en-GB" sz="1600" b="0" dirty="0">
                <a:latin typeface="Avenir Book" panose="02000503020000020003" pitchFamily="2" charset="0"/>
              </a:rPr>
            </a:br>
            <a:br>
              <a:rPr lang="en-GB" sz="1600" b="0" dirty="0">
                <a:latin typeface="Avenir Book" panose="02000503020000020003" pitchFamily="2" charset="0"/>
              </a:rPr>
            </a:br>
            <a:endParaRPr lang="en-GB" sz="1600" b="0" dirty="0">
              <a:latin typeface="Avenir Book" panose="02000503020000020003" pitchFamily="2" charset="0"/>
            </a:endParaRPr>
          </a:p>
        </p:txBody>
      </p:sp>
      <p:sp>
        <p:nvSpPr>
          <p:cNvPr id="4" name="Shape 81">
            <a:extLst>
              <a:ext uri="{FF2B5EF4-FFF2-40B4-BE49-F238E27FC236}">
                <a16:creationId xmlns:a16="http://schemas.microsoft.com/office/drawing/2014/main" id="{2D18912D-CEE7-C843-B7AA-0D7B4EC15EF9}"/>
              </a:ext>
            </a:extLst>
          </p:cNvPr>
          <p:cNvSpPr txBox="1">
            <a:spLocks/>
          </p:cNvSpPr>
          <p:nvPr/>
        </p:nvSpPr>
        <p:spPr>
          <a:xfrm>
            <a:off x="289968" y="1396227"/>
            <a:ext cx="8416709" cy="21615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pPr marL="285750" indent="-285750">
              <a:buClr>
                <a:schemeClr val="accent1"/>
              </a:buClr>
              <a:buSzPct val="120000"/>
              <a:buFont typeface="Arial" panose="020B0604020202020204" pitchFamily="34" charset="0"/>
              <a:buChar char="•"/>
            </a:pPr>
            <a:r>
              <a:rPr lang="en-GB" sz="1400" b="0" dirty="0">
                <a:solidFill>
                  <a:schemeClr val="accent1">
                    <a:lumMod val="75000"/>
                  </a:schemeClr>
                </a:solidFill>
                <a:latin typeface="Avenir Book" panose="02000503020000020003" pitchFamily="2" charset="0"/>
              </a:rPr>
              <a:t>Survey deadline is 20 August</a:t>
            </a:r>
          </a:p>
          <a:p>
            <a:pPr>
              <a:buClr>
                <a:schemeClr val="accent1"/>
              </a:buClr>
              <a:buSzPct val="120000"/>
            </a:pPr>
            <a:endParaRPr lang="en-GB" sz="1400" b="0" dirty="0">
              <a:solidFill>
                <a:schemeClr val="accent1">
                  <a:lumMod val="75000"/>
                </a:schemeClr>
              </a:solidFill>
              <a:latin typeface="Avenir Book" panose="02000503020000020003" pitchFamily="2" charset="0"/>
            </a:endParaRPr>
          </a:p>
          <a:p>
            <a:pPr marL="285750" indent="-285750">
              <a:buClr>
                <a:schemeClr val="accent1"/>
              </a:buClr>
              <a:buSzPct val="120000"/>
              <a:buFont typeface="Arial" panose="020B0604020202020204" pitchFamily="34" charset="0"/>
              <a:buChar char="•"/>
            </a:pPr>
            <a:r>
              <a:rPr lang="en-GB" sz="1400" b="0" dirty="0">
                <a:solidFill>
                  <a:schemeClr val="accent1">
                    <a:lumMod val="75000"/>
                  </a:schemeClr>
                </a:solidFill>
                <a:latin typeface="Avenir Book" panose="02000503020000020003" pitchFamily="2" charset="0"/>
              </a:rPr>
              <a:t>Next steering group meeting is on the 9 September at which we will provide an update on the work, including sharing draft case studies</a:t>
            </a:r>
          </a:p>
          <a:p>
            <a:br>
              <a:rPr lang="en-GB" sz="1600" b="0" dirty="0">
                <a:latin typeface="Avenir Book" panose="02000503020000020003" pitchFamily="2" charset="0"/>
              </a:rPr>
            </a:br>
            <a:br>
              <a:rPr lang="en-GB" sz="1600" b="0" dirty="0">
                <a:latin typeface="Avenir Book" panose="02000503020000020003" pitchFamily="2" charset="0"/>
              </a:rPr>
            </a:br>
            <a:br>
              <a:rPr lang="en-GB" sz="1600" b="0" dirty="0">
                <a:latin typeface="Avenir Book" panose="02000503020000020003" pitchFamily="2" charset="0"/>
              </a:rPr>
            </a:br>
            <a:endParaRPr lang="en-GB" sz="1600" b="0" dirty="0">
              <a:latin typeface="Avenir Book" panose="02000503020000020003" pitchFamily="2" charset="0"/>
            </a:endParaRPr>
          </a:p>
        </p:txBody>
      </p:sp>
    </p:spTree>
    <p:extLst>
      <p:ext uri="{BB962C8B-B14F-4D97-AF65-F5344CB8AC3E}">
        <p14:creationId xmlns:p14="http://schemas.microsoft.com/office/powerpoint/2010/main" val="3533825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p:nvPr/>
        </p:nvSpPr>
        <p:spPr>
          <a:xfrm rot="-166336" flipH="1">
            <a:off x="491408" y="90289"/>
            <a:ext cx="2445153" cy="4828176"/>
          </a:xfrm>
          <a:prstGeom prst="parallelogram">
            <a:avLst>
              <a:gd name="adj" fmla="val 25000"/>
            </a:avLst>
          </a:prstGeom>
          <a:solidFill>
            <a:srgbClr val="F3D9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65" name="Shape 165"/>
          <p:cNvPicPr preferRelativeResize="0"/>
          <p:nvPr/>
        </p:nvPicPr>
        <p:blipFill>
          <a:blip r:embed="rId3">
            <a:alphaModFix/>
          </a:blip>
          <a:stretch>
            <a:fillRect/>
          </a:stretch>
        </p:blipFill>
        <p:spPr>
          <a:xfrm>
            <a:off x="5773457" y="1202525"/>
            <a:ext cx="3047024" cy="729400"/>
          </a:xfrm>
          <a:prstGeom prst="rect">
            <a:avLst/>
          </a:prstGeom>
          <a:noFill/>
          <a:ln>
            <a:noFill/>
          </a:ln>
        </p:spPr>
      </p:pic>
      <p:sp>
        <p:nvSpPr>
          <p:cNvPr id="166" name="Shape 166"/>
          <p:cNvSpPr txBox="1"/>
          <p:nvPr/>
        </p:nvSpPr>
        <p:spPr>
          <a:xfrm>
            <a:off x="5143500" y="2172600"/>
            <a:ext cx="3627600" cy="1141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7" name="Shape 167"/>
          <p:cNvSpPr txBox="1"/>
          <p:nvPr/>
        </p:nvSpPr>
        <p:spPr>
          <a:xfrm>
            <a:off x="4488024" y="2071550"/>
            <a:ext cx="4283076" cy="10680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GB" sz="1100" dirty="0">
                <a:solidFill>
                  <a:srgbClr val="673B84"/>
                </a:solidFill>
                <a:latin typeface="Avenir Book" charset="0"/>
                <a:ea typeface="Avenir Book" charset="0"/>
                <a:cs typeface="Avenir Book" charset="0"/>
              </a:rPr>
              <a:t>Fanny Olsson | Practice Development Manager</a:t>
            </a:r>
            <a:endParaRPr sz="1100" dirty="0">
              <a:solidFill>
                <a:srgbClr val="673B84"/>
              </a:solidFill>
              <a:latin typeface="Avenir Book" charset="0"/>
              <a:ea typeface="Avenir Book" charset="0"/>
              <a:cs typeface="Avenir Book" charset="0"/>
            </a:endParaRPr>
          </a:p>
          <a:p>
            <a:pPr marL="0" lvl="0" indent="0" algn="r" rtl="0">
              <a:lnSpc>
                <a:spcPct val="115000"/>
              </a:lnSpc>
              <a:spcBef>
                <a:spcPts val="0"/>
              </a:spcBef>
              <a:spcAft>
                <a:spcPts val="0"/>
              </a:spcAft>
              <a:buNone/>
            </a:pPr>
            <a:r>
              <a:rPr lang="en-GB" sz="1100" dirty="0" err="1">
                <a:solidFill>
                  <a:srgbClr val="673B84"/>
                </a:solidFill>
                <a:latin typeface="Avenir Book" charset="0"/>
                <a:ea typeface="Avenir Book" charset="0"/>
                <a:cs typeface="Avenir Book" charset="0"/>
              </a:rPr>
              <a:t>fanny@collaboratecic.com</a:t>
            </a:r>
            <a:r>
              <a:rPr lang="en-GB" sz="1100" dirty="0">
                <a:solidFill>
                  <a:srgbClr val="673B84"/>
                </a:solidFill>
                <a:latin typeface="Avenir Book" charset="0"/>
                <a:ea typeface="Avenir Book" charset="0"/>
                <a:cs typeface="Avenir Book" charset="0"/>
              </a:rPr>
              <a:t>  |  </a:t>
            </a:r>
            <a:r>
              <a:rPr lang="en-GB" sz="1100" dirty="0" err="1">
                <a:solidFill>
                  <a:srgbClr val="673B84"/>
                </a:solidFill>
                <a:latin typeface="Avenir Book" charset="0"/>
                <a:ea typeface="Avenir Book" charset="0"/>
                <a:cs typeface="Avenir Book" charset="0"/>
              </a:rPr>
              <a:t>collaboratecic.com</a:t>
            </a:r>
            <a:endParaRPr sz="1100" dirty="0">
              <a:solidFill>
                <a:srgbClr val="673B84"/>
              </a:solidFill>
              <a:latin typeface="Avenir Book" charset="0"/>
              <a:ea typeface="Avenir Book" charset="0"/>
              <a:cs typeface="Avenir Book" charset="0"/>
            </a:endParaRPr>
          </a:p>
        </p:txBody>
      </p:sp>
      <p:cxnSp>
        <p:nvCxnSpPr>
          <p:cNvPr id="168" name="Shape 168"/>
          <p:cNvCxnSpPr/>
          <p:nvPr/>
        </p:nvCxnSpPr>
        <p:spPr>
          <a:xfrm>
            <a:off x="4759500" y="2172600"/>
            <a:ext cx="4011600" cy="0"/>
          </a:xfrm>
          <a:prstGeom prst="straightConnector1">
            <a:avLst/>
          </a:prstGeom>
          <a:noFill/>
          <a:ln w="9525" cap="flat" cmpd="sng">
            <a:solidFill>
              <a:srgbClr val="DABAE9"/>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idx="4294967295"/>
          </p:nvPr>
        </p:nvSpPr>
        <p:spPr>
          <a:xfrm>
            <a:off x="289969" y="347373"/>
            <a:ext cx="8246100" cy="558802"/>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GB" sz="2500" dirty="0">
                <a:solidFill>
                  <a:srgbClr val="592975"/>
                </a:solidFill>
                <a:latin typeface="Avenir Book" charset="0"/>
                <a:sym typeface="Arial"/>
              </a:rPr>
              <a:t>About Collaborate CIC</a:t>
            </a:r>
            <a:endParaRPr sz="2500" dirty="0">
              <a:solidFill>
                <a:srgbClr val="592975"/>
              </a:solidFill>
              <a:latin typeface="Avenir Book" charset="0"/>
              <a:sym typeface="Arial"/>
            </a:endParaRPr>
          </a:p>
        </p:txBody>
      </p:sp>
      <p:sp>
        <p:nvSpPr>
          <p:cNvPr id="81" name="Shape 81"/>
          <p:cNvSpPr txBox="1">
            <a:spLocks noGrp="1"/>
          </p:cNvSpPr>
          <p:nvPr>
            <p:ph type="title" idx="4294967295"/>
          </p:nvPr>
        </p:nvSpPr>
        <p:spPr>
          <a:xfrm>
            <a:off x="289969" y="992893"/>
            <a:ext cx="5571986" cy="3283027"/>
          </a:xfrm>
          <a:prstGeom prst="rect">
            <a:avLst/>
          </a:prstGeom>
        </p:spPr>
        <p:txBody>
          <a:bodyPr spcFirstLastPara="1" wrap="square" lIns="91425" tIns="91425" rIns="91425" bIns="91425" anchor="t" anchorCtr="0">
            <a:noAutofit/>
          </a:bodyPr>
          <a:lstStyle/>
          <a:p>
            <a:r>
              <a:rPr lang="en-GB" sz="1800" b="0" dirty="0">
                <a:solidFill>
                  <a:schemeClr val="accent1">
                    <a:lumMod val="75000"/>
                  </a:schemeClr>
                </a:solidFill>
                <a:latin typeface="Avenir Book" panose="02000503020000020003" pitchFamily="2" charset="0"/>
              </a:rPr>
              <a:t>We are a social consultancy and research organisation that helps people and organisations work together to tackle complex social challenges. </a:t>
            </a:r>
            <a:br>
              <a:rPr lang="en-GB" sz="1800" b="0" dirty="0">
                <a:solidFill>
                  <a:schemeClr val="accent1">
                    <a:lumMod val="75000"/>
                  </a:schemeClr>
                </a:solidFill>
                <a:latin typeface="Avenir Book" panose="02000503020000020003" pitchFamily="2" charset="0"/>
              </a:rPr>
            </a:br>
            <a:br>
              <a:rPr lang="en-GB" sz="1800" b="0" dirty="0">
                <a:solidFill>
                  <a:schemeClr val="accent1">
                    <a:lumMod val="75000"/>
                  </a:schemeClr>
                </a:solidFill>
                <a:latin typeface="Avenir Book" panose="02000503020000020003" pitchFamily="2" charset="0"/>
              </a:rPr>
            </a:br>
            <a:r>
              <a:rPr lang="en-GB" sz="1800" b="0" dirty="0">
                <a:solidFill>
                  <a:schemeClr val="accent1">
                    <a:lumMod val="75000"/>
                  </a:schemeClr>
                </a:solidFill>
                <a:latin typeface="Avenir Book" panose="02000503020000020003" pitchFamily="2" charset="0"/>
              </a:rPr>
              <a:t>We do this by supporting communities and partners in places across the UK to develop the relationships, behaviours, leadership and infrastructure that enable collaboration. </a:t>
            </a:r>
            <a:br>
              <a:rPr lang="en-GB" sz="1800" b="0" dirty="0">
                <a:solidFill>
                  <a:schemeClr val="accent1">
                    <a:lumMod val="75000"/>
                  </a:schemeClr>
                </a:solidFill>
                <a:latin typeface="Avenir Book" panose="02000503020000020003" pitchFamily="2" charset="0"/>
              </a:rPr>
            </a:br>
            <a:br>
              <a:rPr lang="en-GB" sz="1800" b="0" dirty="0">
                <a:solidFill>
                  <a:schemeClr val="accent1">
                    <a:lumMod val="75000"/>
                  </a:schemeClr>
                </a:solidFill>
                <a:latin typeface="Avenir Book" panose="02000503020000020003" pitchFamily="2" charset="0"/>
              </a:rPr>
            </a:br>
            <a:r>
              <a:rPr lang="en-GB" sz="1800" b="0" dirty="0">
                <a:solidFill>
                  <a:schemeClr val="accent1">
                    <a:lumMod val="75000"/>
                  </a:schemeClr>
                </a:solidFill>
                <a:latin typeface="Avenir Book" panose="02000503020000020003" pitchFamily="2" charset="0"/>
              </a:rPr>
              <a:t>We produce practical tools and frameworks that influence the debate about social change, work to build a movement for collaboration and help people to collaborate in their own contexts.</a:t>
            </a:r>
            <a:br>
              <a:rPr lang="en-GB" sz="1800" b="0" dirty="0">
                <a:solidFill>
                  <a:schemeClr val="accent1">
                    <a:lumMod val="75000"/>
                  </a:schemeClr>
                </a:solidFill>
                <a:latin typeface="Avenir Book" panose="02000503020000020003" pitchFamily="2" charset="0"/>
              </a:rPr>
            </a:br>
            <a:br>
              <a:rPr lang="en-GB" sz="1600" b="0" dirty="0">
                <a:solidFill>
                  <a:schemeClr val="accent1">
                    <a:lumMod val="75000"/>
                  </a:schemeClr>
                </a:solidFill>
                <a:latin typeface="Avenir Book" panose="02000503020000020003" pitchFamily="2" charset="0"/>
              </a:rPr>
            </a:br>
            <a:br>
              <a:rPr lang="en-GB" sz="1600" b="0" dirty="0">
                <a:solidFill>
                  <a:schemeClr val="accent1">
                    <a:lumMod val="75000"/>
                  </a:schemeClr>
                </a:solidFill>
                <a:latin typeface="Avenir Book" panose="02000503020000020003" pitchFamily="2" charset="0"/>
              </a:rPr>
            </a:br>
            <a:br>
              <a:rPr lang="en-GB" sz="1600" b="0" dirty="0">
                <a:solidFill>
                  <a:schemeClr val="accent1">
                    <a:lumMod val="75000"/>
                  </a:schemeClr>
                </a:solidFill>
                <a:latin typeface="Avenir Book" panose="02000503020000020003" pitchFamily="2" charset="0"/>
              </a:rPr>
            </a:br>
            <a:br>
              <a:rPr lang="en-GB" sz="1600" b="0" dirty="0">
                <a:latin typeface="Avenir Book" panose="02000503020000020003" pitchFamily="2" charset="0"/>
              </a:rPr>
            </a:br>
            <a:br>
              <a:rPr lang="en-GB" sz="1600" b="0" dirty="0">
                <a:latin typeface="Avenir Book" panose="02000503020000020003" pitchFamily="2" charset="0"/>
              </a:rPr>
            </a:br>
            <a:br>
              <a:rPr lang="en-GB" sz="1600" b="0" dirty="0">
                <a:latin typeface="Avenir Book" panose="02000503020000020003" pitchFamily="2" charset="0"/>
              </a:rPr>
            </a:br>
            <a:endParaRPr lang="en-GB" sz="1600" b="0" dirty="0">
              <a:latin typeface="Avenir Book" panose="02000503020000020003" pitchFamily="2" charset="0"/>
            </a:endParaRPr>
          </a:p>
        </p:txBody>
      </p:sp>
      <p:sp>
        <p:nvSpPr>
          <p:cNvPr id="6" name="Rectangle 5">
            <a:extLst>
              <a:ext uri="{FF2B5EF4-FFF2-40B4-BE49-F238E27FC236}">
                <a16:creationId xmlns:a16="http://schemas.microsoft.com/office/drawing/2014/main" id="{828D606B-41B3-FE4E-935F-5915B47A79C4}"/>
              </a:ext>
            </a:extLst>
          </p:cNvPr>
          <p:cNvSpPr/>
          <p:nvPr/>
        </p:nvSpPr>
        <p:spPr>
          <a:xfrm>
            <a:off x="6294944" y="1387561"/>
            <a:ext cx="2536272" cy="330988"/>
          </a:xfrm>
          <a:prstGeom prst="rect">
            <a:avLst/>
          </a:prstGeom>
        </p:spPr>
        <p:txBody>
          <a:bodyPr wrap="none">
            <a:spAutoFit/>
          </a:bodyPr>
          <a:lstStyle/>
          <a:p>
            <a:pPr>
              <a:lnSpc>
                <a:spcPct val="115000"/>
              </a:lnSpc>
            </a:pPr>
            <a:r>
              <a:rPr lang="en-GB" dirty="0">
                <a:solidFill>
                  <a:schemeClr val="accent1"/>
                </a:solidFill>
                <a:latin typeface="Avenir Book" panose="02000503020000020003" pitchFamily="2" charset="0"/>
                <a:ea typeface="Arial" panose="020B0604020202020204" pitchFamily="34" charset="0"/>
              </a:rPr>
              <a:t>Anna Randle, Chief Executive</a:t>
            </a:r>
          </a:p>
        </p:txBody>
      </p:sp>
      <p:sp>
        <p:nvSpPr>
          <p:cNvPr id="7" name="Rectangle 6">
            <a:extLst>
              <a:ext uri="{FF2B5EF4-FFF2-40B4-BE49-F238E27FC236}">
                <a16:creationId xmlns:a16="http://schemas.microsoft.com/office/drawing/2014/main" id="{8AEDD999-34F9-1542-A7E2-0A67C2C4B261}"/>
              </a:ext>
            </a:extLst>
          </p:cNvPr>
          <p:cNvSpPr/>
          <p:nvPr/>
        </p:nvSpPr>
        <p:spPr>
          <a:xfrm>
            <a:off x="5620282" y="4484369"/>
            <a:ext cx="3931225" cy="578748"/>
          </a:xfrm>
          <a:prstGeom prst="rect">
            <a:avLst/>
          </a:prstGeom>
        </p:spPr>
        <p:txBody>
          <a:bodyPr wrap="square">
            <a:spAutoFit/>
          </a:bodyPr>
          <a:lstStyle/>
          <a:p>
            <a:pPr algn="ctr">
              <a:lnSpc>
                <a:spcPct val="115000"/>
              </a:lnSpc>
            </a:pPr>
            <a:r>
              <a:rPr lang="en-GB" dirty="0">
                <a:solidFill>
                  <a:schemeClr val="accent1"/>
                </a:solidFill>
                <a:latin typeface="Avenir Book" panose="02000503020000020003" pitchFamily="2" charset="0"/>
              </a:rPr>
              <a:t>Fanny Olsson, </a:t>
            </a:r>
            <a:br>
              <a:rPr lang="en-GB" dirty="0">
                <a:solidFill>
                  <a:schemeClr val="accent1"/>
                </a:solidFill>
                <a:latin typeface="Avenir Book" panose="02000503020000020003" pitchFamily="2" charset="0"/>
              </a:rPr>
            </a:br>
            <a:r>
              <a:rPr lang="en-GB" dirty="0">
                <a:solidFill>
                  <a:schemeClr val="accent1"/>
                </a:solidFill>
                <a:latin typeface="Avenir Book" panose="02000503020000020003" pitchFamily="2" charset="0"/>
              </a:rPr>
              <a:t>Practice Development Manager</a:t>
            </a:r>
          </a:p>
        </p:txBody>
      </p:sp>
      <p:pic>
        <p:nvPicPr>
          <p:cNvPr id="8" name="Picture 7" descr="A person smiling for the camera&#10;&#10;Description automatically generated with medium confidence">
            <a:extLst>
              <a:ext uri="{FF2B5EF4-FFF2-40B4-BE49-F238E27FC236}">
                <a16:creationId xmlns:a16="http://schemas.microsoft.com/office/drawing/2014/main" id="{D279A99C-9CDE-7944-B9A5-564300943100}"/>
              </a:ext>
            </a:extLst>
          </p:cNvPr>
          <p:cNvPicPr>
            <a:picLocks noChangeAspect="1"/>
          </p:cNvPicPr>
          <p:nvPr/>
        </p:nvPicPr>
        <p:blipFill>
          <a:blip r:embed="rId3"/>
          <a:stretch>
            <a:fillRect/>
          </a:stretch>
        </p:blipFill>
        <p:spPr>
          <a:xfrm>
            <a:off x="7023080" y="3384688"/>
            <a:ext cx="1125630" cy="1080000"/>
          </a:xfrm>
          <a:prstGeom prst="roundRect">
            <a:avLst/>
          </a:prstGeom>
        </p:spPr>
      </p:pic>
      <p:pic>
        <p:nvPicPr>
          <p:cNvPr id="9" name="Picture 8" descr="A person smiling for the camera&#10;&#10;Description automatically generated with low confidence">
            <a:extLst>
              <a:ext uri="{FF2B5EF4-FFF2-40B4-BE49-F238E27FC236}">
                <a16:creationId xmlns:a16="http://schemas.microsoft.com/office/drawing/2014/main" id="{37D2F957-9F26-854D-932E-9217CB0D4096}"/>
              </a:ext>
            </a:extLst>
          </p:cNvPr>
          <p:cNvPicPr>
            <a:picLocks noChangeAspect="1"/>
          </p:cNvPicPr>
          <p:nvPr/>
        </p:nvPicPr>
        <p:blipFill>
          <a:blip r:embed="rId4"/>
          <a:stretch>
            <a:fillRect/>
          </a:stretch>
        </p:blipFill>
        <p:spPr>
          <a:xfrm>
            <a:off x="7023080" y="304034"/>
            <a:ext cx="1080000" cy="1080000"/>
          </a:xfrm>
          <a:prstGeom prst="roundRect">
            <a:avLst/>
          </a:prstGeom>
        </p:spPr>
      </p:pic>
      <p:pic>
        <p:nvPicPr>
          <p:cNvPr id="3" name="Picture 2" descr="A person smiling for the camera&#10;&#10;Description automatically generated with medium confidence">
            <a:extLst>
              <a:ext uri="{FF2B5EF4-FFF2-40B4-BE49-F238E27FC236}">
                <a16:creationId xmlns:a16="http://schemas.microsoft.com/office/drawing/2014/main" id="{95164C8B-50A7-4140-B954-3CDB3EAA6059}"/>
              </a:ext>
            </a:extLst>
          </p:cNvPr>
          <p:cNvPicPr>
            <a:picLocks noChangeAspect="1"/>
          </p:cNvPicPr>
          <p:nvPr/>
        </p:nvPicPr>
        <p:blipFill>
          <a:blip r:embed="rId5"/>
          <a:stretch>
            <a:fillRect/>
          </a:stretch>
        </p:blipFill>
        <p:spPr>
          <a:xfrm>
            <a:off x="7023080" y="1837313"/>
            <a:ext cx="1080000" cy="1101966"/>
          </a:xfrm>
          <a:prstGeom prst="roundRect">
            <a:avLst/>
          </a:prstGeom>
        </p:spPr>
      </p:pic>
      <p:sp>
        <p:nvSpPr>
          <p:cNvPr id="11" name="Rectangle 10">
            <a:extLst>
              <a:ext uri="{FF2B5EF4-FFF2-40B4-BE49-F238E27FC236}">
                <a16:creationId xmlns:a16="http://schemas.microsoft.com/office/drawing/2014/main" id="{9D9B08E9-9733-5F44-B094-7FCB8F8BDA61}"/>
              </a:ext>
            </a:extLst>
          </p:cNvPr>
          <p:cNvSpPr/>
          <p:nvPr/>
        </p:nvSpPr>
        <p:spPr>
          <a:xfrm>
            <a:off x="6317759" y="2935965"/>
            <a:ext cx="2759089" cy="330988"/>
          </a:xfrm>
          <a:prstGeom prst="rect">
            <a:avLst/>
          </a:prstGeom>
        </p:spPr>
        <p:txBody>
          <a:bodyPr wrap="none">
            <a:spAutoFit/>
          </a:bodyPr>
          <a:lstStyle/>
          <a:p>
            <a:pPr>
              <a:lnSpc>
                <a:spcPct val="115000"/>
              </a:lnSpc>
            </a:pPr>
            <a:r>
              <a:rPr lang="en-GB" dirty="0">
                <a:solidFill>
                  <a:schemeClr val="accent1"/>
                </a:solidFill>
                <a:latin typeface="Avenir Book" panose="02000503020000020003" pitchFamily="2" charset="0"/>
                <a:ea typeface="Arial" panose="020B0604020202020204" pitchFamily="34" charset="0"/>
              </a:rPr>
              <a:t>Elle Dodd, Snr. Head of Practice</a:t>
            </a:r>
          </a:p>
        </p:txBody>
      </p:sp>
    </p:spTree>
    <p:extLst>
      <p:ext uri="{BB962C8B-B14F-4D97-AF65-F5344CB8AC3E}">
        <p14:creationId xmlns:p14="http://schemas.microsoft.com/office/powerpoint/2010/main" val="2473298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Google Shape;202;p33">
            <a:extLst>
              <a:ext uri="{FF2B5EF4-FFF2-40B4-BE49-F238E27FC236}">
                <a16:creationId xmlns:a16="http://schemas.microsoft.com/office/drawing/2014/main" id="{AF8FBADF-2FBB-834A-924D-AE9D8BB2C1FE}"/>
              </a:ext>
            </a:extLst>
          </p:cNvPr>
          <p:cNvSpPr txBox="1"/>
          <p:nvPr/>
        </p:nvSpPr>
        <p:spPr>
          <a:xfrm>
            <a:off x="273281" y="269169"/>
            <a:ext cx="6471985" cy="510975"/>
          </a:xfrm>
          <a:prstGeom prst="rect">
            <a:avLst/>
          </a:prstGeom>
          <a:noFill/>
          <a:ln>
            <a:noFill/>
          </a:ln>
        </p:spPr>
        <p:txBody>
          <a:bodyPr spcFirstLastPara="1" wrap="square" lIns="68569" tIns="68569" rIns="68569" bIns="68569" anchor="t" anchorCtr="0">
            <a:noAutofit/>
          </a:bodyPr>
          <a:lstStyle/>
          <a:p>
            <a:pPr>
              <a:spcAft>
                <a:spcPts val="1600"/>
              </a:spcAft>
              <a:buSzPts val="2800"/>
            </a:pPr>
            <a:r>
              <a:rPr lang="en-GB" sz="2500" b="1" dirty="0">
                <a:solidFill>
                  <a:srgbClr val="592975"/>
                </a:solidFill>
                <a:latin typeface="Avenir Book" charset="0"/>
                <a:sym typeface="Avenir"/>
              </a:rPr>
              <a:t>Project overview</a:t>
            </a:r>
            <a:endParaRPr sz="2500" b="1" dirty="0">
              <a:solidFill>
                <a:srgbClr val="592975"/>
              </a:solidFill>
              <a:latin typeface="Avenir Book" charset="0"/>
              <a:sym typeface="Avenir"/>
            </a:endParaRPr>
          </a:p>
        </p:txBody>
      </p:sp>
      <p:grpSp>
        <p:nvGrpSpPr>
          <p:cNvPr id="7" name="Group 6">
            <a:extLst>
              <a:ext uri="{FF2B5EF4-FFF2-40B4-BE49-F238E27FC236}">
                <a16:creationId xmlns:a16="http://schemas.microsoft.com/office/drawing/2014/main" id="{BF888210-979D-354E-B76F-95A6EF5D108B}"/>
              </a:ext>
            </a:extLst>
          </p:cNvPr>
          <p:cNvGrpSpPr/>
          <p:nvPr/>
        </p:nvGrpSpPr>
        <p:grpSpPr>
          <a:xfrm>
            <a:off x="828610" y="1038039"/>
            <a:ext cx="7360543" cy="3491841"/>
            <a:chOff x="828610" y="1038039"/>
            <a:chExt cx="7360543" cy="3491841"/>
          </a:xfrm>
        </p:grpSpPr>
        <p:sp>
          <p:nvSpPr>
            <p:cNvPr id="24" name="Google Shape;155;p32">
              <a:extLst>
                <a:ext uri="{FF2B5EF4-FFF2-40B4-BE49-F238E27FC236}">
                  <a16:creationId xmlns:a16="http://schemas.microsoft.com/office/drawing/2014/main" id="{22146199-5DF5-CA44-936D-357ECDDF1D67}"/>
                </a:ext>
              </a:extLst>
            </p:cNvPr>
            <p:cNvSpPr/>
            <p:nvPr/>
          </p:nvSpPr>
          <p:spPr>
            <a:xfrm>
              <a:off x="3337665" y="1038039"/>
              <a:ext cx="2349823" cy="3474300"/>
            </a:xfrm>
            <a:prstGeom prst="rect">
              <a:avLst/>
            </a:prstGeom>
            <a:solidFill>
              <a:srgbClr val="592975"/>
            </a:solidFill>
            <a:ln>
              <a:noFill/>
            </a:ln>
          </p:spPr>
          <p:txBody>
            <a:bodyPr spcFirstLastPara="1" wrap="square" lIns="34275" tIns="34275" rIns="34275" bIns="34275" anchor="ctr" anchorCtr="0">
              <a:noAutofit/>
            </a:bodyPr>
            <a:lstStyle/>
            <a:p>
              <a:endParaRPr sz="1800"/>
            </a:p>
          </p:txBody>
        </p:sp>
        <p:sp>
          <p:nvSpPr>
            <p:cNvPr id="25" name="Google Shape;156;p32">
              <a:extLst>
                <a:ext uri="{FF2B5EF4-FFF2-40B4-BE49-F238E27FC236}">
                  <a16:creationId xmlns:a16="http://schemas.microsoft.com/office/drawing/2014/main" id="{39A2E8E2-A884-8F4C-8A59-F577A121CA58}"/>
                </a:ext>
              </a:extLst>
            </p:cNvPr>
            <p:cNvSpPr/>
            <p:nvPr/>
          </p:nvSpPr>
          <p:spPr>
            <a:xfrm>
              <a:off x="5839330" y="1038039"/>
              <a:ext cx="2349823" cy="3474300"/>
            </a:xfrm>
            <a:prstGeom prst="rect">
              <a:avLst/>
            </a:prstGeom>
            <a:solidFill>
              <a:srgbClr val="D9D2E9"/>
            </a:solidFill>
            <a:ln w="9525" cap="flat" cmpd="sng">
              <a:solidFill>
                <a:srgbClr val="D9D2E9"/>
              </a:solidFill>
              <a:prstDash val="solid"/>
              <a:round/>
              <a:headEnd type="none" w="sm" len="sm"/>
              <a:tailEnd type="none" w="sm" len="sm"/>
            </a:ln>
          </p:spPr>
          <p:txBody>
            <a:bodyPr spcFirstLastPara="1" wrap="square" lIns="34275" tIns="34275" rIns="34275" bIns="34275" anchor="ctr" anchorCtr="0">
              <a:noAutofit/>
            </a:bodyPr>
            <a:lstStyle/>
            <a:p>
              <a:endParaRPr sz="1800"/>
            </a:p>
          </p:txBody>
        </p:sp>
        <p:sp>
          <p:nvSpPr>
            <p:cNvPr id="27" name="Google Shape;158;p32">
              <a:extLst>
                <a:ext uri="{FF2B5EF4-FFF2-40B4-BE49-F238E27FC236}">
                  <a16:creationId xmlns:a16="http://schemas.microsoft.com/office/drawing/2014/main" id="{695E6FE6-667C-0349-B289-548CCF27F5B5}"/>
                </a:ext>
              </a:extLst>
            </p:cNvPr>
            <p:cNvSpPr/>
            <p:nvPr/>
          </p:nvSpPr>
          <p:spPr>
            <a:xfrm>
              <a:off x="828610" y="1038039"/>
              <a:ext cx="2349823" cy="3474300"/>
            </a:xfrm>
            <a:prstGeom prst="rect">
              <a:avLst/>
            </a:prstGeom>
            <a:solidFill>
              <a:srgbClr val="D9D2E9"/>
            </a:solidFill>
            <a:ln>
              <a:noFill/>
            </a:ln>
          </p:spPr>
          <p:txBody>
            <a:bodyPr spcFirstLastPara="1" wrap="square" lIns="34275" tIns="34275" rIns="34275" bIns="34275" anchor="ctr" anchorCtr="0">
              <a:noAutofit/>
            </a:bodyPr>
            <a:lstStyle/>
            <a:p>
              <a:endParaRPr sz="1800"/>
            </a:p>
          </p:txBody>
        </p:sp>
        <p:sp>
          <p:nvSpPr>
            <p:cNvPr id="28" name="Google Shape;160;p32">
              <a:extLst>
                <a:ext uri="{FF2B5EF4-FFF2-40B4-BE49-F238E27FC236}">
                  <a16:creationId xmlns:a16="http://schemas.microsoft.com/office/drawing/2014/main" id="{31C6A116-3196-8F45-9729-740DB1CF0AA5}"/>
                </a:ext>
              </a:extLst>
            </p:cNvPr>
            <p:cNvSpPr/>
            <p:nvPr/>
          </p:nvSpPr>
          <p:spPr>
            <a:xfrm>
              <a:off x="1460496" y="1058612"/>
              <a:ext cx="968398" cy="403500"/>
            </a:xfrm>
            <a:prstGeom prst="rect">
              <a:avLst/>
            </a:prstGeom>
            <a:noFill/>
            <a:ln>
              <a:noFill/>
            </a:ln>
          </p:spPr>
          <p:txBody>
            <a:bodyPr spcFirstLastPara="1" wrap="square" lIns="102875" tIns="34275" rIns="34275" bIns="34275" anchor="ctr" anchorCtr="0">
              <a:noAutofit/>
            </a:bodyPr>
            <a:lstStyle/>
            <a:p>
              <a:pPr algn="ctr"/>
              <a:r>
                <a:rPr lang="en-GB" sz="975" b="1" dirty="0">
                  <a:latin typeface="Avenir"/>
                  <a:ea typeface="Avenir"/>
                  <a:cs typeface="Avenir"/>
                  <a:sym typeface="Avenir"/>
                </a:rPr>
                <a:t>1: Identify</a:t>
              </a:r>
            </a:p>
            <a:p>
              <a:pPr algn="ctr"/>
              <a:r>
                <a:rPr lang="en-GB" sz="975" i="1" dirty="0">
                  <a:latin typeface="Avenir"/>
                  <a:ea typeface="Avenir"/>
                  <a:cs typeface="Avenir"/>
                  <a:sym typeface="Avenir"/>
                </a:rPr>
                <a:t>June</a:t>
              </a:r>
              <a:endParaRPr sz="975" i="1" dirty="0">
                <a:latin typeface="Avenir"/>
                <a:ea typeface="Avenir"/>
                <a:cs typeface="Avenir"/>
                <a:sym typeface="Avenir"/>
              </a:endParaRPr>
            </a:p>
          </p:txBody>
        </p:sp>
        <p:sp>
          <p:nvSpPr>
            <p:cNvPr id="29" name="Google Shape;161;p32">
              <a:extLst>
                <a:ext uri="{FF2B5EF4-FFF2-40B4-BE49-F238E27FC236}">
                  <a16:creationId xmlns:a16="http://schemas.microsoft.com/office/drawing/2014/main" id="{AC3B0636-5638-464C-8268-DC8A39B1E4DF}"/>
                </a:ext>
              </a:extLst>
            </p:cNvPr>
            <p:cNvSpPr/>
            <p:nvPr/>
          </p:nvSpPr>
          <p:spPr>
            <a:xfrm>
              <a:off x="3926615" y="1047457"/>
              <a:ext cx="1181700" cy="421200"/>
            </a:xfrm>
            <a:prstGeom prst="rect">
              <a:avLst/>
            </a:prstGeom>
            <a:noFill/>
            <a:ln>
              <a:noFill/>
            </a:ln>
          </p:spPr>
          <p:txBody>
            <a:bodyPr spcFirstLastPara="1" wrap="square" lIns="102875" tIns="34275" rIns="34275" bIns="34275" anchor="ctr" anchorCtr="0">
              <a:noAutofit/>
            </a:bodyPr>
            <a:lstStyle/>
            <a:p>
              <a:pPr algn="ctr"/>
              <a:r>
                <a:rPr lang="en-GB" sz="975" b="1" dirty="0">
                  <a:solidFill>
                    <a:srgbClr val="FFFFFF"/>
                  </a:solidFill>
                  <a:latin typeface="Avenir"/>
                  <a:ea typeface="Avenir"/>
                  <a:cs typeface="Avenir"/>
                  <a:sym typeface="Avenir"/>
                </a:rPr>
                <a:t>2: Explore</a:t>
              </a:r>
            </a:p>
            <a:p>
              <a:pPr algn="ctr"/>
              <a:r>
                <a:rPr lang="en-GB" sz="975" i="1" dirty="0">
                  <a:solidFill>
                    <a:srgbClr val="FFFFFF"/>
                  </a:solidFill>
                  <a:latin typeface="Avenir"/>
                  <a:ea typeface="Avenir"/>
                  <a:cs typeface="Avenir"/>
                  <a:sym typeface="Avenir"/>
                </a:rPr>
                <a:t>July</a:t>
              </a:r>
              <a:endParaRPr sz="975" i="1" dirty="0">
                <a:solidFill>
                  <a:srgbClr val="FFFFFF"/>
                </a:solidFill>
                <a:latin typeface="Avenir"/>
                <a:ea typeface="Avenir"/>
                <a:cs typeface="Avenir"/>
                <a:sym typeface="Avenir"/>
              </a:endParaRPr>
            </a:p>
          </p:txBody>
        </p:sp>
        <p:cxnSp>
          <p:nvCxnSpPr>
            <p:cNvPr id="31" name="Google Shape;163;p32">
              <a:extLst>
                <a:ext uri="{FF2B5EF4-FFF2-40B4-BE49-F238E27FC236}">
                  <a16:creationId xmlns:a16="http://schemas.microsoft.com/office/drawing/2014/main" id="{E17C6193-16E2-5B48-BBF0-5D9F0463FFDC}"/>
                </a:ext>
              </a:extLst>
            </p:cNvPr>
            <p:cNvCxnSpPr>
              <a:cxnSpLocks/>
              <a:endCxn id="60" idx="6"/>
            </p:cNvCxnSpPr>
            <p:nvPr/>
          </p:nvCxnSpPr>
          <p:spPr>
            <a:xfrm flipV="1">
              <a:off x="1008217" y="3113332"/>
              <a:ext cx="7099058" cy="78308"/>
            </a:xfrm>
            <a:prstGeom prst="straightConnector1">
              <a:avLst/>
            </a:prstGeom>
            <a:noFill/>
            <a:ln w="19050" cap="flat" cmpd="sng">
              <a:solidFill>
                <a:srgbClr val="000000"/>
              </a:solidFill>
              <a:prstDash val="dot"/>
              <a:round/>
              <a:headEnd type="none" w="med" len="med"/>
              <a:tailEnd type="none" w="med" len="med"/>
            </a:ln>
          </p:spPr>
        </p:cxnSp>
        <p:sp>
          <p:nvSpPr>
            <p:cNvPr id="32" name="Google Shape;164;p32">
              <a:extLst>
                <a:ext uri="{FF2B5EF4-FFF2-40B4-BE49-F238E27FC236}">
                  <a16:creationId xmlns:a16="http://schemas.microsoft.com/office/drawing/2014/main" id="{01E24DEB-BC3A-B543-B0F5-B0B1926DC366}"/>
                </a:ext>
              </a:extLst>
            </p:cNvPr>
            <p:cNvSpPr txBox="1"/>
            <p:nvPr/>
          </p:nvSpPr>
          <p:spPr>
            <a:xfrm>
              <a:off x="1008217" y="1932314"/>
              <a:ext cx="995184" cy="306098"/>
            </a:xfrm>
            <a:prstGeom prst="rect">
              <a:avLst/>
            </a:prstGeom>
            <a:noFill/>
            <a:ln>
              <a:noFill/>
            </a:ln>
          </p:spPr>
          <p:txBody>
            <a:bodyPr spcFirstLastPara="1" wrap="square" lIns="26775" tIns="26775" rIns="26775" bIns="26775" anchor="t" anchorCtr="0">
              <a:noAutofit/>
            </a:bodyPr>
            <a:lstStyle/>
            <a:p>
              <a:pPr algn="ctr">
                <a:lnSpc>
                  <a:spcPct val="90000"/>
                </a:lnSpc>
                <a:buClr>
                  <a:srgbClr val="F01633"/>
                </a:buClr>
                <a:buSzPts val="1200"/>
              </a:pPr>
              <a:r>
                <a:rPr lang="en-GB" sz="900" dirty="0">
                  <a:latin typeface="Avenir"/>
                  <a:ea typeface="Avenir"/>
                  <a:cs typeface="Avenir"/>
                  <a:sym typeface="Avenir"/>
                </a:rPr>
                <a:t>Desk research &amp; review of Climate Action Plans</a:t>
              </a:r>
              <a:endParaRPr sz="900" b="1" dirty="0">
                <a:latin typeface="Avenir"/>
                <a:ea typeface="Avenir"/>
                <a:cs typeface="Avenir"/>
                <a:sym typeface="Avenir"/>
              </a:endParaRPr>
            </a:p>
          </p:txBody>
        </p:sp>
        <p:sp>
          <p:nvSpPr>
            <p:cNvPr id="33" name="Google Shape;165;p32">
              <a:extLst>
                <a:ext uri="{FF2B5EF4-FFF2-40B4-BE49-F238E27FC236}">
                  <a16:creationId xmlns:a16="http://schemas.microsoft.com/office/drawing/2014/main" id="{18AB9641-EE47-BD42-A253-554564DF860A}"/>
                </a:ext>
              </a:extLst>
            </p:cNvPr>
            <p:cNvSpPr txBox="1"/>
            <p:nvPr/>
          </p:nvSpPr>
          <p:spPr>
            <a:xfrm>
              <a:off x="1732466" y="3958680"/>
              <a:ext cx="809091" cy="571200"/>
            </a:xfrm>
            <a:prstGeom prst="rect">
              <a:avLst/>
            </a:prstGeom>
            <a:noFill/>
            <a:ln>
              <a:noFill/>
            </a:ln>
          </p:spPr>
          <p:txBody>
            <a:bodyPr spcFirstLastPara="1" wrap="square" lIns="26775" tIns="26775" rIns="26775" bIns="26775" anchor="t" anchorCtr="0">
              <a:noAutofit/>
            </a:bodyPr>
            <a:lstStyle/>
            <a:p>
              <a:pPr algn="ctr">
                <a:lnSpc>
                  <a:spcPct val="90000"/>
                </a:lnSpc>
                <a:buClr>
                  <a:srgbClr val="F01633"/>
                </a:buClr>
                <a:buSzPts val="1200"/>
              </a:pPr>
              <a:r>
                <a:rPr lang="en-GB" sz="900" dirty="0">
                  <a:latin typeface="Avenir"/>
                  <a:ea typeface="Avenir"/>
                  <a:cs typeface="Avenir"/>
                  <a:sym typeface="Avenir"/>
                </a:rPr>
                <a:t>Meeting with Steering Group</a:t>
              </a:r>
              <a:br>
                <a:rPr lang="en-GB" sz="900" dirty="0">
                  <a:latin typeface="Avenir"/>
                  <a:ea typeface="Avenir"/>
                  <a:cs typeface="Avenir"/>
                  <a:sym typeface="Avenir"/>
                </a:rPr>
              </a:br>
              <a:endParaRPr sz="900" dirty="0">
                <a:latin typeface="Avenir"/>
                <a:ea typeface="Avenir"/>
                <a:cs typeface="Avenir"/>
                <a:sym typeface="Avenir"/>
              </a:endParaRPr>
            </a:p>
          </p:txBody>
        </p:sp>
        <p:sp>
          <p:nvSpPr>
            <p:cNvPr id="34" name="Google Shape;166;p32">
              <a:extLst>
                <a:ext uri="{FF2B5EF4-FFF2-40B4-BE49-F238E27FC236}">
                  <a16:creationId xmlns:a16="http://schemas.microsoft.com/office/drawing/2014/main" id="{01D80230-8903-454B-A2EA-064314E3BD4B}"/>
                </a:ext>
              </a:extLst>
            </p:cNvPr>
            <p:cNvSpPr txBox="1"/>
            <p:nvPr/>
          </p:nvSpPr>
          <p:spPr>
            <a:xfrm>
              <a:off x="3252437" y="3981707"/>
              <a:ext cx="1043400" cy="442800"/>
            </a:xfrm>
            <a:prstGeom prst="rect">
              <a:avLst/>
            </a:prstGeom>
            <a:noFill/>
            <a:ln>
              <a:noFill/>
            </a:ln>
          </p:spPr>
          <p:txBody>
            <a:bodyPr spcFirstLastPara="1" wrap="square" lIns="26775" tIns="26775" rIns="26775" bIns="26775" anchor="t" anchorCtr="0">
              <a:noAutofit/>
            </a:bodyPr>
            <a:lstStyle/>
            <a:p>
              <a:pPr algn="ctr">
                <a:lnSpc>
                  <a:spcPct val="90000"/>
                </a:lnSpc>
                <a:buClr>
                  <a:srgbClr val="F01633"/>
                </a:buClr>
                <a:buSzPts val="1200"/>
              </a:pPr>
              <a:r>
                <a:rPr lang="en-GB" sz="900" dirty="0">
                  <a:solidFill>
                    <a:srgbClr val="FFFFFF"/>
                  </a:solidFill>
                  <a:latin typeface="Avenir"/>
                  <a:ea typeface="Avenir"/>
                  <a:cs typeface="Avenir"/>
                  <a:sym typeface="Avenir"/>
                </a:rPr>
                <a:t>Workshop 1: Partnership and Engagement</a:t>
              </a:r>
              <a:endParaRPr sz="900" dirty="0">
                <a:solidFill>
                  <a:srgbClr val="FFFFFF"/>
                </a:solidFill>
                <a:latin typeface="Avenir"/>
                <a:ea typeface="Avenir"/>
                <a:cs typeface="Avenir"/>
                <a:sym typeface="Avenir"/>
              </a:endParaRPr>
            </a:p>
          </p:txBody>
        </p:sp>
        <p:cxnSp>
          <p:nvCxnSpPr>
            <p:cNvPr id="37" name="Google Shape;169;p32">
              <a:extLst>
                <a:ext uri="{FF2B5EF4-FFF2-40B4-BE49-F238E27FC236}">
                  <a16:creationId xmlns:a16="http://schemas.microsoft.com/office/drawing/2014/main" id="{549D6783-1880-7543-AAB8-136BE3863F2C}"/>
                </a:ext>
              </a:extLst>
            </p:cNvPr>
            <p:cNvCxnSpPr>
              <a:cxnSpLocks/>
              <a:endCxn id="41" idx="0"/>
            </p:cNvCxnSpPr>
            <p:nvPr/>
          </p:nvCxnSpPr>
          <p:spPr>
            <a:xfrm>
              <a:off x="1515567" y="2392679"/>
              <a:ext cx="14036" cy="633383"/>
            </a:xfrm>
            <a:prstGeom prst="straightConnector1">
              <a:avLst/>
            </a:prstGeom>
            <a:noFill/>
            <a:ln w="9525" cap="flat" cmpd="sng">
              <a:solidFill>
                <a:srgbClr val="000000"/>
              </a:solidFill>
              <a:prstDash val="solid"/>
              <a:round/>
              <a:headEnd type="none" w="med" len="med"/>
              <a:tailEnd type="none" w="med" len="med"/>
            </a:ln>
          </p:spPr>
        </p:cxnSp>
        <p:cxnSp>
          <p:nvCxnSpPr>
            <p:cNvPr id="38" name="Google Shape;170;p32">
              <a:extLst>
                <a:ext uri="{FF2B5EF4-FFF2-40B4-BE49-F238E27FC236}">
                  <a16:creationId xmlns:a16="http://schemas.microsoft.com/office/drawing/2014/main" id="{2852A6C3-995E-5A46-8CF4-B418F937AA9B}"/>
                </a:ext>
              </a:extLst>
            </p:cNvPr>
            <p:cNvCxnSpPr/>
            <p:nvPr/>
          </p:nvCxnSpPr>
          <p:spPr>
            <a:xfrm>
              <a:off x="2123274" y="3304115"/>
              <a:ext cx="6600" cy="583800"/>
            </a:xfrm>
            <a:prstGeom prst="straightConnector1">
              <a:avLst/>
            </a:prstGeom>
            <a:noFill/>
            <a:ln w="9525" cap="flat" cmpd="sng">
              <a:solidFill>
                <a:srgbClr val="000000"/>
              </a:solidFill>
              <a:prstDash val="solid"/>
              <a:round/>
              <a:headEnd type="none" w="med" len="med"/>
              <a:tailEnd type="none" w="med" len="med"/>
            </a:ln>
          </p:spPr>
        </p:cxnSp>
        <p:cxnSp>
          <p:nvCxnSpPr>
            <p:cNvPr id="39" name="Google Shape;171;p32">
              <a:extLst>
                <a:ext uri="{FF2B5EF4-FFF2-40B4-BE49-F238E27FC236}">
                  <a16:creationId xmlns:a16="http://schemas.microsoft.com/office/drawing/2014/main" id="{029CDA3F-0CE7-9C4B-8F29-989557FE5172}"/>
                </a:ext>
              </a:extLst>
            </p:cNvPr>
            <p:cNvCxnSpPr/>
            <p:nvPr/>
          </p:nvCxnSpPr>
          <p:spPr>
            <a:xfrm>
              <a:off x="3771004" y="3104708"/>
              <a:ext cx="0" cy="816000"/>
            </a:xfrm>
            <a:prstGeom prst="straightConnector1">
              <a:avLst/>
            </a:prstGeom>
            <a:noFill/>
            <a:ln w="9525" cap="flat" cmpd="sng">
              <a:solidFill>
                <a:srgbClr val="FFFFFF"/>
              </a:solidFill>
              <a:prstDash val="solid"/>
              <a:round/>
              <a:headEnd type="none" w="med" len="med"/>
              <a:tailEnd type="none" w="med" len="med"/>
            </a:ln>
          </p:spPr>
        </p:cxnSp>
        <p:cxnSp>
          <p:nvCxnSpPr>
            <p:cNvPr id="40" name="Google Shape;172;p32">
              <a:extLst>
                <a:ext uri="{FF2B5EF4-FFF2-40B4-BE49-F238E27FC236}">
                  <a16:creationId xmlns:a16="http://schemas.microsoft.com/office/drawing/2014/main" id="{41A19ED4-8ADA-574F-B7EA-F0E02E6595A2}"/>
                </a:ext>
              </a:extLst>
            </p:cNvPr>
            <p:cNvCxnSpPr/>
            <p:nvPr/>
          </p:nvCxnSpPr>
          <p:spPr>
            <a:xfrm>
              <a:off x="6255966" y="3110199"/>
              <a:ext cx="0" cy="816000"/>
            </a:xfrm>
            <a:prstGeom prst="straightConnector1">
              <a:avLst/>
            </a:prstGeom>
            <a:noFill/>
            <a:ln w="9525" cap="flat" cmpd="sng">
              <a:solidFill>
                <a:srgbClr val="000000"/>
              </a:solidFill>
              <a:prstDash val="solid"/>
              <a:round/>
              <a:headEnd type="none" w="med" len="med"/>
              <a:tailEnd type="none" w="med" len="med"/>
            </a:ln>
          </p:spPr>
        </p:cxnSp>
        <p:sp>
          <p:nvSpPr>
            <p:cNvPr id="41" name="Google Shape;173;p32">
              <a:extLst>
                <a:ext uri="{FF2B5EF4-FFF2-40B4-BE49-F238E27FC236}">
                  <a16:creationId xmlns:a16="http://schemas.microsoft.com/office/drawing/2014/main" id="{45C03B95-94E8-384F-87D8-21D428B6A7A6}"/>
                </a:ext>
              </a:extLst>
            </p:cNvPr>
            <p:cNvSpPr/>
            <p:nvPr/>
          </p:nvSpPr>
          <p:spPr>
            <a:xfrm>
              <a:off x="1355003" y="3026062"/>
              <a:ext cx="349200" cy="349200"/>
            </a:xfrm>
            <a:prstGeom prst="ellipse">
              <a:avLst/>
            </a:prstGeom>
            <a:solidFill>
              <a:srgbClr val="000000"/>
            </a:solidFill>
            <a:ln w="38100" cap="flat" cmpd="sng">
              <a:solidFill>
                <a:srgbClr val="000000"/>
              </a:solidFill>
              <a:prstDash val="solid"/>
              <a:round/>
              <a:headEnd type="none" w="sm" len="sm"/>
              <a:tailEnd type="none" w="sm" len="sm"/>
            </a:ln>
          </p:spPr>
          <p:txBody>
            <a:bodyPr spcFirstLastPara="1" wrap="square" lIns="34275" tIns="34275" rIns="34275" bIns="34275" anchor="ctr" anchorCtr="0">
              <a:noAutofit/>
            </a:bodyPr>
            <a:lstStyle/>
            <a:p>
              <a:endParaRPr sz="1800"/>
            </a:p>
          </p:txBody>
        </p:sp>
        <p:sp>
          <p:nvSpPr>
            <p:cNvPr id="45" name="Google Shape;177;p32">
              <a:extLst>
                <a:ext uri="{FF2B5EF4-FFF2-40B4-BE49-F238E27FC236}">
                  <a16:creationId xmlns:a16="http://schemas.microsoft.com/office/drawing/2014/main" id="{6786EA57-C017-0C47-B908-C6E8DE6E1D06}"/>
                </a:ext>
              </a:extLst>
            </p:cNvPr>
            <p:cNvSpPr txBox="1"/>
            <p:nvPr/>
          </p:nvSpPr>
          <p:spPr>
            <a:xfrm>
              <a:off x="5839330" y="3980794"/>
              <a:ext cx="833272" cy="442800"/>
            </a:xfrm>
            <a:prstGeom prst="rect">
              <a:avLst/>
            </a:prstGeom>
            <a:noFill/>
            <a:ln>
              <a:noFill/>
            </a:ln>
          </p:spPr>
          <p:txBody>
            <a:bodyPr spcFirstLastPara="1" wrap="square" lIns="26775" tIns="26775" rIns="26775" bIns="26775" anchor="t" anchorCtr="0">
              <a:noAutofit/>
            </a:bodyPr>
            <a:lstStyle/>
            <a:p>
              <a:pPr algn="ctr">
                <a:lnSpc>
                  <a:spcPct val="90000"/>
                </a:lnSpc>
                <a:buClr>
                  <a:srgbClr val="F01633"/>
                </a:buClr>
                <a:buSzPts val="1200"/>
              </a:pPr>
              <a:r>
                <a:rPr lang="en-GB" sz="900" dirty="0">
                  <a:latin typeface="Avenir"/>
                  <a:ea typeface="Avenir"/>
                  <a:cs typeface="Avenir"/>
                  <a:sym typeface="Avenir"/>
                </a:rPr>
                <a:t>Draft first iteration of toolkit</a:t>
              </a:r>
              <a:endParaRPr sz="900" dirty="0">
                <a:latin typeface="Avenir"/>
                <a:ea typeface="Avenir"/>
                <a:cs typeface="Avenir"/>
                <a:sym typeface="Avenir"/>
              </a:endParaRPr>
            </a:p>
            <a:p>
              <a:pPr algn="ctr">
                <a:lnSpc>
                  <a:spcPct val="90000"/>
                </a:lnSpc>
                <a:buClr>
                  <a:srgbClr val="F01633"/>
                </a:buClr>
                <a:buSzPts val="1200"/>
              </a:pPr>
              <a:endParaRPr sz="900" b="1" dirty="0">
                <a:latin typeface="Avenir"/>
                <a:ea typeface="Avenir"/>
                <a:cs typeface="Avenir"/>
                <a:sym typeface="Avenir"/>
              </a:endParaRPr>
            </a:p>
          </p:txBody>
        </p:sp>
        <p:cxnSp>
          <p:nvCxnSpPr>
            <p:cNvPr id="47" name="Google Shape;179;p32">
              <a:extLst>
                <a:ext uri="{FF2B5EF4-FFF2-40B4-BE49-F238E27FC236}">
                  <a16:creationId xmlns:a16="http://schemas.microsoft.com/office/drawing/2014/main" id="{8CDAA901-4010-7B4B-806F-7CC256B4631C}"/>
                </a:ext>
              </a:extLst>
            </p:cNvPr>
            <p:cNvCxnSpPr/>
            <p:nvPr/>
          </p:nvCxnSpPr>
          <p:spPr>
            <a:xfrm>
              <a:off x="7040275" y="2282074"/>
              <a:ext cx="0" cy="816000"/>
            </a:xfrm>
            <a:prstGeom prst="straightConnector1">
              <a:avLst/>
            </a:prstGeom>
            <a:noFill/>
            <a:ln w="9525" cap="flat" cmpd="sng">
              <a:solidFill>
                <a:srgbClr val="000000"/>
              </a:solidFill>
              <a:prstDash val="solid"/>
              <a:round/>
              <a:headEnd type="none" w="med" len="med"/>
              <a:tailEnd type="none" w="med" len="med"/>
            </a:ln>
          </p:spPr>
        </p:cxnSp>
        <p:sp>
          <p:nvSpPr>
            <p:cNvPr id="48" name="Google Shape;180;p32">
              <a:extLst>
                <a:ext uri="{FF2B5EF4-FFF2-40B4-BE49-F238E27FC236}">
                  <a16:creationId xmlns:a16="http://schemas.microsoft.com/office/drawing/2014/main" id="{655742A5-0A79-FB42-AE4D-653660E0E039}"/>
                </a:ext>
              </a:extLst>
            </p:cNvPr>
            <p:cNvSpPr/>
            <p:nvPr/>
          </p:nvSpPr>
          <p:spPr>
            <a:xfrm>
              <a:off x="6278177" y="1047457"/>
              <a:ext cx="1363632" cy="421200"/>
            </a:xfrm>
            <a:prstGeom prst="rect">
              <a:avLst/>
            </a:prstGeom>
            <a:noFill/>
            <a:ln>
              <a:noFill/>
            </a:ln>
          </p:spPr>
          <p:txBody>
            <a:bodyPr spcFirstLastPara="1" wrap="square" lIns="102875" tIns="34275" rIns="34275" bIns="34275" anchor="ctr" anchorCtr="0">
              <a:noAutofit/>
            </a:bodyPr>
            <a:lstStyle/>
            <a:p>
              <a:pPr algn="ctr"/>
              <a:r>
                <a:rPr lang="en-GB" sz="975" b="1" dirty="0">
                  <a:latin typeface="Avenir"/>
                  <a:ea typeface="Avenir"/>
                  <a:cs typeface="Avenir"/>
                  <a:sym typeface="Avenir"/>
                </a:rPr>
                <a:t>3: Develop</a:t>
              </a:r>
            </a:p>
            <a:p>
              <a:pPr algn="ctr"/>
              <a:r>
                <a:rPr lang="en-GB" sz="975" i="1" dirty="0">
                  <a:latin typeface="Avenir"/>
                  <a:ea typeface="Avenir"/>
                  <a:cs typeface="Avenir"/>
                  <a:sym typeface="Avenir"/>
                </a:rPr>
                <a:t>August - September</a:t>
              </a:r>
              <a:endParaRPr sz="975" i="1" dirty="0">
                <a:latin typeface="Avenir"/>
                <a:ea typeface="Avenir"/>
                <a:cs typeface="Avenir"/>
                <a:sym typeface="Avenir"/>
              </a:endParaRPr>
            </a:p>
          </p:txBody>
        </p:sp>
        <p:cxnSp>
          <p:nvCxnSpPr>
            <p:cNvPr id="50" name="Google Shape;182;p32">
              <a:extLst>
                <a:ext uri="{FF2B5EF4-FFF2-40B4-BE49-F238E27FC236}">
                  <a16:creationId xmlns:a16="http://schemas.microsoft.com/office/drawing/2014/main" id="{77F0BA00-0875-9D49-BB31-B9CE04FFA135}"/>
                </a:ext>
              </a:extLst>
            </p:cNvPr>
            <p:cNvCxnSpPr/>
            <p:nvPr/>
          </p:nvCxnSpPr>
          <p:spPr>
            <a:xfrm>
              <a:off x="4237945" y="2403836"/>
              <a:ext cx="0" cy="816000"/>
            </a:xfrm>
            <a:prstGeom prst="straightConnector1">
              <a:avLst/>
            </a:prstGeom>
            <a:noFill/>
            <a:ln w="9525" cap="flat" cmpd="sng">
              <a:solidFill>
                <a:srgbClr val="FFFFFF"/>
              </a:solidFill>
              <a:prstDash val="solid"/>
              <a:round/>
              <a:headEnd type="none" w="med" len="med"/>
              <a:tailEnd type="none" w="med" len="med"/>
            </a:ln>
          </p:spPr>
        </p:cxnSp>
        <p:sp>
          <p:nvSpPr>
            <p:cNvPr id="52" name="Google Shape;184;p32">
              <a:extLst>
                <a:ext uri="{FF2B5EF4-FFF2-40B4-BE49-F238E27FC236}">
                  <a16:creationId xmlns:a16="http://schemas.microsoft.com/office/drawing/2014/main" id="{66C12A19-0338-7540-AD86-D9127EE72E59}"/>
                </a:ext>
              </a:extLst>
            </p:cNvPr>
            <p:cNvSpPr/>
            <p:nvPr/>
          </p:nvSpPr>
          <p:spPr>
            <a:xfrm>
              <a:off x="4063735" y="2955668"/>
              <a:ext cx="349200" cy="349200"/>
            </a:xfrm>
            <a:prstGeom prst="ellipse">
              <a:avLst/>
            </a:prstGeom>
            <a:solidFill>
              <a:srgbClr val="FFFFFF"/>
            </a:solidFill>
            <a:ln>
              <a:noFill/>
            </a:ln>
          </p:spPr>
          <p:txBody>
            <a:bodyPr spcFirstLastPara="1" wrap="square" lIns="34275" tIns="34275" rIns="34275" bIns="34275" anchor="ctr" anchorCtr="0">
              <a:noAutofit/>
            </a:bodyPr>
            <a:lstStyle/>
            <a:p>
              <a:endParaRPr sz="1800">
                <a:highlight>
                  <a:srgbClr val="674EA7"/>
                </a:highlight>
              </a:endParaRPr>
            </a:p>
          </p:txBody>
        </p:sp>
        <p:sp>
          <p:nvSpPr>
            <p:cNvPr id="53" name="Google Shape;185;p32">
              <a:extLst>
                <a:ext uri="{FF2B5EF4-FFF2-40B4-BE49-F238E27FC236}">
                  <a16:creationId xmlns:a16="http://schemas.microsoft.com/office/drawing/2014/main" id="{E3539FFB-8C9E-444B-85A1-B57B97B2D467}"/>
                </a:ext>
              </a:extLst>
            </p:cNvPr>
            <p:cNvSpPr/>
            <p:nvPr/>
          </p:nvSpPr>
          <p:spPr>
            <a:xfrm>
              <a:off x="1962056" y="3026073"/>
              <a:ext cx="349200" cy="349200"/>
            </a:xfrm>
            <a:prstGeom prst="ellipse">
              <a:avLst/>
            </a:prstGeom>
            <a:solidFill>
              <a:srgbClr val="000000"/>
            </a:solidFill>
            <a:ln w="38100" cap="flat" cmpd="sng">
              <a:solidFill>
                <a:srgbClr val="000000"/>
              </a:solidFill>
              <a:prstDash val="solid"/>
              <a:round/>
              <a:headEnd type="none" w="sm" len="sm"/>
              <a:tailEnd type="none" w="sm" len="sm"/>
            </a:ln>
          </p:spPr>
          <p:txBody>
            <a:bodyPr spcFirstLastPara="1" wrap="square" lIns="34275" tIns="34275" rIns="34275" bIns="34275" anchor="ctr" anchorCtr="0">
              <a:noAutofit/>
            </a:bodyPr>
            <a:lstStyle/>
            <a:p>
              <a:endParaRPr sz="1800"/>
            </a:p>
          </p:txBody>
        </p:sp>
        <p:cxnSp>
          <p:nvCxnSpPr>
            <p:cNvPr id="55" name="Google Shape;187;p32">
              <a:extLst>
                <a:ext uri="{FF2B5EF4-FFF2-40B4-BE49-F238E27FC236}">
                  <a16:creationId xmlns:a16="http://schemas.microsoft.com/office/drawing/2014/main" id="{A344ACB0-30D7-E64A-A4CD-713B791ACE46}"/>
                </a:ext>
              </a:extLst>
            </p:cNvPr>
            <p:cNvCxnSpPr/>
            <p:nvPr/>
          </p:nvCxnSpPr>
          <p:spPr>
            <a:xfrm>
              <a:off x="4746780" y="3292913"/>
              <a:ext cx="6600" cy="583800"/>
            </a:xfrm>
            <a:prstGeom prst="straightConnector1">
              <a:avLst/>
            </a:prstGeom>
            <a:noFill/>
            <a:ln w="9525" cap="flat" cmpd="sng">
              <a:solidFill>
                <a:srgbClr val="FFFFFF"/>
              </a:solidFill>
              <a:prstDash val="solid"/>
              <a:round/>
              <a:headEnd type="none" w="med" len="med"/>
              <a:tailEnd type="none" w="med" len="med"/>
            </a:ln>
          </p:spPr>
        </p:cxnSp>
        <p:cxnSp>
          <p:nvCxnSpPr>
            <p:cNvPr id="61" name="Google Shape;193;p32">
              <a:extLst>
                <a:ext uri="{FF2B5EF4-FFF2-40B4-BE49-F238E27FC236}">
                  <a16:creationId xmlns:a16="http://schemas.microsoft.com/office/drawing/2014/main" id="{C3E4F70E-F08F-B944-B6DE-6D12C2D1A9B7}"/>
                </a:ext>
              </a:extLst>
            </p:cNvPr>
            <p:cNvCxnSpPr/>
            <p:nvPr/>
          </p:nvCxnSpPr>
          <p:spPr>
            <a:xfrm rot="10800000">
              <a:off x="7850860" y="2205308"/>
              <a:ext cx="2400" cy="899400"/>
            </a:xfrm>
            <a:prstGeom prst="straightConnector1">
              <a:avLst/>
            </a:prstGeom>
            <a:noFill/>
            <a:ln w="9525" cap="flat" cmpd="sng">
              <a:solidFill>
                <a:srgbClr val="000000"/>
              </a:solidFill>
              <a:prstDash val="solid"/>
              <a:round/>
              <a:headEnd type="none" w="med" len="med"/>
              <a:tailEnd type="none" w="med" len="med"/>
            </a:ln>
          </p:spPr>
        </p:cxnSp>
        <p:sp>
          <p:nvSpPr>
            <p:cNvPr id="60" name="Google Shape;192;p32">
              <a:extLst>
                <a:ext uri="{FF2B5EF4-FFF2-40B4-BE49-F238E27FC236}">
                  <a16:creationId xmlns:a16="http://schemas.microsoft.com/office/drawing/2014/main" id="{F6CC1C17-828A-8D47-A052-B34BB436C329}"/>
                </a:ext>
              </a:extLst>
            </p:cNvPr>
            <p:cNvSpPr/>
            <p:nvPr/>
          </p:nvSpPr>
          <p:spPr>
            <a:xfrm>
              <a:off x="7599245" y="2856623"/>
              <a:ext cx="508030" cy="513417"/>
            </a:xfrm>
            <a:prstGeom prst="ellipse">
              <a:avLst/>
            </a:prstGeom>
            <a:solidFill>
              <a:schemeClr val="bg1"/>
            </a:solidFill>
            <a:ln w="57150">
              <a:solidFill>
                <a:schemeClr val="bg2"/>
              </a:solidFill>
            </a:ln>
          </p:spPr>
          <p:txBody>
            <a:bodyPr spcFirstLastPara="1" wrap="square" lIns="34275" tIns="34275" rIns="34275" bIns="34275" anchor="ctr" anchorCtr="0">
              <a:noAutofit/>
            </a:bodyPr>
            <a:lstStyle/>
            <a:p>
              <a:endParaRPr sz="1800"/>
            </a:p>
          </p:txBody>
        </p:sp>
        <p:sp>
          <p:nvSpPr>
            <p:cNvPr id="62" name="Google Shape;194;p32">
              <a:extLst>
                <a:ext uri="{FF2B5EF4-FFF2-40B4-BE49-F238E27FC236}">
                  <a16:creationId xmlns:a16="http://schemas.microsoft.com/office/drawing/2014/main" id="{02FF6804-43FF-2A49-AC85-4D55D9F147E7}"/>
                </a:ext>
              </a:extLst>
            </p:cNvPr>
            <p:cNvSpPr txBox="1"/>
            <p:nvPr/>
          </p:nvSpPr>
          <p:spPr>
            <a:xfrm>
              <a:off x="7511047" y="1861980"/>
              <a:ext cx="633768" cy="349800"/>
            </a:xfrm>
            <a:prstGeom prst="rect">
              <a:avLst/>
            </a:prstGeom>
            <a:noFill/>
            <a:ln>
              <a:noFill/>
            </a:ln>
          </p:spPr>
          <p:txBody>
            <a:bodyPr spcFirstLastPara="1" wrap="square" lIns="26775" tIns="26775" rIns="26775" bIns="26775" anchor="t" anchorCtr="0">
              <a:noAutofit/>
            </a:bodyPr>
            <a:lstStyle/>
            <a:p>
              <a:pPr algn="ctr">
                <a:lnSpc>
                  <a:spcPct val="90000"/>
                </a:lnSpc>
                <a:buClr>
                  <a:srgbClr val="F01633"/>
                </a:buClr>
                <a:buSzPts val="1200"/>
              </a:pPr>
              <a:r>
                <a:rPr lang="en-GB" sz="900" dirty="0">
                  <a:latin typeface="Avenir"/>
                  <a:ea typeface="Avenir"/>
                  <a:cs typeface="Avenir"/>
                  <a:sym typeface="Avenir"/>
                </a:rPr>
                <a:t>Final Toolkit</a:t>
              </a:r>
              <a:endParaRPr sz="900" dirty="0">
                <a:latin typeface="Avenir"/>
                <a:ea typeface="Avenir"/>
                <a:cs typeface="Avenir"/>
                <a:sym typeface="Avenir"/>
              </a:endParaRPr>
            </a:p>
          </p:txBody>
        </p:sp>
        <p:sp>
          <p:nvSpPr>
            <p:cNvPr id="63" name="Google Shape;195;p32">
              <a:extLst>
                <a:ext uri="{FF2B5EF4-FFF2-40B4-BE49-F238E27FC236}">
                  <a16:creationId xmlns:a16="http://schemas.microsoft.com/office/drawing/2014/main" id="{C35F73FF-0E95-3742-A011-A66E7C961CCF}"/>
                </a:ext>
              </a:extLst>
            </p:cNvPr>
            <p:cNvSpPr/>
            <p:nvPr/>
          </p:nvSpPr>
          <p:spPr>
            <a:xfrm>
              <a:off x="6864838" y="2934015"/>
              <a:ext cx="349200" cy="349200"/>
            </a:xfrm>
            <a:prstGeom prst="ellipse">
              <a:avLst/>
            </a:prstGeom>
            <a:solidFill>
              <a:srgbClr val="000000"/>
            </a:solidFill>
            <a:ln w="38100" cap="flat" cmpd="sng">
              <a:solidFill>
                <a:srgbClr val="000000"/>
              </a:solidFill>
              <a:prstDash val="solid"/>
              <a:round/>
              <a:headEnd type="none" w="sm" len="sm"/>
              <a:tailEnd type="none" w="sm" len="sm"/>
            </a:ln>
          </p:spPr>
          <p:txBody>
            <a:bodyPr spcFirstLastPara="1" wrap="square" lIns="34275" tIns="34275" rIns="34275" bIns="34275" anchor="ctr" anchorCtr="0">
              <a:noAutofit/>
            </a:bodyPr>
            <a:lstStyle/>
            <a:p>
              <a:endParaRPr sz="1800"/>
            </a:p>
          </p:txBody>
        </p:sp>
        <p:sp>
          <p:nvSpPr>
            <p:cNvPr id="65" name="Google Shape;184;p32">
              <a:extLst>
                <a:ext uri="{FF2B5EF4-FFF2-40B4-BE49-F238E27FC236}">
                  <a16:creationId xmlns:a16="http://schemas.microsoft.com/office/drawing/2014/main" id="{8D2B1F9D-6C14-2C4A-AF28-81B57EA8EDD8}"/>
                </a:ext>
              </a:extLst>
            </p:cNvPr>
            <p:cNvSpPr/>
            <p:nvPr/>
          </p:nvSpPr>
          <p:spPr>
            <a:xfrm>
              <a:off x="3601901" y="2964914"/>
              <a:ext cx="349200" cy="349200"/>
            </a:xfrm>
            <a:prstGeom prst="ellipse">
              <a:avLst/>
            </a:prstGeom>
            <a:solidFill>
              <a:srgbClr val="FFFFFF"/>
            </a:solidFill>
            <a:ln>
              <a:noFill/>
            </a:ln>
          </p:spPr>
          <p:txBody>
            <a:bodyPr spcFirstLastPara="1" wrap="square" lIns="34275" tIns="34275" rIns="34275" bIns="34275" anchor="ctr" anchorCtr="0">
              <a:noAutofit/>
            </a:bodyPr>
            <a:lstStyle/>
            <a:p>
              <a:endParaRPr sz="1800">
                <a:highlight>
                  <a:srgbClr val="674EA7"/>
                </a:highlight>
              </a:endParaRPr>
            </a:p>
          </p:txBody>
        </p:sp>
        <p:sp>
          <p:nvSpPr>
            <p:cNvPr id="66" name="Google Shape;184;p32">
              <a:extLst>
                <a:ext uri="{FF2B5EF4-FFF2-40B4-BE49-F238E27FC236}">
                  <a16:creationId xmlns:a16="http://schemas.microsoft.com/office/drawing/2014/main" id="{35CD667D-8570-B847-B06B-85EED819FE56}"/>
                </a:ext>
              </a:extLst>
            </p:cNvPr>
            <p:cNvSpPr/>
            <p:nvPr/>
          </p:nvSpPr>
          <p:spPr>
            <a:xfrm>
              <a:off x="4579783" y="2970160"/>
              <a:ext cx="349200" cy="349200"/>
            </a:xfrm>
            <a:prstGeom prst="ellipse">
              <a:avLst/>
            </a:prstGeom>
            <a:solidFill>
              <a:srgbClr val="FFFFFF"/>
            </a:solidFill>
            <a:ln>
              <a:noFill/>
            </a:ln>
          </p:spPr>
          <p:txBody>
            <a:bodyPr spcFirstLastPara="1" wrap="square" lIns="34275" tIns="34275" rIns="34275" bIns="34275" anchor="ctr" anchorCtr="0">
              <a:noAutofit/>
            </a:bodyPr>
            <a:lstStyle/>
            <a:p>
              <a:endParaRPr sz="1800">
                <a:highlight>
                  <a:srgbClr val="674EA7"/>
                </a:highlight>
              </a:endParaRPr>
            </a:p>
          </p:txBody>
        </p:sp>
        <p:cxnSp>
          <p:nvCxnSpPr>
            <p:cNvPr id="67" name="Google Shape;182;p32">
              <a:extLst>
                <a:ext uri="{FF2B5EF4-FFF2-40B4-BE49-F238E27FC236}">
                  <a16:creationId xmlns:a16="http://schemas.microsoft.com/office/drawing/2014/main" id="{5E355C50-270F-7B40-B4CC-F58776097012}"/>
                </a:ext>
              </a:extLst>
            </p:cNvPr>
            <p:cNvCxnSpPr/>
            <p:nvPr/>
          </p:nvCxnSpPr>
          <p:spPr>
            <a:xfrm>
              <a:off x="5240012" y="2390358"/>
              <a:ext cx="0" cy="816000"/>
            </a:xfrm>
            <a:prstGeom prst="straightConnector1">
              <a:avLst/>
            </a:prstGeom>
            <a:noFill/>
            <a:ln w="9525" cap="flat" cmpd="sng">
              <a:solidFill>
                <a:srgbClr val="FFFFFF"/>
              </a:solidFill>
              <a:prstDash val="solid"/>
              <a:round/>
              <a:headEnd type="none" w="med" len="med"/>
              <a:tailEnd type="none" w="med" len="med"/>
            </a:ln>
          </p:spPr>
        </p:cxnSp>
        <p:sp>
          <p:nvSpPr>
            <p:cNvPr id="69" name="Google Shape;184;p32">
              <a:extLst>
                <a:ext uri="{FF2B5EF4-FFF2-40B4-BE49-F238E27FC236}">
                  <a16:creationId xmlns:a16="http://schemas.microsoft.com/office/drawing/2014/main" id="{B6257A88-99D0-954F-A7C2-98F8C61E83C0}"/>
                </a:ext>
              </a:extLst>
            </p:cNvPr>
            <p:cNvSpPr/>
            <p:nvPr/>
          </p:nvSpPr>
          <p:spPr>
            <a:xfrm>
              <a:off x="5075133" y="2951521"/>
              <a:ext cx="349200" cy="349200"/>
            </a:xfrm>
            <a:prstGeom prst="ellipse">
              <a:avLst/>
            </a:prstGeom>
            <a:solidFill>
              <a:srgbClr val="FFFFFF"/>
            </a:solidFill>
            <a:ln>
              <a:noFill/>
            </a:ln>
          </p:spPr>
          <p:txBody>
            <a:bodyPr spcFirstLastPara="1" wrap="square" lIns="34275" tIns="34275" rIns="34275" bIns="34275" anchor="ctr" anchorCtr="0">
              <a:noAutofit/>
            </a:bodyPr>
            <a:lstStyle/>
            <a:p>
              <a:endParaRPr sz="1800">
                <a:highlight>
                  <a:srgbClr val="674EA7"/>
                </a:highlight>
              </a:endParaRPr>
            </a:p>
          </p:txBody>
        </p:sp>
        <p:sp>
          <p:nvSpPr>
            <p:cNvPr id="70" name="Google Shape;164;p32">
              <a:extLst>
                <a:ext uri="{FF2B5EF4-FFF2-40B4-BE49-F238E27FC236}">
                  <a16:creationId xmlns:a16="http://schemas.microsoft.com/office/drawing/2014/main" id="{DD639B68-176C-F34D-8842-1D565D00DBE0}"/>
                </a:ext>
              </a:extLst>
            </p:cNvPr>
            <p:cNvSpPr txBox="1"/>
            <p:nvPr/>
          </p:nvSpPr>
          <p:spPr>
            <a:xfrm>
              <a:off x="2245882" y="1909385"/>
              <a:ext cx="895912" cy="306098"/>
            </a:xfrm>
            <a:prstGeom prst="rect">
              <a:avLst/>
            </a:prstGeom>
            <a:noFill/>
            <a:ln>
              <a:noFill/>
            </a:ln>
          </p:spPr>
          <p:txBody>
            <a:bodyPr spcFirstLastPara="1" wrap="square" lIns="26775" tIns="26775" rIns="26775" bIns="26775" anchor="t" anchorCtr="0">
              <a:noAutofit/>
            </a:bodyPr>
            <a:lstStyle/>
            <a:p>
              <a:pPr algn="ctr">
                <a:lnSpc>
                  <a:spcPct val="90000"/>
                </a:lnSpc>
                <a:buClr>
                  <a:srgbClr val="F01633"/>
                </a:buClr>
                <a:buSzPts val="1200"/>
              </a:pPr>
              <a:r>
                <a:rPr lang="en-GB" sz="900" dirty="0">
                  <a:latin typeface="Avenir"/>
                  <a:ea typeface="Avenir"/>
                  <a:cs typeface="Avenir"/>
                  <a:sym typeface="Avenir"/>
                </a:rPr>
                <a:t>Finalise themes &amp; draft toolkit outline</a:t>
              </a:r>
              <a:endParaRPr sz="900" b="1" dirty="0">
                <a:latin typeface="Avenir"/>
                <a:ea typeface="Avenir"/>
                <a:cs typeface="Avenir"/>
                <a:sym typeface="Avenir"/>
              </a:endParaRPr>
            </a:p>
          </p:txBody>
        </p:sp>
        <p:cxnSp>
          <p:nvCxnSpPr>
            <p:cNvPr id="71" name="Google Shape;169;p32">
              <a:extLst>
                <a:ext uri="{FF2B5EF4-FFF2-40B4-BE49-F238E27FC236}">
                  <a16:creationId xmlns:a16="http://schemas.microsoft.com/office/drawing/2014/main" id="{8E45A8C1-0306-5F4C-8EDC-53694EB72788}"/>
                </a:ext>
              </a:extLst>
            </p:cNvPr>
            <p:cNvCxnSpPr>
              <a:cxnSpLocks/>
              <a:endCxn id="72" idx="0"/>
            </p:cNvCxnSpPr>
            <p:nvPr/>
          </p:nvCxnSpPr>
          <p:spPr>
            <a:xfrm>
              <a:off x="2769224" y="2386716"/>
              <a:ext cx="14036" cy="633383"/>
            </a:xfrm>
            <a:prstGeom prst="straightConnector1">
              <a:avLst/>
            </a:prstGeom>
            <a:noFill/>
            <a:ln w="9525" cap="flat" cmpd="sng">
              <a:solidFill>
                <a:srgbClr val="000000"/>
              </a:solidFill>
              <a:prstDash val="solid"/>
              <a:round/>
              <a:headEnd type="none" w="med" len="med"/>
              <a:tailEnd type="none" w="med" len="med"/>
            </a:ln>
          </p:spPr>
        </p:cxnSp>
        <p:sp>
          <p:nvSpPr>
            <p:cNvPr id="72" name="Google Shape;173;p32">
              <a:extLst>
                <a:ext uri="{FF2B5EF4-FFF2-40B4-BE49-F238E27FC236}">
                  <a16:creationId xmlns:a16="http://schemas.microsoft.com/office/drawing/2014/main" id="{70DFCD2D-2DC2-B947-87C2-AF7359B51DB6}"/>
                </a:ext>
              </a:extLst>
            </p:cNvPr>
            <p:cNvSpPr/>
            <p:nvPr/>
          </p:nvSpPr>
          <p:spPr>
            <a:xfrm>
              <a:off x="2608660" y="3020099"/>
              <a:ext cx="349200" cy="349200"/>
            </a:xfrm>
            <a:prstGeom prst="ellipse">
              <a:avLst/>
            </a:prstGeom>
            <a:solidFill>
              <a:srgbClr val="000000"/>
            </a:solidFill>
            <a:ln w="38100" cap="flat" cmpd="sng">
              <a:solidFill>
                <a:srgbClr val="000000"/>
              </a:solidFill>
              <a:prstDash val="solid"/>
              <a:round/>
              <a:headEnd type="none" w="sm" len="sm"/>
              <a:tailEnd type="none" w="sm" len="sm"/>
            </a:ln>
          </p:spPr>
          <p:txBody>
            <a:bodyPr spcFirstLastPara="1" wrap="square" lIns="34275" tIns="34275" rIns="34275" bIns="34275" anchor="ctr" anchorCtr="0">
              <a:noAutofit/>
            </a:bodyPr>
            <a:lstStyle/>
            <a:p>
              <a:endParaRPr sz="1800"/>
            </a:p>
          </p:txBody>
        </p:sp>
        <p:sp>
          <p:nvSpPr>
            <p:cNvPr id="73" name="Google Shape;192;p32">
              <a:extLst>
                <a:ext uri="{FF2B5EF4-FFF2-40B4-BE49-F238E27FC236}">
                  <a16:creationId xmlns:a16="http://schemas.microsoft.com/office/drawing/2014/main" id="{E61BB196-9C1C-4A45-BF65-AFBCFBDAB82D}"/>
                </a:ext>
              </a:extLst>
            </p:cNvPr>
            <p:cNvSpPr/>
            <p:nvPr/>
          </p:nvSpPr>
          <p:spPr>
            <a:xfrm>
              <a:off x="6086209" y="2952036"/>
              <a:ext cx="349200" cy="349200"/>
            </a:xfrm>
            <a:prstGeom prst="ellipse">
              <a:avLst/>
            </a:prstGeom>
            <a:solidFill>
              <a:srgbClr val="000000"/>
            </a:solidFill>
            <a:ln>
              <a:noFill/>
            </a:ln>
          </p:spPr>
          <p:txBody>
            <a:bodyPr spcFirstLastPara="1" wrap="square" lIns="34275" tIns="34275" rIns="34275" bIns="34275" anchor="ctr" anchorCtr="0">
              <a:noAutofit/>
            </a:bodyPr>
            <a:lstStyle/>
            <a:p>
              <a:endParaRPr sz="1800"/>
            </a:p>
          </p:txBody>
        </p:sp>
        <p:sp>
          <p:nvSpPr>
            <p:cNvPr id="78" name="Google Shape;177;p32">
              <a:extLst>
                <a:ext uri="{FF2B5EF4-FFF2-40B4-BE49-F238E27FC236}">
                  <a16:creationId xmlns:a16="http://schemas.microsoft.com/office/drawing/2014/main" id="{276651B7-3BE2-464D-85E2-DE7B1DADE83C}"/>
                </a:ext>
              </a:extLst>
            </p:cNvPr>
            <p:cNvSpPr txBox="1"/>
            <p:nvPr/>
          </p:nvSpPr>
          <p:spPr>
            <a:xfrm>
              <a:off x="6622096" y="1779953"/>
              <a:ext cx="833272" cy="442800"/>
            </a:xfrm>
            <a:prstGeom prst="rect">
              <a:avLst/>
            </a:prstGeom>
            <a:noFill/>
            <a:ln>
              <a:noFill/>
            </a:ln>
          </p:spPr>
          <p:txBody>
            <a:bodyPr spcFirstLastPara="1" wrap="square" lIns="26775" tIns="26775" rIns="26775" bIns="26775" anchor="t" anchorCtr="0">
              <a:noAutofit/>
            </a:bodyPr>
            <a:lstStyle/>
            <a:p>
              <a:pPr algn="ctr">
                <a:lnSpc>
                  <a:spcPct val="90000"/>
                </a:lnSpc>
                <a:buClr>
                  <a:srgbClr val="F01633"/>
                </a:buClr>
                <a:buSzPts val="1200"/>
              </a:pPr>
              <a:r>
                <a:rPr lang="en-GB" sz="900" dirty="0">
                  <a:latin typeface="Avenir"/>
                  <a:ea typeface="Avenir"/>
                  <a:cs typeface="Avenir"/>
                  <a:sym typeface="Avenir"/>
                </a:rPr>
                <a:t>Meetings with Steering Group</a:t>
              </a:r>
              <a:endParaRPr sz="900" dirty="0">
                <a:latin typeface="Avenir"/>
                <a:ea typeface="Avenir"/>
                <a:cs typeface="Avenir"/>
                <a:sym typeface="Avenir"/>
              </a:endParaRPr>
            </a:p>
            <a:p>
              <a:pPr algn="ctr">
                <a:lnSpc>
                  <a:spcPct val="90000"/>
                </a:lnSpc>
                <a:buClr>
                  <a:srgbClr val="F01633"/>
                </a:buClr>
                <a:buSzPts val="1200"/>
              </a:pPr>
              <a:endParaRPr sz="900" b="1" dirty="0">
                <a:latin typeface="Avenir"/>
                <a:ea typeface="Avenir"/>
                <a:cs typeface="Avenir"/>
                <a:sym typeface="Avenir"/>
              </a:endParaRPr>
            </a:p>
          </p:txBody>
        </p:sp>
      </p:grpSp>
      <p:pic>
        <p:nvPicPr>
          <p:cNvPr id="80" name="Shape 103">
            <a:extLst>
              <a:ext uri="{FF2B5EF4-FFF2-40B4-BE49-F238E27FC236}">
                <a16:creationId xmlns:a16="http://schemas.microsoft.com/office/drawing/2014/main" id="{26CC0BEA-AD39-3748-8B5A-59D3246A8D31}"/>
              </a:ext>
            </a:extLst>
          </p:cNvPr>
          <p:cNvPicPr preferRelativeResize="0"/>
          <p:nvPr/>
        </p:nvPicPr>
        <p:blipFill>
          <a:blip r:embed="rId3">
            <a:alphaModFix/>
          </a:blip>
          <a:stretch>
            <a:fillRect/>
          </a:stretch>
        </p:blipFill>
        <p:spPr>
          <a:xfrm>
            <a:off x="8239156" y="4839650"/>
            <a:ext cx="770424" cy="184425"/>
          </a:xfrm>
          <a:prstGeom prst="rect">
            <a:avLst/>
          </a:prstGeom>
          <a:noFill/>
          <a:ln>
            <a:noFill/>
          </a:ln>
        </p:spPr>
      </p:pic>
      <p:sp>
        <p:nvSpPr>
          <p:cNvPr id="46" name="Google Shape;183;p32">
            <a:extLst>
              <a:ext uri="{FF2B5EF4-FFF2-40B4-BE49-F238E27FC236}">
                <a16:creationId xmlns:a16="http://schemas.microsoft.com/office/drawing/2014/main" id="{70D93452-4FA4-F646-8C96-1EB597CCEE57}"/>
              </a:ext>
            </a:extLst>
          </p:cNvPr>
          <p:cNvSpPr txBox="1"/>
          <p:nvPr/>
        </p:nvSpPr>
        <p:spPr>
          <a:xfrm>
            <a:off x="3705258" y="1939117"/>
            <a:ext cx="1078246" cy="442800"/>
          </a:xfrm>
          <a:prstGeom prst="rect">
            <a:avLst/>
          </a:prstGeom>
          <a:noFill/>
          <a:ln>
            <a:noFill/>
          </a:ln>
        </p:spPr>
        <p:txBody>
          <a:bodyPr spcFirstLastPara="1" wrap="square" lIns="26775" tIns="26775" rIns="26775" bIns="26775" anchor="t" anchorCtr="0">
            <a:noAutofit/>
          </a:bodyPr>
          <a:lstStyle/>
          <a:p>
            <a:pPr algn="ctr">
              <a:lnSpc>
                <a:spcPct val="90000"/>
              </a:lnSpc>
              <a:buClr>
                <a:srgbClr val="F01633"/>
              </a:buClr>
              <a:buSzPts val="1200"/>
            </a:pPr>
            <a:r>
              <a:rPr lang="en-GB" sz="900" dirty="0">
                <a:solidFill>
                  <a:srgbClr val="FFFFFF"/>
                </a:solidFill>
                <a:latin typeface="Avenir"/>
                <a:ea typeface="Avenir"/>
                <a:cs typeface="Avenir"/>
                <a:sym typeface="Avenir"/>
              </a:rPr>
              <a:t>Workshop 2: Transport and active travel</a:t>
            </a:r>
            <a:endParaRPr sz="900" dirty="0">
              <a:solidFill>
                <a:srgbClr val="FFFFFF"/>
              </a:solidFill>
              <a:latin typeface="Avenir"/>
              <a:ea typeface="Avenir"/>
              <a:cs typeface="Avenir"/>
              <a:sym typeface="Avenir"/>
            </a:endParaRPr>
          </a:p>
        </p:txBody>
      </p:sp>
      <p:sp>
        <p:nvSpPr>
          <p:cNvPr id="56" name="Google Shape;186;p32">
            <a:extLst>
              <a:ext uri="{FF2B5EF4-FFF2-40B4-BE49-F238E27FC236}">
                <a16:creationId xmlns:a16="http://schemas.microsoft.com/office/drawing/2014/main" id="{AD499053-3047-9546-BC1F-A226018E9487}"/>
              </a:ext>
            </a:extLst>
          </p:cNvPr>
          <p:cNvSpPr txBox="1"/>
          <p:nvPr/>
        </p:nvSpPr>
        <p:spPr>
          <a:xfrm>
            <a:off x="4274572" y="3965018"/>
            <a:ext cx="975650" cy="571200"/>
          </a:xfrm>
          <a:prstGeom prst="rect">
            <a:avLst/>
          </a:prstGeom>
          <a:noFill/>
          <a:ln>
            <a:noFill/>
          </a:ln>
        </p:spPr>
        <p:txBody>
          <a:bodyPr spcFirstLastPara="1" wrap="square" lIns="26775" tIns="26775" rIns="26775" bIns="26775" anchor="t" anchorCtr="0">
            <a:noAutofit/>
          </a:bodyPr>
          <a:lstStyle/>
          <a:p>
            <a:pPr algn="ctr">
              <a:lnSpc>
                <a:spcPct val="90000"/>
              </a:lnSpc>
              <a:buClr>
                <a:srgbClr val="F01633"/>
              </a:buClr>
              <a:buSzPts val="1200"/>
            </a:pPr>
            <a:r>
              <a:rPr lang="en-GB" sz="900" dirty="0">
                <a:solidFill>
                  <a:srgbClr val="FFFFFF"/>
                </a:solidFill>
                <a:latin typeface="Avenir"/>
                <a:ea typeface="Avenir"/>
                <a:cs typeface="Avenir"/>
                <a:sym typeface="Avenir"/>
              </a:rPr>
              <a:t>Workshop 3:</a:t>
            </a:r>
          </a:p>
          <a:p>
            <a:pPr algn="ctr">
              <a:lnSpc>
                <a:spcPct val="90000"/>
              </a:lnSpc>
              <a:buClr>
                <a:srgbClr val="F01633"/>
              </a:buClr>
              <a:buSzPts val="1200"/>
            </a:pPr>
            <a:r>
              <a:rPr lang="en-GB" sz="900" dirty="0">
                <a:solidFill>
                  <a:srgbClr val="FFFFFF"/>
                </a:solidFill>
                <a:latin typeface="Avenir"/>
                <a:ea typeface="Avenir"/>
                <a:cs typeface="Avenir"/>
                <a:sym typeface="Avenir"/>
              </a:rPr>
              <a:t>Waste and circular economy</a:t>
            </a:r>
            <a:endParaRPr sz="900" dirty="0">
              <a:solidFill>
                <a:srgbClr val="FFFFFF"/>
              </a:solidFill>
              <a:latin typeface="Avenir"/>
              <a:ea typeface="Avenir"/>
              <a:cs typeface="Avenir"/>
              <a:sym typeface="Avenir"/>
            </a:endParaRPr>
          </a:p>
        </p:txBody>
      </p:sp>
      <p:sp>
        <p:nvSpPr>
          <p:cNvPr id="57" name="Google Shape;183;p32">
            <a:extLst>
              <a:ext uri="{FF2B5EF4-FFF2-40B4-BE49-F238E27FC236}">
                <a16:creationId xmlns:a16="http://schemas.microsoft.com/office/drawing/2014/main" id="{9A331096-0423-7D43-9EEA-2248E98573C7}"/>
              </a:ext>
            </a:extLst>
          </p:cNvPr>
          <p:cNvSpPr txBox="1"/>
          <p:nvPr/>
        </p:nvSpPr>
        <p:spPr>
          <a:xfrm>
            <a:off x="4737142" y="1914482"/>
            <a:ext cx="996334" cy="442800"/>
          </a:xfrm>
          <a:prstGeom prst="rect">
            <a:avLst/>
          </a:prstGeom>
          <a:noFill/>
          <a:ln>
            <a:noFill/>
          </a:ln>
        </p:spPr>
        <p:txBody>
          <a:bodyPr spcFirstLastPara="1" wrap="square" lIns="26775" tIns="26775" rIns="26775" bIns="26775" anchor="t" anchorCtr="0">
            <a:noAutofit/>
          </a:bodyPr>
          <a:lstStyle/>
          <a:p>
            <a:pPr algn="ctr">
              <a:lnSpc>
                <a:spcPct val="90000"/>
              </a:lnSpc>
              <a:buClr>
                <a:srgbClr val="F01633"/>
              </a:buClr>
              <a:buSzPts val="1200"/>
            </a:pPr>
            <a:r>
              <a:rPr lang="en-GB" sz="900" dirty="0">
                <a:solidFill>
                  <a:srgbClr val="FFFFFF"/>
                </a:solidFill>
                <a:latin typeface="Avenir"/>
                <a:ea typeface="Avenir"/>
                <a:cs typeface="Avenir"/>
                <a:sym typeface="Avenir"/>
              </a:rPr>
              <a:t>Workshop 4:</a:t>
            </a:r>
          </a:p>
          <a:p>
            <a:pPr algn="ctr">
              <a:lnSpc>
                <a:spcPct val="90000"/>
              </a:lnSpc>
              <a:buClr>
                <a:srgbClr val="F01633"/>
              </a:buClr>
              <a:buSzPts val="1200"/>
            </a:pPr>
            <a:r>
              <a:rPr lang="en-GB" sz="900" dirty="0">
                <a:solidFill>
                  <a:srgbClr val="FFFFFF"/>
                </a:solidFill>
                <a:latin typeface="Avenir"/>
                <a:ea typeface="Avenir"/>
                <a:cs typeface="Avenir"/>
                <a:sym typeface="Avenir"/>
              </a:rPr>
              <a:t>Homes, buildings and energy</a:t>
            </a:r>
          </a:p>
        </p:txBody>
      </p:sp>
    </p:spTree>
    <p:extLst>
      <p:ext uri="{BB962C8B-B14F-4D97-AF65-F5344CB8AC3E}">
        <p14:creationId xmlns:p14="http://schemas.microsoft.com/office/powerpoint/2010/main" val="143765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idx="4294967295"/>
          </p:nvPr>
        </p:nvSpPr>
        <p:spPr>
          <a:xfrm>
            <a:off x="289968" y="215210"/>
            <a:ext cx="8246100" cy="558802"/>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GB" sz="2500" dirty="0">
                <a:solidFill>
                  <a:srgbClr val="592975"/>
                </a:solidFill>
                <a:latin typeface="Avenir Book" charset="0"/>
                <a:sym typeface="Arial"/>
              </a:rPr>
              <a:t>Workshop update</a:t>
            </a:r>
            <a:endParaRPr sz="2500" dirty="0">
              <a:solidFill>
                <a:srgbClr val="592975"/>
              </a:solidFill>
              <a:latin typeface="Avenir Book" charset="0"/>
              <a:sym typeface="Arial"/>
            </a:endParaRPr>
          </a:p>
        </p:txBody>
      </p:sp>
      <p:sp>
        <p:nvSpPr>
          <p:cNvPr id="9" name="Shape 81">
            <a:extLst>
              <a:ext uri="{FF2B5EF4-FFF2-40B4-BE49-F238E27FC236}">
                <a16:creationId xmlns:a16="http://schemas.microsoft.com/office/drawing/2014/main" id="{3C74F2EC-BA1E-8F41-9FEF-1BC5797DA427}"/>
              </a:ext>
            </a:extLst>
          </p:cNvPr>
          <p:cNvSpPr txBox="1">
            <a:spLocks/>
          </p:cNvSpPr>
          <p:nvPr/>
        </p:nvSpPr>
        <p:spPr>
          <a:xfrm>
            <a:off x="299818" y="1059985"/>
            <a:ext cx="4063459" cy="32535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pPr>
              <a:buClr>
                <a:schemeClr val="accent1"/>
              </a:buClr>
              <a:buSzPct val="120000"/>
            </a:pPr>
            <a:r>
              <a:rPr lang="en-GB" sz="1400" b="0" dirty="0">
                <a:solidFill>
                  <a:schemeClr val="accent1">
                    <a:lumMod val="75000"/>
                  </a:schemeClr>
                </a:solidFill>
                <a:latin typeface="Avenir Book" panose="02000503020000020003" pitchFamily="2" charset="0"/>
              </a:rPr>
              <a:t>4 workshops</a:t>
            </a:r>
          </a:p>
          <a:p>
            <a:pPr>
              <a:buClr>
                <a:schemeClr val="accent1"/>
              </a:buClr>
              <a:buSzPct val="120000"/>
            </a:pPr>
            <a:endParaRPr lang="en-GB" sz="1400" b="0" dirty="0">
              <a:solidFill>
                <a:schemeClr val="accent1">
                  <a:lumMod val="75000"/>
                </a:schemeClr>
              </a:solidFill>
              <a:latin typeface="Avenir Book" panose="02000503020000020003" pitchFamily="2" charset="0"/>
            </a:endParaRPr>
          </a:p>
          <a:p>
            <a:pPr>
              <a:buClr>
                <a:schemeClr val="accent1"/>
              </a:buClr>
              <a:buSzPct val="120000"/>
            </a:pPr>
            <a:r>
              <a:rPr lang="en-GB" sz="1400" b="0" dirty="0">
                <a:solidFill>
                  <a:schemeClr val="accent1">
                    <a:lumMod val="75000"/>
                  </a:schemeClr>
                </a:solidFill>
                <a:latin typeface="Avenir Book" panose="02000503020000020003" pitchFamily="2" charset="0"/>
              </a:rPr>
              <a:t>~40 people participants in total</a:t>
            </a:r>
          </a:p>
          <a:p>
            <a:pPr>
              <a:buClr>
                <a:schemeClr val="accent1"/>
              </a:buClr>
              <a:buSzPct val="120000"/>
            </a:pPr>
            <a:endParaRPr lang="en-GB" sz="1400" b="0" dirty="0">
              <a:solidFill>
                <a:schemeClr val="accent1">
                  <a:lumMod val="75000"/>
                </a:schemeClr>
              </a:solidFill>
              <a:latin typeface="Avenir Book" panose="02000503020000020003" pitchFamily="2" charset="0"/>
            </a:endParaRPr>
          </a:p>
          <a:p>
            <a:pPr>
              <a:buClr>
                <a:schemeClr val="accent1"/>
              </a:buClr>
              <a:buSzPct val="120000"/>
            </a:pPr>
            <a:r>
              <a:rPr lang="en-GB" sz="1400" b="0" dirty="0">
                <a:solidFill>
                  <a:schemeClr val="accent1">
                    <a:lumMod val="75000"/>
                  </a:schemeClr>
                </a:solidFill>
                <a:latin typeface="Avenir Book" panose="02000503020000020003" pitchFamily="2" charset="0"/>
              </a:rPr>
              <a:t>11 local authorities were represented</a:t>
            </a:r>
          </a:p>
          <a:p>
            <a:pPr>
              <a:buClr>
                <a:schemeClr val="accent1"/>
              </a:buClr>
              <a:buSzPct val="120000"/>
            </a:pPr>
            <a:endParaRPr lang="en-GB" sz="1400" b="0" dirty="0">
              <a:solidFill>
                <a:schemeClr val="accent1">
                  <a:lumMod val="75000"/>
                </a:schemeClr>
              </a:solidFill>
              <a:latin typeface="Avenir Book" panose="02000503020000020003" pitchFamily="2" charset="0"/>
            </a:endParaRPr>
          </a:p>
          <a:p>
            <a:pPr>
              <a:buClr>
                <a:schemeClr val="accent1"/>
              </a:buClr>
              <a:buSzPct val="120000"/>
            </a:pPr>
            <a:r>
              <a:rPr lang="en-GB" sz="1400" b="0" dirty="0">
                <a:solidFill>
                  <a:schemeClr val="accent1">
                    <a:lumMod val="75000"/>
                  </a:schemeClr>
                </a:solidFill>
                <a:latin typeface="Avenir Book" panose="02000503020000020003" pitchFamily="2" charset="0"/>
              </a:rPr>
              <a:t>The workshops focused on:</a:t>
            </a:r>
          </a:p>
          <a:p>
            <a:pPr marL="285750" indent="-285750">
              <a:buClr>
                <a:schemeClr val="accent1"/>
              </a:buClr>
              <a:buSzPct val="120000"/>
              <a:buFont typeface="Arial" panose="020B0604020202020204" pitchFamily="34" charset="0"/>
              <a:buChar char="•"/>
            </a:pPr>
            <a:r>
              <a:rPr lang="en-GB" sz="1400" b="0" dirty="0">
                <a:solidFill>
                  <a:schemeClr val="accent1">
                    <a:lumMod val="75000"/>
                  </a:schemeClr>
                </a:solidFill>
                <a:latin typeface="Avenir Book" panose="02000503020000020003" pitchFamily="2" charset="0"/>
              </a:rPr>
              <a:t>sharing good practice of green and sustainable initiatives</a:t>
            </a:r>
          </a:p>
          <a:p>
            <a:pPr marL="285750" indent="-285750">
              <a:buClr>
                <a:schemeClr val="accent1"/>
              </a:buClr>
              <a:buSzPct val="120000"/>
              <a:buFont typeface="Arial" panose="020B0604020202020204" pitchFamily="34" charset="0"/>
              <a:buChar char="•"/>
            </a:pPr>
            <a:r>
              <a:rPr lang="en-GB" sz="1400" b="0" dirty="0">
                <a:solidFill>
                  <a:schemeClr val="accent1">
                    <a:lumMod val="75000"/>
                  </a:schemeClr>
                </a:solidFill>
                <a:latin typeface="Avenir Book" panose="02000503020000020003" pitchFamily="2" charset="0"/>
              </a:rPr>
              <a:t>identifying the ways in which cooperative values and principles can enable good climate change policy and practice </a:t>
            </a:r>
          </a:p>
          <a:p>
            <a:pPr>
              <a:buClr>
                <a:schemeClr val="accent1"/>
              </a:buClr>
              <a:buSzPct val="120000"/>
            </a:pPr>
            <a:endParaRPr lang="en-GB" sz="1400" b="0" dirty="0">
              <a:solidFill>
                <a:schemeClr val="accent1">
                  <a:lumMod val="75000"/>
                </a:schemeClr>
              </a:solidFill>
              <a:latin typeface="Avenir Book" panose="02000503020000020003" pitchFamily="2" charset="0"/>
            </a:endParaRPr>
          </a:p>
          <a:p>
            <a:pPr marL="285750" indent="-285750">
              <a:buClr>
                <a:schemeClr val="accent1"/>
              </a:buClr>
              <a:buSzPct val="120000"/>
              <a:buFont typeface="Arial" panose="020B0604020202020204" pitchFamily="34" charset="0"/>
              <a:buChar char="•"/>
            </a:pPr>
            <a:endParaRPr lang="en-GB" sz="1400" b="0" dirty="0">
              <a:solidFill>
                <a:schemeClr val="accent1">
                  <a:lumMod val="75000"/>
                </a:schemeClr>
              </a:solidFill>
              <a:latin typeface="Avenir Book" panose="02000503020000020003" pitchFamily="2" charset="0"/>
            </a:endParaRPr>
          </a:p>
          <a:p>
            <a:br>
              <a:rPr lang="en-GB" sz="1800" b="0" dirty="0">
                <a:solidFill>
                  <a:schemeClr val="accent1">
                    <a:lumMod val="75000"/>
                  </a:schemeClr>
                </a:solidFill>
                <a:latin typeface="Avenir Book" panose="02000503020000020003" pitchFamily="2" charset="0"/>
              </a:rPr>
            </a:br>
            <a:br>
              <a:rPr lang="en-GB" sz="1600" b="0" dirty="0">
                <a:solidFill>
                  <a:schemeClr val="accent1">
                    <a:lumMod val="75000"/>
                  </a:schemeClr>
                </a:solidFill>
                <a:latin typeface="Avenir Book" panose="02000503020000020003" pitchFamily="2" charset="0"/>
              </a:rPr>
            </a:br>
            <a:br>
              <a:rPr lang="en-GB" sz="1600" b="0" dirty="0">
                <a:solidFill>
                  <a:schemeClr val="accent1">
                    <a:lumMod val="75000"/>
                  </a:schemeClr>
                </a:solidFill>
                <a:latin typeface="Avenir Book" panose="02000503020000020003" pitchFamily="2" charset="0"/>
              </a:rPr>
            </a:br>
            <a:br>
              <a:rPr lang="en-GB" sz="1600" b="0" dirty="0">
                <a:solidFill>
                  <a:schemeClr val="accent1">
                    <a:lumMod val="75000"/>
                  </a:schemeClr>
                </a:solidFill>
                <a:latin typeface="Avenir Book" panose="02000503020000020003" pitchFamily="2" charset="0"/>
              </a:rPr>
            </a:br>
            <a:br>
              <a:rPr lang="en-GB" sz="1600" b="0" dirty="0">
                <a:latin typeface="Avenir Book" panose="02000503020000020003" pitchFamily="2" charset="0"/>
              </a:rPr>
            </a:br>
            <a:br>
              <a:rPr lang="en-GB" sz="1600" b="0" dirty="0">
                <a:latin typeface="Avenir Book" panose="02000503020000020003" pitchFamily="2" charset="0"/>
              </a:rPr>
            </a:br>
            <a:br>
              <a:rPr lang="en-GB" sz="1600" b="0" dirty="0">
                <a:latin typeface="Avenir Book" panose="02000503020000020003" pitchFamily="2" charset="0"/>
              </a:rPr>
            </a:br>
            <a:endParaRPr lang="en-GB" sz="1600" b="0" dirty="0">
              <a:latin typeface="Avenir Book" panose="02000503020000020003" pitchFamily="2" charset="0"/>
            </a:endParaRPr>
          </a:p>
        </p:txBody>
      </p:sp>
      <p:pic>
        <p:nvPicPr>
          <p:cNvPr id="3" name="Picture 2" descr="Text&#10;&#10;Description automatically generated">
            <a:extLst>
              <a:ext uri="{FF2B5EF4-FFF2-40B4-BE49-F238E27FC236}">
                <a16:creationId xmlns:a16="http://schemas.microsoft.com/office/drawing/2014/main" id="{70C0FD89-F7B6-C34E-8775-231E426C83E4}"/>
              </a:ext>
            </a:extLst>
          </p:cNvPr>
          <p:cNvPicPr>
            <a:picLocks noChangeAspect="1"/>
          </p:cNvPicPr>
          <p:nvPr/>
        </p:nvPicPr>
        <p:blipFill>
          <a:blip r:embed="rId3"/>
          <a:stretch>
            <a:fillRect/>
          </a:stretch>
        </p:blipFill>
        <p:spPr>
          <a:xfrm>
            <a:off x="4534897" y="774012"/>
            <a:ext cx="4309284" cy="1752565"/>
          </a:xfrm>
          <a:prstGeom prst="rect">
            <a:avLst/>
          </a:prstGeom>
        </p:spPr>
      </p:pic>
      <p:pic>
        <p:nvPicPr>
          <p:cNvPr id="5" name="Picture 4" descr="A screenshot of a computer&#10;&#10;Description automatically generated with low confidence">
            <a:extLst>
              <a:ext uri="{FF2B5EF4-FFF2-40B4-BE49-F238E27FC236}">
                <a16:creationId xmlns:a16="http://schemas.microsoft.com/office/drawing/2014/main" id="{EAA02640-8559-4F4F-8D78-B11F77EABDB2}"/>
              </a:ext>
            </a:extLst>
          </p:cNvPr>
          <p:cNvPicPr>
            <a:picLocks noChangeAspect="1"/>
          </p:cNvPicPr>
          <p:nvPr/>
        </p:nvPicPr>
        <p:blipFill>
          <a:blip r:embed="rId4"/>
          <a:stretch>
            <a:fillRect/>
          </a:stretch>
        </p:blipFill>
        <p:spPr>
          <a:xfrm>
            <a:off x="4534897" y="2698074"/>
            <a:ext cx="4309284" cy="1903675"/>
          </a:xfrm>
          <a:prstGeom prst="rect">
            <a:avLst/>
          </a:prstGeom>
        </p:spPr>
      </p:pic>
    </p:spTree>
    <p:extLst>
      <p:ext uri="{BB962C8B-B14F-4D97-AF65-F5344CB8AC3E}">
        <p14:creationId xmlns:p14="http://schemas.microsoft.com/office/powerpoint/2010/main" val="352230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idx="4294967295"/>
          </p:nvPr>
        </p:nvSpPr>
        <p:spPr>
          <a:xfrm>
            <a:off x="289968" y="215210"/>
            <a:ext cx="8246100" cy="558802"/>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GB" sz="2500" dirty="0">
                <a:solidFill>
                  <a:srgbClr val="592975"/>
                </a:solidFill>
                <a:latin typeface="Avenir Book" charset="0"/>
                <a:sym typeface="Arial"/>
              </a:rPr>
              <a:t>Toolkit outline</a:t>
            </a:r>
            <a:endParaRPr sz="2500" dirty="0">
              <a:solidFill>
                <a:srgbClr val="592975"/>
              </a:solidFill>
              <a:latin typeface="Avenir Book" charset="0"/>
              <a:sym typeface="Arial"/>
            </a:endParaRPr>
          </a:p>
        </p:txBody>
      </p:sp>
      <p:sp>
        <p:nvSpPr>
          <p:cNvPr id="9" name="Shape 81">
            <a:extLst>
              <a:ext uri="{FF2B5EF4-FFF2-40B4-BE49-F238E27FC236}">
                <a16:creationId xmlns:a16="http://schemas.microsoft.com/office/drawing/2014/main" id="{3C74F2EC-BA1E-8F41-9FEF-1BC5797DA427}"/>
              </a:ext>
            </a:extLst>
          </p:cNvPr>
          <p:cNvSpPr txBox="1">
            <a:spLocks/>
          </p:cNvSpPr>
          <p:nvPr/>
        </p:nvSpPr>
        <p:spPr>
          <a:xfrm>
            <a:off x="289968" y="1396227"/>
            <a:ext cx="8416709" cy="21615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pPr marL="285750" indent="-285750">
              <a:buClr>
                <a:schemeClr val="accent1"/>
              </a:buClr>
              <a:buSzPct val="120000"/>
              <a:buFont typeface="Arial" panose="020B0604020202020204" pitchFamily="34" charset="0"/>
              <a:buChar char="•"/>
            </a:pPr>
            <a:r>
              <a:rPr lang="en-GB" sz="1400" b="0" dirty="0">
                <a:solidFill>
                  <a:schemeClr val="accent1">
                    <a:lumMod val="75000"/>
                  </a:schemeClr>
                </a:solidFill>
                <a:latin typeface="Avenir Book" panose="02000503020000020003" pitchFamily="2" charset="0"/>
              </a:rPr>
              <a:t>An opening page on why cooperative values and principles are good for climate change work</a:t>
            </a:r>
          </a:p>
          <a:p>
            <a:pPr>
              <a:buClr>
                <a:schemeClr val="accent1"/>
              </a:buClr>
              <a:buSzPct val="120000"/>
            </a:pPr>
            <a:endParaRPr lang="en-GB" sz="1400" b="0" dirty="0">
              <a:solidFill>
                <a:schemeClr val="accent1">
                  <a:lumMod val="75000"/>
                </a:schemeClr>
              </a:solidFill>
              <a:latin typeface="Avenir Book" panose="02000503020000020003" pitchFamily="2" charset="0"/>
            </a:endParaRPr>
          </a:p>
          <a:p>
            <a:pPr marL="285750" indent="-285750">
              <a:buClr>
                <a:schemeClr val="accent1"/>
              </a:buClr>
              <a:buSzPct val="120000"/>
              <a:buFont typeface="Arial" panose="020B0604020202020204" pitchFamily="34" charset="0"/>
              <a:buChar char="•"/>
            </a:pPr>
            <a:r>
              <a:rPr lang="en-GB" sz="1400" b="0" dirty="0">
                <a:solidFill>
                  <a:schemeClr val="accent1">
                    <a:lumMod val="75000"/>
                  </a:schemeClr>
                </a:solidFill>
                <a:latin typeface="Avenir Book" panose="02000503020000020003" pitchFamily="2" charset="0"/>
              </a:rPr>
              <a:t>Climate change case studies which showcase examples that aligns with the CCIN values and principles</a:t>
            </a:r>
          </a:p>
          <a:p>
            <a:pPr>
              <a:buClr>
                <a:schemeClr val="accent1"/>
              </a:buClr>
              <a:buSzPct val="120000"/>
            </a:pPr>
            <a:endParaRPr lang="en-GB" sz="1400" b="0" dirty="0">
              <a:solidFill>
                <a:schemeClr val="accent1">
                  <a:lumMod val="75000"/>
                </a:schemeClr>
              </a:solidFill>
              <a:latin typeface="Avenir Book" panose="02000503020000020003" pitchFamily="2" charset="0"/>
            </a:endParaRPr>
          </a:p>
          <a:p>
            <a:pPr marL="285750" indent="-285750">
              <a:buClr>
                <a:schemeClr val="accent1"/>
              </a:buClr>
              <a:buSzPct val="120000"/>
              <a:buFont typeface="Arial" panose="020B0604020202020204" pitchFamily="34" charset="0"/>
              <a:buChar char="•"/>
            </a:pPr>
            <a:r>
              <a:rPr lang="en-GB" sz="1400" b="0" dirty="0">
                <a:solidFill>
                  <a:schemeClr val="accent1">
                    <a:lumMod val="75000"/>
                  </a:schemeClr>
                </a:solidFill>
                <a:latin typeface="Avenir Book" panose="02000503020000020003" pitchFamily="2" charset="0"/>
              </a:rPr>
              <a:t>Areas of further exploration and things to build on</a:t>
            </a:r>
            <a:br>
              <a:rPr lang="en-GB" sz="1400" b="0" dirty="0">
                <a:solidFill>
                  <a:schemeClr val="accent1">
                    <a:lumMod val="75000"/>
                  </a:schemeClr>
                </a:solidFill>
                <a:latin typeface="Avenir Book" panose="02000503020000020003" pitchFamily="2" charset="0"/>
              </a:rPr>
            </a:br>
            <a:endParaRPr lang="en-GB" sz="1400" b="0" dirty="0">
              <a:solidFill>
                <a:schemeClr val="accent1">
                  <a:lumMod val="75000"/>
                </a:schemeClr>
              </a:solidFill>
              <a:latin typeface="Avenir Book" panose="02000503020000020003" pitchFamily="2" charset="0"/>
            </a:endParaRPr>
          </a:p>
          <a:p>
            <a:pPr marL="285750" indent="-285750">
              <a:buClr>
                <a:schemeClr val="accent1"/>
              </a:buClr>
              <a:buSzPct val="120000"/>
              <a:buFont typeface="Arial" panose="020B0604020202020204" pitchFamily="34" charset="0"/>
              <a:buChar char="•"/>
            </a:pPr>
            <a:r>
              <a:rPr lang="en-GB" sz="1400" b="0" dirty="0">
                <a:solidFill>
                  <a:schemeClr val="accent1">
                    <a:lumMod val="75000"/>
                  </a:schemeClr>
                </a:solidFill>
                <a:latin typeface="Avenir Book" panose="02000503020000020003" pitchFamily="2" charset="0"/>
              </a:rPr>
              <a:t>Conclusion </a:t>
            </a:r>
          </a:p>
          <a:p>
            <a:br>
              <a:rPr lang="en-GB" sz="1600" b="0" dirty="0">
                <a:latin typeface="Avenir Book" panose="02000503020000020003" pitchFamily="2" charset="0"/>
              </a:rPr>
            </a:br>
            <a:br>
              <a:rPr lang="en-GB" sz="1600" b="0" dirty="0">
                <a:latin typeface="Avenir Book" panose="02000503020000020003" pitchFamily="2" charset="0"/>
              </a:rPr>
            </a:br>
            <a:br>
              <a:rPr lang="en-GB" sz="1600" b="0" dirty="0">
                <a:latin typeface="Avenir Book" panose="02000503020000020003" pitchFamily="2" charset="0"/>
              </a:rPr>
            </a:br>
            <a:endParaRPr lang="en-GB" sz="1600" b="0" dirty="0">
              <a:latin typeface="Avenir Book" panose="02000503020000020003" pitchFamily="2" charset="0"/>
            </a:endParaRPr>
          </a:p>
        </p:txBody>
      </p:sp>
    </p:spTree>
    <p:extLst>
      <p:ext uri="{BB962C8B-B14F-4D97-AF65-F5344CB8AC3E}">
        <p14:creationId xmlns:p14="http://schemas.microsoft.com/office/powerpoint/2010/main" val="250934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72A79"/>
        </a:solidFill>
        <a:effectLst/>
      </p:bgPr>
    </p:bg>
    <p:spTree>
      <p:nvGrpSpPr>
        <p:cNvPr id="1" name="Shape 85"/>
        <p:cNvGrpSpPr/>
        <p:nvPr/>
      </p:nvGrpSpPr>
      <p:grpSpPr>
        <a:xfrm>
          <a:off x="0" y="0"/>
          <a:ext cx="0" cy="0"/>
          <a:chOff x="0" y="0"/>
          <a:chExt cx="0" cy="0"/>
        </a:xfrm>
      </p:grpSpPr>
      <p:sp>
        <p:nvSpPr>
          <p:cNvPr id="88" name="Shape 88"/>
          <p:cNvSpPr txBox="1"/>
          <p:nvPr/>
        </p:nvSpPr>
        <p:spPr>
          <a:xfrm>
            <a:off x="333516" y="807757"/>
            <a:ext cx="6037467" cy="3287165"/>
          </a:xfrm>
          <a:prstGeom prst="rect">
            <a:avLst/>
          </a:prstGeom>
          <a:noFill/>
          <a:ln>
            <a:noFill/>
          </a:ln>
        </p:spPr>
        <p:txBody>
          <a:bodyPr spcFirstLastPara="1" wrap="square" lIns="91425" tIns="91425" rIns="91425" bIns="91425" anchor="t" anchorCtr="0">
            <a:noAutofit/>
          </a:bodyPr>
          <a:lstStyle/>
          <a:p>
            <a:pPr lvl="0"/>
            <a:r>
              <a:rPr lang="en-GB" sz="3200" b="1" dirty="0">
                <a:solidFill>
                  <a:schemeClr val="bg1"/>
                </a:solidFill>
                <a:latin typeface="Avenir Book" charset="0"/>
                <a:ea typeface="Avenir Book" charset="0"/>
                <a:cs typeface="Avenir Book" charset="0"/>
              </a:rPr>
              <a:t>Examples of case studies </a:t>
            </a:r>
            <a:br>
              <a:rPr lang="en-GB" sz="3200" b="1" dirty="0">
                <a:solidFill>
                  <a:schemeClr val="bg1"/>
                </a:solidFill>
                <a:latin typeface="Avenir Book" charset="0"/>
                <a:ea typeface="Avenir Book" charset="0"/>
                <a:cs typeface="Avenir Book" charset="0"/>
              </a:rPr>
            </a:br>
            <a:endParaRPr lang="en-GB" sz="4400" i="1" dirty="0">
              <a:solidFill>
                <a:schemeClr val="bg1"/>
              </a:solidFill>
              <a:latin typeface="Avenir Book" charset="0"/>
              <a:ea typeface="Avenir Book" charset="0"/>
              <a:cs typeface="Avenir Book" charset="0"/>
            </a:endParaRPr>
          </a:p>
          <a:p>
            <a:pPr lvl="0"/>
            <a:endParaRPr lang="en-GB" sz="4000" b="1" dirty="0">
              <a:solidFill>
                <a:schemeClr val="bg1"/>
              </a:solidFill>
              <a:latin typeface="Avenir Book" charset="0"/>
              <a:ea typeface="Avenir Book" charset="0"/>
              <a:cs typeface="Avenir Book" charset="0"/>
            </a:endParaRPr>
          </a:p>
          <a:p>
            <a:pPr lvl="0"/>
            <a:endParaRPr sz="4000" b="1" dirty="0">
              <a:solidFill>
                <a:schemeClr val="bg1"/>
              </a:solidFill>
              <a:latin typeface="Avenir Book" charset="0"/>
              <a:ea typeface="Avenir Book" charset="0"/>
              <a:cs typeface="Avenir Book" charset="0"/>
            </a:endParaRPr>
          </a:p>
        </p:txBody>
      </p:sp>
      <p:pic>
        <p:nvPicPr>
          <p:cNvPr id="8" name="Shape 95">
            <a:extLst>
              <a:ext uri="{FF2B5EF4-FFF2-40B4-BE49-F238E27FC236}">
                <a16:creationId xmlns:a16="http://schemas.microsoft.com/office/drawing/2014/main" id="{E23F084E-1F33-1B49-A311-233F9D45664A}"/>
              </a:ext>
            </a:extLst>
          </p:cNvPr>
          <p:cNvPicPr preferRelativeResize="0"/>
          <p:nvPr/>
        </p:nvPicPr>
        <p:blipFill>
          <a:blip r:embed="rId3">
            <a:alphaModFix/>
          </a:blip>
          <a:stretch>
            <a:fillRect/>
          </a:stretch>
        </p:blipFill>
        <p:spPr>
          <a:xfrm>
            <a:off x="7583557" y="4687480"/>
            <a:ext cx="1426023" cy="336596"/>
          </a:xfrm>
          <a:prstGeom prst="rect">
            <a:avLst/>
          </a:prstGeom>
          <a:noFill/>
          <a:ln>
            <a:noFill/>
          </a:ln>
        </p:spPr>
      </p:pic>
    </p:spTree>
    <p:extLst>
      <p:ext uri="{BB962C8B-B14F-4D97-AF65-F5344CB8AC3E}">
        <p14:creationId xmlns:p14="http://schemas.microsoft.com/office/powerpoint/2010/main" val="3099110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E9FD4"/>
        </a:solidFill>
        <a:effectLst/>
      </p:bgPr>
    </p:bg>
    <p:spTree>
      <p:nvGrpSpPr>
        <p:cNvPr id="1" name="Shape 79"/>
        <p:cNvGrpSpPr/>
        <p:nvPr/>
      </p:nvGrpSpPr>
      <p:grpSpPr>
        <a:xfrm>
          <a:off x="0" y="0"/>
          <a:ext cx="0" cy="0"/>
          <a:chOff x="0" y="0"/>
          <a:chExt cx="0" cy="0"/>
        </a:xfrm>
      </p:grpSpPr>
      <p:sp>
        <p:nvSpPr>
          <p:cNvPr id="2" name="TextBox 1">
            <a:extLst>
              <a:ext uri="{FF2B5EF4-FFF2-40B4-BE49-F238E27FC236}">
                <a16:creationId xmlns:a16="http://schemas.microsoft.com/office/drawing/2014/main" id="{DB658E6C-A59A-3D41-8257-13D4CCFFA3D7}"/>
              </a:ext>
            </a:extLst>
          </p:cNvPr>
          <p:cNvSpPr txBox="1"/>
          <p:nvPr/>
        </p:nvSpPr>
        <p:spPr>
          <a:xfrm>
            <a:off x="96644" y="107698"/>
            <a:ext cx="8950712" cy="5078313"/>
          </a:xfrm>
          <a:prstGeom prst="rect">
            <a:avLst/>
          </a:prstGeom>
          <a:noFill/>
        </p:spPr>
        <p:txBody>
          <a:bodyPr wrap="square" rtlCol="0">
            <a:spAutoFit/>
          </a:bodyPr>
          <a:lstStyle/>
          <a:p>
            <a:r>
              <a:rPr lang="en-US" sz="1200" dirty="0">
                <a:solidFill>
                  <a:srgbClr val="592975"/>
                </a:solidFill>
                <a:latin typeface="Avenir Book" panose="02000503020000020003" pitchFamily="2" charset="0"/>
              </a:rPr>
              <a:t>1. </a:t>
            </a:r>
            <a:r>
              <a:rPr lang="en-US" sz="1200" b="1" dirty="0">
                <a:solidFill>
                  <a:srgbClr val="592975"/>
                </a:solidFill>
                <a:latin typeface="Avenir Book" panose="02000503020000020003" pitchFamily="2" charset="0"/>
              </a:rPr>
              <a:t>Social partnership: </a:t>
            </a:r>
            <a:r>
              <a:rPr lang="en-US" sz="1200" dirty="0">
                <a:solidFill>
                  <a:srgbClr val="592975"/>
                </a:solidFill>
                <a:latin typeface="Avenir Book" panose="02000503020000020003" pitchFamily="2" charset="0"/>
              </a:rPr>
              <a:t>We will strengthen the co-operative partnership between citizens, communities, enterprises and Councils, based on a shared sense of responsibility for wellbeing and mutual benefit</a:t>
            </a:r>
          </a:p>
          <a:p>
            <a:endParaRPr lang="en-US" sz="1200" dirty="0">
              <a:solidFill>
                <a:srgbClr val="592975"/>
              </a:solidFill>
              <a:latin typeface="Avenir Book" panose="02000503020000020003" pitchFamily="2" charset="0"/>
            </a:endParaRPr>
          </a:p>
          <a:p>
            <a:r>
              <a:rPr lang="en-US" sz="1200" dirty="0">
                <a:solidFill>
                  <a:srgbClr val="592975"/>
                </a:solidFill>
                <a:latin typeface="Avenir Book" panose="02000503020000020003" pitchFamily="2" charset="0"/>
              </a:rPr>
              <a:t>2. </a:t>
            </a:r>
            <a:r>
              <a:rPr lang="en-US" sz="1200" b="1" dirty="0">
                <a:solidFill>
                  <a:srgbClr val="592975"/>
                </a:solidFill>
                <a:latin typeface="Avenir Book" panose="02000503020000020003" pitchFamily="2" charset="0"/>
              </a:rPr>
              <a:t>Democratic engagement: </a:t>
            </a:r>
            <a:r>
              <a:rPr lang="en-US" sz="1200" dirty="0">
                <a:solidFill>
                  <a:srgbClr val="592975"/>
                </a:solidFill>
                <a:latin typeface="Avenir Book" panose="02000503020000020003" pitchFamily="2" charset="0"/>
              </a:rPr>
              <a:t>We will support the active engagement of the full range of residents in decision making and priority setting</a:t>
            </a:r>
          </a:p>
          <a:p>
            <a:endParaRPr lang="en-US" sz="1200" dirty="0">
              <a:solidFill>
                <a:srgbClr val="592975"/>
              </a:solidFill>
              <a:latin typeface="Avenir Book" panose="02000503020000020003" pitchFamily="2" charset="0"/>
            </a:endParaRPr>
          </a:p>
          <a:p>
            <a:r>
              <a:rPr lang="en-US" sz="1200" dirty="0">
                <a:solidFill>
                  <a:srgbClr val="592975"/>
                </a:solidFill>
                <a:latin typeface="Avenir Book" panose="02000503020000020003" pitchFamily="2" charset="0"/>
              </a:rPr>
              <a:t>3. </a:t>
            </a:r>
            <a:r>
              <a:rPr lang="en-US" sz="1200" b="1" dirty="0">
                <a:solidFill>
                  <a:srgbClr val="592975"/>
                </a:solidFill>
                <a:latin typeface="Avenir Book" panose="02000503020000020003" pitchFamily="2" charset="0"/>
              </a:rPr>
              <a:t>Co-production: </a:t>
            </a:r>
            <a:r>
              <a:rPr lang="en-US" sz="1200" dirty="0">
                <a:solidFill>
                  <a:srgbClr val="592975"/>
                </a:solidFill>
                <a:latin typeface="Avenir Book" panose="02000503020000020003" pitchFamily="2" charset="0"/>
              </a:rPr>
              <a:t>We will develop systems that enable citizens to be equal partners in designing and commissioning public services and in determining the use of public resources</a:t>
            </a:r>
          </a:p>
          <a:p>
            <a:endParaRPr lang="en-US" sz="1200" dirty="0">
              <a:solidFill>
                <a:srgbClr val="592975"/>
              </a:solidFill>
              <a:latin typeface="Avenir Book" panose="02000503020000020003" pitchFamily="2" charset="0"/>
            </a:endParaRPr>
          </a:p>
          <a:p>
            <a:r>
              <a:rPr lang="en-US" sz="1200" dirty="0">
                <a:solidFill>
                  <a:srgbClr val="592975"/>
                </a:solidFill>
                <a:latin typeface="Avenir Book" panose="02000503020000020003" pitchFamily="2" charset="0"/>
              </a:rPr>
              <a:t>4. </a:t>
            </a:r>
            <a:r>
              <a:rPr lang="en-US" sz="1200" b="1" dirty="0">
                <a:solidFill>
                  <a:srgbClr val="592975"/>
                </a:solidFill>
                <a:latin typeface="Avenir Book" panose="02000503020000020003" pitchFamily="2" charset="0"/>
              </a:rPr>
              <a:t>Enterprise and social economy: </a:t>
            </a:r>
            <a:r>
              <a:rPr lang="en-US" sz="1200" dirty="0">
                <a:solidFill>
                  <a:srgbClr val="592975"/>
                </a:solidFill>
                <a:latin typeface="Avenir Book" panose="02000503020000020003" pitchFamily="2" charset="0"/>
              </a:rPr>
              <a:t>We will promote community-based approaches to economic development that focus on supporting the creation of jobs, social enterprises and other businesses and providing an environment for co-operative and mutual enterprises to thrive</a:t>
            </a:r>
          </a:p>
          <a:p>
            <a:endParaRPr lang="en-US" sz="1200" dirty="0">
              <a:solidFill>
                <a:srgbClr val="592975"/>
              </a:solidFill>
              <a:latin typeface="Avenir Book" panose="02000503020000020003" pitchFamily="2" charset="0"/>
            </a:endParaRPr>
          </a:p>
          <a:p>
            <a:r>
              <a:rPr lang="en-US" sz="1200" dirty="0">
                <a:solidFill>
                  <a:srgbClr val="592975"/>
                </a:solidFill>
                <a:latin typeface="Avenir Book" panose="02000503020000020003" pitchFamily="2" charset="0"/>
              </a:rPr>
              <a:t>5. </a:t>
            </a:r>
            <a:r>
              <a:rPr lang="en-US" sz="1200" b="1" dirty="0">
                <a:solidFill>
                  <a:srgbClr val="592975"/>
                </a:solidFill>
                <a:latin typeface="Avenir Book" panose="02000503020000020003" pitchFamily="2" charset="0"/>
              </a:rPr>
              <a:t>Maximising social value: </a:t>
            </a:r>
            <a:r>
              <a:rPr lang="en-US" sz="1200" dirty="0">
                <a:solidFill>
                  <a:srgbClr val="592975"/>
                </a:solidFill>
                <a:latin typeface="Avenir Book" panose="02000503020000020003" pitchFamily="2" charset="0"/>
              </a:rPr>
              <a:t>We will support the development of a framework and criteria for social value, giving substance to the concept and supporting Councils with the tools to ensure better local social and economic outcomes</a:t>
            </a:r>
          </a:p>
          <a:p>
            <a:endParaRPr lang="en-US" sz="1200" dirty="0">
              <a:solidFill>
                <a:srgbClr val="592975"/>
              </a:solidFill>
              <a:latin typeface="Avenir Book" panose="02000503020000020003" pitchFamily="2" charset="0"/>
            </a:endParaRPr>
          </a:p>
          <a:p>
            <a:r>
              <a:rPr lang="en-US" sz="1200" dirty="0">
                <a:solidFill>
                  <a:srgbClr val="592975"/>
                </a:solidFill>
                <a:latin typeface="Avenir Book" panose="02000503020000020003" pitchFamily="2" charset="0"/>
              </a:rPr>
              <a:t>6. </a:t>
            </a:r>
            <a:r>
              <a:rPr lang="en-US" sz="1200" b="1" dirty="0">
                <a:solidFill>
                  <a:srgbClr val="592975"/>
                </a:solidFill>
                <a:latin typeface="Avenir Book" panose="02000503020000020003" pitchFamily="2" charset="0"/>
              </a:rPr>
              <a:t>Community leadership and a new role for councillors: </a:t>
            </a:r>
            <a:r>
              <a:rPr lang="en-US" sz="1200" dirty="0">
                <a:solidFill>
                  <a:srgbClr val="592975"/>
                </a:solidFill>
                <a:latin typeface="Avenir Book" panose="02000503020000020003" pitchFamily="2" charset="0"/>
              </a:rPr>
              <a:t>We will explore ways for councils to act as a platform for helping the community to contribute to local outcomes, and to re-think the role of councillors as community connectors, brokers and leaders</a:t>
            </a:r>
          </a:p>
          <a:p>
            <a:endParaRPr lang="en-US" sz="1200" dirty="0">
              <a:solidFill>
                <a:srgbClr val="592975"/>
              </a:solidFill>
              <a:latin typeface="Avenir Book" panose="02000503020000020003" pitchFamily="2" charset="0"/>
            </a:endParaRPr>
          </a:p>
          <a:p>
            <a:r>
              <a:rPr lang="en-US" sz="1200" dirty="0">
                <a:solidFill>
                  <a:srgbClr val="592975"/>
                </a:solidFill>
                <a:latin typeface="Avenir Book" panose="02000503020000020003" pitchFamily="2" charset="0"/>
              </a:rPr>
              <a:t>7. </a:t>
            </a:r>
            <a:r>
              <a:rPr lang="en-US" sz="1200" b="1" dirty="0">
                <a:solidFill>
                  <a:srgbClr val="592975"/>
                </a:solidFill>
                <a:latin typeface="Avenir Book" panose="02000503020000020003" pitchFamily="2" charset="0"/>
              </a:rPr>
              <a:t>New models of meeting priority needs: </a:t>
            </a:r>
            <a:r>
              <a:rPr lang="en-US" sz="1200" dirty="0">
                <a:solidFill>
                  <a:srgbClr val="592975"/>
                </a:solidFill>
                <a:latin typeface="Avenir Book" panose="02000503020000020003" pitchFamily="2" charset="0"/>
              </a:rPr>
              <a:t>In exploring new ways of meeting the priority needs of our communities we will encourage models, such as co-operatives and mutuals, which give greater influence and voice to staff and users</a:t>
            </a:r>
          </a:p>
          <a:p>
            <a:endParaRPr lang="en-US" sz="1200" dirty="0">
              <a:solidFill>
                <a:srgbClr val="592975"/>
              </a:solidFill>
              <a:latin typeface="Avenir Book" panose="02000503020000020003" pitchFamily="2" charset="0"/>
            </a:endParaRPr>
          </a:p>
          <a:p>
            <a:r>
              <a:rPr lang="en-US" sz="1200" dirty="0">
                <a:solidFill>
                  <a:srgbClr val="592975"/>
                </a:solidFill>
                <a:latin typeface="Avenir Book" panose="02000503020000020003" pitchFamily="2" charset="0"/>
              </a:rPr>
              <a:t>8. </a:t>
            </a:r>
            <a:r>
              <a:rPr lang="en-US" sz="1200" b="1" dirty="0">
                <a:solidFill>
                  <a:srgbClr val="592975"/>
                </a:solidFill>
                <a:latin typeface="Avenir Book" panose="02000503020000020003" pitchFamily="2" charset="0"/>
              </a:rPr>
              <a:t>Innovation: </a:t>
            </a:r>
            <a:r>
              <a:rPr lang="en-US" sz="1200" dirty="0">
                <a:solidFill>
                  <a:srgbClr val="592975"/>
                </a:solidFill>
                <a:latin typeface="Avenir Book" panose="02000503020000020003" pitchFamily="2" charset="0"/>
              </a:rPr>
              <a:t>We will embrace innovation in how we work with local communities to drive positive change</a:t>
            </a:r>
          </a:p>
          <a:p>
            <a:endParaRPr lang="en-US" sz="1200" dirty="0">
              <a:solidFill>
                <a:srgbClr val="592975"/>
              </a:solidFill>
              <a:latin typeface="Avenir Book" panose="02000503020000020003" pitchFamily="2" charset="0"/>
            </a:endParaRPr>
          </a:p>
          <a:p>
            <a:r>
              <a:rPr lang="en-US" sz="1200" dirty="0">
                <a:solidFill>
                  <a:srgbClr val="592975"/>
                </a:solidFill>
                <a:latin typeface="Avenir Book" panose="02000503020000020003" pitchFamily="2" charset="0"/>
              </a:rPr>
              <a:t>9</a:t>
            </a:r>
            <a:r>
              <a:rPr lang="en-US" sz="1200" b="1" dirty="0">
                <a:solidFill>
                  <a:srgbClr val="592975"/>
                </a:solidFill>
                <a:latin typeface="Avenir Book" panose="02000503020000020003" pitchFamily="2" charset="0"/>
              </a:rPr>
              <a:t>. Learning</a:t>
            </a:r>
            <a:r>
              <a:rPr lang="en-US" sz="1200" dirty="0">
                <a:solidFill>
                  <a:srgbClr val="592975"/>
                </a:solidFill>
                <a:latin typeface="Avenir Book" panose="02000503020000020003" pitchFamily="2" charset="0"/>
              </a:rPr>
              <a:t>: We will capture and ‘expand’ the experience and learning from individual projects and approaches in order to encourage broader application of co-operative principles within individual member Councils and across the Network</a:t>
            </a:r>
          </a:p>
        </p:txBody>
      </p:sp>
    </p:spTree>
    <p:extLst>
      <p:ext uri="{BB962C8B-B14F-4D97-AF65-F5344CB8AC3E}">
        <p14:creationId xmlns:p14="http://schemas.microsoft.com/office/powerpoint/2010/main" val="297364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Shape 103">
            <a:extLst>
              <a:ext uri="{FF2B5EF4-FFF2-40B4-BE49-F238E27FC236}">
                <a16:creationId xmlns:a16="http://schemas.microsoft.com/office/drawing/2014/main" id="{4C5D873D-C756-434E-8E01-91983F3A9269}"/>
              </a:ext>
            </a:extLst>
          </p:cNvPr>
          <p:cNvPicPr preferRelativeResize="0"/>
          <p:nvPr/>
        </p:nvPicPr>
        <p:blipFill>
          <a:blip r:embed="rId3">
            <a:alphaModFix/>
          </a:blip>
          <a:stretch>
            <a:fillRect/>
          </a:stretch>
        </p:blipFill>
        <p:spPr>
          <a:xfrm>
            <a:off x="8239156" y="4839650"/>
            <a:ext cx="770424" cy="184425"/>
          </a:xfrm>
          <a:prstGeom prst="rect">
            <a:avLst/>
          </a:prstGeom>
          <a:noFill/>
          <a:ln>
            <a:noFill/>
          </a:ln>
        </p:spPr>
      </p:pic>
      <p:sp>
        <p:nvSpPr>
          <p:cNvPr id="11" name="Rectangle 10">
            <a:extLst>
              <a:ext uri="{FF2B5EF4-FFF2-40B4-BE49-F238E27FC236}">
                <a16:creationId xmlns:a16="http://schemas.microsoft.com/office/drawing/2014/main" id="{639EAF5B-17D4-EE4B-B329-733F17E70E85}"/>
              </a:ext>
            </a:extLst>
          </p:cNvPr>
          <p:cNvSpPr/>
          <p:nvPr/>
        </p:nvSpPr>
        <p:spPr>
          <a:xfrm>
            <a:off x="145253" y="264938"/>
            <a:ext cx="3983783" cy="646331"/>
          </a:xfrm>
          <a:prstGeom prst="rect">
            <a:avLst/>
          </a:prstGeom>
          <a:noFill/>
        </p:spPr>
        <p:txBody>
          <a:bodyPr wrap="none">
            <a:spAutoFit/>
          </a:bodyPr>
          <a:lstStyle/>
          <a:p>
            <a:r>
              <a:rPr lang="en-GB" sz="3600" b="1" dirty="0">
                <a:solidFill>
                  <a:srgbClr val="592975"/>
                </a:solidFill>
                <a:latin typeface="Avenir Book" charset="0"/>
              </a:rPr>
              <a:t>Social Partnership </a:t>
            </a:r>
          </a:p>
        </p:txBody>
      </p:sp>
      <p:graphicFrame>
        <p:nvGraphicFramePr>
          <p:cNvPr id="2" name="Table 1">
            <a:extLst>
              <a:ext uri="{FF2B5EF4-FFF2-40B4-BE49-F238E27FC236}">
                <a16:creationId xmlns:a16="http://schemas.microsoft.com/office/drawing/2014/main" id="{F5C98C4C-B7C0-C749-93B7-507A9131F36B}"/>
              </a:ext>
            </a:extLst>
          </p:cNvPr>
          <p:cNvGraphicFramePr>
            <a:graphicFrameLocks noGrp="1"/>
          </p:cNvGraphicFramePr>
          <p:nvPr>
            <p:extLst>
              <p:ext uri="{D42A27DB-BD31-4B8C-83A1-F6EECF244321}">
                <p14:modId xmlns:p14="http://schemas.microsoft.com/office/powerpoint/2010/main" val="868398692"/>
              </p:ext>
            </p:extLst>
          </p:nvPr>
        </p:nvGraphicFramePr>
        <p:xfrm>
          <a:off x="235742" y="1033808"/>
          <a:ext cx="8773838" cy="3776827"/>
        </p:xfrm>
        <a:graphic>
          <a:graphicData uri="http://schemas.openxmlformats.org/drawingml/2006/table">
            <a:tbl>
              <a:tblPr>
                <a:tableStyleId>{5C22544A-7EE6-4342-B048-85BDC9FD1C3A}</a:tableStyleId>
              </a:tblPr>
              <a:tblGrid>
                <a:gridCol w="2040319">
                  <a:extLst>
                    <a:ext uri="{9D8B030D-6E8A-4147-A177-3AD203B41FA5}">
                      <a16:colId xmlns:a16="http://schemas.microsoft.com/office/drawing/2014/main" val="3411120741"/>
                    </a:ext>
                  </a:extLst>
                </a:gridCol>
                <a:gridCol w="6733519">
                  <a:extLst>
                    <a:ext uri="{9D8B030D-6E8A-4147-A177-3AD203B41FA5}">
                      <a16:colId xmlns:a16="http://schemas.microsoft.com/office/drawing/2014/main" val="1131147494"/>
                    </a:ext>
                  </a:extLst>
                </a:gridCol>
              </a:tblGrid>
              <a:tr h="516814">
                <a:tc rowSpan="2">
                  <a:txBody>
                    <a:bodyPr/>
                    <a:lstStyle/>
                    <a:p>
                      <a:pPr algn="l" fontAlgn="t"/>
                      <a:r>
                        <a:rPr lang="en-GB" sz="1200" b="1" u="none" strike="noStrike" dirty="0">
                          <a:solidFill>
                            <a:schemeClr val="accent1"/>
                          </a:solidFill>
                          <a:effectLst/>
                          <a:latin typeface="Avenir Book" panose="02000503020000020003" pitchFamily="2" charset="0"/>
                        </a:rPr>
                        <a:t>Kirklees</a:t>
                      </a:r>
                      <a:endParaRPr lang="en-GB" sz="1200" b="1" i="0" u="none" strike="noStrike" dirty="0">
                        <a:solidFill>
                          <a:schemeClr val="accent1"/>
                        </a:solidFill>
                        <a:effectLst/>
                        <a:latin typeface="Avenir Book" panose="02000503020000020003" pitchFamily="2" charset="0"/>
                      </a:endParaRPr>
                    </a:p>
                  </a:txBody>
                  <a:tcPr marL="0" marR="0" marT="0" marB="0" anchor="ctr"/>
                </a:tc>
                <a:tc>
                  <a:txBody>
                    <a:bodyPr/>
                    <a:lstStyle/>
                    <a:p>
                      <a:pPr algn="l" fontAlgn="t"/>
                      <a:r>
                        <a:rPr lang="en-GB" sz="1200" u="none" strike="noStrike" dirty="0">
                          <a:solidFill>
                            <a:schemeClr val="accent1"/>
                          </a:solidFill>
                          <a:effectLst/>
                          <a:latin typeface="Avenir Book" panose="02000503020000020003" pitchFamily="2" charset="0"/>
                        </a:rPr>
                        <a:t>Alignment of priorities across services - Public Health, Transport Planning, Highways Road Safety, Environmental Health, Communities, Education to design and deliver active travel in school settings (reviewing the whole system)</a:t>
                      </a:r>
                      <a:endParaRPr lang="en-GB" sz="1200" b="0" i="0" u="none" strike="noStrike" dirty="0">
                        <a:solidFill>
                          <a:schemeClr val="accent1"/>
                        </a:solidFill>
                        <a:effectLst/>
                        <a:latin typeface="Avenir Book" panose="02000503020000020003" pitchFamily="2" charset="0"/>
                      </a:endParaRPr>
                    </a:p>
                  </a:txBody>
                  <a:tcPr marL="0" marR="0" marT="0" marB="0" anchor="ctr"/>
                </a:tc>
                <a:extLst>
                  <a:ext uri="{0D108BD9-81ED-4DB2-BD59-A6C34878D82A}">
                    <a16:rowId xmlns:a16="http://schemas.microsoft.com/office/drawing/2014/main" val="2813995402"/>
                  </a:ext>
                </a:extLst>
              </a:tr>
              <a:tr h="258407">
                <a:tc vMerge="1">
                  <a:txBody>
                    <a:bodyPr/>
                    <a:lstStyle/>
                    <a:p>
                      <a:pPr algn="l" fontAlgn="t"/>
                      <a:endParaRPr lang="en-GB" sz="1200" b="1" i="0" u="none" strike="noStrike" dirty="0">
                        <a:solidFill>
                          <a:schemeClr val="accent1"/>
                        </a:solidFill>
                        <a:effectLst/>
                        <a:latin typeface="Avenir Book" panose="02000503020000020003" pitchFamily="2" charset="0"/>
                      </a:endParaRPr>
                    </a:p>
                  </a:txBody>
                  <a:tcPr marL="0" marR="0" marT="0" marB="0">
                    <a:solidFill>
                      <a:schemeClr val="bg2">
                        <a:lumMod val="10000"/>
                        <a:lumOff val="90000"/>
                      </a:schemeClr>
                    </a:solidFill>
                  </a:tcPr>
                </a:tc>
                <a:tc>
                  <a:txBody>
                    <a:bodyPr/>
                    <a:lstStyle/>
                    <a:p>
                      <a:pPr algn="l" fontAlgn="t"/>
                      <a:r>
                        <a:rPr lang="en-GB" sz="1200" u="none" strike="noStrike" dirty="0">
                          <a:solidFill>
                            <a:schemeClr val="accent1"/>
                          </a:solidFill>
                          <a:effectLst/>
                          <a:latin typeface="Avenir Book" panose="02000503020000020003" pitchFamily="2" charset="0"/>
                        </a:rPr>
                        <a:t>Food and cookery workshops in communities seeking to reduce food waste with a focus on low income areas in turn reducing food poverty.</a:t>
                      </a:r>
                      <a:endParaRPr lang="en-GB" sz="1200" b="0" i="0" u="none" strike="noStrike" dirty="0">
                        <a:solidFill>
                          <a:schemeClr val="accent1"/>
                        </a:solidFill>
                        <a:effectLst/>
                        <a:latin typeface="Avenir Book" panose="02000503020000020003" pitchFamily="2" charset="0"/>
                      </a:endParaRPr>
                    </a:p>
                  </a:txBody>
                  <a:tcPr marL="0" marR="0" marT="0" marB="0" anchor="ctr">
                    <a:solidFill>
                      <a:schemeClr val="bg2">
                        <a:lumMod val="10000"/>
                        <a:lumOff val="90000"/>
                      </a:schemeClr>
                    </a:solidFill>
                  </a:tcPr>
                </a:tc>
                <a:extLst>
                  <a:ext uri="{0D108BD9-81ED-4DB2-BD59-A6C34878D82A}">
                    <a16:rowId xmlns:a16="http://schemas.microsoft.com/office/drawing/2014/main" val="26401181"/>
                  </a:ext>
                </a:extLst>
              </a:tr>
              <a:tr h="258407">
                <a:tc>
                  <a:txBody>
                    <a:bodyPr/>
                    <a:lstStyle/>
                    <a:p>
                      <a:pPr algn="l" fontAlgn="t"/>
                      <a:r>
                        <a:rPr lang="en-GB" sz="1200" b="1" u="none" strike="noStrike" dirty="0">
                          <a:solidFill>
                            <a:schemeClr val="accent1"/>
                          </a:solidFill>
                          <a:effectLst/>
                          <a:latin typeface="Avenir Book" panose="02000503020000020003" pitchFamily="2" charset="0"/>
                        </a:rPr>
                        <a:t>Telford and Wrekin</a:t>
                      </a:r>
                      <a:endParaRPr lang="en-GB" sz="1200" b="1" i="0" u="none" strike="noStrike" dirty="0">
                        <a:solidFill>
                          <a:schemeClr val="accent1"/>
                        </a:solidFill>
                        <a:effectLst/>
                        <a:latin typeface="Avenir Book" panose="02000503020000020003" pitchFamily="2" charset="0"/>
                      </a:endParaRPr>
                    </a:p>
                  </a:txBody>
                  <a:tcPr marL="0" marR="0" marT="0" marB="0" anchor="ctr"/>
                </a:tc>
                <a:tc>
                  <a:txBody>
                    <a:bodyPr/>
                    <a:lstStyle/>
                    <a:p>
                      <a:pPr algn="l" fontAlgn="t"/>
                      <a:r>
                        <a:rPr lang="en-GB" sz="1200" u="none" strike="noStrike" dirty="0">
                          <a:solidFill>
                            <a:schemeClr val="accent1"/>
                          </a:solidFill>
                          <a:effectLst/>
                          <a:latin typeface="Avenir Book" panose="02000503020000020003" pitchFamily="2" charset="0"/>
                        </a:rPr>
                        <a:t>Worked closely with local businesses to help adopt green practice (funding for specific initiatives, e.g. in school canteens)</a:t>
                      </a:r>
                      <a:endParaRPr lang="en-GB" sz="1200" b="0" i="0" u="none" strike="noStrike" dirty="0">
                        <a:solidFill>
                          <a:schemeClr val="accent1"/>
                        </a:solidFill>
                        <a:effectLst/>
                        <a:latin typeface="Avenir Book" panose="02000503020000020003" pitchFamily="2" charset="0"/>
                      </a:endParaRPr>
                    </a:p>
                  </a:txBody>
                  <a:tcPr marL="0" marR="0" marT="0" marB="0" anchor="ctr"/>
                </a:tc>
                <a:extLst>
                  <a:ext uri="{0D108BD9-81ED-4DB2-BD59-A6C34878D82A}">
                    <a16:rowId xmlns:a16="http://schemas.microsoft.com/office/drawing/2014/main" val="2393594675"/>
                  </a:ext>
                </a:extLst>
              </a:tr>
              <a:tr h="258407">
                <a:tc rowSpan="2">
                  <a:txBody>
                    <a:bodyPr/>
                    <a:lstStyle/>
                    <a:p>
                      <a:pPr algn="l" fontAlgn="t"/>
                      <a:r>
                        <a:rPr lang="en-GB" sz="1200" b="1" u="none" strike="noStrike" dirty="0">
                          <a:solidFill>
                            <a:schemeClr val="accent1"/>
                          </a:solidFill>
                          <a:effectLst/>
                          <a:latin typeface="Avenir Book" panose="02000503020000020003" pitchFamily="2" charset="0"/>
                        </a:rPr>
                        <a:t>Birmingham</a:t>
                      </a:r>
                      <a:endParaRPr lang="en-GB" sz="1200" b="1" i="0" u="none" strike="noStrike" dirty="0">
                        <a:solidFill>
                          <a:schemeClr val="accent1"/>
                        </a:solidFill>
                        <a:effectLst/>
                        <a:latin typeface="Avenir Book" panose="02000503020000020003" pitchFamily="2" charset="0"/>
                      </a:endParaRPr>
                    </a:p>
                  </a:txBody>
                  <a:tcPr marL="0" marR="0" marT="0" marB="0" anchor="ctr"/>
                </a:tc>
                <a:tc>
                  <a:txBody>
                    <a:bodyPr/>
                    <a:lstStyle/>
                    <a:p>
                      <a:pPr algn="l" fontAlgn="t"/>
                      <a:r>
                        <a:rPr lang="en-GB" sz="1200" u="none" strike="noStrike" dirty="0">
                          <a:solidFill>
                            <a:schemeClr val="accent1"/>
                          </a:solidFill>
                          <a:effectLst/>
                          <a:latin typeface="Avenir Book" panose="02000503020000020003" pitchFamily="2" charset="0"/>
                        </a:rPr>
                        <a:t>Anchor network approach, CWB focus.</a:t>
                      </a:r>
                      <a:endParaRPr lang="en-GB" sz="1200" b="0" i="0" u="none" strike="noStrike" dirty="0">
                        <a:solidFill>
                          <a:schemeClr val="accent1"/>
                        </a:solidFill>
                        <a:effectLst/>
                        <a:latin typeface="Avenir Book" panose="02000503020000020003" pitchFamily="2" charset="0"/>
                      </a:endParaRPr>
                    </a:p>
                  </a:txBody>
                  <a:tcPr marL="0" marR="0" marT="0" marB="0" anchor="ctr"/>
                </a:tc>
                <a:extLst>
                  <a:ext uri="{0D108BD9-81ED-4DB2-BD59-A6C34878D82A}">
                    <a16:rowId xmlns:a16="http://schemas.microsoft.com/office/drawing/2014/main" val="905866645"/>
                  </a:ext>
                </a:extLst>
              </a:tr>
              <a:tr h="258407">
                <a:tc vMerge="1">
                  <a:txBody>
                    <a:bodyPr/>
                    <a:lstStyle/>
                    <a:p>
                      <a:pPr algn="l" fontAlgn="t"/>
                      <a:endParaRPr lang="en-GB" sz="1200" b="1" i="0" u="none" strike="noStrike" dirty="0">
                        <a:solidFill>
                          <a:schemeClr val="accent1"/>
                        </a:solidFill>
                        <a:effectLst/>
                        <a:latin typeface="Avenir Book" panose="02000503020000020003" pitchFamily="2" charset="0"/>
                      </a:endParaRPr>
                    </a:p>
                  </a:txBody>
                  <a:tcPr marL="0" marR="0" marT="0" marB="0"/>
                </a:tc>
                <a:tc>
                  <a:txBody>
                    <a:bodyPr/>
                    <a:lstStyle/>
                    <a:p>
                      <a:pPr algn="l" fontAlgn="t"/>
                      <a:r>
                        <a:rPr lang="en-GB" sz="1200" u="none" strike="noStrike" dirty="0">
                          <a:solidFill>
                            <a:schemeClr val="accent1"/>
                          </a:solidFill>
                          <a:effectLst/>
                          <a:latin typeface="Avenir Book" panose="02000503020000020003" pitchFamily="2" charset="0"/>
                        </a:rPr>
                        <a:t>Collaborative cross-sector taskforce after climate emergency declaration, reviewed working versions of the action plan </a:t>
                      </a:r>
                      <a:endParaRPr lang="en-GB" sz="1200" b="0" i="0" u="none" strike="noStrike" dirty="0">
                        <a:solidFill>
                          <a:schemeClr val="accent1"/>
                        </a:solidFill>
                        <a:effectLst/>
                        <a:latin typeface="Avenir Book" panose="02000503020000020003" pitchFamily="2" charset="0"/>
                      </a:endParaRPr>
                    </a:p>
                  </a:txBody>
                  <a:tcPr marL="0" marR="0" marT="0" marB="0" anchor="ctr"/>
                </a:tc>
                <a:extLst>
                  <a:ext uri="{0D108BD9-81ED-4DB2-BD59-A6C34878D82A}">
                    <a16:rowId xmlns:a16="http://schemas.microsoft.com/office/drawing/2014/main" val="1405642721"/>
                  </a:ext>
                </a:extLst>
              </a:tr>
              <a:tr h="516814">
                <a:tc>
                  <a:txBody>
                    <a:bodyPr/>
                    <a:lstStyle/>
                    <a:p>
                      <a:pPr algn="l" fontAlgn="t"/>
                      <a:r>
                        <a:rPr lang="en-GB" sz="1200" b="1" u="none" strike="noStrike" dirty="0">
                          <a:solidFill>
                            <a:schemeClr val="accent1"/>
                          </a:solidFill>
                          <a:effectLst/>
                          <a:latin typeface="Avenir Book" panose="02000503020000020003" pitchFamily="2" charset="0"/>
                        </a:rPr>
                        <a:t>Cheshire West and Chester</a:t>
                      </a:r>
                      <a:endParaRPr lang="en-GB" sz="1200" b="1" i="0" u="none" strike="noStrike" dirty="0">
                        <a:solidFill>
                          <a:schemeClr val="accent1"/>
                        </a:solidFill>
                        <a:effectLst/>
                        <a:latin typeface="Avenir Book" panose="02000503020000020003" pitchFamily="2" charset="0"/>
                      </a:endParaRPr>
                    </a:p>
                  </a:txBody>
                  <a:tcPr marL="0" marR="0" marT="0" marB="0" anchor="ctr"/>
                </a:tc>
                <a:tc>
                  <a:txBody>
                    <a:bodyPr/>
                    <a:lstStyle/>
                    <a:p>
                      <a:pPr algn="l" fontAlgn="t"/>
                      <a:r>
                        <a:rPr lang="en-GB" sz="1200" u="none" strike="noStrike" dirty="0">
                          <a:solidFill>
                            <a:schemeClr val="accent1"/>
                          </a:solidFill>
                          <a:effectLst/>
                          <a:latin typeface="Avenir Book" panose="02000503020000020003" pitchFamily="2" charset="0"/>
                        </a:rPr>
                        <a:t>Working with local agricultural stakeholders to develop the potential for </a:t>
                      </a:r>
                      <a:r>
                        <a:rPr lang="en-GB" sz="1200" u="none" strike="noStrike" dirty="0" err="1">
                          <a:solidFill>
                            <a:schemeClr val="accent1"/>
                          </a:solidFill>
                          <a:effectLst/>
                          <a:latin typeface="Avenir Book" panose="02000503020000020003" pitchFamily="2" charset="0"/>
                        </a:rPr>
                        <a:t>anareobic</a:t>
                      </a:r>
                      <a:r>
                        <a:rPr lang="en-GB" sz="1200" u="none" strike="noStrike" dirty="0">
                          <a:solidFill>
                            <a:schemeClr val="accent1"/>
                          </a:solidFill>
                          <a:effectLst/>
                          <a:latin typeface="Avenir Book" panose="02000503020000020003" pitchFamily="2" charset="0"/>
                        </a:rPr>
                        <a:t> digestion of farm waste &amp; biomethane production (potentially with CCS in future). This seems to stack up as a commercially viable case based on existing revenue streams for low carbon fuels.</a:t>
                      </a:r>
                      <a:endParaRPr lang="en-GB" sz="1200" b="0" i="0" u="none" strike="noStrike" dirty="0">
                        <a:solidFill>
                          <a:schemeClr val="accent1"/>
                        </a:solidFill>
                        <a:effectLst/>
                        <a:latin typeface="Avenir Book" panose="02000503020000020003" pitchFamily="2" charset="0"/>
                      </a:endParaRPr>
                    </a:p>
                  </a:txBody>
                  <a:tcPr marL="0" marR="0" marT="0" marB="0" anchor="ctr"/>
                </a:tc>
                <a:extLst>
                  <a:ext uri="{0D108BD9-81ED-4DB2-BD59-A6C34878D82A}">
                    <a16:rowId xmlns:a16="http://schemas.microsoft.com/office/drawing/2014/main" val="3661168462"/>
                  </a:ext>
                </a:extLst>
              </a:tr>
              <a:tr h="516814">
                <a:tc rowSpan="2">
                  <a:txBody>
                    <a:bodyPr/>
                    <a:lstStyle/>
                    <a:p>
                      <a:pPr algn="l" fontAlgn="t"/>
                      <a:r>
                        <a:rPr lang="en-GB" sz="1200" b="1" u="none" strike="noStrike" dirty="0">
                          <a:solidFill>
                            <a:schemeClr val="accent1"/>
                          </a:solidFill>
                          <a:effectLst/>
                          <a:latin typeface="Avenir Book" panose="02000503020000020003" pitchFamily="2" charset="0"/>
                        </a:rPr>
                        <a:t>Oldham</a:t>
                      </a:r>
                      <a:endParaRPr lang="en-GB" sz="1200" b="1" i="0" u="none" strike="noStrike" dirty="0">
                        <a:solidFill>
                          <a:schemeClr val="accent1"/>
                        </a:solidFill>
                        <a:effectLst/>
                        <a:latin typeface="Avenir Book" panose="02000503020000020003" pitchFamily="2" charset="0"/>
                      </a:endParaRPr>
                    </a:p>
                  </a:txBody>
                  <a:tcPr marL="0" marR="0" marT="0" marB="0" anchor="ctr"/>
                </a:tc>
                <a:tc>
                  <a:txBody>
                    <a:bodyPr/>
                    <a:lstStyle/>
                    <a:p>
                      <a:pPr algn="l" fontAlgn="t"/>
                      <a:r>
                        <a:rPr lang="en-GB" sz="1200" u="none" strike="noStrike" dirty="0">
                          <a:solidFill>
                            <a:schemeClr val="accent1"/>
                          </a:solidFill>
                          <a:effectLst/>
                          <a:latin typeface="Avenir Book" panose="02000503020000020003" pitchFamily="2" charset="0"/>
                        </a:rPr>
                        <a:t>Built 19 new homes with low carbon heating - Worked with other Councils and universities across Europe to develop and implement the model. All properties are occupied and residents are benefiting from low carbon living. Specifications, learning from tenant experience</a:t>
                      </a:r>
                      <a:endParaRPr lang="en-GB" sz="1200" b="0" i="0" u="none" strike="noStrike" dirty="0">
                        <a:solidFill>
                          <a:schemeClr val="accent1"/>
                        </a:solidFill>
                        <a:effectLst/>
                        <a:latin typeface="Avenir Book" panose="02000503020000020003" pitchFamily="2" charset="0"/>
                      </a:endParaRPr>
                    </a:p>
                  </a:txBody>
                  <a:tcPr marL="0" marR="0" marT="0" marB="0" anchor="ctr"/>
                </a:tc>
                <a:extLst>
                  <a:ext uri="{0D108BD9-81ED-4DB2-BD59-A6C34878D82A}">
                    <a16:rowId xmlns:a16="http://schemas.microsoft.com/office/drawing/2014/main" val="2416882549"/>
                  </a:ext>
                </a:extLst>
              </a:tr>
              <a:tr h="775220">
                <a:tc vMerge="1">
                  <a:txBody>
                    <a:bodyPr/>
                    <a:lstStyle/>
                    <a:p>
                      <a:pPr algn="l" fontAlgn="t"/>
                      <a:endParaRPr lang="en-GB" sz="1200" b="1" i="0" u="none" strike="noStrike" dirty="0">
                        <a:solidFill>
                          <a:schemeClr val="accent1"/>
                        </a:solidFill>
                        <a:effectLst/>
                        <a:latin typeface="Avenir Book" panose="02000503020000020003" pitchFamily="2" charset="0"/>
                      </a:endParaRPr>
                    </a:p>
                  </a:txBody>
                  <a:tcPr marL="0" marR="0" marT="0" marB="0" anchor="ctr"/>
                </a:tc>
                <a:tc>
                  <a:txBody>
                    <a:bodyPr/>
                    <a:lstStyle/>
                    <a:p>
                      <a:pPr algn="l" fontAlgn="t"/>
                      <a:r>
                        <a:rPr lang="en-GB" sz="1200" u="none" strike="noStrike" dirty="0">
                          <a:solidFill>
                            <a:schemeClr val="accent1"/>
                          </a:solidFill>
                          <a:effectLst/>
                          <a:latin typeface="Avenir Book" panose="02000503020000020003" pitchFamily="2" charset="0"/>
                        </a:rPr>
                        <a:t>Warm House Oldham, Working with Councillors, residents, energy companies, installers, charities and third sector organisations. Provided a safety net for residents in fuel poverty, particularly important during the pandemic lockdowns. Oldham working across council depts. Used COVID winter support funding to alleviate fuel poverty as well as food poverty.</a:t>
                      </a:r>
                      <a:endParaRPr lang="en-GB" sz="1200" b="0" i="0" u="none" strike="noStrike" dirty="0">
                        <a:solidFill>
                          <a:schemeClr val="accent1"/>
                        </a:solidFill>
                        <a:effectLst/>
                        <a:latin typeface="Avenir Book" panose="02000503020000020003" pitchFamily="2" charset="0"/>
                      </a:endParaRPr>
                    </a:p>
                  </a:txBody>
                  <a:tcPr marL="0" marR="0" marT="0" marB="0" anchor="ctr"/>
                </a:tc>
                <a:extLst>
                  <a:ext uri="{0D108BD9-81ED-4DB2-BD59-A6C34878D82A}">
                    <a16:rowId xmlns:a16="http://schemas.microsoft.com/office/drawing/2014/main" val="3916331892"/>
                  </a:ext>
                </a:extLst>
              </a:tr>
            </a:tbl>
          </a:graphicData>
        </a:graphic>
      </p:graphicFrame>
    </p:spTree>
    <p:extLst>
      <p:ext uri="{BB962C8B-B14F-4D97-AF65-F5344CB8AC3E}">
        <p14:creationId xmlns:p14="http://schemas.microsoft.com/office/powerpoint/2010/main" val="402560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Shape 103">
            <a:extLst>
              <a:ext uri="{FF2B5EF4-FFF2-40B4-BE49-F238E27FC236}">
                <a16:creationId xmlns:a16="http://schemas.microsoft.com/office/drawing/2014/main" id="{4C5D873D-C756-434E-8E01-91983F3A9269}"/>
              </a:ext>
            </a:extLst>
          </p:cNvPr>
          <p:cNvPicPr preferRelativeResize="0"/>
          <p:nvPr/>
        </p:nvPicPr>
        <p:blipFill>
          <a:blip r:embed="rId3">
            <a:alphaModFix/>
          </a:blip>
          <a:stretch>
            <a:fillRect/>
          </a:stretch>
        </p:blipFill>
        <p:spPr>
          <a:xfrm>
            <a:off x="8239156" y="4839650"/>
            <a:ext cx="770424" cy="184425"/>
          </a:xfrm>
          <a:prstGeom prst="rect">
            <a:avLst/>
          </a:prstGeom>
          <a:noFill/>
          <a:ln>
            <a:noFill/>
          </a:ln>
        </p:spPr>
      </p:pic>
      <p:sp>
        <p:nvSpPr>
          <p:cNvPr id="11" name="Rectangle 10">
            <a:extLst>
              <a:ext uri="{FF2B5EF4-FFF2-40B4-BE49-F238E27FC236}">
                <a16:creationId xmlns:a16="http://schemas.microsoft.com/office/drawing/2014/main" id="{639EAF5B-17D4-EE4B-B329-733F17E70E85}"/>
              </a:ext>
            </a:extLst>
          </p:cNvPr>
          <p:cNvSpPr/>
          <p:nvPr/>
        </p:nvSpPr>
        <p:spPr>
          <a:xfrm>
            <a:off x="145253" y="264938"/>
            <a:ext cx="5320687" cy="646331"/>
          </a:xfrm>
          <a:prstGeom prst="rect">
            <a:avLst/>
          </a:prstGeom>
          <a:noFill/>
        </p:spPr>
        <p:txBody>
          <a:bodyPr wrap="none">
            <a:spAutoFit/>
          </a:bodyPr>
          <a:lstStyle/>
          <a:p>
            <a:r>
              <a:rPr lang="en-GB" sz="3600" b="1" dirty="0">
                <a:solidFill>
                  <a:srgbClr val="592975"/>
                </a:solidFill>
                <a:latin typeface="Avenir Book" charset="0"/>
              </a:rPr>
              <a:t>Democratic engagement</a:t>
            </a:r>
          </a:p>
        </p:txBody>
      </p:sp>
      <p:graphicFrame>
        <p:nvGraphicFramePr>
          <p:cNvPr id="2" name="Table 1">
            <a:extLst>
              <a:ext uri="{FF2B5EF4-FFF2-40B4-BE49-F238E27FC236}">
                <a16:creationId xmlns:a16="http://schemas.microsoft.com/office/drawing/2014/main" id="{F5C98C4C-B7C0-C749-93B7-507A9131F36B}"/>
              </a:ext>
            </a:extLst>
          </p:cNvPr>
          <p:cNvGraphicFramePr>
            <a:graphicFrameLocks noGrp="1"/>
          </p:cNvGraphicFramePr>
          <p:nvPr>
            <p:extLst>
              <p:ext uri="{D42A27DB-BD31-4B8C-83A1-F6EECF244321}">
                <p14:modId xmlns:p14="http://schemas.microsoft.com/office/powerpoint/2010/main" val="3647545285"/>
              </p:ext>
            </p:extLst>
          </p:nvPr>
        </p:nvGraphicFramePr>
        <p:xfrm>
          <a:off x="235742" y="1818379"/>
          <a:ext cx="8773838" cy="1506741"/>
        </p:xfrm>
        <a:graphic>
          <a:graphicData uri="http://schemas.openxmlformats.org/drawingml/2006/table">
            <a:tbl>
              <a:tblPr>
                <a:tableStyleId>{5C22544A-7EE6-4342-B048-85BDC9FD1C3A}</a:tableStyleId>
              </a:tblPr>
              <a:tblGrid>
                <a:gridCol w="2040319">
                  <a:extLst>
                    <a:ext uri="{9D8B030D-6E8A-4147-A177-3AD203B41FA5}">
                      <a16:colId xmlns:a16="http://schemas.microsoft.com/office/drawing/2014/main" val="3411120741"/>
                    </a:ext>
                  </a:extLst>
                </a:gridCol>
                <a:gridCol w="6733519">
                  <a:extLst>
                    <a:ext uri="{9D8B030D-6E8A-4147-A177-3AD203B41FA5}">
                      <a16:colId xmlns:a16="http://schemas.microsoft.com/office/drawing/2014/main" val="1131147494"/>
                    </a:ext>
                  </a:extLst>
                </a:gridCol>
              </a:tblGrid>
              <a:tr h="258407">
                <a:tc>
                  <a:txBody>
                    <a:bodyPr/>
                    <a:lstStyle/>
                    <a:p>
                      <a:pPr marR="0" algn="l" rtl="0" fontAlgn="t">
                        <a:lnSpc>
                          <a:spcPct val="100000"/>
                        </a:lnSpc>
                        <a:spcBef>
                          <a:spcPts val="0"/>
                        </a:spcBef>
                        <a:spcAft>
                          <a:spcPts val="0"/>
                        </a:spcAft>
                        <a:buClr>
                          <a:srgbClr val="000000"/>
                        </a:buClr>
                        <a:buFont typeface="Arial"/>
                      </a:pPr>
                      <a:r>
                        <a:rPr lang="en-GB" sz="1200" b="1" i="0" u="none" strike="noStrike" cap="none" dirty="0">
                          <a:solidFill>
                            <a:schemeClr val="accent1"/>
                          </a:solidFill>
                          <a:effectLst/>
                          <a:latin typeface="Avenir Book" panose="02000503020000020003" pitchFamily="2" charset="0"/>
                          <a:ea typeface="+mn-ea"/>
                          <a:cs typeface="+mn-cs"/>
                          <a:sym typeface="Arial"/>
                        </a:rPr>
                        <a:t>Tameside</a:t>
                      </a:r>
                    </a:p>
                  </a:txBody>
                  <a:tcPr marL="0" marR="0" marT="0" marB="0" anchor="ctr"/>
                </a:tc>
                <a:tc>
                  <a:txBody>
                    <a:bodyPr/>
                    <a:lstStyle/>
                    <a:p>
                      <a:pPr marR="0" algn="l" rtl="0" fontAlgn="t">
                        <a:lnSpc>
                          <a:spcPct val="100000"/>
                        </a:lnSpc>
                        <a:spcBef>
                          <a:spcPts val="0"/>
                        </a:spcBef>
                        <a:spcAft>
                          <a:spcPts val="0"/>
                        </a:spcAft>
                        <a:buClr>
                          <a:srgbClr val="000000"/>
                        </a:buClr>
                        <a:buFont typeface="Arial"/>
                      </a:pPr>
                      <a:r>
                        <a:rPr lang="en-GB" sz="1200" b="0" i="0" u="none" strike="noStrike" cap="none" dirty="0">
                          <a:solidFill>
                            <a:schemeClr val="accent1"/>
                          </a:solidFill>
                          <a:effectLst/>
                          <a:latin typeface="Avenir Book" panose="02000503020000020003" pitchFamily="2" charset="0"/>
                          <a:ea typeface="+mn-ea"/>
                          <a:cs typeface="+mn-cs"/>
                          <a:sym typeface="Arial"/>
                        </a:rPr>
                        <a:t>Green Summit</a:t>
                      </a:r>
                    </a:p>
                  </a:txBody>
                  <a:tcPr marL="0" marR="0" marT="0" marB="0" anchor="ctr"/>
                </a:tc>
                <a:extLst>
                  <a:ext uri="{0D108BD9-81ED-4DB2-BD59-A6C34878D82A}">
                    <a16:rowId xmlns:a16="http://schemas.microsoft.com/office/drawing/2014/main" val="2393594675"/>
                  </a:ext>
                </a:extLst>
              </a:tr>
              <a:tr h="258407">
                <a:tc>
                  <a:txBody>
                    <a:bodyPr/>
                    <a:lstStyle/>
                    <a:p>
                      <a:pPr marR="0" algn="l" rtl="0" fontAlgn="t">
                        <a:lnSpc>
                          <a:spcPct val="100000"/>
                        </a:lnSpc>
                        <a:spcBef>
                          <a:spcPts val="0"/>
                        </a:spcBef>
                        <a:spcAft>
                          <a:spcPts val="0"/>
                        </a:spcAft>
                        <a:buClr>
                          <a:srgbClr val="000000"/>
                        </a:buClr>
                        <a:buFont typeface="Arial"/>
                      </a:pPr>
                      <a:r>
                        <a:rPr lang="en-GB" sz="1200" b="1" i="0" u="none" strike="noStrike" cap="none" dirty="0">
                          <a:solidFill>
                            <a:schemeClr val="accent1"/>
                          </a:solidFill>
                          <a:effectLst/>
                          <a:latin typeface="Avenir Book" panose="02000503020000020003" pitchFamily="2" charset="0"/>
                          <a:ea typeface="+mn-ea"/>
                          <a:cs typeface="+mn-cs"/>
                          <a:sym typeface="Arial"/>
                        </a:rPr>
                        <a:t>Cheshire West and Chester</a:t>
                      </a:r>
                    </a:p>
                  </a:txBody>
                  <a:tcPr marL="0" marR="0" marT="0" marB="0" anchor="ctr"/>
                </a:tc>
                <a:tc>
                  <a:txBody>
                    <a:bodyPr/>
                    <a:lstStyle/>
                    <a:p>
                      <a:pPr marR="0" algn="l" rtl="0" fontAlgn="t">
                        <a:lnSpc>
                          <a:spcPct val="100000"/>
                        </a:lnSpc>
                        <a:spcBef>
                          <a:spcPts val="0"/>
                        </a:spcBef>
                        <a:spcAft>
                          <a:spcPts val="0"/>
                        </a:spcAft>
                        <a:buClr>
                          <a:srgbClr val="000000"/>
                        </a:buClr>
                        <a:buFont typeface="Arial"/>
                      </a:pPr>
                      <a:r>
                        <a:rPr lang="en-GB" sz="1200" b="0" i="0" u="none" strike="noStrike" cap="none" dirty="0">
                          <a:solidFill>
                            <a:schemeClr val="accent1"/>
                          </a:solidFill>
                          <a:effectLst/>
                          <a:latin typeface="Avenir Book" panose="02000503020000020003" pitchFamily="2" charset="0"/>
                          <a:ea typeface="+mn-ea"/>
                          <a:cs typeface="+mn-cs"/>
                          <a:sym typeface="Arial"/>
                        </a:rPr>
                        <a:t>Multi activities open community events (variety, good location, suitable time) – better than questionnaire </a:t>
                      </a:r>
                    </a:p>
                  </a:txBody>
                  <a:tcPr marL="0" marR="0" marT="0" marB="0" anchor="ctr"/>
                </a:tc>
                <a:extLst>
                  <a:ext uri="{0D108BD9-81ED-4DB2-BD59-A6C34878D82A}">
                    <a16:rowId xmlns:a16="http://schemas.microsoft.com/office/drawing/2014/main" val="905866645"/>
                  </a:ext>
                </a:extLst>
              </a:tr>
              <a:tr h="258407">
                <a:tc>
                  <a:txBody>
                    <a:bodyPr/>
                    <a:lstStyle/>
                    <a:p>
                      <a:pPr marR="0" algn="l" rtl="0" fontAlgn="t">
                        <a:lnSpc>
                          <a:spcPct val="100000"/>
                        </a:lnSpc>
                        <a:spcBef>
                          <a:spcPts val="0"/>
                        </a:spcBef>
                        <a:spcAft>
                          <a:spcPts val="0"/>
                        </a:spcAft>
                        <a:buClr>
                          <a:srgbClr val="000000"/>
                        </a:buClr>
                        <a:buFont typeface="Arial"/>
                      </a:pPr>
                      <a:r>
                        <a:rPr lang="en-GB" sz="1200" b="1" i="0" u="none" strike="noStrike" cap="none" dirty="0">
                          <a:solidFill>
                            <a:schemeClr val="accent1"/>
                          </a:solidFill>
                          <a:effectLst/>
                          <a:latin typeface="Avenir Book" panose="02000503020000020003" pitchFamily="2" charset="0"/>
                          <a:ea typeface="+mn-ea"/>
                          <a:cs typeface="+mn-cs"/>
                          <a:sym typeface="Arial"/>
                        </a:rPr>
                        <a:t>Preston</a:t>
                      </a:r>
                    </a:p>
                  </a:txBody>
                  <a:tcPr marL="0" marR="0" marT="0" marB="0" anchor="ctr"/>
                </a:tc>
                <a:tc>
                  <a:txBody>
                    <a:bodyPr/>
                    <a:lstStyle/>
                    <a:p>
                      <a:pPr marR="0" algn="l" rtl="0" fontAlgn="t">
                        <a:lnSpc>
                          <a:spcPct val="100000"/>
                        </a:lnSpc>
                        <a:spcBef>
                          <a:spcPts val="0"/>
                        </a:spcBef>
                        <a:spcAft>
                          <a:spcPts val="0"/>
                        </a:spcAft>
                        <a:buClr>
                          <a:srgbClr val="000000"/>
                        </a:buClr>
                        <a:buFont typeface="Arial"/>
                      </a:pPr>
                      <a:r>
                        <a:rPr lang="en-GB" sz="1200" b="0" i="0" u="none" strike="noStrike" cap="none" dirty="0">
                          <a:solidFill>
                            <a:schemeClr val="accent1"/>
                          </a:solidFill>
                          <a:effectLst/>
                          <a:latin typeface="Avenir Book" panose="02000503020000020003" pitchFamily="2" charset="0"/>
                          <a:ea typeface="+mn-ea"/>
                          <a:cs typeface="+mn-cs"/>
                          <a:sym typeface="Arial"/>
                        </a:rPr>
                        <a:t>Climate Action Preston delivering Young People’s Summer Roadshow to get YP input on climate issues</a:t>
                      </a:r>
                    </a:p>
                  </a:txBody>
                  <a:tcPr marL="0" marR="0" marT="0" marB="0" anchor="ctr"/>
                </a:tc>
                <a:extLst>
                  <a:ext uri="{0D108BD9-81ED-4DB2-BD59-A6C34878D82A}">
                    <a16:rowId xmlns:a16="http://schemas.microsoft.com/office/drawing/2014/main" val="1405642721"/>
                  </a:ext>
                </a:extLst>
              </a:tr>
              <a:tr h="516814">
                <a:tc>
                  <a:txBody>
                    <a:bodyPr/>
                    <a:lstStyle/>
                    <a:p>
                      <a:pPr marR="0" algn="l" rtl="0" fontAlgn="t">
                        <a:lnSpc>
                          <a:spcPct val="100000"/>
                        </a:lnSpc>
                        <a:spcBef>
                          <a:spcPts val="0"/>
                        </a:spcBef>
                        <a:spcAft>
                          <a:spcPts val="0"/>
                        </a:spcAft>
                        <a:buClr>
                          <a:srgbClr val="000000"/>
                        </a:buClr>
                        <a:buFont typeface="Arial"/>
                      </a:pPr>
                      <a:r>
                        <a:rPr lang="en-GB" sz="1200" b="1" i="0" u="none" strike="noStrike" cap="none" dirty="0">
                          <a:solidFill>
                            <a:schemeClr val="accent1"/>
                          </a:solidFill>
                          <a:effectLst/>
                          <a:latin typeface="Avenir Book" panose="02000503020000020003" pitchFamily="2" charset="0"/>
                          <a:ea typeface="+mn-ea"/>
                          <a:cs typeface="+mn-cs"/>
                          <a:sym typeface="Arial"/>
                        </a:rPr>
                        <a:t>Telford and Wrekin</a:t>
                      </a:r>
                    </a:p>
                  </a:txBody>
                  <a:tcPr marL="0" marR="0" marT="0" marB="0" anchor="ctr"/>
                </a:tc>
                <a:tc>
                  <a:txBody>
                    <a:bodyPr/>
                    <a:lstStyle/>
                    <a:p>
                      <a:pPr marR="0" algn="l" rtl="0" fontAlgn="t">
                        <a:lnSpc>
                          <a:spcPct val="100000"/>
                        </a:lnSpc>
                        <a:spcBef>
                          <a:spcPts val="0"/>
                        </a:spcBef>
                        <a:spcAft>
                          <a:spcPts val="0"/>
                        </a:spcAft>
                        <a:buClr>
                          <a:srgbClr val="000000"/>
                        </a:buClr>
                        <a:buFont typeface="Arial"/>
                      </a:pPr>
                      <a:r>
                        <a:rPr lang="en-GB" sz="1200" b="0" i="0" u="none" strike="noStrike" cap="none" dirty="0">
                          <a:solidFill>
                            <a:schemeClr val="accent1"/>
                          </a:solidFill>
                          <a:effectLst/>
                          <a:latin typeface="Avenir Book" panose="02000503020000020003" pitchFamily="2" charset="0"/>
                          <a:ea typeface="+mn-ea"/>
                          <a:cs typeface="+mn-cs"/>
                          <a:sym typeface="Arial"/>
                        </a:rPr>
                        <a:t>Using opportunity to reengage residents in walking and cycling strategy</a:t>
                      </a:r>
                    </a:p>
                  </a:txBody>
                  <a:tcPr marL="0" marR="0" marT="0" marB="0" anchor="ctr"/>
                </a:tc>
                <a:extLst>
                  <a:ext uri="{0D108BD9-81ED-4DB2-BD59-A6C34878D82A}">
                    <a16:rowId xmlns:a16="http://schemas.microsoft.com/office/drawing/2014/main" val="3661168462"/>
                  </a:ext>
                </a:extLst>
              </a:tr>
            </a:tbl>
          </a:graphicData>
        </a:graphic>
      </p:graphicFrame>
    </p:spTree>
    <p:extLst>
      <p:ext uri="{BB962C8B-B14F-4D97-AF65-F5344CB8AC3E}">
        <p14:creationId xmlns:p14="http://schemas.microsoft.com/office/powerpoint/2010/main" val="250651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Shape 103">
            <a:extLst>
              <a:ext uri="{FF2B5EF4-FFF2-40B4-BE49-F238E27FC236}">
                <a16:creationId xmlns:a16="http://schemas.microsoft.com/office/drawing/2014/main" id="{4C5D873D-C756-434E-8E01-91983F3A9269}"/>
              </a:ext>
            </a:extLst>
          </p:cNvPr>
          <p:cNvPicPr preferRelativeResize="0"/>
          <p:nvPr/>
        </p:nvPicPr>
        <p:blipFill>
          <a:blip r:embed="rId3">
            <a:alphaModFix/>
          </a:blip>
          <a:stretch>
            <a:fillRect/>
          </a:stretch>
        </p:blipFill>
        <p:spPr>
          <a:xfrm>
            <a:off x="8239156" y="4839650"/>
            <a:ext cx="770424" cy="184425"/>
          </a:xfrm>
          <a:prstGeom prst="rect">
            <a:avLst/>
          </a:prstGeom>
          <a:noFill/>
          <a:ln>
            <a:noFill/>
          </a:ln>
        </p:spPr>
      </p:pic>
      <p:sp>
        <p:nvSpPr>
          <p:cNvPr id="11" name="Rectangle 10">
            <a:extLst>
              <a:ext uri="{FF2B5EF4-FFF2-40B4-BE49-F238E27FC236}">
                <a16:creationId xmlns:a16="http://schemas.microsoft.com/office/drawing/2014/main" id="{639EAF5B-17D4-EE4B-B329-733F17E70E85}"/>
              </a:ext>
            </a:extLst>
          </p:cNvPr>
          <p:cNvSpPr/>
          <p:nvPr/>
        </p:nvSpPr>
        <p:spPr>
          <a:xfrm>
            <a:off x="145253" y="264938"/>
            <a:ext cx="3204723" cy="646331"/>
          </a:xfrm>
          <a:prstGeom prst="rect">
            <a:avLst/>
          </a:prstGeom>
          <a:noFill/>
        </p:spPr>
        <p:txBody>
          <a:bodyPr wrap="none">
            <a:spAutoFit/>
          </a:bodyPr>
          <a:lstStyle/>
          <a:p>
            <a:r>
              <a:rPr lang="en-GB" sz="3600" b="1" dirty="0">
                <a:solidFill>
                  <a:srgbClr val="592975"/>
                </a:solidFill>
                <a:latin typeface="Avenir Book" charset="0"/>
              </a:rPr>
              <a:t>Co-production</a:t>
            </a:r>
          </a:p>
        </p:txBody>
      </p:sp>
      <p:graphicFrame>
        <p:nvGraphicFramePr>
          <p:cNvPr id="2" name="Table 1">
            <a:extLst>
              <a:ext uri="{FF2B5EF4-FFF2-40B4-BE49-F238E27FC236}">
                <a16:creationId xmlns:a16="http://schemas.microsoft.com/office/drawing/2014/main" id="{F5C98C4C-B7C0-C749-93B7-507A9131F36B}"/>
              </a:ext>
            </a:extLst>
          </p:cNvPr>
          <p:cNvGraphicFramePr>
            <a:graphicFrameLocks noGrp="1"/>
          </p:cNvGraphicFramePr>
          <p:nvPr>
            <p:extLst>
              <p:ext uri="{D42A27DB-BD31-4B8C-83A1-F6EECF244321}">
                <p14:modId xmlns:p14="http://schemas.microsoft.com/office/powerpoint/2010/main" val="1561612261"/>
              </p:ext>
            </p:extLst>
          </p:nvPr>
        </p:nvGraphicFramePr>
        <p:xfrm>
          <a:off x="235742" y="1818379"/>
          <a:ext cx="8773838" cy="1463040"/>
        </p:xfrm>
        <a:graphic>
          <a:graphicData uri="http://schemas.openxmlformats.org/drawingml/2006/table">
            <a:tbl>
              <a:tblPr>
                <a:tableStyleId>{5C22544A-7EE6-4342-B048-85BDC9FD1C3A}</a:tableStyleId>
              </a:tblPr>
              <a:tblGrid>
                <a:gridCol w="2040319">
                  <a:extLst>
                    <a:ext uri="{9D8B030D-6E8A-4147-A177-3AD203B41FA5}">
                      <a16:colId xmlns:a16="http://schemas.microsoft.com/office/drawing/2014/main" val="3411120741"/>
                    </a:ext>
                  </a:extLst>
                </a:gridCol>
                <a:gridCol w="6733519">
                  <a:extLst>
                    <a:ext uri="{9D8B030D-6E8A-4147-A177-3AD203B41FA5}">
                      <a16:colId xmlns:a16="http://schemas.microsoft.com/office/drawing/2014/main" val="1131147494"/>
                    </a:ext>
                  </a:extLst>
                </a:gridCol>
              </a:tblGrid>
              <a:tr h="258407">
                <a:tc rowSpan="2">
                  <a:txBody>
                    <a:bodyPr/>
                    <a:lstStyle/>
                    <a:p>
                      <a:pPr marR="0" algn="l" rtl="0" fontAlgn="t">
                        <a:lnSpc>
                          <a:spcPct val="100000"/>
                        </a:lnSpc>
                        <a:spcBef>
                          <a:spcPts val="0"/>
                        </a:spcBef>
                        <a:spcAft>
                          <a:spcPts val="0"/>
                        </a:spcAft>
                        <a:buClr>
                          <a:srgbClr val="000000"/>
                        </a:buClr>
                        <a:buFont typeface="Arial"/>
                      </a:pPr>
                      <a:r>
                        <a:rPr lang="en-GB" sz="1200" b="1" i="0" u="none" strike="noStrike" cap="none" dirty="0">
                          <a:solidFill>
                            <a:schemeClr val="accent1"/>
                          </a:solidFill>
                          <a:effectLst/>
                          <a:latin typeface="Avenir Book" panose="02000503020000020003" pitchFamily="2" charset="0"/>
                          <a:ea typeface="+mn-ea"/>
                          <a:cs typeface="+mn-cs"/>
                          <a:sym typeface="Arial"/>
                        </a:rPr>
                        <a:t>GMCA</a:t>
                      </a:r>
                    </a:p>
                  </a:txBody>
                  <a:tcPr marL="0" marR="0" marT="0" marB="0" anchor="ctr"/>
                </a:tc>
                <a:tc>
                  <a:txBody>
                    <a:bodyPr/>
                    <a:lstStyle/>
                    <a:p>
                      <a:pPr marR="0" algn="l" rtl="0" fontAlgn="t">
                        <a:lnSpc>
                          <a:spcPct val="100000"/>
                        </a:lnSpc>
                        <a:spcBef>
                          <a:spcPts val="0"/>
                        </a:spcBef>
                        <a:spcAft>
                          <a:spcPts val="0"/>
                        </a:spcAft>
                        <a:buClr>
                          <a:srgbClr val="000000"/>
                        </a:buClr>
                        <a:buFont typeface="Arial"/>
                      </a:pPr>
                      <a:r>
                        <a:rPr lang="en-GB" sz="1200" b="0" i="0" u="none" strike="noStrike" cap="none" dirty="0">
                          <a:solidFill>
                            <a:schemeClr val="accent1"/>
                          </a:solidFill>
                          <a:effectLst/>
                          <a:latin typeface="Avenir Book" panose="02000503020000020003" pitchFamily="2" charset="0"/>
                          <a:ea typeface="+mn-ea"/>
                          <a:cs typeface="+mn-cs"/>
                          <a:sym typeface="Arial"/>
                        </a:rPr>
                        <a:t>Clean Air Plan for GM – co-produced. GMCA. Engaged service users and residents in development of GM transport – did shift the plan</a:t>
                      </a:r>
                    </a:p>
                  </a:txBody>
                  <a:tcPr marL="0" marR="0" marT="0" marB="0" anchor="ctr"/>
                </a:tc>
                <a:extLst>
                  <a:ext uri="{0D108BD9-81ED-4DB2-BD59-A6C34878D82A}">
                    <a16:rowId xmlns:a16="http://schemas.microsoft.com/office/drawing/2014/main" val="2393594675"/>
                  </a:ext>
                </a:extLst>
              </a:tr>
              <a:tr h="258407">
                <a:tc vMerge="1">
                  <a:txBody>
                    <a:bodyPr/>
                    <a:lstStyle/>
                    <a:p>
                      <a:pPr marR="0" algn="l" rtl="0" fontAlgn="t">
                        <a:lnSpc>
                          <a:spcPct val="100000"/>
                        </a:lnSpc>
                        <a:spcBef>
                          <a:spcPts val="0"/>
                        </a:spcBef>
                        <a:spcAft>
                          <a:spcPts val="0"/>
                        </a:spcAft>
                        <a:buClr>
                          <a:srgbClr val="000000"/>
                        </a:buClr>
                        <a:buFont typeface="Arial"/>
                      </a:pPr>
                      <a:endParaRPr lang="en-GB" sz="1200" b="1" i="0" u="none" strike="noStrike" cap="none" dirty="0">
                        <a:solidFill>
                          <a:schemeClr val="accent1"/>
                        </a:solidFill>
                        <a:effectLst/>
                        <a:latin typeface="Avenir Book" panose="02000503020000020003" pitchFamily="2" charset="0"/>
                        <a:ea typeface="+mn-ea"/>
                        <a:cs typeface="+mn-cs"/>
                        <a:sym typeface="Arial"/>
                      </a:endParaRPr>
                    </a:p>
                  </a:txBody>
                  <a:tcPr marL="0" marR="0" marT="0" marB="0" anchor="ctr"/>
                </a:tc>
                <a:tc>
                  <a:txBody>
                    <a:bodyPr/>
                    <a:lstStyle/>
                    <a:p>
                      <a:pPr marR="0" algn="l" rtl="0" fontAlgn="t">
                        <a:lnSpc>
                          <a:spcPct val="100000"/>
                        </a:lnSpc>
                        <a:spcBef>
                          <a:spcPts val="0"/>
                        </a:spcBef>
                        <a:spcAft>
                          <a:spcPts val="0"/>
                        </a:spcAft>
                        <a:buClr>
                          <a:srgbClr val="000000"/>
                        </a:buClr>
                        <a:buFont typeface="Arial"/>
                      </a:pPr>
                      <a:r>
                        <a:rPr lang="en-GB" sz="1200" b="0" i="0" u="none" strike="noStrike" cap="none" dirty="0">
                          <a:solidFill>
                            <a:schemeClr val="accent1"/>
                          </a:solidFill>
                          <a:effectLst/>
                          <a:latin typeface="Avenir Book" panose="02000503020000020003" pitchFamily="2" charset="0"/>
                          <a:ea typeface="+mn-ea"/>
                          <a:cs typeface="+mn-cs"/>
                          <a:sym typeface="Arial"/>
                        </a:rPr>
                        <a:t>Influence of GM mayor and Salford Leader on GM Housing Strategy bringing in co-production. Inc housing associations and VCS Carbon Coop</a:t>
                      </a:r>
                    </a:p>
                  </a:txBody>
                  <a:tcPr marL="0" marR="0" marT="0" marB="0" anchor="ctr"/>
                </a:tc>
                <a:extLst>
                  <a:ext uri="{0D108BD9-81ED-4DB2-BD59-A6C34878D82A}">
                    <a16:rowId xmlns:a16="http://schemas.microsoft.com/office/drawing/2014/main" val="905866645"/>
                  </a:ext>
                </a:extLst>
              </a:tr>
              <a:tr h="258407">
                <a:tc>
                  <a:txBody>
                    <a:bodyPr/>
                    <a:lstStyle/>
                    <a:p>
                      <a:pPr marR="0" algn="l" rtl="0" fontAlgn="t">
                        <a:lnSpc>
                          <a:spcPct val="100000"/>
                        </a:lnSpc>
                        <a:spcBef>
                          <a:spcPts val="0"/>
                        </a:spcBef>
                        <a:spcAft>
                          <a:spcPts val="0"/>
                        </a:spcAft>
                        <a:buClr>
                          <a:srgbClr val="000000"/>
                        </a:buClr>
                        <a:buFont typeface="Arial"/>
                      </a:pPr>
                      <a:r>
                        <a:rPr lang="en-GB" sz="1200" b="1" i="0" u="none" strike="noStrike" cap="none" dirty="0">
                          <a:solidFill>
                            <a:schemeClr val="accent1"/>
                          </a:solidFill>
                          <a:effectLst/>
                          <a:latin typeface="Avenir Book" panose="02000503020000020003" pitchFamily="2" charset="0"/>
                          <a:ea typeface="+mn-ea"/>
                          <a:cs typeface="+mn-cs"/>
                          <a:sym typeface="Arial"/>
                        </a:rPr>
                        <a:t>Tameside</a:t>
                      </a:r>
                    </a:p>
                  </a:txBody>
                  <a:tcPr marL="0" marR="0" marT="0" marB="0" anchor="ctr"/>
                </a:tc>
                <a:tc>
                  <a:txBody>
                    <a:bodyPr/>
                    <a:lstStyle/>
                    <a:p>
                      <a:pPr marR="0" algn="l" rtl="0" fontAlgn="t">
                        <a:lnSpc>
                          <a:spcPct val="100000"/>
                        </a:lnSpc>
                        <a:spcBef>
                          <a:spcPts val="0"/>
                        </a:spcBef>
                        <a:spcAft>
                          <a:spcPts val="0"/>
                        </a:spcAft>
                        <a:buClr>
                          <a:srgbClr val="000000"/>
                        </a:buClr>
                        <a:buFont typeface="Arial"/>
                      </a:pPr>
                      <a:r>
                        <a:rPr lang="en-GB" sz="1200" b="0" i="0" u="none" strike="noStrike" cap="none" dirty="0">
                          <a:solidFill>
                            <a:schemeClr val="accent1"/>
                          </a:solidFill>
                          <a:effectLst/>
                          <a:latin typeface="Avenir Book" panose="02000503020000020003" pitchFamily="2" charset="0"/>
                          <a:ea typeface="+mn-ea"/>
                          <a:cs typeface="+mn-cs"/>
                          <a:sym typeface="Arial"/>
                        </a:rPr>
                        <a:t>Godley Green. Emerging Partnership with ENW to future proof initial phases of development post planning , e.g. charging points, Solar Panels; link to existing energy network. Shared vision through early engagement, opportunities for enhanced R&amp;D and Knowledge Transfer. High School adjacent to site - further opportunities to collaborate with the school</a:t>
                      </a:r>
                    </a:p>
                  </a:txBody>
                  <a:tcPr marL="0" marR="0" marT="0" marB="0" anchor="ctr"/>
                </a:tc>
                <a:extLst>
                  <a:ext uri="{0D108BD9-81ED-4DB2-BD59-A6C34878D82A}">
                    <a16:rowId xmlns:a16="http://schemas.microsoft.com/office/drawing/2014/main" val="1405642721"/>
                  </a:ext>
                </a:extLst>
              </a:tr>
            </a:tbl>
          </a:graphicData>
        </a:graphic>
      </p:graphicFrame>
    </p:spTree>
    <p:extLst>
      <p:ext uri="{BB962C8B-B14F-4D97-AF65-F5344CB8AC3E}">
        <p14:creationId xmlns:p14="http://schemas.microsoft.com/office/powerpoint/2010/main" val="2112789958"/>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2A9E9B579C794CBE7BA1DCEB77B968" ma:contentTypeVersion="11" ma:contentTypeDescription="Create a new document." ma:contentTypeScope="" ma:versionID="b483225135c5bff49736f6dd0ef90563">
  <xsd:schema xmlns:xsd="http://www.w3.org/2001/XMLSchema" xmlns:xs="http://www.w3.org/2001/XMLSchema" xmlns:p="http://schemas.microsoft.com/office/2006/metadata/properties" xmlns:ns2="1dfe0c34-8949-4b29-90e5-9490ea352566" xmlns:ns3="7baaac24-1fc0-41e1-ae4b-787c043639e1" targetNamespace="http://schemas.microsoft.com/office/2006/metadata/properties" ma:root="true" ma:fieldsID="913ef18d13093d8fa1db54321a71560f" ns2:_="" ns3:_="">
    <xsd:import namespace="1dfe0c34-8949-4b29-90e5-9490ea352566"/>
    <xsd:import namespace="7baaac24-1fc0-41e1-ae4b-787c043639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e0c34-8949-4b29-90e5-9490ea3525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aaac24-1fc0-41e1-ae4b-787c043639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4F05A7-9E8A-4D89-9696-03A189CFAE67}"/>
</file>

<file path=customXml/itemProps2.xml><?xml version="1.0" encoding="utf-8"?>
<ds:datastoreItem xmlns:ds="http://schemas.openxmlformats.org/officeDocument/2006/customXml" ds:itemID="{3C854E3D-C9BC-4C09-832B-2E8842FA4B5F}"/>
</file>

<file path=customXml/itemProps3.xml><?xml version="1.0" encoding="utf-8"?>
<ds:datastoreItem xmlns:ds="http://schemas.openxmlformats.org/officeDocument/2006/customXml" ds:itemID="{07CE58C6-590D-4922-944F-BFBF101A9D46}"/>
</file>

<file path=docProps/app.xml><?xml version="1.0" encoding="utf-8"?>
<Properties xmlns="http://schemas.openxmlformats.org/officeDocument/2006/extended-properties" xmlns:vt="http://schemas.openxmlformats.org/officeDocument/2006/docPropsVTypes">
  <TotalTime>13603</TotalTime>
  <Words>1837</Words>
  <Application>Microsoft Macintosh PowerPoint</Application>
  <PresentationFormat>On-screen Show (16:9)</PresentationFormat>
  <Paragraphs>151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vt:lpstr>
      <vt:lpstr>Avenir Book</vt:lpstr>
      <vt:lpstr>Lato</vt:lpstr>
      <vt:lpstr>Raleway</vt:lpstr>
      <vt:lpstr>Streamline</vt:lpstr>
      <vt:lpstr>PowerPoint Presentation</vt:lpstr>
      <vt:lpstr>PowerPoint Presentation</vt:lpstr>
      <vt:lpstr>Workshop update</vt:lpstr>
      <vt:lpstr>Toolkit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Survey questions</vt:lpstr>
      <vt:lpstr>Next steps</vt:lpstr>
      <vt:lpstr>PowerPoint Presentation</vt:lpstr>
      <vt:lpstr>About Collaborate CIC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Fanny Olsson</cp:lastModifiedBy>
  <cp:revision>187</cp:revision>
  <dcterms:modified xsi:type="dcterms:W3CDTF">2021-08-09T14:05:25Z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0x010100DD2A9E9B579C794CBE7BA1DCEB77B968</vt:lpwstr>
  </property>
</Properties>
</file>