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8" r:id="rId5"/>
    <p:sldId id="296" r:id="rId6"/>
    <p:sldId id="286" r:id="rId7"/>
    <p:sldId id="288" r:id="rId8"/>
    <p:sldId id="293" r:id="rId9"/>
    <p:sldId id="287" r:id="rId10"/>
    <p:sldId id="289" r:id="rId11"/>
    <p:sldId id="290" r:id="rId12"/>
    <p:sldId id="294" r:id="rId13"/>
    <p:sldId id="295" r:id="rId14"/>
    <p:sldId id="291" r:id="rId15"/>
    <p:sldId id="29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3183"/>
    <a:srgbClr val="FF8FA4"/>
    <a:srgbClr val="2C0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9" autoAdjust="0"/>
  </p:normalViewPr>
  <p:slideViewPr>
    <p:cSldViewPr snapToGrid="0" snapToObject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40CC09-2ED2-47D6-BC39-BB2A1CE675F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6448F13-8935-4A28-A25E-E1137A99342E}">
      <dgm:prSet phldrT="[Text]" custT="1"/>
      <dgm:spPr/>
      <dgm:t>
        <a:bodyPr/>
        <a:lstStyle/>
        <a:p>
          <a:r>
            <a:rPr lang="en-GB" sz="3200" dirty="0"/>
            <a:t>Seeking to understand what information is out there</a:t>
          </a:r>
        </a:p>
      </dgm:t>
    </dgm:pt>
    <dgm:pt modelId="{6F67EE12-BFB3-4466-9626-4B7E816B0B60}" type="parTrans" cxnId="{81DBB6DA-673B-4CE4-9861-011A0D052206}">
      <dgm:prSet/>
      <dgm:spPr/>
      <dgm:t>
        <a:bodyPr/>
        <a:lstStyle/>
        <a:p>
          <a:endParaRPr lang="en-GB"/>
        </a:p>
      </dgm:t>
    </dgm:pt>
    <dgm:pt modelId="{9ADD3DC7-241C-47F2-91A5-0FEF83DD401C}" type="sibTrans" cxnId="{81DBB6DA-673B-4CE4-9861-011A0D052206}">
      <dgm:prSet/>
      <dgm:spPr/>
      <dgm:t>
        <a:bodyPr/>
        <a:lstStyle/>
        <a:p>
          <a:endParaRPr lang="en-GB"/>
        </a:p>
      </dgm:t>
    </dgm:pt>
    <dgm:pt modelId="{4D9E18C1-75BA-4DC7-8605-E4CFCF205106}">
      <dgm:prSet phldrT="[Text]"/>
      <dgm:spPr/>
      <dgm:t>
        <a:bodyPr/>
        <a:lstStyle/>
        <a:p>
          <a:r>
            <a:rPr lang="en-GB" dirty="0"/>
            <a:t>Performing a survey to hear what works and what doesn’t</a:t>
          </a:r>
        </a:p>
      </dgm:t>
    </dgm:pt>
    <dgm:pt modelId="{4F67E4BC-2C95-4075-96B4-956B2A13E618}" type="parTrans" cxnId="{76EDBE7A-92A0-4168-A6E1-5EEA0ADD98B4}">
      <dgm:prSet/>
      <dgm:spPr/>
      <dgm:t>
        <a:bodyPr/>
        <a:lstStyle/>
        <a:p>
          <a:endParaRPr lang="en-GB"/>
        </a:p>
      </dgm:t>
    </dgm:pt>
    <dgm:pt modelId="{AA0B7382-FBB4-4CE8-ADA4-9E0FA6119348}" type="sibTrans" cxnId="{76EDBE7A-92A0-4168-A6E1-5EEA0ADD98B4}">
      <dgm:prSet/>
      <dgm:spPr/>
      <dgm:t>
        <a:bodyPr/>
        <a:lstStyle/>
        <a:p>
          <a:endParaRPr lang="en-GB"/>
        </a:p>
      </dgm:t>
    </dgm:pt>
    <dgm:pt modelId="{FBE32236-62F7-44A8-AEF2-DC79F6ABCEC3}">
      <dgm:prSet phldrT="[Text]"/>
      <dgm:spPr/>
      <dgm:t>
        <a:bodyPr/>
        <a:lstStyle/>
        <a:p>
          <a:r>
            <a:rPr lang="en-GB" dirty="0"/>
            <a:t>Creating a toolkit discussing pros and cons of options</a:t>
          </a:r>
        </a:p>
      </dgm:t>
    </dgm:pt>
    <dgm:pt modelId="{32B15C96-0786-4C0A-9B1F-5C5C8C5EB294}" type="parTrans" cxnId="{3D8FE303-F01E-4675-8E13-26845CE10298}">
      <dgm:prSet/>
      <dgm:spPr/>
      <dgm:t>
        <a:bodyPr/>
        <a:lstStyle/>
        <a:p>
          <a:endParaRPr lang="en-GB"/>
        </a:p>
      </dgm:t>
    </dgm:pt>
    <dgm:pt modelId="{CBE18381-BD56-40A1-A46A-85255AE57CC1}" type="sibTrans" cxnId="{3D8FE303-F01E-4675-8E13-26845CE10298}">
      <dgm:prSet/>
      <dgm:spPr/>
      <dgm:t>
        <a:bodyPr/>
        <a:lstStyle/>
        <a:p>
          <a:endParaRPr lang="en-GB"/>
        </a:p>
      </dgm:t>
    </dgm:pt>
    <dgm:pt modelId="{135CBFEA-7B39-4A06-9BFE-D67E5BEFA12B}" type="pres">
      <dgm:prSet presAssocID="{8640CC09-2ED2-47D6-BC39-BB2A1CE675F7}" presName="outerComposite" presStyleCnt="0">
        <dgm:presLayoutVars>
          <dgm:chMax val="5"/>
          <dgm:dir/>
          <dgm:resizeHandles val="exact"/>
        </dgm:presLayoutVars>
      </dgm:prSet>
      <dgm:spPr/>
    </dgm:pt>
    <dgm:pt modelId="{06FEF1E0-67EF-4526-84F3-C14C60A09952}" type="pres">
      <dgm:prSet presAssocID="{8640CC09-2ED2-47D6-BC39-BB2A1CE675F7}" presName="dummyMaxCanvas" presStyleCnt="0">
        <dgm:presLayoutVars/>
      </dgm:prSet>
      <dgm:spPr/>
    </dgm:pt>
    <dgm:pt modelId="{8AFFD8EC-1F34-4581-B542-4C3A2689139C}" type="pres">
      <dgm:prSet presAssocID="{8640CC09-2ED2-47D6-BC39-BB2A1CE675F7}" presName="ThreeNodes_1" presStyleLbl="node1" presStyleIdx="0" presStyleCnt="3">
        <dgm:presLayoutVars>
          <dgm:bulletEnabled val="1"/>
        </dgm:presLayoutVars>
      </dgm:prSet>
      <dgm:spPr/>
    </dgm:pt>
    <dgm:pt modelId="{1A301AB6-453F-4B97-9A7B-25088DD6FBB1}" type="pres">
      <dgm:prSet presAssocID="{8640CC09-2ED2-47D6-BC39-BB2A1CE675F7}" presName="ThreeNodes_2" presStyleLbl="node1" presStyleIdx="1" presStyleCnt="3">
        <dgm:presLayoutVars>
          <dgm:bulletEnabled val="1"/>
        </dgm:presLayoutVars>
      </dgm:prSet>
      <dgm:spPr/>
    </dgm:pt>
    <dgm:pt modelId="{93847A6F-E780-4526-B9F5-FA486E7DEEFD}" type="pres">
      <dgm:prSet presAssocID="{8640CC09-2ED2-47D6-BC39-BB2A1CE675F7}" presName="ThreeNodes_3" presStyleLbl="node1" presStyleIdx="2" presStyleCnt="3">
        <dgm:presLayoutVars>
          <dgm:bulletEnabled val="1"/>
        </dgm:presLayoutVars>
      </dgm:prSet>
      <dgm:spPr/>
    </dgm:pt>
    <dgm:pt modelId="{6DC57BCF-14E7-47AF-95BC-F1233459EDB1}" type="pres">
      <dgm:prSet presAssocID="{8640CC09-2ED2-47D6-BC39-BB2A1CE675F7}" presName="ThreeConn_1-2" presStyleLbl="fgAccFollowNode1" presStyleIdx="0" presStyleCnt="2">
        <dgm:presLayoutVars>
          <dgm:bulletEnabled val="1"/>
        </dgm:presLayoutVars>
      </dgm:prSet>
      <dgm:spPr/>
    </dgm:pt>
    <dgm:pt modelId="{8EB1E82D-C8F9-408C-AA91-5F5EB9A0EFCF}" type="pres">
      <dgm:prSet presAssocID="{8640CC09-2ED2-47D6-BC39-BB2A1CE675F7}" presName="ThreeConn_2-3" presStyleLbl="fgAccFollowNode1" presStyleIdx="1" presStyleCnt="2">
        <dgm:presLayoutVars>
          <dgm:bulletEnabled val="1"/>
        </dgm:presLayoutVars>
      </dgm:prSet>
      <dgm:spPr/>
    </dgm:pt>
    <dgm:pt modelId="{204D4E11-3A5B-444A-B9D4-B53B988C5B94}" type="pres">
      <dgm:prSet presAssocID="{8640CC09-2ED2-47D6-BC39-BB2A1CE675F7}" presName="ThreeNodes_1_text" presStyleLbl="node1" presStyleIdx="2" presStyleCnt="3">
        <dgm:presLayoutVars>
          <dgm:bulletEnabled val="1"/>
        </dgm:presLayoutVars>
      </dgm:prSet>
      <dgm:spPr/>
    </dgm:pt>
    <dgm:pt modelId="{1C9000C8-25EE-486F-AF2B-D0A08624EE7E}" type="pres">
      <dgm:prSet presAssocID="{8640CC09-2ED2-47D6-BC39-BB2A1CE675F7}" presName="ThreeNodes_2_text" presStyleLbl="node1" presStyleIdx="2" presStyleCnt="3">
        <dgm:presLayoutVars>
          <dgm:bulletEnabled val="1"/>
        </dgm:presLayoutVars>
      </dgm:prSet>
      <dgm:spPr/>
    </dgm:pt>
    <dgm:pt modelId="{4F3C5393-7458-4634-9A5F-654A67DE4FA0}" type="pres">
      <dgm:prSet presAssocID="{8640CC09-2ED2-47D6-BC39-BB2A1CE675F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D8FE303-F01E-4675-8E13-26845CE10298}" srcId="{8640CC09-2ED2-47D6-BC39-BB2A1CE675F7}" destId="{FBE32236-62F7-44A8-AEF2-DC79F6ABCEC3}" srcOrd="2" destOrd="0" parTransId="{32B15C96-0786-4C0A-9B1F-5C5C8C5EB294}" sibTransId="{CBE18381-BD56-40A1-A46A-85255AE57CC1}"/>
    <dgm:cxn modelId="{E3F3CC17-D0D6-4AB2-A335-CC7E8E8E21F4}" type="presOf" srcId="{D6448F13-8935-4A28-A25E-E1137A99342E}" destId="{204D4E11-3A5B-444A-B9D4-B53B988C5B94}" srcOrd="1" destOrd="0" presId="urn:microsoft.com/office/officeart/2005/8/layout/vProcess5"/>
    <dgm:cxn modelId="{738E1024-B21E-4631-B0C5-79583DDB3034}" type="presOf" srcId="{FBE32236-62F7-44A8-AEF2-DC79F6ABCEC3}" destId="{93847A6F-E780-4526-B9F5-FA486E7DEEFD}" srcOrd="0" destOrd="0" presId="urn:microsoft.com/office/officeart/2005/8/layout/vProcess5"/>
    <dgm:cxn modelId="{3C88295F-92B0-4E48-B103-2D574CFECEF4}" type="presOf" srcId="{8640CC09-2ED2-47D6-BC39-BB2A1CE675F7}" destId="{135CBFEA-7B39-4A06-9BFE-D67E5BEFA12B}" srcOrd="0" destOrd="0" presId="urn:microsoft.com/office/officeart/2005/8/layout/vProcess5"/>
    <dgm:cxn modelId="{22682474-94D2-447E-95FB-BA39122FC44F}" type="presOf" srcId="{4D9E18C1-75BA-4DC7-8605-E4CFCF205106}" destId="{1A301AB6-453F-4B97-9A7B-25088DD6FBB1}" srcOrd="0" destOrd="0" presId="urn:microsoft.com/office/officeart/2005/8/layout/vProcess5"/>
    <dgm:cxn modelId="{76EDBE7A-92A0-4168-A6E1-5EEA0ADD98B4}" srcId="{8640CC09-2ED2-47D6-BC39-BB2A1CE675F7}" destId="{4D9E18C1-75BA-4DC7-8605-E4CFCF205106}" srcOrd="1" destOrd="0" parTransId="{4F67E4BC-2C95-4075-96B4-956B2A13E618}" sibTransId="{AA0B7382-FBB4-4CE8-ADA4-9E0FA6119348}"/>
    <dgm:cxn modelId="{CB7CCF83-A2BD-4354-AF49-215A50E32847}" type="presOf" srcId="{D6448F13-8935-4A28-A25E-E1137A99342E}" destId="{8AFFD8EC-1F34-4581-B542-4C3A2689139C}" srcOrd="0" destOrd="0" presId="urn:microsoft.com/office/officeart/2005/8/layout/vProcess5"/>
    <dgm:cxn modelId="{11E849A1-C828-4F9F-A416-BDE580C587A6}" type="presOf" srcId="{4D9E18C1-75BA-4DC7-8605-E4CFCF205106}" destId="{1C9000C8-25EE-486F-AF2B-D0A08624EE7E}" srcOrd="1" destOrd="0" presId="urn:microsoft.com/office/officeart/2005/8/layout/vProcess5"/>
    <dgm:cxn modelId="{450475B8-0C67-40E4-A4E5-48B9F38722CD}" type="presOf" srcId="{AA0B7382-FBB4-4CE8-ADA4-9E0FA6119348}" destId="{8EB1E82D-C8F9-408C-AA91-5F5EB9A0EFCF}" srcOrd="0" destOrd="0" presId="urn:microsoft.com/office/officeart/2005/8/layout/vProcess5"/>
    <dgm:cxn modelId="{81DBB6DA-673B-4CE4-9861-011A0D052206}" srcId="{8640CC09-2ED2-47D6-BC39-BB2A1CE675F7}" destId="{D6448F13-8935-4A28-A25E-E1137A99342E}" srcOrd="0" destOrd="0" parTransId="{6F67EE12-BFB3-4466-9626-4B7E816B0B60}" sibTransId="{9ADD3DC7-241C-47F2-91A5-0FEF83DD401C}"/>
    <dgm:cxn modelId="{10E39DF4-38B8-4E3E-9320-FF1A3070BF69}" type="presOf" srcId="{9ADD3DC7-241C-47F2-91A5-0FEF83DD401C}" destId="{6DC57BCF-14E7-47AF-95BC-F1233459EDB1}" srcOrd="0" destOrd="0" presId="urn:microsoft.com/office/officeart/2005/8/layout/vProcess5"/>
    <dgm:cxn modelId="{30F128F6-6913-4E48-95A7-296DD9A04CF5}" type="presOf" srcId="{FBE32236-62F7-44A8-AEF2-DC79F6ABCEC3}" destId="{4F3C5393-7458-4634-9A5F-654A67DE4FA0}" srcOrd="1" destOrd="0" presId="urn:microsoft.com/office/officeart/2005/8/layout/vProcess5"/>
    <dgm:cxn modelId="{004A220C-A5B1-4576-B32A-BE06FF606C14}" type="presParOf" srcId="{135CBFEA-7B39-4A06-9BFE-D67E5BEFA12B}" destId="{06FEF1E0-67EF-4526-84F3-C14C60A09952}" srcOrd="0" destOrd="0" presId="urn:microsoft.com/office/officeart/2005/8/layout/vProcess5"/>
    <dgm:cxn modelId="{D753869F-4D9F-4719-BCF7-295014B3342A}" type="presParOf" srcId="{135CBFEA-7B39-4A06-9BFE-D67E5BEFA12B}" destId="{8AFFD8EC-1F34-4581-B542-4C3A2689139C}" srcOrd="1" destOrd="0" presId="urn:microsoft.com/office/officeart/2005/8/layout/vProcess5"/>
    <dgm:cxn modelId="{F6DF794E-7F41-4871-8AE1-4BD02BDE8EFA}" type="presParOf" srcId="{135CBFEA-7B39-4A06-9BFE-D67E5BEFA12B}" destId="{1A301AB6-453F-4B97-9A7B-25088DD6FBB1}" srcOrd="2" destOrd="0" presId="urn:microsoft.com/office/officeart/2005/8/layout/vProcess5"/>
    <dgm:cxn modelId="{4579A9E7-F9CD-480A-97EC-1DD4C7FEEC96}" type="presParOf" srcId="{135CBFEA-7B39-4A06-9BFE-D67E5BEFA12B}" destId="{93847A6F-E780-4526-B9F5-FA486E7DEEFD}" srcOrd="3" destOrd="0" presId="urn:microsoft.com/office/officeart/2005/8/layout/vProcess5"/>
    <dgm:cxn modelId="{3CE4ECF4-F9DE-466A-A273-68CE2BD3471D}" type="presParOf" srcId="{135CBFEA-7B39-4A06-9BFE-D67E5BEFA12B}" destId="{6DC57BCF-14E7-47AF-95BC-F1233459EDB1}" srcOrd="4" destOrd="0" presId="urn:microsoft.com/office/officeart/2005/8/layout/vProcess5"/>
    <dgm:cxn modelId="{C5A01E55-7AAB-4501-9392-6AAAB95F6A9A}" type="presParOf" srcId="{135CBFEA-7B39-4A06-9BFE-D67E5BEFA12B}" destId="{8EB1E82D-C8F9-408C-AA91-5F5EB9A0EFCF}" srcOrd="5" destOrd="0" presId="urn:microsoft.com/office/officeart/2005/8/layout/vProcess5"/>
    <dgm:cxn modelId="{83847681-D066-4837-B79B-7958271A8591}" type="presParOf" srcId="{135CBFEA-7B39-4A06-9BFE-D67E5BEFA12B}" destId="{204D4E11-3A5B-444A-B9D4-B53B988C5B94}" srcOrd="6" destOrd="0" presId="urn:microsoft.com/office/officeart/2005/8/layout/vProcess5"/>
    <dgm:cxn modelId="{00834857-395C-4F57-80A2-2EA776BAB05C}" type="presParOf" srcId="{135CBFEA-7B39-4A06-9BFE-D67E5BEFA12B}" destId="{1C9000C8-25EE-486F-AF2B-D0A08624EE7E}" srcOrd="7" destOrd="0" presId="urn:microsoft.com/office/officeart/2005/8/layout/vProcess5"/>
    <dgm:cxn modelId="{9E505C40-A6F4-4718-BEAE-8C00D3BFFA2F}" type="presParOf" srcId="{135CBFEA-7B39-4A06-9BFE-D67E5BEFA12B}" destId="{4F3C5393-7458-4634-9A5F-654A67DE4FA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FFD8EC-1F34-4581-B542-4C3A2689139C}">
      <dsp:nvSpPr>
        <dsp:cNvPr id="0" name=""/>
        <dsp:cNvSpPr/>
      </dsp:nvSpPr>
      <dsp:spPr>
        <a:xfrm>
          <a:off x="0" y="0"/>
          <a:ext cx="699516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Seeking to understand what information is out there</a:t>
          </a:r>
        </a:p>
      </dsp:txBody>
      <dsp:txXfrm>
        <a:off x="35709" y="35709"/>
        <a:ext cx="5679548" cy="1147782"/>
      </dsp:txXfrm>
    </dsp:sp>
    <dsp:sp modelId="{1A301AB6-453F-4B97-9A7B-25088DD6FBB1}">
      <dsp:nvSpPr>
        <dsp:cNvPr id="0" name=""/>
        <dsp:cNvSpPr/>
      </dsp:nvSpPr>
      <dsp:spPr>
        <a:xfrm>
          <a:off x="617219" y="1422399"/>
          <a:ext cx="699516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Performing a survey to hear what works and what doesn’t</a:t>
          </a:r>
        </a:p>
      </dsp:txBody>
      <dsp:txXfrm>
        <a:off x="652928" y="1458108"/>
        <a:ext cx="5514041" cy="1147782"/>
      </dsp:txXfrm>
    </dsp:sp>
    <dsp:sp modelId="{93847A6F-E780-4526-B9F5-FA486E7DEEFD}">
      <dsp:nvSpPr>
        <dsp:cNvPr id="0" name=""/>
        <dsp:cNvSpPr/>
      </dsp:nvSpPr>
      <dsp:spPr>
        <a:xfrm>
          <a:off x="1234439" y="2844799"/>
          <a:ext cx="6995160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Creating a toolkit discussing pros and cons of options</a:t>
          </a:r>
        </a:p>
      </dsp:txBody>
      <dsp:txXfrm>
        <a:off x="1270148" y="2880508"/>
        <a:ext cx="5514041" cy="1147782"/>
      </dsp:txXfrm>
    </dsp:sp>
    <dsp:sp modelId="{6DC57BCF-14E7-47AF-95BC-F1233459EDB1}">
      <dsp:nvSpPr>
        <dsp:cNvPr id="0" name=""/>
        <dsp:cNvSpPr/>
      </dsp:nvSpPr>
      <dsp:spPr>
        <a:xfrm>
          <a:off x="6202679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380987" y="924560"/>
        <a:ext cx="435864" cy="596341"/>
      </dsp:txXfrm>
    </dsp:sp>
    <dsp:sp modelId="{8EB1E82D-C8F9-408C-AA91-5F5EB9A0EFCF}">
      <dsp:nvSpPr>
        <dsp:cNvPr id="0" name=""/>
        <dsp:cNvSpPr/>
      </dsp:nvSpPr>
      <dsp:spPr>
        <a:xfrm>
          <a:off x="6819899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998207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0F08-A791-47F1-81B4-9F39D6C7D643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11FD6-6BF6-4D55-A0E7-A8BF41FFF6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0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COVID-19</a:t>
            </a:r>
          </a:p>
          <a:p>
            <a:endParaRPr lang="en-GB" dirty="0"/>
          </a:p>
          <a:p>
            <a:r>
              <a:rPr lang="en-GB" dirty="0"/>
              <a:t>Cut across the programme BUT created interesting learning</a:t>
            </a:r>
          </a:p>
          <a:p>
            <a:r>
              <a:rPr lang="en-GB" dirty="0"/>
              <a:t>Challenge of moving to virtual working for so many areas of work, and then trying to understand those people who cannot connect digitally.</a:t>
            </a:r>
          </a:p>
          <a:p>
            <a:r>
              <a:rPr lang="en-GB" dirty="0"/>
              <a:t>Key issue for running consultations, for learning approaches, huge impact on use of community venues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55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DI projects begin with an attempt to quantitatively and qualitatively assess the impact of exclusion in a borough. There are lots of ways to approach this and it’s hard to unpick which avenues are worth pursuing.</a:t>
            </a:r>
          </a:p>
          <a:p>
            <a:endParaRPr lang="en-GB" dirty="0"/>
          </a:p>
          <a:p>
            <a:r>
              <a:rPr lang="en-GB" dirty="0"/>
              <a:t>We are collating information on datasets used by councils to understand the geographic and demographic shape of digital exclusion in a given area, as well as the number of excluded residents.</a:t>
            </a:r>
          </a:p>
          <a:p>
            <a:endParaRPr lang="en-GB" dirty="0"/>
          </a:p>
          <a:p>
            <a:r>
              <a:rPr lang="en-GB" dirty="0"/>
              <a:t>Asking for feedback on datasets and research methods used by other councils, with a view to creating a rounded toolkit discussing the options available and the benefits of each.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26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Digital Exclusion Risk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803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 footfall in libraries and community centres – many have been closed or still with low footfall</a:t>
            </a:r>
          </a:p>
          <a:p>
            <a:r>
              <a:rPr lang="en-GB" dirty="0"/>
              <a:t>Using contact centres to ask people calling in to complete short survey – picks up on those people who are choosing to interact by phone rather than web</a:t>
            </a:r>
          </a:p>
          <a:p>
            <a:r>
              <a:rPr lang="en-GB" dirty="0"/>
              <a:t>Using COVID </a:t>
            </a:r>
            <a:r>
              <a:rPr lang="en-GB" dirty="0" err="1"/>
              <a:t>marshalls</a:t>
            </a:r>
            <a:r>
              <a:rPr lang="en-GB" dirty="0"/>
              <a:t>, community wardens to complete using tablets in deprived wards where lowest response rate </a:t>
            </a:r>
          </a:p>
          <a:p>
            <a:r>
              <a:rPr lang="en-GB" dirty="0"/>
              <a:t>Pushing through CVS partnerships using hard copies and F2F discussion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Sunderland - big issue being paying for data. This is being refined further to look at ward level and consider free WIFI hotspots</a:t>
            </a:r>
          </a:p>
          <a:p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Why are people excluded – device, cost of data,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notspot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, skills, interest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To what extent are they excluded.  Spectrum - not binary.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61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In the Box telephone training by Newcastle – done by phone and talk people through opening up their new device, how to plug it in , how to charge, where the on button is</a:t>
            </a:r>
          </a:p>
          <a:p>
            <a:endParaRPr lang="en-GB" dirty="0"/>
          </a:p>
          <a:p>
            <a:r>
              <a:rPr lang="en-GB" dirty="0"/>
              <a:t>Little take up for ‘essential digital skills’ courses – focus on how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(how to find and apply for work digitally;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(making a virtual GP appt);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(how to support your kids);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life (more general skills)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05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Variety of approaches to enabling access to equipment</a:t>
            </a:r>
          </a:p>
          <a:p>
            <a:endParaRPr lang="en-GB" dirty="0"/>
          </a:p>
          <a:p>
            <a:r>
              <a:rPr lang="en-GB" dirty="0"/>
              <a:t>Chromebooks – very safe, easy to wipe and re-use</a:t>
            </a:r>
          </a:p>
          <a:p>
            <a:r>
              <a:rPr lang="en-GB" dirty="0"/>
              <a:t>Some found issues not having access to word. Very data dependent</a:t>
            </a:r>
          </a:p>
          <a:p>
            <a:endParaRPr lang="en-GB" dirty="0"/>
          </a:p>
          <a:p>
            <a:r>
              <a:rPr lang="en-GB" dirty="0"/>
              <a:t>Lending libraries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Kirklees digital hubs are in areas of deprivation (by IMD), loaning devices for three month periods, with the hubs there for skills and connectivity.  Exploring potential for a rural hub, focus on will/skills rather than affordability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Well worth paying more for unlimited data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Need to go back to people during the loan period – ensure they’re still using, haven’t hit problems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Put systems in place for understanding the level of use – benefit</a:t>
            </a:r>
          </a:p>
          <a:p>
            <a:endParaRPr lang="en-GB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When people give equipment back do they simply become digitally excluded again?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451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11FD6-6BF6-4D55-A0E7-A8BF41FFF62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0084"/>
            <a:ext cx="7772400" cy="1105908"/>
          </a:xfrm>
        </p:spPr>
        <p:txBody>
          <a:bodyPr/>
          <a:lstStyle>
            <a:lvl1pPr>
              <a:defRPr b="1">
                <a:solidFill>
                  <a:srgbClr val="4431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382"/>
            <a:ext cx="6400800" cy="704864"/>
          </a:xfrm>
        </p:spPr>
        <p:txBody>
          <a:bodyPr/>
          <a:lstStyle>
            <a:lvl1pPr marL="0" indent="0" algn="ctr">
              <a:buNone/>
              <a:defRPr>
                <a:solidFill>
                  <a:srgbClr val="2C043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9532" y="6410624"/>
            <a:ext cx="2311268" cy="447376"/>
          </a:xfrm>
        </p:spPr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0624"/>
            <a:ext cx="2895600" cy="4473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476861" cy="501650"/>
          </a:xfrm>
        </p:spPr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7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7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4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057"/>
            <a:ext cx="4038600" cy="4198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8057"/>
            <a:ext cx="4038600" cy="41981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80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781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80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781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042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0429"/>
            <a:ext cx="5111750" cy="47057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82479"/>
            <a:ext cx="3008313" cy="35436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3373"/>
            <a:ext cx="5486400" cy="36642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112" y="785057"/>
            <a:ext cx="7173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5359"/>
            <a:ext cx="8229600" cy="3950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8432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487F-3E94-624C-AACF-918D367D8E40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3347" y="6356350"/>
            <a:ext cx="2704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93495" y="6356350"/>
            <a:ext cx="1768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7228-B4EB-B940-A3C3-872F09561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4431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772" y="3538956"/>
            <a:ext cx="7772400" cy="1105908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/>
              <a:t>Understanding The </a:t>
            </a:r>
            <a:r>
              <a:rPr lang="en-GB" sz="4800" b="1" dirty="0"/>
              <a:t>D</a:t>
            </a:r>
            <a:r>
              <a:rPr lang="en-GB" b="1" dirty="0"/>
              <a:t>igital Divide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B15641-7AAB-6A45-A297-BD23812BC7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6FEFB5-2C43-4CD8-98AC-45C06813260B}"/>
              </a:ext>
            </a:extLst>
          </p:cNvPr>
          <p:cNvSpPr txBox="1">
            <a:spLocks/>
          </p:cNvSpPr>
          <p:nvPr/>
        </p:nvSpPr>
        <p:spPr>
          <a:xfrm>
            <a:off x="1186540" y="2528132"/>
            <a:ext cx="7173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43183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050" name="Picture 2" descr="Co-operative Councils Innovation Network">
            <a:extLst>
              <a:ext uri="{FF2B5EF4-FFF2-40B4-BE49-F238E27FC236}">
                <a16:creationId xmlns:a16="http://schemas.microsoft.com/office/drawing/2014/main" id="{54D4A767-87EC-4E49-ADCE-F05694129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2738439"/>
            <a:ext cx="50652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69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85C1-3E28-4589-AE46-3919EF03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sz="4400" b="1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Toolkit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2F7ECC-A8AF-45BF-AF68-E0090049A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2104047"/>
            <a:ext cx="815813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2452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Exclusion Risk Index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lang="en-GB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National Data Sources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 Survey Questions – Cardiff Council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 Survey Questions – Cheshire West and Chester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 Survey Questions – Newcastle Council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 Survey Questions – Plymouth Council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Residents Survey Questions – Sunderland Council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Device Lending – Kirklees device loan process and forms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Device Lending - Which device?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Inclusion Partnership Terms of Reference - Cheshire West and Chester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Inclusion Partnership Terms of Reference - Kirklees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kumimoji="0" lang="en-GB" altLang="en-US" sz="2000" b="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Inclusion Partnership Terms of Reference – Plymouth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24525" algn="r"/>
              </a:tabLst>
            </a:pPr>
            <a:r>
              <a:rPr lang="en-GB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Links to additional information</a:t>
            </a:r>
            <a:endParaRPr kumimoji="0" lang="en-GB" altLang="en-US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70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90E-9F4C-4DC7-A2DE-214CFBC2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Governance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5E6A-B879-4072-99A3-E3393EEE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originally identified as a theme, but a key point coming through discussions</a:t>
            </a:r>
          </a:p>
          <a:p>
            <a:r>
              <a:rPr lang="en-GB" dirty="0"/>
              <a:t>Range of partnership approaches and contexts</a:t>
            </a:r>
          </a:p>
          <a:p>
            <a:r>
              <a:rPr lang="en-GB" dirty="0"/>
              <a:t>CVS organisations have been key to outreach in many areas</a:t>
            </a:r>
          </a:p>
        </p:txBody>
      </p:sp>
    </p:spTree>
    <p:extLst>
      <p:ext uri="{BB962C8B-B14F-4D97-AF65-F5344CB8AC3E}">
        <p14:creationId xmlns:p14="http://schemas.microsoft.com/office/powerpoint/2010/main" val="115059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3016-6057-4AE1-9071-019DF526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Cooperative Difference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5F799-A264-49D9-A5C3-07067C25D4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0056" y="2328862"/>
            <a:ext cx="824388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8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1C16-C827-43C4-BA04-9D91A112A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2FD6-E78F-4273-B742-21B3471F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Cardiff Council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Cheshire West and Chester Council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Manchester Combined Authority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Kirklees Council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Newcastle Council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Plymouth Council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Rochdale Council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Sunderland Council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736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9302-A07D-4C4D-8970-185A3A7E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Understanding the Digital Divide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A1B1F-5D4D-4C54-A136-A49AC6036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Improved understanding of available data</a:t>
            </a:r>
          </a:p>
          <a:p>
            <a:r>
              <a:rPr lang="en-GB" dirty="0"/>
              <a:t>Approaches to residents consultation</a:t>
            </a:r>
          </a:p>
          <a:p>
            <a:r>
              <a:rPr lang="en-GB" dirty="0"/>
              <a:t>Informing Adult learning approaches</a:t>
            </a:r>
          </a:p>
          <a:p>
            <a:r>
              <a:rPr lang="en-GB" dirty="0"/>
              <a:t>Targeting access to digital learning within community venues </a:t>
            </a:r>
          </a:p>
          <a:p>
            <a:r>
              <a:rPr lang="en-GB" dirty="0"/>
              <a:t>Access to equipment</a:t>
            </a:r>
          </a:p>
        </p:txBody>
      </p:sp>
    </p:spTree>
    <p:extLst>
      <p:ext uri="{BB962C8B-B14F-4D97-AF65-F5344CB8AC3E}">
        <p14:creationId xmlns:p14="http://schemas.microsoft.com/office/powerpoint/2010/main" val="248648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536F-3E28-405C-BE38-628CE539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Improved understanding of available data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90F9C5-730C-4FBC-858F-591F333B5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618839"/>
              </p:ext>
            </p:extLst>
          </p:nvPr>
        </p:nvGraphicFramePr>
        <p:xfrm>
          <a:off x="457200" y="1864888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011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536F-3E28-405C-BE38-628CE539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Improved understanding of available data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3B6C5-8E98-4150-BBDF-306D96E3E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468" y="1588476"/>
            <a:ext cx="7207620" cy="4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7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5F72-ED39-4B7B-B12B-0C0DE767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Approaches to residents consultation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80C12-B66F-46F9-9DD7-B1AD1491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Developing and sharing a bank of survey questions – also allowing comparison of results</a:t>
            </a:r>
          </a:p>
          <a:p>
            <a:r>
              <a:rPr lang="en-GB" dirty="0"/>
              <a:t>Consultation approaches</a:t>
            </a:r>
          </a:p>
          <a:p>
            <a:pPr lvl="1"/>
            <a:r>
              <a:rPr lang="en-GB" dirty="0"/>
              <a:t>Libraries and community centres</a:t>
            </a:r>
          </a:p>
          <a:p>
            <a:pPr lvl="1"/>
            <a:r>
              <a:rPr lang="en-GB" dirty="0"/>
              <a:t>Customer contact centres</a:t>
            </a:r>
          </a:p>
          <a:p>
            <a:pPr lvl="1"/>
            <a:r>
              <a:rPr lang="en-GB" dirty="0"/>
              <a:t>Face to face outreach</a:t>
            </a:r>
          </a:p>
        </p:txBody>
      </p:sp>
    </p:spTree>
    <p:extLst>
      <p:ext uri="{BB962C8B-B14F-4D97-AF65-F5344CB8AC3E}">
        <p14:creationId xmlns:p14="http://schemas.microsoft.com/office/powerpoint/2010/main" val="49526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F480-D4DC-488D-BA74-EBD695221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Informing Adult learning approaches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B9EE-E223-4C8B-9689-9D1DD4EDB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Mapping the offer, uptake and satisfaction and identifying gaps </a:t>
            </a:r>
          </a:p>
          <a:p>
            <a:r>
              <a:rPr lang="en-GB" dirty="0"/>
              <a:t>Change of focus with new cohorts of learners – those on furlough or newly redundant</a:t>
            </a:r>
          </a:p>
          <a:p>
            <a:r>
              <a:rPr lang="en-GB" dirty="0"/>
              <a:t>Challenge of how to teach digital skills virtually</a:t>
            </a:r>
          </a:p>
          <a:p>
            <a:r>
              <a:rPr lang="en-GB" dirty="0"/>
              <a:t>Advertising courses – digital skills are a means to an end for many people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84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490E-9F4C-4DC7-A2DE-214CFBC2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708511"/>
            <a:ext cx="7659755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Targeting access to digital </a:t>
            </a:r>
            <a:br>
              <a:rPr lang="en-GB" dirty="0"/>
            </a:br>
            <a:r>
              <a:rPr lang="en-GB" dirty="0"/>
              <a:t>learning within community venues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5E6A-B879-4072-99A3-E3393EEE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outcome most impacted on by the pandemic</a:t>
            </a:r>
          </a:p>
          <a:p>
            <a:r>
              <a:rPr lang="en-GB" dirty="0"/>
              <a:t>Closure and reduced footfall in community venues and libraries</a:t>
            </a:r>
          </a:p>
          <a:p>
            <a:r>
              <a:rPr lang="en-GB" dirty="0"/>
              <a:t>Specific Hubs developed in areas of deprivation (by IMD), loaning devices with the hubs there for skills and connectivity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2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1B940-2835-4810-A724-7E81E2B0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 to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23FF4-D27F-4725-BA17-23A4938EE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‘Try a </a:t>
            </a:r>
            <a:r>
              <a:rPr lang="en-GB" dirty="0" err="1"/>
              <a:t>chromebook</a:t>
            </a:r>
            <a:r>
              <a:rPr lang="en-GB" dirty="0"/>
              <a:t>, try a tablet’ library</a:t>
            </a:r>
          </a:p>
          <a:p>
            <a:r>
              <a:rPr lang="en-GB" dirty="0"/>
              <a:t>Range of programmes gifting or selling cheap equipment</a:t>
            </a:r>
          </a:p>
          <a:p>
            <a:r>
              <a:rPr lang="en-GB" dirty="0"/>
              <a:t>Access is not the same as use</a:t>
            </a:r>
          </a:p>
          <a:p>
            <a:r>
              <a:rPr lang="en-GB" dirty="0"/>
              <a:t>Key issue around enabling accessing to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41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C0437"/>
      </a:dk1>
      <a:lt1>
        <a:sysClr val="window" lastClr="FFFFFF"/>
      </a:lt1>
      <a:dk2>
        <a:srgbClr val="2C0437"/>
      </a:dk2>
      <a:lt2>
        <a:srgbClr val="FEFEFE"/>
      </a:lt2>
      <a:accent1>
        <a:srgbClr val="D9002E"/>
      </a:accent1>
      <a:accent2>
        <a:srgbClr val="E96906"/>
      </a:accent2>
      <a:accent3>
        <a:srgbClr val="C6D109"/>
      </a:accent3>
      <a:accent4>
        <a:srgbClr val="5B107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598F339E4724DA91C04C9B7D48A91" ma:contentTypeVersion="13" ma:contentTypeDescription="Create a new document." ma:contentTypeScope="" ma:versionID="7391e91f509cab30616027df41df42f9">
  <xsd:schema xmlns:xsd="http://www.w3.org/2001/XMLSchema" xmlns:xs="http://www.w3.org/2001/XMLSchema" xmlns:p="http://schemas.microsoft.com/office/2006/metadata/properties" xmlns:ns3="0806c312-38b9-4eec-b799-f52e9c614f43" xmlns:ns4="aa76c969-56e4-4801-ad46-37ff07b2a3f0" targetNamespace="http://schemas.microsoft.com/office/2006/metadata/properties" ma:root="true" ma:fieldsID="1c61a64e7bb3a871a7db72092a82fde9" ns3:_="" ns4:_="">
    <xsd:import namespace="0806c312-38b9-4eec-b799-f52e9c614f43"/>
    <xsd:import namespace="aa76c969-56e4-4801-ad46-37ff07b2a3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6c312-38b9-4eec-b799-f52e9c614f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6c969-56e4-4801-ad46-37ff07b2a3f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907B32-660E-4459-B3EE-D08574919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91C180-6748-4FD9-8091-DBD458ED6CC2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a76c969-56e4-4801-ad46-37ff07b2a3f0"/>
    <ds:schemaRef ds:uri="0806c312-38b9-4eec-b799-f52e9c614f4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953B8CB-76A3-4118-9737-1F95B315BA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6c312-38b9-4eec-b799-f52e9c614f43"/>
    <ds:schemaRef ds:uri="aa76c969-56e4-4801-ad46-37ff07b2a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12386</TotalTime>
  <Words>888</Words>
  <Application>Microsoft Office PowerPoint</Application>
  <PresentationFormat>On-screen Show (4:3)</PresentationFormat>
  <Paragraphs>106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 Understanding The Digital Divide</vt:lpstr>
      <vt:lpstr>Partners</vt:lpstr>
      <vt:lpstr>Understanding the Digital Divide</vt:lpstr>
      <vt:lpstr>Improved understanding of available data </vt:lpstr>
      <vt:lpstr>Improved understanding of available data </vt:lpstr>
      <vt:lpstr>Approaches to residents consultation </vt:lpstr>
      <vt:lpstr>Informing Adult learning approaches </vt:lpstr>
      <vt:lpstr>Targeting access to digital  learning within community venues  </vt:lpstr>
      <vt:lpstr>Access to Equipment</vt:lpstr>
      <vt:lpstr>The Toolkit</vt:lpstr>
      <vt:lpstr>Governance approaches</vt:lpstr>
      <vt:lpstr>The Cooperative Difference</vt:lpstr>
    </vt:vector>
  </TitlesOfParts>
  <Company>Cheshire West and Chester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 your part corporate ppt template</dc:title>
  <dc:creator>Chris Hughes</dc:creator>
  <cp:lastModifiedBy>JONES, Morgan</cp:lastModifiedBy>
  <cp:revision>180</cp:revision>
  <dcterms:created xsi:type="dcterms:W3CDTF">2020-02-12T10:50:38Z</dcterms:created>
  <dcterms:modified xsi:type="dcterms:W3CDTF">2022-01-11T12:39:42Z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Keywords">
    <vt:lpwstr>724;#Communications and media|f5abb869-2753-4d67-9db9-b3b2287e1225</vt:lpwstr>
  </property>
  <property fmtid="{D5CDD505-2E9C-101B-9397-08002B2CF9AE}" pid="3" name="LGCRSClassification">
    <vt:lpwstr/>
  </property>
  <property fmtid="{D5CDD505-2E9C-101B-9397-08002B2CF9AE}" pid="4" name="ContentTypeId">
    <vt:lpwstr>0x01010097B598F339E4724DA91C04C9B7D48A91</vt:lpwstr>
  </property>
</Properties>
</file>