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72" r:id="rId5"/>
  </p:sldMasterIdLst>
  <p:notesMasterIdLst>
    <p:notesMasterId r:id="rId21"/>
  </p:notesMasterIdLst>
  <p:sldIdLst>
    <p:sldId id="256" r:id="rId6"/>
    <p:sldId id="359" r:id="rId7"/>
    <p:sldId id="257" r:id="rId8"/>
    <p:sldId id="370" r:id="rId9"/>
    <p:sldId id="373" r:id="rId10"/>
    <p:sldId id="375" r:id="rId11"/>
    <p:sldId id="365" r:id="rId12"/>
    <p:sldId id="366" r:id="rId13"/>
    <p:sldId id="265" r:id="rId14"/>
    <p:sldId id="362" r:id="rId15"/>
    <p:sldId id="372" r:id="rId16"/>
    <p:sldId id="374" r:id="rId17"/>
    <p:sldId id="371" r:id="rId18"/>
    <p:sldId id="369" r:id="rId19"/>
    <p:sldId id="36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93"/>
    <a:srgbClr val="5AAC3E"/>
    <a:srgbClr val="77296C"/>
    <a:srgbClr val="C7332C"/>
    <a:srgbClr val="BBD032"/>
    <a:srgbClr val="F1882C"/>
    <a:srgbClr val="FFD81E"/>
    <a:srgbClr val="5556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91DB62-074F-467A-8421-BFF4385648D4}" v="39" dt="2021-11-30T11:30:58.682"/>
    <p1510:client id="{EA88C072-39AE-4EC8-BED9-89B4410DD223}" v="3" dt="2021-11-30T11:41:54.6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224" autoAdjust="0"/>
  </p:normalViewPr>
  <p:slideViewPr>
    <p:cSldViewPr snapToGrid="0">
      <p:cViewPr varScale="1">
        <p:scale>
          <a:sx n="106" d="100"/>
          <a:sy n="106" d="100"/>
        </p:scale>
        <p:origin x="1800" y="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Nunn" userId="decc1077-01e6-4667-a1e5-e4d2d81b579a" providerId="ADAL" clId="{EA88C072-39AE-4EC8-BED9-89B4410DD223}"/>
    <pc:docChg chg="modSld sldOrd">
      <pc:chgData name="Jonathan Nunn" userId="decc1077-01e6-4667-a1e5-e4d2d81b579a" providerId="ADAL" clId="{EA88C072-39AE-4EC8-BED9-89B4410DD223}" dt="2021-11-30T11:44:15.027" v="3"/>
      <pc:docMkLst>
        <pc:docMk/>
      </pc:docMkLst>
      <pc:sldChg chg="ord">
        <pc:chgData name="Jonathan Nunn" userId="decc1077-01e6-4667-a1e5-e4d2d81b579a" providerId="ADAL" clId="{EA88C072-39AE-4EC8-BED9-89B4410DD223}" dt="2021-11-30T11:44:15.027" v="3"/>
        <pc:sldMkLst>
          <pc:docMk/>
          <pc:sldMk cId="1928137940" sldId="359"/>
        </pc:sldMkLst>
      </pc:sldChg>
      <pc:sldChg chg="ord">
        <pc:chgData name="Jonathan Nunn" userId="decc1077-01e6-4667-a1e5-e4d2d81b579a" providerId="ADAL" clId="{EA88C072-39AE-4EC8-BED9-89B4410DD223}" dt="2021-11-30T11:43:54.405" v="1"/>
        <pc:sldMkLst>
          <pc:docMk/>
          <pc:sldMk cId="1351634268" sldId="3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81A4C9-C051-4448-BF7F-7D89FD096B8D}" type="datetimeFigureOut">
              <a:rPr lang="en-GB" smtClean="0"/>
              <a:t>30/11/2021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7FD2B8-8857-4857-A663-94C4A6C3B245}" type="slidenum">
              <a:rPr lang="en-GB" smtClean="0"/>
              <a:t>‹#›</a:t>
            </a:fld>
            <a:endParaRPr lang="en-GB"/>
          </a:p>
        </p:txBody>
      </p:sp>
    </p:spTree>
    <p:extLst>
      <p:ext uri="{BB962C8B-B14F-4D97-AF65-F5344CB8AC3E}">
        <p14:creationId xmlns:p14="http://schemas.microsoft.com/office/powerpoint/2010/main" val="3406524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32100" rtl="0" eaLnBrk="1" fontAlgn="auto" latinLnBrk="0" hangingPunct="1">
              <a:lnSpc>
                <a:spcPct val="100000"/>
              </a:lnSpc>
              <a:spcBef>
                <a:spcPts val="0"/>
              </a:spcBef>
              <a:spcAft>
                <a:spcPts val="0"/>
              </a:spcAft>
              <a:buClrTx/>
              <a:buSzTx/>
              <a:buFontTx/>
              <a:buNone/>
              <a:tabLst/>
              <a:defRPr/>
            </a:pPr>
            <a:fld id="{6DAF6D27-FF86-450F-BFDA-C8A9124E91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321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0683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32100" rtl="0" eaLnBrk="1" fontAlgn="auto" latinLnBrk="0" hangingPunct="1">
              <a:lnSpc>
                <a:spcPct val="100000"/>
              </a:lnSpc>
              <a:spcBef>
                <a:spcPts val="0"/>
              </a:spcBef>
              <a:spcAft>
                <a:spcPts val="0"/>
              </a:spcAft>
              <a:buClrTx/>
              <a:buSzTx/>
              <a:buFontTx/>
              <a:buNone/>
              <a:tabLst/>
              <a:defRPr/>
            </a:pPr>
            <a:fld id="{6DAF6D27-FF86-450F-BFDA-C8A9124E91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321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4744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32100" rtl="0" eaLnBrk="1" fontAlgn="auto" latinLnBrk="0" hangingPunct="1">
              <a:lnSpc>
                <a:spcPct val="100000"/>
              </a:lnSpc>
              <a:spcBef>
                <a:spcPts val="0"/>
              </a:spcBef>
              <a:spcAft>
                <a:spcPts val="0"/>
              </a:spcAft>
              <a:buClrTx/>
              <a:buSzTx/>
              <a:buFontTx/>
              <a:buNone/>
              <a:tabLst/>
              <a:defRPr/>
            </a:pPr>
            <a:fld id="{6DAF6D27-FF86-450F-BFDA-C8A9124E91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321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3332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approach to the design of the strategy involved having 1 to 1 and group </a:t>
            </a:r>
            <a:r>
              <a:rPr lang="en-GB" dirty="0" err="1"/>
              <a:t>conversatins</a:t>
            </a:r>
            <a:r>
              <a:rPr lang="en-GB" dirty="0"/>
              <a:t> with a wide variety of individuals form the VCSE and Council staff/teams. These conversations were held over Jan – March this year. </a:t>
            </a:r>
          </a:p>
          <a:p>
            <a:r>
              <a:rPr lang="en-GB" dirty="0"/>
              <a:t>They last approx. 1-1.5 </a:t>
            </a:r>
            <a:r>
              <a:rPr lang="en-GB" dirty="0" err="1"/>
              <a:t>horus</a:t>
            </a:r>
            <a:r>
              <a:rPr lang="en-GB" dirty="0"/>
              <a:t> and covered a range of topics to capture thoughts on funding, </a:t>
            </a:r>
            <a:r>
              <a:rPr lang="en-GB" dirty="0" err="1"/>
              <a:t>commissiosingin</a:t>
            </a:r>
            <a:r>
              <a:rPr lang="en-GB" dirty="0"/>
              <a:t>, working </a:t>
            </a:r>
            <a:r>
              <a:rPr lang="en-GB" dirty="0" err="1"/>
              <a:t>iwht</a:t>
            </a:r>
            <a:r>
              <a:rPr lang="en-GB" dirty="0"/>
              <a:t> local business, asset </a:t>
            </a:r>
            <a:r>
              <a:rPr lang="en-GB" dirty="0" err="1"/>
              <a:t>transders</a:t>
            </a:r>
            <a:r>
              <a:rPr lang="en-GB" dirty="0"/>
              <a:t>, skills/specialist support needed as well as other ideas/thoughts from the participants. </a:t>
            </a:r>
          </a:p>
          <a:p>
            <a:r>
              <a:rPr lang="en-GB" dirty="0"/>
              <a:t>Worth saying that they were fantastic, open and honest conversations. It very much felt like the right time to be having them and everyone really want to build on previous good work from within the VCSE sector, especially the work the sector had undertaken as part of the Covid 19 Coordinated response work. </a:t>
            </a:r>
          </a:p>
        </p:txBody>
      </p:sp>
      <p:sp>
        <p:nvSpPr>
          <p:cNvPr id="4" name="Slide Number Placeholder 3"/>
          <p:cNvSpPr>
            <a:spLocks noGrp="1"/>
          </p:cNvSpPr>
          <p:nvPr>
            <p:ph type="sldNum" sz="quarter" idx="5"/>
          </p:nvPr>
        </p:nvSpPr>
        <p:spPr/>
        <p:txBody>
          <a:bodyPr/>
          <a:lstStyle/>
          <a:p>
            <a:pPr marL="0" marR="0" lvl="0" indent="0" algn="r" defTabSz="432100" rtl="0" eaLnBrk="1" fontAlgn="auto" latinLnBrk="0" hangingPunct="1">
              <a:lnSpc>
                <a:spcPct val="100000"/>
              </a:lnSpc>
              <a:spcBef>
                <a:spcPts val="0"/>
              </a:spcBef>
              <a:spcAft>
                <a:spcPts val="0"/>
              </a:spcAft>
              <a:buClrTx/>
              <a:buSzTx/>
              <a:buFontTx/>
              <a:buNone/>
              <a:tabLst/>
              <a:defRPr/>
            </a:pPr>
            <a:fld id="{6DAF6D27-FF86-450F-BFDA-C8A9124E91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321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6598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these conversations with the VCSE and Council teams, a number of themes developed</a:t>
            </a:r>
          </a:p>
          <a:p>
            <a:r>
              <a:rPr lang="en-GB" dirty="0"/>
              <a:t>The most dominant of these was Trust and the need to build on this and work together more</a:t>
            </a:r>
          </a:p>
          <a:p>
            <a:r>
              <a:rPr lang="en-GB" dirty="0"/>
              <a:t>There was also comments about the need to build on existing good work and avoiding everything always being about something new which is where a lot of funding can lead us. We need to </a:t>
            </a:r>
            <a:r>
              <a:rPr lang="en-GB" dirty="0" err="1"/>
              <a:t>recognsie</a:t>
            </a:r>
            <a:r>
              <a:rPr lang="en-GB" dirty="0"/>
              <a:t> when something is good, and its working and support it to develop and do more</a:t>
            </a:r>
          </a:p>
          <a:p>
            <a:r>
              <a:rPr lang="en-GB" dirty="0"/>
              <a:t>There was , as you would expect, a lot of </a:t>
            </a:r>
            <a:r>
              <a:rPr lang="en-GB" dirty="0" err="1"/>
              <a:t>concversation</a:t>
            </a:r>
            <a:r>
              <a:rPr lang="en-GB" dirty="0"/>
              <a:t> about funding and the repetitive conversations about what is/isn’t overheads, how much a management fee should be , was that the same as an overhead, the need to move away from short term </a:t>
            </a:r>
            <a:r>
              <a:rPr lang="en-GB" dirty="0" err="1"/>
              <a:t>eg</a:t>
            </a:r>
            <a:r>
              <a:rPr lang="en-GB" dirty="0"/>
              <a:t> 6-112 months funding and recognise that the complex needs in many communities need longer term support.  But the sector were also keen to do </a:t>
            </a:r>
            <a:r>
              <a:rPr lang="en-GB" dirty="0" err="1"/>
              <a:t>moe</a:t>
            </a:r>
            <a:r>
              <a:rPr lang="en-GB" dirty="0"/>
              <a:t> themselves and felt with support they could attract more </a:t>
            </a:r>
            <a:r>
              <a:rPr lang="en-GB" dirty="0" err="1"/>
              <a:t>fundinginto</a:t>
            </a:r>
            <a:r>
              <a:rPr lang="en-GB" dirty="0"/>
              <a:t> Kirklees.  Having a clear </a:t>
            </a:r>
            <a:r>
              <a:rPr lang="en-GB" dirty="0" err="1"/>
              <a:t>sety</a:t>
            </a:r>
            <a:r>
              <a:rPr lang="en-GB" dirty="0"/>
              <a:t> of funding principles would  help address some of these issues.  The VCSE dont want to be </a:t>
            </a:r>
            <a:r>
              <a:rPr lang="en-GB" dirty="0" err="1"/>
              <a:t>relianto</a:t>
            </a:r>
            <a:r>
              <a:rPr lang="en-GB" dirty="0"/>
              <a:t> n </a:t>
            </a:r>
            <a:r>
              <a:rPr lang="en-GB" dirty="0" err="1"/>
              <a:t>Counil</a:t>
            </a:r>
            <a:r>
              <a:rPr lang="en-GB" dirty="0"/>
              <a:t> </a:t>
            </a:r>
            <a:r>
              <a:rPr lang="en-GB" dirty="0" err="1"/>
              <a:t>gratns</a:t>
            </a:r>
            <a:r>
              <a:rPr lang="en-GB" dirty="0"/>
              <a:t> any more than the Council want them to be reliant, and this </a:t>
            </a:r>
            <a:r>
              <a:rPr lang="en-GB" dirty="0" err="1"/>
              <a:t>willhelp</a:t>
            </a:r>
            <a:r>
              <a:rPr lang="en-GB" dirty="0"/>
              <a:t> build capacity and resilience in the sector</a:t>
            </a:r>
          </a:p>
          <a:p>
            <a:endParaRPr lang="en-GB" dirty="0"/>
          </a:p>
          <a:p>
            <a:r>
              <a:rPr lang="en-GB" dirty="0"/>
              <a:t>Good communication underpins most successful activity. Mechanisms to help VCSE </a:t>
            </a:r>
            <a:r>
              <a:rPr lang="en-GB" dirty="0" err="1"/>
              <a:t>riase</a:t>
            </a:r>
            <a:r>
              <a:rPr lang="en-GB" dirty="0"/>
              <a:t> awareness, share learning and stories as well as understand what is happening within their local area are </a:t>
            </a:r>
            <a:r>
              <a:rPr lang="en-GB" dirty="0" err="1"/>
              <a:t>eky</a:t>
            </a:r>
            <a:r>
              <a:rPr lang="en-GB" dirty="0"/>
              <a:t> to successful partnerships and good working together</a:t>
            </a:r>
          </a:p>
          <a:p>
            <a:endParaRPr lang="en-GB" dirty="0"/>
          </a:p>
          <a:p>
            <a:r>
              <a:rPr lang="en-GB" dirty="0"/>
              <a:t>We also need to change the narrative and process around Community Asset transfers – they still viewed as liability transfers not assets transfers and its </a:t>
            </a:r>
            <a:r>
              <a:rPr lang="en-GB" dirty="0" err="1"/>
              <a:t>hwo</a:t>
            </a:r>
            <a:r>
              <a:rPr lang="en-GB" dirty="0"/>
              <a:t> we can support them to happen in areas where there is the most need for good community assets</a:t>
            </a:r>
          </a:p>
          <a:p>
            <a:endParaRPr lang="en-GB" dirty="0"/>
          </a:p>
          <a:p>
            <a:r>
              <a:rPr lang="en-GB" dirty="0"/>
              <a:t>Finally it was felt that there is very little in place to support start up or existing social enterprise, and still limited understanding of the value of these community </a:t>
            </a:r>
            <a:r>
              <a:rPr lang="en-GB" dirty="0" err="1"/>
              <a:t>buinsesses</a:t>
            </a:r>
            <a:r>
              <a:rPr lang="en-GB" dirty="0"/>
              <a:t> within Kirklees. </a:t>
            </a:r>
          </a:p>
          <a:p>
            <a:endParaRPr lang="en-GB" dirty="0"/>
          </a:p>
        </p:txBody>
      </p:sp>
      <p:sp>
        <p:nvSpPr>
          <p:cNvPr id="4" name="Slide Number Placeholder 3"/>
          <p:cNvSpPr>
            <a:spLocks noGrp="1"/>
          </p:cNvSpPr>
          <p:nvPr>
            <p:ph type="sldNum" sz="quarter" idx="5"/>
          </p:nvPr>
        </p:nvSpPr>
        <p:spPr/>
        <p:txBody>
          <a:bodyPr/>
          <a:lstStyle/>
          <a:p>
            <a:pPr marL="0" marR="0" lvl="0" indent="0" algn="r" defTabSz="432100" rtl="0" eaLnBrk="1" fontAlgn="auto" latinLnBrk="0" hangingPunct="1">
              <a:lnSpc>
                <a:spcPct val="100000"/>
              </a:lnSpc>
              <a:spcBef>
                <a:spcPts val="0"/>
              </a:spcBef>
              <a:spcAft>
                <a:spcPts val="0"/>
              </a:spcAft>
              <a:buClrTx/>
              <a:buSzTx/>
              <a:buFontTx/>
              <a:buNone/>
              <a:tabLst/>
              <a:defRPr/>
            </a:pPr>
            <a:fld id="{6DAF6D27-FF86-450F-BFDA-C8A9124E91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321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3163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Based on the conversations and themes, 3 priority areas </a:t>
            </a:r>
            <a:r>
              <a:rPr lang="en-GB" dirty="0" err="1"/>
              <a:t>weredeveloped</a:t>
            </a:r>
            <a:r>
              <a:rPr lang="en-GB" dirty="0"/>
              <a:t> which also related to the Working Alongside values. </a:t>
            </a:r>
          </a:p>
          <a:p>
            <a:r>
              <a:rPr lang="en-GB" dirty="0"/>
              <a:t>The 3 priority areas are:</a:t>
            </a:r>
          </a:p>
          <a:p>
            <a:pPr marL="228600" indent="-228600">
              <a:buAutoNum type="arabicPeriod"/>
            </a:pPr>
            <a:r>
              <a:rPr lang="en-GB" dirty="0"/>
              <a:t>Investing to build trust and transparency – and this really the building block for most of what is being </a:t>
            </a:r>
            <a:r>
              <a:rPr lang="en-GB" dirty="0" err="1"/>
              <a:t>propsed</a:t>
            </a:r>
            <a:r>
              <a:rPr lang="en-GB" dirty="0"/>
              <a:t>. Its how we create </a:t>
            </a:r>
            <a:r>
              <a:rPr lang="en-GB" dirty="0" err="1"/>
              <a:t>opportuntiies</a:t>
            </a:r>
            <a:r>
              <a:rPr lang="en-GB" dirty="0"/>
              <a:t> to get to know each other better so that we can have open and honest </a:t>
            </a:r>
            <a:r>
              <a:rPr lang="en-GB" dirty="0" err="1"/>
              <a:t>convesations</a:t>
            </a:r>
            <a:r>
              <a:rPr lang="en-GB" dirty="0"/>
              <a:t>, share problems, and jointly </a:t>
            </a:r>
            <a:r>
              <a:rPr lang="en-GB" dirty="0" err="1"/>
              <a:t>dvelop</a:t>
            </a:r>
            <a:r>
              <a:rPr lang="en-GB" dirty="0"/>
              <a:t> solutions. That includes developing a joint understanding of what funds are available to the VCSE and how we get the most impact form these funds. How conversations with </a:t>
            </a:r>
            <a:r>
              <a:rPr lang="en-GB" dirty="0" err="1"/>
              <a:t>eg</a:t>
            </a:r>
            <a:r>
              <a:rPr lang="en-GB" dirty="0"/>
              <a:t> procurement can be started earlier – in a more informal manner – before the formal process begin, and how we work together to assess the social value in the sector</a:t>
            </a:r>
          </a:p>
          <a:p>
            <a:pPr marL="228600" indent="-228600">
              <a:buAutoNum type="arabicPeriod"/>
            </a:pPr>
            <a:r>
              <a:rPr lang="en-GB" dirty="0"/>
              <a:t>2</a:t>
            </a:r>
            <a:r>
              <a:rPr lang="en-GB" baseline="30000" dirty="0"/>
              <a:t>nd</a:t>
            </a:r>
            <a:r>
              <a:rPr lang="en-GB" dirty="0"/>
              <a:t> priority looks at investing in whoever is best plan to provide the service/support, so we recognise each others strengths – we saw this at the start of the pandemic and the coordinated response work. This priority is about looking at how we move funding close </a:t>
            </a:r>
            <a:r>
              <a:rPr lang="en-GB" dirty="0" err="1"/>
              <a:t>ot</a:t>
            </a:r>
            <a:r>
              <a:rPr lang="en-GB" dirty="0"/>
              <a:t> the communities that need it, how we invest in assets within communities and how whether its working </a:t>
            </a:r>
            <a:r>
              <a:rPr lang="en-GB" dirty="0" err="1"/>
              <a:t>withsocial</a:t>
            </a:r>
            <a:r>
              <a:rPr lang="en-GB" dirty="0"/>
              <a:t> enterprises or VCS we look to Kirklees first and embrace the buy local principles</a:t>
            </a:r>
          </a:p>
          <a:p>
            <a:pPr marL="228600" indent="-228600">
              <a:buAutoNum type="arabicPeriod"/>
            </a:pPr>
            <a:r>
              <a:rPr lang="en-GB" dirty="0" err="1"/>
              <a:t>Findally</a:t>
            </a:r>
            <a:r>
              <a:rPr lang="en-GB" dirty="0"/>
              <a:t> the 3</a:t>
            </a:r>
            <a:r>
              <a:rPr lang="en-GB" baseline="30000" dirty="0"/>
              <a:t>rd</a:t>
            </a:r>
            <a:r>
              <a:rPr lang="en-GB" dirty="0"/>
              <a:t> priority looks at how the Council invest to help the sector become more resilient and sustainable. And it looks at how we can encourage more social enterprise/community business activity within Kirklees, the development </a:t>
            </a:r>
            <a:r>
              <a:rPr lang="en-GB" dirty="0" err="1"/>
              <a:t>ofsome</a:t>
            </a:r>
            <a:r>
              <a:rPr lang="en-GB" dirty="0"/>
              <a:t> clear funding principles, and also the support to enable the VCSE to do more themselves and attract more external funds into Kirklees</a:t>
            </a:r>
          </a:p>
          <a:p>
            <a:pPr marL="0" indent="0">
              <a:buNone/>
            </a:pPr>
            <a:endParaRPr lang="en-GB" dirty="0"/>
          </a:p>
          <a:p>
            <a:pPr marL="0" indent="0">
              <a:buNone/>
            </a:pPr>
            <a:r>
              <a:rPr lang="en-GB" dirty="0"/>
              <a:t>Some of this is new but most of it is </a:t>
            </a:r>
            <a:r>
              <a:rPr lang="en-GB" dirty="0" err="1"/>
              <a:t>actuall</a:t>
            </a:r>
            <a:r>
              <a:rPr lang="en-GB" dirty="0"/>
              <a:t> building on what is already there and already happening but we can do more and better. </a:t>
            </a:r>
          </a:p>
        </p:txBody>
      </p:sp>
      <p:sp>
        <p:nvSpPr>
          <p:cNvPr id="4" name="Slide Number Placeholder 3"/>
          <p:cNvSpPr>
            <a:spLocks noGrp="1"/>
          </p:cNvSpPr>
          <p:nvPr>
            <p:ph type="sldNum" sz="quarter" idx="5"/>
          </p:nvPr>
        </p:nvSpPr>
        <p:spPr/>
        <p:txBody>
          <a:bodyPr/>
          <a:lstStyle/>
          <a:p>
            <a:fld id="{CC94A429-3CFC-4324-8790-D357C851A222}" type="slidenum">
              <a:rPr lang="en-GB" smtClean="0"/>
              <a:t>10</a:t>
            </a:fld>
            <a:endParaRPr lang="en-GB"/>
          </a:p>
        </p:txBody>
      </p:sp>
    </p:spTree>
    <p:extLst>
      <p:ext uri="{BB962C8B-B14F-4D97-AF65-F5344CB8AC3E}">
        <p14:creationId xmlns:p14="http://schemas.microsoft.com/office/powerpoint/2010/main" val="484659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TSL have been progressing some  the actions points and as I mentioned earlier with each of the areas we progress more engagement work with the sector is happening.– important to say why when engagement hasn’t finished </a:t>
            </a:r>
          </a:p>
          <a:p>
            <a:endParaRPr lang="en-GB" dirty="0"/>
          </a:p>
          <a:p>
            <a:r>
              <a:rPr lang="en-GB" dirty="0"/>
              <a:t>1. Community </a:t>
            </a:r>
            <a:r>
              <a:rPr lang="en-GB" dirty="0" err="1"/>
              <a:t>Buidlings</a:t>
            </a:r>
            <a:r>
              <a:rPr lang="en-GB" dirty="0"/>
              <a:t> – developed a survey to understand current </a:t>
            </a:r>
            <a:r>
              <a:rPr lang="en-GB" dirty="0" err="1"/>
              <a:t>situaiotn</a:t>
            </a:r>
            <a:r>
              <a:rPr lang="en-GB" dirty="0"/>
              <a:t> with community buildings and the support they are needing. This has been issued to issued to approx. 250 known community spaces including faith organisations, sports clubs and other community organisations, across the Community Assets Transfer </a:t>
            </a:r>
            <a:r>
              <a:rPr lang="en-GB" dirty="0" err="1"/>
              <a:t>disribtion</a:t>
            </a:r>
            <a:r>
              <a:rPr lang="en-GB" dirty="0"/>
              <a:t> list and to the TSL distribution list. So far we have 76 responses – deadline is 12</a:t>
            </a:r>
            <a:r>
              <a:rPr lang="en-GB" baseline="30000" dirty="0"/>
              <a:t>th</a:t>
            </a:r>
            <a:r>
              <a:rPr lang="en-GB" dirty="0"/>
              <a:t> November. </a:t>
            </a:r>
          </a:p>
          <a:p>
            <a:endParaRPr lang="en-GB" dirty="0"/>
          </a:p>
          <a:p>
            <a:r>
              <a:rPr lang="en-GB" dirty="0"/>
              <a:t>2. In support the social enterprise work we’ve developed a ‘Sounding Board’ of local experts consists of representatives from TSL Kirklees, Council Policy &amp; Partnerships team, University, Locala, and most importantly Kirklees based social enterprises.   The aim is that this group will help guide and develop this work, and act as a ‘sounding board’ for ideas as to how we do encourage more social enterprises into Kirklees</a:t>
            </a:r>
          </a:p>
          <a:p>
            <a:r>
              <a:rPr lang="en-GB" dirty="0"/>
              <a:t>3. Finally we’ve been talking to </a:t>
            </a:r>
            <a:r>
              <a:rPr lang="en-GB" dirty="0" err="1"/>
              <a:t>Porcurement</a:t>
            </a:r>
            <a:r>
              <a:rPr lang="en-GB" dirty="0"/>
              <a:t> about their Social Value Portal and working with them to see how the this will impact the VCSE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32100" rtl="0" eaLnBrk="1" fontAlgn="auto" latinLnBrk="0" hangingPunct="1">
              <a:lnSpc>
                <a:spcPct val="100000"/>
              </a:lnSpc>
              <a:spcBef>
                <a:spcPts val="0"/>
              </a:spcBef>
              <a:spcAft>
                <a:spcPts val="0"/>
              </a:spcAft>
              <a:buClrTx/>
              <a:buSzTx/>
              <a:buFontTx/>
              <a:buNone/>
              <a:tabLst/>
              <a:defRPr/>
            </a:pPr>
            <a:fld id="{6DAF6D27-FF86-450F-BFDA-C8A9124E91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321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6917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32100" rtl="0" eaLnBrk="1" fontAlgn="auto" latinLnBrk="0" hangingPunct="1">
              <a:lnSpc>
                <a:spcPct val="100000"/>
              </a:lnSpc>
              <a:spcBef>
                <a:spcPts val="0"/>
              </a:spcBef>
              <a:spcAft>
                <a:spcPts val="0"/>
              </a:spcAft>
              <a:buClrTx/>
              <a:buSzTx/>
              <a:buFontTx/>
              <a:buNone/>
              <a:tabLst/>
              <a:defRPr/>
            </a:pPr>
            <a:fld id="{6DAF6D27-FF86-450F-BFDA-C8A9124E91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321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24437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owerpoint We're Kirklees_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713"/>
          </a:xfrm>
          <a:prstGeom prst="rect">
            <a:avLst/>
          </a:prstGeom>
        </p:spPr>
      </p:pic>
      <p:sp>
        <p:nvSpPr>
          <p:cNvPr id="2" name="Title 1"/>
          <p:cNvSpPr>
            <a:spLocks noGrp="1"/>
          </p:cNvSpPr>
          <p:nvPr>
            <p:ph type="ctrTitle"/>
          </p:nvPr>
        </p:nvSpPr>
        <p:spPr>
          <a:xfrm>
            <a:off x="685800" y="1604965"/>
            <a:ext cx="7772400" cy="2387600"/>
          </a:xfrm>
        </p:spPr>
        <p:txBody>
          <a:bodyPr anchor="ctr" anchorCtr="0"/>
          <a:lstStyle>
            <a:lvl1pPr algn="ctr">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4084640"/>
            <a:ext cx="6858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C4109F-6EBD-49CA-B4AE-4797D97206A3}" type="datetimeFigureOut">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773A7C-7FBF-42CC-BA74-9977AE049E3A}" type="slidenum">
              <a:rPr lang="en-GB" smtClean="0"/>
              <a:t>‹#›</a:t>
            </a:fld>
            <a:endParaRPr lang="en-GB"/>
          </a:p>
        </p:txBody>
      </p:sp>
    </p:spTree>
    <p:extLst>
      <p:ext uri="{BB962C8B-B14F-4D97-AF65-F5344CB8AC3E}">
        <p14:creationId xmlns:p14="http://schemas.microsoft.com/office/powerpoint/2010/main" val="3280901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C4109F-6EBD-49CA-B4AE-4797D97206A3}" type="datetimeFigureOut">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773A7C-7FBF-42CC-BA74-9977AE049E3A}" type="slidenum">
              <a:rPr lang="en-GB" smtClean="0"/>
              <a:t>‹#›</a:t>
            </a:fld>
            <a:endParaRPr lang="en-GB"/>
          </a:p>
        </p:txBody>
      </p:sp>
    </p:spTree>
    <p:extLst>
      <p:ext uri="{BB962C8B-B14F-4D97-AF65-F5344CB8AC3E}">
        <p14:creationId xmlns:p14="http://schemas.microsoft.com/office/powerpoint/2010/main" val="3877627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C4109F-6EBD-49CA-B4AE-4797D97206A3}" type="datetimeFigureOut">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773A7C-7FBF-42CC-BA74-9977AE049E3A}" type="slidenum">
              <a:rPr lang="en-GB" smtClean="0"/>
              <a:t>‹#›</a:t>
            </a:fld>
            <a:endParaRPr lang="en-GB"/>
          </a:p>
        </p:txBody>
      </p:sp>
    </p:spTree>
    <p:extLst>
      <p:ext uri="{BB962C8B-B14F-4D97-AF65-F5344CB8AC3E}">
        <p14:creationId xmlns:p14="http://schemas.microsoft.com/office/powerpoint/2010/main" val="351621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1" cy="1470025"/>
          </a:xfrm>
          <a:prstGeom prst="rect">
            <a:avLst/>
          </a:prstGeom>
        </p:spPr>
        <p:txBody>
          <a:bodyPr lIns="86420" tIns="43210" rIns="86420" bIns="43210"/>
          <a:lstStyle>
            <a:lvl1pPr>
              <a:defRPr>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457200" y="6356352"/>
            <a:ext cx="2133600" cy="380803"/>
          </a:xfrm>
          <a:prstGeom prst="rect">
            <a:avLst/>
          </a:prstGeom>
        </p:spPr>
        <p:txBody>
          <a:bodyPr lIns="86420" tIns="43210" rIns="86420" bIns="43210"/>
          <a:lstStyle>
            <a:lvl1pPr algn="l">
              <a:defRPr sz="952">
                <a:solidFill>
                  <a:schemeClr val="bg1">
                    <a:lumMod val="50000"/>
                  </a:schemeClr>
                </a:solidFill>
              </a:defRPr>
            </a:lvl1pPr>
          </a:lstStyle>
          <a:p>
            <a:fld id="{8619B5AF-F916-7E40-B97F-969D94D9D1D8}" type="datetimeFigureOut">
              <a:rPr lang="en-US" smtClean="0"/>
              <a:pPr/>
              <a:t>11/30/2021</a:t>
            </a:fld>
            <a:endParaRPr lang="en-US" dirty="0"/>
          </a:p>
        </p:txBody>
      </p:sp>
      <p:sp>
        <p:nvSpPr>
          <p:cNvPr id="5" name="Footer Placeholder 4"/>
          <p:cNvSpPr>
            <a:spLocks noGrp="1"/>
          </p:cNvSpPr>
          <p:nvPr>
            <p:ph type="ftr" sz="quarter" idx="11"/>
          </p:nvPr>
        </p:nvSpPr>
        <p:spPr>
          <a:xfrm>
            <a:off x="3124200" y="6356352"/>
            <a:ext cx="2895601" cy="365125"/>
          </a:xfrm>
          <a:prstGeom prst="rect">
            <a:avLst/>
          </a:prstGeom>
        </p:spPr>
        <p:txBody>
          <a:bodyPr lIns="86420" tIns="43210" rIns="86420" bIns="43210"/>
          <a:lstStyle>
            <a:lvl1pPr algn="ctr">
              <a:defRPr sz="1111">
                <a:solidFill>
                  <a:srgbClr val="7F7F7F"/>
                </a:solidFill>
              </a:defRPr>
            </a:lvl1pPr>
          </a:lstStyle>
          <a:p>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lIns="86420" tIns="43210" rIns="86420" bIns="43210"/>
          <a:lstStyle>
            <a:lvl1pPr algn="r">
              <a:defRPr sz="952">
                <a:solidFill>
                  <a:srgbClr val="7F7F7F"/>
                </a:solidFill>
              </a:defRPr>
            </a:lvl1pPr>
          </a:lstStyle>
          <a:p>
            <a:fld id="{C256EE4E-AD89-C844-862D-160FD78C1F6D}" type="slidenum">
              <a:rPr lang="en-US" smtClean="0"/>
              <a:pPr/>
              <a:t>‹#›</a:t>
            </a:fld>
            <a:endParaRPr lang="en-US" dirty="0"/>
          </a:p>
        </p:txBody>
      </p:sp>
    </p:spTree>
    <p:extLst>
      <p:ext uri="{BB962C8B-B14F-4D97-AF65-F5344CB8AC3E}">
        <p14:creationId xmlns:p14="http://schemas.microsoft.com/office/powerpoint/2010/main" val="2849977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9F77156-FEBF-4610-8056-4B68B1989907}" type="datetimeFigureOut">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1C0599-3899-4B5B-ADBD-01F875666D9C}" type="slidenum">
              <a:rPr lang="en-GB" smtClean="0"/>
              <a:t>‹#›</a:t>
            </a:fld>
            <a:endParaRPr lang="en-GB"/>
          </a:p>
        </p:txBody>
      </p:sp>
    </p:spTree>
    <p:extLst>
      <p:ext uri="{BB962C8B-B14F-4D97-AF65-F5344CB8AC3E}">
        <p14:creationId xmlns:p14="http://schemas.microsoft.com/office/powerpoint/2010/main" val="2676076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F77156-FEBF-4610-8056-4B68B1989907}" type="datetimeFigureOut">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1C0599-3899-4B5B-ADBD-01F875666D9C}" type="slidenum">
              <a:rPr lang="en-GB" smtClean="0"/>
              <a:t>‹#›</a:t>
            </a:fld>
            <a:endParaRPr lang="en-GB"/>
          </a:p>
        </p:txBody>
      </p:sp>
    </p:spTree>
    <p:extLst>
      <p:ext uri="{BB962C8B-B14F-4D97-AF65-F5344CB8AC3E}">
        <p14:creationId xmlns:p14="http://schemas.microsoft.com/office/powerpoint/2010/main" val="2205891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F77156-FEBF-4610-8056-4B68B1989907}" type="datetimeFigureOut">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1C0599-3899-4B5B-ADBD-01F875666D9C}" type="slidenum">
              <a:rPr lang="en-GB" smtClean="0"/>
              <a:t>‹#›</a:t>
            </a:fld>
            <a:endParaRPr lang="en-GB"/>
          </a:p>
        </p:txBody>
      </p:sp>
    </p:spTree>
    <p:extLst>
      <p:ext uri="{BB962C8B-B14F-4D97-AF65-F5344CB8AC3E}">
        <p14:creationId xmlns:p14="http://schemas.microsoft.com/office/powerpoint/2010/main" val="3014888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9F77156-FEBF-4610-8056-4B68B1989907}" type="datetimeFigureOut">
              <a:rPr lang="en-GB" smtClean="0"/>
              <a:t>30/11/2021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1C0599-3899-4B5B-ADBD-01F875666D9C}" type="slidenum">
              <a:rPr lang="en-GB" smtClean="0"/>
              <a:t>‹#›</a:t>
            </a:fld>
            <a:endParaRPr lang="en-GB"/>
          </a:p>
        </p:txBody>
      </p:sp>
    </p:spTree>
    <p:extLst>
      <p:ext uri="{BB962C8B-B14F-4D97-AF65-F5344CB8AC3E}">
        <p14:creationId xmlns:p14="http://schemas.microsoft.com/office/powerpoint/2010/main" val="3908086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9F77156-FEBF-4610-8056-4B68B1989907}" type="datetimeFigureOut">
              <a:rPr lang="en-GB" smtClean="0"/>
              <a:t>30/11/2021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1C0599-3899-4B5B-ADBD-01F875666D9C}" type="slidenum">
              <a:rPr lang="en-GB" smtClean="0"/>
              <a:t>‹#›</a:t>
            </a:fld>
            <a:endParaRPr lang="en-GB"/>
          </a:p>
        </p:txBody>
      </p:sp>
    </p:spTree>
    <p:extLst>
      <p:ext uri="{BB962C8B-B14F-4D97-AF65-F5344CB8AC3E}">
        <p14:creationId xmlns:p14="http://schemas.microsoft.com/office/powerpoint/2010/main" val="3258867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9F77156-FEBF-4610-8056-4B68B1989907}" type="datetimeFigureOut">
              <a:rPr lang="en-GB" smtClean="0"/>
              <a:t>30/11/2021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1C0599-3899-4B5B-ADBD-01F875666D9C}" type="slidenum">
              <a:rPr lang="en-GB" smtClean="0"/>
              <a:t>‹#›</a:t>
            </a:fld>
            <a:endParaRPr lang="en-GB"/>
          </a:p>
        </p:txBody>
      </p:sp>
    </p:spTree>
    <p:extLst>
      <p:ext uri="{BB962C8B-B14F-4D97-AF65-F5344CB8AC3E}">
        <p14:creationId xmlns:p14="http://schemas.microsoft.com/office/powerpoint/2010/main" val="3898743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77156-FEBF-4610-8056-4B68B1989907}" type="datetimeFigureOut">
              <a:rPr lang="en-GB" smtClean="0"/>
              <a:t>30/11/2021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1C0599-3899-4B5B-ADBD-01F875666D9C}" type="slidenum">
              <a:rPr lang="en-GB" smtClean="0"/>
              <a:t>‹#›</a:t>
            </a:fld>
            <a:endParaRPr lang="en-GB"/>
          </a:p>
        </p:txBody>
      </p:sp>
    </p:spTree>
    <p:extLst>
      <p:ext uri="{BB962C8B-B14F-4D97-AF65-F5344CB8AC3E}">
        <p14:creationId xmlns:p14="http://schemas.microsoft.com/office/powerpoint/2010/main" val="2901496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C4109F-6EBD-49CA-B4AE-4797D97206A3}" type="datetimeFigureOut">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773A7C-7FBF-42CC-BA74-9977AE049E3A}" type="slidenum">
              <a:rPr lang="en-GB" smtClean="0"/>
              <a:t>‹#›</a:t>
            </a:fld>
            <a:endParaRPr lang="en-GB"/>
          </a:p>
        </p:txBody>
      </p:sp>
    </p:spTree>
    <p:extLst>
      <p:ext uri="{BB962C8B-B14F-4D97-AF65-F5344CB8AC3E}">
        <p14:creationId xmlns:p14="http://schemas.microsoft.com/office/powerpoint/2010/main" val="12430514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F77156-FEBF-4610-8056-4B68B1989907}" type="datetimeFigureOut">
              <a:rPr lang="en-GB" smtClean="0"/>
              <a:t>30/11/2021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1C0599-3899-4B5B-ADBD-01F875666D9C}" type="slidenum">
              <a:rPr lang="en-GB" smtClean="0"/>
              <a:t>‹#›</a:t>
            </a:fld>
            <a:endParaRPr lang="en-GB"/>
          </a:p>
        </p:txBody>
      </p:sp>
    </p:spTree>
    <p:extLst>
      <p:ext uri="{BB962C8B-B14F-4D97-AF65-F5344CB8AC3E}">
        <p14:creationId xmlns:p14="http://schemas.microsoft.com/office/powerpoint/2010/main" val="1081224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F77156-FEBF-4610-8056-4B68B1989907}" type="datetimeFigureOut">
              <a:rPr lang="en-GB" smtClean="0"/>
              <a:t>30/11/2021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1C0599-3899-4B5B-ADBD-01F875666D9C}" type="slidenum">
              <a:rPr lang="en-GB" smtClean="0"/>
              <a:t>‹#›</a:t>
            </a:fld>
            <a:endParaRPr lang="en-GB"/>
          </a:p>
        </p:txBody>
      </p:sp>
    </p:spTree>
    <p:extLst>
      <p:ext uri="{BB962C8B-B14F-4D97-AF65-F5344CB8AC3E}">
        <p14:creationId xmlns:p14="http://schemas.microsoft.com/office/powerpoint/2010/main" val="3881197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F77156-FEBF-4610-8056-4B68B1989907}" type="datetimeFigureOut">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1C0599-3899-4B5B-ADBD-01F875666D9C}" type="slidenum">
              <a:rPr lang="en-GB" smtClean="0"/>
              <a:t>‹#›</a:t>
            </a:fld>
            <a:endParaRPr lang="en-GB"/>
          </a:p>
        </p:txBody>
      </p:sp>
    </p:spTree>
    <p:extLst>
      <p:ext uri="{BB962C8B-B14F-4D97-AF65-F5344CB8AC3E}">
        <p14:creationId xmlns:p14="http://schemas.microsoft.com/office/powerpoint/2010/main" val="12336822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F77156-FEBF-4610-8056-4B68B1989907}" type="datetimeFigureOut">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1C0599-3899-4B5B-ADBD-01F875666D9C}" type="slidenum">
              <a:rPr lang="en-GB" smtClean="0"/>
              <a:t>‹#›</a:t>
            </a:fld>
            <a:endParaRPr lang="en-GB"/>
          </a:p>
        </p:txBody>
      </p:sp>
    </p:spTree>
    <p:extLst>
      <p:ext uri="{BB962C8B-B14F-4D97-AF65-F5344CB8AC3E}">
        <p14:creationId xmlns:p14="http://schemas.microsoft.com/office/powerpoint/2010/main" val="3427680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C4109F-6EBD-49CA-B4AE-4797D97206A3}" type="datetimeFigureOut">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773A7C-7FBF-42CC-BA74-9977AE049E3A}" type="slidenum">
              <a:rPr lang="en-GB" smtClean="0"/>
              <a:t>‹#›</a:t>
            </a:fld>
            <a:endParaRPr lang="en-GB"/>
          </a:p>
        </p:txBody>
      </p:sp>
    </p:spTree>
    <p:extLst>
      <p:ext uri="{BB962C8B-B14F-4D97-AF65-F5344CB8AC3E}">
        <p14:creationId xmlns:p14="http://schemas.microsoft.com/office/powerpoint/2010/main" val="1835438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C4109F-6EBD-49CA-B4AE-4797D97206A3}" type="datetimeFigureOut">
              <a:rPr lang="en-GB" smtClean="0"/>
              <a:t>30/11/2021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773A7C-7FBF-42CC-BA74-9977AE049E3A}" type="slidenum">
              <a:rPr lang="en-GB" smtClean="0"/>
              <a:t>‹#›</a:t>
            </a:fld>
            <a:endParaRPr lang="en-GB"/>
          </a:p>
        </p:txBody>
      </p:sp>
    </p:spTree>
    <p:extLst>
      <p:ext uri="{BB962C8B-B14F-4D97-AF65-F5344CB8AC3E}">
        <p14:creationId xmlns:p14="http://schemas.microsoft.com/office/powerpoint/2010/main" val="3181709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C4109F-6EBD-49CA-B4AE-4797D97206A3}" type="datetimeFigureOut">
              <a:rPr lang="en-GB" smtClean="0"/>
              <a:t>30/11/2021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9773A7C-7FBF-42CC-BA74-9977AE049E3A}" type="slidenum">
              <a:rPr lang="en-GB" smtClean="0"/>
              <a:t>‹#›</a:t>
            </a:fld>
            <a:endParaRPr lang="en-GB"/>
          </a:p>
        </p:txBody>
      </p:sp>
    </p:spTree>
    <p:extLst>
      <p:ext uri="{BB962C8B-B14F-4D97-AF65-F5344CB8AC3E}">
        <p14:creationId xmlns:p14="http://schemas.microsoft.com/office/powerpoint/2010/main" val="449959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C4109F-6EBD-49CA-B4AE-4797D97206A3}" type="datetimeFigureOut">
              <a:rPr lang="en-GB" smtClean="0"/>
              <a:t>30/11/2021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9773A7C-7FBF-42CC-BA74-9977AE049E3A}" type="slidenum">
              <a:rPr lang="en-GB" smtClean="0"/>
              <a:t>‹#›</a:t>
            </a:fld>
            <a:endParaRPr lang="en-GB"/>
          </a:p>
        </p:txBody>
      </p:sp>
    </p:spTree>
    <p:extLst>
      <p:ext uri="{BB962C8B-B14F-4D97-AF65-F5344CB8AC3E}">
        <p14:creationId xmlns:p14="http://schemas.microsoft.com/office/powerpoint/2010/main" val="2973901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C4109F-6EBD-49CA-B4AE-4797D97206A3}" type="datetimeFigureOut">
              <a:rPr lang="en-GB" smtClean="0"/>
              <a:t>30/11/2021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9773A7C-7FBF-42CC-BA74-9977AE049E3A}" type="slidenum">
              <a:rPr lang="en-GB" smtClean="0"/>
              <a:t>‹#›</a:t>
            </a:fld>
            <a:endParaRPr lang="en-GB"/>
          </a:p>
        </p:txBody>
      </p:sp>
    </p:spTree>
    <p:extLst>
      <p:ext uri="{BB962C8B-B14F-4D97-AF65-F5344CB8AC3E}">
        <p14:creationId xmlns:p14="http://schemas.microsoft.com/office/powerpoint/2010/main" val="88737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C4109F-6EBD-49CA-B4AE-4797D97206A3}" type="datetimeFigureOut">
              <a:rPr lang="en-GB" smtClean="0"/>
              <a:t>30/11/2021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773A7C-7FBF-42CC-BA74-9977AE049E3A}" type="slidenum">
              <a:rPr lang="en-GB" smtClean="0"/>
              <a:t>‹#›</a:t>
            </a:fld>
            <a:endParaRPr lang="en-GB"/>
          </a:p>
        </p:txBody>
      </p:sp>
    </p:spTree>
    <p:extLst>
      <p:ext uri="{BB962C8B-B14F-4D97-AF65-F5344CB8AC3E}">
        <p14:creationId xmlns:p14="http://schemas.microsoft.com/office/powerpoint/2010/main" val="816296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C4109F-6EBD-49CA-B4AE-4797D97206A3}" type="datetimeFigureOut">
              <a:rPr lang="en-GB" smtClean="0"/>
              <a:t>30/11/2021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773A7C-7FBF-42CC-BA74-9977AE049E3A}" type="slidenum">
              <a:rPr lang="en-GB" smtClean="0"/>
              <a:t>‹#›</a:t>
            </a:fld>
            <a:endParaRPr lang="en-GB"/>
          </a:p>
        </p:txBody>
      </p:sp>
    </p:spTree>
    <p:extLst>
      <p:ext uri="{BB962C8B-B14F-4D97-AF65-F5344CB8AC3E}">
        <p14:creationId xmlns:p14="http://schemas.microsoft.com/office/powerpoint/2010/main" val="90429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9315DD2-9C4A-407A-B770-6FA83D87B10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 y="1"/>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C4109F-6EBD-49CA-B4AE-4797D97206A3}" type="datetimeFigureOut">
              <a:rPr lang="en-GB" smtClean="0"/>
              <a:t>30/11/2021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773A7C-7FBF-42CC-BA74-9977AE049E3A}" type="slidenum">
              <a:rPr lang="en-GB" smtClean="0"/>
              <a:t>‹#›</a:t>
            </a:fld>
            <a:endParaRPr lang="en-GB"/>
          </a:p>
        </p:txBody>
      </p:sp>
    </p:spTree>
    <p:extLst>
      <p:ext uri="{BB962C8B-B14F-4D97-AF65-F5344CB8AC3E}">
        <p14:creationId xmlns:p14="http://schemas.microsoft.com/office/powerpoint/2010/main" val="3268749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rgbClr val="00809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F77156-FEBF-4610-8056-4B68B1989907}" type="datetimeFigureOut">
              <a:rPr lang="en-GB" smtClean="0"/>
              <a:t>30/11/2021</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1C0599-3899-4B5B-ADBD-01F875666D9C}" type="slidenum">
              <a:rPr lang="en-GB" smtClean="0"/>
              <a:t>‹#›</a:t>
            </a:fld>
            <a:endParaRPr lang="en-GB"/>
          </a:p>
        </p:txBody>
      </p:sp>
    </p:spTree>
    <p:extLst>
      <p:ext uri="{BB962C8B-B14F-4D97-AF65-F5344CB8AC3E}">
        <p14:creationId xmlns:p14="http://schemas.microsoft.com/office/powerpoint/2010/main" val="18987601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rgbClr val="00809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C53946-3714-47D7-A084-24529FDB9980}"/>
              </a:ext>
            </a:extLst>
          </p:cNvPr>
          <p:cNvSpPr>
            <a:spLocks noGrp="1"/>
          </p:cNvSpPr>
          <p:nvPr>
            <p:ph type="ctrTitle"/>
          </p:nvPr>
        </p:nvSpPr>
        <p:spPr/>
        <p:txBody>
          <a:bodyPr anchor="b"/>
          <a:lstStyle/>
          <a:p>
            <a:r>
              <a:rPr lang="en-GB" sz="6000" b="1" dirty="0">
                <a:solidFill>
                  <a:prstClr val="white"/>
                </a:solidFill>
                <a:latin typeface="Calibri"/>
              </a:rPr>
              <a:t>Kirklees VCSE Investment Strategy</a:t>
            </a:r>
            <a:endParaRPr lang="en-GB" dirty="0"/>
          </a:p>
        </p:txBody>
      </p:sp>
      <p:sp>
        <p:nvSpPr>
          <p:cNvPr id="4" name="Subtitle 3">
            <a:extLst>
              <a:ext uri="{FF2B5EF4-FFF2-40B4-BE49-F238E27FC236}">
                <a16:creationId xmlns:a16="http://schemas.microsoft.com/office/drawing/2014/main" id="{F2682DD2-5F8C-4A16-BE68-42C968BBF2A4}"/>
              </a:ext>
            </a:extLst>
          </p:cNvPr>
          <p:cNvSpPr>
            <a:spLocks noGrp="1"/>
          </p:cNvSpPr>
          <p:nvPr>
            <p:ph type="subTitle" idx="1"/>
          </p:nvPr>
        </p:nvSpPr>
        <p:spPr/>
        <p:txBody>
          <a:bodyPr/>
          <a:lstStyle/>
          <a:p>
            <a:pPr algn="ctr" defTabSz="457075"/>
            <a:r>
              <a:rPr lang="en-GB" sz="2400" b="1" dirty="0">
                <a:solidFill>
                  <a:prstClr val="white"/>
                </a:solidFill>
                <a:latin typeface="Calibri"/>
              </a:rPr>
              <a:t>Jonathan Nunn</a:t>
            </a:r>
          </a:p>
          <a:p>
            <a:pPr algn="ctr" defTabSz="457075"/>
            <a:r>
              <a:rPr lang="en-GB" sz="2400" b="1" dirty="0">
                <a:solidFill>
                  <a:prstClr val="white"/>
                </a:solidFill>
                <a:latin typeface="Calibri"/>
              </a:rPr>
              <a:t>Helen Orlic</a:t>
            </a:r>
            <a:endParaRPr lang="en-GB" dirty="0"/>
          </a:p>
        </p:txBody>
      </p:sp>
    </p:spTree>
    <p:extLst>
      <p:ext uri="{BB962C8B-B14F-4D97-AF65-F5344CB8AC3E}">
        <p14:creationId xmlns:p14="http://schemas.microsoft.com/office/powerpoint/2010/main" val="4001532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Down 4">
            <a:extLst>
              <a:ext uri="{FF2B5EF4-FFF2-40B4-BE49-F238E27FC236}">
                <a16:creationId xmlns:a16="http://schemas.microsoft.com/office/drawing/2014/main" id="{7AB741AC-2B1E-420F-B69C-AA7AA5BDC333}"/>
              </a:ext>
            </a:extLst>
          </p:cNvPr>
          <p:cNvSpPr/>
          <p:nvPr/>
        </p:nvSpPr>
        <p:spPr>
          <a:xfrm>
            <a:off x="4299373" y="4069519"/>
            <a:ext cx="530455" cy="315127"/>
          </a:xfrm>
          <a:prstGeom prst="downArrow">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endParaRPr lang="en-GB" sz="1400"/>
          </a:p>
        </p:txBody>
      </p:sp>
      <p:sp>
        <p:nvSpPr>
          <p:cNvPr id="6" name="Arrow: Down 5">
            <a:extLst>
              <a:ext uri="{FF2B5EF4-FFF2-40B4-BE49-F238E27FC236}">
                <a16:creationId xmlns:a16="http://schemas.microsoft.com/office/drawing/2014/main" id="{D9D89E55-45EB-425F-8379-30BDD3E357BC}"/>
              </a:ext>
            </a:extLst>
          </p:cNvPr>
          <p:cNvSpPr/>
          <p:nvPr/>
        </p:nvSpPr>
        <p:spPr>
          <a:xfrm>
            <a:off x="1502964" y="4057843"/>
            <a:ext cx="530455" cy="315190"/>
          </a:xfrm>
          <a:prstGeom prst="downArrow">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endParaRPr lang="en-GB" sz="1400"/>
          </a:p>
        </p:txBody>
      </p:sp>
      <p:sp>
        <p:nvSpPr>
          <p:cNvPr id="4" name="Arrow: Down 3">
            <a:extLst>
              <a:ext uri="{FF2B5EF4-FFF2-40B4-BE49-F238E27FC236}">
                <a16:creationId xmlns:a16="http://schemas.microsoft.com/office/drawing/2014/main" id="{1CAAD6AF-5D32-44D7-9BDC-719A747BFAD9}"/>
              </a:ext>
            </a:extLst>
          </p:cNvPr>
          <p:cNvSpPr/>
          <p:nvPr/>
        </p:nvSpPr>
        <p:spPr>
          <a:xfrm>
            <a:off x="7102439" y="4050329"/>
            <a:ext cx="530455" cy="315127"/>
          </a:xfrm>
          <a:prstGeom prst="downArrow">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endParaRPr lang="en-GB" sz="1400"/>
          </a:p>
        </p:txBody>
      </p:sp>
      <p:sp>
        <p:nvSpPr>
          <p:cNvPr id="7" name="Arrow: Down 6">
            <a:extLst>
              <a:ext uri="{FF2B5EF4-FFF2-40B4-BE49-F238E27FC236}">
                <a16:creationId xmlns:a16="http://schemas.microsoft.com/office/drawing/2014/main" id="{B9E163DD-1D60-4777-B74D-C374B7718E9B}"/>
              </a:ext>
            </a:extLst>
          </p:cNvPr>
          <p:cNvSpPr/>
          <p:nvPr/>
        </p:nvSpPr>
        <p:spPr>
          <a:xfrm>
            <a:off x="7128572" y="2112348"/>
            <a:ext cx="530455" cy="315127"/>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endParaRPr lang="en-GB" sz="1400"/>
          </a:p>
        </p:txBody>
      </p:sp>
      <p:sp>
        <p:nvSpPr>
          <p:cNvPr id="8" name="Arrow: Down 7">
            <a:extLst>
              <a:ext uri="{FF2B5EF4-FFF2-40B4-BE49-F238E27FC236}">
                <a16:creationId xmlns:a16="http://schemas.microsoft.com/office/drawing/2014/main" id="{15EA12E1-6FA0-4455-8A4F-B074994660A4}"/>
              </a:ext>
            </a:extLst>
          </p:cNvPr>
          <p:cNvSpPr/>
          <p:nvPr/>
        </p:nvSpPr>
        <p:spPr>
          <a:xfrm>
            <a:off x="4314290" y="2119861"/>
            <a:ext cx="530455" cy="315127"/>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endParaRPr lang="en-GB" sz="1400"/>
          </a:p>
        </p:txBody>
      </p:sp>
      <p:sp>
        <p:nvSpPr>
          <p:cNvPr id="9" name="Arrow: Down 8">
            <a:extLst>
              <a:ext uri="{FF2B5EF4-FFF2-40B4-BE49-F238E27FC236}">
                <a16:creationId xmlns:a16="http://schemas.microsoft.com/office/drawing/2014/main" id="{486A0E03-101F-41AE-8A76-EAE3179B2876}"/>
              </a:ext>
            </a:extLst>
          </p:cNvPr>
          <p:cNvSpPr/>
          <p:nvPr/>
        </p:nvSpPr>
        <p:spPr>
          <a:xfrm>
            <a:off x="1529096" y="2119861"/>
            <a:ext cx="530455" cy="31519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endParaRPr lang="en-GB" sz="1400"/>
          </a:p>
        </p:txBody>
      </p:sp>
      <p:sp>
        <p:nvSpPr>
          <p:cNvPr id="10" name="Rectangle: Rounded Corners 9">
            <a:extLst>
              <a:ext uri="{FF2B5EF4-FFF2-40B4-BE49-F238E27FC236}">
                <a16:creationId xmlns:a16="http://schemas.microsoft.com/office/drawing/2014/main" id="{52660948-3009-43AC-900C-FCEDFE052053}"/>
              </a:ext>
            </a:extLst>
          </p:cNvPr>
          <p:cNvSpPr/>
          <p:nvPr/>
        </p:nvSpPr>
        <p:spPr>
          <a:xfrm>
            <a:off x="423745" y="1303632"/>
            <a:ext cx="2738017" cy="9221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GB" sz="1200" b="1" dirty="0">
                <a:solidFill>
                  <a:srgbClr val="FFFFFF"/>
                </a:solidFill>
                <a:ea typeface="Times New Roman" panose="02020603050405020304" pitchFamily="18" charset="0"/>
                <a:cs typeface="Times New Roman" panose="02020603050405020304" pitchFamily="18" charset="0"/>
              </a:rPr>
              <a:t>Priority 1</a:t>
            </a:r>
            <a:endParaRPr lang="en-GB" sz="1050" dirty="0">
              <a:latin typeface="Times New Roman" panose="02020603050405020304" pitchFamily="18" charset="0"/>
              <a:ea typeface="Times New Roman" panose="02020603050405020304" pitchFamily="18" charset="0"/>
            </a:endParaRPr>
          </a:p>
          <a:p>
            <a:pPr algn="ctr"/>
            <a:r>
              <a:rPr lang="en-GB" sz="1200" b="1" dirty="0">
                <a:solidFill>
                  <a:srgbClr val="FFFFFF"/>
                </a:solidFill>
                <a:ea typeface="Times New Roman" panose="02020603050405020304" pitchFamily="18" charset="0"/>
                <a:cs typeface="Times New Roman" panose="02020603050405020304" pitchFamily="18" charset="0"/>
              </a:rPr>
              <a:t>Invest to build trust and transparency: </a:t>
            </a:r>
            <a:r>
              <a:rPr lang="en-GB" sz="1050" dirty="0">
                <a:solidFill>
                  <a:srgbClr val="FFFFFF"/>
                </a:solidFill>
                <a:ea typeface="Times New Roman" panose="02020603050405020304" pitchFamily="18" charset="0"/>
                <a:cs typeface="Times New Roman" panose="02020603050405020304" pitchFamily="18" charset="0"/>
              </a:rPr>
              <a:t>creating an environment for partners to work alongside each other</a:t>
            </a:r>
            <a:endParaRPr lang="en-GB" sz="1050" dirty="0">
              <a:latin typeface="Times New Roman" panose="02020603050405020304" pitchFamily="18" charset="0"/>
              <a:ea typeface="Times New Roman" panose="02020603050405020304" pitchFamily="18" charset="0"/>
            </a:endParaRPr>
          </a:p>
        </p:txBody>
      </p:sp>
      <p:sp>
        <p:nvSpPr>
          <p:cNvPr id="11" name="Rectangle: Rounded Corners 10">
            <a:extLst>
              <a:ext uri="{FF2B5EF4-FFF2-40B4-BE49-F238E27FC236}">
                <a16:creationId xmlns:a16="http://schemas.microsoft.com/office/drawing/2014/main" id="{A2688271-F775-411E-8E16-BC18F78E0B1E}"/>
              </a:ext>
            </a:extLst>
          </p:cNvPr>
          <p:cNvSpPr/>
          <p:nvPr/>
        </p:nvSpPr>
        <p:spPr>
          <a:xfrm>
            <a:off x="3273329" y="1303632"/>
            <a:ext cx="2671904" cy="9063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GB" sz="1200" b="1">
                <a:solidFill>
                  <a:srgbClr val="FFFFFF"/>
                </a:solidFill>
                <a:ea typeface="Times New Roman" panose="02020603050405020304" pitchFamily="18" charset="0"/>
                <a:cs typeface="Times New Roman" panose="02020603050405020304" pitchFamily="18" charset="0"/>
              </a:rPr>
              <a:t>Priority 2</a:t>
            </a:r>
            <a:endParaRPr lang="en-GB" sz="1050">
              <a:latin typeface="Times New Roman" panose="02020603050405020304" pitchFamily="18" charset="0"/>
              <a:ea typeface="Times New Roman" panose="02020603050405020304" pitchFamily="18" charset="0"/>
            </a:endParaRPr>
          </a:p>
          <a:p>
            <a:pPr algn="ctr"/>
            <a:r>
              <a:rPr lang="en-GB" sz="1100" b="1">
                <a:solidFill>
                  <a:srgbClr val="FFFFFF"/>
                </a:solidFill>
                <a:ea typeface="Times New Roman" panose="02020603050405020304" pitchFamily="18" charset="0"/>
                <a:cs typeface="Times New Roman" panose="02020603050405020304" pitchFamily="18" charset="0"/>
              </a:rPr>
              <a:t>Invest in whoever is best placed to provide the service or support:</a:t>
            </a:r>
            <a:r>
              <a:rPr lang="en-GB" sz="1100">
                <a:solidFill>
                  <a:srgbClr val="FFFFFF"/>
                </a:solidFill>
                <a:ea typeface="Times New Roman" panose="02020603050405020304" pitchFamily="18" charset="0"/>
                <a:cs typeface="Times New Roman" panose="02020603050405020304" pitchFamily="18" charset="0"/>
              </a:rPr>
              <a:t> </a:t>
            </a:r>
            <a:br>
              <a:rPr lang="en-GB" sz="1100">
                <a:solidFill>
                  <a:srgbClr val="FFFFFF"/>
                </a:solidFill>
                <a:ea typeface="Times New Roman" panose="02020603050405020304" pitchFamily="18" charset="0"/>
                <a:cs typeface="Times New Roman" panose="02020603050405020304" pitchFamily="18" charset="0"/>
              </a:rPr>
            </a:br>
            <a:r>
              <a:rPr lang="en-GB" sz="1050">
                <a:solidFill>
                  <a:srgbClr val="FFFFFF"/>
                </a:solidFill>
                <a:ea typeface="Times New Roman" panose="02020603050405020304" pitchFamily="18" charset="0"/>
                <a:cs typeface="Times New Roman" panose="02020603050405020304" pitchFamily="18" charset="0"/>
              </a:rPr>
              <a:t>recognising &amp; valuing each other’s strengths</a:t>
            </a:r>
            <a:endParaRPr lang="en-GB" sz="1050">
              <a:latin typeface="Times New Roman" panose="02020603050405020304" pitchFamily="18" charset="0"/>
              <a:ea typeface="Times New Roman" panose="02020603050405020304" pitchFamily="18" charset="0"/>
            </a:endParaRPr>
          </a:p>
        </p:txBody>
      </p:sp>
      <p:sp>
        <p:nvSpPr>
          <p:cNvPr id="12" name="Rectangle: Rounded Corners 11">
            <a:extLst>
              <a:ext uri="{FF2B5EF4-FFF2-40B4-BE49-F238E27FC236}">
                <a16:creationId xmlns:a16="http://schemas.microsoft.com/office/drawing/2014/main" id="{C2C2DAA5-3595-47D1-922C-FA0480AB21C2}"/>
              </a:ext>
            </a:extLst>
          </p:cNvPr>
          <p:cNvSpPr/>
          <p:nvPr/>
        </p:nvSpPr>
        <p:spPr>
          <a:xfrm>
            <a:off x="6057831" y="1303632"/>
            <a:ext cx="2678762" cy="9048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GB" sz="1200" b="1" dirty="0">
                <a:solidFill>
                  <a:srgbClr val="FFFFFF"/>
                </a:solidFill>
                <a:ea typeface="Times New Roman" panose="02020603050405020304" pitchFamily="18" charset="0"/>
                <a:cs typeface="Times New Roman" panose="02020603050405020304" pitchFamily="18" charset="0"/>
              </a:rPr>
              <a:t>Priority 3</a:t>
            </a:r>
            <a:endParaRPr lang="en-GB" sz="1050" dirty="0">
              <a:latin typeface="Times New Roman" panose="02020603050405020304" pitchFamily="18" charset="0"/>
              <a:ea typeface="Times New Roman" panose="02020603050405020304" pitchFamily="18" charset="0"/>
            </a:endParaRPr>
          </a:p>
          <a:p>
            <a:pPr algn="ctr"/>
            <a:r>
              <a:rPr lang="en-GB" sz="1200" b="1" dirty="0">
                <a:solidFill>
                  <a:srgbClr val="FFFFFF"/>
                </a:solidFill>
                <a:ea typeface="Times New Roman" panose="02020603050405020304" pitchFamily="18" charset="0"/>
                <a:cs typeface="Times New Roman" panose="02020603050405020304" pitchFamily="18" charset="0"/>
              </a:rPr>
              <a:t>Invest to increase VCSE capacity, resilience and sustainability:</a:t>
            </a:r>
            <a:br>
              <a:rPr lang="en-GB" sz="1200" b="1" dirty="0">
                <a:solidFill>
                  <a:srgbClr val="FFFFFF"/>
                </a:solidFill>
                <a:ea typeface="Times New Roman" panose="02020603050405020304" pitchFamily="18" charset="0"/>
                <a:cs typeface="Times New Roman" panose="02020603050405020304" pitchFamily="18" charset="0"/>
              </a:rPr>
            </a:br>
            <a:r>
              <a:rPr lang="en-GB" sz="1200" dirty="0">
                <a:solidFill>
                  <a:srgbClr val="FFFFFF"/>
                </a:solidFill>
                <a:ea typeface="Times New Roman" panose="02020603050405020304" pitchFamily="18" charset="0"/>
                <a:cs typeface="Times New Roman" panose="02020603050405020304" pitchFamily="18" charset="0"/>
              </a:rPr>
              <a:t> </a:t>
            </a:r>
            <a:r>
              <a:rPr lang="en-GB" sz="1050" dirty="0">
                <a:solidFill>
                  <a:srgbClr val="FFFFFF"/>
                </a:solidFill>
                <a:ea typeface="Times New Roman" panose="02020603050405020304" pitchFamily="18" charset="0"/>
                <a:cs typeface="Times New Roman" panose="02020603050405020304" pitchFamily="18" charset="0"/>
              </a:rPr>
              <a:t>empowering the VCSE to help themselves</a:t>
            </a:r>
            <a:endParaRPr lang="en-GB" sz="1050" dirty="0">
              <a:latin typeface="Times New Roman" panose="02020603050405020304" pitchFamily="18" charset="0"/>
              <a:ea typeface="Times New Roman" panose="02020603050405020304" pitchFamily="18" charset="0"/>
            </a:endParaRPr>
          </a:p>
        </p:txBody>
      </p:sp>
      <p:sp>
        <p:nvSpPr>
          <p:cNvPr id="13" name="Rectangle: Rounded Corners 12">
            <a:extLst>
              <a:ext uri="{FF2B5EF4-FFF2-40B4-BE49-F238E27FC236}">
                <a16:creationId xmlns:a16="http://schemas.microsoft.com/office/drawing/2014/main" id="{383F2EA4-BB8A-4820-9054-D598B2AAA49F}"/>
              </a:ext>
            </a:extLst>
          </p:cNvPr>
          <p:cNvSpPr/>
          <p:nvPr/>
        </p:nvSpPr>
        <p:spPr>
          <a:xfrm>
            <a:off x="1681436" y="845177"/>
            <a:ext cx="6103297" cy="37045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b="1">
                <a:solidFill>
                  <a:srgbClr val="FFFFFF"/>
                </a:solidFill>
                <a:ea typeface="Times New Roman" panose="02020603050405020304" pitchFamily="18" charset="0"/>
                <a:cs typeface="Times New Roman" panose="02020603050405020304" pitchFamily="18" charset="0"/>
              </a:rPr>
              <a:t>Our shared values - Working alongside </a:t>
            </a:r>
            <a:endParaRPr lang="en-GB" sz="900">
              <a:latin typeface="Times New Roman" panose="02020603050405020304" pitchFamily="18" charset="0"/>
              <a:ea typeface="Times New Roman" panose="02020603050405020304" pitchFamily="18" charset="0"/>
            </a:endParaRPr>
          </a:p>
        </p:txBody>
      </p:sp>
      <p:sp>
        <p:nvSpPr>
          <p:cNvPr id="14" name="Rectangle: Rounded Corners 13">
            <a:extLst>
              <a:ext uri="{FF2B5EF4-FFF2-40B4-BE49-F238E27FC236}">
                <a16:creationId xmlns:a16="http://schemas.microsoft.com/office/drawing/2014/main" id="{AAC9C5CF-F1EA-414F-9621-3496810B4271}"/>
              </a:ext>
            </a:extLst>
          </p:cNvPr>
          <p:cNvSpPr/>
          <p:nvPr/>
        </p:nvSpPr>
        <p:spPr>
          <a:xfrm>
            <a:off x="1681359" y="394368"/>
            <a:ext cx="6103297" cy="385310"/>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b="1" dirty="0">
                <a:solidFill>
                  <a:srgbClr val="FFFFFF"/>
                </a:solidFill>
                <a:ea typeface="Times New Roman" panose="02020603050405020304" pitchFamily="18" charset="0"/>
                <a:cs typeface="Times New Roman" panose="02020603050405020304" pitchFamily="18" charset="0"/>
              </a:rPr>
              <a:t>8 Shared Outcomes for Kirklees  </a:t>
            </a:r>
            <a:r>
              <a:rPr lang="en-GB" sz="900" dirty="0">
                <a:latin typeface="Times New Roman" panose="02020603050405020304" pitchFamily="18" charset="0"/>
                <a:ea typeface="Times New Roman" panose="02020603050405020304" pitchFamily="18" charset="0"/>
              </a:rPr>
              <a:t>                </a:t>
            </a:r>
          </a:p>
        </p:txBody>
      </p:sp>
      <p:sp>
        <p:nvSpPr>
          <p:cNvPr id="15" name="Rectangle: Rounded Corners 14">
            <a:extLst>
              <a:ext uri="{FF2B5EF4-FFF2-40B4-BE49-F238E27FC236}">
                <a16:creationId xmlns:a16="http://schemas.microsoft.com/office/drawing/2014/main" id="{0C58B9DC-09C6-495C-8FA6-C8987B1DED0F}"/>
              </a:ext>
            </a:extLst>
          </p:cNvPr>
          <p:cNvSpPr/>
          <p:nvPr/>
        </p:nvSpPr>
        <p:spPr>
          <a:xfrm>
            <a:off x="416100" y="4372970"/>
            <a:ext cx="2759388" cy="1322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algn="ctr"/>
            <a:r>
              <a:rPr lang="en-GB" sz="1100" b="1" dirty="0">
                <a:solidFill>
                  <a:srgbClr val="FFFFFF"/>
                </a:solidFill>
                <a:ea typeface="Times New Roman" panose="02020603050405020304" pitchFamily="18" charset="0"/>
                <a:cs typeface="Times New Roman" panose="02020603050405020304" pitchFamily="18" charset="0"/>
              </a:rPr>
              <a:t>Measures of success</a:t>
            </a:r>
            <a:endParaRPr lang="en-GB" sz="1000" dirty="0">
              <a:latin typeface="Times New Roman" panose="02020603050405020304" pitchFamily="18" charset="0"/>
              <a:ea typeface="Times New Roman" panose="02020603050405020304" pitchFamily="18" charset="0"/>
            </a:endParaRPr>
          </a:p>
          <a:p>
            <a:pPr marL="180000" indent="-180000">
              <a:lnSpc>
                <a:spcPct val="107000"/>
              </a:lnSpc>
              <a:buFont typeface="Symbol" panose="05050102010706020507" pitchFamily="18" charset="2"/>
              <a:buChar char=""/>
            </a:pPr>
            <a:r>
              <a:rPr lang="en-GB" sz="900" dirty="0">
                <a:solidFill>
                  <a:srgbClr val="FFFFFF"/>
                </a:solidFill>
                <a:ea typeface="Calibri" panose="020F0502020204030204" pitchFamily="34" charset="0"/>
                <a:cs typeface="Times New Roman" panose="02020603050405020304" pitchFamily="18" charset="0"/>
              </a:rPr>
              <a:t>Evidence of improved working together</a:t>
            </a:r>
            <a:endParaRPr lang="en-GB" sz="900" dirty="0">
              <a:ea typeface="Calibri" panose="020F0502020204030204" pitchFamily="34" charset="0"/>
              <a:cs typeface="Times New Roman" panose="02020603050405020304" pitchFamily="18" charset="0"/>
            </a:endParaRPr>
          </a:p>
          <a:p>
            <a:pPr marL="180000" indent="-180000">
              <a:lnSpc>
                <a:spcPct val="107000"/>
              </a:lnSpc>
              <a:buFont typeface="Symbol" panose="05050102010706020507" pitchFamily="18" charset="2"/>
              <a:buChar char=""/>
            </a:pPr>
            <a:r>
              <a:rPr lang="en-GB" sz="900" dirty="0">
                <a:solidFill>
                  <a:srgbClr val="FFFFFF"/>
                </a:solidFill>
                <a:ea typeface="Calibri" panose="020F0502020204030204" pitchFamily="34" charset="0"/>
                <a:cs typeface="Times New Roman" panose="02020603050405020304" pitchFamily="18" charset="0"/>
              </a:rPr>
              <a:t>New partnerships and alliances</a:t>
            </a:r>
            <a:endParaRPr lang="en-GB" sz="900" dirty="0">
              <a:ea typeface="Calibri" panose="020F0502020204030204" pitchFamily="34" charset="0"/>
              <a:cs typeface="Times New Roman" panose="02020603050405020304" pitchFamily="18" charset="0"/>
            </a:endParaRPr>
          </a:p>
          <a:p>
            <a:pPr marL="180000" indent="-180000">
              <a:lnSpc>
                <a:spcPct val="107000"/>
              </a:lnSpc>
              <a:buFont typeface="Symbol" panose="05050102010706020507" pitchFamily="18" charset="2"/>
              <a:buChar char=""/>
            </a:pPr>
            <a:r>
              <a:rPr lang="en-GB" sz="900" dirty="0">
                <a:solidFill>
                  <a:srgbClr val="FFFFFF"/>
                </a:solidFill>
                <a:ea typeface="Calibri" panose="020F0502020204030204" pitchFamily="34" charset="0"/>
                <a:cs typeface="Times New Roman" panose="02020603050405020304" pitchFamily="18" charset="0"/>
              </a:rPr>
              <a:t>Clear view of total funding available to VCSE</a:t>
            </a:r>
            <a:endParaRPr lang="en-GB" sz="900" dirty="0">
              <a:ea typeface="Calibri" panose="020F0502020204030204" pitchFamily="34" charset="0"/>
              <a:cs typeface="Times New Roman" panose="02020603050405020304" pitchFamily="18" charset="0"/>
            </a:endParaRPr>
          </a:p>
          <a:p>
            <a:pPr marL="180000" indent="-180000">
              <a:lnSpc>
                <a:spcPct val="107000"/>
              </a:lnSpc>
              <a:buFont typeface="Symbol" panose="05050102010706020507" pitchFamily="18" charset="2"/>
              <a:buChar char=""/>
            </a:pPr>
            <a:r>
              <a:rPr lang="en-GB" sz="900" dirty="0">
                <a:solidFill>
                  <a:srgbClr val="FFFFFF"/>
                </a:solidFill>
                <a:ea typeface="Calibri" panose="020F0502020204030204" pitchFamily="34" charset="0"/>
                <a:cs typeface="Times New Roman" panose="02020603050405020304" pitchFamily="18" charset="0"/>
              </a:rPr>
              <a:t>Social value demonstrated by VCSE</a:t>
            </a:r>
            <a:endParaRPr lang="en-GB" sz="900" dirty="0">
              <a:ea typeface="Calibri" panose="020F0502020204030204" pitchFamily="34" charset="0"/>
              <a:cs typeface="Times New Roman" panose="02020603050405020304" pitchFamily="18" charset="0"/>
            </a:endParaRPr>
          </a:p>
          <a:p>
            <a:pPr marL="180000" indent="-180000">
              <a:lnSpc>
                <a:spcPct val="107000"/>
              </a:lnSpc>
              <a:spcAft>
                <a:spcPts val="600"/>
              </a:spcAft>
              <a:buFont typeface="Symbol" panose="05050102010706020507" pitchFamily="18" charset="2"/>
              <a:buChar char=""/>
            </a:pPr>
            <a:r>
              <a:rPr lang="en-GB" sz="900" dirty="0">
                <a:solidFill>
                  <a:srgbClr val="FFFFFF"/>
                </a:solidFill>
                <a:ea typeface="Calibri" panose="020F0502020204030204" pitchFamily="34" charset="0"/>
                <a:cs typeface="Times New Roman" panose="02020603050405020304" pitchFamily="18" charset="0"/>
              </a:rPr>
              <a:t>Partners know what’s happening in their areas</a:t>
            </a:r>
            <a:endParaRPr lang="en-GB" sz="900" dirty="0">
              <a:ea typeface="Calibri" panose="020F0502020204030204" pitchFamily="34"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47168C2B-DCD5-4718-82BF-890D98BBF7C0}"/>
              </a:ext>
            </a:extLst>
          </p:cNvPr>
          <p:cNvSpPr/>
          <p:nvPr/>
        </p:nvSpPr>
        <p:spPr>
          <a:xfrm>
            <a:off x="6062390" y="4365457"/>
            <a:ext cx="2662988" cy="13399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algn="ctr"/>
            <a:r>
              <a:rPr lang="en-GB" sz="1100" b="1" dirty="0">
                <a:solidFill>
                  <a:srgbClr val="FFFFFF"/>
                </a:solidFill>
                <a:ea typeface="Times New Roman" panose="02020603050405020304" pitchFamily="18" charset="0"/>
                <a:cs typeface="Times New Roman" panose="02020603050405020304" pitchFamily="18" charset="0"/>
              </a:rPr>
              <a:t>Measures of success</a:t>
            </a:r>
            <a:endParaRPr lang="en-GB" sz="1000" dirty="0">
              <a:latin typeface="Times New Roman" panose="02020603050405020304" pitchFamily="18" charset="0"/>
              <a:ea typeface="Times New Roman" panose="02020603050405020304" pitchFamily="18" charset="0"/>
            </a:endParaRPr>
          </a:p>
          <a:p>
            <a:pPr marL="180000" indent="-180000">
              <a:lnSpc>
                <a:spcPct val="107000"/>
              </a:lnSpc>
              <a:buFont typeface="Symbol" panose="05050102010706020507" pitchFamily="18" charset="2"/>
              <a:buChar char=""/>
            </a:pPr>
            <a:r>
              <a:rPr lang="en-GB" sz="900" dirty="0">
                <a:solidFill>
                  <a:srgbClr val="FFFFFF"/>
                </a:solidFill>
                <a:ea typeface="Calibri" panose="020F0502020204030204" pitchFamily="34" charset="0"/>
                <a:cs typeface="Times New Roman" panose="02020603050405020304" pitchFamily="18" charset="0"/>
              </a:rPr>
              <a:t>Number of new and sustained community businesses - social value achieved</a:t>
            </a:r>
            <a:endParaRPr lang="en-GB" sz="900" dirty="0">
              <a:ea typeface="Calibri" panose="020F0502020204030204" pitchFamily="34" charset="0"/>
              <a:cs typeface="Times New Roman" panose="02020603050405020304" pitchFamily="18" charset="0"/>
            </a:endParaRPr>
          </a:p>
          <a:p>
            <a:pPr marL="180000" indent="-180000">
              <a:lnSpc>
                <a:spcPct val="107000"/>
              </a:lnSpc>
              <a:buFont typeface="Symbol" panose="05050102010706020507" pitchFamily="18" charset="2"/>
              <a:buChar char=""/>
            </a:pPr>
            <a:r>
              <a:rPr lang="en-GB" sz="900" dirty="0">
                <a:solidFill>
                  <a:srgbClr val="FFFFFF"/>
                </a:solidFill>
                <a:ea typeface="Calibri" panose="020F0502020204030204" pitchFamily="34" charset="0"/>
                <a:cs typeface="Times New Roman" panose="02020603050405020304" pitchFamily="18" charset="0"/>
              </a:rPr>
              <a:t>Value of non-council funding secured </a:t>
            </a:r>
            <a:endParaRPr lang="en-GB" sz="900" dirty="0">
              <a:ea typeface="Calibri" panose="020F0502020204030204" pitchFamily="34" charset="0"/>
              <a:cs typeface="Times New Roman" panose="02020603050405020304" pitchFamily="18" charset="0"/>
            </a:endParaRPr>
          </a:p>
          <a:p>
            <a:pPr marL="180000" indent="-180000">
              <a:lnSpc>
                <a:spcPct val="107000"/>
              </a:lnSpc>
              <a:buFont typeface="Symbol" panose="05050102010706020507" pitchFamily="18" charset="2"/>
              <a:buChar char=""/>
            </a:pPr>
            <a:r>
              <a:rPr lang="en-GB" sz="900" dirty="0">
                <a:solidFill>
                  <a:srgbClr val="FFFFFF"/>
                </a:solidFill>
                <a:ea typeface="Calibri" panose="020F0502020204030204" pitchFamily="34" charset="0"/>
                <a:cs typeface="Times New Roman" panose="02020603050405020304" pitchFamily="18" charset="0"/>
              </a:rPr>
              <a:t>£ + social value of businesses working with VCSE</a:t>
            </a:r>
            <a:endParaRPr lang="en-GB" sz="900" dirty="0">
              <a:ea typeface="Calibri" panose="020F0502020204030204" pitchFamily="34" charset="0"/>
              <a:cs typeface="Times New Roman" panose="02020603050405020304" pitchFamily="18" charset="0"/>
            </a:endParaRPr>
          </a:p>
          <a:p>
            <a:pPr marL="180000" indent="-180000">
              <a:lnSpc>
                <a:spcPct val="107000"/>
              </a:lnSpc>
              <a:spcAft>
                <a:spcPts val="600"/>
              </a:spcAft>
              <a:buFont typeface="Symbol" panose="05050102010706020507" pitchFamily="18" charset="2"/>
              <a:buChar char=""/>
            </a:pPr>
            <a:r>
              <a:rPr lang="en-GB" sz="900" dirty="0">
                <a:solidFill>
                  <a:srgbClr val="FFFFFF"/>
                </a:solidFill>
                <a:ea typeface="Calibri" panose="020F0502020204030204" pitchFamily="34" charset="0"/>
                <a:cs typeface="Times New Roman" panose="02020603050405020304" pitchFamily="18" charset="0"/>
              </a:rPr>
              <a:t>Implement principles + evidence of impact</a:t>
            </a:r>
            <a:endParaRPr lang="en-GB" sz="900" dirty="0">
              <a:ea typeface="Calibri" panose="020F0502020204030204" pitchFamily="34"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6059FBA9-F58B-467C-AEA6-1DA1FAB9F47F}"/>
              </a:ext>
            </a:extLst>
          </p:cNvPr>
          <p:cNvSpPr/>
          <p:nvPr/>
        </p:nvSpPr>
        <p:spPr>
          <a:xfrm>
            <a:off x="3287700" y="4365457"/>
            <a:ext cx="2677780" cy="13382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r>
              <a:rPr lang="en-GB" sz="1100" b="1" dirty="0">
                <a:solidFill>
                  <a:srgbClr val="FFFFFF"/>
                </a:solidFill>
                <a:ea typeface="Times New Roman" panose="02020603050405020304" pitchFamily="18" charset="0"/>
                <a:cs typeface="Times New Roman" panose="02020603050405020304" pitchFamily="18" charset="0"/>
              </a:rPr>
              <a:t>Measures of success</a:t>
            </a:r>
            <a:endParaRPr lang="en-GB" sz="1000" dirty="0">
              <a:latin typeface="Times New Roman" panose="02020603050405020304" pitchFamily="18" charset="0"/>
              <a:ea typeface="Times New Roman" panose="02020603050405020304" pitchFamily="18" charset="0"/>
            </a:endParaRPr>
          </a:p>
          <a:p>
            <a:pPr marL="180000" indent="-180000">
              <a:lnSpc>
                <a:spcPct val="107000"/>
              </a:lnSpc>
              <a:buFont typeface="Symbol" panose="05050102010706020507" pitchFamily="18" charset="2"/>
              <a:buChar char=""/>
            </a:pPr>
            <a:r>
              <a:rPr lang="en-GB" sz="900" dirty="0">
                <a:solidFill>
                  <a:srgbClr val="FFFFFF"/>
                </a:solidFill>
                <a:ea typeface="Calibri" panose="020F0502020204030204" pitchFamily="34" charset="0"/>
                <a:cs typeface="Times New Roman" panose="02020603050405020304" pitchFamily="18" charset="0"/>
              </a:rPr>
              <a:t>Effective grants programme with no duplication</a:t>
            </a:r>
            <a:endParaRPr lang="en-GB" sz="900" dirty="0">
              <a:ea typeface="Calibri" panose="020F0502020204030204" pitchFamily="34" charset="0"/>
              <a:cs typeface="Times New Roman" panose="02020603050405020304" pitchFamily="18" charset="0"/>
            </a:endParaRPr>
          </a:p>
          <a:p>
            <a:pPr marL="180000" indent="-180000">
              <a:lnSpc>
                <a:spcPct val="107000"/>
              </a:lnSpc>
              <a:buFont typeface="Symbol" panose="05050102010706020507" pitchFamily="18" charset="2"/>
              <a:buChar char=""/>
            </a:pPr>
            <a:r>
              <a:rPr lang="en-GB" sz="900" dirty="0">
                <a:solidFill>
                  <a:srgbClr val="FFFFFF"/>
                </a:solidFill>
                <a:ea typeface="Calibri" panose="020F0502020204030204" pitchFamily="34" charset="0"/>
                <a:cs typeface="Times New Roman" panose="02020603050405020304" pitchFamily="18" charset="0"/>
              </a:rPr>
              <a:t>More active community buildings meeting community needs – case studies</a:t>
            </a:r>
            <a:endParaRPr lang="en-GB" sz="900" dirty="0">
              <a:ea typeface="Calibri" panose="020F0502020204030204" pitchFamily="34" charset="0"/>
              <a:cs typeface="Times New Roman" panose="02020603050405020304" pitchFamily="18" charset="0"/>
            </a:endParaRPr>
          </a:p>
          <a:p>
            <a:pPr marL="180000" indent="-180000">
              <a:lnSpc>
                <a:spcPct val="107000"/>
              </a:lnSpc>
              <a:spcAft>
                <a:spcPts val="600"/>
              </a:spcAft>
              <a:buFont typeface="Symbol" panose="05050102010706020507" pitchFamily="18" charset="2"/>
              <a:buChar char=""/>
            </a:pPr>
            <a:r>
              <a:rPr lang="en-GB" sz="900" dirty="0">
                <a:solidFill>
                  <a:srgbClr val="FFFFFF"/>
                </a:solidFill>
                <a:ea typeface="Calibri" panose="020F0502020204030204" pitchFamily="34" charset="0"/>
                <a:cs typeface="Times New Roman" panose="02020603050405020304" pitchFamily="18" charset="0"/>
              </a:rPr>
              <a:t>Examples of Kirklees Council and partners using local social enterprises for support and services</a:t>
            </a:r>
            <a:endParaRPr lang="en-GB" sz="900" dirty="0">
              <a:ea typeface="Calibri" panose="020F0502020204030204" pitchFamily="34"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E2B4211B-903C-44DC-B0A9-7077143A9D1D}"/>
              </a:ext>
            </a:extLst>
          </p:cNvPr>
          <p:cNvSpPr/>
          <p:nvPr/>
        </p:nvSpPr>
        <p:spPr>
          <a:xfrm>
            <a:off x="3263765" y="2427475"/>
            <a:ext cx="2677730" cy="17337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r>
              <a:rPr lang="en-GB" sz="1100" b="1" dirty="0">
                <a:solidFill>
                  <a:srgbClr val="FFFFFF"/>
                </a:solidFill>
                <a:ea typeface="Times New Roman" panose="02020603050405020304" pitchFamily="18" charset="0"/>
                <a:cs typeface="Times New Roman" panose="02020603050405020304" pitchFamily="18" charset="0"/>
              </a:rPr>
              <a:t>Objectives</a:t>
            </a:r>
            <a:endParaRPr lang="en-GB" sz="1000" dirty="0">
              <a:latin typeface="Times New Roman" panose="02020603050405020304" pitchFamily="18" charset="0"/>
              <a:ea typeface="Times New Roman" panose="02020603050405020304" pitchFamily="18" charset="0"/>
            </a:endParaRPr>
          </a:p>
          <a:p>
            <a:pPr marL="180000" indent="-180000">
              <a:lnSpc>
                <a:spcPct val="107000"/>
              </a:lnSpc>
              <a:buFont typeface="Symbol" panose="05050102010706020507" pitchFamily="18" charset="2"/>
              <a:buChar char=""/>
            </a:pPr>
            <a:r>
              <a:rPr lang="en-GB" sz="900" dirty="0">
                <a:solidFill>
                  <a:srgbClr val="FFFFFF"/>
                </a:solidFill>
                <a:ea typeface="Calibri" panose="020F0502020204030204" pitchFamily="34" charset="0"/>
                <a:cs typeface="Times New Roman" panose="02020603050405020304" pitchFamily="18" charset="0"/>
              </a:rPr>
              <a:t>Jointly agree the best process or organisations to mange funding, moving funding closer to the community</a:t>
            </a:r>
            <a:endParaRPr lang="en-GB" sz="900" dirty="0">
              <a:ea typeface="Calibri" panose="020F0502020204030204" pitchFamily="34" charset="0"/>
              <a:cs typeface="Times New Roman" panose="02020603050405020304" pitchFamily="18" charset="0"/>
            </a:endParaRPr>
          </a:p>
          <a:p>
            <a:pPr marL="180000" indent="-180000">
              <a:lnSpc>
                <a:spcPct val="107000"/>
              </a:lnSpc>
              <a:buFont typeface="Symbol" panose="05050102010706020507" pitchFamily="18" charset="2"/>
              <a:buChar char=""/>
            </a:pPr>
            <a:r>
              <a:rPr lang="en-GB" sz="900" dirty="0">
                <a:ea typeface="Calibri" panose="020F0502020204030204" pitchFamily="34" charset="0"/>
                <a:cs typeface="Calibri" panose="020F0502020204030204" pitchFamily="34" charset="0"/>
              </a:rPr>
              <a:t>Invest in further development of VCSE infrastructure support  </a:t>
            </a:r>
            <a:endParaRPr lang="en-GB" sz="900" dirty="0">
              <a:ea typeface="Calibri" panose="020F0502020204030204" pitchFamily="34" charset="0"/>
              <a:cs typeface="Times New Roman" panose="02020603050405020304" pitchFamily="18" charset="0"/>
            </a:endParaRPr>
          </a:p>
          <a:p>
            <a:pPr marL="180000" indent="-180000">
              <a:lnSpc>
                <a:spcPct val="107000"/>
              </a:lnSpc>
              <a:buFont typeface="Symbol" panose="05050102010706020507" pitchFamily="18" charset="2"/>
              <a:buChar char=""/>
            </a:pPr>
            <a:r>
              <a:rPr lang="en-GB" sz="900" dirty="0">
                <a:solidFill>
                  <a:srgbClr val="FFFFFF"/>
                </a:solidFill>
                <a:ea typeface="Calibri" panose="020F0502020204030204" pitchFamily="34" charset="0"/>
                <a:cs typeface="Times New Roman" panose="02020603050405020304" pitchFamily="18" charset="0"/>
              </a:rPr>
              <a:t>Don’t divest assets, invest in communities – work together to develop a needs led approach to community asset transfers </a:t>
            </a:r>
            <a:endParaRPr lang="en-GB" sz="900" dirty="0">
              <a:ea typeface="Calibri" panose="020F0502020204030204" pitchFamily="34" charset="0"/>
              <a:cs typeface="Times New Roman" panose="02020603050405020304" pitchFamily="18" charset="0"/>
            </a:endParaRPr>
          </a:p>
          <a:p>
            <a:pPr marL="180000" indent="-180000">
              <a:lnSpc>
                <a:spcPct val="107000"/>
              </a:lnSpc>
              <a:spcAft>
                <a:spcPts val="600"/>
              </a:spcAft>
              <a:buFont typeface="Symbol" panose="05050102010706020507" pitchFamily="18" charset="2"/>
              <a:buChar char=""/>
            </a:pPr>
            <a:r>
              <a:rPr lang="en-GB" sz="900" dirty="0">
                <a:solidFill>
                  <a:srgbClr val="FFFFFF"/>
                </a:solidFill>
                <a:ea typeface="Calibri" panose="020F0502020204030204" pitchFamily="34" charset="0"/>
                <a:cs typeface="Times New Roman" panose="02020603050405020304" pitchFamily="18" charset="0"/>
              </a:rPr>
              <a:t>Look within Kirklees first</a:t>
            </a:r>
            <a:endParaRPr lang="en-GB" sz="900" dirty="0">
              <a:ea typeface="Calibri" panose="020F0502020204030204" pitchFamily="34" charset="0"/>
              <a:cs typeface="Times New Roman" panose="02020603050405020304" pitchFamily="18" charset="0"/>
            </a:endParaRPr>
          </a:p>
          <a:p>
            <a:pPr marL="180000" indent="-180000">
              <a:lnSpc>
                <a:spcPct val="107000"/>
              </a:lnSpc>
              <a:spcAft>
                <a:spcPts val="600"/>
              </a:spcAft>
            </a:pPr>
            <a:r>
              <a:rPr lang="en-GB" sz="900" dirty="0">
                <a:ea typeface="Times New Roman" panose="02020603050405020304" pitchFamily="18" charset="0"/>
                <a:cs typeface="Times New Roman" panose="02020603050405020304" pitchFamily="18" charset="0"/>
              </a:rPr>
              <a:t> </a:t>
            </a:r>
            <a:endParaRPr lang="en-GB" sz="900" dirty="0">
              <a:ea typeface="Calibri" panose="020F0502020204030204" pitchFamily="34"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B01D94E8-7CBA-4A48-9A78-52E7924E9D4A}"/>
              </a:ext>
            </a:extLst>
          </p:cNvPr>
          <p:cNvSpPr/>
          <p:nvPr/>
        </p:nvSpPr>
        <p:spPr>
          <a:xfrm>
            <a:off x="6048268" y="2427475"/>
            <a:ext cx="2677110" cy="17337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ctr"/>
            <a:r>
              <a:rPr lang="en-GB" sz="1100" b="1" dirty="0">
                <a:solidFill>
                  <a:srgbClr val="FFFFFF"/>
                </a:solidFill>
                <a:ea typeface="Times New Roman" panose="02020603050405020304" pitchFamily="18" charset="0"/>
                <a:cs typeface="Times New Roman" panose="02020603050405020304" pitchFamily="18" charset="0"/>
              </a:rPr>
              <a:t>Objectives</a:t>
            </a:r>
            <a:endParaRPr lang="en-GB" sz="1000" dirty="0">
              <a:latin typeface="Times New Roman" panose="02020603050405020304" pitchFamily="18" charset="0"/>
              <a:ea typeface="Times New Roman" panose="02020603050405020304" pitchFamily="18" charset="0"/>
            </a:endParaRPr>
          </a:p>
          <a:p>
            <a:pPr marL="180000" indent="-180000">
              <a:lnSpc>
                <a:spcPct val="107000"/>
              </a:lnSpc>
              <a:buFont typeface="Symbol" panose="05050102010706020507" pitchFamily="18" charset="2"/>
              <a:buChar char=""/>
            </a:pPr>
            <a:r>
              <a:rPr lang="en-GB" sz="900" dirty="0">
                <a:solidFill>
                  <a:srgbClr val="FFFFFF"/>
                </a:solidFill>
                <a:ea typeface="Calibri" panose="020F0502020204030204" pitchFamily="34" charset="0"/>
                <a:cs typeface="Times New Roman" panose="02020603050405020304" pitchFamily="18" charset="0"/>
              </a:rPr>
              <a:t>Recognise the value of, and create conditions for, more Kirklees based community business (social enterprises, enterprise activity and cooperatives)</a:t>
            </a:r>
            <a:endParaRPr lang="en-GB" sz="900" dirty="0">
              <a:ea typeface="Calibri" panose="020F0502020204030204" pitchFamily="34" charset="0"/>
              <a:cs typeface="Times New Roman" panose="02020603050405020304" pitchFamily="18" charset="0"/>
            </a:endParaRPr>
          </a:p>
          <a:p>
            <a:pPr marL="180000" indent="-180000">
              <a:lnSpc>
                <a:spcPct val="107000"/>
              </a:lnSpc>
              <a:buFont typeface="Symbol" panose="05050102010706020507" pitchFamily="18" charset="2"/>
              <a:buChar char=""/>
            </a:pPr>
            <a:r>
              <a:rPr lang="en-GB" sz="900" dirty="0">
                <a:solidFill>
                  <a:srgbClr val="FFFFFF"/>
                </a:solidFill>
                <a:ea typeface="Calibri" panose="020F0502020204030204" pitchFamily="34" charset="0"/>
                <a:cs typeface="Times New Roman" panose="02020603050405020304" pitchFamily="18" charset="0"/>
              </a:rPr>
              <a:t>Develop a commitment to a set of ‘funding principles’ to help improve VCSE capacity and resilience</a:t>
            </a:r>
            <a:endParaRPr lang="en-GB" sz="900" dirty="0">
              <a:ea typeface="Calibri" panose="020F0502020204030204" pitchFamily="34" charset="0"/>
              <a:cs typeface="Times New Roman" panose="02020603050405020304" pitchFamily="18" charset="0"/>
            </a:endParaRPr>
          </a:p>
          <a:p>
            <a:pPr marL="180000" indent="-180000">
              <a:lnSpc>
                <a:spcPct val="107000"/>
              </a:lnSpc>
              <a:spcAft>
                <a:spcPts val="600"/>
              </a:spcAft>
              <a:buFont typeface="Symbol" panose="05050102010706020507" pitchFamily="18" charset="2"/>
              <a:buChar char=""/>
            </a:pPr>
            <a:r>
              <a:rPr lang="en-GB" sz="900" dirty="0">
                <a:solidFill>
                  <a:srgbClr val="FFFFFF"/>
                </a:solidFill>
                <a:ea typeface="Calibri" panose="020F0502020204030204" pitchFamily="34" charset="0"/>
                <a:cs typeface="Times New Roman" panose="02020603050405020304" pitchFamily="18" charset="0"/>
              </a:rPr>
              <a:t>Invest in resource within the VCSE to enable the VCSE to attract more non Council funds.</a:t>
            </a:r>
            <a:endParaRPr lang="en-GB" sz="900" dirty="0">
              <a:ea typeface="Calibri" panose="020F0502020204030204" pitchFamily="34" charset="0"/>
              <a:cs typeface="Times New Roman" panose="02020603050405020304" pitchFamily="18" charset="0"/>
            </a:endParaRPr>
          </a:p>
          <a:p>
            <a:pPr marL="180000" indent="-180000">
              <a:lnSpc>
                <a:spcPct val="107000"/>
              </a:lnSpc>
              <a:spcAft>
                <a:spcPts val="600"/>
              </a:spcAft>
            </a:pPr>
            <a:r>
              <a:rPr lang="en-GB" sz="900" dirty="0">
                <a:ea typeface="Times New Roman" panose="02020603050405020304" pitchFamily="18" charset="0"/>
                <a:cs typeface="Times New Roman" panose="02020603050405020304" pitchFamily="18" charset="0"/>
              </a:rPr>
              <a:t> </a:t>
            </a:r>
            <a:endParaRPr lang="en-GB" sz="900" dirty="0">
              <a:ea typeface="Calibri" panose="020F0502020204030204" pitchFamily="34"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E7D5A0F8-BFC6-45FA-B4D8-A6D78E946338}"/>
              </a:ext>
            </a:extLst>
          </p:cNvPr>
          <p:cNvSpPr/>
          <p:nvPr/>
        </p:nvSpPr>
        <p:spPr>
          <a:xfrm>
            <a:off x="416100" y="2427476"/>
            <a:ext cx="2754236" cy="17337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ctr"/>
            <a:r>
              <a:rPr lang="en-GB" sz="1100" b="1" dirty="0">
                <a:solidFill>
                  <a:srgbClr val="FFFFFF"/>
                </a:solidFill>
                <a:ea typeface="Times New Roman" panose="02020603050405020304" pitchFamily="18" charset="0"/>
                <a:cs typeface="Times New Roman" panose="02020603050405020304" pitchFamily="18" charset="0"/>
              </a:rPr>
              <a:t>Objectives</a:t>
            </a:r>
            <a:endParaRPr lang="en-GB" sz="1000" dirty="0">
              <a:latin typeface="Times New Roman" panose="02020603050405020304" pitchFamily="18" charset="0"/>
              <a:ea typeface="Times New Roman" panose="02020603050405020304" pitchFamily="18" charset="0"/>
            </a:endParaRPr>
          </a:p>
          <a:p>
            <a:pPr marL="180000" indent="-180000">
              <a:lnSpc>
                <a:spcPct val="107000"/>
              </a:lnSpc>
              <a:buFont typeface="Symbol" panose="05050102010706020507" pitchFamily="18" charset="2"/>
              <a:buChar char=""/>
              <a:tabLst>
                <a:tab pos="202883" algn="l"/>
              </a:tabLst>
            </a:pPr>
            <a:r>
              <a:rPr lang="en-GB" sz="900" dirty="0">
                <a:solidFill>
                  <a:srgbClr val="FFFFFF"/>
                </a:solidFill>
                <a:ea typeface="Calibri" panose="020F0502020204030204" pitchFamily="34" charset="0"/>
                <a:cs typeface="Times New Roman" panose="02020603050405020304" pitchFamily="18" charset="0"/>
              </a:rPr>
              <a:t>Create more opportunities to get to  know each other better, listening and sharing skills, resources and knowledge with each other</a:t>
            </a:r>
            <a:endParaRPr lang="en-GB" sz="900" dirty="0">
              <a:ea typeface="Calibri" panose="020F0502020204030204" pitchFamily="34" charset="0"/>
              <a:cs typeface="Times New Roman" panose="02020603050405020304" pitchFamily="18" charset="0"/>
            </a:endParaRPr>
          </a:p>
          <a:p>
            <a:pPr marL="180000" indent="-180000">
              <a:lnSpc>
                <a:spcPct val="107000"/>
              </a:lnSpc>
              <a:buFont typeface="Symbol" panose="05050102010706020507" pitchFamily="18" charset="2"/>
              <a:buChar char=""/>
              <a:tabLst>
                <a:tab pos="202883" algn="l"/>
              </a:tabLst>
            </a:pPr>
            <a:r>
              <a:rPr lang="en-GB" sz="900" dirty="0">
                <a:solidFill>
                  <a:srgbClr val="FFFFFF"/>
                </a:solidFill>
                <a:ea typeface="Calibri" panose="020F0502020204030204" pitchFamily="34" charset="0"/>
                <a:cs typeface="Times New Roman" panose="02020603050405020304" pitchFamily="18" charset="0"/>
              </a:rPr>
              <a:t>Develop a joint understanding of what funds are available to the VCSE in Kirklees and identify the best way to maximise impact</a:t>
            </a:r>
            <a:endParaRPr lang="en-GB" sz="900" dirty="0">
              <a:ea typeface="Calibri" panose="020F0502020204030204" pitchFamily="34" charset="0"/>
              <a:cs typeface="Times New Roman" panose="02020603050405020304" pitchFamily="18" charset="0"/>
            </a:endParaRPr>
          </a:p>
          <a:p>
            <a:pPr marL="180000" indent="-180000">
              <a:lnSpc>
                <a:spcPct val="107000"/>
              </a:lnSpc>
              <a:buFont typeface="Symbol" panose="05050102010706020507" pitchFamily="18" charset="2"/>
              <a:buChar char=""/>
              <a:tabLst>
                <a:tab pos="202883" algn="l"/>
              </a:tabLst>
            </a:pPr>
            <a:r>
              <a:rPr lang="en-GB" sz="900" dirty="0">
                <a:solidFill>
                  <a:srgbClr val="FFFFFF"/>
                </a:solidFill>
                <a:ea typeface="Calibri" panose="020F0502020204030204" pitchFamily="34" charset="0"/>
                <a:cs typeface="Times New Roman" panose="02020603050405020304" pitchFamily="18" charset="0"/>
              </a:rPr>
              <a:t>Collaborate more and compete less. Start the conversations early and keep them going</a:t>
            </a:r>
            <a:endParaRPr lang="en-GB" sz="900" dirty="0">
              <a:ea typeface="Calibri" panose="020F0502020204030204" pitchFamily="34" charset="0"/>
              <a:cs typeface="Times New Roman" panose="02020603050405020304" pitchFamily="18" charset="0"/>
            </a:endParaRPr>
          </a:p>
          <a:p>
            <a:pPr marL="180000" indent="-180000">
              <a:lnSpc>
                <a:spcPct val="107000"/>
              </a:lnSpc>
              <a:spcAft>
                <a:spcPts val="600"/>
              </a:spcAft>
              <a:buFont typeface="Symbol" panose="05050102010706020507" pitchFamily="18" charset="2"/>
              <a:buChar char=""/>
              <a:tabLst>
                <a:tab pos="202883" algn="l"/>
              </a:tabLst>
            </a:pPr>
            <a:r>
              <a:rPr lang="en-GB" sz="900" dirty="0">
                <a:solidFill>
                  <a:srgbClr val="FFFFFF"/>
                </a:solidFill>
                <a:ea typeface="Calibri" panose="020F0502020204030204" pitchFamily="34" charset="0"/>
                <a:cs typeface="Times New Roman" panose="02020603050405020304" pitchFamily="18" charset="0"/>
              </a:rPr>
              <a:t>Jointly assess social value within the VCSE</a:t>
            </a:r>
            <a:endParaRPr lang="en-GB" sz="900" dirty="0">
              <a:ea typeface="Calibri" panose="020F0502020204030204" pitchFamily="34" charset="0"/>
              <a:cs typeface="Times New Roman" panose="02020603050405020304" pitchFamily="18" charset="0"/>
            </a:endParaRPr>
          </a:p>
          <a:p>
            <a:pPr>
              <a:lnSpc>
                <a:spcPct val="107000"/>
              </a:lnSpc>
              <a:spcAft>
                <a:spcPts val="600"/>
              </a:spcAft>
            </a:pPr>
            <a:r>
              <a:rPr lang="en-GB" sz="900" dirty="0">
                <a:ea typeface="Times New Roman" panose="02020603050405020304" pitchFamily="18" charset="0"/>
                <a:cs typeface="Times New Roman" panose="02020603050405020304" pitchFamily="18" charset="0"/>
              </a:rPr>
              <a:t> </a:t>
            </a:r>
            <a:endParaRPr lang="en-GB" sz="9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6239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6FBD3A0-37B8-4BD0-A137-E921C27692B8}"/>
              </a:ext>
            </a:extLst>
          </p:cNvPr>
          <p:cNvSpPr>
            <a:spLocks noGrp="1"/>
          </p:cNvSpPr>
          <p:nvPr>
            <p:ph type="title"/>
          </p:nvPr>
        </p:nvSpPr>
        <p:spPr>
          <a:xfrm>
            <a:off x="380244" y="292699"/>
            <a:ext cx="8374457" cy="5492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GB" sz="1500" b="1" dirty="0">
                <a:solidFill>
                  <a:schemeClr val="bg1"/>
                </a:solidFill>
              </a:rPr>
              <a:t>Kirklees VCS Investment Strategy – High Level Action Plan – 6 workstreams (DRAFT) Pt1</a:t>
            </a:r>
            <a:endParaRPr lang="en-GB" sz="1500" dirty="0"/>
          </a:p>
        </p:txBody>
      </p:sp>
      <p:graphicFrame>
        <p:nvGraphicFramePr>
          <p:cNvPr id="6" name="Table 6">
            <a:extLst>
              <a:ext uri="{FF2B5EF4-FFF2-40B4-BE49-F238E27FC236}">
                <a16:creationId xmlns:a16="http://schemas.microsoft.com/office/drawing/2014/main" id="{6CEADC46-153B-430F-9FCC-CF2CD567C276}"/>
              </a:ext>
            </a:extLst>
          </p:cNvPr>
          <p:cNvGraphicFramePr>
            <a:graphicFrameLocks noGrp="1"/>
          </p:cNvGraphicFramePr>
          <p:nvPr>
            <p:ph idx="1"/>
            <p:extLst>
              <p:ext uri="{D42A27DB-BD31-4B8C-83A1-F6EECF244321}">
                <p14:modId xmlns:p14="http://schemas.microsoft.com/office/powerpoint/2010/main" val="3332823953"/>
              </p:ext>
            </p:extLst>
          </p:nvPr>
        </p:nvGraphicFramePr>
        <p:xfrm>
          <a:off x="380243" y="956493"/>
          <a:ext cx="8374458" cy="4576638"/>
        </p:xfrm>
        <a:graphic>
          <a:graphicData uri="http://schemas.openxmlformats.org/drawingml/2006/table">
            <a:tbl>
              <a:tblPr firstRow="1" bandRow="1">
                <a:tableStyleId>{5C22544A-7EE6-4342-B048-85BDC9FD1C3A}</a:tableStyleId>
              </a:tblPr>
              <a:tblGrid>
                <a:gridCol w="2791486">
                  <a:extLst>
                    <a:ext uri="{9D8B030D-6E8A-4147-A177-3AD203B41FA5}">
                      <a16:colId xmlns:a16="http://schemas.microsoft.com/office/drawing/2014/main" val="985895779"/>
                    </a:ext>
                  </a:extLst>
                </a:gridCol>
                <a:gridCol w="2791486">
                  <a:extLst>
                    <a:ext uri="{9D8B030D-6E8A-4147-A177-3AD203B41FA5}">
                      <a16:colId xmlns:a16="http://schemas.microsoft.com/office/drawing/2014/main" val="2318479718"/>
                    </a:ext>
                  </a:extLst>
                </a:gridCol>
                <a:gridCol w="2791486">
                  <a:extLst>
                    <a:ext uri="{9D8B030D-6E8A-4147-A177-3AD203B41FA5}">
                      <a16:colId xmlns:a16="http://schemas.microsoft.com/office/drawing/2014/main" val="3627802887"/>
                    </a:ext>
                  </a:extLst>
                </a:gridCol>
              </a:tblGrid>
              <a:tr h="388620">
                <a:tc>
                  <a:txBody>
                    <a:bodyPr/>
                    <a:lstStyle/>
                    <a:p>
                      <a:r>
                        <a:rPr lang="en-GB" sz="1400" dirty="0"/>
                        <a:t>Enablers</a:t>
                      </a:r>
                    </a:p>
                  </a:txBody>
                  <a:tcPr marL="68580" marR="68580" marT="34290" marB="34290"/>
                </a:tc>
                <a:tc>
                  <a:txBody>
                    <a:bodyPr/>
                    <a:lstStyle/>
                    <a:p>
                      <a:r>
                        <a:rPr lang="en-GB" sz="1400" dirty="0"/>
                        <a:t>Community Businesses</a:t>
                      </a:r>
                    </a:p>
                  </a:txBody>
                  <a:tcPr marL="68580" marR="68580" marT="34290" marB="34290"/>
                </a:tc>
                <a:tc>
                  <a:txBody>
                    <a:bodyPr/>
                    <a:lstStyle/>
                    <a:p>
                      <a:r>
                        <a:rPr lang="en-GB" sz="1400" dirty="0"/>
                        <a:t>Community Assets</a:t>
                      </a:r>
                    </a:p>
                  </a:txBody>
                  <a:tcPr marL="68580" marR="68580" marT="34290" marB="34290"/>
                </a:tc>
                <a:extLst>
                  <a:ext uri="{0D108BD9-81ED-4DB2-BD59-A6C34878D82A}">
                    <a16:rowId xmlns:a16="http://schemas.microsoft.com/office/drawing/2014/main" val="3892929982"/>
                  </a:ext>
                </a:extLst>
              </a:tr>
              <a:tr h="2237298">
                <a:tc rowSpan="3">
                  <a:txBody>
                    <a:bodyPr/>
                    <a:lstStyle/>
                    <a:p>
                      <a:pPr marL="108000" indent="-285750">
                        <a:buFont typeface="Arial" panose="020B0604020202020204" pitchFamily="34" charset="0"/>
                        <a:buChar char="•"/>
                      </a:pPr>
                      <a:r>
                        <a:rPr lang="en-GB" sz="1400" dirty="0"/>
                        <a:t>Data – agree data capture requirements for all workstreams. Initiate project to capture. Link to WYHHP work</a:t>
                      </a:r>
                    </a:p>
                    <a:p>
                      <a:pPr marL="108000" indent="-285750">
                        <a:buFont typeface="Arial" panose="020B0604020202020204" pitchFamily="34" charset="0"/>
                        <a:buChar char="•"/>
                      </a:pPr>
                      <a:r>
                        <a:rPr lang="en-GB" sz="1400" dirty="0"/>
                        <a:t>Quantify measures of success</a:t>
                      </a:r>
                    </a:p>
                    <a:p>
                      <a:pPr marL="108000" indent="-285750">
                        <a:buFont typeface="Arial" panose="020B0604020202020204" pitchFamily="34" charset="0"/>
                        <a:buChar char="•"/>
                      </a:pPr>
                      <a:r>
                        <a:rPr lang="en-GB" sz="1400" dirty="0"/>
                        <a:t>Agree and action approach for Health involvement</a:t>
                      </a:r>
                    </a:p>
                    <a:p>
                      <a:pPr marL="108000" indent="-285750">
                        <a:buFont typeface="Arial" panose="020B0604020202020204" pitchFamily="34" charset="0"/>
                        <a:buChar char="•"/>
                      </a:pPr>
                      <a:r>
                        <a:rPr lang="en-GB" sz="1400" dirty="0"/>
                        <a:t>Plan for Business involvement</a:t>
                      </a:r>
                    </a:p>
                    <a:p>
                      <a:pPr marL="108000" indent="-285750">
                        <a:buFont typeface="Arial" panose="020B0604020202020204" pitchFamily="34" charset="0"/>
                        <a:buChar char="•"/>
                      </a:pPr>
                      <a:r>
                        <a:rPr lang="en-GB" sz="1400" dirty="0"/>
                        <a:t>Finalise prog Steering Group</a:t>
                      </a:r>
                    </a:p>
                    <a:p>
                      <a:pPr marL="10800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Identify links to other partnership/ strategic boards</a:t>
                      </a:r>
                    </a:p>
                    <a:p>
                      <a:pPr marL="108000" indent="0">
                        <a:buFont typeface="Arial" panose="020B0604020202020204" pitchFamily="34" charset="0"/>
                        <a:buNone/>
                      </a:pPr>
                      <a:endParaRPr lang="en-GB" sz="1400" dirty="0"/>
                    </a:p>
                    <a:p>
                      <a:pPr marL="108000" indent="0">
                        <a:buFont typeface="Arial" panose="020B0604020202020204" pitchFamily="34" charset="0"/>
                        <a:buNone/>
                      </a:pPr>
                      <a:endParaRPr lang="en-GB" sz="1400" dirty="0"/>
                    </a:p>
                  </a:txBody>
                  <a:tcPr marL="68580" marR="68580" marT="34290" marB="34290"/>
                </a:tc>
                <a:tc rowSpan="3">
                  <a:txBody>
                    <a:bodyPr/>
                    <a:lstStyle/>
                    <a:p>
                      <a:pPr marL="108000" indent="-285750">
                        <a:buFont typeface="Arial" panose="020B0604020202020204" pitchFamily="34" charset="0"/>
                        <a:buChar char="•"/>
                      </a:pPr>
                      <a:r>
                        <a:rPr lang="en-GB" sz="1400" dirty="0"/>
                        <a:t>Draft role profile, identify and agree joint funding for dedicated post to support development of community business (social enterprises / coops)</a:t>
                      </a:r>
                    </a:p>
                    <a:p>
                      <a:pPr marL="108000" indent="-285750">
                        <a:buFont typeface="Arial" panose="020B0604020202020204" pitchFamily="34" charset="0"/>
                        <a:buChar char="•"/>
                      </a:pPr>
                      <a:r>
                        <a:rPr lang="en-GB" sz="1400" dirty="0"/>
                        <a:t>Re-establish Social Enterprise working group to help identify and promote existing social enterprises, and support with re-start funding if needed</a:t>
                      </a:r>
                    </a:p>
                    <a:p>
                      <a:pPr marL="108000" indent="-285750">
                        <a:buFont typeface="Arial" panose="020B0604020202020204" pitchFamily="34" charset="0"/>
                        <a:buChar char="•"/>
                      </a:pPr>
                      <a:r>
                        <a:rPr lang="en-GB" sz="1400" dirty="0"/>
                        <a:t>TSL and Business &amp; Skills to work together to identify ‘routes’ into business support</a:t>
                      </a:r>
                    </a:p>
                    <a:p>
                      <a:pPr marL="108000" indent="0">
                        <a:buFont typeface="Arial" panose="020B0604020202020204" pitchFamily="34" charset="0"/>
                        <a:buNone/>
                      </a:pPr>
                      <a:endParaRPr lang="en-GB" sz="1400" dirty="0"/>
                    </a:p>
                  </a:txBody>
                  <a:tcPr marL="68580" marR="68580" marT="34290" marB="34290"/>
                </a:tc>
                <a:tc>
                  <a:txBody>
                    <a:bodyPr/>
                    <a:lstStyle/>
                    <a:p>
                      <a:pPr marL="108000" indent="-285750">
                        <a:buFont typeface="Arial" panose="020B0604020202020204" pitchFamily="34" charset="0"/>
                        <a:buChar char="•"/>
                      </a:pPr>
                      <a:r>
                        <a:rPr lang="en-GB" sz="1400" dirty="0"/>
                        <a:t>Arrange meeting of ‘Community Buildings’ network – gain understanding of current issues and support needed</a:t>
                      </a:r>
                    </a:p>
                    <a:p>
                      <a:pPr marL="108000" indent="-285750">
                        <a:buFont typeface="Arial" panose="020B0604020202020204" pitchFamily="34" charset="0"/>
                        <a:buChar char="•"/>
                      </a:pPr>
                      <a:r>
                        <a:rPr lang="en-GB" sz="1400" dirty="0"/>
                        <a:t>Link to Place Based Working – identify current community assets and gaps</a:t>
                      </a:r>
                    </a:p>
                    <a:p>
                      <a:pPr marL="108000" indent="-285750">
                        <a:buFont typeface="Arial" panose="020B0604020202020204" pitchFamily="34" charset="0"/>
                        <a:buChar char="•"/>
                      </a:pPr>
                      <a:r>
                        <a:rPr lang="en-GB" sz="1400" dirty="0"/>
                        <a:t>Develop plan to address gaps</a:t>
                      </a:r>
                    </a:p>
                  </a:txBody>
                  <a:tcPr marL="68580" marR="68580" marT="34290" marB="34290"/>
                </a:tc>
                <a:extLst>
                  <a:ext uri="{0D108BD9-81ED-4DB2-BD59-A6C34878D82A}">
                    <a16:rowId xmlns:a16="http://schemas.microsoft.com/office/drawing/2014/main" val="1794941718"/>
                  </a:ext>
                </a:extLst>
              </a:tr>
              <a:tr h="225739">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dirty="0">
                          <a:solidFill>
                            <a:schemeClr val="bg1"/>
                          </a:solidFill>
                        </a:rPr>
                        <a:t>Infrastructure</a:t>
                      </a:r>
                    </a:p>
                  </a:txBody>
                  <a:tcPr marL="68580" marR="68580" marT="34290" marB="34290">
                    <a:solidFill>
                      <a:schemeClr val="accent1"/>
                    </a:solidFill>
                  </a:tcPr>
                </a:tc>
                <a:extLst>
                  <a:ext uri="{0D108BD9-81ED-4DB2-BD59-A6C34878D82A}">
                    <a16:rowId xmlns:a16="http://schemas.microsoft.com/office/drawing/2014/main" val="2498928471"/>
                  </a:ext>
                </a:extLst>
              </a:tr>
              <a:tr h="1668780">
                <a:tc vMerge="1">
                  <a:txBody>
                    <a:bodyPr/>
                    <a:lstStyle/>
                    <a:p>
                      <a:endParaRPr lang="en-GB"/>
                    </a:p>
                  </a:txBody>
                  <a:tcPr/>
                </a:tc>
                <a:tc vMerge="1">
                  <a:txBody>
                    <a:bodyPr/>
                    <a:lstStyle/>
                    <a:p>
                      <a:endParaRPr lang="en-GB"/>
                    </a:p>
                  </a:txBody>
                  <a:tcPr/>
                </a:tc>
                <a:tc>
                  <a:txBody>
                    <a:bodyPr/>
                    <a:lstStyle/>
                    <a:p>
                      <a:pPr marL="0" indent="0">
                        <a:buFont typeface="Arial" panose="020B0604020202020204" pitchFamily="34" charset="0"/>
                        <a:buNone/>
                      </a:pPr>
                      <a:r>
                        <a:rPr lang="en-GB" sz="1400" dirty="0"/>
                        <a:t>Identify and agree funding for resource linked to:</a:t>
                      </a:r>
                    </a:p>
                    <a:p>
                      <a:pPr marL="108000" indent="-285750">
                        <a:buFont typeface="Arial" panose="020B0604020202020204" pitchFamily="34" charset="0"/>
                        <a:buChar char="•"/>
                      </a:pPr>
                      <a:r>
                        <a:rPr lang="en-GB" sz="1400" dirty="0" err="1"/>
                        <a:t>Devt</a:t>
                      </a:r>
                      <a:r>
                        <a:rPr lang="en-GB" sz="1400" dirty="0"/>
                        <a:t> and bid writers</a:t>
                      </a:r>
                    </a:p>
                    <a:p>
                      <a:pPr marL="108000" indent="-285750">
                        <a:buFont typeface="Arial" panose="020B0604020202020204" pitchFamily="34" charset="0"/>
                        <a:buChar char="•"/>
                      </a:pPr>
                      <a:r>
                        <a:rPr lang="en-GB" sz="1400" dirty="0"/>
                        <a:t>Business Connector role</a:t>
                      </a:r>
                    </a:p>
                    <a:p>
                      <a:pPr marL="108000" indent="-285750">
                        <a:buFont typeface="Arial" panose="020B0604020202020204" pitchFamily="34" charset="0"/>
                        <a:buChar char="•"/>
                      </a:pPr>
                      <a:r>
                        <a:rPr lang="en-GB" sz="1400" dirty="0"/>
                        <a:t>Give Local Fundraising Campaign</a:t>
                      </a:r>
                    </a:p>
                  </a:txBody>
                  <a:tcPr marL="68580" marR="68580" marT="34290" marB="34290"/>
                </a:tc>
                <a:extLst>
                  <a:ext uri="{0D108BD9-81ED-4DB2-BD59-A6C34878D82A}">
                    <a16:rowId xmlns:a16="http://schemas.microsoft.com/office/drawing/2014/main" val="1942164164"/>
                  </a:ext>
                </a:extLst>
              </a:tr>
            </a:tbl>
          </a:graphicData>
        </a:graphic>
      </p:graphicFrame>
    </p:spTree>
    <p:extLst>
      <p:ext uri="{BB962C8B-B14F-4D97-AF65-F5344CB8AC3E}">
        <p14:creationId xmlns:p14="http://schemas.microsoft.com/office/powerpoint/2010/main" val="3889687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6FBD3A0-37B8-4BD0-A137-E921C27692B8}"/>
              </a:ext>
            </a:extLst>
          </p:cNvPr>
          <p:cNvSpPr>
            <a:spLocks noGrp="1"/>
          </p:cNvSpPr>
          <p:nvPr>
            <p:ph type="title"/>
          </p:nvPr>
        </p:nvSpPr>
        <p:spPr>
          <a:xfrm>
            <a:off x="380244" y="292699"/>
            <a:ext cx="8374457" cy="5492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GB" sz="1500" b="1" dirty="0">
                <a:solidFill>
                  <a:schemeClr val="bg1"/>
                </a:solidFill>
              </a:rPr>
              <a:t>Kirklees VCS Investment Strategy – High Level Action Plan – 6 workstreams (DRAFT) Pt2</a:t>
            </a:r>
            <a:endParaRPr lang="en-GB" sz="1500" dirty="0"/>
          </a:p>
        </p:txBody>
      </p:sp>
      <p:graphicFrame>
        <p:nvGraphicFramePr>
          <p:cNvPr id="6" name="Table 6">
            <a:extLst>
              <a:ext uri="{FF2B5EF4-FFF2-40B4-BE49-F238E27FC236}">
                <a16:creationId xmlns:a16="http://schemas.microsoft.com/office/drawing/2014/main" id="{6CEADC46-153B-430F-9FCC-CF2CD567C276}"/>
              </a:ext>
            </a:extLst>
          </p:cNvPr>
          <p:cNvGraphicFramePr>
            <a:graphicFrameLocks noGrp="1"/>
          </p:cNvGraphicFramePr>
          <p:nvPr>
            <p:ph idx="1"/>
            <p:extLst>
              <p:ext uri="{D42A27DB-BD31-4B8C-83A1-F6EECF244321}">
                <p14:modId xmlns:p14="http://schemas.microsoft.com/office/powerpoint/2010/main" val="3072545646"/>
              </p:ext>
            </p:extLst>
          </p:nvPr>
        </p:nvGraphicFramePr>
        <p:xfrm>
          <a:off x="380243" y="956493"/>
          <a:ext cx="8374458" cy="4627117"/>
        </p:xfrm>
        <a:graphic>
          <a:graphicData uri="http://schemas.openxmlformats.org/drawingml/2006/table">
            <a:tbl>
              <a:tblPr firstRow="1" bandRow="1">
                <a:tableStyleId>{5C22544A-7EE6-4342-B048-85BDC9FD1C3A}</a:tableStyleId>
              </a:tblPr>
              <a:tblGrid>
                <a:gridCol w="2791486">
                  <a:extLst>
                    <a:ext uri="{9D8B030D-6E8A-4147-A177-3AD203B41FA5}">
                      <a16:colId xmlns:a16="http://schemas.microsoft.com/office/drawing/2014/main" val="1167112544"/>
                    </a:ext>
                  </a:extLst>
                </a:gridCol>
                <a:gridCol w="2791486">
                  <a:extLst>
                    <a:ext uri="{9D8B030D-6E8A-4147-A177-3AD203B41FA5}">
                      <a16:colId xmlns:a16="http://schemas.microsoft.com/office/drawing/2014/main" val="531781697"/>
                    </a:ext>
                  </a:extLst>
                </a:gridCol>
                <a:gridCol w="2791486">
                  <a:extLst>
                    <a:ext uri="{9D8B030D-6E8A-4147-A177-3AD203B41FA5}">
                      <a16:colId xmlns:a16="http://schemas.microsoft.com/office/drawing/2014/main" val="2428628862"/>
                    </a:ext>
                  </a:extLst>
                </a:gridCol>
              </a:tblGrid>
              <a:tr h="388620">
                <a:tc>
                  <a:txBody>
                    <a:bodyPr/>
                    <a:lstStyle/>
                    <a:p>
                      <a:r>
                        <a:rPr lang="en-GB" sz="1400" dirty="0"/>
                        <a:t>Infrastructure cont’d</a:t>
                      </a:r>
                    </a:p>
                  </a:txBody>
                  <a:tcPr marL="68580" marR="68580" marT="34290" marB="34290"/>
                </a:tc>
                <a:tc>
                  <a:txBody>
                    <a:bodyPr/>
                    <a:lstStyle/>
                    <a:p>
                      <a:r>
                        <a:rPr lang="en-GB" sz="1400" dirty="0"/>
                        <a:t>Communication</a:t>
                      </a:r>
                    </a:p>
                  </a:txBody>
                  <a:tcPr marL="68580" marR="68580" marT="34290" marB="34290"/>
                </a:tc>
                <a:tc>
                  <a:txBody>
                    <a:bodyPr/>
                    <a:lstStyle/>
                    <a:p>
                      <a:r>
                        <a:rPr lang="en-GB" sz="1400" dirty="0"/>
                        <a:t>Commissioning / Procurement</a:t>
                      </a:r>
                    </a:p>
                    <a:p>
                      <a:r>
                        <a:rPr lang="en-GB" sz="1400" dirty="0"/>
                        <a:t>(</a:t>
                      </a:r>
                      <a:r>
                        <a:rPr lang="en-GB" sz="1400" dirty="0" err="1"/>
                        <a:t>inc</a:t>
                      </a:r>
                      <a:r>
                        <a:rPr lang="en-GB" sz="1400" dirty="0"/>
                        <a:t> social value)</a:t>
                      </a:r>
                    </a:p>
                  </a:txBody>
                  <a:tcPr marL="68580" marR="68580" marT="34290" marB="34290"/>
                </a:tc>
                <a:extLst>
                  <a:ext uri="{0D108BD9-81ED-4DB2-BD59-A6C34878D82A}">
                    <a16:rowId xmlns:a16="http://schemas.microsoft.com/office/drawing/2014/main" val="3892929982"/>
                  </a:ext>
                </a:extLst>
              </a:tr>
              <a:tr h="4131817">
                <a:tc>
                  <a:txBody>
                    <a:bodyPr/>
                    <a:lstStyle/>
                    <a:p>
                      <a:pPr marL="108000" indent="-285750">
                        <a:buFont typeface="Arial" panose="020B0604020202020204" pitchFamily="34" charset="0"/>
                        <a:buChar char="•"/>
                      </a:pPr>
                      <a:r>
                        <a:rPr lang="en-GB" sz="1400" dirty="0"/>
                        <a:t>Arrange meeting of infrastructure orgs and teams to agree ways of working.</a:t>
                      </a:r>
                    </a:p>
                    <a:p>
                      <a:pPr marL="0" indent="0">
                        <a:buFont typeface="Arial" panose="020B0604020202020204" pitchFamily="34" charset="0"/>
                        <a:buNone/>
                      </a:pPr>
                      <a:r>
                        <a:rPr lang="en-GB" sz="1400" dirty="0"/>
                        <a:t>Agree roadmap of ’infrastructure support work’ to include:</a:t>
                      </a:r>
                    </a:p>
                    <a:p>
                      <a:pPr marL="108000" indent="-285750">
                        <a:buFont typeface="Arial" panose="020B0604020202020204" pitchFamily="34" charset="0"/>
                        <a:buChar char="•"/>
                      </a:pPr>
                      <a:r>
                        <a:rPr lang="en-GB" sz="1400" dirty="0" err="1"/>
                        <a:t>Devt</a:t>
                      </a:r>
                      <a:r>
                        <a:rPr lang="en-GB" sz="1400" dirty="0"/>
                        <a:t> of meaningful interfaces between Council and VCSE</a:t>
                      </a:r>
                    </a:p>
                    <a:p>
                      <a:pPr marL="108000" indent="-285750">
                        <a:buFont typeface="Arial" panose="020B0604020202020204" pitchFamily="34" charset="0"/>
                        <a:buChar char="•"/>
                      </a:pPr>
                      <a:r>
                        <a:rPr lang="en-GB" sz="1400" dirty="0"/>
                        <a:t>Funding Principles and protocols – to include any transfer of resources to support</a:t>
                      </a:r>
                    </a:p>
                    <a:p>
                      <a:pPr marL="108000" indent="-285750">
                        <a:buFont typeface="Arial" panose="020B0604020202020204" pitchFamily="34" charset="0"/>
                        <a:buChar char="•"/>
                      </a:pPr>
                      <a:r>
                        <a:rPr lang="en-GB" sz="1400" dirty="0"/>
                        <a:t>VCSE hubs in North &amp; South Kirklees</a:t>
                      </a:r>
                    </a:p>
                    <a:p>
                      <a:pPr marL="108000" indent="-285750">
                        <a:buFont typeface="Arial" panose="020B0604020202020204" pitchFamily="34" charset="0"/>
                        <a:buChar char="•"/>
                      </a:pPr>
                      <a:r>
                        <a:rPr lang="en-GB" sz="1400" dirty="0"/>
                        <a:t>New workstreams re infrastructure support for </a:t>
                      </a:r>
                      <a:r>
                        <a:rPr lang="en-GB" sz="1400" dirty="0" err="1"/>
                        <a:t>eg</a:t>
                      </a:r>
                      <a:r>
                        <a:rPr lang="en-GB" sz="1400" dirty="0"/>
                        <a:t> specific BAME groups</a:t>
                      </a:r>
                    </a:p>
                    <a:p>
                      <a:pPr marL="108000" indent="-285750">
                        <a:buFont typeface="Arial" panose="020B0604020202020204" pitchFamily="34" charset="0"/>
                        <a:buChar char="•"/>
                      </a:pPr>
                      <a:r>
                        <a:rPr lang="en-GB" sz="1400" dirty="0"/>
                        <a:t>Links to other workstreams</a:t>
                      </a:r>
                    </a:p>
                  </a:txBody>
                  <a:tcPr marL="68580" marR="68580" marT="34290" marB="34290"/>
                </a:tc>
                <a:tc>
                  <a:txBody>
                    <a:bodyPr/>
                    <a:lstStyle/>
                    <a:p>
                      <a:pPr marL="0" indent="0">
                        <a:buFont typeface="Arial" panose="020B0604020202020204" pitchFamily="34" charset="0"/>
                        <a:buNone/>
                      </a:pPr>
                      <a:r>
                        <a:rPr lang="en-GB" sz="1400" dirty="0"/>
                        <a:t>Develop joint Comms plans – TSL and Council which aims to</a:t>
                      </a:r>
                    </a:p>
                    <a:p>
                      <a:pPr marL="108000" indent="-285750">
                        <a:buFontTx/>
                        <a:buChar char="-"/>
                      </a:pPr>
                      <a:r>
                        <a:rPr lang="en-GB" sz="1400" dirty="0"/>
                        <a:t>Share the strategy, linking to shared outcomes and shared values</a:t>
                      </a:r>
                    </a:p>
                    <a:p>
                      <a:pPr marL="108000" indent="-285750">
                        <a:buFontTx/>
                        <a:buChar char="-"/>
                      </a:pPr>
                      <a:r>
                        <a:rPr lang="en-GB" sz="1400" dirty="0"/>
                        <a:t>Promote VCSE across Kirklees</a:t>
                      </a:r>
                    </a:p>
                    <a:p>
                      <a:pPr marL="108000" indent="-285750">
                        <a:buFontTx/>
                        <a:buChar char="-"/>
                      </a:pPr>
                      <a:r>
                        <a:rPr lang="en-GB" sz="1400" dirty="0"/>
                        <a:t>Link to Community Asset Transfer and Community Business workstream</a:t>
                      </a:r>
                    </a:p>
                    <a:p>
                      <a:pPr marL="108000" indent="-285750">
                        <a:buFontTx/>
                        <a:buChar char="-"/>
                      </a:pPr>
                      <a:r>
                        <a:rPr lang="en-GB" sz="1400" dirty="0"/>
                        <a:t>Encourage Council staff to work differently with the VCSE</a:t>
                      </a:r>
                    </a:p>
                    <a:p>
                      <a:pPr marL="0" indent="0">
                        <a:buFontTx/>
                        <a:buNone/>
                      </a:pPr>
                      <a:r>
                        <a:rPr lang="en-GB" sz="1400" dirty="0"/>
                        <a:t>Link to Place Based Working and coordination of local communication.</a:t>
                      </a:r>
                    </a:p>
                    <a:p>
                      <a:pPr marL="0" indent="0">
                        <a:buFontTx/>
                        <a:buNone/>
                      </a:pPr>
                      <a:endParaRPr lang="en-GB" sz="1400" dirty="0"/>
                    </a:p>
                  </a:txBody>
                  <a:tcPr marL="68580" marR="68580" marT="34290" marB="34290"/>
                </a:tc>
                <a:tc>
                  <a:txBody>
                    <a:bodyPr/>
                    <a:lstStyle/>
                    <a:p>
                      <a:pPr marL="108000" indent="-285750">
                        <a:buFont typeface="Arial" panose="020B0604020202020204" pitchFamily="34" charset="0"/>
                        <a:buChar char="•"/>
                      </a:pPr>
                      <a:r>
                        <a:rPr lang="en-GB" sz="1400" dirty="0"/>
                        <a:t>Joint workshops to develop joint understanding of different finance models for commissioning, being contract ready and routes to do this</a:t>
                      </a:r>
                    </a:p>
                    <a:p>
                      <a:pPr marL="108000" indent="-285750">
                        <a:buFont typeface="Arial" panose="020B0604020202020204" pitchFamily="34" charset="0"/>
                        <a:buChar char="•"/>
                      </a:pPr>
                      <a:r>
                        <a:rPr lang="en-GB" sz="1400" dirty="0"/>
                        <a:t>Jointly assess need for strategic procurement vehicle</a:t>
                      </a:r>
                    </a:p>
                    <a:p>
                      <a:pPr marL="108000" indent="-285750">
                        <a:buFont typeface="Arial" panose="020B0604020202020204" pitchFamily="34" charset="0"/>
                        <a:buChar char="•"/>
                      </a:pPr>
                      <a:r>
                        <a:rPr lang="en-GB" sz="1400" dirty="0"/>
                        <a:t>Develop joint understanding of Social Value Portal, and improve local VCSE knowledge of how to assess social impact</a:t>
                      </a:r>
                    </a:p>
                    <a:p>
                      <a:pPr marL="108000" indent="-285750">
                        <a:buFont typeface="Arial" panose="020B0604020202020204" pitchFamily="34" charset="0"/>
                        <a:buChar char="•"/>
                      </a:pPr>
                      <a:r>
                        <a:rPr lang="en-GB" sz="1400" dirty="0"/>
                        <a:t>VCSE involved in tender assessment for large capital / corporate tenders</a:t>
                      </a:r>
                    </a:p>
                  </a:txBody>
                  <a:tcPr marL="68580" marR="68580" marT="34290" marB="34290"/>
                </a:tc>
                <a:extLst>
                  <a:ext uri="{0D108BD9-81ED-4DB2-BD59-A6C34878D82A}">
                    <a16:rowId xmlns:a16="http://schemas.microsoft.com/office/drawing/2014/main" val="1794941718"/>
                  </a:ext>
                </a:extLst>
              </a:tr>
            </a:tbl>
          </a:graphicData>
        </a:graphic>
      </p:graphicFrame>
    </p:spTree>
    <p:extLst>
      <p:ext uri="{BB962C8B-B14F-4D97-AF65-F5344CB8AC3E}">
        <p14:creationId xmlns:p14="http://schemas.microsoft.com/office/powerpoint/2010/main" val="112055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FEEF-78FE-4559-8526-7075991F4169}"/>
              </a:ext>
            </a:extLst>
          </p:cNvPr>
          <p:cNvSpPr>
            <a:spLocks noGrp="1"/>
          </p:cNvSpPr>
          <p:nvPr>
            <p:ph type="title"/>
          </p:nvPr>
        </p:nvSpPr>
        <p:spPr/>
        <p:txBody>
          <a:bodyPr/>
          <a:lstStyle/>
          <a:p>
            <a:r>
              <a:rPr lang="en-GB" sz="3332" dirty="0">
                <a:solidFill>
                  <a:schemeClr val="accent1"/>
                </a:solidFill>
                <a:latin typeface="Calibri"/>
              </a:rPr>
              <a:t>Progress to Date </a:t>
            </a:r>
            <a:endParaRPr lang="en-GB" sz="3173" dirty="0">
              <a:solidFill>
                <a:schemeClr val="accent1"/>
              </a:solidFill>
            </a:endParaRPr>
          </a:p>
        </p:txBody>
      </p:sp>
      <p:sp>
        <p:nvSpPr>
          <p:cNvPr id="3" name="Subtitle 2">
            <a:extLst>
              <a:ext uri="{FF2B5EF4-FFF2-40B4-BE49-F238E27FC236}">
                <a16:creationId xmlns:a16="http://schemas.microsoft.com/office/drawing/2014/main" id="{FFD4E8AF-7356-4C34-A3FE-6E4B73AFE7C3}"/>
              </a:ext>
            </a:extLst>
          </p:cNvPr>
          <p:cNvSpPr>
            <a:spLocks noGrp="1"/>
          </p:cNvSpPr>
          <p:nvPr>
            <p:ph idx="1"/>
          </p:nvPr>
        </p:nvSpPr>
        <p:spPr/>
        <p:txBody>
          <a:bodyPr/>
          <a:lstStyle/>
          <a:p>
            <a:pPr marL="0" indent="0" algn="l" defTabSz="685800">
              <a:spcBef>
                <a:spcPts val="750"/>
              </a:spcBef>
              <a:buNone/>
              <a:defRPr/>
            </a:pPr>
            <a:r>
              <a:rPr lang="en-GB" sz="2100" dirty="0">
                <a:solidFill>
                  <a:schemeClr val="tx1"/>
                </a:solidFill>
                <a:latin typeface="Calibri" panose="020F0502020204030204"/>
              </a:rPr>
              <a:t>Progressing jointly identified priority areas:</a:t>
            </a:r>
          </a:p>
          <a:p>
            <a:pPr marL="171450" indent="-171450" algn="l" defTabSz="685800">
              <a:spcBef>
                <a:spcPts val="750"/>
              </a:spcBef>
              <a:buFont typeface="Arial" panose="020B0604020202020204" pitchFamily="34" charset="0"/>
              <a:buChar char="•"/>
              <a:defRPr/>
            </a:pPr>
            <a:r>
              <a:rPr lang="en-GB" sz="1800" b="1" dirty="0">
                <a:solidFill>
                  <a:schemeClr val="tx1"/>
                </a:solidFill>
                <a:latin typeface="Calibri" panose="020F0502020204030204"/>
              </a:rPr>
              <a:t>Community Buildings</a:t>
            </a:r>
            <a:br>
              <a:rPr lang="en-GB" sz="1800" b="1" dirty="0">
                <a:solidFill>
                  <a:schemeClr val="tx1"/>
                </a:solidFill>
                <a:latin typeface="Calibri" panose="020F0502020204030204"/>
              </a:rPr>
            </a:br>
            <a:r>
              <a:rPr lang="en-GB" sz="1800" dirty="0">
                <a:solidFill>
                  <a:schemeClr val="tx1"/>
                </a:solidFill>
                <a:latin typeface="Calibri" panose="020F0502020204030204"/>
              </a:rPr>
              <a:t>Survey issued to all known Community buildings/spaces in Kirklees to develop clear understanding of current situation and support needs with a view to further action planning.  Deadline for responses 12/11/21. 75 responses received so far.</a:t>
            </a:r>
          </a:p>
          <a:p>
            <a:pPr marL="171450" indent="-171450" algn="l" defTabSz="685800">
              <a:spcBef>
                <a:spcPts val="750"/>
              </a:spcBef>
              <a:buFont typeface="Arial" panose="020B0604020202020204" pitchFamily="34" charset="0"/>
              <a:buChar char="•"/>
              <a:defRPr/>
            </a:pPr>
            <a:r>
              <a:rPr lang="en-GB" sz="1800" b="1" dirty="0">
                <a:solidFill>
                  <a:schemeClr val="tx1"/>
                </a:solidFill>
                <a:latin typeface="Calibri" panose="020F0502020204030204"/>
              </a:rPr>
              <a:t>Social Enterprises</a:t>
            </a:r>
            <a:br>
              <a:rPr lang="en-GB" sz="1800" b="1" dirty="0">
                <a:solidFill>
                  <a:schemeClr val="tx1"/>
                </a:solidFill>
                <a:latin typeface="Calibri" panose="020F0502020204030204"/>
              </a:rPr>
            </a:br>
            <a:r>
              <a:rPr lang="en-GB" sz="1800" dirty="0">
                <a:solidFill>
                  <a:schemeClr val="tx1"/>
                </a:solidFill>
                <a:latin typeface="Calibri" panose="020F0502020204030204"/>
              </a:rPr>
              <a:t>Sounding Board of local experts and social enterprises developed to help guide the work to encourage more social enterprises in Kirklees. Initial meeting held, and scope of further work being developed. </a:t>
            </a:r>
          </a:p>
          <a:p>
            <a:pPr marL="171450" indent="-171450" algn="l" defTabSz="685800">
              <a:spcBef>
                <a:spcPts val="750"/>
              </a:spcBef>
              <a:buFont typeface="Arial" panose="020B0604020202020204" pitchFamily="34" charset="0"/>
              <a:buChar char="•"/>
              <a:defRPr/>
            </a:pPr>
            <a:r>
              <a:rPr lang="en-GB" sz="1800" b="1" dirty="0">
                <a:solidFill>
                  <a:schemeClr val="tx1"/>
                </a:solidFill>
                <a:latin typeface="Calibri" panose="020F0502020204030204"/>
              </a:rPr>
              <a:t>Social Value</a:t>
            </a:r>
            <a:br>
              <a:rPr lang="en-GB" sz="1800" b="1" dirty="0">
                <a:solidFill>
                  <a:schemeClr val="tx1"/>
                </a:solidFill>
                <a:latin typeface="Calibri" panose="020F0502020204030204"/>
              </a:rPr>
            </a:br>
            <a:r>
              <a:rPr lang="en-GB" sz="1800" dirty="0">
                <a:solidFill>
                  <a:schemeClr val="tx1"/>
                </a:solidFill>
                <a:latin typeface="Calibri" panose="020F0502020204030204"/>
              </a:rPr>
              <a:t>Meetings held to develop understanding of how Social Value is being measured by Kirklees Procurement and how this will impact VCSE as part of the commissioning process. </a:t>
            </a:r>
            <a:endParaRPr lang="en-GB" sz="2100" dirty="0">
              <a:solidFill>
                <a:schemeClr val="tx1"/>
              </a:solidFill>
              <a:latin typeface="Calibri" panose="020F0502020204030204"/>
            </a:endParaRPr>
          </a:p>
          <a:p>
            <a:pPr marL="171450" indent="-171450" algn="l" defTabSz="685800">
              <a:spcBef>
                <a:spcPts val="750"/>
              </a:spcBef>
              <a:buFont typeface="Arial" panose="020B0604020202020204" pitchFamily="34" charset="0"/>
              <a:buChar char="•"/>
              <a:defRPr/>
            </a:pPr>
            <a:endParaRPr lang="en-GB" sz="2100" dirty="0">
              <a:solidFill>
                <a:prstClr val="black"/>
              </a:solidFill>
              <a:latin typeface="Calibri" panose="020F0502020204030204"/>
            </a:endParaRPr>
          </a:p>
          <a:p>
            <a:pPr marL="171450" indent="-171450" algn="l" defTabSz="685800">
              <a:spcBef>
                <a:spcPts val="750"/>
              </a:spcBef>
              <a:buFont typeface="Arial" panose="020B0604020202020204" pitchFamily="34" charset="0"/>
              <a:buChar char="•"/>
              <a:defRPr/>
            </a:pPr>
            <a:endParaRPr lang="en-GB" sz="2100" dirty="0">
              <a:solidFill>
                <a:prstClr val="black"/>
              </a:solidFill>
              <a:latin typeface="Calibri" panose="020F0502020204030204"/>
            </a:endParaRPr>
          </a:p>
          <a:p>
            <a:pPr marL="171450" indent="-171450" algn="l" defTabSz="685800">
              <a:spcBef>
                <a:spcPts val="750"/>
              </a:spcBef>
              <a:buFont typeface="Arial" panose="020B0604020202020204" pitchFamily="34" charset="0"/>
              <a:buChar char="•"/>
              <a:defRPr/>
            </a:pPr>
            <a:endParaRPr lang="en-GB" sz="2100" dirty="0">
              <a:solidFill>
                <a:prstClr val="black"/>
              </a:solidFill>
              <a:latin typeface="Calibri" panose="020F0502020204030204"/>
            </a:endParaRPr>
          </a:p>
        </p:txBody>
      </p:sp>
    </p:spTree>
    <p:extLst>
      <p:ext uri="{BB962C8B-B14F-4D97-AF65-F5344CB8AC3E}">
        <p14:creationId xmlns:p14="http://schemas.microsoft.com/office/powerpoint/2010/main" val="3850788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FEEF-78FE-4559-8526-7075991F4169}"/>
              </a:ext>
            </a:extLst>
          </p:cNvPr>
          <p:cNvSpPr>
            <a:spLocks noGrp="1"/>
          </p:cNvSpPr>
          <p:nvPr>
            <p:ph type="title"/>
          </p:nvPr>
        </p:nvSpPr>
        <p:spPr/>
        <p:txBody>
          <a:bodyPr/>
          <a:lstStyle/>
          <a:p>
            <a:r>
              <a:rPr lang="en-GB" sz="3332" dirty="0">
                <a:solidFill>
                  <a:schemeClr val="accent1"/>
                </a:solidFill>
                <a:latin typeface="Calibri"/>
              </a:rPr>
              <a:t>What’s next?</a:t>
            </a:r>
            <a:endParaRPr lang="en-GB" sz="3173" dirty="0">
              <a:solidFill>
                <a:schemeClr val="accent1"/>
              </a:solidFill>
            </a:endParaRPr>
          </a:p>
        </p:txBody>
      </p:sp>
      <p:sp>
        <p:nvSpPr>
          <p:cNvPr id="3" name="Subtitle 2">
            <a:extLst>
              <a:ext uri="{FF2B5EF4-FFF2-40B4-BE49-F238E27FC236}">
                <a16:creationId xmlns:a16="http://schemas.microsoft.com/office/drawing/2014/main" id="{FFD4E8AF-7356-4C34-A3FE-6E4B73AFE7C3}"/>
              </a:ext>
            </a:extLst>
          </p:cNvPr>
          <p:cNvSpPr>
            <a:spLocks noGrp="1"/>
          </p:cNvSpPr>
          <p:nvPr>
            <p:ph idx="1"/>
          </p:nvPr>
        </p:nvSpPr>
        <p:spPr/>
        <p:txBody>
          <a:bodyPr/>
          <a:lstStyle/>
          <a:p>
            <a:pPr marL="171450" indent="-171450" algn="l" defTabSz="685800">
              <a:spcBef>
                <a:spcPts val="750"/>
              </a:spcBef>
              <a:buFont typeface="Arial" panose="020B0604020202020204" pitchFamily="34" charset="0"/>
              <a:buChar char="•"/>
              <a:defRPr/>
            </a:pPr>
            <a:r>
              <a:rPr lang="en-GB" sz="1800" dirty="0">
                <a:solidFill>
                  <a:schemeClr val="tx1"/>
                </a:solidFill>
                <a:latin typeface="Calibri" panose="020F0502020204030204"/>
              </a:rPr>
              <a:t>Complete community group surveys to extend engagement for specific areas/topics</a:t>
            </a:r>
          </a:p>
          <a:p>
            <a:pPr marL="171450" indent="-171450" algn="l" defTabSz="685800">
              <a:spcBef>
                <a:spcPts val="750"/>
              </a:spcBef>
              <a:buFont typeface="Arial" panose="020B0604020202020204" pitchFamily="34" charset="0"/>
              <a:buChar char="•"/>
              <a:defRPr/>
            </a:pPr>
            <a:r>
              <a:rPr lang="en-GB" sz="1800" dirty="0">
                <a:solidFill>
                  <a:schemeClr val="tx1"/>
                </a:solidFill>
              </a:rPr>
              <a:t>Agree data needed in order to quantify the measures of success</a:t>
            </a:r>
          </a:p>
          <a:p>
            <a:pPr marL="171450" indent="-171450" algn="l" defTabSz="685800">
              <a:spcBef>
                <a:spcPts val="750"/>
              </a:spcBef>
              <a:buFont typeface="Arial" panose="020B0604020202020204" pitchFamily="34" charset="0"/>
              <a:buChar char="•"/>
              <a:defRPr/>
            </a:pPr>
            <a:r>
              <a:rPr lang="en-GB" sz="1800" dirty="0">
                <a:solidFill>
                  <a:schemeClr val="tx1"/>
                </a:solidFill>
              </a:rPr>
              <a:t>Development of a detailed Action Plan and identifying additional resource requirements to deliver</a:t>
            </a:r>
          </a:p>
          <a:p>
            <a:pPr marL="171450" indent="-171450" algn="l" defTabSz="685800">
              <a:spcBef>
                <a:spcPts val="750"/>
              </a:spcBef>
              <a:buFont typeface="Arial" panose="020B0604020202020204" pitchFamily="34" charset="0"/>
              <a:buChar char="•"/>
              <a:defRPr/>
            </a:pPr>
            <a:r>
              <a:rPr lang="en-GB" sz="1800" dirty="0">
                <a:solidFill>
                  <a:schemeClr val="tx1"/>
                </a:solidFill>
                <a:latin typeface="Calibri" panose="020F0502020204030204"/>
              </a:rPr>
              <a:t>Ongoing Engagement and Communication</a:t>
            </a:r>
          </a:p>
          <a:p>
            <a:pPr marL="171450" indent="-171450" algn="l" defTabSz="685800">
              <a:spcBef>
                <a:spcPts val="750"/>
              </a:spcBef>
              <a:buFont typeface="Arial" panose="020B0604020202020204" pitchFamily="34" charset="0"/>
              <a:buChar char="•"/>
              <a:defRPr/>
            </a:pPr>
            <a:endParaRPr lang="en-GB" sz="1500" dirty="0">
              <a:solidFill>
                <a:prstClr val="black"/>
              </a:solidFill>
              <a:latin typeface="Calibri" panose="020F0502020204030204"/>
            </a:endParaRPr>
          </a:p>
          <a:p>
            <a:pPr marL="171450" indent="-171450" algn="l" defTabSz="685800">
              <a:spcBef>
                <a:spcPts val="750"/>
              </a:spcBef>
              <a:buFont typeface="Arial" panose="020B0604020202020204" pitchFamily="34" charset="0"/>
              <a:buChar char="•"/>
              <a:defRPr/>
            </a:pPr>
            <a:endParaRPr lang="en-GB" sz="2100" dirty="0">
              <a:solidFill>
                <a:prstClr val="black"/>
              </a:solidFill>
              <a:latin typeface="Calibri" panose="020F0502020204030204"/>
            </a:endParaRPr>
          </a:p>
        </p:txBody>
      </p:sp>
    </p:spTree>
    <p:extLst>
      <p:ext uri="{BB962C8B-B14F-4D97-AF65-F5344CB8AC3E}">
        <p14:creationId xmlns:p14="http://schemas.microsoft.com/office/powerpoint/2010/main" val="2413932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24E75-61C5-42C6-82BA-4ED553DF4705}"/>
              </a:ext>
            </a:extLst>
          </p:cNvPr>
          <p:cNvSpPr>
            <a:spLocks noGrp="1"/>
          </p:cNvSpPr>
          <p:nvPr>
            <p:ph type="ctrTitle"/>
          </p:nvPr>
        </p:nvSpPr>
        <p:spPr/>
        <p:txBody>
          <a:bodyPr/>
          <a:lstStyle/>
          <a:p>
            <a:r>
              <a:rPr lang="en-GB" dirty="0">
                <a:solidFill>
                  <a:schemeClr val="accent1"/>
                </a:solidFill>
              </a:rPr>
              <a:t>Any questions?</a:t>
            </a:r>
          </a:p>
        </p:txBody>
      </p:sp>
    </p:spTree>
    <p:extLst>
      <p:ext uri="{BB962C8B-B14F-4D97-AF65-F5344CB8AC3E}">
        <p14:creationId xmlns:p14="http://schemas.microsoft.com/office/powerpoint/2010/main" val="3182547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FEEF-78FE-4559-8526-7075991F4169}"/>
              </a:ext>
            </a:extLst>
          </p:cNvPr>
          <p:cNvSpPr>
            <a:spLocks noGrp="1"/>
          </p:cNvSpPr>
          <p:nvPr>
            <p:ph type="title"/>
          </p:nvPr>
        </p:nvSpPr>
        <p:spPr/>
        <p:txBody>
          <a:bodyPr/>
          <a:lstStyle/>
          <a:p>
            <a:r>
              <a:rPr lang="en-GB" sz="3173" dirty="0"/>
              <a:t>Background</a:t>
            </a:r>
          </a:p>
        </p:txBody>
      </p:sp>
      <p:sp>
        <p:nvSpPr>
          <p:cNvPr id="3" name="Subtitle 2">
            <a:extLst>
              <a:ext uri="{FF2B5EF4-FFF2-40B4-BE49-F238E27FC236}">
                <a16:creationId xmlns:a16="http://schemas.microsoft.com/office/drawing/2014/main" id="{FFD4E8AF-7356-4C34-A3FE-6E4B73AFE7C3}"/>
              </a:ext>
            </a:extLst>
          </p:cNvPr>
          <p:cNvSpPr>
            <a:spLocks noGrp="1"/>
          </p:cNvSpPr>
          <p:nvPr>
            <p:ph idx="1"/>
          </p:nvPr>
        </p:nvSpPr>
        <p:spPr/>
        <p:txBody>
          <a:bodyPr>
            <a:normAutofit/>
          </a:bodyPr>
          <a:lstStyle/>
          <a:p>
            <a:pPr marL="171450" indent="-171450" algn="l" defTabSz="685800">
              <a:spcBef>
                <a:spcPts val="750"/>
              </a:spcBef>
              <a:buFont typeface="Arial" panose="020B0604020202020204" pitchFamily="34" charset="0"/>
              <a:buChar char="•"/>
              <a:defRPr/>
            </a:pPr>
            <a:r>
              <a:rPr lang="en-GB" sz="1650" dirty="0">
                <a:solidFill>
                  <a:prstClr val="black"/>
                </a:solidFill>
                <a:ea typeface="Times New Roman" panose="02020603050405020304" pitchFamily="18" charset="0"/>
                <a:cs typeface="Arial" panose="020B0604020202020204" pitchFamily="34" charset="0"/>
              </a:rPr>
              <a:t>Jointly commissioned by Kirklees Council and Third Sector Leaders</a:t>
            </a:r>
          </a:p>
          <a:p>
            <a:pPr marL="171450" indent="-171450" algn="l" defTabSz="685800">
              <a:spcBef>
                <a:spcPts val="750"/>
              </a:spcBef>
              <a:buFont typeface="Arial" panose="020B0604020202020204" pitchFamily="34" charset="0"/>
              <a:buChar char="•"/>
              <a:defRPr/>
            </a:pPr>
            <a:r>
              <a:rPr lang="en-GB" sz="1650" dirty="0">
                <a:solidFill>
                  <a:prstClr val="black"/>
                </a:solidFill>
                <a:ea typeface="Times New Roman" panose="02020603050405020304" pitchFamily="18" charset="0"/>
                <a:cs typeface="Arial" panose="020B0604020202020204" pitchFamily="34" charset="0"/>
              </a:rPr>
              <a:t>Building on the Coordinated Community Response work during the Covid pandemic</a:t>
            </a:r>
          </a:p>
          <a:p>
            <a:pPr marL="171450" indent="-171450" algn="l" defTabSz="685800">
              <a:spcBef>
                <a:spcPts val="750"/>
              </a:spcBef>
              <a:buFont typeface="Arial" panose="020B0604020202020204" pitchFamily="34" charset="0"/>
              <a:buChar char="•"/>
              <a:defRPr/>
            </a:pPr>
            <a:r>
              <a:rPr lang="en-GB" sz="1650" dirty="0">
                <a:solidFill>
                  <a:prstClr val="black"/>
                </a:solidFill>
                <a:ea typeface="Times New Roman" panose="02020603050405020304" pitchFamily="18" charset="0"/>
                <a:cs typeface="Arial" panose="020B0604020202020204" pitchFamily="34" charset="0"/>
              </a:rPr>
              <a:t>VCSE working alongside Kirklees Council, Health partners and local business</a:t>
            </a:r>
          </a:p>
          <a:p>
            <a:pPr marL="171450" indent="-171450" algn="l" defTabSz="685800">
              <a:spcBef>
                <a:spcPts val="750"/>
              </a:spcBef>
              <a:buFont typeface="Arial" panose="020B0604020202020204" pitchFamily="34" charset="0"/>
              <a:buChar char="•"/>
              <a:defRPr/>
            </a:pPr>
            <a:r>
              <a:rPr lang="en-GB" sz="1650" dirty="0">
                <a:solidFill>
                  <a:prstClr val="black"/>
                </a:solidFill>
                <a:ea typeface="Times New Roman" panose="02020603050405020304" pitchFamily="18" charset="0"/>
                <a:cs typeface="Arial" panose="020B0604020202020204" pitchFamily="34" charset="0"/>
              </a:rPr>
              <a:t>Kirklees Council recognise and value the strengths of the sector, and where the VCSE are best placed to support and enable local communities</a:t>
            </a:r>
          </a:p>
          <a:p>
            <a:pPr algn="l" defTabSz="685800">
              <a:spcBef>
                <a:spcPts val="750"/>
              </a:spcBef>
              <a:defRPr/>
            </a:pPr>
            <a:endParaRPr lang="en-GB" sz="1650" dirty="0">
              <a:solidFill>
                <a:prstClr val="black"/>
              </a:solidFill>
              <a:ea typeface="Times New Roman" panose="02020603050405020304" pitchFamily="18" charset="0"/>
              <a:cs typeface="Arial" panose="020B0604020202020204" pitchFamily="34" charset="0"/>
            </a:endParaRPr>
          </a:p>
          <a:p>
            <a:pPr algn="l" defTabSz="685800">
              <a:spcBef>
                <a:spcPts val="750"/>
              </a:spcBef>
              <a:defRPr/>
            </a:pPr>
            <a:r>
              <a:rPr lang="en-GB" sz="1650" dirty="0">
                <a:solidFill>
                  <a:prstClr val="black"/>
                </a:solidFill>
                <a:ea typeface="Times New Roman" panose="02020603050405020304" pitchFamily="18" charset="0"/>
                <a:cs typeface="Arial" panose="020B0604020202020204" pitchFamily="34" charset="0"/>
              </a:rPr>
              <a:t>This Strategy is about more than just funding the sector, its about investing in:</a:t>
            </a:r>
          </a:p>
          <a:p>
            <a:pPr marL="171450" indent="-171450" algn="l" defTabSz="685800">
              <a:spcBef>
                <a:spcPts val="750"/>
              </a:spcBef>
              <a:buFontTx/>
              <a:buChar char="-"/>
              <a:defRPr/>
            </a:pPr>
            <a:r>
              <a:rPr lang="en-GB" sz="1650" dirty="0">
                <a:solidFill>
                  <a:prstClr val="black"/>
                </a:solidFill>
                <a:ea typeface="Times New Roman" panose="02020603050405020304" pitchFamily="18" charset="0"/>
                <a:cs typeface="Arial" panose="020B0604020202020204" pitchFamily="34" charset="0"/>
              </a:rPr>
              <a:t>Time</a:t>
            </a:r>
          </a:p>
          <a:p>
            <a:pPr marL="171450" indent="-171450" algn="l" defTabSz="685800">
              <a:spcBef>
                <a:spcPts val="750"/>
              </a:spcBef>
              <a:buFontTx/>
              <a:buChar char="-"/>
              <a:defRPr/>
            </a:pPr>
            <a:r>
              <a:rPr lang="en-GB" sz="1650" dirty="0">
                <a:solidFill>
                  <a:prstClr val="black"/>
                </a:solidFill>
                <a:ea typeface="Times New Roman" panose="02020603050405020304" pitchFamily="18" charset="0"/>
                <a:cs typeface="Arial" panose="020B0604020202020204" pitchFamily="34" charset="0"/>
              </a:rPr>
              <a:t>Skills</a:t>
            </a:r>
          </a:p>
          <a:p>
            <a:pPr marL="171450" indent="-171450" algn="l" defTabSz="685800">
              <a:spcBef>
                <a:spcPts val="750"/>
              </a:spcBef>
              <a:buFontTx/>
              <a:buChar char="-"/>
              <a:defRPr/>
            </a:pPr>
            <a:r>
              <a:rPr lang="en-GB" sz="1650" dirty="0">
                <a:solidFill>
                  <a:prstClr val="black"/>
                </a:solidFill>
                <a:ea typeface="Times New Roman" panose="02020603050405020304" pitchFamily="18" charset="0"/>
                <a:cs typeface="Arial" panose="020B0604020202020204" pitchFamily="34" charset="0"/>
              </a:rPr>
              <a:t>Assets </a:t>
            </a:r>
          </a:p>
          <a:p>
            <a:pPr marL="171450" indent="-171450" algn="l" defTabSz="685800">
              <a:spcBef>
                <a:spcPts val="750"/>
              </a:spcBef>
              <a:buFontTx/>
              <a:buChar char="-"/>
              <a:defRPr/>
            </a:pPr>
            <a:r>
              <a:rPr lang="en-GB" sz="1650" dirty="0">
                <a:solidFill>
                  <a:prstClr val="black"/>
                </a:solidFill>
                <a:ea typeface="Times New Roman" panose="02020603050405020304" pitchFamily="18" charset="0"/>
                <a:cs typeface="Arial" panose="020B0604020202020204" pitchFamily="34" charset="0"/>
              </a:rPr>
              <a:t>Understanding</a:t>
            </a:r>
          </a:p>
        </p:txBody>
      </p:sp>
    </p:spTree>
    <p:extLst>
      <p:ext uri="{BB962C8B-B14F-4D97-AF65-F5344CB8AC3E}">
        <p14:creationId xmlns:p14="http://schemas.microsoft.com/office/powerpoint/2010/main" val="1928137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Values and principles</a:t>
            </a:r>
          </a:p>
        </p:txBody>
      </p:sp>
      <p:pic>
        <p:nvPicPr>
          <p:cNvPr id="5" name="Content Placeholder 4">
            <a:extLst>
              <a:ext uri="{FF2B5EF4-FFF2-40B4-BE49-F238E27FC236}">
                <a16:creationId xmlns:a16="http://schemas.microsoft.com/office/drawing/2014/main" id="{7486067D-3370-4716-AB35-38EFD1E122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9641" y="1865820"/>
            <a:ext cx="3560291" cy="3560291"/>
          </a:xfrm>
        </p:spPr>
      </p:pic>
      <p:pic>
        <p:nvPicPr>
          <p:cNvPr id="9" name="Picture 8" descr="Background pattern&#10;&#10;Description automatically generated with medium confidence">
            <a:extLst>
              <a:ext uri="{FF2B5EF4-FFF2-40B4-BE49-F238E27FC236}">
                <a16:creationId xmlns:a16="http://schemas.microsoft.com/office/drawing/2014/main" id="{C8E87982-5873-41FB-9FB4-8E6BD201FF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0876" y="1865820"/>
            <a:ext cx="2045991" cy="828000"/>
          </a:xfrm>
          <a:prstGeom prst="rect">
            <a:avLst/>
          </a:prstGeom>
        </p:spPr>
      </p:pic>
      <p:pic>
        <p:nvPicPr>
          <p:cNvPr id="11" name="Picture 10">
            <a:extLst>
              <a:ext uri="{FF2B5EF4-FFF2-40B4-BE49-F238E27FC236}">
                <a16:creationId xmlns:a16="http://schemas.microsoft.com/office/drawing/2014/main" id="{D1AC486E-EA78-4686-91A3-B72F159ED6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0876" y="2776584"/>
            <a:ext cx="2045991" cy="828000"/>
          </a:xfrm>
          <a:prstGeom prst="rect">
            <a:avLst/>
          </a:prstGeom>
        </p:spPr>
      </p:pic>
      <p:pic>
        <p:nvPicPr>
          <p:cNvPr id="13" name="Picture 12" descr="A picture containing graphical user interface&#10;&#10;Description automatically generated">
            <a:extLst>
              <a:ext uri="{FF2B5EF4-FFF2-40B4-BE49-F238E27FC236}">
                <a16:creationId xmlns:a16="http://schemas.microsoft.com/office/drawing/2014/main" id="{3DCEB7BF-90DD-4E52-9AA1-B98C973DD8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0876" y="3687348"/>
            <a:ext cx="2045991" cy="828000"/>
          </a:xfrm>
          <a:prstGeom prst="rect">
            <a:avLst/>
          </a:prstGeom>
        </p:spPr>
      </p:pic>
      <p:pic>
        <p:nvPicPr>
          <p:cNvPr id="15" name="Picture 14" descr="A picture containing graphical user interface&#10;&#10;Description automatically generated">
            <a:extLst>
              <a:ext uri="{FF2B5EF4-FFF2-40B4-BE49-F238E27FC236}">
                <a16:creationId xmlns:a16="http://schemas.microsoft.com/office/drawing/2014/main" id="{EABD10B6-D3E6-4175-80B8-8B3B3A562C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10876" y="4598111"/>
            <a:ext cx="2045991" cy="828000"/>
          </a:xfrm>
          <a:prstGeom prst="rect">
            <a:avLst/>
          </a:prstGeom>
        </p:spPr>
      </p:pic>
    </p:spTree>
    <p:extLst>
      <p:ext uri="{BB962C8B-B14F-4D97-AF65-F5344CB8AC3E}">
        <p14:creationId xmlns:p14="http://schemas.microsoft.com/office/powerpoint/2010/main" val="2977078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FEEF-78FE-4559-8526-7075991F4169}"/>
              </a:ext>
            </a:extLst>
          </p:cNvPr>
          <p:cNvSpPr>
            <a:spLocks noGrp="1"/>
          </p:cNvSpPr>
          <p:nvPr>
            <p:ph type="title"/>
          </p:nvPr>
        </p:nvSpPr>
        <p:spPr/>
        <p:txBody>
          <a:bodyPr/>
          <a:lstStyle/>
          <a:p>
            <a:r>
              <a:rPr lang="en-GB" sz="3173" dirty="0"/>
              <a:t>Working alongside</a:t>
            </a:r>
          </a:p>
        </p:txBody>
      </p:sp>
      <p:sp>
        <p:nvSpPr>
          <p:cNvPr id="3" name="Subtitle 2">
            <a:extLst>
              <a:ext uri="{FF2B5EF4-FFF2-40B4-BE49-F238E27FC236}">
                <a16:creationId xmlns:a16="http://schemas.microsoft.com/office/drawing/2014/main" id="{FFD4E8AF-7356-4C34-A3FE-6E4B73AFE7C3}"/>
              </a:ext>
            </a:extLst>
          </p:cNvPr>
          <p:cNvSpPr>
            <a:spLocks noGrp="1"/>
          </p:cNvSpPr>
          <p:nvPr>
            <p:ph idx="1"/>
          </p:nvPr>
        </p:nvSpPr>
        <p:spPr/>
        <p:txBody>
          <a:bodyPr>
            <a:normAutofit/>
          </a:bodyPr>
          <a:lstStyle/>
          <a:p>
            <a:pPr marL="342900" indent="-342900" algn="l">
              <a:buFont typeface="Arial" panose="020B0604020202020204" pitchFamily="34" charset="0"/>
              <a:buChar char="•"/>
            </a:pPr>
            <a:r>
              <a:rPr lang="en-GB" sz="2100" dirty="0">
                <a:solidFill>
                  <a:schemeClr val="tx1"/>
                </a:solidFill>
              </a:rPr>
              <a:t>“working alongside” is our way of describing how the VCS, Kirklees Council and health partners want to work together to make our local places even better. </a:t>
            </a:r>
          </a:p>
          <a:p>
            <a:pPr marL="342900" indent="-342900" algn="l">
              <a:buFont typeface="Arial" panose="020B0604020202020204" pitchFamily="34" charset="0"/>
              <a:buChar char="•"/>
            </a:pPr>
            <a:r>
              <a:rPr lang="en-GB" sz="2100" dirty="0">
                <a:solidFill>
                  <a:schemeClr val="tx1"/>
                </a:solidFill>
              </a:rPr>
              <a:t>We co-produced a collaborative statement of ‘The way we want to do things around here’ prior to developing the Strategy, based on our experiences of working together during Covid-19 so far.</a:t>
            </a:r>
          </a:p>
          <a:p>
            <a:pPr marL="342900" indent="-342900" algn="l">
              <a:buFont typeface="Arial" panose="020B0604020202020204" pitchFamily="34" charset="0"/>
              <a:buChar char="•"/>
            </a:pPr>
            <a:r>
              <a:rPr lang="en-GB" sz="2100" dirty="0">
                <a:solidFill>
                  <a:schemeClr val="tx1"/>
                </a:solidFill>
              </a:rPr>
              <a:t>This statement of our shared values is designed to influence and encourage more productive and trusting relationships.</a:t>
            </a:r>
          </a:p>
          <a:p>
            <a:pPr marL="342900" indent="-342900" algn="l">
              <a:buFont typeface="Arial" panose="020B0604020202020204" pitchFamily="34" charset="0"/>
              <a:buChar char="•"/>
            </a:pPr>
            <a:r>
              <a:rPr lang="en-GB" sz="2100" dirty="0">
                <a:solidFill>
                  <a:schemeClr val="tx1"/>
                </a:solidFill>
              </a:rPr>
              <a:t>Both the way that we developed the Strategy, and the content of the Strategy, strongly reflect the working alongside shared values.</a:t>
            </a:r>
          </a:p>
        </p:txBody>
      </p:sp>
    </p:spTree>
    <p:extLst>
      <p:ext uri="{BB962C8B-B14F-4D97-AF65-F5344CB8AC3E}">
        <p14:creationId xmlns:p14="http://schemas.microsoft.com/office/powerpoint/2010/main" val="2288879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5649E-79B2-4C4D-8CBF-CDC4A5053D62}"/>
              </a:ext>
            </a:extLst>
          </p:cNvPr>
          <p:cNvSpPr>
            <a:spLocks noGrp="1"/>
          </p:cNvSpPr>
          <p:nvPr>
            <p:ph type="title"/>
          </p:nvPr>
        </p:nvSpPr>
        <p:spPr/>
        <p:txBody>
          <a:bodyPr/>
          <a:lstStyle/>
          <a:p>
            <a:r>
              <a:rPr lang="en-GB" dirty="0"/>
              <a:t>Working alongside</a:t>
            </a:r>
          </a:p>
        </p:txBody>
      </p:sp>
      <p:sp>
        <p:nvSpPr>
          <p:cNvPr id="3" name="Content Placeholder 2">
            <a:extLst>
              <a:ext uri="{FF2B5EF4-FFF2-40B4-BE49-F238E27FC236}">
                <a16:creationId xmlns:a16="http://schemas.microsoft.com/office/drawing/2014/main" id="{BE88A7A9-F8C9-4462-96AD-AC00DC680746}"/>
              </a:ext>
            </a:extLst>
          </p:cNvPr>
          <p:cNvSpPr>
            <a:spLocks noGrp="1"/>
          </p:cNvSpPr>
          <p:nvPr>
            <p:ph idx="1"/>
          </p:nvPr>
        </p:nvSpPr>
        <p:spPr/>
        <p:txBody>
          <a:bodyPr/>
          <a:lstStyle/>
          <a:p>
            <a:pPr marL="0" marR="0" indent="0">
              <a:spcBef>
                <a:spcPts val="0"/>
              </a:spcBef>
              <a:spcAft>
                <a:spcPts val="0"/>
              </a:spcAft>
              <a:buNone/>
            </a:pPr>
            <a:r>
              <a:rPr lang="en-GB" sz="1800" dirty="0">
                <a:effectLst/>
                <a:latin typeface="Calibri" panose="020F0502020204030204" pitchFamily="34" charset="0"/>
              </a:rPr>
              <a:t>Kirklees Council, our partners and citizens are working together to make the local places where we live, work and play better. Here’s how we’re working alongside each other in our local places, including our values, our stories and practical ideas to help you and others to get involved. </a:t>
            </a:r>
          </a:p>
          <a:p>
            <a:pPr marL="0" marR="0" indent="0">
              <a:spcBef>
                <a:spcPts val="0"/>
              </a:spcBef>
              <a:spcAft>
                <a:spcPts val="0"/>
              </a:spcAft>
              <a:buNone/>
            </a:pPr>
            <a:endParaRPr lang="en-GB" sz="1800" dirty="0">
              <a:effectLst/>
              <a:latin typeface="Calibri" panose="020F0502020204030204" pitchFamily="34" charset="0"/>
            </a:endParaRPr>
          </a:p>
          <a:p>
            <a:pPr marL="0" marR="0" indent="0">
              <a:spcBef>
                <a:spcPts val="0"/>
              </a:spcBef>
              <a:spcAft>
                <a:spcPts val="0"/>
              </a:spcAft>
              <a:buNone/>
            </a:pPr>
            <a:r>
              <a:rPr lang="en-GB" sz="1800" dirty="0">
                <a:latin typeface="Calibri" panose="020F0502020204030204" pitchFamily="34" charset="0"/>
              </a:rPr>
              <a:t>We are….</a:t>
            </a:r>
          </a:p>
          <a:p>
            <a:endParaRPr lang="en-GB" dirty="0"/>
          </a:p>
        </p:txBody>
      </p:sp>
      <p:sp>
        <p:nvSpPr>
          <p:cNvPr id="5" name="Content Placeholder 2">
            <a:extLst>
              <a:ext uri="{FF2B5EF4-FFF2-40B4-BE49-F238E27FC236}">
                <a16:creationId xmlns:a16="http://schemas.microsoft.com/office/drawing/2014/main" id="{BADFB491-70E3-4595-A7F2-CF6D5C3E8E62}"/>
              </a:ext>
            </a:extLst>
          </p:cNvPr>
          <p:cNvSpPr txBox="1">
            <a:spLocks/>
          </p:cNvSpPr>
          <p:nvPr/>
        </p:nvSpPr>
        <p:spPr>
          <a:xfrm>
            <a:off x="841972" y="3429000"/>
            <a:ext cx="3582721" cy="2403852"/>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ctr">
              <a:spcBef>
                <a:spcPts val="0"/>
              </a:spcBef>
            </a:pPr>
            <a:r>
              <a:rPr lang="en-GB" sz="1800" dirty="0">
                <a:latin typeface="Calibri" panose="020F0502020204030204" pitchFamily="34" charset="0"/>
              </a:rPr>
              <a:t>coming from a different place</a:t>
            </a:r>
          </a:p>
          <a:p>
            <a:pPr fontAlgn="ctr">
              <a:spcBef>
                <a:spcPts val="0"/>
              </a:spcBef>
            </a:pPr>
            <a:r>
              <a:rPr lang="en-GB" sz="1800" dirty="0">
                <a:latin typeface="Calibri" panose="020F0502020204030204" pitchFamily="34" charset="0"/>
              </a:rPr>
              <a:t>learning by doing</a:t>
            </a:r>
          </a:p>
          <a:p>
            <a:pPr fontAlgn="ctr">
              <a:spcBef>
                <a:spcPts val="0"/>
              </a:spcBef>
            </a:pPr>
            <a:r>
              <a:rPr lang="en-GB" sz="1800" dirty="0">
                <a:latin typeface="Calibri" panose="020F0502020204030204" pitchFamily="34" charset="0"/>
              </a:rPr>
              <a:t>working on trust</a:t>
            </a:r>
          </a:p>
          <a:p>
            <a:pPr fontAlgn="ctr">
              <a:spcBef>
                <a:spcPts val="0"/>
              </a:spcBef>
            </a:pPr>
            <a:r>
              <a:rPr lang="en-GB" sz="1800" dirty="0">
                <a:latin typeface="Calibri" panose="020F0502020204030204" pitchFamily="34" charset="0"/>
              </a:rPr>
              <a:t>growing confidence </a:t>
            </a:r>
          </a:p>
          <a:p>
            <a:pPr fontAlgn="ctr">
              <a:spcBef>
                <a:spcPts val="0"/>
              </a:spcBef>
            </a:pPr>
            <a:r>
              <a:rPr lang="en-GB" sz="1800" dirty="0">
                <a:latin typeface="Calibri" panose="020F0502020204030204" pitchFamily="34" charset="0"/>
              </a:rPr>
              <a:t>taking courage from kindness</a:t>
            </a:r>
          </a:p>
        </p:txBody>
      </p:sp>
      <p:sp>
        <p:nvSpPr>
          <p:cNvPr id="6" name="Content Placeholder 2">
            <a:extLst>
              <a:ext uri="{FF2B5EF4-FFF2-40B4-BE49-F238E27FC236}">
                <a16:creationId xmlns:a16="http://schemas.microsoft.com/office/drawing/2014/main" id="{185F19BE-31BE-4C76-985B-08E2C3EFBF83}"/>
              </a:ext>
            </a:extLst>
          </p:cNvPr>
          <p:cNvSpPr txBox="1">
            <a:spLocks/>
          </p:cNvSpPr>
          <p:nvPr/>
        </p:nvSpPr>
        <p:spPr>
          <a:xfrm>
            <a:off x="4932629" y="3429000"/>
            <a:ext cx="3582721" cy="2403852"/>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ctr">
              <a:spcBef>
                <a:spcPts val="0"/>
              </a:spcBef>
            </a:pPr>
            <a:r>
              <a:rPr lang="en-GB" sz="1800" dirty="0">
                <a:latin typeface="Calibri" panose="020F0502020204030204" pitchFamily="34" charset="0"/>
              </a:rPr>
              <a:t>sharing with each other</a:t>
            </a:r>
          </a:p>
          <a:p>
            <a:pPr fontAlgn="ctr">
              <a:spcBef>
                <a:spcPts val="0"/>
              </a:spcBef>
            </a:pPr>
            <a:r>
              <a:rPr lang="en-GB" sz="1800" dirty="0">
                <a:latin typeface="Calibri" panose="020F0502020204030204" pitchFamily="34" charset="0"/>
              </a:rPr>
              <a:t>listening with curiosity</a:t>
            </a:r>
          </a:p>
          <a:p>
            <a:pPr fontAlgn="ctr">
              <a:spcBef>
                <a:spcPts val="0"/>
              </a:spcBef>
            </a:pPr>
            <a:r>
              <a:rPr lang="en-GB" sz="1800" dirty="0">
                <a:latin typeface="Calibri" panose="020F0502020204030204" pitchFamily="34" charset="0"/>
              </a:rPr>
              <a:t>open and honest</a:t>
            </a:r>
          </a:p>
          <a:p>
            <a:pPr fontAlgn="ctr">
              <a:spcBef>
                <a:spcPts val="0"/>
              </a:spcBef>
            </a:pPr>
            <a:r>
              <a:rPr lang="en-GB" sz="1800" dirty="0">
                <a:latin typeface="Calibri" panose="020F0502020204030204" pitchFamily="34" charset="0"/>
              </a:rPr>
              <a:t>involving others early</a:t>
            </a:r>
          </a:p>
          <a:p>
            <a:pPr fontAlgn="ctr">
              <a:spcBef>
                <a:spcPts val="0"/>
              </a:spcBef>
            </a:pPr>
            <a:r>
              <a:rPr lang="en-GB" sz="1800" dirty="0">
                <a:latin typeface="Calibri" panose="020F0502020204030204" pitchFamily="34" charset="0"/>
              </a:rPr>
              <a:t>recognising everyone</a:t>
            </a:r>
          </a:p>
          <a:p>
            <a:endParaRPr lang="en-GB" dirty="0"/>
          </a:p>
        </p:txBody>
      </p:sp>
    </p:spTree>
    <p:extLst>
      <p:ext uri="{BB962C8B-B14F-4D97-AF65-F5344CB8AC3E}">
        <p14:creationId xmlns:p14="http://schemas.microsoft.com/office/powerpoint/2010/main" val="1615375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6A5A800-2C01-4EA6-ACF4-084B8D7B9535}"/>
              </a:ext>
            </a:extLst>
          </p:cNvPr>
          <p:cNvSpPr>
            <a:spLocks noGrp="1"/>
          </p:cNvSpPr>
          <p:nvPr>
            <p:ph type="title"/>
          </p:nvPr>
        </p:nvSpPr>
        <p:spPr/>
        <p:txBody>
          <a:bodyPr>
            <a:noAutofit/>
          </a:bodyPr>
          <a:lstStyle/>
          <a:p>
            <a:r>
              <a:rPr lang="en-GB" sz="2400" dirty="0"/>
              <a:t>Locality </a:t>
            </a:r>
            <a:br>
              <a:rPr lang="en-GB" sz="2400" dirty="0"/>
            </a:br>
            <a:r>
              <a:rPr lang="en-GB" sz="2400" dirty="0"/>
              <a:t>Keep It Local </a:t>
            </a:r>
            <a:br>
              <a:rPr lang="en-GB" sz="2400" dirty="0"/>
            </a:br>
            <a:r>
              <a:rPr lang="en-GB" sz="2400" dirty="0"/>
              <a:t>Award Winners 2021</a:t>
            </a:r>
          </a:p>
        </p:txBody>
      </p:sp>
      <p:pic>
        <p:nvPicPr>
          <p:cNvPr id="7" name="Content Placeholder 6" descr="Kirklees Council collect the Locality Keep It Local Award 2021">
            <a:extLst>
              <a:ext uri="{FF2B5EF4-FFF2-40B4-BE49-F238E27FC236}">
                <a16:creationId xmlns:a16="http://schemas.microsoft.com/office/drawing/2014/main" id="{523CE696-245A-4DA9-B55D-FC152F617BE7}"/>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8571" r="18571"/>
          <a:stretch/>
        </p:blipFill>
        <p:spPr/>
      </p:pic>
      <p:sp>
        <p:nvSpPr>
          <p:cNvPr id="9" name="Text Placeholder 8">
            <a:extLst>
              <a:ext uri="{FF2B5EF4-FFF2-40B4-BE49-F238E27FC236}">
                <a16:creationId xmlns:a16="http://schemas.microsoft.com/office/drawing/2014/main" id="{A20F622A-1AFA-489B-92BC-01EA39BB1F93}"/>
              </a:ext>
            </a:extLst>
          </p:cNvPr>
          <p:cNvSpPr>
            <a:spLocks noGrp="1"/>
          </p:cNvSpPr>
          <p:nvPr>
            <p:ph type="body" sz="half" idx="2"/>
          </p:nvPr>
        </p:nvSpPr>
        <p:spPr/>
        <p:txBody>
          <a:bodyPr/>
          <a:lstStyle/>
          <a:p>
            <a:pPr marL="285750" indent="-285750">
              <a:buFont typeface="Arial" panose="020B0604020202020204" pitchFamily="34" charset="0"/>
              <a:buChar char="•"/>
            </a:pPr>
            <a:r>
              <a:rPr lang="en-GB" dirty="0"/>
              <a:t>Place partnerships</a:t>
            </a:r>
          </a:p>
          <a:p>
            <a:pPr marL="285750" indent="-285750">
              <a:buFont typeface="Arial" panose="020B0604020202020204" pitchFamily="34" charset="0"/>
              <a:buChar char="•"/>
            </a:pPr>
            <a:r>
              <a:rPr lang="en-GB" dirty="0"/>
              <a:t>Led by councillors</a:t>
            </a:r>
          </a:p>
          <a:p>
            <a:pPr marL="285750" indent="-285750">
              <a:buFont typeface="Arial" panose="020B0604020202020204" pitchFamily="34" charset="0"/>
              <a:buChar char="•"/>
            </a:pPr>
            <a:r>
              <a:rPr lang="en-GB" dirty="0"/>
              <a:t>Engaging with local people and organisations</a:t>
            </a:r>
          </a:p>
        </p:txBody>
      </p:sp>
    </p:spTree>
    <p:extLst>
      <p:ext uri="{BB962C8B-B14F-4D97-AF65-F5344CB8AC3E}">
        <p14:creationId xmlns:p14="http://schemas.microsoft.com/office/powerpoint/2010/main" val="1351634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FEEF-78FE-4559-8526-7075991F4169}"/>
              </a:ext>
            </a:extLst>
          </p:cNvPr>
          <p:cNvSpPr>
            <a:spLocks noGrp="1"/>
          </p:cNvSpPr>
          <p:nvPr>
            <p:ph type="title"/>
          </p:nvPr>
        </p:nvSpPr>
        <p:spPr/>
        <p:txBody>
          <a:bodyPr/>
          <a:lstStyle/>
          <a:p>
            <a:r>
              <a:rPr lang="en-GB" sz="3173" dirty="0"/>
              <a:t>Approach</a:t>
            </a:r>
          </a:p>
        </p:txBody>
      </p:sp>
      <p:sp>
        <p:nvSpPr>
          <p:cNvPr id="3" name="Subtitle 2">
            <a:extLst>
              <a:ext uri="{FF2B5EF4-FFF2-40B4-BE49-F238E27FC236}">
                <a16:creationId xmlns:a16="http://schemas.microsoft.com/office/drawing/2014/main" id="{FFD4E8AF-7356-4C34-A3FE-6E4B73AFE7C3}"/>
              </a:ext>
            </a:extLst>
          </p:cNvPr>
          <p:cNvSpPr>
            <a:spLocks noGrp="1"/>
          </p:cNvSpPr>
          <p:nvPr>
            <p:ph idx="1"/>
          </p:nvPr>
        </p:nvSpPr>
        <p:spPr/>
        <p:txBody>
          <a:bodyPr/>
          <a:lstStyle/>
          <a:p>
            <a:pPr algn="l" defTabSz="685800">
              <a:spcBef>
                <a:spcPts val="750"/>
              </a:spcBef>
              <a:defRPr/>
            </a:pPr>
            <a:r>
              <a:rPr lang="en-GB" sz="2100" dirty="0">
                <a:solidFill>
                  <a:prstClr val="black"/>
                </a:solidFill>
                <a:latin typeface="Calibri" panose="020F0502020204030204"/>
              </a:rPr>
              <a:t>Co-produced through a mixture of one to one conversations and focus groups with over 30 VCS organisations and 14 different Council teams/officers</a:t>
            </a:r>
            <a:br>
              <a:rPr lang="en-GB" sz="2100" dirty="0">
                <a:solidFill>
                  <a:prstClr val="black"/>
                </a:solidFill>
                <a:latin typeface="Calibri" panose="020F0502020204030204"/>
              </a:rPr>
            </a:br>
            <a:endParaRPr lang="en-GB" sz="2100" dirty="0">
              <a:solidFill>
                <a:prstClr val="black"/>
              </a:solidFill>
              <a:latin typeface="Calibri" panose="020F0502020204030204"/>
            </a:endParaRPr>
          </a:p>
          <a:p>
            <a:pPr algn="l" defTabSz="685800">
              <a:spcBef>
                <a:spcPts val="750"/>
              </a:spcBef>
              <a:defRPr/>
            </a:pPr>
            <a:r>
              <a:rPr lang="en-GB" sz="2100" dirty="0">
                <a:solidFill>
                  <a:prstClr val="black"/>
                </a:solidFill>
                <a:latin typeface="Calibri" panose="020F0502020204030204"/>
              </a:rPr>
              <a:t>Set questions, guided by the discussion, included:</a:t>
            </a:r>
          </a:p>
          <a:p>
            <a:pPr marL="514350" lvl="1" indent="-171450" algn="l" defTabSz="685800">
              <a:spcBef>
                <a:spcPts val="375"/>
              </a:spcBef>
              <a:buFont typeface="Arial" panose="020B0604020202020204" pitchFamily="34" charset="0"/>
              <a:buChar char="•"/>
              <a:defRPr/>
            </a:pPr>
            <a:r>
              <a:rPr lang="en-GB" sz="2100" dirty="0">
                <a:solidFill>
                  <a:prstClr val="black"/>
                </a:solidFill>
                <a:latin typeface="Calibri" panose="020F0502020204030204"/>
              </a:rPr>
              <a:t>Stock take of current situation of the organisation</a:t>
            </a:r>
          </a:p>
          <a:p>
            <a:pPr marL="514350" lvl="1" indent="-171450" algn="l" defTabSz="685800">
              <a:spcBef>
                <a:spcPts val="375"/>
              </a:spcBef>
              <a:buFont typeface="Arial" panose="020B0604020202020204" pitchFamily="34" charset="0"/>
              <a:buChar char="•"/>
              <a:defRPr/>
            </a:pPr>
            <a:r>
              <a:rPr lang="en-GB" sz="2100" dirty="0">
                <a:solidFill>
                  <a:prstClr val="black"/>
                </a:solidFill>
                <a:latin typeface="Calibri" panose="020F0502020204030204"/>
              </a:rPr>
              <a:t>Overview on the aims of the work including areas such as grants programmes, commissioning, working with local business, asset transfers, specialist support needs, skills and capacity sharing</a:t>
            </a:r>
          </a:p>
          <a:p>
            <a:pPr marL="514350" lvl="1" indent="-171450" algn="l" defTabSz="685800">
              <a:spcBef>
                <a:spcPts val="375"/>
              </a:spcBef>
              <a:buFont typeface="Arial" panose="020B0604020202020204" pitchFamily="34" charset="0"/>
              <a:buChar char="•"/>
              <a:defRPr/>
            </a:pPr>
            <a:r>
              <a:rPr lang="en-GB" sz="2100" dirty="0">
                <a:solidFill>
                  <a:prstClr val="black"/>
                </a:solidFill>
                <a:latin typeface="Calibri" panose="020F0502020204030204"/>
              </a:rPr>
              <a:t>Other ideas</a:t>
            </a:r>
          </a:p>
          <a:p>
            <a:pPr marL="514350" lvl="1" indent="-171450" algn="l" defTabSz="685800">
              <a:spcBef>
                <a:spcPts val="375"/>
              </a:spcBef>
              <a:buFont typeface="Arial" panose="020B0604020202020204" pitchFamily="34" charset="0"/>
              <a:buChar char="•"/>
              <a:defRPr/>
            </a:pPr>
            <a:r>
              <a:rPr lang="en-GB" sz="2100" dirty="0">
                <a:solidFill>
                  <a:prstClr val="black"/>
                </a:solidFill>
                <a:latin typeface="Calibri" panose="020F0502020204030204"/>
              </a:rPr>
              <a:t>Priority areas and potential impact </a:t>
            </a:r>
          </a:p>
        </p:txBody>
      </p:sp>
    </p:spTree>
    <p:extLst>
      <p:ext uri="{BB962C8B-B14F-4D97-AF65-F5344CB8AC3E}">
        <p14:creationId xmlns:p14="http://schemas.microsoft.com/office/powerpoint/2010/main" val="1096970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FEEF-78FE-4559-8526-7075991F4169}"/>
              </a:ext>
            </a:extLst>
          </p:cNvPr>
          <p:cNvSpPr>
            <a:spLocks noGrp="1"/>
          </p:cNvSpPr>
          <p:nvPr>
            <p:ph type="title"/>
          </p:nvPr>
        </p:nvSpPr>
        <p:spPr/>
        <p:txBody>
          <a:bodyPr/>
          <a:lstStyle/>
          <a:p>
            <a:r>
              <a:rPr lang="en-GB" sz="3173" dirty="0"/>
              <a:t>Key Themes</a:t>
            </a:r>
          </a:p>
        </p:txBody>
      </p:sp>
      <p:sp>
        <p:nvSpPr>
          <p:cNvPr id="3" name="Subtitle 2">
            <a:extLst>
              <a:ext uri="{FF2B5EF4-FFF2-40B4-BE49-F238E27FC236}">
                <a16:creationId xmlns:a16="http://schemas.microsoft.com/office/drawing/2014/main" id="{FFD4E8AF-7356-4C34-A3FE-6E4B73AFE7C3}"/>
              </a:ext>
            </a:extLst>
          </p:cNvPr>
          <p:cNvSpPr>
            <a:spLocks noGrp="1"/>
          </p:cNvSpPr>
          <p:nvPr>
            <p:ph idx="1"/>
          </p:nvPr>
        </p:nvSpPr>
        <p:spPr/>
        <p:txBody>
          <a:bodyPr/>
          <a:lstStyle/>
          <a:p>
            <a:pPr marL="171450" indent="-171450" algn="l" defTabSz="685800">
              <a:spcBef>
                <a:spcPts val="0"/>
              </a:spcBef>
              <a:spcAft>
                <a:spcPts val="600"/>
              </a:spcAft>
              <a:buFont typeface="Arial" panose="020B0604020202020204" pitchFamily="34" charset="0"/>
              <a:buChar char="•"/>
              <a:defRPr/>
            </a:pPr>
            <a:r>
              <a:rPr lang="en-GB" sz="2100" dirty="0">
                <a:solidFill>
                  <a:prstClr val="black"/>
                </a:solidFill>
                <a:latin typeface="Calibri" panose="020F0502020204030204"/>
              </a:rPr>
              <a:t>Building trust and working together </a:t>
            </a:r>
          </a:p>
          <a:p>
            <a:pPr marL="171450" indent="-171450" algn="l" defTabSz="685800">
              <a:spcBef>
                <a:spcPts val="0"/>
              </a:spcBef>
              <a:spcAft>
                <a:spcPts val="600"/>
              </a:spcAft>
              <a:buFont typeface="Arial" panose="020B0604020202020204" pitchFamily="34" charset="0"/>
              <a:buChar char="•"/>
              <a:defRPr/>
            </a:pPr>
            <a:r>
              <a:rPr lang="en-GB" sz="2100" dirty="0">
                <a:solidFill>
                  <a:prstClr val="black"/>
                </a:solidFill>
                <a:latin typeface="Calibri" panose="020F0502020204030204"/>
              </a:rPr>
              <a:t>Building on existing work</a:t>
            </a:r>
          </a:p>
          <a:p>
            <a:pPr marL="171450" indent="-171450" algn="l" defTabSz="685800">
              <a:spcBef>
                <a:spcPts val="0"/>
              </a:spcBef>
              <a:spcAft>
                <a:spcPts val="600"/>
              </a:spcAft>
              <a:buFont typeface="Arial" panose="020B0604020202020204" pitchFamily="34" charset="0"/>
              <a:buChar char="•"/>
              <a:defRPr/>
            </a:pPr>
            <a:r>
              <a:rPr lang="en-GB" sz="2100" dirty="0">
                <a:solidFill>
                  <a:prstClr val="black"/>
                </a:solidFill>
                <a:latin typeface="Calibri" panose="020F0502020204030204"/>
              </a:rPr>
              <a:t>How we can work together to attract more non-council funding – development work, partnerships, bid/grant writers</a:t>
            </a:r>
          </a:p>
          <a:p>
            <a:pPr marL="171450" indent="-171450" algn="l" defTabSz="685800">
              <a:spcBef>
                <a:spcPts val="0"/>
              </a:spcBef>
              <a:spcAft>
                <a:spcPts val="600"/>
              </a:spcAft>
              <a:buFont typeface="Arial" panose="020B0604020202020204" pitchFamily="34" charset="0"/>
              <a:buChar char="•"/>
              <a:defRPr/>
            </a:pPr>
            <a:r>
              <a:rPr lang="en-GB" sz="2100" dirty="0">
                <a:solidFill>
                  <a:prstClr val="black"/>
                </a:solidFill>
                <a:latin typeface="Calibri" panose="020F0502020204030204"/>
              </a:rPr>
              <a:t>Funding principles – multi year, stop circular/repetitive conversations. Encourage transparency, help build capacity and resilience</a:t>
            </a:r>
          </a:p>
          <a:p>
            <a:pPr marL="171450" indent="-171450" algn="l" defTabSz="685800">
              <a:spcBef>
                <a:spcPts val="0"/>
              </a:spcBef>
              <a:spcAft>
                <a:spcPts val="600"/>
              </a:spcAft>
              <a:buFont typeface="Arial" panose="020B0604020202020204" pitchFamily="34" charset="0"/>
              <a:buChar char="•"/>
              <a:defRPr/>
            </a:pPr>
            <a:r>
              <a:rPr lang="en-GB" sz="2100" dirty="0">
                <a:solidFill>
                  <a:prstClr val="black"/>
                </a:solidFill>
                <a:latin typeface="Calibri" panose="020F0502020204030204"/>
              </a:rPr>
              <a:t>Communication – what's happening locally, sharing our stories</a:t>
            </a:r>
          </a:p>
          <a:p>
            <a:pPr marL="171450" indent="-171450" algn="l" defTabSz="685800">
              <a:spcBef>
                <a:spcPts val="0"/>
              </a:spcBef>
              <a:spcAft>
                <a:spcPts val="600"/>
              </a:spcAft>
              <a:buFont typeface="Arial" panose="020B0604020202020204" pitchFamily="34" charset="0"/>
              <a:buChar char="•"/>
              <a:defRPr/>
            </a:pPr>
            <a:r>
              <a:rPr lang="en-GB" sz="2100" dirty="0">
                <a:solidFill>
                  <a:prstClr val="black"/>
                </a:solidFill>
                <a:latin typeface="Calibri" panose="020F0502020204030204"/>
              </a:rPr>
              <a:t>Asset transfers – respond to community need and aren’t liability transfers</a:t>
            </a:r>
          </a:p>
          <a:p>
            <a:pPr marL="171450" indent="-171450" algn="l" defTabSz="685800">
              <a:spcBef>
                <a:spcPts val="0"/>
              </a:spcBef>
              <a:spcAft>
                <a:spcPts val="600"/>
              </a:spcAft>
              <a:buFont typeface="Arial" panose="020B0604020202020204" pitchFamily="34" charset="0"/>
              <a:buChar char="•"/>
              <a:defRPr/>
            </a:pPr>
            <a:r>
              <a:rPr lang="en-GB" sz="2100" dirty="0">
                <a:solidFill>
                  <a:prstClr val="black"/>
                </a:solidFill>
                <a:latin typeface="Calibri" panose="020F0502020204030204"/>
              </a:rPr>
              <a:t>Focus for increasing social enterprise start up and support</a:t>
            </a:r>
          </a:p>
        </p:txBody>
      </p:sp>
    </p:spTree>
    <p:extLst>
      <p:ext uri="{BB962C8B-B14F-4D97-AF65-F5344CB8AC3E}">
        <p14:creationId xmlns:p14="http://schemas.microsoft.com/office/powerpoint/2010/main" val="2332892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6">
            <a:extLst>
              <a:ext uri="{FF2B5EF4-FFF2-40B4-BE49-F238E27FC236}">
                <a16:creationId xmlns:a16="http://schemas.microsoft.com/office/drawing/2014/main" id="{8E9EA36A-48B1-49FA-9623-A4A5B4AE6407}"/>
              </a:ext>
            </a:extLst>
          </p:cNvPr>
          <p:cNvGraphicFramePr>
            <a:graphicFrameLocks/>
          </p:cNvGraphicFramePr>
          <p:nvPr>
            <p:extLst>
              <p:ext uri="{D42A27DB-BD31-4B8C-83A1-F6EECF244321}">
                <p14:modId xmlns:p14="http://schemas.microsoft.com/office/powerpoint/2010/main" val="3377746479"/>
              </p:ext>
            </p:extLst>
          </p:nvPr>
        </p:nvGraphicFramePr>
        <p:xfrm>
          <a:off x="112994" y="454234"/>
          <a:ext cx="8918012" cy="5854764"/>
        </p:xfrm>
        <a:graphic>
          <a:graphicData uri="http://schemas.openxmlformats.org/drawingml/2006/table">
            <a:tbl>
              <a:tblPr firstRow="1" bandRow="1">
                <a:tableStyleId>{5C22544A-7EE6-4342-B048-85BDC9FD1C3A}</a:tableStyleId>
              </a:tblPr>
              <a:tblGrid>
                <a:gridCol w="7128401">
                  <a:extLst>
                    <a:ext uri="{9D8B030D-6E8A-4147-A177-3AD203B41FA5}">
                      <a16:colId xmlns:a16="http://schemas.microsoft.com/office/drawing/2014/main" val="3876945199"/>
                    </a:ext>
                  </a:extLst>
                </a:gridCol>
                <a:gridCol w="1789611">
                  <a:extLst>
                    <a:ext uri="{9D8B030D-6E8A-4147-A177-3AD203B41FA5}">
                      <a16:colId xmlns:a16="http://schemas.microsoft.com/office/drawing/2014/main" val="1320976616"/>
                    </a:ext>
                  </a:extLst>
                </a:gridCol>
              </a:tblGrid>
              <a:tr h="278130">
                <a:tc>
                  <a:txBody>
                    <a:bodyPr/>
                    <a:lstStyle/>
                    <a:p>
                      <a:r>
                        <a:rPr lang="en-GB" sz="1400" dirty="0"/>
                        <a:t>What this strategy is about…</a:t>
                      </a:r>
                    </a:p>
                  </a:txBody>
                  <a:tcPr marL="68580" marR="68580" marT="34290" marB="34290"/>
                </a:tc>
                <a:tc>
                  <a:txBody>
                    <a:bodyPr/>
                    <a:lstStyle/>
                    <a:p>
                      <a:r>
                        <a:rPr lang="en-GB" sz="1400" dirty="0"/>
                        <a:t>What it isn’t about…</a:t>
                      </a:r>
                    </a:p>
                  </a:txBody>
                  <a:tcPr marL="68580" marR="68580" marT="34290" marB="34290"/>
                </a:tc>
                <a:extLst>
                  <a:ext uri="{0D108BD9-81ED-4DB2-BD59-A6C34878D82A}">
                    <a16:rowId xmlns:a16="http://schemas.microsoft.com/office/drawing/2014/main" val="3929482437"/>
                  </a:ext>
                </a:extLst>
              </a:tr>
              <a:tr h="753476">
                <a:tc>
                  <a:txBody>
                    <a:bodyPr/>
                    <a:lstStyle/>
                    <a:p>
                      <a:pPr>
                        <a:lnSpc>
                          <a:spcPct val="107000"/>
                        </a:lnSpc>
                        <a:spcAft>
                          <a:spcPts val="800"/>
                        </a:spcAft>
                      </a:pPr>
                      <a:r>
                        <a:rPr lang="en-GB" sz="1400" b="1" i="0" dirty="0">
                          <a:effectLst/>
                          <a:latin typeface="Calibri" panose="020F0502020204030204" pitchFamily="34" charset="0"/>
                          <a:ea typeface="Calibri" panose="020F0502020204030204" pitchFamily="34" charset="0"/>
                          <a:cs typeface="Times New Roman" panose="02020603050405020304" pitchFamily="18" charset="0"/>
                        </a:rPr>
                        <a:t>Partners working together to make our local places even better</a:t>
                      </a:r>
                      <a:br>
                        <a:rPr lang="en-GB" sz="1400" b="1" i="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a:effectLst/>
                          <a:latin typeface="Calibri" panose="020F0502020204030204" pitchFamily="34" charset="0"/>
                          <a:ea typeface="Calibri" panose="020F0502020204030204" pitchFamily="34" charset="0"/>
                          <a:cs typeface="Times New Roman" panose="02020603050405020304" pitchFamily="18" charset="0"/>
                        </a:rPr>
                        <a:t>building an equitable partnership.  It is about the Council relinquishing power and bringing about cultural change. It is about partners and the Council building trust and transparency, being </a:t>
                      </a:r>
                      <a:r>
                        <a:rPr lang="en-GB" sz="1100" b="1" i="1" dirty="0">
                          <a:effectLst/>
                          <a:latin typeface="Calibri" panose="020F0502020204030204" pitchFamily="34" charset="0"/>
                          <a:ea typeface="Calibri" panose="020F0502020204030204" pitchFamily="34" charset="0"/>
                          <a:cs typeface="Times New Roman" panose="02020603050405020304" pitchFamily="18" charset="0"/>
                        </a:rPr>
                        <a:t>honest and open </a:t>
                      </a:r>
                      <a:r>
                        <a:rPr lang="en-GB" sz="1100" dirty="0">
                          <a:effectLst/>
                          <a:latin typeface="Calibri" panose="020F0502020204030204" pitchFamily="34" charset="0"/>
                          <a:ea typeface="Calibri" panose="020F0502020204030204" pitchFamily="34" charset="0"/>
                          <a:cs typeface="Times New Roman" panose="02020603050405020304" pitchFamily="18" charset="0"/>
                        </a:rPr>
                        <a:t>in our conversations so that the Council becomes an enabler for the VCSE. It is about the whole ‘system’ and those within it working together – Kirklees Council, Health, and 3</a:t>
                      </a:r>
                      <a:r>
                        <a:rPr lang="en-GB" sz="1100"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GB" sz="1100" dirty="0">
                          <a:effectLst/>
                          <a:latin typeface="Calibri" panose="020F0502020204030204" pitchFamily="34" charset="0"/>
                          <a:ea typeface="Calibri" panose="020F0502020204030204" pitchFamily="34" charset="0"/>
                          <a:cs typeface="Times New Roman" panose="02020603050405020304" pitchFamily="18" charset="0"/>
                        </a:rPr>
                        <a:t> Sector (and business)</a:t>
                      </a:r>
                    </a:p>
                  </a:txBody>
                  <a:tcPr marL="51435" marR="51435" marT="0" marB="0"/>
                </a:tc>
                <a:tc>
                  <a:txBody>
                    <a:bodyPr/>
                    <a:lstStyle/>
                    <a:p>
                      <a:r>
                        <a:rPr lang="en-GB" sz="1100" kern="1200" dirty="0">
                          <a:solidFill>
                            <a:schemeClr val="dk1"/>
                          </a:solidFill>
                          <a:effectLst/>
                          <a:latin typeface="+mn-lt"/>
                          <a:ea typeface="+mn-ea"/>
                          <a:cs typeface="+mn-cs"/>
                        </a:rPr>
                        <a:t>Kirklees Council being paternalistic,  ‘doing to’ the VCSE</a:t>
                      </a:r>
                      <a:endParaRPr lang="en-GB" sz="1100" dirty="0"/>
                    </a:p>
                  </a:txBody>
                  <a:tcPr marL="68580" marR="68580" marT="34290" marB="34290"/>
                </a:tc>
                <a:extLst>
                  <a:ext uri="{0D108BD9-81ED-4DB2-BD59-A6C34878D82A}">
                    <a16:rowId xmlns:a16="http://schemas.microsoft.com/office/drawing/2014/main" val="4116757559"/>
                  </a:ext>
                </a:extLst>
              </a:tr>
              <a:tr h="548640">
                <a:tc>
                  <a:txBody>
                    <a:bodyPr/>
                    <a:lstStyle/>
                    <a:p>
                      <a:r>
                        <a:rPr lang="en-GB" sz="1400" b="1" kern="1200" dirty="0">
                          <a:solidFill>
                            <a:schemeClr val="dk1"/>
                          </a:solidFill>
                          <a:effectLst/>
                          <a:latin typeface="+mn-lt"/>
                          <a:ea typeface="+mn-ea"/>
                          <a:cs typeface="+mn-cs"/>
                        </a:rPr>
                        <a:t>Ensuring that </a:t>
                      </a:r>
                      <a:r>
                        <a:rPr lang="en-GB" sz="1400" b="1" i="1" kern="1200" dirty="0">
                          <a:solidFill>
                            <a:schemeClr val="dk1"/>
                          </a:solidFill>
                          <a:effectLst/>
                          <a:latin typeface="+mn-lt"/>
                          <a:ea typeface="+mn-ea"/>
                          <a:cs typeface="+mn-cs"/>
                        </a:rPr>
                        <a:t>whoever is best placed to provide a service </a:t>
                      </a:r>
                      <a:r>
                        <a:rPr lang="en-GB" sz="1400" b="1" kern="1200" dirty="0">
                          <a:solidFill>
                            <a:schemeClr val="dk1"/>
                          </a:solidFill>
                          <a:effectLst/>
                          <a:latin typeface="+mn-lt"/>
                          <a:ea typeface="+mn-ea"/>
                          <a:cs typeface="+mn-cs"/>
                        </a:rPr>
                        <a:t>is providing it</a:t>
                      </a:r>
                      <a:br>
                        <a:rPr lang="en-GB" sz="1100" kern="1200" dirty="0">
                          <a:solidFill>
                            <a:schemeClr val="dk1"/>
                          </a:solidFill>
                          <a:effectLst/>
                          <a:latin typeface="+mn-lt"/>
                          <a:ea typeface="+mn-ea"/>
                          <a:cs typeface="+mn-cs"/>
                        </a:rPr>
                      </a:br>
                      <a:r>
                        <a:rPr lang="en-GB" sz="1100" kern="1200" dirty="0">
                          <a:solidFill>
                            <a:schemeClr val="dk1"/>
                          </a:solidFill>
                          <a:effectLst/>
                          <a:latin typeface="+mn-lt"/>
                          <a:ea typeface="+mn-ea"/>
                          <a:cs typeface="+mn-cs"/>
                        </a:rPr>
                        <a:t>‘the right people are doing the right things’. It is about being community led, linking to local people and plans and recognising the need for equity - some communities need more support than others</a:t>
                      </a:r>
                      <a:endParaRPr lang="en-GB" sz="1100" dirty="0"/>
                    </a:p>
                  </a:txBody>
                  <a:tcPr marL="68580" marR="68580" marT="34290" marB="34290"/>
                </a:tc>
                <a:tc>
                  <a:txBody>
                    <a:bodyPr/>
                    <a:lstStyle/>
                    <a:p>
                      <a:r>
                        <a:rPr lang="en-GB" sz="1100" kern="1200" dirty="0">
                          <a:solidFill>
                            <a:schemeClr val="dk1"/>
                          </a:solidFill>
                          <a:effectLst/>
                          <a:latin typeface="+mn-lt"/>
                          <a:ea typeface="+mn-ea"/>
                          <a:cs typeface="+mn-cs"/>
                        </a:rPr>
                        <a:t>Kirklees Council giving the VCSE things/services to do ‘on the cheap’</a:t>
                      </a:r>
                      <a:endParaRPr lang="en-GB" sz="1100" dirty="0"/>
                    </a:p>
                  </a:txBody>
                  <a:tcPr marL="68580" marR="68580" marT="34290" marB="34290"/>
                </a:tc>
                <a:extLst>
                  <a:ext uri="{0D108BD9-81ED-4DB2-BD59-A6C34878D82A}">
                    <a16:rowId xmlns:a16="http://schemas.microsoft.com/office/drawing/2014/main" val="4114085052"/>
                  </a:ext>
                </a:extLst>
              </a:tr>
              <a:tr h="548640">
                <a:tc>
                  <a:txBody>
                    <a:bodyPr/>
                    <a:lstStyle/>
                    <a:p>
                      <a:r>
                        <a:rPr lang="en-GB" sz="1400" b="1" kern="1200" dirty="0">
                          <a:solidFill>
                            <a:schemeClr val="dk1"/>
                          </a:solidFill>
                          <a:effectLst/>
                          <a:latin typeface="+mn-lt"/>
                          <a:ea typeface="+mn-ea"/>
                          <a:cs typeface="+mn-cs"/>
                        </a:rPr>
                        <a:t>Enabling VCSE organisations to help themselves to attract more external funding</a:t>
                      </a:r>
                      <a:r>
                        <a:rPr lang="en-GB" sz="1100" kern="1200" dirty="0">
                          <a:solidFill>
                            <a:schemeClr val="dk1"/>
                          </a:solidFill>
                          <a:effectLst/>
                          <a:latin typeface="+mn-lt"/>
                          <a:ea typeface="+mn-ea"/>
                          <a:cs typeface="+mn-cs"/>
                        </a:rPr>
                        <a:t> </a:t>
                      </a:r>
                      <a:br>
                        <a:rPr lang="en-GB" sz="1100" kern="1200" dirty="0">
                          <a:solidFill>
                            <a:schemeClr val="dk1"/>
                          </a:solidFill>
                          <a:effectLst/>
                          <a:latin typeface="+mn-lt"/>
                          <a:ea typeface="+mn-ea"/>
                          <a:cs typeface="+mn-cs"/>
                        </a:rPr>
                      </a:br>
                      <a:r>
                        <a:rPr lang="en-GB" sz="1100" kern="1200" dirty="0">
                          <a:solidFill>
                            <a:schemeClr val="dk1"/>
                          </a:solidFill>
                          <a:effectLst/>
                          <a:latin typeface="+mn-lt"/>
                          <a:ea typeface="+mn-ea"/>
                          <a:cs typeface="+mn-cs"/>
                        </a:rPr>
                        <a:t>to be able to invest to develop resources and resilience.  It is about supporting the VCSE to access and develop a diversity of grant and income streams (grants, contracts, enterprise, fundraising)</a:t>
                      </a:r>
                      <a:endParaRPr lang="en-GB" sz="1100" dirty="0"/>
                    </a:p>
                  </a:txBody>
                  <a:tcPr marL="68580" marR="68580" marT="34290" marB="34290"/>
                </a:tc>
                <a:tc>
                  <a:txBody>
                    <a:bodyPr/>
                    <a:lstStyle/>
                    <a:p>
                      <a:r>
                        <a:rPr lang="en-GB" sz="1100" kern="1200" dirty="0">
                          <a:solidFill>
                            <a:schemeClr val="dk1"/>
                          </a:solidFill>
                          <a:effectLst/>
                          <a:latin typeface="+mn-lt"/>
                          <a:ea typeface="+mn-ea"/>
                          <a:cs typeface="+mn-cs"/>
                        </a:rPr>
                        <a:t>Creating a VCSE that are grant/contract dependent on Kirklees Council.</a:t>
                      </a:r>
                      <a:endParaRPr lang="en-GB" sz="1100" dirty="0"/>
                    </a:p>
                  </a:txBody>
                  <a:tcPr marL="68580" marR="68580" marT="34290" marB="34290"/>
                </a:tc>
                <a:extLst>
                  <a:ext uri="{0D108BD9-81ED-4DB2-BD59-A6C34878D82A}">
                    <a16:rowId xmlns:a16="http://schemas.microsoft.com/office/drawing/2014/main" val="1165080487"/>
                  </a:ext>
                </a:extLst>
              </a:tr>
              <a:tr h="708660">
                <a:tc>
                  <a:txBody>
                    <a:bodyPr/>
                    <a:lstStyle/>
                    <a:p>
                      <a:r>
                        <a:rPr lang="en-GB" sz="1400" b="1" kern="1200" dirty="0">
                          <a:solidFill>
                            <a:schemeClr val="dk1"/>
                          </a:solidFill>
                          <a:effectLst/>
                          <a:latin typeface="+mn-lt"/>
                          <a:ea typeface="+mn-ea"/>
                          <a:cs typeface="+mn-cs"/>
                        </a:rPr>
                        <a:t>Building community capacity and resilience in the VCSE </a:t>
                      </a:r>
                      <a:br>
                        <a:rPr lang="en-GB" sz="1400" b="1" kern="1200" dirty="0">
                          <a:solidFill>
                            <a:schemeClr val="dk1"/>
                          </a:solidFill>
                          <a:effectLst/>
                          <a:latin typeface="+mn-lt"/>
                          <a:ea typeface="+mn-ea"/>
                          <a:cs typeface="+mn-cs"/>
                        </a:rPr>
                      </a:br>
                      <a:r>
                        <a:rPr lang="en-GB" sz="1100" kern="1200" dirty="0">
                          <a:solidFill>
                            <a:schemeClr val="dk1"/>
                          </a:solidFill>
                          <a:effectLst/>
                          <a:latin typeface="+mn-lt"/>
                          <a:ea typeface="+mn-ea"/>
                          <a:cs typeface="+mn-cs"/>
                        </a:rPr>
                        <a:t>to enable longer term planning and time to address increasingly complex/entrenched issues in communities. It is about being able to support a wide range of activity to help local people, creating impact and real long term outcomes that support residents of Kirklees, whilst recognising the need to be accountable for the use of public funds</a:t>
                      </a:r>
                      <a:endParaRPr lang="en-GB" sz="1100" dirty="0"/>
                    </a:p>
                  </a:txBody>
                  <a:tcPr marL="68580" marR="68580" marT="34290" marB="34290"/>
                </a:tc>
                <a:tc>
                  <a:txBody>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Quick wins and short term funding </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tc>
                <a:extLst>
                  <a:ext uri="{0D108BD9-81ED-4DB2-BD59-A6C34878D82A}">
                    <a16:rowId xmlns:a16="http://schemas.microsoft.com/office/drawing/2014/main" val="3464545710"/>
                  </a:ext>
                </a:extLst>
              </a:tr>
              <a:tr h="548640">
                <a:tc>
                  <a:txBody>
                    <a:bodyPr/>
                    <a:lstStyle/>
                    <a:p>
                      <a:r>
                        <a:rPr lang="en-GB" sz="1400" b="1" kern="1200" dirty="0">
                          <a:solidFill>
                            <a:schemeClr val="dk1"/>
                          </a:solidFill>
                          <a:effectLst/>
                          <a:latin typeface="+mn-lt"/>
                          <a:ea typeface="+mn-ea"/>
                          <a:cs typeface="+mn-cs"/>
                        </a:rPr>
                        <a:t>Recognising and maintaining the diversity of VCSE organisations and the communities they work with</a:t>
                      </a:r>
                      <a:br>
                        <a:rPr lang="en-GB" sz="1100" kern="1200" dirty="0">
                          <a:solidFill>
                            <a:schemeClr val="dk1"/>
                          </a:solidFill>
                          <a:effectLst/>
                          <a:latin typeface="+mn-lt"/>
                          <a:ea typeface="+mn-ea"/>
                          <a:cs typeface="+mn-cs"/>
                        </a:rPr>
                      </a:br>
                      <a:r>
                        <a:rPr lang="en-GB" sz="1100" kern="1200" dirty="0">
                          <a:solidFill>
                            <a:schemeClr val="dk1"/>
                          </a:solidFill>
                          <a:effectLst/>
                          <a:latin typeface="+mn-lt"/>
                          <a:ea typeface="+mn-ea"/>
                          <a:cs typeface="+mn-cs"/>
                        </a:rPr>
                        <a:t>It is about enabling local organisations, local assets, services and projects to respond to needs of local people (place) or the communities they serve (communities of interest).</a:t>
                      </a:r>
                      <a:endParaRPr lang="en-GB" sz="1100" dirty="0"/>
                    </a:p>
                  </a:txBody>
                  <a:tcPr marL="68580" marR="68580" marT="34290" marB="34290"/>
                </a:tc>
                <a:tc>
                  <a:txBody>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One size/approach fitting all</a:t>
                      </a:r>
                    </a:p>
                  </a:txBody>
                  <a:tcPr marL="51435" marR="51435" marT="0" marB="0"/>
                </a:tc>
                <a:extLst>
                  <a:ext uri="{0D108BD9-81ED-4DB2-BD59-A6C34878D82A}">
                    <a16:rowId xmlns:a16="http://schemas.microsoft.com/office/drawing/2014/main" val="725362768"/>
                  </a:ext>
                </a:extLst>
              </a:tr>
              <a:tr h="677276">
                <a:tc>
                  <a:txBody>
                    <a:bodyPr/>
                    <a:lstStyle/>
                    <a:p>
                      <a:pPr>
                        <a:lnSpc>
                          <a:spcPct val="107000"/>
                        </a:lnSpc>
                        <a:spcAft>
                          <a:spcPts val="800"/>
                        </a:spcAft>
                      </a:pPr>
                      <a:r>
                        <a:rPr lang="en-GB" sz="1400" b="1" kern="1200" dirty="0">
                          <a:solidFill>
                            <a:schemeClr val="dk1"/>
                          </a:solidFill>
                          <a:effectLst/>
                          <a:latin typeface="+mn-lt"/>
                          <a:ea typeface="+mn-ea"/>
                          <a:cs typeface="+mn-cs"/>
                        </a:rPr>
                        <a:t>Generating action, testing out new ways of working and new ideas, and </a:t>
                      </a:r>
                      <a:r>
                        <a:rPr lang="en-GB" sz="1400" b="1" i="1" kern="1200" dirty="0">
                          <a:solidFill>
                            <a:schemeClr val="dk1"/>
                          </a:solidFill>
                          <a:effectLst/>
                          <a:latin typeface="+mn-lt"/>
                          <a:ea typeface="+mn-ea"/>
                          <a:cs typeface="+mn-cs"/>
                        </a:rPr>
                        <a:t>not being frightened of getting things wrong</a:t>
                      </a:r>
                      <a:br>
                        <a:rPr lang="en-GB" sz="1400" b="1" i="1" kern="1200" dirty="0">
                          <a:solidFill>
                            <a:schemeClr val="dk1"/>
                          </a:solidFill>
                          <a:effectLst/>
                          <a:latin typeface="+mn-lt"/>
                          <a:ea typeface="+mn-ea"/>
                          <a:cs typeface="+mn-cs"/>
                        </a:rPr>
                      </a:br>
                      <a:r>
                        <a:rPr lang="en-GB" sz="1100" kern="1200" dirty="0">
                          <a:solidFill>
                            <a:schemeClr val="dk1"/>
                          </a:solidFill>
                          <a:effectLst/>
                          <a:latin typeface="+mn-lt"/>
                          <a:ea typeface="+mn-ea"/>
                          <a:cs typeface="+mn-cs"/>
                        </a:rPr>
                        <a:t>Sometimes - we will still gain insight and learning.</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Being a piece of paper that sits on a shelf. Blame when new ideas don’t work. Ignoring the opportunity to learn</a:t>
                      </a:r>
                    </a:p>
                  </a:txBody>
                  <a:tcPr marL="51435" marR="51435" marT="0" marB="0"/>
                </a:tc>
                <a:extLst>
                  <a:ext uri="{0D108BD9-81ED-4DB2-BD59-A6C34878D82A}">
                    <a16:rowId xmlns:a16="http://schemas.microsoft.com/office/drawing/2014/main" val="586857189"/>
                  </a:ext>
                </a:extLst>
              </a:tr>
              <a:tr h="411052">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400" b="1" dirty="0">
                          <a:effectLst/>
                          <a:latin typeface="Calibri" panose="020F0502020204030204" pitchFamily="34" charset="0"/>
                          <a:ea typeface="Calibri" panose="020F0502020204030204" pitchFamily="34" charset="0"/>
                          <a:cs typeface="Times New Roman" panose="02020603050405020304" pitchFamily="18" charset="0"/>
                        </a:rPr>
                        <a:t>Kirklees Council, along with other stakeholders, investing time, skills, assets and money into the VCSE</a:t>
                      </a:r>
                    </a:p>
                  </a:txBody>
                  <a:tcPr marL="51435" marR="51435" marT="0" marB="0"/>
                </a:tc>
                <a:tc>
                  <a:txBody>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Just investing money</a:t>
                      </a:r>
                    </a:p>
                  </a:txBody>
                  <a:tcPr marL="51435" marR="51435" marT="0" marB="0"/>
                </a:tc>
                <a:extLst>
                  <a:ext uri="{0D108BD9-81ED-4DB2-BD59-A6C34878D82A}">
                    <a16:rowId xmlns:a16="http://schemas.microsoft.com/office/drawing/2014/main" val="2162884449"/>
                  </a:ext>
                </a:extLst>
              </a:tr>
              <a:tr h="388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effectLst/>
                          <a:latin typeface="Calibri" panose="020F0502020204030204" pitchFamily="34" charset="0"/>
                          <a:ea typeface="Calibri" panose="020F0502020204030204" pitchFamily="34" charset="0"/>
                          <a:cs typeface="Times New Roman" panose="02020603050405020304" pitchFamily="18" charset="0"/>
                        </a:rPr>
                        <a:t>Building on the foundations of whats already begun to happen</a:t>
                      </a:r>
                    </a:p>
                    <a:p>
                      <a:endParaRPr lang="en-GB" sz="1100" dirty="0"/>
                    </a:p>
                  </a:txBody>
                  <a:tcPr marL="68580" marR="68580" marT="34290" marB="34290"/>
                </a:tc>
                <a:tc>
                  <a:txBody>
                    <a:bodyPr/>
                    <a:lstStyle/>
                    <a:p>
                      <a:r>
                        <a:rPr lang="en-GB" sz="1100" dirty="0"/>
                        <a:t>All new ideas</a:t>
                      </a:r>
                    </a:p>
                  </a:txBody>
                  <a:tcPr marL="68580" marR="68580" marT="34290" marB="34290"/>
                </a:tc>
                <a:extLst>
                  <a:ext uri="{0D108BD9-81ED-4DB2-BD59-A6C34878D82A}">
                    <a16:rowId xmlns:a16="http://schemas.microsoft.com/office/drawing/2014/main" val="3278312273"/>
                  </a:ext>
                </a:extLst>
              </a:tr>
            </a:tbl>
          </a:graphicData>
        </a:graphic>
      </p:graphicFrame>
    </p:spTree>
    <p:extLst>
      <p:ext uri="{BB962C8B-B14F-4D97-AF65-F5344CB8AC3E}">
        <p14:creationId xmlns:p14="http://schemas.microsoft.com/office/powerpoint/2010/main" val="3281428156"/>
      </p:ext>
    </p:extLst>
  </p:cSld>
  <p:clrMapOvr>
    <a:masterClrMapping/>
  </p:clrMapOvr>
</p:sld>
</file>

<file path=ppt/theme/theme1.xml><?xml version="1.0" encoding="utf-8"?>
<a:theme xmlns:a="http://schemas.openxmlformats.org/drawingml/2006/main" name="1_Office Theme">
  <a:themeElements>
    <a:clrScheme name="We're Kirklees">
      <a:dk1>
        <a:sysClr val="windowText" lastClr="000000"/>
      </a:dk1>
      <a:lt1>
        <a:sysClr val="window" lastClr="FFFFFF"/>
      </a:lt1>
      <a:dk2>
        <a:srgbClr val="58595B"/>
      </a:dk2>
      <a:lt2>
        <a:srgbClr val="E7E6E6"/>
      </a:lt2>
      <a:accent1>
        <a:srgbClr val="0082A3"/>
      </a:accent1>
      <a:accent2>
        <a:srgbClr val="FFDD00"/>
      </a:accent2>
      <a:accent3>
        <a:srgbClr val="F18E00"/>
      </a:accent3>
      <a:accent4>
        <a:srgbClr val="BFD730"/>
      </a:accent4>
      <a:accent5>
        <a:srgbClr val="0082A3"/>
      </a:accent5>
      <a:accent6>
        <a:srgbClr val="7B1272"/>
      </a:accent6>
      <a:hlink>
        <a:srgbClr val="5BAC26"/>
      </a:hlink>
      <a:folHlink>
        <a:srgbClr val="0082A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re Kirklees INTERNAL.potx" id="{BD0A9AC1-DB62-4306-B2AF-0EA74AD47B1D}" vid="{1D51EC87-E317-45D9-87C3-4C6159124DAB}"/>
    </a:ext>
  </a:extLst>
</a:theme>
</file>

<file path=ppt/theme/theme2.xml><?xml version="1.0" encoding="utf-8"?>
<a:theme xmlns:a="http://schemas.openxmlformats.org/drawingml/2006/main" name="Custom Design">
  <a:themeElements>
    <a:clrScheme name="We're Kirklees">
      <a:dk1>
        <a:sysClr val="windowText" lastClr="000000"/>
      </a:dk1>
      <a:lt1>
        <a:sysClr val="window" lastClr="FFFFFF"/>
      </a:lt1>
      <a:dk2>
        <a:srgbClr val="58595B"/>
      </a:dk2>
      <a:lt2>
        <a:srgbClr val="E7E6E6"/>
      </a:lt2>
      <a:accent1>
        <a:srgbClr val="0082A3"/>
      </a:accent1>
      <a:accent2>
        <a:srgbClr val="FFDD00"/>
      </a:accent2>
      <a:accent3>
        <a:srgbClr val="F18E00"/>
      </a:accent3>
      <a:accent4>
        <a:srgbClr val="BFD730"/>
      </a:accent4>
      <a:accent5>
        <a:srgbClr val="0082A3"/>
      </a:accent5>
      <a:accent6>
        <a:srgbClr val="7B1272"/>
      </a:accent6>
      <a:hlink>
        <a:srgbClr val="5BAC26"/>
      </a:hlink>
      <a:folHlink>
        <a:srgbClr val="0082A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re Kirklees INTERNAL.potx" id="{BD0A9AC1-DB62-4306-B2AF-0EA74AD47B1D}" vid="{8436146C-61F1-4421-8170-CA24E453360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ADD80E528F96643AC6C11290817B7CA" ma:contentTypeVersion="9" ma:contentTypeDescription="Create a new document." ma:contentTypeScope="" ma:versionID="6a10d9c6e2e70164c141a290c000c443">
  <xsd:schema xmlns:xsd="http://www.w3.org/2001/XMLSchema" xmlns:xs="http://www.w3.org/2001/XMLSchema" xmlns:p="http://schemas.microsoft.com/office/2006/metadata/properties" xmlns:ns2="850c9652-2781-40d0-9c6a-bb22ff6b9997" targetNamespace="http://schemas.microsoft.com/office/2006/metadata/properties" ma:root="true" ma:fieldsID="63a6280591336ea363418d0ccfea0447" ns2:_="">
    <xsd:import namespace="850c9652-2781-40d0-9c6a-bb22ff6b999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0c9652-2781-40d0-9c6a-bb22ff6b99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1041B9-D358-4941-B0F4-EF0CB596218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540120F-6BB5-474E-9BF6-58D6D88F827B}">
  <ds:schemaRefs>
    <ds:schemaRef ds:uri="http://schemas.microsoft.com/sharepoint/v3/contenttype/forms"/>
  </ds:schemaRefs>
</ds:datastoreItem>
</file>

<file path=customXml/itemProps3.xml><?xml version="1.0" encoding="utf-8"?>
<ds:datastoreItem xmlns:ds="http://schemas.openxmlformats.org/officeDocument/2006/customXml" ds:itemID="{CACEED81-DA35-4883-9131-EFDE8873E9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0c9652-2781-40d0-9c6a-bb22ff6b99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We're Kirklees INTERNAL</Template>
  <TotalTime>137</TotalTime>
  <Words>2842</Words>
  <Application>Microsoft Office PowerPoint</Application>
  <PresentationFormat>On-screen Show (4:3)</PresentationFormat>
  <Paragraphs>202</Paragraphs>
  <Slides>15</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Calibri Light</vt:lpstr>
      <vt:lpstr>Symbol</vt:lpstr>
      <vt:lpstr>Times New Roman</vt:lpstr>
      <vt:lpstr>1_Office Theme</vt:lpstr>
      <vt:lpstr>Custom Design</vt:lpstr>
      <vt:lpstr>Kirklees VCSE Investment Strategy</vt:lpstr>
      <vt:lpstr>Background</vt:lpstr>
      <vt:lpstr>Values and principles</vt:lpstr>
      <vt:lpstr>Working alongside</vt:lpstr>
      <vt:lpstr>Working alongside</vt:lpstr>
      <vt:lpstr>Locality  Keep It Local  Award Winners 2021</vt:lpstr>
      <vt:lpstr>Approach</vt:lpstr>
      <vt:lpstr>Key Themes</vt:lpstr>
      <vt:lpstr>PowerPoint Presentation</vt:lpstr>
      <vt:lpstr>PowerPoint Presentation</vt:lpstr>
      <vt:lpstr>Kirklees VCS Investment Strategy – High Level Action Plan – 6 workstreams (DRAFT) Pt1</vt:lpstr>
      <vt:lpstr>Kirklees VCS Investment Strategy – High Level Action Plan – 6 workstreams (DRAFT) Pt2</vt:lpstr>
      <vt:lpstr>Progress to Date </vt:lpstr>
      <vt:lpstr>What’s next?</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Values and principles</dc:title>
  <dc:creator>Jonathan Nunn</dc:creator>
  <cp:lastModifiedBy>Jonathan Nunn</cp:lastModifiedBy>
  <cp:revision>2</cp:revision>
  <dcterms:created xsi:type="dcterms:W3CDTF">2021-11-30T09:21:16Z</dcterms:created>
  <dcterms:modified xsi:type="dcterms:W3CDTF">2021-11-30T11:44:23Z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2127eb8-1c2a-4c17-86cc-a5ba0926d1f9_Enabled">
    <vt:lpwstr>True</vt:lpwstr>
  </property>
  <property fmtid="{D5CDD505-2E9C-101B-9397-08002B2CF9AE}" pid="3" name="MSIP_Label_22127eb8-1c2a-4c17-86cc-a5ba0926d1f9_SiteId">
    <vt:lpwstr>61d0734f-7fce-4063-b638-09ac5ad5a43f</vt:lpwstr>
  </property>
  <property fmtid="{D5CDD505-2E9C-101B-9397-08002B2CF9AE}" pid="4" name="MSIP_Label_22127eb8-1c2a-4c17-86cc-a5ba0926d1f9_Owner">
    <vt:lpwstr>Jonathan.Nunn@Kirklees.gov.uk</vt:lpwstr>
  </property>
  <property fmtid="{D5CDD505-2E9C-101B-9397-08002B2CF9AE}" pid="5" name="MSIP_Label_22127eb8-1c2a-4c17-86cc-a5ba0926d1f9_SetDate">
    <vt:lpwstr>2019-11-04T16:23:19.8677683Z</vt:lpwstr>
  </property>
  <property fmtid="{D5CDD505-2E9C-101B-9397-08002B2CF9AE}" pid="6" name="MSIP_Label_22127eb8-1c2a-4c17-86cc-a5ba0926d1f9_Name">
    <vt:lpwstr>Official</vt:lpwstr>
  </property>
  <property fmtid="{D5CDD505-2E9C-101B-9397-08002B2CF9AE}" pid="7" name="MSIP_Label_22127eb8-1c2a-4c17-86cc-a5ba0926d1f9_Application">
    <vt:lpwstr>Microsoft Azure Information Protection</vt:lpwstr>
  </property>
  <property fmtid="{D5CDD505-2E9C-101B-9397-08002B2CF9AE}" pid="8" name="MSIP_Label_22127eb8-1c2a-4c17-86cc-a5ba0926d1f9_Extended_MSFT_Method">
    <vt:lpwstr>Automatic</vt:lpwstr>
  </property>
  <property fmtid="{D5CDD505-2E9C-101B-9397-08002B2CF9AE}" pid="9" name="Sensitivity">
    <vt:lpwstr>Official</vt:lpwstr>
  </property>
  <property fmtid="{D5CDD505-2E9C-101B-9397-08002B2CF9AE}" pid="10" name="ContentTypeId">
    <vt:lpwstr>0x0101003ADD80E528F96643AC6C11290817B7CA</vt:lpwstr>
  </property>
</Properties>
</file>