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5" r:id="rId3"/>
  </p:sldMasterIdLst>
  <p:notesMasterIdLst>
    <p:notesMasterId r:id="rId14"/>
  </p:notesMasterIdLst>
  <p:sldIdLst>
    <p:sldId id="342" r:id="rId4"/>
    <p:sldId id="361" r:id="rId5"/>
    <p:sldId id="362" r:id="rId6"/>
    <p:sldId id="363" r:id="rId7"/>
    <p:sldId id="364" r:id="rId8"/>
    <p:sldId id="367" r:id="rId9"/>
    <p:sldId id="402" r:id="rId10"/>
    <p:sldId id="403" r:id="rId11"/>
    <p:sldId id="411" r:id="rId12"/>
    <p:sldId id="39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chel Dyson" initials="RD" lastIdx="1" clrIdx="0">
    <p:extLst>
      <p:ext uri="{19B8F6BF-5375-455C-9EA6-DF929625EA0E}">
        <p15:presenceInfo xmlns:p15="http://schemas.microsoft.com/office/powerpoint/2012/main" userId="S::Rachel.Dyson@oldham.gov.uk::ad44f8c7-efbb-406f-9814-965dd69b90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0C169F-B2FF-49F3-8C54-9582275AD6B7}" type="datetimeFigureOut">
              <a:rPr lang="en-GB" smtClean="0"/>
              <a:t>07/12/2021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159F93-7E76-403D-9F93-199BC0B05176}" type="slidenum">
              <a:rPr lang="en-GB" smtClean="0"/>
              <a:t>‹#›</a:t>
            </a:fld>
            <a:endParaRPr lang="en-GB"/>
          </a:p>
        </p:txBody>
      </p:sp>
    </p:spTree>
    <p:extLst>
      <p:ext uri="{BB962C8B-B14F-4D97-AF65-F5344CB8AC3E}">
        <p14:creationId xmlns:p14="http://schemas.microsoft.com/office/powerpoint/2010/main" val="404122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6225" cy="37274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66C7609-A69F-4B21-816E-75E2FAC975EC}" type="slidenum">
              <a:rPr kumimoji="0" lang="en-GB"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847271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E71657C-C48D-4006-95BA-C6AA5312487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4588" indent="-228600">
              <a:spcBef>
                <a:spcPct val="30000"/>
              </a:spcBef>
              <a:defRPr sz="1200">
                <a:solidFill>
                  <a:schemeClr val="tx1"/>
                </a:solidFill>
                <a:latin typeface="Times New Roman" panose="02020603050405020304" pitchFamily="18" charset="0"/>
              </a:defRPr>
            </a:lvl3pPr>
            <a:lvl4pPr marL="1601788" indent="-228600">
              <a:spcBef>
                <a:spcPct val="30000"/>
              </a:spcBef>
              <a:defRPr sz="1200">
                <a:solidFill>
                  <a:schemeClr val="tx1"/>
                </a:solidFill>
                <a:latin typeface="Times New Roman" panose="02020603050405020304" pitchFamily="18" charset="0"/>
              </a:defRPr>
            </a:lvl4pPr>
            <a:lvl5pPr marL="2060575" indent="-228600">
              <a:spcBef>
                <a:spcPct val="30000"/>
              </a:spcBef>
              <a:defRPr sz="1200">
                <a:solidFill>
                  <a:schemeClr val="tx1"/>
                </a:solidFill>
                <a:latin typeface="Times New Roman" panose="02020603050405020304" pitchFamily="18" charset="0"/>
              </a:defRPr>
            </a:lvl5pPr>
            <a:lvl6pPr marL="2517775"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4975"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32175"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9375"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9198FFD-F8C7-4E67-A337-018FCE89BAE8}"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147" name="Rectangle 2">
            <a:extLst>
              <a:ext uri="{FF2B5EF4-FFF2-40B4-BE49-F238E27FC236}">
                <a16:creationId xmlns:a16="http://schemas.microsoft.com/office/drawing/2014/main" id="{F7338DF1-730B-4D18-9016-EA175EDE3D02}"/>
              </a:ext>
            </a:extLst>
          </p:cNvPr>
          <p:cNvSpPr>
            <a:spLocks noGrp="1" noRot="1" noChangeAspect="1" noChangeArrowheads="1" noTextEdit="1"/>
          </p:cNvSpPr>
          <p:nvPr>
            <p:ph type="sldImg"/>
          </p:nvPr>
        </p:nvSpPr>
        <p:spPr>
          <a:solidFill>
            <a:srgbClr val="FFFFFF"/>
          </a:solidFill>
          <a:ln/>
        </p:spPr>
      </p:sp>
      <p:sp>
        <p:nvSpPr>
          <p:cNvPr id="6148" name="Rectangle 3">
            <a:extLst>
              <a:ext uri="{FF2B5EF4-FFF2-40B4-BE49-F238E27FC236}">
                <a16:creationId xmlns:a16="http://schemas.microsoft.com/office/drawing/2014/main" id="{4AE9826F-685B-4774-867E-5F4233FEF6F3}"/>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524328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E71657C-C48D-4006-95BA-C6AA5312487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4588" indent="-228600">
              <a:spcBef>
                <a:spcPct val="30000"/>
              </a:spcBef>
              <a:defRPr sz="1200">
                <a:solidFill>
                  <a:schemeClr val="tx1"/>
                </a:solidFill>
                <a:latin typeface="Times New Roman" panose="02020603050405020304" pitchFamily="18" charset="0"/>
              </a:defRPr>
            </a:lvl3pPr>
            <a:lvl4pPr marL="1601788" indent="-228600">
              <a:spcBef>
                <a:spcPct val="30000"/>
              </a:spcBef>
              <a:defRPr sz="1200">
                <a:solidFill>
                  <a:schemeClr val="tx1"/>
                </a:solidFill>
                <a:latin typeface="Times New Roman" panose="02020603050405020304" pitchFamily="18" charset="0"/>
              </a:defRPr>
            </a:lvl4pPr>
            <a:lvl5pPr marL="2060575" indent="-228600">
              <a:spcBef>
                <a:spcPct val="30000"/>
              </a:spcBef>
              <a:defRPr sz="1200">
                <a:solidFill>
                  <a:schemeClr val="tx1"/>
                </a:solidFill>
                <a:latin typeface="Times New Roman" panose="02020603050405020304" pitchFamily="18" charset="0"/>
              </a:defRPr>
            </a:lvl5pPr>
            <a:lvl6pPr marL="2517775"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4975"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32175"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9375"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9198FFD-F8C7-4E67-A337-018FCE89BAE8}"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147" name="Rectangle 2">
            <a:extLst>
              <a:ext uri="{FF2B5EF4-FFF2-40B4-BE49-F238E27FC236}">
                <a16:creationId xmlns:a16="http://schemas.microsoft.com/office/drawing/2014/main" id="{F7338DF1-730B-4D18-9016-EA175EDE3D02}"/>
              </a:ext>
            </a:extLst>
          </p:cNvPr>
          <p:cNvSpPr>
            <a:spLocks noGrp="1" noRot="1" noChangeAspect="1" noChangeArrowheads="1" noTextEdit="1"/>
          </p:cNvSpPr>
          <p:nvPr>
            <p:ph type="sldImg"/>
          </p:nvPr>
        </p:nvSpPr>
        <p:spPr>
          <a:solidFill>
            <a:srgbClr val="FFFFFF"/>
          </a:solidFill>
          <a:ln/>
        </p:spPr>
      </p:sp>
      <p:sp>
        <p:nvSpPr>
          <p:cNvPr id="6148" name="Rectangle 3">
            <a:extLst>
              <a:ext uri="{FF2B5EF4-FFF2-40B4-BE49-F238E27FC236}">
                <a16:creationId xmlns:a16="http://schemas.microsoft.com/office/drawing/2014/main" id="{4AE9826F-685B-4774-867E-5F4233FEF6F3}"/>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52199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FE71657C-C48D-4006-95BA-C6AA5312487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4588" indent="-228600">
              <a:spcBef>
                <a:spcPct val="30000"/>
              </a:spcBef>
              <a:defRPr sz="1200">
                <a:solidFill>
                  <a:schemeClr val="tx1"/>
                </a:solidFill>
                <a:latin typeface="Times New Roman" panose="02020603050405020304" pitchFamily="18" charset="0"/>
              </a:defRPr>
            </a:lvl3pPr>
            <a:lvl4pPr marL="1601788" indent="-228600">
              <a:spcBef>
                <a:spcPct val="30000"/>
              </a:spcBef>
              <a:defRPr sz="1200">
                <a:solidFill>
                  <a:schemeClr val="tx1"/>
                </a:solidFill>
                <a:latin typeface="Times New Roman" panose="02020603050405020304" pitchFamily="18" charset="0"/>
              </a:defRPr>
            </a:lvl4pPr>
            <a:lvl5pPr marL="2060575" indent="-228600">
              <a:spcBef>
                <a:spcPct val="30000"/>
              </a:spcBef>
              <a:defRPr sz="1200">
                <a:solidFill>
                  <a:schemeClr val="tx1"/>
                </a:solidFill>
                <a:latin typeface="Times New Roman" panose="02020603050405020304" pitchFamily="18" charset="0"/>
              </a:defRPr>
            </a:lvl5pPr>
            <a:lvl6pPr marL="2517775"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4975"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32175"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9375"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9198FFD-F8C7-4E67-A337-018FCE89BAE8}"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6147" name="Rectangle 2">
            <a:extLst>
              <a:ext uri="{FF2B5EF4-FFF2-40B4-BE49-F238E27FC236}">
                <a16:creationId xmlns:a16="http://schemas.microsoft.com/office/drawing/2014/main" id="{F7338DF1-730B-4D18-9016-EA175EDE3D02}"/>
              </a:ext>
            </a:extLst>
          </p:cNvPr>
          <p:cNvSpPr>
            <a:spLocks noGrp="1" noRot="1" noChangeAspect="1" noChangeArrowheads="1" noTextEdit="1"/>
          </p:cNvSpPr>
          <p:nvPr>
            <p:ph type="sldImg"/>
          </p:nvPr>
        </p:nvSpPr>
        <p:spPr>
          <a:solidFill>
            <a:srgbClr val="FFFFFF"/>
          </a:solidFill>
          <a:ln/>
        </p:spPr>
      </p:sp>
      <p:sp>
        <p:nvSpPr>
          <p:cNvPr id="6148" name="Rectangle 3">
            <a:extLst>
              <a:ext uri="{FF2B5EF4-FFF2-40B4-BE49-F238E27FC236}">
                <a16:creationId xmlns:a16="http://schemas.microsoft.com/office/drawing/2014/main" id="{4AE9826F-685B-4774-867E-5F4233FEF6F3}"/>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511460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 y="746125"/>
            <a:ext cx="6626225" cy="37274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66C7609-A69F-4B21-816E-75E2FAC975EC}" type="slidenum">
              <a:rPr kumimoji="0" lang="en-GB"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314636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is to provide some context to this work – we’ve made commitments as a partnership within the Locality to plan to investment in the sector, and to supporting their sustainability through other policy such as social value and use of physical assets. This is recognition of the sector’s role in delivering health and wellbeing outcomes through a whole range of different activities and interventions.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EB2CDB-5C9C-462B-8D49-04D00A5D570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0414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Just to put this in context of current policy thinking around this; GM VCFSE commissioning framework which was published earlier this year and includes a series of recommendations with regards investment in the sector. Recommendations 2 &amp; 4 specifically make reference to grant investment to the sector and ensuring there is investment in core infrastructure to support the sector, but also ensuring the grant giving is strategic and aligned to core priorities. </a:t>
            </a:r>
            <a:r>
              <a:rPr lang="en-GB" b="1" dirty="0">
                <a:highlight>
                  <a:srgbClr val="FFFF00"/>
                </a:highlight>
              </a:rPr>
              <a:t>[include quotes]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EB2CDB-5C9C-462B-8D49-04D00A5D570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5090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spcAft>
                <a:spcPts val="0"/>
              </a:spcAft>
            </a:pPr>
            <a:r>
              <a:rPr lang="en-US" sz="1400" b="1" dirty="0">
                <a:ea typeface="Arial Unicode MS" panose="020B0604020202020204" pitchFamily="34" charset="-128"/>
              </a:rPr>
              <a:t>Purpose</a:t>
            </a:r>
            <a:endParaRPr lang="en-US" dirty="0">
              <a:ea typeface="Arial Unicode MS" panose="020B0604020202020204" pitchFamily="34" charset="-128"/>
            </a:endParaRPr>
          </a:p>
          <a:p>
            <a:pPr marL="742950" indent="-285750">
              <a:spcAft>
                <a:spcPts val="0"/>
              </a:spcAft>
              <a:buFont typeface="Arial" panose="020B0604020202020204" pitchFamily="34" charset="0"/>
              <a:buChar char="•"/>
            </a:pPr>
            <a:r>
              <a:rPr lang="en-US" dirty="0">
                <a:ea typeface="Arial Unicode MS" panose="020B0604020202020204" pitchFamily="34" charset="-128"/>
              </a:rPr>
              <a:t>Ensure investment in the sector is coordinated and aligned to our broader strategy.</a:t>
            </a:r>
          </a:p>
          <a:p>
            <a:pPr marL="742950" indent="-285750">
              <a:spcAft>
                <a:spcPts val="0"/>
              </a:spcAft>
              <a:buFont typeface="Arial" panose="020B0604020202020204" pitchFamily="34" charset="0"/>
              <a:buChar char="•"/>
            </a:pPr>
            <a:r>
              <a:rPr lang="en-US" dirty="0">
                <a:ea typeface="Arial Unicode MS" panose="020B0604020202020204" pitchFamily="34" charset="-128"/>
              </a:rPr>
              <a:t>Identify key priorities and intended outcomes based on population need, existing assets and gaps within the sector. </a:t>
            </a:r>
          </a:p>
          <a:p>
            <a:pPr marL="742950" indent="-285750">
              <a:spcAft>
                <a:spcPts val="0"/>
              </a:spcAft>
              <a:buFont typeface="Arial" panose="020B0604020202020204" pitchFamily="34" charset="0"/>
              <a:buChar char="•"/>
            </a:pPr>
            <a:r>
              <a:rPr lang="en-US" dirty="0">
                <a:ea typeface="Arial Unicode MS" panose="020B0604020202020204" pitchFamily="34" charset="-128"/>
              </a:rPr>
              <a:t>Act as the vehicle for all existing, planned and new grant investment into the sector.</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7EB2CDB-5C9C-462B-8D49-04D00A5D570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9005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wanted to include just a quick slide on where this work on sustainability of the VCFSE sector has been linking with elements of the community wealth building work so far.</a:t>
            </a:r>
          </a:p>
          <a:p>
            <a:endParaRPr lang="en-GB" dirty="0"/>
          </a:p>
          <a:p>
            <a:pPr marL="171450" indent="-171450">
              <a:buFont typeface="Arial" panose="020B0604020202020204" pitchFamily="34" charset="0"/>
              <a:buChar char="•"/>
            </a:pPr>
            <a:r>
              <a:rPr lang="en-GB" dirty="0"/>
              <a:t>Social Value can support the sector through in-kind and direct investment, as well as potentially through promoting the use of VCFSE organisations within the supply chain or as providers. So we’ve been involved in the co-development of the TOMs framework, and there’s more to do in engaging the sector in the use of the portal as providers.</a:t>
            </a:r>
          </a:p>
          <a:p>
            <a:pPr marL="171450" indent="-171450">
              <a:buFont typeface="Arial" panose="020B0604020202020204" pitchFamily="34" charset="0"/>
              <a:buChar char="•"/>
            </a:pPr>
            <a:r>
              <a:rPr lang="en-GB" dirty="0"/>
              <a:t>Similarly Social Enterprises make up a proportion of our sector locally, and we want to encourage growth of this. Not all community orgs can be social enterprises but it’s important for organisations with a social purpose to be considering that business model where there is an opportunity for income generation. We were involved in initial bid development for Local Access and Action Together remain a key partner as the In Place programme develops, this provides a real opportunity to develop financing models which can work for community led or community focussed organisations.</a:t>
            </a:r>
          </a:p>
          <a:p>
            <a:pPr marL="171450" indent="-171450">
              <a:buFont typeface="Arial" panose="020B0604020202020204" pitchFamily="34" charset="0"/>
              <a:buChar char="•"/>
            </a:pPr>
            <a:r>
              <a:rPr lang="en-GB" dirty="0"/>
              <a:t>Likewise we often share our physical assets with VCFSE organisations, and this can provide real security which may not be available through other landlords and an opportunity through CAT to leverage investment through a long-term lease etc. Involvement with CAT steering group in implementation of revised process and O&amp;S review of this, plus brought in a small amount of expert resource through an LGA grant to support community centre network to develop re-</a:t>
            </a:r>
            <a:r>
              <a:rPr lang="en-GB" dirty="0" err="1"/>
              <a:t>ision</a:t>
            </a:r>
            <a:r>
              <a:rPr lang="en-GB" dirty="0"/>
              <a:t> their role, develop some shared infrastructure and develop ways to demonstrate their value which makes a potential investable proposition.</a:t>
            </a:r>
          </a:p>
        </p:txBody>
      </p:sp>
      <p:sp>
        <p:nvSpPr>
          <p:cNvPr id="4" name="Slide Number Placeholder 3"/>
          <p:cNvSpPr>
            <a:spLocks noGrp="1"/>
          </p:cNvSpPr>
          <p:nvPr>
            <p:ph type="sldNum" sz="quarter" idx="5"/>
          </p:nvPr>
        </p:nvSpPr>
        <p:spPr/>
        <p:txBody>
          <a:bodyPr/>
          <a:lstStyle/>
          <a:p>
            <a:fld id="{37EB2CDB-5C9C-462B-8D49-04D00A5D5705}" type="slidenum">
              <a:rPr lang="en-GB" smtClean="0"/>
              <a:t>10</a:t>
            </a:fld>
            <a:endParaRPr lang="en-GB"/>
          </a:p>
        </p:txBody>
      </p:sp>
    </p:spTree>
    <p:extLst>
      <p:ext uri="{BB962C8B-B14F-4D97-AF65-F5344CB8AC3E}">
        <p14:creationId xmlns:p14="http://schemas.microsoft.com/office/powerpoint/2010/main" val="839507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Logo_RGB_powerpoint">
            <a:extLst>
              <a:ext uri="{FF2B5EF4-FFF2-40B4-BE49-F238E27FC236}">
                <a16:creationId xmlns:a16="http://schemas.microsoft.com/office/drawing/2014/main" id="{BF21A7F2-5A5B-4BD6-8CEF-3B6A3B417F9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20301" y="5105400"/>
            <a:ext cx="18669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descr="Slug">
            <a:extLst>
              <a:ext uri="{FF2B5EF4-FFF2-40B4-BE49-F238E27FC236}">
                <a16:creationId xmlns:a16="http://schemas.microsoft.com/office/drawing/2014/main" id="{61D06CCB-0BF6-4325-82AC-216458FA0D6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6400" y="271464"/>
            <a:ext cx="11379200" cy="94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50" name="Rectangle 2"/>
          <p:cNvSpPr>
            <a:spLocks noGrp="1" noChangeArrowheads="1"/>
          </p:cNvSpPr>
          <p:nvPr>
            <p:ph type="ctrTitle"/>
          </p:nvPr>
        </p:nvSpPr>
        <p:spPr>
          <a:xfrm>
            <a:off x="814917" y="1676400"/>
            <a:ext cx="10363200" cy="1295400"/>
          </a:xfrm>
        </p:spPr>
        <p:txBody>
          <a:bodyPr/>
          <a:lstStyle>
            <a:lvl1pPr>
              <a:lnSpc>
                <a:spcPct val="90000"/>
              </a:lnSpc>
              <a:defRPr sz="4100">
                <a:solidFill>
                  <a:srgbClr val="616365"/>
                </a:solidFill>
              </a:defRPr>
            </a:lvl1pPr>
          </a:lstStyle>
          <a:p>
            <a:pPr lvl="0"/>
            <a:r>
              <a:rPr lang="en-GB" altLang="en-US" noProof="0"/>
              <a:t>Click to edit master title style</a:t>
            </a:r>
            <a:br>
              <a:rPr lang="en-GB" altLang="en-US" noProof="0"/>
            </a:br>
            <a:endParaRPr lang="en-GB" altLang="en-US" noProof="0"/>
          </a:p>
        </p:txBody>
      </p:sp>
      <p:sp>
        <p:nvSpPr>
          <p:cNvPr id="78851" name="Rectangle 3"/>
          <p:cNvSpPr>
            <a:spLocks noGrp="1" noChangeArrowheads="1"/>
          </p:cNvSpPr>
          <p:nvPr>
            <p:ph type="subTitle" idx="1"/>
          </p:nvPr>
        </p:nvSpPr>
        <p:spPr>
          <a:xfrm>
            <a:off x="814917" y="3048000"/>
            <a:ext cx="10261600" cy="1295400"/>
          </a:xfrm>
        </p:spPr>
        <p:txBody>
          <a:bodyPr/>
          <a:lstStyle>
            <a:lvl1pPr marL="0" indent="0">
              <a:spcBef>
                <a:spcPct val="0"/>
              </a:spcBef>
              <a:buFontTx/>
              <a:buNone/>
              <a:defRPr/>
            </a:lvl1pPr>
          </a:lstStyle>
          <a:p>
            <a:pPr lvl="0"/>
            <a:r>
              <a:rPr lang="en-GB" altLang="en-US" noProof="0"/>
              <a:t>Click to edit master subtitle style</a:t>
            </a:r>
          </a:p>
          <a:p>
            <a:pPr lvl="0"/>
            <a:endParaRPr lang="en-GB" altLang="en-US" noProof="0"/>
          </a:p>
        </p:txBody>
      </p:sp>
    </p:spTree>
    <p:extLst>
      <p:ext uri="{BB962C8B-B14F-4D97-AF65-F5344CB8AC3E}">
        <p14:creationId xmlns:p14="http://schemas.microsoft.com/office/powerpoint/2010/main" val="226929303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40523959"/>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87317" y="719138"/>
            <a:ext cx="2590800" cy="53022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14917" y="719138"/>
            <a:ext cx="7569200" cy="5302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023388419"/>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Logo_RGB_powerpoint"/>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20302" y="5105400"/>
            <a:ext cx="18669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descr="Slu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06400" y="271465"/>
            <a:ext cx="11379200" cy="94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8850" name="Rectangle 2"/>
          <p:cNvSpPr>
            <a:spLocks noGrp="1" noChangeArrowheads="1"/>
          </p:cNvSpPr>
          <p:nvPr>
            <p:ph type="ctrTitle"/>
          </p:nvPr>
        </p:nvSpPr>
        <p:spPr>
          <a:xfrm>
            <a:off x="814917" y="1676400"/>
            <a:ext cx="10363200" cy="1295400"/>
          </a:xfrm>
        </p:spPr>
        <p:txBody>
          <a:bodyPr/>
          <a:lstStyle>
            <a:lvl1pPr>
              <a:lnSpc>
                <a:spcPct val="90000"/>
              </a:lnSpc>
              <a:defRPr sz="5467">
                <a:solidFill>
                  <a:srgbClr val="616365"/>
                </a:solidFill>
              </a:defRPr>
            </a:lvl1pPr>
          </a:lstStyle>
          <a:p>
            <a:r>
              <a:rPr lang="en-GB"/>
              <a:t>Click to edit master title style</a:t>
            </a:r>
            <a:br>
              <a:rPr lang="en-GB"/>
            </a:br>
            <a:endParaRPr lang="en-GB"/>
          </a:p>
        </p:txBody>
      </p:sp>
      <p:sp>
        <p:nvSpPr>
          <p:cNvPr id="78851" name="Rectangle 3"/>
          <p:cNvSpPr>
            <a:spLocks noGrp="1" noChangeArrowheads="1"/>
          </p:cNvSpPr>
          <p:nvPr>
            <p:ph type="subTitle" idx="1"/>
          </p:nvPr>
        </p:nvSpPr>
        <p:spPr>
          <a:xfrm>
            <a:off x="814917" y="3048000"/>
            <a:ext cx="10261600" cy="1295400"/>
          </a:xfrm>
        </p:spPr>
        <p:txBody>
          <a:bodyPr/>
          <a:lstStyle>
            <a:lvl1pPr marL="0" indent="0">
              <a:spcBef>
                <a:spcPct val="0"/>
              </a:spcBef>
              <a:buFontTx/>
              <a:buNone/>
              <a:defRPr/>
            </a:lvl1pPr>
          </a:lstStyle>
          <a:p>
            <a:r>
              <a:rPr lang="en-GB"/>
              <a:t>Click to edit master subtitle style</a:t>
            </a:r>
          </a:p>
          <a:p>
            <a:endParaRPr lang="en-GB"/>
          </a:p>
        </p:txBody>
      </p:sp>
    </p:spTree>
    <p:extLst>
      <p:ext uri="{BB962C8B-B14F-4D97-AF65-F5344CB8AC3E}">
        <p14:creationId xmlns:p14="http://schemas.microsoft.com/office/powerpoint/2010/main" val="3952106040"/>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77817284"/>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5333"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lvl1pPr>
            <a:lvl2pPr marL="609585" indent="0">
              <a:buNone/>
              <a:defRPr sz="2400"/>
            </a:lvl2pPr>
            <a:lvl3pPr marL="1219170" indent="0">
              <a:buNone/>
              <a:defRPr sz="2133"/>
            </a:lvl3pPr>
            <a:lvl4pPr marL="1828754" indent="0">
              <a:buNone/>
              <a:defRPr sz="1867"/>
            </a:lvl4pPr>
            <a:lvl5pPr marL="2438339" indent="0">
              <a:buNone/>
              <a:defRPr sz="1867"/>
            </a:lvl5pPr>
            <a:lvl6pPr marL="3047924" indent="0">
              <a:buNone/>
              <a:defRPr sz="1867"/>
            </a:lvl6pPr>
            <a:lvl7pPr marL="3657509" indent="0">
              <a:buNone/>
              <a:defRPr sz="1867"/>
            </a:lvl7pPr>
            <a:lvl8pPr marL="4267093" indent="0">
              <a:buNone/>
              <a:defRPr sz="1867"/>
            </a:lvl8pPr>
            <a:lvl9pPr marL="4876678" indent="0">
              <a:buNone/>
              <a:defRPr sz="1867"/>
            </a:lvl9pPr>
          </a:lstStyle>
          <a:p>
            <a:pPr lvl="0"/>
            <a:r>
              <a:rPr lang="en-US"/>
              <a:t>Click to edit Master text styles</a:t>
            </a:r>
          </a:p>
        </p:txBody>
      </p:sp>
    </p:spTree>
    <p:extLst>
      <p:ext uri="{BB962C8B-B14F-4D97-AF65-F5344CB8AC3E}">
        <p14:creationId xmlns:p14="http://schemas.microsoft.com/office/powerpoint/2010/main" val="1483893381"/>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14917" y="1906588"/>
            <a:ext cx="5080000" cy="4114800"/>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98117" y="1906588"/>
            <a:ext cx="5080000" cy="4114800"/>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1482833"/>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26154463"/>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9246640"/>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6145992"/>
      </p:ext>
    </p:extLst>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endParaRPr lang="en-GB"/>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967870568"/>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041195279"/>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pPr lvl="0"/>
            <a:endParaRPr lang="en-GB" noProof="0" dirty="0"/>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Tree>
    <p:extLst>
      <p:ext uri="{BB962C8B-B14F-4D97-AF65-F5344CB8AC3E}">
        <p14:creationId xmlns:p14="http://schemas.microsoft.com/office/powerpoint/2010/main" val="2052502404"/>
      </p:ext>
    </p:extLst>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16476543"/>
      </p:ext>
    </p:extLst>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87317" y="719137"/>
            <a:ext cx="2590800" cy="5302251"/>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14917" y="719137"/>
            <a:ext cx="7569200" cy="53022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52699227"/>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16" name="Group 15"/>
          <p:cNvGrpSpPr/>
          <p:nvPr userDrawn="1"/>
        </p:nvGrpSpPr>
        <p:grpSpPr bwMode="ltGray">
          <a:xfrm>
            <a:off x="0" y="0"/>
            <a:ext cx="12192000" cy="6858000"/>
            <a:chOff x="0" y="0"/>
            <a:chExt cx="12192000" cy="6858000"/>
          </a:xfrm>
        </p:grpSpPr>
        <p:sp>
          <p:nvSpPr>
            <p:cNvPr id="14" name="Rectangle 13"/>
            <p:cNvSpPr/>
            <p:nvPr/>
          </p:nvSpPr>
          <p:spPr bwMode="ltGray">
            <a:xfrm>
              <a:off x="0" y="0"/>
              <a:ext cx="12192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800">
                <a:solidFill>
                  <a:prstClr val="white"/>
                </a:solidFill>
              </a:endParaRPr>
            </a:p>
          </p:txBody>
        </p:sp>
        <p:sp>
          <p:nvSpPr>
            <p:cNvPr id="8" name="Oval 2"/>
            <p:cNvSpPr>
              <a:spLocks noChangeArrowheads="1"/>
            </p:cNvSpPr>
            <p:nvPr/>
          </p:nvSpPr>
          <p:spPr bwMode="ltGray">
            <a:xfrm flipH="1">
              <a:off x="9045819" y="1600200"/>
              <a:ext cx="1524000" cy="1524000"/>
            </a:xfrm>
            <a:prstGeom prst="ellipse">
              <a:avLst/>
            </a:prstGeom>
            <a:solidFill>
              <a:schemeClr val="accent2">
                <a:lumMod val="20000"/>
                <a:lumOff val="80000"/>
              </a:schemeClr>
            </a:solidFill>
            <a:ln>
              <a:noFill/>
            </a:ln>
            <a:effectLst/>
          </p:spPr>
          <p:txBody>
            <a:bodyPr wrap="none" anchor="ctr"/>
            <a:lstStyle/>
            <a:p>
              <a:pPr algn="ctr" fontAlgn="auto">
                <a:spcBef>
                  <a:spcPts val="0"/>
                </a:spcBef>
                <a:spcAft>
                  <a:spcPts val="0"/>
                </a:spcAft>
              </a:pPr>
              <a:endParaRPr lang="en-US" sz="2400">
                <a:solidFill>
                  <a:prstClr val="black"/>
                </a:solidFill>
                <a:latin typeface="Times New Roman" charset="0"/>
              </a:endParaRPr>
            </a:p>
          </p:txBody>
        </p:sp>
        <p:sp>
          <p:nvSpPr>
            <p:cNvPr id="9" name="Oval 3"/>
            <p:cNvSpPr>
              <a:spLocks noChangeArrowheads="1"/>
            </p:cNvSpPr>
            <p:nvPr/>
          </p:nvSpPr>
          <p:spPr bwMode="ltGray">
            <a:xfrm flipH="1">
              <a:off x="7255119" y="1600200"/>
              <a:ext cx="1524000" cy="1524000"/>
            </a:xfrm>
            <a:prstGeom prst="ellipse">
              <a:avLst/>
            </a:prstGeom>
            <a:solidFill>
              <a:schemeClr val="accent2">
                <a:lumMod val="20000"/>
                <a:lumOff val="80000"/>
              </a:schemeClr>
            </a:solidFill>
            <a:ln>
              <a:noFill/>
            </a:ln>
            <a:effectLst/>
          </p:spPr>
          <p:txBody>
            <a:bodyPr wrap="none" anchor="ctr"/>
            <a:lstStyle/>
            <a:p>
              <a:pPr algn="ctr" fontAlgn="auto">
                <a:spcBef>
                  <a:spcPts val="0"/>
                </a:spcBef>
                <a:spcAft>
                  <a:spcPts val="0"/>
                </a:spcAft>
              </a:pPr>
              <a:endParaRPr lang="en-US" sz="2400">
                <a:solidFill>
                  <a:prstClr val="black"/>
                </a:solidFill>
                <a:latin typeface="Times New Roman" charset="0"/>
              </a:endParaRPr>
            </a:p>
          </p:txBody>
        </p:sp>
        <p:sp>
          <p:nvSpPr>
            <p:cNvPr id="10" name="Oval 4"/>
            <p:cNvSpPr>
              <a:spLocks noChangeArrowheads="1"/>
            </p:cNvSpPr>
            <p:nvPr/>
          </p:nvSpPr>
          <p:spPr bwMode="ltGray">
            <a:xfrm flipH="1">
              <a:off x="5464419" y="1600200"/>
              <a:ext cx="1524000" cy="1524000"/>
            </a:xfrm>
            <a:prstGeom prst="ellipse">
              <a:avLst/>
            </a:prstGeom>
            <a:noFill/>
            <a:ln w="28575">
              <a:solidFill>
                <a:schemeClr val="accent2">
                  <a:lumMod val="20000"/>
                  <a:lumOff val="80000"/>
                </a:schemeClr>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pPr>
              <a:endParaRPr lang="en-US" sz="2400">
                <a:solidFill>
                  <a:prstClr val="black"/>
                </a:solidFill>
                <a:latin typeface="Times New Roman" charset="0"/>
              </a:endParaRPr>
            </a:p>
          </p:txBody>
        </p:sp>
        <p:sp>
          <p:nvSpPr>
            <p:cNvPr id="11" name="Oval 5"/>
            <p:cNvSpPr>
              <a:spLocks noChangeArrowheads="1"/>
            </p:cNvSpPr>
            <p:nvPr/>
          </p:nvSpPr>
          <p:spPr bwMode="ltGray">
            <a:xfrm flipH="1">
              <a:off x="5464419" y="3276600"/>
              <a:ext cx="1524000" cy="1524000"/>
            </a:xfrm>
            <a:prstGeom prst="ellipse">
              <a:avLst/>
            </a:prstGeom>
            <a:solidFill>
              <a:schemeClr val="accent2">
                <a:lumMod val="20000"/>
                <a:lumOff val="80000"/>
              </a:schemeClr>
            </a:solidFill>
            <a:ln>
              <a:noFill/>
            </a:ln>
            <a:effectLst/>
          </p:spPr>
          <p:txBody>
            <a:bodyPr wrap="none" anchor="ctr"/>
            <a:lstStyle/>
            <a:p>
              <a:pPr algn="ctr" fontAlgn="auto">
                <a:spcBef>
                  <a:spcPts val="0"/>
                </a:spcBef>
                <a:spcAft>
                  <a:spcPts val="0"/>
                </a:spcAft>
              </a:pPr>
              <a:endParaRPr lang="en-US" sz="2400">
                <a:solidFill>
                  <a:prstClr val="black"/>
                </a:solidFill>
                <a:latin typeface="Times New Roman" charset="0"/>
              </a:endParaRPr>
            </a:p>
          </p:txBody>
        </p:sp>
        <p:sp>
          <p:nvSpPr>
            <p:cNvPr id="12" name="Oval 6"/>
            <p:cNvSpPr>
              <a:spLocks noChangeArrowheads="1"/>
            </p:cNvSpPr>
            <p:nvPr/>
          </p:nvSpPr>
          <p:spPr bwMode="ltGray">
            <a:xfrm flipH="1">
              <a:off x="3732457" y="3276600"/>
              <a:ext cx="1524000" cy="1524000"/>
            </a:xfrm>
            <a:prstGeom prst="ellipse">
              <a:avLst/>
            </a:prstGeom>
            <a:solidFill>
              <a:schemeClr val="accent2">
                <a:lumMod val="20000"/>
                <a:lumOff val="80000"/>
              </a:schemeClr>
            </a:solidFill>
            <a:ln>
              <a:noFill/>
            </a:ln>
            <a:effectLst/>
          </p:spPr>
          <p:txBody>
            <a:bodyPr wrap="none" anchor="ctr"/>
            <a:lstStyle/>
            <a:p>
              <a:pPr algn="ctr" fontAlgn="auto">
                <a:spcBef>
                  <a:spcPts val="0"/>
                </a:spcBef>
                <a:spcAft>
                  <a:spcPts val="0"/>
                </a:spcAft>
              </a:pPr>
              <a:endParaRPr lang="en-US" sz="2400">
                <a:solidFill>
                  <a:prstClr val="black"/>
                </a:solidFill>
                <a:latin typeface="Times New Roman" charset="0"/>
              </a:endParaRPr>
            </a:p>
          </p:txBody>
        </p:sp>
        <p:sp>
          <p:nvSpPr>
            <p:cNvPr id="13" name="Oval 7"/>
            <p:cNvSpPr>
              <a:spLocks noChangeArrowheads="1"/>
            </p:cNvSpPr>
            <p:nvPr/>
          </p:nvSpPr>
          <p:spPr bwMode="ltGray">
            <a:xfrm flipH="1">
              <a:off x="9045819" y="3276600"/>
              <a:ext cx="1524000" cy="1524000"/>
            </a:xfrm>
            <a:prstGeom prst="ellipse">
              <a:avLst/>
            </a:prstGeom>
            <a:noFill/>
            <a:ln w="28575">
              <a:solidFill>
                <a:schemeClr val="accent2">
                  <a:lumMod val="20000"/>
                  <a:lumOff val="80000"/>
                </a:schemeClr>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pPr>
              <a:endParaRPr lang="en-US" sz="2400">
                <a:solidFill>
                  <a:prstClr val="black"/>
                </a:solidFill>
                <a:latin typeface="Times New Roman" charset="0"/>
              </a:endParaRPr>
            </a:p>
          </p:txBody>
        </p:sp>
      </p:grpSp>
      <p:sp>
        <p:nvSpPr>
          <p:cNvPr id="2" name="Title 1"/>
          <p:cNvSpPr>
            <a:spLocks noGrp="1"/>
          </p:cNvSpPr>
          <p:nvPr>
            <p:ph type="ctrTitle"/>
          </p:nvPr>
        </p:nvSpPr>
        <p:spPr>
          <a:xfrm>
            <a:off x="1524000" y="1041400"/>
            <a:ext cx="9144000" cy="2387600"/>
          </a:xfrm>
        </p:spPr>
        <p:txBody>
          <a:bodyPr anchor="b"/>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7"/>
            <a:ext cx="9144000" cy="1655763"/>
          </a:xfrm>
        </p:spPr>
        <p:txBody>
          <a:bodyPr/>
          <a:lstStyle>
            <a:lvl1pPr marL="0" indent="0" algn="l">
              <a:buNone/>
              <a:defRPr sz="2400" b="1" i="0">
                <a:solidFill>
                  <a:schemeClr val="accent3">
                    <a:lumMod val="75000"/>
                  </a:schemeClr>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7" name="Date Placeholder 6"/>
          <p:cNvSpPr>
            <a:spLocks noGrp="1"/>
          </p:cNvSpPr>
          <p:nvPr>
            <p:ph type="dt" sz="half" idx="10"/>
          </p:nvPr>
        </p:nvSpPr>
        <p:spPr>
          <a:xfrm>
            <a:off x="838200" y="6356352"/>
            <a:ext cx="3276600" cy="365125"/>
          </a:xfrm>
          <a:prstGeom prst="rect">
            <a:avLst/>
          </a:prstGeom>
        </p:spPr>
        <p:txBody>
          <a:bodyPr/>
          <a:lstStyle/>
          <a:p>
            <a:fld id="{DA08AD9C-B2AB-4742-B9D5-88A1B5443D17}" type="datetime1">
              <a:rPr lang="en-US" smtClean="0">
                <a:solidFill>
                  <a:srgbClr val="373545"/>
                </a:solidFill>
              </a:rPr>
              <a:pPr/>
              <a:t>12/7/2021</a:t>
            </a:fld>
            <a:endParaRPr lang="en-US">
              <a:solidFill>
                <a:srgbClr val="373545"/>
              </a:solidFill>
            </a:endParaRPr>
          </a:p>
        </p:txBody>
      </p:sp>
      <p:sp>
        <p:nvSpPr>
          <p:cNvPr id="29" name="Footer Placeholder 28"/>
          <p:cNvSpPr>
            <a:spLocks noGrp="1"/>
          </p:cNvSpPr>
          <p:nvPr>
            <p:ph type="ftr" sz="quarter" idx="11"/>
          </p:nvPr>
        </p:nvSpPr>
        <p:spPr>
          <a:xfrm>
            <a:off x="4648200" y="6356352"/>
            <a:ext cx="2895600" cy="365125"/>
          </a:xfrm>
          <a:prstGeom prst="rect">
            <a:avLst/>
          </a:prstGeom>
        </p:spPr>
        <p:txBody>
          <a:bodyPr/>
          <a:lstStyle/>
          <a:p>
            <a:r>
              <a:rPr lang="en-US" dirty="0">
                <a:solidFill>
                  <a:srgbClr val="373545"/>
                </a:solidFill>
              </a:rPr>
              <a:t>Add a footer</a:t>
            </a:r>
          </a:p>
        </p:txBody>
      </p:sp>
      <p:sp>
        <p:nvSpPr>
          <p:cNvPr id="30" name="Slide Number Placeholder 29"/>
          <p:cNvSpPr>
            <a:spLocks noGrp="1"/>
          </p:cNvSpPr>
          <p:nvPr>
            <p:ph type="sldNum" sz="quarter" idx="12"/>
          </p:nvPr>
        </p:nvSpPr>
        <p:spPr>
          <a:xfrm>
            <a:off x="8077200" y="6356352"/>
            <a:ext cx="3276600" cy="365125"/>
          </a:xfrm>
          <a:prstGeom prst="rect">
            <a:avLst/>
          </a:prstGeom>
        </p:spPr>
        <p:txBody>
          <a:bodyPr/>
          <a:lstStyle/>
          <a:p>
            <a:fld id="{C62155A9-2BEA-4E1A-A809-3AB570F0F126}" type="slidenum">
              <a:rPr lang="en-US" smtClean="0">
                <a:solidFill>
                  <a:srgbClr val="373545"/>
                </a:solidFill>
              </a:rPr>
              <a:pPr/>
              <a:t>‹#›</a:t>
            </a:fld>
            <a:endParaRPr lang="en-US">
              <a:solidFill>
                <a:srgbClr val="373545"/>
              </a:solidFill>
            </a:endParaRPr>
          </a:p>
        </p:txBody>
      </p:sp>
    </p:spTree>
    <p:extLst>
      <p:ext uri="{BB962C8B-B14F-4D97-AF65-F5344CB8AC3E}">
        <p14:creationId xmlns:p14="http://schemas.microsoft.com/office/powerpoint/2010/main" val="499938119"/>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88EC8-4F4D-4930-BD70-06CCEF185B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F367522-2D06-4B4F-A906-1B58BAA788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6508F6C-CA11-4594-8CF3-BBDBC8E9E2CE}"/>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5" name="Footer Placeholder 4">
            <a:extLst>
              <a:ext uri="{FF2B5EF4-FFF2-40B4-BE49-F238E27FC236}">
                <a16:creationId xmlns:a16="http://schemas.microsoft.com/office/drawing/2014/main" id="{2B8F1D0D-A52F-463C-B9E2-33E12E0021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2EFFBF-7BA4-4009-BE5F-2D0E381AA87D}"/>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39233398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5EC09-D91F-4B45-BB78-F03B8F9AD6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954B539-829D-4A06-8F7D-1DB0883392C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053108-924D-43D6-8934-0C24513CAA81}"/>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5" name="Footer Placeholder 4">
            <a:extLst>
              <a:ext uri="{FF2B5EF4-FFF2-40B4-BE49-F238E27FC236}">
                <a16:creationId xmlns:a16="http://schemas.microsoft.com/office/drawing/2014/main" id="{0C4D78DD-A095-4DDD-A1F0-BCA33654DC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E119A5-754D-41B3-9E2E-B2A0D9FE5DEB}"/>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16097940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8707B-6AFE-4CBF-B22D-60493B7CB2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B190718-860B-4479-8139-A929B32778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D1CAC6D-F63D-4EC8-89A7-F984F7900C74}"/>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5" name="Footer Placeholder 4">
            <a:extLst>
              <a:ext uri="{FF2B5EF4-FFF2-40B4-BE49-F238E27FC236}">
                <a16:creationId xmlns:a16="http://schemas.microsoft.com/office/drawing/2014/main" id="{F7383370-6FFD-4B40-A6EE-2C5658D373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8E5D3A-ED64-466B-A2EF-2BD6B0CB736D}"/>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28304518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D3D57-FEA8-45B4-8BA1-6BA8F9C81D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7FB7C8-E1CD-453A-A133-9F87E98C02D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5D75F5F-4B22-4CC7-947A-360ADA6AAC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8B5CE4F-3535-4A13-9391-6782C1E61192}"/>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6" name="Footer Placeholder 5">
            <a:extLst>
              <a:ext uri="{FF2B5EF4-FFF2-40B4-BE49-F238E27FC236}">
                <a16:creationId xmlns:a16="http://schemas.microsoft.com/office/drawing/2014/main" id="{2C3EDEF7-A7F2-4980-BA0A-BA4E6D4667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824CEE-6D83-4AC8-B56B-B3799B4A17FF}"/>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33484272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B25C8-BE06-4FC7-94A3-5720845377D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A33D0A-EFAD-48A8-8B62-245B5709F5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252E1DC-E89B-42C2-9003-84D7E6534C7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05B65B4-2FA4-4501-895D-E1E50EE29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A92AE2E-F18F-480B-9B18-09EE63CD4D9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66C092D-5F6A-4FB0-B953-430697D403B3}"/>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8" name="Footer Placeholder 7">
            <a:extLst>
              <a:ext uri="{FF2B5EF4-FFF2-40B4-BE49-F238E27FC236}">
                <a16:creationId xmlns:a16="http://schemas.microsoft.com/office/drawing/2014/main" id="{9CF32639-432D-4FBD-B1BB-8A66B8C7A3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6C50E8D-301B-42F1-B4D7-F987B2CCC18C}"/>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33824282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58A10-C88D-4790-972F-47925C03058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AEE0DFE-E14E-4861-80EA-956D1F2B483E}"/>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4" name="Footer Placeholder 3">
            <a:extLst>
              <a:ext uri="{FF2B5EF4-FFF2-40B4-BE49-F238E27FC236}">
                <a16:creationId xmlns:a16="http://schemas.microsoft.com/office/drawing/2014/main" id="{0396DCD9-40AC-4562-BE2E-91B2B6C145E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B228607-0877-4508-B997-CBD5CFA5B0CD}"/>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346235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377721237"/>
      </p:ext>
    </p:extLst>
  </p:cSld>
  <p:clrMapOvr>
    <a:masterClrMapping/>
  </p:clrMapOvr>
  <p:transition>
    <p:wipe dir="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97DC77-31FD-470D-9F3F-B1304DC5B3A6}"/>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3" name="Footer Placeholder 2">
            <a:extLst>
              <a:ext uri="{FF2B5EF4-FFF2-40B4-BE49-F238E27FC236}">
                <a16:creationId xmlns:a16="http://schemas.microsoft.com/office/drawing/2014/main" id="{962771D4-CBE2-4405-88D5-28DFFCE3A32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DEFD83A-703E-4858-8283-295402113839}"/>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20152207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37997-176E-4E15-86FD-3E52F3F101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B8C6A69-AB9F-4192-A462-E7096CF2AD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3231DE0-EC79-4D93-A8E1-D81DC469CE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4834AE9-1D29-4391-A76A-10DF5BDA1842}"/>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6" name="Footer Placeholder 5">
            <a:extLst>
              <a:ext uri="{FF2B5EF4-FFF2-40B4-BE49-F238E27FC236}">
                <a16:creationId xmlns:a16="http://schemas.microsoft.com/office/drawing/2014/main" id="{E5FFB999-5FC0-45BB-A392-6DA4BABDE40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1CACC8-39B3-4540-9DF0-76A69E7F7B5C}"/>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6852157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561DC-0066-4FBD-8DAD-948B57D4AB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FF797DA-48C8-4806-9350-15EFA0B8CA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DA0697A-A53A-4BEA-ADC3-AB2538F2E9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2A8F2B-9F18-498A-BD5B-E4EC736FFFEF}"/>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6" name="Footer Placeholder 5">
            <a:extLst>
              <a:ext uri="{FF2B5EF4-FFF2-40B4-BE49-F238E27FC236}">
                <a16:creationId xmlns:a16="http://schemas.microsoft.com/office/drawing/2014/main" id="{EBB00AC2-8038-4DCB-A543-BFEA3BE6D77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E21630-BB9B-46AE-BE62-284D2EC886D2}"/>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28633235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2408E-852A-4C84-BDF7-69A8F239340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96B2830-108B-4431-8B85-C4D5EBDA100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7330CF-6A18-459F-A57F-39B9BD3B1CC6}"/>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5" name="Footer Placeholder 4">
            <a:extLst>
              <a:ext uri="{FF2B5EF4-FFF2-40B4-BE49-F238E27FC236}">
                <a16:creationId xmlns:a16="http://schemas.microsoft.com/office/drawing/2014/main" id="{E790C68F-93F1-4374-AFC6-B74A65CADD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0CCEC6-BFDC-4BE2-8E9A-117284BE3AA5}"/>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159583923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2B0271-F61C-419C-A4DA-624D152A04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A4791B-5205-46CF-A9A0-510989DCFAA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0622FE-164D-41D5-B040-6C1F37FE780F}"/>
              </a:ext>
            </a:extLst>
          </p:cNvPr>
          <p:cNvSpPr>
            <a:spLocks noGrp="1"/>
          </p:cNvSpPr>
          <p:nvPr>
            <p:ph type="dt" sz="half" idx="10"/>
          </p:nvPr>
        </p:nvSpPr>
        <p:spPr/>
        <p:txBody>
          <a:bodyPr/>
          <a:lstStyle/>
          <a:p>
            <a:fld id="{458EEBF5-BDD0-470A-855C-27C5C99C08D2}" type="datetimeFigureOut">
              <a:rPr lang="en-GB" smtClean="0"/>
              <a:t>07/12/2021</a:t>
            </a:fld>
            <a:endParaRPr lang="en-GB"/>
          </a:p>
        </p:txBody>
      </p:sp>
      <p:sp>
        <p:nvSpPr>
          <p:cNvPr id="5" name="Footer Placeholder 4">
            <a:extLst>
              <a:ext uri="{FF2B5EF4-FFF2-40B4-BE49-F238E27FC236}">
                <a16:creationId xmlns:a16="http://schemas.microsoft.com/office/drawing/2014/main" id="{33680793-5206-4108-A49A-89F259CEB3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684C91-7869-4A25-B0C1-D3E6183AA6FF}"/>
              </a:ext>
            </a:extLst>
          </p:cNvPr>
          <p:cNvSpPr>
            <a:spLocks noGrp="1"/>
          </p:cNvSpPr>
          <p:nvPr>
            <p:ph type="sldNum" sz="quarter" idx="12"/>
          </p:nvPr>
        </p:nvSpPr>
        <p:spPr/>
        <p:txBody>
          <a:bodyPr/>
          <a:lstStyle/>
          <a:p>
            <a:fld id="{C6924CBB-0B34-4ED2-89EA-3F8B029D6104}" type="slidenum">
              <a:rPr lang="en-GB" smtClean="0"/>
              <a:t>‹#›</a:t>
            </a:fld>
            <a:endParaRPr lang="en-GB"/>
          </a:p>
        </p:txBody>
      </p:sp>
    </p:spTree>
    <p:extLst>
      <p:ext uri="{BB962C8B-B14F-4D97-AF65-F5344CB8AC3E}">
        <p14:creationId xmlns:p14="http://schemas.microsoft.com/office/powerpoint/2010/main" val="746543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14917" y="1906588"/>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98117" y="1906588"/>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76245877"/>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78570782"/>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387057566"/>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383226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87793310"/>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1042982"/>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E38E39A-E86F-4AC1-8ECD-0857D08EC7D6}"/>
              </a:ext>
            </a:extLst>
          </p:cNvPr>
          <p:cNvSpPr>
            <a:spLocks noGrp="1" noChangeArrowheads="1"/>
          </p:cNvSpPr>
          <p:nvPr>
            <p:ph type="title"/>
          </p:nvPr>
        </p:nvSpPr>
        <p:spPr bwMode="auto">
          <a:xfrm>
            <a:off x="814917" y="719138"/>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075801A7-E848-43F1-B595-DF5B2AD3A0A6}"/>
              </a:ext>
            </a:extLst>
          </p:cNvPr>
          <p:cNvSpPr>
            <a:spLocks noGrp="1" noChangeArrowheads="1"/>
          </p:cNvSpPr>
          <p:nvPr>
            <p:ph type="body" idx="1"/>
          </p:nvPr>
        </p:nvSpPr>
        <p:spPr bwMode="auto">
          <a:xfrm>
            <a:off x="814917" y="1906588"/>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Line 14">
            <a:extLst>
              <a:ext uri="{FF2B5EF4-FFF2-40B4-BE49-F238E27FC236}">
                <a16:creationId xmlns:a16="http://schemas.microsoft.com/office/drawing/2014/main" id="{329837B7-98FE-4315-8323-7F6E7160952D}"/>
              </a:ext>
            </a:extLst>
          </p:cNvPr>
          <p:cNvSpPr>
            <a:spLocks noChangeShapeType="1"/>
          </p:cNvSpPr>
          <p:nvPr userDrawn="1"/>
        </p:nvSpPr>
        <p:spPr bwMode="auto">
          <a:xfrm>
            <a:off x="812800" y="609600"/>
            <a:ext cx="10363200" cy="0"/>
          </a:xfrm>
          <a:prstGeom prst="line">
            <a:avLst/>
          </a:prstGeom>
          <a:noFill/>
          <a:ln w="19050">
            <a:solidFill>
              <a:srgbClr val="00B3BE"/>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sz="1800"/>
          </a:p>
        </p:txBody>
      </p:sp>
      <p:sp>
        <p:nvSpPr>
          <p:cNvPr id="1029" name="Text Box 15">
            <a:extLst>
              <a:ext uri="{FF2B5EF4-FFF2-40B4-BE49-F238E27FC236}">
                <a16:creationId xmlns:a16="http://schemas.microsoft.com/office/drawing/2014/main" id="{2202771E-8E92-430A-B4F0-2068A876D02C}"/>
              </a:ext>
            </a:extLst>
          </p:cNvPr>
          <p:cNvSpPr txBox="1">
            <a:spLocks noChangeArrowheads="1"/>
          </p:cNvSpPr>
          <p:nvPr userDrawn="1"/>
        </p:nvSpPr>
        <p:spPr bwMode="auto">
          <a:xfrm>
            <a:off x="9550400" y="6324600"/>
            <a:ext cx="2336800" cy="274638"/>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1" hangingPunct="1">
              <a:spcBef>
                <a:spcPct val="50000"/>
              </a:spcBef>
              <a:defRPr/>
            </a:pPr>
            <a:fld id="{D44DAB33-4B7A-41EF-A9B3-E4E02B6BA94E}" type="slidenum">
              <a:rPr lang="en-GB" altLang="en-US" sz="1200" smtClean="0">
                <a:solidFill>
                  <a:srgbClr val="B2B2B2"/>
                </a:solidFill>
                <a:latin typeface="Arial" panose="020B0604020202020204" pitchFamily="34" charset="0"/>
              </a:rPr>
              <a:pPr algn="r" eaLnBrk="1" hangingPunct="1">
                <a:spcBef>
                  <a:spcPct val="50000"/>
                </a:spcBef>
                <a:defRPr/>
              </a:pPr>
              <a:t>‹#›</a:t>
            </a:fld>
            <a:endParaRPr lang="en-GB" altLang="en-US" sz="1200">
              <a:solidFill>
                <a:srgbClr val="B2B2B2"/>
              </a:solidFill>
              <a:latin typeface="Arial" panose="020B0604020202020204" pitchFamily="34" charset="0"/>
            </a:endParaRPr>
          </a:p>
        </p:txBody>
      </p:sp>
    </p:spTree>
    <p:extLst>
      <p:ext uri="{BB962C8B-B14F-4D97-AF65-F5344CB8AC3E}">
        <p14:creationId xmlns:p14="http://schemas.microsoft.com/office/powerpoint/2010/main" val="2920379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l" rtl="0" eaLnBrk="0" fontAlgn="base" hangingPunct="0">
        <a:spcBef>
          <a:spcPct val="0"/>
        </a:spcBef>
        <a:spcAft>
          <a:spcPct val="0"/>
        </a:spcAft>
        <a:defRPr sz="3000">
          <a:solidFill>
            <a:srgbClr val="00B3BE"/>
          </a:solidFill>
          <a:latin typeface="+mj-lt"/>
          <a:ea typeface="+mj-ea"/>
          <a:cs typeface="+mj-cs"/>
        </a:defRPr>
      </a:lvl1pPr>
      <a:lvl2pPr algn="l" rtl="0" eaLnBrk="0" fontAlgn="base" hangingPunct="0">
        <a:spcBef>
          <a:spcPct val="0"/>
        </a:spcBef>
        <a:spcAft>
          <a:spcPct val="0"/>
        </a:spcAft>
        <a:defRPr sz="3000">
          <a:solidFill>
            <a:srgbClr val="00B3BE"/>
          </a:solidFill>
          <a:latin typeface="Arial" charset="0"/>
        </a:defRPr>
      </a:lvl2pPr>
      <a:lvl3pPr algn="l" rtl="0" eaLnBrk="0" fontAlgn="base" hangingPunct="0">
        <a:spcBef>
          <a:spcPct val="0"/>
        </a:spcBef>
        <a:spcAft>
          <a:spcPct val="0"/>
        </a:spcAft>
        <a:defRPr sz="3000">
          <a:solidFill>
            <a:srgbClr val="00B3BE"/>
          </a:solidFill>
          <a:latin typeface="Arial" charset="0"/>
        </a:defRPr>
      </a:lvl3pPr>
      <a:lvl4pPr algn="l" rtl="0" eaLnBrk="0" fontAlgn="base" hangingPunct="0">
        <a:spcBef>
          <a:spcPct val="0"/>
        </a:spcBef>
        <a:spcAft>
          <a:spcPct val="0"/>
        </a:spcAft>
        <a:defRPr sz="3000">
          <a:solidFill>
            <a:srgbClr val="00B3BE"/>
          </a:solidFill>
          <a:latin typeface="Arial" charset="0"/>
        </a:defRPr>
      </a:lvl4pPr>
      <a:lvl5pPr algn="l" rtl="0" eaLnBrk="0" fontAlgn="base" hangingPunct="0">
        <a:spcBef>
          <a:spcPct val="0"/>
        </a:spcBef>
        <a:spcAft>
          <a:spcPct val="0"/>
        </a:spcAft>
        <a:defRPr sz="3000">
          <a:solidFill>
            <a:srgbClr val="00B3BE"/>
          </a:solidFill>
          <a:latin typeface="Arial" charset="0"/>
        </a:defRPr>
      </a:lvl5pPr>
      <a:lvl6pPr marL="457200" algn="l" rtl="0" fontAlgn="base">
        <a:spcBef>
          <a:spcPct val="0"/>
        </a:spcBef>
        <a:spcAft>
          <a:spcPct val="0"/>
        </a:spcAft>
        <a:defRPr sz="3000">
          <a:solidFill>
            <a:srgbClr val="00B3BE"/>
          </a:solidFill>
          <a:latin typeface="Arial" charset="0"/>
        </a:defRPr>
      </a:lvl6pPr>
      <a:lvl7pPr marL="914400" algn="l" rtl="0" fontAlgn="base">
        <a:spcBef>
          <a:spcPct val="0"/>
        </a:spcBef>
        <a:spcAft>
          <a:spcPct val="0"/>
        </a:spcAft>
        <a:defRPr sz="3000">
          <a:solidFill>
            <a:srgbClr val="00B3BE"/>
          </a:solidFill>
          <a:latin typeface="Arial" charset="0"/>
        </a:defRPr>
      </a:lvl7pPr>
      <a:lvl8pPr marL="1371600" algn="l" rtl="0" fontAlgn="base">
        <a:spcBef>
          <a:spcPct val="0"/>
        </a:spcBef>
        <a:spcAft>
          <a:spcPct val="0"/>
        </a:spcAft>
        <a:defRPr sz="3000">
          <a:solidFill>
            <a:srgbClr val="00B3BE"/>
          </a:solidFill>
          <a:latin typeface="Arial" charset="0"/>
        </a:defRPr>
      </a:lvl8pPr>
      <a:lvl9pPr marL="1828800" algn="l" rtl="0" fontAlgn="base">
        <a:spcBef>
          <a:spcPct val="0"/>
        </a:spcBef>
        <a:spcAft>
          <a:spcPct val="0"/>
        </a:spcAft>
        <a:defRPr sz="3000">
          <a:solidFill>
            <a:srgbClr val="00B3BE"/>
          </a:solidFill>
          <a:latin typeface="Arial" charset="0"/>
        </a:defRPr>
      </a:lvl9pPr>
    </p:titleStyle>
    <p:bodyStyle>
      <a:lvl1pPr marL="342900" indent="-342900" algn="l" rtl="0" eaLnBrk="0" fontAlgn="base" hangingPunct="0">
        <a:spcBef>
          <a:spcPct val="20000"/>
        </a:spcBef>
        <a:spcAft>
          <a:spcPct val="0"/>
        </a:spcAft>
        <a:buChar char="•"/>
        <a:defRPr sz="2400">
          <a:solidFill>
            <a:srgbClr val="616365"/>
          </a:solidFill>
          <a:latin typeface="+mn-lt"/>
          <a:ea typeface="+mn-ea"/>
          <a:cs typeface="+mn-cs"/>
        </a:defRPr>
      </a:lvl1pPr>
      <a:lvl2pPr marL="742950" indent="-285750" algn="l" rtl="0" eaLnBrk="0" fontAlgn="base" hangingPunct="0">
        <a:spcBef>
          <a:spcPct val="20000"/>
        </a:spcBef>
        <a:spcAft>
          <a:spcPct val="0"/>
        </a:spcAft>
        <a:buChar char="–"/>
        <a:defRPr sz="2000">
          <a:solidFill>
            <a:srgbClr val="616365"/>
          </a:solidFill>
          <a:latin typeface="+mn-lt"/>
        </a:defRPr>
      </a:lvl2pPr>
      <a:lvl3pPr marL="1143000" indent="-228600" algn="l" rtl="0" eaLnBrk="0" fontAlgn="base" hangingPunct="0">
        <a:spcBef>
          <a:spcPct val="20000"/>
        </a:spcBef>
        <a:spcAft>
          <a:spcPct val="0"/>
        </a:spcAft>
        <a:buChar char="•"/>
        <a:defRPr>
          <a:solidFill>
            <a:srgbClr val="616365"/>
          </a:solidFill>
          <a:latin typeface="+mn-lt"/>
        </a:defRPr>
      </a:lvl3pPr>
      <a:lvl4pPr marL="1600200" indent="-228600" algn="l" rtl="0" eaLnBrk="0" fontAlgn="base" hangingPunct="0">
        <a:spcBef>
          <a:spcPct val="20000"/>
        </a:spcBef>
        <a:spcAft>
          <a:spcPct val="0"/>
        </a:spcAft>
        <a:buChar char="–"/>
        <a:defRPr>
          <a:solidFill>
            <a:srgbClr val="616365"/>
          </a:solidFill>
          <a:latin typeface="+mn-lt"/>
        </a:defRPr>
      </a:lvl4pPr>
      <a:lvl5pPr marL="2057400" indent="-228600" algn="l" rtl="0" eaLnBrk="0" fontAlgn="base" hangingPunct="0">
        <a:spcBef>
          <a:spcPct val="20000"/>
        </a:spcBef>
        <a:spcAft>
          <a:spcPct val="0"/>
        </a:spcAft>
        <a:buChar char="»"/>
        <a:defRPr sz="1600">
          <a:solidFill>
            <a:srgbClr val="616365"/>
          </a:solidFill>
          <a:latin typeface="+mn-lt"/>
        </a:defRPr>
      </a:lvl5pPr>
      <a:lvl6pPr marL="2514600" indent="-228600" algn="l" rtl="0" fontAlgn="base">
        <a:spcBef>
          <a:spcPct val="20000"/>
        </a:spcBef>
        <a:spcAft>
          <a:spcPct val="0"/>
        </a:spcAft>
        <a:buChar char="»"/>
        <a:defRPr sz="1600">
          <a:solidFill>
            <a:srgbClr val="616365"/>
          </a:solidFill>
          <a:latin typeface="+mn-lt"/>
        </a:defRPr>
      </a:lvl6pPr>
      <a:lvl7pPr marL="2971800" indent="-228600" algn="l" rtl="0" fontAlgn="base">
        <a:spcBef>
          <a:spcPct val="20000"/>
        </a:spcBef>
        <a:spcAft>
          <a:spcPct val="0"/>
        </a:spcAft>
        <a:buChar char="»"/>
        <a:defRPr sz="1600">
          <a:solidFill>
            <a:srgbClr val="616365"/>
          </a:solidFill>
          <a:latin typeface="+mn-lt"/>
        </a:defRPr>
      </a:lvl7pPr>
      <a:lvl8pPr marL="3429000" indent="-228600" algn="l" rtl="0" fontAlgn="base">
        <a:spcBef>
          <a:spcPct val="20000"/>
        </a:spcBef>
        <a:spcAft>
          <a:spcPct val="0"/>
        </a:spcAft>
        <a:buChar char="»"/>
        <a:defRPr sz="1600">
          <a:solidFill>
            <a:srgbClr val="616365"/>
          </a:solidFill>
          <a:latin typeface="+mn-lt"/>
        </a:defRPr>
      </a:lvl8pPr>
      <a:lvl9pPr marL="3886200" indent="-228600" algn="l" rtl="0" fontAlgn="base">
        <a:spcBef>
          <a:spcPct val="20000"/>
        </a:spcBef>
        <a:spcAft>
          <a:spcPct val="0"/>
        </a:spcAft>
        <a:buChar char="»"/>
        <a:defRPr sz="1600">
          <a:solidFill>
            <a:srgbClr val="61636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4917" y="719139"/>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title style</a:t>
            </a:r>
          </a:p>
        </p:txBody>
      </p:sp>
      <p:sp>
        <p:nvSpPr>
          <p:cNvPr id="1027" name="Rectangle 3"/>
          <p:cNvSpPr>
            <a:spLocks noGrp="1" noChangeArrowheads="1"/>
          </p:cNvSpPr>
          <p:nvPr>
            <p:ph type="body" idx="1"/>
          </p:nvPr>
        </p:nvSpPr>
        <p:spPr bwMode="auto">
          <a:xfrm>
            <a:off x="814917" y="1906588"/>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28" name="Line 14"/>
          <p:cNvSpPr>
            <a:spLocks noChangeShapeType="1"/>
          </p:cNvSpPr>
          <p:nvPr userDrawn="1"/>
        </p:nvSpPr>
        <p:spPr bwMode="auto">
          <a:xfrm>
            <a:off x="812800" y="609600"/>
            <a:ext cx="10363200" cy="0"/>
          </a:xfrm>
          <a:prstGeom prst="line">
            <a:avLst/>
          </a:prstGeom>
          <a:noFill/>
          <a:ln w="19050">
            <a:solidFill>
              <a:srgbClr val="00B3BE"/>
            </a:solidFill>
            <a:round/>
            <a:headEnd/>
            <a:tailEnd/>
          </a:ln>
        </p:spPr>
        <p:txBody>
          <a:bodyPr/>
          <a:lstStyle/>
          <a:p>
            <a:pPr>
              <a:defRPr/>
            </a:pPr>
            <a:endParaRPr lang="en-GB" sz="2400" dirty="0"/>
          </a:p>
        </p:txBody>
      </p:sp>
      <p:sp>
        <p:nvSpPr>
          <p:cNvPr id="1029" name="Text Box 15"/>
          <p:cNvSpPr txBox="1">
            <a:spLocks noChangeArrowheads="1"/>
          </p:cNvSpPr>
          <p:nvPr userDrawn="1"/>
        </p:nvSpPr>
        <p:spPr bwMode="auto">
          <a:xfrm>
            <a:off x="9550400" y="6324600"/>
            <a:ext cx="2336800" cy="338554"/>
          </a:xfrm>
          <a:prstGeom prst="rect">
            <a:avLst/>
          </a:prstGeom>
          <a:noFill/>
          <a:ln w="9525">
            <a:noFill/>
            <a:miter lim="800000"/>
            <a:headEnd/>
            <a:tailEnd/>
          </a:ln>
        </p:spPr>
        <p:txBody>
          <a:bodyPr>
            <a:spAutoFit/>
          </a:bodyPr>
          <a:lstStyle/>
          <a:p>
            <a:pPr algn="r">
              <a:spcBef>
                <a:spcPct val="50000"/>
              </a:spcBef>
              <a:defRPr/>
            </a:pPr>
            <a:fld id="{260DE453-E38A-42BF-8D23-DA55F8A43689}" type="slidenum">
              <a:rPr lang="en-GB" sz="1600">
                <a:solidFill>
                  <a:srgbClr val="B2B2B2"/>
                </a:solidFill>
                <a:latin typeface="Arial" charset="0"/>
              </a:rPr>
              <a:pPr algn="r">
                <a:spcBef>
                  <a:spcPct val="50000"/>
                </a:spcBef>
                <a:defRPr/>
              </a:pPr>
              <a:t>‹#›</a:t>
            </a:fld>
            <a:endParaRPr lang="en-GB" sz="1600" dirty="0">
              <a:solidFill>
                <a:srgbClr val="B2B2B2"/>
              </a:solidFill>
              <a:latin typeface="Arial" charset="0"/>
            </a:endParaRPr>
          </a:p>
        </p:txBody>
      </p:sp>
    </p:spTree>
    <p:extLst>
      <p:ext uri="{BB962C8B-B14F-4D97-AF65-F5344CB8AC3E}">
        <p14:creationId xmlns:p14="http://schemas.microsoft.com/office/powerpoint/2010/main" val="21442966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p:wipe dir="r"/>
  </p:transition>
  <p:hf sldNum="0" hdr="0" ftr="0" dt="0"/>
  <p:txStyles>
    <p:titleStyle>
      <a:lvl1pPr algn="l" rtl="0" eaLnBrk="0" fontAlgn="base" hangingPunct="0">
        <a:spcBef>
          <a:spcPct val="0"/>
        </a:spcBef>
        <a:spcAft>
          <a:spcPct val="0"/>
        </a:spcAft>
        <a:defRPr sz="4000">
          <a:solidFill>
            <a:srgbClr val="00B3BE"/>
          </a:solidFill>
          <a:latin typeface="+mj-lt"/>
          <a:ea typeface="+mj-ea"/>
          <a:cs typeface="+mj-cs"/>
        </a:defRPr>
      </a:lvl1pPr>
      <a:lvl2pPr algn="l" rtl="0" eaLnBrk="0" fontAlgn="base" hangingPunct="0">
        <a:spcBef>
          <a:spcPct val="0"/>
        </a:spcBef>
        <a:spcAft>
          <a:spcPct val="0"/>
        </a:spcAft>
        <a:defRPr sz="4000">
          <a:solidFill>
            <a:srgbClr val="00B3BE"/>
          </a:solidFill>
          <a:latin typeface="Arial" charset="0"/>
        </a:defRPr>
      </a:lvl2pPr>
      <a:lvl3pPr algn="l" rtl="0" eaLnBrk="0" fontAlgn="base" hangingPunct="0">
        <a:spcBef>
          <a:spcPct val="0"/>
        </a:spcBef>
        <a:spcAft>
          <a:spcPct val="0"/>
        </a:spcAft>
        <a:defRPr sz="4000">
          <a:solidFill>
            <a:srgbClr val="00B3BE"/>
          </a:solidFill>
          <a:latin typeface="Arial" charset="0"/>
        </a:defRPr>
      </a:lvl3pPr>
      <a:lvl4pPr algn="l" rtl="0" eaLnBrk="0" fontAlgn="base" hangingPunct="0">
        <a:spcBef>
          <a:spcPct val="0"/>
        </a:spcBef>
        <a:spcAft>
          <a:spcPct val="0"/>
        </a:spcAft>
        <a:defRPr sz="4000">
          <a:solidFill>
            <a:srgbClr val="00B3BE"/>
          </a:solidFill>
          <a:latin typeface="Arial" charset="0"/>
        </a:defRPr>
      </a:lvl4pPr>
      <a:lvl5pPr algn="l" rtl="0" eaLnBrk="0" fontAlgn="base" hangingPunct="0">
        <a:spcBef>
          <a:spcPct val="0"/>
        </a:spcBef>
        <a:spcAft>
          <a:spcPct val="0"/>
        </a:spcAft>
        <a:defRPr sz="4000">
          <a:solidFill>
            <a:srgbClr val="00B3BE"/>
          </a:solidFill>
          <a:latin typeface="Arial" charset="0"/>
        </a:defRPr>
      </a:lvl5pPr>
      <a:lvl6pPr marL="609585" algn="l" rtl="0" fontAlgn="base">
        <a:spcBef>
          <a:spcPct val="0"/>
        </a:spcBef>
        <a:spcAft>
          <a:spcPct val="0"/>
        </a:spcAft>
        <a:defRPr sz="4000">
          <a:solidFill>
            <a:srgbClr val="00B3BE"/>
          </a:solidFill>
          <a:latin typeface="Arial" charset="0"/>
        </a:defRPr>
      </a:lvl6pPr>
      <a:lvl7pPr marL="1219170" algn="l" rtl="0" fontAlgn="base">
        <a:spcBef>
          <a:spcPct val="0"/>
        </a:spcBef>
        <a:spcAft>
          <a:spcPct val="0"/>
        </a:spcAft>
        <a:defRPr sz="4000">
          <a:solidFill>
            <a:srgbClr val="00B3BE"/>
          </a:solidFill>
          <a:latin typeface="Arial" charset="0"/>
        </a:defRPr>
      </a:lvl7pPr>
      <a:lvl8pPr marL="1828754" algn="l" rtl="0" fontAlgn="base">
        <a:spcBef>
          <a:spcPct val="0"/>
        </a:spcBef>
        <a:spcAft>
          <a:spcPct val="0"/>
        </a:spcAft>
        <a:defRPr sz="4000">
          <a:solidFill>
            <a:srgbClr val="00B3BE"/>
          </a:solidFill>
          <a:latin typeface="Arial" charset="0"/>
        </a:defRPr>
      </a:lvl8pPr>
      <a:lvl9pPr marL="2438339" algn="l" rtl="0" fontAlgn="base">
        <a:spcBef>
          <a:spcPct val="0"/>
        </a:spcBef>
        <a:spcAft>
          <a:spcPct val="0"/>
        </a:spcAft>
        <a:defRPr sz="4000">
          <a:solidFill>
            <a:srgbClr val="00B3BE"/>
          </a:solidFill>
          <a:latin typeface="Arial" charset="0"/>
        </a:defRPr>
      </a:lvl9pPr>
    </p:titleStyle>
    <p:bodyStyle>
      <a:lvl1pPr marL="457189" indent="-457189" algn="l" rtl="0" eaLnBrk="0" fontAlgn="base" hangingPunct="0">
        <a:spcBef>
          <a:spcPct val="20000"/>
        </a:spcBef>
        <a:spcAft>
          <a:spcPct val="0"/>
        </a:spcAft>
        <a:buChar char="•"/>
        <a:defRPr sz="3200">
          <a:solidFill>
            <a:srgbClr val="616365"/>
          </a:solidFill>
          <a:latin typeface="+mn-lt"/>
          <a:ea typeface="+mn-ea"/>
          <a:cs typeface="+mn-cs"/>
        </a:defRPr>
      </a:lvl1pPr>
      <a:lvl2pPr marL="990575" indent="-380990" algn="l" rtl="0" eaLnBrk="0" fontAlgn="base" hangingPunct="0">
        <a:spcBef>
          <a:spcPct val="20000"/>
        </a:spcBef>
        <a:spcAft>
          <a:spcPct val="0"/>
        </a:spcAft>
        <a:buChar char="–"/>
        <a:defRPr sz="2667">
          <a:solidFill>
            <a:srgbClr val="616365"/>
          </a:solidFill>
          <a:latin typeface="+mn-lt"/>
        </a:defRPr>
      </a:lvl2pPr>
      <a:lvl3pPr marL="1523962" indent="-304792" algn="l" rtl="0" eaLnBrk="0" fontAlgn="base" hangingPunct="0">
        <a:spcBef>
          <a:spcPct val="20000"/>
        </a:spcBef>
        <a:spcAft>
          <a:spcPct val="0"/>
        </a:spcAft>
        <a:buChar char="•"/>
        <a:defRPr>
          <a:solidFill>
            <a:srgbClr val="616365"/>
          </a:solidFill>
          <a:latin typeface="+mn-lt"/>
        </a:defRPr>
      </a:lvl3pPr>
      <a:lvl4pPr marL="2133547" indent="-304792" algn="l" rtl="0" eaLnBrk="0" fontAlgn="base" hangingPunct="0">
        <a:spcBef>
          <a:spcPct val="20000"/>
        </a:spcBef>
        <a:spcAft>
          <a:spcPct val="0"/>
        </a:spcAft>
        <a:buChar char="–"/>
        <a:defRPr>
          <a:solidFill>
            <a:srgbClr val="616365"/>
          </a:solidFill>
          <a:latin typeface="+mn-lt"/>
        </a:defRPr>
      </a:lvl4pPr>
      <a:lvl5pPr marL="2743131" indent="-304792" algn="l" rtl="0" eaLnBrk="0" fontAlgn="base" hangingPunct="0">
        <a:spcBef>
          <a:spcPct val="20000"/>
        </a:spcBef>
        <a:spcAft>
          <a:spcPct val="0"/>
        </a:spcAft>
        <a:buChar char="»"/>
        <a:defRPr sz="2133">
          <a:solidFill>
            <a:srgbClr val="616365"/>
          </a:solidFill>
          <a:latin typeface="+mn-lt"/>
        </a:defRPr>
      </a:lvl5pPr>
      <a:lvl6pPr marL="3352716" indent="-304792" algn="l" rtl="0" fontAlgn="base">
        <a:spcBef>
          <a:spcPct val="20000"/>
        </a:spcBef>
        <a:spcAft>
          <a:spcPct val="0"/>
        </a:spcAft>
        <a:buChar char="»"/>
        <a:defRPr sz="2133">
          <a:solidFill>
            <a:srgbClr val="616365"/>
          </a:solidFill>
          <a:latin typeface="+mn-lt"/>
        </a:defRPr>
      </a:lvl6pPr>
      <a:lvl7pPr marL="3962301" indent="-304792" algn="l" rtl="0" fontAlgn="base">
        <a:spcBef>
          <a:spcPct val="20000"/>
        </a:spcBef>
        <a:spcAft>
          <a:spcPct val="0"/>
        </a:spcAft>
        <a:buChar char="»"/>
        <a:defRPr sz="2133">
          <a:solidFill>
            <a:srgbClr val="616365"/>
          </a:solidFill>
          <a:latin typeface="+mn-lt"/>
        </a:defRPr>
      </a:lvl7pPr>
      <a:lvl8pPr marL="4571886" indent="-304792" algn="l" rtl="0" fontAlgn="base">
        <a:spcBef>
          <a:spcPct val="20000"/>
        </a:spcBef>
        <a:spcAft>
          <a:spcPct val="0"/>
        </a:spcAft>
        <a:buChar char="»"/>
        <a:defRPr sz="2133">
          <a:solidFill>
            <a:srgbClr val="616365"/>
          </a:solidFill>
          <a:latin typeface="+mn-lt"/>
        </a:defRPr>
      </a:lvl8pPr>
      <a:lvl9pPr marL="5181470" indent="-304792" algn="l" rtl="0" fontAlgn="base">
        <a:spcBef>
          <a:spcPct val="20000"/>
        </a:spcBef>
        <a:spcAft>
          <a:spcPct val="0"/>
        </a:spcAft>
        <a:buChar char="»"/>
        <a:defRPr sz="2133">
          <a:solidFill>
            <a:srgbClr val="616365"/>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ED0ED9-79A8-43C2-B23B-19062D429D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DB4A17D-D5B9-4549-B25E-1A19C6E3E4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86BE453-D636-4F20-897B-0053934297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8EEBF5-BDD0-470A-855C-27C5C99C08D2}" type="datetimeFigureOut">
              <a:rPr lang="en-GB" smtClean="0"/>
              <a:t>07/12/2021</a:t>
            </a:fld>
            <a:endParaRPr lang="en-GB"/>
          </a:p>
        </p:txBody>
      </p:sp>
      <p:sp>
        <p:nvSpPr>
          <p:cNvPr id="5" name="Footer Placeholder 4">
            <a:extLst>
              <a:ext uri="{FF2B5EF4-FFF2-40B4-BE49-F238E27FC236}">
                <a16:creationId xmlns:a16="http://schemas.microsoft.com/office/drawing/2014/main" id="{98C2017D-B808-468F-A834-E13EAA11D8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2E0FDBF-C43A-456A-BB20-8561677653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24CBB-0B34-4ED2-89EA-3F8B029D6104}" type="slidenum">
              <a:rPr lang="en-GB" smtClean="0"/>
              <a:t>‹#›</a:t>
            </a:fld>
            <a:endParaRPr lang="en-GB"/>
          </a:p>
        </p:txBody>
      </p:sp>
    </p:spTree>
    <p:extLst>
      <p:ext uri="{BB962C8B-B14F-4D97-AF65-F5344CB8AC3E}">
        <p14:creationId xmlns:p14="http://schemas.microsoft.com/office/powerpoint/2010/main" val="169237650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719403" y="932723"/>
            <a:ext cx="10363200" cy="4032448"/>
          </a:xfrm>
          <a:solidFill>
            <a:schemeClr val="bg1"/>
          </a:solidFill>
        </p:spPr>
        <p:txBody>
          <a:bodyPr/>
          <a:lstStyle/>
          <a:p>
            <a:pPr eaLnBrk="1" hangingPunct="1"/>
            <a:r>
              <a:rPr lang="en-GB" sz="5333" b="1" dirty="0">
                <a:solidFill>
                  <a:srgbClr val="616365"/>
                </a:solidFill>
              </a:rPr>
              <a:t>VCFSE Update</a:t>
            </a:r>
            <a:br>
              <a:rPr lang="en-GB" sz="5333" b="1" dirty="0">
                <a:solidFill>
                  <a:srgbClr val="616365"/>
                </a:solidFill>
              </a:rPr>
            </a:br>
            <a:r>
              <a:rPr lang="en-GB" sz="5333" b="1" dirty="0">
                <a:solidFill>
                  <a:srgbClr val="616365"/>
                </a:solidFill>
              </a:rPr>
              <a:t>Oldham </a:t>
            </a:r>
            <a:br>
              <a:rPr lang="en-GB" sz="5333" b="1" dirty="0">
                <a:solidFill>
                  <a:srgbClr val="616365"/>
                </a:solidFill>
              </a:rPr>
            </a:br>
            <a:br>
              <a:rPr lang="en-GB" sz="5333" b="1" dirty="0">
                <a:solidFill>
                  <a:srgbClr val="616365"/>
                </a:solidFill>
              </a:rPr>
            </a:br>
            <a:r>
              <a:rPr lang="en-GB" sz="5333" b="1" dirty="0">
                <a:solidFill>
                  <a:srgbClr val="616365"/>
                </a:solidFill>
              </a:rPr>
              <a:t>CCIN Network Dec 21</a:t>
            </a:r>
            <a:br>
              <a:rPr lang="en-GB" sz="5333" b="1" dirty="0">
                <a:solidFill>
                  <a:srgbClr val="616365"/>
                </a:solidFill>
              </a:rPr>
            </a:br>
            <a:br>
              <a:rPr lang="en-GB" sz="5333" b="1" dirty="0"/>
            </a:br>
            <a:br>
              <a:rPr lang="en-GB" sz="3200" dirty="0"/>
            </a:br>
            <a:br>
              <a:rPr lang="en-GB" sz="3200" dirty="0"/>
            </a:br>
            <a:endParaRPr lang="en-GB" sz="2133" dirty="0"/>
          </a:p>
        </p:txBody>
      </p:sp>
      <p:sp>
        <p:nvSpPr>
          <p:cNvPr id="4" name="Rectangle 3"/>
          <p:cNvSpPr/>
          <p:nvPr/>
        </p:nvSpPr>
        <p:spPr>
          <a:xfrm>
            <a:off x="11280576" y="6117299"/>
            <a:ext cx="815413" cy="5760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1219170" fontAlgn="base">
              <a:spcBef>
                <a:spcPct val="0"/>
              </a:spcBef>
              <a:spcAft>
                <a:spcPct val="0"/>
              </a:spcAft>
            </a:pPr>
            <a:endParaRPr lang="en-US" sz="3200">
              <a:solidFill>
                <a:srgbClr val="FFFFFF"/>
              </a:solidFill>
              <a:latin typeface="Aria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A95965E-019B-4E72-830F-509332544EE2}"/>
              </a:ext>
            </a:extLst>
          </p:cNvPr>
          <p:cNvSpPr>
            <a:spLocks noGrp="1"/>
          </p:cNvSpPr>
          <p:nvPr>
            <p:ph type="title"/>
          </p:nvPr>
        </p:nvSpPr>
        <p:spPr>
          <a:xfrm>
            <a:off x="359322" y="44847"/>
            <a:ext cx="10515600" cy="1004887"/>
          </a:xfrm>
        </p:spPr>
        <p:txBody>
          <a:bodyPr>
            <a:noAutofit/>
          </a:bodyPr>
          <a:lstStyle/>
          <a:p>
            <a:r>
              <a:rPr lang="en-GB" sz="3600" b="1" dirty="0">
                <a:solidFill>
                  <a:schemeClr val="bg1">
                    <a:lumMod val="50000"/>
                  </a:schemeClr>
                </a:solidFill>
              </a:rPr>
              <a:t>Links to Community Wealth Building</a:t>
            </a:r>
            <a:endParaRPr lang="en-GB" sz="2400" b="1" dirty="0">
              <a:solidFill>
                <a:schemeClr val="bg1">
                  <a:lumMod val="50000"/>
                </a:schemeClr>
              </a:solidFill>
            </a:endParaRPr>
          </a:p>
        </p:txBody>
      </p:sp>
      <p:sp>
        <p:nvSpPr>
          <p:cNvPr id="21" name="Rectangle 20">
            <a:extLst>
              <a:ext uri="{FF2B5EF4-FFF2-40B4-BE49-F238E27FC236}">
                <a16:creationId xmlns:a16="http://schemas.microsoft.com/office/drawing/2014/main" id="{F43CA85C-CFF6-47B9-AF64-389E5214971E}"/>
              </a:ext>
            </a:extLst>
          </p:cNvPr>
          <p:cNvSpPr/>
          <p:nvPr/>
        </p:nvSpPr>
        <p:spPr>
          <a:xfrm>
            <a:off x="1850700" y="977878"/>
            <a:ext cx="565042" cy="3852037"/>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3200" dirty="0">
                <a:solidFill>
                  <a:schemeClr val="bg1">
                    <a:lumMod val="50000"/>
                  </a:schemeClr>
                </a:solidFill>
              </a:rPr>
              <a:t>Objective</a:t>
            </a:r>
          </a:p>
        </p:txBody>
      </p:sp>
      <p:sp>
        <p:nvSpPr>
          <p:cNvPr id="22" name="Rectangle 21">
            <a:extLst>
              <a:ext uri="{FF2B5EF4-FFF2-40B4-BE49-F238E27FC236}">
                <a16:creationId xmlns:a16="http://schemas.microsoft.com/office/drawing/2014/main" id="{F495A5B1-B643-4A44-AC77-61B58B63A0F5}"/>
              </a:ext>
            </a:extLst>
          </p:cNvPr>
          <p:cNvSpPr/>
          <p:nvPr/>
        </p:nvSpPr>
        <p:spPr>
          <a:xfrm>
            <a:off x="1859518" y="4821978"/>
            <a:ext cx="556224" cy="133490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2400" dirty="0">
                <a:solidFill>
                  <a:schemeClr val="bg1">
                    <a:lumMod val="50000"/>
                  </a:schemeClr>
                </a:solidFill>
              </a:rPr>
              <a:t>Activity</a:t>
            </a:r>
          </a:p>
        </p:txBody>
      </p:sp>
      <p:sp>
        <p:nvSpPr>
          <p:cNvPr id="23" name="Rectangle 22">
            <a:extLst>
              <a:ext uri="{FF2B5EF4-FFF2-40B4-BE49-F238E27FC236}">
                <a16:creationId xmlns:a16="http://schemas.microsoft.com/office/drawing/2014/main" id="{EA3FE4FE-03B7-4213-90A5-3BF77A4F5138}"/>
              </a:ext>
            </a:extLst>
          </p:cNvPr>
          <p:cNvSpPr/>
          <p:nvPr/>
        </p:nvSpPr>
        <p:spPr>
          <a:xfrm>
            <a:off x="1850700" y="6164815"/>
            <a:ext cx="8762055" cy="464585"/>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3200" dirty="0">
                <a:solidFill>
                  <a:schemeClr val="bg1">
                    <a:lumMod val="50000"/>
                  </a:schemeClr>
                </a:solidFill>
              </a:rPr>
              <a:t>Engagement, co-production &amp; co-design</a:t>
            </a:r>
          </a:p>
        </p:txBody>
      </p:sp>
      <p:grpSp>
        <p:nvGrpSpPr>
          <p:cNvPr id="3" name="Group 2">
            <a:extLst>
              <a:ext uri="{FF2B5EF4-FFF2-40B4-BE49-F238E27FC236}">
                <a16:creationId xmlns:a16="http://schemas.microsoft.com/office/drawing/2014/main" id="{6EE99FD5-026E-4F44-9F05-A3CB571D6DC3}"/>
              </a:ext>
            </a:extLst>
          </p:cNvPr>
          <p:cNvGrpSpPr/>
          <p:nvPr/>
        </p:nvGrpSpPr>
        <p:grpSpPr>
          <a:xfrm>
            <a:off x="2427167" y="969941"/>
            <a:ext cx="8191058" cy="5287787"/>
            <a:chOff x="3655908" y="969941"/>
            <a:chExt cx="8191058" cy="5287787"/>
          </a:xfrm>
        </p:grpSpPr>
        <p:sp>
          <p:nvSpPr>
            <p:cNvPr id="16" name="Rectangle 15">
              <a:extLst>
                <a:ext uri="{FF2B5EF4-FFF2-40B4-BE49-F238E27FC236}">
                  <a16:creationId xmlns:a16="http://schemas.microsoft.com/office/drawing/2014/main" id="{3143199A-6793-49DF-9FB1-EA21A046E0A8}"/>
                </a:ext>
              </a:extLst>
            </p:cNvPr>
            <p:cNvSpPr/>
            <p:nvPr/>
          </p:nvSpPr>
          <p:spPr>
            <a:xfrm>
              <a:off x="9123462" y="977878"/>
              <a:ext cx="2718034" cy="3852037"/>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E6CBED2B-4AA1-4DD7-8EF8-3691772D315C}"/>
                </a:ext>
              </a:extLst>
            </p:cNvPr>
            <p:cNvSpPr/>
            <p:nvPr/>
          </p:nvSpPr>
          <p:spPr>
            <a:xfrm>
              <a:off x="6400736" y="969941"/>
              <a:ext cx="2718034" cy="3852037"/>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0E0A4952-6FF5-4463-8760-B12DE4B58E49}"/>
                </a:ext>
              </a:extLst>
            </p:cNvPr>
            <p:cNvSpPr/>
            <p:nvPr/>
          </p:nvSpPr>
          <p:spPr>
            <a:xfrm>
              <a:off x="3663724" y="969941"/>
              <a:ext cx="2718034" cy="3852037"/>
            </a:xfrm>
            <a:prstGeom prst="rect">
              <a:avLst/>
            </a:prstGeom>
            <a:solidFill>
              <a:srgbClr val="FFA7A7"/>
            </a:solidFill>
            <a:ln>
              <a:solidFill>
                <a:srgbClr val="FFA7A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A558529F-9D70-4FFD-A673-B1C24D706D93}"/>
                </a:ext>
              </a:extLst>
            </p:cNvPr>
            <p:cNvSpPr txBox="1"/>
            <p:nvPr/>
          </p:nvSpPr>
          <p:spPr>
            <a:xfrm>
              <a:off x="6400736" y="1041362"/>
              <a:ext cx="2843280" cy="3970318"/>
            </a:xfrm>
            <a:prstGeom prst="rect">
              <a:avLst/>
            </a:prstGeom>
            <a:noFill/>
          </p:spPr>
          <p:txBody>
            <a:bodyPr wrap="square" rtlCol="0">
              <a:spAutoFit/>
            </a:bodyPr>
            <a:lstStyle/>
            <a:p>
              <a:r>
                <a:rPr lang="en-GB" b="1" dirty="0"/>
                <a:t>Social Enterprise</a:t>
              </a:r>
            </a:p>
            <a:p>
              <a:endParaRPr lang="en-GB" b="1" dirty="0"/>
            </a:p>
            <a:p>
              <a:r>
                <a:rPr lang="en-GB" dirty="0"/>
                <a:t>Start-up and development of enterprise with social purpose is encouraged and aligned to key sectors and priorities for social and economic recovery.</a:t>
              </a:r>
            </a:p>
            <a:p>
              <a:endParaRPr lang="en-GB" dirty="0"/>
            </a:p>
            <a:p>
              <a:r>
                <a:rPr lang="en-GB" dirty="0"/>
                <a:t>Proactive engagement with market to encourage social enterprises as suppliers and within supply chains.</a:t>
              </a:r>
            </a:p>
            <a:p>
              <a:endParaRPr lang="en-GB" b="1" dirty="0"/>
            </a:p>
          </p:txBody>
        </p:sp>
        <p:sp>
          <p:nvSpPr>
            <p:cNvPr id="10" name="TextBox 9">
              <a:extLst>
                <a:ext uri="{FF2B5EF4-FFF2-40B4-BE49-F238E27FC236}">
                  <a16:creationId xmlns:a16="http://schemas.microsoft.com/office/drawing/2014/main" id="{A3CEF26D-36DD-455A-A4FB-60FE44974273}"/>
                </a:ext>
              </a:extLst>
            </p:cNvPr>
            <p:cNvSpPr txBox="1"/>
            <p:nvPr/>
          </p:nvSpPr>
          <p:spPr>
            <a:xfrm>
              <a:off x="3676800" y="1042948"/>
              <a:ext cx="2723935" cy="3970318"/>
            </a:xfrm>
            <a:prstGeom prst="rect">
              <a:avLst/>
            </a:prstGeom>
            <a:noFill/>
          </p:spPr>
          <p:txBody>
            <a:bodyPr wrap="square" rtlCol="0">
              <a:spAutoFit/>
            </a:bodyPr>
            <a:lstStyle/>
            <a:p>
              <a:r>
                <a:rPr lang="en-GB" b="1" dirty="0"/>
                <a:t>Social Value Procurement</a:t>
              </a:r>
            </a:p>
            <a:p>
              <a:endParaRPr lang="en-GB" b="1" dirty="0"/>
            </a:p>
            <a:p>
              <a:r>
                <a:rPr lang="en-GB" dirty="0"/>
                <a:t>Social value from public sector spend contributes to the local VCFSE ecosystem through partnerships or investment, and supports VCSE service providers</a:t>
              </a:r>
            </a:p>
            <a:p>
              <a:endParaRPr lang="en-GB" dirty="0"/>
            </a:p>
            <a:p>
              <a:r>
                <a:rPr lang="en-GB" dirty="0"/>
                <a:t>Consider links to market development of sector &amp; asset-based commissioning</a:t>
              </a:r>
            </a:p>
            <a:p>
              <a:endParaRPr lang="en-GB" b="1" dirty="0"/>
            </a:p>
          </p:txBody>
        </p:sp>
        <p:sp>
          <p:nvSpPr>
            <p:cNvPr id="11" name="TextBox 10">
              <a:extLst>
                <a:ext uri="{FF2B5EF4-FFF2-40B4-BE49-F238E27FC236}">
                  <a16:creationId xmlns:a16="http://schemas.microsoft.com/office/drawing/2014/main" id="{883AABE1-76B3-4EF2-81F0-5807B6EBF292}"/>
                </a:ext>
              </a:extLst>
            </p:cNvPr>
            <p:cNvSpPr txBox="1"/>
            <p:nvPr/>
          </p:nvSpPr>
          <p:spPr>
            <a:xfrm>
              <a:off x="9123462" y="1041362"/>
              <a:ext cx="2718034" cy="2862322"/>
            </a:xfrm>
            <a:prstGeom prst="rect">
              <a:avLst/>
            </a:prstGeom>
            <a:noFill/>
          </p:spPr>
          <p:txBody>
            <a:bodyPr wrap="square" rtlCol="0">
              <a:spAutoFit/>
            </a:bodyPr>
            <a:lstStyle/>
            <a:p>
              <a:r>
                <a:rPr lang="en-GB" b="1" dirty="0"/>
                <a:t>Physical Assets</a:t>
              </a:r>
            </a:p>
            <a:p>
              <a:endParaRPr lang="en-GB" b="1" dirty="0"/>
            </a:p>
            <a:p>
              <a:r>
                <a:rPr lang="en-GB" dirty="0"/>
                <a:t>Community use of public service assets delivers social value through a cooperative approach to usage of land and buildings, including through asset transfer.</a:t>
              </a:r>
            </a:p>
            <a:p>
              <a:endParaRPr lang="en-GB" b="1" dirty="0"/>
            </a:p>
          </p:txBody>
        </p:sp>
        <p:sp>
          <p:nvSpPr>
            <p:cNvPr id="25" name="Rectangle 24">
              <a:extLst>
                <a:ext uri="{FF2B5EF4-FFF2-40B4-BE49-F238E27FC236}">
                  <a16:creationId xmlns:a16="http://schemas.microsoft.com/office/drawing/2014/main" id="{6331BF63-6BA8-442E-9F43-54C08B0455D0}"/>
                </a:ext>
              </a:extLst>
            </p:cNvPr>
            <p:cNvSpPr/>
            <p:nvPr/>
          </p:nvSpPr>
          <p:spPr>
            <a:xfrm>
              <a:off x="3663724" y="4829915"/>
              <a:ext cx="2718034" cy="1334900"/>
            </a:xfrm>
            <a:prstGeom prst="rect">
              <a:avLst/>
            </a:prstGeom>
            <a:solidFill>
              <a:srgbClr val="FF7C80"/>
            </a:solidFill>
            <a:ln>
              <a:solidFill>
                <a:srgbClr val="FF7C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A7A7"/>
                </a:solidFill>
              </a:endParaRPr>
            </a:p>
          </p:txBody>
        </p:sp>
        <p:sp>
          <p:nvSpPr>
            <p:cNvPr id="26" name="TextBox 25">
              <a:extLst>
                <a:ext uri="{FF2B5EF4-FFF2-40B4-BE49-F238E27FC236}">
                  <a16:creationId xmlns:a16="http://schemas.microsoft.com/office/drawing/2014/main" id="{6CC5A22D-5C6D-438A-AE96-C21BB4FF32B0}"/>
                </a:ext>
              </a:extLst>
            </p:cNvPr>
            <p:cNvSpPr txBox="1"/>
            <p:nvPr/>
          </p:nvSpPr>
          <p:spPr>
            <a:xfrm>
              <a:off x="3655908" y="4836266"/>
              <a:ext cx="2553966" cy="1225977"/>
            </a:xfrm>
            <a:prstGeom prst="rect">
              <a:avLst/>
            </a:prstGeom>
            <a:noFill/>
          </p:spPr>
          <p:txBody>
            <a:bodyPr wrap="square" rtlCol="0">
              <a:spAutoFit/>
            </a:bodyPr>
            <a:lstStyle/>
            <a:p>
              <a:pPr marL="285750" indent="-285750">
                <a:spcBef>
                  <a:spcPts val="200"/>
                </a:spcBef>
                <a:buFont typeface="Arial" panose="020B0604020202020204" pitchFamily="34" charset="0"/>
                <a:buChar char="•"/>
              </a:pPr>
              <a:r>
                <a:rPr lang="en-GB" dirty="0"/>
                <a:t>Co-development of Social Value TOMs framework</a:t>
              </a:r>
            </a:p>
            <a:p>
              <a:pPr marL="285750" indent="-285750">
                <a:spcBef>
                  <a:spcPts val="200"/>
                </a:spcBef>
                <a:buFont typeface="Arial" panose="020B0604020202020204" pitchFamily="34" charset="0"/>
                <a:buChar char="•"/>
              </a:pPr>
              <a:r>
                <a:rPr lang="en-GB" dirty="0"/>
                <a:t>Engagement of sector</a:t>
              </a:r>
            </a:p>
          </p:txBody>
        </p:sp>
        <p:sp>
          <p:nvSpPr>
            <p:cNvPr id="27" name="Rectangle 26">
              <a:extLst>
                <a:ext uri="{FF2B5EF4-FFF2-40B4-BE49-F238E27FC236}">
                  <a16:creationId xmlns:a16="http://schemas.microsoft.com/office/drawing/2014/main" id="{C3BA97A1-6F0F-4A01-87F1-7F0CF4C0E062}"/>
                </a:ext>
              </a:extLst>
            </p:cNvPr>
            <p:cNvSpPr/>
            <p:nvPr/>
          </p:nvSpPr>
          <p:spPr>
            <a:xfrm>
              <a:off x="6400736" y="4821901"/>
              <a:ext cx="2718034" cy="1334900"/>
            </a:xfrm>
            <a:prstGeom prst="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A7A7"/>
                </a:solidFill>
              </a:endParaRPr>
            </a:p>
          </p:txBody>
        </p:sp>
        <p:sp>
          <p:nvSpPr>
            <p:cNvPr id="28" name="TextBox 27">
              <a:extLst>
                <a:ext uri="{FF2B5EF4-FFF2-40B4-BE49-F238E27FC236}">
                  <a16:creationId xmlns:a16="http://schemas.microsoft.com/office/drawing/2014/main" id="{7C320EBE-7097-403A-A324-04082701B227}"/>
                </a:ext>
              </a:extLst>
            </p:cNvPr>
            <p:cNvSpPr txBox="1"/>
            <p:nvPr/>
          </p:nvSpPr>
          <p:spPr>
            <a:xfrm>
              <a:off x="6396044" y="4780400"/>
              <a:ext cx="2727417" cy="1477328"/>
            </a:xfrm>
            <a:prstGeom prst="rect">
              <a:avLst/>
            </a:prstGeom>
            <a:noFill/>
          </p:spPr>
          <p:txBody>
            <a:bodyPr wrap="square" rtlCol="0">
              <a:spAutoFit/>
            </a:bodyPr>
            <a:lstStyle/>
            <a:p>
              <a:pPr marL="285750" indent="-285750">
                <a:spcBef>
                  <a:spcPts val="200"/>
                </a:spcBef>
                <a:buFont typeface="Arial" panose="020B0604020202020204" pitchFamily="34" charset="0"/>
                <a:buChar char="•"/>
              </a:pPr>
              <a:r>
                <a:rPr lang="en-GB" dirty="0"/>
                <a:t>Local Access Programme/Oldham in Place – engagement event &amp; bid development</a:t>
              </a:r>
            </a:p>
          </p:txBody>
        </p:sp>
        <p:sp>
          <p:nvSpPr>
            <p:cNvPr id="29" name="Rectangle 28">
              <a:extLst>
                <a:ext uri="{FF2B5EF4-FFF2-40B4-BE49-F238E27FC236}">
                  <a16:creationId xmlns:a16="http://schemas.microsoft.com/office/drawing/2014/main" id="{3CEC11F8-FFB9-484D-A96F-873F6D22FBF3}"/>
                </a:ext>
              </a:extLst>
            </p:cNvPr>
            <p:cNvSpPr/>
            <p:nvPr/>
          </p:nvSpPr>
          <p:spPr>
            <a:xfrm>
              <a:off x="9128932" y="4830827"/>
              <a:ext cx="2718034" cy="13349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FFA7A7"/>
                </a:solidFill>
              </a:endParaRPr>
            </a:p>
          </p:txBody>
        </p:sp>
        <p:sp>
          <p:nvSpPr>
            <p:cNvPr id="30" name="TextBox 29">
              <a:extLst>
                <a:ext uri="{FF2B5EF4-FFF2-40B4-BE49-F238E27FC236}">
                  <a16:creationId xmlns:a16="http://schemas.microsoft.com/office/drawing/2014/main" id="{4CA54FE6-1A53-440C-B3FD-3EAF204F4991}"/>
                </a:ext>
              </a:extLst>
            </p:cNvPr>
            <p:cNvSpPr txBox="1"/>
            <p:nvPr/>
          </p:nvSpPr>
          <p:spPr>
            <a:xfrm>
              <a:off x="9114644" y="4876202"/>
              <a:ext cx="2703746" cy="1200329"/>
            </a:xfrm>
            <a:prstGeom prst="rect">
              <a:avLst/>
            </a:prstGeom>
            <a:noFill/>
          </p:spPr>
          <p:txBody>
            <a:bodyPr wrap="square" rtlCol="0">
              <a:spAutoFit/>
            </a:bodyPr>
            <a:lstStyle/>
            <a:p>
              <a:pPr marL="285750" indent="-285750">
                <a:spcBef>
                  <a:spcPts val="200"/>
                </a:spcBef>
                <a:buFont typeface="Arial" panose="020B0604020202020204" pitchFamily="34" charset="0"/>
                <a:buChar char="•"/>
              </a:pPr>
              <a:r>
                <a:rPr lang="en-GB" dirty="0"/>
                <a:t>LGA funded expert support to community centre network – linked to O&amp;S review of CAT </a:t>
              </a:r>
            </a:p>
          </p:txBody>
        </p:sp>
      </p:grpSp>
    </p:spTree>
    <p:extLst>
      <p:ext uri="{BB962C8B-B14F-4D97-AF65-F5344CB8AC3E}">
        <p14:creationId xmlns:p14="http://schemas.microsoft.com/office/powerpoint/2010/main" val="1227757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5D9BB00-CCCA-43F0-9401-185E40AC501D}"/>
              </a:ext>
            </a:extLst>
          </p:cNvPr>
          <p:cNvSpPr>
            <a:spLocks noGrp="1" noChangeArrowheads="1"/>
          </p:cNvSpPr>
          <p:nvPr>
            <p:ph type="title"/>
          </p:nvPr>
        </p:nvSpPr>
        <p:spPr>
          <a:xfrm>
            <a:off x="847288" y="430125"/>
            <a:ext cx="10075178" cy="1115736"/>
          </a:xfrm>
        </p:spPr>
        <p:txBody>
          <a:bodyPr/>
          <a:lstStyle/>
          <a:p>
            <a:br>
              <a:rPr lang="en-GB" altLang="en-US" sz="2400" dirty="0"/>
            </a:br>
            <a:r>
              <a:rPr lang="en-GB" altLang="en-US" sz="2400" dirty="0"/>
              <a:t>VCFSE Role in Covid19 Response</a:t>
            </a:r>
            <a:br>
              <a:rPr lang="en-GB" altLang="en-US" sz="2400" i="1" dirty="0"/>
            </a:br>
            <a:br>
              <a:rPr lang="en-GB" altLang="en-US" sz="2400" i="1" dirty="0"/>
            </a:br>
            <a:br>
              <a:rPr lang="en-GB" altLang="en-US" dirty="0"/>
            </a:br>
            <a:br>
              <a:rPr lang="en-US" sz="2400" dirty="0"/>
            </a:br>
            <a:endParaRPr lang="en-GB" altLang="en-US" sz="2400" dirty="0">
              <a:solidFill>
                <a:srgbClr val="007A87"/>
              </a:solidFill>
            </a:endParaRPr>
          </a:p>
        </p:txBody>
      </p:sp>
      <p:sp>
        <p:nvSpPr>
          <p:cNvPr id="2" name="Content Placeholder 1">
            <a:extLst>
              <a:ext uri="{FF2B5EF4-FFF2-40B4-BE49-F238E27FC236}">
                <a16:creationId xmlns:a16="http://schemas.microsoft.com/office/drawing/2014/main" id="{DB66D253-9E9A-4DF9-8B91-41499776A6F5}"/>
              </a:ext>
            </a:extLst>
          </p:cNvPr>
          <p:cNvSpPr>
            <a:spLocks noGrp="1"/>
          </p:cNvSpPr>
          <p:nvPr>
            <p:ph idx="1"/>
          </p:nvPr>
        </p:nvSpPr>
        <p:spPr>
          <a:xfrm>
            <a:off x="847288" y="1220599"/>
            <a:ext cx="10363200" cy="4114800"/>
          </a:xfrm>
        </p:spPr>
        <p:txBody>
          <a:bodyPr/>
          <a:lstStyle/>
          <a:p>
            <a:r>
              <a:rPr lang="en-GB" dirty="0"/>
              <a:t>VCFSE organisations have been critical partners in Covid19 response</a:t>
            </a:r>
          </a:p>
          <a:p>
            <a:pPr lvl="1"/>
            <a:r>
              <a:rPr lang="en-GB" dirty="0"/>
              <a:t>Strategic leadership</a:t>
            </a:r>
          </a:p>
          <a:p>
            <a:pPr lvl="1"/>
            <a:r>
              <a:rPr lang="en-GB" dirty="0"/>
              <a:t>Humanitarian aid</a:t>
            </a:r>
          </a:p>
          <a:p>
            <a:pPr lvl="1"/>
            <a:r>
              <a:rPr lang="en-GB" dirty="0"/>
              <a:t>Adapting services to maintain provision</a:t>
            </a:r>
          </a:p>
          <a:p>
            <a:pPr lvl="1"/>
            <a:r>
              <a:rPr lang="en-GB" dirty="0"/>
              <a:t>Community Engagement</a:t>
            </a:r>
          </a:p>
          <a:p>
            <a:pPr lvl="1"/>
            <a:r>
              <a:rPr lang="en-GB" dirty="0"/>
              <a:t>Volunteer recruitment and deployment</a:t>
            </a:r>
          </a:p>
          <a:p>
            <a:r>
              <a:rPr lang="en-GB" dirty="0"/>
              <a:t>Action Together have played a key role in all of this, as well as fundraising and managing the distribution of funds to the sector</a:t>
            </a:r>
          </a:p>
          <a:p>
            <a:pPr lvl="1"/>
            <a:r>
              <a:rPr lang="en-GB" dirty="0"/>
              <a:t>Raised funds through JustGiving and launched Covid19 Response Fund</a:t>
            </a:r>
          </a:p>
          <a:p>
            <a:pPr lvl="1"/>
            <a:r>
              <a:rPr lang="en-GB" dirty="0"/>
              <a:t>Distributing pooled funds from Thriving Communities, Standing Together &amp; Housing Providers</a:t>
            </a:r>
          </a:p>
          <a:p>
            <a:pPr lvl="1"/>
            <a:r>
              <a:rPr lang="en-GB" dirty="0"/>
              <a:t>More than 146 organisations have been supported through Covid19 Response Fund, totalling more than £170,000</a:t>
            </a:r>
          </a:p>
          <a:p>
            <a:pPr lvl="1"/>
            <a:r>
              <a:rPr lang="en-GB" dirty="0"/>
              <a:t>Also supported in distribution of DEFRA Emergency Assistance Grant &amp; Community Champions</a:t>
            </a:r>
          </a:p>
          <a:p>
            <a:pPr marL="457200" lvl="1" indent="0">
              <a:buNone/>
            </a:pPr>
            <a:endParaRPr lang="en-GB" dirty="0"/>
          </a:p>
        </p:txBody>
      </p:sp>
    </p:spTree>
    <p:extLst>
      <p:ext uri="{BB962C8B-B14F-4D97-AF65-F5344CB8AC3E}">
        <p14:creationId xmlns:p14="http://schemas.microsoft.com/office/powerpoint/2010/main" val="657640952"/>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5D9BB00-CCCA-43F0-9401-185E40AC501D}"/>
              </a:ext>
            </a:extLst>
          </p:cNvPr>
          <p:cNvSpPr>
            <a:spLocks noGrp="1" noChangeArrowheads="1"/>
          </p:cNvSpPr>
          <p:nvPr>
            <p:ph type="title"/>
          </p:nvPr>
        </p:nvSpPr>
        <p:spPr>
          <a:xfrm>
            <a:off x="847288" y="430125"/>
            <a:ext cx="10075178" cy="1115736"/>
          </a:xfrm>
        </p:spPr>
        <p:txBody>
          <a:bodyPr/>
          <a:lstStyle/>
          <a:p>
            <a:br>
              <a:rPr lang="en-GB" altLang="en-US" sz="2400" dirty="0"/>
            </a:br>
            <a:r>
              <a:rPr lang="en-GB" altLang="en-US" sz="2400" dirty="0"/>
              <a:t>VCFSE Role in Covid19 Response</a:t>
            </a:r>
            <a:br>
              <a:rPr lang="en-GB" altLang="en-US" sz="2400" i="1" dirty="0"/>
            </a:br>
            <a:br>
              <a:rPr lang="en-GB" altLang="en-US" sz="2400" i="1" dirty="0"/>
            </a:br>
            <a:br>
              <a:rPr lang="en-GB" altLang="en-US" dirty="0"/>
            </a:br>
            <a:br>
              <a:rPr lang="en-US" sz="2400" dirty="0"/>
            </a:br>
            <a:endParaRPr lang="en-GB" altLang="en-US" sz="2400" dirty="0">
              <a:solidFill>
                <a:srgbClr val="007A87"/>
              </a:solidFill>
            </a:endParaRPr>
          </a:p>
        </p:txBody>
      </p:sp>
      <p:sp>
        <p:nvSpPr>
          <p:cNvPr id="2" name="Content Placeholder 1">
            <a:extLst>
              <a:ext uri="{FF2B5EF4-FFF2-40B4-BE49-F238E27FC236}">
                <a16:creationId xmlns:a16="http://schemas.microsoft.com/office/drawing/2014/main" id="{DB66D253-9E9A-4DF9-8B91-41499776A6F5}"/>
              </a:ext>
            </a:extLst>
          </p:cNvPr>
          <p:cNvSpPr>
            <a:spLocks noGrp="1"/>
          </p:cNvSpPr>
          <p:nvPr>
            <p:ph idx="1"/>
          </p:nvPr>
        </p:nvSpPr>
        <p:spPr>
          <a:xfrm>
            <a:off x="847288" y="1220599"/>
            <a:ext cx="10363200" cy="4114800"/>
          </a:xfrm>
        </p:spPr>
        <p:txBody>
          <a:bodyPr/>
          <a:lstStyle/>
          <a:p>
            <a:r>
              <a:rPr lang="en-GB" dirty="0"/>
              <a:t>However there remain challenges for the sector during this time</a:t>
            </a:r>
          </a:p>
          <a:p>
            <a:pPr lvl="1"/>
            <a:r>
              <a:rPr lang="en-GB" dirty="0"/>
              <a:t>Came into pandemic with low financial resilience</a:t>
            </a:r>
          </a:p>
          <a:p>
            <a:pPr lvl="1"/>
            <a:r>
              <a:rPr lang="en-GB" dirty="0"/>
              <a:t>Reduced opportunities to generate income</a:t>
            </a:r>
          </a:p>
          <a:p>
            <a:pPr lvl="1"/>
            <a:r>
              <a:rPr lang="en-GB" dirty="0"/>
              <a:t>Volunteers isolating / shielding </a:t>
            </a:r>
          </a:p>
          <a:p>
            <a:pPr lvl="1"/>
            <a:r>
              <a:rPr lang="en-GB" dirty="0"/>
              <a:t>Rising demand</a:t>
            </a:r>
          </a:p>
          <a:p>
            <a:pPr lvl="1"/>
            <a:r>
              <a:rPr lang="en-GB" dirty="0"/>
              <a:t>Some activities unable to operate, others with more demand than ever</a:t>
            </a:r>
          </a:p>
          <a:p>
            <a:pPr lvl="1"/>
            <a:r>
              <a:rPr lang="en-GB" dirty="0"/>
              <a:t>Emergency funding is just that – often doesn’t cover core costs</a:t>
            </a:r>
          </a:p>
          <a:p>
            <a:pPr lvl="1"/>
            <a:endParaRPr lang="en-GB" dirty="0"/>
          </a:p>
          <a:p>
            <a:r>
              <a:rPr lang="en-GB" dirty="0"/>
              <a:t>Used COMF funding to establish fund to support the sector in Covid19 recovery - £200k One Oldham Fund Established</a:t>
            </a:r>
          </a:p>
          <a:p>
            <a:pPr lvl="1"/>
            <a:r>
              <a:rPr lang="en-GB" dirty="0"/>
              <a:t>Enabling them to continue to play critical role</a:t>
            </a:r>
          </a:p>
          <a:p>
            <a:pPr lvl="1"/>
            <a:r>
              <a:rPr lang="en-GB" dirty="0"/>
              <a:t>Supporting sustainability of organisations in the longer-term</a:t>
            </a:r>
          </a:p>
          <a:p>
            <a:pPr marL="457200" lvl="1" indent="0">
              <a:buNone/>
            </a:pPr>
            <a:endParaRPr lang="en-GB" dirty="0"/>
          </a:p>
        </p:txBody>
      </p:sp>
    </p:spTree>
    <p:extLst>
      <p:ext uri="{BB962C8B-B14F-4D97-AF65-F5344CB8AC3E}">
        <p14:creationId xmlns:p14="http://schemas.microsoft.com/office/powerpoint/2010/main" val="3238252191"/>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BD40E10-CEEC-4767-95F9-EF931DEB6813}"/>
              </a:ext>
            </a:extLst>
          </p:cNvPr>
          <p:cNvPicPr>
            <a:picLocks noChangeAspect="1"/>
          </p:cNvPicPr>
          <p:nvPr/>
        </p:nvPicPr>
        <p:blipFill>
          <a:blip r:embed="rId3"/>
          <a:stretch>
            <a:fillRect/>
          </a:stretch>
        </p:blipFill>
        <p:spPr>
          <a:xfrm>
            <a:off x="0" y="0"/>
            <a:ext cx="12192000" cy="6857999"/>
          </a:xfrm>
          <a:prstGeom prst="rect">
            <a:avLst/>
          </a:prstGeom>
        </p:spPr>
      </p:pic>
    </p:spTree>
    <p:extLst>
      <p:ext uri="{BB962C8B-B14F-4D97-AF65-F5344CB8AC3E}">
        <p14:creationId xmlns:p14="http://schemas.microsoft.com/office/powerpoint/2010/main" val="352054655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3441D92-5444-4D4F-9D53-C4B1C5D05C1A}"/>
              </a:ext>
            </a:extLst>
          </p:cNvPr>
          <p:cNvPicPr>
            <a:picLocks noChangeAspect="1"/>
          </p:cNvPicPr>
          <p:nvPr/>
        </p:nvPicPr>
        <p:blipFill>
          <a:blip r:embed="rId2"/>
          <a:stretch>
            <a:fillRect/>
          </a:stretch>
        </p:blipFill>
        <p:spPr>
          <a:xfrm>
            <a:off x="0" y="0"/>
            <a:ext cx="12192000" cy="6857999"/>
          </a:xfrm>
          <a:prstGeom prst="rect">
            <a:avLst/>
          </a:prstGeom>
        </p:spPr>
      </p:pic>
    </p:spTree>
    <p:extLst>
      <p:ext uri="{BB962C8B-B14F-4D97-AF65-F5344CB8AC3E}">
        <p14:creationId xmlns:p14="http://schemas.microsoft.com/office/powerpoint/2010/main" val="3699454014"/>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719403" y="932723"/>
            <a:ext cx="10363200" cy="4032448"/>
          </a:xfrm>
          <a:solidFill>
            <a:schemeClr val="bg1"/>
          </a:solidFill>
        </p:spPr>
        <p:txBody>
          <a:bodyPr/>
          <a:lstStyle/>
          <a:p>
            <a:pPr eaLnBrk="1" hangingPunct="1"/>
            <a:br>
              <a:rPr lang="en-GB" sz="5333" b="1" dirty="0">
                <a:solidFill>
                  <a:srgbClr val="616365"/>
                </a:solidFill>
              </a:rPr>
            </a:br>
            <a:br>
              <a:rPr lang="en-GB" sz="5333" b="1" dirty="0"/>
            </a:br>
            <a:br>
              <a:rPr lang="en-GB" sz="3200" dirty="0"/>
            </a:br>
            <a:r>
              <a:rPr lang="en-GB" sz="3200" dirty="0"/>
              <a:t>VCFSE Sustainability &amp; Investment</a:t>
            </a:r>
            <a:br>
              <a:rPr lang="en-GB" sz="3200" dirty="0"/>
            </a:br>
            <a:br>
              <a:rPr lang="en-GB" sz="3200" dirty="0"/>
            </a:br>
            <a:endParaRPr lang="en-GB" sz="2133" dirty="0"/>
          </a:p>
        </p:txBody>
      </p:sp>
      <p:sp>
        <p:nvSpPr>
          <p:cNvPr id="4" name="Rectangle 3"/>
          <p:cNvSpPr/>
          <p:nvPr/>
        </p:nvSpPr>
        <p:spPr>
          <a:xfrm>
            <a:off x="11280576" y="6117299"/>
            <a:ext cx="815413" cy="5760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1219170" fontAlgn="base">
              <a:spcBef>
                <a:spcPct val="0"/>
              </a:spcBef>
              <a:spcAft>
                <a:spcPct val="0"/>
              </a:spcAft>
            </a:pPr>
            <a:endParaRPr lang="en-US" sz="3200">
              <a:solidFill>
                <a:srgbClr val="FFFFFF"/>
              </a:solidFill>
              <a:latin typeface="Arial"/>
            </a:endParaRPr>
          </a:p>
        </p:txBody>
      </p:sp>
    </p:spTree>
    <p:extLst>
      <p:ext uri="{BB962C8B-B14F-4D97-AF65-F5344CB8AC3E}">
        <p14:creationId xmlns:p14="http://schemas.microsoft.com/office/powerpoint/2010/main" val="36995390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a:extLst>
              <a:ext uri="{FF2B5EF4-FFF2-40B4-BE49-F238E27FC236}">
                <a16:creationId xmlns:a16="http://schemas.microsoft.com/office/drawing/2014/main" id="{215C0613-1A9D-4924-BF17-23731B9EE0A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2117" r="11353"/>
          <a:stretch/>
        </p:blipFill>
        <p:spPr bwMode="auto">
          <a:xfrm>
            <a:off x="214312" y="2529847"/>
            <a:ext cx="4572001" cy="4228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95BE67F1-7E31-4D89-A9C5-2299BFC244C6}"/>
              </a:ext>
            </a:extLst>
          </p:cNvPr>
          <p:cNvSpPr txBox="1"/>
          <p:nvPr/>
        </p:nvSpPr>
        <p:spPr>
          <a:xfrm>
            <a:off x="3888100" y="637021"/>
            <a:ext cx="7978150" cy="378565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rPr>
              <a:t>‘Our ambition is to empower communities to do more for themselves and to develop an asset based approach to early intervention.  This is dependent on a sustainable and thriving VCSFE sector.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rPr>
              <a:t>We aim to develop a strategic approach to investment in the sector, bringing internal and external funding together to invest around shared priorities and outcomes for Oldham.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rPr>
              <a:t>This will be at the heart of a wider approach to supporting the sector from our social value procurement policy, how we use our physical assets, to how we develop a new approach to commissioning</a:t>
            </a:r>
            <a:r>
              <a:rPr kumimoji="0" lang="en-GB" sz="2000" b="0" i="1"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rPr>
              <a:t>Oldham Locality Plan</a:t>
            </a:r>
            <a:endParaRPr kumimoji="0" lang="en-US" sz="2000" b="1" i="0" u="none" strike="noStrike" kern="1200" cap="none" spc="0" normalizeH="0" baseline="0" noProof="0" dirty="0">
              <a:ln>
                <a:noFill/>
              </a:ln>
              <a:solidFill>
                <a:srgbClr val="4B4B4B"/>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772015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24D4-9378-425C-810E-20996C0B652A}"/>
              </a:ext>
            </a:extLst>
          </p:cNvPr>
          <p:cNvSpPr>
            <a:spLocks noGrp="1"/>
          </p:cNvSpPr>
          <p:nvPr>
            <p:ph type="title"/>
          </p:nvPr>
        </p:nvSpPr>
        <p:spPr>
          <a:xfrm>
            <a:off x="695325" y="279400"/>
            <a:ext cx="10515600" cy="1325563"/>
          </a:xfrm>
        </p:spPr>
        <p:txBody>
          <a:bodyPr>
            <a:noAutofit/>
          </a:bodyPr>
          <a:lstStyle/>
          <a:p>
            <a:r>
              <a:rPr lang="en-GB" sz="3600" b="1" dirty="0">
                <a:solidFill>
                  <a:schemeClr val="bg1">
                    <a:lumMod val="50000"/>
                  </a:schemeClr>
                </a:solidFill>
              </a:rPr>
              <a:t>GM VCFSE Commissioning Framework Recommendations</a:t>
            </a:r>
            <a:endParaRPr lang="en-GB" sz="2400" b="1" dirty="0">
              <a:solidFill>
                <a:schemeClr val="bg1">
                  <a:lumMod val="50000"/>
                </a:schemeClr>
              </a:solidFill>
            </a:endParaRPr>
          </a:p>
        </p:txBody>
      </p:sp>
      <p:sp>
        <p:nvSpPr>
          <p:cNvPr id="3" name="TextBox 2">
            <a:extLst>
              <a:ext uri="{FF2B5EF4-FFF2-40B4-BE49-F238E27FC236}">
                <a16:creationId xmlns:a16="http://schemas.microsoft.com/office/drawing/2014/main" id="{DBEABE6D-7F09-4C97-A890-46D0D24BD9B2}"/>
              </a:ext>
            </a:extLst>
          </p:cNvPr>
          <p:cNvSpPr txBox="1"/>
          <p:nvPr/>
        </p:nvSpPr>
        <p:spPr>
          <a:xfrm>
            <a:off x="1371600" y="1604963"/>
            <a:ext cx="9448800" cy="4247317"/>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Embed the importance of the VCFSE</a:t>
            </a:r>
          </a:p>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Invest strategically in the infrastructure required for building community capacity</a:t>
            </a:r>
          </a:p>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Better knowledge, understanding and access</a:t>
            </a:r>
          </a:p>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Accessible procurement and </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a strategic approach to grants</a:t>
            </a:r>
          </a:p>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A core focus on co-design and co-production</a:t>
            </a:r>
          </a:p>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Embed social value</a:t>
            </a:r>
          </a:p>
          <a:p>
            <a:pPr marL="342900" marR="0" lvl="0" indent="-342900" algn="l" defTabSz="914400" rtl="0" eaLnBrk="1" fontAlgn="auto" latinLnBrk="0" hangingPunct="1">
              <a:lnSpc>
                <a:spcPct val="100000"/>
              </a:lnSpc>
              <a:spcBef>
                <a:spcPts val="1200"/>
              </a:spcBef>
              <a:spcAft>
                <a:spcPts val="0"/>
              </a:spcAft>
              <a:buClrTx/>
              <a:buSzTx/>
              <a:buFontTx/>
              <a:buAutoNum type="arabicPeriod"/>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Develop and implement evaluation framework</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5014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24D4-9378-425C-810E-20996C0B652A}"/>
              </a:ext>
            </a:extLst>
          </p:cNvPr>
          <p:cNvSpPr>
            <a:spLocks noGrp="1"/>
          </p:cNvSpPr>
          <p:nvPr>
            <p:ph type="title"/>
          </p:nvPr>
        </p:nvSpPr>
        <p:spPr>
          <a:xfrm>
            <a:off x="552450" y="0"/>
            <a:ext cx="10515600" cy="1325563"/>
          </a:xfrm>
        </p:spPr>
        <p:txBody>
          <a:bodyPr>
            <a:noAutofit/>
          </a:bodyPr>
          <a:lstStyle/>
          <a:p>
            <a:r>
              <a:rPr lang="en-GB" sz="3600" b="1" dirty="0">
                <a:solidFill>
                  <a:schemeClr val="bg1">
                    <a:lumMod val="50000"/>
                  </a:schemeClr>
                </a:solidFill>
              </a:rPr>
              <a:t>Single Investment Fund Concept</a:t>
            </a:r>
            <a:endParaRPr lang="en-GB" sz="2400" b="1" dirty="0">
              <a:solidFill>
                <a:schemeClr val="bg1">
                  <a:lumMod val="50000"/>
                </a:schemeClr>
              </a:solidFill>
            </a:endParaRPr>
          </a:p>
        </p:txBody>
      </p:sp>
      <p:sp>
        <p:nvSpPr>
          <p:cNvPr id="3" name="TextBox 2">
            <a:extLst>
              <a:ext uri="{FF2B5EF4-FFF2-40B4-BE49-F238E27FC236}">
                <a16:creationId xmlns:a16="http://schemas.microsoft.com/office/drawing/2014/main" id="{DBEABE6D-7F09-4C97-A890-46D0D24BD9B2}"/>
              </a:ext>
            </a:extLst>
          </p:cNvPr>
          <p:cNvSpPr txBox="1"/>
          <p:nvPr/>
        </p:nvSpPr>
        <p:spPr>
          <a:xfrm>
            <a:off x="438150" y="1325563"/>
            <a:ext cx="7134225" cy="5201424"/>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Pooled resources to invest strategically with joint investment principles and governance</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Invest to deliver shared outcomes (aligned to key priorities; community wealth building, tackling poverty, place-based working)</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Single brand, single process, one approach to evidencing impact – clear signal to sector</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Focus for external funding</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Align to support capacity e.g. community development, evaluation</a:t>
            </a:r>
          </a:p>
          <a:p>
            <a:pPr marL="342900" marR="0" lvl="0" indent="-34290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Opportunity to drive innovation</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0" name="Picture 19">
            <a:extLst>
              <a:ext uri="{FF2B5EF4-FFF2-40B4-BE49-F238E27FC236}">
                <a16:creationId xmlns:a16="http://schemas.microsoft.com/office/drawing/2014/main" id="{40B16EF0-AF91-4804-BF93-34EB5CE17FC5}"/>
              </a:ext>
            </a:extLst>
          </p:cNvPr>
          <p:cNvPicPr>
            <a:picLocks noChangeAspect="1"/>
          </p:cNvPicPr>
          <p:nvPr/>
        </p:nvPicPr>
        <p:blipFill>
          <a:blip r:embed="rId3"/>
          <a:stretch>
            <a:fillRect/>
          </a:stretch>
        </p:blipFill>
        <p:spPr>
          <a:xfrm>
            <a:off x="6357939" y="1319753"/>
            <a:ext cx="5789762" cy="5231650"/>
          </a:xfrm>
          <a:prstGeom prst="rect">
            <a:avLst/>
          </a:prstGeom>
        </p:spPr>
      </p:pic>
    </p:spTree>
    <p:extLst>
      <p:ext uri="{BB962C8B-B14F-4D97-AF65-F5344CB8AC3E}">
        <p14:creationId xmlns:p14="http://schemas.microsoft.com/office/powerpoint/2010/main" val="1538511837"/>
      </p:ext>
    </p:extLst>
  </p:cSld>
  <p:clrMapOvr>
    <a:masterClrMapping/>
  </p:clrMapOvr>
</p:sld>
</file>

<file path=ppt/theme/theme1.xml><?xml version="1.0" encoding="utf-8"?>
<a:theme xmlns:a="http://schemas.openxmlformats.org/drawingml/2006/main" name="Hemisphere">
  <a:themeElements>
    <a:clrScheme name="">
      <a:dk1>
        <a:srgbClr val="000000"/>
      </a:dk1>
      <a:lt1>
        <a:srgbClr val="FFFFFF"/>
      </a:lt1>
      <a:dk2>
        <a:srgbClr val="000000"/>
      </a:dk2>
      <a:lt2>
        <a:srgbClr val="666633"/>
      </a:lt2>
      <a:accent1>
        <a:srgbClr val="339933"/>
      </a:accent1>
      <a:accent2>
        <a:srgbClr val="800000"/>
      </a:accent2>
      <a:accent3>
        <a:srgbClr val="FFFFFF"/>
      </a:accent3>
      <a:accent4>
        <a:srgbClr val="000000"/>
      </a:accent4>
      <a:accent5>
        <a:srgbClr val="ADCAAD"/>
      </a:accent5>
      <a:accent6>
        <a:srgbClr val="730000"/>
      </a:accent6>
      <a:hlink>
        <a:srgbClr val="0033CC"/>
      </a:hlink>
      <a:folHlink>
        <a:srgbClr val="FFCC66"/>
      </a:folHlink>
    </a:clrScheme>
    <a:fontScheme name="Hemisphe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emispher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emispher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emispher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emispher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emisphe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emisphe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emisphe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Hemisphere 8">
        <a:dk1>
          <a:srgbClr val="000000"/>
        </a:dk1>
        <a:lt1>
          <a:srgbClr val="FFFFCC"/>
        </a:lt1>
        <a:dk2>
          <a:srgbClr val="660066"/>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Hemisphere">
  <a:themeElements>
    <a:clrScheme name="">
      <a:dk1>
        <a:srgbClr val="000000"/>
      </a:dk1>
      <a:lt1>
        <a:srgbClr val="FFFFFF"/>
      </a:lt1>
      <a:dk2>
        <a:srgbClr val="000000"/>
      </a:dk2>
      <a:lt2>
        <a:srgbClr val="666633"/>
      </a:lt2>
      <a:accent1>
        <a:srgbClr val="339933"/>
      </a:accent1>
      <a:accent2>
        <a:srgbClr val="800000"/>
      </a:accent2>
      <a:accent3>
        <a:srgbClr val="FFFFFF"/>
      </a:accent3>
      <a:accent4>
        <a:srgbClr val="000000"/>
      </a:accent4>
      <a:accent5>
        <a:srgbClr val="ADCAAD"/>
      </a:accent5>
      <a:accent6>
        <a:srgbClr val="730000"/>
      </a:accent6>
      <a:hlink>
        <a:srgbClr val="0033CC"/>
      </a:hlink>
      <a:folHlink>
        <a:srgbClr val="FFCC66"/>
      </a:folHlink>
    </a:clrScheme>
    <a:fontScheme name="Hemispher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emispher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emispher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emispher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emispher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emispher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emispher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emispher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Hemisphere 8">
        <a:dk1>
          <a:srgbClr val="000000"/>
        </a:dk1>
        <a:lt1>
          <a:srgbClr val="FFFFCC"/>
        </a:lt1>
        <a:dk2>
          <a:srgbClr val="660066"/>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1942</TotalTime>
  <Words>1105</Words>
  <Application>Microsoft Office PowerPoint</Application>
  <PresentationFormat>Widescreen</PresentationFormat>
  <Paragraphs>88</Paragraphs>
  <Slides>10</Slides>
  <Notes>9</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10</vt:i4>
      </vt:variant>
    </vt:vector>
  </HeadingPairs>
  <TitlesOfParts>
    <vt:vector size="17" baseType="lpstr">
      <vt:lpstr>Arial</vt:lpstr>
      <vt:lpstr>Calibri</vt:lpstr>
      <vt:lpstr>Calibri Light</vt:lpstr>
      <vt:lpstr>Times New Roman</vt:lpstr>
      <vt:lpstr>Hemisphere</vt:lpstr>
      <vt:lpstr>1_Hemisphere</vt:lpstr>
      <vt:lpstr>Office Theme</vt:lpstr>
      <vt:lpstr>VCFSE Update Oldham   CCIN Network Dec 21    </vt:lpstr>
      <vt:lpstr> VCFSE Role in Covid19 Response    </vt:lpstr>
      <vt:lpstr> VCFSE Role in Covid19 Response    </vt:lpstr>
      <vt:lpstr>PowerPoint Presentation</vt:lpstr>
      <vt:lpstr>PowerPoint Presentation</vt:lpstr>
      <vt:lpstr>   VCFSE Sustainability &amp; Investment  </vt:lpstr>
      <vt:lpstr>PowerPoint Presentation</vt:lpstr>
      <vt:lpstr>GM VCFSE Commissioning Framework Recommendations</vt:lpstr>
      <vt:lpstr>Single Investment Fund Concept</vt:lpstr>
      <vt:lpstr>Links to Community Wealth Building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Intervention &amp; Prevention</dc:title>
  <dc:creator>Rachel Dyson</dc:creator>
  <cp:lastModifiedBy>Rachel Dyson</cp:lastModifiedBy>
  <cp:revision>64</cp:revision>
  <dcterms:created xsi:type="dcterms:W3CDTF">2021-06-08T13:56:51Z</dcterms:created>
  <dcterms:modified xsi:type="dcterms:W3CDTF">2021-12-07T12:37:38Z</dcterms:modified>
</cp:coreProperties>
</file>