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3EB4F-4504-0242-92BA-6DCC37EE53F7}" v="1" dt="2021-10-14T14:44:15.692"/>
    <p1510:client id="{9DF4D084-6BBD-9946-B4F5-E2D1AF163A44}" v="2" dt="2021-10-15T07:29:44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B5F0-C171-3A4C-A6F2-4588A77A6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A3A92-3B7B-E246-BBD2-49AFEC2C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CB96-E507-014A-92B0-E42061E0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F418-C87E-A649-9CA4-994EF586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CD296-66CA-5E47-BEB9-33325335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2804-2962-964F-9F58-1FDB91B3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14AA-C6CD-D14B-AE95-9F9293911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9CFF3-2037-9546-946D-8BD1EA8B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B29E-F619-1947-88D8-59F1C662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6AE8C-3B1C-2449-8DAD-9406B4A6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4E81A-81F9-BA49-B3F5-46C35A646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783DB-BB00-A74B-9EDE-DEF834992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690AC-4724-B845-811F-BDAF2372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00E91-CE45-2A4F-BEB8-5A392A03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AF038-EE4F-E843-A20E-16374B79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EE67-3B8B-294B-9D6B-DF4B9B43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BBC3-8DEE-FD40-B2E4-57E0C6D8C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E84B-9161-6F43-B415-311006AB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3734-38CE-5F48-B43A-12DCD137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4F35F-816A-9342-8A1A-95E698E8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C9B0-2092-A848-A27E-1123943F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5F85D-74C8-4744-A1A3-20FEE322B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B099-E7F5-3840-B409-60A6CC48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59D9-B786-4C43-B829-62A56ACA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2DF7A-54E0-1049-B65A-4BCAFEF1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E75D-0246-E249-A961-A9BE2322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6344-ECAE-C040-9FF2-20A24ABD7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A726A-01A4-5D4E-B6DA-C5704CFA3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0C7DC-1D0D-0144-83A7-50ACDDDD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68DF0-AA61-864A-9B36-24728CA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4F523-F825-884A-BBA5-C9490D06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BADE-4307-944F-8AC5-182483CF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0C48-CFEE-B04E-8E81-ED84C913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2D188-BBBE-604E-9B02-061107FA6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8C615-F480-7046-BEE6-722542535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B9115-C0D5-3A45-B94B-24C6D68C4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5C082-121F-CD4B-AC3B-70926F89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A5A97-4321-B64F-8D58-C5823FD1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854A-3046-7948-B7B1-BDEC79D5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CEC5-DC44-E74A-A737-D7CCE53A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3A42A-1624-3943-BC2C-21ED1AE5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00765-CEE7-E54C-A72C-21494F8C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9781C-7690-7F42-BA18-A12AF81A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1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6C6DE-A8E7-584C-B49D-C3A7E21D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C9B97-5115-194B-B019-1988A0D2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42C0-1725-0F41-9ECC-6A989383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A780-71A2-9B47-B6E4-AAF08D80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7CED-1FE8-E84A-BD39-A26DB3361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56F5F-0D36-1346-869D-DD2DD8A3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3F248-50A5-C240-B52A-FE5D800B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4404D-8BFD-D34A-9437-DB0E4EE9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F820-6862-1E4C-A373-951C06A6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C4F2-C6F3-714E-BF6E-6A8714FA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F8DA5-F2D5-4A49-9819-7EAB53513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94E3B-0F7A-F045-9660-0203022CC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3FA25-0BE5-E443-9661-4AC035D8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9E473-66C2-B044-8C70-BC08CDE8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92211-DDA0-D444-9EC6-9CD7979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EFD37-10D6-8842-8802-DD6698B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91E3B-0FE8-2447-B2D9-DE1ACC4A3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F909-862B-4F43-B5B7-80BF0C93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6C15-A517-5E44-B191-62A4FF51F5A8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0031-1EEF-5D42-A42B-28C856334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BBD76-DA68-EE41-83FA-2998AD530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3D2F-528E-F642-AB5D-C7467D3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2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2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17838-4899-DB45-A393-0A57C205B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Training programme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2C48A-646E-8C4D-A31A-5524736D4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4912"/>
            <a:ext cx="3209544" cy="1155525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three Open College Network (OCN) endorsed courses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C0E93E-9C22-EF43-940C-F57431AEB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939819"/>
            <a:ext cx="4416894" cy="1391321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CA2A6A4-FFB0-6E40-A869-BE17FD61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81" y="4109257"/>
            <a:ext cx="5702113" cy="12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7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0977B-1DBB-1442-BBB7-0B7FB769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Bringing 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>
                <a:solidFill>
                  <a:srgbClr val="FFFFFF"/>
                </a:solidFill>
              </a:rPr>
              <a:t>co-operation to life in 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>
                <a:solidFill>
                  <a:srgbClr val="FFFFFF"/>
                </a:solidFill>
              </a:rPr>
              <a:t>Co-operative Councils</a:t>
            </a:r>
            <a:r>
              <a:rPr lang="en-GB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B2FD-579D-E64B-8538-C1F2D11D3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600"/>
          </a:p>
          <a:p>
            <a:r>
              <a:rPr lang="en-GB" sz="2600"/>
              <a:t>Co-ops 101 – introduction to co-operation and co-operatives – and how councils fit in</a:t>
            </a:r>
          </a:p>
          <a:p>
            <a:r>
              <a:rPr lang="en-GB" sz="2600"/>
              <a:t>What’s the difference between co-ops and other social economy organisations?</a:t>
            </a:r>
          </a:p>
          <a:p>
            <a:r>
              <a:rPr lang="en-GB" sz="2600"/>
              <a:t>Living the Values and Principles – from ICA to CCIN</a:t>
            </a:r>
          </a:p>
          <a:p>
            <a:r>
              <a:rPr lang="en-GB" sz="2600"/>
              <a:t>Raising the profile of CCIN</a:t>
            </a:r>
          </a:p>
          <a:p>
            <a:r>
              <a:rPr lang="en-GB" sz="2600"/>
              <a:t>Creating a council-wide co-operative culture</a:t>
            </a:r>
          </a:p>
          <a:p>
            <a:r>
              <a:rPr lang="en-GB" sz="2600"/>
              <a:t>Optional section with focus on what this means for smaller councils/opposition groups – or this content can be woven in throughout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46737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D9413-78E7-E644-B7C3-E1218F8A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Co-operative engagement</a:t>
            </a:r>
            <a:r>
              <a:rPr lang="en-GB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C8258-CC3B-124E-8AA8-F690ACC3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/>
              <a:t>Co-ops and ‘member’ engagement - what does this mean to councils?</a:t>
            </a:r>
          </a:p>
          <a:p>
            <a:r>
              <a:rPr lang="en-GB" sz="2400" dirty="0"/>
              <a:t>Bringing co-op engagement to life in our communities and for our citizens (including co-op formation and conversion)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how do you explain and embed the fact </a:t>
            </a:r>
            <a:r>
              <a:rPr lang="en-GB" sz="2400">
                <a:solidFill>
                  <a:srgbClr val="FF0000"/>
                </a:solidFill>
              </a:rPr>
              <a:t>that co-operative </a:t>
            </a:r>
            <a:r>
              <a:rPr lang="en-GB" sz="2400" dirty="0">
                <a:solidFill>
                  <a:srgbClr val="FF0000"/>
                </a:solidFill>
              </a:rPr>
              <a:t>methods of service delivery and the positive impact this has on local people, quality of service and the </a:t>
            </a:r>
            <a:r>
              <a:rPr lang="en-GB" sz="2400">
                <a:solidFill>
                  <a:srgbClr val="FF0000"/>
                </a:solidFill>
              </a:rPr>
              <a:t>local economy?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Co-operative influence/advocacy and lobbying (both internal and external) to include ‘the pitch’ about CCIN and its work, bringing co-operation into policy decisions etc.</a:t>
            </a:r>
          </a:p>
          <a:p>
            <a:r>
              <a:rPr lang="en-GB" sz="2400" dirty="0"/>
              <a:t>Optional section with focus on what this means for smaller councils/opposition groups – or this content can be woven in throughout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839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B6CEC-795F-2547-A574-F5CA6E1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Walking the co-operative talk – a toolkit for Co-operative Councils</a:t>
            </a:r>
            <a:r>
              <a:rPr lang="en-GB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222F-D716-784E-BE1B-28FE903E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Practical examples of co-operative working in practice to cover areas such as:</a:t>
            </a:r>
          </a:p>
          <a:p>
            <a:pPr lvl="1"/>
            <a:r>
              <a:rPr lang="en-GB" dirty="0"/>
              <a:t>Co-operative decision-making (internal and external) </a:t>
            </a:r>
          </a:p>
          <a:p>
            <a:pPr lvl="1"/>
            <a:r>
              <a:rPr lang="en-GB" dirty="0"/>
              <a:t>HOW to get co-op difference into the work</a:t>
            </a:r>
          </a:p>
          <a:p>
            <a:pPr lvl="1"/>
            <a:r>
              <a:rPr lang="en-GB" dirty="0"/>
              <a:t>Co-production and collaboration with other councils</a:t>
            </a:r>
          </a:p>
          <a:p>
            <a:pPr lvl="1"/>
            <a:r>
              <a:rPr lang="en-GB" dirty="0"/>
              <a:t>How to create CCIN Ambassadors/mentors in councils that are not just the Officer Leads/individual advocates</a:t>
            </a:r>
          </a:p>
          <a:p>
            <a:pPr lvl="1"/>
            <a:r>
              <a:rPr lang="en-GB" dirty="0"/>
              <a:t>The V&amp;Ps (ICA and CCIN) in practice/in action – evidence based</a:t>
            </a:r>
          </a:p>
          <a:p>
            <a:pPr lvl="1"/>
            <a:r>
              <a:rPr lang="en-GB" dirty="0"/>
              <a:t>Optional section with focus on what this means for smaller councils/opposition groups – or this content can be woven in throughout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E7A2B-1BDA-664E-B0BD-02309EAA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5E4B-1AE2-7A48-93D1-92FEFC6C6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600" dirty="0"/>
              <a:t>We need to understand:</a:t>
            </a:r>
          </a:p>
          <a:p>
            <a:pPr lvl="1"/>
            <a:r>
              <a:rPr lang="en-GB" dirty="0"/>
              <a:t>how much this training will cost our members to undertake.</a:t>
            </a:r>
          </a:p>
          <a:p>
            <a:pPr lvl="1"/>
            <a:r>
              <a:rPr lang="en-GB" dirty="0"/>
              <a:t>How the modules will be updated on an on-going basis.</a:t>
            </a:r>
          </a:p>
          <a:p>
            <a:pPr lvl="1"/>
            <a:r>
              <a:rPr lang="en-GB" dirty="0"/>
              <a:t>How we add further modules to the programme to include finance/banking/ community wealth building and need to understand the process for this</a:t>
            </a:r>
            <a:r>
              <a:rPr lang="en-GB" sz="2600" dirty="0"/>
              <a:t>.</a:t>
            </a:r>
          </a:p>
          <a:p>
            <a:r>
              <a:rPr lang="en-GB" sz="2600" dirty="0"/>
              <a:t>Those completing the course should receive a ‘sharable’ certificate for use on their preferred social media platforms.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9639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387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Training programme</vt:lpstr>
      <vt:lpstr>Bringing  co-operation to life in  Co-operative Councils </vt:lpstr>
      <vt:lpstr>Co-operative engagement </vt:lpstr>
      <vt:lpstr>Walking the co-operative talk – a toolkit for Co-operative Councils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programme</dc:title>
  <dc:creator>Nicola Huckerby</dc:creator>
  <cp:lastModifiedBy>Nicola Huckerby</cp:lastModifiedBy>
  <cp:revision>3</cp:revision>
  <dcterms:created xsi:type="dcterms:W3CDTF">2021-10-13T09:04:43Z</dcterms:created>
  <dcterms:modified xsi:type="dcterms:W3CDTF">2021-10-15T08:47:10Z</dcterms:modified>
</cp:coreProperties>
</file>