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2" r:id="rId3"/>
    <p:sldId id="266" r:id="rId4"/>
    <p:sldId id="265" r:id="rId5"/>
    <p:sldId id="264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44"/>
    <a:srgbClr val="CCECFF"/>
    <a:srgbClr val="CAD401"/>
    <a:srgbClr val="5B9BD5"/>
    <a:srgbClr val="FBBE00"/>
    <a:srgbClr val="FCC209"/>
    <a:srgbClr val="43BBC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67483" autoAdjust="0"/>
  </p:normalViewPr>
  <p:slideViewPr>
    <p:cSldViewPr snapToGrid="0">
      <p:cViewPr varScale="1">
        <p:scale>
          <a:sx n="84" d="100"/>
          <a:sy n="84" d="100"/>
        </p:scale>
        <p:origin x="2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C73E5-604A-4F17-B7C2-0458D335E26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7D765-965D-4CE2-86FD-F8D8B77F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5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7D765-965D-4CE2-86FD-F8D8B77FCB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7D765-965D-4CE2-86FD-F8D8B77FCB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4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7D765-965D-4CE2-86FD-F8D8B77FCB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5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7D765-965D-4CE2-86FD-F8D8B77FCB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1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7D765-965D-4CE2-86FD-F8D8B77FCB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0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7D765-965D-4CE2-86FD-F8D8B77FCB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2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7D765-965D-4CE2-86FD-F8D8B77FCB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7D765-965D-4CE2-86FD-F8D8B77FCB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9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0383-7162-470A-81B0-039911CE5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7369B-B613-42D6-86A6-91B616A59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FBBE-3144-4F1F-8A86-2D522C52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68E4-81B7-4E76-ADD5-7ACB9C38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D2B8-213B-4100-B44C-BF11ECBE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0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BD87-168B-488C-B84E-1401152F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A31F4-212D-4148-8C07-3B0A7806C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F6C75-3A2B-4B2B-A499-682E2B2F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06C2-3741-4986-8C59-B6CF5E62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9B776-96FA-4DB2-A03A-135E2CCB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7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A16A6-2701-4760-B978-038AEC17F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4A731-B09C-4252-8F07-11FA3D738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5AE96-4A4A-46ED-9CE6-DB5E66AE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190E-425C-40C2-8D4A-A991CC53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D3AC-3A41-4815-860C-4B96D5DC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0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AECF6E-3FA4-4753-8444-6B78593CF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17524"/>
          <a:stretch/>
        </p:blipFill>
        <p:spPr>
          <a:xfrm>
            <a:off x="467" y="2331509"/>
            <a:ext cx="12191533" cy="3589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BFBC3A-BE8A-47B2-B9BE-76CE27CF804A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21AD4-2B52-414B-98D8-6F12B7449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0" y="5769603"/>
            <a:ext cx="1304908" cy="944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393E0-5EEC-41EA-9973-D9D826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7" y="6128874"/>
            <a:ext cx="1648371" cy="45293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E27A95F0-AC89-4197-888A-525C00942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Powerpoint</a:t>
            </a:r>
            <a:r>
              <a:rPr lang="en-GB" dirty="0"/>
              <a:t> name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146CE5-9366-4591-8EA0-60ED8B786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538" y="1322388"/>
            <a:ext cx="6408737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F0044"/>
                </a:solidFill>
                <a:latin typeface="Raleway SemiBold" panose="020B00030301010600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4780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7515A-3587-415A-9A38-0D9FEC6A230E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C0AD9-3B67-43FB-BED3-E66D5C341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0" y="5769603"/>
            <a:ext cx="1304908" cy="944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6F275-1891-4D67-9D02-C0945467C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7" y="6128874"/>
            <a:ext cx="1648371" cy="45293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5774C71-9FC5-433A-A15A-1FD3BA4C5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6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94E-E29B-4BF2-BC20-77DD75F2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3C8D-D9CE-40F9-B163-01295DD5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1476B-A4F6-42EA-BD20-B53F8769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030B-638F-4386-B4BC-4D2A9874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E5963-BD0D-4810-8409-0C515E1A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7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F222-78D3-4D0A-B970-8CC89AE4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2B344-1C8B-4363-9D96-DB3EC15F3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DF107-3DDB-42FF-B419-51ECC924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DB3D8-DA15-4CB2-83C3-5D8CDEC2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C7A1C-F595-4273-AC2C-C021B7EE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3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61FD-1E20-4966-A47C-98343085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943C-5A58-46AB-B07E-213AE1144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90DFD-92E8-4D8A-9E2E-F8006EC74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022D5-DABD-4839-94A6-8420D862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9414F-84E4-4BA5-9D3D-D7D604A3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100E8-4397-4AA9-AF0B-366C2CD3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0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03AE-0ABD-4D37-B975-1CA26DE9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F3278-D79D-4B15-8344-1C2CAD38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41BC4-52D5-4358-AB6A-F4D09A005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21939-D231-4249-9649-05F4C16F5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41744-936B-4873-A72E-413904EF2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0F878-7469-490C-88A3-BD322822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9C056-FA72-4E65-8B3E-24FDC226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2504E-34E6-431F-8456-892FCC3E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6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6B8C-C4C1-400E-9571-7EA0A678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8A076-1A3F-4EF1-979B-88F38751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7D6C-4BDD-494B-A4CC-4CB0CDC0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1B061-6C85-4F7D-8214-28876F5E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4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B0578-A3F3-426B-A63F-DE491F09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6A1AB-6D15-4B16-9DA9-6C50B550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559E6-A4FC-40F2-B55A-2AF5C7AE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9717-16DD-40A9-834C-209AFE65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D4BF-1DAB-48DE-BCF5-96FBC44B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218A6-0B44-4AC6-A19D-4A1C30E16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C4101-0C92-48EF-B244-636F8980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99D0C-4E5A-4AD6-A7C3-7F3C9C3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A8CE2-042B-42D9-B3EC-278F752D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2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26AB-AF6B-4D29-83E7-A78CAF4C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06BB1-5A32-440F-A05A-0C58FA1DC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253B9-1119-4FF8-805B-ED383333D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2FCAD-004B-4119-A10D-CF75F908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FA93A-7C5A-4627-BD51-F06D385C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B1CE7-D3B4-47F0-A3BF-0B4A0E8F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7E3E7-CD3F-4EB6-9BB6-8FD822DD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AEEC3-F80C-429E-AF54-948235CDE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64614-2322-4D8A-8D38-70FFFE828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3F27-334B-488A-91FC-E4D0D1176A50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35509-7E34-4013-A4EE-302CFB0A6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40BB-3CBA-4193-B4C4-D20B40D4C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59B3-E614-43D0-88E2-6B3702F2A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CDB90939-4706-4CEB-9743-F2F3AE6B4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Arial Nova" panose="020B0504020202020204" pitchFamily="34" charset="0"/>
              </a:rPr>
              <a:t>Social Value</a:t>
            </a:r>
          </a:p>
        </p:txBody>
      </p:sp>
    </p:spTree>
    <p:extLst>
      <p:ext uri="{BB962C8B-B14F-4D97-AF65-F5344CB8AC3E}">
        <p14:creationId xmlns:p14="http://schemas.microsoft.com/office/powerpoint/2010/main" val="200573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592A8E-D691-427C-ADDD-4E587CB33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32" y="168076"/>
            <a:ext cx="11644369" cy="5718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AE508F-D1AE-4E5B-82BF-4E4DFB839C24}"/>
              </a:ext>
            </a:extLst>
          </p:cNvPr>
          <p:cNvSpPr txBox="1"/>
          <p:nvPr/>
        </p:nvSpPr>
        <p:spPr>
          <a:xfrm>
            <a:off x="4255806" y="3392680"/>
            <a:ext cx="991312" cy="717847"/>
          </a:xfrm>
          <a:prstGeom prst="rect">
            <a:avLst/>
          </a:prstGeom>
          <a:solidFill>
            <a:srgbClr val="FCC209">
              <a:alpha val="14118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52C95-C783-44C1-BAF0-CA7FC4658A28}"/>
              </a:ext>
            </a:extLst>
          </p:cNvPr>
          <p:cNvSpPr txBox="1"/>
          <p:nvPr/>
        </p:nvSpPr>
        <p:spPr>
          <a:xfrm>
            <a:off x="4741492" y="1314627"/>
            <a:ext cx="1232018" cy="1163653"/>
          </a:xfrm>
          <a:prstGeom prst="rect">
            <a:avLst/>
          </a:prstGeom>
          <a:solidFill>
            <a:srgbClr val="FCC209">
              <a:alpha val="14118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6475C-EC2E-4323-B5D9-9BACAF5776D7}"/>
              </a:ext>
            </a:extLst>
          </p:cNvPr>
          <p:cNvSpPr txBox="1"/>
          <p:nvPr/>
        </p:nvSpPr>
        <p:spPr>
          <a:xfrm>
            <a:off x="6867970" y="3389830"/>
            <a:ext cx="1361629" cy="1267628"/>
          </a:xfrm>
          <a:prstGeom prst="rect">
            <a:avLst/>
          </a:prstGeom>
          <a:solidFill>
            <a:srgbClr val="FCC209">
              <a:alpha val="14118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27C6C-13FB-42A3-B20A-64FF6EB54F8D}"/>
              </a:ext>
            </a:extLst>
          </p:cNvPr>
          <p:cNvSpPr txBox="1"/>
          <p:nvPr/>
        </p:nvSpPr>
        <p:spPr>
          <a:xfrm>
            <a:off x="7731095" y="313344"/>
            <a:ext cx="1370175" cy="1190716"/>
          </a:xfrm>
          <a:prstGeom prst="rect">
            <a:avLst/>
          </a:prstGeom>
          <a:solidFill>
            <a:srgbClr val="FCC209">
              <a:alpha val="14118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FC2C2-8D96-4158-A648-6D3D212EA845}"/>
              </a:ext>
            </a:extLst>
          </p:cNvPr>
          <p:cNvSpPr txBox="1"/>
          <p:nvPr/>
        </p:nvSpPr>
        <p:spPr>
          <a:xfrm>
            <a:off x="9594078" y="1657885"/>
            <a:ext cx="1327448" cy="921521"/>
          </a:xfrm>
          <a:prstGeom prst="rect">
            <a:avLst/>
          </a:prstGeom>
          <a:solidFill>
            <a:srgbClr val="FCC209">
              <a:alpha val="14118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1E1E4A-C388-4997-87F8-BF87FCE4314B}"/>
              </a:ext>
            </a:extLst>
          </p:cNvPr>
          <p:cNvSpPr txBox="1"/>
          <p:nvPr/>
        </p:nvSpPr>
        <p:spPr>
          <a:xfrm>
            <a:off x="1791769" y="3426863"/>
            <a:ext cx="1190713" cy="955705"/>
          </a:xfrm>
          <a:prstGeom prst="rect">
            <a:avLst/>
          </a:prstGeom>
          <a:solidFill>
            <a:srgbClr val="FCC209">
              <a:alpha val="14118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9B85C-317D-4AD1-B131-1DA012122CA0}"/>
              </a:ext>
            </a:extLst>
          </p:cNvPr>
          <p:cNvSpPr txBox="1"/>
          <p:nvPr/>
        </p:nvSpPr>
        <p:spPr>
          <a:xfrm>
            <a:off x="1782418" y="5951386"/>
            <a:ext cx="8303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 Nova" panose="020B0504020202020204" pitchFamily="34" charset="0"/>
              </a:rPr>
              <a:t>Journey so far</a:t>
            </a:r>
          </a:p>
        </p:txBody>
      </p:sp>
    </p:spTree>
    <p:extLst>
      <p:ext uri="{BB962C8B-B14F-4D97-AF65-F5344CB8AC3E}">
        <p14:creationId xmlns:p14="http://schemas.microsoft.com/office/powerpoint/2010/main" val="357823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2220E-5901-4D75-98DF-42DE20392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79" y="511175"/>
            <a:ext cx="1656184" cy="468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69DD8-1C43-47DE-BE21-A5C28DB0A49E}"/>
              </a:ext>
            </a:extLst>
          </p:cNvPr>
          <p:cNvSpPr txBox="1"/>
          <p:nvPr/>
        </p:nvSpPr>
        <p:spPr>
          <a:xfrm>
            <a:off x="3476211" y="904460"/>
            <a:ext cx="532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 Nova" panose="020B0504020202020204" pitchFamily="34" charset="0"/>
              </a:rPr>
              <a:t>Social Value Commitment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CB0F4-7DFF-4169-A53A-DB34EEBB9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2" y="2662290"/>
            <a:ext cx="2084006" cy="2595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F38F2-2852-4113-882D-9D8B2ED6F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598" y="2618693"/>
            <a:ext cx="2046454" cy="264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4FD502-A5F8-4067-8263-EC3FEFE74E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71" r="5325"/>
          <a:stretch/>
        </p:blipFill>
        <p:spPr>
          <a:xfrm>
            <a:off x="7991063" y="2564295"/>
            <a:ext cx="2084567" cy="2713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787D2AC4-34BF-46F8-BC70-A1571B8514A9}"/>
              </a:ext>
            </a:extLst>
          </p:cNvPr>
          <p:cNvSpPr/>
          <p:nvPr/>
        </p:nvSpPr>
        <p:spPr>
          <a:xfrm>
            <a:off x="5794512" y="1779103"/>
            <a:ext cx="427383" cy="640477"/>
          </a:xfrm>
          <a:prstGeom prst="downArrow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B9B8434-18B7-4E1E-BFAD-592248923EBC}"/>
              </a:ext>
            </a:extLst>
          </p:cNvPr>
          <p:cNvSpPr/>
          <p:nvPr/>
        </p:nvSpPr>
        <p:spPr>
          <a:xfrm>
            <a:off x="8799442" y="1732721"/>
            <a:ext cx="427383" cy="640477"/>
          </a:xfrm>
          <a:prstGeom prst="downArrow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A646D13-6112-42CA-ACB9-5D10107601DC}"/>
              </a:ext>
            </a:extLst>
          </p:cNvPr>
          <p:cNvSpPr/>
          <p:nvPr/>
        </p:nvSpPr>
        <p:spPr>
          <a:xfrm>
            <a:off x="2985051" y="1832112"/>
            <a:ext cx="427383" cy="640477"/>
          </a:xfrm>
          <a:prstGeom prst="downArrow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1FDB796-0456-408C-A2FC-12481B5534C9}"/>
              </a:ext>
            </a:extLst>
          </p:cNvPr>
          <p:cNvSpPr/>
          <p:nvPr/>
        </p:nvSpPr>
        <p:spPr>
          <a:xfrm rot="16200000">
            <a:off x="4604604" y="3720545"/>
            <a:ext cx="249006" cy="421287"/>
          </a:xfrm>
          <a:prstGeom prst="downArrow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FA8EC33-CE5A-407F-AFB1-B351975C00AB}"/>
              </a:ext>
            </a:extLst>
          </p:cNvPr>
          <p:cNvSpPr/>
          <p:nvPr/>
        </p:nvSpPr>
        <p:spPr>
          <a:xfrm rot="16200000">
            <a:off x="7480326" y="3703979"/>
            <a:ext cx="249006" cy="421287"/>
          </a:xfrm>
          <a:prstGeom prst="downArrow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62594BE-0B56-47B1-9510-30877E9764F2}"/>
              </a:ext>
            </a:extLst>
          </p:cNvPr>
          <p:cNvSpPr/>
          <p:nvPr/>
        </p:nvSpPr>
        <p:spPr>
          <a:xfrm rot="5400000">
            <a:off x="4568160" y="3475380"/>
            <a:ext cx="249006" cy="421287"/>
          </a:xfrm>
          <a:prstGeom prst="downArrow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AD6EDF1-1133-4D02-A99F-740480E74A28}"/>
              </a:ext>
            </a:extLst>
          </p:cNvPr>
          <p:cNvSpPr/>
          <p:nvPr/>
        </p:nvSpPr>
        <p:spPr>
          <a:xfrm rot="5400000">
            <a:off x="7414065" y="3428998"/>
            <a:ext cx="249006" cy="421287"/>
          </a:xfrm>
          <a:prstGeom prst="downArrow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CF2CF-9027-49C2-A983-2C869E547B72}"/>
              </a:ext>
            </a:extLst>
          </p:cNvPr>
          <p:cNvSpPr txBox="1"/>
          <p:nvPr/>
        </p:nvSpPr>
        <p:spPr>
          <a:xfrm>
            <a:off x="1782418" y="5951386"/>
            <a:ext cx="8303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 Nova" panose="020B0504020202020204" pitchFamily="34" charset="0"/>
              </a:rPr>
              <a:t>Social value policy &amp; leadership</a:t>
            </a:r>
          </a:p>
        </p:txBody>
      </p:sp>
    </p:spTree>
    <p:extLst>
      <p:ext uri="{BB962C8B-B14F-4D97-AF65-F5344CB8AC3E}">
        <p14:creationId xmlns:p14="http://schemas.microsoft.com/office/powerpoint/2010/main" val="294574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missioning, procurement and contract management cycle">
            <a:extLst>
              <a:ext uri="{FF2B5EF4-FFF2-40B4-BE49-F238E27FC236}">
                <a16:creationId xmlns:a16="http://schemas.microsoft.com/office/drawing/2014/main" id="{F45EB94A-F3AA-4121-9A37-6D08C7BE1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4" y="382052"/>
            <a:ext cx="3871197" cy="36830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B26D7-31B8-4A71-AAEB-791C21D11774}"/>
              </a:ext>
            </a:extLst>
          </p:cNvPr>
          <p:cNvSpPr/>
          <p:nvPr/>
        </p:nvSpPr>
        <p:spPr>
          <a:xfrm>
            <a:off x="8576793" y="4813321"/>
            <a:ext cx="3456182" cy="877163"/>
          </a:xfrm>
          <a:prstGeom prst="rect">
            <a:avLst/>
          </a:prstGeom>
          <a:ln>
            <a:solidFill>
              <a:srgbClr val="CF0044"/>
            </a:solidFill>
            <a:prstDash val="lgDash"/>
          </a:ln>
        </p:spPr>
        <p:txBody>
          <a:bodyPr wrap="square">
            <a:spAutoFit/>
          </a:bodyPr>
          <a:lstStyle/>
          <a:p>
            <a:pPr marL="105750">
              <a:buClr>
                <a:srgbClr val="5DBFCD"/>
              </a:buClr>
              <a:buSzPct val="300000"/>
            </a:pPr>
            <a:r>
              <a:rPr lang="en-GB" sz="1400" dirty="0">
                <a:latin typeface="Arial Nova" panose="020B0504020202020204" pitchFamily="34" charset="0"/>
              </a:rPr>
              <a:t>Not just an add-on during procurement</a:t>
            </a:r>
          </a:p>
          <a:p>
            <a:pPr marL="105750">
              <a:buClr>
                <a:srgbClr val="5DBFCD"/>
              </a:buClr>
              <a:buSzPct val="300000"/>
            </a:pPr>
            <a:endParaRPr lang="en-GB" sz="900" b="1" dirty="0">
              <a:latin typeface="Arial Nova" panose="020B0504020202020204" pitchFamily="34" charset="0"/>
            </a:endParaRPr>
          </a:p>
          <a:p>
            <a:pPr marL="105750">
              <a:buClr>
                <a:srgbClr val="5DBFCD"/>
              </a:buClr>
              <a:buSzPct val="300000"/>
            </a:pPr>
            <a:r>
              <a:rPr lang="en-GB" sz="1400" dirty="0">
                <a:latin typeface="Arial Nova" panose="020B0504020202020204" pitchFamily="34" charset="0"/>
              </a:rPr>
              <a:t>In the planning, design and delivery of services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66FAC-F632-445C-B202-7A8DEA06252F}"/>
              </a:ext>
            </a:extLst>
          </p:cNvPr>
          <p:cNvSpPr txBox="1"/>
          <p:nvPr/>
        </p:nvSpPr>
        <p:spPr>
          <a:xfrm rot="20709960">
            <a:off x="8269665" y="5090851"/>
            <a:ext cx="78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en-GB" sz="7200" b="1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D12F2-F548-46B4-9DF1-6E7C39EE7868}"/>
              </a:ext>
            </a:extLst>
          </p:cNvPr>
          <p:cNvSpPr txBox="1"/>
          <p:nvPr/>
        </p:nvSpPr>
        <p:spPr>
          <a:xfrm rot="20709960">
            <a:off x="8281800" y="4453962"/>
            <a:ext cx="11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D00044"/>
                </a:solidFill>
              </a:rPr>
              <a:t>X</a:t>
            </a:r>
            <a:endParaRPr lang="en-GB" sz="4800" dirty="0">
              <a:solidFill>
                <a:srgbClr val="D0004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95F3A-26E7-42A1-BAB5-C4E9F74B995B}"/>
              </a:ext>
            </a:extLst>
          </p:cNvPr>
          <p:cNvSpPr txBox="1"/>
          <p:nvPr/>
        </p:nvSpPr>
        <p:spPr>
          <a:xfrm>
            <a:off x="1842053" y="5951386"/>
            <a:ext cx="8303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 Nova" panose="020B0504020202020204" pitchFamily="34" charset="0"/>
              </a:rPr>
              <a:t>Ways of working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A2E0B-975F-4694-B46B-96504D1B831A}"/>
              </a:ext>
            </a:extLst>
          </p:cNvPr>
          <p:cNvSpPr txBox="1"/>
          <p:nvPr/>
        </p:nvSpPr>
        <p:spPr>
          <a:xfrm>
            <a:off x="8408128" y="849286"/>
            <a:ext cx="3406184" cy="2631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/>
                </a:solidFill>
                <a:latin typeface="Arial Nova" panose="020B0504020202020204" pitchFamily="34" charset="0"/>
              </a:rPr>
              <a:t>Identify </a:t>
            </a:r>
            <a:r>
              <a:rPr lang="en-GB" sz="1600" dirty="0">
                <a:latin typeface="Arial Nova" panose="020B0504020202020204" pitchFamily="34" charset="0"/>
              </a:rPr>
              <a:t>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Market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Impact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Engagement Consultation</a:t>
            </a:r>
          </a:p>
          <a:p>
            <a:endParaRPr lang="en-GB" sz="500" dirty="0">
              <a:latin typeface="Arial Nova" panose="020B0504020202020204" pitchFamily="34" charset="0"/>
            </a:endParaRPr>
          </a:p>
          <a:p>
            <a:r>
              <a:rPr lang="en-GB" sz="1600" b="1" dirty="0">
                <a:solidFill>
                  <a:schemeClr val="accent6"/>
                </a:solidFill>
                <a:latin typeface="Arial Nova" panose="020B0504020202020204" pitchFamily="34" charset="0"/>
              </a:rPr>
              <a:t>Design</a:t>
            </a:r>
            <a:r>
              <a:rPr lang="en-GB" sz="1600" b="1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GB" sz="1600" dirty="0">
                <a:latin typeface="Arial Nova" panose="020B0504020202020204" pitchFamily="34" charset="0"/>
              </a:rPr>
              <a:t>though: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Contract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Lotting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Contract length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Delivery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Tender readiness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604F0-2FD9-4F60-9AC7-EB7B3FD01F02}"/>
              </a:ext>
            </a:extLst>
          </p:cNvPr>
          <p:cNvSpPr txBox="1"/>
          <p:nvPr/>
        </p:nvSpPr>
        <p:spPr>
          <a:xfrm>
            <a:off x="4976175" y="4145463"/>
            <a:ext cx="296519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5B9BD5"/>
                </a:solidFill>
                <a:latin typeface="Arial Nova" panose="020B0504020202020204" pitchFamily="34" charset="0"/>
              </a:rPr>
              <a:t>Reflect </a:t>
            </a:r>
            <a:r>
              <a:rPr lang="en-GB" sz="1600" dirty="0">
                <a:latin typeface="Arial Nova" panose="020B0504020202020204" pitchFamily="34" charset="0"/>
              </a:rPr>
              <a:t>design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procurement routes </a:t>
            </a:r>
          </a:p>
          <a:p>
            <a:endParaRPr lang="en-GB" sz="500" dirty="0">
              <a:latin typeface="Arial Nova" panose="020B0504020202020204" pitchFamily="34" charset="0"/>
            </a:endParaRPr>
          </a:p>
          <a:p>
            <a:r>
              <a:rPr lang="en-GB" sz="1600" b="1" dirty="0">
                <a:solidFill>
                  <a:srgbClr val="5B9BD5"/>
                </a:solidFill>
                <a:latin typeface="Arial Nova" panose="020B0504020202020204" pitchFamily="34" charset="0"/>
              </a:rPr>
              <a:t>Design</a:t>
            </a:r>
            <a:r>
              <a:rPr lang="en-GB" sz="1600" dirty="0">
                <a:latin typeface="Arial Nova" panose="020B0504020202020204" pitchFamily="34" charset="0"/>
              </a:rPr>
              <a:t>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performance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tender evaluation questions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0D622-1F0C-4779-ABD3-9F63760BF96A}"/>
              </a:ext>
            </a:extLst>
          </p:cNvPr>
          <p:cNvSpPr txBox="1"/>
          <p:nvPr/>
        </p:nvSpPr>
        <p:spPr>
          <a:xfrm>
            <a:off x="1465199" y="761599"/>
            <a:ext cx="2916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BBE00"/>
                </a:solidFill>
                <a:latin typeface="Arial Nova" panose="020B0504020202020204" pitchFamily="34" charset="0"/>
              </a:rPr>
              <a:t>Measure</a:t>
            </a:r>
            <a:r>
              <a:rPr lang="en-GB" sz="1600" dirty="0">
                <a:latin typeface="Arial Nova" panose="020B0504020202020204" pitchFamily="34" charset="0"/>
              </a:rPr>
              <a:t>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Performance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Qualitative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Contract meetings </a:t>
            </a:r>
          </a:p>
          <a:p>
            <a:endParaRPr lang="en-GB" sz="1600" dirty="0">
              <a:latin typeface="Arial Nova" panose="020B0504020202020204" pitchFamily="34" charset="0"/>
            </a:endParaRPr>
          </a:p>
          <a:p>
            <a:r>
              <a:rPr lang="en-GB" sz="1600" b="1" dirty="0">
                <a:solidFill>
                  <a:srgbClr val="FBBE00"/>
                </a:solidFill>
                <a:latin typeface="Arial Nova" panose="020B0504020202020204" pitchFamily="34" charset="0"/>
              </a:rPr>
              <a:t>Develop</a:t>
            </a:r>
            <a:r>
              <a:rPr lang="en-GB" sz="1600" dirty="0">
                <a:solidFill>
                  <a:srgbClr val="FBBE00"/>
                </a:solidFill>
                <a:latin typeface="Arial Nova" panose="020B0504020202020204" pitchFamily="34" charset="0"/>
              </a:rPr>
              <a:t> </a:t>
            </a:r>
            <a:r>
              <a:rPr lang="en-GB" sz="1600" dirty="0">
                <a:latin typeface="Arial Nova" panose="020B0504020202020204" pitchFamily="34" charset="0"/>
              </a:rPr>
              <a:t>capacity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Market consultation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 Nova" panose="020B0504020202020204" pitchFamily="34" charset="0"/>
              </a:rPr>
              <a:t>Sharing best practice</a:t>
            </a:r>
          </a:p>
        </p:txBody>
      </p:sp>
    </p:spTree>
    <p:extLst>
      <p:ext uri="{BB962C8B-B14F-4D97-AF65-F5344CB8AC3E}">
        <p14:creationId xmlns:p14="http://schemas.microsoft.com/office/powerpoint/2010/main" val="222320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DC69A37A-F5C4-4E26-A38A-0959A38F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22" b="19080"/>
          <a:stretch/>
        </p:blipFill>
        <p:spPr>
          <a:xfrm>
            <a:off x="-69575" y="0"/>
            <a:ext cx="10478050" cy="5893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8A77-EEC5-42F7-A77E-546520A2C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837" y="178194"/>
            <a:ext cx="4253130" cy="2362226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48724-9152-4454-AD82-06889DF98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104" y="1152766"/>
            <a:ext cx="4251600" cy="2350591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15BA1-1EC8-42A9-92ED-84F3DAA4C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292" y="2125359"/>
            <a:ext cx="4251600" cy="2356475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157DC-38CF-4683-A6BE-CEEC6CB97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4562" y="3235783"/>
            <a:ext cx="4251600" cy="2379896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AA767-F07D-436D-89BF-DF8F3189D05D}"/>
              </a:ext>
            </a:extLst>
          </p:cNvPr>
          <p:cNvSpPr txBox="1"/>
          <p:nvPr/>
        </p:nvSpPr>
        <p:spPr>
          <a:xfrm>
            <a:off x="1782418" y="5951386"/>
            <a:ext cx="8303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 Nova" panose="020B0504020202020204" pitchFamily="34" charset="0"/>
              </a:rPr>
              <a:t>Design tools</a:t>
            </a:r>
          </a:p>
        </p:txBody>
      </p:sp>
    </p:spTree>
    <p:extLst>
      <p:ext uri="{BB962C8B-B14F-4D97-AF65-F5344CB8AC3E}">
        <p14:creationId xmlns:p14="http://schemas.microsoft.com/office/powerpoint/2010/main" val="97208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6A7F4097-D18B-4F73-BA8F-E47ACC212D5A}"/>
              </a:ext>
            </a:extLst>
          </p:cNvPr>
          <p:cNvSpPr/>
          <p:nvPr/>
        </p:nvSpPr>
        <p:spPr>
          <a:xfrm>
            <a:off x="4141303" y="960780"/>
            <a:ext cx="4226400" cy="4227445"/>
          </a:xfrm>
          <a:prstGeom prst="ellipse">
            <a:avLst/>
          </a:prstGeom>
          <a:noFill/>
          <a:ln w="50800">
            <a:solidFill>
              <a:srgbClr val="CF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CB60D9-BCAC-4F1B-B983-066BD7997E5F}"/>
              </a:ext>
            </a:extLst>
          </p:cNvPr>
          <p:cNvSpPr/>
          <p:nvPr/>
        </p:nvSpPr>
        <p:spPr>
          <a:xfrm>
            <a:off x="5575851" y="397564"/>
            <a:ext cx="1311965" cy="129208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F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 Nova" panose="020B0504020202020204" pitchFamily="34" charset="0"/>
              </a:rPr>
              <a:t>Levelling up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C59726-0514-4A72-82E6-DC22064823DA}"/>
              </a:ext>
            </a:extLst>
          </p:cNvPr>
          <p:cNvSpPr/>
          <p:nvPr/>
        </p:nvSpPr>
        <p:spPr>
          <a:xfrm>
            <a:off x="3631093" y="1355032"/>
            <a:ext cx="1311965" cy="129208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F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3A9FD5-70B3-4BD0-81B2-0214EDA0A268}"/>
              </a:ext>
            </a:extLst>
          </p:cNvPr>
          <p:cNvSpPr/>
          <p:nvPr/>
        </p:nvSpPr>
        <p:spPr>
          <a:xfrm>
            <a:off x="3637721" y="3607903"/>
            <a:ext cx="1311965" cy="129208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F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C08F78-D299-4121-9F1C-53B7D97D3133}"/>
              </a:ext>
            </a:extLst>
          </p:cNvPr>
          <p:cNvSpPr/>
          <p:nvPr/>
        </p:nvSpPr>
        <p:spPr>
          <a:xfrm>
            <a:off x="5768007" y="4485859"/>
            <a:ext cx="1311965" cy="129208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F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C8EE8D3-D822-4D68-8500-90E2216E868C}"/>
              </a:ext>
            </a:extLst>
          </p:cNvPr>
          <p:cNvSpPr/>
          <p:nvPr/>
        </p:nvSpPr>
        <p:spPr>
          <a:xfrm>
            <a:off x="7537173" y="3462127"/>
            <a:ext cx="1311965" cy="129208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F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A5DF61-297A-4C2A-8149-3FBDFF3CC161}"/>
              </a:ext>
            </a:extLst>
          </p:cNvPr>
          <p:cNvSpPr/>
          <p:nvPr/>
        </p:nvSpPr>
        <p:spPr>
          <a:xfrm>
            <a:off x="7553737" y="1361659"/>
            <a:ext cx="1311965" cy="1292087"/>
          </a:xfrm>
          <a:prstGeom prst="ellipse">
            <a:avLst/>
          </a:prstGeom>
          <a:solidFill>
            <a:schemeClr val="bg1"/>
          </a:solidFill>
          <a:ln w="50800">
            <a:solidFill>
              <a:srgbClr val="CF0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02774-53BE-4BC8-BD48-43A12DD9843F}"/>
              </a:ext>
            </a:extLst>
          </p:cNvPr>
          <p:cNvSpPr txBox="1"/>
          <p:nvPr/>
        </p:nvSpPr>
        <p:spPr>
          <a:xfrm>
            <a:off x="7682949" y="1520687"/>
            <a:ext cx="1292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ova" panose="020B0504020202020204" pitchFamily="34" charset="0"/>
              </a:rPr>
              <a:t>National Procurement Policy Statement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6AEBF9-D8A2-4FDA-9969-330BD0B1ACD7}"/>
              </a:ext>
            </a:extLst>
          </p:cNvPr>
          <p:cNvSpPr txBox="1"/>
          <p:nvPr/>
        </p:nvSpPr>
        <p:spPr>
          <a:xfrm>
            <a:off x="7656444" y="3839818"/>
            <a:ext cx="129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ova" panose="020B0504020202020204" pitchFamily="34" charset="0"/>
              </a:rPr>
              <a:t>Decarb/Net Zero 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F1B63-DC58-416C-8557-C082D88CFB83}"/>
              </a:ext>
            </a:extLst>
          </p:cNvPr>
          <p:cNvSpPr txBox="1"/>
          <p:nvPr/>
        </p:nvSpPr>
        <p:spPr>
          <a:xfrm>
            <a:off x="3690733" y="1633329"/>
            <a:ext cx="1292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ova" panose="020B0504020202020204" pitchFamily="34" charset="0"/>
              </a:rPr>
              <a:t>Procurement Reform  Green Paper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14FB4-8D9B-44AA-A4A4-28471EED71DA}"/>
              </a:ext>
            </a:extLst>
          </p:cNvPr>
          <p:cNvSpPr txBox="1"/>
          <p:nvPr/>
        </p:nvSpPr>
        <p:spPr>
          <a:xfrm>
            <a:off x="3849757" y="3969026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ova" panose="020B0504020202020204" pitchFamily="34" charset="0"/>
              </a:rPr>
              <a:t>COVID 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B297E-BF2F-463A-9E7C-206D8F87CF67}"/>
              </a:ext>
            </a:extLst>
          </p:cNvPr>
          <p:cNvSpPr txBox="1"/>
          <p:nvPr/>
        </p:nvSpPr>
        <p:spPr>
          <a:xfrm>
            <a:off x="5807767" y="4744279"/>
            <a:ext cx="1408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ova" panose="020B0504020202020204" pitchFamily="34" charset="0"/>
              </a:rPr>
              <a:t>PPN 11/20 Reserving Procurements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9E7FB-7A3A-45DD-8FB4-91A6A91AE674}"/>
              </a:ext>
            </a:extLst>
          </p:cNvPr>
          <p:cNvSpPr txBox="1"/>
          <p:nvPr/>
        </p:nvSpPr>
        <p:spPr>
          <a:xfrm>
            <a:off x="5642114" y="2501348"/>
            <a:ext cx="1292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Nova" panose="020B0504020202020204" pitchFamily="34" charset="0"/>
              </a:rPr>
              <a:t>Social Value</a:t>
            </a:r>
          </a:p>
        </p:txBody>
      </p:sp>
      <p:pic>
        <p:nvPicPr>
          <p:cNvPr id="27" name="Graphic 26" descr="Magnifying glass">
            <a:extLst>
              <a:ext uri="{FF2B5EF4-FFF2-40B4-BE49-F238E27FC236}">
                <a16:creationId xmlns:a16="http://schemas.microsoft.com/office/drawing/2014/main" id="{B7F0369F-C624-425B-B699-EB860B8B3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6470" y="1510747"/>
            <a:ext cx="4154557" cy="41545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D010941-9D2D-483B-9DAB-8AA3CCE027E8}"/>
              </a:ext>
            </a:extLst>
          </p:cNvPr>
          <p:cNvSpPr txBox="1"/>
          <p:nvPr/>
        </p:nvSpPr>
        <p:spPr>
          <a:xfrm>
            <a:off x="1782417" y="5951386"/>
            <a:ext cx="895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 Nova" panose="020B0504020202020204" pitchFamily="34" charset="0"/>
              </a:rPr>
              <a:t>Social value in LA focus</a:t>
            </a:r>
          </a:p>
        </p:txBody>
      </p:sp>
    </p:spTree>
    <p:extLst>
      <p:ext uri="{BB962C8B-B14F-4D97-AF65-F5344CB8AC3E}">
        <p14:creationId xmlns:p14="http://schemas.microsoft.com/office/powerpoint/2010/main" val="404010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F24B9-517F-4263-BD71-F987AF110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74" y="-135835"/>
            <a:ext cx="5347252" cy="4926496"/>
          </a:xfrm>
          <a:prstGeom prst="rect">
            <a:avLst/>
          </a:prstGeom>
        </p:spPr>
      </p:pic>
      <p:sp>
        <p:nvSpPr>
          <p:cNvPr id="5" name="Trapezoid 4">
            <a:extLst>
              <a:ext uri="{FF2B5EF4-FFF2-40B4-BE49-F238E27FC236}">
                <a16:creationId xmlns:a16="http://schemas.microsoft.com/office/drawing/2014/main" id="{BBA20654-3B0E-4FD1-9F9B-41D7C7F68554}"/>
              </a:ext>
            </a:extLst>
          </p:cNvPr>
          <p:cNvSpPr/>
          <p:nvPr/>
        </p:nvSpPr>
        <p:spPr>
          <a:xfrm>
            <a:off x="4152900" y="1610138"/>
            <a:ext cx="3886200" cy="2305879"/>
          </a:xfrm>
          <a:prstGeom prst="trapezoid">
            <a:avLst>
              <a:gd name="adj" fmla="val 318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7DC68D8D-3167-4250-97BE-DA7C66472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4155" y="4417943"/>
            <a:ext cx="1577009" cy="15770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644932-A7FC-4C59-A62C-4098464F9DB3}"/>
              </a:ext>
            </a:extLst>
          </p:cNvPr>
          <p:cNvSpPr/>
          <p:nvPr/>
        </p:nvSpPr>
        <p:spPr>
          <a:xfrm>
            <a:off x="2701787" y="4323521"/>
            <a:ext cx="6788426" cy="2087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Group">
            <a:extLst>
              <a:ext uri="{FF2B5EF4-FFF2-40B4-BE49-F238E27FC236}">
                <a16:creationId xmlns:a16="http://schemas.microsoft.com/office/drawing/2014/main" id="{5496AD63-A716-40C5-9EE9-04896BC18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9436" y="4417943"/>
            <a:ext cx="1577009" cy="15770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D5654-94E3-491B-89A4-1928CB4B96F0}"/>
              </a:ext>
            </a:extLst>
          </p:cNvPr>
          <p:cNvSpPr txBox="1"/>
          <p:nvPr/>
        </p:nvSpPr>
        <p:spPr>
          <a:xfrm>
            <a:off x="4297018" y="1639957"/>
            <a:ext cx="3597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Nova" panose="020B0504020202020204" pitchFamily="34" charset="0"/>
              </a:rPr>
              <a:t>Renewals</a:t>
            </a:r>
          </a:p>
          <a:p>
            <a:pPr algn="ctr"/>
            <a:r>
              <a:rPr lang="en-GB" sz="1600" dirty="0">
                <a:latin typeface="Arial Nova" panose="020B0504020202020204" pitchFamily="34" charset="0"/>
              </a:rPr>
              <a:t>New policy agendas</a:t>
            </a:r>
          </a:p>
          <a:p>
            <a:pPr algn="ctr"/>
            <a:r>
              <a:rPr lang="en-GB" sz="1600" dirty="0">
                <a:latin typeface="Arial Nova" panose="020B0504020202020204" pitchFamily="34" charset="0"/>
              </a:rPr>
              <a:t>Grant funded procurement</a:t>
            </a:r>
          </a:p>
          <a:p>
            <a:pPr algn="ctr"/>
            <a:r>
              <a:rPr lang="en-GB" sz="1600" dirty="0">
                <a:latin typeface="Arial Nova" panose="020B0504020202020204" pitchFamily="34" charset="0"/>
              </a:rPr>
              <a:t>COVID/contract delivery</a:t>
            </a:r>
          </a:p>
          <a:p>
            <a:pPr algn="ctr"/>
            <a:r>
              <a:rPr lang="en-GB" sz="1600" dirty="0">
                <a:latin typeface="Arial Nova" panose="020B0504020202020204" pitchFamily="34" charset="0"/>
              </a:rPr>
              <a:t>COVID/pressures on buyers</a:t>
            </a:r>
          </a:p>
          <a:p>
            <a:pPr algn="ctr"/>
            <a:r>
              <a:rPr lang="en-GB" sz="1600" dirty="0">
                <a:latin typeface="Arial Nova" panose="020B0504020202020204" pitchFamily="34" charset="0"/>
              </a:rPr>
              <a:t>PPN guidance/no legislative change</a:t>
            </a:r>
          </a:p>
          <a:p>
            <a:pPr algn="ctr"/>
            <a:r>
              <a:rPr lang="en-GB" sz="1600" dirty="0">
                <a:latin typeface="Arial Nova" panose="020B0504020202020204" pitchFamily="34" charset="0"/>
              </a:rPr>
              <a:t>Procurement reform burden</a:t>
            </a:r>
          </a:p>
          <a:p>
            <a:pPr algn="ctr"/>
            <a:r>
              <a:rPr lang="en-GB" sz="1600" dirty="0">
                <a:latin typeface="Arial Nova" panose="020B0504020202020204" pitchFamily="34" charset="0"/>
              </a:rPr>
              <a:t>Sustained budget cuts</a:t>
            </a:r>
          </a:p>
          <a:p>
            <a:pPr algn="ctr"/>
            <a:r>
              <a:rPr lang="en-GB" sz="1600" dirty="0">
                <a:latin typeface="Arial Nova" panose="020B0504020202020204" pitchFamily="34" charset="0"/>
              </a:rPr>
              <a:t>NO ADDED RESOURCE</a:t>
            </a:r>
          </a:p>
          <a:p>
            <a:pPr algn="ctr"/>
            <a:endParaRPr lang="en-GB" sz="1600" dirty="0">
              <a:latin typeface="Arial Nova" panose="020B0504020202020204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F38DE2B-EFFE-4207-810F-1BF182A71BD1}"/>
              </a:ext>
            </a:extLst>
          </p:cNvPr>
          <p:cNvSpPr/>
          <p:nvPr/>
        </p:nvSpPr>
        <p:spPr>
          <a:xfrm>
            <a:off x="2941983" y="2653748"/>
            <a:ext cx="484632" cy="14057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05084A6-890E-4B11-B90B-224D9F9B1860}"/>
              </a:ext>
            </a:extLst>
          </p:cNvPr>
          <p:cNvSpPr/>
          <p:nvPr/>
        </p:nvSpPr>
        <p:spPr>
          <a:xfrm>
            <a:off x="8550965" y="2657061"/>
            <a:ext cx="484632" cy="14057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8627F-132C-476B-917D-50162FBB289C}"/>
              </a:ext>
            </a:extLst>
          </p:cNvPr>
          <p:cNvSpPr txBox="1"/>
          <p:nvPr/>
        </p:nvSpPr>
        <p:spPr>
          <a:xfrm>
            <a:off x="1782417" y="5951386"/>
            <a:ext cx="895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 Nova" panose="020B0504020202020204" pitchFamily="34" charset="0"/>
              </a:rPr>
              <a:t>Challenges for commercial teams</a:t>
            </a:r>
          </a:p>
        </p:txBody>
      </p:sp>
    </p:spTree>
    <p:extLst>
      <p:ext uri="{BB962C8B-B14F-4D97-AF65-F5344CB8AC3E}">
        <p14:creationId xmlns:p14="http://schemas.microsoft.com/office/powerpoint/2010/main" val="6275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1C9017-6333-4F2E-9868-192E72852F74}"/>
              </a:ext>
            </a:extLst>
          </p:cNvPr>
          <p:cNvSpPr txBox="1"/>
          <p:nvPr/>
        </p:nvSpPr>
        <p:spPr>
          <a:xfrm>
            <a:off x="1782417" y="5951386"/>
            <a:ext cx="895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 Nova" panose="020B0504020202020204" pitchFamily="34" charset="0"/>
              </a:rPr>
              <a:t>What can we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3A526-DDC9-4883-9E87-8CA68315C6A4}"/>
              </a:ext>
            </a:extLst>
          </p:cNvPr>
          <p:cNvSpPr txBox="1"/>
          <p:nvPr/>
        </p:nvSpPr>
        <p:spPr>
          <a:xfrm>
            <a:off x="1192694" y="755374"/>
            <a:ext cx="101876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F0044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 Nova" panose="020B0504020202020204" pitchFamily="34" charset="0"/>
              </a:rPr>
              <a:t>Recognise these pressures in our organisation</a:t>
            </a:r>
          </a:p>
          <a:p>
            <a:pPr marL="342900" indent="-342900">
              <a:spcAft>
                <a:spcPts val="1200"/>
              </a:spcAft>
              <a:buClr>
                <a:srgbClr val="CF0044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 Nova" panose="020B0504020202020204" pitchFamily="34" charset="0"/>
              </a:rPr>
              <a:t>Set our priorities for procurement at the highest level</a:t>
            </a:r>
          </a:p>
          <a:p>
            <a:pPr marL="342900" indent="-342900">
              <a:spcAft>
                <a:spcPts val="1200"/>
              </a:spcAft>
              <a:buClr>
                <a:srgbClr val="CF0044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 Nova" panose="020B0504020202020204" pitchFamily="34" charset="0"/>
              </a:rPr>
              <a:t>Make procurement everyone’s business – understand service areas’ requirements of commercial teams</a:t>
            </a:r>
          </a:p>
          <a:p>
            <a:pPr marL="342900" indent="-342900">
              <a:spcAft>
                <a:spcPts val="1200"/>
              </a:spcAft>
              <a:buClr>
                <a:srgbClr val="CF0044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 Nova" panose="020B0504020202020204" pitchFamily="34" charset="0"/>
              </a:rPr>
              <a:t>Understand our legal position and how we manage risk – share across organisation</a:t>
            </a:r>
          </a:p>
          <a:p>
            <a:pPr marL="342900" indent="-342900">
              <a:spcAft>
                <a:spcPts val="1200"/>
              </a:spcAft>
              <a:buClr>
                <a:srgbClr val="CF0044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Arial Nova" panose="020B0504020202020204" pitchFamily="34" charset="0"/>
              </a:rPr>
              <a:t>Build social value into every part of the commissioning and procurement process, ensuring buy in and participation across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233092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228</Words>
  <Application>Microsoft Macintosh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Raleway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Kerrigan, Helen</dc:creator>
  <cp:lastModifiedBy>Nicola Huckerby</cp:lastModifiedBy>
  <cp:revision>4</cp:revision>
  <dcterms:created xsi:type="dcterms:W3CDTF">2021-10-05T14:30:22Z</dcterms:created>
  <dcterms:modified xsi:type="dcterms:W3CDTF">2021-10-20T18:30:08Z</dcterms:modified>
</cp:coreProperties>
</file>