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8"/>
  </p:notesMasterIdLst>
  <p:sldIdLst>
    <p:sldId id="256" r:id="rId6"/>
    <p:sldId id="266" r:id="rId7"/>
    <p:sldId id="257" r:id="rId8"/>
    <p:sldId id="258" r:id="rId9"/>
    <p:sldId id="267" r:id="rId10"/>
    <p:sldId id="262" r:id="rId11"/>
    <p:sldId id="259" r:id="rId12"/>
    <p:sldId id="263" r:id="rId13"/>
    <p:sldId id="264" r:id="rId14"/>
    <p:sldId id="265" r:id="rId15"/>
    <p:sldId id="260" r:id="rId16"/>
    <p:sldId id="26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93"/>
    <a:srgbClr val="5AAC3E"/>
    <a:srgbClr val="77296C"/>
    <a:srgbClr val="C7332C"/>
    <a:srgbClr val="BBD032"/>
    <a:srgbClr val="F1882C"/>
    <a:srgbClr val="FFD81E"/>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6" autoAdjust="0"/>
    <p:restoredTop sz="86399" autoAdjust="0"/>
  </p:normalViewPr>
  <p:slideViewPr>
    <p:cSldViewPr snapToGrid="0">
      <p:cViewPr varScale="1">
        <p:scale>
          <a:sx n="96" d="100"/>
          <a:sy n="96" d="100"/>
        </p:scale>
        <p:origin x="1592"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onathanNunn\Kirklees%20Council\Inclusive%20Economy%20-%20Documents\Themes\1%20-%20Spend%20for%20Local%20Impact\Social%20Value%20Portal\SVP%20Pilot\Toms%20Used%20to%20Date%202805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'Local Spend'!$A$2</c:f>
              <c:strCache>
                <c:ptCount val="1"/>
                <c:pt idx="0">
                  <c:v>2017/18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'Local Spend'!$D$1:$F$1</c:f>
              <c:strCache>
                <c:ptCount val="3"/>
                <c:pt idx="0">
                  <c:v>Kirklees</c:v>
                </c:pt>
                <c:pt idx="1">
                  <c:v>West Yorks</c:v>
                </c:pt>
                <c:pt idx="2">
                  <c:v>Y&amp;H</c:v>
                </c:pt>
              </c:strCache>
            </c:strRef>
          </c:cat>
          <c:val>
            <c:numRef>
              <c:f>'Local Spend'!$D$2:$F$2</c:f>
              <c:numCache>
                <c:formatCode>0%</c:formatCode>
                <c:ptCount val="3"/>
                <c:pt idx="0">
                  <c:v>0.44</c:v>
                </c:pt>
                <c:pt idx="1">
                  <c:v>0.69</c:v>
                </c:pt>
              </c:numCache>
            </c:numRef>
          </c:val>
          <c:extLst xmlns:c16r2="http://schemas.microsoft.com/office/drawing/2015/06/chart">
            <c:ext xmlns:c16="http://schemas.microsoft.com/office/drawing/2014/chart" uri="{C3380CC4-5D6E-409C-BE32-E72D297353CC}">
              <c16:uniqueId val="{00000000-DBE1-4418-9693-5E6E52B638AC}"/>
            </c:ext>
          </c:extLst>
        </c:ser>
        <c:ser>
          <c:idx val="1"/>
          <c:order val="1"/>
          <c:tx>
            <c:strRef>
              <c:f>'Local Spend'!$A$3</c:f>
              <c:strCache>
                <c:ptCount val="1"/>
                <c:pt idx="0">
                  <c:v>2018/19</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'Local Spend'!$D$1:$F$1</c:f>
              <c:strCache>
                <c:ptCount val="3"/>
                <c:pt idx="0">
                  <c:v>Kirklees</c:v>
                </c:pt>
                <c:pt idx="1">
                  <c:v>West Yorks</c:v>
                </c:pt>
                <c:pt idx="2">
                  <c:v>Y&amp;H</c:v>
                </c:pt>
              </c:strCache>
            </c:strRef>
          </c:cat>
          <c:val>
            <c:numRef>
              <c:f>'Local Spend'!$D$3:$F$3</c:f>
              <c:numCache>
                <c:formatCode>0%</c:formatCode>
                <c:ptCount val="3"/>
                <c:pt idx="0">
                  <c:v>0.44</c:v>
                </c:pt>
                <c:pt idx="1">
                  <c:v>0.65</c:v>
                </c:pt>
                <c:pt idx="2">
                  <c:v>0.74</c:v>
                </c:pt>
              </c:numCache>
            </c:numRef>
          </c:val>
          <c:extLst xmlns:c16r2="http://schemas.microsoft.com/office/drawing/2015/06/chart">
            <c:ext xmlns:c16="http://schemas.microsoft.com/office/drawing/2014/chart" uri="{C3380CC4-5D6E-409C-BE32-E72D297353CC}">
              <c16:uniqueId val="{00000001-DBE1-4418-9693-5E6E52B638AC}"/>
            </c:ext>
          </c:extLst>
        </c:ser>
        <c:ser>
          <c:idx val="2"/>
          <c:order val="2"/>
          <c:tx>
            <c:strRef>
              <c:f>'Local Spend'!$A$4</c:f>
              <c:strCache>
                <c:ptCount val="1"/>
                <c:pt idx="0">
                  <c:v>2019/20</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'Local Spend'!$D$1:$F$1</c:f>
              <c:strCache>
                <c:ptCount val="3"/>
                <c:pt idx="0">
                  <c:v>Kirklees</c:v>
                </c:pt>
                <c:pt idx="1">
                  <c:v>West Yorks</c:v>
                </c:pt>
                <c:pt idx="2">
                  <c:v>Y&amp;H</c:v>
                </c:pt>
              </c:strCache>
            </c:strRef>
          </c:cat>
          <c:val>
            <c:numRef>
              <c:f>'Local Spend'!$D$4:$F$4</c:f>
              <c:numCache>
                <c:formatCode>0%</c:formatCode>
                <c:ptCount val="3"/>
                <c:pt idx="0">
                  <c:v>0.43</c:v>
                </c:pt>
                <c:pt idx="1">
                  <c:v>0.56999999999999995</c:v>
                </c:pt>
                <c:pt idx="2">
                  <c:v>0.63</c:v>
                </c:pt>
              </c:numCache>
            </c:numRef>
          </c:val>
          <c:extLst xmlns:c16r2="http://schemas.microsoft.com/office/drawing/2015/06/chart">
            <c:ext xmlns:c16="http://schemas.microsoft.com/office/drawing/2014/chart" uri="{C3380CC4-5D6E-409C-BE32-E72D297353CC}">
              <c16:uniqueId val="{00000002-DBE1-4418-9693-5E6E52B638AC}"/>
            </c:ext>
          </c:extLst>
        </c:ser>
        <c:ser>
          <c:idx val="3"/>
          <c:order val="3"/>
          <c:tx>
            <c:strRef>
              <c:f>'Local Spend'!$A$5</c:f>
              <c:strCache>
                <c:ptCount val="1"/>
                <c:pt idx="0">
                  <c:v>2020/21</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'Local Spend'!$D$1:$F$1</c:f>
              <c:strCache>
                <c:ptCount val="3"/>
                <c:pt idx="0">
                  <c:v>Kirklees</c:v>
                </c:pt>
                <c:pt idx="1">
                  <c:v>West Yorks</c:v>
                </c:pt>
                <c:pt idx="2">
                  <c:v>Y&amp;H</c:v>
                </c:pt>
              </c:strCache>
            </c:strRef>
          </c:cat>
          <c:val>
            <c:numRef>
              <c:f>'Local Spend'!$D$5:$F$5</c:f>
              <c:numCache>
                <c:formatCode>0%</c:formatCode>
                <c:ptCount val="3"/>
                <c:pt idx="0">
                  <c:v>0.52</c:v>
                </c:pt>
                <c:pt idx="1">
                  <c:v>0.65</c:v>
                </c:pt>
                <c:pt idx="2">
                  <c:v>0.71</c:v>
                </c:pt>
              </c:numCache>
            </c:numRef>
          </c:val>
          <c:extLst xmlns:c16r2="http://schemas.microsoft.com/office/drawing/2015/06/chart">
            <c:ext xmlns:c16="http://schemas.microsoft.com/office/drawing/2014/chart" uri="{C3380CC4-5D6E-409C-BE32-E72D297353CC}">
              <c16:uniqueId val="{00000003-DBE1-4418-9693-5E6E52B638AC}"/>
            </c:ext>
          </c:extLst>
        </c:ser>
        <c:dLbls>
          <c:showLegendKey val="0"/>
          <c:showVal val="0"/>
          <c:showCatName val="0"/>
          <c:showSerName val="0"/>
          <c:showPercent val="0"/>
          <c:showBubbleSize val="0"/>
        </c:dLbls>
        <c:gapWidth val="219"/>
        <c:overlap val="-27"/>
        <c:axId val="769781328"/>
        <c:axId val="769784856"/>
      </c:barChart>
      <c:catAx>
        <c:axId val="769781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69784856"/>
        <c:crosses val="autoZero"/>
        <c:auto val="1"/>
        <c:lblAlgn val="ctr"/>
        <c:lblOffset val="100"/>
        <c:noMultiLvlLbl val="0"/>
      </c:catAx>
      <c:valAx>
        <c:axId val="769784856"/>
        <c:scaling>
          <c:orientation val="minMax"/>
        </c:scaling>
        <c:delete val="1"/>
        <c:axPos val="l"/>
        <c:numFmt formatCode="0%" sourceLinked="1"/>
        <c:majorTickMark val="none"/>
        <c:minorTickMark val="none"/>
        <c:tickLblPos val="nextTo"/>
        <c:crossAx val="769781328"/>
        <c:crosses val="autoZero"/>
        <c:crossBetween val="between"/>
        <c:majorUnit val="0.2"/>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Sheet1!$I$2</c:f>
              <c:strCache>
                <c:ptCount val="1"/>
                <c:pt idx="0">
                  <c:v>Lowest</c:v>
                </c:pt>
              </c:strCache>
            </c:strRef>
          </c:tx>
          <c:spPr>
            <a:noFill/>
            <a:ln>
              <a:noFill/>
            </a:ln>
            <a:effectLst/>
          </c:spPr>
          <c:invertIfNegative val="0"/>
          <c:cat>
            <c:strRef>
              <c:f>Sheet1!$C$3:$C$9</c:f>
              <c:strCache>
                <c:ptCount val="7"/>
                <c:pt idx="0">
                  <c:v>Chilled &amp; Frozen Food (£6.0m)</c:v>
                </c:pt>
                <c:pt idx="1">
                  <c:v>Huddersfield New Market (£1.0m)</c:v>
                </c:pt>
                <c:pt idx="2">
                  <c:v>Supptd Accomm' Rough Sleepers (£1.3m)</c:v>
                </c:pt>
                <c:pt idx="3">
                  <c:v>MFD’s (£1.3m)</c:v>
                </c:pt>
                <c:pt idx="4">
                  <c:v>Integrated Sexual Health (£18.3m)</c:v>
                </c:pt>
                <c:pt idx="5">
                  <c:v>A62 Leeds Rd Smart Corridor (£7.5m)</c:v>
                </c:pt>
                <c:pt idx="6">
                  <c:v>Hudds SRN Corridors Lockwood (£2.0m)</c:v>
                </c:pt>
              </c:strCache>
            </c:strRef>
          </c:cat>
          <c:val>
            <c:numRef>
              <c:f>Sheet1!$I$3:$I$9</c:f>
              <c:numCache>
                <c:formatCode>0%</c:formatCode>
                <c:ptCount val="7"/>
                <c:pt idx="0">
                  <c:v>1.9842800000000001E-2</c:v>
                </c:pt>
                <c:pt idx="1">
                  <c:v>2.021436814482544E-2</c:v>
                </c:pt>
                <c:pt idx="2">
                  <c:v>6.4285555555555554E-3</c:v>
                </c:pt>
                <c:pt idx="3">
                  <c:v>2.5119999999999999E-3</c:v>
                </c:pt>
                <c:pt idx="4">
                  <c:v>2.8526994535519128E-3</c:v>
                </c:pt>
                <c:pt idx="5">
                  <c:v>8.1239072000000009E-2</c:v>
                </c:pt>
                <c:pt idx="6">
                  <c:v>8.6449999999999999E-2</c:v>
                </c:pt>
              </c:numCache>
            </c:numRef>
          </c:val>
        </c:ser>
        <c:ser>
          <c:idx val="1"/>
          <c:order val="1"/>
          <c:tx>
            <c:v>Range</c:v>
          </c:tx>
          <c:spPr>
            <a:solidFill>
              <a:schemeClr val="accent2"/>
            </a:solidFill>
            <a:ln>
              <a:noFill/>
            </a:ln>
            <a:effectLst/>
          </c:spPr>
          <c:invertIfNegative val="0"/>
          <c:cat>
            <c:strRef>
              <c:f>Sheet1!$C$3:$C$9</c:f>
              <c:strCache>
                <c:ptCount val="7"/>
                <c:pt idx="0">
                  <c:v>Chilled &amp; Frozen Food (£6.0m)</c:v>
                </c:pt>
                <c:pt idx="1">
                  <c:v>Huddersfield New Market (£1.0m)</c:v>
                </c:pt>
                <c:pt idx="2">
                  <c:v>Supptd Accomm' Rough Sleepers (£1.3m)</c:v>
                </c:pt>
                <c:pt idx="3">
                  <c:v>MFD’s (£1.3m)</c:v>
                </c:pt>
                <c:pt idx="4">
                  <c:v>Integrated Sexual Health (£18.3m)</c:v>
                </c:pt>
                <c:pt idx="5">
                  <c:v>A62 Leeds Rd Smart Corridor (£7.5m)</c:v>
                </c:pt>
                <c:pt idx="6">
                  <c:v>Hudds SRN Corridors Lockwood (£2.0m)</c:v>
                </c:pt>
              </c:strCache>
            </c:strRef>
          </c:cat>
          <c:val>
            <c:numRef>
              <c:f>Sheet1!$J$3:$J$9</c:f>
              <c:numCache>
                <c:formatCode>0%</c:formatCode>
                <c:ptCount val="7"/>
                <c:pt idx="0">
                  <c:v>2.8994720000000002E-2</c:v>
                </c:pt>
                <c:pt idx="1">
                  <c:v>0.231657906092262</c:v>
                </c:pt>
                <c:pt idx="2">
                  <c:v>0.22751680952380951</c:v>
                </c:pt>
                <c:pt idx="3">
                  <c:v>5.7978461538461541E-2</c:v>
                </c:pt>
                <c:pt idx="4">
                  <c:v>5.9055565573770494E-2</c:v>
                </c:pt>
                <c:pt idx="5">
                  <c:v>0.25005816399999997</c:v>
                </c:pt>
                <c:pt idx="6">
                  <c:v>0.40792800000000001</c:v>
                </c:pt>
              </c:numCache>
            </c:numRef>
          </c:val>
        </c:ser>
        <c:dLbls>
          <c:showLegendKey val="0"/>
          <c:showVal val="0"/>
          <c:showCatName val="0"/>
          <c:showSerName val="0"/>
          <c:showPercent val="0"/>
          <c:showBubbleSize val="0"/>
        </c:dLbls>
        <c:gapWidth val="150"/>
        <c:overlap val="100"/>
        <c:axId val="769796224"/>
        <c:axId val="769796616"/>
      </c:barChart>
      <c:lineChart>
        <c:grouping val="standard"/>
        <c:varyColors val="0"/>
        <c:ser>
          <c:idx val="2"/>
          <c:order val="2"/>
          <c:tx>
            <c:strRef>
              <c:f>Sheet1!$H$2</c:f>
              <c:strCache>
                <c:ptCount val="1"/>
                <c:pt idx="0">
                  <c:v>Winner</c:v>
                </c:pt>
              </c:strCache>
            </c:strRef>
          </c:tx>
          <c:spPr>
            <a:ln w="28575" cap="rnd">
              <a:noFill/>
              <a:round/>
            </a:ln>
            <a:effectLst/>
          </c:spPr>
          <c:marker>
            <c:symbol val="diamond"/>
            <c:size val="18"/>
            <c:spPr>
              <a:solidFill>
                <a:schemeClr val="accent3"/>
              </a:solidFill>
              <a:ln w="0">
                <a:solidFill>
                  <a:schemeClr val="accent3"/>
                </a:solidFill>
                <a:round/>
                <a:tailEnd type="diamond"/>
              </a:ln>
              <a:effectLst/>
            </c:spPr>
          </c:marker>
          <c:val>
            <c:numRef>
              <c:f>Sheet1!$H$3:$H$9</c:f>
              <c:numCache>
                <c:formatCode>0%</c:formatCode>
                <c:ptCount val="7"/>
                <c:pt idx="0">
                  <c:v>2.8994720000000002E-2</c:v>
                </c:pt>
                <c:pt idx="1">
                  <c:v>7.3217328476382584E-2</c:v>
                </c:pt>
                <c:pt idx="2">
                  <c:v>0.22751680952380951</c:v>
                </c:pt>
              </c:numCache>
            </c:numRef>
          </c:val>
          <c:smooth val="0"/>
        </c:ser>
        <c:dLbls>
          <c:showLegendKey val="0"/>
          <c:showVal val="0"/>
          <c:showCatName val="0"/>
          <c:showSerName val="0"/>
          <c:showPercent val="0"/>
          <c:showBubbleSize val="0"/>
        </c:dLbls>
        <c:marker val="1"/>
        <c:smooth val="0"/>
        <c:axId val="769796224"/>
        <c:axId val="769796616"/>
      </c:lineChart>
      <c:catAx>
        <c:axId val="769796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69796616"/>
        <c:crosses val="autoZero"/>
        <c:auto val="1"/>
        <c:lblAlgn val="ctr"/>
        <c:lblOffset val="100"/>
        <c:noMultiLvlLbl val="0"/>
      </c:catAx>
      <c:valAx>
        <c:axId val="769796616"/>
        <c:scaling>
          <c:orientation val="minMax"/>
          <c:max val="0.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n-GB" sz="1400" b="1" dirty="0" smtClean="0"/>
                  <a:t>SV Commitment as % of Contract Value</a:t>
                </a:r>
                <a:endParaRPr lang="en-GB" sz="1400" b="1" dirty="0"/>
              </a:p>
            </c:rich>
          </c:tx>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69796224"/>
        <c:crosses val="autoZero"/>
        <c:crossBetween val="between"/>
        <c:majorUnit val="0.1"/>
      </c:valAx>
      <c:spPr>
        <a:noFill/>
        <a:ln>
          <a:noFill/>
        </a:ln>
        <a:effectLst/>
      </c:spPr>
    </c:plotArea>
    <c:legend>
      <c:legendPos val="r"/>
      <c:legendEntry>
        <c:idx val="1"/>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47C0A2-6E98-4062-9F3E-56BC5BF61764}" type="datetimeFigureOut">
              <a:rPr lang="en-GB" smtClean="0"/>
              <a:t>02/11/2021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9C4E2A-3350-41AF-9F93-7AF7A6BE0072}" type="slidenum">
              <a:rPr lang="en-GB" smtClean="0"/>
              <a:t>‹#›</a:t>
            </a:fld>
            <a:endParaRPr lang="en-GB"/>
          </a:p>
        </p:txBody>
      </p:sp>
    </p:spTree>
    <p:extLst>
      <p:ext uri="{BB962C8B-B14F-4D97-AF65-F5344CB8AC3E}">
        <p14:creationId xmlns:p14="http://schemas.microsoft.com/office/powerpoint/2010/main" val="3021986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9C4E2A-3350-41AF-9F93-7AF7A6BE0072}" type="slidenum">
              <a:rPr lang="en-GB" smtClean="0"/>
              <a:t>3</a:t>
            </a:fld>
            <a:endParaRPr lang="en-GB"/>
          </a:p>
        </p:txBody>
      </p:sp>
    </p:spTree>
    <p:extLst>
      <p:ext uri="{BB962C8B-B14F-4D97-AF65-F5344CB8AC3E}">
        <p14:creationId xmlns:p14="http://schemas.microsoft.com/office/powerpoint/2010/main" val="2422159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MFDs = multi-functional devices</a:t>
            </a:r>
            <a:endParaRPr lang="en-GB" dirty="0"/>
          </a:p>
        </p:txBody>
      </p:sp>
      <p:sp>
        <p:nvSpPr>
          <p:cNvPr id="4" name="Slide Number Placeholder 3"/>
          <p:cNvSpPr>
            <a:spLocks noGrp="1"/>
          </p:cNvSpPr>
          <p:nvPr>
            <p:ph type="sldNum" sz="quarter" idx="10"/>
          </p:nvPr>
        </p:nvSpPr>
        <p:spPr/>
        <p:txBody>
          <a:bodyPr/>
          <a:lstStyle/>
          <a:p>
            <a:fld id="{03D07FBE-302F-4AEB-8A8D-8CBD6FA02FF6}" type="slidenum">
              <a:rPr lang="en-GB" smtClean="0"/>
              <a:t>9</a:t>
            </a:fld>
            <a:endParaRPr lang="en-GB"/>
          </a:p>
        </p:txBody>
      </p:sp>
    </p:spTree>
    <p:extLst>
      <p:ext uri="{BB962C8B-B14F-4D97-AF65-F5344CB8AC3E}">
        <p14:creationId xmlns:p14="http://schemas.microsoft.com/office/powerpoint/2010/main" val="32824877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Powerpoint We're Kirklees_Cov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713"/>
          </a:xfrm>
          <a:prstGeom prst="rect">
            <a:avLst/>
          </a:prstGeom>
        </p:spPr>
      </p:pic>
      <p:sp>
        <p:nvSpPr>
          <p:cNvPr id="2" name="Title 1"/>
          <p:cNvSpPr>
            <a:spLocks noGrp="1"/>
          </p:cNvSpPr>
          <p:nvPr>
            <p:ph type="ctrTitle"/>
          </p:nvPr>
        </p:nvSpPr>
        <p:spPr>
          <a:xfrm>
            <a:off x="685800" y="1604965"/>
            <a:ext cx="7772400" cy="2387600"/>
          </a:xfrm>
        </p:spPr>
        <p:txBody>
          <a:bodyPr anchor="ctr" anchorCtr="0"/>
          <a:lstStyle>
            <a:lvl1pPr algn="ctr">
              <a:defRPr sz="60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143000" y="4084640"/>
            <a:ext cx="6858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C4109F-6EBD-49CA-B4AE-4797D97206A3}"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50278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C4109F-6EBD-49CA-B4AE-4797D97206A3}"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197086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C4109F-6EBD-49CA-B4AE-4797D97206A3}"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616291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9F77156-FEBF-4610-8056-4B68B1989907}"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2676076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77156-FEBF-4610-8056-4B68B1989907}"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2205891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F77156-FEBF-4610-8056-4B68B1989907}"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014888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9F77156-FEBF-4610-8056-4B68B1989907}"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908086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9F77156-FEBF-4610-8056-4B68B1989907}" type="datetimeFigureOut">
              <a:rPr lang="en-GB" smtClean="0"/>
              <a:t>02/11/2021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258867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9F77156-FEBF-4610-8056-4B68B1989907}" type="datetimeFigureOut">
              <a:rPr lang="en-GB" smtClean="0"/>
              <a:t>02/11/2021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8987437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77156-FEBF-4610-8056-4B68B1989907}" type="datetimeFigureOut">
              <a:rPr lang="en-GB" smtClean="0"/>
              <a:t>02/11/2021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2901496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F77156-FEBF-4610-8056-4B68B1989907}"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1081224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C4109F-6EBD-49CA-B4AE-4797D97206A3}"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30699157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F77156-FEBF-4610-8056-4B68B1989907}"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8811972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77156-FEBF-4610-8056-4B68B1989907}"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1233682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9F77156-FEBF-4610-8056-4B68B1989907}"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1C0599-3899-4B5B-ADBD-01F875666D9C}" type="slidenum">
              <a:rPr lang="en-GB" smtClean="0"/>
              <a:t>‹#›</a:t>
            </a:fld>
            <a:endParaRPr lang="en-GB"/>
          </a:p>
        </p:txBody>
      </p:sp>
    </p:spTree>
    <p:extLst>
      <p:ext uri="{BB962C8B-B14F-4D97-AF65-F5344CB8AC3E}">
        <p14:creationId xmlns:p14="http://schemas.microsoft.com/office/powerpoint/2010/main" val="342768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C4109F-6EBD-49CA-B4AE-4797D97206A3}" type="datetimeFigureOut">
              <a:rPr lang="en-GB" smtClean="0"/>
              <a:t>02/11/2021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1732951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C4109F-6EBD-49CA-B4AE-4797D97206A3}"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3278958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C4109F-6EBD-49CA-B4AE-4797D97206A3}" type="datetimeFigureOut">
              <a:rPr lang="en-GB" smtClean="0"/>
              <a:t>02/11/2021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2681061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C4109F-6EBD-49CA-B4AE-4797D97206A3}" type="datetimeFigureOut">
              <a:rPr lang="en-GB" smtClean="0"/>
              <a:t>02/11/2021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393635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C4109F-6EBD-49CA-B4AE-4797D97206A3}" type="datetimeFigureOut">
              <a:rPr lang="en-GB" smtClean="0"/>
              <a:t>02/11/2021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4167385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C4109F-6EBD-49CA-B4AE-4797D97206A3}"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539474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C4109F-6EBD-49CA-B4AE-4797D97206A3}" type="datetimeFigureOut">
              <a:rPr lang="en-GB" smtClean="0"/>
              <a:t>02/11/2021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773A7C-7FBF-42CC-BA74-9977AE049E3A}" type="slidenum">
              <a:rPr lang="en-GB" smtClean="0"/>
              <a:t>‹#›</a:t>
            </a:fld>
            <a:endParaRPr lang="en-GB"/>
          </a:p>
        </p:txBody>
      </p:sp>
    </p:spTree>
    <p:extLst>
      <p:ext uri="{BB962C8B-B14F-4D97-AF65-F5344CB8AC3E}">
        <p14:creationId xmlns:p14="http://schemas.microsoft.com/office/powerpoint/2010/main" val="381226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531"/>
            <a:ext cx="9144000" cy="6849944"/>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C4109F-6EBD-49CA-B4AE-4797D97206A3}" type="datetimeFigureOut">
              <a:rPr lang="en-GB" smtClean="0"/>
              <a:t>02/11/2021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773A7C-7FBF-42CC-BA74-9977AE049E3A}" type="slidenum">
              <a:rPr lang="en-GB" smtClean="0"/>
              <a:t>‹#›</a:t>
            </a:fld>
            <a:endParaRPr lang="en-GB"/>
          </a:p>
        </p:txBody>
      </p:sp>
    </p:spTree>
    <p:extLst>
      <p:ext uri="{BB962C8B-B14F-4D97-AF65-F5344CB8AC3E}">
        <p14:creationId xmlns:p14="http://schemas.microsoft.com/office/powerpoint/2010/main" val="3193843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809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77156-FEBF-4610-8056-4B68B1989907}" type="datetimeFigureOut">
              <a:rPr lang="en-GB" smtClean="0"/>
              <a:t>02/11/2021</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C0599-3899-4B5B-ADBD-01F875666D9C}" type="slidenum">
              <a:rPr lang="en-GB" smtClean="0"/>
              <a:t>‹#›</a:t>
            </a:fld>
            <a:endParaRPr lang="en-GB"/>
          </a:p>
        </p:txBody>
      </p:sp>
    </p:spTree>
    <p:extLst>
      <p:ext uri="{BB962C8B-B14F-4D97-AF65-F5344CB8AC3E}">
        <p14:creationId xmlns:p14="http://schemas.microsoft.com/office/powerpoint/2010/main" val="1898760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00809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b"/>
          <a:lstStyle/>
          <a:p>
            <a:r>
              <a:rPr lang="en-GB" dirty="0"/>
              <a:t>Inclusive Procurement in Kirklees</a:t>
            </a:r>
          </a:p>
        </p:txBody>
      </p:sp>
      <p:sp>
        <p:nvSpPr>
          <p:cNvPr id="3" name="Subtitle 2"/>
          <p:cNvSpPr>
            <a:spLocks noGrp="1"/>
          </p:cNvSpPr>
          <p:nvPr>
            <p:ph type="subTitle" idx="1"/>
          </p:nvPr>
        </p:nvSpPr>
        <p:spPr/>
        <p:txBody>
          <a:bodyPr/>
          <a:lstStyle/>
          <a:p>
            <a:r>
              <a:rPr lang="en-GB" sz="3200" dirty="0"/>
              <a:t>An ongoing journey…</a:t>
            </a:r>
          </a:p>
          <a:p>
            <a:endParaRPr lang="en-GB" sz="500" dirty="0"/>
          </a:p>
          <a:p>
            <a:r>
              <a:rPr lang="en-GB" dirty="0"/>
              <a:t>CCIN Officers Call – November 2021</a:t>
            </a:r>
          </a:p>
        </p:txBody>
      </p:sp>
    </p:spTree>
    <p:extLst>
      <p:ext uri="{BB962C8B-B14F-4D97-AF65-F5344CB8AC3E}">
        <p14:creationId xmlns:p14="http://schemas.microsoft.com/office/powerpoint/2010/main" val="386128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Updating our TOMs framework</a:t>
            </a:r>
            <a:endParaRPr lang="en-GB" dirty="0"/>
          </a:p>
        </p:txBody>
      </p:sp>
      <p:sp>
        <p:nvSpPr>
          <p:cNvPr id="3" name="Content Placeholder 2"/>
          <p:cNvSpPr>
            <a:spLocks noGrp="1"/>
          </p:cNvSpPr>
          <p:nvPr>
            <p:ph idx="1"/>
          </p:nvPr>
        </p:nvSpPr>
        <p:spPr/>
        <p:txBody>
          <a:bodyPr/>
          <a:lstStyle/>
          <a:p>
            <a:r>
              <a:rPr lang="en-GB" dirty="0" smtClean="0"/>
              <a:t>Main list reduced from 46 to 34</a:t>
            </a:r>
          </a:p>
          <a:p>
            <a:r>
              <a:rPr lang="en-GB" dirty="0" err="1" smtClean="0"/>
              <a:t>Lite</a:t>
            </a:r>
            <a:r>
              <a:rPr lang="en-GB" dirty="0" smtClean="0"/>
              <a:t> list reduced from 22 to 16</a:t>
            </a:r>
          </a:p>
          <a:p>
            <a:r>
              <a:rPr lang="en-GB" dirty="0" smtClean="0"/>
              <a:t>Record only reduced from 9 to 3</a:t>
            </a:r>
          </a:p>
          <a:p>
            <a:r>
              <a:rPr lang="en-GB" dirty="0" smtClean="0"/>
              <a:t>Emphasis on guiding suppliers to make deliverable and high quality commitments</a:t>
            </a:r>
          </a:p>
          <a:p>
            <a:r>
              <a:rPr lang="en-GB" dirty="0" smtClean="0"/>
              <a:t>Recognition that:</a:t>
            </a:r>
          </a:p>
          <a:p>
            <a:pPr lvl="1"/>
            <a:r>
              <a:rPr lang="en-GB" dirty="0" smtClean="0"/>
              <a:t>some measures are not limited to local</a:t>
            </a:r>
          </a:p>
          <a:p>
            <a:pPr lvl="1"/>
            <a:r>
              <a:rPr lang="en-GB" dirty="0" smtClean="0"/>
              <a:t>Some have no added value if not used with weighting</a:t>
            </a:r>
          </a:p>
          <a:p>
            <a:pPr lvl="1"/>
            <a:r>
              <a:rPr lang="en-GB" dirty="0" smtClean="0"/>
              <a:t>Applying weightings adds complexity</a:t>
            </a:r>
            <a:endParaRPr lang="en-GB" dirty="0"/>
          </a:p>
        </p:txBody>
      </p:sp>
    </p:spTree>
    <p:extLst>
      <p:ext uri="{BB962C8B-B14F-4D97-AF65-F5344CB8AC3E}">
        <p14:creationId xmlns:p14="http://schemas.microsoft.com/office/powerpoint/2010/main" val="3613820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next?</a:t>
            </a:r>
          </a:p>
        </p:txBody>
      </p:sp>
      <p:sp>
        <p:nvSpPr>
          <p:cNvPr id="3" name="Content Placeholder 2"/>
          <p:cNvSpPr>
            <a:spLocks noGrp="1"/>
          </p:cNvSpPr>
          <p:nvPr>
            <p:ph idx="1"/>
          </p:nvPr>
        </p:nvSpPr>
        <p:spPr/>
        <p:txBody>
          <a:bodyPr/>
          <a:lstStyle/>
          <a:p>
            <a:r>
              <a:rPr lang="en-GB" dirty="0"/>
              <a:t>Continue to increase level of ambition and impact…</a:t>
            </a:r>
          </a:p>
          <a:p>
            <a:r>
              <a:rPr lang="en-GB" dirty="0"/>
              <a:t>New Procurement Strategy and updated Social Value Policy Statement</a:t>
            </a:r>
          </a:p>
          <a:p>
            <a:r>
              <a:rPr lang="en-GB" dirty="0"/>
              <a:t>Driving SV through capital investments</a:t>
            </a:r>
          </a:p>
          <a:p>
            <a:r>
              <a:rPr lang="en-GB"/>
              <a:t>VCSE engagement</a:t>
            </a:r>
            <a:endParaRPr lang="en-GB" dirty="0"/>
          </a:p>
          <a:p>
            <a:r>
              <a:rPr lang="en-GB" dirty="0"/>
              <a:t>Continue to collaborate, share and learn;	</a:t>
            </a:r>
          </a:p>
          <a:p>
            <a:pPr lvl="1"/>
            <a:r>
              <a:rPr lang="en-GB" dirty="0"/>
              <a:t>West Yorkshire</a:t>
            </a:r>
          </a:p>
          <a:p>
            <a:pPr lvl="1"/>
            <a:r>
              <a:rPr lang="en-GB" dirty="0"/>
              <a:t>Yorkshire and Humber</a:t>
            </a:r>
          </a:p>
          <a:p>
            <a:endParaRPr lang="en-GB" dirty="0"/>
          </a:p>
        </p:txBody>
      </p:sp>
    </p:spTree>
    <p:extLst>
      <p:ext uri="{BB962C8B-B14F-4D97-AF65-F5344CB8AC3E}">
        <p14:creationId xmlns:p14="http://schemas.microsoft.com/office/powerpoint/2010/main" val="3234576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Thank you!</a:t>
            </a:r>
          </a:p>
        </p:txBody>
      </p:sp>
      <p:sp>
        <p:nvSpPr>
          <p:cNvPr id="5" name="Text Placeholder 4"/>
          <p:cNvSpPr>
            <a:spLocks noGrp="1"/>
          </p:cNvSpPr>
          <p:nvPr>
            <p:ph type="body" idx="1"/>
          </p:nvPr>
        </p:nvSpPr>
        <p:spPr/>
        <p:txBody>
          <a:bodyPr/>
          <a:lstStyle/>
          <a:p>
            <a:r>
              <a:rPr lang="en-GB" dirty="0"/>
              <a:t>Jane Lockwood (janea.Lockwood@kirklees.gov.uk)</a:t>
            </a:r>
          </a:p>
          <a:p>
            <a:r>
              <a:rPr lang="en-GB" dirty="0" smtClean="0"/>
              <a:t>Jonathan </a:t>
            </a:r>
            <a:r>
              <a:rPr lang="en-GB" dirty="0"/>
              <a:t>Nunn (jonathan.nunn@kirklees.gov.uk</a:t>
            </a:r>
            <a:r>
              <a:rPr lang="en-GB" dirty="0" smtClean="0"/>
              <a:t>)</a:t>
            </a:r>
            <a:endParaRPr lang="en-GB" dirty="0"/>
          </a:p>
        </p:txBody>
      </p:sp>
    </p:spTree>
    <p:extLst>
      <p:ext uri="{BB962C8B-B14F-4D97-AF65-F5344CB8AC3E}">
        <p14:creationId xmlns:p14="http://schemas.microsoft.com/office/powerpoint/2010/main" val="3138488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51875"/>
            <a:ext cx="7886700" cy="817630"/>
          </a:xfrm>
        </p:spPr>
        <p:txBody>
          <a:bodyPr>
            <a:noAutofit/>
          </a:bodyPr>
          <a:lstStyle/>
          <a:p>
            <a:r>
              <a:rPr lang="en-GB" sz="3200" dirty="0"/>
              <a:t>Inclusive Economy in Kirklees: </a:t>
            </a:r>
            <a:br>
              <a:rPr lang="en-GB" sz="3200" dirty="0"/>
            </a:br>
            <a:r>
              <a:rPr lang="en-GB" sz="3200" dirty="0"/>
              <a:t>the Seven Box Framework</a:t>
            </a:r>
          </a:p>
        </p:txBody>
      </p:sp>
      <p:graphicFrame>
        <p:nvGraphicFramePr>
          <p:cNvPr id="4" name="Content Placeholder 3"/>
          <p:cNvGraphicFramePr>
            <a:graphicFrameLocks noGrp="1"/>
          </p:cNvGraphicFramePr>
          <p:nvPr>
            <p:ph idx="1"/>
            <p:extLst/>
          </p:nvPr>
        </p:nvGraphicFramePr>
        <p:xfrm>
          <a:off x="628650" y="1175893"/>
          <a:ext cx="7886700" cy="4985639"/>
        </p:xfrm>
        <a:graphic>
          <a:graphicData uri="http://schemas.openxmlformats.org/drawingml/2006/table">
            <a:tbl>
              <a:tblPr firstCol="1">
                <a:tableStyleId>{5C22544A-7EE6-4342-B048-85BDC9FD1C3A}</a:tableStyleId>
              </a:tblPr>
              <a:tblGrid>
                <a:gridCol w="1840756">
                  <a:extLst>
                    <a:ext uri="{9D8B030D-6E8A-4147-A177-3AD203B41FA5}">
                      <a16:colId xmlns:a16="http://schemas.microsoft.com/office/drawing/2014/main" xmlns="" val="20000"/>
                    </a:ext>
                  </a:extLst>
                </a:gridCol>
                <a:gridCol w="6045944">
                  <a:extLst>
                    <a:ext uri="{9D8B030D-6E8A-4147-A177-3AD203B41FA5}">
                      <a16:colId xmlns:a16="http://schemas.microsoft.com/office/drawing/2014/main" xmlns="" val="20001"/>
                    </a:ext>
                  </a:extLst>
                </a:gridCol>
              </a:tblGrid>
              <a:tr h="629285">
                <a:tc>
                  <a:txBody>
                    <a:bodyPr/>
                    <a:lstStyle/>
                    <a:p>
                      <a:pPr algn="ctr">
                        <a:lnSpc>
                          <a:spcPct val="107000"/>
                        </a:lnSpc>
                        <a:spcAft>
                          <a:spcPts val="0"/>
                        </a:spcAft>
                      </a:pPr>
                      <a:r>
                        <a:rPr lang="en-GB" sz="1400" dirty="0">
                          <a:effectLst/>
                        </a:rPr>
                        <a:t>Spend with Local Impact</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5B9BD4"/>
                    </a:solidFill>
                  </a:tcPr>
                </a:tc>
                <a:tc>
                  <a:txBody>
                    <a:bodyPr/>
                    <a:lstStyle/>
                    <a:p>
                      <a:pPr>
                        <a:lnSpc>
                          <a:spcPct val="107000"/>
                        </a:lnSpc>
                        <a:spcAft>
                          <a:spcPts val="0"/>
                        </a:spcAft>
                      </a:pPr>
                      <a:r>
                        <a:rPr lang="en-GB" sz="1100" dirty="0">
                          <a:effectLst/>
                        </a:rPr>
                        <a:t>Anchor organisations purchasing in a way that encourages local providers to bid for work and incentivising providers to commit to increasing social value (e.g. employing apprentices) through the delivery of these contracts.</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0"/>
                  </a:ext>
                </a:extLst>
              </a:tr>
              <a:tr h="29845">
                <a:tc>
                  <a:txBody>
                    <a:bodyPr/>
                    <a:lstStyle/>
                    <a:p>
                      <a:pPr algn="ctr">
                        <a:lnSpc>
                          <a:spcPct val="107000"/>
                        </a:lnSpc>
                        <a:spcAft>
                          <a:spcPts val="0"/>
                        </a:spcAft>
                      </a:pPr>
                      <a:r>
                        <a:rPr lang="en-GB" sz="500">
                          <a:effectLst/>
                        </a:rPr>
                        <a:t> </a:t>
                      </a:r>
                      <a:endParaRPr lang="en-GB"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01"/>
                  </a:ext>
                </a:extLst>
              </a:tr>
              <a:tr h="629920">
                <a:tc>
                  <a:txBody>
                    <a:bodyPr/>
                    <a:lstStyle/>
                    <a:p>
                      <a:pPr algn="ctr">
                        <a:lnSpc>
                          <a:spcPct val="107000"/>
                        </a:lnSpc>
                        <a:spcAft>
                          <a:spcPts val="0"/>
                        </a:spcAft>
                      </a:pPr>
                      <a:r>
                        <a:rPr lang="en-GB" sz="1400" dirty="0">
                          <a:effectLst/>
                        </a:rPr>
                        <a:t>Employment &amp; Skills</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43BA8D"/>
                    </a:solidFill>
                  </a:tcPr>
                </a:tc>
                <a:tc>
                  <a:txBody>
                    <a:bodyPr/>
                    <a:lstStyle/>
                    <a:p>
                      <a:pPr>
                        <a:lnSpc>
                          <a:spcPct val="107000"/>
                        </a:lnSpc>
                        <a:spcAft>
                          <a:spcPts val="0"/>
                        </a:spcAft>
                      </a:pPr>
                      <a:r>
                        <a:rPr lang="en-GB" sz="1100" dirty="0">
                          <a:effectLst/>
                        </a:rPr>
                        <a:t>Ensuring that education, training and skills opportunities are open and accessible to people from all places and backgrounds, and that they are prepared for good work that pays a living wage and provide paths to professional development.</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2"/>
                  </a:ext>
                </a:extLst>
              </a:tr>
              <a:tr h="29845">
                <a:tc>
                  <a:txBody>
                    <a:bodyPr/>
                    <a:lstStyle/>
                    <a:p>
                      <a:pPr algn="ctr">
                        <a:lnSpc>
                          <a:spcPct val="107000"/>
                        </a:lnSpc>
                        <a:spcAft>
                          <a:spcPts val="0"/>
                        </a:spcAft>
                      </a:pPr>
                      <a:r>
                        <a:rPr lang="en-GB" sz="500">
                          <a:effectLst/>
                        </a:rPr>
                        <a:t> </a:t>
                      </a:r>
                      <a:endParaRPr lang="en-GB"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03"/>
                  </a:ext>
                </a:extLst>
              </a:tr>
              <a:tr h="629920">
                <a:tc>
                  <a:txBody>
                    <a:bodyPr/>
                    <a:lstStyle/>
                    <a:p>
                      <a:pPr algn="ctr">
                        <a:lnSpc>
                          <a:spcPct val="107000"/>
                        </a:lnSpc>
                        <a:spcAft>
                          <a:spcPts val="0"/>
                        </a:spcAft>
                      </a:pPr>
                      <a:r>
                        <a:rPr lang="en-GB" sz="1400" dirty="0">
                          <a:effectLst/>
                        </a:rPr>
                        <a:t>Assets</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6FAC46"/>
                    </a:solidFill>
                  </a:tcPr>
                </a:tc>
                <a:tc>
                  <a:txBody>
                    <a:bodyPr/>
                    <a:lstStyle/>
                    <a:p>
                      <a:pPr>
                        <a:lnSpc>
                          <a:spcPct val="107000"/>
                        </a:lnSpc>
                        <a:spcAft>
                          <a:spcPts val="0"/>
                        </a:spcAft>
                      </a:pPr>
                      <a:r>
                        <a:rPr lang="en-GB" sz="1100">
                          <a:effectLst/>
                        </a:rPr>
                        <a:t>Recognising that anchor organisations hold significant assets that can be made available to community organisations. This includes estates but also equipment and other goods.</a:t>
                      </a:r>
                      <a:endParaRPr lang="en-GB"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4"/>
                  </a:ext>
                </a:extLst>
              </a:tr>
              <a:tr h="29845">
                <a:tc>
                  <a:txBody>
                    <a:bodyPr/>
                    <a:lstStyle/>
                    <a:p>
                      <a:pPr algn="ct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05"/>
                  </a:ext>
                </a:extLst>
              </a:tr>
              <a:tr h="629920">
                <a:tc>
                  <a:txBody>
                    <a:bodyPr/>
                    <a:lstStyle/>
                    <a:p>
                      <a:pPr algn="ctr">
                        <a:lnSpc>
                          <a:spcPct val="107000"/>
                        </a:lnSpc>
                        <a:spcAft>
                          <a:spcPts val="0"/>
                        </a:spcAft>
                      </a:pPr>
                      <a:r>
                        <a:rPr lang="en-GB" sz="1400" dirty="0">
                          <a:effectLst/>
                        </a:rPr>
                        <a:t>Tackling Poverty</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6F2F9F"/>
                    </a:solidFill>
                  </a:tcPr>
                </a:tc>
                <a:tc>
                  <a:txBody>
                    <a:bodyPr/>
                    <a:lstStyle/>
                    <a:p>
                      <a:pPr>
                        <a:lnSpc>
                          <a:spcPct val="107000"/>
                        </a:lnSpc>
                        <a:spcAft>
                          <a:spcPts val="0"/>
                        </a:spcAft>
                      </a:pPr>
                      <a:r>
                        <a:rPr lang="en-GB" sz="1100" dirty="0">
                          <a:effectLst/>
                        </a:rPr>
                        <a:t>Part of our economy being inclusive is doing the most we can to avoid individuals and households falling into poverty and guaranteeing that when it happens that support is provided to quickly help them out of poverty.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6"/>
                  </a:ext>
                </a:extLst>
              </a:tr>
              <a:tr h="29845">
                <a:tc>
                  <a:txBody>
                    <a:bodyPr/>
                    <a:lstStyle/>
                    <a:p>
                      <a:pPr algn="ct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07"/>
                  </a:ext>
                </a:extLst>
              </a:tr>
              <a:tr h="629920">
                <a:tc>
                  <a:txBody>
                    <a:bodyPr/>
                    <a:lstStyle/>
                    <a:p>
                      <a:pPr algn="ctr">
                        <a:lnSpc>
                          <a:spcPct val="107000"/>
                        </a:lnSpc>
                        <a:spcAft>
                          <a:spcPts val="0"/>
                        </a:spcAft>
                      </a:pPr>
                      <a:r>
                        <a:rPr lang="en-GB" sz="1400" dirty="0">
                          <a:effectLst/>
                        </a:rPr>
                        <a:t>Grassroots</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EC7C30"/>
                    </a:solidFill>
                  </a:tcPr>
                </a:tc>
                <a:tc>
                  <a:txBody>
                    <a:bodyPr/>
                    <a:lstStyle/>
                    <a:p>
                      <a:pPr>
                        <a:lnSpc>
                          <a:spcPct val="107000"/>
                        </a:lnSpc>
                        <a:spcAft>
                          <a:spcPts val="0"/>
                        </a:spcAft>
                      </a:pPr>
                      <a:r>
                        <a:rPr lang="en-GB" sz="1100">
                          <a:effectLst/>
                        </a:rPr>
                        <a:t>Supporting new and existing community organisations and engaging them in the development of plans and services is essential to ensuring creation of an inclusive economy.</a:t>
                      </a:r>
                      <a:endParaRPr lang="en-GB"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08"/>
                  </a:ext>
                </a:extLst>
              </a:tr>
              <a:tr h="29845">
                <a:tc>
                  <a:txBody>
                    <a:bodyPr/>
                    <a:lstStyle/>
                    <a:p>
                      <a:pPr algn="ct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09"/>
                  </a:ext>
                </a:extLst>
              </a:tr>
              <a:tr h="629920">
                <a:tc>
                  <a:txBody>
                    <a:bodyPr/>
                    <a:lstStyle/>
                    <a:p>
                      <a:pPr algn="ctr">
                        <a:lnSpc>
                          <a:spcPct val="107000"/>
                        </a:lnSpc>
                        <a:spcAft>
                          <a:spcPts val="0"/>
                        </a:spcAft>
                      </a:pPr>
                      <a:r>
                        <a:rPr lang="en-GB" sz="1400" dirty="0">
                          <a:effectLst/>
                        </a:rPr>
                        <a:t>Understanding Local Impact</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A4A4A4"/>
                    </a:solidFill>
                  </a:tcPr>
                </a:tc>
                <a:tc>
                  <a:txBody>
                    <a:bodyPr/>
                    <a:lstStyle/>
                    <a:p>
                      <a:pPr>
                        <a:lnSpc>
                          <a:spcPct val="107000"/>
                        </a:lnSpc>
                        <a:spcAft>
                          <a:spcPts val="0"/>
                        </a:spcAft>
                      </a:pPr>
                      <a:r>
                        <a:rPr lang="en-GB" sz="1100" dirty="0">
                          <a:effectLst/>
                        </a:rPr>
                        <a:t>Developing an economy that serves individuals from all places and communities requires that we understand how skills, assets and needs differ in order that we can deliver targeted interventions and measure impact.</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10"/>
                  </a:ext>
                </a:extLst>
              </a:tr>
              <a:tr h="29845">
                <a:tc>
                  <a:txBody>
                    <a:bodyPr/>
                    <a:lstStyle/>
                    <a:p>
                      <a:pPr algn="ct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nSpc>
                          <a:spcPct val="107000"/>
                        </a:lnSpc>
                        <a:spcAft>
                          <a:spcPts val="0"/>
                        </a:spcAft>
                      </a:pPr>
                      <a:r>
                        <a:rPr lang="en-GB" sz="500" dirty="0">
                          <a:effectLst/>
                        </a:rPr>
                        <a:t> </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10011"/>
                  </a:ext>
                </a:extLst>
              </a:tr>
              <a:tr h="629920">
                <a:tc>
                  <a:txBody>
                    <a:bodyPr/>
                    <a:lstStyle/>
                    <a:p>
                      <a:pPr algn="ctr">
                        <a:lnSpc>
                          <a:spcPct val="107000"/>
                        </a:lnSpc>
                        <a:spcAft>
                          <a:spcPts val="0"/>
                        </a:spcAft>
                      </a:pPr>
                      <a:r>
                        <a:rPr lang="en-GB" sz="1400" dirty="0">
                          <a:effectLst/>
                        </a:rPr>
                        <a:t>Environmental Sustainability</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a:lnSpc>
                          <a:spcPct val="107000"/>
                        </a:lnSpc>
                        <a:spcAft>
                          <a:spcPts val="0"/>
                        </a:spcAft>
                      </a:pPr>
                      <a:r>
                        <a:rPr lang="en-GB" sz="1100" dirty="0">
                          <a:effectLst/>
                        </a:rPr>
                        <a:t>It is now widely acknowledged that we are in the midst of a climate emergency and that we must transition – locally, nationally and globally – to a low carbon economy. This must be a just transition that does not further disadvantage already disadvantaged groups – particularly those that have been impacted negatively by previous industrial transitions.</a:t>
                      </a:r>
                      <a:endParaRPr lang="en-GB"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012"/>
                  </a:ext>
                </a:extLst>
              </a:tr>
            </a:tbl>
          </a:graphicData>
        </a:graphic>
      </p:graphicFrame>
      <p:sp>
        <p:nvSpPr>
          <p:cNvPr id="11" name="Rectangle 10">
            <a:hlinkClick r:id="rId2" action="ppaction://hlinksldjump"/>
          </p:cNvPr>
          <p:cNvSpPr/>
          <p:nvPr/>
        </p:nvSpPr>
        <p:spPr>
          <a:xfrm>
            <a:off x="628650" y="1182756"/>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hlinkClick r:id="rId3" action="ppaction://hlinksldjump"/>
          </p:cNvPr>
          <p:cNvSpPr/>
          <p:nvPr/>
        </p:nvSpPr>
        <p:spPr>
          <a:xfrm>
            <a:off x="628650" y="1909859"/>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hlinkClick r:id="" action="ppaction://noaction"/>
          </p:cNvPr>
          <p:cNvSpPr/>
          <p:nvPr/>
        </p:nvSpPr>
        <p:spPr>
          <a:xfrm>
            <a:off x="628650" y="2618630"/>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hlinkClick r:id="" action="ppaction://noaction"/>
          </p:cNvPr>
          <p:cNvSpPr/>
          <p:nvPr/>
        </p:nvSpPr>
        <p:spPr>
          <a:xfrm>
            <a:off x="628650" y="3327401"/>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hlinkClick r:id="" action="ppaction://noaction"/>
          </p:cNvPr>
          <p:cNvSpPr/>
          <p:nvPr/>
        </p:nvSpPr>
        <p:spPr>
          <a:xfrm>
            <a:off x="628650" y="4016293"/>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hlinkClick r:id="" action="ppaction://noaction"/>
          </p:cNvPr>
          <p:cNvSpPr/>
          <p:nvPr/>
        </p:nvSpPr>
        <p:spPr>
          <a:xfrm>
            <a:off x="628650" y="4743396"/>
            <a:ext cx="1836254" cy="606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hlinkClick r:id="" action="ppaction://noaction"/>
          </p:cNvPr>
          <p:cNvSpPr/>
          <p:nvPr/>
        </p:nvSpPr>
        <p:spPr>
          <a:xfrm>
            <a:off x="628650" y="5452464"/>
            <a:ext cx="1836254" cy="709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9852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Timeline</a:t>
            </a:r>
          </a:p>
        </p:txBody>
      </p:sp>
      <p:cxnSp>
        <p:nvCxnSpPr>
          <p:cNvPr id="5" name="Straight Connector 4"/>
          <p:cNvCxnSpPr/>
          <p:nvPr/>
        </p:nvCxnSpPr>
        <p:spPr>
          <a:xfrm>
            <a:off x="754984" y="3749498"/>
            <a:ext cx="77400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724903"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2013</a:t>
            </a:r>
            <a:endParaRPr lang="en-GB" sz="1400" b="1" dirty="0"/>
          </a:p>
        </p:txBody>
      </p:sp>
      <p:sp>
        <p:nvSpPr>
          <p:cNvPr id="9" name="Oval 8"/>
          <p:cNvSpPr/>
          <p:nvPr/>
        </p:nvSpPr>
        <p:spPr>
          <a:xfrm>
            <a:off x="8017565"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2021</a:t>
            </a:r>
            <a:endParaRPr lang="en-GB" sz="1400" b="1" dirty="0"/>
          </a:p>
        </p:txBody>
      </p:sp>
      <p:sp>
        <p:nvSpPr>
          <p:cNvPr id="10" name="Oval 9"/>
          <p:cNvSpPr/>
          <p:nvPr/>
        </p:nvSpPr>
        <p:spPr>
          <a:xfrm>
            <a:off x="1541736"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2014</a:t>
            </a:r>
            <a:endParaRPr lang="en-GB" sz="1400" b="1" dirty="0"/>
          </a:p>
        </p:txBody>
      </p:sp>
      <p:sp>
        <p:nvSpPr>
          <p:cNvPr id="11" name="Oval 10"/>
          <p:cNvSpPr/>
          <p:nvPr/>
        </p:nvSpPr>
        <p:spPr>
          <a:xfrm>
            <a:off x="7011231"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2020</a:t>
            </a:r>
            <a:endParaRPr lang="en-GB" sz="1400" b="1" dirty="0"/>
          </a:p>
        </p:txBody>
      </p:sp>
      <p:sp>
        <p:nvSpPr>
          <p:cNvPr id="12" name="Oval 11"/>
          <p:cNvSpPr/>
          <p:nvPr/>
        </p:nvSpPr>
        <p:spPr>
          <a:xfrm>
            <a:off x="2358569"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2015</a:t>
            </a:r>
            <a:endParaRPr lang="en-GB" sz="1400" b="1" dirty="0"/>
          </a:p>
        </p:txBody>
      </p:sp>
      <p:sp>
        <p:nvSpPr>
          <p:cNvPr id="13" name="Oval 12"/>
          <p:cNvSpPr/>
          <p:nvPr/>
        </p:nvSpPr>
        <p:spPr>
          <a:xfrm>
            <a:off x="3175402"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2016</a:t>
            </a:r>
            <a:endParaRPr lang="en-GB" sz="1400" b="1" dirty="0"/>
          </a:p>
        </p:txBody>
      </p:sp>
      <p:sp>
        <p:nvSpPr>
          <p:cNvPr id="14" name="Oval 13"/>
          <p:cNvSpPr/>
          <p:nvPr/>
        </p:nvSpPr>
        <p:spPr>
          <a:xfrm>
            <a:off x="3992235"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2017</a:t>
            </a:r>
            <a:endParaRPr lang="en-GB" sz="1400" b="1" dirty="0"/>
          </a:p>
        </p:txBody>
      </p:sp>
      <p:sp>
        <p:nvSpPr>
          <p:cNvPr id="15" name="Oval 14"/>
          <p:cNvSpPr/>
          <p:nvPr/>
        </p:nvSpPr>
        <p:spPr>
          <a:xfrm>
            <a:off x="4998567"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2018</a:t>
            </a:r>
            <a:endParaRPr lang="en-GB" sz="1400" b="1" dirty="0"/>
          </a:p>
        </p:txBody>
      </p:sp>
      <p:sp>
        <p:nvSpPr>
          <p:cNvPr id="16" name="Oval 15"/>
          <p:cNvSpPr/>
          <p:nvPr/>
        </p:nvSpPr>
        <p:spPr>
          <a:xfrm>
            <a:off x="6004899" y="3505196"/>
            <a:ext cx="497785" cy="47707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200" b="1" dirty="0"/>
              <a:t>2019</a:t>
            </a:r>
            <a:endParaRPr lang="en-GB" sz="1400" b="1" dirty="0"/>
          </a:p>
        </p:txBody>
      </p:sp>
      <p:cxnSp>
        <p:nvCxnSpPr>
          <p:cNvPr id="21" name="Straight Connector 20"/>
          <p:cNvCxnSpPr>
            <a:stCxn id="8" idx="4"/>
          </p:cNvCxnSpPr>
          <p:nvPr/>
        </p:nvCxnSpPr>
        <p:spPr>
          <a:xfrm flipH="1">
            <a:off x="973795" y="3982275"/>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611307" y="3192045"/>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4241125" y="3982275"/>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5243824" y="3180519"/>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6253786" y="3982275"/>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7260123" y="3180518"/>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8266448" y="3982274"/>
            <a:ext cx="1" cy="324677"/>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072" y="4333456"/>
            <a:ext cx="1993310" cy="1384995"/>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SV Act comes into effect</a:t>
            </a:r>
          </a:p>
          <a:p>
            <a:pPr marL="106363" indent="-106363" algn="ctr">
              <a:buFont typeface="Arial" panose="020B0604020202020204" pitchFamily="34" charset="0"/>
              <a:buChar char="•"/>
            </a:pPr>
            <a:r>
              <a:rPr lang="en-GB" sz="1400" dirty="0"/>
              <a:t>Kirklees SV Policy Statement &amp; Guidance</a:t>
            </a:r>
          </a:p>
          <a:p>
            <a:pPr marL="106363" indent="-106363" algn="ctr">
              <a:buFont typeface="Arial" panose="020B0604020202020204" pitchFamily="34" charset="0"/>
              <a:buChar char="•"/>
            </a:pPr>
            <a:r>
              <a:rPr lang="en-GB" sz="1400" dirty="0"/>
              <a:t>Kirklees Procurement Strategy 2013-17</a:t>
            </a:r>
          </a:p>
        </p:txBody>
      </p:sp>
      <p:sp>
        <p:nvSpPr>
          <p:cNvPr id="31" name="TextBox 30"/>
          <p:cNvSpPr txBox="1"/>
          <p:nvPr/>
        </p:nvSpPr>
        <p:spPr>
          <a:xfrm>
            <a:off x="1832937" y="2690394"/>
            <a:ext cx="1544708" cy="523220"/>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Public Contract Regs 2015</a:t>
            </a:r>
          </a:p>
        </p:txBody>
      </p:sp>
      <p:sp>
        <p:nvSpPr>
          <p:cNvPr id="32" name="TextBox 31"/>
          <p:cNvSpPr txBox="1"/>
          <p:nvPr/>
        </p:nvSpPr>
        <p:spPr>
          <a:xfrm>
            <a:off x="4163835" y="1578142"/>
            <a:ext cx="2179134" cy="1600438"/>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Kirklees Inclusive Growth Group formed</a:t>
            </a:r>
          </a:p>
          <a:p>
            <a:pPr marL="106363" indent="-106363" algn="ctr">
              <a:buFont typeface="Arial" panose="020B0604020202020204" pitchFamily="34" charset="0"/>
              <a:buChar char="•"/>
            </a:pPr>
            <a:r>
              <a:rPr lang="en-GB" sz="1400" dirty="0"/>
              <a:t>CLES report commissioned</a:t>
            </a:r>
          </a:p>
          <a:p>
            <a:pPr marL="106363" indent="-106363" algn="ctr">
              <a:buFont typeface="Arial" panose="020B0604020202020204" pitchFamily="34" charset="0"/>
              <a:buChar char="•"/>
            </a:pPr>
            <a:r>
              <a:rPr lang="en-GB" sz="1400" dirty="0"/>
              <a:t>Begin implementing category management approach</a:t>
            </a:r>
          </a:p>
        </p:txBody>
      </p:sp>
      <p:sp>
        <p:nvSpPr>
          <p:cNvPr id="33" name="TextBox 32"/>
          <p:cNvSpPr txBox="1"/>
          <p:nvPr/>
        </p:nvSpPr>
        <p:spPr>
          <a:xfrm>
            <a:off x="5147119" y="4306951"/>
            <a:ext cx="2221090" cy="1384995"/>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Embedding local spend analysis</a:t>
            </a:r>
          </a:p>
          <a:p>
            <a:pPr marL="106363" indent="-106363" algn="ctr">
              <a:buFont typeface="Arial" panose="020B0604020202020204" pitchFamily="34" charset="0"/>
              <a:buChar char="•"/>
            </a:pPr>
            <a:r>
              <a:rPr lang="en-GB" sz="1400" dirty="0"/>
              <a:t>GO Awards</a:t>
            </a:r>
          </a:p>
          <a:p>
            <a:pPr marL="106363" indent="-106363" algn="ctr">
              <a:buFont typeface="Arial" panose="020B0604020202020204" pitchFamily="34" charset="0"/>
              <a:buChar char="•"/>
            </a:pPr>
            <a:r>
              <a:rPr lang="en-GB" sz="1400" dirty="0"/>
              <a:t>Winner; Team of the year</a:t>
            </a:r>
          </a:p>
          <a:p>
            <a:pPr marL="106363" indent="-106363" algn="ctr">
              <a:buFont typeface="Arial" panose="020B0604020202020204" pitchFamily="34" charset="0"/>
              <a:buChar char="•"/>
            </a:pPr>
            <a:r>
              <a:rPr lang="en-GB" sz="1400" dirty="0"/>
              <a:t>Highly Commended; Procurement Innovation</a:t>
            </a:r>
          </a:p>
        </p:txBody>
      </p:sp>
      <p:sp>
        <p:nvSpPr>
          <p:cNvPr id="34" name="TextBox 33"/>
          <p:cNvSpPr txBox="1"/>
          <p:nvPr/>
        </p:nvSpPr>
        <p:spPr>
          <a:xfrm>
            <a:off x="6378494" y="1809914"/>
            <a:ext cx="1763258" cy="1384995"/>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Start of Social Value Portal pilot</a:t>
            </a:r>
          </a:p>
          <a:p>
            <a:pPr marL="106363" indent="-106363" algn="ctr">
              <a:buFont typeface="Arial" panose="020B0604020202020204" pitchFamily="34" charset="0"/>
              <a:buChar char="•"/>
            </a:pPr>
            <a:r>
              <a:rPr lang="en-GB" sz="1400" dirty="0"/>
              <a:t>GO Awards</a:t>
            </a:r>
          </a:p>
          <a:p>
            <a:pPr marL="106363" indent="-106363" algn="ctr">
              <a:buFont typeface="Arial" panose="020B0604020202020204" pitchFamily="34" charset="0"/>
              <a:buChar char="•"/>
            </a:pPr>
            <a:r>
              <a:rPr lang="en-GB" sz="1400" dirty="0"/>
              <a:t>Winner; Procurement Project of the </a:t>
            </a:r>
            <a:r>
              <a:rPr lang="en-GB" sz="1400" dirty="0" smtClean="0"/>
              <a:t>Year</a:t>
            </a:r>
            <a:endParaRPr lang="en-GB" sz="1400" dirty="0"/>
          </a:p>
        </p:txBody>
      </p:sp>
      <p:sp>
        <p:nvSpPr>
          <p:cNvPr id="35" name="TextBox 34"/>
          <p:cNvSpPr txBox="1"/>
          <p:nvPr/>
        </p:nvSpPr>
        <p:spPr>
          <a:xfrm>
            <a:off x="7368209" y="4305462"/>
            <a:ext cx="1801018" cy="954107"/>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Review of TOMs</a:t>
            </a:r>
          </a:p>
          <a:p>
            <a:pPr marL="106363" indent="-106363" algn="ctr">
              <a:buFont typeface="Arial" panose="020B0604020202020204" pitchFamily="34" charset="0"/>
              <a:buChar char="•"/>
            </a:pPr>
            <a:r>
              <a:rPr lang="en-GB" sz="1400" dirty="0"/>
              <a:t>GO Awards Winner; Best Procurement Delivery (Local </a:t>
            </a:r>
            <a:r>
              <a:rPr lang="en-GB" sz="1400" dirty="0" err="1"/>
              <a:t>Gvt</a:t>
            </a:r>
            <a:r>
              <a:rPr lang="en-GB" sz="1400" dirty="0"/>
              <a:t>)</a:t>
            </a:r>
          </a:p>
        </p:txBody>
      </p:sp>
      <p:sp>
        <p:nvSpPr>
          <p:cNvPr id="38" name="TextBox 37"/>
          <p:cNvSpPr txBox="1"/>
          <p:nvPr/>
        </p:nvSpPr>
        <p:spPr>
          <a:xfrm>
            <a:off x="3474256" y="4305462"/>
            <a:ext cx="1544708" cy="738664"/>
          </a:xfrm>
          <a:prstGeom prst="rect">
            <a:avLst/>
          </a:prstGeom>
          <a:noFill/>
        </p:spPr>
        <p:txBody>
          <a:bodyPr wrap="square" rtlCol="0">
            <a:spAutoFit/>
          </a:bodyPr>
          <a:lstStyle/>
          <a:p>
            <a:pPr marL="106363" indent="-106363" algn="ctr">
              <a:buFont typeface="Arial" panose="020B0604020202020204" pitchFamily="34" charset="0"/>
              <a:buChar char="•"/>
            </a:pPr>
            <a:r>
              <a:rPr lang="en-GB" sz="1400" dirty="0"/>
              <a:t>Procurement Transformation Project</a:t>
            </a:r>
          </a:p>
        </p:txBody>
      </p:sp>
    </p:spTree>
    <p:extLst>
      <p:ext uri="{BB962C8B-B14F-4D97-AF65-F5344CB8AC3E}">
        <p14:creationId xmlns:p14="http://schemas.microsoft.com/office/powerpoint/2010/main" val="2977078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going well?</a:t>
            </a:r>
          </a:p>
        </p:txBody>
      </p:sp>
      <p:sp>
        <p:nvSpPr>
          <p:cNvPr id="3" name="Content Placeholder 2"/>
          <p:cNvSpPr>
            <a:spLocks noGrp="1"/>
          </p:cNvSpPr>
          <p:nvPr>
            <p:ph idx="1"/>
          </p:nvPr>
        </p:nvSpPr>
        <p:spPr/>
        <p:txBody>
          <a:bodyPr/>
          <a:lstStyle/>
          <a:p>
            <a:r>
              <a:rPr lang="en-GB" dirty="0"/>
              <a:t>Category management</a:t>
            </a:r>
          </a:p>
          <a:p>
            <a:r>
              <a:rPr lang="en-GB" dirty="0"/>
              <a:t>Calibre of procurement professionals</a:t>
            </a:r>
          </a:p>
          <a:p>
            <a:r>
              <a:rPr lang="en-GB" dirty="0"/>
              <a:t>Recognition through procurement awards</a:t>
            </a:r>
          </a:p>
          <a:p>
            <a:r>
              <a:rPr lang="en-GB" dirty="0"/>
              <a:t>Strong Yorkshire and Humber procurement network and support</a:t>
            </a:r>
          </a:p>
          <a:p>
            <a:r>
              <a:rPr lang="en-GB" dirty="0" smtClean="0"/>
              <a:t>Increase </a:t>
            </a:r>
            <a:r>
              <a:rPr lang="en-GB" dirty="0"/>
              <a:t>in local </a:t>
            </a:r>
            <a:r>
              <a:rPr lang="en-GB" dirty="0" smtClean="0"/>
              <a:t>spend</a:t>
            </a:r>
            <a:endParaRPr lang="en-GB" dirty="0"/>
          </a:p>
        </p:txBody>
      </p:sp>
    </p:spTree>
    <p:extLst>
      <p:ext uri="{BB962C8B-B14F-4D97-AF65-F5344CB8AC3E}">
        <p14:creationId xmlns:p14="http://schemas.microsoft.com/office/powerpoint/2010/main" val="1434735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4"/>
          </a:xfrm>
        </p:spPr>
        <p:txBody>
          <a:bodyPr/>
          <a:lstStyle/>
          <a:p>
            <a:r>
              <a:rPr lang="en-GB" sz="4000" dirty="0" smtClean="0"/>
              <a:t>Kirklees Better Outcomes Partnership</a:t>
            </a:r>
            <a:endParaRPr lang="en-GB" dirty="0"/>
          </a:p>
        </p:txBody>
      </p:sp>
      <p:pic>
        <p:nvPicPr>
          <p:cNvPr id="4" name="Content Placeholder 3">
            <a:extLst>
              <a:ext uri="{FF2B5EF4-FFF2-40B4-BE49-F238E27FC236}">
                <a16:creationId xmlns="" xmlns:a16="http://schemas.microsoft.com/office/drawing/2014/main" id="{FAA60640-DB03-4B0E-BDBA-E2A894473FB7}"/>
              </a:ext>
            </a:extLst>
          </p:cNvPr>
          <p:cNvPicPr>
            <a:picLocks noGrp="1" noChangeAspect="1"/>
          </p:cNvPicPr>
          <p:nvPr>
            <p:ph idx="1"/>
          </p:nvPr>
        </p:nvPicPr>
        <p:blipFill rotWithShape="1">
          <a:blip r:embed="rId2"/>
          <a:srcRect b="34904"/>
          <a:stretch/>
        </p:blipFill>
        <p:spPr>
          <a:xfrm>
            <a:off x="1147644" y="1066801"/>
            <a:ext cx="6557164" cy="2832514"/>
          </a:xfrm>
          <a:prstGeom prst="rect">
            <a:avLst/>
          </a:prstGeom>
        </p:spPr>
      </p:pic>
      <p:sp>
        <p:nvSpPr>
          <p:cNvPr id="5" name="TextBox 4"/>
          <p:cNvSpPr txBox="1"/>
          <p:nvPr/>
        </p:nvSpPr>
        <p:spPr>
          <a:xfrm>
            <a:off x="628650" y="4081673"/>
            <a:ext cx="3943351" cy="2554545"/>
          </a:xfrm>
          <a:prstGeom prst="rect">
            <a:avLst/>
          </a:prstGeom>
          <a:noFill/>
        </p:spPr>
        <p:txBody>
          <a:bodyPr wrap="square" numCol="1" rtlCol="0">
            <a:spAutoFit/>
          </a:bodyPr>
          <a:lstStyle/>
          <a:p>
            <a:pPr marL="285750" indent="-285750">
              <a:buFont typeface="Arial" panose="020B0604020202020204" pitchFamily="34" charset="0"/>
              <a:buChar char="•"/>
            </a:pPr>
            <a:r>
              <a:rPr lang="en-GB" sz="1600" dirty="0" smtClean="0"/>
              <a:t>Social impact bond financed through MHCLG’s Fair Chance Fund</a:t>
            </a:r>
          </a:p>
          <a:p>
            <a:pPr marL="285750" indent="-285750">
              <a:buFont typeface="Arial" panose="020B0604020202020204" pitchFamily="34" charset="0"/>
              <a:buChar char="•"/>
            </a:pPr>
            <a:r>
              <a:rPr lang="en-GB" sz="1600" dirty="0" smtClean="0"/>
              <a:t>Services for the most vulnerable over 16s whose needs impact </a:t>
            </a:r>
            <a:r>
              <a:rPr lang="en-GB" sz="1600" dirty="0"/>
              <a:t>on </a:t>
            </a:r>
            <a:r>
              <a:rPr lang="en-GB" sz="1600" dirty="0" smtClean="0"/>
              <a:t>ability </a:t>
            </a:r>
            <a:r>
              <a:rPr lang="en-GB" sz="1600" dirty="0"/>
              <a:t>to live independently </a:t>
            </a:r>
            <a:r>
              <a:rPr lang="en-GB" sz="1600" dirty="0" smtClean="0"/>
              <a:t>and be at increased </a:t>
            </a:r>
            <a:r>
              <a:rPr lang="en-GB" sz="1600" dirty="0"/>
              <a:t>risk of homelessness </a:t>
            </a:r>
            <a:endParaRPr lang="en-GB" sz="1600" dirty="0" smtClean="0"/>
          </a:p>
          <a:p>
            <a:pPr marL="285750" indent="-285750">
              <a:buFont typeface="Arial" panose="020B0604020202020204" pitchFamily="34" charset="0"/>
              <a:buChar char="•"/>
            </a:pPr>
            <a:r>
              <a:rPr lang="en-GB" sz="1600" dirty="0" smtClean="0"/>
              <a:t>Often with disabilities</a:t>
            </a:r>
            <a:r>
              <a:rPr lang="en-GB" sz="1600" dirty="0"/>
              <a:t>, vulnerabilities, issues or lifestyle factors that increase </a:t>
            </a:r>
            <a:r>
              <a:rPr lang="en-GB" sz="1600" dirty="0" smtClean="0"/>
              <a:t>risk</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p:txBody>
      </p:sp>
      <p:sp>
        <p:nvSpPr>
          <p:cNvPr id="6" name="TextBox 5"/>
          <p:cNvSpPr txBox="1"/>
          <p:nvPr/>
        </p:nvSpPr>
        <p:spPr>
          <a:xfrm>
            <a:off x="4572001" y="4081673"/>
            <a:ext cx="3943350" cy="1815882"/>
          </a:xfrm>
          <a:prstGeom prst="rect">
            <a:avLst/>
          </a:prstGeom>
          <a:noFill/>
        </p:spPr>
        <p:txBody>
          <a:bodyPr wrap="square" numCol="1" rtlCol="0">
            <a:spAutoFit/>
          </a:bodyPr>
          <a:lstStyle/>
          <a:p>
            <a:pPr marL="285750" indent="-285750">
              <a:buFont typeface="Arial" panose="020B0604020202020204" pitchFamily="34" charset="0"/>
              <a:buChar char="•"/>
            </a:pPr>
            <a:r>
              <a:rPr lang="en-GB" sz="1600" dirty="0" smtClean="0"/>
              <a:t>Aim to improve outcomes </a:t>
            </a:r>
            <a:r>
              <a:rPr lang="en-GB" sz="1600" dirty="0"/>
              <a:t>for the most vulnerable </a:t>
            </a:r>
            <a:r>
              <a:rPr lang="en-GB" sz="1600" dirty="0" smtClean="0"/>
              <a:t>and reduce costly </a:t>
            </a:r>
            <a:r>
              <a:rPr lang="en-GB" sz="1600" dirty="0"/>
              <a:t>crisis </a:t>
            </a:r>
            <a:r>
              <a:rPr lang="en-GB" sz="1600" dirty="0" smtClean="0"/>
              <a:t>interventions</a:t>
            </a:r>
            <a:endParaRPr lang="en-GB" sz="1600" dirty="0"/>
          </a:p>
          <a:p>
            <a:pPr marL="285750" indent="-285750">
              <a:buFont typeface="Arial" panose="020B0604020202020204" pitchFamily="34" charset="0"/>
              <a:buChar char="•"/>
            </a:pPr>
            <a:r>
              <a:rPr lang="en-GB" sz="1600" dirty="0" smtClean="0"/>
              <a:t>Driving </a:t>
            </a:r>
            <a:r>
              <a:rPr lang="en-GB" sz="1600" dirty="0"/>
              <a:t>innovation and </a:t>
            </a:r>
            <a:r>
              <a:rPr lang="en-GB" sz="1600" dirty="0" smtClean="0"/>
              <a:t>provide </a:t>
            </a:r>
            <a:r>
              <a:rPr lang="en-GB" sz="1600" dirty="0"/>
              <a:t>an </a:t>
            </a:r>
            <a:r>
              <a:rPr lang="en-GB" sz="1600" dirty="0" smtClean="0"/>
              <a:t>inclusive, </a:t>
            </a:r>
            <a:r>
              <a:rPr lang="en-GB" sz="1600" dirty="0"/>
              <a:t>holistic</a:t>
            </a:r>
            <a:r>
              <a:rPr lang="en-GB" sz="1600" dirty="0" smtClean="0"/>
              <a:t> </a:t>
            </a:r>
            <a:r>
              <a:rPr lang="en-GB" sz="1600" dirty="0"/>
              <a:t>service</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384206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Our local spend has risen significantly…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2056734"/>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35466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challenges?</a:t>
            </a:r>
          </a:p>
        </p:txBody>
      </p:sp>
      <p:sp>
        <p:nvSpPr>
          <p:cNvPr id="3" name="Content Placeholder 2"/>
          <p:cNvSpPr>
            <a:spLocks noGrp="1"/>
          </p:cNvSpPr>
          <p:nvPr>
            <p:ph idx="1"/>
          </p:nvPr>
        </p:nvSpPr>
        <p:spPr/>
        <p:txBody>
          <a:bodyPr/>
          <a:lstStyle/>
          <a:p>
            <a:r>
              <a:rPr lang="en-GB" dirty="0"/>
              <a:t>Local spend analysis</a:t>
            </a:r>
          </a:p>
          <a:p>
            <a:pPr lvl="1"/>
            <a:r>
              <a:rPr lang="en-GB" dirty="0"/>
              <a:t>What is local?</a:t>
            </a:r>
          </a:p>
          <a:p>
            <a:pPr lvl="1"/>
            <a:r>
              <a:rPr lang="en-GB" dirty="0"/>
              <a:t>Data sources</a:t>
            </a:r>
          </a:p>
          <a:p>
            <a:r>
              <a:rPr lang="en-GB" dirty="0"/>
              <a:t>Getting anchors on board</a:t>
            </a:r>
          </a:p>
          <a:p>
            <a:r>
              <a:rPr lang="en-GB" dirty="0"/>
              <a:t>Embedding social value considerations early </a:t>
            </a:r>
          </a:p>
          <a:p>
            <a:r>
              <a:rPr lang="en-GB" dirty="0"/>
              <a:t>Maximising the best social value outcomes for our residents and places</a:t>
            </a:r>
          </a:p>
          <a:p>
            <a:endParaRPr lang="en-GB" dirty="0"/>
          </a:p>
        </p:txBody>
      </p:sp>
    </p:spTree>
    <p:extLst>
      <p:ext uri="{BB962C8B-B14F-4D97-AF65-F5344CB8AC3E}">
        <p14:creationId xmlns:p14="http://schemas.microsoft.com/office/powerpoint/2010/main" val="2171469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National TOMs Framework</a:t>
            </a:r>
            <a:endParaRPr lang="en-GB" dirty="0"/>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t="2395" r="2633"/>
          <a:stretch/>
        </p:blipFill>
        <p:spPr bwMode="auto">
          <a:xfrm>
            <a:off x="379762" y="1545279"/>
            <a:ext cx="8384477" cy="3767442"/>
          </a:xfrm>
          <a:prstGeom prst="rect">
            <a:avLst/>
          </a:prstGeom>
          <a:noFill/>
        </p:spPr>
      </p:pic>
    </p:spTree>
    <p:extLst>
      <p:ext uri="{BB962C8B-B14F-4D97-AF65-F5344CB8AC3E}">
        <p14:creationId xmlns:p14="http://schemas.microsoft.com/office/powerpoint/2010/main" val="2946767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266891663"/>
              </p:ext>
            </p:extLst>
          </p:nvPr>
        </p:nvGraphicFramePr>
        <p:xfrm>
          <a:off x="628650" y="1502776"/>
          <a:ext cx="7886700" cy="470058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628650" y="239232"/>
            <a:ext cx="7886700" cy="1325563"/>
          </a:xfrm>
        </p:spPr>
        <p:txBody>
          <a:bodyPr>
            <a:normAutofit/>
          </a:bodyPr>
          <a:lstStyle/>
          <a:p>
            <a:r>
              <a:rPr lang="en-GB" sz="4000" dirty="0" smtClean="0"/>
              <a:t>Suppliers’ Social Value Commitments</a:t>
            </a:r>
            <a:endParaRPr lang="en-GB" sz="4000" dirty="0"/>
          </a:p>
        </p:txBody>
      </p:sp>
      <p:sp>
        <p:nvSpPr>
          <p:cNvPr id="5" name="Left Bracket 4"/>
          <p:cNvSpPr/>
          <p:nvPr/>
        </p:nvSpPr>
        <p:spPr>
          <a:xfrm rot="5400000">
            <a:off x="5577675" y="1917618"/>
            <a:ext cx="205484" cy="1387011"/>
          </a:xfrm>
          <a:prstGeom prst="leftBracket">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 name="TextBox 5"/>
          <p:cNvSpPr txBox="1"/>
          <p:nvPr/>
        </p:nvSpPr>
        <p:spPr>
          <a:xfrm>
            <a:off x="4974437" y="2156649"/>
            <a:ext cx="1399486" cy="369332"/>
          </a:xfrm>
          <a:prstGeom prst="rect">
            <a:avLst/>
          </a:prstGeom>
          <a:noFill/>
        </p:spPr>
        <p:txBody>
          <a:bodyPr wrap="none" rtlCol="0">
            <a:spAutoFit/>
          </a:bodyPr>
          <a:lstStyle/>
          <a:p>
            <a:r>
              <a:rPr lang="en-GB" dirty="0" smtClean="0"/>
              <a:t>In evaluation</a:t>
            </a:r>
            <a:endParaRPr lang="en-GB" dirty="0"/>
          </a:p>
        </p:txBody>
      </p:sp>
      <p:sp>
        <p:nvSpPr>
          <p:cNvPr id="7" name="TextBox 6"/>
          <p:cNvSpPr txBox="1"/>
          <p:nvPr/>
        </p:nvSpPr>
        <p:spPr>
          <a:xfrm rot="16200000">
            <a:off x="6394881" y="2607311"/>
            <a:ext cx="1274708" cy="369332"/>
          </a:xfrm>
          <a:prstGeom prst="rect">
            <a:avLst/>
          </a:prstGeom>
          <a:noFill/>
        </p:spPr>
        <p:txBody>
          <a:bodyPr wrap="none" rtlCol="0">
            <a:spAutoFit/>
          </a:bodyPr>
          <a:lstStyle/>
          <a:p>
            <a:r>
              <a:rPr lang="en-GB" dirty="0" smtClean="0"/>
              <a:t>Abandoned</a:t>
            </a:r>
            <a:endParaRPr lang="en-GB" dirty="0"/>
          </a:p>
        </p:txBody>
      </p:sp>
    </p:spTree>
    <p:extLst>
      <p:ext uri="{BB962C8B-B14F-4D97-AF65-F5344CB8AC3E}">
        <p14:creationId xmlns:p14="http://schemas.microsoft.com/office/powerpoint/2010/main" val="2644891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We're Kirklees">
      <a:dk1>
        <a:sysClr val="windowText" lastClr="000000"/>
      </a:dk1>
      <a:lt1>
        <a:sysClr val="window" lastClr="FFFFFF"/>
      </a:lt1>
      <a:dk2>
        <a:srgbClr val="58595B"/>
      </a:dk2>
      <a:lt2>
        <a:srgbClr val="E7E6E6"/>
      </a:lt2>
      <a:accent1>
        <a:srgbClr val="0082A3"/>
      </a:accent1>
      <a:accent2>
        <a:srgbClr val="FFDD00"/>
      </a:accent2>
      <a:accent3>
        <a:srgbClr val="F18E00"/>
      </a:accent3>
      <a:accent4>
        <a:srgbClr val="BFD730"/>
      </a:accent4>
      <a:accent5>
        <a:srgbClr val="0082A3"/>
      </a:accent5>
      <a:accent6>
        <a:srgbClr val="7B1272"/>
      </a:accent6>
      <a:hlink>
        <a:srgbClr val="5BAC26"/>
      </a:hlink>
      <a:folHlink>
        <a:srgbClr val="0082A3"/>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We're Kirklees INTERNAL.potx" id="{BD0A9AC1-DB62-4306-B2AF-0EA74AD47B1D}" vid="{1D51EC87-E317-45D9-87C3-4C6159124DAB}"/>
    </a:ext>
  </a:extLst>
</a:theme>
</file>

<file path=ppt/theme/theme2.xml><?xml version="1.0" encoding="utf-8"?>
<a:theme xmlns:a="http://schemas.openxmlformats.org/drawingml/2006/main" name="Custom Design">
  <a:themeElements>
    <a:clrScheme name="We're Kirklees">
      <a:dk1>
        <a:sysClr val="windowText" lastClr="000000"/>
      </a:dk1>
      <a:lt1>
        <a:sysClr val="window" lastClr="FFFFFF"/>
      </a:lt1>
      <a:dk2>
        <a:srgbClr val="58595B"/>
      </a:dk2>
      <a:lt2>
        <a:srgbClr val="E7E6E6"/>
      </a:lt2>
      <a:accent1>
        <a:srgbClr val="0082A3"/>
      </a:accent1>
      <a:accent2>
        <a:srgbClr val="FFDD00"/>
      </a:accent2>
      <a:accent3>
        <a:srgbClr val="F18E00"/>
      </a:accent3>
      <a:accent4>
        <a:srgbClr val="BFD730"/>
      </a:accent4>
      <a:accent5>
        <a:srgbClr val="0082A3"/>
      </a:accent5>
      <a:accent6>
        <a:srgbClr val="7B1272"/>
      </a:accent6>
      <a:hlink>
        <a:srgbClr val="5BAC26"/>
      </a:hlink>
      <a:folHlink>
        <a:srgbClr val="0082A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re Kirklees INTERNAL.potx" id="{BD0A9AC1-DB62-4306-B2AF-0EA74AD47B1D}" vid="{8436146C-61F1-4421-8170-CA24E453360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D80E528F96643AC6C11290817B7CA" ma:contentTypeVersion="9" ma:contentTypeDescription="Create a new document." ma:contentTypeScope="" ma:versionID="6a10d9c6e2e70164c141a290c000c443">
  <xsd:schema xmlns:xsd="http://www.w3.org/2001/XMLSchema" xmlns:xs="http://www.w3.org/2001/XMLSchema" xmlns:p="http://schemas.microsoft.com/office/2006/metadata/properties" xmlns:ns2="850c9652-2781-40d0-9c6a-bb22ff6b9997" targetNamespace="http://schemas.microsoft.com/office/2006/metadata/properties" ma:root="true" ma:fieldsID="63a6280591336ea363418d0ccfea0447" ns2:_="">
    <xsd:import namespace="850c9652-2781-40d0-9c6a-bb22ff6b99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0c9652-2781-40d0-9c6a-bb22ff6b99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B7B950-7844-4948-8D01-789E1AF7AB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0c9652-2781-40d0-9c6a-bb22ff6b99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D0CD3E-7C5F-4096-AAD1-DD7686CA3459}">
  <ds:schemaRefs>
    <ds:schemaRef ds:uri="http://purl.org/dc/elements/1.1/"/>
    <ds:schemaRef ds:uri="http://schemas.openxmlformats.org/package/2006/metadata/core-properties"/>
    <ds:schemaRef ds:uri="850c9652-2781-40d0-9c6a-bb22ff6b9997"/>
    <ds:schemaRef ds:uri="http://purl.org/dc/dcmitype/"/>
    <ds:schemaRef ds:uri="http://schemas.microsoft.com/office/2006/metadata/properties"/>
    <ds:schemaRef ds:uri="http://schemas.microsoft.com/office/2006/documentManagement/types"/>
    <ds:schemaRef ds:uri="http://purl.org/dc/term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8BBA01B9-66D2-432A-A17E-6BEA13C441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We're Kirklees INTERNAL</Template>
  <TotalTime>290</TotalTime>
  <Words>656</Words>
  <Application>Microsoft Office PowerPoint</Application>
  <PresentationFormat>On-screen Show (4:3)</PresentationFormat>
  <Paragraphs>106</Paragraphs>
  <Slides>12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Times New Roman</vt:lpstr>
      <vt:lpstr>Office Theme</vt:lpstr>
      <vt:lpstr>Custom Design</vt:lpstr>
      <vt:lpstr>Inclusive Procurement in Kirklees</vt:lpstr>
      <vt:lpstr>Inclusive Economy in Kirklees:  the Seven Box Framework</vt:lpstr>
      <vt:lpstr>Timeline</vt:lpstr>
      <vt:lpstr>What’s going well?</vt:lpstr>
      <vt:lpstr>Kirklees Better Outcomes Partnership</vt:lpstr>
      <vt:lpstr>Our local spend has risen significantly…</vt:lpstr>
      <vt:lpstr>What are the challenges?</vt:lpstr>
      <vt:lpstr>National TOMs Framework</vt:lpstr>
      <vt:lpstr>Suppliers’ Social Value Commitments</vt:lpstr>
      <vt:lpstr>Updating our TOMs framework</vt:lpstr>
      <vt:lpstr>What’s next?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Procurement in Kirklees</dc:title>
  <dc:creator>Jonathan Nunn</dc:creator>
  <cp:lastModifiedBy>Jonathan Nunn</cp:lastModifiedBy>
  <cp:revision>15</cp:revision>
  <dcterms:created xsi:type="dcterms:W3CDTF">2021-11-01T12:28:17Z</dcterms:created>
  <dcterms:modified xsi:type="dcterms:W3CDTF">2021-11-02T12:43:59Z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2127eb8-1c2a-4c17-86cc-a5ba0926d1f9_Enabled">
    <vt:lpwstr>True</vt:lpwstr>
  </property>
  <property fmtid="{D5CDD505-2E9C-101B-9397-08002B2CF9AE}" pid="3" name="MSIP_Label_22127eb8-1c2a-4c17-86cc-a5ba0926d1f9_SiteId">
    <vt:lpwstr>61d0734f-7fce-4063-b638-09ac5ad5a43f</vt:lpwstr>
  </property>
  <property fmtid="{D5CDD505-2E9C-101B-9397-08002B2CF9AE}" pid="4" name="MSIP_Label_22127eb8-1c2a-4c17-86cc-a5ba0926d1f9_Owner">
    <vt:lpwstr>Jonathan.Nunn@Kirklees.gov.uk</vt:lpwstr>
  </property>
  <property fmtid="{D5CDD505-2E9C-101B-9397-08002B2CF9AE}" pid="5" name="MSIP_Label_22127eb8-1c2a-4c17-86cc-a5ba0926d1f9_SetDate">
    <vt:lpwstr>2019-11-04T16:23:19.8677683Z</vt:lpwstr>
  </property>
  <property fmtid="{D5CDD505-2E9C-101B-9397-08002B2CF9AE}" pid="6" name="MSIP_Label_22127eb8-1c2a-4c17-86cc-a5ba0926d1f9_Name">
    <vt:lpwstr>Official</vt:lpwstr>
  </property>
  <property fmtid="{D5CDD505-2E9C-101B-9397-08002B2CF9AE}" pid="7" name="MSIP_Label_22127eb8-1c2a-4c17-86cc-a5ba0926d1f9_Application">
    <vt:lpwstr>Microsoft Azure Information Protection</vt:lpwstr>
  </property>
  <property fmtid="{D5CDD505-2E9C-101B-9397-08002B2CF9AE}" pid="8" name="MSIP_Label_22127eb8-1c2a-4c17-86cc-a5ba0926d1f9_Extended_MSFT_Method">
    <vt:lpwstr>Automatic</vt:lpwstr>
  </property>
  <property fmtid="{D5CDD505-2E9C-101B-9397-08002B2CF9AE}" pid="9" name="Sensitivity">
    <vt:lpwstr>Official</vt:lpwstr>
  </property>
  <property fmtid="{D5CDD505-2E9C-101B-9397-08002B2CF9AE}" pid="10" name="ContentTypeId">
    <vt:lpwstr>0x0101003ADD80E528F96643AC6C11290817B7CA</vt:lpwstr>
  </property>
</Properties>
</file>