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1" r:id="rId14"/>
    <p:sldId id="270" r:id="rId15"/>
    <p:sldId id="272" r:id="rId1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318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6477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8636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079500" indent="-2159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 autoAdjust="0"/>
  </p:normalViewPr>
  <p:slideViewPr>
    <p:cSldViewPr>
      <p:cViewPr varScale="1">
        <p:scale>
          <a:sx n="112" d="100"/>
          <a:sy n="112" d="100"/>
        </p:scale>
        <p:origin x="185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6E196C0A-9905-754A-B06C-94A6665B513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23DE2B5-2507-0B4A-8598-A39C3F47AA9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ヒラギノ角ゴ Pro W3" charset="0"/>
        <a:cs typeface="ヒラギノ角ゴ Pro W3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ヒラギノ角ゴ Pro W3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ヒラギノ角ゴ Pro W3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ヒラギノ角ゴ Pro W3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85EEF2ED-AB98-5D4D-81A8-3FD98CB4797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0DDA857B-5148-E842-AAEC-554CB7092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23237C55-6CAB-5940-A422-CC5AC022BF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8249FEF0-2017-A047-BB7B-A7DF7D72D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24BEFA9A-3968-7947-B694-C87BE2533F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A04F7B3D-0A2F-1945-8B8F-FACB975D1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1346F53-1B00-0A45-B351-603707A5C1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07950"/>
            <a:ext cx="248761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7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8213" y="269875"/>
            <a:ext cx="2249487" cy="62087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69875"/>
            <a:ext cx="6596063" cy="62087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79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0475"/>
            <a:ext cx="4422775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260475"/>
            <a:ext cx="4422775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4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3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48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BA8FA2CB-76B5-3942-A622-CBF0149E6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9875"/>
            <a:ext cx="89979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043E1CA-B08C-7144-B0A0-E3829155A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0475"/>
            <a:ext cx="899795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7DDDBF1D-C292-014C-B2E5-9720A6C4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659563"/>
            <a:ext cx="6119812" cy="360362"/>
          </a:xfrm>
          <a:prstGeom prst="roundRect">
            <a:avLst>
              <a:gd name="adj" fmla="val 44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2DA14485-85AD-C948-A61F-93A010693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7019925"/>
            <a:ext cx="5746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/>
            <a:r>
              <a:rPr lang="en-GB" altLang="en-US" sz="1200">
                <a:solidFill>
                  <a:srgbClr val="808080"/>
                </a:solidFill>
                <a:ea typeface="Arial Unicode MS" panose="020B0604020202020204" pitchFamily="34" charset="-128"/>
              </a:rPr>
              <a:t>Slide </a:t>
            </a:r>
            <a:fld id="{ED5A7A18-560D-3D45-81E3-5D36F214363F}" type="slidenum">
              <a:rPr lang="en-GB" altLang="en-US" sz="1200">
                <a:solidFill>
                  <a:srgbClr val="808080"/>
                </a:solidFill>
                <a:ea typeface="Arial Unicode MS" panose="020B0604020202020204" pitchFamily="34" charset="-128"/>
              </a:rPr>
              <a:pPr eaLnBrk="1"/>
              <a:t>‹#›</a:t>
            </a:fld>
            <a:endParaRPr lang="en-GB" altLang="en-US" sz="1200">
              <a:solidFill>
                <a:srgbClr val="80808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031" name="AutoShape 7">
            <a:extLst>
              <a:ext uri="{FF2B5EF4-FFF2-40B4-BE49-F238E27FC236}">
                <a16:creationId xmlns:a16="http://schemas.microsoft.com/office/drawing/2014/main" id="{81CF95F7-1FB2-3244-BF31-E56309BF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6659563"/>
            <a:ext cx="4949825" cy="287337"/>
          </a:xfrm>
          <a:prstGeom prst="roundRect">
            <a:avLst>
              <a:gd name="adj" fmla="val 556"/>
            </a:avLst>
          </a:prstGeom>
          <a:solidFill>
            <a:srgbClr val="CE11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0" rIns="0" bIns="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sz="1600" b="1" dirty="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Neighbourhoods &amp; Communities Service</a:t>
            </a:r>
          </a:p>
        </p:txBody>
      </p:sp>
      <p:pic>
        <p:nvPicPr>
          <p:cNvPr id="2" name="Picture 10" descr="BCC logo cmyk grey text">
            <a:extLst>
              <a:ext uri="{FF2B5EF4-FFF2-40B4-BE49-F238E27FC236}">
                <a16:creationId xmlns:a16="http://schemas.microsoft.com/office/drawing/2014/main" id="{1AC2B878-2A8C-184C-8394-02D521C873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63" y="6516688"/>
            <a:ext cx="8985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ヒラギノ角ゴ Pro W3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ヒラギノ角ゴ Pro W3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ヒラギノ角ゴ Pro W3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ea typeface="ヒラギノ角ゴ Pro W3" charset="0"/>
          <a:cs typeface="Arial Unicode MS" charset="0"/>
        </a:defRPr>
      </a:lvl5pPr>
      <a:lvl6pPr marL="1536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6pPr>
      <a:lvl7pPr marL="19939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7pPr>
      <a:lvl8pPr marL="24511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8pPr>
      <a:lvl9pPr marL="29083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431800" indent="-32385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2" charset="2"/>
        <a:buChar char=""/>
        <a:defRPr sz="2800">
          <a:solidFill>
            <a:srgbClr val="000000"/>
          </a:solidFill>
          <a:latin typeface="+mn-lt"/>
          <a:ea typeface="Arial Unicode MS" charset="0"/>
          <a:cs typeface="+mn-cs"/>
        </a:defRPr>
      </a:lvl2pPr>
      <a:lvl3pPr marL="12954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7272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2" charset="2"/>
        <a:buChar char="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159000" indent="-2159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6162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6pPr>
      <a:lvl7pPr marL="30734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7pPr>
      <a:lvl8pPr marL="35306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8pPr>
      <a:lvl9pPr marL="39878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D7F5198-9FAA-EB4B-9F32-5484612FF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79613"/>
            <a:ext cx="8999538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5pPr>
            <a:lvl6pPr marL="15367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19939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24511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29083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4800" dirty="0"/>
              <a:t>Bristol Cities of Service 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4800" dirty="0"/>
              <a:t>The Journey This Far </a:t>
            </a:r>
          </a:p>
        </p:txBody>
      </p:sp>
      <p:pic>
        <p:nvPicPr>
          <p:cNvPr id="4099" name="Picture 3" descr="https://www.brandbristol.com/wp-content/uploads/2020/01/BRISTOL-logo-RGB-small-300x67.png">
            <a:extLst>
              <a:ext uri="{FF2B5EF4-FFF2-40B4-BE49-F238E27FC236}">
                <a16:creationId xmlns:a16="http://schemas.microsoft.com/office/drawing/2014/main" id="{9A8D8768-E505-894B-BB40-D89A4F72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9388"/>
            <a:ext cx="2857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BC49-ED70-544D-9C02-9A112EB2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Comments from Volunteers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247AC1-0C69-1849-9BAF-4B5DB674F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0513" y="1260475"/>
            <a:ext cx="6956425" cy="52181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CC43-3469-A84F-AA15-ADB461AE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Southmead Project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426DBEF4-F433-7845-A831-1F63601F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42988"/>
            <a:ext cx="80645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01B7-8CF7-0D48-B959-6247EAEC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Southmead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14AB-6830-7146-9075-65B39064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60475"/>
            <a:ext cx="8997950" cy="5183188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Adults treasuring young people in their locality 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Lengthy but rewarding process from start to finish 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Volunteers using their initiative championing the scheme locally </a:t>
            </a:r>
          </a:p>
          <a:p>
            <a:pPr marL="107950" indent="0">
              <a:buFont typeface="Wingdings" pitchFamily="2" charset="2"/>
              <a:buNone/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They now support their three local primary schools </a:t>
            </a:r>
          </a:p>
          <a:p>
            <a:pPr marL="107950" indent="0">
              <a:buFont typeface="Wingdings" pitchFamily="2" charset="2"/>
              <a:buNone/>
              <a:defRPr/>
            </a:pPr>
            <a:endParaRPr lang="en-GB" dirty="0"/>
          </a:p>
          <a:p>
            <a:pPr marL="107950" indent="0">
              <a:buFont typeface="Wingdings" pitchFamily="2" charset="2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4077-8D72-CF41-872C-5B9A19FF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9875"/>
            <a:ext cx="8997950" cy="917575"/>
          </a:xfrm>
        </p:spPr>
        <p:txBody>
          <a:bodyPr/>
          <a:lstStyle/>
          <a:p>
            <a:pPr>
              <a:defRPr/>
            </a:pPr>
            <a:r>
              <a:rPr lang="en-GB" dirty="0"/>
              <a:t>Achievements against Mayoral social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7D854-8B12-4B45-AFD9-0F6FB663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Wingdings" pitchFamily="2" charset="2"/>
              <a:buNone/>
              <a:defRPr/>
            </a:pPr>
            <a:r>
              <a:rPr lang="en-GB" dirty="0"/>
              <a:t>From April 2017 to End March 2020: </a:t>
            </a:r>
          </a:p>
          <a:p>
            <a:pPr marL="10795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From 179 active volunteers to </a:t>
            </a:r>
            <a:r>
              <a:rPr lang="en-GB" b="1" dirty="0"/>
              <a:t>400</a:t>
            </a:r>
            <a:r>
              <a:rPr lang="en-GB" dirty="0"/>
              <a:t> </a:t>
            </a:r>
          </a:p>
          <a:p>
            <a:pPr>
              <a:defRPr/>
            </a:pPr>
            <a:r>
              <a:rPr lang="en-GB" dirty="0"/>
              <a:t>From 55 of whom over 50s to </a:t>
            </a:r>
            <a:r>
              <a:rPr lang="en-GB" b="1" dirty="0"/>
              <a:t>160</a:t>
            </a:r>
          </a:p>
          <a:p>
            <a:pPr>
              <a:defRPr/>
            </a:pPr>
            <a:r>
              <a:rPr lang="en-GB" dirty="0"/>
              <a:t>From 425 young people worked with to over </a:t>
            </a:r>
            <a:r>
              <a:rPr lang="en-GB" b="1" dirty="0"/>
              <a:t>1,000</a:t>
            </a:r>
            <a:r>
              <a:rPr lang="en-GB" dirty="0"/>
              <a:t> young people</a:t>
            </a:r>
          </a:p>
          <a:p>
            <a:pPr>
              <a:defRPr/>
            </a:pPr>
            <a:r>
              <a:rPr lang="en-GB" dirty="0"/>
              <a:t>From Working in 35 Bristol primary schools to </a:t>
            </a:r>
            <a:r>
              <a:rPr lang="en-GB" b="1" dirty="0"/>
              <a:t>87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5E75-98A9-6346-A9E7-E2BB8E8B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66725"/>
            <a:ext cx="8997950" cy="1081088"/>
          </a:xfrm>
        </p:spPr>
        <p:txBody>
          <a:bodyPr/>
          <a:lstStyle/>
          <a:p>
            <a:pPr>
              <a:defRPr/>
            </a:pPr>
            <a:r>
              <a:rPr lang="en-GB" dirty="0"/>
              <a:t>Developing sustainability via Can.Do.Bristol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9EC5-E24D-A447-BAF9-67D5F60E4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835150"/>
            <a:ext cx="8997950" cy="4643438"/>
          </a:xfrm>
        </p:spPr>
        <p:txBody>
          <a:bodyPr/>
          <a:lstStyle/>
          <a:p>
            <a:pPr>
              <a:defRPr/>
            </a:pPr>
            <a:r>
              <a:rPr lang="en-GB" dirty="0"/>
              <a:t>Experiment to connect social value to Procurement </a:t>
            </a:r>
          </a:p>
          <a:p>
            <a:pPr>
              <a:defRPr/>
            </a:pPr>
            <a:r>
              <a:rPr lang="en-GB" dirty="0"/>
              <a:t>Explore the </a:t>
            </a:r>
            <a:r>
              <a:rPr lang="en-GB" dirty="0" err="1"/>
              <a:t>BRISc</a:t>
            </a:r>
            <a:r>
              <a:rPr lang="en-GB" dirty="0"/>
              <a:t> model for the future </a:t>
            </a:r>
          </a:p>
          <a:p>
            <a:pPr>
              <a:defRPr/>
            </a:pPr>
            <a:r>
              <a:rPr lang="en-GB" dirty="0"/>
              <a:t>Joint promotion of </a:t>
            </a:r>
            <a:r>
              <a:rPr lang="en-GB" dirty="0" err="1"/>
              <a:t>BRISc</a:t>
            </a:r>
            <a:endParaRPr lang="en-GB" dirty="0"/>
          </a:p>
          <a:p>
            <a:pPr>
              <a:defRPr/>
            </a:pPr>
            <a:r>
              <a:rPr lang="en-GB" dirty="0"/>
              <a:t>Building on local community connections (BAME and Faith and Religious Groups) </a:t>
            </a:r>
          </a:p>
          <a:p>
            <a:pPr>
              <a:defRPr/>
            </a:pPr>
            <a:r>
              <a:rPr lang="en-GB" dirty="0"/>
              <a:t>Streamline the BR@P training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5ADB-11BA-EE47-8FC2-FD49E197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32AA-F2A3-3E46-A6E8-9F3C0D24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Finish evaluation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Finalise the realignment of BRISC </a:t>
            </a:r>
          </a:p>
          <a:p>
            <a:pPr>
              <a:defRPr/>
            </a:pPr>
            <a:r>
              <a:rPr lang="en-GB" dirty="0"/>
              <a:t>New Players?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Explore different business models </a:t>
            </a:r>
          </a:p>
          <a:p>
            <a:pPr>
              <a:defRPr/>
            </a:pPr>
            <a:r>
              <a:rPr lang="en-GB" dirty="0"/>
              <a:t>Learning City Campaign in March </a:t>
            </a:r>
          </a:p>
          <a:p>
            <a:pPr marL="10795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30E2AA7-5958-3B47-924E-D9FFC6EB0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9875"/>
            <a:ext cx="8999538" cy="809625"/>
          </a:xfrm>
        </p:spPr>
        <p:txBody>
          <a:bodyPr/>
          <a:lstStyle/>
          <a:p>
            <a:pPr eaLnBrk="1">
              <a:buFont typeface="Wingdings" charset="0"/>
              <a:buNone/>
              <a:defRPr/>
            </a:pPr>
            <a:r>
              <a:rPr lang="en-US" dirty="0"/>
              <a:t>The Mayors Social Action Plan </a:t>
            </a:r>
          </a:p>
        </p:txBody>
      </p:sp>
      <p:pic>
        <p:nvPicPr>
          <p:cNvPr id="5123" name="Picture 1" descr="https://democracy.bristol.gov.uk/documents/s20861/Appendix%201%20-%20Social%20Action%20Plan%201 - Internet Explorer">
            <a:extLst>
              <a:ext uri="{FF2B5EF4-FFF2-40B4-BE49-F238E27FC236}">
                <a16:creationId xmlns:a16="http://schemas.microsoft.com/office/drawing/2014/main" id="{20038FD9-EE9A-5549-A887-A54F8BEA2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17879" r="6126" b="8086"/>
          <a:stretch>
            <a:fillRect/>
          </a:stretch>
        </p:blipFill>
        <p:spPr bwMode="auto">
          <a:xfrm>
            <a:off x="4227513" y="3563938"/>
            <a:ext cx="55768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B0B33-63C6-0241-B7CB-DF7BAA8CF921}"/>
              </a:ext>
            </a:extLst>
          </p:cNvPr>
          <p:cNvSpPr txBox="1"/>
          <p:nvPr/>
        </p:nvSpPr>
        <p:spPr>
          <a:xfrm>
            <a:off x="735013" y="1331913"/>
            <a:ext cx="6985000" cy="284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GB" dirty="0">
                <a:ea typeface="ヒラギノ角ゴ Pro W3" pitchFamily="122" charset="-128"/>
              </a:rPr>
              <a:t>The Mayors aspiration for the City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GB" dirty="0">
              <a:ea typeface="ヒラギノ角ゴ Pro W3" pitchFamily="122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 pitchFamily="122" charset="-128"/>
              </a:rPr>
              <a:t>Goal: </a:t>
            </a:r>
            <a:r>
              <a:rPr lang="en-GB" dirty="0">
                <a:ea typeface="ヒラギノ角ゴ Pro W3" pitchFamily="122" charset="-128"/>
              </a:rPr>
              <a:t>provide a reading volunteer for everyone child that needs one! (300 a year) 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GB" dirty="0">
              <a:ea typeface="ヒラギノ角ゴ Pro W3" pitchFamily="122" charset="-128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GB" dirty="0">
                <a:ea typeface="ヒラギノ角ゴ Pro W3" pitchFamily="122" charset="-128"/>
              </a:rPr>
              <a:t>Strong emphasis on social action/active citizenship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en-GB" dirty="0">
              <a:ea typeface="ヒラギノ角ゴ Pro W3" pitchFamily="12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BRCXRS4\AppData\Local\Microsoft\Windows\Temporary Internet Files\Content.Outlook\9YAW5QN1\Bristol Reading in Schools.png">
            <a:extLst>
              <a:ext uri="{FF2B5EF4-FFF2-40B4-BE49-F238E27FC236}">
                <a16:creationId xmlns:a16="http://schemas.microsoft.com/office/drawing/2014/main" id="{FAA31AB5-AE32-C442-BC47-D07B945B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1008062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CB1B7AA-5439-BD4F-B07F-4DA868CB3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539750"/>
            <a:ext cx="8999537" cy="1008063"/>
          </a:xfrm>
        </p:spPr>
        <p:txBody>
          <a:bodyPr/>
          <a:lstStyle/>
          <a:p>
            <a:pPr eaLnBrk="1">
              <a:buFont typeface="Wingdings" charset="0"/>
              <a:buNone/>
              <a:defRPr/>
            </a:pPr>
            <a:r>
              <a:rPr lang="en-US" dirty="0"/>
              <a:t>The Bristol Reading in Schools Consortium (</a:t>
            </a:r>
            <a:r>
              <a:rPr lang="en-US" dirty="0" err="1"/>
              <a:t>BRISc</a:t>
            </a:r>
            <a:r>
              <a:rPr lang="en-US" dirty="0"/>
              <a:t>) 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D30D5BF-F018-2346-809B-72FF66975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2266950"/>
            <a:ext cx="8999537" cy="3529013"/>
          </a:xfrm>
        </p:spPr>
        <p:txBody>
          <a:bodyPr/>
          <a:lstStyle/>
          <a:p>
            <a:pPr eaLnBrk="1">
              <a:buFont typeface="Wingdings" charset="0"/>
              <a:buChar char=""/>
              <a:defRPr/>
            </a:pPr>
            <a:r>
              <a:rPr lang="en-US" sz="2400" dirty="0"/>
              <a:t>Network of Partners with an interest in reading </a:t>
            </a:r>
          </a:p>
          <a:p>
            <a:pPr eaLnBrk="1">
              <a:buFont typeface="Wingdings" charset="0"/>
              <a:buChar char=""/>
              <a:defRPr/>
            </a:pPr>
            <a:endParaRPr lang="en-US" sz="2400" dirty="0"/>
          </a:p>
          <a:p>
            <a:pPr eaLnBrk="1">
              <a:buFont typeface="Wingdings" charset="0"/>
              <a:buChar char=""/>
              <a:defRPr/>
            </a:pPr>
            <a:r>
              <a:rPr lang="en-US" sz="2400" dirty="0"/>
              <a:t>Strong emphasis on exploring what partners offered to schools in the city </a:t>
            </a:r>
          </a:p>
          <a:p>
            <a:pPr eaLnBrk="1">
              <a:buFont typeface="Wingdings" charset="0"/>
              <a:buChar char=""/>
              <a:defRPr/>
            </a:pPr>
            <a:endParaRPr lang="en-US" sz="2400" dirty="0"/>
          </a:p>
          <a:p>
            <a:pPr eaLnBrk="1">
              <a:buFont typeface="Wingdings" charset="0"/>
              <a:buChar char=""/>
              <a:defRPr/>
            </a:pPr>
            <a:r>
              <a:rPr lang="en-US" sz="2400" dirty="0"/>
              <a:t>The beginning of a coordinated offer for the city for reading interventions. </a:t>
            </a:r>
          </a:p>
          <a:p>
            <a:pPr eaLnBrk="1">
              <a:buFont typeface="Wingdings" charset="0"/>
              <a:buChar char=""/>
              <a:defRPr/>
            </a:pPr>
            <a:endParaRPr lang="en-US" sz="2400" dirty="0"/>
          </a:p>
          <a:p>
            <a:pPr eaLnBrk="1">
              <a:buFont typeface="Wingdings" charset="0"/>
              <a:buChar char=""/>
              <a:defRPr/>
            </a:pP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E24E-1D75-6946-AB46-812294E0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Change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B9B74-6CAE-B64A-AA87-8525B018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763713"/>
            <a:ext cx="8997950" cy="3743325"/>
          </a:xfrm>
        </p:spPr>
        <p:txBody>
          <a:bodyPr/>
          <a:lstStyle/>
          <a:p>
            <a:pPr>
              <a:defRPr/>
            </a:pPr>
            <a:r>
              <a:rPr lang="en-GB" dirty="0"/>
              <a:t>Internal restructure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Second Phase of Connected Communities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Building on Can Do Bristol Concept </a:t>
            </a:r>
          </a:p>
          <a:p>
            <a:pPr marL="10795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Comprehensive offer for pathways into reading 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277C-E677-9545-8374-056752E0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Evolution of </a:t>
            </a:r>
            <a:r>
              <a:rPr lang="en-GB" dirty="0" err="1"/>
              <a:t>BRISc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592C-83A9-6D4F-8714-B1A615639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547813"/>
            <a:ext cx="8997950" cy="4175125"/>
          </a:xfrm>
        </p:spPr>
        <p:txBody>
          <a:bodyPr/>
          <a:lstStyle/>
          <a:p>
            <a:pPr>
              <a:defRPr/>
            </a:pPr>
            <a:r>
              <a:rPr lang="en-GB" dirty="0"/>
              <a:t>Strategic focus on reading in Bristol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Developing/building consensus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Explore and evaluate the impact of our schemes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B77D-C367-DB46-9FF0-BA0B0C60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Adapting our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FBB9-6E39-A64E-8E8A-3B2C6F48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Historically delivered a one day training (BR@P)</a:t>
            </a:r>
          </a:p>
          <a:p>
            <a:pPr marL="10795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Very Demanding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Tested a half day training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Outcome of the experiment was positive and yielding the same or better results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7FC3-973F-4A48-9066-C60850B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Good News Stories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C727-060F-F04C-8198-94E89EB4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Celebration Event – informal network of volunteers </a:t>
            </a:r>
          </a:p>
          <a:p>
            <a:pPr>
              <a:defRPr/>
            </a:pPr>
            <a:r>
              <a:rPr lang="en-GB" dirty="0"/>
              <a:t>Business Volunteers coming on board </a:t>
            </a:r>
          </a:p>
          <a:p>
            <a:pPr>
              <a:defRPr/>
            </a:pPr>
            <a:r>
              <a:rPr lang="en-GB" dirty="0"/>
              <a:t>Southmead pilot Project </a:t>
            </a:r>
          </a:p>
          <a:p>
            <a:pPr>
              <a:defRPr/>
            </a:pPr>
            <a:r>
              <a:rPr lang="en-GB" dirty="0"/>
              <a:t>Evolution of our training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21F3-3750-6F44-A2AE-F02B1B85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11188"/>
            <a:ext cx="8997950" cy="1081087"/>
          </a:xfrm>
        </p:spPr>
        <p:txBody>
          <a:bodyPr/>
          <a:lstStyle/>
          <a:p>
            <a:pPr>
              <a:defRPr/>
            </a:pPr>
            <a:r>
              <a:rPr lang="en-GB" dirty="0"/>
              <a:t>Volunteers from across the programme came together for the first time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EB06D1-16B1-774A-B0E4-A33817356D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6625" y="2555875"/>
            <a:ext cx="8267700" cy="40306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ヒラギノ角ゴ Pro W3"/>
        <a:cs typeface="Arial Unicode MS"/>
      </a:majorFont>
      <a:minorFont>
        <a:latin typeface="Arial"/>
        <a:ea typeface="ヒラギノ角ゴ Pro W3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Arial" charset="0"/>
            <a:ea typeface="ヒラギノ角ゴ Pro W3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Arial" charset="0"/>
            <a:ea typeface="ヒラギノ角ゴ Pro W3" charset="0"/>
            <a:cs typeface="Arial Unicode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347</Words>
  <Application>Microsoft Macintosh PowerPoint</Application>
  <PresentationFormat>Custom</PresentationFormat>
  <Paragraphs>73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ヒラギノ角ゴ Pro W3</vt:lpstr>
      <vt:lpstr>Arial Unicode MS</vt:lpstr>
      <vt:lpstr>Wingdings</vt:lpstr>
      <vt:lpstr>Symbol</vt:lpstr>
      <vt:lpstr>Times New Roman</vt:lpstr>
      <vt:lpstr>Default Design</vt:lpstr>
      <vt:lpstr>PowerPoint Presentation</vt:lpstr>
      <vt:lpstr>The Mayors Social Action Plan </vt:lpstr>
      <vt:lpstr>PowerPoint Presentation</vt:lpstr>
      <vt:lpstr>The Bristol Reading in Schools Consortium (BRISc) </vt:lpstr>
      <vt:lpstr>Change Management</vt:lpstr>
      <vt:lpstr>Evolution of BRISc</vt:lpstr>
      <vt:lpstr>Adapting our Training </vt:lpstr>
      <vt:lpstr>Good News Stories </vt:lpstr>
      <vt:lpstr>Volunteers from across the programme came together for the first time </vt:lpstr>
      <vt:lpstr>Comments from Volunteers </vt:lpstr>
      <vt:lpstr>Southmead Project</vt:lpstr>
      <vt:lpstr>Southmead </vt:lpstr>
      <vt:lpstr>Achievements against Mayoral social Action Plan</vt:lpstr>
      <vt:lpstr>Developing sustainability via Can.Do.Bristol 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Ricardo Sharry</dc:creator>
  <dc:description>BCC Presentation Template
v2.0, 16MAR07
Desktop Efficiency Team</dc:description>
  <cp:lastModifiedBy>andrewhuckerby</cp:lastModifiedBy>
  <cp:revision>16</cp:revision>
  <dcterms:modified xsi:type="dcterms:W3CDTF">2020-12-18T12:03:49Z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7318c2-6b86-43df-b189-c92fcad1cee5_Enabled">
    <vt:lpwstr>true</vt:lpwstr>
  </property>
  <property fmtid="{D5CDD505-2E9C-101B-9397-08002B2CF9AE}" pid="3" name="MSIP_Label_d57318c2-6b86-43df-b189-c92fcad1cee5_SetDate">
    <vt:lpwstr>2020-01-27T10:44:52Z</vt:lpwstr>
  </property>
  <property fmtid="{D5CDD505-2E9C-101B-9397-08002B2CF9AE}" pid="4" name="MSIP_Label_d57318c2-6b86-43df-b189-c92fcad1cee5_Method">
    <vt:lpwstr>Privileged</vt:lpwstr>
  </property>
  <property fmtid="{D5CDD505-2E9C-101B-9397-08002B2CF9AE}" pid="5" name="MSIP_Label_d57318c2-6b86-43df-b189-c92fcad1cee5_Name">
    <vt:lpwstr>d57318c2-6b86-43df-b189-c92fcad1cee5</vt:lpwstr>
  </property>
  <property fmtid="{D5CDD505-2E9C-101B-9397-08002B2CF9AE}" pid="6" name="MSIP_Label_d57318c2-6b86-43df-b189-c92fcad1cee5_SiteId">
    <vt:lpwstr>a9a3c3d1-fc0f-4943-bc2a-d73e388cc2df</vt:lpwstr>
  </property>
  <property fmtid="{D5CDD505-2E9C-101B-9397-08002B2CF9AE}" pid="7" name="MSIP_Label_d57318c2-6b86-43df-b189-c92fcad1cee5_ActionId">
    <vt:lpwstr>822aa1c1-a73e-48da-ae78-0000972d25d9</vt:lpwstr>
  </property>
  <property fmtid="{D5CDD505-2E9C-101B-9397-08002B2CF9AE}" pid="8" name="MSIP_Label_d57318c2-6b86-43df-b189-c92fcad1cee5_ContentBits">
    <vt:lpwstr>1</vt:lpwstr>
  </property>
</Properties>
</file>