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9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67" y="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DA99-AFB7-4AD2-BF91-E376EAB1FE4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C79D6-B241-4A34-8EBB-9ACB76250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56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DA99-AFB7-4AD2-BF91-E376EAB1FE4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C79D6-B241-4A34-8EBB-9ACB76250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74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DA99-AFB7-4AD2-BF91-E376EAB1FE4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C79D6-B241-4A34-8EBB-9ACB76250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13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DA99-AFB7-4AD2-BF91-E376EAB1FE4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C79D6-B241-4A34-8EBB-9ACB76250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24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DA99-AFB7-4AD2-BF91-E376EAB1FE4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C79D6-B241-4A34-8EBB-9ACB76250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45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DA99-AFB7-4AD2-BF91-E376EAB1FE4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C79D6-B241-4A34-8EBB-9ACB76250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3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DA99-AFB7-4AD2-BF91-E376EAB1FE4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C79D6-B241-4A34-8EBB-9ACB76250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34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DA99-AFB7-4AD2-BF91-E376EAB1FE4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C79D6-B241-4A34-8EBB-9ACB76250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8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DA99-AFB7-4AD2-BF91-E376EAB1FE4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C79D6-B241-4A34-8EBB-9ACB76250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08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DA99-AFB7-4AD2-BF91-E376EAB1FE4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C79D6-B241-4A34-8EBB-9ACB76250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35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DA99-AFB7-4AD2-BF91-E376EAB1FE4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C79D6-B241-4A34-8EBB-9ACB76250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1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DA99-AFB7-4AD2-BF91-E376EAB1FE4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C79D6-B241-4A34-8EBB-9ACB76250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45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960" y="143746"/>
            <a:ext cx="5754809" cy="3786596"/>
          </a:xfrm>
          <a:prstGeom prst="rect">
            <a:avLst/>
          </a:prstGeom>
        </p:spPr>
      </p:pic>
      <p:pic>
        <p:nvPicPr>
          <p:cNvPr id="3" name="Picture 2" descr="http://edcsharepoint/sites/com/SADCS/Corporate/EDC%20Logo/Eden%20logo%20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85" y="836022"/>
            <a:ext cx="3048000" cy="1410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31" y="2665232"/>
            <a:ext cx="4451908" cy="3683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020" y="3589703"/>
            <a:ext cx="4668993" cy="31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2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297" y="-26832"/>
            <a:ext cx="116694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" name="Picture 2" descr="http://edcsharepoint/sites/com/SADCS/Corporate/EDC%20Logo/Eden%20logo%20CMY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415"/>
            <a:ext cx="2331314" cy="10276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78034" y="465611"/>
            <a:ext cx="7271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Eden’s Community Led Housing Programme 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9337" y="1112409"/>
            <a:ext cx="66098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Community Housing Fund: £938,640 received from government. Grant funding programme set up covering all aspects of CLH projects but particular emphasis on site acquisition and group development </a:t>
            </a:r>
            <a:endParaRPr lang="en-GB" sz="2000" dirty="0" smtClean="0"/>
          </a:p>
          <a:p>
            <a:pPr lvl="0"/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Officer responsible for the </a:t>
            </a:r>
            <a:r>
              <a:rPr lang="en-GB" sz="2000" dirty="0" smtClean="0"/>
              <a:t>programme provides project support - accredited </a:t>
            </a:r>
            <a:r>
              <a:rPr lang="en-GB" sz="2000" dirty="0"/>
              <a:t>CLH Enabler and a member of the CCH Community Led Housing Local Authorities Group 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931" y="1481274"/>
            <a:ext cx="5233851" cy="2440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05" y="4579478"/>
            <a:ext cx="2609826" cy="1813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13463" y="4460187"/>
            <a:ext cx="8769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Emphasis on creating supportive environment and infrastructure for CLH (e.g. jointly commissioning a CLH Hub with other districts; </a:t>
            </a:r>
            <a:r>
              <a:rPr lang="en-GB" sz="2000" dirty="0" smtClean="0"/>
              <a:t>positive </a:t>
            </a:r>
            <a:r>
              <a:rPr lang="en-GB" sz="2000" dirty="0"/>
              <a:t>Local Plan policies; public/private sector partnerships) </a:t>
            </a:r>
            <a:endParaRPr lang="en-GB" sz="2000" dirty="0" smtClean="0"/>
          </a:p>
          <a:p>
            <a:pPr lvl="0"/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Increasing landowner </a:t>
            </a:r>
            <a:r>
              <a:rPr lang="en-GB" sz="2000" dirty="0" smtClean="0"/>
              <a:t>awareness / understanding </a:t>
            </a:r>
            <a:r>
              <a:rPr lang="en-GB" sz="2000" dirty="0"/>
              <a:t>of CLH </a:t>
            </a:r>
            <a:r>
              <a:rPr lang="en-GB" sz="2000" dirty="0" smtClean="0"/>
              <a:t>– unlocking </a:t>
            </a:r>
            <a:r>
              <a:rPr lang="en-GB" sz="2000" dirty="0"/>
              <a:t>sites which otherwise wouldn’t come forward </a:t>
            </a:r>
          </a:p>
        </p:txBody>
      </p:sp>
    </p:spTree>
    <p:extLst>
      <p:ext uri="{BB962C8B-B14F-4D97-AF65-F5344CB8AC3E}">
        <p14:creationId xmlns:p14="http://schemas.microsoft.com/office/powerpoint/2010/main" val="35340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00"/>
            <a:ext cx="12192000" cy="6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6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588" y="1288867"/>
            <a:ext cx="2500359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9943" y="1370936"/>
            <a:ext cx="66446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Eden Housing Association</a:t>
            </a:r>
          </a:p>
          <a:p>
            <a:endParaRPr lang="en-GB" sz="2000" dirty="0"/>
          </a:p>
          <a:p>
            <a:r>
              <a:rPr lang="en-GB" sz="2000" dirty="0" smtClean="0"/>
              <a:t>Partner organisation to Eden District Council – stock transfer </a:t>
            </a:r>
          </a:p>
          <a:p>
            <a:endParaRPr lang="en-GB" sz="2000" dirty="0"/>
          </a:p>
          <a:p>
            <a:r>
              <a:rPr lang="en-GB" sz="2000" dirty="0" smtClean="0"/>
              <a:t>Registered Provider and Homes England Investment Partner </a:t>
            </a:r>
          </a:p>
          <a:p>
            <a:endParaRPr lang="en-GB" sz="2000" dirty="0"/>
          </a:p>
          <a:p>
            <a:r>
              <a:rPr lang="en-GB" sz="2000" dirty="0" smtClean="0"/>
              <a:t>2 Community Led Housing projects (supported by Eden District Council’s Community Housing Fund) make up a large part of Eden Housing’s development programme over next two years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92777" y="319563"/>
            <a:ext cx="8682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Improving technical support to Community-Led Housing groups: tapping into local Registered Provider development expertise  </a:t>
            </a:r>
            <a:endParaRPr lang="en-GB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17" y="3227193"/>
            <a:ext cx="2582436" cy="1849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496" y="4761203"/>
            <a:ext cx="3047353" cy="1794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486" y="4561114"/>
            <a:ext cx="3909467" cy="190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urved Connector 2"/>
          <p:cNvCxnSpPr/>
          <p:nvPr/>
        </p:nvCxnSpPr>
        <p:spPr>
          <a:xfrm>
            <a:off x="1765312" y="1477928"/>
            <a:ext cx="8429897" cy="3944983"/>
          </a:xfrm>
          <a:prstGeom prst="curvedConnector3">
            <a:avLst/>
          </a:prstGeom>
          <a:ln w="352425">
            <a:solidFill>
              <a:schemeClr val="accent1">
                <a:alpha val="2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92372" y="2078861"/>
            <a:ext cx="2499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Option 1: </a:t>
            </a:r>
            <a:r>
              <a:rPr lang="en-GB" dirty="0" smtClean="0"/>
              <a:t>The CLT owns the land, project manages and funds the development. </a:t>
            </a:r>
          </a:p>
          <a:p>
            <a:r>
              <a:rPr lang="en-GB" dirty="0" smtClean="0"/>
              <a:t>EHA will manage the completed units with a local lettings policy for an agreed fee.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37953" y="1309983"/>
            <a:ext cx="3074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Option 2: </a:t>
            </a:r>
            <a:r>
              <a:rPr lang="en-GB" dirty="0" smtClean="0"/>
              <a:t>The CLT owns the land and funds the development. </a:t>
            </a:r>
          </a:p>
          <a:p>
            <a:r>
              <a:rPr lang="en-GB" dirty="0" smtClean="0"/>
              <a:t>EHA project manages the development and manages the completed units with an agreed local lettings policy for a fee. 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25705" y="4053368"/>
            <a:ext cx="32134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Option 3: </a:t>
            </a:r>
            <a:r>
              <a:rPr lang="en-GB" dirty="0" smtClean="0"/>
              <a:t>The CLT has input into the design phase and the lettings policy. </a:t>
            </a:r>
          </a:p>
          <a:p>
            <a:r>
              <a:rPr lang="en-GB" dirty="0" smtClean="0"/>
              <a:t>EHA will lease the land from the CLT for a period of 125 years and fully fund the development of it.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106044" y="2464145"/>
            <a:ext cx="2734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Option 4: </a:t>
            </a:r>
            <a:r>
              <a:rPr lang="en-GB" dirty="0" smtClean="0"/>
              <a:t>The CLT has control of key elements such as the design phase and the lettings policy. </a:t>
            </a:r>
          </a:p>
          <a:p>
            <a:r>
              <a:rPr lang="en-GB" dirty="0" smtClean="0"/>
              <a:t>EHA will fund and manage the development process and own the land and completed properties.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28273" y="154363"/>
            <a:ext cx="10903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Range of options on a scale from higher levels community group project responsibility/ technical workload, to higher levels of input from the RP: 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83" y="4508511"/>
            <a:ext cx="2500359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9018" y="888271"/>
            <a:ext cx="1543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Higher input from community group 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96590" y="4917676"/>
            <a:ext cx="1543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Higher input from RP 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341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Shared IT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Skillicorn</dc:creator>
  <cp:lastModifiedBy>Kate Skillicorn</cp:lastModifiedBy>
  <cp:revision>36</cp:revision>
  <dcterms:created xsi:type="dcterms:W3CDTF">2020-11-25T15:04:31Z</dcterms:created>
  <dcterms:modified xsi:type="dcterms:W3CDTF">2020-11-26T09:44:56Z</dcterms:modified>
</cp:coreProperties>
</file>