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338" r:id="rId6"/>
    <p:sldId id="274" r:id="rId7"/>
    <p:sldId id="332" r:id="rId8"/>
    <p:sldId id="335" r:id="rId9"/>
    <p:sldId id="336" r:id="rId10"/>
    <p:sldId id="334" r:id="rId11"/>
    <p:sldId id="339" r:id="rId12"/>
    <p:sldId id="337" r:id="rId13"/>
    <p:sldId id="331" r:id="rId14"/>
  </p:sldIdLst>
  <p:sldSz cx="12192000" cy="6858000"/>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136" autoAdjust="0"/>
  </p:normalViewPr>
  <p:slideViewPr>
    <p:cSldViewPr snapToGrid="0">
      <p:cViewPr varScale="1">
        <p:scale>
          <a:sx n="95" d="100"/>
          <a:sy n="95" d="100"/>
        </p:scale>
        <p:origin x="816"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A9C0C388-3AEA-466C-B5B1-8738F675B9C3}" type="datetimeFigureOut">
              <a:rPr lang="en-GB" smtClean="0"/>
              <a:t>26/11/2020</a:t>
            </a:fld>
            <a:endParaRPr lang="en-GB"/>
          </a:p>
        </p:txBody>
      </p:sp>
      <p:sp>
        <p:nvSpPr>
          <p:cNvPr id="4" name="Slide Image Placeholder 3"/>
          <p:cNvSpPr>
            <a:spLocks noGrp="1" noRot="1" noChangeAspect="1"/>
          </p:cNvSpPr>
          <p:nvPr>
            <p:ph type="sldImg" idx="2"/>
          </p:nvPr>
        </p:nvSpPr>
        <p:spPr>
          <a:xfrm>
            <a:off x="398463" y="692150"/>
            <a:ext cx="6157912" cy="34639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5325" y="4387850"/>
            <a:ext cx="5564188"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525"/>
            <a:ext cx="3013075" cy="4619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40175" y="8772525"/>
            <a:ext cx="3013075" cy="461963"/>
          </a:xfrm>
          <a:prstGeom prst="rect">
            <a:avLst/>
          </a:prstGeom>
        </p:spPr>
        <p:txBody>
          <a:bodyPr vert="horz" lIns="91440" tIns="45720" rIns="91440" bIns="45720" rtlCol="0" anchor="b"/>
          <a:lstStyle>
            <a:lvl1pPr algn="r">
              <a:defRPr sz="1200"/>
            </a:lvl1pPr>
          </a:lstStyle>
          <a:p>
            <a:fld id="{BEB6480D-BD14-4766-97B7-0A01B24F6CD5}" type="slidenum">
              <a:rPr lang="en-GB" smtClean="0"/>
              <a:t>‹#›</a:t>
            </a:fld>
            <a:endParaRPr lang="en-GB"/>
          </a:p>
        </p:txBody>
      </p:sp>
    </p:spTree>
    <p:extLst>
      <p:ext uri="{BB962C8B-B14F-4D97-AF65-F5344CB8AC3E}">
        <p14:creationId xmlns:p14="http://schemas.microsoft.com/office/powerpoint/2010/main" val="276094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everyone and thank you for this opportunity to speak to you today about East Suffolk Council’s work with community led housing groups. My name is Stephanie Baxter and I am the Housing Enabling Manager. </a:t>
            </a:r>
          </a:p>
        </p:txBody>
      </p:sp>
      <p:sp>
        <p:nvSpPr>
          <p:cNvPr id="4" name="Slide Number Placeholder 3"/>
          <p:cNvSpPr>
            <a:spLocks noGrp="1"/>
          </p:cNvSpPr>
          <p:nvPr>
            <p:ph type="sldNum" sz="quarter" idx="5"/>
          </p:nvPr>
        </p:nvSpPr>
        <p:spPr/>
        <p:txBody>
          <a:bodyPr/>
          <a:lstStyle/>
          <a:p>
            <a:fld id="{BEB6480D-BD14-4766-97B7-0A01B24F6CD5}" type="slidenum">
              <a:rPr lang="en-GB" smtClean="0"/>
              <a:t>1</a:t>
            </a:fld>
            <a:endParaRPr lang="en-GB"/>
          </a:p>
        </p:txBody>
      </p:sp>
    </p:spTree>
    <p:extLst>
      <p:ext uri="{BB962C8B-B14F-4D97-AF65-F5344CB8AC3E}">
        <p14:creationId xmlns:p14="http://schemas.microsoft.com/office/powerpoint/2010/main" val="228642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and where are we? We are on most easterly part of England and a combination of the Former Waveney and Former Suffolk Coastal councils to become East Suffolk last year.  We are a rural district with strong agricultural sector, a coastline with beaches and shipping lanes, together with our own nuclear power station and energy sector. We have a strong economy with good skills but areas of deprivation, high house prices and countryside to protect.</a:t>
            </a:r>
          </a:p>
        </p:txBody>
      </p:sp>
      <p:sp>
        <p:nvSpPr>
          <p:cNvPr id="4" name="Slide Number Placeholder 3"/>
          <p:cNvSpPr>
            <a:spLocks noGrp="1"/>
          </p:cNvSpPr>
          <p:nvPr>
            <p:ph type="sldNum" sz="quarter" idx="5"/>
          </p:nvPr>
        </p:nvSpPr>
        <p:spPr/>
        <p:txBody>
          <a:bodyPr/>
          <a:lstStyle/>
          <a:p>
            <a:fld id="{BEB6480D-BD14-4766-97B7-0A01B24F6CD5}" type="slidenum">
              <a:rPr lang="en-GB" smtClean="0"/>
              <a:t>2</a:t>
            </a:fld>
            <a:endParaRPr lang="en-GB"/>
          </a:p>
        </p:txBody>
      </p:sp>
    </p:spTree>
    <p:extLst>
      <p:ext uri="{BB962C8B-B14F-4D97-AF65-F5344CB8AC3E}">
        <p14:creationId xmlns:p14="http://schemas.microsoft.com/office/powerpoint/2010/main" val="427579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 earn less than £28k</a:t>
            </a:r>
          </a:p>
        </p:txBody>
      </p:sp>
      <p:sp>
        <p:nvSpPr>
          <p:cNvPr id="4" name="Slide Number Placeholder 3"/>
          <p:cNvSpPr>
            <a:spLocks noGrp="1"/>
          </p:cNvSpPr>
          <p:nvPr>
            <p:ph type="sldNum" sz="quarter" idx="5"/>
          </p:nvPr>
        </p:nvSpPr>
        <p:spPr/>
        <p:txBody>
          <a:bodyPr/>
          <a:lstStyle/>
          <a:p>
            <a:fld id="{BEB6480D-BD14-4766-97B7-0A01B24F6CD5}" type="slidenum">
              <a:rPr lang="en-GB" smtClean="0"/>
              <a:t>3</a:t>
            </a:fld>
            <a:endParaRPr lang="en-GB"/>
          </a:p>
        </p:txBody>
      </p:sp>
    </p:spTree>
    <p:extLst>
      <p:ext uri="{BB962C8B-B14F-4D97-AF65-F5344CB8AC3E}">
        <p14:creationId xmlns:p14="http://schemas.microsoft.com/office/powerpoint/2010/main" val="95683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flat will need £24k deposit and an income of almost £40k</a:t>
            </a:r>
          </a:p>
        </p:txBody>
      </p:sp>
      <p:sp>
        <p:nvSpPr>
          <p:cNvPr id="4" name="Slide Number Placeholder 3"/>
          <p:cNvSpPr>
            <a:spLocks noGrp="1"/>
          </p:cNvSpPr>
          <p:nvPr>
            <p:ph type="sldNum" sz="quarter" idx="5"/>
          </p:nvPr>
        </p:nvSpPr>
        <p:spPr/>
        <p:txBody>
          <a:bodyPr/>
          <a:lstStyle/>
          <a:p>
            <a:fld id="{BEB6480D-BD14-4766-97B7-0A01B24F6CD5}" type="slidenum">
              <a:rPr lang="en-GB" smtClean="0"/>
              <a:t>4</a:t>
            </a:fld>
            <a:endParaRPr lang="en-GB"/>
          </a:p>
        </p:txBody>
      </p:sp>
    </p:spTree>
    <p:extLst>
      <p:ext uri="{BB962C8B-B14F-4D97-AF65-F5344CB8AC3E}">
        <p14:creationId xmlns:p14="http://schemas.microsoft.com/office/powerpoint/2010/main" val="131690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East Suffolk has a very proactive approach. It is district of two halves, both now with adopted local plan. The Councils strategic plan has an ‘enabling communities’ as one of its themes. Within this is says “to enhance the place we live and work for the wellbeing of all”. This value runs through all the strategies before you. The district is covered by two local plans with supportive policies in both. These include options for people who wish to build their own home. Whilst Neighbourhood plans are encouraged to consider how community land </a:t>
            </a:r>
            <a:r>
              <a:rPr lang="en-GB"/>
              <a:t>trusts deliver </a:t>
            </a:r>
            <a:r>
              <a:rPr lang="en-GB" dirty="0"/>
              <a:t>housing and other infrastructure as communities identify.  In addition, the housing strategy and the Housing Enabling strategy provide a greater emphasis and guidance to deliver these outcomes.  </a:t>
            </a:r>
          </a:p>
        </p:txBody>
      </p:sp>
      <p:sp>
        <p:nvSpPr>
          <p:cNvPr id="4" name="Slide Number Placeholder 3"/>
          <p:cNvSpPr>
            <a:spLocks noGrp="1"/>
          </p:cNvSpPr>
          <p:nvPr>
            <p:ph type="sldNum" sz="quarter" idx="5"/>
          </p:nvPr>
        </p:nvSpPr>
        <p:spPr/>
        <p:txBody>
          <a:bodyPr/>
          <a:lstStyle/>
          <a:p>
            <a:fld id="{BEB6480D-BD14-4766-97B7-0A01B24F6CD5}" type="slidenum">
              <a:rPr lang="en-GB" smtClean="0"/>
              <a:t>5</a:t>
            </a:fld>
            <a:endParaRPr lang="en-GB"/>
          </a:p>
        </p:txBody>
      </p:sp>
    </p:spTree>
    <p:extLst>
      <p:ext uri="{BB962C8B-B14F-4D97-AF65-F5344CB8AC3E}">
        <p14:creationId xmlns:p14="http://schemas.microsoft.com/office/powerpoint/2010/main" val="388769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district boasts strong sense of community. These are the NP that are completed. Southwold Neighbourhood Plan, is currently out for consultation and has policies that limit the use of assets of community value for the sole purpose of affordable housing for the Town with restrictive occupancy clauses.  They are using Community Land Trust model to protect against the right to Buy and homes being lost to the 2</a:t>
            </a:r>
            <a:r>
              <a:rPr lang="en-GB" baseline="30000" dirty="0"/>
              <a:t>nd</a:t>
            </a:r>
            <a:r>
              <a:rPr lang="en-GB" dirty="0"/>
              <a:t> or holiday home market. A real problem in Southwold. Kessingland is also using the CLT model to deliver homes for local people.  Several more parishes are writing their plans and support will be given to them around community led housing models and policies. If Southwold’s NP is made with the policies remaining, I personally think this could encourage other Parishes to consider these forms of restrictive policies to benefit their community. </a:t>
            </a:r>
          </a:p>
        </p:txBody>
      </p:sp>
      <p:sp>
        <p:nvSpPr>
          <p:cNvPr id="4" name="Slide Number Placeholder 3"/>
          <p:cNvSpPr>
            <a:spLocks noGrp="1"/>
          </p:cNvSpPr>
          <p:nvPr>
            <p:ph type="sldNum" sz="quarter" idx="5"/>
          </p:nvPr>
        </p:nvSpPr>
        <p:spPr/>
        <p:txBody>
          <a:bodyPr/>
          <a:lstStyle/>
          <a:p>
            <a:fld id="{BEB6480D-BD14-4766-97B7-0A01B24F6CD5}" type="slidenum">
              <a:rPr lang="en-GB" smtClean="0"/>
              <a:t>6</a:t>
            </a:fld>
            <a:endParaRPr lang="en-GB"/>
          </a:p>
        </p:txBody>
      </p:sp>
    </p:spTree>
    <p:extLst>
      <p:ext uri="{BB962C8B-B14F-4D97-AF65-F5344CB8AC3E}">
        <p14:creationId xmlns:p14="http://schemas.microsoft.com/office/powerpoint/2010/main" val="403807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tell you about two specific community groups who are delivering affordable housing in their Parishes.  Firstly, </a:t>
            </a:r>
            <a:r>
              <a:rPr lang="en-GB" dirty="0" err="1"/>
              <a:t>SouthGen</a:t>
            </a:r>
            <a:r>
              <a:rPr lang="en-GB" dirty="0"/>
              <a:t>, based in Southwold. They used the governments Community Housing Fund to convert open market homes into affordable homes in partnership with a local housing association. In addition, they raised community shares to deliver a café and </a:t>
            </a:r>
            <a:r>
              <a:rPr lang="en-GB" dirty="0" err="1"/>
              <a:t>childrens</a:t>
            </a:r>
            <a:r>
              <a:rPr lang="en-GB" dirty="0"/>
              <a:t> nursery. The second group also used the Community housing Fund to convert open market homes to affordable homes in their village. The Peninsula Villages CLT will own the land and lease it to a housing association who will complete the build.  This model will protect the homes from the Right to buy and conversely, the 2</a:t>
            </a:r>
            <a:r>
              <a:rPr lang="en-GB" baseline="30000" dirty="0"/>
              <a:t>nd</a:t>
            </a:r>
            <a:r>
              <a:rPr lang="en-GB" dirty="0"/>
              <a:t> or holiday market. </a:t>
            </a:r>
          </a:p>
        </p:txBody>
      </p:sp>
      <p:sp>
        <p:nvSpPr>
          <p:cNvPr id="4" name="Slide Number Placeholder 3"/>
          <p:cNvSpPr>
            <a:spLocks noGrp="1"/>
          </p:cNvSpPr>
          <p:nvPr>
            <p:ph type="sldNum" sz="quarter" idx="5"/>
          </p:nvPr>
        </p:nvSpPr>
        <p:spPr/>
        <p:txBody>
          <a:bodyPr/>
          <a:lstStyle/>
          <a:p>
            <a:fld id="{BEB6480D-BD14-4766-97B7-0A01B24F6CD5}" type="slidenum">
              <a:rPr lang="en-GB" smtClean="0"/>
              <a:t>7</a:t>
            </a:fld>
            <a:endParaRPr lang="en-GB"/>
          </a:p>
        </p:txBody>
      </p:sp>
    </p:spTree>
    <p:extLst>
      <p:ext uri="{BB962C8B-B14F-4D97-AF65-F5344CB8AC3E}">
        <p14:creationId xmlns:p14="http://schemas.microsoft.com/office/powerpoint/2010/main" val="387113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exciting projects are led by ordinary people who could see a need in their areas. Both are Community Benefit Societies seeking to deliver homes and assets the community need. As part of the </a:t>
            </a:r>
            <a:r>
              <a:rPr lang="en-GB" dirty="0" err="1"/>
              <a:t>SouthGen</a:t>
            </a:r>
            <a:r>
              <a:rPr lang="en-GB" dirty="0"/>
              <a:t> project, space will be given for a library, whilst the café will provide an informal place for people to meet and access information.  The Peninsula Villages Trust have a strategic view to deliver more homes in their area to meet local need. Both groups are democratic, empowering local people and raising skills, whilst reducing isolation and discrimination. </a:t>
            </a:r>
          </a:p>
        </p:txBody>
      </p:sp>
      <p:sp>
        <p:nvSpPr>
          <p:cNvPr id="4" name="Slide Number Placeholder 3"/>
          <p:cNvSpPr>
            <a:spLocks noGrp="1"/>
          </p:cNvSpPr>
          <p:nvPr>
            <p:ph type="sldNum" sz="quarter" idx="5"/>
          </p:nvPr>
        </p:nvSpPr>
        <p:spPr/>
        <p:txBody>
          <a:bodyPr/>
          <a:lstStyle/>
          <a:p>
            <a:fld id="{BEB6480D-BD14-4766-97B7-0A01B24F6CD5}" type="slidenum">
              <a:rPr lang="en-GB" smtClean="0"/>
              <a:t>8</a:t>
            </a:fld>
            <a:endParaRPr lang="en-GB"/>
          </a:p>
        </p:txBody>
      </p:sp>
    </p:spTree>
    <p:extLst>
      <p:ext uri="{BB962C8B-B14F-4D97-AF65-F5344CB8AC3E}">
        <p14:creationId xmlns:p14="http://schemas.microsoft.com/office/powerpoint/2010/main" val="60450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my arrival at East Suffolk in February, I am pleased to say that progress is on going. I have so far provided training to Members and Officers on CLH models, whilst supporting several groups who are interested in delivering housing or other community assets.  Policy work includes supporting Neighbourhood Plan groups and working with planning colleagues on the new Affordable Housing supplementary planning Document.  Thank you. </a:t>
            </a:r>
          </a:p>
        </p:txBody>
      </p:sp>
      <p:sp>
        <p:nvSpPr>
          <p:cNvPr id="4" name="Slide Number Placeholder 3"/>
          <p:cNvSpPr>
            <a:spLocks noGrp="1"/>
          </p:cNvSpPr>
          <p:nvPr>
            <p:ph type="sldNum" sz="quarter" idx="5"/>
          </p:nvPr>
        </p:nvSpPr>
        <p:spPr/>
        <p:txBody>
          <a:bodyPr/>
          <a:lstStyle/>
          <a:p>
            <a:fld id="{BEB6480D-BD14-4766-97B7-0A01B24F6CD5}" type="slidenum">
              <a:rPr lang="en-GB" smtClean="0"/>
              <a:t>9</a:t>
            </a:fld>
            <a:endParaRPr lang="en-GB"/>
          </a:p>
        </p:txBody>
      </p:sp>
    </p:spTree>
    <p:extLst>
      <p:ext uri="{BB962C8B-B14F-4D97-AF65-F5344CB8AC3E}">
        <p14:creationId xmlns:p14="http://schemas.microsoft.com/office/powerpoint/2010/main" val="4202858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ast Suffol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Calibri" panose="020F0502020204030204" pitchFamily="34" charset="0"/>
                <a:cs typeface="Calibri" panose="020F050202020403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A09A60-1E9A-4F13-A50B-88C8AB5CA155}" type="datetime1">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D866F-D23A-44E3-B3CB-F05A5EDB7B44}" type="slidenum">
              <a:rPr lang="en-GB" smtClean="0"/>
              <a:t>‹#›</a:t>
            </a:fld>
            <a:endParaRPr lang="en-GB"/>
          </a:p>
        </p:txBody>
      </p:sp>
      <p:pic>
        <p:nvPicPr>
          <p:cNvPr id="10" name="Picture 9">
            <a:extLst>
              <a:ext uri="{FF2B5EF4-FFF2-40B4-BE49-F238E27FC236}">
                <a16:creationId xmlns:a16="http://schemas.microsoft.com/office/drawing/2014/main" id="{7443B271-38E0-4C4F-A091-BFE38A3821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77168" y="687185"/>
            <a:ext cx="2911507" cy="2424431"/>
          </a:xfrm>
          <a:prstGeom prst="rect">
            <a:avLst/>
          </a:prstGeom>
        </p:spPr>
      </p:pic>
    </p:spTree>
    <p:extLst>
      <p:ext uri="{BB962C8B-B14F-4D97-AF65-F5344CB8AC3E}">
        <p14:creationId xmlns:p14="http://schemas.microsoft.com/office/powerpoint/2010/main" val="3662101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0C0F44-DB59-42B2-805F-DB7547FD13C0}" type="datetime1">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ED866F-D23A-44E3-B3CB-F05A5EDB7B44}" type="slidenum">
              <a:rPr lang="en-GB" smtClean="0"/>
              <a:t>‹#›</a:t>
            </a:fld>
            <a:endParaRPr lang="en-GB"/>
          </a:p>
        </p:txBody>
      </p:sp>
    </p:spTree>
    <p:extLst>
      <p:ext uri="{BB962C8B-B14F-4D97-AF65-F5344CB8AC3E}">
        <p14:creationId xmlns:p14="http://schemas.microsoft.com/office/powerpoint/2010/main" val="194756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15435-0C57-490D-8A17-B9C76262CABD}" type="datetime1">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ED866F-D23A-44E3-B3CB-F05A5EDB7B44}" type="slidenum">
              <a:rPr lang="en-GB" smtClean="0"/>
              <a:t>‹#›</a:t>
            </a:fld>
            <a:endParaRPr lang="en-GB"/>
          </a:p>
        </p:txBody>
      </p:sp>
    </p:spTree>
    <p:extLst>
      <p:ext uri="{BB962C8B-B14F-4D97-AF65-F5344CB8AC3E}">
        <p14:creationId xmlns:p14="http://schemas.microsoft.com/office/powerpoint/2010/main" val="370098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0F0A7-4954-4FA2-AFD1-3287B082E051}" type="datetime1">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D866F-D23A-44E3-B3CB-F05A5EDB7B44}" type="slidenum">
              <a:rPr lang="en-GB" smtClean="0"/>
              <a:t>‹#›</a:t>
            </a:fld>
            <a:endParaRPr lang="en-GB"/>
          </a:p>
        </p:txBody>
      </p:sp>
      <p:sp>
        <p:nvSpPr>
          <p:cNvPr id="7" name="Isosceles Triangle 6">
            <a:extLst>
              <a:ext uri="{FF2B5EF4-FFF2-40B4-BE49-F238E27FC236}">
                <a16:creationId xmlns:a16="http://schemas.microsoft.com/office/drawing/2014/main" id="{81B34F76-C511-4F07-A8F5-DC9F0A83E40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10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FF819-A055-40A1-B2FC-406D83D57A7D}" type="datetime1">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D866F-D23A-44E3-B3CB-F05A5EDB7B44}" type="slidenum">
              <a:rPr lang="en-GB" smtClean="0"/>
              <a:t>‹#›</a:t>
            </a:fld>
            <a:endParaRPr lang="en-GB"/>
          </a:p>
        </p:txBody>
      </p:sp>
      <p:sp>
        <p:nvSpPr>
          <p:cNvPr id="7" name="Isosceles Triangle 6">
            <a:extLst>
              <a:ext uri="{FF2B5EF4-FFF2-40B4-BE49-F238E27FC236}">
                <a16:creationId xmlns:a16="http://schemas.microsoft.com/office/drawing/2014/main" id="{D49C3746-7E6E-4F68-A24F-2A82D0B6DB36}"/>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198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14C5703-4BA9-4AE9-AE10-9B35C4791D11}" type="datetime1">
              <a:rPr lang="en-GB" smtClean="0"/>
              <a:t>26/11/2020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5ED866F-D23A-44E3-B3CB-F05A5EDB7B44}" type="slidenum">
              <a:rPr lang="en-GB" smtClean="0"/>
              <a:t>‹#›</a:t>
            </a:fld>
            <a:endParaRPr lang="en-GB"/>
          </a:p>
        </p:txBody>
      </p:sp>
      <p:sp>
        <p:nvSpPr>
          <p:cNvPr id="11" name="Isosceles Triangle 10">
            <a:extLst>
              <a:ext uri="{FF2B5EF4-FFF2-40B4-BE49-F238E27FC236}">
                <a16:creationId xmlns:a16="http://schemas.microsoft.com/office/drawing/2014/main" id="{9CD90868-FEDD-4C98-A4B9-C888BB54D32C}"/>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54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6FAF2CF-D1AA-4A12-BAF9-BB33FCFAD562}" type="datetime1">
              <a:rPr lang="en-GB" smtClean="0"/>
              <a:t>26/11/2020</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D5ED866F-D23A-44E3-B3CB-F05A5EDB7B44}" type="slidenum">
              <a:rPr lang="en-GB" smtClean="0"/>
              <a:t>‹#›</a:t>
            </a:fld>
            <a:endParaRPr lang="en-GB"/>
          </a:p>
        </p:txBody>
      </p:sp>
      <p:sp>
        <p:nvSpPr>
          <p:cNvPr id="13" name="Isosceles Triangle 12">
            <a:extLst>
              <a:ext uri="{FF2B5EF4-FFF2-40B4-BE49-F238E27FC236}">
                <a16:creationId xmlns:a16="http://schemas.microsoft.com/office/drawing/2014/main" id="{D723E958-D9F5-4B42-9CB3-8AFDC704275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05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86530D6-7F9E-40FC-9AEE-7BC919AA4F64}" type="datetime1">
              <a:rPr lang="en-GB" smtClean="0"/>
              <a:t>26/11/2020</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D5ED866F-D23A-44E3-B3CB-F05A5EDB7B44}" type="slidenum">
              <a:rPr lang="en-GB" smtClean="0"/>
              <a:t>‹#›</a:t>
            </a:fld>
            <a:endParaRPr lang="en-GB"/>
          </a:p>
        </p:txBody>
      </p:sp>
      <p:sp>
        <p:nvSpPr>
          <p:cNvPr id="9" name="Isosceles Triangle 8">
            <a:extLst>
              <a:ext uri="{FF2B5EF4-FFF2-40B4-BE49-F238E27FC236}">
                <a16:creationId xmlns:a16="http://schemas.microsoft.com/office/drawing/2014/main" id="{0C088C68-BC4F-413F-AE79-8975556017C1}"/>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905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ACFF79-EFCF-4A4A-B1EC-BF2AC69A1271}" type="datetime1">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D866F-D23A-44E3-B3CB-F05A5EDB7B44}" type="slidenum">
              <a:rPr lang="en-GB" smtClean="0"/>
              <a:t>‹#›</a:t>
            </a:fld>
            <a:endParaRPr lang="en-GB"/>
          </a:p>
        </p:txBody>
      </p:sp>
      <p:sp>
        <p:nvSpPr>
          <p:cNvPr id="8" name="Isosceles Triangle 7">
            <a:extLst>
              <a:ext uri="{FF2B5EF4-FFF2-40B4-BE49-F238E27FC236}">
                <a16:creationId xmlns:a16="http://schemas.microsoft.com/office/drawing/2014/main" id="{E1CF3758-007A-45CF-B091-6D7FD3F2B69F}"/>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14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94B5E4E-76F7-4B88-A993-3BBE5BDD86FC}" type="datetime1">
              <a:rPr lang="en-GB" smtClean="0"/>
              <a:t>26/11/2020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5ED866F-D23A-44E3-B3CB-F05A5EDB7B44}" type="slidenum">
              <a:rPr lang="en-GB" smtClean="0"/>
              <a:t>‹#›</a:t>
            </a:fld>
            <a:endParaRPr lang="en-GB"/>
          </a:p>
        </p:txBody>
      </p:sp>
      <p:sp>
        <p:nvSpPr>
          <p:cNvPr id="11" name="Isosceles Triangle 10">
            <a:extLst>
              <a:ext uri="{FF2B5EF4-FFF2-40B4-BE49-F238E27FC236}">
                <a16:creationId xmlns:a16="http://schemas.microsoft.com/office/drawing/2014/main" id="{88037BB6-EB6B-4016-8BF9-018F4E48B137}"/>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64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CFDFCC18-BF60-41A6-9544-747206C7062D}"/>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6032" y="1143000"/>
            <a:ext cx="2834640" cy="2377440"/>
          </a:xfrm>
        </p:spPr>
        <p:txBody>
          <a:bodyPr anchor="b">
            <a:normAutofit/>
          </a:bodyPr>
          <a:lstStyle>
            <a:lvl1pPr>
              <a:defRPr sz="32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2B5F149-3465-456B-BACF-045DAD000B38}" type="datetime1">
              <a:rPr lang="en-GB" smtClean="0"/>
              <a:t>26/11/2020</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D5ED866F-D23A-44E3-B3CB-F05A5EDB7B44}" type="slidenum">
              <a:rPr lang="en-GB" smtClean="0"/>
              <a:t>‹#›</a:t>
            </a:fld>
            <a:endParaRPr lang="en-GB"/>
          </a:p>
        </p:txBody>
      </p:sp>
    </p:spTree>
    <p:extLst>
      <p:ext uri="{BB962C8B-B14F-4D97-AF65-F5344CB8AC3E}">
        <p14:creationId xmlns:p14="http://schemas.microsoft.com/office/powerpoint/2010/main" val="87699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EA09A60-1E9A-4F13-A50B-88C8AB5CA155}" type="datetime1">
              <a:rPr lang="en-GB" smtClean="0"/>
              <a:t>26/11/2020</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ED866F-D23A-44E3-B3CB-F05A5EDB7B44}" type="slidenum">
              <a:rPr lang="en-GB" smtClean="0"/>
              <a:t>‹#›</a:t>
            </a:fld>
            <a:endParaRPr lang="en-GB"/>
          </a:p>
        </p:txBody>
      </p:sp>
      <p:sp>
        <p:nvSpPr>
          <p:cNvPr id="9" name="Isosceles Triangle 8">
            <a:extLst>
              <a:ext uri="{FF2B5EF4-FFF2-40B4-BE49-F238E27FC236}">
                <a16:creationId xmlns:a16="http://schemas.microsoft.com/office/drawing/2014/main" id="{71011D07-C1A8-4B17-B989-B0A199EF4B74}"/>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2359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ie.baxter@eastsuffolk.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tephanie.Baxter@EastSuffolk.gov.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Sour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ons.gov.uk/employmentandlabourmarket/peopleinwork/earningsandworkinghours/datasets/placeofresidencebylocalauthorityashetable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3F15-60B3-42D9-97B0-90E27E98E486}"/>
              </a:ext>
            </a:extLst>
          </p:cNvPr>
          <p:cNvSpPr>
            <a:spLocks noGrp="1"/>
          </p:cNvSpPr>
          <p:nvPr>
            <p:ph type="ctrTitle"/>
          </p:nvPr>
        </p:nvSpPr>
        <p:spPr/>
        <p:txBody>
          <a:bodyPr>
            <a:normAutofit/>
          </a:bodyPr>
          <a:lstStyle/>
          <a:p>
            <a:pPr algn="ctr"/>
            <a:r>
              <a:rPr lang="en-GB" dirty="0"/>
              <a:t>Community Led Housing in East Suffolk </a:t>
            </a:r>
          </a:p>
        </p:txBody>
      </p:sp>
      <p:sp>
        <p:nvSpPr>
          <p:cNvPr id="3" name="Subtitle 2">
            <a:extLst>
              <a:ext uri="{FF2B5EF4-FFF2-40B4-BE49-F238E27FC236}">
                <a16:creationId xmlns:a16="http://schemas.microsoft.com/office/drawing/2014/main" id="{48514892-6A68-4EE9-A8B0-72824C463F5B}"/>
              </a:ext>
            </a:extLst>
          </p:cNvPr>
          <p:cNvSpPr>
            <a:spLocks noGrp="1"/>
          </p:cNvSpPr>
          <p:nvPr>
            <p:ph type="subTitle" idx="1"/>
          </p:nvPr>
        </p:nvSpPr>
        <p:spPr>
          <a:xfrm>
            <a:off x="155448" y="4553712"/>
            <a:ext cx="8531352" cy="1301266"/>
          </a:xfrm>
        </p:spPr>
        <p:txBody>
          <a:bodyPr>
            <a:normAutofit lnSpcReduction="10000"/>
          </a:bodyPr>
          <a:lstStyle/>
          <a:p>
            <a:pPr algn="ctr"/>
            <a:r>
              <a:rPr lang="en-GB" dirty="0"/>
              <a:t>Stephanie Baxter MA, CIHCM</a:t>
            </a:r>
          </a:p>
          <a:p>
            <a:pPr algn="ctr"/>
            <a:r>
              <a:rPr lang="en-GB" dirty="0">
                <a:solidFill>
                  <a:schemeClr val="tx1"/>
                </a:solidFill>
                <a:hlinkClick r:id="rId3">
                  <a:extLst>
                    <a:ext uri="{A12FA001-AC4F-418D-AE19-62706E023703}">
                      <ahyp:hlinkClr xmlns:ahyp="http://schemas.microsoft.com/office/drawing/2018/hyperlinkcolor" val="tx"/>
                    </a:ext>
                  </a:extLst>
                </a:hlinkClick>
              </a:rPr>
              <a:t>Stephanie.baxter@eastsuffolk.gov.uk</a:t>
            </a:r>
            <a:r>
              <a:rPr lang="en-GB" dirty="0">
                <a:solidFill>
                  <a:schemeClr val="tx1"/>
                </a:solidFill>
              </a:rPr>
              <a:t> </a:t>
            </a:r>
          </a:p>
          <a:p>
            <a:pPr algn="ctr"/>
            <a:r>
              <a:rPr lang="en-GB" dirty="0"/>
              <a:t>07880 105 421</a:t>
            </a:r>
          </a:p>
        </p:txBody>
      </p:sp>
    </p:spTree>
    <p:extLst>
      <p:ext uri="{BB962C8B-B14F-4D97-AF65-F5344CB8AC3E}">
        <p14:creationId xmlns:p14="http://schemas.microsoft.com/office/powerpoint/2010/main" val="237411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0071E-706E-48EC-AAAE-02489734D3AB}"/>
              </a:ext>
            </a:extLst>
          </p:cNvPr>
          <p:cNvSpPr>
            <a:spLocks noGrp="1"/>
          </p:cNvSpPr>
          <p:nvPr>
            <p:ph type="ctrTitle"/>
          </p:nvPr>
        </p:nvSpPr>
        <p:spPr>
          <a:xfrm>
            <a:off x="1069848" y="1298448"/>
            <a:ext cx="7315200" cy="3255264"/>
          </a:xfrm>
        </p:spPr>
        <p:txBody>
          <a:bodyPr anchor="b">
            <a:normAutofit/>
          </a:bodyPr>
          <a:lstStyle/>
          <a:p>
            <a:pPr algn="ctr"/>
            <a:r>
              <a:rPr lang="en-GB" dirty="0"/>
              <a:t>Thank you</a:t>
            </a:r>
          </a:p>
        </p:txBody>
      </p:sp>
      <p:sp>
        <p:nvSpPr>
          <p:cNvPr id="5" name="Text Placeholder 4">
            <a:extLst>
              <a:ext uri="{FF2B5EF4-FFF2-40B4-BE49-F238E27FC236}">
                <a16:creationId xmlns:a16="http://schemas.microsoft.com/office/drawing/2014/main" id="{45AABE54-070F-4BE1-A4D5-B44E95E4975E}"/>
              </a:ext>
            </a:extLst>
          </p:cNvPr>
          <p:cNvSpPr>
            <a:spLocks noGrp="1"/>
          </p:cNvSpPr>
          <p:nvPr>
            <p:ph type="subTitle" idx="1"/>
          </p:nvPr>
        </p:nvSpPr>
        <p:spPr>
          <a:xfrm>
            <a:off x="1100015" y="4670246"/>
            <a:ext cx="7315200" cy="914400"/>
          </a:xfrm>
        </p:spPr>
        <p:txBody>
          <a:bodyPr anchor="t">
            <a:normAutofit/>
          </a:bodyPr>
          <a:lstStyle/>
          <a:p>
            <a:pPr algn="ctr"/>
            <a:r>
              <a:rPr lang="en-GB" dirty="0">
                <a:solidFill>
                  <a:schemeClr val="tx1"/>
                </a:solidFill>
                <a:hlinkClick r:id="rId2">
                  <a:extLst>
                    <a:ext uri="{A12FA001-AC4F-418D-AE19-62706E023703}">
                      <ahyp:hlinkClr xmlns:ahyp="http://schemas.microsoft.com/office/drawing/2018/hyperlinkcolor" val="tx"/>
                    </a:ext>
                  </a:extLst>
                </a:hlinkClick>
              </a:rPr>
              <a:t>Stephanie.Baxter@EastSuffolk.gov.uk</a:t>
            </a:r>
            <a:r>
              <a:rPr lang="en-GB" dirty="0">
                <a:solidFill>
                  <a:schemeClr val="tx1"/>
                </a:solidFill>
              </a:rPr>
              <a:t> </a:t>
            </a:r>
          </a:p>
          <a:p>
            <a:pPr algn="ctr"/>
            <a:r>
              <a:rPr lang="en-GB" dirty="0"/>
              <a:t>07880 105 421</a:t>
            </a:r>
          </a:p>
        </p:txBody>
      </p:sp>
    </p:spTree>
    <p:extLst>
      <p:ext uri="{BB962C8B-B14F-4D97-AF65-F5344CB8AC3E}">
        <p14:creationId xmlns:p14="http://schemas.microsoft.com/office/powerpoint/2010/main" val="253260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erial top of container ship in ocean">
            <a:extLst>
              <a:ext uri="{FF2B5EF4-FFF2-40B4-BE49-F238E27FC236}">
                <a16:creationId xmlns:a16="http://schemas.microsoft.com/office/drawing/2014/main" id="{51E589D9-E34A-4E02-A8ED-0C70434D1F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79135" y="5508914"/>
            <a:ext cx="2307322" cy="1161929"/>
          </a:xfrm>
          <a:prstGeom prst="rect">
            <a:avLst/>
          </a:prstGeom>
          <a:ln>
            <a:solidFill>
              <a:schemeClr val="tx1"/>
            </a:solidFill>
          </a:ln>
        </p:spPr>
      </p:pic>
      <p:pic>
        <p:nvPicPr>
          <p:cNvPr id="9" name="Picture 8" descr="Aerial view of farming land with country roads">
            <a:extLst>
              <a:ext uri="{FF2B5EF4-FFF2-40B4-BE49-F238E27FC236}">
                <a16:creationId xmlns:a16="http://schemas.microsoft.com/office/drawing/2014/main" id="{55311010-9DD9-4B0A-ADEC-1B6549DE44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16040" y="376909"/>
            <a:ext cx="3205380" cy="2136399"/>
          </a:xfrm>
          <a:prstGeom prst="rect">
            <a:avLst/>
          </a:prstGeom>
        </p:spPr>
      </p:pic>
      <p:pic>
        <p:nvPicPr>
          <p:cNvPr id="12" name="Picture 11" descr="Students at a graduation ceremony">
            <a:extLst>
              <a:ext uri="{FF2B5EF4-FFF2-40B4-BE49-F238E27FC236}">
                <a16:creationId xmlns:a16="http://schemas.microsoft.com/office/drawing/2014/main" id="{551F05D7-0909-472F-8516-578FB8DD9C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18917" y="3626891"/>
            <a:ext cx="3153356" cy="1875384"/>
          </a:xfrm>
          <a:prstGeom prst="rect">
            <a:avLst/>
          </a:prstGeom>
          <a:ln>
            <a:solidFill>
              <a:schemeClr val="tx1"/>
            </a:solidFill>
          </a:ln>
        </p:spPr>
      </p:pic>
      <p:pic>
        <p:nvPicPr>
          <p:cNvPr id="14" name="Picture 13" descr="Close-up of pumpkins for sale in market">
            <a:extLst>
              <a:ext uri="{FF2B5EF4-FFF2-40B4-BE49-F238E27FC236}">
                <a16:creationId xmlns:a16="http://schemas.microsoft.com/office/drawing/2014/main" id="{B986B81D-0883-474C-891A-A8B95DB94E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72716" y="785724"/>
            <a:ext cx="1960151" cy="1351432"/>
          </a:xfrm>
          <a:prstGeom prst="rect">
            <a:avLst/>
          </a:prstGeom>
        </p:spPr>
      </p:pic>
      <p:pic>
        <p:nvPicPr>
          <p:cNvPr id="15" name="Picture 14" descr="Close up of Barley in the wild">
            <a:extLst>
              <a:ext uri="{FF2B5EF4-FFF2-40B4-BE49-F238E27FC236}">
                <a16:creationId xmlns:a16="http://schemas.microsoft.com/office/drawing/2014/main" id="{5ADA781B-66EE-45B3-A1AD-620628CB06B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91091" y="2152256"/>
            <a:ext cx="2281701" cy="1520763"/>
          </a:xfrm>
          <a:prstGeom prst="rect">
            <a:avLst/>
          </a:prstGeom>
        </p:spPr>
      </p:pic>
      <p:pic>
        <p:nvPicPr>
          <p:cNvPr id="17" name="Picture 16">
            <a:extLst>
              <a:ext uri="{FF2B5EF4-FFF2-40B4-BE49-F238E27FC236}">
                <a16:creationId xmlns:a16="http://schemas.microsoft.com/office/drawing/2014/main" id="{ED23BDC0-216C-45EE-B8E1-B5838DF6994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982617" y="2160991"/>
            <a:ext cx="3021113" cy="1704770"/>
          </a:xfrm>
          <a:prstGeom prst="rect">
            <a:avLst/>
          </a:prstGeom>
          <a:ln>
            <a:solidFill>
              <a:schemeClr val="tx1"/>
            </a:solidFill>
          </a:ln>
        </p:spPr>
      </p:pic>
      <p:pic>
        <p:nvPicPr>
          <p:cNvPr id="18" name="Picture 17">
            <a:extLst>
              <a:ext uri="{FF2B5EF4-FFF2-40B4-BE49-F238E27FC236}">
                <a16:creationId xmlns:a16="http://schemas.microsoft.com/office/drawing/2014/main" id="{744765BD-EA62-449E-B1BA-046BE658A0B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749341" y="108566"/>
            <a:ext cx="4208377" cy="2233580"/>
          </a:xfrm>
          <a:prstGeom prst="rect">
            <a:avLst/>
          </a:prstGeom>
        </p:spPr>
      </p:pic>
      <p:pic>
        <p:nvPicPr>
          <p:cNvPr id="20" name="Picture 19">
            <a:extLst>
              <a:ext uri="{FF2B5EF4-FFF2-40B4-BE49-F238E27FC236}">
                <a16:creationId xmlns:a16="http://schemas.microsoft.com/office/drawing/2014/main" id="{7DB50FEA-EADF-4B6B-89BB-8C6AC3A8BB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072435" y="5103511"/>
            <a:ext cx="2446166" cy="1567332"/>
          </a:xfrm>
          <a:prstGeom prst="rect">
            <a:avLst/>
          </a:prstGeom>
        </p:spPr>
      </p:pic>
      <p:pic>
        <p:nvPicPr>
          <p:cNvPr id="21" name="Picture 20">
            <a:extLst>
              <a:ext uri="{FF2B5EF4-FFF2-40B4-BE49-F238E27FC236}">
                <a16:creationId xmlns:a16="http://schemas.microsoft.com/office/drawing/2014/main" id="{E304D1D2-7ED8-493C-8199-B04702E7B82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323143" y="5275378"/>
            <a:ext cx="3540572" cy="1521928"/>
          </a:xfrm>
          <a:prstGeom prst="rect">
            <a:avLst/>
          </a:prstGeom>
          <a:ln>
            <a:solidFill>
              <a:schemeClr val="tx1"/>
            </a:solidFill>
          </a:ln>
        </p:spPr>
      </p:pic>
      <p:pic>
        <p:nvPicPr>
          <p:cNvPr id="22" name="Picture 21">
            <a:extLst>
              <a:ext uri="{FF2B5EF4-FFF2-40B4-BE49-F238E27FC236}">
                <a16:creationId xmlns:a16="http://schemas.microsoft.com/office/drawing/2014/main" id="{08BB5444-04AA-4544-A6AF-9554321CB518}"/>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753368" y="3944505"/>
            <a:ext cx="950623" cy="977530"/>
          </a:xfrm>
          <a:prstGeom prst="rect">
            <a:avLst/>
          </a:prstGeom>
          <a:ln>
            <a:solidFill>
              <a:schemeClr val="bg1"/>
            </a:solidFill>
          </a:ln>
        </p:spPr>
      </p:pic>
      <p:pic>
        <p:nvPicPr>
          <p:cNvPr id="23" name="Picture 22">
            <a:extLst>
              <a:ext uri="{FF2B5EF4-FFF2-40B4-BE49-F238E27FC236}">
                <a16:creationId xmlns:a16="http://schemas.microsoft.com/office/drawing/2014/main" id="{F945E78B-C48D-4FA3-B977-17594ED2E60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8839433" y="3924145"/>
            <a:ext cx="2539020" cy="1468001"/>
          </a:xfrm>
          <a:prstGeom prst="rect">
            <a:avLst/>
          </a:prstGeom>
          <a:ln>
            <a:solidFill>
              <a:schemeClr val="tx1"/>
            </a:solidFill>
          </a:ln>
        </p:spPr>
      </p:pic>
      <p:sp>
        <p:nvSpPr>
          <p:cNvPr id="24" name="Title 23">
            <a:extLst>
              <a:ext uri="{FF2B5EF4-FFF2-40B4-BE49-F238E27FC236}">
                <a16:creationId xmlns:a16="http://schemas.microsoft.com/office/drawing/2014/main" id="{C9929B44-D2F5-4A86-9860-B47A26E384AB}"/>
              </a:ext>
            </a:extLst>
          </p:cNvPr>
          <p:cNvSpPr>
            <a:spLocks noGrp="1"/>
          </p:cNvSpPr>
          <p:nvPr>
            <p:ph type="title"/>
          </p:nvPr>
        </p:nvSpPr>
        <p:spPr/>
        <p:txBody>
          <a:bodyPr/>
          <a:lstStyle/>
          <a:p>
            <a:r>
              <a:rPr lang="en-GB" dirty="0"/>
              <a:t>East Suffolk in </a:t>
            </a:r>
            <a:br>
              <a:rPr lang="en-GB" dirty="0"/>
            </a:br>
            <a:r>
              <a:rPr lang="en-GB" dirty="0"/>
              <a:t>context</a:t>
            </a:r>
          </a:p>
        </p:txBody>
      </p:sp>
      <p:pic>
        <p:nvPicPr>
          <p:cNvPr id="27" name="Picture 26">
            <a:extLst>
              <a:ext uri="{FF2B5EF4-FFF2-40B4-BE49-F238E27FC236}">
                <a16:creationId xmlns:a16="http://schemas.microsoft.com/office/drawing/2014/main" id="{6B8A57B5-93F7-456D-BEBF-83B067B63A09}"/>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580025" y="2394990"/>
            <a:ext cx="1307928" cy="1336552"/>
          </a:xfrm>
          <a:prstGeom prst="rect">
            <a:avLst/>
          </a:prstGeom>
          <a:ln>
            <a:solidFill>
              <a:schemeClr val="tx1"/>
            </a:solidFill>
          </a:ln>
        </p:spPr>
      </p:pic>
    </p:spTree>
    <p:extLst>
      <p:ext uri="{BB962C8B-B14F-4D97-AF65-F5344CB8AC3E}">
        <p14:creationId xmlns:p14="http://schemas.microsoft.com/office/powerpoint/2010/main" val="395892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526A-ACE3-4365-B25C-51F869D0D474}"/>
              </a:ext>
            </a:extLst>
          </p:cNvPr>
          <p:cNvSpPr>
            <a:spLocks noGrp="1"/>
          </p:cNvSpPr>
          <p:nvPr>
            <p:ph type="title"/>
          </p:nvPr>
        </p:nvSpPr>
        <p:spPr>
          <a:xfrm>
            <a:off x="60967" y="780408"/>
            <a:ext cx="2481572" cy="2250757"/>
          </a:xfrm>
        </p:spPr>
        <p:txBody>
          <a:bodyPr>
            <a:normAutofit/>
          </a:bodyPr>
          <a:lstStyle/>
          <a:p>
            <a:r>
              <a:rPr lang="en-GB" dirty="0"/>
              <a:t>The Housing Problem - Affordability</a:t>
            </a:r>
          </a:p>
        </p:txBody>
      </p:sp>
      <p:grpSp>
        <p:nvGrpSpPr>
          <p:cNvPr id="24" name="Group 23">
            <a:extLst>
              <a:ext uri="{FF2B5EF4-FFF2-40B4-BE49-F238E27FC236}">
                <a16:creationId xmlns:a16="http://schemas.microsoft.com/office/drawing/2014/main" id="{A0D1CEFC-741D-4F91-917D-22D559593C49}"/>
              </a:ext>
            </a:extLst>
          </p:cNvPr>
          <p:cNvGrpSpPr/>
          <p:nvPr/>
        </p:nvGrpSpPr>
        <p:grpSpPr>
          <a:xfrm>
            <a:off x="7401253" y="140123"/>
            <a:ext cx="3325073" cy="3288208"/>
            <a:chOff x="605317" y="244339"/>
            <a:chExt cx="3325073" cy="3288208"/>
          </a:xfrm>
        </p:grpSpPr>
        <p:sp>
          <p:nvSpPr>
            <p:cNvPr id="25" name="Rectangle 24">
              <a:extLst>
                <a:ext uri="{FF2B5EF4-FFF2-40B4-BE49-F238E27FC236}">
                  <a16:creationId xmlns:a16="http://schemas.microsoft.com/office/drawing/2014/main" id="{A3B36E3C-BC6F-405F-9636-03A6142D9305}"/>
                </a:ext>
              </a:extLst>
            </p:cNvPr>
            <p:cNvSpPr/>
            <p:nvPr/>
          </p:nvSpPr>
          <p:spPr>
            <a:xfrm>
              <a:off x="917354" y="1999169"/>
              <a:ext cx="2700997" cy="153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60% earn less than</a:t>
              </a:r>
            </a:p>
            <a:p>
              <a:pPr algn="ctr"/>
              <a:r>
                <a:rPr lang="en-GB" dirty="0">
                  <a:solidFill>
                    <a:schemeClr val="tx1"/>
                  </a:solidFill>
                </a:rPr>
                <a:t>£27,392 </a:t>
              </a:r>
            </a:p>
            <a:p>
              <a:pPr algn="ctr"/>
              <a:r>
                <a:rPr lang="en-GB" dirty="0">
                  <a:solidFill>
                    <a:schemeClr val="tx1"/>
                  </a:solidFill>
                </a:rPr>
                <a:t>(East Suffolk)*</a:t>
              </a:r>
            </a:p>
          </p:txBody>
        </p:sp>
        <p:sp>
          <p:nvSpPr>
            <p:cNvPr id="26" name="Rectangle 25">
              <a:extLst>
                <a:ext uri="{FF2B5EF4-FFF2-40B4-BE49-F238E27FC236}">
                  <a16:creationId xmlns:a16="http://schemas.microsoft.com/office/drawing/2014/main" id="{2E1AE0DD-21F4-4947-87E6-5A508223897B}"/>
                </a:ext>
              </a:extLst>
            </p:cNvPr>
            <p:cNvSpPr/>
            <p:nvPr/>
          </p:nvSpPr>
          <p:spPr>
            <a:xfrm rot="16200000">
              <a:off x="2801100" y="361416"/>
              <a:ext cx="533654" cy="299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Manual Operation 26">
              <a:extLst>
                <a:ext uri="{FF2B5EF4-FFF2-40B4-BE49-F238E27FC236}">
                  <a16:creationId xmlns:a16="http://schemas.microsoft.com/office/drawing/2014/main" id="{76A0DFF8-298C-417A-9140-9D08F0AA65DD}"/>
                </a:ext>
              </a:extLst>
            </p:cNvPr>
            <p:cNvSpPr/>
            <p:nvPr/>
          </p:nvSpPr>
          <p:spPr>
            <a:xfrm rot="10800000">
              <a:off x="605317" y="783381"/>
              <a:ext cx="3325073" cy="1302077"/>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4AD465C-9D41-4023-8AFC-2A656EC2F778}"/>
              </a:ext>
            </a:extLst>
          </p:cNvPr>
          <p:cNvGrpSpPr/>
          <p:nvPr/>
        </p:nvGrpSpPr>
        <p:grpSpPr>
          <a:xfrm>
            <a:off x="3764141" y="96498"/>
            <a:ext cx="3325073" cy="3369677"/>
            <a:chOff x="4433462" y="1592701"/>
            <a:chExt cx="3325073" cy="3369677"/>
          </a:xfrm>
        </p:grpSpPr>
        <p:sp>
          <p:nvSpPr>
            <p:cNvPr id="32" name="Rectangle 31">
              <a:extLst>
                <a:ext uri="{FF2B5EF4-FFF2-40B4-BE49-F238E27FC236}">
                  <a16:creationId xmlns:a16="http://schemas.microsoft.com/office/drawing/2014/main" id="{0881F17C-337A-432B-ABE4-890D52DD6476}"/>
                </a:ext>
              </a:extLst>
            </p:cNvPr>
            <p:cNvSpPr/>
            <p:nvPr/>
          </p:nvSpPr>
          <p:spPr>
            <a:xfrm>
              <a:off x="4745501" y="3429000"/>
              <a:ext cx="2700997" cy="153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40% earn less than</a:t>
              </a:r>
            </a:p>
            <a:p>
              <a:pPr algn="ctr"/>
              <a:r>
                <a:rPr lang="en-GB" dirty="0">
                  <a:solidFill>
                    <a:schemeClr val="tx1"/>
                  </a:solidFill>
                </a:rPr>
                <a:t>£19,699</a:t>
              </a:r>
            </a:p>
            <a:p>
              <a:pPr algn="ctr"/>
              <a:r>
                <a:rPr lang="en-GB" dirty="0">
                  <a:solidFill>
                    <a:schemeClr val="tx1"/>
                  </a:solidFill>
                </a:rPr>
                <a:t>(East Suffolk)*</a:t>
              </a:r>
            </a:p>
          </p:txBody>
        </p:sp>
        <p:sp>
          <p:nvSpPr>
            <p:cNvPr id="33" name="Flowchart: Manual Operation 32">
              <a:extLst>
                <a:ext uri="{FF2B5EF4-FFF2-40B4-BE49-F238E27FC236}">
                  <a16:creationId xmlns:a16="http://schemas.microsoft.com/office/drawing/2014/main" id="{CFE5DB8B-B0F7-42B3-9A20-73F046763E43}"/>
                </a:ext>
              </a:extLst>
            </p:cNvPr>
            <p:cNvSpPr/>
            <p:nvPr/>
          </p:nvSpPr>
          <p:spPr>
            <a:xfrm rot="10800000">
              <a:off x="4433462" y="2143441"/>
              <a:ext cx="3325073" cy="1302077"/>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8A294B6-52C2-4C31-854E-1A4AC6DE2DE0}"/>
                </a:ext>
              </a:extLst>
            </p:cNvPr>
            <p:cNvSpPr/>
            <p:nvPr/>
          </p:nvSpPr>
          <p:spPr>
            <a:xfrm rot="16200000">
              <a:off x="6597256" y="1729224"/>
              <a:ext cx="533654" cy="260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7D468A2A-C9D6-4B03-AF9D-8A2F28355B06}"/>
              </a:ext>
            </a:extLst>
          </p:cNvPr>
          <p:cNvGrpSpPr/>
          <p:nvPr/>
        </p:nvGrpSpPr>
        <p:grpSpPr>
          <a:xfrm>
            <a:off x="455533" y="3254710"/>
            <a:ext cx="3325073" cy="3355040"/>
            <a:chOff x="7848858" y="2140262"/>
            <a:chExt cx="3325073" cy="3355040"/>
          </a:xfrm>
        </p:grpSpPr>
        <p:sp>
          <p:nvSpPr>
            <p:cNvPr id="36" name="Rectangle 35">
              <a:extLst>
                <a:ext uri="{FF2B5EF4-FFF2-40B4-BE49-F238E27FC236}">
                  <a16:creationId xmlns:a16="http://schemas.microsoft.com/office/drawing/2014/main" id="{75341859-EA49-4662-B5D1-9E1231A0E824}"/>
                </a:ext>
              </a:extLst>
            </p:cNvPr>
            <p:cNvSpPr/>
            <p:nvPr/>
          </p:nvSpPr>
          <p:spPr>
            <a:xfrm rot="16200000">
              <a:off x="10075061" y="2276785"/>
              <a:ext cx="533654" cy="260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3E30E116-B585-4B56-8B0F-DFF01900938A}"/>
                </a:ext>
              </a:extLst>
            </p:cNvPr>
            <p:cNvSpPr/>
            <p:nvPr/>
          </p:nvSpPr>
          <p:spPr>
            <a:xfrm>
              <a:off x="8160897" y="3961924"/>
              <a:ext cx="2700997" cy="153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Average income</a:t>
              </a:r>
            </a:p>
            <a:p>
              <a:pPr algn="ctr"/>
              <a:r>
                <a:rPr lang="en-GB" dirty="0">
                  <a:solidFill>
                    <a:schemeClr val="tx1"/>
                  </a:solidFill>
                </a:rPr>
                <a:t>£28,472</a:t>
              </a:r>
            </a:p>
            <a:p>
              <a:pPr algn="ctr"/>
              <a:r>
                <a:rPr lang="en-GB" dirty="0">
                  <a:solidFill>
                    <a:schemeClr val="tx1"/>
                  </a:solidFill>
                </a:rPr>
                <a:t>(East Suffolk)*</a:t>
              </a:r>
            </a:p>
          </p:txBody>
        </p:sp>
        <p:sp>
          <p:nvSpPr>
            <p:cNvPr id="38" name="Flowchart: Manual Operation 37">
              <a:extLst>
                <a:ext uri="{FF2B5EF4-FFF2-40B4-BE49-F238E27FC236}">
                  <a16:creationId xmlns:a16="http://schemas.microsoft.com/office/drawing/2014/main" id="{C480CF63-F06F-4950-A8AA-42E847EE6FC8}"/>
                </a:ext>
              </a:extLst>
            </p:cNvPr>
            <p:cNvSpPr/>
            <p:nvPr/>
          </p:nvSpPr>
          <p:spPr>
            <a:xfrm rot="10800000">
              <a:off x="7848858" y="2673916"/>
              <a:ext cx="3325073" cy="1302077"/>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8AEFE91C-DEB4-4359-B953-9626469A3CD4}"/>
              </a:ext>
            </a:extLst>
          </p:cNvPr>
          <p:cNvGrpSpPr/>
          <p:nvPr/>
        </p:nvGrpSpPr>
        <p:grpSpPr>
          <a:xfrm>
            <a:off x="3886044" y="3337229"/>
            <a:ext cx="3325073" cy="3168873"/>
            <a:chOff x="2478766" y="3553937"/>
            <a:chExt cx="3325073" cy="3168873"/>
          </a:xfrm>
        </p:grpSpPr>
        <p:sp>
          <p:nvSpPr>
            <p:cNvPr id="40" name="Rectangle 39">
              <a:extLst>
                <a:ext uri="{FF2B5EF4-FFF2-40B4-BE49-F238E27FC236}">
                  <a16:creationId xmlns:a16="http://schemas.microsoft.com/office/drawing/2014/main" id="{118E6386-295B-45E0-BEBD-8E5D7506F199}"/>
                </a:ext>
              </a:extLst>
            </p:cNvPr>
            <p:cNvSpPr/>
            <p:nvPr/>
          </p:nvSpPr>
          <p:spPr>
            <a:xfrm rot="16200000">
              <a:off x="4650961" y="3690460"/>
              <a:ext cx="533654" cy="260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C772ED23-A134-499A-9F00-CB706BFA6664}"/>
                </a:ext>
              </a:extLst>
            </p:cNvPr>
            <p:cNvSpPr/>
            <p:nvPr/>
          </p:nvSpPr>
          <p:spPr>
            <a:xfrm>
              <a:off x="2763610" y="5189432"/>
              <a:ext cx="2700997" cy="153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Median income</a:t>
              </a:r>
            </a:p>
            <a:p>
              <a:pPr algn="ctr"/>
              <a:r>
                <a:rPr lang="en-GB" dirty="0">
                  <a:solidFill>
                    <a:schemeClr val="tx1"/>
                  </a:solidFill>
                </a:rPr>
                <a:t>£23,277 </a:t>
              </a:r>
            </a:p>
            <a:p>
              <a:pPr algn="ctr"/>
              <a:r>
                <a:rPr lang="en-GB" dirty="0">
                  <a:solidFill>
                    <a:schemeClr val="tx1"/>
                  </a:solidFill>
                </a:rPr>
                <a:t>(East Suffolk)*</a:t>
              </a:r>
            </a:p>
            <a:p>
              <a:pPr algn="ctr"/>
              <a:endParaRPr lang="en-GB" dirty="0"/>
            </a:p>
          </p:txBody>
        </p:sp>
        <p:sp>
          <p:nvSpPr>
            <p:cNvPr id="42" name="Flowchart: Manual Operation 41">
              <a:extLst>
                <a:ext uri="{FF2B5EF4-FFF2-40B4-BE49-F238E27FC236}">
                  <a16:creationId xmlns:a16="http://schemas.microsoft.com/office/drawing/2014/main" id="{A2D10C80-0CD0-4280-8804-7CDC8FE05E90}"/>
                </a:ext>
              </a:extLst>
            </p:cNvPr>
            <p:cNvSpPr/>
            <p:nvPr/>
          </p:nvSpPr>
          <p:spPr>
            <a:xfrm rot="10800000">
              <a:off x="2478766" y="4052064"/>
              <a:ext cx="3325073" cy="1302077"/>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4B42058B-EF90-453B-B202-1083C0E62F66}"/>
              </a:ext>
            </a:extLst>
          </p:cNvPr>
          <p:cNvGrpSpPr/>
          <p:nvPr/>
        </p:nvGrpSpPr>
        <p:grpSpPr>
          <a:xfrm>
            <a:off x="7348020" y="3312184"/>
            <a:ext cx="3325073" cy="3128631"/>
            <a:chOff x="6167208" y="3594179"/>
            <a:chExt cx="3325073" cy="3128631"/>
          </a:xfrm>
        </p:grpSpPr>
        <p:grpSp>
          <p:nvGrpSpPr>
            <p:cNvPr id="44" name="Group 43">
              <a:extLst>
                <a:ext uri="{FF2B5EF4-FFF2-40B4-BE49-F238E27FC236}">
                  <a16:creationId xmlns:a16="http://schemas.microsoft.com/office/drawing/2014/main" id="{771316DA-72E1-4DB0-A6E9-6BDBA212DD3C}"/>
                </a:ext>
              </a:extLst>
            </p:cNvPr>
            <p:cNvGrpSpPr/>
            <p:nvPr/>
          </p:nvGrpSpPr>
          <p:grpSpPr>
            <a:xfrm>
              <a:off x="6498362" y="3594179"/>
              <a:ext cx="2700997" cy="3128631"/>
              <a:chOff x="6498362" y="3594179"/>
              <a:chExt cx="2700997" cy="3128631"/>
            </a:xfrm>
          </p:grpSpPr>
          <p:sp>
            <p:nvSpPr>
              <p:cNvPr id="46" name="Rectangle 45">
                <a:extLst>
                  <a:ext uri="{FF2B5EF4-FFF2-40B4-BE49-F238E27FC236}">
                    <a16:creationId xmlns:a16="http://schemas.microsoft.com/office/drawing/2014/main" id="{6DE9165A-A115-4E30-B1D2-E187C7E6D239}"/>
                  </a:ext>
                </a:extLst>
              </p:cNvPr>
              <p:cNvSpPr/>
              <p:nvPr/>
            </p:nvSpPr>
            <p:spPr>
              <a:xfrm>
                <a:off x="6498362" y="5189432"/>
                <a:ext cx="2700997" cy="153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Residents need 8 X income = median priced home</a:t>
                </a:r>
              </a:p>
              <a:p>
                <a:pPr algn="ctr"/>
                <a:r>
                  <a:rPr lang="en-GB" dirty="0">
                    <a:solidFill>
                      <a:schemeClr val="tx1"/>
                    </a:solidFill>
                    <a:hlinkClick r:id="rId3" action="ppaction://hlinkfile">
                      <a:extLst>
                        <a:ext uri="{A12FA001-AC4F-418D-AE19-62706E023703}">
                          <ahyp:hlinkClr xmlns:ahyp="http://schemas.microsoft.com/office/drawing/2018/hyperlinkcolor" val="tx"/>
                        </a:ext>
                      </a:extLst>
                    </a:hlinkClick>
                  </a:rPr>
                  <a:t>Source</a:t>
                </a:r>
                <a:r>
                  <a:rPr lang="en-GB" dirty="0">
                    <a:solidFill>
                      <a:schemeClr val="tx1"/>
                    </a:solidFill>
                  </a:rPr>
                  <a:t>  </a:t>
                </a:r>
              </a:p>
              <a:p>
                <a:pPr algn="ctr"/>
                <a:endParaRPr lang="en-GB" dirty="0">
                  <a:solidFill>
                    <a:schemeClr val="tx1"/>
                  </a:solidFill>
                </a:endParaRPr>
              </a:p>
            </p:txBody>
          </p:sp>
          <p:sp>
            <p:nvSpPr>
              <p:cNvPr id="47" name="Rectangle 46">
                <a:extLst>
                  <a:ext uri="{FF2B5EF4-FFF2-40B4-BE49-F238E27FC236}">
                    <a16:creationId xmlns:a16="http://schemas.microsoft.com/office/drawing/2014/main" id="{9C034899-1564-414C-8784-24557C691541}"/>
                  </a:ext>
                </a:extLst>
              </p:cNvPr>
              <p:cNvSpPr/>
              <p:nvPr/>
            </p:nvSpPr>
            <p:spPr>
              <a:xfrm rot="16200000">
                <a:off x="8285921" y="3730702"/>
                <a:ext cx="533654" cy="260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Flowchart: Manual Operation 44">
              <a:extLst>
                <a:ext uri="{FF2B5EF4-FFF2-40B4-BE49-F238E27FC236}">
                  <a16:creationId xmlns:a16="http://schemas.microsoft.com/office/drawing/2014/main" id="{653095C6-6C27-4450-BD62-49EB88FE5851}"/>
                </a:ext>
              </a:extLst>
            </p:cNvPr>
            <p:cNvSpPr/>
            <p:nvPr/>
          </p:nvSpPr>
          <p:spPr>
            <a:xfrm rot="10800000">
              <a:off x="6167208" y="4052064"/>
              <a:ext cx="3325073" cy="1302077"/>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0910E0FE-9C7C-4507-BEBC-95BA8C93F0BE}"/>
              </a:ext>
            </a:extLst>
          </p:cNvPr>
          <p:cNvSpPr txBox="1"/>
          <p:nvPr/>
        </p:nvSpPr>
        <p:spPr>
          <a:xfrm>
            <a:off x="10764558" y="5805708"/>
            <a:ext cx="1187248" cy="646331"/>
          </a:xfrm>
          <a:prstGeom prst="rect">
            <a:avLst/>
          </a:prstGeom>
          <a:noFill/>
        </p:spPr>
        <p:txBody>
          <a:bodyPr wrap="none" rtlCol="0">
            <a:spAutoFit/>
          </a:bodyPr>
          <a:lstStyle/>
          <a:p>
            <a:r>
              <a:rPr lang="en-GB" dirty="0"/>
              <a:t>*Source:  </a:t>
            </a:r>
          </a:p>
          <a:p>
            <a:r>
              <a:rPr lang="en-GB" dirty="0">
                <a:hlinkClick r:id="rId4">
                  <a:extLst>
                    <a:ext uri="{A12FA001-AC4F-418D-AE19-62706E023703}">
                      <ahyp:hlinkClr xmlns:ahyp="http://schemas.microsoft.com/office/drawing/2018/hyperlinkcolor" val="tx"/>
                    </a:ext>
                  </a:extLst>
                </a:hlinkClick>
              </a:rPr>
              <a:t>Table</a:t>
            </a:r>
            <a:r>
              <a:rPr lang="en-GB" dirty="0">
                <a:solidFill>
                  <a:srgbClr val="90BB23"/>
                </a:solidFill>
                <a:hlinkClick r:id="rId4">
                  <a:extLst>
                    <a:ext uri="{A12FA001-AC4F-418D-AE19-62706E023703}">
                      <ahyp:hlinkClr xmlns:ahyp="http://schemas.microsoft.com/office/drawing/2018/hyperlinkcolor" val="tx"/>
                    </a:ext>
                  </a:extLst>
                </a:hlinkClick>
              </a:rPr>
              <a:t> </a:t>
            </a:r>
            <a:r>
              <a:rPr lang="en-GB" dirty="0">
                <a:hlinkClick r:id="rId4">
                  <a:extLst>
                    <a:ext uri="{A12FA001-AC4F-418D-AE19-62706E023703}">
                      <ahyp:hlinkClr xmlns:ahyp="http://schemas.microsoft.com/office/drawing/2018/hyperlinkcolor" val="tx"/>
                    </a:ext>
                  </a:extLst>
                </a:hlinkClick>
              </a:rPr>
              <a:t>8.7a</a:t>
            </a:r>
            <a:r>
              <a:rPr lang="en-GB" dirty="0"/>
              <a:t> </a:t>
            </a:r>
          </a:p>
        </p:txBody>
      </p:sp>
    </p:spTree>
    <p:extLst>
      <p:ext uri="{BB962C8B-B14F-4D97-AF65-F5344CB8AC3E}">
        <p14:creationId xmlns:p14="http://schemas.microsoft.com/office/powerpoint/2010/main" val="228682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9651-1021-450B-A64F-0AA4166F108E}"/>
              </a:ext>
            </a:extLst>
          </p:cNvPr>
          <p:cNvSpPr>
            <a:spLocks noGrp="1"/>
          </p:cNvSpPr>
          <p:nvPr>
            <p:ph type="title"/>
          </p:nvPr>
        </p:nvSpPr>
        <p:spPr>
          <a:xfrm>
            <a:off x="252919" y="1123837"/>
            <a:ext cx="2947482" cy="2828769"/>
          </a:xfrm>
        </p:spPr>
        <p:txBody>
          <a:bodyPr/>
          <a:lstStyle/>
          <a:p>
            <a:r>
              <a:rPr lang="en-GB" dirty="0"/>
              <a:t>The Housing Problem - costs</a:t>
            </a:r>
          </a:p>
        </p:txBody>
      </p:sp>
      <p:graphicFrame>
        <p:nvGraphicFramePr>
          <p:cNvPr id="4" name="Table 4">
            <a:extLst>
              <a:ext uri="{FF2B5EF4-FFF2-40B4-BE49-F238E27FC236}">
                <a16:creationId xmlns:a16="http://schemas.microsoft.com/office/drawing/2014/main" id="{FC9A5252-5D32-4AB6-9A8B-DE13DCD1C2F4}"/>
              </a:ext>
            </a:extLst>
          </p:cNvPr>
          <p:cNvGraphicFramePr>
            <a:graphicFrameLocks noGrp="1"/>
          </p:cNvGraphicFramePr>
          <p:nvPr>
            <p:ph idx="1"/>
            <p:extLst>
              <p:ext uri="{D42A27DB-BD31-4B8C-83A1-F6EECF244321}">
                <p14:modId xmlns:p14="http://schemas.microsoft.com/office/powerpoint/2010/main" val="2904722891"/>
              </p:ext>
            </p:extLst>
          </p:nvPr>
        </p:nvGraphicFramePr>
        <p:xfrm>
          <a:off x="3868738" y="863600"/>
          <a:ext cx="7315200" cy="25908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997138171"/>
                    </a:ext>
                  </a:extLst>
                </a:gridCol>
                <a:gridCol w="3657600">
                  <a:extLst>
                    <a:ext uri="{9D8B030D-6E8A-4147-A177-3AD203B41FA5}">
                      <a16:colId xmlns:a16="http://schemas.microsoft.com/office/drawing/2014/main" val="3250991974"/>
                    </a:ext>
                  </a:extLst>
                </a:gridCol>
              </a:tblGrid>
              <a:tr h="370840">
                <a:tc>
                  <a:txBody>
                    <a:bodyPr/>
                    <a:lstStyle/>
                    <a:p>
                      <a:r>
                        <a:rPr lang="en-GB" sz="2800" dirty="0"/>
                        <a:t>Property Type</a:t>
                      </a:r>
                    </a:p>
                  </a:txBody>
                  <a:tcPr marL="63610" marR="63610"/>
                </a:tc>
                <a:tc>
                  <a:txBody>
                    <a:bodyPr/>
                    <a:lstStyle/>
                    <a:p>
                      <a:r>
                        <a:rPr lang="en-GB" sz="2800" dirty="0"/>
                        <a:t>Average price*</a:t>
                      </a:r>
                    </a:p>
                  </a:txBody>
                  <a:tcPr marL="63610" marR="63610"/>
                </a:tc>
                <a:extLst>
                  <a:ext uri="{0D108BD9-81ED-4DB2-BD59-A6C34878D82A}">
                    <a16:rowId xmlns:a16="http://schemas.microsoft.com/office/drawing/2014/main" val="4158489569"/>
                  </a:ext>
                </a:extLst>
              </a:tr>
              <a:tr h="370840">
                <a:tc>
                  <a:txBody>
                    <a:bodyPr/>
                    <a:lstStyle/>
                    <a:p>
                      <a:r>
                        <a:rPr lang="en-GB" sz="2800" dirty="0">
                          <a:latin typeface="Arial" panose="020B0604020202020204" pitchFamily="34" charset="0"/>
                          <a:cs typeface="Arial" panose="020B0604020202020204" pitchFamily="34" charset="0"/>
                        </a:rPr>
                        <a:t>Detached</a:t>
                      </a:r>
                    </a:p>
                  </a:txBody>
                  <a:tcPr marL="63610" marR="63610"/>
                </a:tc>
                <a:tc>
                  <a:txBody>
                    <a:bodyPr/>
                    <a:lstStyle/>
                    <a:p>
                      <a:r>
                        <a:rPr lang="en-GB" sz="2800" dirty="0">
                          <a:latin typeface="Arial" panose="020B0604020202020204" pitchFamily="34" charset="0"/>
                          <a:cs typeface="Arial" panose="020B0604020202020204" pitchFamily="34" charset="0"/>
                        </a:rPr>
                        <a:t>£307,932</a:t>
                      </a:r>
                    </a:p>
                  </a:txBody>
                  <a:tcPr marL="63610" marR="63610"/>
                </a:tc>
                <a:extLst>
                  <a:ext uri="{0D108BD9-81ED-4DB2-BD59-A6C34878D82A}">
                    <a16:rowId xmlns:a16="http://schemas.microsoft.com/office/drawing/2014/main" val="1223843061"/>
                  </a:ext>
                </a:extLst>
              </a:tr>
              <a:tr h="370840">
                <a:tc>
                  <a:txBody>
                    <a:bodyPr/>
                    <a:lstStyle/>
                    <a:p>
                      <a:r>
                        <a:rPr lang="en-GB" sz="2800" dirty="0">
                          <a:latin typeface="Arial" panose="020B0604020202020204" pitchFamily="34" charset="0"/>
                          <a:cs typeface="Arial" panose="020B0604020202020204" pitchFamily="34" charset="0"/>
                        </a:rPr>
                        <a:t>Semi Detached</a:t>
                      </a:r>
                    </a:p>
                  </a:txBody>
                  <a:tcPr marL="63610" marR="63610"/>
                </a:tc>
                <a:tc>
                  <a:txBody>
                    <a:bodyPr/>
                    <a:lstStyle/>
                    <a:p>
                      <a:r>
                        <a:rPr lang="en-GB" sz="2800" dirty="0">
                          <a:latin typeface="Arial" panose="020B0604020202020204" pitchFamily="34" charset="0"/>
                          <a:cs typeface="Arial" panose="020B0604020202020204" pitchFamily="34" charset="0"/>
                        </a:rPr>
                        <a:t>£204,344</a:t>
                      </a:r>
                    </a:p>
                  </a:txBody>
                  <a:tcPr marL="63610" marR="63610"/>
                </a:tc>
                <a:extLst>
                  <a:ext uri="{0D108BD9-81ED-4DB2-BD59-A6C34878D82A}">
                    <a16:rowId xmlns:a16="http://schemas.microsoft.com/office/drawing/2014/main" val="915531400"/>
                  </a:ext>
                </a:extLst>
              </a:tr>
              <a:tr h="370840">
                <a:tc>
                  <a:txBody>
                    <a:bodyPr/>
                    <a:lstStyle/>
                    <a:p>
                      <a:r>
                        <a:rPr lang="en-GB" sz="2800" dirty="0">
                          <a:latin typeface="Arial" panose="020B0604020202020204" pitchFamily="34" charset="0"/>
                          <a:cs typeface="Arial" panose="020B0604020202020204" pitchFamily="34" charset="0"/>
                        </a:rPr>
                        <a:t>Terraced</a:t>
                      </a:r>
                    </a:p>
                  </a:txBody>
                  <a:tcPr marL="63610" marR="63610"/>
                </a:tc>
                <a:tc>
                  <a:txBody>
                    <a:bodyPr/>
                    <a:lstStyle/>
                    <a:p>
                      <a:r>
                        <a:rPr lang="en-GB" sz="2800" dirty="0">
                          <a:latin typeface="Arial" panose="020B0604020202020204" pitchFamily="34" charset="0"/>
                          <a:cs typeface="Arial" panose="020B0604020202020204" pitchFamily="34" charset="0"/>
                        </a:rPr>
                        <a:t>£210,995</a:t>
                      </a:r>
                    </a:p>
                  </a:txBody>
                  <a:tcPr marL="63610" marR="63610"/>
                </a:tc>
                <a:extLst>
                  <a:ext uri="{0D108BD9-81ED-4DB2-BD59-A6C34878D82A}">
                    <a16:rowId xmlns:a16="http://schemas.microsoft.com/office/drawing/2014/main" val="769670487"/>
                  </a:ext>
                </a:extLst>
              </a:tr>
              <a:tr h="370840">
                <a:tc>
                  <a:txBody>
                    <a:bodyPr/>
                    <a:lstStyle/>
                    <a:p>
                      <a:r>
                        <a:rPr lang="en-GB" sz="2800" dirty="0">
                          <a:latin typeface="Arial" panose="020B0604020202020204" pitchFamily="34" charset="0"/>
                          <a:cs typeface="Arial" panose="020B0604020202020204" pitchFamily="34" charset="0"/>
                        </a:rPr>
                        <a:t>Flat</a:t>
                      </a:r>
                    </a:p>
                  </a:txBody>
                  <a:tcPr marL="63610" marR="63610"/>
                </a:tc>
                <a:tc>
                  <a:txBody>
                    <a:bodyPr/>
                    <a:lstStyle/>
                    <a:p>
                      <a:r>
                        <a:rPr lang="en-GB" sz="2800" dirty="0">
                          <a:latin typeface="Arial" panose="020B0604020202020204" pitchFamily="34" charset="0"/>
                          <a:cs typeface="Arial" panose="020B0604020202020204" pitchFamily="34" charset="0"/>
                        </a:rPr>
                        <a:t>£163,350</a:t>
                      </a:r>
                    </a:p>
                  </a:txBody>
                  <a:tcPr marL="63610" marR="63610"/>
                </a:tc>
                <a:extLst>
                  <a:ext uri="{0D108BD9-81ED-4DB2-BD59-A6C34878D82A}">
                    <a16:rowId xmlns:a16="http://schemas.microsoft.com/office/drawing/2014/main" val="3888815424"/>
                  </a:ext>
                </a:extLst>
              </a:tr>
            </a:tbl>
          </a:graphicData>
        </a:graphic>
      </p:graphicFrame>
      <p:sp>
        <p:nvSpPr>
          <p:cNvPr id="6" name="TextBox 5">
            <a:extLst>
              <a:ext uri="{FF2B5EF4-FFF2-40B4-BE49-F238E27FC236}">
                <a16:creationId xmlns:a16="http://schemas.microsoft.com/office/drawing/2014/main" id="{661D29E3-C2CE-4D48-BB6C-75AD11D35B61}"/>
              </a:ext>
            </a:extLst>
          </p:cNvPr>
          <p:cNvSpPr txBox="1"/>
          <p:nvPr/>
        </p:nvSpPr>
        <p:spPr>
          <a:xfrm>
            <a:off x="3868738" y="3518837"/>
            <a:ext cx="3311163" cy="369332"/>
          </a:xfrm>
          <a:prstGeom prst="rect">
            <a:avLst/>
          </a:prstGeom>
          <a:noFill/>
        </p:spPr>
        <p:txBody>
          <a:bodyPr wrap="none" rtlCol="0">
            <a:spAutoFit/>
          </a:bodyPr>
          <a:lstStyle/>
          <a:p>
            <a:r>
              <a:rPr lang="en-GB" dirty="0"/>
              <a:t>*Based on data from Home.co.uk</a:t>
            </a:r>
          </a:p>
        </p:txBody>
      </p:sp>
      <p:sp>
        <p:nvSpPr>
          <p:cNvPr id="8" name="TextBox 7">
            <a:extLst>
              <a:ext uri="{FF2B5EF4-FFF2-40B4-BE49-F238E27FC236}">
                <a16:creationId xmlns:a16="http://schemas.microsoft.com/office/drawing/2014/main" id="{D21894DF-F46D-4D7D-850C-7580B7CC8EB2}"/>
              </a:ext>
            </a:extLst>
          </p:cNvPr>
          <p:cNvSpPr txBox="1"/>
          <p:nvPr/>
        </p:nvSpPr>
        <p:spPr>
          <a:xfrm>
            <a:off x="3634409" y="3952606"/>
            <a:ext cx="8001000"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Terraced properties need joint income of £51,242 plus £31,649 deposit (15%)</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Flatted properties need joint income of £39,670 plus £24,502 deposit (15%)</a:t>
            </a:r>
          </a:p>
        </p:txBody>
      </p:sp>
    </p:spTree>
    <p:extLst>
      <p:ext uri="{BB962C8B-B14F-4D97-AF65-F5344CB8AC3E}">
        <p14:creationId xmlns:p14="http://schemas.microsoft.com/office/powerpoint/2010/main" val="40224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2AC8-8549-4F3E-848F-9B2F4AB856E5}"/>
              </a:ext>
            </a:extLst>
          </p:cNvPr>
          <p:cNvSpPr>
            <a:spLocks noGrp="1"/>
          </p:cNvSpPr>
          <p:nvPr>
            <p:ph type="title"/>
          </p:nvPr>
        </p:nvSpPr>
        <p:spPr/>
        <p:txBody>
          <a:bodyPr/>
          <a:lstStyle/>
          <a:p>
            <a:r>
              <a:rPr lang="en-GB" dirty="0"/>
              <a:t>Proactive policy approach</a:t>
            </a:r>
          </a:p>
        </p:txBody>
      </p:sp>
      <p:pic>
        <p:nvPicPr>
          <p:cNvPr id="4" name="Content Placeholder 3">
            <a:extLst>
              <a:ext uri="{FF2B5EF4-FFF2-40B4-BE49-F238E27FC236}">
                <a16:creationId xmlns:a16="http://schemas.microsoft.com/office/drawing/2014/main" id="{B41DED8D-7662-4E40-80B9-0558B7679253}"/>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458109" y="805183"/>
            <a:ext cx="1913089" cy="2777066"/>
          </a:xfrm>
          <a:prstGeom prst="rect">
            <a:avLst/>
          </a:prstGeom>
        </p:spPr>
      </p:pic>
      <p:pic>
        <p:nvPicPr>
          <p:cNvPr id="5" name="Picture 4">
            <a:extLst>
              <a:ext uri="{FF2B5EF4-FFF2-40B4-BE49-F238E27FC236}">
                <a16:creationId xmlns:a16="http://schemas.microsoft.com/office/drawing/2014/main" id="{B5EC6A77-3789-4711-A84C-53CE5D6B7B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68436" y="647362"/>
            <a:ext cx="1893455" cy="2777066"/>
          </a:xfrm>
          <a:prstGeom prst="rect">
            <a:avLst/>
          </a:prstGeom>
        </p:spPr>
      </p:pic>
      <p:pic>
        <p:nvPicPr>
          <p:cNvPr id="7" name="Picture 6">
            <a:extLst>
              <a:ext uri="{FF2B5EF4-FFF2-40B4-BE49-F238E27FC236}">
                <a16:creationId xmlns:a16="http://schemas.microsoft.com/office/drawing/2014/main" id="{9DF4424C-F75C-43A2-A285-33CE69FE4E0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80125" y="5193165"/>
            <a:ext cx="2240552" cy="1558645"/>
          </a:xfrm>
          <a:prstGeom prst="rect">
            <a:avLst/>
          </a:prstGeom>
          <a:ln>
            <a:solidFill>
              <a:schemeClr val="tx1"/>
            </a:solidFill>
          </a:ln>
        </p:spPr>
      </p:pic>
      <p:sp>
        <p:nvSpPr>
          <p:cNvPr id="8" name="TextBox 7">
            <a:extLst>
              <a:ext uri="{FF2B5EF4-FFF2-40B4-BE49-F238E27FC236}">
                <a16:creationId xmlns:a16="http://schemas.microsoft.com/office/drawing/2014/main" id="{68E97B35-2538-47EA-9BB2-4527AF23E39B}"/>
              </a:ext>
            </a:extLst>
          </p:cNvPr>
          <p:cNvSpPr txBox="1"/>
          <p:nvPr/>
        </p:nvSpPr>
        <p:spPr>
          <a:xfrm>
            <a:off x="7782718" y="805183"/>
            <a:ext cx="4156363" cy="4478149"/>
          </a:xfrm>
          <a:prstGeom prst="rect">
            <a:avLst/>
          </a:prstGeom>
          <a:noFill/>
        </p:spPr>
        <p:txBody>
          <a:bodyPr wrap="square" rtlCol="0">
            <a:spAutoFit/>
          </a:bodyPr>
          <a:lstStyle/>
          <a:p>
            <a:r>
              <a:rPr lang="en-GB" sz="1500" b="1" dirty="0"/>
              <a:t>Strategic Plan</a:t>
            </a:r>
            <a:r>
              <a:rPr lang="en-GB" sz="1500" dirty="0"/>
              <a:t>:- Enabling Communities … ‘enhance the place we live &amp; work for the wellbeing of all’</a:t>
            </a:r>
          </a:p>
          <a:p>
            <a:endParaRPr lang="en-GB" sz="1500" dirty="0"/>
          </a:p>
          <a:p>
            <a:r>
              <a:rPr lang="en-GB" sz="1500" b="1" dirty="0"/>
              <a:t>Waveney LP :</a:t>
            </a:r>
            <a:r>
              <a:rPr lang="en-GB" sz="1500" dirty="0"/>
              <a:t>– CLH with Self Build (8.20)</a:t>
            </a:r>
          </a:p>
          <a:p>
            <a:r>
              <a:rPr lang="en-GB" sz="1500" dirty="0"/>
              <a:t>Housing Strategy - promoting delivery &amp; investigate alternative models of delivery in regeneration schemes</a:t>
            </a:r>
          </a:p>
          <a:p>
            <a:endParaRPr lang="en-GB" sz="1500" dirty="0"/>
          </a:p>
          <a:p>
            <a:r>
              <a:rPr lang="en-GB" sz="1500" b="1" dirty="0"/>
              <a:t>Suffolk Coastal LP</a:t>
            </a:r>
            <a:r>
              <a:rPr lang="en-GB" sz="1500" dirty="0"/>
              <a:t> :– CLT’s in Neighbour-</a:t>
            </a:r>
          </a:p>
          <a:p>
            <a:r>
              <a:rPr lang="en-GB" sz="1500" dirty="0"/>
              <a:t>hood plans &amp; CLH initiatives including Self Build to deliver housing (5.49/5.54)</a:t>
            </a:r>
          </a:p>
          <a:p>
            <a:r>
              <a:rPr lang="en-GB" sz="1500" dirty="0"/>
              <a:t>Rural Exception Site policy in both LP’s</a:t>
            </a:r>
          </a:p>
          <a:p>
            <a:endParaRPr lang="en-GB" sz="1500" dirty="0"/>
          </a:p>
          <a:p>
            <a:r>
              <a:rPr lang="en-GB" sz="1500" b="1" dirty="0"/>
              <a:t>Enabling Strategy</a:t>
            </a:r>
            <a:r>
              <a:rPr lang="en-GB" sz="1500" dirty="0"/>
              <a:t>:-Promote, support, guide and enable Neighbourhood Plan &amp; community groups to deliver housing and community assets as required.</a:t>
            </a:r>
          </a:p>
          <a:p>
            <a:r>
              <a:rPr lang="en-GB" sz="1500" dirty="0"/>
              <a:t>Appointed lead officer</a:t>
            </a:r>
          </a:p>
        </p:txBody>
      </p:sp>
      <p:pic>
        <p:nvPicPr>
          <p:cNvPr id="9" name="Picture 8">
            <a:extLst>
              <a:ext uri="{FF2B5EF4-FFF2-40B4-BE49-F238E27FC236}">
                <a16:creationId xmlns:a16="http://schemas.microsoft.com/office/drawing/2014/main" id="{16F8F8D7-878C-49FC-B89B-55F05BFDAE2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155986" y="3566286"/>
            <a:ext cx="3131725" cy="2142771"/>
          </a:xfrm>
          <a:prstGeom prst="rect">
            <a:avLst/>
          </a:prstGeom>
          <a:ln>
            <a:solidFill>
              <a:schemeClr val="tx1"/>
            </a:solidFill>
          </a:ln>
        </p:spPr>
      </p:pic>
      <p:pic>
        <p:nvPicPr>
          <p:cNvPr id="6" name="Picture 5">
            <a:extLst>
              <a:ext uri="{FF2B5EF4-FFF2-40B4-BE49-F238E27FC236}">
                <a16:creationId xmlns:a16="http://schemas.microsoft.com/office/drawing/2014/main" id="{548EABD3-F20F-468F-80F4-5BE655614DA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154688" y="4370223"/>
            <a:ext cx="1628030" cy="2339682"/>
          </a:xfrm>
          <a:prstGeom prst="rect">
            <a:avLst/>
          </a:prstGeom>
          <a:ln>
            <a:solidFill>
              <a:schemeClr val="accent1"/>
            </a:solidFill>
          </a:ln>
        </p:spPr>
      </p:pic>
    </p:spTree>
    <p:extLst>
      <p:ext uri="{BB962C8B-B14F-4D97-AF65-F5344CB8AC3E}">
        <p14:creationId xmlns:p14="http://schemas.microsoft.com/office/powerpoint/2010/main" val="111842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459C-2C6C-469B-9DEC-D387389D4997}"/>
              </a:ext>
            </a:extLst>
          </p:cNvPr>
          <p:cNvSpPr>
            <a:spLocks noGrp="1"/>
          </p:cNvSpPr>
          <p:nvPr>
            <p:ph type="title"/>
          </p:nvPr>
        </p:nvSpPr>
        <p:spPr/>
        <p:txBody>
          <a:bodyPr>
            <a:normAutofit/>
          </a:bodyPr>
          <a:lstStyle/>
          <a:p>
            <a:r>
              <a:rPr lang="en-GB" sz="3400" dirty="0"/>
              <a:t>Neighbourhood Plans</a:t>
            </a:r>
          </a:p>
        </p:txBody>
      </p:sp>
      <p:pic>
        <p:nvPicPr>
          <p:cNvPr id="4" name="Content Placeholder 3">
            <a:extLst>
              <a:ext uri="{FF2B5EF4-FFF2-40B4-BE49-F238E27FC236}">
                <a16:creationId xmlns:a16="http://schemas.microsoft.com/office/drawing/2014/main" id="{DFEB206F-9AEE-4E98-B52D-A360B994B263}"/>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202545" y="794328"/>
            <a:ext cx="1791856" cy="2455251"/>
          </a:xfrm>
          <a:prstGeom prst="rect">
            <a:avLst/>
          </a:prstGeom>
          <a:ln>
            <a:solidFill>
              <a:schemeClr val="tx1"/>
            </a:solidFill>
          </a:ln>
        </p:spPr>
      </p:pic>
      <p:pic>
        <p:nvPicPr>
          <p:cNvPr id="5" name="Picture 4">
            <a:extLst>
              <a:ext uri="{FF2B5EF4-FFF2-40B4-BE49-F238E27FC236}">
                <a16:creationId xmlns:a16="http://schemas.microsoft.com/office/drawing/2014/main" id="{128090F9-91C4-48C6-B059-AE98B3B5F52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76206" y="2296355"/>
            <a:ext cx="1504442" cy="2256145"/>
          </a:xfrm>
          <a:prstGeom prst="rect">
            <a:avLst/>
          </a:prstGeom>
          <a:ln>
            <a:solidFill>
              <a:schemeClr val="tx1"/>
            </a:solidFill>
          </a:ln>
        </p:spPr>
      </p:pic>
      <p:pic>
        <p:nvPicPr>
          <p:cNvPr id="6" name="Picture 5">
            <a:extLst>
              <a:ext uri="{FF2B5EF4-FFF2-40B4-BE49-F238E27FC236}">
                <a16:creationId xmlns:a16="http://schemas.microsoft.com/office/drawing/2014/main" id="{952DDA71-95E4-4920-8FA1-8C130BBA6E2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4148" y="298178"/>
            <a:ext cx="1791856" cy="2529680"/>
          </a:xfrm>
          <a:prstGeom prst="rect">
            <a:avLst/>
          </a:prstGeom>
          <a:ln>
            <a:solidFill>
              <a:schemeClr val="tx1"/>
            </a:solidFill>
          </a:ln>
        </p:spPr>
      </p:pic>
      <p:sp>
        <p:nvSpPr>
          <p:cNvPr id="7" name="TextBox 6">
            <a:extLst>
              <a:ext uri="{FF2B5EF4-FFF2-40B4-BE49-F238E27FC236}">
                <a16:creationId xmlns:a16="http://schemas.microsoft.com/office/drawing/2014/main" id="{A6D4ECDA-6EED-474E-88D0-EFBA8A7AC896}"/>
              </a:ext>
            </a:extLst>
          </p:cNvPr>
          <p:cNvSpPr txBox="1"/>
          <p:nvPr/>
        </p:nvSpPr>
        <p:spPr>
          <a:xfrm>
            <a:off x="6758842" y="564686"/>
            <a:ext cx="4968622" cy="2585323"/>
          </a:xfrm>
          <a:prstGeom prst="rect">
            <a:avLst/>
          </a:prstGeom>
          <a:noFill/>
        </p:spPr>
        <p:txBody>
          <a:bodyPr wrap="square" rtlCol="0">
            <a:spAutoFit/>
          </a:bodyPr>
          <a:lstStyle/>
          <a:p>
            <a:r>
              <a:rPr lang="en-GB" b="1" dirty="0"/>
              <a:t>Southwold</a:t>
            </a:r>
            <a:r>
              <a:rPr lang="en-GB" dirty="0"/>
              <a:t> (not made)</a:t>
            </a:r>
          </a:p>
          <a:p>
            <a:r>
              <a:rPr lang="en-GB" dirty="0"/>
              <a:t>Policies restrict new development to assets of community value solely for affordable housing with local connection</a:t>
            </a:r>
          </a:p>
          <a:p>
            <a:r>
              <a:rPr lang="en-GB" dirty="0"/>
              <a:t>Seeking CLH groups to deliver or own new homes to protect from 2</a:t>
            </a:r>
            <a:r>
              <a:rPr lang="en-GB" baseline="30000" dirty="0"/>
              <a:t>nd</a:t>
            </a:r>
            <a:r>
              <a:rPr lang="en-GB" dirty="0"/>
              <a:t>/holiday market</a:t>
            </a:r>
          </a:p>
          <a:p>
            <a:r>
              <a:rPr lang="en-GB" b="1" dirty="0"/>
              <a:t>Kessingland</a:t>
            </a:r>
            <a:r>
              <a:rPr lang="en-GB" dirty="0"/>
              <a:t>:-</a:t>
            </a:r>
          </a:p>
          <a:p>
            <a:r>
              <a:rPr lang="en-GB" dirty="0"/>
              <a:t>Recognises use of CLT’s as vehicle to </a:t>
            </a:r>
          </a:p>
          <a:p>
            <a:r>
              <a:rPr lang="en-GB" dirty="0"/>
              <a:t>deliver affordable housing</a:t>
            </a:r>
          </a:p>
        </p:txBody>
      </p:sp>
      <p:pic>
        <p:nvPicPr>
          <p:cNvPr id="8" name="Picture 7">
            <a:extLst>
              <a:ext uri="{FF2B5EF4-FFF2-40B4-BE49-F238E27FC236}">
                <a16:creationId xmlns:a16="http://schemas.microsoft.com/office/drawing/2014/main" id="{99FC396C-9F1B-4446-BBA3-698FBD4DB2B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34690" y="2640464"/>
            <a:ext cx="1717963" cy="2641600"/>
          </a:xfrm>
          <a:prstGeom prst="rect">
            <a:avLst/>
          </a:prstGeom>
          <a:ln>
            <a:solidFill>
              <a:schemeClr val="tx1"/>
            </a:solidFill>
          </a:ln>
        </p:spPr>
      </p:pic>
      <p:pic>
        <p:nvPicPr>
          <p:cNvPr id="9" name="Picture 8">
            <a:extLst>
              <a:ext uri="{FF2B5EF4-FFF2-40B4-BE49-F238E27FC236}">
                <a16:creationId xmlns:a16="http://schemas.microsoft.com/office/drawing/2014/main" id="{A9786A20-A60B-4668-AFAC-6C52190F92E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461491" y="3424428"/>
            <a:ext cx="1791856" cy="2529680"/>
          </a:xfrm>
          <a:prstGeom prst="rect">
            <a:avLst/>
          </a:prstGeom>
          <a:ln>
            <a:solidFill>
              <a:schemeClr val="tx1"/>
            </a:solidFill>
          </a:ln>
        </p:spPr>
      </p:pic>
      <p:pic>
        <p:nvPicPr>
          <p:cNvPr id="10" name="Picture 9">
            <a:extLst>
              <a:ext uri="{FF2B5EF4-FFF2-40B4-BE49-F238E27FC236}">
                <a16:creationId xmlns:a16="http://schemas.microsoft.com/office/drawing/2014/main" id="{6BB97400-087B-4DA8-98AD-CAE22DAE6F6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343235" y="3527104"/>
            <a:ext cx="1884219" cy="2529680"/>
          </a:xfrm>
          <a:prstGeom prst="rect">
            <a:avLst/>
          </a:prstGeom>
          <a:ln>
            <a:solidFill>
              <a:schemeClr val="tx1"/>
            </a:solidFill>
          </a:ln>
        </p:spPr>
      </p:pic>
      <p:pic>
        <p:nvPicPr>
          <p:cNvPr id="11" name="Picture 10">
            <a:extLst>
              <a:ext uri="{FF2B5EF4-FFF2-40B4-BE49-F238E27FC236}">
                <a16:creationId xmlns:a16="http://schemas.microsoft.com/office/drawing/2014/main" id="{6648426B-875A-4195-AA70-FFB8301D9D7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874162" y="3984990"/>
            <a:ext cx="1960418" cy="2429758"/>
          </a:xfrm>
          <a:prstGeom prst="rect">
            <a:avLst/>
          </a:prstGeom>
          <a:ln>
            <a:solidFill>
              <a:schemeClr val="tx1"/>
            </a:solidFill>
          </a:ln>
        </p:spPr>
      </p:pic>
      <p:pic>
        <p:nvPicPr>
          <p:cNvPr id="12" name="Picture 11">
            <a:extLst>
              <a:ext uri="{FF2B5EF4-FFF2-40B4-BE49-F238E27FC236}">
                <a16:creationId xmlns:a16="http://schemas.microsoft.com/office/drawing/2014/main" id="{CE211430-1A8E-44BD-B3D8-D5C8186BB6F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448963" y="4078164"/>
            <a:ext cx="1956884" cy="2641600"/>
          </a:xfrm>
          <a:prstGeom prst="rect">
            <a:avLst/>
          </a:prstGeom>
          <a:ln>
            <a:solidFill>
              <a:schemeClr val="tx1"/>
            </a:solidFill>
          </a:ln>
        </p:spPr>
      </p:pic>
      <p:pic>
        <p:nvPicPr>
          <p:cNvPr id="13" name="Picture 12">
            <a:extLst>
              <a:ext uri="{FF2B5EF4-FFF2-40B4-BE49-F238E27FC236}">
                <a16:creationId xmlns:a16="http://schemas.microsoft.com/office/drawing/2014/main" id="{1BBA6F14-98F2-4E43-9EC0-A5438B16284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334406" y="4264513"/>
            <a:ext cx="1857594" cy="2455251"/>
          </a:xfrm>
          <a:prstGeom prst="rect">
            <a:avLst/>
          </a:prstGeom>
          <a:ln>
            <a:solidFill>
              <a:schemeClr val="tx1"/>
            </a:solidFill>
          </a:ln>
        </p:spPr>
      </p:pic>
    </p:spTree>
    <p:extLst>
      <p:ext uri="{BB962C8B-B14F-4D97-AF65-F5344CB8AC3E}">
        <p14:creationId xmlns:p14="http://schemas.microsoft.com/office/powerpoint/2010/main" val="72024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1A44CD-731C-456B-B773-15DC7D8C9657}"/>
              </a:ext>
            </a:extLst>
          </p:cNvPr>
          <p:cNvSpPr>
            <a:spLocks noGrp="1"/>
          </p:cNvSpPr>
          <p:nvPr>
            <p:ph type="title"/>
          </p:nvPr>
        </p:nvSpPr>
        <p:spPr/>
        <p:txBody>
          <a:bodyPr/>
          <a:lstStyle/>
          <a:p>
            <a:r>
              <a:rPr lang="en-GB" dirty="0"/>
              <a:t>Community Housing Fund (2017)</a:t>
            </a:r>
            <a:br>
              <a:rPr lang="en-GB" dirty="0"/>
            </a:br>
            <a:endParaRPr lang="en-GB" dirty="0"/>
          </a:p>
        </p:txBody>
      </p:sp>
      <p:sp>
        <p:nvSpPr>
          <p:cNvPr id="9" name="Text Placeholder 8">
            <a:extLst>
              <a:ext uri="{FF2B5EF4-FFF2-40B4-BE49-F238E27FC236}">
                <a16:creationId xmlns:a16="http://schemas.microsoft.com/office/drawing/2014/main" id="{88B4D31A-224D-40B7-9604-3C55DED3EABB}"/>
              </a:ext>
            </a:extLst>
          </p:cNvPr>
          <p:cNvSpPr>
            <a:spLocks noGrp="1"/>
          </p:cNvSpPr>
          <p:nvPr>
            <p:ph type="body" idx="1"/>
          </p:nvPr>
        </p:nvSpPr>
        <p:spPr/>
        <p:txBody>
          <a:bodyPr>
            <a:normAutofit/>
          </a:bodyPr>
          <a:lstStyle/>
          <a:p>
            <a:r>
              <a:rPr lang="en-GB" dirty="0"/>
              <a:t>Suffolk Coastal £1,200,000</a:t>
            </a:r>
          </a:p>
          <a:p>
            <a:endParaRPr lang="en-GB" dirty="0"/>
          </a:p>
        </p:txBody>
      </p:sp>
      <p:sp>
        <p:nvSpPr>
          <p:cNvPr id="3" name="Content Placeholder 2">
            <a:extLst>
              <a:ext uri="{FF2B5EF4-FFF2-40B4-BE49-F238E27FC236}">
                <a16:creationId xmlns:a16="http://schemas.microsoft.com/office/drawing/2014/main" id="{D9290FDA-54C7-47AB-A764-470F50967B30}"/>
              </a:ext>
            </a:extLst>
          </p:cNvPr>
          <p:cNvSpPr>
            <a:spLocks noGrp="1"/>
          </p:cNvSpPr>
          <p:nvPr>
            <p:ph sz="half" idx="2"/>
          </p:nvPr>
        </p:nvSpPr>
        <p:spPr>
          <a:xfrm>
            <a:off x="3867912" y="1930935"/>
            <a:ext cx="3474720" cy="4202009"/>
          </a:xfrm>
        </p:spPr>
        <p:txBody>
          <a:bodyPr>
            <a:normAutofit fontScale="250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6400" dirty="0">
              <a:solidFill>
                <a:schemeClr val="tx1"/>
              </a:solidFill>
            </a:endParaRPr>
          </a:p>
          <a:p>
            <a:endParaRPr lang="en-GB" sz="6400" dirty="0">
              <a:solidFill>
                <a:schemeClr val="tx1"/>
              </a:solidFill>
            </a:endParaRPr>
          </a:p>
          <a:p>
            <a:pPr marL="0" indent="0">
              <a:buNone/>
            </a:pPr>
            <a:r>
              <a:rPr lang="en-GB" sz="6400" dirty="0">
                <a:solidFill>
                  <a:schemeClr val="tx1"/>
                </a:solidFill>
              </a:rPr>
              <a:t>Converted 5 open market homes to 4 affordable rent and 1 shared ownership partnership HA</a:t>
            </a:r>
          </a:p>
          <a:p>
            <a:pPr marL="0" indent="0">
              <a:buNone/>
            </a:pPr>
            <a:r>
              <a:rPr lang="en-GB" sz="6400" dirty="0">
                <a:solidFill>
                  <a:schemeClr val="tx1"/>
                </a:solidFill>
              </a:rPr>
              <a:t>Plus – café &amp; children’s nursery provision – community shares</a:t>
            </a:r>
          </a:p>
          <a:p>
            <a:pPr marL="0" indent="0">
              <a:buNone/>
            </a:pPr>
            <a:r>
              <a:rPr lang="en-GB" sz="6400" dirty="0">
                <a:solidFill>
                  <a:schemeClr val="tx1"/>
                </a:solidFill>
              </a:rPr>
              <a:t>Experience guided Neighbourhood </a:t>
            </a:r>
          </a:p>
          <a:p>
            <a:pPr marL="0" indent="0">
              <a:buNone/>
            </a:pPr>
            <a:r>
              <a:rPr lang="en-GB" sz="6400" dirty="0">
                <a:solidFill>
                  <a:schemeClr val="tx1"/>
                </a:solidFill>
              </a:rPr>
              <a:t>Plan policies</a:t>
            </a:r>
            <a:endParaRPr lang="en-GB" dirty="0"/>
          </a:p>
        </p:txBody>
      </p:sp>
      <p:sp>
        <p:nvSpPr>
          <p:cNvPr id="10" name="Text Placeholder 9">
            <a:extLst>
              <a:ext uri="{FF2B5EF4-FFF2-40B4-BE49-F238E27FC236}">
                <a16:creationId xmlns:a16="http://schemas.microsoft.com/office/drawing/2014/main" id="{303D67F9-2070-4C57-B565-FF0A997EF58E}"/>
              </a:ext>
            </a:extLst>
          </p:cNvPr>
          <p:cNvSpPr>
            <a:spLocks noGrp="1"/>
          </p:cNvSpPr>
          <p:nvPr>
            <p:ph type="body" sz="quarter" idx="3"/>
          </p:nvPr>
        </p:nvSpPr>
        <p:spPr/>
        <p:txBody>
          <a:bodyPr>
            <a:normAutofit/>
          </a:bodyPr>
          <a:lstStyle/>
          <a:p>
            <a:r>
              <a:rPr lang="en-GB" dirty="0"/>
              <a:t>Waveney £685,000</a:t>
            </a:r>
          </a:p>
          <a:p>
            <a:endParaRPr lang="en-GB" dirty="0"/>
          </a:p>
        </p:txBody>
      </p:sp>
      <p:sp>
        <p:nvSpPr>
          <p:cNvPr id="11" name="Content Placeholder 10">
            <a:extLst>
              <a:ext uri="{FF2B5EF4-FFF2-40B4-BE49-F238E27FC236}">
                <a16:creationId xmlns:a16="http://schemas.microsoft.com/office/drawing/2014/main" id="{72A9EF05-4D14-4B6D-84B2-8818A042F179}"/>
              </a:ext>
            </a:extLst>
          </p:cNvPr>
          <p:cNvSpPr>
            <a:spLocks noGrp="1"/>
          </p:cNvSpPr>
          <p:nvPr>
            <p:ph sz="quarter" idx="4"/>
          </p:nvPr>
        </p:nvSpPr>
        <p:spPr/>
        <p:txBody>
          <a:bodyPr>
            <a:normAutofit fontScale="250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sz="6400" dirty="0">
                <a:solidFill>
                  <a:schemeClr val="tx1"/>
                </a:solidFill>
              </a:rPr>
              <a:t>Converted 4 open market homes to affordable rent partnership HA</a:t>
            </a:r>
          </a:p>
          <a:p>
            <a:pPr marL="0" indent="0">
              <a:buNone/>
            </a:pPr>
            <a:r>
              <a:rPr lang="en-GB" sz="6400" dirty="0">
                <a:solidFill>
                  <a:schemeClr val="tx1"/>
                </a:solidFill>
              </a:rPr>
              <a:t>Ambition to deliver future schemes locally</a:t>
            </a:r>
          </a:p>
          <a:p>
            <a:endParaRPr lang="en-GB" dirty="0"/>
          </a:p>
        </p:txBody>
      </p:sp>
      <p:pic>
        <p:nvPicPr>
          <p:cNvPr id="4" name="Picture 3">
            <a:extLst>
              <a:ext uri="{FF2B5EF4-FFF2-40B4-BE49-F238E27FC236}">
                <a16:creationId xmlns:a16="http://schemas.microsoft.com/office/drawing/2014/main" id="{355E5B6B-E849-4209-BC91-950CB276AE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42867" y="1969249"/>
            <a:ext cx="3425912" cy="702247"/>
          </a:xfrm>
          <a:prstGeom prst="rect">
            <a:avLst/>
          </a:prstGeom>
          <a:ln>
            <a:solidFill>
              <a:schemeClr val="tx1"/>
            </a:solidFill>
          </a:ln>
        </p:spPr>
      </p:pic>
      <p:pic>
        <p:nvPicPr>
          <p:cNvPr id="5" name="Picture 4">
            <a:extLst>
              <a:ext uri="{FF2B5EF4-FFF2-40B4-BE49-F238E27FC236}">
                <a16:creationId xmlns:a16="http://schemas.microsoft.com/office/drawing/2014/main" id="{03CED110-D99F-4D5C-895F-87F1BB1379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60314" y="2765674"/>
            <a:ext cx="3408465" cy="2041289"/>
          </a:xfrm>
          <a:prstGeom prst="rect">
            <a:avLst/>
          </a:prstGeom>
          <a:ln>
            <a:solidFill>
              <a:schemeClr val="tx1"/>
            </a:solidFill>
          </a:ln>
        </p:spPr>
      </p:pic>
      <p:pic>
        <p:nvPicPr>
          <p:cNvPr id="6" name="Picture 5" descr="A picture containing text&#10;&#10;Description automatically generated">
            <a:extLst>
              <a:ext uri="{FF2B5EF4-FFF2-40B4-BE49-F238E27FC236}">
                <a16:creationId xmlns:a16="http://schemas.microsoft.com/office/drawing/2014/main" id="{CA043925-A706-4C72-97C6-719885A7F13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67912" y="2653586"/>
            <a:ext cx="3516571" cy="1655317"/>
          </a:xfrm>
          <a:prstGeom prst="rect">
            <a:avLst/>
          </a:prstGeom>
          <a:solidFill>
            <a:schemeClr val="bg1"/>
          </a:solidFill>
          <a:ln>
            <a:solidFill>
              <a:schemeClr val="tx1"/>
            </a:solidFill>
          </a:ln>
        </p:spPr>
      </p:pic>
      <p:pic>
        <p:nvPicPr>
          <p:cNvPr id="7" name="Picture 6">
            <a:extLst>
              <a:ext uri="{FF2B5EF4-FFF2-40B4-BE49-F238E27FC236}">
                <a16:creationId xmlns:a16="http://schemas.microsoft.com/office/drawing/2014/main" id="{C1D13914-DEF6-48A3-AE4B-8E6247C28C53}"/>
              </a:ext>
            </a:extLst>
          </p:cNvPr>
          <p:cNvPicPr/>
          <p:nvPr/>
        </p:nvPicPr>
        <p:blipFill rotWithShape="1">
          <a:blip r:embed="rId6" cstate="print">
            <a:extLst>
              <a:ext uri="{28A0092B-C50C-407E-A947-70E740481C1C}">
                <a14:useLocalDpi xmlns:a14="http://schemas.microsoft.com/office/drawing/2010/main"/>
              </a:ext>
            </a:extLst>
          </a:blip>
          <a:srcRect/>
          <a:stretch/>
        </p:blipFill>
        <p:spPr bwMode="auto">
          <a:xfrm>
            <a:off x="3843509" y="1957746"/>
            <a:ext cx="3540974" cy="695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496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6D4C-1328-484A-845B-78D62400F0DA}"/>
              </a:ext>
            </a:extLst>
          </p:cNvPr>
          <p:cNvSpPr>
            <a:spLocks noGrp="1"/>
          </p:cNvSpPr>
          <p:nvPr>
            <p:ph type="title"/>
          </p:nvPr>
        </p:nvSpPr>
        <p:spPr/>
        <p:txBody>
          <a:bodyPr/>
          <a:lstStyle/>
          <a:p>
            <a:r>
              <a:rPr lang="en-GB" dirty="0"/>
              <a:t>Aims and objectives of CLH groups</a:t>
            </a:r>
          </a:p>
        </p:txBody>
      </p:sp>
      <p:sp>
        <p:nvSpPr>
          <p:cNvPr id="4" name="Content Placeholder 3">
            <a:extLst>
              <a:ext uri="{FF2B5EF4-FFF2-40B4-BE49-F238E27FC236}">
                <a16:creationId xmlns:a16="http://schemas.microsoft.com/office/drawing/2014/main" id="{CD528770-3977-410A-A0A4-A4F69B6CD510}"/>
              </a:ext>
            </a:extLst>
          </p:cNvPr>
          <p:cNvSpPr>
            <a:spLocks noGrp="1"/>
          </p:cNvSpPr>
          <p:nvPr>
            <p:ph sz="half" idx="2"/>
          </p:nvPr>
        </p:nvSpPr>
        <p:spPr/>
        <p:txBody>
          <a:bodyPr/>
          <a:lstStyle/>
          <a:p>
            <a:r>
              <a:rPr lang="en-GB" dirty="0"/>
              <a:t>Community Benefit Society (2015)</a:t>
            </a:r>
          </a:p>
          <a:p>
            <a:r>
              <a:rPr lang="en-GB" dirty="0"/>
              <a:t>Empowerment to community</a:t>
            </a:r>
          </a:p>
          <a:p>
            <a:r>
              <a:rPr lang="en-GB" dirty="0"/>
              <a:t>Isolation and education (17 pre school places/library)</a:t>
            </a:r>
          </a:p>
          <a:p>
            <a:r>
              <a:rPr lang="en-GB" dirty="0"/>
              <a:t>Community Shares</a:t>
            </a:r>
          </a:p>
          <a:p>
            <a:r>
              <a:rPr lang="en-GB" dirty="0"/>
              <a:t>Captured community imagination</a:t>
            </a:r>
          </a:p>
        </p:txBody>
      </p:sp>
      <p:sp>
        <p:nvSpPr>
          <p:cNvPr id="6" name="Content Placeholder 5">
            <a:extLst>
              <a:ext uri="{FF2B5EF4-FFF2-40B4-BE49-F238E27FC236}">
                <a16:creationId xmlns:a16="http://schemas.microsoft.com/office/drawing/2014/main" id="{423DB17E-BAB6-4126-822D-7095944BB798}"/>
              </a:ext>
            </a:extLst>
          </p:cNvPr>
          <p:cNvSpPr>
            <a:spLocks noGrp="1"/>
          </p:cNvSpPr>
          <p:nvPr>
            <p:ph sz="quarter" idx="4"/>
          </p:nvPr>
        </p:nvSpPr>
        <p:spPr/>
        <p:txBody>
          <a:bodyPr/>
          <a:lstStyle/>
          <a:p>
            <a:r>
              <a:rPr lang="en-GB" dirty="0"/>
              <a:t>Community Benefit Society (2018) </a:t>
            </a:r>
          </a:p>
          <a:p>
            <a:r>
              <a:rPr lang="en-GB" dirty="0"/>
              <a:t>Homes protected from Right to Buy</a:t>
            </a:r>
          </a:p>
          <a:p>
            <a:r>
              <a:rPr lang="en-GB" dirty="0"/>
              <a:t>Used CLH Funding set up &amp; equity in land – future schemes</a:t>
            </a:r>
          </a:p>
          <a:p>
            <a:r>
              <a:rPr lang="en-GB" dirty="0"/>
              <a:t>Wide membership</a:t>
            </a:r>
          </a:p>
          <a:p>
            <a:endParaRPr lang="en-GB" dirty="0"/>
          </a:p>
        </p:txBody>
      </p:sp>
      <p:pic>
        <p:nvPicPr>
          <p:cNvPr id="8" name="Picture 7">
            <a:extLst>
              <a:ext uri="{FF2B5EF4-FFF2-40B4-BE49-F238E27FC236}">
                <a16:creationId xmlns:a16="http://schemas.microsoft.com/office/drawing/2014/main" id="{6D46EE6E-2E5D-4ADB-9BA0-77913C076017}"/>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3867912" y="1430171"/>
            <a:ext cx="3540974" cy="69584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BDDEAC3-9688-4DCB-8BAA-306785AE4D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84717" y="1430171"/>
            <a:ext cx="3425912" cy="702247"/>
          </a:xfrm>
          <a:prstGeom prst="rect">
            <a:avLst/>
          </a:prstGeom>
          <a:ln>
            <a:solidFill>
              <a:schemeClr val="tx1"/>
            </a:solidFill>
          </a:ln>
        </p:spPr>
      </p:pic>
    </p:spTree>
    <p:extLst>
      <p:ext uri="{BB962C8B-B14F-4D97-AF65-F5344CB8AC3E}">
        <p14:creationId xmlns:p14="http://schemas.microsoft.com/office/powerpoint/2010/main" val="135641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3159-B478-49BD-9CEE-923525121685}"/>
              </a:ext>
            </a:extLst>
          </p:cNvPr>
          <p:cNvSpPr>
            <a:spLocks noGrp="1"/>
          </p:cNvSpPr>
          <p:nvPr>
            <p:ph type="title"/>
          </p:nvPr>
        </p:nvSpPr>
        <p:spPr/>
        <p:txBody>
          <a:bodyPr/>
          <a:lstStyle/>
          <a:p>
            <a:r>
              <a:rPr lang="en-GB" dirty="0"/>
              <a:t>Housing Enabling</a:t>
            </a:r>
          </a:p>
        </p:txBody>
      </p:sp>
      <p:sp>
        <p:nvSpPr>
          <p:cNvPr id="3" name="Content Placeholder 2">
            <a:extLst>
              <a:ext uri="{FF2B5EF4-FFF2-40B4-BE49-F238E27FC236}">
                <a16:creationId xmlns:a16="http://schemas.microsoft.com/office/drawing/2014/main" id="{13009A14-2795-4424-AA53-D9A4185AFBDB}"/>
              </a:ext>
            </a:extLst>
          </p:cNvPr>
          <p:cNvSpPr>
            <a:spLocks noGrp="1"/>
          </p:cNvSpPr>
          <p:nvPr>
            <p:ph idx="1"/>
          </p:nvPr>
        </p:nvSpPr>
        <p:spPr/>
        <p:txBody>
          <a:bodyPr/>
          <a:lstStyle/>
          <a:p>
            <a:r>
              <a:rPr lang="en-GB" dirty="0"/>
              <a:t>Three CLT’s in District, </a:t>
            </a:r>
            <a:r>
              <a:rPr lang="en-GB" dirty="0" err="1"/>
              <a:t>SouthGen</a:t>
            </a:r>
            <a:r>
              <a:rPr lang="en-GB" dirty="0"/>
              <a:t> (Southwold) &amp; Leiston CLT, Peninsula Villages (Suffolk Coastal)</a:t>
            </a:r>
          </a:p>
          <a:p>
            <a:r>
              <a:rPr lang="en-GB" dirty="0"/>
              <a:t>2 Emerging CLT’s, growing interest.</a:t>
            </a:r>
          </a:p>
          <a:p>
            <a:r>
              <a:rPr lang="en-GB" dirty="0"/>
              <a:t>Started in February 24</a:t>
            </a:r>
            <a:r>
              <a:rPr lang="en-GB" baseline="30000" dirty="0"/>
              <a:t>th</a:t>
            </a:r>
            <a:r>
              <a:rPr lang="en-GB" dirty="0"/>
              <a:t> 2020</a:t>
            </a:r>
          </a:p>
          <a:p>
            <a:r>
              <a:rPr lang="en-GB" dirty="0"/>
              <a:t>Training for Members &amp; officers CLH and affordable housing April/updated website with case studies</a:t>
            </a:r>
          </a:p>
          <a:p>
            <a:r>
              <a:rPr lang="en-GB" dirty="0"/>
              <a:t>Met with several community groups and PC’s, listening, promoting models. </a:t>
            </a:r>
          </a:p>
          <a:p>
            <a:r>
              <a:rPr lang="en-GB" dirty="0"/>
              <a:t>Providing guidance in Affordable Housing SPD</a:t>
            </a:r>
          </a:p>
          <a:p>
            <a:r>
              <a:rPr lang="en-GB" dirty="0"/>
              <a:t>Developing partnerships and networks</a:t>
            </a:r>
          </a:p>
          <a:p>
            <a:endParaRPr lang="en-GB" dirty="0"/>
          </a:p>
        </p:txBody>
      </p:sp>
      <p:pic>
        <p:nvPicPr>
          <p:cNvPr id="4" name="Picture 3">
            <a:extLst>
              <a:ext uri="{FF2B5EF4-FFF2-40B4-BE49-F238E27FC236}">
                <a16:creationId xmlns:a16="http://schemas.microsoft.com/office/drawing/2014/main" id="{DD0182F6-CFC5-47B7-A77F-12DDB7A272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52708" y="4274662"/>
            <a:ext cx="1439577" cy="2025594"/>
          </a:xfrm>
          <a:prstGeom prst="rect">
            <a:avLst/>
          </a:prstGeom>
          <a:ln>
            <a:solidFill>
              <a:schemeClr val="tx1"/>
            </a:solidFill>
          </a:ln>
        </p:spPr>
      </p:pic>
    </p:spTree>
    <p:extLst>
      <p:ext uri="{BB962C8B-B14F-4D97-AF65-F5344CB8AC3E}">
        <p14:creationId xmlns:p14="http://schemas.microsoft.com/office/powerpoint/2010/main" val="3568329163"/>
      </p:ext>
    </p:extLst>
  </p:cSld>
  <p:clrMapOvr>
    <a:masterClrMapping/>
  </p:clrMapOvr>
</p:sld>
</file>

<file path=ppt/theme/theme1.xml><?xml version="1.0" encoding="utf-8"?>
<a:theme xmlns:a="http://schemas.openxmlformats.org/drawingml/2006/main" name="East Suffolk PowerPoint templat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East Suffolk PowerPoint template" id="{3F66D8B9-C0AA-4FA0-9001-F628B3B83644}" vid="{D2BB09CA-8FA3-44D7-97C1-A4C0DB15B6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8BC2FDDE86E240B429F4C457C574E5" ma:contentTypeVersion="11" ma:contentTypeDescription="Create a new document." ma:contentTypeScope="" ma:versionID="ce467bc43948d6175e3e5bc274e98249">
  <xsd:schema xmlns:xsd="http://www.w3.org/2001/XMLSchema" xmlns:xs="http://www.w3.org/2001/XMLSchema" xmlns:p="http://schemas.microsoft.com/office/2006/metadata/properties" xmlns:ns3="9f93ea72-88e1-420d-baa1-182a7ca823c1" xmlns:ns4="fb608818-9ab0-4b1d-bdc4-18ba69c6d657" targetNamespace="http://schemas.microsoft.com/office/2006/metadata/properties" ma:root="true" ma:fieldsID="362c5784b6b3df8c90bac2536a1ff8ed" ns3:_="" ns4:_="">
    <xsd:import namespace="9f93ea72-88e1-420d-baa1-182a7ca823c1"/>
    <xsd:import namespace="fb608818-9ab0-4b1d-bdc4-18ba69c6d6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3ea72-88e1-420d-baa1-182a7ca823c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608818-9ab0-4b1d-bdc4-18ba69c6d65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70D15-2A48-4FA8-B3C7-24CF7E9C83FD}">
  <ds:schemaRefs>
    <ds:schemaRef ds:uri="http://purl.org/dc/elements/1.1/"/>
    <ds:schemaRef ds:uri="http://schemas.microsoft.com/office/2006/metadata/properties"/>
    <ds:schemaRef ds:uri="http://schemas.openxmlformats.org/package/2006/metadata/core-properties"/>
    <ds:schemaRef ds:uri="9f93ea72-88e1-420d-baa1-182a7ca823c1"/>
    <ds:schemaRef ds:uri="http://purl.org/dc/terms/"/>
    <ds:schemaRef ds:uri="fb608818-9ab0-4b1d-bdc4-18ba69c6d657"/>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81EF8F2-D386-483A-8070-C9D6846A5C3F}">
  <ds:schemaRefs>
    <ds:schemaRef ds:uri="http://schemas.microsoft.com/sharepoint/v3/contenttype/forms"/>
  </ds:schemaRefs>
</ds:datastoreItem>
</file>

<file path=customXml/itemProps3.xml><?xml version="1.0" encoding="utf-8"?>
<ds:datastoreItem xmlns:ds="http://schemas.openxmlformats.org/officeDocument/2006/customXml" ds:itemID="{03CCA7D2-640C-47B2-9875-C25341BA5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3ea72-88e1-420d-baa1-182a7ca823c1"/>
    <ds:schemaRef ds:uri="fb608818-9ab0-4b1d-bdc4-18ba69c6d6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1124</TotalTime>
  <Words>1244</Words>
  <Application>Microsoft Office PowerPoint</Application>
  <PresentationFormat>Widescreen</PresentationFormat>
  <Paragraphs>130</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 2</vt:lpstr>
      <vt:lpstr>East Suffolk PowerPoint template</vt:lpstr>
      <vt:lpstr>Community Led Housing in East Suffolk </vt:lpstr>
      <vt:lpstr>East Suffolk in  context</vt:lpstr>
      <vt:lpstr>The Housing Problem - Affordability</vt:lpstr>
      <vt:lpstr>The Housing Problem - costs</vt:lpstr>
      <vt:lpstr>Proactive policy approach</vt:lpstr>
      <vt:lpstr>Neighbourhood Plans</vt:lpstr>
      <vt:lpstr>Community Housing Fund (2017) </vt:lpstr>
      <vt:lpstr>Aims and objectives of CLH groups</vt:lpstr>
      <vt:lpstr>Housing Enabling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&amp; Community Led Housing for Councillors</dc:title>
  <dc:creator>Stephanie Baxter</dc:creator>
  <cp:lastModifiedBy>Stephanie Baxter</cp:lastModifiedBy>
  <cp:revision>92</cp:revision>
  <dcterms:created xsi:type="dcterms:W3CDTF">2020-04-17T11:39:20Z</dcterms:created>
  <dcterms:modified xsi:type="dcterms:W3CDTF">2020-11-26T09:32:19Z</dcterms:modified>
</cp:coreProperties>
</file>