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302" r:id="rId3"/>
    <p:sldId id="367" r:id="rId4"/>
    <p:sldId id="291" r:id="rId5"/>
    <p:sldId id="344" r:id="rId6"/>
    <p:sldId id="368" r:id="rId7"/>
    <p:sldId id="366" r:id="rId8"/>
  </p:sldIdLst>
  <p:sldSz cx="9144000" cy="6858000" type="screen4x3"/>
  <p:notesSz cx="666273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B69"/>
    <a:srgbClr val="DFDA7B"/>
    <a:srgbClr val="FF7C80"/>
    <a:srgbClr val="FFFF66"/>
    <a:srgbClr val="EC3314"/>
    <a:srgbClr val="B2B2B2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864EE-7986-49A1-B0DD-4DECE1373D0B}" v="4" dt="2020-11-23T13:26:33.1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417" autoAdjust="0"/>
  </p:normalViewPr>
  <p:slideViewPr>
    <p:cSldViewPr>
      <p:cViewPr varScale="1">
        <p:scale>
          <a:sx n="78" d="100"/>
          <a:sy n="78" d="100"/>
        </p:scale>
        <p:origin x="151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 BLISS" userId="36d7999a82feedcc" providerId="LiveId" clId="{04E864EE-7986-49A1-B0DD-4DECE1373D0B}"/>
    <pc:docChg chg="custSel addSld delSld modSld">
      <pc:chgData name="NIC BLISS" userId="36d7999a82feedcc" providerId="LiveId" clId="{04E864EE-7986-49A1-B0DD-4DECE1373D0B}" dt="2020-11-23T13:32:41.635" v="1074" actId="20577"/>
      <pc:docMkLst>
        <pc:docMk/>
      </pc:docMkLst>
      <pc:sldChg chg="modSp mod">
        <pc:chgData name="NIC BLISS" userId="36d7999a82feedcc" providerId="LiveId" clId="{04E864EE-7986-49A1-B0DD-4DECE1373D0B}" dt="2020-11-23T13:07:20.143" v="77" actId="6549"/>
        <pc:sldMkLst>
          <pc:docMk/>
          <pc:sldMk cId="2073280412" sldId="291"/>
        </pc:sldMkLst>
        <pc:spChg chg="mod">
          <ac:chgData name="NIC BLISS" userId="36d7999a82feedcc" providerId="LiveId" clId="{04E864EE-7986-49A1-B0DD-4DECE1373D0B}" dt="2020-11-23T13:07:20.143" v="77" actId="6549"/>
          <ac:spMkLst>
            <pc:docMk/>
            <pc:sldMk cId="2073280412" sldId="291"/>
            <ac:spMk id="6" creationId="{00000000-0000-0000-0000-000000000000}"/>
          </ac:spMkLst>
        </pc:spChg>
      </pc:sldChg>
      <pc:sldChg chg="delSp modSp mod">
        <pc:chgData name="NIC BLISS" userId="36d7999a82feedcc" providerId="LiveId" clId="{04E864EE-7986-49A1-B0DD-4DECE1373D0B}" dt="2020-11-23T13:32:41.635" v="1074" actId="20577"/>
        <pc:sldMkLst>
          <pc:docMk/>
          <pc:sldMk cId="1850887021" sldId="302"/>
        </pc:sldMkLst>
        <pc:spChg chg="mod">
          <ac:chgData name="NIC BLISS" userId="36d7999a82feedcc" providerId="LiveId" clId="{04E864EE-7986-49A1-B0DD-4DECE1373D0B}" dt="2020-11-23T13:19:36.092" v="580" actId="14100"/>
          <ac:spMkLst>
            <pc:docMk/>
            <pc:sldMk cId="1850887021" sldId="302"/>
            <ac:spMk id="4" creationId="{00000000-0000-0000-0000-000000000000}"/>
          </ac:spMkLst>
        </pc:spChg>
        <pc:spChg chg="mod">
          <ac:chgData name="NIC BLISS" userId="36d7999a82feedcc" providerId="LiveId" clId="{04E864EE-7986-49A1-B0DD-4DECE1373D0B}" dt="2020-11-23T13:32:41.635" v="1074" actId="20577"/>
          <ac:spMkLst>
            <pc:docMk/>
            <pc:sldMk cId="1850887021" sldId="302"/>
            <ac:spMk id="6" creationId="{00000000-0000-0000-0000-000000000000}"/>
          </ac:spMkLst>
        </pc:spChg>
        <pc:spChg chg="del mod">
          <ac:chgData name="NIC BLISS" userId="36d7999a82feedcc" providerId="LiveId" clId="{04E864EE-7986-49A1-B0DD-4DECE1373D0B}" dt="2020-11-23T13:19:52.929" v="582" actId="478"/>
          <ac:spMkLst>
            <pc:docMk/>
            <pc:sldMk cId="1850887021" sldId="302"/>
            <ac:spMk id="7" creationId="{00000000-0000-0000-0000-000000000000}"/>
          </ac:spMkLst>
        </pc:spChg>
        <pc:picChg chg="del">
          <ac:chgData name="NIC BLISS" userId="36d7999a82feedcc" providerId="LiveId" clId="{04E864EE-7986-49A1-B0DD-4DECE1373D0B}" dt="2020-11-23T13:04:28.837" v="3" actId="478"/>
          <ac:picMkLst>
            <pc:docMk/>
            <pc:sldMk cId="1850887021" sldId="302"/>
            <ac:picMk id="3" creationId="{00000000-0000-0000-0000-000000000000}"/>
          </ac:picMkLst>
        </pc:picChg>
      </pc:sldChg>
      <pc:sldChg chg="modSp del mod">
        <pc:chgData name="NIC BLISS" userId="36d7999a82feedcc" providerId="LiveId" clId="{04E864EE-7986-49A1-B0DD-4DECE1373D0B}" dt="2020-11-23T13:24:45.083" v="844" actId="47"/>
        <pc:sldMkLst>
          <pc:docMk/>
          <pc:sldMk cId="1853484370" sldId="321"/>
        </pc:sldMkLst>
        <pc:spChg chg="mod">
          <ac:chgData name="NIC BLISS" userId="36d7999a82feedcc" providerId="LiveId" clId="{04E864EE-7986-49A1-B0DD-4DECE1373D0B}" dt="2020-11-23T13:19:43.311" v="581" actId="21"/>
          <ac:spMkLst>
            <pc:docMk/>
            <pc:sldMk cId="1853484370" sldId="321"/>
            <ac:spMk id="3" creationId="{00000000-0000-0000-0000-000000000000}"/>
          </ac:spMkLst>
        </pc:spChg>
      </pc:sldChg>
      <pc:sldChg chg="modSp mod">
        <pc:chgData name="NIC BLISS" userId="36d7999a82feedcc" providerId="LiveId" clId="{04E864EE-7986-49A1-B0DD-4DECE1373D0B}" dt="2020-11-23T13:13:46.583" v="481" actId="20577"/>
        <pc:sldMkLst>
          <pc:docMk/>
          <pc:sldMk cId="1933126539" sldId="344"/>
        </pc:sldMkLst>
        <pc:spChg chg="mod">
          <ac:chgData name="NIC BLISS" userId="36d7999a82feedcc" providerId="LiveId" clId="{04E864EE-7986-49A1-B0DD-4DECE1373D0B}" dt="2020-11-23T13:07:58.017" v="86" actId="20577"/>
          <ac:spMkLst>
            <pc:docMk/>
            <pc:sldMk cId="1933126539" sldId="344"/>
            <ac:spMk id="4" creationId="{00000000-0000-0000-0000-000000000000}"/>
          </ac:spMkLst>
        </pc:spChg>
        <pc:spChg chg="mod">
          <ac:chgData name="NIC BLISS" userId="36d7999a82feedcc" providerId="LiveId" clId="{04E864EE-7986-49A1-B0DD-4DECE1373D0B}" dt="2020-11-23T13:13:46.583" v="481" actId="20577"/>
          <ac:spMkLst>
            <pc:docMk/>
            <pc:sldMk cId="1933126539" sldId="344"/>
            <ac:spMk id="6" creationId="{00000000-0000-0000-0000-000000000000}"/>
          </ac:spMkLst>
        </pc:spChg>
      </pc:sldChg>
      <pc:sldChg chg="add">
        <pc:chgData name="NIC BLISS" userId="36d7999a82feedcc" providerId="LiveId" clId="{04E864EE-7986-49A1-B0DD-4DECE1373D0B}" dt="2020-11-23T13:19:00.944" v="523"/>
        <pc:sldMkLst>
          <pc:docMk/>
          <pc:sldMk cId="2513985631" sldId="367"/>
        </pc:sldMkLst>
      </pc:sldChg>
      <pc:sldChg chg="modSp add mod">
        <pc:chgData name="NIC BLISS" userId="36d7999a82feedcc" providerId="LiveId" clId="{04E864EE-7986-49A1-B0DD-4DECE1373D0B}" dt="2020-11-23T13:31:25.731" v="1047" actId="20577"/>
        <pc:sldMkLst>
          <pc:docMk/>
          <pc:sldMk cId="1027598562" sldId="368"/>
        </pc:sldMkLst>
        <pc:spChg chg="mod">
          <ac:chgData name="NIC BLISS" userId="36d7999a82feedcc" providerId="LiveId" clId="{04E864EE-7986-49A1-B0DD-4DECE1373D0B}" dt="2020-11-23T13:26:45.742" v="910" actId="20577"/>
          <ac:spMkLst>
            <pc:docMk/>
            <pc:sldMk cId="1027598562" sldId="368"/>
            <ac:spMk id="4" creationId="{00000000-0000-0000-0000-000000000000}"/>
          </ac:spMkLst>
        </pc:spChg>
        <pc:spChg chg="mod">
          <ac:chgData name="NIC BLISS" userId="36d7999a82feedcc" providerId="LiveId" clId="{04E864EE-7986-49A1-B0DD-4DECE1373D0B}" dt="2020-11-23T13:31:25.731" v="1047" actId="20577"/>
          <ac:spMkLst>
            <pc:docMk/>
            <pc:sldMk cId="1027598562" sldId="368"/>
            <ac:spMk id="6" creationId="{00000000-0000-0000-0000-000000000000}"/>
          </ac:spMkLst>
        </pc:spChg>
      </pc:sldChg>
      <pc:sldChg chg="del">
        <pc:chgData name="NIC BLISS" userId="36d7999a82feedcc" providerId="LiveId" clId="{04E864EE-7986-49A1-B0DD-4DECE1373D0B}" dt="2020-11-23T13:14:24.607" v="482" actId="47"/>
        <pc:sldMkLst>
          <pc:docMk/>
          <pc:sldMk cId="2094231854" sldId="50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000BBBA-8DC6-442F-88EC-06C208CD6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9313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847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DE4E5D-2E8D-4C55-B292-009A09A5B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93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2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05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43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03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DFA12-6AE4-4A3E-A3F6-8233528069A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97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9DBB7-9A78-4A25-8B4F-EF2002F491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D8C05-3297-4548-8BBB-6721E3667C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0AFA5-1FC2-43CF-84E3-CB3F4B07E8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C09B8-35CF-4B07-BA9B-DC14A3789C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C1C3F-2604-4F7E-B274-4C3C7815B8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BA721-99A8-4BAA-A1B8-D1E8EB67EB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7826C-3B62-4ABB-A64F-9DF6FF0738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7CF0F-FE01-483E-A9D4-D98D09AE9E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0D4E2-06EF-4607-8E56-9C892ED00F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0248B-3948-4496-A4CA-91A9353250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F78F9-EACD-4194-9DF6-6EC880B476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932062-4BFF-4D14-8EE2-C24936370A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5517232"/>
            <a:ext cx="2699792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9" name="Picture 8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6FF565-294A-4B7D-804B-010D09C6653D}"/>
              </a:ext>
            </a:extLst>
          </p:cNvPr>
          <p:cNvSpPr txBox="1">
            <a:spLocks noChangeArrowheads="1"/>
          </p:cNvSpPr>
          <p:nvPr/>
        </p:nvSpPr>
        <p:spPr>
          <a:xfrm>
            <a:off x="899592" y="1789659"/>
            <a:ext cx="7056784" cy="2448272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176212" lvl="1">
              <a:buSzPct val="73000"/>
            </a:pPr>
            <a:r>
              <a:rPr lang="en-GB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Community-led housing: </a:t>
            </a:r>
          </a:p>
          <a:p>
            <a:pPr marL="176212" lvl="1">
              <a:buSzPct val="73000"/>
            </a:pPr>
            <a:r>
              <a:rPr lang="en-GB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 key role for local authorities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543BAA-A1F8-41DD-A5D2-8A0F46FFBE4B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9" t="22691" r="10093" b="54174"/>
          <a:stretch/>
        </p:blipFill>
        <p:spPr bwMode="auto">
          <a:xfrm>
            <a:off x="1763688" y="387821"/>
            <a:ext cx="5184576" cy="10801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512" y="116632"/>
            <a:ext cx="8712968" cy="1368152"/>
          </a:xfrm>
          <a:noFill/>
        </p:spPr>
        <p:txBody>
          <a:bodyPr/>
          <a:lstStyle/>
          <a:p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Aharoni" pitchFamily="2" charset="-79"/>
              </a:rPr>
              <a:t>Why local authorities support community led housing</a:t>
            </a:r>
            <a:endParaRPr lang="en-GB" sz="40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-36004" y="1201690"/>
            <a:ext cx="9180004" cy="424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housing supply – often homes that would not be built unless community led; different funding approaches &amp; affordability (exemptions)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regeneration and empty homes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more than just housing – employability/isolation</a:t>
            </a:r>
          </a:p>
          <a:p>
            <a:pPr marL="541338" lvl="1" algn="l">
              <a:buSzPct val="73000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post </a:t>
            </a:r>
            <a:r>
              <a:rPr lang="en-GB" sz="2800" kern="0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Covid</a:t>
            </a: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/community and individual skills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empowering residents to address housing need</a:t>
            </a:r>
          </a:p>
        </p:txBody>
      </p:sp>
    </p:spTree>
    <p:extLst>
      <p:ext uri="{BB962C8B-B14F-4D97-AF65-F5344CB8AC3E}">
        <p14:creationId xmlns:p14="http://schemas.microsoft.com/office/powerpoint/2010/main" val="185088702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512" y="116632"/>
            <a:ext cx="8712968" cy="825236"/>
          </a:xfrm>
          <a:noFill/>
        </p:spPr>
        <p:txBody>
          <a:bodyPr/>
          <a:lstStyle/>
          <a:p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Aharoni" pitchFamily="2" charset="-79"/>
              </a:rPr>
              <a:t>Where we are – what’s possible</a:t>
            </a:r>
            <a:endParaRPr lang="en-GB" sz="40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-36004" y="1052736"/>
            <a:ext cx="8928484" cy="424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wide range of possibilities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different tenures, different income levels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small to larger scale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new build, empty homes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generally no more difficult to develop community-led housing than other housing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case studies – the art of the possible!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2339752" y="5445224"/>
            <a:ext cx="6336704" cy="1002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176212" lvl="1" algn="l">
              <a:buSzPct val="73000"/>
            </a:pPr>
            <a:r>
              <a:rPr lang="en-GB" sz="2800" u="sng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www.cch.coop/clh-case-studies/ </a:t>
            </a:r>
            <a:endParaRPr lang="en-GB" sz="2800" kern="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856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512" y="116632"/>
            <a:ext cx="8856984" cy="792088"/>
          </a:xfrm>
          <a:noFill/>
        </p:spPr>
        <p:txBody>
          <a:bodyPr/>
          <a:lstStyle/>
          <a:p>
            <a:r>
              <a:rPr lang="en-GB" sz="36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  <a:cs typeface="Aharoni" pitchFamily="2" charset="-79"/>
              </a:rPr>
              <a:t>Developing community-led homes</a:t>
            </a:r>
            <a:endParaRPr lang="en-GB" sz="360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-36512" y="980728"/>
            <a:ext cx="918051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811213" lvl="1" indent="-636588" algn="l">
              <a:buSzPct val="73000"/>
              <a:buAutoNum type="alphaLcParenR"/>
            </a:pPr>
            <a:r>
              <a:rPr lang="en-GB" sz="2800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grass roots </a:t>
            </a: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– excellent when it happens - challenging &amp; takes time</a:t>
            </a:r>
          </a:p>
          <a:p>
            <a:pPr marL="811213" lvl="1" indent="-636588" algn="l">
              <a:buSzPct val="73000"/>
              <a:buAutoNum type="alphaLcParenR"/>
            </a:pPr>
            <a:endParaRPr lang="en-GB" sz="1600" kern="0" dirty="0">
              <a:solidFill>
                <a:schemeClr val="accent6">
                  <a:lumMod val="50000"/>
                </a:schemeClr>
              </a:solidFill>
              <a:latin typeface="Mangerica Black" panose="00000A00000000000000" pitchFamily="50" charset="0"/>
            </a:endParaRPr>
          </a:p>
          <a:p>
            <a:pPr marL="811213" lvl="1" indent="-636588" algn="l">
              <a:buSzPct val="73000"/>
              <a:buAutoNum type="alphaLcParenR"/>
            </a:pPr>
            <a:r>
              <a:rPr lang="en-GB" sz="2800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existing organisations </a:t>
            </a: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– also excellent - only so many existing groups</a:t>
            </a:r>
          </a:p>
          <a:p>
            <a:pPr marL="174625" lvl="1" algn="l">
              <a:buSzPct val="73000"/>
            </a:pPr>
            <a:endParaRPr lang="en-GB" sz="1600" b="1" kern="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11213" lvl="1" indent="-636588" algn="l">
              <a:buSzPct val="73000"/>
              <a:buAutoNum type="alphaLcParenR"/>
            </a:pPr>
            <a:r>
              <a:rPr lang="en-GB" sz="2800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developer led partnerships </a:t>
            </a:r>
            <a:r>
              <a:rPr lang="en-GB" sz="28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– local authority, housing association or others deciding a scheme will be community-led and then recruiting and developing founder members</a:t>
            </a:r>
            <a:endParaRPr lang="en-GB" sz="28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endParaRPr lang="en-GB" sz="2800" kern="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28041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512" y="116632"/>
            <a:ext cx="8856984" cy="792088"/>
          </a:xfrm>
          <a:noFill/>
        </p:spPr>
        <p:txBody>
          <a:bodyPr/>
          <a:lstStyle/>
          <a:p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Mangerica Black" panose="00000A00000000000000" pitchFamily="2" charset="0"/>
                <a:cs typeface="Aharoni" pitchFamily="2" charset="-79"/>
              </a:rPr>
              <a:t>Resources</a:t>
            </a:r>
            <a:endParaRPr lang="en-GB" sz="4000" dirty="0">
              <a:solidFill>
                <a:schemeClr val="accent6">
                  <a:lumMod val="50000"/>
                </a:schemeClr>
              </a:solidFill>
              <a:latin typeface="Mangerica Black" panose="00000A00000000000000" pitchFamily="2" charset="0"/>
            </a:endParaRPr>
          </a:p>
        </p:txBody>
      </p:sp>
      <p:pic>
        <p:nvPicPr>
          <p:cNvPr id="5" name="Picture 4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-36512" y="1088740"/>
            <a:ext cx="9073008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access to skills and advice - nearly 100 accredited advisors and local hubs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CLH Local Authority Group – 56 local authorities now signed up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access to Capital funding programmes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reference to Government consideration of ongoing support in White Paper</a:t>
            </a:r>
          </a:p>
          <a:p>
            <a:pPr marL="176212" lvl="1" algn="l">
              <a:buSzPct val="73000"/>
            </a:pPr>
            <a:endParaRPr lang="en-GB" sz="3200" kern="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12653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512" y="116632"/>
            <a:ext cx="8856984" cy="792088"/>
          </a:xfrm>
          <a:noFill/>
        </p:spPr>
        <p:txBody>
          <a:bodyPr/>
          <a:lstStyle/>
          <a:p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Mangerica Black" panose="00000A00000000000000" pitchFamily="2" charset="0"/>
                <a:cs typeface="Aharoni" pitchFamily="2" charset="-79"/>
              </a:rPr>
              <a:t>How can local authorities help?</a:t>
            </a:r>
            <a:endParaRPr lang="en-GB" sz="4000" dirty="0">
              <a:solidFill>
                <a:schemeClr val="accent6">
                  <a:lumMod val="50000"/>
                </a:schemeClr>
              </a:solidFill>
              <a:latin typeface="Mangerica Black" panose="00000A00000000000000" pitchFamily="2" charset="0"/>
            </a:endParaRPr>
          </a:p>
        </p:txBody>
      </p:sp>
      <p:pic>
        <p:nvPicPr>
          <p:cNvPr id="5" name="Picture 4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-36512" y="1088740"/>
            <a:ext cx="9073008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Strategic support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Vision and facilitation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Identifying land and buildings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Partnerships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Supporting funding (PWLB?)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r>
              <a:rPr lang="en-GB" sz="3200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Nominations</a:t>
            </a:r>
          </a:p>
          <a:p>
            <a:pPr marL="530225" lvl="1" indent="-354013" algn="l">
              <a:buSzPct val="73000"/>
              <a:buFont typeface="Arial" panose="020B0604020202020204" pitchFamily="34" charset="0"/>
              <a:buChar char="•"/>
            </a:pPr>
            <a:endParaRPr lang="en-GB" sz="3200" kern="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176212" lvl="1" algn="l">
              <a:buSzPct val="73000"/>
            </a:pPr>
            <a:endParaRPr lang="en-GB" sz="3200" kern="0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9856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5517232"/>
            <a:ext cx="2699792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algn="ctr"/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9" name="Picture 8" descr="!cid_A67C8AB7-158C-46C6-8A14-EB100C9E2D59@Belk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705046"/>
            <a:ext cx="2325629" cy="10363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6FF565-294A-4B7D-804B-010D09C6653D}"/>
              </a:ext>
            </a:extLst>
          </p:cNvPr>
          <p:cNvSpPr txBox="1">
            <a:spLocks noChangeArrowheads="1"/>
          </p:cNvSpPr>
          <p:nvPr/>
        </p:nvSpPr>
        <p:spPr>
          <a:xfrm>
            <a:off x="899592" y="1789659"/>
            <a:ext cx="7056784" cy="2448272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176212" lvl="1">
              <a:buSzPct val="73000"/>
            </a:pPr>
            <a:r>
              <a:rPr lang="en-GB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Community-led housing: </a:t>
            </a:r>
          </a:p>
          <a:p>
            <a:pPr marL="176212" lvl="1">
              <a:buSzPct val="73000"/>
            </a:pPr>
            <a:r>
              <a:rPr lang="en-GB" b="1" kern="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a key role for local authorities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543BAA-A1F8-41DD-A5D2-8A0F46FFBE4B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9" t="22691" r="10093" b="54174"/>
          <a:stretch/>
        </p:blipFill>
        <p:spPr bwMode="auto">
          <a:xfrm>
            <a:off x="1763688" y="387821"/>
            <a:ext cx="5184576" cy="10801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7210834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244</Words>
  <Application>Microsoft Office PowerPoint</Application>
  <PresentationFormat>On-screen Show (4:3)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Mangerica Black</vt:lpstr>
      <vt:lpstr>Times New Roman</vt:lpstr>
      <vt:lpstr>Default Design</vt:lpstr>
      <vt:lpstr>PowerPoint Presentation</vt:lpstr>
      <vt:lpstr>Why local authorities support community led housing</vt:lpstr>
      <vt:lpstr>Where we are – what’s possible</vt:lpstr>
      <vt:lpstr>Developing community-led homes</vt:lpstr>
      <vt:lpstr>Resources</vt:lpstr>
      <vt:lpstr>How can local authorities help?</vt:lpstr>
      <vt:lpstr>PowerPoint Presentation</vt:lpstr>
    </vt:vector>
  </TitlesOfParts>
  <Company>Silicon Valley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International Conference on Housing Co-operatives</dc:title>
  <dc:creator>Jane Cameron</dc:creator>
  <cp:lastModifiedBy>NIC BLISS</cp:lastModifiedBy>
  <cp:revision>649</cp:revision>
  <dcterms:created xsi:type="dcterms:W3CDTF">2000-03-21T15:36:23Z</dcterms:created>
  <dcterms:modified xsi:type="dcterms:W3CDTF">2020-11-23T13:32:59Z</dcterms:modified>
</cp:coreProperties>
</file>