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3" r:id="rId2"/>
    <p:sldMasterId id="2147483687" r:id="rId3"/>
    <p:sldMasterId id="2147483698" r:id="rId4"/>
  </p:sldMasterIdLst>
  <p:notesMasterIdLst>
    <p:notesMasterId r:id="rId11"/>
  </p:notesMasterIdLst>
  <p:sldIdLst>
    <p:sldId id="259" r:id="rId5"/>
    <p:sldId id="318" r:id="rId6"/>
    <p:sldId id="2573" r:id="rId7"/>
    <p:sldId id="319" r:id="rId8"/>
    <p:sldId id="2574" r:id="rId9"/>
    <p:sldId id="257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AE7E"/>
    <a:srgbClr val="484F6F"/>
    <a:srgbClr val="E67300"/>
    <a:srgbClr val="6EC173"/>
    <a:srgbClr val="55BE47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3145E3-EDD8-4C7E-8A60-0D10571242E8}" v="603" dt="2019-01-03T19:08:14.1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73" autoAdjust="0"/>
    <p:restoredTop sz="94660"/>
  </p:normalViewPr>
  <p:slideViewPr>
    <p:cSldViewPr snapToGrid="0">
      <p:cViewPr>
        <p:scale>
          <a:sx n="62" d="100"/>
          <a:sy n="62" d="100"/>
        </p:scale>
        <p:origin x="1408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832389-0F87-4D9F-9423-7C256376CE4E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64B25B1D-CFF8-49A4-A85E-4E727CE78BA7}">
      <dgm:prSet phldrT="[Text]"/>
      <dgm:spPr>
        <a:solidFill>
          <a:srgbClr val="484F6F"/>
        </a:solidFill>
      </dgm:spPr>
      <dgm:t>
        <a:bodyPr/>
        <a:lstStyle/>
        <a:p>
          <a:r>
            <a:rPr lang="en-US" dirty="0">
              <a:latin typeface="Montserrat Semi"/>
            </a:rPr>
            <a:t>Social Value Best Practice</a:t>
          </a:r>
          <a:endParaRPr lang="en-GB" dirty="0">
            <a:latin typeface="Montserrat Semi"/>
          </a:endParaRPr>
        </a:p>
      </dgm:t>
    </dgm:pt>
    <dgm:pt modelId="{638ADC62-0678-4418-96D2-4C0380A3B031}" type="parTrans" cxnId="{1EF92119-F913-4ABC-B1ED-76515C3158DF}">
      <dgm:prSet/>
      <dgm:spPr/>
      <dgm:t>
        <a:bodyPr/>
        <a:lstStyle/>
        <a:p>
          <a:endParaRPr lang="en-GB"/>
        </a:p>
      </dgm:t>
    </dgm:pt>
    <dgm:pt modelId="{00552B54-F9E4-452C-A1B9-3969F02A1E22}" type="sibTrans" cxnId="{1EF92119-F913-4ABC-B1ED-76515C3158DF}">
      <dgm:prSet/>
      <dgm:spPr/>
      <dgm:t>
        <a:bodyPr/>
        <a:lstStyle/>
        <a:p>
          <a:endParaRPr lang="en-GB"/>
        </a:p>
      </dgm:t>
    </dgm:pt>
    <dgm:pt modelId="{98B08368-E450-420C-BBB8-B45B4AAAAC8B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n-GB" sz="1400" dirty="0">
              <a:latin typeface="Lato Light"/>
            </a:rPr>
            <a:t>Gather best practice ‘social value’ examples across Local Gov and wider public sector starting with CCIN network and then broader research across the sector.</a:t>
          </a:r>
        </a:p>
        <a:p>
          <a:r>
            <a:rPr lang="en-US" sz="1400" dirty="0">
              <a:latin typeface="Lato Light"/>
            </a:rPr>
            <a:t>Share best practice across partners.</a:t>
          </a:r>
        </a:p>
        <a:p>
          <a:r>
            <a:rPr lang="en-GB" sz="1400" dirty="0">
              <a:latin typeface="Lato Light"/>
            </a:rPr>
            <a:t>Develop publicly available library/portal to be continuously updated.</a:t>
          </a:r>
        </a:p>
      </dgm:t>
    </dgm:pt>
    <dgm:pt modelId="{ABB982D5-261D-470A-89C1-66E39E056DC9}" type="parTrans" cxnId="{9A28D35C-E5A9-47E7-A941-019C48E72170}">
      <dgm:prSet/>
      <dgm:spPr/>
      <dgm:t>
        <a:bodyPr/>
        <a:lstStyle/>
        <a:p>
          <a:endParaRPr lang="en-GB"/>
        </a:p>
      </dgm:t>
    </dgm:pt>
    <dgm:pt modelId="{A6CB74B1-48C9-4806-8C73-3D4ECD15C09D}" type="sibTrans" cxnId="{9A28D35C-E5A9-47E7-A941-019C48E72170}">
      <dgm:prSet/>
      <dgm:spPr/>
      <dgm:t>
        <a:bodyPr/>
        <a:lstStyle/>
        <a:p>
          <a:endParaRPr lang="en-GB"/>
        </a:p>
      </dgm:t>
    </dgm:pt>
    <dgm:pt modelId="{B94A29AA-2714-4162-ADE6-D8FFB208CA22}">
      <dgm:prSet phldrT="[Text]"/>
      <dgm:spPr>
        <a:solidFill>
          <a:srgbClr val="484F6F"/>
        </a:solidFill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r>
            <a:rPr lang="en-US" dirty="0">
              <a:latin typeface="Montserrat Semi"/>
            </a:rPr>
            <a:t>Corporate Social Value Framework</a:t>
          </a:r>
          <a:endParaRPr lang="en-GB" dirty="0">
            <a:latin typeface="Montserrat Semi"/>
          </a:endParaRPr>
        </a:p>
      </dgm:t>
    </dgm:pt>
    <dgm:pt modelId="{94585E6F-38BF-4321-89D4-A327C741F782}" type="parTrans" cxnId="{86AD6D4F-4126-4314-B48F-5045FB8C9153}">
      <dgm:prSet/>
      <dgm:spPr/>
      <dgm:t>
        <a:bodyPr/>
        <a:lstStyle/>
        <a:p>
          <a:endParaRPr lang="en-GB"/>
        </a:p>
      </dgm:t>
    </dgm:pt>
    <dgm:pt modelId="{830BC682-ABE2-468F-A042-8F2604709696}" type="sibTrans" cxnId="{86AD6D4F-4126-4314-B48F-5045FB8C9153}">
      <dgm:prSet/>
      <dgm:spPr/>
      <dgm:t>
        <a:bodyPr/>
        <a:lstStyle/>
        <a:p>
          <a:endParaRPr lang="en-GB"/>
        </a:p>
      </dgm:t>
    </dgm:pt>
    <dgm:pt modelId="{22B3B9FF-08C8-4B93-B6E8-CA2CCD72B598}">
      <dgm:prSet phldrT="[Text]" custT="1"/>
      <dgm:spPr>
        <a:ln>
          <a:solidFill>
            <a:schemeClr val="bg1"/>
          </a:solidFill>
        </a:ln>
      </dgm:spPr>
      <dgm:t>
        <a:bodyPr/>
        <a:lstStyle/>
        <a:p>
          <a:r>
            <a:rPr lang="en-GB" sz="1400" dirty="0">
              <a:latin typeface="Lato Light"/>
            </a:rPr>
            <a:t>Working with partners, develop framework and systematic approach across organisation to ensure that social value is one of the core outcomes measured and evaluated. </a:t>
          </a:r>
        </a:p>
        <a:p>
          <a:r>
            <a:rPr lang="en-GB" sz="1400" dirty="0">
              <a:latin typeface="Lato Light"/>
            </a:rPr>
            <a:t>Pilot social value framework with willing organisations and refine framework and evaluation methodology.</a:t>
          </a:r>
        </a:p>
        <a:p>
          <a:endParaRPr lang="en-GB" sz="1400" dirty="0">
            <a:latin typeface="Lato Light"/>
          </a:endParaRPr>
        </a:p>
        <a:p>
          <a:endParaRPr lang="en-GB" sz="1400" dirty="0">
            <a:latin typeface="Lato Light"/>
          </a:endParaRPr>
        </a:p>
      </dgm:t>
    </dgm:pt>
    <dgm:pt modelId="{85B28E4B-74F6-4705-8FBB-B2DF99CA069E}" type="parTrans" cxnId="{82D23F50-CCB5-4FC6-9C13-3013641F9AEE}">
      <dgm:prSet/>
      <dgm:spPr/>
      <dgm:t>
        <a:bodyPr/>
        <a:lstStyle/>
        <a:p>
          <a:endParaRPr lang="en-GB"/>
        </a:p>
      </dgm:t>
    </dgm:pt>
    <dgm:pt modelId="{9A4FE6D1-93C8-4BED-B432-CF42A1BD6D3C}" type="sibTrans" cxnId="{82D23F50-CCB5-4FC6-9C13-3013641F9AEE}">
      <dgm:prSet/>
      <dgm:spPr/>
      <dgm:t>
        <a:bodyPr/>
        <a:lstStyle/>
        <a:p>
          <a:endParaRPr lang="en-GB"/>
        </a:p>
      </dgm:t>
    </dgm:pt>
    <dgm:pt modelId="{21393439-1D31-40F0-A107-4654A47F20DA}">
      <dgm:prSet phldrT="[Text]"/>
      <dgm:spPr>
        <a:solidFill>
          <a:srgbClr val="D6AE7E"/>
        </a:solidFill>
        <a:ln>
          <a:solidFill>
            <a:srgbClr val="D6AE7E"/>
          </a:solidFill>
        </a:ln>
      </dgm:spPr>
      <dgm:t>
        <a:bodyPr/>
        <a:lstStyle/>
        <a:p>
          <a:r>
            <a:rPr lang="en-US" dirty="0">
              <a:latin typeface="Montserrat Semi"/>
            </a:rPr>
            <a:t>Measuring Social Value</a:t>
          </a:r>
          <a:endParaRPr lang="en-GB" dirty="0">
            <a:latin typeface="Montserrat Semi"/>
          </a:endParaRPr>
        </a:p>
      </dgm:t>
    </dgm:pt>
    <dgm:pt modelId="{97CAB663-7FC0-4025-904B-13759B555ECC}" type="parTrans" cxnId="{DBE99C24-E26D-4239-A836-176FCC2402DD}">
      <dgm:prSet/>
      <dgm:spPr/>
      <dgm:t>
        <a:bodyPr/>
        <a:lstStyle/>
        <a:p>
          <a:endParaRPr lang="en-GB"/>
        </a:p>
      </dgm:t>
    </dgm:pt>
    <dgm:pt modelId="{48A9C045-C533-4CFA-9964-3CCFDA363DD6}" type="sibTrans" cxnId="{DBE99C24-E26D-4239-A836-176FCC2402DD}">
      <dgm:prSet/>
      <dgm:spPr/>
      <dgm:t>
        <a:bodyPr/>
        <a:lstStyle/>
        <a:p>
          <a:endParaRPr lang="en-GB"/>
        </a:p>
      </dgm:t>
    </dgm:pt>
    <dgm:pt modelId="{25895D45-39CB-483F-A4DA-80A9BD969006}">
      <dgm:prSet phldrT="[Text]"/>
      <dgm:spPr>
        <a:ln>
          <a:solidFill>
            <a:schemeClr val="bg1"/>
          </a:solidFill>
        </a:ln>
      </dgm:spPr>
      <dgm:t>
        <a:bodyPr/>
        <a:lstStyle/>
        <a:p>
          <a:r>
            <a:rPr lang="en-GB" dirty="0">
              <a:latin typeface="Lato Light"/>
            </a:rPr>
            <a:t>Further phase from initial research.</a:t>
          </a:r>
        </a:p>
        <a:p>
          <a:r>
            <a:rPr lang="en-GB" dirty="0">
              <a:latin typeface="Lato Light"/>
            </a:rPr>
            <a:t>Work with partners and academic institutes to further understand social outcome measures and evaluation methodologies.</a:t>
          </a:r>
        </a:p>
        <a:p>
          <a:r>
            <a:rPr lang="en-US" dirty="0">
              <a:latin typeface="Lato Light"/>
            </a:rPr>
            <a:t>Develop tool for effective measurement of social value / return on social investment.</a:t>
          </a:r>
        </a:p>
        <a:p>
          <a:r>
            <a:rPr lang="en-US" dirty="0">
              <a:latin typeface="Lato Light"/>
            </a:rPr>
            <a:t>Publicise and share tool across sector. </a:t>
          </a:r>
          <a:endParaRPr lang="en-GB" dirty="0">
            <a:latin typeface="Lato Light"/>
          </a:endParaRPr>
        </a:p>
      </dgm:t>
    </dgm:pt>
    <dgm:pt modelId="{BCB3F789-CDD7-4950-A0C4-3B47C097B799}" type="parTrans" cxnId="{0E15C95E-AEB0-42F3-BF6C-5EEB643190F1}">
      <dgm:prSet/>
      <dgm:spPr/>
      <dgm:t>
        <a:bodyPr/>
        <a:lstStyle/>
        <a:p>
          <a:endParaRPr lang="en-GB"/>
        </a:p>
      </dgm:t>
    </dgm:pt>
    <dgm:pt modelId="{B0F8EA97-A50E-435C-BA49-1D94891E1D69}" type="sibTrans" cxnId="{0E15C95E-AEB0-42F3-BF6C-5EEB643190F1}">
      <dgm:prSet/>
      <dgm:spPr/>
      <dgm:t>
        <a:bodyPr/>
        <a:lstStyle/>
        <a:p>
          <a:endParaRPr lang="en-GB"/>
        </a:p>
      </dgm:t>
    </dgm:pt>
    <dgm:pt modelId="{A6E760F4-35D6-4EA9-A43B-4C9528B84B7B}" type="pres">
      <dgm:prSet presAssocID="{4F832389-0F87-4D9F-9423-7C256376CE4E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110C8C08-9B7F-4E96-AFCE-1E7B33EA7F08}" type="pres">
      <dgm:prSet presAssocID="{64B25B1D-CFF8-49A4-A85E-4E727CE78BA7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286F710C-9F11-4026-87A0-5F286051F3C4}" type="pres">
      <dgm:prSet presAssocID="{64B25B1D-CFF8-49A4-A85E-4E727CE78BA7}" presName="childText1" presStyleLbl="solidAlignAcc1" presStyleIdx="0" presStyleCnt="3" custScaleY="165981" custLinFactNeighborY="69767">
        <dgm:presLayoutVars>
          <dgm:chMax val="0"/>
          <dgm:chPref val="0"/>
          <dgm:bulletEnabled val="1"/>
        </dgm:presLayoutVars>
      </dgm:prSet>
      <dgm:spPr/>
    </dgm:pt>
    <dgm:pt modelId="{FC0721D6-48B1-4654-AFD6-50660A2AE32C}" type="pres">
      <dgm:prSet presAssocID="{B94A29AA-2714-4162-ADE6-D8FFB208CA22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006FC565-36EB-4EEF-B451-31DAEF266471}" type="pres">
      <dgm:prSet presAssocID="{B94A29AA-2714-4162-ADE6-D8FFB208CA22}" presName="childText2" presStyleLbl="solidAlignAcc1" presStyleIdx="1" presStyleCnt="3" custScaleX="99725" custScaleY="150642" custLinFactNeighborY="99040">
        <dgm:presLayoutVars>
          <dgm:chMax val="0"/>
          <dgm:chPref val="0"/>
          <dgm:bulletEnabled val="1"/>
        </dgm:presLayoutVars>
      </dgm:prSet>
      <dgm:spPr/>
    </dgm:pt>
    <dgm:pt modelId="{AB0D2F7E-62B4-4254-95A1-E994206AF0C4}" type="pres">
      <dgm:prSet presAssocID="{21393439-1D31-40F0-A107-4654A47F20DA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F07BFBA3-4EA8-4AC7-8EDA-5872C1CBEDD7}" type="pres">
      <dgm:prSet presAssocID="{21393439-1D31-40F0-A107-4654A47F20DA}" presName="childText3" presStyleLbl="solidAlignAcc1" presStyleIdx="2" presStyleCnt="3" custScaleX="101540" custScaleY="138442" custLinFactNeighborX="355" custLinFactNeighborY="10052">
        <dgm:presLayoutVars>
          <dgm:chMax val="0"/>
          <dgm:chPref val="0"/>
          <dgm:bulletEnabled val="1"/>
        </dgm:presLayoutVars>
      </dgm:prSet>
      <dgm:spPr/>
    </dgm:pt>
  </dgm:ptLst>
  <dgm:cxnLst>
    <dgm:cxn modelId="{1EF92119-F913-4ABC-B1ED-76515C3158DF}" srcId="{4F832389-0F87-4D9F-9423-7C256376CE4E}" destId="{64B25B1D-CFF8-49A4-A85E-4E727CE78BA7}" srcOrd="0" destOrd="0" parTransId="{638ADC62-0678-4418-96D2-4C0380A3B031}" sibTransId="{00552B54-F9E4-452C-A1B9-3969F02A1E22}"/>
    <dgm:cxn modelId="{DBE99C24-E26D-4239-A836-176FCC2402DD}" srcId="{4F832389-0F87-4D9F-9423-7C256376CE4E}" destId="{21393439-1D31-40F0-A107-4654A47F20DA}" srcOrd="2" destOrd="0" parTransId="{97CAB663-7FC0-4025-904B-13759B555ECC}" sibTransId="{48A9C045-C533-4CFA-9964-3CCFDA363DD6}"/>
    <dgm:cxn modelId="{9A28D35C-E5A9-47E7-A941-019C48E72170}" srcId="{64B25B1D-CFF8-49A4-A85E-4E727CE78BA7}" destId="{98B08368-E450-420C-BBB8-B45B4AAAAC8B}" srcOrd="0" destOrd="0" parTransId="{ABB982D5-261D-470A-89C1-66E39E056DC9}" sibTransId="{A6CB74B1-48C9-4806-8C73-3D4ECD15C09D}"/>
    <dgm:cxn modelId="{0E15C95E-AEB0-42F3-BF6C-5EEB643190F1}" srcId="{21393439-1D31-40F0-A107-4654A47F20DA}" destId="{25895D45-39CB-483F-A4DA-80A9BD969006}" srcOrd="0" destOrd="0" parTransId="{BCB3F789-CDD7-4950-A0C4-3B47C097B799}" sibTransId="{B0F8EA97-A50E-435C-BA49-1D94891E1D69}"/>
    <dgm:cxn modelId="{A202A160-7BAC-4DCF-8201-1B5EC0EC61F7}" type="presOf" srcId="{B94A29AA-2714-4162-ADE6-D8FFB208CA22}" destId="{FC0721D6-48B1-4654-AFD6-50660A2AE32C}" srcOrd="0" destOrd="0" presId="urn:microsoft.com/office/officeart/2009/3/layout/IncreasingArrowsProcess"/>
    <dgm:cxn modelId="{1C8BC249-EF2B-4ABC-B2BD-F0AB58596D1D}" type="presOf" srcId="{22B3B9FF-08C8-4B93-B6E8-CA2CCD72B598}" destId="{006FC565-36EB-4EEF-B451-31DAEF266471}" srcOrd="0" destOrd="0" presId="urn:microsoft.com/office/officeart/2009/3/layout/IncreasingArrowsProcess"/>
    <dgm:cxn modelId="{86AD6D4F-4126-4314-B48F-5045FB8C9153}" srcId="{4F832389-0F87-4D9F-9423-7C256376CE4E}" destId="{B94A29AA-2714-4162-ADE6-D8FFB208CA22}" srcOrd="1" destOrd="0" parTransId="{94585E6F-38BF-4321-89D4-A327C741F782}" sibTransId="{830BC682-ABE2-468F-A042-8F2604709696}"/>
    <dgm:cxn modelId="{82D23F50-CCB5-4FC6-9C13-3013641F9AEE}" srcId="{B94A29AA-2714-4162-ADE6-D8FFB208CA22}" destId="{22B3B9FF-08C8-4B93-B6E8-CA2CCD72B598}" srcOrd="0" destOrd="0" parTransId="{85B28E4B-74F6-4705-8FBB-B2DF99CA069E}" sibTransId="{9A4FE6D1-93C8-4BED-B432-CF42A1BD6D3C}"/>
    <dgm:cxn modelId="{09F71D75-A0A7-407B-A603-2E99E5FDC547}" type="presOf" srcId="{25895D45-39CB-483F-A4DA-80A9BD969006}" destId="{F07BFBA3-4EA8-4AC7-8EDA-5872C1CBEDD7}" srcOrd="0" destOrd="0" presId="urn:microsoft.com/office/officeart/2009/3/layout/IncreasingArrowsProcess"/>
    <dgm:cxn modelId="{2483D956-F2CF-43D6-9AF8-657EFEBEEF60}" type="presOf" srcId="{4F832389-0F87-4D9F-9423-7C256376CE4E}" destId="{A6E760F4-35D6-4EA9-A43B-4C9528B84B7B}" srcOrd="0" destOrd="0" presId="urn:microsoft.com/office/officeart/2009/3/layout/IncreasingArrowsProcess"/>
    <dgm:cxn modelId="{460EA0B2-31CA-4DE3-B63D-2A1FEBA33243}" type="presOf" srcId="{21393439-1D31-40F0-A107-4654A47F20DA}" destId="{AB0D2F7E-62B4-4254-95A1-E994206AF0C4}" srcOrd="0" destOrd="0" presId="urn:microsoft.com/office/officeart/2009/3/layout/IncreasingArrowsProcess"/>
    <dgm:cxn modelId="{0160CFC9-D464-4907-886B-AAB643EF903C}" type="presOf" srcId="{98B08368-E450-420C-BBB8-B45B4AAAAC8B}" destId="{286F710C-9F11-4026-87A0-5F286051F3C4}" srcOrd="0" destOrd="0" presId="urn:microsoft.com/office/officeart/2009/3/layout/IncreasingArrowsProcess"/>
    <dgm:cxn modelId="{A43D43DF-0C33-4711-A2D0-A38DA5177DFE}" type="presOf" srcId="{64B25B1D-CFF8-49A4-A85E-4E727CE78BA7}" destId="{110C8C08-9B7F-4E96-AFCE-1E7B33EA7F08}" srcOrd="0" destOrd="0" presId="urn:microsoft.com/office/officeart/2009/3/layout/IncreasingArrowsProcess"/>
    <dgm:cxn modelId="{CAEFDB25-81D8-424C-B4BB-27F190995B75}" type="presParOf" srcId="{A6E760F4-35D6-4EA9-A43B-4C9528B84B7B}" destId="{110C8C08-9B7F-4E96-AFCE-1E7B33EA7F08}" srcOrd="0" destOrd="0" presId="urn:microsoft.com/office/officeart/2009/3/layout/IncreasingArrowsProcess"/>
    <dgm:cxn modelId="{79742042-7C42-4FFF-862B-04803AE6CBA0}" type="presParOf" srcId="{A6E760F4-35D6-4EA9-A43B-4C9528B84B7B}" destId="{286F710C-9F11-4026-87A0-5F286051F3C4}" srcOrd="1" destOrd="0" presId="urn:microsoft.com/office/officeart/2009/3/layout/IncreasingArrowsProcess"/>
    <dgm:cxn modelId="{9605F046-1614-469B-BCD7-3B281ED11A97}" type="presParOf" srcId="{A6E760F4-35D6-4EA9-A43B-4C9528B84B7B}" destId="{FC0721D6-48B1-4654-AFD6-50660A2AE32C}" srcOrd="2" destOrd="0" presId="urn:microsoft.com/office/officeart/2009/3/layout/IncreasingArrowsProcess"/>
    <dgm:cxn modelId="{E42AEE43-21F2-45D1-81EE-996C10C67540}" type="presParOf" srcId="{A6E760F4-35D6-4EA9-A43B-4C9528B84B7B}" destId="{006FC565-36EB-4EEF-B451-31DAEF266471}" srcOrd="3" destOrd="0" presId="urn:microsoft.com/office/officeart/2009/3/layout/IncreasingArrowsProcess"/>
    <dgm:cxn modelId="{4FCA5733-7D5C-45C0-865D-63ECE4C8E71F}" type="presParOf" srcId="{A6E760F4-35D6-4EA9-A43B-4C9528B84B7B}" destId="{AB0D2F7E-62B4-4254-95A1-E994206AF0C4}" srcOrd="4" destOrd="0" presId="urn:microsoft.com/office/officeart/2009/3/layout/IncreasingArrowsProcess"/>
    <dgm:cxn modelId="{802957CA-5F2E-483D-ABAA-A369684B8399}" type="presParOf" srcId="{A6E760F4-35D6-4EA9-A43B-4C9528B84B7B}" destId="{F07BFBA3-4EA8-4AC7-8EDA-5872C1CBEDD7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0C8C08-9B7F-4E96-AFCE-1E7B33EA7F08}">
      <dsp:nvSpPr>
        <dsp:cNvPr id="0" name=""/>
        <dsp:cNvSpPr/>
      </dsp:nvSpPr>
      <dsp:spPr>
        <a:xfrm>
          <a:off x="25266" y="213181"/>
          <a:ext cx="8712467" cy="1268867"/>
        </a:xfrm>
        <a:prstGeom prst="rightArrow">
          <a:avLst>
            <a:gd name="adj1" fmla="val 50000"/>
            <a:gd name="adj2" fmla="val 50000"/>
          </a:avLst>
        </a:prstGeom>
        <a:solidFill>
          <a:srgbClr val="484F6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20143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Montserrat Semi"/>
            </a:rPr>
            <a:t>Social Value Best Practice</a:t>
          </a:r>
          <a:endParaRPr lang="en-GB" sz="2200" kern="1200" dirty="0">
            <a:latin typeface="Montserrat Semi"/>
          </a:endParaRPr>
        </a:p>
      </dsp:txBody>
      <dsp:txXfrm>
        <a:off x="25266" y="530398"/>
        <a:ext cx="8395250" cy="634433"/>
      </dsp:txXfrm>
    </dsp:sp>
    <dsp:sp modelId="{286F710C-9F11-4026-87A0-5F286051F3C4}">
      <dsp:nvSpPr>
        <dsp:cNvPr id="0" name=""/>
        <dsp:cNvSpPr/>
      </dsp:nvSpPr>
      <dsp:spPr>
        <a:xfrm>
          <a:off x="25266" y="1065148"/>
          <a:ext cx="2683440" cy="40570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Lato Light"/>
            </a:rPr>
            <a:t>Gather best practice ‘social value’ examples across Local Gov and wider public sector starting with CCIN network and then broader research across the sector.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Lato Light"/>
            </a:rPr>
            <a:t>Share best practice across partners.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Lato Light"/>
            </a:rPr>
            <a:t>Develop publicly available library/portal to be continuously updated.</a:t>
          </a:r>
        </a:p>
      </dsp:txBody>
      <dsp:txXfrm>
        <a:off x="25266" y="1065148"/>
        <a:ext cx="2683440" cy="4057082"/>
      </dsp:txXfrm>
    </dsp:sp>
    <dsp:sp modelId="{FC0721D6-48B1-4654-AFD6-50660A2AE32C}">
      <dsp:nvSpPr>
        <dsp:cNvPr id="0" name=""/>
        <dsp:cNvSpPr/>
      </dsp:nvSpPr>
      <dsp:spPr>
        <a:xfrm>
          <a:off x="2708706" y="636137"/>
          <a:ext cx="6029027" cy="1268867"/>
        </a:xfrm>
        <a:prstGeom prst="rightArrow">
          <a:avLst>
            <a:gd name="adj1" fmla="val 50000"/>
            <a:gd name="adj2" fmla="val 50000"/>
          </a:avLst>
        </a:prstGeom>
        <a:solidFill>
          <a:srgbClr val="484F6F"/>
        </a:solidFill>
        <a:ln w="12700" cap="flat" cmpd="sng" algn="ctr">
          <a:solidFill>
            <a:schemeClr val="accent5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20143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Montserrat Semi"/>
            </a:rPr>
            <a:t>Corporate Social Value Framework</a:t>
          </a:r>
          <a:endParaRPr lang="en-GB" sz="2200" kern="1200" dirty="0">
            <a:latin typeface="Montserrat Semi"/>
          </a:endParaRPr>
        </a:p>
      </dsp:txBody>
      <dsp:txXfrm>
        <a:off x="2708706" y="953354"/>
        <a:ext cx="5711810" cy="634433"/>
      </dsp:txXfrm>
    </dsp:sp>
    <dsp:sp modelId="{006FC565-36EB-4EEF-B451-31DAEF266471}">
      <dsp:nvSpPr>
        <dsp:cNvPr id="0" name=""/>
        <dsp:cNvSpPr/>
      </dsp:nvSpPr>
      <dsp:spPr>
        <a:xfrm>
          <a:off x="2712395" y="1440080"/>
          <a:ext cx="2676060" cy="368215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Lato Light"/>
            </a:rPr>
            <a:t>Working with partners, develop framework and systematic approach across organisation to ensure that social value is one of the core outcomes measured and evaluated.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Lato Light"/>
            </a:rPr>
            <a:t>Pilot social value framework with willing organisations and refine framework and evaluation methodology.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>
            <a:latin typeface="Lato Light"/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 dirty="0">
            <a:latin typeface="Lato Light"/>
          </a:endParaRPr>
        </a:p>
      </dsp:txBody>
      <dsp:txXfrm>
        <a:off x="2712395" y="1440080"/>
        <a:ext cx="2676060" cy="3682150"/>
      </dsp:txXfrm>
    </dsp:sp>
    <dsp:sp modelId="{AB0D2F7E-62B4-4254-95A1-E994206AF0C4}">
      <dsp:nvSpPr>
        <dsp:cNvPr id="0" name=""/>
        <dsp:cNvSpPr/>
      </dsp:nvSpPr>
      <dsp:spPr>
        <a:xfrm>
          <a:off x="5392146" y="1059092"/>
          <a:ext cx="3345587" cy="1268867"/>
        </a:xfrm>
        <a:prstGeom prst="rightArrow">
          <a:avLst>
            <a:gd name="adj1" fmla="val 50000"/>
            <a:gd name="adj2" fmla="val 50000"/>
          </a:avLst>
        </a:prstGeom>
        <a:solidFill>
          <a:srgbClr val="D6AE7E"/>
        </a:solidFill>
        <a:ln w="12700" cap="flat" cmpd="sng" algn="ctr">
          <a:solidFill>
            <a:srgbClr val="D6AE7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254000" bIns="20143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latin typeface="Montserrat Semi"/>
            </a:rPr>
            <a:t>Measuring Social Value</a:t>
          </a:r>
          <a:endParaRPr lang="en-GB" sz="2200" kern="1200" dirty="0">
            <a:latin typeface="Montserrat Semi"/>
          </a:endParaRPr>
        </a:p>
      </dsp:txBody>
      <dsp:txXfrm>
        <a:off x="5392146" y="1376309"/>
        <a:ext cx="3028370" cy="634433"/>
      </dsp:txXfrm>
    </dsp:sp>
    <dsp:sp modelId="{F07BFBA3-4EA8-4AC7-8EDA-5872C1CBEDD7}">
      <dsp:nvSpPr>
        <dsp:cNvPr id="0" name=""/>
        <dsp:cNvSpPr/>
      </dsp:nvSpPr>
      <dsp:spPr>
        <a:xfrm>
          <a:off x="5381009" y="1787809"/>
          <a:ext cx="2724765" cy="33344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latin typeface="Lato Light"/>
            </a:rPr>
            <a:t>Further phase from initial research.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>
              <a:latin typeface="Lato Light"/>
            </a:rPr>
            <a:t>Work with partners and academic institutes to further understand social outcome measures and evaluation methodologies.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Lato Light"/>
            </a:rPr>
            <a:t>Develop tool for effective measurement of social value / return on social investment.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Lato Light"/>
            </a:rPr>
            <a:t>Publicise and share tool across sector. </a:t>
          </a:r>
          <a:endParaRPr lang="en-GB" sz="1500" kern="1200" dirty="0">
            <a:latin typeface="Lato Light"/>
          </a:endParaRPr>
        </a:p>
      </dsp:txBody>
      <dsp:txXfrm>
        <a:off x="5381009" y="1787809"/>
        <a:ext cx="2724765" cy="33344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60A39-52B1-4CFE-8AEA-7B8677E3E465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F29BC-3FE2-41F5-B400-6B1A93F7A5A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0147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D0795A-500C-41E6-9011-47F2BDEAB88E}" type="slidenum">
              <a:rPr lang="en-US" smtClean="0">
                <a:ea typeface="ＭＳ Ｐゴシック" pitchFamily="34" charset="-128"/>
              </a:rPr>
              <a:pPr>
                <a:defRPr/>
              </a:pPr>
              <a:t>1</a:t>
            </a:fld>
            <a:endParaRPr lang="en-US" dirty="0">
              <a:ea typeface="ＭＳ Ｐゴシック" pitchFamily="34" charset="-128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77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732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466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6"/>
          <p:cNvSpPr txBox="1"/>
          <p:nvPr userDrawn="1"/>
        </p:nvSpPr>
        <p:spPr>
          <a:xfrm>
            <a:off x="8275029" y="6415090"/>
            <a:ext cx="499696" cy="246165"/>
          </a:xfrm>
          <a:prstGeom prst="rect">
            <a:avLst/>
          </a:prstGeom>
          <a:noFill/>
        </p:spPr>
        <p:txBody>
          <a:bodyPr lIns="91379" tIns="45692" rIns="91379" bIns="45692">
            <a:spAutoFit/>
          </a:bodyPr>
          <a:lstStyle/>
          <a:p>
            <a:pPr algn="r">
              <a:defRPr/>
            </a:pPr>
            <a:fld id="{286A629A-85F9-45A9-AD2D-6F321EE53EB8}" type="slidenum">
              <a:rPr lang="en-GB" sz="1000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1000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51456" y="3030565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77673" indent="-177673">
              <a:spcBef>
                <a:spcPts val="600"/>
              </a:spcBef>
              <a:buFont typeface="Arial" pitchFamily="34" charset="0"/>
              <a:buChar char="•"/>
              <a:defRPr sz="1100"/>
            </a:lvl1pPr>
            <a:lvl2pPr marL="531444" indent="-176090">
              <a:spcBef>
                <a:spcPts val="600"/>
              </a:spcBef>
              <a:buFont typeface="Arial" pitchFamily="34" charset="0"/>
              <a:buChar char="•"/>
              <a:defRPr sz="1100"/>
            </a:lvl2pPr>
            <a:lvl3pPr marL="899487" indent="-176090">
              <a:spcBef>
                <a:spcPts val="600"/>
              </a:spcBef>
              <a:buFont typeface="Arial" pitchFamily="34" charset="0"/>
              <a:buChar char="•"/>
              <a:defRPr sz="11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6"/>
            <a:ext cx="5436577" cy="4286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51981" y="1351129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211976" y="3030565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77673" indent="-177673">
              <a:spcBef>
                <a:spcPts val="600"/>
              </a:spcBef>
              <a:buFont typeface="Arial" pitchFamily="34" charset="0"/>
              <a:buChar char="•"/>
              <a:defRPr sz="1100"/>
            </a:lvl1pPr>
            <a:lvl2pPr marL="531444" indent="-176090">
              <a:spcBef>
                <a:spcPts val="600"/>
              </a:spcBef>
              <a:buFont typeface="Arial" pitchFamily="34" charset="0"/>
              <a:buChar char="•"/>
              <a:defRPr sz="1100"/>
            </a:lvl2pPr>
            <a:lvl3pPr marL="899487" indent="-176090">
              <a:spcBef>
                <a:spcPts val="600"/>
              </a:spcBef>
              <a:buFont typeface="Arial" pitchFamily="34" charset="0"/>
              <a:buChar char="•"/>
              <a:defRPr sz="11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4322033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6949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9905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3097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248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7357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1025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7051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754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97463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200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6"/>
          <p:cNvSpPr txBox="1"/>
          <p:nvPr userDrawn="1"/>
        </p:nvSpPr>
        <p:spPr>
          <a:xfrm>
            <a:off x="8275029" y="6415090"/>
            <a:ext cx="499696" cy="246165"/>
          </a:xfrm>
          <a:prstGeom prst="rect">
            <a:avLst/>
          </a:prstGeom>
          <a:noFill/>
        </p:spPr>
        <p:txBody>
          <a:bodyPr lIns="91379" tIns="45692" rIns="91379" bIns="45692">
            <a:spAutoFit/>
          </a:bodyPr>
          <a:lstStyle/>
          <a:p>
            <a:pPr algn="r">
              <a:defRPr/>
            </a:pPr>
            <a:fld id="{15266850-3E0A-4B8B-92C1-8265ABBC0628}" type="slidenum">
              <a:rPr lang="en-GB" sz="1000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1000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51456" y="3030565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77673" indent="-177673">
              <a:spcBef>
                <a:spcPts val="600"/>
              </a:spcBef>
              <a:buFont typeface="Arial" pitchFamily="34" charset="0"/>
              <a:buChar char="•"/>
              <a:defRPr sz="1100"/>
            </a:lvl1pPr>
            <a:lvl2pPr marL="531444" indent="-176090">
              <a:spcBef>
                <a:spcPts val="600"/>
              </a:spcBef>
              <a:buFont typeface="Arial" pitchFamily="34" charset="0"/>
              <a:buChar char="•"/>
              <a:defRPr sz="1100"/>
            </a:lvl2pPr>
            <a:lvl3pPr marL="899487" indent="-176090">
              <a:spcBef>
                <a:spcPts val="600"/>
              </a:spcBef>
              <a:buFont typeface="Arial" pitchFamily="34" charset="0"/>
              <a:buChar char="•"/>
              <a:defRPr sz="11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6"/>
            <a:ext cx="5436577" cy="4286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51981" y="1351129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155279" y="3030565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77673" indent="-177673">
              <a:spcBef>
                <a:spcPts val="600"/>
              </a:spcBef>
              <a:buFont typeface="Arial" pitchFamily="34" charset="0"/>
              <a:buChar char="•"/>
              <a:defRPr sz="1100"/>
            </a:lvl1pPr>
            <a:lvl2pPr marL="531444" indent="-176090">
              <a:spcBef>
                <a:spcPts val="600"/>
              </a:spcBef>
              <a:buFont typeface="Arial" pitchFamily="34" charset="0"/>
              <a:buChar char="•"/>
              <a:defRPr sz="1100"/>
            </a:lvl2pPr>
            <a:lvl3pPr marL="899487" indent="-176090">
              <a:spcBef>
                <a:spcPts val="600"/>
              </a:spcBef>
              <a:buFont typeface="Arial" pitchFamily="34" charset="0"/>
              <a:buChar char="•"/>
              <a:defRPr sz="11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59108" y="3030565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77673" indent="-177673">
              <a:spcBef>
                <a:spcPts val="600"/>
              </a:spcBef>
              <a:buFont typeface="Arial" pitchFamily="34" charset="0"/>
              <a:buChar char="•"/>
              <a:defRPr sz="1100"/>
            </a:lvl1pPr>
            <a:lvl2pPr marL="531444" indent="-176090">
              <a:spcBef>
                <a:spcPts val="600"/>
              </a:spcBef>
              <a:buFont typeface="Arial" pitchFamily="34" charset="0"/>
              <a:buChar char="•"/>
              <a:defRPr sz="1100"/>
            </a:lvl2pPr>
            <a:lvl3pPr marL="899487" indent="-176090">
              <a:spcBef>
                <a:spcPts val="600"/>
              </a:spcBef>
              <a:buFont typeface="Arial" pitchFamily="34" charset="0"/>
              <a:buChar char="•"/>
              <a:defRPr sz="11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51705066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0326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3" descr="peopletoo_strap_whitebkg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899" y="-14288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 userDrawn="1"/>
        </p:nvCxnSpPr>
        <p:spPr>
          <a:xfrm>
            <a:off x="0" y="-9525"/>
            <a:ext cx="9144000" cy="0"/>
          </a:xfrm>
          <a:prstGeom prst="line">
            <a:avLst/>
          </a:prstGeom>
          <a:ln w="28575">
            <a:solidFill>
              <a:srgbClr val="6EC1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3" y="1079500"/>
            <a:ext cx="9154258" cy="0"/>
          </a:xfrm>
          <a:prstGeom prst="line">
            <a:avLst/>
          </a:prstGeom>
          <a:ln w="28575">
            <a:solidFill>
              <a:srgbClr val="6EC17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274028" y="6445250"/>
            <a:ext cx="156166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GB" sz="800" dirty="0">
                <a:solidFill>
                  <a:schemeClr val="bg1"/>
                </a:solidFill>
                <a:latin typeface="Arial" pitchFamily="34" charset="0"/>
                <a:ea typeface="ＭＳ Ｐゴシック" pitchFamily="-111" charset="-128"/>
                <a:cs typeface="Arial" pitchFamily="34" charset="0"/>
              </a:rPr>
              <a:t>© 2014 Peopletoo Limited</a:t>
            </a:r>
          </a:p>
        </p:txBody>
      </p:sp>
    </p:spTree>
    <p:extLst>
      <p:ext uri="{BB962C8B-B14F-4D97-AF65-F5344CB8AC3E}">
        <p14:creationId xmlns:p14="http://schemas.microsoft.com/office/powerpoint/2010/main" val="17965407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rgbClr val="6EC173"/>
          </a:solidFill>
          <a:ln>
            <a:solidFill>
              <a:srgbClr val="6EC1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5876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800" b="1" dirty="0">
                <a:solidFill>
                  <a:srgbClr val="FFFFFF"/>
                </a:solidFill>
                <a:latin typeface="Verdana"/>
              </a:rPr>
              <a:t> © 2019 Peopletoo All Rights Reserved.</a:t>
            </a:r>
          </a:p>
        </p:txBody>
      </p:sp>
      <p:pic>
        <p:nvPicPr>
          <p:cNvPr id="3" name="Picture 13" descr="peopletoo_strap_whitebkg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5" y="0"/>
            <a:ext cx="1800228" cy="895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4502687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6"/>
          <p:cNvSpPr txBox="1"/>
          <p:nvPr userDrawn="1"/>
        </p:nvSpPr>
        <p:spPr>
          <a:xfrm>
            <a:off x="8275029" y="6415089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286A629A-85F9-45A9-AD2D-6F321EE53EB8}" type="slidenum">
              <a:rPr lang="en-GB" sz="923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51456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4"/>
            <a:ext cx="5436577" cy="4286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51980" y="1351129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211975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78031872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6"/>
          <p:cNvSpPr txBox="1"/>
          <p:nvPr userDrawn="1"/>
        </p:nvSpPr>
        <p:spPr>
          <a:xfrm>
            <a:off x="8275029" y="6415089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15266850-3E0A-4B8B-92C1-8265ABBC0628}" type="slidenum">
              <a:rPr lang="en-GB" sz="923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51456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4"/>
            <a:ext cx="5436577" cy="4286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51980" y="1351129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155279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59107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55510155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6"/>
          <p:cNvSpPr txBox="1"/>
          <p:nvPr userDrawn="1"/>
        </p:nvSpPr>
        <p:spPr>
          <a:xfrm>
            <a:off x="8275029" y="6415089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F032042B-025A-410C-9895-38C5772BA4C9}" type="slidenum">
              <a:rPr lang="en-GB" sz="923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51456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211975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51980" y="1351129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01061533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diagram_1Bkgd"/>
          <p:cNvPicPr>
            <a:picLocks noChangeAspect="1" noChangeArrowheads="1"/>
          </p:cNvPicPr>
          <p:nvPr userDrawn="1"/>
        </p:nvPicPr>
        <p:blipFill>
          <a:blip r:embed="rId2" cstate="print"/>
          <a:srcRect t="41023" r="40985"/>
          <a:stretch>
            <a:fillRect/>
          </a:stretch>
        </p:blipFill>
        <p:spPr bwMode="auto">
          <a:xfrm>
            <a:off x="0" y="2655642"/>
            <a:ext cx="9144000" cy="423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pie_char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9446" y="2743200"/>
            <a:ext cx="2854569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elipse-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369" y="4038601"/>
            <a:ext cx="2135066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2"/>
          <p:cNvSpPr>
            <a:spLocks noChangeArrowheads="1"/>
          </p:cNvSpPr>
          <p:nvPr userDrawn="1"/>
        </p:nvSpPr>
        <p:spPr bwMode="auto">
          <a:xfrm>
            <a:off x="703385" y="4354760"/>
            <a:ext cx="1708638" cy="28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1" hangingPunct="1">
              <a:lnSpc>
                <a:spcPts val="1108"/>
              </a:lnSpc>
            </a:pPr>
            <a:r>
              <a:rPr lang="en-US" sz="1477" dirty="0">
                <a:solidFill>
                  <a:schemeClr val="bg1"/>
                </a:solidFill>
              </a:rPr>
              <a:t>Corporate Services</a:t>
            </a:r>
            <a:br>
              <a:rPr lang="en-US" sz="1477" dirty="0">
                <a:solidFill>
                  <a:schemeClr val="bg1"/>
                </a:solidFill>
              </a:rPr>
            </a:br>
            <a:endParaRPr lang="en-US" sz="1108" dirty="0">
              <a:solidFill>
                <a:schemeClr val="tx2"/>
              </a:solidFill>
            </a:endParaRPr>
          </a:p>
        </p:txBody>
      </p:sp>
      <p:sp>
        <p:nvSpPr>
          <p:cNvPr id="7" name="Rectangle 13"/>
          <p:cNvSpPr>
            <a:spLocks noChangeArrowheads="1"/>
          </p:cNvSpPr>
          <p:nvPr userDrawn="1"/>
        </p:nvSpPr>
        <p:spPr bwMode="auto">
          <a:xfrm>
            <a:off x="2954237" y="4354760"/>
            <a:ext cx="2101362" cy="28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1" hangingPunct="1">
              <a:lnSpc>
                <a:spcPts val="1108"/>
              </a:lnSpc>
            </a:pPr>
            <a:r>
              <a:rPr lang="en-US" sz="1477" dirty="0">
                <a:solidFill>
                  <a:schemeClr val="bg1"/>
                </a:solidFill>
              </a:rPr>
              <a:t>Community Services</a:t>
            </a:r>
            <a:br>
              <a:rPr lang="en-US" sz="1477" dirty="0">
                <a:solidFill>
                  <a:schemeClr val="bg1"/>
                </a:solidFill>
              </a:rPr>
            </a:br>
            <a:endParaRPr lang="en-US" sz="1108" dirty="0">
              <a:solidFill>
                <a:schemeClr val="tx2"/>
              </a:solidFill>
            </a:endParaRPr>
          </a:p>
        </p:txBody>
      </p:sp>
      <p:pic>
        <p:nvPicPr>
          <p:cNvPr id="8" name="Picture 14" descr="elipse-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50528" y="4038601"/>
            <a:ext cx="213506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white_arrow-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24554" y="4724402"/>
            <a:ext cx="3251689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8" descr="white_arrow-3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83874" y="5854724"/>
            <a:ext cx="2094034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9"/>
          <p:cNvSpPr>
            <a:spLocks noChangeAspect="1" noChangeArrowheads="1"/>
          </p:cNvSpPr>
          <p:nvPr userDrawn="1"/>
        </p:nvSpPr>
        <p:spPr bwMode="auto">
          <a:xfrm rot="20903279">
            <a:off x="6260125" y="3844752"/>
            <a:ext cx="1125415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1" hangingPunct="1">
              <a:lnSpc>
                <a:spcPts val="1846"/>
              </a:lnSpc>
            </a:pPr>
            <a:r>
              <a:rPr lang="en-US" sz="1662" dirty="0">
                <a:solidFill>
                  <a:srgbClr val="5FB653"/>
                </a:solidFill>
              </a:rPr>
              <a:t>&gt;</a:t>
            </a:r>
            <a:r>
              <a:rPr lang="en-US" sz="1662" dirty="0">
                <a:solidFill>
                  <a:srgbClr val="8F9095"/>
                </a:solidFill>
              </a:rPr>
              <a:t>Better</a:t>
            </a:r>
            <a:r>
              <a:rPr lang="en-US" sz="1662" dirty="0">
                <a:solidFill>
                  <a:schemeClr val="bg1"/>
                </a:solidFill>
              </a:rPr>
              <a:t> </a:t>
            </a:r>
            <a:r>
              <a:rPr lang="en-US" sz="1662" dirty="0">
                <a:solidFill>
                  <a:srgbClr val="5FB653"/>
                </a:solidFill>
              </a:rPr>
              <a:t>customer</a:t>
            </a:r>
            <a:r>
              <a:rPr lang="en-US" sz="1662" dirty="0">
                <a:solidFill>
                  <a:schemeClr val="bg1"/>
                </a:solidFill>
              </a:rPr>
              <a:t> </a:t>
            </a:r>
            <a:r>
              <a:rPr lang="en-US" sz="1662" dirty="0">
                <a:solidFill>
                  <a:srgbClr val="8F9095"/>
                </a:solidFill>
              </a:rPr>
              <a:t>experience</a:t>
            </a:r>
            <a:endParaRPr lang="en-US" sz="4062" dirty="0">
              <a:solidFill>
                <a:schemeClr val="tx2"/>
              </a:solidFill>
            </a:endParaRPr>
          </a:p>
        </p:txBody>
      </p:sp>
      <p:sp>
        <p:nvSpPr>
          <p:cNvPr id="12" name="Rectangle 20"/>
          <p:cNvSpPr>
            <a:spLocks noChangeAspect="1" noChangeArrowheads="1"/>
          </p:cNvSpPr>
          <p:nvPr userDrawn="1"/>
        </p:nvSpPr>
        <p:spPr bwMode="auto">
          <a:xfrm rot="20903279">
            <a:off x="7385544" y="3235153"/>
            <a:ext cx="1125415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1" hangingPunct="1">
              <a:lnSpc>
                <a:spcPts val="1846"/>
              </a:lnSpc>
            </a:pPr>
            <a:r>
              <a:rPr lang="en-US" sz="1662" dirty="0">
                <a:solidFill>
                  <a:srgbClr val="5FB653"/>
                </a:solidFill>
              </a:rPr>
              <a:t>&gt;</a:t>
            </a:r>
            <a:r>
              <a:rPr lang="en-US" sz="1662" dirty="0">
                <a:solidFill>
                  <a:srgbClr val="8F9095"/>
                </a:solidFill>
              </a:rPr>
              <a:t>Cashable</a:t>
            </a:r>
            <a:r>
              <a:rPr lang="en-US" sz="1662" dirty="0">
                <a:solidFill>
                  <a:schemeClr val="bg1"/>
                </a:solidFill>
              </a:rPr>
              <a:t>   </a:t>
            </a:r>
            <a:r>
              <a:rPr lang="en-US" sz="1662" dirty="0">
                <a:solidFill>
                  <a:srgbClr val="5FB653"/>
                </a:solidFill>
              </a:rPr>
              <a:t>efficiency</a:t>
            </a:r>
            <a:r>
              <a:rPr lang="en-US" sz="1662" dirty="0">
                <a:solidFill>
                  <a:schemeClr val="bg1"/>
                </a:solidFill>
              </a:rPr>
              <a:t> </a:t>
            </a:r>
            <a:r>
              <a:rPr lang="en-US" sz="1662" dirty="0">
                <a:solidFill>
                  <a:srgbClr val="8F9095"/>
                </a:solidFill>
              </a:rPr>
              <a:t>savings</a:t>
            </a:r>
            <a:endParaRPr lang="en-US" sz="4062" dirty="0">
              <a:solidFill>
                <a:schemeClr val="tx2"/>
              </a:solidFill>
            </a:endParaRPr>
          </a:p>
        </p:txBody>
      </p:sp>
      <p:sp>
        <p:nvSpPr>
          <p:cNvPr id="13" name="Rectangle 21"/>
          <p:cNvSpPr>
            <a:spLocks noChangeAspect="1" noChangeArrowheads="1"/>
          </p:cNvSpPr>
          <p:nvPr userDrawn="1"/>
        </p:nvSpPr>
        <p:spPr bwMode="auto">
          <a:xfrm rot="20901083">
            <a:off x="7315200" y="4682953"/>
            <a:ext cx="1195754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1" hangingPunct="1">
              <a:lnSpc>
                <a:spcPts val="1846"/>
              </a:lnSpc>
            </a:pPr>
            <a:r>
              <a:rPr lang="en-US" sz="1662" dirty="0">
                <a:solidFill>
                  <a:srgbClr val="5FB653"/>
                </a:solidFill>
              </a:rPr>
              <a:t>&gt;</a:t>
            </a:r>
            <a:r>
              <a:rPr lang="en-US" sz="1662" dirty="0">
                <a:solidFill>
                  <a:srgbClr val="8F9095"/>
                </a:solidFill>
              </a:rPr>
              <a:t>Improved</a:t>
            </a:r>
            <a:r>
              <a:rPr lang="en-US" sz="1662" dirty="0">
                <a:solidFill>
                  <a:schemeClr val="bg1"/>
                </a:solidFill>
              </a:rPr>
              <a:t> </a:t>
            </a:r>
            <a:r>
              <a:rPr lang="en-US" sz="1662" dirty="0">
                <a:solidFill>
                  <a:srgbClr val="5FB653"/>
                </a:solidFill>
              </a:rPr>
              <a:t>service</a:t>
            </a:r>
            <a:r>
              <a:rPr lang="en-US" sz="1662" dirty="0">
                <a:solidFill>
                  <a:schemeClr val="bg1"/>
                </a:solidFill>
              </a:rPr>
              <a:t> </a:t>
            </a:r>
            <a:r>
              <a:rPr lang="en-US" sz="1662" dirty="0">
                <a:solidFill>
                  <a:srgbClr val="8F9095"/>
                </a:solidFill>
              </a:rPr>
              <a:t>performance</a:t>
            </a:r>
            <a:endParaRPr lang="en-US" sz="4062" dirty="0">
              <a:solidFill>
                <a:schemeClr val="tx2"/>
              </a:solidFill>
            </a:endParaRPr>
          </a:p>
        </p:txBody>
      </p:sp>
      <p:pic>
        <p:nvPicPr>
          <p:cNvPr id="14" name="Picture 23" descr="white_arrow-1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3046" y="3048024"/>
            <a:ext cx="5685692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4" descr="green_arrow-2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66096" y="3505203"/>
            <a:ext cx="4998427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14"/>
          <p:cNvSpPr txBox="1">
            <a:spLocks noChangeArrowheads="1"/>
          </p:cNvSpPr>
          <p:nvPr userDrawn="1"/>
        </p:nvSpPr>
        <p:spPr bwMode="auto">
          <a:xfrm>
            <a:off x="274028" y="6445265"/>
            <a:ext cx="1333500" cy="205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9" tIns="42177" rIns="84349" bIns="42177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738" dirty="0">
                <a:solidFill>
                  <a:schemeClr val="bg1"/>
                </a:solidFill>
                <a:cs typeface="Arial" charset="0"/>
              </a:rPr>
              <a:t>© 2012 Peopletoo Limited</a:t>
            </a:r>
          </a:p>
        </p:txBody>
      </p:sp>
      <p:pic>
        <p:nvPicPr>
          <p:cNvPr id="17" name="Picture 25" descr="elipse-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8733" y="5611814"/>
            <a:ext cx="2135066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26"/>
          <p:cNvSpPr>
            <a:spLocks noChangeArrowheads="1"/>
          </p:cNvSpPr>
          <p:nvPr userDrawn="1"/>
        </p:nvSpPr>
        <p:spPr bwMode="auto">
          <a:xfrm>
            <a:off x="4784484" y="5944506"/>
            <a:ext cx="1708638" cy="14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1" hangingPunct="1">
              <a:lnSpc>
                <a:spcPts val="1108"/>
              </a:lnSpc>
            </a:pPr>
            <a:r>
              <a:rPr lang="en-US" sz="1477" dirty="0">
                <a:solidFill>
                  <a:schemeClr val="bg1"/>
                </a:solidFill>
              </a:rPr>
              <a:t>Public Partnerships</a:t>
            </a:r>
            <a:endParaRPr lang="en-US" sz="1108" dirty="0">
              <a:solidFill>
                <a:schemeClr val="tx2"/>
              </a:solidFill>
            </a:endParaRPr>
          </a:p>
        </p:txBody>
      </p:sp>
      <p:sp>
        <p:nvSpPr>
          <p:cNvPr id="25" name="Content Placeholder 2"/>
          <p:cNvSpPr>
            <a:spLocks noGrp="1"/>
          </p:cNvSpPr>
          <p:nvPr>
            <p:ph idx="10"/>
          </p:nvPr>
        </p:nvSpPr>
        <p:spPr>
          <a:xfrm>
            <a:off x="251980" y="1033603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44582854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peopletoo_strap_whitebkg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918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 userDrawn="1"/>
        </p:nvCxnSpPr>
        <p:spPr>
          <a:xfrm>
            <a:off x="296012" y="2714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296012" y="13509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6"/>
          <p:cNvSpPr txBox="1"/>
          <p:nvPr userDrawn="1"/>
        </p:nvSpPr>
        <p:spPr>
          <a:xfrm>
            <a:off x="8275029" y="6415089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CA826B44-B319-4C9D-9F97-49DBC091FFA5}" type="slidenum">
              <a:rPr lang="en-GB" sz="923">
                <a:solidFill>
                  <a:schemeClr val="accent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accent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274028" y="6445265"/>
            <a:ext cx="1333500" cy="205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9" tIns="42177" rIns="84349" bIns="42177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738" dirty="0">
                <a:cs typeface="Arial" charset="0"/>
              </a:rPr>
              <a:t>© 2012 Peopletoo Limited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422035" y="1532967"/>
            <a:ext cx="2667949" cy="4854388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/>
          </p:nvPr>
        </p:nvSpPr>
        <p:spPr>
          <a:xfrm>
            <a:off x="3250726" y="1532967"/>
            <a:ext cx="2667928" cy="4854388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6079400" y="1532967"/>
            <a:ext cx="2667940" cy="4854388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239987" y="800391"/>
            <a:ext cx="5436577" cy="428625"/>
          </a:xfrm>
          <a:prstGeom prst="rect">
            <a:avLst/>
          </a:prstGeom>
        </p:spPr>
        <p:txBody>
          <a:bodyPr/>
          <a:lstStyle>
            <a:lvl1pPr marL="335352" indent="5862">
              <a:defRPr sz="1846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49543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6"/>
          <p:cNvSpPr txBox="1"/>
          <p:nvPr userDrawn="1"/>
        </p:nvSpPr>
        <p:spPr>
          <a:xfrm>
            <a:off x="8275029" y="6523925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ACD9ADDC-6F12-4660-9095-641EC0A2F455}" type="slidenum">
              <a:rPr lang="en-GB" sz="923">
                <a:solidFill>
                  <a:schemeClr val="accent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accent1"/>
              </a:solidFill>
              <a:latin typeface="+mn-lt"/>
              <a:ea typeface="ＭＳ Ｐゴシック" pitchFamily="-111" charset="-128"/>
            </a:endParaRPr>
          </a:p>
        </p:txBody>
      </p:sp>
      <p:pic>
        <p:nvPicPr>
          <p:cNvPr id="5" name="Picture 12" descr="peopletoo_strap_whitebkg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918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296012" y="2714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296012" y="13509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14"/>
          <p:cNvSpPr txBox="1">
            <a:spLocks noChangeArrowheads="1"/>
          </p:cNvSpPr>
          <p:nvPr userDrawn="1"/>
        </p:nvSpPr>
        <p:spPr bwMode="auto">
          <a:xfrm>
            <a:off x="265752" y="6562024"/>
            <a:ext cx="1333500" cy="205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9" tIns="42177" rIns="84349" bIns="42177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738" dirty="0">
                <a:cs typeface="Arial" charset="0"/>
              </a:rPr>
              <a:t>© 2014</a:t>
            </a:r>
            <a:r>
              <a:rPr lang="en-GB" sz="738" baseline="0" dirty="0">
                <a:cs typeface="Arial" charset="0"/>
              </a:rPr>
              <a:t> </a:t>
            </a:r>
            <a:r>
              <a:rPr lang="en-GB" sz="738" dirty="0">
                <a:cs typeface="Arial" charset="0"/>
              </a:rPr>
              <a:t>Peopletoo Limited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027" y="1506912"/>
            <a:ext cx="8388288" cy="4908177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4"/>
            <a:ext cx="5436577" cy="428625"/>
          </a:xfrm>
          <a:prstGeom prst="rect">
            <a:avLst/>
          </a:prstGeom>
        </p:spPr>
        <p:txBody>
          <a:bodyPr/>
          <a:lstStyle>
            <a:lvl1pPr marL="335352" indent="5862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3963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0" y="5"/>
            <a:ext cx="9144000" cy="258763"/>
          </a:xfrm>
          <a:prstGeom prst="rect">
            <a:avLst/>
          </a:prstGeom>
          <a:solidFill>
            <a:srgbClr val="8F9095"/>
          </a:solidFill>
          <a:ln w="9525">
            <a:noFill/>
            <a:miter lim="800000"/>
            <a:headEnd/>
            <a:tailEnd/>
          </a:ln>
        </p:spPr>
        <p:txBody>
          <a:bodyPr wrap="none" lIns="84349" tIns="42177" rIns="84349" bIns="42177" anchor="ctr"/>
          <a:lstStyle/>
          <a:p>
            <a:pPr algn="ctr"/>
            <a:endParaRPr lang="en-US" sz="1662" dirty="0">
              <a:solidFill>
                <a:srgbClr val="5FB653"/>
              </a:solidFill>
            </a:endParaRPr>
          </a:p>
        </p:txBody>
      </p:sp>
      <p:sp>
        <p:nvSpPr>
          <p:cNvPr id="5" name="Rectangle 12"/>
          <p:cNvSpPr>
            <a:spLocks noChangeArrowheads="1"/>
          </p:cNvSpPr>
          <p:nvPr userDrawn="1"/>
        </p:nvSpPr>
        <p:spPr bwMode="auto">
          <a:xfrm>
            <a:off x="0" y="1365250"/>
            <a:ext cx="9144000" cy="5492750"/>
          </a:xfrm>
          <a:prstGeom prst="rect">
            <a:avLst/>
          </a:prstGeom>
          <a:solidFill>
            <a:srgbClr val="8F9095"/>
          </a:solidFill>
          <a:ln w="9525">
            <a:noFill/>
            <a:miter lim="800000"/>
            <a:headEnd/>
            <a:tailEnd/>
          </a:ln>
        </p:spPr>
        <p:txBody>
          <a:bodyPr wrap="none" lIns="84349" tIns="42177" rIns="84349" bIns="42177" anchor="ctr"/>
          <a:lstStyle/>
          <a:p>
            <a:pPr algn="ctr"/>
            <a:endParaRPr lang="en-US" sz="1662" dirty="0">
              <a:solidFill>
                <a:srgbClr val="5FB653"/>
              </a:solidFill>
            </a:endParaRPr>
          </a:p>
        </p:txBody>
      </p:sp>
      <p:sp>
        <p:nvSpPr>
          <p:cNvPr id="6" name="TextBox 16"/>
          <p:cNvSpPr txBox="1"/>
          <p:nvPr userDrawn="1"/>
        </p:nvSpPr>
        <p:spPr>
          <a:xfrm>
            <a:off x="8275029" y="6415091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F80694A8-02C6-43F5-A10E-C196AD0825CC}" type="slidenum">
              <a:rPr lang="en-GB" sz="923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pic>
        <p:nvPicPr>
          <p:cNvPr id="7" name="Picture 12" descr="peopletoo_strap_whitebkg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918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15"/>
          <p:cNvGrpSpPr>
            <a:grpSpLocks/>
          </p:cNvGrpSpPr>
          <p:nvPr userDrawn="1"/>
        </p:nvGrpSpPr>
        <p:grpSpPr bwMode="auto">
          <a:xfrm>
            <a:off x="0" y="271463"/>
            <a:ext cx="9144000" cy="1079500"/>
            <a:chOff x="320675" y="271463"/>
            <a:chExt cx="9288463" cy="1079500"/>
          </a:xfrm>
        </p:grpSpPr>
        <p:cxnSp>
          <p:nvCxnSpPr>
            <p:cNvPr id="9" name="Straight Connector 8"/>
            <p:cNvCxnSpPr/>
            <p:nvPr userDrawn="1"/>
          </p:nvCxnSpPr>
          <p:spPr>
            <a:xfrm>
              <a:off x="320675" y="2714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320675" y="13509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274028" y="6445250"/>
            <a:ext cx="1333500" cy="205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9" tIns="42177" rIns="84349" bIns="42177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738" dirty="0">
                <a:solidFill>
                  <a:schemeClr val="bg1"/>
                </a:solidFill>
                <a:cs typeface="Arial" charset="0"/>
              </a:rPr>
              <a:t>© 2013 Peopletoo Limited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090" y="1479200"/>
            <a:ext cx="8388288" cy="4908177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4"/>
            <a:ext cx="5436577" cy="428625"/>
          </a:xfrm>
          <a:prstGeom prst="rect">
            <a:avLst/>
          </a:prstGeom>
        </p:spPr>
        <p:txBody>
          <a:bodyPr anchor="b"/>
          <a:lstStyle>
            <a:lvl1pPr marL="335352" indent="5862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204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6"/>
          <p:cNvSpPr txBox="1"/>
          <p:nvPr userDrawn="1"/>
        </p:nvSpPr>
        <p:spPr>
          <a:xfrm>
            <a:off x="8275029" y="6415090"/>
            <a:ext cx="499696" cy="246165"/>
          </a:xfrm>
          <a:prstGeom prst="rect">
            <a:avLst/>
          </a:prstGeom>
          <a:noFill/>
        </p:spPr>
        <p:txBody>
          <a:bodyPr lIns="91379" tIns="45692" rIns="91379" bIns="45692">
            <a:spAutoFit/>
          </a:bodyPr>
          <a:lstStyle/>
          <a:p>
            <a:pPr algn="r">
              <a:defRPr/>
            </a:pPr>
            <a:fld id="{F032042B-025A-410C-9895-38C5772BA4C9}" type="slidenum">
              <a:rPr lang="en-GB" sz="1000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1000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51456" y="3030565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77673" indent="-177673">
              <a:spcBef>
                <a:spcPts val="600"/>
              </a:spcBef>
              <a:buFont typeface="Arial" pitchFamily="34" charset="0"/>
              <a:buChar char="•"/>
              <a:defRPr sz="1100"/>
            </a:lvl1pPr>
            <a:lvl2pPr marL="531444" indent="-176090">
              <a:spcBef>
                <a:spcPts val="600"/>
              </a:spcBef>
              <a:buFont typeface="Arial" pitchFamily="34" charset="0"/>
              <a:buChar char="•"/>
              <a:defRPr sz="1100"/>
            </a:lvl2pPr>
            <a:lvl3pPr marL="899487" indent="-176090">
              <a:spcBef>
                <a:spcPts val="600"/>
              </a:spcBef>
              <a:buFont typeface="Arial" pitchFamily="34" charset="0"/>
              <a:buChar char="•"/>
              <a:defRPr sz="11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211976" y="3030565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77673" indent="-177673">
              <a:spcBef>
                <a:spcPts val="600"/>
              </a:spcBef>
              <a:buFont typeface="Arial" pitchFamily="34" charset="0"/>
              <a:buChar char="•"/>
              <a:defRPr sz="1100"/>
            </a:lvl1pPr>
            <a:lvl2pPr marL="531444" indent="-176090">
              <a:spcBef>
                <a:spcPts val="600"/>
              </a:spcBef>
              <a:buFont typeface="Arial" pitchFamily="34" charset="0"/>
              <a:buChar char="•"/>
              <a:defRPr sz="1100"/>
            </a:lvl2pPr>
            <a:lvl3pPr marL="899487" indent="-176090">
              <a:spcBef>
                <a:spcPts val="600"/>
              </a:spcBef>
              <a:buFont typeface="Arial" pitchFamily="34" charset="0"/>
              <a:buChar char="•"/>
              <a:defRPr sz="1100"/>
            </a:lvl3pPr>
            <a:lvl4pPr>
              <a:spcBef>
                <a:spcPts val="600"/>
              </a:spcBef>
              <a:defRPr sz="1100"/>
            </a:lvl4pPr>
            <a:lvl5pPr>
              <a:spcBef>
                <a:spcPts val="600"/>
              </a:spcBef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51981" y="1351129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79203738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diagram_1Bkgd"/>
          <p:cNvPicPr>
            <a:picLocks noChangeAspect="1" noChangeArrowheads="1"/>
          </p:cNvPicPr>
          <p:nvPr userDrawn="1"/>
        </p:nvPicPr>
        <p:blipFill>
          <a:blip r:embed="rId2" cstate="print"/>
          <a:srcRect l="15392" t="41023" r="40985" b="56194"/>
          <a:stretch>
            <a:fillRect/>
          </a:stretch>
        </p:blipFill>
        <p:spPr bwMode="auto">
          <a:xfrm>
            <a:off x="0" y="5"/>
            <a:ext cx="914400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diagram_1Bkgd"/>
          <p:cNvPicPr>
            <a:picLocks noChangeAspect="1" noChangeArrowheads="1"/>
          </p:cNvPicPr>
          <p:nvPr userDrawn="1"/>
        </p:nvPicPr>
        <p:blipFill>
          <a:blip r:embed="rId2" cstate="print"/>
          <a:srcRect l="15392" t="41023" r="40985"/>
          <a:stretch>
            <a:fillRect/>
          </a:stretch>
        </p:blipFill>
        <p:spPr bwMode="auto">
          <a:xfrm>
            <a:off x="0" y="1363687"/>
            <a:ext cx="9144000" cy="549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6"/>
          <p:cNvSpPr txBox="1"/>
          <p:nvPr userDrawn="1"/>
        </p:nvSpPr>
        <p:spPr>
          <a:xfrm>
            <a:off x="8275029" y="6415089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BD9E8923-76FB-4335-8903-8C0DFD0DEE50}" type="slidenum">
              <a:rPr lang="en-GB" sz="923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pic>
        <p:nvPicPr>
          <p:cNvPr id="7" name="Picture 12" descr="peopletoo_strap_whitebkgd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4918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11"/>
          <p:cNvGrpSpPr>
            <a:grpSpLocks/>
          </p:cNvGrpSpPr>
          <p:nvPr userDrawn="1"/>
        </p:nvGrpSpPr>
        <p:grpSpPr bwMode="auto">
          <a:xfrm>
            <a:off x="0" y="271463"/>
            <a:ext cx="9144000" cy="1079500"/>
            <a:chOff x="0" y="271463"/>
            <a:chExt cx="9288463" cy="1079500"/>
          </a:xfrm>
        </p:grpSpPr>
        <p:cxnSp>
          <p:nvCxnSpPr>
            <p:cNvPr id="9" name="Straight Connector 8"/>
            <p:cNvCxnSpPr/>
            <p:nvPr userDrawn="1"/>
          </p:nvCxnSpPr>
          <p:spPr>
            <a:xfrm>
              <a:off x="0" y="2714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0" y="13509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274028" y="6445250"/>
            <a:ext cx="1333500" cy="205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9" tIns="42177" rIns="84349" bIns="42177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738" dirty="0">
                <a:solidFill>
                  <a:schemeClr val="bg1"/>
                </a:solidFill>
                <a:cs typeface="Arial" charset="0"/>
              </a:rPr>
              <a:t>© 2013 Peopletoo Limited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090" y="1479200"/>
            <a:ext cx="8388288" cy="4908177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4"/>
            <a:ext cx="5436577" cy="428625"/>
          </a:xfrm>
          <a:prstGeom prst="rect">
            <a:avLst/>
          </a:prstGeom>
        </p:spPr>
        <p:txBody>
          <a:bodyPr anchor="b"/>
          <a:lstStyle>
            <a:lvl1pPr marL="335352" indent="5862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04087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6523892" y="6357939"/>
            <a:ext cx="2133600" cy="365125"/>
          </a:xfrm>
          <a:prstGeom prst="rect">
            <a:avLst/>
          </a:prstGeom>
        </p:spPr>
        <p:txBody>
          <a:bodyPr lIns="84349" tIns="42177" rIns="84349" bIns="42177" anchor="ctr"/>
          <a:lstStyle>
            <a:lvl1pPr>
              <a:defRPr sz="1800" b="1">
                <a:latin typeface="+mn-lt"/>
              </a:defRPr>
            </a:lvl1pPr>
          </a:lstStyle>
          <a:p>
            <a:pPr algn="r" eaLnBrk="1" hangingPunct="1">
              <a:defRPr/>
            </a:pPr>
            <a:fld id="{AD643B55-3EF2-4326-BE27-19FF09276EF3}" type="slidenum">
              <a:rPr lang="en-GB" sz="1662" smtClean="0">
                <a:solidFill>
                  <a:schemeClr val="tx1">
                    <a:tint val="75000"/>
                  </a:schemeClr>
                </a:solidFill>
                <a:ea typeface="+mn-ea"/>
                <a:cs typeface="Arial" charset="0"/>
              </a:rPr>
              <a:pPr algn="r" eaLnBrk="1" hangingPunct="1">
                <a:defRPr/>
              </a:pPr>
              <a:t>‹#›</a:t>
            </a:fld>
            <a:endParaRPr lang="en-GB" sz="1662" dirty="0">
              <a:solidFill>
                <a:schemeClr val="tx1">
                  <a:tint val="75000"/>
                </a:schemeClr>
              </a:solidFill>
              <a:ea typeface="+mn-ea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50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6" y="3886200"/>
            <a:ext cx="6400800" cy="1752600"/>
          </a:xfrm>
          <a:prstGeom prst="rect">
            <a:avLst/>
          </a:prstGeom>
        </p:spPr>
        <p:txBody>
          <a:bodyPr lIns="91378" tIns="45692" rIns="91378" bIns="45692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1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3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52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7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08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2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4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6" y="6356352"/>
            <a:ext cx="2895600" cy="365125"/>
          </a:xfrm>
          <a:prstGeom prst="rect">
            <a:avLst/>
          </a:prstGeom>
        </p:spPr>
        <p:txBody>
          <a:bodyPr lIns="91378" tIns="45692" rIns="91378" bIns="45692"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lIns="91378" tIns="45692" rIns="91378" bIns="45692"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385DBB7F-252A-469D-8DCA-357768D17DC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016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6"/>
          <p:cNvSpPr txBox="1"/>
          <p:nvPr userDrawn="1"/>
        </p:nvSpPr>
        <p:spPr>
          <a:xfrm>
            <a:off x="8275029" y="6415089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286A629A-85F9-45A9-AD2D-6F321EE53EB8}" type="slidenum">
              <a:rPr lang="en-GB" sz="923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51456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4"/>
            <a:ext cx="5436577" cy="4286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51980" y="1351129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211975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647997749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6"/>
          <p:cNvSpPr txBox="1"/>
          <p:nvPr userDrawn="1"/>
        </p:nvSpPr>
        <p:spPr>
          <a:xfrm>
            <a:off x="8275029" y="6415089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15266850-3E0A-4B8B-92C1-8265ABBC0628}" type="slidenum">
              <a:rPr lang="en-GB" sz="923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51456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4"/>
            <a:ext cx="5436577" cy="4286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51980" y="1351129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155279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59107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7835238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6"/>
          <p:cNvSpPr txBox="1"/>
          <p:nvPr userDrawn="1"/>
        </p:nvSpPr>
        <p:spPr>
          <a:xfrm>
            <a:off x="8275029" y="6415089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F032042B-025A-410C-9895-38C5772BA4C9}" type="slidenum">
              <a:rPr lang="en-GB" sz="923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251456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3211975" y="3030562"/>
            <a:ext cx="2835519" cy="3355975"/>
          </a:xfrm>
          <a:prstGeom prst="rect">
            <a:avLst/>
          </a:prstGeom>
        </p:spPr>
        <p:txBody>
          <a:bodyPr lIns="91378" tIns="45692" rIns="91378" bIns="45692"/>
          <a:lstStyle>
            <a:lvl1pPr marL="164014" indent="-164014">
              <a:spcBef>
                <a:spcPts val="554"/>
              </a:spcBef>
              <a:buFont typeface="Arial" pitchFamily="34" charset="0"/>
              <a:buChar char="•"/>
              <a:defRPr sz="1015"/>
            </a:lvl1pPr>
            <a:lvl2pPr marL="490588" indent="-162553">
              <a:spcBef>
                <a:spcPts val="554"/>
              </a:spcBef>
              <a:buFont typeface="Arial" pitchFamily="34" charset="0"/>
              <a:buChar char="•"/>
              <a:defRPr sz="1015"/>
            </a:lvl2pPr>
            <a:lvl3pPr marL="830337" indent="-162553">
              <a:spcBef>
                <a:spcPts val="554"/>
              </a:spcBef>
              <a:buFont typeface="Arial" pitchFamily="34" charset="0"/>
              <a:buChar char="•"/>
              <a:defRPr sz="1015"/>
            </a:lvl3pPr>
            <a:lvl4pPr>
              <a:spcBef>
                <a:spcPts val="554"/>
              </a:spcBef>
              <a:defRPr sz="1015"/>
            </a:lvl4pPr>
            <a:lvl5pPr>
              <a:spcBef>
                <a:spcPts val="554"/>
              </a:spcBef>
              <a:defRPr sz="101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51980" y="1351129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00281746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diagram_1Bkgd"/>
          <p:cNvPicPr>
            <a:picLocks noChangeAspect="1" noChangeArrowheads="1"/>
          </p:cNvPicPr>
          <p:nvPr userDrawn="1"/>
        </p:nvPicPr>
        <p:blipFill>
          <a:blip r:embed="rId2" cstate="print"/>
          <a:srcRect t="41023" r="40985"/>
          <a:stretch>
            <a:fillRect/>
          </a:stretch>
        </p:blipFill>
        <p:spPr bwMode="auto">
          <a:xfrm>
            <a:off x="0" y="2655642"/>
            <a:ext cx="9144000" cy="423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pie_char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9446" y="2743200"/>
            <a:ext cx="2854569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elipse-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369" y="4038601"/>
            <a:ext cx="2135066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2"/>
          <p:cNvSpPr>
            <a:spLocks noChangeArrowheads="1"/>
          </p:cNvSpPr>
          <p:nvPr userDrawn="1"/>
        </p:nvSpPr>
        <p:spPr bwMode="auto">
          <a:xfrm>
            <a:off x="703385" y="4354760"/>
            <a:ext cx="1708638" cy="28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1" hangingPunct="1">
              <a:lnSpc>
                <a:spcPts val="1108"/>
              </a:lnSpc>
            </a:pPr>
            <a:r>
              <a:rPr lang="en-US" sz="1477" dirty="0">
                <a:solidFill>
                  <a:schemeClr val="bg1"/>
                </a:solidFill>
              </a:rPr>
              <a:t>Corporate Services</a:t>
            </a:r>
            <a:br>
              <a:rPr lang="en-US" sz="1477" dirty="0">
                <a:solidFill>
                  <a:schemeClr val="bg1"/>
                </a:solidFill>
              </a:rPr>
            </a:br>
            <a:endParaRPr lang="en-US" sz="1108" dirty="0">
              <a:solidFill>
                <a:schemeClr val="tx2"/>
              </a:solidFill>
            </a:endParaRPr>
          </a:p>
        </p:txBody>
      </p:sp>
      <p:sp>
        <p:nvSpPr>
          <p:cNvPr id="7" name="Rectangle 13"/>
          <p:cNvSpPr>
            <a:spLocks noChangeArrowheads="1"/>
          </p:cNvSpPr>
          <p:nvPr userDrawn="1"/>
        </p:nvSpPr>
        <p:spPr bwMode="auto">
          <a:xfrm>
            <a:off x="2954237" y="4354760"/>
            <a:ext cx="2101362" cy="282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1" hangingPunct="1">
              <a:lnSpc>
                <a:spcPts val="1108"/>
              </a:lnSpc>
            </a:pPr>
            <a:r>
              <a:rPr lang="en-US" sz="1477" dirty="0">
                <a:solidFill>
                  <a:schemeClr val="bg1"/>
                </a:solidFill>
              </a:rPr>
              <a:t>Community Services</a:t>
            </a:r>
            <a:br>
              <a:rPr lang="en-US" sz="1477" dirty="0">
                <a:solidFill>
                  <a:schemeClr val="bg1"/>
                </a:solidFill>
              </a:rPr>
            </a:br>
            <a:endParaRPr lang="en-US" sz="1108" dirty="0">
              <a:solidFill>
                <a:schemeClr val="tx2"/>
              </a:solidFill>
            </a:endParaRPr>
          </a:p>
        </p:txBody>
      </p:sp>
      <p:pic>
        <p:nvPicPr>
          <p:cNvPr id="8" name="Picture 14" descr="elipse-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50528" y="4038601"/>
            <a:ext cx="213506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white_arrow-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24554" y="4724402"/>
            <a:ext cx="3251689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8" descr="white_arrow-3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83874" y="5854724"/>
            <a:ext cx="2094034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9"/>
          <p:cNvSpPr>
            <a:spLocks noChangeAspect="1" noChangeArrowheads="1"/>
          </p:cNvSpPr>
          <p:nvPr userDrawn="1"/>
        </p:nvSpPr>
        <p:spPr bwMode="auto">
          <a:xfrm rot="20903279">
            <a:off x="6260125" y="3844752"/>
            <a:ext cx="1125415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1" hangingPunct="1">
              <a:lnSpc>
                <a:spcPts val="1846"/>
              </a:lnSpc>
            </a:pPr>
            <a:r>
              <a:rPr lang="en-US" sz="1662" dirty="0">
                <a:solidFill>
                  <a:srgbClr val="5FB653"/>
                </a:solidFill>
              </a:rPr>
              <a:t>&gt;</a:t>
            </a:r>
            <a:r>
              <a:rPr lang="en-US" sz="1662" dirty="0">
                <a:solidFill>
                  <a:srgbClr val="8F9095"/>
                </a:solidFill>
              </a:rPr>
              <a:t>Better</a:t>
            </a:r>
            <a:r>
              <a:rPr lang="en-US" sz="1662" dirty="0">
                <a:solidFill>
                  <a:schemeClr val="bg1"/>
                </a:solidFill>
              </a:rPr>
              <a:t> </a:t>
            </a:r>
            <a:r>
              <a:rPr lang="en-US" sz="1662" dirty="0">
                <a:solidFill>
                  <a:srgbClr val="5FB653"/>
                </a:solidFill>
              </a:rPr>
              <a:t>customer</a:t>
            </a:r>
            <a:r>
              <a:rPr lang="en-US" sz="1662" dirty="0">
                <a:solidFill>
                  <a:schemeClr val="bg1"/>
                </a:solidFill>
              </a:rPr>
              <a:t> </a:t>
            </a:r>
            <a:r>
              <a:rPr lang="en-US" sz="1662" dirty="0">
                <a:solidFill>
                  <a:srgbClr val="8F9095"/>
                </a:solidFill>
              </a:rPr>
              <a:t>experience</a:t>
            </a:r>
            <a:endParaRPr lang="en-US" sz="4062" dirty="0">
              <a:solidFill>
                <a:schemeClr val="tx2"/>
              </a:solidFill>
            </a:endParaRPr>
          </a:p>
        </p:txBody>
      </p:sp>
      <p:sp>
        <p:nvSpPr>
          <p:cNvPr id="12" name="Rectangle 20"/>
          <p:cNvSpPr>
            <a:spLocks noChangeAspect="1" noChangeArrowheads="1"/>
          </p:cNvSpPr>
          <p:nvPr userDrawn="1"/>
        </p:nvSpPr>
        <p:spPr bwMode="auto">
          <a:xfrm rot="20903279">
            <a:off x="7385544" y="3235153"/>
            <a:ext cx="1125415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1" hangingPunct="1">
              <a:lnSpc>
                <a:spcPts val="1846"/>
              </a:lnSpc>
            </a:pPr>
            <a:r>
              <a:rPr lang="en-US" sz="1662" dirty="0">
                <a:solidFill>
                  <a:srgbClr val="5FB653"/>
                </a:solidFill>
              </a:rPr>
              <a:t>&gt;</a:t>
            </a:r>
            <a:r>
              <a:rPr lang="en-US" sz="1662" dirty="0">
                <a:solidFill>
                  <a:srgbClr val="8F9095"/>
                </a:solidFill>
              </a:rPr>
              <a:t>Cashable</a:t>
            </a:r>
            <a:r>
              <a:rPr lang="en-US" sz="1662" dirty="0">
                <a:solidFill>
                  <a:schemeClr val="bg1"/>
                </a:solidFill>
              </a:rPr>
              <a:t>   </a:t>
            </a:r>
            <a:r>
              <a:rPr lang="en-US" sz="1662" dirty="0">
                <a:solidFill>
                  <a:srgbClr val="5FB653"/>
                </a:solidFill>
              </a:rPr>
              <a:t>efficiency</a:t>
            </a:r>
            <a:r>
              <a:rPr lang="en-US" sz="1662" dirty="0">
                <a:solidFill>
                  <a:schemeClr val="bg1"/>
                </a:solidFill>
              </a:rPr>
              <a:t> </a:t>
            </a:r>
            <a:r>
              <a:rPr lang="en-US" sz="1662" dirty="0">
                <a:solidFill>
                  <a:srgbClr val="8F9095"/>
                </a:solidFill>
              </a:rPr>
              <a:t>savings</a:t>
            </a:r>
            <a:endParaRPr lang="en-US" sz="4062" dirty="0">
              <a:solidFill>
                <a:schemeClr val="tx2"/>
              </a:solidFill>
            </a:endParaRPr>
          </a:p>
        </p:txBody>
      </p:sp>
      <p:sp>
        <p:nvSpPr>
          <p:cNvPr id="13" name="Rectangle 21"/>
          <p:cNvSpPr>
            <a:spLocks noChangeAspect="1" noChangeArrowheads="1"/>
          </p:cNvSpPr>
          <p:nvPr userDrawn="1"/>
        </p:nvSpPr>
        <p:spPr bwMode="auto">
          <a:xfrm rot="20901083">
            <a:off x="7315200" y="4682953"/>
            <a:ext cx="1195754" cy="692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1" hangingPunct="1">
              <a:lnSpc>
                <a:spcPts val="1846"/>
              </a:lnSpc>
            </a:pPr>
            <a:r>
              <a:rPr lang="en-US" sz="1662" dirty="0">
                <a:solidFill>
                  <a:srgbClr val="5FB653"/>
                </a:solidFill>
              </a:rPr>
              <a:t>&gt;</a:t>
            </a:r>
            <a:r>
              <a:rPr lang="en-US" sz="1662" dirty="0">
                <a:solidFill>
                  <a:srgbClr val="8F9095"/>
                </a:solidFill>
              </a:rPr>
              <a:t>Improved</a:t>
            </a:r>
            <a:r>
              <a:rPr lang="en-US" sz="1662" dirty="0">
                <a:solidFill>
                  <a:schemeClr val="bg1"/>
                </a:solidFill>
              </a:rPr>
              <a:t> </a:t>
            </a:r>
            <a:r>
              <a:rPr lang="en-US" sz="1662" dirty="0">
                <a:solidFill>
                  <a:srgbClr val="5FB653"/>
                </a:solidFill>
              </a:rPr>
              <a:t>service</a:t>
            </a:r>
            <a:r>
              <a:rPr lang="en-US" sz="1662" dirty="0">
                <a:solidFill>
                  <a:schemeClr val="bg1"/>
                </a:solidFill>
              </a:rPr>
              <a:t> </a:t>
            </a:r>
            <a:r>
              <a:rPr lang="en-US" sz="1662" dirty="0">
                <a:solidFill>
                  <a:srgbClr val="8F9095"/>
                </a:solidFill>
              </a:rPr>
              <a:t>performance</a:t>
            </a:r>
            <a:endParaRPr lang="en-US" sz="4062" dirty="0">
              <a:solidFill>
                <a:schemeClr val="tx2"/>
              </a:solidFill>
            </a:endParaRPr>
          </a:p>
        </p:txBody>
      </p:sp>
      <p:pic>
        <p:nvPicPr>
          <p:cNvPr id="14" name="Picture 23" descr="white_arrow-1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3046" y="3048024"/>
            <a:ext cx="5685692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4" descr="green_arrow-2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66096" y="3505203"/>
            <a:ext cx="4998427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14"/>
          <p:cNvSpPr txBox="1">
            <a:spLocks noChangeArrowheads="1"/>
          </p:cNvSpPr>
          <p:nvPr userDrawn="1"/>
        </p:nvSpPr>
        <p:spPr bwMode="auto">
          <a:xfrm>
            <a:off x="274028" y="6445265"/>
            <a:ext cx="1333500" cy="205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9" tIns="42177" rIns="84349" bIns="42177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738" dirty="0">
                <a:solidFill>
                  <a:schemeClr val="bg1"/>
                </a:solidFill>
                <a:cs typeface="Arial" charset="0"/>
              </a:rPr>
              <a:t>© 2012 Peopletoo Limited</a:t>
            </a:r>
          </a:p>
        </p:txBody>
      </p:sp>
      <p:pic>
        <p:nvPicPr>
          <p:cNvPr id="17" name="Picture 25" descr="elipse-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8733" y="5611814"/>
            <a:ext cx="2135066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26"/>
          <p:cNvSpPr>
            <a:spLocks noChangeArrowheads="1"/>
          </p:cNvSpPr>
          <p:nvPr userDrawn="1"/>
        </p:nvSpPr>
        <p:spPr bwMode="auto">
          <a:xfrm>
            <a:off x="4784484" y="5944506"/>
            <a:ext cx="1708638" cy="14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1" hangingPunct="1">
              <a:lnSpc>
                <a:spcPts val="1108"/>
              </a:lnSpc>
            </a:pPr>
            <a:r>
              <a:rPr lang="en-US" sz="1477" dirty="0">
                <a:solidFill>
                  <a:schemeClr val="bg1"/>
                </a:solidFill>
              </a:rPr>
              <a:t>Public Partnerships</a:t>
            </a:r>
            <a:endParaRPr lang="en-US" sz="1108" dirty="0">
              <a:solidFill>
                <a:schemeClr val="tx2"/>
              </a:solidFill>
            </a:endParaRPr>
          </a:p>
        </p:txBody>
      </p:sp>
      <p:sp>
        <p:nvSpPr>
          <p:cNvPr id="25" name="Content Placeholder 2"/>
          <p:cNvSpPr>
            <a:spLocks noGrp="1"/>
          </p:cNvSpPr>
          <p:nvPr>
            <p:ph idx="10"/>
          </p:nvPr>
        </p:nvSpPr>
        <p:spPr>
          <a:xfrm>
            <a:off x="251980" y="1033603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81235335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peopletoo_strap_whitebkg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918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 userDrawn="1"/>
        </p:nvCxnSpPr>
        <p:spPr>
          <a:xfrm>
            <a:off x="296012" y="2714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296012" y="13509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6"/>
          <p:cNvSpPr txBox="1"/>
          <p:nvPr userDrawn="1"/>
        </p:nvSpPr>
        <p:spPr>
          <a:xfrm>
            <a:off x="8275029" y="6415089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CA826B44-B319-4C9D-9F97-49DBC091FFA5}" type="slidenum">
              <a:rPr lang="en-GB" sz="923">
                <a:solidFill>
                  <a:schemeClr val="accent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accent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274028" y="6445265"/>
            <a:ext cx="1333500" cy="205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9" tIns="42177" rIns="84349" bIns="42177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738" dirty="0">
                <a:cs typeface="Arial" charset="0"/>
              </a:rPr>
              <a:t>© 2012 Peopletoo Limited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422035" y="1532967"/>
            <a:ext cx="2667949" cy="4854388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/>
          </p:nvPr>
        </p:nvSpPr>
        <p:spPr>
          <a:xfrm>
            <a:off x="3250726" y="1532967"/>
            <a:ext cx="2667928" cy="4854388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6079400" y="1532967"/>
            <a:ext cx="2667940" cy="4854388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ts val="831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923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239987" y="800391"/>
            <a:ext cx="5436577" cy="428625"/>
          </a:xfrm>
          <a:prstGeom prst="rect">
            <a:avLst/>
          </a:prstGeom>
        </p:spPr>
        <p:txBody>
          <a:bodyPr/>
          <a:lstStyle>
            <a:lvl1pPr marL="335352" indent="5862">
              <a:defRPr sz="1846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1292529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6"/>
          <p:cNvSpPr txBox="1"/>
          <p:nvPr userDrawn="1"/>
        </p:nvSpPr>
        <p:spPr>
          <a:xfrm>
            <a:off x="8275029" y="6523925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ACD9ADDC-6F12-4660-9095-641EC0A2F455}" type="slidenum">
              <a:rPr lang="en-GB" sz="923">
                <a:solidFill>
                  <a:schemeClr val="accent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accent1"/>
              </a:solidFill>
              <a:latin typeface="+mn-lt"/>
              <a:ea typeface="ＭＳ Ｐゴシック" pitchFamily="-111" charset="-128"/>
            </a:endParaRPr>
          </a:p>
        </p:txBody>
      </p:sp>
      <p:pic>
        <p:nvPicPr>
          <p:cNvPr id="5" name="Picture 12" descr="peopletoo_strap_whitebkg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918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296012" y="2714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296012" y="13509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14"/>
          <p:cNvSpPr txBox="1">
            <a:spLocks noChangeArrowheads="1"/>
          </p:cNvSpPr>
          <p:nvPr userDrawn="1"/>
        </p:nvSpPr>
        <p:spPr bwMode="auto">
          <a:xfrm>
            <a:off x="265752" y="6562024"/>
            <a:ext cx="1333500" cy="205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9" tIns="42177" rIns="84349" bIns="42177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738" dirty="0">
                <a:cs typeface="Arial" charset="0"/>
              </a:rPr>
              <a:t>© 2014</a:t>
            </a:r>
            <a:r>
              <a:rPr lang="en-GB" sz="738" baseline="0" dirty="0">
                <a:cs typeface="Arial" charset="0"/>
              </a:rPr>
              <a:t> </a:t>
            </a:r>
            <a:r>
              <a:rPr lang="en-GB" sz="738" dirty="0">
                <a:cs typeface="Arial" charset="0"/>
              </a:rPr>
              <a:t>Peopletoo Limited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027" y="1506912"/>
            <a:ext cx="8388288" cy="4908177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4"/>
            <a:ext cx="5436577" cy="428625"/>
          </a:xfrm>
          <a:prstGeom prst="rect">
            <a:avLst/>
          </a:prstGeom>
        </p:spPr>
        <p:txBody>
          <a:bodyPr/>
          <a:lstStyle>
            <a:lvl1pPr marL="335352" indent="5862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852418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0" y="5"/>
            <a:ext cx="9144000" cy="258763"/>
          </a:xfrm>
          <a:prstGeom prst="rect">
            <a:avLst/>
          </a:prstGeom>
          <a:solidFill>
            <a:srgbClr val="8F9095"/>
          </a:solidFill>
          <a:ln w="9525">
            <a:noFill/>
            <a:miter lim="800000"/>
            <a:headEnd/>
            <a:tailEnd/>
          </a:ln>
        </p:spPr>
        <p:txBody>
          <a:bodyPr wrap="none" lIns="84349" tIns="42177" rIns="84349" bIns="42177" anchor="ctr"/>
          <a:lstStyle/>
          <a:p>
            <a:pPr algn="ctr"/>
            <a:endParaRPr lang="en-US" sz="1662" dirty="0">
              <a:solidFill>
                <a:srgbClr val="5FB653"/>
              </a:solidFill>
            </a:endParaRPr>
          </a:p>
        </p:txBody>
      </p:sp>
      <p:sp>
        <p:nvSpPr>
          <p:cNvPr id="5" name="Rectangle 12"/>
          <p:cNvSpPr>
            <a:spLocks noChangeArrowheads="1"/>
          </p:cNvSpPr>
          <p:nvPr userDrawn="1"/>
        </p:nvSpPr>
        <p:spPr bwMode="auto">
          <a:xfrm>
            <a:off x="0" y="1365250"/>
            <a:ext cx="9144000" cy="5492750"/>
          </a:xfrm>
          <a:prstGeom prst="rect">
            <a:avLst/>
          </a:prstGeom>
          <a:solidFill>
            <a:srgbClr val="8F9095"/>
          </a:solidFill>
          <a:ln w="9525">
            <a:noFill/>
            <a:miter lim="800000"/>
            <a:headEnd/>
            <a:tailEnd/>
          </a:ln>
        </p:spPr>
        <p:txBody>
          <a:bodyPr wrap="none" lIns="84349" tIns="42177" rIns="84349" bIns="42177" anchor="ctr"/>
          <a:lstStyle/>
          <a:p>
            <a:pPr algn="ctr"/>
            <a:endParaRPr lang="en-US" sz="1662" dirty="0">
              <a:solidFill>
                <a:srgbClr val="5FB653"/>
              </a:solidFill>
            </a:endParaRPr>
          </a:p>
        </p:txBody>
      </p:sp>
      <p:sp>
        <p:nvSpPr>
          <p:cNvPr id="6" name="TextBox 16"/>
          <p:cNvSpPr txBox="1"/>
          <p:nvPr userDrawn="1"/>
        </p:nvSpPr>
        <p:spPr>
          <a:xfrm>
            <a:off x="8275029" y="6415091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F80694A8-02C6-43F5-A10E-C196AD0825CC}" type="slidenum">
              <a:rPr lang="en-GB" sz="923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pic>
        <p:nvPicPr>
          <p:cNvPr id="7" name="Picture 12" descr="peopletoo_strap_whitebkg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918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15"/>
          <p:cNvGrpSpPr>
            <a:grpSpLocks/>
          </p:cNvGrpSpPr>
          <p:nvPr userDrawn="1"/>
        </p:nvGrpSpPr>
        <p:grpSpPr bwMode="auto">
          <a:xfrm>
            <a:off x="0" y="271463"/>
            <a:ext cx="9144000" cy="1079500"/>
            <a:chOff x="320675" y="271463"/>
            <a:chExt cx="9288463" cy="1079500"/>
          </a:xfrm>
        </p:grpSpPr>
        <p:cxnSp>
          <p:nvCxnSpPr>
            <p:cNvPr id="9" name="Straight Connector 8"/>
            <p:cNvCxnSpPr/>
            <p:nvPr userDrawn="1"/>
          </p:nvCxnSpPr>
          <p:spPr>
            <a:xfrm>
              <a:off x="320675" y="2714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320675" y="13509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274028" y="6445250"/>
            <a:ext cx="1333500" cy="205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9" tIns="42177" rIns="84349" bIns="42177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738" dirty="0">
                <a:solidFill>
                  <a:schemeClr val="bg1"/>
                </a:solidFill>
                <a:cs typeface="Arial" charset="0"/>
              </a:rPr>
              <a:t>© 2013 Peopletoo Limited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090" y="1479200"/>
            <a:ext cx="8388288" cy="4908177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4"/>
            <a:ext cx="5436577" cy="428625"/>
          </a:xfrm>
          <a:prstGeom prst="rect">
            <a:avLst/>
          </a:prstGeom>
        </p:spPr>
        <p:txBody>
          <a:bodyPr anchor="b"/>
          <a:lstStyle>
            <a:lvl1pPr marL="335352" indent="5862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217775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diagram_1Bkgd"/>
          <p:cNvPicPr>
            <a:picLocks noChangeAspect="1" noChangeArrowheads="1"/>
          </p:cNvPicPr>
          <p:nvPr userDrawn="1"/>
        </p:nvPicPr>
        <p:blipFill>
          <a:blip r:embed="rId2" cstate="print"/>
          <a:srcRect l="15392" t="41023" r="40985" b="56194"/>
          <a:stretch>
            <a:fillRect/>
          </a:stretch>
        </p:blipFill>
        <p:spPr bwMode="auto">
          <a:xfrm>
            <a:off x="0" y="5"/>
            <a:ext cx="914400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diagram_1Bkgd"/>
          <p:cNvPicPr>
            <a:picLocks noChangeAspect="1" noChangeArrowheads="1"/>
          </p:cNvPicPr>
          <p:nvPr userDrawn="1"/>
        </p:nvPicPr>
        <p:blipFill>
          <a:blip r:embed="rId2" cstate="print"/>
          <a:srcRect l="15392" t="41023" r="40985"/>
          <a:stretch>
            <a:fillRect/>
          </a:stretch>
        </p:blipFill>
        <p:spPr bwMode="auto">
          <a:xfrm>
            <a:off x="0" y="1363687"/>
            <a:ext cx="9144000" cy="549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6"/>
          <p:cNvSpPr txBox="1"/>
          <p:nvPr userDrawn="1"/>
        </p:nvSpPr>
        <p:spPr>
          <a:xfrm>
            <a:off x="8275029" y="6415089"/>
            <a:ext cx="499696" cy="234303"/>
          </a:xfrm>
          <a:prstGeom prst="rect">
            <a:avLst/>
          </a:prstGeom>
          <a:noFill/>
        </p:spPr>
        <p:txBody>
          <a:bodyPr lIns="84349" tIns="42177" rIns="84349" bIns="42177">
            <a:spAutoFit/>
          </a:bodyPr>
          <a:lstStyle/>
          <a:p>
            <a:pPr algn="r">
              <a:defRPr/>
            </a:pPr>
            <a:fld id="{BD9E8923-76FB-4335-8903-8C0DFD0DEE50}" type="slidenum">
              <a:rPr lang="en-GB" sz="923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923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pic>
        <p:nvPicPr>
          <p:cNvPr id="7" name="Picture 12" descr="peopletoo_strap_whitebkgd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4918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11"/>
          <p:cNvGrpSpPr>
            <a:grpSpLocks/>
          </p:cNvGrpSpPr>
          <p:nvPr userDrawn="1"/>
        </p:nvGrpSpPr>
        <p:grpSpPr bwMode="auto">
          <a:xfrm>
            <a:off x="0" y="271463"/>
            <a:ext cx="9144000" cy="1079500"/>
            <a:chOff x="0" y="271463"/>
            <a:chExt cx="9288463" cy="1079500"/>
          </a:xfrm>
        </p:grpSpPr>
        <p:cxnSp>
          <p:nvCxnSpPr>
            <p:cNvPr id="9" name="Straight Connector 8"/>
            <p:cNvCxnSpPr/>
            <p:nvPr userDrawn="1"/>
          </p:nvCxnSpPr>
          <p:spPr>
            <a:xfrm>
              <a:off x="0" y="2714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0" y="13509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274028" y="6445250"/>
            <a:ext cx="1333500" cy="205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49" tIns="42177" rIns="84349" bIns="42177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738" dirty="0">
                <a:solidFill>
                  <a:schemeClr val="bg1"/>
                </a:solidFill>
                <a:cs typeface="Arial" charset="0"/>
              </a:rPr>
              <a:t>© 2013 Peopletoo Limited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090" y="1479200"/>
            <a:ext cx="8388288" cy="4908177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4"/>
            <a:ext cx="5436577" cy="428625"/>
          </a:xfrm>
          <a:prstGeom prst="rect">
            <a:avLst/>
          </a:prstGeom>
        </p:spPr>
        <p:txBody>
          <a:bodyPr anchor="b"/>
          <a:lstStyle>
            <a:lvl1pPr marL="335352" indent="5862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28959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diagram_1Bkgd"/>
          <p:cNvPicPr>
            <a:picLocks noChangeAspect="1" noChangeArrowheads="1"/>
          </p:cNvPicPr>
          <p:nvPr userDrawn="1"/>
        </p:nvPicPr>
        <p:blipFill>
          <a:blip r:embed="rId2" cstate="print"/>
          <a:srcRect t="41023" r="40985"/>
          <a:stretch>
            <a:fillRect/>
          </a:stretch>
        </p:blipFill>
        <p:spPr bwMode="auto">
          <a:xfrm>
            <a:off x="0" y="2655642"/>
            <a:ext cx="9144000" cy="423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 descr="pie_chart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9447" y="2743200"/>
            <a:ext cx="2854569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1" descr="elipse-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370" y="4038604"/>
            <a:ext cx="2135066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2"/>
          <p:cNvSpPr>
            <a:spLocks noChangeArrowheads="1"/>
          </p:cNvSpPr>
          <p:nvPr userDrawn="1"/>
        </p:nvSpPr>
        <p:spPr bwMode="auto">
          <a:xfrm>
            <a:off x="703387" y="4264994"/>
            <a:ext cx="17086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1" hangingPunct="1">
              <a:lnSpc>
                <a:spcPts val="1200"/>
              </a:lnSpc>
            </a:pPr>
            <a:r>
              <a:rPr lang="en-US" sz="1600" dirty="0">
                <a:solidFill>
                  <a:schemeClr val="bg1"/>
                </a:solidFill>
              </a:rPr>
              <a:t>Corporate Services</a:t>
            </a:r>
            <a:br>
              <a:rPr lang="en-US" sz="1600" dirty="0">
                <a:solidFill>
                  <a:schemeClr val="bg1"/>
                </a:solidFill>
              </a:rPr>
            </a:b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7" name="Rectangle 13"/>
          <p:cNvSpPr>
            <a:spLocks noChangeArrowheads="1"/>
          </p:cNvSpPr>
          <p:nvPr userDrawn="1"/>
        </p:nvSpPr>
        <p:spPr bwMode="auto">
          <a:xfrm>
            <a:off x="2954239" y="4341938"/>
            <a:ext cx="210136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1" hangingPunct="1">
              <a:lnSpc>
                <a:spcPts val="1200"/>
              </a:lnSpc>
            </a:pPr>
            <a:r>
              <a:rPr lang="en-US" sz="1600" dirty="0">
                <a:solidFill>
                  <a:schemeClr val="bg1"/>
                </a:solidFill>
              </a:rPr>
              <a:t>Community Services</a:t>
            </a:r>
            <a:br>
              <a:rPr lang="en-US" sz="1600" dirty="0">
                <a:solidFill>
                  <a:schemeClr val="bg1"/>
                </a:solidFill>
              </a:rPr>
            </a:br>
            <a:endParaRPr lang="en-US" sz="1200" dirty="0">
              <a:solidFill>
                <a:schemeClr val="tx2"/>
              </a:solidFill>
            </a:endParaRPr>
          </a:p>
        </p:txBody>
      </p:sp>
      <p:pic>
        <p:nvPicPr>
          <p:cNvPr id="8" name="Picture 14" descr="elipse-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50530" y="4038604"/>
            <a:ext cx="213506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white_arrow-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24556" y="4724405"/>
            <a:ext cx="3251689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8" descr="white_arrow-3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83875" y="5854727"/>
            <a:ext cx="209403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9"/>
          <p:cNvSpPr>
            <a:spLocks noChangeAspect="1" noChangeArrowheads="1"/>
          </p:cNvSpPr>
          <p:nvPr userDrawn="1"/>
        </p:nvSpPr>
        <p:spPr bwMode="auto">
          <a:xfrm rot="20903279">
            <a:off x="6260125" y="3806283"/>
            <a:ext cx="112541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1" hangingPunct="1">
              <a:lnSpc>
                <a:spcPts val="2000"/>
              </a:lnSpc>
            </a:pPr>
            <a:r>
              <a:rPr lang="en-US" sz="1800" dirty="0">
                <a:solidFill>
                  <a:srgbClr val="5FB653"/>
                </a:solidFill>
              </a:rPr>
              <a:t>&gt;</a:t>
            </a:r>
            <a:r>
              <a:rPr lang="en-US" sz="1800" dirty="0">
                <a:solidFill>
                  <a:srgbClr val="8F9095"/>
                </a:solidFill>
              </a:rPr>
              <a:t>Better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>
                <a:solidFill>
                  <a:srgbClr val="5FB653"/>
                </a:solidFill>
              </a:rPr>
              <a:t>customer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>
                <a:solidFill>
                  <a:srgbClr val="8F9095"/>
                </a:solidFill>
              </a:rPr>
              <a:t>experience</a:t>
            </a:r>
            <a:endParaRPr lang="en-US" sz="4400" dirty="0">
              <a:solidFill>
                <a:schemeClr val="tx2"/>
              </a:solidFill>
            </a:endParaRPr>
          </a:p>
        </p:txBody>
      </p:sp>
      <p:sp>
        <p:nvSpPr>
          <p:cNvPr id="12" name="Rectangle 20"/>
          <p:cNvSpPr>
            <a:spLocks noChangeAspect="1" noChangeArrowheads="1"/>
          </p:cNvSpPr>
          <p:nvPr userDrawn="1"/>
        </p:nvSpPr>
        <p:spPr bwMode="auto">
          <a:xfrm rot="20903279">
            <a:off x="7385545" y="3196684"/>
            <a:ext cx="112541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1" hangingPunct="1">
              <a:lnSpc>
                <a:spcPts val="2000"/>
              </a:lnSpc>
            </a:pPr>
            <a:r>
              <a:rPr lang="en-US" sz="1800" dirty="0">
                <a:solidFill>
                  <a:srgbClr val="5FB653"/>
                </a:solidFill>
              </a:rPr>
              <a:t>&gt;</a:t>
            </a:r>
            <a:r>
              <a:rPr lang="en-US" sz="1800" dirty="0">
                <a:solidFill>
                  <a:srgbClr val="8F9095"/>
                </a:solidFill>
              </a:rPr>
              <a:t>Cashable</a:t>
            </a:r>
            <a:r>
              <a:rPr lang="en-US" sz="1800" dirty="0">
                <a:solidFill>
                  <a:schemeClr val="bg1"/>
                </a:solidFill>
              </a:rPr>
              <a:t>   </a:t>
            </a:r>
            <a:r>
              <a:rPr lang="en-US" sz="1800" dirty="0">
                <a:solidFill>
                  <a:srgbClr val="5FB653"/>
                </a:solidFill>
              </a:rPr>
              <a:t>efficiency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>
                <a:solidFill>
                  <a:srgbClr val="8F9095"/>
                </a:solidFill>
              </a:rPr>
              <a:t>savings</a:t>
            </a:r>
            <a:endParaRPr lang="en-US" sz="4400" dirty="0">
              <a:solidFill>
                <a:schemeClr val="tx2"/>
              </a:solidFill>
            </a:endParaRPr>
          </a:p>
        </p:txBody>
      </p:sp>
      <p:sp>
        <p:nvSpPr>
          <p:cNvPr id="13" name="Rectangle 21"/>
          <p:cNvSpPr>
            <a:spLocks noChangeAspect="1" noChangeArrowheads="1"/>
          </p:cNvSpPr>
          <p:nvPr userDrawn="1"/>
        </p:nvSpPr>
        <p:spPr bwMode="auto">
          <a:xfrm rot="20901083">
            <a:off x="7315201" y="4516243"/>
            <a:ext cx="1195754" cy="1025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eaLnBrk="1" hangingPunct="1">
              <a:lnSpc>
                <a:spcPts val="2000"/>
              </a:lnSpc>
            </a:pPr>
            <a:r>
              <a:rPr lang="en-US" sz="1800" dirty="0">
                <a:solidFill>
                  <a:srgbClr val="5FB653"/>
                </a:solidFill>
              </a:rPr>
              <a:t>&gt;</a:t>
            </a:r>
            <a:r>
              <a:rPr lang="en-US" sz="1800" dirty="0">
                <a:solidFill>
                  <a:srgbClr val="8F9095"/>
                </a:solidFill>
              </a:rPr>
              <a:t>Improved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>
                <a:solidFill>
                  <a:srgbClr val="5FB653"/>
                </a:solidFill>
              </a:rPr>
              <a:t>service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  <a:r>
              <a:rPr lang="en-US" sz="1800" dirty="0">
                <a:solidFill>
                  <a:srgbClr val="8F9095"/>
                </a:solidFill>
              </a:rPr>
              <a:t>performance</a:t>
            </a:r>
            <a:endParaRPr lang="en-US" sz="4400" dirty="0">
              <a:solidFill>
                <a:schemeClr val="tx2"/>
              </a:solidFill>
            </a:endParaRPr>
          </a:p>
        </p:txBody>
      </p:sp>
      <p:pic>
        <p:nvPicPr>
          <p:cNvPr id="14" name="Picture 23" descr="white_arrow-1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3048" y="3048027"/>
            <a:ext cx="5685692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24" descr="green_arrow-2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266096" y="3505203"/>
            <a:ext cx="4998428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14"/>
          <p:cNvSpPr txBox="1">
            <a:spLocks noChangeArrowheads="1"/>
          </p:cNvSpPr>
          <p:nvPr userDrawn="1"/>
        </p:nvSpPr>
        <p:spPr bwMode="auto">
          <a:xfrm>
            <a:off x="274028" y="6445268"/>
            <a:ext cx="1333500" cy="3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9" tIns="45692" rIns="91379" bIns="4569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800" dirty="0">
                <a:solidFill>
                  <a:schemeClr val="bg1"/>
                </a:solidFill>
                <a:cs typeface="Arial" charset="0"/>
              </a:rPr>
              <a:t>© 2012 Peopletoo Limited</a:t>
            </a:r>
          </a:p>
        </p:txBody>
      </p:sp>
      <p:pic>
        <p:nvPicPr>
          <p:cNvPr id="17" name="Picture 25" descr="elipse-1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8732" y="5611817"/>
            <a:ext cx="2135066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ctangle 26"/>
          <p:cNvSpPr>
            <a:spLocks noChangeArrowheads="1"/>
          </p:cNvSpPr>
          <p:nvPr userDrawn="1"/>
        </p:nvSpPr>
        <p:spPr bwMode="auto">
          <a:xfrm>
            <a:off x="4784483" y="5861151"/>
            <a:ext cx="170863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eaLnBrk="1" hangingPunct="1">
              <a:lnSpc>
                <a:spcPts val="1200"/>
              </a:lnSpc>
            </a:pPr>
            <a:r>
              <a:rPr lang="en-US" sz="1600" dirty="0">
                <a:solidFill>
                  <a:schemeClr val="bg1"/>
                </a:solidFill>
              </a:rPr>
              <a:t>Public Partnerships</a:t>
            </a:r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5" name="Content Placeholder 2"/>
          <p:cNvSpPr>
            <a:spLocks noGrp="1"/>
          </p:cNvSpPr>
          <p:nvPr>
            <p:ph idx="10"/>
          </p:nvPr>
        </p:nvSpPr>
        <p:spPr>
          <a:xfrm>
            <a:off x="251981" y="1033603"/>
            <a:ext cx="5782452" cy="1460310"/>
          </a:xfrm>
          <a:prstGeom prst="rect">
            <a:avLst/>
          </a:prstGeom>
        </p:spPr>
        <p:txBody>
          <a:bodyPr lIns="91378" tIns="45692" rIns="91378" bIns="45692" anchor="ctr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87558185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6523892" y="6357939"/>
            <a:ext cx="2133600" cy="365125"/>
          </a:xfrm>
          <a:prstGeom prst="rect">
            <a:avLst/>
          </a:prstGeom>
        </p:spPr>
        <p:txBody>
          <a:bodyPr lIns="84349" tIns="42177" rIns="84349" bIns="42177" anchor="ctr"/>
          <a:lstStyle>
            <a:lvl1pPr>
              <a:defRPr sz="1800" b="1">
                <a:latin typeface="+mn-lt"/>
              </a:defRPr>
            </a:lvl1pPr>
          </a:lstStyle>
          <a:p>
            <a:pPr algn="r" eaLnBrk="1" hangingPunct="1">
              <a:defRPr/>
            </a:pPr>
            <a:fld id="{AD643B55-3EF2-4326-BE27-19FF09276EF3}" type="slidenum">
              <a:rPr lang="en-GB" sz="1662" smtClean="0">
                <a:solidFill>
                  <a:schemeClr val="tx1">
                    <a:tint val="75000"/>
                  </a:schemeClr>
                </a:solidFill>
                <a:ea typeface="+mn-ea"/>
                <a:cs typeface="Arial" charset="0"/>
              </a:rPr>
              <a:pPr algn="r" eaLnBrk="1" hangingPunct="1">
                <a:defRPr/>
              </a:pPr>
              <a:t>‹#›</a:t>
            </a:fld>
            <a:endParaRPr lang="en-GB" sz="1662" dirty="0">
              <a:solidFill>
                <a:schemeClr val="tx1">
                  <a:tint val="75000"/>
                </a:schemeClr>
              </a:solidFill>
              <a:ea typeface="+mn-ea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50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6" y="3886200"/>
            <a:ext cx="6400800" cy="1752600"/>
          </a:xfrm>
          <a:prstGeom prst="rect">
            <a:avLst/>
          </a:prstGeom>
        </p:spPr>
        <p:txBody>
          <a:bodyPr lIns="91378" tIns="45692" rIns="91378" bIns="45692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1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35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52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7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087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23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4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6" y="6356352"/>
            <a:ext cx="2895600" cy="365125"/>
          </a:xfrm>
          <a:prstGeom prst="rect">
            <a:avLst/>
          </a:prstGeom>
        </p:spPr>
        <p:txBody>
          <a:bodyPr lIns="91378" tIns="45692" rIns="91378" bIns="45692"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lIns="91378" tIns="45692" rIns="91378" bIns="45692"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385DBB7F-252A-469D-8DCA-357768D17DC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588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peopletoo_strap_whitebkg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919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 userDrawn="1"/>
        </p:nvCxnSpPr>
        <p:spPr>
          <a:xfrm>
            <a:off x="296013" y="2714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296013" y="13509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6"/>
          <p:cNvSpPr txBox="1"/>
          <p:nvPr userDrawn="1"/>
        </p:nvSpPr>
        <p:spPr>
          <a:xfrm>
            <a:off x="8275029" y="6415090"/>
            <a:ext cx="499696" cy="246165"/>
          </a:xfrm>
          <a:prstGeom prst="rect">
            <a:avLst/>
          </a:prstGeom>
          <a:noFill/>
        </p:spPr>
        <p:txBody>
          <a:bodyPr lIns="91379" tIns="45692" rIns="91379" bIns="45692">
            <a:spAutoFit/>
          </a:bodyPr>
          <a:lstStyle/>
          <a:p>
            <a:pPr algn="r">
              <a:defRPr/>
            </a:pPr>
            <a:fld id="{CA826B44-B319-4C9D-9F97-49DBC091FFA5}" type="slidenum">
              <a:rPr lang="en-GB" sz="1000">
                <a:solidFill>
                  <a:schemeClr val="accent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1000" dirty="0">
              <a:solidFill>
                <a:schemeClr val="accent1"/>
              </a:solidFill>
              <a:latin typeface="+mn-lt"/>
              <a:ea typeface="ＭＳ Ｐゴシック" pitchFamily="-111" charset="-128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274028" y="6445268"/>
            <a:ext cx="1333500" cy="3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9" tIns="45692" rIns="91379" bIns="4569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800" dirty="0">
                <a:cs typeface="Arial" charset="0"/>
              </a:rPr>
              <a:t>© 2012 Peopletoo Limited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422037" y="1532967"/>
            <a:ext cx="2667949" cy="4854388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1"/>
          </p:nvPr>
        </p:nvSpPr>
        <p:spPr>
          <a:xfrm>
            <a:off x="3250728" y="1532967"/>
            <a:ext cx="2667928" cy="4854388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2"/>
          </p:nvPr>
        </p:nvSpPr>
        <p:spPr>
          <a:xfrm>
            <a:off x="6079401" y="1532967"/>
            <a:ext cx="2667940" cy="4854388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1pPr>
            <a:lvl2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2pPr>
            <a:lvl3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3pPr>
            <a:lvl4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4pPr>
            <a:lvl5pPr>
              <a:spcBef>
                <a:spcPts val="900"/>
              </a:spcBef>
              <a:buClr>
                <a:schemeClr val="accent2"/>
              </a:buClr>
              <a:buSzPct val="150000"/>
              <a:buFont typeface="Arial" pitchFamily="34" charset="0"/>
              <a:buChar char="•"/>
              <a:defRPr sz="1000">
                <a:solidFill>
                  <a:schemeClr val="accent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239987" y="800391"/>
            <a:ext cx="5436577" cy="428625"/>
          </a:xfrm>
          <a:prstGeom prst="rect">
            <a:avLst/>
          </a:prstGeom>
        </p:spPr>
        <p:txBody>
          <a:bodyPr/>
          <a:lstStyle>
            <a:lvl1pPr marL="363280" indent="6351"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573194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6"/>
          <p:cNvSpPr txBox="1"/>
          <p:nvPr userDrawn="1"/>
        </p:nvSpPr>
        <p:spPr>
          <a:xfrm>
            <a:off x="8275029" y="6523926"/>
            <a:ext cx="499696" cy="246165"/>
          </a:xfrm>
          <a:prstGeom prst="rect">
            <a:avLst/>
          </a:prstGeom>
          <a:noFill/>
        </p:spPr>
        <p:txBody>
          <a:bodyPr lIns="91379" tIns="45692" rIns="91379" bIns="45692">
            <a:spAutoFit/>
          </a:bodyPr>
          <a:lstStyle/>
          <a:p>
            <a:pPr algn="r">
              <a:defRPr/>
            </a:pPr>
            <a:fld id="{ACD9ADDC-6F12-4660-9095-641EC0A2F455}" type="slidenum">
              <a:rPr lang="en-GB" sz="1000">
                <a:solidFill>
                  <a:schemeClr val="accent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1000" dirty="0">
              <a:solidFill>
                <a:schemeClr val="accent1"/>
              </a:solidFill>
              <a:latin typeface="+mn-lt"/>
              <a:ea typeface="ＭＳ Ｐゴシック" pitchFamily="-111" charset="-128"/>
            </a:endParaRPr>
          </a:p>
        </p:txBody>
      </p:sp>
      <p:pic>
        <p:nvPicPr>
          <p:cNvPr id="5" name="Picture 12" descr="peopletoo_strap_whitebkg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919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296013" y="2714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296013" y="1350963"/>
            <a:ext cx="8573966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Box 14"/>
          <p:cNvSpPr txBox="1">
            <a:spLocks noChangeArrowheads="1"/>
          </p:cNvSpPr>
          <p:nvPr userDrawn="1"/>
        </p:nvSpPr>
        <p:spPr bwMode="auto">
          <a:xfrm>
            <a:off x="265751" y="6562026"/>
            <a:ext cx="1333500" cy="3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9" tIns="45692" rIns="91379" bIns="4569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800" dirty="0">
                <a:cs typeface="Arial" charset="0"/>
              </a:rPr>
              <a:t>© 2014</a:t>
            </a:r>
            <a:r>
              <a:rPr lang="en-GB" sz="800" baseline="0" dirty="0">
                <a:cs typeface="Arial" charset="0"/>
              </a:rPr>
              <a:t> </a:t>
            </a:r>
            <a:r>
              <a:rPr lang="en-GB" sz="800" dirty="0">
                <a:cs typeface="Arial" charset="0"/>
              </a:rPr>
              <a:t>Peopletoo Limited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028" y="1506913"/>
            <a:ext cx="8388288" cy="4908177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6"/>
            <a:ext cx="5436577" cy="428625"/>
          </a:xfrm>
          <a:prstGeom prst="rect">
            <a:avLst/>
          </a:prstGeom>
        </p:spPr>
        <p:txBody>
          <a:bodyPr/>
          <a:lstStyle>
            <a:lvl1pPr marL="363280" indent="6351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20686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 userDrawn="1"/>
        </p:nvSpPr>
        <p:spPr bwMode="auto">
          <a:xfrm>
            <a:off x="0" y="5"/>
            <a:ext cx="9144000" cy="258763"/>
          </a:xfrm>
          <a:prstGeom prst="rect">
            <a:avLst/>
          </a:prstGeom>
          <a:solidFill>
            <a:srgbClr val="8F9095"/>
          </a:solidFill>
          <a:ln w="9525">
            <a:noFill/>
            <a:miter lim="800000"/>
            <a:headEnd/>
            <a:tailEnd/>
          </a:ln>
        </p:spPr>
        <p:txBody>
          <a:bodyPr wrap="none" lIns="91379" tIns="45692" rIns="91379" bIns="45692" anchor="ctr"/>
          <a:lstStyle/>
          <a:p>
            <a:pPr algn="ctr"/>
            <a:endParaRPr lang="en-US" sz="1800" dirty="0">
              <a:solidFill>
                <a:srgbClr val="5FB653"/>
              </a:solidFill>
            </a:endParaRPr>
          </a:p>
        </p:txBody>
      </p:sp>
      <p:sp>
        <p:nvSpPr>
          <p:cNvPr id="5" name="Rectangle 12"/>
          <p:cNvSpPr>
            <a:spLocks noChangeArrowheads="1"/>
          </p:cNvSpPr>
          <p:nvPr userDrawn="1"/>
        </p:nvSpPr>
        <p:spPr bwMode="auto">
          <a:xfrm>
            <a:off x="0" y="1365250"/>
            <a:ext cx="9144000" cy="5492750"/>
          </a:xfrm>
          <a:prstGeom prst="rect">
            <a:avLst/>
          </a:prstGeom>
          <a:solidFill>
            <a:srgbClr val="8F9095"/>
          </a:solidFill>
          <a:ln w="9525">
            <a:noFill/>
            <a:miter lim="800000"/>
            <a:headEnd/>
            <a:tailEnd/>
          </a:ln>
        </p:spPr>
        <p:txBody>
          <a:bodyPr wrap="none" lIns="91379" tIns="45692" rIns="91379" bIns="45692" anchor="ctr"/>
          <a:lstStyle/>
          <a:p>
            <a:pPr algn="ctr"/>
            <a:endParaRPr lang="en-US" sz="1800" dirty="0">
              <a:solidFill>
                <a:srgbClr val="5FB653"/>
              </a:solidFill>
            </a:endParaRPr>
          </a:p>
        </p:txBody>
      </p:sp>
      <p:sp>
        <p:nvSpPr>
          <p:cNvPr id="6" name="TextBox 16"/>
          <p:cNvSpPr txBox="1"/>
          <p:nvPr userDrawn="1"/>
        </p:nvSpPr>
        <p:spPr>
          <a:xfrm>
            <a:off x="8275029" y="6415093"/>
            <a:ext cx="499696" cy="246165"/>
          </a:xfrm>
          <a:prstGeom prst="rect">
            <a:avLst/>
          </a:prstGeom>
          <a:noFill/>
        </p:spPr>
        <p:txBody>
          <a:bodyPr lIns="91379" tIns="45692" rIns="91379" bIns="45692">
            <a:spAutoFit/>
          </a:bodyPr>
          <a:lstStyle/>
          <a:p>
            <a:pPr algn="r">
              <a:defRPr/>
            </a:pPr>
            <a:fld id="{F80694A8-02C6-43F5-A10E-C196AD0825CC}" type="slidenum">
              <a:rPr lang="en-GB" sz="1000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1000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pic>
        <p:nvPicPr>
          <p:cNvPr id="7" name="Picture 12" descr="peopletoo_strap_whitebkgd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4919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15"/>
          <p:cNvGrpSpPr>
            <a:grpSpLocks/>
          </p:cNvGrpSpPr>
          <p:nvPr userDrawn="1"/>
        </p:nvGrpSpPr>
        <p:grpSpPr bwMode="auto">
          <a:xfrm>
            <a:off x="0" y="271463"/>
            <a:ext cx="9144000" cy="1079500"/>
            <a:chOff x="320675" y="271463"/>
            <a:chExt cx="9288463" cy="1079500"/>
          </a:xfrm>
        </p:grpSpPr>
        <p:cxnSp>
          <p:nvCxnSpPr>
            <p:cNvPr id="9" name="Straight Connector 8"/>
            <p:cNvCxnSpPr/>
            <p:nvPr userDrawn="1"/>
          </p:nvCxnSpPr>
          <p:spPr>
            <a:xfrm>
              <a:off x="320675" y="2714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320675" y="13509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274028" y="6445252"/>
            <a:ext cx="1333500" cy="3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9" tIns="45692" rIns="91379" bIns="4569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800" dirty="0">
                <a:solidFill>
                  <a:schemeClr val="bg1"/>
                </a:solidFill>
                <a:cs typeface="Arial" charset="0"/>
              </a:rPr>
              <a:t>© 2013 Peopletoo Limited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091" y="1479203"/>
            <a:ext cx="8388288" cy="4908177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6"/>
            <a:ext cx="5436577" cy="428625"/>
          </a:xfrm>
          <a:prstGeom prst="rect">
            <a:avLst/>
          </a:prstGeom>
        </p:spPr>
        <p:txBody>
          <a:bodyPr anchor="b"/>
          <a:lstStyle>
            <a:lvl1pPr marL="363280" indent="6351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731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diagram_1Bkgd"/>
          <p:cNvPicPr>
            <a:picLocks noChangeAspect="1" noChangeArrowheads="1"/>
          </p:cNvPicPr>
          <p:nvPr userDrawn="1"/>
        </p:nvPicPr>
        <p:blipFill>
          <a:blip r:embed="rId2" cstate="print"/>
          <a:srcRect l="15392" t="41023" r="40985" b="56194"/>
          <a:stretch>
            <a:fillRect/>
          </a:stretch>
        </p:blipFill>
        <p:spPr bwMode="auto">
          <a:xfrm>
            <a:off x="0" y="5"/>
            <a:ext cx="914400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diagram_1Bkgd"/>
          <p:cNvPicPr>
            <a:picLocks noChangeAspect="1" noChangeArrowheads="1"/>
          </p:cNvPicPr>
          <p:nvPr userDrawn="1"/>
        </p:nvPicPr>
        <p:blipFill>
          <a:blip r:embed="rId2" cstate="print"/>
          <a:srcRect l="15392" t="41023" r="40985"/>
          <a:stretch>
            <a:fillRect/>
          </a:stretch>
        </p:blipFill>
        <p:spPr bwMode="auto">
          <a:xfrm>
            <a:off x="0" y="1363687"/>
            <a:ext cx="9144000" cy="549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6"/>
          <p:cNvSpPr txBox="1"/>
          <p:nvPr userDrawn="1"/>
        </p:nvSpPr>
        <p:spPr>
          <a:xfrm>
            <a:off x="8275029" y="6415090"/>
            <a:ext cx="499696" cy="246165"/>
          </a:xfrm>
          <a:prstGeom prst="rect">
            <a:avLst/>
          </a:prstGeom>
          <a:noFill/>
        </p:spPr>
        <p:txBody>
          <a:bodyPr lIns="91379" tIns="45692" rIns="91379" bIns="45692">
            <a:spAutoFit/>
          </a:bodyPr>
          <a:lstStyle/>
          <a:p>
            <a:pPr algn="r">
              <a:defRPr/>
            </a:pPr>
            <a:fld id="{BD9E8923-76FB-4335-8903-8C0DFD0DEE50}" type="slidenum">
              <a:rPr lang="en-GB" sz="1000">
                <a:solidFill>
                  <a:schemeClr val="bg1"/>
                </a:solidFill>
                <a:latin typeface="+mn-lt"/>
                <a:ea typeface="ＭＳ Ｐゴシック" pitchFamily="-111" charset="-128"/>
              </a:rPr>
              <a:pPr algn="r">
                <a:defRPr/>
              </a:pPr>
              <a:t>‹#›</a:t>
            </a:fld>
            <a:endParaRPr lang="en-GB" sz="1000" dirty="0">
              <a:solidFill>
                <a:schemeClr val="bg1"/>
              </a:solidFill>
              <a:latin typeface="+mn-lt"/>
              <a:ea typeface="ＭＳ Ｐゴシック" pitchFamily="-111" charset="-128"/>
            </a:endParaRPr>
          </a:p>
        </p:txBody>
      </p:sp>
      <p:pic>
        <p:nvPicPr>
          <p:cNvPr id="7" name="Picture 12" descr="peopletoo_strap_whitebkgd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4919" y="257175"/>
            <a:ext cx="2224454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11"/>
          <p:cNvGrpSpPr>
            <a:grpSpLocks/>
          </p:cNvGrpSpPr>
          <p:nvPr userDrawn="1"/>
        </p:nvGrpSpPr>
        <p:grpSpPr bwMode="auto">
          <a:xfrm>
            <a:off x="0" y="271463"/>
            <a:ext cx="9144000" cy="1079500"/>
            <a:chOff x="0" y="271463"/>
            <a:chExt cx="9288463" cy="1079500"/>
          </a:xfrm>
        </p:grpSpPr>
        <p:cxnSp>
          <p:nvCxnSpPr>
            <p:cNvPr id="9" name="Straight Connector 8"/>
            <p:cNvCxnSpPr/>
            <p:nvPr userDrawn="1"/>
          </p:nvCxnSpPr>
          <p:spPr>
            <a:xfrm>
              <a:off x="0" y="2714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 userDrawn="1"/>
          </p:nvCxnSpPr>
          <p:spPr>
            <a:xfrm>
              <a:off x="0" y="1350963"/>
              <a:ext cx="9288463" cy="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274028" y="6445252"/>
            <a:ext cx="1333500" cy="338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79" tIns="45692" rIns="91379" bIns="4569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sz="800" dirty="0">
                <a:solidFill>
                  <a:schemeClr val="bg1"/>
                </a:solidFill>
                <a:cs typeface="Arial" charset="0"/>
              </a:rPr>
              <a:t>© 2013 Peopletoo Limited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091" y="1479203"/>
            <a:ext cx="8388288" cy="4908177"/>
          </a:xfrm>
          <a:prstGeom prst="rect">
            <a:avLst/>
          </a:prstGeom>
        </p:spPr>
        <p:txBody>
          <a:bodyPr lIns="91378" tIns="45692" rIns="91378" bIns="45692" anchor="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9987" y="773116"/>
            <a:ext cx="5436577" cy="428625"/>
          </a:xfrm>
          <a:prstGeom prst="rect">
            <a:avLst/>
          </a:prstGeom>
        </p:spPr>
        <p:txBody>
          <a:bodyPr anchor="b"/>
          <a:lstStyle>
            <a:lvl1pPr marL="363280" indent="6351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3940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6523892" y="6357942"/>
            <a:ext cx="2133600" cy="365125"/>
          </a:xfrm>
          <a:prstGeom prst="rect">
            <a:avLst/>
          </a:prstGeom>
        </p:spPr>
        <p:txBody>
          <a:bodyPr lIns="91379" tIns="45692" rIns="91379" bIns="45692" anchor="ctr"/>
          <a:lstStyle>
            <a:lvl1pPr>
              <a:defRPr sz="1800" b="1">
                <a:latin typeface="+mn-lt"/>
              </a:defRPr>
            </a:lvl1pPr>
          </a:lstStyle>
          <a:p>
            <a:pPr algn="r" eaLnBrk="1" hangingPunct="1">
              <a:defRPr/>
            </a:pPr>
            <a:fld id="{AD643B55-3EF2-4326-BE27-19FF09276EF3}" type="slidenum">
              <a:rPr lang="en-GB" sz="1800" smtClean="0">
                <a:solidFill>
                  <a:schemeClr val="tx1">
                    <a:tint val="75000"/>
                  </a:schemeClr>
                </a:solidFill>
                <a:ea typeface="+mn-ea"/>
                <a:cs typeface="Arial" charset="0"/>
              </a:rPr>
              <a:pPr algn="r" eaLnBrk="1" hangingPunct="1">
                <a:defRPr/>
              </a:pPr>
              <a:t>‹#›</a:t>
            </a:fld>
            <a:endParaRPr lang="en-GB" sz="1800" dirty="0">
              <a:solidFill>
                <a:schemeClr val="tx1">
                  <a:tint val="75000"/>
                </a:schemeClr>
              </a:solidFill>
              <a:ea typeface="+mn-ea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5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5" y="3886200"/>
            <a:ext cx="6400800" cy="1752600"/>
          </a:xfrm>
          <a:prstGeom prst="rect">
            <a:avLst/>
          </a:prstGeom>
        </p:spPr>
        <p:txBody>
          <a:bodyPr lIns="91378" tIns="45692" rIns="91378" bIns="45692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5" y="6356355"/>
            <a:ext cx="2895600" cy="365125"/>
          </a:xfrm>
          <a:prstGeom prst="rect">
            <a:avLst/>
          </a:prstGeom>
        </p:spPr>
        <p:txBody>
          <a:bodyPr lIns="91378" tIns="45692" rIns="91378" bIns="45692"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lIns="91378" tIns="45692" rIns="91378" bIns="45692"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fld id="{385DBB7F-252A-469D-8DCA-357768D17DC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127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6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3168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</p:sldLayoutIdLst>
  <p:transition/>
  <p:hf hdr="0" ftr="0" dt="0"/>
  <p:txStyles>
    <p:titleStyle>
      <a:lvl1pPr marL="363280" indent="6351"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pitchFamily="-111" charset="0"/>
          <a:ea typeface="ＭＳ Ｐゴシック" pitchFamily="34" charset="-128"/>
          <a:cs typeface="+mj-cs"/>
        </a:defRPr>
      </a:lvl1pPr>
      <a:lvl2pPr marL="363280" indent="6351"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2pPr>
      <a:lvl3pPr marL="363280" indent="6351"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3pPr>
      <a:lvl4pPr marL="363280" indent="6351"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4pPr>
      <a:lvl5pPr marL="363280" indent="6351"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5pPr>
      <a:lvl6pPr marL="456885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</a:defRPr>
      </a:lvl6pPr>
      <a:lvl7pPr marL="913772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</a:defRPr>
      </a:lvl7pPr>
      <a:lvl8pPr marL="1370655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</a:defRPr>
      </a:lvl8pPr>
      <a:lvl9pPr marL="1827533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</a:defRPr>
      </a:lvl9pPr>
    </p:titleStyle>
    <p:bodyStyle>
      <a:lvl1pPr marL="342662" indent="-342662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SzPct val="150000"/>
        <a:defRPr>
          <a:solidFill>
            <a:schemeClr val="bg1"/>
          </a:solidFill>
          <a:latin typeface="Arial" pitchFamily="-111" charset="0"/>
          <a:ea typeface="ＭＳ Ｐゴシック" pitchFamily="34" charset="-128"/>
          <a:cs typeface="+mn-cs"/>
        </a:defRPr>
      </a:lvl1pPr>
      <a:lvl2pPr marL="742431" indent="-285552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SzPct val="150000"/>
        <a:defRPr>
          <a:solidFill>
            <a:schemeClr val="bg1"/>
          </a:solidFill>
          <a:latin typeface="Arial" pitchFamily="-111" charset="0"/>
          <a:ea typeface="ＭＳ Ｐゴシック" pitchFamily="34" charset="-128"/>
        </a:defRPr>
      </a:lvl2pPr>
      <a:lvl3pPr marL="1142197" indent="-228444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SzPct val="150000"/>
        <a:defRPr>
          <a:solidFill>
            <a:schemeClr val="bg1"/>
          </a:solidFill>
          <a:latin typeface="Arial" pitchFamily="-111" charset="0"/>
          <a:ea typeface="ＭＳ Ｐゴシック" pitchFamily="34" charset="-128"/>
        </a:defRPr>
      </a:lvl3pPr>
      <a:lvl4pPr marL="1599095" indent="-228444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-111" charset="0"/>
          <a:ea typeface="ＭＳ Ｐゴシック" pitchFamily="34" charset="-128"/>
        </a:defRPr>
      </a:lvl4pPr>
      <a:lvl5pPr marL="2055971" indent="-228444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-111" charset="0"/>
          <a:ea typeface="ＭＳ Ｐゴシック" pitchFamily="34" charset="-128"/>
        </a:defRPr>
      </a:lvl5pPr>
      <a:lvl6pPr marL="2512859" indent="-22844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69740" indent="-22844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6622" indent="-22844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3507" indent="-228444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568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85" algn="l" defTabSz="4568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772" algn="l" defTabSz="4568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655" algn="l" defTabSz="4568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533" algn="l" defTabSz="4568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411" algn="l" defTabSz="4568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314" algn="l" defTabSz="4568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181" algn="l" defTabSz="4568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065" algn="l" defTabSz="45688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3E9A4-4DC4-46EB-AD3D-A1F17B3980CA}" type="datetimeFigureOut">
              <a:rPr lang="en-GB" smtClean="0"/>
              <a:t>04/01/2019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97050-8633-48D8-BC41-B792DCE42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047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821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</p:sldLayoutIdLst>
  <p:transition/>
  <p:hf hdr="0" ftr="0" dt="0"/>
  <p:txStyles>
    <p:titleStyle>
      <a:lvl1pPr marL="335352" indent="5862" algn="r" rtl="0" eaLnBrk="0" fontAlgn="base" hangingPunct="0">
        <a:spcBef>
          <a:spcPct val="0"/>
        </a:spcBef>
        <a:spcAft>
          <a:spcPct val="0"/>
        </a:spcAft>
        <a:defRPr sz="2215">
          <a:solidFill>
            <a:schemeClr val="tx1"/>
          </a:solidFill>
          <a:latin typeface="Arial" pitchFamily="-111" charset="0"/>
          <a:ea typeface="ＭＳ Ｐゴシック" pitchFamily="34" charset="-128"/>
          <a:cs typeface="+mj-cs"/>
        </a:defRPr>
      </a:lvl1pPr>
      <a:lvl2pPr marL="335352" indent="5862" algn="r" rtl="0" eaLnBrk="0" fontAlgn="base" hangingPunct="0">
        <a:spcBef>
          <a:spcPct val="0"/>
        </a:spcBef>
        <a:spcAft>
          <a:spcPct val="0"/>
        </a:spcAft>
        <a:defRPr sz="2215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2pPr>
      <a:lvl3pPr marL="335352" indent="5862" algn="r" rtl="0" eaLnBrk="0" fontAlgn="base" hangingPunct="0">
        <a:spcBef>
          <a:spcPct val="0"/>
        </a:spcBef>
        <a:spcAft>
          <a:spcPct val="0"/>
        </a:spcAft>
        <a:defRPr sz="2215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3pPr>
      <a:lvl4pPr marL="335352" indent="5862" algn="r" rtl="0" eaLnBrk="0" fontAlgn="base" hangingPunct="0">
        <a:spcBef>
          <a:spcPct val="0"/>
        </a:spcBef>
        <a:spcAft>
          <a:spcPct val="0"/>
        </a:spcAft>
        <a:defRPr sz="2215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4pPr>
      <a:lvl5pPr marL="335352" indent="5862" algn="r" rtl="0" eaLnBrk="0" fontAlgn="base" hangingPunct="0">
        <a:spcBef>
          <a:spcPct val="0"/>
        </a:spcBef>
        <a:spcAft>
          <a:spcPct val="0"/>
        </a:spcAft>
        <a:defRPr sz="2215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5pPr>
      <a:lvl6pPr marL="421761" algn="l" rtl="0" fontAlgn="base">
        <a:spcBef>
          <a:spcPct val="0"/>
        </a:spcBef>
        <a:spcAft>
          <a:spcPct val="0"/>
        </a:spcAft>
        <a:defRPr sz="2769">
          <a:solidFill>
            <a:schemeClr val="tx1"/>
          </a:solidFill>
          <a:latin typeface="Trebuchet MS" pitchFamily="34" charset="0"/>
        </a:defRPr>
      </a:lvl6pPr>
      <a:lvl7pPr marL="843523" algn="l" rtl="0" fontAlgn="base">
        <a:spcBef>
          <a:spcPct val="0"/>
        </a:spcBef>
        <a:spcAft>
          <a:spcPct val="0"/>
        </a:spcAft>
        <a:defRPr sz="2769">
          <a:solidFill>
            <a:schemeClr val="tx1"/>
          </a:solidFill>
          <a:latin typeface="Trebuchet MS" pitchFamily="34" charset="0"/>
        </a:defRPr>
      </a:lvl7pPr>
      <a:lvl8pPr marL="1265283" algn="l" rtl="0" fontAlgn="base">
        <a:spcBef>
          <a:spcPct val="0"/>
        </a:spcBef>
        <a:spcAft>
          <a:spcPct val="0"/>
        </a:spcAft>
        <a:defRPr sz="2769">
          <a:solidFill>
            <a:schemeClr val="tx1"/>
          </a:solidFill>
          <a:latin typeface="Trebuchet MS" pitchFamily="34" charset="0"/>
        </a:defRPr>
      </a:lvl8pPr>
      <a:lvl9pPr marL="1687037" algn="l" rtl="0" fontAlgn="base">
        <a:spcBef>
          <a:spcPct val="0"/>
        </a:spcBef>
        <a:spcAft>
          <a:spcPct val="0"/>
        </a:spcAft>
        <a:defRPr sz="2769">
          <a:solidFill>
            <a:schemeClr val="tx1"/>
          </a:solidFill>
          <a:latin typeface="Trebuchet MS" pitchFamily="34" charset="0"/>
        </a:defRPr>
      </a:lvl9pPr>
    </p:titleStyle>
    <p:bodyStyle>
      <a:lvl1pPr marL="316319" indent="-316319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SzPct val="150000"/>
        <a:defRPr>
          <a:solidFill>
            <a:schemeClr val="bg1"/>
          </a:solidFill>
          <a:latin typeface="Arial" pitchFamily="-111" charset="0"/>
          <a:ea typeface="ＭＳ Ｐゴシック" pitchFamily="34" charset="-128"/>
          <a:cs typeface="+mn-cs"/>
        </a:defRPr>
      </a:lvl1pPr>
      <a:lvl2pPr marL="685355" indent="-263600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SzPct val="150000"/>
        <a:defRPr>
          <a:solidFill>
            <a:schemeClr val="bg1"/>
          </a:solidFill>
          <a:latin typeface="Arial" pitchFamily="-111" charset="0"/>
          <a:ea typeface="ＭＳ Ｐゴシック" pitchFamily="34" charset="-128"/>
        </a:defRPr>
      </a:lvl2pPr>
      <a:lvl3pPr marL="1054388" indent="-210881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SzPct val="150000"/>
        <a:defRPr>
          <a:solidFill>
            <a:schemeClr val="bg1"/>
          </a:solidFill>
          <a:latin typeface="Arial" pitchFamily="-111" charset="0"/>
          <a:ea typeface="ＭＳ Ｐゴシック" pitchFamily="34" charset="-128"/>
        </a:defRPr>
      </a:lvl3pPr>
      <a:lvl4pPr marL="1476162" indent="-210881" algn="l" rtl="0" eaLnBrk="0" fontAlgn="base" hangingPunct="0">
        <a:spcBef>
          <a:spcPct val="20000"/>
        </a:spcBef>
        <a:spcAft>
          <a:spcPct val="0"/>
        </a:spcAft>
        <a:buChar char="–"/>
        <a:defRPr sz="1846">
          <a:solidFill>
            <a:schemeClr val="tx1"/>
          </a:solidFill>
          <a:latin typeface="Arial" pitchFamily="-111" charset="0"/>
          <a:ea typeface="ＭＳ Ｐゴシック" pitchFamily="34" charset="-128"/>
        </a:defRPr>
      </a:lvl4pPr>
      <a:lvl5pPr marL="1897914" indent="-210881" algn="l" rtl="0" eaLnBrk="0" fontAlgn="base" hangingPunct="0">
        <a:spcBef>
          <a:spcPct val="20000"/>
        </a:spcBef>
        <a:spcAft>
          <a:spcPct val="0"/>
        </a:spcAft>
        <a:buChar char="»"/>
        <a:defRPr sz="1846">
          <a:solidFill>
            <a:schemeClr val="tx1"/>
          </a:solidFill>
          <a:latin typeface="Arial" pitchFamily="-111" charset="0"/>
          <a:ea typeface="ＭＳ Ｐゴシック" pitchFamily="34" charset="-128"/>
        </a:defRPr>
      </a:lvl5pPr>
      <a:lvl6pPr marL="2319677" indent="-210881" algn="l" rtl="0" fontAlgn="base">
        <a:spcBef>
          <a:spcPct val="20000"/>
        </a:spcBef>
        <a:spcAft>
          <a:spcPct val="0"/>
        </a:spcAft>
        <a:buChar char="»"/>
        <a:defRPr sz="1846">
          <a:solidFill>
            <a:schemeClr val="tx1"/>
          </a:solidFill>
          <a:latin typeface="+mn-lt"/>
        </a:defRPr>
      </a:lvl6pPr>
      <a:lvl7pPr marL="2741436" indent="-210881" algn="l" rtl="0" fontAlgn="base">
        <a:spcBef>
          <a:spcPct val="20000"/>
        </a:spcBef>
        <a:spcAft>
          <a:spcPct val="0"/>
        </a:spcAft>
        <a:buChar char="»"/>
        <a:defRPr sz="1846">
          <a:solidFill>
            <a:schemeClr val="tx1"/>
          </a:solidFill>
          <a:latin typeface="+mn-lt"/>
        </a:defRPr>
      </a:lvl7pPr>
      <a:lvl8pPr marL="3163194" indent="-210881" algn="l" rtl="0" fontAlgn="base">
        <a:spcBef>
          <a:spcPct val="20000"/>
        </a:spcBef>
        <a:spcAft>
          <a:spcPct val="0"/>
        </a:spcAft>
        <a:buChar char="»"/>
        <a:defRPr sz="1846">
          <a:solidFill>
            <a:schemeClr val="tx1"/>
          </a:solidFill>
          <a:latin typeface="+mn-lt"/>
        </a:defRPr>
      </a:lvl8pPr>
      <a:lvl9pPr marL="3584955" indent="-210881" algn="l" rtl="0" fontAlgn="base">
        <a:spcBef>
          <a:spcPct val="20000"/>
        </a:spcBef>
        <a:spcAft>
          <a:spcPct val="0"/>
        </a:spcAft>
        <a:buChar char="»"/>
        <a:defRPr sz="184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761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523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283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037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8792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0570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2315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4075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950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</p:sldLayoutIdLst>
  <p:transition/>
  <p:hf hdr="0" ftr="0" dt="0"/>
  <p:txStyles>
    <p:titleStyle>
      <a:lvl1pPr marL="335352" indent="5862" algn="r" rtl="0" eaLnBrk="0" fontAlgn="base" hangingPunct="0">
        <a:spcBef>
          <a:spcPct val="0"/>
        </a:spcBef>
        <a:spcAft>
          <a:spcPct val="0"/>
        </a:spcAft>
        <a:defRPr sz="2215">
          <a:solidFill>
            <a:schemeClr val="tx1"/>
          </a:solidFill>
          <a:latin typeface="Arial" pitchFamily="-111" charset="0"/>
          <a:ea typeface="ＭＳ Ｐゴシック" pitchFamily="34" charset="-128"/>
          <a:cs typeface="+mj-cs"/>
        </a:defRPr>
      </a:lvl1pPr>
      <a:lvl2pPr marL="335352" indent="5862" algn="r" rtl="0" eaLnBrk="0" fontAlgn="base" hangingPunct="0">
        <a:spcBef>
          <a:spcPct val="0"/>
        </a:spcBef>
        <a:spcAft>
          <a:spcPct val="0"/>
        </a:spcAft>
        <a:defRPr sz="2215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2pPr>
      <a:lvl3pPr marL="335352" indent="5862" algn="r" rtl="0" eaLnBrk="0" fontAlgn="base" hangingPunct="0">
        <a:spcBef>
          <a:spcPct val="0"/>
        </a:spcBef>
        <a:spcAft>
          <a:spcPct val="0"/>
        </a:spcAft>
        <a:defRPr sz="2215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3pPr>
      <a:lvl4pPr marL="335352" indent="5862" algn="r" rtl="0" eaLnBrk="0" fontAlgn="base" hangingPunct="0">
        <a:spcBef>
          <a:spcPct val="0"/>
        </a:spcBef>
        <a:spcAft>
          <a:spcPct val="0"/>
        </a:spcAft>
        <a:defRPr sz="2215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4pPr>
      <a:lvl5pPr marL="335352" indent="5862" algn="r" rtl="0" eaLnBrk="0" fontAlgn="base" hangingPunct="0">
        <a:spcBef>
          <a:spcPct val="0"/>
        </a:spcBef>
        <a:spcAft>
          <a:spcPct val="0"/>
        </a:spcAft>
        <a:defRPr sz="2215">
          <a:solidFill>
            <a:schemeClr val="tx1"/>
          </a:solidFill>
          <a:latin typeface="Arial" charset="0"/>
          <a:ea typeface="ＭＳ Ｐゴシック" pitchFamily="34" charset="-128"/>
          <a:cs typeface="ＭＳ Ｐゴシック" pitchFamily="-111" charset="-128"/>
        </a:defRPr>
      </a:lvl5pPr>
      <a:lvl6pPr marL="421761" algn="l" rtl="0" fontAlgn="base">
        <a:spcBef>
          <a:spcPct val="0"/>
        </a:spcBef>
        <a:spcAft>
          <a:spcPct val="0"/>
        </a:spcAft>
        <a:defRPr sz="2769">
          <a:solidFill>
            <a:schemeClr val="tx1"/>
          </a:solidFill>
          <a:latin typeface="Trebuchet MS" pitchFamily="34" charset="0"/>
        </a:defRPr>
      </a:lvl6pPr>
      <a:lvl7pPr marL="843523" algn="l" rtl="0" fontAlgn="base">
        <a:spcBef>
          <a:spcPct val="0"/>
        </a:spcBef>
        <a:spcAft>
          <a:spcPct val="0"/>
        </a:spcAft>
        <a:defRPr sz="2769">
          <a:solidFill>
            <a:schemeClr val="tx1"/>
          </a:solidFill>
          <a:latin typeface="Trebuchet MS" pitchFamily="34" charset="0"/>
        </a:defRPr>
      </a:lvl7pPr>
      <a:lvl8pPr marL="1265283" algn="l" rtl="0" fontAlgn="base">
        <a:spcBef>
          <a:spcPct val="0"/>
        </a:spcBef>
        <a:spcAft>
          <a:spcPct val="0"/>
        </a:spcAft>
        <a:defRPr sz="2769">
          <a:solidFill>
            <a:schemeClr val="tx1"/>
          </a:solidFill>
          <a:latin typeface="Trebuchet MS" pitchFamily="34" charset="0"/>
        </a:defRPr>
      </a:lvl8pPr>
      <a:lvl9pPr marL="1687037" algn="l" rtl="0" fontAlgn="base">
        <a:spcBef>
          <a:spcPct val="0"/>
        </a:spcBef>
        <a:spcAft>
          <a:spcPct val="0"/>
        </a:spcAft>
        <a:defRPr sz="2769">
          <a:solidFill>
            <a:schemeClr val="tx1"/>
          </a:solidFill>
          <a:latin typeface="Trebuchet MS" pitchFamily="34" charset="0"/>
        </a:defRPr>
      </a:lvl9pPr>
    </p:titleStyle>
    <p:bodyStyle>
      <a:lvl1pPr marL="316319" indent="-316319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SzPct val="150000"/>
        <a:defRPr>
          <a:solidFill>
            <a:schemeClr val="bg1"/>
          </a:solidFill>
          <a:latin typeface="Arial" pitchFamily="-111" charset="0"/>
          <a:ea typeface="ＭＳ Ｐゴシック" pitchFamily="34" charset="-128"/>
          <a:cs typeface="+mn-cs"/>
        </a:defRPr>
      </a:lvl1pPr>
      <a:lvl2pPr marL="685355" indent="-263600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SzPct val="150000"/>
        <a:defRPr>
          <a:solidFill>
            <a:schemeClr val="bg1"/>
          </a:solidFill>
          <a:latin typeface="Arial" pitchFamily="-111" charset="0"/>
          <a:ea typeface="ＭＳ Ｐゴシック" pitchFamily="34" charset="-128"/>
        </a:defRPr>
      </a:lvl2pPr>
      <a:lvl3pPr marL="1054388" indent="-210881" algn="l" rtl="0" eaLnBrk="0" fontAlgn="base" hangingPunct="0">
        <a:spcBef>
          <a:spcPct val="0"/>
        </a:spcBef>
        <a:spcAft>
          <a:spcPct val="0"/>
        </a:spcAft>
        <a:buClr>
          <a:schemeClr val="accent2"/>
        </a:buClr>
        <a:buSzPct val="150000"/>
        <a:defRPr>
          <a:solidFill>
            <a:schemeClr val="bg1"/>
          </a:solidFill>
          <a:latin typeface="Arial" pitchFamily="-111" charset="0"/>
          <a:ea typeface="ＭＳ Ｐゴシック" pitchFamily="34" charset="-128"/>
        </a:defRPr>
      </a:lvl3pPr>
      <a:lvl4pPr marL="1476162" indent="-210881" algn="l" rtl="0" eaLnBrk="0" fontAlgn="base" hangingPunct="0">
        <a:spcBef>
          <a:spcPct val="20000"/>
        </a:spcBef>
        <a:spcAft>
          <a:spcPct val="0"/>
        </a:spcAft>
        <a:buChar char="–"/>
        <a:defRPr sz="1846">
          <a:solidFill>
            <a:schemeClr val="tx1"/>
          </a:solidFill>
          <a:latin typeface="Arial" pitchFamily="-111" charset="0"/>
          <a:ea typeface="ＭＳ Ｐゴシック" pitchFamily="34" charset="-128"/>
        </a:defRPr>
      </a:lvl4pPr>
      <a:lvl5pPr marL="1897914" indent="-210881" algn="l" rtl="0" eaLnBrk="0" fontAlgn="base" hangingPunct="0">
        <a:spcBef>
          <a:spcPct val="20000"/>
        </a:spcBef>
        <a:spcAft>
          <a:spcPct val="0"/>
        </a:spcAft>
        <a:buChar char="»"/>
        <a:defRPr sz="1846">
          <a:solidFill>
            <a:schemeClr val="tx1"/>
          </a:solidFill>
          <a:latin typeface="Arial" pitchFamily="-111" charset="0"/>
          <a:ea typeface="ＭＳ Ｐゴシック" pitchFamily="34" charset="-128"/>
        </a:defRPr>
      </a:lvl5pPr>
      <a:lvl6pPr marL="2319677" indent="-210881" algn="l" rtl="0" fontAlgn="base">
        <a:spcBef>
          <a:spcPct val="20000"/>
        </a:spcBef>
        <a:spcAft>
          <a:spcPct val="0"/>
        </a:spcAft>
        <a:buChar char="»"/>
        <a:defRPr sz="1846">
          <a:solidFill>
            <a:schemeClr val="tx1"/>
          </a:solidFill>
          <a:latin typeface="+mn-lt"/>
        </a:defRPr>
      </a:lvl6pPr>
      <a:lvl7pPr marL="2741436" indent="-210881" algn="l" rtl="0" fontAlgn="base">
        <a:spcBef>
          <a:spcPct val="20000"/>
        </a:spcBef>
        <a:spcAft>
          <a:spcPct val="0"/>
        </a:spcAft>
        <a:buChar char="»"/>
        <a:defRPr sz="1846">
          <a:solidFill>
            <a:schemeClr val="tx1"/>
          </a:solidFill>
          <a:latin typeface="+mn-lt"/>
        </a:defRPr>
      </a:lvl7pPr>
      <a:lvl8pPr marL="3163194" indent="-210881" algn="l" rtl="0" fontAlgn="base">
        <a:spcBef>
          <a:spcPct val="20000"/>
        </a:spcBef>
        <a:spcAft>
          <a:spcPct val="0"/>
        </a:spcAft>
        <a:buChar char="»"/>
        <a:defRPr sz="1846">
          <a:solidFill>
            <a:schemeClr val="tx1"/>
          </a:solidFill>
          <a:latin typeface="+mn-lt"/>
        </a:defRPr>
      </a:lvl8pPr>
      <a:lvl9pPr marL="3584955" indent="-210881" algn="l" rtl="0" fontAlgn="base">
        <a:spcBef>
          <a:spcPct val="20000"/>
        </a:spcBef>
        <a:spcAft>
          <a:spcPct val="0"/>
        </a:spcAft>
        <a:buChar char="»"/>
        <a:defRPr sz="184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761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523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283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037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8792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0570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2315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4075" algn="l" defTabSz="421761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64607" y="5619570"/>
            <a:ext cx="861478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363530" indent="6351" algn="ctr"/>
            <a:endParaRPr lang="en-US" sz="3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0" indent="6351" algn="ctr"/>
            <a:r>
              <a:rPr lang="en-GB" sz="4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Value Research Proposal </a:t>
            </a:r>
          </a:p>
          <a:p>
            <a:pPr marL="363530" indent="6351" algn="ctr"/>
            <a:endParaRPr lang="en-GB" sz="4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0" indent="6351" algn="ctr"/>
            <a:r>
              <a:rPr lang="en-GB" sz="4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Cooperative Councils Innovation Network (CCIN)</a:t>
            </a:r>
            <a:endParaRPr lang="en-GB" sz="3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0" indent="6351" algn="ctr"/>
            <a:endParaRPr lang="en-GB" sz="36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0" indent="6351" algn="ctr"/>
            <a:endParaRPr lang="en-GB" sz="2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530" indent="6351" algn="ctr"/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  2019</a:t>
            </a:r>
          </a:p>
        </p:txBody>
      </p:sp>
      <p:pic>
        <p:nvPicPr>
          <p:cNvPr id="1028" name="Picture 4" descr="Co-operative Councils Innovation Network">
            <a:extLst>
              <a:ext uri="{FF2B5EF4-FFF2-40B4-BE49-F238E27FC236}">
                <a16:creationId xmlns:a16="http://schemas.microsoft.com/office/drawing/2014/main" id="{473EF545-9386-4EB0-847C-A75E5EBEB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135013"/>
            <a:ext cx="3657600" cy="825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2582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2809E554-1371-7B4C-A5AB-82715FB83D9A}"/>
              </a:ext>
            </a:extLst>
          </p:cNvPr>
          <p:cNvSpPr txBox="1">
            <a:spLocks/>
          </p:cNvSpPr>
          <p:nvPr/>
        </p:nvSpPr>
        <p:spPr>
          <a:xfrm>
            <a:off x="2039815" y="1"/>
            <a:ext cx="7104186" cy="754694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9pPr>
          </a:lstStyle>
          <a:p>
            <a:pPr algn="r">
              <a:defRPr/>
            </a:pPr>
            <a:r>
              <a:rPr lang="en-US" sz="4000" kern="0" dirty="0">
                <a:solidFill>
                  <a:schemeClr val="tx1"/>
                </a:solidFill>
                <a:latin typeface="Montserrat Semi"/>
                <a:cs typeface="Arial" panose="020B0604020202020204" pitchFamily="34" charset="0"/>
              </a:rPr>
              <a:t>Objective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2B048EB-1920-4099-AEE5-A9B1F8F2193C}"/>
              </a:ext>
            </a:extLst>
          </p:cNvPr>
          <p:cNvGrpSpPr/>
          <p:nvPr/>
        </p:nvGrpSpPr>
        <p:grpSpPr>
          <a:xfrm>
            <a:off x="204436" y="3313641"/>
            <a:ext cx="4441647" cy="3311484"/>
            <a:chOff x="6684890" y="8397798"/>
            <a:chExt cx="4441647" cy="2952915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073DD5F-5325-4137-8D82-326F14A0DBF3}"/>
                </a:ext>
              </a:extLst>
            </p:cNvPr>
            <p:cNvSpPr txBox="1"/>
            <p:nvPr/>
          </p:nvSpPr>
          <p:spPr>
            <a:xfrm>
              <a:off x="7823802" y="8397798"/>
              <a:ext cx="3302735" cy="29529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828434">
                <a:lnSpc>
                  <a:spcPct val="150000"/>
                </a:lnSpc>
              </a:pPr>
              <a:r>
                <a:rPr lang="en-US" sz="2101" b="1" dirty="0">
                  <a:solidFill>
                    <a:srgbClr val="000000"/>
                  </a:solidFill>
                  <a:latin typeface="Montserrat Semi" charset="0"/>
                  <a:ea typeface="Montserrat Semi" charset="0"/>
                  <a:cs typeface="Montserrat Semi" charset="0"/>
                </a:rPr>
                <a:t>NACVA</a:t>
              </a:r>
            </a:p>
            <a:p>
              <a:pPr defTabSz="1828434">
                <a:lnSpc>
                  <a:spcPct val="150000"/>
                </a:lnSpc>
              </a:pPr>
              <a:r>
                <a:rPr lang="en-US" sz="1500" dirty="0">
                  <a:solidFill>
                    <a:srgbClr val="7F7F7F"/>
                  </a:solidFill>
                  <a:latin typeface="Montserrat Light" charset="0"/>
                  <a:ea typeface="Montserrat Light" charset="0"/>
                  <a:cs typeface="Montserrat Light" charset="0"/>
                </a:rPr>
                <a:t>“Social Value is about maximising the impact of public expenditure. It looks at what is created, and sometimes what is forsaken, through a commissioning process. It is therefore also about what we value in the public realm. Social value considers more than  just the financial transaction.”</a:t>
              </a:r>
            </a:p>
          </p:txBody>
        </p:sp>
        <p:sp>
          <p:nvSpPr>
            <p:cNvPr id="18" name="Text Placeholder 33">
              <a:extLst>
                <a:ext uri="{FF2B5EF4-FFF2-40B4-BE49-F238E27FC236}">
                  <a16:creationId xmlns:a16="http://schemas.microsoft.com/office/drawing/2014/main" id="{C6B83FA3-719B-4B5C-BE32-64B44518F16D}"/>
                </a:ext>
              </a:extLst>
            </p:cNvPr>
            <p:cNvSpPr txBox="1">
              <a:spLocks/>
            </p:cNvSpPr>
            <p:nvPr/>
          </p:nvSpPr>
          <p:spPr>
            <a:xfrm>
              <a:off x="6684890" y="8486943"/>
              <a:ext cx="1044640" cy="821976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</a:pPr>
              <a:r>
                <a:rPr lang="en-AU" sz="6302" dirty="0">
                  <a:solidFill>
                    <a:srgbClr val="000000"/>
                  </a:solidFill>
                  <a:latin typeface="Lato Light"/>
                  <a:cs typeface="Lato Light"/>
                </a:rPr>
                <a:t>01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9854DD4-F9BA-4D9B-8EBE-820336304205}"/>
              </a:ext>
            </a:extLst>
          </p:cNvPr>
          <p:cNvGrpSpPr/>
          <p:nvPr/>
        </p:nvGrpSpPr>
        <p:grpSpPr>
          <a:xfrm>
            <a:off x="4898755" y="4391025"/>
            <a:ext cx="4035696" cy="2322944"/>
            <a:chOff x="11617679" y="8397798"/>
            <a:chExt cx="4764117" cy="161602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F2D1D6D-9677-4146-B8C1-EDFF08FF5585}"/>
                </a:ext>
              </a:extLst>
            </p:cNvPr>
            <p:cNvSpPr txBox="1"/>
            <p:nvPr/>
          </p:nvSpPr>
          <p:spPr>
            <a:xfrm>
              <a:off x="12756591" y="8397798"/>
              <a:ext cx="3625205" cy="1616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1828434">
                <a:lnSpc>
                  <a:spcPct val="150000"/>
                </a:lnSpc>
              </a:pPr>
              <a:r>
                <a:rPr lang="en-US" sz="2101" b="1" dirty="0">
                  <a:solidFill>
                    <a:srgbClr val="000000"/>
                  </a:solidFill>
                  <a:latin typeface="Montserrat Semi" charset="0"/>
                  <a:ea typeface="Montserrat Semi" charset="0"/>
                  <a:cs typeface="Montserrat Semi" charset="0"/>
                </a:rPr>
                <a:t>Brighton and Hove Council </a:t>
              </a:r>
            </a:p>
            <a:p>
              <a:pPr defTabSz="1828434">
                <a:lnSpc>
                  <a:spcPct val="150000"/>
                </a:lnSpc>
              </a:pPr>
              <a:r>
                <a:rPr lang="en-US" sz="1500" dirty="0">
                  <a:solidFill>
                    <a:srgbClr val="7F7F7F"/>
                  </a:solidFill>
                  <a:latin typeface="Montserrat Light" charset="0"/>
                  <a:ea typeface="Montserrat Light" charset="0"/>
                  <a:cs typeface="Montserrat Light" charset="0"/>
                </a:rPr>
                <a:t>"Social Value is about securing maximum impact on local priorities from all public investment.” </a:t>
              </a:r>
            </a:p>
          </p:txBody>
        </p:sp>
        <p:sp>
          <p:nvSpPr>
            <p:cNvPr id="21" name="Text Placeholder 33">
              <a:extLst>
                <a:ext uri="{FF2B5EF4-FFF2-40B4-BE49-F238E27FC236}">
                  <a16:creationId xmlns:a16="http://schemas.microsoft.com/office/drawing/2014/main" id="{56B95350-BABE-454A-B437-97CE41597F65}"/>
                </a:ext>
              </a:extLst>
            </p:cNvPr>
            <p:cNvSpPr txBox="1">
              <a:spLocks/>
            </p:cNvSpPr>
            <p:nvPr/>
          </p:nvSpPr>
          <p:spPr>
            <a:xfrm>
              <a:off x="11617679" y="8486943"/>
              <a:ext cx="1044640" cy="821976"/>
            </a:xfrm>
            <a:prstGeom prst="rect">
              <a:avLst/>
            </a:prstGeom>
          </p:spPr>
          <p:txBody>
            <a:bodyPr lIns="0" tIns="0" rIns="0" bIns="0"/>
            <a:lstStyle>
              <a:lvl1pPr marL="171450" indent="-171450" algn="l" defTabSz="685800" rtl="0" eaLnBrk="1" latinLnBrk="0" hangingPunct="1">
                <a:lnSpc>
                  <a:spcPct val="90000"/>
                </a:lnSpc>
                <a:spcBef>
                  <a:spcPts val="75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1pPr>
              <a:lvl2pPr marL="5143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2pPr>
              <a:lvl3pPr marL="8572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3pPr>
              <a:lvl4pPr marL="12001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4pPr>
              <a:lvl5pPr marL="15430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Neris Thin" panose="00000300000000000000" pitchFamily="50" charset="0"/>
                  <a:ea typeface="+mn-ea"/>
                  <a:cs typeface="+mn-cs"/>
                </a:defRPr>
              </a:lvl5pPr>
              <a:lvl6pPr marL="18859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lnSpc>
                  <a:spcPct val="90000"/>
                </a:lnSpc>
                <a:spcBef>
                  <a:spcPts val="375"/>
                </a:spcBef>
                <a:buFont typeface="Arial" panose="020B0604020202020204" pitchFamily="34" charset="0"/>
                <a:buChar char="•"/>
                <a:defRPr sz="135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</a:pPr>
              <a:r>
                <a:rPr lang="en-AU" sz="6302" dirty="0">
                  <a:solidFill>
                    <a:srgbClr val="D6AE7E"/>
                  </a:solidFill>
                  <a:latin typeface="Lato Light"/>
                  <a:cs typeface="Lato Light"/>
                </a:rPr>
                <a:t>02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0C55018-A9C3-4047-9282-27A15D8C2A64}"/>
              </a:ext>
            </a:extLst>
          </p:cNvPr>
          <p:cNvSpPr/>
          <p:nvPr/>
        </p:nvSpPr>
        <p:spPr>
          <a:xfrm>
            <a:off x="4654630" y="3443661"/>
            <a:ext cx="4367223" cy="7546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828434">
              <a:lnSpc>
                <a:spcPct val="150000"/>
              </a:lnSpc>
            </a:pPr>
            <a:r>
              <a:rPr lang="en-US" sz="3200" b="1" dirty="0">
                <a:solidFill>
                  <a:srgbClr val="000000"/>
                </a:solidFill>
                <a:latin typeface="Montserrat Semi" charset="0"/>
                <a:ea typeface="Montserrat Semi" charset="0"/>
                <a:cs typeface="Montserrat Semi" charset="0"/>
              </a:rPr>
              <a:t>Social Value Definitions  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8AD5A87-27CF-451E-BB45-2BD06943A351}"/>
              </a:ext>
            </a:extLst>
          </p:cNvPr>
          <p:cNvGrpSpPr/>
          <p:nvPr/>
        </p:nvGrpSpPr>
        <p:grpSpPr>
          <a:xfrm>
            <a:off x="213961" y="989888"/>
            <a:ext cx="8697028" cy="2268527"/>
            <a:chOff x="6699878" y="5071904"/>
            <a:chExt cx="9681921" cy="2268527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46E747B-326A-43A2-BD52-771F280DEFE9}"/>
                </a:ext>
              </a:extLst>
            </p:cNvPr>
            <p:cNvSpPr txBox="1"/>
            <p:nvPr/>
          </p:nvSpPr>
          <p:spPr>
            <a:xfrm>
              <a:off x="6710302" y="5637721"/>
              <a:ext cx="9671497" cy="17027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dirty="0">
                  <a:latin typeface="Lato Light" charset="0"/>
                  <a:ea typeface="Lato Light" charset="0"/>
                  <a:cs typeface="Lato Light" charset="0"/>
                </a:rPr>
                <a:t>Peopletoo wish to support the increased awareness of social value and securing social outcomes across local government and the wider public sector where related.</a:t>
              </a:r>
            </a:p>
            <a:p>
              <a:pPr>
                <a:lnSpc>
                  <a:spcPct val="150000"/>
                </a:lnSpc>
              </a:pPr>
              <a:r>
                <a:rPr lang="en-US" dirty="0">
                  <a:latin typeface="Lato Light" charset="0"/>
                  <a:ea typeface="Lato Light" charset="0"/>
                  <a:cs typeface="Lato Light" charset="0"/>
                </a:rPr>
                <a:t>We want to work with CCIN to gather best practice and practical examples and develop a social framework, which could be used as the basis for a valuation model.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D28057C7-331A-46D1-9630-A05FEB3A23F9}"/>
                </a:ext>
              </a:extLst>
            </p:cNvPr>
            <p:cNvSpPr txBox="1"/>
            <p:nvPr/>
          </p:nvSpPr>
          <p:spPr>
            <a:xfrm>
              <a:off x="6699878" y="5071904"/>
              <a:ext cx="6559878" cy="46179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1" b="1" spc="450" dirty="0">
                  <a:latin typeface="Montserrat Semi" charset="0"/>
                  <a:ea typeface="Montserrat Semi" charset="0"/>
                  <a:cs typeface="Montserrat Semi" charset="0"/>
                </a:rPr>
                <a:t>What are we trying to achieve?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93597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C3B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3" name="TextBox 22"/>
          <p:cNvSpPr txBox="1"/>
          <p:nvPr/>
        </p:nvSpPr>
        <p:spPr>
          <a:xfrm>
            <a:off x="2297929" y="981579"/>
            <a:ext cx="56678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Montserrat Semi" charset="0"/>
                <a:ea typeface="Montserrat Semi" charset="0"/>
                <a:cs typeface="Montserrat Semi" charset="0"/>
              </a:rPr>
              <a:t>Delivering social value is often seen as an aspiration but unachievable or a secondary consideration given the financial challenges. Alternatively, it is seen in the narrow scope of the Social Value Act and hence procurement related. </a:t>
            </a:r>
          </a:p>
          <a:p>
            <a:pPr algn="ctr"/>
            <a:endParaRPr lang="en-US" sz="2400" b="1" dirty="0">
              <a:solidFill>
                <a:schemeClr val="bg1"/>
              </a:solidFill>
              <a:latin typeface="Montserrat Semi" charset="0"/>
              <a:ea typeface="Montserrat Semi" charset="0"/>
              <a:cs typeface="Montserrat Semi" charset="0"/>
            </a:endParaRPr>
          </a:p>
          <a:p>
            <a:pPr algn="ctr"/>
            <a:r>
              <a:rPr lang="en-US" sz="2400" b="1" dirty="0">
                <a:solidFill>
                  <a:schemeClr val="bg1"/>
                </a:solidFill>
                <a:latin typeface="Montserrat Semi" charset="0"/>
                <a:ea typeface="Montserrat Semi" charset="0"/>
                <a:cs typeface="Montserrat Semi" charset="0"/>
              </a:rPr>
              <a:t>We continue to come across great examples in Councils and local communities and our work across all local government services confirm the potential to deliver far more social outcomes…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7128" y="1060241"/>
            <a:ext cx="2003147" cy="4213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82" dirty="0">
                <a:solidFill>
                  <a:schemeClr val="bg1"/>
                </a:solidFill>
                <a:latin typeface="Montserrat Hairline" charset="0"/>
                <a:ea typeface="Montserrat Hairline" charset="0"/>
                <a:cs typeface="Montserrat Hairline" charset="0"/>
              </a:rPr>
              <a:t>“</a:t>
            </a:r>
          </a:p>
        </p:txBody>
      </p:sp>
      <p:pic>
        <p:nvPicPr>
          <p:cNvPr id="10" name="Picture 13" descr="peopletoo_strap_whitebkgd.jpg">
            <a:extLst>
              <a:ext uri="{FF2B5EF4-FFF2-40B4-BE49-F238E27FC236}">
                <a16:creationId xmlns:a16="http://schemas.microsoft.com/office/drawing/2014/main" id="{4020E738-B187-488B-A6B3-9FC32802F67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209" y="3059071"/>
            <a:ext cx="1487389" cy="739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3640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42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25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" dur="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2" accel="20000" fill="hold" grpId="0" nodeType="withEffect" p14:presetBounceEnd="2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20000">
                                          <p:cBhvr additive="base">
                                            <p:cTn id="1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20000">
                                          <p:cBhvr additive="base">
                                            <p:cTn id="1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3" grpId="0"/>
          <p:bldP spid="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42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25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" dur="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2" accel="2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3" grpId="0"/>
          <p:bldP spid="6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9D221F3-1EB2-4F79-8724-B4E0C39F19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1635530"/>
              </p:ext>
            </p:extLst>
          </p:nvPr>
        </p:nvGraphicFramePr>
        <p:xfrm>
          <a:off x="266700" y="1461790"/>
          <a:ext cx="8763000" cy="5122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: Single Corner Rounded 4">
            <a:extLst>
              <a:ext uri="{FF2B5EF4-FFF2-40B4-BE49-F238E27FC236}">
                <a16:creationId xmlns:a16="http://schemas.microsoft.com/office/drawing/2014/main" id="{9DA94C96-6A12-42FE-9E8B-E28D2FBBA4D9}"/>
              </a:ext>
            </a:extLst>
          </p:cNvPr>
          <p:cNvSpPr/>
          <p:nvPr/>
        </p:nvSpPr>
        <p:spPr>
          <a:xfrm>
            <a:off x="304800" y="1335746"/>
            <a:ext cx="6591300" cy="685801"/>
          </a:xfrm>
          <a:prstGeom prst="round1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200" dirty="0">
                <a:latin typeface="Montserrat Semi"/>
              </a:rPr>
              <a:t>Create core group to develop detailed project specification and outputs. What works for the sector?</a:t>
            </a:r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19A86A74-976B-4C84-BB43-60EB6B20AC79}"/>
              </a:ext>
            </a:extLst>
          </p:cNvPr>
          <p:cNvSpPr txBox="1">
            <a:spLocks/>
          </p:cNvSpPr>
          <p:nvPr/>
        </p:nvSpPr>
        <p:spPr>
          <a:xfrm>
            <a:off x="2039815" y="0"/>
            <a:ext cx="7104186" cy="1038225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9pPr>
          </a:lstStyle>
          <a:p>
            <a:pPr algn="r">
              <a:defRPr/>
            </a:pPr>
            <a:r>
              <a:rPr lang="en-US" sz="4000" kern="0" dirty="0">
                <a:solidFill>
                  <a:schemeClr val="tx1"/>
                </a:solidFill>
                <a:latin typeface="Montserrat Semi"/>
                <a:cs typeface="Arial" panose="020B0604020202020204" pitchFamily="34" charset="0"/>
              </a:rPr>
              <a:t>Our Approach</a:t>
            </a:r>
          </a:p>
        </p:txBody>
      </p:sp>
    </p:spTree>
    <p:extLst>
      <p:ext uri="{BB962C8B-B14F-4D97-AF65-F5344CB8AC3E}">
        <p14:creationId xmlns:p14="http://schemas.microsoft.com/office/powerpoint/2010/main" val="19606305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2809E554-1371-7B4C-A5AB-82715FB83D9A}"/>
              </a:ext>
            </a:extLst>
          </p:cNvPr>
          <p:cNvSpPr txBox="1">
            <a:spLocks/>
          </p:cNvSpPr>
          <p:nvPr/>
        </p:nvSpPr>
        <p:spPr>
          <a:xfrm>
            <a:off x="2039815" y="1"/>
            <a:ext cx="7104186" cy="112133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2"/>
                </a:solidFill>
                <a:latin typeface="Verdana" pitchFamily="34" charset="0"/>
              </a:defRPr>
            </a:lvl9pPr>
          </a:lstStyle>
          <a:p>
            <a:pPr algn="r">
              <a:defRPr/>
            </a:pPr>
            <a:r>
              <a:rPr lang="en-US" sz="4000" kern="0" dirty="0">
                <a:solidFill>
                  <a:schemeClr val="tx1"/>
                </a:solidFill>
                <a:latin typeface="Montserrat Semi"/>
                <a:cs typeface="Arial" panose="020B0604020202020204" pitchFamily="34" charset="0"/>
              </a:rPr>
              <a:t>Why the CCIN?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52599A-F80F-44E6-9977-C091A49E6B94}"/>
              </a:ext>
            </a:extLst>
          </p:cNvPr>
          <p:cNvSpPr txBox="1"/>
          <p:nvPr/>
        </p:nvSpPr>
        <p:spPr>
          <a:xfrm>
            <a:off x="1046854" y="1436684"/>
            <a:ext cx="2128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pc="450" dirty="0">
                <a:latin typeface="Montserrat Semi" charset="0"/>
                <a:ea typeface="Montserrat Semi" charset="0"/>
                <a:cs typeface="Montserrat Semi" charset="0"/>
              </a:rPr>
              <a:t>No Funding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A3C062-7ADF-40F9-9FDF-476C20E4F44D}"/>
              </a:ext>
            </a:extLst>
          </p:cNvPr>
          <p:cNvSpPr txBox="1"/>
          <p:nvPr/>
        </p:nvSpPr>
        <p:spPr>
          <a:xfrm>
            <a:off x="507160" y="1951876"/>
            <a:ext cx="32835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Lato Light" charset="0"/>
                <a:ea typeface="Lato Light" charset="0"/>
                <a:cs typeface="Lato Light" charset="0"/>
              </a:rPr>
              <a:t>We are not seeking funding as Peopletoo have agreed internally to do this research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0D32631-FE00-407C-9AD1-EBB965FAAE79}"/>
              </a:ext>
            </a:extLst>
          </p:cNvPr>
          <p:cNvSpPr txBox="1"/>
          <p:nvPr/>
        </p:nvSpPr>
        <p:spPr>
          <a:xfrm>
            <a:off x="5194300" y="1436684"/>
            <a:ext cx="3084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pc="450" dirty="0">
                <a:latin typeface="Montserrat Semi" charset="0"/>
                <a:ea typeface="Montserrat Semi" charset="0"/>
                <a:cs typeface="Montserrat Semi" charset="0"/>
              </a:rPr>
              <a:t>Values &amp; Principles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D3F6ED-5BA5-422E-8AD1-745466A422B0}"/>
              </a:ext>
            </a:extLst>
          </p:cNvPr>
          <p:cNvSpPr txBox="1"/>
          <p:nvPr/>
        </p:nvSpPr>
        <p:spPr>
          <a:xfrm>
            <a:off x="4994816" y="1951876"/>
            <a:ext cx="32835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Lato Light" charset="0"/>
                <a:ea typeface="Lato Light" charset="0"/>
                <a:cs typeface="Lato Light" charset="0"/>
              </a:rPr>
              <a:t>As affiliate members, we believe that CCIN values and principles are aligned with social value/outcomes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9F1E265-346A-4F2F-BA2F-4E7C8D83D247}"/>
              </a:ext>
            </a:extLst>
          </p:cNvPr>
          <p:cNvSpPr txBox="1"/>
          <p:nvPr/>
        </p:nvSpPr>
        <p:spPr>
          <a:xfrm>
            <a:off x="2578813" y="2990585"/>
            <a:ext cx="3426044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pc="450" dirty="0">
                <a:latin typeface="Montserrat Semi" charset="0"/>
                <a:ea typeface="Montserrat Semi" charset="0"/>
                <a:cs typeface="Montserrat Semi" charset="0"/>
              </a:rPr>
              <a:t>Network &amp; Contacts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CB4F0C-D696-4413-82B6-3F6E0B19F1AE}"/>
              </a:ext>
            </a:extLst>
          </p:cNvPr>
          <p:cNvSpPr txBox="1"/>
          <p:nvPr/>
        </p:nvSpPr>
        <p:spPr>
          <a:xfrm>
            <a:off x="2721293" y="3505777"/>
            <a:ext cx="32835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Lato Light" charset="0"/>
                <a:ea typeface="Lato Light" charset="0"/>
                <a:cs typeface="Lato Light" charset="0"/>
              </a:rPr>
              <a:t>The CCIN network and contacts will add significant value to this research and developing outputs that will add significant value to the sector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E35D64-B682-4EFC-B524-E60F4BABB4F2}"/>
              </a:ext>
            </a:extLst>
          </p:cNvPr>
          <p:cNvSpPr txBox="1"/>
          <p:nvPr/>
        </p:nvSpPr>
        <p:spPr>
          <a:xfrm>
            <a:off x="507160" y="4805955"/>
            <a:ext cx="3065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pc="450" dirty="0">
                <a:latin typeface="Montserrat Semi" charset="0"/>
                <a:ea typeface="Montserrat Semi" charset="0"/>
                <a:cs typeface="Montserrat Semi" charset="0"/>
              </a:rPr>
              <a:t>Reputation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061A40D-FE7B-4509-B497-F4CDE7307569}"/>
              </a:ext>
            </a:extLst>
          </p:cNvPr>
          <p:cNvSpPr txBox="1"/>
          <p:nvPr/>
        </p:nvSpPr>
        <p:spPr>
          <a:xfrm>
            <a:off x="398033" y="5321148"/>
            <a:ext cx="328356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Lato Light" charset="0"/>
                <a:ea typeface="Lato Light" charset="0"/>
                <a:cs typeface="Lato Light" charset="0"/>
              </a:rPr>
              <a:t>Creates mutual positive reputation for both organisations and may raise profile of CCIN with non-members. We have already had interest form other Councils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7DAABFA-3FFC-4CB8-A31B-35C560C43F14}"/>
              </a:ext>
            </a:extLst>
          </p:cNvPr>
          <p:cNvSpPr txBox="1"/>
          <p:nvPr/>
        </p:nvSpPr>
        <p:spPr>
          <a:xfrm>
            <a:off x="4994816" y="4805955"/>
            <a:ext cx="3174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pc="450" dirty="0">
                <a:latin typeface="Montserrat Semi" charset="0"/>
                <a:ea typeface="Montserrat Semi" charset="0"/>
                <a:cs typeface="Montserrat Semi" charset="0"/>
              </a:rPr>
              <a:t>Continued Learning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059A5C-209C-4483-9263-4C678B3E2290}"/>
              </a:ext>
            </a:extLst>
          </p:cNvPr>
          <p:cNvSpPr txBox="1"/>
          <p:nvPr/>
        </p:nvSpPr>
        <p:spPr>
          <a:xfrm>
            <a:off x="4885689" y="5321148"/>
            <a:ext cx="32835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Lato Light" charset="0"/>
                <a:ea typeface="Lato Light" charset="0"/>
                <a:cs typeface="Lato Light" charset="0"/>
              </a:rPr>
              <a:t>We are open to suggestions how this initiative can be maintained following the research and would appreciate the networks guidance here</a:t>
            </a:r>
          </a:p>
        </p:txBody>
      </p:sp>
    </p:spTree>
    <p:extLst>
      <p:ext uri="{BB962C8B-B14F-4D97-AF65-F5344CB8AC3E}">
        <p14:creationId xmlns:p14="http://schemas.microsoft.com/office/powerpoint/2010/main" val="5130471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C3B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dirty="0"/>
          </a:p>
        </p:txBody>
      </p:sp>
      <p:sp>
        <p:nvSpPr>
          <p:cNvPr id="23" name="TextBox 22"/>
          <p:cNvSpPr txBox="1"/>
          <p:nvPr/>
        </p:nvSpPr>
        <p:spPr>
          <a:xfrm>
            <a:off x="2128598" y="2090171"/>
            <a:ext cx="566787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Montserrat Semi" charset="0"/>
                <a:ea typeface="Montserrat Semi" charset="0"/>
                <a:cs typeface="Montserrat Semi" charset="0"/>
              </a:rPr>
              <a:t>The outcomes of our project will be achieved if social value becomes mainstreamed in local government, with a focus on savings being made considering the longer-term social impacts on local communities, rather than just making short term decisions.’"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7128" y="1060241"/>
            <a:ext cx="2003147" cy="4213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782" dirty="0">
                <a:solidFill>
                  <a:schemeClr val="bg1"/>
                </a:solidFill>
                <a:latin typeface="Montserrat Hairline" charset="0"/>
                <a:ea typeface="Montserrat Hairline" charset="0"/>
                <a:cs typeface="Montserrat Hairline" charset="0"/>
              </a:rPr>
              <a:t>“</a:t>
            </a:r>
          </a:p>
        </p:txBody>
      </p:sp>
      <p:pic>
        <p:nvPicPr>
          <p:cNvPr id="10" name="Picture 13" descr="peopletoo_strap_whitebkgd.jpg">
            <a:extLst>
              <a:ext uri="{FF2B5EF4-FFF2-40B4-BE49-F238E27FC236}">
                <a16:creationId xmlns:a16="http://schemas.microsoft.com/office/drawing/2014/main" id="{4020E738-B187-488B-A6B3-9FC32802F675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209" y="3059071"/>
            <a:ext cx="1487389" cy="739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2454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42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25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" dur="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2" accel="20000" fill="hold" grpId="0" nodeType="withEffect" p14:presetBounceEnd="2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20000">
                                          <p:cBhvr additive="base">
                                            <p:cTn id="1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20000">
                                          <p:cBhvr additive="base">
                                            <p:cTn id="1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3" grpId="0"/>
          <p:bldP spid="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42" presetClass="entr" presetSubtype="0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250"/>
                                            <p:tgtEl>
                                              <p:spTgt spid="23"/>
                                            </p:tgtEl>
                                          </p:cBhvr>
                                        </p:animEffect>
                                        <p:anim calcmode="lin" valueType="num">
                                          <p:cBhvr>
                                            <p:cTn id="13" dur="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4" dur="2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+.1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2" accel="2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3" grpId="0"/>
          <p:bldP spid="6" grpId="0"/>
        </p:bldLst>
      </p:timing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_TYPE" val="PAGE HEADING"/>
</p:tagLst>
</file>

<file path=ppt/theme/theme1.xml><?xml version="1.0" encoding="utf-8"?>
<a:theme xmlns:a="http://schemas.openxmlformats.org/drawingml/2006/main" name="7_Default Design">
  <a:themeElements>
    <a:clrScheme name="PeopleToo Final">
      <a:dk1>
        <a:srgbClr val="6F6F6F"/>
      </a:dk1>
      <a:lt1>
        <a:sysClr val="window" lastClr="FFFFFF"/>
      </a:lt1>
      <a:dk2>
        <a:srgbClr val="55BE47"/>
      </a:dk2>
      <a:lt2>
        <a:srgbClr val="449BD2"/>
      </a:lt2>
      <a:accent1>
        <a:srgbClr val="6F6F6F"/>
      </a:accent1>
      <a:accent2>
        <a:srgbClr val="55BE47"/>
      </a:accent2>
      <a:accent3>
        <a:srgbClr val="449BD2"/>
      </a:accent3>
      <a:accent4>
        <a:srgbClr val="FFFFFF"/>
      </a:accent4>
      <a:accent5>
        <a:srgbClr val="FF9900"/>
      </a:accent5>
      <a:accent6>
        <a:srgbClr val="3F6E8C"/>
      </a:accent6>
      <a:hlink>
        <a:srgbClr val="5C92B5"/>
      </a:hlink>
      <a:folHlink>
        <a:srgbClr val="9DBDD2"/>
      </a:folHlink>
    </a:clrScheme>
    <a:fontScheme name="7_Default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8_Default Design">
  <a:themeElements>
    <a:clrScheme name="PeopleToo Final">
      <a:dk1>
        <a:srgbClr val="6F6F6F"/>
      </a:dk1>
      <a:lt1>
        <a:sysClr val="window" lastClr="FFFFFF"/>
      </a:lt1>
      <a:dk2>
        <a:srgbClr val="55BE47"/>
      </a:dk2>
      <a:lt2>
        <a:srgbClr val="449BD2"/>
      </a:lt2>
      <a:accent1>
        <a:srgbClr val="6F6F6F"/>
      </a:accent1>
      <a:accent2>
        <a:srgbClr val="55BE47"/>
      </a:accent2>
      <a:accent3>
        <a:srgbClr val="449BD2"/>
      </a:accent3>
      <a:accent4>
        <a:srgbClr val="FFFFFF"/>
      </a:accent4>
      <a:accent5>
        <a:srgbClr val="FF9900"/>
      </a:accent5>
      <a:accent6>
        <a:srgbClr val="3F6E8C"/>
      </a:accent6>
      <a:hlink>
        <a:srgbClr val="5C92B5"/>
      </a:hlink>
      <a:folHlink>
        <a:srgbClr val="9DBDD2"/>
      </a:folHlink>
    </a:clrScheme>
    <a:fontScheme name="7_Default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Default Design">
  <a:themeElements>
    <a:clrScheme name="PeopleToo Final">
      <a:dk1>
        <a:srgbClr val="6F6F6F"/>
      </a:dk1>
      <a:lt1>
        <a:sysClr val="window" lastClr="FFFFFF"/>
      </a:lt1>
      <a:dk2>
        <a:srgbClr val="55BE47"/>
      </a:dk2>
      <a:lt2>
        <a:srgbClr val="449BD2"/>
      </a:lt2>
      <a:accent1>
        <a:srgbClr val="6F6F6F"/>
      </a:accent1>
      <a:accent2>
        <a:srgbClr val="55BE47"/>
      </a:accent2>
      <a:accent3>
        <a:srgbClr val="449BD2"/>
      </a:accent3>
      <a:accent4>
        <a:srgbClr val="FFFFFF"/>
      </a:accent4>
      <a:accent5>
        <a:srgbClr val="FF9900"/>
      </a:accent5>
      <a:accent6>
        <a:srgbClr val="3F6E8C"/>
      </a:accent6>
      <a:hlink>
        <a:srgbClr val="5C92B5"/>
      </a:hlink>
      <a:folHlink>
        <a:srgbClr val="9DBDD2"/>
      </a:folHlink>
    </a:clrScheme>
    <a:fontScheme name="7_Default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3049</TotalTime>
  <Words>543</Words>
  <Application>Microsoft Office PowerPoint</Application>
  <PresentationFormat>On-screen Show (4:3)</PresentationFormat>
  <Paragraphs>52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Arial</vt:lpstr>
      <vt:lpstr>Calibri</vt:lpstr>
      <vt:lpstr>Calibri Light</vt:lpstr>
      <vt:lpstr>Lato Light</vt:lpstr>
      <vt:lpstr>Montserrat Hairline</vt:lpstr>
      <vt:lpstr>Montserrat Light</vt:lpstr>
      <vt:lpstr>Montserrat Semi</vt:lpstr>
      <vt:lpstr>Trebuchet MS</vt:lpstr>
      <vt:lpstr>Verdana</vt:lpstr>
      <vt:lpstr>7_Default Design</vt:lpstr>
      <vt:lpstr>Office Theme</vt:lpstr>
      <vt:lpstr>8_Default Design</vt:lpstr>
      <vt:lpstr>9_Default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 Curnow</cp:lastModifiedBy>
  <cp:revision>114</cp:revision>
  <dcterms:created xsi:type="dcterms:W3CDTF">2016-06-15T12:34:15Z</dcterms:created>
  <dcterms:modified xsi:type="dcterms:W3CDTF">2019-01-04T09:31:42Z</dcterms:modified>
</cp:coreProperties>
</file>