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302" r:id="rId4"/>
    <p:sldId id="258" r:id="rId5"/>
    <p:sldId id="257" r:id="rId6"/>
    <p:sldId id="268" r:id="rId7"/>
    <p:sldId id="260" r:id="rId8"/>
    <p:sldId id="278" r:id="rId9"/>
    <p:sldId id="266" r:id="rId10"/>
    <p:sldId id="269" r:id="rId11"/>
    <p:sldId id="271" r:id="rId12"/>
    <p:sldId id="304" r:id="rId13"/>
    <p:sldId id="276" r:id="rId14"/>
    <p:sldId id="298" r:id="rId15"/>
    <p:sldId id="279" r:id="rId16"/>
    <p:sldId id="262" r:id="rId17"/>
    <p:sldId id="274" r:id="rId18"/>
    <p:sldId id="294" r:id="rId19"/>
    <p:sldId id="297" r:id="rId20"/>
    <p:sldId id="295" r:id="rId21"/>
    <p:sldId id="296" r:id="rId22"/>
    <p:sldId id="263" r:id="rId23"/>
    <p:sldId id="299" r:id="rId24"/>
    <p:sldId id="300" r:id="rId25"/>
    <p:sldId id="272" r:id="rId26"/>
    <p:sldId id="301" r:id="rId27"/>
  </p:sldIdLst>
  <p:sldSz cx="12192000" cy="6858000"/>
  <p:notesSz cx="6850063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D5"/>
    <a:srgbClr val="E0F2E3"/>
    <a:srgbClr val="EBDFEA"/>
    <a:srgbClr val="D07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005BC-BC33-874D-BADF-5553842BF44A}" v="26" dt="2018-11-30T20:07:49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9A0D1-8EBD-47A3-91D6-29AE36B3B1A1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DA00D1-3816-4C7F-A056-C921E8D221A9}">
      <dgm:prSet phldrT="[Text]" custT="1"/>
      <dgm:spPr/>
      <dgm:t>
        <a:bodyPr/>
        <a:lstStyle/>
        <a:p>
          <a:r>
            <a:rPr lang="en-US" sz="1900" dirty="0"/>
            <a:t> Cooperative Movement</a:t>
          </a:r>
        </a:p>
      </dgm:t>
    </dgm:pt>
    <dgm:pt modelId="{3E23AC78-10A1-4442-9628-CB5FA49ECF75}" type="parTrans" cxnId="{F7EC9569-AF3C-4ADF-AEA4-74A449678A13}">
      <dgm:prSet/>
      <dgm:spPr/>
      <dgm:t>
        <a:bodyPr/>
        <a:lstStyle/>
        <a:p>
          <a:endParaRPr lang="en-US"/>
        </a:p>
      </dgm:t>
    </dgm:pt>
    <dgm:pt modelId="{A5DC6979-2B8F-4236-A015-7C888AB2269D}" type="sibTrans" cxnId="{F7EC9569-AF3C-4ADF-AEA4-74A449678A13}">
      <dgm:prSet/>
      <dgm:spPr/>
      <dgm:t>
        <a:bodyPr/>
        <a:lstStyle/>
        <a:p>
          <a:endParaRPr lang="en-US"/>
        </a:p>
      </dgm:t>
    </dgm:pt>
    <dgm:pt modelId="{F063ED10-6DCD-45D1-9E14-E32B0AD803C3}">
      <dgm:prSet phldrT="[Text]" custT="1"/>
      <dgm:spPr/>
      <dgm:t>
        <a:bodyPr/>
        <a:lstStyle/>
        <a:p>
          <a:r>
            <a:rPr lang="en-US" sz="2000" dirty="0"/>
            <a:t>Key Groups  Influencers </a:t>
          </a:r>
        </a:p>
      </dgm:t>
    </dgm:pt>
    <dgm:pt modelId="{39CC87CB-1FB0-48F7-BB6B-40CC6C7E85FA}" type="parTrans" cxnId="{10501D58-8690-4A62-BDD7-C59D55FE2AFD}">
      <dgm:prSet/>
      <dgm:spPr/>
      <dgm:t>
        <a:bodyPr/>
        <a:lstStyle/>
        <a:p>
          <a:endParaRPr lang="en-US"/>
        </a:p>
      </dgm:t>
    </dgm:pt>
    <dgm:pt modelId="{C86317DC-6EF5-4A18-B618-EABE8A7D687B}" type="sibTrans" cxnId="{10501D58-8690-4A62-BDD7-C59D55FE2AFD}">
      <dgm:prSet/>
      <dgm:spPr/>
      <dgm:t>
        <a:bodyPr/>
        <a:lstStyle/>
        <a:p>
          <a:endParaRPr lang="en-US"/>
        </a:p>
      </dgm:t>
    </dgm:pt>
    <dgm:pt modelId="{0D5F1BFC-D30E-441D-A3F2-6C52A7246BD8}">
      <dgm:prSet phldrT="[Text]" custT="1"/>
      <dgm:spPr/>
      <dgm:t>
        <a:bodyPr/>
        <a:lstStyle/>
        <a:p>
          <a:r>
            <a:rPr lang="en-US" sz="2000" dirty="0"/>
            <a:t>Members</a:t>
          </a:r>
        </a:p>
      </dgm:t>
    </dgm:pt>
    <dgm:pt modelId="{B134DA7E-3AF6-4DA6-B4E0-6E4872F6BB60}" type="parTrans" cxnId="{A83A04CA-4CA6-4263-925A-E9C61C86153F}">
      <dgm:prSet/>
      <dgm:spPr/>
      <dgm:t>
        <a:bodyPr/>
        <a:lstStyle/>
        <a:p>
          <a:endParaRPr lang="en-US"/>
        </a:p>
      </dgm:t>
    </dgm:pt>
    <dgm:pt modelId="{0A449B10-4B84-49CA-BA0E-18E59F4ED1F1}" type="sibTrans" cxnId="{A83A04CA-4CA6-4263-925A-E9C61C86153F}">
      <dgm:prSet/>
      <dgm:spPr/>
      <dgm:t>
        <a:bodyPr/>
        <a:lstStyle/>
        <a:p>
          <a:endParaRPr lang="en-US"/>
        </a:p>
      </dgm:t>
    </dgm:pt>
    <dgm:pt modelId="{41B83FAC-A936-4961-9EEC-93F37D3FFE12}">
      <dgm:prSet phldrT="[Text]" custT="1"/>
      <dgm:spPr/>
      <dgm:t>
        <a:bodyPr/>
        <a:lstStyle/>
        <a:p>
          <a:r>
            <a:rPr lang="en-US" sz="1800" dirty="0"/>
            <a:t>CCIN and </a:t>
          </a:r>
        </a:p>
        <a:p>
          <a:r>
            <a:rPr lang="en-US" sz="1800" dirty="0"/>
            <a:t>Cooperative Solutions</a:t>
          </a:r>
        </a:p>
      </dgm:t>
    </dgm:pt>
    <dgm:pt modelId="{9D07B3D1-21B8-44ED-9BA2-13369D5F277B}" type="parTrans" cxnId="{0F7516F2-490D-4283-A48D-D5B9D72CB712}">
      <dgm:prSet/>
      <dgm:spPr/>
      <dgm:t>
        <a:bodyPr/>
        <a:lstStyle/>
        <a:p>
          <a:endParaRPr lang="en-US"/>
        </a:p>
      </dgm:t>
    </dgm:pt>
    <dgm:pt modelId="{D0E35E2D-AE7A-4B52-83B2-6D9230A86222}" type="sibTrans" cxnId="{0F7516F2-490D-4283-A48D-D5B9D72CB712}">
      <dgm:prSet/>
      <dgm:spPr/>
      <dgm:t>
        <a:bodyPr/>
        <a:lstStyle/>
        <a:p>
          <a:endParaRPr lang="en-US"/>
        </a:p>
      </dgm:t>
    </dgm:pt>
    <dgm:pt modelId="{30CE176F-E51A-46AF-BFDC-FAF8C685713A}" type="pres">
      <dgm:prSet presAssocID="{7159A0D1-8EBD-47A3-91D6-29AE36B3B1A1}" presName="Name0" presStyleCnt="0">
        <dgm:presLayoutVars>
          <dgm:chMax val="7"/>
          <dgm:resizeHandles val="exact"/>
        </dgm:presLayoutVars>
      </dgm:prSet>
      <dgm:spPr/>
    </dgm:pt>
    <dgm:pt modelId="{F0D0ACB7-F50F-4751-AEE7-93240B6DC23D}" type="pres">
      <dgm:prSet presAssocID="{7159A0D1-8EBD-47A3-91D6-29AE36B3B1A1}" presName="comp1" presStyleCnt="0"/>
      <dgm:spPr/>
    </dgm:pt>
    <dgm:pt modelId="{BA2D626E-CD5C-4C7C-AA3F-010811AF5967}" type="pres">
      <dgm:prSet presAssocID="{7159A0D1-8EBD-47A3-91D6-29AE36B3B1A1}" presName="circle1" presStyleLbl="node1" presStyleIdx="0" presStyleCnt="4"/>
      <dgm:spPr/>
    </dgm:pt>
    <dgm:pt modelId="{A6315484-D105-48CE-89B2-A5475CC9E5EA}" type="pres">
      <dgm:prSet presAssocID="{7159A0D1-8EBD-47A3-91D6-29AE36B3B1A1}" presName="c1text" presStyleLbl="node1" presStyleIdx="0" presStyleCnt="4">
        <dgm:presLayoutVars>
          <dgm:bulletEnabled val="1"/>
        </dgm:presLayoutVars>
      </dgm:prSet>
      <dgm:spPr/>
    </dgm:pt>
    <dgm:pt modelId="{0F13ECCB-4B6A-4B16-B1F1-D0AFFB1A67ED}" type="pres">
      <dgm:prSet presAssocID="{7159A0D1-8EBD-47A3-91D6-29AE36B3B1A1}" presName="comp2" presStyleCnt="0"/>
      <dgm:spPr/>
    </dgm:pt>
    <dgm:pt modelId="{A616B574-0FCE-49AF-AD44-D26ECDF1920C}" type="pres">
      <dgm:prSet presAssocID="{7159A0D1-8EBD-47A3-91D6-29AE36B3B1A1}" presName="circle2" presStyleLbl="node1" presStyleIdx="1" presStyleCnt="4"/>
      <dgm:spPr/>
    </dgm:pt>
    <dgm:pt modelId="{209B3BE3-135F-4164-B505-BE5E33164939}" type="pres">
      <dgm:prSet presAssocID="{7159A0D1-8EBD-47A3-91D6-29AE36B3B1A1}" presName="c2text" presStyleLbl="node1" presStyleIdx="1" presStyleCnt="4">
        <dgm:presLayoutVars>
          <dgm:bulletEnabled val="1"/>
        </dgm:presLayoutVars>
      </dgm:prSet>
      <dgm:spPr/>
    </dgm:pt>
    <dgm:pt modelId="{EA98A2B9-B428-418C-A202-B0E745F13E84}" type="pres">
      <dgm:prSet presAssocID="{7159A0D1-8EBD-47A3-91D6-29AE36B3B1A1}" presName="comp3" presStyleCnt="0"/>
      <dgm:spPr/>
    </dgm:pt>
    <dgm:pt modelId="{B4D6A73B-5D6F-4C80-AD54-3905B2A7A8A2}" type="pres">
      <dgm:prSet presAssocID="{7159A0D1-8EBD-47A3-91D6-29AE36B3B1A1}" presName="circle3" presStyleLbl="node1" presStyleIdx="2" presStyleCnt="4"/>
      <dgm:spPr/>
    </dgm:pt>
    <dgm:pt modelId="{5B341EB7-15B1-4331-88CC-EA734C3CE057}" type="pres">
      <dgm:prSet presAssocID="{7159A0D1-8EBD-47A3-91D6-29AE36B3B1A1}" presName="c3text" presStyleLbl="node1" presStyleIdx="2" presStyleCnt="4">
        <dgm:presLayoutVars>
          <dgm:bulletEnabled val="1"/>
        </dgm:presLayoutVars>
      </dgm:prSet>
      <dgm:spPr/>
    </dgm:pt>
    <dgm:pt modelId="{F458B318-70E7-4D36-B123-089C4F9F4E00}" type="pres">
      <dgm:prSet presAssocID="{7159A0D1-8EBD-47A3-91D6-29AE36B3B1A1}" presName="comp4" presStyleCnt="0"/>
      <dgm:spPr/>
    </dgm:pt>
    <dgm:pt modelId="{B93A1275-D87C-414B-8384-7827FAFE9B41}" type="pres">
      <dgm:prSet presAssocID="{7159A0D1-8EBD-47A3-91D6-29AE36B3B1A1}" presName="circle4" presStyleLbl="node1" presStyleIdx="3" presStyleCnt="4"/>
      <dgm:spPr/>
    </dgm:pt>
    <dgm:pt modelId="{ADFE82A1-DD8E-4543-AA29-89648AEC856B}" type="pres">
      <dgm:prSet presAssocID="{7159A0D1-8EBD-47A3-91D6-29AE36B3B1A1}" presName="c4text" presStyleLbl="node1" presStyleIdx="3" presStyleCnt="4">
        <dgm:presLayoutVars>
          <dgm:bulletEnabled val="1"/>
        </dgm:presLayoutVars>
      </dgm:prSet>
      <dgm:spPr/>
    </dgm:pt>
  </dgm:ptLst>
  <dgm:cxnLst>
    <dgm:cxn modelId="{BAE86502-436E-45F6-AD28-37B6FF9A1F40}" type="presOf" srcId="{0D5F1BFC-D30E-441D-A3F2-6C52A7246BD8}" destId="{B4D6A73B-5D6F-4C80-AD54-3905B2A7A8A2}" srcOrd="0" destOrd="0" presId="urn:microsoft.com/office/officeart/2005/8/layout/venn2"/>
    <dgm:cxn modelId="{B1649E06-D986-42C7-AD96-0085325361C2}" type="presOf" srcId="{FEDA00D1-3816-4C7F-A056-C921E8D221A9}" destId="{A6315484-D105-48CE-89B2-A5475CC9E5EA}" srcOrd="1" destOrd="0" presId="urn:microsoft.com/office/officeart/2005/8/layout/venn2"/>
    <dgm:cxn modelId="{5EDA9E28-1DDE-4A26-8185-EDA3DA5A744B}" type="presOf" srcId="{0D5F1BFC-D30E-441D-A3F2-6C52A7246BD8}" destId="{5B341EB7-15B1-4331-88CC-EA734C3CE057}" srcOrd="1" destOrd="0" presId="urn:microsoft.com/office/officeart/2005/8/layout/venn2"/>
    <dgm:cxn modelId="{8C15E344-55CD-49A0-AF13-185706D2EBCA}" type="presOf" srcId="{FEDA00D1-3816-4C7F-A056-C921E8D221A9}" destId="{BA2D626E-CD5C-4C7C-AA3F-010811AF5967}" srcOrd="0" destOrd="0" presId="urn:microsoft.com/office/officeart/2005/8/layout/venn2"/>
    <dgm:cxn modelId="{10501D58-8690-4A62-BDD7-C59D55FE2AFD}" srcId="{7159A0D1-8EBD-47A3-91D6-29AE36B3B1A1}" destId="{F063ED10-6DCD-45D1-9E14-E32B0AD803C3}" srcOrd="1" destOrd="0" parTransId="{39CC87CB-1FB0-48F7-BB6B-40CC6C7E85FA}" sibTransId="{C86317DC-6EF5-4A18-B618-EABE8A7D687B}"/>
    <dgm:cxn modelId="{E38B9E67-DD12-4B12-80CF-5F55EDB31DD2}" type="presOf" srcId="{41B83FAC-A936-4961-9EEC-93F37D3FFE12}" destId="{ADFE82A1-DD8E-4543-AA29-89648AEC856B}" srcOrd="1" destOrd="0" presId="urn:microsoft.com/office/officeart/2005/8/layout/venn2"/>
    <dgm:cxn modelId="{F7EC9569-AF3C-4ADF-AEA4-74A449678A13}" srcId="{7159A0D1-8EBD-47A3-91D6-29AE36B3B1A1}" destId="{FEDA00D1-3816-4C7F-A056-C921E8D221A9}" srcOrd="0" destOrd="0" parTransId="{3E23AC78-10A1-4442-9628-CB5FA49ECF75}" sibTransId="{A5DC6979-2B8F-4236-A015-7C888AB2269D}"/>
    <dgm:cxn modelId="{75488F70-F367-4397-9828-3332659B9C77}" type="presOf" srcId="{F063ED10-6DCD-45D1-9E14-E32B0AD803C3}" destId="{A616B574-0FCE-49AF-AD44-D26ECDF1920C}" srcOrd="0" destOrd="0" presId="urn:microsoft.com/office/officeart/2005/8/layout/venn2"/>
    <dgm:cxn modelId="{5B933EB9-E0D7-4ECD-898C-4AD74297FD85}" type="presOf" srcId="{7159A0D1-8EBD-47A3-91D6-29AE36B3B1A1}" destId="{30CE176F-E51A-46AF-BFDC-FAF8C685713A}" srcOrd="0" destOrd="0" presId="urn:microsoft.com/office/officeart/2005/8/layout/venn2"/>
    <dgm:cxn modelId="{4572EFC6-6941-4DCE-8969-0D928D5A064C}" type="presOf" srcId="{F063ED10-6DCD-45D1-9E14-E32B0AD803C3}" destId="{209B3BE3-135F-4164-B505-BE5E33164939}" srcOrd="1" destOrd="0" presId="urn:microsoft.com/office/officeart/2005/8/layout/venn2"/>
    <dgm:cxn modelId="{A83A04CA-4CA6-4263-925A-E9C61C86153F}" srcId="{7159A0D1-8EBD-47A3-91D6-29AE36B3B1A1}" destId="{0D5F1BFC-D30E-441D-A3F2-6C52A7246BD8}" srcOrd="2" destOrd="0" parTransId="{B134DA7E-3AF6-4DA6-B4E0-6E4872F6BB60}" sibTransId="{0A449B10-4B84-49CA-BA0E-18E59F4ED1F1}"/>
    <dgm:cxn modelId="{311B80EB-915E-4A2B-8491-FDF902D60E93}" type="presOf" srcId="{41B83FAC-A936-4961-9EEC-93F37D3FFE12}" destId="{B93A1275-D87C-414B-8384-7827FAFE9B41}" srcOrd="0" destOrd="0" presId="urn:microsoft.com/office/officeart/2005/8/layout/venn2"/>
    <dgm:cxn modelId="{0F7516F2-490D-4283-A48D-D5B9D72CB712}" srcId="{7159A0D1-8EBD-47A3-91D6-29AE36B3B1A1}" destId="{41B83FAC-A936-4961-9EEC-93F37D3FFE12}" srcOrd="3" destOrd="0" parTransId="{9D07B3D1-21B8-44ED-9BA2-13369D5F277B}" sibTransId="{D0E35E2D-AE7A-4B52-83B2-6D9230A86222}"/>
    <dgm:cxn modelId="{A9DA8239-76C9-4ED9-BCE6-CA3D9007ED47}" type="presParOf" srcId="{30CE176F-E51A-46AF-BFDC-FAF8C685713A}" destId="{F0D0ACB7-F50F-4751-AEE7-93240B6DC23D}" srcOrd="0" destOrd="0" presId="urn:microsoft.com/office/officeart/2005/8/layout/venn2"/>
    <dgm:cxn modelId="{08B1990D-6312-43E1-84F2-9551C0A2ED35}" type="presParOf" srcId="{F0D0ACB7-F50F-4751-AEE7-93240B6DC23D}" destId="{BA2D626E-CD5C-4C7C-AA3F-010811AF5967}" srcOrd="0" destOrd="0" presId="urn:microsoft.com/office/officeart/2005/8/layout/venn2"/>
    <dgm:cxn modelId="{BF67618F-639E-45CA-A47D-45F635B3CE1D}" type="presParOf" srcId="{F0D0ACB7-F50F-4751-AEE7-93240B6DC23D}" destId="{A6315484-D105-48CE-89B2-A5475CC9E5EA}" srcOrd="1" destOrd="0" presId="urn:microsoft.com/office/officeart/2005/8/layout/venn2"/>
    <dgm:cxn modelId="{7F32F505-4175-46F9-B419-C9A114EA4D14}" type="presParOf" srcId="{30CE176F-E51A-46AF-BFDC-FAF8C685713A}" destId="{0F13ECCB-4B6A-4B16-B1F1-D0AFFB1A67ED}" srcOrd="1" destOrd="0" presId="urn:microsoft.com/office/officeart/2005/8/layout/venn2"/>
    <dgm:cxn modelId="{0A31A269-BCCB-4526-BC60-02BD579A318E}" type="presParOf" srcId="{0F13ECCB-4B6A-4B16-B1F1-D0AFFB1A67ED}" destId="{A616B574-0FCE-49AF-AD44-D26ECDF1920C}" srcOrd="0" destOrd="0" presId="urn:microsoft.com/office/officeart/2005/8/layout/venn2"/>
    <dgm:cxn modelId="{FD01B3B9-8221-4CAE-9A0D-0FFBD06928B4}" type="presParOf" srcId="{0F13ECCB-4B6A-4B16-B1F1-D0AFFB1A67ED}" destId="{209B3BE3-135F-4164-B505-BE5E33164939}" srcOrd="1" destOrd="0" presId="urn:microsoft.com/office/officeart/2005/8/layout/venn2"/>
    <dgm:cxn modelId="{F1FADD75-7862-4FF3-8903-A3D0EE886FD1}" type="presParOf" srcId="{30CE176F-E51A-46AF-BFDC-FAF8C685713A}" destId="{EA98A2B9-B428-418C-A202-B0E745F13E84}" srcOrd="2" destOrd="0" presId="urn:microsoft.com/office/officeart/2005/8/layout/venn2"/>
    <dgm:cxn modelId="{5C5CE34C-9508-42D6-A93A-8B57D6AC3DC8}" type="presParOf" srcId="{EA98A2B9-B428-418C-A202-B0E745F13E84}" destId="{B4D6A73B-5D6F-4C80-AD54-3905B2A7A8A2}" srcOrd="0" destOrd="0" presId="urn:microsoft.com/office/officeart/2005/8/layout/venn2"/>
    <dgm:cxn modelId="{0A5A7201-D122-441B-B8C6-CC04F74DF2A0}" type="presParOf" srcId="{EA98A2B9-B428-418C-A202-B0E745F13E84}" destId="{5B341EB7-15B1-4331-88CC-EA734C3CE057}" srcOrd="1" destOrd="0" presId="urn:microsoft.com/office/officeart/2005/8/layout/venn2"/>
    <dgm:cxn modelId="{72C3092C-4F2B-4FBF-AB34-9EF1C0DB2F47}" type="presParOf" srcId="{30CE176F-E51A-46AF-BFDC-FAF8C685713A}" destId="{F458B318-70E7-4D36-B123-089C4F9F4E00}" srcOrd="3" destOrd="0" presId="urn:microsoft.com/office/officeart/2005/8/layout/venn2"/>
    <dgm:cxn modelId="{28ACC424-6366-4612-BF57-2032C785C18F}" type="presParOf" srcId="{F458B318-70E7-4D36-B123-089C4F9F4E00}" destId="{B93A1275-D87C-414B-8384-7827FAFE9B41}" srcOrd="0" destOrd="0" presId="urn:microsoft.com/office/officeart/2005/8/layout/venn2"/>
    <dgm:cxn modelId="{107495CF-A33E-4E39-91EF-35BF4357F736}" type="presParOf" srcId="{F458B318-70E7-4D36-B123-089C4F9F4E00}" destId="{ADFE82A1-DD8E-4543-AA29-89648AEC856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59A0D1-8EBD-47A3-91D6-29AE36B3B1A1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CE176F-E51A-46AF-BFDC-FAF8C685713A}" type="pres">
      <dgm:prSet presAssocID="{7159A0D1-8EBD-47A3-91D6-29AE36B3B1A1}" presName="Name0" presStyleCnt="0">
        <dgm:presLayoutVars>
          <dgm:chMax val="7"/>
          <dgm:resizeHandles val="exact"/>
        </dgm:presLayoutVars>
      </dgm:prSet>
      <dgm:spPr/>
    </dgm:pt>
  </dgm:ptLst>
  <dgm:cxnLst>
    <dgm:cxn modelId="{5B933EB9-E0D7-4ECD-898C-4AD74297FD85}" type="presOf" srcId="{7159A0D1-8EBD-47A3-91D6-29AE36B3B1A1}" destId="{30CE176F-E51A-46AF-BFDC-FAF8C685713A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D626E-CD5C-4C7C-AA3F-010811AF5967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Cooperative Movement</a:t>
          </a:r>
        </a:p>
      </dsp:txBody>
      <dsp:txXfrm>
        <a:off x="3306470" y="270933"/>
        <a:ext cx="1515059" cy="812800"/>
      </dsp:txXfrm>
    </dsp:sp>
    <dsp:sp modelId="{A616B574-0FCE-49AF-AD44-D26ECDF1920C}">
      <dsp:nvSpPr>
        <dsp:cNvPr id="0" name=""/>
        <dsp:cNvSpPr/>
      </dsp:nvSpPr>
      <dsp:spPr>
        <a:xfrm>
          <a:off x="1896533" y="1083733"/>
          <a:ext cx="4334933" cy="43349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Key Groups  Influencers </a:t>
          </a:r>
        </a:p>
      </dsp:txBody>
      <dsp:txXfrm>
        <a:off x="3306470" y="1343829"/>
        <a:ext cx="1515059" cy="780288"/>
      </dsp:txXfrm>
    </dsp:sp>
    <dsp:sp modelId="{B4D6A73B-5D6F-4C80-AD54-3905B2A7A8A2}">
      <dsp:nvSpPr>
        <dsp:cNvPr id="0" name=""/>
        <dsp:cNvSpPr/>
      </dsp:nvSpPr>
      <dsp:spPr>
        <a:xfrm>
          <a:off x="2438399" y="2167466"/>
          <a:ext cx="3251200" cy="32512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Members</a:t>
          </a:r>
        </a:p>
      </dsp:txBody>
      <dsp:txXfrm>
        <a:off x="3306470" y="2411306"/>
        <a:ext cx="1515059" cy="731520"/>
      </dsp:txXfrm>
    </dsp:sp>
    <dsp:sp modelId="{B93A1275-D87C-414B-8384-7827FAFE9B41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CCIN and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Cooperative Solutions</a:t>
          </a:r>
        </a:p>
      </dsp:txBody>
      <dsp:txXfrm>
        <a:off x="3297684" y="3793066"/>
        <a:ext cx="1532630" cy="1083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361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0117" y="0"/>
            <a:ext cx="2968361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EF8B5-1329-4FC5-A872-D8CD2F7CD1A7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007" y="4803934"/>
            <a:ext cx="548005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68361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0117" y="9481358"/>
            <a:ext cx="2968361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BC13D-65FA-423F-8834-10926EC9A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81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984E0-67FD-4627-A9E7-B83877736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9BEEA-4C13-4A5C-83C6-68E4FA166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8DE94-75A4-46D1-98AA-232747D3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B33F-5804-4CF7-9DFD-DCCAE1DEC0E4}" type="datetime1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67DDC-21D2-4958-8A24-09F449086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DBD9A-87BA-4692-B831-64944560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8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AB25-D945-47A1-8378-2144BD19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EBBCD-6CA4-4BF0-8FDE-3960BAE47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79F38-542D-4AA6-A314-5389BCA9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078C-EF98-4746-8A37-34BF8843B942}" type="datetime1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D539A-FD42-4825-AA5F-72DAA55A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16C64-9334-4946-9520-98848FCA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4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C4FDF5-85E8-4349-8F0F-184E489E2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5DD27-C515-4A0E-914E-1783AE4AC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20A8F-4762-4030-84B3-B0B1E3DF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6E41-A627-4886-B375-7836479B4B1C}" type="datetime1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8E8A4-C687-4F76-A82E-C12E1E65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B6415-2C3C-4C42-96F1-4F57AAF3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81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475C-871B-4AE9-8E0D-FE55FACE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A7F26-FDE1-4BA1-9E3B-B94FE2772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512A6-4D6E-40D6-923A-1621355B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B38E-CEDD-4FD6-BEA2-2EBC7565AAAC}" type="datetime1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71347-A33F-451B-9D4E-F6AF5D2E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1752-306C-43F2-B0CD-DE14CF27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58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657F-C5C5-4304-B270-A037A722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3F563-C680-4E5B-84F6-98407A874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FD7E5-1426-4A05-B49E-ACEAF7B19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C1D2-4A20-4ED0-A864-A66AC5C60E07}" type="datetime1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4F266-6EBA-4F33-B18D-31321A11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D17AA-0CCD-425B-B531-0F4BC8BA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8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84A84-74D2-4B84-ABA7-8CEFAD81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B1F38-A625-4ACE-8FB6-76230CDCE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4A9D4-80D0-414E-B5F2-ADE419AEE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2B3CC-AB04-43A3-9799-D46843D9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9C4E-0754-4785-B241-14AF08602E8A}" type="datetime1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A19E9-8B1F-46AB-A67E-5AEBF799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18D4B-5BC4-4DFC-B1F0-4A426911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6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18AC-99DE-4F9E-BF52-D3AC05CC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C972F-4503-4905-A827-2CE165B56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AC7CA-A3EA-4AC9-B713-EADFC793A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2E3C9-368F-4A93-9ADA-BC442318C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62D15-8F44-491A-B1CB-CBA71E2A1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F3236-AF4E-4EA0-831A-8B02EE2AF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B8EA-E429-4AF1-94AF-5118BB3142D1}" type="datetime1">
              <a:rPr lang="en-GB" smtClean="0"/>
              <a:t>30/11/2018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2BC6B-B07D-4842-A8C6-226253C5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A7650-F70C-4EA7-A178-ACC8DD91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4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53AC-DEAC-43B0-BF26-0E635FE0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97C89-8014-4FCD-8DF9-C3729AAF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6B1B-67A4-40AE-A232-CA1CBF3AD2C6}" type="datetime1">
              <a:rPr lang="en-GB" smtClean="0"/>
              <a:t>30/11/2018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610FF-762C-4887-A9B3-044021C4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4B66D-7CE5-48E8-9784-01A9DE61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6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67ACA-D96B-4252-8A39-49A85C89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81EA-1584-4C75-B347-B58C1613C6A1}" type="datetime1">
              <a:rPr lang="en-GB" smtClean="0"/>
              <a:t>30/11/2018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33E82-54C2-47E3-878D-FB937B22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647C1-89C7-4C7D-9A37-E9710F21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5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C096-57D5-46F8-9CDA-B20EF6475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3147F-652A-4949-BECE-B50B16A76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7AB8A-7948-46C6-897E-6D074D91F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DEAA9-EE68-4A29-BEAB-B0B6CF84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590C-F1D6-4ADA-9278-5FB3616CD848}" type="datetime1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64651-602E-4BC0-A434-453AC7AD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61B95-6BC4-4B7A-8D10-D85B0F52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8E5F-3BDE-4E3D-B2A8-78CF7889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E41A2-73B7-4158-8831-5BD01FB9F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A989A-D3D9-4D62-B197-DA5EC22B2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7AB90-0D72-49AF-B7CD-828B619F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FD2-F999-4701-A771-D2C16D2C62DC}" type="datetime1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2F020-BD92-47AF-BEE5-23B1BFB5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777AC-4FF3-409D-A118-84A1EF9F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49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6812B-CE76-4339-AA45-D4B18477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1B9F0-5285-4C78-B10B-4D73A950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A3146-D0AE-481C-BAA6-E66550820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CAD30-21F1-4B58-92BA-6C7D7850DCA4}" type="datetime1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55C55-D307-4C6F-8672-5B328F509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9D497-B008-4039-8E44-D35AA8BF0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255A-0E74-4EE6-8059-90D61346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5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131" y="3602038"/>
            <a:ext cx="9902757" cy="1655762"/>
          </a:xfrm>
        </p:spPr>
        <p:txBody>
          <a:bodyPr>
            <a:noAutofit/>
          </a:bodyPr>
          <a:lstStyle/>
          <a:p>
            <a:r>
              <a:rPr lang="en-GB" sz="4800" dirty="0"/>
              <a:t>Strategy Day Outputs </a:t>
            </a:r>
          </a:p>
          <a:p>
            <a:r>
              <a:rPr lang="en-GB" sz="4800" dirty="0"/>
              <a:t>20</a:t>
            </a:r>
            <a:r>
              <a:rPr lang="en-GB" sz="4800" baseline="30000" dirty="0"/>
              <a:t>th</a:t>
            </a:r>
            <a:r>
              <a:rPr lang="en-GB" sz="4800" dirty="0"/>
              <a:t> November 2017 - Birmingham</a:t>
            </a:r>
          </a:p>
          <a:p>
            <a:r>
              <a:rPr lang="en-GB" sz="4800" dirty="0"/>
              <a:t>Adopted January 2018 - Manchester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134E8-B14B-4FD5-BFE6-32AB14D77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1</a:t>
            </a:fld>
            <a:endParaRPr lang="en-GB"/>
          </a:p>
        </p:txBody>
      </p:sp>
      <p:pic>
        <p:nvPicPr>
          <p:cNvPr id="4" name="Picture 3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A82F162D-9DF3-244C-B69C-F5C0ABD6B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0" y="1049912"/>
            <a:ext cx="89027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4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580"/>
            <a:ext cx="9144000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Where do we want to be 2018 - 20  </a:t>
            </a:r>
          </a:p>
        </p:txBody>
      </p:sp>
      <p:pic>
        <p:nvPicPr>
          <p:cNvPr id="1026" name="Picture 2" descr="https://lh4.googleusercontent.com/nzAJFBGnrQ1E1TDE3OfBVMSIOpNWBe6BMskA8P8QR8lC_9uiX0Xgu_merB4xbj9FFAwUMTPno3wFJGNHK5bZ8I6kl7W0dIxar2iPxJphHEj50_krPriWrkuNBO8-E_EA2h4bKjIm5h-bAht20g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0" y="5770401"/>
            <a:ext cx="2462883" cy="62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033780E-72C6-4CCA-84B4-3A0A56C9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530" y="5817092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BCB3E2-6CB6-42FC-A99A-18B5417B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10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E11D14-F197-40A5-878C-FEBA23B6AD4B}"/>
              </a:ext>
            </a:extLst>
          </p:cNvPr>
          <p:cNvGrpSpPr/>
          <p:nvPr/>
        </p:nvGrpSpPr>
        <p:grpSpPr>
          <a:xfrm>
            <a:off x="506414" y="707808"/>
            <a:ext cx="11355881" cy="4545973"/>
            <a:chOff x="377206" y="717747"/>
            <a:chExt cx="11355881" cy="45459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672F6D5-8C35-489B-AB3A-6FE3991BC44A}"/>
                </a:ext>
              </a:extLst>
            </p:cNvPr>
            <p:cNvSpPr/>
            <p:nvPr/>
          </p:nvSpPr>
          <p:spPr>
            <a:xfrm>
              <a:off x="377206" y="1655816"/>
              <a:ext cx="2097156" cy="3607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b="1" dirty="0">
                <a:solidFill>
                  <a:schemeClr val="tx1"/>
                </a:solidFill>
              </a:endParaRPr>
            </a:p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Where we want to be  </a:t>
              </a:r>
            </a:p>
            <a:p>
              <a:pPr algn="ctr"/>
              <a:endParaRPr lang="en-GB" sz="3200" b="1" dirty="0">
                <a:solidFill>
                  <a:schemeClr val="tx1"/>
                </a:solidFill>
              </a:endParaRPr>
            </a:p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2018-20</a:t>
              </a: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3FF18D80-93BD-4980-8244-36B70B091368}"/>
                </a:ext>
              </a:extLst>
            </p:cNvPr>
            <p:cNvSpPr/>
            <p:nvPr/>
          </p:nvSpPr>
          <p:spPr>
            <a:xfrm>
              <a:off x="417301" y="4644196"/>
              <a:ext cx="646040" cy="571741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F4A07E0-12E5-4E90-9060-582BF15B24AF}"/>
                </a:ext>
              </a:extLst>
            </p:cNvPr>
            <p:cNvSpPr/>
            <p:nvPr/>
          </p:nvSpPr>
          <p:spPr>
            <a:xfrm>
              <a:off x="377206" y="717747"/>
              <a:ext cx="11355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Explore the potential strategic direction for CCIN (2018 -20) </a:t>
              </a:r>
            </a:p>
          </p:txBody>
        </p:sp>
        <p:pic>
          <p:nvPicPr>
            <p:cNvPr id="31" name="Picture 2" descr="https://lh4.googleusercontent.com/nzAJFBGnrQ1E1TDE3OfBVMSIOpNWBe6BMskA8P8QR8lC_9uiX0Xgu_merB4xbj9FFAwUMTPno3wFJGNHK5bZ8I6kl7W0dIxar2iPxJphHEj50_krPriWrkuNBO8-E_EA2h4bKjIm5h-bAht20g">
              <a:extLst>
                <a:ext uri="{FF2B5EF4-FFF2-40B4-BE49-F238E27FC236}">
                  <a16:creationId xmlns:a16="http://schemas.microsoft.com/office/drawing/2014/main" id="{85FB85D0-534A-405D-BE77-ACDE3D65E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51" y="1868557"/>
              <a:ext cx="1472866" cy="36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18CE26-6764-450F-96C3-8CB418E87B88}"/>
                </a:ext>
              </a:extLst>
            </p:cNvPr>
            <p:cNvSpPr txBox="1"/>
            <p:nvPr/>
          </p:nvSpPr>
          <p:spPr>
            <a:xfrm>
              <a:off x="599028" y="4694821"/>
              <a:ext cx="521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E758B5D-9FD7-41CC-9A71-8B810E50DA87}"/>
                </a:ext>
              </a:extLst>
            </p:cNvPr>
            <p:cNvSpPr/>
            <p:nvPr/>
          </p:nvSpPr>
          <p:spPr>
            <a:xfrm>
              <a:off x="3268619" y="1989726"/>
              <a:ext cx="3708651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Where do members want to take the network (2020)? </a:t>
              </a:r>
            </a:p>
            <a:p>
              <a:r>
                <a:rPr lang="en-GB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3200" i="1" u="sng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8D36E8-FFF9-491C-A9FF-5ECF96314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00" t="13172" r="1817" b="25217"/>
            <a:stretch/>
          </p:blipFill>
          <p:spPr>
            <a:xfrm>
              <a:off x="3169228" y="3623854"/>
              <a:ext cx="3344309" cy="1592083"/>
            </a:xfrm>
            <a:prstGeom prst="rect">
              <a:avLst/>
            </a:prstGeom>
          </p:spPr>
        </p:pic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C9F97690-89D5-4AF1-A9A0-324FE625126A}"/>
                </a:ext>
              </a:extLst>
            </p:cNvPr>
            <p:cNvSpPr/>
            <p:nvPr/>
          </p:nvSpPr>
          <p:spPr>
            <a:xfrm>
              <a:off x="7921488" y="1643617"/>
              <a:ext cx="3524296" cy="1541797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600" dirty="0">
                  <a:solidFill>
                    <a:prstClr val="black"/>
                  </a:solidFill>
                </a:rPr>
                <a:t>Delivering </a:t>
              </a:r>
              <a:r>
                <a:rPr lang="en-GB" sz="1600" u="sng" dirty="0">
                  <a:solidFill>
                    <a:prstClr val="black"/>
                  </a:solidFill>
                </a:rPr>
                <a:t>YOUR</a:t>
              </a:r>
              <a:r>
                <a:rPr lang="en-GB" sz="1600" dirty="0">
                  <a:solidFill>
                    <a:prstClr val="black"/>
                  </a:solidFill>
                </a:rPr>
                <a:t> Vision</a:t>
              </a:r>
            </a:p>
            <a:p>
              <a:pPr lvl="0" algn="ctr"/>
              <a:r>
                <a:rPr lang="en-GB" sz="1600" dirty="0">
                  <a:solidFill>
                    <a:prstClr val="black"/>
                  </a:solidFill>
                </a:rPr>
                <a:t>Building </a:t>
              </a:r>
              <a:r>
                <a:rPr lang="en-GB" sz="1600" u="sng" dirty="0">
                  <a:solidFill>
                    <a:prstClr val="black"/>
                  </a:solidFill>
                </a:rPr>
                <a:t>OUR</a:t>
              </a:r>
              <a:r>
                <a:rPr lang="en-GB" sz="1600" dirty="0">
                  <a:solidFill>
                    <a:prstClr val="black"/>
                  </a:solidFill>
                </a:rPr>
                <a:t> Community</a:t>
              </a:r>
            </a:p>
            <a:p>
              <a:pPr lvl="0" algn="ctr"/>
              <a:r>
                <a:rPr lang="en-GB" sz="1600" dirty="0">
                  <a:solidFill>
                    <a:prstClr val="black"/>
                  </a:solidFill>
                </a:rPr>
                <a:t>Supporting </a:t>
              </a:r>
              <a:r>
                <a:rPr lang="en-GB" sz="1600" u="sng" dirty="0">
                  <a:solidFill>
                    <a:prstClr val="black"/>
                  </a:solidFill>
                </a:rPr>
                <a:t>OUR</a:t>
              </a:r>
              <a:r>
                <a:rPr lang="en-GB" sz="1600" dirty="0">
                  <a:solidFill>
                    <a:prstClr val="black"/>
                  </a:solidFill>
                </a:rPr>
                <a:t> Futures</a:t>
              </a:r>
            </a:p>
            <a:p>
              <a:pPr lvl="0" algn="ctr"/>
              <a:r>
                <a:rPr lang="en-GB" sz="1600" b="1" dirty="0">
                  <a:solidFill>
                    <a:prstClr val="black"/>
                  </a:solidFill>
                </a:rPr>
                <a:t>#</a:t>
              </a:r>
              <a:r>
                <a:rPr lang="en-GB" sz="1600" b="1" dirty="0" err="1">
                  <a:solidFill>
                    <a:prstClr val="black"/>
                  </a:solidFill>
                </a:rPr>
                <a:t>CoopFuture</a:t>
              </a:r>
              <a:endParaRPr lang="en-GB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4A7AD-D5B8-4437-8968-EC23210AA8BA}"/>
                </a:ext>
              </a:extLst>
            </p:cNvPr>
            <p:cNvSpPr/>
            <p:nvPr/>
          </p:nvSpPr>
          <p:spPr>
            <a:xfrm>
              <a:off x="8720047" y="1199786"/>
              <a:ext cx="15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2020 – Tweets</a:t>
              </a:r>
            </a:p>
          </p:txBody>
        </p:sp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7F2D7F0F-D670-418A-99C7-1B3974B2F35D}"/>
                </a:ext>
              </a:extLst>
            </p:cNvPr>
            <p:cNvSpPr/>
            <p:nvPr/>
          </p:nvSpPr>
          <p:spPr>
            <a:xfrm>
              <a:off x="8124668" y="3354410"/>
              <a:ext cx="3344309" cy="1525207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600" dirty="0">
                  <a:solidFill>
                    <a:prstClr val="black"/>
                  </a:solidFill>
                </a:rPr>
                <a:t>For the challenges for now and tomorrow </a:t>
              </a:r>
            </a:p>
            <a:p>
              <a:pPr lvl="0" algn="ctr"/>
              <a:r>
                <a:rPr lang="en-GB" sz="1600" b="1" dirty="0">
                  <a:solidFill>
                    <a:prstClr val="black"/>
                  </a:solidFill>
                </a:rPr>
                <a:t>#</a:t>
              </a:r>
              <a:r>
                <a:rPr lang="en-GB" sz="1600" b="1" dirty="0" err="1">
                  <a:solidFill>
                    <a:prstClr val="black"/>
                  </a:solidFill>
                </a:rPr>
                <a:t>CoopsCAN</a:t>
              </a:r>
              <a:r>
                <a:rPr lang="en-GB" sz="1600" b="1" dirty="0">
                  <a:solidFill>
                    <a:prstClr val="black"/>
                  </a:solidFill>
                </a:rPr>
                <a:t> #</a:t>
              </a:r>
              <a:r>
                <a:rPr lang="en-GB" sz="1600" b="1" dirty="0" err="1">
                  <a:solidFill>
                    <a:prstClr val="black"/>
                  </a:solidFill>
                </a:rPr>
                <a:t>CoopsDO</a:t>
              </a:r>
              <a:r>
                <a:rPr lang="en-GB" sz="1600" b="1" dirty="0">
                  <a:solidFill>
                    <a:prstClr val="black"/>
                  </a:solidFill>
                </a:rPr>
                <a:t>  </a:t>
              </a:r>
            </a:p>
          </p:txBody>
        </p:sp>
      </p:grp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92C07282-1B98-40C5-A2BE-EFD0B49235B0}"/>
              </a:ext>
            </a:extLst>
          </p:cNvPr>
          <p:cNvSpPr/>
          <p:nvPr/>
        </p:nvSpPr>
        <p:spPr>
          <a:xfrm>
            <a:off x="8228139" y="5033062"/>
            <a:ext cx="3344309" cy="152520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prstClr val="black"/>
                </a:solidFill>
              </a:rPr>
              <a:t>Nothing #Coops don’t have a solution for</a:t>
            </a:r>
          </a:p>
          <a:p>
            <a:pPr lvl="0" algn="ctr"/>
            <a:r>
              <a:rPr lang="en-GB" sz="1600" b="1" dirty="0">
                <a:solidFill>
                  <a:prstClr val="black"/>
                </a:solidFill>
              </a:rPr>
              <a:t>#</a:t>
            </a:r>
            <a:r>
              <a:rPr lang="en-GB" sz="1600" b="1" dirty="0" err="1">
                <a:solidFill>
                  <a:prstClr val="black"/>
                </a:solidFill>
              </a:rPr>
              <a:t>CoopsCAN</a:t>
            </a:r>
            <a:r>
              <a:rPr lang="en-GB" sz="1600" b="1" dirty="0">
                <a:solidFill>
                  <a:prstClr val="black"/>
                </a:solidFill>
              </a:rPr>
              <a:t> # </a:t>
            </a:r>
            <a:r>
              <a:rPr lang="en-GB" sz="1600" b="1" dirty="0" err="1">
                <a:solidFill>
                  <a:prstClr val="black"/>
                </a:solidFill>
              </a:rPr>
              <a:t>CoopsDO</a:t>
            </a:r>
            <a:endParaRPr lang="en-GB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5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7007"/>
            <a:ext cx="9144000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  Where we want to be 2020 – Consolidated Outputs</a:t>
            </a:r>
          </a:p>
        </p:txBody>
      </p:sp>
      <p:pic>
        <p:nvPicPr>
          <p:cNvPr id="1026" name="Picture 2" descr="https://lh4.googleusercontent.com/nzAJFBGnrQ1E1TDE3OfBVMSIOpNWBe6BMskA8P8QR8lC_9uiX0Xgu_merB4xbj9FFAwUMTPno3wFJGNHK5bZ8I6kl7W0dIxar2iPxJphHEj50_krPriWrkuNBO8-E_EA2h4bKjIm5h-bAht20g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3" y="5975897"/>
            <a:ext cx="2462883" cy="62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603A570-E92B-4216-B304-0F3B009A0950}"/>
              </a:ext>
            </a:extLst>
          </p:cNvPr>
          <p:cNvGrpSpPr/>
          <p:nvPr/>
        </p:nvGrpSpPr>
        <p:grpSpPr>
          <a:xfrm>
            <a:off x="381583" y="624790"/>
            <a:ext cx="11439678" cy="6038636"/>
            <a:chOff x="381583" y="624790"/>
            <a:chExt cx="11439678" cy="603863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880974-0C11-42D9-B040-80BBEC113E44}"/>
                </a:ext>
              </a:extLst>
            </p:cNvPr>
            <p:cNvSpPr/>
            <p:nvPr/>
          </p:nvSpPr>
          <p:spPr>
            <a:xfrm>
              <a:off x="381583" y="624790"/>
              <a:ext cx="5712562" cy="39174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600" b="1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What will CCIN be best known / recognised for ?  </a:t>
              </a:r>
            </a:p>
            <a:p>
              <a:r>
                <a:rPr lang="en-GB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4372A0-2431-4D6D-9B2E-46A1A69913B8}"/>
                </a:ext>
              </a:extLst>
            </p:cNvPr>
            <p:cNvSpPr/>
            <p:nvPr/>
          </p:nvSpPr>
          <p:spPr>
            <a:xfrm>
              <a:off x="6108699" y="4542186"/>
              <a:ext cx="5712562" cy="21211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F6AEFC-7FE5-4D4E-9248-2AE8BBA7F056}"/>
                </a:ext>
              </a:extLst>
            </p:cNvPr>
            <p:cNvSpPr/>
            <p:nvPr/>
          </p:nvSpPr>
          <p:spPr>
            <a:xfrm>
              <a:off x="385294" y="4542236"/>
              <a:ext cx="5712562" cy="21211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232C18-2C72-447B-B182-086AF126E080}"/>
                </a:ext>
              </a:extLst>
            </p:cNvPr>
            <p:cNvSpPr/>
            <p:nvPr/>
          </p:nvSpPr>
          <p:spPr>
            <a:xfrm>
              <a:off x="6097856" y="624794"/>
              <a:ext cx="5712562" cy="3917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D691AD5-609C-4876-86BB-C34135168E6F}"/>
              </a:ext>
            </a:extLst>
          </p:cNvPr>
          <p:cNvSpPr/>
          <p:nvPr/>
        </p:nvSpPr>
        <p:spPr>
          <a:xfrm>
            <a:off x="427474" y="6351082"/>
            <a:ext cx="508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highlight>
                  <a:srgbClr val="FFFF00"/>
                </a:highlight>
              </a:rPr>
              <a:t>Where and how will CCIN be creating most impact  </a:t>
            </a:r>
            <a:endParaRPr lang="en-GB" sz="16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8B424F-A856-49EE-B290-18EF7142EFA9}"/>
              </a:ext>
            </a:extLst>
          </p:cNvPr>
          <p:cNvGrpSpPr/>
          <p:nvPr/>
        </p:nvGrpSpPr>
        <p:grpSpPr>
          <a:xfrm>
            <a:off x="115614" y="142369"/>
            <a:ext cx="11824138" cy="474258"/>
            <a:chOff x="1020676" y="142369"/>
            <a:chExt cx="10408058" cy="474258"/>
          </a:xfrm>
        </p:grpSpPr>
        <p:pic>
          <p:nvPicPr>
            <p:cNvPr id="14" name="Picture 2" descr="Image result for Coop marque">
              <a:extLst>
                <a:ext uri="{FF2B5EF4-FFF2-40B4-BE49-F238E27FC236}">
                  <a16:creationId xmlns:a16="http://schemas.microsoft.com/office/drawing/2014/main" id="{C81ECED9-ADBC-4EE8-A3A5-24D803F60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2734" y="159427"/>
              <a:ext cx="10160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lh4.googleusercontent.com/nzAJFBGnrQ1E1TDE3OfBVMSIOpNWBe6BMskA8P8QR8lC_9uiX0Xgu_merB4xbj9FFAwUMTPno3wFJGNHK5bZ8I6kl7W0dIxar2iPxJphHEj50_krPriWrkuNBO8-E_EA2h4bKjIm5h-bAht20g">
              <a:extLst>
                <a:ext uri="{FF2B5EF4-FFF2-40B4-BE49-F238E27FC236}">
                  <a16:creationId xmlns:a16="http://schemas.microsoft.com/office/drawing/2014/main" id="{3298C14A-26F0-4C3A-A725-8E79F93B1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676" y="142369"/>
              <a:ext cx="1472866" cy="37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B55175-D600-4619-9EB8-62657ADD61B8}"/>
              </a:ext>
            </a:extLst>
          </p:cNvPr>
          <p:cNvSpPr/>
          <p:nvPr/>
        </p:nvSpPr>
        <p:spPr>
          <a:xfrm>
            <a:off x="8182868" y="641129"/>
            <a:ext cx="43205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How will CCIN be workin</a:t>
            </a:r>
            <a:r>
              <a:rPr lang="en-GB" sz="1600" b="1" dirty="0">
                <a:highlight>
                  <a:srgbClr val="FFFF00"/>
                </a:highlight>
              </a:rPr>
              <a:t>g as a network ? </a:t>
            </a:r>
            <a:endParaRPr lang="en-GB" sz="16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1B8EF9A-CBB7-4A71-9074-98D330E7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11</a:t>
            </a:fld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EF0DE-8A0E-4219-A748-FBB7EB82D12C}"/>
              </a:ext>
            </a:extLst>
          </p:cNvPr>
          <p:cNvSpPr/>
          <p:nvPr/>
        </p:nvSpPr>
        <p:spPr>
          <a:xfrm>
            <a:off x="10505660" y="6331226"/>
            <a:ext cx="1666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Other ideas </a:t>
            </a:r>
            <a:r>
              <a:rPr lang="en-GB" sz="1600" b="1" dirty="0">
                <a:highlight>
                  <a:srgbClr val="FFFF00"/>
                </a:highlight>
              </a:rPr>
              <a:t>? </a:t>
            </a:r>
            <a:endParaRPr lang="en-GB" sz="16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7D22CB-2567-4DE8-AA71-D602A998DB3B}"/>
              </a:ext>
            </a:extLst>
          </p:cNvPr>
          <p:cNvSpPr/>
          <p:nvPr/>
        </p:nvSpPr>
        <p:spPr>
          <a:xfrm>
            <a:off x="6094145" y="1048966"/>
            <a:ext cx="57162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Clearer </a:t>
            </a:r>
            <a:r>
              <a:rPr lang="en-GB" sz="1300" b="1" dirty="0">
                <a:solidFill>
                  <a:prstClr val="black"/>
                </a:solidFill>
              </a:rPr>
              <a:t>visibility</a:t>
            </a:r>
            <a:r>
              <a:rPr lang="en-GB" sz="1300" dirty="0">
                <a:solidFill>
                  <a:prstClr val="black"/>
                </a:solidFill>
              </a:rPr>
              <a:t> (</a:t>
            </a:r>
            <a:r>
              <a:rPr lang="en-GB" sz="1300" i="1" dirty="0">
                <a:solidFill>
                  <a:prstClr val="black"/>
                </a:solidFill>
              </a:rPr>
              <a:t>of CCIN</a:t>
            </a:r>
            <a:r>
              <a:rPr lang="en-GB" sz="1300" dirty="0">
                <a:solidFill>
                  <a:prstClr val="black"/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Consultancy Network </a:t>
            </a:r>
            <a:r>
              <a:rPr lang="en-GB" sz="1300" dirty="0">
                <a:solidFill>
                  <a:prstClr val="black"/>
                </a:solidFill>
              </a:rPr>
              <a:t>for Co-op Best Practice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Work more closely with key organisation </a:t>
            </a:r>
            <a:r>
              <a:rPr lang="en-GB" sz="1300" dirty="0">
                <a:solidFill>
                  <a:prstClr val="black"/>
                </a:solidFill>
              </a:rPr>
              <a:t>re: strategic matter </a:t>
            </a:r>
            <a:r>
              <a:rPr lang="en-GB" sz="1300" dirty="0" err="1">
                <a:solidFill>
                  <a:prstClr val="black"/>
                </a:solidFill>
              </a:rPr>
              <a:t>ie</a:t>
            </a:r>
            <a:r>
              <a:rPr lang="en-GB" sz="1300" dirty="0">
                <a:solidFill>
                  <a:prstClr val="black"/>
                </a:solidFill>
              </a:rPr>
              <a:t> CIH&amp; be ‘the go to’ resource for co-op related advice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Maintain </a:t>
            </a:r>
            <a:r>
              <a:rPr lang="en-GB" sz="1300" b="1" dirty="0">
                <a:solidFill>
                  <a:prstClr val="black"/>
                </a:solidFill>
              </a:rPr>
              <a:t>independence (and Integrity</a:t>
            </a:r>
            <a:r>
              <a:rPr lang="en-GB" sz="1300" dirty="0">
                <a:solidFill>
                  <a:prstClr val="black"/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Expanding the Network audience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Inclusion Process - </a:t>
            </a:r>
            <a:r>
              <a:rPr lang="en-GB" sz="1300" b="1" dirty="0">
                <a:solidFill>
                  <a:prstClr val="black"/>
                </a:solidFill>
              </a:rPr>
              <a:t>Inclusivity / Outreach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Supportive, spontaneous, responsive, open &amp;  </a:t>
            </a:r>
            <a:r>
              <a:rPr lang="en-GB" sz="1300" b="1" dirty="0">
                <a:solidFill>
                  <a:prstClr val="black"/>
                </a:solidFill>
              </a:rPr>
              <a:t>collaborative network </a:t>
            </a:r>
            <a:r>
              <a:rPr lang="en-GB" sz="1300" dirty="0">
                <a:solidFill>
                  <a:prstClr val="black"/>
                </a:solidFill>
              </a:rPr>
              <a:t>(supportive for new comers &amp; learning from each other)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Sharing best practice </a:t>
            </a:r>
            <a:r>
              <a:rPr lang="en-GB" sz="1300" dirty="0">
                <a:solidFill>
                  <a:prstClr val="black"/>
                </a:solidFill>
              </a:rPr>
              <a:t>within the network - &amp; communicating it outside the network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Respected </a:t>
            </a:r>
            <a:r>
              <a:rPr lang="en-GB" sz="1300" dirty="0">
                <a:solidFill>
                  <a:prstClr val="black"/>
                </a:solidFill>
              </a:rPr>
              <a:t>by other networks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Network members will naturally pick up the phone and </a:t>
            </a:r>
            <a:r>
              <a:rPr lang="en-GB" sz="1300" b="1" dirty="0">
                <a:solidFill>
                  <a:prstClr val="black"/>
                </a:solidFill>
              </a:rPr>
              <a:t>co-operate across the network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Councils </a:t>
            </a:r>
            <a:r>
              <a:rPr lang="en-GB" sz="1300" b="1" dirty="0">
                <a:solidFill>
                  <a:prstClr val="black"/>
                </a:solidFill>
              </a:rPr>
              <a:t>clambering to come into membership </a:t>
            </a:r>
            <a:r>
              <a:rPr lang="en-GB" sz="1300" dirty="0">
                <a:solidFill>
                  <a:prstClr val="black"/>
                </a:solidFill>
              </a:rPr>
              <a:t>because brand </a:t>
            </a:r>
            <a:r>
              <a:rPr lang="en-GB" sz="1300" i="1" dirty="0">
                <a:solidFill>
                  <a:prstClr val="black"/>
                </a:solidFill>
              </a:rPr>
              <a:t>(CCIN) </a:t>
            </a:r>
            <a:r>
              <a:rPr lang="en-GB" sz="1300" dirty="0">
                <a:solidFill>
                  <a:prstClr val="black"/>
                </a:solidFill>
              </a:rPr>
              <a:t>recognised as effective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2AC84-26E7-4926-B3D8-FB6332EB6D6C}"/>
              </a:ext>
            </a:extLst>
          </p:cNvPr>
          <p:cNvSpPr/>
          <p:nvPr/>
        </p:nvSpPr>
        <p:spPr>
          <a:xfrm>
            <a:off x="377874" y="881638"/>
            <a:ext cx="55492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Influencing strategic decisions </a:t>
            </a:r>
            <a:r>
              <a:rPr lang="en-GB" sz="1300" dirty="0">
                <a:solidFill>
                  <a:prstClr val="black"/>
                </a:solidFill>
              </a:rPr>
              <a:t>at National level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Promoting alternative visions </a:t>
            </a:r>
            <a:r>
              <a:rPr lang="en-GB" sz="1300" dirty="0">
                <a:solidFill>
                  <a:prstClr val="black"/>
                </a:solidFill>
              </a:rPr>
              <a:t>at the local level - and breaking down barriers to the alternative visions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Finding (developing) &amp; promoting new &amp; innovative solutions </a:t>
            </a:r>
            <a:r>
              <a:rPr lang="en-GB" sz="1300" dirty="0">
                <a:solidFill>
                  <a:prstClr val="black"/>
                </a:solidFill>
              </a:rPr>
              <a:t>to challenges we (communities) face including: housing; inclusive growth; cohesion; care; health &amp; well-being.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Creating better </a:t>
            </a:r>
            <a:r>
              <a:rPr lang="en-GB" sz="1300" dirty="0">
                <a:solidFill>
                  <a:prstClr val="black"/>
                </a:solidFill>
              </a:rPr>
              <a:t>transport, housing, social cares , services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Setting out what we mean by </a:t>
            </a:r>
            <a:r>
              <a:rPr lang="en-GB" sz="1300" b="1" dirty="0">
                <a:solidFill>
                  <a:prstClr val="black"/>
                </a:solidFill>
              </a:rPr>
              <a:t>‘taking back control</a:t>
            </a:r>
            <a:r>
              <a:rPr lang="en-GB" sz="1300" dirty="0">
                <a:solidFill>
                  <a:prstClr val="black"/>
                </a:solidFill>
              </a:rPr>
              <a:t>’ at community level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Action focused / values </a:t>
            </a:r>
            <a:r>
              <a:rPr lang="en-GB" sz="1300" dirty="0">
                <a:solidFill>
                  <a:prstClr val="black"/>
                </a:solidFill>
              </a:rPr>
              <a:t>(delivery, outcomes, positive achievement)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Policy Influence </a:t>
            </a:r>
            <a:r>
              <a:rPr lang="en-GB" sz="1300" dirty="0">
                <a:solidFill>
                  <a:prstClr val="black"/>
                </a:solidFill>
              </a:rPr>
              <a:t>and </a:t>
            </a:r>
            <a:r>
              <a:rPr lang="en-GB" sz="1300" b="1" dirty="0">
                <a:solidFill>
                  <a:prstClr val="black"/>
                </a:solidFill>
              </a:rPr>
              <a:t>Thought leadership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Best practice exemplar </a:t>
            </a:r>
            <a:r>
              <a:rPr lang="en-GB" sz="1300" dirty="0">
                <a:solidFill>
                  <a:prstClr val="black"/>
                </a:solidFill>
              </a:rPr>
              <a:t>– first port of call for on-going service delivery models &amp; repository of co-operative good practice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Self reflection </a:t>
            </a:r>
            <a:r>
              <a:rPr lang="en-GB" sz="1300" dirty="0">
                <a:solidFill>
                  <a:prstClr val="black"/>
                </a:solidFill>
              </a:rPr>
              <a:t>/ critique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Regional Presences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Making a difference through </a:t>
            </a:r>
            <a:r>
              <a:rPr lang="en-GB" sz="1300" b="1" dirty="0">
                <a:solidFill>
                  <a:prstClr val="black"/>
                </a:solidFill>
              </a:rPr>
              <a:t>co-op procurement &amp; commissioning </a:t>
            </a:r>
            <a:r>
              <a:rPr lang="en-GB" sz="1300" dirty="0">
                <a:solidFill>
                  <a:prstClr val="black"/>
                </a:solidFill>
              </a:rPr>
              <a:t>to our local economies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Inspired </a:t>
            </a:r>
            <a:r>
              <a:rPr lang="en-GB" sz="1300" dirty="0">
                <a:solidFill>
                  <a:prstClr val="black"/>
                </a:solidFill>
              </a:rPr>
              <a:t>local government to embrace the co-op agenda (measured by increased in number of co-ops established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0B805C-9DE6-4DB7-838B-9006CCAC7DF4}"/>
              </a:ext>
            </a:extLst>
          </p:cNvPr>
          <p:cNvSpPr/>
          <p:nvPr/>
        </p:nvSpPr>
        <p:spPr>
          <a:xfrm>
            <a:off x="6097856" y="4618943"/>
            <a:ext cx="571256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Network </a:t>
            </a:r>
            <a:r>
              <a:rPr lang="en-GB" sz="1300" b="1" dirty="0">
                <a:solidFill>
                  <a:prstClr val="black"/>
                </a:solidFill>
              </a:rPr>
              <a:t>Forum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Ensure </a:t>
            </a:r>
            <a:r>
              <a:rPr lang="en-GB" sz="1300" b="1" dirty="0">
                <a:solidFill>
                  <a:prstClr val="black"/>
                </a:solidFill>
              </a:rPr>
              <a:t>information flows </a:t>
            </a:r>
            <a:r>
              <a:rPr lang="en-GB" sz="1300" dirty="0">
                <a:solidFill>
                  <a:prstClr val="black"/>
                </a:solidFill>
              </a:rPr>
              <a:t>(both ways – </a:t>
            </a:r>
            <a:r>
              <a:rPr lang="en-GB" sz="1300" i="1" dirty="0">
                <a:solidFill>
                  <a:prstClr val="black"/>
                </a:solidFill>
              </a:rPr>
              <a:t>to / from CCIN</a:t>
            </a:r>
            <a:r>
              <a:rPr lang="en-GB" sz="1300" dirty="0">
                <a:solidFill>
                  <a:prstClr val="black"/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How the Network engages externally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Double membership </a:t>
            </a:r>
            <a:r>
              <a:rPr lang="en-GB" sz="1300" dirty="0">
                <a:solidFill>
                  <a:prstClr val="black"/>
                </a:solidFill>
              </a:rPr>
              <a:t>by 2020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Helping shape work globally</a:t>
            </a:r>
            <a:r>
              <a:rPr lang="en-GB" sz="1300" dirty="0">
                <a:solidFill>
                  <a:prstClr val="black"/>
                </a:solidFill>
              </a:rPr>
              <a:t>(ICA) - as only co-op councils network in world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(could we have) an on-line sharing platform where member councils co-operated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38FA42-99BB-4EEF-8101-C8013D833A75}"/>
              </a:ext>
            </a:extLst>
          </p:cNvPr>
          <p:cNvSpPr/>
          <p:nvPr/>
        </p:nvSpPr>
        <p:spPr>
          <a:xfrm>
            <a:off x="389332" y="4536884"/>
            <a:ext cx="570110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Truly ground-breaking – </a:t>
            </a:r>
            <a:r>
              <a:rPr lang="en-GB" sz="1300" b="1" dirty="0">
                <a:solidFill>
                  <a:prstClr val="black"/>
                </a:solidFill>
              </a:rPr>
              <a:t>Innovative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The way some of our members operate will become know as the </a:t>
            </a:r>
            <a:r>
              <a:rPr lang="en-GB" sz="1300" b="1" dirty="0">
                <a:solidFill>
                  <a:prstClr val="black"/>
                </a:solidFill>
              </a:rPr>
              <a:t>“Southampton Model” </a:t>
            </a:r>
            <a:r>
              <a:rPr lang="en-GB" sz="1300" dirty="0">
                <a:solidFill>
                  <a:prstClr val="black"/>
                </a:solidFill>
              </a:rPr>
              <a:t>like Emilia Romagna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Not that fussed at being “known” but more so long as we are </a:t>
            </a:r>
            <a:r>
              <a:rPr lang="en-GB" sz="1300" b="1" dirty="0">
                <a:solidFill>
                  <a:prstClr val="black"/>
                </a:solidFill>
              </a:rPr>
              <a:t>having the influence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Being understood – clear message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Political “Food Chain” </a:t>
            </a:r>
            <a:r>
              <a:rPr lang="en-GB" sz="1300" b="1" dirty="0">
                <a:solidFill>
                  <a:prstClr val="black"/>
                </a:solidFill>
              </a:rPr>
              <a:t>connectivity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prstClr val="black"/>
                </a:solidFill>
              </a:rPr>
              <a:t>Policy Influence  </a:t>
            </a:r>
            <a:r>
              <a:rPr lang="en-GB" sz="1300" dirty="0">
                <a:solidFill>
                  <a:prstClr val="black"/>
                </a:solidFill>
              </a:rPr>
              <a:t>and  </a:t>
            </a:r>
            <a:r>
              <a:rPr lang="en-GB" sz="1300" b="1" dirty="0">
                <a:solidFill>
                  <a:prstClr val="black"/>
                </a:solidFill>
              </a:rPr>
              <a:t>Positive achievement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Within co-op movement recognised as </a:t>
            </a:r>
            <a:r>
              <a:rPr lang="en-GB" sz="1300" b="1" dirty="0">
                <a:solidFill>
                  <a:prstClr val="black"/>
                </a:solidFill>
              </a:rPr>
              <a:t>ambassador of co-op values &amp; action</a:t>
            </a:r>
            <a:endParaRPr lang="en-GB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5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7007"/>
            <a:ext cx="9144000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  Where we want to be 2020 – Summary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C8B424F-A856-49EE-B290-18EF7142EFA9}"/>
              </a:ext>
            </a:extLst>
          </p:cNvPr>
          <p:cNvGrpSpPr/>
          <p:nvPr/>
        </p:nvGrpSpPr>
        <p:grpSpPr>
          <a:xfrm>
            <a:off x="115614" y="142369"/>
            <a:ext cx="11824138" cy="474258"/>
            <a:chOff x="1020676" y="142369"/>
            <a:chExt cx="10408058" cy="474258"/>
          </a:xfrm>
        </p:grpSpPr>
        <p:pic>
          <p:nvPicPr>
            <p:cNvPr id="14" name="Picture 2" descr="Image result for Coop marque">
              <a:extLst>
                <a:ext uri="{FF2B5EF4-FFF2-40B4-BE49-F238E27FC236}">
                  <a16:creationId xmlns:a16="http://schemas.microsoft.com/office/drawing/2014/main" id="{C81ECED9-ADBC-4EE8-A3A5-24D803F60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2734" y="159427"/>
              <a:ext cx="10160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lh4.googleusercontent.com/nzAJFBGnrQ1E1TDE3OfBVMSIOpNWBe6BMskA8P8QR8lC_9uiX0Xgu_merB4xbj9FFAwUMTPno3wFJGNHK5bZ8I6kl7W0dIxar2iPxJphHEj50_krPriWrkuNBO8-E_EA2h4bKjIm5h-bAht20g">
              <a:extLst>
                <a:ext uri="{FF2B5EF4-FFF2-40B4-BE49-F238E27FC236}">
                  <a16:creationId xmlns:a16="http://schemas.microsoft.com/office/drawing/2014/main" id="{3298C14A-26F0-4C3A-A725-8E79F93B1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676" y="142369"/>
              <a:ext cx="1472866" cy="37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1B8EF9A-CBB7-4A71-9074-98D330E7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5C5A2-0551-49FA-A137-F5E84AC2CD89}"/>
              </a:ext>
            </a:extLst>
          </p:cNvPr>
          <p:cNvSpPr txBox="1"/>
          <p:nvPr/>
        </p:nvSpPr>
        <p:spPr>
          <a:xfrm>
            <a:off x="641131" y="746229"/>
            <a:ext cx="109412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CCIN and co-operative solutions  - well understood, visible and clear messaging to promote and develop co-operative approach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Action Orientated – Network members, project and work demonstrates co-operative solutions in action in a wide range of situations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Influence at a national and policy level to promote and support co-operative solutions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Demonstrating how co-operative solutions can provide alternative solutions to public v private models to meet financial / economic and social challenges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Inspiring growth of co-operative solutions and enterprise to meet local needs – growth across a range of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Best practice exemplar – provides a range of information, resources and opportunities to collaborate between members (growth through learning  sharing)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Active in a working with others and respected as a network and Councils for what we do and innovative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Expanding influence and wider audience(s) – extend reach of opportunities for co-operative solutions to strengthen local areas / communities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Growing membership  of council’s (double size)  - network’s ‘brand’ recognised as effective </a:t>
            </a:r>
          </a:p>
        </p:txBody>
      </p:sp>
    </p:spTree>
    <p:extLst>
      <p:ext uri="{BB962C8B-B14F-4D97-AF65-F5344CB8AC3E}">
        <p14:creationId xmlns:p14="http://schemas.microsoft.com/office/powerpoint/2010/main" val="313899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580"/>
            <a:ext cx="9144000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Operating Environment 2018-2020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BCB3E2-6CB6-42FC-A99A-18B5417B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13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461830-E957-4D19-9B43-154463BE1472}"/>
              </a:ext>
            </a:extLst>
          </p:cNvPr>
          <p:cNvGrpSpPr/>
          <p:nvPr/>
        </p:nvGrpSpPr>
        <p:grpSpPr>
          <a:xfrm>
            <a:off x="543739" y="1080025"/>
            <a:ext cx="11362940" cy="5359496"/>
            <a:chOff x="414530" y="1179416"/>
            <a:chExt cx="11362940" cy="5359496"/>
          </a:xfrm>
        </p:grpSpPr>
        <p:pic>
          <p:nvPicPr>
            <p:cNvPr id="1026" name="Picture 2" descr="https://lh4.googleusercontent.com/nzAJFBGnrQ1E1TDE3OfBVMSIOpNWBe6BMskA8P8QR8lC_9uiX0Xgu_merB4xbj9FFAwUMTPno3wFJGNHK5bZ8I6kl7W0dIxar2iPxJphHEj50_krPriWrkuNBO8-E_EA2h4bKjIm5h-bAht20g">
              <a:extLst>
                <a:ext uri="{FF2B5EF4-FFF2-40B4-BE49-F238E27FC236}">
                  <a16:creationId xmlns:a16="http://schemas.microsoft.com/office/drawing/2014/main" id="{B4B441C8-623B-47B0-BCF6-54CD3CBB4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30" y="5770401"/>
              <a:ext cx="2462883" cy="620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lh4.googleusercontent.com/nzAJFBGnrQ1E1TDE3OfBVMSIOpNWBe6BMskA8P8QR8lC_9uiX0Xgu_merB4xbj9FFAwUMTPno3wFJGNHK5bZ8I6kl7W0dIxar2iPxJphHEj50_krPriWrkuNBO8-E_EA2h4bKjIm5h-bAht20g">
              <a:extLst>
                <a:ext uri="{FF2B5EF4-FFF2-40B4-BE49-F238E27FC236}">
                  <a16:creationId xmlns:a16="http://schemas.microsoft.com/office/drawing/2014/main" id="{4033780E-72C6-4CCA-84B4-3A0A56C9F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30" y="5772298"/>
              <a:ext cx="2462883" cy="620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s://lh4.googleusercontent.com/nzAJFBGnrQ1E1TDE3OfBVMSIOpNWBe6BMskA8P8QR8lC_9uiX0Xgu_merB4xbj9FFAwUMTPno3wFJGNHK5bZ8I6kl7W0dIxar2iPxJphHEj50_krPriWrkuNBO8-E_EA2h4bKjIm5h-bAht20g">
              <a:extLst>
                <a:ext uri="{FF2B5EF4-FFF2-40B4-BE49-F238E27FC236}">
                  <a16:creationId xmlns:a16="http://schemas.microsoft.com/office/drawing/2014/main" id="{85FB85D0-534A-405D-BE77-ACDE3D65E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51" y="1402104"/>
              <a:ext cx="1472866" cy="37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38988B06-A5FF-4951-890D-E4783070531A}"/>
                </a:ext>
              </a:extLst>
            </p:cNvPr>
            <p:cNvSpPr/>
            <p:nvPr/>
          </p:nvSpPr>
          <p:spPr>
            <a:xfrm rot="16200000">
              <a:off x="548117" y="2249017"/>
              <a:ext cx="1755336" cy="1896713"/>
            </a:xfrm>
            <a:prstGeom prst="rightArrow">
              <a:avLst/>
            </a:prstGeom>
            <a:solidFill>
              <a:srgbClr val="D070DA"/>
            </a:solidFill>
            <a:ln>
              <a:solidFill>
                <a:srgbClr val="D070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572D2F-C236-4EE6-B5FA-452C58A85711}"/>
                </a:ext>
              </a:extLst>
            </p:cNvPr>
            <p:cNvSpPr txBox="1"/>
            <p:nvPr/>
          </p:nvSpPr>
          <p:spPr>
            <a:xfrm flipH="1">
              <a:off x="689348" y="2627033"/>
              <a:ext cx="1472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Operating </a:t>
              </a:r>
            </a:p>
            <a:p>
              <a:pPr algn="ctr"/>
              <a:r>
                <a:rPr lang="en-GB" dirty="0"/>
                <a:t>Environment </a:t>
              </a: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447514A6-3C0F-415D-8B74-F89BFF22094B}"/>
                </a:ext>
              </a:extLst>
            </p:cNvPr>
            <p:cNvSpPr/>
            <p:nvPr/>
          </p:nvSpPr>
          <p:spPr>
            <a:xfrm>
              <a:off x="4176053" y="1179416"/>
              <a:ext cx="3279913" cy="2018768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6C6EFD-6A38-4013-BF63-6E023A9E749D}"/>
                </a:ext>
              </a:extLst>
            </p:cNvPr>
            <p:cNvSpPr/>
            <p:nvPr/>
          </p:nvSpPr>
          <p:spPr>
            <a:xfrm>
              <a:off x="3816623" y="1318267"/>
              <a:ext cx="337026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GB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GB" sz="3200" i="1" u="sng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F4A07E0-12E5-4E90-9060-582BF15B24AF}"/>
                </a:ext>
              </a:extLst>
            </p:cNvPr>
            <p:cNvSpPr/>
            <p:nvPr/>
          </p:nvSpPr>
          <p:spPr>
            <a:xfrm>
              <a:off x="4194731" y="1420281"/>
              <a:ext cx="271296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Context in which Co-op Councils are operating: </a:t>
              </a:r>
              <a:r>
                <a:rPr lang="en-GB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challenges &amp; issues  </a:t>
              </a:r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AF69A89C-129D-4843-9430-61102B80BCD0}"/>
                </a:ext>
              </a:extLst>
            </p:cNvPr>
            <p:cNvSpPr/>
            <p:nvPr/>
          </p:nvSpPr>
          <p:spPr>
            <a:xfrm flipH="1">
              <a:off x="7928555" y="1255803"/>
              <a:ext cx="3279913" cy="1938992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7" name="Picture 2" descr="Image result for Coop marque">
              <a:extLst>
                <a:ext uri="{FF2B5EF4-FFF2-40B4-BE49-F238E27FC236}">
                  <a16:creationId xmlns:a16="http://schemas.microsoft.com/office/drawing/2014/main" id="{8392B945-23C5-4B57-A53A-41589CF16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6609" y="2060967"/>
              <a:ext cx="903420" cy="406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3EE1AE-84DB-4451-9789-BCFBF649ACD0}"/>
                </a:ext>
              </a:extLst>
            </p:cNvPr>
            <p:cNvSpPr/>
            <p:nvPr/>
          </p:nvSpPr>
          <p:spPr>
            <a:xfrm>
              <a:off x="7815396" y="1241977"/>
              <a:ext cx="334624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Coop ways </a:t>
              </a:r>
            </a:p>
            <a:p>
              <a:pPr algn="r"/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of working </a:t>
              </a:r>
            </a:p>
            <a:p>
              <a:pPr algn="r"/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&amp; approaches: </a:t>
              </a:r>
              <a:r>
                <a:rPr lang="en-GB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opportunities &amp; solutions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2F0A86E-2ACC-41C3-AFD5-A3DF2EDF96B0}"/>
                </a:ext>
              </a:extLst>
            </p:cNvPr>
            <p:cNvSpPr/>
            <p:nvPr/>
          </p:nvSpPr>
          <p:spPr>
            <a:xfrm>
              <a:off x="3657382" y="3491924"/>
              <a:ext cx="812008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Step 1</a:t>
              </a:r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GB" sz="2400" i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Small group discussion </a:t>
              </a:r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– reflect on operating environment (add other significant points if required) </a:t>
              </a:r>
            </a:p>
            <a:p>
              <a:endParaRPr lang="en-GB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Step 2: </a:t>
              </a:r>
              <a:r>
                <a:rPr lang="en-GB" sz="2400" i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Identity your top 3 -5 areas </a:t>
              </a:r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that you feel there could be a strong co-operative opportunity. Capture on cards (one per card)</a:t>
              </a:r>
            </a:p>
            <a:p>
              <a:endParaRPr lang="en-GB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Step 3</a:t>
              </a:r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GB" sz="2400" i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Plenary group capture and cluster</a:t>
              </a:r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3FF18D80-93BD-4980-8244-36B70B091368}"/>
                </a:ext>
              </a:extLst>
            </p:cNvPr>
            <p:cNvSpPr/>
            <p:nvPr/>
          </p:nvSpPr>
          <p:spPr>
            <a:xfrm>
              <a:off x="1039688" y="4466718"/>
              <a:ext cx="646040" cy="571741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18CE26-6764-450F-96C3-8CB418E87B88}"/>
                </a:ext>
              </a:extLst>
            </p:cNvPr>
            <p:cNvSpPr txBox="1"/>
            <p:nvPr/>
          </p:nvSpPr>
          <p:spPr>
            <a:xfrm>
              <a:off x="1195372" y="4515918"/>
              <a:ext cx="521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214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580"/>
            <a:ext cx="9144000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Operating Environment 2018-2020 - Outputs</a:t>
            </a:r>
          </a:p>
        </p:txBody>
      </p:sp>
      <p:pic>
        <p:nvPicPr>
          <p:cNvPr id="1026" name="Picture 2" descr="https://lh4.googleusercontent.com/nzAJFBGnrQ1E1TDE3OfBVMSIOpNWBe6BMskA8P8QR8lC_9uiX0Xgu_merB4xbj9FFAwUMTPno3wFJGNHK5bZ8I6kl7W0dIxar2iPxJphHEj50_krPriWrkuNBO8-E_EA2h4bKjIm5h-bAht20g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0" y="5770401"/>
            <a:ext cx="2462883" cy="62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033780E-72C6-4CCA-84B4-3A0A56C9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530" y="5817092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BCB3E2-6CB6-42FC-A99A-18B5417B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14</a:t>
            </a:fld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3EE1AE-84DB-4451-9789-BCFBF649ACD0}"/>
              </a:ext>
            </a:extLst>
          </p:cNvPr>
          <p:cNvSpPr/>
          <p:nvPr/>
        </p:nvSpPr>
        <p:spPr>
          <a:xfrm flipH="1">
            <a:off x="1462277" y="735600"/>
            <a:ext cx="940529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Strong co-operative opportunities identified. Plenary discussion outcomes. 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2E1FD1-213E-4B88-B805-C367A380978B}"/>
              </a:ext>
            </a:extLst>
          </p:cNvPr>
          <p:cNvSpPr/>
          <p:nvPr/>
        </p:nvSpPr>
        <p:spPr>
          <a:xfrm>
            <a:off x="5498875" y="1412416"/>
            <a:ext cx="1739348" cy="3524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(Tackling)</a:t>
            </a:r>
          </a:p>
          <a:p>
            <a:pPr algn="ctr"/>
            <a:r>
              <a:rPr lang="en-GB" b="1" u="sng" dirty="0">
                <a:solidFill>
                  <a:schemeClr val="tx1"/>
                </a:solidFill>
              </a:rPr>
              <a:t>Food Poverty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Foodbanks – suits co-op working, makes real difference – also very visible</a:t>
            </a:r>
          </a:p>
          <a:p>
            <a:pPr algn="ctr"/>
            <a:endParaRPr lang="en-GB" sz="1400" u="sng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Community gardens, cafés, allotments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Food Co-ops Distribution Fruit &amp; Veg + Education around Food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38EA64B-2A24-4F7C-9FF5-8C98C3CA1CE8}"/>
              </a:ext>
            </a:extLst>
          </p:cNvPr>
          <p:cNvSpPr/>
          <p:nvPr/>
        </p:nvSpPr>
        <p:spPr>
          <a:xfrm>
            <a:off x="9646349" y="1347346"/>
            <a:ext cx="1739348" cy="3594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Housing 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Tenant &amp; resident engagement 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Community Led Housing / tenant led social housing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National focus on housing give opportunity for Housing Co-ops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Links to tackling homelessness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696640-4291-4F62-99E0-5838D85C39FD}"/>
              </a:ext>
            </a:extLst>
          </p:cNvPr>
          <p:cNvSpPr/>
          <p:nvPr/>
        </p:nvSpPr>
        <p:spPr>
          <a:xfrm>
            <a:off x="7571150" y="1386134"/>
            <a:ext cx="1739348" cy="3951179"/>
          </a:xfrm>
          <a:prstGeom prst="rect">
            <a:avLst/>
          </a:prstGeom>
          <a:solidFill>
            <a:srgbClr val="EBDF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Social Care</a:t>
            </a:r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Co-op models for: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Care Workers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Cared for (&amp; families) Specialist Support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Home Care Co-ops – to stabilise workforce &amp; provide </a:t>
            </a:r>
            <a:r>
              <a:rPr lang="en-GB" sz="1400" dirty="0" err="1">
                <a:solidFill>
                  <a:schemeClr val="tx1"/>
                </a:solidFill>
              </a:rPr>
              <a:t>opps</a:t>
            </a:r>
            <a:r>
              <a:rPr lang="en-GB" sz="1400" dirty="0">
                <a:solidFill>
                  <a:schemeClr val="tx1"/>
                </a:solidFill>
              </a:rPr>
              <a:t> for care workers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Commissioning models &amp; approach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Co-op approach to Co-op for older people, linked to local community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12E1A8F-286C-4D3B-AD6A-5F385434FD79}"/>
              </a:ext>
            </a:extLst>
          </p:cNvPr>
          <p:cNvSpPr/>
          <p:nvPr/>
        </p:nvSpPr>
        <p:spPr>
          <a:xfrm>
            <a:off x="3568993" y="5014966"/>
            <a:ext cx="1739348" cy="16364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Libraries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Prevent closures by Co-op models (&amp; reputational damage) &amp; maintain presence across LA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59D4D5-964A-4B04-BCA1-F1C08DDA03F6}"/>
              </a:ext>
            </a:extLst>
          </p:cNvPr>
          <p:cNvSpPr/>
          <p:nvPr/>
        </p:nvSpPr>
        <p:spPr>
          <a:xfrm>
            <a:off x="3559053" y="1408631"/>
            <a:ext cx="1739348" cy="3524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Growing the local economy</a:t>
            </a: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Co-ops creating jobs &amp; skills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Procurement – leverage local spend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Taking advantage of alternative funding (crowd-funding) – create investment as well as community buy in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FF47104-5150-424E-AD76-AD5550B5F2E1}"/>
              </a:ext>
            </a:extLst>
          </p:cNvPr>
          <p:cNvSpPr/>
          <p:nvPr/>
        </p:nvSpPr>
        <p:spPr>
          <a:xfrm>
            <a:off x="222272" y="1386135"/>
            <a:ext cx="3168856" cy="2182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(Co-op/CCIN) Knowledge &amp; Skills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Identify &amp; Map  true expertise in CCIN 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Knowledge share / easy to identify those with skills / expertise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Build Capacity (Officers / Cllr’s)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81379E7-8BC5-4A92-8C66-65773124B7F5}"/>
              </a:ext>
            </a:extLst>
          </p:cNvPr>
          <p:cNvSpPr/>
          <p:nvPr/>
        </p:nvSpPr>
        <p:spPr>
          <a:xfrm>
            <a:off x="5498875" y="5030061"/>
            <a:ext cx="1739348" cy="1621359"/>
          </a:xfrm>
          <a:prstGeom prst="rect">
            <a:avLst/>
          </a:prstGeom>
          <a:solidFill>
            <a:srgbClr val="F9F9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Tackling inequality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Financial Poverty / Health – local education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4AF8CC-D60F-421D-91E5-CF88D298760B}"/>
              </a:ext>
            </a:extLst>
          </p:cNvPr>
          <p:cNvSpPr/>
          <p:nvPr/>
        </p:nvSpPr>
        <p:spPr>
          <a:xfrm>
            <a:off x="9656288" y="5030061"/>
            <a:ext cx="1739348" cy="1641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Prevention Models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Engagement/early interventions / adult &amp; children's services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66DDF8-616A-4A56-8FC7-C8F975A716A0}"/>
              </a:ext>
            </a:extLst>
          </p:cNvPr>
          <p:cNvSpPr/>
          <p:nvPr/>
        </p:nvSpPr>
        <p:spPr>
          <a:xfrm>
            <a:off x="223734" y="3656697"/>
            <a:ext cx="3168856" cy="1815168"/>
          </a:xfrm>
          <a:prstGeom prst="rect">
            <a:avLst/>
          </a:prstGeom>
          <a:solidFill>
            <a:srgbClr val="E0F2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Funding 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Local govt &amp; public sector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Participatory Budgeting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Co-op ways of working (Local VCS) developing community led solutions </a:t>
            </a:r>
            <a:r>
              <a:rPr lang="en-GB" sz="1400" dirty="0" err="1">
                <a:solidFill>
                  <a:schemeClr val="tx1"/>
                </a:solidFill>
              </a:rPr>
              <a:t>eg</a:t>
            </a:r>
            <a:r>
              <a:rPr lang="en-GB" sz="1400" dirty="0">
                <a:solidFill>
                  <a:schemeClr val="tx1"/>
                </a:solidFill>
              </a:rPr>
              <a:t> local budgeting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2B7737C-1579-42F5-ABE8-CD337A71A6E7}"/>
              </a:ext>
            </a:extLst>
          </p:cNvPr>
          <p:cNvSpPr/>
          <p:nvPr/>
        </p:nvSpPr>
        <p:spPr>
          <a:xfrm>
            <a:off x="7584013" y="5477570"/>
            <a:ext cx="1739348" cy="12247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Public Realm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Co-op approach to making public realm safe, pleasant &amp; healthy for everyone</a:t>
            </a:r>
          </a:p>
        </p:txBody>
      </p:sp>
    </p:spTree>
    <p:extLst>
      <p:ext uri="{BB962C8B-B14F-4D97-AF65-F5344CB8AC3E}">
        <p14:creationId xmlns:p14="http://schemas.microsoft.com/office/powerpoint/2010/main" val="101337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682" y="176763"/>
            <a:ext cx="10025270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Co-op Councils Operating Environment </a:t>
            </a:r>
          </a:p>
          <a:p>
            <a:r>
              <a:rPr lang="en-GB" b="1" dirty="0"/>
              <a:t>(examples shared on day)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1B8EF9A-CBB7-4A71-9074-98D330E7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15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2C75AC-1EF2-4A1C-A7FB-21AF6D301B9F}"/>
              </a:ext>
            </a:extLst>
          </p:cNvPr>
          <p:cNvSpPr/>
          <p:nvPr/>
        </p:nvSpPr>
        <p:spPr>
          <a:xfrm>
            <a:off x="162919" y="942378"/>
            <a:ext cx="5926591" cy="529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497D"/>
              </a:buClr>
              <a:buSzPts val="1100"/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 Government, and other public sector, </a:t>
            </a: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funding cuts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497D"/>
              </a:buClr>
              <a:buSzPts val="1100"/>
              <a:buFont typeface="Symbol" panose="05050102010706020507" pitchFamily="18" charset="2"/>
              <a:buChar char=""/>
            </a:pP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Housing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Crisis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497D"/>
              </a:buClr>
              <a:buSzPts val="1100"/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Crisis in </a:t>
            </a: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Adult Social Care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looming in Children’s Services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497D"/>
              </a:buClr>
              <a:buSzPts val="1100"/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Impact of </a:t>
            </a: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welfare reforms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(including UC roll out)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497D"/>
              </a:buClr>
              <a:buSzPts val="1100"/>
              <a:buFont typeface="Symbol" panose="05050102010706020507" pitchFamily="18" charset="2"/>
              <a:buChar char=""/>
            </a:pP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Increasing demand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council services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497D"/>
              </a:buClr>
              <a:buSzPts val="1100"/>
              <a:buFont typeface="Symbol" panose="05050102010706020507" pitchFamily="18" charset="2"/>
              <a:buChar char=""/>
            </a:pP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Services being closed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/reduced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954CB1-C8CA-4BDF-83E6-862B4C123C75}"/>
              </a:ext>
            </a:extLst>
          </p:cNvPr>
          <p:cNvSpPr/>
          <p:nvPr/>
        </p:nvSpPr>
        <p:spPr>
          <a:xfrm>
            <a:off x="6506954" y="1154407"/>
            <a:ext cx="5685045" cy="569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1F497D"/>
              </a:buClr>
              <a:buSzPts val="1100"/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Rise in the use of </a:t>
            </a: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foodbanks / impact of fuel poverty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1F497D"/>
              </a:buClr>
              <a:buSzPts val="1100"/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497D"/>
              </a:buClr>
              <a:buSzPts val="1100"/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Impact on </a:t>
            </a: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health and wellbeing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particularly mental health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497D"/>
              </a:buClr>
              <a:buSzPts val="1100"/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Focus on </a:t>
            </a: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higher needs cases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prevents an early help approach (children’s and adults services)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497D"/>
              </a:buClr>
              <a:buSzPts val="1100"/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impact on the </a:t>
            </a: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 VCS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(incl. current commissioning models)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497D"/>
              </a:buClr>
              <a:buSzPts val="1100"/>
              <a:buFont typeface="Symbol" panose="05050102010706020507" pitchFamily="18" charset="2"/>
              <a:buChar char=""/>
            </a:pP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Failure of the Big Society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areas of greatest need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497D"/>
              </a:buClr>
              <a:buSzPts val="1100"/>
              <a:buFont typeface="Symbol" panose="05050102010706020507" pitchFamily="18" charset="2"/>
              <a:buChar char=""/>
            </a:pP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Recruitment and retention of staff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public sector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3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6823"/>
            <a:ext cx="9144000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Extending our Influence and Impact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DE5E86D-6482-4876-B8D4-F6C06AA07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575957"/>
              </p:ext>
            </p:extLst>
          </p:nvPr>
        </p:nvGraphicFramePr>
        <p:xfrm>
          <a:off x="2032000" y="9582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DF4E89-3D61-4AE2-852A-CF92E2047114}"/>
              </a:ext>
            </a:extLst>
          </p:cNvPr>
          <p:cNvCxnSpPr/>
          <p:nvPr/>
        </p:nvCxnSpPr>
        <p:spPr>
          <a:xfrm flipH="1" flipV="1">
            <a:off x="4522304" y="2067339"/>
            <a:ext cx="1152939" cy="31308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A2EFCE-59EA-4FEC-B6F9-41FDF75C6E87}"/>
              </a:ext>
            </a:extLst>
          </p:cNvPr>
          <p:cNvCxnSpPr>
            <a:cxnSpLocks/>
          </p:cNvCxnSpPr>
          <p:nvPr/>
        </p:nvCxnSpPr>
        <p:spPr>
          <a:xfrm flipV="1">
            <a:off x="6599583" y="1904578"/>
            <a:ext cx="726077" cy="3293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113674-F4E3-4874-9C41-F64DAF5D0C7A}"/>
              </a:ext>
            </a:extLst>
          </p:cNvPr>
          <p:cNvCxnSpPr>
            <a:cxnSpLocks/>
          </p:cNvCxnSpPr>
          <p:nvPr/>
        </p:nvCxnSpPr>
        <p:spPr>
          <a:xfrm>
            <a:off x="4217504" y="2277031"/>
            <a:ext cx="1168576" cy="3025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83D398-F411-4916-BE0B-93DD399B7BC5}"/>
              </a:ext>
            </a:extLst>
          </p:cNvPr>
          <p:cNvCxnSpPr>
            <a:cxnSpLocks/>
          </p:cNvCxnSpPr>
          <p:nvPr/>
        </p:nvCxnSpPr>
        <p:spPr>
          <a:xfrm flipH="1">
            <a:off x="6899322" y="2021924"/>
            <a:ext cx="731138" cy="3280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527B91-E428-4FBC-BDB0-5B425622F0D9}"/>
              </a:ext>
            </a:extLst>
          </p:cNvPr>
          <p:cNvGrpSpPr/>
          <p:nvPr/>
        </p:nvGrpSpPr>
        <p:grpSpPr>
          <a:xfrm>
            <a:off x="315149" y="1625048"/>
            <a:ext cx="2097156" cy="3607904"/>
            <a:chOff x="315149" y="1625048"/>
            <a:chExt cx="2097156" cy="360790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8E8EBD0-DE84-4C47-A4C7-2A20F34467BF}"/>
                </a:ext>
              </a:extLst>
            </p:cNvPr>
            <p:cNvSpPr/>
            <p:nvPr/>
          </p:nvSpPr>
          <p:spPr>
            <a:xfrm>
              <a:off x="315149" y="1625048"/>
              <a:ext cx="2097156" cy="3607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b="1" dirty="0">
                <a:solidFill>
                  <a:schemeClr val="tx1"/>
                </a:solidFill>
              </a:endParaRPr>
            </a:p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Where we want to be </a:t>
              </a:r>
            </a:p>
            <a:p>
              <a:pPr algn="ctr"/>
              <a:endParaRPr lang="en-GB" sz="3200" b="1" dirty="0">
                <a:solidFill>
                  <a:schemeClr val="tx1"/>
                </a:solidFill>
              </a:endParaRPr>
            </a:p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2018-20</a:t>
              </a:r>
            </a:p>
          </p:txBody>
        </p:sp>
        <p:pic>
          <p:nvPicPr>
            <p:cNvPr id="22" name="Picture 2" descr="https://lh4.googleusercontent.com/nzAJFBGnrQ1E1TDE3OfBVMSIOpNWBe6BMskA8P8QR8lC_9uiX0Xgu_merB4xbj9FFAwUMTPno3wFJGNHK5bZ8I6kl7W0dIxar2iPxJphHEj50_krPriWrkuNBO8-E_EA2h4bKjIm5h-bAht20g">
              <a:extLst>
                <a:ext uri="{FF2B5EF4-FFF2-40B4-BE49-F238E27FC236}">
                  <a16:creationId xmlns:a16="http://schemas.microsoft.com/office/drawing/2014/main" id="{C974A4AA-ECEE-4257-A6BB-192C25C2C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12" y="1810420"/>
              <a:ext cx="1472866" cy="37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856AEDC2-4032-4396-90D7-106BB9E8F08C}"/>
                </a:ext>
              </a:extLst>
            </p:cNvPr>
            <p:cNvSpPr/>
            <p:nvPr/>
          </p:nvSpPr>
          <p:spPr>
            <a:xfrm>
              <a:off x="377703" y="4617823"/>
              <a:ext cx="646044" cy="5717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B50A75-B56C-4E4E-A82E-042B13436C1D}"/>
                </a:ext>
              </a:extLst>
            </p:cNvPr>
            <p:cNvSpPr txBox="1"/>
            <p:nvPr/>
          </p:nvSpPr>
          <p:spPr>
            <a:xfrm>
              <a:off x="535936" y="4618392"/>
              <a:ext cx="383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2</a:t>
              </a:r>
            </a:p>
          </p:txBody>
        </p:sp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0582A11-76E8-4639-A2F5-A32B41B0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16</a:t>
            </a:fld>
            <a:endParaRPr lang="en-GB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32F5A2A7-D025-4C4D-9928-1EB1D82F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</p:spTree>
    <p:extLst>
      <p:ext uri="{BB962C8B-B14F-4D97-AF65-F5344CB8AC3E}">
        <p14:creationId xmlns:p14="http://schemas.microsoft.com/office/powerpoint/2010/main" val="619272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580"/>
            <a:ext cx="9144000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Extending our Influence and Impact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0582A11-76E8-4639-A2F5-A32B41B0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61255A-0E74-4EE6-8059-90D613464B17}" type="slidenum">
              <a:rPr lang="en-GB" smtClean="0"/>
              <a:t>17</a:t>
            </a:fld>
            <a:endParaRPr lang="en-GB" dirty="0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32F5A2A7-D025-4C4D-9928-1EB1D82F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8B347B-0F5A-4FE2-B52D-FAC3FAA5B904}"/>
              </a:ext>
            </a:extLst>
          </p:cNvPr>
          <p:cNvSpPr/>
          <p:nvPr/>
        </p:nvSpPr>
        <p:spPr>
          <a:xfrm>
            <a:off x="3458995" y="1338768"/>
            <a:ext cx="82828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World Café style session based on four areas to increase influence and impact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How can </a:t>
            </a:r>
            <a:r>
              <a:rPr lang="en-GB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 contribute to the work of the network and our impact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How can we </a:t>
            </a:r>
            <a:r>
              <a:rPr lang="en-GB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 the work of the network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Who are the </a:t>
            </a:r>
            <a:r>
              <a:rPr lang="en-GB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key groups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GB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influence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 and how do we best do this? </a:t>
            </a:r>
            <a:endParaRPr lang="en-GB" sz="2400" i="1" u="sng" dirty="0"/>
          </a:p>
          <a:p>
            <a:endParaRPr lang="en-GB" sz="24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How do we engage with the </a:t>
            </a:r>
            <a:r>
              <a:rPr lang="en-GB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wider  co-operative movement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A8E087-7FED-4CCC-B9E6-74D1ACE3410B}"/>
              </a:ext>
            </a:extLst>
          </p:cNvPr>
          <p:cNvSpPr/>
          <p:nvPr/>
        </p:nvSpPr>
        <p:spPr>
          <a:xfrm>
            <a:off x="567599" y="1293596"/>
            <a:ext cx="2145786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i="1" dirty="0">
                <a:latin typeface="Calibri" panose="020F0502020204030204" pitchFamily="34" charset="0"/>
                <a:cs typeface="Calibri" panose="020F0502020204030204" pitchFamily="34" charset="0"/>
              </a:rPr>
              <a:t>Mini  </a:t>
            </a:r>
          </a:p>
          <a:p>
            <a:pPr algn="ctr"/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World Café exercise </a:t>
            </a:r>
            <a:endParaRPr lang="en-GB" sz="32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281BC27-50F7-4CF9-A5BA-137E650B1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500666"/>
              </p:ext>
            </p:extLst>
          </p:nvPr>
        </p:nvGraphicFramePr>
        <p:xfrm>
          <a:off x="2032000" y="9582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C712282-81BE-4ED5-AC74-12F25F17DF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3232391"/>
            <a:ext cx="3046562" cy="203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49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5C39E9-C4A9-41DB-8820-6A1946470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290857"/>
              </p:ext>
            </p:extLst>
          </p:nvPr>
        </p:nvGraphicFramePr>
        <p:xfrm>
          <a:off x="542534" y="1242262"/>
          <a:ext cx="10966407" cy="4927239"/>
        </p:xfrm>
        <a:graphic>
          <a:graphicData uri="http://schemas.openxmlformats.org/drawingml/2006/table">
            <a:tbl>
              <a:tblPr firstRow="1" firstCol="1" bandRow="1"/>
              <a:tblGrid>
                <a:gridCol w="3069816">
                  <a:extLst>
                    <a:ext uri="{9D8B030D-6E8A-4147-A177-3AD203B41FA5}">
                      <a16:colId xmlns:a16="http://schemas.microsoft.com/office/drawing/2014/main" val="2388000430"/>
                    </a:ext>
                  </a:extLst>
                </a:gridCol>
                <a:gridCol w="4240624">
                  <a:extLst>
                    <a:ext uri="{9D8B030D-6E8A-4147-A177-3AD203B41FA5}">
                      <a16:colId xmlns:a16="http://schemas.microsoft.com/office/drawing/2014/main" val="2443051006"/>
                    </a:ext>
                  </a:extLst>
                </a:gridCol>
                <a:gridCol w="3655967">
                  <a:extLst>
                    <a:ext uri="{9D8B030D-6E8A-4147-A177-3AD203B41FA5}">
                      <a16:colId xmlns:a16="http://schemas.microsoft.com/office/drawing/2014/main" val="1907618222"/>
                    </a:ext>
                  </a:extLst>
                </a:gridCol>
              </a:tblGrid>
              <a:tr h="301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Why (areas to influence)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/ Key Stakeholders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/ How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143600"/>
                  </a:ext>
                </a:extLst>
              </a:tr>
              <a:tr h="1045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Expanding and strengthening the network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Promoting Co-op ideas and values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political parties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Jeremy Corbyn (Labour Party)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Claire McCarthy (Co-op Party)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 Mayo (Co-ops UK)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Ariel </a:t>
                      </a:r>
                      <a:r>
                        <a:rPr lang="en-GB" sz="1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Guarco</a:t>
                      </a: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(ICA)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 Mayor: Sadiq Khan, Andy Burnham, Steve Rotherham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Residents and Community Leaders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Members and Officers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Exhibitions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Conferences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Showcasing policy work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Commercialisation agenda – income opportunities 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917542"/>
                  </a:ext>
                </a:extLst>
              </a:tr>
              <a:tr h="860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Understanding of co-op principles and ways of working beyond those that are traditionally engaged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Officers / members beyond those attending CCIN sessions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Co-op MP’s, Co-op Peers, Co-op Councillors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 and cabinet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Co-operatives Fortnight and International Co-ops Day to promote and share what we do (CCIN)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Combination approach: Direct targeting and social media opportunities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262720"/>
                  </a:ext>
                </a:extLst>
              </a:tr>
              <a:tr h="712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 where there is not a public or private solutions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Champion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Our respective “CVSE” sectors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Service Policy </a:t>
                      </a:r>
                      <a:r>
                        <a:rPr lang="en-GB" sz="1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Cabinet Office or particular areas where reviews taking place (housing)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commissioning at a very local level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55745"/>
                  </a:ext>
                </a:extLst>
              </a:tr>
              <a:tr h="712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Neighbourhood work (or estates)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Co-op Teams (</a:t>
                      </a:r>
                      <a:r>
                        <a:rPr lang="en-GB" sz="13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Co-op Group?)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Reps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Ward Members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Officers /FLS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Realm “small” works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Locality Budgets 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930985"/>
                  </a:ext>
                </a:extLst>
              </a:tr>
            </a:tbl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0321" y="216519"/>
            <a:ext cx="9521690" cy="696694"/>
          </a:xfrm>
        </p:spPr>
        <p:txBody>
          <a:bodyPr>
            <a:noAutofit/>
          </a:bodyPr>
          <a:lstStyle/>
          <a:p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Who are the </a:t>
            </a:r>
            <a:r>
              <a:rPr lang="en-GB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key groups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GB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influence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 and how do we best do this? Outputs</a:t>
            </a:r>
            <a:endParaRPr lang="en-GB" sz="3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0582A11-76E8-4639-A2F5-A32B41B0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61255A-0E74-4EE6-8059-90D613464B17}" type="slidenum">
              <a:rPr lang="en-GB" smtClean="0"/>
              <a:t>18</a:t>
            </a:fld>
            <a:endParaRPr lang="en-GB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32F5A2A7-D025-4C4D-9928-1EB1D82F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EA5E1D-A96B-49A8-BC5C-A2A2A0E55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44" y="216519"/>
            <a:ext cx="1422267" cy="94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50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9924" y="137007"/>
            <a:ext cx="9144000" cy="696694"/>
          </a:xfrm>
        </p:spPr>
        <p:txBody>
          <a:bodyPr>
            <a:noAutofit/>
          </a:bodyPr>
          <a:lstStyle/>
          <a:p>
            <a:r>
              <a:rPr lang="en-GB" sz="3200" i="1" dirty="0">
                <a:latin typeface="Calibri" panose="020F0502020204030204" pitchFamily="34" charset="0"/>
                <a:cs typeface="Calibri" panose="020F0502020204030204" pitchFamily="34" charset="0"/>
              </a:rPr>
              <a:t>How can </a:t>
            </a:r>
            <a:r>
              <a:rPr lang="en-GB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en-GB" sz="3200" i="1" dirty="0">
                <a:latin typeface="Calibri" panose="020F0502020204030204" pitchFamily="34" charset="0"/>
                <a:cs typeface="Calibri" panose="020F0502020204030204" pitchFamily="34" charset="0"/>
              </a:rPr>
              <a:t> contribute to the work of the network and our impact ?                                                Outputs</a:t>
            </a:r>
          </a:p>
          <a:p>
            <a:endParaRPr lang="en-GB" sz="3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0582A11-76E8-4639-A2F5-A32B41B0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61255A-0E74-4EE6-8059-90D613464B17}" type="slidenum">
              <a:rPr lang="en-GB" smtClean="0"/>
              <a:t>19</a:t>
            </a:fld>
            <a:endParaRPr lang="en-GB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32F5A2A7-D025-4C4D-9928-1EB1D82F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B97D70-17AB-48F7-9709-7B87BE4E9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97954"/>
              </p:ext>
            </p:extLst>
          </p:nvPr>
        </p:nvGraphicFramePr>
        <p:xfrm>
          <a:off x="553044" y="1520554"/>
          <a:ext cx="10966407" cy="4250021"/>
        </p:xfrm>
        <a:graphic>
          <a:graphicData uri="http://schemas.openxmlformats.org/drawingml/2006/table">
            <a:tbl>
              <a:tblPr firstRow="1" firstCol="1" bandRow="1"/>
              <a:tblGrid>
                <a:gridCol w="3069816">
                  <a:extLst>
                    <a:ext uri="{9D8B030D-6E8A-4147-A177-3AD203B41FA5}">
                      <a16:colId xmlns:a16="http://schemas.microsoft.com/office/drawing/2014/main" val="2388000430"/>
                    </a:ext>
                  </a:extLst>
                </a:gridCol>
                <a:gridCol w="3702279">
                  <a:extLst>
                    <a:ext uri="{9D8B030D-6E8A-4147-A177-3AD203B41FA5}">
                      <a16:colId xmlns:a16="http://schemas.microsoft.com/office/drawing/2014/main" val="2443051006"/>
                    </a:ext>
                  </a:extLst>
                </a:gridCol>
                <a:gridCol w="4194312">
                  <a:extLst>
                    <a:ext uri="{9D8B030D-6E8A-4147-A177-3AD203B41FA5}">
                      <a16:colId xmlns:a16="http://schemas.microsoft.com/office/drawing/2014/main" val="1907618222"/>
                    </a:ext>
                  </a:extLst>
                </a:gridCol>
              </a:tblGrid>
              <a:tr h="301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Drivers – to contributing to CCIN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– ways to contribute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143600"/>
                  </a:ext>
                </a:extLst>
              </a:tr>
              <a:tr h="1045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Shaping National Policy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(Manifesto development – change of council control)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visible (CCIN)  – </a:t>
                      </a:r>
                      <a:r>
                        <a:rPr lang="en-GB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Statements, meeting Ministers etc 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 on key themes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917542"/>
                  </a:ext>
                </a:extLst>
              </a:tr>
              <a:tr h="860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Economy benefits of co-op model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Successful small examples of co-ops (care, housing etc)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Best Practice for Local Economic Development – and other areas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learning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262720"/>
                  </a:ext>
                </a:extLst>
              </a:tr>
              <a:tr h="506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PR opportunities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Tell us (CCIN) what you are doing – case studies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Workshops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Networking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Champions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55745"/>
                  </a:ext>
                </a:extLst>
              </a:tr>
              <a:tr h="712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Membership engagement and growth 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Promote the Network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Shared platform for people who have questions to get answers from champions / experts 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93098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216F0D6-D534-4738-88CC-9DA5160DE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44" y="358723"/>
            <a:ext cx="1422267" cy="94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0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7D932-4E94-452B-85AE-A66F0B52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245C6-6CAB-42F5-A3E3-B06AE568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2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E394B6-F7E3-41B3-8846-9A10CC4B1AF7}"/>
              </a:ext>
            </a:extLst>
          </p:cNvPr>
          <p:cNvSpPr txBox="1">
            <a:spLocks/>
          </p:cNvSpPr>
          <p:nvPr/>
        </p:nvSpPr>
        <p:spPr>
          <a:xfrm>
            <a:off x="1563758" y="157658"/>
            <a:ext cx="9144000" cy="700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CCIN Strategy Day – 20</a:t>
            </a:r>
            <a:r>
              <a:rPr lang="en-GB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November 2017 </a:t>
            </a:r>
          </a:p>
          <a:p>
            <a:endParaRPr lang="en-GB" sz="4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F52957E-6CFE-4D73-82A3-B129B83F7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25" y="740431"/>
            <a:ext cx="11327350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82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0C5300-C672-4BA7-AAEA-972B5F667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710764"/>
              </p:ext>
            </p:extLst>
          </p:nvPr>
        </p:nvGraphicFramePr>
        <p:xfrm>
          <a:off x="806027" y="1058247"/>
          <a:ext cx="10478200" cy="5241101"/>
        </p:xfrm>
        <a:graphic>
          <a:graphicData uri="http://schemas.openxmlformats.org/drawingml/2006/table">
            <a:tbl>
              <a:tblPr firstRow="1" firstCol="1" bandRow="1"/>
              <a:tblGrid>
                <a:gridCol w="2619550">
                  <a:extLst>
                    <a:ext uri="{9D8B030D-6E8A-4147-A177-3AD203B41FA5}">
                      <a16:colId xmlns:a16="http://schemas.microsoft.com/office/drawing/2014/main" val="1397204086"/>
                    </a:ext>
                  </a:extLst>
                </a:gridCol>
                <a:gridCol w="2619550">
                  <a:extLst>
                    <a:ext uri="{9D8B030D-6E8A-4147-A177-3AD203B41FA5}">
                      <a16:colId xmlns:a16="http://schemas.microsoft.com/office/drawing/2014/main" val="1674638971"/>
                    </a:ext>
                  </a:extLst>
                </a:gridCol>
                <a:gridCol w="2619550">
                  <a:extLst>
                    <a:ext uri="{9D8B030D-6E8A-4147-A177-3AD203B41FA5}">
                      <a16:colId xmlns:a16="http://schemas.microsoft.com/office/drawing/2014/main" val="3320095791"/>
                    </a:ext>
                  </a:extLst>
                </a:gridCol>
                <a:gridCol w="2619550">
                  <a:extLst>
                    <a:ext uri="{9D8B030D-6E8A-4147-A177-3AD203B41FA5}">
                      <a16:colId xmlns:a16="http://schemas.microsoft.com/office/drawing/2014/main" val="4192672006"/>
                    </a:ext>
                  </a:extLst>
                </a:gridCol>
              </a:tblGrid>
              <a:tr h="212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(Any) Key Themes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29529"/>
                  </a:ext>
                </a:extLst>
              </a:tr>
              <a:tr h="1552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Care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Best Practice and Research</a:t>
                      </a: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Showcasing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Away Days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Normalise the ‘Co-operative’ way of thinking (getting the co-operative solution across in plain English)</a:t>
                      </a: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Engaging Metro Mayors and other key regional influencers </a:t>
                      </a: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684220"/>
                  </a:ext>
                </a:extLst>
              </a:tr>
              <a:tr h="1379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Participatory budgeting</a:t>
                      </a: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with Co-op Cllr’s engage and enthuse then get them to spread the message across groups and Council Leaders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Lawfully audacious action! (Note: what can legally be declared)</a:t>
                      </a: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218186"/>
                  </a:ext>
                </a:extLst>
              </a:tr>
              <a:tr h="505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Manifesto – do we need one?</a:t>
                      </a: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process and policy drivers </a:t>
                      </a: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 Action Plan that members feel able &amp; confident to lead on specific areas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Pledge(s)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 other networks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Lobbying</a:t>
                      </a: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Engagement with Government (of whatever colour)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X-Ref other plan for: MP’s; Lords: Media</a:t>
                      </a: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858724"/>
                  </a:ext>
                </a:extLst>
              </a:tr>
            </a:tbl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419" y="137007"/>
            <a:ext cx="9144000" cy="696694"/>
          </a:xfrm>
        </p:spPr>
        <p:txBody>
          <a:bodyPr>
            <a:noAutofit/>
          </a:bodyPr>
          <a:lstStyle/>
          <a:p>
            <a:r>
              <a:rPr lang="en-GB" sz="3200" i="1" dirty="0">
                <a:latin typeface="Calibri" panose="020F0502020204030204" pitchFamily="34" charset="0"/>
                <a:cs typeface="Calibri" panose="020F0502020204030204" pitchFamily="34" charset="0"/>
              </a:rPr>
              <a:t>How can we </a:t>
            </a:r>
            <a:r>
              <a:rPr lang="en-GB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  <a:r>
              <a:rPr lang="en-GB" sz="3200" i="1" dirty="0">
                <a:latin typeface="Calibri" panose="020F0502020204030204" pitchFamily="34" charset="0"/>
                <a:cs typeface="Calibri" panose="020F0502020204030204" pitchFamily="34" charset="0"/>
              </a:rPr>
              <a:t> the work of the network ? Outputs</a:t>
            </a:r>
          </a:p>
          <a:p>
            <a:endParaRPr lang="en-GB" sz="3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0582A11-76E8-4639-A2F5-A32B41B0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61255A-0E74-4EE6-8059-90D613464B17}" type="slidenum">
              <a:rPr lang="en-GB" smtClean="0"/>
              <a:t>20</a:t>
            </a:fld>
            <a:endParaRPr lang="en-GB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32F5A2A7-D025-4C4D-9928-1EB1D82F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38FEF-2ED5-4469-8682-C6D488EE2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0" y="56409"/>
            <a:ext cx="142049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05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7486A0-AC45-41FB-B3CE-91A172450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97485"/>
              </p:ext>
            </p:extLst>
          </p:nvPr>
        </p:nvGraphicFramePr>
        <p:xfrm>
          <a:off x="553044" y="1590135"/>
          <a:ext cx="10966407" cy="4689277"/>
        </p:xfrm>
        <a:graphic>
          <a:graphicData uri="http://schemas.openxmlformats.org/drawingml/2006/table">
            <a:tbl>
              <a:tblPr firstRow="1" firstCol="1" bandRow="1"/>
              <a:tblGrid>
                <a:gridCol w="3069816">
                  <a:extLst>
                    <a:ext uri="{9D8B030D-6E8A-4147-A177-3AD203B41FA5}">
                      <a16:colId xmlns:a16="http://schemas.microsoft.com/office/drawing/2014/main" val="2388000430"/>
                    </a:ext>
                  </a:extLst>
                </a:gridCol>
                <a:gridCol w="3702279">
                  <a:extLst>
                    <a:ext uri="{9D8B030D-6E8A-4147-A177-3AD203B41FA5}">
                      <a16:colId xmlns:a16="http://schemas.microsoft.com/office/drawing/2014/main" val="2443051006"/>
                    </a:ext>
                  </a:extLst>
                </a:gridCol>
                <a:gridCol w="4194312">
                  <a:extLst>
                    <a:ext uri="{9D8B030D-6E8A-4147-A177-3AD203B41FA5}">
                      <a16:colId xmlns:a16="http://schemas.microsoft.com/office/drawing/2014/main" val="1907618222"/>
                    </a:ext>
                  </a:extLst>
                </a:gridCol>
              </a:tblGrid>
              <a:tr h="301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Areas / Themes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/ Where in movement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/ How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143600"/>
                  </a:ext>
                </a:extLst>
              </a:tr>
              <a:tr h="1045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Lobbying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Partnership Building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MP’s / Lords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“Think Tank” Partners 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Care / Social Care  / Housing / Employment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lobbying (lobby days)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Lobbying by media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media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Lobbying by correspondence 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917542"/>
                  </a:ext>
                </a:extLst>
              </a:tr>
              <a:tr h="860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Demographic / generational “black hole” in co-op membership (</a:t>
                      </a:r>
                      <a:r>
                        <a:rPr lang="en-GB" sz="1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Understanding?)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Partnership Building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Hospitals / NHS / CCG’s etc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Police / Fire etc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Landlords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Councils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networks / communities etc 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Strands of Co-op Investment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interaction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Exchange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Representative bodies – working groups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 studies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262720"/>
                  </a:ext>
                </a:extLst>
              </a:tr>
              <a:tr h="506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Find out how it works </a:t>
                      </a:r>
                      <a:r>
                        <a:rPr lang="en-GB" sz="1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(Understanding the wider movement )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Invite ourselves (attend) to wider Co-op events 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55745"/>
                  </a:ext>
                </a:extLst>
              </a:tr>
              <a:tr h="754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Communications Plan (CCIN)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a clear and succinct story which attracts interest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Government Press / Media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Talk more about the local ‘dividend’ from Co-ops</a:t>
                      </a:r>
                    </a:p>
                  </a:txBody>
                  <a:tcPr marL="63318" marR="6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930985"/>
                  </a:ext>
                </a:extLst>
              </a:tr>
            </a:tbl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9924" y="137007"/>
            <a:ext cx="9144000" cy="696694"/>
          </a:xfrm>
        </p:spPr>
        <p:txBody>
          <a:bodyPr>
            <a:noAutofit/>
          </a:bodyPr>
          <a:lstStyle/>
          <a:p>
            <a:r>
              <a:rPr lang="en-GB" sz="3200" i="1" dirty="0">
                <a:latin typeface="Calibri" panose="020F0502020204030204" pitchFamily="34" charset="0"/>
                <a:cs typeface="Calibri" panose="020F0502020204030204" pitchFamily="34" charset="0"/>
              </a:rPr>
              <a:t>How do we engage with the </a:t>
            </a:r>
            <a:r>
              <a:rPr lang="en-GB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wider  co-operative movement ?                                                                         </a:t>
            </a:r>
            <a:r>
              <a:rPr lang="en-GB" sz="3200" i="1" dirty="0"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</a:p>
          <a:p>
            <a:endParaRPr lang="en-GB" sz="3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0582A11-76E8-4639-A2F5-A32B41B0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61255A-0E74-4EE6-8059-90D613464B17}" type="slidenum">
              <a:rPr lang="en-GB" smtClean="0"/>
              <a:t>21</a:t>
            </a:fld>
            <a:endParaRPr lang="en-GB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32F5A2A7-D025-4C4D-9928-1EB1D82F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43554B-BB03-40DD-9A34-9E775C9D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99" y="266956"/>
            <a:ext cx="142049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87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704" y="206580"/>
            <a:ext cx="11310735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Emerging Themes to input to 2018+                     Action Planning (1)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24F0A7C-D230-4ED2-95BC-CC49BD98B425}"/>
              </a:ext>
            </a:extLst>
          </p:cNvPr>
          <p:cNvGrpSpPr/>
          <p:nvPr/>
        </p:nvGrpSpPr>
        <p:grpSpPr>
          <a:xfrm>
            <a:off x="396790" y="1699592"/>
            <a:ext cx="2070069" cy="3608234"/>
            <a:chOff x="6065507" y="1689982"/>
            <a:chExt cx="2272748" cy="360790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C5642A-A8B7-4BDC-B7EE-D04A02E658E5}"/>
                </a:ext>
              </a:extLst>
            </p:cNvPr>
            <p:cNvSpPr/>
            <p:nvPr/>
          </p:nvSpPr>
          <p:spPr>
            <a:xfrm>
              <a:off x="6065507" y="1689982"/>
              <a:ext cx="2272748" cy="36079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Action Planning and </a:t>
              </a:r>
            </a:p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Priorities</a:t>
              </a:r>
              <a:endParaRPr lang="en-GB" sz="3200" dirty="0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C0645D89-C4BB-42E0-91DE-821A1435E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57151" y="1910999"/>
              <a:ext cx="1472866" cy="288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F9EAAA1-5DD3-4921-A649-AD3B13A02327}"/>
                </a:ext>
              </a:extLst>
            </p:cNvPr>
            <p:cNvGrpSpPr/>
            <p:nvPr/>
          </p:nvGrpSpPr>
          <p:grpSpPr>
            <a:xfrm>
              <a:off x="6128450" y="4664210"/>
              <a:ext cx="646044" cy="571740"/>
              <a:chOff x="3756991" y="4666806"/>
              <a:chExt cx="506896" cy="504635"/>
            </a:xfrm>
          </p:grpSpPr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D98A8EFB-DB51-4A75-9C61-9BF76AC719F0}"/>
                  </a:ext>
                </a:extLst>
              </p:cNvPr>
              <p:cNvSpPr/>
              <p:nvPr/>
            </p:nvSpPr>
            <p:spPr>
              <a:xfrm>
                <a:off x="3756991" y="4666806"/>
                <a:ext cx="506896" cy="50463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843FD1-AAFF-41AA-842D-D4459AF4E5FC}"/>
                  </a:ext>
                </a:extLst>
              </p:cNvPr>
              <p:cNvSpPr txBox="1"/>
              <p:nvPr/>
            </p:nvSpPr>
            <p:spPr>
              <a:xfrm>
                <a:off x="3865104" y="4687771"/>
                <a:ext cx="300769" cy="46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</a:p>
            </p:txBody>
          </p:sp>
        </p:grpSp>
      </p:grp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D2929C70-F6B8-4CCD-A6A5-6FAC648B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22</a:t>
            </a:fld>
            <a:endParaRPr lang="en-GB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3EFC98A3-B692-4F9F-AAF2-E7D803AC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0971EB-DAB4-4205-8A2F-C475F0B67493}"/>
              </a:ext>
            </a:extLst>
          </p:cNvPr>
          <p:cNvSpPr/>
          <p:nvPr/>
        </p:nvSpPr>
        <p:spPr>
          <a:xfrm>
            <a:off x="397561" y="718030"/>
            <a:ext cx="1131073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Plenary discussions, along with the outputs, highlighted a number of  themes and specific priority areas for consideration as part of the planning process for 2018.       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9A380C-8F92-468B-A70E-05AB725D8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0180"/>
              </p:ext>
            </p:extLst>
          </p:nvPr>
        </p:nvGraphicFramePr>
        <p:xfrm>
          <a:off x="2823576" y="1707747"/>
          <a:ext cx="8971633" cy="46960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47650">
                  <a:extLst>
                    <a:ext uri="{9D8B030D-6E8A-4147-A177-3AD203B41FA5}">
                      <a16:colId xmlns:a16="http://schemas.microsoft.com/office/drawing/2014/main" val="2880291738"/>
                    </a:ext>
                  </a:extLst>
                </a:gridCol>
                <a:gridCol w="5823983">
                  <a:extLst>
                    <a:ext uri="{9D8B030D-6E8A-4147-A177-3AD203B41FA5}">
                      <a16:colId xmlns:a16="http://schemas.microsoft.com/office/drawing/2014/main" val="2329186652"/>
                    </a:ext>
                  </a:extLst>
                </a:gridCol>
              </a:tblGrid>
              <a:tr h="36789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Theme / Focus 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Potential Action / Follow up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445709"/>
                  </a:ext>
                </a:extLst>
              </a:tr>
              <a:tr h="1572364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CCIN Focus / Impact  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Five years on significant research completed by CCIN – time is right for shift to more ‘Action’ orientation 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Current challenging climate gives CCIN an opportunity  - ‘time’ is now for co-operative solutions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Identify opportunities to prioritise work in 2018 to focus on : Impact (Action) through (Innovative) Co-operative solutions  - and reduce level of academic research in CCIN portfolio of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Review how to communicate with CCIN members both the opportunity and shift in focus from 2018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915046"/>
                  </a:ext>
                </a:extLst>
              </a:tr>
              <a:tr h="1995693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Voice /Clarity of message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Co-op model can be complex to understand – and awareness is patchy, or misunderstood.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Identified as a key barrier to getting message over and openness to Co-op solutions is the mixed understanding of the model.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Agree CCIN needs an simple, clear set of messages to explain ‘ what co-op solutions are; what they look like in public services and what are the benefits’   (elevator pitches)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Messaging to built into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Comms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Plan and used as a CCIN level but also available to members to use in their LA’s / Council’s.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The confusion about co-ops also eats time and resource to try and explain and can lose opportunities through lack of understanding.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21328"/>
                  </a:ext>
                </a:extLst>
              </a:tr>
              <a:tr h="725706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Vision and Strategy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Aspiration to develop 2020 Vision and linked high level simple strategy to act as a guide to the work of CCIN and support adding value to members and attracting and retaining members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273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4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120" y="206580"/>
            <a:ext cx="11340319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Emerging Themes to input to 2018+                     Action Planning (2)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24F0A7C-D230-4ED2-95BC-CC49BD98B425}"/>
              </a:ext>
            </a:extLst>
          </p:cNvPr>
          <p:cNvGrpSpPr/>
          <p:nvPr/>
        </p:nvGrpSpPr>
        <p:grpSpPr>
          <a:xfrm>
            <a:off x="396790" y="1739348"/>
            <a:ext cx="2070069" cy="3608234"/>
            <a:chOff x="6065507" y="1689982"/>
            <a:chExt cx="2272748" cy="360790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C5642A-A8B7-4BDC-B7EE-D04A02E658E5}"/>
                </a:ext>
              </a:extLst>
            </p:cNvPr>
            <p:cNvSpPr/>
            <p:nvPr/>
          </p:nvSpPr>
          <p:spPr>
            <a:xfrm>
              <a:off x="6065507" y="1689982"/>
              <a:ext cx="2272748" cy="36079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Action Planning and </a:t>
              </a:r>
            </a:p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Priorities</a:t>
              </a:r>
              <a:endParaRPr lang="en-GB" sz="3200" dirty="0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C0645D89-C4BB-42E0-91DE-821A1435E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57151" y="1910999"/>
              <a:ext cx="1472866" cy="288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F9EAAA1-5DD3-4921-A649-AD3B13A02327}"/>
                </a:ext>
              </a:extLst>
            </p:cNvPr>
            <p:cNvGrpSpPr/>
            <p:nvPr/>
          </p:nvGrpSpPr>
          <p:grpSpPr>
            <a:xfrm>
              <a:off x="6128450" y="4664210"/>
              <a:ext cx="646044" cy="571740"/>
              <a:chOff x="3756991" y="4666806"/>
              <a:chExt cx="506896" cy="504635"/>
            </a:xfrm>
          </p:grpSpPr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D98A8EFB-DB51-4A75-9C61-9BF76AC719F0}"/>
                  </a:ext>
                </a:extLst>
              </p:cNvPr>
              <p:cNvSpPr/>
              <p:nvPr/>
            </p:nvSpPr>
            <p:spPr>
              <a:xfrm>
                <a:off x="3756991" y="4666806"/>
                <a:ext cx="506896" cy="50463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843FD1-AAFF-41AA-842D-D4459AF4E5FC}"/>
                  </a:ext>
                </a:extLst>
              </p:cNvPr>
              <p:cNvSpPr txBox="1"/>
              <p:nvPr/>
            </p:nvSpPr>
            <p:spPr>
              <a:xfrm>
                <a:off x="3865104" y="4687771"/>
                <a:ext cx="300769" cy="46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</a:p>
            </p:txBody>
          </p:sp>
        </p:grpSp>
      </p:grp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D2929C70-F6B8-4CCD-A6A5-6FAC648B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23</a:t>
            </a:fld>
            <a:endParaRPr lang="en-GB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3EFC98A3-B692-4F9F-AAF2-E7D803AC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0971EB-DAB4-4205-8A2F-C475F0B67493}"/>
              </a:ext>
            </a:extLst>
          </p:cNvPr>
          <p:cNvSpPr/>
          <p:nvPr/>
        </p:nvSpPr>
        <p:spPr>
          <a:xfrm>
            <a:off x="397561" y="718030"/>
            <a:ext cx="11149171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 …..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9A380C-8F92-468B-A70E-05AB725D8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494260"/>
              </p:ext>
            </p:extLst>
          </p:nvPr>
        </p:nvGraphicFramePr>
        <p:xfrm>
          <a:off x="2823576" y="1274623"/>
          <a:ext cx="8971633" cy="4912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47650">
                  <a:extLst>
                    <a:ext uri="{9D8B030D-6E8A-4147-A177-3AD203B41FA5}">
                      <a16:colId xmlns:a16="http://schemas.microsoft.com/office/drawing/2014/main" val="2880291738"/>
                    </a:ext>
                  </a:extLst>
                </a:gridCol>
                <a:gridCol w="5823983">
                  <a:extLst>
                    <a:ext uri="{9D8B030D-6E8A-4147-A177-3AD203B41FA5}">
                      <a16:colId xmlns:a16="http://schemas.microsoft.com/office/drawing/2014/main" val="2329186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Theme / Focus 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Potential Action / Follow up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445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Resources – optimising value / use 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CCIN has generated a wide range of case studies, resources and know how. Opportunities to identify how to better communicate the overall message (Sun of part) and connect more members with resources / fellow members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Improvements to website a positive start. Now communications ‘in-house’ opportunity to review how to get best value out of resources, b created by CCIN members or projects.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Potential at two levels: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Building the wider CCIN narrative at a macro level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Identifying a simple solution to make it easier for members and other to find or be aware of the depth of work / resources available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Identify is a simple solution can be found for  post questions or connect members more easily  around themes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915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Influence and Impact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Review model and ideas and build into 2018 Communications Plan approach and priority people or organisations to seek to influence.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Identity ‘optimum’ opportunities to be able to access / influence key people / org’s mindful of limited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Consider prioritising key themes to use as anchors to simplify messaging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2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Wider Movement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Timely to revisit with Ed Mayo progress and direction of the CCIN and test back against the early  questions posed to the Network by Co-operatives UK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Opportunity to use the recent National Co-operative Development Strategy 2030 (NCDS) key themes to support future work and CCIN contribution to wider sector through its co-operative action.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273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280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84" y="206580"/>
            <a:ext cx="11412856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Emerging Themes to input to 2018+                      Action Planning (3)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24F0A7C-D230-4ED2-95BC-CC49BD98B425}"/>
              </a:ext>
            </a:extLst>
          </p:cNvPr>
          <p:cNvGrpSpPr/>
          <p:nvPr/>
        </p:nvGrpSpPr>
        <p:grpSpPr>
          <a:xfrm>
            <a:off x="396790" y="1739348"/>
            <a:ext cx="2070069" cy="3608234"/>
            <a:chOff x="6065507" y="1689982"/>
            <a:chExt cx="2272748" cy="360790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C5642A-A8B7-4BDC-B7EE-D04A02E658E5}"/>
                </a:ext>
              </a:extLst>
            </p:cNvPr>
            <p:cNvSpPr/>
            <p:nvPr/>
          </p:nvSpPr>
          <p:spPr>
            <a:xfrm>
              <a:off x="6065507" y="1689982"/>
              <a:ext cx="2272748" cy="36079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Action Planning and </a:t>
              </a:r>
            </a:p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Priorities</a:t>
              </a:r>
              <a:endParaRPr lang="en-GB" sz="3200" dirty="0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C0645D89-C4BB-42E0-91DE-821A1435E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57151" y="1910999"/>
              <a:ext cx="1472866" cy="288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F9EAAA1-5DD3-4921-A649-AD3B13A02327}"/>
                </a:ext>
              </a:extLst>
            </p:cNvPr>
            <p:cNvGrpSpPr/>
            <p:nvPr/>
          </p:nvGrpSpPr>
          <p:grpSpPr>
            <a:xfrm>
              <a:off x="6128450" y="4664210"/>
              <a:ext cx="646044" cy="571740"/>
              <a:chOff x="3756991" y="4666806"/>
              <a:chExt cx="506896" cy="504635"/>
            </a:xfrm>
          </p:grpSpPr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D98A8EFB-DB51-4A75-9C61-9BF76AC719F0}"/>
                  </a:ext>
                </a:extLst>
              </p:cNvPr>
              <p:cNvSpPr/>
              <p:nvPr/>
            </p:nvSpPr>
            <p:spPr>
              <a:xfrm>
                <a:off x="3756991" y="4666806"/>
                <a:ext cx="506896" cy="50463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843FD1-AAFF-41AA-842D-D4459AF4E5FC}"/>
                  </a:ext>
                </a:extLst>
              </p:cNvPr>
              <p:cNvSpPr txBox="1"/>
              <p:nvPr/>
            </p:nvSpPr>
            <p:spPr>
              <a:xfrm>
                <a:off x="3865104" y="4687771"/>
                <a:ext cx="300769" cy="46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</a:p>
            </p:txBody>
          </p:sp>
        </p:grpSp>
      </p:grp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D2929C70-F6B8-4CCD-A6A5-6FAC648B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24</a:t>
            </a:fld>
            <a:endParaRPr lang="en-GB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3EFC98A3-B692-4F9F-AAF2-E7D803AC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0971EB-DAB4-4205-8A2F-C475F0B67493}"/>
              </a:ext>
            </a:extLst>
          </p:cNvPr>
          <p:cNvSpPr/>
          <p:nvPr/>
        </p:nvSpPr>
        <p:spPr>
          <a:xfrm>
            <a:off x="397561" y="718030"/>
            <a:ext cx="1114917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 ….       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9A380C-8F92-468B-A70E-05AB725D8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82894"/>
              </p:ext>
            </p:extLst>
          </p:nvPr>
        </p:nvGraphicFramePr>
        <p:xfrm>
          <a:off x="2990909" y="1557145"/>
          <a:ext cx="8803531" cy="418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9548">
                  <a:extLst>
                    <a:ext uri="{9D8B030D-6E8A-4147-A177-3AD203B41FA5}">
                      <a16:colId xmlns:a16="http://schemas.microsoft.com/office/drawing/2014/main" val="2880291738"/>
                    </a:ext>
                  </a:extLst>
                </a:gridCol>
                <a:gridCol w="5823983">
                  <a:extLst>
                    <a:ext uri="{9D8B030D-6E8A-4147-A177-3AD203B41FA5}">
                      <a16:colId xmlns:a16="http://schemas.microsoft.com/office/drawing/2014/main" val="2329186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Theme / Focus 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Potential Action / Follow up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445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Macro / Micro level impact 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Opportunity to build on positive work at member level and  draw out synergy across work / theme  -Bottom up (from members ) top down / across (from CCIN) </a:t>
                      </a: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Opportunity to reflect in balance of messaging between what members are doing (bottom up) and what the CCIN may wish to comment on at a more holistic or macro level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Opportunity to look to agree a high level framework on shared areas and views when CCIN can start to develop  more network wide messaging or communications to help promote the co-op opportunity and story or positioning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Potential to consider developing a shared narrative (manifesto) to create common set of messaging, policy influencing and lobbying prioritises (using member action and solutions to demonstrate evidence of co-op solutions in 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915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2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537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665"/>
            <a:ext cx="9144000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Review of Day and Next Steps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57582-2816-4A4F-A312-5F215D9B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25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672D348-1A86-424F-A9C7-7D1F72C7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E67AB-61DC-4169-9A95-2A50A989D3A9}"/>
              </a:ext>
            </a:extLst>
          </p:cNvPr>
          <p:cNvSpPr txBox="1"/>
          <p:nvPr/>
        </p:nvSpPr>
        <p:spPr>
          <a:xfrm>
            <a:off x="983974" y="954155"/>
            <a:ext cx="102671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Outputs from workshop to be captured and provided to CCIN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Outcomes / summary to be shared with attendees  for feedback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 strategy day discussion and outputs to inform Executive Oversight Committee  review of key themes and ideas to shape 2018 (potentially 2020) Action Plan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 ideas generated and outputs to inform the Communications Plan for 2018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Elevator ‘pitch’ to be developed for CCIN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Review holding further strategy day in 2018 with potentially a wider audience</a:t>
            </a:r>
          </a:p>
        </p:txBody>
      </p:sp>
    </p:spTree>
    <p:extLst>
      <p:ext uri="{BB962C8B-B14F-4D97-AF65-F5344CB8AC3E}">
        <p14:creationId xmlns:p14="http://schemas.microsoft.com/office/powerpoint/2010/main" val="1971840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580"/>
            <a:ext cx="10290794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Where is the CCIN Now ? – Outputs               APPENDIX 1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4A07E0-12E5-4E90-9060-582BF15B24AF}"/>
              </a:ext>
            </a:extLst>
          </p:cNvPr>
          <p:cNvSpPr/>
          <p:nvPr/>
        </p:nvSpPr>
        <p:spPr>
          <a:xfrm>
            <a:off x="377206" y="677989"/>
            <a:ext cx="11355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How do you feel as members about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where the Network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is today – its role, focus, activity and impact ? 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Individual Post It’s / inputs used to generate key themes (see slide 9)  – rough cut / cluster to simplify presentation raw content.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37AB29D-678A-4003-B776-9501501E0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1F6503-8AD3-435B-BE5D-B976AAA7D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84169"/>
              </p:ext>
            </p:extLst>
          </p:nvPr>
        </p:nvGraphicFramePr>
        <p:xfrm>
          <a:off x="544784" y="1437743"/>
          <a:ext cx="11020724" cy="5206074"/>
        </p:xfrm>
        <a:graphic>
          <a:graphicData uri="http://schemas.openxmlformats.org/drawingml/2006/table">
            <a:tbl>
              <a:tblPr firstRow="1" firstCol="1" bandRow="1"/>
              <a:tblGrid>
                <a:gridCol w="2755181">
                  <a:extLst>
                    <a:ext uri="{9D8B030D-6E8A-4147-A177-3AD203B41FA5}">
                      <a16:colId xmlns:a16="http://schemas.microsoft.com/office/drawing/2014/main" val="2191590109"/>
                    </a:ext>
                  </a:extLst>
                </a:gridCol>
                <a:gridCol w="2755181">
                  <a:extLst>
                    <a:ext uri="{9D8B030D-6E8A-4147-A177-3AD203B41FA5}">
                      <a16:colId xmlns:a16="http://schemas.microsoft.com/office/drawing/2014/main" val="3347309458"/>
                    </a:ext>
                  </a:extLst>
                </a:gridCol>
                <a:gridCol w="2755181">
                  <a:extLst>
                    <a:ext uri="{9D8B030D-6E8A-4147-A177-3AD203B41FA5}">
                      <a16:colId xmlns:a16="http://schemas.microsoft.com/office/drawing/2014/main" val="2128661556"/>
                    </a:ext>
                  </a:extLst>
                </a:gridCol>
                <a:gridCol w="2755181">
                  <a:extLst>
                    <a:ext uri="{9D8B030D-6E8A-4147-A177-3AD203B41FA5}">
                      <a16:colId xmlns:a16="http://schemas.microsoft.com/office/drawing/2014/main" val="2895839602"/>
                    </a:ext>
                  </a:extLst>
                </a:gridCol>
              </a:tblGrid>
              <a:tr h="16573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Improving profile for network but needs more work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 sense of identity (</a:t>
                      </a: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that there can be co-op solutions to many challenges facing local areas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Profile has been raised in recent months but still not clear whether the </a:t>
                      </a:r>
                      <a:r>
                        <a:rPr lang="en-GB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‘so what’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element &amp; pitch is clear enough to attract more members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Co-op message is out there – need to greater uptake particularly at officer level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Becoming more influential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Awareness raising of the networks journey and work still to do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our voice heard 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411" marR="59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Growing &amp; evolving core cluster of active members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needs to champion, highlight &amp; celebrate work of all its members not just limited to 2 or 3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very enthusiastic members, who need to enthuse their colleagues. How?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Growing number of interested but non committed “observing/sympathetic” members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network works well together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Membership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organisation v network?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Now established with a core group of very committed councils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Expanding membership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Growing in size/significance/members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 to expand 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understanding &amp; passion for co-op councils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beyond usual suspects among both members &amp; officers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CCIN &amp; co-op solutions currently seen as “niche”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 of culture of pursuing co-op solutions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innovation is in the co-op model!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to start embedding co-operation &amp; CCIN values in LA’s so it doesn’t just sit with individuals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Co-operative working = antidote to fragmentation &amp; alienation in communities - how to develop / share principles </a:t>
                      </a:r>
                    </a:p>
                  </a:txBody>
                  <a:tcPr marL="59411" marR="59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move away from academic approach to 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focussed approach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 for great action focus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active discussions – doesn’t always translate into action?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“Concrete Cases” x “Learn by DOING”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 (greater than) &gt; “policy”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Lots of good knowledge but needs translating into Action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Growing slowly – lots of conversations – need help in clinching deal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Driven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 studies demonstrate how much co-operative working is on going in member LA’s – is there much being done to work together to share lessons learnt ? </a:t>
                      </a:r>
                    </a:p>
                  </a:txBody>
                  <a:tcPr marL="59411" marR="59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477611"/>
                  </a:ext>
                </a:extLst>
              </a:tr>
              <a:tr h="111815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Clarity re: where CCIN fits in line with the various components of co-op movement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about turning Councils into Coops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Councils in difference places </a:t>
                      </a:r>
                    </a:p>
                  </a:txBody>
                  <a:tcPr marL="59411" marR="59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What’s the best way to get member questions out to the Network? Who are the ‘co-op’ leads for each member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really strong membership base, but difficult to keep everyone engaged</a:t>
                      </a:r>
                    </a:p>
                  </a:txBody>
                  <a:tcPr marL="59411" marR="59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 to consider how we ca get consistency of policy support as time goes on and chair’s change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policy shaping? Not sure? Is this important?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 co-operative policies into action</a:t>
                      </a:r>
                    </a:p>
                  </a:txBody>
                  <a:tcPr marL="59411" marR="59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Engaging with communities to build local strategies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Historical top down economic development focused on inward investment rather than endogenous ! </a:t>
                      </a:r>
                    </a:p>
                  </a:txBody>
                  <a:tcPr marL="59411" marR="59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94529"/>
                  </a:ext>
                </a:extLst>
              </a:tr>
              <a:tr h="104627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CCIN – the best it has ever been re: profile/focus/ action activity/lobbying /campaigning / resources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 best practice ideas/sharing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information available </a:t>
                      </a:r>
                    </a:p>
                  </a:txBody>
                  <a:tcPr marL="59411" marR="59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Relationships with other networks? Drive from Councils - Drive from </a:t>
                      </a: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Engaging with new organisations – NALC / T &amp; P Sectors</a:t>
                      </a: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411" marR="59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Challenges of political / financial environment gives new opportunities for new ways of thinking / delivering </a:t>
                      </a:r>
                    </a:p>
                  </a:txBody>
                  <a:tcPr marL="59411" marR="59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new frameworks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policies and approaches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Sustainability through political change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labs seen as a strength &amp; opportunity pipeline</a:t>
                      </a:r>
                    </a:p>
                  </a:txBody>
                  <a:tcPr marL="59411" marR="59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942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86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7D932-4E94-452B-85AE-A66F0B52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245C6-6CAB-42F5-A3E3-B06AE568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3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E394B6-F7E3-41B3-8846-9A10CC4B1AF7}"/>
              </a:ext>
            </a:extLst>
          </p:cNvPr>
          <p:cNvSpPr txBox="1">
            <a:spLocks/>
          </p:cNvSpPr>
          <p:nvPr/>
        </p:nvSpPr>
        <p:spPr>
          <a:xfrm>
            <a:off x="1563758" y="140668"/>
            <a:ext cx="9144000" cy="696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Attendees </a:t>
            </a:r>
          </a:p>
          <a:p>
            <a:endParaRPr lang="en-GB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774316-C724-478A-938A-E8C46DBBAD1E}"/>
              </a:ext>
            </a:extLst>
          </p:cNvPr>
          <p:cNvSpPr txBox="1"/>
          <p:nvPr/>
        </p:nvSpPr>
        <p:spPr>
          <a:xfrm>
            <a:off x="679522" y="952972"/>
            <a:ext cx="10832955" cy="5184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E3D90E-4A98-4772-83E3-31255EBE4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68215"/>
              </p:ext>
            </p:extLst>
          </p:nvPr>
        </p:nvGraphicFramePr>
        <p:xfrm>
          <a:off x="679515" y="657906"/>
          <a:ext cx="10832953" cy="5007906"/>
        </p:xfrm>
        <a:graphic>
          <a:graphicData uri="http://schemas.openxmlformats.org/drawingml/2006/table">
            <a:tbl>
              <a:tblPr/>
              <a:tblGrid>
                <a:gridCol w="2414477">
                  <a:extLst>
                    <a:ext uri="{9D8B030D-6E8A-4147-A177-3AD203B41FA5}">
                      <a16:colId xmlns:a16="http://schemas.microsoft.com/office/drawing/2014/main" val="765686445"/>
                    </a:ext>
                  </a:extLst>
                </a:gridCol>
                <a:gridCol w="4120707">
                  <a:extLst>
                    <a:ext uri="{9D8B030D-6E8A-4147-A177-3AD203B41FA5}">
                      <a16:colId xmlns:a16="http://schemas.microsoft.com/office/drawing/2014/main" val="1476987546"/>
                    </a:ext>
                  </a:extLst>
                </a:gridCol>
                <a:gridCol w="4297769">
                  <a:extLst>
                    <a:ext uri="{9D8B030D-6E8A-4147-A177-3AD203B41FA5}">
                      <a16:colId xmlns:a16="http://schemas.microsoft.com/office/drawing/2014/main" val="3883306936"/>
                    </a:ext>
                  </a:extLst>
                </a:gridCol>
              </a:tblGrid>
              <a:tr h="212464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</a:rPr>
                        <a:t>Name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</a:rPr>
                        <a:t>Council/Organisation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</a:rPr>
                        <a:t>Job Title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085677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Cllr Tony Kennedy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Birmingham City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Assistant Leader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793836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282F34"/>
                          </a:solidFill>
                          <a:effectLst/>
                        </a:rPr>
                        <a:t>Fiona Gibson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Cardiff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Senior Corporate Policy Officer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735883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282F34"/>
                          </a:solidFill>
                          <a:effectLst/>
                        </a:rPr>
                        <a:t>Nicola Huckerby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CCIN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CCIN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703865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Shelagh Everett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Co-operatives UK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 dirty="0" err="1">
                          <a:solidFill>
                            <a:srgbClr val="000000"/>
                          </a:solidFill>
                          <a:effectLst/>
                        </a:rPr>
                        <a:t>Facilitiator</a:t>
                      </a:r>
                      <a:endParaRPr lang="en-GB" sz="13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607358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Nick Matthews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Co-operatives UK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Chair of CUK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282779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John Montes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Croydon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Senior Corporate Strategy Officer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554508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Cllr Iain Hamilton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Halewood Town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Councillor 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20948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282F34"/>
                          </a:solidFill>
                          <a:effectLst/>
                        </a:rPr>
                        <a:t>Cllr Peter Curling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Hillingdon (Labour &amp; Coop Group)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Leader, Labour &amp; Co-operative Group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29464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282F34"/>
                          </a:solidFill>
                          <a:effectLst/>
                        </a:rPr>
                        <a:t>Cllr Gary See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Knowsley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Cabinet Member for Resources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015342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282F34"/>
                          </a:solidFill>
                          <a:effectLst/>
                        </a:rPr>
                        <a:t>Hannah Jameson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Lambeth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Head of Policy and Partnerships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12444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Sophie Lloyd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Milton Keynes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Policy Project Manager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999649"/>
                  </a:ext>
                </a:extLst>
              </a:tr>
              <a:tr h="155440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282F34"/>
                          </a:solidFill>
                          <a:effectLst/>
                        </a:rPr>
                        <a:t>Phil Hunter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Newcastle City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Senior Specialist Policy, Comms &amp; Performance 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548874"/>
                  </a:ext>
                </a:extLst>
              </a:tr>
              <a:tr h="235003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282F34"/>
                          </a:solidFill>
                          <a:effectLst/>
                        </a:rPr>
                        <a:t>Beverley Cleary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Newcastle Under Lyme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</a:rPr>
                        <a:t>Business Improvement Officer (Performance &amp; Improvement)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82701"/>
                  </a:ext>
                </a:extLst>
              </a:tr>
              <a:tr h="16800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Jonathan Downs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Oldham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Principal Policy Officer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8707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282F34"/>
                          </a:solidFill>
                          <a:effectLst/>
                        </a:rPr>
                        <a:t>Ross Jeffrey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Rochdale Metropolitan Borough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Policy Advisor- Information, Customers &amp; Communities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215001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282F34"/>
                          </a:solidFill>
                          <a:effectLst/>
                        </a:rPr>
                        <a:t>Chris Howl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Salford City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Policy and Equality Officer</a:t>
                      </a:r>
                    </a:p>
                  </a:txBody>
                  <a:tcPr marL="12828" marR="1282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45924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Neville Rowe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Sandwell MetropolitanBorough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Housing Strategy &amp; Research Manager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222352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Cllr John Savage 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Southampton City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Councillor 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494012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John Merritt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Southampton City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Representative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452966"/>
                  </a:ext>
                </a:extLst>
              </a:tr>
              <a:tr h="19409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282F34"/>
                          </a:solidFill>
                          <a:effectLst/>
                        </a:rPr>
                        <a:t>Cllr Sue Woodward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Staffordshire County Council (Labour &amp; Coop Group)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Leader, Labour &amp; Co-operative Group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21184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282F34"/>
                          </a:solidFill>
                          <a:effectLst/>
                        </a:rPr>
                        <a:t>Cllr Sharon Taylor, OBE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Stevenage Borough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Chair of EOC, Leader of Stevenage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3598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282F34"/>
                          </a:solidFill>
                          <a:effectLst/>
                        </a:rPr>
                        <a:t>Matt Partridge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Stevenage Borough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Deputy Chief Executive &amp; Strategic Director 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834615"/>
                  </a:ext>
                </a:extLst>
              </a:tr>
              <a:tr h="20179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282F34"/>
                          </a:solidFill>
                          <a:effectLst/>
                        </a:rPr>
                        <a:t>Cllr Simon Speller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Stevenage Borough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Portfolio Holder for Neighbourhood &amp; Co-operative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018749"/>
                  </a:ext>
                </a:extLst>
              </a:tr>
              <a:tr h="165249"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Cllr Iain Kay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</a:rPr>
                        <a:t>Sunderland City Council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</a:rPr>
                        <a:t>Council Lead on Cooperatives</a:t>
                      </a:r>
                    </a:p>
                  </a:txBody>
                  <a:tcPr marL="12828" marR="12828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23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85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40" y="2264921"/>
            <a:ext cx="1030356" cy="484269"/>
          </a:xfrm>
        </p:spPr>
        <p:txBody>
          <a:bodyPr>
            <a:noAutofit/>
          </a:bodyPr>
          <a:lstStyle/>
          <a:p>
            <a:pPr algn="l"/>
            <a:r>
              <a:rPr lang="en-GB" b="1" dirty="0"/>
              <a:t>Aims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6D5527-CE44-4E8A-922E-381603EC5EDA}"/>
              </a:ext>
            </a:extLst>
          </p:cNvPr>
          <p:cNvSpPr/>
          <p:nvPr/>
        </p:nvSpPr>
        <p:spPr>
          <a:xfrm>
            <a:off x="558249" y="2749190"/>
            <a:ext cx="11155018" cy="290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Understand the CCIN </a:t>
            </a: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members view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where the network is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five years on (2013 – 17)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we should shape the </a:t>
            </a: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strategic direction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the future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CCIN members can </a:t>
            </a: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contribute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the work of the network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Explore and agree how we </a:t>
            </a: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promote the work of the network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engage other councils and bring our Co-op MPs and Peers on board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Explore how do we </a:t>
            </a: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engage with the wider Co-op movement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Agree an outline (draft) for an </a:t>
            </a: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action plan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 can shape our work for the year ahead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BE4EF-8ADE-4529-B156-C76D2E52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4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0E32616-48F4-4859-80F2-41229A1E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37D58E-B2BF-4F5B-B6B4-6D61060A49A0}"/>
              </a:ext>
            </a:extLst>
          </p:cNvPr>
          <p:cNvSpPr txBox="1">
            <a:spLocks/>
          </p:cNvSpPr>
          <p:nvPr/>
        </p:nvSpPr>
        <p:spPr>
          <a:xfrm>
            <a:off x="1563758" y="256278"/>
            <a:ext cx="9144000" cy="696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and Introductions </a:t>
            </a:r>
          </a:p>
          <a:p>
            <a:endParaRPr lang="en-GB" sz="4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A2D29-D4E5-40F0-A90E-DB0C7933AD4A}"/>
              </a:ext>
            </a:extLst>
          </p:cNvPr>
          <p:cNvSpPr/>
          <p:nvPr/>
        </p:nvSpPr>
        <p:spPr>
          <a:xfrm>
            <a:off x="543339" y="1042423"/>
            <a:ext cx="1115501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Cllr Sharon Taylor, Chair CCIN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Cllr Tony Kennedy, Assistant Leader, Birmingham City Council </a:t>
            </a:r>
          </a:p>
        </p:txBody>
      </p:sp>
    </p:spTree>
    <p:extLst>
      <p:ext uri="{BB962C8B-B14F-4D97-AF65-F5344CB8AC3E}">
        <p14:creationId xmlns:p14="http://schemas.microsoft.com/office/powerpoint/2010/main" val="70382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748" y="104268"/>
            <a:ext cx="9144000" cy="790254"/>
          </a:xfrm>
        </p:spPr>
        <p:txBody>
          <a:bodyPr>
            <a:noAutofit/>
          </a:bodyPr>
          <a:lstStyle/>
          <a:p>
            <a:r>
              <a:rPr lang="en-GB" sz="3200" b="1" dirty="0"/>
              <a:t>Outline Agenda for Day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8A78CF-9FA5-4BA0-B7BE-5EBDDBE8F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90449"/>
              </p:ext>
            </p:extLst>
          </p:nvPr>
        </p:nvGraphicFramePr>
        <p:xfrm>
          <a:off x="477078" y="886439"/>
          <a:ext cx="11022494" cy="4983522"/>
        </p:xfrm>
        <a:graphic>
          <a:graphicData uri="http://schemas.openxmlformats.org/drawingml/2006/table">
            <a:tbl>
              <a:tblPr firstRow="1" firstCol="1" bandRow="1"/>
              <a:tblGrid>
                <a:gridCol w="9438801">
                  <a:extLst>
                    <a:ext uri="{9D8B030D-6E8A-4147-A177-3AD203B41FA5}">
                      <a16:colId xmlns:a16="http://schemas.microsoft.com/office/drawing/2014/main" val="1915476507"/>
                    </a:ext>
                  </a:extLst>
                </a:gridCol>
                <a:gridCol w="1583693">
                  <a:extLst>
                    <a:ext uri="{9D8B030D-6E8A-4147-A177-3AD203B41FA5}">
                      <a16:colId xmlns:a16="http://schemas.microsoft.com/office/drawing/2014/main" val="2548550565"/>
                    </a:ext>
                  </a:extLst>
                </a:gridCol>
              </a:tblGrid>
              <a:tr h="717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 and introductions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Councillor Sharon Taylor, Chair, CCIN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Councillor Tony Kennedy, Assistant Leader, Birmingham City Council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10.30am </a:t>
                      </a: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761674"/>
                  </a:ext>
                </a:extLst>
              </a:tr>
              <a:tr h="389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Co-operative-Led Housing  -  </a:t>
                      </a:r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Montes, Croydon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10.50am</a:t>
                      </a: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259789"/>
                  </a:ext>
                </a:extLst>
              </a:tr>
              <a:tr h="544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Strategy Session I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11.10am </a:t>
                      </a: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354916"/>
                  </a:ext>
                </a:extLst>
              </a:tr>
              <a:tr h="56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Including an overview of the work by Birmingham City Council on </a:t>
                      </a:r>
                      <a:r>
                        <a:rPr lang="en-GB" sz="2000" i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Deliberative Democracy,  </a:t>
                      </a:r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Cllr Tony Kennedy, Assistant Leader, Birmingham City Council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4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12.30pm</a:t>
                      </a: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04635"/>
                  </a:ext>
                </a:extLst>
              </a:tr>
              <a:tr h="269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Strategy Session II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1.10pm</a:t>
                      </a: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679254"/>
                  </a:ext>
                </a:extLst>
              </a:tr>
              <a:tr h="15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refreshment / comfort break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4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2.20pm</a:t>
                      </a: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831250"/>
                  </a:ext>
                </a:extLst>
              </a:tr>
              <a:tr h="137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planning Session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2.30pm </a:t>
                      </a: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533603"/>
                  </a:ext>
                </a:extLst>
              </a:tr>
              <a:tr h="41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of day and next steps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3.05pm</a:t>
                      </a: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384908"/>
                  </a:ext>
                </a:extLst>
              </a:tr>
              <a:tr h="15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3.15pm</a:t>
                      </a:r>
                    </a:p>
                  </a:txBody>
                  <a:tcPr marL="41154" marR="41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580494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2E51C0-BE46-434D-98BD-DF39B2D1F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5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E19BAD1-F505-4943-BD58-1EF42CF3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</p:spTree>
    <p:extLst>
      <p:ext uri="{BB962C8B-B14F-4D97-AF65-F5344CB8AC3E}">
        <p14:creationId xmlns:p14="http://schemas.microsoft.com/office/powerpoint/2010/main" val="41141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948" y="226459"/>
            <a:ext cx="10528852" cy="696694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Expectations for the day (clustered themes)……Outputs</a:t>
            </a:r>
            <a:endParaRPr lang="en-GB" sz="3200" dirty="0"/>
          </a:p>
          <a:p>
            <a:pPr algn="l"/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3" y="6020691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6D5527-CE44-4E8A-922E-381603EC5EDA}"/>
              </a:ext>
            </a:extLst>
          </p:cNvPr>
          <p:cNvSpPr/>
          <p:nvPr/>
        </p:nvSpPr>
        <p:spPr>
          <a:xfrm>
            <a:off x="543339" y="1420112"/>
            <a:ext cx="11155018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GB" sz="4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77231-B851-445C-BCD0-6C8E87C8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6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F888A91-C0EB-412D-B381-DB777B2B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6289"/>
            <a:ext cx="4114800" cy="365125"/>
          </a:xfrm>
        </p:spPr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109397-86BE-4A0A-89AE-FA94CAF11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884679"/>
              </p:ext>
            </p:extLst>
          </p:nvPr>
        </p:nvGraphicFramePr>
        <p:xfrm>
          <a:off x="617274" y="943424"/>
          <a:ext cx="10736528" cy="5129467"/>
        </p:xfrm>
        <a:graphic>
          <a:graphicData uri="http://schemas.openxmlformats.org/drawingml/2006/table">
            <a:tbl>
              <a:tblPr firstRow="1" firstCol="1" bandRow="1"/>
              <a:tblGrid>
                <a:gridCol w="2684132">
                  <a:extLst>
                    <a:ext uri="{9D8B030D-6E8A-4147-A177-3AD203B41FA5}">
                      <a16:colId xmlns:a16="http://schemas.microsoft.com/office/drawing/2014/main" val="2617137446"/>
                    </a:ext>
                  </a:extLst>
                </a:gridCol>
                <a:gridCol w="2684132">
                  <a:extLst>
                    <a:ext uri="{9D8B030D-6E8A-4147-A177-3AD203B41FA5}">
                      <a16:colId xmlns:a16="http://schemas.microsoft.com/office/drawing/2014/main" val="1384420139"/>
                    </a:ext>
                  </a:extLst>
                </a:gridCol>
                <a:gridCol w="2684132">
                  <a:extLst>
                    <a:ext uri="{9D8B030D-6E8A-4147-A177-3AD203B41FA5}">
                      <a16:colId xmlns:a16="http://schemas.microsoft.com/office/drawing/2014/main" val="2122107683"/>
                    </a:ext>
                  </a:extLst>
                </a:gridCol>
                <a:gridCol w="2684132">
                  <a:extLst>
                    <a:ext uri="{9D8B030D-6E8A-4147-A177-3AD203B41FA5}">
                      <a16:colId xmlns:a16="http://schemas.microsoft.com/office/drawing/2014/main" val="2496936660"/>
                    </a:ext>
                  </a:extLst>
                </a:gridCol>
              </a:tblGrid>
              <a:tr h="531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Strategic Direction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Networking and relationships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Gaining Clarity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specifics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163076"/>
                  </a:ext>
                </a:extLst>
              </a:tr>
              <a:tr h="442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framework for future co-operative working.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clear forward plan (for the network).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clear and shared understanding of the way forward for our network.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clear identity (for the network).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 ideas and create a new vision for the network.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identify our priorities as a network.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opportunity to network with fellow co-operators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explore how we can work together to tackle the collective challenges facing local government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That network members feel like they have to belong to CCIN and </a:t>
                      </a:r>
                      <a:r>
                        <a:rPr lang="en-GB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(understand)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they can help the network grow.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 a new member, I want to find out how my (opposition) Group can make a difference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Better understanding of how we can improve working together and networking opportunities.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Clarify the Co-op Model the network if seeking to promote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better understand the work of the group and how members can participate in this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I’d like to know what is going on and how I can be involved.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have more clarity on the relationship between councils and co-operative and stakeholder ownership enterprises and commissioning priorities.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re-connect practice to principles … to find / highlight synergy.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Understand the potential for co-operative housing.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Learn more about the Policy Officer Group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106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02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580"/>
            <a:ext cx="9144000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CCIN Strategy Day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6C6EFD-6A38-4013-BF63-6E023A9E749D}"/>
              </a:ext>
            </a:extLst>
          </p:cNvPr>
          <p:cNvSpPr/>
          <p:nvPr/>
        </p:nvSpPr>
        <p:spPr>
          <a:xfrm>
            <a:off x="646044" y="903274"/>
            <a:ext cx="8835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Approach: Four high level areas of focus for the day </a:t>
            </a:r>
            <a:endParaRPr lang="en-GB" sz="3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323B29-3922-417E-9588-D0A6C33298C7}"/>
              </a:ext>
            </a:extLst>
          </p:cNvPr>
          <p:cNvGrpSpPr/>
          <p:nvPr/>
        </p:nvGrpSpPr>
        <p:grpSpPr>
          <a:xfrm>
            <a:off x="381583" y="1650224"/>
            <a:ext cx="10433841" cy="4786758"/>
            <a:chOff x="381583" y="1640285"/>
            <a:chExt cx="10433841" cy="478675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675C734-A16A-4BFC-8AC8-667AFFA4604F}"/>
                </a:ext>
              </a:extLst>
            </p:cNvPr>
            <p:cNvGrpSpPr/>
            <p:nvPr/>
          </p:nvGrpSpPr>
          <p:grpSpPr>
            <a:xfrm>
              <a:off x="381583" y="1640285"/>
              <a:ext cx="10433841" cy="4786758"/>
              <a:chOff x="381583" y="1809248"/>
              <a:chExt cx="10433841" cy="4786758"/>
            </a:xfrm>
          </p:grpSpPr>
          <p:pic>
            <p:nvPicPr>
              <p:cNvPr id="1026" name="Picture 2" descr="https://lh4.googleusercontent.com/nzAJFBGnrQ1E1TDE3OfBVMSIOpNWBe6BMskA8P8QR8lC_9uiX0Xgu_merB4xbj9FFAwUMTPno3wFJGNHK5bZ8I6kl7W0dIxar2iPxJphHEj50_krPriWrkuNBO8-E_EA2h4bKjIm5h-bAht20g">
                <a:extLst>
                  <a:ext uri="{FF2B5EF4-FFF2-40B4-BE49-F238E27FC236}">
                    <a16:creationId xmlns:a16="http://schemas.microsoft.com/office/drawing/2014/main" id="{B4B441C8-623B-47B0-BCF6-54CD3CBB4A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583" y="5975897"/>
                <a:ext cx="2462883" cy="6201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4D9FCA-D8D9-44FE-81A8-43F926D6882C}"/>
                  </a:ext>
                </a:extLst>
              </p:cNvPr>
              <p:cNvSpPr/>
              <p:nvPr/>
            </p:nvSpPr>
            <p:spPr>
              <a:xfrm>
                <a:off x="646044" y="1809248"/>
                <a:ext cx="2097156" cy="36079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b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GB" sz="3200" b="1" dirty="0">
                    <a:solidFill>
                      <a:schemeClr val="bg1">
                        <a:lumMod val="75000"/>
                      </a:schemeClr>
                    </a:solidFill>
                  </a:rPr>
                  <a:t>Where we’ve been</a:t>
                </a:r>
              </a:p>
              <a:p>
                <a:pPr algn="ctr"/>
                <a:r>
                  <a:rPr lang="en-GB" sz="3200" dirty="0">
                    <a:solidFill>
                      <a:schemeClr val="tx1"/>
                    </a:solidFill>
                  </a:rPr>
                  <a:t>Pre-read </a:t>
                </a:r>
              </a:p>
              <a:p>
                <a:pPr algn="ctr"/>
                <a:r>
                  <a:rPr lang="en-GB" sz="3200" b="1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  <a:p>
                <a:pPr algn="ctr"/>
                <a:r>
                  <a:rPr lang="en-GB" sz="3200" b="1" dirty="0">
                    <a:solidFill>
                      <a:schemeClr val="bg1">
                        <a:lumMod val="75000"/>
                      </a:schemeClr>
                    </a:solidFill>
                  </a:rPr>
                  <a:t>2013 -2017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89A2CB-8CB3-435D-BFC2-D7B6E2B04420}"/>
                  </a:ext>
                </a:extLst>
              </p:cNvPr>
              <p:cNvSpPr/>
              <p:nvPr/>
            </p:nvSpPr>
            <p:spPr>
              <a:xfrm>
                <a:off x="3641028" y="1812563"/>
                <a:ext cx="2097156" cy="36079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Where we are as a network</a:t>
                </a:r>
              </a:p>
              <a:p>
                <a:pPr algn="ctr"/>
                <a:endParaRPr lang="en-GB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NOW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E739436-DA14-4A62-BDB9-046E5EE2197E}"/>
                  </a:ext>
                </a:extLst>
              </p:cNvPr>
              <p:cNvSpPr/>
              <p:nvPr/>
            </p:nvSpPr>
            <p:spPr>
              <a:xfrm>
                <a:off x="8709971" y="1812563"/>
                <a:ext cx="2097156" cy="36079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Where we want to go </a:t>
                </a:r>
              </a:p>
              <a:p>
                <a:pPr algn="ctr"/>
                <a:endParaRPr lang="en-GB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2018 +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BCE8424-14BE-4707-8827-E9C1334A826A}"/>
                  </a:ext>
                </a:extLst>
              </p:cNvPr>
              <p:cNvSpPr/>
              <p:nvPr/>
            </p:nvSpPr>
            <p:spPr>
              <a:xfrm>
                <a:off x="6096000" y="1809248"/>
                <a:ext cx="2272748" cy="360790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Action Planning and </a:t>
                </a:r>
              </a:p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Priorities</a:t>
                </a:r>
                <a:endParaRPr lang="en-GB" sz="3200" dirty="0"/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46BCCDCF-8EC5-4920-A11A-A4709A070E21}"/>
                  </a:ext>
                </a:extLst>
              </p:cNvPr>
              <p:cNvSpPr/>
              <p:nvPr/>
            </p:nvSpPr>
            <p:spPr>
              <a:xfrm rot="16200000">
                <a:off x="6835205" y="2371674"/>
                <a:ext cx="794338" cy="7166099"/>
              </a:xfrm>
              <a:prstGeom prst="rightArrow">
                <a:avLst/>
              </a:prstGeom>
              <a:solidFill>
                <a:srgbClr val="D070DA"/>
              </a:solidFill>
              <a:ln>
                <a:solidFill>
                  <a:srgbClr val="D070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9E2839-896A-4174-80D8-61D73E198D20}"/>
                  </a:ext>
                </a:extLst>
              </p:cNvPr>
              <p:cNvSpPr txBox="1"/>
              <p:nvPr/>
            </p:nvSpPr>
            <p:spPr>
              <a:xfrm flipH="1">
                <a:off x="5426764" y="5774633"/>
                <a:ext cx="35979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Operating Environment </a:t>
                </a:r>
              </a:p>
            </p:txBody>
          </p:sp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4033780E-72C6-4CCA-84B4-3A0A56C9F9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1583" y="6022588"/>
                <a:ext cx="2462883" cy="5305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851144-CE47-4FB9-A303-9350B7E97910}"/>
                  </a:ext>
                </a:extLst>
              </p:cNvPr>
              <p:cNvSpPr/>
              <p:nvPr/>
            </p:nvSpPr>
            <p:spPr>
              <a:xfrm>
                <a:off x="8718268" y="1809248"/>
                <a:ext cx="2097156" cy="36079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Where we want to be </a:t>
                </a:r>
              </a:p>
              <a:p>
                <a:pPr algn="ctr"/>
                <a:endParaRPr lang="en-GB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2018-20</a:t>
                </a:r>
              </a:p>
            </p:txBody>
          </p:sp>
        </p:grpSp>
        <p:pic>
          <p:nvPicPr>
            <p:cNvPr id="16" name="Picture 2" descr="https://lh4.googleusercontent.com/nzAJFBGnrQ1E1TDE3OfBVMSIOpNWBe6BMskA8P8QR8lC_9uiX0Xgu_merB4xbj9FFAwUMTPno3wFJGNHK5bZ8I6kl7W0dIxar2iPxJphHEj50_krPriWrkuNBO8-E_EA2h4bKjIm5h-bAht20g">
              <a:extLst>
                <a:ext uri="{FF2B5EF4-FFF2-40B4-BE49-F238E27FC236}">
                  <a16:creationId xmlns:a16="http://schemas.microsoft.com/office/drawing/2014/main" id="{7A475BE3-56EB-42D5-B7BE-641A529D8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189" y="1814693"/>
              <a:ext cx="1472866" cy="37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lh4.googleusercontent.com/nzAJFBGnrQ1E1TDE3OfBVMSIOpNWBe6BMskA8P8QR8lC_9uiX0Xgu_merB4xbj9FFAwUMTPno3wFJGNHK5bZ8I6kl7W0dIxar2iPxJphHEj50_krPriWrkuNBO8-E_EA2h4bKjIm5h-bAht20g">
              <a:extLst>
                <a:ext uri="{FF2B5EF4-FFF2-40B4-BE49-F238E27FC236}">
                  <a16:creationId xmlns:a16="http://schemas.microsoft.com/office/drawing/2014/main" id="{5B88D42B-F130-4E4E-AA23-E0C39847A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118" y="1820354"/>
              <a:ext cx="1472866" cy="37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lh4.googleusercontent.com/nzAJFBGnrQ1E1TDE3OfBVMSIOpNWBe6BMskA8P8QR8lC_9uiX0Xgu_merB4xbj9FFAwUMTPno3wFJGNHK5bZ8I6kl7W0dIxar2iPxJphHEj50_krPriWrkuNBO8-E_EA2h4bKjIm5h-bAht20g">
              <a:extLst>
                <a:ext uri="{FF2B5EF4-FFF2-40B4-BE49-F238E27FC236}">
                  <a16:creationId xmlns:a16="http://schemas.microsoft.com/office/drawing/2014/main" id="{67509E0A-6851-4474-95D1-454A48570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644" y="1820354"/>
              <a:ext cx="1472866" cy="37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s://lh4.googleusercontent.com/nzAJFBGnrQ1E1TDE3OfBVMSIOpNWBe6BMskA8P8QR8lC_9uiX0Xgu_merB4xbj9FFAwUMTPno3wFJGNHK5bZ8I6kl7W0dIxar2iPxJphHEj50_krPriWrkuNBO8-E_EA2h4bKjIm5h-bAht20g">
              <a:extLst>
                <a:ext uri="{FF2B5EF4-FFF2-40B4-BE49-F238E27FC236}">
                  <a16:creationId xmlns:a16="http://schemas.microsoft.com/office/drawing/2014/main" id="{40C1C5D5-CA1D-4B53-A8B8-8F26C6390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116" y="1781672"/>
              <a:ext cx="1472866" cy="37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1D9F92B-1157-40B5-854F-8A0B899702BB}"/>
                </a:ext>
              </a:extLst>
            </p:cNvPr>
            <p:cNvGrpSpPr/>
            <p:nvPr/>
          </p:nvGrpSpPr>
          <p:grpSpPr>
            <a:xfrm>
              <a:off x="3697355" y="4637699"/>
              <a:ext cx="646044" cy="616549"/>
              <a:chOff x="3756991" y="4666806"/>
              <a:chExt cx="506896" cy="544185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8E603B3F-E156-4EAC-9552-392158542EE1}"/>
                  </a:ext>
                </a:extLst>
              </p:cNvPr>
              <p:cNvSpPr/>
              <p:nvPr/>
            </p:nvSpPr>
            <p:spPr>
              <a:xfrm>
                <a:off x="3756991" y="4666806"/>
                <a:ext cx="506896" cy="50463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8565B2-DF84-4AB1-BD55-4A5DB24C3C79}"/>
                  </a:ext>
                </a:extLst>
              </p:cNvPr>
              <p:cNvSpPr txBox="1"/>
              <p:nvPr/>
            </p:nvSpPr>
            <p:spPr>
              <a:xfrm>
                <a:off x="3865104" y="4687771"/>
                <a:ext cx="300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55AE963-DEFA-4DD4-91C8-28F346B6C2CC}"/>
                </a:ext>
              </a:extLst>
            </p:cNvPr>
            <p:cNvGrpSpPr/>
            <p:nvPr/>
          </p:nvGrpSpPr>
          <p:grpSpPr>
            <a:xfrm>
              <a:off x="4664762" y="5813826"/>
              <a:ext cx="646044" cy="571740"/>
              <a:chOff x="3756991" y="4666806"/>
              <a:chExt cx="506896" cy="504635"/>
            </a:xfrm>
          </p:grpSpPr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389C8A58-BBCE-4BE5-A36A-31F12C5F6135}"/>
                  </a:ext>
                </a:extLst>
              </p:cNvPr>
              <p:cNvSpPr/>
              <p:nvPr/>
            </p:nvSpPr>
            <p:spPr>
              <a:xfrm>
                <a:off x="3756991" y="4666806"/>
                <a:ext cx="506896" cy="504635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6D0423-58E5-43DF-BB2C-021957A30C43}"/>
                  </a:ext>
                </a:extLst>
              </p:cNvPr>
              <p:cNvSpPr txBox="1"/>
              <p:nvPr/>
            </p:nvSpPr>
            <p:spPr>
              <a:xfrm>
                <a:off x="3861535" y="4706356"/>
                <a:ext cx="189198" cy="46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8FCDF07-0A01-48DB-9DE6-124B2B601E91}"/>
                </a:ext>
              </a:extLst>
            </p:cNvPr>
            <p:cNvGrpSpPr/>
            <p:nvPr/>
          </p:nvGrpSpPr>
          <p:grpSpPr>
            <a:xfrm>
              <a:off x="6158943" y="4614513"/>
              <a:ext cx="646044" cy="571740"/>
              <a:chOff x="3756991" y="4666806"/>
              <a:chExt cx="506896" cy="504635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328F51A8-B571-4053-9810-A160F74AAC2D}"/>
                  </a:ext>
                </a:extLst>
              </p:cNvPr>
              <p:cNvSpPr/>
              <p:nvPr/>
            </p:nvSpPr>
            <p:spPr>
              <a:xfrm>
                <a:off x="3756991" y="4666806"/>
                <a:ext cx="506896" cy="50463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38D78D-47D3-41C6-BAC6-3A4B8F97ED05}"/>
                  </a:ext>
                </a:extLst>
              </p:cNvPr>
              <p:cNvSpPr txBox="1"/>
              <p:nvPr/>
            </p:nvSpPr>
            <p:spPr>
              <a:xfrm>
                <a:off x="3865104" y="4687771"/>
                <a:ext cx="300769" cy="46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429630B-DABE-4E17-865E-76C03BC27F3F}"/>
                </a:ext>
              </a:extLst>
            </p:cNvPr>
            <p:cNvGrpSpPr/>
            <p:nvPr/>
          </p:nvGrpSpPr>
          <p:grpSpPr>
            <a:xfrm>
              <a:off x="8776246" y="4637701"/>
              <a:ext cx="646044" cy="571740"/>
              <a:chOff x="3756991" y="4666806"/>
              <a:chExt cx="506896" cy="504635"/>
            </a:xfrm>
          </p:grpSpPr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7AE819EE-C6B8-4A37-B6F0-3009E224124C}"/>
                  </a:ext>
                </a:extLst>
              </p:cNvPr>
              <p:cNvSpPr/>
              <p:nvPr/>
            </p:nvSpPr>
            <p:spPr>
              <a:xfrm>
                <a:off x="3756991" y="4666806"/>
                <a:ext cx="506896" cy="50463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3DDC55-C859-4B4E-8036-FE1F502EEB5E}"/>
                  </a:ext>
                </a:extLst>
              </p:cNvPr>
              <p:cNvSpPr txBox="1"/>
              <p:nvPr/>
            </p:nvSpPr>
            <p:spPr>
              <a:xfrm>
                <a:off x="3865104" y="4687771"/>
                <a:ext cx="300769" cy="46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</a:t>
                </a:r>
              </a:p>
            </p:txBody>
          </p:sp>
        </p:grpSp>
      </p:grp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3BC06988-4327-4CB0-A526-8931F65D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CCIN Strategy Day – 20</a:t>
            </a:r>
            <a:r>
              <a:rPr lang="en-GB" baseline="30000" dirty="0"/>
              <a:t>th</a:t>
            </a:r>
            <a:r>
              <a:rPr lang="en-GB" dirty="0"/>
              <a:t> November 2017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646913E6-4DA9-4984-9D3F-00053F55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38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580"/>
            <a:ext cx="9144000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Where is the CCIN Now ?  </a:t>
            </a:r>
          </a:p>
        </p:txBody>
      </p:sp>
      <p:pic>
        <p:nvPicPr>
          <p:cNvPr id="1026" name="Picture 2" descr="https://lh4.googleusercontent.com/nzAJFBGnrQ1E1TDE3OfBVMSIOpNWBe6BMskA8P8QR8lC_9uiX0Xgu_merB4xbj9FFAwUMTPno3wFJGNHK5bZ8I6kl7W0dIxar2iPxJphHEj50_krPriWrkuNBO8-E_EA2h4bKjIm5h-bAht20g">
            <a:extLst>
              <a:ext uri="{FF2B5EF4-FFF2-40B4-BE49-F238E27FC236}">
                <a16:creationId xmlns:a16="http://schemas.microsoft.com/office/drawing/2014/main" id="{B4B441C8-623B-47B0-BCF6-54CD3CB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0" y="5770401"/>
            <a:ext cx="2462883" cy="62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033780E-72C6-4CCA-84B4-3A0A56C9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530" y="5817092"/>
            <a:ext cx="2462883" cy="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99928A5-19F2-4943-A056-E50C02B01243}"/>
              </a:ext>
            </a:extLst>
          </p:cNvPr>
          <p:cNvGrpSpPr/>
          <p:nvPr/>
        </p:nvGrpSpPr>
        <p:grpSpPr>
          <a:xfrm>
            <a:off x="370769" y="956284"/>
            <a:ext cx="11655579" cy="4758805"/>
            <a:chOff x="370769" y="956284"/>
            <a:chExt cx="11655579" cy="47588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6C6EFD-6A38-4013-BF63-6E023A9E749D}"/>
                </a:ext>
              </a:extLst>
            </p:cNvPr>
            <p:cNvSpPr/>
            <p:nvPr/>
          </p:nvSpPr>
          <p:spPr>
            <a:xfrm>
              <a:off x="4998270" y="1880550"/>
              <a:ext cx="7028078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Step 1</a:t>
              </a:r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GB" sz="2400" i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Individually capture  </a:t>
              </a:r>
              <a:r>
                <a:rPr lang="en-GB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3 or 4 </a:t>
              </a:r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key  observations (on small post it’s)</a:t>
              </a:r>
            </a:p>
            <a:p>
              <a:endParaRPr lang="en-GB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Step2: </a:t>
              </a:r>
              <a:r>
                <a:rPr lang="en-GB" sz="2400" i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Discuss / share with your table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GB" sz="2400" i="1" u="sng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Step 3: </a:t>
              </a:r>
              <a:r>
                <a:rPr lang="en-GB" sz="2400" i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Cluster and agree three key themes </a:t>
              </a:r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(capture on 3 large post it’s)</a:t>
              </a:r>
            </a:p>
            <a:p>
              <a:endParaRPr lang="en-GB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Step 4: </a:t>
              </a:r>
              <a:r>
                <a:rPr lang="en-GB" sz="2400" i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Report back/Group discussion</a:t>
              </a:r>
              <a:endParaRPr lang="en-GB" sz="2400" i="1" u="sng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574EBA2-4FCE-4299-97B0-C2D70ACF2657}"/>
                </a:ext>
              </a:extLst>
            </p:cNvPr>
            <p:cNvGrpSpPr/>
            <p:nvPr/>
          </p:nvGrpSpPr>
          <p:grpSpPr>
            <a:xfrm>
              <a:off x="370769" y="2097999"/>
              <a:ext cx="4234249" cy="3617090"/>
              <a:chOff x="678991" y="1594566"/>
              <a:chExt cx="4234249" cy="361709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4D9FCA-D8D9-44FE-81A8-43F926D6882C}"/>
                  </a:ext>
                </a:extLst>
              </p:cNvPr>
              <p:cNvSpPr/>
              <p:nvPr/>
            </p:nvSpPr>
            <p:spPr>
              <a:xfrm>
                <a:off x="678991" y="1603752"/>
                <a:ext cx="2097156" cy="36079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>
                    <a:solidFill>
                      <a:schemeClr val="bg1">
                        <a:lumMod val="75000"/>
                      </a:schemeClr>
                    </a:solidFill>
                  </a:rPr>
                  <a:t>Where we’ve been </a:t>
                </a:r>
              </a:p>
              <a:p>
                <a:pPr algn="ctr"/>
                <a:r>
                  <a:rPr lang="en-GB" sz="3200" b="1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  <a:p>
                <a:pPr algn="ctr"/>
                <a:r>
                  <a:rPr lang="en-GB" sz="3200" b="1" dirty="0">
                    <a:solidFill>
                      <a:schemeClr val="bg1">
                        <a:lumMod val="75000"/>
                      </a:schemeClr>
                    </a:solidFill>
                  </a:rPr>
                  <a:t>2013 -2017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89A2CB-8CB3-435D-BFC2-D7B6E2B04420}"/>
                  </a:ext>
                </a:extLst>
              </p:cNvPr>
              <p:cNvSpPr/>
              <p:nvPr/>
            </p:nvSpPr>
            <p:spPr>
              <a:xfrm>
                <a:off x="2816084" y="1594566"/>
                <a:ext cx="2097156" cy="36079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Where we are as a network</a:t>
                </a:r>
              </a:p>
              <a:p>
                <a:pPr algn="ctr"/>
                <a:endParaRPr lang="en-GB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NOW</a:t>
                </a:r>
              </a:p>
            </p:txBody>
          </p:sp>
          <p:pic>
            <p:nvPicPr>
              <p:cNvPr id="16" name="Picture 2" descr="https://lh4.googleusercontent.com/nzAJFBGnrQ1E1TDE3OfBVMSIOpNWBe6BMskA8P8QR8lC_9uiX0Xgu_merB4xbj9FFAwUMTPno3wFJGNHK5bZ8I6kl7W0dIxar2iPxJphHEj50_krPriWrkuNBO8-E_EA2h4bKjIm5h-bAht20g">
                <a:extLst>
                  <a:ext uri="{FF2B5EF4-FFF2-40B4-BE49-F238E27FC236}">
                    <a16:creationId xmlns:a16="http://schemas.microsoft.com/office/drawing/2014/main" id="{7A475BE3-56EB-42D5-B7BE-641A529D8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8189" y="1814693"/>
                <a:ext cx="1472866" cy="3708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s://lh4.googleusercontent.com/nzAJFBGnrQ1E1TDE3OfBVMSIOpNWBe6BMskA8P8QR8lC_9uiX0Xgu_merB4xbj9FFAwUMTPno3wFJGNHK5bZ8I6kl7W0dIxar2iPxJphHEj50_krPriWrkuNBO8-E_EA2h4bKjIm5h-bAht20g">
                <a:extLst>
                  <a:ext uri="{FF2B5EF4-FFF2-40B4-BE49-F238E27FC236}">
                    <a16:creationId xmlns:a16="http://schemas.microsoft.com/office/drawing/2014/main" id="{5B88D42B-F130-4E4E-AA23-E0C39847AA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8229" y="1820354"/>
                <a:ext cx="1472866" cy="3708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1D9F92B-1157-40B5-854F-8A0B899702BB}"/>
                  </a:ext>
                </a:extLst>
              </p:cNvPr>
              <p:cNvGrpSpPr/>
              <p:nvPr/>
            </p:nvGrpSpPr>
            <p:grpSpPr>
              <a:xfrm>
                <a:off x="2902180" y="4597957"/>
                <a:ext cx="646038" cy="571741"/>
                <a:chOff x="3133113" y="4631718"/>
                <a:chExt cx="506896" cy="504635"/>
              </a:xfrm>
            </p:grpSpPr>
            <p:sp>
              <p:nvSpPr>
                <p:cNvPr id="15" name="Flowchart: Connector 14">
                  <a:extLst>
                    <a:ext uri="{FF2B5EF4-FFF2-40B4-BE49-F238E27FC236}">
                      <a16:creationId xmlns:a16="http://schemas.microsoft.com/office/drawing/2014/main" id="{8E603B3F-E156-4EAC-9552-392158542EE1}"/>
                    </a:ext>
                  </a:extLst>
                </p:cNvPr>
                <p:cNvSpPr/>
                <p:nvPr/>
              </p:nvSpPr>
              <p:spPr>
                <a:xfrm>
                  <a:off x="3133113" y="4631718"/>
                  <a:ext cx="506896" cy="504635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88565B2-DF84-4AB1-BD55-4A5DB24C3C79}"/>
                    </a:ext>
                  </a:extLst>
                </p:cNvPr>
                <p:cNvSpPr txBox="1"/>
                <p:nvPr/>
              </p:nvSpPr>
              <p:spPr>
                <a:xfrm>
                  <a:off x="3174323" y="4650387"/>
                  <a:ext cx="408882" cy="461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/>
                    <a:t> 1</a:t>
                  </a:r>
                </a:p>
              </p:txBody>
            </p:sp>
          </p:grp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F4A07E0-12E5-4E90-9060-582BF15B24AF}"/>
                </a:ext>
              </a:extLst>
            </p:cNvPr>
            <p:cNvSpPr/>
            <p:nvPr/>
          </p:nvSpPr>
          <p:spPr>
            <a:xfrm>
              <a:off x="377206" y="956284"/>
              <a:ext cx="1135588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How do you feel as members about </a:t>
              </a:r>
              <a:r>
                <a:rPr lang="en-GB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where the Network </a:t>
              </a:r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is today – its role, focus, activity and impact ? </a:t>
              </a:r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37AB29D-678A-4003-B776-9501501E0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7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3DEBC-9699-44BF-91A2-6F5CBDD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580"/>
            <a:ext cx="9144000" cy="696694"/>
          </a:xfrm>
        </p:spPr>
        <p:txBody>
          <a:bodyPr>
            <a:noAutofit/>
          </a:bodyPr>
          <a:lstStyle/>
          <a:p>
            <a:r>
              <a:rPr lang="en-GB" sz="3200" b="1" dirty="0"/>
              <a:t>Where is the CCIN Now ? - Outputs 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37AB29D-678A-4003-B776-9501501E0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255A-0E74-4EE6-8059-90D613464B17}" type="slidenum">
              <a:rPr lang="en-GB" smtClean="0"/>
              <a:t>9</a:t>
            </a:fld>
            <a:endParaRPr lang="en-GB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0E1D8F6-E9D6-4536-A8D9-2F5C53C2B4FA}"/>
              </a:ext>
            </a:extLst>
          </p:cNvPr>
          <p:cNvGrpSpPr/>
          <p:nvPr/>
        </p:nvGrpSpPr>
        <p:grpSpPr>
          <a:xfrm>
            <a:off x="377206" y="677989"/>
            <a:ext cx="11470241" cy="5733583"/>
            <a:chOff x="377206" y="677989"/>
            <a:chExt cx="11470241" cy="5733583"/>
          </a:xfrm>
        </p:grpSpPr>
        <p:pic>
          <p:nvPicPr>
            <p:cNvPr id="1026" name="Picture 2" descr="https://lh4.googleusercontent.com/nzAJFBGnrQ1E1TDE3OfBVMSIOpNWBe6BMskA8P8QR8lC_9uiX0Xgu_merB4xbj9FFAwUMTPno3wFJGNHK5bZ8I6kl7W0dIxar2iPxJphHEj50_krPriWrkuNBO8-E_EA2h4bKjIm5h-bAht20g">
              <a:extLst>
                <a:ext uri="{FF2B5EF4-FFF2-40B4-BE49-F238E27FC236}">
                  <a16:creationId xmlns:a16="http://schemas.microsoft.com/office/drawing/2014/main" id="{B4B441C8-623B-47B0-BCF6-54CD3CBB4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30" y="5770401"/>
              <a:ext cx="2462883" cy="620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4033780E-72C6-4CCA-84B4-3A0A56C9F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530" y="5817092"/>
              <a:ext cx="2462883" cy="530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6C6EFD-6A38-4013-BF63-6E023A9E749D}"/>
                </a:ext>
              </a:extLst>
            </p:cNvPr>
            <p:cNvSpPr/>
            <p:nvPr/>
          </p:nvSpPr>
          <p:spPr>
            <a:xfrm>
              <a:off x="3109871" y="1597677"/>
              <a:ext cx="8737576" cy="46166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Key themes identified by each group. Plenary discussion &amp; clustering.      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DBA6EE-8684-4F65-A63C-63E4C3409FE3}"/>
                </a:ext>
              </a:extLst>
            </p:cNvPr>
            <p:cNvGrpSpPr/>
            <p:nvPr/>
          </p:nvGrpSpPr>
          <p:grpSpPr>
            <a:xfrm>
              <a:off x="437609" y="1840711"/>
              <a:ext cx="2097156" cy="3607904"/>
              <a:chOff x="2577436" y="2088059"/>
              <a:chExt cx="2097156" cy="36079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89A2CB-8CB3-435D-BFC2-D7B6E2B04420}"/>
                  </a:ext>
                </a:extLst>
              </p:cNvPr>
              <p:cNvSpPr/>
              <p:nvPr/>
            </p:nvSpPr>
            <p:spPr>
              <a:xfrm>
                <a:off x="2577436" y="2088059"/>
                <a:ext cx="2097156" cy="36079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Where we are as a network</a:t>
                </a:r>
              </a:p>
              <a:p>
                <a:pPr algn="ctr"/>
                <a:endParaRPr lang="en-GB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3200" b="1" dirty="0">
                    <a:solidFill>
                      <a:schemeClr val="tx1"/>
                    </a:solidFill>
                  </a:rPr>
                  <a:t>NOW</a:t>
                </a:r>
              </a:p>
            </p:txBody>
          </p:sp>
          <p:pic>
            <p:nvPicPr>
              <p:cNvPr id="17" name="Picture 2" descr="https://lh4.googleusercontent.com/nzAJFBGnrQ1E1TDE3OfBVMSIOpNWBe6BMskA8P8QR8lC_9uiX0Xgu_merB4xbj9FFAwUMTPno3wFJGNHK5bZ8I6kl7W0dIxar2iPxJphHEj50_krPriWrkuNBO8-E_EA2h4bKjIm5h-bAht20g">
                <a:extLst>
                  <a:ext uri="{FF2B5EF4-FFF2-40B4-BE49-F238E27FC236}">
                    <a16:creationId xmlns:a16="http://schemas.microsoft.com/office/drawing/2014/main" id="{5B88D42B-F130-4E4E-AA23-E0C39847AA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9581" y="2313847"/>
                <a:ext cx="1472866" cy="3708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1D9F92B-1157-40B5-854F-8A0B899702BB}"/>
                  </a:ext>
                </a:extLst>
              </p:cNvPr>
              <p:cNvGrpSpPr/>
              <p:nvPr/>
            </p:nvGrpSpPr>
            <p:grpSpPr>
              <a:xfrm>
                <a:off x="2663532" y="5091450"/>
                <a:ext cx="646038" cy="571741"/>
                <a:chOff x="3133113" y="4631718"/>
                <a:chExt cx="506896" cy="504635"/>
              </a:xfrm>
            </p:grpSpPr>
            <p:sp>
              <p:nvSpPr>
                <p:cNvPr id="15" name="Flowchart: Connector 14">
                  <a:extLst>
                    <a:ext uri="{FF2B5EF4-FFF2-40B4-BE49-F238E27FC236}">
                      <a16:creationId xmlns:a16="http://schemas.microsoft.com/office/drawing/2014/main" id="{8E603B3F-E156-4EAC-9552-392158542EE1}"/>
                    </a:ext>
                  </a:extLst>
                </p:cNvPr>
                <p:cNvSpPr/>
                <p:nvPr/>
              </p:nvSpPr>
              <p:spPr>
                <a:xfrm>
                  <a:off x="3133113" y="4631718"/>
                  <a:ext cx="506896" cy="504635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88565B2-DF84-4AB1-BD55-4A5DB24C3C79}"/>
                    </a:ext>
                  </a:extLst>
                </p:cNvPr>
                <p:cNvSpPr txBox="1"/>
                <p:nvPr/>
              </p:nvSpPr>
              <p:spPr>
                <a:xfrm>
                  <a:off x="3174323" y="4650387"/>
                  <a:ext cx="408882" cy="461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/>
                    <a:t> 1</a:t>
                  </a:r>
                </a:p>
              </p:txBody>
            </p:sp>
          </p:grp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F4A07E0-12E5-4E90-9060-582BF15B24AF}"/>
                </a:ext>
              </a:extLst>
            </p:cNvPr>
            <p:cNvSpPr/>
            <p:nvPr/>
          </p:nvSpPr>
          <p:spPr>
            <a:xfrm>
              <a:off x="377206" y="677989"/>
              <a:ext cx="1135588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How do you feel as members about </a:t>
              </a:r>
              <a:r>
                <a:rPr lang="en-GB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where the Network </a:t>
              </a:r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is today – its role, focus, activity and impact ?  (See appendix 1 / slide 26 for individual inputs / post it’s)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C04D18-294C-4CE5-AAA3-3BF79FEDE4FB}"/>
                </a:ext>
              </a:extLst>
            </p:cNvPr>
            <p:cNvSpPr/>
            <p:nvPr/>
          </p:nvSpPr>
          <p:spPr>
            <a:xfrm>
              <a:off x="7275447" y="2153963"/>
              <a:ext cx="1739348" cy="16618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u="sng" dirty="0">
                  <a:solidFill>
                    <a:schemeClr val="tx1"/>
                  </a:solidFill>
                </a:rPr>
                <a:t>Best Practice/Idea Sharing</a:t>
              </a:r>
            </a:p>
            <a:p>
              <a:pPr algn="ctr"/>
              <a:r>
                <a:rPr lang="en-GB" b="1" u="sng" dirty="0">
                  <a:solidFill>
                    <a:schemeClr val="tx1"/>
                  </a:solidFill>
                </a:rPr>
                <a:t> </a:t>
              </a:r>
              <a:r>
                <a:rPr lang="en-GB" sz="1600" b="1" u="sng" dirty="0">
                  <a:solidFill>
                    <a:schemeClr val="tx1"/>
                  </a:solidFill>
                </a:rPr>
                <a:t>(strong &amp; getting stronger) </a:t>
              </a:r>
            </a:p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4FDB9A-4245-46AA-8D9A-34EC80CCA9C8}"/>
                </a:ext>
              </a:extLst>
            </p:cNvPr>
            <p:cNvSpPr/>
            <p:nvPr/>
          </p:nvSpPr>
          <p:spPr>
            <a:xfrm>
              <a:off x="7285542" y="5525806"/>
              <a:ext cx="1739348" cy="86470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u="sng" dirty="0">
                  <a:solidFill>
                    <a:schemeClr val="tx1"/>
                  </a:solidFill>
                </a:rPr>
                <a:t>Policy Development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7D0D26-A1A3-4BC1-BEE8-50A4EDD68603}"/>
                </a:ext>
              </a:extLst>
            </p:cNvPr>
            <p:cNvSpPr/>
            <p:nvPr/>
          </p:nvSpPr>
          <p:spPr>
            <a:xfrm>
              <a:off x="9389490" y="2196549"/>
              <a:ext cx="1739348" cy="32892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u="sng" dirty="0">
                  <a:solidFill>
                    <a:schemeClr val="tx1"/>
                  </a:solidFill>
                </a:rPr>
                <a:t>Action Focus  </a:t>
              </a:r>
              <a:r>
                <a:rPr lang="en-GB" sz="1600" b="1" u="sng" dirty="0">
                  <a:solidFill>
                    <a:schemeClr val="tx1"/>
                  </a:solidFill>
                </a:rPr>
                <a:t>(Do more/more focus)</a:t>
              </a:r>
            </a:p>
            <a:p>
              <a:pPr algn="ctr"/>
              <a:endParaRPr lang="en-GB" b="1" u="sng" dirty="0">
                <a:solidFill>
                  <a:schemeClr val="tx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Strong focus on research particularly around service innovation – but can be seen as niche</a:t>
              </a:r>
            </a:p>
            <a:p>
              <a:pPr algn="ctr"/>
              <a:endParaRPr lang="en-GB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Focus on translating into action &amp; addressing big strategic issues</a:t>
              </a:r>
              <a:r>
                <a:rPr lang="en-GB" sz="1400" u="sng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486948-6007-4645-823D-B5CE1371C2C6}"/>
                </a:ext>
              </a:extLst>
            </p:cNvPr>
            <p:cNvSpPr/>
            <p:nvPr/>
          </p:nvSpPr>
          <p:spPr>
            <a:xfrm>
              <a:off x="3109871" y="2121721"/>
              <a:ext cx="1739348" cy="40483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u="sng" dirty="0">
                  <a:solidFill>
                    <a:schemeClr val="tx1"/>
                  </a:solidFill>
                </a:rPr>
                <a:t>Profile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(Getting there)</a:t>
              </a: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Could be stronger in building more awareness of the co-operative model </a:t>
              </a:r>
            </a:p>
            <a:p>
              <a:pPr algn="ctr"/>
              <a:endParaRPr lang="en-GB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Co-op Message out there &amp; established but we need to extend our message to a wider audience&amp; get the co-operative ideology more engrained at ‘Officer’ level in LA’s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CDB930C-5A36-44CC-9F08-22FDCC0D6BC2}"/>
                </a:ext>
              </a:extLst>
            </p:cNvPr>
            <p:cNvSpPr/>
            <p:nvPr/>
          </p:nvSpPr>
          <p:spPr>
            <a:xfrm>
              <a:off x="7275447" y="4161956"/>
              <a:ext cx="1739348" cy="8647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u="sng" dirty="0">
                  <a:solidFill>
                    <a:schemeClr val="tx1"/>
                  </a:solidFill>
                </a:rPr>
                <a:t>Values &amp; Culture</a:t>
              </a:r>
              <a:r>
                <a:rPr lang="en-GB" sz="16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2A0DEB-F3DF-4C8A-B636-82F4D1FB591A}"/>
                </a:ext>
              </a:extLst>
            </p:cNvPr>
            <p:cNvSpPr/>
            <p:nvPr/>
          </p:nvSpPr>
          <p:spPr>
            <a:xfrm>
              <a:off x="5078978" y="2121721"/>
              <a:ext cx="1739348" cy="42898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u="sng" dirty="0">
                  <a:solidFill>
                    <a:schemeClr val="tx1"/>
                  </a:solidFill>
                </a:rPr>
                <a:t>Engagement </a:t>
              </a:r>
            </a:p>
            <a:p>
              <a:pPr algn="ctr"/>
              <a:endParaRPr lang="en-GB" b="1" dirty="0">
                <a:solidFill>
                  <a:schemeClr val="tx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CCIN acts as a ‘conduit’ </a:t>
              </a:r>
            </a:p>
            <a:p>
              <a:pPr algn="ctr"/>
              <a:endParaRPr lang="en-GB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Wide range of engagement</a:t>
              </a: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Well established network with a group of committed councils who collaborate &amp; work well together  </a:t>
              </a:r>
            </a:p>
            <a:p>
              <a:pPr algn="ctr"/>
              <a:endParaRPr lang="en-GB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Could strengthen bonds with other networks driving National Policy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98E71D7-0AC8-443A-B892-22746FD23911}"/>
                </a:ext>
              </a:extLst>
            </p:cNvPr>
            <p:cNvCxnSpPr>
              <a:cxnSpLocks/>
            </p:cNvCxnSpPr>
            <p:nvPr/>
          </p:nvCxnSpPr>
          <p:spPr>
            <a:xfrm>
              <a:off x="4691270" y="3687417"/>
              <a:ext cx="476001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3902576-D3CA-4C32-867B-E40326CAF6CD}"/>
                </a:ext>
              </a:extLst>
            </p:cNvPr>
            <p:cNvCxnSpPr>
              <a:cxnSpLocks/>
            </p:cNvCxnSpPr>
            <p:nvPr/>
          </p:nvCxnSpPr>
          <p:spPr>
            <a:xfrm>
              <a:off x="6712224" y="4336773"/>
              <a:ext cx="636104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D7C5CC0-3A9B-4AEC-8774-4B6387006613}"/>
                </a:ext>
              </a:extLst>
            </p:cNvPr>
            <p:cNvCxnSpPr>
              <a:cxnSpLocks/>
            </p:cNvCxnSpPr>
            <p:nvPr/>
          </p:nvCxnSpPr>
          <p:spPr>
            <a:xfrm>
              <a:off x="8825948" y="2961983"/>
              <a:ext cx="874643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8A83961-CE5A-4F7C-8BA1-C9764DE5F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5948" y="5388474"/>
              <a:ext cx="874643" cy="48898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E1F37BF-6B4F-4888-814F-040588BCEAB5}"/>
                </a:ext>
              </a:extLst>
            </p:cNvPr>
            <p:cNvCxnSpPr>
              <a:cxnSpLocks/>
            </p:cNvCxnSpPr>
            <p:nvPr/>
          </p:nvCxnSpPr>
          <p:spPr>
            <a:xfrm>
              <a:off x="4691270" y="5877461"/>
              <a:ext cx="476001" cy="650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1D2779D-E8CB-4166-B0C4-99DCFB5D52D4}"/>
                </a:ext>
              </a:extLst>
            </p:cNvPr>
            <p:cNvCxnSpPr>
              <a:cxnSpLocks/>
            </p:cNvCxnSpPr>
            <p:nvPr/>
          </p:nvCxnSpPr>
          <p:spPr>
            <a:xfrm>
              <a:off x="6712224" y="2918913"/>
              <a:ext cx="636104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9DBB585-028E-419C-93EF-E0A53D6C5D26}"/>
                </a:ext>
              </a:extLst>
            </p:cNvPr>
            <p:cNvCxnSpPr>
              <a:cxnSpLocks/>
            </p:cNvCxnSpPr>
            <p:nvPr/>
          </p:nvCxnSpPr>
          <p:spPr>
            <a:xfrm>
              <a:off x="4693588" y="5211418"/>
              <a:ext cx="473683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89594B0-D6EB-42CA-8D56-42E4967373FC}"/>
                </a:ext>
              </a:extLst>
            </p:cNvPr>
            <p:cNvCxnSpPr>
              <a:cxnSpLocks/>
            </p:cNvCxnSpPr>
            <p:nvPr/>
          </p:nvCxnSpPr>
          <p:spPr>
            <a:xfrm>
              <a:off x="6712224" y="5989982"/>
              <a:ext cx="636104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714785F-18BD-4380-9393-456EA60A4B48}"/>
                </a:ext>
              </a:extLst>
            </p:cNvPr>
            <p:cNvCxnSpPr>
              <a:cxnSpLocks/>
            </p:cNvCxnSpPr>
            <p:nvPr/>
          </p:nvCxnSpPr>
          <p:spPr>
            <a:xfrm>
              <a:off x="8156710" y="3815783"/>
              <a:ext cx="0" cy="32721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98DBA6D-9CB7-437C-923B-645FEA8CB8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4795" y="4328530"/>
              <a:ext cx="397568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704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4189</Words>
  <Application>Microsoft Macintosh PowerPoint</Application>
  <PresentationFormat>Widescreen</PresentationFormat>
  <Paragraphs>735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shelagh everett</dc:creator>
  <cp:lastModifiedBy>Nicola Huckerby</cp:lastModifiedBy>
  <cp:revision>6</cp:revision>
  <cp:lastPrinted>2017-11-20T01:46:41Z</cp:lastPrinted>
  <dcterms:created xsi:type="dcterms:W3CDTF">2017-11-19T14:09:40Z</dcterms:created>
  <dcterms:modified xsi:type="dcterms:W3CDTF">2018-11-30T20:07:55Z</dcterms:modified>
</cp:coreProperties>
</file>