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8" r:id="rId3"/>
    <p:sldId id="257" r:id="rId4"/>
    <p:sldId id="269" r:id="rId5"/>
    <p:sldId id="270" r:id="rId6"/>
    <p:sldId id="271" r:id="rId7"/>
    <p:sldId id="272" r:id="rId8"/>
    <p:sldId id="267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50408"/>
    <a:srgbClr val="292929"/>
    <a:srgbClr val="000000"/>
    <a:srgbClr val="FFFFFF"/>
    <a:srgbClr val="574099"/>
    <a:srgbClr val="6E93C5"/>
    <a:srgbClr val="4D4D4D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87899" autoAdjust="0"/>
  </p:normalViewPr>
  <p:slideViewPr>
    <p:cSldViewPr snapToGrid="0">
      <p:cViewPr varScale="1">
        <p:scale>
          <a:sx n="128" d="100"/>
          <a:sy n="128" d="100"/>
        </p:scale>
        <p:origin x="19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2C28BC82-9479-4A6F-923F-46D1028ED162}" type="datetimeFigureOut">
              <a:rPr lang="en-GB" smtClean="0"/>
              <a:pPr/>
              <a:t>17/10/2018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3A080A5F-925B-4A37-BA9B-AE5786A707C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982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7AC05E3C-42D2-42C1-A648-3FE73382D2B8}" type="datetimeFigureOut">
              <a:rPr lang="en-GB" smtClean="0"/>
              <a:pPr/>
              <a:t>17/10/2018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5561" tIns="47781" rIns="95561" bIns="47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F66ADBC5-63BF-4AD3-9175-1886B7597E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5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772229"/>
            <a:ext cx="12192000" cy="30842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3164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33552"/>
            <a:ext cx="9144000" cy="1754326"/>
          </a:xfrm>
          <a:noFill/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12705"/>
            <a:ext cx="9144000" cy="256464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6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9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546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53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5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2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anchor="ctr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16546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6453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20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 spc="-150">
                <a:solidFill>
                  <a:schemeClr val="tx2"/>
                </a:solidFill>
                <a:latin typeface="Gotham Rounded Medium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 spc="-150">
                <a:solidFill>
                  <a:schemeClr val="tx2"/>
                </a:solidFill>
                <a:latin typeface="Gotham Rounded Medium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6546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6453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7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5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5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6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744685" y="6356350"/>
            <a:ext cx="14949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4808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56800" y="6356350"/>
            <a:ext cx="1397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5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8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44685" y="6356350"/>
            <a:ext cx="14949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069CB8-F204-4D06-B913-C5A26A89888A}" type="datetimeFigureOut">
              <a:rPr lang="en-US" smtClean="0"/>
              <a:pPr/>
              <a:t>10/17/18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4808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56800" y="6356350"/>
            <a:ext cx="1397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oop College Logo_New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66702" y="6076500"/>
            <a:ext cx="1981200" cy="7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spc="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b="0" kern="1200" cap="none" spc="0" baseline="0">
          <a:ln>
            <a:noFill/>
          </a:ln>
          <a:solidFill>
            <a:srgbClr val="333333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b="0" kern="1200" cap="none" spc="0" baseline="0">
          <a:ln>
            <a:noFill/>
          </a:ln>
          <a:solidFill>
            <a:srgbClr val="333333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b="0" kern="1200" cap="none" spc="0" baseline="0">
          <a:ln>
            <a:noFill/>
          </a:ln>
          <a:solidFill>
            <a:srgbClr val="333333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b="0" kern="1200" cap="none" spc="0" baseline="0">
          <a:ln>
            <a:noFill/>
          </a:ln>
          <a:solidFill>
            <a:srgbClr val="292929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b="0" kern="1200" cap="none" spc="0" baseline="0">
          <a:ln>
            <a:noFill/>
          </a:ln>
          <a:solidFill>
            <a:srgbClr val="333333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1143" y="326276"/>
            <a:ext cx="814795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CCIN Annual Conference </a:t>
            </a: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Creating a co-operative commonwealth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GB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GB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4 October 2018</a:t>
            </a:r>
          </a:p>
          <a:p>
            <a:pPr algn="ctr">
              <a:defRPr/>
            </a:pPr>
            <a:endParaRPr lang="en-GB" sz="24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Simon Parkinson, Chief Executive and Principal, </a:t>
            </a:r>
          </a:p>
          <a:p>
            <a:pPr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The Co-operative College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00" y="5844746"/>
            <a:ext cx="818621" cy="101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Co-operative Commonwealth – </a:t>
            </a:r>
            <a:br>
              <a:rPr lang="en-US" dirty="0"/>
            </a:br>
            <a:r>
              <a:rPr lang="en-US" dirty="0"/>
              <a:t>A definition?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164" y="1825625"/>
            <a:ext cx="5835534" cy="41687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proposal by some co-operative theorists that society be </a:t>
            </a:r>
            <a:r>
              <a:rPr lang="en-US" sz="2000" dirty="0" err="1"/>
              <a:t>organised</a:t>
            </a:r>
            <a:r>
              <a:rPr lang="en-US" sz="2000" dirty="0"/>
              <a:t> according to a co-operative political system managed by a co-operative congress, paralleling an economy that would be almost entirely structured along co-operative lines. The plan is regarded as visionary by most co-operators, but many writers on co-operation favor change in the direction of a co-operatively motivated public opinion, informed by the teaching of co-operation in schools and an increasing emphasis on the achievement of co-operation through legislation.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982" y="2298382"/>
            <a:ext cx="42976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80027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probably be traced back to Robert Owen (1771-1858)</a:t>
            </a:r>
          </a:p>
          <a:p>
            <a:r>
              <a:rPr lang="en-US" dirty="0"/>
              <a:t>The ideas around utopian socialism and intentional communities in both the UK and US (New Lanark / New Harmony)</a:t>
            </a:r>
          </a:p>
          <a:p>
            <a:r>
              <a:rPr lang="en-US" dirty="0"/>
              <a:t>Maybe ahead of their time or unsustainable social experiments?</a:t>
            </a:r>
          </a:p>
          <a:p>
            <a:r>
              <a:rPr lang="en-US" dirty="0"/>
              <a:t>1844 </a:t>
            </a:r>
            <a:r>
              <a:rPr lang="en-US" dirty="0" err="1"/>
              <a:t>Rochdale</a:t>
            </a:r>
            <a:r>
              <a:rPr lang="en-US" dirty="0"/>
              <a:t> Pioneers: Law First – to arrange the powers of production, distribution, education and government.</a:t>
            </a:r>
          </a:p>
          <a:p>
            <a:r>
              <a:rPr lang="en-US" dirty="0"/>
              <a:t>Sounds like the Co-operative Commonwealth!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Co-operative Commonwealth – </a:t>
            </a:r>
            <a:br>
              <a:rPr lang="en-US" dirty="0"/>
            </a:br>
            <a:r>
              <a:rPr lang="en-US" dirty="0"/>
              <a:t>A long and contested idea (ideal)!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 flipV="1">
            <a:off x="7984836" y="1759877"/>
            <a:ext cx="3773056" cy="44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1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Seminal early text on the Co-operative Commonwealth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Laurence </a:t>
            </a:r>
            <a:r>
              <a:rPr lang="en-US" dirty="0" err="1"/>
              <a:t>Gronlund</a:t>
            </a:r>
            <a:r>
              <a:rPr lang="en-US" dirty="0"/>
              <a:t>:  The Co-operative Commonwealth in its Outlines. An exposition of collectivism.</a:t>
            </a:r>
          </a:p>
          <a:p>
            <a:r>
              <a:rPr lang="en-US" dirty="0"/>
              <a:t>Published 1890 and in many later editions.</a:t>
            </a:r>
          </a:p>
          <a:p>
            <a:r>
              <a:rPr lang="en-US" dirty="0"/>
              <a:t>Available as a full download</a:t>
            </a:r>
          </a:p>
          <a:p>
            <a:r>
              <a:rPr lang="en-US" dirty="0"/>
              <a:t>Led to Ben Jones in his 1894 survey "Co-operative Production" quoted J. C. Gray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52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Co-operative Commonwealth in Bolton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The last society I have to notice brings one back to the old </a:t>
            </a:r>
            <a:r>
              <a:rPr lang="en-US" i="1" dirty="0" err="1"/>
              <a:t>Owenite</a:t>
            </a:r>
            <a:r>
              <a:rPr lang="en-US" i="1" dirty="0"/>
              <a:t> days…Last evening I visited a novelty – a communistic society actually existing in a busy town like Bolton.  The men are all socialists, followers of </a:t>
            </a:r>
            <a:r>
              <a:rPr lang="en-US" i="1" dirty="0" err="1"/>
              <a:t>Gronlund</a:t>
            </a:r>
            <a:r>
              <a:rPr lang="en-US" i="1" dirty="0"/>
              <a:t>  and Bellamy.  They have for two or three years worked in the evenings, without any pay for the common good of the society…..They never think of the work as drudgery.  I never saw working men with such confidence in each other…. At present all the work and all the profits go to build up a fund to build up a “Commonwealth” on a large scale.”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56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4038"/>
            <a:ext cx="3496115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5084" y="2368154"/>
            <a:ext cx="4352925" cy="326469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constant anchor point through the late 19</a:t>
            </a:r>
            <a:r>
              <a:rPr lang="en-US" baseline="30000" dirty="0"/>
              <a:t>th</a:t>
            </a:r>
            <a:r>
              <a:rPr lang="en-US" dirty="0"/>
              <a:t> early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414327" y="1902691"/>
            <a:ext cx="37776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2 – Transport</a:t>
            </a:r>
          </a:p>
          <a:p>
            <a:endParaRPr lang="en-US" sz="2800" dirty="0"/>
          </a:p>
          <a:p>
            <a:r>
              <a:rPr lang="en-US" sz="2800" dirty="0"/>
              <a:t>No 3 – Countryside</a:t>
            </a:r>
          </a:p>
          <a:p>
            <a:endParaRPr lang="en-US" sz="2800" dirty="0"/>
          </a:p>
          <a:p>
            <a:r>
              <a:rPr lang="en-US" sz="2800" dirty="0"/>
              <a:t>No 4 – Buy British</a:t>
            </a:r>
          </a:p>
          <a:p>
            <a:endParaRPr lang="en-US" sz="2800" dirty="0"/>
          </a:p>
          <a:p>
            <a:r>
              <a:rPr lang="en-US" sz="2800" dirty="0"/>
              <a:t>No 5 – Men &amp; Money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5538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72" y="1734185"/>
            <a:ext cx="2940256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54" y="1659371"/>
            <a:ext cx="3117874" cy="435133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men and worthy of an anthem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41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7131" y="170924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b="1" dirty="0">
              <a:solidFill>
                <a:srgbClr val="17375E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b="1" dirty="0">
              <a:solidFill>
                <a:srgbClr val="17375E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17375E"/>
                </a:solidFill>
              </a:rPr>
              <a:t>Simon Parkinson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>
                <a:solidFill>
                  <a:srgbClr val="17375E"/>
                </a:solidFill>
              </a:rPr>
              <a:t>Chief Executive &amp; Principal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rgbClr val="17375E"/>
                </a:solidFill>
              </a:rPr>
              <a:t>The Co-operative College 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www.co-op.ac.uk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simon@co-op.ac.uk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chemeClr val="tx2"/>
                </a:solidFill>
              </a:rPr>
              <a:t>Twitter: @simonparkinson6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900" dirty="0">
              <a:solidFill>
                <a:srgbClr val="17375E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70924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b="1" dirty="0">
              <a:solidFill>
                <a:srgbClr val="17375E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b="1" dirty="0">
              <a:solidFill>
                <a:srgbClr val="17375E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17375E"/>
                </a:solidFill>
              </a:rPr>
              <a:t>National Co-operative Archive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www.archive.coop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GB" dirty="0"/>
              <a:t>archive@co-op.ac.uk</a:t>
            </a:r>
            <a:endParaRPr lang="en-US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900" dirty="0">
              <a:solidFill>
                <a:srgbClr val="17375E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08" y="5343632"/>
            <a:ext cx="1158470" cy="14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2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-operative College">
      <a:dk1>
        <a:srgbClr val="574099"/>
      </a:dk1>
      <a:lt1>
        <a:srgbClr val="FFFFFF"/>
      </a:lt1>
      <a:dk2>
        <a:srgbClr val="6E93C5"/>
      </a:dk2>
      <a:lt2>
        <a:srgbClr val="FFFFFF"/>
      </a:lt2>
      <a:accent1>
        <a:srgbClr val="6E93C5"/>
      </a:accent1>
      <a:accent2>
        <a:srgbClr val="574099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D04DB3"/>
      </a:hlink>
      <a:folHlink>
        <a:srgbClr val="333333"/>
      </a:folHlink>
    </a:clrScheme>
    <a:fontScheme name="Co-operative Colle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E1554A1C-75E1-4F32-9459-F3DCE81D75AB}" vid="{D8F98BFE-3ABA-4AE5-925C-25F1F73396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556</TotalTime>
  <Words>438</Words>
  <Application>Microsoft Macintosh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Gotham Rounded Medium</vt:lpstr>
      <vt:lpstr>Office Theme</vt:lpstr>
      <vt:lpstr>PowerPoint Presentation</vt:lpstr>
      <vt:lpstr>The Co-operative Commonwealth –  A definition?</vt:lpstr>
      <vt:lpstr>The Co-operative Commonwealth –  A long and contested idea (ideal)!</vt:lpstr>
      <vt:lpstr>Seminal early text on the Co-operative Commonwealth</vt:lpstr>
      <vt:lpstr>A Co-operative Commonwealth in Bolton</vt:lpstr>
      <vt:lpstr>A constant anchor point through the late 19th early 20th Century</vt:lpstr>
      <vt:lpstr>Not just men and worthy of an anthem</vt:lpstr>
      <vt:lpstr>Further info</vt:lpstr>
    </vt:vector>
  </TitlesOfParts>
  <Company>Coop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Kingman</dc:creator>
  <cp:lastModifiedBy>Nicola Huckerby</cp:lastModifiedBy>
  <cp:revision>37</cp:revision>
  <cp:lastPrinted>2016-08-23T09:52:23Z</cp:lastPrinted>
  <dcterms:created xsi:type="dcterms:W3CDTF">2016-09-09T14:51:54Z</dcterms:created>
  <dcterms:modified xsi:type="dcterms:W3CDTF">2018-10-17T12:47:21Z</dcterms:modified>
</cp:coreProperties>
</file>