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9"/>
  </p:notesMasterIdLst>
  <p:sldIdLst>
    <p:sldId id="305" r:id="rId3"/>
    <p:sldId id="304" r:id="rId4"/>
    <p:sldId id="306" r:id="rId5"/>
    <p:sldId id="307" r:id="rId6"/>
    <p:sldId id="308" r:id="rId7"/>
    <p:sldId id="268"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5" autoAdjust="0"/>
    <p:restoredTop sz="89015" autoAdjust="0"/>
  </p:normalViewPr>
  <p:slideViewPr>
    <p:cSldViewPr snapToGrid="0" snapToObjects="1" showGuides="1">
      <p:cViewPr varScale="1">
        <p:scale>
          <a:sx n="116" d="100"/>
          <a:sy n="116" d="100"/>
        </p:scale>
        <p:origin x="105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261BB9-2DE9-4463-8D9B-D46625B85BAB}" type="datetimeFigureOut">
              <a:rPr lang="en-GB" smtClean="0"/>
              <a:t>08/10/2018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8A1A8C-34CD-4B56-89F2-7E1DA22721E7}" type="slidenum">
              <a:rPr lang="en-GB" smtClean="0"/>
              <a:t>‹#›</a:t>
            </a:fld>
            <a:endParaRPr lang="en-GB"/>
          </a:p>
        </p:txBody>
      </p:sp>
    </p:spTree>
    <p:extLst>
      <p:ext uri="{BB962C8B-B14F-4D97-AF65-F5344CB8AC3E}">
        <p14:creationId xmlns:p14="http://schemas.microsoft.com/office/powerpoint/2010/main" val="1746733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looks like a donut….</a:t>
            </a:r>
            <a:r>
              <a:rPr lang="en-GB" baseline="0" dirty="0"/>
              <a:t> anyone who has read Kate </a:t>
            </a:r>
            <a:r>
              <a:rPr lang="en-GB" baseline="0" dirty="0" err="1"/>
              <a:t>Raworth’s</a:t>
            </a:r>
            <a:r>
              <a:rPr lang="en-GB" baseline="0" dirty="0"/>
              <a:t> fantastic economics book, knows where I’m going with this.</a:t>
            </a:r>
          </a:p>
          <a:p>
            <a:r>
              <a:rPr lang="en-GB" baseline="0" dirty="0"/>
              <a:t>However you measure society and in particular economic growth, the goal is to meet our human needs. </a:t>
            </a:r>
          </a:p>
          <a:p>
            <a:r>
              <a:rPr lang="en-GB" baseline="0" dirty="0"/>
              <a:t>There is a sweet spot between, doing too little to meet our needs, and doing too much that can’t be sustained, whether as an individual building up debt or a society living beyond its ecological footprint.</a:t>
            </a:r>
          </a:p>
          <a:p>
            <a:r>
              <a:rPr lang="en-GB" baseline="0" dirty="0"/>
              <a:t>For me, a sustainable society, has to also be a just society, where everyone's at least basic needs are met.</a:t>
            </a:r>
          </a:p>
          <a:p>
            <a:r>
              <a:rPr lang="en-GB" dirty="0"/>
              <a:t>What has this got to do with Co-ops?</a:t>
            </a:r>
          </a:p>
          <a:p>
            <a:r>
              <a:rPr lang="en-GB" dirty="0"/>
              <a:t>For</a:t>
            </a:r>
            <a:r>
              <a:rPr lang="en-GB" baseline="0" dirty="0"/>
              <a:t> a lot of businesses, their primary goal is to maximise shareholder financial return, they are not doing their job properly if they don’t, and when pushed to the extreme this comes at the cost of everything else.</a:t>
            </a:r>
          </a:p>
          <a:p>
            <a:r>
              <a:rPr lang="en-GB" baseline="0" dirty="0"/>
              <a:t>Like workers conditions, the climate, held in check mostly by the law, brand reputation considerations?</a:t>
            </a:r>
          </a:p>
          <a:p>
            <a:r>
              <a:rPr lang="en-GB" baseline="0" dirty="0"/>
              <a:t>Co-ops have as their primary purpose, to maximise member benefit. This more nuanced purpose provides space for members to look at their wider social, environmental and economic needs and values like equality.</a:t>
            </a:r>
          </a:p>
          <a:p>
            <a:endParaRPr lang="en-GB" baseline="0" dirty="0"/>
          </a:p>
          <a:p>
            <a:r>
              <a:rPr lang="en-GB" baseline="0" dirty="0"/>
              <a:t>So more sustainable, more just society needs more organisations like co-operatives.</a:t>
            </a:r>
          </a:p>
        </p:txBody>
      </p:sp>
      <p:sp>
        <p:nvSpPr>
          <p:cNvPr id="4" name="Slide Number Placeholder 3"/>
          <p:cNvSpPr>
            <a:spLocks noGrp="1"/>
          </p:cNvSpPr>
          <p:nvPr>
            <p:ph type="sldNum" sz="quarter" idx="10"/>
          </p:nvPr>
        </p:nvSpPr>
        <p:spPr/>
        <p:txBody>
          <a:bodyPr/>
          <a:lstStyle/>
          <a:p>
            <a:fld id="{828A1A8C-34CD-4B56-89F2-7E1DA22721E7}" type="slidenum">
              <a:rPr lang="en-GB" smtClean="0"/>
              <a:t>1</a:t>
            </a:fld>
            <a:endParaRPr lang="en-GB"/>
          </a:p>
        </p:txBody>
      </p:sp>
    </p:spTree>
    <p:extLst>
      <p:ext uri="{BB962C8B-B14F-4D97-AF65-F5344CB8AC3E}">
        <p14:creationId xmlns:p14="http://schemas.microsoft.com/office/powerpoint/2010/main" val="3542016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Although</a:t>
            </a:r>
            <a:r>
              <a:rPr lang="en-GB" baseline="0" dirty="0"/>
              <a:t> we are rightly proud as the birthplace of the co-operative movement, now made up of more than 3 million co-ops and impacting 1.2 billion people who either support their livelihoods or use the services of co-ops around the world. Yes, I did say 1.2bn.  Its fair to say we are now lagging behind in the co-operative stakes. </a:t>
            </a:r>
          </a:p>
          <a:p>
            <a:endParaRPr lang="en-GB" baseline="0" dirty="0"/>
          </a:p>
          <a:p>
            <a:r>
              <a:rPr lang="en-GB" baseline="0" dirty="0"/>
              <a:t>7,000 co-ops and 36bn are good numbers, but this is what 1% of GDP? – To make a real step change in the creation and growth of co-ops, will mean overcoming barriers.</a:t>
            </a:r>
          </a:p>
          <a:p>
            <a:endParaRPr lang="en-GB" baseline="0" dirty="0"/>
          </a:p>
          <a:p>
            <a:r>
              <a:rPr lang="en-GB" baseline="0" dirty="0"/>
              <a:t>One of the big barriers and highlighting more recently from our conversations with Mathew in Preston, and this is no different from other areas. Is how we bridge the gap between people willing to commission and purchase the services of co-operatives and the ability of their local communities to create co-ops that are capable of tendering and delivering that work. </a:t>
            </a:r>
          </a:p>
          <a:p>
            <a:pPr marL="171450" indent="-171450">
              <a:buFontTx/>
              <a:buChar char="-"/>
            </a:pPr>
            <a:r>
              <a:rPr lang="en-GB" baseline="0" dirty="0"/>
              <a:t>This is partly an awareness issues, people just don’t know its an option, but beyond that is about building confidence and providing the capacity building so local people are in a position to help themselves.</a:t>
            </a:r>
          </a:p>
        </p:txBody>
      </p:sp>
      <p:sp>
        <p:nvSpPr>
          <p:cNvPr id="4" name="Slide Number Placeholder 3"/>
          <p:cNvSpPr>
            <a:spLocks noGrp="1"/>
          </p:cNvSpPr>
          <p:nvPr>
            <p:ph type="sldNum" sz="quarter" idx="10"/>
          </p:nvPr>
        </p:nvSpPr>
        <p:spPr/>
        <p:txBody>
          <a:bodyPr/>
          <a:lstStyle/>
          <a:p>
            <a:fld id="{828A1A8C-34CD-4B56-89F2-7E1DA22721E7}" type="slidenum">
              <a:rPr lang="en-GB" smtClean="0"/>
              <a:t>2</a:t>
            </a:fld>
            <a:endParaRPr lang="en-GB"/>
          </a:p>
        </p:txBody>
      </p:sp>
    </p:spTree>
    <p:extLst>
      <p:ext uri="{BB962C8B-B14F-4D97-AF65-F5344CB8AC3E}">
        <p14:creationId xmlns:p14="http://schemas.microsoft.com/office/powerpoint/2010/main" val="2006049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examples of success, like Leading</a:t>
            </a:r>
            <a:r>
              <a:rPr lang="en-GB" baseline="0" dirty="0"/>
              <a:t> Lives, an employee owned co-op spun out from Suffolk Council 8 years ago. More than 400 worker members delivering social care services in Suffolk. </a:t>
            </a:r>
          </a:p>
          <a:p>
            <a:r>
              <a:rPr lang="en-GB" baseline="0" dirty="0"/>
              <a:t>And </a:t>
            </a:r>
            <a:r>
              <a:rPr lang="en-GB" baseline="0" dirty="0" err="1"/>
              <a:t>Cartefi</a:t>
            </a:r>
            <a:r>
              <a:rPr lang="en-GB" baseline="0" dirty="0"/>
              <a:t> </a:t>
            </a:r>
            <a:r>
              <a:rPr lang="en-GB" baseline="0" dirty="0" err="1"/>
              <a:t>Cymru</a:t>
            </a:r>
            <a:r>
              <a:rPr lang="en-GB" baseline="0" dirty="0"/>
              <a:t> who converted to our multi-stakeholder co-op last year, with more than 1200 employee supporting people with </a:t>
            </a:r>
            <a:r>
              <a:rPr lang="en-GB" sz="1200" b="0" i="0" kern="1200" dirty="0">
                <a:solidFill>
                  <a:schemeClr val="tx1"/>
                </a:solidFill>
                <a:effectLst/>
                <a:latin typeface="+mn-lt"/>
                <a:ea typeface="+mn-ea"/>
                <a:cs typeface="+mn-cs"/>
              </a:rPr>
              <a:t>learning disabilities throughout Wales</a:t>
            </a:r>
            <a:endParaRPr lang="en-GB" baseline="0" dirty="0"/>
          </a:p>
          <a:p>
            <a:endParaRPr lang="en-GB" dirty="0"/>
          </a:p>
        </p:txBody>
      </p:sp>
      <p:sp>
        <p:nvSpPr>
          <p:cNvPr id="4" name="Slide Number Placeholder 3"/>
          <p:cNvSpPr>
            <a:spLocks noGrp="1"/>
          </p:cNvSpPr>
          <p:nvPr>
            <p:ph type="sldNum" sz="quarter" idx="10"/>
          </p:nvPr>
        </p:nvSpPr>
        <p:spPr/>
        <p:txBody>
          <a:bodyPr/>
          <a:lstStyle/>
          <a:p>
            <a:fld id="{828A1A8C-34CD-4B56-89F2-7E1DA22721E7}" type="slidenum">
              <a:rPr lang="en-GB" smtClean="0"/>
              <a:t>3</a:t>
            </a:fld>
            <a:endParaRPr lang="en-GB"/>
          </a:p>
        </p:txBody>
      </p:sp>
    </p:spTree>
    <p:extLst>
      <p:ext uri="{BB962C8B-B14F-4D97-AF65-F5344CB8AC3E}">
        <p14:creationId xmlns:p14="http://schemas.microsoft.com/office/powerpoint/2010/main" val="2772810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from a different angle of</a:t>
            </a:r>
            <a:r>
              <a:rPr lang="en-GB" baseline="0" dirty="0"/>
              <a:t> providing a service to the community </a:t>
            </a:r>
            <a:r>
              <a:rPr lang="en-GB" dirty="0"/>
              <a:t>is Outlandish in Finsbury</a:t>
            </a:r>
            <a:r>
              <a:rPr lang="en-GB" baseline="0" dirty="0"/>
              <a:t> Park. I’ve chosen this as in some ways they are no different than other profitable and successful tech start-ups in London, but it’s the projects they support and what they do with their profits that’s different. Their pay is much flatter and ownership is spread between employees and committed freelancers they balance working with bigger businesses and supporting tech based campaigns like the Schools Cuts website that ran during the last General Election. And they invest in a co-working space to support future tech co-op businesses locally and wider network, now made up of over 30 tech co-ops.</a:t>
            </a:r>
          </a:p>
        </p:txBody>
      </p:sp>
      <p:sp>
        <p:nvSpPr>
          <p:cNvPr id="4" name="Slide Number Placeholder 3"/>
          <p:cNvSpPr>
            <a:spLocks noGrp="1"/>
          </p:cNvSpPr>
          <p:nvPr>
            <p:ph type="sldNum" sz="quarter" idx="10"/>
          </p:nvPr>
        </p:nvSpPr>
        <p:spPr/>
        <p:txBody>
          <a:bodyPr/>
          <a:lstStyle/>
          <a:p>
            <a:fld id="{828A1A8C-34CD-4B56-89F2-7E1DA22721E7}" type="slidenum">
              <a:rPr lang="en-GB" smtClean="0"/>
              <a:t>4</a:t>
            </a:fld>
            <a:endParaRPr lang="en-GB"/>
          </a:p>
        </p:txBody>
      </p:sp>
    </p:spTree>
    <p:extLst>
      <p:ext uri="{BB962C8B-B14F-4D97-AF65-F5344CB8AC3E}">
        <p14:creationId xmlns:p14="http://schemas.microsoft.com/office/powerpoint/2010/main" val="2628677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Co-operatives by their nature are people focused</a:t>
            </a:r>
            <a:r>
              <a:rPr lang="en-GB" baseline="0" dirty="0"/>
              <a:t> not profit focused businesses, but by their nature they also rely on people coming together. This is hard not least because public awareness is really low.</a:t>
            </a:r>
          </a:p>
          <a:p>
            <a:r>
              <a:rPr lang="en-GB" baseline="0" dirty="0"/>
              <a:t>If we want to develop sustainable local economies then we need our political leaders and local authorities to help raise awareness within their community that there is another way, and foster and support these co-operatives when they start. So I welcome the growth of CCIN and also the noises coming out of particularly the Labour party with the talk of doubling the size of the co-operative economy. </a:t>
            </a:r>
          </a:p>
          <a:p>
            <a:endParaRPr lang="en-GB" baseline="0" dirty="0"/>
          </a:p>
          <a:p>
            <a:r>
              <a:rPr lang="en-GB" baseline="0" dirty="0"/>
              <a:t>Is some countries co-operatives and support for co-operative development is written into the </a:t>
            </a:r>
            <a:r>
              <a:rPr lang="en-GB" baseline="0" dirty="0" err="1"/>
              <a:t>consitution</a:t>
            </a:r>
            <a:r>
              <a:rPr lang="en-GB" baseline="0" dirty="0"/>
              <a:t> as a pubic good to be supported by whoever is in Government. Personally I hope we get to that point in the UK, where we are not spending most of the time convincing people they are a public good to </a:t>
            </a:r>
            <a:r>
              <a:rPr lang="en-GB" baseline="0"/>
              <a:t>be supported.</a:t>
            </a:r>
            <a:endParaRPr lang="en-GB" baseline="0" dirty="0"/>
          </a:p>
        </p:txBody>
      </p:sp>
      <p:sp>
        <p:nvSpPr>
          <p:cNvPr id="4" name="Slide Number Placeholder 3"/>
          <p:cNvSpPr>
            <a:spLocks noGrp="1"/>
          </p:cNvSpPr>
          <p:nvPr>
            <p:ph type="sldNum" sz="quarter" idx="10"/>
          </p:nvPr>
        </p:nvSpPr>
        <p:spPr/>
        <p:txBody>
          <a:bodyPr/>
          <a:lstStyle/>
          <a:p>
            <a:fld id="{828A1A8C-34CD-4B56-89F2-7E1DA22721E7}" type="slidenum">
              <a:rPr lang="en-GB" smtClean="0"/>
              <a:t>5</a:t>
            </a:fld>
            <a:endParaRPr lang="en-GB"/>
          </a:p>
        </p:txBody>
      </p:sp>
    </p:spTree>
    <p:extLst>
      <p:ext uri="{BB962C8B-B14F-4D97-AF65-F5344CB8AC3E}">
        <p14:creationId xmlns:p14="http://schemas.microsoft.com/office/powerpoint/2010/main" val="271138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28A1A8C-34CD-4B56-89F2-7E1DA22721E7}" type="slidenum">
              <a:rPr lang="en-GB" smtClean="0"/>
              <a:t>6</a:t>
            </a:fld>
            <a:endParaRPr lang="en-GB"/>
          </a:p>
        </p:txBody>
      </p:sp>
    </p:spTree>
    <p:extLst>
      <p:ext uri="{BB962C8B-B14F-4D97-AF65-F5344CB8AC3E}">
        <p14:creationId xmlns:p14="http://schemas.microsoft.com/office/powerpoint/2010/main" val="3586667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A99FBBBD-E8FD-CB4D-A671-59C43FF510EF}" type="datetimeFigureOut">
              <a:rPr lang="en-US" smtClean="0"/>
              <a:t>10/8/18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D28504-088C-9F4F-BFD4-C6BCE4BA5F24}" type="slidenum">
              <a:rPr lang="en-US" smtClean="0"/>
              <a:t>‹#›</a:t>
            </a:fld>
            <a:endParaRPr lang="en-US"/>
          </a:p>
        </p:txBody>
      </p:sp>
    </p:spTree>
    <p:extLst>
      <p:ext uri="{BB962C8B-B14F-4D97-AF65-F5344CB8AC3E}">
        <p14:creationId xmlns:p14="http://schemas.microsoft.com/office/powerpoint/2010/main" val="2889492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99FBBBD-E8FD-CB4D-A671-59C43FF510EF}" type="datetimeFigureOut">
              <a:rPr lang="en-US" smtClean="0"/>
              <a:t>10/8/18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D28504-088C-9F4F-BFD4-C6BCE4BA5F24}" type="slidenum">
              <a:rPr lang="en-US" smtClean="0"/>
              <a:t>‹#›</a:t>
            </a:fld>
            <a:endParaRPr lang="en-US"/>
          </a:p>
        </p:txBody>
      </p:sp>
    </p:spTree>
    <p:extLst>
      <p:ext uri="{BB962C8B-B14F-4D97-AF65-F5344CB8AC3E}">
        <p14:creationId xmlns:p14="http://schemas.microsoft.com/office/powerpoint/2010/main" val="3868539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99FBBBD-E8FD-CB4D-A671-59C43FF510EF}" type="datetimeFigureOut">
              <a:rPr lang="en-US" smtClean="0"/>
              <a:t>10/8/18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D28504-088C-9F4F-BFD4-C6BCE4BA5F24}" type="slidenum">
              <a:rPr lang="en-US" smtClean="0"/>
              <a:t>‹#›</a:t>
            </a:fld>
            <a:endParaRPr lang="en-US"/>
          </a:p>
        </p:txBody>
      </p:sp>
    </p:spTree>
    <p:extLst>
      <p:ext uri="{BB962C8B-B14F-4D97-AF65-F5344CB8AC3E}">
        <p14:creationId xmlns:p14="http://schemas.microsoft.com/office/powerpoint/2010/main" val="3103210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898525" y="2439998"/>
            <a:ext cx="7418388" cy="484187"/>
          </a:xfrm>
        </p:spPr>
        <p:txBody>
          <a:bodyPr/>
          <a:lstStyle>
            <a:lvl1pPr>
              <a:defRPr>
                <a:solidFill>
                  <a:schemeClr val="tx1"/>
                </a:solidFill>
              </a:defRPr>
            </a:lvl1pPr>
          </a:lstStyle>
          <a:p>
            <a:pPr lvl="0"/>
            <a:r>
              <a:rPr lang="en-US" noProof="0"/>
              <a:t>Click to edit Master title style</a:t>
            </a:r>
            <a:endParaRPr lang="en-GB" noProof="0"/>
          </a:p>
        </p:txBody>
      </p:sp>
      <p:sp>
        <p:nvSpPr>
          <p:cNvPr id="3075" name="Rectangle 3"/>
          <p:cNvSpPr>
            <a:spLocks noGrp="1" noChangeArrowheads="1"/>
          </p:cNvSpPr>
          <p:nvPr>
            <p:ph type="subTitle" idx="1"/>
          </p:nvPr>
        </p:nvSpPr>
        <p:spPr>
          <a:xfrm>
            <a:off x="900115" y="3213100"/>
            <a:ext cx="7418387" cy="431800"/>
          </a:xfrm>
        </p:spPr>
        <p:txBody>
          <a:bodyPr/>
          <a:lstStyle>
            <a:lvl1pPr marL="0" indent="0">
              <a:buFontTx/>
              <a:buNone/>
              <a:defRPr sz="2000"/>
            </a:lvl1pPr>
          </a:lstStyle>
          <a:p>
            <a:pPr lvl="0"/>
            <a:r>
              <a:rPr lang="en-US" noProof="0"/>
              <a:t>Click to edit Master subtitle style</a:t>
            </a:r>
            <a:endParaRPr lang="en-GB" noProof="0"/>
          </a:p>
        </p:txBody>
      </p:sp>
      <p:pic>
        <p:nvPicPr>
          <p:cNvPr id="6" name="Picture 8"/>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7021884" y="469900"/>
            <a:ext cx="1360359" cy="901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30027" y="6072336"/>
            <a:ext cx="1784838"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8188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Tree>
    <p:extLst>
      <p:ext uri="{BB962C8B-B14F-4D97-AF65-F5344CB8AC3E}">
        <p14:creationId xmlns:p14="http://schemas.microsoft.com/office/powerpoint/2010/main" val="404137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dirty="0"/>
          </a:p>
        </p:txBody>
      </p:sp>
    </p:spTree>
    <p:extLst>
      <p:ext uri="{BB962C8B-B14F-4D97-AF65-F5344CB8AC3E}">
        <p14:creationId xmlns:p14="http://schemas.microsoft.com/office/powerpoint/2010/main" val="1819083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00118" y="2349500"/>
            <a:ext cx="3632200" cy="3384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84718" y="2349500"/>
            <a:ext cx="3633787" cy="3384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dirty="0"/>
          </a:p>
        </p:txBody>
      </p:sp>
    </p:spTree>
    <p:extLst>
      <p:ext uri="{BB962C8B-B14F-4D97-AF65-F5344CB8AC3E}">
        <p14:creationId xmlns:p14="http://schemas.microsoft.com/office/powerpoint/2010/main" val="3702310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dirty="0"/>
          </a:p>
        </p:txBody>
      </p:sp>
    </p:spTree>
    <p:extLst>
      <p:ext uri="{BB962C8B-B14F-4D97-AF65-F5344CB8AC3E}">
        <p14:creationId xmlns:p14="http://schemas.microsoft.com/office/powerpoint/2010/main" val="1683523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dirty="0"/>
          </a:p>
        </p:txBody>
      </p:sp>
    </p:spTree>
    <p:extLst>
      <p:ext uri="{BB962C8B-B14F-4D97-AF65-F5344CB8AC3E}">
        <p14:creationId xmlns:p14="http://schemas.microsoft.com/office/powerpoint/2010/main" val="1200213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dirty="0"/>
          </a:p>
        </p:txBody>
      </p:sp>
    </p:spTree>
    <p:extLst>
      <p:ext uri="{BB962C8B-B14F-4D97-AF65-F5344CB8AC3E}">
        <p14:creationId xmlns:p14="http://schemas.microsoft.com/office/powerpoint/2010/main" val="3597262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1"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Tree>
    <p:extLst>
      <p:ext uri="{BB962C8B-B14F-4D97-AF65-F5344CB8AC3E}">
        <p14:creationId xmlns:p14="http://schemas.microsoft.com/office/powerpoint/2010/main" val="2125530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99FBBBD-E8FD-CB4D-A671-59C43FF510EF}" type="datetimeFigureOut">
              <a:rPr lang="en-US" smtClean="0"/>
              <a:t>10/8/18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D28504-088C-9F4F-BFD4-C6BCE4BA5F24}" type="slidenum">
              <a:rPr lang="en-US" smtClean="0"/>
              <a:t>‹#›</a:t>
            </a:fld>
            <a:endParaRPr lang="en-US"/>
          </a:p>
        </p:txBody>
      </p:sp>
    </p:spTree>
    <p:extLst>
      <p:ext uri="{BB962C8B-B14F-4D97-AF65-F5344CB8AC3E}">
        <p14:creationId xmlns:p14="http://schemas.microsoft.com/office/powerpoint/2010/main" val="1723597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Tree>
    <p:extLst>
      <p:ext uri="{BB962C8B-B14F-4D97-AF65-F5344CB8AC3E}">
        <p14:creationId xmlns:p14="http://schemas.microsoft.com/office/powerpoint/2010/main" val="11869468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Tree>
    <p:extLst>
      <p:ext uri="{BB962C8B-B14F-4D97-AF65-F5344CB8AC3E}">
        <p14:creationId xmlns:p14="http://schemas.microsoft.com/office/powerpoint/2010/main" val="3608974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64305" y="1520832"/>
            <a:ext cx="1854200" cy="42132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98525" y="1520832"/>
            <a:ext cx="5413375" cy="42132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Tree>
    <p:extLst>
      <p:ext uri="{BB962C8B-B14F-4D97-AF65-F5344CB8AC3E}">
        <p14:creationId xmlns:p14="http://schemas.microsoft.com/office/powerpoint/2010/main" val="2647330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99FBBBD-E8FD-CB4D-A671-59C43FF510EF}" type="datetimeFigureOut">
              <a:rPr lang="en-US" smtClean="0"/>
              <a:t>10/8/18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D28504-088C-9F4F-BFD4-C6BCE4BA5F24}" type="slidenum">
              <a:rPr lang="en-US" smtClean="0"/>
              <a:t>‹#›</a:t>
            </a:fld>
            <a:endParaRPr lang="en-US"/>
          </a:p>
        </p:txBody>
      </p:sp>
    </p:spTree>
    <p:extLst>
      <p:ext uri="{BB962C8B-B14F-4D97-AF65-F5344CB8AC3E}">
        <p14:creationId xmlns:p14="http://schemas.microsoft.com/office/powerpoint/2010/main" val="2064715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A99FBBBD-E8FD-CB4D-A671-59C43FF510EF}" type="datetimeFigureOut">
              <a:rPr lang="en-US" smtClean="0"/>
              <a:t>10/8/18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D28504-088C-9F4F-BFD4-C6BCE4BA5F24}" type="slidenum">
              <a:rPr lang="en-US" smtClean="0"/>
              <a:t>‹#›</a:t>
            </a:fld>
            <a:endParaRPr lang="en-US"/>
          </a:p>
        </p:txBody>
      </p:sp>
    </p:spTree>
    <p:extLst>
      <p:ext uri="{BB962C8B-B14F-4D97-AF65-F5344CB8AC3E}">
        <p14:creationId xmlns:p14="http://schemas.microsoft.com/office/powerpoint/2010/main" val="577146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A99FBBBD-E8FD-CB4D-A671-59C43FF510EF}" type="datetimeFigureOut">
              <a:rPr lang="en-US" smtClean="0"/>
              <a:t>10/8/18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D28504-088C-9F4F-BFD4-C6BCE4BA5F24}" type="slidenum">
              <a:rPr lang="en-US" smtClean="0"/>
              <a:t>‹#›</a:t>
            </a:fld>
            <a:endParaRPr lang="en-US"/>
          </a:p>
        </p:txBody>
      </p:sp>
    </p:spTree>
    <p:extLst>
      <p:ext uri="{BB962C8B-B14F-4D97-AF65-F5344CB8AC3E}">
        <p14:creationId xmlns:p14="http://schemas.microsoft.com/office/powerpoint/2010/main" val="3190756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A99FBBBD-E8FD-CB4D-A671-59C43FF510EF}" type="datetimeFigureOut">
              <a:rPr lang="en-US" smtClean="0"/>
              <a:t>10/8/18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D28504-088C-9F4F-BFD4-C6BCE4BA5F24}" type="slidenum">
              <a:rPr lang="en-US" smtClean="0"/>
              <a:t>‹#›</a:t>
            </a:fld>
            <a:endParaRPr lang="en-US"/>
          </a:p>
        </p:txBody>
      </p:sp>
    </p:spTree>
    <p:extLst>
      <p:ext uri="{BB962C8B-B14F-4D97-AF65-F5344CB8AC3E}">
        <p14:creationId xmlns:p14="http://schemas.microsoft.com/office/powerpoint/2010/main" val="2109380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9FBBBD-E8FD-CB4D-A671-59C43FF510EF}" type="datetimeFigureOut">
              <a:rPr lang="en-US" smtClean="0"/>
              <a:t>10/8/18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D28504-088C-9F4F-BFD4-C6BCE4BA5F24}" type="slidenum">
              <a:rPr lang="en-US" smtClean="0"/>
              <a:t>‹#›</a:t>
            </a:fld>
            <a:endParaRPr lang="en-US"/>
          </a:p>
        </p:txBody>
      </p:sp>
    </p:spTree>
    <p:extLst>
      <p:ext uri="{BB962C8B-B14F-4D97-AF65-F5344CB8AC3E}">
        <p14:creationId xmlns:p14="http://schemas.microsoft.com/office/powerpoint/2010/main" val="3079322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99FBBBD-E8FD-CB4D-A671-59C43FF510EF}" type="datetimeFigureOut">
              <a:rPr lang="en-US" smtClean="0"/>
              <a:t>10/8/18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D28504-088C-9F4F-BFD4-C6BCE4BA5F24}" type="slidenum">
              <a:rPr lang="en-US" smtClean="0"/>
              <a:t>‹#›</a:t>
            </a:fld>
            <a:endParaRPr lang="en-US"/>
          </a:p>
        </p:txBody>
      </p:sp>
    </p:spTree>
    <p:extLst>
      <p:ext uri="{BB962C8B-B14F-4D97-AF65-F5344CB8AC3E}">
        <p14:creationId xmlns:p14="http://schemas.microsoft.com/office/powerpoint/2010/main" val="4083086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99FBBBD-E8FD-CB4D-A671-59C43FF510EF}" type="datetimeFigureOut">
              <a:rPr lang="en-US" smtClean="0"/>
              <a:t>10/8/18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D28504-088C-9F4F-BFD4-C6BCE4BA5F24}" type="slidenum">
              <a:rPr lang="en-US" smtClean="0"/>
              <a:t>‹#›</a:t>
            </a:fld>
            <a:endParaRPr lang="en-US"/>
          </a:p>
        </p:txBody>
      </p:sp>
    </p:spTree>
    <p:extLst>
      <p:ext uri="{BB962C8B-B14F-4D97-AF65-F5344CB8AC3E}">
        <p14:creationId xmlns:p14="http://schemas.microsoft.com/office/powerpoint/2010/main" val="3745154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9FBBBD-E8FD-CB4D-A671-59C43FF510EF}" type="datetimeFigureOut">
              <a:rPr lang="en-US" smtClean="0"/>
              <a:t>10/8/18</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28504-088C-9F4F-BFD4-C6BCE4BA5F24}" type="slidenum">
              <a:rPr lang="en-US" smtClean="0"/>
              <a:t>‹#›</a:t>
            </a:fld>
            <a:endParaRPr lang="en-US"/>
          </a:p>
        </p:txBody>
      </p:sp>
    </p:spTree>
    <p:extLst>
      <p:ext uri="{BB962C8B-B14F-4D97-AF65-F5344CB8AC3E}">
        <p14:creationId xmlns:p14="http://schemas.microsoft.com/office/powerpoint/2010/main" val="720284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900115" y="2349500"/>
            <a:ext cx="7418387" cy="338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34" name="Rectangle 10"/>
          <p:cNvSpPr>
            <a:spLocks noGrp="1" noChangeArrowheads="1"/>
          </p:cNvSpPr>
          <p:nvPr>
            <p:ph type="title"/>
          </p:nvPr>
        </p:nvSpPr>
        <p:spPr bwMode="auto">
          <a:xfrm>
            <a:off x="898525" y="1520825"/>
            <a:ext cx="7418388"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37" name="Text Box 13"/>
          <p:cNvSpPr txBox="1">
            <a:spLocks noChangeArrowheads="1"/>
          </p:cNvSpPr>
          <p:nvPr/>
        </p:nvSpPr>
        <p:spPr bwMode="auto">
          <a:xfrm>
            <a:off x="539755" y="333377"/>
            <a:ext cx="5903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endParaRPr lang="en-US" sz="1000" b="1" dirty="0">
              <a:solidFill>
                <a:prstClr val="black"/>
              </a:solidFill>
            </a:endParaRPr>
          </a:p>
        </p:txBody>
      </p:sp>
      <p:sp>
        <p:nvSpPr>
          <p:cNvPr id="1039" name="Rectangle 15"/>
          <p:cNvSpPr>
            <a:spLocks noGrp="1" noChangeArrowheads="1"/>
          </p:cNvSpPr>
          <p:nvPr>
            <p:ph type="dt" sz="half" idx="2"/>
          </p:nvPr>
        </p:nvSpPr>
        <p:spPr bwMode="auto">
          <a:xfrm>
            <a:off x="539750" y="449273"/>
            <a:ext cx="8066088"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rgbClr val="EE3425"/>
                </a:solidFill>
              </a:defRPr>
            </a:lvl1pPr>
          </a:lstStyle>
          <a:p>
            <a:pPr defTabSz="914400" fontAlgn="base">
              <a:spcBef>
                <a:spcPct val="0"/>
              </a:spcBef>
              <a:spcAft>
                <a:spcPct val="0"/>
              </a:spcAft>
            </a:pPr>
            <a:endParaRPr lang="en-GB" sz="1000" b="1" dirty="0"/>
          </a:p>
        </p:txBody>
      </p:sp>
      <p:pic>
        <p:nvPicPr>
          <p:cNvPr id="7" name="Picture 8"/>
          <p:cNvPicPr>
            <a:picLocks noChangeAspect="1" noChangeArrowheads="1"/>
          </p:cNvPicPr>
          <p:nvPr userDrawn="1"/>
        </p:nvPicPr>
        <p:blipFill>
          <a:blip r:embed="rId13" cstate="email">
            <a:extLst>
              <a:ext uri="{28A0092B-C50C-407E-A947-70E740481C1C}">
                <a14:useLocalDpi xmlns:a14="http://schemas.microsoft.com/office/drawing/2010/main"/>
              </a:ext>
            </a:extLst>
          </a:blip>
          <a:stretch>
            <a:fillRect/>
          </a:stretch>
        </p:blipFill>
        <p:spPr bwMode="auto">
          <a:xfrm>
            <a:off x="7677811" y="5844789"/>
            <a:ext cx="934638" cy="619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294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p:titleStyle>
    <p:bodyStyle>
      <a:lvl1pPr marL="342900" indent="-342900" algn="l" rtl="0" eaLnBrk="1" fontAlgn="base" hangingPunct="1">
        <a:spcBef>
          <a:spcPct val="20000"/>
        </a:spcBef>
        <a:spcAft>
          <a:spcPct val="0"/>
        </a:spcAft>
        <a:buClr>
          <a:srgbClr val="EE3425"/>
        </a:buClr>
        <a:buChar char="•"/>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EE3425"/>
        </a:buClr>
        <a:buChar char="•"/>
        <a:defRPr>
          <a:solidFill>
            <a:schemeClr val="tx1"/>
          </a:solidFill>
          <a:latin typeface="+mn-lt"/>
        </a:defRPr>
      </a:lvl2pPr>
      <a:lvl3pPr marL="1143000" indent="-228600" algn="l" rtl="0" eaLnBrk="1" fontAlgn="base" hangingPunct="1">
        <a:spcBef>
          <a:spcPct val="20000"/>
        </a:spcBef>
        <a:spcAft>
          <a:spcPct val="0"/>
        </a:spcAft>
        <a:buClr>
          <a:srgbClr val="EE3425"/>
        </a:buClr>
        <a:buChar char="•"/>
        <a:defRPr>
          <a:solidFill>
            <a:schemeClr val="tx1"/>
          </a:solidFill>
          <a:latin typeface="+mn-lt"/>
        </a:defRPr>
      </a:lvl3pPr>
      <a:lvl4pPr marL="1600200" indent="-228600" algn="l" rtl="0" eaLnBrk="1" fontAlgn="base" hangingPunct="1">
        <a:spcBef>
          <a:spcPct val="20000"/>
        </a:spcBef>
        <a:spcAft>
          <a:spcPct val="0"/>
        </a:spcAft>
        <a:buClr>
          <a:srgbClr val="EE3425"/>
        </a:buClr>
        <a:buChar char="•"/>
        <a:defRPr>
          <a:solidFill>
            <a:schemeClr val="tx1"/>
          </a:solidFill>
          <a:latin typeface="+mn-lt"/>
        </a:defRPr>
      </a:lvl4pPr>
      <a:lvl5pPr marL="2057400" indent="-228600" algn="l" rtl="0" eaLnBrk="1" fontAlgn="base" hangingPunct="1">
        <a:spcBef>
          <a:spcPct val="20000"/>
        </a:spcBef>
        <a:spcAft>
          <a:spcPct val="0"/>
        </a:spcAft>
        <a:buClr>
          <a:srgbClr val="EE3425"/>
        </a:buClr>
        <a:buChar char="•"/>
        <a:defRPr>
          <a:solidFill>
            <a:schemeClr val="tx1"/>
          </a:solidFill>
          <a:latin typeface="+mn-lt"/>
        </a:defRPr>
      </a:lvl5pPr>
      <a:lvl6pPr marL="2514600" indent="-228600" algn="l" rtl="0" eaLnBrk="1" fontAlgn="base" hangingPunct="1">
        <a:spcBef>
          <a:spcPct val="20000"/>
        </a:spcBef>
        <a:spcAft>
          <a:spcPct val="0"/>
        </a:spcAft>
        <a:buClr>
          <a:srgbClr val="EE3425"/>
        </a:buClr>
        <a:buChar char="•"/>
        <a:defRPr>
          <a:solidFill>
            <a:schemeClr val="tx1"/>
          </a:solidFill>
          <a:latin typeface="+mn-lt"/>
        </a:defRPr>
      </a:lvl6pPr>
      <a:lvl7pPr marL="2971800" indent="-228600" algn="l" rtl="0" eaLnBrk="1" fontAlgn="base" hangingPunct="1">
        <a:spcBef>
          <a:spcPct val="20000"/>
        </a:spcBef>
        <a:spcAft>
          <a:spcPct val="0"/>
        </a:spcAft>
        <a:buClr>
          <a:srgbClr val="EE3425"/>
        </a:buClr>
        <a:buChar char="•"/>
        <a:defRPr>
          <a:solidFill>
            <a:schemeClr val="tx1"/>
          </a:solidFill>
          <a:latin typeface="+mn-lt"/>
        </a:defRPr>
      </a:lvl7pPr>
      <a:lvl8pPr marL="3429000" indent="-228600" algn="l" rtl="0" eaLnBrk="1" fontAlgn="base" hangingPunct="1">
        <a:spcBef>
          <a:spcPct val="20000"/>
        </a:spcBef>
        <a:spcAft>
          <a:spcPct val="0"/>
        </a:spcAft>
        <a:buClr>
          <a:srgbClr val="EE3425"/>
        </a:buClr>
        <a:buChar char="•"/>
        <a:defRPr>
          <a:solidFill>
            <a:schemeClr val="tx1"/>
          </a:solidFill>
          <a:latin typeface="+mn-lt"/>
        </a:defRPr>
      </a:lvl8pPr>
      <a:lvl9pPr marL="3886200" indent="-228600" algn="l" rtl="0" eaLnBrk="1" fontAlgn="base" hangingPunct="1">
        <a:spcBef>
          <a:spcPct val="20000"/>
        </a:spcBef>
        <a:spcAft>
          <a:spcPct val="0"/>
        </a:spcAft>
        <a:buClr>
          <a:srgbClr val="EE3425"/>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tif"/><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53980"/>
            <a:ext cx="7772400" cy="831846"/>
          </a:xfrm>
        </p:spPr>
        <p:txBody>
          <a:bodyPr>
            <a:normAutofit/>
          </a:bodyPr>
          <a:lstStyle/>
          <a:p>
            <a:r>
              <a:rPr lang="en-GB" sz="2800" dirty="0">
                <a:latin typeface="Arial" panose="020B0604020202020204" pitchFamily="34" charset="0"/>
                <a:cs typeface="Arial" panose="020B0604020202020204" pitchFamily="34" charset="0"/>
              </a:rPr>
              <a:t>What does a sustainable society look like?</a:t>
            </a:r>
          </a:p>
        </p:txBody>
      </p:sp>
      <p:sp>
        <p:nvSpPr>
          <p:cNvPr id="4" name="Donut 3"/>
          <p:cNvSpPr/>
          <p:nvPr/>
        </p:nvSpPr>
        <p:spPr>
          <a:xfrm>
            <a:off x="2524125" y="1733550"/>
            <a:ext cx="3638550" cy="3638550"/>
          </a:xfrm>
          <a:prstGeom prst="donu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solidFill>
                <a:schemeClr val="tx1"/>
              </a:solidFill>
            </a:endParaRPr>
          </a:p>
        </p:txBody>
      </p:sp>
      <p:grpSp>
        <p:nvGrpSpPr>
          <p:cNvPr id="12" name="Group 11"/>
          <p:cNvGrpSpPr/>
          <p:nvPr/>
        </p:nvGrpSpPr>
        <p:grpSpPr>
          <a:xfrm>
            <a:off x="1962150" y="1171575"/>
            <a:ext cx="7400925" cy="5105400"/>
            <a:chOff x="1962150" y="1171575"/>
            <a:chExt cx="7400925" cy="5105400"/>
          </a:xfrm>
        </p:grpSpPr>
        <p:sp>
          <p:nvSpPr>
            <p:cNvPr id="5" name="Donut 4"/>
            <p:cNvSpPr/>
            <p:nvPr/>
          </p:nvSpPr>
          <p:spPr>
            <a:xfrm>
              <a:off x="1962150" y="1171575"/>
              <a:ext cx="4762500" cy="4762500"/>
            </a:xfrm>
            <a:prstGeom prst="donut">
              <a:avLst>
                <a:gd name="adj" fmla="val 1143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dirty="0">
                <a:solidFill>
                  <a:schemeClr val="tx1"/>
                </a:solidFill>
              </a:endParaRPr>
            </a:p>
          </p:txBody>
        </p:sp>
        <p:sp>
          <p:nvSpPr>
            <p:cNvPr id="6" name="TextBox 5"/>
            <p:cNvSpPr txBox="1"/>
            <p:nvPr/>
          </p:nvSpPr>
          <p:spPr>
            <a:xfrm>
              <a:off x="5067301" y="5907643"/>
              <a:ext cx="4295774"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Outside of our ecological footprint</a:t>
              </a:r>
            </a:p>
          </p:txBody>
        </p:sp>
        <p:cxnSp>
          <p:nvCxnSpPr>
            <p:cNvPr id="8" name="Straight Arrow Connector 7"/>
            <p:cNvCxnSpPr/>
            <p:nvPr/>
          </p:nvCxnSpPr>
          <p:spPr>
            <a:xfrm flipH="1" flipV="1">
              <a:off x="5800725" y="5086350"/>
              <a:ext cx="1295400" cy="638175"/>
            </a:xfrm>
            <a:prstGeom prst="straightConnector1">
              <a:avLst/>
            </a:prstGeom>
            <a:ln w="5715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3881438" y="3298386"/>
            <a:ext cx="1271587" cy="646331"/>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Unmet</a:t>
            </a:r>
          </a:p>
          <a:p>
            <a:r>
              <a:rPr lang="en-GB" b="1" dirty="0">
                <a:latin typeface="Arial" panose="020B0604020202020204" pitchFamily="34" charset="0"/>
                <a:cs typeface="Arial" panose="020B0604020202020204" pitchFamily="34" charset="0"/>
              </a:rPr>
              <a:t>needs</a:t>
            </a:r>
          </a:p>
        </p:txBody>
      </p:sp>
    </p:spTree>
    <p:extLst>
      <p:ext uri="{BB962C8B-B14F-4D97-AF65-F5344CB8AC3E}">
        <p14:creationId xmlns:p14="http://schemas.microsoft.com/office/powerpoint/2010/main" val="295125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656" y="1"/>
            <a:ext cx="782021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4160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GB" dirty="0"/>
              <a:t>Co-op success stories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9625"/>
            <a:ext cx="4537480" cy="32194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1458" y="3448050"/>
            <a:ext cx="4542541" cy="3409950"/>
          </a:xfrm>
          <a:prstGeom prst="rect">
            <a:avLst/>
          </a:prstGeom>
        </p:spPr>
      </p:pic>
      <p:sp>
        <p:nvSpPr>
          <p:cNvPr id="8" name="TextBox 7"/>
          <p:cNvSpPr txBox="1"/>
          <p:nvPr/>
        </p:nvSpPr>
        <p:spPr>
          <a:xfrm>
            <a:off x="5373" y="3990249"/>
            <a:ext cx="2175852" cy="646331"/>
          </a:xfrm>
          <a:prstGeom prst="rect">
            <a:avLst/>
          </a:prstGeom>
          <a:noFill/>
        </p:spPr>
        <p:txBody>
          <a:bodyPr wrap="none" rtlCol="0">
            <a:spAutoFit/>
          </a:bodyPr>
          <a:lstStyle/>
          <a:p>
            <a:r>
              <a:rPr lang="en-GB" dirty="0"/>
              <a:t>Leading Lives, Suffolk</a:t>
            </a:r>
          </a:p>
          <a:p>
            <a:r>
              <a:rPr lang="en-GB" dirty="0"/>
              <a:t>Employee co-op</a:t>
            </a:r>
          </a:p>
        </p:txBody>
      </p:sp>
      <p:sp>
        <p:nvSpPr>
          <p:cNvPr id="9" name="TextBox 8"/>
          <p:cNvSpPr txBox="1"/>
          <p:nvPr/>
        </p:nvSpPr>
        <p:spPr>
          <a:xfrm>
            <a:off x="6704230" y="2655669"/>
            <a:ext cx="2439770" cy="646331"/>
          </a:xfrm>
          <a:prstGeom prst="rect">
            <a:avLst/>
          </a:prstGeom>
          <a:noFill/>
        </p:spPr>
        <p:txBody>
          <a:bodyPr wrap="none" rtlCol="0">
            <a:spAutoFit/>
          </a:bodyPr>
          <a:lstStyle/>
          <a:p>
            <a:r>
              <a:rPr lang="en-GB" dirty="0" err="1"/>
              <a:t>Cartrefi</a:t>
            </a:r>
            <a:r>
              <a:rPr lang="en-GB" dirty="0"/>
              <a:t> </a:t>
            </a:r>
            <a:r>
              <a:rPr lang="en-GB" dirty="0" err="1"/>
              <a:t>Cymru</a:t>
            </a:r>
            <a:r>
              <a:rPr lang="en-GB" dirty="0"/>
              <a:t>, Wales</a:t>
            </a:r>
            <a:br>
              <a:rPr lang="en-GB" dirty="0"/>
            </a:br>
            <a:r>
              <a:rPr lang="en-GB" dirty="0"/>
              <a:t>Multi-stakeholder co-op</a:t>
            </a:r>
          </a:p>
        </p:txBody>
      </p:sp>
    </p:spTree>
    <p:extLst>
      <p:ext uri="{BB962C8B-B14F-4D97-AF65-F5344CB8AC3E}">
        <p14:creationId xmlns:p14="http://schemas.microsoft.com/office/powerpoint/2010/main" val="253979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9017"/>
            <a:ext cx="4781550" cy="3187353"/>
          </a:xfrm>
          <a:prstGeom prst="rect">
            <a:avLst/>
          </a:prstGeom>
        </p:spPr>
      </p:pic>
      <p:sp>
        <p:nvSpPr>
          <p:cNvPr id="5" name="TextBox 4"/>
          <p:cNvSpPr txBox="1"/>
          <p:nvPr/>
        </p:nvSpPr>
        <p:spPr>
          <a:xfrm>
            <a:off x="0" y="3577578"/>
            <a:ext cx="2647263" cy="646331"/>
          </a:xfrm>
          <a:prstGeom prst="rect">
            <a:avLst/>
          </a:prstGeom>
          <a:noFill/>
        </p:spPr>
        <p:txBody>
          <a:bodyPr wrap="none" rtlCol="0">
            <a:spAutoFit/>
          </a:bodyPr>
          <a:lstStyle/>
          <a:p>
            <a:r>
              <a:rPr lang="en-GB" dirty="0"/>
              <a:t>Outlandish, Finsbury Park</a:t>
            </a:r>
          </a:p>
          <a:p>
            <a:r>
              <a:rPr lang="en-GB" dirty="0"/>
              <a:t>Worker / Freelancer co-op</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6725" y="3613960"/>
            <a:ext cx="4867274" cy="3244039"/>
          </a:xfrm>
          <a:prstGeom prst="rect">
            <a:avLst/>
          </a:prstGeom>
        </p:spPr>
      </p:pic>
      <p:sp>
        <p:nvSpPr>
          <p:cNvPr id="7" name="TextBox 6"/>
          <p:cNvSpPr txBox="1"/>
          <p:nvPr/>
        </p:nvSpPr>
        <p:spPr>
          <a:xfrm>
            <a:off x="6186074" y="2877167"/>
            <a:ext cx="2957926" cy="646331"/>
          </a:xfrm>
          <a:prstGeom prst="rect">
            <a:avLst/>
          </a:prstGeom>
          <a:noFill/>
        </p:spPr>
        <p:txBody>
          <a:bodyPr wrap="none" rtlCol="0">
            <a:spAutoFit/>
          </a:bodyPr>
          <a:lstStyle/>
          <a:p>
            <a:r>
              <a:rPr lang="en-GB" dirty="0"/>
              <a:t>Space 4 / Co-tech</a:t>
            </a:r>
          </a:p>
          <a:p>
            <a:r>
              <a:rPr lang="en-GB" dirty="0"/>
              <a:t>Co-working and tech network</a:t>
            </a:r>
          </a:p>
        </p:txBody>
      </p:sp>
    </p:spTree>
    <p:extLst>
      <p:ext uri="{BB962C8B-B14F-4D97-AF65-F5344CB8AC3E}">
        <p14:creationId xmlns:p14="http://schemas.microsoft.com/office/powerpoint/2010/main" val="530743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50"/>
            <a:ext cx="4572000" cy="25717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4" y="2286000"/>
            <a:ext cx="4621948" cy="259984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65464"/>
            <a:ext cx="4581525" cy="257710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2950" y="2295525"/>
            <a:ext cx="4621949" cy="259984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3900" y="-283125"/>
            <a:ext cx="4572000" cy="257175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2474" y="4642842"/>
            <a:ext cx="4581525" cy="2577108"/>
          </a:xfrm>
          <a:prstGeom prst="rect">
            <a:avLst/>
          </a:prstGeom>
        </p:spPr>
      </p:pic>
    </p:spTree>
    <p:extLst>
      <p:ext uri="{BB962C8B-B14F-4D97-AF65-F5344CB8AC3E}">
        <p14:creationId xmlns:p14="http://schemas.microsoft.com/office/powerpoint/2010/main" val="903829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pages1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64023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Blank ppt">
  <a:themeElements>
    <a:clrScheme name="CUK">
      <a:dk1>
        <a:sysClr val="windowText" lastClr="000000"/>
      </a:dk1>
      <a:lt1>
        <a:sysClr val="window" lastClr="FFFFFF"/>
      </a:lt1>
      <a:dk2>
        <a:srgbClr val="939288"/>
      </a:dk2>
      <a:lt2>
        <a:srgbClr val="EEECE1"/>
      </a:lt2>
      <a:accent1>
        <a:srgbClr val="E4032D"/>
      </a:accent1>
      <a:accent2>
        <a:srgbClr val="F08017"/>
      </a:accent2>
      <a:accent3>
        <a:srgbClr val="009578"/>
      </a:accent3>
      <a:accent4>
        <a:srgbClr val="86286C"/>
      </a:accent4>
      <a:accent5>
        <a:srgbClr val="00A4CC"/>
      </a:accent5>
      <a:accent6>
        <a:srgbClr val="F5C500"/>
      </a:accent6>
      <a:hlink>
        <a:srgbClr val="0000FF"/>
      </a:hlink>
      <a:folHlink>
        <a:srgbClr val="800080"/>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000" b="1" i="0" u="none" strike="noStrike" cap="none" normalizeH="0" baseline="0" smtClean="0">
            <a:ln>
              <a:noFill/>
            </a:ln>
            <a:solidFill>
              <a:schemeClr val="tx1"/>
            </a:solidFill>
            <a:effectLst/>
            <a:latin typeface="Arial" charset="0"/>
          </a:defRPr>
        </a:defPPr>
      </a:lstStyle>
    </a:lnDef>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1497</TotalTime>
  <Words>818</Words>
  <Application>Microsoft Macintosh PowerPoint</Application>
  <PresentationFormat>On-screen Show (4:3)</PresentationFormat>
  <Paragraphs>41</Paragraphs>
  <Slides>6</Slides>
  <Notes>6</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6</vt:i4>
      </vt:variant>
    </vt:vector>
  </HeadingPairs>
  <TitlesOfParts>
    <vt:vector size="10" baseType="lpstr">
      <vt:lpstr>Arial</vt:lpstr>
      <vt:lpstr>Calibri</vt:lpstr>
      <vt:lpstr>Office Theme</vt:lpstr>
      <vt:lpstr>2_Blank ppt</vt:lpstr>
      <vt:lpstr>What does a sustainable society look like?</vt:lpstr>
      <vt:lpstr>PowerPoint Presentation</vt:lpstr>
      <vt:lpstr>Co-op success stories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Penny Stockham</dc:creator>
  <cp:lastModifiedBy>Nicola Huckerby</cp:lastModifiedBy>
  <cp:revision>85</cp:revision>
  <dcterms:created xsi:type="dcterms:W3CDTF">2015-08-14T08:53:54Z</dcterms:created>
  <dcterms:modified xsi:type="dcterms:W3CDTF">2018-10-08T15:30:30Z</dcterms:modified>
</cp:coreProperties>
</file>