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4" r:id="rId1"/>
  </p:sldMasterIdLst>
  <p:notesMasterIdLst>
    <p:notesMasterId r:id="rId18"/>
  </p:notesMasterIdLst>
  <p:sldIdLst>
    <p:sldId id="256" r:id="rId2"/>
    <p:sldId id="275" r:id="rId3"/>
    <p:sldId id="276" r:id="rId4"/>
    <p:sldId id="278" r:id="rId5"/>
    <p:sldId id="279" r:id="rId6"/>
    <p:sldId id="280" r:id="rId7"/>
    <p:sldId id="281" r:id="rId8"/>
    <p:sldId id="282" r:id="rId9"/>
    <p:sldId id="283" r:id="rId10"/>
    <p:sldId id="284" r:id="rId11"/>
    <p:sldId id="285" r:id="rId12"/>
    <p:sldId id="287" r:id="rId13"/>
    <p:sldId id="288" r:id="rId14"/>
    <p:sldId id="293" r:id="rId15"/>
    <p:sldId id="291" r:id="rId16"/>
    <p:sldId id="292" r:id="rId17"/>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965" autoAdjust="0"/>
  </p:normalViewPr>
  <p:slideViewPr>
    <p:cSldViewPr snapToGrid="0">
      <p:cViewPr varScale="1">
        <p:scale>
          <a:sx n="77" d="100"/>
          <a:sy n="77" d="100"/>
        </p:scale>
        <p:origin x="-120" y="-486"/>
      </p:cViewPr>
      <p:guideLst>
        <p:guide orient="horz" pos="2160"/>
        <p:guide pos="3840"/>
      </p:guideLst>
    </p:cSldViewPr>
  </p:slideViewPr>
  <p:notesTextViewPr>
    <p:cViewPr>
      <p:scale>
        <a:sx n="1" d="1"/>
        <a:sy n="1" d="1"/>
      </p:scale>
      <p:origin x="0" y="0"/>
    </p:cViewPr>
  </p:notesTextViewPr>
  <p:notesViewPr>
    <p:cSldViewPr snapToGrid="0">
      <p:cViewPr varScale="1">
        <p:scale>
          <a:sx n="73" d="100"/>
          <a:sy n="73" d="100"/>
        </p:scale>
        <p:origin x="-2148"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E5CC3-D5A1-4F70-8B70-258E12E360EE}" type="doc">
      <dgm:prSet loTypeId="urn:microsoft.com/office/officeart/2005/8/layout/chart3" loCatId="cycle" qsTypeId="urn:microsoft.com/office/officeart/2005/8/quickstyle/simple1" qsCatId="simple" csTypeId="urn:microsoft.com/office/officeart/2005/8/colors/accent1_2" csCatId="accent1" phldr="1"/>
      <dgm:spPr/>
    </dgm:pt>
    <dgm:pt modelId="{CA1F014D-2F7A-4CFA-A2DB-26BC74A7C7E9}">
      <dgm:prSet phldrT="[Text]"/>
      <dgm:spPr>
        <a:xfrm>
          <a:off x="2196604" y="702876"/>
          <a:ext cx="2731899" cy="2931218"/>
        </a:xfrm>
        <a:prstGeom prst="pie">
          <a:avLst>
            <a:gd name="adj1" fmla="val 16200000"/>
            <a:gd name="adj2" fmla="val 1800000"/>
          </a:avLst>
        </a:prstGeom>
        <a:solidFill>
          <a:srgbClr val="FA8F1A"/>
        </a:solidFill>
        <a:ln w="25400" cap="flat" cmpd="sng" algn="ctr">
          <a:solidFill>
            <a:srgbClr val="FFFFFF">
              <a:hueOff val="0"/>
              <a:satOff val="0"/>
              <a:lumOff val="0"/>
              <a:alphaOff val="0"/>
            </a:srgbClr>
          </a:solidFill>
          <a:prstDash val="solid"/>
        </a:ln>
        <a:effectLst/>
      </dgm:spPr>
      <dgm:t>
        <a:bodyPr/>
        <a:lstStyle/>
        <a:p>
          <a:endParaRPr lang="en-GB" dirty="0">
            <a:solidFill>
              <a:srgbClr val="FFFFFF"/>
            </a:solidFill>
            <a:latin typeface="Arial"/>
            <a:ea typeface="+mn-ea"/>
            <a:cs typeface="+mn-cs"/>
          </a:endParaRPr>
        </a:p>
      </dgm:t>
    </dgm:pt>
    <dgm:pt modelId="{1DF8643C-0B0D-4325-9843-59019D4C21B7}" type="parTrans" cxnId="{95590AD2-D247-4904-9204-768B3306363D}">
      <dgm:prSet/>
      <dgm:spPr/>
      <dgm:t>
        <a:bodyPr/>
        <a:lstStyle/>
        <a:p>
          <a:endParaRPr lang="en-GB"/>
        </a:p>
      </dgm:t>
    </dgm:pt>
    <dgm:pt modelId="{D5D97A55-FCA7-42B0-A3D2-223F826A2C75}" type="sibTrans" cxnId="{95590AD2-D247-4904-9204-768B3306363D}">
      <dgm:prSet/>
      <dgm:spPr/>
      <dgm:t>
        <a:bodyPr/>
        <a:lstStyle/>
        <a:p>
          <a:endParaRPr lang="en-GB"/>
        </a:p>
      </dgm:t>
    </dgm:pt>
    <dgm:pt modelId="{1E676C8C-715D-4A79-A647-EB6ACAF11A41}">
      <dgm:prSet phldrT="[Text]"/>
      <dgm:spPr>
        <a:xfrm>
          <a:off x="2462947" y="1167979"/>
          <a:ext cx="2030688" cy="2000380"/>
        </a:xfrm>
        <a:prstGeom prst="pie">
          <a:avLst>
            <a:gd name="adj1" fmla="val 9000000"/>
            <a:gd name="adj2" fmla="val 16200000"/>
          </a:avLst>
        </a:prstGeom>
        <a:solidFill>
          <a:srgbClr val="00B3BE"/>
        </a:solidFill>
        <a:ln w="25400" cap="flat" cmpd="sng" algn="ctr">
          <a:solidFill>
            <a:srgbClr val="FFFFFF">
              <a:hueOff val="0"/>
              <a:satOff val="0"/>
              <a:lumOff val="0"/>
              <a:alphaOff val="0"/>
            </a:srgbClr>
          </a:solidFill>
          <a:prstDash val="solid"/>
        </a:ln>
        <a:effectLst/>
      </dgm:spPr>
      <dgm:t>
        <a:bodyPr/>
        <a:lstStyle/>
        <a:p>
          <a:endParaRPr lang="en-GB" dirty="0">
            <a:solidFill>
              <a:srgbClr val="FFFFFF"/>
            </a:solidFill>
            <a:latin typeface="Arial"/>
            <a:ea typeface="+mn-ea"/>
            <a:cs typeface="+mn-cs"/>
          </a:endParaRPr>
        </a:p>
      </dgm:t>
    </dgm:pt>
    <dgm:pt modelId="{6D0B9050-C81D-4017-9381-4366796241F3}" type="parTrans" cxnId="{4E6FED8B-86E4-490D-9FB8-F7776342A425}">
      <dgm:prSet/>
      <dgm:spPr/>
      <dgm:t>
        <a:bodyPr/>
        <a:lstStyle/>
        <a:p>
          <a:endParaRPr lang="en-GB"/>
        </a:p>
      </dgm:t>
    </dgm:pt>
    <dgm:pt modelId="{2C5D6825-3F65-4CB2-A9EF-36C2760C50C0}" type="sibTrans" cxnId="{4E6FED8B-86E4-490D-9FB8-F7776342A425}">
      <dgm:prSet/>
      <dgm:spPr/>
      <dgm:t>
        <a:bodyPr/>
        <a:lstStyle/>
        <a:p>
          <a:endParaRPr lang="en-GB"/>
        </a:p>
      </dgm:t>
    </dgm:pt>
    <dgm:pt modelId="{CBEFC528-5333-4ACA-95DC-7DC3AB207EFA}">
      <dgm:prSet phldrT="[Text]"/>
      <dgm:spPr>
        <a:xfrm>
          <a:off x="2839816" y="1548569"/>
          <a:ext cx="1377904" cy="1448226"/>
        </a:xfrm>
        <a:prstGeom prst="pie">
          <a:avLst>
            <a:gd name="adj1" fmla="val 1800000"/>
            <a:gd name="adj2" fmla="val 9000000"/>
          </a:avLst>
        </a:prstGeom>
        <a:solidFill>
          <a:srgbClr val="FF3399"/>
        </a:solidFill>
        <a:ln w="25400" cap="flat" cmpd="sng" algn="ctr">
          <a:solidFill>
            <a:srgbClr val="FFFFFF">
              <a:hueOff val="0"/>
              <a:satOff val="0"/>
              <a:lumOff val="0"/>
              <a:alphaOff val="0"/>
            </a:srgbClr>
          </a:solidFill>
          <a:prstDash val="solid"/>
        </a:ln>
        <a:effectLst/>
      </dgm:spPr>
      <dgm:t>
        <a:bodyPr/>
        <a:lstStyle/>
        <a:p>
          <a:endParaRPr lang="en-GB" dirty="0">
            <a:solidFill>
              <a:srgbClr val="FFFFFF"/>
            </a:solidFill>
            <a:latin typeface="Arial"/>
            <a:ea typeface="+mn-ea"/>
            <a:cs typeface="+mn-cs"/>
          </a:endParaRPr>
        </a:p>
      </dgm:t>
    </dgm:pt>
    <dgm:pt modelId="{301F85D6-F7CA-4761-8838-5D6C47D8CD4B}" type="sibTrans" cxnId="{7CC12EBD-F8B7-4870-B006-AF676264F789}">
      <dgm:prSet/>
      <dgm:spPr/>
      <dgm:t>
        <a:bodyPr/>
        <a:lstStyle/>
        <a:p>
          <a:endParaRPr lang="en-GB"/>
        </a:p>
      </dgm:t>
    </dgm:pt>
    <dgm:pt modelId="{74F34670-282A-4752-8F68-F68AA7EA1261}" type="parTrans" cxnId="{7CC12EBD-F8B7-4870-B006-AF676264F789}">
      <dgm:prSet/>
      <dgm:spPr/>
      <dgm:t>
        <a:bodyPr/>
        <a:lstStyle/>
        <a:p>
          <a:endParaRPr lang="en-GB"/>
        </a:p>
      </dgm:t>
    </dgm:pt>
    <dgm:pt modelId="{A336DAF5-4798-46CA-B803-8ABF560DC88B}" type="pres">
      <dgm:prSet presAssocID="{042E5CC3-D5A1-4F70-8B70-258E12E360EE}" presName="compositeShape" presStyleCnt="0">
        <dgm:presLayoutVars>
          <dgm:chMax val="7"/>
          <dgm:dir/>
          <dgm:resizeHandles val="exact"/>
        </dgm:presLayoutVars>
      </dgm:prSet>
      <dgm:spPr/>
    </dgm:pt>
    <dgm:pt modelId="{CB85CC55-F161-482D-AF61-3CBC882A3DC8}" type="pres">
      <dgm:prSet presAssocID="{042E5CC3-D5A1-4F70-8B70-258E12E360EE}" presName="wedge1" presStyleLbl="node1" presStyleIdx="0" presStyleCnt="3" custScaleX="75987" custScaleY="81531" custLinFactNeighborX="8799" custLinFactNeighborY="792"/>
      <dgm:spPr/>
      <dgm:t>
        <a:bodyPr/>
        <a:lstStyle/>
        <a:p>
          <a:endParaRPr lang="en-GB"/>
        </a:p>
      </dgm:t>
    </dgm:pt>
    <dgm:pt modelId="{651EB327-38A2-451F-A4B4-64EBABC339C9}" type="pres">
      <dgm:prSet presAssocID="{042E5CC3-D5A1-4F70-8B70-258E12E360EE}" presName="wedge1Tx" presStyleLbl="node1" presStyleIdx="0" presStyleCnt="3">
        <dgm:presLayoutVars>
          <dgm:chMax val="0"/>
          <dgm:chPref val="0"/>
          <dgm:bulletEnabled val="1"/>
        </dgm:presLayoutVars>
      </dgm:prSet>
      <dgm:spPr/>
      <dgm:t>
        <a:bodyPr/>
        <a:lstStyle/>
        <a:p>
          <a:endParaRPr lang="en-GB"/>
        </a:p>
      </dgm:t>
    </dgm:pt>
    <dgm:pt modelId="{F6911C3F-2113-4973-97DA-214C60AB5293}" type="pres">
      <dgm:prSet presAssocID="{042E5CC3-D5A1-4F70-8B70-258E12E360EE}" presName="wedge2" presStyleLbl="node1" presStyleIdx="1" presStyleCnt="3" custScaleX="38326" custScaleY="40282" custLinFactNeighborX="13014" custLinFactNeighborY="714"/>
      <dgm:spPr/>
      <dgm:t>
        <a:bodyPr/>
        <a:lstStyle/>
        <a:p>
          <a:endParaRPr lang="en-GB"/>
        </a:p>
      </dgm:t>
    </dgm:pt>
    <dgm:pt modelId="{0730D3F3-94AE-4234-B66D-AD6469B9DD5C}" type="pres">
      <dgm:prSet presAssocID="{042E5CC3-D5A1-4F70-8B70-258E12E360EE}" presName="wedge2Tx" presStyleLbl="node1" presStyleIdx="1" presStyleCnt="3">
        <dgm:presLayoutVars>
          <dgm:chMax val="0"/>
          <dgm:chPref val="0"/>
          <dgm:bulletEnabled val="1"/>
        </dgm:presLayoutVars>
      </dgm:prSet>
      <dgm:spPr/>
      <dgm:t>
        <a:bodyPr/>
        <a:lstStyle/>
        <a:p>
          <a:endParaRPr lang="en-GB"/>
        </a:p>
      </dgm:t>
    </dgm:pt>
    <dgm:pt modelId="{DC813C71-90F0-49C4-BD0C-B1AA8FE7C0E3}" type="pres">
      <dgm:prSet presAssocID="{042E5CC3-D5A1-4F70-8B70-258E12E360EE}" presName="wedge3" presStyleLbl="node1" presStyleIdx="2" presStyleCnt="3" custScaleX="56483" custScaleY="55640" custLinFactNeighborX="11610" custLinFactNeighborY="-2193"/>
      <dgm:spPr/>
      <dgm:t>
        <a:bodyPr/>
        <a:lstStyle/>
        <a:p>
          <a:endParaRPr lang="en-GB"/>
        </a:p>
      </dgm:t>
    </dgm:pt>
    <dgm:pt modelId="{D95E2F69-73C8-4A4D-A81A-B512AFA3A740}" type="pres">
      <dgm:prSet presAssocID="{042E5CC3-D5A1-4F70-8B70-258E12E360EE}" presName="wedge3Tx" presStyleLbl="node1" presStyleIdx="2" presStyleCnt="3">
        <dgm:presLayoutVars>
          <dgm:chMax val="0"/>
          <dgm:chPref val="0"/>
          <dgm:bulletEnabled val="1"/>
        </dgm:presLayoutVars>
      </dgm:prSet>
      <dgm:spPr/>
      <dgm:t>
        <a:bodyPr/>
        <a:lstStyle/>
        <a:p>
          <a:endParaRPr lang="en-GB"/>
        </a:p>
      </dgm:t>
    </dgm:pt>
  </dgm:ptLst>
  <dgm:cxnLst>
    <dgm:cxn modelId="{95590AD2-D247-4904-9204-768B3306363D}" srcId="{042E5CC3-D5A1-4F70-8B70-258E12E360EE}" destId="{CA1F014D-2F7A-4CFA-A2DB-26BC74A7C7E9}" srcOrd="0" destOrd="0" parTransId="{1DF8643C-0B0D-4325-9843-59019D4C21B7}" sibTransId="{D5D97A55-FCA7-42B0-A3D2-223F826A2C75}"/>
    <dgm:cxn modelId="{D279F402-03B2-4A27-B221-502056333ADB}" type="presOf" srcId="{1E676C8C-715D-4A79-A647-EB6ACAF11A41}" destId="{DC813C71-90F0-49C4-BD0C-B1AA8FE7C0E3}" srcOrd="0" destOrd="0" presId="urn:microsoft.com/office/officeart/2005/8/layout/chart3"/>
    <dgm:cxn modelId="{BF8C76D0-41DB-4911-8F2E-246D8954F3FC}" type="presOf" srcId="{CBEFC528-5333-4ACA-95DC-7DC3AB207EFA}" destId="{F6911C3F-2113-4973-97DA-214C60AB5293}" srcOrd="0" destOrd="0" presId="urn:microsoft.com/office/officeart/2005/8/layout/chart3"/>
    <dgm:cxn modelId="{8BF609E8-DF26-4776-AC85-EF63D56B4572}" type="presOf" srcId="{042E5CC3-D5A1-4F70-8B70-258E12E360EE}" destId="{A336DAF5-4798-46CA-B803-8ABF560DC88B}" srcOrd="0" destOrd="0" presId="urn:microsoft.com/office/officeart/2005/8/layout/chart3"/>
    <dgm:cxn modelId="{4E6FED8B-86E4-490D-9FB8-F7776342A425}" srcId="{042E5CC3-D5A1-4F70-8B70-258E12E360EE}" destId="{1E676C8C-715D-4A79-A647-EB6ACAF11A41}" srcOrd="2" destOrd="0" parTransId="{6D0B9050-C81D-4017-9381-4366796241F3}" sibTransId="{2C5D6825-3F65-4CB2-A9EF-36C2760C50C0}"/>
    <dgm:cxn modelId="{7CC12EBD-F8B7-4870-B006-AF676264F789}" srcId="{042E5CC3-D5A1-4F70-8B70-258E12E360EE}" destId="{CBEFC528-5333-4ACA-95DC-7DC3AB207EFA}" srcOrd="1" destOrd="0" parTransId="{74F34670-282A-4752-8F68-F68AA7EA1261}" sibTransId="{301F85D6-F7CA-4761-8838-5D6C47D8CD4B}"/>
    <dgm:cxn modelId="{FD3956A6-DF86-4408-8A54-D686C0C17C07}" type="presOf" srcId="{CBEFC528-5333-4ACA-95DC-7DC3AB207EFA}" destId="{0730D3F3-94AE-4234-B66D-AD6469B9DD5C}" srcOrd="1" destOrd="0" presId="urn:microsoft.com/office/officeart/2005/8/layout/chart3"/>
    <dgm:cxn modelId="{79839EF3-FED0-46EB-A9BB-AF78000A036E}" type="presOf" srcId="{1E676C8C-715D-4A79-A647-EB6ACAF11A41}" destId="{D95E2F69-73C8-4A4D-A81A-B512AFA3A740}" srcOrd="1" destOrd="0" presId="urn:microsoft.com/office/officeart/2005/8/layout/chart3"/>
    <dgm:cxn modelId="{865FC26B-F92B-4632-9F55-5453F22376FB}" type="presOf" srcId="{CA1F014D-2F7A-4CFA-A2DB-26BC74A7C7E9}" destId="{CB85CC55-F161-482D-AF61-3CBC882A3DC8}" srcOrd="0" destOrd="0" presId="urn:microsoft.com/office/officeart/2005/8/layout/chart3"/>
    <dgm:cxn modelId="{BC1AB4E1-06B6-428B-9567-DE1DDD1BA354}" type="presOf" srcId="{CA1F014D-2F7A-4CFA-A2DB-26BC74A7C7E9}" destId="{651EB327-38A2-451F-A4B4-64EBABC339C9}" srcOrd="1" destOrd="0" presId="urn:microsoft.com/office/officeart/2005/8/layout/chart3"/>
    <dgm:cxn modelId="{5A813340-7E37-4BBA-8FFB-0266F1DAF293}" type="presParOf" srcId="{A336DAF5-4798-46CA-B803-8ABF560DC88B}" destId="{CB85CC55-F161-482D-AF61-3CBC882A3DC8}" srcOrd="0" destOrd="0" presId="urn:microsoft.com/office/officeart/2005/8/layout/chart3"/>
    <dgm:cxn modelId="{A82D3E3B-B1C3-4587-8E0A-9BC7608CEB7D}" type="presParOf" srcId="{A336DAF5-4798-46CA-B803-8ABF560DC88B}" destId="{651EB327-38A2-451F-A4B4-64EBABC339C9}" srcOrd="1" destOrd="0" presId="urn:microsoft.com/office/officeart/2005/8/layout/chart3"/>
    <dgm:cxn modelId="{3AF44974-1A11-49A4-879C-98079ABDD422}" type="presParOf" srcId="{A336DAF5-4798-46CA-B803-8ABF560DC88B}" destId="{F6911C3F-2113-4973-97DA-214C60AB5293}" srcOrd="2" destOrd="0" presId="urn:microsoft.com/office/officeart/2005/8/layout/chart3"/>
    <dgm:cxn modelId="{48DECC50-D347-4DF8-A8B5-B9A139C060F3}" type="presParOf" srcId="{A336DAF5-4798-46CA-B803-8ABF560DC88B}" destId="{0730D3F3-94AE-4234-B66D-AD6469B9DD5C}" srcOrd="3" destOrd="0" presId="urn:microsoft.com/office/officeart/2005/8/layout/chart3"/>
    <dgm:cxn modelId="{96E6B79D-BF43-45C6-BF0D-B55D83303937}" type="presParOf" srcId="{A336DAF5-4798-46CA-B803-8ABF560DC88B}" destId="{DC813C71-90F0-49C4-BD0C-B1AA8FE7C0E3}" srcOrd="4" destOrd="0" presId="urn:microsoft.com/office/officeart/2005/8/layout/chart3"/>
    <dgm:cxn modelId="{EAB279FB-072C-4C17-B3CC-2F69A852B9E7}" type="presParOf" srcId="{A336DAF5-4798-46CA-B803-8ABF560DC88B}" destId="{D95E2F69-73C8-4A4D-A81A-B512AFA3A740}"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2E5CC3-D5A1-4F70-8B70-258E12E360EE}" type="doc">
      <dgm:prSet loTypeId="urn:microsoft.com/office/officeart/2005/8/layout/chart3" loCatId="cycle" qsTypeId="urn:microsoft.com/office/officeart/2005/8/quickstyle/simple1" qsCatId="simple" csTypeId="urn:microsoft.com/office/officeart/2005/8/colors/accent1_2" csCatId="accent1" phldr="1"/>
      <dgm:spPr/>
    </dgm:pt>
    <dgm:pt modelId="{CA1F014D-2F7A-4CFA-A2DB-26BC74A7C7E9}">
      <dgm:prSet phldrT="[Text]"/>
      <dgm:spPr>
        <a:solidFill>
          <a:srgbClr val="FA8F1A"/>
        </a:solidFill>
      </dgm:spPr>
      <dgm:t>
        <a:bodyPr/>
        <a:lstStyle/>
        <a:p>
          <a:endParaRPr lang="en-GB" dirty="0"/>
        </a:p>
      </dgm:t>
    </dgm:pt>
    <dgm:pt modelId="{1DF8643C-0B0D-4325-9843-59019D4C21B7}" type="parTrans" cxnId="{95590AD2-D247-4904-9204-768B3306363D}">
      <dgm:prSet/>
      <dgm:spPr/>
      <dgm:t>
        <a:bodyPr/>
        <a:lstStyle/>
        <a:p>
          <a:endParaRPr lang="en-GB"/>
        </a:p>
      </dgm:t>
    </dgm:pt>
    <dgm:pt modelId="{D5D97A55-FCA7-42B0-A3D2-223F826A2C75}" type="sibTrans" cxnId="{95590AD2-D247-4904-9204-768B3306363D}">
      <dgm:prSet/>
      <dgm:spPr/>
      <dgm:t>
        <a:bodyPr/>
        <a:lstStyle/>
        <a:p>
          <a:endParaRPr lang="en-GB"/>
        </a:p>
      </dgm:t>
    </dgm:pt>
    <dgm:pt modelId="{1E676C8C-715D-4A79-A647-EB6ACAF11A41}">
      <dgm:prSet phldrT="[Text]"/>
      <dgm:spPr>
        <a:solidFill>
          <a:srgbClr val="00B3BE"/>
        </a:solidFill>
      </dgm:spPr>
      <dgm:t>
        <a:bodyPr/>
        <a:lstStyle/>
        <a:p>
          <a:endParaRPr lang="en-GB" dirty="0"/>
        </a:p>
      </dgm:t>
    </dgm:pt>
    <dgm:pt modelId="{6D0B9050-C81D-4017-9381-4366796241F3}" type="parTrans" cxnId="{4E6FED8B-86E4-490D-9FB8-F7776342A425}">
      <dgm:prSet/>
      <dgm:spPr/>
      <dgm:t>
        <a:bodyPr/>
        <a:lstStyle/>
        <a:p>
          <a:endParaRPr lang="en-GB"/>
        </a:p>
      </dgm:t>
    </dgm:pt>
    <dgm:pt modelId="{2C5D6825-3F65-4CB2-A9EF-36C2760C50C0}" type="sibTrans" cxnId="{4E6FED8B-86E4-490D-9FB8-F7776342A425}">
      <dgm:prSet/>
      <dgm:spPr/>
      <dgm:t>
        <a:bodyPr/>
        <a:lstStyle/>
        <a:p>
          <a:endParaRPr lang="en-GB"/>
        </a:p>
      </dgm:t>
    </dgm:pt>
    <dgm:pt modelId="{CBEFC528-5333-4ACA-95DC-7DC3AB207EFA}">
      <dgm:prSet phldrT="[Text]"/>
      <dgm:spPr>
        <a:solidFill>
          <a:srgbClr val="FF3399"/>
        </a:solidFill>
      </dgm:spPr>
      <dgm:t>
        <a:bodyPr/>
        <a:lstStyle/>
        <a:p>
          <a:endParaRPr lang="en-GB" dirty="0"/>
        </a:p>
      </dgm:t>
    </dgm:pt>
    <dgm:pt modelId="{301F85D6-F7CA-4761-8838-5D6C47D8CD4B}" type="sibTrans" cxnId="{7CC12EBD-F8B7-4870-B006-AF676264F789}">
      <dgm:prSet/>
      <dgm:spPr/>
      <dgm:t>
        <a:bodyPr/>
        <a:lstStyle/>
        <a:p>
          <a:endParaRPr lang="en-GB"/>
        </a:p>
      </dgm:t>
    </dgm:pt>
    <dgm:pt modelId="{74F34670-282A-4752-8F68-F68AA7EA1261}" type="parTrans" cxnId="{7CC12EBD-F8B7-4870-B006-AF676264F789}">
      <dgm:prSet/>
      <dgm:spPr/>
      <dgm:t>
        <a:bodyPr/>
        <a:lstStyle/>
        <a:p>
          <a:endParaRPr lang="en-GB"/>
        </a:p>
      </dgm:t>
    </dgm:pt>
    <dgm:pt modelId="{A336DAF5-4798-46CA-B803-8ABF560DC88B}" type="pres">
      <dgm:prSet presAssocID="{042E5CC3-D5A1-4F70-8B70-258E12E360EE}" presName="compositeShape" presStyleCnt="0">
        <dgm:presLayoutVars>
          <dgm:chMax val="7"/>
          <dgm:dir/>
          <dgm:resizeHandles val="exact"/>
        </dgm:presLayoutVars>
      </dgm:prSet>
      <dgm:spPr/>
    </dgm:pt>
    <dgm:pt modelId="{CB85CC55-F161-482D-AF61-3CBC882A3DC8}" type="pres">
      <dgm:prSet presAssocID="{042E5CC3-D5A1-4F70-8B70-258E12E360EE}" presName="wedge1" presStyleLbl="node1" presStyleIdx="0" presStyleCnt="3" custScaleX="42966" custScaleY="40516" custLinFactNeighborX="3519" custLinFactNeighborY="4092"/>
      <dgm:spPr/>
      <dgm:t>
        <a:bodyPr/>
        <a:lstStyle/>
        <a:p>
          <a:endParaRPr lang="en-GB"/>
        </a:p>
      </dgm:t>
    </dgm:pt>
    <dgm:pt modelId="{651EB327-38A2-451F-A4B4-64EBABC339C9}" type="pres">
      <dgm:prSet presAssocID="{042E5CC3-D5A1-4F70-8B70-258E12E360EE}" presName="wedge1Tx" presStyleLbl="node1" presStyleIdx="0" presStyleCnt="3">
        <dgm:presLayoutVars>
          <dgm:chMax val="0"/>
          <dgm:chPref val="0"/>
          <dgm:bulletEnabled val="1"/>
        </dgm:presLayoutVars>
      </dgm:prSet>
      <dgm:spPr/>
      <dgm:t>
        <a:bodyPr/>
        <a:lstStyle/>
        <a:p>
          <a:endParaRPr lang="en-GB"/>
        </a:p>
      </dgm:t>
    </dgm:pt>
    <dgm:pt modelId="{F6911C3F-2113-4973-97DA-214C60AB5293}" type="pres">
      <dgm:prSet presAssocID="{042E5CC3-D5A1-4F70-8B70-258E12E360EE}" presName="wedge2" presStyleLbl="node1" presStyleIdx="1" presStyleCnt="3" custScaleX="72083" custScaleY="73860" custLinFactNeighborX="7734" custLinFactNeighborY="3024"/>
      <dgm:spPr/>
      <dgm:t>
        <a:bodyPr/>
        <a:lstStyle/>
        <a:p>
          <a:endParaRPr lang="en-GB"/>
        </a:p>
      </dgm:t>
    </dgm:pt>
    <dgm:pt modelId="{0730D3F3-94AE-4234-B66D-AD6469B9DD5C}" type="pres">
      <dgm:prSet presAssocID="{042E5CC3-D5A1-4F70-8B70-258E12E360EE}" presName="wedge2Tx" presStyleLbl="node1" presStyleIdx="1" presStyleCnt="3">
        <dgm:presLayoutVars>
          <dgm:chMax val="0"/>
          <dgm:chPref val="0"/>
          <dgm:bulletEnabled val="1"/>
        </dgm:presLayoutVars>
      </dgm:prSet>
      <dgm:spPr/>
      <dgm:t>
        <a:bodyPr/>
        <a:lstStyle/>
        <a:p>
          <a:endParaRPr lang="en-GB"/>
        </a:p>
      </dgm:t>
    </dgm:pt>
    <dgm:pt modelId="{DC813C71-90F0-49C4-BD0C-B1AA8FE7C0E3}" type="pres">
      <dgm:prSet presAssocID="{042E5CC3-D5A1-4F70-8B70-258E12E360EE}" presName="wedge3" presStyleLbl="node1" presStyleIdx="2" presStyleCnt="3" custScaleX="33265" custScaleY="28481" custLinFactNeighborX="6660" custLinFactNeighborY="1107"/>
      <dgm:spPr/>
      <dgm:t>
        <a:bodyPr/>
        <a:lstStyle/>
        <a:p>
          <a:endParaRPr lang="en-GB"/>
        </a:p>
      </dgm:t>
    </dgm:pt>
    <dgm:pt modelId="{D95E2F69-73C8-4A4D-A81A-B512AFA3A740}" type="pres">
      <dgm:prSet presAssocID="{042E5CC3-D5A1-4F70-8B70-258E12E360EE}" presName="wedge3Tx" presStyleLbl="node1" presStyleIdx="2" presStyleCnt="3">
        <dgm:presLayoutVars>
          <dgm:chMax val="0"/>
          <dgm:chPref val="0"/>
          <dgm:bulletEnabled val="1"/>
        </dgm:presLayoutVars>
      </dgm:prSet>
      <dgm:spPr/>
      <dgm:t>
        <a:bodyPr/>
        <a:lstStyle/>
        <a:p>
          <a:endParaRPr lang="en-GB"/>
        </a:p>
      </dgm:t>
    </dgm:pt>
  </dgm:ptLst>
  <dgm:cxnLst>
    <dgm:cxn modelId="{4E6FED8B-86E4-490D-9FB8-F7776342A425}" srcId="{042E5CC3-D5A1-4F70-8B70-258E12E360EE}" destId="{1E676C8C-715D-4A79-A647-EB6ACAF11A41}" srcOrd="2" destOrd="0" parTransId="{6D0B9050-C81D-4017-9381-4366796241F3}" sibTransId="{2C5D6825-3F65-4CB2-A9EF-36C2760C50C0}"/>
    <dgm:cxn modelId="{F305BFA0-8025-4FE5-9671-224522711073}" type="presOf" srcId="{1E676C8C-715D-4A79-A647-EB6ACAF11A41}" destId="{D95E2F69-73C8-4A4D-A81A-B512AFA3A740}" srcOrd="1" destOrd="0" presId="urn:microsoft.com/office/officeart/2005/8/layout/chart3"/>
    <dgm:cxn modelId="{7CC12EBD-F8B7-4870-B006-AF676264F789}" srcId="{042E5CC3-D5A1-4F70-8B70-258E12E360EE}" destId="{CBEFC528-5333-4ACA-95DC-7DC3AB207EFA}" srcOrd="1" destOrd="0" parTransId="{74F34670-282A-4752-8F68-F68AA7EA1261}" sibTransId="{301F85D6-F7CA-4761-8838-5D6C47D8CD4B}"/>
    <dgm:cxn modelId="{6113E7E0-7258-4083-84C3-7B05FE610DE1}" type="presOf" srcId="{CBEFC528-5333-4ACA-95DC-7DC3AB207EFA}" destId="{0730D3F3-94AE-4234-B66D-AD6469B9DD5C}" srcOrd="1" destOrd="0" presId="urn:microsoft.com/office/officeart/2005/8/layout/chart3"/>
    <dgm:cxn modelId="{67EDFA58-81BF-44AD-BEB3-DD8865309812}" type="presOf" srcId="{1E676C8C-715D-4A79-A647-EB6ACAF11A41}" destId="{DC813C71-90F0-49C4-BD0C-B1AA8FE7C0E3}" srcOrd="0" destOrd="0" presId="urn:microsoft.com/office/officeart/2005/8/layout/chart3"/>
    <dgm:cxn modelId="{8718AAB5-F7FD-4B0F-95BE-229A32DD5F89}" type="presOf" srcId="{CBEFC528-5333-4ACA-95DC-7DC3AB207EFA}" destId="{F6911C3F-2113-4973-97DA-214C60AB5293}" srcOrd="0" destOrd="0" presId="urn:microsoft.com/office/officeart/2005/8/layout/chart3"/>
    <dgm:cxn modelId="{6523BFDB-71F1-4A1C-A152-E8CF3512A10B}" type="presOf" srcId="{CA1F014D-2F7A-4CFA-A2DB-26BC74A7C7E9}" destId="{CB85CC55-F161-482D-AF61-3CBC882A3DC8}" srcOrd="0" destOrd="0" presId="urn:microsoft.com/office/officeart/2005/8/layout/chart3"/>
    <dgm:cxn modelId="{34079EDF-B421-4B35-86C4-ACFF3A792BCF}" type="presOf" srcId="{042E5CC3-D5A1-4F70-8B70-258E12E360EE}" destId="{A336DAF5-4798-46CA-B803-8ABF560DC88B}" srcOrd="0" destOrd="0" presId="urn:microsoft.com/office/officeart/2005/8/layout/chart3"/>
    <dgm:cxn modelId="{8F3D6C4F-8AF4-4120-B152-F8095A3D8373}" type="presOf" srcId="{CA1F014D-2F7A-4CFA-A2DB-26BC74A7C7E9}" destId="{651EB327-38A2-451F-A4B4-64EBABC339C9}" srcOrd="1" destOrd="0" presId="urn:microsoft.com/office/officeart/2005/8/layout/chart3"/>
    <dgm:cxn modelId="{95590AD2-D247-4904-9204-768B3306363D}" srcId="{042E5CC3-D5A1-4F70-8B70-258E12E360EE}" destId="{CA1F014D-2F7A-4CFA-A2DB-26BC74A7C7E9}" srcOrd="0" destOrd="0" parTransId="{1DF8643C-0B0D-4325-9843-59019D4C21B7}" sibTransId="{D5D97A55-FCA7-42B0-A3D2-223F826A2C75}"/>
    <dgm:cxn modelId="{949ED0D1-5ED5-4D75-B95F-557638969D72}" type="presParOf" srcId="{A336DAF5-4798-46CA-B803-8ABF560DC88B}" destId="{CB85CC55-F161-482D-AF61-3CBC882A3DC8}" srcOrd="0" destOrd="0" presId="urn:microsoft.com/office/officeart/2005/8/layout/chart3"/>
    <dgm:cxn modelId="{C7E68DF0-DAA5-43F0-A557-FDC093AE7B49}" type="presParOf" srcId="{A336DAF5-4798-46CA-B803-8ABF560DC88B}" destId="{651EB327-38A2-451F-A4B4-64EBABC339C9}" srcOrd="1" destOrd="0" presId="urn:microsoft.com/office/officeart/2005/8/layout/chart3"/>
    <dgm:cxn modelId="{D023620B-BEEB-4072-883A-70FD614576D4}" type="presParOf" srcId="{A336DAF5-4798-46CA-B803-8ABF560DC88B}" destId="{F6911C3F-2113-4973-97DA-214C60AB5293}" srcOrd="2" destOrd="0" presId="urn:microsoft.com/office/officeart/2005/8/layout/chart3"/>
    <dgm:cxn modelId="{4F7B54F5-9530-4D9A-8148-9423518DC5A3}" type="presParOf" srcId="{A336DAF5-4798-46CA-B803-8ABF560DC88B}" destId="{0730D3F3-94AE-4234-B66D-AD6469B9DD5C}" srcOrd="3" destOrd="0" presId="urn:microsoft.com/office/officeart/2005/8/layout/chart3"/>
    <dgm:cxn modelId="{0D4B008A-50DC-433C-A7BA-B9055EA47AED}" type="presParOf" srcId="{A336DAF5-4798-46CA-B803-8ABF560DC88B}" destId="{DC813C71-90F0-49C4-BD0C-B1AA8FE7C0E3}" srcOrd="4" destOrd="0" presId="urn:microsoft.com/office/officeart/2005/8/layout/chart3"/>
    <dgm:cxn modelId="{FBD99120-4706-4AB1-AF32-6FC466FE6F12}" type="presParOf" srcId="{A336DAF5-4798-46CA-B803-8ABF560DC88B}" destId="{D95E2F69-73C8-4A4D-A81A-B512AFA3A740}"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5CC55-F161-482D-AF61-3CBC882A3DC8}">
      <dsp:nvSpPr>
        <dsp:cNvPr id="0" name=""/>
        <dsp:cNvSpPr/>
      </dsp:nvSpPr>
      <dsp:spPr>
        <a:xfrm>
          <a:off x="1456221" y="454863"/>
          <a:ext cx="1767935" cy="1896923"/>
        </a:xfrm>
        <a:prstGeom prst="pie">
          <a:avLst>
            <a:gd name="adj1" fmla="val 16200000"/>
            <a:gd name="adj2" fmla="val 1800000"/>
          </a:avLst>
        </a:prstGeom>
        <a:solidFill>
          <a:srgbClr val="FA8F1A"/>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kern="1200" dirty="0">
            <a:solidFill>
              <a:srgbClr val="FFFFFF"/>
            </a:solidFill>
            <a:latin typeface="Arial"/>
            <a:ea typeface="+mn-ea"/>
            <a:cs typeface="+mn-cs"/>
          </a:endParaRPr>
        </a:p>
      </dsp:txBody>
      <dsp:txXfrm>
        <a:off x="2505275" y="897489"/>
        <a:ext cx="424147" cy="447109"/>
      </dsp:txXfrm>
    </dsp:sp>
    <dsp:sp modelId="{F6911C3F-2113-4973-97DA-214C60AB5293}">
      <dsp:nvSpPr>
        <dsp:cNvPr id="0" name=""/>
        <dsp:cNvSpPr/>
      </dsp:nvSpPr>
      <dsp:spPr>
        <a:xfrm>
          <a:off x="1872472" y="1002148"/>
          <a:ext cx="891703" cy="937212"/>
        </a:xfrm>
        <a:prstGeom prst="pie">
          <a:avLst>
            <a:gd name="adj1" fmla="val 1800000"/>
            <a:gd name="adj2" fmla="val 9000000"/>
          </a:avLst>
        </a:prstGeom>
        <a:solidFill>
          <a:srgbClr val="FF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GB" sz="1300" kern="1200" dirty="0">
            <a:solidFill>
              <a:srgbClr val="FFFFFF"/>
            </a:solidFill>
            <a:latin typeface="Arial"/>
            <a:ea typeface="+mn-ea"/>
            <a:cs typeface="+mn-cs"/>
          </a:endParaRPr>
        </a:p>
      </dsp:txBody>
      <dsp:txXfrm>
        <a:off x="2175704" y="1635968"/>
        <a:ext cx="285239" cy="205123"/>
      </dsp:txXfrm>
    </dsp:sp>
    <dsp:sp modelId="{DC813C71-90F0-49C4-BD0C-B1AA8FE7C0E3}">
      <dsp:nvSpPr>
        <dsp:cNvPr id="0" name=""/>
        <dsp:cNvSpPr/>
      </dsp:nvSpPr>
      <dsp:spPr>
        <a:xfrm>
          <a:off x="1628584" y="755851"/>
          <a:ext cx="1314149" cy="1294536"/>
        </a:xfrm>
        <a:prstGeom prst="pie">
          <a:avLst>
            <a:gd name="adj1" fmla="val 9000000"/>
            <a:gd name="adj2" fmla="val 16200000"/>
          </a:avLst>
        </a:prstGeom>
        <a:solidFill>
          <a:srgbClr val="00B3BE"/>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dirty="0">
            <a:solidFill>
              <a:srgbClr val="FFFFFF"/>
            </a:solidFill>
            <a:latin typeface="Arial"/>
            <a:ea typeface="+mn-ea"/>
            <a:cs typeface="+mn-cs"/>
          </a:endParaRPr>
        </a:p>
      </dsp:txBody>
      <dsp:txXfrm>
        <a:off x="1834681" y="1073328"/>
        <a:ext cx="315280" cy="305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5CC55-F161-482D-AF61-3CBC882A3DC8}">
      <dsp:nvSpPr>
        <dsp:cNvPr id="0" name=""/>
        <dsp:cNvSpPr/>
      </dsp:nvSpPr>
      <dsp:spPr>
        <a:xfrm>
          <a:off x="1837668" y="865150"/>
          <a:ext cx="920519" cy="868029"/>
        </a:xfrm>
        <a:prstGeom prst="pie">
          <a:avLst>
            <a:gd name="adj1" fmla="val 16200000"/>
            <a:gd name="adj2" fmla="val 1800000"/>
          </a:avLst>
        </a:prstGeom>
        <a:solidFill>
          <a:srgbClr val="FA8F1A"/>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GB" sz="1700" kern="1200" dirty="0"/>
        </a:p>
      </dsp:txBody>
      <dsp:txXfrm>
        <a:off x="2338146" y="1025322"/>
        <a:ext cx="312319" cy="289343"/>
      </dsp:txXfrm>
    </dsp:sp>
    <dsp:sp modelId="{F6911C3F-2113-4973-97DA-214C60AB5293}">
      <dsp:nvSpPr>
        <dsp:cNvPr id="0" name=""/>
        <dsp:cNvSpPr/>
      </dsp:nvSpPr>
      <dsp:spPr>
        <a:xfrm>
          <a:off x="1505628" y="548845"/>
          <a:ext cx="1544332" cy="1582403"/>
        </a:xfrm>
        <a:prstGeom prst="pie">
          <a:avLst>
            <a:gd name="adj1" fmla="val 1800000"/>
            <a:gd name="adj2" fmla="val 9000000"/>
          </a:avLst>
        </a:prstGeom>
        <a:solidFill>
          <a:srgbClr val="FF339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GB" sz="2900" kern="1200" dirty="0"/>
        </a:p>
      </dsp:txBody>
      <dsp:txXfrm>
        <a:off x="1928481" y="1547266"/>
        <a:ext cx="698626" cy="489791"/>
      </dsp:txXfrm>
    </dsp:sp>
    <dsp:sp modelId="{DC813C71-90F0-49C4-BD0C-B1AA8FE7C0E3}">
      <dsp:nvSpPr>
        <dsp:cNvPr id="0" name=""/>
        <dsp:cNvSpPr/>
      </dsp:nvSpPr>
      <dsp:spPr>
        <a:xfrm>
          <a:off x="1898443" y="993883"/>
          <a:ext cx="712681" cy="610187"/>
        </a:xfrm>
        <a:prstGeom prst="pie">
          <a:avLst>
            <a:gd name="adj1" fmla="val 9000000"/>
            <a:gd name="adj2" fmla="val 16200000"/>
          </a:avLst>
        </a:prstGeom>
        <a:solidFill>
          <a:srgbClr val="00B3BE"/>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GB" sz="1200" kern="1200" dirty="0"/>
        </a:p>
      </dsp:txBody>
      <dsp:txXfrm>
        <a:off x="1974802" y="1113741"/>
        <a:ext cx="241802" cy="20339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7B4A05DC-96FD-4D8C-80B8-115921C4C9C3}" type="datetimeFigureOut">
              <a:rPr lang="en-GB" smtClean="0"/>
              <a:t>23/11/2016</a:t>
            </a:fld>
            <a:endParaRPr lang="en-GB"/>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84CCA94E-BE99-4E18-B73F-021332BE54DD}" type="slidenum">
              <a:rPr lang="en-GB" smtClean="0"/>
              <a:t>‹#›</a:t>
            </a:fld>
            <a:endParaRPr lang="en-GB"/>
          </a:p>
        </p:txBody>
      </p:sp>
    </p:spTree>
    <p:extLst>
      <p:ext uri="{BB962C8B-B14F-4D97-AF65-F5344CB8AC3E}">
        <p14:creationId xmlns:p14="http://schemas.microsoft.com/office/powerpoint/2010/main" val="309642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4CCA94E-BE99-4E18-B73F-021332BE54DD}" type="slidenum">
              <a:rPr lang="en-GB" smtClean="0"/>
              <a:t>1</a:t>
            </a:fld>
            <a:endParaRPr lang="en-GB"/>
          </a:p>
        </p:txBody>
      </p:sp>
    </p:spTree>
    <p:extLst>
      <p:ext uri="{BB962C8B-B14F-4D97-AF65-F5344CB8AC3E}">
        <p14:creationId xmlns:p14="http://schemas.microsoft.com/office/powerpoint/2010/main" val="1178456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5327" eaLnBrk="0" hangingPunct="0">
              <a:defRPr sz="2400">
                <a:solidFill>
                  <a:schemeClr val="tx1"/>
                </a:solidFill>
                <a:latin typeface="Times New Roman" pitchFamily="18" charset="0"/>
              </a:defRPr>
            </a:lvl1pPr>
            <a:lvl2pPr marL="743906" indent="-286242" defTabSz="915327" eaLnBrk="0" hangingPunct="0">
              <a:defRPr sz="2400">
                <a:solidFill>
                  <a:schemeClr val="tx1"/>
                </a:solidFill>
                <a:latin typeface="Times New Roman" pitchFamily="18" charset="0"/>
              </a:defRPr>
            </a:lvl2pPr>
            <a:lvl3pPr marL="1144968" indent="-229640" defTabSz="915327" eaLnBrk="0" hangingPunct="0">
              <a:defRPr sz="2400">
                <a:solidFill>
                  <a:schemeClr val="tx1"/>
                </a:solidFill>
                <a:latin typeface="Times New Roman" pitchFamily="18" charset="0"/>
              </a:defRPr>
            </a:lvl3pPr>
            <a:lvl4pPr marL="1602632" indent="-229640" defTabSz="915327" eaLnBrk="0" hangingPunct="0">
              <a:defRPr sz="2400">
                <a:solidFill>
                  <a:schemeClr val="tx1"/>
                </a:solidFill>
                <a:latin typeface="Times New Roman" pitchFamily="18" charset="0"/>
              </a:defRPr>
            </a:lvl4pPr>
            <a:lvl5pPr marL="2060295" indent="-228024" defTabSz="915327" eaLnBrk="0" hangingPunct="0">
              <a:defRPr sz="2400">
                <a:solidFill>
                  <a:schemeClr val="tx1"/>
                </a:solidFill>
                <a:latin typeface="Times New Roman" pitchFamily="18" charset="0"/>
              </a:defRPr>
            </a:lvl5pPr>
            <a:lvl6pPr marL="2526045" indent="-228024" defTabSz="915327" eaLnBrk="0" fontAlgn="base" hangingPunct="0">
              <a:spcBef>
                <a:spcPct val="0"/>
              </a:spcBef>
              <a:spcAft>
                <a:spcPct val="0"/>
              </a:spcAft>
              <a:defRPr sz="2400">
                <a:solidFill>
                  <a:schemeClr val="tx1"/>
                </a:solidFill>
                <a:latin typeface="Times New Roman" pitchFamily="18" charset="0"/>
              </a:defRPr>
            </a:lvl6pPr>
            <a:lvl7pPr marL="2991795" indent="-228024" defTabSz="915327" eaLnBrk="0" fontAlgn="base" hangingPunct="0">
              <a:spcBef>
                <a:spcPct val="0"/>
              </a:spcBef>
              <a:spcAft>
                <a:spcPct val="0"/>
              </a:spcAft>
              <a:defRPr sz="2400">
                <a:solidFill>
                  <a:schemeClr val="tx1"/>
                </a:solidFill>
                <a:latin typeface="Times New Roman" pitchFamily="18" charset="0"/>
              </a:defRPr>
            </a:lvl7pPr>
            <a:lvl8pPr marL="3457544" indent="-228024" defTabSz="915327" eaLnBrk="0" fontAlgn="base" hangingPunct="0">
              <a:spcBef>
                <a:spcPct val="0"/>
              </a:spcBef>
              <a:spcAft>
                <a:spcPct val="0"/>
              </a:spcAft>
              <a:defRPr sz="2400">
                <a:solidFill>
                  <a:schemeClr val="tx1"/>
                </a:solidFill>
                <a:latin typeface="Times New Roman" pitchFamily="18" charset="0"/>
              </a:defRPr>
            </a:lvl8pPr>
            <a:lvl9pPr marL="3923294" indent="-228024" defTabSz="915327" eaLnBrk="0" fontAlgn="base" hangingPunct="0">
              <a:spcBef>
                <a:spcPct val="0"/>
              </a:spcBef>
              <a:spcAft>
                <a:spcPct val="0"/>
              </a:spcAft>
              <a:defRPr sz="2400">
                <a:solidFill>
                  <a:schemeClr val="tx1"/>
                </a:solidFill>
                <a:latin typeface="Times New Roman" pitchFamily="18" charset="0"/>
              </a:defRPr>
            </a:lvl9pPr>
          </a:lstStyle>
          <a:p>
            <a:pPr eaLnBrk="1" hangingPunct="1"/>
            <a:fld id="{0B180462-83D9-4411-9F9C-2A946731E95A}" type="slidenum">
              <a:rPr lang="en-GB" sz="1200"/>
              <a:pPr eaLnBrk="1" hangingPunct="1"/>
              <a:t>10</a:t>
            </a:fld>
            <a:endParaRPr lang="en-GB" sz="1200"/>
          </a:p>
        </p:txBody>
      </p:sp>
      <p:sp>
        <p:nvSpPr>
          <p:cNvPr id="12291" name="Rectangle 2"/>
          <p:cNvSpPr>
            <a:spLocks noGrp="1" noRot="1" noChangeAspect="1" noChangeArrowheads="1" noTextEdit="1"/>
          </p:cNvSpPr>
          <p:nvPr>
            <p:ph type="sldImg"/>
          </p:nvPr>
        </p:nvSpPr>
        <p:spPr>
          <a:xfrm>
            <a:off x="92075" y="746125"/>
            <a:ext cx="6626225" cy="3727450"/>
          </a:xfrm>
          <a:ln/>
        </p:spPr>
      </p:sp>
      <p:sp>
        <p:nvSpPr>
          <p:cNvPr id="12292" name="Rectangle 3"/>
          <p:cNvSpPr>
            <a:spLocks noGrp="1" noChangeArrowheads="1"/>
          </p:cNvSpPr>
          <p:nvPr>
            <p:ph type="body" idx="1"/>
          </p:nvPr>
        </p:nvSpPr>
        <p:spPr/>
        <p:txBody>
          <a:bodyPr/>
          <a:lstStyle/>
          <a:p>
            <a:pPr>
              <a:spcBef>
                <a:spcPct val="0"/>
              </a:spcBef>
              <a:spcAft>
                <a:spcPct val="50000"/>
              </a:spcAft>
              <a:buFontTx/>
              <a:buNone/>
            </a:pPr>
            <a:endParaRPr lang="en-GB" sz="1100"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5327" eaLnBrk="0" hangingPunct="0">
              <a:defRPr sz="2400">
                <a:solidFill>
                  <a:schemeClr val="tx1"/>
                </a:solidFill>
                <a:latin typeface="Times New Roman" pitchFamily="18" charset="0"/>
              </a:defRPr>
            </a:lvl1pPr>
            <a:lvl2pPr marL="743906" indent="-286242" defTabSz="915327" eaLnBrk="0" hangingPunct="0">
              <a:defRPr sz="2400">
                <a:solidFill>
                  <a:schemeClr val="tx1"/>
                </a:solidFill>
                <a:latin typeface="Times New Roman" pitchFamily="18" charset="0"/>
              </a:defRPr>
            </a:lvl2pPr>
            <a:lvl3pPr marL="1144968" indent="-229640" defTabSz="915327" eaLnBrk="0" hangingPunct="0">
              <a:defRPr sz="2400">
                <a:solidFill>
                  <a:schemeClr val="tx1"/>
                </a:solidFill>
                <a:latin typeface="Times New Roman" pitchFamily="18" charset="0"/>
              </a:defRPr>
            </a:lvl3pPr>
            <a:lvl4pPr marL="1602632" indent="-229640" defTabSz="915327" eaLnBrk="0" hangingPunct="0">
              <a:defRPr sz="2400">
                <a:solidFill>
                  <a:schemeClr val="tx1"/>
                </a:solidFill>
                <a:latin typeface="Times New Roman" pitchFamily="18" charset="0"/>
              </a:defRPr>
            </a:lvl4pPr>
            <a:lvl5pPr marL="2060295" indent="-228024" defTabSz="915327" eaLnBrk="0" hangingPunct="0">
              <a:defRPr sz="2400">
                <a:solidFill>
                  <a:schemeClr val="tx1"/>
                </a:solidFill>
                <a:latin typeface="Times New Roman" pitchFamily="18" charset="0"/>
              </a:defRPr>
            </a:lvl5pPr>
            <a:lvl6pPr marL="2526045" indent="-228024" defTabSz="915327" eaLnBrk="0" fontAlgn="base" hangingPunct="0">
              <a:spcBef>
                <a:spcPct val="0"/>
              </a:spcBef>
              <a:spcAft>
                <a:spcPct val="0"/>
              </a:spcAft>
              <a:defRPr sz="2400">
                <a:solidFill>
                  <a:schemeClr val="tx1"/>
                </a:solidFill>
                <a:latin typeface="Times New Roman" pitchFamily="18" charset="0"/>
              </a:defRPr>
            </a:lvl6pPr>
            <a:lvl7pPr marL="2991795" indent="-228024" defTabSz="915327" eaLnBrk="0" fontAlgn="base" hangingPunct="0">
              <a:spcBef>
                <a:spcPct val="0"/>
              </a:spcBef>
              <a:spcAft>
                <a:spcPct val="0"/>
              </a:spcAft>
              <a:defRPr sz="2400">
                <a:solidFill>
                  <a:schemeClr val="tx1"/>
                </a:solidFill>
                <a:latin typeface="Times New Roman" pitchFamily="18" charset="0"/>
              </a:defRPr>
            </a:lvl7pPr>
            <a:lvl8pPr marL="3457544" indent="-228024" defTabSz="915327" eaLnBrk="0" fontAlgn="base" hangingPunct="0">
              <a:spcBef>
                <a:spcPct val="0"/>
              </a:spcBef>
              <a:spcAft>
                <a:spcPct val="0"/>
              </a:spcAft>
              <a:defRPr sz="2400">
                <a:solidFill>
                  <a:schemeClr val="tx1"/>
                </a:solidFill>
                <a:latin typeface="Times New Roman" pitchFamily="18" charset="0"/>
              </a:defRPr>
            </a:lvl8pPr>
            <a:lvl9pPr marL="3923294" indent="-228024" defTabSz="915327" eaLnBrk="0" fontAlgn="base" hangingPunct="0">
              <a:spcBef>
                <a:spcPct val="0"/>
              </a:spcBef>
              <a:spcAft>
                <a:spcPct val="0"/>
              </a:spcAft>
              <a:defRPr sz="2400">
                <a:solidFill>
                  <a:schemeClr val="tx1"/>
                </a:solidFill>
                <a:latin typeface="Times New Roman" pitchFamily="18" charset="0"/>
              </a:defRPr>
            </a:lvl9pPr>
          </a:lstStyle>
          <a:p>
            <a:pPr eaLnBrk="1" hangingPunct="1"/>
            <a:fld id="{0B180462-83D9-4411-9F9C-2A946731E95A}" type="slidenum">
              <a:rPr lang="en-GB" sz="1200"/>
              <a:pPr eaLnBrk="1" hangingPunct="1"/>
              <a:t>11</a:t>
            </a:fld>
            <a:endParaRPr lang="en-GB" sz="1200"/>
          </a:p>
        </p:txBody>
      </p:sp>
      <p:sp>
        <p:nvSpPr>
          <p:cNvPr id="12291" name="Rectangle 2"/>
          <p:cNvSpPr>
            <a:spLocks noGrp="1" noRot="1" noChangeAspect="1" noChangeArrowheads="1" noTextEdit="1"/>
          </p:cNvSpPr>
          <p:nvPr>
            <p:ph type="sldImg"/>
          </p:nvPr>
        </p:nvSpPr>
        <p:spPr>
          <a:xfrm>
            <a:off x="92075" y="746125"/>
            <a:ext cx="6626225" cy="3727450"/>
          </a:xfrm>
          <a:ln/>
        </p:spPr>
      </p:sp>
      <p:sp>
        <p:nvSpPr>
          <p:cNvPr id="12292" name="Rectangle 3"/>
          <p:cNvSpPr>
            <a:spLocks noGrp="1" noChangeArrowheads="1"/>
          </p:cNvSpPr>
          <p:nvPr>
            <p:ph type="body" idx="1"/>
          </p:nvPr>
        </p:nvSpPr>
        <p:spPr/>
        <p:txBody>
          <a:bodyPr/>
          <a:lstStyle/>
          <a:p>
            <a:pPr>
              <a:spcBef>
                <a:spcPct val="0"/>
              </a:spcBef>
              <a:spcAft>
                <a:spcPct val="50000"/>
              </a:spcAft>
              <a:buFontTx/>
              <a:buNone/>
            </a:pPr>
            <a:endParaRPr lang="en-GB" sz="1100"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5327" eaLnBrk="0" hangingPunct="0">
              <a:defRPr sz="2400">
                <a:solidFill>
                  <a:schemeClr val="tx1"/>
                </a:solidFill>
                <a:latin typeface="Times New Roman" pitchFamily="18" charset="0"/>
              </a:defRPr>
            </a:lvl1pPr>
            <a:lvl2pPr marL="743906" indent="-286242" defTabSz="915327" eaLnBrk="0" hangingPunct="0">
              <a:defRPr sz="2400">
                <a:solidFill>
                  <a:schemeClr val="tx1"/>
                </a:solidFill>
                <a:latin typeface="Times New Roman" pitchFamily="18" charset="0"/>
              </a:defRPr>
            </a:lvl2pPr>
            <a:lvl3pPr marL="1144968" indent="-229640" defTabSz="915327" eaLnBrk="0" hangingPunct="0">
              <a:defRPr sz="2400">
                <a:solidFill>
                  <a:schemeClr val="tx1"/>
                </a:solidFill>
                <a:latin typeface="Times New Roman" pitchFamily="18" charset="0"/>
              </a:defRPr>
            </a:lvl3pPr>
            <a:lvl4pPr marL="1602632" indent="-229640" defTabSz="915327" eaLnBrk="0" hangingPunct="0">
              <a:defRPr sz="2400">
                <a:solidFill>
                  <a:schemeClr val="tx1"/>
                </a:solidFill>
                <a:latin typeface="Times New Roman" pitchFamily="18" charset="0"/>
              </a:defRPr>
            </a:lvl4pPr>
            <a:lvl5pPr marL="2060295" indent="-228024" defTabSz="915327" eaLnBrk="0" hangingPunct="0">
              <a:defRPr sz="2400">
                <a:solidFill>
                  <a:schemeClr val="tx1"/>
                </a:solidFill>
                <a:latin typeface="Times New Roman" pitchFamily="18" charset="0"/>
              </a:defRPr>
            </a:lvl5pPr>
            <a:lvl6pPr marL="2526045" indent="-228024" defTabSz="915327" eaLnBrk="0" fontAlgn="base" hangingPunct="0">
              <a:spcBef>
                <a:spcPct val="0"/>
              </a:spcBef>
              <a:spcAft>
                <a:spcPct val="0"/>
              </a:spcAft>
              <a:defRPr sz="2400">
                <a:solidFill>
                  <a:schemeClr val="tx1"/>
                </a:solidFill>
                <a:latin typeface="Times New Roman" pitchFamily="18" charset="0"/>
              </a:defRPr>
            </a:lvl6pPr>
            <a:lvl7pPr marL="2991795" indent="-228024" defTabSz="915327" eaLnBrk="0" fontAlgn="base" hangingPunct="0">
              <a:spcBef>
                <a:spcPct val="0"/>
              </a:spcBef>
              <a:spcAft>
                <a:spcPct val="0"/>
              </a:spcAft>
              <a:defRPr sz="2400">
                <a:solidFill>
                  <a:schemeClr val="tx1"/>
                </a:solidFill>
                <a:latin typeface="Times New Roman" pitchFamily="18" charset="0"/>
              </a:defRPr>
            </a:lvl7pPr>
            <a:lvl8pPr marL="3457544" indent="-228024" defTabSz="915327" eaLnBrk="0" fontAlgn="base" hangingPunct="0">
              <a:spcBef>
                <a:spcPct val="0"/>
              </a:spcBef>
              <a:spcAft>
                <a:spcPct val="0"/>
              </a:spcAft>
              <a:defRPr sz="2400">
                <a:solidFill>
                  <a:schemeClr val="tx1"/>
                </a:solidFill>
                <a:latin typeface="Times New Roman" pitchFamily="18" charset="0"/>
              </a:defRPr>
            </a:lvl8pPr>
            <a:lvl9pPr marL="3923294" indent="-228024" defTabSz="915327" eaLnBrk="0" fontAlgn="base" hangingPunct="0">
              <a:spcBef>
                <a:spcPct val="0"/>
              </a:spcBef>
              <a:spcAft>
                <a:spcPct val="0"/>
              </a:spcAft>
              <a:defRPr sz="2400">
                <a:solidFill>
                  <a:schemeClr val="tx1"/>
                </a:solidFill>
                <a:latin typeface="Times New Roman" pitchFamily="18" charset="0"/>
              </a:defRPr>
            </a:lvl9pPr>
          </a:lstStyle>
          <a:p>
            <a:pPr eaLnBrk="1" hangingPunct="1"/>
            <a:fld id="{0B180462-83D9-4411-9F9C-2A946731E95A}" type="slidenum">
              <a:rPr lang="en-GB" sz="1200"/>
              <a:pPr eaLnBrk="1" hangingPunct="1"/>
              <a:t>12</a:t>
            </a:fld>
            <a:endParaRPr lang="en-GB" sz="1200"/>
          </a:p>
        </p:txBody>
      </p:sp>
      <p:sp>
        <p:nvSpPr>
          <p:cNvPr id="12291" name="Rectangle 2"/>
          <p:cNvSpPr>
            <a:spLocks noGrp="1" noRot="1" noChangeAspect="1" noChangeArrowheads="1" noTextEdit="1"/>
          </p:cNvSpPr>
          <p:nvPr>
            <p:ph type="sldImg"/>
          </p:nvPr>
        </p:nvSpPr>
        <p:spPr>
          <a:xfrm>
            <a:off x="92075" y="746125"/>
            <a:ext cx="6626225" cy="3727450"/>
          </a:xfrm>
          <a:ln/>
        </p:spPr>
      </p:sp>
      <p:sp>
        <p:nvSpPr>
          <p:cNvPr id="12292" name="Rectangle 3"/>
          <p:cNvSpPr>
            <a:spLocks noGrp="1" noChangeArrowheads="1"/>
          </p:cNvSpPr>
          <p:nvPr>
            <p:ph type="body" idx="1"/>
          </p:nvPr>
        </p:nvSpPr>
        <p:spPr/>
        <p:txBody>
          <a:bodyPr/>
          <a:lstStyle/>
          <a:p>
            <a:pPr>
              <a:spcBef>
                <a:spcPct val="0"/>
              </a:spcBef>
              <a:spcAft>
                <a:spcPct val="50000"/>
              </a:spcAft>
            </a:pPr>
            <a:endParaRPr lang="en-GB" sz="1100"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5327" eaLnBrk="0" hangingPunct="0">
              <a:defRPr sz="2400">
                <a:solidFill>
                  <a:schemeClr val="tx1"/>
                </a:solidFill>
                <a:latin typeface="Times New Roman" pitchFamily="18" charset="0"/>
              </a:defRPr>
            </a:lvl1pPr>
            <a:lvl2pPr marL="743906" indent="-286242" defTabSz="915327" eaLnBrk="0" hangingPunct="0">
              <a:defRPr sz="2400">
                <a:solidFill>
                  <a:schemeClr val="tx1"/>
                </a:solidFill>
                <a:latin typeface="Times New Roman" pitchFamily="18" charset="0"/>
              </a:defRPr>
            </a:lvl2pPr>
            <a:lvl3pPr marL="1144968" indent="-229640" defTabSz="915327" eaLnBrk="0" hangingPunct="0">
              <a:defRPr sz="2400">
                <a:solidFill>
                  <a:schemeClr val="tx1"/>
                </a:solidFill>
                <a:latin typeface="Times New Roman" pitchFamily="18" charset="0"/>
              </a:defRPr>
            </a:lvl3pPr>
            <a:lvl4pPr marL="1602632" indent="-229640" defTabSz="915327" eaLnBrk="0" hangingPunct="0">
              <a:defRPr sz="2400">
                <a:solidFill>
                  <a:schemeClr val="tx1"/>
                </a:solidFill>
                <a:latin typeface="Times New Roman" pitchFamily="18" charset="0"/>
              </a:defRPr>
            </a:lvl4pPr>
            <a:lvl5pPr marL="2060295" indent="-228024" defTabSz="915327" eaLnBrk="0" hangingPunct="0">
              <a:defRPr sz="2400">
                <a:solidFill>
                  <a:schemeClr val="tx1"/>
                </a:solidFill>
                <a:latin typeface="Times New Roman" pitchFamily="18" charset="0"/>
              </a:defRPr>
            </a:lvl5pPr>
            <a:lvl6pPr marL="2526045" indent="-228024" defTabSz="915327" eaLnBrk="0" fontAlgn="base" hangingPunct="0">
              <a:spcBef>
                <a:spcPct val="0"/>
              </a:spcBef>
              <a:spcAft>
                <a:spcPct val="0"/>
              </a:spcAft>
              <a:defRPr sz="2400">
                <a:solidFill>
                  <a:schemeClr val="tx1"/>
                </a:solidFill>
                <a:latin typeface="Times New Roman" pitchFamily="18" charset="0"/>
              </a:defRPr>
            </a:lvl6pPr>
            <a:lvl7pPr marL="2991795" indent="-228024" defTabSz="915327" eaLnBrk="0" fontAlgn="base" hangingPunct="0">
              <a:spcBef>
                <a:spcPct val="0"/>
              </a:spcBef>
              <a:spcAft>
                <a:spcPct val="0"/>
              </a:spcAft>
              <a:defRPr sz="2400">
                <a:solidFill>
                  <a:schemeClr val="tx1"/>
                </a:solidFill>
                <a:latin typeface="Times New Roman" pitchFamily="18" charset="0"/>
              </a:defRPr>
            </a:lvl7pPr>
            <a:lvl8pPr marL="3457544" indent="-228024" defTabSz="915327" eaLnBrk="0" fontAlgn="base" hangingPunct="0">
              <a:spcBef>
                <a:spcPct val="0"/>
              </a:spcBef>
              <a:spcAft>
                <a:spcPct val="0"/>
              </a:spcAft>
              <a:defRPr sz="2400">
                <a:solidFill>
                  <a:schemeClr val="tx1"/>
                </a:solidFill>
                <a:latin typeface="Times New Roman" pitchFamily="18" charset="0"/>
              </a:defRPr>
            </a:lvl8pPr>
            <a:lvl9pPr marL="3923294" indent="-228024" defTabSz="915327" eaLnBrk="0" fontAlgn="base" hangingPunct="0">
              <a:spcBef>
                <a:spcPct val="0"/>
              </a:spcBef>
              <a:spcAft>
                <a:spcPct val="0"/>
              </a:spcAft>
              <a:defRPr sz="2400">
                <a:solidFill>
                  <a:schemeClr val="tx1"/>
                </a:solidFill>
                <a:latin typeface="Times New Roman" pitchFamily="18" charset="0"/>
              </a:defRPr>
            </a:lvl9pPr>
          </a:lstStyle>
          <a:p>
            <a:pPr eaLnBrk="1" hangingPunct="1"/>
            <a:fld id="{0B180462-83D9-4411-9F9C-2A946731E95A}" type="slidenum">
              <a:rPr lang="en-GB" sz="1200"/>
              <a:pPr eaLnBrk="1" hangingPunct="1"/>
              <a:t>13</a:t>
            </a:fld>
            <a:endParaRPr lang="en-GB" sz="1200"/>
          </a:p>
        </p:txBody>
      </p:sp>
      <p:sp>
        <p:nvSpPr>
          <p:cNvPr id="12291" name="Rectangle 2"/>
          <p:cNvSpPr>
            <a:spLocks noGrp="1" noRot="1" noChangeAspect="1" noChangeArrowheads="1" noTextEdit="1"/>
          </p:cNvSpPr>
          <p:nvPr>
            <p:ph type="sldImg"/>
          </p:nvPr>
        </p:nvSpPr>
        <p:spPr>
          <a:xfrm>
            <a:off x="92075" y="746125"/>
            <a:ext cx="6626225" cy="3727450"/>
          </a:xfrm>
          <a:ln/>
        </p:spPr>
      </p:sp>
      <p:sp>
        <p:nvSpPr>
          <p:cNvPr id="12292" name="Rectangle 3"/>
          <p:cNvSpPr>
            <a:spLocks noGrp="1" noChangeArrowheads="1"/>
          </p:cNvSpPr>
          <p:nvPr>
            <p:ph type="body" idx="1"/>
          </p:nvPr>
        </p:nvSpPr>
        <p:spPr/>
        <p:txBody>
          <a:bodyPr/>
          <a:lstStyle/>
          <a:p>
            <a:pPr>
              <a:spcBef>
                <a:spcPct val="0"/>
              </a:spcBef>
              <a:spcAft>
                <a:spcPct val="50000"/>
              </a:spcAft>
            </a:pPr>
            <a:endParaRPr lang="en-GB" sz="1100"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4CCA94E-BE99-4E18-B73F-021332BE54DD}" type="slidenum">
              <a:rPr lang="en-GB" smtClean="0"/>
              <a:t>14</a:t>
            </a:fld>
            <a:endParaRPr lang="en-GB"/>
          </a:p>
        </p:txBody>
      </p:sp>
    </p:spTree>
    <p:extLst>
      <p:ext uri="{BB962C8B-B14F-4D97-AF65-F5344CB8AC3E}">
        <p14:creationId xmlns:p14="http://schemas.microsoft.com/office/powerpoint/2010/main" val="1762013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5327" eaLnBrk="0" hangingPunct="0">
              <a:defRPr sz="2400">
                <a:solidFill>
                  <a:schemeClr val="tx1"/>
                </a:solidFill>
                <a:latin typeface="Times New Roman" pitchFamily="18" charset="0"/>
              </a:defRPr>
            </a:lvl1pPr>
            <a:lvl2pPr marL="743906" indent="-286242" defTabSz="915327" eaLnBrk="0" hangingPunct="0">
              <a:defRPr sz="2400">
                <a:solidFill>
                  <a:schemeClr val="tx1"/>
                </a:solidFill>
                <a:latin typeface="Times New Roman" pitchFamily="18" charset="0"/>
              </a:defRPr>
            </a:lvl2pPr>
            <a:lvl3pPr marL="1144968" indent="-229640" defTabSz="915327" eaLnBrk="0" hangingPunct="0">
              <a:defRPr sz="2400">
                <a:solidFill>
                  <a:schemeClr val="tx1"/>
                </a:solidFill>
                <a:latin typeface="Times New Roman" pitchFamily="18" charset="0"/>
              </a:defRPr>
            </a:lvl3pPr>
            <a:lvl4pPr marL="1602632" indent="-229640" defTabSz="915327" eaLnBrk="0" hangingPunct="0">
              <a:defRPr sz="2400">
                <a:solidFill>
                  <a:schemeClr val="tx1"/>
                </a:solidFill>
                <a:latin typeface="Times New Roman" pitchFamily="18" charset="0"/>
              </a:defRPr>
            </a:lvl4pPr>
            <a:lvl5pPr marL="2060295" indent="-228024" defTabSz="915327" eaLnBrk="0" hangingPunct="0">
              <a:defRPr sz="2400">
                <a:solidFill>
                  <a:schemeClr val="tx1"/>
                </a:solidFill>
                <a:latin typeface="Times New Roman" pitchFamily="18" charset="0"/>
              </a:defRPr>
            </a:lvl5pPr>
            <a:lvl6pPr marL="2526045" indent="-228024" defTabSz="915327" eaLnBrk="0" fontAlgn="base" hangingPunct="0">
              <a:spcBef>
                <a:spcPct val="0"/>
              </a:spcBef>
              <a:spcAft>
                <a:spcPct val="0"/>
              </a:spcAft>
              <a:defRPr sz="2400">
                <a:solidFill>
                  <a:schemeClr val="tx1"/>
                </a:solidFill>
                <a:latin typeface="Times New Roman" pitchFamily="18" charset="0"/>
              </a:defRPr>
            </a:lvl6pPr>
            <a:lvl7pPr marL="2991795" indent="-228024" defTabSz="915327" eaLnBrk="0" fontAlgn="base" hangingPunct="0">
              <a:spcBef>
                <a:spcPct val="0"/>
              </a:spcBef>
              <a:spcAft>
                <a:spcPct val="0"/>
              </a:spcAft>
              <a:defRPr sz="2400">
                <a:solidFill>
                  <a:schemeClr val="tx1"/>
                </a:solidFill>
                <a:latin typeface="Times New Roman" pitchFamily="18" charset="0"/>
              </a:defRPr>
            </a:lvl7pPr>
            <a:lvl8pPr marL="3457544" indent="-228024" defTabSz="915327" eaLnBrk="0" fontAlgn="base" hangingPunct="0">
              <a:spcBef>
                <a:spcPct val="0"/>
              </a:spcBef>
              <a:spcAft>
                <a:spcPct val="0"/>
              </a:spcAft>
              <a:defRPr sz="2400">
                <a:solidFill>
                  <a:schemeClr val="tx1"/>
                </a:solidFill>
                <a:latin typeface="Times New Roman" pitchFamily="18" charset="0"/>
              </a:defRPr>
            </a:lvl8pPr>
            <a:lvl9pPr marL="3923294" indent="-228024" defTabSz="915327" eaLnBrk="0" fontAlgn="base" hangingPunct="0">
              <a:spcBef>
                <a:spcPct val="0"/>
              </a:spcBef>
              <a:spcAft>
                <a:spcPct val="0"/>
              </a:spcAft>
              <a:defRPr sz="2400">
                <a:solidFill>
                  <a:schemeClr val="tx1"/>
                </a:solidFill>
                <a:latin typeface="Times New Roman" pitchFamily="18" charset="0"/>
              </a:defRPr>
            </a:lvl9pPr>
          </a:lstStyle>
          <a:p>
            <a:pPr eaLnBrk="1" hangingPunct="1"/>
            <a:fld id="{0B180462-83D9-4411-9F9C-2A946731E95A}" type="slidenum">
              <a:rPr lang="en-GB" sz="1200"/>
              <a:pPr eaLnBrk="1" hangingPunct="1"/>
              <a:t>15</a:t>
            </a:fld>
            <a:endParaRPr lang="en-GB" sz="1200"/>
          </a:p>
        </p:txBody>
      </p:sp>
      <p:sp>
        <p:nvSpPr>
          <p:cNvPr id="12291" name="Rectangle 2"/>
          <p:cNvSpPr>
            <a:spLocks noGrp="1" noRot="1" noChangeAspect="1" noChangeArrowheads="1" noTextEdit="1"/>
          </p:cNvSpPr>
          <p:nvPr>
            <p:ph type="sldImg"/>
          </p:nvPr>
        </p:nvSpPr>
        <p:spPr>
          <a:xfrm>
            <a:off x="92075" y="746125"/>
            <a:ext cx="6626225" cy="3727450"/>
          </a:xfrm>
          <a:ln/>
        </p:spPr>
      </p:sp>
      <p:sp>
        <p:nvSpPr>
          <p:cNvPr id="12292" name="Rectangle 3"/>
          <p:cNvSpPr>
            <a:spLocks noGrp="1" noChangeArrowheads="1"/>
          </p:cNvSpPr>
          <p:nvPr>
            <p:ph type="body" idx="1"/>
          </p:nvPr>
        </p:nvSpPr>
        <p:spPr/>
        <p:txBody>
          <a:bodyPr/>
          <a:lstStyle/>
          <a:p>
            <a:pPr>
              <a:spcBef>
                <a:spcPct val="0"/>
              </a:spcBef>
              <a:spcAft>
                <a:spcPct val="50000"/>
              </a:spcAft>
            </a:pPr>
            <a:endParaRPr lang="en-GB" sz="1100"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5327" eaLnBrk="0" hangingPunct="0">
              <a:defRPr sz="2400">
                <a:solidFill>
                  <a:schemeClr val="tx1"/>
                </a:solidFill>
                <a:latin typeface="Times New Roman" pitchFamily="18" charset="0"/>
              </a:defRPr>
            </a:lvl1pPr>
            <a:lvl2pPr marL="743906" indent="-286242" defTabSz="915327" eaLnBrk="0" hangingPunct="0">
              <a:defRPr sz="2400">
                <a:solidFill>
                  <a:schemeClr val="tx1"/>
                </a:solidFill>
                <a:latin typeface="Times New Roman" pitchFamily="18" charset="0"/>
              </a:defRPr>
            </a:lvl2pPr>
            <a:lvl3pPr marL="1144968" indent="-229640" defTabSz="915327" eaLnBrk="0" hangingPunct="0">
              <a:defRPr sz="2400">
                <a:solidFill>
                  <a:schemeClr val="tx1"/>
                </a:solidFill>
                <a:latin typeface="Times New Roman" pitchFamily="18" charset="0"/>
              </a:defRPr>
            </a:lvl3pPr>
            <a:lvl4pPr marL="1602632" indent="-229640" defTabSz="915327" eaLnBrk="0" hangingPunct="0">
              <a:defRPr sz="2400">
                <a:solidFill>
                  <a:schemeClr val="tx1"/>
                </a:solidFill>
                <a:latin typeface="Times New Roman" pitchFamily="18" charset="0"/>
              </a:defRPr>
            </a:lvl4pPr>
            <a:lvl5pPr marL="2060295" indent="-228024" defTabSz="915327" eaLnBrk="0" hangingPunct="0">
              <a:defRPr sz="2400">
                <a:solidFill>
                  <a:schemeClr val="tx1"/>
                </a:solidFill>
                <a:latin typeface="Times New Roman" pitchFamily="18" charset="0"/>
              </a:defRPr>
            </a:lvl5pPr>
            <a:lvl6pPr marL="2526045" indent="-228024" defTabSz="915327" eaLnBrk="0" fontAlgn="base" hangingPunct="0">
              <a:spcBef>
                <a:spcPct val="0"/>
              </a:spcBef>
              <a:spcAft>
                <a:spcPct val="0"/>
              </a:spcAft>
              <a:defRPr sz="2400">
                <a:solidFill>
                  <a:schemeClr val="tx1"/>
                </a:solidFill>
                <a:latin typeface="Times New Roman" pitchFamily="18" charset="0"/>
              </a:defRPr>
            </a:lvl6pPr>
            <a:lvl7pPr marL="2991795" indent="-228024" defTabSz="915327" eaLnBrk="0" fontAlgn="base" hangingPunct="0">
              <a:spcBef>
                <a:spcPct val="0"/>
              </a:spcBef>
              <a:spcAft>
                <a:spcPct val="0"/>
              </a:spcAft>
              <a:defRPr sz="2400">
                <a:solidFill>
                  <a:schemeClr val="tx1"/>
                </a:solidFill>
                <a:latin typeface="Times New Roman" pitchFamily="18" charset="0"/>
              </a:defRPr>
            </a:lvl7pPr>
            <a:lvl8pPr marL="3457544" indent="-228024" defTabSz="915327" eaLnBrk="0" fontAlgn="base" hangingPunct="0">
              <a:spcBef>
                <a:spcPct val="0"/>
              </a:spcBef>
              <a:spcAft>
                <a:spcPct val="0"/>
              </a:spcAft>
              <a:defRPr sz="2400">
                <a:solidFill>
                  <a:schemeClr val="tx1"/>
                </a:solidFill>
                <a:latin typeface="Times New Roman" pitchFamily="18" charset="0"/>
              </a:defRPr>
            </a:lvl8pPr>
            <a:lvl9pPr marL="3923294" indent="-228024" defTabSz="915327" eaLnBrk="0" fontAlgn="base" hangingPunct="0">
              <a:spcBef>
                <a:spcPct val="0"/>
              </a:spcBef>
              <a:spcAft>
                <a:spcPct val="0"/>
              </a:spcAft>
              <a:defRPr sz="2400">
                <a:solidFill>
                  <a:schemeClr val="tx1"/>
                </a:solidFill>
                <a:latin typeface="Times New Roman" pitchFamily="18" charset="0"/>
              </a:defRPr>
            </a:lvl9pPr>
          </a:lstStyle>
          <a:p>
            <a:pPr eaLnBrk="1" hangingPunct="1"/>
            <a:fld id="{0B180462-83D9-4411-9F9C-2A946731E95A}" type="slidenum">
              <a:rPr lang="en-GB" sz="1200"/>
              <a:pPr eaLnBrk="1" hangingPunct="1"/>
              <a:t>16</a:t>
            </a:fld>
            <a:endParaRPr lang="en-GB" sz="1200"/>
          </a:p>
        </p:txBody>
      </p:sp>
      <p:sp>
        <p:nvSpPr>
          <p:cNvPr id="12291" name="Rectangle 2"/>
          <p:cNvSpPr>
            <a:spLocks noGrp="1" noRot="1" noChangeAspect="1" noChangeArrowheads="1" noTextEdit="1"/>
          </p:cNvSpPr>
          <p:nvPr>
            <p:ph type="sldImg"/>
          </p:nvPr>
        </p:nvSpPr>
        <p:spPr>
          <a:xfrm>
            <a:off x="92075" y="746125"/>
            <a:ext cx="6626225" cy="3727450"/>
          </a:xfrm>
          <a:ln/>
        </p:spPr>
      </p:sp>
      <p:sp>
        <p:nvSpPr>
          <p:cNvPr id="12292" name="Rectangle 3"/>
          <p:cNvSpPr>
            <a:spLocks noGrp="1" noChangeArrowheads="1"/>
          </p:cNvSpPr>
          <p:nvPr>
            <p:ph type="body" idx="1"/>
          </p:nvPr>
        </p:nvSpPr>
        <p:spPr/>
        <p:txBody>
          <a:bodyPr/>
          <a:lstStyle/>
          <a:p>
            <a:pPr>
              <a:spcBef>
                <a:spcPct val="0"/>
              </a:spcBef>
              <a:spcAft>
                <a:spcPct val="50000"/>
              </a:spcAft>
            </a:pPr>
            <a:endParaRPr lang="en-GB" sz="1100"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6843" indent="-291094" eaLnBrk="0" hangingPunct="0">
              <a:defRPr sz="2400">
                <a:solidFill>
                  <a:schemeClr val="tx1"/>
                </a:solidFill>
                <a:latin typeface="Times New Roman" pitchFamily="18" charset="0"/>
              </a:defRPr>
            </a:lvl2pPr>
            <a:lvl3pPr marL="1164374" indent="-232875" eaLnBrk="0" hangingPunct="0">
              <a:defRPr sz="2400">
                <a:solidFill>
                  <a:schemeClr val="tx1"/>
                </a:solidFill>
                <a:latin typeface="Times New Roman" pitchFamily="18" charset="0"/>
              </a:defRPr>
            </a:lvl3pPr>
            <a:lvl4pPr marL="1630124" indent="-232875" eaLnBrk="0" hangingPunct="0">
              <a:defRPr sz="2400">
                <a:solidFill>
                  <a:schemeClr val="tx1"/>
                </a:solidFill>
                <a:latin typeface="Times New Roman" pitchFamily="18" charset="0"/>
              </a:defRPr>
            </a:lvl4pPr>
            <a:lvl5pPr marL="2095873" indent="-232875" eaLnBrk="0" hangingPunct="0">
              <a:defRPr sz="2400">
                <a:solidFill>
                  <a:schemeClr val="tx1"/>
                </a:solidFill>
                <a:latin typeface="Times New Roman" pitchFamily="18" charset="0"/>
              </a:defRPr>
            </a:lvl5pPr>
            <a:lvl6pPr marL="2561623" indent="-232875" eaLnBrk="0" fontAlgn="base" hangingPunct="0">
              <a:spcBef>
                <a:spcPct val="0"/>
              </a:spcBef>
              <a:spcAft>
                <a:spcPct val="0"/>
              </a:spcAft>
              <a:defRPr sz="2400">
                <a:solidFill>
                  <a:schemeClr val="tx1"/>
                </a:solidFill>
                <a:latin typeface="Times New Roman" pitchFamily="18" charset="0"/>
              </a:defRPr>
            </a:lvl6pPr>
            <a:lvl7pPr marL="3027373" indent="-232875" eaLnBrk="0" fontAlgn="base" hangingPunct="0">
              <a:spcBef>
                <a:spcPct val="0"/>
              </a:spcBef>
              <a:spcAft>
                <a:spcPct val="0"/>
              </a:spcAft>
              <a:defRPr sz="2400">
                <a:solidFill>
                  <a:schemeClr val="tx1"/>
                </a:solidFill>
                <a:latin typeface="Times New Roman" pitchFamily="18" charset="0"/>
              </a:defRPr>
            </a:lvl7pPr>
            <a:lvl8pPr marL="3493122" indent="-232875" eaLnBrk="0" fontAlgn="base" hangingPunct="0">
              <a:spcBef>
                <a:spcPct val="0"/>
              </a:spcBef>
              <a:spcAft>
                <a:spcPct val="0"/>
              </a:spcAft>
              <a:defRPr sz="2400">
                <a:solidFill>
                  <a:schemeClr val="tx1"/>
                </a:solidFill>
                <a:latin typeface="Times New Roman" pitchFamily="18" charset="0"/>
              </a:defRPr>
            </a:lvl8pPr>
            <a:lvl9pPr marL="3958872" indent="-232875" eaLnBrk="0" fontAlgn="base" hangingPunct="0">
              <a:spcBef>
                <a:spcPct val="0"/>
              </a:spcBef>
              <a:spcAft>
                <a:spcPct val="0"/>
              </a:spcAft>
              <a:defRPr sz="2400">
                <a:solidFill>
                  <a:schemeClr val="tx1"/>
                </a:solidFill>
                <a:latin typeface="Times New Roman" pitchFamily="18" charset="0"/>
              </a:defRPr>
            </a:lvl9pPr>
          </a:lstStyle>
          <a:p>
            <a:pPr eaLnBrk="1" hangingPunct="1"/>
            <a:fld id="{E3A690D4-258B-4027-B7B6-130F8BC9681F}" type="slidenum">
              <a:rPr lang="en-GB" sz="1200"/>
              <a:pPr eaLnBrk="1" hangingPunct="1"/>
              <a:t>2</a:t>
            </a:fld>
            <a:endParaRPr lang="en-GB" sz="1200"/>
          </a:p>
        </p:txBody>
      </p:sp>
      <p:sp>
        <p:nvSpPr>
          <p:cNvPr id="21507" name="Rectangle 2"/>
          <p:cNvSpPr>
            <a:spLocks noGrp="1" noRot="1" noChangeAspect="1" noChangeArrowheads="1" noTextEdit="1"/>
          </p:cNvSpPr>
          <p:nvPr>
            <p:ph type="sldImg"/>
          </p:nvPr>
        </p:nvSpPr>
        <p:spPr>
          <a:xfrm>
            <a:off x="93663" y="746125"/>
            <a:ext cx="6624637" cy="3727450"/>
          </a:xfrm>
          <a:ln/>
        </p:spPr>
      </p:sp>
      <p:sp>
        <p:nvSpPr>
          <p:cNvPr id="24580" name="Rectangle 3"/>
          <p:cNvSpPr>
            <a:spLocks noGrp="1" noChangeArrowheads="1"/>
          </p:cNvSpPr>
          <p:nvPr>
            <p:ph type="body" idx="1"/>
          </p:nvPr>
        </p:nvSpPr>
        <p:spPr>
          <a:ln/>
        </p:spPr>
        <p:txBody>
          <a:bodyPr/>
          <a:lstStyle/>
          <a:p>
            <a:pPr eaLnBrk="1" hangingPunct="1">
              <a:defRPr/>
            </a:pPr>
            <a:endParaRPr lang="en-GB"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6843" indent="-291094" eaLnBrk="0" hangingPunct="0">
              <a:defRPr sz="2400">
                <a:solidFill>
                  <a:schemeClr val="tx1"/>
                </a:solidFill>
                <a:latin typeface="Times New Roman" pitchFamily="18" charset="0"/>
              </a:defRPr>
            </a:lvl2pPr>
            <a:lvl3pPr marL="1164374" indent="-232875" eaLnBrk="0" hangingPunct="0">
              <a:defRPr sz="2400">
                <a:solidFill>
                  <a:schemeClr val="tx1"/>
                </a:solidFill>
                <a:latin typeface="Times New Roman" pitchFamily="18" charset="0"/>
              </a:defRPr>
            </a:lvl3pPr>
            <a:lvl4pPr marL="1630124" indent="-232875" eaLnBrk="0" hangingPunct="0">
              <a:defRPr sz="2400">
                <a:solidFill>
                  <a:schemeClr val="tx1"/>
                </a:solidFill>
                <a:latin typeface="Times New Roman" pitchFamily="18" charset="0"/>
              </a:defRPr>
            </a:lvl4pPr>
            <a:lvl5pPr marL="2095873" indent="-232875" eaLnBrk="0" hangingPunct="0">
              <a:defRPr sz="2400">
                <a:solidFill>
                  <a:schemeClr val="tx1"/>
                </a:solidFill>
                <a:latin typeface="Times New Roman" pitchFamily="18" charset="0"/>
              </a:defRPr>
            </a:lvl5pPr>
            <a:lvl6pPr marL="2561623" indent="-232875" eaLnBrk="0" fontAlgn="base" hangingPunct="0">
              <a:spcBef>
                <a:spcPct val="0"/>
              </a:spcBef>
              <a:spcAft>
                <a:spcPct val="0"/>
              </a:spcAft>
              <a:defRPr sz="2400">
                <a:solidFill>
                  <a:schemeClr val="tx1"/>
                </a:solidFill>
                <a:latin typeface="Times New Roman" pitchFamily="18" charset="0"/>
              </a:defRPr>
            </a:lvl6pPr>
            <a:lvl7pPr marL="3027373" indent="-232875" eaLnBrk="0" fontAlgn="base" hangingPunct="0">
              <a:spcBef>
                <a:spcPct val="0"/>
              </a:spcBef>
              <a:spcAft>
                <a:spcPct val="0"/>
              </a:spcAft>
              <a:defRPr sz="2400">
                <a:solidFill>
                  <a:schemeClr val="tx1"/>
                </a:solidFill>
                <a:latin typeface="Times New Roman" pitchFamily="18" charset="0"/>
              </a:defRPr>
            </a:lvl7pPr>
            <a:lvl8pPr marL="3493122" indent="-232875" eaLnBrk="0" fontAlgn="base" hangingPunct="0">
              <a:spcBef>
                <a:spcPct val="0"/>
              </a:spcBef>
              <a:spcAft>
                <a:spcPct val="0"/>
              </a:spcAft>
              <a:defRPr sz="2400">
                <a:solidFill>
                  <a:schemeClr val="tx1"/>
                </a:solidFill>
                <a:latin typeface="Times New Roman" pitchFamily="18" charset="0"/>
              </a:defRPr>
            </a:lvl8pPr>
            <a:lvl9pPr marL="3958872" indent="-232875" eaLnBrk="0" fontAlgn="base" hangingPunct="0">
              <a:spcBef>
                <a:spcPct val="0"/>
              </a:spcBef>
              <a:spcAft>
                <a:spcPct val="0"/>
              </a:spcAft>
              <a:defRPr sz="2400">
                <a:solidFill>
                  <a:schemeClr val="tx1"/>
                </a:solidFill>
                <a:latin typeface="Times New Roman" pitchFamily="18" charset="0"/>
              </a:defRPr>
            </a:lvl9pPr>
          </a:lstStyle>
          <a:p>
            <a:pPr eaLnBrk="1" hangingPunct="1"/>
            <a:fld id="{E3A690D4-258B-4027-B7B6-130F8BC9681F}" type="slidenum">
              <a:rPr lang="en-GB" sz="1200"/>
              <a:pPr eaLnBrk="1" hangingPunct="1"/>
              <a:t>3</a:t>
            </a:fld>
            <a:endParaRPr lang="en-GB" sz="1200"/>
          </a:p>
        </p:txBody>
      </p:sp>
      <p:sp>
        <p:nvSpPr>
          <p:cNvPr id="21507" name="Rectangle 2"/>
          <p:cNvSpPr>
            <a:spLocks noGrp="1" noRot="1" noChangeAspect="1" noChangeArrowheads="1" noTextEdit="1"/>
          </p:cNvSpPr>
          <p:nvPr>
            <p:ph type="sldImg"/>
          </p:nvPr>
        </p:nvSpPr>
        <p:spPr>
          <a:xfrm>
            <a:off x="93663" y="746125"/>
            <a:ext cx="6624637" cy="3727450"/>
          </a:xfrm>
          <a:ln/>
        </p:spPr>
      </p:sp>
      <p:sp>
        <p:nvSpPr>
          <p:cNvPr id="24580" name="Rectangle 3"/>
          <p:cNvSpPr>
            <a:spLocks noGrp="1" noChangeArrowheads="1"/>
          </p:cNvSpPr>
          <p:nvPr>
            <p:ph type="body" idx="1"/>
          </p:nvPr>
        </p:nvSpPr>
        <p:spPr>
          <a:ln/>
        </p:spPr>
        <p:txBody>
          <a:bodyPr/>
          <a:lstStyle/>
          <a:p>
            <a:pPr eaLnBrk="1" hangingPunct="1">
              <a:defRPr/>
            </a:pPr>
            <a:endParaRPr lang="en-GB"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4CCA94E-BE99-4E18-B73F-021332BE54DD}" type="slidenum">
              <a:rPr lang="en-GB" smtClean="0"/>
              <a:t>4</a:t>
            </a:fld>
            <a:endParaRPr lang="en-GB"/>
          </a:p>
        </p:txBody>
      </p:sp>
    </p:spTree>
    <p:extLst>
      <p:ext uri="{BB962C8B-B14F-4D97-AF65-F5344CB8AC3E}">
        <p14:creationId xmlns:p14="http://schemas.microsoft.com/office/powerpoint/2010/main" val="402671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6843" indent="-291094" eaLnBrk="0" hangingPunct="0">
              <a:defRPr sz="2400">
                <a:solidFill>
                  <a:schemeClr val="tx1"/>
                </a:solidFill>
                <a:latin typeface="Times New Roman" pitchFamily="18" charset="0"/>
              </a:defRPr>
            </a:lvl2pPr>
            <a:lvl3pPr marL="1164374" indent="-232875" eaLnBrk="0" hangingPunct="0">
              <a:defRPr sz="2400">
                <a:solidFill>
                  <a:schemeClr val="tx1"/>
                </a:solidFill>
                <a:latin typeface="Times New Roman" pitchFamily="18" charset="0"/>
              </a:defRPr>
            </a:lvl3pPr>
            <a:lvl4pPr marL="1630124" indent="-232875" eaLnBrk="0" hangingPunct="0">
              <a:defRPr sz="2400">
                <a:solidFill>
                  <a:schemeClr val="tx1"/>
                </a:solidFill>
                <a:latin typeface="Times New Roman" pitchFamily="18" charset="0"/>
              </a:defRPr>
            </a:lvl4pPr>
            <a:lvl5pPr marL="2095873" indent="-232875" eaLnBrk="0" hangingPunct="0">
              <a:defRPr sz="2400">
                <a:solidFill>
                  <a:schemeClr val="tx1"/>
                </a:solidFill>
                <a:latin typeface="Times New Roman" pitchFamily="18" charset="0"/>
              </a:defRPr>
            </a:lvl5pPr>
            <a:lvl6pPr marL="2561623" indent="-232875" eaLnBrk="0" fontAlgn="base" hangingPunct="0">
              <a:spcBef>
                <a:spcPct val="0"/>
              </a:spcBef>
              <a:spcAft>
                <a:spcPct val="0"/>
              </a:spcAft>
              <a:defRPr sz="2400">
                <a:solidFill>
                  <a:schemeClr val="tx1"/>
                </a:solidFill>
                <a:latin typeface="Times New Roman" pitchFamily="18" charset="0"/>
              </a:defRPr>
            </a:lvl6pPr>
            <a:lvl7pPr marL="3027373" indent="-232875" eaLnBrk="0" fontAlgn="base" hangingPunct="0">
              <a:spcBef>
                <a:spcPct val="0"/>
              </a:spcBef>
              <a:spcAft>
                <a:spcPct val="0"/>
              </a:spcAft>
              <a:defRPr sz="2400">
                <a:solidFill>
                  <a:schemeClr val="tx1"/>
                </a:solidFill>
                <a:latin typeface="Times New Roman" pitchFamily="18" charset="0"/>
              </a:defRPr>
            </a:lvl7pPr>
            <a:lvl8pPr marL="3493122" indent="-232875" eaLnBrk="0" fontAlgn="base" hangingPunct="0">
              <a:spcBef>
                <a:spcPct val="0"/>
              </a:spcBef>
              <a:spcAft>
                <a:spcPct val="0"/>
              </a:spcAft>
              <a:defRPr sz="2400">
                <a:solidFill>
                  <a:schemeClr val="tx1"/>
                </a:solidFill>
                <a:latin typeface="Times New Roman" pitchFamily="18" charset="0"/>
              </a:defRPr>
            </a:lvl8pPr>
            <a:lvl9pPr marL="3958872" indent="-232875" eaLnBrk="0" fontAlgn="base" hangingPunct="0">
              <a:spcBef>
                <a:spcPct val="0"/>
              </a:spcBef>
              <a:spcAft>
                <a:spcPct val="0"/>
              </a:spcAft>
              <a:defRPr sz="2400">
                <a:solidFill>
                  <a:schemeClr val="tx1"/>
                </a:solidFill>
                <a:latin typeface="Times New Roman" pitchFamily="18" charset="0"/>
              </a:defRPr>
            </a:lvl9pPr>
          </a:lstStyle>
          <a:p>
            <a:pPr eaLnBrk="1" hangingPunct="1"/>
            <a:fld id="{E3A690D4-258B-4027-B7B6-130F8BC9681F}" type="slidenum">
              <a:rPr lang="en-GB" sz="1200"/>
              <a:pPr eaLnBrk="1" hangingPunct="1"/>
              <a:t>5</a:t>
            </a:fld>
            <a:endParaRPr lang="en-GB" sz="1200"/>
          </a:p>
        </p:txBody>
      </p:sp>
      <p:sp>
        <p:nvSpPr>
          <p:cNvPr id="21507" name="Rectangle 2"/>
          <p:cNvSpPr>
            <a:spLocks noGrp="1" noRot="1" noChangeAspect="1" noChangeArrowheads="1" noTextEdit="1"/>
          </p:cNvSpPr>
          <p:nvPr>
            <p:ph type="sldImg"/>
          </p:nvPr>
        </p:nvSpPr>
        <p:spPr>
          <a:xfrm>
            <a:off x="93663" y="746125"/>
            <a:ext cx="6624637" cy="3727450"/>
          </a:xfrm>
          <a:ln/>
        </p:spPr>
      </p:sp>
      <p:sp>
        <p:nvSpPr>
          <p:cNvPr id="24580" name="Rectangle 3"/>
          <p:cNvSpPr>
            <a:spLocks noGrp="1" noChangeArrowheads="1"/>
          </p:cNvSpPr>
          <p:nvPr>
            <p:ph type="body" idx="1"/>
          </p:nvPr>
        </p:nvSpPr>
        <p:spPr>
          <a:ln/>
        </p:spPr>
        <p:txBody>
          <a:bodyPr/>
          <a:lstStyle/>
          <a:p>
            <a:pPr eaLnBrk="1" hangingPunct="1">
              <a:defRPr/>
            </a:pPr>
            <a:r>
              <a:rPr lang="en-GB" dirty="0" smtClean="0">
                <a:latin typeface="Arial" panose="020B0604020202020204" pitchFamily="34" charset="0"/>
                <a:cs typeface="Arial" panose="020B0604020202020204" pitchFamily="34" charset="0"/>
              </a:rPr>
              <a:t>As</a:t>
            </a:r>
            <a:r>
              <a:rPr lang="en-GB" baseline="0" dirty="0" smtClean="0">
                <a:latin typeface="Arial" panose="020B0604020202020204" pitchFamily="34" charset="0"/>
                <a:cs typeface="Arial" panose="020B0604020202020204" pitchFamily="34" charset="0"/>
              </a:rPr>
              <a:t> councils we all have issues with which we need to deal. For most issues there is now a set of indicators and measures (the majority of which are quantitative) that will tell us whether the solution / service we have in place is working. In the main we share these indicators and measures with our fellow authorities and this won’t change. For one thing, we need to be able to benchmark against other councils and for another there will always be a need to know whether something is performing well and is providing value for money.</a:t>
            </a:r>
          </a:p>
          <a:p>
            <a:pPr eaLnBrk="1" hangingPunct="1">
              <a:defRPr/>
            </a:pPr>
            <a:endParaRPr lang="en-GB" baseline="0" dirty="0" smtClean="0">
              <a:latin typeface="Arial" panose="020B0604020202020204" pitchFamily="34" charset="0"/>
              <a:cs typeface="Arial" panose="020B0604020202020204" pitchFamily="34" charset="0"/>
            </a:endParaRPr>
          </a:p>
          <a:p>
            <a:pPr eaLnBrk="1" hangingPunct="1">
              <a:defRPr/>
            </a:pPr>
            <a:r>
              <a:rPr lang="en-GB" baseline="0" dirty="0" smtClean="0">
                <a:latin typeface="Arial" panose="020B0604020202020204" pitchFamily="34" charset="0"/>
                <a:cs typeface="Arial" panose="020B0604020202020204" pitchFamily="34" charset="0"/>
              </a:rPr>
              <a:t>As a co-operative council, we are set apart by how we go about getting the desired result and maximising the social, physical and emotional value added that can be gained from each one – the ripple effect.</a:t>
            </a:r>
          </a:p>
          <a:p>
            <a:pPr eaLnBrk="1" hangingPunct="1">
              <a:defRPr/>
            </a:pPr>
            <a:endParaRPr lang="en-GB" baseline="0" dirty="0" smtClean="0">
              <a:latin typeface="Arial" panose="020B0604020202020204" pitchFamily="34" charset="0"/>
              <a:cs typeface="Arial" panose="020B0604020202020204" pitchFamily="34" charset="0"/>
            </a:endParaRPr>
          </a:p>
          <a:p>
            <a:pPr eaLnBrk="1" hangingPunct="1">
              <a:defRPr/>
            </a:pPr>
            <a:r>
              <a:rPr lang="en-GB" baseline="0" dirty="0" smtClean="0">
                <a:latin typeface="Arial" panose="020B0604020202020204" pitchFamily="34" charset="0"/>
                <a:cs typeface="Arial" panose="020B0604020202020204" pitchFamily="34" charset="0"/>
              </a:rPr>
              <a:t>So, the ripple of effect of removing barriers to higher skilled employment has a ripple effect on the employee and the ability they have to provide for their families and their chances for the future; the employer solves a labour issue, sees the borough as a good place to do business, uses local supply chains, creates a strong local economy; public services see an increase in the level of trust and goodwill from businesses in the borough which means better relationships leading to increased partnership working with the private sector.</a:t>
            </a:r>
            <a:endParaRPr lang="en-GB"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15327" eaLnBrk="0" hangingPunct="0">
              <a:defRPr sz="2400">
                <a:solidFill>
                  <a:schemeClr val="tx1"/>
                </a:solidFill>
                <a:latin typeface="Times New Roman" pitchFamily="18" charset="0"/>
              </a:defRPr>
            </a:lvl1pPr>
            <a:lvl2pPr marL="743906" indent="-286242" defTabSz="915327" eaLnBrk="0" hangingPunct="0">
              <a:defRPr sz="2400">
                <a:solidFill>
                  <a:schemeClr val="tx1"/>
                </a:solidFill>
                <a:latin typeface="Times New Roman" pitchFamily="18" charset="0"/>
              </a:defRPr>
            </a:lvl2pPr>
            <a:lvl3pPr marL="1144968" indent="-229640" defTabSz="915327" eaLnBrk="0" hangingPunct="0">
              <a:defRPr sz="2400">
                <a:solidFill>
                  <a:schemeClr val="tx1"/>
                </a:solidFill>
                <a:latin typeface="Times New Roman" pitchFamily="18" charset="0"/>
              </a:defRPr>
            </a:lvl3pPr>
            <a:lvl4pPr marL="1602632" indent="-229640" defTabSz="915327" eaLnBrk="0" hangingPunct="0">
              <a:defRPr sz="2400">
                <a:solidFill>
                  <a:schemeClr val="tx1"/>
                </a:solidFill>
                <a:latin typeface="Times New Roman" pitchFamily="18" charset="0"/>
              </a:defRPr>
            </a:lvl4pPr>
            <a:lvl5pPr marL="2060295" indent="-228024" defTabSz="915327" eaLnBrk="0" hangingPunct="0">
              <a:defRPr sz="2400">
                <a:solidFill>
                  <a:schemeClr val="tx1"/>
                </a:solidFill>
                <a:latin typeface="Times New Roman" pitchFamily="18" charset="0"/>
              </a:defRPr>
            </a:lvl5pPr>
            <a:lvl6pPr marL="2526045" indent="-228024" defTabSz="915327" eaLnBrk="0" fontAlgn="base" hangingPunct="0">
              <a:spcBef>
                <a:spcPct val="0"/>
              </a:spcBef>
              <a:spcAft>
                <a:spcPct val="0"/>
              </a:spcAft>
              <a:defRPr sz="2400">
                <a:solidFill>
                  <a:schemeClr val="tx1"/>
                </a:solidFill>
                <a:latin typeface="Times New Roman" pitchFamily="18" charset="0"/>
              </a:defRPr>
            </a:lvl6pPr>
            <a:lvl7pPr marL="2991795" indent="-228024" defTabSz="915327" eaLnBrk="0" fontAlgn="base" hangingPunct="0">
              <a:spcBef>
                <a:spcPct val="0"/>
              </a:spcBef>
              <a:spcAft>
                <a:spcPct val="0"/>
              </a:spcAft>
              <a:defRPr sz="2400">
                <a:solidFill>
                  <a:schemeClr val="tx1"/>
                </a:solidFill>
                <a:latin typeface="Times New Roman" pitchFamily="18" charset="0"/>
              </a:defRPr>
            </a:lvl7pPr>
            <a:lvl8pPr marL="3457544" indent="-228024" defTabSz="915327" eaLnBrk="0" fontAlgn="base" hangingPunct="0">
              <a:spcBef>
                <a:spcPct val="0"/>
              </a:spcBef>
              <a:spcAft>
                <a:spcPct val="0"/>
              </a:spcAft>
              <a:defRPr sz="2400">
                <a:solidFill>
                  <a:schemeClr val="tx1"/>
                </a:solidFill>
                <a:latin typeface="Times New Roman" pitchFamily="18" charset="0"/>
              </a:defRPr>
            </a:lvl8pPr>
            <a:lvl9pPr marL="3923294" indent="-228024" defTabSz="915327" eaLnBrk="0" fontAlgn="base" hangingPunct="0">
              <a:spcBef>
                <a:spcPct val="0"/>
              </a:spcBef>
              <a:spcAft>
                <a:spcPct val="0"/>
              </a:spcAft>
              <a:defRPr sz="2400">
                <a:solidFill>
                  <a:schemeClr val="tx1"/>
                </a:solidFill>
                <a:latin typeface="Times New Roman" pitchFamily="18" charset="0"/>
              </a:defRPr>
            </a:lvl9pPr>
          </a:lstStyle>
          <a:p>
            <a:pPr eaLnBrk="1" hangingPunct="1"/>
            <a:fld id="{0B180462-83D9-4411-9F9C-2A946731E95A}" type="slidenum">
              <a:rPr lang="en-GB" sz="1200"/>
              <a:pPr eaLnBrk="1" hangingPunct="1"/>
              <a:t>6</a:t>
            </a:fld>
            <a:endParaRPr lang="en-GB" sz="1200"/>
          </a:p>
        </p:txBody>
      </p:sp>
      <p:sp>
        <p:nvSpPr>
          <p:cNvPr id="12291" name="Rectangle 2"/>
          <p:cNvSpPr>
            <a:spLocks noGrp="1" noRot="1" noChangeAspect="1" noChangeArrowheads="1" noTextEdit="1"/>
          </p:cNvSpPr>
          <p:nvPr>
            <p:ph type="sldImg"/>
          </p:nvPr>
        </p:nvSpPr>
        <p:spPr>
          <a:xfrm>
            <a:off x="92075" y="746125"/>
            <a:ext cx="6626225" cy="3727450"/>
          </a:xfrm>
          <a:ln/>
        </p:spPr>
      </p:sp>
      <p:sp>
        <p:nvSpPr>
          <p:cNvPr id="12292" name="Rectangle 3"/>
          <p:cNvSpPr>
            <a:spLocks noGrp="1" noChangeArrowheads="1"/>
          </p:cNvSpPr>
          <p:nvPr>
            <p:ph type="body" idx="1"/>
          </p:nvPr>
        </p:nvSpPr>
        <p:spPr/>
        <p:txBody>
          <a:bodyPr/>
          <a:lstStyle/>
          <a:p>
            <a:pPr>
              <a:spcBef>
                <a:spcPct val="0"/>
              </a:spcBef>
              <a:spcAft>
                <a:spcPct val="50000"/>
              </a:spcAft>
              <a:buFontTx/>
              <a:buNone/>
            </a:pPr>
            <a:r>
              <a:rPr lang="en-GB" sz="1100" dirty="0">
                <a:latin typeface="Arial" charset="0"/>
              </a:rPr>
              <a:t>What is co-operative about the solution?</a:t>
            </a:r>
          </a:p>
          <a:p>
            <a:pPr marL="174656" indent="-174656">
              <a:spcBef>
                <a:spcPct val="0"/>
              </a:spcBef>
              <a:spcAft>
                <a:spcPct val="50000"/>
              </a:spcAft>
              <a:buFont typeface="Arial" panose="020B0604020202020204" pitchFamily="34" charset="0"/>
              <a:buChar char="•"/>
            </a:pPr>
            <a:r>
              <a:rPr lang="en-GB" sz="1100" dirty="0">
                <a:latin typeface="Arial" charset="0"/>
              </a:rPr>
              <a:t>Based on our values</a:t>
            </a:r>
          </a:p>
          <a:p>
            <a:pPr marL="174656" indent="-174656">
              <a:spcBef>
                <a:spcPct val="0"/>
              </a:spcBef>
              <a:spcAft>
                <a:spcPct val="50000"/>
              </a:spcAft>
              <a:buFont typeface="Arial" panose="020B0604020202020204" pitchFamily="34" charset="0"/>
              <a:buChar char="•"/>
            </a:pPr>
            <a:r>
              <a:rPr lang="en-GB" sz="1100" dirty="0">
                <a:latin typeface="Arial" charset="0"/>
              </a:rPr>
              <a:t>Based on our behaviours</a:t>
            </a:r>
          </a:p>
          <a:p>
            <a:pPr marL="174656" indent="-174656">
              <a:spcBef>
                <a:spcPct val="0"/>
              </a:spcBef>
              <a:spcAft>
                <a:spcPct val="50000"/>
              </a:spcAft>
              <a:buFont typeface="Arial" panose="020B0604020202020204" pitchFamily="34" charset="0"/>
              <a:buChar char="•"/>
            </a:pPr>
            <a:r>
              <a:rPr lang="en-GB" sz="1100" dirty="0">
                <a:latin typeface="Arial" charset="0"/>
              </a:rPr>
              <a:t>Based on collective benefit</a:t>
            </a:r>
          </a:p>
          <a:p>
            <a:pPr>
              <a:spcBef>
                <a:spcPct val="0"/>
              </a:spcBef>
              <a:spcAft>
                <a:spcPct val="50000"/>
              </a:spcAft>
            </a:pPr>
            <a:endParaRPr lang="en-GB" sz="1100" dirty="0">
              <a:latin typeface="Arial" charset="0"/>
            </a:endParaRPr>
          </a:p>
          <a:p>
            <a:pPr>
              <a:spcBef>
                <a:spcPct val="0"/>
              </a:spcBef>
              <a:spcAft>
                <a:spcPct val="50000"/>
              </a:spcAft>
            </a:pPr>
            <a:r>
              <a:rPr lang="en-GB" sz="1100" dirty="0">
                <a:latin typeface="Arial" charset="0"/>
              </a:rPr>
              <a:t>Ripple </a:t>
            </a:r>
            <a:r>
              <a:rPr lang="en-GB" sz="1100" dirty="0" smtClean="0">
                <a:latin typeface="Arial" charset="0"/>
              </a:rPr>
              <a:t>effects:</a:t>
            </a:r>
            <a:endParaRPr lang="en-GB" sz="1100" dirty="0">
              <a:latin typeface="Arial" charset="0"/>
            </a:endParaRPr>
          </a:p>
          <a:p>
            <a:pPr>
              <a:spcBef>
                <a:spcPct val="0"/>
              </a:spcBef>
              <a:spcAft>
                <a:spcPct val="50000"/>
              </a:spcAft>
            </a:pPr>
            <a:r>
              <a:rPr lang="en-GB" sz="1100" dirty="0" smtClean="0">
                <a:latin typeface="Arial" charset="0"/>
              </a:rPr>
              <a:t>Place: Not all existing indicators can do this job. New indicators and measures may need to be crafted.</a:t>
            </a:r>
            <a:endParaRPr lang="en-GB" sz="1100" dirty="0">
              <a:latin typeface="Arial" charset="0"/>
            </a:endParaRPr>
          </a:p>
          <a:p>
            <a:pPr>
              <a:spcBef>
                <a:spcPct val="0"/>
              </a:spcBef>
              <a:spcAft>
                <a:spcPct val="50000"/>
              </a:spcAft>
            </a:pPr>
            <a:r>
              <a:rPr lang="en-GB" sz="1100" dirty="0" smtClean="0">
                <a:latin typeface="Arial" charset="0"/>
              </a:rPr>
              <a:t>People: Not</a:t>
            </a:r>
            <a:r>
              <a:rPr lang="en-GB" sz="1100" baseline="0" dirty="0" smtClean="0">
                <a:latin typeface="Arial" charset="0"/>
              </a:rPr>
              <a:t> all the measurement of co-operative impact can be done through indicators. There is a lot of information on impact to be gained from case studies and personal accounts of the difference something has made.</a:t>
            </a:r>
            <a:endParaRPr lang="en-GB" sz="1100" dirty="0">
              <a:latin typeface="Arial" charset="0"/>
            </a:endParaRPr>
          </a:p>
          <a:p>
            <a:pPr>
              <a:spcBef>
                <a:spcPct val="0"/>
              </a:spcBef>
              <a:spcAft>
                <a:spcPct val="50000"/>
              </a:spcAft>
            </a:pPr>
            <a:r>
              <a:rPr lang="en-GB" sz="1100" dirty="0">
                <a:latin typeface="Arial" charset="0"/>
              </a:rPr>
              <a:t>Public </a:t>
            </a:r>
            <a:r>
              <a:rPr lang="en-GB" sz="1100" dirty="0" smtClean="0">
                <a:latin typeface="Arial" charset="0"/>
              </a:rPr>
              <a:t>Services: This is not just Council.</a:t>
            </a:r>
            <a:r>
              <a:rPr lang="en-GB" sz="1100" baseline="0" dirty="0" smtClean="0">
                <a:latin typeface="Arial" charset="0"/>
              </a:rPr>
              <a:t> In a co-operative borough, there would be advantage to all public services, third sector and others such as RSLs.</a:t>
            </a:r>
            <a:endParaRPr lang="en-GB" sz="1100"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2075" y="746125"/>
            <a:ext cx="6626225" cy="3727450"/>
          </a:xfrm>
          <a:ln/>
        </p:spPr>
      </p:sp>
      <p:sp>
        <p:nvSpPr>
          <p:cNvPr id="41987" name="Rectangle 3"/>
          <p:cNvSpPr>
            <a:spLocks noGrp="1" noChangeArrowheads="1"/>
          </p:cNvSpPr>
          <p:nvPr>
            <p:ph type="body" idx="1"/>
          </p:nvPr>
        </p:nvSpPr>
        <p:spPr/>
        <p:txBody>
          <a:bodyPr/>
          <a:lstStyle/>
          <a:p>
            <a:pPr marL="177922" indent="-177922">
              <a:buFont typeface="Arial" pitchFamily="34" charset="0"/>
              <a:buChar char="•"/>
            </a:pPr>
            <a:endParaRPr lang="en-GB" sz="8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6C7609-A69F-4B21-816E-75E2FAC975EC}"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211064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6C7609-A69F-4B21-816E-75E2FAC975EC}" type="slidenum">
              <a:rPr lang="en-GB" smtClean="0">
                <a:solidFill>
                  <a:prstClr val="black"/>
                </a:solidFill>
              </a:rPr>
              <a:pPr>
                <a:defRPr/>
              </a:pPr>
              <a:t>9</a:t>
            </a:fld>
            <a:endParaRPr lang="en-GB">
              <a:solidFill>
                <a:prstClr val="black"/>
              </a:solidFill>
            </a:endParaRPr>
          </a:p>
        </p:txBody>
      </p:sp>
    </p:spTree>
    <p:extLst>
      <p:ext uri="{BB962C8B-B14F-4D97-AF65-F5344CB8AC3E}">
        <p14:creationId xmlns:p14="http://schemas.microsoft.com/office/powerpoint/2010/main" val="2110646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userDrawn="1"/>
        </p:nvPicPr>
        <p:blipFill>
          <a:blip r:embed="rId2"/>
          <a:stretch>
            <a:fillRect/>
          </a:stretch>
        </p:blipFill>
        <p:spPr>
          <a:xfrm>
            <a:off x="1333440" y="6026728"/>
            <a:ext cx="2172829" cy="548640"/>
          </a:xfrm>
          <a:prstGeom prst="rect">
            <a:avLst/>
          </a:prstGeom>
        </p:spPr>
      </p:pic>
      <p:pic>
        <p:nvPicPr>
          <p:cNvPr id="11" name="Picture 10"/>
          <p:cNvPicPr>
            <a:picLocks noChangeAspect="1"/>
          </p:cNvPicPr>
          <p:nvPr userDrawn="1"/>
        </p:nvPicPr>
        <p:blipFill>
          <a:blip r:embed="rId3"/>
          <a:stretch>
            <a:fillRect/>
          </a:stretch>
        </p:blipFill>
        <p:spPr>
          <a:xfrm>
            <a:off x="5711189" y="6026728"/>
            <a:ext cx="2231625" cy="548639"/>
          </a:xfrm>
          <a:prstGeom prst="rect">
            <a:avLst/>
          </a:prstGeom>
        </p:spPr>
      </p:pic>
    </p:spTree>
    <p:extLst>
      <p:ext uri="{BB962C8B-B14F-4D97-AF65-F5344CB8AC3E}">
        <p14:creationId xmlns:p14="http://schemas.microsoft.com/office/powerpoint/2010/main" val="232694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15742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11/23/2016</a:t>
            </a:fld>
            <a:endParaRPr lang="en-US" dirty="0"/>
          </a:p>
        </p:txBody>
      </p:sp>
      <p:pic>
        <p:nvPicPr>
          <p:cNvPr id="7" name="Picture 6"/>
          <p:cNvPicPr>
            <a:picLocks noChangeAspect="1"/>
          </p:cNvPicPr>
          <p:nvPr userDrawn="1"/>
        </p:nvPicPr>
        <p:blipFill>
          <a:blip r:embed="rId2"/>
          <a:stretch>
            <a:fillRect/>
          </a:stretch>
        </p:blipFill>
        <p:spPr>
          <a:xfrm>
            <a:off x="2060858" y="6041362"/>
            <a:ext cx="1396105" cy="353599"/>
          </a:xfrm>
          <a:prstGeom prst="rect">
            <a:avLst/>
          </a:prstGeom>
        </p:spPr>
      </p:pic>
      <p:pic>
        <p:nvPicPr>
          <p:cNvPr id="8" name="Picture 7"/>
          <p:cNvPicPr>
            <a:picLocks noChangeAspect="1"/>
          </p:cNvPicPr>
          <p:nvPr userDrawn="1"/>
        </p:nvPicPr>
        <p:blipFill>
          <a:blip r:embed="rId3"/>
          <a:stretch>
            <a:fillRect/>
          </a:stretch>
        </p:blipFill>
        <p:spPr>
          <a:xfrm>
            <a:off x="5243989" y="6040695"/>
            <a:ext cx="1487553" cy="365792"/>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7494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11/23/2016</a:t>
            </a:fld>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050022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5847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505954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53210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79521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81638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66073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5366989"/>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11/23/2016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65838170"/>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11/23/2016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3185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11/23/2016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83104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3823205"/>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59567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34D819-9F07-4261-B09B-9E467E5D9002}" type="datetimeFigureOut">
              <a:rPr lang="en-US" smtClean="0"/>
              <a:pPr/>
              <a:t>11/23/2016</a:t>
            </a:fld>
            <a:endParaRPr lang="en-US" dirty="0"/>
          </a:p>
        </p:txBody>
      </p:sp>
      <p:pic>
        <p:nvPicPr>
          <p:cNvPr id="8" name="Picture 7"/>
          <p:cNvPicPr>
            <a:picLocks noChangeAspect="1"/>
          </p:cNvPicPr>
          <p:nvPr userDrawn="1"/>
        </p:nvPicPr>
        <p:blipFill>
          <a:blip r:embed="rId18"/>
          <a:stretch>
            <a:fillRect/>
          </a:stretch>
        </p:blipFill>
        <p:spPr>
          <a:xfrm>
            <a:off x="1263994" y="6041362"/>
            <a:ext cx="2170364" cy="548688"/>
          </a:xfrm>
          <a:prstGeom prst="rect">
            <a:avLst/>
          </a:prstGeom>
        </p:spPr>
      </p:pic>
      <p:pic>
        <p:nvPicPr>
          <p:cNvPr id="9" name="Picture 8"/>
          <p:cNvPicPr>
            <a:picLocks noChangeAspect="1"/>
          </p:cNvPicPr>
          <p:nvPr userDrawn="1"/>
        </p:nvPicPr>
        <p:blipFill>
          <a:blip r:embed="rId19"/>
          <a:stretch>
            <a:fillRect/>
          </a:stretch>
        </p:blipFill>
        <p:spPr>
          <a:xfrm>
            <a:off x="4743617" y="6041362"/>
            <a:ext cx="2231329" cy="548688"/>
          </a:xfrm>
          <a:prstGeom prst="rect">
            <a:avLst/>
          </a:prstGeom>
        </p:spPr>
      </p:pic>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35462474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181140"/>
            <a:ext cx="7766936" cy="3052546"/>
          </a:xfrm>
        </p:spPr>
        <p:txBody>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
        <p:nvSpPr>
          <p:cNvPr id="3" name="Rectangle 2"/>
          <p:cNvSpPr/>
          <p:nvPr/>
        </p:nvSpPr>
        <p:spPr>
          <a:xfrm>
            <a:off x="1001148" y="1604665"/>
            <a:ext cx="7417159" cy="3600986"/>
          </a:xfrm>
          <a:prstGeom prst="rect">
            <a:avLst/>
          </a:prstGeom>
        </p:spPr>
        <p:txBody>
          <a:bodyPr wrap="none">
            <a:spAutoFit/>
          </a:bodyPr>
          <a:lstStyle/>
          <a:p>
            <a:r>
              <a:rPr lang="en-GB" sz="3600" dirty="0">
                <a:solidFill>
                  <a:schemeClr val="bg1">
                    <a:lumMod val="50000"/>
                  </a:schemeClr>
                </a:solidFill>
                <a:latin typeface="+mj-lt"/>
                <a:cs typeface="Arial" panose="020B0604020202020204" pitchFamily="34" charset="0"/>
              </a:rPr>
              <a:t>Measuring the Co-operative </a:t>
            </a:r>
            <a:r>
              <a:rPr lang="en-GB" sz="3600" dirty="0" smtClean="0">
                <a:solidFill>
                  <a:schemeClr val="bg1">
                    <a:lumMod val="50000"/>
                  </a:schemeClr>
                </a:solidFill>
                <a:latin typeface="+mj-lt"/>
                <a:cs typeface="Arial" panose="020B0604020202020204" pitchFamily="34" charset="0"/>
              </a:rPr>
              <a:t>difference</a:t>
            </a:r>
          </a:p>
          <a:p>
            <a:endParaRPr lang="en-GB" sz="3600" dirty="0">
              <a:solidFill>
                <a:schemeClr val="bg1">
                  <a:lumMod val="50000"/>
                </a:schemeClr>
              </a:solidFill>
              <a:latin typeface="+mj-lt"/>
              <a:cs typeface="Arial" panose="020B0604020202020204" pitchFamily="34" charset="0"/>
            </a:endParaRPr>
          </a:p>
          <a:p>
            <a:endParaRPr lang="en-GB" sz="3600" dirty="0" smtClean="0">
              <a:solidFill>
                <a:schemeClr val="bg1">
                  <a:lumMod val="50000"/>
                </a:schemeClr>
              </a:solidFill>
              <a:latin typeface="+mj-lt"/>
              <a:cs typeface="Arial" panose="020B0604020202020204" pitchFamily="34" charset="0"/>
            </a:endParaRPr>
          </a:p>
          <a:p>
            <a:endParaRPr lang="en-GB" sz="3600" dirty="0">
              <a:solidFill>
                <a:schemeClr val="bg1">
                  <a:lumMod val="50000"/>
                </a:schemeClr>
              </a:solidFill>
              <a:latin typeface="+mj-lt"/>
              <a:cs typeface="Arial" panose="020B0604020202020204" pitchFamily="34" charset="0"/>
            </a:endParaRPr>
          </a:p>
          <a:p>
            <a:r>
              <a:rPr lang="en-GB" sz="2800" dirty="0" smtClean="0">
                <a:solidFill>
                  <a:schemeClr val="bg1">
                    <a:lumMod val="50000"/>
                  </a:schemeClr>
                </a:solidFill>
                <a:latin typeface="+mj-lt"/>
                <a:cs typeface="Arial" panose="020B0604020202020204" pitchFamily="34" charset="0"/>
              </a:rPr>
              <a:t>Jenni Barker</a:t>
            </a:r>
          </a:p>
          <a:p>
            <a:r>
              <a:rPr lang="en-GB" sz="2800" dirty="0" smtClean="0">
                <a:solidFill>
                  <a:schemeClr val="bg1">
                    <a:lumMod val="50000"/>
                  </a:schemeClr>
                </a:solidFill>
                <a:latin typeface="+mj-lt"/>
                <a:cs typeface="Arial" panose="020B0604020202020204" pitchFamily="34" charset="0"/>
              </a:rPr>
              <a:t>Annual </a:t>
            </a:r>
            <a:r>
              <a:rPr lang="en-GB" sz="2800" dirty="0">
                <a:solidFill>
                  <a:schemeClr val="bg1">
                    <a:lumMod val="50000"/>
                  </a:schemeClr>
                </a:solidFill>
                <a:latin typeface="+mj-lt"/>
                <a:cs typeface="Arial" panose="020B0604020202020204" pitchFamily="34" charset="0"/>
              </a:rPr>
              <a:t>G</a:t>
            </a:r>
            <a:r>
              <a:rPr lang="en-GB" sz="2800" dirty="0" smtClean="0">
                <a:solidFill>
                  <a:schemeClr val="bg1">
                    <a:lumMod val="50000"/>
                  </a:schemeClr>
                </a:solidFill>
                <a:latin typeface="+mj-lt"/>
                <a:cs typeface="Arial" panose="020B0604020202020204" pitchFamily="34" charset="0"/>
              </a:rPr>
              <a:t>eneral Meeting</a:t>
            </a:r>
          </a:p>
          <a:p>
            <a:r>
              <a:rPr lang="en-GB" sz="2800" dirty="0" smtClean="0">
                <a:solidFill>
                  <a:schemeClr val="bg1">
                    <a:lumMod val="50000"/>
                  </a:schemeClr>
                </a:solidFill>
                <a:latin typeface="+mj-lt"/>
                <a:cs typeface="Arial" panose="020B0604020202020204" pitchFamily="34" charset="0"/>
              </a:rPr>
              <a:t>16 November 2016</a:t>
            </a:r>
            <a:endParaRPr lang="en-GB" sz="2800" dirty="0">
              <a:solidFill>
                <a:schemeClr val="bg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31366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9403" y="588513"/>
            <a:ext cx="10363200" cy="608239"/>
          </a:xfrm>
        </p:spPr>
        <p:txBody>
          <a:bodyPr>
            <a:normAutofit fontScale="90000"/>
          </a:bodyPr>
          <a:lstStyle/>
          <a:p>
            <a:pPr eaLnBrk="1" hangingPunct="1"/>
            <a:r>
              <a:rPr lang="en-GB" dirty="0" smtClean="0"/>
              <a:t>Example 1: Working </a:t>
            </a:r>
            <a:r>
              <a:rPr lang="en-GB" dirty="0" err="1" smtClean="0"/>
              <a:t>Xtra</a:t>
            </a:r>
            <a:endParaRPr lang="en-GB" dirty="0" smtClean="0"/>
          </a:p>
        </p:txBody>
      </p:sp>
      <p:sp>
        <p:nvSpPr>
          <p:cNvPr id="4106" name="Rectangle 3"/>
          <p:cNvSpPr>
            <a:spLocks noChangeArrowheads="1"/>
          </p:cNvSpPr>
          <p:nvPr/>
        </p:nvSpPr>
        <p:spPr bwMode="auto">
          <a:xfrm>
            <a:off x="719403" y="1196752"/>
            <a:ext cx="8165105" cy="42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spcAft>
                <a:spcPct val="50000"/>
              </a:spcAft>
            </a:pPr>
            <a:r>
              <a:rPr lang="en-GB" sz="2400" b="1" dirty="0" smtClean="0">
                <a:solidFill>
                  <a:srgbClr val="616365"/>
                </a:solidFill>
                <a:latin typeface="+mn-lt"/>
              </a:rPr>
              <a:t>Issue: </a:t>
            </a:r>
            <a:r>
              <a:rPr lang="en-GB" sz="2400" dirty="0" smtClean="0">
                <a:solidFill>
                  <a:srgbClr val="616365"/>
                </a:solidFill>
                <a:latin typeface="+mn-lt"/>
              </a:rPr>
              <a:t>Low levels of employment and participation</a:t>
            </a:r>
          </a:p>
          <a:p>
            <a:pPr eaLnBrk="0" hangingPunct="0">
              <a:spcBef>
                <a:spcPct val="20000"/>
              </a:spcBef>
              <a:spcAft>
                <a:spcPct val="50000"/>
              </a:spcAft>
            </a:pPr>
            <a:r>
              <a:rPr lang="en-GB" sz="2400" b="1" dirty="0" smtClean="0">
                <a:solidFill>
                  <a:srgbClr val="616365"/>
                </a:solidFill>
                <a:latin typeface="+mn-lt"/>
              </a:rPr>
              <a:t>Key indicators: </a:t>
            </a:r>
            <a:r>
              <a:rPr lang="en-GB" sz="2400" dirty="0" smtClean="0">
                <a:solidFill>
                  <a:srgbClr val="616365"/>
                </a:solidFill>
                <a:latin typeface="+mn-lt"/>
              </a:rPr>
              <a:t>● Unemployment levels ● Participation in volunteering</a:t>
            </a:r>
          </a:p>
          <a:p>
            <a:r>
              <a:rPr lang="en-GB" sz="2400" b="1" dirty="0" smtClean="0">
                <a:solidFill>
                  <a:srgbClr val="616365"/>
                </a:solidFill>
                <a:latin typeface="+mn-lt"/>
              </a:rPr>
              <a:t>Co-operative solution: </a:t>
            </a:r>
          </a:p>
          <a:p>
            <a:r>
              <a:rPr lang="en-GB" sz="2400" dirty="0" smtClean="0">
                <a:solidFill>
                  <a:schemeClr val="tx1">
                    <a:lumMod val="65000"/>
                    <a:lumOff val="35000"/>
                  </a:schemeClr>
                </a:solidFill>
                <a:latin typeface="+mn-lt"/>
              </a:rPr>
              <a:t>A borough-wide </a:t>
            </a:r>
            <a:r>
              <a:rPr lang="en-GB" sz="2400" dirty="0">
                <a:solidFill>
                  <a:schemeClr val="tx1">
                    <a:lumMod val="65000"/>
                    <a:lumOff val="35000"/>
                  </a:schemeClr>
                </a:solidFill>
                <a:latin typeface="+mn-lt"/>
              </a:rPr>
              <a:t>housing allocations policy </a:t>
            </a:r>
            <a:r>
              <a:rPr lang="en-GB" sz="2400" dirty="0" smtClean="0">
                <a:solidFill>
                  <a:schemeClr val="tx1">
                    <a:lumMod val="65000"/>
                    <a:lumOff val="35000"/>
                  </a:schemeClr>
                </a:solidFill>
                <a:latin typeface="+mn-lt"/>
              </a:rPr>
              <a:t>that rewards </a:t>
            </a:r>
            <a:r>
              <a:rPr lang="en-GB" sz="2400" dirty="0">
                <a:solidFill>
                  <a:schemeClr val="tx1">
                    <a:lumMod val="65000"/>
                    <a:lumOff val="35000"/>
                  </a:schemeClr>
                </a:solidFill>
                <a:latin typeface="+mn-lt"/>
              </a:rPr>
              <a:t>households who do their bit through working, taking part in work-related training scheme, volunteering or caring for a household member. Residents </a:t>
            </a:r>
            <a:r>
              <a:rPr lang="en-GB" sz="2400" dirty="0" smtClean="0">
                <a:solidFill>
                  <a:schemeClr val="tx1">
                    <a:lumMod val="65000"/>
                    <a:lumOff val="35000"/>
                  </a:schemeClr>
                </a:solidFill>
                <a:latin typeface="+mn-lt"/>
              </a:rPr>
              <a:t>engaged </a:t>
            </a:r>
            <a:r>
              <a:rPr lang="en-GB" sz="2400" dirty="0">
                <a:solidFill>
                  <a:schemeClr val="tx1">
                    <a:lumMod val="65000"/>
                    <a:lumOff val="35000"/>
                  </a:schemeClr>
                </a:solidFill>
                <a:latin typeface="+mn-lt"/>
              </a:rPr>
              <a:t>in these activities can apply for wide range of homes for rent which are allocated to those who qualify under this </a:t>
            </a:r>
            <a:r>
              <a:rPr lang="en-GB" sz="2400" dirty="0" smtClean="0">
                <a:solidFill>
                  <a:schemeClr val="tx1">
                    <a:lumMod val="65000"/>
                    <a:lumOff val="35000"/>
                  </a:schemeClr>
                </a:solidFill>
                <a:latin typeface="+mn-lt"/>
              </a:rPr>
              <a:t>initiative (at least 50% of new affordable housing / 15% of re-lets) </a:t>
            </a:r>
          </a:p>
          <a:p>
            <a:endParaRPr lang="en-GB" sz="2400" dirty="0">
              <a:solidFill>
                <a:schemeClr val="tx1">
                  <a:lumMod val="65000"/>
                  <a:lumOff val="35000"/>
                </a:schemeClr>
              </a:solidFill>
              <a:latin typeface="+mn-lt"/>
            </a:endParaRPr>
          </a:p>
        </p:txBody>
      </p:sp>
    </p:spTree>
    <p:extLst>
      <p:ext uri="{BB962C8B-B14F-4D97-AF65-F5344CB8AC3E}">
        <p14:creationId xmlns:p14="http://schemas.microsoft.com/office/powerpoint/2010/main" val="184430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9402" y="504523"/>
            <a:ext cx="10363200" cy="608239"/>
          </a:xfrm>
        </p:spPr>
        <p:txBody>
          <a:bodyPr>
            <a:normAutofit fontScale="90000"/>
          </a:bodyPr>
          <a:lstStyle/>
          <a:p>
            <a:pPr eaLnBrk="1" hangingPunct="1"/>
            <a:r>
              <a:rPr lang="en-GB" dirty="0" smtClean="0"/>
              <a:t>Ripple: Working </a:t>
            </a:r>
            <a:r>
              <a:rPr lang="en-GB" dirty="0" err="1" smtClean="0"/>
              <a:t>Xtra</a:t>
            </a:r>
            <a:endParaRPr lang="en-GB" dirty="0" smtClean="0"/>
          </a:p>
        </p:txBody>
      </p:sp>
      <p:sp>
        <p:nvSpPr>
          <p:cNvPr id="4106" name="Rectangle 3"/>
          <p:cNvSpPr>
            <a:spLocks noChangeArrowheads="1"/>
          </p:cNvSpPr>
          <p:nvPr/>
        </p:nvSpPr>
        <p:spPr bwMode="auto">
          <a:xfrm>
            <a:off x="719402" y="1211616"/>
            <a:ext cx="5879105" cy="42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ts val="0"/>
              </a:spcBef>
              <a:spcAft>
                <a:spcPts val="0"/>
              </a:spcAft>
            </a:pPr>
            <a:r>
              <a:rPr lang="en-GB" sz="2200" b="1" dirty="0" smtClean="0">
                <a:solidFill>
                  <a:srgbClr val="00B3BE"/>
                </a:solidFill>
                <a:latin typeface="+mn-lt"/>
              </a:rPr>
              <a:t>Place: </a:t>
            </a:r>
            <a:r>
              <a:rPr lang="en-GB" sz="2200" dirty="0" smtClean="0">
                <a:solidFill>
                  <a:srgbClr val="00B3BE"/>
                </a:solidFill>
                <a:latin typeface="+mn-lt"/>
              </a:rPr>
              <a:t>● More stable communities ● Less ASB and crime ● Stronger economy (lower unemployment) ● Increase in satisfaction with area as a place to live</a:t>
            </a:r>
          </a:p>
          <a:p>
            <a:pPr eaLnBrk="0" hangingPunct="0">
              <a:spcBef>
                <a:spcPts val="0"/>
              </a:spcBef>
              <a:spcAft>
                <a:spcPts val="0"/>
              </a:spcAft>
            </a:pPr>
            <a:endParaRPr lang="en-GB" sz="2200" b="1" dirty="0" smtClean="0">
              <a:solidFill>
                <a:srgbClr val="FA8F1A"/>
              </a:solidFill>
              <a:latin typeface="+mn-lt"/>
            </a:endParaRPr>
          </a:p>
          <a:p>
            <a:pPr eaLnBrk="0" hangingPunct="0">
              <a:spcBef>
                <a:spcPts val="0"/>
              </a:spcBef>
              <a:spcAft>
                <a:spcPts val="0"/>
              </a:spcAft>
            </a:pPr>
            <a:r>
              <a:rPr lang="en-GB" sz="2200" b="1" dirty="0" smtClean="0">
                <a:solidFill>
                  <a:srgbClr val="FA8F1A"/>
                </a:solidFill>
                <a:latin typeface="+mn-lt"/>
              </a:rPr>
              <a:t>People: </a:t>
            </a:r>
            <a:r>
              <a:rPr lang="en-GB" sz="2200" dirty="0" smtClean="0">
                <a:solidFill>
                  <a:srgbClr val="FA8F1A"/>
                </a:solidFill>
                <a:latin typeface="+mn-lt"/>
              </a:rPr>
              <a:t>● More resilient (financially and emotionally) ● Increase confidence levels ● Healthier people (quality housing) ● Increase chance of future employment (skills and experience)</a:t>
            </a:r>
          </a:p>
          <a:p>
            <a:pPr eaLnBrk="0" hangingPunct="0">
              <a:spcBef>
                <a:spcPts val="0"/>
              </a:spcBef>
              <a:spcAft>
                <a:spcPts val="0"/>
              </a:spcAft>
            </a:pPr>
            <a:endParaRPr lang="en-GB" sz="2200" b="1" dirty="0" smtClean="0">
              <a:solidFill>
                <a:srgbClr val="FF3399"/>
              </a:solidFill>
              <a:latin typeface="+mn-lt"/>
            </a:endParaRPr>
          </a:p>
          <a:p>
            <a:pPr eaLnBrk="0" hangingPunct="0">
              <a:spcBef>
                <a:spcPts val="0"/>
              </a:spcBef>
              <a:spcAft>
                <a:spcPts val="0"/>
              </a:spcAft>
            </a:pPr>
            <a:r>
              <a:rPr lang="en-GB" sz="2200" b="1" dirty="0" smtClean="0">
                <a:solidFill>
                  <a:srgbClr val="FF3399"/>
                </a:solidFill>
                <a:latin typeface="+mn-lt"/>
              </a:rPr>
              <a:t>Public Services: </a:t>
            </a:r>
            <a:r>
              <a:rPr lang="en-GB" sz="2200" dirty="0" smtClean="0">
                <a:solidFill>
                  <a:srgbClr val="FF3399"/>
                </a:solidFill>
                <a:latin typeface="+mn-lt"/>
              </a:rPr>
              <a:t>● Strong partnership working ● Increase in resident satisfaction (reputation) ● Reduction in demand ● Changing social norms</a:t>
            </a:r>
            <a:endParaRPr lang="en-GB" sz="2200" dirty="0">
              <a:solidFill>
                <a:srgbClr val="FF3399"/>
              </a:solidFill>
              <a:latin typeface="+mn-lt"/>
            </a:endParaRPr>
          </a:p>
        </p:txBody>
      </p:sp>
      <p:grpSp>
        <p:nvGrpSpPr>
          <p:cNvPr id="4" name="Group 3"/>
          <p:cNvGrpSpPr/>
          <p:nvPr/>
        </p:nvGrpSpPr>
        <p:grpSpPr>
          <a:xfrm>
            <a:off x="5803914" y="1865870"/>
            <a:ext cx="4270939" cy="3241804"/>
            <a:chOff x="755576" y="1124744"/>
            <a:chExt cx="6492423" cy="5009394"/>
          </a:xfrm>
        </p:grpSpPr>
        <p:sp>
          <p:nvSpPr>
            <p:cNvPr id="5" name="Oval 4"/>
            <p:cNvSpPr/>
            <p:nvPr/>
          </p:nvSpPr>
          <p:spPr>
            <a:xfrm>
              <a:off x="1572172" y="1124744"/>
              <a:ext cx="5400600" cy="5009394"/>
            </a:xfrm>
            <a:prstGeom prst="ellipse">
              <a:avLst/>
            </a:prstGeom>
            <a:no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smtClean="0">
                <a:ln>
                  <a:noFill/>
                </a:ln>
                <a:solidFill>
                  <a:srgbClr val="FFFFFF"/>
                </a:solidFill>
                <a:effectLst/>
                <a:uLnTx/>
                <a:uFillTx/>
                <a:latin typeface="Arial"/>
                <a:ea typeface="+mn-ea"/>
                <a:cs typeface="+mn-cs"/>
              </a:endParaRPr>
            </a:p>
          </p:txBody>
        </p:sp>
        <p:graphicFrame>
          <p:nvGraphicFramePr>
            <p:cNvPr id="6" name="Diagram 5"/>
            <p:cNvGraphicFramePr/>
            <p:nvPr>
              <p:extLst>
                <p:ext uri="{D42A27DB-BD31-4B8C-83A1-F6EECF244321}">
                  <p14:modId xmlns:p14="http://schemas.microsoft.com/office/powerpoint/2010/main" val="2182787726"/>
                </p:ext>
              </p:extLst>
            </p:nvPr>
          </p:nvGraphicFramePr>
          <p:xfrm>
            <a:off x="755576" y="1556792"/>
            <a:ext cx="6492423" cy="428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4272472" y="1124744"/>
              <a:ext cx="0" cy="2630539"/>
            </a:xfrm>
            <a:prstGeom prst="line">
              <a:avLst/>
            </a:prstGeom>
            <a:noFill/>
            <a:ln w="25400" cap="flat" cmpd="sng" algn="ctr">
              <a:solidFill>
                <a:srgbClr val="000000"/>
              </a:solidFill>
              <a:prstDash val="solid"/>
            </a:ln>
            <a:effectLst/>
          </p:spPr>
        </p:cxnSp>
        <p:cxnSp>
          <p:nvCxnSpPr>
            <p:cNvPr id="8" name="Straight Connector 7"/>
            <p:cNvCxnSpPr/>
            <p:nvPr/>
          </p:nvCxnSpPr>
          <p:spPr>
            <a:xfrm flipH="1" flipV="1">
              <a:off x="4272472" y="3755284"/>
              <a:ext cx="2243744" cy="1329900"/>
            </a:xfrm>
            <a:prstGeom prst="line">
              <a:avLst/>
            </a:prstGeom>
            <a:noFill/>
            <a:ln w="25400" cap="flat" cmpd="sng" algn="ctr">
              <a:solidFill>
                <a:srgbClr val="000000"/>
              </a:solidFill>
              <a:prstDash val="solid"/>
            </a:ln>
            <a:effectLst/>
          </p:spPr>
        </p:cxnSp>
        <p:cxnSp>
          <p:nvCxnSpPr>
            <p:cNvPr id="9" name="Straight Connector 8"/>
            <p:cNvCxnSpPr/>
            <p:nvPr/>
          </p:nvCxnSpPr>
          <p:spPr>
            <a:xfrm flipV="1">
              <a:off x="2051720" y="3755284"/>
              <a:ext cx="2220752" cy="1329900"/>
            </a:xfrm>
            <a:prstGeom prst="line">
              <a:avLst/>
            </a:prstGeom>
            <a:noFill/>
            <a:ln w="25400" cap="flat" cmpd="sng" algn="ctr">
              <a:solidFill>
                <a:srgbClr val="000000"/>
              </a:solidFill>
              <a:prstDash val="solid"/>
            </a:ln>
            <a:effectLst/>
          </p:spPr>
        </p:cxnSp>
      </p:grpSp>
    </p:spTree>
    <p:extLst>
      <p:ext uri="{BB962C8B-B14F-4D97-AF65-F5344CB8AC3E}">
        <p14:creationId xmlns:p14="http://schemas.microsoft.com/office/powerpoint/2010/main" val="1717317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14917" y="588514"/>
            <a:ext cx="10363200" cy="608239"/>
          </a:xfrm>
        </p:spPr>
        <p:txBody>
          <a:bodyPr>
            <a:normAutofit fontScale="90000"/>
          </a:bodyPr>
          <a:lstStyle/>
          <a:p>
            <a:pPr eaLnBrk="1" hangingPunct="1"/>
            <a:r>
              <a:rPr lang="en-GB" dirty="0" smtClean="0"/>
              <a:t>Example: Council Tax Collection</a:t>
            </a:r>
          </a:p>
        </p:txBody>
      </p:sp>
      <p:sp>
        <p:nvSpPr>
          <p:cNvPr id="4106" name="Rectangle 3"/>
          <p:cNvSpPr>
            <a:spLocks noChangeArrowheads="1"/>
          </p:cNvSpPr>
          <p:nvPr/>
        </p:nvSpPr>
        <p:spPr bwMode="auto">
          <a:xfrm>
            <a:off x="704995" y="1359484"/>
            <a:ext cx="8241297" cy="42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spcAft>
                <a:spcPct val="50000"/>
              </a:spcAft>
            </a:pPr>
            <a:r>
              <a:rPr lang="en-GB" sz="2200" b="1" dirty="0" smtClean="0">
                <a:solidFill>
                  <a:srgbClr val="616365"/>
                </a:solidFill>
                <a:latin typeface="+mn-lt"/>
              </a:rPr>
              <a:t>Issue: </a:t>
            </a:r>
            <a:r>
              <a:rPr lang="en-GB" sz="2200" dirty="0" smtClean="0">
                <a:solidFill>
                  <a:srgbClr val="616365"/>
                </a:solidFill>
                <a:latin typeface="+mn-lt"/>
              </a:rPr>
              <a:t>Low Council Tax Collection rates (particularly relating to those eligible for the Council Tax Reduction Scheme)</a:t>
            </a:r>
          </a:p>
          <a:p>
            <a:pPr eaLnBrk="0" hangingPunct="0">
              <a:spcBef>
                <a:spcPct val="20000"/>
              </a:spcBef>
              <a:spcAft>
                <a:spcPct val="50000"/>
              </a:spcAft>
            </a:pPr>
            <a:r>
              <a:rPr lang="en-GB" sz="2200" b="1" dirty="0" smtClean="0">
                <a:solidFill>
                  <a:srgbClr val="616365"/>
                </a:solidFill>
                <a:latin typeface="+mn-lt"/>
              </a:rPr>
              <a:t>Indicators: </a:t>
            </a:r>
            <a:r>
              <a:rPr lang="en-GB" sz="2200" dirty="0" smtClean="0">
                <a:solidFill>
                  <a:srgbClr val="616365"/>
                </a:solidFill>
                <a:latin typeface="+mn-lt"/>
              </a:rPr>
              <a:t>● Council Tax Collection rate</a:t>
            </a:r>
            <a:endParaRPr lang="en-GB" sz="2200" b="1" dirty="0">
              <a:solidFill>
                <a:srgbClr val="616365"/>
              </a:solidFill>
              <a:latin typeface="+mn-lt"/>
            </a:endParaRPr>
          </a:p>
          <a:p>
            <a:r>
              <a:rPr lang="en-GB" sz="2200" b="1" dirty="0" smtClean="0">
                <a:solidFill>
                  <a:srgbClr val="616365"/>
                </a:solidFill>
                <a:latin typeface="+mn-lt"/>
              </a:rPr>
              <a:t>Co-operative solution: </a:t>
            </a:r>
          </a:p>
          <a:p>
            <a:r>
              <a:rPr lang="en-GB" sz="2200" dirty="0" smtClean="0">
                <a:solidFill>
                  <a:schemeClr val="tx1">
                    <a:lumMod val="65000"/>
                    <a:lumOff val="35000"/>
                  </a:schemeClr>
                </a:solidFill>
                <a:latin typeface="+mn-lt"/>
              </a:rPr>
              <a:t>Bad debt, poor budgeting and deprivation are some of the underlying reasons why some people don’t pay their Council Tax. Those who don’t pay usually enter into a process whereby a court summons is issued. There are a number of things that a Co-operative Council can do if residents let us know they are struggling to pay e.g. provide personal budgeting support and welfare </a:t>
            </a:r>
            <a:r>
              <a:rPr lang="en-GB" sz="2200" dirty="0">
                <a:solidFill>
                  <a:schemeClr val="tx1">
                    <a:lumMod val="65000"/>
                    <a:lumOff val="35000"/>
                  </a:schemeClr>
                </a:solidFill>
                <a:latin typeface="+mn-lt"/>
              </a:rPr>
              <a:t>advice,  </a:t>
            </a:r>
            <a:r>
              <a:rPr lang="en-GB" sz="2200" dirty="0" smtClean="0">
                <a:solidFill>
                  <a:schemeClr val="tx1">
                    <a:lumMod val="65000"/>
                    <a:lumOff val="35000"/>
                  </a:schemeClr>
                </a:solidFill>
                <a:latin typeface="+mn-lt"/>
              </a:rPr>
              <a:t>offer flexible payment methods, help with access to fair finance (i.e. Credit Union)  </a:t>
            </a:r>
          </a:p>
          <a:p>
            <a:endParaRPr lang="en-GB" sz="2200" dirty="0" smtClean="0">
              <a:solidFill>
                <a:srgbClr val="616365"/>
              </a:solidFill>
              <a:latin typeface="+mn-lt"/>
            </a:endParaRPr>
          </a:p>
        </p:txBody>
      </p:sp>
    </p:spTree>
    <p:extLst>
      <p:ext uri="{BB962C8B-B14F-4D97-AF65-F5344CB8AC3E}">
        <p14:creationId xmlns:p14="http://schemas.microsoft.com/office/powerpoint/2010/main" val="3151932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14917" y="588514"/>
            <a:ext cx="10363200" cy="608239"/>
          </a:xfrm>
        </p:spPr>
        <p:txBody>
          <a:bodyPr>
            <a:normAutofit fontScale="90000"/>
          </a:bodyPr>
          <a:lstStyle/>
          <a:p>
            <a:pPr eaLnBrk="1" hangingPunct="1"/>
            <a:r>
              <a:rPr lang="en-GB" dirty="0" smtClean="0"/>
              <a:t>Ripple: Council Tax Collection</a:t>
            </a:r>
          </a:p>
        </p:txBody>
      </p:sp>
      <p:sp>
        <p:nvSpPr>
          <p:cNvPr id="4106" name="Rectangle 3"/>
          <p:cNvSpPr>
            <a:spLocks noChangeArrowheads="1"/>
          </p:cNvSpPr>
          <p:nvPr/>
        </p:nvSpPr>
        <p:spPr bwMode="auto">
          <a:xfrm>
            <a:off x="719403" y="1042377"/>
            <a:ext cx="5376597" cy="42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200" dirty="0" smtClean="0">
              <a:solidFill>
                <a:srgbClr val="616365"/>
              </a:solidFill>
              <a:latin typeface="+mn-lt"/>
            </a:endParaRPr>
          </a:p>
          <a:p>
            <a:pPr eaLnBrk="0" hangingPunct="0">
              <a:spcBef>
                <a:spcPts val="0"/>
              </a:spcBef>
              <a:spcAft>
                <a:spcPts val="0"/>
              </a:spcAft>
            </a:pPr>
            <a:r>
              <a:rPr lang="en-GB" sz="2200" b="1" dirty="0" smtClean="0">
                <a:solidFill>
                  <a:srgbClr val="00B3BE"/>
                </a:solidFill>
                <a:latin typeface="+mn-lt"/>
              </a:rPr>
              <a:t>Place: </a:t>
            </a:r>
            <a:r>
              <a:rPr lang="en-GB" sz="2200" dirty="0" smtClean="0">
                <a:solidFill>
                  <a:srgbClr val="00B3BE"/>
                </a:solidFill>
                <a:latin typeface="+mn-lt"/>
              </a:rPr>
              <a:t>● Feels more equitable ● Stronger economy (increased incomes spent locally)</a:t>
            </a:r>
          </a:p>
          <a:p>
            <a:pPr eaLnBrk="0" hangingPunct="0">
              <a:spcBef>
                <a:spcPts val="0"/>
              </a:spcBef>
              <a:spcAft>
                <a:spcPts val="0"/>
              </a:spcAft>
            </a:pPr>
            <a:endParaRPr lang="en-GB" sz="2200" b="1" dirty="0" smtClean="0">
              <a:solidFill>
                <a:srgbClr val="FA8F1A"/>
              </a:solidFill>
              <a:latin typeface="+mn-lt"/>
            </a:endParaRPr>
          </a:p>
          <a:p>
            <a:pPr eaLnBrk="0" hangingPunct="0">
              <a:spcBef>
                <a:spcPts val="0"/>
              </a:spcBef>
              <a:spcAft>
                <a:spcPts val="0"/>
              </a:spcAft>
            </a:pPr>
            <a:r>
              <a:rPr lang="en-GB" sz="2200" b="1" dirty="0" smtClean="0">
                <a:solidFill>
                  <a:srgbClr val="FA8F1A"/>
                </a:solidFill>
                <a:latin typeface="+mn-lt"/>
              </a:rPr>
              <a:t>People: </a:t>
            </a:r>
            <a:r>
              <a:rPr lang="en-GB" sz="2200" dirty="0" smtClean="0">
                <a:solidFill>
                  <a:srgbClr val="FA8F1A"/>
                </a:solidFill>
                <a:latin typeface="+mn-lt"/>
              </a:rPr>
              <a:t>● Increase in financial resilience (increased household income, access to fair finance and ability to budget) ● Improved wellbeing (mentally and emotionally)</a:t>
            </a:r>
          </a:p>
          <a:p>
            <a:pPr eaLnBrk="0" hangingPunct="0">
              <a:spcBef>
                <a:spcPts val="0"/>
              </a:spcBef>
              <a:spcAft>
                <a:spcPts val="0"/>
              </a:spcAft>
            </a:pPr>
            <a:endParaRPr lang="en-GB" sz="2200" b="1" dirty="0" smtClean="0">
              <a:solidFill>
                <a:srgbClr val="FF3399"/>
              </a:solidFill>
              <a:latin typeface="+mn-lt"/>
            </a:endParaRPr>
          </a:p>
          <a:p>
            <a:pPr eaLnBrk="0" hangingPunct="0">
              <a:spcBef>
                <a:spcPts val="0"/>
              </a:spcBef>
              <a:spcAft>
                <a:spcPts val="0"/>
              </a:spcAft>
            </a:pPr>
            <a:r>
              <a:rPr lang="en-GB" sz="2200" b="1" dirty="0" smtClean="0">
                <a:solidFill>
                  <a:srgbClr val="FF3399"/>
                </a:solidFill>
                <a:latin typeface="+mn-lt"/>
              </a:rPr>
              <a:t>Public Services: </a:t>
            </a:r>
            <a:r>
              <a:rPr lang="en-GB" sz="2200" dirty="0" smtClean="0">
                <a:solidFill>
                  <a:srgbClr val="FF3399"/>
                </a:solidFill>
                <a:latin typeface="+mn-lt"/>
              </a:rPr>
              <a:t>● Increased collection levels (Reduced budget pressure) ● Better relationship with residents ● Changing social norms</a:t>
            </a:r>
          </a:p>
        </p:txBody>
      </p:sp>
      <p:grpSp>
        <p:nvGrpSpPr>
          <p:cNvPr id="4" name="Group 3"/>
          <p:cNvGrpSpPr/>
          <p:nvPr/>
        </p:nvGrpSpPr>
        <p:grpSpPr>
          <a:xfrm>
            <a:off x="5704558" y="1925657"/>
            <a:ext cx="4224197" cy="2985161"/>
            <a:chOff x="755576" y="1124744"/>
            <a:chExt cx="6492423" cy="5009394"/>
          </a:xfrm>
        </p:grpSpPr>
        <p:sp>
          <p:nvSpPr>
            <p:cNvPr id="5" name="Oval 4"/>
            <p:cNvSpPr/>
            <p:nvPr/>
          </p:nvSpPr>
          <p:spPr>
            <a:xfrm>
              <a:off x="1572172" y="1124744"/>
              <a:ext cx="5400600" cy="50093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Diagram 5"/>
            <p:cNvGraphicFramePr/>
            <p:nvPr>
              <p:extLst>
                <p:ext uri="{D42A27DB-BD31-4B8C-83A1-F6EECF244321}">
                  <p14:modId xmlns:p14="http://schemas.microsoft.com/office/powerpoint/2010/main" val="3666287390"/>
                </p:ext>
              </p:extLst>
            </p:nvPr>
          </p:nvGraphicFramePr>
          <p:xfrm>
            <a:off x="755576" y="1556792"/>
            <a:ext cx="6492423" cy="428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4272472" y="1124744"/>
              <a:ext cx="0" cy="2630539"/>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4272472" y="3755284"/>
              <a:ext cx="2243744" cy="13299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051720" y="3755284"/>
              <a:ext cx="2220752" cy="13299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543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52239" y="949233"/>
            <a:ext cx="8602811" cy="4934690"/>
            <a:chOff x="251519" y="1379506"/>
            <a:chExt cx="8602811" cy="4934690"/>
          </a:xfrm>
        </p:grpSpPr>
        <p:sp>
          <p:nvSpPr>
            <p:cNvPr id="3" name="Oval 2"/>
            <p:cNvSpPr/>
            <p:nvPr/>
          </p:nvSpPr>
          <p:spPr>
            <a:xfrm>
              <a:off x="2061091" y="1603534"/>
              <a:ext cx="4781285" cy="4631651"/>
            </a:xfrm>
            <a:prstGeom prst="ellipse">
              <a:avLst/>
            </a:prstGeom>
            <a:solidFill>
              <a:srgbClr val="D5F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2518635" y="2073949"/>
              <a:ext cx="3852428" cy="3762543"/>
            </a:xfrm>
            <a:prstGeom prst="ellipse">
              <a:avLst/>
            </a:prstGeom>
            <a:solidFill>
              <a:srgbClr val="69F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951820" y="2509584"/>
              <a:ext cx="2952328" cy="2935640"/>
            </a:xfrm>
            <a:prstGeom prst="ellipse">
              <a:avLst/>
            </a:prstGeom>
            <a:solidFill>
              <a:srgbClr val="00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311860" y="2924944"/>
              <a:ext cx="2232248" cy="2160240"/>
            </a:xfrm>
            <a:prstGeom prst="ellipse">
              <a:avLst/>
            </a:prstGeom>
            <a:solidFill>
              <a:srgbClr val="009C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635896" y="3284984"/>
              <a:ext cx="1584176" cy="1440160"/>
            </a:xfrm>
            <a:prstGeom prst="ellipse">
              <a:avLst/>
            </a:prstGeom>
            <a:solidFill>
              <a:srgbClr val="007A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Co-operative solution</a:t>
              </a:r>
              <a:endParaRPr lang="en-GB" sz="1600" dirty="0"/>
            </a:p>
          </p:txBody>
        </p:sp>
        <p:cxnSp>
          <p:nvCxnSpPr>
            <p:cNvPr id="8" name="Straight Connector 7"/>
            <p:cNvCxnSpPr/>
            <p:nvPr/>
          </p:nvCxnSpPr>
          <p:spPr>
            <a:xfrm flipH="1">
              <a:off x="5151991" y="2792450"/>
              <a:ext cx="2948401" cy="945883"/>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99592" y="2924944"/>
              <a:ext cx="2759872" cy="84582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18052320">
              <a:off x="1621527" y="1937572"/>
              <a:ext cx="1915910" cy="923330"/>
            </a:xfrm>
            <a:prstGeom prst="rect">
              <a:avLst/>
            </a:prstGeom>
            <a:noFill/>
          </p:spPr>
          <p:txBody>
            <a:bodyPr wrap="none" lIns="91440" tIns="45720" rIns="91440" bIns="45720">
              <a:prstTxWarp prst="textArchUp">
                <a:avLst>
                  <a:gd name="adj" fmla="val 12378010"/>
                </a:avLst>
              </a:prstTxWarp>
              <a:spAutoFit/>
            </a:bodyPr>
            <a:lstStyle/>
            <a:p>
              <a:pPr algn="ctr"/>
              <a:r>
                <a:rPr lang="en-US" sz="4000" b="1" cap="none" spc="0" dirty="0" smtClean="0">
                  <a:ln w="1905"/>
                  <a:solidFill>
                    <a:srgbClr val="009CAC"/>
                  </a:solidFill>
                  <a:effectLst>
                    <a:innerShdw blurRad="69850" dist="43180" dir="5400000">
                      <a:srgbClr val="000000">
                        <a:alpha val="65000"/>
                      </a:srgbClr>
                    </a:innerShdw>
                  </a:effectLst>
                  <a:latin typeface="+mn-lt"/>
                </a:rPr>
                <a:t>People</a:t>
              </a:r>
              <a:endParaRPr lang="en-US" sz="4000" b="1" cap="none" spc="0" dirty="0">
                <a:ln w="1905"/>
                <a:solidFill>
                  <a:srgbClr val="009CAC"/>
                </a:solidFill>
                <a:effectLst>
                  <a:innerShdw blurRad="69850" dist="43180" dir="5400000">
                    <a:srgbClr val="000000">
                      <a:alpha val="65000"/>
                    </a:srgbClr>
                  </a:innerShdw>
                </a:effectLst>
                <a:latin typeface="+mn-lt"/>
              </a:endParaRPr>
            </a:p>
          </p:txBody>
        </p:sp>
        <p:sp>
          <p:nvSpPr>
            <p:cNvPr id="11" name="Rectangle 10"/>
            <p:cNvSpPr/>
            <p:nvPr/>
          </p:nvSpPr>
          <p:spPr>
            <a:xfrm rot="3379080">
              <a:off x="5428893" y="1928488"/>
              <a:ext cx="1915910" cy="923330"/>
            </a:xfrm>
            <a:prstGeom prst="rect">
              <a:avLst/>
            </a:prstGeom>
            <a:noFill/>
          </p:spPr>
          <p:txBody>
            <a:bodyPr wrap="none" lIns="91440" tIns="45720" rIns="91440" bIns="45720">
              <a:prstTxWarp prst="textArchUp">
                <a:avLst>
                  <a:gd name="adj" fmla="val 12378010"/>
                </a:avLst>
              </a:prstTxWarp>
              <a:spAutoFit/>
            </a:bodyPr>
            <a:lstStyle/>
            <a:p>
              <a:pPr algn="ctr"/>
              <a:r>
                <a:rPr lang="en-US" sz="4000" b="1" cap="none" spc="0" dirty="0" smtClean="0">
                  <a:ln w="1905"/>
                  <a:solidFill>
                    <a:srgbClr val="009CAC"/>
                  </a:solidFill>
                  <a:effectLst>
                    <a:innerShdw blurRad="69850" dist="43180" dir="5400000">
                      <a:srgbClr val="000000">
                        <a:alpha val="65000"/>
                      </a:srgbClr>
                    </a:innerShdw>
                  </a:effectLst>
                  <a:latin typeface="+mn-lt"/>
                </a:rPr>
                <a:t>Place</a:t>
              </a:r>
              <a:endParaRPr lang="en-US" sz="4000" b="1" cap="none" spc="0" dirty="0">
                <a:ln w="1905"/>
                <a:solidFill>
                  <a:srgbClr val="009CAC"/>
                </a:solidFill>
                <a:effectLst>
                  <a:innerShdw blurRad="69850" dist="43180" dir="5400000">
                    <a:srgbClr val="000000">
                      <a:alpha val="65000"/>
                    </a:srgbClr>
                  </a:innerShdw>
                </a:effectLst>
                <a:latin typeface="+mn-lt"/>
              </a:endParaRPr>
            </a:p>
          </p:txBody>
        </p:sp>
        <p:sp>
          <p:nvSpPr>
            <p:cNvPr id="12" name="Rectangle 11"/>
            <p:cNvSpPr/>
            <p:nvPr/>
          </p:nvSpPr>
          <p:spPr>
            <a:xfrm>
              <a:off x="3380288" y="1379506"/>
              <a:ext cx="1915910" cy="923330"/>
            </a:xfrm>
            <a:prstGeom prst="rect">
              <a:avLst/>
            </a:prstGeom>
            <a:noFill/>
          </p:spPr>
          <p:txBody>
            <a:bodyPr wrap="none" lIns="91440" tIns="45720" rIns="91440" bIns="45720">
              <a:prstTxWarp prst="textArchUp">
                <a:avLst>
                  <a:gd name="adj" fmla="val 12378010"/>
                </a:avLst>
              </a:prstTxWarp>
              <a:spAutoFit/>
            </a:bodyPr>
            <a:lstStyle/>
            <a:p>
              <a:pPr algn="ctr"/>
              <a:r>
                <a:rPr lang="en-US" sz="3200" b="1" cap="none" spc="0" dirty="0" smtClean="0">
                  <a:ln w="1905"/>
                  <a:solidFill>
                    <a:srgbClr val="009CAC"/>
                  </a:solidFill>
                  <a:effectLst>
                    <a:innerShdw blurRad="69850" dist="43180" dir="5400000">
                      <a:srgbClr val="000000">
                        <a:alpha val="65000"/>
                      </a:srgbClr>
                    </a:innerShdw>
                  </a:effectLst>
                  <a:latin typeface="+mn-lt"/>
                </a:rPr>
                <a:t>Public </a:t>
              </a:r>
            </a:p>
            <a:p>
              <a:pPr algn="ctr"/>
              <a:r>
                <a:rPr lang="en-US" sz="3200" b="1" cap="none" spc="0" dirty="0" smtClean="0">
                  <a:ln w="1905"/>
                  <a:solidFill>
                    <a:srgbClr val="009CAC"/>
                  </a:solidFill>
                  <a:effectLst>
                    <a:innerShdw blurRad="69850" dist="43180" dir="5400000">
                      <a:srgbClr val="000000">
                        <a:alpha val="65000"/>
                      </a:srgbClr>
                    </a:innerShdw>
                  </a:effectLst>
                  <a:latin typeface="+mn-lt"/>
                </a:rPr>
                <a:t>Services</a:t>
              </a:r>
              <a:endParaRPr lang="en-US" sz="3200" b="1" cap="none" spc="0" dirty="0">
                <a:ln w="1905"/>
                <a:solidFill>
                  <a:srgbClr val="009CAC"/>
                </a:solidFill>
                <a:effectLst>
                  <a:innerShdw blurRad="69850" dist="43180" dir="5400000">
                    <a:srgbClr val="000000">
                      <a:alpha val="65000"/>
                    </a:srgbClr>
                  </a:innerShdw>
                </a:effectLst>
                <a:latin typeface="+mn-lt"/>
              </a:endParaRPr>
            </a:p>
          </p:txBody>
        </p:sp>
        <p:sp>
          <p:nvSpPr>
            <p:cNvPr id="13" name="Rectangle 12"/>
            <p:cNvSpPr/>
            <p:nvPr/>
          </p:nvSpPr>
          <p:spPr>
            <a:xfrm>
              <a:off x="2764327" y="3204835"/>
              <a:ext cx="3377849" cy="923330"/>
            </a:xfrm>
            <a:prstGeom prst="rect">
              <a:avLst/>
            </a:prstGeom>
            <a:noFill/>
          </p:spPr>
          <p:txBody>
            <a:bodyPr wrap="none" lIns="91440" tIns="45720" rIns="91440" bIns="45720">
              <a:prstTxWarp prst="textArchUp">
                <a:avLst>
                  <a:gd name="adj" fmla="val 9894707"/>
                </a:avLst>
              </a:prstTxWarp>
              <a:spAutoFit/>
            </a:bodyPr>
            <a:lstStyle/>
            <a:p>
              <a:pPr algn="ctr"/>
              <a:r>
                <a:rPr lang="en-US" sz="2000" b="1" cap="none" spc="0" dirty="0" smtClean="0">
                  <a:ln w="12700">
                    <a:noFill/>
                    <a:prstDash val="solid"/>
                  </a:ln>
                  <a:solidFill>
                    <a:srgbClr val="002060"/>
                  </a:solidFill>
                  <a:latin typeface="+mn-lt"/>
                </a:rPr>
                <a:t>Immediate</a:t>
              </a:r>
              <a:endParaRPr lang="en-US" sz="2000" b="1" cap="none" spc="0" dirty="0">
                <a:ln w="12700">
                  <a:noFill/>
                  <a:prstDash val="solid"/>
                </a:ln>
                <a:solidFill>
                  <a:srgbClr val="002060"/>
                </a:solidFill>
                <a:latin typeface="+mn-lt"/>
              </a:endParaRPr>
            </a:p>
          </p:txBody>
        </p:sp>
        <p:sp>
          <p:nvSpPr>
            <p:cNvPr id="14" name="Rectangle 13"/>
            <p:cNvSpPr/>
            <p:nvPr/>
          </p:nvSpPr>
          <p:spPr>
            <a:xfrm>
              <a:off x="2780920" y="2792450"/>
              <a:ext cx="3377849" cy="923330"/>
            </a:xfrm>
            <a:prstGeom prst="rect">
              <a:avLst/>
            </a:prstGeom>
            <a:noFill/>
          </p:spPr>
          <p:txBody>
            <a:bodyPr wrap="none" lIns="91440" tIns="45720" rIns="91440" bIns="45720">
              <a:prstTxWarp prst="textArchUp">
                <a:avLst>
                  <a:gd name="adj" fmla="val 9894707"/>
                </a:avLst>
              </a:prstTxWarp>
              <a:spAutoFit/>
            </a:bodyPr>
            <a:lstStyle/>
            <a:p>
              <a:pPr algn="ctr"/>
              <a:r>
                <a:rPr lang="en-US" sz="2000" b="1" dirty="0" smtClean="0">
                  <a:ln w="12700">
                    <a:noFill/>
                    <a:prstDash val="solid"/>
                  </a:ln>
                  <a:solidFill>
                    <a:srgbClr val="002060"/>
                  </a:solidFill>
                  <a:latin typeface="+mn-lt"/>
                </a:rPr>
                <a:t>Short-term</a:t>
              </a:r>
              <a:endParaRPr lang="en-US" sz="2000" b="1" cap="none" spc="0" dirty="0">
                <a:ln w="12700">
                  <a:noFill/>
                  <a:prstDash val="solid"/>
                </a:ln>
                <a:solidFill>
                  <a:srgbClr val="002060"/>
                </a:solidFill>
                <a:latin typeface="+mn-lt"/>
              </a:endParaRPr>
            </a:p>
          </p:txBody>
        </p:sp>
        <p:sp>
          <p:nvSpPr>
            <p:cNvPr id="15" name="Rectangle 14"/>
            <p:cNvSpPr/>
            <p:nvPr/>
          </p:nvSpPr>
          <p:spPr>
            <a:xfrm>
              <a:off x="2762808" y="2357864"/>
              <a:ext cx="3377849" cy="923330"/>
            </a:xfrm>
            <a:prstGeom prst="rect">
              <a:avLst/>
            </a:prstGeom>
            <a:noFill/>
          </p:spPr>
          <p:txBody>
            <a:bodyPr wrap="none" lIns="91440" tIns="45720" rIns="91440" bIns="45720">
              <a:prstTxWarp prst="textArchUp">
                <a:avLst>
                  <a:gd name="adj" fmla="val 9894707"/>
                </a:avLst>
              </a:prstTxWarp>
              <a:spAutoFit/>
            </a:bodyPr>
            <a:lstStyle/>
            <a:p>
              <a:pPr algn="ctr"/>
              <a:r>
                <a:rPr lang="en-US" sz="2000" b="1" cap="none" spc="0" dirty="0" smtClean="0">
                  <a:ln w="12700">
                    <a:noFill/>
                    <a:prstDash val="solid"/>
                  </a:ln>
                  <a:solidFill>
                    <a:srgbClr val="002060"/>
                  </a:solidFill>
                  <a:latin typeface="+mn-lt"/>
                </a:rPr>
                <a:t>Medium-term</a:t>
              </a:r>
              <a:endParaRPr lang="en-US" sz="2000" b="1" cap="none" spc="0" dirty="0">
                <a:ln w="12700">
                  <a:noFill/>
                  <a:prstDash val="solid"/>
                </a:ln>
                <a:solidFill>
                  <a:srgbClr val="002060"/>
                </a:solidFill>
                <a:latin typeface="+mn-lt"/>
              </a:endParaRPr>
            </a:p>
          </p:txBody>
        </p:sp>
        <p:sp>
          <p:nvSpPr>
            <p:cNvPr id="16" name="Rectangle 15"/>
            <p:cNvSpPr/>
            <p:nvPr/>
          </p:nvSpPr>
          <p:spPr>
            <a:xfrm>
              <a:off x="2811475" y="1872540"/>
              <a:ext cx="3377849" cy="923330"/>
            </a:xfrm>
            <a:prstGeom prst="rect">
              <a:avLst/>
            </a:prstGeom>
            <a:noFill/>
          </p:spPr>
          <p:txBody>
            <a:bodyPr wrap="none" lIns="91440" tIns="45720" rIns="91440" bIns="45720">
              <a:prstTxWarp prst="textArchUp">
                <a:avLst>
                  <a:gd name="adj" fmla="val 9894707"/>
                </a:avLst>
              </a:prstTxWarp>
              <a:spAutoFit/>
            </a:bodyPr>
            <a:lstStyle/>
            <a:p>
              <a:pPr algn="ctr"/>
              <a:r>
                <a:rPr lang="en-US" sz="2000" b="1" cap="none" spc="0" dirty="0" smtClean="0">
                  <a:ln w="12700">
                    <a:noFill/>
                    <a:prstDash val="solid"/>
                  </a:ln>
                  <a:solidFill>
                    <a:srgbClr val="002060"/>
                  </a:solidFill>
                  <a:latin typeface="+mn-lt"/>
                </a:rPr>
                <a:t>Long-term</a:t>
              </a:r>
              <a:endParaRPr lang="en-US" sz="2000" b="1" cap="none" spc="0" dirty="0">
                <a:ln w="12700">
                  <a:noFill/>
                  <a:prstDash val="solid"/>
                </a:ln>
                <a:solidFill>
                  <a:srgbClr val="002060"/>
                </a:solidFill>
                <a:latin typeface="+mn-lt"/>
              </a:endParaRPr>
            </a:p>
          </p:txBody>
        </p:sp>
        <p:sp>
          <p:nvSpPr>
            <p:cNvPr id="17" name="Left Arrow 16"/>
            <p:cNvSpPr/>
            <p:nvPr/>
          </p:nvSpPr>
          <p:spPr>
            <a:xfrm>
              <a:off x="5471417" y="5403682"/>
              <a:ext cx="3240360" cy="9105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High level: KPIs: Economy, satisfaction, demand reduction</a:t>
              </a:r>
              <a:endParaRPr lang="en-GB" sz="1200" dirty="0"/>
            </a:p>
          </p:txBody>
        </p:sp>
        <p:sp>
          <p:nvSpPr>
            <p:cNvPr id="18" name="Right Arrow 17"/>
            <p:cNvSpPr/>
            <p:nvPr/>
          </p:nvSpPr>
          <p:spPr>
            <a:xfrm>
              <a:off x="251520" y="5165435"/>
              <a:ext cx="3528392" cy="734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Medium-term: KPIs (</a:t>
              </a:r>
              <a:r>
                <a:rPr lang="en-GB" sz="1100" dirty="0" err="1" smtClean="0"/>
                <a:t>T2</a:t>
              </a:r>
              <a:r>
                <a:rPr lang="en-GB" sz="1100" dirty="0" smtClean="0"/>
                <a:t>) : plus case studies and links across to other co-op solutions </a:t>
              </a:r>
              <a:endParaRPr lang="en-GB" sz="1100" dirty="0"/>
            </a:p>
          </p:txBody>
        </p:sp>
        <p:sp>
          <p:nvSpPr>
            <p:cNvPr id="19" name="Left Arrow 18"/>
            <p:cNvSpPr/>
            <p:nvPr/>
          </p:nvSpPr>
          <p:spPr>
            <a:xfrm>
              <a:off x="5613970" y="3596929"/>
              <a:ext cx="3240360" cy="13045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Specific KPIs (</a:t>
              </a:r>
              <a:r>
                <a:rPr lang="en-GB" sz="1200" dirty="0" err="1" smtClean="0"/>
                <a:t>T3</a:t>
              </a:r>
              <a:r>
                <a:rPr lang="en-GB" sz="1200" dirty="0" smtClean="0"/>
                <a:t>) continue to test impact – plus case studies to take co-op difference</a:t>
              </a:r>
              <a:endParaRPr lang="en-GB" sz="1200" dirty="0"/>
            </a:p>
          </p:txBody>
        </p:sp>
        <p:sp>
          <p:nvSpPr>
            <p:cNvPr id="20" name="Right Arrow 19"/>
            <p:cNvSpPr/>
            <p:nvPr/>
          </p:nvSpPr>
          <p:spPr>
            <a:xfrm>
              <a:off x="251519" y="3802096"/>
              <a:ext cx="3290351" cy="734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Specific KPIs to test impact – unlikely to see co-op difference immediately</a:t>
              </a:r>
              <a:endParaRPr lang="en-GB" sz="1100" dirty="0"/>
            </a:p>
          </p:txBody>
        </p:sp>
      </p:grpSp>
    </p:spTree>
    <p:extLst>
      <p:ext uri="{BB962C8B-B14F-4D97-AF65-F5344CB8AC3E}">
        <p14:creationId xmlns:p14="http://schemas.microsoft.com/office/powerpoint/2010/main" val="73201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14917" y="588514"/>
            <a:ext cx="10363200" cy="608239"/>
          </a:xfrm>
        </p:spPr>
        <p:txBody>
          <a:bodyPr>
            <a:normAutofit fontScale="90000"/>
          </a:bodyPr>
          <a:lstStyle/>
          <a:p>
            <a:pPr eaLnBrk="1" hangingPunct="1"/>
            <a:r>
              <a:rPr lang="en-GB" dirty="0" smtClean="0"/>
              <a:t>Next steps</a:t>
            </a:r>
          </a:p>
        </p:txBody>
      </p:sp>
      <p:sp>
        <p:nvSpPr>
          <p:cNvPr id="4106" name="Rectangle 3"/>
          <p:cNvSpPr>
            <a:spLocks noChangeArrowheads="1"/>
          </p:cNvSpPr>
          <p:nvPr/>
        </p:nvSpPr>
        <p:spPr bwMode="auto">
          <a:xfrm>
            <a:off x="704995" y="1340768"/>
            <a:ext cx="10753195" cy="42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000" dirty="0" smtClean="0">
              <a:solidFill>
                <a:srgbClr val="616365"/>
              </a:solidFill>
              <a:latin typeface="+mn-lt"/>
            </a:endParaRPr>
          </a:p>
        </p:txBody>
      </p:sp>
      <p:sp>
        <p:nvSpPr>
          <p:cNvPr id="2" name="TextBox 1"/>
          <p:cNvSpPr txBox="1"/>
          <p:nvPr/>
        </p:nvSpPr>
        <p:spPr>
          <a:xfrm>
            <a:off x="1066739" y="1342650"/>
            <a:ext cx="8274970" cy="4154984"/>
          </a:xfrm>
          <a:prstGeom prst="rect">
            <a:avLst/>
          </a:prstGeom>
          <a:noFill/>
        </p:spPr>
        <p:txBody>
          <a:bodyPr wrap="square" rtlCol="0">
            <a:spAutoFit/>
          </a:bodyPr>
          <a:lstStyle/>
          <a:p>
            <a:r>
              <a:rPr lang="en-GB" sz="2400" dirty="0">
                <a:solidFill>
                  <a:schemeClr val="tx1">
                    <a:lumMod val="65000"/>
                    <a:lumOff val="35000"/>
                  </a:schemeClr>
                </a:solidFill>
                <a:latin typeface="+mn-lt"/>
              </a:rPr>
              <a:t>The next steps in terms of publishing the framework are as follows:</a:t>
            </a:r>
          </a:p>
          <a:p>
            <a:pPr marL="342900" lvl="0" indent="-342900">
              <a:buFont typeface="Arial" panose="020B0604020202020204" pitchFamily="34" charset="0"/>
              <a:buChar char="•"/>
            </a:pPr>
            <a:r>
              <a:rPr lang="en-GB" sz="2400" dirty="0">
                <a:solidFill>
                  <a:schemeClr val="tx1">
                    <a:lumMod val="65000"/>
                    <a:lumOff val="35000"/>
                  </a:schemeClr>
                </a:solidFill>
                <a:latin typeface="+mn-lt"/>
              </a:rPr>
              <a:t>Send the co-operative ideal outlines out to members to refine and agree (end of Nov 2016).</a:t>
            </a:r>
          </a:p>
          <a:p>
            <a:pPr marL="342900" lvl="0" indent="-342900">
              <a:buFont typeface="Arial" panose="020B0604020202020204" pitchFamily="34" charset="0"/>
              <a:buChar char="•"/>
            </a:pPr>
            <a:r>
              <a:rPr lang="en-GB" sz="2400" dirty="0">
                <a:solidFill>
                  <a:schemeClr val="tx1">
                    <a:lumMod val="65000"/>
                    <a:lumOff val="35000"/>
                  </a:schemeClr>
                </a:solidFill>
                <a:latin typeface="+mn-lt"/>
              </a:rPr>
              <a:t>Identify two or three CCIN Member Councils who will pilot the methodology on live examples of co-operative solutions that are either in development or in implementation (Nov 2016).  </a:t>
            </a:r>
          </a:p>
          <a:p>
            <a:pPr marL="342900" lvl="0" indent="-342900">
              <a:buFont typeface="Arial" panose="020B0604020202020204" pitchFamily="34" charset="0"/>
              <a:buChar char="•"/>
            </a:pPr>
            <a:r>
              <a:rPr lang="en-GB" sz="2400" dirty="0">
                <a:solidFill>
                  <a:schemeClr val="tx1">
                    <a:lumMod val="65000"/>
                    <a:lumOff val="35000"/>
                  </a:schemeClr>
                </a:solidFill>
                <a:latin typeface="+mn-lt"/>
              </a:rPr>
              <a:t>Working group to consider the feedback on the ideals, finalise the high level KPIs for each one, and use the outcome of the pilots to inform the final publication (January 2017).</a:t>
            </a:r>
          </a:p>
          <a:p>
            <a:pPr marL="342900" indent="-342900">
              <a:buFont typeface="Arial" panose="020B0604020202020204" pitchFamily="34" charset="0"/>
              <a:buChar char="•"/>
            </a:pPr>
            <a:endParaRPr lang="en-GB" sz="2400" dirty="0">
              <a:solidFill>
                <a:schemeClr val="tx1">
                  <a:lumMod val="65000"/>
                  <a:lumOff val="35000"/>
                </a:schemeClr>
              </a:solidFill>
              <a:latin typeface="+mn-lt"/>
            </a:endParaRPr>
          </a:p>
        </p:txBody>
      </p:sp>
    </p:spTree>
    <p:extLst>
      <p:ext uri="{BB962C8B-B14F-4D97-AF65-F5344CB8AC3E}">
        <p14:creationId xmlns:p14="http://schemas.microsoft.com/office/powerpoint/2010/main" val="2137263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14917" y="588514"/>
            <a:ext cx="10363200" cy="608239"/>
          </a:xfrm>
        </p:spPr>
        <p:txBody>
          <a:bodyPr>
            <a:normAutofit fontScale="90000"/>
          </a:bodyPr>
          <a:lstStyle/>
          <a:p>
            <a:pPr eaLnBrk="1" hangingPunct="1"/>
            <a:r>
              <a:rPr lang="en-GB" dirty="0" smtClean="0"/>
              <a:t>You can get started straight away…</a:t>
            </a:r>
          </a:p>
        </p:txBody>
      </p:sp>
      <p:sp>
        <p:nvSpPr>
          <p:cNvPr id="4106" name="Rectangle 3"/>
          <p:cNvSpPr>
            <a:spLocks noChangeArrowheads="1"/>
          </p:cNvSpPr>
          <p:nvPr/>
        </p:nvSpPr>
        <p:spPr bwMode="auto">
          <a:xfrm>
            <a:off x="704995" y="1340768"/>
            <a:ext cx="10753195" cy="42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000" dirty="0" smtClean="0">
              <a:solidFill>
                <a:srgbClr val="616365"/>
              </a:solidFill>
              <a:latin typeface="+mn-lt"/>
            </a:endParaRPr>
          </a:p>
        </p:txBody>
      </p:sp>
      <p:sp>
        <p:nvSpPr>
          <p:cNvPr id="2" name="TextBox 1"/>
          <p:cNvSpPr txBox="1"/>
          <p:nvPr/>
        </p:nvSpPr>
        <p:spPr>
          <a:xfrm>
            <a:off x="1066739" y="1342650"/>
            <a:ext cx="7620062" cy="3785652"/>
          </a:xfrm>
          <a:prstGeom prst="rect">
            <a:avLst/>
          </a:prstGeom>
          <a:noFill/>
        </p:spPr>
        <p:txBody>
          <a:bodyPr wrap="square" rtlCol="0">
            <a:spAutoFit/>
          </a:bodyPr>
          <a:lstStyle/>
          <a:p>
            <a:r>
              <a:rPr lang="en-GB" sz="2400" dirty="0" smtClean="0">
                <a:solidFill>
                  <a:schemeClr val="tx1">
                    <a:lumMod val="65000"/>
                    <a:lumOff val="35000"/>
                  </a:schemeClr>
                </a:solidFill>
                <a:latin typeface="+mn-lt"/>
              </a:rPr>
              <a:t>Today you have the opportunity to:</a:t>
            </a:r>
          </a:p>
          <a:p>
            <a:pPr marL="342900" indent="-342900">
              <a:buFont typeface="Arial" panose="020B0604020202020204" pitchFamily="34" charset="0"/>
              <a:buChar char="•"/>
            </a:pPr>
            <a:r>
              <a:rPr lang="en-GB" sz="2400" dirty="0" smtClean="0">
                <a:solidFill>
                  <a:schemeClr val="tx1">
                    <a:lumMod val="65000"/>
                    <a:lumOff val="35000"/>
                  </a:schemeClr>
                </a:solidFill>
                <a:latin typeface="+mn-lt"/>
              </a:rPr>
              <a:t>Input to the outlines of the co-operative ideal for place, people and public service</a:t>
            </a:r>
          </a:p>
          <a:p>
            <a:pPr marL="342900" indent="-342900">
              <a:buFont typeface="Arial" panose="020B0604020202020204" pitchFamily="34" charset="0"/>
              <a:buChar char="•"/>
            </a:pPr>
            <a:r>
              <a:rPr lang="en-GB" sz="2400" dirty="0" smtClean="0">
                <a:solidFill>
                  <a:schemeClr val="tx1">
                    <a:lumMod val="65000"/>
                    <a:lumOff val="35000"/>
                  </a:schemeClr>
                </a:solidFill>
                <a:latin typeface="+mn-lt"/>
              </a:rPr>
              <a:t>Consider some of the top level KPIs that would reflect the ideals</a:t>
            </a:r>
          </a:p>
          <a:p>
            <a:pPr marL="342900" indent="-342900">
              <a:buFont typeface="Arial" panose="020B0604020202020204" pitchFamily="34" charset="0"/>
              <a:buChar char="•"/>
            </a:pPr>
            <a:r>
              <a:rPr lang="en-GB" sz="2400" dirty="0" smtClean="0">
                <a:solidFill>
                  <a:schemeClr val="tx1">
                    <a:lumMod val="65000"/>
                    <a:lumOff val="35000"/>
                  </a:schemeClr>
                </a:solidFill>
                <a:latin typeface="+mn-lt"/>
              </a:rPr>
              <a:t>Share with us some of the ways in which you measure the co-operative difference you are making</a:t>
            </a:r>
          </a:p>
          <a:p>
            <a:pPr marL="342900" indent="-342900">
              <a:buFont typeface="Arial" panose="020B0604020202020204" pitchFamily="34" charset="0"/>
              <a:buChar char="•"/>
            </a:pPr>
            <a:endParaRPr lang="en-GB" sz="2400" dirty="0">
              <a:solidFill>
                <a:schemeClr val="tx1">
                  <a:lumMod val="65000"/>
                  <a:lumOff val="35000"/>
                </a:schemeClr>
              </a:solidFill>
              <a:latin typeface="+mn-lt"/>
            </a:endParaRPr>
          </a:p>
          <a:p>
            <a:r>
              <a:rPr lang="en-GB" sz="2400" dirty="0" smtClean="0">
                <a:solidFill>
                  <a:schemeClr val="tx1">
                    <a:lumMod val="65000"/>
                    <a:lumOff val="35000"/>
                  </a:schemeClr>
                </a:solidFill>
                <a:latin typeface="+mn-lt"/>
              </a:rPr>
              <a:t>We will be in the exhibition hall later and happy to chat!</a:t>
            </a:r>
            <a:endParaRPr lang="en-GB" sz="2400" dirty="0">
              <a:solidFill>
                <a:schemeClr val="tx1">
                  <a:lumMod val="65000"/>
                  <a:lumOff val="35000"/>
                </a:schemeClr>
              </a:solidFill>
              <a:latin typeface="+mn-lt"/>
            </a:endParaRPr>
          </a:p>
          <a:p>
            <a:pPr marL="342900" indent="-342900">
              <a:buFont typeface="Arial" panose="020B0604020202020204" pitchFamily="34" charset="0"/>
              <a:buChar char="•"/>
            </a:pPr>
            <a:endParaRPr lang="en-GB" sz="2400" dirty="0">
              <a:solidFill>
                <a:schemeClr val="tx1">
                  <a:lumMod val="65000"/>
                  <a:lumOff val="35000"/>
                </a:schemeClr>
              </a:solidFill>
              <a:latin typeface="+mn-lt"/>
            </a:endParaRPr>
          </a:p>
        </p:txBody>
      </p:sp>
    </p:spTree>
    <p:extLst>
      <p:ext uri="{BB962C8B-B14F-4D97-AF65-F5344CB8AC3E}">
        <p14:creationId xmlns:p14="http://schemas.microsoft.com/office/powerpoint/2010/main" val="247021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815413" y="764704"/>
            <a:ext cx="10363200" cy="549275"/>
          </a:xfrm>
        </p:spPr>
        <p:txBody>
          <a:bodyPr>
            <a:normAutofit fontScale="90000"/>
          </a:bodyPr>
          <a:lstStyle/>
          <a:p>
            <a:pPr eaLnBrk="1" hangingPunct="1"/>
            <a:r>
              <a:rPr lang="en-GB" dirty="0" smtClean="0"/>
              <a:t>All councils have similar issues…</a:t>
            </a:r>
          </a:p>
        </p:txBody>
      </p:sp>
      <p:sp>
        <p:nvSpPr>
          <p:cNvPr id="5" name="Rectangle 4"/>
          <p:cNvSpPr/>
          <p:nvPr/>
        </p:nvSpPr>
        <p:spPr>
          <a:xfrm>
            <a:off x="11472334" y="6165850"/>
            <a:ext cx="385233" cy="547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65" y="1598645"/>
            <a:ext cx="8638021" cy="4196674"/>
          </a:xfrm>
          <a:prstGeom prst="rect">
            <a:avLst/>
          </a:prstGeom>
        </p:spPr>
      </p:pic>
    </p:spTree>
    <p:extLst>
      <p:ext uri="{BB962C8B-B14F-4D97-AF65-F5344CB8AC3E}">
        <p14:creationId xmlns:p14="http://schemas.microsoft.com/office/powerpoint/2010/main" val="907858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815413" y="764704"/>
            <a:ext cx="10363200" cy="549275"/>
          </a:xfrm>
        </p:spPr>
        <p:txBody>
          <a:bodyPr>
            <a:normAutofit fontScale="90000"/>
          </a:bodyPr>
          <a:lstStyle/>
          <a:p>
            <a:pPr eaLnBrk="1" hangingPunct="1"/>
            <a:r>
              <a:rPr lang="en-GB" dirty="0" smtClean="0"/>
              <a:t>And similar ways of measuring them…</a:t>
            </a:r>
          </a:p>
        </p:txBody>
      </p:sp>
      <p:sp>
        <p:nvSpPr>
          <p:cNvPr id="5" name="Rectangle 4"/>
          <p:cNvSpPr/>
          <p:nvPr/>
        </p:nvSpPr>
        <p:spPr>
          <a:xfrm>
            <a:off x="11472334" y="6165850"/>
            <a:ext cx="385233" cy="547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24" y="1672322"/>
            <a:ext cx="4068349" cy="413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64066" y="1667899"/>
            <a:ext cx="5856651" cy="41088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smtClean="0">
                <a:solidFill>
                  <a:schemeClr val="bg1">
                    <a:lumMod val="50000"/>
                  </a:schemeClr>
                </a:solidFill>
                <a:latin typeface="Arial" panose="020B0604020202020204" pitchFamily="34" charset="0"/>
                <a:cs typeface="Arial" panose="020B0604020202020204" pitchFamily="34" charset="0"/>
              </a:rPr>
              <a:t>Service performance</a:t>
            </a:r>
          </a:p>
          <a:p>
            <a:pPr marL="342900" indent="-342900">
              <a:lnSpc>
                <a:spcPct val="150000"/>
              </a:lnSpc>
              <a:buFont typeface="Arial" panose="020B0604020202020204" pitchFamily="34" charset="0"/>
              <a:buChar char="•"/>
            </a:pPr>
            <a:r>
              <a:rPr lang="en-GB" sz="2400" dirty="0" smtClean="0">
                <a:solidFill>
                  <a:schemeClr val="bg1">
                    <a:lumMod val="50000"/>
                  </a:schemeClr>
                </a:solidFill>
                <a:latin typeface="Arial" panose="020B0604020202020204" pitchFamily="34" charset="0"/>
                <a:cs typeface="Arial" panose="020B0604020202020204" pitchFamily="34" charset="0"/>
              </a:rPr>
              <a:t>Financial (value for money)</a:t>
            </a:r>
          </a:p>
          <a:p>
            <a:pPr marL="342900" indent="-342900">
              <a:lnSpc>
                <a:spcPct val="150000"/>
              </a:lnSpc>
              <a:buFont typeface="Arial" panose="020B0604020202020204" pitchFamily="34" charset="0"/>
              <a:buChar char="•"/>
            </a:pPr>
            <a:r>
              <a:rPr lang="en-GB" sz="2400" dirty="0" smtClean="0">
                <a:solidFill>
                  <a:schemeClr val="bg1">
                    <a:lumMod val="50000"/>
                  </a:schemeClr>
                </a:solidFill>
                <a:latin typeface="Arial" panose="020B0604020202020204" pitchFamily="34" charset="0"/>
                <a:cs typeface="Arial" panose="020B0604020202020204" pitchFamily="34" charset="0"/>
              </a:rPr>
              <a:t>High level KPIs</a:t>
            </a:r>
          </a:p>
          <a:p>
            <a:pPr marL="342900" indent="-342900">
              <a:lnSpc>
                <a:spcPct val="150000"/>
              </a:lnSpc>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a:lnSpc>
                <a:spcPct val="150000"/>
              </a:lnSpc>
            </a:pPr>
            <a:r>
              <a:rPr lang="en-GB" sz="2400" dirty="0" smtClean="0">
                <a:solidFill>
                  <a:schemeClr val="bg1">
                    <a:lumMod val="50000"/>
                  </a:schemeClr>
                </a:solidFill>
                <a:latin typeface="Arial" panose="020B0604020202020204" pitchFamily="34" charset="0"/>
                <a:cs typeface="Arial" panose="020B0604020202020204" pitchFamily="34" charset="0"/>
              </a:rPr>
              <a:t>So, what difference does being a </a:t>
            </a:r>
            <a:r>
              <a:rPr lang="en-GB" sz="2400" dirty="0" smtClean="0">
                <a:solidFill>
                  <a:srgbClr val="007A87"/>
                </a:solidFill>
                <a:latin typeface="Arial" panose="020B0604020202020204" pitchFamily="34" charset="0"/>
                <a:cs typeface="Arial" panose="020B0604020202020204" pitchFamily="34" charset="0"/>
              </a:rPr>
              <a:t>c</a:t>
            </a:r>
            <a:r>
              <a:rPr lang="en-GB" sz="2400" dirty="0" smtClean="0">
                <a:solidFill>
                  <a:srgbClr val="FA8F1A"/>
                </a:solidFill>
                <a:latin typeface="Arial" panose="020B0604020202020204" pitchFamily="34" charset="0"/>
                <a:cs typeface="Arial" panose="020B0604020202020204" pitchFamily="34" charset="0"/>
              </a:rPr>
              <a:t>o</a:t>
            </a:r>
            <a:r>
              <a:rPr lang="en-GB" sz="2400" dirty="0" smtClean="0">
                <a:solidFill>
                  <a:srgbClr val="FF3399"/>
                </a:solidFill>
                <a:latin typeface="Arial" panose="020B0604020202020204" pitchFamily="34" charset="0"/>
                <a:cs typeface="Arial" panose="020B0604020202020204" pitchFamily="34" charset="0"/>
              </a:rPr>
              <a:t>-</a:t>
            </a:r>
            <a:r>
              <a:rPr lang="en-GB" sz="2400" dirty="0" smtClean="0">
                <a:solidFill>
                  <a:srgbClr val="00B3BE"/>
                </a:solidFill>
                <a:latin typeface="Arial" panose="020B0604020202020204" pitchFamily="34" charset="0"/>
                <a:cs typeface="Arial" panose="020B0604020202020204" pitchFamily="34" charset="0"/>
              </a:rPr>
              <a:t>o</a:t>
            </a:r>
            <a:r>
              <a:rPr lang="en-GB" sz="2400" dirty="0" smtClean="0">
                <a:solidFill>
                  <a:srgbClr val="7030A0"/>
                </a:solidFill>
                <a:latin typeface="Arial" panose="020B0604020202020204" pitchFamily="34" charset="0"/>
                <a:cs typeface="Arial" panose="020B0604020202020204" pitchFamily="34" charset="0"/>
              </a:rPr>
              <a:t>p</a:t>
            </a:r>
            <a:r>
              <a:rPr lang="en-GB" sz="2400" dirty="0" smtClean="0">
                <a:solidFill>
                  <a:srgbClr val="616365"/>
                </a:solidFill>
                <a:latin typeface="Arial" panose="020B0604020202020204" pitchFamily="34" charset="0"/>
                <a:cs typeface="Arial" panose="020B0604020202020204" pitchFamily="34" charset="0"/>
              </a:rPr>
              <a:t>e</a:t>
            </a:r>
            <a:r>
              <a:rPr lang="en-GB" sz="2400" dirty="0" smtClean="0">
                <a:solidFill>
                  <a:srgbClr val="00B050"/>
                </a:solidFill>
                <a:latin typeface="Arial" panose="020B0604020202020204" pitchFamily="34" charset="0"/>
                <a:cs typeface="Arial" panose="020B0604020202020204" pitchFamily="34" charset="0"/>
              </a:rPr>
              <a:t>r</a:t>
            </a:r>
            <a:r>
              <a:rPr lang="en-GB" sz="2400" dirty="0" smtClean="0">
                <a:solidFill>
                  <a:srgbClr val="00B3BE"/>
                </a:solidFill>
                <a:latin typeface="Arial" panose="020B0604020202020204" pitchFamily="34" charset="0"/>
                <a:cs typeface="Arial" panose="020B0604020202020204" pitchFamily="34" charset="0"/>
              </a:rPr>
              <a:t>a</a:t>
            </a:r>
            <a:r>
              <a:rPr lang="en-GB" sz="2400" dirty="0" smtClean="0">
                <a:solidFill>
                  <a:srgbClr val="007A87"/>
                </a:solidFill>
                <a:latin typeface="Arial" panose="020B0604020202020204" pitchFamily="34" charset="0"/>
                <a:cs typeface="Arial" panose="020B0604020202020204" pitchFamily="34" charset="0"/>
              </a:rPr>
              <a:t>t</a:t>
            </a:r>
            <a:r>
              <a:rPr lang="en-GB" sz="2400" dirty="0" smtClean="0">
                <a:solidFill>
                  <a:srgbClr val="FA8F1A"/>
                </a:solidFill>
                <a:latin typeface="Arial" panose="020B0604020202020204" pitchFamily="34" charset="0"/>
                <a:cs typeface="Arial" panose="020B0604020202020204" pitchFamily="34" charset="0"/>
              </a:rPr>
              <a:t>i</a:t>
            </a:r>
            <a:r>
              <a:rPr lang="en-GB" sz="2400" dirty="0" smtClean="0">
                <a:solidFill>
                  <a:srgbClr val="FF3399"/>
                </a:solidFill>
                <a:latin typeface="Arial" panose="020B0604020202020204" pitchFamily="34" charset="0"/>
                <a:cs typeface="Arial" panose="020B0604020202020204" pitchFamily="34" charset="0"/>
              </a:rPr>
              <a:t>v</a:t>
            </a:r>
            <a:r>
              <a:rPr lang="en-GB" sz="2400" dirty="0" smtClean="0">
                <a:solidFill>
                  <a:srgbClr val="00B050"/>
                </a:solidFill>
                <a:latin typeface="Arial" panose="020B0604020202020204" pitchFamily="34" charset="0"/>
                <a:cs typeface="Arial" panose="020B0604020202020204" pitchFamily="34" charset="0"/>
              </a:rPr>
              <a:t>e</a:t>
            </a:r>
            <a:r>
              <a:rPr lang="en-GB" sz="2400" dirty="0" smtClean="0">
                <a:latin typeface="Arial" panose="020B0604020202020204" pitchFamily="34" charset="0"/>
                <a:cs typeface="Arial" panose="020B0604020202020204" pitchFamily="34" charset="0"/>
              </a:rPr>
              <a:t> </a:t>
            </a:r>
            <a:r>
              <a:rPr lang="en-GB" sz="2400" dirty="0" smtClean="0">
                <a:solidFill>
                  <a:schemeClr val="bg1">
                    <a:lumMod val="50000"/>
                  </a:schemeClr>
                </a:solidFill>
                <a:latin typeface="Arial" panose="020B0604020202020204" pitchFamily="34" charset="0"/>
                <a:cs typeface="Arial" panose="020B0604020202020204" pitchFamily="34" charset="0"/>
              </a:rPr>
              <a:t>council make?</a:t>
            </a:r>
          </a:p>
        </p:txBody>
      </p:sp>
    </p:spTree>
    <p:extLst>
      <p:ext uri="{BB962C8B-B14F-4D97-AF65-F5344CB8AC3E}">
        <p14:creationId xmlns:p14="http://schemas.microsoft.com/office/powerpoint/2010/main" val="3363745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634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7177" y="14291"/>
            <a:ext cx="10363200" cy="549275"/>
          </a:xfrm>
        </p:spPr>
        <p:txBody>
          <a:bodyPr>
            <a:normAutofit fontScale="90000"/>
          </a:bodyPr>
          <a:lstStyle/>
          <a:p>
            <a:pPr eaLnBrk="1" hangingPunct="1"/>
            <a:r>
              <a:rPr lang="en-GB" dirty="0" smtClean="0">
                <a:solidFill>
                  <a:schemeClr val="bg1"/>
                </a:solidFill>
              </a:rPr>
              <a:t>The ripple effect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05355" cy="6858000"/>
          </a:xfrm>
          <a:prstGeom prst="rect">
            <a:avLst/>
          </a:prstGeom>
          <a:noFill/>
          <a:ln>
            <a:noFill/>
          </a:ln>
          <a:effectLst>
            <a:glow>
              <a:schemeClr val="accent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ement/>
                    </a14:imgEffect>
                  </a14:imgLayer>
                </a14:imgProps>
              </a:ext>
              <a:ext uri="{28A0092B-C50C-407E-A947-70E740481C1C}">
                <a14:useLocalDpi xmlns:a14="http://schemas.microsoft.com/office/drawing/2010/main" val="0"/>
              </a:ext>
            </a:extLst>
          </a:blip>
          <a:srcRect/>
          <a:stretch>
            <a:fillRect/>
          </a:stretch>
        </p:blipFill>
        <p:spPr bwMode="auto">
          <a:xfrm rot="21013916">
            <a:off x="528299" y="1040504"/>
            <a:ext cx="3422485" cy="1925148"/>
          </a:xfrm>
          <a:prstGeom prst="rect">
            <a:avLst/>
          </a:prstGeom>
          <a:noFill/>
          <a:ln>
            <a:noFill/>
          </a:ln>
          <a:effectLst>
            <a:glow>
              <a:schemeClr val="accent1"/>
            </a:glo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Cement crackSpacing="23"/>
                    </a14:imgEffect>
                  </a14:imgLayer>
                </a14:imgProps>
              </a:ext>
              <a:ext uri="{28A0092B-C50C-407E-A947-70E740481C1C}">
                <a14:useLocalDpi xmlns:a14="http://schemas.microsoft.com/office/drawing/2010/main" val="0"/>
              </a:ext>
            </a:extLst>
          </a:blip>
          <a:srcRect/>
          <a:stretch>
            <a:fillRect/>
          </a:stretch>
        </p:blipFill>
        <p:spPr bwMode="auto">
          <a:xfrm rot="429517">
            <a:off x="3256012" y="4302286"/>
            <a:ext cx="5002219" cy="1875832"/>
          </a:xfrm>
          <a:prstGeom prst="rect">
            <a:avLst/>
          </a:prstGeom>
          <a:noFill/>
          <a:ln>
            <a:noFill/>
          </a:ln>
          <a:effectLst>
            <a:softEdge rad="114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Cement/>
                    </a14:imgEffect>
                  </a14:imgLayer>
                </a14:imgProps>
              </a:ext>
              <a:ext uri="{28A0092B-C50C-407E-A947-70E740481C1C}">
                <a14:useLocalDpi xmlns:a14="http://schemas.microsoft.com/office/drawing/2010/main" val="0"/>
              </a:ext>
            </a:extLst>
          </a:blip>
          <a:srcRect/>
          <a:stretch>
            <a:fillRect/>
          </a:stretch>
        </p:blipFill>
        <p:spPr bwMode="auto">
          <a:xfrm rot="404900">
            <a:off x="6992007" y="1035834"/>
            <a:ext cx="4701539" cy="2325058"/>
          </a:xfrm>
          <a:prstGeom prst="rect">
            <a:avLst/>
          </a:prstGeom>
          <a:noFill/>
          <a:ln>
            <a:noFill/>
          </a:ln>
          <a:effectLst>
            <a:softEdge rad="203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74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dirty="0" smtClean="0"/>
              <a:t>What does that mean?</a:t>
            </a:r>
          </a:p>
        </p:txBody>
      </p:sp>
      <p:sp>
        <p:nvSpPr>
          <p:cNvPr id="4106" name="Rectangle 3"/>
          <p:cNvSpPr>
            <a:spLocks noChangeArrowheads="1"/>
          </p:cNvSpPr>
          <p:nvPr/>
        </p:nvSpPr>
        <p:spPr bwMode="auto">
          <a:xfrm>
            <a:off x="719403" y="1340768"/>
            <a:ext cx="6144683" cy="42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spcAft>
                <a:spcPct val="50000"/>
              </a:spcAft>
            </a:pPr>
            <a:r>
              <a:rPr lang="en-GB" sz="2000" dirty="0" smtClean="0">
                <a:solidFill>
                  <a:srgbClr val="616365"/>
                </a:solidFill>
                <a:latin typeface="Arial" charset="0"/>
              </a:rPr>
              <a:t>Issue X</a:t>
            </a:r>
          </a:p>
          <a:p>
            <a:pPr eaLnBrk="0" hangingPunct="0">
              <a:spcBef>
                <a:spcPct val="20000"/>
              </a:spcBef>
              <a:spcAft>
                <a:spcPct val="50000"/>
              </a:spcAft>
            </a:pPr>
            <a:r>
              <a:rPr lang="en-GB" sz="2000" dirty="0" smtClean="0">
                <a:solidFill>
                  <a:srgbClr val="616365"/>
                </a:solidFill>
                <a:latin typeface="Arial" charset="0"/>
              </a:rPr>
              <a:t>Indicator X</a:t>
            </a:r>
          </a:p>
          <a:p>
            <a:pPr eaLnBrk="0" hangingPunct="0">
              <a:spcBef>
                <a:spcPct val="20000"/>
              </a:spcBef>
              <a:spcAft>
                <a:spcPct val="50000"/>
              </a:spcAft>
            </a:pPr>
            <a:endParaRPr lang="en-GB" sz="2000" dirty="0" smtClean="0">
              <a:solidFill>
                <a:srgbClr val="616365"/>
              </a:solidFill>
              <a:latin typeface="Arial" charset="0"/>
            </a:endParaRPr>
          </a:p>
          <a:p>
            <a:pPr eaLnBrk="0" hangingPunct="0">
              <a:spcBef>
                <a:spcPct val="20000"/>
              </a:spcBef>
              <a:spcAft>
                <a:spcPct val="50000"/>
              </a:spcAft>
            </a:pPr>
            <a:r>
              <a:rPr lang="en-GB" sz="2000" dirty="0" smtClean="0">
                <a:solidFill>
                  <a:srgbClr val="616365"/>
                </a:solidFill>
                <a:latin typeface="Arial" charset="0"/>
              </a:rPr>
              <a:t>Co-operative difference of the solution:</a:t>
            </a:r>
          </a:p>
          <a:p>
            <a:pPr eaLnBrk="0" hangingPunct="0">
              <a:spcBef>
                <a:spcPct val="20000"/>
              </a:spcBef>
              <a:spcAft>
                <a:spcPct val="50000"/>
              </a:spcAft>
            </a:pPr>
            <a:r>
              <a:rPr lang="en-GB" sz="2000" dirty="0" smtClean="0">
                <a:solidFill>
                  <a:srgbClr val="616365"/>
                </a:solidFill>
                <a:latin typeface="Arial" charset="0"/>
              </a:rPr>
              <a:t>Ripple effects:</a:t>
            </a:r>
          </a:p>
          <a:p>
            <a:pPr eaLnBrk="0" hangingPunct="0">
              <a:spcBef>
                <a:spcPct val="20000"/>
              </a:spcBef>
              <a:spcAft>
                <a:spcPct val="50000"/>
              </a:spcAft>
            </a:pPr>
            <a:endParaRPr lang="en-GB" sz="2000" dirty="0" smtClean="0">
              <a:solidFill>
                <a:srgbClr val="616365"/>
              </a:solidFill>
              <a:latin typeface="Arial" charset="0"/>
            </a:endParaRPr>
          </a:p>
          <a:p>
            <a:pPr eaLnBrk="0" hangingPunct="0">
              <a:spcBef>
                <a:spcPct val="20000"/>
              </a:spcBef>
              <a:spcAft>
                <a:spcPct val="50000"/>
              </a:spcAft>
            </a:pPr>
            <a:r>
              <a:rPr lang="en-GB" sz="2000" dirty="0" smtClean="0">
                <a:solidFill>
                  <a:srgbClr val="616365"/>
                </a:solidFill>
                <a:latin typeface="Arial" charset="0"/>
              </a:rPr>
              <a:t>X</a:t>
            </a:r>
          </a:p>
          <a:p>
            <a:pPr eaLnBrk="0" hangingPunct="0">
              <a:spcBef>
                <a:spcPct val="20000"/>
              </a:spcBef>
              <a:spcAft>
                <a:spcPct val="50000"/>
              </a:spcAft>
            </a:pPr>
            <a:r>
              <a:rPr lang="en-GB" sz="2000" dirty="0" smtClean="0">
                <a:solidFill>
                  <a:srgbClr val="616365"/>
                </a:solidFill>
                <a:latin typeface="Arial" charset="0"/>
              </a:rPr>
              <a:t>Y</a:t>
            </a:r>
          </a:p>
          <a:p>
            <a:pPr eaLnBrk="0" hangingPunct="0">
              <a:spcBef>
                <a:spcPct val="20000"/>
              </a:spcBef>
              <a:spcAft>
                <a:spcPct val="50000"/>
              </a:spcAft>
            </a:pPr>
            <a:r>
              <a:rPr lang="en-GB" sz="2000" dirty="0">
                <a:solidFill>
                  <a:srgbClr val="616365"/>
                </a:solidFill>
                <a:latin typeface="Arial" charset="0"/>
              </a:rPr>
              <a:t>Z</a:t>
            </a:r>
            <a:r>
              <a:rPr lang="en-GB" sz="2000" dirty="0" smtClean="0">
                <a:solidFill>
                  <a:srgbClr val="616365"/>
                </a:solidFill>
                <a:latin typeface="Arial" charset="0"/>
              </a:rPr>
              <a:t> </a:t>
            </a:r>
            <a:endParaRPr lang="en-GB" sz="2000" dirty="0">
              <a:solidFill>
                <a:srgbClr val="616365"/>
              </a:solidFill>
              <a:latin typeface="Arial" charset="0"/>
            </a:endParaRPr>
          </a:p>
        </p:txBody>
      </p:sp>
      <p:sp>
        <p:nvSpPr>
          <p:cNvPr id="4" name="Left Arrow 3"/>
          <p:cNvSpPr/>
          <p:nvPr/>
        </p:nvSpPr>
        <p:spPr>
          <a:xfrm>
            <a:off x="2190223" y="1340768"/>
            <a:ext cx="6175301" cy="504056"/>
          </a:xfrm>
          <a:prstGeom prst="leftArrow">
            <a:avLst/>
          </a:prstGeom>
          <a:solidFill>
            <a:srgbClr val="007A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Shared issue across a number of councils</a:t>
            </a:r>
            <a:endParaRPr lang="en-GB" sz="1400" dirty="0"/>
          </a:p>
        </p:txBody>
      </p:sp>
      <p:sp>
        <p:nvSpPr>
          <p:cNvPr id="7" name="Left Arrow 6"/>
          <p:cNvSpPr/>
          <p:nvPr/>
        </p:nvSpPr>
        <p:spPr>
          <a:xfrm>
            <a:off x="2599257" y="1813793"/>
            <a:ext cx="5766267" cy="504056"/>
          </a:xfrm>
          <a:prstGeom prst="leftArrow">
            <a:avLst/>
          </a:prstGeom>
          <a:solidFill>
            <a:srgbClr val="007A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Agreed measures / indicators of progress in this area</a:t>
            </a:r>
            <a:endParaRPr lang="en-GB" sz="1400" dirty="0"/>
          </a:p>
        </p:txBody>
      </p:sp>
      <p:sp>
        <p:nvSpPr>
          <p:cNvPr id="5" name="Left Arrow Callout 4"/>
          <p:cNvSpPr/>
          <p:nvPr/>
        </p:nvSpPr>
        <p:spPr>
          <a:xfrm>
            <a:off x="5277873" y="2763292"/>
            <a:ext cx="4255129" cy="1368152"/>
          </a:xfrm>
          <a:prstGeom prst="leftArrowCallout">
            <a:avLst>
              <a:gd name="adj1" fmla="val 26736"/>
              <a:gd name="adj2" fmla="val 34548"/>
              <a:gd name="adj3" fmla="val 26736"/>
              <a:gd name="adj4" fmla="val 66008"/>
            </a:avLst>
          </a:prstGeom>
          <a:solidFill>
            <a:srgbClr val="FA8F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What is co-operative about the solution?</a:t>
            </a:r>
          </a:p>
        </p:txBody>
      </p:sp>
      <p:sp>
        <p:nvSpPr>
          <p:cNvPr id="8" name="Left Arrow 7"/>
          <p:cNvSpPr/>
          <p:nvPr/>
        </p:nvSpPr>
        <p:spPr>
          <a:xfrm>
            <a:off x="1297363" y="4437112"/>
            <a:ext cx="751300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Place impact: Better networks, increased resilience, stronger communities, sustainable change </a:t>
            </a:r>
            <a:endParaRPr lang="en-GB" sz="1200" dirty="0"/>
          </a:p>
        </p:txBody>
      </p:sp>
      <p:sp>
        <p:nvSpPr>
          <p:cNvPr id="13" name="Left Arrow 12"/>
          <p:cNvSpPr/>
          <p:nvPr/>
        </p:nvSpPr>
        <p:spPr>
          <a:xfrm>
            <a:off x="1317646" y="4941168"/>
            <a:ext cx="7492723"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People impact: </a:t>
            </a:r>
            <a:r>
              <a:rPr lang="en-GB" sz="1200" dirty="0"/>
              <a:t>I</a:t>
            </a:r>
            <a:r>
              <a:rPr lang="en-GB" sz="1200" dirty="0" smtClean="0"/>
              <a:t>ncreased resilience, confidence and self-worth, better opportunities for change </a:t>
            </a:r>
            <a:endParaRPr lang="en-GB" sz="1200" dirty="0"/>
          </a:p>
        </p:txBody>
      </p:sp>
      <p:sp>
        <p:nvSpPr>
          <p:cNvPr id="14" name="Left Arrow 13"/>
          <p:cNvSpPr/>
          <p:nvPr/>
        </p:nvSpPr>
        <p:spPr>
          <a:xfrm>
            <a:off x="1330846" y="5437943"/>
            <a:ext cx="7479523"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Public services impact: Reducing dependency, changed relationship with communities</a:t>
            </a:r>
            <a:endParaRPr lang="en-GB" sz="1200" dirty="0"/>
          </a:p>
        </p:txBody>
      </p:sp>
    </p:spTree>
    <p:extLst>
      <p:ext uri="{BB962C8B-B14F-4D97-AF65-F5344CB8AC3E}">
        <p14:creationId xmlns:p14="http://schemas.microsoft.com/office/powerpoint/2010/main" val="277061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15413" y="692696"/>
            <a:ext cx="10363200" cy="68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a:solidFill>
                  <a:srgbClr val="00B3BE"/>
                </a:solidFill>
                <a:latin typeface="+mj-lt"/>
                <a:ea typeface="+mj-ea"/>
                <a:cs typeface="+mj-cs"/>
              </a:defRPr>
            </a:lvl1pPr>
            <a:lvl2pPr algn="l" rtl="0" eaLnBrk="0" fontAlgn="base" hangingPunct="0">
              <a:spcBef>
                <a:spcPct val="0"/>
              </a:spcBef>
              <a:spcAft>
                <a:spcPct val="0"/>
              </a:spcAft>
              <a:defRPr sz="3000">
                <a:solidFill>
                  <a:srgbClr val="00B3BE"/>
                </a:solidFill>
                <a:latin typeface="Arial" charset="0"/>
              </a:defRPr>
            </a:lvl2pPr>
            <a:lvl3pPr algn="l" rtl="0" eaLnBrk="0" fontAlgn="base" hangingPunct="0">
              <a:spcBef>
                <a:spcPct val="0"/>
              </a:spcBef>
              <a:spcAft>
                <a:spcPct val="0"/>
              </a:spcAft>
              <a:defRPr sz="3000">
                <a:solidFill>
                  <a:srgbClr val="00B3BE"/>
                </a:solidFill>
                <a:latin typeface="Arial" charset="0"/>
              </a:defRPr>
            </a:lvl3pPr>
            <a:lvl4pPr algn="l" rtl="0" eaLnBrk="0" fontAlgn="base" hangingPunct="0">
              <a:spcBef>
                <a:spcPct val="0"/>
              </a:spcBef>
              <a:spcAft>
                <a:spcPct val="0"/>
              </a:spcAft>
              <a:defRPr sz="3000">
                <a:solidFill>
                  <a:srgbClr val="00B3BE"/>
                </a:solidFill>
                <a:latin typeface="Arial" charset="0"/>
              </a:defRPr>
            </a:lvl4pPr>
            <a:lvl5pPr algn="l" rtl="0" eaLnBrk="0" fontAlgn="base" hangingPunct="0">
              <a:spcBef>
                <a:spcPct val="0"/>
              </a:spcBef>
              <a:spcAft>
                <a:spcPct val="0"/>
              </a:spcAft>
              <a:defRPr sz="3000">
                <a:solidFill>
                  <a:srgbClr val="00B3BE"/>
                </a:solidFill>
                <a:latin typeface="Arial" charset="0"/>
              </a:defRPr>
            </a:lvl5pPr>
            <a:lvl6pPr marL="457200" algn="l" rtl="0" fontAlgn="base">
              <a:spcBef>
                <a:spcPct val="0"/>
              </a:spcBef>
              <a:spcAft>
                <a:spcPct val="0"/>
              </a:spcAft>
              <a:defRPr sz="3000">
                <a:solidFill>
                  <a:srgbClr val="00B3BE"/>
                </a:solidFill>
                <a:latin typeface="Arial" charset="0"/>
              </a:defRPr>
            </a:lvl6pPr>
            <a:lvl7pPr marL="914400" algn="l" rtl="0" fontAlgn="base">
              <a:spcBef>
                <a:spcPct val="0"/>
              </a:spcBef>
              <a:spcAft>
                <a:spcPct val="0"/>
              </a:spcAft>
              <a:defRPr sz="3000">
                <a:solidFill>
                  <a:srgbClr val="00B3BE"/>
                </a:solidFill>
                <a:latin typeface="Arial" charset="0"/>
              </a:defRPr>
            </a:lvl7pPr>
            <a:lvl8pPr marL="1371600" algn="l" rtl="0" fontAlgn="base">
              <a:spcBef>
                <a:spcPct val="0"/>
              </a:spcBef>
              <a:spcAft>
                <a:spcPct val="0"/>
              </a:spcAft>
              <a:defRPr sz="3000">
                <a:solidFill>
                  <a:srgbClr val="00B3BE"/>
                </a:solidFill>
                <a:latin typeface="Arial" charset="0"/>
              </a:defRPr>
            </a:lvl8pPr>
            <a:lvl9pPr marL="1828800" algn="l" rtl="0" fontAlgn="base">
              <a:spcBef>
                <a:spcPct val="0"/>
              </a:spcBef>
              <a:spcAft>
                <a:spcPct val="0"/>
              </a:spcAft>
              <a:defRPr sz="3000">
                <a:solidFill>
                  <a:srgbClr val="00B3BE"/>
                </a:solidFill>
                <a:latin typeface="Arial" charset="0"/>
              </a:defRPr>
            </a:lvl9pPr>
          </a:lstStyle>
          <a:p>
            <a:r>
              <a:rPr lang="en-GB" sz="3200" dirty="0" smtClean="0">
                <a:solidFill>
                  <a:srgbClr val="E98300"/>
                </a:solidFill>
                <a:cs typeface="Arial" panose="020B0604020202020204" pitchFamily="34" charset="0"/>
              </a:rPr>
              <a:t>A </a:t>
            </a:r>
            <a:r>
              <a:rPr lang="en-GB" dirty="0" smtClean="0">
                <a:solidFill>
                  <a:srgbClr val="E98300"/>
                </a:solidFill>
                <a:cs typeface="Arial" panose="020B0604020202020204" pitchFamily="34" charset="0"/>
              </a:rPr>
              <a:t>Co-operative</a:t>
            </a:r>
            <a:r>
              <a:rPr lang="en-GB" kern="0" dirty="0" smtClean="0">
                <a:solidFill>
                  <a:srgbClr val="E98300"/>
                </a:solidFill>
              </a:rPr>
              <a:t> place has…</a:t>
            </a:r>
            <a:endParaRPr lang="en-GB" kern="0" dirty="0">
              <a:solidFill>
                <a:srgbClr val="E98300"/>
              </a:solidFill>
            </a:endParaRPr>
          </a:p>
        </p:txBody>
      </p:sp>
      <p:sp>
        <p:nvSpPr>
          <p:cNvPr id="5" name="Content Placeholder 2"/>
          <p:cNvSpPr txBox="1">
            <a:spLocks/>
          </p:cNvSpPr>
          <p:nvPr/>
        </p:nvSpPr>
        <p:spPr bwMode="auto">
          <a:xfrm>
            <a:off x="833386" y="1484784"/>
            <a:ext cx="5838679"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616365"/>
                </a:solidFill>
                <a:latin typeface="+mn-lt"/>
                <a:ea typeface="+mn-ea"/>
                <a:cs typeface="+mn-cs"/>
              </a:defRPr>
            </a:lvl1pPr>
            <a:lvl2pPr marL="742950" indent="-285750" algn="l" rtl="0" eaLnBrk="0" fontAlgn="base" hangingPunct="0">
              <a:spcBef>
                <a:spcPct val="20000"/>
              </a:spcBef>
              <a:spcAft>
                <a:spcPct val="0"/>
              </a:spcAft>
              <a:buChar char="–"/>
              <a:defRPr sz="2000">
                <a:solidFill>
                  <a:srgbClr val="616365"/>
                </a:solidFill>
                <a:latin typeface="+mn-lt"/>
              </a:defRPr>
            </a:lvl2pPr>
            <a:lvl3pPr marL="1143000" indent="-228600" algn="l" rtl="0" eaLnBrk="0" fontAlgn="base" hangingPunct="0">
              <a:spcBef>
                <a:spcPct val="20000"/>
              </a:spcBef>
              <a:spcAft>
                <a:spcPct val="0"/>
              </a:spcAft>
              <a:buChar char="•"/>
              <a:defRPr>
                <a:solidFill>
                  <a:srgbClr val="616365"/>
                </a:solidFill>
                <a:latin typeface="+mn-lt"/>
              </a:defRPr>
            </a:lvl3pPr>
            <a:lvl4pPr marL="1600200" indent="-228600" algn="l" rtl="0" eaLnBrk="0" fontAlgn="base" hangingPunct="0">
              <a:spcBef>
                <a:spcPct val="20000"/>
              </a:spcBef>
              <a:spcAft>
                <a:spcPct val="0"/>
              </a:spcAft>
              <a:buChar char="–"/>
              <a:defRPr>
                <a:solidFill>
                  <a:srgbClr val="616365"/>
                </a:solidFill>
                <a:latin typeface="+mn-lt"/>
              </a:defRPr>
            </a:lvl4pPr>
            <a:lvl5pPr marL="2057400" indent="-228600" algn="l" rtl="0" eaLnBrk="0" fontAlgn="base" hangingPunct="0">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r>
              <a:rPr lang="en-GB" dirty="0"/>
              <a:t>A strong economy and </a:t>
            </a:r>
            <a:r>
              <a:rPr lang="en-GB" dirty="0" smtClean="0"/>
              <a:t>opportunities for further economic growth</a:t>
            </a:r>
            <a:endParaRPr lang="en-GB" dirty="0"/>
          </a:p>
          <a:p>
            <a:r>
              <a:rPr lang="en-GB" dirty="0"/>
              <a:t>Thriving businesses and enterprising residents</a:t>
            </a:r>
          </a:p>
          <a:p>
            <a:r>
              <a:rPr lang="en-GB" dirty="0"/>
              <a:t>All sectors working towards a joint vision for place</a:t>
            </a:r>
          </a:p>
          <a:p>
            <a:r>
              <a:rPr lang="en-GB" dirty="0" smtClean="0"/>
              <a:t>High </a:t>
            </a:r>
            <a:r>
              <a:rPr lang="en-GB" dirty="0"/>
              <a:t>levels of productivity with everyone doing their bit</a:t>
            </a:r>
          </a:p>
          <a:p>
            <a:r>
              <a:rPr lang="en-GB" dirty="0"/>
              <a:t>Diverse and cohesive communities benefiting from equal opportunities</a:t>
            </a:r>
          </a:p>
          <a:p>
            <a:endParaRPr lang="en-GB" kern="0" dirty="0" smtClean="0"/>
          </a:p>
          <a:p>
            <a:endParaRPr lang="en-GB" sz="2000" b="1" kern="0" dirty="0" smtClean="0"/>
          </a:p>
        </p:txBody>
      </p:sp>
      <p:pic>
        <p:nvPicPr>
          <p:cNvPr id="6"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6672064" y="2261286"/>
            <a:ext cx="3092231" cy="2264770"/>
          </a:xfrm>
          <a:prstGeom prst="rect">
            <a:avLst/>
          </a:prstGeom>
          <a:noFill/>
          <a:ln>
            <a:noFill/>
          </a:ln>
          <a:effectLst>
            <a:glow>
              <a:schemeClr val="accent1"/>
            </a:glo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0538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E98300"/>
                </a:solidFill>
                <a:cs typeface="Arial" panose="020B0604020202020204" pitchFamily="34" charset="0"/>
              </a:rPr>
              <a:t>Co-operative</a:t>
            </a:r>
            <a:r>
              <a:rPr lang="en-GB" dirty="0" smtClean="0">
                <a:solidFill>
                  <a:srgbClr val="E98300"/>
                </a:solidFill>
              </a:rPr>
              <a:t> people who are…</a:t>
            </a:r>
            <a:endParaRPr lang="en-GB" dirty="0">
              <a:solidFill>
                <a:srgbClr val="E98300"/>
              </a:solidFill>
            </a:endParaRPr>
          </a:p>
        </p:txBody>
      </p:sp>
      <p:sp>
        <p:nvSpPr>
          <p:cNvPr id="4" name="Rectangle 3"/>
          <p:cNvSpPr txBox="1">
            <a:spLocks noChangeArrowheads="1"/>
          </p:cNvSpPr>
          <p:nvPr/>
        </p:nvSpPr>
        <p:spPr bwMode="auto">
          <a:xfrm>
            <a:off x="361692" y="1412776"/>
            <a:ext cx="10363200"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616365"/>
                </a:solidFill>
                <a:latin typeface="+mn-lt"/>
                <a:ea typeface="+mn-ea"/>
                <a:cs typeface="+mn-cs"/>
              </a:defRPr>
            </a:lvl1pPr>
            <a:lvl2pPr marL="742950" indent="-285750" algn="l" rtl="0" eaLnBrk="0" fontAlgn="base" hangingPunct="0">
              <a:spcBef>
                <a:spcPct val="20000"/>
              </a:spcBef>
              <a:spcAft>
                <a:spcPct val="0"/>
              </a:spcAft>
              <a:buChar char="–"/>
              <a:defRPr sz="2000">
                <a:solidFill>
                  <a:srgbClr val="616365"/>
                </a:solidFill>
                <a:latin typeface="+mn-lt"/>
              </a:defRPr>
            </a:lvl2pPr>
            <a:lvl3pPr marL="1143000" indent="-228600" algn="l" rtl="0" eaLnBrk="0" fontAlgn="base" hangingPunct="0">
              <a:spcBef>
                <a:spcPct val="20000"/>
              </a:spcBef>
              <a:spcAft>
                <a:spcPct val="0"/>
              </a:spcAft>
              <a:buChar char="•"/>
              <a:defRPr>
                <a:solidFill>
                  <a:srgbClr val="616365"/>
                </a:solidFill>
                <a:latin typeface="+mn-lt"/>
              </a:defRPr>
            </a:lvl3pPr>
            <a:lvl4pPr marL="1600200" indent="-228600" algn="l" rtl="0" eaLnBrk="0" fontAlgn="base" hangingPunct="0">
              <a:spcBef>
                <a:spcPct val="20000"/>
              </a:spcBef>
              <a:spcAft>
                <a:spcPct val="0"/>
              </a:spcAft>
              <a:buChar char="–"/>
              <a:defRPr>
                <a:solidFill>
                  <a:srgbClr val="616365"/>
                </a:solidFill>
                <a:latin typeface="+mn-lt"/>
              </a:defRPr>
            </a:lvl4pPr>
            <a:lvl5pPr marL="2057400" indent="-228600" algn="l" rtl="0" eaLnBrk="0" fontAlgn="base" hangingPunct="0">
              <a:spcBef>
                <a:spcPct val="20000"/>
              </a:spcBef>
              <a:spcAft>
                <a:spcPct val="0"/>
              </a:spcAft>
              <a:buChar char="»"/>
              <a:defRPr sz="1600">
                <a:solidFill>
                  <a:srgbClr val="616365"/>
                </a:solidFill>
                <a:latin typeface="+mn-lt"/>
              </a:defRPr>
            </a:lvl5pPr>
            <a:lvl6pPr marL="2514600" indent="-228600" algn="l" rtl="0" fontAlgn="base">
              <a:spcBef>
                <a:spcPct val="20000"/>
              </a:spcBef>
              <a:spcAft>
                <a:spcPct val="0"/>
              </a:spcAft>
              <a:buChar char="»"/>
              <a:defRPr sz="1600">
                <a:solidFill>
                  <a:srgbClr val="616365"/>
                </a:solidFill>
                <a:latin typeface="+mn-lt"/>
              </a:defRPr>
            </a:lvl6pPr>
            <a:lvl7pPr marL="2971800" indent="-228600" algn="l" rtl="0" fontAlgn="base">
              <a:spcBef>
                <a:spcPct val="20000"/>
              </a:spcBef>
              <a:spcAft>
                <a:spcPct val="0"/>
              </a:spcAft>
              <a:buChar char="»"/>
              <a:defRPr sz="1600">
                <a:solidFill>
                  <a:srgbClr val="616365"/>
                </a:solidFill>
                <a:latin typeface="+mn-lt"/>
              </a:defRPr>
            </a:lvl7pPr>
            <a:lvl8pPr marL="3429000" indent="-228600" algn="l" rtl="0" fontAlgn="base">
              <a:spcBef>
                <a:spcPct val="20000"/>
              </a:spcBef>
              <a:spcAft>
                <a:spcPct val="0"/>
              </a:spcAft>
              <a:buChar char="»"/>
              <a:defRPr sz="1600">
                <a:solidFill>
                  <a:srgbClr val="616365"/>
                </a:solidFill>
                <a:latin typeface="+mn-lt"/>
              </a:defRPr>
            </a:lvl8pPr>
            <a:lvl9pPr marL="3886200" indent="-228600" algn="l" rtl="0" fontAlgn="base">
              <a:spcBef>
                <a:spcPct val="20000"/>
              </a:spcBef>
              <a:spcAft>
                <a:spcPct val="0"/>
              </a:spcAft>
              <a:buChar char="»"/>
              <a:defRPr sz="1600">
                <a:solidFill>
                  <a:srgbClr val="616365"/>
                </a:solidFill>
                <a:latin typeface="+mn-lt"/>
              </a:defRPr>
            </a:lvl9pPr>
          </a:lstStyle>
          <a:p>
            <a:pPr lvl="1">
              <a:buFont typeface="Arial" panose="020B0604020202020204" pitchFamily="34" charset="0"/>
              <a:buChar char="•"/>
            </a:pPr>
            <a:r>
              <a:rPr lang="en-GB" sz="2400" kern="0" dirty="0" smtClean="0"/>
              <a:t>Confident and resilient, willing to work with other residents and public services</a:t>
            </a:r>
          </a:p>
          <a:p>
            <a:pPr lvl="1">
              <a:buFont typeface="Arial" panose="020B0604020202020204" pitchFamily="34" charset="0"/>
              <a:buChar char="•"/>
            </a:pPr>
            <a:r>
              <a:rPr lang="en-GB" sz="2400" kern="0" dirty="0" smtClean="0"/>
              <a:t>Skilled, productive, employable and healthy</a:t>
            </a:r>
          </a:p>
          <a:p>
            <a:pPr lvl="1">
              <a:buFont typeface="Arial" panose="020B0604020202020204" pitchFamily="34" charset="0"/>
              <a:buChar char="•"/>
            </a:pPr>
            <a:r>
              <a:rPr lang="en-GB" sz="2400" kern="0" dirty="0" smtClean="0"/>
              <a:t>Able to find solutions for themselves, their families and communities</a:t>
            </a:r>
          </a:p>
          <a:p>
            <a:pPr lvl="1">
              <a:buFont typeface="Arial" panose="020B0604020202020204" pitchFamily="34" charset="0"/>
              <a:buChar char="•"/>
            </a:pPr>
            <a:r>
              <a:rPr lang="en-GB" sz="2400" kern="0" dirty="0" smtClean="0"/>
              <a:t>Involved in their communities, happy to help others</a:t>
            </a:r>
          </a:p>
          <a:p>
            <a:pPr lvl="1">
              <a:buFont typeface="Arial" panose="020B0604020202020204" pitchFamily="34" charset="0"/>
              <a:buChar char="•"/>
            </a:pPr>
            <a:r>
              <a:rPr lang="en-GB" sz="2400" kern="0" dirty="0" smtClean="0"/>
              <a:t>Proud of where they live and their identity</a:t>
            </a:r>
          </a:p>
          <a:p>
            <a:pPr marL="457200" lvl="1" indent="0">
              <a:buFontTx/>
              <a:buNone/>
            </a:pPr>
            <a:endParaRPr lang="en-GB" sz="2400" kern="0" dirty="0" smtClean="0"/>
          </a:p>
        </p:txBody>
      </p:sp>
      <p:pic>
        <p:nvPicPr>
          <p:cNvPr id="5"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crackSpacing="23"/>
                    </a14:imgEffect>
                  </a14:imgLayer>
                </a14:imgProps>
              </a:ext>
              <a:ext uri="{28A0092B-C50C-407E-A947-70E740481C1C}">
                <a14:useLocalDpi xmlns:a14="http://schemas.microsoft.com/office/drawing/2010/main" val="0"/>
              </a:ext>
            </a:extLst>
          </a:blip>
          <a:srcRect/>
          <a:stretch>
            <a:fillRect/>
          </a:stretch>
        </p:blipFill>
        <p:spPr bwMode="auto">
          <a:xfrm>
            <a:off x="2934736" y="4104578"/>
            <a:ext cx="5002219" cy="1875832"/>
          </a:xfrm>
          <a:prstGeom prst="rect">
            <a:avLst/>
          </a:prstGeom>
          <a:noFill/>
          <a:ln>
            <a:noFill/>
          </a:ln>
          <a:effectLst>
            <a:softEdge rad="114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09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E98300"/>
                </a:solidFill>
                <a:cs typeface="Arial" panose="020B0604020202020204" pitchFamily="34" charset="0"/>
              </a:rPr>
              <a:t>Co-operative</a:t>
            </a:r>
            <a:r>
              <a:rPr lang="en-GB" dirty="0">
                <a:solidFill>
                  <a:srgbClr val="E98300"/>
                </a:solidFill>
              </a:rPr>
              <a:t> public </a:t>
            </a:r>
            <a:r>
              <a:rPr lang="en-GB" dirty="0" smtClean="0">
                <a:solidFill>
                  <a:srgbClr val="E98300"/>
                </a:solidFill>
              </a:rPr>
              <a:t>services which…</a:t>
            </a:r>
            <a:endParaRPr lang="en-GB" dirty="0">
              <a:solidFill>
                <a:srgbClr val="E98300"/>
              </a:solidFill>
            </a:endParaRPr>
          </a:p>
        </p:txBody>
      </p:sp>
      <p:sp>
        <p:nvSpPr>
          <p:cNvPr id="3" name="Content Placeholder 2"/>
          <p:cNvSpPr>
            <a:spLocks noGrp="1"/>
          </p:cNvSpPr>
          <p:nvPr>
            <p:ph idx="1"/>
          </p:nvPr>
        </p:nvSpPr>
        <p:spPr>
          <a:xfrm>
            <a:off x="639576" y="1240176"/>
            <a:ext cx="10657184" cy="3528392"/>
          </a:xfrm>
        </p:spPr>
        <p:txBody>
          <a:bodyPr>
            <a:normAutofit/>
          </a:bodyPr>
          <a:lstStyle/>
          <a:p>
            <a:pPr>
              <a:buClr>
                <a:schemeClr val="tx1">
                  <a:lumMod val="50000"/>
                  <a:lumOff val="50000"/>
                </a:schemeClr>
              </a:buClr>
              <a:buFont typeface="Arial" panose="020B0604020202020204" pitchFamily="34" charset="0"/>
              <a:buChar char="•"/>
            </a:pPr>
            <a:r>
              <a:rPr lang="en-GB" sz="2400" dirty="0" smtClean="0">
                <a:solidFill>
                  <a:schemeClr val="bg1">
                    <a:lumMod val="50000"/>
                  </a:schemeClr>
                </a:solidFill>
              </a:rPr>
              <a:t>Have </a:t>
            </a:r>
            <a:r>
              <a:rPr lang="en-GB" sz="2400" dirty="0">
                <a:solidFill>
                  <a:schemeClr val="bg1">
                    <a:lumMod val="50000"/>
                  </a:schemeClr>
                </a:solidFill>
              </a:rPr>
              <a:t>a shared, and asset based, understanding of people and places</a:t>
            </a:r>
          </a:p>
          <a:p>
            <a:pPr>
              <a:buClr>
                <a:schemeClr val="tx1">
                  <a:lumMod val="50000"/>
                  <a:lumOff val="50000"/>
                </a:schemeClr>
              </a:buClr>
              <a:buFont typeface="Arial" panose="020B0604020202020204" pitchFamily="34" charset="0"/>
              <a:buChar char="•"/>
            </a:pPr>
            <a:r>
              <a:rPr lang="en-GB" sz="2400" dirty="0">
                <a:solidFill>
                  <a:schemeClr val="bg1">
                    <a:lumMod val="50000"/>
                  </a:schemeClr>
                </a:solidFill>
              </a:rPr>
              <a:t>Collaborate effectively to develop both people and place based solutions – a coop deal</a:t>
            </a:r>
          </a:p>
          <a:p>
            <a:pPr>
              <a:buClr>
                <a:schemeClr val="tx1">
                  <a:lumMod val="50000"/>
                  <a:lumOff val="50000"/>
                </a:schemeClr>
              </a:buClr>
              <a:buFont typeface="Arial" panose="020B0604020202020204" pitchFamily="34" charset="0"/>
              <a:buChar char="•"/>
            </a:pPr>
            <a:r>
              <a:rPr lang="en-GB" sz="2400" dirty="0">
                <a:solidFill>
                  <a:schemeClr val="bg1">
                    <a:lumMod val="50000"/>
                  </a:schemeClr>
                </a:solidFill>
              </a:rPr>
              <a:t>Pool assets and resources to tackle challenges</a:t>
            </a:r>
          </a:p>
          <a:p>
            <a:pPr>
              <a:buClr>
                <a:schemeClr val="tx1">
                  <a:lumMod val="50000"/>
                  <a:lumOff val="50000"/>
                </a:schemeClr>
              </a:buClr>
              <a:buFont typeface="Arial" panose="020B0604020202020204" pitchFamily="34" charset="0"/>
              <a:buChar char="•"/>
            </a:pPr>
            <a:r>
              <a:rPr lang="en-GB" sz="2400" dirty="0">
                <a:solidFill>
                  <a:schemeClr val="bg1">
                    <a:lumMod val="50000"/>
                  </a:schemeClr>
                </a:solidFill>
              </a:rPr>
              <a:t>Find new and effective ways of working with residents and other </a:t>
            </a:r>
            <a:r>
              <a:rPr lang="en-GB" sz="2400" dirty="0" smtClean="0">
                <a:solidFill>
                  <a:schemeClr val="bg1">
                    <a:lumMod val="50000"/>
                  </a:schemeClr>
                </a:solidFill>
              </a:rPr>
              <a:t>stakeholders</a:t>
            </a:r>
            <a:endParaRPr lang="en-GB" sz="2400" dirty="0">
              <a:solidFill>
                <a:schemeClr val="bg1">
                  <a:lumMod val="50000"/>
                </a:schemeClr>
              </a:solidFill>
            </a:endParaRPr>
          </a:p>
          <a:p>
            <a:pPr>
              <a:buClr>
                <a:schemeClr val="tx1">
                  <a:lumMod val="50000"/>
                  <a:lumOff val="50000"/>
                </a:schemeClr>
              </a:buClr>
              <a:buFont typeface="Arial" panose="020B0604020202020204" pitchFamily="34" charset="0"/>
              <a:buChar char="•"/>
            </a:pPr>
            <a:r>
              <a:rPr lang="en-GB" sz="2400" dirty="0">
                <a:solidFill>
                  <a:schemeClr val="bg1">
                    <a:lumMod val="50000"/>
                  </a:schemeClr>
                </a:solidFill>
              </a:rPr>
              <a:t>Focus on delivering shared </a:t>
            </a:r>
            <a:r>
              <a:rPr lang="en-GB" sz="2400" dirty="0" smtClean="0">
                <a:solidFill>
                  <a:schemeClr val="bg1">
                    <a:lumMod val="50000"/>
                  </a:schemeClr>
                </a:solidFill>
              </a:rPr>
              <a:t>outcomes and maximising social value</a:t>
            </a:r>
            <a:endParaRPr lang="en-GB" sz="2400" dirty="0">
              <a:solidFill>
                <a:schemeClr val="bg1">
                  <a:lumMod val="50000"/>
                </a:schemeClr>
              </a:solidFill>
            </a:endParaRPr>
          </a:p>
        </p:txBody>
      </p:sp>
      <p:pic>
        <p:nvPicPr>
          <p:cNvPr id="5"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3323968" y="4053347"/>
            <a:ext cx="3847004" cy="1902464"/>
          </a:xfrm>
          <a:prstGeom prst="rect">
            <a:avLst/>
          </a:prstGeom>
          <a:noFill/>
          <a:ln>
            <a:noFill/>
          </a:ln>
          <a:effectLst>
            <a:softEdge rad="203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400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232</TotalTime>
  <Words>1272</Words>
  <Application>Microsoft Office PowerPoint</Application>
  <PresentationFormat>Custom</PresentationFormat>
  <Paragraphs>129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      </vt:lpstr>
      <vt:lpstr>All councils have similar issues…</vt:lpstr>
      <vt:lpstr>And similar ways of measuring them…</vt:lpstr>
      <vt:lpstr>PowerPoint Presentation</vt:lpstr>
      <vt:lpstr>The ripple effect ©…</vt:lpstr>
      <vt:lpstr>What does that mean?</vt:lpstr>
      <vt:lpstr>PowerPoint Presentation</vt:lpstr>
      <vt:lpstr>Co-operative people who are…</vt:lpstr>
      <vt:lpstr>Co-operative public services which…</vt:lpstr>
      <vt:lpstr>Example 1: Working Xtra</vt:lpstr>
      <vt:lpstr>Ripple: Working Xtra</vt:lpstr>
      <vt:lpstr>Example: Council Tax Collection</vt:lpstr>
      <vt:lpstr>Ripple: Council Tax Collection</vt:lpstr>
      <vt:lpstr>PowerPoint Presentation</vt:lpstr>
      <vt:lpstr>Next steps</vt:lpstr>
      <vt:lpstr>You can get started straight away…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Leadership at a local level</dc:title>
  <dc:creator>Nicola Huckerby</dc:creator>
  <cp:lastModifiedBy>Jennifer Barker</cp:lastModifiedBy>
  <cp:revision>19</cp:revision>
  <dcterms:created xsi:type="dcterms:W3CDTF">2016-09-07T10:28:43Z</dcterms:created>
  <dcterms:modified xsi:type="dcterms:W3CDTF">2016-11-23T11:40:22Z</dcterms:modified>
</cp:coreProperties>
</file>