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66" r:id="rId3"/>
    <p:sldId id="274" r:id="rId4"/>
    <p:sldId id="275" r:id="rId5"/>
    <p:sldId id="276" r:id="rId6"/>
    <p:sldId id="277" r:id="rId7"/>
    <p:sldId id="278" r:id="rId8"/>
    <p:sldId id="279" r:id="rId9"/>
    <p:sldId id="280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74">
          <p15:clr>
            <a:srgbClr val="A4A3A4"/>
          </p15:clr>
        </p15:guide>
        <p15:guide id="2" pos="17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221"/>
    <a:srgbClr val="00A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3" autoAdjust="0"/>
    <p:restoredTop sz="69579"/>
  </p:normalViewPr>
  <p:slideViewPr>
    <p:cSldViewPr snapToObjects="1">
      <p:cViewPr>
        <p:scale>
          <a:sx n="110" d="100"/>
          <a:sy n="110" d="100"/>
        </p:scale>
        <p:origin x="174" y="78"/>
      </p:cViewPr>
      <p:guideLst>
        <p:guide orient="horz" pos="2074"/>
        <p:guide pos="17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94348-0769-8640-ACC9-E088C2A7EC73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F2C02-4FE5-3140-B825-90FFF9E5F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27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44A64-EB51-AE4E-BF61-5199298BE518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7EB9E-A766-B74C-A090-33917CAF0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9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8644C-DC04-FF4D-BF34-E144241767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3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7EB9E-A766-B74C-A090-33917CAF07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8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8644C-DC04-FF4D-BF34-E144241767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6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8644C-DC04-FF4D-BF34-E144241767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3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8644C-DC04-FF4D-BF34-E144241767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2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48" y="2715766"/>
            <a:ext cx="8229600" cy="779318"/>
          </a:xfrm>
        </p:spPr>
        <p:txBody>
          <a:bodyPr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22235" y="612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724588" y="4736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Collaborate Final Logo - 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446" y="4338746"/>
            <a:ext cx="2148284" cy="518792"/>
          </a:xfrm>
          <a:prstGeom prst="rect">
            <a:avLst/>
          </a:prstGeom>
        </p:spPr>
      </p:pic>
      <p:pic>
        <p:nvPicPr>
          <p:cNvPr id="10" name="Picture 9" descr="red circl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0"/>
            <a:ext cx="4286244" cy="2609028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9075" y="3495783"/>
            <a:ext cx="8359775" cy="842963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pPr lvl="0"/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Dot Pattern.eps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71" t="38083"/>
          <a:stretch/>
        </p:blipFill>
        <p:spPr>
          <a:xfrm>
            <a:off x="0" y="0"/>
            <a:ext cx="2904481" cy="260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49718" y="8040886"/>
            <a:ext cx="8622370" cy="1021556"/>
          </a:xfrm>
        </p:spPr>
        <p:txBody>
          <a:bodyPr anchor="t">
            <a:noAutofit/>
          </a:bodyPr>
          <a:lstStyle>
            <a:lvl1pPr algn="l">
              <a:defRPr sz="4000" b="0" cap="none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object 8"/>
          <p:cNvSpPr/>
          <p:nvPr userDrawn="1"/>
        </p:nvSpPr>
        <p:spPr>
          <a:xfrm>
            <a:off x="310861" y="2690984"/>
            <a:ext cx="8564198" cy="45719"/>
          </a:xfrm>
          <a:custGeom>
            <a:avLst/>
            <a:gdLst/>
            <a:ahLst/>
            <a:cxnLst/>
            <a:rect l="l" t="t" r="r" b="b"/>
            <a:pathLst>
              <a:path w="4698365">
                <a:moveTo>
                  <a:pt x="0" y="0"/>
                </a:moveTo>
                <a:lnTo>
                  <a:pt x="4697996" y="0"/>
                </a:lnTo>
              </a:path>
            </a:pathLst>
          </a:custGeom>
          <a:ln w="19050">
            <a:gradFill flip="none" rotWithShape="1">
              <a:gsLst>
                <a:gs pos="0">
                  <a:srgbClr val="AD122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 descr="Collaborate Final Logo - CMYK_2-02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264" y="4659982"/>
            <a:ext cx="1043608" cy="285230"/>
          </a:xfrm>
          <a:prstGeom prst="rect">
            <a:avLst/>
          </a:prstGeom>
        </p:spPr>
      </p:pic>
      <p:pic>
        <p:nvPicPr>
          <p:cNvPr id="8" name="Picture 7" descr="Circles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 b="47228"/>
          <a:stretch/>
        </p:blipFill>
        <p:spPr>
          <a:xfrm>
            <a:off x="6199684" y="1508756"/>
            <a:ext cx="2944316" cy="36347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3241000" y="11277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4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py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861" y="267494"/>
            <a:ext cx="7772400" cy="5820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860" y="1316317"/>
            <a:ext cx="8375939" cy="3239996"/>
          </a:xfrm>
        </p:spPr>
        <p:txBody>
          <a:bodyPr numCol="2" spcCol="18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aseline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Place your body copy here across 2 columns.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" name="Picture 9" descr="Collaborate Final Logo - CMYK_2-02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264" y="4659982"/>
            <a:ext cx="1043608" cy="285230"/>
          </a:xfrm>
          <a:prstGeom prst="rect">
            <a:avLst/>
          </a:prstGeom>
        </p:spPr>
      </p:pic>
      <p:sp>
        <p:nvSpPr>
          <p:cNvPr id="6" name="object 8"/>
          <p:cNvSpPr/>
          <p:nvPr userDrawn="1"/>
        </p:nvSpPr>
        <p:spPr>
          <a:xfrm>
            <a:off x="310861" y="1010638"/>
            <a:ext cx="8564198" cy="45719"/>
          </a:xfrm>
          <a:custGeom>
            <a:avLst/>
            <a:gdLst/>
            <a:ahLst/>
            <a:cxnLst/>
            <a:rect l="l" t="t" r="r" b="b"/>
            <a:pathLst>
              <a:path w="4698365">
                <a:moveTo>
                  <a:pt x="0" y="0"/>
                </a:moveTo>
                <a:lnTo>
                  <a:pt x="4697996" y="0"/>
                </a:lnTo>
              </a:path>
            </a:pathLst>
          </a:custGeom>
          <a:ln w="19050">
            <a:gradFill flip="none" rotWithShape="1">
              <a:gsLst>
                <a:gs pos="0">
                  <a:srgbClr val="AD122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r>
              <a:rPr lang="en-GB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133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00151"/>
            <a:ext cx="8229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0861" y="267494"/>
            <a:ext cx="7772400" cy="5820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pic>
        <p:nvPicPr>
          <p:cNvPr id="9" name="Picture 8" descr="Collaborate Final Logo - CMYK_2-02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264" y="4659982"/>
            <a:ext cx="1043608" cy="285230"/>
          </a:xfrm>
          <a:prstGeom prst="rect">
            <a:avLst/>
          </a:prstGeom>
        </p:spPr>
      </p:pic>
      <p:sp>
        <p:nvSpPr>
          <p:cNvPr id="6" name="object 8"/>
          <p:cNvSpPr/>
          <p:nvPr userDrawn="1"/>
        </p:nvSpPr>
        <p:spPr>
          <a:xfrm>
            <a:off x="310861" y="1010638"/>
            <a:ext cx="8564198" cy="45719"/>
          </a:xfrm>
          <a:custGeom>
            <a:avLst/>
            <a:gdLst/>
            <a:ahLst/>
            <a:cxnLst/>
            <a:rect l="l" t="t" r="r" b="b"/>
            <a:pathLst>
              <a:path w="4698365">
                <a:moveTo>
                  <a:pt x="0" y="0"/>
                </a:moveTo>
                <a:lnTo>
                  <a:pt x="4697996" y="0"/>
                </a:lnTo>
              </a:path>
            </a:pathLst>
          </a:custGeom>
          <a:ln w="19050">
            <a:gradFill flip="none" rotWithShape="1">
              <a:gsLst>
                <a:gs pos="0">
                  <a:srgbClr val="AD122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r>
              <a:rPr lang="en-GB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338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225" y="1151335"/>
            <a:ext cx="4202762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225" y="1631156"/>
            <a:ext cx="4202762" cy="296346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00">
                <a:solidFill>
                  <a:srgbClr val="404040"/>
                </a:solidFill>
              </a:defRPr>
            </a:lvl2pPr>
            <a:lvl3pPr>
              <a:defRPr sz="1600">
                <a:solidFill>
                  <a:srgbClr val="404040"/>
                </a:solidFill>
              </a:defRPr>
            </a:lvl3pPr>
            <a:lvl4pPr>
              <a:defRPr sz="1400"/>
            </a:lvl4pPr>
            <a:lvl5pPr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4051" y="1151335"/>
            <a:ext cx="4204413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4051" y="1631156"/>
            <a:ext cx="4204413" cy="296346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00">
                <a:solidFill>
                  <a:srgbClr val="404040"/>
                </a:solidFill>
              </a:defRPr>
            </a:lvl2pPr>
            <a:lvl3pPr>
              <a:defRPr sz="1600">
                <a:solidFill>
                  <a:srgbClr val="404040"/>
                </a:solidFill>
              </a:defRPr>
            </a:lvl3pPr>
            <a:lvl4pPr>
              <a:defRPr sz="1400"/>
            </a:lvl4pPr>
            <a:lvl5pPr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10861" y="267494"/>
            <a:ext cx="7772400" cy="5820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pic>
        <p:nvPicPr>
          <p:cNvPr id="14" name="Picture 13" descr="Collaborate Final Logo - CMYK_2-02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264" y="4659982"/>
            <a:ext cx="1043608" cy="285230"/>
          </a:xfrm>
          <a:prstGeom prst="rect">
            <a:avLst/>
          </a:prstGeom>
        </p:spPr>
      </p:pic>
      <p:sp>
        <p:nvSpPr>
          <p:cNvPr id="9" name="object 8"/>
          <p:cNvSpPr/>
          <p:nvPr userDrawn="1"/>
        </p:nvSpPr>
        <p:spPr>
          <a:xfrm>
            <a:off x="310861" y="1010638"/>
            <a:ext cx="8564198" cy="45719"/>
          </a:xfrm>
          <a:custGeom>
            <a:avLst/>
            <a:gdLst/>
            <a:ahLst/>
            <a:cxnLst/>
            <a:rect l="l" t="t" r="r" b="b"/>
            <a:pathLst>
              <a:path w="4698365">
                <a:moveTo>
                  <a:pt x="0" y="0"/>
                </a:moveTo>
                <a:lnTo>
                  <a:pt x="4697996" y="0"/>
                </a:lnTo>
              </a:path>
            </a:pathLst>
          </a:custGeom>
          <a:ln w="19050">
            <a:gradFill flip="none" rotWithShape="1">
              <a:gsLst>
                <a:gs pos="0">
                  <a:srgbClr val="AD1221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txBody>
          <a:bodyPr wrap="square" lIns="0" tIns="0" rIns="0" bIns="0" rtlCol="0"/>
          <a:lstStyle/>
          <a:p>
            <a:r>
              <a:rPr lang="en-GB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330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aborate Final Logo - CMYK_2-02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264" y="4659982"/>
            <a:ext cx="1043608" cy="2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723878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512" y="459581"/>
            <a:ext cx="8425952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0" y="41489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Collaborate Final Logo - CMYK_2-02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264" y="4659982"/>
            <a:ext cx="1043608" cy="2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3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-1" y="0"/>
            <a:ext cx="9144001" cy="5143500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AD1221"/>
          </a:solidFill>
        </p:spPr>
        <p:txBody>
          <a:bodyPr wrap="square" lIns="0" tIns="0" rIns="0" bIns="0" rtlCol="0"/>
          <a:lstStyle/>
          <a:p>
            <a:r>
              <a:rPr lang="en-GB" dirty="0" smtClean="0"/>
              <a:t> </a:t>
            </a:r>
            <a:endParaRPr dirty="0"/>
          </a:p>
        </p:txBody>
      </p:sp>
      <p:sp>
        <p:nvSpPr>
          <p:cNvPr id="6" name="object 5"/>
          <p:cNvSpPr txBox="1"/>
          <p:nvPr userDrawn="1"/>
        </p:nvSpPr>
        <p:spPr>
          <a:xfrm>
            <a:off x="349418" y="3075806"/>
            <a:ext cx="4110062" cy="1686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u="none" spc="-15" dirty="0">
                <a:solidFill>
                  <a:schemeClr val="bg1"/>
                </a:solidFill>
                <a:latin typeface="+mn-lt"/>
                <a:cs typeface="Futura LT"/>
              </a:rPr>
              <a:t>COLLABORATE</a:t>
            </a:r>
            <a:endParaRPr sz="1600" b="0" u="none" dirty="0">
              <a:solidFill>
                <a:schemeClr val="bg1"/>
              </a:solidFill>
              <a:latin typeface="+mn-lt"/>
              <a:cs typeface="Futura LT"/>
            </a:endParaRPr>
          </a:p>
          <a:p>
            <a:pPr marL="12700" marR="5080">
              <a:lnSpc>
                <a:spcPct val="133700"/>
              </a:lnSpc>
            </a:pPr>
            <a:r>
              <a:rPr sz="1400" u="heavy" dirty="0">
                <a:solidFill>
                  <a:srgbClr val="FFFFFF"/>
                </a:solidFill>
                <a:latin typeface="+mn-lt"/>
                <a:cs typeface="Futura LT"/>
              </a:rPr>
              <a:t>Clarence Centre for Enterprise</a:t>
            </a:r>
            <a:r>
              <a:rPr sz="1400" u="heavy" spc="-80" dirty="0">
                <a:solidFill>
                  <a:srgbClr val="FFFFFF"/>
                </a:solidFill>
                <a:latin typeface="+mn-lt"/>
                <a:cs typeface="Futura LT"/>
              </a:rPr>
              <a:t> </a:t>
            </a:r>
            <a:r>
              <a:rPr sz="1400" u="heavy" dirty="0">
                <a:solidFill>
                  <a:srgbClr val="FFFFFF"/>
                </a:solidFill>
                <a:latin typeface="+mn-lt"/>
                <a:cs typeface="Futura LT"/>
              </a:rPr>
              <a:t>&amp;</a:t>
            </a:r>
            <a:r>
              <a:rPr sz="1400" u="heavy" spc="-20" dirty="0">
                <a:solidFill>
                  <a:srgbClr val="FFFFFF"/>
                </a:solidFill>
                <a:latin typeface="+mn-lt"/>
                <a:cs typeface="Futura LT"/>
              </a:rPr>
              <a:t> </a:t>
            </a:r>
            <a:r>
              <a:rPr sz="1400" u="heavy" dirty="0">
                <a:solidFill>
                  <a:srgbClr val="FFFFFF"/>
                </a:solidFill>
                <a:latin typeface="+mn-lt"/>
                <a:cs typeface="Futura LT"/>
              </a:rPr>
              <a:t>Innovation </a:t>
            </a:r>
            <a:r>
              <a:rPr sz="1400" dirty="0">
                <a:solidFill>
                  <a:srgbClr val="FFFFFF"/>
                </a:solidFill>
                <a:latin typeface="+mn-lt"/>
                <a:cs typeface="Futura LT"/>
              </a:rPr>
              <a:t> </a:t>
            </a:r>
            <a:r>
              <a:rPr lang="en-GB" sz="1400" dirty="0" smtClean="0">
                <a:solidFill>
                  <a:srgbClr val="FFFFFF"/>
                </a:solidFill>
                <a:latin typeface="+mn-lt"/>
                <a:cs typeface="Futura LT"/>
              </a:rPr>
              <a:t/>
            </a:r>
            <a:br>
              <a:rPr lang="en-GB" sz="1400" dirty="0" smtClean="0">
                <a:solidFill>
                  <a:srgbClr val="FFFFFF"/>
                </a:solidFill>
                <a:latin typeface="+mn-lt"/>
                <a:cs typeface="Futura LT"/>
              </a:rPr>
            </a:br>
            <a:r>
              <a:rPr sz="1400" u="heavy" dirty="0" smtClean="0">
                <a:solidFill>
                  <a:srgbClr val="FFFFFF"/>
                </a:solidFill>
                <a:latin typeface="+mn-lt"/>
                <a:cs typeface="Futura LT"/>
              </a:rPr>
              <a:t>6 </a:t>
            </a:r>
            <a:r>
              <a:rPr sz="1400" u="heavy" dirty="0">
                <a:solidFill>
                  <a:srgbClr val="FFFFFF"/>
                </a:solidFill>
                <a:latin typeface="+mn-lt"/>
                <a:cs typeface="Futura LT"/>
              </a:rPr>
              <a:t>St </a:t>
            </a:r>
            <a:r>
              <a:rPr sz="1400" u="heavy" spc="-20" dirty="0">
                <a:solidFill>
                  <a:srgbClr val="FFFFFF"/>
                </a:solidFill>
                <a:latin typeface="+mn-lt"/>
                <a:cs typeface="Futura LT"/>
              </a:rPr>
              <a:t>George’s </a:t>
            </a:r>
            <a:r>
              <a:rPr sz="1400" u="heavy" dirty="0">
                <a:solidFill>
                  <a:srgbClr val="FFFFFF"/>
                </a:solidFill>
                <a:latin typeface="+mn-lt"/>
                <a:cs typeface="Futura LT"/>
              </a:rPr>
              <a:t>Circus, London, SE1</a:t>
            </a:r>
            <a:r>
              <a:rPr sz="1400" u="heavy" spc="-65" dirty="0">
                <a:solidFill>
                  <a:srgbClr val="FFFFFF"/>
                </a:solidFill>
                <a:latin typeface="+mn-lt"/>
                <a:cs typeface="Futura LT"/>
              </a:rPr>
              <a:t> </a:t>
            </a:r>
            <a:r>
              <a:rPr sz="1400" u="heavy" dirty="0">
                <a:solidFill>
                  <a:srgbClr val="FFFFFF"/>
                </a:solidFill>
                <a:latin typeface="+mn-lt"/>
                <a:cs typeface="Futura LT"/>
              </a:rPr>
              <a:t>6FE</a:t>
            </a:r>
            <a:endParaRPr sz="1400" dirty="0">
              <a:latin typeface="+mn-lt"/>
              <a:cs typeface="Futura LT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400" u="heavy" spc="-70" dirty="0">
                <a:solidFill>
                  <a:srgbClr val="FFFFFF"/>
                </a:solidFill>
                <a:latin typeface="+mn-lt"/>
                <a:cs typeface="Futura LT"/>
              </a:rPr>
              <a:t>T: </a:t>
            </a:r>
            <a:r>
              <a:rPr sz="1400" u="heavy" dirty="0">
                <a:solidFill>
                  <a:srgbClr val="FFFFFF"/>
                </a:solidFill>
                <a:latin typeface="+mn-lt"/>
                <a:cs typeface="Futura LT"/>
              </a:rPr>
              <a:t>+44 (0)20 7815</a:t>
            </a:r>
            <a:r>
              <a:rPr sz="1400" u="heavy" spc="-30" dirty="0">
                <a:solidFill>
                  <a:srgbClr val="FFFFFF"/>
                </a:solidFill>
                <a:latin typeface="+mn-lt"/>
                <a:cs typeface="Futura LT"/>
              </a:rPr>
              <a:t> </a:t>
            </a:r>
            <a:r>
              <a:rPr sz="1400" u="heavy" dirty="0" smtClean="0">
                <a:solidFill>
                  <a:srgbClr val="FFFFFF"/>
                </a:solidFill>
                <a:latin typeface="+mn-lt"/>
                <a:cs typeface="Futura LT"/>
              </a:rPr>
              <a:t>8297</a:t>
            </a:r>
            <a:endParaRPr lang="en-GB" sz="1400" u="heavy" dirty="0" smtClean="0">
              <a:solidFill>
                <a:srgbClr val="FFFFFF"/>
              </a:solidFill>
              <a:latin typeface="+mn-lt"/>
              <a:cs typeface="Futura LT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lang="en-GB" sz="1400" u="heavy" dirty="0" err="1" smtClean="0">
                <a:solidFill>
                  <a:srgbClr val="FFFFFF"/>
                </a:solidFill>
                <a:latin typeface="+mn-lt"/>
                <a:cs typeface="Futura LT"/>
              </a:rPr>
              <a:t>www.collaboratei.com</a:t>
            </a:r>
            <a:endParaRPr lang="en-GB" sz="1400" u="heavy" dirty="0" smtClean="0">
              <a:solidFill>
                <a:srgbClr val="FFFFFF"/>
              </a:solidFill>
              <a:latin typeface="+mn-lt"/>
              <a:cs typeface="Futura LT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lang="en-GB" sz="1400" dirty="0" smtClean="0">
                <a:solidFill>
                  <a:srgbClr val="FFFFFF"/>
                </a:solidFill>
                <a:latin typeface="+mn-lt"/>
                <a:cs typeface="Futura LT"/>
              </a:rPr>
              <a:t>     @</a:t>
            </a:r>
            <a:r>
              <a:rPr lang="en-GB" sz="1400" dirty="0" err="1" smtClean="0">
                <a:solidFill>
                  <a:srgbClr val="FFFFFF"/>
                </a:solidFill>
                <a:latin typeface="+mn-lt"/>
                <a:cs typeface="Futura LT"/>
              </a:rPr>
              <a:t>CollaborateIns</a:t>
            </a:r>
            <a:endParaRPr lang="en-GB" sz="1400" dirty="0">
              <a:solidFill>
                <a:srgbClr val="FFFFFF"/>
              </a:solidFill>
              <a:latin typeface="+mn-lt"/>
              <a:cs typeface="Futura LT"/>
            </a:endParaRPr>
          </a:p>
        </p:txBody>
      </p:sp>
      <p:pic>
        <p:nvPicPr>
          <p:cNvPr id="7" name="Picture 6" descr="Collaborate Final Logo - White-02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721" y="1039594"/>
            <a:ext cx="2561517" cy="70009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716016" y="2962384"/>
            <a:ext cx="36000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Collaborate is an independent CIC based at London Southbank University, focusing on the thinking, culture and practice of cross-sector collaboration in public services. We believe that an increasingly complex operating environment needs an outcomes-focused and more collaborative approach – and we work with government, business and civil society to make this happen in practice. Instead of ‘public services’, Collaborate facilitates coalitions developing ‘services to the public’ – efficient, dynamic services that have a closer relationship with the people using them and are more resilient to the challenges they face. 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 descr="White twitter-02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63" y="4567262"/>
            <a:ext cx="200762" cy="1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1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57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57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6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1" r:id="rId2"/>
    <p:sldLayoutId id="2147483649" r:id="rId3"/>
    <p:sldLayoutId id="2147483650" r:id="rId4"/>
    <p:sldLayoutId id="2147483653" r:id="rId5"/>
    <p:sldLayoutId id="2147483655" r:id="rId6"/>
    <p:sldLayoutId id="2147483657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AD122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AD122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tiff"/><Relationship Id="rId4" Type="http://schemas.openxmlformats.org/officeDocument/2006/relationships/image" Target="../media/image9.png"/><Relationship Id="rId9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Cooperative Councils </a:t>
            </a:r>
            <a:br>
              <a:rPr lang="en-US" sz="2400" dirty="0" smtClean="0"/>
            </a:br>
            <a:r>
              <a:rPr lang="en-US" sz="2400" dirty="0" smtClean="0"/>
              <a:t>towards a five year forward view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Dr</a:t>
            </a:r>
            <a:r>
              <a:rPr lang="en-US" sz="2000" dirty="0" smtClean="0"/>
              <a:t> Henry </a:t>
            </a:r>
            <a:r>
              <a:rPr lang="en-US" sz="2000" dirty="0" err="1" smtClean="0"/>
              <a:t>Kippin</a:t>
            </a:r>
            <a:endParaRPr lang="en-US" sz="2000" dirty="0" smtClean="0"/>
          </a:p>
          <a:p>
            <a:r>
              <a:rPr lang="en-US" sz="2000" dirty="0" smtClean="0"/>
              <a:t>16.11.16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762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3745" y="1260728"/>
            <a:ext cx="4536504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GB" i="1" dirty="0" smtClean="0"/>
              <a:t>Cooperative </a:t>
            </a:r>
            <a:r>
              <a:rPr lang="en-GB" i="1" dirty="0"/>
              <a:t>Councils </a:t>
            </a:r>
            <a:r>
              <a:rPr lang="en-GB" b="1" i="1" dirty="0"/>
              <a:t>have</a:t>
            </a:r>
            <a:r>
              <a:rPr lang="en-GB" i="1" dirty="0"/>
              <a:t> made important progress against their stated aims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BUT</a:t>
            </a:r>
            <a:r>
              <a:rPr lang="en-GB" dirty="0" smtClean="0"/>
              <a:t> - </a:t>
            </a:r>
            <a:r>
              <a:rPr lang="en-GB" i="1" dirty="0" smtClean="0"/>
              <a:t>Cooperative </a:t>
            </a:r>
            <a:r>
              <a:rPr lang="en-GB" i="1" dirty="0"/>
              <a:t>Councils </a:t>
            </a:r>
            <a:r>
              <a:rPr lang="en-GB" b="1" i="1" dirty="0"/>
              <a:t>cannot</a:t>
            </a:r>
            <a:r>
              <a:rPr lang="en-GB" i="1" dirty="0"/>
              <a:t> yet evidence a </a:t>
            </a:r>
            <a:r>
              <a:rPr lang="en-GB" i="1" dirty="0" smtClean="0"/>
              <a:t>strong relationship </a:t>
            </a:r>
            <a:r>
              <a:rPr lang="en-GB" i="1" dirty="0"/>
              <a:t>between cooperative ambition, principles and </a:t>
            </a:r>
            <a:r>
              <a:rPr lang="en-GB" i="1" dirty="0" smtClean="0"/>
              <a:t>practice positive change in </a:t>
            </a:r>
            <a:r>
              <a:rPr lang="en-GB" i="1" dirty="0"/>
              <a:t>local outcomes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b="1" i="1" dirty="0" smtClean="0"/>
              <a:t>SO</a:t>
            </a:r>
            <a:r>
              <a:rPr lang="en-GB" i="1" dirty="0" smtClean="0"/>
              <a:t> - The </a:t>
            </a:r>
            <a:r>
              <a:rPr lang="en-GB" i="1" dirty="0"/>
              <a:t>next five years need to be about more systematically </a:t>
            </a:r>
            <a:r>
              <a:rPr lang="en-GB" b="1" i="1" dirty="0"/>
              <a:t>building the pre-conditions</a:t>
            </a:r>
            <a:r>
              <a:rPr lang="en-GB" i="1" dirty="0"/>
              <a:t> for deeper public service reform as a route to a more socially and economically sustainable future.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Three questions and three conclusions</a:t>
            </a:r>
            <a:r>
              <a:rPr lang="mr-IN" sz="2400" dirty="0" smtClean="0"/>
              <a:t>…</a:t>
            </a:r>
            <a:r>
              <a:rPr lang="en-US" sz="2400" dirty="0" smtClean="0"/>
              <a:t> so far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85483" y="1526803"/>
            <a:ext cx="2512147" cy="28623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500" dirty="0" smtClean="0"/>
              <a:t>What </a:t>
            </a:r>
            <a:r>
              <a:rPr lang="en-GB" sz="1500" dirty="0"/>
              <a:t>progress have Cooperative Councils made in the past five </a:t>
            </a:r>
            <a:r>
              <a:rPr lang="en-GB" sz="1500" dirty="0" smtClean="0"/>
              <a:t>years?</a:t>
            </a:r>
          </a:p>
          <a:p>
            <a:pPr marL="342900" indent="-342900">
              <a:buFont typeface="+mj-lt"/>
              <a:buAutoNum type="arabicPeriod"/>
            </a:pPr>
            <a:endParaRPr lang="en-GB" sz="1500" dirty="0"/>
          </a:p>
          <a:p>
            <a:pPr marL="342900" indent="-342900">
              <a:buFont typeface="+mj-lt"/>
              <a:buAutoNum type="arabicPeriod"/>
            </a:pPr>
            <a:r>
              <a:rPr lang="en-GB" sz="1500" dirty="0" smtClean="0"/>
              <a:t>Where </a:t>
            </a:r>
            <a:r>
              <a:rPr lang="en-GB" sz="1500" dirty="0"/>
              <a:t>has progress been </a:t>
            </a:r>
            <a:r>
              <a:rPr lang="en-GB" sz="1500" dirty="0" smtClean="0"/>
              <a:t>lacking?</a:t>
            </a:r>
          </a:p>
          <a:p>
            <a:pPr marL="342900" indent="-342900">
              <a:buFont typeface="+mj-lt"/>
              <a:buAutoNum type="arabicPeriod"/>
            </a:pPr>
            <a:endParaRPr lang="en-GB" sz="1500" dirty="0"/>
          </a:p>
          <a:p>
            <a:pPr marL="342900" indent="-342900">
              <a:buFont typeface="+mj-lt"/>
              <a:buAutoNum type="arabicPeriod"/>
            </a:pPr>
            <a:r>
              <a:rPr lang="en-GB" sz="1500" dirty="0" smtClean="0"/>
              <a:t>What </a:t>
            </a:r>
            <a:r>
              <a:rPr lang="en-GB" sz="1500" dirty="0"/>
              <a:t>should the next 5 years look like for Cooperative Councils?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797630" y="2571750"/>
            <a:ext cx="1054290" cy="8640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9791" y="252413"/>
            <a:ext cx="7772400" cy="5820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landscape has shifted</a:t>
            </a:r>
            <a:r>
              <a:rPr lang="mr-IN" sz="2400" dirty="0" smtClean="0"/>
              <a:t>…</a:t>
            </a:r>
            <a:endParaRPr lang="en-US" sz="2800" dirty="0"/>
          </a:p>
        </p:txBody>
      </p:sp>
      <p:pic>
        <p:nvPicPr>
          <p:cNvPr id="6" name="image7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80" y="732939"/>
            <a:ext cx="3224513" cy="2337190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791" y="1138121"/>
            <a:ext cx="3519728" cy="1167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61" y="2402028"/>
            <a:ext cx="1373480" cy="9193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931" y="3321373"/>
            <a:ext cx="2148486" cy="11450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86" y="2173154"/>
            <a:ext cx="1603182" cy="1202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813" y="2092544"/>
            <a:ext cx="1718264" cy="2766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03" y="3572928"/>
            <a:ext cx="1259714" cy="708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721" y="3660703"/>
            <a:ext cx="1913270" cy="103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00151"/>
            <a:ext cx="8373938" cy="3394472"/>
          </a:xfrm>
        </p:spPr>
        <p:txBody>
          <a:bodyPr>
            <a:noAutofit/>
          </a:bodyPr>
          <a:lstStyle/>
          <a:p>
            <a:r>
              <a:rPr lang="en-GB" sz="1400" b="1" dirty="0" smtClean="0"/>
              <a:t>Oldham</a:t>
            </a:r>
            <a:r>
              <a:rPr lang="en-GB" sz="1400" dirty="0" smtClean="0"/>
              <a:t> -  </a:t>
            </a:r>
            <a:r>
              <a:rPr lang="en-GB" sz="1400" dirty="0"/>
              <a:t>Cooperative Oldham Grant, Get Oldham </a:t>
            </a:r>
            <a:r>
              <a:rPr lang="en-GB" sz="1400" dirty="0" smtClean="0"/>
              <a:t>Growing, Get </a:t>
            </a:r>
            <a:r>
              <a:rPr lang="en-GB" sz="1400" dirty="0"/>
              <a:t>Oldham </a:t>
            </a:r>
            <a:r>
              <a:rPr lang="en-GB" sz="1400" dirty="0" smtClean="0"/>
              <a:t>Working</a:t>
            </a:r>
            <a:r>
              <a:rPr lang="mr-IN" sz="1400" dirty="0" smtClean="0"/>
              <a:t>…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 </a:t>
            </a:r>
          </a:p>
          <a:p>
            <a:r>
              <a:rPr lang="en-GB" sz="1400" b="1" dirty="0" smtClean="0"/>
              <a:t>Sunderland</a:t>
            </a:r>
            <a:r>
              <a:rPr lang="en-GB" sz="1400" dirty="0" smtClean="0"/>
              <a:t> </a:t>
            </a:r>
            <a:r>
              <a:rPr lang="mr-IN" sz="1400" dirty="0" smtClean="0"/>
              <a:t>–</a:t>
            </a:r>
            <a:r>
              <a:rPr lang="en-GB" sz="1400" dirty="0" smtClean="0"/>
              <a:t> Responsive local services and innovations in energy &amp; tech </a:t>
            </a:r>
            <a:r>
              <a:rPr lang="en-GB" sz="1400" dirty="0"/>
              <a:t> </a:t>
            </a:r>
          </a:p>
          <a:p>
            <a:endParaRPr lang="en-GB" sz="1400" b="1" dirty="0" smtClean="0"/>
          </a:p>
          <a:p>
            <a:r>
              <a:rPr lang="en-GB" sz="1400" b="1" dirty="0" smtClean="0"/>
              <a:t>Plymouth</a:t>
            </a:r>
            <a:r>
              <a:rPr lang="en-GB" sz="1400" dirty="0" smtClean="0"/>
              <a:t> </a:t>
            </a:r>
            <a:r>
              <a:rPr lang="mr-IN" sz="1400" dirty="0" smtClean="0"/>
              <a:t>–</a:t>
            </a:r>
            <a:r>
              <a:rPr lang="en-GB" sz="1400" dirty="0" smtClean="0"/>
              <a:t> innovation around energy - Plymouth </a:t>
            </a:r>
            <a:r>
              <a:rPr lang="en-GB" sz="1400" dirty="0"/>
              <a:t>Energy Community </a:t>
            </a:r>
            <a:r>
              <a:rPr lang="en-GB" sz="1400" dirty="0" smtClean="0"/>
              <a:t>&amp; PEC Renewables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 </a:t>
            </a:r>
          </a:p>
          <a:p>
            <a:r>
              <a:rPr lang="en-GB" sz="1400" b="1" dirty="0"/>
              <a:t>Newcastle</a:t>
            </a:r>
            <a:r>
              <a:rPr lang="en-GB" sz="1400" dirty="0"/>
              <a:t> </a:t>
            </a:r>
            <a:r>
              <a:rPr lang="en-GB" sz="1400" dirty="0" smtClean="0"/>
              <a:t>neighbourhood-level </a:t>
            </a:r>
            <a:r>
              <a:rPr lang="en-GB" sz="1400" dirty="0" err="1" smtClean="0"/>
              <a:t>devo</a:t>
            </a:r>
            <a:r>
              <a:rPr lang="en-GB" sz="1400" dirty="0" smtClean="0"/>
              <a:t> in </a:t>
            </a:r>
            <a:r>
              <a:rPr lang="en-GB" sz="1400" dirty="0" err="1" smtClean="0"/>
              <a:t>Blakelaw</a:t>
            </a:r>
            <a:r>
              <a:rPr lang="en-GB" sz="1400" dirty="0" smtClean="0"/>
              <a:t> </a:t>
            </a:r>
            <a:r>
              <a:rPr lang="en-GB" sz="1400" dirty="0"/>
              <a:t>Partnership and </a:t>
            </a:r>
            <a:r>
              <a:rPr lang="en-GB" sz="1400" dirty="0" err="1"/>
              <a:t>Byker</a:t>
            </a:r>
            <a:r>
              <a:rPr lang="en-GB" sz="1400" dirty="0"/>
              <a:t> Community Trust. </a:t>
            </a:r>
          </a:p>
          <a:p>
            <a:pPr marL="0" indent="0">
              <a:buNone/>
            </a:pPr>
            <a:r>
              <a:rPr lang="en-GB" sz="1400" dirty="0"/>
              <a:t> </a:t>
            </a:r>
          </a:p>
          <a:p>
            <a:r>
              <a:rPr lang="en-GB" sz="1400" b="1" dirty="0"/>
              <a:t>Glasgow</a:t>
            </a:r>
            <a:r>
              <a:rPr lang="en-GB" sz="1400" dirty="0"/>
              <a:t> </a:t>
            </a:r>
            <a:r>
              <a:rPr lang="en-GB" sz="1400" dirty="0" smtClean="0"/>
              <a:t>- Co-operative </a:t>
            </a:r>
            <a:r>
              <a:rPr lang="en-GB" sz="1400" dirty="0"/>
              <a:t>Development Unit (CDU</a:t>
            </a:r>
            <a:r>
              <a:rPr lang="en-GB" sz="1400" dirty="0" smtClean="0"/>
              <a:t>) &amp; growing &amp; biz innovation projects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 </a:t>
            </a:r>
          </a:p>
          <a:p>
            <a:r>
              <a:rPr lang="en-GB" sz="1400" b="1" dirty="0"/>
              <a:t>Lambeth</a:t>
            </a:r>
            <a:r>
              <a:rPr lang="en-GB" sz="1400" dirty="0"/>
              <a:t> </a:t>
            </a:r>
            <a:r>
              <a:rPr lang="en-GB" sz="1400" dirty="0" smtClean="0"/>
              <a:t>- Young </a:t>
            </a:r>
            <a:r>
              <a:rPr lang="en-GB" sz="1400" dirty="0"/>
              <a:t>Lambeth Cooperative </a:t>
            </a:r>
            <a:r>
              <a:rPr lang="en-GB" sz="1400" dirty="0" smtClean="0"/>
              <a:t>commissioning </a:t>
            </a:r>
            <a:r>
              <a:rPr lang="en-GB" sz="1400" dirty="0"/>
              <a:t>of youth services </a:t>
            </a:r>
            <a:r>
              <a:rPr lang="en-GB" sz="1400" dirty="0" smtClean="0"/>
              <a:t>w. </a:t>
            </a:r>
            <a:r>
              <a:rPr lang="en-GB" sz="1400" dirty="0"/>
              <a:t>young </a:t>
            </a:r>
            <a:r>
              <a:rPr lang="en-GB" sz="1400" dirty="0" smtClean="0"/>
              <a:t>people</a:t>
            </a:r>
          </a:p>
          <a:p>
            <a:pPr marL="0" indent="0">
              <a:buNone/>
            </a:pPr>
            <a:r>
              <a:rPr lang="en-GB" sz="1400" dirty="0"/>
              <a:t> </a:t>
            </a:r>
          </a:p>
          <a:p>
            <a:r>
              <a:rPr lang="en-GB" sz="1400" b="1" dirty="0" smtClean="0"/>
              <a:t>Stevenage</a:t>
            </a:r>
            <a:r>
              <a:rPr lang="en-GB" sz="1400" b="1" dirty="0"/>
              <a:t> </a:t>
            </a:r>
            <a:r>
              <a:rPr lang="mr-IN" sz="1400" b="1" dirty="0" smtClean="0"/>
              <a:t>–</a:t>
            </a:r>
            <a:r>
              <a:rPr lang="en-GB" sz="1400" b="1" dirty="0" smtClean="0"/>
              <a:t> </a:t>
            </a:r>
            <a:r>
              <a:rPr lang="en-GB" sz="1400" dirty="0" smtClean="0"/>
              <a:t>integrated and ‘cooperative’ business support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Great initiatives building a platform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096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Translating a platform for change into real and meaningful changes to the service offer for citizens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Driving new approaches to devolution and filling the public service creativity gap!</a:t>
            </a:r>
          </a:p>
          <a:p>
            <a:endParaRPr lang="en-US" dirty="0"/>
          </a:p>
          <a:p>
            <a:r>
              <a:rPr lang="en-US" dirty="0" smtClean="0"/>
              <a:t>Offering the cooperative response to </a:t>
            </a:r>
            <a:r>
              <a:rPr lang="en-US" dirty="0" err="1" smtClean="0"/>
              <a:t>Brexit</a:t>
            </a:r>
            <a:r>
              <a:rPr lang="en-US" dirty="0" smtClean="0"/>
              <a:t> and Trump </a:t>
            </a:r>
            <a:r>
              <a:rPr lang="mr-IN" dirty="0" smtClean="0"/>
              <a:t>–</a:t>
            </a:r>
            <a:r>
              <a:rPr lang="en-US" dirty="0" smtClean="0"/>
              <a:t> real listening and real connection with communities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But the challenges ahead are huge.  How can the CCIN support Coop Councils to be fit for purpose?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63339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Flip the Starting Point: </a:t>
            </a:r>
            <a:r>
              <a:rPr lang="en-US" sz="2800" i="1" dirty="0" smtClean="0"/>
              <a:t>from supply to demand </a:t>
            </a:r>
            <a:endParaRPr lang="en-US" sz="2800" i="1" dirty="0"/>
          </a:p>
        </p:txBody>
      </p:sp>
      <p:pic>
        <p:nvPicPr>
          <p:cNvPr id="11" name="image16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61" y="3003798"/>
            <a:ext cx="3253027" cy="1901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61" y="1261682"/>
            <a:ext cx="6732240" cy="1473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474" y="3003798"/>
            <a:ext cx="4229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0860" y="267494"/>
            <a:ext cx="8509611" cy="582027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Shift the narrative: </a:t>
            </a:r>
            <a:r>
              <a:rPr lang="en-US" sz="2800" i="1" dirty="0" smtClean="0"/>
              <a:t>from services to systems &amp; place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17944"/>
            <a:ext cx="9144000" cy="2430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61" y="1347614"/>
            <a:ext cx="2882663" cy="1370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524" y="1131590"/>
            <a:ext cx="2292500" cy="2160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655" y="1409049"/>
            <a:ext cx="2915816" cy="81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0860" y="267494"/>
            <a:ext cx="8509611" cy="582027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Build the practice: </a:t>
            </a:r>
            <a:r>
              <a:rPr lang="en-US" sz="2800" i="1" dirty="0" smtClean="0"/>
              <a:t>from competition to collaboration</a:t>
            </a:r>
            <a:endParaRPr lang="en-US" sz="2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24" y="1347614"/>
            <a:ext cx="2729657" cy="1584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137218"/>
            <a:ext cx="3801263" cy="2592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931790"/>
            <a:ext cx="3781514" cy="20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report will</a:t>
            </a:r>
            <a:r>
              <a:rPr lang="mr-IN" dirty="0" smtClean="0"/>
              <a:t>…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Assess progress to date</a:t>
            </a:r>
          </a:p>
          <a:p>
            <a:endParaRPr lang="en-US" dirty="0"/>
          </a:p>
          <a:p>
            <a:r>
              <a:rPr lang="en-US" dirty="0" smtClean="0"/>
              <a:t>Re-state a bold case for cooperative councils &amp; places</a:t>
            </a:r>
          </a:p>
          <a:p>
            <a:endParaRPr lang="en-US" dirty="0"/>
          </a:p>
          <a:p>
            <a:r>
              <a:rPr lang="en-US" dirty="0" smtClean="0"/>
              <a:t>Set out five new fundamentals for Coop Councils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Published in December!!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 new ‘cooperative silos’?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79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Collaborate Template – Sunderland" id="{A16CF229-9CE4-8B41-895A-5155F92DE1C3}" vid="{D0A541F9-B696-6743-A667-8FEA9C0753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Collaborate Template – Sunderland</Template>
  <TotalTime>23</TotalTime>
  <Words>203</Words>
  <Application>Microsoft Office PowerPoint</Application>
  <PresentationFormat>On-screen Show (16:9)</PresentationFormat>
  <Paragraphs>56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Cooperative Councils  towards a five year forward view</vt:lpstr>
      <vt:lpstr>Three questions and three conclusions… so far</vt:lpstr>
      <vt:lpstr>The landscape has shifted…</vt:lpstr>
      <vt:lpstr>Great initiatives building a platform</vt:lpstr>
      <vt:lpstr>But the challenges ahead are huge.  How can the CCIN support Coop Councils to be fit for purpose?</vt:lpstr>
      <vt:lpstr>Flip the Starting Point: from supply to demand </vt:lpstr>
      <vt:lpstr>Shift the narrative: from services to systems &amp; place</vt:lpstr>
      <vt:lpstr>Build the practice: from competition to collaboration</vt:lpstr>
      <vt:lpstr>Five new ‘cooperative silos’?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Cooperative Councils  towards a five year forward view</dc:title>
  <dc:creator>Henry Kippin</dc:creator>
  <cp:lastModifiedBy>Jennifer Barker</cp:lastModifiedBy>
  <cp:revision>7</cp:revision>
  <dcterms:created xsi:type="dcterms:W3CDTF">2016-11-16T09:54:23Z</dcterms:created>
  <dcterms:modified xsi:type="dcterms:W3CDTF">2016-11-23T11:02:11Z</dcterms:modified>
</cp:coreProperties>
</file>